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8.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9.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10.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diagrams/data11.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3.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5.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7.xml" ContentType="application/vnd.openxmlformats-officedocument.drawingml.diagramData+xml"/>
  <Override PartName="/ppt/diagrams/data12.xml" ContentType="application/vnd.openxmlformats-officedocument.drawingml.diagramData+xml"/>
  <Override PartName="/ppt/diagrams/data14.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8" r:id="rId1"/>
  </p:sldMasterIdLst>
  <p:sldIdLst>
    <p:sldId id="256" r:id="rId2"/>
    <p:sldId id="333" r:id="rId3"/>
    <p:sldId id="258" r:id="rId4"/>
    <p:sldId id="334" r:id="rId5"/>
    <p:sldId id="335" r:id="rId6"/>
    <p:sldId id="272" r:id="rId7"/>
    <p:sldId id="306" r:id="rId8"/>
    <p:sldId id="266" r:id="rId9"/>
    <p:sldId id="297" r:id="rId10"/>
    <p:sldId id="298" r:id="rId11"/>
    <p:sldId id="267" r:id="rId12"/>
    <p:sldId id="278" r:id="rId13"/>
    <p:sldId id="269" r:id="rId14"/>
    <p:sldId id="270" r:id="rId15"/>
    <p:sldId id="284" r:id="rId16"/>
    <p:sldId id="280" r:id="rId17"/>
    <p:sldId id="281" r:id="rId18"/>
    <p:sldId id="286" r:id="rId19"/>
    <p:sldId id="276" r:id="rId20"/>
    <p:sldId id="287" r:id="rId21"/>
    <p:sldId id="288" r:id="rId22"/>
    <p:sldId id="289" r:id="rId23"/>
    <p:sldId id="300" r:id="rId24"/>
    <p:sldId id="337" r:id="rId25"/>
    <p:sldId id="294" r:id="rId26"/>
    <p:sldId id="293" r:id="rId27"/>
    <p:sldId id="292" r:id="rId28"/>
    <p:sldId id="296" r:id="rId29"/>
    <p:sldId id="274" r:id="rId30"/>
    <p:sldId id="302" r:id="rId31"/>
    <p:sldId id="305" r:id="rId32"/>
    <p:sldId id="303" r:id="rId33"/>
    <p:sldId id="307" r:id="rId34"/>
    <p:sldId id="310" r:id="rId35"/>
    <p:sldId id="311" r:id="rId36"/>
    <p:sldId id="313" r:id="rId37"/>
    <p:sldId id="314" r:id="rId38"/>
    <p:sldId id="336" r:id="rId39"/>
    <p:sldId id="339" r:id="rId40"/>
    <p:sldId id="340" r:id="rId41"/>
    <p:sldId id="343" r:id="rId42"/>
    <p:sldId id="341" r:id="rId43"/>
    <p:sldId id="344" r:id="rId44"/>
    <p:sldId id="345" r:id="rId45"/>
    <p:sldId id="346" r:id="rId46"/>
    <p:sldId id="347" r:id="rId47"/>
    <p:sldId id="348" r:id="rId48"/>
    <p:sldId id="349" r:id="rId49"/>
    <p:sldId id="350" r:id="rId50"/>
    <p:sldId id="351" r:id="rId51"/>
    <p:sldId id="352" r:id="rId52"/>
    <p:sldId id="353" r:id="rId53"/>
    <p:sldId id="354" r:id="rId54"/>
    <p:sldId id="355" r:id="rId55"/>
    <p:sldId id="338" r:id="rId56"/>
    <p:sldId id="357" r:id="rId57"/>
    <p:sldId id="358" r:id="rId58"/>
    <p:sldId id="359" r:id="rId59"/>
    <p:sldId id="360" r:id="rId60"/>
    <p:sldId id="361" r:id="rId61"/>
    <p:sldId id="363" r:id="rId62"/>
    <p:sldId id="364" r:id="rId63"/>
    <p:sldId id="365" r:id="rId64"/>
    <p:sldId id="366" r:id="rId65"/>
    <p:sldId id="370" r:id="rId66"/>
    <p:sldId id="367" r:id="rId67"/>
    <p:sldId id="369" r:id="rId68"/>
    <p:sldId id="368" r:id="rId69"/>
    <p:sldId id="371" r:id="rId70"/>
    <p:sldId id="372" r:id="rId71"/>
    <p:sldId id="373" r:id="rId72"/>
    <p:sldId id="381" r:id="rId73"/>
    <p:sldId id="382" r:id="rId74"/>
    <p:sldId id="383" r:id="rId75"/>
    <p:sldId id="385" r:id="rId76"/>
    <p:sldId id="374" r:id="rId77"/>
    <p:sldId id="375" r:id="rId78"/>
    <p:sldId id="376" r:id="rId79"/>
    <p:sldId id="377" r:id="rId80"/>
    <p:sldId id="378" r:id="rId81"/>
    <p:sldId id="379" r:id="rId82"/>
    <p:sldId id="380" r:id="rId83"/>
    <p:sldId id="387" r:id="rId84"/>
    <p:sldId id="388" r:id="rId85"/>
  </p:sldIdLst>
  <p:sldSz cx="12192000" cy="6858000"/>
  <p:notesSz cx="6858000" cy="9144000"/>
  <p:defaultText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FEFD"/>
    <a:srgbClr val="E1D471"/>
    <a:srgbClr val="C8DD79"/>
    <a:srgbClr val="3AD9EA"/>
    <a:srgbClr val="E1FCC8"/>
    <a:srgbClr val="000000"/>
    <a:srgbClr val="F0FEFE"/>
    <a:srgbClr val="CEE187"/>
    <a:srgbClr val="FFFF66"/>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74" d="100"/>
          <a:sy n="74" d="100"/>
        </p:scale>
        <p:origin x="4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OERING\Google%20Drive\CURVA%20CARACTER&#205;STICA%20DE%20LA%20BOMB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GOERING\Google%20Drive\CURVA%20CARACTER&#205;STICA%20DE%20LA%20BOMB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US" dirty="0">
                <a:solidFill>
                  <a:schemeClr val="tx2">
                    <a:lumMod val="40000"/>
                    <a:lumOff val="60000"/>
                  </a:schemeClr>
                </a:solidFill>
              </a:rPr>
              <a:t>Curva del sistema </a:t>
            </a: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US"/>
        </a:p>
      </c:txPr>
    </c:title>
    <c:autoTitleDeleted val="0"/>
    <c:plotArea>
      <c:layout>
        <c:manualLayout>
          <c:layoutTarget val="inner"/>
          <c:xMode val="edge"/>
          <c:yMode val="edge"/>
          <c:x val="0.13499759405074366"/>
          <c:y val="0.15782407407407409"/>
          <c:w val="0.80155796150481184"/>
          <c:h val="0.72088764946048411"/>
        </c:manualLayout>
      </c:layout>
      <c:scatterChart>
        <c:scatterStyle val="smoothMarker"/>
        <c:varyColors val="0"/>
        <c:ser>
          <c:idx val="0"/>
          <c:order val="0"/>
          <c:spPr>
            <a:ln w="9525" cap="rnd">
              <a:solidFill>
                <a:schemeClr val="accent1"/>
              </a:solid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xVal>
            <c:numRef>
              <c:f>Hoja1!$O$10:$O$31</c:f>
              <c:numCache>
                <c:formatCode>General</c:formatCode>
                <c:ptCount val="22"/>
                <c:pt idx="0">
                  <c:v>10</c:v>
                </c:pt>
                <c:pt idx="1">
                  <c:v>15</c:v>
                </c:pt>
                <c:pt idx="2">
                  <c:v>20</c:v>
                </c:pt>
                <c:pt idx="3">
                  <c:v>25</c:v>
                </c:pt>
                <c:pt idx="4">
                  <c:v>30</c:v>
                </c:pt>
                <c:pt idx="5">
                  <c:v>35</c:v>
                </c:pt>
                <c:pt idx="6">
                  <c:v>40</c:v>
                </c:pt>
                <c:pt idx="7">
                  <c:v>45</c:v>
                </c:pt>
                <c:pt idx="8">
                  <c:v>50</c:v>
                </c:pt>
                <c:pt idx="9">
                  <c:v>55</c:v>
                </c:pt>
                <c:pt idx="10">
                  <c:v>60</c:v>
                </c:pt>
                <c:pt idx="11">
                  <c:v>65</c:v>
                </c:pt>
                <c:pt idx="12">
                  <c:v>70</c:v>
                </c:pt>
                <c:pt idx="13">
                  <c:v>75</c:v>
                </c:pt>
                <c:pt idx="14">
                  <c:v>80</c:v>
                </c:pt>
                <c:pt idx="15">
                  <c:v>85</c:v>
                </c:pt>
                <c:pt idx="16">
                  <c:v>90</c:v>
                </c:pt>
                <c:pt idx="17">
                  <c:v>95</c:v>
                </c:pt>
                <c:pt idx="18">
                  <c:v>100</c:v>
                </c:pt>
                <c:pt idx="19">
                  <c:v>105</c:v>
                </c:pt>
                <c:pt idx="20">
                  <c:v>110</c:v>
                </c:pt>
                <c:pt idx="21">
                  <c:v>115</c:v>
                </c:pt>
              </c:numCache>
            </c:numRef>
          </c:xVal>
          <c:yVal>
            <c:numRef>
              <c:f>Hoja1!$R$10:$R$31</c:f>
              <c:numCache>
                <c:formatCode>General</c:formatCode>
                <c:ptCount val="22"/>
                <c:pt idx="0">
                  <c:v>0.94000000505127168</c:v>
                </c:pt>
                <c:pt idx="1">
                  <c:v>0.94000001136536138</c:v>
                </c:pt>
                <c:pt idx="2">
                  <c:v>0.94000002020508699</c:v>
                </c:pt>
                <c:pt idx="3">
                  <c:v>0.94000003157044842</c:v>
                </c:pt>
                <c:pt idx="4">
                  <c:v>0.94000004546144578</c:v>
                </c:pt>
                <c:pt idx="5">
                  <c:v>0.94000006187807894</c:v>
                </c:pt>
                <c:pt idx="6">
                  <c:v>0.94000008082034803</c:v>
                </c:pt>
                <c:pt idx="7">
                  <c:v>0.94000010228825304</c:v>
                </c:pt>
                <c:pt idx="8">
                  <c:v>0.94000012628179386</c:v>
                </c:pt>
                <c:pt idx="9">
                  <c:v>0.9400001528009706</c:v>
                </c:pt>
                <c:pt idx="10">
                  <c:v>0.94000018184578327</c:v>
                </c:pt>
                <c:pt idx="11">
                  <c:v>0.94000021341623174</c:v>
                </c:pt>
                <c:pt idx="12">
                  <c:v>0.94000024751231603</c:v>
                </c:pt>
                <c:pt idx="13">
                  <c:v>0.94000028413403636</c:v>
                </c:pt>
                <c:pt idx="14">
                  <c:v>0.94000032328139249</c:v>
                </c:pt>
                <c:pt idx="15">
                  <c:v>0.94000036495438444</c:v>
                </c:pt>
                <c:pt idx="16">
                  <c:v>0.94000040915301231</c:v>
                </c:pt>
                <c:pt idx="17">
                  <c:v>0.9400004558772761</c:v>
                </c:pt>
                <c:pt idx="18">
                  <c:v>0.9400005051271757</c:v>
                </c:pt>
                <c:pt idx="19">
                  <c:v>0.94000055690271123</c:v>
                </c:pt>
                <c:pt idx="20">
                  <c:v>0.94000061120388267</c:v>
                </c:pt>
                <c:pt idx="21">
                  <c:v>0.94000066803068993</c:v>
                </c:pt>
              </c:numCache>
            </c:numRef>
          </c:yVal>
          <c:smooth val="1"/>
        </c:ser>
        <c:dLbls>
          <c:showLegendKey val="0"/>
          <c:showVal val="0"/>
          <c:showCatName val="0"/>
          <c:showSerName val="0"/>
          <c:showPercent val="0"/>
          <c:showBubbleSize val="0"/>
        </c:dLbls>
        <c:axId val="255329696"/>
        <c:axId val="255330256"/>
      </c:scatterChart>
      <c:valAx>
        <c:axId val="255329696"/>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US"/>
                  <a:t>Caudal [l/]min]</a:t>
                </a:r>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US"/>
          </a:p>
        </c:txPr>
        <c:crossAx val="255330256"/>
        <c:crosses val="autoZero"/>
        <c:crossBetween val="midCat"/>
      </c:valAx>
      <c:valAx>
        <c:axId val="25533025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US"/>
          </a:p>
        </c:txPr>
        <c:crossAx val="25532969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US" sz="1600" b="1" dirty="0">
                <a:solidFill>
                  <a:schemeClr val="tx2">
                    <a:lumMod val="40000"/>
                    <a:lumOff val="60000"/>
                  </a:schemeClr>
                </a:solidFill>
              </a:rPr>
              <a:t>CURVA DE SISTEMA CON BOMBA LIVERANI</a:t>
            </a:r>
            <a:r>
              <a:rPr lang="es-US" sz="1600" b="1" baseline="0" dirty="0">
                <a:solidFill>
                  <a:schemeClr val="tx2">
                    <a:lumMod val="40000"/>
                    <a:lumOff val="60000"/>
                  </a:schemeClr>
                </a:solidFill>
              </a:rPr>
              <a:t> EP SENIOR</a:t>
            </a:r>
            <a:endParaRPr lang="es-US" sz="1600" b="1" dirty="0">
              <a:solidFill>
                <a:schemeClr val="tx2">
                  <a:lumMod val="40000"/>
                  <a:lumOff val="60000"/>
                </a:schemeClr>
              </a:solidFill>
            </a:endParaRPr>
          </a:p>
        </c:rich>
      </c:tx>
      <c:layout>
        <c:manualLayout>
          <c:xMode val="edge"/>
          <c:yMode val="edge"/>
          <c:x val="0.18079855643044621"/>
          <c:y val="2.666666666666666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US"/>
        </a:p>
      </c:txPr>
    </c:title>
    <c:autoTitleDeleted val="0"/>
    <c:plotArea>
      <c:layout/>
      <c:scatterChart>
        <c:scatterStyle val="smoothMarker"/>
        <c:varyColors val="0"/>
        <c:ser>
          <c:idx val="0"/>
          <c:order val="0"/>
          <c:spPr>
            <a:ln w="19050" cap="rnd">
              <a:solidFill>
                <a:schemeClr val="accent1">
                  <a:tint val="77000"/>
                </a:schemeClr>
              </a:solidFill>
              <a:round/>
            </a:ln>
            <a:effectLst/>
          </c:spPr>
          <c:marker>
            <c:symbol val="circle"/>
            <c:size val="5"/>
            <c:spPr>
              <a:solidFill>
                <a:schemeClr val="accent1">
                  <a:tint val="77000"/>
                </a:schemeClr>
              </a:solidFill>
              <a:ln w="9525">
                <a:solidFill>
                  <a:schemeClr val="accent1">
                    <a:tint val="77000"/>
                  </a:schemeClr>
                </a:solidFill>
              </a:ln>
              <a:effectLst/>
            </c:spPr>
          </c:marker>
          <c:xVal>
            <c:numRef>
              <c:f>Hoja1!$J$10:$J$39</c:f>
              <c:numCache>
                <c:formatCode>General</c:formatCode>
                <c:ptCount val="30"/>
                <c:pt idx="0">
                  <c:v>4</c:v>
                </c:pt>
                <c:pt idx="1">
                  <c:v>7.5</c:v>
                </c:pt>
                <c:pt idx="2">
                  <c:v>10</c:v>
                </c:pt>
                <c:pt idx="3">
                  <c:v>15</c:v>
                </c:pt>
                <c:pt idx="4">
                  <c:v>20</c:v>
                </c:pt>
                <c:pt idx="5">
                  <c:v>25</c:v>
                </c:pt>
                <c:pt idx="6">
                  <c:v>30</c:v>
                </c:pt>
                <c:pt idx="7">
                  <c:v>32.5</c:v>
                </c:pt>
                <c:pt idx="8">
                  <c:v>35</c:v>
                </c:pt>
                <c:pt idx="9">
                  <c:v>37.5</c:v>
                </c:pt>
                <c:pt idx="10">
                  <c:v>40</c:v>
                </c:pt>
                <c:pt idx="11">
                  <c:v>42.5</c:v>
                </c:pt>
                <c:pt idx="12">
                  <c:v>45</c:v>
                </c:pt>
                <c:pt idx="13">
                  <c:v>47.5</c:v>
                </c:pt>
                <c:pt idx="14">
                  <c:v>50</c:v>
                </c:pt>
                <c:pt idx="15">
                  <c:v>52.5</c:v>
                </c:pt>
                <c:pt idx="16">
                  <c:v>55</c:v>
                </c:pt>
                <c:pt idx="17">
                  <c:v>57.5</c:v>
                </c:pt>
                <c:pt idx="18">
                  <c:v>60</c:v>
                </c:pt>
                <c:pt idx="19">
                  <c:v>62.5</c:v>
                </c:pt>
                <c:pt idx="20">
                  <c:v>65</c:v>
                </c:pt>
                <c:pt idx="21">
                  <c:v>67.5</c:v>
                </c:pt>
                <c:pt idx="22">
                  <c:v>70</c:v>
                </c:pt>
                <c:pt idx="23">
                  <c:v>72.5</c:v>
                </c:pt>
                <c:pt idx="24">
                  <c:v>75</c:v>
                </c:pt>
                <c:pt idx="25">
                  <c:v>77.5</c:v>
                </c:pt>
                <c:pt idx="26">
                  <c:v>80</c:v>
                </c:pt>
                <c:pt idx="27">
                  <c:v>90</c:v>
                </c:pt>
                <c:pt idx="28">
                  <c:v>100</c:v>
                </c:pt>
                <c:pt idx="29">
                  <c:v>115</c:v>
                </c:pt>
              </c:numCache>
            </c:numRef>
          </c:xVal>
          <c:yVal>
            <c:numRef>
              <c:f>Hoja1!$K$10:$K$39</c:f>
              <c:numCache>
                <c:formatCode>General</c:formatCode>
                <c:ptCount val="30"/>
                <c:pt idx="0">
                  <c:v>22.5</c:v>
                </c:pt>
                <c:pt idx="1">
                  <c:v>22.45</c:v>
                </c:pt>
                <c:pt idx="2">
                  <c:v>22.2</c:v>
                </c:pt>
                <c:pt idx="3">
                  <c:v>21.75</c:v>
                </c:pt>
                <c:pt idx="4">
                  <c:v>21</c:v>
                </c:pt>
                <c:pt idx="5">
                  <c:v>20</c:v>
                </c:pt>
                <c:pt idx="6">
                  <c:v>19.25</c:v>
                </c:pt>
                <c:pt idx="7">
                  <c:v>19</c:v>
                </c:pt>
                <c:pt idx="8">
                  <c:v>18.75</c:v>
                </c:pt>
                <c:pt idx="9">
                  <c:v>18.5</c:v>
                </c:pt>
                <c:pt idx="10">
                  <c:v>18</c:v>
                </c:pt>
                <c:pt idx="11">
                  <c:v>17.7</c:v>
                </c:pt>
                <c:pt idx="12">
                  <c:v>17.5</c:v>
                </c:pt>
                <c:pt idx="13">
                  <c:v>17.25</c:v>
                </c:pt>
                <c:pt idx="14">
                  <c:v>17</c:v>
                </c:pt>
                <c:pt idx="15">
                  <c:v>16.75</c:v>
                </c:pt>
                <c:pt idx="16">
                  <c:v>16.5</c:v>
                </c:pt>
                <c:pt idx="17">
                  <c:v>16.25</c:v>
                </c:pt>
                <c:pt idx="18">
                  <c:v>16</c:v>
                </c:pt>
                <c:pt idx="19">
                  <c:v>15.5</c:v>
                </c:pt>
                <c:pt idx="20">
                  <c:v>15.25</c:v>
                </c:pt>
                <c:pt idx="21">
                  <c:v>15</c:v>
                </c:pt>
                <c:pt idx="22">
                  <c:v>14.75</c:v>
                </c:pt>
                <c:pt idx="23">
                  <c:v>14.25</c:v>
                </c:pt>
                <c:pt idx="24">
                  <c:v>14</c:v>
                </c:pt>
                <c:pt idx="25">
                  <c:v>13.5</c:v>
                </c:pt>
                <c:pt idx="26">
                  <c:v>12.75</c:v>
                </c:pt>
                <c:pt idx="27">
                  <c:v>11</c:v>
                </c:pt>
                <c:pt idx="28">
                  <c:v>8</c:v>
                </c:pt>
                <c:pt idx="29">
                  <c:v>5</c:v>
                </c:pt>
              </c:numCache>
            </c:numRef>
          </c:yVal>
          <c:smooth val="1"/>
        </c:ser>
        <c:ser>
          <c:idx val="1"/>
          <c:order val="1"/>
          <c:tx>
            <c:v>CURVA DEL SISTEMA</c:v>
          </c:tx>
          <c:spPr>
            <a:ln w="19050" cap="rnd">
              <a:solidFill>
                <a:schemeClr val="accent1">
                  <a:shade val="76000"/>
                </a:schemeClr>
              </a:solidFill>
              <a:round/>
            </a:ln>
            <a:effectLst/>
          </c:spPr>
          <c:marker>
            <c:symbol val="circle"/>
            <c:size val="5"/>
            <c:spPr>
              <a:solidFill>
                <a:schemeClr val="accent1">
                  <a:shade val="76000"/>
                </a:schemeClr>
              </a:solidFill>
              <a:ln w="9525">
                <a:solidFill>
                  <a:schemeClr val="accent1">
                    <a:shade val="76000"/>
                  </a:schemeClr>
                </a:solidFill>
              </a:ln>
              <a:effectLst/>
            </c:spPr>
          </c:marker>
          <c:xVal>
            <c:numRef>
              <c:f>Hoja1!$O$10:$O$31</c:f>
              <c:numCache>
                <c:formatCode>General</c:formatCode>
                <c:ptCount val="22"/>
                <c:pt idx="0">
                  <c:v>10</c:v>
                </c:pt>
                <c:pt idx="1">
                  <c:v>15</c:v>
                </c:pt>
                <c:pt idx="2">
                  <c:v>20</c:v>
                </c:pt>
                <c:pt idx="3">
                  <c:v>25</c:v>
                </c:pt>
                <c:pt idx="4">
                  <c:v>30</c:v>
                </c:pt>
                <c:pt idx="5">
                  <c:v>35</c:v>
                </c:pt>
                <c:pt idx="6">
                  <c:v>40</c:v>
                </c:pt>
                <c:pt idx="7">
                  <c:v>45</c:v>
                </c:pt>
                <c:pt idx="8">
                  <c:v>50</c:v>
                </c:pt>
                <c:pt idx="9">
                  <c:v>55</c:v>
                </c:pt>
                <c:pt idx="10">
                  <c:v>60</c:v>
                </c:pt>
                <c:pt idx="11">
                  <c:v>65</c:v>
                </c:pt>
                <c:pt idx="12">
                  <c:v>70</c:v>
                </c:pt>
                <c:pt idx="13">
                  <c:v>75</c:v>
                </c:pt>
                <c:pt idx="14">
                  <c:v>80</c:v>
                </c:pt>
                <c:pt idx="15">
                  <c:v>85</c:v>
                </c:pt>
                <c:pt idx="16">
                  <c:v>90</c:v>
                </c:pt>
                <c:pt idx="17">
                  <c:v>95</c:v>
                </c:pt>
                <c:pt idx="18">
                  <c:v>100</c:v>
                </c:pt>
                <c:pt idx="19">
                  <c:v>105</c:v>
                </c:pt>
                <c:pt idx="20">
                  <c:v>110</c:v>
                </c:pt>
                <c:pt idx="21">
                  <c:v>115</c:v>
                </c:pt>
              </c:numCache>
            </c:numRef>
          </c:xVal>
          <c:yVal>
            <c:numRef>
              <c:f>Hoja1!$R$10:$R$31</c:f>
              <c:numCache>
                <c:formatCode>General</c:formatCode>
                <c:ptCount val="22"/>
                <c:pt idx="0">
                  <c:v>0.94000000505127168</c:v>
                </c:pt>
                <c:pt idx="1">
                  <c:v>0.94000001136536138</c:v>
                </c:pt>
                <c:pt idx="2">
                  <c:v>0.94000002020508699</c:v>
                </c:pt>
                <c:pt idx="3">
                  <c:v>0.94000003157044842</c:v>
                </c:pt>
                <c:pt idx="4">
                  <c:v>0.94000004546144578</c:v>
                </c:pt>
                <c:pt idx="5">
                  <c:v>0.94000006187807894</c:v>
                </c:pt>
                <c:pt idx="6">
                  <c:v>0.94000008082034803</c:v>
                </c:pt>
                <c:pt idx="7">
                  <c:v>0.94000010228825304</c:v>
                </c:pt>
                <c:pt idx="8">
                  <c:v>0.94000012628179386</c:v>
                </c:pt>
                <c:pt idx="9">
                  <c:v>0.9400001528009706</c:v>
                </c:pt>
                <c:pt idx="10">
                  <c:v>0.94000018184578327</c:v>
                </c:pt>
                <c:pt idx="11">
                  <c:v>0.94000021341623174</c:v>
                </c:pt>
                <c:pt idx="12">
                  <c:v>0.94000024751231603</c:v>
                </c:pt>
                <c:pt idx="13">
                  <c:v>0.94000028413403636</c:v>
                </c:pt>
                <c:pt idx="14">
                  <c:v>0.94000032328139249</c:v>
                </c:pt>
                <c:pt idx="15">
                  <c:v>0.94000036495438444</c:v>
                </c:pt>
                <c:pt idx="16">
                  <c:v>0.94000040915301231</c:v>
                </c:pt>
                <c:pt idx="17">
                  <c:v>0.9400004558772761</c:v>
                </c:pt>
                <c:pt idx="18">
                  <c:v>0.9400005051271757</c:v>
                </c:pt>
                <c:pt idx="19">
                  <c:v>0.94000055690271123</c:v>
                </c:pt>
                <c:pt idx="20">
                  <c:v>0.94000061120388267</c:v>
                </c:pt>
                <c:pt idx="21">
                  <c:v>0.94000066803068993</c:v>
                </c:pt>
              </c:numCache>
            </c:numRef>
          </c:yVal>
          <c:smooth val="1"/>
        </c:ser>
        <c:dLbls>
          <c:showLegendKey val="0"/>
          <c:showVal val="0"/>
          <c:showCatName val="0"/>
          <c:showSerName val="0"/>
          <c:showPercent val="0"/>
          <c:showBubbleSize val="0"/>
        </c:dLbls>
        <c:axId val="281912096"/>
        <c:axId val="281912656"/>
      </c:scatterChart>
      <c:valAx>
        <c:axId val="2819120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US"/>
                  <a:t>Caudal Q[L/min]</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US"/>
          </a:p>
        </c:txPr>
        <c:crossAx val="281912656"/>
        <c:crosses val="autoZero"/>
        <c:crossBetween val="midCat"/>
      </c:valAx>
      <c:valAx>
        <c:axId val="281912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US"/>
                  <a:t>Altura de presión [m]</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US"/>
          </a:p>
        </c:txPr>
        <c:crossAx val="28191209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s-US" sz="1800" b="1"/>
              <a:t>Gráfico de escalas de temperatura en función del tiempo</a:t>
            </a:r>
            <a:r>
              <a:rPr lang="es-US" sz="1800" b="1" baseline="0"/>
              <a:t> T[°C] vs. t[s] para cerveza tipo rubia. Cevecería Gourmet. </a:t>
            </a:r>
            <a:endParaRPr lang="es-US" sz="1800" b="1"/>
          </a:p>
        </c:rich>
      </c:tx>
      <c:layout>
        <c:manualLayout>
          <c:xMode val="edge"/>
          <c:yMode val="edge"/>
          <c:x val="0.13583333333333333"/>
          <c:y val="2.7777879214355046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s-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'CERVEZA RUBIA 23092015'!$B$3:$B$153</c:f>
              <c:numCache>
                <c:formatCode>h:mm</c:formatCode>
                <c:ptCount val="151"/>
                <c:pt idx="0">
                  <c:v>0.38194444444444442</c:v>
                </c:pt>
                <c:pt idx="1">
                  <c:v>0.38263888888888892</c:v>
                </c:pt>
                <c:pt idx="2">
                  <c:v>0.38333333333333303</c:v>
                </c:pt>
                <c:pt idx="3">
                  <c:v>0.38402777777777802</c:v>
                </c:pt>
                <c:pt idx="4">
                  <c:v>0.38472222222222202</c:v>
                </c:pt>
                <c:pt idx="5">
                  <c:v>0.38541666666666702</c:v>
                </c:pt>
                <c:pt idx="6">
                  <c:v>0.38611111111111102</c:v>
                </c:pt>
                <c:pt idx="7">
                  <c:v>0.38680555555555601</c:v>
                </c:pt>
                <c:pt idx="8">
                  <c:v>0.38750000000000001</c:v>
                </c:pt>
                <c:pt idx="9">
                  <c:v>0.38819444444444501</c:v>
                </c:pt>
                <c:pt idx="10">
                  <c:v>0.38888888888888901</c:v>
                </c:pt>
                <c:pt idx="11">
                  <c:v>0.389583333333334</c:v>
                </c:pt>
                <c:pt idx="12">
                  <c:v>0.390277777777778</c:v>
                </c:pt>
                <c:pt idx="13">
                  <c:v>0.390972222222223</c:v>
                </c:pt>
                <c:pt idx="14">
                  <c:v>0.391666666666667</c:v>
                </c:pt>
                <c:pt idx="15">
                  <c:v>0.39236111111111199</c:v>
                </c:pt>
                <c:pt idx="16">
                  <c:v>0.39305555555555599</c:v>
                </c:pt>
                <c:pt idx="17">
                  <c:v>0.39375000000000099</c:v>
                </c:pt>
                <c:pt idx="18">
                  <c:v>0.39444444444444499</c:v>
                </c:pt>
                <c:pt idx="19">
                  <c:v>0.39513888888888998</c:v>
                </c:pt>
                <c:pt idx="20">
                  <c:v>0.39583333333333398</c:v>
                </c:pt>
                <c:pt idx="21">
                  <c:v>0.39652777777777898</c:v>
                </c:pt>
                <c:pt idx="22">
                  <c:v>0.39722222222222298</c:v>
                </c:pt>
                <c:pt idx="23">
                  <c:v>0.39791666666666797</c:v>
                </c:pt>
                <c:pt idx="24">
                  <c:v>0.39861111111111203</c:v>
                </c:pt>
                <c:pt idx="25">
                  <c:v>0.39930555555555702</c:v>
                </c:pt>
                <c:pt idx="26">
                  <c:v>0.40000000000000102</c:v>
                </c:pt>
                <c:pt idx="27">
                  <c:v>0.40069444444444602</c:v>
                </c:pt>
                <c:pt idx="28">
                  <c:v>0.40138888888889002</c:v>
                </c:pt>
                <c:pt idx="29">
                  <c:v>0.40208333333333501</c:v>
                </c:pt>
                <c:pt idx="30">
                  <c:v>0.40277777777777901</c:v>
                </c:pt>
                <c:pt idx="31">
                  <c:v>0.40347222222222401</c:v>
                </c:pt>
                <c:pt idx="32">
                  <c:v>0.40416666666666801</c:v>
                </c:pt>
                <c:pt idx="33">
                  <c:v>0.404861111111113</c:v>
                </c:pt>
                <c:pt idx="34">
                  <c:v>0.405555555555557</c:v>
                </c:pt>
                <c:pt idx="35">
                  <c:v>0.406250000000002</c:v>
                </c:pt>
                <c:pt idx="36">
                  <c:v>0.406944444444446</c:v>
                </c:pt>
                <c:pt idx="37">
                  <c:v>0.40763888888889099</c:v>
                </c:pt>
                <c:pt idx="38">
                  <c:v>0.40833333333333499</c:v>
                </c:pt>
                <c:pt idx="39">
                  <c:v>0.40902777777777999</c:v>
                </c:pt>
                <c:pt idx="40">
                  <c:v>0.40972222222222399</c:v>
                </c:pt>
                <c:pt idx="41">
                  <c:v>0.41041666666666898</c:v>
                </c:pt>
                <c:pt idx="42">
                  <c:v>0.41111111111111298</c:v>
                </c:pt>
                <c:pt idx="43">
                  <c:v>0.41180555555555798</c:v>
                </c:pt>
                <c:pt idx="44">
                  <c:v>0.41250000000000198</c:v>
                </c:pt>
                <c:pt idx="45">
                  <c:v>0.41319444444444697</c:v>
                </c:pt>
                <c:pt idx="46">
                  <c:v>0.41388888888889103</c:v>
                </c:pt>
                <c:pt idx="47">
                  <c:v>0.41458333333333602</c:v>
                </c:pt>
                <c:pt idx="48">
                  <c:v>0.41527777777778002</c:v>
                </c:pt>
                <c:pt idx="49">
                  <c:v>0.41597222222222502</c:v>
                </c:pt>
                <c:pt idx="50">
                  <c:v>0.41666666666666902</c:v>
                </c:pt>
                <c:pt idx="51">
                  <c:v>0.41736111111111401</c:v>
                </c:pt>
                <c:pt idx="52">
                  <c:v>0.41805555555555801</c:v>
                </c:pt>
                <c:pt idx="53">
                  <c:v>0.41875000000000301</c:v>
                </c:pt>
                <c:pt idx="54">
                  <c:v>0.41944444444444701</c:v>
                </c:pt>
                <c:pt idx="55">
                  <c:v>0.420138888888892</c:v>
                </c:pt>
                <c:pt idx="56">
                  <c:v>0.420833333333336</c:v>
                </c:pt>
                <c:pt idx="57">
                  <c:v>0.421527777777781</c:v>
                </c:pt>
                <c:pt idx="58">
                  <c:v>0.422222222222225</c:v>
                </c:pt>
                <c:pt idx="59">
                  <c:v>0.42291666666666999</c:v>
                </c:pt>
                <c:pt idx="60">
                  <c:v>0.42361111111111399</c:v>
                </c:pt>
                <c:pt idx="61">
                  <c:v>0.42430555555555899</c:v>
                </c:pt>
                <c:pt idx="62">
                  <c:v>0.42500000000000299</c:v>
                </c:pt>
                <c:pt idx="63">
                  <c:v>0.42569444444444798</c:v>
                </c:pt>
                <c:pt idx="64">
                  <c:v>0.42638888888889198</c:v>
                </c:pt>
                <c:pt idx="65">
                  <c:v>0.42708333333333698</c:v>
                </c:pt>
                <c:pt idx="66">
                  <c:v>0.42777777777778098</c:v>
                </c:pt>
                <c:pt idx="67">
                  <c:v>0.42847222222222597</c:v>
                </c:pt>
                <c:pt idx="68">
                  <c:v>0.42916666666667003</c:v>
                </c:pt>
                <c:pt idx="69">
                  <c:v>0.42986111111111502</c:v>
                </c:pt>
                <c:pt idx="70">
                  <c:v>0.43055555555555902</c:v>
                </c:pt>
                <c:pt idx="71">
                  <c:v>0.43125000000000402</c:v>
                </c:pt>
                <c:pt idx="72">
                  <c:v>0.43194444444444802</c:v>
                </c:pt>
                <c:pt idx="73">
                  <c:v>0.43263888888889301</c:v>
                </c:pt>
                <c:pt idx="74">
                  <c:v>0.43333333333333701</c:v>
                </c:pt>
                <c:pt idx="75">
                  <c:v>0.43402777777778201</c:v>
                </c:pt>
                <c:pt idx="76">
                  <c:v>0.43472222222222601</c:v>
                </c:pt>
                <c:pt idx="77">
                  <c:v>0.435416666666671</c:v>
                </c:pt>
                <c:pt idx="78">
                  <c:v>0.436111111111115</c:v>
                </c:pt>
                <c:pt idx="79">
                  <c:v>0.43680555555556</c:v>
                </c:pt>
                <c:pt idx="80">
                  <c:v>0.437500000000004</c:v>
                </c:pt>
                <c:pt idx="81">
                  <c:v>0.43819444444444899</c:v>
                </c:pt>
                <c:pt idx="82">
                  <c:v>0.43888888888889299</c:v>
                </c:pt>
                <c:pt idx="83">
                  <c:v>0.43958333333333799</c:v>
                </c:pt>
                <c:pt idx="84">
                  <c:v>0.44027777777778199</c:v>
                </c:pt>
                <c:pt idx="85">
                  <c:v>0.44097222222222698</c:v>
                </c:pt>
                <c:pt idx="86">
                  <c:v>0.44166666666667098</c:v>
                </c:pt>
                <c:pt idx="87">
                  <c:v>0.44236111111111598</c:v>
                </c:pt>
                <c:pt idx="88">
                  <c:v>0.44305555555555998</c:v>
                </c:pt>
                <c:pt idx="89">
                  <c:v>0.44375000000000497</c:v>
                </c:pt>
                <c:pt idx="90">
                  <c:v>0.44444444444444903</c:v>
                </c:pt>
                <c:pt idx="91">
                  <c:v>0.44513888888889402</c:v>
                </c:pt>
                <c:pt idx="92">
                  <c:v>0.44583333333333802</c:v>
                </c:pt>
                <c:pt idx="93">
                  <c:v>0.44652777777778302</c:v>
                </c:pt>
                <c:pt idx="94">
                  <c:v>0.44722222222222702</c:v>
                </c:pt>
                <c:pt idx="95">
                  <c:v>0.44791666666667201</c:v>
                </c:pt>
                <c:pt idx="96">
                  <c:v>0.44861111111111601</c:v>
                </c:pt>
                <c:pt idx="97">
                  <c:v>0.44930555555556101</c:v>
                </c:pt>
                <c:pt idx="98">
                  <c:v>0.45000000000000501</c:v>
                </c:pt>
                <c:pt idx="99">
                  <c:v>0.45069444444445</c:v>
                </c:pt>
                <c:pt idx="100">
                  <c:v>0.451388888888894</c:v>
                </c:pt>
                <c:pt idx="101">
                  <c:v>0.452083333333339</c:v>
                </c:pt>
                <c:pt idx="102">
                  <c:v>0.452777777777783</c:v>
                </c:pt>
                <c:pt idx="103">
                  <c:v>0.45347222222222799</c:v>
                </c:pt>
                <c:pt idx="104">
                  <c:v>0.45416666666667199</c:v>
                </c:pt>
                <c:pt idx="105">
                  <c:v>0.45486111111111699</c:v>
                </c:pt>
                <c:pt idx="106">
                  <c:v>0.45555555555556099</c:v>
                </c:pt>
                <c:pt idx="107">
                  <c:v>0.45625000000000598</c:v>
                </c:pt>
                <c:pt idx="108">
                  <c:v>0.45694444444444998</c:v>
                </c:pt>
                <c:pt idx="109">
                  <c:v>0.45763888888889498</c:v>
                </c:pt>
                <c:pt idx="110">
                  <c:v>0.45833333333333898</c:v>
                </c:pt>
                <c:pt idx="111">
                  <c:v>0.45902777777778397</c:v>
                </c:pt>
                <c:pt idx="112">
                  <c:v>0.45972222222222803</c:v>
                </c:pt>
                <c:pt idx="113">
                  <c:v>0.46041666666667302</c:v>
                </c:pt>
                <c:pt idx="114">
                  <c:v>0.46111111111111702</c:v>
                </c:pt>
                <c:pt idx="115">
                  <c:v>0.46180555555556202</c:v>
                </c:pt>
                <c:pt idx="116">
                  <c:v>0.46250000000000602</c:v>
                </c:pt>
                <c:pt idx="117">
                  <c:v>0.46319444444445101</c:v>
                </c:pt>
                <c:pt idx="118">
                  <c:v>0.46388888888889501</c:v>
                </c:pt>
                <c:pt idx="119">
                  <c:v>0.46458333333334001</c:v>
                </c:pt>
                <c:pt idx="120">
                  <c:v>0.46527777777778401</c:v>
                </c:pt>
                <c:pt idx="121">
                  <c:v>0.465972222222229</c:v>
                </c:pt>
                <c:pt idx="122">
                  <c:v>0.466666666666673</c:v>
                </c:pt>
                <c:pt idx="123">
                  <c:v>0.467361111111118</c:v>
                </c:pt>
                <c:pt idx="124">
                  <c:v>0.468055555555562</c:v>
                </c:pt>
                <c:pt idx="125">
                  <c:v>0.46875000000000699</c:v>
                </c:pt>
                <c:pt idx="126">
                  <c:v>0.46944444444445099</c:v>
                </c:pt>
                <c:pt idx="127">
                  <c:v>0.47013888888889599</c:v>
                </c:pt>
                <c:pt idx="128">
                  <c:v>0.47083333333333999</c:v>
                </c:pt>
                <c:pt idx="129">
                  <c:v>0.47152777777778498</c:v>
                </c:pt>
                <c:pt idx="130">
                  <c:v>0.47222222222222898</c:v>
                </c:pt>
                <c:pt idx="131">
                  <c:v>0.47291666666667398</c:v>
                </c:pt>
                <c:pt idx="132">
                  <c:v>0.47361111111111798</c:v>
                </c:pt>
                <c:pt idx="133">
                  <c:v>0.47430555555556297</c:v>
                </c:pt>
                <c:pt idx="134">
                  <c:v>0.47500000000000703</c:v>
                </c:pt>
                <c:pt idx="135">
                  <c:v>0.47569444444445202</c:v>
                </c:pt>
                <c:pt idx="136">
                  <c:v>0.47638888888889602</c:v>
                </c:pt>
                <c:pt idx="137">
                  <c:v>0.47708333333334102</c:v>
                </c:pt>
                <c:pt idx="138">
                  <c:v>0.47777777777778502</c:v>
                </c:pt>
                <c:pt idx="139">
                  <c:v>0.47847222222223001</c:v>
                </c:pt>
                <c:pt idx="140">
                  <c:v>0.47916666666667401</c:v>
                </c:pt>
                <c:pt idx="141">
                  <c:v>0.47986111111111901</c:v>
                </c:pt>
                <c:pt idx="142">
                  <c:v>0.48055555555556301</c:v>
                </c:pt>
                <c:pt idx="143">
                  <c:v>0.481250000000008</c:v>
                </c:pt>
                <c:pt idx="144">
                  <c:v>0.481944444444452</c:v>
                </c:pt>
                <c:pt idx="145">
                  <c:v>0.482638888888896</c:v>
                </c:pt>
                <c:pt idx="146">
                  <c:v>0.483333333333341</c:v>
                </c:pt>
                <c:pt idx="147">
                  <c:v>0.484027777777785</c:v>
                </c:pt>
                <c:pt idx="148">
                  <c:v>0.48472222222222999</c:v>
                </c:pt>
                <c:pt idx="149">
                  <c:v>0.48541666666667399</c:v>
                </c:pt>
                <c:pt idx="150">
                  <c:v>0.48611111111111899</c:v>
                </c:pt>
              </c:numCache>
            </c:numRef>
          </c:cat>
          <c:val>
            <c:numRef>
              <c:f>'CERVEZA RUBIA 23092015'!$C$3:$C$153</c:f>
              <c:numCache>
                <c:formatCode>General</c:formatCode>
                <c:ptCount val="151"/>
                <c:pt idx="0">
                  <c:v>54.8</c:v>
                </c:pt>
                <c:pt idx="1">
                  <c:v>54.75</c:v>
                </c:pt>
                <c:pt idx="2">
                  <c:v>54.9</c:v>
                </c:pt>
                <c:pt idx="3">
                  <c:v>55.1</c:v>
                </c:pt>
                <c:pt idx="4">
                  <c:v>55.12</c:v>
                </c:pt>
                <c:pt idx="5">
                  <c:v>55.3</c:v>
                </c:pt>
                <c:pt idx="6">
                  <c:v>55.3</c:v>
                </c:pt>
                <c:pt idx="7">
                  <c:v>55.3</c:v>
                </c:pt>
                <c:pt idx="8">
                  <c:v>55.1</c:v>
                </c:pt>
                <c:pt idx="9">
                  <c:v>55.6</c:v>
                </c:pt>
                <c:pt idx="10">
                  <c:v>55.2</c:v>
                </c:pt>
                <c:pt idx="11">
                  <c:v>55.5</c:v>
                </c:pt>
                <c:pt idx="12">
                  <c:v>55.5</c:v>
                </c:pt>
                <c:pt idx="13">
                  <c:v>55.7</c:v>
                </c:pt>
                <c:pt idx="14">
                  <c:v>55.75</c:v>
                </c:pt>
                <c:pt idx="15">
                  <c:v>55.8</c:v>
                </c:pt>
                <c:pt idx="16">
                  <c:v>55.8</c:v>
                </c:pt>
                <c:pt idx="17">
                  <c:v>55.8</c:v>
                </c:pt>
                <c:pt idx="18">
                  <c:v>56.1</c:v>
                </c:pt>
                <c:pt idx="19">
                  <c:v>55.9</c:v>
                </c:pt>
                <c:pt idx="20">
                  <c:v>55.9</c:v>
                </c:pt>
                <c:pt idx="21">
                  <c:v>55.8</c:v>
                </c:pt>
                <c:pt idx="22">
                  <c:v>56.1</c:v>
                </c:pt>
                <c:pt idx="23">
                  <c:v>56.1</c:v>
                </c:pt>
                <c:pt idx="24">
                  <c:v>56.5</c:v>
                </c:pt>
                <c:pt idx="25">
                  <c:v>56.3</c:v>
                </c:pt>
                <c:pt idx="26">
                  <c:v>56.5</c:v>
                </c:pt>
                <c:pt idx="27">
                  <c:v>56.5</c:v>
                </c:pt>
                <c:pt idx="28">
                  <c:v>56.3</c:v>
                </c:pt>
                <c:pt idx="29">
                  <c:v>56.5</c:v>
                </c:pt>
                <c:pt idx="30">
                  <c:v>56.9</c:v>
                </c:pt>
                <c:pt idx="31">
                  <c:v>56.9</c:v>
                </c:pt>
                <c:pt idx="32">
                  <c:v>56.8</c:v>
                </c:pt>
                <c:pt idx="33">
                  <c:v>56.9</c:v>
                </c:pt>
                <c:pt idx="34">
                  <c:v>56.7</c:v>
                </c:pt>
                <c:pt idx="35">
                  <c:v>56.9</c:v>
                </c:pt>
                <c:pt idx="36">
                  <c:v>56.9</c:v>
                </c:pt>
                <c:pt idx="37">
                  <c:v>57.2</c:v>
                </c:pt>
                <c:pt idx="38">
                  <c:v>57.2</c:v>
                </c:pt>
                <c:pt idx="39">
                  <c:v>57</c:v>
                </c:pt>
                <c:pt idx="40">
                  <c:v>57.2</c:v>
                </c:pt>
                <c:pt idx="41">
                  <c:v>57.45</c:v>
                </c:pt>
                <c:pt idx="42">
                  <c:v>57.2</c:v>
                </c:pt>
                <c:pt idx="43">
                  <c:v>57</c:v>
                </c:pt>
                <c:pt idx="44">
                  <c:v>57.45</c:v>
                </c:pt>
                <c:pt idx="45">
                  <c:v>57.3</c:v>
                </c:pt>
                <c:pt idx="46">
                  <c:v>57.5</c:v>
                </c:pt>
                <c:pt idx="47">
                  <c:v>57.5</c:v>
                </c:pt>
                <c:pt idx="48">
                  <c:v>57.5</c:v>
                </c:pt>
                <c:pt idx="49">
                  <c:v>57.45</c:v>
                </c:pt>
                <c:pt idx="50">
                  <c:v>57.5</c:v>
                </c:pt>
                <c:pt idx="51">
                  <c:v>58.1</c:v>
                </c:pt>
                <c:pt idx="52">
                  <c:v>58.1</c:v>
                </c:pt>
                <c:pt idx="53">
                  <c:v>58.4</c:v>
                </c:pt>
                <c:pt idx="54">
                  <c:v>58.3</c:v>
                </c:pt>
                <c:pt idx="55">
                  <c:v>58.1</c:v>
                </c:pt>
                <c:pt idx="56">
                  <c:v>58.6</c:v>
                </c:pt>
                <c:pt idx="57">
                  <c:v>58.6</c:v>
                </c:pt>
                <c:pt idx="58">
                  <c:v>58.9</c:v>
                </c:pt>
                <c:pt idx="59">
                  <c:v>59.1</c:v>
                </c:pt>
                <c:pt idx="60">
                  <c:v>59.4</c:v>
                </c:pt>
                <c:pt idx="61">
                  <c:v>59.4</c:v>
                </c:pt>
                <c:pt idx="62">
                  <c:v>59.9</c:v>
                </c:pt>
                <c:pt idx="63">
                  <c:v>60.3</c:v>
                </c:pt>
                <c:pt idx="64">
                  <c:v>60.1</c:v>
                </c:pt>
                <c:pt idx="65">
                  <c:v>60.4</c:v>
                </c:pt>
                <c:pt idx="66">
                  <c:v>60.3</c:v>
                </c:pt>
                <c:pt idx="67">
                  <c:v>60.1</c:v>
                </c:pt>
                <c:pt idx="68">
                  <c:v>60.6</c:v>
                </c:pt>
                <c:pt idx="69">
                  <c:v>60.9</c:v>
                </c:pt>
                <c:pt idx="70">
                  <c:v>61.2</c:v>
                </c:pt>
                <c:pt idx="71">
                  <c:v>61.4</c:v>
                </c:pt>
                <c:pt idx="72">
                  <c:v>61.2</c:v>
                </c:pt>
                <c:pt idx="73">
                  <c:v>61.7</c:v>
                </c:pt>
                <c:pt idx="74">
                  <c:v>61.7</c:v>
                </c:pt>
                <c:pt idx="75">
                  <c:v>62.1</c:v>
                </c:pt>
                <c:pt idx="76">
                  <c:v>62.4</c:v>
                </c:pt>
                <c:pt idx="77">
                  <c:v>62.6</c:v>
                </c:pt>
                <c:pt idx="78">
                  <c:v>62.9</c:v>
                </c:pt>
                <c:pt idx="79">
                  <c:v>63.2</c:v>
                </c:pt>
                <c:pt idx="80">
                  <c:v>63.2</c:v>
                </c:pt>
                <c:pt idx="81">
                  <c:v>63.2</c:v>
                </c:pt>
                <c:pt idx="82">
                  <c:v>63.5</c:v>
                </c:pt>
                <c:pt idx="83">
                  <c:v>63.3</c:v>
                </c:pt>
                <c:pt idx="84">
                  <c:v>63.5</c:v>
                </c:pt>
                <c:pt idx="85">
                  <c:v>63.7</c:v>
                </c:pt>
                <c:pt idx="86">
                  <c:v>64</c:v>
                </c:pt>
                <c:pt idx="87">
                  <c:v>64.3</c:v>
                </c:pt>
                <c:pt idx="88">
                  <c:v>64.599999999999994</c:v>
                </c:pt>
                <c:pt idx="89">
                  <c:v>64.900000000000006</c:v>
                </c:pt>
                <c:pt idx="90">
                  <c:v>65.099999999999994</c:v>
                </c:pt>
                <c:pt idx="91">
                  <c:v>64.8</c:v>
                </c:pt>
                <c:pt idx="92">
                  <c:v>64.8</c:v>
                </c:pt>
                <c:pt idx="93">
                  <c:v>65.099999999999994</c:v>
                </c:pt>
                <c:pt idx="94">
                  <c:v>65.3</c:v>
                </c:pt>
                <c:pt idx="95">
                  <c:v>65.3</c:v>
                </c:pt>
                <c:pt idx="96">
                  <c:v>65.7</c:v>
                </c:pt>
                <c:pt idx="97">
                  <c:v>65.400000000000006</c:v>
                </c:pt>
                <c:pt idx="98">
                  <c:v>65.400000000000006</c:v>
                </c:pt>
                <c:pt idx="99">
                  <c:v>65.7</c:v>
                </c:pt>
                <c:pt idx="100">
                  <c:v>65.7</c:v>
                </c:pt>
                <c:pt idx="101">
                  <c:v>65.7</c:v>
                </c:pt>
                <c:pt idx="102">
                  <c:v>65.599999999999994</c:v>
                </c:pt>
                <c:pt idx="103">
                  <c:v>65.900000000000006</c:v>
                </c:pt>
                <c:pt idx="104">
                  <c:v>66.3</c:v>
                </c:pt>
                <c:pt idx="105">
                  <c:v>66.3</c:v>
                </c:pt>
                <c:pt idx="106">
                  <c:v>66.3</c:v>
                </c:pt>
                <c:pt idx="107">
                  <c:v>66.5</c:v>
                </c:pt>
                <c:pt idx="108">
                  <c:v>66.5</c:v>
                </c:pt>
                <c:pt idx="109">
                  <c:v>66.5</c:v>
                </c:pt>
                <c:pt idx="110">
                  <c:v>67.099999999999994</c:v>
                </c:pt>
                <c:pt idx="111">
                  <c:v>67.400000000000006</c:v>
                </c:pt>
                <c:pt idx="112">
                  <c:v>67.400000000000006</c:v>
                </c:pt>
                <c:pt idx="113">
                  <c:v>67.599999999999994</c:v>
                </c:pt>
                <c:pt idx="114">
                  <c:v>68.099999999999994</c:v>
                </c:pt>
                <c:pt idx="115">
                  <c:v>68.400000000000006</c:v>
                </c:pt>
                <c:pt idx="116">
                  <c:v>68.900000000000006</c:v>
                </c:pt>
                <c:pt idx="117">
                  <c:v>68.400000000000006</c:v>
                </c:pt>
                <c:pt idx="118">
                  <c:v>69.099999999999994</c:v>
                </c:pt>
                <c:pt idx="119">
                  <c:v>69.3</c:v>
                </c:pt>
                <c:pt idx="120">
                  <c:v>69.3</c:v>
                </c:pt>
                <c:pt idx="121">
                  <c:v>69.7</c:v>
                </c:pt>
                <c:pt idx="122">
                  <c:v>69.7</c:v>
                </c:pt>
                <c:pt idx="123">
                  <c:v>69.400000000000006</c:v>
                </c:pt>
                <c:pt idx="124">
                  <c:v>69.099999999999994</c:v>
                </c:pt>
                <c:pt idx="125">
                  <c:v>69.400000000000006</c:v>
                </c:pt>
                <c:pt idx="126">
                  <c:v>69.900000000000006</c:v>
                </c:pt>
                <c:pt idx="127">
                  <c:v>70.099999999999994</c:v>
                </c:pt>
                <c:pt idx="128">
                  <c:v>70.400000000000006</c:v>
                </c:pt>
                <c:pt idx="129">
                  <c:v>69.900000000000006</c:v>
                </c:pt>
                <c:pt idx="130">
                  <c:v>70.099999999999994</c:v>
                </c:pt>
                <c:pt idx="131">
                  <c:v>70</c:v>
                </c:pt>
                <c:pt idx="132">
                  <c:v>70.599999999999994</c:v>
                </c:pt>
                <c:pt idx="133">
                  <c:v>70.599999999999994</c:v>
                </c:pt>
                <c:pt idx="134">
                  <c:v>70.599999999999994</c:v>
                </c:pt>
                <c:pt idx="135">
                  <c:v>71.2</c:v>
                </c:pt>
                <c:pt idx="136">
                  <c:v>71.400000000000006</c:v>
                </c:pt>
                <c:pt idx="137">
                  <c:v>71.2</c:v>
                </c:pt>
                <c:pt idx="138">
                  <c:v>70.599999999999994</c:v>
                </c:pt>
                <c:pt idx="139">
                  <c:v>71.2</c:v>
                </c:pt>
                <c:pt idx="140">
                  <c:v>71.400000000000006</c:v>
                </c:pt>
                <c:pt idx="141">
                  <c:v>71.599999999999994</c:v>
                </c:pt>
                <c:pt idx="142">
                  <c:v>71.400000000000006</c:v>
                </c:pt>
                <c:pt idx="143">
                  <c:v>71.400000000000006</c:v>
                </c:pt>
                <c:pt idx="144">
                  <c:v>71.400000000000006</c:v>
                </c:pt>
                <c:pt idx="145">
                  <c:v>71.400000000000006</c:v>
                </c:pt>
                <c:pt idx="146">
                  <c:v>71.099999999999994</c:v>
                </c:pt>
                <c:pt idx="147">
                  <c:v>71.400000000000006</c:v>
                </c:pt>
                <c:pt idx="148">
                  <c:v>71.7</c:v>
                </c:pt>
                <c:pt idx="149">
                  <c:v>71.7</c:v>
                </c:pt>
                <c:pt idx="150">
                  <c:v>71.099999999999994</c:v>
                </c:pt>
              </c:numCache>
            </c:numRef>
          </c:val>
          <c:smooth val="0"/>
        </c:ser>
        <c:dLbls>
          <c:showLegendKey val="0"/>
          <c:showVal val="0"/>
          <c:showCatName val="0"/>
          <c:showSerName val="0"/>
          <c:showPercent val="0"/>
          <c:showBubbleSize val="0"/>
        </c:dLbls>
        <c:smooth val="0"/>
        <c:axId val="337024176"/>
        <c:axId val="340983248"/>
      </c:lineChart>
      <c:catAx>
        <c:axId val="33702417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s-US" sz="1600" b="1"/>
                  <a:t>Tiempo [minutos]</a:t>
                </a:r>
              </a:p>
            </c:rich>
          </c:tx>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US"/>
            </a:p>
          </c:txPr>
        </c:title>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US"/>
          </a:p>
        </c:txPr>
        <c:crossAx val="340983248"/>
        <c:crosses val="autoZero"/>
        <c:auto val="1"/>
        <c:lblAlgn val="ctr"/>
        <c:lblOffset val="100"/>
        <c:noMultiLvlLbl val="0"/>
      </c:catAx>
      <c:valAx>
        <c:axId val="340983248"/>
        <c:scaling>
          <c:orientation val="minMax"/>
          <c:min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s-US" sz="1400" b="1"/>
                  <a:t>Temperatura °C</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US"/>
          </a:p>
        </c:txPr>
        <c:crossAx val="337024176"/>
        <c:crosses val="autoZero"/>
        <c:crossBetween val="between"/>
      </c:valAx>
      <c:spPr>
        <a:noFill/>
        <a:ln>
          <a:noFill/>
        </a:ln>
        <a:effectLst/>
      </c:spPr>
    </c:plotArea>
    <c:plotVisOnly val="1"/>
    <c:dispBlanksAs val="gap"/>
    <c:showDLblsOverMax val="0"/>
  </c:chart>
  <c:spPr>
    <a:solidFill>
      <a:schemeClr val="accent6">
        <a:lumMod val="40000"/>
        <a:lumOff val="60000"/>
      </a:schemeClr>
    </a:solidFill>
    <a:ln w="9525" cap="flat" cmpd="sng" algn="ctr">
      <a:solidFill>
        <a:schemeClr val="accent2"/>
      </a:solidFill>
      <a:round/>
    </a:ln>
    <a:effectLst/>
  </c:spPr>
  <c:txPr>
    <a:bodyPr/>
    <a:lstStyle/>
    <a:p>
      <a:pPr>
        <a:defRPr/>
      </a:pPr>
      <a:endParaRPr lang="es-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US" b="1"/>
              <a:t>Medición</a:t>
            </a:r>
            <a:r>
              <a:rPr lang="es-US" b="1" baseline="0"/>
              <a:t> de escala experimental</a:t>
            </a:r>
          </a:p>
          <a:p>
            <a:pPr>
              <a:defRPr/>
            </a:pPr>
            <a:r>
              <a:rPr lang="es-US" b="1" baseline="0"/>
              <a:t>T[°C] vs. t[s]</a:t>
            </a:r>
          </a:p>
          <a:p>
            <a:pPr>
              <a:defRPr/>
            </a:pPr>
            <a:endParaRPr lang="es-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'CURVA EXPERIMENTAL'!$B$2:$B$47</c:f>
              <c:strCache>
                <c:ptCount val="46"/>
                <c:pt idx="0">
                  <c:v>  4:35:37 PM</c:v>
                </c:pt>
                <c:pt idx="1">
                  <c:v> 4:35:42 PM</c:v>
                </c:pt>
                <c:pt idx="2">
                  <c:v> 4:35:47 PM</c:v>
                </c:pt>
                <c:pt idx="3">
                  <c:v>  4:35:52 PM</c:v>
                </c:pt>
                <c:pt idx="4">
                  <c:v>  4:35:57 PM</c:v>
                </c:pt>
                <c:pt idx="5">
                  <c:v>  4:36:02 PM</c:v>
                </c:pt>
                <c:pt idx="6">
                  <c:v>  4:36:07 PM</c:v>
                </c:pt>
                <c:pt idx="7">
                  <c:v>  4:36:12 PM</c:v>
                </c:pt>
                <c:pt idx="8">
                  <c:v>  4:36:17 PM</c:v>
                </c:pt>
                <c:pt idx="9">
                  <c:v>  4:36:22 PM</c:v>
                </c:pt>
                <c:pt idx="10">
                  <c:v>  4:36:27 PM</c:v>
                </c:pt>
                <c:pt idx="11">
                  <c:v>  4:36:32 PM</c:v>
                </c:pt>
                <c:pt idx="12">
                  <c:v>  4:36:37 PM</c:v>
                </c:pt>
                <c:pt idx="13">
                  <c:v>  4:36:42 PM</c:v>
                </c:pt>
                <c:pt idx="14">
                  <c:v>  4:36:47 PM</c:v>
                </c:pt>
                <c:pt idx="15">
                  <c:v>  4:36:52 PM</c:v>
                </c:pt>
                <c:pt idx="16">
                  <c:v> 4:36:57 PM</c:v>
                </c:pt>
                <c:pt idx="17">
                  <c:v>  4:37:02 PM</c:v>
                </c:pt>
                <c:pt idx="18">
                  <c:v>  4:37:07 PM</c:v>
                </c:pt>
                <c:pt idx="19">
                  <c:v> 4:37:12 PM</c:v>
                </c:pt>
                <c:pt idx="20">
                  <c:v>  4:37:17 PM</c:v>
                </c:pt>
                <c:pt idx="21">
                  <c:v>  4:37:22 PM</c:v>
                </c:pt>
                <c:pt idx="22">
                  <c:v>  4:37:27 PM</c:v>
                </c:pt>
                <c:pt idx="23">
                  <c:v>  4:37:32 PM</c:v>
                </c:pt>
                <c:pt idx="24">
                  <c:v>  4:37:37 PM</c:v>
                </c:pt>
                <c:pt idx="25">
                  <c:v>  4:37:42 PM</c:v>
                </c:pt>
                <c:pt idx="26">
                  <c:v>  4:37:47 PM</c:v>
                </c:pt>
                <c:pt idx="27">
                  <c:v>  4:37:52 PM</c:v>
                </c:pt>
                <c:pt idx="28">
                  <c:v>  4:37:57 PM</c:v>
                </c:pt>
                <c:pt idx="29">
                  <c:v>  4:38:02 PM</c:v>
                </c:pt>
                <c:pt idx="30">
                  <c:v>  4:38:07 PM</c:v>
                </c:pt>
                <c:pt idx="31">
                  <c:v>  4:38:12 PM</c:v>
                </c:pt>
                <c:pt idx="32">
                  <c:v> 4:38:17 PM</c:v>
                </c:pt>
                <c:pt idx="33">
                  <c:v> 4:38:22 PM</c:v>
                </c:pt>
                <c:pt idx="34">
                  <c:v>  4:38:27 PM</c:v>
                </c:pt>
                <c:pt idx="35">
                  <c:v>  4:38:32 PM</c:v>
                </c:pt>
                <c:pt idx="36">
                  <c:v>  4:38:37 PM</c:v>
                </c:pt>
                <c:pt idx="37">
                  <c:v>  4:38:42 PM</c:v>
                </c:pt>
                <c:pt idx="38">
                  <c:v>  4:38:47 PM</c:v>
                </c:pt>
                <c:pt idx="39">
                  <c:v>  4:38:52 PM</c:v>
                </c:pt>
                <c:pt idx="40">
                  <c:v>  4:38:57 PM</c:v>
                </c:pt>
                <c:pt idx="41">
                  <c:v>  4:39:02 PM</c:v>
                </c:pt>
                <c:pt idx="42">
                  <c:v>  4:39:07 PM</c:v>
                </c:pt>
                <c:pt idx="43">
                  <c:v>  4:39:12 PM</c:v>
                </c:pt>
                <c:pt idx="44">
                  <c:v>  4:39:17 PM</c:v>
                </c:pt>
                <c:pt idx="45">
                  <c:v>  4:39:22 PM</c:v>
                </c:pt>
              </c:strCache>
            </c:strRef>
          </c:cat>
          <c:val>
            <c:numRef>
              <c:f>'CURVA EXPERIMENTAL'!$C$2:$C$47</c:f>
              <c:numCache>
                <c:formatCode>General</c:formatCode>
                <c:ptCount val="46"/>
                <c:pt idx="0">
                  <c:v>42.56418</c:v>
                </c:pt>
                <c:pt idx="1">
                  <c:v>43.56418</c:v>
                </c:pt>
                <c:pt idx="2">
                  <c:v>43.564169999999997</c:v>
                </c:pt>
                <c:pt idx="3">
                  <c:v>43.31418</c:v>
                </c:pt>
                <c:pt idx="4">
                  <c:v>43.56418</c:v>
                </c:pt>
                <c:pt idx="5">
                  <c:v>43.314169999999997</c:v>
                </c:pt>
                <c:pt idx="6">
                  <c:v>43.31418</c:v>
                </c:pt>
                <c:pt idx="7">
                  <c:v>43.56418</c:v>
                </c:pt>
                <c:pt idx="8">
                  <c:v>43.31418</c:v>
                </c:pt>
                <c:pt idx="9">
                  <c:v>43.31418</c:v>
                </c:pt>
                <c:pt idx="10">
                  <c:v>43.06418</c:v>
                </c:pt>
                <c:pt idx="11">
                  <c:v>43.06418</c:v>
                </c:pt>
                <c:pt idx="12">
                  <c:v>43.06418</c:v>
                </c:pt>
                <c:pt idx="13">
                  <c:v>43.064169999999997</c:v>
                </c:pt>
                <c:pt idx="14">
                  <c:v>43.06418</c:v>
                </c:pt>
                <c:pt idx="15">
                  <c:v>43.06418</c:v>
                </c:pt>
                <c:pt idx="16">
                  <c:v>43.06418</c:v>
                </c:pt>
                <c:pt idx="17">
                  <c:v>42.81418</c:v>
                </c:pt>
                <c:pt idx="18">
                  <c:v>42.81418</c:v>
                </c:pt>
                <c:pt idx="19">
                  <c:v>42.814169999999997</c:v>
                </c:pt>
                <c:pt idx="20">
                  <c:v>42.81418</c:v>
                </c:pt>
                <c:pt idx="21">
                  <c:v>42.81418</c:v>
                </c:pt>
                <c:pt idx="22">
                  <c:v>42.81418</c:v>
                </c:pt>
                <c:pt idx="23">
                  <c:v>42.564169999999997</c:v>
                </c:pt>
                <c:pt idx="24">
                  <c:v>42.56418</c:v>
                </c:pt>
                <c:pt idx="25">
                  <c:v>42.56418</c:v>
                </c:pt>
                <c:pt idx="26">
                  <c:v>42.56418</c:v>
                </c:pt>
                <c:pt idx="27">
                  <c:v>42.56418</c:v>
                </c:pt>
                <c:pt idx="28">
                  <c:v>42.56418</c:v>
                </c:pt>
                <c:pt idx="29">
                  <c:v>42.31418</c:v>
                </c:pt>
                <c:pt idx="30">
                  <c:v>42.56418</c:v>
                </c:pt>
                <c:pt idx="31">
                  <c:v>42.31418</c:v>
                </c:pt>
                <c:pt idx="32">
                  <c:v>41.81418</c:v>
                </c:pt>
                <c:pt idx="33">
                  <c:v>41.56418</c:v>
                </c:pt>
                <c:pt idx="34">
                  <c:v>45.514319999999998</c:v>
                </c:pt>
                <c:pt idx="35">
                  <c:v>47.86345</c:v>
                </c:pt>
                <c:pt idx="36">
                  <c:v>52.451430000000002</c:v>
                </c:pt>
                <c:pt idx="37">
                  <c:v>52.668460000000003</c:v>
                </c:pt>
                <c:pt idx="38">
                  <c:v>54.343290000000003</c:v>
                </c:pt>
                <c:pt idx="39">
                  <c:v>56.661320000000003</c:v>
                </c:pt>
                <c:pt idx="40">
                  <c:v>59.764919999999996</c:v>
                </c:pt>
                <c:pt idx="41">
                  <c:v>59.993409999999997</c:v>
                </c:pt>
                <c:pt idx="42">
                  <c:v>61.347250000000003</c:v>
                </c:pt>
                <c:pt idx="43">
                  <c:v>60.345640000000003</c:v>
                </c:pt>
                <c:pt idx="44">
                  <c:v>59.969340000000003</c:v>
                </c:pt>
                <c:pt idx="45">
                  <c:v>59.564880000000002</c:v>
                </c:pt>
              </c:numCache>
            </c:numRef>
          </c:val>
          <c:smooth val="0"/>
        </c:ser>
        <c:dLbls>
          <c:showLegendKey val="0"/>
          <c:showVal val="0"/>
          <c:showCatName val="0"/>
          <c:showSerName val="0"/>
          <c:showPercent val="0"/>
          <c:showBubbleSize val="0"/>
        </c:dLbls>
        <c:smooth val="0"/>
        <c:axId val="282223120"/>
        <c:axId val="282221440"/>
      </c:lineChart>
      <c:catAx>
        <c:axId val="28222312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s-US" sz="1400" b="1"/>
                  <a:t>Tiempo [s</a:t>
                </a:r>
                <a:r>
                  <a:rPr lang="es-US" sz="1400"/>
                  <a:t>]</a:t>
                </a: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US"/>
          </a:p>
        </c:txPr>
        <c:crossAx val="282221440"/>
        <c:crosses val="autoZero"/>
        <c:auto val="1"/>
        <c:lblAlgn val="ctr"/>
        <c:lblOffset val="100"/>
        <c:noMultiLvlLbl val="0"/>
      </c:catAx>
      <c:valAx>
        <c:axId val="282221440"/>
        <c:scaling>
          <c:orientation val="minMax"/>
          <c:min val="3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s-US" sz="1400" b="1"/>
                  <a:t>Temperatura</a:t>
                </a:r>
                <a:r>
                  <a:rPr lang="es-US" sz="1400" b="1" baseline="0"/>
                  <a:t> °C</a:t>
                </a:r>
                <a:endParaRPr lang="es-US" sz="1400" b="1"/>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US"/>
          </a:p>
        </c:txPr>
        <c:crossAx val="282223120"/>
        <c:crosses val="autoZero"/>
        <c:crossBetween val="between"/>
      </c:valAx>
      <c:spPr>
        <a:noFill/>
        <a:ln>
          <a:noFill/>
        </a:ln>
        <a:effectLst/>
      </c:spPr>
    </c:plotArea>
    <c:plotVisOnly val="1"/>
    <c:dispBlanksAs val="gap"/>
    <c:showDLblsOverMax val="0"/>
  </c:chart>
  <c:spPr>
    <a:solidFill>
      <a:schemeClr val="accent6">
        <a:lumMod val="40000"/>
        <a:lumOff val="60000"/>
      </a:schemeClr>
    </a:solidFill>
    <a:ln w="9525" cap="flat" cmpd="sng" algn="ctr">
      <a:solidFill>
        <a:schemeClr val="accent4"/>
      </a:solidFill>
      <a:round/>
    </a:ln>
    <a:effectLst/>
  </c:spPr>
  <c:txPr>
    <a:bodyPr/>
    <a:lstStyle/>
    <a:p>
      <a:pPr>
        <a:defRPr/>
      </a:pPr>
      <a:endParaRPr lang="es-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image" Target="../media/image104.png"/></Relationships>
</file>

<file path=ppt/diagrams/_rels/data14.xml.rels><?xml version="1.0" encoding="UTF-8" standalone="yes"?>
<Relationships xmlns="http://schemas.openxmlformats.org/package/2006/relationships"><Relationship Id="rId1" Type="http://schemas.openxmlformats.org/officeDocument/2006/relationships/image" Target="../media/image106.png"/></Relationships>
</file>

<file path=ppt/diagrams/_rels/data7.xml.rels><?xml version="1.0" encoding="UTF-8" standalone="yes"?>
<Relationships xmlns="http://schemas.openxmlformats.org/package/2006/relationships"><Relationship Id="rId1" Type="http://schemas.openxmlformats.org/officeDocument/2006/relationships/image" Target="../media/image260.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7F25B2-3783-4663-A292-5185C5CE1BFC}" type="doc">
      <dgm:prSet loTypeId="urn:microsoft.com/office/officeart/2008/layout/VerticalCurvedList" loCatId="list" qsTypeId="urn:microsoft.com/office/officeart/2005/8/quickstyle/3d1" qsCatId="3D" csTypeId="urn:microsoft.com/office/officeart/2005/8/colors/accent0_2" csCatId="mainScheme" phldr="1"/>
      <dgm:spPr/>
      <dgm:t>
        <a:bodyPr/>
        <a:lstStyle/>
        <a:p>
          <a:endParaRPr lang="es-US"/>
        </a:p>
      </dgm:t>
    </dgm:pt>
    <dgm:pt modelId="{5DCB8244-F688-41EA-980D-ABE73BC66D53}">
      <dgm:prSet phldrT="[Texto]"/>
      <dgm:spPr/>
      <dgm:t>
        <a:bodyPr/>
        <a:lstStyle/>
        <a:p>
          <a:r>
            <a:rPr lang="es-US" dirty="0" smtClean="0"/>
            <a:t>Diseñar y construir un sistema hidráulico óptimo para la distribución de fluidos, con la correcta selección de electroválvulas, tuberías, acoples y  dimensionamiento para la  selección adecuada de una bomba.</a:t>
          </a:r>
          <a:endParaRPr lang="es-US" dirty="0"/>
        </a:p>
      </dgm:t>
    </dgm:pt>
    <dgm:pt modelId="{4278CD7B-3BBE-4E90-AD79-D3C3418691F2}" type="parTrans" cxnId="{EC6D0562-41E7-40EF-A196-A64679CE704C}">
      <dgm:prSet/>
      <dgm:spPr/>
      <dgm:t>
        <a:bodyPr/>
        <a:lstStyle/>
        <a:p>
          <a:endParaRPr lang="es-US"/>
        </a:p>
      </dgm:t>
    </dgm:pt>
    <dgm:pt modelId="{D08EE06B-97B9-47AB-8684-F5138A0FEFBA}" type="sibTrans" cxnId="{EC6D0562-41E7-40EF-A196-A64679CE704C}">
      <dgm:prSet/>
      <dgm:spPr/>
      <dgm:t>
        <a:bodyPr/>
        <a:lstStyle/>
        <a:p>
          <a:endParaRPr lang="es-US"/>
        </a:p>
      </dgm:t>
    </dgm:pt>
    <dgm:pt modelId="{26E2BA87-171C-4A25-AA50-A8824362C9E4}">
      <dgm:prSet phldrT="[Texto]"/>
      <dgm:spPr/>
      <dgm:t>
        <a:bodyPr/>
        <a:lstStyle/>
        <a:p>
          <a:pPr algn="just"/>
          <a:r>
            <a:rPr lang="es-US" dirty="0" smtClean="0"/>
            <a:t>Analizar  un sistema de mezclado mecánico para el tanque de maceración que permita tener una mezcla homogénea de los ingredientes y la cantidad exacta de agua para elaborar cerveza, y el dimensionamiento de un motor para el sistema.</a:t>
          </a:r>
          <a:endParaRPr lang="es-US" dirty="0"/>
        </a:p>
      </dgm:t>
    </dgm:pt>
    <dgm:pt modelId="{D8798D6E-9602-41F7-8598-B45F0B663513}" type="parTrans" cxnId="{4A224F31-44D0-450C-B7DD-2DA0E2E271DC}">
      <dgm:prSet/>
      <dgm:spPr/>
      <dgm:t>
        <a:bodyPr/>
        <a:lstStyle/>
        <a:p>
          <a:endParaRPr lang="es-US"/>
        </a:p>
      </dgm:t>
    </dgm:pt>
    <dgm:pt modelId="{EF92E2BF-264A-4341-B131-A3A6C045E277}" type="sibTrans" cxnId="{4A224F31-44D0-450C-B7DD-2DA0E2E271DC}">
      <dgm:prSet/>
      <dgm:spPr/>
      <dgm:t>
        <a:bodyPr/>
        <a:lstStyle/>
        <a:p>
          <a:endParaRPr lang="es-US"/>
        </a:p>
      </dgm:t>
    </dgm:pt>
    <dgm:pt modelId="{00366164-F7B4-47C3-A4CE-2F76EAEB03C6}">
      <dgm:prSet phldrT="[Texto]"/>
      <dgm:spPr/>
      <dgm:t>
        <a:bodyPr/>
        <a:lstStyle/>
        <a:p>
          <a:pPr algn="just"/>
          <a:r>
            <a:rPr lang="es-US" dirty="0" smtClean="0"/>
            <a:t>Diseñar y construir un sistema de control mediante PLC (Controlador lógico programable) y un HMI (Interface hombre maquina), para realizar el control de cocción de la cerveza artesanal.</a:t>
          </a:r>
          <a:endParaRPr lang="es-US" dirty="0"/>
        </a:p>
      </dgm:t>
    </dgm:pt>
    <dgm:pt modelId="{2D864E47-3B54-4834-92F3-D6789DA02681}" type="parTrans" cxnId="{1D72F50B-0FDD-4B84-8EFD-43F6A0BA7D47}">
      <dgm:prSet/>
      <dgm:spPr/>
      <dgm:t>
        <a:bodyPr/>
        <a:lstStyle/>
        <a:p>
          <a:endParaRPr lang="es-US"/>
        </a:p>
      </dgm:t>
    </dgm:pt>
    <dgm:pt modelId="{69E9B785-578E-4909-B4D9-61CD66B8FB5C}" type="sibTrans" cxnId="{1D72F50B-0FDD-4B84-8EFD-43F6A0BA7D47}">
      <dgm:prSet/>
      <dgm:spPr/>
      <dgm:t>
        <a:bodyPr/>
        <a:lstStyle/>
        <a:p>
          <a:endParaRPr lang="es-US"/>
        </a:p>
      </dgm:t>
    </dgm:pt>
    <dgm:pt modelId="{2E1B1002-9DE5-4C38-986A-EC58FB14DB6E}">
      <dgm:prSet phldrT="[Texto]"/>
      <dgm:spPr/>
      <dgm:t>
        <a:bodyPr/>
        <a:lstStyle/>
        <a:p>
          <a:pPr algn="just"/>
          <a:r>
            <a:rPr lang="es-US" dirty="0" smtClean="0"/>
            <a:t>Diseñar y construir los circuitos con elementos de potencia para el accionamiento seguro tanto de la bomba hidráulica como del motor para el sistema de mezclado y las electroválvulas.</a:t>
          </a:r>
          <a:endParaRPr lang="es-US" dirty="0"/>
        </a:p>
      </dgm:t>
    </dgm:pt>
    <dgm:pt modelId="{907A92F9-E814-4BC1-9DC8-749F98D2A4B4}" type="parTrans" cxnId="{5BE33738-61DA-4C31-B8AC-C30E7A51A7D5}">
      <dgm:prSet/>
      <dgm:spPr/>
      <dgm:t>
        <a:bodyPr/>
        <a:lstStyle/>
        <a:p>
          <a:endParaRPr lang="es-US"/>
        </a:p>
      </dgm:t>
    </dgm:pt>
    <dgm:pt modelId="{B69B0BA5-E76D-4576-B684-15B14C4A7D49}" type="sibTrans" cxnId="{5BE33738-61DA-4C31-B8AC-C30E7A51A7D5}">
      <dgm:prSet/>
      <dgm:spPr/>
      <dgm:t>
        <a:bodyPr/>
        <a:lstStyle/>
        <a:p>
          <a:endParaRPr lang="es-US"/>
        </a:p>
      </dgm:t>
    </dgm:pt>
    <dgm:pt modelId="{8539F98C-C54C-461C-862D-005A6339A679}">
      <dgm:prSet phldrT="[Texto]" custT="1"/>
      <dgm:spPr/>
      <dgm:t>
        <a:bodyPr/>
        <a:lstStyle/>
        <a:p>
          <a:pPr algn="just"/>
          <a:r>
            <a:rPr lang="es-US" sz="1600" smtClean="0"/>
            <a:t>Diseñar y construir un panel de control industrial desmontable que permita al operador manipular y elaborar cerveza de manera automática y sencilla.</a:t>
          </a:r>
          <a:endParaRPr lang="es-US" sz="1600" dirty="0"/>
        </a:p>
      </dgm:t>
    </dgm:pt>
    <dgm:pt modelId="{DFA047BC-89F6-455D-B65C-B4AD0F69933F}" type="parTrans" cxnId="{0D2214EC-F31E-47F1-A43A-BB7B6B5F730F}">
      <dgm:prSet/>
      <dgm:spPr/>
      <dgm:t>
        <a:bodyPr/>
        <a:lstStyle/>
        <a:p>
          <a:endParaRPr lang="es-US"/>
        </a:p>
      </dgm:t>
    </dgm:pt>
    <dgm:pt modelId="{207646AD-4951-45E8-91E0-C17696983A24}" type="sibTrans" cxnId="{0D2214EC-F31E-47F1-A43A-BB7B6B5F730F}">
      <dgm:prSet/>
      <dgm:spPr/>
      <dgm:t>
        <a:bodyPr/>
        <a:lstStyle/>
        <a:p>
          <a:endParaRPr lang="es-US"/>
        </a:p>
      </dgm:t>
    </dgm:pt>
    <dgm:pt modelId="{BAF0B6CB-5502-4FC1-8140-1AE151B71902}" type="pres">
      <dgm:prSet presAssocID="{1C7F25B2-3783-4663-A292-5185C5CE1BFC}" presName="Name0" presStyleCnt="0">
        <dgm:presLayoutVars>
          <dgm:chMax val="7"/>
          <dgm:chPref val="7"/>
          <dgm:dir/>
        </dgm:presLayoutVars>
      </dgm:prSet>
      <dgm:spPr/>
      <dgm:t>
        <a:bodyPr/>
        <a:lstStyle/>
        <a:p>
          <a:endParaRPr lang="es-US"/>
        </a:p>
      </dgm:t>
    </dgm:pt>
    <dgm:pt modelId="{D5B4F265-8349-49E1-88ED-25DBAABD0CEE}" type="pres">
      <dgm:prSet presAssocID="{1C7F25B2-3783-4663-A292-5185C5CE1BFC}" presName="Name1" presStyleCnt="0"/>
      <dgm:spPr/>
    </dgm:pt>
    <dgm:pt modelId="{19B4991E-D985-4BDE-AF50-298E3A4D2599}" type="pres">
      <dgm:prSet presAssocID="{1C7F25B2-3783-4663-A292-5185C5CE1BFC}" presName="cycle" presStyleCnt="0"/>
      <dgm:spPr/>
    </dgm:pt>
    <dgm:pt modelId="{416A22CF-F1B4-4E37-8145-F8268D802316}" type="pres">
      <dgm:prSet presAssocID="{1C7F25B2-3783-4663-A292-5185C5CE1BFC}" presName="srcNode" presStyleLbl="node1" presStyleIdx="0" presStyleCnt="5"/>
      <dgm:spPr/>
    </dgm:pt>
    <dgm:pt modelId="{CA5B5C96-4CB0-47D6-85D9-C45E0BB48DEB}" type="pres">
      <dgm:prSet presAssocID="{1C7F25B2-3783-4663-A292-5185C5CE1BFC}" presName="conn" presStyleLbl="parChTrans1D2" presStyleIdx="0" presStyleCnt="1"/>
      <dgm:spPr/>
      <dgm:t>
        <a:bodyPr/>
        <a:lstStyle/>
        <a:p>
          <a:endParaRPr lang="es-US"/>
        </a:p>
      </dgm:t>
    </dgm:pt>
    <dgm:pt modelId="{36E4A225-584B-44F7-8558-A11771B1A28A}" type="pres">
      <dgm:prSet presAssocID="{1C7F25B2-3783-4663-A292-5185C5CE1BFC}" presName="extraNode" presStyleLbl="node1" presStyleIdx="0" presStyleCnt="5"/>
      <dgm:spPr/>
    </dgm:pt>
    <dgm:pt modelId="{97B5CCC7-87F7-4343-86C6-BC785CE81B7A}" type="pres">
      <dgm:prSet presAssocID="{1C7F25B2-3783-4663-A292-5185C5CE1BFC}" presName="dstNode" presStyleLbl="node1" presStyleIdx="0" presStyleCnt="5"/>
      <dgm:spPr/>
    </dgm:pt>
    <dgm:pt modelId="{3699668C-3370-4327-9D02-08D70F0F6A3C}" type="pres">
      <dgm:prSet presAssocID="{5DCB8244-F688-41EA-980D-ABE73BC66D53}" presName="text_1" presStyleLbl="node1" presStyleIdx="0" presStyleCnt="5">
        <dgm:presLayoutVars>
          <dgm:bulletEnabled val="1"/>
        </dgm:presLayoutVars>
      </dgm:prSet>
      <dgm:spPr/>
      <dgm:t>
        <a:bodyPr/>
        <a:lstStyle/>
        <a:p>
          <a:endParaRPr lang="es-US"/>
        </a:p>
      </dgm:t>
    </dgm:pt>
    <dgm:pt modelId="{030F6C97-8623-4A17-A7A1-478D66CC60E4}" type="pres">
      <dgm:prSet presAssocID="{5DCB8244-F688-41EA-980D-ABE73BC66D53}" presName="accent_1" presStyleCnt="0"/>
      <dgm:spPr/>
    </dgm:pt>
    <dgm:pt modelId="{DC3786C0-88F9-4AF8-9FF5-BC3535735529}" type="pres">
      <dgm:prSet presAssocID="{5DCB8244-F688-41EA-980D-ABE73BC66D53}" presName="accentRepeatNode" presStyleLbl="solidFgAcc1" presStyleIdx="0" presStyleCnt="5"/>
      <dgm:spPr/>
    </dgm:pt>
    <dgm:pt modelId="{030E7E1D-23B9-478D-90A3-014D27185361}" type="pres">
      <dgm:prSet presAssocID="{26E2BA87-171C-4A25-AA50-A8824362C9E4}" presName="text_2" presStyleLbl="node1" presStyleIdx="1" presStyleCnt="5">
        <dgm:presLayoutVars>
          <dgm:bulletEnabled val="1"/>
        </dgm:presLayoutVars>
      </dgm:prSet>
      <dgm:spPr/>
      <dgm:t>
        <a:bodyPr/>
        <a:lstStyle/>
        <a:p>
          <a:endParaRPr lang="es-US"/>
        </a:p>
      </dgm:t>
    </dgm:pt>
    <dgm:pt modelId="{69B9D9C8-5E16-40DA-8D88-E5A7597E6647}" type="pres">
      <dgm:prSet presAssocID="{26E2BA87-171C-4A25-AA50-A8824362C9E4}" presName="accent_2" presStyleCnt="0"/>
      <dgm:spPr/>
    </dgm:pt>
    <dgm:pt modelId="{088A96E4-8903-47C1-BBEE-7545A75BF5D4}" type="pres">
      <dgm:prSet presAssocID="{26E2BA87-171C-4A25-AA50-A8824362C9E4}" presName="accentRepeatNode" presStyleLbl="solidFgAcc1" presStyleIdx="1" presStyleCnt="5"/>
      <dgm:spPr/>
    </dgm:pt>
    <dgm:pt modelId="{71565F26-1F68-4AB0-B376-AFB6C1EC7BB3}" type="pres">
      <dgm:prSet presAssocID="{00366164-F7B4-47C3-A4CE-2F76EAEB03C6}" presName="text_3" presStyleLbl="node1" presStyleIdx="2" presStyleCnt="5">
        <dgm:presLayoutVars>
          <dgm:bulletEnabled val="1"/>
        </dgm:presLayoutVars>
      </dgm:prSet>
      <dgm:spPr/>
      <dgm:t>
        <a:bodyPr/>
        <a:lstStyle/>
        <a:p>
          <a:endParaRPr lang="es-US"/>
        </a:p>
      </dgm:t>
    </dgm:pt>
    <dgm:pt modelId="{27DC3076-6CF0-4537-8748-F697D66655D3}" type="pres">
      <dgm:prSet presAssocID="{00366164-F7B4-47C3-A4CE-2F76EAEB03C6}" presName="accent_3" presStyleCnt="0"/>
      <dgm:spPr/>
    </dgm:pt>
    <dgm:pt modelId="{CAC8B301-450A-497F-A643-CAD22CA0718C}" type="pres">
      <dgm:prSet presAssocID="{00366164-F7B4-47C3-A4CE-2F76EAEB03C6}" presName="accentRepeatNode" presStyleLbl="solidFgAcc1" presStyleIdx="2" presStyleCnt="5" custLinFactNeighborX="4818" custLinFactNeighborY="1606"/>
      <dgm:spPr/>
    </dgm:pt>
    <dgm:pt modelId="{17445538-DCF0-4300-9287-337DCC4C9915}" type="pres">
      <dgm:prSet presAssocID="{2E1B1002-9DE5-4C38-986A-EC58FB14DB6E}" presName="text_4" presStyleLbl="node1" presStyleIdx="3" presStyleCnt="5">
        <dgm:presLayoutVars>
          <dgm:bulletEnabled val="1"/>
        </dgm:presLayoutVars>
      </dgm:prSet>
      <dgm:spPr/>
      <dgm:t>
        <a:bodyPr/>
        <a:lstStyle/>
        <a:p>
          <a:endParaRPr lang="es-US"/>
        </a:p>
      </dgm:t>
    </dgm:pt>
    <dgm:pt modelId="{55C24007-4282-4928-9B07-1DFB670FFA86}" type="pres">
      <dgm:prSet presAssocID="{2E1B1002-9DE5-4C38-986A-EC58FB14DB6E}" presName="accent_4" presStyleCnt="0"/>
      <dgm:spPr/>
    </dgm:pt>
    <dgm:pt modelId="{7824EA28-B6F7-4BC7-8B52-255A1088C1E7}" type="pres">
      <dgm:prSet presAssocID="{2E1B1002-9DE5-4C38-986A-EC58FB14DB6E}" presName="accentRepeatNode" presStyleLbl="solidFgAcc1" presStyleIdx="3" presStyleCnt="5"/>
      <dgm:spPr/>
    </dgm:pt>
    <dgm:pt modelId="{AC19F465-169B-4498-B18A-E2CE667C286C}" type="pres">
      <dgm:prSet presAssocID="{8539F98C-C54C-461C-862D-005A6339A679}" presName="text_5" presStyleLbl="node1" presStyleIdx="4" presStyleCnt="5">
        <dgm:presLayoutVars>
          <dgm:bulletEnabled val="1"/>
        </dgm:presLayoutVars>
      </dgm:prSet>
      <dgm:spPr/>
      <dgm:t>
        <a:bodyPr/>
        <a:lstStyle/>
        <a:p>
          <a:endParaRPr lang="es-US"/>
        </a:p>
      </dgm:t>
    </dgm:pt>
    <dgm:pt modelId="{3FDD3784-C177-4F36-B4F2-5025E4676541}" type="pres">
      <dgm:prSet presAssocID="{8539F98C-C54C-461C-862D-005A6339A679}" presName="accent_5" presStyleCnt="0"/>
      <dgm:spPr/>
    </dgm:pt>
    <dgm:pt modelId="{6F88AEB5-65AF-46FB-B82D-06A090DCD979}" type="pres">
      <dgm:prSet presAssocID="{8539F98C-C54C-461C-862D-005A6339A679}" presName="accentRepeatNode" presStyleLbl="solidFgAcc1" presStyleIdx="4" presStyleCnt="5"/>
      <dgm:spPr/>
    </dgm:pt>
  </dgm:ptLst>
  <dgm:cxnLst>
    <dgm:cxn modelId="{1D72F50B-0FDD-4B84-8EFD-43F6A0BA7D47}" srcId="{1C7F25B2-3783-4663-A292-5185C5CE1BFC}" destId="{00366164-F7B4-47C3-A4CE-2F76EAEB03C6}" srcOrd="2" destOrd="0" parTransId="{2D864E47-3B54-4834-92F3-D6789DA02681}" sibTransId="{69E9B785-578E-4909-B4D9-61CD66B8FB5C}"/>
    <dgm:cxn modelId="{415D790B-874B-46A4-8B43-B5C9FD4DA7C2}" type="presOf" srcId="{26E2BA87-171C-4A25-AA50-A8824362C9E4}" destId="{030E7E1D-23B9-478D-90A3-014D27185361}" srcOrd="0" destOrd="0" presId="urn:microsoft.com/office/officeart/2008/layout/VerticalCurvedList"/>
    <dgm:cxn modelId="{7130F6B7-A66F-4F13-87D4-4BE60C6310A6}" type="presOf" srcId="{00366164-F7B4-47C3-A4CE-2F76EAEB03C6}" destId="{71565F26-1F68-4AB0-B376-AFB6C1EC7BB3}" srcOrd="0" destOrd="0" presId="urn:microsoft.com/office/officeart/2008/layout/VerticalCurvedList"/>
    <dgm:cxn modelId="{EC6D0562-41E7-40EF-A196-A64679CE704C}" srcId="{1C7F25B2-3783-4663-A292-5185C5CE1BFC}" destId="{5DCB8244-F688-41EA-980D-ABE73BC66D53}" srcOrd="0" destOrd="0" parTransId="{4278CD7B-3BBE-4E90-AD79-D3C3418691F2}" sibTransId="{D08EE06B-97B9-47AB-8684-F5138A0FEFBA}"/>
    <dgm:cxn modelId="{0D2214EC-F31E-47F1-A43A-BB7B6B5F730F}" srcId="{1C7F25B2-3783-4663-A292-5185C5CE1BFC}" destId="{8539F98C-C54C-461C-862D-005A6339A679}" srcOrd="4" destOrd="0" parTransId="{DFA047BC-89F6-455D-B65C-B4AD0F69933F}" sibTransId="{207646AD-4951-45E8-91E0-C17696983A24}"/>
    <dgm:cxn modelId="{20018DD0-5D35-43BC-8CA2-8CB57E36BFBE}" type="presOf" srcId="{D08EE06B-97B9-47AB-8684-F5138A0FEFBA}" destId="{CA5B5C96-4CB0-47D6-85D9-C45E0BB48DEB}" srcOrd="0" destOrd="0" presId="urn:microsoft.com/office/officeart/2008/layout/VerticalCurvedList"/>
    <dgm:cxn modelId="{2B0EA72F-1497-46CE-87FC-0D26207A9069}" type="presOf" srcId="{5DCB8244-F688-41EA-980D-ABE73BC66D53}" destId="{3699668C-3370-4327-9D02-08D70F0F6A3C}" srcOrd="0" destOrd="0" presId="urn:microsoft.com/office/officeart/2008/layout/VerticalCurvedList"/>
    <dgm:cxn modelId="{4A224F31-44D0-450C-B7DD-2DA0E2E271DC}" srcId="{1C7F25B2-3783-4663-A292-5185C5CE1BFC}" destId="{26E2BA87-171C-4A25-AA50-A8824362C9E4}" srcOrd="1" destOrd="0" parTransId="{D8798D6E-9602-41F7-8598-B45F0B663513}" sibTransId="{EF92E2BF-264A-4341-B131-A3A6C045E277}"/>
    <dgm:cxn modelId="{A156BA40-4F9C-457A-87AF-C6E85B043C4B}" type="presOf" srcId="{2E1B1002-9DE5-4C38-986A-EC58FB14DB6E}" destId="{17445538-DCF0-4300-9287-337DCC4C9915}" srcOrd="0" destOrd="0" presId="urn:microsoft.com/office/officeart/2008/layout/VerticalCurvedList"/>
    <dgm:cxn modelId="{49B038A0-1B81-4BB5-810E-78AD5783D18E}" type="presOf" srcId="{1C7F25B2-3783-4663-A292-5185C5CE1BFC}" destId="{BAF0B6CB-5502-4FC1-8140-1AE151B71902}" srcOrd="0" destOrd="0" presId="urn:microsoft.com/office/officeart/2008/layout/VerticalCurvedList"/>
    <dgm:cxn modelId="{5BE33738-61DA-4C31-B8AC-C30E7A51A7D5}" srcId="{1C7F25B2-3783-4663-A292-5185C5CE1BFC}" destId="{2E1B1002-9DE5-4C38-986A-EC58FB14DB6E}" srcOrd="3" destOrd="0" parTransId="{907A92F9-E814-4BC1-9DC8-749F98D2A4B4}" sibTransId="{B69B0BA5-E76D-4576-B684-15B14C4A7D49}"/>
    <dgm:cxn modelId="{0599409B-7221-4EEE-8D32-F5D897EE1A98}" type="presOf" srcId="{8539F98C-C54C-461C-862D-005A6339A679}" destId="{AC19F465-169B-4498-B18A-E2CE667C286C}" srcOrd="0" destOrd="0" presId="urn:microsoft.com/office/officeart/2008/layout/VerticalCurvedList"/>
    <dgm:cxn modelId="{40A1F5E2-E8AC-4C78-9376-C73DBB95656C}" type="presParOf" srcId="{BAF0B6CB-5502-4FC1-8140-1AE151B71902}" destId="{D5B4F265-8349-49E1-88ED-25DBAABD0CEE}" srcOrd="0" destOrd="0" presId="urn:microsoft.com/office/officeart/2008/layout/VerticalCurvedList"/>
    <dgm:cxn modelId="{7E5FD4F8-7089-4FF8-9613-72F041E4E1FF}" type="presParOf" srcId="{D5B4F265-8349-49E1-88ED-25DBAABD0CEE}" destId="{19B4991E-D985-4BDE-AF50-298E3A4D2599}" srcOrd="0" destOrd="0" presId="urn:microsoft.com/office/officeart/2008/layout/VerticalCurvedList"/>
    <dgm:cxn modelId="{57B87F31-5357-4CD4-97CC-FBE172FDCC77}" type="presParOf" srcId="{19B4991E-D985-4BDE-AF50-298E3A4D2599}" destId="{416A22CF-F1B4-4E37-8145-F8268D802316}" srcOrd="0" destOrd="0" presId="urn:microsoft.com/office/officeart/2008/layout/VerticalCurvedList"/>
    <dgm:cxn modelId="{404C94AE-E2B0-4F61-98FC-92DF4C051E5D}" type="presParOf" srcId="{19B4991E-D985-4BDE-AF50-298E3A4D2599}" destId="{CA5B5C96-4CB0-47D6-85D9-C45E0BB48DEB}" srcOrd="1" destOrd="0" presId="urn:microsoft.com/office/officeart/2008/layout/VerticalCurvedList"/>
    <dgm:cxn modelId="{BCFB4941-738B-4C96-96E9-8CA823FC0637}" type="presParOf" srcId="{19B4991E-D985-4BDE-AF50-298E3A4D2599}" destId="{36E4A225-584B-44F7-8558-A11771B1A28A}" srcOrd="2" destOrd="0" presId="urn:microsoft.com/office/officeart/2008/layout/VerticalCurvedList"/>
    <dgm:cxn modelId="{DE243977-B3E5-43B9-809E-5FEB9964FA87}" type="presParOf" srcId="{19B4991E-D985-4BDE-AF50-298E3A4D2599}" destId="{97B5CCC7-87F7-4343-86C6-BC785CE81B7A}" srcOrd="3" destOrd="0" presId="urn:microsoft.com/office/officeart/2008/layout/VerticalCurvedList"/>
    <dgm:cxn modelId="{6DF871D4-3082-4241-A336-E500AC9E8DBB}" type="presParOf" srcId="{D5B4F265-8349-49E1-88ED-25DBAABD0CEE}" destId="{3699668C-3370-4327-9D02-08D70F0F6A3C}" srcOrd="1" destOrd="0" presId="urn:microsoft.com/office/officeart/2008/layout/VerticalCurvedList"/>
    <dgm:cxn modelId="{1CED7C34-3D4A-45B8-8938-1410A790EB01}" type="presParOf" srcId="{D5B4F265-8349-49E1-88ED-25DBAABD0CEE}" destId="{030F6C97-8623-4A17-A7A1-478D66CC60E4}" srcOrd="2" destOrd="0" presId="urn:microsoft.com/office/officeart/2008/layout/VerticalCurvedList"/>
    <dgm:cxn modelId="{9A4AB74C-2543-441C-8D47-63D2CB277B8E}" type="presParOf" srcId="{030F6C97-8623-4A17-A7A1-478D66CC60E4}" destId="{DC3786C0-88F9-4AF8-9FF5-BC3535735529}" srcOrd="0" destOrd="0" presId="urn:microsoft.com/office/officeart/2008/layout/VerticalCurvedList"/>
    <dgm:cxn modelId="{D0854446-38C7-48B9-B11F-D7C51B65B993}" type="presParOf" srcId="{D5B4F265-8349-49E1-88ED-25DBAABD0CEE}" destId="{030E7E1D-23B9-478D-90A3-014D27185361}" srcOrd="3" destOrd="0" presId="urn:microsoft.com/office/officeart/2008/layout/VerticalCurvedList"/>
    <dgm:cxn modelId="{22ABE762-D0E0-401A-9094-BD251436D14A}" type="presParOf" srcId="{D5B4F265-8349-49E1-88ED-25DBAABD0CEE}" destId="{69B9D9C8-5E16-40DA-8D88-E5A7597E6647}" srcOrd="4" destOrd="0" presId="urn:microsoft.com/office/officeart/2008/layout/VerticalCurvedList"/>
    <dgm:cxn modelId="{A1364963-FE4C-4094-AB31-A500AF88BDF0}" type="presParOf" srcId="{69B9D9C8-5E16-40DA-8D88-E5A7597E6647}" destId="{088A96E4-8903-47C1-BBEE-7545A75BF5D4}" srcOrd="0" destOrd="0" presId="urn:microsoft.com/office/officeart/2008/layout/VerticalCurvedList"/>
    <dgm:cxn modelId="{E2107049-339B-4888-B64C-C27A0FD2D9D3}" type="presParOf" srcId="{D5B4F265-8349-49E1-88ED-25DBAABD0CEE}" destId="{71565F26-1F68-4AB0-B376-AFB6C1EC7BB3}" srcOrd="5" destOrd="0" presId="urn:microsoft.com/office/officeart/2008/layout/VerticalCurvedList"/>
    <dgm:cxn modelId="{3304E1F5-53DA-4654-97CF-DD06B9985FA5}" type="presParOf" srcId="{D5B4F265-8349-49E1-88ED-25DBAABD0CEE}" destId="{27DC3076-6CF0-4537-8748-F697D66655D3}" srcOrd="6" destOrd="0" presId="urn:microsoft.com/office/officeart/2008/layout/VerticalCurvedList"/>
    <dgm:cxn modelId="{DDB88633-D1DD-4602-B1DC-37E7BCCADF83}" type="presParOf" srcId="{27DC3076-6CF0-4537-8748-F697D66655D3}" destId="{CAC8B301-450A-497F-A643-CAD22CA0718C}" srcOrd="0" destOrd="0" presId="urn:microsoft.com/office/officeart/2008/layout/VerticalCurvedList"/>
    <dgm:cxn modelId="{DA8E0B01-6848-4515-8799-93C269760B53}" type="presParOf" srcId="{D5B4F265-8349-49E1-88ED-25DBAABD0CEE}" destId="{17445538-DCF0-4300-9287-337DCC4C9915}" srcOrd="7" destOrd="0" presId="urn:microsoft.com/office/officeart/2008/layout/VerticalCurvedList"/>
    <dgm:cxn modelId="{4D9F3E8F-020D-4DF1-9993-9580C86515B6}" type="presParOf" srcId="{D5B4F265-8349-49E1-88ED-25DBAABD0CEE}" destId="{55C24007-4282-4928-9B07-1DFB670FFA86}" srcOrd="8" destOrd="0" presId="urn:microsoft.com/office/officeart/2008/layout/VerticalCurvedList"/>
    <dgm:cxn modelId="{362E88E9-F1BF-4CCD-BAD7-0DC893AC337D}" type="presParOf" srcId="{55C24007-4282-4928-9B07-1DFB670FFA86}" destId="{7824EA28-B6F7-4BC7-8B52-255A1088C1E7}" srcOrd="0" destOrd="0" presId="urn:microsoft.com/office/officeart/2008/layout/VerticalCurvedList"/>
    <dgm:cxn modelId="{F1AC29A9-BB86-46EE-89EA-FDED82016CB0}" type="presParOf" srcId="{D5B4F265-8349-49E1-88ED-25DBAABD0CEE}" destId="{AC19F465-169B-4498-B18A-E2CE667C286C}" srcOrd="9" destOrd="0" presId="urn:microsoft.com/office/officeart/2008/layout/VerticalCurvedList"/>
    <dgm:cxn modelId="{17BA61EA-47B1-49AF-9FF9-E71D7091AEE0}" type="presParOf" srcId="{D5B4F265-8349-49E1-88ED-25DBAABD0CEE}" destId="{3FDD3784-C177-4F36-B4F2-5025E4676541}" srcOrd="10" destOrd="0" presId="urn:microsoft.com/office/officeart/2008/layout/VerticalCurvedList"/>
    <dgm:cxn modelId="{120B81E6-3286-46C3-A511-74DEECA4AECA}" type="presParOf" srcId="{3FDD3784-C177-4F36-B4F2-5025E4676541}" destId="{6F88AEB5-65AF-46FB-B82D-06A090DCD97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F9A1A5E-6663-43DE-B1E9-842F20FD75A6}" type="doc">
      <dgm:prSet loTypeId="urn:microsoft.com/office/officeart/2005/8/layout/radial1" loCatId="cycle" qsTypeId="urn:microsoft.com/office/officeart/2005/8/quickstyle/simple1" qsCatId="simple" csTypeId="urn:microsoft.com/office/officeart/2005/8/colors/accent2_2" csCatId="accent2" phldr="1"/>
      <dgm:spPr/>
      <dgm:t>
        <a:bodyPr/>
        <a:lstStyle/>
        <a:p>
          <a:endParaRPr lang="es-US"/>
        </a:p>
      </dgm:t>
    </dgm:pt>
    <dgm:pt modelId="{38DFC629-7DA5-45AE-A428-666B4325360D}">
      <dgm:prSet phldrT="[Texto]"/>
      <dgm:spPr/>
      <dgm:t>
        <a:bodyPr/>
        <a:lstStyle/>
        <a:p>
          <a:r>
            <a:rPr lang="es-US" b="1" dirty="0" smtClean="0">
              <a:solidFill>
                <a:schemeClr val="tx1"/>
              </a:solidFill>
            </a:rPr>
            <a:t>Sistema electrónico</a:t>
          </a:r>
          <a:endParaRPr lang="es-US" b="1" dirty="0">
            <a:solidFill>
              <a:schemeClr val="tx1"/>
            </a:solidFill>
          </a:endParaRPr>
        </a:p>
      </dgm:t>
    </dgm:pt>
    <dgm:pt modelId="{0A35C49E-BD21-4720-B36E-8FC63DBEC9C9}" type="parTrans" cxnId="{5EF3B75C-82EF-4D3F-880D-FC10FC39A026}">
      <dgm:prSet/>
      <dgm:spPr/>
      <dgm:t>
        <a:bodyPr/>
        <a:lstStyle/>
        <a:p>
          <a:endParaRPr lang="es-US"/>
        </a:p>
      </dgm:t>
    </dgm:pt>
    <dgm:pt modelId="{33345C03-6A2D-4E6F-91FA-B5BC8B502B63}" type="sibTrans" cxnId="{5EF3B75C-82EF-4D3F-880D-FC10FC39A026}">
      <dgm:prSet/>
      <dgm:spPr/>
      <dgm:t>
        <a:bodyPr/>
        <a:lstStyle/>
        <a:p>
          <a:endParaRPr lang="es-US"/>
        </a:p>
      </dgm:t>
    </dgm:pt>
    <dgm:pt modelId="{47B6AEE4-153A-48E9-A705-8F99EBF83C75}">
      <dgm:prSet phldrT="[Texto]"/>
      <dgm:spPr/>
      <dgm:t>
        <a:bodyPr/>
        <a:lstStyle/>
        <a:p>
          <a:r>
            <a:rPr lang="es-US" b="0" dirty="0" smtClean="0">
              <a:solidFill>
                <a:schemeClr val="tx1"/>
              </a:solidFill>
            </a:rPr>
            <a:t>PLC</a:t>
          </a:r>
          <a:endParaRPr lang="es-US" b="0" dirty="0">
            <a:solidFill>
              <a:schemeClr val="tx1"/>
            </a:solidFill>
          </a:endParaRPr>
        </a:p>
      </dgm:t>
    </dgm:pt>
    <dgm:pt modelId="{70979181-8467-4857-A422-1FF504018BE0}" type="parTrans" cxnId="{E4358321-4D94-4311-8D6C-18A8E7764925}">
      <dgm:prSet/>
      <dgm:spPr/>
      <dgm:t>
        <a:bodyPr/>
        <a:lstStyle/>
        <a:p>
          <a:endParaRPr lang="es-US"/>
        </a:p>
      </dgm:t>
    </dgm:pt>
    <dgm:pt modelId="{EA608C27-C999-4CF3-B816-258803961393}" type="sibTrans" cxnId="{E4358321-4D94-4311-8D6C-18A8E7764925}">
      <dgm:prSet/>
      <dgm:spPr/>
      <dgm:t>
        <a:bodyPr/>
        <a:lstStyle/>
        <a:p>
          <a:endParaRPr lang="es-US"/>
        </a:p>
      </dgm:t>
    </dgm:pt>
    <dgm:pt modelId="{C0191838-6C20-495C-B879-8D3513F92DA7}">
      <dgm:prSet phldrT="[Texto]"/>
      <dgm:spPr/>
      <dgm:t>
        <a:bodyPr/>
        <a:lstStyle/>
        <a:p>
          <a:r>
            <a:rPr lang="es-US" b="0" dirty="0" smtClean="0">
              <a:solidFill>
                <a:schemeClr val="tx1"/>
              </a:solidFill>
            </a:rPr>
            <a:t>SM1231TC</a:t>
          </a:r>
          <a:endParaRPr lang="es-US" b="0" dirty="0">
            <a:solidFill>
              <a:schemeClr val="tx1"/>
            </a:solidFill>
          </a:endParaRPr>
        </a:p>
      </dgm:t>
    </dgm:pt>
    <dgm:pt modelId="{70980FE3-9751-4264-80CE-3C23066877C2}" type="parTrans" cxnId="{5929FB7E-9D67-4145-95F6-1245EC8F2715}">
      <dgm:prSet/>
      <dgm:spPr/>
      <dgm:t>
        <a:bodyPr/>
        <a:lstStyle/>
        <a:p>
          <a:endParaRPr lang="es-US"/>
        </a:p>
      </dgm:t>
    </dgm:pt>
    <dgm:pt modelId="{F5991972-1D58-45BB-B195-605D4B2C8D2B}" type="sibTrans" cxnId="{5929FB7E-9D67-4145-95F6-1245EC8F2715}">
      <dgm:prSet/>
      <dgm:spPr/>
      <dgm:t>
        <a:bodyPr/>
        <a:lstStyle/>
        <a:p>
          <a:endParaRPr lang="es-US"/>
        </a:p>
      </dgm:t>
    </dgm:pt>
    <dgm:pt modelId="{66BBBB05-90E6-422F-82CB-5312CA4C7B9F}">
      <dgm:prSet phldrT="[Texto]"/>
      <dgm:spPr/>
      <dgm:t>
        <a:bodyPr/>
        <a:lstStyle/>
        <a:p>
          <a:r>
            <a:rPr lang="es-US" dirty="0" smtClean="0">
              <a:solidFill>
                <a:schemeClr val="tx1"/>
              </a:solidFill>
            </a:rPr>
            <a:t>Protecciones eléctricas</a:t>
          </a:r>
          <a:endParaRPr lang="es-US" dirty="0">
            <a:solidFill>
              <a:schemeClr val="tx1"/>
            </a:solidFill>
          </a:endParaRPr>
        </a:p>
      </dgm:t>
    </dgm:pt>
    <dgm:pt modelId="{45502684-01E6-46B2-8B69-2942BA64834B}" type="parTrans" cxnId="{50B57B17-5EFE-4602-820F-5757265CB22C}">
      <dgm:prSet/>
      <dgm:spPr/>
      <dgm:t>
        <a:bodyPr/>
        <a:lstStyle/>
        <a:p>
          <a:endParaRPr lang="es-US"/>
        </a:p>
      </dgm:t>
    </dgm:pt>
    <dgm:pt modelId="{E866D38E-B3A1-48F1-8914-65CE624A49A9}" type="sibTrans" cxnId="{50B57B17-5EFE-4602-820F-5757265CB22C}">
      <dgm:prSet/>
      <dgm:spPr/>
      <dgm:t>
        <a:bodyPr/>
        <a:lstStyle/>
        <a:p>
          <a:endParaRPr lang="es-US"/>
        </a:p>
      </dgm:t>
    </dgm:pt>
    <dgm:pt modelId="{1C7E9BCA-B42A-42E9-955C-2E9FE25A9E74}">
      <dgm:prSet phldrT="[Texto]"/>
      <dgm:spPr/>
      <dgm:t>
        <a:bodyPr/>
        <a:lstStyle/>
        <a:p>
          <a:r>
            <a:rPr lang="es-US" dirty="0" smtClean="0">
              <a:solidFill>
                <a:schemeClr val="tx1"/>
              </a:solidFill>
            </a:rPr>
            <a:t>Fuentes de poder</a:t>
          </a:r>
          <a:endParaRPr lang="es-US" dirty="0">
            <a:solidFill>
              <a:schemeClr val="tx1"/>
            </a:solidFill>
          </a:endParaRPr>
        </a:p>
      </dgm:t>
    </dgm:pt>
    <dgm:pt modelId="{4E06CD7C-BB64-4B2D-8C82-A7AD2F4D9B69}" type="parTrans" cxnId="{50763DC2-B94E-4111-996D-CBE51D605CDF}">
      <dgm:prSet/>
      <dgm:spPr/>
      <dgm:t>
        <a:bodyPr/>
        <a:lstStyle/>
        <a:p>
          <a:endParaRPr lang="es-US"/>
        </a:p>
      </dgm:t>
    </dgm:pt>
    <dgm:pt modelId="{60F21B3E-EEAF-491E-88E5-2CA7881EF7ED}" type="sibTrans" cxnId="{50763DC2-B94E-4111-996D-CBE51D605CDF}">
      <dgm:prSet/>
      <dgm:spPr/>
      <dgm:t>
        <a:bodyPr/>
        <a:lstStyle/>
        <a:p>
          <a:endParaRPr lang="es-US"/>
        </a:p>
      </dgm:t>
    </dgm:pt>
    <dgm:pt modelId="{EBC23832-AFE3-4B0A-808D-4A580641A4B3}">
      <dgm:prSet phldrT="[Texto]"/>
      <dgm:spPr/>
      <dgm:t>
        <a:bodyPr/>
        <a:lstStyle/>
        <a:p>
          <a:r>
            <a:rPr lang="es-US" dirty="0" smtClean="0">
              <a:solidFill>
                <a:schemeClr val="tx1"/>
              </a:solidFill>
            </a:rPr>
            <a:t>Contactores eléctricos</a:t>
          </a:r>
          <a:endParaRPr lang="es-US" dirty="0">
            <a:solidFill>
              <a:schemeClr val="tx1"/>
            </a:solidFill>
          </a:endParaRPr>
        </a:p>
      </dgm:t>
    </dgm:pt>
    <dgm:pt modelId="{B9E804D8-E33F-4105-B5EE-BE8F39BC768B}" type="parTrans" cxnId="{75F38031-5F85-4D0A-B148-F276D81E9800}">
      <dgm:prSet/>
      <dgm:spPr/>
      <dgm:t>
        <a:bodyPr/>
        <a:lstStyle/>
        <a:p>
          <a:endParaRPr lang="es-US"/>
        </a:p>
      </dgm:t>
    </dgm:pt>
    <dgm:pt modelId="{7AB355C9-3FB1-4849-8A2A-20A029EB2BD6}" type="sibTrans" cxnId="{75F38031-5F85-4D0A-B148-F276D81E9800}">
      <dgm:prSet/>
      <dgm:spPr/>
      <dgm:t>
        <a:bodyPr/>
        <a:lstStyle/>
        <a:p>
          <a:endParaRPr lang="es-US"/>
        </a:p>
      </dgm:t>
    </dgm:pt>
    <dgm:pt modelId="{F489FB92-AF36-4A70-A2D4-B693C45148EF}" type="pres">
      <dgm:prSet presAssocID="{CF9A1A5E-6663-43DE-B1E9-842F20FD75A6}" presName="cycle" presStyleCnt="0">
        <dgm:presLayoutVars>
          <dgm:chMax val="1"/>
          <dgm:dir/>
          <dgm:animLvl val="ctr"/>
          <dgm:resizeHandles val="exact"/>
        </dgm:presLayoutVars>
      </dgm:prSet>
      <dgm:spPr/>
      <dgm:t>
        <a:bodyPr/>
        <a:lstStyle/>
        <a:p>
          <a:endParaRPr lang="es-US"/>
        </a:p>
      </dgm:t>
    </dgm:pt>
    <dgm:pt modelId="{9DA862F7-999A-4A8B-B2B1-ECD3F8726086}" type="pres">
      <dgm:prSet presAssocID="{38DFC629-7DA5-45AE-A428-666B4325360D}" presName="centerShape" presStyleLbl="node0" presStyleIdx="0" presStyleCnt="1"/>
      <dgm:spPr/>
      <dgm:t>
        <a:bodyPr/>
        <a:lstStyle/>
        <a:p>
          <a:endParaRPr lang="es-US"/>
        </a:p>
      </dgm:t>
    </dgm:pt>
    <dgm:pt modelId="{5BE3D03B-5ECE-4E55-895A-941B2F2EE9DC}" type="pres">
      <dgm:prSet presAssocID="{70979181-8467-4857-A422-1FF504018BE0}" presName="Name9" presStyleLbl="parChTrans1D2" presStyleIdx="0" presStyleCnt="5"/>
      <dgm:spPr/>
      <dgm:t>
        <a:bodyPr/>
        <a:lstStyle/>
        <a:p>
          <a:endParaRPr lang="es-US"/>
        </a:p>
      </dgm:t>
    </dgm:pt>
    <dgm:pt modelId="{468F5C45-9114-4F20-BB11-107DFDAFB6C7}" type="pres">
      <dgm:prSet presAssocID="{70979181-8467-4857-A422-1FF504018BE0}" presName="connTx" presStyleLbl="parChTrans1D2" presStyleIdx="0" presStyleCnt="5"/>
      <dgm:spPr/>
      <dgm:t>
        <a:bodyPr/>
        <a:lstStyle/>
        <a:p>
          <a:endParaRPr lang="es-US"/>
        </a:p>
      </dgm:t>
    </dgm:pt>
    <dgm:pt modelId="{A2660695-DA87-424A-AC1D-3E4F7F3BD5D2}" type="pres">
      <dgm:prSet presAssocID="{47B6AEE4-153A-48E9-A705-8F99EBF83C75}" presName="node" presStyleLbl="node1" presStyleIdx="0" presStyleCnt="5" custRadScaleRad="96622" custRadScaleInc="-4067">
        <dgm:presLayoutVars>
          <dgm:bulletEnabled val="1"/>
        </dgm:presLayoutVars>
      </dgm:prSet>
      <dgm:spPr/>
      <dgm:t>
        <a:bodyPr/>
        <a:lstStyle/>
        <a:p>
          <a:endParaRPr lang="es-US"/>
        </a:p>
      </dgm:t>
    </dgm:pt>
    <dgm:pt modelId="{A88EF8BF-45A5-4B4A-9CAB-06C3422C39CF}" type="pres">
      <dgm:prSet presAssocID="{70980FE3-9751-4264-80CE-3C23066877C2}" presName="Name9" presStyleLbl="parChTrans1D2" presStyleIdx="1" presStyleCnt="5"/>
      <dgm:spPr/>
      <dgm:t>
        <a:bodyPr/>
        <a:lstStyle/>
        <a:p>
          <a:endParaRPr lang="es-US"/>
        </a:p>
      </dgm:t>
    </dgm:pt>
    <dgm:pt modelId="{E6D3D483-98B8-4886-985D-A299CFB6667C}" type="pres">
      <dgm:prSet presAssocID="{70980FE3-9751-4264-80CE-3C23066877C2}" presName="connTx" presStyleLbl="parChTrans1D2" presStyleIdx="1" presStyleCnt="5"/>
      <dgm:spPr/>
      <dgm:t>
        <a:bodyPr/>
        <a:lstStyle/>
        <a:p>
          <a:endParaRPr lang="es-US"/>
        </a:p>
      </dgm:t>
    </dgm:pt>
    <dgm:pt modelId="{60A78B37-E661-4A9A-9023-619B772CF521}" type="pres">
      <dgm:prSet presAssocID="{C0191838-6C20-495C-B879-8D3513F92DA7}" presName="node" presStyleLbl="node1" presStyleIdx="1" presStyleCnt="5">
        <dgm:presLayoutVars>
          <dgm:bulletEnabled val="1"/>
        </dgm:presLayoutVars>
      </dgm:prSet>
      <dgm:spPr/>
      <dgm:t>
        <a:bodyPr/>
        <a:lstStyle/>
        <a:p>
          <a:endParaRPr lang="es-US"/>
        </a:p>
      </dgm:t>
    </dgm:pt>
    <dgm:pt modelId="{BAF95FC2-5A51-4C9C-A082-4917BBA16F7A}" type="pres">
      <dgm:prSet presAssocID="{45502684-01E6-46B2-8B69-2942BA64834B}" presName="Name9" presStyleLbl="parChTrans1D2" presStyleIdx="2" presStyleCnt="5"/>
      <dgm:spPr/>
      <dgm:t>
        <a:bodyPr/>
        <a:lstStyle/>
        <a:p>
          <a:endParaRPr lang="es-US"/>
        </a:p>
      </dgm:t>
    </dgm:pt>
    <dgm:pt modelId="{A907CAC5-4486-42A0-AD38-DCC97A1EC4D0}" type="pres">
      <dgm:prSet presAssocID="{45502684-01E6-46B2-8B69-2942BA64834B}" presName="connTx" presStyleLbl="parChTrans1D2" presStyleIdx="2" presStyleCnt="5"/>
      <dgm:spPr/>
      <dgm:t>
        <a:bodyPr/>
        <a:lstStyle/>
        <a:p>
          <a:endParaRPr lang="es-US"/>
        </a:p>
      </dgm:t>
    </dgm:pt>
    <dgm:pt modelId="{9DE9BD2A-24F7-42F1-B413-DE89E3740862}" type="pres">
      <dgm:prSet presAssocID="{66BBBB05-90E6-422F-82CB-5312CA4C7B9F}" presName="node" presStyleLbl="node1" presStyleIdx="2" presStyleCnt="5">
        <dgm:presLayoutVars>
          <dgm:bulletEnabled val="1"/>
        </dgm:presLayoutVars>
      </dgm:prSet>
      <dgm:spPr/>
      <dgm:t>
        <a:bodyPr/>
        <a:lstStyle/>
        <a:p>
          <a:endParaRPr lang="es-US"/>
        </a:p>
      </dgm:t>
    </dgm:pt>
    <dgm:pt modelId="{0D54A7AD-8EA9-42D2-8ABD-C5D7BA7873D9}" type="pres">
      <dgm:prSet presAssocID="{4E06CD7C-BB64-4B2D-8C82-A7AD2F4D9B69}" presName="Name9" presStyleLbl="parChTrans1D2" presStyleIdx="3" presStyleCnt="5"/>
      <dgm:spPr/>
      <dgm:t>
        <a:bodyPr/>
        <a:lstStyle/>
        <a:p>
          <a:endParaRPr lang="es-US"/>
        </a:p>
      </dgm:t>
    </dgm:pt>
    <dgm:pt modelId="{5179677B-BEB2-4C3D-A236-09A1E1D1BB2C}" type="pres">
      <dgm:prSet presAssocID="{4E06CD7C-BB64-4B2D-8C82-A7AD2F4D9B69}" presName="connTx" presStyleLbl="parChTrans1D2" presStyleIdx="3" presStyleCnt="5"/>
      <dgm:spPr/>
      <dgm:t>
        <a:bodyPr/>
        <a:lstStyle/>
        <a:p>
          <a:endParaRPr lang="es-US"/>
        </a:p>
      </dgm:t>
    </dgm:pt>
    <dgm:pt modelId="{552D59C2-2A6B-4CD1-AC20-30538F75501A}" type="pres">
      <dgm:prSet presAssocID="{1C7E9BCA-B42A-42E9-955C-2E9FE25A9E74}" presName="node" presStyleLbl="node1" presStyleIdx="3" presStyleCnt="5">
        <dgm:presLayoutVars>
          <dgm:bulletEnabled val="1"/>
        </dgm:presLayoutVars>
      </dgm:prSet>
      <dgm:spPr/>
      <dgm:t>
        <a:bodyPr/>
        <a:lstStyle/>
        <a:p>
          <a:endParaRPr lang="es-US"/>
        </a:p>
      </dgm:t>
    </dgm:pt>
    <dgm:pt modelId="{2F4F7FD9-A0FF-4CFD-8748-47DDB7FBD2AF}" type="pres">
      <dgm:prSet presAssocID="{B9E804D8-E33F-4105-B5EE-BE8F39BC768B}" presName="Name9" presStyleLbl="parChTrans1D2" presStyleIdx="4" presStyleCnt="5"/>
      <dgm:spPr/>
      <dgm:t>
        <a:bodyPr/>
        <a:lstStyle/>
        <a:p>
          <a:endParaRPr lang="es-US"/>
        </a:p>
      </dgm:t>
    </dgm:pt>
    <dgm:pt modelId="{D5E7C542-FF78-4121-8838-61ECF540E68D}" type="pres">
      <dgm:prSet presAssocID="{B9E804D8-E33F-4105-B5EE-BE8F39BC768B}" presName="connTx" presStyleLbl="parChTrans1D2" presStyleIdx="4" presStyleCnt="5"/>
      <dgm:spPr/>
      <dgm:t>
        <a:bodyPr/>
        <a:lstStyle/>
        <a:p>
          <a:endParaRPr lang="es-US"/>
        </a:p>
      </dgm:t>
    </dgm:pt>
    <dgm:pt modelId="{2A2304A8-D27C-4DC0-A45D-5063BA9B17DA}" type="pres">
      <dgm:prSet presAssocID="{EBC23832-AFE3-4B0A-808D-4A580641A4B3}" presName="node" presStyleLbl="node1" presStyleIdx="4" presStyleCnt="5">
        <dgm:presLayoutVars>
          <dgm:bulletEnabled val="1"/>
        </dgm:presLayoutVars>
      </dgm:prSet>
      <dgm:spPr/>
      <dgm:t>
        <a:bodyPr/>
        <a:lstStyle/>
        <a:p>
          <a:endParaRPr lang="es-US"/>
        </a:p>
      </dgm:t>
    </dgm:pt>
  </dgm:ptLst>
  <dgm:cxnLst>
    <dgm:cxn modelId="{B4790CF5-29B3-4AF9-9324-C7B3D348AE88}" type="presOf" srcId="{47B6AEE4-153A-48E9-A705-8F99EBF83C75}" destId="{A2660695-DA87-424A-AC1D-3E4F7F3BD5D2}" srcOrd="0" destOrd="0" presId="urn:microsoft.com/office/officeart/2005/8/layout/radial1"/>
    <dgm:cxn modelId="{AF35FDED-6CC9-41D9-ADF1-56C3A878E830}" type="presOf" srcId="{EBC23832-AFE3-4B0A-808D-4A580641A4B3}" destId="{2A2304A8-D27C-4DC0-A45D-5063BA9B17DA}" srcOrd="0" destOrd="0" presId="urn:microsoft.com/office/officeart/2005/8/layout/radial1"/>
    <dgm:cxn modelId="{2025DF52-1A77-4689-875D-EC12D86B86CC}" type="presOf" srcId="{4E06CD7C-BB64-4B2D-8C82-A7AD2F4D9B69}" destId="{5179677B-BEB2-4C3D-A236-09A1E1D1BB2C}" srcOrd="1" destOrd="0" presId="urn:microsoft.com/office/officeart/2005/8/layout/radial1"/>
    <dgm:cxn modelId="{75F38031-5F85-4D0A-B148-F276D81E9800}" srcId="{38DFC629-7DA5-45AE-A428-666B4325360D}" destId="{EBC23832-AFE3-4B0A-808D-4A580641A4B3}" srcOrd="4" destOrd="0" parTransId="{B9E804D8-E33F-4105-B5EE-BE8F39BC768B}" sibTransId="{7AB355C9-3FB1-4849-8A2A-20A029EB2BD6}"/>
    <dgm:cxn modelId="{F86573E4-4D0E-494D-A26D-7BF5590B735F}" type="presOf" srcId="{70979181-8467-4857-A422-1FF504018BE0}" destId="{5BE3D03B-5ECE-4E55-895A-941B2F2EE9DC}" srcOrd="0" destOrd="0" presId="urn:microsoft.com/office/officeart/2005/8/layout/radial1"/>
    <dgm:cxn modelId="{91B02B14-DB41-4E2D-B3F8-18F5A9631AE1}" type="presOf" srcId="{45502684-01E6-46B2-8B69-2942BA64834B}" destId="{A907CAC5-4486-42A0-AD38-DCC97A1EC4D0}" srcOrd="1" destOrd="0" presId="urn:microsoft.com/office/officeart/2005/8/layout/radial1"/>
    <dgm:cxn modelId="{50763DC2-B94E-4111-996D-CBE51D605CDF}" srcId="{38DFC629-7DA5-45AE-A428-666B4325360D}" destId="{1C7E9BCA-B42A-42E9-955C-2E9FE25A9E74}" srcOrd="3" destOrd="0" parTransId="{4E06CD7C-BB64-4B2D-8C82-A7AD2F4D9B69}" sibTransId="{60F21B3E-EEAF-491E-88E5-2CA7881EF7ED}"/>
    <dgm:cxn modelId="{ADEEA4E1-C4C2-4DEA-B0F3-0FFEE18E2B38}" type="presOf" srcId="{4E06CD7C-BB64-4B2D-8C82-A7AD2F4D9B69}" destId="{0D54A7AD-8EA9-42D2-8ABD-C5D7BA7873D9}" srcOrd="0" destOrd="0" presId="urn:microsoft.com/office/officeart/2005/8/layout/radial1"/>
    <dgm:cxn modelId="{000810DF-6941-420E-9FA4-EFE085F0322F}" type="presOf" srcId="{70980FE3-9751-4264-80CE-3C23066877C2}" destId="{E6D3D483-98B8-4886-985D-A299CFB6667C}" srcOrd="1" destOrd="0" presId="urn:microsoft.com/office/officeart/2005/8/layout/radial1"/>
    <dgm:cxn modelId="{C5B85E4F-5429-4FB5-8882-7B1A6513CA49}" type="presOf" srcId="{C0191838-6C20-495C-B879-8D3513F92DA7}" destId="{60A78B37-E661-4A9A-9023-619B772CF521}" srcOrd="0" destOrd="0" presId="urn:microsoft.com/office/officeart/2005/8/layout/radial1"/>
    <dgm:cxn modelId="{5929FB7E-9D67-4145-95F6-1245EC8F2715}" srcId="{38DFC629-7DA5-45AE-A428-666B4325360D}" destId="{C0191838-6C20-495C-B879-8D3513F92DA7}" srcOrd="1" destOrd="0" parTransId="{70980FE3-9751-4264-80CE-3C23066877C2}" sibTransId="{F5991972-1D58-45BB-B195-605D4B2C8D2B}"/>
    <dgm:cxn modelId="{A5419D01-8397-4390-9866-E67011C7D958}" type="presOf" srcId="{70980FE3-9751-4264-80CE-3C23066877C2}" destId="{A88EF8BF-45A5-4B4A-9CAB-06C3422C39CF}" srcOrd="0" destOrd="0" presId="urn:microsoft.com/office/officeart/2005/8/layout/radial1"/>
    <dgm:cxn modelId="{E18F7009-F5BD-44DF-80D0-96C1ABC1DF82}" type="presOf" srcId="{38DFC629-7DA5-45AE-A428-666B4325360D}" destId="{9DA862F7-999A-4A8B-B2B1-ECD3F8726086}" srcOrd="0" destOrd="0" presId="urn:microsoft.com/office/officeart/2005/8/layout/radial1"/>
    <dgm:cxn modelId="{E4358321-4D94-4311-8D6C-18A8E7764925}" srcId="{38DFC629-7DA5-45AE-A428-666B4325360D}" destId="{47B6AEE4-153A-48E9-A705-8F99EBF83C75}" srcOrd="0" destOrd="0" parTransId="{70979181-8467-4857-A422-1FF504018BE0}" sibTransId="{EA608C27-C999-4CF3-B816-258803961393}"/>
    <dgm:cxn modelId="{7193460E-E499-4F9E-9268-35F68F500053}" type="presOf" srcId="{B9E804D8-E33F-4105-B5EE-BE8F39BC768B}" destId="{D5E7C542-FF78-4121-8838-61ECF540E68D}" srcOrd="1" destOrd="0" presId="urn:microsoft.com/office/officeart/2005/8/layout/radial1"/>
    <dgm:cxn modelId="{6D76B567-D159-46EE-8C8B-6EAE876C5524}" type="presOf" srcId="{CF9A1A5E-6663-43DE-B1E9-842F20FD75A6}" destId="{F489FB92-AF36-4A70-A2D4-B693C45148EF}" srcOrd="0" destOrd="0" presId="urn:microsoft.com/office/officeart/2005/8/layout/radial1"/>
    <dgm:cxn modelId="{EDE1F2BE-044B-45EF-BB47-6240295B64C4}" type="presOf" srcId="{B9E804D8-E33F-4105-B5EE-BE8F39BC768B}" destId="{2F4F7FD9-A0FF-4CFD-8748-47DDB7FBD2AF}" srcOrd="0" destOrd="0" presId="urn:microsoft.com/office/officeart/2005/8/layout/radial1"/>
    <dgm:cxn modelId="{6AB65FF1-C0B8-42DC-9625-61CE446E9A41}" type="presOf" srcId="{70979181-8467-4857-A422-1FF504018BE0}" destId="{468F5C45-9114-4F20-BB11-107DFDAFB6C7}" srcOrd="1" destOrd="0" presId="urn:microsoft.com/office/officeart/2005/8/layout/radial1"/>
    <dgm:cxn modelId="{50B57B17-5EFE-4602-820F-5757265CB22C}" srcId="{38DFC629-7DA5-45AE-A428-666B4325360D}" destId="{66BBBB05-90E6-422F-82CB-5312CA4C7B9F}" srcOrd="2" destOrd="0" parTransId="{45502684-01E6-46B2-8B69-2942BA64834B}" sibTransId="{E866D38E-B3A1-48F1-8914-65CE624A49A9}"/>
    <dgm:cxn modelId="{2CC10D2E-9E14-4A28-89EE-862BB27CD4FC}" type="presOf" srcId="{45502684-01E6-46B2-8B69-2942BA64834B}" destId="{BAF95FC2-5A51-4C9C-A082-4917BBA16F7A}" srcOrd="0" destOrd="0" presId="urn:microsoft.com/office/officeart/2005/8/layout/radial1"/>
    <dgm:cxn modelId="{47914429-542E-4BB9-AFCE-DDFE08108CDF}" type="presOf" srcId="{1C7E9BCA-B42A-42E9-955C-2E9FE25A9E74}" destId="{552D59C2-2A6B-4CD1-AC20-30538F75501A}" srcOrd="0" destOrd="0" presId="urn:microsoft.com/office/officeart/2005/8/layout/radial1"/>
    <dgm:cxn modelId="{5EF3B75C-82EF-4D3F-880D-FC10FC39A026}" srcId="{CF9A1A5E-6663-43DE-B1E9-842F20FD75A6}" destId="{38DFC629-7DA5-45AE-A428-666B4325360D}" srcOrd="0" destOrd="0" parTransId="{0A35C49E-BD21-4720-B36E-8FC63DBEC9C9}" sibTransId="{33345C03-6A2D-4E6F-91FA-B5BC8B502B63}"/>
    <dgm:cxn modelId="{EBB22606-F6AE-46D0-932D-58D444472C97}" type="presOf" srcId="{66BBBB05-90E6-422F-82CB-5312CA4C7B9F}" destId="{9DE9BD2A-24F7-42F1-B413-DE89E3740862}" srcOrd="0" destOrd="0" presId="urn:microsoft.com/office/officeart/2005/8/layout/radial1"/>
    <dgm:cxn modelId="{F9CC1C56-D2D3-4FA2-9F93-D03F22B070DE}" type="presParOf" srcId="{F489FB92-AF36-4A70-A2D4-B693C45148EF}" destId="{9DA862F7-999A-4A8B-B2B1-ECD3F8726086}" srcOrd="0" destOrd="0" presId="urn:microsoft.com/office/officeart/2005/8/layout/radial1"/>
    <dgm:cxn modelId="{9CFC5BE9-0FB0-4096-AF72-EF30604C5208}" type="presParOf" srcId="{F489FB92-AF36-4A70-A2D4-B693C45148EF}" destId="{5BE3D03B-5ECE-4E55-895A-941B2F2EE9DC}" srcOrd="1" destOrd="0" presId="urn:microsoft.com/office/officeart/2005/8/layout/radial1"/>
    <dgm:cxn modelId="{C9BED950-5F14-4169-8B73-5E9682A86953}" type="presParOf" srcId="{5BE3D03B-5ECE-4E55-895A-941B2F2EE9DC}" destId="{468F5C45-9114-4F20-BB11-107DFDAFB6C7}" srcOrd="0" destOrd="0" presId="urn:microsoft.com/office/officeart/2005/8/layout/radial1"/>
    <dgm:cxn modelId="{E1B98A19-9EE9-4AD8-A8EC-ED9ED69D3C05}" type="presParOf" srcId="{F489FB92-AF36-4A70-A2D4-B693C45148EF}" destId="{A2660695-DA87-424A-AC1D-3E4F7F3BD5D2}" srcOrd="2" destOrd="0" presId="urn:microsoft.com/office/officeart/2005/8/layout/radial1"/>
    <dgm:cxn modelId="{27A4F3A3-0C35-40F5-8E96-887165A0C170}" type="presParOf" srcId="{F489FB92-AF36-4A70-A2D4-B693C45148EF}" destId="{A88EF8BF-45A5-4B4A-9CAB-06C3422C39CF}" srcOrd="3" destOrd="0" presId="urn:microsoft.com/office/officeart/2005/8/layout/radial1"/>
    <dgm:cxn modelId="{12093F45-17FA-4BC6-AF2F-4FB0CAE467E9}" type="presParOf" srcId="{A88EF8BF-45A5-4B4A-9CAB-06C3422C39CF}" destId="{E6D3D483-98B8-4886-985D-A299CFB6667C}" srcOrd="0" destOrd="0" presId="urn:microsoft.com/office/officeart/2005/8/layout/radial1"/>
    <dgm:cxn modelId="{F32DC14C-9357-4D2D-B4EF-73D64C4BD596}" type="presParOf" srcId="{F489FB92-AF36-4A70-A2D4-B693C45148EF}" destId="{60A78B37-E661-4A9A-9023-619B772CF521}" srcOrd="4" destOrd="0" presId="urn:microsoft.com/office/officeart/2005/8/layout/radial1"/>
    <dgm:cxn modelId="{2FEBE25E-F3BF-43F1-ADA6-13D5D285089B}" type="presParOf" srcId="{F489FB92-AF36-4A70-A2D4-B693C45148EF}" destId="{BAF95FC2-5A51-4C9C-A082-4917BBA16F7A}" srcOrd="5" destOrd="0" presId="urn:microsoft.com/office/officeart/2005/8/layout/radial1"/>
    <dgm:cxn modelId="{B694722C-83D5-470B-B712-C5E14BE18384}" type="presParOf" srcId="{BAF95FC2-5A51-4C9C-A082-4917BBA16F7A}" destId="{A907CAC5-4486-42A0-AD38-DCC97A1EC4D0}" srcOrd="0" destOrd="0" presId="urn:microsoft.com/office/officeart/2005/8/layout/radial1"/>
    <dgm:cxn modelId="{7CE016EF-4966-4BB8-AC37-C7AFE110751B}" type="presParOf" srcId="{F489FB92-AF36-4A70-A2D4-B693C45148EF}" destId="{9DE9BD2A-24F7-42F1-B413-DE89E3740862}" srcOrd="6" destOrd="0" presId="urn:microsoft.com/office/officeart/2005/8/layout/radial1"/>
    <dgm:cxn modelId="{C9D7E7E0-7E71-47DC-90C1-F50822BD15FD}" type="presParOf" srcId="{F489FB92-AF36-4A70-A2D4-B693C45148EF}" destId="{0D54A7AD-8EA9-42D2-8ABD-C5D7BA7873D9}" srcOrd="7" destOrd="0" presId="urn:microsoft.com/office/officeart/2005/8/layout/radial1"/>
    <dgm:cxn modelId="{65788C9F-0241-4A06-971F-488EF3D5CD03}" type="presParOf" srcId="{0D54A7AD-8EA9-42D2-8ABD-C5D7BA7873D9}" destId="{5179677B-BEB2-4C3D-A236-09A1E1D1BB2C}" srcOrd="0" destOrd="0" presId="urn:microsoft.com/office/officeart/2005/8/layout/radial1"/>
    <dgm:cxn modelId="{81703F48-85B5-4FF7-AB57-8159C34B672F}" type="presParOf" srcId="{F489FB92-AF36-4A70-A2D4-B693C45148EF}" destId="{552D59C2-2A6B-4CD1-AC20-30538F75501A}" srcOrd="8" destOrd="0" presId="urn:microsoft.com/office/officeart/2005/8/layout/radial1"/>
    <dgm:cxn modelId="{EACC34B3-0E70-4EAC-847A-A6D21AE20CCF}" type="presParOf" srcId="{F489FB92-AF36-4A70-A2D4-B693C45148EF}" destId="{2F4F7FD9-A0FF-4CFD-8748-47DDB7FBD2AF}" srcOrd="9" destOrd="0" presId="urn:microsoft.com/office/officeart/2005/8/layout/radial1"/>
    <dgm:cxn modelId="{69472486-529C-40D3-BC5E-BCFE8ABD1509}" type="presParOf" srcId="{2F4F7FD9-A0FF-4CFD-8748-47DDB7FBD2AF}" destId="{D5E7C542-FF78-4121-8838-61ECF540E68D}" srcOrd="0" destOrd="0" presId="urn:microsoft.com/office/officeart/2005/8/layout/radial1"/>
    <dgm:cxn modelId="{7A58CBF8-D150-4849-94F6-A7D501AEE0E1}" type="presParOf" srcId="{F489FB92-AF36-4A70-A2D4-B693C45148EF}" destId="{2A2304A8-D27C-4DC0-A45D-5063BA9B17DA}"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C9596AE-3261-44AE-B871-126A811F83D3}"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s-US"/>
        </a:p>
      </dgm:t>
    </dgm:pt>
    <dgm:pt modelId="{8289E1DD-B6F0-405D-B860-F0DA2FC73DAC}">
      <dgm:prSet phldrT="[Texto]" custT="1"/>
      <dgm:spPr/>
      <dgm:t>
        <a:bodyPr/>
        <a:lstStyle/>
        <a:p>
          <a:r>
            <a:rPr lang="es-US" sz="1400" smtClean="0"/>
            <a:t>Una vez realizados los cálculos se determinó una velocidad de flujo de 0.6[m/s], la misma que permite trabajar en condiciones adecuadas para el proceso, por lo tanto, se determinó que el diámetro nominal de la tubería es de equivalente a  es el adecuado</a:t>
          </a:r>
          <a:endParaRPr lang="es-US" sz="1400"/>
        </a:p>
      </dgm:t>
    </dgm:pt>
    <dgm:pt modelId="{731CAE34-48E7-47E3-9A5C-E5A6F003055C}" type="parTrans" cxnId="{9F3A2E8D-C6D8-47EA-BECF-9856C98B4F45}">
      <dgm:prSet/>
      <dgm:spPr/>
      <dgm:t>
        <a:bodyPr/>
        <a:lstStyle/>
        <a:p>
          <a:endParaRPr lang="es-US" sz="1400"/>
        </a:p>
      </dgm:t>
    </dgm:pt>
    <dgm:pt modelId="{694FCC95-DD01-4510-BC1F-D5343477B783}" type="sibTrans" cxnId="{9F3A2E8D-C6D8-47EA-BECF-9856C98B4F45}">
      <dgm:prSet/>
      <dgm:spPr/>
      <dgm:t>
        <a:bodyPr/>
        <a:lstStyle/>
        <a:p>
          <a:endParaRPr lang="es-US" sz="1400"/>
        </a:p>
      </dgm:t>
    </dgm:pt>
    <mc:AlternateContent xmlns:mc="http://schemas.openxmlformats.org/markup-compatibility/2006" xmlns:a14="http://schemas.microsoft.com/office/drawing/2010/main">
      <mc:Choice Requires="a14">
        <dgm:pt modelId="{640CFC0D-BF95-4720-8C81-5AEEC9A1F5D1}">
          <dgm:prSet phldrT="[Texto]" custT="1"/>
          <dgm:spPr/>
          <dgm:t>
            <a:bodyPr/>
            <a:lstStyle/>
            <a:p>
              <a:r>
                <a:rPr lang="es-US" sz="1400" dirty="0" smtClean="0"/>
                <a:t>Se determinó la caída de presión del sistema utilizando la ecuación de conservación de la energía para fluidos incompresibles y su valor es equivalente a </a:t>
              </a:r>
              <a14:m>
                <m:oMath xmlns:m="http://schemas.openxmlformats.org/officeDocument/2006/math">
                  <m:r>
                    <a:rPr lang="es-US" sz="1400" i="1">
                      <a:latin typeface="Cambria Math" panose="02040503050406030204" pitchFamily="18" charset="0"/>
                    </a:rPr>
                    <m:t>6 </m:t>
                  </m:r>
                  <m:d>
                    <m:dPr>
                      <m:begChr m:val="["/>
                      <m:endChr m:val="]"/>
                      <m:ctrlPr>
                        <a:rPr lang="es-US" sz="1400" i="1">
                          <a:latin typeface="Cambria Math" panose="02040503050406030204" pitchFamily="18" charset="0"/>
                        </a:rPr>
                      </m:ctrlPr>
                    </m:dPr>
                    <m:e>
                      <m:r>
                        <a:rPr lang="es-US" sz="1400" i="1">
                          <a:latin typeface="Cambria Math" panose="02040503050406030204" pitchFamily="18" charset="0"/>
                        </a:rPr>
                        <m:t>𝑝𝑠𝑖</m:t>
                      </m:r>
                    </m:e>
                  </m:d>
                  <m:r>
                    <a:rPr lang="es-US" sz="1400" i="1">
                      <a:latin typeface="Cambria Math" panose="02040503050406030204" pitchFamily="18" charset="0"/>
                    </a:rPr>
                    <m:t>=42[</m:t>
                  </m:r>
                  <m:r>
                    <a:rPr lang="es-US" sz="1400" i="1">
                      <a:latin typeface="Cambria Math" panose="02040503050406030204" pitchFamily="18" charset="0"/>
                    </a:rPr>
                    <m:t>𝐾𝑃𝑎</m:t>
                  </m:r>
                  <m:r>
                    <a:rPr lang="es-US" sz="1400" i="1">
                      <a:latin typeface="Cambria Math" panose="02040503050406030204" pitchFamily="18" charset="0"/>
                    </a:rPr>
                    <m:t>]</m:t>
                  </m:r>
                </m:oMath>
              </a14:m>
              <a:r>
                <a:rPr lang="es-US" sz="1400" dirty="0"/>
                <a:t>. De esta manera se puede afirmar que se trabaja en condiciones óptimas en el proceso de cocción de cerveza artesanal.</a:t>
              </a:r>
            </a:p>
          </dgm:t>
        </dgm:pt>
      </mc:Choice>
      <mc:Fallback xmlns="">
        <dgm:pt modelId="{640CFC0D-BF95-4720-8C81-5AEEC9A1F5D1}">
          <dgm:prSet phldrT="[Texto]" custT="1"/>
          <dgm:spPr/>
          <dgm:t>
            <a:bodyPr/>
            <a:lstStyle/>
            <a:p>
              <a:r>
                <a:rPr lang="es-US" sz="1400" dirty="0" smtClean="0"/>
                <a:t>Se determinó la caída de presión del sistema utilizando la ecuación de conservación de la energía para fluidos incompresibles y su valor es equivalente a </a:t>
              </a:r>
              <a:r>
                <a:rPr lang="es-US" sz="1400" i="0"/>
                <a:t>6 [𝑝𝑠𝑖]=42[𝐾𝑃𝑎]</a:t>
              </a:r>
              <a:r>
                <a:rPr lang="es-US" sz="1400" dirty="0"/>
                <a:t>. De esta manera se puede afirmar que se trabaja en condiciones óptimas en el proceso de cocción de cerveza artesanal.</a:t>
              </a:r>
            </a:p>
          </dgm:t>
        </dgm:pt>
      </mc:Fallback>
    </mc:AlternateContent>
    <dgm:pt modelId="{E8354A1C-E1F5-4F9C-B4E7-C34A1846C8A8}" type="parTrans" cxnId="{EFAB3410-7BC8-420C-9497-AF403C3BED53}">
      <dgm:prSet/>
      <dgm:spPr/>
      <dgm:t>
        <a:bodyPr/>
        <a:lstStyle/>
        <a:p>
          <a:endParaRPr lang="es-US" sz="1400"/>
        </a:p>
      </dgm:t>
    </dgm:pt>
    <dgm:pt modelId="{D0DCC663-CDCF-47A5-9235-C908539FB1E0}" type="sibTrans" cxnId="{EFAB3410-7BC8-420C-9497-AF403C3BED53}">
      <dgm:prSet/>
      <dgm:spPr/>
      <dgm:t>
        <a:bodyPr/>
        <a:lstStyle/>
        <a:p>
          <a:endParaRPr lang="es-US" sz="1400"/>
        </a:p>
      </dgm:t>
    </dgm:pt>
    <mc:AlternateContent xmlns:mc="http://schemas.openxmlformats.org/markup-compatibility/2006" xmlns:a14="http://schemas.microsoft.com/office/drawing/2010/main">
      <mc:Choice Requires="a14">
        <dgm:pt modelId="{84CC8D17-7A3C-460A-ADFD-39ACDFEFD1D4}">
          <dgm:prSet phldrT="[Texto]" custT="1"/>
          <dgm:spPr/>
          <dgm:t>
            <a:bodyPr/>
            <a:lstStyle/>
            <a:p>
              <a:r>
                <a:rPr lang="es-US" sz="1400" dirty="0" smtClean="0"/>
                <a:t>Se reemplazó una bomba hidráulica Liverani EP Senior la cual proporciona  un caudal de </a:t>
              </a:r>
              <a14:m>
                <m:oMath xmlns:m="http://schemas.openxmlformats.org/officeDocument/2006/math">
                  <m:r>
                    <a:rPr lang="es-US" sz="1400">
                      <a:latin typeface="Cambria Math" panose="02040503050406030204" pitchFamily="18" charset="0"/>
                    </a:rPr>
                    <m:t>115[</m:t>
                  </m:r>
                  <m:f>
                    <m:fPr>
                      <m:ctrlPr>
                        <a:rPr lang="es-US" sz="1400" i="1">
                          <a:latin typeface="Cambria Math" panose="02040503050406030204" pitchFamily="18" charset="0"/>
                        </a:rPr>
                      </m:ctrlPr>
                    </m:fPr>
                    <m:num>
                      <m:r>
                        <m:rPr>
                          <m:sty m:val="p"/>
                        </m:rPr>
                        <a:rPr lang="es-US" sz="1400">
                          <a:latin typeface="Cambria Math" panose="02040503050406030204" pitchFamily="18" charset="0"/>
                        </a:rPr>
                        <m:t>l</m:t>
                      </m:r>
                    </m:num>
                    <m:den>
                      <m:r>
                        <m:rPr>
                          <m:sty m:val="p"/>
                        </m:rPr>
                        <a:rPr lang="es-US" sz="1400">
                          <a:latin typeface="Cambria Math" panose="02040503050406030204" pitchFamily="18" charset="0"/>
                        </a:rPr>
                        <m:t>min</m:t>
                      </m:r>
                    </m:den>
                  </m:f>
                  <m:r>
                    <a:rPr lang="es-US" sz="1400">
                      <a:latin typeface="Cambria Math" panose="02040503050406030204" pitchFamily="18" charset="0"/>
                    </a:rPr>
                    <m:t>]</m:t>
                  </m:r>
                </m:oMath>
              </a14:m>
              <a:r>
                <a:rPr lang="es-US" sz="1400" dirty="0"/>
                <a:t> a una caída de presión aproximada de 7.2</a:t>
              </a:r>
              <a14:m>
                <m:oMath xmlns:m="http://schemas.openxmlformats.org/officeDocument/2006/math">
                  <m:r>
                    <a:rPr lang="es-US" sz="1400">
                      <a:latin typeface="Cambria Math" panose="02040503050406030204" pitchFamily="18" charset="0"/>
                    </a:rPr>
                    <m:t> [</m:t>
                  </m:r>
                  <m:r>
                    <m:rPr>
                      <m:sty m:val="p"/>
                    </m:rPr>
                    <a:rPr lang="es-US" sz="1400">
                      <a:latin typeface="Cambria Math" panose="02040503050406030204" pitchFamily="18" charset="0"/>
                    </a:rPr>
                    <m:t>psi</m:t>
                  </m:r>
                  <m:r>
                    <a:rPr lang="es-US" sz="1400">
                      <a:latin typeface="Cambria Math" panose="02040503050406030204" pitchFamily="18" charset="0"/>
                    </a:rPr>
                    <m:t>]</m:t>
                  </m:r>
                </m:oMath>
              </a14:m>
              <a:r>
                <a:rPr lang="es-US" sz="1400" dirty="0" smtClean="0"/>
                <a:t>,</a:t>
              </a:r>
              <a:r>
                <a:rPr lang="es-US" sz="1400" dirty="0"/>
                <a:t> por bomba hidráulica EP Neos, la cual proporciona un caudal de </a:t>
              </a:r>
              <a14:m>
                <m:oMath xmlns:m="http://schemas.openxmlformats.org/officeDocument/2006/math">
                  <m:r>
                    <a:rPr lang="es-US" sz="1400">
                      <a:latin typeface="Cambria Math" panose="02040503050406030204" pitchFamily="18" charset="0"/>
                    </a:rPr>
                    <m:t>35 [</m:t>
                  </m:r>
                  <m:f>
                    <m:fPr>
                      <m:ctrlPr>
                        <a:rPr lang="es-US" sz="1400" i="1">
                          <a:latin typeface="Cambria Math" panose="02040503050406030204" pitchFamily="18" charset="0"/>
                        </a:rPr>
                      </m:ctrlPr>
                    </m:fPr>
                    <m:num>
                      <m:r>
                        <m:rPr>
                          <m:sty m:val="p"/>
                        </m:rPr>
                        <a:rPr lang="es-US" sz="1400">
                          <a:latin typeface="Cambria Math" panose="02040503050406030204" pitchFamily="18" charset="0"/>
                        </a:rPr>
                        <m:t>l</m:t>
                      </m:r>
                    </m:num>
                    <m:den>
                      <m:r>
                        <m:rPr>
                          <m:sty m:val="p"/>
                        </m:rPr>
                        <a:rPr lang="es-US" sz="1400">
                          <a:latin typeface="Cambria Math" panose="02040503050406030204" pitchFamily="18" charset="0"/>
                        </a:rPr>
                        <m:t>min</m:t>
                      </m:r>
                    </m:den>
                  </m:f>
                  <m:r>
                    <a:rPr lang="es-US" sz="1400">
                      <a:latin typeface="Cambria Math" panose="02040503050406030204" pitchFamily="18" charset="0"/>
                    </a:rPr>
                    <m:t>]</m:t>
                  </m:r>
                </m:oMath>
              </a14:m>
              <a:r>
                <a:rPr lang="es-US" sz="1400" dirty="0"/>
                <a:t> con una presión de 6 [psi], por lo tanto con dicha bomba se redujo la velocidad del fluido para evitar que al cierre de las válvulas no ocurran daños en las partes mecánicas que componen el sistema de distribución de fluidos.</a:t>
              </a:r>
            </a:p>
          </dgm:t>
        </dgm:pt>
      </mc:Choice>
      <mc:Fallback xmlns="">
        <dgm:pt modelId="{84CC8D17-7A3C-460A-ADFD-39ACDFEFD1D4}">
          <dgm:prSet phldrT="[Texto]" custT="1"/>
          <dgm:spPr/>
          <dgm:t>
            <a:bodyPr/>
            <a:lstStyle/>
            <a:p>
              <a:r>
                <a:rPr lang="es-US" sz="1400" dirty="0" smtClean="0"/>
                <a:t>Se reemplazó una bomba hidráulica Liverani EP Senior la cual proporciona  un caudal de </a:t>
              </a:r>
              <a:r>
                <a:rPr lang="es-US" sz="1400" i="0"/>
                <a:t>115[l/min]</a:t>
              </a:r>
              <a:r>
                <a:rPr lang="es-US" sz="1400" dirty="0"/>
                <a:t> a una caída de presión aproximada de 7.2</a:t>
              </a:r>
              <a:r>
                <a:rPr lang="es-US" sz="1400" i="0"/>
                <a:t> [psi]</a:t>
              </a:r>
              <a:r>
                <a:rPr lang="es-US" sz="1400" dirty="0" smtClean="0"/>
                <a:t>,</a:t>
              </a:r>
              <a:r>
                <a:rPr lang="es-US" sz="1400" dirty="0"/>
                <a:t> por bomba hidráulica EP Neos, la cual proporciona un caudal de </a:t>
              </a:r>
              <a:r>
                <a:rPr lang="es-US" sz="1400" i="0"/>
                <a:t>35 [l/min]</a:t>
              </a:r>
              <a:r>
                <a:rPr lang="es-US" sz="1400" dirty="0"/>
                <a:t> con una presión de 6 [psi], por lo tanto con dicha bomba se redujo la velocidad del fluido para evitar que al cierre de las válvulas no ocurran daños en las partes mecánicas que componen el sistema de distribución de fluidos.</a:t>
              </a:r>
              <a:endParaRPr lang="es-US" sz="1400" dirty="0"/>
            </a:p>
          </dgm:t>
        </dgm:pt>
      </mc:Fallback>
    </mc:AlternateContent>
    <dgm:pt modelId="{BCBA69F1-9885-439A-A0DC-2E01C82B315E}" type="parTrans" cxnId="{3C3D2152-F165-43CC-945F-6FBDB60DA8DF}">
      <dgm:prSet/>
      <dgm:spPr/>
      <dgm:t>
        <a:bodyPr/>
        <a:lstStyle/>
        <a:p>
          <a:endParaRPr lang="es-US" sz="1400"/>
        </a:p>
      </dgm:t>
    </dgm:pt>
    <dgm:pt modelId="{18137EFE-AF1A-4A5D-93FA-4F7B8ED7603D}" type="sibTrans" cxnId="{3C3D2152-F165-43CC-945F-6FBDB60DA8DF}">
      <dgm:prSet/>
      <dgm:spPr/>
      <dgm:t>
        <a:bodyPr/>
        <a:lstStyle/>
        <a:p>
          <a:endParaRPr lang="es-US" sz="1400"/>
        </a:p>
      </dgm:t>
    </dgm:pt>
    <dgm:pt modelId="{828D66A4-D6FF-4B25-9899-4E40015811F2}" type="pres">
      <dgm:prSet presAssocID="{2C9596AE-3261-44AE-B871-126A811F83D3}" presName="Name0" presStyleCnt="0">
        <dgm:presLayoutVars>
          <dgm:chMax val="7"/>
          <dgm:chPref val="7"/>
          <dgm:dir/>
        </dgm:presLayoutVars>
      </dgm:prSet>
      <dgm:spPr/>
      <dgm:t>
        <a:bodyPr/>
        <a:lstStyle/>
        <a:p>
          <a:endParaRPr lang="es-US"/>
        </a:p>
      </dgm:t>
    </dgm:pt>
    <dgm:pt modelId="{B4ABF58B-DC58-4CA5-B13C-96FEB7FDDB8D}" type="pres">
      <dgm:prSet presAssocID="{2C9596AE-3261-44AE-B871-126A811F83D3}" presName="Name1" presStyleCnt="0"/>
      <dgm:spPr/>
    </dgm:pt>
    <dgm:pt modelId="{F3A6005C-124F-4CE1-AC2A-6B37ABBBB5FB}" type="pres">
      <dgm:prSet presAssocID="{2C9596AE-3261-44AE-B871-126A811F83D3}" presName="cycle" presStyleCnt="0"/>
      <dgm:spPr/>
    </dgm:pt>
    <dgm:pt modelId="{1A686FDA-6876-4D17-AB30-BE2B990904CB}" type="pres">
      <dgm:prSet presAssocID="{2C9596AE-3261-44AE-B871-126A811F83D3}" presName="srcNode" presStyleLbl="node1" presStyleIdx="0" presStyleCnt="3"/>
      <dgm:spPr/>
    </dgm:pt>
    <dgm:pt modelId="{383E735C-D748-4A3C-BBD7-02138083642C}" type="pres">
      <dgm:prSet presAssocID="{2C9596AE-3261-44AE-B871-126A811F83D3}" presName="conn" presStyleLbl="parChTrans1D2" presStyleIdx="0" presStyleCnt="1"/>
      <dgm:spPr/>
      <dgm:t>
        <a:bodyPr/>
        <a:lstStyle/>
        <a:p>
          <a:endParaRPr lang="es-US"/>
        </a:p>
      </dgm:t>
    </dgm:pt>
    <dgm:pt modelId="{60EC404A-7591-4987-9706-9EFA158F0A0E}" type="pres">
      <dgm:prSet presAssocID="{2C9596AE-3261-44AE-B871-126A811F83D3}" presName="extraNode" presStyleLbl="node1" presStyleIdx="0" presStyleCnt="3"/>
      <dgm:spPr/>
    </dgm:pt>
    <dgm:pt modelId="{B28C3114-FB68-4065-8EDF-91367D8D7126}" type="pres">
      <dgm:prSet presAssocID="{2C9596AE-3261-44AE-B871-126A811F83D3}" presName="dstNode" presStyleLbl="node1" presStyleIdx="0" presStyleCnt="3"/>
      <dgm:spPr/>
    </dgm:pt>
    <dgm:pt modelId="{BD150FBC-A9DE-40F3-BFCC-53B56B8B3B67}" type="pres">
      <dgm:prSet presAssocID="{8289E1DD-B6F0-405D-B860-F0DA2FC73DAC}" presName="text_1" presStyleLbl="node1" presStyleIdx="0" presStyleCnt="3">
        <dgm:presLayoutVars>
          <dgm:bulletEnabled val="1"/>
        </dgm:presLayoutVars>
      </dgm:prSet>
      <dgm:spPr/>
      <dgm:t>
        <a:bodyPr/>
        <a:lstStyle/>
        <a:p>
          <a:endParaRPr lang="es-US"/>
        </a:p>
      </dgm:t>
    </dgm:pt>
    <dgm:pt modelId="{1C0232D0-344F-4070-AC96-3B40495539EF}" type="pres">
      <dgm:prSet presAssocID="{8289E1DD-B6F0-405D-B860-F0DA2FC73DAC}" presName="accent_1" presStyleCnt="0"/>
      <dgm:spPr/>
    </dgm:pt>
    <dgm:pt modelId="{138DFA3D-2984-4928-B99D-9576E465FC51}" type="pres">
      <dgm:prSet presAssocID="{8289E1DD-B6F0-405D-B860-F0DA2FC73DAC}" presName="accentRepeatNode" presStyleLbl="solidFgAcc1" presStyleIdx="0" presStyleCnt="3"/>
      <dgm:spPr/>
    </dgm:pt>
    <dgm:pt modelId="{F1932924-B89D-471C-B94E-7D79D6FF500E}" type="pres">
      <dgm:prSet presAssocID="{640CFC0D-BF95-4720-8C81-5AEEC9A1F5D1}" presName="text_2" presStyleLbl="node1" presStyleIdx="1" presStyleCnt="3">
        <dgm:presLayoutVars>
          <dgm:bulletEnabled val="1"/>
        </dgm:presLayoutVars>
      </dgm:prSet>
      <dgm:spPr/>
      <dgm:t>
        <a:bodyPr/>
        <a:lstStyle/>
        <a:p>
          <a:endParaRPr lang="es-US"/>
        </a:p>
      </dgm:t>
    </dgm:pt>
    <dgm:pt modelId="{378F9C3B-9826-4CC9-907C-1DFCD05295C1}" type="pres">
      <dgm:prSet presAssocID="{640CFC0D-BF95-4720-8C81-5AEEC9A1F5D1}" presName="accent_2" presStyleCnt="0"/>
      <dgm:spPr/>
    </dgm:pt>
    <dgm:pt modelId="{3A5A387B-97D2-43BA-9465-BD3F55A40596}" type="pres">
      <dgm:prSet presAssocID="{640CFC0D-BF95-4720-8C81-5AEEC9A1F5D1}" presName="accentRepeatNode" presStyleLbl="solidFgAcc1" presStyleIdx="1" presStyleCnt="3"/>
      <dgm:spPr/>
    </dgm:pt>
    <dgm:pt modelId="{23ED86BF-4B6A-4175-93F8-1F918E2A6FA1}" type="pres">
      <dgm:prSet presAssocID="{84CC8D17-7A3C-460A-ADFD-39ACDFEFD1D4}" presName="text_3" presStyleLbl="node1" presStyleIdx="2" presStyleCnt="3" custScaleX="100354" custScaleY="155444">
        <dgm:presLayoutVars>
          <dgm:bulletEnabled val="1"/>
        </dgm:presLayoutVars>
      </dgm:prSet>
      <dgm:spPr/>
      <dgm:t>
        <a:bodyPr/>
        <a:lstStyle/>
        <a:p>
          <a:endParaRPr lang="es-US"/>
        </a:p>
      </dgm:t>
    </dgm:pt>
    <dgm:pt modelId="{F2019E6B-44E1-4A3B-8425-3125E914DEFE}" type="pres">
      <dgm:prSet presAssocID="{84CC8D17-7A3C-460A-ADFD-39ACDFEFD1D4}" presName="accent_3" presStyleCnt="0"/>
      <dgm:spPr/>
    </dgm:pt>
    <dgm:pt modelId="{DD8810CF-F4C4-4D84-8ED6-8F7528C3D8EF}" type="pres">
      <dgm:prSet presAssocID="{84CC8D17-7A3C-460A-ADFD-39ACDFEFD1D4}" presName="accentRepeatNode" presStyleLbl="solidFgAcc1" presStyleIdx="2" presStyleCnt="3"/>
      <dgm:spPr/>
    </dgm:pt>
  </dgm:ptLst>
  <dgm:cxnLst>
    <dgm:cxn modelId="{0360F2D4-B899-4EF3-850C-DAE6AF411912}" type="presOf" srcId="{84CC8D17-7A3C-460A-ADFD-39ACDFEFD1D4}" destId="{23ED86BF-4B6A-4175-93F8-1F918E2A6FA1}" srcOrd="0" destOrd="0" presId="urn:microsoft.com/office/officeart/2008/layout/VerticalCurvedList"/>
    <dgm:cxn modelId="{FC0D6035-8312-4EAF-852C-2E6B42208E55}" type="presOf" srcId="{694FCC95-DD01-4510-BC1F-D5343477B783}" destId="{383E735C-D748-4A3C-BBD7-02138083642C}" srcOrd="0" destOrd="0" presId="urn:microsoft.com/office/officeart/2008/layout/VerticalCurvedList"/>
    <dgm:cxn modelId="{55C5EEF7-1FDB-419F-B10D-8882BCE0A25A}" type="presOf" srcId="{8289E1DD-B6F0-405D-B860-F0DA2FC73DAC}" destId="{BD150FBC-A9DE-40F3-BFCC-53B56B8B3B67}" srcOrd="0" destOrd="0" presId="urn:microsoft.com/office/officeart/2008/layout/VerticalCurvedList"/>
    <dgm:cxn modelId="{EFAB3410-7BC8-420C-9497-AF403C3BED53}" srcId="{2C9596AE-3261-44AE-B871-126A811F83D3}" destId="{640CFC0D-BF95-4720-8C81-5AEEC9A1F5D1}" srcOrd="1" destOrd="0" parTransId="{E8354A1C-E1F5-4F9C-B4E7-C34A1846C8A8}" sibTransId="{D0DCC663-CDCF-47A5-9235-C908539FB1E0}"/>
    <dgm:cxn modelId="{EC5BFFAA-DFB4-40F7-BF13-66A86170C844}" type="presOf" srcId="{640CFC0D-BF95-4720-8C81-5AEEC9A1F5D1}" destId="{F1932924-B89D-471C-B94E-7D79D6FF500E}" srcOrd="0" destOrd="0" presId="urn:microsoft.com/office/officeart/2008/layout/VerticalCurvedList"/>
    <dgm:cxn modelId="{D2D9B90F-C437-4B5F-B1AB-96230DD56216}" type="presOf" srcId="{2C9596AE-3261-44AE-B871-126A811F83D3}" destId="{828D66A4-D6FF-4B25-9899-4E40015811F2}" srcOrd="0" destOrd="0" presId="urn:microsoft.com/office/officeart/2008/layout/VerticalCurvedList"/>
    <dgm:cxn modelId="{3C3D2152-F165-43CC-945F-6FBDB60DA8DF}" srcId="{2C9596AE-3261-44AE-B871-126A811F83D3}" destId="{84CC8D17-7A3C-460A-ADFD-39ACDFEFD1D4}" srcOrd="2" destOrd="0" parTransId="{BCBA69F1-9885-439A-A0DC-2E01C82B315E}" sibTransId="{18137EFE-AF1A-4A5D-93FA-4F7B8ED7603D}"/>
    <dgm:cxn modelId="{9F3A2E8D-C6D8-47EA-BECF-9856C98B4F45}" srcId="{2C9596AE-3261-44AE-B871-126A811F83D3}" destId="{8289E1DD-B6F0-405D-B860-F0DA2FC73DAC}" srcOrd="0" destOrd="0" parTransId="{731CAE34-48E7-47E3-9A5C-E5A6F003055C}" sibTransId="{694FCC95-DD01-4510-BC1F-D5343477B783}"/>
    <dgm:cxn modelId="{0CFDB361-D128-4BF3-8C39-31DC6068C622}" type="presParOf" srcId="{828D66A4-D6FF-4B25-9899-4E40015811F2}" destId="{B4ABF58B-DC58-4CA5-B13C-96FEB7FDDB8D}" srcOrd="0" destOrd="0" presId="urn:microsoft.com/office/officeart/2008/layout/VerticalCurvedList"/>
    <dgm:cxn modelId="{0E8BDDF0-D315-4B87-B593-FF2292519DB4}" type="presParOf" srcId="{B4ABF58B-DC58-4CA5-B13C-96FEB7FDDB8D}" destId="{F3A6005C-124F-4CE1-AC2A-6B37ABBBB5FB}" srcOrd="0" destOrd="0" presId="urn:microsoft.com/office/officeart/2008/layout/VerticalCurvedList"/>
    <dgm:cxn modelId="{BDA25E23-91D5-4B16-BB0F-14C125115251}" type="presParOf" srcId="{F3A6005C-124F-4CE1-AC2A-6B37ABBBB5FB}" destId="{1A686FDA-6876-4D17-AB30-BE2B990904CB}" srcOrd="0" destOrd="0" presId="urn:microsoft.com/office/officeart/2008/layout/VerticalCurvedList"/>
    <dgm:cxn modelId="{0F58B2BD-7154-46EF-BD85-971EEFE2E050}" type="presParOf" srcId="{F3A6005C-124F-4CE1-AC2A-6B37ABBBB5FB}" destId="{383E735C-D748-4A3C-BBD7-02138083642C}" srcOrd="1" destOrd="0" presId="urn:microsoft.com/office/officeart/2008/layout/VerticalCurvedList"/>
    <dgm:cxn modelId="{D03EB7E3-B854-4302-B61B-7FBDACA86BA6}" type="presParOf" srcId="{F3A6005C-124F-4CE1-AC2A-6B37ABBBB5FB}" destId="{60EC404A-7591-4987-9706-9EFA158F0A0E}" srcOrd="2" destOrd="0" presId="urn:microsoft.com/office/officeart/2008/layout/VerticalCurvedList"/>
    <dgm:cxn modelId="{ABA175EA-D21E-414F-9283-9A4607360DBD}" type="presParOf" srcId="{F3A6005C-124F-4CE1-AC2A-6B37ABBBB5FB}" destId="{B28C3114-FB68-4065-8EDF-91367D8D7126}" srcOrd="3" destOrd="0" presId="urn:microsoft.com/office/officeart/2008/layout/VerticalCurvedList"/>
    <dgm:cxn modelId="{9C52477F-74E5-4C48-A9EF-337D51C80091}" type="presParOf" srcId="{B4ABF58B-DC58-4CA5-B13C-96FEB7FDDB8D}" destId="{BD150FBC-A9DE-40F3-BFCC-53B56B8B3B67}" srcOrd="1" destOrd="0" presId="urn:microsoft.com/office/officeart/2008/layout/VerticalCurvedList"/>
    <dgm:cxn modelId="{FD9DA827-4BFC-4752-B95E-D58247E46589}" type="presParOf" srcId="{B4ABF58B-DC58-4CA5-B13C-96FEB7FDDB8D}" destId="{1C0232D0-344F-4070-AC96-3B40495539EF}" srcOrd="2" destOrd="0" presId="urn:microsoft.com/office/officeart/2008/layout/VerticalCurvedList"/>
    <dgm:cxn modelId="{DBF96419-4739-441A-A348-117ACC744E26}" type="presParOf" srcId="{1C0232D0-344F-4070-AC96-3B40495539EF}" destId="{138DFA3D-2984-4928-B99D-9576E465FC51}" srcOrd="0" destOrd="0" presId="urn:microsoft.com/office/officeart/2008/layout/VerticalCurvedList"/>
    <dgm:cxn modelId="{2DC92B29-3922-45EB-B066-BC58224463BA}" type="presParOf" srcId="{B4ABF58B-DC58-4CA5-B13C-96FEB7FDDB8D}" destId="{F1932924-B89D-471C-B94E-7D79D6FF500E}" srcOrd="3" destOrd="0" presId="urn:microsoft.com/office/officeart/2008/layout/VerticalCurvedList"/>
    <dgm:cxn modelId="{02AF288A-C3A4-4BEE-BF9B-933561D43FB1}" type="presParOf" srcId="{B4ABF58B-DC58-4CA5-B13C-96FEB7FDDB8D}" destId="{378F9C3B-9826-4CC9-907C-1DFCD05295C1}" srcOrd="4" destOrd="0" presId="urn:microsoft.com/office/officeart/2008/layout/VerticalCurvedList"/>
    <dgm:cxn modelId="{9EFAD2BA-4185-4043-8C13-9377816C5E63}" type="presParOf" srcId="{378F9C3B-9826-4CC9-907C-1DFCD05295C1}" destId="{3A5A387B-97D2-43BA-9465-BD3F55A40596}" srcOrd="0" destOrd="0" presId="urn:microsoft.com/office/officeart/2008/layout/VerticalCurvedList"/>
    <dgm:cxn modelId="{F55D9835-CAE3-40B1-9EC0-E9876A113435}" type="presParOf" srcId="{B4ABF58B-DC58-4CA5-B13C-96FEB7FDDB8D}" destId="{23ED86BF-4B6A-4175-93F8-1F918E2A6FA1}" srcOrd="5" destOrd="0" presId="urn:microsoft.com/office/officeart/2008/layout/VerticalCurvedList"/>
    <dgm:cxn modelId="{8AE0432F-73FF-445C-92D9-4BA0D3965503}" type="presParOf" srcId="{B4ABF58B-DC58-4CA5-B13C-96FEB7FDDB8D}" destId="{F2019E6B-44E1-4A3B-8425-3125E914DEFE}" srcOrd="6" destOrd="0" presId="urn:microsoft.com/office/officeart/2008/layout/VerticalCurvedList"/>
    <dgm:cxn modelId="{8F5B2B64-FDDA-4899-8622-0577BDB8AAA4}" type="presParOf" srcId="{F2019E6B-44E1-4A3B-8425-3125E914DEFE}" destId="{DD8810CF-F4C4-4D84-8ED6-8F7528C3D8E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C9596AE-3261-44AE-B871-126A811F83D3}"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s-US"/>
        </a:p>
      </dgm:t>
    </dgm:pt>
    <dgm:pt modelId="{8289E1DD-B6F0-405D-B860-F0DA2FC73DAC}">
      <dgm:prSet phldrT="[Texto]" custT="1"/>
      <dgm:spPr/>
      <dgm:t>
        <a:bodyPr/>
        <a:lstStyle/>
        <a:p>
          <a:r>
            <a:rPr lang="es-US" sz="1400" smtClean="0"/>
            <a:t>Una vez realizados los cálculos se determinó una velocidad de flujo de 0.6[m/s], la misma que permite trabajar en condiciones adecuadas para el proceso, por lo tanto, se determinó que el diámetro nominal de la tubería es de equivalente a  es el adecuado</a:t>
          </a:r>
          <a:endParaRPr lang="es-US" sz="1400"/>
        </a:p>
      </dgm:t>
    </dgm:pt>
    <dgm:pt modelId="{731CAE34-48E7-47E3-9A5C-E5A6F003055C}" type="parTrans" cxnId="{9F3A2E8D-C6D8-47EA-BECF-9856C98B4F45}">
      <dgm:prSet/>
      <dgm:spPr/>
      <dgm:t>
        <a:bodyPr/>
        <a:lstStyle/>
        <a:p>
          <a:endParaRPr lang="es-US" sz="1400"/>
        </a:p>
      </dgm:t>
    </dgm:pt>
    <dgm:pt modelId="{694FCC95-DD01-4510-BC1F-D5343477B783}" type="sibTrans" cxnId="{9F3A2E8D-C6D8-47EA-BECF-9856C98B4F45}">
      <dgm:prSet/>
      <dgm:spPr/>
      <dgm:t>
        <a:bodyPr/>
        <a:lstStyle/>
        <a:p>
          <a:endParaRPr lang="es-US" sz="1400"/>
        </a:p>
      </dgm:t>
    </dgm:pt>
    <dgm:pt modelId="{640CFC0D-BF95-4720-8C81-5AEEC9A1F5D1}">
      <dgm:prSet phldrT="[Texto]" custT="1"/>
      <dgm:spPr>
        <a:blipFill rotWithShape="0">
          <a:blip xmlns:r="http://schemas.openxmlformats.org/officeDocument/2006/relationships" r:embed="rId1"/>
          <a:stretch>
            <a:fillRect t="-1657" r="-792" b="-3867"/>
          </a:stretch>
        </a:blipFill>
      </dgm:spPr>
      <dgm:t>
        <a:bodyPr/>
        <a:lstStyle/>
        <a:p>
          <a:r>
            <a:rPr lang="es-US">
              <a:noFill/>
            </a:rPr>
            <a:t> </a:t>
          </a:r>
        </a:p>
      </dgm:t>
    </dgm:pt>
    <dgm:pt modelId="{E8354A1C-E1F5-4F9C-B4E7-C34A1846C8A8}" type="parTrans" cxnId="{EFAB3410-7BC8-420C-9497-AF403C3BED53}">
      <dgm:prSet/>
      <dgm:spPr/>
      <dgm:t>
        <a:bodyPr/>
        <a:lstStyle/>
        <a:p>
          <a:endParaRPr lang="es-US" sz="1400"/>
        </a:p>
      </dgm:t>
    </dgm:pt>
    <dgm:pt modelId="{D0DCC663-CDCF-47A5-9235-C908539FB1E0}" type="sibTrans" cxnId="{EFAB3410-7BC8-420C-9497-AF403C3BED53}">
      <dgm:prSet/>
      <dgm:spPr/>
      <dgm:t>
        <a:bodyPr/>
        <a:lstStyle/>
        <a:p>
          <a:endParaRPr lang="es-US" sz="1400"/>
        </a:p>
      </dgm:t>
    </dgm:pt>
    <dgm:pt modelId="{84CC8D17-7A3C-460A-ADFD-39ACDFEFD1D4}">
      <dgm:prSet phldrT="[Texto]" custT="1"/>
      <dgm:spPr>
        <a:blipFill rotWithShape="0">
          <a:blip xmlns:r="http://schemas.openxmlformats.org/officeDocument/2006/relationships" r:embed="rId2"/>
          <a:stretch>
            <a:fillRect r="-1162" b="-1071"/>
          </a:stretch>
        </a:blipFill>
      </dgm:spPr>
      <dgm:t>
        <a:bodyPr/>
        <a:lstStyle/>
        <a:p>
          <a:r>
            <a:rPr lang="es-US">
              <a:noFill/>
            </a:rPr>
            <a:t> </a:t>
          </a:r>
        </a:p>
      </dgm:t>
    </dgm:pt>
    <dgm:pt modelId="{BCBA69F1-9885-439A-A0DC-2E01C82B315E}" type="parTrans" cxnId="{3C3D2152-F165-43CC-945F-6FBDB60DA8DF}">
      <dgm:prSet/>
      <dgm:spPr/>
      <dgm:t>
        <a:bodyPr/>
        <a:lstStyle/>
        <a:p>
          <a:endParaRPr lang="es-US" sz="1400"/>
        </a:p>
      </dgm:t>
    </dgm:pt>
    <dgm:pt modelId="{18137EFE-AF1A-4A5D-93FA-4F7B8ED7603D}" type="sibTrans" cxnId="{3C3D2152-F165-43CC-945F-6FBDB60DA8DF}">
      <dgm:prSet/>
      <dgm:spPr/>
      <dgm:t>
        <a:bodyPr/>
        <a:lstStyle/>
        <a:p>
          <a:endParaRPr lang="es-US" sz="1400"/>
        </a:p>
      </dgm:t>
    </dgm:pt>
    <dgm:pt modelId="{828D66A4-D6FF-4B25-9899-4E40015811F2}" type="pres">
      <dgm:prSet presAssocID="{2C9596AE-3261-44AE-B871-126A811F83D3}" presName="Name0" presStyleCnt="0">
        <dgm:presLayoutVars>
          <dgm:chMax val="7"/>
          <dgm:chPref val="7"/>
          <dgm:dir/>
        </dgm:presLayoutVars>
      </dgm:prSet>
      <dgm:spPr/>
      <dgm:t>
        <a:bodyPr/>
        <a:lstStyle/>
        <a:p>
          <a:endParaRPr lang="es-US"/>
        </a:p>
      </dgm:t>
    </dgm:pt>
    <dgm:pt modelId="{B4ABF58B-DC58-4CA5-B13C-96FEB7FDDB8D}" type="pres">
      <dgm:prSet presAssocID="{2C9596AE-3261-44AE-B871-126A811F83D3}" presName="Name1" presStyleCnt="0"/>
      <dgm:spPr/>
    </dgm:pt>
    <dgm:pt modelId="{F3A6005C-124F-4CE1-AC2A-6B37ABBBB5FB}" type="pres">
      <dgm:prSet presAssocID="{2C9596AE-3261-44AE-B871-126A811F83D3}" presName="cycle" presStyleCnt="0"/>
      <dgm:spPr/>
    </dgm:pt>
    <dgm:pt modelId="{1A686FDA-6876-4D17-AB30-BE2B990904CB}" type="pres">
      <dgm:prSet presAssocID="{2C9596AE-3261-44AE-B871-126A811F83D3}" presName="srcNode" presStyleLbl="node1" presStyleIdx="0" presStyleCnt="3"/>
      <dgm:spPr/>
    </dgm:pt>
    <dgm:pt modelId="{383E735C-D748-4A3C-BBD7-02138083642C}" type="pres">
      <dgm:prSet presAssocID="{2C9596AE-3261-44AE-B871-126A811F83D3}" presName="conn" presStyleLbl="parChTrans1D2" presStyleIdx="0" presStyleCnt="1"/>
      <dgm:spPr/>
      <dgm:t>
        <a:bodyPr/>
        <a:lstStyle/>
        <a:p>
          <a:endParaRPr lang="es-US"/>
        </a:p>
      </dgm:t>
    </dgm:pt>
    <dgm:pt modelId="{60EC404A-7591-4987-9706-9EFA158F0A0E}" type="pres">
      <dgm:prSet presAssocID="{2C9596AE-3261-44AE-B871-126A811F83D3}" presName="extraNode" presStyleLbl="node1" presStyleIdx="0" presStyleCnt="3"/>
      <dgm:spPr/>
    </dgm:pt>
    <dgm:pt modelId="{B28C3114-FB68-4065-8EDF-91367D8D7126}" type="pres">
      <dgm:prSet presAssocID="{2C9596AE-3261-44AE-B871-126A811F83D3}" presName="dstNode" presStyleLbl="node1" presStyleIdx="0" presStyleCnt="3"/>
      <dgm:spPr/>
    </dgm:pt>
    <dgm:pt modelId="{BD150FBC-A9DE-40F3-BFCC-53B56B8B3B67}" type="pres">
      <dgm:prSet presAssocID="{8289E1DD-B6F0-405D-B860-F0DA2FC73DAC}" presName="text_1" presStyleLbl="node1" presStyleIdx="0" presStyleCnt="3">
        <dgm:presLayoutVars>
          <dgm:bulletEnabled val="1"/>
        </dgm:presLayoutVars>
      </dgm:prSet>
      <dgm:spPr/>
      <dgm:t>
        <a:bodyPr/>
        <a:lstStyle/>
        <a:p>
          <a:endParaRPr lang="es-US"/>
        </a:p>
      </dgm:t>
    </dgm:pt>
    <dgm:pt modelId="{1C0232D0-344F-4070-AC96-3B40495539EF}" type="pres">
      <dgm:prSet presAssocID="{8289E1DD-B6F0-405D-B860-F0DA2FC73DAC}" presName="accent_1" presStyleCnt="0"/>
      <dgm:spPr/>
    </dgm:pt>
    <dgm:pt modelId="{138DFA3D-2984-4928-B99D-9576E465FC51}" type="pres">
      <dgm:prSet presAssocID="{8289E1DD-B6F0-405D-B860-F0DA2FC73DAC}" presName="accentRepeatNode" presStyleLbl="solidFgAcc1" presStyleIdx="0" presStyleCnt="3"/>
      <dgm:spPr/>
    </dgm:pt>
    <dgm:pt modelId="{F1932924-B89D-471C-B94E-7D79D6FF500E}" type="pres">
      <dgm:prSet presAssocID="{640CFC0D-BF95-4720-8C81-5AEEC9A1F5D1}" presName="text_2" presStyleLbl="node1" presStyleIdx="1" presStyleCnt="3">
        <dgm:presLayoutVars>
          <dgm:bulletEnabled val="1"/>
        </dgm:presLayoutVars>
      </dgm:prSet>
      <dgm:spPr/>
      <dgm:t>
        <a:bodyPr/>
        <a:lstStyle/>
        <a:p>
          <a:endParaRPr lang="es-US"/>
        </a:p>
      </dgm:t>
    </dgm:pt>
    <dgm:pt modelId="{378F9C3B-9826-4CC9-907C-1DFCD05295C1}" type="pres">
      <dgm:prSet presAssocID="{640CFC0D-BF95-4720-8C81-5AEEC9A1F5D1}" presName="accent_2" presStyleCnt="0"/>
      <dgm:spPr/>
    </dgm:pt>
    <dgm:pt modelId="{3A5A387B-97D2-43BA-9465-BD3F55A40596}" type="pres">
      <dgm:prSet presAssocID="{640CFC0D-BF95-4720-8C81-5AEEC9A1F5D1}" presName="accentRepeatNode" presStyleLbl="solidFgAcc1" presStyleIdx="1" presStyleCnt="3"/>
      <dgm:spPr/>
    </dgm:pt>
    <dgm:pt modelId="{23ED86BF-4B6A-4175-93F8-1F918E2A6FA1}" type="pres">
      <dgm:prSet presAssocID="{84CC8D17-7A3C-460A-ADFD-39ACDFEFD1D4}" presName="text_3" presStyleLbl="node1" presStyleIdx="2" presStyleCnt="3" custScaleX="100354" custScaleY="155444">
        <dgm:presLayoutVars>
          <dgm:bulletEnabled val="1"/>
        </dgm:presLayoutVars>
      </dgm:prSet>
      <dgm:spPr/>
      <dgm:t>
        <a:bodyPr/>
        <a:lstStyle/>
        <a:p>
          <a:endParaRPr lang="es-US"/>
        </a:p>
      </dgm:t>
    </dgm:pt>
    <dgm:pt modelId="{F2019E6B-44E1-4A3B-8425-3125E914DEFE}" type="pres">
      <dgm:prSet presAssocID="{84CC8D17-7A3C-460A-ADFD-39ACDFEFD1D4}" presName="accent_3" presStyleCnt="0"/>
      <dgm:spPr/>
    </dgm:pt>
    <dgm:pt modelId="{DD8810CF-F4C4-4D84-8ED6-8F7528C3D8EF}" type="pres">
      <dgm:prSet presAssocID="{84CC8D17-7A3C-460A-ADFD-39ACDFEFD1D4}" presName="accentRepeatNode" presStyleLbl="solidFgAcc1" presStyleIdx="2" presStyleCnt="3"/>
      <dgm:spPr/>
    </dgm:pt>
  </dgm:ptLst>
  <dgm:cxnLst>
    <dgm:cxn modelId="{0360F2D4-B899-4EF3-850C-DAE6AF411912}" type="presOf" srcId="{84CC8D17-7A3C-460A-ADFD-39ACDFEFD1D4}" destId="{23ED86BF-4B6A-4175-93F8-1F918E2A6FA1}" srcOrd="0" destOrd="0" presId="urn:microsoft.com/office/officeart/2008/layout/VerticalCurvedList"/>
    <dgm:cxn modelId="{FC0D6035-8312-4EAF-852C-2E6B42208E55}" type="presOf" srcId="{694FCC95-DD01-4510-BC1F-D5343477B783}" destId="{383E735C-D748-4A3C-BBD7-02138083642C}" srcOrd="0" destOrd="0" presId="urn:microsoft.com/office/officeart/2008/layout/VerticalCurvedList"/>
    <dgm:cxn modelId="{55C5EEF7-1FDB-419F-B10D-8882BCE0A25A}" type="presOf" srcId="{8289E1DD-B6F0-405D-B860-F0DA2FC73DAC}" destId="{BD150FBC-A9DE-40F3-BFCC-53B56B8B3B67}" srcOrd="0" destOrd="0" presId="urn:microsoft.com/office/officeart/2008/layout/VerticalCurvedList"/>
    <dgm:cxn modelId="{EFAB3410-7BC8-420C-9497-AF403C3BED53}" srcId="{2C9596AE-3261-44AE-B871-126A811F83D3}" destId="{640CFC0D-BF95-4720-8C81-5AEEC9A1F5D1}" srcOrd="1" destOrd="0" parTransId="{E8354A1C-E1F5-4F9C-B4E7-C34A1846C8A8}" sibTransId="{D0DCC663-CDCF-47A5-9235-C908539FB1E0}"/>
    <dgm:cxn modelId="{EC5BFFAA-DFB4-40F7-BF13-66A86170C844}" type="presOf" srcId="{640CFC0D-BF95-4720-8C81-5AEEC9A1F5D1}" destId="{F1932924-B89D-471C-B94E-7D79D6FF500E}" srcOrd="0" destOrd="0" presId="urn:microsoft.com/office/officeart/2008/layout/VerticalCurvedList"/>
    <dgm:cxn modelId="{D2D9B90F-C437-4B5F-B1AB-96230DD56216}" type="presOf" srcId="{2C9596AE-3261-44AE-B871-126A811F83D3}" destId="{828D66A4-D6FF-4B25-9899-4E40015811F2}" srcOrd="0" destOrd="0" presId="urn:microsoft.com/office/officeart/2008/layout/VerticalCurvedList"/>
    <dgm:cxn modelId="{3C3D2152-F165-43CC-945F-6FBDB60DA8DF}" srcId="{2C9596AE-3261-44AE-B871-126A811F83D3}" destId="{84CC8D17-7A3C-460A-ADFD-39ACDFEFD1D4}" srcOrd="2" destOrd="0" parTransId="{BCBA69F1-9885-439A-A0DC-2E01C82B315E}" sibTransId="{18137EFE-AF1A-4A5D-93FA-4F7B8ED7603D}"/>
    <dgm:cxn modelId="{9F3A2E8D-C6D8-47EA-BECF-9856C98B4F45}" srcId="{2C9596AE-3261-44AE-B871-126A811F83D3}" destId="{8289E1DD-B6F0-405D-B860-F0DA2FC73DAC}" srcOrd="0" destOrd="0" parTransId="{731CAE34-48E7-47E3-9A5C-E5A6F003055C}" sibTransId="{694FCC95-DD01-4510-BC1F-D5343477B783}"/>
    <dgm:cxn modelId="{0CFDB361-D128-4BF3-8C39-31DC6068C622}" type="presParOf" srcId="{828D66A4-D6FF-4B25-9899-4E40015811F2}" destId="{B4ABF58B-DC58-4CA5-B13C-96FEB7FDDB8D}" srcOrd="0" destOrd="0" presId="urn:microsoft.com/office/officeart/2008/layout/VerticalCurvedList"/>
    <dgm:cxn modelId="{0E8BDDF0-D315-4B87-B593-FF2292519DB4}" type="presParOf" srcId="{B4ABF58B-DC58-4CA5-B13C-96FEB7FDDB8D}" destId="{F3A6005C-124F-4CE1-AC2A-6B37ABBBB5FB}" srcOrd="0" destOrd="0" presId="urn:microsoft.com/office/officeart/2008/layout/VerticalCurvedList"/>
    <dgm:cxn modelId="{BDA25E23-91D5-4B16-BB0F-14C125115251}" type="presParOf" srcId="{F3A6005C-124F-4CE1-AC2A-6B37ABBBB5FB}" destId="{1A686FDA-6876-4D17-AB30-BE2B990904CB}" srcOrd="0" destOrd="0" presId="urn:microsoft.com/office/officeart/2008/layout/VerticalCurvedList"/>
    <dgm:cxn modelId="{0F58B2BD-7154-46EF-BD85-971EEFE2E050}" type="presParOf" srcId="{F3A6005C-124F-4CE1-AC2A-6B37ABBBB5FB}" destId="{383E735C-D748-4A3C-BBD7-02138083642C}" srcOrd="1" destOrd="0" presId="urn:microsoft.com/office/officeart/2008/layout/VerticalCurvedList"/>
    <dgm:cxn modelId="{D03EB7E3-B854-4302-B61B-7FBDACA86BA6}" type="presParOf" srcId="{F3A6005C-124F-4CE1-AC2A-6B37ABBBB5FB}" destId="{60EC404A-7591-4987-9706-9EFA158F0A0E}" srcOrd="2" destOrd="0" presId="urn:microsoft.com/office/officeart/2008/layout/VerticalCurvedList"/>
    <dgm:cxn modelId="{ABA175EA-D21E-414F-9283-9A4607360DBD}" type="presParOf" srcId="{F3A6005C-124F-4CE1-AC2A-6B37ABBBB5FB}" destId="{B28C3114-FB68-4065-8EDF-91367D8D7126}" srcOrd="3" destOrd="0" presId="urn:microsoft.com/office/officeart/2008/layout/VerticalCurvedList"/>
    <dgm:cxn modelId="{9C52477F-74E5-4C48-A9EF-337D51C80091}" type="presParOf" srcId="{B4ABF58B-DC58-4CA5-B13C-96FEB7FDDB8D}" destId="{BD150FBC-A9DE-40F3-BFCC-53B56B8B3B67}" srcOrd="1" destOrd="0" presId="urn:microsoft.com/office/officeart/2008/layout/VerticalCurvedList"/>
    <dgm:cxn modelId="{FD9DA827-4BFC-4752-B95E-D58247E46589}" type="presParOf" srcId="{B4ABF58B-DC58-4CA5-B13C-96FEB7FDDB8D}" destId="{1C0232D0-344F-4070-AC96-3B40495539EF}" srcOrd="2" destOrd="0" presId="urn:microsoft.com/office/officeart/2008/layout/VerticalCurvedList"/>
    <dgm:cxn modelId="{DBF96419-4739-441A-A348-117ACC744E26}" type="presParOf" srcId="{1C0232D0-344F-4070-AC96-3B40495539EF}" destId="{138DFA3D-2984-4928-B99D-9576E465FC51}" srcOrd="0" destOrd="0" presId="urn:microsoft.com/office/officeart/2008/layout/VerticalCurvedList"/>
    <dgm:cxn modelId="{2DC92B29-3922-45EB-B066-BC58224463BA}" type="presParOf" srcId="{B4ABF58B-DC58-4CA5-B13C-96FEB7FDDB8D}" destId="{F1932924-B89D-471C-B94E-7D79D6FF500E}" srcOrd="3" destOrd="0" presId="urn:microsoft.com/office/officeart/2008/layout/VerticalCurvedList"/>
    <dgm:cxn modelId="{02AF288A-C3A4-4BEE-BF9B-933561D43FB1}" type="presParOf" srcId="{B4ABF58B-DC58-4CA5-B13C-96FEB7FDDB8D}" destId="{378F9C3B-9826-4CC9-907C-1DFCD05295C1}" srcOrd="4" destOrd="0" presId="urn:microsoft.com/office/officeart/2008/layout/VerticalCurvedList"/>
    <dgm:cxn modelId="{9EFAD2BA-4185-4043-8C13-9377816C5E63}" type="presParOf" srcId="{378F9C3B-9826-4CC9-907C-1DFCD05295C1}" destId="{3A5A387B-97D2-43BA-9465-BD3F55A40596}" srcOrd="0" destOrd="0" presId="urn:microsoft.com/office/officeart/2008/layout/VerticalCurvedList"/>
    <dgm:cxn modelId="{F55D9835-CAE3-40B1-9EC0-E9876A113435}" type="presParOf" srcId="{B4ABF58B-DC58-4CA5-B13C-96FEB7FDDB8D}" destId="{23ED86BF-4B6A-4175-93F8-1F918E2A6FA1}" srcOrd="5" destOrd="0" presId="urn:microsoft.com/office/officeart/2008/layout/VerticalCurvedList"/>
    <dgm:cxn modelId="{8AE0432F-73FF-445C-92D9-4BA0D3965503}" type="presParOf" srcId="{B4ABF58B-DC58-4CA5-B13C-96FEB7FDDB8D}" destId="{F2019E6B-44E1-4A3B-8425-3125E914DEFE}" srcOrd="6" destOrd="0" presId="urn:microsoft.com/office/officeart/2008/layout/VerticalCurvedList"/>
    <dgm:cxn modelId="{8F5B2B64-FDDA-4899-8622-0577BDB8AAA4}" type="presParOf" srcId="{F2019E6B-44E1-4A3B-8425-3125E914DEFE}" destId="{DD8810CF-F4C4-4D84-8ED6-8F7528C3D8E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9CA2F43-A891-4F25-B9DE-5908C03BA59A}"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s-US"/>
        </a:p>
      </dgm:t>
    </dgm:pt>
    <mc:AlternateContent xmlns:mc="http://schemas.openxmlformats.org/markup-compatibility/2006" xmlns:a14="http://schemas.microsoft.com/office/drawing/2010/main">
      <mc:Choice Requires="a14">
        <dgm:pt modelId="{7015D16A-9389-411F-9DF3-9949FD4C9A87}">
          <dgm:prSet phldrT="[Texto]" custT="1"/>
          <dgm:spPr/>
          <dgm:t>
            <a:bodyPr/>
            <a:lstStyle/>
            <a:p>
              <a:pPr algn="just"/>
              <a:r>
                <a:rPr lang="es-US" sz="1400" dirty="0" smtClean="0"/>
                <a:t>Mediante el análisis a través del número de Reynolds en un sistema de agitación se determinó que el valor es de </a:t>
              </a:r>
              <a14:m>
                <m:oMath xmlns:m="http://schemas.openxmlformats.org/officeDocument/2006/math">
                  <m:sSub>
                    <m:sSubPr>
                      <m:ctrlPr>
                        <a:rPr lang="es-US" sz="1400" i="1">
                          <a:latin typeface="Cambria Math" panose="02040503050406030204" pitchFamily="18" charset="0"/>
                        </a:rPr>
                      </m:ctrlPr>
                    </m:sSubPr>
                    <m:e>
                      <m:r>
                        <a:rPr lang="es-US" sz="1400" i="1">
                          <a:latin typeface="Cambria Math" panose="02040503050406030204" pitchFamily="18" charset="0"/>
                        </a:rPr>
                        <m:t>𝑅𝑒</m:t>
                      </m:r>
                    </m:e>
                    <m:sub>
                      <m:r>
                        <a:rPr lang="es-US" sz="1400" i="1">
                          <a:latin typeface="Cambria Math" panose="02040503050406030204" pitchFamily="18" charset="0"/>
                        </a:rPr>
                        <m:t>𝑚</m:t>
                      </m:r>
                    </m:sub>
                  </m:sSub>
                  <m:r>
                    <a:rPr lang="es-US" sz="1400" i="1">
                      <a:latin typeface="Cambria Math" panose="02040503050406030204" pitchFamily="18" charset="0"/>
                    </a:rPr>
                    <m:t>=132</m:t>
                  </m:r>
                </m:oMath>
              </a14:m>
              <a:r>
                <a:rPr lang="es-US" sz="1400" dirty="0"/>
                <a:t>. Lo que nos permite determinar que el grado de agitación es correcto para la maceración.</a:t>
              </a:r>
            </a:p>
          </dgm:t>
        </dgm:pt>
      </mc:Choice>
      <mc:Fallback xmlns="">
        <dgm:pt modelId="{7015D16A-9389-411F-9DF3-9949FD4C9A87}">
          <dgm:prSet phldrT="[Texto]" custT="1"/>
          <dgm:spPr/>
          <dgm:t>
            <a:bodyPr/>
            <a:lstStyle/>
            <a:p>
              <a:pPr algn="just"/>
              <a:r>
                <a:rPr lang="es-US" sz="1400" dirty="0" smtClean="0"/>
                <a:t>Mediante el análisis a través del número de Reynolds en un sistema de agitación se determinó que el valor es de </a:t>
              </a:r>
              <a:r>
                <a:rPr lang="es-US" sz="1400" i="0">
                  <a:latin typeface="Cambria Math" panose="02040503050406030204" pitchFamily="18" charset="0"/>
                </a:rPr>
                <a:t>〖𝑅𝑒〗_𝑚=132</a:t>
              </a:r>
              <a:r>
                <a:rPr lang="es-US" sz="1400" dirty="0"/>
                <a:t>. Lo que nos permite determinar que el grado de agitación es correcto para la maceración.</a:t>
              </a:r>
            </a:p>
          </dgm:t>
        </dgm:pt>
      </mc:Fallback>
    </mc:AlternateContent>
    <dgm:pt modelId="{DC393CA5-C6D5-432B-86B8-780882198FC6}" type="parTrans" cxnId="{B6687420-32C8-4695-95C4-64D0C0F8235F}">
      <dgm:prSet/>
      <dgm:spPr/>
      <dgm:t>
        <a:bodyPr/>
        <a:lstStyle/>
        <a:p>
          <a:endParaRPr lang="es-US" sz="1400"/>
        </a:p>
      </dgm:t>
    </dgm:pt>
    <dgm:pt modelId="{6D3A7D36-2DE1-42FB-8595-2E48F72510DB}" type="sibTrans" cxnId="{B6687420-32C8-4695-95C4-64D0C0F8235F}">
      <dgm:prSet/>
      <dgm:spPr/>
      <dgm:t>
        <a:bodyPr/>
        <a:lstStyle/>
        <a:p>
          <a:endParaRPr lang="es-US" sz="1400"/>
        </a:p>
      </dgm:t>
    </dgm:pt>
    <dgm:pt modelId="{EBAD9592-C61F-4640-8FC0-3D72C761B2A6}">
      <dgm:prSet phldrT="[Texto]" custT="1"/>
      <dgm:spPr/>
      <dgm:t>
        <a:bodyPr/>
        <a:lstStyle/>
        <a:p>
          <a:pPr algn="just"/>
          <a:r>
            <a:rPr lang="es-US" sz="1400" dirty="0" smtClean="0"/>
            <a:t>Se diseñó un controlador de nivel de agua en el tanque de calentamiento. Este sistema consta de 4 sensores magnéticos de tipo flotador. La medición se realiza de forma puntual para enviar de manera proporcional el volumen de agua en el proceso. El volumen de trabajo del sistema es de 500 [lt]. El controlador de niveles es el adecuado para el control ON/OFF de la bomba.</a:t>
          </a:r>
          <a:endParaRPr lang="es-US" sz="1400" dirty="0"/>
        </a:p>
      </dgm:t>
    </dgm:pt>
    <dgm:pt modelId="{6701DFC8-14BB-40F4-B491-06FBFC827DA4}" type="parTrans" cxnId="{4FB0BE51-61BF-4065-A6F8-0D14683BE5FD}">
      <dgm:prSet/>
      <dgm:spPr/>
      <dgm:t>
        <a:bodyPr/>
        <a:lstStyle/>
        <a:p>
          <a:endParaRPr lang="es-US" sz="1400"/>
        </a:p>
      </dgm:t>
    </dgm:pt>
    <dgm:pt modelId="{88C12CD0-F381-4D32-8485-343CA7BE9D8D}" type="sibTrans" cxnId="{4FB0BE51-61BF-4065-A6F8-0D14683BE5FD}">
      <dgm:prSet/>
      <dgm:spPr/>
      <dgm:t>
        <a:bodyPr/>
        <a:lstStyle/>
        <a:p>
          <a:endParaRPr lang="es-US" sz="1400"/>
        </a:p>
      </dgm:t>
    </dgm:pt>
    <dgm:pt modelId="{08E26040-3CF1-40E5-8CC7-E934785A9A7E}">
      <dgm:prSet phldrT="[Texto]" custT="1"/>
      <dgm:spPr/>
      <dgm:t>
        <a:bodyPr/>
        <a:lstStyle/>
        <a:p>
          <a:pPr algn="just"/>
          <a:r>
            <a:rPr lang="es-US" sz="1400" dirty="0" smtClean="0"/>
            <a:t>El motor seleccionado para el sistema de agitación posee una potencia de 3[HP], obtenida mediante cálculos basados en las propiedades físicas como la viscosidad dinámica, densidad y número de Reynolds  y el número de potencia de la mezcla en el tanque de maceración.</a:t>
          </a:r>
          <a:endParaRPr lang="es-US" sz="1400" dirty="0"/>
        </a:p>
      </dgm:t>
    </dgm:pt>
    <dgm:pt modelId="{873EB9B2-9F06-4F8B-ABBD-BC8FFF28436C}" type="sibTrans" cxnId="{024E71DA-9E69-4BE3-A69E-B91908AC77B2}">
      <dgm:prSet/>
      <dgm:spPr/>
      <dgm:t>
        <a:bodyPr/>
        <a:lstStyle/>
        <a:p>
          <a:endParaRPr lang="es-US" sz="1400"/>
        </a:p>
      </dgm:t>
    </dgm:pt>
    <dgm:pt modelId="{3088780E-D8D4-4125-8576-A0492B071EC1}" type="parTrans" cxnId="{024E71DA-9E69-4BE3-A69E-B91908AC77B2}">
      <dgm:prSet/>
      <dgm:spPr/>
      <dgm:t>
        <a:bodyPr/>
        <a:lstStyle/>
        <a:p>
          <a:endParaRPr lang="es-US" sz="1400"/>
        </a:p>
      </dgm:t>
    </dgm:pt>
    <dgm:pt modelId="{9A0ED522-875D-40AE-AA43-16578ABB6F41}">
      <dgm:prSet phldrT="[Texto]" custT="1"/>
      <dgm:spPr/>
      <dgm:t>
        <a:bodyPr/>
        <a:lstStyle/>
        <a:p>
          <a:pPr algn="just"/>
          <a:r>
            <a:rPr lang="es-US" sz="1400" dirty="0" smtClean="0"/>
            <a:t>Se instalaron tres sensores termocupla tipo J para la medición de temperaturas en el proceso de cocción de la cerveza. A través de un módulo de señales analógicas Siemens SM 1231 TC se realizó el acondicionamiento de señales que posteriormente son procesados a través del controlador.</a:t>
          </a:r>
          <a:endParaRPr lang="es-US" sz="1400" dirty="0"/>
        </a:p>
      </dgm:t>
    </dgm:pt>
    <dgm:pt modelId="{2C5259E0-A854-4B0B-8E55-763A46DB1312}" type="parTrans" cxnId="{716B25E1-4802-4369-B757-E2AE5E058291}">
      <dgm:prSet/>
      <dgm:spPr/>
      <dgm:t>
        <a:bodyPr/>
        <a:lstStyle/>
        <a:p>
          <a:endParaRPr lang="es-US"/>
        </a:p>
      </dgm:t>
    </dgm:pt>
    <dgm:pt modelId="{11C41B77-8A35-46E2-BAF8-14F01B0D965D}" type="sibTrans" cxnId="{716B25E1-4802-4369-B757-E2AE5E058291}">
      <dgm:prSet/>
      <dgm:spPr/>
      <dgm:t>
        <a:bodyPr/>
        <a:lstStyle/>
        <a:p>
          <a:endParaRPr lang="es-US"/>
        </a:p>
      </dgm:t>
    </dgm:pt>
    <dgm:pt modelId="{507E84AE-E1D4-44B2-B259-E9C3FA65A050}" type="pres">
      <dgm:prSet presAssocID="{99CA2F43-A891-4F25-B9DE-5908C03BA59A}" presName="Name0" presStyleCnt="0">
        <dgm:presLayoutVars>
          <dgm:chMax val="7"/>
          <dgm:chPref val="7"/>
          <dgm:dir/>
        </dgm:presLayoutVars>
      </dgm:prSet>
      <dgm:spPr/>
      <dgm:t>
        <a:bodyPr/>
        <a:lstStyle/>
        <a:p>
          <a:endParaRPr lang="es-US"/>
        </a:p>
      </dgm:t>
    </dgm:pt>
    <dgm:pt modelId="{B7E47999-5185-4EE4-8EFF-650B904C6149}" type="pres">
      <dgm:prSet presAssocID="{99CA2F43-A891-4F25-B9DE-5908C03BA59A}" presName="Name1" presStyleCnt="0"/>
      <dgm:spPr/>
    </dgm:pt>
    <dgm:pt modelId="{2222EC6B-8546-4170-9EFF-0C447F12BC4E}" type="pres">
      <dgm:prSet presAssocID="{99CA2F43-A891-4F25-B9DE-5908C03BA59A}" presName="cycle" presStyleCnt="0"/>
      <dgm:spPr/>
    </dgm:pt>
    <dgm:pt modelId="{981CD939-B036-4BFC-BC26-E6454C7D1825}" type="pres">
      <dgm:prSet presAssocID="{99CA2F43-A891-4F25-B9DE-5908C03BA59A}" presName="srcNode" presStyleLbl="node1" presStyleIdx="0" presStyleCnt="4"/>
      <dgm:spPr/>
    </dgm:pt>
    <dgm:pt modelId="{899CEB09-2778-48AD-B553-623A8A807A4E}" type="pres">
      <dgm:prSet presAssocID="{99CA2F43-A891-4F25-B9DE-5908C03BA59A}" presName="conn" presStyleLbl="parChTrans1D2" presStyleIdx="0" presStyleCnt="1"/>
      <dgm:spPr/>
      <dgm:t>
        <a:bodyPr/>
        <a:lstStyle/>
        <a:p>
          <a:endParaRPr lang="es-US"/>
        </a:p>
      </dgm:t>
    </dgm:pt>
    <dgm:pt modelId="{CEACB21D-D402-463D-99C1-FADDCDB3C9C5}" type="pres">
      <dgm:prSet presAssocID="{99CA2F43-A891-4F25-B9DE-5908C03BA59A}" presName="extraNode" presStyleLbl="node1" presStyleIdx="0" presStyleCnt="4"/>
      <dgm:spPr/>
    </dgm:pt>
    <dgm:pt modelId="{E650A685-CBC6-4536-A72C-9B788BFDDAD2}" type="pres">
      <dgm:prSet presAssocID="{99CA2F43-A891-4F25-B9DE-5908C03BA59A}" presName="dstNode" presStyleLbl="node1" presStyleIdx="0" presStyleCnt="4"/>
      <dgm:spPr/>
    </dgm:pt>
    <dgm:pt modelId="{E13B7AAF-A562-4522-AE67-7D3DB921A6EC}" type="pres">
      <dgm:prSet presAssocID="{7015D16A-9389-411F-9DF3-9949FD4C9A87}" presName="text_1" presStyleLbl="node1" presStyleIdx="0" presStyleCnt="4" custScaleY="97098">
        <dgm:presLayoutVars>
          <dgm:bulletEnabled val="1"/>
        </dgm:presLayoutVars>
      </dgm:prSet>
      <dgm:spPr/>
      <dgm:t>
        <a:bodyPr/>
        <a:lstStyle/>
        <a:p>
          <a:endParaRPr lang="es-US"/>
        </a:p>
      </dgm:t>
    </dgm:pt>
    <dgm:pt modelId="{A88C2B36-EB95-41E3-8E48-8AB4F156D186}" type="pres">
      <dgm:prSet presAssocID="{7015D16A-9389-411F-9DF3-9949FD4C9A87}" presName="accent_1" presStyleCnt="0"/>
      <dgm:spPr/>
    </dgm:pt>
    <dgm:pt modelId="{3E40FB0B-D488-440E-8A59-BB50CD189E87}" type="pres">
      <dgm:prSet presAssocID="{7015D16A-9389-411F-9DF3-9949FD4C9A87}" presName="accentRepeatNode" presStyleLbl="solidFgAcc1" presStyleIdx="0" presStyleCnt="4"/>
      <dgm:spPr/>
    </dgm:pt>
    <dgm:pt modelId="{A5413533-6D79-4DA2-B97F-972B3FDBDF09}" type="pres">
      <dgm:prSet presAssocID="{08E26040-3CF1-40E5-8CC7-E934785A9A7E}" presName="text_2" presStyleLbl="node1" presStyleIdx="1" presStyleCnt="4" custScaleY="136391">
        <dgm:presLayoutVars>
          <dgm:bulletEnabled val="1"/>
        </dgm:presLayoutVars>
      </dgm:prSet>
      <dgm:spPr/>
      <dgm:t>
        <a:bodyPr/>
        <a:lstStyle/>
        <a:p>
          <a:endParaRPr lang="es-US"/>
        </a:p>
      </dgm:t>
    </dgm:pt>
    <dgm:pt modelId="{29C9AF16-A2EF-46CB-8855-C175255C0F27}" type="pres">
      <dgm:prSet presAssocID="{08E26040-3CF1-40E5-8CC7-E934785A9A7E}" presName="accent_2" presStyleCnt="0"/>
      <dgm:spPr/>
    </dgm:pt>
    <dgm:pt modelId="{3259DB0A-814B-4C29-8D8B-8457C5E21BE7}" type="pres">
      <dgm:prSet presAssocID="{08E26040-3CF1-40E5-8CC7-E934785A9A7E}" presName="accentRepeatNode" presStyleLbl="solidFgAcc1" presStyleIdx="1" presStyleCnt="4"/>
      <dgm:spPr/>
    </dgm:pt>
    <dgm:pt modelId="{030E9151-CAC6-4FCC-A91A-87C5E8F00A65}" type="pres">
      <dgm:prSet presAssocID="{9A0ED522-875D-40AE-AA43-16578ABB6F41}" presName="text_3" presStyleLbl="node1" presStyleIdx="2" presStyleCnt="4" custScaleY="141615">
        <dgm:presLayoutVars>
          <dgm:bulletEnabled val="1"/>
        </dgm:presLayoutVars>
      </dgm:prSet>
      <dgm:spPr/>
      <dgm:t>
        <a:bodyPr/>
        <a:lstStyle/>
        <a:p>
          <a:endParaRPr lang="es-US"/>
        </a:p>
      </dgm:t>
    </dgm:pt>
    <dgm:pt modelId="{885F6E3E-374B-4BF2-B50D-C3F2C5D780DE}" type="pres">
      <dgm:prSet presAssocID="{9A0ED522-875D-40AE-AA43-16578ABB6F41}" presName="accent_3" presStyleCnt="0"/>
      <dgm:spPr/>
    </dgm:pt>
    <dgm:pt modelId="{C50BB045-DAC4-4527-90A5-D7F3CADE1464}" type="pres">
      <dgm:prSet presAssocID="{9A0ED522-875D-40AE-AA43-16578ABB6F41}" presName="accentRepeatNode" presStyleLbl="solidFgAcc1" presStyleIdx="2" presStyleCnt="4"/>
      <dgm:spPr/>
    </dgm:pt>
    <dgm:pt modelId="{A586B87B-8AAE-4EC7-8A54-731411EA29D8}" type="pres">
      <dgm:prSet presAssocID="{EBAD9592-C61F-4640-8FC0-3D72C761B2A6}" presName="text_4" presStyleLbl="node1" presStyleIdx="3" presStyleCnt="4" custScaleY="137543">
        <dgm:presLayoutVars>
          <dgm:bulletEnabled val="1"/>
        </dgm:presLayoutVars>
      </dgm:prSet>
      <dgm:spPr/>
      <dgm:t>
        <a:bodyPr/>
        <a:lstStyle/>
        <a:p>
          <a:endParaRPr lang="es-US"/>
        </a:p>
      </dgm:t>
    </dgm:pt>
    <dgm:pt modelId="{80D6DF53-358C-4F69-A9D7-3DDB320E500B}" type="pres">
      <dgm:prSet presAssocID="{EBAD9592-C61F-4640-8FC0-3D72C761B2A6}" presName="accent_4" presStyleCnt="0"/>
      <dgm:spPr/>
    </dgm:pt>
    <dgm:pt modelId="{52291C8A-A8D9-4ABB-83C2-C6A3632606CB}" type="pres">
      <dgm:prSet presAssocID="{EBAD9592-C61F-4640-8FC0-3D72C761B2A6}" presName="accentRepeatNode" presStyleLbl="solidFgAcc1" presStyleIdx="3" presStyleCnt="4"/>
      <dgm:spPr/>
    </dgm:pt>
  </dgm:ptLst>
  <dgm:cxnLst>
    <dgm:cxn modelId="{6912CCBB-4896-433A-9F89-A38F0F2B9DC6}" type="presOf" srcId="{9A0ED522-875D-40AE-AA43-16578ABB6F41}" destId="{030E9151-CAC6-4FCC-A91A-87C5E8F00A65}" srcOrd="0" destOrd="0" presId="urn:microsoft.com/office/officeart/2008/layout/VerticalCurvedList"/>
    <dgm:cxn modelId="{C19936E3-BF48-4D47-907C-7D9C6BFDE2C8}" type="presOf" srcId="{99CA2F43-A891-4F25-B9DE-5908C03BA59A}" destId="{507E84AE-E1D4-44B2-B259-E9C3FA65A050}" srcOrd="0" destOrd="0" presId="urn:microsoft.com/office/officeart/2008/layout/VerticalCurvedList"/>
    <dgm:cxn modelId="{8872699F-01BF-4AC1-B942-EEC74A5B3915}" type="presOf" srcId="{6D3A7D36-2DE1-42FB-8595-2E48F72510DB}" destId="{899CEB09-2778-48AD-B553-623A8A807A4E}" srcOrd="0" destOrd="0" presId="urn:microsoft.com/office/officeart/2008/layout/VerticalCurvedList"/>
    <dgm:cxn modelId="{B6687420-32C8-4695-95C4-64D0C0F8235F}" srcId="{99CA2F43-A891-4F25-B9DE-5908C03BA59A}" destId="{7015D16A-9389-411F-9DF3-9949FD4C9A87}" srcOrd="0" destOrd="0" parTransId="{DC393CA5-C6D5-432B-86B8-780882198FC6}" sibTransId="{6D3A7D36-2DE1-42FB-8595-2E48F72510DB}"/>
    <dgm:cxn modelId="{716B25E1-4802-4369-B757-E2AE5E058291}" srcId="{99CA2F43-A891-4F25-B9DE-5908C03BA59A}" destId="{9A0ED522-875D-40AE-AA43-16578ABB6F41}" srcOrd="2" destOrd="0" parTransId="{2C5259E0-A854-4B0B-8E55-763A46DB1312}" sibTransId="{11C41B77-8A35-46E2-BAF8-14F01B0D965D}"/>
    <dgm:cxn modelId="{66C23A37-CBC4-4E97-9050-7DB01717FF5D}" type="presOf" srcId="{08E26040-3CF1-40E5-8CC7-E934785A9A7E}" destId="{A5413533-6D79-4DA2-B97F-972B3FDBDF09}" srcOrd="0" destOrd="0" presId="urn:microsoft.com/office/officeart/2008/layout/VerticalCurvedList"/>
    <dgm:cxn modelId="{3E8C71C0-CA3B-4D45-9B86-A1F64181933B}" type="presOf" srcId="{7015D16A-9389-411F-9DF3-9949FD4C9A87}" destId="{E13B7AAF-A562-4522-AE67-7D3DB921A6EC}" srcOrd="0" destOrd="0" presId="urn:microsoft.com/office/officeart/2008/layout/VerticalCurvedList"/>
    <dgm:cxn modelId="{024E71DA-9E69-4BE3-A69E-B91908AC77B2}" srcId="{99CA2F43-A891-4F25-B9DE-5908C03BA59A}" destId="{08E26040-3CF1-40E5-8CC7-E934785A9A7E}" srcOrd="1" destOrd="0" parTransId="{3088780E-D8D4-4125-8576-A0492B071EC1}" sibTransId="{873EB9B2-9F06-4F8B-ABBD-BC8FFF28436C}"/>
    <dgm:cxn modelId="{4FB0BE51-61BF-4065-A6F8-0D14683BE5FD}" srcId="{99CA2F43-A891-4F25-B9DE-5908C03BA59A}" destId="{EBAD9592-C61F-4640-8FC0-3D72C761B2A6}" srcOrd="3" destOrd="0" parTransId="{6701DFC8-14BB-40F4-B491-06FBFC827DA4}" sibTransId="{88C12CD0-F381-4D32-8485-343CA7BE9D8D}"/>
    <dgm:cxn modelId="{477B495A-0048-4453-9DC4-723CCEE06D8F}" type="presOf" srcId="{EBAD9592-C61F-4640-8FC0-3D72C761B2A6}" destId="{A586B87B-8AAE-4EC7-8A54-731411EA29D8}" srcOrd="0" destOrd="0" presId="urn:microsoft.com/office/officeart/2008/layout/VerticalCurvedList"/>
    <dgm:cxn modelId="{AC2D9801-70F3-4F7A-8A23-ADD30E8E238B}" type="presParOf" srcId="{507E84AE-E1D4-44B2-B259-E9C3FA65A050}" destId="{B7E47999-5185-4EE4-8EFF-650B904C6149}" srcOrd="0" destOrd="0" presId="urn:microsoft.com/office/officeart/2008/layout/VerticalCurvedList"/>
    <dgm:cxn modelId="{25CD6E01-36FD-4D51-B57A-8ACF95465716}" type="presParOf" srcId="{B7E47999-5185-4EE4-8EFF-650B904C6149}" destId="{2222EC6B-8546-4170-9EFF-0C447F12BC4E}" srcOrd="0" destOrd="0" presId="urn:microsoft.com/office/officeart/2008/layout/VerticalCurvedList"/>
    <dgm:cxn modelId="{1AD7DE62-1D5C-41F5-86D6-2BB68D05E453}" type="presParOf" srcId="{2222EC6B-8546-4170-9EFF-0C447F12BC4E}" destId="{981CD939-B036-4BFC-BC26-E6454C7D1825}" srcOrd="0" destOrd="0" presId="urn:microsoft.com/office/officeart/2008/layout/VerticalCurvedList"/>
    <dgm:cxn modelId="{1C692E28-932C-4115-9CE3-CC4ABFB2DA83}" type="presParOf" srcId="{2222EC6B-8546-4170-9EFF-0C447F12BC4E}" destId="{899CEB09-2778-48AD-B553-623A8A807A4E}" srcOrd="1" destOrd="0" presId="urn:microsoft.com/office/officeart/2008/layout/VerticalCurvedList"/>
    <dgm:cxn modelId="{F3F56634-DA4C-42FE-A7F8-B0C201252F73}" type="presParOf" srcId="{2222EC6B-8546-4170-9EFF-0C447F12BC4E}" destId="{CEACB21D-D402-463D-99C1-FADDCDB3C9C5}" srcOrd="2" destOrd="0" presId="urn:microsoft.com/office/officeart/2008/layout/VerticalCurvedList"/>
    <dgm:cxn modelId="{52B9C9A7-82C9-4AD3-BEC0-6CF9AD42E460}" type="presParOf" srcId="{2222EC6B-8546-4170-9EFF-0C447F12BC4E}" destId="{E650A685-CBC6-4536-A72C-9B788BFDDAD2}" srcOrd="3" destOrd="0" presId="urn:microsoft.com/office/officeart/2008/layout/VerticalCurvedList"/>
    <dgm:cxn modelId="{1DBA26CC-3FBA-489E-AC1B-F37B27A22C3D}" type="presParOf" srcId="{B7E47999-5185-4EE4-8EFF-650B904C6149}" destId="{E13B7AAF-A562-4522-AE67-7D3DB921A6EC}" srcOrd="1" destOrd="0" presId="urn:microsoft.com/office/officeart/2008/layout/VerticalCurvedList"/>
    <dgm:cxn modelId="{A92E3A61-08B8-4935-AF27-4023B338AE29}" type="presParOf" srcId="{B7E47999-5185-4EE4-8EFF-650B904C6149}" destId="{A88C2B36-EB95-41E3-8E48-8AB4F156D186}" srcOrd="2" destOrd="0" presId="urn:microsoft.com/office/officeart/2008/layout/VerticalCurvedList"/>
    <dgm:cxn modelId="{34D0765E-A3C4-46F2-AA44-70F09DA1A7DC}" type="presParOf" srcId="{A88C2B36-EB95-41E3-8E48-8AB4F156D186}" destId="{3E40FB0B-D488-440E-8A59-BB50CD189E87}" srcOrd="0" destOrd="0" presId="urn:microsoft.com/office/officeart/2008/layout/VerticalCurvedList"/>
    <dgm:cxn modelId="{6BD93D5B-A9E2-4D0E-9844-573E306EEBE3}" type="presParOf" srcId="{B7E47999-5185-4EE4-8EFF-650B904C6149}" destId="{A5413533-6D79-4DA2-B97F-972B3FDBDF09}" srcOrd="3" destOrd="0" presId="urn:microsoft.com/office/officeart/2008/layout/VerticalCurvedList"/>
    <dgm:cxn modelId="{7AC55A3E-2910-49E6-9930-F2B1FF128D1D}" type="presParOf" srcId="{B7E47999-5185-4EE4-8EFF-650B904C6149}" destId="{29C9AF16-A2EF-46CB-8855-C175255C0F27}" srcOrd="4" destOrd="0" presId="urn:microsoft.com/office/officeart/2008/layout/VerticalCurvedList"/>
    <dgm:cxn modelId="{2909D607-F15D-4C9E-BFA9-6DF23DBC09AC}" type="presParOf" srcId="{29C9AF16-A2EF-46CB-8855-C175255C0F27}" destId="{3259DB0A-814B-4C29-8D8B-8457C5E21BE7}" srcOrd="0" destOrd="0" presId="urn:microsoft.com/office/officeart/2008/layout/VerticalCurvedList"/>
    <dgm:cxn modelId="{A3145C61-1D08-491D-B154-48DB94958A67}" type="presParOf" srcId="{B7E47999-5185-4EE4-8EFF-650B904C6149}" destId="{030E9151-CAC6-4FCC-A91A-87C5E8F00A65}" srcOrd="5" destOrd="0" presId="urn:microsoft.com/office/officeart/2008/layout/VerticalCurvedList"/>
    <dgm:cxn modelId="{0E49D044-E12B-4D4B-926D-30C0DB22A84D}" type="presParOf" srcId="{B7E47999-5185-4EE4-8EFF-650B904C6149}" destId="{885F6E3E-374B-4BF2-B50D-C3F2C5D780DE}" srcOrd="6" destOrd="0" presId="urn:microsoft.com/office/officeart/2008/layout/VerticalCurvedList"/>
    <dgm:cxn modelId="{1953A84B-D09F-4251-B6DA-56103BD5DBD2}" type="presParOf" srcId="{885F6E3E-374B-4BF2-B50D-C3F2C5D780DE}" destId="{C50BB045-DAC4-4527-90A5-D7F3CADE1464}" srcOrd="0" destOrd="0" presId="urn:microsoft.com/office/officeart/2008/layout/VerticalCurvedList"/>
    <dgm:cxn modelId="{5F1421BE-2911-4F13-8151-2DC5A5F7F79A}" type="presParOf" srcId="{B7E47999-5185-4EE4-8EFF-650B904C6149}" destId="{A586B87B-8AAE-4EC7-8A54-731411EA29D8}" srcOrd="7" destOrd="0" presId="urn:microsoft.com/office/officeart/2008/layout/VerticalCurvedList"/>
    <dgm:cxn modelId="{F20EB9F4-563C-4460-92F6-D0E7737EA75D}" type="presParOf" srcId="{B7E47999-5185-4EE4-8EFF-650B904C6149}" destId="{80D6DF53-358C-4F69-A9D7-3DDB320E500B}" srcOrd="8" destOrd="0" presId="urn:microsoft.com/office/officeart/2008/layout/VerticalCurvedList"/>
    <dgm:cxn modelId="{57711041-B06B-4384-9409-466662311044}" type="presParOf" srcId="{80D6DF53-358C-4F69-A9D7-3DDB320E500B}" destId="{52291C8A-A8D9-4ABB-83C2-C6A3632606C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9CA2F43-A891-4F25-B9DE-5908C03BA59A}"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s-US"/>
        </a:p>
      </dgm:t>
    </dgm:pt>
    <dgm:pt modelId="{7015D16A-9389-411F-9DF3-9949FD4C9A87}">
      <dgm:prSet phldrT="[Texto]" custT="1"/>
      <dgm:spPr>
        <a:blipFill rotWithShape="0">
          <a:blip xmlns:r="http://schemas.openxmlformats.org/officeDocument/2006/relationships" r:embed="rId1"/>
          <a:stretch>
            <a:fillRect r="-817"/>
          </a:stretch>
        </a:blipFill>
      </dgm:spPr>
      <dgm:t>
        <a:bodyPr/>
        <a:lstStyle/>
        <a:p>
          <a:r>
            <a:rPr lang="es-US">
              <a:noFill/>
            </a:rPr>
            <a:t> </a:t>
          </a:r>
        </a:p>
      </dgm:t>
    </dgm:pt>
    <dgm:pt modelId="{DC393CA5-C6D5-432B-86B8-780882198FC6}" type="parTrans" cxnId="{B6687420-32C8-4695-95C4-64D0C0F8235F}">
      <dgm:prSet/>
      <dgm:spPr/>
      <dgm:t>
        <a:bodyPr/>
        <a:lstStyle/>
        <a:p>
          <a:endParaRPr lang="es-US" sz="1400"/>
        </a:p>
      </dgm:t>
    </dgm:pt>
    <dgm:pt modelId="{6D3A7D36-2DE1-42FB-8595-2E48F72510DB}" type="sibTrans" cxnId="{B6687420-32C8-4695-95C4-64D0C0F8235F}">
      <dgm:prSet/>
      <dgm:spPr/>
      <dgm:t>
        <a:bodyPr/>
        <a:lstStyle/>
        <a:p>
          <a:endParaRPr lang="es-US" sz="1400"/>
        </a:p>
      </dgm:t>
    </dgm:pt>
    <dgm:pt modelId="{EBAD9592-C61F-4640-8FC0-3D72C761B2A6}">
      <dgm:prSet phldrT="[Texto]" custT="1"/>
      <dgm:spPr/>
      <dgm:t>
        <a:bodyPr/>
        <a:lstStyle/>
        <a:p>
          <a:pPr algn="just"/>
          <a:r>
            <a:rPr lang="es-US" sz="1400" dirty="0" smtClean="0"/>
            <a:t>Se diseñó un controlador de nivel de agua en el tanque de calentamiento. Este sistema consta de 4 sensores magnéticos de tipo flotador. La medición se realiza de forma puntual para enviar de manera proporcional el volumen de agua en el proceso. El volumen de trabajo del sistema es de 500 [lt]. El controlador de niveles es el adecuado para el control ON/OFF de la bomba.</a:t>
          </a:r>
          <a:endParaRPr lang="es-US" sz="1400" dirty="0"/>
        </a:p>
      </dgm:t>
    </dgm:pt>
    <dgm:pt modelId="{6701DFC8-14BB-40F4-B491-06FBFC827DA4}" type="parTrans" cxnId="{4FB0BE51-61BF-4065-A6F8-0D14683BE5FD}">
      <dgm:prSet/>
      <dgm:spPr/>
      <dgm:t>
        <a:bodyPr/>
        <a:lstStyle/>
        <a:p>
          <a:endParaRPr lang="es-US" sz="1400"/>
        </a:p>
      </dgm:t>
    </dgm:pt>
    <dgm:pt modelId="{88C12CD0-F381-4D32-8485-343CA7BE9D8D}" type="sibTrans" cxnId="{4FB0BE51-61BF-4065-A6F8-0D14683BE5FD}">
      <dgm:prSet/>
      <dgm:spPr/>
      <dgm:t>
        <a:bodyPr/>
        <a:lstStyle/>
        <a:p>
          <a:endParaRPr lang="es-US" sz="1400"/>
        </a:p>
      </dgm:t>
    </dgm:pt>
    <dgm:pt modelId="{08E26040-3CF1-40E5-8CC7-E934785A9A7E}">
      <dgm:prSet phldrT="[Texto]" custT="1"/>
      <dgm:spPr/>
      <dgm:t>
        <a:bodyPr/>
        <a:lstStyle/>
        <a:p>
          <a:pPr algn="just"/>
          <a:r>
            <a:rPr lang="es-US" sz="1400" dirty="0" smtClean="0"/>
            <a:t>El motor seleccionado para el sistema de agitación posee una potencia de 3[HP], obtenida mediante cálculos basados en las propiedades físicas como la viscosidad dinámica, densidad y número de Reynolds  y el número de potencia de la mezcla en el tanque de maceración.</a:t>
          </a:r>
          <a:endParaRPr lang="es-US" sz="1400" dirty="0"/>
        </a:p>
      </dgm:t>
    </dgm:pt>
    <dgm:pt modelId="{873EB9B2-9F06-4F8B-ABBD-BC8FFF28436C}" type="sibTrans" cxnId="{024E71DA-9E69-4BE3-A69E-B91908AC77B2}">
      <dgm:prSet/>
      <dgm:spPr/>
      <dgm:t>
        <a:bodyPr/>
        <a:lstStyle/>
        <a:p>
          <a:endParaRPr lang="es-US" sz="1400"/>
        </a:p>
      </dgm:t>
    </dgm:pt>
    <dgm:pt modelId="{3088780E-D8D4-4125-8576-A0492B071EC1}" type="parTrans" cxnId="{024E71DA-9E69-4BE3-A69E-B91908AC77B2}">
      <dgm:prSet/>
      <dgm:spPr/>
      <dgm:t>
        <a:bodyPr/>
        <a:lstStyle/>
        <a:p>
          <a:endParaRPr lang="es-US" sz="1400"/>
        </a:p>
      </dgm:t>
    </dgm:pt>
    <dgm:pt modelId="{9A0ED522-875D-40AE-AA43-16578ABB6F41}">
      <dgm:prSet phldrT="[Texto]" custT="1"/>
      <dgm:spPr/>
      <dgm:t>
        <a:bodyPr/>
        <a:lstStyle/>
        <a:p>
          <a:pPr algn="just"/>
          <a:r>
            <a:rPr lang="es-US" sz="1400" dirty="0" smtClean="0"/>
            <a:t>Se instalaron tres sensores termocupla tipo J para la medición de temperaturas en el proceso de cocción de la cerveza. A través de un módulo de señales analógicas Siemens SM 1231 TC se realizó el acondicionamiento de señales que posteriormente son procesados a través del controlador.</a:t>
          </a:r>
          <a:endParaRPr lang="es-US" sz="1400" dirty="0"/>
        </a:p>
      </dgm:t>
    </dgm:pt>
    <dgm:pt modelId="{2C5259E0-A854-4B0B-8E55-763A46DB1312}" type="parTrans" cxnId="{716B25E1-4802-4369-B757-E2AE5E058291}">
      <dgm:prSet/>
      <dgm:spPr/>
      <dgm:t>
        <a:bodyPr/>
        <a:lstStyle/>
        <a:p>
          <a:endParaRPr lang="es-US"/>
        </a:p>
      </dgm:t>
    </dgm:pt>
    <dgm:pt modelId="{11C41B77-8A35-46E2-BAF8-14F01B0D965D}" type="sibTrans" cxnId="{716B25E1-4802-4369-B757-E2AE5E058291}">
      <dgm:prSet/>
      <dgm:spPr/>
      <dgm:t>
        <a:bodyPr/>
        <a:lstStyle/>
        <a:p>
          <a:endParaRPr lang="es-US"/>
        </a:p>
      </dgm:t>
    </dgm:pt>
    <dgm:pt modelId="{507E84AE-E1D4-44B2-B259-E9C3FA65A050}" type="pres">
      <dgm:prSet presAssocID="{99CA2F43-A891-4F25-B9DE-5908C03BA59A}" presName="Name0" presStyleCnt="0">
        <dgm:presLayoutVars>
          <dgm:chMax val="7"/>
          <dgm:chPref val="7"/>
          <dgm:dir/>
        </dgm:presLayoutVars>
      </dgm:prSet>
      <dgm:spPr/>
      <dgm:t>
        <a:bodyPr/>
        <a:lstStyle/>
        <a:p>
          <a:endParaRPr lang="es-US"/>
        </a:p>
      </dgm:t>
    </dgm:pt>
    <dgm:pt modelId="{B7E47999-5185-4EE4-8EFF-650B904C6149}" type="pres">
      <dgm:prSet presAssocID="{99CA2F43-A891-4F25-B9DE-5908C03BA59A}" presName="Name1" presStyleCnt="0"/>
      <dgm:spPr/>
    </dgm:pt>
    <dgm:pt modelId="{2222EC6B-8546-4170-9EFF-0C447F12BC4E}" type="pres">
      <dgm:prSet presAssocID="{99CA2F43-A891-4F25-B9DE-5908C03BA59A}" presName="cycle" presStyleCnt="0"/>
      <dgm:spPr/>
    </dgm:pt>
    <dgm:pt modelId="{981CD939-B036-4BFC-BC26-E6454C7D1825}" type="pres">
      <dgm:prSet presAssocID="{99CA2F43-A891-4F25-B9DE-5908C03BA59A}" presName="srcNode" presStyleLbl="node1" presStyleIdx="0" presStyleCnt="4"/>
      <dgm:spPr/>
    </dgm:pt>
    <dgm:pt modelId="{899CEB09-2778-48AD-B553-623A8A807A4E}" type="pres">
      <dgm:prSet presAssocID="{99CA2F43-A891-4F25-B9DE-5908C03BA59A}" presName="conn" presStyleLbl="parChTrans1D2" presStyleIdx="0" presStyleCnt="1"/>
      <dgm:spPr/>
      <dgm:t>
        <a:bodyPr/>
        <a:lstStyle/>
        <a:p>
          <a:endParaRPr lang="es-US"/>
        </a:p>
      </dgm:t>
    </dgm:pt>
    <dgm:pt modelId="{CEACB21D-D402-463D-99C1-FADDCDB3C9C5}" type="pres">
      <dgm:prSet presAssocID="{99CA2F43-A891-4F25-B9DE-5908C03BA59A}" presName="extraNode" presStyleLbl="node1" presStyleIdx="0" presStyleCnt="4"/>
      <dgm:spPr/>
    </dgm:pt>
    <dgm:pt modelId="{E650A685-CBC6-4536-A72C-9B788BFDDAD2}" type="pres">
      <dgm:prSet presAssocID="{99CA2F43-A891-4F25-B9DE-5908C03BA59A}" presName="dstNode" presStyleLbl="node1" presStyleIdx="0" presStyleCnt="4"/>
      <dgm:spPr/>
    </dgm:pt>
    <dgm:pt modelId="{E13B7AAF-A562-4522-AE67-7D3DB921A6EC}" type="pres">
      <dgm:prSet presAssocID="{7015D16A-9389-411F-9DF3-9949FD4C9A87}" presName="text_1" presStyleLbl="node1" presStyleIdx="0" presStyleCnt="4" custScaleY="97098">
        <dgm:presLayoutVars>
          <dgm:bulletEnabled val="1"/>
        </dgm:presLayoutVars>
      </dgm:prSet>
      <dgm:spPr/>
      <dgm:t>
        <a:bodyPr/>
        <a:lstStyle/>
        <a:p>
          <a:endParaRPr lang="es-US"/>
        </a:p>
      </dgm:t>
    </dgm:pt>
    <dgm:pt modelId="{A88C2B36-EB95-41E3-8E48-8AB4F156D186}" type="pres">
      <dgm:prSet presAssocID="{7015D16A-9389-411F-9DF3-9949FD4C9A87}" presName="accent_1" presStyleCnt="0"/>
      <dgm:spPr/>
    </dgm:pt>
    <dgm:pt modelId="{3E40FB0B-D488-440E-8A59-BB50CD189E87}" type="pres">
      <dgm:prSet presAssocID="{7015D16A-9389-411F-9DF3-9949FD4C9A87}" presName="accentRepeatNode" presStyleLbl="solidFgAcc1" presStyleIdx="0" presStyleCnt="4"/>
      <dgm:spPr/>
    </dgm:pt>
    <dgm:pt modelId="{A5413533-6D79-4DA2-B97F-972B3FDBDF09}" type="pres">
      <dgm:prSet presAssocID="{08E26040-3CF1-40E5-8CC7-E934785A9A7E}" presName="text_2" presStyleLbl="node1" presStyleIdx="1" presStyleCnt="4" custScaleY="136391">
        <dgm:presLayoutVars>
          <dgm:bulletEnabled val="1"/>
        </dgm:presLayoutVars>
      </dgm:prSet>
      <dgm:spPr/>
      <dgm:t>
        <a:bodyPr/>
        <a:lstStyle/>
        <a:p>
          <a:endParaRPr lang="es-US"/>
        </a:p>
      </dgm:t>
    </dgm:pt>
    <dgm:pt modelId="{29C9AF16-A2EF-46CB-8855-C175255C0F27}" type="pres">
      <dgm:prSet presAssocID="{08E26040-3CF1-40E5-8CC7-E934785A9A7E}" presName="accent_2" presStyleCnt="0"/>
      <dgm:spPr/>
    </dgm:pt>
    <dgm:pt modelId="{3259DB0A-814B-4C29-8D8B-8457C5E21BE7}" type="pres">
      <dgm:prSet presAssocID="{08E26040-3CF1-40E5-8CC7-E934785A9A7E}" presName="accentRepeatNode" presStyleLbl="solidFgAcc1" presStyleIdx="1" presStyleCnt="4"/>
      <dgm:spPr/>
    </dgm:pt>
    <dgm:pt modelId="{030E9151-CAC6-4FCC-A91A-87C5E8F00A65}" type="pres">
      <dgm:prSet presAssocID="{9A0ED522-875D-40AE-AA43-16578ABB6F41}" presName="text_3" presStyleLbl="node1" presStyleIdx="2" presStyleCnt="4" custScaleY="141615">
        <dgm:presLayoutVars>
          <dgm:bulletEnabled val="1"/>
        </dgm:presLayoutVars>
      </dgm:prSet>
      <dgm:spPr/>
      <dgm:t>
        <a:bodyPr/>
        <a:lstStyle/>
        <a:p>
          <a:endParaRPr lang="es-US"/>
        </a:p>
      </dgm:t>
    </dgm:pt>
    <dgm:pt modelId="{885F6E3E-374B-4BF2-B50D-C3F2C5D780DE}" type="pres">
      <dgm:prSet presAssocID="{9A0ED522-875D-40AE-AA43-16578ABB6F41}" presName="accent_3" presStyleCnt="0"/>
      <dgm:spPr/>
    </dgm:pt>
    <dgm:pt modelId="{C50BB045-DAC4-4527-90A5-D7F3CADE1464}" type="pres">
      <dgm:prSet presAssocID="{9A0ED522-875D-40AE-AA43-16578ABB6F41}" presName="accentRepeatNode" presStyleLbl="solidFgAcc1" presStyleIdx="2" presStyleCnt="4"/>
      <dgm:spPr/>
    </dgm:pt>
    <dgm:pt modelId="{A586B87B-8AAE-4EC7-8A54-731411EA29D8}" type="pres">
      <dgm:prSet presAssocID="{EBAD9592-C61F-4640-8FC0-3D72C761B2A6}" presName="text_4" presStyleLbl="node1" presStyleIdx="3" presStyleCnt="4" custScaleY="137543">
        <dgm:presLayoutVars>
          <dgm:bulletEnabled val="1"/>
        </dgm:presLayoutVars>
      </dgm:prSet>
      <dgm:spPr/>
      <dgm:t>
        <a:bodyPr/>
        <a:lstStyle/>
        <a:p>
          <a:endParaRPr lang="es-US"/>
        </a:p>
      </dgm:t>
    </dgm:pt>
    <dgm:pt modelId="{80D6DF53-358C-4F69-A9D7-3DDB320E500B}" type="pres">
      <dgm:prSet presAssocID="{EBAD9592-C61F-4640-8FC0-3D72C761B2A6}" presName="accent_4" presStyleCnt="0"/>
      <dgm:spPr/>
    </dgm:pt>
    <dgm:pt modelId="{52291C8A-A8D9-4ABB-83C2-C6A3632606CB}" type="pres">
      <dgm:prSet presAssocID="{EBAD9592-C61F-4640-8FC0-3D72C761B2A6}" presName="accentRepeatNode" presStyleLbl="solidFgAcc1" presStyleIdx="3" presStyleCnt="4"/>
      <dgm:spPr/>
    </dgm:pt>
  </dgm:ptLst>
  <dgm:cxnLst>
    <dgm:cxn modelId="{6912CCBB-4896-433A-9F89-A38F0F2B9DC6}" type="presOf" srcId="{9A0ED522-875D-40AE-AA43-16578ABB6F41}" destId="{030E9151-CAC6-4FCC-A91A-87C5E8F00A65}" srcOrd="0" destOrd="0" presId="urn:microsoft.com/office/officeart/2008/layout/VerticalCurvedList"/>
    <dgm:cxn modelId="{C19936E3-BF48-4D47-907C-7D9C6BFDE2C8}" type="presOf" srcId="{99CA2F43-A891-4F25-B9DE-5908C03BA59A}" destId="{507E84AE-E1D4-44B2-B259-E9C3FA65A050}" srcOrd="0" destOrd="0" presId="urn:microsoft.com/office/officeart/2008/layout/VerticalCurvedList"/>
    <dgm:cxn modelId="{8872699F-01BF-4AC1-B942-EEC74A5B3915}" type="presOf" srcId="{6D3A7D36-2DE1-42FB-8595-2E48F72510DB}" destId="{899CEB09-2778-48AD-B553-623A8A807A4E}" srcOrd="0" destOrd="0" presId="urn:microsoft.com/office/officeart/2008/layout/VerticalCurvedList"/>
    <dgm:cxn modelId="{B6687420-32C8-4695-95C4-64D0C0F8235F}" srcId="{99CA2F43-A891-4F25-B9DE-5908C03BA59A}" destId="{7015D16A-9389-411F-9DF3-9949FD4C9A87}" srcOrd="0" destOrd="0" parTransId="{DC393CA5-C6D5-432B-86B8-780882198FC6}" sibTransId="{6D3A7D36-2DE1-42FB-8595-2E48F72510DB}"/>
    <dgm:cxn modelId="{716B25E1-4802-4369-B757-E2AE5E058291}" srcId="{99CA2F43-A891-4F25-B9DE-5908C03BA59A}" destId="{9A0ED522-875D-40AE-AA43-16578ABB6F41}" srcOrd="2" destOrd="0" parTransId="{2C5259E0-A854-4B0B-8E55-763A46DB1312}" sibTransId="{11C41B77-8A35-46E2-BAF8-14F01B0D965D}"/>
    <dgm:cxn modelId="{66C23A37-CBC4-4E97-9050-7DB01717FF5D}" type="presOf" srcId="{08E26040-3CF1-40E5-8CC7-E934785A9A7E}" destId="{A5413533-6D79-4DA2-B97F-972B3FDBDF09}" srcOrd="0" destOrd="0" presId="urn:microsoft.com/office/officeart/2008/layout/VerticalCurvedList"/>
    <dgm:cxn modelId="{3E8C71C0-CA3B-4D45-9B86-A1F64181933B}" type="presOf" srcId="{7015D16A-9389-411F-9DF3-9949FD4C9A87}" destId="{E13B7AAF-A562-4522-AE67-7D3DB921A6EC}" srcOrd="0" destOrd="0" presId="urn:microsoft.com/office/officeart/2008/layout/VerticalCurvedList"/>
    <dgm:cxn modelId="{024E71DA-9E69-4BE3-A69E-B91908AC77B2}" srcId="{99CA2F43-A891-4F25-B9DE-5908C03BA59A}" destId="{08E26040-3CF1-40E5-8CC7-E934785A9A7E}" srcOrd="1" destOrd="0" parTransId="{3088780E-D8D4-4125-8576-A0492B071EC1}" sibTransId="{873EB9B2-9F06-4F8B-ABBD-BC8FFF28436C}"/>
    <dgm:cxn modelId="{4FB0BE51-61BF-4065-A6F8-0D14683BE5FD}" srcId="{99CA2F43-A891-4F25-B9DE-5908C03BA59A}" destId="{EBAD9592-C61F-4640-8FC0-3D72C761B2A6}" srcOrd="3" destOrd="0" parTransId="{6701DFC8-14BB-40F4-B491-06FBFC827DA4}" sibTransId="{88C12CD0-F381-4D32-8485-343CA7BE9D8D}"/>
    <dgm:cxn modelId="{477B495A-0048-4453-9DC4-723CCEE06D8F}" type="presOf" srcId="{EBAD9592-C61F-4640-8FC0-3D72C761B2A6}" destId="{A586B87B-8AAE-4EC7-8A54-731411EA29D8}" srcOrd="0" destOrd="0" presId="urn:microsoft.com/office/officeart/2008/layout/VerticalCurvedList"/>
    <dgm:cxn modelId="{AC2D9801-70F3-4F7A-8A23-ADD30E8E238B}" type="presParOf" srcId="{507E84AE-E1D4-44B2-B259-E9C3FA65A050}" destId="{B7E47999-5185-4EE4-8EFF-650B904C6149}" srcOrd="0" destOrd="0" presId="urn:microsoft.com/office/officeart/2008/layout/VerticalCurvedList"/>
    <dgm:cxn modelId="{25CD6E01-36FD-4D51-B57A-8ACF95465716}" type="presParOf" srcId="{B7E47999-5185-4EE4-8EFF-650B904C6149}" destId="{2222EC6B-8546-4170-9EFF-0C447F12BC4E}" srcOrd="0" destOrd="0" presId="urn:microsoft.com/office/officeart/2008/layout/VerticalCurvedList"/>
    <dgm:cxn modelId="{1AD7DE62-1D5C-41F5-86D6-2BB68D05E453}" type="presParOf" srcId="{2222EC6B-8546-4170-9EFF-0C447F12BC4E}" destId="{981CD939-B036-4BFC-BC26-E6454C7D1825}" srcOrd="0" destOrd="0" presId="urn:microsoft.com/office/officeart/2008/layout/VerticalCurvedList"/>
    <dgm:cxn modelId="{1C692E28-932C-4115-9CE3-CC4ABFB2DA83}" type="presParOf" srcId="{2222EC6B-8546-4170-9EFF-0C447F12BC4E}" destId="{899CEB09-2778-48AD-B553-623A8A807A4E}" srcOrd="1" destOrd="0" presId="urn:microsoft.com/office/officeart/2008/layout/VerticalCurvedList"/>
    <dgm:cxn modelId="{F3F56634-DA4C-42FE-A7F8-B0C201252F73}" type="presParOf" srcId="{2222EC6B-8546-4170-9EFF-0C447F12BC4E}" destId="{CEACB21D-D402-463D-99C1-FADDCDB3C9C5}" srcOrd="2" destOrd="0" presId="urn:microsoft.com/office/officeart/2008/layout/VerticalCurvedList"/>
    <dgm:cxn modelId="{52B9C9A7-82C9-4AD3-BEC0-6CF9AD42E460}" type="presParOf" srcId="{2222EC6B-8546-4170-9EFF-0C447F12BC4E}" destId="{E650A685-CBC6-4536-A72C-9B788BFDDAD2}" srcOrd="3" destOrd="0" presId="urn:microsoft.com/office/officeart/2008/layout/VerticalCurvedList"/>
    <dgm:cxn modelId="{1DBA26CC-3FBA-489E-AC1B-F37B27A22C3D}" type="presParOf" srcId="{B7E47999-5185-4EE4-8EFF-650B904C6149}" destId="{E13B7AAF-A562-4522-AE67-7D3DB921A6EC}" srcOrd="1" destOrd="0" presId="urn:microsoft.com/office/officeart/2008/layout/VerticalCurvedList"/>
    <dgm:cxn modelId="{A92E3A61-08B8-4935-AF27-4023B338AE29}" type="presParOf" srcId="{B7E47999-5185-4EE4-8EFF-650B904C6149}" destId="{A88C2B36-EB95-41E3-8E48-8AB4F156D186}" srcOrd="2" destOrd="0" presId="urn:microsoft.com/office/officeart/2008/layout/VerticalCurvedList"/>
    <dgm:cxn modelId="{34D0765E-A3C4-46F2-AA44-70F09DA1A7DC}" type="presParOf" srcId="{A88C2B36-EB95-41E3-8E48-8AB4F156D186}" destId="{3E40FB0B-D488-440E-8A59-BB50CD189E87}" srcOrd="0" destOrd="0" presId="urn:microsoft.com/office/officeart/2008/layout/VerticalCurvedList"/>
    <dgm:cxn modelId="{6BD93D5B-A9E2-4D0E-9844-573E306EEBE3}" type="presParOf" srcId="{B7E47999-5185-4EE4-8EFF-650B904C6149}" destId="{A5413533-6D79-4DA2-B97F-972B3FDBDF09}" srcOrd="3" destOrd="0" presId="urn:microsoft.com/office/officeart/2008/layout/VerticalCurvedList"/>
    <dgm:cxn modelId="{7AC55A3E-2910-49E6-9930-F2B1FF128D1D}" type="presParOf" srcId="{B7E47999-5185-4EE4-8EFF-650B904C6149}" destId="{29C9AF16-A2EF-46CB-8855-C175255C0F27}" srcOrd="4" destOrd="0" presId="urn:microsoft.com/office/officeart/2008/layout/VerticalCurvedList"/>
    <dgm:cxn modelId="{2909D607-F15D-4C9E-BFA9-6DF23DBC09AC}" type="presParOf" srcId="{29C9AF16-A2EF-46CB-8855-C175255C0F27}" destId="{3259DB0A-814B-4C29-8D8B-8457C5E21BE7}" srcOrd="0" destOrd="0" presId="urn:microsoft.com/office/officeart/2008/layout/VerticalCurvedList"/>
    <dgm:cxn modelId="{A3145C61-1D08-491D-B154-48DB94958A67}" type="presParOf" srcId="{B7E47999-5185-4EE4-8EFF-650B904C6149}" destId="{030E9151-CAC6-4FCC-A91A-87C5E8F00A65}" srcOrd="5" destOrd="0" presId="urn:microsoft.com/office/officeart/2008/layout/VerticalCurvedList"/>
    <dgm:cxn modelId="{0E49D044-E12B-4D4B-926D-30C0DB22A84D}" type="presParOf" srcId="{B7E47999-5185-4EE4-8EFF-650B904C6149}" destId="{885F6E3E-374B-4BF2-B50D-C3F2C5D780DE}" srcOrd="6" destOrd="0" presId="urn:microsoft.com/office/officeart/2008/layout/VerticalCurvedList"/>
    <dgm:cxn modelId="{1953A84B-D09F-4251-B6DA-56103BD5DBD2}" type="presParOf" srcId="{885F6E3E-374B-4BF2-B50D-C3F2C5D780DE}" destId="{C50BB045-DAC4-4527-90A5-D7F3CADE1464}" srcOrd="0" destOrd="0" presId="urn:microsoft.com/office/officeart/2008/layout/VerticalCurvedList"/>
    <dgm:cxn modelId="{5F1421BE-2911-4F13-8151-2DC5A5F7F79A}" type="presParOf" srcId="{B7E47999-5185-4EE4-8EFF-650B904C6149}" destId="{A586B87B-8AAE-4EC7-8A54-731411EA29D8}" srcOrd="7" destOrd="0" presId="urn:microsoft.com/office/officeart/2008/layout/VerticalCurvedList"/>
    <dgm:cxn modelId="{F20EB9F4-563C-4460-92F6-D0E7737EA75D}" type="presParOf" srcId="{B7E47999-5185-4EE4-8EFF-650B904C6149}" destId="{80D6DF53-358C-4F69-A9D7-3DDB320E500B}" srcOrd="8" destOrd="0" presId="urn:microsoft.com/office/officeart/2008/layout/VerticalCurvedList"/>
    <dgm:cxn modelId="{57711041-B06B-4384-9409-466662311044}" type="presParOf" srcId="{80D6DF53-358C-4F69-A9D7-3DDB320E500B}" destId="{52291C8A-A8D9-4ABB-83C2-C6A3632606C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C9596AE-3261-44AE-B871-126A811F83D3}"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s-US"/>
        </a:p>
      </dgm:t>
    </dgm:pt>
    <dgm:pt modelId="{8289E1DD-B6F0-405D-B860-F0DA2FC73DAC}">
      <dgm:prSet phldrT="[Texto]" custT="1"/>
      <dgm:spPr/>
      <dgm:t>
        <a:bodyPr/>
        <a:lstStyle/>
        <a:p>
          <a:r>
            <a:rPr lang="es-US" sz="1400" dirty="0" smtClean="0"/>
            <a:t>El tablero de control debe permanecer  cerrado y el operador no debe abrirlo, esto puede ocasionar que ingrese líquido en el tablero y pueda dañar los componentes eléctricos.</a:t>
          </a:r>
          <a:endParaRPr lang="es-US" sz="1400" dirty="0"/>
        </a:p>
      </dgm:t>
    </dgm:pt>
    <dgm:pt modelId="{731CAE34-48E7-47E3-9A5C-E5A6F003055C}" type="parTrans" cxnId="{9F3A2E8D-C6D8-47EA-BECF-9856C98B4F45}">
      <dgm:prSet/>
      <dgm:spPr/>
      <dgm:t>
        <a:bodyPr/>
        <a:lstStyle/>
        <a:p>
          <a:endParaRPr lang="es-US" sz="1400"/>
        </a:p>
      </dgm:t>
    </dgm:pt>
    <dgm:pt modelId="{694FCC95-DD01-4510-BC1F-D5343477B783}" type="sibTrans" cxnId="{9F3A2E8D-C6D8-47EA-BECF-9856C98B4F45}">
      <dgm:prSet/>
      <dgm:spPr/>
      <dgm:t>
        <a:bodyPr/>
        <a:lstStyle/>
        <a:p>
          <a:endParaRPr lang="es-US" sz="1400"/>
        </a:p>
      </dgm:t>
    </dgm:pt>
    <dgm:pt modelId="{640CFC0D-BF95-4720-8C81-5AEEC9A1F5D1}">
      <dgm:prSet phldrT="[Texto]" custT="1"/>
      <dgm:spPr/>
      <dgm:t>
        <a:bodyPr/>
        <a:lstStyle/>
        <a:p>
          <a:r>
            <a:rPr lang="es-US" sz="1400" dirty="0" smtClean="0"/>
            <a:t>Para el correcto uso del tablero de control, el operador deberá referirse al manual de usuario.</a:t>
          </a:r>
          <a:endParaRPr lang="es-US" sz="1400" dirty="0"/>
        </a:p>
      </dgm:t>
    </dgm:pt>
    <dgm:pt modelId="{E8354A1C-E1F5-4F9C-B4E7-C34A1846C8A8}" type="parTrans" cxnId="{EFAB3410-7BC8-420C-9497-AF403C3BED53}">
      <dgm:prSet/>
      <dgm:spPr/>
      <dgm:t>
        <a:bodyPr/>
        <a:lstStyle/>
        <a:p>
          <a:endParaRPr lang="es-US" sz="1400"/>
        </a:p>
      </dgm:t>
    </dgm:pt>
    <dgm:pt modelId="{D0DCC663-CDCF-47A5-9235-C908539FB1E0}" type="sibTrans" cxnId="{EFAB3410-7BC8-420C-9497-AF403C3BED53}">
      <dgm:prSet/>
      <dgm:spPr/>
      <dgm:t>
        <a:bodyPr/>
        <a:lstStyle/>
        <a:p>
          <a:endParaRPr lang="es-US" sz="1400"/>
        </a:p>
      </dgm:t>
    </dgm:pt>
    <dgm:pt modelId="{84CC8D17-7A3C-460A-ADFD-39ACDFEFD1D4}">
      <dgm:prSet phldrT="[Texto]" custT="1"/>
      <dgm:spPr/>
      <dgm:t>
        <a:bodyPr/>
        <a:lstStyle/>
        <a:p>
          <a:r>
            <a:rPr lang="es-US" sz="1400" dirty="0" smtClean="0"/>
            <a:t>El sistema de distribución de fluidos puede ser retirado de la planta después de treinta minutos de haber terminado el proceso de cocción para evitar que el operador sufra quemaduras al contacto con las tuberías. </a:t>
          </a:r>
          <a:endParaRPr lang="es-US" sz="1400" dirty="0"/>
        </a:p>
      </dgm:t>
    </dgm:pt>
    <dgm:pt modelId="{BCBA69F1-9885-439A-A0DC-2E01C82B315E}" type="parTrans" cxnId="{3C3D2152-F165-43CC-945F-6FBDB60DA8DF}">
      <dgm:prSet/>
      <dgm:spPr/>
      <dgm:t>
        <a:bodyPr/>
        <a:lstStyle/>
        <a:p>
          <a:endParaRPr lang="es-US" sz="1400"/>
        </a:p>
      </dgm:t>
    </dgm:pt>
    <dgm:pt modelId="{18137EFE-AF1A-4A5D-93FA-4F7B8ED7603D}" type="sibTrans" cxnId="{3C3D2152-F165-43CC-945F-6FBDB60DA8DF}">
      <dgm:prSet/>
      <dgm:spPr/>
      <dgm:t>
        <a:bodyPr/>
        <a:lstStyle/>
        <a:p>
          <a:endParaRPr lang="es-US" sz="1400"/>
        </a:p>
      </dgm:t>
    </dgm:pt>
    <dgm:pt modelId="{245DEBAD-5A99-4663-8E6A-B68384D33282}">
      <dgm:prSet phldrT="[Texto]" custT="1"/>
      <dgm:spPr/>
      <dgm:t>
        <a:bodyPr/>
        <a:lstStyle/>
        <a:p>
          <a:r>
            <a:rPr lang="es-US" sz="1400" dirty="0" smtClean="0"/>
            <a:t>En el caso de que el operador detecte alguna falla en el sistema no debe abrir o manipular los componentes del sistema. Se recomienda contactar a los diseñadores del proyecto para su revisión.</a:t>
          </a:r>
          <a:endParaRPr lang="es-US" sz="1400" dirty="0"/>
        </a:p>
      </dgm:t>
    </dgm:pt>
    <dgm:pt modelId="{9BB2506F-0CD3-4F99-959F-CE43F4EA130E}" type="parTrans" cxnId="{9A29F3EF-166E-4C7E-8E3C-239DCAF49FAE}">
      <dgm:prSet/>
      <dgm:spPr/>
      <dgm:t>
        <a:bodyPr/>
        <a:lstStyle/>
        <a:p>
          <a:endParaRPr lang="es-US"/>
        </a:p>
      </dgm:t>
    </dgm:pt>
    <dgm:pt modelId="{79F44870-428A-40F4-99E0-AF8E7BD61DE8}" type="sibTrans" cxnId="{9A29F3EF-166E-4C7E-8E3C-239DCAF49FAE}">
      <dgm:prSet/>
      <dgm:spPr/>
      <dgm:t>
        <a:bodyPr/>
        <a:lstStyle/>
        <a:p>
          <a:endParaRPr lang="es-US"/>
        </a:p>
      </dgm:t>
    </dgm:pt>
    <dgm:pt modelId="{828D66A4-D6FF-4B25-9899-4E40015811F2}" type="pres">
      <dgm:prSet presAssocID="{2C9596AE-3261-44AE-B871-126A811F83D3}" presName="Name0" presStyleCnt="0">
        <dgm:presLayoutVars>
          <dgm:chMax val="7"/>
          <dgm:chPref val="7"/>
          <dgm:dir/>
        </dgm:presLayoutVars>
      </dgm:prSet>
      <dgm:spPr/>
      <dgm:t>
        <a:bodyPr/>
        <a:lstStyle/>
        <a:p>
          <a:endParaRPr lang="es-US"/>
        </a:p>
      </dgm:t>
    </dgm:pt>
    <dgm:pt modelId="{B4ABF58B-DC58-4CA5-B13C-96FEB7FDDB8D}" type="pres">
      <dgm:prSet presAssocID="{2C9596AE-3261-44AE-B871-126A811F83D3}" presName="Name1" presStyleCnt="0"/>
      <dgm:spPr/>
    </dgm:pt>
    <dgm:pt modelId="{F3A6005C-124F-4CE1-AC2A-6B37ABBBB5FB}" type="pres">
      <dgm:prSet presAssocID="{2C9596AE-3261-44AE-B871-126A811F83D3}" presName="cycle" presStyleCnt="0"/>
      <dgm:spPr/>
    </dgm:pt>
    <dgm:pt modelId="{1A686FDA-6876-4D17-AB30-BE2B990904CB}" type="pres">
      <dgm:prSet presAssocID="{2C9596AE-3261-44AE-B871-126A811F83D3}" presName="srcNode" presStyleLbl="node1" presStyleIdx="0" presStyleCnt="4"/>
      <dgm:spPr/>
    </dgm:pt>
    <dgm:pt modelId="{383E735C-D748-4A3C-BBD7-02138083642C}" type="pres">
      <dgm:prSet presAssocID="{2C9596AE-3261-44AE-B871-126A811F83D3}" presName="conn" presStyleLbl="parChTrans1D2" presStyleIdx="0" presStyleCnt="1"/>
      <dgm:spPr/>
      <dgm:t>
        <a:bodyPr/>
        <a:lstStyle/>
        <a:p>
          <a:endParaRPr lang="es-US"/>
        </a:p>
      </dgm:t>
    </dgm:pt>
    <dgm:pt modelId="{60EC404A-7591-4987-9706-9EFA158F0A0E}" type="pres">
      <dgm:prSet presAssocID="{2C9596AE-3261-44AE-B871-126A811F83D3}" presName="extraNode" presStyleLbl="node1" presStyleIdx="0" presStyleCnt="4"/>
      <dgm:spPr/>
    </dgm:pt>
    <dgm:pt modelId="{B28C3114-FB68-4065-8EDF-91367D8D7126}" type="pres">
      <dgm:prSet presAssocID="{2C9596AE-3261-44AE-B871-126A811F83D3}" presName="dstNode" presStyleLbl="node1" presStyleIdx="0" presStyleCnt="4"/>
      <dgm:spPr/>
    </dgm:pt>
    <dgm:pt modelId="{BD150FBC-A9DE-40F3-BFCC-53B56B8B3B67}" type="pres">
      <dgm:prSet presAssocID="{8289E1DD-B6F0-405D-B860-F0DA2FC73DAC}" presName="text_1" presStyleLbl="node1" presStyleIdx="0" presStyleCnt="4">
        <dgm:presLayoutVars>
          <dgm:bulletEnabled val="1"/>
        </dgm:presLayoutVars>
      </dgm:prSet>
      <dgm:spPr/>
      <dgm:t>
        <a:bodyPr/>
        <a:lstStyle/>
        <a:p>
          <a:endParaRPr lang="es-US"/>
        </a:p>
      </dgm:t>
    </dgm:pt>
    <dgm:pt modelId="{1C0232D0-344F-4070-AC96-3B40495539EF}" type="pres">
      <dgm:prSet presAssocID="{8289E1DD-B6F0-405D-B860-F0DA2FC73DAC}" presName="accent_1" presStyleCnt="0"/>
      <dgm:spPr/>
    </dgm:pt>
    <dgm:pt modelId="{138DFA3D-2984-4928-B99D-9576E465FC51}" type="pres">
      <dgm:prSet presAssocID="{8289E1DD-B6F0-405D-B860-F0DA2FC73DAC}" presName="accentRepeatNode" presStyleLbl="solidFgAcc1" presStyleIdx="0" presStyleCnt="4"/>
      <dgm:spPr/>
    </dgm:pt>
    <dgm:pt modelId="{B748429C-7B78-476A-8797-35337A62AD52}" type="pres">
      <dgm:prSet presAssocID="{245DEBAD-5A99-4663-8E6A-B68384D33282}" presName="text_2" presStyleLbl="node1" presStyleIdx="1" presStyleCnt="4" custScaleY="107776">
        <dgm:presLayoutVars>
          <dgm:bulletEnabled val="1"/>
        </dgm:presLayoutVars>
      </dgm:prSet>
      <dgm:spPr/>
      <dgm:t>
        <a:bodyPr/>
        <a:lstStyle/>
        <a:p>
          <a:endParaRPr lang="es-US"/>
        </a:p>
      </dgm:t>
    </dgm:pt>
    <dgm:pt modelId="{76A52D4B-C67E-44A0-806E-2FC6B5D018DD}" type="pres">
      <dgm:prSet presAssocID="{245DEBAD-5A99-4663-8E6A-B68384D33282}" presName="accent_2" presStyleCnt="0"/>
      <dgm:spPr/>
    </dgm:pt>
    <dgm:pt modelId="{36787315-4077-4951-BD9C-FFEF61C6F872}" type="pres">
      <dgm:prSet presAssocID="{245DEBAD-5A99-4663-8E6A-B68384D33282}" presName="accentRepeatNode" presStyleLbl="solidFgAcc1" presStyleIdx="1" presStyleCnt="4"/>
      <dgm:spPr/>
    </dgm:pt>
    <dgm:pt modelId="{9549D818-D337-45A8-8FDA-A1777153893E}" type="pres">
      <dgm:prSet presAssocID="{640CFC0D-BF95-4720-8C81-5AEEC9A1F5D1}" presName="text_3" presStyleLbl="node1" presStyleIdx="2" presStyleCnt="4" custScaleY="83975">
        <dgm:presLayoutVars>
          <dgm:bulletEnabled val="1"/>
        </dgm:presLayoutVars>
      </dgm:prSet>
      <dgm:spPr/>
      <dgm:t>
        <a:bodyPr/>
        <a:lstStyle/>
        <a:p>
          <a:endParaRPr lang="es-US"/>
        </a:p>
      </dgm:t>
    </dgm:pt>
    <dgm:pt modelId="{F876E13B-0D40-4491-9B6B-009144217C64}" type="pres">
      <dgm:prSet presAssocID="{640CFC0D-BF95-4720-8C81-5AEEC9A1F5D1}" presName="accent_3" presStyleCnt="0"/>
      <dgm:spPr/>
    </dgm:pt>
    <dgm:pt modelId="{3A5A387B-97D2-43BA-9465-BD3F55A40596}" type="pres">
      <dgm:prSet presAssocID="{640CFC0D-BF95-4720-8C81-5AEEC9A1F5D1}" presName="accentRepeatNode" presStyleLbl="solidFgAcc1" presStyleIdx="2" presStyleCnt="4"/>
      <dgm:spPr/>
    </dgm:pt>
    <dgm:pt modelId="{F359FAB4-4575-4A9D-9E49-477F6E080A81}" type="pres">
      <dgm:prSet presAssocID="{84CC8D17-7A3C-460A-ADFD-39ACDFEFD1D4}" presName="text_4" presStyleLbl="node1" presStyleIdx="3" presStyleCnt="4">
        <dgm:presLayoutVars>
          <dgm:bulletEnabled val="1"/>
        </dgm:presLayoutVars>
      </dgm:prSet>
      <dgm:spPr/>
      <dgm:t>
        <a:bodyPr/>
        <a:lstStyle/>
        <a:p>
          <a:endParaRPr lang="es-US"/>
        </a:p>
      </dgm:t>
    </dgm:pt>
    <dgm:pt modelId="{416E3737-E6FA-4C37-96D9-2E1B0981C955}" type="pres">
      <dgm:prSet presAssocID="{84CC8D17-7A3C-460A-ADFD-39ACDFEFD1D4}" presName="accent_4" presStyleCnt="0"/>
      <dgm:spPr/>
    </dgm:pt>
    <dgm:pt modelId="{DD8810CF-F4C4-4D84-8ED6-8F7528C3D8EF}" type="pres">
      <dgm:prSet presAssocID="{84CC8D17-7A3C-460A-ADFD-39ACDFEFD1D4}" presName="accentRepeatNode" presStyleLbl="solidFgAcc1" presStyleIdx="3" presStyleCnt="4"/>
      <dgm:spPr/>
    </dgm:pt>
  </dgm:ptLst>
  <dgm:cxnLst>
    <dgm:cxn modelId="{77BC62E4-3F16-4730-BC8E-5EDDCBBAE824}" type="presOf" srcId="{84CC8D17-7A3C-460A-ADFD-39ACDFEFD1D4}" destId="{F359FAB4-4575-4A9D-9E49-477F6E080A81}" srcOrd="0" destOrd="0" presId="urn:microsoft.com/office/officeart/2008/layout/VerticalCurvedList"/>
    <dgm:cxn modelId="{98EA0F16-2840-4383-A0FA-0E68036BAB2C}" type="presOf" srcId="{8289E1DD-B6F0-405D-B860-F0DA2FC73DAC}" destId="{BD150FBC-A9DE-40F3-BFCC-53B56B8B3B67}" srcOrd="0" destOrd="0" presId="urn:microsoft.com/office/officeart/2008/layout/VerticalCurvedList"/>
    <dgm:cxn modelId="{EFAB3410-7BC8-420C-9497-AF403C3BED53}" srcId="{2C9596AE-3261-44AE-B871-126A811F83D3}" destId="{640CFC0D-BF95-4720-8C81-5AEEC9A1F5D1}" srcOrd="2" destOrd="0" parTransId="{E8354A1C-E1F5-4F9C-B4E7-C34A1846C8A8}" sibTransId="{D0DCC663-CDCF-47A5-9235-C908539FB1E0}"/>
    <dgm:cxn modelId="{9A29F3EF-166E-4C7E-8E3C-239DCAF49FAE}" srcId="{2C9596AE-3261-44AE-B871-126A811F83D3}" destId="{245DEBAD-5A99-4663-8E6A-B68384D33282}" srcOrd="1" destOrd="0" parTransId="{9BB2506F-0CD3-4F99-959F-CE43F4EA130E}" sibTransId="{79F44870-428A-40F4-99E0-AF8E7BD61DE8}"/>
    <dgm:cxn modelId="{9F89E583-66F4-4B51-BADA-42C065517038}" type="presOf" srcId="{2C9596AE-3261-44AE-B871-126A811F83D3}" destId="{828D66A4-D6FF-4B25-9899-4E40015811F2}" srcOrd="0" destOrd="0" presId="urn:microsoft.com/office/officeart/2008/layout/VerticalCurvedList"/>
    <dgm:cxn modelId="{93F05446-AE58-4ABD-901D-8F0D49EE4FA4}" type="presOf" srcId="{694FCC95-DD01-4510-BC1F-D5343477B783}" destId="{383E735C-D748-4A3C-BBD7-02138083642C}" srcOrd="0" destOrd="0" presId="urn:microsoft.com/office/officeart/2008/layout/VerticalCurvedList"/>
    <dgm:cxn modelId="{E8BA0E61-5D45-4C1F-8179-8444411E42F0}" type="presOf" srcId="{245DEBAD-5A99-4663-8E6A-B68384D33282}" destId="{B748429C-7B78-476A-8797-35337A62AD52}" srcOrd="0" destOrd="0" presId="urn:microsoft.com/office/officeart/2008/layout/VerticalCurvedList"/>
    <dgm:cxn modelId="{5E2A59ED-32E3-465A-84A0-929D21117F25}" type="presOf" srcId="{640CFC0D-BF95-4720-8C81-5AEEC9A1F5D1}" destId="{9549D818-D337-45A8-8FDA-A1777153893E}" srcOrd="0" destOrd="0" presId="urn:microsoft.com/office/officeart/2008/layout/VerticalCurvedList"/>
    <dgm:cxn modelId="{3C3D2152-F165-43CC-945F-6FBDB60DA8DF}" srcId="{2C9596AE-3261-44AE-B871-126A811F83D3}" destId="{84CC8D17-7A3C-460A-ADFD-39ACDFEFD1D4}" srcOrd="3" destOrd="0" parTransId="{BCBA69F1-9885-439A-A0DC-2E01C82B315E}" sibTransId="{18137EFE-AF1A-4A5D-93FA-4F7B8ED7603D}"/>
    <dgm:cxn modelId="{9F3A2E8D-C6D8-47EA-BECF-9856C98B4F45}" srcId="{2C9596AE-3261-44AE-B871-126A811F83D3}" destId="{8289E1DD-B6F0-405D-B860-F0DA2FC73DAC}" srcOrd="0" destOrd="0" parTransId="{731CAE34-48E7-47E3-9A5C-E5A6F003055C}" sibTransId="{694FCC95-DD01-4510-BC1F-D5343477B783}"/>
    <dgm:cxn modelId="{895E3B26-4035-47C1-8F53-38CECBA69D45}" type="presParOf" srcId="{828D66A4-D6FF-4B25-9899-4E40015811F2}" destId="{B4ABF58B-DC58-4CA5-B13C-96FEB7FDDB8D}" srcOrd="0" destOrd="0" presId="urn:microsoft.com/office/officeart/2008/layout/VerticalCurvedList"/>
    <dgm:cxn modelId="{C7D06D2D-5D61-49A5-A0A1-5F0AE92FEE16}" type="presParOf" srcId="{B4ABF58B-DC58-4CA5-B13C-96FEB7FDDB8D}" destId="{F3A6005C-124F-4CE1-AC2A-6B37ABBBB5FB}" srcOrd="0" destOrd="0" presId="urn:microsoft.com/office/officeart/2008/layout/VerticalCurvedList"/>
    <dgm:cxn modelId="{6093E2E3-A096-458C-BA7F-135354CF0C34}" type="presParOf" srcId="{F3A6005C-124F-4CE1-AC2A-6B37ABBBB5FB}" destId="{1A686FDA-6876-4D17-AB30-BE2B990904CB}" srcOrd="0" destOrd="0" presId="urn:microsoft.com/office/officeart/2008/layout/VerticalCurvedList"/>
    <dgm:cxn modelId="{D4949069-DA02-4E68-8806-45BF16C1855F}" type="presParOf" srcId="{F3A6005C-124F-4CE1-AC2A-6B37ABBBB5FB}" destId="{383E735C-D748-4A3C-BBD7-02138083642C}" srcOrd="1" destOrd="0" presId="urn:microsoft.com/office/officeart/2008/layout/VerticalCurvedList"/>
    <dgm:cxn modelId="{035EFBAF-F1D9-4EA2-91EF-F0C93B0C105E}" type="presParOf" srcId="{F3A6005C-124F-4CE1-AC2A-6B37ABBBB5FB}" destId="{60EC404A-7591-4987-9706-9EFA158F0A0E}" srcOrd="2" destOrd="0" presId="urn:microsoft.com/office/officeart/2008/layout/VerticalCurvedList"/>
    <dgm:cxn modelId="{C02E3AD7-54B6-4C95-BDD4-2FB6440001A4}" type="presParOf" srcId="{F3A6005C-124F-4CE1-AC2A-6B37ABBBB5FB}" destId="{B28C3114-FB68-4065-8EDF-91367D8D7126}" srcOrd="3" destOrd="0" presId="urn:microsoft.com/office/officeart/2008/layout/VerticalCurvedList"/>
    <dgm:cxn modelId="{9185D06E-650F-44AA-B364-AFDBA10B2C22}" type="presParOf" srcId="{B4ABF58B-DC58-4CA5-B13C-96FEB7FDDB8D}" destId="{BD150FBC-A9DE-40F3-BFCC-53B56B8B3B67}" srcOrd="1" destOrd="0" presId="urn:microsoft.com/office/officeart/2008/layout/VerticalCurvedList"/>
    <dgm:cxn modelId="{180A2495-6663-4F90-A4A8-917FE704D532}" type="presParOf" srcId="{B4ABF58B-DC58-4CA5-B13C-96FEB7FDDB8D}" destId="{1C0232D0-344F-4070-AC96-3B40495539EF}" srcOrd="2" destOrd="0" presId="urn:microsoft.com/office/officeart/2008/layout/VerticalCurvedList"/>
    <dgm:cxn modelId="{38A672E9-D6EA-4F58-B80A-69E273E142AD}" type="presParOf" srcId="{1C0232D0-344F-4070-AC96-3B40495539EF}" destId="{138DFA3D-2984-4928-B99D-9576E465FC51}" srcOrd="0" destOrd="0" presId="urn:microsoft.com/office/officeart/2008/layout/VerticalCurvedList"/>
    <dgm:cxn modelId="{3CAD958E-2A88-4632-8752-F1D877DD5935}" type="presParOf" srcId="{B4ABF58B-DC58-4CA5-B13C-96FEB7FDDB8D}" destId="{B748429C-7B78-476A-8797-35337A62AD52}" srcOrd="3" destOrd="0" presId="urn:microsoft.com/office/officeart/2008/layout/VerticalCurvedList"/>
    <dgm:cxn modelId="{E8BA3AB5-6F5F-4853-A760-28D922CCF279}" type="presParOf" srcId="{B4ABF58B-DC58-4CA5-B13C-96FEB7FDDB8D}" destId="{76A52D4B-C67E-44A0-806E-2FC6B5D018DD}" srcOrd="4" destOrd="0" presId="urn:microsoft.com/office/officeart/2008/layout/VerticalCurvedList"/>
    <dgm:cxn modelId="{412244E9-4469-46B1-B470-832E111D4C8F}" type="presParOf" srcId="{76A52D4B-C67E-44A0-806E-2FC6B5D018DD}" destId="{36787315-4077-4951-BD9C-FFEF61C6F872}" srcOrd="0" destOrd="0" presId="urn:microsoft.com/office/officeart/2008/layout/VerticalCurvedList"/>
    <dgm:cxn modelId="{6E0F8CEF-AE1B-4F8C-BDBE-6EE484203E05}" type="presParOf" srcId="{B4ABF58B-DC58-4CA5-B13C-96FEB7FDDB8D}" destId="{9549D818-D337-45A8-8FDA-A1777153893E}" srcOrd="5" destOrd="0" presId="urn:microsoft.com/office/officeart/2008/layout/VerticalCurvedList"/>
    <dgm:cxn modelId="{446B23D8-8254-42B3-84F3-9375447BAEFC}" type="presParOf" srcId="{B4ABF58B-DC58-4CA5-B13C-96FEB7FDDB8D}" destId="{F876E13B-0D40-4491-9B6B-009144217C64}" srcOrd="6" destOrd="0" presId="urn:microsoft.com/office/officeart/2008/layout/VerticalCurvedList"/>
    <dgm:cxn modelId="{3F7A0B1A-8FC8-43E5-8983-7AE93DF536C4}" type="presParOf" srcId="{F876E13B-0D40-4491-9B6B-009144217C64}" destId="{3A5A387B-97D2-43BA-9465-BD3F55A40596}" srcOrd="0" destOrd="0" presId="urn:microsoft.com/office/officeart/2008/layout/VerticalCurvedList"/>
    <dgm:cxn modelId="{8FEC5407-07C3-45F0-99BB-D6DD03336262}" type="presParOf" srcId="{B4ABF58B-DC58-4CA5-B13C-96FEB7FDDB8D}" destId="{F359FAB4-4575-4A9D-9E49-477F6E080A81}" srcOrd="7" destOrd="0" presId="urn:microsoft.com/office/officeart/2008/layout/VerticalCurvedList"/>
    <dgm:cxn modelId="{CFD9A6D8-3901-4FCA-A20B-B655B877CBFE}" type="presParOf" srcId="{B4ABF58B-DC58-4CA5-B13C-96FEB7FDDB8D}" destId="{416E3737-E6FA-4C37-96D9-2E1B0981C955}" srcOrd="8" destOrd="0" presId="urn:microsoft.com/office/officeart/2008/layout/VerticalCurvedList"/>
    <dgm:cxn modelId="{F864945D-F267-4F6B-98F3-1E3CA192F137}" type="presParOf" srcId="{416E3737-E6FA-4C37-96D9-2E1B0981C955}" destId="{DD8810CF-F4C4-4D84-8ED6-8F7528C3D8E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04C8B2-F5C2-443E-908C-FE55961ED8E6}" type="doc">
      <dgm:prSet loTypeId="urn:microsoft.com/office/officeart/2005/8/layout/radial3" loCatId="cycle" qsTypeId="urn:microsoft.com/office/officeart/2005/8/quickstyle/simple1" qsCatId="simple" csTypeId="urn:microsoft.com/office/officeart/2005/8/colors/accent2_2" csCatId="accent2" phldr="1"/>
      <dgm:spPr/>
      <dgm:t>
        <a:bodyPr/>
        <a:lstStyle/>
        <a:p>
          <a:endParaRPr lang="es-US"/>
        </a:p>
      </dgm:t>
    </dgm:pt>
    <dgm:pt modelId="{206D6F50-94C7-4D38-B239-94EFBFC59852}">
      <dgm:prSet phldrT="[Texto]"/>
      <dgm:spPr>
        <a:solidFill>
          <a:srgbClr val="92D050"/>
        </a:solidFill>
      </dgm:spPr>
      <dgm:t>
        <a:bodyPr/>
        <a:lstStyle/>
        <a:p>
          <a:r>
            <a:rPr lang="es-US" b="1" dirty="0" smtClean="0"/>
            <a:t>Sistema mecánico</a:t>
          </a:r>
          <a:endParaRPr lang="es-US" b="1" dirty="0"/>
        </a:p>
      </dgm:t>
    </dgm:pt>
    <dgm:pt modelId="{E7C7A0BC-76D7-437B-84FD-E27F6CC92846}" type="parTrans" cxnId="{D269D906-EC94-4BC1-89D1-C9608712F7C0}">
      <dgm:prSet/>
      <dgm:spPr/>
      <dgm:t>
        <a:bodyPr/>
        <a:lstStyle/>
        <a:p>
          <a:endParaRPr lang="es-US"/>
        </a:p>
      </dgm:t>
    </dgm:pt>
    <dgm:pt modelId="{7DC41682-2524-4BF1-8A6A-2893D3977E89}" type="sibTrans" cxnId="{D269D906-EC94-4BC1-89D1-C9608712F7C0}">
      <dgm:prSet/>
      <dgm:spPr/>
      <dgm:t>
        <a:bodyPr/>
        <a:lstStyle/>
        <a:p>
          <a:endParaRPr lang="es-US"/>
        </a:p>
      </dgm:t>
    </dgm:pt>
    <dgm:pt modelId="{B98FC98B-49E8-4DEB-901E-ACD8AE2D60E5}">
      <dgm:prSet phldrT="[Texto]" custT="1"/>
      <dgm:spPr>
        <a:solidFill>
          <a:srgbClr val="92D050"/>
        </a:solidFill>
      </dgm:spPr>
      <dgm:t>
        <a:bodyPr/>
        <a:lstStyle/>
        <a:p>
          <a:r>
            <a:rPr lang="es-US" sz="1400" dirty="0" smtClean="0"/>
            <a:t>Selección del motor de un sistema de agitación</a:t>
          </a:r>
          <a:endParaRPr lang="es-US" sz="1400" dirty="0"/>
        </a:p>
      </dgm:t>
    </dgm:pt>
    <dgm:pt modelId="{81E27772-EFD8-40FC-88F5-CBA1E400EBBF}" type="parTrans" cxnId="{15058673-2092-4D68-A726-D2001438EE55}">
      <dgm:prSet/>
      <dgm:spPr/>
      <dgm:t>
        <a:bodyPr/>
        <a:lstStyle/>
        <a:p>
          <a:endParaRPr lang="es-US"/>
        </a:p>
      </dgm:t>
    </dgm:pt>
    <dgm:pt modelId="{C0F950A0-8FA8-4476-9E64-C97C206B01A5}" type="sibTrans" cxnId="{15058673-2092-4D68-A726-D2001438EE55}">
      <dgm:prSet/>
      <dgm:spPr/>
      <dgm:t>
        <a:bodyPr/>
        <a:lstStyle/>
        <a:p>
          <a:endParaRPr lang="es-US"/>
        </a:p>
      </dgm:t>
    </dgm:pt>
    <dgm:pt modelId="{52E2DD27-11DA-4660-9521-00F90C68FA38}">
      <dgm:prSet phldrT="[Texto]" custT="1"/>
      <dgm:spPr>
        <a:solidFill>
          <a:srgbClr val="92D050"/>
        </a:solidFill>
      </dgm:spPr>
      <dgm:t>
        <a:bodyPr/>
        <a:lstStyle/>
        <a:p>
          <a:r>
            <a:rPr lang="es-US" sz="1400" dirty="0" smtClean="0"/>
            <a:t>Sistema hidráulico</a:t>
          </a:r>
          <a:endParaRPr lang="es-US" sz="1400" dirty="0"/>
        </a:p>
      </dgm:t>
    </dgm:pt>
    <dgm:pt modelId="{0359C2E5-0D72-410D-9386-D1E05693BE6F}" type="parTrans" cxnId="{24D0F7AC-EC7A-4242-B9C7-8829A30618C8}">
      <dgm:prSet/>
      <dgm:spPr/>
      <dgm:t>
        <a:bodyPr/>
        <a:lstStyle/>
        <a:p>
          <a:endParaRPr lang="es-US"/>
        </a:p>
      </dgm:t>
    </dgm:pt>
    <dgm:pt modelId="{54167818-A3FB-4DB7-B0C3-B28C050579CA}" type="sibTrans" cxnId="{24D0F7AC-EC7A-4242-B9C7-8829A30618C8}">
      <dgm:prSet/>
      <dgm:spPr/>
      <dgm:t>
        <a:bodyPr/>
        <a:lstStyle/>
        <a:p>
          <a:endParaRPr lang="es-US"/>
        </a:p>
      </dgm:t>
    </dgm:pt>
    <dgm:pt modelId="{97D02B11-1483-40D7-9E29-90DECD30DFC7}">
      <dgm:prSet phldrT="[Texto]" custT="1"/>
      <dgm:spPr>
        <a:solidFill>
          <a:srgbClr val="92D050"/>
        </a:solidFill>
      </dgm:spPr>
      <dgm:t>
        <a:bodyPr/>
        <a:lstStyle/>
        <a:p>
          <a:r>
            <a:rPr lang="es-US" sz="1400" dirty="0" smtClean="0"/>
            <a:t>Diseño mecánico a través de herramientas CAD</a:t>
          </a:r>
          <a:endParaRPr lang="es-US" sz="1400" dirty="0"/>
        </a:p>
      </dgm:t>
    </dgm:pt>
    <dgm:pt modelId="{1C709D70-EE16-4098-9655-63653F7B1221}" type="parTrans" cxnId="{9FD377A7-D8E8-4095-A21F-3BFC5FD0A8F4}">
      <dgm:prSet/>
      <dgm:spPr/>
      <dgm:t>
        <a:bodyPr/>
        <a:lstStyle/>
        <a:p>
          <a:endParaRPr lang="es-US"/>
        </a:p>
      </dgm:t>
    </dgm:pt>
    <dgm:pt modelId="{61F9875E-36A6-4AE5-8957-449C3302CD40}" type="sibTrans" cxnId="{9FD377A7-D8E8-4095-A21F-3BFC5FD0A8F4}">
      <dgm:prSet/>
      <dgm:spPr/>
      <dgm:t>
        <a:bodyPr/>
        <a:lstStyle/>
        <a:p>
          <a:endParaRPr lang="es-US"/>
        </a:p>
      </dgm:t>
    </dgm:pt>
    <dgm:pt modelId="{4D2CD9FB-EAC7-44CF-BAA4-A2188533920A}">
      <dgm:prSet phldrT="[Texto]" custT="1"/>
      <dgm:spPr>
        <a:solidFill>
          <a:srgbClr val="92D050"/>
        </a:solidFill>
      </dgm:spPr>
      <dgm:t>
        <a:bodyPr/>
        <a:lstStyle/>
        <a:p>
          <a:r>
            <a:rPr lang="es-US" sz="1400" dirty="0" smtClean="0"/>
            <a:t>Selección de actuadores de válvulas</a:t>
          </a:r>
          <a:endParaRPr lang="es-US" sz="1400" dirty="0"/>
        </a:p>
      </dgm:t>
    </dgm:pt>
    <dgm:pt modelId="{5A6C1082-B132-400C-B90C-42691AB7F943}" type="parTrans" cxnId="{88C6BE50-10FE-4D1F-A651-573155282958}">
      <dgm:prSet/>
      <dgm:spPr/>
      <dgm:t>
        <a:bodyPr/>
        <a:lstStyle/>
        <a:p>
          <a:endParaRPr lang="es-US"/>
        </a:p>
      </dgm:t>
    </dgm:pt>
    <dgm:pt modelId="{A903B5D0-B173-4A37-8633-B16584FA7E55}" type="sibTrans" cxnId="{88C6BE50-10FE-4D1F-A651-573155282958}">
      <dgm:prSet/>
      <dgm:spPr/>
      <dgm:t>
        <a:bodyPr/>
        <a:lstStyle/>
        <a:p>
          <a:endParaRPr lang="es-US"/>
        </a:p>
      </dgm:t>
    </dgm:pt>
    <dgm:pt modelId="{9A5FD810-920C-469C-AE21-D809D865C1A6}" type="pres">
      <dgm:prSet presAssocID="{D104C8B2-F5C2-443E-908C-FE55961ED8E6}" presName="composite" presStyleCnt="0">
        <dgm:presLayoutVars>
          <dgm:chMax val="1"/>
          <dgm:dir/>
          <dgm:resizeHandles val="exact"/>
        </dgm:presLayoutVars>
      </dgm:prSet>
      <dgm:spPr/>
      <dgm:t>
        <a:bodyPr/>
        <a:lstStyle/>
        <a:p>
          <a:endParaRPr lang="es-US"/>
        </a:p>
      </dgm:t>
    </dgm:pt>
    <dgm:pt modelId="{8E70CBA4-F743-4E46-A553-E4519A9BFF93}" type="pres">
      <dgm:prSet presAssocID="{D104C8B2-F5C2-443E-908C-FE55961ED8E6}" presName="radial" presStyleCnt="0">
        <dgm:presLayoutVars>
          <dgm:animLvl val="ctr"/>
        </dgm:presLayoutVars>
      </dgm:prSet>
      <dgm:spPr/>
    </dgm:pt>
    <dgm:pt modelId="{16B7BD1F-3312-4EC5-9050-508D522DB36C}" type="pres">
      <dgm:prSet presAssocID="{206D6F50-94C7-4D38-B239-94EFBFC59852}" presName="centerShape" presStyleLbl="vennNode1" presStyleIdx="0" presStyleCnt="5"/>
      <dgm:spPr/>
      <dgm:t>
        <a:bodyPr/>
        <a:lstStyle/>
        <a:p>
          <a:endParaRPr lang="es-US"/>
        </a:p>
      </dgm:t>
    </dgm:pt>
    <dgm:pt modelId="{69A450FC-0332-4066-9C1F-49E6CCF1DA52}" type="pres">
      <dgm:prSet presAssocID="{B98FC98B-49E8-4DEB-901E-ACD8AE2D60E5}" presName="node" presStyleLbl="vennNode1" presStyleIdx="1" presStyleCnt="5" custAng="0" custScaleX="156843" custScaleY="156843" custRadScaleRad="93390" custRadScaleInc="91">
        <dgm:presLayoutVars>
          <dgm:bulletEnabled val="1"/>
        </dgm:presLayoutVars>
      </dgm:prSet>
      <dgm:spPr/>
      <dgm:t>
        <a:bodyPr/>
        <a:lstStyle/>
        <a:p>
          <a:endParaRPr lang="es-US"/>
        </a:p>
      </dgm:t>
    </dgm:pt>
    <dgm:pt modelId="{40F3E451-8CAA-4A31-BCAB-0E9E5E66E6E5}" type="pres">
      <dgm:prSet presAssocID="{52E2DD27-11DA-4660-9521-00F90C68FA38}" presName="node" presStyleLbl="vennNode1" presStyleIdx="2" presStyleCnt="5" custScaleX="156843" custScaleY="156843" custRadScaleRad="114411" custRadScaleInc="1232">
        <dgm:presLayoutVars>
          <dgm:bulletEnabled val="1"/>
        </dgm:presLayoutVars>
      </dgm:prSet>
      <dgm:spPr/>
      <dgm:t>
        <a:bodyPr/>
        <a:lstStyle/>
        <a:p>
          <a:endParaRPr lang="es-US"/>
        </a:p>
      </dgm:t>
    </dgm:pt>
    <dgm:pt modelId="{5944D85D-3BEF-4363-BB8D-6801A15D2747}" type="pres">
      <dgm:prSet presAssocID="{97D02B11-1483-40D7-9E29-90DECD30DFC7}" presName="node" presStyleLbl="vennNode1" presStyleIdx="3" presStyleCnt="5" custScaleX="175296" custScaleY="156843">
        <dgm:presLayoutVars>
          <dgm:bulletEnabled val="1"/>
        </dgm:presLayoutVars>
      </dgm:prSet>
      <dgm:spPr/>
      <dgm:t>
        <a:bodyPr/>
        <a:lstStyle/>
        <a:p>
          <a:endParaRPr lang="es-US"/>
        </a:p>
      </dgm:t>
    </dgm:pt>
    <dgm:pt modelId="{BDDA5797-9C4A-412E-A4A8-A3800BDDEDF6}" type="pres">
      <dgm:prSet presAssocID="{4D2CD9FB-EAC7-44CF-BAA4-A2188533920A}" presName="node" presStyleLbl="vennNode1" presStyleIdx="4" presStyleCnt="5" custScaleX="156843" custScaleY="156843" custRadScaleRad="112180" custRadScaleInc="-628">
        <dgm:presLayoutVars>
          <dgm:bulletEnabled val="1"/>
        </dgm:presLayoutVars>
      </dgm:prSet>
      <dgm:spPr/>
      <dgm:t>
        <a:bodyPr/>
        <a:lstStyle/>
        <a:p>
          <a:endParaRPr lang="es-US"/>
        </a:p>
      </dgm:t>
    </dgm:pt>
  </dgm:ptLst>
  <dgm:cxnLst>
    <dgm:cxn modelId="{D0B7FFC4-4254-47BC-8936-99D90593966E}" type="presOf" srcId="{4D2CD9FB-EAC7-44CF-BAA4-A2188533920A}" destId="{BDDA5797-9C4A-412E-A4A8-A3800BDDEDF6}" srcOrd="0" destOrd="0" presId="urn:microsoft.com/office/officeart/2005/8/layout/radial3"/>
    <dgm:cxn modelId="{513EE60C-8003-4805-A516-ABD6E6887125}" type="presOf" srcId="{D104C8B2-F5C2-443E-908C-FE55961ED8E6}" destId="{9A5FD810-920C-469C-AE21-D809D865C1A6}" srcOrd="0" destOrd="0" presId="urn:microsoft.com/office/officeart/2005/8/layout/radial3"/>
    <dgm:cxn modelId="{D269D906-EC94-4BC1-89D1-C9608712F7C0}" srcId="{D104C8B2-F5C2-443E-908C-FE55961ED8E6}" destId="{206D6F50-94C7-4D38-B239-94EFBFC59852}" srcOrd="0" destOrd="0" parTransId="{E7C7A0BC-76D7-437B-84FD-E27F6CC92846}" sibTransId="{7DC41682-2524-4BF1-8A6A-2893D3977E89}"/>
    <dgm:cxn modelId="{C531901E-B95F-4FE1-B513-63D422E5F2F3}" type="presOf" srcId="{B98FC98B-49E8-4DEB-901E-ACD8AE2D60E5}" destId="{69A450FC-0332-4066-9C1F-49E6CCF1DA52}" srcOrd="0" destOrd="0" presId="urn:microsoft.com/office/officeart/2005/8/layout/radial3"/>
    <dgm:cxn modelId="{88C6BE50-10FE-4D1F-A651-573155282958}" srcId="{206D6F50-94C7-4D38-B239-94EFBFC59852}" destId="{4D2CD9FB-EAC7-44CF-BAA4-A2188533920A}" srcOrd="3" destOrd="0" parTransId="{5A6C1082-B132-400C-B90C-42691AB7F943}" sibTransId="{A903B5D0-B173-4A37-8633-B16584FA7E55}"/>
    <dgm:cxn modelId="{24D0F7AC-EC7A-4242-B9C7-8829A30618C8}" srcId="{206D6F50-94C7-4D38-B239-94EFBFC59852}" destId="{52E2DD27-11DA-4660-9521-00F90C68FA38}" srcOrd="1" destOrd="0" parTransId="{0359C2E5-0D72-410D-9386-D1E05693BE6F}" sibTransId="{54167818-A3FB-4DB7-B0C3-B28C050579CA}"/>
    <dgm:cxn modelId="{15058673-2092-4D68-A726-D2001438EE55}" srcId="{206D6F50-94C7-4D38-B239-94EFBFC59852}" destId="{B98FC98B-49E8-4DEB-901E-ACD8AE2D60E5}" srcOrd="0" destOrd="0" parTransId="{81E27772-EFD8-40FC-88F5-CBA1E400EBBF}" sibTransId="{C0F950A0-8FA8-4476-9E64-C97C206B01A5}"/>
    <dgm:cxn modelId="{A4BA316A-1F89-4181-9EB1-356A98037116}" type="presOf" srcId="{52E2DD27-11DA-4660-9521-00F90C68FA38}" destId="{40F3E451-8CAA-4A31-BCAB-0E9E5E66E6E5}" srcOrd="0" destOrd="0" presId="urn:microsoft.com/office/officeart/2005/8/layout/radial3"/>
    <dgm:cxn modelId="{3A0842EE-5987-461D-8FFF-1157AD7ABCF5}" type="presOf" srcId="{206D6F50-94C7-4D38-B239-94EFBFC59852}" destId="{16B7BD1F-3312-4EC5-9050-508D522DB36C}" srcOrd="0" destOrd="0" presId="urn:microsoft.com/office/officeart/2005/8/layout/radial3"/>
    <dgm:cxn modelId="{36DD80CD-B3CB-4E2A-A5FE-9F67ECB26563}" type="presOf" srcId="{97D02B11-1483-40D7-9E29-90DECD30DFC7}" destId="{5944D85D-3BEF-4363-BB8D-6801A15D2747}" srcOrd="0" destOrd="0" presId="urn:microsoft.com/office/officeart/2005/8/layout/radial3"/>
    <dgm:cxn modelId="{9FD377A7-D8E8-4095-A21F-3BFC5FD0A8F4}" srcId="{206D6F50-94C7-4D38-B239-94EFBFC59852}" destId="{97D02B11-1483-40D7-9E29-90DECD30DFC7}" srcOrd="2" destOrd="0" parTransId="{1C709D70-EE16-4098-9655-63653F7B1221}" sibTransId="{61F9875E-36A6-4AE5-8957-449C3302CD40}"/>
    <dgm:cxn modelId="{CCE8B75E-EF42-4733-B720-0316D07F4E66}" type="presParOf" srcId="{9A5FD810-920C-469C-AE21-D809D865C1A6}" destId="{8E70CBA4-F743-4E46-A553-E4519A9BFF93}" srcOrd="0" destOrd="0" presId="urn:microsoft.com/office/officeart/2005/8/layout/radial3"/>
    <dgm:cxn modelId="{6267179E-988B-4E87-9A36-95AD040AAA2E}" type="presParOf" srcId="{8E70CBA4-F743-4E46-A553-E4519A9BFF93}" destId="{16B7BD1F-3312-4EC5-9050-508D522DB36C}" srcOrd="0" destOrd="0" presId="urn:microsoft.com/office/officeart/2005/8/layout/radial3"/>
    <dgm:cxn modelId="{A8DAB9B2-93F3-439D-99A3-DC451D5C41AF}" type="presParOf" srcId="{8E70CBA4-F743-4E46-A553-E4519A9BFF93}" destId="{69A450FC-0332-4066-9C1F-49E6CCF1DA52}" srcOrd="1" destOrd="0" presId="urn:microsoft.com/office/officeart/2005/8/layout/radial3"/>
    <dgm:cxn modelId="{43AF9390-26EF-4E32-8A09-4873E0FD84EC}" type="presParOf" srcId="{8E70CBA4-F743-4E46-A553-E4519A9BFF93}" destId="{40F3E451-8CAA-4A31-BCAB-0E9E5E66E6E5}" srcOrd="2" destOrd="0" presId="urn:microsoft.com/office/officeart/2005/8/layout/radial3"/>
    <dgm:cxn modelId="{FAE48CEF-1DEF-4BB7-812D-CE6FE37EF224}" type="presParOf" srcId="{8E70CBA4-F743-4E46-A553-E4519A9BFF93}" destId="{5944D85D-3BEF-4363-BB8D-6801A15D2747}" srcOrd="3" destOrd="0" presId="urn:microsoft.com/office/officeart/2005/8/layout/radial3"/>
    <dgm:cxn modelId="{C6C7919E-D980-4E46-862A-50C62FC0842C}" type="presParOf" srcId="{8E70CBA4-F743-4E46-A553-E4519A9BFF93}" destId="{BDDA5797-9C4A-412E-A4A8-A3800BDDEDF6}"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EEAC1C-2CAF-4940-ACF3-8F5F50DE78EB}" type="doc">
      <dgm:prSet loTypeId="urn:microsoft.com/office/officeart/2005/8/layout/radial3" loCatId="cycle" qsTypeId="urn:microsoft.com/office/officeart/2005/8/quickstyle/simple1" qsCatId="simple" csTypeId="urn:microsoft.com/office/officeart/2005/8/colors/accent2_2" csCatId="accent2" phldr="1"/>
      <dgm:spPr/>
      <dgm:t>
        <a:bodyPr/>
        <a:lstStyle/>
        <a:p>
          <a:endParaRPr lang="es-US"/>
        </a:p>
      </dgm:t>
    </dgm:pt>
    <dgm:pt modelId="{E38E427D-43AA-480C-93E5-C92B5872294C}">
      <dgm:prSet phldrT="[Texto]"/>
      <dgm:spPr>
        <a:solidFill>
          <a:srgbClr val="E1D471"/>
        </a:solidFill>
      </dgm:spPr>
      <dgm:t>
        <a:bodyPr/>
        <a:lstStyle/>
        <a:p>
          <a:r>
            <a:rPr lang="es-US" b="1" dirty="0" smtClean="0"/>
            <a:t>Sistema electrónico</a:t>
          </a:r>
          <a:endParaRPr lang="es-US" b="1" dirty="0"/>
        </a:p>
      </dgm:t>
    </dgm:pt>
    <dgm:pt modelId="{E9F81AAD-865D-447C-92D5-15AD3130E047}" type="parTrans" cxnId="{279E7545-F7A6-4228-8C42-A6C19DDBBF61}">
      <dgm:prSet/>
      <dgm:spPr/>
      <dgm:t>
        <a:bodyPr/>
        <a:lstStyle/>
        <a:p>
          <a:endParaRPr lang="es-US"/>
        </a:p>
      </dgm:t>
    </dgm:pt>
    <dgm:pt modelId="{F4553147-AF3B-42BB-9DB7-930708F37B1D}" type="sibTrans" cxnId="{279E7545-F7A6-4228-8C42-A6C19DDBBF61}">
      <dgm:prSet/>
      <dgm:spPr/>
      <dgm:t>
        <a:bodyPr/>
        <a:lstStyle/>
        <a:p>
          <a:endParaRPr lang="es-US"/>
        </a:p>
      </dgm:t>
    </dgm:pt>
    <dgm:pt modelId="{C6CE8499-3397-4596-95DF-717183129D5E}">
      <dgm:prSet phldrT="[Texto]" custT="1"/>
      <dgm:spPr>
        <a:solidFill>
          <a:srgbClr val="E1D471"/>
        </a:solidFill>
      </dgm:spPr>
      <dgm:t>
        <a:bodyPr/>
        <a:lstStyle/>
        <a:p>
          <a:r>
            <a:rPr lang="es-US" sz="1400" dirty="0" smtClean="0"/>
            <a:t>Sensores</a:t>
          </a:r>
          <a:endParaRPr lang="es-US" sz="1400" dirty="0"/>
        </a:p>
      </dgm:t>
    </dgm:pt>
    <dgm:pt modelId="{FA594D46-FC26-4962-8BBE-65FDE97DAE6E}" type="parTrans" cxnId="{DA7F4138-A153-4F89-B487-46716392BC6A}">
      <dgm:prSet/>
      <dgm:spPr/>
      <dgm:t>
        <a:bodyPr/>
        <a:lstStyle/>
        <a:p>
          <a:endParaRPr lang="es-US"/>
        </a:p>
      </dgm:t>
    </dgm:pt>
    <dgm:pt modelId="{5B6AC1F0-CEF8-4520-9568-F904C92C697D}" type="sibTrans" cxnId="{DA7F4138-A153-4F89-B487-46716392BC6A}">
      <dgm:prSet/>
      <dgm:spPr/>
      <dgm:t>
        <a:bodyPr/>
        <a:lstStyle/>
        <a:p>
          <a:endParaRPr lang="es-US"/>
        </a:p>
      </dgm:t>
    </dgm:pt>
    <dgm:pt modelId="{B0F73E98-A600-4679-99FD-5888AD933D79}">
      <dgm:prSet phldrT="[Texto]" custT="1"/>
      <dgm:spPr>
        <a:solidFill>
          <a:srgbClr val="E1D471"/>
        </a:solidFill>
      </dgm:spPr>
      <dgm:t>
        <a:bodyPr/>
        <a:lstStyle/>
        <a:p>
          <a:r>
            <a:rPr lang="es-US" sz="1400" dirty="0" smtClean="0"/>
            <a:t>Actuadores</a:t>
          </a:r>
          <a:endParaRPr lang="es-US" sz="1400" dirty="0"/>
        </a:p>
      </dgm:t>
    </dgm:pt>
    <dgm:pt modelId="{CCBA8EB1-5CF5-4CCB-8287-8D6ED0E7EE5F}" type="parTrans" cxnId="{458DD485-1682-42DB-9D03-DF6E4146CA3E}">
      <dgm:prSet/>
      <dgm:spPr/>
      <dgm:t>
        <a:bodyPr/>
        <a:lstStyle/>
        <a:p>
          <a:endParaRPr lang="es-US"/>
        </a:p>
      </dgm:t>
    </dgm:pt>
    <dgm:pt modelId="{F4538008-A882-42DC-B9D2-2E3AD19C09D6}" type="sibTrans" cxnId="{458DD485-1682-42DB-9D03-DF6E4146CA3E}">
      <dgm:prSet/>
      <dgm:spPr/>
      <dgm:t>
        <a:bodyPr/>
        <a:lstStyle/>
        <a:p>
          <a:endParaRPr lang="es-US"/>
        </a:p>
      </dgm:t>
    </dgm:pt>
    <dgm:pt modelId="{C0B82D14-7994-4DE2-8F16-257FE5DDE4E9}">
      <dgm:prSet phldrT="[Texto]" custT="1"/>
      <dgm:spPr>
        <a:solidFill>
          <a:srgbClr val="E1D471"/>
        </a:solidFill>
      </dgm:spPr>
      <dgm:t>
        <a:bodyPr/>
        <a:lstStyle/>
        <a:p>
          <a:r>
            <a:rPr lang="es-US" sz="1400" dirty="0" smtClean="0"/>
            <a:t>Acondicionamiento de señales</a:t>
          </a:r>
          <a:endParaRPr lang="es-US" sz="1400" dirty="0"/>
        </a:p>
      </dgm:t>
    </dgm:pt>
    <dgm:pt modelId="{56CD411F-D953-4B94-8C34-49091D0E1E93}" type="parTrans" cxnId="{55167852-BC33-42C8-BD5D-594C72EA432A}">
      <dgm:prSet/>
      <dgm:spPr/>
      <dgm:t>
        <a:bodyPr/>
        <a:lstStyle/>
        <a:p>
          <a:endParaRPr lang="es-US"/>
        </a:p>
      </dgm:t>
    </dgm:pt>
    <dgm:pt modelId="{5EE42485-7A04-40A9-AC7A-0C2A35003416}" type="sibTrans" cxnId="{55167852-BC33-42C8-BD5D-594C72EA432A}">
      <dgm:prSet/>
      <dgm:spPr/>
      <dgm:t>
        <a:bodyPr/>
        <a:lstStyle/>
        <a:p>
          <a:endParaRPr lang="es-US"/>
        </a:p>
      </dgm:t>
    </dgm:pt>
    <dgm:pt modelId="{3D3FD259-2068-481D-BBC8-64C18C210588}">
      <dgm:prSet phldrT="[Texto]" custT="1"/>
      <dgm:spPr>
        <a:solidFill>
          <a:srgbClr val="E1D471"/>
        </a:solidFill>
      </dgm:spPr>
      <dgm:t>
        <a:bodyPr/>
        <a:lstStyle/>
        <a:p>
          <a:r>
            <a:rPr lang="es-US" sz="1400" dirty="0" smtClean="0"/>
            <a:t>Elementos de maniobra, mando y señalización</a:t>
          </a:r>
          <a:endParaRPr lang="es-US" sz="1400" dirty="0"/>
        </a:p>
      </dgm:t>
    </dgm:pt>
    <dgm:pt modelId="{FD66519A-A941-4F7F-9A15-76EAE85F4A1B}" type="parTrans" cxnId="{ED9A64A8-D9E0-495A-9245-ED0B32EA39D6}">
      <dgm:prSet/>
      <dgm:spPr/>
      <dgm:t>
        <a:bodyPr/>
        <a:lstStyle/>
        <a:p>
          <a:endParaRPr lang="es-US"/>
        </a:p>
      </dgm:t>
    </dgm:pt>
    <dgm:pt modelId="{F212DB10-2A69-463A-8ADA-3BAB0EA16FBE}" type="sibTrans" cxnId="{ED9A64A8-D9E0-495A-9245-ED0B32EA39D6}">
      <dgm:prSet/>
      <dgm:spPr/>
      <dgm:t>
        <a:bodyPr/>
        <a:lstStyle/>
        <a:p>
          <a:endParaRPr lang="es-US"/>
        </a:p>
      </dgm:t>
    </dgm:pt>
    <dgm:pt modelId="{A9BD8E79-8876-4A28-BDC8-A615AFDB1121}" type="pres">
      <dgm:prSet presAssocID="{CDEEAC1C-2CAF-4940-ACF3-8F5F50DE78EB}" presName="composite" presStyleCnt="0">
        <dgm:presLayoutVars>
          <dgm:chMax val="1"/>
          <dgm:dir/>
          <dgm:resizeHandles val="exact"/>
        </dgm:presLayoutVars>
      </dgm:prSet>
      <dgm:spPr/>
      <dgm:t>
        <a:bodyPr/>
        <a:lstStyle/>
        <a:p>
          <a:endParaRPr lang="es-US"/>
        </a:p>
      </dgm:t>
    </dgm:pt>
    <dgm:pt modelId="{E059E374-74D9-4013-A059-E273DD7842D3}" type="pres">
      <dgm:prSet presAssocID="{CDEEAC1C-2CAF-4940-ACF3-8F5F50DE78EB}" presName="radial" presStyleCnt="0">
        <dgm:presLayoutVars>
          <dgm:animLvl val="ctr"/>
        </dgm:presLayoutVars>
      </dgm:prSet>
      <dgm:spPr/>
    </dgm:pt>
    <dgm:pt modelId="{CFD6C499-ABA5-431E-A68E-B3038265C9E2}" type="pres">
      <dgm:prSet presAssocID="{E38E427D-43AA-480C-93E5-C92B5872294C}" presName="centerShape" presStyleLbl="vennNode1" presStyleIdx="0" presStyleCnt="5"/>
      <dgm:spPr/>
      <dgm:t>
        <a:bodyPr/>
        <a:lstStyle/>
        <a:p>
          <a:endParaRPr lang="es-US"/>
        </a:p>
      </dgm:t>
    </dgm:pt>
    <dgm:pt modelId="{F3336441-FA2C-4225-AD69-F4C7FF7469E1}" type="pres">
      <dgm:prSet presAssocID="{C6CE8499-3397-4596-95DF-717183129D5E}" presName="node" presStyleLbl="vennNode1" presStyleIdx="1" presStyleCnt="5" custScaleX="155074" custScaleY="155074">
        <dgm:presLayoutVars>
          <dgm:bulletEnabled val="1"/>
        </dgm:presLayoutVars>
      </dgm:prSet>
      <dgm:spPr/>
      <dgm:t>
        <a:bodyPr/>
        <a:lstStyle/>
        <a:p>
          <a:endParaRPr lang="es-US"/>
        </a:p>
      </dgm:t>
    </dgm:pt>
    <dgm:pt modelId="{991A2ABD-A8A5-448B-8F7D-E85F74BFB7CC}" type="pres">
      <dgm:prSet presAssocID="{B0F73E98-A600-4679-99FD-5888AD933D79}" presName="node" presStyleLbl="vennNode1" presStyleIdx="2" presStyleCnt="5" custScaleX="155074" custScaleY="155074" custRadScaleRad="111391" custRadScaleInc="1">
        <dgm:presLayoutVars>
          <dgm:bulletEnabled val="1"/>
        </dgm:presLayoutVars>
      </dgm:prSet>
      <dgm:spPr/>
      <dgm:t>
        <a:bodyPr/>
        <a:lstStyle/>
        <a:p>
          <a:endParaRPr lang="es-US"/>
        </a:p>
      </dgm:t>
    </dgm:pt>
    <dgm:pt modelId="{5D8A840A-43A8-44D7-AFF7-3A50171B8AB4}" type="pres">
      <dgm:prSet presAssocID="{C0B82D14-7994-4DE2-8F16-257FE5DDE4E9}" presName="node" presStyleLbl="vennNode1" presStyleIdx="3" presStyleCnt="5" custScaleX="155074" custScaleY="155074" custRadScaleRad="103106" custRadScaleInc="-638">
        <dgm:presLayoutVars>
          <dgm:bulletEnabled val="1"/>
        </dgm:presLayoutVars>
      </dgm:prSet>
      <dgm:spPr/>
      <dgm:t>
        <a:bodyPr/>
        <a:lstStyle/>
        <a:p>
          <a:endParaRPr lang="es-US"/>
        </a:p>
      </dgm:t>
    </dgm:pt>
    <dgm:pt modelId="{9CCB0AFA-11B9-470A-ADF0-67BC432F4B1A}" type="pres">
      <dgm:prSet presAssocID="{3D3FD259-2068-481D-BBC8-64C18C210588}" presName="node" presStyleLbl="vennNode1" presStyleIdx="4" presStyleCnt="5" custScaleX="155074" custScaleY="155074" custRadScaleRad="112408" custRadScaleInc="585">
        <dgm:presLayoutVars>
          <dgm:bulletEnabled val="1"/>
        </dgm:presLayoutVars>
      </dgm:prSet>
      <dgm:spPr/>
      <dgm:t>
        <a:bodyPr/>
        <a:lstStyle/>
        <a:p>
          <a:endParaRPr lang="es-US"/>
        </a:p>
      </dgm:t>
    </dgm:pt>
  </dgm:ptLst>
  <dgm:cxnLst>
    <dgm:cxn modelId="{EAFF1D5D-3155-433A-830F-14A441DDEF67}" type="presOf" srcId="{CDEEAC1C-2CAF-4940-ACF3-8F5F50DE78EB}" destId="{A9BD8E79-8876-4A28-BDC8-A615AFDB1121}" srcOrd="0" destOrd="0" presId="urn:microsoft.com/office/officeart/2005/8/layout/radial3"/>
    <dgm:cxn modelId="{D173A787-5704-4076-A5C4-CA3B9DA86D12}" type="presOf" srcId="{B0F73E98-A600-4679-99FD-5888AD933D79}" destId="{991A2ABD-A8A5-448B-8F7D-E85F74BFB7CC}" srcOrd="0" destOrd="0" presId="urn:microsoft.com/office/officeart/2005/8/layout/radial3"/>
    <dgm:cxn modelId="{ED9A64A8-D9E0-495A-9245-ED0B32EA39D6}" srcId="{E38E427D-43AA-480C-93E5-C92B5872294C}" destId="{3D3FD259-2068-481D-BBC8-64C18C210588}" srcOrd="3" destOrd="0" parTransId="{FD66519A-A941-4F7F-9A15-76EAE85F4A1B}" sibTransId="{F212DB10-2A69-463A-8ADA-3BAB0EA16FBE}"/>
    <dgm:cxn modelId="{458DD485-1682-42DB-9D03-DF6E4146CA3E}" srcId="{E38E427D-43AA-480C-93E5-C92B5872294C}" destId="{B0F73E98-A600-4679-99FD-5888AD933D79}" srcOrd="1" destOrd="0" parTransId="{CCBA8EB1-5CF5-4CCB-8287-8D6ED0E7EE5F}" sibTransId="{F4538008-A882-42DC-B9D2-2E3AD19C09D6}"/>
    <dgm:cxn modelId="{7BEFD1A7-E44A-446A-8C1D-691DDE9E081B}" type="presOf" srcId="{3D3FD259-2068-481D-BBC8-64C18C210588}" destId="{9CCB0AFA-11B9-470A-ADF0-67BC432F4B1A}" srcOrd="0" destOrd="0" presId="urn:microsoft.com/office/officeart/2005/8/layout/radial3"/>
    <dgm:cxn modelId="{DA7F4138-A153-4F89-B487-46716392BC6A}" srcId="{E38E427D-43AA-480C-93E5-C92B5872294C}" destId="{C6CE8499-3397-4596-95DF-717183129D5E}" srcOrd="0" destOrd="0" parTransId="{FA594D46-FC26-4962-8BBE-65FDE97DAE6E}" sibTransId="{5B6AC1F0-CEF8-4520-9568-F904C92C697D}"/>
    <dgm:cxn modelId="{55167852-BC33-42C8-BD5D-594C72EA432A}" srcId="{E38E427D-43AA-480C-93E5-C92B5872294C}" destId="{C0B82D14-7994-4DE2-8F16-257FE5DDE4E9}" srcOrd="2" destOrd="0" parTransId="{56CD411F-D953-4B94-8C34-49091D0E1E93}" sibTransId="{5EE42485-7A04-40A9-AC7A-0C2A35003416}"/>
    <dgm:cxn modelId="{279E7545-F7A6-4228-8C42-A6C19DDBBF61}" srcId="{CDEEAC1C-2CAF-4940-ACF3-8F5F50DE78EB}" destId="{E38E427D-43AA-480C-93E5-C92B5872294C}" srcOrd="0" destOrd="0" parTransId="{E9F81AAD-865D-447C-92D5-15AD3130E047}" sibTransId="{F4553147-AF3B-42BB-9DB7-930708F37B1D}"/>
    <dgm:cxn modelId="{5576357D-989C-449E-AB42-9BBBAF0A6C9D}" type="presOf" srcId="{C6CE8499-3397-4596-95DF-717183129D5E}" destId="{F3336441-FA2C-4225-AD69-F4C7FF7469E1}" srcOrd="0" destOrd="0" presId="urn:microsoft.com/office/officeart/2005/8/layout/radial3"/>
    <dgm:cxn modelId="{A045ADD8-CB9D-4BB4-97DA-7FAF4FA52145}" type="presOf" srcId="{E38E427D-43AA-480C-93E5-C92B5872294C}" destId="{CFD6C499-ABA5-431E-A68E-B3038265C9E2}" srcOrd="0" destOrd="0" presId="urn:microsoft.com/office/officeart/2005/8/layout/radial3"/>
    <dgm:cxn modelId="{080BD461-5F7A-4C15-82DE-4661C025A0B9}" type="presOf" srcId="{C0B82D14-7994-4DE2-8F16-257FE5DDE4E9}" destId="{5D8A840A-43A8-44D7-AFF7-3A50171B8AB4}" srcOrd="0" destOrd="0" presId="urn:microsoft.com/office/officeart/2005/8/layout/radial3"/>
    <dgm:cxn modelId="{A330CA07-757A-44C4-8F46-EF6689294003}" type="presParOf" srcId="{A9BD8E79-8876-4A28-BDC8-A615AFDB1121}" destId="{E059E374-74D9-4013-A059-E273DD7842D3}" srcOrd="0" destOrd="0" presId="urn:microsoft.com/office/officeart/2005/8/layout/radial3"/>
    <dgm:cxn modelId="{38AA8CEB-5CFE-410C-B3F5-C9B9782496DB}" type="presParOf" srcId="{E059E374-74D9-4013-A059-E273DD7842D3}" destId="{CFD6C499-ABA5-431E-A68E-B3038265C9E2}" srcOrd="0" destOrd="0" presId="urn:microsoft.com/office/officeart/2005/8/layout/radial3"/>
    <dgm:cxn modelId="{74EA57F5-5692-428F-B1F5-7F1A75A272CA}" type="presParOf" srcId="{E059E374-74D9-4013-A059-E273DD7842D3}" destId="{F3336441-FA2C-4225-AD69-F4C7FF7469E1}" srcOrd="1" destOrd="0" presId="urn:microsoft.com/office/officeart/2005/8/layout/radial3"/>
    <dgm:cxn modelId="{B152AA6B-683A-4FA6-B670-8960386C2380}" type="presParOf" srcId="{E059E374-74D9-4013-A059-E273DD7842D3}" destId="{991A2ABD-A8A5-448B-8F7D-E85F74BFB7CC}" srcOrd="2" destOrd="0" presId="urn:microsoft.com/office/officeart/2005/8/layout/radial3"/>
    <dgm:cxn modelId="{61666AF0-8262-42BE-83FC-03070652A492}" type="presParOf" srcId="{E059E374-74D9-4013-A059-E273DD7842D3}" destId="{5D8A840A-43A8-44D7-AFF7-3A50171B8AB4}" srcOrd="3" destOrd="0" presId="urn:microsoft.com/office/officeart/2005/8/layout/radial3"/>
    <dgm:cxn modelId="{CEC30C64-CA96-4DD6-A1C1-5077EEE11FD2}" type="presParOf" srcId="{E059E374-74D9-4013-A059-E273DD7842D3}" destId="{9CCB0AFA-11B9-470A-ADF0-67BC432F4B1A}" srcOrd="4"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563C38-ED3D-4CC2-860D-3F528EDB2D00}" type="doc">
      <dgm:prSet loTypeId="urn:microsoft.com/office/officeart/2005/8/layout/radial3" loCatId="cycle" qsTypeId="urn:microsoft.com/office/officeart/2005/8/quickstyle/simple1" qsCatId="simple" csTypeId="urn:microsoft.com/office/officeart/2005/8/colors/accent2_2" csCatId="accent2" phldr="1"/>
      <dgm:spPr/>
      <dgm:t>
        <a:bodyPr/>
        <a:lstStyle/>
        <a:p>
          <a:endParaRPr lang="es-US"/>
        </a:p>
      </dgm:t>
    </dgm:pt>
    <dgm:pt modelId="{E9F9C770-D617-4E2D-9385-1970A4D043D1}">
      <dgm:prSet phldrT="[Texto]" custT="1"/>
      <dgm:spPr/>
      <dgm:t>
        <a:bodyPr/>
        <a:lstStyle/>
        <a:p>
          <a:r>
            <a:rPr lang="es-US" sz="2100" b="1" dirty="0" smtClean="0"/>
            <a:t>Sistema de control</a:t>
          </a:r>
          <a:endParaRPr lang="es-US" sz="2100" b="1" dirty="0"/>
        </a:p>
      </dgm:t>
    </dgm:pt>
    <dgm:pt modelId="{0DC9C78F-299A-4530-9B23-10868E2091A3}" type="parTrans" cxnId="{A527ABF4-EC6E-4814-9495-26F5327D9E69}">
      <dgm:prSet/>
      <dgm:spPr/>
      <dgm:t>
        <a:bodyPr/>
        <a:lstStyle/>
        <a:p>
          <a:endParaRPr lang="es-US"/>
        </a:p>
      </dgm:t>
    </dgm:pt>
    <dgm:pt modelId="{B1BAA9A0-706A-4CF5-903A-AF7C9A6F29FD}" type="sibTrans" cxnId="{A527ABF4-EC6E-4814-9495-26F5327D9E69}">
      <dgm:prSet/>
      <dgm:spPr/>
      <dgm:t>
        <a:bodyPr/>
        <a:lstStyle/>
        <a:p>
          <a:endParaRPr lang="es-US"/>
        </a:p>
      </dgm:t>
    </dgm:pt>
    <dgm:pt modelId="{EFEF3F19-4A46-465A-988B-CC9252F5A658}">
      <dgm:prSet phldrT="[Texto]"/>
      <dgm:spPr/>
      <dgm:t>
        <a:bodyPr/>
        <a:lstStyle/>
        <a:p>
          <a:r>
            <a:rPr lang="es-US" dirty="0" smtClean="0"/>
            <a:t>Controlador</a:t>
          </a:r>
          <a:endParaRPr lang="es-US" dirty="0"/>
        </a:p>
      </dgm:t>
    </dgm:pt>
    <dgm:pt modelId="{F71C19E6-B6F0-4EB1-8136-F92647049F8D}" type="parTrans" cxnId="{66E2DF60-2F87-4674-9D52-EE166068DE7D}">
      <dgm:prSet/>
      <dgm:spPr/>
      <dgm:t>
        <a:bodyPr/>
        <a:lstStyle/>
        <a:p>
          <a:endParaRPr lang="es-US"/>
        </a:p>
      </dgm:t>
    </dgm:pt>
    <dgm:pt modelId="{A186ADF0-0CC2-45C0-B81A-A6F4692A4830}" type="sibTrans" cxnId="{66E2DF60-2F87-4674-9D52-EE166068DE7D}">
      <dgm:prSet/>
      <dgm:spPr/>
      <dgm:t>
        <a:bodyPr/>
        <a:lstStyle/>
        <a:p>
          <a:endParaRPr lang="es-US"/>
        </a:p>
      </dgm:t>
    </dgm:pt>
    <dgm:pt modelId="{0AE4CEF7-FF75-402B-B714-54758BB57BCD}">
      <dgm:prSet phldrT="[Texto]"/>
      <dgm:spPr/>
      <dgm:t>
        <a:bodyPr/>
        <a:lstStyle/>
        <a:p>
          <a:r>
            <a:rPr lang="es-US" dirty="0" smtClean="0"/>
            <a:t>Monitoreo del sistema</a:t>
          </a:r>
          <a:endParaRPr lang="es-US" dirty="0"/>
        </a:p>
      </dgm:t>
    </dgm:pt>
    <dgm:pt modelId="{5FD3BC70-A837-44EE-A615-1476FABCC146}" type="parTrans" cxnId="{1A0161B9-711D-483D-8A7E-8AA7E812B78D}">
      <dgm:prSet/>
      <dgm:spPr/>
      <dgm:t>
        <a:bodyPr/>
        <a:lstStyle/>
        <a:p>
          <a:endParaRPr lang="es-US"/>
        </a:p>
      </dgm:t>
    </dgm:pt>
    <dgm:pt modelId="{0715F58D-FF46-49ED-AC3F-7FB0EA4D052A}" type="sibTrans" cxnId="{1A0161B9-711D-483D-8A7E-8AA7E812B78D}">
      <dgm:prSet/>
      <dgm:spPr/>
      <dgm:t>
        <a:bodyPr/>
        <a:lstStyle/>
        <a:p>
          <a:endParaRPr lang="es-US"/>
        </a:p>
      </dgm:t>
    </dgm:pt>
    <dgm:pt modelId="{370272DD-0B0A-4973-BECB-71A6D99014F1}">
      <dgm:prSet phldrT="[Texto]"/>
      <dgm:spPr/>
      <dgm:t>
        <a:bodyPr/>
        <a:lstStyle/>
        <a:p>
          <a:r>
            <a:rPr lang="es-US" dirty="0" smtClean="0"/>
            <a:t>Registro y avisos de proceso</a:t>
          </a:r>
          <a:endParaRPr lang="es-US" dirty="0"/>
        </a:p>
      </dgm:t>
    </dgm:pt>
    <dgm:pt modelId="{CA1307D4-C1DF-47ED-A2D1-1C2A1AEB1929}" type="parTrans" cxnId="{661ECA62-AD6C-422F-9B77-73A9CAC747BD}">
      <dgm:prSet/>
      <dgm:spPr/>
      <dgm:t>
        <a:bodyPr/>
        <a:lstStyle/>
        <a:p>
          <a:endParaRPr lang="es-US"/>
        </a:p>
      </dgm:t>
    </dgm:pt>
    <dgm:pt modelId="{98A48FB1-151C-4CA1-8111-08439CA8FE70}" type="sibTrans" cxnId="{661ECA62-AD6C-422F-9B77-73A9CAC747BD}">
      <dgm:prSet/>
      <dgm:spPr/>
      <dgm:t>
        <a:bodyPr/>
        <a:lstStyle/>
        <a:p>
          <a:endParaRPr lang="es-US"/>
        </a:p>
      </dgm:t>
    </dgm:pt>
    <dgm:pt modelId="{BED0D8F1-9B36-4EAB-BC0D-2DC8AD5C49B8}" type="pres">
      <dgm:prSet presAssocID="{09563C38-ED3D-4CC2-860D-3F528EDB2D00}" presName="composite" presStyleCnt="0">
        <dgm:presLayoutVars>
          <dgm:chMax val="1"/>
          <dgm:dir/>
          <dgm:resizeHandles val="exact"/>
        </dgm:presLayoutVars>
      </dgm:prSet>
      <dgm:spPr/>
      <dgm:t>
        <a:bodyPr/>
        <a:lstStyle/>
        <a:p>
          <a:endParaRPr lang="es-US"/>
        </a:p>
      </dgm:t>
    </dgm:pt>
    <dgm:pt modelId="{99879F96-6088-41A9-9B00-FADCC1D53E54}" type="pres">
      <dgm:prSet presAssocID="{09563C38-ED3D-4CC2-860D-3F528EDB2D00}" presName="radial" presStyleCnt="0">
        <dgm:presLayoutVars>
          <dgm:animLvl val="ctr"/>
        </dgm:presLayoutVars>
      </dgm:prSet>
      <dgm:spPr/>
    </dgm:pt>
    <dgm:pt modelId="{764826F3-C5CB-48F2-8050-6EE93701F6B9}" type="pres">
      <dgm:prSet presAssocID="{E9F9C770-D617-4E2D-9385-1970A4D043D1}" presName="centerShape" presStyleLbl="vennNode1" presStyleIdx="0" presStyleCnt="4"/>
      <dgm:spPr/>
      <dgm:t>
        <a:bodyPr/>
        <a:lstStyle/>
        <a:p>
          <a:endParaRPr lang="es-US"/>
        </a:p>
      </dgm:t>
    </dgm:pt>
    <dgm:pt modelId="{3F36CE0F-4D3C-42ED-8875-CC45638D86AD}" type="pres">
      <dgm:prSet presAssocID="{EFEF3F19-4A46-465A-988B-CC9252F5A658}" presName="node" presStyleLbl="vennNode1" presStyleIdx="1" presStyleCnt="4" custScaleX="143854" custScaleY="143854">
        <dgm:presLayoutVars>
          <dgm:bulletEnabled val="1"/>
        </dgm:presLayoutVars>
      </dgm:prSet>
      <dgm:spPr/>
      <dgm:t>
        <a:bodyPr/>
        <a:lstStyle/>
        <a:p>
          <a:endParaRPr lang="es-US"/>
        </a:p>
      </dgm:t>
    </dgm:pt>
    <dgm:pt modelId="{E57C9C02-C4E3-4C6C-AFA7-4EC1DB6E8CD7}" type="pres">
      <dgm:prSet presAssocID="{0AE4CEF7-FF75-402B-B714-54758BB57BCD}" presName="node" presStyleLbl="vennNode1" presStyleIdx="2" presStyleCnt="4" custScaleX="143854" custScaleY="143854">
        <dgm:presLayoutVars>
          <dgm:bulletEnabled val="1"/>
        </dgm:presLayoutVars>
      </dgm:prSet>
      <dgm:spPr/>
      <dgm:t>
        <a:bodyPr/>
        <a:lstStyle/>
        <a:p>
          <a:endParaRPr lang="es-US"/>
        </a:p>
      </dgm:t>
    </dgm:pt>
    <dgm:pt modelId="{BF6978BE-30A8-46AB-A02C-AFC7E69AF04B}" type="pres">
      <dgm:prSet presAssocID="{370272DD-0B0A-4973-BECB-71A6D99014F1}" presName="node" presStyleLbl="vennNode1" presStyleIdx="3" presStyleCnt="4" custScaleX="143854" custScaleY="143854">
        <dgm:presLayoutVars>
          <dgm:bulletEnabled val="1"/>
        </dgm:presLayoutVars>
      </dgm:prSet>
      <dgm:spPr/>
      <dgm:t>
        <a:bodyPr/>
        <a:lstStyle/>
        <a:p>
          <a:endParaRPr lang="es-US"/>
        </a:p>
      </dgm:t>
    </dgm:pt>
  </dgm:ptLst>
  <dgm:cxnLst>
    <dgm:cxn modelId="{1A0161B9-711D-483D-8A7E-8AA7E812B78D}" srcId="{E9F9C770-D617-4E2D-9385-1970A4D043D1}" destId="{0AE4CEF7-FF75-402B-B714-54758BB57BCD}" srcOrd="1" destOrd="0" parTransId="{5FD3BC70-A837-44EE-A615-1476FABCC146}" sibTransId="{0715F58D-FF46-49ED-AC3F-7FB0EA4D052A}"/>
    <dgm:cxn modelId="{B8A34F53-371E-43C4-9307-19EE920808AC}" type="presOf" srcId="{0AE4CEF7-FF75-402B-B714-54758BB57BCD}" destId="{E57C9C02-C4E3-4C6C-AFA7-4EC1DB6E8CD7}" srcOrd="0" destOrd="0" presId="urn:microsoft.com/office/officeart/2005/8/layout/radial3"/>
    <dgm:cxn modelId="{BFC34B0C-D8A5-47BF-996C-28B2289DF91E}" type="presOf" srcId="{09563C38-ED3D-4CC2-860D-3F528EDB2D00}" destId="{BED0D8F1-9B36-4EAB-BC0D-2DC8AD5C49B8}" srcOrd="0" destOrd="0" presId="urn:microsoft.com/office/officeart/2005/8/layout/radial3"/>
    <dgm:cxn modelId="{66C84203-CC75-40D7-AED5-76B3839B6585}" type="presOf" srcId="{E9F9C770-D617-4E2D-9385-1970A4D043D1}" destId="{764826F3-C5CB-48F2-8050-6EE93701F6B9}" srcOrd="0" destOrd="0" presId="urn:microsoft.com/office/officeart/2005/8/layout/radial3"/>
    <dgm:cxn modelId="{A527ABF4-EC6E-4814-9495-26F5327D9E69}" srcId="{09563C38-ED3D-4CC2-860D-3F528EDB2D00}" destId="{E9F9C770-D617-4E2D-9385-1970A4D043D1}" srcOrd="0" destOrd="0" parTransId="{0DC9C78F-299A-4530-9B23-10868E2091A3}" sibTransId="{B1BAA9A0-706A-4CF5-903A-AF7C9A6F29FD}"/>
    <dgm:cxn modelId="{E23FE9F6-49CC-4DD9-B42D-026FB9F3C13C}" type="presOf" srcId="{EFEF3F19-4A46-465A-988B-CC9252F5A658}" destId="{3F36CE0F-4D3C-42ED-8875-CC45638D86AD}" srcOrd="0" destOrd="0" presId="urn:microsoft.com/office/officeart/2005/8/layout/radial3"/>
    <dgm:cxn modelId="{661ECA62-AD6C-422F-9B77-73A9CAC747BD}" srcId="{E9F9C770-D617-4E2D-9385-1970A4D043D1}" destId="{370272DD-0B0A-4973-BECB-71A6D99014F1}" srcOrd="2" destOrd="0" parTransId="{CA1307D4-C1DF-47ED-A2D1-1C2A1AEB1929}" sibTransId="{98A48FB1-151C-4CA1-8111-08439CA8FE70}"/>
    <dgm:cxn modelId="{A5B32366-F4A4-44F7-9A1A-196A23246394}" type="presOf" srcId="{370272DD-0B0A-4973-BECB-71A6D99014F1}" destId="{BF6978BE-30A8-46AB-A02C-AFC7E69AF04B}" srcOrd="0" destOrd="0" presId="urn:microsoft.com/office/officeart/2005/8/layout/radial3"/>
    <dgm:cxn modelId="{66E2DF60-2F87-4674-9D52-EE166068DE7D}" srcId="{E9F9C770-D617-4E2D-9385-1970A4D043D1}" destId="{EFEF3F19-4A46-465A-988B-CC9252F5A658}" srcOrd="0" destOrd="0" parTransId="{F71C19E6-B6F0-4EB1-8136-F92647049F8D}" sibTransId="{A186ADF0-0CC2-45C0-B81A-A6F4692A4830}"/>
    <dgm:cxn modelId="{97788F66-34C7-491B-9BF4-5D7370978113}" type="presParOf" srcId="{BED0D8F1-9B36-4EAB-BC0D-2DC8AD5C49B8}" destId="{99879F96-6088-41A9-9B00-FADCC1D53E54}" srcOrd="0" destOrd="0" presId="urn:microsoft.com/office/officeart/2005/8/layout/radial3"/>
    <dgm:cxn modelId="{8E8CC7F0-4E61-4D62-B42B-95221EE20ED0}" type="presParOf" srcId="{99879F96-6088-41A9-9B00-FADCC1D53E54}" destId="{764826F3-C5CB-48F2-8050-6EE93701F6B9}" srcOrd="0" destOrd="0" presId="urn:microsoft.com/office/officeart/2005/8/layout/radial3"/>
    <dgm:cxn modelId="{AB983576-1FF8-4563-951A-4B00875DFD42}" type="presParOf" srcId="{99879F96-6088-41A9-9B00-FADCC1D53E54}" destId="{3F36CE0F-4D3C-42ED-8875-CC45638D86AD}" srcOrd="1" destOrd="0" presId="urn:microsoft.com/office/officeart/2005/8/layout/radial3"/>
    <dgm:cxn modelId="{3FEDAEE8-7440-44DA-ADAB-30FDFBB20D20}" type="presParOf" srcId="{99879F96-6088-41A9-9B00-FADCC1D53E54}" destId="{E57C9C02-C4E3-4C6C-AFA7-4EC1DB6E8CD7}" srcOrd="2" destOrd="0" presId="urn:microsoft.com/office/officeart/2005/8/layout/radial3"/>
    <dgm:cxn modelId="{0C29C143-11E1-4FEF-8B5C-8531BF87BA93}" type="presParOf" srcId="{99879F96-6088-41A9-9B00-FADCC1D53E54}" destId="{BF6978BE-30A8-46AB-A02C-AFC7E69AF04B}" srcOrd="3" destOrd="0" presId="urn:microsoft.com/office/officeart/2005/8/layout/radial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1ACEA2-5364-4129-A603-085044809B56}" type="doc">
      <dgm:prSet loTypeId="urn:microsoft.com/office/officeart/2005/8/layout/radial3" loCatId="cycle" qsTypeId="urn:microsoft.com/office/officeart/2005/8/quickstyle/simple2" qsCatId="simple" csTypeId="urn:microsoft.com/office/officeart/2005/8/colors/accent2_5" csCatId="accent2" phldr="1"/>
      <dgm:spPr/>
      <dgm:t>
        <a:bodyPr/>
        <a:lstStyle/>
        <a:p>
          <a:endParaRPr lang="es-US"/>
        </a:p>
      </dgm:t>
    </dgm:pt>
    <dgm:pt modelId="{4B7C9C71-D31F-47EE-A6CB-DBD8D45BB3C6}">
      <dgm:prSet phldrT="[Texto]"/>
      <dgm:spPr/>
      <dgm:t>
        <a:bodyPr/>
        <a:lstStyle/>
        <a:p>
          <a:r>
            <a:rPr lang="es-US" dirty="0" smtClean="0"/>
            <a:t>Superficie lisa para evitar acumulación de bacterias</a:t>
          </a:r>
          <a:endParaRPr lang="es-US" dirty="0"/>
        </a:p>
      </dgm:t>
    </dgm:pt>
    <dgm:pt modelId="{29C3B1D4-93F8-432E-BBB2-B335B3B597C2}" type="parTrans" cxnId="{23A766BA-7A86-4048-969F-51DE154B7F3A}">
      <dgm:prSet/>
      <dgm:spPr/>
      <dgm:t>
        <a:bodyPr/>
        <a:lstStyle/>
        <a:p>
          <a:endParaRPr lang="es-US"/>
        </a:p>
      </dgm:t>
    </dgm:pt>
    <dgm:pt modelId="{29656AAD-4AE5-49D8-97F7-A33618E5260B}" type="sibTrans" cxnId="{23A766BA-7A86-4048-969F-51DE154B7F3A}">
      <dgm:prSet/>
      <dgm:spPr/>
      <dgm:t>
        <a:bodyPr/>
        <a:lstStyle/>
        <a:p>
          <a:endParaRPr lang="es-US"/>
        </a:p>
      </dgm:t>
    </dgm:pt>
    <dgm:pt modelId="{186E491C-3B59-4386-B778-DF3A91777835}">
      <dgm:prSet phldrT="[Texto]"/>
      <dgm:spPr/>
      <dgm:t>
        <a:bodyPr/>
        <a:lstStyle/>
        <a:p>
          <a:r>
            <a:rPr lang="es-US" dirty="0" smtClean="0"/>
            <a:t>Resistencia a la corrosión</a:t>
          </a:r>
          <a:endParaRPr lang="es-US" dirty="0"/>
        </a:p>
      </dgm:t>
    </dgm:pt>
    <dgm:pt modelId="{0BD62483-1D64-4DD6-87CB-5435CE0F5039}" type="parTrans" cxnId="{CED99C0F-2EBA-437B-A905-134E60A49F45}">
      <dgm:prSet/>
      <dgm:spPr/>
      <dgm:t>
        <a:bodyPr/>
        <a:lstStyle/>
        <a:p>
          <a:endParaRPr lang="es-US"/>
        </a:p>
      </dgm:t>
    </dgm:pt>
    <dgm:pt modelId="{103C40AB-33E4-423F-82CE-334D0353D9BD}" type="sibTrans" cxnId="{CED99C0F-2EBA-437B-A905-134E60A49F45}">
      <dgm:prSet/>
      <dgm:spPr/>
      <dgm:t>
        <a:bodyPr/>
        <a:lstStyle/>
        <a:p>
          <a:endParaRPr lang="es-US"/>
        </a:p>
      </dgm:t>
    </dgm:pt>
    <dgm:pt modelId="{07660B14-54FC-49DD-B496-A238A4126ECD}">
      <dgm:prSet phldrT="[Texto]"/>
      <dgm:spPr/>
      <dgm:t>
        <a:bodyPr/>
        <a:lstStyle/>
        <a:p>
          <a:r>
            <a:rPr lang="es-US" dirty="0" smtClean="0"/>
            <a:t>Transferencia de fluidos alimenticios</a:t>
          </a:r>
          <a:endParaRPr lang="es-US" dirty="0"/>
        </a:p>
      </dgm:t>
    </dgm:pt>
    <dgm:pt modelId="{8366A36E-4489-4A73-B11E-A3A58E81E985}" type="parTrans" cxnId="{907C8190-6AE6-4711-855F-D12BAA6A5F1F}">
      <dgm:prSet/>
      <dgm:spPr/>
      <dgm:t>
        <a:bodyPr/>
        <a:lstStyle/>
        <a:p>
          <a:endParaRPr lang="es-US"/>
        </a:p>
      </dgm:t>
    </dgm:pt>
    <dgm:pt modelId="{AABCD4FE-3A16-43EF-8BF7-A08E13DE183E}" type="sibTrans" cxnId="{907C8190-6AE6-4711-855F-D12BAA6A5F1F}">
      <dgm:prSet/>
      <dgm:spPr/>
      <dgm:t>
        <a:bodyPr/>
        <a:lstStyle/>
        <a:p>
          <a:endParaRPr lang="es-US"/>
        </a:p>
      </dgm:t>
    </dgm:pt>
    <dgm:pt modelId="{1CB9D009-48BD-4DB2-814E-0D9F0D88BC5A}">
      <dgm:prSet phldrT="[Texto]"/>
      <dgm:spPr/>
      <dgm:t>
        <a:bodyPr/>
        <a:lstStyle/>
        <a:p>
          <a:r>
            <a:rPr lang="es-US" dirty="0" smtClean="0"/>
            <a:t>Fácil acople en un sistema de distribución de fluidos</a:t>
          </a:r>
          <a:endParaRPr lang="es-US" dirty="0"/>
        </a:p>
      </dgm:t>
    </dgm:pt>
    <dgm:pt modelId="{787952BE-4554-4140-B516-92DB264FEAF7}" type="parTrans" cxnId="{EFC7D099-BBDA-4D0B-B0BB-F66240DBB698}">
      <dgm:prSet/>
      <dgm:spPr/>
      <dgm:t>
        <a:bodyPr/>
        <a:lstStyle/>
        <a:p>
          <a:endParaRPr lang="es-US"/>
        </a:p>
      </dgm:t>
    </dgm:pt>
    <dgm:pt modelId="{E0BFCEB6-C36A-42DA-A45A-6EC7DE70389E}" type="sibTrans" cxnId="{EFC7D099-BBDA-4D0B-B0BB-F66240DBB698}">
      <dgm:prSet/>
      <dgm:spPr/>
      <dgm:t>
        <a:bodyPr/>
        <a:lstStyle/>
        <a:p>
          <a:endParaRPr lang="es-US"/>
        </a:p>
      </dgm:t>
    </dgm:pt>
    <dgm:pt modelId="{7917877D-1F40-446E-97A3-447962481443}">
      <dgm:prSet phldrT="[Texto]"/>
      <dgm:spPr/>
      <dgm:t>
        <a:bodyPr/>
        <a:lstStyle/>
        <a:p>
          <a:r>
            <a:rPr lang="es-US" dirty="0" smtClean="0"/>
            <a:t>Larga vida útil</a:t>
          </a:r>
          <a:endParaRPr lang="es-US" dirty="0"/>
        </a:p>
      </dgm:t>
    </dgm:pt>
    <dgm:pt modelId="{2F47D761-FCFB-4D16-A9A3-63C76A1287B6}" type="parTrans" cxnId="{78D211DF-23AA-47C2-8E53-F0127D815B76}">
      <dgm:prSet/>
      <dgm:spPr/>
      <dgm:t>
        <a:bodyPr/>
        <a:lstStyle/>
        <a:p>
          <a:endParaRPr lang="es-US"/>
        </a:p>
      </dgm:t>
    </dgm:pt>
    <dgm:pt modelId="{B7582BE8-22F8-4669-B0A1-57FB39EE9FF0}" type="sibTrans" cxnId="{78D211DF-23AA-47C2-8E53-F0127D815B76}">
      <dgm:prSet/>
      <dgm:spPr/>
      <dgm:t>
        <a:bodyPr/>
        <a:lstStyle/>
        <a:p>
          <a:endParaRPr lang="es-US"/>
        </a:p>
      </dgm:t>
    </dgm:pt>
    <dgm:pt modelId="{2A6BF9E6-FE9E-47BC-BA96-89AC52F6ECA8}">
      <dgm:prSet phldrT="[Texto]"/>
      <dgm:spPr/>
      <dgm:t>
        <a:bodyPr/>
        <a:lstStyle/>
        <a:p>
          <a:r>
            <a:rPr lang="es-US" dirty="0" smtClean="0"/>
            <a:t>Resistente a altas temperaturas</a:t>
          </a:r>
          <a:endParaRPr lang="es-US" dirty="0"/>
        </a:p>
      </dgm:t>
    </dgm:pt>
    <dgm:pt modelId="{AD5930A0-0CFC-48C1-A84F-42571071CA86}" type="parTrans" cxnId="{7D3F64E2-0EE5-4149-9D8D-5EAF9C0D07FF}">
      <dgm:prSet/>
      <dgm:spPr/>
      <dgm:t>
        <a:bodyPr/>
        <a:lstStyle/>
        <a:p>
          <a:endParaRPr lang="es-US"/>
        </a:p>
      </dgm:t>
    </dgm:pt>
    <dgm:pt modelId="{22E14ED6-4108-4553-964A-93E186D02C15}" type="sibTrans" cxnId="{7D3F64E2-0EE5-4149-9D8D-5EAF9C0D07FF}">
      <dgm:prSet/>
      <dgm:spPr/>
      <dgm:t>
        <a:bodyPr/>
        <a:lstStyle/>
        <a:p>
          <a:endParaRPr lang="es-US"/>
        </a:p>
      </dgm:t>
    </dgm:pt>
    <dgm:pt modelId="{343E67FC-F706-4119-AA48-3BF52FA85F5E}">
      <dgm:prSet phldrT="[Texto]"/>
      <dgm:spPr/>
      <dgm:t>
        <a:bodyPr/>
        <a:lstStyle/>
        <a:p>
          <a:r>
            <a:rPr lang="es-US" dirty="0" smtClean="0"/>
            <a:t> </a:t>
          </a:r>
          <a:endParaRPr lang="es-US" dirty="0"/>
        </a:p>
      </dgm:t>
    </dgm:pt>
    <dgm:pt modelId="{81CC203C-9A51-40FF-A9D0-C9226B3614B2}" type="parTrans" cxnId="{74E1724D-5EA7-4198-AE03-E7E55D5608F0}">
      <dgm:prSet/>
      <dgm:spPr/>
      <dgm:t>
        <a:bodyPr/>
        <a:lstStyle/>
        <a:p>
          <a:endParaRPr lang="es-US"/>
        </a:p>
      </dgm:t>
    </dgm:pt>
    <dgm:pt modelId="{7EFC09FA-C148-458E-8DA8-B7518535C833}" type="sibTrans" cxnId="{74E1724D-5EA7-4198-AE03-E7E55D5608F0}">
      <dgm:prSet/>
      <dgm:spPr/>
      <dgm:t>
        <a:bodyPr/>
        <a:lstStyle/>
        <a:p>
          <a:endParaRPr lang="es-US"/>
        </a:p>
      </dgm:t>
    </dgm:pt>
    <dgm:pt modelId="{A7B9DD37-E432-424F-A06D-738130B5F8D2}" type="pres">
      <dgm:prSet presAssocID="{091ACEA2-5364-4129-A603-085044809B56}" presName="composite" presStyleCnt="0">
        <dgm:presLayoutVars>
          <dgm:chMax val="1"/>
          <dgm:dir/>
          <dgm:resizeHandles val="exact"/>
        </dgm:presLayoutVars>
      </dgm:prSet>
      <dgm:spPr/>
      <dgm:t>
        <a:bodyPr/>
        <a:lstStyle/>
        <a:p>
          <a:endParaRPr lang="es-US"/>
        </a:p>
      </dgm:t>
    </dgm:pt>
    <dgm:pt modelId="{8AA1DE7F-A337-4E46-9FF7-9A7E08268D1D}" type="pres">
      <dgm:prSet presAssocID="{091ACEA2-5364-4129-A603-085044809B56}" presName="radial" presStyleCnt="0">
        <dgm:presLayoutVars>
          <dgm:animLvl val="ctr"/>
        </dgm:presLayoutVars>
      </dgm:prSet>
      <dgm:spPr/>
    </dgm:pt>
    <dgm:pt modelId="{E81D1703-1642-4E43-9072-C92D15FCC088}" type="pres">
      <dgm:prSet presAssocID="{343E67FC-F706-4119-AA48-3BF52FA85F5E}" presName="centerShape" presStyleLbl="vennNode1" presStyleIdx="0" presStyleCnt="7"/>
      <dgm:spPr/>
      <dgm:t>
        <a:bodyPr/>
        <a:lstStyle/>
        <a:p>
          <a:endParaRPr lang="es-US"/>
        </a:p>
      </dgm:t>
    </dgm:pt>
    <dgm:pt modelId="{48265278-E062-4BA4-8E64-3C03B344E333}" type="pres">
      <dgm:prSet presAssocID="{4B7C9C71-D31F-47EE-A6CB-DBD8D45BB3C6}" presName="node" presStyleLbl="vennNode1" presStyleIdx="1" presStyleCnt="7">
        <dgm:presLayoutVars>
          <dgm:bulletEnabled val="1"/>
        </dgm:presLayoutVars>
      </dgm:prSet>
      <dgm:spPr/>
      <dgm:t>
        <a:bodyPr/>
        <a:lstStyle/>
        <a:p>
          <a:endParaRPr lang="es-US"/>
        </a:p>
      </dgm:t>
    </dgm:pt>
    <dgm:pt modelId="{31F26F19-A29F-4E3A-A49E-C642BF861D82}" type="pres">
      <dgm:prSet presAssocID="{2A6BF9E6-FE9E-47BC-BA96-89AC52F6ECA8}" presName="node" presStyleLbl="vennNode1" presStyleIdx="2" presStyleCnt="7">
        <dgm:presLayoutVars>
          <dgm:bulletEnabled val="1"/>
        </dgm:presLayoutVars>
      </dgm:prSet>
      <dgm:spPr/>
      <dgm:t>
        <a:bodyPr/>
        <a:lstStyle/>
        <a:p>
          <a:endParaRPr lang="es-US"/>
        </a:p>
      </dgm:t>
    </dgm:pt>
    <dgm:pt modelId="{2A13FD4F-5376-4229-90FF-E5440E24F376}" type="pres">
      <dgm:prSet presAssocID="{186E491C-3B59-4386-B778-DF3A91777835}" presName="node" presStyleLbl="vennNode1" presStyleIdx="3" presStyleCnt="7">
        <dgm:presLayoutVars>
          <dgm:bulletEnabled val="1"/>
        </dgm:presLayoutVars>
      </dgm:prSet>
      <dgm:spPr/>
      <dgm:t>
        <a:bodyPr/>
        <a:lstStyle/>
        <a:p>
          <a:endParaRPr lang="es-US"/>
        </a:p>
      </dgm:t>
    </dgm:pt>
    <dgm:pt modelId="{A3D065CD-05C2-4296-ABB6-A70DABE6023F}" type="pres">
      <dgm:prSet presAssocID="{07660B14-54FC-49DD-B496-A238A4126ECD}" presName="node" presStyleLbl="vennNode1" presStyleIdx="4" presStyleCnt="7">
        <dgm:presLayoutVars>
          <dgm:bulletEnabled val="1"/>
        </dgm:presLayoutVars>
      </dgm:prSet>
      <dgm:spPr/>
      <dgm:t>
        <a:bodyPr/>
        <a:lstStyle/>
        <a:p>
          <a:endParaRPr lang="es-US"/>
        </a:p>
      </dgm:t>
    </dgm:pt>
    <dgm:pt modelId="{0312A974-432C-4EE2-9376-00B80A66AC7A}" type="pres">
      <dgm:prSet presAssocID="{1CB9D009-48BD-4DB2-814E-0D9F0D88BC5A}" presName="node" presStyleLbl="vennNode1" presStyleIdx="5" presStyleCnt="7">
        <dgm:presLayoutVars>
          <dgm:bulletEnabled val="1"/>
        </dgm:presLayoutVars>
      </dgm:prSet>
      <dgm:spPr/>
      <dgm:t>
        <a:bodyPr/>
        <a:lstStyle/>
        <a:p>
          <a:endParaRPr lang="es-US"/>
        </a:p>
      </dgm:t>
    </dgm:pt>
    <dgm:pt modelId="{40B66664-F30C-4E71-911D-D49536FC8DB0}" type="pres">
      <dgm:prSet presAssocID="{7917877D-1F40-446E-97A3-447962481443}" presName="node" presStyleLbl="vennNode1" presStyleIdx="6" presStyleCnt="7">
        <dgm:presLayoutVars>
          <dgm:bulletEnabled val="1"/>
        </dgm:presLayoutVars>
      </dgm:prSet>
      <dgm:spPr/>
      <dgm:t>
        <a:bodyPr/>
        <a:lstStyle/>
        <a:p>
          <a:endParaRPr lang="es-US"/>
        </a:p>
      </dgm:t>
    </dgm:pt>
  </dgm:ptLst>
  <dgm:cxnLst>
    <dgm:cxn modelId="{23A766BA-7A86-4048-969F-51DE154B7F3A}" srcId="{343E67FC-F706-4119-AA48-3BF52FA85F5E}" destId="{4B7C9C71-D31F-47EE-A6CB-DBD8D45BB3C6}" srcOrd="0" destOrd="0" parTransId="{29C3B1D4-93F8-432E-BBB2-B335B3B597C2}" sibTransId="{29656AAD-4AE5-49D8-97F7-A33618E5260B}"/>
    <dgm:cxn modelId="{8B72B7D1-96E4-42DD-9857-8E53AB678DA8}" type="presOf" srcId="{4B7C9C71-D31F-47EE-A6CB-DBD8D45BB3C6}" destId="{48265278-E062-4BA4-8E64-3C03B344E333}" srcOrd="0" destOrd="0" presId="urn:microsoft.com/office/officeart/2005/8/layout/radial3"/>
    <dgm:cxn modelId="{7D3F64E2-0EE5-4149-9D8D-5EAF9C0D07FF}" srcId="{343E67FC-F706-4119-AA48-3BF52FA85F5E}" destId="{2A6BF9E6-FE9E-47BC-BA96-89AC52F6ECA8}" srcOrd="1" destOrd="0" parTransId="{AD5930A0-0CFC-48C1-A84F-42571071CA86}" sibTransId="{22E14ED6-4108-4553-964A-93E186D02C15}"/>
    <dgm:cxn modelId="{218CFD41-ABD3-4490-B1AF-D978BD8FEBF7}" type="presOf" srcId="{186E491C-3B59-4386-B778-DF3A91777835}" destId="{2A13FD4F-5376-4229-90FF-E5440E24F376}" srcOrd="0" destOrd="0" presId="urn:microsoft.com/office/officeart/2005/8/layout/radial3"/>
    <dgm:cxn modelId="{EFC7D099-BBDA-4D0B-B0BB-F66240DBB698}" srcId="{343E67FC-F706-4119-AA48-3BF52FA85F5E}" destId="{1CB9D009-48BD-4DB2-814E-0D9F0D88BC5A}" srcOrd="4" destOrd="0" parTransId="{787952BE-4554-4140-B516-92DB264FEAF7}" sibTransId="{E0BFCEB6-C36A-42DA-A45A-6EC7DE70389E}"/>
    <dgm:cxn modelId="{FBD531C1-8910-4ECB-8578-95E59592EDDF}" type="presOf" srcId="{343E67FC-F706-4119-AA48-3BF52FA85F5E}" destId="{E81D1703-1642-4E43-9072-C92D15FCC088}" srcOrd="0" destOrd="0" presId="urn:microsoft.com/office/officeart/2005/8/layout/radial3"/>
    <dgm:cxn modelId="{74E1724D-5EA7-4198-AE03-E7E55D5608F0}" srcId="{091ACEA2-5364-4129-A603-085044809B56}" destId="{343E67FC-F706-4119-AA48-3BF52FA85F5E}" srcOrd="0" destOrd="0" parTransId="{81CC203C-9A51-40FF-A9D0-C9226B3614B2}" sibTransId="{7EFC09FA-C148-458E-8DA8-B7518535C833}"/>
    <dgm:cxn modelId="{A7827BC5-0119-4E4F-BC94-321B937A84D7}" type="presOf" srcId="{7917877D-1F40-446E-97A3-447962481443}" destId="{40B66664-F30C-4E71-911D-D49536FC8DB0}" srcOrd="0" destOrd="0" presId="urn:microsoft.com/office/officeart/2005/8/layout/radial3"/>
    <dgm:cxn modelId="{98617171-935A-4865-9BAB-81C12D72069D}" type="presOf" srcId="{1CB9D009-48BD-4DB2-814E-0D9F0D88BC5A}" destId="{0312A974-432C-4EE2-9376-00B80A66AC7A}" srcOrd="0" destOrd="0" presId="urn:microsoft.com/office/officeart/2005/8/layout/radial3"/>
    <dgm:cxn modelId="{907C8190-6AE6-4711-855F-D12BAA6A5F1F}" srcId="{343E67FC-F706-4119-AA48-3BF52FA85F5E}" destId="{07660B14-54FC-49DD-B496-A238A4126ECD}" srcOrd="3" destOrd="0" parTransId="{8366A36E-4489-4A73-B11E-A3A58E81E985}" sibTransId="{AABCD4FE-3A16-43EF-8BF7-A08E13DE183E}"/>
    <dgm:cxn modelId="{78D211DF-23AA-47C2-8E53-F0127D815B76}" srcId="{343E67FC-F706-4119-AA48-3BF52FA85F5E}" destId="{7917877D-1F40-446E-97A3-447962481443}" srcOrd="5" destOrd="0" parTransId="{2F47D761-FCFB-4D16-A9A3-63C76A1287B6}" sibTransId="{B7582BE8-22F8-4669-B0A1-57FB39EE9FF0}"/>
    <dgm:cxn modelId="{78CADCD2-03E5-4B89-9DC2-85F23C7E8208}" type="presOf" srcId="{2A6BF9E6-FE9E-47BC-BA96-89AC52F6ECA8}" destId="{31F26F19-A29F-4E3A-A49E-C642BF861D82}" srcOrd="0" destOrd="0" presId="urn:microsoft.com/office/officeart/2005/8/layout/radial3"/>
    <dgm:cxn modelId="{CA271CEE-C486-4D5D-BBE4-17F75AE85479}" type="presOf" srcId="{091ACEA2-5364-4129-A603-085044809B56}" destId="{A7B9DD37-E432-424F-A06D-738130B5F8D2}" srcOrd="0" destOrd="0" presId="urn:microsoft.com/office/officeart/2005/8/layout/radial3"/>
    <dgm:cxn modelId="{1310F517-3E2C-4386-8FC8-147FDBC2E229}" type="presOf" srcId="{07660B14-54FC-49DD-B496-A238A4126ECD}" destId="{A3D065CD-05C2-4296-ABB6-A70DABE6023F}" srcOrd="0" destOrd="0" presId="urn:microsoft.com/office/officeart/2005/8/layout/radial3"/>
    <dgm:cxn modelId="{CED99C0F-2EBA-437B-A905-134E60A49F45}" srcId="{343E67FC-F706-4119-AA48-3BF52FA85F5E}" destId="{186E491C-3B59-4386-B778-DF3A91777835}" srcOrd="2" destOrd="0" parTransId="{0BD62483-1D64-4DD6-87CB-5435CE0F5039}" sibTransId="{103C40AB-33E4-423F-82CE-334D0353D9BD}"/>
    <dgm:cxn modelId="{C05B1281-B8B6-4D20-809C-FD5B50713ACE}" type="presParOf" srcId="{A7B9DD37-E432-424F-A06D-738130B5F8D2}" destId="{8AA1DE7F-A337-4E46-9FF7-9A7E08268D1D}" srcOrd="0" destOrd="0" presId="urn:microsoft.com/office/officeart/2005/8/layout/radial3"/>
    <dgm:cxn modelId="{3F863502-0131-4FA5-B32C-67D80098F874}" type="presParOf" srcId="{8AA1DE7F-A337-4E46-9FF7-9A7E08268D1D}" destId="{E81D1703-1642-4E43-9072-C92D15FCC088}" srcOrd="0" destOrd="0" presId="urn:microsoft.com/office/officeart/2005/8/layout/radial3"/>
    <dgm:cxn modelId="{C8E2FF26-A3EC-4220-871E-EBF3092FD853}" type="presParOf" srcId="{8AA1DE7F-A337-4E46-9FF7-9A7E08268D1D}" destId="{48265278-E062-4BA4-8E64-3C03B344E333}" srcOrd="1" destOrd="0" presId="urn:microsoft.com/office/officeart/2005/8/layout/radial3"/>
    <dgm:cxn modelId="{4A153112-6126-480E-9CA8-3F554B60C7C1}" type="presParOf" srcId="{8AA1DE7F-A337-4E46-9FF7-9A7E08268D1D}" destId="{31F26F19-A29F-4E3A-A49E-C642BF861D82}" srcOrd="2" destOrd="0" presId="urn:microsoft.com/office/officeart/2005/8/layout/radial3"/>
    <dgm:cxn modelId="{C49A4DF0-F448-44B5-84CF-2E7CCB1899CC}" type="presParOf" srcId="{8AA1DE7F-A337-4E46-9FF7-9A7E08268D1D}" destId="{2A13FD4F-5376-4229-90FF-E5440E24F376}" srcOrd="3" destOrd="0" presId="urn:microsoft.com/office/officeart/2005/8/layout/radial3"/>
    <dgm:cxn modelId="{EA7E1FE2-11E2-4A85-9365-03E0B44FE675}" type="presParOf" srcId="{8AA1DE7F-A337-4E46-9FF7-9A7E08268D1D}" destId="{A3D065CD-05C2-4296-ABB6-A70DABE6023F}" srcOrd="4" destOrd="0" presId="urn:microsoft.com/office/officeart/2005/8/layout/radial3"/>
    <dgm:cxn modelId="{43206B5C-16A8-43F9-A71A-9839662E416E}" type="presParOf" srcId="{8AA1DE7F-A337-4E46-9FF7-9A7E08268D1D}" destId="{0312A974-432C-4EE2-9376-00B80A66AC7A}" srcOrd="5" destOrd="0" presId="urn:microsoft.com/office/officeart/2005/8/layout/radial3"/>
    <dgm:cxn modelId="{9D37366E-3B9A-434D-BF81-C074FC7DA212}" type="presParOf" srcId="{8AA1DE7F-A337-4E46-9FF7-9A7E08268D1D}" destId="{40B66664-F30C-4E71-911D-D49536FC8DB0}"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9C19AB0-25EB-403D-8B1C-21C162348F02}" type="doc">
      <dgm:prSet loTypeId="urn:microsoft.com/office/officeart/2005/8/layout/radial3" loCatId="cycle" qsTypeId="urn:microsoft.com/office/officeart/2005/8/quickstyle/simple1" qsCatId="simple" csTypeId="urn:microsoft.com/office/officeart/2005/8/colors/accent2_2" csCatId="accent2" phldr="1"/>
      <dgm:spPr/>
      <dgm:t>
        <a:bodyPr/>
        <a:lstStyle/>
        <a:p>
          <a:endParaRPr lang="es-US"/>
        </a:p>
      </dgm:t>
    </dgm:pt>
    <dgm:pt modelId="{3BBFDB61-07FC-40B2-8631-CB0A243825E3}">
      <dgm:prSet phldrT="[Texto]"/>
      <dgm:spPr/>
      <dgm:t>
        <a:bodyPr/>
        <a:lstStyle/>
        <a:p>
          <a:endParaRPr lang="es-US" dirty="0"/>
        </a:p>
      </dgm:t>
    </dgm:pt>
    <dgm:pt modelId="{9993F3AB-2AE8-453D-B7A5-97FE77330E8C}" type="parTrans" cxnId="{4717086B-324E-48B0-9B19-B470A76CBE60}">
      <dgm:prSet/>
      <dgm:spPr/>
      <dgm:t>
        <a:bodyPr/>
        <a:lstStyle/>
        <a:p>
          <a:endParaRPr lang="es-US"/>
        </a:p>
      </dgm:t>
    </dgm:pt>
    <dgm:pt modelId="{3E608860-7A41-4E58-94B4-FE9F46ED116E}" type="sibTrans" cxnId="{4717086B-324E-48B0-9B19-B470A76CBE60}">
      <dgm:prSet/>
      <dgm:spPr/>
      <dgm:t>
        <a:bodyPr/>
        <a:lstStyle/>
        <a:p>
          <a:endParaRPr lang="es-US"/>
        </a:p>
      </dgm:t>
    </dgm:pt>
    <dgm:pt modelId="{62F31933-0DB7-4692-9AB6-D063EB784D8E}">
      <dgm:prSet phldrT="[Texto]"/>
      <dgm:spPr/>
      <dgm:t>
        <a:bodyPr/>
        <a:lstStyle/>
        <a:p>
          <a:r>
            <a:rPr lang="es-US" dirty="0" smtClean="0"/>
            <a:t>Válvulas de grado alimenticio</a:t>
          </a:r>
          <a:endParaRPr lang="es-US" dirty="0"/>
        </a:p>
      </dgm:t>
    </dgm:pt>
    <dgm:pt modelId="{EA0DDBBC-6729-4E07-87D2-F68E10F91CF2}" type="parTrans" cxnId="{A697B061-3224-49F1-9EB4-C9000B32F850}">
      <dgm:prSet/>
      <dgm:spPr/>
      <dgm:t>
        <a:bodyPr/>
        <a:lstStyle/>
        <a:p>
          <a:endParaRPr lang="es-US"/>
        </a:p>
      </dgm:t>
    </dgm:pt>
    <dgm:pt modelId="{E373EEAF-E30E-4D47-9334-EDA3EF897212}" type="sibTrans" cxnId="{A697B061-3224-49F1-9EB4-C9000B32F850}">
      <dgm:prSet/>
      <dgm:spPr/>
      <dgm:t>
        <a:bodyPr/>
        <a:lstStyle/>
        <a:p>
          <a:endParaRPr lang="es-US"/>
        </a:p>
      </dgm:t>
    </dgm:pt>
    <dgm:pt modelId="{C666ED75-421C-4DFD-AAF2-F0512B35C333}">
      <dgm:prSet phldrT="[Texto]"/>
      <dgm:spPr/>
      <dgm:t>
        <a:bodyPr/>
        <a:lstStyle/>
        <a:p>
          <a:r>
            <a:rPr lang="es-US" dirty="0" smtClean="0"/>
            <a:t>Apertura de disco completa con giro de ¼ de vuelta.</a:t>
          </a:r>
          <a:endParaRPr lang="es-US" dirty="0"/>
        </a:p>
      </dgm:t>
    </dgm:pt>
    <dgm:pt modelId="{5E9C4F00-64F7-4741-AE88-6D793A123067}" type="parTrans" cxnId="{D2EBA823-F7A9-435E-BD90-5A7F9B0F0918}">
      <dgm:prSet/>
      <dgm:spPr/>
      <dgm:t>
        <a:bodyPr/>
        <a:lstStyle/>
        <a:p>
          <a:endParaRPr lang="es-US"/>
        </a:p>
      </dgm:t>
    </dgm:pt>
    <dgm:pt modelId="{3D467985-7B92-4BAE-91CF-A9E685036EE3}" type="sibTrans" cxnId="{D2EBA823-F7A9-435E-BD90-5A7F9B0F0918}">
      <dgm:prSet/>
      <dgm:spPr/>
      <dgm:t>
        <a:bodyPr/>
        <a:lstStyle/>
        <a:p>
          <a:endParaRPr lang="es-US"/>
        </a:p>
      </dgm:t>
    </dgm:pt>
    <dgm:pt modelId="{379F2BD9-04E5-4BD4-999E-EADEE79CF27C}">
      <dgm:prSet phldrT="[Texto]"/>
      <dgm:spPr/>
      <dgm:t>
        <a:bodyPr/>
        <a:lstStyle/>
        <a:p>
          <a:r>
            <a:rPr lang="es-US" dirty="0" smtClean="0"/>
            <a:t>El control  es de apertura y cierre de válvulas.</a:t>
          </a:r>
          <a:endParaRPr lang="es-US" dirty="0"/>
        </a:p>
      </dgm:t>
    </dgm:pt>
    <dgm:pt modelId="{5C8D090C-6BB6-4BB4-B879-28AB7FAF2178}" type="parTrans" cxnId="{69295DF2-CEA4-423D-AF9A-4BD31E728B29}">
      <dgm:prSet/>
      <dgm:spPr/>
      <dgm:t>
        <a:bodyPr/>
        <a:lstStyle/>
        <a:p>
          <a:endParaRPr lang="es-US"/>
        </a:p>
      </dgm:t>
    </dgm:pt>
    <dgm:pt modelId="{AC93D7C8-DB5D-49C4-89DD-A92D962247BC}" type="sibTrans" cxnId="{69295DF2-CEA4-423D-AF9A-4BD31E728B29}">
      <dgm:prSet/>
      <dgm:spPr/>
      <dgm:t>
        <a:bodyPr/>
        <a:lstStyle/>
        <a:p>
          <a:endParaRPr lang="es-US"/>
        </a:p>
      </dgm:t>
    </dgm:pt>
    <mc:AlternateContent xmlns:mc="http://schemas.openxmlformats.org/markup-compatibility/2006" xmlns:a14="http://schemas.microsoft.com/office/drawing/2010/main">
      <mc:Choice Requires="a14">
        <dgm:pt modelId="{BE7DCF5D-D2C4-4E08-82D2-BD881EE45C0B}">
          <dgm:prSet phldrT="[Texto]"/>
          <dgm:spPr/>
          <dgm:t>
            <a:bodyPr/>
            <a:lstStyle/>
            <a:p>
              <a:r>
                <a:rPr lang="es-US" dirty="0" smtClean="0"/>
                <a:t> </a:t>
              </a:r>
              <a14:m>
                <m:oMath xmlns:m="http://schemas.openxmlformats.org/officeDocument/2006/math">
                  <m:sSub>
                    <m:sSubPr>
                      <m:ctrlPr>
                        <a:rPr lang="es-US" i="1">
                          <a:latin typeface="Cambria Math" panose="02040503050406030204" pitchFamily="18" charset="0"/>
                        </a:rPr>
                      </m:ctrlPr>
                    </m:sSubPr>
                    <m:e>
                      <m:r>
                        <a:rPr lang="es-US" i="1">
                          <a:latin typeface="Cambria Math" panose="02040503050406030204" pitchFamily="18" charset="0"/>
                        </a:rPr>
                        <m:t>∅</m:t>
                      </m:r>
                    </m:e>
                    <m:sub>
                      <m:r>
                        <a:rPr lang="es-US" i="1">
                          <a:latin typeface="Cambria Math" panose="02040503050406030204" pitchFamily="18" charset="0"/>
                        </a:rPr>
                        <m:t>𝑛</m:t>
                      </m:r>
                    </m:sub>
                  </m:sSub>
                  <m:r>
                    <a:rPr lang="es-US" i="1">
                      <a:latin typeface="Cambria Math" panose="02040503050406030204" pitchFamily="18" charset="0"/>
                    </a:rPr>
                    <m:t>=1.5[</m:t>
                  </m:r>
                  <m:r>
                    <a:rPr lang="es-US" i="1">
                      <a:latin typeface="Cambria Math" panose="02040503050406030204" pitchFamily="18" charset="0"/>
                    </a:rPr>
                    <m:t>𝑝𝑙𝑔</m:t>
                  </m:r>
                  <m:r>
                    <a:rPr lang="es-US" i="1">
                      <a:latin typeface="Cambria Math" panose="02040503050406030204" pitchFamily="18" charset="0"/>
                    </a:rPr>
                    <m:t>]</m:t>
                  </m:r>
                </m:oMath>
              </a14:m>
              <a:endParaRPr lang="es-US" dirty="0"/>
            </a:p>
          </dgm:t>
        </dgm:pt>
      </mc:Choice>
      <mc:Fallback xmlns="">
        <dgm:pt modelId="{BE7DCF5D-D2C4-4E08-82D2-BD881EE45C0B}">
          <dgm:prSet phldrT="[Texto]"/>
          <dgm:spPr/>
          <dgm:t>
            <a:bodyPr/>
            <a:lstStyle/>
            <a:p>
              <a:r>
                <a:rPr lang="es-US" dirty="0" smtClean="0"/>
                <a:t> </a:t>
              </a:r>
              <a:r>
                <a:rPr lang="es-US" i="0">
                  <a:latin typeface="Cambria Math" panose="02040503050406030204" pitchFamily="18" charset="0"/>
                </a:rPr>
                <a:t>∅_𝑛=1.5[𝑝𝑙𝑔]</a:t>
              </a:r>
              <a:endParaRPr lang="es-US" dirty="0"/>
            </a:p>
          </dgm:t>
        </dgm:pt>
      </mc:Fallback>
    </mc:AlternateContent>
    <dgm:pt modelId="{89A26621-5EE9-44F9-B743-F57CF8F56A51}" type="parTrans" cxnId="{4358F8BF-9941-4375-A2D4-2EB577676E7B}">
      <dgm:prSet/>
      <dgm:spPr/>
      <dgm:t>
        <a:bodyPr/>
        <a:lstStyle/>
        <a:p>
          <a:endParaRPr lang="es-US"/>
        </a:p>
      </dgm:t>
    </dgm:pt>
    <dgm:pt modelId="{5CB4ED96-4956-4BC6-9F55-48729D994AA8}" type="sibTrans" cxnId="{4358F8BF-9941-4375-A2D4-2EB577676E7B}">
      <dgm:prSet/>
      <dgm:spPr/>
      <dgm:t>
        <a:bodyPr/>
        <a:lstStyle/>
        <a:p>
          <a:endParaRPr lang="es-US"/>
        </a:p>
      </dgm:t>
    </dgm:pt>
    <dgm:pt modelId="{537F55AE-F9DD-437A-8C2E-1C9268B1422B}" type="pres">
      <dgm:prSet presAssocID="{09C19AB0-25EB-403D-8B1C-21C162348F02}" presName="composite" presStyleCnt="0">
        <dgm:presLayoutVars>
          <dgm:chMax val="1"/>
          <dgm:dir/>
          <dgm:resizeHandles val="exact"/>
        </dgm:presLayoutVars>
      </dgm:prSet>
      <dgm:spPr/>
      <dgm:t>
        <a:bodyPr/>
        <a:lstStyle/>
        <a:p>
          <a:endParaRPr lang="es-US"/>
        </a:p>
      </dgm:t>
    </dgm:pt>
    <dgm:pt modelId="{E1D7B48E-8CB1-4750-B2F7-3DF373B46A40}" type="pres">
      <dgm:prSet presAssocID="{09C19AB0-25EB-403D-8B1C-21C162348F02}" presName="radial" presStyleCnt="0">
        <dgm:presLayoutVars>
          <dgm:animLvl val="ctr"/>
        </dgm:presLayoutVars>
      </dgm:prSet>
      <dgm:spPr/>
    </dgm:pt>
    <dgm:pt modelId="{832D3066-C88B-42E7-A12D-FFD4E4ECCD39}" type="pres">
      <dgm:prSet presAssocID="{3BBFDB61-07FC-40B2-8631-CB0A243825E3}" presName="centerShape" presStyleLbl="vennNode1" presStyleIdx="0" presStyleCnt="5"/>
      <dgm:spPr/>
      <dgm:t>
        <a:bodyPr/>
        <a:lstStyle/>
        <a:p>
          <a:endParaRPr lang="es-US"/>
        </a:p>
      </dgm:t>
    </dgm:pt>
    <dgm:pt modelId="{7EDACA64-B1BC-4FD6-932D-1786B1642A39}" type="pres">
      <dgm:prSet presAssocID="{62F31933-0DB7-4692-9AB6-D063EB784D8E}" presName="node" presStyleLbl="vennNode1" presStyleIdx="1" presStyleCnt="5" custScaleX="124732" custScaleY="124732">
        <dgm:presLayoutVars>
          <dgm:bulletEnabled val="1"/>
        </dgm:presLayoutVars>
      </dgm:prSet>
      <dgm:spPr/>
      <dgm:t>
        <a:bodyPr/>
        <a:lstStyle/>
        <a:p>
          <a:endParaRPr lang="es-US"/>
        </a:p>
      </dgm:t>
    </dgm:pt>
    <dgm:pt modelId="{920C0CE4-BF17-4D65-BAEF-89ABCD00AA3A}" type="pres">
      <dgm:prSet presAssocID="{C666ED75-421C-4DFD-AAF2-F0512B35C333}" presName="node" presStyleLbl="vennNode1" presStyleIdx="2" presStyleCnt="5" custScaleX="124732" custScaleY="124455">
        <dgm:presLayoutVars>
          <dgm:bulletEnabled val="1"/>
        </dgm:presLayoutVars>
      </dgm:prSet>
      <dgm:spPr/>
      <dgm:t>
        <a:bodyPr/>
        <a:lstStyle/>
        <a:p>
          <a:endParaRPr lang="es-US"/>
        </a:p>
      </dgm:t>
    </dgm:pt>
    <dgm:pt modelId="{6B1531F5-88EE-435D-B400-F29928210F7C}" type="pres">
      <dgm:prSet presAssocID="{379F2BD9-04E5-4BD4-999E-EADEE79CF27C}" presName="node" presStyleLbl="vennNode1" presStyleIdx="3" presStyleCnt="5" custScaleX="124732" custScaleY="124732">
        <dgm:presLayoutVars>
          <dgm:bulletEnabled val="1"/>
        </dgm:presLayoutVars>
      </dgm:prSet>
      <dgm:spPr/>
      <dgm:t>
        <a:bodyPr/>
        <a:lstStyle/>
        <a:p>
          <a:endParaRPr lang="es-US"/>
        </a:p>
      </dgm:t>
    </dgm:pt>
    <dgm:pt modelId="{A0810994-18E9-45F9-AAE7-EEE9C000B5C0}" type="pres">
      <dgm:prSet presAssocID="{BE7DCF5D-D2C4-4E08-82D2-BD881EE45C0B}" presName="node" presStyleLbl="vennNode1" presStyleIdx="4" presStyleCnt="5" custScaleX="124732" custScaleY="124455">
        <dgm:presLayoutVars>
          <dgm:bulletEnabled val="1"/>
        </dgm:presLayoutVars>
      </dgm:prSet>
      <dgm:spPr/>
      <dgm:t>
        <a:bodyPr/>
        <a:lstStyle/>
        <a:p>
          <a:endParaRPr lang="es-US"/>
        </a:p>
      </dgm:t>
    </dgm:pt>
  </dgm:ptLst>
  <dgm:cxnLst>
    <dgm:cxn modelId="{69295DF2-CEA4-423D-AF9A-4BD31E728B29}" srcId="{3BBFDB61-07FC-40B2-8631-CB0A243825E3}" destId="{379F2BD9-04E5-4BD4-999E-EADEE79CF27C}" srcOrd="2" destOrd="0" parTransId="{5C8D090C-6BB6-4BB4-B879-28AB7FAF2178}" sibTransId="{AC93D7C8-DB5D-49C4-89DD-A92D962247BC}"/>
    <dgm:cxn modelId="{4717086B-324E-48B0-9B19-B470A76CBE60}" srcId="{09C19AB0-25EB-403D-8B1C-21C162348F02}" destId="{3BBFDB61-07FC-40B2-8631-CB0A243825E3}" srcOrd="0" destOrd="0" parTransId="{9993F3AB-2AE8-453D-B7A5-97FE77330E8C}" sibTransId="{3E608860-7A41-4E58-94B4-FE9F46ED116E}"/>
    <dgm:cxn modelId="{EDEC532F-801A-42E1-B5A5-F241DA6D9D45}" type="presOf" srcId="{C666ED75-421C-4DFD-AAF2-F0512B35C333}" destId="{920C0CE4-BF17-4D65-BAEF-89ABCD00AA3A}" srcOrd="0" destOrd="0" presId="urn:microsoft.com/office/officeart/2005/8/layout/radial3"/>
    <dgm:cxn modelId="{6EF1E33B-077E-4A46-8F79-A8CFC2F3A919}" type="presOf" srcId="{09C19AB0-25EB-403D-8B1C-21C162348F02}" destId="{537F55AE-F9DD-437A-8C2E-1C9268B1422B}" srcOrd="0" destOrd="0" presId="urn:microsoft.com/office/officeart/2005/8/layout/radial3"/>
    <dgm:cxn modelId="{B3DA23D2-AAE4-42D1-B5B6-CFD281781E0D}" type="presOf" srcId="{62F31933-0DB7-4692-9AB6-D063EB784D8E}" destId="{7EDACA64-B1BC-4FD6-932D-1786B1642A39}" srcOrd="0" destOrd="0" presId="urn:microsoft.com/office/officeart/2005/8/layout/radial3"/>
    <dgm:cxn modelId="{D2EBA823-F7A9-435E-BD90-5A7F9B0F0918}" srcId="{3BBFDB61-07FC-40B2-8631-CB0A243825E3}" destId="{C666ED75-421C-4DFD-AAF2-F0512B35C333}" srcOrd="1" destOrd="0" parTransId="{5E9C4F00-64F7-4741-AE88-6D793A123067}" sibTransId="{3D467985-7B92-4BAE-91CF-A9E685036EE3}"/>
    <dgm:cxn modelId="{02B821F2-D557-4B5C-B293-4F2848732214}" type="presOf" srcId="{BE7DCF5D-D2C4-4E08-82D2-BD881EE45C0B}" destId="{A0810994-18E9-45F9-AAE7-EEE9C000B5C0}" srcOrd="0" destOrd="0" presId="urn:microsoft.com/office/officeart/2005/8/layout/radial3"/>
    <dgm:cxn modelId="{A697B061-3224-49F1-9EB4-C9000B32F850}" srcId="{3BBFDB61-07FC-40B2-8631-CB0A243825E3}" destId="{62F31933-0DB7-4692-9AB6-D063EB784D8E}" srcOrd="0" destOrd="0" parTransId="{EA0DDBBC-6729-4E07-87D2-F68E10F91CF2}" sibTransId="{E373EEAF-E30E-4D47-9334-EDA3EF897212}"/>
    <dgm:cxn modelId="{8882736D-D7EA-4BFA-8244-89B3A31D45F5}" type="presOf" srcId="{3BBFDB61-07FC-40B2-8631-CB0A243825E3}" destId="{832D3066-C88B-42E7-A12D-FFD4E4ECCD39}" srcOrd="0" destOrd="0" presId="urn:microsoft.com/office/officeart/2005/8/layout/radial3"/>
    <dgm:cxn modelId="{C7EFFCAE-B0F7-4590-B154-1EF5631360DF}" type="presOf" srcId="{379F2BD9-04E5-4BD4-999E-EADEE79CF27C}" destId="{6B1531F5-88EE-435D-B400-F29928210F7C}" srcOrd="0" destOrd="0" presId="urn:microsoft.com/office/officeart/2005/8/layout/radial3"/>
    <dgm:cxn modelId="{4358F8BF-9941-4375-A2D4-2EB577676E7B}" srcId="{3BBFDB61-07FC-40B2-8631-CB0A243825E3}" destId="{BE7DCF5D-D2C4-4E08-82D2-BD881EE45C0B}" srcOrd="3" destOrd="0" parTransId="{89A26621-5EE9-44F9-B743-F57CF8F56A51}" sibTransId="{5CB4ED96-4956-4BC6-9F55-48729D994AA8}"/>
    <dgm:cxn modelId="{6C14DCAC-4251-419D-8264-38AD8FC04D9A}" type="presParOf" srcId="{537F55AE-F9DD-437A-8C2E-1C9268B1422B}" destId="{E1D7B48E-8CB1-4750-B2F7-3DF373B46A40}" srcOrd="0" destOrd="0" presId="urn:microsoft.com/office/officeart/2005/8/layout/radial3"/>
    <dgm:cxn modelId="{DFFB1A2A-95ED-49D9-ACCC-EBFC04942A60}" type="presParOf" srcId="{E1D7B48E-8CB1-4750-B2F7-3DF373B46A40}" destId="{832D3066-C88B-42E7-A12D-FFD4E4ECCD39}" srcOrd="0" destOrd="0" presId="urn:microsoft.com/office/officeart/2005/8/layout/radial3"/>
    <dgm:cxn modelId="{09A981D7-2074-4B1B-BCF7-10B63758ACF8}" type="presParOf" srcId="{E1D7B48E-8CB1-4750-B2F7-3DF373B46A40}" destId="{7EDACA64-B1BC-4FD6-932D-1786B1642A39}" srcOrd="1" destOrd="0" presId="urn:microsoft.com/office/officeart/2005/8/layout/radial3"/>
    <dgm:cxn modelId="{E3251889-F94E-4113-8311-FA28092C053C}" type="presParOf" srcId="{E1D7B48E-8CB1-4750-B2F7-3DF373B46A40}" destId="{920C0CE4-BF17-4D65-BAEF-89ABCD00AA3A}" srcOrd="2" destOrd="0" presId="urn:microsoft.com/office/officeart/2005/8/layout/radial3"/>
    <dgm:cxn modelId="{A48139F7-71EF-4626-BB20-27E52040D562}" type="presParOf" srcId="{E1D7B48E-8CB1-4750-B2F7-3DF373B46A40}" destId="{6B1531F5-88EE-435D-B400-F29928210F7C}" srcOrd="3" destOrd="0" presId="urn:microsoft.com/office/officeart/2005/8/layout/radial3"/>
    <dgm:cxn modelId="{A6C311FC-9735-42F0-ACE7-CA0E5D2672EF}" type="presParOf" srcId="{E1D7B48E-8CB1-4750-B2F7-3DF373B46A40}" destId="{A0810994-18E9-45F9-AAE7-EEE9C000B5C0}"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C19AB0-25EB-403D-8B1C-21C162348F02}" type="doc">
      <dgm:prSet loTypeId="urn:microsoft.com/office/officeart/2005/8/layout/radial3" loCatId="cycle" qsTypeId="urn:microsoft.com/office/officeart/2005/8/quickstyle/simple1" qsCatId="simple" csTypeId="urn:microsoft.com/office/officeart/2005/8/colors/accent2_2" csCatId="accent2" phldr="1"/>
      <dgm:spPr/>
      <dgm:t>
        <a:bodyPr/>
        <a:lstStyle/>
        <a:p>
          <a:endParaRPr lang="es-US"/>
        </a:p>
      </dgm:t>
    </dgm:pt>
    <dgm:pt modelId="{3BBFDB61-07FC-40B2-8631-CB0A243825E3}">
      <dgm:prSet phldrT="[Texto]"/>
      <dgm:spPr/>
      <dgm:t>
        <a:bodyPr/>
        <a:lstStyle/>
        <a:p>
          <a:endParaRPr lang="es-US" dirty="0"/>
        </a:p>
      </dgm:t>
    </dgm:pt>
    <dgm:pt modelId="{9993F3AB-2AE8-453D-B7A5-97FE77330E8C}" type="parTrans" cxnId="{4717086B-324E-48B0-9B19-B470A76CBE60}">
      <dgm:prSet/>
      <dgm:spPr/>
      <dgm:t>
        <a:bodyPr/>
        <a:lstStyle/>
        <a:p>
          <a:endParaRPr lang="es-US"/>
        </a:p>
      </dgm:t>
    </dgm:pt>
    <dgm:pt modelId="{3E608860-7A41-4E58-94B4-FE9F46ED116E}" type="sibTrans" cxnId="{4717086B-324E-48B0-9B19-B470A76CBE60}">
      <dgm:prSet/>
      <dgm:spPr/>
      <dgm:t>
        <a:bodyPr/>
        <a:lstStyle/>
        <a:p>
          <a:endParaRPr lang="es-US"/>
        </a:p>
      </dgm:t>
    </dgm:pt>
    <dgm:pt modelId="{62F31933-0DB7-4692-9AB6-D063EB784D8E}">
      <dgm:prSet phldrT="[Texto]"/>
      <dgm:spPr/>
      <dgm:t>
        <a:bodyPr/>
        <a:lstStyle/>
        <a:p>
          <a:r>
            <a:rPr lang="es-US" dirty="0" smtClean="0"/>
            <a:t>Válvulas de grado alimenticio</a:t>
          </a:r>
          <a:endParaRPr lang="es-US" dirty="0"/>
        </a:p>
      </dgm:t>
    </dgm:pt>
    <dgm:pt modelId="{EA0DDBBC-6729-4E07-87D2-F68E10F91CF2}" type="parTrans" cxnId="{A697B061-3224-49F1-9EB4-C9000B32F850}">
      <dgm:prSet/>
      <dgm:spPr/>
      <dgm:t>
        <a:bodyPr/>
        <a:lstStyle/>
        <a:p>
          <a:endParaRPr lang="es-US"/>
        </a:p>
      </dgm:t>
    </dgm:pt>
    <dgm:pt modelId="{E373EEAF-E30E-4D47-9334-EDA3EF897212}" type="sibTrans" cxnId="{A697B061-3224-49F1-9EB4-C9000B32F850}">
      <dgm:prSet/>
      <dgm:spPr/>
      <dgm:t>
        <a:bodyPr/>
        <a:lstStyle/>
        <a:p>
          <a:endParaRPr lang="es-US"/>
        </a:p>
      </dgm:t>
    </dgm:pt>
    <dgm:pt modelId="{C666ED75-421C-4DFD-AAF2-F0512B35C333}">
      <dgm:prSet phldrT="[Texto]"/>
      <dgm:spPr/>
      <dgm:t>
        <a:bodyPr/>
        <a:lstStyle/>
        <a:p>
          <a:r>
            <a:rPr lang="es-US" dirty="0" smtClean="0"/>
            <a:t>Apertura de disco completa con giro de ¼ de vuelta.</a:t>
          </a:r>
          <a:endParaRPr lang="es-US" dirty="0"/>
        </a:p>
      </dgm:t>
    </dgm:pt>
    <dgm:pt modelId="{5E9C4F00-64F7-4741-AE88-6D793A123067}" type="parTrans" cxnId="{D2EBA823-F7A9-435E-BD90-5A7F9B0F0918}">
      <dgm:prSet/>
      <dgm:spPr/>
      <dgm:t>
        <a:bodyPr/>
        <a:lstStyle/>
        <a:p>
          <a:endParaRPr lang="es-US"/>
        </a:p>
      </dgm:t>
    </dgm:pt>
    <dgm:pt modelId="{3D467985-7B92-4BAE-91CF-A9E685036EE3}" type="sibTrans" cxnId="{D2EBA823-F7A9-435E-BD90-5A7F9B0F0918}">
      <dgm:prSet/>
      <dgm:spPr/>
      <dgm:t>
        <a:bodyPr/>
        <a:lstStyle/>
        <a:p>
          <a:endParaRPr lang="es-US"/>
        </a:p>
      </dgm:t>
    </dgm:pt>
    <dgm:pt modelId="{379F2BD9-04E5-4BD4-999E-EADEE79CF27C}">
      <dgm:prSet phldrT="[Texto]"/>
      <dgm:spPr/>
      <dgm:t>
        <a:bodyPr/>
        <a:lstStyle/>
        <a:p>
          <a:r>
            <a:rPr lang="es-US" dirty="0" smtClean="0"/>
            <a:t>El control  es de apertura y cierre de válvulas.</a:t>
          </a:r>
          <a:endParaRPr lang="es-US" dirty="0"/>
        </a:p>
      </dgm:t>
    </dgm:pt>
    <dgm:pt modelId="{5C8D090C-6BB6-4BB4-B879-28AB7FAF2178}" type="parTrans" cxnId="{69295DF2-CEA4-423D-AF9A-4BD31E728B29}">
      <dgm:prSet/>
      <dgm:spPr/>
      <dgm:t>
        <a:bodyPr/>
        <a:lstStyle/>
        <a:p>
          <a:endParaRPr lang="es-US"/>
        </a:p>
      </dgm:t>
    </dgm:pt>
    <dgm:pt modelId="{AC93D7C8-DB5D-49C4-89DD-A92D962247BC}" type="sibTrans" cxnId="{69295DF2-CEA4-423D-AF9A-4BD31E728B29}">
      <dgm:prSet/>
      <dgm:spPr/>
      <dgm:t>
        <a:bodyPr/>
        <a:lstStyle/>
        <a:p>
          <a:endParaRPr lang="es-US"/>
        </a:p>
      </dgm:t>
    </dgm:pt>
    <dgm:pt modelId="{BE7DCF5D-D2C4-4E08-82D2-BD881EE45C0B}">
      <dgm:prSet phldrT="[Texto]"/>
      <dgm:spPr>
        <a:blipFill rotWithShape="0">
          <a:blip xmlns:r="http://schemas.openxmlformats.org/officeDocument/2006/relationships" r:embed="rId1"/>
          <a:stretch>
            <a:fillRect/>
          </a:stretch>
        </a:blipFill>
      </dgm:spPr>
      <dgm:t>
        <a:bodyPr/>
        <a:lstStyle/>
        <a:p>
          <a:r>
            <a:rPr lang="es-US">
              <a:noFill/>
            </a:rPr>
            <a:t> </a:t>
          </a:r>
        </a:p>
      </dgm:t>
    </dgm:pt>
    <dgm:pt modelId="{89A26621-5EE9-44F9-B743-F57CF8F56A51}" type="parTrans" cxnId="{4358F8BF-9941-4375-A2D4-2EB577676E7B}">
      <dgm:prSet/>
      <dgm:spPr/>
      <dgm:t>
        <a:bodyPr/>
        <a:lstStyle/>
        <a:p>
          <a:endParaRPr lang="es-US"/>
        </a:p>
      </dgm:t>
    </dgm:pt>
    <dgm:pt modelId="{5CB4ED96-4956-4BC6-9F55-48729D994AA8}" type="sibTrans" cxnId="{4358F8BF-9941-4375-A2D4-2EB577676E7B}">
      <dgm:prSet/>
      <dgm:spPr/>
      <dgm:t>
        <a:bodyPr/>
        <a:lstStyle/>
        <a:p>
          <a:endParaRPr lang="es-US"/>
        </a:p>
      </dgm:t>
    </dgm:pt>
    <dgm:pt modelId="{537F55AE-F9DD-437A-8C2E-1C9268B1422B}" type="pres">
      <dgm:prSet presAssocID="{09C19AB0-25EB-403D-8B1C-21C162348F02}" presName="composite" presStyleCnt="0">
        <dgm:presLayoutVars>
          <dgm:chMax val="1"/>
          <dgm:dir/>
          <dgm:resizeHandles val="exact"/>
        </dgm:presLayoutVars>
      </dgm:prSet>
      <dgm:spPr/>
      <dgm:t>
        <a:bodyPr/>
        <a:lstStyle/>
        <a:p>
          <a:endParaRPr lang="es-US"/>
        </a:p>
      </dgm:t>
    </dgm:pt>
    <dgm:pt modelId="{E1D7B48E-8CB1-4750-B2F7-3DF373B46A40}" type="pres">
      <dgm:prSet presAssocID="{09C19AB0-25EB-403D-8B1C-21C162348F02}" presName="radial" presStyleCnt="0">
        <dgm:presLayoutVars>
          <dgm:animLvl val="ctr"/>
        </dgm:presLayoutVars>
      </dgm:prSet>
      <dgm:spPr/>
    </dgm:pt>
    <dgm:pt modelId="{832D3066-C88B-42E7-A12D-FFD4E4ECCD39}" type="pres">
      <dgm:prSet presAssocID="{3BBFDB61-07FC-40B2-8631-CB0A243825E3}" presName="centerShape" presStyleLbl="vennNode1" presStyleIdx="0" presStyleCnt="5"/>
      <dgm:spPr/>
      <dgm:t>
        <a:bodyPr/>
        <a:lstStyle/>
        <a:p>
          <a:endParaRPr lang="es-US"/>
        </a:p>
      </dgm:t>
    </dgm:pt>
    <dgm:pt modelId="{7EDACA64-B1BC-4FD6-932D-1786B1642A39}" type="pres">
      <dgm:prSet presAssocID="{62F31933-0DB7-4692-9AB6-D063EB784D8E}" presName="node" presStyleLbl="vennNode1" presStyleIdx="1" presStyleCnt="5" custScaleX="124732" custScaleY="124732">
        <dgm:presLayoutVars>
          <dgm:bulletEnabled val="1"/>
        </dgm:presLayoutVars>
      </dgm:prSet>
      <dgm:spPr/>
      <dgm:t>
        <a:bodyPr/>
        <a:lstStyle/>
        <a:p>
          <a:endParaRPr lang="es-US"/>
        </a:p>
      </dgm:t>
    </dgm:pt>
    <dgm:pt modelId="{920C0CE4-BF17-4D65-BAEF-89ABCD00AA3A}" type="pres">
      <dgm:prSet presAssocID="{C666ED75-421C-4DFD-AAF2-F0512B35C333}" presName="node" presStyleLbl="vennNode1" presStyleIdx="2" presStyleCnt="5" custScaleX="124732" custScaleY="124455">
        <dgm:presLayoutVars>
          <dgm:bulletEnabled val="1"/>
        </dgm:presLayoutVars>
      </dgm:prSet>
      <dgm:spPr/>
      <dgm:t>
        <a:bodyPr/>
        <a:lstStyle/>
        <a:p>
          <a:endParaRPr lang="es-US"/>
        </a:p>
      </dgm:t>
    </dgm:pt>
    <dgm:pt modelId="{6B1531F5-88EE-435D-B400-F29928210F7C}" type="pres">
      <dgm:prSet presAssocID="{379F2BD9-04E5-4BD4-999E-EADEE79CF27C}" presName="node" presStyleLbl="vennNode1" presStyleIdx="3" presStyleCnt="5" custScaleX="124732" custScaleY="124732">
        <dgm:presLayoutVars>
          <dgm:bulletEnabled val="1"/>
        </dgm:presLayoutVars>
      </dgm:prSet>
      <dgm:spPr/>
      <dgm:t>
        <a:bodyPr/>
        <a:lstStyle/>
        <a:p>
          <a:endParaRPr lang="es-US"/>
        </a:p>
      </dgm:t>
    </dgm:pt>
    <dgm:pt modelId="{A0810994-18E9-45F9-AAE7-EEE9C000B5C0}" type="pres">
      <dgm:prSet presAssocID="{BE7DCF5D-D2C4-4E08-82D2-BD881EE45C0B}" presName="node" presStyleLbl="vennNode1" presStyleIdx="4" presStyleCnt="5" custScaleX="124732" custScaleY="124455">
        <dgm:presLayoutVars>
          <dgm:bulletEnabled val="1"/>
        </dgm:presLayoutVars>
      </dgm:prSet>
      <dgm:spPr/>
      <dgm:t>
        <a:bodyPr/>
        <a:lstStyle/>
        <a:p>
          <a:endParaRPr lang="es-US"/>
        </a:p>
      </dgm:t>
    </dgm:pt>
  </dgm:ptLst>
  <dgm:cxnLst>
    <dgm:cxn modelId="{69295DF2-CEA4-423D-AF9A-4BD31E728B29}" srcId="{3BBFDB61-07FC-40B2-8631-CB0A243825E3}" destId="{379F2BD9-04E5-4BD4-999E-EADEE79CF27C}" srcOrd="2" destOrd="0" parTransId="{5C8D090C-6BB6-4BB4-B879-28AB7FAF2178}" sibTransId="{AC93D7C8-DB5D-49C4-89DD-A92D962247BC}"/>
    <dgm:cxn modelId="{4717086B-324E-48B0-9B19-B470A76CBE60}" srcId="{09C19AB0-25EB-403D-8B1C-21C162348F02}" destId="{3BBFDB61-07FC-40B2-8631-CB0A243825E3}" srcOrd="0" destOrd="0" parTransId="{9993F3AB-2AE8-453D-B7A5-97FE77330E8C}" sibTransId="{3E608860-7A41-4E58-94B4-FE9F46ED116E}"/>
    <dgm:cxn modelId="{EDEC532F-801A-42E1-B5A5-F241DA6D9D45}" type="presOf" srcId="{C666ED75-421C-4DFD-AAF2-F0512B35C333}" destId="{920C0CE4-BF17-4D65-BAEF-89ABCD00AA3A}" srcOrd="0" destOrd="0" presId="urn:microsoft.com/office/officeart/2005/8/layout/radial3"/>
    <dgm:cxn modelId="{6EF1E33B-077E-4A46-8F79-A8CFC2F3A919}" type="presOf" srcId="{09C19AB0-25EB-403D-8B1C-21C162348F02}" destId="{537F55AE-F9DD-437A-8C2E-1C9268B1422B}" srcOrd="0" destOrd="0" presId="urn:microsoft.com/office/officeart/2005/8/layout/radial3"/>
    <dgm:cxn modelId="{B3DA23D2-AAE4-42D1-B5B6-CFD281781E0D}" type="presOf" srcId="{62F31933-0DB7-4692-9AB6-D063EB784D8E}" destId="{7EDACA64-B1BC-4FD6-932D-1786B1642A39}" srcOrd="0" destOrd="0" presId="urn:microsoft.com/office/officeart/2005/8/layout/radial3"/>
    <dgm:cxn modelId="{D2EBA823-F7A9-435E-BD90-5A7F9B0F0918}" srcId="{3BBFDB61-07FC-40B2-8631-CB0A243825E3}" destId="{C666ED75-421C-4DFD-AAF2-F0512B35C333}" srcOrd="1" destOrd="0" parTransId="{5E9C4F00-64F7-4741-AE88-6D793A123067}" sibTransId="{3D467985-7B92-4BAE-91CF-A9E685036EE3}"/>
    <dgm:cxn modelId="{A697B061-3224-49F1-9EB4-C9000B32F850}" srcId="{3BBFDB61-07FC-40B2-8631-CB0A243825E3}" destId="{62F31933-0DB7-4692-9AB6-D063EB784D8E}" srcOrd="0" destOrd="0" parTransId="{EA0DDBBC-6729-4E07-87D2-F68E10F91CF2}" sibTransId="{E373EEAF-E30E-4D47-9334-EDA3EF897212}"/>
    <dgm:cxn modelId="{02B821F2-D557-4B5C-B293-4F2848732214}" type="presOf" srcId="{BE7DCF5D-D2C4-4E08-82D2-BD881EE45C0B}" destId="{A0810994-18E9-45F9-AAE7-EEE9C000B5C0}" srcOrd="0" destOrd="0" presId="urn:microsoft.com/office/officeart/2005/8/layout/radial3"/>
    <dgm:cxn modelId="{8882736D-D7EA-4BFA-8244-89B3A31D45F5}" type="presOf" srcId="{3BBFDB61-07FC-40B2-8631-CB0A243825E3}" destId="{832D3066-C88B-42E7-A12D-FFD4E4ECCD39}" srcOrd="0" destOrd="0" presId="urn:microsoft.com/office/officeart/2005/8/layout/radial3"/>
    <dgm:cxn modelId="{C7EFFCAE-B0F7-4590-B154-1EF5631360DF}" type="presOf" srcId="{379F2BD9-04E5-4BD4-999E-EADEE79CF27C}" destId="{6B1531F5-88EE-435D-B400-F29928210F7C}" srcOrd="0" destOrd="0" presId="urn:microsoft.com/office/officeart/2005/8/layout/radial3"/>
    <dgm:cxn modelId="{4358F8BF-9941-4375-A2D4-2EB577676E7B}" srcId="{3BBFDB61-07FC-40B2-8631-CB0A243825E3}" destId="{BE7DCF5D-D2C4-4E08-82D2-BD881EE45C0B}" srcOrd="3" destOrd="0" parTransId="{89A26621-5EE9-44F9-B743-F57CF8F56A51}" sibTransId="{5CB4ED96-4956-4BC6-9F55-48729D994AA8}"/>
    <dgm:cxn modelId="{6C14DCAC-4251-419D-8264-38AD8FC04D9A}" type="presParOf" srcId="{537F55AE-F9DD-437A-8C2E-1C9268B1422B}" destId="{E1D7B48E-8CB1-4750-B2F7-3DF373B46A40}" srcOrd="0" destOrd="0" presId="urn:microsoft.com/office/officeart/2005/8/layout/radial3"/>
    <dgm:cxn modelId="{DFFB1A2A-95ED-49D9-ACCC-EBFC04942A60}" type="presParOf" srcId="{E1D7B48E-8CB1-4750-B2F7-3DF373B46A40}" destId="{832D3066-C88B-42E7-A12D-FFD4E4ECCD39}" srcOrd="0" destOrd="0" presId="urn:microsoft.com/office/officeart/2005/8/layout/radial3"/>
    <dgm:cxn modelId="{09A981D7-2074-4B1B-BCF7-10B63758ACF8}" type="presParOf" srcId="{E1D7B48E-8CB1-4750-B2F7-3DF373B46A40}" destId="{7EDACA64-B1BC-4FD6-932D-1786B1642A39}" srcOrd="1" destOrd="0" presId="urn:microsoft.com/office/officeart/2005/8/layout/radial3"/>
    <dgm:cxn modelId="{E3251889-F94E-4113-8311-FA28092C053C}" type="presParOf" srcId="{E1D7B48E-8CB1-4750-B2F7-3DF373B46A40}" destId="{920C0CE4-BF17-4D65-BAEF-89ABCD00AA3A}" srcOrd="2" destOrd="0" presId="urn:microsoft.com/office/officeart/2005/8/layout/radial3"/>
    <dgm:cxn modelId="{A48139F7-71EF-4626-BB20-27E52040D562}" type="presParOf" srcId="{E1D7B48E-8CB1-4750-B2F7-3DF373B46A40}" destId="{6B1531F5-88EE-435D-B400-F29928210F7C}" srcOrd="3" destOrd="0" presId="urn:microsoft.com/office/officeart/2005/8/layout/radial3"/>
    <dgm:cxn modelId="{A6C311FC-9735-42F0-ACE7-CA0E5D2672EF}" type="presParOf" srcId="{E1D7B48E-8CB1-4750-B2F7-3DF373B46A40}" destId="{A0810994-18E9-45F9-AAE7-EEE9C000B5C0}"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DECB2DA-641E-4684-A2D0-B423CC556487}" type="doc">
      <dgm:prSet loTypeId="urn:microsoft.com/office/officeart/2005/8/layout/radial3" loCatId="cycle" qsTypeId="urn:microsoft.com/office/officeart/2005/8/quickstyle/simple1" qsCatId="simple" csTypeId="urn:microsoft.com/office/officeart/2005/8/colors/accent2_2" csCatId="accent2" phldr="1"/>
      <dgm:spPr/>
      <dgm:t>
        <a:bodyPr/>
        <a:lstStyle/>
        <a:p>
          <a:endParaRPr lang="es-US"/>
        </a:p>
      </dgm:t>
    </dgm:pt>
    <dgm:pt modelId="{8069A5E1-C4B9-44A0-BC8F-2D8111BFB38F}">
      <dgm:prSet phldrT="[Texto]"/>
      <dgm:spPr/>
      <dgm:t>
        <a:bodyPr/>
        <a:lstStyle/>
        <a:p>
          <a:r>
            <a:rPr lang="es-US" dirty="0" smtClean="0"/>
            <a:t>Medición de temperatura</a:t>
          </a:r>
          <a:endParaRPr lang="es-US" dirty="0"/>
        </a:p>
      </dgm:t>
    </dgm:pt>
    <dgm:pt modelId="{9E84D586-D48F-47C7-B40B-B7B40760E904}" type="parTrans" cxnId="{E356E06D-3EA9-44EF-86C7-8DB45F52F598}">
      <dgm:prSet/>
      <dgm:spPr/>
      <dgm:t>
        <a:bodyPr/>
        <a:lstStyle/>
        <a:p>
          <a:endParaRPr lang="es-US"/>
        </a:p>
      </dgm:t>
    </dgm:pt>
    <dgm:pt modelId="{1E3B2E5E-9663-437B-AEA3-2F650DD487B8}" type="sibTrans" cxnId="{E356E06D-3EA9-44EF-86C7-8DB45F52F598}">
      <dgm:prSet/>
      <dgm:spPr/>
      <dgm:t>
        <a:bodyPr/>
        <a:lstStyle/>
        <a:p>
          <a:endParaRPr lang="es-US"/>
        </a:p>
      </dgm:t>
    </dgm:pt>
    <dgm:pt modelId="{76116EA4-47FC-4CB3-9E8B-4E390E78648B}">
      <dgm:prSet phldrT="[Texto]"/>
      <dgm:spPr/>
      <dgm:t>
        <a:bodyPr/>
        <a:lstStyle/>
        <a:p>
          <a:r>
            <a:rPr lang="es-US" dirty="0" smtClean="0"/>
            <a:t>Temperatura de calentamiento de agua</a:t>
          </a:r>
          <a:endParaRPr lang="es-US" dirty="0"/>
        </a:p>
      </dgm:t>
    </dgm:pt>
    <dgm:pt modelId="{98BE18D4-D35E-439D-A827-5E370210A46F}" type="parTrans" cxnId="{DE9D781E-1739-4C40-A0E3-F34A7B04475F}">
      <dgm:prSet/>
      <dgm:spPr/>
      <dgm:t>
        <a:bodyPr/>
        <a:lstStyle/>
        <a:p>
          <a:endParaRPr lang="es-US"/>
        </a:p>
      </dgm:t>
    </dgm:pt>
    <dgm:pt modelId="{B2CBFFEB-176E-427C-AF14-6B4C19735A38}" type="sibTrans" cxnId="{DE9D781E-1739-4C40-A0E3-F34A7B04475F}">
      <dgm:prSet/>
      <dgm:spPr/>
      <dgm:t>
        <a:bodyPr/>
        <a:lstStyle/>
        <a:p>
          <a:endParaRPr lang="es-US"/>
        </a:p>
      </dgm:t>
    </dgm:pt>
    <dgm:pt modelId="{6519D97F-436B-42B0-A286-00BED61DD4FA}">
      <dgm:prSet phldrT="[Texto]"/>
      <dgm:spPr/>
      <dgm:t>
        <a:bodyPr/>
        <a:lstStyle/>
        <a:p>
          <a:r>
            <a:rPr lang="es-US" dirty="0" smtClean="0"/>
            <a:t>Valor mínimo de escalado</a:t>
          </a:r>
          <a:endParaRPr lang="es-US" dirty="0"/>
        </a:p>
      </dgm:t>
    </dgm:pt>
    <dgm:pt modelId="{DEB4C794-66E5-4D41-900D-57FD32E12AED}" type="parTrans" cxnId="{001417EC-BE27-4632-B56D-B35B6AC7F6F6}">
      <dgm:prSet/>
      <dgm:spPr/>
      <dgm:t>
        <a:bodyPr/>
        <a:lstStyle/>
        <a:p>
          <a:endParaRPr lang="es-US"/>
        </a:p>
      </dgm:t>
    </dgm:pt>
    <dgm:pt modelId="{0924E3C7-2996-47AA-B35D-EB619EDB2BA6}" type="sibTrans" cxnId="{001417EC-BE27-4632-B56D-B35B6AC7F6F6}">
      <dgm:prSet/>
      <dgm:spPr/>
      <dgm:t>
        <a:bodyPr/>
        <a:lstStyle/>
        <a:p>
          <a:endParaRPr lang="es-US"/>
        </a:p>
      </dgm:t>
    </dgm:pt>
    <dgm:pt modelId="{B1D3D596-1D22-4BEA-8332-BDE1842FE5C4}">
      <dgm:prSet phldrT="[Texto]"/>
      <dgm:spPr/>
      <dgm:t>
        <a:bodyPr/>
        <a:lstStyle/>
        <a:p>
          <a:r>
            <a:rPr lang="es-US" dirty="0" smtClean="0"/>
            <a:t>Valor máximo de escalado</a:t>
          </a:r>
          <a:endParaRPr lang="es-US" dirty="0"/>
        </a:p>
      </dgm:t>
    </dgm:pt>
    <dgm:pt modelId="{4B6DEFEB-DFCB-434D-B0DA-150B499CE507}" type="parTrans" cxnId="{E0AAAA51-D304-449E-861E-3E3F65A715B0}">
      <dgm:prSet/>
      <dgm:spPr/>
      <dgm:t>
        <a:bodyPr/>
        <a:lstStyle/>
        <a:p>
          <a:endParaRPr lang="es-US"/>
        </a:p>
      </dgm:t>
    </dgm:pt>
    <dgm:pt modelId="{EBDAC447-9FEE-4631-9906-559860529B5E}" type="sibTrans" cxnId="{E0AAAA51-D304-449E-861E-3E3F65A715B0}">
      <dgm:prSet/>
      <dgm:spPr/>
      <dgm:t>
        <a:bodyPr/>
        <a:lstStyle/>
        <a:p>
          <a:endParaRPr lang="es-US"/>
        </a:p>
      </dgm:t>
    </dgm:pt>
    <dgm:pt modelId="{993CF484-5100-400C-AE92-B251D06CA534}">
      <dgm:prSet phldrT="[Texto]"/>
      <dgm:spPr/>
      <dgm:t>
        <a:bodyPr/>
        <a:lstStyle/>
        <a:p>
          <a:r>
            <a:rPr lang="es-US" dirty="0" smtClean="0"/>
            <a:t>Temperatura de cocción</a:t>
          </a:r>
          <a:endParaRPr lang="es-US" dirty="0"/>
        </a:p>
      </dgm:t>
    </dgm:pt>
    <dgm:pt modelId="{B5E51672-9A14-41DC-A59E-2E056FBE6D38}" type="parTrans" cxnId="{0782641A-1C93-4B6A-A462-50C686067533}">
      <dgm:prSet/>
      <dgm:spPr/>
      <dgm:t>
        <a:bodyPr/>
        <a:lstStyle/>
        <a:p>
          <a:endParaRPr lang="es-US"/>
        </a:p>
      </dgm:t>
    </dgm:pt>
    <dgm:pt modelId="{3377954A-A858-4AA7-8E58-F3C9D63D1F4F}" type="sibTrans" cxnId="{0782641A-1C93-4B6A-A462-50C686067533}">
      <dgm:prSet/>
      <dgm:spPr/>
      <dgm:t>
        <a:bodyPr/>
        <a:lstStyle/>
        <a:p>
          <a:endParaRPr lang="es-US"/>
        </a:p>
      </dgm:t>
    </dgm:pt>
    <dgm:pt modelId="{C959FB77-EF35-41B0-9925-680A0CAB6DBA}" type="pres">
      <dgm:prSet presAssocID="{CDECB2DA-641E-4684-A2D0-B423CC556487}" presName="composite" presStyleCnt="0">
        <dgm:presLayoutVars>
          <dgm:chMax val="1"/>
          <dgm:dir/>
          <dgm:resizeHandles val="exact"/>
        </dgm:presLayoutVars>
      </dgm:prSet>
      <dgm:spPr/>
      <dgm:t>
        <a:bodyPr/>
        <a:lstStyle/>
        <a:p>
          <a:endParaRPr lang="es-US"/>
        </a:p>
      </dgm:t>
    </dgm:pt>
    <dgm:pt modelId="{5DDC8A7F-3A22-47EC-B53F-A86A7FB19FDC}" type="pres">
      <dgm:prSet presAssocID="{CDECB2DA-641E-4684-A2D0-B423CC556487}" presName="radial" presStyleCnt="0">
        <dgm:presLayoutVars>
          <dgm:animLvl val="ctr"/>
        </dgm:presLayoutVars>
      </dgm:prSet>
      <dgm:spPr/>
    </dgm:pt>
    <dgm:pt modelId="{E9F377C1-241E-4E89-98AF-6F4C6DC2BC20}" type="pres">
      <dgm:prSet presAssocID="{8069A5E1-C4B9-44A0-BC8F-2D8111BFB38F}" presName="centerShape" presStyleLbl="vennNode1" presStyleIdx="0" presStyleCnt="5"/>
      <dgm:spPr/>
      <dgm:t>
        <a:bodyPr/>
        <a:lstStyle/>
        <a:p>
          <a:endParaRPr lang="es-US"/>
        </a:p>
      </dgm:t>
    </dgm:pt>
    <dgm:pt modelId="{4019CDC5-9769-4917-BAB3-E5D0D3675827}" type="pres">
      <dgm:prSet presAssocID="{76116EA4-47FC-4CB3-9E8B-4E390E78648B}" presName="node" presStyleLbl="vennNode1" presStyleIdx="1" presStyleCnt="5">
        <dgm:presLayoutVars>
          <dgm:bulletEnabled val="1"/>
        </dgm:presLayoutVars>
      </dgm:prSet>
      <dgm:spPr/>
      <dgm:t>
        <a:bodyPr/>
        <a:lstStyle/>
        <a:p>
          <a:endParaRPr lang="es-US"/>
        </a:p>
      </dgm:t>
    </dgm:pt>
    <dgm:pt modelId="{74665A73-F669-4C76-8146-8C1D9C4A8234}" type="pres">
      <dgm:prSet presAssocID="{6519D97F-436B-42B0-A286-00BED61DD4FA}" presName="node" presStyleLbl="vennNode1" presStyleIdx="2" presStyleCnt="5">
        <dgm:presLayoutVars>
          <dgm:bulletEnabled val="1"/>
        </dgm:presLayoutVars>
      </dgm:prSet>
      <dgm:spPr/>
      <dgm:t>
        <a:bodyPr/>
        <a:lstStyle/>
        <a:p>
          <a:endParaRPr lang="es-US"/>
        </a:p>
      </dgm:t>
    </dgm:pt>
    <dgm:pt modelId="{879648E4-22AC-4FBE-9C25-87A0BEC75603}" type="pres">
      <dgm:prSet presAssocID="{B1D3D596-1D22-4BEA-8332-BDE1842FE5C4}" presName="node" presStyleLbl="vennNode1" presStyleIdx="3" presStyleCnt="5">
        <dgm:presLayoutVars>
          <dgm:bulletEnabled val="1"/>
        </dgm:presLayoutVars>
      </dgm:prSet>
      <dgm:spPr/>
      <dgm:t>
        <a:bodyPr/>
        <a:lstStyle/>
        <a:p>
          <a:endParaRPr lang="es-US"/>
        </a:p>
      </dgm:t>
    </dgm:pt>
    <dgm:pt modelId="{0DA276DC-009D-453D-8F78-F1396361CFE3}" type="pres">
      <dgm:prSet presAssocID="{993CF484-5100-400C-AE92-B251D06CA534}" presName="node" presStyleLbl="vennNode1" presStyleIdx="4" presStyleCnt="5">
        <dgm:presLayoutVars>
          <dgm:bulletEnabled val="1"/>
        </dgm:presLayoutVars>
      </dgm:prSet>
      <dgm:spPr/>
      <dgm:t>
        <a:bodyPr/>
        <a:lstStyle/>
        <a:p>
          <a:endParaRPr lang="es-US"/>
        </a:p>
      </dgm:t>
    </dgm:pt>
  </dgm:ptLst>
  <dgm:cxnLst>
    <dgm:cxn modelId="{C95D9E31-0395-44F6-9D71-BAFC5F7A949F}" type="presOf" srcId="{6519D97F-436B-42B0-A286-00BED61DD4FA}" destId="{74665A73-F669-4C76-8146-8C1D9C4A8234}" srcOrd="0" destOrd="0" presId="urn:microsoft.com/office/officeart/2005/8/layout/radial3"/>
    <dgm:cxn modelId="{56980038-8114-4EF6-83E9-2CEFEBF9533B}" type="presOf" srcId="{8069A5E1-C4B9-44A0-BC8F-2D8111BFB38F}" destId="{E9F377C1-241E-4E89-98AF-6F4C6DC2BC20}" srcOrd="0" destOrd="0" presId="urn:microsoft.com/office/officeart/2005/8/layout/radial3"/>
    <dgm:cxn modelId="{34C78EF5-7FE2-4C54-ABEC-9373F63AF789}" type="presOf" srcId="{76116EA4-47FC-4CB3-9E8B-4E390E78648B}" destId="{4019CDC5-9769-4917-BAB3-E5D0D3675827}" srcOrd="0" destOrd="0" presId="urn:microsoft.com/office/officeart/2005/8/layout/radial3"/>
    <dgm:cxn modelId="{001417EC-BE27-4632-B56D-B35B6AC7F6F6}" srcId="{8069A5E1-C4B9-44A0-BC8F-2D8111BFB38F}" destId="{6519D97F-436B-42B0-A286-00BED61DD4FA}" srcOrd="1" destOrd="0" parTransId="{DEB4C794-66E5-4D41-900D-57FD32E12AED}" sibTransId="{0924E3C7-2996-47AA-B35D-EB619EDB2BA6}"/>
    <dgm:cxn modelId="{E0AAAA51-D304-449E-861E-3E3F65A715B0}" srcId="{8069A5E1-C4B9-44A0-BC8F-2D8111BFB38F}" destId="{B1D3D596-1D22-4BEA-8332-BDE1842FE5C4}" srcOrd="2" destOrd="0" parTransId="{4B6DEFEB-DFCB-434D-B0DA-150B499CE507}" sibTransId="{EBDAC447-9FEE-4631-9906-559860529B5E}"/>
    <dgm:cxn modelId="{0782641A-1C93-4B6A-A462-50C686067533}" srcId="{8069A5E1-C4B9-44A0-BC8F-2D8111BFB38F}" destId="{993CF484-5100-400C-AE92-B251D06CA534}" srcOrd="3" destOrd="0" parTransId="{B5E51672-9A14-41DC-A59E-2E056FBE6D38}" sibTransId="{3377954A-A858-4AA7-8E58-F3C9D63D1F4F}"/>
    <dgm:cxn modelId="{8ED130C5-CC28-4F24-BEB6-8B84E63A02CF}" type="presOf" srcId="{993CF484-5100-400C-AE92-B251D06CA534}" destId="{0DA276DC-009D-453D-8F78-F1396361CFE3}" srcOrd="0" destOrd="0" presId="urn:microsoft.com/office/officeart/2005/8/layout/radial3"/>
    <dgm:cxn modelId="{DE9D781E-1739-4C40-A0E3-F34A7B04475F}" srcId="{8069A5E1-C4B9-44A0-BC8F-2D8111BFB38F}" destId="{76116EA4-47FC-4CB3-9E8B-4E390E78648B}" srcOrd="0" destOrd="0" parTransId="{98BE18D4-D35E-439D-A827-5E370210A46F}" sibTransId="{B2CBFFEB-176E-427C-AF14-6B4C19735A38}"/>
    <dgm:cxn modelId="{1B5BE91A-84BF-4BF8-A255-96C79B9DA30D}" type="presOf" srcId="{B1D3D596-1D22-4BEA-8332-BDE1842FE5C4}" destId="{879648E4-22AC-4FBE-9C25-87A0BEC75603}" srcOrd="0" destOrd="0" presId="urn:microsoft.com/office/officeart/2005/8/layout/radial3"/>
    <dgm:cxn modelId="{E356E06D-3EA9-44EF-86C7-8DB45F52F598}" srcId="{CDECB2DA-641E-4684-A2D0-B423CC556487}" destId="{8069A5E1-C4B9-44A0-BC8F-2D8111BFB38F}" srcOrd="0" destOrd="0" parTransId="{9E84D586-D48F-47C7-B40B-B7B40760E904}" sibTransId="{1E3B2E5E-9663-437B-AEA3-2F650DD487B8}"/>
    <dgm:cxn modelId="{C903897C-3539-4D50-A928-63E48E8D0DE5}" type="presOf" srcId="{CDECB2DA-641E-4684-A2D0-B423CC556487}" destId="{C959FB77-EF35-41B0-9925-680A0CAB6DBA}" srcOrd="0" destOrd="0" presId="urn:microsoft.com/office/officeart/2005/8/layout/radial3"/>
    <dgm:cxn modelId="{841DEB07-D10A-4145-A4A3-2B6A3BF755D6}" type="presParOf" srcId="{C959FB77-EF35-41B0-9925-680A0CAB6DBA}" destId="{5DDC8A7F-3A22-47EC-B53F-A86A7FB19FDC}" srcOrd="0" destOrd="0" presId="urn:microsoft.com/office/officeart/2005/8/layout/radial3"/>
    <dgm:cxn modelId="{060C1254-48FA-4902-8280-FE4EB1F7BB9D}" type="presParOf" srcId="{5DDC8A7F-3A22-47EC-B53F-A86A7FB19FDC}" destId="{E9F377C1-241E-4E89-98AF-6F4C6DC2BC20}" srcOrd="0" destOrd="0" presId="urn:microsoft.com/office/officeart/2005/8/layout/radial3"/>
    <dgm:cxn modelId="{F68CD0D9-D554-42E0-9248-30597BFA6B2D}" type="presParOf" srcId="{5DDC8A7F-3A22-47EC-B53F-A86A7FB19FDC}" destId="{4019CDC5-9769-4917-BAB3-E5D0D3675827}" srcOrd="1" destOrd="0" presId="urn:microsoft.com/office/officeart/2005/8/layout/radial3"/>
    <dgm:cxn modelId="{B9A3EE69-0FC4-485F-8F8D-1106232F2B42}" type="presParOf" srcId="{5DDC8A7F-3A22-47EC-B53F-A86A7FB19FDC}" destId="{74665A73-F669-4C76-8146-8C1D9C4A8234}" srcOrd="2" destOrd="0" presId="urn:microsoft.com/office/officeart/2005/8/layout/radial3"/>
    <dgm:cxn modelId="{BB24281E-1C50-4511-8347-A0681829FA52}" type="presParOf" srcId="{5DDC8A7F-3A22-47EC-B53F-A86A7FB19FDC}" destId="{879648E4-22AC-4FBE-9C25-87A0BEC75603}" srcOrd="3" destOrd="0" presId="urn:microsoft.com/office/officeart/2005/8/layout/radial3"/>
    <dgm:cxn modelId="{7A1834E1-2D42-4D01-868C-35E3C10A0393}" type="presParOf" srcId="{5DDC8A7F-3A22-47EC-B53F-A86A7FB19FDC}" destId="{0DA276DC-009D-453D-8F78-F1396361CFE3}"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551FAC0-42ED-41B0-87C1-33B91F0C50C0}" type="doc">
      <dgm:prSet loTypeId="urn:microsoft.com/office/officeart/2005/8/layout/radial3" loCatId="cycle" qsTypeId="urn:microsoft.com/office/officeart/2005/8/quickstyle/simple1" qsCatId="simple" csTypeId="urn:microsoft.com/office/officeart/2005/8/colors/accent2_2" csCatId="accent2" phldr="1"/>
      <dgm:spPr/>
      <dgm:t>
        <a:bodyPr/>
        <a:lstStyle/>
        <a:p>
          <a:endParaRPr lang="es-US"/>
        </a:p>
      </dgm:t>
    </dgm:pt>
    <dgm:pt modelId="{58DCF1C9-E000-45EF-8CDD-3F403DFEA941}">
      <dgm:prSet phldrT="[Texto]" custT="1"/>
      <dgm:spPr/>
      <dgm:t>
        <a:bodyPr/>
        <a:lstStyle/>
        <a:p>
          <a:r>
            <a:rPr lang="es-US" sz="2600" dirty="0" smtClean="0"/>
            <a:t>Medición de nivel de líquidos</a:t>
          </a:r>
          <a:endParaRPr lang="es-US" sz="2600" dirty="0"/>
        </a:p>
      </dgm:t>
    </dgm:pt>
    <dgm:pt modelId="{24B61200-1848-4BDE-86CB-CFC11711529C}" type="parTrans" cxnId="{B1C2E855-B700-483B-BB1A-20698D2A823B}">
      <dgm:prSet/>
      <dgm:spPr/>
      <dgm:t>
        <a:bodyPr/>
        <a:lstStyle/>
        <a:p>
          <a:endParaRPr lang="es-US"/>
        </a:p>
      </dgm:t>
    </dgm:pt>
    <dgm:pt modelId="{BF01D355-305D-4313-AE08-987DDDFDF3FB}" type="sibTrans" cxnId="{B1C2E855-B700-483B-BB1A-20698D2A823B}">
      <dgm:prSet/>
      <dgm:spPr/>
      <dgm:t>
        <a:bodyPr/>
        <a:lstStyle/>
        <a:p>
          <a:endParaRPr lang="es-US"/>
        </a:p>
      </dgm:t>
    </dgm:pt>
    <dgm:pt modelId="{B63268BD-1D98-4F8B-9D3B-E7131FA282BC}">
      <dgm:prSet phldrT="[Texto]"/>
      <dgm:spPr/>
      <dgm:t>
        <a:bodyPr/>
        <a:lstStyle/>
        <a:p>
          <a:r>
            <a:rPr lang="es-US" dirty="0" smtClean="0"/>
            <a:t>Valor mínimo</a:t>
          </a:r>
          <a:endParaRPr lang="es-US" dirty="0"/>
        </a:p>
      </dgm:t>
    </dgm:pt>
    <dgm:pt modelId="{094E5DF2-1423-4984-9C50-E40309C51C29}" type="parTrans" cxnId="{DCEAC28A-4301-4A51-877E-909DC63E9B8D}">
      <dgm:prSet/>
      <dgm:spPr/>
      <dgm:t>
        <a:bodyPr/>
        <a:lstStyle/>
        <a:p>
          <a:endParaRPr lang="es-US"/>
        </a:p>
      </dgm:t>
    </dgm:pt>
    <dgm:pt modelId="{6477DE20-CA15-487C-A2AE-E897D3022D95}" type="sibTrans" cxnId="{DCEAC28A-4301-4A51-877E-909DC63E9B8D}">
      <dgm:prSet/>
      <dgm:spPr/>
      <dgm:t>
        <a:bodyPr/>
        <a:lstStyle/>
        <a:p>
          <a:endParaRPr lang="es-US"/>
        </a:p>
      </dgm:t>
    </dgm:pt>
    <dgm:pt modelId="{23A75CD1-B6C3-473B-A794-7D6721D89E38}">
      <dgm:prSet phldrT="[Texto]"/>
      <dgm:spPr/>
      <dgm:t>
        <a:bodyPr/>
        <a:lstStyle/>
        <a:p>
          <a:r>
            <a:rPr lang="es-US" dirty="0" smtClean="0"/>
            <a:t>150[litros]</a:t>
          </a:r>
          <a:endParaRPr lang="es-US" dirty="0"/>
        </a:p>
      </dgm:t>
    </dgm:pt>
    <dgm:pt modelId="{FE62BBAD-FDE1-426F-8DF6-A3F47043423A}" type="parTrans" cxnId="{411C0B1F-4BC0-4594-B079-2FAA7BBEA244}">
      <dgm:prSet/>
      <dgm:spPr/>
      <dgm:t>
        <a:bodyPr/>
        <a:lstStyle/>
        <a:p>
          <a:endParaRPr lang="es-US"/>
        </a:p>
      </dgm:t>
    </dgm:pt>
    <dgm:pt modelId="{8EDBB645-71F1-498C-AA56-F498C2E9A6DA}" type="sibTrans" cxnId="{411C0B1F-4BC0-4594-B079-2FAA7BBEA244}">
      <dgm:prSet/>
      <dgm:spPr/>
      <dgm:t>
        <a:bodyPr/>
        <a:lstStyle/>
        <a:p>
          <a:endParaRPr lang="es-US"/>
        </a:p>
      </dgm:t>
    </dgm:pt>
    <dgm:pt modelId="{32E08191-50A6-4557-BA03-5A47266BC0B6}">
      <dgm:prSet phldrT="[Texto]"/>
      <dgm:spPr/>
      <dgm:t>
        <a:bodyPr/>
        <a:lstStyle/>
        <a:p>
          <a:r>
            <a:rPr lang="es-US" dirty="0" smtClean="0"/>
            <a:t>450[litros]</a:t>
          </a:r>
          <a:endParaRPr lang="es-US" dirty="0"/>
        </a:p>
      </dgm:t>
    </dgm:pt>
    <dgm:pt modelId="{A3FBF6B3-885C-4BDD-88FC-1606E8598070}" type="parTrans" cxnId="{79851756-89CD-4262-8F6C-47DCD7B1CE81}">
      <dgm:prSet/>
      <dgm:spPr/>
      <dgm:t>
        <a:bodyPr/>
        <a:lstStyle/>
        <a:p>
          <a:endParaRPr lang="es-US"/>
        </a:p>
      </dgm:t>
    </dgm:pt>
    <dgm:pt modelId="{CDB12E06-2E97-443D-A172-A2EF82B6FE07}" type="sibTrans" cxnId="{79851756-89CD-4262-8F6C-47DCD7B1CE81}">
      <dgm:prSet/>
      <dgm:spPr/>
      <dgm:t>
        <a:bodyPr/>
        <a:lstStyle/>
        <a:p>
          <a:endParaRPr lang="es-US"/>
        </a:p>
      </dgm:t>
    </dgm:pt>
    <dgm:pt modelId="{33AD0F33-C9E9-411F-B56B-DAF78CCFE53F}">
      <dgm:prSet phldrT="[Texto]"/>
      <dgm:spPr/>
      <dgm:t>
        <a:bodyPr/>
        <a:lstStyle/>
        <a:p>
          <a:r>
            <a:rPr lang="es-US" dirty="0" smtClean="0"/>
            <a:t>500[litros]</a:t>
          </a:r>
          <a:endParaRPr lang="es-US" dirty="0"/>
        </a:p>
      </dgm:t>
    </dgm:pt>
    <dgm:pt modelId="{4D09F6D8-5F1C-4857-9335-3D52832CD3B4}" type="parTrans" cxnId="{FFA9238D-016A-4CFB-9148-83A50EED34EB}">
      <dgm:prSet/>
      <dgm:spPr/>
      <dgm:t>
        <a:bodyPr/>
        <a:lstStyle/>
        <a:p>
          <a:endParaRPr lang="es-US"/>
        </a:p>
      </dgm:t>
    </dgm:pt>
    <dgm:pt modelId="{B9EF8550-A46B-4D94-8E6F-FB4ABA3F0E11}" type="sibTrans" cxnId="{FFA9238D-016A-4CFB-9148-83A50EED34EB}">
      <dgm:prSet/>
      <dgm:spPr/>
      <dgm:t>
        <a:bodyPr/>
        <a:lstStyle/>
        <a:p>
          <a:endParaRPr lang="es-US"/>
        </a:p>
      </dgm:t>
    </dgm:pt>
    <dgm:pt modelId="{04FB2877-8487-4A5D-8373-13C85E3288D0}" type="pres">
      <dgm:prSet presAssocID="{1551FAC0-42ED-41B0-87C1-33B91F0C50C0}" presName="composite" presStyleCnt="0">
        <dgm:presLayoutVars>
          <dgm:chMax val="1"/>
          <dgm:dir/>
          <dgm:resizeHandles val="exact"/>
        </dgm:presLayoutVars>
      </dgm:prSet>
      <dgm:spPr/>
      <dgm:t>
        <a:bodyPr/>
        <a:lstStyle/>
        <a:p>
          <a:endParaRPr lang="es-US"/>
        </a:p>
      </dgm:t>
    </dgm:pt>
    <dgm:pt modelId="{158DED2E-47E4-467A-9868-C6200EA0AD40}" type="pres">
      <dgm:prSet presAssocID="{1551FAC0-42ED-41B0-87C1-33B91F0C50C0}" presName="radial" presStyleCnt="0">
        <dgm:presLayoutVars>
          <dgm:animLvl val="ctr"/>
        </dgm:presLayoutVars>
      </dgm:prSet>
      <dgm:spPr/>
    </dgm:pt>
    <dgm:pt modelId="{22319B0A-4ADD-41A6-858D-1563EC104F5B}" type="pres">
      <dgm:prSet presAssocID="{58DCF1C9-E000-45EF-8CDD-3F403DFEA941}" presName="centerShape" presStyleLbl="vennNode1" presStyleIdx="0" presStyleCnt="5"/>
      <dgm:spPr/>
      <dgm:t>
        <a:bodyPr/>
        <a:lstStyle/>
        <a:p>
          <a:endParaRPr lang="es-US"/>
        </a:p>
      </dgm:t>
    </dgm:pt>
    <dgm:pt modelId="{908452FB-2786-4B60-BC6E-A92EBEA59A6C}" type="pres">
      <dgm:prSet presAssocID="{B63268BD-1D98-4F8B-9D3B-E7131FA282BC}" presName="node" presStyleLbl="vennNode1" presStyleIdx="1" presStyleCnt="5">
        <dgm:presLayoutVars>
          <dgm:bulletEnabled val="1"/>
        </dgm:presLayoutVars>
      </dgm:prSet>
      <dgm:spPr/>
      <dgm:t>
        <a:bodyPr/>
        <a:lstStyle/>
        <a:p>
          <a:endParaRPr lang="es-US"/>
        </a:p>
      </dgm:t>
    </dgm:pt>
    <dgm:pt modelId="{90D1BE50-13DE-45FE-A529-663A0BBFB36F}" type="pres">
      <dgm:prSet presAssocID="{23A75CD1-B6C3-473B-A794-7D6721D89E38}" presName="node" presStyleLbl="vennNode1" presStyleIdx="2" presStyleCnt="5">
        <dgm:presLayoutVars>
          <dgm:bulletEnabled val="1"/>
        </dgm:presLayoutVars>
      </dgm:prSet>
      <dgm:spPr/>
      <dgm:t>
        <a:bodyPr/>
        <a:lstStyle/>
        <a:p>
          <a:endParaRPr lang="es-US"/>
        </a:p>
      </dgm:t>
    </dgm:pt>
    <dgm:pt modelId="{A4506D9A-C761-4DB7-911F-5C3D520FDF54}" type="pres">
      <dgm:prSet presAssocID="{32E08191-50A6-4557-BA03-5A47266BC0B6}" presName="node" presStyleLbl="vennNode1" presStyleIdx="3" presStyleCnt="5">
        <dgm:presLayoutVars>
          <dgm:bulletEnabled val="1"/>
        </dgm:presLayoutVars>
      </dgm:prSet>
      <dgm:spPr/>
      <dgm:t>
        <a:bodyPr/>
        <a:lstStyle/>
        <a:p>
          <a:endParaRPr lang="es-US"/>
        </a:p>
      </dgm:t>
    </dgm:pt>
    <dgm:pt modelId="{C1461CCE-85C4-4CB5-BCC7-BE31A58EDA34}" type="pres">
      <dgm:prSet presAssocID="{33AD0F33-C9E9-411F-B56B-DAF78CCFE53F}" presName="node" presStyleLbl="vennNode1" presStyleIdx="4" presStyleCnt="5">
        <dgm:presLayoutVars>
          <dgm:bulletEnabled val="1"/>
        </dgm:presLayoutVars>
      </dgm:prSet>
      <dgm:spPr/>
      <dgm:t>
        <a:bodyPr/>
        <a:lstStyle/>
        <a:p>
          <a:endParaRPr lang="es-US"/>
        </a:p>
      </dgm:t>
    </dgm:pt>
  </dgm:ptLst>
  <dgm:cxnLst>
    <dgm:cxn modelId="{DCEAC28A-4301-4A51-877E-909DC63E9B8D}" srcId="{58DCF1C9-E000-45EF-8CDD-3F403DFEA941}" destId="{B63268BD-1D98-4F8B-9D3B-E7131FA282BC}" srcOrd="0" destOrd="0" parTransId="{094E5DF2-1423-4984-9C50-E40309C51C29}" sibTransId="{6477DE20-CA15-487C-A2AE-E897D3022D95}"/>
    <dgm:cxn modelId="{B1C2E855-B700-483B-BB1A-20698D2A823B}" srcId="{1551FAC0-42ED-41B0-87C1-33B91F0C50C0}" destId="{58DCF1C9-E000-45EF-8CDD-3F403DFEA941}" srcOrd="0" destOrd="0" parTransId="{24B61200-1848-4BDE-86CB-CFC11711529C}" sibTransId="{BF01D355-305D-4313-AE08-987DDDFDF3FB}"/>
    <dgm:cxn modelId="{C79792B5-2717-4153-BBEF-47260735D281}" type="presOf" srcId="{B63268BD-1D98-4F8B-9D3B-E7131FA282BC}" destId="{908452FB-2786-4B60-BC6E-A92EBEA59A6C}" srcOrd="0" destOrd="0" presId="urn:microsoft.com/office/officeart/2005/8/layout/radial3"/>
    <dgm:cxn modelId="{E3A2633E-2597-4516-A682-27115885D6B6}" type="presOf" srcId="{58DCF1C9-E000-45EF-8CDD-3F403DFEA941}" destId="{22319B0A-4ADD-41A6-858D-1563EC104F5B}" srcOrd="0" destOrd="0" presId="urn:microsoft.com/office/officeart/2005/8/layout/radial3"/>
    <dgm:cxn modelId="{411C0B1F-4BC0-4594-B079-2FAA7BBEA244}" srcId="{58DCF1C9-E000-45EF-8CDD-3F403DFEA941}" destId="{23A75CD1-B6C3-473B-A794-7D6721D89E38}" srcOrd="1" destOrd="0" parTransId="{FE62BBAD-FDE1-426F-8DF6-A3F47043423A}" sibTransId="{8EDBB645-71F1-498C-AA56-F498C2E9A6DA}"/>
    <dgm:cxn modelId="{CAEA52BB-8F39-41DE-B954-5316E3567DE3}" type="presOf" srcId="{23A75CD1-B6C3-473B-A794-7D6721D89E38}" destId="{90D1BE50-13DE-45FE-A529-663A0BBFB36F}" srcOrd="0" destOrd="0" presId="urn:microsoft.com/office/officeart/2005/8/layout/radial3"/>
    <dgm:cxn modelId="{79851756-89CD-4262-8F6C-47DCD7B1CE81}" srcId="{58DCF1C9-E000-45EF-8CDD-3F403DFEA941}" destId="{32E08191-50A6-4557-BA03-5A47266BC0B6}" srcOrd="2" destOrd="0" parTransId="{A3FBF6B3-885C-4BDD-88FC-1606E8598070}" sibTransId="{CDB12E06-2E97-443D-A172-A2EF82B6FE07}"/>
    <dgm:cxn modelId="{DB076D57-1C6D-45FB-B2C6-01BEC982D09F}" type="presOf" srcId="{32E08191-50A6-4557-BA03-5A47266BC0B6}" destId="{A4506D9A-C761-4DB7-911F-5C3D520FDF54}" srcOrd="0" destOrd="0" presId="urn:microsoft.com/office/officeart/2005/8/layout/radial3"/>
    <dgm:cxn modelId="{C549C8D9-6F38-4B81-91FF-E5F3BF1EF46B}" type="presOf" srcId="{33AD0F33-C9E9-411F-B56B-DAF78CCFE53F}" destId="{C1461CCE-85C4-4CB5-BCC7-BE31A58EDA34}" srcOrd="0" destOrd="0" presId="urn:microsoft.com/office/officeart/2005/8/layout/radial3"/>
    <dgm:cxn modelId="{6BFB85C9-4AD3-45A4-B271-8909C7A4B26A}" type="presOf" srcId="{1551FAC0-42ED-41B0-87C1-33B91F0C50C0}" destId="{04FB2877-8487-4A5D-8373-13C85E3288D0}" srcOrd="0" destOrd="0" presId="urn:microsoft.com/office/officeart/2005/8/layout/radial3"/>
    <dgm:cxn modelId="{FFA9238D-016A-4CFB-9148-83A50EED34EB}" srcId="{58DCF1C9-E000-45EF-8CDD-3F403DFEA941}" destId="{33AD0F33-C9E9-411F-B56B-DAF78CCFE53F}" srcOrd="3" destOrd="0" parTransId="{4D09F6D8-5F1C-4857-9335-3D52832CD3B4}" sibTransId="{B9EF8550-A46B-4D94-8E6F-FB4ABA3F0E11}"/>
    <dgm:cxn modelId="{6DEE73B9-C58E-410E-BAFC-E4ECBCAA1C2E}" type="presParOf" srcId="{04FB2877-8487-4A5D-8373-13C85E3288D0}" destId="{158DED2E-47E4-467A-9868-C6200EA0AD40}" srcOrd="0" destOrd="0" presId="urn:microsoft.com/office/officeart/2005/8/layout/radial3"/>
    <dgm:cxn modelId="{1230E723-15DB-403D-9035-013AA5A30719}" type="presParOf" srcId="{158DED2E-47E4-467A-9868-C6200EA0AD40}" destId="{22319B0A-4ADD-41A6-858D-1563EC104F5B}" srcOrd="0" destOrd="0" presId="urn:microsoft.com/office/officeart/2005/8/layout/radial3"/>
    <dgm:cxn modelId="{4391081C-808C-4B6B-9CFC-E5EB3E41B21D}" type="presParOf" srcId="{158DED2E-47E4-467A-9868-C6200EA0AD40}" destId="{908452FB-2786-4B60-BC6E-A92EBEA59A6C}" srcOrd="1" destOrd="0" presId="urn:microsoft.com/office/officeart/2005/8/layout/radial3"/>
    <dgm:cxn modelId="{EF50808F-3E10-4252-830D-0C49EE17D3A6}" type="presParOf" srcId="{158DED2E-47E4-467A-9868-C6200EA0AD40}" destId="{90D1BE50-13DE-45FE-A529-663A0BBFB36F}" srcOrd="2" destOrd="0" presId="urn:microsoft.com/office/officeart/2005/8/layout/radial3"/>
    <dgm:cxn modelId="{42AED198-D329-4677-AE11-2BF34C2F4657}" type="presParOf" srcId="{158DED2E-47E4-467A-9868-C6200EA0AD40}" destId="{A4506D9A-C761-4DB7-911F-5C3D520FDF54}" srcOrd="3" destOrd="0" presId="urn:microsoft.com/office/officeart/2005/8/layout/radial3"/>
    <dgm:cxn modelId="{4C72D56F-83FA-4AE2-85A3-CEA97644EE5D}" type="presParOf" srcId="{158DED2E-47E4-467A-9868-C6200EA0AD40}" destId="{C1461CCE-85C4-4CB5-BCC7-BE31A58EDA34}"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B5C96-4CB0-47D6-85D9-C45E0BB48DEB}">
      <dsp:nvSpPr>
        <dsp:cNvPr id="0" name=""/>
        <dsp:cNvSpPr/>
      </dsp:nvSpPr>
      <dsp:spPr>
        <a:xfrm>
          <a:off x="-7518230" y="-1148917"/>
          <a:ext cx="8946191" cy="8946191"/>
        </a:xfrm>
        <a:prstGeom prst="blockArc">
          <a:avLst>
            <a:gd name="adj1" fmla="val 18900000"/>
            <a:gd name="adj2" fmla="val 2700000"/>
            <a:gd name="adj3" fmla="val 241"/>
          </a:avLst>
        </a:prstGeom>
        <a:noFill/>
        <a:ln w="15875" cap="rnd" cmpd="sng" algn="ctr">
          <a:solidFill>
            <a:schemeClr val="dk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699668C-3370-4327-9D02-08D70F0F6A3C}">
      <dsp:nvSpPr>
        <dsp:cNvPr id="0" name=""/>
        <dsp:cNvSpPr/>
      </dsp:nvSpPr>
      <dsp:spPr>
        <a:xfrm>
          <a:off x="623348" y="415389"/>
          <a:ext cx="8723600" cy="831310"/>
        </a:xfrm>
        <a:prstGeom prst="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9853" tIns="35560" rIns="35560" bIns="35560" numCol="1" spcCol="1270" anchor="ctr" anchorCtr="0">
          <a:noAutofit/>
        </a:bodyPr>
        <a:lstStyle/>
        <a:p>
          <a:pPr lvl="0" algn="l" defTabSz="622300">
            <a:lnSpc>
              <a:spcPct val="90000"/>
            </a:lnSpc>
            <a:spcBef>
              <a:spcPct val="0"/>
            </a:spcBef>
            <a:spcAft>
              <a:spcPct val="35000"/>
            </a:spcAft>
          </a:pPr>
          <a:r>
            <a:rPr lang="es-US" sz="1400" kern="1200" dirty="0" smtClean="0"/>
            <a:t>Diseñar y construir un sistema hidráulico óptimo para la distribución de fluidos, con la correcta selección de electroválvulas, tuberías, acoples y  dimensionamiento para la  selección adecuada de una bomba.</a:t>
          </a:r>
          <a:endParaRPr lang="es-US" sz="1400" kern="1200" dirty="0"/>
        </a:p>
      </dsp:txBody>
      <dsp:txXfrm>
        <a:off x="623348" y="415389"/>
        <a:ext cx="8723600" cy="831310"/>
      </dsp:txXfrm>
    </dsp:sp>
    <dsp:sp modelId="{DC3786C0-88F9-4AF8-9FF5-BC3535735529}">
      <dsp:nvSpPr>
        <dsp:cNvPr id="0" name=""/>
        <dsp:cNvSpPr/>
      </dsp:nvSpPr>
      <dsp:spPr>
        <a:xfrm>
          <a:off x="103779" y="311475"/>
          <a:ext cx="1039138" cy="1039138"/>
        </a:xfrm>
        <a:prstGeom prst="ellipse">
          <a:avLst/>
        </a:prstGeom>
        <a:solidFill>
          <a:schemeClr val="lt1">
            <a:hueOff val="0"/>
            <a:satOff val="0"/>
            <a:lumOff val="0"/>
            <a:alphaOff val="0"/>
          </a:schemeClr>
        </a:soli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30E7E1D-23B9-478D-90A3-014D27185361}">
      <dsp:nvSpPr>
        <dsp:cNvPr id="0" name=""/>
        <dsp:cNvSpPr/>
      </dsp:nvSpPr>
      <dsp:spPr>
        <a:xfrm>
          <a:off x="1219041" y="1661956"/>
          <a:ext cx="8127907" cy="831310"/>
        </a:xfrm>
        <a:prstGeom prst="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9853" tIns="35560" rIns="35560" bIns="35560" numCol="1" spcCol="1270" anchor="ctr" anchorCtr="0">
          <a:noAutofit/>
        </a:bodyPr>
        <a:lstStyle/>
        <a:p>
          <a:pPr lvl="0" algn="just" defTabSz="622300">
            <a:lnSpc>
              <a:spcPct val="90000"/>
            </a:lnSpc>
            <a:spcBef>
              <a:spcPct val="0"/>
            </a:spcBef>
            <a:spcAft>
              <a:spcPct val="35000"/>
            </a:spcAft>
          </a:pPr>
          <a:r>
            <a:rPr lang="es-US" sz="1400" kern="1200" dirty="0" smtClean="0"/>
            <a:t>Analizar  un sistema de mezclado mecánico para el tanque de maceración que permita tener una mezcla homogénea de los ingredientes y la cantidad exacta de agua para elaborar cerveza, y el dimensionamiento de un motor para el sistema.</a:t>
          </a:r>
          <a:endParaRPr lang="es-US" sz="1400" kern="1200" dirty="0"/>
        </a:p>
      </dsp:txBody>
      <dsp:txXfrm>
        <a:off x="1219041" y="1661956"/>
        <a:ext cx="8127907" cy="831310"/>
      </dsp:txXfrm>
    </dsp:sp>
    <dsp:sp modelId="{088A96E4-8903-47C1-BBEE-7545A75BF5D4}">
      <dsp:nvSpPr>
        <dsp:cNvPr id="0" name=""/>
        <dsp:cNvSpPr/>
      </dsp:nvSpPr>
      <dsp:spPr>
        <a:xfrm>
          <a:off x="699472" y="1558042"/>
          <a:ext cx="1039138" cy="1039138"/>
        </a:xfrm>
        <a:prstGeom prst="ellipse">
          <a:avLst/>
        </a:prstGeom>
        <a:solidFill>
          <a:schemeClr val="lt1">
            <a:hueOff val="0"/>
            <a:satOff val="0"/>
            <a:lumOff val="0"/>
            <a:alphaOff val="0"/>
          </a:schemeClr>
        </a:soli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1565F26-1F68-4AB0-B376-AFB6C1EC7BB3}">
      <dsp:nvSpPr>
        <dsp:cNvPr id="0" name=""/>
        <dsp:cNvSpPr/>
      </dsp:nvSpPr>
      <dsp:spPr>
        <a:xfrm>
          <a:off x="1401871" y="2908523"/>
          <a:ext cx="7945078" cy="831310"/>
        </a:xfrm>
        <a:prstGeom prst="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9853" tIns="35560" rIns="35560" bIns="35560" numCol="1" spcCol="1270" anchor="ctr" anchorCtr="0">
          <a:noAutofit/>
        </a:bodyPr>
        <a:lstStyle/>
        <a:p>
          <a:pPr lvl="0" algn="just" defTabSz="622300">
            <a:lnSpc>
              <a:spcPct val="90000"/>
            </a:lnSpc>
            <a:spcBef>
              <a:spcPct val="0"/>
            </a:spcBef>
            <a:spcAft>
              <a:spcPct val="35000"/>
            </a:spcAft>
          </a:pPr>
          <a:r>
            <a:rPr lang="es-US" sz="1400" kern="1200" dirty="0" smtClean="0"/>
            <a:t>Diseñar y construir un sistema de control mediante PLC (Controlador lógico programable) y un HMI (Interface hombre maquina), para realizar el control de cocción de la cerveza artesanal.</a:t>
          </a:r>
          <a:endParaRPr lang="es-US" sz="1400" kern="1200" dirty="0"/>
        </a:p>
      </dsp:txBody>
      <dsp:txXfrm>
        <a:off x="1401871" y="2908523"/>
        <a:ext cx="7945078" cy="831310"/>
      </dsp:txXfrm>
    </dsp:sp>
    <dsp:sp modelId="{CAC8B301-450A-497F-A643-CAD22CA0718C}">
      <dsp:nvSpPr>
        <dsp:cNvPr id="0" name=""/>
        <dsp:cNvSpPr/>
      </dsp:nvSpPr>
      <dsp:spPr>
        <a:xfrm>
          <a:off x="932367" y="2821297"/>
          <a:ext cx="1039138" cy="1039138"/>
        </a:xfrm>
        <a:prstGeom prst="ellipse">
          <a:avLst/>
        </a:prstGeom>
        <a:solidFill>
          <a:schemeClr val="lt1">
            <a:hueOff val="0"/>
            <a:satOff val="0"/>
            <a:lumOff val="0"/>
            <a:alphaOff val="0"/>
          </a:schemeClr>
        </a:soli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445538-DCF0-4300-9287-337DCC4C9915}">
      <dsp:nvSpPr>
        <dsp:cNvPr id="0" name=""/>
        <dsp:cNvSpPr/>
      </dsp:nvSpPr>
      <dsp:spPr>
        <a:xfrm>
          <a:off x="1219041" y="4155090"/>
          <a:ext cx="8127907" cy="831310"/>
        </a:xfrm>
        <a:prstGeom prst="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9853" tIns="35560" rIns="35560" bIns="35560" numCol="1" spcCol="1270" anchor="ctr" anchorCtr="0">
          <a:noAutofit/>
        </a:bodyPr>
        <a:lstStyle/>
        <a:p>
          <a:pPr lvl="0" algn="just" defTabSz="622300">
            <a:lnSpc>
              <a:spcPct val="90000"/>
            </a:lnSpc>
            <a:spcBef>
              <a:spcPct val="0"/>
            </a:spcBef>
            <a:spcAft>
              <a:spcPct val="35000"/>
            </a:spcAft>
          </a:pPr>
          <a:r>
            <a:rPr lang="es-US" sz="1400" kern="1200" dirty="0" smtClean="0"/>
            <a:t>Diseñar y construir los circuitos con elementos de potencia para el accionamiento seguro tanto de la bomba hidráulica como del motor para el sistema de mezclado y las electroválvulas.</a:t>
          </a:r>
          <a:endParaRPr lang="es-US" sz="1400" kern="1200" dirty="0"/>
        </a:p>
      </dsp:txBody>
      <dsp:txXfrm>
        <a:off x="1219041" y="4155090"/>
        <a:ext cx="8127907" cy="831310"/>
      </dsp:txXfrm>
    </dsp:sp>
    <dsp:sp modelId="{7824EA28-B6F7-4BC7-8B52-255A1088C1E7}">
      <dsp:nvSpPr>
        <dsp:cNvPr id="0" name=""/>
        <dsp:cNvSpPr/>
      </dsp:nvSpPr>
      <dsp:spPr>
        <a:xfrm>
          <a:off x="699472" y="4051176"/>
          <a:ext cx="1039138" cy="1039138"/>
        </a:xfrm>
        <a:prstGeom prst="ellipse">
          <a:avLst/>
        </a:prstGeom>
        <a:solidFill>
          <a:schemeClr val="lt1">
            <a:hueOff val="0"/>
            <a:satOff val="0"/>
            <a:lumOff val="0"/>
            <a:alphaOff val="0"/>
          </a:schemeClr>
        </a:soli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C19F465-169B-4498-B18A-E2CE667C286C}">
      <dsp:nvSpPr>
        <dsp:cNvPr id="0" name=""/>
        <dsp:cNvSpPr/>
      </dsp:nvSpPr>
      <dsp:spPr>
        <a:xfrm>
          <a:off x="623348" y="5401657"/>
          <a:ext cx="8723600" cy="831310"/>
        </a:xfrm>
        <a:prstGeom prst="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9853" tIns="40640" rIns="40640" bIns="40640" numCol="1" spcCol="1270" anchor="ctr" anchorCtr="0">
          <a:noAutofit/>
        </a:bodyPr>
        <a:lstStyle/>
        <a:p>
          <a:pPr lvl="0" algn="just" defTabSz="711200">
            <a:lnSpc>
              <a:spcPct val="90000"/>
            </a:lnSpc>
            <a:spcBef>
              <a:spcPct val="0"/>
            </a:spcBef>
            <a:spcAft>
              <a:spcPct val="35000"/>
            </a:spcAft>
          </a:pPr>
          <a:r>
            <a:rPr lang="es-US" sz="1600" kern="1200" smtClean="0"/>
            <a:t>Diseñar y construir un panel de control industrial desmontable que permita al operador manipular y elaborar cerveza de manera automática y sencilla.</a:t>
          </a:r>
          <a:endParaRPr lang="es-US" sz="1600" kern="1200" dirty="0"/>
        </a:p>
      </dsp:txBody>
      <dsp:txXfrm>
        <a:off x="623348" y="5401657"/>
        <a:ext cx="8723600" cy="831310"/>
      </dsp:txXfrm>
    </dsp:sp>
    <dsp:sp modelId="{6F88AEB5-65AF-46FB-B82D-06A090DCD979}">
      <dsp:nvSpPr>
        <dsp:cNvPr id="0" name=""/>
        <dsp:cNvSpPr/>
      </dsp:nvSpPr>
      <dsp:spPr>
        <a:xfrm>
          <a:off x="103779" y="5297743"/>
          <a:ext cx="1039138" cy="1039138"/>
        </a:xfrm>
        <a:prstGeom prst="ellipse">
          <a:avLst/>
        </a:prstGeom>
        <a:solidFill>
          <a:schemeClr val="lt1">
            <a:hueOff val="0"/>
            <a:satOff val="0"/>
            <a:lumOff val="0"/>
            <a:alphaOff val="0"/>
          </a:schemeClr>
        </a:soli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3E735C-D748-4A3C-BBD7-02138083642C}">
      <dsp:nvSpPr>
        <dsp:cNvPr id="0" name=""/>
        <dsp:cNvSpPr/>
      </dsp:nvSpPr>
      <dsp:spPr>
        <a:xfrm>
          <a:off x="-6131638" y="-937410"/>
          <a:ext cx="7293488" cy="7293488"/>
        </a:xfrm>
        <a:prstGeom prst="blockArc">
          <a:avLst>
            <a:gd name="adj1" fmla="val 18900000"/>
            <a:gd name="adj2" fmla="val 2700000"/>
            <a:gd name="adj3" fmla="val 296"/>
          </a:avLst>
        </a:prstGeom>
        <a:noFill/>
        <a:ln w="15875" cap="rnd"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150FBC-A9DE-40F3-BFCC-53B56B8B3B67}">
      <dsp:nvSpPr>
        <dsp:cNvPr id="0" name=""/>
        <dsp:cNvSpPr/>
      </dsp:nvSpPr>
      <dsp:spPr>
        <a:xfrm>
          <a:off x="745649" y="541866"/>
          <a:ext cx="7301111" cy="1083733"/>
        </a:xfrm>
        <a:prstGeom prst="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35560" rIns="35560" bIns="35560" numCol="1" spcCol="1270" anchor="ctr" anchorCtr="0">
          <a:noAutofit/>
        </a:bodyPr>
        <a:lstStyle/>
        <a:p>
          <a:pPr lvl="0" algn="l" defTabSz="622300">
            <a:lnSpc>
              <a:spcPct val="90000"/>
            </a:lnSpc>
            <a:spcBef>
              <a:spcPct val="0"/>
            </a:spcBef>
            <a:spcAft>
              <a:spcPct val="35000"/>
            </a:spcAft>
          </a:pPr>
          <a:r>
            <a:rPr lang="es-US" sz="1400" kern="1200" smtClean="0"/>
            <a:t>Una vez realizados los cálculos se determinó una velocidad de flujo de 0.6[m/s], la misma que permite trabajar en condiciones adecuadas para el proceso, por lo tanto, se determinó que el diámetro nominal de la tubería es de equivalente a  es el adecuado</a:t>
          </a:r>
          <a:endParaRPr lang="es-US" sz="1400" kern="1200"/>
        </a:p>
      </dsp:txBody>
      <dsp:txXfrm>
        <a:off x="745649" y="541866"/>
        <a:ext cx="7301111" cy="1083733"/>
      </dsp:txXfrm>
    </dsp:sp>
    <dsp:sp modelId="{138DFA3D-2984-4928-B99D-9576E465FC51}">
      <dsp:nvSpPr>
        <dsp:cNvPr id="0" name=""/>
        <dsp:cNvSpPr/>
      </dsp:nvSpPr>
      <dsp:spPr>
        <a:xfrm>
          <a:off x="68316" y="406400"/>
          <a:ext cx="1354666" cy="1354666"/>
        </a:xfrm>
        <a:prstGeom prst="ellipse">
          <a:avLst/>
        </a:prstGeom>
        <a:solidFill>
          <a:schemeClr val="lt1">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932924-B89D-471C-B94E-7D79D6FF500E}">
      <dsp:nvSpPr>
        <dsp:cNvPr id="0" name=""/>
        <dsp:cNvSpPr/>
      </dsp:nvSpPr>
      <dsp:spPr>
        <a:xfrm>
          <a:off x="1139586" y="2167466"/>
          <a:ext cx="6907174" cy="1083733"/>
        </a:xfrm>
        <a:prstGeom prst="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35560" rIns="35560" bIns="35560" numCol="1" spcCol="1270" anchor="ctr" anchorCtr="0">
          <a:noAutofit/>
        </a:bodyPr>
        <a:lstStyle/>
        <a:p>
          <a:pPr lvl="0" algn="l" defTabSz="622300">
            <a:lnSpc>
              <a:spcPct val="90000"/>
            </a:lnSpc>
            <a:spcBef>
              <a:spcPct val="0"/>
            </a:spcBef>
            <a:spcAft>
              <a:spcPct val="35000"/>
            </a:spcAft>
          </a:pPr>
          <a:r>
            <a:rPr lang="es-US" sz="1400" kern="1200" dirty="0" smtClean="0"/>
            <a:t>Se determinó la caída de presión del sistema utilizando la ecuación de conservación de la energía para fluidos incompresibles y su valor es equivalente a </a:t>
          </a:r>
          <a14:m xmlns:a14="http://schemas.microsoft.com/office/drawing/2010/main">
            <m:oMath xmlns:m="http://schemas.openxmlformats.org/officeDocument/2006/math">
              <m:r>
                <a:rPr lang="es-US" sz="1400" i="1" kern="1200">
                  <a:latin typeface="Cambria Math" panose="02040503050406030204" pitchFamily="18" charset="0"/>
                </a:rPr>
                <m:t>6 </m:t>
              </m:r>
              <m:d>
                <m:dPr>
                  <m:begChr m:val="["/>
                  <m:endChr m:val="]"/>
                  <m:ctrlPr>
                    <a:rPr lang="es-US" sz="1400" i="1" kern="1200">
                      <a:latin typeface="Cambria Math" panose="02040503050406030204" pitchFamily="18" charset="0"/>
                    </a:rPr>
                  </m:ctrlPr>
                </m:dPr>
                <m:e>
                  <m:r>
                    <a:rPr lang="es-US" sz="1400" i="1" kern="1200">
                      <a:latin typeface="Cambria Math" panose="02040503050406030204" pitchFamily="18" charset="0"/>
                    </a:rPr>
                    <m:t>𝑝𝑠𝑖</m:t>
                  </m:r>
                </m:e>
              </m:d>
              <m:r>
                <a:rPr lang="es-US" sz="1400" i="1" kern="1200">
                  <a:latin typeface="Cambria Math" panose="02040503050406030204" pitchFamily="18" charset="0"/>
                </a:rPr>
                <m:t>=42[</m:t>
              </m:r>
              <m:r>
                <a:rPr lang="es-US" sz="1400" i="1" kern="1200">
                  <a:latin typeface="Cambria Math" panose="02040503050406030204" pitchFamily="18" charset="0"/>
                </a:rPr>
                <m:t>𝐾𝑃𝑎</m:t>
              </m:r>
              <m:r>
                <a:rPr lang="es-US" sz="1400" i="1" kern="1200">
                  <a:latin typeface="Cambria Math" panose="02040503050406030204" pitchFamily="18" charset="0"/>
                </a:rPr>
                <m:t>]</m:t>
              </m:r>
            </m:oMath>
          </a14:m>
          <a:r>
            <a:rPr lang="es-US" sz="1400" kern="1200" dirty="0"/>
            <a:t>. De esta manera se puede afirmar que se trabaja en condiciones óptimas en el proceso de cocción de cerveza artesanal.</a:t>
          </a:r>
        </a:p>
      </dsp:txBody>
      <dsp:txXfrm>
        <a:off x="1139586" y="2167466"/>
        <a:ext cx="6907174" cy="1083733"/>
      </dsp:txXfrm>
    </dsp:sp>
    <dsp:sp modelId="{3A5A387B-97D2-43BA-9465-BD3F55A40596}">
      <dsp:nvSpPr>
        <dsp:cNvPr id="0" name=""/>
        <dsp:cNvSpPr/>
      </dsp:nvSpPr>
      <dsp:spPr>
        <a:xfrm>
          <a:off x="462253" y="2032000"/>
          <a:ext cx="1354666" cy="1354666"/>
        </a:xfrm>
        <a:prstGeom prst="ellipse">
          <a:avLst/>
        </a:prstGeom>
        <a:solidFill>
          <a:schemeClr val="lt1">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ED86BF-4B6A-4175-93F8-1F918E2A6FA1}">
      <dsp:nvSpPr>
        <dsp:cNvPr id="0" name=""/>
        <dsp:cNvSpPr/>
      </dsp:nvSpPr>
      <dsp:spPr>
        <a:xfrm>
          <a:off x="732726" y="3492634"/>
          <a:ext cx="7326957" cy="1684598"/>
        </a:xfrm>
        <a:prstGeom prst="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35560" rIns="35560" bIns="35560" numCol="1" spcCol="1270" anchor="ctr" anchorCtr="0">
          <a:noAutofit/>
        </a:bodyPr>
        <a:lstStyle/>
        <a:p>
          <a:pPr lvl="0" algn="l" defTabSz="622300">
            <a:lnSpc>
              <a:spcPct val="90000"/>
            </a:lnSpc>
            <a:spcBef>
              <a:spcPct val="0"/>
            </a:spcBef>
            <a:spcAft>
              <a:spcPct val="35000"/>
            </a:spcAft>
          </a:pPr>
          <a:r>
            <a:rPr lang="es-US" sz="1400" kern="1200" dirty="0" smtClean="0"/>
            <a:t>Se reemplazó una bomba hidráulica Liverani EP Senior la cual proporciona  un caudal de </a:t>
          </a:r>
          <a14:m xmlns:a14="http://schemas.microsoft.com/office/drawing/2010/main">
            <m:oMath xmlns:m="http://schemas.openxmlformats.org/officeDocument/2006/math">
              <m:r>
                <a:rPr lang="es-US" sz="1400" kern="1200">
                  <a:latin typeface="Cambria Math" panose="02040503050406030204" pitchFamily="18" charset="0"/>
                </a:rPr>
                <m:t>115[</m:t>
              </m:r>
              <m:f>
                <m:fPr>
                  <m:ctrlPr>
                    <a:rPr lang="es-US" sz="1400" i="1" kern="1200">
                      <a:latin typeface="Cambria Math" panose="02040503050406030204" pitchFamily="18" charset="0"/>
                    </a:rPr>
                  </m:ctrlPr>
                </m:fPr>
                <m:num>
                  <m:r>
                    <m:rPr>
                      <m:sty m:val="p"/>
                    </m:rPr>
                    <a:rPr lang="es-US" sz="1400" kern="1200">
                      <a:latin typeface="Cambria Math" panose="02040503050406030204" pitchFamily="18" charset="0"/>
                    </a:rPr>
                    <m:t>l</m:t>
                  </m:r>
                </m:num>
                <m:den>
                  <m:r>
                    <m:rPr>
                      <m:sty m:val="p"/>
                    </m:rPr>
                    <a:rPr lang="es-US" sz="1400" kern="1200">
                      <a:latin typeface="Cambria Math" panose="02040503050406030204" pitchFamily="18" charset="0"/>
                    </a:rPr>
                    <m:t>min</m:t>
                  </m:r>
                </m:den>
              </m:f>
              <m:r>
                <a:rPr lang="es-US" sz="1400" kern="1200">
                  <a:latin typeface="Cambria Math" panose="02040503050406030204" pitchFamily="18" charset="0"/>
                </a:rPr>
                <m:t>]</m:t>
              </m:r>
            </m:oMath>
          </a14:m>
          <a:r>
            <a:rPr lang="es-US" sz="1400" kern="1200" dirty="0"/>
            <a:t> a una caída de presión aproximada de 7.2</a:t>
          </a:r>
          <a14:m xmlns:a14="http://schemas.microsoft.com/office/drawing/2010/main">
            <m:oMath xmlns:m="http://schemas.openxmlformats.org/officeDocument/2006/math">
              <m:r>
                <a:rPr lang="es-US" sz="1400" kern="1200">
                  <a:latin typeface="Cambria Math" panose="02040503050406030204" pitchFamily="18" charset="0"/>
                </a:rPr>
                <m:t> [</m:t>
              </m:r>
              <m:r>
                <m:rPr>
                  <m:sty m:val="p"/>
                </m:rPr>
                <a:rPr lang="es-US" sz="1400" kern="1200">
                  <a:latin typeface="Cambria Math" panose="02040503050406030204" pitchFamily="18" charset="0"/>
                </a:rPr>
                <m:t>psi</m:t>
              </m:r>
              <m:r>
                <a:rPr lang="es-US" sz="1400" kern="1200">
                  <a:latin typeface="Cambria Math" panose="02040503050406030204" pitchFamily="18" charset="0"/>
                </a:rPr>
                <m:t>]</m:t>
              </m:r>
            </m:oMath>
          </a14:m>
          <a:r>
            <a:rPr lang="es-US" sz="1400" kern="1200" dirty="0" smtClean="0"/>
            <a:t>,</a:t>
          </a:r>
          <a:r>
            <a:rPr lang="es-US" sz="1400" kern="1200" dirty="0"/>
            <a:t> por bomba hidráulica EP Neos, la cual proporciona un caudal de </a:t>
          </a:r>
          <a14:m xmlns:a14="http://schemas.microsoft.com/office/drawing/2010/main">
            <m:oMath xmlns:m="http://schemas.openxmlformats.org/officeDocument/2006/math">
              <m:r>
                <a:rPr lang="es-US" sz="1400" kern="1200">
                  <a:latin typeface="Cambria Math" panose="02040503050406030204" pitchFamily="18" charset="0"/>
                </a:rPr>
                <m:t>35 [</m:t>
              </m:r>
              <m:f>
                <m:fPr>
                  <m:ctrlPr>
                    <a:rPr lang="es-US" sz="1400" i="1" kern="1200">
                      <a:latin typeface="Cambria Math" panose="02040503050406030204" pitchFamily="18" charset="0"/>
                    </a:rPr>
                  </m:ctrlPr>
                </m:fPr>
                <m:num>
                  <m:r>
                    <m:rPr>
                      <m:sty m:val="p"/>
                    </m:rPr>
                    <a:rPr lang="es-US" sz="1400" kern="1200">
                      <a:latin typeface="Cambria Math" panose="02040503050406030204" pitchFamily="18" charset="0"/>
                    </a:rPr>
                    <m:t>l</m:t>
                  </m:r>
                </m:num>
                <m:den>
                  <m:r>
                    <m:rPr>
                      <m:sty m:val="p"/>
                    </m:rPr>
                    <a:rPr lang="es-US" sz="1400" kern="1200">
                      <a:latin typeface="Cambria Math" panose="02040503050406030204" pitchFamily="18" charset="0"/>
                    </a:rPr>
                    <m:t>min</m:t>
                  </m:r>
                </m:den>
              </m:f>
              <m:r>
                <a:rPr lang="es-US" sz="1400" kern="1200">
                  <a:latin typeface="Cambria Math" panose="02040503050406030204" pitchFamily="18" charset="0"/>
                </a:rPr>
                <m:t>]</m:t>
              </m:r>
            </m:oMath>
          </a14:m>
          <a:r>
            <a:rPr lang="es-US" sz="1400" kern="1200" dirty="0"/>
            <a:t> con una presión de 6 [psi], por lo tanto con dicha bomba se redujo la velocidad del fluido para evitar que al cierre de las válvulas no ocurran daños en las partes mecánicas que componen el sistema de distribución de fluidos.</a:t>
          </a:r>
        </a:p>
      </dsp:txBody>
      <dsp:txXfrm>
        <a:off x="732726" y="3492634"/>
        <a:ext cx="7326957" cy="1684598"/>
      </dsp:txXfrm>
    </dsp:sp>
    <dsp:sp modelId="{DD8810CF-F4C4-4D84-8ED6-8F7528C3D8EF}">
      <dsp:nvSpPr>
        <dsp:cNvPr id="0" name=""/>
        <dsp:cNvSpPr/>
      </dsp:nvSpPr>
      <dsp:spPr>
        <a:xfrm>
          <a:off x="68316" y="3657600"/>
          <a:ext cx="1354666" cy="1354666"/>
        </a:xfrm>
        <a:prstGeom prst="ellipse">
          <a:avLst/>
        </a:prstGeom>
        <a:solidFill>
          <a:schemeClr val="lt1">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CEB09-2778-48AD-B553-623A8A807A4E}">
      <dsp:nvSpPr>
        <dsp:cNvPr id="0" name=""/>
        <dsp:cNvSpPr/>
      </dsp:nvSpPr>
      <dsp:spPr>
        <a:xfrm>
          <a:off x="-6126981" y="-937410"/>
          <a:ext cx="7293488" cy="7293488"/>
        </a:xfrm>
        <a:prstGeom prst="blockArc">
          <a:avLst>
            <a:gd name="adj1" fmla="val 18900000"/>
            <a:gd name="adj2" fmla="val 2700000"/>
            <a:gd name="adj3" fmla="val 296"/>
          </a:avLst>
        </a:prstGeom>
        <a:noFill/>
        <a:ln w="15875" cap="rnd"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3B7AAF-A562-4522-AE67-7D3DB921A6EC}">
      <dsp:nvSpPr>
        <dsp:cNvPr id="0" name=""/>
        <dsp:cNvSpPr/>
      </dsp:nvSpPr>
      <dsp:spPr>
        <a:xfrm>
          <a:off x="610504" y="428682"/>
          <a:ext cx="7440913" cy="809416"/>
        </a:xfrm>
        <a:prstGeom prst="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35560" rIns="35560" bIns="35560" numCol="1" spcCol="1270" anchor="ctr" anchorCtr="0">
          <a:noAutofit/>
        </a:bodyPr>
        <a:lstStyle/>
        <a:p>
          <a:pPr lvl="0" algn="just" defTabSz="622300">
            <a:lnSpc>
              <a:spcPct val="90000"/>
            </a:lnSpc>
            <a:spcBef>
              <a:spcPct val="0"/>
            </a:spcBef>
            <a:spcAft>
              <a:spcPct val="35000"/>
            </a:spcAft>
          </a:pPr>
          <a:r>
            <a:rPr lang="es-US" sz="1400" kern="1200" dirty="0" smtClean="0"/>
            <a:t>Mediante el análisis a través del número de Reynolds en un sistema de agitación se determinó que el valor es de </a:t>
          </a:r>
          <a14:m xmlns:a14="http://schemas.microsoft.com/office/drawing/2010/main">
            <m:oMath xmlns:m="http://schemas.openxmlformats.org/officeDocument/2006/math">
              <m:sSub>
                <m:sSubPr>
                  <m:ctrlPr>
                    <a:rPr lang="es-US" sz="1400" i="1" kern="1200">
                      <a:latin typeface="Cambria Math" panose="02040503050406030204" pitchFamily="18" charset="0"/>
                    </a:rPr>
                  </m:ctrlPr>
                </m:sSubPr>
                <m:e>
                  <m:r>
                    <a:rPr lang="es-US" sz="1400" i="1" kern="1200">
                      <a:latin typeface="Cambria Math" panose="02040503050406030204" pitchFamily="18" charset="0"/>
                    </a:rPr>
                    <m:t>𝑅𝑒</m:t>
                  </m:r>
                </m:e>
                <m:sub>
                  <m:r>
                    <a:rPr lang="es-US" sz="1400" i="1" kern="1200">
                      <a:latin typeface="Cambria Math" panose="02040503050406030204" pitchFamily="18" charset="0"/>
                    </a:rPr>
                    <m:t>𝑚</m:t>
                  </m:r>
                </m:sub>
              </m:sSub>
              <m:r>
                <a:rPr lang="es-US" sz="1400" i="1" kern="1200">
                  <a:latin typeface="Cambria Math" panose="02040503050406030204" pitchFamily="18" charset="0"/>
                </a:rPr>
                <m:t>=132</m:t>
              </m:r>
            </m:oMath>
          </a14:m>
          <a:r>
            <a:rPr lang="es-US" sz="1400" kern="1200" dirty="0"/>
            <a:t>. Lo que nos permite determinar que el grado de agitación es correcto para la maceración.</a:t>
          </a:r>
        </a:p>
      </dsp:txBody>
      <dsp:txXfrm>
        <a:off x="610504" y="428682"/>
        <a:ext cx="7440913" cy="809416"/>
      </dsp:txXfrm>
    </dsp:sp>
    <dsp:sp modelId="{3E40FB0B-D488-440E-8A59-BB50CD189E87}">
      <dsp:nvSpPr>
        <dsp:cNvPr id="0" name=""/>
        <dsp:cNvSpPr/>
      </dsp:nvSpPr>
      <dsp:spPr>
        <a:xfrm>
          <a:off x="89500" y="312386"/>
          <a:ext cx="1042009" cy="1042009"/>
        </a:xfrm>
        <a:prstGeom prst="ellipse">
          <a:avLst/>
        </a:prstGeom>
        <a:solidFill>
          <a:schemeClr val="lt1">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413533-6D79-4DA2-B97F-972B3FDBDF09}">
      <dsp:nvSpPr>
        <dsp:cNvPr id="0" name=""/>
        <dsp:cNvSpPr/>
      </dsp:nvSpPr>
      <dsp:spPr>
        <a:xfrm>
          <a:off x="1088431" y="1515536"/>
          <a:ext cx="6962986" cy="1136965"/>
        </a:xfrm>
        <a:prstGeom prst="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35560" rIns="35560" bIns="35560" numCol="1" spcCol="1270" anchor="ctr" anchorCtr="0">
          <a:noAutofit/>
        </a:bodyPr>
        <a:lstStyle/>
        <a:p>
          <a:pPr lvl="0" algn="just" defTabSz="622300">
            <a:lnSpc>
              <a:spcPct val="90000"/>
            </a:lnSpc>
            <a:spcBef>
              <a:spcPct val="0"/>
            </a:spcBef>
            <a:spcAft>
              <a:spcPct val="35000"/>
            </a:spcAft>
          </a:pPr>
          <a:r>
            <a:rPr lang="es-US" sz="1400" kern="1200" dirty="0" smtClean="0"/>
            <a:t>El motor seleccionado para el sistema de agitación posee una potencia de 3[HP], obtenida mediante cálculos basados en las propiedades físicas como la viscosidad dinámica, densidad y número de Reynolds  y el número de potencia de la mezcla en el tanque de maceración.</a:t>
          </a:r>
          <a:endParaRPr lang="es-US" sz="1400" kern="1200" dirty="0"/>
        </a:p>
      </dsp:txBody>
      <dsp:txXfrm>
        <a:off x="1088431" y="1515536"/>
        <a:ext cx="6962986" cy="1136965"/>
      </dsp:txXfrm>
    </dsp:sp>
    <dsp:sp modelId="{3259DB0A-814B-4C29-8D8B-8457C5E21BE7}">
      <dsp:nvSpPr>
        <dsp:cNvPr id="0" name=""/>
        <dsp:cNvSpPr/>
      </dsp:nvSpPr>
      <dsp:spPr>
        <a:xfrm>
          <a:off x="567426" y="1563014"/>
          <a:ext cx="1042009" cy="1042009"/>
        </a:xfrm>
        <a:prstGeom prst="ellipse">
          <a:avLst/>
        </a:prstGeom>
        <a:solidFill>
          <a:schemeClr val="lt1">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0E9151-CAC6-4FCC-A91A-87C5E8F00A65}">
      <dsp:nvSpPr>
        <dsp:cNvPr id="0" name=""/>
        <dsp:cNvSpPr/>
      </dsp:nvSpPr>
      <dsp:spPr>
        <a:xfrm>
          <a:off x="1088431" y="2744390"/>
          <a:ext cx="6962986" cy="1180513"/>
        </a:xfrm>
        <a:prstGeom prst="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35560" rIns="35560" bIns="35560" numCol="1" spcCol="1270" anchor="ctr" anchorCtr="0">
          <a:noAutofit/>
        </a:bodyPr>
        <a:lstStyle/>
        <a:p>
          <a:pPr lvl="0" algn="just" defTabSz="622300">
            <a:lnSpc>
              <a:spcPct val="90000"/>
            </a:lnSpc>
            <a:spcBef>
              <a:spcPct val="0"/>
            </a:spcBef>
            <a:spcAft>
              <a:spcPct val="35000"/>
            </a:spcAft>
          </a:pPr>
          <a:r>
            <a:rPr lang="es-US" sz="1400" kern="1200" dirty="0" smtClean="0"/>
            <a:t>Se instalaron tres sensores termocupla tipo J para la medición de temperaturas en el proceso de cocción de la cerveza. A través de un módulo de señales analógicas Siemens SM 1231 TC se realizó el acondicionamiento de señales que posteriormente son procesados a través del controlador.</a:t>
          </a:r>
          <a:endParaRPr lang="es-US" sz="1400" kern="1200" dirty="0"/>
        </a:p>
      </dsp:txBody>
      <dsp:txXfrm>
        <a:off x="1088431" y="2744390"/>
        <a:ext cx="6962986" cy="1180513"/>
      </dsp:txXfrm>
    </dsp:sp>
    <dsp:sp modelId="{C50BB045-DAC4-4527-90A5-D7F3CADE1464}">
      <dsp:nvSpPr>
        <dsp:cNvPr id="0" name=""/>
        <dsp:cNvSpPr/>
      </dsp:nvSpPr>
      <dsp:spPr>
        <a:xfrm>
          <a:off x="567426" y="2813642"/>
          <a:ext cx="1042009" cy="1042009"/>
        </a:xfrm>
        <a:prstGeom prst="ellipse">
          <a:avLst/>
        </a:prstGeom>
        <a:solidFill>
          <a:schemeClr val="lt1">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86B87B-8AAE-4EC7-8A54-731411EA29D8}">
      <dsp:nvSpPr>
        <dsp:cNvPr id="0" name=""/>
        <dsp:cNvSpPr/>
      </dsp:nvSpPr>
      <dsp:spPr>
        <a:xfrm>
          <a:off x="610504" y="4011991"/>
          <a:ext cx="7440913" cy="1146569"/>
        </a:xfrm>
        <a:prstGeom prst="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35560" rIns="35560" bIns="35560" numCol="1" spcCol="1270" anchor="ctr" anchorCtr="0">
          <a:noAutofit/>
        </a:bodyPr>
        <a:lstStyle/>
        <a:p>
          <a:pPr lvl="0" algn="just" defTabSz="622300">
            <a:lnSpc>
              <a:spcPct val="90000"/>
            </a:lnSpc>
            <a:spcBef>
              <a:spcPct val="0"/>
            </a:spcBef>
            <a:spcAft>
              <a:spcPct val="35000"/>
            </a:spcAft>
          </a:pPr>
          <a:r>
            <a:rPr lang="es-US" sz="1400" kern="1200" dirty="0" smtClean="0"/>
            <a:t>Se diseñó un controlador de nivel de agua en el tanque de calentamiento. Este sistema consta de 4 sensores magnéticos de tipo flotador. La medición se realiza de forma puntual para enviar de manera proporcional el volumen de agua en el proceso. El volumen de trabajo del sistema es de 500 [lt]. El controlador de niveles es el adecuado para el control ON/OFF de la bomba.</a:t>
          </a:r>
          <a:endParaRPr lang="es-US" sz="1400" kern="1200" dirty="0"/>
        </a:p>
      </dsp:txBody>
      <dsp:txXfrm>
        <a:off x="610504" y="4011991"/>
        <a:ext cx="7440913" cy="1146569"/>
      </dsp:txXfrm>
    </dsp:sp>
    <dsp:sp modelId="{52291C8A-A8D9-4ABB-83C2-C6A3632606CB}">
      <dsp:nvSpPr>
        <dsp:cNvPr id="0" name=""/>
        <dsp:cNvSpPr/>
      </dsp:nvSpPr>
      <dsp:spPr>
        <a:xfrm>
          <a:off x="89500" y="4064271"/>
          <a:ext cx="1042009" cy="1042009"/>
        </a:xfrm>
        <a:prstGeom prst="ellipse">
          <a:avLst/>
        </a:prstGeom>
        <a:solidFill>
          <a:schemeClr val="lt1">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3E735C-D748-4A3C-BBD7-02138083642C}">
      <dsp:nvSpPr>
        <dsp:cNvPr id="0" name=""/>
        <dsp:cNvSpPr/>
      </dsp:nvSpPr>
      <dsp:spPr>
        <a:xfrm>
          <a:off x="-6126981" y="-937410"/>
          <a:ext cx="7293488" cy="7293488"/>
        </a:xfrm>
        <a:prstGeom prst="blockArc">
          <a:avLst>
            <a:gd name="adj1" fmla="val 18900000"/>
            <a:gd name="adj2" fmla="val 2700000"/>
            <a:gd name="adj3" fmla="val 296"/>
          </a:avLst>
        </a:prstGeom>
        <a:noFill/>
        <a:ln w="15875" cap="rnd"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150FBC-A9DE-40F3-BFCC-53B56B8B3B67}">
      <dsp:nvSpPr>
        <dsp:cNvPr id="0" name=""/>
        <dsp:cNvSpPr/>
      </dsp:nvSpPr>
      <dsp:spPr>
        <a:xfrm>
          <a:off x="610504" y="416587"/>
          <a:ext cx="7440913" cy="833607"/>
        </a:xfrm>
        <a:prstGeom prst="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35560" rIns="35560" bIns="35560" numCol="1" spcCol="1270" anchor="ctr" anchorCtr="0">
          <a:noAutofit/>
        </a:bodyPr>
        <a:lstStyle/>
        <a:p>
          <a:pPr lvl="0" algn="l" defTabSz="622300">
            <a:lnSpc>
              <a:spcPct val="90000"/>
            </a:lnSpc>
            <a:spcBef>
              <a:spcPct val="0"/>
            </a:spcBef>
            <a:spcAft>
              <a:spcPct val="35000"/>
            </a:spcAft>
          </a:pPr>
          <a:r>
            <a:rPr lang="es-US" sz="1400" kern="1200" dirty="0" smtClean="0"/>
            <a:t>El tablero de control debe permanecer  cerrado y el operador no debe abrirlo, esto puede ocasionar que ingrese líquido en el tablero y pueda dañar los componentes eléctricos.</a:t>
          </a:r>
          <a:endParaRPr lang="es-US" sz="1400" kern="1200" dirty="0"/>
        </a:p>
      </dsp:txBody>
      <dsp:txXfrm>
        <a:off x="610504" y="416587"/>
        <a:ext cx="7440913" cy="833607"/>
      </dsp:txXfrm>
    </dsp:sp>
    <dsp:sp modelId="{138DFA3D-2984-4928-B99D-9576E465FC51}">
      <dsp:nvSpPr>
        <dsp:cNvPr id="0" name=""/>
        <dsp:cNvSpPr/>
      </dsp:nvSpPr>
      <dsp:spPr>
        <a:xfrm>
          <a:off x="89500" y="312386"/>
          <a:ext cx="1042009" cy="1042009"/>
        </a:xfrm>
        <a:prstGeom prst="ellipse">
          <a:avLst/>
        </a:prstGeom>
        <a:solidFill>
          <a:schemeClr val="lt1">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48429C-7B78-476A-8797-35337A62AD52}">
      <dsp:nvSpPr>
        <dsp:cNvPr id="0" name=""/>
        <dsp:cNvSpPr/>
      </dsp:nvSpPr>
      <dsp:spPr>
        <a:xfrm>
          <a:off x="1088431" y="1634804"/>
          <a:ext cx="6962986" cy="898429"/>
        </a:xfrm>
        <a:prstGeom prst="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35560" rIns="35560" bIns="35560" numCol="1" spcCol="1270" anchor="ctr" anchorCtr="0">
          <a:noAutofit/>
        </a:bodyPr>
        <a:lstStyle/>
        <a:p>
          <a:pPr lvl="0" algn="l" defTabSz="622300">
            <a:lnSpc>
              <a:spcPct val="90000"/>
            </a:lnSpc>
            <a:spcBef>
              <a:spcPct val="0"/>
            </a:spcBef>
            <a:spcAft>
              <a:spcPct val="35000"/>
            </a:spcAft>
          </a:pPr>
          <a:r>
            <a:rPr lang="es-US" sz="1400" kern="1200" dirty="0" smtClean="0"/>
            <a:t>En el caso de que el operador detecte alguna falla en el sistema no debe abrir o manipular los componentes del sistema. Se recomienda contactar a los diseñadores del proyecto para su revisión.</a:t>
          </a:r>
          <a:endParaRPr lang="es-US" sz="1400" kern="1200" dirty="0"/>
        </a:p>
      </dsp:txBody>
      <dsp:txXfrm>
        <a:off x="1088431" y="1634804"/>
        <a:ext cx="6962986" cy="898429"/>
      </dsp:txXfrm>
    </dsp:sp>
    <dsp:sp modelId="{36787315-4077-4951-BD9C-FFEF61C6F872}">
      <dsp:nvSpPr>
        <dsp:cNvPr id="0" name=""/>
        <dsp:cNvSpPr/>
      </dsp:nvSpPr>
      <dsp:spPr>
        <a:xfrm>
          <a:off x="567426" y="1563014"/>
          <a:ext cx="1042009" cy="1042009"/>
        </a:xfrm>
        <a:prstGeom prst="ellipse">
          <a:avLst/>
        </a:prstGeom>
        <a:solidFill>
          <a:schemeClr val="lt1">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9D818-D337-45A8-8FDA-A1777153893E}">
      <dsp:nvSpPr>
        <dsp:cNvPr id="0" name=""/>
        <dsp:cNvSpPr/>
      </dsp:nvSpPr>
      <dsp:spPr>
        <a:xfrm>
          <a:off x="1088431" y="2984636"/>
          <a:ext cx="6962986" cy="700022"/>
        </a:xfrm>
        <a:prstGeom prst="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35560" rIns="35560" bIns="35560" numCol="1" spcCol="1270" anchor="ctr" anchorCtr="0">
          <a:noAutofit/>
        </a:bodyPr>
        <a:lstStyle/>
        <a:p>
          <a:pPr lvl="0" algn="l" defTabSz="622300">
            <a:lnSpc>
              <a:spcPct val="90000"/>
            </a:lnSpc>
            <a:spcBef>
              <a:spcPct val="0"/>
            </a:spcBef>
            <a:spcAft>
              <a:spcPct val="35000"/>
            </a:spcAft>
          </a:pPr>
          <a:r>
            <a:rPr lang="es-US" sz="1400" kern="1200" dirty="0" smtClean="0"/>
            <a:t>Para el correcto uso del tablero de control, el operador deberá referirse al manual de usuario.</a:t>
          </a:r>
          <a:endParaRPr lang="es-US" sz="1400" kern="1200" dirty="0"/>
        </a:p>
      </dsp:txBody>
      <dsp:txXfrm>
        <a:off x="1088431" y="2984636"/>
        <a:ext cx="6962986" cy="700022"/>
      </dsp:txXfrm>
    </dsp:sp>
    <dsp:sp modelId="{3A5A387B-97D2-43BA-9465-BD3F55A40596}">
      <dsp:nvSpPr>
        <dsp:cNvPr id="0" name=""/>
        <dsp:cNvSpPr/>
      </dsp:nvSpPr>
      <dsp:spPr>
        <a:xfrm>
          <a:off x="567426" y="2813642"/>
          <a:ext cx="1042009" cy="1042009"/>
        </a:xfrm>
        <a:prstGeom prst="ellipse">
          <a:avLst/>
        </a:prstGeom>
        <a:solidFill>
          <a:schemeClr val="lt1">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59FAB4-4575-4A9D-9E49-477F6E080A81}">
      <dsp:nvSpPr>
        <dsp:cNvPr id="0" name=""/>
        <dsp:cNvSpPr/>
      </dsp:nvSpPr>
      <dsp:spPr>
        <a:xfrm>
          <a:off x="610504" y="4168472"/>
          <a:ext cx="7440913" cy="833607"/>
        </a:xfrm>
        <a:prstGeom prst="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35560" rIns="35560" bIns="35560" numCol="1" spcCol="1270" anchor="ctr" anchorCtr="0">
          <a:noAutofit/>
        </a:bodyPr>
        <a:lstStyle/>
        <a:p>
          <a:pPr lvl="0" algn="l" defTabSz="622300">
            <a:lnSpc>
              <a:spcPct val="90000"/>
            </a:lnSpc>
            <a:spcBef>
              <a:spcPct val="0"/>
            </a:spcBef>
            <a:spcAft>
              <a:spcPct val="35000"/>
            </a:spcAft>
          </a:pPr>
          <a:r>
            <a:rPr lang="es-US" sz="1400" kern="1200" dirty="0" smtClean="0"/>
            <a:t>El sistema de distribución de fluidos puede ser retirado de la planta después de treinta minutos de haber terminado el proceso de cocción para evitar que el operador sufra quemaduras al contacto con las tuberías. </a:t>
          </a:r>
          <a:endParaRPr lang="es-US" sz="1400" kern="1200" dirty="0"/>
        </a:p>
      </dsp:txBody>
      <dsp:txXfrm>
        <a:off x="610504" y="4168472"/>
        <a:ext cx="7440913" cy="833607"/>
      </dsp:txXfrm>
    </dsp:sp>
    <dsp:sp modelId="{DD8810CF-F4C4-4D84-8ED6-8F7528C3D8EF}">
      <dsp:nvSpPr>
        <dsp:cNvPr id="0" name=""/>
        <dsp:cNvSpPr/>
      </dsp:nvSpPr>
      <dsp:spPr>
        <a:xfrm>
          <a:off x="89500" y="4064271"/>
          <a:ext cx="1042009" cy="1042009"/>
        </a:xfrm>
        <a:prstGeom prst="ellipse">
          <a:avLst/>
        </a:prstGeom>
        <a:solidFill>
          <a:schemeClr val="lt1">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B7BD1F-3312-4EC5-9050-508D522DB36C}">
      <dsp:nvSpPr>
        <dsp:cNvPr id="0" name=""/>
        <dsp:cNvSpPr/>
      </dsp:nvSpPr>
      <dsp:spPr>
        <a:xfrm>
          <a:off x="1722980" y="795674"/>
          <a:ext cx="1982205" cy="1982205"/>
        </a:xfrm>
        <a:prstGeom prst="ellipse">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US" sz="2100" b="1" kern="1200" dirty="0" smtClean="0"/>
            <a:t>Sistema mecánico</a:t>
          </a:r>
          <a:endParaRPr lang="es-US" sz="2100" b="1" kern="1200" dirty="0"/>
        </a:p>
      </dsp:txBody>
      <dsp:txXfrm>
        <a:off x="2013267" y="1085961"/>
        <a:ext cx="1401631" cy="1401631"/>
      </dsp:txXfrm>
    </dsp:sp>
    <dsp:sp modelId="{69A450FC-0332-4066-9C1F-49E6CCF1DA52}">
      <dsp:nvSpPr>
        <dsp:cNvPr id="0" name=""/>
        <dsp:cNvSpPr/>
      </dsp:nvSpPr>
      <dsp:spPr>
        <a:xfrm>
          <a:off x="1938568" y="-196004"/>
          <a:ext cx="1554475" cy="1554475"/>
        </a:xfrm>
        <a:prstGeom prst="ellipse">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US" sz="1400" kern="1200" dirty="0" smtClean="0"/>
            <a:t>Selección del motor de un sistema de agitación</a:t>
          </a:r>
          <a:endParaRPr lang="es-US" sz="1400" kern="1200" dirty="0"/>
        </a:p>
      </dsp:txBody>
      <dsp:txXfrm>
        <a:off x="2166216" y="31644"/>
        <a:ext cx="1099179" cy="1099179"/>
      </dsp:txXfrm>
    </dsp:sp>
    <dsp:sp modelId="{40F3E451-8CAA-4A31-BCAB-0E9E5E66E6E5}">
      <dsp:nvSpPr>
        <dsp:cNvPr id="0" name=""/>
        <dsp:cNvSpPr/>
      </dsp:nvSpPr>
      <dsp:spPr>
        <a:xfrm>
          <a:off x="3413468" y="1038118"/>
          <a:ext cx="1554475" cy="1554475"/>
        </a:xfrm>
        <a:prstGeom prst="ellipse">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US" sz="1400" kern="1200" dirty="0" smtClean="0"/>
            <a:t>Sistema hidráulico</a:t>
          </a:r>
          <a:endParaRPr lang="es-US" sz="1400" kern="1200" dirty="0"/>
        </a:p>
      </dsp:txBody>
      <dsp:txXfrm>
        <a:off x="3641116" y="1265766"/>
        <a:ext cx="1099179" cy="1099179"/>
      </dsp:txXfrm>
    </dsp:sp>
    <dsp:sp modelId="{5944D85D-3BEF-4363-BB8D-6801A15D2747}">
      <dsp:nvSpPr>
        <dsp:cNvPr id="0" name=""/>
        <dsp:cNvSpPr/>
      </dsp:nvSpPr>
      <dsp:spPr>
        <a:xfrm>
          <a:off x="1845401" y="2300411"/>
          <a:ext cx="1737363" cy="1554475"/>
        </a:xfrm>
        <a:prstGeom prst="ellipse">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US" sz="1400" kern="1200" dirty="0" smtClean="0"/>
            <a:t>Diseño mecánico a través de herramientas CAD</a:t>
          </a:r>
          <a:endParaRPr lang="es-US" sz="1400" kern="1200" dirty="0"/>
        </a:p>
      </dsp:txBody>
      <dsp:txXfrm>
        <a:off x="2099832" y="2528059"/>
        <a:ext cx="1228501" cy="1099179"/>
      </dsp:txXfrm>
    </dsp:sp>
    <dsp:sp modelId="{BDDA5797-9C4A-412E-A4A8-A3800BDDEDF6}">
      <dsp:nvSpPr>
        <dsp:cNvPr id="0" name=""/>
        <dsp:cNvSpPr/>
      </dsp:nvSpPr>
      <dsp:spPr>
        <a:xfrm>
          <a:off x="488815" y="1023823"/>
          <a:ext cx="1554475" cy="1554475"/>
        </a:xfrm>
        <a:prstGeom prst="ellipse">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US" sz="1400" kern="1200" dirty="0" smtClean="0"/>
            <a:t>Selección de actuadores de válvulas</a:t>
          </a:r>
          <a:endParaRPr lang="es-US" sz="1400" kern="1200" dirty="0"/>
        </a:p>
      </dsp:txBody>
      <dsp:txXfrm>
        <a:off x="716463" y="1251471"/>
        <a:ext cx="1099179" cy="10991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6C499-ABA5-431E-A68E-B3038265C9E2}">
      <dsp:nvSpPr>
        <dsp:cNvPr id="0" name=""/>
        <dsp:cNvSpPr/>
      </dsp:nvSpPr>
      <dsp:spPr>
        <a:xfrm>
          <a:off x="2031073" y="852090"/>
          <a:ext cx="2122752" cy="2122752"/>
        </a:xfrm>
        <a:prstGeom prst="ellipse">
          <a:avLst/>
        </a:prstGeom>
        <a:solidFill>
          <a:srgbClr val="E1D47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US" sz="2000" b="1" kern="1200" dirty="0" smtClean="0"/>
            <a:t>Sistema electrónico</a:t>
          </a:r>
          <a:endParaRPr lang="es-US" sz="2000" b="1" kern="1200" dirty="0"/>
        </a:p>
      </dsp:txBody>
      <dsp:txXfrm>
        <a:off x="2341943" y="1162960"/>
        <a:ext cx="1501012" cy="1501012"/>
      </dsp:txXfrm>
    </dsp:sp>
    <dsp:sp modelId="{F3336441-FA2C-4225-AD69-F4C7FF7469E1}">
      <dsp:nvSpPr>
        <dsp:cNvPr id="0" name=""/>
        <dsp:cNvSpPr/>
      </dsp:nvSpPr>
      <dsp:spPr>
        <a:xfrm>
          <a:off x="2269490" y="-291892"/>
          <a:ext cx="1645918" cy="1645918"/>
        </a:xfrm>
        <a:prstGeom prst="ellipse">
          <a:avLst/>
        </a:prstGeom>
        <a:solidFill>
          <a:srgbClr val="E1D47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US" sz="1400" kern="1200" dirty="0" smtClean="0"/>
            <a:t>Sensores</a:t>
          </a:r>
          <a:endParaRPr lang="es-US" sz="1400" kern="1200" dirty="0"/>
        </a:p>
      </dsp:txBody>
      <dsp:txXfrm>
        <a:off x="2510529" y="-50853"/>
        <a:ext cx="1163840" cy="1163840"/>
      </dsp:txXfrm>
    </dsp:sp>
    <dsp:sp modelId="{991A2ABD-A8A5-448B-8F7D-E85F74BFB7CC}">
      <dsp:nvSpPr>
        <dsp:cNvPr id="0" name=""/>
        <dsp:cNvSpPr/>
      </dsp:nvSpPr>
      <dsp:spPr>
        <a:xfrm>
          <a:off x="3809359" y="1090531"/>
          <a:ext cx="1645918" cy="1645918"/>
        </a:xfrm>
        <a:prstGeom prst="ellipse">
          <a:avLst/>
        </a:prstGeom>
        <a:solidFill>
          <a:srgbClr val="E1D47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US" sz="1400" kern="1200" dirty="0" smtClean="0"/>
            <a:t>Actuadores</a:t>
          </a:r>
          <a:endParaRPr lang="es-US" sz="1400" kern="1200" dirty="0"/>
        </a:p>
      </dsp:txBody>
      <dsp:txXfrm>
        <a:off x="4050398" y="1331570"/>
        <a:ext cx="1163840" cy="1163840"/>
      </dsp:txXfrm>
    </dsp:sp>
    <dsp:sp modelId="{5D8A840A-43A8-44D7-AFF7-3A50171B8AB4}">
      <dsp:nvSpPr>
        <dsp:cNvPr id="0" name=""/>
        <dsp:cNvSpPr/>
      </dsp:nvSpPr>
      <dsp:spPr>
        <a:xfrm>
          <a:off x="2283774" y="2472907"/>
          <a:ext cx="1645918" cy="1645918"/>
        </a:xfrm>
        <a:prstGeom prst="ellipse">
          <a:avLst/>
        </a:prstGeom>
        <a:solidFill>
          <a:srgbClr val="E1D47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US" sz="1400" kern="1200" dirty="0" smtClean="0"/>
            <a:t>Acondicionamiento de señales</a:t>
          </a:r>
          <a:endParaRPr lang="es-US" sz="1400" kern="1200" dirty="0"/>
        </a:p>
      </dsp:txBody>
      <dsp:txXfrm>
        <a:off x="2524813" y="2713946"/>
        <a:ext cx="1163840" cy="1163840"/>
      </dsp:txXfrm>
    </dsp:sp>
    <dsp:sp modelId="{9CCB0AFA-11B9-470A-ADF0-67BC432F4B1A}">
      <dsp:nvSpPr>
        <dsp:cNvPr id="0" name=""/>
        <dsp:cNvSpPr/>
      </dsp:nvSpPr>
      <dsp:spPr>
        <a:xfrm>
          <a:off x="715628" y="1076228"/>
          <a:ext cx="1645918" cy="1645918"/>
        </a:xfrm>
        <a:prstGeom prst="ellipse">
          <a:avLst/>
        </a:prstGeom>
        <a:solidFill>
          <a:srgbClr val="E1D47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US" sz="1400" kern="1200" dirty="0" smtClean="0"/>
            <a:t>Elementos de maniobra, mando y señalización</a:t>
          </a:r>
          <a:endParaRPr lang="es-US" sz="1400" kern="1200" dirty="0"/>
        </a:p>
      </dsp:txBody>
      <dsp:txXfrm>
        <a:off x="956667" y="1317267"/>
        <a:ext cx="1163840" cy="11638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4826F3-C5CB-48F2-8050-6EE93701F6B9}">
      <dsp:nvSpPr>
        <dsp:cNvPr id="0" name=""/>
        <dsp:cNvSpPr/>
      </dsp:nvSpPr>
      <dsp:spPr>
        <a:xfrm>
          <a:off x="1706992" y="1090700"/>
          <a:ext cx="2288315" cy="2288315"/>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US" sz="2100" b="1" kern="1200" dirty="0" smtClean="0"/>
            <a:t>Sistema de control</a:t>
          </a:r>
          <a:endParaRPr lang="es-US" sz="2100" b="1" kern="1200" dirty="0"/>
        </a:p>
      </dsp:txBody>
      <dsp:txXfrm>
        <a:off x="2042108" y="1425816"/>
        <a:ext cx="1618083" cy="1618083"/>
      </dsp:txXfrm>
    </dsp:sp>
    <dsp:sp modelId="{3F36CE0F-4D3C-42ED-8875-CC45638D86AD}">
      <dsp:nvSpPr>
        <dsp:cNvPr id="0" name=""/>
        <dsp:cNvSpPr/>
      </dsp:nvSpPr>
      <dsp:spPr>
        <a:xfrm>
          <a:off x="2028191" y="-76863"/>
          <a:ext cx="1645916" cy="1645916"/>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US" sz="1500" kern="1200" dirty="0" smtClean="0"/>
            <a:t>Controlador</a:t>
          </a:r>
          <a:endParaRPr lang="es-US" sz="1500" kern="1200" dirty="0"/>
        </a:p>
      </dsp:txBody>
      <dsp:txXfrm>
        <a:off x="2269230" y="164176"/>
        <a:ext cx="1163838" cy="1163838"/>
      </dsp:txXfrm>
    </dsp:sp>
    <dsp:sp modelId="{E57C9C02-C4E3-4C6C-AFA7-4EC1DB6E8CD7}">
      <dsp:nvSpPr>
        <dsp:cNvPr id="0" name=""/>
        <dsp:cNvSpPr/>
      </dsp:nvSpPr>
      <dsp:spPr>
        <a:xfrm>
          <a:off x="3317498" y="2156280"/>
          <a:ext cx="1645916" cy="1645916"/>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US" sz="1500" kern="1200" dirty="0" smtClean="0"/>
            <a:t>Monitoreo del sistema</a:t>
          </a:r>
          <a:endParaRPr lang="es-US" sz="1500" kern="1200" dirty="0"/>
        </a:p>
      </dsp:txBody>
      <dsp:txXfrm>
        <a:off x="3558537" y="2397319"/>
        <a:ext cx="1163838" cy="1163838"/>
      </dsp:txXfrm>
    </dsp:sp>
    <dsp:sp modelId="{BF6978BE-30A8-46AB-A02C-AFC7E69AF04B}">
      <dsp:nvSpPr>
        <dsp:cNvPr id="0" name=""/>
        <dsp:cNvSpPr/>
      </dsp:nvSpPr>
      <dsp:spPr>
        <a:xfrm>
          <a:off x="738885" y="2156280"/>
          <a:ext cx="1645916" cy="1645916"/>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US" sz="1500" kern="1200" dirty="0" smtClean="0"/>
            <a:t>Registro y avisos de proceso</a:t>
          </a:r>
          <a:endParaRPr lang="es-US" sz="1500" kern="1200" dirty="0"/>
        </a:p>
      </dsp:txBody>
      <dsp:txXfrm>
        <a:off x="979924" y="2397319"/>
        <a:ext cx="1163838" cy="11638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1D1703-1642-4E43-9072-C92D15FCC088}">
      <dsp:nvSpPr>
        <dsp:cNvPr id="0" name=""/>
        <dsp:cNvSpPr/>
      </dsp:nvSpPr>
      <dsp:spPr>
        <a:xfrm>
          <a:off x="2647181" y="1270666"/>
          <a:ext cx="3165521" cy="3165521"/>
        </a:xfrm>
        <a:prstGeom prst="ellipse">
          <a:avLst/>
        </a:prstGeom>
        <a:solidFill>
          <a:schemeClr val="accent2">
            <a:shade val="80000"/>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s-US" sz="6500" kern="1200" dirty="0" smtClean="0"/>
            <a:t> </a:t>
          </a:r>
          <a:endParaRPr lang="es-US" sz="6500" kern="1200" dirty="0"/>
        </a:p>
      </dsp:txBody>
      <dsp:txXfrm>
        <a:off x="3110761" y="1734246"/>
        <a:ext cx="2238361" cy="2238361"/>
      </dsp:txXfrm>
    </dsp:sp>
    <dsp:sp modelId="{48265278-E062-4BA4-8E64-3C03B344E333}">
      <dsp:nvSpPr>
        <dsp:cNvPr id="0" name=""/>
        <dsp:cNvSpPr/>
      </dsp:nvSpPr>
      <dsp:spPr>
        <a:xfrm>
          <a:off x="3438562" y="565"/>
          <a:ext cx="1582760" cy="1582760"/>
        </a:xfrm>
        <a:prstGeom prst="ellipse">
          <a:avLst/>
        </a:prstGeom>
        <a:solidFill>
          <a:schemeClr val="accent2">
            <a:shade val="80000"/>
            <a:alpha val="50000"/>
            <a:hueOff val="0"/>
            <a:satOff val="2140"/>
            <a:lumOff val="891"/>
            <a:alphaOff val="-500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US" sz="1300" kern="1200" dirty="0" smtClean="0"/>
            <a:t>Superficie lisa para evitar acumulación de bacterias</a:t>
          </a:r>
          <a:endParaRPr lang="es-US" sz="1300" kern="1200" dirty="0"/>
        </a:p>
      </dsp:txBody>
      <dsp:txXfrm>
        <a:off x="3670352" y="232355"/>
        <a:ext cx="1119180" cy="1119180"/>
      </dsp:txXfrm>
    </dsp:sp>
    <dsp:sp modelId="{31F26F19-A29F-4E3A-A49E-C642BF861D82}">
      <dsp:nvSpPr>
        <dsp:cNvPr id="0" name=""/>
        <dsp:cNvSpPr/>
      </dsp:nvSpPr>
      <dsp:spPr>
        <a:xfrm>
          <a:off x="5223858" y="1031306"/>
          <a:ext cx="1582760" cy="1582760"/>
        </a:xfrm>
        <a:prstGeom prst="ellipse">
          <a:avLst/>
        </a:prstGeom>
        <a:solidFill>
          <a:schemeClr val="accent2">
            <a:shade val="80000"/>
            <a:alpha val="50000"/>
            <a:hueOff val="-1"/>
            <a:satOff val="4279"/>
            <a:lumOff val="1782"/>
            <a:alphaOff val="-1000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US" sz="1300" kern="1200" dirty="0" smtClean="0"/>
            <a:t>Resistente a altas temperaturas</a:t>
          </a:r>
          <a:endParaRPr lang="es-US" sz="1300" kern="1200" dirty="0"/>
        </a:p>
      </dsp:txBody>
      <dsp:txXfrm>
        <a:off x="5455648" y="1263096"/>
        <a:ext cx="1119180" cy="1119180"/>
      </dsp:txXfrm>
    </dsp:sp>
    <dsp:sp modelId="{2A13FD4F-5376-4229-90FF-E5440E24F376}">
      <dsp:nvSpPr>
        <dsp:cNvPr id="0" name=""/>
        <dsp:cNvSpPr/>
      </dsp:nvSpPr>
      <dsp:spPr>
        <a:xfrm>
          <a:off x="5223858" y="3092788"/>
          <a:ext cx="1582760" cy="1582760"/>
        </a:xfrm>
        <a:prstGeom prst="ellipse">
          <a:avLst/>
        </a:prstGeom>
        <a:solidFill>
          <a:schemeClr val="accent2">
            <a:shade val="80000"/>
            <a:alpha val="50000"/>
            <a:hueOff val="-1"/>
            <a:satOff val="6419"/>
            <a:lumOff val="2672"/>
            <a:alphaOff val="-1500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US" sz="1300" kern="1200" dirty="0" smtClean="0"/>
            <a:t>Resistencia a la corrosión</a:t>
          </a:r>
          <a:endParaRPr lang="es-US" sz="1300" kern="1200" dirty="0"/>
        </a:p>
      </dsp:txBody>
      <dsp:txXfrm>
        <a:off x="5455648" y="3324578"/>
        <a:ext cx="1119180" cy="1119180"/>
      </dsp:txXfrm>
    </dsp:sp>
    <dsp:sp modelId="{A3D065CD-05C2-4296-ABB6-A70DABE6023F}">
      <dsp:nvSpPr>
        <dsp:cNvPr id="0" name=""/>
        <dsp:cNvSpPr/>
      </dsp:nvSpPr>
      <dsp:spPr>
        <a:xfrm>
          <a:off x="3438562" y="4123529"/>
          <a:ext cx="1582760" cy="1582760"/>
        </a:xfrm>
        <a:prstGeom prst="ellipse">
          <a:avLst/>
        </a:prstGeom>
        <a:solidFill>
          <a:schemeClr val="accent2">
            <a:shade val="80000"/>
            <a:alpha val="50000"/>
            <a:hueOff val="-1"/>
            <a:satOff val="8559"/>
            <a:lumOff val="3563"/>
            <a:alphaOff val="-2000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US" sz="1300" kern="1200" dirty="0" smtClean="0"/>
            <a:t>Transferencia de fluidos alimenticios</a:t>
          </a:r>
          <a:endParaRPr lang="es-US" sz="1300" kern="1200" dirty="0"/>
        </a:p>
      </dsp:txBody>
      <dsp:txXfrm>
        <a:off x="3670352" y="4355319"/>
        <a:ext cx="1119180" cy="1119180"/>
      </dsp:txXfrm>
    </dsp:sp>
    <dsp:sp modelId="{0312A974-432C-4EE2-9376-00B80A66AC7A}">
      <dsp:nvSpPr>
        <dsp:cNvPr id="0" name=""/>
        <dsp:cNvSpPr/>
      </dsp:nvSpPr>
      <dsp:spPr>
        <a:xfrm>
          <a:off x="1653266" y="3092788"/>
          <a:ext cx="1582760" cy="1582760"/>
        </a:xfrm>
        <a:prstGeom prst="ellipse">
          <a:avLst/>
        </a:prstGeom>
        <a:solidFill>
          <a:schemeClr val="accent2">
            <a:shade val="80000"/>
            <a:alpha val="50000"/>
            <a:hueOff val="-2"/>
            <a:satOff val="10698"/>
            <a:lumOff val="4454"/>
            <a:alphaOff val="-2500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US" sz="1300" kern="1200" dirty="0" smtClean="0"/>
            <a:t>Fácil acople en un sistema de distribución de fluidos</a:t>
          </a:r>
          <a:endParaRPr lang="es-US" sz="1300" kern="1200" dirty="0"/>
        </a:p>
      </dsp:txBody>
      <dsp:txXfrm>
        <a:off x="1885056" y="3324578"/>
        <a:ext cx="1119180" cy="1119180"/>
      </dsp:txXfrm>
    </dsp:sp>
    <dsp:sp modelId="{40B66664-F30C-4E71-911D-D49536FC8DB0}">
      <dsp:nvSpPr>
        <dsp:cNvPr id="0" name=""/>
        <dsp:cNvSpPr/>
      </dsp:nvSpPr>
      <dsp:spPr>
        <a:xfrm>
          <a:off x="1653266" y="1031306"/>
          <a:ext cx="1582760" cy="1582760"/>
        </a:xfrm>
        <a:prstGeom prst="ellipse">
          <a:avLst/>
        </a:prstGeom>
        <a:solidFill>
          <a:schemeClr val="accent2">
            <a:shade val="80000"/>
            <a:alpha val="50000"/>
            <a:hueOff val="-2"/>
            <a:satOff val="12838"/>
            <a:lumOff val="5345"/>
            <a:alphaOff val="-3000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US" sz="1300" kern="1200" dirty="0" smtClean="0"/>
            <a:t>Larga vida útil</a:t>
          </a:r>
          <a:endParaRPr lang="es-US" sz="1300" kern="1200" dirty="0"/>
        </a:p>
      </dsp:txBody>
      <dsp:txXfrm>
        <a:off x="1885056" y="1263096"/>
        <a:ext cx="1119180" cy="11191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D3066-C88B-42E7-A12D-FFD4E4ECCD39}">
      <dsp:nvSpPr>
        <dsp:cNvPr id="0" name=""/>
        <dsp:cNvSpPr/>
      </dsp:nvSpPr>
      <dsp:spPr>
        <a:xfrm>
          <a:off x="2561166" y="1206500"/>
          <a:ext cx="3005666" cy="3005666"/>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s-US" sz="6500" kern="1200" dirty="0"/>
        </a:p>
      </dsp:txBody>
      <dsp:txXfrm>
        <a:off x="3001336" y="1646670"/>
        <a:ext cx="2125326" cy="2125326"/>
      </dsp:txXfrm>
    </dsp:sp>
    <dsp:sp modelId="{7EDACA64-B1BC-4FD6-932D-1786B1642A39}">
      <dsp:nvSpPr>
        <dsp:cNvPr id="0" name=""/>
        <dsp:cNvSpPr/>
      </dsp:nvSpPr>
      <dsp:spPr>
        <a:xfrm>
          <a:off x="3126742" y="-185303"/>
          <a:ext cx="1874514" cy="1874514"/>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US" sz="1600" kern="1200" dirty="0" smtClean="0"/>
            <a:t>Válvulas de grado alimenticio</a:t>
          </a:r>
          <a:endParaRPr lang="es-US" sz="1600" kern="1200" dirty="0"/>
        </a:p>
      </dsp:txBody>
      <dsp:txXfrm>
        <a:off x="3401258" y="89213"/>
        <a:ext cx="1325482" cy="1325482"/>
      </dsp:txXfrm>
    </dsp:sp>
    <dsp:sp modelId="{920C0CE4-BF17-4D65-BAEF-89ABCD00AA3A}">
      <dsp:nvSpPr>
        <dsp:cNvPr id="0" name=""/>
        <dsp:cNvSpPr/>
      </dsp:nvSpPr>
      <dsp:spPr>
        <a:xfrm>
          <a:off x="5084123" y="1774157"/>
          <a:ext cx="1874514" cy="1870351"/>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US" sz="1600" kern="1200" dirty="0" smtClean="0"/>
            <a:t>Apertura de disco completa con giro de ¼ de vuelta.</a:t>
          </a:r>
          <a:endParaRPr lang="es-US" sz="1600" kern="1200" dirty="0"/>
        </a:p>
      </dsp:txBody>
      <dsp:txXfrm>
        <a:off x="5358639" y="2048064"/>
        <a:ext cx="1325482" cy="1322537"/>
      </dsp:txXfrm>
    </dsp:sp>
    <dsp:sp modelId="{6B1531F5-88EE-435D-B400-F29928210F7C}">
      <dsp:nvSpPr>
        <dsp:cNvPr id="0" name=""/>
        <dsp:cNvSpPr/>
      </dsp:nvSpPr>
      <dsp:spPr>
        <a:xfrm>
          <a:off x="3126742" y="3729456"/>
          <a:ext cx="1874514" cy="1874514"/>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US" sz="1600" kern="1200" dirty="0" smtClean="0"/>
            <a:t>El control  es de apertura y cierre de válvulas.</a:t>
          </a:r>
          <a:endParaRPr lang="es-US" sz="1600" kern="1200" dirty="0"/>
        </a:p>
      </dsp:txBody>
      <dsp:txXfrm>
        <a:off x="3401258" y="4003972"/>
        <a:ext cx="1325482" cy="1325482"/>
      </dsp:txXfrm>
    </dsp:sp>
    <dsp:sp modelId="{A0810994-18E9-45F9-AAE7-EEE9C000B5C0}">
      <dsp:nvSpPr>
        <dsp:cNvPr id="0" name=""/>
        <dsp:cNvSpPr/>
      </dsp:nvSpPr>
      <dsp:spPr>
        <a:xfrm>
          <a:off x="1169362" y="1774157"/>
          <a:ext cx="1874514" cy="1870351"/>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US" sz="1600" kern="1200" dirty="0" smtClean="0"/>
            <a:t> </a:t>
          </a:r>
          <a14:m xmlns:a14="http://schemas.microsoft.com/office/drawing/2010/main">
            <m:oMath xmlns:m="http://schemas.openxmlformats.org/officeDocument/2006/math">
              <m:sSub>
                <m:sSubPr>
                  <m:ctrlPr>
                    <a:rPr lang="es-US" sz="1600" i="1" kern="1200">
                      <a:latin typeface="Cambria Math" panose="02040503050406030204" pitchFamily="18" charset="0"/>
                    </a:rPr>
                  </m:ctrlPr>
                </m:sSubPr>
                <m:e>
                  <m:r>
                    <a:rPr lang="es-US" sz="1600" i="1" kern="1200">
                      <a:latin typeface="Cambria Math" panose="02040503050406030204" pitchFamily="18" charset="0"/>
                    </a:rPr>
                    <m:t>∅</m:t>
                  </m:r>
                </m:e>
                <m:sub>
                  <m:r>
                    <a:rPr lang="es-US" sz="1600" i="1" kern="1200">
                      <a:latin typeface="Cambria Math" panose="02040503050406030204" pitchFamily="18" charset="0"/>
                    </a:rPr>
                    <m:t>𝑛</m:t>
                  </m:r>
                </m:sub>
              </m:sSub>
              <m:r>
                <a:rPr lang="es-US" sz="1600" i="1" kern="1200">
                  <a:latin typeface="Cambria Math" panose="02040503050406030204" pitchFamily="18" charset="0"/>
                </a:rPr>
                <m:t>=1.5[</m:t>
              </m:r>
              <m:r>
                <a:rPr lang="es-US" sz="1600" i="1" kern="1200">
                  <a:latin typeface="Cambria Math" panose="02040503050406030204" pitchFamily="18" charset="0"/>
                </a:rPr>
                <m:t>𝑝𝑙𝑔</m:t>
              </m:r>
              <m:r>
                <a:rPr lang="es-US" sz="1600" i="1" kern="1200">
                  <a:latin typeface="Cambria Math" panose="02040503050406030204" pitchFamily="18" charset="0"/>
                </a:rPr>
                <m:t>]</m:t>
              </m:r>
            </m:oMath>
          </a14:m>
          <a:endParaRPr lang="es-US" sz="1600" kern="1200" dirty="0"/>
        </a:p>
      </dsp:txBody>
      <dsp:txXfrm>
        <a:off x="1443878" y="2048064"/>
        <a:ext cx="1325482" cy="13225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377C1-241E-4E89-98AF-6F4C6DC2BC20}">
      <dsp:nvSpPr>
        <dsp:cNvPr id="0" name=""/>
        <dsp:cNvSpPr/>
      </dsp:nvSpPr>
      <dsp:spPr>
        <a:xfrm>
          <a:off x="2561166" y="1206500"/>
          <a:ext cx="3005666" cy="3005666"/>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s-US" sz="2600" kern="1200" dirty="0" smtClean="0"/>
            <a:t>Medición de temperatura</a:t>
          </a:r>
          <a:endParaRPr lang="es-US" sz="2600" kern="1200" dirty="0"/>
        </a:p>
      </dsp:txBody>
      <dsp:txXfrm>
        <a:off x="3001336" y="1646670"/>
        <a:ext cx="2125326" cy="2125326"/>
      </dsp:txXfrm>
    </dsp:sp>
    <dsp:sp modelId="{4019CDC5-9769-4917-BAB3-E5D0D3675827}">
      <dsp:nvSpPr>
        <dsp:cNvPr id="0" name=""/>
        <dsp:cNvSpPr/>
      </dsp:nvSpPr>
      <dsp:spPr>
        <a:xfrm>
          <a:off x="3312583" y="536"/>
          <a:ext cx="1502833" cy="1502833"/>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US" sz="1100" kern="1200" dirty="0" smtClean="0"/>
            <a:t>Temperatura de calentamiento de agua</a:t>
          </a:r>
          <a:endParaRPr lang="es-US" sz="1100" kern="1200" dirty="0"/>
        </a:p>
      </dsp:txBody>
      <dsp:txXfrm>
        <a:off x="3532668" y="220621"/>
        <a:ext cx="1062663" cy="1062663"/>
      </dsp:txXfrm>
    </dsp:sp>
    <dsp:sp modelId="{74665A73-F669-4C76-8146-8C1D9C4A8234}">
      <dsp:nvSpPr>
        <dsp:cNvPr id="0" name=""/>
        <dsp:cNvSpPr/>
      </dsp:nvSpPr>
      <dsp:spPr>
        <a:xfrm>
          <a:off x="5269963" y="1957916"/>
          <a:ext cx="1502833" cy="1502833"/>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US" sz="1100" kern="1200" dirty="0" smtClean="0"/>
            <a:t>Valor mínimo de escalado</a:t>
          </a:r>
          <a:endParaRPr lang="es-US" sz="1100" kern="1200" dirty="0"/>
        </a:p>
      </dsp:txBody>
      <dsp:txXfrm>
        <a:off x="5490048" y="2178001"/>
        <a:ext cx="1062663" cy="1062663"/>
      </dsp:txXfrm>
    </dsp:sp>
    <dsp:sp modelId="{879648E4-22AC-4FBE-9C25-87A0BEC75603}">
      <dsp:nvSpPr>
        <dsp:cNvPr id="0" name=""/>
        <dsp:cNvSpPr/>
      </dsp:nvSpPr>
      <dsp:spPr>
        <a:xfrm>
          <a:off x="3312583" y="3915297"/>
          <a:ext cx="1502833" cy="1502833"/>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US" sz="1100" kern="1200" dirty="0" smtClean="0"/>
            <a:t>Valor máximo de escalado</a:t>
          </a:r>
          <a:endParaRPr lang="es-US" sz="1100" kern="1200" dirty="0"/>
        </a:p>
      </dsp:txBody>
      <dsp:txXfrm>
        <a:off x="3532668" y="4135382"/>
        <a:ext cx="1062663" cy="1062663"/>
      </dsp:txXfrm>
    </dsp:sp>
    <dsp:sp modelId="{0DA276DC-009D-453D-8F78-F1396361CFE3}">
      <dsp:nvSpPr>
        <dsp:cNvPr id="0" name=""/>
        <dsp:cNvSpPr/>
      </dsp:nvSpPr>
      <dsp:spPr>
        <a:xfrm>
          <a:off x="1355202" y="1957916"/>
          <a:ext cx="1502833" cy="1502833"/>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US" sz="1100" kern="1200" dirty="0" smtClean="0"/>
            <a:t>Temperatura de cocción</a:t>
          </a:r>
          <a:endParaRPr lang="es-US" sz="1100" kern="1200" dirty="0"/>
        </a:p>
      </dsp:txBody>
      <dsp:txXfrm>
        <a:off x="1575287" y="2178001"/>
        <a:ext cx="1062663" cy="106266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19B0A-4ADD-41A6-858D-1563EC104F5B}">
      <dsp:nvSpPr>
        <dsp:cNvPr id="0" name=""/>
        <dsp:cNvSpPr/>
      </dsp:nvSpPr>
      <dsp:spPr>
        <a:xfrm>
          <a:off x="2561166" y="1206500"/>
          <a:ext cx="3005666" cy="3005666"/>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s-US" sz="2600" kern="1200" dirty="0" smtClean="0"/>
            <a:t>Medición de nivel de líquidos</a:t>
          </a:r>
          <a:endParaRPr lang="es-US" sz="2600" kern="1200" dirty="0"/>
        </a:p>
      </dsp:txBody>
      <dsp:txXfrm>
        <a:off x="3001336" y="1646670"/>
        <a:ext cx="2125326" cy="2125326"/>
      </dsp:txXfrm>
    </dsp:sp>
    <dsp:sp modelId="{908452FB-2786-4B60-BC6E-A92EBEA59A6C}">
      <dsp:nvSpPr>
        <dsp:cNvPr id="0" name=""/>
        <dsp:cNvSpPr/>
      </dsp:nvSpPr>
      <dsp:spPr>
        <a:xfrm>
          <a:off x="3312583" y="536"/>
          <a:ext cx="1502833" cy="1502833"/>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US" sz="1800" kern="1200" dirty="0" smtClean="0"/>
            <a:t>Valor mínimo</a:t>
          </a:r>
          <a:endParaRPr lang="es-US" sz="1800" kern="1200" dirty="0"/>
        </a:p>
      </dsp:txBody>
      <dsp:txXfrm>
        <a:off x="3532668" y="220621"/>
        <a:ext cx="1062663" cy="1062663"/>
      </dsp:txXfrm>
    </dsp:sp>
    <dsp:sp modelId="{90D1BE50-13DE-45FE-A529-663A0BBFB36F}">
      <dsp:nvSpPr>
        <dsp:cNvPr id="0" name=""/>
        <dsp:cNvSpPr/>
      </dsp:nvSpPr>
      <dsp:spPr>
        <a:xfrm>
          <a:off x="5269963" y="1957916"/>
          <a:ext cx="1502833" cy="1502833"/>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US" sz="1800" kern="1200" dirty="0" smtClean="0"/>
            <a:t>150[litros]</a:t>
          </a:r>
          <a:endParaRPr lang="es-US" sz="1800" kern="1200" dirty="0"/>
        </a:p>
      </dsp:txBody>
      <dsp:txXfrm>
        <a:off x="5490048" y="2178001"/>
        <a:ext cx="1062663" cy="1062663"/>
      </dsp:txXfrm>
    </dsp:sp>
    <dsp:sp modelId="{A4506D9A-C761-4DB7-911F-5C3D520FDF54}">
      <dsp:nvSpPr>
        <dsp:cNvPr id="0" name=""/>
        <dsp:cNvSpPr/>
      </dsp:nvSpPr>
      <dsp:spPr>
        <a:xfrm>
          <a:off x="3312583" y="3915297"/>
          <a:ext cx="1502833" cy="1502833"/>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US" sz="1800" kern="1200" dirty="0" smtClean="0"/>
            <a:t>450[litros]</a:t>
          </a:r>
          <a:endParaRPr lang="es-US" sz="1800" kern="1200" dirty="0"/>
        </a:p>
      </dsp:txBody>
      <dsp:txXfrm>
        <a:off x="3532668" y="4135382"/>
        <a:ext cx="1062663" cy="1062663"/>
      </dsp:txXfrm>
    </dsp:sp>
    <dsp:sp modelId="{C1461CCE-85C4-4CB5-BCC7-BE31A58EDA34}">
      <dsp:nvSpPr>
        <dsp:cNvPr id="0" name=""/>
        <dsp:cNvSpPr/>
      </dsp:nvSpPr>
      <dsp:spPr>
        <a:xfrm>
          <a:off x="1355202" y="1957916"/>
          <a:ext cx="1502833" cy="1502833"/>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US" sz="1800" kern="1200" dirty="0" smtClean="0"/>
            <a:t>500[litros]</a:t>
          </a:r>
          <a:endParaRPr lang="es-US" sz="1800" kern="1200" dirty="0"/>
        </a:p>
      </dsp:txBody>
      <dsp:txXfrm>
        <a:off x="1575287" y="2178001"/>
        <a:ext cx="1062663" cy="106266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862F7-999A-4A8B-B2B1-ECD3F8726086}">
      <dsp:nvSpPr>
        <dsp:cNvPr id="0" name=""/>
        <dsp:cNvSpPr/>
      </dsp:nvSpPr>
      <dsp:spPr>
        <a:xfrm>
          <a:off x="3262669" y="2107281"/>
          <a:ext cx="1602661" cy="1602661"/>
        </a:xfrm>
        <a:prstGeom prst="ellipse">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US" sz="1500" b="1" kern="1200" dirty="0" smtClean="0">
              <a:solidFill>
                <a:schemeClr val="tx1"/>
              </a:solidFill>
            </a:rPr>
            <a:t>Sistema electrónico</a:t>
          </a:r>
          <a:endParaRPr lang="es-US" sz="1500" b="1" kern="1200" dirty="0">
            <a:solidFill>
              <a:schemeClr val="tx1"/>
            </a:solidFill>
          </a:endParaRPr>
        </a:p>
      </dsp:txBody>
      <dsp:txXfrm>
        <a:off x="3497373" y="2341985"/>
        <a:ext cx="1133253" cy="1133253"/>
      </dsp:txXfrm>
    </dsp:sp>
    <dsp:sp modelId="{5BE3D03B-5ECE-4E55-895A-941B2F2EE9DC}">
      <dsp:nvSpPr>
        <dsp:cNvPr id="0" name=""/>
        <dsp:cNvSpPr/>
      </dsp:nvSpPr>
      <dsp:spPr>
        <a:xfrm rot="16112153">
          <a:off x="3831378" y="1883003"/>
          <a:ext cx="413723" cy="35492"/>
        </a:xfrm>
        <a:custGeom>
          <a:avLst/>
          <a:gdLst/>
          <a:ahLst/>
          <a:cxnLst/>
          <a:rect l="0" t="0" r="0" b="0"/>
          <a:pathLst>
            <a:path>
              <a:moveTo>
                <a:pt x="0" y="17746"/>
              </a:moveTo>
              <a:lnTo>
                <a:pt x="413723" y="17746"/>
              </a:lnTo>
            </a:path>
          </a:pathLst>
        </a:custGeom>
        <a:noFill/>
        <a:ln w="15875"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US" sz="500" kern="1200"/>
        </a:p>
      </dsp:txBody>
      <dsp:txXfrm rot="10800000">
        <a:off x="4027896" y="1890406"/>
        <a:ext cx="20686" cy="20686"/>
      </dsp:txXfrm>
    </dsp:sp>
    <dsp:sp modelId="{A2660695-DA87-424A-AC1D-3E4F7F3BD5D2}">
      <dsp:nvSpPr>
        <dsp:cNvPr id="0" name=""/>
        <dsp:cNvSpPr/>
      </dsp:nvSpPr>
      <dsp:spPr>
        <a:xfrm>
          <a:off x="3211148" y="91555"/>
          <a:ext cx="1602661" cy="1602661"/>
        </a:xfrm>
        <a:prstGeom prst="ellipse">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US" sz="1300" b="0" kern="1200" dirty="0" smtClean="0">
              <a:solidFill>
                <a:schemeClr val="tx1"/>
              </a:solidFill>
            </a:rPr>
            <a:t>PLC</a:t>
          </a:r>
          <a:endParaRPr lang="es-US" sz="1300" b="0" kern="1200" dirty="0">
            <a:solidFill>
              <a:schemeClr val="tx1"/>
            </a:solidFill>
          </a:endParaRPr>
        </a:p>
      </dsp:txBody>
      <dsp:txXfrm>
        <a:off x="3445852" y="326259"/>
        <a:ext cx="1133253" cy="1133253"/>
      </dsp:txXfrm>
    </dsp:sp>
    <dsp:sp modelId="{A88EF8BF-45A5-4B4A-9CAB-06C3422C39CF}">
      <dsp:nvSpPr>
        <dsp:cNvPr id="0" name=""/>
        <dsp:cNvSpPr/>
      </dsp:nvSpPr>
      <dsp:spPr>
        <a:xfrm rot="20520000">
          <a:off x="4814261" y="2568426"/>
          <a:ext cx="484217" cy="35492"/>
        </a:xfrm>
        <a:custGeom>
          <a:avLst/>
          <a:gdLst/>
          <a:ahLst/>
          <a:cxnLst/>
          <a:rect l="0" t="0" r="0" b="0"/>
          <a:pathLst>
            <a:path>
              <a:moveTo>
                <a:pt x="0" y="17746"/>
              </a:moveTo>
              <a:lnTo>
                <a:pt x="484217" y="17746"/>
              </a:lnTo>
            </a:path>
          </a:pathLst>
        </a:custGeom>
        <a:noFill/>
        <a:ln w="15875"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US" sz="500" kern="1200"/>
        </a:p>
      </dsp:txBody>
      <dsp:txXfrm>
        <a:off x="5044264" y="2574066"/>
        <a:ext cx="24210" cy="24210"/>
      </dsp:txXfrm>
    </dsp:sp>
    <dsp:sp modelId="{60A78B37-E661-4A9A-9023-619B772CF521}">
      <dsp:nvSpPr>
        <dsp:cNvPr id="0" name=""/>
        <dsp:cNvSpPr/>
      </dsp:nvSpPr>
      <dsp:spPr>
        <a:xfrm>
          <a:off x="5247409" y="1462400"/>
          <a:ext cx="1602661" cy="1602661"/>
        </a:xfrm>
        <a:prstGeom prst="ellipse">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US" sz="1300" b="0" kern="1200" dirty="0" smtClean="0">
              <a:solidFill>
                <a:schemeClr val="tx1"/>
              </a:solidFill>
            </a:rPr>
            <a:t>SM1231TC</a:t>
          </a:r>
          <a:endParaRPr lang="es-US" sz="1300" b="0" kern="1200" dirty="0">
            <a:solidFill>
              <a:schemeClr val="tx1"/>
            </a:solidFill>
          </a:endParaRPr>
        </a:p>
      </dsp:txBody>
      <dsp:txXfrm>
        <a:off x="5482113" y="1697104"/>
        <a:ext cx="1133253" cy="1133253"/>
      </dsp:txXfrm>
    </dsp:sp>
    <dsp:sp modelId="{BAF95FC2-5A51-4C9C-A082-4917BBA16F7A}">
      <dsp:nvSpPr>
        <dsp:cNvPr id="0" name=""/>
        <dsp:cNvSpPr/>
      </dsp:nvSpPr>
      <dsp:spPr>
        <a:xfrm rot="3240000">
          <a:off x="4435209" y="3735027"/>
          <a:ext cx="484217" cy="35492"/>
        </a:xfrm>
        <a:custGeom>
          <a:avLst/>
          <a:gdLst/>
          <a:ahLst/>
          <a:cxnLst/>
          <a:rect l="0" t="0" r="0" b="0"/>
          <a:pathLst>
            <a:path>
              <a:moveTo>
                <a:pt x="0" y="17746"/>
              </a:moveTo>
              <a:lnTo>
                <a:pt x="484217" y="17746"/>
              </a:lnTo>
            </a:path>
          </a:pathLst>
        </a:custGeom>
        <a:noFill/>
        <a:ln w="15875"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US" sz="500" kern="1200"/>
        </a:p>
      </dsp:txBody>
      <dsp:txXfrm>
        <a:off x="4665213" y="3740667"/>
        <a:ext cx="24210" cy="24210"/>
      </dsp:txXfrm>
    </dsp:sp>
    <dsp:sp modelId="{9DE9BD2A-24F7-42F1-B413-DE89E3740862}">
      <dsp:nvSpPr>
        <dsp:cNvPr id="0" name=""/>
        <dsp:cNvSpPr/>
      </dsp:nvSpPr>
      <dsp:spPr>
        <a:xfrm>
          <a:off x="4489306" y="3795603"/>
          <a:ext cx="1602661" cy="1602661"/>
        </a:xfrm>
        <a:prstGeom prst="ellipse">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US" sz="1300" kern="1200" dirty="0" smtClean="0">
              <a:solidFill>
                <a:schemeClr val="tx1"/>
              </a:solidFill>
            </a:rPr>
            <a:t>Protecciones eléctricas</a:t>
          </a:r>
          <a:endParaRPr lang="es-US" sz="1300" kern="1200" dirty="0">
            <a:solidFill>
              <a:schemeClr val="tx1"/>
            </a:solidFill>
          </a:endParaRPr>
        </a:p>
      </dsp:txBody>
      <dsp:txXfrm>
        <a:off x="4724010" y="4030307"/>
        <a:ext cx="1133253" cy="1133253"/>
      </dsp:txXfrm>
    </dsp:sp>
    <dsp:sp modelId="{0D54A7AD-8EA9-42D2-8ABD-C5D7BA7873D9}">
      <dsp:nvSpPr>
        <dsp:cNvPr id="0" name=""/>
        <dsp:cNvSpPr/>
      </dsp:nvSpPr>
      <dsp:spPr>
        <a:xfrm rot="7560000">
          <a:off x="3208572" y="3735027"/>
          <a:ext cx="484217" cy="35492"/>
        </a:xfrm>
        <a:custGeom>
          <a:avLst/>
          <a:gdLst/>
          <a:ahLst/>
          <a:cxnLst/>
          <a:rect l="0" t="0" r="0" b="0"/>
          <a:pathLst>
            <a:path>
              <a:moveTo>
                <a:pt x="0" y="17746"/>
              </a:moveTo>
              <a:lnTo>
                <a:pt x="484217" y="17746"/>
              </a:lnTo>
            </a:path>
          </a:pathLst>
        </a:custGeom>
        <a:noFill/>
        <a:ln w="15875"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US" sz="500" kern="1200"/>
        </a:p>
      </dsp:txBody>
      <dsp:txXfrm rot="10800000">
        <a:off x="3438575" y="3740667"/>
        <a:ext cx="24210" cy="24210"/>
      </dsp:txXfrm>
    </dsp:sp>
    <dsp:sp modelId="{552D59C2-2A6B-4CD1-AC20-30538F75501A}">
      <dsp:nvSpPr>
        <dsp:cNvPr id="0" name=""/>
        <dsp:cNvSpPr/>
      </dsp:nvSpPr>
      <dsp:spPr>
        <a:xfrm>
          <a:off x="2036031" y="3795603"/>
          <a:ext cx="1602661" cy="1602661"/>
        </a:xfrm>
        <a:prstGeom prst="ellipse">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US" sz="1300" kern="1200" dirty="0" smtClean="0">
              <a:solidFill>
                <a:schemeClr val="tx1"/>
              </a:solidFill>
            </a:rPr>
            <a:t>Fuentes de poder</a:t>
          </a:r>
          <a:endParaRPr lang="es-US" sz="1300" kern="1200" dirty="0">
            <a:solidFill>
              <a:schemeClr val="tx1"/>
            </a:solidFill>
          </a:endParaRPr>
        </a:p>
      </dsp:txBody>
      <dsp:txXfrm>
        <a:off x="2270735" y="4030307"/>
        <a:ext cx="1133253" cy="1133253"/>
      </dsp:txXfrm>
    </dsp:sp>
    <dsp:sp modelId="{2F4F7FD9-A0FF-4CFD-8748-47DDB7FBD2AF}">
      <dsp:nvSpPr>
        <dsp:cNvPr id="0" name=""/>
        <dsp:cNvSpPr/>
      </dsp:nvSpPr>
      <dsp:spPr>
        <a:xfrm rot="11880000">
          <a:off x="2829520" y="2568426"/>
          <a:ext cx="484217" cy="35492"/>
        </a:xfrm>
        <a:custGeom>
          <a:avLst/>
          <a:gdLst/>
          <a:ahLst/>
          <a:cxnLst/>
          <a:rect l="0" t="0" r="0" b="0"/>
          <a:pathLst>
            <a:path>
              <a:moveTo>
                <a:pt x="0" y="17746"/>
              </a:moveTo>
              <a:lnTo>
                <a:pt x="484217" y="17746"/>
              </a:lnTo>
            </a:path>
          </a:pathLst>
        </a:custGeom>
        <a:noFill/>
        <a:ln w="15875"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US" sz="500" kern="1200"/>
        </a:p>
      </dsp:txBody>
      <dsp:txXfrm rot="10800000">
        <a:off x="3059524" y="2574066"/>
        <a:ext cx="24210" cy="24210"/>
      </dsp:txXfrm>
    </dsp:sp>
    <dsp:sp modelId="{2A2304A8-D27C-4DC0-A45D-5063BA9B17DA}">
      <dsp:nvSpPr>
        <dsp:cNvPr id="0" name=""/>
        <dsp:cNvSpPr/>
      </dsp:nvSpPr>
      <dsp:spPr>
        <a:xfrm>
          <a:off x="1277928" y="1462400"/>
          <a:ext cx="1602661" cy="1602661"/>
        </a:xfrm>
        <a:prstGeom prst="ellipse">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US" sz="1300" kern="1200" dirty="0" smtClean="0">
              <a:solidFill>
                <a:schemeClr val="tx1"/>
              </a:solidFill>
            </a:rPr>
            <a:t>Contactores eléctricos</a:t>
          </a:r>
          <a:endParaRPr lang="es-US" sz="1300" kern="1200" dirty="0">
            <a:solidFill>
              <a:schemeClr val="tx1"/>
            </a:solidFill>
          </a:endParaRPr>
        </a:p>
      </dsp:txBody>
      <dsp:txXfrm>
        <a:off x="1512632" y="1697104"/>
        <a:ext cx="1133253" cy="113325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image" Target="../media/image8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E8942EC3-61DA-4AB4-B269-F5BB85A223B4}" type="datetimeFigureOut">
              <a:rPr lang="es-US" smtClean="0"/>
              <a:t>12/3/2015</a:t>
            </a:fld>
            <a:endParaRPr lang="es-US"/>
          </a:p>
        </p:txBody>
      </p:sp>
      <p:sp>
        <p:nvSpPr>
          <p:cNvPr id="5" name="Footer Placeholder 4"/>
          <p:cNvSpPr>
            <a:spLocks noGrp="1"/>
          </p:cNvSpPr>
          <p:nvPr>
            <p:ph type="ftr" sz="quarter" idx="11"/>
          </p:nvPr>
        </p:nvSpPr>
        <p:spPr/>
        <p:txBody>
          <a:bodyPr/>
          <a:lstStyle/>
          <a:p>
            <a:endParaRPr lang="es-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54340E6-8B90-451C-8E8F-673470F4096B}" type="slidenum">
              <a:rPr lang="es-US" smtClean="0"/>
              <a:t>‹Nº›</a:t>
            </a:fld>
            <a:endParaRPr lang="es-US"/>
          </a:p>
        </p:txBody>
      </p:sp>
    </p:spTree>
    <p:extLst>
      <p:ext uri="{BB962C8B-B14F-4D97-AF65-F5344CB8AC3E}">
        <p14:creationId xmlns:p14="http://schemas.microsoft.com/office/powerpoint/2010/main" val="122227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8942EC3-61DA-4AB4-B269-F5BB85A223B4}" type="datetimeFigureOut">
              <a:rPr lang="es-US" smtClean="0"/>
              <a:t>12/3/2015</a:t>
            </a:fld>
            <a:endParaRPr lang="es-US"/>
          </a:p>
        </p:txBody>
      </p:sp>
      <p:sp>
        <p:nvSpPr>
          <p:cNvPr id="5" name="Footer Placeholder 4"/>
          <p:cNvSpPr>
            <a:spLocks noGrp="1"/>
          </p:cNvSpPr>
          <p:nvPr>
            <p:ph type="ftr" sz="quarter" idx="11"/>
          </p:nvPr>
        </p:nvSpPr>
        <p:spPr/>
        <p:txBody>
          <a:bodyPr/>
          <a:lstStyle/>
          <a:p>
            <a:endParaRPr lang="es-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54340E6-8B90-451C-8E8F-673470F4096B}" type="slidenum">
              <a:rPr lang="es-US" smtClean="0"/>
              <a:t>‹Nº›</a:t>
            </a:fld>
            <a:endParaRPr lang="es-US"/>
          </a:p>
        </p:txBody>
      </p:sp>
    </p:spTree>
    <p:extLst>
      <p:ext uri="{BB962C8B-B14F-4D97-AF65-F5344CB8AC3E}">
        <p14:creationId xmlns:p14="http://schemas.microsoft.com/office/powerpoint/2010/main" val="2285486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8942EC3-61DA-4AB4-B269-F5BB85A223B4}" type="datetimeFigureOut">
              <a:rPr lang="es-US" smtClean="0"/>
              <a:t>12/3/2015</a:t>
            </a:fld>
            <a:endParaRPr lang="es-US"/>
          </a:p>
        </p:txBody>
      </p:sp>
      <p:sp>
        <p:nvSpPr>
          <p:cNvPr id="5" name="Footer Placeholder 4"/>
          <p:cNvSpPr>
            <a:spLocks noGrp="1"/>
          </p:cNvSpPr>
          <p:nvPr>
            <p:ph type="ftr" sz="quarter" idx="11"/>
          </p:nvPr>
        </p:nvSpPr>
        <p:spPr/>
        <p:txBody>
          <a:bodyPr/>
          <a:lstStyle/>
          <a:p>
            <a:endParaRPr lang="es-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54340E6-8B90-451C-8E8F-673470F4096B}" type="slidenum">
              <a:rPr lang="es-US" smtClean="0"/>
              <a:t>‹Nº›</a:t>
            </a:fld>
            <a:endParaRPr lang="es-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30378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E8942EC3-61DA-4AB4-B269-F5BB85A223B4}" type="datetimeFigureOut">
              <a:rPr lang="es-US" smtClean="0"/>
              <a:t>12/3/2015</a:t>
            </a:fld>
            <a:endParaRPr lang="es-US"/>
          </a:p>
        </p:txBody>
      </p:sp>
      <p:sp>
        <p:nvSpPr>
          <p:cNvPr id="6" name="Footer Placeholder 5"/>
          <p:cNvSpPr>
            <a:spLocks noGrp="1"/>
          </p:cNvSpPr>
          <p:nvPr>
            <p:ph type="ftr" sz="quarter" idx="11"/>
          </p:nvPr>
        </p:nvSpPr>
        <p:spPr/>
        <p:txBody>
          <a:bodyPr/>
          <a:lstStyle/>
          <a:p>
            <a:endParaRPr lang="es-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54340E6-8B90-451C-8E8F-673470F4096B}" type="slidenum">
              <a:rPr lang="es-US" smtClean="0"/>
              <a:t>‹Nº›</a:t>
            </a:fld>
            <a:endParaRPr lang="es-US"/>
          </a:p>
        </p:txBody>
      </p:sp>
    </p:spTree>
    <p:extLst>
      <p:ext uri="{BB962C8B-B14F-4D97-AF65-F5344CB8AC3E}">
        <p14:creationId xmlns:p14="http://schemas.microsoft.com/office/powerpoint/2010/main" val="69916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E8942EC3-61DA-4AB4-B269-F5BB85A223B4}" type="datetimeFigureOut">
              <a:rPr lang="es-US" smtClean="0"/>
              <a:t>12/3/2015</a:t>
            </a:fld>
            <a:endParaRPr lang="es-US"/>
          </a:p>
        </p:txBody>
      </p:sp>
      <p:sp>
        <p:nvSpPr>
          <p:cNvPr id="6" name="Footer Placeholder 5"/>
          <p:cNvSpPr>
            <a:spLocks noGrp="1"/>
          </p:cNvSpPr>
          <p:nvPr>
            <p:ph type="ftr" sz="quarter" idx="11"/>
          </p:nvPr>
        </p:nvSpPr>
        <p:spPr/>
        <p:txBody>
          <a:bodyPr/>
          <a:lstStyle/>
          <a:p>
            <a:endParaRPr lang="es-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54340E6-8B90-451C-8E8F-673470F4096B}" type="slidenum">
              <a:rPr lang="es-US" smtClean="0"/>
              <a:t>‹Nº›</a:t>
            </a:fld>
            <a:endParaRPr lang="es-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98884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E8942EC3-61DA-4AB4-B269-F5BB85A223B4}" type="datetimeFigureOut">
              <a:rPr lang="es-US" smtClean="0"/>
              <a:t>12/3/2015</a:t>
            </a:fld>
            <a:endParaRPr lang="es-US"/>
          </a:p>
        </p:txBody>
      </p:sp>
      <p:sp>
        <p:nvSpPr>
          <p:cNvPr id="6" name="Footer Placeholder 5"/>
          <p:cNvSpPr>
            <a:spLocks noGrp="1"/>
          </p:cNvSpPr>
          <p:nvPr>
            <p:ph type="ftr" sz="quarter" idx="11"/>
          </p:nvPr>
        </p:nvSpPr>
        <p:spPr/>
        <p:txBody>
          <a:bodyPr/>
          <a:lstStyle/>
          <a:p>
            <a:endParaRPr lang="es-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54340E6-8B90-451C-8E8F-673470F4096B}" type="slidenum">
              <a:rPr lang="es-US" smtClean="0"/>
              <a:t>‹Nº›</a:t>
            </a:fld>
            <a:endParaRPr lang="es-US"/>
          </a:p>
        </p:txBody>
      </p:sp>
    </p:spTree>
    <p:extLst>
      <p:ext uri="{BB962C8B-B14F-4D97-AF65-F5344CB8AC3E}">
        <p14:creationId xmlns:p14="http://schemas.microsoft.com/office/powerpoint/2010/main" val="2284013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8942EC3-61DA-4AB4-B269-F5BB85A223B4}" type="datetimeFigureOut">
              <a:rPr lang="es-US" smtClean="0"/>
              <a:t>12/3/2015</a:t>
            </a:fld>
            <a:endParaRPr lang="es-US"/>
          </a:p>
        </p:txBody>
      </p:sp>
      <p:sp>
        <p:nvSpPr>
          <p:cNvPr id="5" name="Footer Placeholder 4"/>
          <p:cNvSpPr>
            <a:spLocks noGrp="1"/>
          </p:cNvSpPr>
          <p:nvPr>
            <p:ph type="ftr" sz="quarter" idx="11"/>
          </p:nvPr>
        </p:nvSpPr>
        <p:spPr/>
        <p:txBody>
          <a:bodyPr/>
          <a:lstStyle/>
          <a:p>
            <a:endParaRPr lang="es-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54340E6-8B90-451C-8E8F-673470F4096B}" type="slidenum">
              <a:rPr lang="es-US" smtClean="0"/>
              <a:t>‹Nº›</a:t>
            </a:fld>
            <a:endParaRPr lang="es-US"/>
          </a:p>
        </p:txBody>
      </p:sp>
    </p:spTree>
    <p:extLst>
      <p:ext uri="{BB962C8B-B14F-4D97-AF65-F5344CB8AC3E}">
        <p14:creationId xmlns:p14="http://schemas.microsoft.com/office/powerpoint/2010/main" val="709292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8942EC3-61DA-4AB4-B269-F5BB85A223B4}" type="datetimeFigureOut">
              <a:rPr lang="es-US" smtClean="0"/>
              <a:t>12/3/2015</a:t>
            </a:fld>
            <a:endParaRPr lang="es-US"/>
          </a:p>
        </p:txBody>
      </p:sp>
      <p:sp>
        <p:nvSpPr>
          <p:cNvPr id="5" name="Footer Placeholder 4"/>
          <p:cNvSpPr>
            <a:spLocks noGrp="1"/>
          </p:cNvSpPr>
          <p:nvPr>
            <p:ph type="ftr" sz="quarter" idx="11"/>
          </p:nvPr>
        </p:nvSpPr>
        <p:spPr/>
        <p:txBody>
          <a:bodyPr/>
          <a:lstStyle/>
          <a:p>
            <a:endParaRPr lang="es-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54340E6-8B90-451C-8E8F-673470F4096B}" type="slidenum">
              <a:rPr lang="es-US" smtClean="0"/>
              <a:t>‹Nº›</a:t>
            </a:fld>
            <a:endParaRPr lang="es-US"/>
          </a:p>
        </p:txBody>
      </p:sp>
    </p:spTree>
    <p:extLst>
      <p:ext uri="{BB962C8B-B14F-4D97-AF65-F5344CB8AC3E}">
        <p14:creationId xmlns:p14="http://schemas.microsoft.com/office/powerpoint/2010/main" val="2503594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8942EC3-61DA-4AB4-B269-F5BB85A223B4}" type="datetimeFigureOut">
              <a:rPr lang="es-US" smtClean="0"/>
              <a:t>12/3/2015</a:t>
            </a:fld>
            <a:endParaRPr lang="es-US"/>
          </a:p>
        </p:txBody>
      </p:sp>
      <p:sp>
        <p:nvSpPr>
          <p:cNvPr id="5" name="Footer Placeholder 4"/>
          <p:cNvSpPr>
            <a:spLocks noGrp="1"/>
          </p:cNvSpPr>
          <p:nvPr>
            <p:ph type="ftr" sz="quarter" idx="11"/>
          </p:nvPr>
        </p:nvSpPr>
        <p:spPr/>
        <p:txBody>
          <a:bodyPr/>
          <a:lstStyle/>
          <a:p>
            <a:endParaRPr lang="es-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54340E6-8B90-451C-8E8F-673470F4096B}" type="slidenum">
              <a:rPr lang="es-US" smtClean="0"/>
              <a:t>‹Nº›</a:t>
            </a:fld>
            <a:endParaRPr lang="es-US"/>
          </a:p>
        </p:txBody>
      </p:sp>
    </p:spTree>
    <p:extLst>
      <p:ext uri="{BB962C8B-B14F-4D97-AF65-F5344CB8AC3E}">
        <p14:creationId xmlns:p14="http://schemas.microsoft.com/office/powerpoint/2010/main" val="700603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8942EC3-61DA-4AB4-B269-F5BB85A223B4}" type="datetimeFigureOut">
              <a:rPr lang="es-US" smtClean="0"/>
              <a:t>12/3/2015</a:t>
            </a:fld>
            <a:endParaRPr lang="es-US"/>
          </a:p>
        </p:txBody>
      </p:sp>
      <p:sp>
        <p:nvSpPr>
          <p:cNvPr id="5" name="Footer Placeholder 4"/>
          <p:cNvSpPr>
            <a:spLocks noGrp="1"/>
          </p:cNvSpPr>
          <p:nvPr>
            <p:ph type="ftr" sz="quarter" idx="11"/>
          </p:nvPr>
        </p:nvSpPr>
        <p:spPr/>
        <p:txBody>
          <a:bodyPr/>
          <a:lstStyle/>
          <a:p>
            <a:endParaRPr lang="es-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54340E6-8B90-451C-8E8F-673470F4096B}" type="slidenum">
              <a:rPr lang="es-US" smtClean="0"/>
              <a:t>‹Nº›</a:t>
            </a:fld>
            <a:endParaRPr lang="es-US"/>
          </a:p>
        </p:txBody>
      </p:sp>
    </p:spTree>
    <p:extLst>
      <p:ext uri="{BB962C8B-B14F-4D97-AF65-F5344CB8AC3E}">
        <p14:creationId xmlns:p14="http://schemas.microsoft.com/office/powerpoint/2010/main" val="1863875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8942EC3-61DA-4AB4-B269-F5BB85A223B4}" type="datetimeFigureOut">
              <a:rPr lang="es-US" smtClean="0"/>
              <a:t>12/3/2015</a:t>
            </a:fld>
            <a:endParaRPr lang="es-US"/>
          </a:p>
        </p:txBody>
      </p:sp>
      <p:sp>
        <p:nvSpPr>
          <p:cNvPr id="6" name="Footer Placeholder 5"/>
          <p:cNvSpPr>
            <a:spLocks noGrp="1"/>
          </p:cNvSpPr>
          <p:nvPr>
            <p:ph type="ftr" sz="quarter" idx="11"/>
          </p:nvPr>
        </p:nvSpPr>
        <p:spPr/>
        <p:txBody>
          <a:bodyPr/>
          <a:lstStyle/>
          <a:p>
            <a:endParaRPr lang="es-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54340E6-8B90-451C-8E8F-673470F4096B}" type="slidenum">
              <a:rPr lang="es-US" smtClean="0"/>
              <a:t>‹Nº›</a:t>
            </a:fld>
            <a:endParaRPr lang="es-US"/>
          </a:p>
        </p:txBody>
      </p:sp>
    </p:spTree>
    <p:extLst>
      <p:ext uri="{BB962C8B-B14F-4D97-AF65-F5344CB8AC3E}">
        <p14:creationId xmlns:p14="http://schemas.microsoft.com/office/powerpoint/2010/main" val="1700652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E8942EC3-61DA-4AB4-B269-F5BB85A223B4}" type="datetimeFigureOut">
              <a:rPr lang="es-US" smtClean="0"/>
              <a:t>12/3/2015</a:t>
            </a:fld>
            <a:endParaRPr lang="es-US"/>
          </a:p>
        </p:txBody>
      </p:sp>
      <p:sp>
        <p:nvSpPr>
          <p:cNvPr id="8" name="Footer Placeholder 7"/>
          <p:cNvSpPr>
            <a:spLocks noGrp="1"/>
          </p:cNvSpPr>
          <p:nvPr>
            <p:ph type="ftr" sz="quarter" idx="11"/>
          </p:nvPr>
        </p:nvSpPr>
        <p:spPr/>
        <p:txBody>
          <a:bodyPr/>
          <a:lstStyle/>
          <a:p>
            <a:endParaRPr lang="es-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54340E6-8B90-451C-8E8F-673470F4096B}" type="slidenum">
              <a:rPr lang="es-US" smtClean="0"/>
              <a:t>‹Nº›</a:t>
            </a:fld>
            <a:endParaRPr lang="es-US"/>
          </a:p>
        </p:txBody>
      </p:sp>
    </p:spTree>
    <p:extLst>
      <p:ext uri="{BB962C8B-B14F-4D97-AF65-F5344CB8AC3E}">
        <p14:creationId xmlns:p14="http://schemas.microsoft.com/office/powerpoint/2010/main" val="3680080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E8942EC3-61DA-4AB4-B269-F5BB85A223B4}" type="datetimeFigureOut">
              <a:rPr lang="es-US" smtClean="0"/>
              <a:t>12/3/2015</a:t>
            </a:fld>
            <a:endParaRPr lang="es-US"/>
          </a:p>
        </p:txBody>
      </p:sp>
      <p:sp>
        <p:nvSpPr>
          <p:cNvPr id="4" name="Footer Placeholder 3"/>
          <p:cNvSpPr>
            <a:spLocks noGrp="1"/>
          </p:cNvSpPr>
          <p:nvPr>
            <p:ph type="ftr" sz="quarter" idx="11"/>
          </p:nvPr>
        </p:nvSpPr>
        <p:spPr/>
        <p:txBody>
          <a:bodyPr/>
          <a:lstStyle/>
          <a:p>
            <a:endParaRPr lang="es-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54340E6-8B90-451C-8E8F-673470F4096B}" type="slidenum">
              <a:rPr lang="es-US" smtClean="0"/>
              <a:t>‹Nº›</a:t>
            </a:fld>
            <a:endParaRPr lang="es-US"/>
          </a:p>
        </p:txBody>
      </p:sp>
    </p:spTree>
    <p:extLst>
      <p:ext uri="{BB962C8B-B14F-4D97-AF65-F5344CB8AC3E}">
        <p14:creationId xmlns:p14="http://schemas.microsoft.com/office/powerpoint/2010/main" val="4069155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2EC3-61DA-4AB4-B269-F5BB85A223B4}" type="datetimeFigureOut">
              <a:rPr lang="es-US" smtClean="0"/>
              <a:t>12/3/2015</a:t>
            </a:fld>
            <a:endParaRPr lang="es-US"/>
          </a:p>
        </p:txBody>
      </p:sp>
      <p:sp>
        <p:nvSpPr>
          <p:cNvPr id="3" name="Footer Placeholder 2"/>
          <p:cNvSpPr>
            <a:spLocks noGrp="1"/>
          </p:cNvSpPr>
          <p:nvPr>
            <p:ph type="ftr" sz="quarter" idx="11"/>
          </p:nvPr>
        </p:nvSpPr>
        <p:spPr/>
        <p:txBody>
          <a:bodyPr/>
          <a:lstStyle/>
          <a:p>
            <a:endParaRPr lang="es-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54340E6-8B90-451C-8E8F-673470F4096B}" type="slidenum">
              <a:rPr lang="es-US" smtClean="0"/>
              <a:t>‹Nº›</a:t>
            </a:fld>
            <a:endParaRPr lang="es-US"/>
          </a:p>
        </p:txBody>
      </p:sp>
    </p:spTree>
    <p:extLst>
      <p:ext uri="{BB962C8B-B14F-4D97-AF65-F5344CB8AC3E}">
        <p14:creationId xmlns:p14="http://schemas.microsoft.com/office/powerpoint/2010/main" val="2250223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8942EC3-61DA-4AB4-B269-F5BB85A223B4}" type="datetimeFigureOut">
              <a:rPr lang="es-US" smtClean="0"/>
              <a:t>12/3/2015</a:t>
            </a:fld>
            <a:endParaRPr lang="es-US"/>
          </a:p>
        </p:txBody>
      </p:sp>
      <p:sp>
        <p:nvSpPr>
          <p:cNvPr id="6" name="Footer Placeholder 5"/>
          <p:cNvSpPr>
            <a:spLocks noGrp="1"/>
          </p:cNvSpPr>
          <p:nvPr>
            <p:ph type="ftr" sz="quarter" idx="11"/>
          </p:nvPr>
        </p:nvSpPr>
        <p:spPr/>
        <p:txBody>
          <a:bodyPr/>
          <a:lstStyle/>
          <a:p>
            <a:endParaRPr lang="es-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54340E6-8B90-451C-8E8F-673470F4096B}" type="slidenum">
              <a:rPr lang="es-US" smtClean="0"/>
              <a:t>‹Nº›</a:t>
            </a:fld>
            <a:endParaRPr lang="es-US"/>
          </a:p>
        </p:txBody>
      </p:sp>
    </p:spTree>
    <p:extLst>
      <p:ext uri="{BB962C8B-B14F-4D97-AF65-F5344CB8AC3E}">
        <p14:creationId xmlns:p14="http://schemas.microsoft.com/office/powerpoint/2010/main" val="3475964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8942EC3-61DA-4AB4-B269-F5BB85A223B4}" type="datetimeFigureOut">
              <a:rPr lang="es-US" smtClean="0"/>
              <a:t>12/3/2015</a:t>
            </a:fld>
            <a:endParaRPr lang="es-US"/>
          </a:p>
        </p:txBody>
      </p:sp>
      <p:sp>
        <p:nvSpPr>
          <p:cNvPr id="6" name="Footer Placeholder 5"/>
          <p:cNvSpPr>
            <a:spLocks noGrp="1"/>
          </p:cNvSpPr>
          <p:nvPr>
            <p:ph type="ftr" sz="quarter" idx="11"/>
          </p:nvPr>
        </p:nvSpPr>
        <p:spPr/>
        <p:txBody>
          <a:bodyPr/>
          <a:lstStyle/>
          <a:p>
            <a:endParaRPr lang="es-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54340E6-8B90-451C-8E8F-673470F4096B}" type="slidenum">
              <a:rPr lang="es-US" smtClean="0"/>
              <a:t>‹Nº›</a:t>
            </a:fld>
            <a:endParaRPr lang="es-US"/>
          </a:p>
        </p:txBody>
      </p:sp>
    </p:spTree>
    <p:extLst>
      <p:ext uri="{BB962C8B-B14F-4D97-AF65-F5344CB8AC3E}">
        <p14:creationId xmlns:p14="http://schemas.microsoft.com/office/powerpoint/2010/main" val="1384849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8942EC3-61DA-4AB4-B269-F5BB85A223B4}" type="datetimeFigureOut">
              <a:rPr lang="es-US" smtClean="0"/>
              <a:t>12/3/2015</a:t>
            </a:fld>
            <a:endParaRPr lang="es-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54340E6-8B90-451C-8E8F-673470F4096B}" type="slidenum">
              <a:rPr lang="es-US" smtClean="0"/>
              <a:t>‹Nº›</a:t>
            </a:fld>
            <a:endParaRPr lang="es-US"/>
          </a:p>
        </p:txBody>
      </p:sp>
    </p:spTree>
    <p:extLst>
      <p:ext uri="{BB962C8B-B14F-4D97-AF65-F5344CB8AC3E}">
        <p14:creationId xmlns:p14="http://schemas.microsoft.com/office/powerpoint/2010/main" val="852077158"/>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7.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image" Target="../media/image25.png"/><Relationship Id="rId5" Type="http://schemas.openxmlformats.org/officeDocument/2006/relationships/diagramColors" Target="../diagrams/colors6.xml"/><Relationship Id="rId10"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3.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8.xml"/><Relationship Id="rId7" Type="http://schemas.microsoft.com/office/2007/relationships/diagramDrawing" Target="../diagrams/drawing7.xm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72.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5.emf"/><Relationship Id="rId4" Type="http://schemas.openxmlformats.org/officeDocument/2006/relationships/package" Target="../embeddings/Dibujo_de_Microsoft_Visio211.vsdx"/></Relationships>
</file>

<file path=ppt/slides/_rels/slide73.xml.rels><?xml version="1.0" encoding="UTF-8" standalone="yes"?>
<Relationships xmlns="http://schemas.openxmlformats.org/package/2006/relationships"><Relationship Id="rId3" Type="http://schemas.openxmlformats.org/officeDocument/2006/relationships/package" Target="../embeddings/Dibujo_de_Microsoft_Visio322.vsd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8.emf"/><Relationship Id="rId5" Type="http://schemas.openxmlformats.org/officeDocument/2006/relationships/package" Target="../embeddings/Dibujo_de_Microsoft_Visio433.vsdx"/><Relationship Id="rId4" Type="http://schemas.openxmlformats.org/officeDocument/2006/relationships/image" Target="../media/image87.emf"/></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6.png"/><Relationship Id="rId5" Type="http://schemas.microsoft.com/office/2007/relationships/hdphoto" Target="../media/hdphoto4.wdp"/><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10.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10"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diagramQuickStyle" Target="../diagrams/quickStyle10.xml"/></Relationships>
</file>

<file path=ppt/slides/_rels/slide82.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1.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10" Type="http://schemas.openxmlformats.org/officeDocument/2006/relationships/diagramColors" Target="../diagrams/colors11.xml"/><Relationship Id="rId4" Type="http://schemas.openxmlformats.org/officeDocument/2006/relationships/diagramQuickStyle" Target="../diagrams/quickStyle11.xml"/><Relationship Id="rId9" Type="http://schemas.openxmlformats.org/officeDocument/2006/relationships/diagramQuickStyle" Target="../diagrams/quickStyle11.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51233" y="2735451"/>
            <a:ext cx="9835166" cy="682581"/>
          </a:xfrm>
        </p:spPr>
        <p:txBody>
          <a:bodyPr>
            <a:noAutofit/>
          </a:bodyPr>
          <a:lstStyle/>
          <a:p>
            <a:pPr algn="ctr"/>
            <a:r>
              <a:rPr lang="es-US" sz="3000" b="1" i="1" dirty="0" smtClean="0">
                <a:latin typeface="Times New Roman" panose="02020603050405020304" pitchFamily="18" charset="0"/>
                <a:cs typeface="Times New Roman" panose="02020603050405020304" pitchFamily="18" charset="0"/>
              </a:rPr>
              <a:t>CARRERA DE INGENIERÍA MECATRÓNICA.</a:t>
            </a:r>
            <a:endParaRPr lang="es-US" sz="3000" b="1" i="1" dirty="0">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1457457" y="1956279"/>
            <a:ext cx="9641983" cy="779172"/>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US" sz="3000" b="1" i="1" dirty="0" smtClean="0">
                <a:solidFill>
                  <a:schemeClr val="accent2">
                    <a:lumMod val="75000"/>
                  </a:schemeClr>
                </a:solidFill>
                <a:latin typeface="Times New Roman" panose="02020603050405020304" pitchFamily="18" charset="0"/>
                <a:cs typeface="Times New Roman" panose="02020603050405020304" pitchFamily="18" charset="0"/>
              </a:rPr>
              <a:t>DEPARTAMENTO DE CIENCIAS DE LA ENERGÍA Y MECÁNICA.</a:t>
            </a:r>
            <a:endParaRPr lang="es-US" sz="3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3275" y="3617653"/>
            <a:ext cx="3110345" cy="3110345"/>
          </a:xfrm>
          <a:prstGeom prst="rect">
            <a:avLst/>
          </a:prstGeom>
        </p:spPr>
      </p:pic>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3219716" y="179184"/>
            <a:ext cx="6117464" cy="1551716"/>
          </a:xfrm>
          <a:prstGeom prst="rect">
            <a:avLst/>
          </a:prstGeom>
          <a:noFill/>
          <a:ln>
            <a:noFill/>
          </a:ln>
        </p:spPr>
      </p:pic>
    </p:spTree>
    <p:extLst>
      <p:ext uri="{BB962C8B-B14F-4D97-AF65-F5344CB8AC3E}">
        <p14:creationId xmlns:p14="http://schemas.microsoft.com/office/powerpoint/2010/main" val="1672806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3331357" cy="650898"/>
          </a:xfrm>
        </p:spPr>
        <p:txBody>
          <a:bodyPr/>
          <a:lstStyle/>
          <a:p>
            <a:r>
              <a:rPr lang="es-US" dirty="0" smtClean="0"/>
              <a:t>Necesidades</a:t>
            </a:r>
            <a:endParaRPr lang="es-US" dirty="0"/>
          </a:p>
        </p:txBody>
      </p:sp>
      <p:graphicFrame>
        <p:nvGraphicFramePr>
          <p:cNvPr id="4" name="Tabla 3"/>
          <p:cNvGraphicFramePr>
            <a:graphicFrameLocks noGrp="1"/>
          </p:cNvGraphicFramePr>
          <p:nvPr>
            <p:extLst>
              <p:ext uri="{D42A27DB-BD31-4B8C-83A1-F6EECF244321}">
                <p14:modId xmlns:p14="http://schemas.microsoft.com/office/powerpoint/2010/main" val="1711796858"/>
              </p:ext>
            </p:extLst>
          </p:nvPr>
        </p:nvGraphicFramePr>
        <p:xfrm>
          <a:off x="1599801" y="1969520"/>
          <a:ext cx="9155830" cy="3965159"/>
        </p:xfrm>
        <a:graphic>
          <a:graphicData uri="http://schemas.openxmlformats.org/drawingml/2006/table">
            <a:tbl>
              <a:tblPr firstRow="1" firstCol="1" bandRow="1">
                <a:tableStyleId>{0E3FDE45-AF77-4B5C-9715-49D594BDF05E}</a:tableStyleId>
              </a:tblPr>
              <a:tblGrid>
                <a:gridCol w="588970"/>
                <a:gridCol w="2489747"/>
                <a:gridCol w="4631456"/>
                <a:gridCol w="1445657"/>
              </a:tblGrid>
              <a:tr h="457519">
                <a:tc>
                  <a:txBody>
                    <a:bodyPr/>
                    <a:lstStyle/>
                    <a:p>
                      <a:pPr algn="ctr" fontAlgn="ctr"/>
                      <a:r>
                        <a:rPr lang="es-US" sz="1600" u="none" strike="noStrike" dirty="0">
                          <a:effectLst/>
                        </a:rPr>
                        <a:t>No.</a:t>
                      </a:r>
                      <a:endParaRPr lang="es-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US" sz="1600" u="none" strike="noStrike" dirty="0">
                          <a:effectLst/>
                        </a:rPr>
                        <a:t>Necesidad</a:t>
                      </a:r>
                      <a:endParaRPr lang="es-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US" sz="1600" u="none" strike="noStrike" dirty="0">
                          <a:effectLst/>
                        </a:rPr>
                        <a:t>Función</a:t>
                      </a:r>
                      <a:endParaRPr lang="es-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US" sz="1600" u="none" strike="noStrike">
                          <a:effectLst/>
                        </a:rPr>
                        <a:t>Propuesta</a:t>
                      </a:r>
                      <a:endParaRPr lang="es-US" sz="1600" b="1" i="0" u="none" strike="noStrike">
                        <a:solidFill>
                          <a:srgbClr val="000000"/>
                        </a:solidFill>
                        <a:effectLst/>
                        <a:latin typeface="Calibri" panose="020F0502020204030204" pitchFamily="34" charset="0"/>
                      </a:endParaRPr>
                    </a:p>
                  </a:txBody>
                  <a:tcPr marL="9525" marR="9525" marT="9525" marB="0" anchor="ctr"/>
                </a:tc>
              </a:tr>
              <a:tr h="1307194">
                <a:tc>
                  <a:txBody>
                    <a:bodyPr/>
                    <a:lstStyle/>
                    <a:p>
                      <a:pPr algn="ctr" fontAlgn="ctr"/>
                      <a:r>
                        <a:rPr lang="es-US" sz="1600" u="none" strike="noStrike">
                          <a:effectLst/>
                        </a:rPr>
                        <a:t>1</a:t>
                      </a:r>
                      <a:endParaRPr lang="es-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US" sz="1600" u="none" strike="noStrike" dirty="0">
                          <a:effectLst/>
                        </a:rPr>
                        <a:t>Sistema de </a:t>
                      </a:r>
                      <a:r>
                        <a:rPr lang="es-US" sz="1600" u="none" strike="noStrike" dirty="0" smtClean="0">
                          <a:effectLst/>
                        </a:rPr>
                        <a:t>distribución</a:t>
                      </a:r>
                    </a:p>
                    <a:p>
                      <a:pPr algn="l" fontAlgn="ctr"/>
                      <a:r>
                        <a:rPr lang="es-US" sz="1600" u="none" strike="noStrike" dirty="0" smtClean="0">
                          <a:effectLst/>
                        </a:rPr>
                        <a:t> </a:t>
                      </a:r>
                      <a:r>
                        <a:rPr lang="es-US" sz="1600" u="none" strike="noStrike" dirty="0">
                          <a:effectLst/>
                        </a:rPr>
                        <a:t>de fluidos</a:t>
                      </a:r>
                      <a:endParaRPr lang="es-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US" sz="1600" u="none" strike="noStrike" dirty="0">
                          <a:effectLst/>
                        </a:rPr>
                        <a:t>Distribuir fluidos líquidos  cumpliendo con </a:t>
                      </a:r>
                      <a:r>
                        <a:rPr lang="es-US" sz="1600" u="none" strike="noStrike" dirty="0" smtClean="0">
                          <a:effectLst/>
                        </a:rPr>
                        <a:t> </a:t>
                      </a:r>
                      <a:r>
                        <a:rPr lang="es-US" sz="1600" u="none" strike="noStrike" dirty="0">
                          <a:effectLst/>
                        </a:rPr>
                        <a:t>normas técnicas.</a:t>
                      </a:r>
                      <a:endParaRPr lang="es-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US" sz="1600" u="none" strike="noStrike" dirty="0">
                          <a:effectLst/>
                        </a:rPr>
                        <a:t>Operador</a:t>
                      </a:r>
                      <a:r>
                        <a:rPr lang="es-US" sz="1600" u="none" strike="noStrike" dirty="0" smtClean="0">
                          <a:effectLst/>
                        </a:rPr>
                        <a:t>/</a:t>
                      </a:r>
                    </a:p>
                    <a:p>
                      <a:pPr algn="ctr" fontAlgn="ctr"/>
                      <a:r>
                        <a:rPr lang="es-US" sz="1600" u="none" strike="noStrike" dirty="0" smtClean="0">
                          <a:effectLst/>
                        </a:rPr>
                        <a:t>Diseñador</a:t>
                      </a:r>
                      <a:endParaRPr lang="es-US" sz="1600" b="0" i="0" u="none" strike="noStrike" dirty="0">
                        <a:solidFill>
                          <a:srgbClr val="000000"/>
                        </a:solidFill>
                        <a:effectLst/>
                        <a:latin typeface="Calibri" panose="020F0502020204030204" pitchFamily="34" charset="0"/>
                      </a:endParaRPr>
                    </a:p>
                  </a:txBody>
                  <a:tcPr marL="9525" marR="9525" marT="9525" marB="0" anchor="ctr"/>
                </a:tc>
              </a:tr>
              <a:tr h="871464">
                <a:tc>
                  <a:txBody>
                    <a:bodyPr/>
                    <a:lstStyle/>
                    <a:p>
                      <a:pPr algn="ctr" fontAlgn="ctr"/>
                      <a:r>
                        <a:rPr lang="es-US" sz="1600" u="none" strike="noStrike">
                          <a:effectLst/>
                        </a:rPr>
                        <a:t>2</a:t>
                      </a:r>
                      <a:endParaRPr lang="es-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US" sz="1600" u="none" strike="noStrike" dirty="0">
                          <a:effectLst/>
                        </a:rPr>
                        <a:t>Control </a:t>
                      </a:r>
                      <a:r>
                        <a:rPr lang="es-US" sz="1600" u="none" strike="noStrike" dirty="0" smtClean="0">
                          <a:effectLst/>
                        </a:rPr>
                        <a:t>de apertura y cierre de válvulas</a:t>
                      </a:r>
                      <a:endParaRPr lang="es-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US" sz="1600" u="none" strike="noStrike" dirty="0">
                          <a:effectLst/>
                        </a:rPr>
                        <a:t>Control de válvulas mediante el sistema automático.</a:t>
                      </a:r>
                      <a:endParaRPr lang="es-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US" sz="1600" u="none" strike="noStrike" dirty="0">
                          <a:effectLst/>
                        </a:rPr>
                        <a:t>Diseñador</a:t>
                      </a:r>
                      <a:endParaRPr lang="es-US" sz="1600" b="0" i="0" u="none" strike="noStrike" dirty="0">
                        <a:solidFill>
                          <a:srgbClr val="000000"/>
                        </a:solidFill>
                        <a:effectLst/>
                        <a:latin typeface="Calibri" panose="020F0502020204030204" pitchFamily="34" charset="0"/>
                      </a:endParaRPr>
                    </a:p>
                  </a:txBody>
                  <a:tcPr marL="9525" marR="9525" marT="9525" marB="0" anchor="ctr"/>
                </a:tc>
              </a:tr>
              <a:tr h="1328982">
                <a:tc>
                  <a:txBody>
                    <a:bodyPr/>
                    <a:lstStyle/>
                    <a:p>
                      <a:pPr algn="ctr" fontAlgn="ctr"/>
                      <a:r>
                        <a:rPr lang="es-US" sz="1600" u="none" strike="noStrike">
                          <a:effectLst/>
                        </a:rPr>
                        <a:t>3</a:t>
                      </a:r>
                      <a:endParaRPr lang="es-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US" sz="1600" u="none" strike="noStrike" dirty="0">
                          <a:effectLst/>
                        </a:rPr>
                        <a:t>Sistema de agitación </a:t>
                      </a:r>
                      <a:endParaRPr lang="es-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US" sz="1600" u="none" strike="noStrike" dirty="0">
                          <a:effectLst/>
                        </a:rPr>
                        <a:t>Sistema de mezclado de cebada y agua para  realizar una mezcla homogénea </a:t>
                      </a:r>
                      <a:endParaRPr lang="es-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US" sz="1600" u="none" strike="noStrike" dirty="0">
                          <a:effectLst/>
                        </a:rPr>
                        <a:t>Diseñador</a:t>
                      </a:r>
                      <a:endParaRPr lang="es-US" sz="16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spTree>
    <p:extLst>
      <p:ext uri="{BB962C8B-B14F-4D97-AF65-F5344CB8AC3E}">
        <p14:creationId xmlns:p14="http://schemas.microsoft.com/office/powerpoint/2010/main" val="17941700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93679" y="431831"/>
            <a:ext cx="8911687" cy="1280890"/>
          </a:xfrm>
        </p:spPr>
        <p:txBody>
          <a:bodyPr/>
          <a:lstStyle/>
          <a:p>
            <a:r>
              <a:rPr lang="es-US" dirty="0" smtClean="0"/>
              <a:t>Sistema de distribución de fluidos</a:t>
            </a:r>
            <a:endParaRPr lang="es-US" dirty="0"/>
          </a:p>
        </p:txBody>
      </p:sp>
      <p:sp>
        <p:nvSpPr>
          <p:cNvPr id="5" name="Rectángulo redondeado 4"/>
          <p:cNvSpPr>
            <a:spLocks/>
          </p:cNvSpPr>
          <p:nvPr/>
        </p:nvSpPr>
        <p:spPr>
          <a:xfrm>
            <a:off x="6207903" y="1895555"/>
            <a:ext cx="4626397" cy="626403"/>
          </a:xfrm>
          <a:prstGeom prst="roundRect">
            <a:avLst/>
          </a:prstGeom>
          <a:solidFill>
            <a:schemeClr val="accent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s-US" dirty="0" smtClean="0"/>
              <a:t>Reducir el consumo energético.</a:t>
            </a:r>
            <a:endParaRPr lang="es-US" dirty="0"/>
          </a:p>
        </p:txBody>
      </p:sp>
      <p:sp>
        <p:nvSpPr>
          <p:cNvPr id="6" name="Rectángulo redondeado 5"/>
          <p:cNvSpPr>
            <a:spLocks/>
          </p:cNvSpPr>
          <p:nvPr/>
        </p:nvSpPr>
        <p:spPr>
          <a:xfrm>
            <a:off x="6207903" y="4438226"/>
            <a:ext cx="4626397" cy="626403"/>
          </a:xfrm>
          <a:prstGeom prst="roundRect">
            <a:avLst/>
          </a:prstGeom>
          <a:solidFill>
            <a:schemeClr val="accent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lvl="0" algn="ctr"/>
            <a:r>
              <a:rPr lang="es-US" dirty="0"/>
              <a:t>Transportar </a:t>
            </a:r>
            <a:r>
              <a:rPr lang="es-US" dirty="0" smtClean="0"/>
              <a:t>fluidos.</a:t>
            </a:r>
            <a:endParaRPr lang="es-US" dirty="0"/>
          </a:p>
        </p:txBody>
      </p:sp>
      <p:sp>
        <p:nvSpPr>
          <p:cNvPr id="12" name="Rectángulo redondeado 11"/>
          <p:cNvSpPr>
            <a:spLocks/>
          </p:cNvSpPr>
          <p:nvPr/>
        </p:nvSpPr>
        <p:spPr>
          <a:xfrm>
            <a:off x="6207903" y="2743112"/>
            <a:ext cx="4626397" cy="626403"/>
          </a:xfrm>
          <a:prstGeom prst="roundRect">
            <a:avLst/>
          </a:prstGeom>
          <a:solidFill>
            <a:schemeClr val="accent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lvl="0" algn="ctr"/>
            <a:r>
              <a:rPr lang="es-US" dirty="0"/>
              <a:t>Prevenir la acumulación de </a:t>
            </a:r>
            <a:r>
              <a:rPr lang="es-US" dirty="0" smtClean="0"/>
              <a:t>bacterias.</a:t>
            </a:r>
            <a:endParaRPr lang="es-US" dirty="0"/>
          </a:p>
        </p:txBody>
      </p:sp>
      <p:sp>
        <p:nvSpPr>
          <p:cNvPr id="13" name="Rectángulo redondeado 12"/>
          <p:cNvSpPr>
            <a:spLocks/>
          </p:cNvSpPr>
          <p:nvPr/>
        </p:nvSpPr>
        <p:spPr>
          <a:xfrm>
            <a:off x="6207903" y="3590669"/>
            <a:ext cx="4626397" cy="626403"/>
          </a:xfrm>
          <a:prstGeom prst="roundRect">
            <a:avLst/>
          </a:prstGeom>
          <a:solidFill>
            <a:schemeClr val="accent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lvl="0"/>
            <a:r>
              <a:rPr lang="es-US" dirty="0"/>
              <a:t>Resistencia a presión y temperatura.</a:t>
            </a:r>
          </a:p>
        </p:txBody>
      </p:sp>
      <p:sp>
        <p:nvSpPr>
          <p:cNvPr id="14" name="Rectángulo redondeado 13"/>
          <p:cNvSpPr>
            <a:spLocks/>
          </p:cNvSpPr>
          <p:nvPr/>
        </p:nvSpPr>
        <p:spPr>
          <a:xfrm>
            <a:off x="6207903" y="5285783"/>
            <a:ext cx="4626397" cy="696003"/>
          </a:xfrm>
          <a:prstGeom prst="roundRect">
            <a:avLst/>
          </a:prstGeom>
          <a:solidFill>
            <a:schemeClr val="accent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lvl="0" algn="ctr"/>
            <a:r>
              <a:rPr lang="es-US" dirty="0" smtClean="0"/>
              <a:t>Desmontaje de equipos.</a:t>
            </a:r>
            <a:endParaRPr lang="es-US" dirty="0"/>
          </a:p>
        </p:txBody>
      </p:sp>
      <p:cxnSp>
        <p:nvCxnSpPr>
          <p:cNvPr id="56" name="Conector angular 55"/>
          <p:cNvCxnSpPr>
            <a:endCxn id="12" idx="1"/>
          </p:cNvCxnSpPr>
          <p:nvPr/>
        </p:nvCxnSpPr>
        <p:spPr>
          <a:xfrm flipV="1">
            <a:off x="4550910" y="3056314"/>
            <a:ext cx="1656993" cy="444560"/>
          </a:xfrm>
          <a:prstGeom prst="bentConnector3">
            <a:avLst/>
          </a:prstGeom>
          <a:ln w="444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ector angular 57"/>
          <p:cNvCxnSpPr>
            <a:endCxn id="13" idx="1"/>
          </p:cNvCxnSpPr>
          <p:nvPr/>
        </p:nvCxnSpPr>
        <p:spPr>
          <a:xfrm>
            <a:off x="4550910" y="3500874"/>
            <a:ext cx="1656993" cy="402997"/>
          </a:xfrm>
          <a:prstGeom prst="bentConnector3">
            <a:avLst/>
          </a:prstGeom>
          <a:ln w="444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ector angular 59"/>
          <p:cNvCxnSpPr>
            <a:endCxn id="6" idx="1"/>
          </p:cNvCxnSpPr>
          <p:nvPr/>
        </p:nvCxnSpPr>
        <p:spPr>
          <a:xfrm>
            <a:off x="4550910" y="3500874"/>
            <a:ext cx="1656993" cy="1250554"/>
          </a:xfrm>
          <a:prstGeom prst="bentConnector3">
            <a:avLst/>
          </a:prstGeom>
          <a:ln w="444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ector angular 61"/>
          <p:cNvCxnSpPr>
            <a:endCxn id="14" idx="1"/>
          </p:cNvCxnSpPr>
          <p:nvPr/>
        </p:nvCxnSpPr>
        <p:spPr>
          <a:xfrm>
            <a:off x="4550910" y="3500874"/>
            <a:ext cx="1656993" cy="2132911"/>
          </a:xfrm>
          <a:prstGeom prst="bentConnector3">
            <a:avLst/>
          </a:prstGeom>
          <a:ln w="444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Rectángulo 15"/>
          <p:cNvSpPr/>
          <p:nvPr/>
        </p:nvSpPr>
        <p:spPr>
          <a:xfrm>
            <a:off x="2351049" y="2786680"/>
            <a:ext cx="2199861" cy="1383039"/>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b="1" dirty="0" smtClean="0">
                <a:solidFill>
                  <a:schemeClr val="tx1"/>
                </a:solidFill>
              </a:rPr>
              <a:t>Características</a:t>
            </a:r>
            <a:endParaRPr lang="es-US" b="1" dirty="0">
              <a:solidFill>
                <a:schemeClr val="tx1"/>
              </a:solidFill>
            </a:endParaRPr>
          </a:p>
        </p:txBody>
      </p:sp>
      <p:cxnSp>
        <p:nvCxnSpPr>
          <p:cNvPr id="4" name="Conector angular 3"/>
          <p:cNvCxnSpPr>
            <a:stCxn id="16" idx="3"/>
            <a:endCxn id="5" idx="1"/>
          </p:cNvCxnSpPr>
          <p:nvPr/>
        </p:nvCxnSpPr>
        <p:spPr>
          <a:xfrm flipV="1">
            <a:off x="4550910" y="2208757"/>
            <a:ext cx="1656993" cy="1269443"/>
          </a:xfrm>
          <a:prstGeom prst="bentConnector3">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38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48225" y="199106"/>
            <a:ext cx="8911687" cy="1280890"/>
          </a:xfrm>
        </p:spPr>
        <p:txBody>
          <a:bodyPr>
            <a:normAutofit fontScale="90000"/>
          </a:bodyPr>
          <a:lstStyle/>
          <a:p>
            <a:r>
              <a:rPr lang="es-US" dirty="0" smtClean="0"/>
              <a:t>Método ordinal corregido de criterios ponderados para selección de material.</a:t>
            </a:r>
            <a:endParaRPr lang="es-US" dirty="0"/>
          </a:p>
        </p:txBody>
      </p:sp>
      <p:sp>
        <p:nvSpPr>
          <p:cNvPr id="4" name="Rectángulo 3"/>
          <p:cNvSpPr/>
          <p:nvPr/>
        </p:nvSpPr>
        <p:spPr>
          <a:xfrm>
            <a:off x="1834427" y="3857179"/>
            <a:ext cx="5218389" cy="3000821"/>
          </a:xfrm>
          <a:prstGeom prst="rect">
            <a:avLst/>
          </a:prstGeom>
        </p:spPr>
        <p:txBody>
          <a:bodyPr wrap="square">
            <a:spAutoFit/>
          </a:bodyPr>
          <a:lstStyle/>
          <a:p>
            <a:pPr indent="252095" algn="just">
              <a:lnSpc>
                <a:spcPct val="150000"/>
              </a:lnSpc>
              <a:spcAft>
                <a:spcPts val="0"/>
              </a:spcAft>
            </a:pPr>
            <a:r>
              <a:rPr lang="es-US" sz="1400" dirty="0" smtClean="0">
                <a:latin typeface="+mj-lt"/>
                <a:ea typeface="Times New Roman" panose="02020603050405020304" pitchFamily="18" charset="0"/>
              </a:rPr>
              <a:t>Alternativas de solución:</a:t>
            </a:r>
            <a:endParaRPr lang="es-US" sz="1400" dirty="0">
              <a:latin typeface="+mj-lt"/>
              <a:ea typeface="Times New Roman" panose="02020603050405020304" pitchFamily="18" charset="0"/>
            </a:endParaRPr>
          </a:p>
          <a:p>
            <a:pPr marL="800100" lvl="1" indent="-342900" algn="just">
              <a:lnSpc>
                <a:spcPct val="150000"/>
              </a:lnSpc>
              <a:buFont typeface="Symbol" panose="05050102010706020507" pitchFamily="18" charset="2"/>
              <a:buChar char=""/>
            </a:pPr>
            <a:r>
              <a:rPr lang="es-US" sz="1400" dirty="0">
                <a:latin typeface="+mj-lt"/>
                <a:ea typeface="Times New Roman" panose="02020603050405020304" pitchFamily="18" charset="0"/>
              </a:rPr>
              <a:t>Solución A: Tubería </a:t>
            </a:r>
            <a:r>
              <a:rPr lang="es-US" sz="1400" dirty="0" smtClean="0">
                <a:latin typeface="+mj-lt"/>
                <a:ea typeface="Times New Roman" panose="02020603050405020304" pitchFamily="18" charset="0"/>
              </a:rPr>
              <a:t>de acero inoxidable</a:t>
            </a:r>
            <a:endParaRPr lang="es-US" sz="1400" dirty="0">
              <a:latin typeface="+mj-lt"/>
              <a:ea typeface="Times New Roman" panose="02020603050405020304" pitchFamily="18" charset="0"/>
            </a:endParaRPr>
          </a:p>
          <a:p>
            <a:pPr marL="800100" lvl="1" indent="-342900" algn="just">
              <a:lnSpc>
                <a:spcPct val="150000"/>
              </a:lnSpc>
              <a:buFont typeface="Symbol" panose="05050102010706020507" pitchFamily="18" charset="2"/>
              <a:buChar char=""/>
            </a:pPr>
            <a:r>
              <a:rPr lang="es-US" sz="1400" dirty="0">
                <a:latin typeface="+mj-lt"/>
                <a:ea typeface="Times New Roman" panose="02020603050405020304" pitchFamily="18" charset="0"/>
              </a:rPr>
              <a:t>Solución B: Tubería de </a:t>
            </a:r>
            <a:r>
              <a:rPr lang="es-US" sz="1400" dirty="0" smtClean="0">
                <a:latin typeface="+mj-lt"/>
                <a:ea typeface="Times New Roman" panose="02020603050405020304" pitchFamily="18" charset="0"/>
              </a:rPr>
              <a:t>cobre</a:t>
            </a:r>
            <a:endParaRPr lang="es-US" sz="1400" dirty="0">
              <a:latin typeface="+mj-lt"/>
              <a:ea typeface="Times New Roman" panose="02020603050405020304" pitchFamily="18" charset="0"/>
            </a:endParaRPr>
          </a:p>
          <a:p>
            <a:pPr marL="800100" lvl="1" indent="-342900" algn="just">
              <a:lnSpc>
                <a:spcPct val="150000"/>
              </a:lnSpc>
              <a:buFont typeface="Symbol" panose="05050102010706020507" pitchFamily="18" charset="2"/>
              <a:buChar char=""/>
            </a:pPr>
            <a:r>
              <a:rPr lang="es-US" sz="1400" dirty="0">
                <a:latin typeface="+mj-lt"/>
                <a:ea typeface="Times New Roman" panose="02020603050405020304" pitchFamily="18" charset="0"/>
              </a:rPr>
              <a:t>Solución C: Tubería de </a:t>
            </a:r>
            <a:r>
              <a:rPr lang="es-US" sz="1400" dirty="0" smtClean="0">
                <a:latin typeface="+mj-lt"/>
                <a:ea typeface="Times New Roman" panose="02020603050405020304" pitchFamily="18" charset="0"/>
              </a:rPr>
              <a:t>PVC</a:t>
            </a:r>
            <a:endParaRPr lang="es-US" sz="1400" dirty="0">
              <a:latin typeface="+mj-lt"/>
              <a:ea typeface="Times New Roman" panose="02020603050405020304" pitchFamily="18" charset="0"/>
            </a:endParaRPr>
          </a:p>
          <a:p>
            <a:pPr algn="just">
              <a:lnSpc>
                <a:spcPct val="150000"/>
              </a:lnSpc>
              <a:spcAft>
                <a:spcPts val="0"/>
              </a:spcAft>
            </a:pPr>
            <a:r>
              <a:rPr lang="es-US" sz="1400" dirty="0">
                <a:latin typeface="+mj-lt"/>
                <a:ea typeface="Times New Roman" panose="02020603050405020304" pitchFamily="18" charset="0"/>
              </a:rPr>
              <a:t> </a:t>
            </a:r>
            <a:r>
              <a:rPr lang="es-US" sz="1400" dirty="0" smtClean="0">
                <a:latin typeface="+mj-lt"/>
                <a:ea typeface="Times New Roman" panose="02020603050405020304" pitchFamily="18" charset="0"/>
              </a:rPr>
              <a:t>    Los </a:t>
            </a:r>
            <a:r>
              <a:rPr lang="es-US" sz="1400" dirty="0">
                <a:latin typeface="+mj-lt"/>
                <a:ea typeface="Times New Roman" panose="02020603050405020304" pitchFamily="18" charset="0"/>
              </a:rPr>
              <a:t>criterios de </a:t>
            </a:r>
            <a:r>
              <a:rPr lang="es-US" sz="1400" dirty="0" smtClean="0">
                <a:latin typeface="+mj-lt"/>
                <a:ea typeface="Times New Roman" panose="02020603050405020304" pitchFamily="18" charset="0"/>
              </a:rPr>
              <a:t>valoración:</a:t>
            </a:r>
          </a:p>
          <a:p>
            <a:pPr marL="800100" lvl="1" indent="-342900" algn="just">
              <a:lnSpc>
                <a:spcPct val="150000"/>
              </a:lnSpc>
              <a:buFont typeface="Symbol" panose="05050102010706020507" pitchFamily="18" charset="2"/>
              <a:buChar char=""/>
            </a:pPr>
            <a:r>
              <a:rPr lang="es-US" sz="1400" dirty="0" smtClean="0">
                <a:latin typeface="+mj-lt"/>
                <a:ea typeface="Times New Roman" panose="02020603050405020304" pitchFamily="18" charset="0"/>
              </a:rPr>
              <a:t>Costo de la tubería</a:t>
            </a:r>
          </a:p>
          <a:p>
            <a:pPr marL="800100" lvl="1" indent="-342900" algn="just">
              <a:lnSpc>
                <a:spcPct val="150000"/>
              </a:lnSpc>
              <a:buFont typeface="Symbol" panose="05050102010706020507" pitchFamily="18" charset="2"/>
              <a:buChar char=""/>
            </a:pPr>
            <a:r>
              <a:rPr lang="es-US" sz="1400" dirty="0" smtClean="0">
                <a:latin typeface="+mj-lt"/>
                <a:ea typeface="Times New Roman" panose="02020603050405020304" pitchFamily="18" charset="0"/>
              </a:rPr>
              <a:t>Aplicación </a:t>
            </a:r>
            <a:r>
              <a:rPr lang="es-US" sz="1400" dirty="0">
                <a:latin typeface="+mj-lt"/>
                <a:ea typeface="Times New Roman" panose="02020603050405020304" pitchFamily="18" charset="0"/>
              </a:rPr>
              <a:t>en la industria </a:t>
            </a:r>
            <a:endParaRPr lang="es-US" sz="1400" dirty="0" smtClean="0">
              <a:latin typeface="+mj-lt"/>
              <a:ea typeface="Times New Roman" panose="02020603050405020304" pitchFamily="18" charset="0"/>
            </a:endParaRPr>
          </a:p>
          <a:p>
            <a:pPr lvl="1" algn="just">
              <a:lnSpc>
                <a:spcPct val="150000"/>
              </a:lnSpc>
            </a:pPr>
            <a:r>
              <a:rPr lang="es-US" sz="1400" dirty="0">
                <a:latin typeface="+mj-lt"/>
                <a:ea typeface="Times New Roman" panose="02020603050405020304" pitchFamily="18" charset="0"/>
              </a:rPr>
              <a:t> </a:t>
            </a:r>
            <a:r>
              <a:rPr lang="es-US" sz="1400" dirty="0" smtClean="0">
                <a:latin typeface="+mj-lt"/>
                <a:ea typeface="Times New Roman" panose="02020603050405020304" pitchFamily="18" charset="0"/>
              </a:rPr>
              <a:t>    alimenticia</a:t>
            </a:r>
            <a:endParaRPr lang="es-US" sz="1400" dirty="0">
              <a:latin typeface="+mj-lt"/>
              <a:ea typeface="Times New Roman" panose="02020603050405020304" pitchFamily="18" charset="0"/>
            </a:endParaRPr>
          </a:p>
          <a:p>
            <a:pPr marL="800100" lvl="1" indent="-342900" algn="just">
              <a:lnSpc>
                <a:spcPct val="150000"/>
              </a:lnSpc>
              <a:buFont typeface="Symbol" panose="05050102010706020507" pitchFamily="18" charset="2"/>
              <a:buChar char=""/>
            </a:pPr>
            <a:r>
              <a:rPr lang="es-US" sz="1400" dirty="0" smtClean="0">
                <a:latin typeface="+mj-lt"/>
                <a:ea typeface="Times New Roman" panose="02020603050405020304" pitchFamily="18" charset="0"/>
              </a:rPr>
              <a:t>Instalación</a:t>
            </a:r>
            <a:endParaRPr lang="es-US" sz="1400" dirty="0">
              <a:effectLst/>
              <a:latin typeface="+mj-lt"/>
              <a:ea typeface="Times New Roman" panose="02020603050405020304" pitchFamily="18" charset="0"/>
            </a:endParaRPr>
          </a:p>
        </p:txBody>
      </p:sp>
      <p:sp>
        <p:nvSpPr>
          <p:cNvPr id="5" name="Rectángulo 4"/>
          <p:cNvSpPr/>
          <p:nvPr/>
        </p:nvSpPr>
        <p:spPr>
          <a:xfrm>
            <a:off x="7052816" y="5954148"/>
            <a:ext cx="3490332" cy="72255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Acero inoxidable</a:t>
            </a:r>
            <a:endParaRPr lang="es-US" dirty="0">
              <a:solidFill>
                <a:schemeClr val="tx1"/>
              </a:solidFill>
            </a:endParaRPr>
          </a:p>
        </p:txBody>
      </p:sp>
      <p:graphicFrame>
        <p:nvGraphicFramePr>
          <p:cNvPr id="6" name="Tabla 5"/>
          <p:cNvGraphicFramePr>
            <a:graphicFrameLocks noGrp="1"/>
          </p:cNvGraphicFramePr>
          <p:nvPr>
            <p:extLst>
              <p:ext uri="{D42A27DB-BD31-4B8C-83A1-F6EECF244321}">
                <p14:modId xmlns:p14="http://schemas.microsoft.com/office/powerpoint/2010/main" val="3864423096"/>
              </p:ext>
            </p:extLst>
          </p:nvPr>
        </p:nvGraphicFramePr>
        <p:xfrm>
          <a:off x="2871862" y="1639613"/>
          <a:ext cx="7399427" cy="2103238"/>
        </p:xfrm>
        <a:graphic>
          <a:graphicData uri="http://schemas.openxmlformats.org/drawingml/2006/table">
            <a:tbl>
              <a:tblPr firstRow="1" firstCol="1" bandRow="1">
                <a:tableStyleId>{0E3FDE45-AF77-4B5C-9715-49D594BDF05E}</a:tableStyleId>
              </a:tblPr>
              <a:tblGrid>
                <a:gridCol w="538140"/>
                <a:gridCol w="2197405"/>
                <a:gridCol w="4663882"/>
              </a:tblGrid>
              <a:tr h="176391">
                <a:tc>
                  <a:txBody>
                    <a:bodyPr/>
                    <a:lstStyle/>
                    <a:p>
                      <a:pPr algn="ctr" rtl="0" fontAlgn="ctr"/>
                      <a:r>
                        <a:rPr lang="es-US" sz="1400" u="none" strike="noStrike" dirty="0">
                          <a:effectLst/>
                        </a:rPr>
                        <a:t>No.</a:t>
                      </a:r>
                      <a:endParaRPr lang="es-US" sz="14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rtl="0" fontAlgn="ctr"/>
                      <a:r>
                        <a:rPr lang="es-US" sz="1400" u="none" strike="noStrike">
                          <a:effectLst/>
                        </a:rPr>
                        <a:t>Material</a:t>
                      </a:r>
                      <a:endParaRPr lang="es-US" sz="1400" b="1" i="0" u="none" strike="noStrike">
                        <a:solidFill>
                          <a:srgbClr val="000000"/>
                        </a:solidFill>
                        <a:effectLst/>
                        <a:latin typeface="Century Gothic" panose="020B0502020202020204" pitchFamily="34" charset="0"/>
                      </a:endParaRPr>
                    </a:p>
                  </a:txBody>
                  <a:tcPr marL="9525" marR="9525" marT="9525" marB="0" anchor="ctr"/>
                </a:tc>
                <a:tc>
                  <a:txBody>
                    <a:bodyPr/>
                    <a:lstStyle/>
                    <a:p>
                      <a:pPr algn="ctr" rtl="0" fontAlgn="ctr"/>
                      <a:r>
                        <a:rPr lang="es-US" sz="1400" u="none" strike="noStrike">
                          <a:effectLst/>
                        </a:rPr>
                        <a:t>Aplicación</a:t>
                      </a:r>
                      <a:endParaRPr lang="es-US" sz="1400" b="1" i="0" u="none" strike="noStrike">
                        <a:solidFill>
                          <a:srgbClr val="000000"/>
                        </a:solidFill>
                        <a:effectLst/>
                        <a:latin typeface="Century Gothic" panose="020B0502020202020204" pitchFamily="34" charset="0"/>
                      </a:endParaRPr>
                    </a:p>
                  </a:txBody>
                  <a:tcPr marL="9525" marR="9525" marT="9525" marB="0" anchor="ctr"/>
                </a:tc>
              </a:tr>
              <a:tr h="541541">
                <a:tc>
                  <a:txBody>
                    <a:bodyPr/>
                    <a:lstStyle/>
                    <a:p>
                      <a:pPr algn="ctr" rtl="0" fontAlgn="ctr"/>
                      <a:r>
                        <a:rPr lang="es-US" sz="1400" u="none" strike="noStrike" dirty="0" smtClean="0">
                          <a:effectLst/>
                        </a:rPr>
                        <a:t>1</a:t>
                      </a:r>
                      <a:endParaRPr lang="es-US" sz="14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rtl="0" fontAlgn="ctr"/>
                      <a:r>
                        <a:rPr lang="es-US" sz="1400" u="none" strike="noStrike" dirty="0">
                          <a:effectLst/>
                        </a:rPr>
                        <a:t>Acero inoxidable</a:t>
                      </a:r>
                      <a:endParaRPr lang="es-US" sz="1400" b="0"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rtl="0" fontAlgn="ctr"/>
                      <a:r>
                        <a:rPr lang="es-US" sz="1400" u="none" strike="noStrike" dirty="0">
                          <a:effectLst/>
                        </a:rPr>
                        <a:t>Transporte de agua. Vapor.                                   Aceites. Combustibles.  Bebidas y alimentos.  Leche.</a:t>
                      </a:r>
                      <a:endParaRPr lang="es-US" sz="1400" b="0" i="0" u="none" strike="noStrike" dirty="0">
                        <a:solidFill>
                          <a:srgbClr val="000000"/>
                        </a:solidFill>
                        <a:effectLst/>
                        <a:latin typeface="Century Gothic" panose="020B0502020202020204" pitchFamily="34" charset="0"/>
                      </a:endParaRPr>
                    </a:p>
                  </a:txBody>
                  <a:tcPr marL="9525" marR="9525" marT="9525" marB="0" anchor="ctr"/>
                </a:tc>
              </a:tr>
              <a:tr h="902567">
                <a:tc>
                  <a:txBody>
                    <a:bodyPr/>
                    <a:lstStyle/>
                    <a:p>
                      <a:pPr algn="ctr" rtl="0" fontAlgn="ctr"/>
                      <a:r>
                        <a:rPr lang="es-US" sz="1400" u="none" strike="noStrike" dirty="0" smtClean="0">
                          <a:effectLst/>
                        </a:rPr>
                        <a:t>2</a:t>
                      </a:r>
                      <a:endParaRPr lang="es-US" sz="14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rtl="0" fontAlgn="ctr"/>
                      <a:r>
                        <a:rPr lang="es-US" sz="1400" u="none" strike="noStrike" dirty="0">
                          <a:effectLst/>
                        </a:rPr>
                        <a:t>Cobre</a:t>
                      </a:r>
                      <a:endParaRPr lang="es-US" sz="1400" b="0"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rtl="0" fontAlgn="ctr"/>
                      <a:r>
                        <a:rPr lang="es-US" sz="1400" u="none" strike="noStrike" dirty="0">
                          <a:effectLst/>
                        </a:rPr>
                        <a:t>Fluidos a temperaturas elevadas.                                                     Sistemas con fluidos sometidos a presiones y temperaturas elevadas.                                                               Sistemas de distribución de agua en residencias.</a:t>
                      </a:r>
                      <a:endParaRPr lang="es-US" sz="1400" b="0" i="0" u="none" strike="noStrike" dirty="0">
                        <a:solidFill>
                          <a:srgbClr val="000000"/>
                        </a:solidFill>
                        <a:effectLst/>
                        <a:latin typeface="Century Gothic" panose="020B0502020202020204" pitchFamily="34" charset="0"/>
                      </a:endParaRPr>
                    </a:p>
                  </a:txBody>
                  <a:tcPr marL="9525" marR="9525" marT="9525" marB="0" anchor="ctr"/>
                </a:tc>
              </a:tr>
              <a:tr h="361027">
                <a:tc>
                  <a:txBody>
                    <a:bodyPr/>
                    <a:lstStyle/>
                    <a:p>
                      <a:pPr algn="ctr" rtl="0" fontAlgn="ctr"/>
                      <a:r>
                        <a:rPr lang="es-US" sz="1400" u="none" strike="noStrike" dirty="0" smtClean="0">
                          <a:effectLst/>
                        </a:rPr>
                        <a:t>3</a:t>
                      </a:r>
                      <a:endParaRPr lang="es-US" sz="14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rtl="0" fontAlgn="ctr"/>
                      <a:r>
                        <a:rPr lang="es-US" sz="1400" u="none" strike="noStrike" dirty="0">
                          <a:effectLst/>
                        </a:rPr>
                        <a:t>PVC</a:t>
                      </a:r>
                      <a:endParaRPr lang="es-US" sz="1400" b="0"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rtl="0" fontAlgn="ctr"/>
                      <a:r>
                        <a:rPr lang="es-US" sz="1400" u="none" strike="noStrike" dirty="0" smtClean="0">
                          <a:effectLst/>
                        </a:rPr>
                        <a:t>Transporte </a:t>
                      </a:r>
                      <a:r>
                        <a:rPr lang="es-US" sz="1400" u="none" strike="noStrike" dirty="0">
                          <a:effectLst/>
                        </a:rPr>
                        <a:t>de agua.                                                         Sistemas de riego.</a:t>
                      </a:r>
                      <a:endParaRPr lang="es-US" sz="1400" b="0" i="0" u="none" strike="noStrike" dirty="0">
                        <a:solidFill>
                          <a:srgbClr val="000000"/>
                        </a:solidFill>
                        <a:effectLst/>
                        <a:latin typeface="Century Gothic" panose="020B0502020202020204" pitchFamily="34" charset="0"/>
                      </a:endParaRPr>
                    </a:p>
                  </a:txBody>
                  <a:tcPr marL="9525" marR="9525" marT="9525" marB="0" anchor="ctr"/>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708639319"/>
              </p:ext>
            </p:extLst>
          </p:nvPr>
        </p:nvGraphicFramePr>
        <p:xfrm>
          <a:off x="6497412" y="4355193"/>
          <a:ext cx="5084988" cy="952500"/>
        </p:xfrm>
        <a:graphic>
          <a:graphicData uri="http://schemas.openxmlformats.org/drawingml/2006/table">
            <a:tbl>
              <a:tblPr firstRow="1" firstCol="1" bandRow="1"/>
              <a:tblGrid>
                <a:gridCol w="1140460"/>
                <a:gridCol w="594360"/>
                <a:gridCol w="1292860"/>
                <a:gridCol w="772160"/>
                <a:gridCol w="385262"/>
                <a:gridCol w="899886"/>
              </a:tblGrid>
              <a:tr h="381000">
                <a:tc>
                  <a:txBody>
                    <a:bodyPr/>
                    <a:lstStyle/>
                    <a:p>
                      <a:pP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 </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Costo</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Industria alimenticia</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Instalación</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100">
                          <a:solidFill>
                            <a:srgbClr val="000000"/>
                          </a:solidFill>
                          <a:effectLst/>
                          <a:latin typeface="Symbol" panose="05050102010706020507" pitchFamily="18" charset="2"/>
                          <a:ea typeface="Times New Roman" panose="02020603050405020304" pitchFamily="18" charset="0"/>
                        </a:rPr>
                        <a:t>S</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100" dirty="0">
                          <a:solidFill>
                            <a:srgbClr val="000000"/>
                          </a:solidFill>
                          <a:effectLst/>
                          <a:latin typeface="Calibri" panose="020F0502020204030204" pitchFamily="34" charset="0"/>
                          <a:ea typeface="Times New Roman" panose="02020603050405020304" pitchFamily="18" charset="0"/>
                        </a:rPr>
                        <a:t>Orden </a:t>
                      </a:r>
                      <a:r>
                        <a:rPr lang="es-US" sz="1100" dirty="0" smtClean="0">
                          <a:solidFill>
                            <a:srgbClr val="000000"/>
                          </a:solidFill>
                          <a:effectLst/>
                          <a:latin typeface="Calibri" panose="020F0502020204030204" pitchFamily="34" charset="0"/>
                          <a:ea typeface="Times New Roman" panose="02020603050405020304" pitchFamily="18" charset="0"/>
                        </a:rPr>
                        <a:t>de selección</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Solución A</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0.10</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0.23</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0.12</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0.4</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100" b="1">
                          <a:solidFill>
                            <a:srgbClr val="000000"/>
                          </a:solidFill>
                          <a:effectLst/>
                          <a:latin typeface="Calibri" panose="020F0502020204030204" pitchFamily="34" charset="0"/>
                          <a:ea typeface="Times New Roman" panose="02020603050405020304" pitchFamily="18" charset="0"/>
                        </a:rPr>
                        <a:t>1</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190500">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Solución B</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0.05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0.15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0.04</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0.2</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3</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r>
              <a:tr h="190500">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Solución C</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0.15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0.08</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0.08</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0.3</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100" dirty="0">
                          <a:solidFill>
                            <a:srgbClr val="000000"/>
                          </a:solidFill>
                          <a:effectLst/>
                          <a:latin typeface="Calibri" panose="020F0502020204030204" pitchFamily="34" charset="0"/>
                          <a:ea typeface="Times New Roman" panose="02020603050405020304" pitchFamily="18" charset="0"/>
                        </a:rPr>
                        <a:t>2</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423916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p:cNvGraphicFramePr/>
          <p:nvPr>
            <p:extLst>
              <p:ext uri="{D42A27DB-BD31-4B8C-83A1-F6EECF244321}">
                <p14:modId xmlns:p14="http://schemas.microsoft.com/office/powerpoint/2010/main" val="500799698"/>
              </p:ext>
            </p:extLst>
          </p:nvPr>
        </p:nvGraphicFramePr>
        <p:xfrm>
          <a:off x="1927285" y="990235"/>
          <a:ext cx="8459885" cy="5706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title"/>
          </p:nvPr>
        </p:nvSpPr>
        <p:spPr>
          <a:xfrm>
            <a:off x="2501485" y="155480"/>
            <a:ext cx="8911687" cy="1280890"/>
          </a:xfrm>
        </p:spPr>
        <p:txBody>
          <a:bodyPr/>
          <a:lstStyle/>
          <a:p>
            <a:r>
              <a:rPr lang="es-US" dirty="0" smtClean="0"/>
              <a:t>Características del Acero inoxidable </a:t>
            </a:r>
            <a:br>
              <a:rPr lang="es-US" dirty="0" smtClean="0"/>
            </a:br>
            <a:r>
              <a:rPr lang="es-US" dirty="0" smtClean="0"/>
              <a:t>A-304</a:t>
            </a:r>
            <a:endParaRPr lang="es-US" dirty="0"/>
          </a:p>
        </p:txBody>
      </p:sp>
      <p:pic>
        <p:nvPicPr>
          <p:cNvPr id="4" name="Imagen 3" descr="http://img.directindustry.es/images_di/photo-g/tubo-acero-inoxidable-5755-3948411.jpg"/>
          <p:cNvPicPr/>
          <p:nvPr/>
        </p:nvPicPr>
        <p:blipFill>
          <a:blip r:embed="rId7">
            <a:extLst>
              <a:ext uri="{28A0092B-C50C-407E-A947-70E740481C1C}">
                <a14:useLocalDpi xmlns:a14="http://schemas.microsoft.com/office/drawing/2010/main" val="0"/>
              </a:ext>
            </a:extLst>
          </a:blip>
          <a:srcRect/>
          <a:stretch>
            <a:fillRect/>
          </a:stretch>
        </p:blipFill>
        <p:spPr bwMode="auto">
          <a:xfrm>
            <a:off x="5214411" y="2994660"/>
            <a:ext cx="1885633" cy="1634490"/>
          </a:xfrm>
          <a:prstGeom prst="rect">
            <a:avLst/>
          </a:prstGeom>
          <a:noFill/>
          <a:ln>
            <a:noFill/>
          </a:ln>
        </p:spPr>
      </p:pic>
    </p:spTree>
    <p:extLst>
      <p:ext uri="{BB962C8B-B14F-4D97-AF65-F5344CB8AC3E}">
        <p14:creationId xmlns:p14="http://schemas.microsoft.com/office/powerpoint/2010/main" val="29364213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Sección y dimensiones de tubería</a:t>
            </a:r>
            <a:endParaRPr lang="es-US" dirty="0"/>
          </a:p>
        </p:txBody>
      </p:sp>
      <p:sp>
        <p:nvSpPr>
          <p:cNvPr id="5" name="Rectángulo redondeado 4"/>
          <p:cNvSpPr/>
          <p:nvPr/>
        </p:nvSpPr>
        <p:spPr>
          <a:xfrm>
            <a:off x="2143129" y="1872378"/>
            <a:ext cx="1686199" cy="755374"/>
          </a:xfrm>
          <a:prstGeom prst="roundRect">
            <a:avLst/>
          </a:prstGeom>
          <a:solidFill>
            <a:srgbClr val="C8DD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ln w="12700">
                  <a:solidFill>
                    <a:schemeClr val="tx2">
                      <a:lumMod val="75000"/>
                    </a:schemeClr>
                  </a:solidFill>
                  <a:prstDash val="solid"/>
                </a:ln>
                <a:solidFill>
                  <a:schemeClr val="tx1"/>
                </a:solidFill>
              </a:rPr>
              <a:t>Sección</a:t>
            </a:r>
            <a:r>
              <a:rPr lang="es-US" b="1" dirty="0" smtClean="0">
                <a:ln w="12700">
                  <a:solidFill>
                    <a:schemeClr val="tx2">
                      <a:lumMod val="75000"/>
                    </a:schemeClr>
                  </a:solidFill>
                  <a:prstDash val="solid"/>
                </a:ln>
                <a:solidFill>
                  <a:schemeClr val="tx1"/>
                </a:solidFill>
              </a:rPr>
              <a:t> </a:t>
            </a:r>
            <a:r>
              <a:rPr lang="es-US" dirty="0" smtClean="0">
                <a:ln w="12700">
                  <a:solidFill>
                    <a:schemeClr val="tx2">
                      <a:lumMod val="75000"/>
                    </a:schemeClr>
                  </a:solidFill>
                  <a:prstDash val="solid"/>
                </a:ln>
                <a:solidFill>
                  <a:schemeClr val="tx1"/>
                </a:solidFill>
              </a:rPr>
              <a:t>Circular</a:t>
            </a:r>
            <a:endParaRPr lang="es-US" dirty="0">
              <a:ln w="12700">
                <a:solidFill>
                  <a:schemeClr val="tx2">
                    <a:lumMod val="75000"/>
                  </a:schemeClr>
                </a:solidFill>
                <a:prstDash val="solid"/>
              </a:ln>
              <a:solidFill>
                <a:schemeClr val="tx1"/>
              </a:solidFill>
            </a:endParaRPr>
          </a:p>
        </p:txBody>
      </p:sp>
      <p:sp>
        <p:nvSpPr>
          <p:cNvPr id="7" name="Rectángulo redondeado 6"/>
          <p:cNvSpPr/>
          <p:nvPr/>
        </p:nvSpPr>
        <p:spPr>
          <a:xfrm>
            <a:off x="4854726" y="1746896"/>
            <a:ext cx="5332462" cy="880856"/>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endParaRPr lang="es-US" dirty="0" smtClean="0">
              <a:solidFill>
                <a:schemeClr val="tx1"/>
              </a:solidFill>
            </a:endParaRPr>
          </a:p>
          <a:p>
            <a:pPr marL="285750" indent="-285750" algn="just">
              <a:buFont typeface="Arial" panose="020B0604020202020204" pitchFamily="34" charset="0"/>
              <a:buChar char="•"/>
            </a:pPr>
            <a:endParaRPr lang="es-US" dirty="0">
              <a:solidFill>
                <a:schemeClr val="tx1"/>
              </a:solidFill>
            </a:endParaRPr>
          </a:p>
          <a:p>
            <a:pPr marL="285750" indent="-285750" algn="just">
              <a:buFont typeface="Arial" panose="020B0604020202020204" pitchFamily="34" charset="0"/>
              <a:buChar char="•"/>
            </a:pPr>
            <a:endParaRPr lang="es-US" dirty="0" smtClean="0">
              <a:solidFill>
                <a:schemeClr val="tx1"/>
              </a:solidFill>
            </a:endParaRPr>
          </a:p>
          <a:p>
            <a:pPr marL="285750" indent="-285750" algn="just">
              <a:buFont typeface="Arial" panose="020B0604020202020204" pitchFamily="34" charset="0"/>
              <a:buChar char="•"/>
            </a:pPr>
            <a:r>
              <a:rPr lang="es-US" dirty="0" smtClean="0">
                <a:solidFill>
                  <a:schemeClr val="tx1"/>
                </a:solidFill>
              </a:rPr>
              <a:t>Alta fuerza estructural.</a:t>
            </a:r>
          </a:p>
          <a:p>
            <a:pPr marL="285750" indent="-285750" algn="just">
              <a:buFont typeface="Arial" panose="020B0604020202020204" pitchFamily="34" charset="0"/>
              <a:buChar char="•"/>
            </a:pPr>
            <a:r>
              <a:rPr lang="es-US" dirty="0" smtClean="0">
                <a:solidFill>
                  <a:schemeClr val="tx1"/>
                </a:solidFill>
              </a:rPr>
              <a:t>Eficiencia en la transferencia del fluido.</a:t>
            </a:r>
          </a:p>
          <a:p>
            <a:pPr algn="just"/>
            <a:endParaRPr lang="es-US" dirty="0" smtClean="0">
              <a:solidFill>
                <a:schemeClr val="tx1"/>
              </a:solidFill>
            </a:endParaRPr>
          </a:p>
          <a:p>
            <a:pPr marL="285750" indent="-285750" algn="just">
              <a:buFont typeface="Arial" panose="020B0604020202020204" pitchFamily="34" charset="0"/>
              <a:buChar char="•"/>
            </a:pPr>
            <a:endParaRPr lang="es-US" dirty="0" smtClean="0">
              <a:solidFill>
                <a:schemeClr val="tx1"/>
              </a:solidFill>
            </a:endParaRPr>
          </a:p>
          <a:p>
            <a:pPr marL="285750" indent="-285750" algn="just">
              <a:buFont typeface="Arial" panose="020B0604020202020204" pitchFamily="34" charset="0"/>
              <a:buChar char="•"/>
            </a:pPr>
            <a:endParaRPr lang="es-US" dirty="0">
              <a:solidFill>
                <a:schemeClr val="tx1"/>
              </a:solidFill>
            </a:endParaRPr>
          </a:p>
        </p:txBody>
      </p:sp>
      <p:cxnSp>
        <p:nvCxnSpPr>
          <p:cNvPr id="50" name="Conector angular 49"/>
          <p:cNvCxnSpPr/>
          <p:nvPr/>
        </p:nvCxnSpPr>
        <p:spPr>
          <a:xfrm flipV="1">
            <a:off x="3829329" y="2246966"/>
            <a:ext cx="1025397" cy="3099"/>
          </a:xfrm>
          <a:prstGeom prst="bentConnector3">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3" name="Tabla 2"/>
              <p:cNvGraphicFramePr>
                <a:graphicFrameLocks noGrp="1"/>
              </p:cNvGraphicFramePr>
              <p:nvPr>
                <p:extLst>
                  <p:ext uri="{D42A27DB-BD31-4B8C-83A1-F6EECF244321}">
                    <p14:modId xmlns:p14="http://schemas.microsoft.com/office/powerpoint/2010/main" val="1685331076"/>
                  </p:ext>
                </p:extLst>
              </p:nvPr>
            </p:nvGraphicFramePr>
            <p:xfrm>
              <a:off x="2880211" y="3912276"/>
              <a:ext cx="5905980" cy="1752242"/>
            </p:xfrm>
            <a:graphic>
              <a:graphicData uri="http://schemas.openxmlformats.org/drawingml/2006/table">
                <a:tbl>
                  <a:tblPr firstRow="1" firstCol="1" bandRow="1">
                    <a:tableStyleId>{0E3FDE45-AF77-4B5C-9715-49D594BDF05E}</a:tableStyleId>
                  </a:tblPr>
                  <a:tblGrid>
                    <a:gridCol w="520631"/>
                    <a:gridCol w="2166322"/>
                    <a:gridCol w="1263668"/>
                    <a:gridCol w="1955359"/>
                  </a:tblGrid>
                  <a:tr h="173228">
                    <a:tc>
                      <a:txBody>
                        <a:bodyPr/>
                        <a:lstStyle/>
                        <a:p>
                          <a:pPr algn="ctr">
                            <a:lnSpc>
                              <a:spcPct val="107000"/>
                            </a:lnSpc>
                            <a:spcAft>
                              <a:spcPts val="0"/>
                            </a:spcAft>
                          </a:pPr>
                          <a:r>
                            <a:rPr lang="es-US" sz="1200" dirty="0">
                              <a:effectLst/>
                            </a:rPr>
                            <a:t>No.</a:t>
                          </a:r>
                          <a:endParaRPr lang="es-US"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dirty="0">
                              <a:effectLst/>
                            </a:rPr>
                            <a:t>Características</a:t>
                          </a:r>
                          <a:endParaRPr lang="es-US" sz="1200" i="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dirty="0">
                              <a:effectLst/>
                            </a:rPr>
                            <a:t>Unidades</a:t>
                          </a:r>
                          <a:endParaRPr lang="es-US"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a:effectLst/>
                            </a:rPr>
                            <a:t>Valor</a:t>
                          </a:r>
                          <a:endParaRPr lang="es-US" sz="1200">
                            <a:effectLst/>
                            <a:latin typeface="Times New Roman" panose="02020603050405020304" pitchFamily="18" charset="0"/>
                            <a:ea typeface="Times New Roman" panose="02020603050405020304" pitchFamily="18" charset="0"/>
                          </a:endParaRPr>
                        </a:p>
                      </a:txBody>
                      <a:tcPr marL="44450" marR="44450" marT="0" marB="0" anchor="b"/>
                    </a:tc>
                  </a:tr>
                  <a:tr h="219224">
                    <a:tc>
                      <a:txBody>
                        <a:bodyPr/>
                        <a:lstStyle/>
                        <a:p>
                          <a:pPr algn="ctr">
                            <a:lnSpc>
                              <a:spcPct val="107000"/>
                            </a:lnSpc>
                            <a:spcAft>
                              <a:spcPts val="0"/>
                            </a:spcAft>
                          </a:pPr>
                          <a:r>
                            <a:rPr lang="es-US" sz="1200">
                              <a:effectLst/>
                            </a:rPr>
                            <a:t>1</a:t>
                          </a:r>
                          <a:endParaRPr lang="es-US"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dirty="0">
                              <a:effectLst/>
                            </a:rPr>
                            <a:t>Material</a:t>
                          </a:r>
                          <a:endParaRPr lang="es-US" sz="1200" i="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a:effectLst/>
                            </a:rPr>
                            <a:t>/</a:t>
                          </a:r>
                          <a:endParaRPr lang="es-US"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a:effectLst/>
                            </a:rPr>
                            <a:t>Acero inoxidable A 304.</a:t>
                          </a:r>
                          <a:endParaRPr lang="es-US" sz="1200">
                            <a:effectLst/>
                            <a:latin typeface="Times New Roman" panose="02020603050405020304" pitchFamily="18" charset="0"/>
                            <a:ea typeface="Times New Roman" panose="02020603050405020304" pitchFamily="18" charset="0"/>
                          </a:endParaRPr>
                        </a:p>
                      </a:txBody>
                      <a:tcPr marL="44450" marR="44450" marT="0" marB="0" anchor="b"/>
                    </a:tc>
                  </a:tr>
                  <a:tr h="324843">
                    <a:tc>
                      <a:txBody>
                        <a:bodyPr/>
                        <a:lstStyle/>
                        <a:p>
                          <a:pPr algn="ctr">
                            <a:lnSpc>
                              <a:spcPct val="107000"/>
                            </a:lnSpc>
                            <a:spcAft>
                              <a:spcPts val="0"/>
                            </a:spcAft>
                          </a:pPr>
                          <a:r>
                            <a:rPr lang="es-US" sz="1200">
                              <a:effectLst/>
                            </a:rPr>
                            <a:t>2</a:t>
                          </a:r>
                          <a:endParaRPr lang="es-US"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nSpc>
                              <a:spcPct val="107000"/>
                            </a:lnSpc>
                            <a:spcAft>
                              <a:spcPts val="0"/>
                            </a:spcAft>
                          </a:pPr>
                          <a:endParaRPr lang="es-US" sz="1200" dirty="0">
                            <a:effectLst/>
                          </a:endParaRPr>
                        </a:p>
                        <a:p>
                          <a:pP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s-US" sz="1100" i="1">
                                        <a:effectLst/>
                                        <a:latin typeface="Cambria Math" panose="02040503050406030204" pitchFamily="18" charset="0"/>
                                      </a:rPr>
                                    </m:ctrlPr>
                                  </m:sSubPr>
                                  <m:e>
                                    <m:r>
                                      <a:rPr lang="es-US" sz="1100">
                                        <a:effectLst/>
                                        <a:latin typeface="Cambria Math" panose="02040503050406030204" pitchFamily="18" charset="0"/>
                                      </a:rPr>
                                      <m:t>∅</m:t>
                                    </m:r>
                                  </m:e>
                                  <m:sub>
                                    <m:r>
                                      <m:rPr>
                                        <m:sty m:val="p"/>
                                      </m:rPr>
                                      <a:rPr lang="es-US" sz="1100">
                                        <a:effectLst/>
                                        <a:latin typeface="Cambria Math" panose="02040503050406030204" pitchFamily="18" charset="0"/>
                                      </a:rPr>
                                      <m:t>ext</m:t>
                                    </m:r>
                                  </m:sub>
                                </m:sSub>
                              </m:oMath>
                            </m:oMathPara>
                          </a14:m>
                          <a:endParaRPr lang="es-US" sz="1100" i="0" dirty="0">
                            <a:effectLst/>
                            <a:latin typeface="Calibri" panose="020F0502020204030204" pitchFamily="34"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dirty="0">
                              <a:effectLst/>
                            </a:rPr>
                            <a:t>[plg.]-[mm]</a:t>
                          </a:r>
                          <a:endParaRPr lang="es-US"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a:effectLst/>
                            </a:rPr>
                            <a:t>1.5- 38.1</a:t>
                          </a:r>
                          <a:endParaRPr lang="es-US" sz="1200">
                            <a:effectLst/>
                            <a:latin typeface="Times New Roman" panose="02020603050405020304" pitchFamily="18" charset="0"/>
                            <a:ea typeface="Times New Roman" panose="02020603050405020304" pitchFamily="18" charset="0"/>
                          </a:endParaRPr>
                        </a:p>
                      </a:txBody>
                      <a:tcPr marL="44450" marR="44450" marT="0" marB="0" anchor="b"/>
                    </a:tc>
                  </a:tr>
                  <a:tr h="324843">
                    <a:tc>
                      <a:txBody>
                        <a:bodyPr/>
                        <a:lstStyle/>
                        <a:p>
                          <a:pPr algn="ctr">
                            <a:lnSpc>
                              <a:spcPct val="107000"/>
                            </a:lnSpc>
                            <a:spcAft>
                              <a:spcPts val="0"/>
                            </a:spcAft>
                          </a:pPr>
                          <a:r>
                            <a:rPr lang="es-US" sz="1200">
                              <a:effectLst/>
                            </a:rPr>
                            <a:t>3</a:t>
                          </a:r>
                          <a:endParaRPr lang="es-US"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nSpc>
                              <a:spcPct val="107000"/>
                            </a:lnSpc>
                            <a:spcAft>
                              <a:spcPts val="0"/>
                            </a:spcAft>
                          </a:pPr>
                          <a:endParaRPr lang="es-US" sz="1200" dirty="0">
                            <a:effectLst/>
                          </a:endParaRPr>
                        </a:p>
                        <a:p>
                          <a:pP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s-US" sz="1100" i="1">
                                        <a:effectLst/>
                                        <a:latin typeface="Cambria Math" panose="02040503050406030204" pitchFamily="18" charset="0"/>
                                      </a:rPr>
                                    </m:ctrlPr>
                                  </m:sSubPr>
                                  <m:e>
                                    <m:r>
                                      <a:rPr lang="es-US" sz="1100">
                                        <a:effectLst/>
                                        <a:latin typeface="Cambria Math" panose="02040503050406030204" pitchFamily="18" charset="0"/>
                                      </a:rPr>
                                      <m:t>∅</m:t>
                                    </m:r>
                                  </m:e>
                                  <m:sub>
                                    <m:r>
                                      <m:rPr>
                                        <m:sty m:val="p"/>
                                      </m:rPr>
                                      <a:rPr lang="es-US" sz="1100">
                                        <a:effectLst/>
                                        <a:latin typeface="Cambria Math" panose="02040503050406030204" pitchFamily="18" charset="0"/>
                                      </a:rPr>
                                      <m:t>int</m:t>
                                    </m:r>
                                  </m:sub>
                                </m:sSub>
                              </m:oMath>
                            </m:oMathPara>
                          </a14:m>
                          <a:endParaRPr lang="es-US" sz="1100" i="0" dirty="0">
                            <a:effectLst/>
                            <a:latin typeface="Calibri" panose="020F0502020204030204" pitchFamily="34"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a:effectLst/>
                            </a:rPr>
                            <a:t>[plg.]-[mm]</a:t>
                          </a:r>
                          <a:endParaRPr lang="es-US"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a:effectLst/>
                            </a:rPr>
                            <a:t>1.375- 35</a:t>
                          </a:r>
                          <a:endParaRPr lang="es-US" sz="1200">
                            <a:effectLst/>
                            <a:latin typeface="Times New Roman" panose="02020603050405020304" pitchFamily="18" charset="0"/>
                            <a:ea typeface="Times New Roman" panose="02020603050405020304" pitchFamily="18" charset="0"/>
                          </a:endParaRPr>
                        </a:p>
                      </a:txBody>
                      <a:tcPr marL="44450" marR="44450" marT="0" marB="0" anchor="b"/>
                    </a:tc>
                  </a:tr>
                  <a:tr h="173228">
                    <a:tc>
                      <a:txBody>
                        <a:bodyPr/>
                        <a:lstStyle/>
                        <a:p>
                          <a:pPr algn="ctr">
                            <a:lnSpc>
                              <a:spcPct val="107000"/>
                            </a:lnSpc>
                            <a:spcAft>
                              <a:spcPts val="0"/>
                            </a:spcAft>
                          </a:pPr>
                          <a:r>
                            <a:rPr lang="es-US" sz="1200">
                              <a:effectLst/>
                            </a:rPr>
                            <a:t>4</a:t>
                          </a:r>
                          <a:endParaRPr lang="es-US"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dirty="0">
                              <a:effectLst/>
                            </a:rPr>
                            <a:t>espesor</a:t>
                          </a:r>
                          <a:endParaRPr lang="es-US" sz="1200" i="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a:effectLst/>
                            </a:rPr>
                            <a:t>[plg.]-[mm]</a:t>
                          </a:r>
                          <a:endParaRPr lang="es-US"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a:effectLst/>
                            </a:rPr>
                            <a:t>0.0625-1.65</a:t>
                          </a:r>
                          <a:endParaRPr lang="es-US" sz="1200">
                            <a:effectLst/>
                            <a:latin typeface="Times New Roman" panose="02020603050405020304" pitchFamily="18" charset="0"/>
                            <a:ea typeface="Times New Roman" panose="02020603050405020304" pitchFamily="18" charset="0"/>
                          </a:endParaRPr>
                        </a:p>
                      </a:txBody>
                      <a:tcPr marL="44450" marR="44450" marT="0" marB="0" anchor="b"/>
                    </a:tc>
                  </a:tr>
                  <a:tr h="173228">
                    <a:tc>
                      <a:txBody>
                        <a:bodyPr/>
                        <a:lstStyle/>
                        <a:p>
                          <a:pPr algn="ctr">
                            <a:lnSpc>
                              <a:spcPct val="107000"/>
                            </a:lnSpc>
                            <a:spcAft>
                              <a:spcPts val="0"/>
                            </a:spcAft>
                          </a:pPr>
                          <a:r>
                            <a:rPr lang="es-US" sz="1200">
                              <a:effectLst/>
                            </a:rPr>
                            <a:t>5</a:t>
                          </a:r>
                          <a:endParaRPr lang="es-US"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dirty="0">
                              <a:effectLst/>
                            </a:rPr>
                            <a:t>Máxima presión de operación</a:t>
                          </a:r>
                          <a:endParaRPr lang="es-US" sz="1200" i="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dirty="0">
                              <a:effectLst/>
                            </a:rPr>
                            <a:t>[psi]-[Kpa]</a:t>
                          </a:r>
                          <a:endParaRPr lang="es-US"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dirty="0">
                              <a:effectLst/>
                            </a:rPr>
                            <a:t>200-1380</a:t>
                          </a:r>
                          <a:endParaRPr lang="es-US" sz="1200" dirty="0">
                            <a:effectLst/>
                            <a:latin typeface="Times New Roman" panose="02020603050405020304" pitchFamily="18" charset="0"/>
                            <a:ea typeface="Times New Roman" panose="02020603050405020304" pitchFamily="18" charset="0"/>
                          </a:endParaRPr>
                        </a:p>
                      </a:txBody>
                      <a:tcPr marL="44450" marR="44450" marT="0" marB="0" anchor="b"/>
                    </a:tc>
                  </a:tr>
                </a:tbl>
              </a:graphicData>
            </a:graphic>
          </p:graphicFrame>
        </mc:Choice>
        <mc:Fallback xmlns="">
          <p:graphicFrame>
            <p:nvGraphicFramePr>
              <p:cNvPr id="3" name="Tabla 2"/>
              <p:cNvGraphicFramePr>
                <a:graphicFrameLocks noGrp="1"/>
              </p:cNvGraphicFramePr>
              <p:nvPr>
                <p:extLst>
                  <p:ext uri="{D42A27DB-BD31-4B8C-83A1-F6EECF244321}">
                    <p14:modId xmlns:p14="http://schemas.microsoft.com/office/powerpoint/2010/main" val="1685331076"/>
                  </p:ext>
                </p:extLst>
              </p:nvPr>
            </p:nvGraphicFramePr>
            <p:xfrm>
              <a:off x="2880211" y="3912276"/>
              <a:ext cx="5905980" cy="1711412"/>
            </p:xfrm>
            <a:graphic>
              <a:graphicData uri="http://schemas.openxmlformats.org/drawingml/2006/table">
                <a:tbl>
                  <a:tblPr firstRow="1" firstCol="1" bandRow="1">
                    <a:tableStyleId>{0E3FDE45-AF77-4B5C-9715-49D594BDF05E}</a:tableStyleId>
                  </a:tblPr>
                  <a:tblGrid>
                    <a:gridCol w="520631"/>
                    <a:gridCol w="2166322"/>
                    <a:gridCol w="1263668"/>
                    <a:gridCol w="1955359"/>
                  </a:tblGrid>
                  <a:tr h="182055">
                    <a:tc>
                      <a:txBody>
                        <a:bodyPr/>
                        <a:lstStyle/>
                        <a:p>
                          <a:pPr algn="ctr">
                            <a:lnSpc>
                              <a:spcPct val="107000"/>
                            </a:lnSpc>
                            <a:spcAft>
                              <a:spcPts val="0"/>
                            </a:spcAft>
                          </a:pPr>
                          <a:r>
                            <a:rPr lang="es-US" sz="1200" dirty="0">
                              <a:effectLst/>
                            </a:rPr>
                            <a:t>No.</a:t>
                          </a:r>
                          <a:endParaRPr lang="es-US"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dirty="0">
                              <a:effectLst/>
                            </a:rPr>
                            <a:t>Características</a:t>
                          </a:r>
                          <a:endParaRPr lang="es-US" sz="1200" i="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dirty="0">
                              <a:effectLst/>
                            </a:rPr>
                            <a:t>Unidades</a:t>
                          </a:r>
                          <a:endParaRPr lang="es-US"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a:effectLst/>
                            </a:rPr>
                            <a:t>Valor</a:t>
                          </a:r>
                          <a:endParaRPr lang="es-US" sz="1200">
                            <a:effectLst/>
                            <a:latin typeface="Times New Roman" panose="02020603050405020304" pitchFamily="18" charset="0"/>
                            <a:ea typeface="Times New Roman" panose="02020603050405020304" pitchFamily="18" charset="0"/>
                          </a:endParaRPr>
                        </a:p>
                      </a:txBody>
                      <a:tcPr marL="44450" marR="44450" marT="0" marB="0" anchor="b"/>
                    </a:tc>
                  </a:tr>
                  <a:tr h="219224">
                    <a:tc>
                      <a:txBody>
                        <a:bodyPr/>
                        <a:lstStyle/>
                        <a:p>
                          <a:pPr algn="ctr">
                            <a:lnSpc>
                              <a:spcPct val="107000"/>
                            </a:lnSpc>
                            <a:spcAft>
                              <a:spcPts val="0"/>
                            </a:spcAft>
                          </a:pPr>
                          <a:r>
                            <a:rPr lang="es-US" sz="1200">
                              <a:effectLst/>
                            </a:rPr>
                            <a:t>1</a:t>
                          </a:r>
                          <a:endParaRPr lang="es-US"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dirty="0">
                              <a:effectLst/>
                            </a:rPr>
                            <a:t>Material</a:t>
                          </a:r>
                          <a:endParaRPr lang="es-US" sz="1200" i="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a:effectLst/>
                            </a:rPr>
                            <a:t>/</a:t>
                          </a:r>
                          <a:endParaRPr lang="es-US"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a:effectLst/>
                            </a:rPr>
                            <a:t>Acero inoxidable A 304.</a:t>
                          </a:r>
                          <a:endParaRPr lang="es-US" sz="1200">
                            <a:effectLst/>
                            <a:latin typeface="Times New Roman" panose="02020603050405020304" pitchFamily="18" charset="0"/>
                            <a:ea typeface="Times New Roman" panose="02020603050405020304" pitchFamily="18" charset="0"/>
                          </a:endParaRPr>
                        </a:p>
                      </a:txBody>
                      <a:tcPr marL="44450" marR="44450" marT="0" marB="0" anchor="b"/>
                    </a:tc>
                  </a:tr>
                  <a:tr h="375095">
                    <a:tc>
                      <a:txBody>
                        <a:bodyPr/>
                        <a:lstStyle/>
                        <a:p>
                          <a:pPr algn="ctr">
                            <a:lnSpc>
                              <a:spcPct val="107000"/>
                            </a:lnSpc>
                            <a:spcAft>
                              <a:spcPts val="0"/>
                            </a:spcAft>
                          </a:pPr>
                          <a:r>
                            <a:rPr lang="es-US" sz="1200">
                              <a:effectLst/>
                            </a:rPr>
                            <a:t>2</a:t>
                          </a:r>
                          <a:endParaRPr lang="es-US"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endParaRPr lang="es-US"/>
                        </a:p>
                      </a:txBody>
                      <a:tcPr marL="44450" marR="44450" marT="0" marB="0" anchor="b">
                        <a:blipFill rotWithShape="0">
                          <a:blip r:embed="rId2"/>
                          <a:stretch>
                            <a:fillRect l="-24225" t="-117742" r="-149296" b="-272581"/>
                          </a:stretch>
                        </a:blipFill>
                      </a:tcPr>
                    </a:tc>
                    <a:tc>
                      <a:txBody>
                        <a:bodyPr/>
                        <a:lstStyle/>
                        <a:p>
                          <a:pPr algn="ctr">
                            <a:lnSpc>
                              <a:spcPct val="107000"/>
                            </a:lnSpc>
                            <a:spcAft>
                              <a:spcPts val="0"/>
                            </a:spcAft>
                          </a:pPr>
                          <a:r>
                            <a:rPr lang="es-US" sz="1200" dirty="0">
                              <a:effectLst/>
                            </a:rPr>
                            <a:t>[plg.]-[mm]</a:t>
                          </a:r>
                          <a:endParaRPr lang="es-US"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a:effectLst/>
                            </a:rPr>
                            <a:t>1.5- 38.1</a:t>
                          </a:r>
                          <a:endParaRPr lang="es-US" sz="1200">
                            <a:effectLst/>
                            <a:latin typeface="Times New Roman" panose="02020603050405020304" pitchFamily="18" charset="0"/>
                            <a:ea typeface="Times New Roman" panose="02020603050405020304" pitchFamily="18" charset="0"/>
                          </a:endParaRPr>
                        </a:p>
                      </a:txBody>
                      <a:tcPr marL="44450" marR="44450" marT="0" marB="0" anchor="b"/>
                    </a:tc>
                  </a:tr>
                  <a:tr h="375095">
                    <a:tc>
                      <a:txBody>
                        <a:bodyPr/>
                        <a:lstStyle/>
                        <a:p>
                          <a:pPr algn="ctr">
                            <a:lnSpc>
                              <a:spcPct val="107000"/>
                            </a:lnSpc>
                            <a:spcAft>
                              <a:spcPts val="0"/>
                            </a:spcAft>
                          </a:pPr>
                          <a:r>
                            <a:rPr lang="es-US" sz="1200">
                              <a:effectLst/>
                            </a:rPr>
                            <a:t>3</a:t>
                          </a:r>
                          <a:endParaRPr lang="es-US"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endParaRPr lang="es-US"/>
                        </a:p>
                      </a:txBody>
                      <a:tcPr marL="44450" marR="44450" marT="0" marB="0" anchor="b">
                        <a:blipFill rotWithShape="0">
                          <a:blip r:embed="rId2"/>
                          <a:stretch>
                            <a:fillRect l="-24225" t="-217742" r="-149296" b="-172581"/>
                          </a:stretch>
                        </a:blipFill>
                      </a:tcPr>
                    </a:tc>
                    <a:tc>
                      <a:txBody>
                        <a:bodyPr/>
                        <a:lstStyle/>
                        <a:p>
                          <a:pPr algn="ctr">
                            <a:lnSpc>
                              <a:spcPct val="107000"/>
                            </a:lnSpc>
                            <a:spcAft>
                              <a:spcPts val="0"/>
                            </a:spcAft>
                          </a:pPr>
                          <a:r>
                            <a:rPr lang="es-US" sz="1200">
                              <a:effectLst/>
                            </a:rPr>
                            <a:t>[plg.]-[mm]</a:t>
                          </a:r>
                          <a:endParaRPr lang="es-US"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a:effectLst/>
                            </a:rPr>
                            <a:t>1.375- 35</a:t>
                          </a:r>
                          <a:endParaRPr lang="es-US" sz="1200">
                            <a:effectLst/>
                            <a:latin typeface="Times New Roman" panose="02020603050405020304" pitchFamily="18" charset="0"/>
                            <a:ea typeface="Times New Roman" panose="02020603050405020304" pitchFamily="18" charset="0"/>
                          </a:endParaRPr>
                        </a:p>
                      </a:txBody>
                      <a:tcPr marL="44450" marR="44450" marT="0" marB="0" anchor="b"/>
                    </a:tc>
                  </a:tr>
                  <a:tr h="182118">
                    <a:tc>
                      <a:txBody>
                        <a:bodyPr/>
                        <a:lstStyle/>
                        <a:p>
                          <a:pPr algn="ctr">
                            <a:lnSpc>
                              <a:spcPct val="107000"/>
                            </a:lnSpc>
                            <a:spcAft>
                              <a:spcPts val="0"/>
                            </a:spcAft>
                          </a:pPr>
                          <a:r>
                            <a:rPr lang="es-US" sz="1200">
                              <a:effectLst/>
                            </a:rPr>
                            <a:t>4</a:t>
                          </a:r>
                          <a:endParaRPr lang="es-US"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dirty="0">
                              <a:effectLst/>
                            </a:rPr>
                            <a:t>espesor</a:t>
                          </a:r>
                          <a:endParaRPr lang="es-US" sz="1200" i="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a:effectLst/>
                            </a:rPr>
                            <a:t>[plg.]-[mm]</a:t>
                          </a:r>
                          <a:endParaRPr lang="es-US"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a:effectLst/>
                            </a:rPr>
                            <a:t>0.0625-1.65</a:t>
                          </a:r>
                          <a:endParaRPr lang="es-US" sz="1200">
                            <a:effectLst/>
                            <a:latin typeface="Times New Roman" panose="02020603050405020304" pitchFamily="18" charset="0"/>
                            <a:ea typeface="Times New Roman" panose="02020603050405020304" pitchFamily="18" charset="0"/>
                          </a:endParaRPr>
                        </a:p>
                      </a:txBody>
                      <a:tcPr marL="44450" marR="44450" marT="0" marB="0" anchor="b"/>
                    </a:tc>
                  </a:tr>
                  <a:tr h="377825">
                    <a:tc>
                      <a:txBody>
                        <a:bodyPr/>
                        <a:lstStyle/>
                        <a:p>
                          <a:pPr algn="ctr">
                            <a:lnSpc>
                              <a:spcPct val="107000"/>
                            </a:lnSpc>
                            <a:spcAft>
                              <a:spcPts val="0"/>
                            </a:spcAft>
                          </a:pPr>
                          <a:r>
                            <a:rPr lang="es-US" sz="1200">
                              <a:effectLst/>
                            </a:rPr>
                            <a:t>5</a:t>
                          </a:r>
                          <a:endParaRPr lang="es-US"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dirty="0">
                              <a:effectLst/>
                            </a:rPr>
                            <a:t>Máxima presión de operación</a:t>
                          </a:r>
                          <a:endParaRPr lang="es-US" sz="1200" i="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dirty="0">
                              <a:effectLst/>
                            </a:rPr>
                            <a:t>[psi]-[Kpa]</a:t>
                          </a:r>
                          <a:endParaRPr lang="es-US"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200" dirty="0">
                              <a:effectLst/>
                            </a:rPr>
                            <a:t>200-1380</a:t>
                          </a:r>
                          <a:endParaRPr lang="es-US" sz="1200" dirty="0">
                            <a:effectLst/>
                            <a:latin typeface="Times New Roman" panose="02020603050405020304" pitchFamily="18" charset="0"/>
                            <a:ea typeface="Times New Roman" panose="02020603050405020304" pitchFamily="18" charset="0"/>
                          </a:endParaRPr>
                        </a:p>
                      </a:txBody>
                      <a:tcPr marL="44450" marR="44450" marT="0" marB="0" anchor="b"/>
                    </a:tc>
                  </a:tr>
                </a:tbl>
              </a:graphicData>
            </a:graphic>
          </p:graphicFrame>
        </mc:Fallback>
      </mc:AlternateContent>
      <mc:AlternateContent xmlns:mc="http://schemas.openxmlformats.org/markup-compatibility/2006" xmlns:a14="http://schemas.microsoft.com/office/drawing/2010/main">
        <mc:Choice Requires="a14">
          <p:sp>
            <p:nvSpPr>
              <p:cNvPr id="12" name="Cuadro de texto 104"/>
              <p:cNvSpPr txBox="1"/>
              <p:nvPr/>
            </p:nvSpPr>
            <p:spPr>
              <a:xfrm>
                <a:off x="4898863" y="11491622"/>
                <a:ext cx="364914" cy="169277"/>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p>
                <a:pPr>
                  <a:spcAft>
                    <a:spcPts val="0"/>
                  </a:spcAft>
                </a:pPr>
                <a14:m>
                  <m:oMathPara xmlns:m="http://schemas.openxmlformats.org/officeDocument/2006/math">
                    <m:oMathParaPr>
                      <m:jc m:val="centerGroup"/>
                    </m:oMathParaPr>
                    <m:oMath xmlns:m="http://schemas.openxmlformats.org/officeDocument/2006/math">
                      <m:sSub>
                        <m:sSubPr>
                          <m:ctrlPr>
                            <a:rPr lang="es-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US" sz="11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e>
                        <m:sub>
                          <m:r>
                            <a:rPr lang="es-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𝑒𝑥𝑡</m:t>
                          </m:r>
                        </m:sub>
                      </m:sSub>
                    </m:oMath>
                  </m:oMathPara>
                </a14:m>
                <a:endParaRPr lang="es-US" sz="1200">
                  <a:effectLst/>
                  <a:latin typeface="Times New Roman" panose="02020603050405020304" pitchFamily="18" charset="0"/>
                  <a:ea typeface="Times New Roman" panose="02020603050405020304" pitchFamily="18" charset="0"/>
                </a:endParaRPr>
              </a:p>
            </p:txBody>
          </p:sp>
        </mc:Choice>
        <mc:Fallback xmlns="">
          <p:sp>
            <p:nvSpPr>
              <p:cNvPr id="12" name="Cuadro de texto 104"/>
              <p:cNvSpPr txBox="1">
                <a:spLocks noRot="1" noChangeAspect="1" noMove="1" noResize="1" noEditPoints="1" noAdjustHandles="1" noChangeArrowheads="1" noChangeShapeType="1" noTextEdit="1"/>
              </p:cNvSpPr>
              <p:nvPr/>
            </p:nvSpPr>
            <p:spPr>
              <a:xfrm>
                <a:off x="4898863" y="11491622"/>
                <a:ext cx="364914" cy="169277"/>
              </a:xfrm>
              <a:prstGeom prst="rect">
                <a:avLst/>
              </a:prstGeom>
              <a:blipFill rotWithShape="0">
                <a:blip r:embed="rId4"/>
                <a:stretch>
                  <a:fillRect l="-1695" b="-21429"/>
                </a:stretch>
              </a:blipFill>
            </p:spPr>
            <p:txBody>
              <a:bodyPr/>
              <a:lstStyle/>
              <a:p>
                <a:r>
                  <a:rPr lang="es-US">
                    <a:noFill/>
                  </a:rPr>
                  <a:t> </a:t>
                </a:r>
              </a:p>
            </p:txBody>
          </p:sp>
        </mc:Fallback>
      </mc:AlternateContent>
      <mc:AlternateContent xmlns:mc="http://schemas.openxmlformats.org/markup-compatibility/2006" xmlns:a14="http://schemas.microsoft.com/office/drawing/2010/main">
        <mc:Choice Requires="a14">
          <p:sp>
            <p:nvSpPr>
              <p:cNvPr id="13" name="Cuadro de texto 102"/>
              <p:cNvSpPr txBox="1"/>
              <p:nvPr/>
            </p:nvSpPr>
            <p:spPr>
              <a:xfrm>
                <a:off x="4895720" y="11691647"/>
                <a:ext cx="346782" cy="169277"/>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p>
                <a:pPr>
                  <a:spcAft>
                    <a:spcPts val="0"/>
                  </a:spcAft>
                </a:pPr>
                <a14:m>
                  <m:oMathPara xmlns:m="http://schemas.openxmlformats.org/officeDocument/2006/math">
                    <m:oMathParaPr>
                      <m:jc m:val="centerGroup"/>
                    </m:oMathParaPr>
                    <m:oMath xmlns:m="http://schemas.openxmlformats.org/officeDocument/2006/math">
                      <m:sSub>
                        <m:sSubPr>
                          <m:ctrlPr>
                            <a:rPr lang="es-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US" sz="11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e>
                        <m:sub>
                          <m:r>
                            <a:rPr lang="es-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𝑖𝑛𝑡</m:t>
                          </m:r>
                        </m:sub>
                      </m:sSub>
                    </m:oMath>
                  </m:oMathPara>
                </a14:m>
                <a:endParaRPr lang="es-US" sz="1200">
                  <a:effectLst/>
                  <a:latin typeface="Times New Roman" panose="02020603050405020304" pitchFamily="18" charset="0"/>
                  <a:ea typeface="Times New Roman" panose="02020603050405020304" pitchFamily="18" charset="0"/>
                </a:endParaRPr>
              </a:p>
            </p:txBody>
          </p:sp>
        </mc:Choice>
        <mc:Fallback xmlns="">
          <p:sp>
            <p:nvSpPr>
              <p:cNvPr id="13" name="Cuadro de texto 102"/>
              <p:cNvSpPr txBox="1">
                <a:spLocks noRot="1" noChangeAspect="1" noMove="1" noResize="1" noEditPoints="1" noAdjustHandles="1" noChangeArrowheads="1" noChangeShapeType="1" noTextEdit="1"/>
              </p:cNvSpPr>
              <p:nvPr/>
            </p:nvSpPr>
            <p:spPr>
              <a:xfrm>
                <a:off x="4895720" y="11691647"/>
                <a:ext cx="346782" cy="169277"/>
              </a:xfrm>
              <a:prstGeom prst="rect">
                <a:avLst/>
              </a:prstGeom>
              <a:blipFill rotWithShape="0">
                <a:blip r:embed="rId5"/>
                <a:stretch>
                  <a:fillRect l="-1754" b="-17857"/>
                </a:stretch>
              </a:blipFill>
            </p:spPr>
            <p:txBody>
              <a:bodyPr/>
              <a:lstStyle/>
              <a:p>
                <a:r>
                  <a:rPr lang="es-US">
                    <a:noFill/>
                  </a:rPr>
                  <a:t> </a:t>
                </a:r>
              </a:p>
            </p:txBody>
          </p:sp>
        </mc:Fallback>
      </mc:AlternateContent>
    </p:spTree>
    <p:extLst>
      <p:ext uri="{BB962C8B-B14F-4D97-AF65-F5344CB8AC3E}">
        <p14:creationId xmlns:p14="http://schemas.microsoft.com/office/powerpoint/2010/main" val="317261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25498" y="482441"/>
            <a:ext cx="8911687" cy="1280890"/>
          </a:xfrm>
        </p:spPr>
        <p:txBody>
          <a:bodyPr>
            <a:normAutofit fontScale="90000"/>
          </a:bodyPr>
          <a:lstStyle/>
          <a:p>
            <a:r>
              <a:rPr lang="es-US" dirty="0" smtClean="0"/>
              <a:t>Método ordinal corregido de criterios ponderados para selección de válvulas.</a:t>
            </a:r>
            <a:endParaRPr lang="es-US" dirty="0"/>
          </a:p>
        </p:txBody>
      </p:sp>
      <p:sp>
        <p:nvSpPr>
          <p:cNvPr id="5" name="Rectángulo 4"/>
          <p:cNvSpPr/>
          <p:nvPr/>
        </p:nvSpPr>
        <p:spPr>
          <a:xfrm>
            <a:off x="2522467" y="1918045"/>
            <a:ext cx="5380032" cy="3693319"/>
          </a:xfrm>
          <a:prstGeom prst="rect">
            <a:avLst/>
          </a:prstGeom>
        </p:spPr>
        <p:txBody>
          <a:bodyPr wrap="square">
            <a:spAutoFit/>
          </a:bodyPr>
          <a:lstStyle/>
          <a:p>
            <a:r>
              <a:rPr lang="es-US" dirty="0" smtClean="0"/>
              <a:t>Alternativas de solución:</a:t>
            </a:r>
          </a:p>
          <a:p>
            <a:endParaRPr lang="es-US" dirty="0"/>
          </a:p>
          <a:p>
            <a:pPr marL="285750" indent="-285750">
              <a:buFont typeface="Arial" panose="020B0604020202020204" pitchFamily="34" charset="0"/>
              <a:buChar char="•"/>
            </a:pPr>
            <a:r>
              <a:rPr lang="es-US" dirty="0" smtClean="0"/>
              <a:t>Solución </a:t>
            </a:r>
            <a:r>
              <a:rPr lang="es-US" dirty="0"/>
              <a:t>A: Válvula de compuerta.</a:t>
            </a:r>
          </a:p>
          <a:p>
            <a:pPr marL="285750" indent="-285750">
              <a:buFont typeface="Arial" panose="020B0604020202020204" pitchFamily="34" charset="0"/>
              <a:buChar char="•"/>
            </a:pPr>
            <a:r>
              <a:rPr lang="es-US" dirty="0" smtClean="0"/>
              <a:t>Solución </a:t>
            </a:r>
            <a:r>
              <a:rPr lang="es-US" dirty="0"/>
              <a:t>B: Válvula de globo.</a:t>
            </a:r>
          </a:p>
          <a:p>
            <a:pPr marL="285750" indent="-285750">
              <a:buFont typeface="Arial" panose="020B0604020202020204" pitchFamily="34" charset="0"/>
              <a:buChar char="•"/>
            </a:pPr>
            <a:r>
              <a:rPr lang="es-US" dirty="0" smtClean="0"/>
              <a:t>Solución </a:t>
            </a:r>
            <a:r>
              <a:rPr lang="es-US" dirty="0"/>
              <a:t>C: Válvula de bola.</a:t>
            </a:r>
          </a:p>
          <a:p>
            <a:pPr marL="285750" indent="-285750">
              <a:buFont typeface="Arial" panose="020B0604020202020204" pitchFamily="34" charset="0"/>
              <a:buChar char="•"/>
            </a:pPr>
            <a:r>
              <a:rPr lang="es-US" dirty="0" smtClean="0"/>
              <a:t>Solución </a:t>
            </a:r>
            <a:r>
              <a:rPr lang="es-US" dirty="0"/>
              <a:t>D: Válvula de diafragma.</a:t>
            </a:r>
          </a:p>
          <a:p>
            <a:pPr marL="285750" indent="-285750">
              <a:buFont typeface="Arial" panose="020B0604020202020204" pitchFamily="34" charset="0"/>
              <a:buChar char="•"/>
            </a:pPr>
            <a:r>
              <a:rPr lang="es-US" dirty="0" smtClean="0"/>
              <a:t>Solución </a:t>
            </a:r>
            <a:r>
              <a:rPr lang="es-US" dirty="0"/>
              <a:t>E: Válvula tipo mariposa.</a:t>
            </a:r>
          </a:p>
          <a:p>
            <a:endParaRPr lang="es-US" dirty="0"/>
          </a:p>
          <a:p>
            <a:r>
              <a:rPr lang="es-US" dirty="0"/>
              <a:t>Los criterios </a:t>
            </a:r>
            <a:r>
              <a:rPr lang="es-US" dirty="0" smtClean="0"/>
              <a:t>de valoración:</a:t>
            </a:r>
          </a:p>
          <a:p>
            <a:endParaRPr lang="es-US" dirty="0"/>
          </a:p>
          <a:p>
            <a:pPr marL="285750" indent="-285750">
              <a:buFont typeface="Arial" panose="020B0604020202020204" pitchFamily="34" charset="0"/>
              <a:buChar char="•"/>
            </a:pPr>
            <a:r>
              <a:rPr lang="es-US" dirty="0" smtClean="0"/>
              <a:t>Activación </a:t>
            </a:r>
            <a:r>
              <a:rPr lang="es-US" dirty="0"/>
              <a:t>de válvula.</a:t>
            </a:r>
          </a:p>
          <a:p>
            <a:pPr marL="285750" indent="-285750">
              <a:buFont typeface="Arial" panose="020B0604020202020204" pitchFamily="34" charset="0"/>
              <a:buChar char="•"/>
            </a:pPr>
            <a:r>
              <a:rPr lang="es-US" dirty="0" smtClean="0"/>
              <a:t>Caída </a:t>
            </a:r>
            <a:r>
              <a:rPr lang="es-US" dirty="0"/>
              <a:t>de presión.</a:t>
            </a:r>
          </a:p>
          <a:p>
            <a:pPr marL="285750" indent="-285750">
              <a:buFont typeface="Arial" panose="020B0604020202020204" pitchFamily="34" charset="0"/>
              <a:buChar char="•"/>
            </a:pPr>
            <a:r>
              <a:rPr lang="es-US" dirty="0" smtClean="0"/>
              <a:t>Costo</a:t>
            </a:r>
            <a:r>
              <a:rPr lang="es-US" dirty="0"/>
              <a:t>.</a:t>
            </a:r>
          </a:p>
        </p:txBody>
      </p:sp>
      <p:graphicFrame>
        <p:nvGraphicFramePr>
          <p:cNvPr id="6" name="Tabla 5"/>
          <p:cNvGraphicFramePr>
            <a:graphicFrameLocks noGrp="1"/>
          </p:cNvGraphicFramePr>
          <p:nvPr>
            <p:extLst>
              <p:ext uri="{D42A27DB-BD31-4B8C-83A1-F6EECF244321}">
                <p14:modId xmlns:p14="http://schemas.microsoft.com/office/powerpoint/2010/main" val="2482944573"/>
              </p:ext>
            </p:extLst>
          </p:nvPr>
        </p:nvGraphicFramePr>
        <p:xfrm>
          <a:off x="7513949" y="3134031"/>
          <a:ext cx="4277757" cy="1428433"/>
        </p:xfrm>
        <a:graphic>
          <a:graphicData uri="http://schemas.openxmlformats.org/drawingml/2006/table">
            <a:tbl>
              <a:tblPr firstRow="1" firstCol="1" bandRow="1"/>
              <a:tblGrid>
                <a:gridCol w="977900"/>
                <a:gridCol w="891508"/>
                <a:gridCol w="734096"/>
                <a:gridCol w="553792"/>
                <a:gridCol w="445059"/>
                <a:gridCol w="675402"/>
              </a:tblGrid>
              <a:tr h="400050">
                <a:tc>
                  <a:txBody>
                    <a:bodyPr/>
                    <a:lstStyle/>
                    <a:p>
                      <a:pPr>
                        <a:lnSpc>
                          <a:spcPct val="107000"/>
                        </a:lnSpc>
                        <a:spcAft>
                          <a:spcPts val="0"/>
                        </a:spcAft>
                      </a:pPr>
                      <a:r>
                        <a:rPr lang="es-US" sz="1200" dirty="0">
                          <a:solidFill>
                            <a:srgbClr val="000000"/>
                          </a:solidFill>
                          <a:effectLst/>
                          <a:latin typeface="Times New Roman" panose="02020603050405020304" pitchFamily="18" charset="0"/>
                          <a:ea typeface="Times New Roman" panose="02020603050405020304" pitchFamily="18" charset="0"/>
                        </a:rPr>
                        <a:t> </a:t>
                      </a:r>
                      <a:endParaRPr lang="es-US" sz="12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Activación de válvula</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Caída de presión</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dirty="0">
                          <a:solidFill>
                            <a:srgbClr val="000000"/>
                          </a:solidFill>
                          <a:effectLst/>
                          <a:latin typeface="Times New Roman" panose="02020603050405020304" pitchFamily="18" charset="0"/>
                          <a:ea typeface="Times New Roman" panose="02020603050405020304" pitchFamily="18" charset="0"/>
                        </a:rPr>
                        <a:t>Costo</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a:solidFill>
                            <a:srgbClr val="000000"/>
                          </a:solidFill>
                          <a:effectLst/>
                          <a:latin typeface="Symbol" panose="05050102010706020507" pitchFamily="18" charset="2"/>
                          <a:ea typeface="Times New Roman" panose="02020603050405020304" pitchFamily="18" charset="0"/>
                        </a:rPr>
                        <a:t>S</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dirty="0">
                          <a:solidFill>
                            <a:srgbClr val="000000"/>
                          </a:solidFill>
                          <a:effectLst/>
                          <a:latin typeface="Times New Roman" panose="02020603050405020304" pitchFamily="18" charset="0"/>
                          <a:ea typeface="Times New Roman" panose="02020603050405020304" pitchFamily="18" charset="0"/>
                        </a:rPr>
                        <a:t>Orden de selección</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Solución A</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0.03</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0.05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200" dirty="0">
                          <a:solidFill>
                            <a:srgbClr val="000000"/>
                          </a:solidFill>
                          <a:effectLst/>
                          <a:latin typeface="Times New Roman" panose="02020603050405020304" pitchFamily="18" charset="0"/>
                          <a:ea typeface="Times New Roman" panose="02020603050405020304" pitchFamily="18" charset="0"/>
                        </a:rPr>
                        <a:t>0.03</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0.10</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200025">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Solución B</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0.05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0.06</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0.05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0.16</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4</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r>
              <a:tr h="200025">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Solución C</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0.08</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0.06</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0.05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0.19</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3</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r>
              <a:tr h="200025">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Solución D</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0.10</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0.13</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0.12</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0.35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2</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r>
              <a:tr h="200025">
                <a:tc>
                  <a:txBody>
                    <a:bodyPr/>
                    <a:lstStyle/>
                    <a:p>
                      <a:pPr algn="ctr">
                        <a:lnSpc>
                          <a:spcPct val="107000"/>
                        </a:lnSpc>
                        <a:spcAft>
                          <a:spcPts val="0"/>
                        </a:spcAft>
                      </a:pPr>
                      <a:r>
                        <a:rPr lang="es-US" sz="1400" b="1" dirty="0">
                          <a:solidFill>
                            <a:srgbClr val="000000"/>
                          </a:solidFill>
                          <a:effectLst/>
                          <a:latin typeface="Times New Roman" panose="02020603050405020304" pitchFamily="18" charset="0"/>
                          <a:ea typeface="Times New Roman" panose="02020603050405020304" pitchFamily="18" charset="0"/>
                        </a:rPr>
                        <a:t>Solución E</a:t>
                      </a:r>
                      <a:endParaRPr lang="es-US" sz="1400" b="1"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400" b="1" dirty="0">
                          <a:solidFill>
                            <a:srgbClr val="000000"/>
                          </a:solidFill>
                          <a:effectLst/>
                          <a:latin typeface="Times New Roman" panose="02020603050405020304" pitchFamily="18" charset="0"/>
                          <a:ea typeface="Times New Roman" panose="02020603050405020304" pitchFamily="18" charset="0"/>
                        </a:rPr>
                        <a:t>0.13</a:t>
                      </a:r>
                      <a:endParaRPr lang="es-US" sz="1400" b="1"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400" b="1" dirty="0">
                          <a:solidFill>
                            <a:srgbClr val="000000"/>
                          </a:solidFill>
                          <a:effectLst/>
                          <a:latin typeface="Times New Roman" panose="02020603050405020304" pitchFamily="18" charset="0"/>
                          <a:ea typeface="Times New Roman" panose="02020603050405020304" pitchFamily="18" charset="0"/>
                        </a:rPr>
                        <a:t>0.16</a:t>
                      </a:r>
                      <a:endParaRPr lang="es-US" sz="1400" b="1"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400" b="1" dirty="0">
                          <a:solidFill>
                            <a:srgbClr val="000000"/>
                          </a:solidFill>
                          <a:effectLst/>
                          <a:latin typeface="Times New Roman" panose="02020603050405020304" pitchFamily="18" charset="0"/>
                          <a:ea typeface="Times New Roman" panose="02020603050405020304" pitchFamily="18" charset="0"/>
                        </a:rPr>
                        <a:t>0.15</a:t>
                      </a:r>
                      <a:endParaRPr lang="es-US" sz="1400" b="1"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400" b="1" dirty="0">
                          <a:solidFill>
                            <a:srgbClr val="000000"/>
                          </a:solidFill>
                          <a:effectLst/>
                          <a:latin typeface="Times New Roman" panose="02020603050405020304" pitchFamily="18" charset="0"/>
                          <a:ea typeface="Times New Roman" panose="02020603050405020304" pitchFamily="18" charset="0"/>
                        </a:rPr>
                        <a:t>0.44</a:t>
                      </a:r>
                      <a:endParaRPr lang="es-US" sz="1400" b="1"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400" b="1" dirty="0">
                          <a:solidFill>
                            <a:srgbClr val="000000"/>
                          </a:solidFill>
                          <a:effectLst/>
                          <a:latin typeface="Times New Roman" panose="02020603050405020304" pitchFamily="18" charset="0"/>
                          <a:ea typeface="Times New Roman" panose="02020603050405020304" pitchFamily="18" charset="0"/>
                        </a:rPr>
                        <a:t>1</a:t>
                      </a:r>
                      <a:endParaRPr lang="es-US" sz="1400" b="1"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7" name="Rectángulo 6"/>
          <p:cNvSpPr/>
          <p:nvPr/>
        </p:nvSpPr>
        <p:spPr>
          <a:xfrm>
            <a:off x="7817318" y="5250085"/>
            <a:ext cx="3490332" cy="72255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Válvula tipo mariposa</a:t>
            </a:r>
            <a:endParaRPr lang="es-US" dirty="0">
              <a:solidFill>
                <a:schemeClr val="tx1"/>
              </a:solidFill>
            </a:endParaRPr>
          </a:p>
        </p:txBody>
      </p:sp>
    </p:spTree>
    <p:extLst>
      <p:ext uri="{BB962C8B-B14F-4D97-AF65-F5344CB8AC3E}">
        <p14:creationId xmlns:p14="http://schemas.microsoft.com/office/powerpoint/2010/main" val="13921518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Opciones de válvulas</a:t>
            </a:r>
            <a:endParaRPr lang="es-US" dirty="0"/>
          </a:p>
        </p:txBody>
      </p:sp>
      <p:pic>
        <p:nvPicPr>
          <p:cNvPr id="6" name="Imagen 5"/>
          <p:cNvPicPr>
            <a:picLocks noChangeAspect="1"/>
          </p:cNvPicPr>
          <p:nvPr/>
        </p:nvPicPr>
        <p:blipFill>
          <a:blip r:embed="rId2"/>
          <a:stretch>
            <a:fillRect/>
          </a:stretch>
        </p:blipFill>
        <p:spPr>
          <a:xfrm>
            <a:off x="9372840" y="1222926"/>
            <a:ext cx="1785490" cy="1633826"/>
          </a:xfrm>
          <a:prstGeom prst="rect">
            <a:avLst/>
          </a:prstGeom>
        </p:spPr>
      </p:pic>
      <p:pic>
        <p:nvPicPr>
          <p:cNvPr id="12" name="Imagen 11"/>
          <p:cNvPicPr>
            <a:picLocks noChangeAspect="1"/>
          </p:cNvPicPr>
          <p:nvPr/>
        </p:nvPicPr>
        <p:blipFill>
          <a:blip r:embed="rId3"/>
          <a:stretch>
            <a:fillRect/>
          </a:stretch>
        </p:blipFill>
        <p:spPr>
          <a:xfrm rot="10800000">
            <a:off x="7354492" y="5584202"/>
            <a:ext cx="1047385" cy="392042"/>
          </a:xfrm>
          <a:prstGeom prst="rect">
            <a:avLst/>
          </a:prstGeom>
        </p:spPr>
      </p:pic>
      <p:pic>
        <p:nvPicPr>
          <p:cNvPr id="13" name="Imagen 12"/>
          <p:cNvPicPr>
            <a:picLocks noChangeAspect="1"/>
          </p:cNvPicPr>
          <p:nvPr/>
        </p:nvPicPr>
        <p:blipFill>
          <a:blip r:embed="rId3"/>
          <a:stretch>
            <a:fillRect/>
          </a:stretch>
        </p:blipFill>
        <p:spPr>
          <a:xfrm>
            <a:off x="4652083" y="3578232"/>
            <a:ext cx="1536684" cy="520549"/>
          </a:xfrm>
          <a:prstGeom prst="rect">
            <a:avLst/>
          </a:prstGeom>
        </p:spPr>
      </p:pic>
      <p:sp>
        <p:nvSpPr>
          <p:cNvPr id="15" name="Rectángulo redondeado 14"/>
          <p:cNvSpPr/>
          <p:nvPr/>
        </p:nvSpPr>
        <p:spPr>
          <a:xfrm>
            <a:off x="2592925" y="1428413"/>
            <a:ext cx="5133092" cy="134551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b="1" dirty="0" smtClean="0">
                <a:solidFill>
                  <a:schemeClr val="tx1"/>
                </a:solidFill>
              </a:rPr>
              <a:t>Válvula de compuerta</a:t>
            </a:r>
          </a:p>
          <a:p>
            <a:pPr algn="just"/>
            <a:r>
              <a:rPr lang="es-EC" sz="1100" b="1" i="1" dirty="0" smtClean="0">
                <a:solidFill>
                  <a:schemeClr val="tx1"/>
                </a:solidFill>
              </a:rPr>
              <a:t>Ventajas:</a:t>
            </a:r>
            <a:r>
              <a:rPr lang="es-US" sz="1100" dirty="0" smtClean="0">
                <a:solidFill>
                  <a:schemeClr val="tx1"/>
                </a:solidFill>
              </a:rPr>
              <a:t>.</a:t>
            </a:r>
          </a:p>
          <a:p>
            <a:pPr marL="171450" indent="-171450" algn="just">
              <a:buFont typeface="Arial" panose="020B0604020202020204" pitchFamily="34" charset="0"/>
              <a:buChar char="•"/>
            </a:pPr>
            <a:r>
              <a:rPr lang="es-US" sz="1100" dirty="0" smtClean="0">
                <a:solidFill>
                  <a:schemeClr val="tx1"/>
                </a:solidFill>
              </a:rPr>
              <a:t>No </a:t>
            </a:r>
            <a:r>
              <a:rPr lang="es-US" sz="1100" dirty="0">
                <a:solidFill>
                  <a:schemeClr val="tx1"/>
                </a:solidFill>
              </a:rPr>
              <a:t>requiere lubricación </a:t>
            </a:r>
            <a:r>
              <a:rPr lang="es-US" sz="1100" dirty="0" smtClean="0">
                <a:solidFill>
                  <a:schemeClr val="tx1"/>
                </a:solidFill>
              </a:rPr>
              <a:t>de piezas. </a:t>
            </a:r>
          </a:p>
          <a:p>
            <a:pPr marL="0" lvl="1" algn="just"/>
            <a:r>
              <a:rPr lang="es-US" sz="1100" b="1" dirty="0">
                <a:solidFill>
                  <a:schemeClr val="tx1"/>
                </a:solidFill>
              </a:rPr>
              <a:t>Desventajas</a:t>
            </a:r>
            <a:r>
              <a:rPr lang="es-US" sz="1100" b="1" dirty="0" smtClean="0">
                <a:solidFill>
                  <a:schemeClr val="tx1"/>
                </a:solidFill>
              </a:rPr>
              <a:t>:</a:t>
            </a:r>
          </a:p>
          <a:p>
            <a:pPr marL="171450" lvl="1" indent="-171450" algn="just">
              <a:buFont typeface="Arial" panose="020B0604020202020204" pitchFamily="34" charset="0"/>
              <a:buChar char="•"/>
            </a:pPr>
            <a:r>
              <a:rPr lang="es-US" sz="1100" dirty="0" smtClean="0">
                <a:solidFill>
                  <a:schemeClr val="tx1"/>
                </a:solidFill>
              </a:rPr>
              <a:t>Caída de presión.</a:t>
            </a:r>
          </a:p>
          <a:p>
            <a:pPr marL="171450" lvl="0" indent="-171450">
              <a:buFont typeface="Arial" panose="020B0604020202020204" pitchFamily="34" charset="0"/>
              <a:buChar char="•"/>
            </a:pPr>
            <a:r>
              <a:rPr lang="es-US" sz="1100" dirty="0">
                <a:solidFill>
                  <a:schemeClr val="tx1"/>
                </a:solidFill>
              </a:rPr>
              <a:t>Apertura muy lenta de compuerta.</a:t>
            </a:r>
          </a:p>
          <a:p>
            <a:pPr marL="171450" lvl="0" indent="-171450">
              <a:buFont typeface="Arial" panose="020B0604020202020204" pitchFamily="34" charset="0"/>
              <a:buChar char="•"/>
            </a:pPr>
            <a:r>
              <a:rPr lang="es-US" sz="1100" dirty="0">
                <a:solidFill>
                  <a:schemeClr val="tx1"/>
                </a:solidFill>
              </a:rPr>
              <a:t>Requieren de un alto torque</a:t>
            </a:r>
            <a:r>
              <a:rPr lang="es-US" sz="1100" dirty="0" smtClean="0">
                <a:solidFill>
                  <a:schemeClr val="tx1"/>
                </a:solidFill>
              </a:rPr>
              <a:t>.</a:t>
            </a:r>
            <a:endParaRPr lang="es-US" sz="1100" dirty="0">
              <a:solidFill>
                <a:schemeClr val="tx1"/>
              </a:solidFill>
            </a:endParaRPr>
          </a:p>
        </p:txBody>
      </p:sp>
      <p:pic>
        <p:nvPicPr>
          <p:cNvPr id="16" name="Imagen 15"/>
          <p:cNvPicPr>
            <a:picLocks noChangeAspect="1"/>
          </p:cNvPicPr>
          <p:nvPr/>
        </p:nvPicPr>
        <p:blipFill>
          <a:blip r:embed="rId3"/>
          <a:stretch>
            <a:fillRect/>
          </a:stretch>
        </p:blipFill>
        <p:spPr>
          <a:xfrm rot="10800000">
            <a:off x="7695270" y="1840896"/>
            <a:ext cx="1704074" cy="520549"/>
          </a:xfrm>
          <a:prstGeom prst="rect">
            <a:avLst/>
          </a:prstGeom>
        </p:spPr>
      </p:pic>
      <p:sp>
        <p:nvSpPr>
          <p:cNvPr id="18" name="Rectángulo redondeado 17"/>
          <p:cNvSpPr/>
          <p:nvPr/>
        </p:nvSpPr>
        <p:spPr>
          <a:xfrm>
            <a:off x="6188767" y="3164419"/>
            <a:ext cx="5133092" cy="134551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b="1" dirty="0" smtClean="0">
                <a:solidFill>
                  <a:schemeClr val="tx1"/>
                </a:solidFill>
              </a:rPr>
              <a:t>Válvula de globo</a:t>
            </a:r>
          </a:p>
          <a:p>
            <a:pPr algn="just"/>
            <a:r>
              <a:rPr lang="es-EC" sz="1100" b="1" dirty="0" smtClean="0">
                <a:solidFill>
                  <a:schemeClr val="tx1"/>
                </a:solidFill>
              </a:rPr>
              <a:t>Ventajas:</a:t>
            </a:r>
          </a:p>
          <a:p>
            <a:pPr marL="171450" indent="-171450" algn="just">
              <a:buFont typeface="Arial" panose="020B0604020202020204" pitchFamily="34" charset="0"/>
              <a:buChar char="•"/>
            </a:pPr>
            <a:r>
              <a:rPr lang="es-US" sz="1100" dirty="0" smtClean="0">
                <a:solidFill>
                  <a:schemeClr val="tx1"/>
                </a:solidFill>
              </a:rPr>
              <a:t>Permiten regular el flujo volumétrico.</a:t>
            </a:r>
          </a:p>
          <a:p>
            <a:pPr marL="0" lvl="1" algn="just"/>
            <a:r>
              <a:rPr lang="es-US" sz="1100" b="1" dirty="0" smtClean="0">
                <a:solidFill>
                  <a:schemeClr val="tx1"/>
                </a:solidFill>
              </a:rPr>
              <a:t>Desventajas:</a:t>
            </a:r>
          </a:p>
          <a:p>
            <a:pPr marL="171450" lvl="0" indent="-171450">
              <a:buFont typeface="Arial" panose="020B0604020202020204" pitchFamily="34" charset="0"/>
              <a:buChar char="•"/>
            </a:pPr>
            <a:r>
              <a:rPr lang="es-US" sz="1100" dirty="0" smtClean="0">
                <a:solidFill>
                  <a:schemeClr val="tx1"/>
                </a:solidFill>
              </a:rPr>
              <a:t> </a:t>
            </a:r>
            <a:r>
              <a:rPr lang="es-US" sz="1100" dirty="0">
                <a:solidFill>
                  <a:schemeClr val="tx1"/>
                </a:solidFill>
              </a:rPr>
              <a:t>Son válvulas </a:t>
            </a:r>
            <a:r>
              <a:rPr lang="es-US" sz="1100" dirty="0" smtClean="0">
                <a:solidFill>
                  <a:schemeClr val="tx1"/>
                </a:solidFill>
              </a:rPr>
              <a:t>costosas.</a:t>
            </a:r>
          </a:p>
          <a:p>
            <a:pPr marL="171450" lvl="0" indent="-171450">
              <a:buFont typeface="Arial" panose="020B0604020202020204" pitchFamily="34" charset="0"/>
              <a:buChar char="•"/>
            </a:pPr>
            <a:r>
              <a:rPr lang="es-US" sz="1100" dirty="0" smtClean="0">
                <a:solidFill>
                  <a:schemeClr val="tx1"/>
                </a:solidFill>
              </a:rPr>
              <a:t>Caída de presión considerable.</a:t>
            </a:r>
            <a:endParaRPr lang="es-US" sz="1100" dirty="0">
              <a:solidFill>
                <a:schemeClr val="tx1"/>
              </a:solidFill>
            </a:endParaRPr>
          </a:p>
        </p:txBody>
      </p:sp>
      <p:pic>
        <p:nvPicPr>
          <p:cNvPr id="19" name="Imagen 18"/>
          <p:cNvPicPr/>
          <p:nvPr/>
        </p:nvPicPr>
        <p:blipFill rotWithShape="1">
          <a:blip r:embed="rId4">
            <a:extLst>
              <a:ext uri="{28A0092B-C50C-407E-A947-70E740481C1C}">
                <a14:useLocalDpi xmlns:a14="http://schemas.microsoft.com/office/drawing/2010/main" val="0"/>
              </a:ext>
            </a:extLst>
          </a:blip>
          <a:srcRect l="44456" t="2363" r="2455" b="12391"/>
          <a:stretch/>
        </p:blipFill>
        <p:spPr bwMode="auto">
          <a:xfrm>
            <a:off x="2338347" y="2975070"/>
            <a:ext cx="2300484" cy="1782459"/>
          </a:xfrm>
          <a:prstGeom prst="rect">
            <a:avLst/>
          </a:prstGeom>
          <a:noFill/>
          <a:ln>
            <a:noFill/>
          </a:ln>
          <a:extLst>
            <a:ext uri="{53640926-AAD7-44D8-BBD7-CCE9431645EC}">
              <a14:shadowObscured xmlns:a14="http://schemas.microsoft.com/office/drawing/2010/main"/>
            </a:ext>
          </a:extLst>
        </p:spPr>
      </p:pic>
      <p:sp>
        <p:nvSpPr>
          <p:cNvPr id="20" name="Rectángulo redondeado 19"/>
          <p:cNvSpPr/>
          <p:nvPr/>
        </p:nvSpPr>
        <p:spPr>
          <a:xfrm>
            <a:off x="2221400" y="5065196"/>
            <a:ext cx="5133092" cy="134551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b="1" dirty="0" smtClean="0">
                <a:solidFill>
                  <a:schemeClr val="tx1"/>
                </a:solidFill>
              </a:rPr>
              <a:t>Válvula de bola</a:t>
            </a:r>
          </a:p>
          <a:p>
            <a:pPr algn="just"/>
            <a:r>
              <a:rPr lang="es-EC" sz="1100" b="1" dirty="0" smtClean="0">
                <a:solidFill>
                  <a:schemeClr val="tx1"/>
                </a:solidFill>
              </a:rPr>
              <a:t>Ventajas:</a:t>
            </a:r>
          </a:p>
          <a:p>
            <a:pPr marL="171450" indent="-171450" algn="just">
              <a:buFont typeface="Arial" panose="020B0604020202020204" pitchFamily="34" charset="0"/>
              <a:buChar char="•"/>
            </a:pPr>
            <a:r>
              <a:rPr lang="es-US" sz="1100" dirty="0" smtClean="0">
                <a:solidFill>
                  <a:schemeClr val="tx1"/>
                </a:solidFill>
              </a:rPr>
              <a:t>Circulación flujo </a:t>
            </a:r>
            <a:r>
              <a:rPr lang="es-US" sz="1100" dirty="0">
                <a:solidFill>
                  <a:schemeClr val="tx1"/>
                </a:solidFill>
              </a:rPr>
              <a:t>en línea </a:t>
            </a:r>
            <a:r>
              <a:rPr lang="es-US" sz="1100" dirty="0" smtClean="0">
                <a:solidFill>
                  <a:schemeClr val="tx1"/>
                </a:solidFill>
              </a:rPr>
              <a:t>recta.</a:t>
            </a:r>
          </a:p>
          <a:p>
            <a:pPr marL="0" lvl="1" algn="just"/>
            <a:r>
              <a:rPr lang="es-US" sz="1100" b="1" dirty="0" smtClean="0">
                <a:solidFill>
                  <a:schemeClr val="tx1"/>
                </a:solidFill>
              </a:rPr>
              <a:t>Desventajas:</a:t>
            </a:r>
          </a:p>
          <a:p>
            <a:pPr marL="171450" lvl="0" indent="-171450">
              <a:buFont typeface="Arial" panose="020B0604020202020204" pitchFamily="34" charset="0"/>
              <a:buChar char="•"/>
            </a:pPr>
            <a:r>
              <a:rPr lang="es-US" sz="1100" dirty="0" smtClean="0">
                <a:solidFill>
                  <a:schemeClr val="tx1"/>
                </a:solidFill>
              </a:rPr>
              <a:t>Requieren </a:t>
            </a:r>
            <a:r>
              <a:rPr lang="es-US" sz="1100" dirty="0">
                <a:solidFill>
                  <a:schemeClr val="tx1"/>
                </a:solidFill>
              </a:rPr>
              <a:t>mayor torque de </a:t>
            </a:r>
            <a:r>
              <a:rPr lang="es-US" sz="1100" dirty="0" smtClean="0">
                <a:solidFill>
                  <a:schemeClr val="tx1"/>
                </a:solidFill>
              </a:rPr>
              <a:t>apertura.</a:t>
            </a:r>
          </a:p>
          <a:p>
            <a:pPr marL="171450" lvl="0" indent="-171450">
              <a:buFont typeface="Arial" panose="020B0604020202020204" pitchFamily="34" charset="0"/>
              <a:buChar char="•"/>
            </a:pPr>
            <a:r>
              <a:rPr lang="es-US" sz="1100" dirty="0" smtClean="0">
                <a:solidFill>
                  <a:schemeClr val="tx1"/>
                </a:solidFill>
              </a:rPr>
              <a:t>Apertura lenta en relación a otro tipo de válvulas.</a:t>
            </a:r>
            <a:endParaRPr lang="es-US" sz="1100" dirty="0">
              <a:solidFill>
                <a:schemeClr val="tx1"/>
              </a:solidFill>
            </a:endParaRPr>
          </a:p>
        </p:txBody>
      </p:sp>
      <p:pic>
        <p:nvPicPr>
          <p:cNvPr id="21" name="Imagen 20"/>
          <p:cNvPicPr>
            <a:picLocks noChangeAspect="1"/>
          </p:cNvPicPr>
          <p:nvPr/>
        </p:nvPicPr>
        <p:blipFill>
          <a:blip r:embed="rId5"/>
          <a:stretch>
            <a:fillRect/>
          </a:stretch>
        </p:blipFill>
        <p:spPr>
          <a:xfrm>
            <a:off x="8547307" y="4737608"/>
            <a:ext cx="2266950" cy="1905000"/>
          </a:xfrm>
          <a:prstGeom prst="rect">
            <a:avLst/>
          </a:prstGeom>
        </p:spPr>
      </p:pic>
    </p:spTree>
    <p:extLst>
      <p:ext uri="{BB962C8B-B14F-4D97-AF65-F5344CB8AC3E}">
        <p14:creationId xmlns:p14="http://schemas.microsoft.com/office/powerpoint/2010/main" val="11018002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523666" y="4045599"/>
            <a:ext cx="1536684" cy="520549"/>
          </a:xfrm>
          <a:prstGeom prst="rect">
            <a:avLst/>
          </a:prstGeom>
        </p:spPr>
      </p:pic>
      <p:sp>
        <p:nvSpPr>
          <p:cNvPr id="6" name="Rectángulo redondeado 5"/>
          <p:cNvSpPr/>
          <p:nvPr/>
        </p:nvSpPr>
        <p:spPr>
          <a:xfrm>
            <a:off x="2464508" y="1895780"/>
            <a:ext cx="5133092" cy="1345517"/>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b="1" dirty="0" smtClean="0">
                <a:solidFill>
                  <a:schemeClr val="tx1"/>
                </a:solidFill>
              </a:rPr>
              <a:t>Válvula de diafragma</a:t>
            </a:r>
          </a:p>
          <a:p>
            <a:pPr algn="just"/>
            <a:r>
              <a:rPr lang="es-EC" sz="1100" b="1" dirty="0" smtClean="0">
                <a:solidFill>
                  <a:schemeClr val="tx1"/>
                </a:solidFill>
              </a:rPr>
              <a:t>Ventajas:</a:t>
            </a:r>
          </a:p>
          <a:p>
            <a:pPr marL="171450" indent="-171450" algn="just">
              <a:buFont typeface="Arial" panose="020B0604020202020204" pitchFamily="34" charset="0"/>
              <a:buChar char="•"/>
            </a:pPr>
            <a:r>
              <a:rPr lang="es-US" sz="1100" dirty="0" smtClean="0">
                <a:solidFill>
                  <a:schemeClr val="tx1"/>
                </a:solidFill>
              </a:rPr>
              <a:t>Bajo desgaste mecánico.</a:t>
            </a:r>
          </a:p>
          <a:p>
            <a:pPr marL="171450" indent="-171450" algn="just">
              <a:buFont typeface="Arial" panose="020B0604020202020204" pitchFamily="34" charset="0"/>
              <a:buChar char="•"/>
            </a:pPr>
            <a:r>
              <a:rPr lang="es-US" sz="1100" dirty="0" smtClean="0">
                <a:solidFill>
                  <a:schemeClr val="tx1"/>
                </a:solidFill>
              </a:rPr>
              <a:t>Fácil manipulación</a:t>
            </a:r>
          </a:p>
          <a:p>
            <a:pPr marL="171450" indent="-171450" algn="just">
              <a:buFont typeface="Arial" panose="020B0604020202020204" pitchFamily="34" charset="0"/>
              <a:buChar char="•"/>
            </a:pPr>
            <a:r>
              <a:rPr lang="es-US" sz="1100" dirty="0" smtClean="0">
                <a:solidFill>
                  <a:schemeClr val="tx1"/>
                </a:solidFill>
              </a:rPr>
              <a:t>Flujo </a:t>
            </a:r>
            <a:r>
              <a:rPr lang="es-US" sz="1100" dirty="0">
                <a:solidFill>
                  <a:schemeClr val="tx1"/>
                </a:solidFill>
              </a:rPr>
              <a:t>rectilíneo</a:t>
            </a:r>
            <a:r>
              <a:rPr lang="es-US" sz="1100" dirty="0" smtClean="0">
                <a:solidFill>
                  <a:schemeClr val="tx1"/>
                </a:solidFill>
              </a:rPr>
              <a:t>. </a:t>
            </a:r>
          </a:p>
          <a:p>
            <a:pPr marL="0" lvl="1" algn="just"/>
            <a:r>
              <a:rPr lang="es-US" sz="1100" b="1" dirty="0">
                <a:solidFill>
                  <a:schemeClr val="tx1"/>
                </a:solidFill>
              </a:rPr>
              <a:t>Desventajas</a:t>
            </a:r>
            <a:r>
              <a:rPr lang="es-US" sz="1100" b="1" dirty="0" smtClean="0">
                <a:solidFill>
                  <a:schemeClr val="tx1"/>
                </a:solidFill>
              </a:rPr>
              <a:t>:</a:t>
            </a:r>
          </a:p>
          <a:p>
            <a:pPr marL="171450" lvl="0" indent="-171450">
              <a:buFont typeface="Arial" panose="020B0604020202020204" pitchFamily="34" charset="0"/>
              <a:buChar char="•"/>
            </a:pPr>
            <a:r>
              <a:rPr lang="es-US" sz="1100" dirty="0" smtClean="0">
                <a:solidFill>
                  <a:schemeClr val="tx1"/>
                </a:solidFill>
              </a:rPr>
              <a:t>Costo elevado.</a:t>
            </a:r>
            <a:endParaRPr lang="es-US" sz="1100" dirty="0">
              <a:solidFill>
                <a:schemeClr val="tx1"/>
              </a:solidFill>
            </a:endParaRPr>
          </a:p>
        </p:txBody>
      </p:sp>
      <p:pic>
        <p:nvPicPr>
          <p:cNvPr id="7" name="Imagen 6"/>
          <p:cNvPicPr>
            <a:picLocks noChangeAspect="1"/>
          </p:cNvPicPr>
          <p:nvPr/>
        </p:nvPicPr>
        <p:blipFill>
          <a:blip r:embed="rId2"/>
          <a:stretch>
            <a:fillRect/>
          </a:stretch>
        </p:blipFill>
        <p:spPr>
          <a:xfrm rot="10800000">
            <a:off x="7566853" y="2308263"/>
            <a:ext cx="1704074" cy="520549"/>
          </a:xfrm>
          <a:prstGeom prst="rect">
            <a:avLst/>
          </a:prstGeom>
        </p:spPr>
      </p:pic>
      <p:sp>
        <p:nvSpPr>
          <p:cNvPr id="8" name="Rectángulo redondeado 7"/>
          <p:cNvSpPr/>
          <p:nvPr/>
        </p:nvSpPr>
        <p:spPr>
          <a:xfrm>
            <a:off x="6060350" y="3653780"/>
            <a:ext cx="5133092" cy="1345517"/>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b="1" dirty="0" smtClean="0">
                <a:solidFill>
                  <a:schemeClr val="tx1"/>
                </a:solidFill>
              </a:rPr>
              <a:t>Válvula tipo mariposa</a:t>
            </a:r>
          </a:p>
          <a:p>
            <a:pPr algn="just"/>
            <a:r>
              <a:rPr lang="es-EC" sz="1100" b="1" dirty="0" smtClean="0">
                <a:solidFill>
                  <a:schemeClr val="tx1"/>
                </a:solidFill>
              </a:rPr>
              <a:t>Ventajas:</a:t>
            </a:r>
          </a:p>
          <a:p>
            <a:pPr marL="171450" indent="-171450" algn="just">
              <a:buFont typeface="Arial" panose="020B0604020202020204" pitchFamily="34" charset="0"/>
              <a:buChar char="•"/>
            </a:pPr>
            <a:r>
              <a:rPr lang="es-US" sz="1100" dirty="0">
                <a:solidFill>
                  <a:schemeClr val="tx1"/>
                </a:solidFill>
              </a:rPr>
              <a:t>Apertura </a:t>
            </a:r>
            <a:r>
              <a:rPr lang="es-US" sz="1100" dirty="0" smtClean="0">
                <a:solidFill>
                  <a:schemeClr val="tx1"/>
                </a:solidFill>
              </a:rPr>
              <a:t>y </a:t>
            </a:r>
            <a:r>
              <a:rPr lang="es-US" sz="1100" dirty="0">
                <a:solidFill>
                  <a:schemeClr val="tx1"/>
                </a:solidFill>
              </a:rPr>
              <a:t>cierre total del paso de flujo</a:t>
            </a:r>
            <a:r>
              <a:rPr lang="es-US" sz="1100" dirty="0" smtClean="0">
                <a:solidFill>
                  <a:schemeClr val="tx1"/>
                </a:solidFill>
              </a:rPr>
              <a:t>.</a:t>
            </a:r>
          </a:p>
          <a:p>
            <a:pPr marL="171450" indent="-171450" algn="just">
              <a:buFont typeface="Arial" panose="020B0604020202020204" pitchFamily="34" charset="0"/>
              <a:buChar char="•"/>
            </a:pPr>
            <a:r>
              <a:rPr lang="es-US" sz="1100" dirty="0" smtClean="0">
                <a:solidFill>
                  <a:schemeClr val="tx1"/>
                </a:solidFill>
              </a:rPr>
              <a:t>Utilizado </a:t>
            </a:r>
            <a:r>
              <a:rPr lang="es-US" sz="1100" dirty="0">
                <a:solidFill>
                  <a:schemeClr val="tx1"/>
                </a:solidFill>
              </a:rPr>
              <a:t>con fluidos </a:t>
            </a:r>
            <a:r>
              <a:rPr lang="es-US" sz="1100" dirty="0" smtClean="0">
                <a:solidFill>
                  <a:schemeClr val="tx1"/>
                </a:solidFill>
              </a:rPr>
              <a:t>incompresibles.</a:t>
            </a:r>
          </a:p>
          <a:p>
            <a:pPr marL="171450" indent="-171450" algn="just">
              <a:buFont typeface="Arial" panose="020B0604020202020204" pitchFamily="34" charset="0"/>
              <a:buChar char="•"/>
            </a:pPr>
            <a:r>
              <a:rPr lang="es-US" sz="1100" dirty="0" smtClean="0">
                <a:solidFill>
                  <a:schemeClr val="tx1"/>
                </a:solidFill>
              </a:rPr>
              <a:t>Caída de presión baja.</a:t>
            </a:r>
          </a:p>
          <a:p>
            <a:pPr marL="0" lvl="1" algn="just"/>
            <a:r>
              <a:rPr lang="es-US" sz="1100" b="1" dirty="0" smtClean="0">
                <a:solidFill>
                  <a:schemeClr val="tx1"/>
                </a:solidFill>
              </a:rPr>
              <a:t>Desventajas:</a:t>
            </a:r>
          </a:p>
          <a:p>
            <a:pPr marL="171450" lvl="0" indent="-171450">
              <a:buFont typeface="Arial" panose="020B0604020202020204" pitchFamily="34" charset="0"/>
              <a:buChar char="•"/>
            </a:pPr>
            <a:r>
              <a:rPr lang="es-US" sz="1100" dirty="0" smtClean="0">
                <a:solidFill>
                  <a:schemeClr val="tx1"/>
                </a:solidFill>
              </a:rPr>
              <a:t> </a:t>
            </a:r>
            <a:r>
              <a:rPr lang="es-US" sz="1100" dirty="0">
                <a:solidFill>
                  <a:schemeClr val="tx1"/>
                </a:solidFill>
              </a:rPr>
              <a:t>No </a:t>
            </a:r>
            <a:r>
              <a:rPr lang="es-US" sz="1100" dirty="0" smtClean="0">
                <a:solidFill>
                  <a:schemeClr val="tx1"/>
                </a:solidFill>
              </a:rPr>
              <a:t>se utilizan </a:t>
            </a:r>
            <a:r>
              <a:rPr lang="es-US" sz="1100" dirty="0">
                <a:solidFill>
                  <a:schemeClr val="tx1"/>
                </a:solidFill>
              </a:rPr>
              <a:t>en ciclos de trabajos continuos</a:t>
            </a:r>
            <a:r>
              <a:rPr lang="es-US" sz="1100" dirty="0" smtClean="0"/>
              <a:t>.</a:t>
            </a:r>
          </a:p>
        </p:txBody>
      </p:sp>
      <p:pic>
        <p:nvPicPr>
          <p:cNvPr id="12" name="Imagen 1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r="34321" b="14811"/>
          <a:stretch/>
        </p:blipFill>
        <p:spPr bwMode="auto">
          <a:xfrm>
            <a:off x="9270927" y="1962525"/>
            <a:ext cx="2476500" cy="1189990"/>
          </a:xfrm>
          <a:prstGeom prst="rect">
            <a:avLst/>
          </a:prstGeom>
          <a:noFill/>
          <a:ln>
            <a:noFill/>
          </a:ln>
          <a:extLst>
            <a:ext uri="{53640926-AAD7-44D8-BBD7-CCE9431645EC}">
              <a14:shadowObscured xmlns:a14="http://schemas.microsoft.com/office/drawing/2010/main"/>
            </a:ext>
          </a:extLst>
        </p:spPr>
      </p:pic>
      <p:pic>
        <p:nvPicPr>
          <p:cNvPr id="2" name="Imagen 1"/>
          <p:cNvPicPr>
            <a:picLocks noChangeAspect="1"/>
          </p:cNvPicPr>
          <p:nvPr/>
        </p:nvPicPr>
        <p:blipFill>
          <a:blip r:embed="rId5"/>
          <a:stretch>
            <a:fillRect/>
          </a:stretch>
        </p:blipFill>
        <p:spPr>
          <a:xfrm>
            <a:off x="2798062" y="3750275"/>
            <a:ext cx="1914525" cy="1152525"/>
          </a:xfrm>
          <a:prstGeom prst="rect">
            <a:avLst/>
          </a:prstGeom>
        </p:spPr>
      </p:pic>
    </p:spTree>
    <p:extLst>
      <p:ext uri="{BB962C8B-B14F-4D97-AF65-F5344CB8AC3E}">
        <p14:creationId xmlns:p14="http://schemas.microsoft.com/office/powerpoint/2010/main" val="24400081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Diagrama 3"/>
              <p:cNvGraphicFramePr/>
              <p:nvPr>
                <p:extLst>
                  <p:ext uri="{D42A27DB-BD31-4B8C-83A1-F6EECF244321}">
                    <p14:modId xmlns:p14="http://schemas.microsoft.com/office/powerpoint/2010/main" val="1774272515"/>
                  </p:ext>
                </p:extLst>
              </p:nvPr>
            </p:nvGraphicFramePr>
            <p:xfrm>
              <a:off x="2340759" y="118280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4" name="Diagrama 3"/>
              <p:cNvGraphicFramePr/>
              <p:nvPr>
                <p:extLst>
                  <p:ext uri="{D42A27DB-BD31-4B8C-83A1-F6EECF244321}">
                    <p14:modId xmlns:p14="http://schemas.microsoft.com/office/powerpoint/2010/main" val="1774272515"/>
                  </p:ext>
                </p:extLst>
              </p:nvPr>
            </p:nvGraphicFramePr>
            <p:xfrm>
              <a:off x="2340759" y="1182804"/>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5" name="Rectángulo 4"/>
          <p:cNvSpPr/>
          <p:nvPr/>
        </p:nvSpPr>
        <p:spPr>
          <a:xfrm>
            <a:off x="2009862" y="285945"/>
            <a:ext cx="9204125" cy="584775"/>
          </a:xfrm>
          <a:prstGeom prst="rect">
            <a:avLst/>
          </a:prstGeom>
        </p:spPr>
        <p:txBody>
          <a:bodyPr wrap="square">
            <a:spAutoFit/>
          </a:bodyPr>
          <a:lstStyle/>
          <a:p>
            <a:pPr lvl="0" algn="just"/>
            <a:r>
              <a:rPr lang="es-US" sz="3200" dirty="0" smtClean="0">
                <a:solidFill>
                  <a:schemeClr val="accent2">
                    <a:lumMod val="75000"/>
                  </a:schemeClr>
                </a:solidFill>
                <a:latin typeface="+mj-lt"/>
                <a:ea typeface="+mj-ea"/>
                <a:cs typeface="+mj-cs"/>
              </a:rPr>
              <a:t>Características </a:t>
            </a:r>
            <a:r>
              <a:rPr lang="es-US" sz="3200" dirty="0">
                <a:solidFill>
                  <a:schemeClr val="accent2">
                    <a:lumMod val="75000"/>
                  </a:schemeClr>
                </a:solidFill>
                <a:latin typeface="+mj-lt"/>
                <a:ea typeface="+mj-ea"/>
                <a:cs typeface="+mj-cs"/>
              </a:rPr>
              <a:t>de las </a:t>
            </a:r>
            <a:r>
              <a:rPr lang="es-US" sz="3200" dirty="0" smtClean="0">
                <a:solidFill>
                  <a:schemeClr val="accent2">
                    <a:lumMod val="75000"/>
                  </a:schemeClr>
                </a:solidFill>
                <a:latin typeface="+mj-lt"/>
                <a:ea typeface="+mj-ea"/>
                <a:cs typeface="+mj-cs"/>
              </a:rPr>
              <a:t>válvulas tipo mariposa </a:t>
            </a:r>
            <a:endParaRPr lang="es-US" sz="3200" dirty="0">
              <a:solidFill>
                <a:schemeClr val="accent2">
                  <a:lumMod val="75000"/>
                </a:schemeClr>
              </a:solidFill>
              <a:latin typeface="+mj-lt"/>
              <a:ea typeface="+mj-ea"/>
              <a:cs typeface="+mj-cs"/>
            </a:endParaRPr>
          </a:p>
        </p:txBody>
      </p:sp>
      <p:pic>
        <p:nvPicPr>
          <p:cNvPr id="6" name="Imagen 5"/>
          <p:cNvPicPr/>
          <p:nvPr/>
        </p:nvPicPr>
        <p:blipFill rotWithShape="1">
          <a:blip r:embed="rId11"/>
          <a:srcRect l="25036" t="22064" r="52013" b="11705"/>
          <a:stretch/>
        </p:blipFill>
        <p:spPr bwMode="auto">
          <a:xfrm>
            <a:off x="5692678" y="2956957"/>
            <a:ext cx="1406134" cy="169817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41735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a:t>Determinación de la </a:t>
            </a:r>
            <a:r>
              <a:rPr lang="es-US" dirty="0" smtClean="0"/>
              <a:t>caída de presión </a:t>
            </a:r>
            <a:r>
              <a:rPr lang="es-US" dirty="0"/>
              <a:t>del sistema </a:t>
            </a:r>
            <a:r>
              <a:rPr lang="es-US" dirty="0" smtClean="0"/>
              <a:t>hidráulico.</a:t>
            </a:r>
            <a:endParaRPr lang="es-US"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2163956" y="2373023"/>
                <a:ext cx="4056915" cy="3777622"/>
              </a:xfrm>
            </p:spPr>
            <p:txBody>
              <a:bodyPr>
                <a:normAutofit lnSpcReduction="10000"/>
              </a:bodyPr>
              <a:lstStyle/>
              <a:p>
                <a:pPr marL="0" indent="0" algn="just">
                  <a:buNone/>
                </a:pPr>
                <a:r>
                  <a:rPr lang="es-US" sz="2000" b="1" dirty="0" smtClean="0"/>
                  <a:t>Ecuación de Bernoulli</a:t>
                </a:r>
              </a:p>
              <a:p>
                <a:pPr marL="0" indent="0" algn="just">
                  <a:buNone/>
                </a:pPr>
                <a:endParaRPr lang="es-US" sz="2000" b="1" dirty="0"/>
              </a:p>
              <a:p>
                <a:pPr marL="0" indent="0">
                  <a:buNone/>
                </a:pPr>
                <a:endParaRPr lang="es-US" dirty="0" smtClean="0"/>
              </a:p>
              <a:p>
                <a:pPr marL="0" indent="0">
                  <a:buNone/>
                </a:pPr>
                <a14:m>
                  <m:oMathPara xmlns:m="http://schemas.openxmlformats.org/officeDocument/2006/math">
                    <m:oMathParaPr>
                      <m:jc m:val="center"/>
                    </m:oMathParaPr>
                    <m:oMath xmlns:m="http://schemas.openxmlformats.org/officeDocument/2006/math">
                      <m:f>
                        <m:fPr>
                          <m:ctrlPr>
                            <a:rPr lang="es-US" i="1">
                              <a:latin typeface="Cambria Math" panose="02040503050406030204" pitchFamily="18" charset="0"/>
                            </a:rPr>
                          </m:ctrlPr>
                        </m:fPr>
                        <m:num>
                          <m:sSub>
                            <m:sSubPr>
                              <m:ctrlPr>
                                <a:rPr lang="es-US" i="1">
                                  <a:latin typeface="Cambria Math" panose="02040503050406030204" pitchFamily="18" charset="0"/>
                                </a:rPr>
                              </m:ctrlPr>
                            </m:sSubPr>
                            <m:e>
                              <m:r>
                                <a:rPr lang="es-US" i="1">
                                  <a:latin typeface="Cambria Math" panose="02040503050406030204" pitchFamily="18" charset="0"/>
                                </a:rPr>
                                <m:t>𝑃</m:t>
                              </m:r>
                            </m:e>
                            <m:sub>
                              <m:r>
                                <a:rPr lang="es-US" i="1">
                                  <a:latin typeface="Cambria Math" panose="02040503050406030204" pitchFamily="18" charset="0"/>
                                </a:rPr>
                                <m:t>1</m:t>
                              </m:r>
                            </m:sub>
                          </m:sSub>
                        </m:num>
                        <m:den>
                          <m:r>
                            <a:rPr lang="es-US" i="1">
                              <a:latin typeface="Cambria Math" panose="02040503050406030204" pitchFamily="18" charset="0"/>
                            </a:rPr>
                            <m:t>𝜌</m:t>
                          </m:r>
                          <m:r>
                            <a:rPr lang="es-US" i="1">
                              <a:latin typeface="Cambria Math" panose="02040503050406030204" pitchFamily="18" charset="0"/>
                            </a:rPr>
                            <m:t>𝑔</m:t>
                          </m:r>
                        </m:den>
                      </m:f>
                      <m:r>
                        <a:rPr lang="es-US" i="1">
                          <a:latin typeface="Cambria Math" panose="02040503050406030204" pitchFamily="18" charset="0"/>
                        </a:rPr>
                        <m:t>+</m:t>
                      </m:r>
                      <m:f>
                        <m:fPr>
                          <m:ctrlPr>
                            <a:rPr lang="es-US" i="1">
                              <a:latin typeface="Cambria Math" panose="02040503050406030204" pitchFamily="18" charset="0"/>
                            </a:rPr>
                          </m:ctrlPr>
                        </m:fPr>
                        <m:num>
                          <m:sSup>
                            <m:sSupPr>
                              <m:ctrlPr>
                                <a:rPr lang="es-US" i="1">
                                  <a:latin typeface="Cambria Math" panose="02040503050406030204" pitchFamily="18" charset="0"/>
                                </a:rPr>
                              </m:ctrlPr>
                            </m:sSupPr>
                            <m:e>
                              <m:sSub>
                                <m:sSubPr>
                                  <m:ctrlPr>
                                    <a:rPr lang="es-US" i="1">
                                      <a:latin typeface="Cambria Math" panose="02040503050406030204" pitchFamily="18" charset="0"/>
                                    </a:rPr>
                                  </m:ctrlPr>
                                </m:sSubPr>
                                <m:e>
                                  <m:r>
                                    <a:rPr lang="es-US" i="1">
                                      <a:latin typeface="Cambria Math" panose="02040503050406030204" pitchFamily="18" charset="0"/>
                                    </a:rPr>
                                    <m:t>𝑉</m:t>
                                  </m:r>
                                </m:e>
                                <m:sub>
                                  <m:r>
                                    <a:rPr lang="es-US" i="1">
                                      <a:latin typeface="Cambria Math" panose="02040503050406030204" pitchFamily="18" charset="0"/>
                                    </a:rPr>
                                    <m:t>1</m:t>
                                  </m:r>
                                </m:sub>
                              </m:sSub>
                            </m:e>
                            <m:sup>
                              <m:r>
                                <a:rPr lang="es-US" i="1">
                                  <a:latin typeface="Cambria Math" panose="02040503050406030204" pitchFamily="18" charset="0"/>
                                </a:rPr>
                                <m:t>2</m:t>
                              </m:r>
                            </m:sup>
                          </m:sSup>
                        </m:num>
                        <m:den>
                          <m:r>
                            <a:rPr lang="es-US" i="1">
                              <a:latin typeface="Cambria Math" panose="02040503050406030204" pitchFamily="18" charset="0"/>
                            </a:rPr>
                            <m:t>2</m:t>
                          </m:r>
                          <m:r>
                            <a:rPr lang="es-US" i="1">
                              <a:latin typeface="Cambria Math" panose="02040503050406030204" pitchFamily="18" charset="0"/>
                            </a:rPr>
                            <m:t>𝑔</m:t>
                          </m:r>
                        </m:den>
                      </m:f>
                      <m:r>
                        <a:rPr lang="es-US" i="1">
                          <a:latin typeface="Cambria Math" panose="02040503050406030204" pitchFamily="18" charset="0"/>
                        </a:rPr>
                        <m:t>+</m:t>
                      </m:r>
                      <m:sSub>
                        <m:sSubPr>
                          <m:ctrlPr>
                            <a:rPr lang="es-US" i="1">
                              <a:latin typeface="Cambria Math" panose="02040503050406030204" pitchFamily="18" charset="0"/>
                            </a:rPr>
                          </m:ctrlPr>
                        </m:sSubPr>
                        <m:e>
                          <m:r>
                            <a:rPr lang="es-US" i="1">
                              <a:latin typeface="Cambria Math" panose="02040503050406030204" pitchFamily="18" charset="0"/>
                            </a:rPr>
                            <m:t>𝑧</m:t>
                          </m:r>
                        </m:e>
                        <m:sub>
                          <m:r>
                            <a:rPr lang="es-US" i="1">
                              <a:latin typeface="Cambria Math" panose="02040503050406030204" pitchFamily="18" charset="0"/>
                            </a:rPr>
                            <m:t>1</m:t>
                          </m:r>
                        </m:sub>
                      </m:sSub>
                      <m:r>
                        <a:rPr lang="es-US" i="1">
                          <a:latin typeface="Cambria Math" panose="02040503050406030204" pitchFamily="18" charset="0"/>
                        </a:rPr>
                        <m:t>=</m:t>
                      </m:r>
                      <m:f>
                        <m:fPr>
                          <m:ctrlPr>
                            <a:rPr lang="es-US" i="1">
                              <a:latin typeface="Cambria Math" panose="02040503050406030204" pitchFamily="18" charset="0"/>
                            </a:rPr>
                          </m:ctrlPr>
                        </m:fPr>
                        <m:num>
                          <m:sSub>
                            <m:sSubPr>
                              <m:ctrlPr>
                                <a:rPr lang="es-US" i="1">
                                  <a:latin typeface="Cambria Math" panose="02040503050406030204" pitchFamily="18" charset="0"/>
                                </a:rPr>
                              </m:ctrlPr>
                            </m:sSubPr>
                            <m:e>
                              <m:r>
                                <a:rPr lang="es-US" i="1">
                                  <a:latin typeface="Cambria Math" panose="02040503050406030204" pitchFamily="18" charset="0"/>
                                </a:rPr>
                                <m:t>𝑃</m:t>
                              </m:r>
                            </m:e>
                            <m:sub>
                              <m:r>
                                <a:rPr lang="es-US" i="1">
                                  <a:latin typeface="Cambria Math" panose="02040503050406030204" pitchFamily="18" charset="0"/>
                                </a:rPr>
                                <m:t>2</m:t>
                              </m:r>
                            </m:sub>
                          </m:sSub>
                        </m:num>
                        <m:den>
                          <m:r>
                            <a:rPr lang="es-US" i="1">
                              <a:latin typeface="Cambria Math" panose="02040503050406030204" pitchFamily="18" charset="0"/>
                            </a:rPr>
                            <m:t>𝜌</m:t>
                          </m:r>
                          <m:r>
                            <a:rPr lang="es-US" i="1">
                              <a:latin typeface="Cambria Math" panose="02040503050406030204" pitchFamily="18" charset="0"/>
                            </a:rPr>
                            <m:t>𝑔</m:t>
                          </m:r>
                        </m:den>
                      </m:f>
                      <m:r>
                        <a:rPr lang="es-US" i="1">
                          <a:latin typeface="Cambria Math" panose="02040503050406030204" pitchFamily="18" charset="0"/>
                        </a:rPr>
                        <m:t>+</m:t>
                      </m:r>
                      <m:f>
                        <m:fPr>
                          <m:ctrlPr>
                            <a:rPr lang="es-US" i="1">
                              <a:latin typeface="Cambria Math" panose="02040503050406030204" pitchFamily="18" charset="0"/>
                            </a:rPr>
                          </m:ctrlPr>
                        </m:fPr>
                        <m:num>
                          <m:sSup>
                            <m:sSupPr>
                              <m:ctrlPr>
                                <a:rPr lang="es-US" i="1">
                                  <a:latin typeface="Cambria Math" panose="02040503050406030204" pitchFamily="18" charset="0"/>
                                </a:rPr>
                              </m:ctrlPr>
                            </m:sSupPr>
                            <m:e>
                              <m:sSub>
                                <m:sSubPr>
                                  <m:ctrlPr>
                                    <a:rPr lang="es-US" i="1">
                                      <a:latin typeface="Cambria Math" panose="02040503050406030204" pitchFamily="18" charset="0"/>
                                    </a:rPr>
                                  </m:ctrlPr>
                                </m:sSubPr>
                                <m:e>
                                  <m:r>
                                    <a:rPr lang="es-US" i="1">
                                      <a:latin typeface="Cambria Math" panose="02040503050406030204" pitchFamily="18" charset="0"/>
                                    </a:rPr>
                                    <m:t>𝑉</m:t>
                                  </m:r>
                                </m:e>
                                <m:sub>
                                  <m:r>
                                    <a:rPr lang="es-US" i="1">
                                      <a:latin typeface="Cambria Math" panose="02040503050406030204" pitchFamily="18" charset="0"/>
                                    </a:rPr>
                                    <m:t>2</m:t>
                                  </m:r>
                                </m:sub>
                              </m:sSub>
                            </m:e>
                            <m:sup>
                              <m:r>
                                <a:rPr lang="es-US" i="1">
                                  <a:latin typeface="Cambria Math" panose="02040503050406030204" pitchFamily="18" charset="0"/>
                                </a:rPr>
                                <m:t>2</m:t>
                              </m:r>
                            </m:sup>
                          </m:sSup>
                        </m:num>
                        <m:den>
                          <m:r>
                            <a:rPr lang="es-US" i="1">
                              <a:latin typeface="Cambria Math" panose="02040503050406030204" pitchFamily="18" charset="0"/>
                            </a:rPr>
                            <m:t>2</m:t>
                          </m:r>
                          <m:r>
                            <a:rPr lang="es-US" i="1">
                              <a:latin typeface="Cambria Math" panose="02040503050406030204" pitchFamily="18" charset="0"/>
                            </a:rPr>
                            <m:t>𝑔</m:t>
                          </m:r>
                        </m:den>
                      </m:f>
                      <m:r>
                        <a:rPr lang="es-US" i="1">
                          <a:latin typeface="Cambria Math" panose="02040503050406030204" pitchFamily="18" charset="0"/>
                        </a:rPr>
                        <m:t>+</m:t>
                      </m:r>
                      <m:sSub>
                        <m:sSubPr>
                          <m:ctrlPr>
                            <a:rPr lang="es-US" i="1">
                              <a:latin typeface="Cambria Math" panose="02040503050406030204" pitchFamily="18" charset="0"/>
                            </a:rPr>
                          </m:ctrlPr>
                        </m:sSubPr>
                        <m:e>
                          <m:r>
                            <a:rPr lang="es-US" i="1">
                              <a:latin typeface="Cambria Math" panose="02040503050406030204" pitchFamily="18" charset="0"/>
                            </a:rPr>
                            <m:t>𝑧</m:t>
                          </m:r>
                        </m:e>
                        <m:sub>
                          <m:r>
                            <a:rPr lang="es-US" i="1">
                              <a:latin typeface="Cambria Math" panose="02040503050406030204" pitchFamily="18" charset="0"/>
                            </a:rPr>
                            <m:t>2</m:t>
                          </m:r>
                        </m:sub>
                      </m:sSub>
                    </m:oMath>
                  </m:oMathPara>
                </a14:m>
                <a:endParaRPr lang="es-US" dirty="0" smtClean="0"/>
              </a:p>
              <a:p>
                <a:pPr marL="0" indent="0">
                  <a:buNone/>
                </a:pPr>
                <a:endParaRPr lang="es-US" dirty="0" smtClean="0"/>
              </a:p>
              <a:p>
                <a:pPr algn="just"/>
                <a14:m>
                  <m:oMath xmlns:m="http://schemas.openxmlformats.org/officeDocument/2006/math">
                    <m:r>
                      <a:rPr lang="es-US" i="1">
                        <a:latin typeface="Cambria Math" panose="02040503050406030204" pitchFamily="18" charset="0"/>
                      </a:rPr>
                      <m:t>𝑃</m:t>
                    </m:r>
                  </m:oMath>
                </a14:m>
                <a:r>
                  <a:rPr lang="es-US" dirty="0" smtClean="0"/>
                  <a:t>:    Carga de presión.</a:t>
                </a:r>
              </a:p>
              <a:p>
                <a:pPr algn="just"/>
                <a14:m>
                  <m:oMath xmlns:m="http://schemas.openxmlformats.org/officeDocument/2006/math">
                    <m:f>
                      <m:fPr>
                        <m:ctrlPr>
                          <a:rPr lang="es-US" i="1">
                            <a:latin typeface="Cambria Math" panose="02040503050406030204" pitchFamily="18" charset="0"/>
                          </a:rPr>
                        </m:ctrlPr>
                      </m:fPr>
                      <m:num>
                        <m:r>
                          <a:rPr lang="es-US" i="1">
                            <a:latin typeface="Cambria Math" panose="02040503050406030204" pitchFamily="18" charset="0"/>
                          </a:rPr>
                          <m:t>𝜌</m:t>
                        </m:r>
                        <m:sSup>
                          <m:sSupPr>
                            <m:ctrlPr>
                              <a:rPr lang="es-US" i="1">
                                <a:latin typeface="Cambria Math" panose="02040503050406030204" pitchFamily="18" charset="0"/>
                              </a:rPr>
                            </m:ctrlPr>
                          </m:sSupPr>
                          <m:e>
                            <m:r>
                              <a:rPr lang="es-US" i="1">
                                <a:latin typeface="Cambria Math" panose="02040503050406030204" pitchFamily="18" charset="0"/>
                              </a:rPr>
                              <m:t>𝑉</m:t>
                            </m:r>
                          </m:e>
                          <m:sup>
                            <m:r>
                              <a:rPr lang="es-US" i="1">
                                <a:latin typeface="Cambria Math" panose="02040503050406030204" pitchFamily="18" charset="0"/>
                              </a:rPr>
                              <m:t>2</m:t>
                            </m:r>
                          </m:sup>
                        </m:sSup>
                      </m:num>
                      <m:den>
                        <m:r>
                          <a:rPr lang="es-US" i="1">
                            <a:latin typeface="Cambria Math" panose="02040503050406030204" pitchFamily="18" charset="0"/>
                          </a:rPr>
                          <m:t>2</m:t>
                        </m:r>
                      </m:den>
                    </m:f>
                  </m:oMath>
                </a14:m>
                <a:r>
                  <a:rPr lang="es-US" dirty="0"/>
                  <a:t>: </a:t>
                </a:r>
                <a:r>
                  <a:rPr lang="es-US" dirty="0" smtClean="0"/>
                  <a:t>Carga de energía cinética. </a:t>
                </a:r>
                <a:endParaRPr lang="es-US" i="1" dirty="0" smtClean="0"/>
              </a:p>
              <a:p>
                <a:pPr algn="just"/>
                <a14:m>
                  <m:oMath xmlns:m="http://schemas.openxmlformats.org/officeDocument/2006/math">
                    <m:r>
                      <a:rPr lang="es-US" i="1">
                        <a:latin typeface="Cambria Math" panose="02040503050406030204" pitchFamily="18" charset="0"/>
                      </a:rPr>
                      <m:t>𝑧</m:t>
                    </m:r>
                  </m:oMath>
                </a14:m>
                <a:r>
                  <a:rPr lang="es-US" dirty="0"/>
                  <a:t>: </a:t>
                </a:r>
                <a:r>
                  <a:rPr lang="es-US" dirty="0" smtClean="0"/>
                  <a:t>Altura de presión de un fluido.</a:t>
                </a:r>
                <a:endParaRPr lang="es-US"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2163956" y="2373023"/>
                <a:ext cx="4056915" cy="3777622"/>
              </a:xfrm>
              <a:blipFill rotWithShape="0">
                <a:blip r:embed="rId2"/>
                <a:stretch>
                  <a:fillRect l="-1654" t="-1613" r="-1203"/>
                </a:stretch>
              </a:blipFill>
            </p:spPr>
            <p:txBody>
              <a:bodyPr/>
              <a:lstStyle/>
              <a:p>
                <a:r>
                  <a:rPr lang="es-US">
                    <a:noFill/>
                  </a:rPr>
                  <a:t> </a:t>
                </a:r>
              </a:p>
            </p:txBody>
          </p:sp>
        </mc:Fallback>
      </mc:AlternateContent>
      <p:grpSp>
        <p:nvGrpSpPr>
          <p:cNvPr id="15" name="Grupo 14"/>
          <p:cNvGrpSpPr/>
          <p:nvPr/>
        </p:nvGrpSpPr>
        <p:grpSpPr>
          <a:xfrm>
            <a:off x="6481619" y="1997862"/>
            <a:ext cx="4876456" cy="4476768"/>
            <a:chOff x="3520412" y="737737"/>
            <a:chExt cx="5722510" cy="5493491"/>
          </a:xfrm>
        </p:grpSpPr>
        <p:sp>
          <p:nvSpPr>
            <p:cNvPr id="4" name="Rectángulo redondeado 3"/>
            <p:cNvSpPr/>
            <p:nvPr/>
          </p:nvSpPr>
          <p:spPr>
            <a:xfrm>
              <a:off x="7077126" y="5436098"/>
              <a:ext cx="2159171" cy="79513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Flujo estacionario</a:t>
              </a:r>
              <a:endParaRPr lang="es-US" dirty="0">
                <a:solidFill>
                  <a:schemeClr val="tx1"/>
                </a:solidFill>
              </a:endParaRPr>
            </a:p>
          </p:txBody>
        </p:sp>
        <p:sp>
          <p:nvSpPr>
            <p:cNvPr id="5" name="Rectángulo redondeado 4"/>
            <p:cNvSpPr/>
            <p:nvPr/>
          </p:nvSpPr>
          <p:spPr>
            <a:xfrm>
              <a:off x="7077126" y="4251615"/>
              <a:ext cx="2159171" cy="79513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Flujo sin fricción</a:t>
              </a:r>
              <a:endParaRPr lang="es-US" dirty="0">
                <a:solidFill>
                  <a:schemeClr val="tx1"/>
                </a:solidFill>
              </a:endParaRPr>
            </a:p>
          </p:txBody>
        </p:sp>
        <p:sp>
          <p:nvSpPr>
            <p:cNvPr id="6" name="Rectángulo redondeado 5"/>
            <p:cNvSpPr/>
            <p:nvPr/>
          </p:nvSpPr>
          <p:spPr>
            <a:xfrm>
              <a:off x="6980721" y="3067132"/>
              <a:ext cx="2262201" cy="79513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dirty="0" smtClean="0">
                  <a:solidFill>
                    <a:schemeClr val="tx1"/>
                  </a:solidFill>
                </a:rPr>
                <a:t>No exista fuentes de energía mecánica</a:t>
              </a:r>
              <a:endParaRPr lang="es-US" sz="1400" dirty="0">
                <a:solidFill>
                  <a:schemeClr val="tx1"/>
                </a:solidFill>
              </a:endParaRPr>
            </a:p>
          </p:txBody>
        </p:sp>
        <p:sp>
          <p:nvSpPr>
            <p:cNvPr id="7" name="Rectángulo redondeado 6"/>
            <p:cNvSpPr/>
            <p:nvPr/>
          </p:nvSpPr>
          <p:spPr>
            <a:xfrm>
              <a:off x="7077127" y="1922220"/>
              <a:ext cx="2159170" cy="79513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Flujo incompresible</a:t>
              </a:r>
              <a:endParaRPr lang="es-US" dirty="0">
                <a:solidFill>
                  <a:schemeClr val="tx1"/>
                </a:solidFill>
              </a:endParaRPr>
            </a:p>
          </p:txBody>
        </p:sp>
        <p:sp>
          <p:nvSpPr>
            <p:cNvPr id="8" name="Rectángulo redondeado 7"/>
            <p:cNvSpPr/>
            <p:nvPr/>
          </p:nvSpPr>
          <p:spPr>
            <a:xfrm>
              <a:off x="7077127" y="737737"/>
              <a:ext cx="2159171" cy="79513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dirty="0" smtClean="0">
                  <a:solidFill>
                    <a:schemeClr val="tx1"/>
                  </a:solidFill>
                </a:rPr>
                <a:t>No exista transferencia de calor</a:t>
              </a:r>
              <a:endParaRPr lang="es-US" sz="1400" dirty="0">
                <a:solidFill>
                  <a:schemeClr val="tx1"/>
                </a:solidFill>
              </a:endParaRPr>
            </a:p>
          </p:txBody>
        </p:sp>
        <p:sp>
          <p:nvSpPr>
            <p:cNvPr id="9" name="Rectángulo redondeado 8"/>
            <p:cNvSpPr/>
            <p:nvPr/>
          </p:nvSpPr>
          <p:spPr>
            <a:xfrm>
              <a:off x="3520412" y="3067132"/>
              <a:ext cx="2262201" cy="795130"/>
            </a:xfrm>
            <a:prstGeom prst="roundRect">
              <a:avLst/>
            </a:prstGeom>
            <a:solidFill>
              <a:srgbClr val="C8DD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Condiciones de trabajo</a:t>
              </a:r>
              <a:endParaRPr lang="es-US" dirty="0">
                <a:solidFill>
                  <a:schemeClr val="tx1"/>
                </a:solidFill>
              </a:endParaRPr>
            </a:p>
          </p:txBody>
        </p:sp>
      </p:grpSp>
      <p:cxnSp>
        <p:nvCxnSpPr>
          <p:cNvPr id="10" name="Conector angular 9"/>
          <p:cNvCxnSpPr>
            <a:stCxn id="9" idx="3"/>
            <a:endCxn id="8" idx="1"/>
          </p:cNvCxnSpPr>
          <p:nvPr/>
        </p:nvCxnSpPr>
        <p:spPr>
          <a:xfrm flipV="1">
            <a:off x="8409361" y="2321847"/>
            <a:ext cx="1103125" cy="189827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ector angular 10"/>
          <p:cNvCxnSpPr>
            <a:stCxn id="9" idx="3"/>
            <a:endCxn id="7" idx="1"/>
          </p:cNvCxnSpPr>
          <p:nvPr/>
        </p:nvCxnSpPr>
        <p:spPr>
          <a:xfrm flipV="1">
            <a:off x="8409361" y="3287109"/>
            <a:ext cx="1103125" cy="93301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a:stCxn id="9" idx="3"/>
            <a:endCxn id="6" idx="1"/>
          </p:cNvCxnSpPr>
          <p:nvPr/>
        </p:nvCxnSpPr>
        <p:spPr>
          <a:xfrm>
            <a:off x="8409361" y="4220123"/>
            <a:ext cx="10209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angular 12"/>
          <p:cNvCxnSpPr>
            <a:stCxn id="9" idx="3"/>
            <a:endCxn id="5" idx="1"/>
          </p:cNvCxnSpPr>
          <p:nvPr/>
        </p:nvCxnSpPr>
        <p:spPr>
          <a:xfrm>
            <a:off x="8409361" y="4220123"/>
            <a:ext cx="1103124" cy="96526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angular 13"/>
          <p:cNvCxnSpPr>
            <a:stCxn id="9" idx="3"/>
            <a:endCxn id="4" idx="1"/>
          </p:cNvCxnSpPr>
          <p:nvPr/>
        </p:nvCxnSpPr>
        <p:spPr>
          <a:xfrm>
            <a:off x="8409361" y="4220123"/>
            <a:ext cx="1103124" cy="193052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099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31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4" name="Título 3"/>
          <p:cNvSpPr>
            <a:spLocks noGrp="1"/>
          </p:cNvSpPr>
          <p:nvPr>
            <p:ph type="ctrTitle"/>
          </p:nvPr>
        </p:nvSpPr>
        <p:spPr>
          <a:xfrm>
            <a:off x="1623295" y="556591"/>
            <a:ext cx="8915399" cy="2255763"/>
          </a:xfrm>
        </p:spPr>
        <p:txBody>
          <a:bodyPr>
            <a:noAutofit/>
          </a:bodyPr>
          <a:lstStyle/>
          <a:p>
            <a:pPr algn="ctr"/>
            <a:r>
              <a:rPr lang="es-US" sz="3500" i="1" dirty="0" smtClean="0">
                <a:solidFill>
                  <a:schemeClr val="bg1"/>
                </a:solidFill>
                <a:latin typeface="Times New Roman" panose="02020603050405020304" pitchFamily="18" charset="0"/>
                <a:cs typeface="Times New Roman" panose="02020603050405020304" pitchFamily="18" charset="0"/>
              </a:rPr>
              <a:t>“Diseño e Implementación de un Sistema </a:t>
            </a:r>
            <a:r>
              <a:rPr lang="es-US" sz="3500" i="1" dirty="0">
                <a:solidFill>
                  <a:schemeClr val="bg1"/>
                </a:solidFill>
                <a:latin typeface="Times New Roman" panose="02020603050405020304" pitchFamily="18" charset="0"/>
                <a:cs typeface="Times New Roman" panose="02020603050405020304" pitchFamily="18" charset="0"/>
              </a:rPr>
              <a:t>A</a:t>
            </a:r>
            <a:r>
              <a:rPr lang="es-US" sz="3500" i="1" dirty="0" smtClean="0">
                <a:solidFill>
                  <a:schemeClr val="bg1"/>
                </a:solidFill>
                <a:latin typeface="Times New Roman" panose="02020603050405020304" pitchFamily="18" charset="0"/>
                <a:cs typeface="Times New Roman" panose="02020603050405020304" pitchFamily="18" charset="0"/>
              </a:rPr>
              <a:t>utomatizado para Mejorar el Proceso de </a:t>
            </a:r>
            <a:r>
              <a:rPr lang="es-US" sz="3500" i="1" dirty="0">
                <a:solidFill>
                  <a:schemeClr val="bg1"/>
                </a:solidFill>
                <a:latin typeface="Times New Roman" panose="02020603050405020304" pitchFamily="18" charset="0"/>
                <a:cs typeface="Times New Roman" panose="02020603050405020304" pitchFamily="18" charset="0"/>
              </a:rPr>
              <a:t>C</a:t>
            </a:r>
            <a:r>
              <a:rPr lang="es-US" sz="3500" i="1" dirty="0" smtClean="0">
                <a:solidFill>
                  <a:schemeClr val="bg1"/>
                </a:solidFill>
                <a:latin typeface="Times New Roman" panose="02020603050405020304" pitchFamily="18" charset="0"/>
                <a:cs typeface="Times New Roman" panose="02020603050405020304" pitchFamily="18" charset="0"/>
              </a:rPr>
              <a:t>occión de Cerveza Artesanal  en la Empresa Cervecería Gourmet”</a:t>
            </a:r>
            <a:endParaRPr lang="es-US" sz="3500" i="1" dirty="0">
              <a:solidFill>
                <a:schemeClr val="bg1"/>
              </a:solidFill>
              <a:latin typeface="Times New Roman" panose="02020603050405020304" pitchFamily="18" charset="0"/>
              <a:cs typeface="Times New Roman" panose="02020603050405020304" pitchFamily="18" charset="0"/>
            </a:endParaRPr>
          </a:p>
        </p:txBody>
      </p:sp>
      <p:sp>
        <p:nvSpPr>
          <p:cNvPr id="5" name="Subtítulo 4"/>
          <p:cNvSpPr>
            <a:spLocks noGrp="1"/>
          </p:cNvSpPr>
          <p:nvPr>
            <p:ph type="subTitle" idx="1"/>
          </p:nvPr>
        </p:nvSpPr>
        <p:spPr>
          <a:xfrm>
            <a:off x="2589212" y="3233699"/>
            <a:ext cx="5988118" cy="1275691"/>
          </a:xfrm>
        </p:spPr>
        <p:txBody>
          <a:bodyPr>
            <a:noAutofit/>
          </a:bodyPr>
          <a:lstStyle/>
          <a:p>
            <a:r>
              <a:rPr lang="es-US" sz="2400" dirty="0" smtClean="0">
                <a:solidFill>
                  <a:schemeClr val="bg1"/>
                </a:solidFill>
                <a:latin typeface="Times New Roman" panose="02020603050405020304" pitchFamily="18" charset="0"/>
                <a:cs typeface="Times New Roman" panose="02020603050405020304" pitchFamily="18" charset="0"/>
              </a:rPr>
              <a:t>Integrantes:</a:t>
            </a:r>
            <a:endParaRPr lang="es-US" sz="2400" dirty="0">
              <a:solidFill>
                <a:schemeClr val="bg1"/>
              </a:solidFill>
              <a:latin typeface="Times New Roman" panose="02020603050405020304" pitchFamily="18" charset="0"/>
              <a:cs typeface="Times New Roman" panose="02020603050405020304" pitchFamily="18" charset="0"/>
            </a:endParaRPr>
          </a:p>
          <a:p>
            <a:pPr marL="742950" lvl="1" indent="-285750">
              <a:buClr>
                <a:schemeClr val="tx1"/>
              </a:buClr>
              <a:buFont typeface="Wingdings" panose="05000000000000000000" pitchFamily="2" charset="2"/>
              <a:buChar char="v"/>
            </a:pPr>
            <a:r>
              <a:rPr lang="es-US" sz="2000" dirty="0" smtClean="0">
                <a:solidFill>
                  <a:schemeClr val="bg1"/>
                </a:solidFill>
                <a:latin typeface="Times New Roman" panose="02020603050405020304" pitchFamily="18" charset="0"/>
                <a:cs typeface="Times New Roman" panose="02020603050405020304" pitchFamily="18" charset="0"/>
              </a:rPr>
              <a:t>Vladimir Burbano Vozmediano.</a:t>
            </a:r>
          </a:p>
          <a:p>
            <a:pPr marL="742950" lvl="1" indent="-285750">
              <a:buClr>
                <a:schemeClr val="tx1"/>
              </a:buClr>
              <a:buFont typeface="Wingdings" panose="05000000000000000000" pitchFamily="2" charset="2"/>
              <a:buChar char="v"/>
            </a:pPr>
            <a:r>
              <a:rPr lang="es-US" sz="2000" dirty="0" smtClean="0">
                <a:solidFill>
                  <a:schemeClr val="bg1"/>
                </a:solidFill>
                <a:latin typeface="Times New Roman" panose="02020603050405020304" pitchFamily="18" charset="0"/>
                <a:cs typeface="Times New Roman" panose="02020603050405020304" pitchFamily="18" charset="0"/>
              </a:rPr>
              <a:t>Sebastián Cabezas Pazmiño.</a:t>
            </a:r>
          </a:p>
        </p:txBody>
      </p:sp>
      <p:sp>
        <p:nvSpPr>
          <p:cNvPr id="8" name="Subtítulo 4"/>
          <p:cNvSpPr txBox="1">
            <a:spLocks/>
          </p:cNvSpPr>
          <p:nvPr/>
        </p:nvSpPr>
        <p:spPr>
          <a:xfrm>
            <a:off x="2589212" y="4509391"/>
            <a:ext cx="5988118" cy="1004552"/>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buClr>
                <a:srgbClr val="353535"/>
              </a:buClr>
            </a:pPr>
            <a:r>
              <a:rPr lang="es-US" sz="2400" dirty="0" smtClean="0">
                <a:solidFill>
                  <a:schemeClr val="bg1"/>
                </a:solidFill>
                <a:latin typeface="Times New Roman" panose="02020603050405020304" pitchFamily="18" charset="0"/>
                <a:cs typeface="Times New Roman" panose="02020603050405020304" pitchFamily="18" charset="0"/>
              </a:rPr>
              <a:t>Director:</a:t>
            </a:r>
          </a:p>
          <a:p>
            <a:pPr marL="742950" lvl="1" indent="-285750">
              <a:buClr>
                <a:prstClr val="black"/>
              </a:buClr>
              <a:buFont typeface="Wingdings" panose="05000000000000000000" pitchFamily="2" charset="2"/>
              <a:buChar char="v"/>
            </a:pPr>
            <a:r>
              <a:rPr lang="es-US" sz="2000" dirty="0" smtClean="0">
                <a:solidFill>
                  <a:schemeClr val="bg1"/>
                </a:solidFill>
                <a:latin typeface="Times New Roman" panose="02020603050405020304" pitchFamily="18" charset="0"/>
                <a:cs typeface="Times New Roman" panose="02020603050405020304" pitchFamily="18" charset="0"/>
              </a:rPr>
              <a:t>Ing. Luis Carrión Matamoros</a:t>
            </a:r>
            <a:r>
              <a:rPr lang="es-US" sz="2000" dirty="0" smtClean="0">
                <a:solidFill>
                  <a:srgbClr val="2E5369">
                    <a:lumMod val="40000"/>
                    <a:lumOff val="60000"/>
                  </a:srgbClr>
                </a:solidFill>
                <a:latin typeface="Times New Roman" panose="02020603050405020304" pitchFamily="18" charset="0"/>
                <a:cs typeface="Times New Roman" panose="02020603050405020304" pitchFamily="18" charset="0"/>
              </a:rPr>
              <a:t>.</a:t>
            </a:r>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6055" y="3108224"/>
            <a:ext cx="3901440" cy="2701290"/>
          </a:xfrm>
          <a:prstGeom prst="rect">
            <a:avLst/>
          </a:prstGeom>
        </p:spPr>
      </p:pic>
    </p:spTree>
    <p:extLst>
      <p:ext uri="{BB962C8B-B14F-4D97-AF65-F5344CB8AC3E}">
        <p14:creationId xmlns:p14="http://schemas.microsoft.com/office/powerpoint/2010/main" val="1176776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Ecuación de la energía para el flujo de fluidos.</a:t>
            </a:r>
            <a:endParaRPr lang="es-US"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fontScale="92500" lnSpcReduction="10000"/>
              </a:bodyPr>
              <a:lstStyle/>
              <a:p>
                <a:pPr marL="0" indent="0">
                  <a:buNone/>
                </a:pPr>
                <a14:m>
                  <m:oMathPara xmlns:m="http://schemas.openxmlformats.org/officeDocument/2006/math">
                    <m:oMathParaPr>
                      <m:jc m:val="centerGroup"/>
                    </m:oMathParaPr>
                    <m:oMath xmlns:m="http://schemas.openxmlformats.org/officeDocument/2006/math">
                      <m:sSub>
                        <m:sSubPr>
                          <m:ctrlPr>
                            <a:rPr lang="es-US" i="1" smtClean="0">
                              <a:latin typeface="Cambria Math" panose="02040503050406030204" pitchFamily="18" charset="0"/>
                            </a:rPr>
                          </m:ctrlPr>
                        </m:sSubPr>
                        <m:e>
                          <m:r>
                            <a:rPr lang="es-US" i="1">
                              <a:latin typeface="Cambria Math" panose="02040503050406030204" pitchFamily="18" charset="0"/>
                            </a:rPr>
                            <m:t>𝐸</m:t>
                          </m:r>
                        </m:e>
                        <m:sub>
                          <m:r>
                            <a:rPr lang="es-US" i="1">
                              <a:latin typeface="Cambria Math" panose="02040503050406030204" pitchFamily="18" charset="0"/>
                            </a:rPr>
                            <m:t>𝑒𝑛𝑡𝑟𝑎𝑑𝑎</m:t>
                          </m:r>
                        </m:sub>
                      </m:sSub>
                      <m:r>
                        <a:rPr lang="es-US" i="1">
                          <a:latin typeface="Cambria Math" panose="02040503050406030204" pitchFamily="18" charset="0"/>
                        </a:rPr>
                        <m:t>=</m:t>
                      </m:r>
                      <m:sSub>
                        <m:sSubPr>
                          <m:ctrlPr>
                            <a:rPr lang="es-US" i="1">
                              <a:latin typeface="Cambria Math" panose="02040503050406030204" pitchFamily="18" charset="0"/>
                            </a:rPr>
                          </m:ctrlPr>
                        </m:sSubPr>
                        <m:e>
                          <m:r>
                            <a:rPr lang="es-US" i="1">
                              <a:latin typeface="Cambria Math" panose="02040503050406030204" pitchFamily="18" charset="0"/>
                            </a:rPr>
                            <m:t>𝐸</m:t>
                          </m:r>
                        </m:e>
                        <m:sub>
                          <m:r>
                            <a:rPr lang="es-US" i="1">
                              <a:latin typeface="Cambria Math" panose="02040503050406030204" pitchFamily="18" charset="0"/>
                            </a:rPr>
                            <m:t>𝑠𝑎𝑙𝑖𝑑𝑎</m:t>
                          </m:r>
                        </m:sub>
                      </m:sSub>
                      <m:r>
                        <a:rPr lang="es-US" i="1">
                          <a:latin typeface="Cambria Math" panose="02040503050406030204" pitchFamily="18" charset="0"/>
                        </a:rPr>
                        <m:t>+</m:t>
                      </m:r>
                      <m:sSub>
                        <m:sSubPr>
                          <m:ctrlPr>
                            <a:rPr lang="es-US" i="1">
                              <a:latin typeface="Cambria Math" panose="02040503050406030204" pitchFamily="18" charset="0"/>
                            </a:rPr>
                          </m:ctrlPr>
                        </m:sSubPr>
                        <m:e>
                          <m:r>
                            <a:rPr lang="es-US" i="1">
                              <a:latin typeface="Cambria Math" panose="02040503050406030204" pitchFamily="18" charset="0"/>
                            </a:rPr>
                            <m:t>∆</m:t>
                          </m:r>
                        </m:e>
                        <m:sub>
                          <m:r>
                            <a:rPr lang="es-US" i="1">
                              <a:latin typeface="Cambria Math" panose="02040503050406030204" pitchFamily="18" charset="0"/>
                            </a:rPr>
                            <m:t>𝑒𝑛𝑒𝑟𝑔</m:t>
                          </m:r>
                          <m:r>
                            <a:rPr lang="es-US" i="1">
                              <a:latin typeface="Cambria Math" panose="02040503050406030204" pitchFamily="18" charset="0"/>
                            </a:rPr>
                            <m:t>í</m:t>
                          </m:r>
                          <m:r>
                            <a:rPr lang="es-US" i="1">
                              <a:latin typeface="Cambria Math" panose="02040503050406030204" pitchFamily="18" charset="0"/>
                            </a:rPr>
                            <m:t>𝑎</m:t>
                          </m:r>
                        </m:sub>
                      </m:sSub>
                    </m:oMath>
                  </m:oMathPara>
                </a14:m>
                <a:endParaRPr lang="es-US" dirty="0" smtClean="0"/>
              </a:p>
              <a:p>
                <a:pPr marL="0" indent="0">
                  <a:buNone/>
                </a:pPr>
                <a:endParaRPr lang="es-US" dirty="0" smtClean="0"/>
              </a:p>
              <a:p>
                <a:pPr marL="0" indent="0">
                  <a:buNone/>
                </a:pPr>
                <a14:m>
                  <m:oMathPara xmlns:m="http://schemas.openxmlformats.org/officeDocument/2006/math">
                    <m:oMathParaPr>
                      <m:jc m:val="centerGroup"/>
                    </m:oMathParaPr>
                    <m:oMath xmlns:m="http://schemas.openxmlformats.org/officeDocument/2006/math">
                      <m:r>
                        <a:rPr lang="es-US" i="1">
                          <a:latin typeface="Cambria Math" panose="02040503050406030204" pitchFamily="18" charset="0"/>
                        </a:rPr>
                        <m:t> </m:t>
                      </m:r>
                      <m:f>
                        <m:fPr>
                          <m:ctrlPr>
                            <a:rPr lang="es-US" i="1">
                              <a:latin typeface="Cambria Math" panose="02040503050406030204" pitchFamily="18" charset="0"/>
                            </a:rPr>
                          </m:ctrlPr>
                        </m:fPr>
                        <m:num>
                          <m:sSub>
                            <m:sSubPr>
                              <m:ctrlPr>
                                <a:rPr lang="es-US" i="1">
                                  <a:latin typeface="Cambria Math" panose="02040503050406030204" pitchFamily="18" charset="0"/>
                                </a:rPr>
                              </m:ctrlPr>
                            </m:sSubPr>
                            <m:e>
                              <m:r>
                                <a:rPr lang="es-US" i="1">
                                  <a:latin typeface="Cambria Math" panose="02040503050406030204" pitchFamily="18" charset="0"/>
                                </a:rPr>
                                <m:t>𝑃</m:t>
                              </m:r>
                            </m:e>
                            <m:sub>
                              <m:r>
                                <a:rPr lang="es-US" i="1">
                                  <a:latin typeface="Cambria Math" panose="02040503050406030204" pitchFamily="18" charset="0"/>
                                </a:rPr>
                                <m:t>1</m:t>
                              </m:r>
                            </m:sub>
                          </m:sSub>
                        </m:num>
                        <m:den>
                          <m:r>
                            <a:rPr lang="es-US" i="1">
                              <a:latin typeface="Cambria Math" panose="02040503050406030204" pitchFamily="18" charset="0"/>
                            </a:rPr>
                            <m:t>𝜌</m:t>
                          </m:r>
                          <m:r>
                            <a:rPr lang="es-US" i="1">
                              <a:latin typeface="Cambria Math" panose="02040503050406030204" pitchFamily="18" charset="0"/>
                            </a:rPr>
                            <m:t>𝑔</m:t>
                          </m:r>
                        </m:den>
                      </m:f>
                      <m:r>
                        <a:rPr lang="es-US" i="1">
                          <a:latin typeface="Cambria Math" panose="02040503050406030204" pitchFamily="18" charset="0"/>
                        </a:rPr>
                        <m:t>+</m:t>
                      </m:r>
                      <m:f>
                        <m:fPr>
                          <m:ctrlPr>
                            <a:rPr lang="es-US" i="1">
                              <a:latin typeface="Cambria Math" panose="02040503050406030204" pitchFamily="18" charset="0"/>
                            </a:rPr>
                          </m:ctrlPr>
                        </m:fPr>
                        <m:num>
                          <m:sSup>
                            <m:sSupPr>
                              <m:ctrlPr>
                                <a:rPr lang="es-US" i="1">
                                  <a:latin typeface="Cambria Math" panose="02040503050406030204" pitchFamily="18" charset="0"/>
                                </a:rPr>
                              </m:ctrlPr>
                            </m:sSupPr>
                            <m:e>
                              <m:sSub>
                                <m:sSubPr>
                                  <m:ctrlPr>
                                    <a:rPr lang="es-US" i="1">
                                      <a:latin typeface="Cambria Math" panose="02040503050406030204" pitchFamily="18" charset="0"/>
                                    </a:rPr>
                                  </m:ctrlPr>
                                </m:sSubPr>
                                <m:e>
                                  <m:r>
                                    <a:rPr lang="es-US" i="1">
                                      <a:latin typeface="Cambria Math" panose="02040503050406030204" pitchFamily="18" charset="0"/>
                                    </a:rPr>
                                    <m:t>𝑉</m:t>
                                  </m:r>
                                </m:e>
                                <m:sub>
                                  <m:r>
                                    <a:rPr lang="es-US" i="1">
                                      <a:latin typeface="Cambria Math" panose="02040503050406030204" pitchFamily="18" charset="0"/>
                                    </a:rPr>
                                    <m:t>1</m:t>
                                  </m:r>
                                </m:sub>
                              </m:sSub>
                            </m:e>
                            <m:sup>
                              <m:r>
                                <a:rPr lang="es-US" i="1">
                                  <a:latin typeface="Cambria Math" panose="02040503050406030204" pitchFamily="18" charset="0"/>
                                </a:rPr>
                                <m:t>2</m:t>
                              </m:r>
                            </m:sup>
                          </m:sSup>
                        </m:num>
                        <m:den>
                          <m:r>
                            <a:rPr lang="es-US" i="1">
                              <a:latin typeface="Cambria Math" panose="02040503050406030204" pitchFamily="18" charset="0"/>
                            </a:rPr>
                            <m:t>2</m:t>
                          </m:r>
                          <m:r>
                            <a:rPr lang="es-US" i="1">
                              <a:latin typeface="Cambria Math" panose="02040503050406030204" pitchFamily="18" charset="0"/>
                            </a:rPr>
                            <m:t>𝑔</m:t>
                          </m:r>
                        </m:den>
                      </m:f>
                      <m:r>
                        <a:rPr lang="es-US" i="1">
                          <a:latin typeface="Cambria Math" panose="02040503050406030204" pitchFamily="18" charset="0"/>
                        </a:rPr>
                        <m:t>+</m:t>
                      </m:r>
                      <m:sSub>
                        <m:sSubPr>
                          <m:ctrlPr>
                            <a:rPr lang="es-US" i="1">
                              <a:latin typeface="Cambria Math" panose="02040503050406030204" pitchFamily="18" charset="0"/>
                            </a:rPr>
                          </m:ctrlPr>
                        </m:sSubPr>
                        <m:e>
                          <m:r>
                            <a:rPr lang="es-US" i="1">
                              <a:latin typeface="Cambria Math" panose="02040503050406030204" pitchFamily="18" charset="0"/>
                            </a:rPr>
                            <m:t>𝑧</m:t>
                          </m:r>
                        </m:e>
                        <m:sub>
                          <m:r>
                            <a:rPr lang="es-US" i="1">
                              <a:latin typeface="Cambria Math" panose="02040503050406030204" pitchFamily="18" charset="0"/>
                            </a:rPr>
                            <m:t>1</m:t>
                          </m:r>
                        </m:sub>
                      </m:sSub>
                      <m:r>
                        <a:rPr lang="es-US" i="1">
                          <a:latin typeface="Cambria Math" panose="02040503050406030204" pitchFamily="18" charset="0"/>
                        </a:rPr>
                        <m:t>+</m:t>
                      </m:r>
                      <m:sSub>
                        <m:sSubPr>
                          <m:ctrlPr>
                            <a:rPr lang="es-US" i="1">
                              <a:latin typeface="Cambria Math" panose="02040503050406030204" pitchFamily="18" charset="0"/>
                            </a:rPr>
                          </m:ctrlPr>
                        </m:sSubPr>
                        <m:e>
                          <m:r>
                            <a:rPr lang="es-US" i="1">
                              <a:latin typeface="Cambria Math" panose="02040503050406030204" pitchFamily="18" charset="0"/>
                            </a:rPr>
                            <m:t>h𝑙</m:t>
                          </m:r>
                        </m:e>
                        <m:sub>
                          <m:r>
                            <a:rPr lang="es-US" i="1">
                              <a:latin typeface="Cambria Math" panose="02040503050406030204" pitchFamily="18" charset="0"/>
                            </a:rPr>
                            <m:t>𝑏𝑜𝑚𝑏𝑎</m:t>
                          </m:r>
                        </m:sub>
                      </m:sSub>
                      <m:r>
                        <a:rPr lang="es-US" i="1">
                          <a:latin typeface="Cambria Math" panose="02040503050406030204" pitchFamily="18" charset="0"/>
                        </a:rPr>
                        <m:t>=</m:t>
                      </m:r>
                      <m:f>
                        <m:fPr>
                          <m:ctrlPr>
                            <a:rPr lang="es-US" i="1">
                              <a:latin typeface="Cambria Math" panose="02040503050406030204" pitchFamily="18" charset="0"/>
                            </a:rPr>
                          </m:ctrlPr>
                        </m:fPr>
                        <m:num>
                          <m:sSub>
                            <m:sSubPr>
                              <m:ctrlPr>
                                <a:rPr lang="es-US" i="1">
                                  <a:latin typeface="Cambria Math" panose="02040503050406030204" pitchFamily="18" charset="0"/>
                                </a:rPr>
                              </m:ctrlPr>
                            </m:sSubPr>
                            <m:e>
                              <m:r>
                                <a:rPr lang="es-US" i="1">
                                  <a:latin typeface="Cambria Math" panose="02040503050406030204" pitchFamily="18" charset="0"/>
                                </a:rPr>
                                <m:t>𝑃</m:t>
                              </m:r>
                            </m:e>
                            <m:sub>
                              <m:r>
                                <a:rPr lang="es-US" i="1">
                                  <a:latin typeface="Cambria Math" panose="02040503050406030204" pitchFamily="18" charset="0"/>
                                </a:rPr>
                                <m:t>2</m:t>
                              </m:r>
                            </m:sub>
                          </m:sSub>
                        </m:num>
                        <m:den>
                          <m:r>
                            <a:rPr lang="es-US" i="1">
                              <a:latin typeface="Cambria Math" panose="02040503050406030204" pitchFamily="18" charset="0"/>
                            </a:rPr>
                            <m:t>𝜌</m:t>
                          </m:r>
                          <m:r>
                            <a:rPr lang="es-US" i="1">
                              <a:latin typeface="Cambria Math" panose="02040503050406030204" pitchFamily="18" charset="0"/>
                            </a:rPr>
                            <m:t>𝑔</m:t>
                          </m:r>
                        </m:den>
                      </m:f>
                      <m:r>
                        <a:rPr lang="es-US" i="1">
                          <a:latin typeface="Cambria Math" panose="02040503050406030204" pitchFamily="18" charset="0"/>
                        </a:rPr>
                        <m:t>+</m:t>
                      </m:r>
                      <m:f>
                        <m:fPr>
                          <m:ctrlPr>
                            <a:rPr lang="es-US" i="1">
                              <a:latin typeface="Cambria Math" panose="02040503050406030204" pitchFamily="18" charset="0"/>
                            </a:rPr>
                          </m:ctrlPr>
                        </m:fPr>
                        <m:num>
                          <m:sSup>
                            <m:sSupPr>
                              <m:ctrlPr>
                                <a:rPr lang="es-US" i="1">
                                  <a:latin typeface="Cambria Math" panose="02040503050406030204" pitchFamily="18" charset="0"/>
                                </a:rPr>
                              </m:ctrlPr>
                            </m:sSupPr>
                            <m:e>
                              <m:sSub>
                                <m:sSubPr>
                                  <m:ctrlPr>
                                    <a:rPr lang="es-US" i="1">
                                      <a:latin typeface="Cambria Math" panose="02040503050406030204" pitchFamily="18" charset="0"/>
                                    </a:rPr>
                                  </m:ctrlPr>
                                </m:sSubPr>
                                <m:e>
                                  <m:r>
                                    <a:rPr lang="es-US" i="1">
                                      <a:latin typeface="Cambria Math" panose="02040503050406030204" pitchFamily="18" charset="0"/>
                                    </a:rPr>
                                    <m:t>𝑉</m:t>
                                  </m:r>
                                </m:e>
                                <m:sub>
                                  <m:r>
                                    <a:rPr lang="es-US" i="1">
                                      <a:latin typeface="Cambria Math" panose="02040503050406030204" pitchFamily="18" charset="0"/>
                                    </a:rPr>
                                    <m:t>2</m:t>
                                  </m:r>
                                </m:sub>
                              </m:sSub>
                            </m:e>
                            <m:sup>
                              <m:r>
                                <a:rPr lang="es-US" i="1">
                                  <a:latin typeface="Cambria Math" panose="02040503050406030204" pitchFamily="18" charset="0"/>
                                </a:rPr>
                                <m:t>2</m:t>
                              </m:r>
                            </m:sup>
                          </m:sSup>
                        </m:num>
                        <m:den>
                          <m:r>
                            <a:rPr lang="es-US" i="1">
                              <a:latin typeface="Cambria Math" panose="02040503050406030204" pitchFamily="18" charset="0"/>
                            </a:rPr>
                            <m:t>2</m:t>
                          </m:r>
                          <m:r>
                            <a:rPr lang="es-US" i="1">
                              <a:latin typeface="Cambria Math" panose="02040503050406030204" pitchFamily="18" charset="0"/>
                            </a:rPr>
                            <m:t>𝑔</m:t>
                          </m:r>
                        </m:den>
                      </m:f>
                      <m:r>
                        <a:rPr lang="es-US" i="1">
                          <a:latin typeface="Cambria Math" panose="02040503050406030204" pitchFamily="18" charset="0"/>
                        </a:rPr>
                        <m:t>+</m:t>
                      </m:r>
                      <m:sSub>
                        <m:sSubPr>
                          <m:ctrlPr>
                            <a:rPr lang="es-US" i="1">
                              <a:latin typeface="Cambria Math" panose="02040503050406030204" pitchFamily="18" charset="0"/>
                            </a:rPr>
                          </m:ctrlPr>
                        </m:sSubPr>
                        <m:e>
                          <m:r>
                            <a:rPr lang="es-US" i="1">
                              <a:latin typeface="Cambria Math" panose="02040503050406030204" pitchFamily="18" charset="0"/>
                            </a:rPr>
                            <m:t>𝑧</m:t>
                          </m:r>
                        </m:e>
                        <m:sub>
                          <m:r>
                            <a:rPr lang="es-US" i="1">
                              <a:latin typeface="Cambria Math" panose="02040503050406030204" pitchFamily="18" charset="0"/>
                            </a:rPr>
                            <m:t>2</m:t>
                          </m:r>
                        </m:sub>
                      </m:sSub>
                      <m:r>
                        <a:rPr lang="es-US" i="1">
                          <a:latin typeface="Cambria Math" panose="02040503050406030204" pitchFamily="18" charset="0"/>
                        </a:rPr>
                        <m:t>+</m:t>
                      </m:r>
                      <m:sSub>
                        <m:sSubPr>
                          <m:ctrlPr>
                            <a:rPr lang="es-US" i="1">
                              <a:latin typeface="Cambria Math" panose="02040503050406030204" pitchFamily="18" charset="0"/>
                            </a:rPr>
                          </m:ctrlPr>
                        </m:sSubPr>
                        <m:e>
                          <m:r>
                            <a:rPr lang="es-US" i="1">
                              <a:latin typeface="Cambria Math" panose="02040503050406030204" pitchFamily="18" charset="0"/>
                            </a:rPr>
                            <m:t>h𝑙</m:t>
                          </m:r>
                        </m:e>
                        <m:sub>
                          <m:r>
                            <a:rPr lang="es-US" i="1">
                              <a:latin typeface="Cambria Math" panose="02040503050406030204" pitchFamily="18" charset="0"/>
                            </a:rPr>
                            <m:t>𝑝𝑒𝑟𝑑𝑖𝑑𝑎𝑠</m:t>
                          </m:r>
                        </m:sub>
                      </m:sSub>
                      <m:r>
                        <a:rPr lang="es-US" i="1">
                          <a:latin typeface="Cambria Math" panose="02040503050406030204" pitchFamily="18" charset="0"/>
                        </a:rPr>
                        <m:t> </m:t>
                      </m:r>
                    </m:oMath>
                  </m:oMathPara>
                </a14:m>
                <a:endParaRPr lang="es-US" dirty="0" smtClean="0"/>
              </a:p>
              <a:p>
                <a:pPr marL="0" indent="0">
                  <a:buNone/>
                </a:pPr>
                <a:endParaRPr lang="es-US" dirty="0" smtClean="0"/>
              </a:p>
              <a:p>
                <a:r>
                  <a:rPr lang="es-US" dirty="0"/>
                  <a:t>Donde:</a:t>
                </a:r>
              </a:p>
              <a:p>
                <a14:m>
                  <m:oMath xmlns:m="http://schemas.openxmlformats.org/officeDocument/2006/math">
                    <m:f>
                      <m:fPr>
                        <m:ctrlPr>
                          <a:rPr lang="es-US" i="1">
                            <a:latin typeface="Cambria Math" panose="02040503050406030204" pitchFamily="18" charset="0"/>
                          </a:rPr>
                        </m:ctrlPr>
                      </m:fPr>
                      <m:num>
                        <m:sSub>
                          <m:sSubPr>
                            <m:ctrlPr>
                              <a:rPr lang="es-US" i="1">
                                <a:latin typeface="Cambria Math" panose="02040503050406030204" pitchFamily="18" charset="0"/>
                              </a:rPr>
                            </m:ctrlPr>
                          </m:sSubPr>
                          <m:e>
                            <m:r>
                              <a:rPr lang="es-US" i="1">
                                <a:latin typeface="Cambria Math" panose="02040503050406030204" pitchFamily="18" charset="0"/>
                              </a:rPr>
                              <m:t>𝑃</m:t>
                            </m:r>
                          </m:e>
                          <m:sub>
                            <m:r>
                              <a:rPr lang="es-US" i="1">
                                <a:latin typeface="Cambria Math" panose="02040503050406030204" pitchFamily="18" charset="0"/>
                              </a:rPr>
                              <m:t>1</m:t>
                            </m:r>
                          </m:sub>
                        </m:sSub>
                      </m:num>
                      <m:den>
                        <m:r>
                          <a:rPr lang="es-US" i="1">
                            <a:latin typeface="Cambria Math" panose="02040503050406030204" pitchFamily="18" charset="0"/>
                          </a:rPr>
                          <m:t>𝜌</m:t>
                        </m:r>
                        <m:r>
                          <a:rPr lang="es-US" i="1">
                            <a:latin typeface="Cambria Math" panose="02040503050406030204" pitchFamily="18" charset="0"/>
                          </a:rPr>
                          <m:t>𝑔</m:t>
                        </m:r>
                      </m:den>
                    </m:f>
                  </m:oMath>
                </a14:m>
                <a:r>
                  <a:rPr lang="es-US" dirty="0"/>
                  <a:t>: </a:t>
                </a:r>
                <a:r>
                  <a:rPr lang="es-US" dirty="0" smtClean="0"/>
                  <a:t>Carga de presión                       </a:t>
                </a:r>
                <a14:m>
                  <m:oMath xmlns:m="http://schemas.openxmlformats.org/officeDocument/2006/math">
                    <m:f>
                      <m:fPr>
                        <m:ctrlPr>
                          <a:rPr lang="es-US" i="1">
                            <a:latin typeface="Cambria Math" panose="02040503050406030204" pitchFamily="18" charset="0"/>
                          </a:rPr>
                        </m:ctrlPr>
                      </m:fPr>
                      <m:num>
                        <m:sSup>
                          <m:sSupPr>
                            <m:ctrlPr>
                              <a:rPr lang="es-US" i="1">
                                <a:latin typeface="Cambria Math" panose="02040503050406030204" pitchFamily="18" charset="0"/>
                              </a:rPr>
                            </m:ctrlPr>
                          </m:sSupPr>
                          <m:e>
                            <m:sSub>
                              <m:sSubPr>
                                <m:ctrlPr>
                                  <a:rPr lang="es-US" i="1">
                                    <a:latin typeface="Cambria Math" panose="02040503050406030204" pitchFamily="18" charset="0"/>
                                  </a:rPr>
                                </m:ctrlPr>
                              </m:sSubPr>
                              <m:e>
                                <m:r>
                                  <a:rPr lang="es-US" i="1">
                                    <a:latin typeface="Cambria Math" panose="02040503050406030204" pitchFamily="18" charset="0"/>
                                  </a:rPr>
                                  <m:t>𝑉</m:t>
                                </m:r>
                              </m:e>
                              <m:sub>
                                <m:r>
                                  <a:rPr lang="es-US" i="1">
                                    <a:latin typeface="Cambria Math" panose="02040503050406030204" pitchFamily="18" charset="0"/>
                                  </a:rPr>
                                  <m:t>1</m:t>
                                </m:r>
                              </m:sub>
                            </m:sSub>
                          </m:e>
                          <m:sup>
                            <m:r>
                              <a:rPr lang="es-US" i="1">
                                <a:latin typeface="Cambria Math" panose="02040503050406030204" pitchFamily="18" charset="0"/>
                              </a:rPr>
                              <m:t>2</m:t>
                            </m:r>
                          </m:sup>
                        </m:sSup>
                      </m:num>
                      <m:den>
                        <m:r>
                          <a:rPr lang="es-US" i="1">
                            <a:latin typeface="Cambria Math" panose="02040503050406030204" pitchFamily="18" charset="0"/>
                          </a:rPr>
                          <m:t>2</m:t>
                        </m:r>
                        <m:r>
                          <a:rPr lang="es-US" i="1">
                            <a:latin typeface="Cambria Math" panose="02040503050406030204" pitchFamily="18" charset="0"/>
                          </a:rPr>
                          <m:t>𝑔</m:t>
                        </m:r>
                      </m:den>
                    </m:f>
                  </m:oMath>
                </a14:m>
                <a:r>
                  <a:rPr lang="es-US" dirty="0"/>
                  <a:t>: </a:t>
                </a:r>
                <a:r>
                  <a:rPr lang="es-US" dirty="0" smtClean="0"/>
                  <a:t>Carga de energía cinética</a:t>
                </a:r>
                <a:endParaRPr lang="es-US" dirty="0"/>
              </a:p>
              <a:p>
                <a14:m>
                  <m:oMath xmlns:m="http://schemas.openxmlformats.org/officeDocument/2006/math">
                    <m:sSub>
                      <m:sSubPr>
                        <m:ctrlPr>
                          <a:rPr lang="es-US" i="1">
                            <a:latin typeface="Cambria Math" panose="02040503050406030204" pitchFamily="18" charset="0"/>
                          </a:rPr>
                        </m:ctrlPr>
                      </m:sSubPr>
                      <m:e>
                        <m:r>
                          <a:rPr lang="es-US" i="1">
                            <a:latin typeface="Cambria Math" panose="02040503050406030204" pitchFamily="18" charset="0"/>
                          </a:rPr>
                          <m:t>𝑧</m:t>
                        </m:r>
                      </m:e>
                      <m:sub>
                        <m:r>
                          <a:rPr lang="es-US" i="1">
                            <a:latin typeface="Cambria Math" panose="02040503050406030204" pitchFamily="18" charset="0"/>
                          </a:rPr>
                          <m:t>1</m:t>
                        </m:r>
                      </m:sub>
                    </m:sSub>
                  </m:oMath>
                </a14:m>
                <a:r>
                  <a:rPr lang="es-US" dirty="0"/>
                  <a:t>: </a:t>
                </a:r>
                <a:r>
                  <a:rPr lang="es-US" dirty="0" smtClean="0"/>
                  <a:t>Altura de presión</a:t>
                </a:r>
                <a:endParaRPr lang="es-US" dirty="0"/>
              </a:p>
              <a:p>
                <a14:m>
                  <m:oMath xmlns:m="http://schemas.openxmlformats.org/officeDocument/2006/math">
                    <m:sSub>
                      <m:sSubPr>
                        <m:ctrlPr>
                          <a:rPr lang="es-US" i="1">
                            <a:latin typeface="Cambria Math" panose="02040503050406030204" pitchFamily="18" charset="0"/>
                          </a:rPr>
                        </m:ctrlPr>
                      </m:sSubPr>
                      <m:e>
                        <m:r>
                          <a:rPr lang="es-US" i="1">
                            <a:latin typeface="Cambria Math" panose="02040503050406030204" pitchFamily="18" charset="0"/>
                          </a:rPr>
                          <m:t>h𝑙</m:t>
                        </m:r>
                      </m:e>
                      <m:sub>
                        <m:r>
                          <a:rPr lang="es-US" i="1">
                            <a:latin typeface="Cambria Math" panose="02040503050406030204" pitchFamily="18" charset="0"/>
                          </a:rPr>
                          <m:t>𝑏𝑜𝑚𝑏𝑎</m:t>
                        </m:r>
                      </m:sub>
                    </m:sSub>
                  </m:oMath>
                </a14:m>
                <a:r>
                  <a:rPr lang="es-US" dirty="0"/>
                  <a:t>: </a:t>
                </a:r>
                <a:r>
                  <a:rPr lang="es-US" dirty="0" smtClean="0"/>
                  <a:t>Carga de ganancia de energía.</a:t>
                </a:r>
                <a:endParaRPr lang="es-US" dirty="0"/>
              </a:p>
              <a:p>
                <a14:m>
                  <m:oMath xmlns:m="http://schemas.openxmlformats.org/officeDocument/2006/math">
                    <m:sSub>
                      <m:sSubPr>
                        <m:ctrlPr>
                          <a:rPr lang="es-US" i="1">
                            <a:latin typeface="Cambria Math" panose="02040503050406030204" pitchFamily="18" charset="0"/>
                          </a:rPr>
                        </m:ctrlPr>
                      </m:sSubPr>
                      <m:e>
                        <m:r>
                          <a:rPr lang="es-US" i="1">
                            <a:latin typeface="Cambria Math" panose="02040503050406030204" pitchFamily="18" charset="0"/>
                          </a:rPr>
                          <m:t>h𝑙</m:t>
                        </m:r>
                      </m:e>
                      <m:sub>
                        <m:r>
                          <a:rPr lang="es-US" i="1">
                            <a:latin typeface="Cambria Math" panose="02040503050406030204" pitchFamily="18" charset="0"/>
                          </a:rPr>
                          <m:t>𝑝𝑒𝑟𝑑𝑖𝑑𝑎𝑠</m:t>
                        </m:r>
                      </m:sub>
                    </m:sSub>
                  </m:oMath>
                </a14:m>
                <a:r>
                  <a:rPr lang="es-US" dirty="0"/>
                  <a:t>: </a:t>
                </a:r>
                <a:r>
                  <a:rPr lang="es-US" dirty="0" smtClean="0"/>
                  <a:t>Carga de pérdidas.</a:t>
                </a:r>
                <a:endParaRPr lang="es-US" dirty="0"/>
              </a:p>
              <a:p>
                <a:pPr marL="0" indent="0">
                  <a:buNone/>
                </a:pPr>
                <a:endParaRPr lang="es-US"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rotWithShape="0">
                <a:blip r:embed="rId2"/>
                <a:stretch>
                  <a:fillRect l="-342"/>
                </a:stretch>
              </a:blipFill>
            </p:spPr>
            <p:txBody>
              <a:bodyPr/>
              <a:lstStyle/>
              <a:p>
                <a:r>
                  <a:rPr lang="es-US">
                    <a:noFill/>
                  </a:rPr>
                  <a:t> </a:t>
                </a:r>
              </a:p>
            </p:txBody>
          </p:sp>
        </mc:Fallback>
      </mc:AlternateContent>
    </p:spTree>
    <p:extLst>
      <p:ext uri="{BB962C8B-B14F-4D97-AF65-F5344CB8AC3E}">
        <p14:creationId xmlns:p14="http://schemas.microsoft.com/office/powerpoint/2010/main" val="12141380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Bomba hidráulica</a:t>
            </a:r>
            <a:endParaRPr lang="es-US" dirty="0"/>
          </a:p>
        </p:txBody>
      </p:sp>
      <p:sp>
        <p:nvSpPr>
          <p:cNvPr id="4" name="Rectángulo redondeado 3"/>
          <p:cNvSpPr/>
          <p:nvPr/>
        </p:nvSpPr>
        <p:spPr>
          <a:xfrm>
            <a:off x="2273309" y="3401984"/>
            <a:ext cx="2262201" cy="795130"/>
          </a:xfrm>
          <a:prstGeom prst="roundRect">
            <a:avLst/>
          </a:prstGeom>
          <a:solidFill>
            <a:srgbClr val="C8DD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Tipos de bombas</a:t>
            </a:r>
            <a:endParaRPr lang="es-US" dirty="0">
              <a:solidFill>
                <a:schemeClr val="tx1"/>
              </a:solidFill>
            </a:endParaRPr>
          </a:p>
        </p:txBody>
      </p:sp>
      <p:sp>
        <p:nvSpPr>
          <p:cNvPr id="5" name="Rectángulo redondeado 4"/>
          <p:cNvSpPr/>
          <p:nvPr/>
        </p:nvSpPr>
        <p:spPr>
          <a:xfrm>
            <a:off x="5312722" y="2255927"/>
            <a:ext cx="2159171" cy="79513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De trabajo</a:t>
            </a:r>
            <a:endParaRPr lang="es-US" dirty="0">
              <a:solidFill>
                <a:schemeClr val="tx1"/>
              </a:solidFill>
            </a:endParaRPr>
          </a:p>
        </p:txBody>
      </p:sp>
      <p:sp>
        <p:nvSpPr>
          <p:cNvPr id="6" name="Rectángulo redondeado 5"/>
          <p:cNvSpPr/>
          <p:nvPr/>
        </p:nvSpPr>
        <p:spPr>
          <a:xfrm>
            <a:off x="5289110" y="4548041"/>
            <a:ext cx="2159170" cy="79513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De transferencia</a:t>
            </a:r>
            <a:endParaRPr lang="es-US" dirty="0">
              <a:solidFill>
                <a:schemeClr val="tx1"/>
              </a:solidFill>
            </a:endParaRPr>
          </a:p>
        </p:txBody>
      </p:sp>
      <p:cxnSp>
        <p:nvCxnSpPr>
          <p:cNvPr id="8" name="Conector angular 7"/>
          <p:cNvCxnSpPr>
            <a:stCxn id="4" idx="3"/>
            <a:endCxn id="5" idx="1"/>
          </p:cNvCxnSpPr>
          <p:nvPr/>
        </p:nvCxnSpPr>
        <p:spPr>
          <a:xfrm flipV="1">
            <a:off x="4535510" y="2653492"/>
            <a:ext cx="777212" cy="114605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ector angular 11"/>
          <p:cNvCxnSpPr/>
          <p:nvPr/>
        </p:nvCxnSpPr>
        <p:spPr>
          <a:xfrm>
            <a:off x="4522631" y="3799549"/>
            <a:ext cx="753600" cy="1146057"/>
          </a:xfrm>
          <a:prstGeom prst="bentConnector3">
            <a:avLst>
              <a:gd name="adj1" fmla="val 53418"/>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ángulo redondeado 13"/>
          <p:cNvSpPr/>
          <p:nvPr/>
        </p:nvSpPr>
        <p:spPr>
          <a:xfrm>
            <a:off x="8375747" y="2255927"/>
            <a:ext cx="2931904" cy="79513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600" dirty="0" smtClean="0">
                <a:solidFill>
                  <a:schemeClr val="tx1"/>
                </a:solidFill>
              </a:rPr>
              <a:t>Utilizan la energía para transformarla en trabajo mecánico.</a:t>
            </a:r>
            <a:endParaRPr lang="es-US" sz="1600" dirty="0">
              <a:solidFill>
                <a:schemeClr val="tx1"/>
              </a:solidFill>
            </a:endParaRPr>
          </a:p>
        </p:txBody>
      </p:sp>
      <p:sp>
        <p:nvSpPr>
          <p:cNvPr id="15" name="Rectángulo redondeado 14"/>
          <p:cNvSpPr/>
          <p:nvPr/>
        </p:nvSpPr>
        <p:spPr>
          <a:xfrm>
            <a:off x="8375747" y="4548041"/>
            <a:ext cx="2931904" cy="79513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600" dirty="0" smtClean="0">
                <a:solidFill>
                  <a:schemeClr val="tx1"/>
                </a:solidFill>
              </a:rPr>
              <a:t>Utilizan la energía para llevar un fluido de un punto a otro.</a:t>
            </a:r>
            <a:endParaRPr lang="es-US" sz="1600" dirty="0">
              <a:solidFill>
                <a:schemeClr val="tx1"/>
              </a:solidFill>
            </a:endParaRPr>
          </a:p>
        </p:txBody>
      </p:sp>
      <p:cxnSp>
        <p:nvCxnSpPr>
          <p:cNvPr id="20" name="Conector recto de flecha 19"/>
          <p:cNvCxnSpPr>
            <a:stCxn id="5" idx="3"/>
            <a:endCxn id="14" idx="1"/>
          </p:cNvCxnSpPr>
          <p:nvPr/>
        </p:nvCxnSpPr>
        <p:spPr>
          <a:xfrm>
            <a:off x="7471893" y="2653492"/>
            <a:ext cx="9038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a:stCxn id="6" idx="3"/>
            <a:endCxn id="15" idx="1"/>
          </p:cNvCxnSpPr>
          <p:nvPr/>
        </p:nvCxnSpPr>
        <p:spPr>
          <a:xfrm>
            <a:off x="7448280" y="4945606"/>
            <a:ext cx="9274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5249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12816" y="264575"/>
            <a:ext cx="8911687" cy="1280890"/>
          </a:xfrm>
        </p:spPr>
        <p:txBody>
          <a:bodyPr/>
          <a:lstStyle/>
          <a:p>
            <a:r>
              <a:rPr lang="es-US" dirty="0" smtClean="0"/>
              <a:t>Medición del flujo volumétrico con antigua bomba</a:t>
            </a:r>
            <a:endParaRPr lang="es-US" dirty="0"/>
          </a:p>
        </p:txBody>
      </p:sp>
      <p:graphicFrame>
        <p:nvGraphicFramePr>
          <p:cNvPr id="5" name="Tabla 4"/>
          <p:cNvGraphicFramePr>
            <a:graphicFrameLocks noGrp="1"/>
          </p:cNvGraphicFramePr>
          <p:nvPr>
            <p:extLst>
              <p:ext uri="{D42A27DB-BD31-4B8C-83A1-F6EECF244321}">
                <p14:modId xmlns:p14="http://schemas.microsoft.com/office/powerpoint/2010/main" val="2473474231"/>
              </p:ext>
            </p:extLst>
          </p:nvPr>
        </p:nvGraphicFramePr>
        <p:xfrm>
          <a:off x="1250682" y="1982274"/>
          <a:ext cx="5080000" cy="1982978"/>
        </p:xfrm>
        <a:graphic>
          <a:graphicData uri="http://schemas.openxmlformats.org/drawingml/2006/table">
            <a:tbl>
              <a:tblPr firstRow="1" firstCol="1" bandRow="1"/>
              <a:tblGrid>
                <a:gridCol w="762000"/>
                <a:gridCol w="1270000"/>
                <a:gridCol w="762000"/>
                <a:gridCol w="762000"/>
                <a:gridCol w="762000"/>
                <a:gridCol w="762000"/>
              </a:tblGrid>
              <a:tr h="638175">
                <a:tc>
                  <a:txBody>
                    <a:bodyPr/>
                    <a:lstStyle/>
                    <a:p>
                      <a:pPr algn="ctr">
                        <a:lnSpc>
                          <a:spcPct val="107000"/>
                        </a:lnSpc>
                        <a:spcAft>
                          <a:spcPts val="0"/>
                        </a:spcAft>
                      </a:pPr>
                      <a:r>
                        <a:rPr lang="es-US" sz="1200" b="1" dirty="0">
                          <a:solidFill>
                            <a:srgbClr val="000000"/>
                          </a:solidFill>
                          <a:effectLst/>
                          <a:latin typeface="Times New Roman" panose="02020603050405020304" pitchFamily="18" charset="0"/>
                          <a:ea typeface="Times New Roman" panose="02020603050405020304" pitchFamily="18" charset="0"/>
                        </a:rPr>
                        <a:t>No.</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b="1">
                          <a:solidFill>
                            <a:srgbClr val="000000"/>
                          </a:solidFill>
                          <a:effectLst/>
                          <a:latin typeface="Times New Roman" panose="02020603050405020304" pitchFamily="18" charset="0"/>
                          <a:ea typeface="Times New Roman" panose="02020603050405020304" pitchFamily="18" charset="0"/>
                        </a:rPr>
                        <a:t>Recipientes</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b="1">
                          <a:solidFill>
                            <a:srgbClr val="000000"/>
                          </a:solidFill>
                          <a:effectLst/>
                          <a:latin typeface="Times New Roman" panose="02020603050405020304" pitchFamily="18" charset="0"/>
                          <a:ea typeface="Times New Roman" panose="02020603050405020304" pitchFamily="18" charset="0"/>
                        </a:rPr>
                        <a:t>Tiempo de vaciado [s]</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b="1">
                          <a:solidFill>
                            <a:srgbClr val="000000"/>
                          </a:solidFill>
                          <a:effectLst/>
                          <a:latin typeface="Times New Roman" panose="02020603050405020304" pitchFamily="18" charset="0"/>
                          <a:ea typeface="Times New Roman" panose="02020603050405020304" pitchFamily="18" charset="0"/>
                        </a:rPr>
                        <a:t>Volumen [m</a:t>
                      </a:r>
                      <a:r>
                        <a:rPr lang="es-US" sz="1200" b="1" baseline="30000">
                          <a:solidFill>
                            <a:srgbClr val="000000"/>
                          </a:solidFill>
                          <a:effectLst/>
                          <a:latin typeface="Times New Roman" panose="02020603050405020304" pitchFamily="18" charset="0"/>
                          <a:ea typeface="Times New Roman" panose="02020603050405020304" pitchFamily="18" charset="0"/>
                        </a:rPr>
                        <a:t>3</a:t>
                      </a:r>
                      <a:r>
                        <a:rPr lang="es-US" sz="1200" b="1">
                          <a:solidFill>
                            <a:srgbClr val="000000"/>
                          </a:solidFill>
                          <a:effectLst/>
                          <a:latin typeface="Times New Roman" panose="02020603050405020304" pitchFamily="18" charset="0"/>
                          <a:ea typeface="Times New Roman" panose="02020603050405020304" pitchFamily="18" charset="0"/>
                        </a:rPr>
                        <a:t>]</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b="1" dirty="0" smtClean="0">
                          <a:solidFill>
                            <a:srgbClr val="000000"/>
                          </a:solidFill>
                          <a:effectLst/>
                          <a:latin typeface="Times New Roman" panose="02020603050405020304" pitchFamily="18" charset="0"/>
                          <a:ea typeface="Times New Roman" panose="02020603050405020304" pitchFamily="18" charset="0"/>
                        </a:rPr>
                        <a:t>Flujo </a:t>
                      </a:r>
                      <a:r>
                        <a:rPr lang="es-US" sz="1200" b="1" dirty="0">
                          <a:solidFill>
                            <a:srgbClr val="000000"/>
                          </a:solidFill>
                          <a:effectLst/>
                          <a:latin typeface="Times New Roman" panose="02020603050405020304" pitchFamily="18" charset="0"/>
                          <a:ea typeface="Times New Roman" panose="02020603050405020304" pitchFamily="18" charset="0"/>
                        </a:rPr>
                        <a:t>promedio [m</a:t>
                      </a:r>
                      <a:r>
                        <a:rPr lang="es-US" sz="1200" b="1" baseline="30000" dirty="0">
                          <a:solidFill>
                            <a:srgbClr val="000000"/>
                          </a:solidFill>
                          <a:effectLst/>
                          <a:latin typeface="Times New Roman" panose="02020603050405020304" pitchFamily="18" charset="0"/>
                          <a:ea typeface="Times New Roman" panose="02020603050405020304" pitchFamily="18" charset="0"/>
                        </a:rPr>
                        <a:t>3</a:t>
                      </a:r>
                      <a:r>
                        <a:rPr lang="es-US" sz="1200" b="1" dirty="0">
                          <a:solidFill>
                            <a:srgbClr val="000000"/>
                          </a:solidFill>
                          <a:effectLst/>
                          <a:latin typeface="Times New Roman" panose="02020603050405020304" pitchFamily="18" charset="0"/>
                          <a:ea typeface="Times New Roman" panose="02020603050405020304" pitchFamily="18" charset="0"/>
                        </a:rPr>
                        <a:t>/min]</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b="1" dirty="0" smtClean="0">
                          <a:solidFill>
                            <a:srgbClr val="000000"/>
                          </a:solidFill>
                          <a:effectLst/>
                          <a:latin typeface="Times New Roman" panose="02020603050405020304" pitchFamily="18" charset="0"/>
                          <a:ea typeface="Times New Roman" panose="02020603050405020304" pitchFamily="18" charset="0"/>
                        </a:rPr>
                        <a:t>Flujo </a:t>
                      </a:r>
                      <a:r>
                        <a:rPr lang="es-US" sz="1200" b="1" dirty="0">
                          <a:solidFill>
                            <a:srgbClr val="000000"/>
                          </a:solidFill>
                          <a:effectLst/>
                          <a:latin typeface="Times New Roman" panose="02020603050405020304" pitchFamily="18" charset="0"/>
                          <a:ea typeface="Times New Roman" panose="02020603050405020304" pitchFamily="18" charset="0"/>
                        </a:rPr>
                        <a:t>promedio [lt/min]</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rowSpan="3">
                  <a:txBody>
                    <a:bodyPr/>
                    <a:lstStyle/>
                    <a:p>
                      <a:pPr algn="ctr">
                        <a:lnSpc>
                          <a:spcPct val="107000"/>
                        </a:lnSpc>
                        <a:spcAft>
                          <a:spcPts val="0"/>
                        </a:spcAft>
                      </a:pPr>
                      <a:r>
                        <a:rPr lang="es-US" sz="1200" b="1">
                          <a:solidFill>
                            <a:srgbClr val="000000"/>
                          </a:solidFill>
                          <a:effectLst/>
                          <a:latin typeface="Times New Roman" panose="02020603050405020304" pitchFamily="18" charset="0"/>
                          <a:ea typeface="Times New Roman" panose="02020603050405020304" pitchFamily="18" charset="0"/>
                        </a:rPr>
                        <a:t>1</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rowSpan="3">
                  <a:txBody>
                    <a:bodyPr/>
                    <a:lstStyle/>
                    <a:p>
                      <a:pPr algn="ctr">
                        <a:lnSpc>
                          <a:spcPct val="107000"/>
                        </a:lnSpc>
                        <a:spcAft>
                          <a:spcPts val="0"/>
                        </a:spcAft>
                      </a:pPr>
                      <a:r>
                        <a:rPr lang="es-US" sz="1200" i="0">
                          <a:solidFill>
                            <a:srgbClr val="000000"/>
                          </a:solidFill>
                          <a:effectLst/>
                          <a:latin typeface="Times New Roman" panose="02020603050405020304" pitchFamily="18" charset="0"/>
                          <a:ea typeface="Times New Roman" panose="02020603050405020304" pitchFamily="18" charset="0"/>
                        </a:rPr>
                        <a:t>Tanque de calentamiento de agua</a:t>
                      </a:r>
                      <a:endParaRPr lang="es-US" sz="1200" i="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 6.324</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0.012</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0.115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115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200025">
                <a:tc vMerge="1">
                  <a:txBody>
                    <a:bodyPr/>
                    <a:lstStyle/>
                    <a:p>
                      <a:endParaRPr lang="es-US"/>
                    </a:p>
                  </a:txBody>
                  <a:tcPr/>
                </a:tc>
                <a:tc vMerge="1">
                  <a:txBody>
                    <a:bodyPr/>
                    <a:lstStyle/>
                    <a:p>
                      <a:endParaRPr lang="es-US"/>
                    </a:p>
                  </a:txBody>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226</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dirty="0">
                          <a:solidFill>
                            <a:srgbClr val="000000"/>
                          </a:solidFill>
                          <a:effectLst/>
                          <a:latin typeface="Times New Roman" panose="02020603050405020304" pitchFamily="18" charset="0"/>
                          <a:ea typeface="Times New Roman" panose="02020603050405020304" pitchFamily="18" charset="0"/>
                        </a:rPr>
                        <a:t>0.5</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0.115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115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r>
              <a:tr h="200025">
                <a:tc vMerge="1">
                  <a:txBody>
                    <a:bodyPr/>
                    <a:lstStyle/>
                    <a:p>
                      <a:endParaRPr lang="es-US"/>
                    </a:p>
                  </a:txBody>
                  <a:tcPr/>
                </a:tc>
                <a:tc vMerge="1">
                  <a:txBody>
                    <a:bodyPr/>
                    <a:lstStyle/>
                    <a:p>
                      <a:endParaRPr lang="es-US"/>
                    </a:p>
                  </a:txBody>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 6.324</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0.013</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0.115</a:t>
                      </a:r>
                      <a:endParaRPr lang="es-US" sz="120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0"/>
                        </a:spcAft>
                      </a:pPr>
                      <a:r>
                        <a:rPr lang="es-US" sz="1200" dirty="0" smtClean="0">
                          <a:solidFill>
                            <a:srgbClr val="000000"/>
                          </a:solidFill>
                          <a:effectLst/>
                          <a:latin typeface="Times New Roman" panose="02020603050405020304" pitchFamily="18" charset="0"/>
                          <a:ea typeface="Times New Roman" panose="02020603050405020304" pitchFamily="18" charset="0"/>
                        </a:rPr>
                        <a:t>115</a:t>
                      </a:r>
                      <a:endParaRPr lang="es-US" sz="1200" dirty="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a:noFill/>
                    </a:lnB>
                  </a:tcPr>
                </a:tc>
              </a:tr>
              <a:tr h="200025">
                <a:tc rowSpan="3">
                  <a:txBody>
                    <a:bodyPr/>
                    <a:lstStyle/>
                    <a:p>
                      <a:pPr algn="ctr">
                        <a:lnSpc>
                          <a:spcPct val="107000"/>
                        </a:lnSpc>
                        <a:spcAft>
                          <a:spcPts val="0"/>
                        </a:spcAft>
                      </a:pPr>
                      <a:r>
                        <a:rPr lang="es-US" sz="1200" b="1">
                          <a:solidFill>
                            <a:srgbClr val="000000"/>
                          </a:solidFill>
                          <a:effectLst/>
                          <a:latin typeface="Times New Roman" panose="02020603050405020304" pitchFamily="18" charset="0"/>
                          <a:ea typeface="Times New Roman" panose="02020603050405020304" pitchFamily="18" charset="0"/>
                        </a:rPr>
                        <a:t>2</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0"/>
                        </a:spcAft>
                      </a:pPr>
                      <a:r>
                        <a:rPr lang="es-US" sz="1200" i="0" dirty="0">
                          <a:solidFill>
                            <a:srgbClr val="000000"/>
                          </a:solidFill>
                          <a:effectLst/>
                          <a:latin typeface="Times New Roman" panose="02020603050405020304" pitchFamily="18" charset="0"/>
                          <a:ea typeface="Times New Roman" panose="02020603050405020304" pitchFamily="18" charset="0"/>
                        </a:rPr>
                        <a:t>Tanque de mezclado</a:t>
                      </a:r>
                      <a:endParaRPr lang="es-US" sz="1200" i="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 6.324</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0.013</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0.115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115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r>
              <a:tr h="200025">
                <a:tc vMerge="1">
                  <a:txBody>
                    <a:bodyPr/>
                    <a:lstStyle/>
                    <a:p>
                      <a:endParaRPr lang="es-US"/>
                    </a:p>
                  </a:txBody>
                  <a:tcPr/>
                </a:tc>
                <a:tc vMerge="1">
                  <a:txBody>
                    <a:bodyPr/>
                    <a:lstStyle/>
                    <a:p>
                      <a:endParaRPr lang="es-US"/>
                    </a:p>
                  </a:txBody>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 226</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0.115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115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r>
              <a:tr h="200025">
                <a:tc vMerge="1">
                  <a:txBody>
                    <a:bodyPr/>
                    <a:lstStyle/>
                    <a:p>
                      <a:endParaRPr lang="es-US"/>
                    </a:p>
                  </a:txBody>
                  <a:tcPr/>
                </a:tc>
                <a:tc vMerge="1">
                  <a:txBody>
                    <a:bodyPr/>
                    <a:lstStyle/>
                    <a:p>
                      <a:endParaRPr lang="es-US"/>
                    </a:p>
                  </a:txBody>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 6.324</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0.013</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0.115</a:t>
                      </a:r>
                      <a:endParaRPr lang="es-US" sz="120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dirty="0">
                          <a:solidFill>
                            <a:srgbClr val="000000"/>
                          </a:solidFill>
                          <a:effectLst/>
                          <a:latin typeface="Times New Roman" panose="02020603050405020304" pitchFamily="18" charset="0"/>
                          <a:ea typeface="Times New Roman" panose="02020603050405020304" pitchFamily="18" charset="0"/>
                        </a:rPr>
                        <a:t>115</a:t>
                      </a:r>
                      <a:endParaRPr lang="es-US" sz="1200" dirty="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sp>
            <p:nvSpPr>
              <p:cNvPr id="11" name="Rectángulo 10"/>
              <p:cNvSpPr/>
              <p:nvPr/>
            </p:nvSpPr>
            <p:spPr>
              <a:xfrm>
                <a:off x="952768" y="4174725"/>
                <a:ext cx="6096000" cy="2035365"/>
              </a:xfrm>
              <a:prstGeom prst="rect">
                <a:avLst/>
              </a:prstGeom>
            </p:spPr>
            <p:txBody>
              <a:bodyPr>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US" i="1">
                          <a:latin typeface="Cambria Math" panose="02040503050406030204" pitchFamily="18" charset="0"/>
                          <a:ea typeface="Times New Roman" panose="02020603050405020304" pitchFamily="18" charset="0"/>
                        </a:rPr>
                        <m:t>𝑣</m:t>
                      </m:r>
                      <m:r>
                        <a:rPr lang="es-US" i="1">
                          <a:latin typeface="Cambria Math" panose="02040503050406030204" pitchFamily="18" charset="0"/>
                          <a:ea typeface="Times New Roman" panose="02020603050405020304" pitchFamily="18" charset="0"/>
                        </a:rPr>
                        <m:t>=</m:t>
                      </m:r>
                      <m:f>
                        <m:fPr>
                          <m:ctrlPr>
                            <a:rPr lang="es-US" i="1">
                              <a:effectLst/>
                              <a:latin typeface="Cambria Math" panose="02040503050406030204" pitchFamily="18" charset="0"/>
                              <a:ea typeface="Times New Roman" panose="02020603050405020304" pitchFamily="18" charset="0"/>
                            </a:rPr>
                          </m:ctrlPr>
                        </m:fPr>
                        <m:num>
                          <m:r>
                            <a:rPr lang="es-US" i="1">
                              <a:effectLst/>
                              <a:latin typeface="Cambria Math" panose="02040503050406030204" pitchFamily="18" charset="0"/>
                              <a:ea typeface="Times New Roman" panose="02020603050405020304" pitchFamily="18" charset="0"/>
                            </a:rPr>
                            <m:t>𝑄</m:t>
                          </m:r>
                        </m:num>
                        <m:den>
                          <m:r>
                            <a:rPr lang="es-US" i="1">
                              <a:effectLst/>
                              <a:latin typeface="Cambria Math" panose="02040503050406030204" pitchFamily="18" charset="0"/>
                              <a:ea typeface="Times New Roman" panose="02020603050405020304" pitchFamily="18" charset="0"/>
                            </a:rPr>
                            <m:t>𝐴</m:t>
                          </m:r>
                        </m:den>
                      </m:f>
                    </m:oMath>
                  </m:oMathPara>
                </a14:m>
                <a:endParaRPr lang="es-US" dirty="0">
                  <a:effectLst/>
                  <a:latin typeface="Times New Roman" panose="02020603050405020304" pitchFamily="18" charset="0"/>
                  <a:ea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US" i="1">
                          <a:effectLst/>
                          <a:latin typeface="Cambria Math" panose="02040503050406030204" pitchFamily="18" charset="0"/>
                          <a:ea typeface="Times New Roman" panose="02020603050405020304" pitchFamily="18" charset="0"/>
                        </a:rPr>
                        <m:t>𝑣</m:t>
                      </m:r>
                      <m:r>
                        <a:rPr lang="es-US" i="1">
                          <a:effectLst/>
                          <a:latin typeface="Cambria Math" panose="02040503050406030204" pitchFamily="18" charset="0"/>
                          <a:ea typeface="Times New Roman" panose="02020603050405020304" pitchFamily="18" charset="0"/>
                        </a:rPr>
                        <m:t>=</m:t>
                      </m:r>
                      <m:f>
                        <m:fPr>
                          <m:ctrlPr>
                            <a:rPr lang="es-US" i="1">
                              <a:effectLst/>
                              <a:latin typeface="Cambria Math" panose="02040503050406030204" pitchFamily="18" charset="0"/>
                              <a:ea typeface="Times New Roman" panose="02020603050405020304" pitchFamily="18" charset="0"/>
                            </a:rPr>
                          </m:ctrlPr>
                        </m:fPr>
                        <m:num>
                          <m:r>
                            <a:rPr lang="es-US" i="1">
                              <a:effectLst/>
                              <a:latin typeface="Cambria Math" panose="02040503050406030204" pitchFamily="18" charset="0"/>
                              <a:ea typeface="Times New Roman" panose="02020603050405020304" pitchFamily="18" charset="0"/>
                            </a:rPr>
                            <m:t>0.002213[</m:t>
                          </m:r>
                          <m:f>
                            <m:fPr>
                              <m:ctrlPr>
                                <a:rPr lang="es-US" i="1">
                                  <a:effectLst/>
                                  <a:latin typeface="Cambria Math" panose="02040503050406030204" pitchFamily="18" charset="0"/>
                                  <a:ea typeface="Times New Roman" panose="02020603050405020304" pitchFamily="18" charset="0"/>
                                </a:rPr>
                              </m:ctrlPr>
                            </m:fPr>
                            <m:num>
                              <m:sSup>
                                <m:sSupPr>
                                  <m:ctrlPr>
                                    <a:rPr lang="es-US" i="1">
                                      <a:effectLst/>
                                      <a:latin typeface="Cambria Math" panose="02040503050406030204" pitchFamily="18" charset="0"/>
                                      <a:ea typeface="Times New Roman" panose="02020603050405020304" pitchFamily="18" charset="0"/>
                                    </a:rPr>
                                  </m:ctrlPr>
                                </m:sSupPr>
                                <m:e>
                                  <m:r>
                                    <a:rPr lang="es-US" i="1">
                                      <a:effectLst/>
                                      <a:latin typeface="Cambria Math" panose="02040503050406030204" pitchFamily="18" charset="0"/>
                                      <a:ea typeface="Times New Roman" panose="02020603050405020304" pitchFamily="18" charset="0"/>
                                    </a:rPr>
                                    <m:t>𝑚</m:t>
                                  </m:r>
                                </m:e>
                                <m:sup>
                                  <m:r>
                                    <a:rPr lang="es-US" i="1">
                                      <a:effectLst/>
                                      <a:latin typeface="Cambria Math" panose="02040503050406030204" pitchFamily="18" charset="0"/>
                                      <a:ea typeface="Times New Roman" panose="02020603050405020304" pitchFamily="18" charset="0"/>
                                    </a:rPr>
                                    <m:t>3</m:t>
                                  </m:r>
                                </m:sup>
                              </m:sSup>
                            </m:num>
                            <m:den>
                              <m:r>
                                <a:rPr lang="es-US" i="1">
                                  <a:effectLst/>
                                  <a:latin typeface="Cambria Math" panose="02040503050406030204" pitchFamily="18" charset="0"/>
                                  <a:ea typeface="Times New Roman" panose="02020603050405020304" pitchFamily="18" charset="0"/>
                                </a:rPr>
                                <m:t>𝑠</m:t>
                              </m:r>
                            </m:den>
                          </m:f>
                          <m:r>
                            <a:rPr lang="es-US" i="1">
                              <a:effectLst/>
                              <a:latin typeface="Cambria Math" panose="02040503050406030204" pitchFamily="18" charset="0"/>
                              <a:ea typeface="Times New Roman" panose="02020603050405020304" pitchFamily="18" charset="0"/>
                            </a:rPr>
                            <m:t>]</m:t>
                          </m:r>
                        </m:num>
                        <m:den>
                          <m:r>
                            <a:rPr lang="es-US" i="1">
                              <a:effectLst/>
                              <a:latin typeface="Cambria Math" panose="02040503050406030204" pitchFamily="18" charset="0"/>
                              <a:ea typeface="Times New Roman" panose="02020603050405020304" pitchFamily="18" charset="0"/>
                            </a:rPr>
                            <m:t>0.00096</m:t>
                          </m:r>
                          <m:d>
                            <m:dPr>
                              <m:begChr m:val="["/>
                              <m:endChr m:val="]"/>
                              <m:ctrlPr>
                                <a:rPr lang="es-US" i="1">
                                  <a:effectLst/>
                                  <a:latin typeface="Cambria Math" panose="02040503050406030204" pitchFamily="18" charset="0"/>
                                  <a:ea typeface="Times New Roman" panose="02020603050405020304" pitchFamily="18" charset="0"/>
                                </a:rPr>
                              </m:ctrlPr>
                            </m:dPr>
                            <m:e>
                              <m:sSup>
                                <m:sSupPr>
                                  <m:ctrlPr>
                                    <a:rPr lang="es-US" i="1">
                                      <a:effectLst/>
                                      <a:latin typeface="Cambria Math" panose="02040503050406030204" pitchFamily="18" charset="0"/>
                                      <a:ea typeface="Times New Roman" panose="02020603050405020304" pitchFamily="18" charset="0"/>
                                    </a:rPr>
                                  </m:ctrlPr>
                                </m:sSupPr>
                                <m:e>
                                  <m:r>
                                    <a:rPr lang="es-US" i="1">
                                      <a:effectLst/>
                                      <a:latin typeface="Cambria Math" panose="02040503050406030204" pitchFamily="18" charset="0"/>
                                      <a:ea typeface="Times New Roman" panose="02020603050405020304" pitchFamily="18" charset="0"/>
                                    </a:rPr>
                                    <m:t>𝑚</m:t>
                                  </m:r>
                                </m:e>
                                <m:sup>
                                  <m:r>
                                    <a:rPr lang="es-US" i="1">
                                      <a:effectLst/>
                                      <a:latin typeface="Cambria Math" panose="02040503050406030204" pitchFamily="18" charset="0"/>
                                      <a:ea typeface="Times New Roman" panose="02020603050405020304" pitchFamily="18" charset="0"/>
                                    </a:rPr>
                                    <m:t>2</m:t>
                                  </m:r>
                                </m:sup>
                              </m:sSup>
                            </m:e>
                          </m:d>
                        </m:den>
                      </m:f>
                      <m:r>
                        <a:rPr lang="es-US" i="1">
                          <a:effectLst/>
                          <a:latin typeface="Cambria Math" panose="02040503050406030204" pitchFamily="18" charset="0"/>
                          <a:ea typeface="Times New Roman" panose="02020603050405020304" pitchFamily="18" charset="0"/>
                        </a:rPr>
                        <m:t>=2.3[</m:t>
                      </m:r>
                      <m:f>
                        <m:fPr>
                          <m:type m:val="skw"/>
                          <m:ctrlPr>
                            <a:rPr lang="es-US" i="1">
                              <a:effectLst/>
                              <a:latin typeface="Cambria Math" panose="02040503050406030204" pitchFamily="18" charset="0"/>
                              <a:ea typeface="Times New Roman" panose="02020603050405020304" pitchFamily="18" charset="0"/>
                            </a:rPr>
                          </m:ctrlPr>
                        </m:fPr>
                        <m:num>
                          <m:r>
                            <a:rPr lang="es-US" i="1">
                              <a:effectLst/>
                              <a:latin typeface="Cambria Math" panose="02040503050406030204" pitchFamily="18" charset="0"/>
                              <a:ea typeface="Times New Roman" panose="02020603050405020304" pitchFamily="18" charset="0"/>
                            </a:rPr>
                            <m:t>𝑚</m:t>
                          </m:r>
                        </m:num>
                        <m:den>
                          <m:r>
                            <a:rPr lang="es-US" i="1">
                              <a:effectLst/>
                              <a:latin typeface="Cambria Math" panose="02040503050406030204" pitchFamily="18" charset="0"/>
                              <a:ea typeface="Times New Roman" panose="02020603050405020304" pitchFamily="18" charset="0"/>
                            </a:rPr>
                            <m:t>𝑠</m:t>
                          </m:r>
                        </m:den>
                      </m:f>
                      <m:r>
                        <a:rPr lang="es-US" i="1">
                          <a:effectLst/>
                          <a:latin typeface="Cambria Math" panose="02040503050406030204" pitchFamily="18" charset="0"/>
                          <a:ea typeface="Times New Roman" panose="02020603050405020304" pitchFamily="18" charset="0"/>
                        </a:rPr>
                        <m:t>]</m:t>
                      </m:r>
                    </m:oMath>
                  </m:oMathPara>
                </a14:m>
                <a:endParaRPr lang="es-US" dirty="0">
                  <a:effectLst/>
                  <a:latin typeface="Times New Roman" panose="02020603050405020304" pitchFamily="18" charset="0"/>
                  <a:ea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952768" y="4174725"/>
                <a:ext cx="6096000" cy="2035365"/>
              </a:xfrm>
              <a:prstGeom prst="rect">
                <a:avLst/>
              </a:prstGeom>
              <a:blipFill rotWithShape="0">
                <a:blip r:embed="rId3"/>
                <a:stretch>
                  <a:fillRect/>
                </a:stretch>
              </a:blipFill>
            </p:spPr>
            <p:txBody>
              <a:bodyPr/>
              <a:lstStyle/>
              <a:p>
                <a:r>
                  <a:rPr lang="es-US">
                    <a:noFill/>
                  </a:rPr>
                  <a:t> </a:t>
                </a:r>
              </a:p>
            </p:txBody>
          </p:sp>
        </mc:Fallback>
      </mc:AlternateContent>
      <p:sp>
        <p:nvSpPr>
          <p:cNvPr id="12" name="CuadroTexto 11"/>
          <p:cNvSpPr txBox="1"/>
          <p:nvPr/>
        </p:nvSpPr>
        <p:spPr>
          <a:xfrm>
            <a:off x="1390918" y="1545465"/>
            <a:ext cx="3638282" cy="369332"/>
          </a:xfrm>
          <a:prstGeom prst="rect">
            <a:avLst/>
          </a:prstGeom>
          <a:noFill/>
        </p:spPr>
        <p:txBody>
          <a:bodyPr wrap="square" rtlCol="0">
            <a:spAutoFit/>
          </a:bodyPr>
          <a:lstStyle/>
          <a:p>
            <a:r>
              <a:rPr lang="es-US" b="1" dirty="0" smtClean="0"/>
              <a:t>Liverani EP Senior 1 ½”</a:t>
            </a:r>
            <a:endParaRPr lang="es-US" b="1" dirty="0"/>
          </a:p>
        </p:txBody>
      </p:sp>
      <p:pic>
        <p:nvPicPr>
          <p:cNvPr id="14" name="Imagen 13"/>
          <p:cNvPicPr/>
          <p:nvPr/>
        </p:nvPicPr>
        <p:blipFill>
          <a:blip r:embed="rId4">
            <a:extLst>
              <a:ext uri="{28A0092B-C50C-407E-A947-70E740481C1C}">
                <a14:useLocalDpi xmlns:a14="http://schemas.microsoft.com/office/drawing/2010/main" val="0"/>
              </a:ext>
            </a:extLst>
          </a:blip>
          <a:srcRect/>
          <a:stretch>
            <a:fillRect/>
          </a:stretch>
        </p:blipFill>
        <p:spPr bwMode="auto">
          <a:xfrm>
            <a:off x="7315114" y="1657195"/>
            <a:ext cx="3904140" cy="2765335"/>
          </a:xfrm>
          <a:prstGeom prst="rect">
            <a:avLst/>
          </a:prstGeom>
          <a:noFill/>
          <a:ln>
            <a:noFill/>
          </a:ln>
        </p:spPr>
      </p:pic>
      <mc:AlternateContent xmlns:mc="http://schemas.openxmlformats.org/markup-compatibility/2006" xmlns:a14="http://schemas.microsoft.com/office/drawing/2010/main">
        <mc:Choice Requires="a14">
          <p:sp>
            <p:nvSpPr>
              <p:cNvPr id="3" name="Rectángulo 2"/>
              <p:cNvSpPr/>
              <p:nvPr/>
            </p:nvSpPr>
            <p:spPr>
              <a:xfrm>
                <a:off x="8329138" y="4532807"/>
                <a:ext cx="18760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US" i="1">
                              <a:latin typeface="Cambria Math" panose="02040503050406030204" pitchFamily="18" charset="0"/>
                            </a:rPr>
                          </m:ctrlPr>
                        </m:sSubPr>
                        <m:e>
                          <m:r>
                            <a:rPr lang="es-US" i="1">
                              <a:latin typeface="Cambria Math" panose="02040503050406030204" pitchFamily="18" charset="0"/>
                            </a:rPr>
                            <m:t>𝐻</m:t>
                          </m:r>
                        </m:e>
                        <m:sub>
                          <m:r>
                            <a:rPr lang="es-US" i="1">
                              <a:latin typeface="Cambria Math" panose="02040503050406030204" pitchFamily="18" charset="0"/>
                            </a:rPr>
                            <m:t>𝑠𝑖𝑠𝑡</m:t>
                          </m:r>
                        </m:sub>
                      </m:sSub>
                      <m:r>
                        <a:rPr lang="es-US" i="1">
                          <a:latin typeface="Cambria Math" panose="02040503050406030204" pitchFamily="18" charset="0"/>
                        </a:rPr>
                        <m:t>=</m:t>
                      </m:r>
                      <m:r>
                        <a:rPr lang="es-US" i="1">
                          <a:latin typeface="Cambria Math" panose="02040503050406030204" pitchFamily="18" charset="0"/>
                        </a:rPr>
                        <m:t>𝑎</m:t>
                      </m:r>
                      <m:r>
                        <a:rPr lang="es-US" i="1">
                          <a:latin typeface="Cambria Math" panose="02040503050406030204" pitchFamily="18" charset="0"/>
                        </a:rPr>
                        <m:t>+</m:t>
                      </m:r>
                      <m:r>
                        <a:rPr lang="es-US" i="1">
                          <a:latin typeface="Cambria Math" panose="02040503050406030204" pitchFamily="18" charset="0"/>
                        </a:rPr>
                        <m:t>𝑏</m:t>
                      </m:r>
                      <m:sSup>
                        <m:sSupPr>
                          <m:ctrlPr>
                            <a:rPr lang="es-US" i="1">
                              <a:latin typeface="Cambria Math" panose="02040503050406030204" pitchFamily="18" charset="0"/>
                            </a:rPr>
                          </m:ctrlPr>
                        </m:sSupPr>
                        <m:e>
                          <m:r>
                            <a:rPr lang="es-US" i="1">
                              <a:latin typeface="Cambria Math" panose="02040503050406030204" pitchFamily="18" charset="0"/>
                            </a:rPr>
                            <m:t>𝑄</m:t>
                          </m:r>
                        </m:e>
                        <m:sup>
                          <m:r>
                            <a:rPr lang="es-US" i="1">
                              <a:latin typeface="Cambria Math" panose="02040503050406030204" pitchFamily="18" charset="0"/>
                            </a:rPr>
                            <m:t>2</m:t>
                          </m:r>
                        </m:sup>
                      </m:sSup>
                      <m:r>
                        <a:rPr lang="es-US" i="1">
                          <a:latin typeface="Cambria Math" panose="02040503050406030204" pitchFamily="18" charset="0"/>
                        </a:rPr>
                        <m:t> </m:t>
                      </m:r>
                    </m:oMath>
                  </m:oMathPara>
                </a14:m>
                <a:endParaRPr lang="es-US" dirty="0"/>
              </a:p>
            </p:txBody>
          </p:sp>
        </mc:Choice>
        <mc:Fallback xmlns="">
          <p:sp>
            <p:nvSpPr>
              <p:cNvPr id="3" name="Rectángulo 2"/>
              <p:cNvSpPr>
                <a:spLocks noRot="1" noChangeAspect="1" noMove="1" noResize="1" noEditPoints="1" noAdjustHandles="1" noChangeArrowheads="1" noChangeShapeType="1" noTextEdit="1"/>
              </p:cNvSpPr>
              <p:nvPr/>
            </p:nvSpPr>
            <p:spPr>
              <a:xfrm>
                <a:off x="8329138" y="4532807"/>
                <a:ext cx="1876091" cy="369332"/>
              </a:xfrm>
              <a:prstGeom prst="rect">
                <a:avLst/>
              </a:prstGeom>
              <a:blipFill rotWithShape="0">
                <a:blip r:embed="rId5"/>
                <a:stretch>
                  <a:fillRect b="-13333"/>
                </a:stretch>
              </a:blipFill>
            </p:spPr>
            <p:txBody>
              <a:bodyPr/>
              <a:lstStyle/>
              <a:p>
                <a:r>
                  <a:rPr lang="es-US">
                    <a:noFill/>
                  </a:rPr>
                  <a:t> </a:t>
                </a:r>
              </a:p>
            </p:txBody>
          </p:sp>
        </mc:Fallback>
      </mc:AlternateContent>
    </p:spTree>
    <p:extLst>
      <p:ext uri="{BB962C8B-B14F-4D97-AF65-F5344CB8AC3E}">
        <p14:creationId xmlns:p14="http://schemas.microsoft.com/office/powerpoint/2010/main" val="102760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1245483381"/>
              </p:ext>
            </p:extLst>
          </p:nvPr>
        </p:nvGraphicFramePr>
        <p:xfrm>
          <a:off x="1207314" y="1198024"/>
          <a:ext cx="5458529" cy="35462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p:cNvGraphicFramePr>
            <a:graphicFrameLocks/>
          </p:cNvGraphicFramePr>
          <p:nvPr>
            <p:extLst>
              <p:ext uri="{D42A27DB-BD31-4B8C-83A1-F6EECF244321}">
                <p14:modId xmlns:p14="http://schemas.microsoft.com/office/powerpoint/2010/main" val="1376111735"/>
              </p:ext>
            </p:extLst>
          </p:nvPr>
        </p:nvGraphicFramePr>
        <p:xfrm>
          <a:off x="6592193" y="1414464"/>
          <a:ext cx="5228745" cy="3634614"/>
        </p:xfrm>
        <a:graphic>
          <a:graphicData uri="http://schemas.openxmlformats.org/drawingml/2006/chart">
            <c:chart xmlns:c="http://schemas.openxmlformats.org/drawingml/2006/chart" xmlns:r="http://schemas.openxmlformats.org/officeDocument/2006/relationships" r:id="rId3"/>
          </a:graphicData>
        </a:graphic>
      </p:graphicFrame>
      <p:sp>
        <p:nvSpPr>
          <p:cNvPr id="8" name="Elipse 7"/>
          <p:cNvSpPr/>
          <p:nvPr/>
        </p:nvSpPr>
        <p:spPr>
          <a:xfrm>
            <a:off x="10607764" y="3795451"/>
            <a:ext cx="374072" cy="686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9" name="CuadroTexto 8"/>
          <p:cNvSpPr txBox="1"/>
          <p:nvPr/>
        </p:nvSpPr>
        <p:spPr>
          <a:xfrm>
            <a:off x="3934691" y="5029347"/>
            <a:ext cx="4073236" cy="1200329"/>
          </a:xfrm>
          <a:prstGeom prst="rect">
            <a:avLst/>
          </a:prstGeom>
          <a:noFill/>
        </p:spPr>
        <p:txBody>
          <a:bodyPr wrap="square" rtlCol="0">
            <a:spAutoFit/>
          </a:bodyPr>
          <a:lstStyle/>
          <a:p>
            <a:r>
              <a:rPr lang="es-US" dirty="0" smtClean="0"/>
              <a:t>No existe un punto de operación entre la curva del sistema y la curva característica de la bomba Liverani EP Senior.</a:t>
            </a:r>
            <a:endParaRPr lang="es-US" dirty="0"/>
          </a:p>
        </p:txBody>
      </p:sp>
    </p:spTree>
    <p:extLst>
      <p:ext uri="{BB962C8B-B14F-4D97-AF65-F5344CB8AC3E}">
        <p14:creationId xmlns:p14="http://schemas.microsoft.com/office/powerpoint/2010/main" val="5794944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4093331731"/>
              </p:ext>
            </p:extLst>
          </p:nvPr>
        </p:nvGraphicFramePr>
        <p:xfrm>
          <a:off x="2878038" y="2357751"/>
          <a:ext cx="5130800" cy="1978660"/>
        </p:xfrm>
        <a:graphic>
          <a:graphicData uri="http://schemas.openxmlformats.org/drawingml/2006/table">
            <a:tbl>
              <a:tblPr firstRow="1" firstCol="1" bandRow="1"/>
              <a:tblGrid>
                <a:gridCol w="762000"/>
                <a:gridCol w="1320800"/>
                <a:gridCol w="762000"/>
                <a:gridCol w="762000"/>
                <a:gridCol w="762000"/>
                <a:gridCol w="762000"/>
              </a:tblGrid>
              <a:tr h="638175">
                <a:tc>
                  <a:txBody>
                    <a:bodyPr/>
                    <a:lstStyle/>
                    <a:p>
                      <a:pPr algn="ctr">
                        <a:lnSpc>
                          <a:spcPct val="107000"/>
                        </a:lnSpc>
                        <a:spcAft>
                          <a:spcPts val="0"/>
                        </a:spcAft>
                      </a:pPr>
                      <a:r>
                        <a:rPr lang="es-US" sz="1200" b="1" dirty="0">
                          <a:solidFill>
                            <a:srgbClr val="000000"/>
                          </a:solidFill>
                          <a:effectLst/>
                          <a:latin typeface="Times New Roman" panose="02020603050405020304" pitchFamily="18" charset="0"/>
                          <a:ea typeface="Times New Roman" panose="02020603050405020304" pitchFamily="18" charset="0"/>
                        </a:rPr>
                        <a:t>No.</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b="1" dirty="0">
                          <a:solidFill>
                            <a:srgbClr val="000000"/>
                          </a:solidFill>
                          <a:effectLst/>
                          <a:latin typeface="Times New Roman" panose="02020603050405020304" pitchFamily="18" charset="0"/>
                          <a:ea typeface="Times New Roman" panose="02020603050405020304" pitchFamily="18" charset="0"/>
                        </a:rPr>
                        <a:t>Recipientes</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b="1" dirty="0">
                          <a:solidFill>
                            <a:srgbClr val="000000"/>
                          </a:solidFill>
                          <a:effectLst/>
                          <a:latin typeface="Times New Roman" panose="02020603050405020304" pitchFamily="18" charset="0"/>
                          <a:ea typeface="Times New Roman" panose="02020603050405020304" pitchFamily="18" charset="0"/>
                        </a:rPr>
                        <a:t>Tiempo de vaciado [s]</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b="1">
                          <a:solidFill>
                            <a:srgbClr val="000000"/>
                          </a:solidFill>
                          <a:effectLst/>
                          <a:latin typeface="Times New Roman" panose="02020603050405020304" pitchFamily="18" charset="0"/>
                          <a:ea typeface="Times New Roman" panose="02020603050405020304" pitchFamily="18" charset="0"/>
                        </a:rPr>
                        <a:t>Volumen [m</a:t>
                      </a:r>
                      <a:r>
                        <a:rPr lang="es-US" sz="1200" b="1" baseline="30000">
                          <a:solidFill>
                            <a:srgbClr val="000000"/>
                          </a:solidFill>
                          <a:effectLst/>
                          <a:latin typeface="Times New Roman" panose="02020603050405020304" pitchFamily="18" charset="0"/>
                          <a:ea typeface="Times New Roman" panose="02020603050405020304" pitchFamily="18" charset="0"/>
                        </a:rPr>
                        <a:t>3</a:t>
                      </a:r>
                      <a:r>
                        <a:rPr lang="es-US" sz="1200" b="1">
                          <a:solidFill>
                            <a:srgbClr val="000000"/>
                          </a:solidFill>
                          <a:effectLst/>
                          <a:latin typeface="Times New Roman" panose="02020603050405020304" pitchFamily="18" charset="0"/>
                          <a:ea typeface="Times New Roman" panose="02020603050405020304" pitchFamily="18" charset="0"/>
                        </a:rPr>
                        <a:t>]</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b="1" dirty="0" smtClean="0">
                          <a:solidFill>
                            <a:srgbClr val="000000"/>
                          </a:solidFill>
                          <a:effectLst/>
                          <a:latin typeface="Times New Roman" panose="02020603050405020304" pitchFamily="18" charset="0"/>
                          <a:ea typeface="Times New Roman" panose="02020603050405020304" pitchFamily="18" charset="0"/>
                        </a:rPr>
                        <a:t>Flujo</a:t>
                      </a:r>
                    </a:p>
                    <a:p>
                      <a:pPr algn="ctr">
                        <a:lnSpc>
                          <a:spcPct val="107000"/>
                        </a:lnSpc>
                        <a:spcAft>
                          <a:spcPts val="0"/>
                        </a:spcAft>
                      </a:pPr>
                      <a:r>
                        <a:rPr lang="es-US" sz="1200" b="1" dirty="0" smtClean="0">
                          <a:solidFill>
                            <a:srgbClr val="000000"/>
                          </a:solidFill>
                          <a:effectLst/>
                          <a:latin typeface="Times New Roman" panose="02020603050405020304" pitchFamily="18" charset="0"/>
                          <a:ea typeface="Times New Roman" panose="02020603050405020304" pitchFamily="18" charset="0"/>
                        </a:rPr>
                        <a:t>promedio </a:t>
                      </a:r>
                      <a:r>
                        <a:rPr lang="es-US" sz="1200" b="1" dirty="0">
                          <a:solidFill>
                            <a:srgbClr val="000000"/>
                          </a:solidFill>
                          <a:effectLst/>
                          <a:latin typeface="Times New Roman" panose="02020603050405020304" pitchFamily="18" charset="0"/>
                          <a:ea typeface="Times New Roman" panose="02020603050405020304" pitchFamily="18" charset="0"/>
                        </a:rPr>
                        <a:t>[m</a:t>
                      </a:r>
                      <a:r>
                        <a:rPr lang="es-US" sz="1200" b="1" baseline="30000" dirty="0">
                          <a:solidFill>
                            <a:srgbClr val="000000"/>
                          </a:solidFill>
                          <a:effectLst/>
                          <a:latin typeface="Times New Roman" panose="02020603050405020304" pitchFamily="18" charset="0"/>
                          <a:ea typeface="Times New Roman" panose="02020603050405020304" pitchFamily="18" charset="0"/>
                        </a:rPr>
                        <a:t>3</a:t>
                      </a:r>
                      <a:r>
                        <a:rPr lang="es-US" sz="1200" b="1" dirty="0">
                          <a:solidFill>
                            <a:srgbClr val="000000"/>
                          </a:solidFill>
                          <a:effectLst/>
                          <a:latin typeface="Times New Roman" panose="02020603050405020304" pitchFamily="18" charset="0"/>
                          <a:ea typeface="Times New Roman" panose="02020603050405020304" pitchFamily="18" charset="0"/>
                        </a:rPr>
                        <a:t>/min]</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b="1" dirty="0" smtClean="0">
                          <a:solidFill>
                            <a:srgbClr val="000000"/>
                          </a:solidFill>
                          <a:effectLst/>
                          <a:latin typeface="Times New Roman" panose="02020603050405020304" pitchFamily="18" charset="0"/>
                          <a:ea typeface="Times New Roman" panose="02020603050405020304" pitchFamily="18" charset="0"/>
                        </a:rPr>
                        <a:t>Flujo </a:t>
                      </a:r>
                      <a:r>
                        <a:rPr lang="es-US" sz="1200" b="1" dirty="0">
                          <a:solidFill>
                            <a:srgbClr val="000000"/>
                          </a:solidFill>
                          <a:effectLst/>
                          <a:latin typeface="Times New Roman" panose="02020603050405020304" pitchFamily="18" charset="0"/>
                          <a:ea typeface="Times New Roman" panose="02020603050405020304" pitchFamily="18" charset="0"/>
                        </a:rPr>
                        <a:t>promedio [lt/min]</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rowSpan="3">
                  <a:txBody>
                    <a:bodyPr/>
                    <a:lstStyle/>
                    <a:p>
                      <a:pPr algn="ctr">
                        <a:lnSpc>
                          <a:spcPct val="107000"/>
                        </a:lnSpc>
                        <a:spcAft>
                          <a:spcPts val="0"/>
                        </a:spcAft>
                      </a:pPr>
                      <a:r>
                        <a:rPr lang="es-US" sz="1200" b="1">
                          <a:solidFill>
                            <a:srgbClr val="000000"/>
                          </a:solidFill>
                          <a:effectLst/>
                          <a:latin typeface="Times New Roman" panose="02020603050405020304" pitchFamily="18" charset="0"/>
                          <a:ea typeface="Times New Roman" panose="02020603050405020304" pitchFamily="18" charset="0"/>
                        </a:rPr>
                        <a:t>1</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rowSpan="3">
                  <a:txBody>
                    <a:bodyPr/>
                    <a:lstStyle/>
                    <a:p>
                      <a:pPr algn="ctr">
                        <a:lnSpc>
                          <a:spcPct val="107000"/>
                        </a:lnSpc>
                        <a:spcAft>
                          <a:spcPts val="0"/>
                        </a:spcAft>
                      </a:pPr>
                      <a:r>
                        <a:rPr lang="es-US" sz="1200" dirty="0">
                          <a:solidFill>
                            <a:srgbClr val="000000"/>
                          </a:solidFill>
                          <a:effectLst/>
                          <a:latin typeface="Times New Roman" panose="02020603050405020304" pitchFamily="18" charset="0"/>
                          <a:ea typeface="Times New Roman" panose="02020603050405020304" pitchFamily="18" charset="0"/>
                        </a:rPr>
                        <a:t>Tanque de calentamiento de agua</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6</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0.00368</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0.03496</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35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200025">
                <a:tc vMerge="1">
                  <a:txBody>
                    <a:bodyPr/>
                    <a:lstStyle/>
                    <a:p>
                      <a:endParaRPr lang="es-US"/>
                    </a:p>
                  </a:txBody>
                  <a:tcPr/>
                </a:tc>
                <a:tc vMerge="1">
                  <a:txBody>
                    <a:bodyPr/>
                    <a:lstStyle/>
                    <a:p>
                      <a:endParaRPr lang="es-US"/>
                    </a:p>
                  </a:txBody>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856</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0.03496</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35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r>
              <a:tr h="200025">
                <a:tc vMerge="1">
                  <a:txBody>
                    <a:bodyPr/>
                    <a:lstStyle/>
                    <a:p>
                      <a:endParaRPr lang="es-US"/>
                    </a:p>
                  </a:txBody>
                  <a:tcPr/>
                </a:tc>
                <a:tc vMerge="1">
                  <a:txBody>
                    <a:bodyPr/>
                    <a:lstStyle/>
                    <a:p>
                      <a:endParaRPr lang="es-US"/>
                    </a:p>
                  </a:txBody>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 6</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0.013</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0.03496</a:t>
                      </a:r>
                      <a:endParaRPr lang="es-US" sz="120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35</a:t>
                      </a:r>
                      <a:endParaRPr lang="es-US" sz="120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a:noFill/>
                    </a:lnB>
                  </a:tcPr>
                </a:tc>
              </a:tr>
              <a:tr h="200025">
                <a:tc rowSpan="3">
                  <a:txBody>
                    <a:bodyPr/>
                    <a:lstStyle/>
                    <a:p>
                      <a:pPr algn="ctr">
                        <a:lnSpc>
                          <a:spcPct val="107000"/>
                        </a:lnSpc>
                        <a:spcAft>
                          <a:spcPts val="0"/>
                        </a:spcAft>
                      </a:pPr>
                      <a:r>
                        <a:rPr lang="es-US" sz="1200" b="1">
                          <a:solidFill>
                            <a:srgbClr val="000000"/>
                          </a:solidFill>
                          <a:effectLst/>
                          <a:latin typeface="Times New Roman" panose="02020603050405020304" pitchFamily="18" charset="0"/>
                          <a:ea typeface="Times New Roman" panose="02020603050405020304" pitchFamily="18" charset="0"/>
                        </a:rPr>
                        <a:t>2</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Tanque de mezclado</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 6</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dirty="0">
                          <a:solidFill>
                            <a:srgbClr val="000000"/>
                          </a:solidFill>
                          <a:effectLst/>
                          <a:latin typeface="Times New Roman" panose="02020603050405020304" pitchFamily="18" charset="0"/>
                          <a:ea typeface="Times New Roman" panose="02020603050405020304" pitchFamily="18" charset="0"/>
                        </a:rPr>
                        <a:t>0.013</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0.03496</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35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r>
              <a:tr h="200025">
                <a:tc vMerge="1">
                  <a:txBody>
                    <a:bodyPr/>
                    <a:lstStyle/>
                    <a:p>
                      <a:endParaRPr lang="es-US"/>
                    </a:p>
                  </a:txBody>
                  <a:tcPr/>
                </a:tc>
                <a:tc vMerge="1">
                  <a:txBody>
                    <a:bodyPr/>
                    <a:lstStyle/>
                    <a:p>
                      <a:endParaRPr lang="es-US"/>
                    </a:p>
                  </a:txBody>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856</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0.03496</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35</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r>
              <a:tr h="172085">
                <a:tc vMerge="1">
                  <a:txBody>
                    <a:bodyPr/>
                    <a:lstStyle/>
                    <a:p>
                      <a:endParaRPr lang="es-US"/>
                    </a:p>
                  </a:txBody>
                  <a:tcPr/>
                </a:tc>
                <a:tc vMerge="1">
                  <a:txBody>
                    <a:bodyPr/>
                    <a:lstStyle/>
                    <a:p>
                      <a:endParaRPr lang="es-US"/>
                    </a:p>
                  </a:txBody>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 6</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0.013</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0.03496</a:t>
                      </a:r>
                      <a:endParaRPr lang="es-US" sz="120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dirty="0">
                          <a:solidFill>
                            <a:srgbClr val="000000"/>
                          </a:solidFill>
                          <a:effectLst/>
                          <a:latin typeface="Times New Roman" panose="02020603050405020304" pitchFamily="18" charset="0"/>
                          <a:ea typeface="Times New Roman" panose="02020603050405020304" pitchFamily="18" charset="0"/>
                        </a:rPr>
                        <a:t>35</a:t>
                      </a:r>
                      <a:endParaRPr lang="es-US" sz="1200" dirty="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sp>
            <p:nvSpPr>
              <p:cNvPr id="5" name="Rectángulo 4"/>
              <p:cNvSpPr/>
              <p:nvPr/>
            </p:nvSpPr>
            <p:spPr>
              <a:xfrm>
                <a:off x="2603288" y="4637165"/>
                <a:ext cx="3700530" cy="2035365"/>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US" i="1">
                          <a:latin typeface="Cambria Math" panose="02040503050406030204" pitchFamily="18" charset="0"/>
                          <a:ea typeface="Times New Roman" panose="02020603050405020304" pitchFamily="18" charset="0"/>
                        </a:rPr>
                        <m:t>𝑣</m:t>
                      </m:r>
                      <m:r>
                        <a:rPr lang="es-US" i="1">
                          <a:latin typeface="Cambria Math" panose="02040503050406030204" pitchFamily="18" charset="0"/>
                          <a:ea typeface="Times New Roman" panose="02020603050405020304" pitchFamily="18" charset="0"/>
                        </a:rPr>
                        <m:t>=</m:t>
                      </m:r>
                      <m:f>
                        <m:fPr>
                          <m:ctrlPr>
                            <a:rPr lang="es-US" i="1">
                              <a:effectLst/>
                              <a:latin typeface="Cambria Math" panose="02040503050406030204" pitchFamily="18" charset="0"/>
                              <a:ea typeface="Times New Roman" panose="02020603050405020304" pitchFamily="18" charset="0"/>
                            </a:rPr>
                          </m:ctrlPr>
                        </m:fPr>
                        <m:num>
                          <m:r>
                            <a:rPr lang="es-US" i="1">
                              <a:effectLst/>
                              <a:latin typeface="Cambria Math" panose="02040503050406030204" pitchFamily="18" charset="0"/>
                              <a:ea typeface="Times New Roman" panose="02020603050405020304" pitchFamily="18" charset="0"/>
                            </a:rPr>
                            <m:t>𝑄</m:t>
                          </m:r>
                        </m:num>
                        <m:den>
                          <m:r>
                            <a:rPr lang="es-US" i="1">
                              <a:effectLst/>
                              <a:latin typeface="Cambria Math" panose="02040503050406030204" pitchFamily="18" charset="0"/>
                              <a:ea typeface="Times New Roman" panose="02020603050405020304" pitchFamily="18" charset="0"/>
                            </a:rPr>
                            <m:t>𝐴</m:t>
                          </m:r>
                        </m:den>
                      </m:f>
                    </m:oMath>
                  </m:oMathPara>
                </a14:m>
                <a:endParaRPr lang="es-US" dirty="0">
                  <a:effectLst/>
                  <a:latin typeface="Times New Roman" panose="02020603050405020304" pitchFamily="18" charset="0"/>
                  <a:ea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US" i="1">
                          <a:effectLst/>
                          <a:latin typeface="Cambria Math" panose="02040503050406030204" pitchFamily="18" charset="0"/>
                          <a:ea typeface="Times New Roman" panose="02020603050405020304" pitchFamily="18" charset="0"/>
                        </a:rPr>
                        <m:t>𝑣</m:t>
                      </m:r>
                      <m:r>
                        <a:rPr lang="es-US" i="1">
                          <a:effectLst/>
                          <a:latin typeface="Cambria Math" panose="02040503050406030204" pitchFamily="18" charset="0"/>
                          <a:ea typeface="Times New Roman" panose="02020603050405020304" pitchFamily="18" charset="0"/>
                        </a:rPr>
                        <m:t>=</m:t>
                      </m:r>
                      <m:f>
                        <m:fPr>
                          <m:ctrlPr>
                            <a:rPr lang="es-US" i="1">
                              <a:effectLst/>
                              <a:latin typeface="Cambria Math" panose="02040503050406030204" pitchFamily="18" charset="0"/>
                              <a:ea typeface="Times New Roman" panose="02020603050405020304" pitchFamily="18" charset="0"/>
                            </a:rPr>
                          </m:ctrlPr>
                        </m:fPr>
                        <m:num>
                          <m:r>
                            <a:rPr lang="es-US" i="1">
                              <a:effectLst/>
                              <a:latin typeface="Cambria Math" panose="02040503050406030204" pitchFamily="18" charset="0"/>
                              <a:ea typeface="Times New Roman" panose="02020603050405020304" pitchFamily="18" charset="0"/>
                            </a:rPr>
                            <m:t>0.00058[</m:t>
                          </m:r>
                          <m:f>
                            <m:fPr>
                              <m:ctrlPr>
                                <a:rPr lang="es-US" i="1">
                                  <a:effectLst/>
                                  <a:latin typeface="Cambria Math" panose="02040503050406030204" pitchFamily="18" charset="0"/>
                                  <a:ea typeface="Times New Roman" panose="02020603050405020304" pitchFamily="18" charset="0"/>
                                </a:rPr>
                              </m:ctrlPr>
                            </m:fPr>
                            <m:num>
                              <m:sSup>
                                <m:sSupPr>
                                  <m:ctrlPr>
                                    <a:rPr lang="es-US" i="1">
                                      <a:effectLst/>
                                      <a:latin typeface="Cambria Math" panose="02040503050406030204" pitchFamily="18" charset="0"/>
                                      <a:ea typeface="Times New Roman" panose="02020603050405020304" pitchFamily="18" charset="0"/>
                                    </a:rPr>
                                  </m:ctrlPr>
                                </m:sSupPr>
                                <m:e>
                                  <m:r>
                                    <a:rPr lang="es-US" i="1">
                                      <a:effectLst/>
                                      <a:latin typeface="Cambria Math" panose="02040503050406030204" pitchFamily="18" charset="0"/>
                                      <a:ea typeface="Times New Roman" panose="02020603050405020304" pitchFamily="18" charset="0"/>
                                    </a:rPr>
                                    <m:t>𝑚</m:t>
                                  </m:r>
                                </m:e>
                                <m:sup>
                                  <m:r>
                                    <a:rPr lang="es-US" i="1">
                                      <a:effectLst/>
                                      <a:latin typeface="Cambria Math" panose="02040503050406030204" pitchFamily="18" charset="0"/>
                                      <a:ea typeface="Times New Roman" panose="02020603050405020304" pitchFamily="18" charset="0"/>
                                    </a:rPr>
                                    <m:t>3</m:t>
                                  </m:r>
                                </m:sup>
                              </m:sSup>
                            </m:num>
                            <m:den>
                              <m:r>
                                <a:rPr lang="es-US" i="1">
                                  <a:effectLst/>
                                  <a:latin typeface="Cambria Math" panose="02040503050406030204" pitchFamily="18" charset="0"/>
                                  <a:ea typeface="Times New Roman" panose="02020603050405020304" pitchFamily="18" charset="0"/>
                                </a:rPr>
                                <m:t>𝑠</m:t>
                              </m:r>
                            </m:den>
                          </m:f>
                          <m:r>
                            <a:rPr lang="es-US" i="1">
                              <a:effectLst/>
                              <a:latin typeface="Cambria Math" panose="02040503050406030204" pitchFamily="18" charset="0"/>
                              <a:ea typeface="Times New Roman" panose="02020603050405020304" pitchFamily="18" charset="0"/>
                            </a:rPr>
                            <m:t>]</m:t>
                          </m:r>
                        </m:num>
                        <m:den>
                          <m:r>
                            <a:rPr lang="es-US" i="1">
                              <a:effectLst/>
                              <a:latin typeface="Cambria Math" panose="02040503050406030204" pitchFamily="18" charset="0"/>
                              <a:ea typeface="Times New Roman" panose="02020603050405020304" pitchFamily="18" charset="0"/>
                            </a:rPr>
                            <m:t>0.00096</m:t>
                          </m:r>
                          <m:d>
                            <m:dPr>
                              <m:begChr m:val="["/>
                              <m:endChr m:val="]"/>
                              <m:ctrlPr>
                                <a:rPr lang="es-US" i="1">
                                  <a:effectLst/>
                                  <a:latin typeface="Cambria Math" panose="02040503050406030204" pitchFamily="18" charset="0"/>
                                  <a:ea typeface="Times New Roman" panose="02020603050405020304" pitchFamily="18" charset="0"/>
                                </a:rPr>
                              </m:ctrlPr>
                            </m:dPr>
                            <m:e>
                              <m:sSup>
                                <m:sSupPr>
                                  <m:ctrlPr>
                                    <a:rPr lang="es-US" i="1">
                                      <a:effectLst/>
                                      <a:latin typeface="Cambria Math" panose="02040503050406030204" pitchFamily="18" charset="0"/>
                                      <a:ea typeface="Times New Roman" panose="02020603050405020304" pitchFamily="18" charset="0"/>
                                    </a:rPr>
                                  </m:ctrlPr>
                                </m:sSupPr>
                                <m:e>
                                  <m:r>
                                    <a:rPr lang="es-US" i="1">
                                      <a:effectLst/>
                                      <a:latin typeface="Cambria Math" panose="02040503050406030204" pitchFamily="18" charset="0"/>
                                      <a:ea typeface="Times New Roman" panose="02020603050405020304" pitchFamily="18" charset="0"/>
                                    </a:rPr>
                                    <m:t>𝑚</m:t>
                                  </m:r>
                                </m:e>
                                <m:sup>
                                  <m:r>
                                    <a:rPr lang="es-US" i="1">
                                      <a:effectLst/>
                                      <a:latin typeface="Cambria Math" panose="02040503050406030204" pitchFamily="18" charset="0"/>
                                      <a:ea typeface="Times New Roman" panose="02020603050405020304" pitchFamily="18" charset="0"/>
                                    </a:rPr>
                                    <m:t>2</m:t>
                                  </m:r>
                                </m:sup>
                              </m:sSup>
                            </m:e>
                          </m:d>
                        </m:den>
                      </m:f>
                      <m:r>
                        <a:rPr lang="es-US" i="1">
                          <a:effectLst/>
                          <a:latin typeface="Cambria Math" panose="02040503050406030204" pitchFamily="18" charset="0"/>
                          <a:ea typeface="Times New Roman" panose="02020603050405020304" pitchFamily="18" charset="0"/>
                        </a:rPr>
                        <m:t>=0.60[</m:t>
                      </m:r>
                      <m:f>
                        <m:fPr>
                          <m:ctrlPr>
                            <a:rPr lang="es-US" i="1">
                              <a:effectLst/>
                              <a:latin typeface="Cambria Math" panose="02040503050406030204" pitchFamily="18" charset="0"/>
                              <a:ea typeface="Times New Roman" panose="02020603050405020304" pitchFamily="18" charset="0"/>
                            </a:rPr>
                          </m:ctrlPr>
                        </m:fPr>
                        <m:num>
                          <m:r>
                            <a:rPr lang="es-US" i="1">
                              <a:effectLst/>
                              <a:latin typeface="Cambria Math" panose="02040503050406030204" pitchFamily="18" charset="0"/>
                              <a:ea typeface="Times New Roman" panose="02020603050405020304" pitchFamily="18" charset="0"/>
                            </a:rPr>
                            <m:t>𝑚</m:t>
                          </m:r>
                        </m:num>
                        <m:den>
                          <m:r>
                            <a:rPr lang="es-US" i="1">
                              <a:effectLst/>
                              <a:latin typeface="Cambria Math" panose="02040503050406030204" pitchFamily="18" charset="0"/>
                              <a:ea typeface="Times New Roman" panose="02020603050405020304" pitchFamily="18" charset="0"/>
                            </a:rPr>
                            <m:t>𝑠</m:t>
                          </m:r>
                        </m:den>
                      </m:f>
                      <m:r>
                        <a:rPr lang="es-US" i="1">
                          <a:effectLst/>
                          <a:latin typeface="Cambria Math" panose="02040503050406030204" pitchFamily="18" charset="0"/>
                          <a:ea typeface="Times New Roman" panose="02020603050405020304" pitchFamily="18" charset="0"/>
                        </a:rPr>
                        <m:t>]</m:t>
                      </m:r>
                    </m:oMath>
                  </m:oMathPara>
                </a14:m>
                <a:endParaRPr lang="es-US" dirty="0">
                  <a:effectLst/>
                  <a:latin typeface="Times New Roman" panose="02020603050405020304" pitchFamily="18" charset="0"/>
                  <a:ea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2603288" y="4637165"/>
                <a:ext cx="3700530" cy="2035365"/>
              </a:xfrm>
              <a:prstGeom prst="rect">
                <a:avLst/>
              </a:prstGeom>
              <a:blipFill rotWithShape="0">
                <a:blip r:embed="rId2"/>
                <a:stretch>
                  <a:fillRect/>
                </a:stretch>
              </a:blipFill>
            </p:spPr>
            <p:txBody>
              <a:bodyPr/>
              <a:lstStyle/>
              <a:p>
                <a:r>
                  <a:rPr lang="es-US">
                    <a:noFill/>
                  </a:rPr>
                  <a:t> </a:t>
                </a:r>
              </a:p>
            </p:txBody>
          </p:sp>
        </mc:Fallback>
      </mc:AlternateContent>
      <p:sp>
        <p:nvSpPr>
          <p:cNvPr id="6" name="CuadroTexto 5"/>
          <p:cNvSpPr txBox="1"/>
          <p:nvPr/>
        </p:nvSpPr>
        <p:spPr>
          <a:xfrm>
            <a:off x="2878038" y="1868177"/>
            <a:ext cx="3425780" cy="369332"/>
          </a:xfrm>
          <a:prstGeom prst="rect">
            <a:avLst/>
          </a:prstGeom>
          <a:noFill/>
        </p:spPr>
        <p:txBody>
          <a:bodyPr wrap="square" rtlCol="0">
            <a:spAutoFit/>
          </a:bodyPr>
          <a:lstStyle/>
          <a:p>
            <a:r>
              <a:rPr lang="es-US" b="1" dirty="0" smtClean="0"/>
              <a:t>Liverani EP Neos 1 ½”</a:t>
            </a:r>
            <a:endParaRPr lang="es-US" b="1" dirty="0"/>
          </a:p>
        </p:txBody>
      </p:sp>
      <p:sp>
        <p:nvSpPr>
          <p:cNvPr id="7" name="Rectángulo 6"/>
          <p:cNvSpPr/>
          <p:nvPr/>
        </p:nvSpPr>
        <p:spPr>
          <a:xfrm>
            <a:off x="7526372" y="5642124"/>
            <a:ext cx="3490332" cy="72255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Bomba Liverani EP NEOS 1 ½”</a:t>
            </a:r>
            <a:endParaRPr lang="es-US" dirty="0">
              <a:solidFill>
                <a:schemeClr val="tx1"/>
              </a:solidFill>
            </a:endParaRPr>
          </a:p>
        </p:txBody>
      </p:sp>
      <p:sp>
        <p:nvSpPr>
          <p:cNvPr id="8" name="Título 1"/>
          <p:cNvSpPr>
            <a:spLocks noGrp="1"/>
          </p:cNvSpPr>
          <p:nvPr>
            <p:ph type="title"/>
          </p:nvPr>
        </p:nvSpPr>
        <p:spPr>
          <a:xfrm>
            <a:off x="2412816" y="264575"/>
            <a:ext cx="8911687" cy="1280890"/>
          </a:xfrm>
        </p:spPr>
        <p:txBody>
          <a:bodyPr/>
          <a:lstStyle/>
          <a:p>
            <a:r>
              <a:rPr lang="es-US" dirty="0" smtClean="0"/>
              <a:t>Medición del flujo volumétrico para el nuevo sistema</a:t>
            </a:r>
            <a:endParaRPr lang="es-US" dirty="0"/>
          </a:p>
        </p:txBody>
      </p:sp>
    </p:spTree>
    <p:extLst>
      <p:ext uri="{BB962C8B-B14F-4D97-AF65-F5344CB8AC3E}">
        <p14:creationId xmlns:p14="http://schemas.microsoft.com/office/powerpoint/2010/main" val="11500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Carga entregada por la bomba Liverani EP Neos 1 ½”</a:t>
            </a:r>
            <a:endParaRPr lang="es-US" dirty="0"/>
          </a:p>
        </p:txBody>
      </p:sp>
      <p:pic>
        <p:nvPicPr>
          <p:cNvPr id="6" name="Imagen 5"/>
          <p:cNvPicPr/>
          <p:nvPr/>
        </p:nvPicPr>
        <p:blipFill rotWithShape="1">
          <a:blip r:embed="rId2"/>
          <a:srcRect l="526" t="9358" r="7762" b="23892"/>
          <a:stretch/>
        </p:blipFill>
        <p:spPr bwMode="auto">
          <a:xfrm>
            <a:off x="3516076" y="2322452"/>
            <a:ext cx="6992898" cy="3044677"/>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7" name="Rectángulo 6"/>
              <p:cNvSpPr/>
              <p:nvPr/>
            </p:nvSpPr>
            <p:spPr>
              <a:xfrm>
                <a:off x="5935081" y="5530334"/>
                <a:ext cx="17440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US" i="1">
                              <a:latin typeface="Cambria Math" panose="02040503050406030204" pitchFamily="18" charset="0"/>
                            </a:rPr>
                          </m:ctrlPr>
                        </m:sSubPr>
                        <m:e>
                          <m:r>
                            <a:rPr lang="es-US" i="1">
                              <a:latin typeface="Cambria Math" panose="02040503050406030204" pitchFamily="18" charset="0"/>
                            </a:rPr>
                            <m:t>h</m:t>
                          </m:r>
                        </m:e>
                        <m:sub>
                          <m:r>
                            <a:rPr lang="es-US" i="1">
                              <a:latin typeface="Cambria Math" panose="02040503050406030204" pitchFamily="18" charset="0"/>
                            </a:rPr>
                            <m:t>𝑏𝑜𝑚𝑏𝑎</m:t>
                          </m:r>
                        </m:sub>
                      </m:sSub>
                      <m:r>
                        <a:rPr lang="es-US" i="0">
                          <a:latin typeface="Cambria Math" panose="02040503050406030204" pitchFamily="18" charset="0"/>
                        </a:rPr>
                        <m:t>=3</m:t>
                      </m:r>
                      <m:d>
                        <m:dPr>
                          <m:begChr m:val="["/>
                          <m:endChr m:val="]"/>
                          <m:ctrlPr>
                            <a:rPr lang="es-US" i="1">
                              <a:latin typeface="Cambria Math" panose="02040503050406030204" pitchFamily="18" charset="0"/>
                            </a:rPr>
                          </m:ctrlPr>
                        </m:dPr>
                        <m:e>
                          <m:r>
                            <a:rPr lang="es-US" i="1">
                              <a:latin typeface="Cambria Math" panose="02040503050406030204" pitchFamily="18" charset="0"/>
                            </a:rPr>
                            <m:t>𝑚</m:t>
                          </m:r>
                        </m:e>
                      </m:d>
                    </m:oMath>
                  </m:oMathPara>
                </a14:m>
                <a:endParaRPr lang="es-US" dirty="0"/>
              </a:p>
            </p:txBody>
          </p:sp>
        </mc:Choice>
        <mc:Fallback xmlns="">
          <p:sp>
            <p:nvSpPr>
              <p:cNvPr id="7" name="Rectángulo 6"/>
              <p:cNvSpPr>
                <a:spLocks noRot="1" noChangeAspect="1" noMove="1" noResize="1" noEditPoints="1" noAdjustHandles="1" noChangeArrowheads="1" noChangeShapeType="1" noTextEdit="1"/>
              </p:cNvSpPr>
              <p:nvPr/>
            </p:nvSpPr>
            <p:spPr>
              <a:xfrm>
                <a:off x="5935081" y="5530334"/>
                <a:ext cx="1744067" cy="369332"/>
              </a:xfrm>
              <a:prstGeom prst="rect">
                <a:avLst/>
              </a:prstGeom>
              <a:blipFill rotWithShape="0">
                <a:blip r:embed="rId3"/>
                <a:stretch>
                  <a:fillRect b="-3279"/>
                </a:stretch>
              </a:blipFill>
            </p:spPr>
            <p:txBody>
              <a:bodyPr/>
              <a:lstStyle/>
              <a:p>
                <a:r>
                  <a:rPr lang="es-US">
                    <a:noFill/>
                  </a:rPr>
                  <a:t> </a:t>
                </a:r>
              </a:p>
            </p:txBody>
          </p:sp>
        </mc:Fallback>
      </mc:AlternateContent>
    </p:spTree>
    <p:extLst>
      <p:ext uri="{BB962C8B-B14F-4D97-AF65-F5344CB8AC3E}">
        <p14:creationId xmlns:p14="http://schemas.microsoft.com/office/powerpoint/2010/main" val="3601400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US" dirty="0" smtClean="0"/>
              <a:t>Perdidas de carga</a:t>
            </a:r>
            <a:endParaRPr lang="es-U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2592925" y="1457136"/>
            <a:ext cx="6874547" cy="3835300"/>
          </a:xfrm>
          <a:prstGeom prst="rect">
            <a:avLst/>
          </a:prstGeom>
          <a:noFill/>
          <a:ln>
            <a:noFill/>
          </a:ln>
        </p:spPr>
      </p:pic>
      <mc:AlternateContent xmlns:mc="http://schemas.openxmlformats.org/markup-compatibility/2006" xmlns:a14="http://schemas.microsoft.com/office/drawing/2010/main">
        <mc:Choice Requires="a14">
          <p:sp>
            <p:nvSpPr>
              <p:cNvPr id="5" name="Rectángulo 4"/>
              <p:cNvSpPr/>
              <p:nvPr/>
            </p:nvSpPr>
            <p:spPr>
              <a:xfrm>
                <a:off x="2881546" y="5413269"/>
                <a:ext cx="1095364" cy="9105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US" i="1">
                              <a:latin typeface="Cambria Math" panose="02040503050406030204" pitchFamily="18" charset="0"/>
                            </a:rPr>
                          </m:ctrlPr>
                        </m:sSubPr>
                        <m:e>
                          <m:r>
                            <a:rPr lang="es-US" i="1">
                              <a:latin typeface="Cambria Math" panose="02040503050406030204" pitchFamily="18" charset="0"/>
                            </a:rPr>
                            <m:t>𝐾</m:t>
                          </m:r>
                        </m:e>
                        <m:sub>
                          <m:r>
                            <a:rPr lang="es-US" i="1">
                              <a:latin typeface="Cambria Math" panose="02040503050406030204" pitchFamily="18" charset="0"/>
                            </a:rPr>
                            <m:t>𝐿</m:t>
                          </m:r>
                        </m:sub>
                      </m:sSub>
                      <m:r>
                        <a:rPr lang="es-US" i="0">
                          <a:latin typeface="Cambria Math" panose="02040503050406030204" pitchFamily="18" charset="0"/>
                        </a:rPr>
                        <m:t>=</m:t>
                      </m:r>
                      <m:f>
                        <m:fPr>
                          <m:ctrlPr>
                            <a:rPr lang="es-US" i="1">
                              <a:latin typeface="Cambria Math" panose="02040503050406030204" pitchFamily="18" charset="0"/>
                            </a:rPr>
                          </m:ctrlPr>
                        </m:fPr>
                        <m:num>
                          <m:sSub>
                            <m:sSubPr>
                              <m:ctrlPr>
                                <a:rPr lang="es-US" i="1">
                                  <a:latin typeface="Cambria Math" panose="02040503050406030204" pitchFamily="18" charset="0"/>
                                </a:rPr>
                              </m:ctrlPr>
                            </m:sSubPr>
                            <m:e>
                              <m:r>
                                <a:rPr lang="es-US" i="1">
                                  <a:latin typeface="Cambria Math" panose="02040503050406030204" pitchFamily="18" charset="0"/>
                                </a:rPr>
                                <m:t>h</m:t>
                              </m:r>
                            </m:e>
                            <m:sub>
                              <m:r>
                                <a:rPr lang="es-US" i="1">
                                  <a:latin typeface="Cambria Math" panose="02040503050406030204" pitchFamily="18" charset="0"/>
                                </a:rPr>
                                <m:t>𝐿</m:t>
                              </m:r>
                            </m:sub>
                          </m:sSub>
                        </m:num>
                        <m:den>
                          <m:f>
                            <m:fPr>
                              <m:ctrlPr>
                                <a:rPr lang="es-US" i="1">
                                  <a:latin typeface="Cambria Math" panose="02040503050406030204" pitchFamily="18" charset="0"/>
                                </a:rPr>
                              </m:ctrlPr>
                            </m:fPr>
                            <m:num>
                              <m:sSup>
                                <m:sSupPr>
                                  <m:ctrlPr>
                                    <a:rPr lang="es-US" i="1">
                                      <a:latin typeface="Cambria Math" panose="02040503050406030204" pitchFamily="18" charset="0"/>
                                    </a:rPr>
                                  </m:ctrlPr>
                                </m:sSupPr>
                                <m:e>
                                  <m:r>
                                    <a:rPr lang="es-US" i="1">
                                      <a:latin typeface="Cambria Math" panose="02040503050406030204" pitchFamily="18" charset="0"/>
                                    </a:rPr>
                                    <m:t>𝑉</m:t>
                                  </m:r>
                                </m:e>
                                <m:sup>
                                  <m:r>
                                    <a:rPr lang="es-US" i="0">
                                      <a:latin typeface="Cambria Math" panose="02040503050406030204" pitchFamily="18" charset="0"/>
                                    </a:rPr>
                                    <m:t>2</m:t>
                                  </m:r>
                                </m:sup>
                              </m:sSup>
                            </m:num>
                            <m:den>
                              <m:r>
                                <a:rPr lang="es-US" i="0">
                                  <a:latin typeface="Cambria Math" panose="02040503050406030204" pitchFamily="18" charset="0"/>
                                </a:rPr>
                                <m:t>2</m:t>
                              </m:r>
                              <m:r>
                                <a:rPr lang="es-US" i="1">
                                  <a:latin typeface="Cambria Math" panose="02040503050406030204" pitchFamily="18" charset="0"/>
                                </a:rPr>
                                <m:t>𝑔</m:t>
                              </m:r>
                            </m:den>
                          </m:f>
                        </m:den>
                      </m:f>
                    </m:oMath>
                  </m:oMathPara>
                </a14:m>
                <a:endParaRPr lang="es-US" dirty="0"/>
              </a:p>
            </p:txBody>
          </p:sp>
        </mc:Choice>
        <mc:Fallback xmlns="">
          <p:sp>
            <p:nvSpPr>
              <p:cNvPr id="5" name="Rectángulo 4"/>
              <p:cNvSpPr>
                <a:spLocks noRot="1" noChangeAspect="1" noMove="1" noResize="1" noEditPoints="1" noAdjustHandles="1" noChangeArrowheads="1" noChangeShapeType="1" noTextEdit="1"/>
              </p:cNvSpPr>
              <p:nvPr/>
            </p:nvSpPr>
            <p:spPr>
              <a:xfrm>
                <a:off x="2881546" y="5413269"/>
                <a:ext cx="1095364" cy="910570"/>
              </a:xfrm>
              <a:prstGeom prst="rect">
                <a:avLst/>
              </a:prstGeom>
              <a:blipFill rotWithShape="0">
                <a:blip r:embed="rId3"/>
                <a:stretch>
                  <a:fillRect/>
                </a:stretch>
              </a:blipFill>
            </p:spPr>
            <p:txBody>
              <a:bodyPr/>
              <a:lstStyle/>
              <a:p>
                <a:r>
                  <a:rPr lang="es-U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4970168" y="5413269"/>
                <a:ext cx="6096000" cy="1203022"/>
              </a:xfrm>
              <a:prstGeom prst="rect">
                <a:avLst/>
              </a:prstGeom>
            </p:spPr>
            <p:txBody>
              <a:bodyPr>
                <a:spAutoFit/>
              </a:bodyPr>
              <a:lstStyle/>
              <a:p>
                <a:pPr algn="just">
                  <a:lnSpc>
                    <a:spcPct val="150000"/>
                  </a:lnSpc>
                  <a:spcAft>
                    <a:spcPts val="0"/>
                  </a:spcAft>
                </a:pPr>
                <a14:m>
                  <m:oMath xmlns:m="http://schemas.openxmlformats.org/officeDocument/2006/math">
                    <m:sSub>
                      <m:sSubPr>
                        <m:ctrlPr>
                          <a:rPr lang="es-US" i="1">
                            <a:effectLst/>
                            <a:latin typeface="Cambria Math" panose="02040503050406030204" pitchFamily="18" charset="0"/>
                            <a:ea typeface="Times New Roman" panose="02020603050405020304" pitchFamily="18" charset="0"/>
                          </a:rPr>
                        </m:ctrlPr>
                      </m:sSubPr>
                      <m:e>
                        <m:r>
                          <a:rPr lang="es-US" i="1">
                            <a:effectLst/>
                            <a:latin typeface="Cambria Math" panose="02040503050406030204" pitchFamily="18" charset="0"/>
                            <a:ea typeface="Times New Roman" panose="02020603050405020304" pitchFamily="18" charset="0"/>
                          </a:rPr>
                          <m:t>h</m:t>
                        </m:r>
                      </m:e>
                      <m:sub>
                        <m:r>
                          <a:rPr lang="es-US" i="1">
                            <a:effectLst/>
                            <a:latin typeface="Cambria Math" panose="02040503050406030204" pitchFamily="18" charset="0"/>
                            <a:ea typeface="Times New Roman" panose="02020603050405020304" pitchFamily="18" charset="0"/>
                          </a:rPr>
                          <m:t>𝐿</m:t>
                        </m:r>
                      </m:sub>
                    </m:sSub>
                  </m:oMath>
                </a14:m>
                <a:r>
                  <a:rPr lang="es-US" dirty="0">
                    <a:effectLst/>
                    <a:latin typeface="Times New Roman" panose="02020603050405020304" pitchFamily="18" charset="0"/>
                    <a:ea typeface="Times New Roman" panose="02020603050405020304" pitchFamily="18" charset="0"/>
                  </a:rPr>
                  <a:t>: Es la pérdida de carga irreversible.</a:t>
                </a:r>
              </a:p>
              <a:p>
                <a:pPr algn="just">
                  <a:lnSpc>
                    <a:spcPct val="150000"/>
                  </a:lnSpc>
                  <a:spcAft>
                    <a:spcPts val="0"/>
                  </a:spcAft>
                </a:pPr>
                <a14:m>
                  <m:oMath xmlns:m="http://schemas.openxmlformats.org/officeDocument/2006/math">
                    <m:f>
                      <m:fPr>
                        <m:ctrlPr>
                          <a:rPr lang="es-US" i="1">
                            <a:effectLst/>
                            <a:latin typeface="Cambria Math" panose="02040503050406030204" pitchFamily="18" charset="0"/>
                            <a:ea typeface="Times New Roman" panose="02020603050405020304" pitchFamily="18" charset="0"/>
                          </a:rPr>
                        </m:ctrlPr>
                      </m:fPr>
                      <m:num>
                        <m:sSup>
                          <m:sSupPr>
                            <m:ctrlPr>
                              <a:rPr lang="es-US" i="1">
                                <a:effectLst/>
                                <a:latin typeface="Cambria Math" panose="02040503050406030204" pitchFamily="18" charset="0"/>
                                <a:ea typeface="Times New Roman" panose="02020603050405020304" pitchFamily="18" charset="0"/>
                              </a:rPr>
                            </m:ctrlPr>
                          </m:sSupPr>
                          <m:e>
                            <m:r>
                              <a:rPr lang="es-US" i="1">
                                <a:effectLst/>
                                <a:latin typeface="Cambria Math" panose="02040503050406030204" pitchFamily="18" charset="0"/>
                                <a:ea typeface="Times New Roman" panose="02020603050405020304" pitchFamily="18" charset="0"/>
                              </a:rPr>
                              <m:t>𝑉</m:t>
                            </m:r>
                          </m:e>
                          <m:sup>
                            <m:r>
                              <a:rPr lang="es-US" i="1">
                                <a:effectLst/>
                                <a:latin typeface="Cambria Math" panose="02040503050406030204" pitchFamily="18" charset="0"/>
                                <a:ea typeface="Times New Roman" panose="02020603050405020304" pitchFamily="18" charset="0"/>
                              </a:rPr>
                              <m:t>2</m:t>
                            </m:r>
                          </m:sup>
                        </m:sSup>
                      </m:num>
                      <m:den>
                        <m:r>
                          <a:rPr lang="es-US" i="1">
                            <a:effectLst/>
                            <a:latin typeface="Cambria Math" panose="02040503050406030204" pitchFamily="18" charset="0"/>
                            <a:ea typeface="Times New Roman" panose="02020603050405020304" pitchFamily="18" charset="0"/>
                          </a:rPr>
                          <m:t>2</m:t>
                        </m:r>
                        <m:r>
                          <a:rPr lang="es-US" i="1">
                            <a:effectLst/>
                            <a:latin typeface="Cambria Math" panose="02040503050406030204" pitchFamily="18" charset="0"/>
                            <a:ea typeface="Times New Roman" panose="02020603050405020304" pitchFamily="18" charset="0"/>
                          </a:rPr>
                          <m:t>𝑔</m:t>
                        </m:r>
                      </m:den>
                    </m:f>
                  </m:oMath>
                </a14:m>
                <a:r>
                  <a:rPr lang="es-US" dirty="0">
                    <a:effectLst/>
                    <a:latin typeface="Times New Roman" panose="02020603050405020304" pitchFamily="18" charset="0"/>
                    <a:ea typeface="Times New Roman" panose="02020603050405020304" pitchFamily="18" charset="0"/>
                  </a:rPr>
                  <a:t>: Representa le energía cinética adquirida por el fluido.</a:t>
                </a:r>
              </a:p>
            </p:txBody>
          </p:sp>
        </mc:Choice>
        <mc:Fallback xmlns="">
          <p:sp>
            <p:nvSpPr>
              <p:cNvPr id="6" name="Rectángulo 5"/>
              <p:cNvSpPr>
                <a:spLocks noRot="1" noChangeAspect="1" noMove="1" noResize="1" noEditPoints="1" noAdjustHandles="1" noChangeArrowheads="1" noChangeShapeType="1" noTextEdit="1"/>
              </p:cNvSpPr>
              <p:nvPr/>
            </p:nvSpPr>
            <p:spPr>
              <a:xfrm>
                <a:off x="4970168" y="5413269"/>
                <a:ext cx="6096000" cy="1203022"/>
              </a:xfrm>
              <a:prstGeom prst="rect">
                <a:avLst/>
              </a:prstGeom>
              <a:blipFill rotWithShape="0">
                <a:blip r:embed="rId4"/>
                <a:stretch>
                  <a:fillRect/>
                </a:stretch>
              </a:blipFill>
            </p:spPr>
            <p:txBody>
              <a:bodyPr/>
              <a:lstStyle/>
              <a:p>
                <a:r>
                  <a:rPr lang="es-US">
                    <a:noFill/>
                  </a:rPr>
                  <a:t> </a:t>
                </a:r>
              </a:p>
            </p:txBody>
          </p:sp>
        </mc:Fallback>
      </mc:AlternateContent>
    </p:spTree>
    <p:extLst>
      <p:ext uri="{BB962C8B-B14F-4D97-AF65-F5344CB8AC3E}">
        <p14:creationId xmlns:p14="http://schemas.microsoft.com/office/powerpoint/2010/main" val="7581587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16625" y="522510"/>
            <a:ext cx="8911687" cy="1280890"/>
          </a:xfrm>
        </p:spPr>
        <p:txBody>
          <a:bodyPr/>
          <a:lstStyle/>
          <a:p>
            <a:r>
              <a:rPr lang="es-US" dirty="0" smtClean="0"/>
              <a:t>Determinación de la caída de presión en la posición 1 y 2.</a:t>
            </a:r>
            <a:endParaRPr lang="es-U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09601" y="2505832"/>
            <a:ext cx="5357880" cy="3552068"/>
          </a:xfrm>
          <a:prstGeom prst="rect">
            <a:avLst/>
          </a:prstGeom>
          <a:noFill/>
          <a:ln>
            <a:noFill/>
          </a:ln>
        </p:spPr>
      </p:pic>
      <mc:AlternateContent xmlns:mc="http://schemas.openxmlformats.org/markup-compatibility/2006" xmlns:a14="http://schemas.microsoft.com/office/drawing/2010/main">
        <mc:Choice Requires="a14">
          <p:sp>
            <p:nvSpPr>
              <p:cNvPr id="5" name="Marcador de contenido 2"/>
              <p:cNvSpPr>
                <a:spLocks noGrp="1"/>
              </p:cNvSpPr>
              <p:nvPr>
                <p:ph idx="1"/>
              </p:nvPr>
            </p:nvSpPr>
            <p:spPr>
              <a:xfrm>
                <a:off x="5967480" y="3695701"/>
                <a:ext cx="6034020" cy="2362199"/>
              </a:xfrm>
            </p:spPr>
            <p:txBody>
              <a:bodyPr>
                <a:normAutofit/>
              </a:bodyPr>
              <a:lstStyle/>
              <a:p>
                <a:pPr marL="0" indent="0">
                  <a:buNone/>
                </a:pPr>
                <a14:m>
                  <m:oMathPara xmlns:m="http://schemas.openxmlformats.org/officeDocument/2006/math">
                    <m:oMathParaPr>
                      <m:jc m:val="left"/>
                    </m:oMathParaPr>
                    <m:oMath xmlns:m="http://schemas.openxmlformats.org/officeDocument/2006/math">
                      <m:f>
                        <m:fPr>
                          <m:ctrlPr>
                            <a:rPr lang="es-US" sz="1300" i="1" smtClean="0">
                              <a:latin typeface="Cambria Math" panose="02040503050406030204" pitchFamily="18" charset="0"/>
                            </a:rPr>
                          </m:ctrlPr>
                        </m:fPr>
                        <m:num>
                          <m:sSub>
                            <m:sSubPr>
                              <m:ctrlPr>
                                <a:rPr lang="es-US" sz="1300" i="1">
                                  <a:latin typeface="Cambria Math" panose="02040503050406030204" pitchFamily="18" charset="0"/>
                                </a:rPr>
                              </m:ctrlPr>
                            </m:sSubPr>
                            <m:e>
                              <m:r>
                                <a:rPr lang="es-US" sz="1300" i="1">
                                  <a:latin typeface="Cambria Math" panose="02040503050406030204" pitchFamily="18" charset="0"/>
                                </a:rPr>
                                <m:t>𝑃</m:t>
                              </m:r>
                            </m:e>
                            <m:sub>
                              <m:r>
                                <a:rPr lang="es-US" sz="1300" i="1">
                                  <a:latin typeface="Cambria Math" panose="02040503050406030204" pitchFamily="18" charset="0"/>
                                </a:rPr>
                                <m:t>1</m:t>
                              </m:r>
                            </m:sub>
                          </m:sSub>
                        </m:num>
                        <m:den>
                          <m:r>
                            <a:rPr lang="es-US" sz="1300" i="1">
                              <a:latin typeface="Cambria Math" panose="02040503050406030204" pitchFamily="18" charset="0"/>
                            </a:rPr>
                            <m:t>𝜌</m:t>
                          </m:r>
                          <m:r>
                            <a:rPr lang="es-US" sz="1300" i="1">
                              <a:latin typeface="Cambria Math" panose="02040503050406030204" pitchFamily="18" charset="0"/>
                            </a:rPr>
                            <m:t>𝑔</m:t>
                          </m:r>
                        </m:den>
                      </m:f>
                      <m:r>
                        <a:rPr lang="es-US" sz="1300" i="1">
                          <a:latin typeface="Cambria Math" panose="02040503050406030204" pitchFamily="18" charset="0"/>
                        </a:rPr>
                        <m:t>+</m:t>
                      </m:r>
                      <m:f>
                        <m:fPr>
                          <m:ctrlPr>
                            <a:rPr lang="es-US" sz="1300" i="1">
                              <a:latin typeface="Cambria Math" panose="02040503050406030204" pitchFamily="18" charset="0"/>
                            </a:rPr>
                          </m:ctrlPr>
                        </m:fPr>
                        <m:num>
                          <m:sSup>
                            <m:sSupPr>
                              <m:ctrlPr>
                                <a:rPr lang="es-US" sz="1300" i="1">
                                  <a:latin typeface="Cambria Math" panose="02040503050406030204" pitchFamily="18" charset="0"/>
                                </a:rPr>
                              </m:ctrlPr>
                            </m:sSupPr>
                            <m:e>
                              <m:sSub>
                                <m:sSubPr>
                                  <m:ctrlPr>
                                    <a:rPr lang="es-US" sz="1300" i="1">
                                      <a:latin typeface="Cambria Math" panose="02040503050406030204" pitchFamily="18" charset="0"/>
                                    </a:rPr>
                                  </m:ctrlPr>
                                </m:sSubPr>
                                <m:e>
                                  <m:r>
                                    <a:rPr lang="es-US" sz="1300" i="1">
                                      <a:latin typeface="Cambria Math" panose="02040503050406030204" pitchFamily="18" charset="0"/>
                                    </a:rPr>
                                    <m:t>𝑉</m:t>
                                  </m:r>
                                </m:e>
                                <m:sub>
                                  <m:r>
                                    <a:rPr lang="es-US" sz="1300" i="1">
                                      <a:latin typeface="Cambria Math" panose="02040503050406030204" pitchFamily="18" charset="0"/>
                                    </a:rPr>
                                    <m:t>1</m:t>
                                  </m:r>
                                </m:sub>
                              </m:sSub>
                            </m:e>
                            <m:sup>
                              <m:r>
                                <a:rPr lang="es-US" sz="1300" i="1">
                                  <a:latin typeface="Cambria Math" panose="02040503050406030204" pitchFamily="18" charset="0"/>
                                </a:rPr>
                                <m:t>2</m:t>
                              </m:r>
                            </m:sup>
                          </m:sSup>
                        </m:num>
                        <m:den>
                          <m:r>
                            <a:rPr lang="es-US" sz="1300" i="1">
                              <a:latin typeface="Cambria Math" panose="02040503050406030204" pitchFamily="18" charset="0"/>
                            </a:rPr>
                            <m:t>2</m:t>
                          </m:r>
                          <m:r>
                            <a:rPr lang="es-US" sz="1300" i="1">
                              <a:latin typeface="Cambria Math" panose="02040503050406030204" pitchFamily="18" charset="0"/>
                            </a:rPr>
                            <m:t>𝑔</m:t>
                          </m:r>
                        </m:den>
                      </m:f>
                      <m:r>
                        <a:rPr lang="es-US" sz="1300" i="1">
                          <a:latin typeface="Cambria Math" panose="02040503050406030204" pitchFamily="18" charset="0"/>
                        </a:rPr>
                        <m:t>+</m:t>
                      </m:r>
                      <m:sSub>
                        <m:sSubPr>
                          <m:ctrlPr>
                            <a:rPr lang="es-US" sz="1300" i="1">
                              <a:latin typeface="Cambria Math" panose="02040503050406030204" pitchFamily="18" charset="0"/>
                            </a:rPr>
                          </m:ctrlPr>
                        </m:sSubPr>
                        <m:e>
                          <m:r>
                            <a:rPr lang="es-US" sz="1300" i="1">
                              <a:latin typeface="Cambria Math" panose="02040503050406030204" pitchFamily="18" charset="0"/>
                            </a:rPr>
                            <m:t>𝑧</m:t>
                          </m:r>
                        </m:e>
                        <m:sub>
                          <m:r>
                            <a:rPr lang="es-US" sz="1300" i="1">
                              <a:latin typeface="Cambria Math" panose="02040503050406030204" pitchFamily="18" charset="0"/>
                            </a:rPr>
                            <m:t>1</m:t>
                          </m:r>
                        </m:sub>
                      </m:sSub>
                      <m:r>
                        <a:rPr lang="es-US" sz="1300" i="1">
                          <a:latin typeface="Cambria Math" panose="02040503050406030204" pitchFamily="18" charset="0"/>
                        </a:rPr>
                        <m:t>+</m:t>
                      </m:r>
                      <m:sSub>
                        <m:sSubPr>
                          <m:ctrlPr>
                            <a:rPr lang="es-US" sz="1300" i="1">
                              <a:latin typeface="Cambria Math" panose="02040503050406030204" pitchFamily="18" charset="0"/>
                            </a:rPr>
                          </m:ctrlPr>
                        </m:sSubPr>
                        <m:e>
                          <m:r>
                            <a:rPr lang="es-US" sz="1300" i="1">
                              <a:latin typeface="Cambria Math" panose="02040503050406030204" pitchFamily="18" charset="0"/>
                            </a:rPr>
                            <m:t>h</m:t>
                          </m:r>
                        </m:e>
                        <m:sub>
                          <m:r>
                            <a:rPr lang="es-US" sz="1300" i="1">
                              <a:latin typeface="Cambria Math" panose="02040503050406030204" pitchFamily="18" charset="0"/>
                            </a:rPr>
                            <m:t>𝑏𝑜𝑚𝑏𝑎</m:t>
                          </m:r>
                        </m:sub>
                      </m:sSub>
                      <m:r>
                        <a:rPr lang="es-US" sz="1300" i="1">
                          <a:latin typeface="Cambria Math" panose="02040503050406030204" pitchFamily="18" charset="0"/>
                        </a:rPr>
                        <m:t>=</m:t>
                      </m:r>
                      <m:f>
                        <m:fPr>
                          <m:ctrlPr>
                            <a:rPr lang="es-US" sz="1300" i="1">
                              <a:latin typeface="Cambria Math" panose="02040503050406030204" pitchFamily="18" charset="0"/>
                            </a:rPr>
                          </m:ctrlPr>
                        </m:fPr>
                        <m:num>
                          <m:sSub>
                            <m:sSubPr>
                              <m:ctrlPr>
                                <a:rPr lang="es-US" sz="1300" i="1">
                                  <a:latin typeface="Cambria Math" panose="02040503050406030204" pitchFamily="18" charset="0"/>
                                </a:rPr>
                              </m:ctrlPr>
                            </m:sSubPr>
                            <m:e>
                              <m:r>
                                <a:rPr lang="es-US" sz="1300" i="1">
                                  <a:latin typeface="Cambria Math" panose="02040503050406030204" pitchFamily="18" charset="0"/>
                                </a:rPr>
                                <m:t>𝑃</m:t>
                              </m:r>
                            </m:e>
                            <m:sub>
                              <m:r>
                                <a:rPr lang="es-US" sz="1300" i="1">
                                  <a:latin typeface="Cambria Math" panose="02040503050406030204" pitchFamily="18" charset="0"/>
                                </a:rPr>
                                <m:t>2</m:t>
                              </m:r>
                            </m:sub>
                          </m:sSub>
                        </m:num>
                        <m:den>
                          <m:r>
                            <a:rPr lang="es-US" sz="1300" i="1">
                              <a:latin typeface="Cambria Math" panose="02040503050406030204" pitchFamily="18" charset="0"/>
                            </a:rPr>
                            <m:t>𝜌</m:t>
                          </m:r>
                          <m:r>
                            <a:rPr lang="es-US" sz="1300" i="1">
                              <a:latin typeface="Cambria Math" panose="02040503050406030204" pitchFamily="18" charset="0"/>
                            </a:rPr>
                            <m:t>𝑔</m:t>
                          </m:r>
                        </m:den>
                      </m:f>
                      <m:r>
                        <a:rPr lang="es-US" sz="1300" i="1">
                          <a:latin typeface="Cambria Math" panose="02040503050406030204" pitchFamily="18" charset="0"/>
                        </a:rPr>
                        <m:t>+</m:t>
                      </m:r>
                      <m:f>
                        <m:fPr>
                          <m:ctrlPr>
                            <a:rPr lang="es-US" sz="1300" i="1">
                              <a:latin typeface="Cambria Math" panose="02040503050406030204" pitchFamily="18" charset="0"/>
                            </a:rPr>
                          </m:ctrlPr>
                        </m:fPr>
                        <m:num>
                          <m:sSup>
                            <m:sSupPr>
                              <m:ctrlPr>
                                <a:rPr lang="es-US" sz="1300" i="1">
                                  <a:latin typeface="Cambria Math" panose="02040503050406030204" pitchFamily="18" charset="0"/>
                                </a:rPr>
                              </m:ctrlPr>
                            </m:sSupPr>
                            <m:e>
                              <m:sSub>
                                <m:sSubPr>
                                  <m:ctrlPr>
                                    <a:rPr lang="es-US" sz="1300" i="1">
                                      <a:latin typeface="Cambria Math" panose="02040503050406030204" pitchFamily="18" charset="0"/>
                                    </a:rPr>
                                  </m:ctrlPr>
                                </m:sSubPr>
                                <m:e>
                                  <m:r>
                                    <a:rPr lang="es-US" sz="1300" i="1">
                                      <a:latin typeface="Cambria Math" panose="02040503050406030204" pitchFamily="18" charset="0"/>
                                    </a:rPr>
                                    <m:t>𝑉</m:t>
                                  </m:r>
                                </m:e>
                                <m:sub>
                                  <m:r>
                                    <a:rPr lang="es-US" sz="1300" i="1">
                                      <a:latin typeface="Cambria Math" panose="02040503050406030204" pitchFamily="18" charset="0"/>
                                    </a:rPr>
                                    <m:t>2</m:t>
                                  </m:r>
                                </m:sub>
                              </m:sSub>
                            </m:e>
                            <m:sup>
                              <m:r>
                                <a:rPr lang="es-US" sz="1300" i="1">
                                  <a:latin typeface="Cambria Math" panose="02040503050406030204" pitchFamily="18" charset="0"/>
                                </a:rPr>
                                <m:t>2</m:t>
                              </m:r>
                            </m:sup>
                          </m:sSup>
                        </m:num>
                        <m:den>
                          <m:r>
                            <a:rPr lang="es-US" sz="1300" i="1">
                              <a:latin typeface="Cambria Math" panose="02040503050406030204" pitchFamily="18" charset="0"/>
                            </a:rPr>
                            <m:t>2</m:t>
                          </m:r>
                          <m:r>
                            <a:rPr lang="es-US" sz="1300" i="1">
                              <a:latin typeface="Cambria Math" panose="02040503050406030204" pitchFamily="18" charset="0"/>
                            </a:rPr>
                            <m:t>𝑔</m:t>
                          </m:r>
                        </m:den>
                      </m:f>
                      <m:r>
                        <a:rPr lang="es-US" sz="1300" i="1">
                          <a:latin typeface="Cambria Math" panose="02040503050406030204" pitchFamily="18" charset="0"/>
                        </a:rPr>
                        <m:t>+</m:t>
                      </m:r>
                      <m:sSub>
                        <m:sSubPr>
                          <m:ctrlPr>
                            <a:rPr lang="es-US" sz="1300" i="1">
                              <a:latin typeface="Cambria Math" panose="02040503050406030204" pitchFamily="18" charset="0"/>
                            </a:rPr>
                          </m:ctrlPr>
                        </m:sSubPr>
                        <m:e>
                          <m:r>
                            <a:rPr lang="es-US" sz="1300" i="1">
                              <a:latin typeface="Cambria Math" panose="02040503050406030204" pitchFamily="18" charset="0"/>
                            </a:rPr>
                            <m:t>𝑧</m:t>
                          </m:r>
                        </m:e>
                        <m:sub>
                          <m:r>
                            <a:rPr lang="es-US" sz="1300" i="1">
                              <a:latin typeface="Cambria Math" panose="02040503050406030204" pitchFamily="18" charset="0"/>
                            </a:rPr>
                            <m:t>2</m:t>
                          </m:r>
                        </m:sub>
                      </m:sSub>
                      <m:r>
                        <a:rPr lang="es-US" sz="1300" i="1">
                          <a:latin typeface="Cambria Math" panose="02040503050406030204" pitchFamily="18" charset="0"/>
                        </a:rPr>
                        <m:t>+</m:t>
                      </m:r>
                      <m:sSub>
                        <m:sSubPr>
                          <m:ctrlPr>
                            <a:rPr lang="es-US" sz="1300" i="1">
                              <a:latin typeface="Cambria Math" panose="02040503050406030204" pitchFamily="18" charset="0"/>
                            </a:rPr>
                          </m:ctrlPr>
                        </m:sSubPr>
                        <m:e>
                          <m:r>
                            <a:rPr lang="es-US" sz="1300" i="1">
                              <a:latin typeface="Cambria Math" panose="02040503050406030204" pitchFamily="18" charset="0"/>
                            </a:rPr>
                            <m:t>h</m:t>
                          </m:r>
                        </m:e>
                        <m:sub>
                          <m:r>
                            <a:rPr lang="es-US" sz="1300" i="1">
                              <a:latin typeface="Cambria Math" panose="02040503050406030204" pitchFamily="18" charset="0"/>
                            </a:rPr>
                            <m:t>𝐿𝑐𝑜𝑑𝑜</m:t>
                          </m:r>
                          <m:r>
                            <a:rPr lang="es-US" sz="1300" i="1">
                              <a:latin typeface="Cambria Math" panose="02040503050406030204" pitchFamily="18" charset="0"/>
                            </a:rPr>
                            <m:t>90°</m:t>
                          </m:r>
                        </m:sub>
                      </m:sSub>
                      <m:r>
                        <a:rPr lang="es-US" sz="1300" i="1">
                          <a:latin typeface="Cambria Math" panose="02040503050406030204" pitchFamily="18" charset="0"/>
                        </a:rPr>
                        <m:t>+</m:t>
                      </m:r>
                      <m:sSub>
                        <m:sSubPr>
                          <m:ctrlPr>
                            <a:rPr lang="es-US" sz="1300" i="1">
                              <a:latin typeface="Cambria Math" panose="02040503050406030204" pitchFamily="18" charset="0"/>
                            </a:rPr>
                          </m:ctrlPr>
                        </m:sSubPr>
                        <m:e>
                          <m:r>
                            <a:rPr lang="es-US" sz="1300" i="1">
                              <a:latin typeface="Cambria Math" panose="02040503050406030204" pitchFamily="18" charset="0"/>
                            </a:rPr>
                            <m:t>h</m:t>
                          </m:r>
                        </m:e>
                        <m:sub>
                          <m:r>
                            <a:rPr lang="es-US" sz="1300" i="1">
                              <a:latin typeface="Cambria Math" panose="02040503050406030204" pitchFamily="18" charset="0"/>
                            </a:rPr>
                            <m:t>𝐿𝑇𝐿𝑖𝑛𝑒𝑎</m:t>
                          </m:r>
                        </m:sub>
                      </m:sSub>
                      <m:r>
                        <a:rPr lang="es-US" sz="1300" i="1">
                          <a:latin typeface="Cambria Math" panose="02040503050406030204" pitchFamily="18" charset="0"/>
                        </a:rPr>
                        <m:t>+</m:t>
                      </m:r>
                      <m:sSub>
                        <m:sSubPr>
                          <m:ctrlPr>
                            <a:rPr lang="es-US" sz="1300" i="1">
                              <a:latin typeface="Cambria Math" panose="02040503050406030204" pitchFamily="18" charset="0"/>
                            </a:rPr>
                          </m:ctrlPr>
                        </m:sSubPr>
                        <m:e>
                          <m:r>
                            <a:rPr lang="es-US" sz="1300" i="1">
                              <a:latin typeface="Cambria Math" panose="02040503050406030204" pitchFamily="18" charset="0"/>
                            </a:rPr>
                            <m:t>h</m:t>
                          </m:r>
                        </m:e>
                        <m:sub>
                          <m:r>
                            <a:rPr lang="es-US" sz="1300" i="1">
                              <a:latin typeface="Cambria Math" panose="02040503050406030204" pitchFamily="18" charset="0"/>
                            </a:rPr>
                            <m:t>𝐿𝑇𝑑𝑒𝑟𝑖𝑣</m:t>
                          </m:r>
                        </m:sub>
                      </m:sSub>
                      <m:r>
                        <a:rPr lang="es-US" sz="1300" i="1">
                          <a:latin typeface="Cambria Math" panose="02040503050406030204" pitchFamily="18" charset="0"/>
                        </a:rPr>
                        <m:t>+</m:t>
                      </m:r>
                      <m:sSub>
                        <m:sSubPr>
                          <m:ctrlPr>
                            <a:rPr lang="es-US" sz="1300" i="1">
                              <a:latin typeface="Cambria Math" panose="02040503050406030204" pitchFamily="18" charset="0"/>
                            </a:rPr>
                          </m:ctrlPr>
                        </m:sSubPr>
                        <m:e>
                          <m:r>
                            <a:rPr lang="es-US" sz="1300" i="1">
                              <a:latin typeface="Cambria Math" panose="02040503050406030204" pitchFamily="18" charset="0"/>
                            </a:rPr>
                            <m:t>h</m:t>
                          </m:r>
                        </m:e>
                        <m:sub>
                          <m:r>
                            <a:rPr lang="es-US" sz="1300" i="1">
                              <a:latin typeface="Cambria Math" panose="02040503050406030204" pitchFamily="18" charset="0"/>
                            </a:rPr>
                            <m:t>𝐿𝑣𝑎𝑙𝑣</m:t>
                          </m:r>
                        </m:sub>
                      </m:sSub>
                    </m:oMath>
                  </m:oMathPara>
                </a14:m>
                <a:endParaRPr lang="es-US" sz="1300" dirty="0"/>
              </a:p>
              <a:p>
                <a:pPr marL="0" indent="0">
                  <a:buNone/>
                </a:pPr>
                <a:r>
                  <a:rPr lang="es-US" dirty="0" smtClean="0"/>
                  <a:t>Por </a:t>
                </a:r>
                <a:r>
                  <a:rPr lang="es-US" dirty="0"/>
                  <a:t>lo tanto la presión en el punto 2 será:</a:t>
                </a:r>
              </a:p>
              <a:p>
                <a:pPr marL="0" indent="0">
                  <a:buNone/>
                </a:pPr>
                <a:endParaRPr lang="es-US" dirty="0"/>
              </a:p>
              <a:p>
                <a:pPr algn="ctr"/>
                <a14:m>
                  <m:oMath xmlns:m="http://schemas.openxmlformats.org/officeDocument/2006/math">
                    <m:sSub>
                      <m:sSubPr>
                        <m:ctrlPr>
                          <a:rPr lang="es-US" b="1" i="1">
                            <a:latin typeface="Cambria Math" panose="02040503050406030204" pitchFamily="18" charset="0"/>
                          </a:rPr>
                        </m:ctrlPr>
                      </m:sSubPr>
                      <m:e>
                        <m:r>
                          <a:rPr lang="es-US" b="1" i="1">
                            <a:latin typeface="Cambria Math" panose="02040503050406030204" pitchFamily="18" charset="0"/>
                          </a:rPr>
                          <m:t>𝑷</m:t>
                        </m:r>
                      </m:e>
                      <m:sub>
                        <m:r>
                          <a:rPr lang="es-US" b="1" i="1">
                            <a:latin typeface="Cambria Math" panose="02040503050406030204" pitchFamily="18" charset="0"/>
                          </a:rPr>
                          <m:t>𝟐</m:t>
                        </m:r>
                      </m:sub>
                    </m:sSub>
                    <m:r>
                      <a:rPr lang="es-US" b="1" i="1">
                        <a:latin typeface="Cambria Math" panose="02040503050406030204" pitchFamily="18" charset="0"/>
                      </a:rPr>
                      <m:t>=</m:t>
                    </m:r>
                    <m:r>
                      <a:rPr lang="es-US" b="1" i="1">
                        <a:latin typeface="Cambria Math" panose="02040503050406030204" pitchFamily="18" charset="0"/>
                      </a:rPr>
                      <m:t>𝟑𝟗</m:t>
                    </m:r>
                    <m:r>
                      <a:rPr lang="es-US" b="1" i="1">
                        <a:latin typeface="Cambria Math" panose="02040503050406030204" pitchFamily="18" charset="0"/>
                      </a:rPr>
                      <m:t>.</m:t>
                    </m:r>
                    <m:r>
                      <a:rPr lang="es-US" b="1" i="1">
                        <a:latin typeface="Cambria Math" panose="02040503050406030204" pitchFamily="18" charset="0"/>
                      </a:rPr>
                      <m:t>𝟐</m:t>
                    </m:r>
                    <m:d>
                      <m:dPr>
                        <m:begChr m:val="["/>
                        <m:endChr m:val="]"/>
                        <m:ctrlPr>
                          <a:rPr lang="es-US" b="1" i="1">
                            <a:latin typeface="Cambria Math" panose="02040503050406030204" pitchFamily="18" charset="0"/>
                          </a:rPr>
                        </m:ctrlPr>
                      </m:dPr>
                      <m:e>
                        <m:r>
                          <a:rPr lang="es-US" b="1" i="1">
                            <a:latin typeface="Cambria Math" panose="02040503050406030204" pitchFamily="18" charset="0"/>
                          </a:rPr>
                          <m:t>𝑲𝒑𝒂</m:t>
                        </m:r>
                      </m:e>
                    </m:d>
                  </m:oMath>
                </a14:m>
                <a:endParaRPr lang="es-US" b="1" dirty="0"/>
              </a:p>
              <a:p>
                <a:pPr algn="ctr"/>
                <a14:m>
                  <m:oMath xmlns:m="http://schemas.openxmlformats.org/officeDocument/2006/math">
                    <m:sSub>
                      <m:sSubPr>
                        <m:ctrlPr>
                          <a:rPr lang="es-US" b="1" i="1">
                            <a:latin typeface="Cambria Math" panose="02040503050406030204" pitchFamily="18" charset="0"/>
                          </a:rPr>
                        </m:ctrlPr>
                      </m:sSubPr>
                      <m:e>
                        <m:r>
                          <a:rPr lang="es-US" b="1" i="1">
                            <a:latin typeface="Cambria Math" panose="02040503050406030204" pitchFamily="18" charset="0"/>
                          </a:rPr>
                          <m:t>𝑷</m:t>
                        </m:r>
                      </m:e>
                      <m:sub>
                        <m:r>
                          <a:rPr lang="es-US" b="1" i="1">
                            <a:latin typeface="Cambria Math" panose="02040503050406030204" pitchFamily="18" charset="0"/>
                          </a:rPr>
                          <m:t>𝟐</m:t>
                        </m:r>
                      </m:sub>
                    </m:sSub>
                    <m:r>
                      <a:rPr lang="es-US" b="1" i="1">
                        <a:latin typeface="Cambria Math" panose="02040503050406030204" pitchFamily="18" charset="0"/>
                      </a:rPr>
                      <m:t>=</m:t>
                    </m:r>
                    <m:r>
                      <a:rPr lang="es-US" b="1" i="1">
                        <a:latin typeface="Cambria Math" panose="02040503050406030204" pitchFamily="18" charset="0"/>
                      </a:rPr>
                      <m:t>𝟓</m:t>
                    </m:r>
                    <m:r>
                      <a:rPr lang="es-US" b="1" i="1">
                        <a:latin typeface="Cambria Math" panose="02040503050406030204" pitchFamily="18" charset="0"/>
                      </a:rPr>
                      <m:t>.</m:t>
                    </m:r>
                    <m:r>
                      <a:rPr lang="es-US" b="1" i="1">
                        <a:latin typeface="Cambria Math" panose="02040503050406030204" pitchFamily="18" charset="0"/>
                      </a:rPr>
                      <m:t>𝟔𝟖</m:t>
                    </m:r>
                    <m:d>
                      <m:dPr>
                        <m:begChr m:val="["/>
                        <m:endChr m:val="]"/>
                        <m:ctrlPr>
                          <a:rPr lang="es-US" b="1" i="1">
                            <a:latin typeface="Cambria Math" panose="02040503050406030204" pitchFamily="18" charset="0"/>
                          </a:rPr>
                        </m:ctrlPr>
                      </m:dPr>
                      <m:e>
                        <m:r>
                          <a:rPr lang="es-US" b="1" i="1">
                            <a:latin typeface="Cambria Math" panose="02040503050406030204" pitchFamily="18" charset="0"/>
                          </a:rPr>
                          <m:t>𝒑𝒔𝒊</m:t>
                        </m:r>
                      </m:e>
                    </m:d>
                  </m:oMath>
                </a14:m>
                <a:endParaRPr lang="es-US" b="1" dirty="0"/>
              </a:p>
              <a:p>
                <a:endParaRPr lang="es-US" dirty="0"/>
              </a:p>
            </p:txBody>
          </p:sp>
        </mc:Choice>
        <mc:Fallback xmlns="">
          <p:sp>
            <p:nvSpPr>
              <p:cNvPr id="5" name="Marcador de contenido 2"/>
              <p:cNvSpPr>
                <a:spLocks noGrp="1" noRot="1" noChangeAspect="1" noMove="1" noResize="1" noEditPoints="1" noAdjustHandles="1" noChangeArrowheads="1" noChangeShapeType="1" noTextEdit="1"/>
              </p:cNvSpPr>
              <p:nvPr>
                <p:ph idx="1"/>
              </p:nvPr>
            </p:nvSpPr>
            <p:spPr>
              <a:xfrm>
                <a:off x="5967480" y="3695701"/>
                <a:ext cx="6034020" cy="2362199"/>
              </a:xfrm>
              <a:blipFill rotWithShape="0">
                <a:blip r:embed="rId3"/>
                <a:stretch>
                  <a:fillRect l="-909"/>
                </a:stretch>
              </a:blipFill>
            </p:spPr>
            <p:txBody>
              <a:bodyPr/>
              <a:lstStyle/>
              <a:p>
                <a:r>
                  <a:rPr lang="es-US">
                    <a:noFill/>
                  </a:rPr>
                  <a:t> </a:t>
                </a:r>
              </a:p>
            </p:txBody>
          </p:sp>
        </mc:Fallback>
      </mc:AlternateContent>
    </p:spTree>
    <p:extLst>
      <p:ext uri="{BB962C8B-B14F-4D97-AF65-F5344CB8AC3E}">
        <p14:creationId xmlns:p14="http://schemas.microsoft.com/office/powerpoint/2010/main" val="19944664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41873" y="649510"/>
            <a:ext cx="8911687" cy="1280890"/>
          </a:xfrm>
        </p:spPr>
        <p:txBody>
          <a:bodyPr/>
          <a:lstStyle/>
          <a:p>
            <a:r>
              <a:rPr lang="es-US" dirty="0"/>
              <a:t>Determinación de la </a:t>
            </a:r>
            <a:r>
              <a:rPr lang="es-US" dirty="0" smtClean="0"/>
              <a:t>caída de presión </a:t>
            </a:r>
            <a:r>
              <a:rPr lang="es-US" dirty="0"/>
              <a:t>en la posición </a:t>
            </a:r>
            <a:r>
              <a:rPr lang="es-US" dirty="0" smtClean="0"/>
              <a:t>3 </a:t>
            </a:r>
            <a:r>
              <a:rPr lang="es-US" dirty="0"/>
              <a:t>y </a:t>
            </a:r>
            <a:r>
              <a:rPr lang="es-US" dirty="0" smtClean="0"/>
              <a:t>4.</a:t>
            </a:r>
            <a:endParaRPr lang="es-U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800101" y="2870200"/>
            <a:ext cx="4940300" cy="3086100"/>
          </a:xfrm>
          <a:prstGeom prst="rect">
            <a:avLst/>
          </a:prstGeom>
          <a:noFill/>
          <a:ln>
            <a:noFill/>
          </a:ln>
        </p:spPr>
      </p:pic>
      <mc:AlternateContent xmlns:mc="http://schemas.openxmlformats.org/markup-compatibility/2006" xmlns:a14="http://schemas.microsoft.com/office/drawing/2010/main">
        <mc:Choice Requires="a14">
          <p:sp>
            <p:nvSpPr>
              <p:cNvPr id="5" name="Marcador de contenido 2"/>
              <p:cNvSpPr>
                <a:spLocks noGrp="1"/>
              </p:cNvSpPr>
              <p:nvPr>
                <p:ph idx="1"/>
              </p:nvPr>
            </p:nvSpPr>
            <p:spPr>
              <a:xfrm>
                <a:off x="5686919" y="2699855"/>
                <a:ext cx="6505081" cy="1713395"/>
              </a:xfrm>
            </p:spPr>
            <p:txBody>
              <a:bodyPr>
                <a:normAutofit fontScale="77500" lnSpcReduction="20000"/>
              </a:bodyPr>
              <a:lstStyle/>
              <a:p>
                <a:pPr marL="0" indent="0">
                  <a:buNone/>
                </a:pPr>
                <a14:m>
                  <m:oMathPara xmlns:m="http://schemas.openxmlformats.org/officeDocument/2006/math">
                    <m:oMathParaPr>
                      <m:jc m:val="centerGroup"/>
                    </m:oMathParaPr>
                    <m:oMath xmlns:m="http://schemas.openxmlformats.org/officeDocument/2006/math">
                      <m:f>
                        <m:fPr>
                          <m:ctrlPr>
                            <a:rPr lang="es-US" i="1" smtClean="0">
                              <a:latin typeface="Cambria Math" panose="02040503050406030204" pitchFamily="18" charset="0"/>
                            </a:rPr>
                          </m:ctrlPr>
                        </m:fPr>
                        <m:num>
                          <m:sSub>
                            <m:sSubPr>
                              <m:ctrlPr>
                                <a:rPr lang="es-US" i="1">
                                  <a:latin typeface="Cambria Math" panose="02040503050406030204" pitchFamily="18" charset="0"/>
                                </a:rPr>
                              </m:ctrlPr>
                            </m:sSubPr>
                            <m:e>
                              <m:r>
                                <a:rPr lang="es-US" i="1">
                                  <a:latin typeface="Cambria Math" panose="02040503050406030204" pitchFamily="18" charset="0"/>
                                </a:rPr>
                                <m:t>𝑃</m:t>
                              </m:r>
                            </m:e>
                            <m:sub>
                              <m:r>
                                <a:rPr lang="es-US" i="1">
                                  <a:latin typeface="Cambria Math" panose="02040503050406030204" pitchFamily="18" charset="0"/>
                                </a:rPr>
                                <m:t>3</m:t>
                              </m:r>
                            </m:sub>
                          </m:sSub>
                        </m:num>
                        <m:den>
                          <m:r>
                            <a:rPr lang="es-US" i="1">
                              <a:latin typeface="Cambria Math" panose="02040503050406030204" pitchFamily="18" charset="0"/>
                            </a:rPr>
                            <m:t>𝜌</m:t>
                          </m:r>
                          <m:r>
                            <a:rPr lang="es-US" i="1">
                              <a:latin typeface="Cambria Math" panose="02040503050406030204" pitchFamily="18" charset="0"/>
                            </a:rPr>
                            <m:t>𝑔</m:t>
                          </m:r>
                        </m:den>
                      </m:f>
                      <m:r>
                        <a:rPr lang="es-US" i="1">
                          <a:latin typeface="Cambria Math" panose="02040503050406030204" pitchFamily="18" charset="0"/>
                        </a:rPr>
                        <m:t>+</m:t>
                      </m:r>
                      <m:f>
                        <m:fPr>
                          <m:ctrlPr>
                            <a:rPr lang="es-US" i="1">
                              <a:latin typeface="Cambria Math" panose="02040503050406030204" pitchFamily="18" charset="0"/>
                            </a:rPr>
                          </m:ctrlPr>
                        </m:fPr>
                        <m:num>
                          <m:sSup>
                            <m:sSupPr>
                              <m:ctrlPr>
                                <a:rPr lang="es-US" i="1">
                                  <a:latin typeface="Cambria Math" panose="02040503050406030204" pitchFamily="18" charset="0"/>
                                </a:rPr>
                              </m:ctrlPr>
                            </m:sSupPr>
                            <m:e>
                              <m:sSub>
                                <m:sSubPr>
                                  <m:ctrlPr>
                                    <a:rPr lang="es-US" i="1">
                                      <a:latin typeface="Cambria Math" panose="02040503050406030204" pitchFamily="18" charset="0"/>
                                    </a:rPr>
                                  </m:ctrlPr>
                                </m:sSubPr>
                                <m:e>
                                  <m:r>
                                    <a:rPr lang="es-US" i="1">
                                      <a:latin typeface="Cambria Math" panose="02040503050406030204" pitchFamily="18" charset="0"/>
                                    </a:rPr>
                                    <m:t>𝑉</m:t>
                                  </m:r>
                                </m:e>
                                <m:sub>
                                  <m:r>
                                    <a:rPr lang="es-US" i="1">
                                      <a:latin typeface="Cambria Math" panose="02040503050406030204" pitchFamily="18" charset="0"/>
                                    </a:rPr>
                                    <m:t>3</m:t>
                                  </m:r>
                                </m:sub>
                              </m:sSub>
                            </m:e>
                            <m:sup>
                              <m:r>
                                <a:rPr lang="es-US" i="1">
                                  <a:latin typeface="Cambria Math" panose="02040503050406030204" pitchFamily="18" charset="0"/>
                                </a:rPr>
                                <m:t>2</m:t>
                              </m:r>
                            </m:sup>
                          </m:sSup>
                        </m:num>
                        <m:den>
                          <m:r>
                            <a:rPr lang="es-US" i="1">
                              <a:latin typeface="Cambria Math" panose="02040503050406030204" pitchFamily="18" charset="0"/>
                            </a:rPr>
                            <m:t>2</m:t>
                          </m:r>
                          <m:r>
                            <a:rPr lang="es-US" i="1">
                              <a:latin typeface="Cambria Math" panose="02040503050406030204" pitchFamily="18" charset="0"/>
                            </a:rPr>
                            <m:t>𝑔</m:t>
                          </m:r>
                        </m:den>
                      </m:f>
                      <m:r>
                        <a:rPr lang="es-US" i="1">
                          <a:latin typeface="Cambria Math" panose="02040503050406030204" pitchFamily="18" charset="0"/>
                        </a:rPr>
                        <m:t>+</m:t>
                      </m:r>
                      <m:sSub>
                        <m:sSubPr>
                          <m:ctrlPr>
                            <a:rPr lang="es-US" i="1">
                              <a:latin typeface="Cambria Math" panose="02040503050406030204" pitchFamily="18" charset="0"/>
                            </a:rPr>
                          </m:ctrlPr>
                        </m:sSubPr>
                        <m:e>
                          <m:r>
                            <a:rPr lang="es-US" i="1">
                              <a:latin typeface="Cambria Math" panose="02040503050406030204" pitchFamily="18" charset="0"/>
                            </a:rPr>
                            <m:t>𝑧</m:t>
                          </m:r>
                        </m:e>
                        <m:sub>
                          <m:r>
                            <a:rPr lang="es-US" i="1">
                              <a:latin typeface="Cambria Math" panose="02040503050406030204" pitchFamily="18" charset="0"/>
                            </a:rPr>
                            <m:t>3</m:t>
                          </m:r>
                        </m:sub>
                      </m:sSub>
                      <m:r>
                        <a:rPr lang="es-US" i="1">
                          <a:latin typeface="Cambria Math" panose="02040503050406030204" pitchFamily="18" charset="0"/>
                        </a:rPr>
                        <m:t>+</m:t>
                      </m:r>
                      <m:sSub>
                        <m:sSubPr>
                          <m:ctrlPr>
                            <a:rPr lang="es-US" i="1">
                              <a:latin typeface="Cambria Math" panose="02040503050406030204" pitchFamily="18" charset="0"/>
                            </a:rPr>
                          </m:ctrlPr>
                        </m:sSubPr>
                        <m:e>
                          <m:r>
                            <a:rPr lang="es-US" i="1">
                              <a:latin typeface="Cambria Math" panose="02040503050406030204" pitchFamily="18" charset="0"/>
                            </a:rPr>
                            <m:t>h</m:t>
                          </m:r>
                        </m:e>
                        <m:sub>
                          <m:r>
                            <a:rPr lang="es-US" i="1">
                              <a:latin typeface="Cambria Math" panose="02040503050406030204" pitchFamily="18" charset="0"/>
                            </a:rPr>
                            <m:t>𝑏𝑜𝑚𝑏𝑎</m:t>
                          </m:r>
                        </m:sub>
                      </m:sSub>
                      <m:r>
                        <a:rPr lang="es-US" i="1">
                          <a:latin typeface="Cambria Math" panose="02040503050406030204" pitchFamily="18" charset="0"/>
                        </a:rPr>
                        <m:t>=</m:t>
                      </m:r>
                      <m:f>
                        <m:fPr>
                          <m:ctrlPr>
                            <a:rPr lang="es-US" i="1">
                              <a:latin typeface="Cambria Math" panose="02040503050406030204" pitchFamily="18" charset="0"/>
                            </a:rPr>
                          </m:ctrlPr>
                        </m:fPr>
                        <m:num>
                          <m:sSub>
                            <m:sSubPr>
                              <m:ctrlPr>
                                <a:rPr lang="es-US" i="1">
                                  <a:latin typeface="Cambria Math" panose="02040503050406030204" pitchFamily="18" charset="0"/>
                                </a:rPr>
                              </m:ctrlPr>
                            </m:sSubPr>
                            <m:e>
                              <m:r>
                                <a:rPr lang="es-US" i="1">
                                  <a:latin typeface="Cambria Math" panose="02040503050406030204" pitchFamily="18" charset="0"/>
                                </a:rPr>
                                <m:t>𝑃</m:t>
                              </m:r>
                            </m:e>
                            <m:sub>
                              <m:r>
                                <a:rPr lang="es-US" i="1">
                                  <a:latin typeface="Cambria Math" panose="02040503050406030204" pitchFamily="18" charset="0"/>
                                </a:rPr>
                                <m:t>4</m:t>
                              </m:r>
                            </m:sub>
                          </m:sSub>
                        </m:num>
                        <m:den>
                          <m:r>
                            <a:rPr lang="es-US" i="1">
                              <a:latin typeface="Cambria Math" panose="02040503050406030204" pitchFamily="18" charset="0"/>
                            </a:rPr>
                            <m:t>𝜌</m:t>
                          </m:r>
                          <m:r>
                            <a:rPr lang="es-US" i="1">
                              <a:latin typeface="Cambria Math" panose="02040503050406030204" pitchFamily="18" charset="0"/>
                            </a:rPr>
                            <m:t>𝑔</m:t>
                          </m:r>
                        </m:den>
                      </m:f>
                      <m:r>
                        <a:rPr lang="es-US" i="1">
                          <a:latin typeface="Cambria Math" panose="02040503050406030204" pitchFamily="18" charset="0"/>
                        </a:rPr>
                        <m:t>+</m:t>
                      </m:r>
                      <m:f>
                        <m:fPr>
                          <m:ctrlPr>
                            <a:rPr lang="es-US" i="1">
                              <a:latin typeface="Cambria Math" panose="02040503050406030204" pitchFamily="18" charset="0"/>
                            </a:rPr>
                          </m:ctrlPr>
                        </m:fPr>
                        <m:num>
                          <m:sSup>
                            <m:sSupPr>
                              <m:ctrlPr>
                                <a:rPr lang="es-US" i="1">
                                  <a:latin typeface="Cambria Math" panose="02040503050406030204" pitchFamily="18" charset="0"/>
                                </a:rPr>
                              </m:ctrlPr>
                            </m:sSupPr>
                            <m:e>
                              <m:sSub>
                                <m:sSubPr>
                                  <m:ctrlPr>
                                    <a:rPr lang="es-US" i="1">
                                      <a:latin typeface="Cambria Math" panose="02040503050406030204" pitchFamily="18" charset="0"/>
                                    </a:rPr>
                                  </m:ctrlPr>
                                </m:sSubPr>
                                <m:e>
                                  <m:r>
                                    <a:rPr lang="es-US" i="1">
                                      <a:latin typeface="Cambria Math" panose="02040503050406030204" pitchFamily="18" charset="0"/>
                                    </a:rPr>
                                    <m:t>𝑉</m:t>
                                  </m:r>
                                </m:e>
                                <m:sub>
                                  <m:r>
                                    <a:rPr lang="es-US" i="1">
                                      <a:latin typeface="Cambria Math" panose="02040503050406030204" pitchFamily="18" charset="0"/>
                                    </a:rPr>
                                    <m:t>4</m:t>
                                  </m:r>
                                </m:sub>
                              </m:sSub>
                            </m:e>
                            <m:sup>
                              <m:r>
                                <a:rPr lang="es-US" i="1">
                                  <a:latin typeface="Cambria Math" panose="02040503050406030204" pitchFamily="18" charset="0"/>
                                </a:rPr>
                                <m:t>2</m:t>
                              </m:r>
                            </m:sup>
                          </m:sSup>
                        </m:num>
                        <m:den>
                          <m:r>
                            <a:rPr lang="es-US" i="1">
                              <a:latin typeface="Cambria Math" panose="02040503050406030204" pitchFamily="18" charset="0"/>
                            </a:rPr>
                            <m:t>2</m:t>
                          </m:r>
                          <m:r>
                            <a:rPr lang="es-US" i="1">
                              <a:latin typeface="Cambria Math" panose="02040503050406030204" pitchFamily="18" charset="0"/>
                            </a:rPr>
                            <m:t>𝑔</m:t>
                          </m:r>
                        </m:den>
                      </m:f>
                      <m:r>
                        <a:rPr lang="es-US" i="1">
                          <a:latin typeface="Cambria Math" panose="02040503050406030204" pitchFamily="18" charset="0"/>
                        </a:rPr>
                        <m:t>+</m:t>
                      </m:r>
                      <m:sSub>
                        <m:sSubPr>
                          <m:ctrlPr>
                            <a:rPr lang="es-US" i="1">
                              <a:latin typeface="Cambria Math" panose="02040503050406030204" pitchFamily="18" charset="0"/>
                            </a:rPr>
                          </m:ctrlPr>
                        </m:sSubPr>
                        <m:e>
                          <m:r>
                            <a:rPr lang="es-US" i="1">
                              <a:latin typeface="Cambria Math" panose="02040503050406030204" pitchFamily="18" charset="0"/>
                            </a:rPr>
                            <m:t>𝑧</m:t>
                          </m:r>
                        </m:e>
                        <m:sub>
                          <m:r>
                            <a:rPr lang="es-US" i="1">
                              <a:latin typeface="Cambria Math" panose="02040503050406030204" pitchFamily="18" charset="0"/>
                            </a:rPr>
                            <m:t>4</m:t>
                          </m:r>
                        </m:sub>
                      </m:sSub>
                      <m:r>
                        <a:rPr lang="es-US" i="1">
                          <a:latin typeface="Cambria Math" panose="02040503050406030204" pitchFamily="18" charset="0"/>
                        </a:rPr>
                        <m:t>+</m:t>
                      </m:r>
                      <m:sSub>
                        <m:sSubPr>
                          <m:ctrlPr>
                            <a:rPr lang="es-US" i="1">
                              <a:latin typeface="Cambria Math" panose="02040503050406030204" pitchFamily="18" charset="0"/>
                            </a:rPr>
                          </m:ctrlPr>
                        </m:sSubPr>
                        <m:e>
                          <m:r>
                            <a:rPr lang="es-US" i="1">
                              <a:latin typeface="Cambria Math" panose="02040503050406030204" pitchFamily="18" charset="0"/>
                            </a:rPr>
                            <m:t>h</m:t>
                          </m:r>
                        </m:e>
                        <m:sub>
                          <m:r>
                            <a:rPr lang="es-US" i="1">
                              <a:latin typeface="Cambria Math" panose="02040503050406030204" pitchFamily="18" charset="0"/>
                            </a:rPr>
                            <m:t>𝐿𝑐𝑜𝑑𝑜</m:t>
                          </m:r>
                          <m:r>
                            <a:rPr lang="es-US" i="1">
                              <a:latin typeface="Cambria Math" panose="02040503050406030204" pitchFamily="18" charset="0"/>
                            </a:rPr>
                            <m:t>90°</m:t>
                          </m:r>
                        </m:sub>
                      </m:sSub>
                      <m:r>
                        <a:rPr lang="es-US" i="1">
                          <a:latin typeface="Cambria Math" panose="02040503050406030204" pitchFamily="18" charset="0"/>
                        </a:rPr>
                        <m:t>+</m:t>
                      </m:r>
                      <m:sSub>
                        <m:sSubPr>
                          <m:ctrlPr>
                            <a:rPr lang="es-US" i="1">
                              <a:latin typeface="Cambria Math" panose="02040503050406030204" pitchFamily="18" charset="0"/>
                            </a:rPr>
                          </m:ctrlPr>
                        </m:sSubPr>
                        <m:e>
                          <m:r>
                            <a:rPr lang="es-US" i="1">
                              <a:latin typeface="Cambria Math" panose="02040503050406030204" pitchFamily="18" charset="0"/>
                            </a:rPr>
                            <m:t>h</m:t>
                          </m:r>
                        </m:e>
                        <m:sub>
                          <m:r>
                            <a:rPr lang="es-US" i="1">
                              <a:latin typeface="Cambria Math" panose="02040503050406030204" pitchFamily="18" charset="0"/>
                            </a:rPr>
                            <m:t>𝐿𝑇𝐿𝑖𝑛𝑒𝑎</m:t>
                          </m:r>
                        </m:sub>
                      </m:sSub>
                      <m:r>
                        <a:rPr lang="es-US" i="1">
                          <a:latin typeface="Cambria Math" panose="02040503050406030204" pitchFamily="18" charset="0"/>
                        </a:rPr>
                        <m:t>+</m:t>
                      </m:r>
                      <m:sSub>
                        <m:sSubPr>
                          <m:ctrlPr>
                            <a:rPr lang="es-US" i="1">
                              <a:latin typeface="Cambria Math" panose="02040503050406030204" pitchFamily="18" charset="0"/>
                            </a:rPr>
                          </m:ctrlPr>
                        </m:sSubPr>
                        <m:e>
                          <m:r>
                            <a:rPr lang="es-US" i="1">
                              <a:latin typeface="Cambria Math" panose="02040503050406030204" pitchFamily="18" charset="0"/>
                            </a:rPr>
                            <m:t>h</m:t>
                          </m:r>
                        </m:e>
                        <m:sub>
                          <m:r>
                            <a:rPr lang="es-US" i="1">
                              <a:latin typeface="Cambria Math" panose="02040503050406030204" pitchFamily="18" charset="0"/>
                            </a:rPr>
                            <m:t>𝐿𝑇𝑑𝑒𝑟𝑖𝑣</m:t>
                          </m:r>
                        </m:sub>
                      </m:sSub>
                      <m:r>
                        <a:rPr lang="es-US" i="1">
                          <a:latin typeface="Cambria Math" panose="02040503050406030204" pitchFamily="18" charset="0"/>
                        </a:rPr>
                        <m:t>+</m:t>
                      </m:r>
                      <m:sSub>
                        <m:sSubPr>
                          <m:ctrlPr>
                            <a:rPr lang="es-US" i="1">
                              <a:latin typeface="Cambria Math" panose="02040503050406030204" pitchFamily="18" charset="0"/>
                            </a:rPr>
                          </m:ctrlPr>
                        </m:sSubPr>
                        <m:e>
                          <m:r>
                            <a:rPr lang="es-US" i="1">
                              <a:latin typeface="Cambria Math" panose="02040503050406030204" pitchFamily="18" charset="0"/>
                            </a:rPr>
                            <m:t>h</m:t>
                          </m:r>
                        </m:e>
                        <m:sub>
                          <m:r>
                            <a:rPr lang="es-US" i="1">
                              <a:latin typeface="Cambria Math" panose="02040503050406030204" pitchFamily="18" charset="0"/>
                            </a:rPr>
                            <m:t>𝐿𝑣𝑎𝑙𝑣</m:t>
                          </m:r>
                        </m:sub>
                      </m:sSub>
                    </m:oMath>
                  </m:oMathPara>
                </a14:m>
                <a:endParaRPr lang="es-US" dirty="0"/>
              </a:p>
              <a:p>
                <a:pPr marL="0" indent="0">
                  <a:buNone/>
                </a:pPr>
                <a:endParaRPr lang="en-US" i="1" dirty="0" smtClean="0">
                  <a:latin typeface="Cambria Math" panose="02040503050406030204" pitchFamily="18" charset="0"/>
                </a:endParaRPr>
              </a:p>
              <a:p>
                <a:pPr marL="0" indent="0">
                  <a:buNone/>
                </a:pPr>
                <a:endParaRPr lang="es-US" dirty="0"/>
              </a:p>
              <a:p>
                <a:pPr marL="0" indent="0">
                  <a:buNone/>
                </a:pPr>
                <a14:m>
                  <m:oMathPara xmlns:m="http://schemas.openxmlformats.org/officeDocument/2006/math">
                    <m:oMathParaPr>
                      <m:jc m:val="centerGroup"/>
                    </m:oMathParaPr>
                    <m:oMath xmlns:m="http://schemas.openxmlformats.org/officeDocument/2006/math">
                      <m:sSub>
                        <m:sSubPr>
                          <m:ctrlPr>
                            <a:rPr lang="es-US" b="1" i="1">
                              <a:latin typeface="Cambria Math" panose="02040503050406030204" pitchFamily="18" charset="0"/>
                            </a:rPr>
                          </m:ctrlPr>
                        </m:sSubPr>
                        <m:e>
                          <m:r>
                            <a:rPr lang="es-US" b="1" i="1">
                              <a:latin typeface="Cambria Math" panose="02040503050406030204" pitchFamily="18" charset="0"/>
                            </a:rPr>
                            <m:t>𝑷</m:t>
                          </m:r>
                        </m:e>
                        <m:sub>
                          <m:r>
                            <a:rPr lang="es-US" b="1" i="1">
                              <a:latin typeface="Cambria Math" panose="02040503050406030204" pitchFamily="18" charset="0"/>
                            </a:rPr>
                            <m:t>𝟒</m:t>
                          </m:r>
                        </m:sub>
                      </m:sSub>
                      <m:r>
                        <a:rPr lang="es-US" b="1" i="1">
                          <a:latin typeface="Cambria Math" panose="02040503050406030204" pitchFamily="18" charset="0"/>
                        </a:rPr>
                        <m:t>=</m:t>
                      </m:r>
                      <m:r>
                        <a:rPr lang="es-US" b="1" i="1">
                          <a:latin typeface="Cambria Math" panose="02040503050406030204" pitchFamily="18" charset="0"/>
                        </a:rPr>
                        <m:t>𝟑𝟓</m:t>
                      </m:r>
                      <m:r>
                        <a:rPr lang="es-US" b="1" i="1">
                          <a:latin typeface="Cambria Math" panose="02040503050406030204" pitchFamily="18" charset="0"/>
                        </a:rPr>
                        <m:t>.</m:t>
                      </m:r>
                      <m:r>
                        <a:rPr lang="es-US" b="1" i="1">
                          <a:latin typeface="Cambria Math" panose="02040503050406030204" pitchFamily="18" charset="0"/>
                        </a:rPr>
                        <m:t>𝟕𝟓</m:t>
                      </m:r>
                      <m:r>
                        <a:rPr lang="es-US" b="1" i="1">
                          <a:latin typeface="Cambria Math" panose="02040503050406030204" pitchFamily="18" charset="0"/>
                        </a:rPr>
                        <m:t>[</m:t>
                      </m:r>
                      <m:r>
                        <a:rPr lang="es-US" b="1" i="1">
                          <a:latin typeface="Cambria Math" panose="02040503050406030204" pitchFamily="18" charset="0"/>
                        </a:rPr>
                        <m:t>𝑲𝑷𝒂</m:t>
                      </m:r>
                      <m:r>
                        <a:rPr lang="es-US" b="1" i="1">
                          <a:latin typeface="Cambria Math" panose="02040503050406030204" pitchFamily="18" charset="0"/>
                        </a:rPr>
                        <m:t>]</m:t>
                      </m:r>
                    </m:oMath>
                  </m:oMathPara>
                </a14:m>
                <a:endParaRPr lang="es-US" b="1" dirty="0"/>
              </a:p>
              <a:p>
                <a:pPr marL="0" indent="0">
                  <a:buNone/>
                </a:pPr>
                <a14:m>
                  <m:oMathPara xmlns:m="http://schemas.openxmlformats.org/officeDocument/2006/math">
                    <m:oMathParaPr>
                      <m:jc m:val="centerGroup"/>
                    </m:oMathParaPr>
                    <m:oMath xmlns:m="http://schemas.openxmlformats.org/officeDocument/2006/math">
                      <m:sSub>
                        <m:sSubPr>
                          <m:ctrlPr>
                            <a:rPr lang="es-US" b="1" i="1">
                              <a:latin typeface="Cambria Math" panose="02040503050406030204" pitchFamily="18" charset="0"/>
                            </a:rPr>
                          </m:ctrlPr>
                        </m:sSubPr>
                        <m:e>
                          <m:r>
                            <a:rPr lang="es-US" b="1" i="1">
                              <a:latin typeface="Cambria Math" panose="02040503050406030204" pitchFamily="18" charset="0"/>
                            </a:rPr>
                            <m:t>𝑷</m:t>
                          </m:r>
                        </m:e>
                        <m:sub>
                          <m:r>
                            <a:rPr lang="es-US" b="1" i="1">
                              <a:latin typeface="Cambria Math" panose="02040503050406030204" pitchFamily="18" charset="0"/>
                            </a:rPr>
                            <m:t>𝟒</m:t>
                          </m:r>
                        </m:sub>
                      </m:sSub>
                      <m:r>
                        <a:rPr lang="es-US" b="1" i="1">
                          <a:latin typeface="Cambria Math" panose="02040503050406030204" pitchFamily="18" charset="0"/>
                        </a:rPr>
                        <m:t>=</m:t>
                      </m:r>
                      <m:r>
                        <a:rPr lang="es-US" b="1" i="1">
                          <a:latin typeface="Cambria Math" panose="02040503050406030204" pitchFamily="18" charset="0"/>
                        </a:rPr>
                        <m:t>𝟓</m:t>
                      </m:r>
                      <m:r>
                        <a:rPr lang="es-US" b="1" i="1">
                          <a:latin typeface="Cambria Math" panose="02040503050406030204" pitchFamily="18" charset="0"/>
                        </a:rPr>
                        <m:t>.</m:t>
                      </m:r>
                      <m:r>
                        <a:rPr lang="es-US" b="1" i="1">
                          <a:latin typeface="Cambria Math" panose="02040503050406030204" pitchFamily="18" charset="0"/>
                        </a:rPr>
                        <m:t>𝟏𝟖</m:t>
                      </m:r>
                      <m:r>
                        <a:rPr lang="es-US" b="1" i="1">
                          <a:latin typeface="Cambria Math" panose="02040503050406030204" pitchFamily="18" charset="0"/>
                        </a:rPr>
                        <m:t>[</m:t>
                      </m:r>
                      <m:r>
                        <a:rPr lang="es-US" b="1" i="1">
                          <a:latin typeface="Cambria Math" panose="02040503050406030204" pitchFamily="18" charset="0"/>
                        </a:rPr>
                        <m:t>𝒑𝒔𝒊</m:t>
                      </m:r>
                      <m:r>
                        <a:rPr lang="es-US" b="1" i="1">
                          <a:latin typeface="Cambria Math" panose="02040503050406030204" pitchFamily="18" charset="0"/>
                        </a:rPr>
                        <m:t>].</m:t>
                      </m:r>
                    </m:oMath>
                  </m:oMathPara>
                </a14:m>
                <a:endParaRPr lang="es-US" b="1" dirty="0"/>
              </a:p>
              <a:p>
                <a:pPr marL="0" indent="0">
                  <a:buNone/>
                </a:pPr>
                <a:endParaRPr lang="es-US" dirty="0" smtClean="0"/>
              </a:p>
              <a:p>
                <a:pPr marL="0" indent="0">
                  <a:buNone/>
                </a:pPr>
                <a:endParaRPr lang="es-US" dirty="0"/>
              </a:p>
            </p:txBody>
          </p:sp>
        </mc:Choice>
        <mc:Fallback xmlns="">
          <p:sp>
            <p:nvSpPr>
              <p:cNvPr id="5" name="Marcador de contenido 2"/>
              <p:cNvSpPr>
                <a:spLocks noGrp="1" noRot="1" noChangeAspect="1" noMove="1" noResize="1" noEditPoints="1" noAdjustHandles="1" noChangeArrowheads="1" noChangeShapeType="1" noTextEdit="1"/>
              </p:cNvSpPr>
              <p:nvPr>
                <p:ph idx="1"/>
              </p:nvPr>
            </p:nvSpPr>
            <p:spPr>
              <a:xfrm>
                <a:off x="5686919" y="2699855"/>
                <a:ext cx="6505081" cy="1713395"/>
              </a:xfrm>
              <a:blipFill rotWithShape="0">
                <a:blip r:embed="rId3"/>
                <a:stretch>
                  <a:fillRect/>
                </a:stretch>
              </a:blipFill>
            </p:spPr>
            <p:txBody>
              <a:bodyPr/>
              <a:lstStyle/>
              <a:p>
                <a:r>
                  <a:rPr lang="es-U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7126296" y="4972527"/>
                <a:ext cx="3626326" cy="1338828"/>
              </a:xfrm>
              <a:prstGeom prst="rect">
                <a:avLst/>
              </a:prstGeom>
              <a:solidFill>
                <a:srgbClr val="CEE187"/>
              </a:solidFill>
            </p:spPr>
            <p:txBody>
              <a:bodyPr wrap="squar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US" i="1" smtClean="0">
                              <a:latin typeface="Cambria Math" panose="02040503050406030204" pitchFamily="18" charset="0"/>
                              <a:ea typeface="Times New Roman" panose="02020603050405020304" pitchFamily="18" charset="0"/>
                            </a:rPr>
                          </m:ctrlPr>
                        </m:sSubPr>
                        <m:e>
                          <m:r>
                            <a:rPr lang="es-US" i="1">
                              <a:effectLst/>
                              <a:latin typeface="Cambria Math" panose="02040503050406030204" pitchFamily="18" charset="0"/>
                              <a:ea typeface="Times New Roman" panose="02020603050405020304" pitchFamily="18" charset="0"/>
                            </a:rPr>
                            <m:t>𝑃</m:t>
                          </m:r>
                        </m:e>
                        <m:sub>
                          <m:r>
                            <a:rPr lang="es-US" i="1">
                              <a:effectLst/>
                              <a:latin typeface="Cambria Math" panose="02040503050406030204" pitchFamily="18" charset="0"/>
                              <a:ea typeface="Times New Roman" panose="02020603050405020304" pitchFamily="18" charset="0"/>
                            </a:rPr>
                            <m:t>2</m:t>
                          </m:r>
                        </m:sub>
                      </m:sSub>
                      <m:r>
                        <a:rPr lang="es-US" i="1">
                          <a:effectLst/>
                          <a:latin typeface="Cambria Math" panose="02040503050406030204" pitchFamily="18" charset="0"/>
                          <a:ea typeface="Times New Roman" panose="02020603050405020304" pitchFamily="18" charset="0"/>
                        </a:rPr>
                        <m:t>=39.2</m:t>
                      </m:r>
                      <m:d>
                        <m:dPr>
                          <m:begChr m:val="["/>
                          <m:endChr m:val="]"/>
                          <m:ctrlPr>
                            <a:rPr lang="es-US" i="1">
                              <a:effectLst/>
                              <a:latin typeface="Cambria Math" panose="02040503050406030204" pitchFamily="18" charset="0"/>
                              <a:ea typeface="Times New Roman" panose="02020603050405020304" pitchFamily="18" charset="0"/>
                            </a:rPr>
                          </m:ctrlPr>
                        </m:dPr>
                        <m:e>
                          <m:r>
                            <a:rPr lang="es-US" i="1">
                              <a:effectLst/>
                              <a:latin typeface="Cambria Math" panose="02040503050406030204" pitchFamily="18" charset="0"/>
                              <a:ea typeface="Times New Roman" panose="02020603050405020304" pitchFamily="18" charset="0"/>
                            </a:rPr>
                            <m:t>𝐾𝑃𝑎</m:t>
                          </m:r>
                        </m:e>
                      </m:d>
                      <m:r>
                        <a:rPr lang="es-US" b="0" i="1" smtClean="0">
                          <a:effectLst/>
                          <a:latin typeface="Cambria Math" panose="02040503050406030204" pitchFamily="18" charset="0"/>
                          <a:ea typeface="Times New Roman" panose="02020603050405020304" pitchFamily="18" charset="0"/>
                        </a:rPr>
                        <m:t>=</m:t>
                      </m:r>
                      <m:r>
                        <a:rPr lang="es-US">
                          <a:latin typeface="Cambria Math" panose="02040503050406030204" pitchFamily="18" charset="0"/>
                          <a:ea typeface="Times New Roman" panose="02020603050405020304" pitchFamily="18" charset="0"/>
                        </a:rPr>
                        <m:t>5.68</m:t>
                      </m:r>
                      <m:d>
                        <m:dPr>
                          <m:begChr m:val="["/>
                          <m:endChr m:val="]"/>
                          <m:ctrlPr>
                            <a:rPr lang="es-US" i="1">
                              <a:latin typeface="Cambria Math" panose="02040503050406030204" pitchFamily="18" charset="0"/>
                              <a:ea typeface="Times New Roman" panose="02020603050405020304" pitchFamily="18" charset="0"/>
                            </a:rPr>
                          </m:ctrlPr>
                        </m:dPr>
                        <m:e>
                          <m:r>
                            <m:rPr>
                              <m:sty m:val="p"/>
                            </m:rPr>
                            <a:rPr lang="es-US">
                              <a:latin typeface="Cambria Math" panose="02040503050406030204" pitchFamily="18" charset="0"/>
                              <a:ea typeface="Times New Roman" panose="02020603050405020304" pitchFamily="18" charset="0"/>
                            </a:rPr>
                            <m:t>psi</m:t>
                          </m:r>
                        </m:e>
                      </m:d>
                    </m:oMath>
                  </m:oMathPara>
                </a14:m>
                <a:endParaRPr lang="es-US" dirty="0">
                  <a:effectLst/>
                  <a:latin typeface="Times New Roman" panose="02020603050405020304" pitchFamily="18" charset="0"/>
                  <a:ea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US" i="1">
                              <a:effectLst/>
                              <a:latin typeface="Cambria Math" panose="02040503050406030204" pitchFamily="18" charset="0"/>
                              <a:ea typeface="Times New Roman" panose="02020603050405020304" pitchFamily="18" charset="0"/>
                            </a:rPr>
                          </m:ctrlPr>
                        </m:sSubPr>
                        <m:e>
                          <m:r>
                            <a:rPr lang="es-US" i="1">
                              <a:effectLst/>
                              <a:latin typeface="Cambria Math" panose="02040503050406030204" pitchFamily="18" charset="0"/>
                              <a:ea typeface="Times New Roman" panose="02020603050405020304" pitchFamily="18" charset="0"/>
                            </a:rPr>
                            <m:t>𝑃</m:t>
                          </m:r>
                        </m:e>
                        <m:sub>
                          <m:r>
                            <a:rPr lang="es-US" i="1">
                              <a:effectLst/>
                              <a:latin typeface="Cambria Math" panose="02040503050406030204" pitchFamily="18" charset="0"/>
                              <a:ea typeface="Times New Roman" panose="02020603050405020304" pitchFamily="18" charset="0"/>
                            </a:rPr>
                            <m:t>4</m:t>
                          </m:r>
                        </m:sub>
                      </m:sSub>
                      <m:r>
                        <a:rPr lang="es-US" i="1">
                          <a:effectLst/>
                          <a:latin typeface="Cambria Math" panose="02040503050406030204" pitchFamily="18" charset="0"/>
                          <a:ea typeface="Times New Roman" panose="02020603050405020304" pitchFamily="18" charset="0"/>
                        </a:rPr>
                        <m:t>=35.75</m:t>
                      </m:r>
                      <m:d>
                        <m:dPr>
                          <m:begChr m:val="["/>
                          <m:endChr m:val="]"/>
                          <m:ctrlPr>
                            <a:rPr lang="es-US" i="1">
                              <a:effectLst/>
                              <a:latin typeface="Cambria Math" panose="02040503050406030204" pitchFamily="18" charset="0"/>
                              <a:ea typeface="Times New Roman" panose="02020603050405020304" pitchFamily="18" charset="0"/>
                            </a:rPr>
                          </m:ctrlPr>
                        </m:dPr>
                        <m:e>
                          <m:r>
                            <a:rPr lang="es-US" i="1">
                              <a:effectLst/>
                              <a:latin typeface="Cambria Math" panose="02040503050406030204" pitchFamily="18" charset="0"/>
                              <a:ea typeface="Times New Roman" panose="02020603050405020304" pitchFamily="18" charset="0"/>
                            </a:rPr>
                            <m:t>𝐾𝑃𝑎</m:t>
                          </m:r>
                        </m:e>
                      </m:d>
                      <m:r>
                        <a:rPr lang="es-US" b="0" i="1" smtClean="0">
                          <a:effectLst/>
                          <a:latin typeface="Cambria Math" panose="02040503050406030204" pitchFamily="18" charset="0"/>
                          <a:ea typeface="Times New Roman" panose="02020603050405020304" pitchFamily="18" charset="0"/>
                        </a:rPr>
                        <m:t>=</m:t>
                      </m:r>
                      <m:r>
                        <a:rPr lang="es-US" i="1">
                          <a:latin typeface="Cambria Math" panose="02040503050406030204" pitchFamily="18" charset="0"/>
                          <a:ea typeface="Times New Roman" panose="02020603050405020304" pitchFamily="18" charset="0"/>
                        </a:rPr>
                        <m:t>5.18</m:t>
                      </m:r>
                      <m:d>
                        <m:dPr>
                          <m:begChr m:val="["/>
                          <m:endChr m:val="]"/>
                          <m:ctrlPr>
                            <a:rPr lang="es-US" i="1">
                              <a:latin typeface="Cambria Math" panose="02040503050406030204" pitchFamily="18" charset="0"/>
                              <a:ea typeface="Times New Roman" panose="02020603050405020304" pitchFamily="18" charset="0"/>
                            </a:rPr>
                          </m:ctrlPr>
                        </m:dPr>
                        <m:e>
                          <m:r>
                            <a:rPr lang="es-US" i="1">
                              <a:latin typeface="Cambria Math" panose="02040503050406030204" pitchFamily="18" charset="0"/>
                              <a:ea typeface="Times New Roman" panose="02020603050405020304" pitchFamily="18" charset="0"/>
                            </a:rPr>
                            <m:t>𝑝𝑠𝑖</m:t>
                          </m:r>
                        </m:e>
                      </m:d>
                    </m:oMath>
                  </m:oMathPara>
                </a14:m>
                <a:endParaRPr lang="es-US" dirty="0" smtClean="0">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es-US" b="1" dirty="0" smtClean="0">
                    <a:latin typeface="Times New Roman" panose="02020603050405020304" pitchFamily="18" charset="0"/>
                    <a:ea typeface="Times New Roman" panose="02020603050405020304" pitchFamily="18" charset="0"/>
                  </a:rPr>
                  <a:t>Caída de presión 6[psi]</a:t>
                </a:r>
                <a:endParaRPr lang="es-US" b="1" dirty="0" smtClean="0">
                  <a:effectLst/>
                  <a:latin typeface="Times New Roman" panose="02020603050405020304" pitchFamily="18" charset="0"/>
                  <a:ea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7126296" y="4972527"/>
                <a:ext cx="3626326" cy="1338828"/>
              </a:xfrm>
              <a:prstGeom prst="rect">
                <a:avLst/>
              </a:prstGeom>
              <a:blipFill rotWithShape="0">
                <a:blip r:embed="rId4"/>
                <a:stretch>
                  <a:fillRect l="-1345" b="-3196"/>
                </a:stretch>
              </a:blipFill>
            </p:spPr>
            <p:txBody>
              <a:bodyPr/>
              <a:lstStyle/>
              <a:p>
                <a:r>
                  <a:rPr lang="es-US">
                    <a:noFill/>
                  </a:rPr>
                  <a:t> </a:t>
                </a:r>
              </a:p>
            </p:txBody>
          </p:sp>
        </mc:Fallback>
      </mc:AlternateContent>
    </p:spTree>
    <p:extLst>
      <p:ext uri="{BB962C8B-B14F-4D97-AF65-F5344CB8AC3E}">
        <p14:creationId xmlns:p14="http://schemas.microsoft.com/office/powerpoint/2010/main" val="31267815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Sistema de tuberías “Cervecería Gourmet”</a:t>
            </a:r>
            <a:endParaRPr lang="es-US" dirty="0"/>
          </a:p>
        </p:txBody>
      </p:sp>
      <p:pic>
        <p:nvPicPr>
          <p:cNvPr id="6" name="Imagen 5"/>
          <p:cNvPicPr>
            <a:picLocks noChangeAspect="1"/>
          </p:cNvPicPr>
          <p:nvPr/>
        </p:nvPicPr>
        <p:blipFill rotWithShape="1">
          <a:blip r:embed="rId2"/>
          <a:srcRect l="21560" t="23053" r="16445" b="10824"/>
          <a:stretch/>
        </p:blipFill>
        <p:spPr>
          <a:xfrm>
            <a:off x="2592925" y="1905000"/>
            <a:ext cx="8030817" cy="4837045"/>
          </a:xfrm>
          <a:prstGeom prst="rect">
            <a:avLst/>
          </a:prstGeom>
        </p:spPr>
      </p:pic>
    </p:spTree>
    <p:extLst>
      <p:ext uri="{BB962C8B-B14F-4D97-AF65-F5344CB8AC3E}">
        <p14:creationId xmlns:p14="http://schemas.microsoft.com/office/powerpoint/2010/main" val="27834511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cs typeface="Times New Roman" panose="02020603050405020304" pitchFamily="18" charset="0"/>
              </a:rPr>
              <a:t>Objetivos</a:t>
            </a:r>
            <a:r>
              <a:rPr lang="es-US" dirty="0" smtClean="0"/>
              <a:t/>
            </a:r>
            <a:br>
              <a:rPr lang="es-US" dirty="0" smtClean="0"/>
            </a:br>
            <a:endParaRPr lang="es-US" dirty="0"/>
          </a:p>
        </p:txBody>
      </p:sp>
      <p:sp>
        <p:nvSpPr>
          <p:cNvPr id="3" name="Marcador de contenido 2"/>
          <p:cNvSpPr>
            <a:spLocks noGrp="1"/>
          </p:cNvSpPr>
          <p:nvPr>
            <p:ph idx="1"/>
          </p:nvPr>
        </p:nvSpPr>
        <p:spPr/>
        <p:txBody>
          <a:bodyPr/>
          <a:lstStyle/>
          <a:p>
            <a:pPr marL="0" indent="0">
              <a:buNone/>
            </a:pPr>
            <a:r>
              <a:rPr lang="es-US" sz="2400" b="1" i="1" dirty="0" smtClean="0"/>
              <a:t>Objetivo General</a:t>
            </a:r>
          </a:p>
          <a:p>
            <a:pPr marL="0" indent="0">
              <a:buNone/>
            </a:pPr>
            <a:endParaRPr lang="es-US" sz="2400" i="1" dirty="0" smtClean="0"/>
          </a:p>
          <a:p>
            <a:pPr marL="0" indent="0" algn="just">
              <a:buNone/>
            </a:pPr>
            <a:r>
              <a:rPr lang="es-US" dirty="0"/>
              <a:t>	</a:t>
            </a:r>
            <a:r>
              <a:rPr lang="es-US" sz="2200" dirty="0"/>
              <a:t>Diseñar e implementar un sistema automatizado, que mejore el </a:t>
            </a:r>
            <a:r>
              <a:rPr lang="es-US" sz="2200" dirty="0" smtClean="0"/>
              <a:t>	proceso 	de </a:t>
            </a:r>
            <a:r>
              <a:rPr lang="es-US" sz="2200" dirty="0"/>
              <a:t>producción de cerveza artesanal, facilitando al </a:t>
            </a:r>
            <a:r>
              <a:rPr lang="es-US" sz="2200" dirty="0" smtClean="0"/>
              <a:t>	operador </a:t>
            </a:r>
            <a:r>
              <a:rPr lang="es-US" sz="2200" dirty="0"/>
              <a:t>el proceso </a:t>
            </a:r>
            <a:r>
              <a:rPr lang="es-US" sz="2200" dirty="0" smtClean="0"/>
              <a:t>	de </a:t>
            </a:r>
            <a:r>
              <a:rPr lang="es-US" sz="2200" dirty="0"/>
              <a:t>cocción y mejorando la calidad del </a:t>
            </a:r>
            <a:r>
              <a:rPr lang="es-US" sz="2200" dirty="0" smtClean="0"/>
              <a:t>	producto </a:t>
            </a:r>
            <a:r>
              <a:rPr lang="es-US" sz="2200" dirty="0"/>
              <a:t>manejando variables </a:t>
            </a:r>
            <a:r>
              <a:rPr lang="es-US" sz="2200" dirty="0" smtClean="0"/>
              <a:t>	de </a:t>
            </a:r>
            <a:r>
              <a:rPr lang="es-US" sz="2200" dirty="0"/>
              <a:t>temperatura y nivel de agua </a:t>
            </a:r>
            <a:r>
              <a:rPr lang="es-US" sz="2200" dirty="0" smtClean="0"/>
              <a:t>	ideales </a:t>
            </a:r>
            <a:r>
              <a:rPr lang="es-US" sz="2200" dirty="0"/>
              <a:t>para los distintos tipos de cerveza </a:t>
            </a:r>
            <a:r>
              <a:rPr lang="es-US" sz="2200" dirty="0" smtClean="0"/>
              <a:t>	artesanal</a:t>
            </a:r>
            <a:r>
              <a:rPr lang="es-US" sz="2200" dirty="0"/>
              <a:t>.</a:t>
            </a:r>
          </a:p>
          <a:p>
            <a:endParaRPr lang="es-US" dirty="0"/>
          </a:p>
          <a:p>
            <a:pPr marL="0" indent="0">
              <a:buNone/>
            </a:pPr>
            <a:endParaRPr lang="es-US" dirty="0" smtClean="0"/>
          </a:p>
        </p:txBody>
      </p:sp>
    </p:spTree>
    <p:extLst>
      <p:ext uri="{BB962C8B-B14F-4D97-AF65-F5344CB8AC3E}">
        <p14:creationId xmlns:p14="http://schemas.microsoft.com/office/powerpoint/2010/main" val="25168725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9586" y="102504"/>
            <a:ext cx="8911687" cy="1280890"/>
          </a:xfrm>
        </p:spPr>
        <p:txBody>
          <a:bodyPr/>
          <a:lstStyle/>
          <a:p>
            <a:r>
              <a:rPr lang="es-US" dirty="0" smtClean="0"/>
              <a:t>Tipos de actuadores de válvulas</a:t>
            </a:r>
            <a:endParaRPr lang="es-US" dirty="0"/>
          </a:p>
        </p:txBody>
      </p:sp>
      <p:sp>
        <p:nvSpPr>
          <p:cNvPr id="6" name="Rectángulo redondeado 5"/>
          <p:cNvSpPr/>
          <p:nvPr/>
        </p:nvSpPr>
        <p:spPr>
          <a:xfrm>
            <a:off x="4068302" y="4595605"/>
            <a:ext cx="2165795" cy="79513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solidFill>
                  <a:schemeClr val="tx1"/>
                </a:solidFill>
              </a:rPr>
              <a:t>N</a:t>
            </a:r>
            <a:r>
              <a:rPr lang="es-US" dirty="0" smtClean="0">
                <a:solidFill>
                  <a:schemeClr val="tx1"/>
                </a:solidFill>
              </a:rPr>
              <a:t>eumático</a:t>
            </a:r>
            <a:endParaRPr lang="es-US" dirty="0">
              <a:solidFill>
                <a:schemeClr val="tx1"/>
              </a:solidFill>
            </a:endParaRPr>
          </a:p>
        </p:txBody>
      </p:sp>
      <p:sp>
        <p:nvSpPr>
          <p:cNvPr id="7" name="Rectángulo redondeado 6"/>
          <p:cNvSpPr/>
          <p:nvPr/>
        </p:nvSpPr>
        <p:spPr>
          <a:xfrm>
            <a:off x="4068302" y="3450693"/>
            <a:ext cx="2159170" cy="79513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solidFill>
                  <a:schemeClr val="tx1"/>
                </a:solidFill>
              </a:rPr>
              <a:t>E</a:t>
            </a:r>
            <a:r>
              <a:rPr lang="es-US" dirty="0" smtClean="0">
                <a:solidFill>
                  <a:schemeClr val="tx1"/>
                </a:solidFill>
              </a:rPr>
              <a:t>léctrico</a:t>
            </a:r>
            <a:endParaRPr lang="es-US" dirty="0">
              <a:solidFill>
                <a:schemeClr val="tx1"/>
              </a:solidFill>
            </a:endParaRPr>
          </a:p>
        </p:txBody>
      </p:sp>
      <p:sp>
        <p:nvSpPr>
          <p:cNvPr id="8" name="Rectángulo redondeado 7"/>
          <p:cNvSpPr/>
          <p:nvPr/>
        </p:nvSpPr>
        <p:spPr>
          <a:xfrm>
            <a:off x="4068302" y="2266210"/>
            <a:ext cx="2159171" cy="79513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solidFill>
                  <a:schemeClr val="tx1"/>
                </a:solidFill>
              </a:rPr>
              <a:t>M</a:t>
            </a:r>
            <a:r>
              <a:rPr lang="es-US" dirty="0" smtClean="0">
                <a:solidFill>
                  <a:schemeClr val="tx1"/>
                </a:solidFill>
              </a:rPr>
              <a:t>anual</a:t>
            </a:r>
            <a:endParaRPr lang="es-US" dirty="0">
              <a:solidFill>
                <a:schemeClr val="tx1"/>
              </a:solidFill>
            </a:endParaRPr>
          </a:p>
        </p:txBody>
      </p:sp>
      <p:sp>
        <p:nvSpPr>
          <p:cNvPr id="9" name="Rectángulo redondeado 8"/>
          <p:cNvSpPr/>
          <p:nvPr/>
        </p:nvSpPr>
        <p:spPr>
          <a:xfrm>
            <a:off x="614618" y="3450693"/>
            <a:ext cx="2262201" cy="795130"/>
          </a:xfrm>
          <a:prstGeom prst="roundRect">
            <a:avLst/>
          </a:prstGeom>
          <a:solidFill>
            <a:srgbClr val="C8DD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Actuadores</a:t>
            </a:r>
            <a:endParaRPr lang="es-US" dirty="0">
              <a:solidFill>
                <a:schemeClr val="tx1"/>
              </a:solidFill>
            </a:endParaRPr>
          </a:p>
        </p:txBody>
      </p:sp>
      <p:cxnSp>
        <p:nvCxnSpPr>
          <p:cNvPr id="16" name="Conector angular 15"/>
          <p:cNvCxnSpPr>
            <a:stCxn id="9" idx="3"/>
            <a:endCxn id="8" idx="1"/>
          </p:cNvCxnSpPr>
          <p:nvPr/>
        </p:nvCxnSpPr>
        <p:spPr>
          <a:xfrm flipV="1">
            <a:off x="2876819" y="2663775"/>
            <a:ext cx="1191483" cy="118448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a:stCxn id="9" idx="3"/>
            <a:endCxn id="7" idx="1"/>
          </p:cNvCxnSpPr>
          <p:nvPr/>
        </p:nvCxnSpPr>
        <p:spPr>
          <a:xfrm>
            <a:off x="2876819" y="3848258"/>
            <a:ext cx="11914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angular 19"/>
          <p:cNvCxnSpPr>
            <a:stCxn id="9" idx="3"/>
            <a:endCxn id="6" idx="1"/>
          </p:cNvCxnSpPr>
          <p:nvPr/>
        </p:nvCxnSpPr>
        <p:spPr>
          <a:xfrm>
            <a:off x="2876819" y="3848258"/>
            <a:ext cx="1191483" cy="114491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Imagen 9"/>
          <p:cNvPicPr/>
          <p:nvPr/>
        </p:nvPicPr>
        <p:blipFill rotWithShape="1">
          <a:blip r:embed="rId2">
            <a:extLst>
              <a:ext uri="{28A0092B-C50C-407E-A947-70E740481C1C}">
                <a14:useLocalDpi xmlns:a14="http://schemas.microsoft.com/office/drawing/2010/main" val="0"/>
              </a:ext>
            </a:extLst>
          </a:blip>
          <a:srcRect l="4055" t="5843" r="62024"/>
          <a:stretch/>
        </p:blipFill>
        <p:spPr bwMode="auto">
          <a:xfrm>
            <a:off x="9521789" y="2686857"/>
            <a:ext cx="1550298" cy="2322801"/>
          </a:xfrm>
          <a:prstGeom prst="rect">
            <a:avLst/>
          </a:prstGeom>
          <a:noFill/>
          <a:ln>
            <a:noFill/>
          </a:ln>
          <a:extLst>
            <a:ext uri="{53640926-AAD7-44D8-BBD7-CCE9431645EC}">
              <a14:shadowObscured xmlns:a14="http://schemas.microsoft.com/office/drawing/2010/main"/>
            </a:ext>
          </a:extLst>
        </p:spPr>
      </p:pic>
      <p:pic>
        <p:nvPicPr>
          <p:cNvPr id="3" name="Imagen 2"/>
          <p:cNvPicPr>
            <a:picLocks noChangeAspect="1"/>
          </p:cNvPicPr>
          <p:nvPr/>
        </p:nvPicPr>
        <p:blipFill>
          <a:blip r:embed="rId3"/>
          <a:stretch>
            <a:fillRect/>
          </a:stretch>
        </p:blipFill>
        <p:spPr>
          <a:xfrm>
            <a:off x="7683791" y="1045807"/>
            <a:ext cx="1401625" cy="1800721"/>
          </a:xfrm>
          <a:prstGeom prst="rect">
            <a:avLst/>
          </a:prstGeom>
        </p:spPr>
      </p:pic>
      <p:pic>
        <p:nvPicPr>
          <p:cNvPr id="5" name="Imagen 4"/>
          <p:cNvPicPr>
            <a:picLocks noChangeAspect="1"/>
          </p:cNvPicPr>
          <p:nvPr/>
        </p:nvPicPr>
        <p:blipFill>
          <a:blip r:embed="rId4"/>
          <a:stretch>
            <a:fillRect/>
          </a:stretch>
        </p:blipFill>
        <p:spPr>
          <a:xfrm>
            <a:off x="7812158" y="4645714"/>
            <a:ext cx="874908" cy="2047580"/>
          </a:xfrm>
          <a:prstGeom prst="rect">
            <a:avLst/>
          </a:prstGeom>
        </p:spPr>
      </p:pic>
      <p:cxnSp>
        <p:nvCxnSpPr>
          <p:cNvPr id="12" name="Conector angular 11"/>
          <p:cNvCxnSpPr>
            <a:stCxn id="6" idx="3"/>
          </p:cNvCxnSpPr>
          <p:nvPr/>
        </p:nvCxnSpPr>
        <p:spPr>
          <a:xfrm>
            <a:off x="6234097" y="4993170"/>
            <a:ext cx="1578061" cy="67633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angular 13"/>
          <p:cNvCxnSpPr/>
          <p:nvPr/>
        </p:nvCxnSpPr>
        <p:spPr>
          <a:xfrm flipV="1">
            <a:off x="6234097" y="1943625"/>
            <a:ext cx="1449694" cy="73745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a:stCxn id="7" idx="3"/>
            <a:endCxn id="10" idx="1"/>
          </p:cNvCxnSpPr>
          <p:nvPr/>
        </p:nvCxnSpPr>
        <p:spPr>
          <a:xfrm>
            <a:off x="6227472" y="3848258"/>
            <a:ext cx="32943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3566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25498" y="482441"/>
            <a:ext cx="8911687" cy="1280890"/>
          </a:xfrm>
        </p:spPr>
        <p:txBody>
          <a:bodyPr>
            <a:normAutofit fontScale="90000"/>
          </a:bodyPr>
          <a:lstStyle/>
          <a:p>
            <a:r>
              <a:rPr lang="es-US" dirty="0" smtClean="0"/>
              <a:t>Método ordinal corregido de criterios ponderados para selección actuadores.</a:t>
            </a:r>
            <a:endParaRPr lang="es-US" dirty="0"/>
          </a:p>
        </p:txBody>
      </p:sp>
      <p:sp>
        <p:nvSpPr>
          <p:cNvPr id="4" name="Rectángulo 3"/>
          <p:cNvSpPr/>
          <p:nvPr/>
        </p:nvSpPr>
        <p:spPr>
          <a:xfrm>
            <a:off x="2919211" y="2239853"/>
            <a:ext cx="8929352" cy="434991"/>
          </a:xfrm>
          <a:prstGeom prst="rect">
            <a:avLst/>
          </a:prstGeom>
        </p:spPr>
        <p:txBody>
          <a:bodyPr wrap="square">
            <a:spAutoFit/>
          </a:bodyPr>
          <a:lstStyle/>
          <a:p>
            <a:pPr indent="252095" algn="just">
              <a:lnSpc>
                <a:spcPct val="150000"/>
              </a:lnSpc>
              <a:spcAft>
                <a:spcPts val="0"/>
              </a:spcAft>
            </a:pPr>
            <a:endParaRPr lang="es-US" sz="1700" dirty="0">
              <a:effectLst/>
              <a:latin typeface="+mj-lt"/>
              <a:ea typeface="Times New Roman" panose="02020603050405020304" pitchFamily="18" charset="0"/>
            </a:endParaRPr>
          </a:p>
        </p:txBody>
      </p:sp>
      <p:sp>
        <p:nvSpPr>
          <p:cNvPr id="5" name="Rectángulo 4"/>
          <p:cNvSpPr/>
          <p:nvPr/>
        </p:nvSpPr>
        <p:spPr>
          <a:xfrm>
            <a:off x="1240643" y="2046670"/>
            <a:ext cx="4453576" cy="3693319"/>
          </a:xfrm>
          <a:prstGeom prst="rect">
            <a:avLst/>
          </a:prstGeom>
        </p:spPr>
        <p:txBody>
          <a:bodyPr wrap="square">
            <a:spAutoFit/>
          </a:bodyPr>
          <a:lstStyle/>
          <a:p>
            <a:pPr algn="just"/>
            <a:endParaRPr lang="es-US" dirty="0"/>
          </a:p>
          <a:p>
            <a:pPr algn="just"/>
            <a:r>
              <a:rPr lang="es-US" dirty="0" smtClean="0"/>
              <a:t>Alternativas de solución:</a:t>
            </a:r>
          </a:p>
          <a:p>
            <a:pPr algn="just"/>
            <a:endParaRPr lang="es-US" dirty="0"/>
          </a:p>
          <a:p>
            <a:pPr marL="285750" lvl="0" indent="-285750" algn="just">
              <a:buFont typeface="Arial" panose="020B0604020202020204" pitchFamily="34" charset="0"/>
              <a:buChar char="•"/>
            </a:pPr>
            <a:r>
              <a:rPr lang="es-US" dirty="0"/>
              <a:t>Solución A: Actuador </a:t>
            </a:r>
            <a:r>
              <a:rPr lang="es-US" dirty="0" smtClean="0"/>
              <a:t>manual</a:t>
            </a:r>
            <a:endParaRPr lang="es-US" dirty="0"/>
          </a:p>
          <a:p>
            <a:pPr marL="285750" lvl="0" indent="-285750" algn="just">
              <a:buFont typeface="Arial" panose="020B0604020202020204" pitchFamily="34" charset="0"/>
              <a:buChar char="•"/>
            </a:pPr>
            <a:r>
              <a:rPr lang="es-US" dirty="0"/>
              <a:t>Solución B: Actuador </a:t>
            </a:r>
            <a:r>
              <a:rPr lang="es-US" dirty="0" smtClean="0"/>
              <a:t>neumático</a:t>
            </a:r>
            <a:endParaRPr lang="es-US" dirty="0"/>
          </a:p>
          <a:p>
            <a:pPr marL="285750" lvl="0" indent="-285750" algn="just">
              <a:buFont typeface="Arial" panose="020B0604020202020204" pitchFamily="34" charset="0"/>
              <a:buChar char="•"/>
            </a:pPr>
            <a:r>
              <a:rPr lang="es-US" dirty="0"/>
              <a:t>Solución C: Actuador </a:t>
            </a:r>
            <a:r>
              <a:rPr lang="es-US" dirty="0" smtClean="0"/>
              <a:t>eléctrico</a:t>
            </a:r>
          </a:p>
          <a:p>
            <a:pPr lvl="0" algn="just"/>
            <a:endParaRPr lang="es-US" dirty="0"/>
          </a:p>
          <a:p>
            <a:pPr algn="just"/>
            <a:r>
              <a:rPr lang="es-US" dirty="0" smtClean="0"/>
              <a:t>Criterios de valoración:</a:t>
            </a:r>
          </a:p>
          <a:p>
            <a:pPr algn="just"/>
            <a:endParaRPr lang="es-US" dirty="0"/>
          </a:p>
          <a:p>
            <a:pPr marL="285750" lvl="0" indent="-285750" algn="just">
              <a:buFont typeface="Arial" panose="020B0604020202020204" pitchFamily="34" charset="0"/>
              <a:buChar char="•"/>
            </a:pPr>
            <a:r>
              <a:rPr lang="es-US" dirty="0"/>
              <a:t>Costo del </a:t>
            </a:r>
            <a:r>
              <a:rPr lang="es-US" dirty="0" smtClean="0"/>
              <a:t>actuador</a:t>
            </a:r>
            <a:endParaRPr lang="es-US" dirty="0"/>
          </a:p>
          <a:p>
            <a:pPr marL="285750" lvl="0" indent="-285750" algn="just">
              <a:buFont typeface="Arial" panose="020B0604020202020204" pitchFamily="34" charset="0"/>
              <a:buChar char="•"/>
            </a:pPr>
            <a:r>
              <a:rPr lang="es-US" dirty="0" smtClean="0"/>
              <a:t>Control</a:t>
            </a:r>
            <a:endParaRPr lang="es-US" dirty="0"/>
          </a:p>
          <a:p>
            <a:pPr marL="285750" lvl="0" indent="-285750" algn="just">
              <a:buFont typeface="Arial" panose="020B0604020202020204" pitchFamily="34" charset="0"/>
              <a:buChar char="•"/>
            </a:pPr>
            <a:r>
              <a:rPr lang="es-US" dirty="0" smtClean="0"/>
              <a:t>Instalación</a:t>
            </a:r>
            <a:endParaRPr lang="es-US" dirty="0"/>
          </a:p>
          <a:p>
            <a:endParaRPr lang="es-US" dirty="0"/>
          </a:p>
        </p:txBody>
      </p:sp>
      <p:sp>
        <p:nvSpPr>
          <p:cNvPr id="6" name="Rectángulo 5"/>
          <p:cNvSpPr/>
          <p:nvPr/>
        </p:nvSpPr>
        <p:spPr>
          <a:xfrm>
            <a:off x="7026225" y="5063190"/>
            <a:ext cx="3490332" cy="72255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Actuador neumático giratorio de simple efecto</a:t>
            </a:r>
            <a:endParaRPr lang="es-US" dirty="0">
              <a:solidFill>
                <a:schemeClr val="tx1"/>
              </a:solidFill>
            </a:endParaRPr>
          </a:p>
        </p:txBody>
      </p:sp>
      <p:graphicFrame>
        <p:nvGraphicFramePr>
          <p:cNvPr id="8" name="Tabla 7"/>
          <p:cNvGraphicFramePr>
            <a:graphicFrameLocks noGrp="1"/>
          </p:cNvGraphicFramePr>
          <p:nvPr>
            <p:extLst>
              <p:ext uri="{D42A27DB-BD31-4B8C-83A1-F6EECF244321}">
                <p14:modId xmlns:p14="http://schemas.microsoft.com/office/powerpoint/2010/main" val="1101849524"/>
              </p:ext>
            </p:extLst>
          </p:nvPr>
        </p:nvGraphicFramePr>
        <p:xfrm>
          <a:off x="6382888" y="3168330"/>
          <a:ext cx="4633454" cy="1000125"/>
        </p:xfrm>
        <a:graphic>
          <a:graphicData uri="http://schemas.openxmlformats.org/drawingml/2006/table">
            <a:tbl>
              <a:tblPr firstRow="1" firstCol="1" bandRow="1"/>
              <a:tblGrid>
                <a:gridCol w="787400"/>
                <a:gridCol w="711200"/>
                <a:gridCol w="698500"/>
                <a:gridCol w="984926"/>
                <a:gridCol w="478971"/>
                <a:gridCol w="972457"/>
              </a:tblGrid>
              <a:tr h="400050">
                <a:tc>
                  <a:txBody>
                    <a:bodyPr/>
                    <a:lstStyle/>
                    <a:p>
                      <a:pP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 </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Costo</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Control</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Instalación</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a:solidFill>
                            <a:srgbClr val="000000"/>
                          </a:solidFill>
                          <a:effectLst/>
                          <a:latin typeface="Symbol" panose="05050102010706020507" pitchFamily="18" charset="2"/>
                          <a:ea typeface="Times New Roman" panose="02020603050405020304" pitchFamily="18" charset="0"/>
                        </a:rPr>
                        <a:t>S</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Orden de selección</a:t>
                      </a:r>
                      <a:endParaRPr lang="es-US"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Solución A</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0.1</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0.1</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0.1</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0.28</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2</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00025">
                <a:tc>
                  <a:txBody>
                    <a:bodyPr/>
                    <a:lstStyle/>
                    <a:p>
                      <a:pP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Solución B</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0.1</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0.3</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0.1</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0.45</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US" sz="1100" b="1">
                          <a:solidFill>
                            <a:srgbClr val="000000"/>
                          </a:solidFill>
                          <a:effectLst/>
                          <a:latin typeface="Calibri" panose="020F0502020204030204" pitchFamily="34" charset="0"/>
                          <a:ea typeface="Times New Roman" panose="02020603050405020304" pitchFamily="18" charset="0"/>
                        </a:rPr>
                        <a:t>1</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r>
              <a:tr h="200025">
                <a:tc>
                  <a:txBody>
                    <a:bodyPr/>
                    <a:lstStyle/>
                    <a:p>
                      <a:pP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rPr>
                        <a:t>Solución C</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0.03</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0.20</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0.03</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rPr>
                        <a:t>0.27</a:t>
                      </a:r>
                      <a:endParaRPr lang="es-US"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100" dirty="0">
                          <a:solidFill>
                            <a:srgbClr val="000000"/>
                          </a:solidFill>
                          <a:effectLst/>
                          <a:latin typeface="Calibri" panose="020F0502020204030204" pitchFamily="34" charset="0"/>
                          <a:ea typeface="Times New Roman" panose="02020603050405020304" pitchFamily="18" charset="0"/>
                        </a:rPr>
                        <a:t>3</a:t>
                      </a:r>
                      <a:endParaRPr lang="es-US" sz="12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741422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2896243278"/>
              </p:ext>
            </p:extLst>
          </p:nvPr>
        </p:nvGraphicFramePr>
        <p:xfrm>
          <a:off x="3367314" y="286870"/>
          <a:ext cx="7547429" cy="6534174"/>
        </p:xfrm>
        <a:graphic>
          <a:graphicData uri="http://schemas.openxmlformats.org/drawingml/2006/table">
            <a:tbl>
              <a:tblPr firstRow="1" firstCol="1" bandRow="1"/>
              <a:tblGrid>
                <a:gridCol w="1059543"/>
                <a:gridCol w="4615543"/>
                <a:gridCol w="1872343"/>
              </a:tblGrid>
              <a:tr h="373341">
                <a:tc>
                  <a:txBody>
                    <a:bodyPr/>
                    <a:lstStyle/>
                    <a:p>
                      <a:pPr algn="ctr">
                        <a:lnSpc>
                          <a:spcPct val="107000"/>
                        </a:lnSpc>
                        <a:spcAft>
                          <a:spcPts val="0"/>
                        </a:spcAft>
                      </a:pPr>
                      <a:r>
                        <a:rPr lang="es-US" sz="1300" b="1" dirty="0">
                          <a:solidFill>
                            <a:srgbClr val="000000"/>
                          </a:solidFill>
                          <a:effectLst/>
                          <a:latin typeface="Times New Roman" panose="02020603050405020304" pitchFamily="18" charset="0"/>
                          <a:ea typeface="Times New Roman" panose="02020603050405020304" pitchFamily="18" charset="0"/>
                        </a:rPr>
                        <a:t>Tipo de Actuador</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300" b="1">
                          <a:solidFill>
                            <a:srgbClr val="000000"/>
                          </a:solidFill>
                          <a:effectLst/>
                          <a:latin typeface="Times New Roman" panose="02020603050405020304" pitchFamily="18" charset="0"/>
                          <a:ea typeface="Times New Roman" panose="02020603050405020304" pitchFamily="18" charset="0"/>
                        </a:rPr>
                        <a:t>VENTAJAS</a:t>
                      </a:r>
                      <a:endParaRPr lang="es-US" sz="130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300" b="1">
                          <a:solidFill>
                            <a:srgbClr val="000000"/>
                          </a:solidFill>
                          <a:effectLst/>
                          <a:latin typeface="Times New Roman" panose="02020603050405020304" pitchFamily="18" charset="0"/>
                          <a:ea typeface="Times New Roman" panose="02020603050405020304" pitchFamily="18" charset="0"/>
                        </a:rPr>
                        <a:t>DESVENTAJAS</a:t>
                      </a:r>
                      <a:endParaRPr lang="es-US" sz="130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670">
                <a:tc>
                  <a:txBody>
                    <a:bodyPr/>
                    <a:lstStyle/>
                    <a:p>
                      <a:pPr>
                        <a:lnSpc>
                          <a:spcPct val="107000"/>
                        </a:lnSpc>
                      </a:pPr>
                      <a:endParaRPr lang="es-US" sz="1300" dirty="0">
                        <a:effectLst/>
                        <a:latin typeface="Calibri" panose="020F0502020204030204" pitchFamily="34" charset="0"/>
                      </a:endParaRPr>
                    </a:p>
                  </a:txBody>
                  <a:tcPr marL="27897" marR="27897"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Relativamente de bajo costo.</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US" sz="1300">
                        <a:effectLst/>
                        <a:latin typeface="Calibri" panose="020F0502020204030204" pitchFamily="34" charset="0"/>
                      </a:endParaRPr>
                    </a:p>
                  </a:txBody>
                  <a:tcPr marL="27897" marR="27897" marT="0" marB="0" anchor="ctr">
                    <a:lnL>
                      <a:noFill/>
                    </a:lnL>
                    <a:lnR>
                      <a:noFill/>
                    </a:lnR>
                    <a:lnT w="12700" cap="flat" cmpd="sng" algn="ctr">
                      <a:solidFill>
                        <a:srgbClr val="000000"/>
                      </a:solidFill>
                      <a:prstDash val="solid"/>
                      <a:round/>
                      <a:headEnd type="none" w="med" len="med"/>
                      <a:tailEnd type="none" w="med" len="med"/>
                    </a:lnT>
                    <a:lnB>
                      <a:noFill/>
                    </a:lnB>
                  </a:tcPr>
                </a:tc>
              </a:tr>
              <a:tr h="373341">
                <a:tc>
                  <a:txBody>
                    <a:bodyPr/>
                    <a:lstStyle/>
                    <a:p>
                      <a:pPr algn="ctr">
                        <a:lnSpc>
                          <a:spcPct val="107000"/>
                        </a:lnSpc>
                        <a:spcAft>
                          <a:spcPts val="0"/>
                        </a:spcAft>
                      </a:pPr>
                      <a:r>
                        <a:rPr lang="es-US" sz="1300" b="1">
                          <a:solidFill>
                            <a:srgbClr val="000000"/>
                          </a:solidFill>
                          <a:effectLst/>
                          <a:latin typeface="Times New Roman" panose="02020603050405020304" pitchFamily="18" charset="0"/>
                          <a:ea typeface="Times New Roman" panose="02020603050405020304" pitchFamily="18" charset="0"/>
                        </a:rPr>
                        <a:t>Manual </a:t>
                      </a:r>
                      <a:endParaRPr lang="es-US" sz="130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tcPr>
                </a:tc>
                <a:tc>
                  <a:txBody>
                    <a:bodyPr/>
                    <a:lstStyle/>
                    <a:p>
                      <a:pPr algn="ct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Fácil montaje y desmontaje.</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tcPr>
                </a:tc>
                <a:tc>
                  <a:txBody>
                    <a:bodyPr/>
                    <a:lstStyle/>
                    <a:p>
                      <a:pPr algn="ctr">
                        <a:lnSpc>
                          <a:spcPct val="107000"/>
                        </a:lnSpc>
                        <a:spcAft>
                          <a:spcPts val="0"/>
                        </a:spcAft>
                      </a:pPr>
                      <a:r>
                        <a:rPr lang="es-US" sz="1300">
                          <a:solidFill>
                            <a:srgbClr val="000000"/>
                          </a:solidFill>
                          <a:effectLst/>
                          <a:latin typeface="Times New Roman" panose="02020603050405020304" pitchFamily="18" charset="0"/>
                          <a:ea typeface="Times New Roman" panose="02020603050405020304" pitchFamily="18" charset="0"/>
                        </a:rPr>
                        <a:t>Trabaja con  flujos a bajas velocidades.</a:t>
                      </a:r>
                      <a:endParaRPr lang="es-US" sz="130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tcPr>
                </a:tc>
              </a:tr>
              <a:tr h="373341">
                <a:tc>
                  <a:txBody>
                    <a:bodyPr/>
                    <a:lstStyle/>
                    <a:p>
                      <a:pPr algn="ctr">
                        <a:lnSpc>
                          <a:spcPct val="107000"/>
                        </a:lnSpc>
                        <a:spcAft>
                          <a:spcPts val="0"/>
                        </a:spcAft>
                      </a:pPr>
                      <a:r>
                        <a:rPr lang="es-US" sz="1300" b="1">
                          <a:solidFill>
                            <a:srgbClr val="000000"/>
                          </a:solidFill>
                          <a:effectLst/>
                          <a:latin typeface="Times New Roman" panose="02020603050405020304" pitchFamily="18" charset="0"/>
                          <a:ea typeface="Times New Roman" panose="02020603050405020304" pitchFamily="18" charset="0"/>
                        </a:rPr>
                        <a:t> </a:t>
                      </a:r>
                      <a:endParaRPr lang="es-US" sz="130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tcPr>
                </a:tc>
                <a:tc>
                  <a:txBody>
                    <a:bodyPr/>
                    <a:lstStyle/>
                    <a:p>
                      <a:pPr algn="ct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No se producen daños al contacto con agua.</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tcPr>
                </a:tc>
                <a:tc>
                  <a:txBody>
                    <a:bodyPr/>
                    <a:lstStyle/>
                    <a:p>
                      <a:pPr algn="ctr">
                        <a:lnSpc>
                          <a:spcPct val="107000"/>
                        </a:lnSpc>
                        <a:spcAft>
                          <a:spcPts val="0"/>
                        </a:spcAft>
                      </a:pPr>
                      <a:r>
                        <a:rPr lang="es-US" sz="1300">
                          <a:solidFill>
                            <a:srgbClr val="000000"/>
                          </a:solidFill>
                          <a:effectLst/>
                          <a:latin typeface="Times New Roman" panose="02020603050405020304" pitchFamily="18" charset="0"/>
                          <a:ea typeface="Times New Roman" panose="02020603050405020304" pitchFamily="18" charset="0"/>
                        </a:rPr>
                        <a:t>No utilizado para automatización.</a:t>
                      </a:r>
                      <a:endParaRPr lang="es-US" sz="130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tcPr>
                </a:tc>
              </a:tr>
              <a:tr h="186670">
                <a:tc>
                  <a:txBody>
                    <a:bodyPr/>
                    <a:lstStyle/>
                    <a:p>
                      <a:pPr algn="ctr">
                        <a:lnSpc>
                          <a:spcPct val="107000"/>
                        </a:lnSpc>
                        <a:spcAft>
                          <a:spcPts val="0"/>
                        </a:spcAft>
                      </a:pPr>
                      <a:r>
                        <a:rPr lang="es-US" sz="1300" b="1">
                          <a:solidFill>
                            <a:srgbClr val="000000"/>
                          </a:solidFill>
                          <a:effectLst/>
                          <a:latin typeface="Times New Roman" panose="02020603050405020304" pitchFamily="18" charset="0"/>
                          <a:ea typeface="Times New Roman" panose="02020603050405020304" pitchFamily="18" charset="0"/>
                        </a:rPr>
                        <a:t> </a:t>
                      </a:r>
                      <a:endParaRPr lang="es-US" sz="130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tcPr>
                </a:tc>
                <a:tc>
                  <a:txBody>
                    <a:bodyPr/>
                    <a:lstStyle/>
                    <a:p>
                      <a:pPr algn="ct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Permite la regulación del flujo.</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tcPr>
                </a:tc>
                <a:tc>
                  <a:txBody>
                    <a:bodyPr/>
                    <a:lstStyle/>
                    <a:p>
                      <a:pPr>
                        <a:lnSpc>
                          <a:spcPct val="107000"/>
                        </a:lnSpc>
                        <a:spcAft>
                          <a:spcPts val="0"/>
                        </a:spcAft>
                      </a:pPr>
                      <a:r>
                        <a:rPr lang="es-US" sz="1300">
                          <a:solidFill>
                            <a:srgbClr val="000000"/>
                          </a:solidFill>
                          <a:effectLst/>
                          <a:latin typeface="Times New Roman" panose="02020603050405020304" pitchFamily="18" charset="0"/>
                          <a:ea typeface="Times New Roman" panose="02020603050405020304" pitchFamily="18" charset="0"/>
                        </a:rPr>
                        <a:t> </a:t>
                      </a:r>
                      <a:endParaRPr lang="es-US" sz="130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tcPr>
                </a:tc>
              </a:tr>
              <a:tr h="186670">
                <a:tc>
                  <a:txBody>
                    <a:bodyPr/>
                    <a:lstStyle/>
                    <a:p>
                      <a:pPr>
                        <a:lnSpc>
                          <a:spcPct val="107000"/>
                        </a:lnSpc>
                      </a:pPr>
                      <a:endParaRPr lang="es-US" sz="1300" dirty="0">
                        <a:effectLst/>
                        <a:latin typeface="Calibri" panose="020F0502020204030204" pitchFamily="34" charset="0"/>
                      </a:endParaRPr>
                    </a:p>
                  </a:txBody>
                  <a:tcPr marL="27897" marR="27897" marT="0" marB="0" anchor="ctr">
                    <a:lnL>
                      <a:noFill/>
                    </a:lnL>
                    <a:lnR>
                      <a:noFill/>
                    </a:lnR>
                    <a:lnT>
                      <a:noFill/>
                    </a:lnT>
                    <a:lnB>
                      <a:noFill/>
                    </a:lnB>
                    <a:noFill/>
                  </a:tcPr>
                </a:tc>
                <a:tc>
                  <a:txBody>
                    <a:bodyPr/>
                    <a:lstStyle/>
                    <a:p>
                      <a:pPr>
                        <a:lnSpc>
                          <a:spcPct val="107000"/>
                        </a:lnSpc>
                      </a:pPr>
                      <a:endParaRPr lang="es-US" sz="1300" dirty="0">
                        <a:effectLst/>
                        <a:latin typeface="Calibri" panose="020F0502020204030204" pitchFamily="34" charset="0"/>
                      </a:endParaRPr>
                    </a:p>
                  </a:txBody>
                  <a:tcPr marL="27897" marR="27897" marT="0" marB="0" anchor="ctr">
                    <a:lnL>
                      <a:noFill/>
                    </a:lnL>
                    <a:lnR>
                      <a:noFill/>
                    </a:lnR>
                    <a:lnT>
                      <a:noFill/>
                    </a:lnT>
                    <a:lnB>
                      <a:noFill/>
                    </a:lnB>
                    <a:noFill/>
                  </a:tcPr>
                </a:tc>
                <a:tc>
                  <a:txBody>
                    <a:bodyPr/>
                    <a:lstStyle/>
                    <a:p>
                      <a:pPr algn="ct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Costo elevado</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noFill/>
                  </a:tcPr>
                </a:tc>
              </a:tr>
              <a:tr h="373341">
                <a:tc>
                  <a:txBody>
                    <a:bodyPr/>
                    <a:lstStyle/>
                    <a:p>
                      <a:pPr>
                        <a:lnSpc>
                          <a:spcPct val="107000"/>
                        </a:lnSpc>
                      </a:pPr>
                      <a:endParaRPr lang="es-US" sz="1300" dirty="0">
                        <a:effectLst/>
                        <a:latin typeface="Calibri" panose="020F0502020204030204" pitchFamily="34" charset="0"/>
                      </a:endParaRPr>
                    </a:p>
                  </a:txBody>
                  <a:tcPr marL="27897" marR="27897" marT="0" marB="0" anchor="ctr">
                    <a:lnL>
                      <a:noFill/>
                    </a:lnL>
                    <a:lnR>
                      <a:noFill/>
                    </a:lnR>
                    <a:lnT>
                      <a:noFill/>
                    </a:lnT>
                    <a:lnB>
                      <a:noFill/>
                    </a:lnB>
                    <a:noFill/>
                  </a:tcPr>
                </a:tc>
                <a:tc>
                  <a:txBody>
                    <a:bodyPr/>
                    <a:lstStyle/>
                    <a:p>
                      <a:pPr algn="ct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Utilizado en procesos de control y automatización.</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noFill/>
                  </a:tcPr>
                </a:tc>
                <a:tc>
                  <a:txBody>
                    <a:bodyPr/>
                    <a:lstStyle/>
                    <a:p>
                      <a:pPr algn="ctr">
                        <a:lnSpc>
                          <a:spcPct val="107000"/>
                        </a:lnSpc>
                        <a:spcAft>
                          <a:spcPts val="0"/>
                        </a:spcAft>
                      </a:pPr>
                      <a:r>
                        <a:rPr lang="es-US" sz="1300">
                          <a:solidFill>
                            <a:srgbClr val="000000"/>
                          </a:solidFill>
                          <a:effectLst/>
                          <a:latin typeface="Times New Roman" panose="02020603050405020304" pitchFamily="18" charset="0"/>
                          <a:ea typeface="Times New Roman" panose="02020603050405020304" pitchFamily="18" charset="0"/>
                        </a:rPr>
                        <a:t>Requiere de protección a la exposición de líquidos.</a:t>
                      </a:r>
                      <a:endParaRPr lang="es-US" sz="130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noFill/>
                  </a:tcPr>
                </a:tc>
              </a:tr>
              <a:tr h="186670">
                <a:tc>
                  <a:txBody>
                    <a:bodyPr/>
                    <a:lstStyle/>
                    <a:p>
                      <a:pPr algn="ctr">
                        <a:lnSpc>
                          <a:spcPct val="107000"/>
                        </a:lnSpc>
                        <a:spcAft>
                          <a:spcPts val="0"/>
                        </a:spcAft>
                      </a:pPr>
                      <a:r>
                        <a:rPr lang="es-US" sz="1300" b="1" dirty="0">
                          <a:solidFill>
                            <a:srgbClr val="000000"/>
                          </a:solidFill>
                          <a:effectLst/>
                          <a:latin typeface="Times New Roman" panose="02020603050405020304" pitchFamily="18" charset="0"/>
                          <a:ea typeface="Times New Roman" panose="02020603050405020304" pitchFamily="18" charset="0"/>
                        </a:rPr>
                        <a:t>Eléctrico</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noFill/>
                  </a:tcPr>
                </a:tc>
                <a:tc>
                  <a:txBody>
                    <a:bodyPr/>
                    <a:lstStyle/>
                    <a:p>
                      <a:pPr>
                        <a:lnSpc>
                          <a:spcPct val="107000"/>
                        </a:lnSpc>
                      </a:pPr>
                      <a:endParaRPr lang="es-US" sz="1300" dirty="0">
                        <a:effectLst/>
                        <a:latin typeface="Calibri" panose="020F0502020204030204" pitchFamily="34" charset="0"/>
                      </a:endParaRPr>
                    </a:p>
                  </a:txBody>
                  <a:tcPr marL="27897" marR="27897" marT="0" marB="0" anchor="ctr">
                    <a:lnL>
                      <a:noFill/>
                    </a:lnL>
                    <a:lnR>
                      <a:noFill/>
                    </a:lnR>
                    <a:lnT>
                      <a:noFill/>
                    </a:lnT>
                    <a:lnB>
                      <a:noFill/>
                    </a:lnB>
                    <a:noFill/>
                  </a:tcPr>
                </a:tc>
                <a:tc>
                  <a:txBody>
                    <a:bodyPr/>
                    <a:lstStyle/>
                    <a:p>
                      <a:pPr algn="ctr">
                        <a:lnSpc>
                          <a:spcPct val="107000"/>
                        </a:lnSpc>
                        <a:spcAft>
                          <a:spcPts val="0"/>
                        </a:spcAft>
                      </a:pPr>
                      <a:r>
                        <a:rPr lang="es-US" sz="1300">
                          <a:solidFill>
                            <a:srgbClr val="000000"/>
                          </a:solidFill>
                          <a:effectLst/>
                          <a:latin typeface="Times New Roman" panose="02020603050405020304" pitchFamily="18" charset="0"/>
                          <a:ea typeface="Times New Roman" panose="02020603050405020304" pitchFamily="18" charset="0"/>
                        </a:rPr>
                        <a:t>Mayor peso de la válvula.</a:t>
                      </a:r>
                      <a:endParaRPr lang="es-US" sz="130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noFill/>
                  </a:tcPr>
                </a:tc>
              </a:tr>
              <a:tr h="560010">
                <a:tc>
                  <a:txBody>
                    <a:bodyPr/>
                    <a:lstStyle/>
                    <a:p>
                      <a:pPr>
                        <a:lnSpc>
                          <a:spcPct val="107000"/>
                        </a:lnSpc>
                      </a:pPr>
                      <a:endParaRPr lang="es-US" sz="1300" dirty="0">
                        <a:effectLst/>
                        <a:latin typeface="Calibri" panose="020F0502020204030204" pitchFamily="34" charset="0"/>
                      </a:endParaRPr>
                    </a:p>
                  </a:txBody>
                  <a:tcPr marL="27897" marR="27897" marT="0" marB="0" anchor="ctr">
                    <a:lnL>
                      <a:noFill/>
                    </a:lnL>
                    <a:lnR>
                      <a:noFill/>
                    </a:lnR>
                    <a:lnT>
                      <a:noFill/>
                    </a:lnT>
                    <a:lnB>
                      <a:noFill/>
                    </a:lnB>
                    <a:noFill/>
                  </a:tcPr>
                </a:tc>
                <a:tc>
                  <a:txBody>
                    <a:bodyPr/>
                    <a:lstStyle/>
                    <a:p>
                      <a:pPr algn="ct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Apto para trabajar a altas velocidades.</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noFill/>
                  </a:tcPr>
                </a:tc>
                <a:tc>
                  <a:txBody>
                    <a:bodyPr/>
                    <a:lstStyle/>
                    <a:p>
                      <a:pPr algn="ct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Requiere del diseño de una instalación eléctrica adecuada para el arranque y paro.</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noFill/>
                  </a:tcPr>
                </a:tc>
              </a:tr>
              <a:tr h="373341">
                <a:tc>
                  <a:txBody>
                    <a:bodyPr/>
                    <a:lstStyle/>
                    <a:p>
                      <a:pPr>
                        <a:lnSpc>
                          <a:spcPct val="107000"/>
                        </a:lnSpc>
                      </a:pPr>
                      <a:endParaRPr lang="es-US" sz="1300">
                        <a:effectLst/>
                        <a:latin typeface="Calibri" panose="020F0502020204030204" pitchFamily="34" charset="0"/>
                      </a:endParaRPr>
                    </a:p>
                  </a:txBody>
                  <a:tcPr marL="27897" marR="27897" marT="0" marB="0" anchor="ctr">
                    <a:lnL>
                      <a:noFill/>
                    </a:lnL>
                    <a:lnR>
                      <a:noFill/>
                    </a:lnR>
                    <a:lnT>
                      <a:noFill/>
                    </a:lnT>
                    <a:lnB>
                      <a:noFill/>
                    </a:lnB>
                    <a:noFill/>
                  </a:tcPr>
                </a:tc>
                <a:tc>
                  <a:txBody>
                    <a:bodyPr/>
                    <a:lstStyle/>
                    <a:p>
                      <a:pPr>
                        <a:lnSpc>
                          <a:spcPct val="107000"/>
                        </a:lnSpc>
                      </a:pPr>
                      <a:endParaRPr lang="es-US" sz="1300" dirty="0">
                        <a:effectLst/>
                        <a:latin typeface="Calibri" panose="020F0502020204030204" pitchFamily="34" charset="0"/>
                      </a:endParaRPr>
                    </a:p>
                  </a:txBody>
                  <a:tcPr marL="27897" marR="27897" marT="0" marB="0" anchor="ctr">
                    <a:lnL>
                      <a:noFill/>
                    </a:lnL>
                    <a:lnR>
                      <a:noFill/>
                    </a:lnR>
                    <a:lnT>
                      <a:noFill/>
                    </a:lnT>
                    <a:lnB>
                      <a:noFill/>
                    </a:lnB>
                    <a:noFill/>
                  </a:tcPr>
                </a:tc>
                <a:tc>
                  <a:txBody>
                    <a:bodyPr/>
                    <a:lstStyle/>
                    <a:p>
                      <a:pPr algn="ct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Mayor consumo de energía eléctrica.</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noFill/>
                  </a:tcPr>
                </a:tc>
              </a:tr>
              <a:tr h="373341">
                <a:tc>
                  <a:txBody>
                    <a:bodyPr/>
                    <a:lstStyle/>
                    <a:p>
                      <a:pPr>
                        <a:lnSpc>
                          <a:spcPct val="107000"/>
                        </a:lnSpc>
                      </a:pPr>
                      <a:endParaRPr lang="es-US" sz="1300" dirty="0">
                        <a:effectLst/>
                        <a:latin typeface="Calibri" panose="020F0502020204030204" pitchFamily="34" charset="0"/>
                      </a:endParaRPr>
                    </a:p>
                  </a:txBody>
                  <a:tcPr marL="27897" marR="27897" marT="0" marB="0" anchor="ctr">
                    <a:lnL>
                      <a:noFill/>
                    </a:lnL>
                    <a:lnR>
                      <a:noFill/>
                    </a:lnR>
                    <a:lnT>
                      <a:noFill/>
                    </a:lnT>
                    <a:lnB>
                      <a:noFill/>
                    </a:lnB>
                    <a:solidFill>
                      <a:srgbClr val="DBFEFD"/>
                    </a:solidFill>
                  </a:tcPr>
                </a:tc>
                <a:tc>
                  <a:txBody>
                    <a:bodyPr/>
                    <a:lstStyle/>
                    <a:p>
                      <a:pPr algn="ct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Utilizado en procesos de automatización y control.</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solidFill>
                      <a:srgbClr val="DBFEFD"/>
                    </a:solidFill>
                  </a:tcPr>
                </a:tc>
                <a:tc>
                  <a:txBody>
                    <a:bodyPr/>
                    <a:lstStyle/>
                    <a:p>
                      <a:pP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 </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solidFill>
                      <a:srgbClr val="DBFEFD"/>
                    </a:solidFill>
                  </a:tcPr>
                </a:tc>
              </a:tr>
              <a:tr h="186670">
                <a:tc>
                  <a:txBody>
                    <a:bodyPr/>
                    <a:lstStyle/>
                    <a:p>
                      <a:pPr algn="ctr">
                        <a:lnSpc>
                          <a:spcPct val="107000"/>
                        </a:lnSpc>
                        <a:spcAft>
                          <a:spcPts val="0"/>
                        </a:spcAft>
                      </a:pPr>
                      <a:r>
                        <a:rPr lang="es-US" sz="1300" b="1">
                          <a:solidFill>
                            <a:srgbClr val="000000"/>
                          </a:solidFill>
                          <a:effectLst/>
                          <a:latin typeface="Times New Roman" panose="02020603050405020304" pitchFamily="18" charset="0"/>
                          <a:ea typeface="Times New Roman" panose="02020603050405020304" pitchFamily="18" charset="0"/>
                        </a:rPr>
                        <a:t> </a:t>
                      </a:r>
                      <a:endParaRPr lang="es-US" sz="130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solidFill>
                      <a:srgbClr val="DBFEFD"/>
                    </a:solidFill>
                  </a:tcPr>
                </a:tc>
                <a:tc>
                  <a:txBody>
                    <a:bodyPr/>
                    <a:lstStyle/>
                    <a:p>
                      <a:pPr algn="ct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Fácil instalación.</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solidFill>
                      <a:srgbClr val="DBFEFD"/>
                    </a:solidFill>
                  </a:tcPr>
                </a:tc>
                <a:tc>
                  <a:txBody>
                    <a:bodyPr/>
                    <a:lstStyle/>
                    <a:p>
                      <a:pP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 </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solidFill>
                      <a:srgbClr val="DBFEFD"/>
                    </a:solidFill>
                  </a:tcPr>
                </a:tc>
              </a:tr>
              <a:tr h="373341">
                <a:tc>
                  <a:txBody>
                    <a:bodyPr/>
                    <a:lstStyle/>
                    <a:p>
                      <a:pPr algn="ctr">
                        <a:lnSpc>
                          <a:spcPct val="107000"/>
                        </a:lnSpc>
                        <a:spcAft>
                          <a:spcPts val="0"/>
                        </a:spcAft>
                      </a:pPr>
                      <a:r>
                        <a:rPr lang="es-US" sz="1300" b="1">
                          <a:solidFill>
                            <a:srgbClr val="000000"/>
                          </a:solidFill>
                          <a:effectLst/>
                          <a:latin typeface="Times New Roman" panose="02020603050405020304" pitchFamily="18" charset="0"/>
                          <a:ea typeface="Times New Roman" panose="02020603050405020304" pitchFamily="18" charset="0"/>
                        </a:rPr>
                        <a:t> </a:t>
                      </a:r>
                      <a:endParaRPr lang="es-US" sz="130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solidFill>
                      <a:srgbClr val="DBFEFD"/>
                    </a:solidFill>
                  </a:tcPr>
                </a:tc>
                <a:tc>
                  <a:txBody>
                    <a:bodyPr/>
                    <a:lstStyle/>
                    <a:p>
                      <a:pPr algn="ct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Menor costo en comparación a un actuador eléctrico</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solidFill>
                      <a:srgbClr val="DBFEFD"/>
                    </a:solidFill>
                  </a:tcPr>
                </a:tc>
                <a:tc>
                  <a:txBody>
                    <a:bodyPr/>
                    <a:lstStyle/>
                    <a:p>
                      <a:pP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 </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solidFill>
                      <a:srgbClr val="DBFEFD"/>
                    </a:solidFill>
                  </a:tcPr>
                </a:tc>
              </a:tr>
              <a:tr h="373341">
                <a:tc>
                  <a:txBody>
                    <a:bodyPr/>
                    <a:lstStyle/>
                    <a:p>
                      <a:pPr algn="ctr">
                        <a:lnSpc>
                          <a:spcPct val="107000"/>
                        </a:lnSpc>
                        <a:spcAft>
                          <a:spcPts val="0"/>
                        </a:spcAft>
                      </a:pPr>
                      <a:r>
                        <a:rPr lang="es-US" sz="1300" b="1">
                          <a:solidFill>
                            <a:srgbClr val="000000"/>
                          </a:solidFill>
                          <a:effectLst/>
                          <a:latin typeface="Times New Roman" panose="02020603050405020304" pitchFamily="18" charset="0"/>
                          <a:ea typeface="Times New Roman" panose="02020603050405020304" pitchFamily="18" charset="0"/>
                        </a:rPr>
                        <a:t> Neumático</a:t>
                      </a:r>
                      <a:endParaRPr lang="es-US" sz="130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solidFill>
                      <a:srgbClr val="DBFEFD"/>
                    </a:solidFill>
                  </a:tcPr>
                </a:tc>
                <a:tc>
                  <a:txBody>
                    <a:bodyPr/>
                    <a:lstStyle/>
                    <a:p>
                      <a:pPr algn="ct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Mayor variedad para selección.</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solidFill>
                      <a:srgbClr val="DBFEFD"/>
                    </a:solidFill>
                  </a:tcPr>
                </a:tc>
                <a:tc>
                  <a:txBody>
                    <a:bodyPr/>
                    <a:lstStyle/>
                    <a:p>
                      <a:pPr algn="ct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Requieren de una fuente de aire comprimido.</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solidFill>
                      <a:srgbClr val="DBFEFD"/>
                    </a:solidFill>
                  </a:tcPr>
                </a:tc>
              </a:tr>
              <a:tr h="373341">
                <a:tc>
                  <a:txBody>
                    <a:bodyPr/>
                    <a:lstStyle/>
                    <a:p>
                      <a:pPr algn="ctr">
                        <a:lnSpc>
                          <a:spcPct val="107000"/>
                        </a:lnSpc>
                        <a:spcAft>
                          <a:spcPts val="0"/>
                        </a:spcAft>
                      </a:pPr>
                      <a:r>
                        <a:rPr lang="es-US" sz="1300" b="1">
                          <a:solidFill>
                            <a:srgbClr val="000000"/>
                          </a:solidFill>
                          <a:effectLst/>
                          <a:latin typeface="Times New Roman" panose="02020603050405020304" pitchFamily="18" charset="0"/>
                          <a:ea typeface="Times New Roman" panose="02020603050405020304" pitchFamily="18" charset="0"/>
                        </a:rPr>
                        <a:t> </a:t>
                      </a:r>
                      <a:endParaRPr lang="es-US" sz="130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solidFill>
                      <a:srgbClr val="DBFEFD"/>
                    </a:solidFill>
                  </a:tcPr>
                </a:tc>
                <a:tc>
                  <a:txBody>
                    <a:bodyPr/>
                    <a:lstStyle/>
                    <a:p>
                      <a:pPr algn="ct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Pueden ser expuestos al agua sin producirse daños.</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solidFill>
                      <a:srgbClr val="DBFEFD"/>
                    </a:solidFill>
                  </a:tcPr>
                </a:tc>
                <a:tc>
                  <a:txBody>
                    <a:bodyPr/>
                    <a:lstStyle/>
                    <a:p>
                      <a:pP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 </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solidFill>
                      <a:srgbClr val="DBFEFD"/>
                    </a:solidFill>
                  </a:tcPr>
                </a:tc>
              </a:tr>
              <a:tr h="186670">
                <a:tc>
                  <a:txBody>
                    <a:bodyPr/>
                    <a:lstStyle/>
                    <a:p>
                      <a:pPr algn="ctr">
                        <a:lnSpc>
                          <a:spcPct val="107000"/>
                        </a:lnSpc>
                        <a:spcAft>
                          <a:spcPts val="0"/>
                        </a:spcAft>
                      </a:pPr>
                      <a:r>
                        <a:rPr lang="es-US" sz="1300" b="1">
                          <a:solidFill>
                            <a:srgbClr val="000000"/>
                          </a:solidFill>
                          <a:effectLst/>
                          <a:latin typeface="Times New Roman" panose="02020603050405020304" pitchFamily="18" charset="0"/>
                          <a:ea typeface="Times New Roman" panose="02020603050405020304" pitchFamily="18" charset="0"/>
                        </a:rPr>
                        <a:t> </a:t>
                      </a:r>
                      <a:endParaRPr lang="es-US" sz="130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solidFill>
                      <a:srgbClr val="DBFEFD"/>
                    </a:solidFill>
                  </a:tcPr>
                </a:tc>
                <a:tc>
                  <a:txBody>
                    <a:bodyPr/>
                    <a:lstStyle/>
                    <a:p>
                      <a:pPr algn="ct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Fácil mantenimiento.</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solidFill>
                      <a:srgbClr val="DBFEFD"/>
                    </a:solidFill>
                  </a:tcPr>
                </a:tc>
                <a:tc>
                  <a:txBody>
                    <a:bodyPr/>
                    <a:lstStyle/>
                    <a:p>
                      <a:pP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 </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solidFill>
                      <a:srgbClr val="DBFEFD"/>
                    </a:solidFill>
                  </a:tcPr>
                </a:tc>
              </a:tr>
              <a:tr h="186670">
                <a:tc>
                  <a:txBody>
                    <a:bodyPr/>
                    <a:lstStyle/>
                    <a:p>
                      <a:pPr algn="ctr">
                        <a:lnSpc>
                          <a:spcPct val="107000"/>
                        </a:lnSpc>
                        <a:spcAft>
                          <a:spcPts val="0"/>
                        </a:spcAft>
                      </a:pPr>
                      <a:r>
                        <a:rPr lang="es-US" sz="1300" b="1">
                          <a:solidFill>
                            <a:srgbClr val="000000"/>
                          </a:solidFill>
                          <a:effectLst/>
                          <a:latin typeface="Times New Roman" panose="02020603050405020304" pitchFamily="18" charset="0"/>
                          <a:ea typeface="Times New Roman" panose="02020603050405020304" pitchFamily="18" charset="0"/>
                        </a:rPr>
                        <a:t> </a:t>
                      </a:r>
                      <a:endParaRPr lang="es-US" sz="130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solidFill>
                      <a:srgbClr val="DBFEFD"/>
                    </a:solidFill>
                  </a:tcPr>
                </a:tc>
                <a:tc>
                  <a:txBody>
                    <a:bodyPr/>
                    <a:lstStyle/>
                    <a:p>
                      <a:pPr algn="ct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Apertura y cierre rápidos</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solidFill>
                      <a:srgbClr val="DBFEFD"/>
                    </a:solidFill>
                  </a:tcPr>
                </a:tc>
                <a:tc>
                  <a:txBody>
                    <a:bodyPr/>
                    <a:lstStyle/>
                    <a:p>
                      <a:pP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 </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a:noFill/>
                    </a:lnB>
                    <a:solidFill>
                      <a:srgbClr val="DBFEFD"/>
                    </a:solidFill>
                  </a:tcPr>
                </a:tc>
              </a:tr>
              <a:tr h="539002">
                <a:tc>
                  <a:txBody>
                    <a:bodyPr/>
                    <a:lstStyle/>
                    <a:p>
                      <a:pPr algn="ctr">
                        <a:lnSpc>
                          <a:spcPct val="107000"/>
                        </a:lnSpc>
                        <a:spcAft>
                          <a:spcPts val="0"/>
                        </a:spcAft>
                      </a:pPr>
                      <a:r>
                        <a:rPr lang="es-US" sz="1300" b="1">
                          <a:solidFill>
                            <a:srgbClr val="000000"/>
                          </a:solidFill>
                          <a:effectLst/>
                          <a:latin typeface="Times New Roman" panose="02020603050405020304" pitchFamily="18" charset="0"/>
                          <a:ea typeface="Times New Roman" panose="02020603050405020304" pitchFamily="18" charset="0"/>
                        </a:rPr>
                        <a:t> </a:t>
                      </a:r>
                      <a:endParaRPr lang="es-US" sz="130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w="12700" cap="flat" cmpd="sng" algn="ctr">
                      <a:solidFill>
                        <a:srgbClr val="000000"/>
                      </a:solidFill>
                      <a:prstDash val="solid"/>
                      <a:round/>
                      <a:headEnd type="none" w="med" len="med"/>
                      <a:tailEnd type="none" w="med" len="med"/>
                    </a:lnB>
                    <a:solidFill>
                      <a:srgbClr val="DBFEFD"/>
                    </a:solidFill>
                  </a:tcPr>
                </a:tc>
                <a:tc>
                  <a:txBody>
                    <a:bodyPr/>
                    <a:lstStyle/>
                    <a:p>
                      <a:pPr algn="ct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Posibilidad de trabajo con fluidos a altas y bajas velocidades.</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w="12700" cap="flat" cmpd="sng" algn="ctr">
                      <a:solidFill>
                        <a:srgbClr val="000000"/>
                      </a:solidFill>
                      <a:prstDash val="solid"/>
                      <a:round/>
                      <a:headEnd type="none" w="med" len="med"/>
                      <a:tailEnd type="none" w="med" len="med"/>
                    </a:lnB>
                    <a:solidFill>
                      <a:srgbClr val="DBFEFD"/>
                    </a:solidFill>
                  </a:tcPr>
                </a:tc>
                <a:tc>
                  <a:txBody>
                    <a:bodyPr/>
                    <a:lstStyle/>
                    <a:p>
                      <a:pPr>
                        <a:lnSpc>
                          <a:spcPct val="107000"/>
                        </a:lnSpc>
                        <a:spcAft>
                          <a:spcPts val="0"/>
                        </a:spcAft>
                      </a:pPr>
                      <a:r>
                        <a:rPr lang="es-US" sz="1300" dirty="0">
                          <a:solidFill>
                            <a:srgbClr val="000000"/>
                          </a:solidFill>
                          <a:effectLst/>
                          <a:latin typeface="Times New Roman" panose="02020603050405020304" pitchFamily="18" charset="0"/>
                          <a:ea typeface="Times New Roman" panose="02020603050405020304" pitchFamily="18" charset="0"/>
                        </a:rPr>
                        <a:t> </a:t>
                      </a:r>
                      <a:endParaRPr lang="es-US" sz="1300" dirty="0">
                        <a:effectLst/>
                        <a:latin typeface="Times New Roman" panose="02020603050405020304" pitchFamily="18" charset="0"/>
                        <a:ea typeface="Times New Roman" panose="02020603050405020304" pitchFamily="18" charset="0"/>
                      </a:endParaRPr>
                    </a:p>
                  </a:txBody>
                  <a:tcPr marL="27897" marR="27897" marT="0" marB="0" anchor="ctr">
                    <a:lnL>
                      <a:noFill/>
                    </a:lnL>
                    <a:lnR>
                      <a:noFill/>
                    </a:lnR>
                    <a:lnT>
                      <a:noFill/>
                    </a:lnT>
                    <a:lnB w="12700" cap="flat" cmpd="sng" algn="ctr">
                      <a:solidFill>
                        <a:srgbClr val="000000"/>
                      </a:solidFill>
                      <a:prstDash val="solid"/>
                      <a:round/>
                      <a:headEnd type="none" w="med" len="med"/>
                      <a:tailEnd type="none" w="med" len="med"/>
                    </a:lnB>
                    <a:solidFill>
                      <a:srgbClr val="DBFEFD"/>
                    </a:solidFill>
                  </a:tcPr>
                </a:tc>
              </a:tr>
            </a:tbl>
          </a:graphicData>
        </a:graphic>
      </p:graphicFrame>
    </p:spTree>
    <p:extLst>
      <p:ext uri="{BB962C8B-B14F-4D97-AF65-F5344CB8AC3E}">
        <p14:creationId xmlns:p14="http://schemas.microsoft.com/office/powerpoint/2010/main" val="4472696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ángulo 3"/>
              <p:cNvSpPr/>
              <p:nvPr/>
            </p:nvSpPr>
            <p:spPr>
              <a:xfrm>
                <a:off x="2710523" y="2216194"/>
                <a:ext cx="337970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US" b="1" i="1">
                              <a:latin typeface="Cambria Math" panose="02040503050406030204" pitchFamily="18" charset="0"/>
                            </a:rPr>
                          </m:ctrlPr>
                        </m:dPr>
                        <m:e>
                          <m:sSub>
                            <m:sSubPr>
                              <m:ctrlPr>
                                <a:rPr lang="es-US" b="1" i="1">
                                  <a:latin typeface="Cambria Math" panose="02040503050406030204" pitchFamily="18" charset="0"/>
                                </a:rPr>
                              </m:ctrlPr>
                            </m:sSubPr>
                            <m:e>
                              <m:r>
                                <a:rPr lang="es-US" b="1" i="1">
                                  <a:latin typeface="Cambria Math" panose="02040503050406030204" pitchFamily="18" charset="0"/>
                                </a:rPr>
                                <m:t>𝑷</m:t>
                              </m:r>
                            </m:e>
                            <m:sub>
                              <m:r>
                                <a:rPr lang="es-US" b="1" i="1">
                                  <a:latin typeface="Cambria Math" panose="02040503050406030204" pitchFamily="18" charset="0"/>
                                </a:rPr>
                                <m:t>𝒔𝒊𝒔𝒕𝒆𝒎𝒂</m:t>
                              </m:r>
                            </m:sub>
                          </m:sSub>
                          <m:r>
                            <a:rPr lang="es-US" b="0" i="0">
                              <a:latin typeface="Cambria Math" panose="02040503050406030204" pitchFamily="18" charset="0"/>
                            </a:rPr>
                            <m:t>=6</m:t>
                          </m:r>
                          <m:d>
                            <m:dPr>
                              <m:begChr m:val="["/>
                              <m:endChr m:val="]"/>
                              <m:ctrlPr>
                                <a:rPr lang="es-US" b="0" i="1">
                                  <a:latin typeface="Cambria Math" panose="02040503050406030204" pitchFamily="18" charset="0"/>
                                </a:rPr>
                              </m:ctrlPr>
                            </m:dPr>
                            <m:e>
                              <m:r>
                                <a:rPr lang="es-US" b="1" i="1">
                                  <a:latin typeface="Cambria Math" panose="02040503050406030204" pitchFamily="18" charset="0"/>
                                </a:rPr>
                                <m:t>𝒑𝒔𝒊</m:t>
                              </m:r>
                            </m:e>
                          </m:d>
                          <m:r>
                            <a:rPr lang="es-US" b="0" i="0">
                              <a:latin typeface="Cambria Math" panose="02040503050406030204" pitchFamily="18" charset="0"/>
                            </a:rPr>
                            <m:t>=41.3[</m:t>
                          </m:r>
                          <m:r>
                            <a:rPr lang="es-US" b="1" i="1">
                              <a:latin typeface="Cambria Math" panose="02040503050406030204" pitchFamily="18" charset="0"/>
                            </a:rPr>
                            <m:t>𝑲𝑷𝒂</m:t>
                          </m:r>
                        </m:e>
                      </m:d>
                    </m:oMath>
                  </m:oMathPara>
                </a14:m>
                <a:endParaRPr lang="es-US" dirty="0"/>
              </a:p>
            </p:txBody>
          </p:sp>
        </mc:Choice>
        <mc:Fallback xmlns="">
          <p:sp>
            <p:nvSpPr>
              <p:cNvPr id="4" name="Rectángulo 3"/>
              <p:cNvSpPr>
                <a:spLocks noRot="1" noChangeAspect="1" noMove="1" noResize="1" noEditPoints="1" noAdjustHandles="1" noChangeArrowheads="1" noChangeShapeType="1" noTextEdit="1"/>
              </p:cNvSpPr>
              <p:nvPr/>
            </p:nvSpPr>
            <p:spPr>
              <a:xfrm>
                <a:off x="2710523" y="2216194"/>
                <a:ext cx="3379707" cy="369332"/>
              </a:xfrm>
              <a:prstGeom prst="rect">
                <a:avLst/>
              </a:prstGeom>
              <a:blipFill rotWithShape="0">
                <a:blip r:embed="rId2"/>
                <a:stretch>
                  <a:fillRect t="-125000" r="-12455" b="-196667"/>
                </a:stretch>
              </a:blipFill>
            </p:spPr>
            <p:txBody>
              <a:bodyPr/>
              <a:lstStyle/>
              <a:p>
                <a:r>
                  <a:rPr lang="es-U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3098535" y="2881451"/>
                <a:ext cx="2824427" cy="698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US" i="1" smtClean="0">
                              <a:latin typeface="Cambria Math" panose="02040503050406030204" pitchFamily="18" charset="0"/>
                            </a:rPr>
                          </m:ctrlPr>
                        </m:sSubPr>
                        <m:e>
                          <m:r>
                            <a:rPr lang="es-US" i="1">
                              <a:latin typeface="Cambria Math" panose="02040503050406030204" pitchFamily="18" charset="0"/>
                            </a:rPr>
                            <m:t>𝐹</m:t>
                          </m:r>
                        </m:e>
                        <m:sub>
                          <m:r>
                            <a:rPr lang="es-US" i="1">
                              <a:latin typeface="Cambria Math" panose="02040503050406030204" pitchFamily="18" charset="0"/>
                            </a:rPr>
                            <m:t>𝑓𝑙𝑢𝑖𝑑𝑜</m:t>
                          </m:r>
                        </m:sub>
                      </m:sSub>
                      <m:r>
                        <a:rPr lang="es-US" i="0">
                          <a:latin typeface="Cambria Math" panose="02040503050406030204" pitchFamily="18" charset="0"/>
                        </a:rPr>
                        <m:t>=</m:t>
                      </m:r>
                      <m:sSub>
                        <m:sSubPr>
                          <m:ctrlPr>
                            <a:rPr lang="es-US" i="1">
                              <a:latin typeface="Cambria Math" panose="02040503050406030204" pitchFamily="18" charset="0"/>
                            </a:rPr>
                          </m:ctrlPr>
                        </m:sSubPr>
                        <m:e>
                          <m:r>
                            <a:rPr lang="es-US" i="1">
                              <a:latin typeface="Cambria Math" panose="02040503050406030204" pitchFamily="18" charset="0"/>
                            </a:rPr>
                            <m:t>𝑃</m:t>
                          </m:r>
                        </m:e>
                        <m:sub>
                          <m:r>
                            <a:rPr lang="es-US" b="0" i="1" smtClean="0">
                              <a:latin typeface="Cambria Math" panose="02040503050406030204" pitchFamily="18" charset="0"/>
                            </a:rPr>
                            <m:t>𝑓𝑙𝑢𝑖𝑑𝑜</m:t>
                          </m:r>
                        </m:sub>
                      </m:sSub>
                      <m:r>
                        <a:rPr lang="es-US" i="1" smtClean="0">
                          <a:latin typeface="Cambria Math" panose="02040503050406030204" pitchFamily="18" charset="0"/>
                          <a:sym typeface="Symbol" panose="05050102010706020507" pitchFamily="18" charset="2"/>
                        </a:rPr>
                        <m:t></m:t>
                      </m:r>
                      <m:f>
                        <m:fPr>
                          <m:ctrlPr>
                            <a:rPr lang="es-US" i="1" smtClean="0">
                              <a:latin typeface="Cambria Math" panose="02040503050406030204" pitchFamily="18" charset="0"/>
                              <a:sym typeface="Symbol" panose="05050102010706020507" pitchFamily="18" charset="2"/>
                            </a:rPr>
                          </m:ctrlPr>
                        </m:fPr>
                        <m:num>
                          <m:r>
                            <a:rPr lang="es-US" i="1" smtClean="0">
                              <a:latin typeface="Cambria Math" panose="02040503050406030204" pitchFamily="18" charset="0"/>
                              <a:ea typeface="Cambria Math" panose="02040503050406030204" pitchFamily="18" charset="0"/>
                              <a:sym typeface="Symbol" panose="05050102010706020507" pitchFamily="18" charset="2"/>
                            </a:rPr>
                            <m:t>𝜋</m:t>
                          </m:r>
                          <m:r>
                            <a:rPr lang="es-US" i="1" smtClean="0">
                              <a:latin typeface="Cambria Math" panose="02040503050406030204" pitchFamily="18" charset="0"/>
                              <a:ea typeface="Cambria Math" panose="02040503050406030204" pitchFamily="18" charset="0"/>
                              <a:sym typeface="Symbol" panose="05050102010706020507" pitchFamily="18" charset="2"/>
                            </a:rPr>
                            <m:t>∙</m:t>
                          </m:r>
                          <m:sSup>
                            <m:sSupPr>
                              <m:ctrlPr>
                                <a:rPr lang="es-US" i="1" smtClean="0">
                                  <a:latin typeface="Cambria Math" panose="02040503050406030204" pitchFamily="18" charset="0"/>
                                  <a:ea typeface="Cambria Math" panose="02040503050406030204" pitchFamily="18" charset="0"/>
                                  <a:sym typeface="Symbol" panose="05050102010706020507" pitchFamily="18" charset="2"/>
                                </a:rPr>
                              </m:ctrlPr>
                            </m:sSupPr>
                            <m:e>
                              <m:sSub>
                                <m:sSubPr>
                                  <m:ctrlPr>
                                    <a:rPr lang="es-US" i="1" smtClean="0">
                                      <a:latin typeface="Cambria Math" panose="02040503050406030204" pitchFamily="18" charset="0"/>
                                      <a:ea typeface="Cambria Math" panose="02040503050406030204" pitchFamily="18" charset="0"/>
                                      <a:sym typeface="Symbol" panose="05050102010706020507" pitchFamily="18" charset="2"/>
                                    </a:rPr>
                                  </m:ctrlPr>
                                </m:sSubPr>
                                <m:e>
                                  <m:r>
                                    <a:rPr lang="es-US" i="1" smtClean="0">
                                      <a:latin typeface="Cambria Math" panose="02040503050406030204" pitchFamily="18" charset="0"/>
                                      <a:ea typeface="Cambria Math" panose="02040503050406030204" pitchFamily="18" charset="0"/>
                                      <a:sym typeface="Symbol" panose="05050102010706020507" pitchFamily="18" charset="2"/>
                                    </a:rPr>
                                    <m:t>∅</m:t>
                                  </m:r>
                                </m:e>
                                <m:sub>
                                  <m:r>
                                    <a:rPr lang="es-US" b="0" i="1" smtClean="0">
                                      <a:latin typeface="Cambria Math" panose="02040503050406030204" pitchFamily="18" charset="0"/>
                                      <a:ea typeface="Cambria Math" panose="02040503050406030204" pitchFamily="18" charset="0"/>
                                      <a:sym typeface="Symbol" panose="05050102010706020507" pitchFamily="18" charset="2"/>
                                    </a:rPr>
                                    <m:t>𝑖𝑛𝑡</m:t>
                                  </m:r>
                                </m:sub>
                              </m:sSub>
                            </m:e>
                            <m:sup>
                              <m:r>
                                <a:rPr lang="es-US" b="0" i="1" smtClean="0">
                                  <a:latin typeface="Cambria Math" panose="02040503050406030204" pitchFamily="18" charset="0"/>
                                  <a:ea typeface="Cambria Math" panose="02040503050406030204" pitchFamily="18" charset="0"/>
                                  <a:sym typeface="Symbol" panose="05050102010706020507" pitchFamily="18" charset="2"/>
                                </a:rPr>
                                <m:t>2</m:t>
                              </m:r>
                            </m:sup>
                          </m:sSup>
                        </m:num>
                        <m:den>
                          <m:r>
                            <a:rPr lang="es-US" b="0" i="1" smtClean="0">
                              <a:latin typeface="Cambria Math" panose="02040503050406030204" pitchFamily="18" charset="0"/>
                              <a:sym typeface="Symbol" panose="05050102010706020507" pitchFamily="18" charset="2"/>
                            </a:rPr>
                            <m:t>4</m:t>
                          </m:r>
                        </m:den>
                      </m:f>
                    </m:oMath>
                  </m:oMathPara>
                </a14:m>
                <a:endParaRPr lang="es-US" dirty="0"/>
              </a:p>
            </p:txBody>
          </p:sp>
        </mc:Choice>
        <mc:Fallback xmlns="">
          <p:sp>
            <p:nvSpPr>
              <p:cNvPr id="11" name="Rectángulo 10"/>
              <p:cNvSpPr>
                <a:spLocks noRot="1" noChangeAspect="1" noMove="1" noResize="1" noEditPoints="1" noAdjustHandles="1" noChangeArrowheads="1" noChangeShapeType="1" noTextEdit="1"/>
              </p:cNvSpPr>
              <p:nvPr/>
            </p:nvSpPr>
            <p:spPr>
              <a:xfrm>
                <a:off x="3098535" y="2881451"/>
                <a:ext cx="2824427" cy="698012"/>
              </a:xfrm>
              <a:prstGeom prst="rect">
                <a:avLst/>
              </a:prstGeom>
              <a:blipFill rotWithShape="0">
                <a:blip r:embed="rId3"/>
                <a:stretch>
                  <a:fillRect/>
                </a:stretch>
              </a:blipFill>
            </p:spPr>
            <p:txBody>
              <a:bodyPr/>
              <a:lstStyle/>
              <a:p>
                <a:r>
                  <a:rPr lang="es-U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1352376" y="3826333"/>
                <a:ext cx="6096000" cy="990143"/>
              </a:xfrm>
              <a:prstGeom prst="rect">
                <a:avLst/>
              </a:prstGeom>
            </p:spPr>
            <p:txBody>
              <a:bodyPr>
                <a:spAutoFit/>
              </a:bodyPr>
              <a:lstStyle/>
              <a:p>
                <a:pP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US" i="1">
                              <a:latin typeface="Cambria Math" panose="02040503050406030204" pitchFamily="18" charset="0"/>
                              <a:ea typeface="Times New Roman" panose="02020603050405020304" pitchFamily="18" charset="0"/>
                            </a:rPr>
                          </m:ctrlPr>
                        </m:sSubPr>
                        <m:e>
                          <m:r>
                            <a:rPr lang="es-US" i="1">
                              <a:effectLst/>
                              <a:latin typeface="Cambria Math" panose="02040503050406030204" pitchFamily="18" charset="0"/>
                              <a:ea typeface="Times New Roman" panose="02020603050405020304" pitchFamily="18" charset="0"/>
                            </a:rPr>
                            <m:t>𝐹</m:t>
                          </m:r>
                        </m:e>
                        <m:sub>
                          <m:r>
                            <a:rPr lang="es-US" i="1">
                              <a:effectLst/>
                              <a:latin typeface="Cambria Math" panose="02040503050406030204" pitchFamily="18" charset="0"/>
                              <a:ea typeface="Times New Roman" panose="02020603050405020304" pitchFamily="18" charset="0"/>
                            </a:rPr>
                            <m:t>𝑓𝑙𝑢𝑖𝑑𝑜</m:t>
                          </m:r>
                        </m:sub>
                      </m:sSub>
                      <m:r>
                        <a:rPr lang="es-US" i="1">
                          <a:effectLst/>
                          <a:latin typeface="Cambria Math" panose="02040503050406030204" pitchFamily="18" charset="0"/>
                          <a:ea typeface="Times New Roman" panose="02020603050405020304" pitchFamily="18" charset="0"/>
                        </a:rPr>
                        <m:t>=8.90</m:t>
                      </m:r>
                      <m:d>
                        <m:dPr>
                          <m:begChr m:val="["/>
                          <m:endChr m:val="]"/>
                          <m:ctrlPr>
                            <a:rPr lang="es-US" i="1">
                              <a:effectLst/>
                              <a:latin typeface="Cambria Math" panose="02040503050406030204" pitchFamily="18" charset="0"/>
                              <a:ea typeface="Times New Roman" panose="02020603050405020304" pitchFamily="18" charset="0"/>
                            </a:rPr>
                          </m:ctrlPr>
                        </m:dPr>
                        <m:e>
                          <m:r>
                            <a:rPr lang="es-US" i="1">
                              <a:effectLst/>
                              <a:latin typeface="Cambria Math" panose="02040503050406030204" pitchFamily="18" charset="0"/>
                              <a:ea typeface="Times New Roman" panose="02020603050405020304" pitchFamily="18" charset="0"/>
                            </a:rPr>
                            <m:t>𝑙𝑏𝑓</m:t>
                          </m:r>
                        </m:e>
                      </m:d>
                    </m:oMath>
                  </m:oMathPara>
                </a14:m>
                <a:endParaRPr lang="es-US" dirty="0">
                  <a:effectLst/>
                  <a:latin typeface="Times New Roman" panose="02020603050405020304" pitchFamily="18" charset="0"/>
                  <a:ea typeface="Times New Roman" panose="02020603050405020304" pitchFamily="18" charset="0"/>
                </a:endParaRPr>
              </a:p>
              <a:p>
                <a:pP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US" i="1">
                              <a:effectLst/>
                              <a:latin typeface="Cambria Math" panose="02040503050406030204" pitchFamily="18" charset="0"/>
                              <a:ea typeface="Times New Roman" panose="02020603050405020304" pitchFamily="18" charset="0"/>
                            </a:rPr>
                          </m:ctrlPr>
                        </m:sSubPr>
                        <m:e>
                          <m:r>
                            <a:rPr lang="es-US" i="1">
                              <a:effectLst/>
                              <a:latin typeface="Cambria Math" panose="02040503050406030204" pitchFamily="18" charset="0"/>
                              <a:ea typeface="Times New Roman" panose="02020603050405020304" pitchFamily="18" charset="0"/>
                            </a:rPr>
                            <m:t>𝐹</m:t>
                          </m:r>
                        </m:e>
                        <m:sub>
                          <m:r>
                            <a:rPr lang="es-US" i="1">
                              <a:effectLst/>
                              <a:latin typeface="Cambria Math" panose="02040503050406030204" pitchFamily="18" charset="0"/>
                              <a:ea typeface="Times New Roman" panose="02020603050405020304" pitchFamily="18" charset="0"/>
                            </a:rPr>
                            <m:t>𝑓𝑙𝑢𝑖𝑑𝑜</m:t>
                          </m:r>
                        </m:sub>
                      </m:sSub>
                      <m:r>
                        <a:rPr lang="es-US" i="1">
                          <a:effectLst/>
                          <a:latin typeface="Cambria Math" panose="02040503050406030204" pitchFamily="18" charset="0"/>
                          <a:ea typeface="Times New Roman" panose="02020603050405020304" pitchFamily="18" charset="0"/>
                        </a:rPr>
                        <m:t>=39.58</m:t>
                      </m:r>
                      <m:d>
                        <m:dPr>
                          <m:begChr m:val="["/>
                          <m:endChr m:val="]"/>
                          <m:ctrlPr>
                            <a:rPr lang="es-US" i="1">
                              <a:effectLst/>
                              <a:latin typeface="Cambria Math" panose="02040503050406030204" pitchFamily="18" charset="0"/>
                              <a:ea typeface="Times New Roman" panose="02020603050405020304" pitchFamily="18" charset="0"/>
                            </a:rPr>
                          </m:ctrlPr>
                        </m:dPr>
                        <m:e>
                          <m:r>
                            <a:rPr lang="es-US" i="1">
                              <a:effectLst/>
                              <a:latin typeface="Cambria Math" panose="02040503050406030204" pitchFamily="18" charset="0"/>
                              <a:ea typeface="Times New Roman" panose="02020603050405020304" pitchFamily="18" charset="0"/>
                            </a:rPr>
                            <m:t>𝑁</m:t>
                          </m:r>
                        </m:e>
                      </m:d>
                    </m:oMath>
                  </m:oMathPara>
                </a14:m>
                <a:endParaRPr lang="es-US" dirty="0">
                  <a:effectLst/>
                  <a:latin typeface="Times New Roman" panose="02020603050405020304" pitchFamily="18" charset="0"/>
                  <a:ea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1352376" y="3826333"/>
                <a:ext cx="6096000" cy="990143"/>
              </a:xfrm>
              <a:prstGeom prst="rect">
                <a:avLst/>
              </a:prstGeom>
              <a:blipFill rotWithShape="0">
                <a:blip r:embed="rId4"/>
                <a:stretch>
                  <a:fillRect/>
                </a:stretch>
              </a:blipFill>
            </p:spPr>
            <p:txBody>
              <a:bodyPr/>
              <a:lstStyle/>
              <a:p>
                <a:r>
                  <a:rPr lang="es-US">
                    <a:noFill/>
                  </a:rPr>
                  <a:t> </a:t>
                </a:r>
              </a:p>
            </p:txBody>
          </p:sp>
        </mc:Fallback>
      </mc:AlternateContent>
      <p:sp>
        <p:nvSpPr>
          <p:cNvPr id="14" name="Rectángulo 13"/>
          <p:cNvSpPr/>
          <p:nvPr/>
        </p:nvSpPr>
        <p:spPr>
          <a:xfrm>
            <a:off x="2743417" y="914396"/>
            <a:ext cx="3058914" cy="887899"/>
          </a:xfrm>
          <a:prstGeom prst="rect">
            <a:avLst/>
          </a:prstGeom>
          <a:solidFill>
            <a:srgbClr val="CEE1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Determinación del torque del actuador</a:t>
            </a:r>
            <a:endParaRPr lang="es-US" dirty="0">
              <a:solidFill>
                <a:schemeClr val="tx1"/>
              </a:solidFill>
            </a:endParaRPr>
          </a:p>
        </p:txBody>
      </p:sp>
      <p:pic>
        <p:nvPicPr>
          <p:cNvPr id="8" name="Imagen 7" descr="C:\Users\GOERING\Desktop\CORRECCION DE IMAGENES\IMAGEN DEL TORQUE.png"/>
          <p:cNvPicPr/>
          <p:nvPr/>
        </p:nvPicPr>
        <p:blipFill rotWithShape="1">
          <a:blip r:embed="rId5">
            <a:extLst>
              <a:ext uri="{28A0092B-C50C-407E-A947-70E740481C1C}">
                <a14:useLocalDpi xmlns:a14="http://schemas.microsoft.com/office/drawing/2010/main" val="0"/>
              </a:ext>
            </a:extLst>
          </a:blip>
          <a:srcRect b="5970"/>
          <a:stretch/>
        </p:blipFill>
        <p:spPr bwMode="auto">
          <a:xfrm>
            <a:off x="6839366" y="606055"/>
            <a:ext cx="4863547" cy="3220278"/>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9" name="Rectángulo 8"/>
              <p:cNvSpPr/>
              <p:nvPr/>
            </p:nvSpPr>
            <p:spPr>
              <a:xfrm>
                <a:off x="3623561" y="4878680"/>
                <a:ext cx="155363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US" i="1">
                          <a:latin typeface="Cambria Math" panose="02040503050406030204" pitchFamily="18" charset="0"/>
                        </a:rPr>
                        <m:t>𝑇</m:t>
                      </m:r>
                      <m:r>
                        <a:rPr lang="es-US" i="0">
                          <a:latin typeface="Cambria Math" panose="02040503050406030204" pitchFamily="18" charset="0"/>
                        </a:rPr>
                        <m:t>=</m:t>
                      </m:r>
                      <m:r>
                        <a:rPr lang="es-US" i="1">
                          <a:latin typeface="Cambria Math" panose="02040503050406030204" pitchFamily="18" charset="0"/>
                        </a:rPr>
                        <m:t>𝐹𝑑</m:t>
                      </m:r>
                      <m:r>
                        <a:rPr lang="es-US" i="0">
                          <a:latin typeface="Cambria Math" panose="02040503050406030204" pitchFamily="18" charset="0"/>
                        </a:rPr>
                        <m:t> </m:t>
                      </m:r>
                      <m:d>
                        <m:dPr>
                          <m:begChr m:val="["/>
                          <m:endChr m:val="]"/>
                          <m:ctrlPr>
                            <a:rPr lang="es-US" i="1">
                              <a:latin typeface="Cambria Math" panose="02040503050406030204" pitchFamily="18" charset="0"/>
                            </a:rPr>
                          </m:ctrlPr>
                        </m:dPr>
                        <m:e>
                          <m:r>
                            <a:rPr lang="es-US" i="1">
                              <a:latin typeface="Cambria Math" panose="02040503050406030204" pitchFamily="18" charset="0"/>
                            </a:rPr>
                            <m:t>𝑁𝑚</m:t>
                          </m:r>
                        </m:e>
                      </m:d>
                    </m:oMath>
                  </m:oMathPara>
                </a14:m>
                <a:endParaRPr lang="es-US" dirty="0"/>
              </a:p>
            </p:txBody>
          </p:sp>
        </mc:Choice>
        <mc:Fallback xmlns="">
          <p:sp>
            <p:nvSpPr>
              <p:cNvPr id="9" name="Rectángulo 8"/>
              <p:cNvSpPr>
                <a:spLocks noRot="1" noChangeAspect="1" noMove="1" noResize="1" noEditPoints="1" noAdjustHandles="1" noChangeArrowheads="1" noChangeShapeType="1" noTextEdit="1"/>
              </p:cNvSpPr>
              <p:nvPr/>
            </p:nvSpPr>
            <p:spPr>
              <a:xfrm>
                <a:off x="3623561" y="4878680"/>
                <a:ext cx="1553630" cy="369332"/>
              </a:xfrm>
              <a:prstGeom prst="rect">
                <a:avLst/>
              </a:prstGeom>
              <a:blipFill rotWithShape="0">
                <a:blip r:embed="rId6"/>
                <a:stretch>
                  <a:fillRect/>
                </a:stretch>
              </a:blipFill>
            </p:spPr>
            <p:txBody>
              <a:bodyPr/>
              <a:lstStyle/>
              <a:p>
                <a:r>
                  <a:rPr lang="es-US">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2665049" y="5433682"/>
                <a:ext cx="3215649" cy="957185"/>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US" i="1">
                              <a:latin typeface="Cambria Math" panose="02040503050406030204" pitchFamily="18" charset="0"/>
                              <a:ea typeface="Times New Roman" panose="02020603050405020304" pitchFamily="18" charset="0"/>
                            </a:rPr>
                          </m:ctrlPr>
                        </m:sSubPr>
                        <m:e>
                          <m:r>
                            <a:rPr lang="es-US" i="1">
                              <a:effectLst/>
                              <a:latin typeface="Cambria Math" panose="02040503050406030204" pitchFamily="18" charset="0"/>
                              <a:ea typeface="Times New Roman" panose="02020603050405020304" pitchFamily="18" charset="0"/>
                            </a:rPr>
                            <m:t>𝑇</m:t>
                          </m:r>
                        </m:e>
                        <m:sub>
                          <m:r>
                            <a:rPr lang="es-US" i="1">
                              <a:effectLst/>
                              <a:latin typeface="Cambria Math" panose="02040503050406030204" pitchFamily="18" charset="0"/>
                              <a:ea typeface="Times New Roman" panose="02020603050405020304" pitchFamily="18" charset="0"/>
                            </a:rPr>
                            <m:t>1</m:t>
                          </m:r>
                        </m:sub>
                      </m:sSub>
                      <m:r>
                        <a:rPr lang="es-US" i="1">
                          <a:effectLst/>
                          <a:latin typeface="Cambria Math" panose="02040503050406030204" pitchFamily="18" charset="0"/>
                          <a:ea typeface="Times New Roman" panose="02020603050405020304" pitchFamily="18" charset="0"/>
                        </a:rPr>
                        <m:t>≪</m:t>
                      </m:r>
                      <m:sSub>
                        <m:sSubPr>
                          <m:ctrlPr>
                            <a:rPr lang="es-US" i="1">
                              <a:effectLst/>
                              <a:latin typeface="Cambria Math" panose="02040503050406030204" pitchFamily="18" charset="0"/>
                              <a:ea typeface="Times New Roman" panose="02020603050405020304" pitchFamily="18" charset="0"/>
                            </a:rPr>
                          </m:ctrlPr>
                        </m:sSubPr>
                        <m:e>
                          <m:r>
                            <a:rPr lang="es-US" i="1">
                              <a:effectLst/>
                              <a:latin typeface="Cambria Math" panose="02040503050406030204" pitchFamily="18" charset="0"/>
                              <a:ea typeface="Times New Roman" panose="02020603050405020304" pitchFamily="18" charset="0"/>
                            </a:rPr>
                            <m:t>𝑀</m:t>
                          </m:r>
                        </m:e>
                        <m:sub>
                          <m:r>
                            <a:rPr lang="es-US" i="1">
                              <a:effectLst/>
                              <a:latin typeface="Cambria Math" panose="02040503050406030204" pitchFamily="18" charset="0"/>
                              <a:ea typeface="Times New Roman" panose="02020603050405020304" pitchFamily="18" charset="0"/>
                            </a:rPr>
                            <m:t>𝑔𝑖𝑟𝑜𝑓𝑎𝑏𝑟𝑖𝑐𝑎𝑛𝑡𝑒</m:t>
                          </m:r>
                        </m:sub>
                      </m:sSub>
                    </m:oMath>
                  </m:oMathPara>
                </a14:m>
                <a:endParaRPr lang="es-US" dirty="0">
                  <a:effectLst/>
                  <a:latin typeface="Times New Roman" panose="02020603050405020304" pitchFamily="18" charset="0"/>
                  <a:ea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US" b="1" i="1">
                          <a:effectLst/>
                          <a:latin typeface="Cambria Math" panose="02040503050406030204" pitchFamily="18" charset="0"/>
                          <a:ea typeface="Times New Roman" panose="02020603050405020304" pitchFamily="18" charset="0"/>
                        </a:rPr>
                        <m:t>𝟎</m:t>
                      </m:r>
                      <m:r>
                        <a:rPr lang="es-US" b="1" i="1">
                          <a:effectLst/>
                          <a:latin typeface="Cambria Math" panose="02040503050406030204" pitchFamily="18" charset="0"/>
                          <a:ea typeface="Times New Roman" panose="02020603050405020304" pitchFamily="18" charset="0"/>
                        </a:rPr>
                        <m:t>.</m:t>
                      </m:r>
                      <m:r>
                        <a:rPr lang="es-US" b="1" i="1">
                          <a:effectLst/>
                          <a:latin typeface="Cambria Math" panose="02040503050406030204" pitchFamily="18" charset="0"/>
                          <a:ea typeface="Times New Roman" panose="02020603050405020304" pitchFamily="18" charset="0"/>
                        </a:rPr>
                        <m:t>𝟓𝟗</m:t>
                      </m:r>
                      <m:r>
                        <a:rPr lang="es-US" b="1" i="1">
                          <a:effectLst/>
                          <a:latin typeface="Cambria Math" panose="02040503050406030204" pitchFamily="18" charset="0"/>
                          <a:ea typeface="Times New Roman" panose="02020603050405020304" pitchFamily="18" charset="0"/>
                        </a:rPr>
                        <m:t>[</m:t>
                      </m:r>
                      <m:r>
                        <a:rPr lang="es-US" b="1" i="1">
                          <a:effectLst/>
                          <a:latin typeface="Cambria Math" panose="02040503050406030204" pitchFamily="18" charset="0"/>
                          <a:ea typeface="Times New Roman" panose="02020603050405020304" pitchFamily="18" charset="0"/>
                        </a:rPr>
                        <m:t>𝑵𝒎</m:t>
                      </m:r>
                      <m:r>
                        <a:rPr lang="es-US" b="1" i="1">
                          <a:effectLst/>
                          <a:latin typeface="Cambria Math" panose="02040503050406030204" pitchFamily="18" charset="0"/>
                          <a:ea typeface="Times New Roman" panose="02020603050405020304" pitchFamily="18" charset="0"/>
                        </a:rPr>
                        <m:t>]≪</m:t>
                      </m:r>
                      <m:r>
                        <a:rPr lang="es-US" b="1" i="1">
                          <a:effectLst/>
                          <a:latin typeface="Cambria Math" panose="02040503050406030204" pitchFamily="18" charset="0"/>
                          <a:ea typeface="Times New Roman" panose="02020603050405020304" pitchFamily="18" charset="0"/>
                        </a:rPr>
                        <m:t>𝟏𝟓</m:t>
                      </m:r>
                      <m:r>
                        <a:rPr lang="es-US" b="1" i="1">
                          <a:effectLst/>
                          <a:latin typeface="Cambria Math" panose="02040503050406030204" pitchFamily="18" charset="0"/>
                          <a:ea typeface="Times New Roman" panose="02020603050405020304" pitchFamily="18" charset="0"/>
                        </a:rPr>
                        <m:t>[</m:t>
                      </m:r>
                      <m:r>
                        <a:rPr lang="es-US" b="1" i="1">
                          <a:effectLst/>
                          <a:latin typeface="Cambria Math" panose="02040503050406030204" pitchFamily="18" charset="0"/>
                          <a:ea typeface="Times New Roman" panose="02020603050405020304" pitchFamily="18" charset="0"/>
                        </a:rPr>
                        <m:t>𝑵𝒎</m:t>
                      </m:r>
                      <m:r>
                        <a:rPr lang="es-US" b="1" i="1">
                          <a:effectLst/>
                          <a:latin typeface="Cambria Math" panose="02040503050406030204" pitchFamily="18" charset="0"/>
                          <a:ea typeface="Times New Roman" panose="02020603050405020304" pitchFamily="18" charset="0"/>
                        </a:rPr>
                        <m:t>]</m:t>
                      </m:r>
                    </m:oMath>
                  </m:oMathPara>
                </a14:m>
                <a:endParaRPr lang="es-US" b="1" dirty="0">
                  <a:effectLst/>
                  <a:latin typeface="Times New Roman" panose="02020603050405020304" pitchFamily="18" charset="0"/>
                  <a:ea typeface="Times New Roman" panose="02020603050405020304" pitchFamily="18" charset="0"/>
                </a:endParaRPr>
              </a:p>
            </p:txBody>
          </p:sp>
        </mc:Choice>
        <mc:Fallback xmlns="">
          <p:sp>
            <p:nvSpPr>
              <p:cNvPr id="13" name="Rectángulo 12"/>
              <p:cNvSpPr>
                <a:spLocks noRot="1" noChangeAspect="1" noMove="1" noResize="1" noEditPoints="1" noAdjustHandles="1" noChangeArrowheads="1" noChangeShapeType="1" noTextEdit="1"/>
              </p:cNvSpPr>
              <p:nvPr/>
            </p:nvSpPr>
            <p:spPr>
              <a:xfrm>
                <a:off x="2665049" y="5433682"/>
                <a:ext cx="3215649" cy="957185"/>
              </a:xfrm>
              <a:prstGeom prst="rect">
                <a:avLst/>
              </a:prstGeom>
              <a:blipFill rotWithShape="0">
                <a:blip r:embed="rId7"/>
                <a:stretch>
                  <a:fillRect/>
                </a:stretch>
              </a:blipFill>
            </p:spPr>
            <p:txBody>
              <a:bodyPr/>
              <a:lstStyle/>
              <a:p>
                <a:r>
                  <a:rPr lang="es-US">
                    <a:noFill/>
                  </a:rPr>
                  <a:t> </a:t>
                </a:r>
              </a:p>
            </p:txBody>
          </p:sp>
        </mc:Fallback>
      </mc:AlternateContent>
      <p:graphicFrame>
        <p:nvGraphicFramePr>
          <p:cNvPr id="15" name="Tabla 14"/>
          <p:cNvGraphicFramePr>
            <a:graphicFrameLocks noGrp="1"/>
          </p:cNvGraphicFramePr>
          <p:nvPr>
            <p:extLst>
              <p:ext uri="{D42A27DB-BD31-4B8C-83A1-F6EECF244321}">
                <p14:modId xmlns:p14="http://schemas.microsoft.com/office/powerpoint/2010/main" val="3143796038"/>
              </p:ext>
            </p:extLst>
          </p:nvPr>
        </p:nvGraphicFramePr>
        <p:xfrm>
          <a:off x="6090230" y="4341449"/>
          <a:ext cx="5386389" cy="1857730"/>
        </p:xfrm>
        <a:graphic>
          <a:graphicData uri="http://schemas.openxmlformats.org/drawingml/2006/table">
            <a:tbl>
              <a:tblPr firstRow="1" firstCol="1" bandRow="1">
                <a:tableStyleId>{0E3FDE45-AF77-4B5C-9715-49D594BDF05E}</a:tableStyleId>
              </a:tblPr>
              <a:tblGrid>
                <a:gridCol w="873468"/>
                <a:gridCol w="3129929"/>
                <a:gridCol w="1382992"/>
              </a:tblGrid>
              <a:tr h="267037">
                <a:tc>
                  <a:txBody>
                    <a:bodyPr/>
                    <a:lstStyle/>
                    <a:p>
                      <a:pPr algn="ctr">
                        <a:lnSpc>
                          <a:spcPct val="107000"/>
                        </a:lnSpc>
                        <a:spcAft>
                          <a:spcPts val="0"/>
                        </a:spcAft>
                      </a:pPr>
                      <a:r>
                        <a:rPr lang="es-US" sz="1200" dirty="0">
                          <a:effectLst/>
                        </a:rPr>
                        <a:t>No.</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200">
                          <a:effectLst/>
                        </a:rPr>
                        <a:t>Denominación</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200">
                          <a:effectLst/>
                        </a:rPr>
                        <a:t>Valor</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67037">
                <a:tc>
                  <a:txBody>
                    <a:bodyPr/>
                    <a:lstStyle/>
                    <a:p>
                      <a:pPr algn="ctr">
                        <a:lnSpc>
                          <a:spcPct val="107000"/>
                        </a:lnSpc>
                        <a:spcAft>
                          <a:spcPts val="0"/>
                        </a:spcAft>
                      </a:pPr>
                      <a:r>
                        <a:rPr lang="es-US" sz="1200">
                          <a:effectLst/>
                        </a:rPr>
                        <a:t>1</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200" dirty="0">
                          <a:effectLst/>
                        </a:rPr>
                        <a:t>Tipo</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200">
                          <a:effectLst/>
                        </a:rPr>
                        <a:t>SIMPLE EFECTO</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522545">
                <a:tc>
                  <a:txBody>
                    <a:bodyPr/>
                    <a:lstStyle/>
                    <a:p>
                      <a:pPr algn="ctr">
                        <a:lnSpc>
                          <a:spcPct val="107000"/>
                        </a:lnSpc>
                        <a:spcAft>
                          <a:spcPts val="0"/>
                        </a:spcAft>
                      </a:pPr>
                      <a:r>
                        <a:rPr lang="es-US" sz="1200">
                          <a:effectLst/>
                        </a:rPr>
                        <a:t>2</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200">
                          <a:effectLst/>
                        </a:rPr>
                        <a:t>Consumo de aire comprimido/ Ciclo [L]-[m</a:t>
                      </a:r>
                      <a:r>
                        <a:rPr lang="es-US" sz="1200" baseline="30000">
                          <a:effectLst/>
                        </a:rPr>
                        <a:t>3]</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200">
                          <a:effectLst/>
                        </a:rPr>
                        <a:t>0.15-0.00015</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67037">
                <a:tc>
                  <a:txBody>
                    <a:bodyPr/>
                    <a:lstStyle/>
                    <a:p>
                      <a:pPr algn="ctr">
                        <a:lnSpc>
                          <a:spcPct val="107000"/>
                        </a:lnSpc>
                        <a:spcAft>
                          <a:spcPts val="0"/>
                        </a:spcAft>
                      </a:pPr>
                      <a:r>
                        <a:rPr lang="es-US" sz="1200">
                          <a:effectLst/>
                        </a:rPr>
                        <a:t>3</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200">
                          <a:effectLst/>
                        </a:rPr>
                        <a:t>Presión de aire Comprimido [PSI]-[KPa]</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200">
                          <a:effectLst/>
                        </a:rPr>
                        <a:t>87-600</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67037">
                <a:tc>
                  <a:txBody>
                    <a:bodyPr/>
                    <a:lstStyle/>
                    <a:p>
                      <a:pPr algn="ctr">
                        <a:lnSpc>
                          <a:spcPct val="107000"/>
                        </a:lnSpc>
                        <a:spcAft>
                          <a:spcPts val="0"/>
                        </a:spcAft>
                      </a:pPr>
                      <a:r>
                        <a:rPr lang="es-US" sz="1200">
                          <a:effectLst/>
                        </a:rPr>
                        <a:t>4</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200" dirty="0">
                          <a:effectLst/>
                        </a:rPr>
                        <a:t>Momento de giro [Nm]</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200">
                          <a:effectLst/>
                        </a:rPr>
                        <a:t>15</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67037">
                <a:tc>
                  <a:txBody>
                    <a:bodyPr/>
                    <a:lstStyle/>
                    <a:p>
                      <a:pPr algn="ctr">
                        <a:lnSpc>
                          <a:spcPct val="107000"/>
                        </a:lnSpc>
                        <a:spcAft>
                          <a:spcPts val="0"/>
                        </a:spcAft>
                      </a:pPr>
                      <a:r>
                        <a:rPr lang="es-US" sz="1200">
                          <a:effectLst/>
                        </a:rPr>
                        <a:t>5</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200">
                          <a:effectLst/>
                        </a:rPr>
                        <a:t>Peso [Kg]</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200" dirty="0">
                          <a:effectLst/>
                        </a:rPr>
                        <a:t>2.13</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1692784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58038" y="253749"/>
            <a:ext cx="6259527" cy="732511"/>
          </a:xfrm>
        </p:spPr>
        <p:txBody>
          <a:bodyPr/>
          <a:lstStyle/>
          <a:p>
            <a:r>
              <a:rPr lang="es-US" dirty="0" smtClean="0"/>
              <a:t>Componentes neumáticos</a:t>
            </a:r>
            <a:endParaRPr lang="es-US" dirty="0"/>
          </a:p>
        </p:txBody>
      </p:sp>
      <p:sp>
        <p:nvSpPr>
          <p:cNvPr id="5" name="Rectángulo redondeado 4"/>
          <p:cNvSpPr/>
          <p:nvPr/>
        </p:nvSpPr>
        <p:spPr>
          <a:xfrm>
            <a:off x="4413418" y="3863334"/>
            <a:ext cx="2262201" cy="79513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a:solidFill>
                  <a:schemeClr val="tx1"/>
                </a:solidFill>
              </a:rPr>
              <a:t>Válvulas de control direccional</a:t>
            </a:r>
            <a:endParaRPr lang="es-US" dirty="0">
              <a:solidFill>
                <a:schemeClr val="tx1"/>
              </a:solidFill>
            </a:endParaRPr>
          </a:p>
        </p:txBody>
      </p:sp>
      <p:sp>
        <p:nvSpPr>
          <p:cNvPr id="6" name="Rectángulo redondeado 5"/>
          <p:cNvSpPr/>
          <p:nvPr/>
        </p:nvSpPr>
        <p:spPr>
          <a:xfrm>
            <a:off x="4464934" y="2718422"/>
            <a:ext cx="2159170" cy="79513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Unidad de mantenimiento</a:t>
            </a:r>
            <a:endParaRPr lang="es-US" dirty="0">
              <a:solidFill>
                <a:schemeClr val="tx1"/>
              </a:solidFill>
            </a:endParaRPr>
          </a:p>
        </p:txBody>
      </p:sp>
      <p:sp>
        <p:nvSpPr>
          <p:cNvPr id="7" name="Rectángulo redondeado 6"/>
          <p:cNvSpPr/>
          <p:nvPr/>
        </p:nvSpPr>
        <p:spPr>
          <a:xfrm>
            <a:off x="4464934" y="1533939"/>
            <a:ext cx="2159171" cy="79513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Fuente de aire comprimido</a:t>
            </a:r>
            <a:endParaRPr lang="es-US" dirty="0">
              <a:solidFill>
                <a:schemeClr val="tx1"/>
              </a:solidFill>
            </a:endParaRPr>
          </a:p>
        </p:txBody>
      </p:sp>
      <p:sp>
        <p:nvSpPr>
          <p:cNvPr id="8" name="Rectángulo redondeado 7"/>
          <p:cNvSpPr/>
          <p:nvPr/>
        </p:nvSpPr>
        <p:spPr>
          <a:xfrm>
            <a:off x="441406" y="3198902"/>
            <a:ext cx="2262201" cy="795130"/>
          </a:xfrm>
          <a:prstGeom prst="roundRect">
            <a:avLst/>
          </a:prstGeom>
          <a:solidFill>
            <a:srgbClr val="C8DD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Elementos</a:t>
            </a:r>
            <a:endParaRPr lang="es-US" dirty="0">
              <a:solidFill>
                <a:schemeClr val="tx1"/>
              </a:solidFill>
            </a:endParaRPr>
          </a:p>
        </p:txBody>
      </p:sp>
      <p:sp>
        <p:nvSpPr>
          <p:cNvPr id="12" name="Rectángulo redondeado 11"/>
          <p:cNvSpPr/>
          <p:nvPr/>
        </p:nvSpPr>
        <p:spPr>
          <a:xfrm>
            <a:off x="4368528" y="5047816"/>
            <a:ext cx="2307091" cy="1034931"/>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Actuador neumático giratorio de simple efecto</a:t>
            </a:r>
            <a:endParaRPr lang="es-US" dirty="0">
              <a:solidFill>
                <a:schemeClr val="tx1"/>
              </a:solidFill>
            </a:endParaRPr>
          </a:p>
        </p:txBody>
      </p:sp>
      <p:cxnSp>
        <p:nvCxnSpPr>
          <p:cNvPr id="17" name="Conector angular 16"/>
          <p:cNvCxnSpPr>
            <a:stCxn id="8" idx="3"/>
            <a:endCxn id="7" idx="1"/>
          </p:cNvCxnSpPr>
          <p:nvPr/>
        </p:nvCxnSpPr>
        <p:spPr>
          <a:xfrm flipV="1">
            <a:off x="2703607" y="1931504"/>
            <a:ext cx="1761327" cy="166496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angular 18"/>
          <p:cNvCxnSpPr>
            <a:stCxn id="8" idx="3"/>
            <a:endCxn id="6" idx="1"/>
          </p:cNvCxnSpPr>
          <p:nvPr/>
        </p:nvCxnSpPr>
        <p:spPr>
          <a:xfrm flipV="1">
            <a:off x="2703607" y="3115987"/>
            <a:ext cx="1761327" cy="48048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ector angular 24"/>
          <p:cNvCxnSpPr>
            <a:stCxn id="8" idx="3"/>
            <a:endCxn id="12" idx="1"/>
          </p:cNvCxnSpPr>
          <p:nvPr/>
        </p:nvCxnSpPr>
        <p:spPr>
          <a:xfrm>
            <a:off x="2703607" y="3596467"/>
            <a:ext cx="1664921" cy="1968815"/>
          </a:xfrm>
          <a:prstGeom prst="bentConnector3">
            <a:avLst>
              <a:gd name="adj1" fmla="val 5238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ctor angular 27"/>
          <p:cNvCxnSpPr>
            <a:stCxn id="8" idx="3"/>
            <a:endCxn id="5" idx="1"/>
          </p:cNvCxnSpPr>
          <p:nvPr/>
        </p:nvCxnSpPr>
        <p:spPr>
          <a:xfrm>
            <a:off x="2703607" y="3596467"/>
            <a:ext cx="1709811" cy="664432"/>
          </a:xfrm>
          <a:prstGeom prst="bentConnector3">
            <a:avLst>
              <a:gd name="adj1" fmla="val 51550"/>
            </a:avLst>
          </a:prstGeom>
          <a:ln>
            <a:tailEnd type="triangle"/>
          </a:ln>
        </p:spPr>
        <p:style>
          <a:lnRef idx="1">
            <a:schemeClr val="accent1"/>
          </a:lnRef>
          <a:fillRef idx="0">
            <a:schemeClr val="accent1"/>
          </a:fillRef>
          <a:effectRef idx="0">
            <a:schemeClr val="accent1"/>
          </a:effectRef>
          <a:fontRef idx="minor">
            <a:schemeClr val="tx1"/>
          </a:fontRef>
        </p:style>
      </p:cxnSp>
      <p:pic>
        <p:nvPicPr>
          <p:cNvPr id="33" name="Imagen 32"/>
          <p:cNvPicPr>
            <a:picLocks noChangeAspect="1"/>
          </p:cNvPicPr>
          <p:nvPr/>
        </p:nvPicPr>
        <p:blipFill>
          <a:blip r:embed="rId2"/>
          <a:stretch>
            <a:fillRect/>
          </a:stretch>
        </p:blipFill>
        <p:spPr>
          <a:xfrm>
            <a:off x="8533572" y="1340954"/>
            <a:ext cx="876300" cy="1181100"/>
          </a:xfrm>
          <a:prstGeom prst="rect">
            <a:avLst/>
          </a:prstGeom>
        </p:spPr>
      </p:pic>
      <p:pic>
        <p:nvPicPr>
          <p:cNvPr id="34" name="Imagen 33"/>
          <p:cNvPicPr>
            <a:picLocks noChangeAspect="1"/>
          </p:cNvPicPr>
          <p:nvPr/>
        </p:nvPicPr>
        <p:blipFill>
          <a:blip r:embed="rId3"/>
          <a:stretch>
            <a:fillRect/>
          </a:stretch>
        </p:blipFill>
        <p:spPr>
          <a:xfrm>
            <a:off x="7578838" y="2513202"/>
            <a:ext cx="2882837" cy="1198803"/>
          </a:xfrm>
          <a:prstGeom prst="rect">
            <a:avLst/>
          </a:prstGeom>
        </p:spPr>
      </p:pic>
      <p:pic>
        <p:nvPicPr>
          <p:cNvPr id="35" name="Imagen 34"/>
          <p:cNvPicPr>
            <a:picLocks noChangeAspect="1"/>
          </p:cNvPicPr>
          <p:nvPr/>
        </p:nvPicPr>
        <p:blipFill>
          <a:blip r:embed="rId4"/>
          <a:stretch>
            <a:fillRect/>
          </a:stretch>
        </p:blipFill>
        <p:spPr>
          <a:xfrm>
            <a:off x="8244157" y="3771227"/>
            <a:ext cx="1423953" cy="979343"/>
          </a:xfrm>
          <a:prstGeom prst="rect">
            <a:avLst/>
          </a:prstGeom>
        </p:spPr>
      </p:pic>
      <p:pic>
        <p:nvPicPr>
          <p:cNvPr id="38" name="Imagen 37"/>
          <p:cNvPicPr>
            <a:picLocks noChangeAspect="1"/>
          </p:cNvPicPr>
          <p:nvPr/>
        </p:nvPicPr>
        <p:blipFill>
          <a:blip r:embed="rId5"/>
          <a:stretch>
            <a:fillRect/>
          </a:stretch>
        </p:blipFill>
        <p:spPr>
          <a:xfrm>
            <a:off x="8586868" y="5012831"/>
            <a:ext cx="866775" cy="1104900"/>
          </a:xfrm>
          <a:prstGeom prst="rect">
            <a:avLst/>
          </a:prstGeom>
        </p:spPr>
      </p:pic>
      <p:cxnSp>
        <p:nvCxnSpPr>
          <p:cNvPr id="40" name="Conector recto de flecha 39"/>
          <p:cNvCxnSpPr>
            <a:stCxn id="7" idx="3"/>
            <a:endCxn id="33" idx="1"/>
          </p:cNvCxnSpPr>
          <p:nvPr/>
        </p:nvCxnSpPr>
        <p:spPr>
          <a:xfrm>
            <a:off x="6624105" y="1931504"/>
            <a:ext cx="19094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p:cNvCxnSpPr>
            <a:stCxn id="6" idx="3"/>
            <a:endCxn id="34" idx="1"/>
          </p:cNvCxnSpPr>
          <p:nvPr/>
        </p:nvCxnSpPr>
        <p:spPr>
          <a:xfrm flipV="1">
            <a:off x="6624104" y="3112604"/>
            <a:ext cx="954734" cy="33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p:cNvCxnSpPr>
            <a:stCxn id="5" idx="3"/>
            <a:endCxn id="35" idx="1"/>
          </p:cNvCxnSpPr>
          <p:nvPr/>
        </p:nvCxnSpPr>
        <p:spPr>
          <a:xfrm>
            <a:off x="6675619" y="4260899"/>
            <a:ext cx="15685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ector recto de flecha 47"/>
          <p:cNvCxnSpPr>
            <a:stCxn id="12" idx="3"/>
            <a:endCxn id="38" idx="1"/>
          </p:cNvCxnSpPr>
          <p:nvPr/>
        </p:nvCxnSpPr>
        <p:spPr>
          <a:xfrm flipV="1">
            <a:off x="6675619" y="5565281"/>
            <a:ext cx="191124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4450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ángulo 3"/>
              <p:cNvSpPr/>
              <p:nvPr/>
            </p:nvSpPr>
            <p:spPr>
              <a:xfrm>
                <a:off x="7307283" y="790307"/>
                <a:ext cx="4646825" cy="1236108"/>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US" i="1" smtClean="0">
                              <a:latin typeface="Cambria Math" panose="02040503050406030204" pitchFamily="18" charset="0"/>
                              <a:ea typeface="Times New Roman" panose="02020603050405020304" pitchFamily="18" charset="0"/>
                            </a:rPr>
                          </m:ctrlPr>
                        </m:sSubPr>
                        <m:e>
                          <m:r>
                            <a:rPr lang="es-US" i="1">
                              <a:effectLst/>
                              <a:latin typeface="Cambria Math" panose="02040503050406030204" pitchFamily="18" charset="0"/>
                              <a:ea typeface="Times New Roman" panose="02020603050405020304" pitchFamily="18" charset="0"/>
                            </a:rPr>
                            <m:t>𝑄</m:t>
                          </m:r>
                        </m:e>
                        <m:sub>
                          <m:r>
                            <a:rPr lang="es-US" i="1">
                              <a:effectLst/>
                              <a:latin typeface="Cambria Math" panose="02040503050406030204" pitchFamily="18" charset="0"/>
                              <a:ea typeface="Times New Roman" panose="02020603050405020304" pitchFamily="18" charset="0"/>
                            </a:rPr>
                            <m:t>𝑎𝑖𝑟𝑒𝑣</m:t>
                          </m:r>
                        </m:sub>
                      </m:sSub>
                      <m:r>
                        <a:rPr lang="es-US" i="1">
                          <a:effectLst/>
                          <a:latin typeface="Cambria Math" panose="02040503050406030204" pitchFamily="18" charset="0"/>
                          <a:ea typeface="Times New Roman" panose="02020603050405020304" pitchFamily="18" charset="0"/>
                        </a:rPr>
                        <m:t>=</m:t>
                      </m:r>
                      <m:f>
                        <m:fPr>
                          <m:ctrlPr>
                            <a:rPr lang="es-US" i="1">
                              <a:effectLst/>
                              <a:latin typeface="Cambria Math" panose="02040503050406030204" pitchFamily="18" charset="0"/>
                              <a:ea typeface="Times New Roman" panose="02020603050405020304" pitchFamily="18" charset="0"/>
                            </a:rPr>
                          </m:ctrlPr>
                        </m:fPr>
                        <m:num>
                          <m:r>
                            <a:rPr lang="es-US" i="1">
                              <a:effectLst/>
                              <a:latin typeface="Cambria Math" panose="02040503050406030204" pitchFamily="18" charset="0"/>
                              <a:ea typeface="Times New Roman" panose="02020603050405020304" pitchFamily="18" charset="0"/>
                            </a:rPr>
                            <m:t>0.15[</m:t>
                          </m:r>
                          <m:r>
                            <a:rPr lang="es-US" i="1">
                              <a:effectLst/>
                              <a:latin typeface="Cambria Math" panose="02040503050406030204" pitchFamily="18" charset="0"/>
                              <a:ea typeface="Times New Roman" panose="02020603050405020304" pitchFamily="18" charset="0"/>
                            </a:rPr>
                            <m:t>𝑙</m:t>
                          </m:r>
                          <m:r>
                            <a:rPr lang="es-US" i="1">
                              <a:effectLst/>
                              <a:latin typeface="Cambria Math" panose="02040503050406030204" pitchFamily="18" charset="0"/>
                              <a:ea typeface="Times New Roman" panose="02020603050405020304" pitchFamily="18" charset="0"/>
                            </a:rPr>
                            <m:t>]</m:t>
                          </m:r>
                        </m:num>
                        <m:den>
                          <m:r>
                            <a:rPr lang="es-US" i="1">
                              <a:effectLst/>
                              <a:latin typeface="Cambria Math" panose="02040503050406030204" pitchFamily="18" charset="0"/>
                              <a:ea typeface="Times New Roman" panose="02020603050405020304" pitchFamily="18" charset="0"/>
                            </a:rPr>
                            <m:t>𝑐𝑖𝑐𝑙𝑜</m:t>
                          </m:r>
                        </m:den>
                      </m:f>
                      <m:f>
                        <m:fPr>
                          <m:ctrlPr>
                            <a:rPr lang="es-US" i="1">
                              <a:effectLst/>
                              <a:latin typeface="Cambria Math" panose="02040503050406030204" pitchFamily="18" charset="0"/>
                              <a:ea typeface="Times New Roman" panose="02020603050405020304" pitchFamily="18" charset="0"/>
                            </a:rPr>
                          </m:ctrlPr>
                        </m:fPr>
                        <m:num>
                          <m:r>
                            <a:rPr lang="es-US" i="1" smtClean="0">
                              <a:effectLst/>
                              <a:latin typeface="Cambria Math" panose="02040503050406030204" pitchFamily="18" charset="0"/>
                              <a:ea typeface="Times New Roman" panose="02020603050405020304" pitchFamily="18" charset="0"/>
                              <a:sym typeface="Symbol" panose="05050102010706020507" pitchFamily="18" charset="2"/>
                            </a:rPr>
                            <m:t></m:t>
                          </m:r>
                          <m:r>
                            <a:rPr lang="es-US" i="1">
                              <a:effectLst/>
                              <a:latin typeface="Cambria Math" panose="02040503050406030204" pitchFamily="18" charset="0"/>
                              <a:ea typeface="Times New Roman" panose="02020603050405020304" pitchFamily="18" charset="0"/>
                            </a:rPr>
                            <m:t>6</m:t>
                          </m:r>
                          <m:r>
                            <a:rPr lang="es-US" i="1">
                              <a:effectLst/>
                              <a:latin typeface="Cambria Math" panose="02040503050406030204" pitchFamily="18" charset="0"/>
                              <a:ea typeface="Times New Roman" panose="02020603050405020304" pitchFamily="18" charset="0"/>
                            </a:rPr>
                            <m:t>𝑐𝑖𝑐𝑙𝑜𝑠</m:t>
                          </m:r>
                          <m:r>
                            <a:rPr lang="es-US" i="1" smtClean="0">
                              <a:effectLst/>
                              <a:latin typeface="Cambria Math" panose="02040503050406030204" pitchFamily="18" charset="0"/>
                              <a:ea typeface="Times New Roman" panose="02020603050405020304" pitchFamily="18" charset="0"/>
                              <a:sym typeface="Symbol" panose="05050102010706020507" pitchFamily="18" charset="2"/>
                            </a:rPr>
                            <m:t></m:t>
                          </m:r>
                          <m:r>
                            <a:rPr lang="es-US" b="0" i="1" smtClean="0">
                              <a:effectLst/>
                              <a:latin typeface="Cambria Math" panose="02040503050406030204" pitchFamily="18" charset="0"/>
                              <a:ea typeface="Times New Roman" panose="02020603050405020304" pitchFamily="18" charset="0"/>
                              <a:sym typeface="Symbol" panose="05050102010706020507" pitchFamily="18" charset="2"/>
                            </a:rPr>
                            <m:t>3</m:t>
                          </m:r>
                        </m:num>
                        <m:den>
                          <m:r>
                            <a:rPr lang="es-US" i="1">
                              <a:effectLst/>
                              <a:latin typeface="Cambria Math" panose="02040503050406030204" pitchFamily="18" charset="0"/>
                              <a:ea typeface="Times New Roman" panose="02020603050405020304" pitchFamily="18" charset="0"/>
                            </a:rPr>
                            <m:t>𝑚𝑖𝑛</m:t>
                          </m:r>
                        </m:den>
                      </m:f>
                      <m:r>
                        <a:rPr lang="es-US" b="0" i="1" smtClean="0">
                          <a:effectLst/>
                          <a:latin typeface="Cambria Math" panose="02040503050406030204" pitchFamily="18" charset="0"/>
                          <a:ea typeface="Times New Roman" panose="02020603050405020304" pitchFamily="18" charset="0"/>
                        </a:rPr>
                        <m:t>=2.7</m:t>
                      </m:r>
                      <m:f>
                        <m:fPr>
                          <m:ctrlPr>
                            <a:rPr lang="es-US" b="0" i="1" smtClean="0">
                              <a:effectLst/>
                              <a:latin typeface="Cambria Math" panose="02040503050406030204" pitchFamily="18" charset="0"/>
                            </a:rPr>
                          </m:ctrlPr>
                        </m:fPr>
                        <m:num>
                          <m:r>
                            <a:rPr lang="es-US" b="0" i="1" smtClean="0">
                              <a:effectLst/>
                              <a:latin typeface="Cambria Math" panose="02040503050406030204" pitchFamily="18" charset="0"/>
                            </a:rPr>
                            <m:t>[</m:t>
                          </m:r>
                          <m:r>
                            <a:rPr lang="es-US" b="0" i="1" smtClean="0">
                              <a:effectLst/>
                              <a:latin typeface="Cambria Math" panose="02040503050406030204" pitchFamily="18" charset="0"/>
                            </a:rPr>
                            <m:t>𝑙</m:t>
                          </m:r>
                          <m:r>
                            <a:rPr lang="es-US" b="0" i="1" smtClean="0">
                              <a:effectLst/>
                              <a:latin typeface="Cambria Math" panose="02040503050406030204" pitchFamily="18" charset="0"/>
                            </a:rPr>
                            <m:t>]</m:t>
                          </m:r>
                        </m:num>
                        <m:den>
                          <m:r>
                            <a:rPr lang="es-US" b="0" i="1" smtClean="0">
                              <a:effectLst/>
                              <a:latin typeface="Cambria Math" panose="02040503050406030204" pitchFamily="18" charset="0"/>
                            </a:rPr>
                            <m:t>[</m:t>
                          </m:r>
                          <m:r>
                            <a:rPr lang="es-US" b="0" i="1" smtClean="0">
                              <a:effectLst/>
                              <a:latin typeface="Cambria Math" panose="02040503050406030204" pitchFamily="18" charset="0"/>
                            </a:rPr>
                            <m:t>𝑚𝑖𝑛</m:t>
                          </m:r>
                          <m:r>
                            <a:rPr lang="es-US" b="0" i="1" smtClean="0">
                              <a:effectLst/>
                              <a:latin typeface="Cambria Math" panose="02040503050406030204" pitchFamily="18" charset="0"/>
                            </a:rPr>
                            <m:t>]</m:t>
                          </m:r>
                        </m:den>
                      </m:f>
                      <m:r>
                        <a:rPr lang="es-US" i="1">
                          <a:effectLst/>
                          <a:latin typeface="Cambria Math" panose="02040503050406030204" pitchFamily="18" charset="0"/>
                          <a:ea typeface="Times New Roman" panose="02020603050405020304" pitchFamily="18" charset="0"/>
                        </a:rPr>
                        <m:t>     </m:t>
                      </m:r>
                    </m:oMath>
                  </m:oMathPara>
                </a14:m>
                <a:endParaRPr lang="es-US" dirty="0">
                  <a:effectLst/>
                  <a:latin typeface="Times New Roman" panose="02020603050405020304" pitchFamily="18" charset="0"/>
                  <a:ea typeface="Times New Roman" panose="02020603050405020304" pitchFamily="18" charset="0"/>
                </a:endParaRPr>
              </a:p>
              <a:p>
                <a:endParaRPr lang="es-US" dirty="0"/>
              </a:p>
            </p:txBody>
          </p:sp>
        </mc:Choice>
        <mc:Fallback xmlns="">
          <p:sp>
            <p:nvSpPr>
              <p:cNvPr id="4" name="Rectángulo 3"/>
              <p:cNvSpPr>
                <a:spLocks noRot="1" noChangeAspect="1" noMove="1" noResize="1" noEditPoints="1" noAdjustHandles="1" noChangeArrowheads="1" noChangeShapeType="1" noTextEdit="1"/>
              </p:cNvSpPr>
              <p:nvPr/>
            </p:nvSpPr>
            <p:spPr>
              <a:xfrm>
                <a:off x="7307283" y="790307"/>
                <a:ext cx="4646825" cy="1236108"/>
              </a:xfrm>
              <a:prstGeom prst="rect">
                <a:avLst/>
              </a:prstGeom>
              <a:blipFill rotWithShape="0">
                <a:blip r:embed="rId2"/>
                <a:stretch>
                  <a:fillRect/>
                </a:stretch>
              </a:blipFill>
            </p:spPr>
            <p:txBody>
              <a:bodyPr/>
              <a:lstStyle/>
              <a:p>
                <a:r>
                  <a:rPr lang="es-US">
                    <a:noFill/>
                  </a:rPr>
                  <a:t> </a:t>
                </a:r>
              </a:p>
            </p:txBody>
          </p:sp>
        </mc:Fallback>
      </mc:AlternateContent>
      <p:sp>
        <p:nvSpPr>
          <p:cNvPr id="6" name="Rectángulo 5"/>
          <p:cNvSpPr/>
          <p:nvPr/>
        </p:nvSpPr>
        <p:spPr>
          <a:xfrm>
            <a:off x="4554532" y="1050552"/>
            <a:ext cx="2492080" cy="71561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600" dirty="0" smtClean="0">
                <a:solidFill>
                  <a:schemeClr val="tx1"/>
                </a:solidFill>
              </a:rPr>
              <a:t>Flujo de aire comprimido requerido por sistema</a:t>
            </a:r>
            <a:endParaRPr lang="es-US" sz="1600" dirty="0">
              <a:solidFill>
                <a:schemeClr val="tx1"/>
              </a:solidFill>
            </a:endParaRPr>
          </a:p>
        </p:txBody>
      </p:sp>
      <mc:AlternateContent xmlns:mc="http://schemas.openxmlformats.org/markup-compatibility/2006" xmlns:a14="http://schemas.microsoft.com/office/drawing/2010/main">
        <mc:Choice Requires="a14">
          <p:sp>
            <p:nvSpPr>
              <p:cNvPr id="9" name="Rectángulo 8"/>
              <p:cNvSpPr/>
              <p:nvPr/>
            </p:nvSpPr>
            <p:spPr>
              <a:xfrm>
                <a:off x="7307283" y="1954053"/>
                <a:ext cx="4167808" cy="507831"/>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US" i="1">
                              <a:latin typeface="Cambria Math" panose="02040503050406030204" pitchFamily="18" charset="0"/>
                              <a:ea typeface="Times New Roman" panose="02020603050405020304" pitchFamily="18" charset="0"/>
                            </a:rPr>
                          </m:ctrlPr>
                        </m:sSubPr>
                        <m:e>
                          <m:r>
                            <a:rPr lang="es-US" i="1">
                              <a:effectLst/>
                              <a:latin typeface="Cambria Math" panose="02040503050406030204" pitchFamily="18" charset="0"/>
                              <a:ea typeface="Times New Roman" panose="02020603050405020304" pitchFamily="18" charset="0"/>
                            </a:rPr>
                            <m:t>𝑄</m:t>
                          </m:r>
                        </m:e>
                        <m:sub>
                          <m:r>
                            <a:rPr lang="es-US" i="1">
                              <a:effectLst/>
                              <a:latin typeface="Cambria Math" panose="02040503050406030204" pitchFamily="18" charset="0"/>
                              <a:ea typeface="Times New Roman" panose="02020603050405020304" pitchFamily="18" charset="0"/>
                            </a:rPr>
                            <m:t>𝑡𝑜𝑡𝑎𝑙𝑑𝑒</m:t>
                          </m:r>
                          <m:r>
                            <a:rPr lang="es-US" i="1">
                              <a:effectLst/>
                              <a:latin typeface="Cambria Math" panose="02040503050406030204" pitchFamily="18" charset="0"/>
                              <a:ea typeface="Times New Roman" panose="02020603050405020304" pitchFamily="18" charset="0"/>
                            </a:rPr>
                            <m:t> </m:t>
                          </m:r>
                          <m:r>
                            <a:rPr lang="es-US" i="1">
                              <a:effectLst/>
                              <a:latin typeface="Cambria Math" panose="02040503050406030204" pitchFamily="18" charset="0"/>
                              <a:ea typeface="Times New Roman" panose="02020603050405020304" pitchFamily="18" charset="0"/>
                            </a:rPr>
                            <m:t>𝑎𝑖𝑟𝑒</m:t>
                          </m:r>
                        </m:sub>
                      </m:sSub>
                      <m:r>
                        <a:rPr lang="es-US" i="1">
                          <a:effectLst/>
                          <a:latin typeface="Cambria Math" panose="02040503050406030204" pitchFamily="18" charset="0"/>
                          <a:ea typeface="Times New Roman" panose="02020603050405020304" pitchFamily="18" charset="0"/>
                        </a:rPr>
                        <m:t>=</m:t>
                      </m:r>
                      <m:sSub>
                        <m:sSubPr>
                          <m:ctrlPr>
                            <a:rPr lang="es-US" i="1">
                              <a:effectLst/>
                              <a:latin typeface="Cambria Math" panose="02040503050406030204" pitchFamily="18" charset="0"/>
                              <a:ea typeface="Times New Roman" panose="02020603050405020304" pitchFamily="18" charset="0"/>
                            </a:rPr>
                          </m:ctrlPr>
                        </m:sSubPr>
                        <m:e>
                          <m:r>
                            <a:rPr lang="es-US" i="1">
                              <a:effectLst/>
                              <a:latin typeface="Cambria Math" panose="02040503050406030204" pitchFamily="18" charset="0"/>
                              <a:ea typeface="Times New Roman" panose="02020603050405020304" pitchFamily="18" charset="0"/>
                            </a:rPr>
                            <m:t>𝑄</m:t>
                          </m:r>
                        </m:e>
                        <m:sub>
                          <m:r>
                            <a:rPr lang="es-US" i="1">
                              <a:effectLst/>
                              <a:latin typeface="Cambria Math" panose="02040503050406030204" pitchFamily="18" charset="0"/>
                              <a:ea typeface="Times New Roman" panose="02020603050405020304" pitchFamily="18" charset="0"/>
                            </a:rPr>
                            <m:t>𝑎𝑖𝑟𝑒</m:t>
                          </m:r>
                          <m:r>
                            <a:rPr lang="es-US" i="1">
                              <a:effectLst/>
                              <a:latin typeface="Cambria Math" panose="02040503050406030204" pitchFamily="18" charset="0"/>
                              <a:ea typeface="Times New Roman" panose="02020603050405020304" pitchFamily="18" charset="0"/>
                            </a:rPr>
                            <m:t> </m:t>
                          </m:r>
                          <m:r>
                            <a:rPr lang="es-US" i="1">
                              <a:effectLst/>
                              <a:latin typeface="Cambria Math" panose="02040503050406030204" pitchFamily="18" charset="0"/>
                              <a:ea typeface="Times New Roman" panose="02020603050405020304" pitchFamily="18" charset="0"/>
                            </a:rPr>
                            <m:t>𝑡𝑢𝑏𝑒𝑟</m:t>
                          </m:r>
                          <m:r>
                            <a:rPr lang="es-US" i="1">
                              <a:effectLst/>
                              <a:latin typeface="Cambria Math" panose="02040503050406030204" pitchFamily="18" charset="0"/>
                              <a:ea typeface="Times New Roman" panose="02020603050405020304" pitchFamily="18" charset="0"/>
                            </a:rPr>
                            <m:t>í</m:t>
                          </m:r>
                          <m:r>
                            <a:rPr lang="es-US" i="1">
                              <a:effectLst/>
                              <a:latin typeface="Cambria Math" panose="02040503050406030204" pitchFamily="18" charset="0"/>
                              <a:ea typeface="Times New Roman" panose="02020603050405020304" pitchFamily="18" charset="0"/>
                            </a:rPr>
                            <m:t>𝑎</m:t>
                          </m:r>
                        </m:sub>
                      </m:sSub>
                      <m:r>
                        <a:rPr lang="es-US" i="1">
                          <a:effectLst/>
                          <a:latin typeface="Cambria Math" panose="02040503050406030204" pitchFamily="18" charset="0"/>
                          <a:ea typeface="Times New Roman" panose="02020603050405020304" pitchFamily="18" charset="0"/>
                        </a:rPr>
                        <m:t>+</m:t>
                      </m:r>
                      <m:sSub>
                        <m:sSubPr>
                          <m:ctrlPr>
                            <a:rPr lang="es-US" i="1">
                              <a:effectLst/>
                              <a:latin typeface="Cambria Math" panose="02040503050406030204" pitchFamily="18" charset="0"/>
                              <a:ea typeface="Times New Roman" panose="02020603050405020304" pitchFamily="18" charset="0"/>
                            </a:rPr>
                          </m:ctrlPr>
                        </m:sSubPr>
                        <m:e>
                          <m:r>
                            <a:rPr lang="es-US" i="1">
                              <a:effectLst/>
                              <a:latin typeface="Cambria Math" panose="02040503050406030204" pitchFamily="18" charset="0"/>
                              <a:ea typeface="Times New Roman" panose="02020603050405020304" pitchFamily="18" charset="0"/>
                            </a:rPr>
                            <m:t>𝑄</m:t>
                          </m:r>
                        </m:e>
                        <m:sub>
                          <m:r>
                            <a:rPr lang="es-US" i="1">
                              <a:effectLst/>
                              <a:latin typeface="Cambria Math" panose="02040503050406030204" pitchFamily="18" charset="0"/>
                              <a:ea typeface="Times New Roman" panose="02020603050405020304" pitchFamily="18" charset="0"/>
                            </a:rPr>
                            <m:t>𝑎𝑖𝑟𝑒𝑉𝑇</m:t>
                          </m:r>
                        </m:sub>
                      </m:sSub>
                    </m:oMath>
                  </m:oMathPara>
                </a14:m>
                <a:endParaRPr lang="es-US" dirty="0">
                  <a:effectLst/>
                  <a:latin typeface="Times New Roman" panose="02020603050405020304" pitchFamily="18" charset="0"/>
                  <a:ea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7307283" y="1954053"/>
                <a:ext cx="4167808" cy="507831"/>
              </a:xfrm>
              <a:prstGeom prst="rect">
                <a:avLst/>
              </a:prstGeom>
              <a:blipFill rotWithShape="0">
                <a:blip r:embed="rId3"/>
                <a:stretch>
                  <a:fillRect/>
                </a:stretch>
              </a:blipFill>
            </p:spPr>
            <p:txBody>
              <a:bodyPr/>
              <a:lstStyle/>
              <a:p>
                <a:r>
                  <a:rPr lang="es-U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7404938" y="2656095"/>
                <a:ext cx="3972498" cy="6304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US" b="1" i="1" smtClean="0">
                              <a:latin typeface="Cambria Math" panose="02040503050406030204" pitchFamily="18" charset="0"/>
                            </a:rPr>
                          </m:ctrlPr>
                        </m:sSubPr>
                        <m:e>
                          <m:r>
                            <a:rPr lang="es-US" b="1" i="1">
                              <a:latin typeface="Cambria Math" panose="02040503050406030204" pitchFamily="18" charset="0"/>
                            </a:rPr>
                            <m:t>𝑸</m:t>
                          </m:r>
                        </m:e>
                        <m:sub>
                          <m:r>
                            <a:rPr lang="es-US" b="1" i="1">
                              <a:latin typeface="Cambria Math" panose="02040503050406030204" pitchFamily="18" charset="0"/>
                            </a:rPr>
                            <m:t>𝒕𝒐𝒕𝒂𝒍𝒅𝒆</m:t>
                          </m:r>
                          <m:r>
                            <a:rPr lang="es-US" b="1" i="0">
                              <a:latin typeface="Cambria Math" panose="02040503050406030204" pitchFamily="18" charset="0"/>
                            </a:rPr>
                            <m:t> </m:t>
                          </m:r>
                          <m:r>
                            <a:rPr lang="es-US" b="1" i="1">
                              <a:latin typeface="Cambria Math" panose="02040503050406030204" pitchFamily="18" charset="0"/>
                            </a:rPr>
                            <m:t>𝒂𝒊𝒓𝒆</m:t>
                          </m:r>
                        </m:sub>
                      </m:sSub>
                      <m:r>
                        <a:rPr lang="es-US" b="1" i="0">
                          <a:latin typeface="Cambria Math" panose="02040503050406030204" pitchFamily="18" charset="0"/>
                        </a:rPr>
                        <m:t>=</m:t>
                      </m:r>
                      <m:r>
                        <a:rPr lang="es-US" b="1" i="0">
                          <a:latin typeface="Cambria Math" panose="02040503050406030204" pitchFamily="18" charset="0"/>
                        </a:rPr>
                        <m:t>𝟐</m:t>
                      </m:r>
                      <m:r>
                        <a:rPr lang="es-US" b="1" i="0">
                          <a:latin typeface="Cambria Math" panose="02040503050406030204" pitchFamily="18" charset="0"/>
                        </a:rPr>
                        <m:t>.</m:t>
                      </m:r>
                      <m:r>
                        <a:rPr lang="es-US" b="1" i="0">
                          <a:latin typeface="Cambria Math" panose="02040503050406030204" pitchFamily="18" charset="0"/>
                        </a:rPr>
                        <m:t>𝟖𝟏𝟑</m:t>
                      </m:r>
                      <m:f>
                        <m:fPr>
                          <m:ctrlPr>
                            <a:rPr lang="es-US" b="1" i="1">
                              <a:latin typeface="Cambria Math" panose="02040503050406030204" pitchFamily="18" charset="0"/>
                            </a:rPr>
                          </m:ctrlPr>
                        </m:fPr>
                        <m:num>
                          <m:d>
                            <m:dPr>
                              <m:begChr m:val="["/>
                              <m:endChr m:val="]"/>
                              <m:ctrlPr>
                                <a:rPr lang="es-US" b="1" i="1">
                                  <a:latin typeface="Cambria Math" panose="02040503050406030204" pitchFamily="18" charset="0"/>
                                </a:rPr>
                              </m:ctrlPr>
                            </m:dPr>
                            <m:e>
                              <m:r>
                                <a:rPr lang="es-US" b="1" i="1">
                                  <a:latin typeface="Cambria Math" panose="02040503050406030204" pitchFamily="18" charset="0"/>
                                </a:rPr>
                                <m:t>𝒍</m:t>
                              </m:r>
                            </m:e>
                          </m:d>
                        </m:num>
                        <m:den>
                          <m:r>
                            <a:rPr lang="es-US" b="1" i="1">
                              <a:latin typeface="Cambria Math" panose="02040503050406030204" pitchFamily="18" charset="0"/>
                            </a:rPr>
                            <m:t>𝒎𝒊𝒏</m:t>
                          </m:r>
                        </m:den>
                      </m:f>
                      <m:r>
                        <a:rPr lang="es-US" b="1" i="1" smtClean="0">
                          <a:latin typeface="Cambria Math" panose="02040503050406030204" pitchFamily="18" charset="0"/>
                        </a:rPr>
                        <m:t>=</m:t>
                      </m:r>
                      <m:r>
                        <a:rPr lang="es-US" b="1" i="1" smtClean="0">
                          <a:latin typeface="Cambria Math" panose="02040503050406030204" pitchFamily="18" charset="0"/>
                        </a:rPr>
                        <m:t>𝟎</m:t>
                      </m:r>
                      <m:r>
                        <a:rPr lang="es-US" b="1" i="1" smtClean="0">
                          <a:latin typeface="Cambria Math" panose="02040503050406030204" pitchFamily="18" charset="0"/>
                        </a:rPr>
                        <m:t>.</m:t>
                      </m:r>
                      <m:r>
                        <a:rPr lang="es-US" b="1" i="1" smtClean="0">
                          <a:latin typeface="Cambria Math" panose="02040503050406030204" pitchFamily="18" charset="0"/>
                        </a:rPr>
                        <m:t>𝟏</m:t>
                      </m:r>
                      <m:r>
                        <a:rPr lang="es-US" b="1" i="1" smtClean="0">
                          <a:latin typeface="Cambria Math" panose="02040503050406030204" pitchFamily="18" charset="0"/>
                        </a:rPr>
                        <m:t>𝒄𝒇𝒎</m:t>
                      </m:r>
                    </m:oMath>
                  </m:oMathPara>
                </a14:m>
                <a:endParaRPr lang="es-US" b="1" dirty="0"/>
              </a:p>
            </p:txBody>
          </p:sp>
        </mc:Choice>
        <mc:Fallback xmlns="">
          <p:sp>
            <p:nvSpPr>
              <p:cNvPr id="11" name="Rectángulo 10"/>
              <p:cNvSpPr>
                <a:spLocks noRot="1" noChangeAspect="1" noMove="1" noResize="1" noEditPoints="1" noAdjustHandles="1" noChangeArrowheads="1" noChangeShapeType="1" noTextEdit="1"/>
              </p:cNvSpPr>
              <p:nvPr/>
            </p:nvSpPr>
            <p:spPr>
              <a:xfrm>
                <a:off x="7404938" y="2656095"/>
                <a:ext cx="3972498" cy="630429"/>
              </a:xfrm>
              <a:prstGeom prst="rect">
                <a:avLst/>
              </a:prstGeom>
              <a:blipFill rotWithShape="0">
                <a:blip r:embed="rId4"/>
                <a:stretch>
                  <a:fillRect/>
                </a:stretch>
              </a:blipFill>
            </p:spPr>
            <p:txBody>
              <a:bodyPr/>
              <a:lstStyle/>
              <a:p>
                <a:r>
                  <a:rPr lang="es-US">
                    <a:noFill/>
                  </a:rPr>
                  <a:t> </a:t>
                </a:r>
              </a:p>
            </p:txBody>
          </p:sp>
        </mc:Fallback>
      </mc:AlternateContent>
      <p:sp>
        <p:nvSpPr>
          <p:cNvPr id="12" name="Rectángulo redondeado 11"/>
          <p:cNvSpPr/>
          <p:nvPr/>
        </p:nvSpPr>
        <p:spPr>
          <a:xfrm>
            <a:off x="1718638" y="1010796"/>
            <a:ext cx="1890840" cy="795130"/>
          </a:xfrm>
          <a:prstGeom prst="roundRect">
            <a:avLst/>
          </a:prstGeom>
          <a:solidFill>
            <a:srgbClr val="C8DD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Compresor</a:t>
            </a:r>
            <a:endParaRPr lang="es-US" dirty="0">
              <a:solidFill>
                <a:schemeClr val="tx1"/>
              </a:solidFill>
            </a:endParaRPr>
          </a:p>
        </p:txBody>
      </p:sp>
      <p:cxnSp>
        <p:nvCxnSpPr>
          <p:cNvPr id="5" name="Conector recto de flecha 4"/>
          <p:cNvCxnSpPr>
            <a:stCxn id="12" idx="3"/>
            <a:endCxn id="6" idx="1"/>
          </p:cNvCxnSpPr>
          <p:nvPr/>
        </p:nvCxnSpPr>
        <p:spPr>
          <a:xfrm>
            <a:off x="3609478" y="1408361"/>
            <a:ext cx="9450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9" name="Tabla 18"/>
          <p:cNvGraphicFramePr>
            <a:graphicFrameLocks noGrp="1"/>
          </p:cNvGraphicFramePr>
          <p:nvPr>
            <p:extLst>
              <p:ext uri="{D42A27DB-BD31-4B8C-83A1-F6EECF244321}">
                <p14:modId xmlns:p14="http://schemas.microsoft.com/office/powerpoint/2010/main" val="2542301772"/>
              </p:ext>
            </p:extLst>
          </p:nvPr>
        </p:nvGraphicFramePr>
        <p:xfrm>
          <a:off x="2130762" y="3708958"/>
          <a:ext cx="4637557" cy="1896512"/>
        </p:xfrm>
        <a:graphic>
          <a:graphicData uri="http://schemas.openxmlformats.org/drawingml/2006/table">
            <a:tbl>
              <a:tblPr firstRow="1" firstCol="1" bandRow="1">
                <a:tableStyleId>{0E3FDE45-AF77-4B5C-9715-49D594BDF05E}</a:tableStyleId>
              </a:tblPr>
              <a:tblGrid>
                <a:gridCol w="3073301"/>
                <a:gridCol w="1564256"/>
              </a:tblGrid>
              <a:tr h="237064">
                <a:tc>
                  <a:txBody>
                    <a:bodyPr/>
                    <a:lstStyle/>
                    <a:p>
                      <a:pPr algn="ctr">
                        <a:lnSpc>
                          <a:spcPct val="107000"/>
                        </a:lnSpc>
                        <a:spcAft>
                          <a:spcPts val="0"/>
                        </a:spcAft>
                      </a:pPr>
                      <a:r>
                        <a:rPr lang="es-US" sz="1200" dirty="0">
                          <a:effectLst/>
                        </a:rPr>
                        <a:t>Designación </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200">
                          <a:effectLst/>
                        </a:rPr>
                        <a:t>Características</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37064">
                <a:tc>
                  <a:txBody>
                    <a:bodyPr/>
                    <a:lstStyle/>
                    <a:p>
                      <a:pPr>
                        <a:lnSpc>
                          <a:spcPct val="107000"/>
                        </a:lnSpc>
                        <a:spcAft>
                          <a:spcPts val="0"/>
                        </a:spcAft>
                      </a:pPr>
                      <a:r>
                        <a:rPr lang="es-US" sz="1200">
                          <a:effectLst/>
                        </a:rPr>
                        <a:t>Fabricante</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200" dirty="0">
                          <a:effectLst/>
                        </a:rPr>
                        <a:t>Porten</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r>
              <a:tr h="237064">
                <a:tc>
                  <a:txBody>
                    <a:bodyPr/>
                    <a:lstStyle/>
                    <a:p>
                      <a:pPr>
                        <a:lnSpc>
                          <a:spcPct val="107000"/>
                        </a:lnSpc>
                        <a:spcAft>
                          <a:spcPts val="0"/>
                        </a:spcAft>
                      </a:pPr>
                      <a:r>
                        <a:rPr lang="es-US" sz="1200">
                          <a:effectLst/>
                        </a:rPr>
                        <a:t>Tipo</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200">
                          <a:effectLst/>
                        </a:rPr>
                        <a:t>Pistón</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37064">
                <a:tc>
                  <a:txBody>
                    <a:bodyPr/>
                    <a:lstStyle/>
                    <a:p>
                      <a:pPr>
                        <a:lnSpc>
                          <a:spcPct val="107000"/>
                        </a:lnSpc>
                        <a:spcAft>
                          <a:spcPts val="0"/>
                        </a:spcAft>
                      </a:pPr>
                      <a:r>
                        <a:rPr lang="es-US" sz="1200">
                          <a:effectLst/>
                        </a:rPr>
                        <a:t>Potencia [HP]</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200">
                          <a:effectLst/>
                        </a:rPr>
                        <a:t>2</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37064">
                <a:tc>
                  <a:txBody>
                    <a:bodyPr/>
                    <a:lstStyle/>
                    <a:p>
                      <a:pPr>
                        <a:lnSpc>
                          <a:spcPct val="107000"/>
                        </a:lnSpc>
                        <a:spcAft>
                          <a:spcPts val="0"/>
                        </a:spcAft>
                      </a:pPr>
                      <a:r>
                        <a:rPr lang="es-US" sz="1200">
                          <a:effectLst/>
                        </a:rPr>
                        <a:t>Voltaje AC</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200">
                          <a:effectLst/>
                        </a:rPr>
                        <a:t>110/230</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37064">
                <a:tc>
                  <a:txBody>
                    <a:bodyPr/>
                    <a:lstStyle/>
                    <a:p>
                      <a:pPr>
                        <a:lnSpc>
                          <a:spcPct val="107000"/>
                        </a:lnSpc>
                        <a:spcAft>
                          <a:spcPts val="0"/>
                        </a:spcAft>
                      </a:pPr>
                      <a:r>
                        <a:rPr lang="es-US" sz="1200">
                          <a:effectLst/>
                        </a:rPr>
                        <a:t>Almacenamiento [L]</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200">
                          <a:effectLst/>
                        </a:rPr>
                        <a:t>25</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37064">
                <a:tc>
                  <a:txBody>
                    <a:bodyPr/>
                    <a:lstStyle/>
                    <a:p>
                      <a:pPr>
                        <a:lnSpc>
                          <a:spcPct val="107000"/>
                        </a:lnSpc>
                        <a:spcAft>
                          <a:spcPts val="0"/>
                        </a:spcAft>
                      </a:pPr>
                      <a:r>
                        <a:rPr lang="es-US" sz="1200">
                          <a:effectLst/>
                        </a:rPr>
                        <a:t>CFM (pies cúbicos por minuto)</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200">
                          <a:effectLst/>
                        </a:rPr>
                        <a:t>3.4</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37064">
                <a:tc>
                  <a:txBody>
                    <a:bodyPr/>
                    <a:lstStyle/>
                    <a:p>
                      <a:pPr>
                        <a:lnSpc>
                          <a:spcPct val="107000"/>
                        </a:lnSpc>
                        <a:spcAft>
                          <a:spcPts val="0"/>
                        </a:spcAft>
                      </a:pPr>
                      <a:r>
                        <a:rPr lang="es-US" sz="1200" dirty="0">
                          <a:effectLst/>
                        </a:rPr>
                        <a:t>Presión máxima de trabajo [psi]</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200" dirty="0">
                          <a:effectLst/>
                        </a:rPr>
                        <a:t>116</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pic>
        <p:nvPicPr>
          <p:cNvPr id="20" name="Picture 2" descr="http://www.pintulac.com.ec/compresores/images/large/pco_0224_2h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0208" y="3916775"/>
            <a:ext cx="1901957" cy="2101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6900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1667231" y="1195219"/>
            <a:ext cx="2498369" cy="795130"/>
          </a:xfrm>
          <a:prstGeom prst="roundRect">
            <a:avLst/>
          </a:prstGeom>
          <a:solidFill>
            <a:srgbClr val="C8DD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Unidad de mantenimiento FRL</a:t>
            </a:r>
            <a:endParaRPr lang="es-US" dirty="0">
              <a:solidFill>
                <a:schemeClr val="tx1"/>
              </a:solidFill>
            </a:endParaRPr>
          </a:p>
        </p:txBody>
      </p:sp>
      <p:pic>
        <p:nvPicPr>
          <p:cNvPr id="19" name="Imagen 18"/>
          <p:cNvPicPr>
            <a:picLocks noChangeAspect="1"/>
          </p:cNvPicPr>
          <p:nvPr/>
        </p:nvPicPr>
        <p:blipFill>
          <a:blip r:embed="rId2"/>
          <a:stretch>
            <a:fillRect/>
          </a:stretch>
        </p:blipFill>
        <p:spPr>
          <a:xfrm>
            <a:off x="6699358" y="896128"/>
            <a:ext cx="3746282" cy="1465159"/>
          </a:xfrm>
          <a:prstGeom prst="rect">
            <a:avLst/>
          </a:prstGeom>
        </p:spPr>
      </p:pic>
      <p:sp>
        <p:nvSpPr>
          <p:cNvPr id="15" name="Rectángulo 14"/>
          <p:cNvSpPr/>
          <p:nvPr/>
        </p:nvSpPr>
        <p:spPr>
          <a:xfrm>
            <a:off x="4496018" y="1398144"/>
            <a:ext cx="1460281" cy="405849"/>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Regulador</a:t>
            </a:r>
            <a:endParaRPr lang="es-US" dirty="0">
              <a:solidFill>
                <a:schemeClr val="tx1"/>
              </a:solidFill>
            </a:endParaRPr>
          </a:p>
        </p:txBody>
      </p:sp>
      <p:sp>
        <p:nvSpPr>
          <p:cNvPr id="17" name="Rectángulo 16"/>
          <p:cNvSpPr/>
          <p:nvPr/>
        </p:nvSpPr>
        <p:spPr>
          <a:xfrm>
            <a:off x="4496019" y="1955438"/>
            <a:ext cx="1460281" cy="405849"/>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Lubricador</a:t>
            </a:r>
            <a:endParaRPr lang="es-US" dirty="0">
              <a:solidFill>
                <a:schemeClr val="tx1"/>
              </a:solidFill>
            </a:endParaRPr>
          </a:p>
        </p:txBody>
      </p:sp>
      <p:sp>
        <p:nvSpPr>
          <p:cNvPr id="20" name="Rectángulo 19"/>
          <p:cNvSpPr/>
          <p:nvPr/>
        </p:nvSpPr>
        <p:spPr>
          <a:xfrm>
            <a:off x="4496019" y="789370"/>
            <a:ext cx="1460281" cy="405849"/>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Filtro</a:t>
            </a:r>
            <a:endParaRPr lang="es-US" dirty="0">
              <a:solidFill>
                <a:schemeClr val="tx1"/>
              </a:solidFill>
            </a:endParaRPr>
          </a:p>
        </p:txBody>
      </p:sp>
      <p:cxnSp>
        <p:nvCxnSpPr>
          <p:cNvPr id="21" name="Conector angular 20"/>
          <p:cNvCxnSpPr>
            <a:stCxn id="7" idx="3"/>
            <a:endCxn id="20" idx="1"/>
          </p:cNvCxnSpPr>
          <p:nvPr/>
        </p:nvCxnSpPr>
        <p:spPr>
          <a:xfrm flipV="1">
            <a:off x="4165600" y="992295"/>
            <a:ext cx="330419" cy="60048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p:cNvCxnSpPr>
            <a:stCxn id="7" idx="3"/>
            <a:endCxn id="15" idx="1"/>
          </p:cNvCxnSpPr>
          <p:nvPr/>
        </p:nvCxnSpPr>
        <p:spPr>
          <a:xfrm>
            <a:off x="4165600" y="1592784"/>
            <a:ext cx="330418" cy="8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ctor angular 27"/>
          <p:cNvCxnSpPr>
            <a:stCxn id="7" idx="3"/>
            <a:endCxn id="17" idx="1"/>
          </p:cNvCxnSpPr>
          <p:nvPr/>
        </p:nvCxnSpPr>
        <p:spPr>
          <a:xfrm>
            <a:off x="4165600" y="1592784"/>
            <a:ext cx="330419" cy="56557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ángulo redondeado 28"/>
          <p:cNvSpPr/>
          <p:nvPr/>
        </p:nvSpPr>
        <p:spPr>
          <a:xfrm>
            <a:off x="1667230" y="4132108"/>
            <a:ext cx="2498369" cy="795130"/>
          </a:xfrm>
          <a:prstGeom prst="roundRect">
            <a:avLst/>
          </a:prstGeom>
          <a:solidFill>
            <a:srgbClr val="C8DD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Accesorios</a:t>
            </a:r>
            <a:endParaRPr lang="es-US" dirty="0">
              <a:solidFill>
                <a:schemeClr val="tx1"/>
              </a:solidFill>
            </a:endParaRPr>
          </a:p>
        </p:txBody>
      </p:sp>
      <p:sp>
        <p:nvSpPr>
          <p:cNvPr id="30" name="Rectángulo 29"/>
          <p:cNvSpPr/>
          <p:nvPr/>
        </p:nvSpPr>
        <p:spPr>
          <a:xfrm>
            <a:off x="4496017" y="4318464"/>
            <a:ext cx="2196883" cy="405849"/>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Uniones  T</a:t>
            </a:r>
            <a:endParaRPr lang="es-US" dirty="0">
              <a:solidFill>
                <a:schemeClr val="tx1"/>
              </a:solidFill>
            </a:endParaRPr>
          </a:p>
        </p:txBody>
      </p:sp>
      <p:sp>
        <p:nvSpPr>
          <p:cNvPr id="31" name="Rectángulo 30"/>
          <p:cNvSpPr/>
          <p:nvPr/>
        </p:nvSpPr>
        <p:spPr>
          <a:xfrm>
            <a:off x="4496017" y="4927238"/>
            <a:ext cx="2196882" cy="62266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Manguera de poliuretano</a:t>
            </a:r>
            <a:endParaRPr lang="es-US" dirty="0">
              <a:solidFill>
                <a:schemeClr val="tx1"/>
              </a:solidFill>
            </a:endParaRPr>
          </a:p>
        </p:txBody>
      </p:sp>
      <p:sp>
        <p:nvSpPr>
          <p:cNvPr id="32" name="Rectángulo 31"/>
          <p:cNvSpPr/>
          <p:nvPr/>
        </p:nvSpPr>
        <p:spPr>
          <a:xfrm>
            <a:off x="4496017" y="3761170"/>
            <a:ext cx="2196882" cy="405849"/>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Racores</a:t>
            </a:r>
            <a:endParaRPr lang="es-US" dirty="0">
              <a:solidFill>
                <a:schemeClr val="tx1"/>
              </a:solidFill>
            </a:endParaRPr>
          </a:p>
        </p:txBody>
      </p:sp>
      <p:cxnSp>
        <p:nvCxnSpPr>
          <p:cNvPr id="36" name="Conector angular 35"/>
          <p:cNvCxnSpPr>
            <a:stCxn id="29" idx="3"/>
            <a:endCxn id="32" idx="1"/>
          </p:cNvCxnSpPr>
          <p:nvPr/>
        </p:nvCxnSpPr>
        <p:spPr>
          <a:xfrm flipV="1">
            <a:off x="4165599" y="3964095"/>
            <a:ext cx="330418" cy="56557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p:cNvCxnSpPr>
            <a:stCxn id="29" idx="3"/>
            <a:endCxn id="30" idx="1"/>
          </p:cNvCxnSpPr>
          <p:nvPr/>
        </p:nvCxnSpPr>
        <p:spPr>
          <a:xfrm flipV="1">
            <a:off x="4165599" y="4521389"/>
            <a:ext cx="330418" cy="8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ector angular 40"/>
          <p:cNvCxnSpPr>
            <a:stCxn id="29" idx="3"/>
            <a:endCxn id="31" idx="1"/>
          </p:cNvCxnSpPr>
          <p:nvPr/>
        </p:nvCxnSpPr>
        <p:spPr>
          <a:xfrm>
            <a:off x="4165599" y="4529673"/>
            <a:ext cx="330418" cy="70889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42" name="Imagen 41" descr="C:\Users\GOERING\Downloads\IMG_20151201_210504.jpg"/>
          <p:cNvPicPr/>
          <p:nvPr/>
        </p:nvPicPr>
        <p:blipFill rotWithShape="1">
          <a:blip r:embed="rId3" cstate="print">
            <a:extLst>
              <a:ext uri="{28A0092B-C50C-407E-A947-70E740481C1C}">
                <a14:useLocalDpi xmlns:a14="http://schemas.microsoft.com/office/drawing/2010/main" val="0"/>
              </a:ext>
            </a:extLst>
          </a:blip>
          <a:srcRect l="31393" t="30243" r="31778" b="26717"/>
          <a:stretch/>
        </p:blipFill>
        <p:spPr bwMode="auto">
          <a:xfrm>
            <a:off x="7902892" y="4067088"/>
            <a:ext cx="1999615" cy="13144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21712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2468987" y="658086"/>
            <a:ext cx="2394560" cy="1038191"/>
          </a:xfrm>
          <a:prstGeom prst="roundRect">
            <a:avLst/>
          </a:prstGeom>
          <a:solidFill>
            <a:srgbClr val="C8DD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Válvula de control direccional neumática</a:t>
            </a:r>
            <a:endParaRPr lang="es-US" dirty="0">
              <a:solidFill>
                <a:schemeClr val="tx1"/>
              </a:solidFill>
            </a:endParaRPr>
          </a:p>
        </p:txBody>
      </p:sp>
      <p:sp>
        <p:nvSpPr>
          <p:cNvPr id="9" name="Cuadro de texto 1095"/>
          <p:cNvSpPr txBox="1">
            <a:spLocks noChangeArrowheads="1"/>
          </p:cNvSpPr>
          <p:nvPr/>
        </p:nvSpPr>
        <p:spPr bwMode="auto">
          <a:xfrm>
            <a:off x="9307719" y="5928552"/>
            <a:ext cx="45719" cy="23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US"/>
          </a:p>
        </p:txBody>
      </p:sp>
      <p:pic>
        <p:nvPicPr>
          <p:cNvPr id="11" name="Imagen 10" descr="C:\Users\GOERING\Downloads\2015-11-21 10.27.52.jpg"/>
          <p:cNvPicPr/>
          <p:nvPr/>
        </p:nvPicPr>
        <p:blipFill rotWithShape="1">
          <a:blip r:embed="rId2" cstate="print">
            <a:extLst>
              <a:ext uri="{28A0092B-C50C-407E-A947-70E740481C1C}">
                <a14:useLocalDpi xmlns:a14="http://schemas.microsoft.com/office/drawing/2010/main" val="0"/>
              </a:ext>
            </a:extLst>
          </a:blip>
          <a:srcRect l="16133" t="2573" r="17930" b="18382"/>
          <a:stretch/>
        </p:blipFill>
        <p:spPr bwMode="auto">
          <a:xfrm>
            <a:off x="1875567" y="2573088"/>
            <a:ext cx="3581400" cy="3219450"/>
          </a:xfrm>
          <a:prstGeom prst="rect">
            <a:avLst/>
          </a:prstGeom>
          <a:noFill/>
          <a:ln>
            <a:noFill/>
          </a:ln>
          <a:extLst>
            <a:ext uri="{53640926-AAD7-44D8-BBD7-CCE9431645EC}">
              <a14:shadowObscured xmlns:a14="http://schemas.microsoft.com/office/drawing/2010/main"/>
            </a:ext>
          </a:extLst>
        </p:spPr>
      </p:pic>
      <p:graphicFrame>
        <p:nvGraphicFramePr>
          <p:cNvPr id="10" name="Tabla 9"/>
          <p:cNvGraphicFramePr>
            <a:graphicFrameLocks noGrp="1"/>
          </p:cNvGraphicFramePr>
          <p:nvPr>
            <p:extLst>
              <p:ext uri="{D42A27DB-BD31-4B8C-83A1-F6EECF244321}">
                <p14:modId xmlns:p14="http://schemas.microsoft.com/office/powerpoint/2010/main" val="2635001351"/>
              </p:ext>
            </p:extLst>
          </p:nvPr>
        </p:nvGraphicFramePr>
        <p:xfrm>
          <a:off x="7318583" y="725301"/>
          <a:ext cx="3919260" cy="2866037"/>
        </p:xfrm>
        <a:graphic>
          <a:graphicData uri="http://schemas.openxmlformats.org/drawingml/2006/table">
            <a:tbl>
              <a:tblPr firstRow="1" firstCol="1" bandRow="1"/>
              <a:tblGrid>
                <a:gridCol w="1885402"/>
                <a:gridCol w="2033858"/>
              </a:tblGrid>
              <a:tr h="239979">
                <a:tc>
                  <a:txBody>
                    <a:bodyPr/>
                    <a:lstStyle/>
                    <a:p>
                      <a:pPr algn="ctr" fontAlgn="ctr"/>
                      <a:r>
                        <a:rPr lang="es-US" sz="1200" b="1" i="1" u="none" strike="noStrike" dirty="0">
                          <a:solidFill>
                            <a:srgbClr val="000000"/>
                          </a:solidFill>
                          <a:effectLst/>
                          <a:latin typeface="Times New Roman" panose="02020603050405020304" pitchFamily="18" charset="0"/>
                        </a:rPr>
                        <a:t>Designación</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US" sz="1200" b="1" i="1" u="none" strike="noStrike">
                          <a:solidFill>
                            <a:srgbClr val="000000"/>
                          </a:solidFill>
                          <a:effectLst/>
                          <a:latin typeface="Times New Roman" panose="02020603050405020304" pitchFamily="18" charset="0"/>
                        </a:rPr>
                        <a:t>Características</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979">
                <a:tc>
                  <a:txBody>
                    <a:bodyPr/>
                    <a:lstStyle/>
                    <a:p>
                      <a:pPr algn="ctr" fontAlgn="ctr"/>
                      <a:r>
                        <a:rPr lang="es-US" sz="1200" b="0" i="0" u="none" strike="noStrike">
                          <a:solidFill>
                            <a:srgbClr val="000000"/>
                          </a:solidFill>
                          <a:effectLst/>
                          <a:latin typeface="Times New Roman" panose="02020603050405020304" pitchFamily="18" charset="0"/>
                        </a:rPr>
                        <a:t>Fabricante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US" sz="1200" b="0" i="0" u="none" strike="noStrike">
                          <a:solidFill>
                            <a:srgbClr val="000000"/>
                          </a:solidFill>
                          <a:effectLst/>
                          <a:latin typeface="Times New Roman" panose="02020603050405020304" pitchFamily="18" charset="0"/>
                        </a:rPr>
                        <a:t>CHANTO</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r>
              <a:tr h="285690">
                <a:tc>
                  <a:txBody>
                    <a:bodyPr/>
                    <a:lstStyle/>
                    <a:p>
                      <a:pPr algn="ctr" fontAlgn="ctr"/>
                      <a:r>
                        <a:rPr lang="es-US" sz="1200" b="0" i="0" u="none" strike="noStrike">
                          <a:solidFill>
                            <a:srgbClr val="000000"/>
                          </a:solidFill>
                          <a:effectLst/>
                          <a:latin typeface="Times New Roman" panose="02020603050405020304" pitchFamily="18" charset="0"/>
                        </a:rPr>
                        <a:t>Orificio [mm</a:t>
                      </a:r>
                      <a:r>
                        <a:rPr lang="es-US" sz="1200" b="0" i="0" u="none" strike="noStrike" baseline="30000">
                          <a:solidFill>
                            <a:srgbClr val="000000"/>
                          </a:solidFill>
                          <a:effectLst/>
                          <a:latin typeface="Times New Roman" panose="02020603050405020304" pitchFamily="18" charset="0"/>
                        </a:rPr>
                        <a:t>2</a:t>
                      </a:r>
                      <a:r>
                        <a:rPr lang="es-US" sz="1200" b="0" i="0" u="none" strike="noStrike">
                          <a:solidFill>
                            <a:srgbClr val="000000"/>
                          </a:solidFill>
                          <a:effectLst/>
                          <a:latin typeface="Times New Roman" panose="02020603050405020304" pitchFamily="18" charset="0"/>
                        </a:rPr>
                        <a:t>] - (Cv)</a:t>
                      </a:r>
                    </a:p>
                  </a:txBody>
                  <a:tcPr marL="9525" marR="9525" marT="9525" marB="0" anchor="ctr">
                    <a:lnL>
                      <a:noFill/>
                    </a:lnL>
                    <a:lnR>
                      <a:noFill/>
                    </a:lnR>
                    <a:lnT>
                      <a:noFill/>
                    </a:lnT>
                    <a:lnB>
                      <a:noFill/>
                    </a:lnB>
                  </a:tcPr>
                </a:tc>
                <a:tc>
                  <a:txBody>
                    <a:bodyPr/>
                    <a:lstStyle/>
                    <a:p>
                      <a:pPr algn="ctr" fontAlgn="ctr"/>
                      <a:r>
                        <a:rPr lang="es-US" sz="1200" b="0" i="0" u="none" strike="noStrike">
                          <a:solidFill>
                            <a:srgbClr val="000000"/>
                          </a:solidFill>
                          <a:effectLst/>
                          <a:latin typeface="Times New Roman" panose="02020603050405020304" pitchFamily="18" charset="0"/>
                        </a:rPr>
                        <a:t>14-0.78</a:t>
                      </a:r>
                    </a:p>
                  </a:txBody>
                  <a:tcPr marL="9525" marR="9525" marT="9525" marB="0" anchor="ctr">
                    <a:lnL>
                      <a:noFill/>
                    </a:lnL>
                    <a:lnR>
                      <a:noFill/>
                    </a:lnR>
                    <a:lnT>
                      <a:noFill/>
                    </a:lnT>
                    <a:lnB>
                      <a:noFill/>
                    </a:lnB>
                  </a:tcPr>
                </a:tc>
              </a:tr>
              <a:tr h="239979">
                <a:tc>
                  <a:txBody>
                    <a:bodyPr/>
                    <a:lstStyle/>
                    <a:p>
                      <a:pPr algn="ctr" fontAlgn="ctr"/>
                      <a:r>
                        <a:rPr lang="es-US" sz="1200" b="0" i="0" u="none" strike="noStrike">
                          <a:solidFill>
                            <a:srgbClr val="000000"/>
                          </a:solidFill>
                          <a:effectLst/>
                          <a:latin typeface="Times New Roman" panose="02020603050405020304" pitchFamily="18" charset="0"/>
                        </a:rPr>
                        <a:t>Fluido de operación</a:t>
                      </a:r>
                    </a:p>
                  </a:txBody>
                  <a:tcPr marL="9525" marR="9525" marT="9525" marB="0" anchor="ctr">
                    <a:lnL>
                      <a:noFill/>
                    </a:lnL>
                    <a:lnR>
                      <a:noFill/>
                    </a:lnR>
                    <a:lnT>
                      <a:noFill/>
                    </a:lnT>
                    <a:lnB>
                      <a:noFill/>
                    </a:lnB>
                  </a:tcPr>
                </a:tc>
                <a:tc>
                  <a:txBody>
                    <a:bodyPr/>
                    <a:lstStyle/>
                    <a:p>
                      <a:pPr algn="ctr" fontAlgn="ctr"/>
                      <a:r>
                        <a:rPr lang="es-US" sz="1200" b="0" i="0" u="none" strike="noStrike">
                          <a:solidFill>
                            <a:srgbClr val="000000"/>
                          </a:solidFill>
                          <a:effectLst/>
                          <a:latin typeface="Times New Roman" panose="02020603050405020304" pitchFamily="18" charset="0"/>
                        </a:rPr>
                        <a:t>Aire comprimido</a:t>
                      </a:r>
                    </a:p>
                  </a:txBody>
                  <a:tcPr marL="9525" marR="9525" marT="9525" marB="0" anchor="ctr">
                    <a:lnL>
                      <a:noFill/>
                    </a:lnL>
                    <a:lnR>
                      <a:noFill/>
                    </a:lnR>
                    <a:lnT>
                      <a:noFill/>
                    </a:lnT>
                    <a:lnB>
                      <a:noFill/>
                    </a:lnB>
                  </a:tcPr>
                </a:tc>
              </a:tr>
              <a:tr h="239979">
                <a:tc>
                  <a:txBody>
                    <a:bodyPr/>
                    <a:lstStyle/>
                    <a:p>
                      <a:pPr algn="ctr" fontAlgn="ctr"/>
                      <a:r>
                        <a:rPr lang="es-US" sz="1200" b="0" i="0" u="none" strike="noStrike">
                          <a:solidFill>
                            <a:srgbClr val="000000"/>
                          </a:solidFill>
                          <a:effectLst/>
                          <a:latin typeface="Times New Roman" panose="02020603050405020304" pitchFamily="18" charset="0"/>
                        </a:rPr>
                        <a:t>Rango de presión [psi]</a:t>
                      </a:r>
                    </a:p>
                  </a:txBody>
                  <a:tcPr marL="9525" marR="9525" marT="9525" marB="0" anchor="ctr">
                    <a:lnL>
                      <a:noFill/>
                    </a:lnL>
                    <a:lnR>
                      <a:noFill/>
                    </a:lnR>
                    <a:lnT>
                      <a:noFill/>
                    </a:lnT>
                    <a:lnB>
                      <a:noFill/>
                    </a:lnB>
                  </a:tcPr>
                </a:tc>
                <a:tc>
                  <a:txBody>
                    <a:bodyPr/>
                    <a:lstStyle/>
                    <a:p>
                      <a:pPr algn="ctr" fontAlgn="ctr"/>
                      <a:r>
                        <a:rPr lang="es-US" sz="1200" b="0" i="0" u="none" strike="noStrike">
                          <a:solidFill>
                            <a:srgbClr val="000000"/>
                          </a:solidFill>
                          <a:effectLst/>
                          <a:latin typeface="Times New Roman" panose="02020603050405020304" pitchFamily="18" charset="0"/>
                        </a:rPr>
                        <a:t>0- 101</a:t>
                      </a:r>
                    </a:p>
                  </a:txBody>
                  <a:tcPr marL="9525" marR="9525" marT="9525" marB="0" anchor="ctr">
                    <a:lnL>
                      <a:noFill/>
                    </a:lnL>
                    <a:lnR>
                      <a:noFill/>
                    </a:lnR>
                    <a:lnT>
                      <a:noFill/>
                    </a:lnT>
                    <a:lnB>
                      <a:noFill/>
                    </a:lnB>
                  </a:tcPr>
                </a:tc>
              </a:tr>
              <a:tr h="239979">
                <a:tc>
                  <a:txBody>
                    <a:bodyPr/>
                    <a:lstStyle/>
                    <a:p>
                      <a:pPr algn="ctr" fontAlgn="ctr"/>
                      <a:r>
                        <a:rPr lang="es-US" sz="1200" b="0" i="0" u="none" strike="noStrike">
                          <a:solidFill>
                            <a:srgbClr val="000000"/>
                          </a:solidFill>
                          <a:effectLst/>
                          <a:latin typeface="Times New Roman" panose="02020603050405020304" pitchFamily="18" charset="0"/>
                        </a:rPr>
                        <a:t>Número de vías</a:t>
                      </a:r>
                    </a:p>
                  </a:txBody>
                  <a:tcPr marL="9525" marR="9525" marT="9525" marB="0" anchor="ctr">
                    <a:lnL>
                      <a:noFill/>
                    </a:lnL>
                    <a:lnR>
                      <a:noFill/>
                    </a:lnR>
                    <a:lnT>
                      <a:noFill/>
                    </a:lnT>
                    <a:lnB>
                      <a:noFill/>
                    </a:lnB>
                  </a:tcPr>
                </a:tc>
                <a:tc>
                  <a:txBody>
                    <a:bodyPr/>
                    <a:lstStyle/>
                    <a:p>
                      <a:pPr algn="ctr" fontAlgn="ctr"/>
                      <a:r>
                        <a:rPr lang="es-US" sz="1200" b="0" i="0" u="none" strike="noStrike">
                          <a:solidFill>
                            <a:srgbClr val="000000"/>
                          </a:solidFill>
                          <a:effectLst/>
                          <a:latin typeface="Times New Roman" panose="02020603050405020304" pitchFamily="18" charset="0"/>
                        </a:rPr>
                        <a:t>3</a:t>
                      </a:r>
                    </a:p>
                  </a:txBody>
                  <a:tcPr marL="9525" marR="9525" marT="9525" marB="0" anchor="ctr">
                    <a:lnL>
                      <a:noFill/>
                    </a:lnL>
                    <a:lnR>
                      <a:noFill/>
                    </a:lnR>
                    <a:lnT>
                      <a:noFill/>
                    </a:lnT>
                    <a:lnB>
                      <a:noFill/>
                    </a:lnB>
                  </a:tcPr>
                </a:tc>
              </a:tr>
              <a:tr h="239979">
                <a:tc>
                  <a:txBody>
                    <a:bodyPr/>
                    <a:lstStyle/>
                    <a:p>
                      <a:pPr algn="ctr" fontAlgn="ctr"/>
                      <a:r>
                        <a:rPr lang="es-US" sz="1200" b="0" i="0" u="none" strike="noStrike">
                          <a:solidFill>
                            <a:srgbClr val="000000"/>
                          </a:solidFill>
                          <a:effectLst/>
                          <a:latin typeface="Times New Roman" panose="02020603050405020304" pitchFamily="18" charset="0"/>
                        </a:rPr>
                        <a:t>Posiciones</a:t>
                      </a:r>
                    </a:p>
                  </a:txBody>
                  <a:tcPr marL="9525" marR="9525" marT="9525" marB="0" anchor="ctr">
                    <a:lnL>
                      <a:noFill/>
                    </a:lnL>
                    <a:lnR>
                      <a:noFill/>
                    </a:lnR>
                    <a:lnT>
                      <a:noFill/>
                    </a:lnT>
                    <a:lnB>
                      <a:noFill/>
                    </a:lnB>
                  </a:tcPr>
                </a:tc>
                <a:tc>
                  <a:txBody>
                    <a:bodyPr/>
                    <a:lstStyle/>
                    <a:p>
                      <a:pPr algn="ctr" fontAlgn="ctr"/>
                      <a:r>
                        <a:rPr lang="es-US" sz="1200" b="0" i="0" u="none" strike="noStrike" dirty="0">
                          <a:solidFill>
                            <a:srgbClr val="000000"/>
                          </a:solidFill>
                          <a:effectLst/>
                          <a:latin typeface="Times New Roman" panose="02020603050405020304" pitchFamily="18" charset="0"/>
                        </a:rPr>
                        <a:t>2</a:t>
                      </a:r>
                    </a:p>
                  </a:txBody>
                  <a:tcPr marL="9525" marR="9525" marT="9525" marB="0" anchor="ctr">
                    <a:lnL>
                      <a:noFill/>
                    </a:lnL>
                    <a:lnR>
                      <a:noFill/>
                    </a:lnR>
                    <a:lnT>
                      <a:noFill/>
                    </a:lnT>
                    <a:lnB>
                      <a:noFill/>
                    </a:lnB>
                  </a:tcPr>
                </a:tc>
              </a:tr>
              <a:tr h="450247">
                <a:tc>
                  <a:txBody>
                    <a:bodyPr/>
                    <a:lstStyle/>
                    <a:p>
                      <a:pPr algn="ctr" fontAlgn="ctr"/>
                      <a:r>
                        <a:rPr lang="es-US" sz="1200" b="0" i="0" u="none" strike="noStrike">
                          <a:solidFill>
                            <a:srgbClr val="000000"/>
                          </a:solidFill>
                          <a:effectLst/>
                          <a:latin typeface="Times New Roman" panose="02020603050405020304" pitchFamily="18" charset="0"/>
                        </a:rPr>
                        <a:t>Elemento piloto posición 1</a:t>
                      </a:r>
                    </a:p>
                  </a:txBody>
                  <a:tcPr marL="9525" marR="9525" marT="9525" marB="0" anchor="ctr">
                    <a:lnL>
                      <a:noFill/>
                    </a:lnL>
                    <a:lnR>
                      <a:noFill/>
                    </a:lnR>
                    <a:lnT>
                      <a:noFill/>
                    </a:lnT>
                    <a:lnB>
                      <a:noFill/>
                    </a:lnB>
                  </a:tcPr>
                </a:tc>
                <a:tc>
                  <a:txBody>
                    <a:bodyPr/>
                    <a:lstStyle/>
                    <a:p>
                      <a:pPr algn="ctr" fontAlgn="ctr"/>
                      <a:r>
                        <a:rPr lang="es-US" sz="1200" b="0" i="0" u="none" strike="noStrike">
                          <a:solidFill>
                            <a:srgbClr val="000000"/>
                          </a:solidFill>
                          <a:effectLst/>
                          <a:latin typeface="Times New Roman" panose="02020603050405020304" pitchFamily="18" charset="0"/>
                        </a:rPr>
                        <a:t>Solenoide 24 [Vdc].</a:t>
                      </a:r>
                    </a:p>
                  </a:txBody>
                  <a:tcPr marL="9525" marR="9525" marT="9525" marB="0" anchor="ctr">
                    <a:lnL>
                      <a:noFill/>
                    </a:lnL>
                    <a:lnR>
                      <a:noFill/>
                    </a:lnR>
                    <a:lnT>
                      <a:noFill/>
                    </a:lnT>
                    <a:lnB>
                      <a:noFill/>
                    </a:lnB>
                  </a:tcPr>
                </a:tc>
              </a:tr>
              <a:tr h="450247">
                <a:tc>
                  <a:txBody>
                    <a:bodyPr/>
                    <a:lstStyle/>
                    <a:p>
                      <a:pPr algn="ctr" fontAlgn="ctr"/>
                      <a:r>
                        <a:rPr lang="es-US" sz="1200" b="0" i="0" u="none" strike="noStrike">
                          <a:solidFill>
                            <a:srgbClr val="000000"/>
                          </a:solidFill>
                          <a:effectLst/>
                          <a:latin typeface="Times New Roman" panose="02020603050405020304" pitchFamily="18" charset="0"/>
                        </a:rPr>
                        <a:t>Elemento piloto posición 2</a:t>
                      </a:r>
                    </a:p>
                  </a:txBody>
                  <a:tcPr marL="9525" marR="9525" marT="9525" marB="0" anchor="ctr">
                    <a:lnL>
                      <a:noFill/>
                    </a:lnL>
                    <a:lnR>
                      <a:noFill/>
                    </a:lnR>
                    <a:lnT>
                      <a:noFill/>
                    </a:lnT>
                    <a:lnB>
                      <a:noFill/>
                    </a:lnB>
                  </a:tcPr>
                </a:tc>
                <a:tc>
                  <a:txBody>
                    <a:bodyPr/>
                    <a:lstStyle/>
                    <a:p>
                      <a:pPr algn="ctr" fontAlgn="ctr"/>
                      <a:r>
                        <a:rPr lang="es-US" sz="1200" b="0" i="0" u="none" strike="noStrike">
                          <a:solidFill>
                            <a:srgbClr val="000000"/>
                          </a:solidFill>
                          <a:effectLst/>
                          <a:latin typeface="Times New Roman" panose="02020603050405020304" pitchFamily="18" charset="0"/>
                        </a:rPr>
                        <a:t>Muelle.</a:t>
                      </a:r>
                    </a:p>
                  </a:txBody>
                  <a:tcPr marL="9525" marR="9525" marT="9525" marB="0" anchor="ctr">
                    <a:lnL>
                      <a:noFill/>
                    </a:lnL>
                    <a:lnR>
                      <a:noFill/>
                    </a:lnR>
                    <a:lnT>
                      <a:noFill/>
                    </a:lnT>
                    <a:lnB>
                      <a:noFill/>
                    </a:lnB>
                  </a:tcPr>
                </a:tc>
              </a:tr>
              <a:tr h="239979">
                <a:tc>
                  <a:txBody>
                    <a:bodyPr/>
                    <a:lstStyle/>
                    <a:p>
                      <a:pPr algn="ctr" fontAlgn="ctr"/>
                      <a:r>
                        <a:rPr lang="es-US" sz="1200" b="0" i="0" u="none" strike="noStrike">
                          <a:solidFill>
                            <a:srgbClr val="000000"/>
                          </a:solidFill>
                          <a:effectLst/>
                          <a:latin typeface="Times New Roman" panose="02020603050405020304" pitchFamily="18" charset="0"/>
                        </a:rPr>
                        <a:t>Estado Inicial</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US" sz="1200" b="0" i="0" u="none" strike="noStrike" dirty="0">
                          <a:solidFill>
                            <a:srgbClr val="000000"/>
                          </a:solidFill>
                          <a:effectLst/>
                          <a:latin typeface="Times New Roman" panose="02020603050405020304" pitchFamily="18" charset="0"/>
                        </a:rPr>
                        <a:t>NC (Normalmente cerrada).</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r>
            </a:tbl>
          </a:graphicData>
        </a:graphic>
      </p:graphicFrame>
      <p:pic>
        <p:nvPicPr>
          <p:cNvPr id="14" name="Imagen 13"/>
          <p:cNvPicPr>
            <a:picLocks noChangeAspect="1"/>
          </p:cNvPicPr>
          <p:nvPr/>
        </p:nvPicPr>
        <p:blipFill>
          <a:blip r:embed="rId3"/>
          <a:stretch>
            <a:fillRect/>
          </a:stretch>
        </p:blipFill>
        <p:spPr>
          <a:xfrm>
            <a:off x="7530514" y="4011253"/>
            <a:ext cx="3554410" cy="2034216"/>
          </a:xfrm>
          <a:prstGeom prst="rect">
            <a:avLst/>
          </a:prstGeom>
        </p:spPr>
      </p:pic>
    </p:spTree>
    <p:extLst>
      <p:ext uri="{BB962C8B-B14F-4D97-AF65-F5344CB8AC3E}">
        <p14:creationId xmlns:p14="http://schemas.microsoft.com/office/powerpoint/2010/main" val="38658967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408362" y="201611"/>
            <a:ext cx="6484938" cy="6495087"/>
          </a:xfrm>
          <a:prstGeom prst="rect">
            <a:avLst/>
          </a:prstGeom>
        </p:spPr>
      </p:pic>
    </p:spTree>
    <p:extLst>
      <p:ext uri="{BB962C8B-B14F-4D97-AF65-F5344CB8AC3E}">
        <p14:creationId xmlns:p14="http://schemas.microsoft.com/office/powerpoint/2010/main" val="14279737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smtClean="0"/>
              <a:t>Sistema de agitación para maceración de cerveza artesanal</a:t>
            </a:r>
            <a:endParaRPr lang="es-EC" dirty="0"/>
          </a:p>
        </p:txBody>
      </p:sp>
      <p:sp>
        <p:nvSpPr>
          <p:cNvPr id="3" name="Marcador de contenido 2"/>
          <p:cNvSpPr>
            <a:spLocks noGrp="1"/>
          </p:cNvSpPr>
          <p:nvPr>
            <p:ph idx="1"/>
          </p:nvPr>
        </p:nvSpPr>
        <p:spPr>
          <a:xfrm>
            <a:off x="2589212" y="2616677"/>
            <a:ext cx="4380931" cy="2817965"/>
          </a:xfrm>
        </p:spPr>
        <p:txBody>
          <a:bodyPr>
            <a:normAutofit/>
          </a:bodyPr>
          <a:lstStyle/>
          <a:p>
            <a:r>
              <a:rPr lang="es-EC" sz="2000" dirty="0" smtClean="0"/>
              <a:t>Componente para tanque de maceración.</a:t>
            </a:r>
            <a:endParaRPr lang="es-EC" sz="2000" dirty="0"/>
          </a:p>
          <a:p>
            <a:r>
              <a:rPr lang="es-EC" sz="2000" dirty="0" smtClean="0"/>
              <a:t>Homogenización de los ingredientes.</a:t>
            </a:r>
            <a:endParaRPr lang="es-EC" sz="2000" dirty="0"/>
          </a:p>
          <a:p>
            <a:r>
              <a:rPr lang="es-EC" sz="2000" dirty="0" smtClean="0"/>
              <a:t>Misma temperatura en todo el tanque. </a:t>
            </a:r>
            <a:endParaRPr lang="es-EC" sz="2000" dirty="0"/>
          </a:p>
          <a:p>
            <a:endParaRPr lang="es-EC" sz="2000" dirty="0"/>
          </a:p>
        </p:txBody>
      </p:sp>
      <p:pic>
        <p:nvPicPr>
          <p:cNvPr id="7" name="Imagen 6"/>
          <p:cNvPicPr>
            <a:picLocks noChangeAspect="1"/>
          </p:cNvPicPr>
          <p:nvPr/>
        </p:nvPicPr>
        <p:blipFill rotWithShape="1">
          <a:blip r:embed="rId2"/>
          <a:srcRect l="38818" t="18927" r="19944" b="10790"/>
          <a:stretch/>
        </p:blipFill>
        <p:spPr>
          <a:xfrm>
            <a:off x="6970142" y="2219865"/>
            <a:ext cx="4534469" cy="4344925"/>
          </a:xfrm>
          <a:prstGeom prst="rect">
            <a:avLst/>
          </a:prstGeom>
        </p:spPr>
      </p:pic>
    </p:spTree>
    <p:extLst>
      <p:ext uri="{BB962C8B-B14F-4D97-AF65-F5344CB8AC3E}">
        <p14:creationId xmlns:p14="http://schemas.microsoft.com/office/powerpoint/2010/main" val="4081576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150845644"/>
              </p:ext>
            </p:extLst>
          </p:nvPr>
        </p:nvGraphicFramePr>
        <p:xfrm>
          <a:off x="1970451" y="344572"/>
          <a:ext cx="9442953" cy="6648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p:cNvSpPr>
            <a:spLocks noGrp="1"/>
          </p:cNvSpPr>
          <p:nvPr>
            <p:ph type="title"/>
          </p:nvPr>
        </p:nvSpPr>
        <p:spPr>
          <a:xfrm>
            <a:off x="4735074" y="99446"/>
            <a:ext cx="8911687" cy="1280890"/>
          </a:xfrm>
        </p:spPr>
        <p:txBody>
          <a:bodyPr/>
          <a:lstStyle/>
          <a:p>
            <a:r>
              <a:rPr lang="es-US" dirty="0" smtClean="0">
                <a:cs typeface="Times New Roman" panose="02020603050405020304" pitchFamily="18" charset="0"/>
              </a:rPr>
              <a:t>Objetivos específicos</a:t>
            </a:r>
            <a:r>
              <a:rPr lang="es-US" dirty="0" smtClean="0"/>
              <a:t/>
            </a:r>
            <a:br>
              <a:rPr lang="es-US" dirty="0" smtClean="0"/>
            </a:br>
            <a:endParaRPr lang="es-US" dirty="0"/>
          </a:p>
        </p:txBody>
      </p:sp>
    </p:spTree>
    <p:extLst>
      <p:ext uri="{BB962C8B-B14F-4D97-AF65-F5344CB8AC3E}">
        <p14:creationId xmlns:p14="http://schemas.microsoft.com/office/powerpoint/2010/main" val="17564164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a:spLocks noGrp="1"/>
          </p:cNvSpPr>
          <p:nvPr>
            <p:ph idx="1"/>
          </p:nvPr>
        </p:nvSpPr>
        <p:spPr>
          <a:xfrm>
            <a:off x="2658293" y="1400420"/>
            <a:ext cx="8452530" cy="3188833"/>
          </a:xfrm>
        </p:spPr>
        <p:txBody>
          <a:bodyPr>
            <a:noAutofit/>
          </a:bodyPr>
          <a:lstStyle/>
          <a:p>
            <a:pPr marL="0" indent="0">
              <a:buNone/>
            </a:pPr>
            <a:r>
              <a:rPr lang="es-EC" sz="2400" dirty="0"/>
              <a:t>El mezclado de fluidos y mezclas se realiza generando tres tipos de velocidades: </a:t>
            </a:r>
            <a:endParaRPr lang="es-EC" sz="2400" dirty="0" smtClean="0"/>
          </a:p>
          <a:p>
            <a:pPr marL="0" indent="0">
              <a:buNone/>
            </a:pPr>
            <a:endParaRPr lang="es-EC" sz="2400" dirty="0"/>
          </a:p>
          <a:p>
            <a:r>
              <a:rPr lang="es-EC" sz="2400" dirty="0" smtClean="0"/>
              <a:t>Velocidad </a:t>
            </a:r>
            <a:r>
              <a:rPr lang="es-EC" sz="2400" dirty="0"/>
              <a:t>longitudinal A. </a:t>
            </a:r>
          </a:p>
          <a:p>
            <a:r>
              <a:rPr lang="es-EC" sz="2400" dirty="0" smtClean="0"/>
              <a:t>Velocidad </a:t>
            </a:r>
            <a:r>
              <a:rPr lang="es-EC" sz="2400" dirty="0"/>
              <a:t>rotacional B. </a:t>
            </a:r>
          </a:p>
          <a:p>
            <a:r>
              <a:rPr lang="es-EC" sz="2400" dirty="0" smtClean="0"/>
              <a:t>Velocidad </a:t>
            </a:r>
            <a:r>
              <a:rPr lang="es-EC" sz="2400" dirty="0"/>
              <a:t>radial C. </a:t>
            </a:r>
          </a:p>
          <a:p>
            <a:endParaRPr lang="es-EC" sz="2400" dirty="0"/>
          </a:p>
        </p:txBody>
      </p:sp>
      <p:pic>
        <p:nvPicPr>
          <p:cNvPr id="5" name="Imagen 4"/>
          <p:cNvPicPr>
            <a:picLocks noChangeAspect="1"/>
          </p:cNvPicPr>
          <p:nvPr/>
        </p:nvPicPr>
        <p:blipFill>
          <a:blip r:embed="rId2"/>
          <a:stretch>
            <a:fillRect/>
          </a:stretch>
        </p:blipFill>
        <p:spPr>
          <a:xfrm>
            <a:off x="7497067" y="2031122"/>
            <a:ext cx="3613756" cy="3983453"/>
          </a:xfrm>
          <a:prstGeom prst="rect">
            <a:avLst/>
          </a:prstGeom>
        </p:spPr>
      </p:pic>
    </p:spTree>
    <p:extLst>
      <p:ext uri="{BB962C8B-B14F-4D97-AF65-F5344CB8AC3E}">
        <p14:creationId xmlns:p14="http://schemas.microsoft.com/office/powerpoint/2010/main" val="10120618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dirty="0" smtClean="0"/>
              <a:t>Método ordinal corregido de criterios ponderados para selección de agitador</a:t>
            </a:r>
            <a:endParaRPr lang="es-EC" dirty="0"/>
          </a:p>
        </p:txBody>
      </p:sp>
      <p:sp>
        <p:nvSpPr>
          <p:cNvPr id="3" name="Marcador de contenido 2"/>
          <p:cNvSpPr>
            <a:spLocks noGrp="1"/>
          </p:cNvSpPr>
          <p:nvPr>
            <p:ph idx="1"/>
          </p:nvPr>
        </p:nvSpPr>
        <p:spPr>
          <a:xfrm>
            <a:off x="2495419" y="2352541"/>
            <a:ext cx="4139392" cy="3777622"/>
          </a:xfrm>
        </p:spPr>
        <p:txBody>
          <a:bodyPr>
            <a:normAutofit lnSpcReduction="10000"/>
          </a:bodyPr>
          <a:lstStyle/>
          <a:p>
            <a:pPr marL="0" indent="0">
              <a:buNone/>
            </a:pPr>
            <a:r>
              <a:rPr lang="es-EC" dirty="0" smtClean="0"/>
              <a:t>Alternativas de solución: </a:t>
            </a:r>
            <a:endParaRPr lang="es-EC" dirty="0"/>
          </a:p>
          <a:p>
            <a:r>
              <a:rPr lang="es-EC" dirty="0" smtClean="0"/>
              <a:t>Solución </a:t>
            </a:r>
            <a:r>
              <a:rPr lang="es-EC" dirty="0"/>
              <a:t>A: Agitador de paletas. </a:t>
            </a:r>
          </a:p>
          <a:p>
            <a:r>
              <a:rPr lang="es-EC" dirty="0" smtClean="0"/>
              <a:t>Solución </a:t>
            </a:r>
            <a:r>
              <a:rPr lang="es-EC" dirty="0"/>
              <a:t>B: Agitador de hélice. </a:t>
            </a:r>
          </a:p>
          <a:p>
            <a:r>
              <a:rPr lang="es-EC" dirty="0" smtClean="0"/>
              <a:t>Solución </a:t>
            </a:r>
            <a:r>
              <a:rPr lang="es-EC" dirty="0"/>
              <a:t>C: Agitador de turbina. </a:t>
            </a:r>
          </a:p>
          <a:p>
            <a:endParaRPr lang="es-EC" dirty="0"/>
          </a:p>
          <a:p>
            <a:pPr marL="0" indent="0">
              <a:buNone/>
            </a:pPr>
            <a:r>
              <a:rPr lang="es-EC" dirty="0"/>
              <a:t>C</a:t>
            </a:r>
            <a:r>
              <a:rPr lang="es-EC" dirty="0" smtClean="0"/>
              <a:t>riterios de valoración: </a:t>
            </a:r>
            <a:endParaRPr lang="es-EC" dirty="0"/>
          </a:p>
          <a:p>
            <a:r>
              <a:rPr lang="es-EC" dirty="0" smtClean="0"/>
              <a:t>Velocidad </a:t>
            </a:r>
            <a:r>
              <a:rPr lang="es-EC" dirty="0"/>
              <a:t>de operación baja. </a:t>
            </a:r>
          </a:p>
          <a:p>
            <a:r>
              <a:rPr lang="es-EC" dirty="0" smtClean="0"/>
              <a:t>Homogenizar </a:t>
            </a:r>
            <a:r>
              <a:rPr lang="es-EC" dirty="0"/>
              <a:t>mezcla de cebada y agua. </a:t>
            </a:r>
          </a:p>
          <a:p>
            <a:r>
              <a:rPr lang="es-EC" dirty="0" smtClean="0"/>
              <a:t>Fabricación. </a:t>
            </a:r>
            <a:endParaRPr lang="es-EC" dirty="0"/>
          </a:p>
          <a:p>
            <a:endParaRPr lang="es-EC" dirty="0"/>
          </a:p>
        </p:txBody>
      </p:sp>
      <p:graphicFrame>
        <p:nvGraphicFramePr>
          <p:cNvPr id="6" name="Tabla 5"/>
          <p:cNvGraphicFramePr>
            <a:graphicFrameLocks noGrp="1"/>
          </p:cNvGraphicFramePr>
          <p:nvPr>
            <p:extLst>
              <p:ext uri="{D42A27DB-BD31-4B8C-83A1-F6EECF244321}">
                <p14:modId xmlns:p14="http://schemas.microsoft.com/office/powerpoint/2010/main" val="439493403"/>
              </p:ext>
            </p:extLst>
          </p:nvPr>
        </p:nvGraphicFramePr>
        <p:xfrm>
          <a:off x="6849733" y="3166459"/>
          <a:ext cx="4951095" cy="1476375"/>
        </p:xfrm>
        <a:graphic>
          <a:graphicData uri="http://schemas.openxmlformats.org/drawingml/2006/table">
            <a:tbl>
              <a:tblPr firstRow="1" firstCol="1" bandRow="1"/>
              <a:tblGrid>
                <a:gridCol w="845587"/>
                <a:gridCol w="949124"/>
                <a:gridCol w="1088020"/>
                <a:gridCol w="925975"/>
                <a:gridCol w="324091"/>
                <a:gridCol w="818298"/>
              </a:tblGrid>
              <a:tr h="400050">
                <a:tc>
                  <a:txBody>
                    <a:bodyPr/>
                    <a:lstStyle/>
                    <a:p>
                      <a:pPr>
                        <a:lnSpc>
                          <a:spcPct val="107000"/>
                        </a:lnSpc>
                        <a:spcAft>
                          <a:spcPts val="0"/>
                        </a:spcAft>
                      </a:pPr>
                      <a:r>
                        <a:rPr lang="es-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Velocidad baja</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Homogenización de mezcla</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Fabricación</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a:solidFill>
                            <a:srgbClr val="000000"/>
                          </a:solidFill>
                          <a:effectLst/>
                          <a:latin typeface="Symbol" panose="05050102010706020507" pitchFamily="18" charset="2"/>
                          <a:ea typeface="Times New Roman" panose="02020603050405020304" pitchFamily="18" charset="0"/>
                          <a:cs typeface="Times New Roman" panose="02020603050405020304" pitchFamily="18" charset="0"/>
                        </a:rPr>
                        <a:t>S</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Orden de selección</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Solución A</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0.17</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0.17</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0.08</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0.42</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00025">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Solución B</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0.11</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0.17</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0.06</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0.33</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r>
              <a:tr h="200025">
                <a:tc>
                  <a:txBody>
                    <a:bodyPr/>
                    <a:lstStyle/>
                    <a:p>
                      <a:pPr algn="ctr">
                        <a:lnSpc>
                          <a:spcPct val="107000"/>
                        </a:lnSpc>
                        <a:spcAft>
                          <a:spcPts val="0"/>
                        </a:spcAft>
                      </a:pPr>
                      <a:r>
                        <a:rPr lang="es-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Solución C</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0.06</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0.17</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0.03</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0.25</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Rectángulo 4"/>
          <p:cNvSpPr/>
          <p:nvPr/>
        </p:nvSpPr>
        <p:spPr>
          <a:xfrm>
            <a:off x="7708396" y="5407605"/>
            <a:ext cx="3490332" cy="72255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Agitador de paletas tipo reja</a:t>
            </a:r>
            <a:endParaRPr lang="es-US" dirty="0">
              <a:solidFill>
                <a:schemeClr val="tx1"/>
              </a:solidFill>
            </a:endParaRPr>
          </a:p>
        </p:txBody>
      </p:sp>
    </p:spTree>
    <p:extLst>
      <p:ext uri="{BB962C8B-B14F-4D97-AF65-F5344CB8AC3E}">
        <p14:creationId xmlns:p14="http://schemas.microsoft.com/office/powerpoint/2010/main" val="30118712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Tipos de mezcladores</a:t>
            </a:r>
            <a:endParaRPr lang="es-EC" dirty="0"/>
          </a:p>
        </p:txBody>
      </p:sp>
      <p:pic>
        <p:nvPicPr>
          <p:cNvPr id="4" name="Imagen 3"/>
          <p:cNvPicPr>
            <a:picLocks noChangeAspect="1"/>
          </p:cNvPicPr>
          <p:nvPr/>
        </p:nvPicPr>
        <p:blipFill rotWithShape="1">
          <a:blip r:embed="rId2"/>
          <a:srcRect t="3168"/>
          <a:stretch/>
        </p:blipFill>
        <p:spPr>
          <a:xfrm>
            <a:off x="3980131" y="4726546"/>
            <a:ext cx="4972962" cy="1828800"/>
          </a:xfrm>
          <a:prstGeom prst="rect">
            <a:avLst/>
          </a:prstGeom>
        </p:spPr>
      </p:pic>
      <p:graphicFrame>
        <p:nvGraphicFramePr>
          <p:cNvPr id="5" name="Tabla 4"/>
          <p:cNvGraphicFramePr>
            <a:graphicFrameLocks noGrp="1"/>
          </p:cNvGraphicFramePr>
          <p:nvPr>
            <p:extLst/>
          </p:nvPr>
        </p:nvGraphicFramePr>
        <p:xfrm>
          <a:off x="2592926" y="1541973"/>
          <a:ext cx="7748809" cy="3028351"/>
        </p:xfrm>
        <a:graphic>
          <a:graphicData uri="http://schemas.openxmlformats.org/drawingml/2006/table">
            <a:tbl>
              <a:tblPr firstRow="1" firstCol="1" bandRow="1"/>
              <a:tblGrid>
                <a:gridCol w="1198862"/>
                <a:gridCol w="4064325"/>
                <a:gridCol w="2485622"/>
              </a:tblGrid>
              <a:tr h="369911">
                <a:tc>
                  <a:txBody>
                    <a:bodyPr/>
                    <a:lstStyle/>
                    <a:p>
                      <a:pPr algn="ctr">
                        <a:lnSpc>
                          <a:spcPct val="107000"/>
                        </a:lnSpc>
                        <a:spcAft>
                          <a:spcPts val="0"/>
                        </a:spcAft>
                      </a:pPr>
                      <a:r>
                        <a:rPr lang="es-U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Tipo de mezclador</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880" marR="8880" marT="888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Ventajas</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880" marR="8880" marT="888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Desventajas</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880" marR="8880" marT="888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8663">
                <a:tc>
                  <a:txBody>
                    <a:bodyPr/>
                    <a:lstStyle/>
                    <a:p>
                      <a:pPr algn="ctr">
                        <a:lnSpc>
                          <a:spcPct val="107000"/>
                        </a:lnSpc>
                        <a:spcAft>
                          <a:spcPts val="0"/>
                        </a:spcAft>
                      </a:pPr>
                      <a:r>
                        <a:rPr lang="es-U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Paletas</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880" marR="8880" marT="888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Económico.</a:t>
                      </a:r>
                    </a:p>
                    <a:p>
                      <a:pPr algn="ctr">
                        <a:lnSpc>
                          <a:spcPct val="107000"/>
                        </a:lnSpc>
                        <a:spcAft>
                          <a:spcPts val="0"/>
                        </a:spcAft>
                      </a:pPr>
                      <a:r>
                        <a:rPr lang="es-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Construcción sencilla</a:t>
                      </a:r>
                      <a:r>
                        <a:rPr lang="es-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s-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s-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Óptimo para velocidades bajas</a:t>
                      </a:r>
                      <a:r>
                        <a:rPr lang="es-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lnSpc>
                          <a:spcPct val="107000"/>
                        </a:lnSpc>
                        <a:spcAft>
                          <a:spcPts val="0"/>
                        </a:spcAft>
                      </a:pPr>
                      <a:r>
                        <a:rPr lang="es-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Utilizado </a:t>
                      </a:r>
                      <a:r>
                        <a:rPr lang="es-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 fluidos </a:t>
                      </a:r>
                      <a:r>
                        <a:rPr lang="es-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 mediana y alta viscosidad.</a:t>
                      </a:r>
                    </a:p>
                    <a:p>
                      <a:pPr algn="ctr">
                        <a:lnSpc>
                          <a:spcPct val="107000"/>
                        </a:lnSpc>
                        <a:spcAft>
                          <a:spcPts val="0"/>
                        </a:spcAft>
                      </a:pPr>
                      <a:r>
                        <a:rPr lang="es-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Buen </a:t>
                      </a:r>
                      <a:r>
                        <a:rPr lang="es-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flujo </a:t>
                      </a:r>
                      <a:r>
                        <a:rPr lang="es-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rotacional</a:t>
                      </a:r>
                      <a:r>
                        <a:rPr lang="es-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880" marR="8880" marT="888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es efectivo en fluidos de baja viscosidad.</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880" marR="8880" marT="8880" marB="0" anchor="ctr">
                    <a:lnL>
                      <a:noFill/>
                    </a:lnL>
                    <a:lnR>
                      <a:noFill/>
                    </a:lnR>
                    <a:lnT w="12700" cap="flat" cmpd="sng" algn="ctr">
                      <a:solidFill>
                        <a:srgbClr val="000000"/>
                      </a:solidFill>
                      <a:prstDash val="solid"/>
                      <a:round/>
                      <a:headEnd type="none" w="med" len="med"/>
                      <a:tailEnd type="none" w="med" len="med"/>
                    </a:lnT>
                    <a:lnB>
                      <a:noFill/>
                    </a:lnB>
                  </a:tcPr>
                </a:tc>
              </a:tr>
              <a:tr h="721322">
                <a:tc>
                  <a:txBody>
                    <a:bodyPr/>
                    <a:lstStyle/>
                    <a:p>
                      <a:pPr algn="ctr">
                        <a:lnSpc>
                          <a:spcPct val="107000"/>
                        </a:lnSpc>
                        <a:spcAft>
                          <a:spcPts val="0"/>
                        </a:spcAft>
                      </a:pPr>
                      <a:r>
                        <a:rPr lang="es-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Hélice</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880" marR="8880" marT="8880" marB="0" anchor="ctr">
                    <a:lnL>
                      <a:noFill/>
                    </a:lnL>
                    <a:lnR>
                      <a:noFill/>
                    </a:lnR>
                    <a:lnT>
                      <a:noFill/>
                    </a:lnT>
                    <a:lnB>
                      <a:noFill/>
                    </a:lnB>
                  </a:tcPr>
                </a:tc>
                <a:tc>
                  <a:txBody>
                    <a:bodyPr/>
                    <a:lstStyle/>
                    <a:p>
                      <a:pPr algn="ctr">
                        <a:lnSpc>
                          <a:spcPct val="107000"/>
                        </a:lnSpc>
                        <a:spcAft>
                          <a:spcPts val="0"/>
                        </a:spcAft>
                      </a:pPr>
                      <a:r>
                        <a:rPr lang="es-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Flujo longitudinal </a:t>
                      </a:r>
                      <a:r>
                        <a:rPr lang="es-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a:t>
                      </a:r>
                      <a:r>
                        <a:rPr lang="es-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rotacional.</a:t>
                      </a:r>
                    </a:p>
                    <a:p>
                      <a:pPr algn="ctr">
                        <a:lnSpc>
                          <a:spcPct val="107000"/>
                        </a:lnSpc>
                        <a:spcAft>
                          <a:spcPts val="0"/>
                        </a:spcAft>
                      </a:pPr>
                      <a:r>
                        <a:rPr lang="es-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Utilizado </a:t>
                      </a:r>
                      <a:r>
                        <a:rPr lang="es-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 fluidos de </a:t>
                      </a:r>
                      <a:r>
                        <a:rPr lang="es-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baja </a:t>
                      </a:r>
                      <a:r>
                        <a:rPr lang="es-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mediana </a:t>
                      </a:r>
                      <a:r>
                        <a:rPr lang="es-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viscosidad.</a:t>
                      </a:r>
                    </a:p>
                    <a:p>
                      <a:pPr algn="ctr">
                        <a:lnSpc>
                          <a:spcPct val="107000"/>
                        </a:lnSpc>
                        <a:spcAft>
                          <a:spcPts val="0"/>
                        </a:spcAft>
                      </a:pPr>
                      <a:r>
                        <a:rPr lang="es-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Altas velocidades.</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880" marR="8880" marT="8880" marB="0" anchor="ctr">
                    <a:lnL>
                      <a:noFill/>
                    </a:lnL>
                    <a:lnR>
                      <a:noFill/>
                    </a:lnR>
                    <a:lnT>
                      <a:noFill/>
                    </a:lnT>
                    <a:lnB>
                      <a:noFill/>
                    </a:lnB>
                  </a:tcPr>
                </a:tc>
                <a:tc>
                  <a:txBody>
                    <a:bodyPr/>
                    <a:lstStyle/>
                    <a:p>
                      <a:pPr algn="ctr">
                        <a:lnSpc>
                          <a:spcPct val="107000"/>
                        </a:lnSpc>
                        <a:spcAft>
                          <a:spcPts val="0"/>
                        </a:spcAft>
                      </a:pPr>
                      <a:r>
                        <a:rPr lang="es-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Costo de elaboración elevado.                             </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880" marR="8880" marT="8880" marB="0" anchor="ctr">
                    <a:lnL>
                      <a:noFill/>
                    </a:lnL>
                    <a:lnR>
                      <a:noFill/>
                    </a:lnR>
                    <a:lnT>
                      <a:noFill/>
                    </a:lnT>
                    <a:lnB>
                      <a:noFill/>
                    </a:lnB>
                  </a:tcPr>
                </a:tc>
              </a:tr>
              <a:tr h="758072">
                <a:tc>
                  <a:txBody>
                    <a:bodyPr/>
                    <a:lstStyle/>
                    <a:p>
                      <a:pPr algn="ctr">
                        <a:lnSpc>
                          <a:spcPct val="107000"/>
                        </a:lnSpc>
                        <a:spcAft>
                          <a:spcPts val="0"/>
                        </a:spcAft>
                      </a:pPr>
                      <a:r>
                        <a:rPr lang="es-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Turbina</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880" marR="8880" marT="888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Ofrece flujo </a:t>
                      </a:r>
                      <a:r>
                        <a:rPr lang="es-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 </a:t>
                      </a:r>
                      <a:r>
                        <a:rPr lang="es-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todas las </a:t>
                      </a:r>
                      <a:r>
                        <a:rPr lang="es-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direcciones.</a:t>
                      </a:r>
                    </a:p>
                    <a:p>
                      <a:pPr algn="ctr">
                        <a:lnSpc>
                          <a:spcPct val="107000"/>
                        </a:lnSpc>
                        <a:spcAft>
                          <a:spcPts val="0"/>
                        </a:spcAft>
                      </a:pPr>
                      <a:r>
                        <a:rPr lang="es-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Puede </a:t>
                      </a:r>
                      <a:r>
                        <a:rPr lang="es-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ser colocado de forma vertical o inclinado al eje </a:t>
                      </a:r>
                      <a:r>
                        <a:rPr lang="es-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vertical.</a:t>
                      </a:r>
                    </a:p>
                    <a:p>
                      <a:pPr algn="ctr">
                        <a:lnSpc>
                          <a:spcPct val="107000"/>
                        </a:lnSpc>
                        <a:spcAft>
                          <a:spcPts val="0"/>
                        </a:spcAft>
                      </a:pPr>
                      <a:r>
                        <a:rPr lang="es-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Ideal </a:t>
                      </a:r>
                      <a:r>
                        <a:rPr lang="es-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para fluidos de viscosidad alta.</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880" marR="8880" marT="888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Elevado costo de implementación.</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880" marR="8880" marT="888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736343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Agitador de paletas tipo reja</a:t>
            </a:r>
            <a:endParaRPr lang="es-EC" dirty="0"/>
          </a:p>
        </p:txBody>
      </p:sp>
      <p:sp>
        <p:nvSpPr>
          <p:cNvPr id="3" name="Marcador de contenido 2"/>
          <p:cNvSpPr>
            <a:spLocks noGrp="1"/>
          </p:cNvSpPr>
          <p:nvPr>
            <p:ph idx="1"/>
          </p:nvPr>
        </p:nvSpPr>
        <p:spPr>
          <a:xfrm>
            <a:off x="2589213" y="2133599"/>
            <a:ext cx="4311920" cy="3782745"/>
          </a:xfrm>
        </p:spPr>
        <p:txBody>
          <a:bodyPr>
            <a:normAutofit/>
          </a:bodyPr>
          <a:lstStyle/>
          <a:p>
            <a:pPr marL="0" indent="0">
              <a:buNone/>
            </a:pPr>
            <a:r>
              <a:rPr lang="es-EC" b="1" dirty="0" smtClean="0"/>
              <a:t>Características:</a:t>
            </a:r>
          </a:p>
          <a:p>
            <a:pPr marL="0" indent="0">
              <a:buNone/>
            </a:pPr>
            <a:endParaRPr lang="es-EC" b="1" dirty="0" smtClean="0"/>
          </a:p>
          <a:p>
            <a:r>
              <a:rPr lang="es-EC" dirty="0" smtClean="0"/>
              <a:t>Variación del agitador de paletas.</a:t>
            </a:r>
          </a:p>
          <a:p>
            <a:r>
              <a:rPr lang="es-EC" dirty="0" smtClean="0"/>
              <a:t>Velocidades de giro bajas entre las 10 rpm y 50 rpm.</a:t>
            </a:r>
          </a:p>
          <a:p>
            <a:r>
              <a:rPr lang="es-EC" dirty="0" smtClean="0"/>
              <a:t>Para materiales de alta de viscosidad.</a:t>
            </a:r>
          </a:p>
          <a:p>
            <a:r>
              <a:rPr lang="es-EC" dirty="0" smtClean="0"/>
              <a:t>Bajo cizallamiento.</a:t>
            </a:r>
          </a:p>
          <a:p>
            <a:endParaRPr lang="es-EC" dirty="0"/>
          </a:p>
        </p:txBody>
      </p:sp>
      <p:pic>
        <p:nvPicPr>
          <p:cNvPr id="4" name="Imagen 3"/>
          <p:cNvPicPr>
            <a:picLocks noChangeAspect="1"/>
          </p:cNvPicPr>
          <p:nvPr/>
        </p:nvPicPr>
        <p:blipFill>
          <a:blip r:embed="rId2"/>
          <a:stretch>
            <a:fillRect/>
          </a:stretch>
        </p:blipFill>
        <p:spPr>
          <a:xfrm>
            <a:off x="6901133" y="2133599"/>
            <a:ext cx="5054053" cy="3782745"/>
          </a:xfrm>
          <a:prstGeom prst="rect">
            <a:avLst/>
          </a:prstGeom>
        </p:spPr>
      </p:pic>
    </p:spTree>
    <p:extLst>
      <p:ext uri="{BB962C8B-B14F-4D97-AF65-F5344CB8AC3E}">
        <p14:creationId xmlns:p14="http://schemas.microsoft.com/office/powerpoint/2010/main" val="39796887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p:cNvSpPr/>
          <p:nvPr/>
        </p:nvSpPr>
        <p:spPr>
          <a:xfrm>
            <a:off x="2311879" y="2812212"/>
            <a:ext cx="2932981" cy="146649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sz="2400" b="1" dirty="0" smtClean="0"/>
              <a:t>Cálculo de la potencia para el motor</a:t>
            </a:r>
            <a:endParaRPr lang="es-EC" sz="2400" b="1" dirty="0"/>
          </a:p>
        </p:txBody>
      </p:sp>
      <p:sp>
        <p:nvSpPr>
          <p:cNvPr id="7" name="Rectángulo redondeado 6"/>
          <p:cNvSpPr/>
          <p:nvPr/>
        </p:nvSpPr>
        <p:spPr>
          <a:xfrm>
            <a:off x="7795404" y="687237"/>
            <a:ext cx="2932981" cy="14664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2000" dirty="0" smtClean="0"/>
              <a:t>Cálculo de la densidad de la mezcla</a:t>
            </a:r>
            <a:endParaRPr lang="es-EC" sz="2000" dirty="0"/>
          </a:p>
        </p:txBody>
      </p:sp>
      <p:sp>
        <p:nvSpPr>
          <p:cNvPr id="8" name="Rectángulo redondeado 7"/>
          <p:cNvSpPr/>
          <p:nvPr/>
        </p:nvSpPr>
        <p:spPr>
          <a:xfrm>
            <a:off x="7795404" y="2812212"/>
            <a:ext cx="2932981" cy="14664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2000" dirty="0" smtClean="0"/>
              <a:t>Obtención de la viscosidad dinámica de la mezcla</a:t>
            </a:r>
            <a:endParaRPr lang="es-EC" sz="2000" dirty="0"/>
          </a:p>
        </p:txBody>
      </p:sp>
      <p:sp>
        <p:nvSpPr>
          <p:cNvPr id="9" name="Rectángulo redondeado 8"/>
          <p:cNvSpPr/>
          <p:nvPr/>
        </p:nvSpPr>
        <p:spPr>
          <a:xfrm>
            <a:off x="7795404" y="4937187"/>
            <a:ext cx="2932981" cy="14664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2000" dirty="0" smtClean="0"/>
              <a:t>Determinación de la potencia del motor</a:t>
            </a:r>
            <a:endParaRPr lang="es-EC" sz="2000" dirty="0"/>
          </a:p>
        </p:txBody>
      </p:sp>
      <p:cxnSp>
        <p:nvCxnSpPr>
          <p:cNvPr id="14" name="Conector angular 13"/>
          <p:cNvCxnSpPr>
            <a:stCxn id="6" idx="3"/>
            <a:endCxn id="7" idx="1"/>
          </p:cNvCxnSpPr>
          <p:nvPr/>
        </p:nvCxnSpPr>
        <p:spPr>
          <a:xfrm flipV="1">
            <a:off x="5244860" y="1420483"/>
            <a:ext cx="2550544" cy="2124975"/>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Conector angular 15"/>
          <p:cNvCxnSpPr>
            <a:stCxn id="6" idx="3"/>
            <a:endCxn id="8" idx="1"/>
          </p:cNvCxnSpPr>
          <p:nvPr/>
        </p:nvCxnSpPr>
        <p:spPr>
          <a:xfrm>
            <a:off x="5244860" y="3545458"/>
            <a:ext cx="2550544" cy="1270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Conector angular 17"/>
          <p:cNvCxnSpPr>
            <a:stCxn id="6" idx="3"/>
            <a:endCxn id="9" idx="1"/>
          </p:cNvCxnSpPr>
          <p:nvPr/>
        </p:nvCxnSpPr>
        <p:spPr>
          <a:xfrm>
            <a:off x="5244860" y="3545458"/>
            <a:ext cx="2550544" cy="2124975"/>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0600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Cálculo </a:t>
            </a:r>
            <a:r>
              <a:rPr lang="es-EC" dirty="0"/>
              <a:t>de la densidad de la mezcla</a:t>
            </a:r>
            <a:br>
              <a:rPr lang="es-EC" dirty="0"/>
            </a:br>
            <a:endParaRPr lang="es-EC"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2589212" y="1397478"/>
                <a:ext cx="8915400" cy="5460521"/>
              </a:xfrm>
            </p:spPr>
            <p:txBody>
              <a:bodyPr>
                <a:normAutofit/>
              </a:bodyPr>
              <a:lstStyle/>
              <a:p>
                <a:r>
                  <a:rPr lang="es-US" dirty="0" smtClean="0"/>
                  <a:t>Datos para el  agua:</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US" i="1">
                              <a:latin typeface="Cambria Math" panose="02040503050406030204" pitchFamily="18" charset="0"/>
                            </a:rPr>
                            <m:t>𝜌</m:t>
                          </m:r>
                        </m:e>
                        <m:sub>
                          <m:r>
                            <a:rPr lang="es-US" i="1">
                              <a:latin typeface="Cambria Math" panose="02040503050406030204" pitchFamily="18" charset="0"/>
                            </a:rPr>
                            <m:t>𝑎</m:t>
                          </m:r>
                        </m:sub>
                      </m:sSub>
                      <m:r>
                        <a:rPr lang="es-US">
                          <a:latin typeface="Cambria Math" panose="02040503050406030204" pitchFamily="18" charset="0"/>
                        </a:rPr>
                        <m:t>=1</m:t>
                      </m:r>
                      <m:f>
                        <m:fPr>
                          <m:ctrlPr>
                            <a:rPr lang="es-EC" i="1">
                              <a:latin typeface="Cambria Math" panose="02040503050406030204" pitchFamily="18" charset="0"/>
                            </a:rPr>
                          </m:ctrlPr>
                        </m:fPr>
                        <m:num>
                          <m:r>
                            <a:rPr lang="es-US" i="1">
                              <a:latin typeface="Cambria Math" panose="02040503050406030204" pitchFamily="18" charset="0"/>
                            </a:rPr>
                            <m:t>𝑘𝑔</m:t>
                          </m:r>
                        </m:num>
                        <m:den>
                          <m:r>
                            <a:rPr lang="es-US" i="1">
                              <a:latin typeface="Cambria Math" panose="02040503050406030204" pitchFamily="18" charset="0"/>
                            </a:rPr>
                            <m:t>𝑙𝑡</m:t>
                          </m:r>
                        </m:den>
                      </m:f>
                      <m:r>
                        <m:rPr>
                          <m:nor/>
                        </m:rPr>
                        <a:rPr lang="es-US" dirty="0"/>
                        <m:t>	 </m:t>
                      </m:r>
                      <m:r>
                        <m:rPr>
                          <m:nor/>
                        </m:rPr>
                        <a:rPr lang="es-US" b="0" i="0" dirty="0" smtClean="0"/>
                        <m:t>   </m:t>
                      </m:r>
                      <m:r>
                        <m:rPr>
                          <m:nor/>
                        </m:rPr>
                        <a:rPr lang="es-US" dirty="0"/>
                        <m:t>y</m:t>
                      </m:r>
                      <m:r>
                        <m:rPr>
                          <m:nor/>
                        </m:rPr>
                        <a:rPr lang="es-US" dirty="0"/>
                        <m:t>	</m:t>
                      </m:r>
                      <m:sSub>
                        <m:sSubPr>
                          <m:ctrlPr>
                            <a:rPr lang="es-EC" i="1">
                              <a:latin typeface="Cambria Math" panose="02040503050406030204" pitchFamily="18" charset="0"/>
                            </a:rPr>
                          </m:ctrlPr>
                        </m:sSubPr>
                        <m:e>
                          <m:r>
                            <a:rPr lang="es-US" b="0" i="1" smtClean="0">
                              <a:latin typeface="Cambria Math" panose="02040503050406030204" pitchFamily="18" charset="0"/>
                            </a:rPr>
                            <m:t>       </m:t>
                          </m:r>
                          <m:r>
                            <a:rPr lang="es-US" i="1">
                              <a:latin typeface="Cambria Math" panose="02040503050406030204" pitchFamily="18" charset="0"/>
                            </a:rPr>
                            <m:t>𝑉</m:t>
                          </m:r>
                        </m:e>
                        <m:sub>
                          <m:r>
                            <a:rPr lang="es-US" b="0" i="1" smtClean="0">
                              <a:latin typeface="Cambria Math" panose="02040503050406030204" pitchFamily="18" charset="0"/>
                            </a:rPr>
                            <m:t>𝑎</m:t>
                          </m:r>
                        </m:sub>
                      </m:sSub>
                      <m:r>
                        <a:rPr lang="es-US" i="1">
                          <a:latin typeface="Cambria Math" panose="02040503050406030204" pitchFamily="18" charset="0"/>
                        </a:rPr>
                        <m:t>=</m:t>
                      </m:r>
                      <m:r>
                        <a:rPr lang="es-US" b="0" i="1" smtClean="0">
                          <a:latin typeface="Cambria Math" panose="02040503050406030204" pitchFamily="18" charset="0"/>
                        </a:rPr>
                        <m:t>500</m:t>
                      </m:r>
                      <m:r>
                        <a:rPr lang="es-US" i="1">
                          <a:latin typeface="Cambria Math" panose="02040503050406030204" pitchFamily="18" charset="0"/>
                        </a:rPr>
                        <m:t> [</m:t>
                      </m:r>
                      <m:r>
                        <a:rPr lang="es-US" i="1">
                          <a:latin typeface="Cambria Math" panose="02040503050406030204" pitchFamily="18" charset="0"/>
                        </a:rPr>
                        <m:t>𝑙𝑡</m:t>
                      </m:r>
                      <m:r>
                        <a:rPr lang="es-US" i="1">
                          <a:latin typeface="Cambria Math" panose="02040503050406030204" pitchFamily="18" charset="0"/>
                        </a:rPr>
                        <m:t>]</m:t>
                      </m:r>
                    </m:oMath>
                  </m:oMathPara>
                </a14:m>
                <a:endParaRPr lang="es-EC" dirty="0"/>
              </a:p>
              <a:p>
                <a:pPr marL="0" indent="0">
                  <a:buNone/>
                </a:pPr>
                <a:endParaRPr lang="es-EC" dirty="0" smtClean="0"/>
              </a:p>
              <a:p>
                <a:r>
                  <a:rPr lang="es-US" dirty="0" smtClean="0"/>
                  <a:t>Densidad </a:t>
                </a:r>
                <a:r>
                  <a:rPr lang="es-US" dirty="0"/>
                  <a:t>de la cebada:</a:t>
                </a: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US" i="1">
                              <a:latin typeface="Cambria Math" panose="02040503050406030204" pitchFamily="18" charset="0"/>
                            </a:rPr>
                            <m:t>𝜌</m:t>
                          </m:r>
                        </m:e>
                        <m:sub>
                          <m:r>
                            <a:rPr lang="es-US" i="1">
                              <a:latin typeface="Cambria Math" panose="02040503050406030204" pitchFamily="18" charset="0"/>
                            </a:rPr>
                            <m:t>𝑐</m:t>
                          </m:r>
                        </m:sub>
                      </m:sSub>
                      <m:r>
                        <a:rPr lang="es-US"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US" i="1">
                                  <a:latin typeface="Cambria Math" panose="02040503050406030204" pitchFamily="18" charset="0"/>
                                </a:rPr>
                                <m:t>𝑚</m:t>
                              </m:r>
                            </m:e>
                            <m:sub>
                              <m:r>
                                <a:rPr lang="es-US" i="1">
                                  <a:latin typeface="Cambria Math" panose="02040503050406030204" pitchFamily="18" charset="0"/>
                                </a:rPr>
                                <m:t>𝑐</m:t>
                              </m:r>
                            </m:sub>
                          </m:sSub>
                        </m:num>
                        <m:den>
                          <m:sSub>
                            <m:sSubPr>
                              <m:ctrlPr>
                                <a:rPr lang="es-EC" i="1">
                                  <a:latin typeface="Cambria Math" panose="02040503050406030204" pitchFamily="18" charset="0"/>
                                </a:rPr>
                              </m:ctrlPr>
                            </m:sSubPr>
                            <m:e>
                              <m:r>
                                <a:rPr lang="es-US" i="1">
                                  <a:latin typeface="Cambria Math" panose="02040503050406030204" pitchFamily="18" charset="0"/>
                                </a:rPr>
                                <m:t>𝑉</m:t>
                              </m:r>
                            </m:e>
                            <m:sub>
                              <m:r>
                                <a:rPr lang="es-US" i="1">
                                  <a:latin typeface="Cambria Math" panose="02040503050406030204" pitchFamily="18" charset="0"/>
                                </a:rPr>
                                <m:t>𝑐</m:t>
                              </m:r>
                            </m:sub>
                          </m:sSub>
                        </m:den>
                      </m:f>
                    </m:oMath>
                  </m:oMathPara>
                </a14:m>
                <a:endParaRPr lang="es-EC" dirty="0" smtClean="0"/>
              </a:p>
              <a:p>
                <a:pPr marL="0" indent="0" algn="ctr">
                  <a:buNone/>
                </a:pPr>
                <a14:m>
                  <m:oMath xmlns:m="http://schemas.openxmlformats.org/officeDocument/2006/math">
                    <m:sSub>
                      <m:sSubPr>
                        <m:ctrlPr>
                          <a:rPr lang="es-EC" i="1">
                            <a:latin typeface="Cambria Math" panose="02040503050406030204" pitchFamily="18" charset="0"/>
                          </a:rPr>
                        </m:ctrlPr>
                      </m:sSubPr>
                      <m:e>
                        <m:r>
                          <a:rPr lang="es-US" i="1">
                            <a:latin typeface="Cambria Math" panose="02040503050406030204" pitchFamily="18" charset="0"/>
                          </a:rPr>
                          <m:t>𝑚</m:t>
                        </m:r>
                      </m:e>
                      <m:sub>
                        <m:r>
                          <a:rPr lang="es-US" i="1">
                            <a:latin typeface="Cambria Math" panose="02040503050406030204" pitchFamily="18" charset="0"/>
                          </a:rPr>
                          <m:t>𝑐</m:t>
                        </m:r>
                      </m:sub>
                    </m:sSub>
                    <m:r>
                      <a:rPr lang="es-US" i="1">
                        <a:latin typeface="Cambria Math" panose="02040503050406030204" pitchFamily="18" charset="0"/>
                      </a:rPr>
                      <m:t>=1 [</m:t>
                    </m:r>
                    <m:r>
                      <a:rPr lang="es-US" i="1">
                        <a:latin typeface="Cambria Math" panose="02040503050406030204" pitchFamily="18" charset="0"/>
                      </a:rPr>
                      <m:t>𝑘𝑔</m:t>
                    </m:r>
                    <m:r>
                      <a:rPr lang="es-US" i="1">
                        <a:latin typeface="Cambria Math" panose="02040503050406030204" pitchFamily="18" charset="0"/>
                      </a:rPr>
                      <m:t>]</m:t>
                    </m:r>
                  </m:oMath>
                </a14:m>
                <a:r>
                  <a:rPr lang="es-US" dirty="0"/>
                  <a:t>	 </a:t>
                </a:r>
                <a:r>
                  <a:rPr lang="es-US" dirty="0" smtClean="0"/>
                  <a:t>y</a:t>
                </a:r>
                <a:r>
                  <a:rPr lang="es-US" dirty="0"/>
                  <a:t>	</a:t>
                </a:r>
                <a14:m>
                  <m:oMath xmlns:m="http://schemas.openxmlformats.org/officeDocument/2006/math">
                    <m:sSub>
                      <m:sSubPr>
                        <m:ctrlPr>
                          <a:rPr lang="es-EC" i="1">
                            <a:latin typeface="Cambria Math" panose="02040503050406030204" pitchFamily="18" charset="0"/>
                          </a:rPr>
                        </m:ctrlPr>
                      </m:sSubPr>
                      <m:e>
                        <m:r>
                          <a:rPr lang="es-US" i="1">
                            <a:latin typeface="Cambria Math" panose="02040503050406030204" pitchFamily="18" charset="0"/>
                          </a:rPr>
                          <m:t>𝑉</m:t>
                        </m:r>
                      </m:e>
                      <m:sub>
                        <m:r>
                          <a:rPr lang="es-US" i="1">
                            <a:latin typeface="Cambria Math" panose="02040503050406030204" pitchFamily="18" charset="0"/>
                          </a:rPr>
                          <m:t>𝑐</m:t>
                        </m:r>
                      </m:sub>
                    </m:sSub>
                    <m:r>
                      <a:rPr lang="es-US" i="1">
                        <a:latin typeface="Cambria Math" panose="02040503050406030204" pitchFamily="18" charset="0"/>
                      </a:rPr>
                      <m:t>=2.1 [</m:t>
                    </m:r>
                    <m:r>
                      <a:rPr lang="es-US" i="1">
                        <a:latin typeface="Cambria Math" panose="02040503050406030204" pitchFamily="18" charset="0"/>
                      </a:rPr>
                      <m:t>𝑙𝑡</m:t>
                    </m:r>
                    <m:r>
                      <a:rPr lang="es-US" i="1">
                        <a:latin typeface="Cambria Math" panose="02040503050406030204" pitchFamily="18" charset="0"/>
                      </a:rPr>
                      <m:t>]</m:t>
                    </m:r>
                  </m:oMath>
                </a14:m>
                <a:endParaRPr lang="es-EC" dirty="0"/>
              </a:p>
              <a:p>
                <a:pPr marL="0" indent="0">
                  <a:buNone/>
                </a:pPr>
                <a:r>
                  <a:rPr lang="es-US" dirty="0" smtClean="0"/>
                  <a:t>Por </a:t>
                </a:r>
                <a:r>
                  <a:rPr lang="es-US" dirty="0"/>
                  <a:t>lo tanto</a:t>
                </a:r>
                <a:r>
                  <a:rPr lang="es-US" dirty="0" smtClean="0"/>
                  <a:t>:</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US" i="1">
                              <a:latin typeface="Cambria Math" panose="02040503050406030204" pitchFamily="18" charset="0"/>
                            </a:rPr>
                            <m:t>𝜌</m:t>
                          </m:r>
                        </m:e>
                        <m:sub>
                          <m:r>
                            <a:rPr lang="es-US" i="1">
                              <a:latin typeface="Cambria Math" panose="02040503050406030204" pitchFamily="18" charset="0"/>
                            </a:rPr>
                            <m:t>𝑐</m:t>
                          </m:r>
                        </m:sub>
                      </m:sSub>
                      <m:r>
                        <a:rPr lang="es-US" i="1">
                          <a:latin typeface="Cambria Math" panose="02040503050406030204" pitchFamily="18" charset="0"/>
                        </a:rPr>
                        <m:t>=0.4762</m:t>
                      </m:r>
                      <m:f>
                        <m:fPr>
                          <m:ctrlPr>
                            <a:rPr lang="es-EC" i="1">
                              <a:latin typeface="Cambria Math" panose="02040503050406030204" pitchFamily="18" charset="0"/>
                            </a:rPr>
                          </m:ctrlPr>
                        </m:fPr>
                        <m:num>
                          <m:r>
                            <a:rPr lang="es-US" i="1">
                              <a:latin typeface="Cambria Math" panose="02040503050406030204" pitchFamily="18" charset="0"/>
                            </a:rPr>
                            <m:t>𝑘𝑔</m:t>
                          </m:r>
                        </m:num>
                        <m:den>
                          <m:r>
                            <a:rPr lang="es-US" i="1">
                              <a:latin typeface="Cambria Math" panose="02040503050406030204" pitchFamily="18" charset="0"/>
                            </a:rPr>
                            <m:t>𝑙𝑡</m:t>
                          </m:r>
                        </m:den>
                      </m:f>
                    </m:oMath>
                  </m:oMathPara>
                </a14:m>
                <a:endParaRPr lang="es-EC" dirty="0" smtClean="0"/>
              </a:p>
              <a:p>
                <a:pPr marL="0" indent="0">
                  <a:buNone/>
                </a:pPr>
                <a:endParaRPr lang="es-EC" dirty="0"/>
              </a:p>
              <a:p>
                <a:r>
                  <a:rPr lang="es-US" dirty="0"/>
                  <a:t>Masa de agua:</a:t>
                </a: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US" i="1">
                              <a:latin typeface="Cambria Math" panose="02040503050406030204" pitchFamily="18" charset="0"/>
                            </a:rPr>
                            <m:t>𝑚</m:t>
                          </m:r>
                        </m:e>
                        <m:sub>
                          <m:r>
                            <a:rPr lang="es-US" i="1">
                              <a:latin typeface="Cambria Math" panose="02040503050406030204" pitchFamily="18" charset="0"/>
                            </a:rPr>
                            <m:t>𝑎</m:t>
                          </m:r>
                        </m:sub>
                      </m:sSub>
                      <m:r>
                        <a:rPr lang="es-US" i="1">
                          <a:latin typeface="Cambria Math" panose="02040503050406030204" pitchFamily="18" charset="0"/>
                        </a:rPr>
                        <m:t>=</m:t>
                      </m:r>
                      <m:sSub>
                        <m:sSubPr>
                          <m:ctrlPr>
                            <a:rPr lang="es-EC" i="1">
                              <a:latin typeface="Cambria Math" panose="02040503050406030204" pitchFamily="18" charset="0"/>
                            </a:rPr>
                          </m:ctrlPr>
                        </m:sSubPr>
                        <m:e>
                          <m:r>
                            <a:rPr lang="es-US" i="1">
                              <a:latin typeface="Cambria Math" panose="02040503050406030204" pitchFamily="18" charset="0"/>
                            </a:rPr>
                            <m:t>𝜌</m:t>
                          </m:r>
                        </m:e>
                        <m:sub>
                          <m:r>
                            <a:rPr lang="es-US" i="1">
                              <a:latin typeface="Cambria Math" panose="02040503050406030204" pitchFamily="18" charset="0"/>
                            </a:rPr>
                            <m:t>𝑎</m:t>
                          </m:r>
                        </m:sub>
                      </m:sSub>
                      <m:sSub>
                        <m:sSubPr>
                          <m:ctrlPr>
                            <a:rPr lang="es-EC" i="1">
                              <a:latin typeface="Cambria Math" panose="02040503050406030204" pitchFamily="18" charset="0"/>
                            </a:rPr>
                          </m:ctrlPr>
                        </m:sSubPr>
                        <m:e>
                          <m:r>
                            <a:rPr lang="es-US" i="1">
                              <a:latin typeface="Cambria Math" panose="02040503050406030204" pitchFamily="18" charset="0"/>
                              <a:sym typeface="Symbol" panose="05050102010706020507" pitchFamily="18" charset="2"/>
                            </a:rPr>
                            <m:t></m:t>
                          </m:r>
                          <m:r>
                            <a:rPr lang="es-US" i="1">
                              <a:latin typeface="Cambria Math" panose="02040503050406030204" pitchFamily="18" charset="0"/>
                            </a:rPr>
                            <m:t>𝑉</m:t>
                          </m:r>
                        </m:e>
                        <m:sub>
                          <m:r>
                            <a:rPr lang="es-US" i="1">
                              <a:latin typeface="Cambria Math" panose="02040503050406030204" pitchFamily="18" charset="0"/>
                            </a:rPr>
                            <m:t>𝑎</m:t>
                          </m:r>
                        </m:sub>
                      </m:sSub>
                    </m:oMath>
                  </m:oMathPara>
                </a14:m>
                <a:endParaRPr lang="es-EC" dirty="0"/>
              </a:p>
              <a:p>
                <a:pPr marL="0" indent="0">
                  <a:buNone/>
                </a:pPr>
                <a:endParaRPr lang="es-EC"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US" i="1">
                              <a:latin typeface="Cambria Math" panose="02040503050406030204" pitchFamily="18" charset="0"/>
                            </a:rPr>
                            <m:t>𝑚</m:t>
                          </m:r>
                        </m:e>
                        <m:sub>
                          <m:r>
                            <a:rPr lang="es-US" i="1">
                              <a:latin typeface="Cambria Math" panose="02040503050406030204" pitchFamily="18" charset="0"/>
                            </a:rPr>
                            <m:t>𝑎</m:t>
                          </m:r>
                        </m:sub>
                      </m:sSub>
                      <m:r>
                        <a:rPr lang="es-US" i="1">
                          <a:latin typeface="Cambria Math" panose="02040503050406030204" pitchFamily="18" charset="0"/>
                        </a:rPr>
                        <m:t>=</m:t>
                      </m:r>
                      <m:r>
                        <a:rPr lang="es-EC" b="0" i="1" smtClean="0">
                          <a:latin typeface="Cambria Math" panose="02040503050406030204" pitchFamily="18" charset="0"/>
                        </a:rPr>
                        <m:t>5</m:t>
                      </m:r>
                      <m:r>
                        <a:rPr lang="es-US" i="1">
                          <a:latin typeface="Cambria Math" panose="02040503050406030204" pitchFamily="18" charset="0"/>
                        </a:rPr>
                        <m:t>00 </m:t>
                      </m:r>
                      <m:r>
                        <a:rPr lang="es-US" i="1">
                          <a:latin typeface="Cambria Math" panose="02040503050406030204" pitchFamily="18" charset="0"/>
                        </a:rPr>
                        <m:t>𝑘𝑔</m:t>
                      </m:r>
                    </m:oMath>
                  </m:oMathPara>
                </a14:m>
                <a:endParaRPr lang="es-EC" dirty="0"/>
              </a:p>
              <a:p>
                <a:pPr marL="0" indent="0">
                  <a:buNone/>
                </a:pPr>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2589212" y="1397478"/>
                <a:ext cx="8915400" cy="5460521"/>
              </a:xfrm>
              <a:blipFill rotWithShape="0">
                <a:blip r:embed="rId2"/>
                <a:stretch>
                  <a:fillRect l="-616" t="-558"/>
                </a:stretch>
              </a:blipFill>
            </p:spPr>
            <p:txBody>
              <a:bodyPr/>
              <a:lstStyle/>
              <a:p>
                <a:r>
                  <a:rPr lang="es-US">
                    <a:noFill/>
                  </a:rPr>
                  <a:t> </a:t>
                </a:r>
              </a:p>
            </p:txBody>
          </p:sp>
        </mc:Fallback>
      </mc:AlternateContent>
    </p:spTree>
    <p:extLst>
      <p:ext uri="{BB962C8B-B14F-4D97-AF65-F5344CB8AC3E}">
        <p14:creationId xmlns:p14="http://schemas.microsoft.com/office/powerpoint/2010/main" val="32643434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2589212" y="810882"/>
                <a:ext cx="8915400" cy="5087642"/>
              </a:xfrm>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US" i="1">
                              <a:latin typeface="Cambria Math" panose="02040503050406030204" pitchFamily="18" charset="0"/>
                            </a:rPr>
                            <m:t>𝑉</m:t>
                          </m:r>
                        </m:e>
                        <m:sub>
                          <m:r>
                            <a:rPr lang="es-US" i="1">
                              <a:latin typeface="Cambria Math" panose="02040503050406030204" pitchFamily="18" charset="0"/>
                            </a:rPr>
                            <m:t>𝑐</m:t>
                          </m:r>
                        </m:sub>
                      </m:sSub>
                      <m:r>
                        <a:rPr lang="es-US"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US" i="1">
                                  <a:latin typeface="Cambria Math" panose="02040503050406030204" pitchFamily="18" charset="0"/>
                                </a:rPr>
                                <m:t>𝑚</m:t>
                              </m:r>
                            </m:e>
                            <m:sub>
                              <m:r>
                                <a:rPr lang="es-US" i="1">
                                  <a:latin typeface="Cambria Math" panose="02040503050406030204" pitchFamily="18" charset="0"/>
                                </a:rPr>
                                <m:t>𝑐</m:t>
                              </m:r>
                            </m:sub>
                          </m:sSub>
                        </m:num>
                        <m:den>
                          <m:sSub>
                            <m:sSubPr>
                              <m:ctrlPr>
                                <a:rPr lang="es-EC" i="1">
                                  <a:latin typeface="Cambria Math" panose="02040503050406030204" pitchFamily="18" charset="0"/>
                                </a:rPr>
                              </m:ctrlPr>
                            </m:sSubPr>
                            <m:e>
                              <m:r>
                                <a:rPr lang="es-US" i="1">
                                  <a:latin typeface="Cambria Math" panose="02040503050406030204" pitchFamily="18" charset="0"/>
                                </a:rPr>
                                <m:t>𝑑</m:t>
                              </m:r>
                            </m:e>
                            <m:sub>
                              <m:r>
                                <a:rPr lang="es-US" i="1">
                                  <a:latin typeface="Cambria Math" panose="02040503050406030204" pitchFamily="18" charset="0"/>
                                </a:rPr>
                                <m:t>𝑐</m:t>
                              </m:r>
                            </m:sub>
                          </m:sSub>
                        </m:den>
                      </m:f>
                    </m:oMath>
                  </m:oMathPara>
                </a14:m>
                <a:endParaRPr lang="es-EC" dirty="0" smtClean="0"/>
              </a:p>
              <a:p>
                <a:pPr marL="0" indent="0">
                  <a:buNone/>
                </a:pPr>
                <a:endParaRPr lang="es-EC" dirty="0" smtClean="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US" i="1">
                              <a:latin typeface="Cambria Math" panose="02040503050406030204" pitchFamily="18" charset="0"/>
                            </a:rPr>
                            <m:t>𝑉</m:t>
                          </m:r>
                        </m:e>
                        <m:sub>
                          <m:r>
                            <a:rPr lang="es-US" i="1">
                              <a:latin typeface="Cambria Math" panose="02040503050406030204" pitchFamily="18" charset="0"/>
                            </a:rPr>
                            <m:t>𝑐</m:t>
                          </m:r>
                        </m:sub>
                      </m:sSub>
                      <m:r>
                        <a:rPr lang="es-US" i="1">
                          <a:latin typeface="Cambria Math" panose="02040503050406030204" pitchFamily="18" charset="0"/>
                        </a:rPr>
                        <m:t>=3</m:t>
                      </m:r>
                      <m:r>
                        <a:rPr lang="es-EC" b="0" i="1" smtClean="0">
                          <a:latin typeface="Cambria Math" panose="02040503050406030204" pitchFamily="18" charset="0"/>
                        </a:rPr>
                        <m:t>15</m:t>
                      </m:r>
                      <m:r>
                        <a:rPr lang="es-US" i="1">
                          <a:latin typeface="Cambria Math" panose="02040503050406030204" pitchFamily="18" charset="0"/>
                        </a:rPr>
                        <m:t> </m:t>
                      </m:r>
                      <m:r>
                        <a:rPr lang="es-US" i="1">
                          <a:latin typeface="Cambria Math" panose="02040503050406030204" pitchFamily="18" charset="0"/>
                        </a:rPr>
                        <m:t>𝑙𝑡</m:t>
                      </m:r>
                    </m:oMath>
                  </m:oMathPara>
                </a14:m>
                <a:endParaRPr lang="es-EC" dirty="0" smtClean="0"/>
              </a:p>
              <a:p>
                <a:pPr marL="0" indent="0">
                  <a:buNone/>
                </a:pPr>
                <a:endParaRPr lang="es-EC" dirty="0" smtClean="0"/>
              </a:p>
              <a:p>
                <a:pPr marL="0" indent="0">
                  <a:buNone/>
                </a:pPr>
                <a:r>
                  <a:rPr lang="es-US" dirty="0"/>
                  <a:t>Entonces se obtiene la densidad de la mezcla</a:t>
                </a:r>
                <a:r>
                  <a:rPr lang="es-US" dirty="0" smtClean="0"/>
                  <a:t>:</a:t>
                </a:r>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US" i="1">
                              <a:latin typeface="Cambria Math" panose="02040503050406030204" pitchFamily="18" charset="0"/>
                            </a:rPr>
                            <m:t>𝑑</m:t>
                          </m:r>
                        </m:e>
                        <m:sub>
                          <m:r>
                            <a:rPr lang="es-US" i="1">
                              <a:latin typeface="Cambria Math" panose="02040503050406030204" pitchFamily="18" charset="0"/>
                            </a:rPr>
                            <m:t>𝑚𝑒𝑧𝑐𝑙𝑎</m:t>
                          </m:r>
                        </m:sub>
                      </m:sSub>
                      <m:r>
                        <a:rPr lang="es-US"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US" i="1">
                                  <a:latin typeface="Cambria Math" panose="02040503050406030204" pitchFamily="18" charset="0"/>
                                </a:rPr>
                                <m:t>𝑚</m:t>
                              </m:r>
                            </m:e>
                            <m:sub>
                              <m:r>
                                <a:rPr lang="es-US" i="1">
                                  <a:latin typeface="Cambria Math" panose="02040503050406030204" pitchFamily="18" charset="0"/>
                                </a:rPr>
                                <m:t>𝑎</m:t>
                              </m:r>
                            </m:sub>
                          </m:sSub>
                          <m:r>
                            <a:rPr lang="es-US" i="1">
                              <a:latin typeface="Cambria Math" panose="02040503050406030204" pitchFamily="18" charset="0"/>
                            </a:rPr>
                            <m:t>+</m:t>
                          </m:r>
                          <m:sSub>
                            <m:sSubPr>
                              <m:ctrlPr>
                                <a:rPr lang="es-EC" i="1">
                                  <a:latin typeface="Cambria Math" panose="02040503050406030204" pitchFamily="18" charset="0"/>
                                </a:rPr>
                              </m:ctrlPr>
                            </m:sSubPr>
                            <m:e>
                              <m:r>
                                <a:rPr lang="es-US" i="1">
                                  <a:latin typeface="Cambria Math" panose="02040503050406030204" pitchFamily="18" charset="0"/>
                                </a:rPr>
                                <m:t>𝑚</m:t>
                              </m:r>
                            </m:e>
                            <m:sub>
                              <m:r>
                                <a:rPr lang="es-US" i="1">
                                  <a:latin typeface="Cambria Math" panose="02040503050406030204" pitchFamily="18" charset="0"/>
                                </a:rPr>
                                <m:t>𝑐</m:t>
                              </m:r>
                            </m:sub>
                          </m:sSub>
                        </m:num>
                        <m:den>
                          <m:sSub>
                            <m:sSubPr>
                              <m:ctrlPr>
                                <a:rPr lang="es-EC" i="1">
                                  <a:latin typeface="Cambria Math" panose="02040503050406030204" pitchFamily="18" charset="0"/>
                                </a:rPr>
                              </m:ctrlPr>
                            </m:sSubPr>
                            <m:e>
                              <m:r>
                                <a:rPr lang="es-US" i="1">
                                  <a:latin typeface="Cambria Math" panose="02040503050406030204" pitchFamily="18" charset="0"/>
                                </a:rPr>
                                <m:t>𝑉</m:t>
                              </m:r>
                            </m:e>
                            <m:sub>
                              <m:r>
                                <a:rPr lang="es-US" i="1">
                                  <a:latin typeface="Cambria Math" panose="02040503050406030204" pitchFamily="18" charset="0"/>
                                </a:rPr>
                                <m:t>𝑎</m:t>
                              </m:r>
                            </m:sub>
                          </m:sSub>
                          <m:r>
                            <a:rPr lang="es-US" i="1">
                              <a:latin typeface="Cambria Math" panose="02040503050406030204" pitchFamily="18" charset="0"/>
                            </a:rPr>
                            <m:t>+</m:t>
                          </m:r>
                          <m:sSub>
                            <m:sSubPr>
                              <m:ctrlPr>
                                <a:rPr lang="es-EC" i="1">
                                  <a:latin typeface="Cambria Math" panose="02040503050406030204" pitchFamily="18" charset="0"/>
                                </a:rPr>
                              </m:ctrlPr>
                            </m:sSubPr>
                            <m:e>
                              <m:r>
                                <a:rPr lang="es-US" i="1">
                                  <a:latin typeface="Cambria Math" panose="02040503050406030204" pitchFamily="18" charset="0"/>
                                </a:rPr>
                                <m:t>𝑉</m:t>
                              </m:r>
                            </m:e>
                            <m:sub>
                              <m:r>
                                <a:rPr lang="es-US" i="1">
                                  <a:latin typeface="Cambria Math" panose="02040503050406030204" pitchFamily="18" charset="0"/>
                                </a:rPr>
                                <m:t>𝑐</m:t>
                              </m:r>
                            </m:sub>
                          </m:sSub>
                        </m:den>
                      </m:f>
                    </m:oMath>
                  </m:oMathPara>
                </a14:m>
                <a:endParaRPr lang="es-EC" dirty="0"/>
              </a:p>
              <a:p>
                <a:pPr marL="0" indent="0">
                  <a:buNone/>
                </a:pPr>
                <a:endParaRPr lang="es-EC" dirty="0" smtClean="0"/>
              </a:p>
              <a:p>
                <a:pPr marL="0" indent="0" algn="ctr">
                  <a:buNone/>
                </a:pPr>
                <a14:m>
                  <m:oMath xmlns:m="http://schemas.openxmlformats.org/officeDocument/2006/math">
                    <m:r>
                      <a:rPr lang="es-US" i="1" smtClean="0">
                        <a:latin typeface="Cambria Math" panose="02040503050406030204" pitchFamily="18" charset="0"/>
                      </a:rPr>
                      <m:t>𝜌</m:t>
                    </m:r>
                    <m:r>
                      <a:rPr lang="es-US" i="1" smtClean="0">
                        <a:latin typeface="Cambria Math" panose="02040503050406030204" pitchFamily="18" charset="0"/>
                      </a:rPr>
                      <m:t>=0.79754</m:t>
                    </m:r>
                    <m:f>
                      <m:fPr>
                        <m:ctrlPr>
                          <a:rPr lang="es-EC" i="1">
                            <a:latin typeface="Cambria Math" panose="02040503050406030204" pitchFamily="18" charset="0"/>
                          </a:rPr>
                        </m:ctrlPr>
                      </m:fPr>
                      <m:num>
                        <m:r>
                          <a:rPr lang="es-US" i="1">
                            <a:latin typeface="Cambria Math" panose="02040503050406030204" pitchFamily="18" charset="0"/>
                          </a:rPr>
                          <m:t>𝐾𝑔</m:t>
                        </m:r>
                      </m:num>
                      <m:den>
                        <m:r>
                          <a:rPr lang="es-US" i="1">
                            <a:latin typeface="Cambria Math" panose="02040503050406030204" pitchFamily="18" charset="0"/>
                          </a:rPr>
                          <m:t>𝑙𝑡</m:t>
                        </m:r>
                      </m:den>
                    </m:f>
                    <m:r>
                      <a:rPr lang="es-US" i="1">
                        <a:latin typeface="Cambria Math" panose="02040503050406030204" pitchFamily="18" charset="0"/>
                        <a:sym typeface="Symbol" panose="05050102010706020507" pitchFamily="18" charset="2"/>
                      </a:rPr>
                      <m:t></m:t>
                    </m:r>
                    <m:f>
                      <m:fPr>
                        <m:ctrlPr>
                          <a:rPr lang="es-EC" i="1">
                            <a:latin typeface="Cambria Math" panose="02040503050406030204" pitchFamily="18" charset="0"/>
                          </a:rPr>
                        </m:ctrlPr>
                      </m:fPr>
                      <m:num>
                        <m:r>
                          <a:rPr lang="es-US" i="1">
                            <a:latin typeface="Cambria Math" panose="02040503050406030204" pitchFamily="18" charset="0"/>
                          </a:rPr>
                          <m:t>1000 </m:t>
                        </m:r>
                        <m:r>
                          <a:rPr lang="es-US" i="1">
                            <a:latin typeface="Cambria Math" panose="02040503050406030204" pitchFamily="18" charset="0"/>
                          </a:rPr>
                          <m:t>𝑙𝑡</m:t>
                        </m:r>
                      </m:num>
                      <m:den>
                        <m:r>
                          <a:rPr lang="es-US" i="1">
                            <a:latin typeface="Cambria Math" panose="02040503050406030204" pitchFamily="18" charset="0"/>
                          </a:rPr>
                          <m:t>1 </m:t>
                        </m:r>
                        <m:sSup>
                          <m:sSupPr>
                            <m:ctrlPr>
                              <a:rPr lang="es-EC" i="1">
                                <a:latin typeface="Cambria Math" panose="02040503050406030204" pitchFamily="18" charset="0"/>
                              </a:rPr>
                            </m:ctrlPr>
                          </m:sSupPr>
                          <m:e>
                            <m:r>
                              <a:rPr lang="es-US" i="1">
                                <a:latin typeface="Cambria Math" panose="02040503050406030204" pitchFamily="18" charset="0"/>
                              </a:rPr>
                              <m:t>𝑚</m:t>
                            </m:r>
                          </m:e>
                          <m:sup>
                            <m:r>
                              <a:rPr lang="es-US" i="1">
                                <a:latin typeface="Cambria Math" panose="02040503050406030204" pitchFamily="18" charset="0"/>
                              </a:rPr>
                              <m:t>3</m:t>
                            </m:r>
                          </m:sup>
                        </m:sSup>
                      </m:den>
                    </m:f>
                  </m:oMath>
                </a14:m>
                <a:r>
                  <a:rPr lang="es-US" dirty="0"/>
                  <a:t>	</a:t>
                </a:r>
                <a:r>
                  <a:rPr lang="es-US" dirty="0" smtClean="0"/>
                  <a:t>	</a:t>
                </a:r>
                <a:r>
                  <a:rPr lang="es-US" dirty="0" smtClean="0">
                    <a:sym typeface="Wingdings" panose="05000000000000000000" pitchFamily="2" charset="2"/>
                  </a:rPr>
                  <a:t></a:t>
                </a:r>
                <a:r>
                  <a:rPr lang="es-US" dirty="0"/>
                  <a:t>	</a:t>
                </a:r>
                <a14:m>
                  <m:oMath xmlns:m="http://schemas.openxmlformats.org/officeDocument/2006/math">
                    <m:r>
                      <a:rPr lang="es-US" i="1">
                        <a:latin typeface="Cambria Math" panose="02040503050406030204" pitchFamily="18" charset="0"/>
                      </a:rPr>
                      <m:t>𝜌</m:t>
                    </m:r>
                    <m:r>
                      <a:rPr lang="es-US" i="1">
                        <a:latin typeface="Cambria Math" panose="02040503050406030204" pitchFamily="18" charset="0"/>
                      </a:rPr>
                      <m:t>=797.54</m:t>
                    </m:r>
                    <m:f>
                      <m:fPr>
                        <m:ctrlPr>
                          <a:rPr lang="es-EC" i="1">
                            <a:latin typeface="Cambria Math" panose="02040503050406030204" pitchFamily="18" charset="0"/>
                          </a:rPr>
                        </m:ctrlPr>
                      </m:fPr>
                      <m:num>
                        <m:r>
                          <a:rPr lang="es-US" i="1">
                            <a:latin typeface="Cambria Math" panose="02040503050406030204" pitchFamily="18" charset="0"/>
                          </a:rPr>
                          <m:t>𝐾𝑔</m:t>
                        </m:r>
                      </m:num>
                      <m:den>
                        <m:sSup>
                          <m:sSupPr>
                            <m:ctrlPr>
                              <a:rPr lang="es-EC" i="1">
                                <a:latin typeface="Cambria Math" panose="02040503050406030204" pitchFamily="18" charset="0"/>
                              </a:rPr>
                            </m:ctrlPr>
                          </m:sSupPr>
                          <m:e>
                            <m:r>
                              <a:rPr lang="es-US" i="1">
                                <a:latin typeface="Cambria Math" panose="02040503050406030204" pitchFamily="18" charset="0"/>
                              </a:rPr>
                              <m:t>𝑚</m:t>
                            </m:r>
                          </m:e>
                          <m:sup>
                            <m:r>
                              <a:rPr lang="es-US" i="1">
                                <a:latin typeface="Cambria Math" panose="02040503050406030204" pitchFamily="18" charset="0"/>
                              </a:rPr>
                              <m:t>3</m:t>
                            </m:r>
                          </m:sup>
                        </m:sSup>
                      </m:den>
                    </m:f>
                  </m:oMath>
                </a14:m>
                <a:endParaRPr lang="es-EC" dirty="0" smtClean="0"/>
              </a:p>
              <a:p>
                <a:pPr marL="0" indent="0">
                  <a:buNone/>
                </a:pPr>
                <a:endParaRPr lang="es-EC" b="1" i="1" dirty="0" smtClean="0"/>
              </a:p>
              <a:p>
                <a:pPr marL="0" indent="0">
                  <a:buNone/>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US" b="1" i="1">
                              <a:latin typeface="Cambria Math" panose="02040503050406030204" pitchFamily="18" charset="0"/>
                            </a:rPr>
                            <m:t>𝒅</m:t>
                          </m:r>
                        </m:e>
                        <m:sub>
                          <m:r>
                            <a:rPr lang="es-US" b="1" i="1">
                              <a:latin typeface="Cambria Math" panose="02040503050406030204" pitchFamily="18" charset="0"/>
                            </a:rPr>
                            <m:t>𝒎𝒆𝒛𝒄𝒍𝒂</m:t>
                          </m:r>
                        </m:sub>
                      </m:sSub>
                      <m:r>
                        <a:rPr lang="es-US" b="1" i="1">
                          <a:latin typeface="Cambria Math" panose="02040503050406030204" pitchFamily="18" charset="0"/>
                        </a:rPr>
                        <m:t>=</m:t>
                      </m:r>
                      <m:r>
                        <a:rPr lang="es-US" b="1" i="1">
                          <a:latin typeface="Cambria Math" panose="02040503050406030204" pitchFamily="18" charset="0"/>
                        </a:rPr>
                        <m:t>𝝆</m:t>
                      </m:r>
                      <m:r>
                        <a:rPr lang="es-US" b="1" i="1">
                          <a:latin typeface="Cambria Math" panose="02040503050406030204" pitchFamily="18" charset="0"/>
                        </a:rPr>
                        <m:t>=</m:t>
                      </m:r>
                      <m:r>
                        <a:rPr lang="es-US" b="1" i="1">
                          <a:latin typeface="Cambria Math" panose="02040503050406030204" pitchFamily="18" charset="0"/>
                        </a:rPr>
                        <m:t>𝟕𝟗𝟕</m:t>
                      </m:r>
                      <m:r>
                        <a:rPr lang="es-US" b="1" i="1">
                          <a:latin typeface="Cambria Math" panose="02040503050406030204" pitchFamily="18" charset="0"/>
                        </a:rPr>
                        <m:t>.</m:t>
                      </m:r>
                      <m:r>
                        <a:rPr lang="es-US" b="1" i="1">
                          <a:latin typeface="Cambria Math" panose="02040503050406030204" pitchFamily="18" charset="0"/>
                        </a:rPr>
                        <m:t>𝟓𝟒</m:t>
                      </m:r>
                      <m:f>
                        <m:fPr>
                          <m:ctrlPr>
                            <a:rPr lang="es-EC" b="1" i="1">
                              <a:latin typeface="Cambria Math" panose="02040503050406030204" pitchFamily="18" charset="0"/>
                            </a:rPr>
                          </m:ctrlPr>
                        </m:fPr>
                        <m:num>
                          <m:r>
                            <a:rPr lang="es-US" b="1" i="1">
                              <a:latin typeface="Cambria Math" panose="02040503050406030204" pitchFamily="18" charset="0"/>
                            </a:rPr>
                            <m:t>𝑲𝒈</m:t>
                          </m:r>
                        </m:num>
                        <m:den>
                          <m:sSup>
                            <m:sSupPr>
                              <m:ctrlPr>
                                <a:rPr lang="es-EC" b="1" i="1">
                                  <a:latin typeface="Cambria Math" panose="02040503050406030204" pitchFamily="18" charset="0"/>
                                </a:rPr>
                              </m:ctrlPr>
                            </m:sSupPr>
                            <m:e>
                              <m:r>
                                <a:rPr lang="es-US" b="1" i="1">
                                  <a:latin typeface="Cambria Math" panose="02040503050406030204" pitchFamily="18" charset="0"/>
                                </a:rPr>
                                <m:t>𝒎</m:t>
                              </m:r>
                            </m:e>
                            <m:sup>
                              <m:r>
                                <a:rPr lang="es-US" b="1" i="1">
                                  <a:latin typeface="Cambria Math" panose="02040503050406030204" pitchFamily="18" charset="0"/>
                                </a:rPr>
                                <m:t>𝟑</m:t>
                              </m:r>
                            </m:sup>
                          </m:sSup>
                        </m:den>
                      </m:f>
                    </m:oMath>
                  </m:oMathPara>
                </a14:m>
                <a:endParaRPr lang="es-EC" dirty="0"/>
              </a:p>
              <a:p>
                <a:pPr marL="0" indent="0">
                  <a:buNone/>
                </a:pPr>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2589212" y="810882"/>
                <a:ext cx="8915400" cy="5087642"/>
              </a:xfrm>
              <a:blipFill rotWithShape="0">
                <a:blip r:embed="rId2"/>
                <a:stretch>
                  <a:fillRect l="-616"/>
                </a:stretch>
              </a:blipFill>
            </p:spPr>
            <p:txBody>
              <a:bodyPr/>
              <a:lstStyle/>
              <a:p>
                <a:r>
                  <a:rPr lang="es-US">
                    <a:noFill/>
                  </a:rPr>
                  <a:t> </a:t>
                </a:r>
              </a:p>
            </p:txBody>
          </p:sp>
        </mc:Fallback>
      </mc:AlternateContent>
    </p:spTree>
    <p:extLst>
      <p:ext uri="{BB962C8B-B14F-4D97-AF65-F5344CB8AC3E}">
        <p14:creationId xmlns:p14="http://schemas.microsoft.com/office/powerpoint/2010/main" val="22742840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Obtención de la viscosidad dinámica de la mezcla</a:t>
            </a:r>
            <a:endParaRPr lang="es-EC" dirty="0"/>
          </a:p>
        </p:txBody>
      </p:sp>
      <p:pic>
        <p:nvPicPr>
          <p:cNvPr id="6" name="Imagen 5" descr="E:\VLADIMIR\Documents\ESPE\TESIS\SISTEMA DE AGITACIÓN\DSC_058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3872" y="1905000"/>
            <a:ext cx="3380740" cy="4508500"/>
          </a:xfrm>
          <a:prstGeom prst="rect">
            <a:avLst/>
          </a:prstGeom>
          <a:noFill/>
          <a:ln>
            <a:noFill/>
          </a:ln>
        </p:spPr>
      </p:pic>
      <p:sp>
        <p:nvSpPr>
          <p:cNvPr id="7" name="Rectángulo redondeado 6"/>
          <p:cNvSpPr/>
          <p:nvPr/>
        </p:nvSpPr>
        <p:spPr>
          <a:xfrm>
            <a:off x="3734130" y="3822819"/>
            <a:ext cx="3605844" cy="109423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a:t>Análisis del comportamiento de un fluido: líquidos, mezclas o suspensiones.</a:t>
            </a:r>
          </a:p>
        </p:txBody>
      </p:sp>
      <p:sp>
        <p:nvSpPr>
          <p:cNvPr id="8" name="Rectángulo redondeado 7"/>
          <p:cNvSpPr/>
          <p:nvPr/>
        </p:nvSpPr>
        <p:spPr>
          <a:xfrm>
            <a:off x="3734130" y="5368266"/>
            <a:ext cx="3605844" cy="104978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Análisis para un rango de temperatura de</a:t>
            </a:r>
          </a:p>
          <a:p>
            <a:pPr algn="ctr"/>
            <a:r>
              <a:rPr lang="es-US" dirty="0" smtClean="0"/>
              <a:t>-20 </a:t>
            </a:r>
            <a:r>
              <a:rPr lang="es-US" dirty="0"/>
              <a:t>°C a 150 °C.</a:t>
            </a:r>
            <a:endParaRPr lang="es-EC" dirty="0"/>
          </a:p>
        </p:txBody>
      </p:sp>
      <p:sp>
        <p:nvSpPr>
          <p:cNvPr id="10" name="Rectángulo redondeado 9"/>
          <p:cNvSpPr/>
          <p:nvPr/>
        </p:nvSpPr>
        <p:spPr>
          <a:xfrm>
            <a:off x="4493255" y="1905000"/>
            <a:ext cx="2087593" cy="9144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dirty="0" smtClean="0"/>
              <a:t>REÓMETRO</a:t>
            </a:r>
            <a:endParaRPr lang="es-EC" dirty="0"/>
          </a:p>
        </p:txBody>
      </p:sp>
      <p:cxnSp>
        <p:nvCxnSpPr>
          <p:cNvPr id="12" name="Conector angular 11"/>
          <p:cNvCxnSpPr>
            <a:stCxn id="10" idx="2"/>
            <a:endCxn id="7" idx="1"/>
          </p:cNvCxnSpPr>
          <p:nvPr/>
        </p:nvCxnSpPr>
        <p:spPr>
          <a:xfrm rot="5400000">
            <a:off x="3860322" y="2693208"/>
            <a:ext cx="1550539" cy="1802922"/>
          </a:xfrm>
          <a:prstGeom prst="bentConnector4">
            <a:avLst>
              <a:gd name="adj1" fmla="val 32357"/>
              <a:gd name="adj2" fmla="val 147129"/>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Conector angular 30"/>
          <p:cNvCxnSpPr>
            <a:stCxn id="7" idx="1"/>
            <a:endCxn id="8" idx="1"/>
          </p:cNvCxnSpPr>
          <p:nvPr/>
        </p:nvCxnSpPr>
        <p:spPr>
          <a:xfrm rot="10800000" flipV="1">
            <a:off x="3734130" y="4369939"/>
            <a:ext cx="12700" cy="1523220"/>
          </a:xfrm>
          <a:prstGeom prst="bentConnector3">
            <a:avLst>
              <a:gd name="adj1" fmla="val 6826417"/>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1643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E:\VLADIMIR\Documents\ESPE\TESIS\SISTEMA DE AGITACIÓN\fotos\DSC_0581.JPG"/>
          <p:cNvPicPr/>
          <p:nvPr/>
        </p:nvPicPr>
        <p:blipFill rotWithShape="1">
          <a:blip r:embed="rId2" cstate="print">
            <a:extLst>
              <a:ext uri="{28A0092B-C50C-407E-A947-70E740481C1C}">
                <a14:useLocalDpi xmlns:a14="http://schemas.microsoft.com/office/drawing/2010/main" val="0"/>
              </a:ext>
            </a:extLst>
          </a:blip>
          <a:srcRect t="13894" b="12676"/>
          <a:stretch/>
        </p:blipFill>
        <p:spPr bwMode="auto">
          <a:xfrm>
            <a:off x="7763773" y="1754035"/>
            <a:ext cx="3996905" cy="3759559"/>
          </a:xfrm>
          <a:prstGeom prst="rect">
            <a:avLst/>
          </a:prstGeom>
          <a:noFill/>
          <a:ln>
            <a:noFill/>
          </a:ln>
          <a:extLst>
            <a:ext uri="{53640926-AAD7-44D8-BBD7-CCE9431645EC}">
              <a14:shadowObscured xmlns:a14="http://schemas.microsoft.com/office/drawing/2010/main"/>
            </a:ext>
          </a:extLst>
        </p:spPr>
      </p:pic>
      <p:sp>
        <p:nvSpPr>
          <p:cNvPr id="8" name="Rectángulo redondeado 7"/>
          <p:cNvSpPr/>
          <p:nvPr/>
        </p:nvSpPr>
        <p:spPr>
          <a:xfrm>
            <a:off x="4111259" y="2539575"/>
            <a:ext cx="2851585" cy="109423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US" sz="2400" dirty="0"/>
              <a:t>P</a:t>
            </a:r>
            <a:r>
              <a:rPr lang="es-US" sz="2400" dirty="0" smtClean="0"/>
              <a:t>aletas</a:t>
            </a:r>
            <a:endParaRPr lang="es-EC" sz="2400" dirty="0"/>
          </a:p>
        </p:txBody>
      </p:sp>
      <p:sp>
        <p:nvSpPr>
          <p:cNvPr id="9" name="Rectángulo redondeado 8"/>
          <p:cNvSpPr/>
          <p:nvPr/>
        </p:nvSpPr>
        <p:spPr>
          <a:xfrm>
            <a:off x="4111258" y="5177217"/>
            <a:ext cx="2851585" cy="104978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2400" dirty="0" smtClean="0"/>
              <a:t>Rotores de Impulsor</a:t>
            </a:r>
            <a:endParaRPr lang="es-EC" sz="2400" dirty="0"/>
          </a:p>
        </p:txBody>
      </p:sp>
      <p:sp>
        <p:nvSpPr>
          <p:cNvPr id="10" name="Rectángulo redondeado 9"/>
          <p:cNvSpPr/>
          <p:nvPr/>
        </p:nvSpPr>
        <p:spPr>
          <a:xfrm>
            <a:off x="4299823" y="538971"/>
            <a:ext cx="2474454" cy="121506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sz="2000" b="1" dirty="0" smtClean="0"/>
              <a:t>GEOMETRÍAS PARA ENSAYOS</a:t>
            </a:r>
            <a:endParaRPr lang="es-EC" sz="2000" b="1" dirty="0"/>
          </a:p>
        </p:txBody>
      </p:sp>
      <p:cxnSp>
        <p:nvCxnSpPr>
          <p:cNvPr id="11" name="Conector angular 10"/>
          <p:cNvCxnSpPr>
            <a:stCxn id="10" idx="2"/>
            <a:endCxn id="8" idx="1"/>
          </p:cNvCxnSpPr>
          <p:nvPr/>
        </p:nvCxnSpPr>
        <p:spPr>
          <a:xfrm rot="5400000">
            <a:off x="4157825" y="1707469"/>
            <a:ext cx="1332661" cy="1425791"/>
          </a:xfrm>
          <a:prstGeom prst="bentConnector4">
            <a:avLst>
              <a:gd name="adj1" fmla="val 28178"/>
              <a:gd name="adj2" fmla="val 158385"/>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Rectángulo redondeado 23"/>
          <p:cNvSpPr/>
          <p:nvPr/>
        </p:nvSpPr>
        <p:spPr>
          <a:xfrm>
            <a:off x="4111258" y="3858396"/>
            <a:ext cx="2851585" cy="109423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US" sz="2400" dirty="0" smtClean="0"/>
              <a:t>Helicoidales</a:t>
            </a:r>
            <a:endParaRPr lang="es-EC" sz="2400" dirty="0"/>
          </a:p>
        </p:txBody>
      </p:sp>
      <p:cxnSp>
        <p:nvCxnSpPr>
          <p:cNvPr id="46" name="Conector angular 45"/>
          <p:cNvCxnSpPr>
            <a:stCxn id="10" idx="2"/>
            <a:endCxn id="24" idx="1"/>
          </p:cNvCxnSpPr>
          <p:nvPr/>
        </p:nvCxnSpPr>
        <p:spPr>
          <a:xfrm rot="5400000">
            <a:off x="3498413" y="2366879"/>
            <a:ext cx="2651482" cy="1425792"/>
          </a:xfrm>
          <a:prstGeom prst="bentConnector4">
            <a:avLst>
              <a:gd name="adj1" fmla="val 14307"/>
              <a:gd name="adj2" fmla="val 158385"/>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0" name="Conector angular 49"/>
          <p:cNvCxnSpPr>
            <a:stCxn id="10" idx="2"/>
            <a:endCxn id="9" idx="1"/>
          </p:cNvCxnSpPr>
          <p:nvPr/>
        </p:nvCxnSpPr>
        <p:spPr>
          <a:xfrm rot="5400000">
            <a:off x="2850116" y="3015176"/>
            <a:ext cx="3948076" cy="1425792"/>
          </a:xfrm>
          <a:prstGeom prst="bentConnector4">
            <a:avLst>
              <a:gd name="adj1" fmla="val 9704"/>
              <a:gd name="adj2" fmla="val 158385"/>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4227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382568"/>
            <a:ext cx="8911687" cy="1280890"/>
          </a:xfrm>
        </p:spPr>
        <p:txBody>
          <a:bodyPr/>
          <a:lstStyle/>
          <a:p>
            <a:r>
              <a:rPr lang="es-EC" dirty="0"/>
              <a:t>Ensayo de viscosidad en modo cizalla</a:t>
            </a:r>
          </a:p>
        </p:txBody>
      </p:sp>
      <p:graphicFrame>
        <p:nvGraphicFramePr>
          <p:cNvPr id="6" name="Tabla 5"/>
          <p:cNvGraphicFramePr>
            <a:graphicFrameLocks noGrp="1"/>
          </p:cNvGraphicFramePr>
          <p:nvPr>
            <p:extLst/>
          </p:nvPr>
        </p:nvGraphicFramePr>
        <p:xfrm>
          <a:off x="2592920" y="1017925"/>
          <a:ext cx="2634686" cy="5762425"/>
        </p:xfrm>
        <a:graphic>
          <a:graphicData uri="http://schemas.openxmlformats.org/drawingml/2006/table">
            <a:tbl>
              <a:tblPr firstRow="1" firstCol="1" bandRow="1"/>
              <a:tblGrid>
                <a:gridCol w="384639"/>
                <a:gridCol w="726393"/>
                <a:gridCol w="673242"/>
                <a:gridCol w="850412"/>
              </a:tblGrid>
              <a:tr h="159284">
                <a:tc rowSpan="2">
                  <a:txBody>
                    <a:bodyPr/>
                    <a:lstStyle/>
                    <a:p>
                      <a:pPr algn="ctr">
                        <a:lnSpc>
                          <a:spcPct val="107000"/>
                        </a:lnSpc>
                        <a:spcAft>
                          <a:spcPts val="0"/>
                        </a:spcAft>
                      </a:pPr>
                      <a:r>
                        <a:rPr lang="es-EC" sz="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a:t>
                      </a:r>
                      <a:endParaRPr lang="es-EC" sz="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Angular frequency</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Temperature</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6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Complex</a:t>
                      </a:r>
                      <a:r>
                        <a:rPr lang="es-EC" sz="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C" sz="6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viscosity</a:t>
                      </a:r>
                      <a:endParaRPr lang="es-EC" sz="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w="12700" cap="flat" cmpd="sng" algn="ctr">
                      <a:solidFill>
                        <a:srgbClr val="000000"/>
                      </a:solidFill>
                      <a:prstDash val="solid"/>
                      <a:round/>
                      <a:headEnd type="none" w="med" len="med"/>
                      <a:tailEnd type="none" w="med" len="med"/>
                    </a:lnT>
                    <a:lnB>
                      <a:noFill/>
                    </a:lnB>
                  </a:tcPr>
                </a:tc>
              </a:tr>
              <a:tr h="160357">
                <a:tc vMerge="1">
                  <a:txBody>
                    <a:bodyPr/>
                    <a:lstStyle/>
                    <a:p>
                      <a:endParaRPr lang="es-EC"/>
                    </a:p>
                  </a:txBody>
                  <a:tcPr/>
                </a:tc>
                <a:tc>
                  <a:txBody>
                    <a:bodyPr/>
                    <a:lstStyle/>
                    <a:p>
                      <a:pPr algn="ctr">
                        <a:lnSpc>
                          <a:spcPct val="107000"/>
                        </a:lnSpc>
                        <a:spcAft>
                          <a:spcPts val="0"/>
                        </a:spcAft>
                      </a:pPr>
                      <a:r>
                        <a:rPr lang="es-EC" sz="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rad/s</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Pa.s</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w="12700" cap="flat" cmpd="sng" algn="ctr">
                      <a:solidFill>
                        <a:srgbClr val="000000"/>
                      </a:solidFill>
                      <a:prstDash val="solid"/>
                      <a:round/>
                      <a:headEnd type="none" w="med" len="med"/>
                      <a:tailEnd type="none" w="med" len="med"/>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124,262</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w="12700" cap="flat" cmpd="sng" algn="ctr">
                      <a:solidFill>
                        <a:srgbClr val="000000"/>
                      </a:solidFill>
                      <a:prstDash val="solid"/>
                      <a:round/>
                      <a:headEnd type="none" w="med" len="med"/>
                      <a:tailEnd type="none" w="med" len="med"/>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0,125892</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49,998</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96,5859</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0,15849</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49,995</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75,8966</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0,199526</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50,011</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59,4385</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0,251189</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49,997</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46,5315</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0,316228</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50,003</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37,0898</a:t>
                      </a:r>
                      <a:endParaRPr lang="es-EC" sz="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0,398107</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50,001</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30,5438</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0,501188</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50,002</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23,3618</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0,630957</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49,998</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18,4535</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0,794327</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49,988</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14,8237</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49,987</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11,9655</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1,25892</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49,983</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9,42741</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1,5849</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49,988</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7,6008</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b="1">
                          <a:effectLst/>
                          <a:latin typeface="Calibri" panose="020F0502020204030204" pitchFamily="34" charset="0"/>
                          <a:ea typeface="Times New Roman" panose="02020603050405020304" pitchFamily="18" charset="0"/>
                          <a:cs typeface="Times New Roman" panose="02020603050405020304" pitchFamily="18" charset="0"/>
                        </a:rPr>
                        <a:t>14</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b="1">
                          <a:effectLst/>
                          <a:latin typeface="Calibri" panose="020F0502020204030204" pitchFamily="34" charset="0"/>
                          <a:ea typeface="Times New Roman" panose="02020603050405020304" pitchFamily="18" charset="0"/>
                          <a:cs typeface="Times New Roman" panose="02020603050405020304" pitchFamily="18" charset="0"/>
                        </a:rPr>
                        <a:t>1,99526</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b="1">
                          <a:effectLst/>
                          <a:latin typeface="Calibri" panose="020F0502020204030204" pitchFamily="34" charset="0"/>
                          <a:ea typeface="Times New Roman" panose="02020603050405020304" pitchFamily="18" charset="0"/>
                          <a:cs typeface="Times New Roman" panose="02020603050405020304" pitchFamily="18" charset="0"/>
                        </a:rPr>
                        <a:t>49,995</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b="1">
                          <a:effectLst/>
                          <a:latin typeface="Calibri" panose="020F0502020204030204" pitchFamily="34" charset="0"/>
                          <a:ea typeface="Times New Roman" panose="02020603050405020304" pitchFamily="18" charset="0"/>
                          <a:cs typeface="Times New Roman" panose="02020603050405020304" pitchFamily="18" charset="0"/>
                        </a:rPr>
                        <a:t>6,07791</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b="1">
                          <a:effectLst/>
                          <a:latin typeface="Calibri" panose="020F0502020204030204" pitchFamily="34" charset="0"/>
                          <a:ea typeface="Times New Roman" panose="02020603050405020304" pitchFamily="18" charset="0"/>
                          <a:cs typeface="Times New Roman" panose="02020603050405020304" pitchFamily="18" charset="0"/>
                        </a:rPr>
                        <a:t>15</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b="1">
                          <a:effectLst/>
                          <a:latin typeface="Calibri" panose="020F0502020204030204" pitchFamily="34" charset="0"/>
                          <a:ea typeface="Times New Roman" panose="02020603050405020304" pitchFamily="18" charset="0"/>
                          <a:cs typeface="Times New Roman" panose="02020603050405020304" pitchFamily="18" charset="0"/>
                        </a:rPr>
                        <a:t>2,51189</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b="1">
                          <a:effectLst/>
                          <a:latin typeface="Calibri" panose="020F0502020204030204" pitchFamily="34" charset="0"/>
                          <a:ea typeface="Times New Roman" panose="02020603050405020304" pitchFamily="18" charset="0"/>
                          <a:cs typeface="Times New Roman" panose="02020603050405020304" pitchFamily="18" charset="0"/>
                        </a:rPr>
                        <a:t>49,992</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b="1">
                          <a:effectLst/>
                          <a:latin typeface="Calibri" panose="020F0502020204030204" pitchFamily="34" charset="0"/>
                          <a:ea typeface="Times New Roman" panose="02020603050405020304" pitchFamily="18" charset="0"/>
                          <a:cs typeface="Times New Roman" panose="02020603050405020304" pitchFamily="18" charset="0"/>
                        </a:rPr>
                        <a:t>4,83671</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3,16229</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50,001</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3,98273</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3,98105</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50,003</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3,27336</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5,01186</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50,005</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2,55822</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6,30957</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50,002</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2,06926</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7,94327</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50,004</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1,5939</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10,0001</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50,005</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1,30519</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12,5892</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50,01</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1,00977</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15,849</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50,003</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0,794968</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19,9526</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0,600182</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25,1188</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49,999</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0,459319</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31,623</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49,994</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0,353459</a:t>
                      </a:r>
                      <a:endParaRPr lang="es-EC" sz="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27</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39,8105</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49,999</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0,280026</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28</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50,119</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0,235066</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29</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63,0957</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49,989</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0,2023</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79,4327</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49,995</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0,189092</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31</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49,996</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0,187193</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32</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125,892</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50,007</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0,197764</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60357">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33</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158,488</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50,001</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0,229037</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a:noFill/>
                    </a:lnB>
                  </a:tcPr>
                </a:tc>
              </a:tr>
              <a:tr h="151003">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179,999</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50,006</a:t>
                      </a:r>
                      <a:endParaRPr lang="es-EC"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0,240085</a:t>
                      </a:r>
                      <a:endParaRPr lang="es-EC" sz="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24" marR="24624"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sp>
            <p:nvSpPr>
              <p:cNvPr id="7" name="Marcador de contenido 2"/>
              <p:cNvSpPr>
                <a:spLocks noGrp="1"/>
              </p:cNvSpPr>
              <p:nvPr>
                <p:ph idx="1"/>
              </p:nvPr>
            </p:nvSpPr>
            <p:spPr>
              <a:xfrm>
                <a:off x="5382882" y="1905000"/>
                <a:ext cx="6121729" cy="4012721"/>
              </a:xfrm>
            </p:spPr>
            <p:txBody>
              <a:bodyPr>
                <a:normAutofit/>
              </a:bodyPr>
              <a:lstStyle/>
              <a:p>
                <a:pPr marL="0" indent="0">
                  <a:buNone/>
                </a:pPr>
                <a:r>
                  <a:rPr lang="es-EC" dirty="0" smtClean="0"/>
                  <a:t>Interpolación:</a:t>
                </a: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US" i="1">
                              <a:latin typeface="Cambria Math" panose="02040503050406030204" pitchFamily="18" charset="0"/>
                            </a:rPr>
                            <m:t>𝑦</m:t>
                          </m:r>
                        </m:e>
                        <m:sub>
                          <m:r>
                            <a:rPr lang="es-US" i="1">
                              <a:latin typeface="Cambria Math" panose="02040503050406030204" pitchFamily="18" charset="0"/>
                            </a:rPr>
                            <m:t>2</m:t>
                          </m:r>
                        </m:sub>
                      </m:sSub>
                      <m:r>
                        <a:rPr lang="es-US" i="1">
                          <a:latin typeface="Cambria Math" panose="02040503050406030204" pitchFamily="18" charset="0"/>
                        </a:rPr>
                        <m:t>=</m:t>
                      </m:r>
                      <m:f>
                        <m:fPr>
                          <m:ctrlPr>
                            <a:rPr lang="es-EC" i="1">
                              <a:latin typeface="Cambria Math" panose="02040503050406030204" pitchFamily="18" charset="0"/>
                            </a:rPr>
                          </m:ctrlPr>
                        </m:fPr>
                        <m:num>
                          <m:r>
                            <a:rPr lang="es-US" i="1">
                              <a:latin typeface="Cambria Math" panose="02040503050406030204" pitchFamily="18" charset="0"/>
                            </a:rPr>
                            <m:t>(</m:t>
                          </m:r>
                          <m:sSub>
                            <m:sSubPr>
                              <m:ctrlPr>
                                <a:rPr lang="es-EC" i="1">
                                  <a:latin typeface="Cambria Math" panose="02040503050406030204" pitchFamily="18" charset="0"/>
                                </a:rPr>
                              </m:ctrlPr>
                            </m:sSubPr>
                            <m:e>
                              <m:r>
                                <a:rPr lang="es-US" i="1">
                                  <a:latin typeface="Cambria Math" panose="02040503050406030204" pitchFamily="18" charset="0"/>
                                </a:rPr>
                                <m:t>𝑥</m:t>
                              </m:r>
                            </m:e>
                            <m:sub>
                              <m:r>
                                <a:rPr lang="es-US" i="1">
                                  <a:latin typeface="Cambria Math" panose="02040503050406030204" pitchFamily="18" charset="0"/>
                                </a:rPr>
                                <m:t>2</m:t>
                              </m:r>
                            </m:sub>
                          </m:sSub>
                          <m:r>
                            <a:rPr lang="es-US" i="1">
                              <a:latin typeface="Cambria Math" panose="02040503050406030204" pitchFamily="18" charset="0"/>
                            </a:rPr>
                            <m:t>−</m:t>
                          </m:r>
                          <m:sSub>
                            <m:sSubPr>
                              <m:ctrlPr>
                                <a:rPr lang="es-EC" i="1">
                                  <a:latin typeface="Cambria Math" panose="02040503050406030204" pitchFamily="18" charset="0"/>
                                </a:rPr>
                              </m:ctrlPr>
                            </m:sSubPr>
                            <m:e>
                              <m:r>
                                <a:rPr lang="es-US" i="1">
                                  <a:latin typeface="Cambria Math" panose="02040503050406030204" pitchFamily="18" charset="0"/>
                                </a:rPr>
                                <m:t>𝑥</m:t>
                              </m:r>
                            </m:e>
                            <m:sub>
                              <m:r>
                                <a:rPr lang="es-US" i="1">
                                  <a:latin typeface="Cambria Math" panose="02040503050406030204" pitchFamily="18" charset="0"/>
                                </a:rPr>
                                <m:t>1</m:t>
                              </m:r>
                            </m:sub>
                          </m:sSub>
                          <m:r>
                            <a:rPr lang="es-US" i="1">
                              <a:latin typeface="Cambria Math" panose="02040503050406030204" pitchFamily="18" charset="0"/>
                            </a:rPr>
                            <m:t>)</m:t>
                          </m:r>
                          <m:r>
                            <a:rPr lang="es-US" i="1">
                              <a:latin typeface="Cambria Math" panose="02040503050406030204" pitchFamily="18" charset="0"/>
                              <a:sym typeface="Symbol" panose="05050102010706020507" pitchFamily="18" charset="2"/>
                            </a:rPr>
                            <m:t></m:t>
                          </m:r>
                          <m:r>
                            <a:rPr lang="es-US" i="1">
                              <a:latin typeface="Cambria Math" panose="02040503050406030204" pitchFamily="18" charset="0"/>
                            </a:rPr>
                            <m:t>(</m:t>
                          </m:r>
                          <m:sSub>
                            <m:sSubPr>
                              <m:ctrlPr>
                                <a:rPr lang="es-EC" i="1">
                                  <a:latin typeface="Cambria Math" panose="02040503050406030204" pitchFamily="18" charset="0"/>
                                </a:rPr>
                              </m:ctrlPr>
                            </m:sSubPr>
                            <m:e>
                              <m:r>
                                <a:rPr lang="es-US" i="1">
                                  <a:latin typeface="Cambria Math" panose="02040503050406030204" pitchFamily="18" charset="0"/>
                                </a:rPr>
                                <m:t>𝑦</m:t>
                              </m:r>
                            </m:e>
                            <m:sub>
                              <m:r>
                                <a:rPr lang="es-US" i="1">
                                  <a:latin typeface="Cambria Math" panose="02040503050406030204" pitchFamily="18" charset="0"/>
                                </a:rPr>
                                <m:t>3</m:t>
                              </m:r>
                            </m:sub>
                          </m:sSub>
                          <m:r>
                            <a:rPr lang="es-US" i="1">
                              <a:latin typeface="Cambria Math" panose="02040503050406030204" pitchFamily="18" charset="0"/>
                            </a:rPr>
                            <m:t>−</m:t>
                          </m:r>
                          <m:sSub>
                            <m:sSubPr>
                              <m:ctrlPr>
                                <a:rPr lang="es-EC" i="1">
                                  <a:latin typeface="Cambria Math" panose="02040503050406030204" pitchFamily="18" charset="0"/>
                                </a:rPr>
                              </m:ctrlPr>
                            </m:sSubPr>
                            <m:e>
                              <m:r>
                                <a:rPr lang="es-US" i="1">
                                  <a:latin typeface="Cambria Math" panose="02040503050406030204" pitchFamily="18" charset="0"/>
                                </a:rPr>
                                <m:t>𝑦</m:t>
                              </m:r>
                            </m:e>
                            <m:sub>
                              <m:r>
                                <a:rPr lang="es-US" i="1">
                                  <a:latin typeface="Cambria Math" panose="02040503050406030204" pitchFamily="18" charset="0"/>
                                </a:rPr>
                                <m:t>1</m:t>
                              </m:r>
                            </m:sub>
                          </m:sSub>
                          <m:r>
                            <a:rPr lang="es-US" i="1">
                              <a:latin typeface="Cambria Math" panose="02040503050406030204" pitchFamily="18" charset="0"/>
                            </a:rPr>
                            <m:t>)</m:t>
                          </m:r>
                        </m:num>
                        <m:den>
                          <m:r>
                            <a:rPr lang="es-US" i="1">
                              <a:latin typeface="Cambria Math" panose="02040503050406030204" pitchFamily="18" charset="0"/>
                            </a:rPr>
                            <m:t>(</m:t>
                          </m:r>
                          <m:sSub>
                            <m:sSubPr>
                              <m:ctrlPr>
                                <a:rPr lang="es-EC" i="1">
                                  <a:latin typeface="Cambria Math" panose="02040503050406030204" pitchFamily="18" charset="0"/>
                                </a:rPr>
                              </m:ctrlPr>
                            </m:sSubPr>
                            <m:e>
                              <m:r>
                                <a:rPr lang="es-US" i="1">
                                  <a:latin typeface="Cambria Math" panose="02040503050406030204" pitchFamily="18" charset="0"/>
                                </a:rPr>
                                <m:t>𝑥</m:t>
                              </m:r>
                            </m:e>
                            <m:sub>
                              <m:r>
                                <a:rPr lang="es-US" i="1">
                                  <a:latin typeface="Cambria Math" panose="02040503050406030204" pitchFamily="18" charset="0"/>
                                </a:rPr>
                                <m:t>3</m:t>
                              </m:r>
                            </m:sub>
                          </m:sSub>
                          <m:r>
                            <a:rPr lang="es-US" i="1">
                              <a:latin typeface="Cambria Math" panose="02040503050406030204" pitchFamily="18" charset="0"/>
                            </a:rPr>
                            <m:t>−</m:t>
                          </m:r>
                          <m:sSub>
                            <m:sSubPr>
                              <m:ctrlPr>
                                <a:rPr lang="es-EC" i="1">
                                  <a:latin typeface="Cambria Math" panose="02040503050406030204" pitchFamily="18" charset="0"/>
                                </a:rPr>
                              </m:ctrlPr>
                            </m:sSubPr>
                            <m:e>
                              <m:r>
                                <a:rPr lang="es-US" i="1">
                                  <a:latin typeface="Cambria Math" panose="02040503050406030204" pitchFamily="18" charset="0"/>
                                </a:rPr>
                                <m:t>𝑥</m:t>
                              </m:r>
                            </m:e>
                            <m:sub>
                              <m:r>
                                <a:rPr lang="es-US" i="1">
                                  <a:latin typeface="Cambria Math" panose="02040503050406030204" pitchFamily="18" charset="0"/>
                                </a:rPr>
                                <m:t>1</m:t>
                              </m:r>
                            </m:sub>
                          </m:sSub>
                          <m:r>
                            <a:rPr lang="es-US" i="1">
                              <a:latin typeface="Cambria Math" panose="02040503050406030204" pitchFamily="18" charset="0"/>
                            </a:rPr>
                            <m:t>)</m:t>
                          </m:r>
                        </m:den>
                      </m:f>
                      <m:r>
                        <a:rPr lang="es-US" i="1">
                          <a:latin typeface="Cambria Math" panose="02040503050406030204" pitchFamily="18" charset="0"/>
                        </a:rPr>
                        <m:t>+</m:t>
                      </m:r>
                      <m:sSub>
                        <m:sSubPr>
                          <m:ctrlPr>
                            <a:rPr lang="es-EC" i="1">
                              <a:latin typeface="Cambria Math" panose="02040503050406030204" pitchFamily="18" charset="0"/>
                            </a:rPr>
                          </m:ctrlPr>
                        </m:sSubPr>
                        <m:e>
                          <m:r>
                            <a:rPr lang="es-US" i="1">
                              <a:latin typeface="Cambria Math" panose="02040503050406030204" pitchFamily="18" charset="0"/>
                            </a:rPr>
                            <m:t>𝑦</m:t>
                          </m:r>
                        </m:e>
                        <m:sub>
                          <m:r>
                            <a:rPr lang="es-US" i="1">
                              <a:latin typeface="Cambria Math" panose="02040503050406030204" pitchFamily="18" charset="0"/>
                            </a:rPr>
                            <m:t>1</m:t>
                          </m:r>
                        </m:sub>
                      </m:sSub>
                    </m:oMath>
                  </m:oMathPara>
                </a14:m>
                <a:endParaRPr lang="es-EC" dirty="0" smtClean="0"/>
              </a:p>
              <a:p>
                <a:pPr marL="0" indent="0">
                  <a:buNone/>
                </a:pPr>
                <a:endParaRPr lang="es-EC" i="1" dirty="0" smtClean="0"/>
              </a:p>
              <a:p>
                <a:pPr marL="0" indent="0">
                  <a:buNone/>
                </a:pPr>
                <a:endParaRPr lang="es-EC" i="1" dirty="0" smtClean="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US" i="1">
                              <a:latin typeface="Cambria Math" panose="02040503050406030204" pitchFamily="18" charset="0"/>
                            </a:rPr>
                            <m:t>𝑦</m:t>
                          </m:r>
                        </m:e>
                        <m:sub>
                          <m:r>
                            <a:rPr lang="es-US" i="1">
                              <a:latin typeface="Cambria Math" panose="02040503050406030204" pitchFamily="18" charset="0"/>
                            </a:rPr>
                            <m:t>2</m:t>
                          </m:r>
                        </m:sub>
                      </m:sSub>
                      <m:r>
                        <a:rPr lang="es-US" i="1">
                          <a:latin typeface="Cambria Math" panose="02040503050406030204" pitchFamily="18" charset="0"/>
                        </a:rPr>
                        <m:t>=5.8263</m:t>
                      </m:r>
                    </m:oMath>
                  </m:oMathPara>
                </a14:m>
                <a:endParaRPr lang="es-EC" dirty="0"/>
              </a:p>
              <a:p>
                <a:pPr marL="0" indent="0">
                  <a:buNone/>
                </a:pPr>
                <a:r>
                  <a:rPr lang="es-US" dirty="0"/>
                  <a:t>Por lo tanto</a:t>
                </a:r>
                <a:endParaRPr lang="es-EC" dirty="0"/>
              </a:p>
              <a:p>
                <a:pPr marL="0" indent="0">
                  <a:buNone/>
                </a:pPr>
                <a:endParaRPr lang="es-US" i="1" dirty="0" smtClean="0"/>
              </a:p>
              <a:p>
                <a:pPr marL="0" indent="0">
                  <a:buNone/>
                </a:pPr>
                <a14:m>
                  <m:oMathPara xmlns:m="http://schemas.openxmlformats.org/officeDocument/2006/math">
                    <m:oMathParaPr>
                      <m:jc m:val="centerGroup"/>
                    </m:oMathParaPr>
                    <m:oMath xmlns:m="http://schemas.openxmlformats.org/officeDocument/2006/math">
                      <m:r>
                        <a:rPr lang="es-US" i="1">
                          <a:latin typeface="Cambria Math" panose="02040503050406030204" pitchFamily="18" charset="0"/>
                        </a:rPr>
                        <m:t>𝜇</m:t>
                      </m:r>
                      <m:r>
                        <a:rPr lang="es-US" i="1">
                          <a:latin typeface="Cambria Math" panose="02040503050406030204" pitchFamily="18" charset="0"/>
                        </a:rPr>
                        <m:t>=5.8263 [</m:t>
                      </m:r>
                      <m:r>
                        <a:rPr lang="es-US" i="1">
                          <a:latin typeface="Cambria Math" panose="02040503050406030204" pitchFamily="18" charset="0"/>
                        </a:rPr>
                        <m:t>𝑃𝑎</m:t>
                      </m:r>
                      <m:r>
                        <a:rPr lang="es-US" i="1">
                          <a:latin typeface="Cambria Math" panose="02040503050406030204" pitchFamily="18" charset="0"/>
                          <a:sym typeface="Symbol" panose="05050102010706020507" pitchFamily="18" charset="2"/>
                        </a:rPr>
                        <m:t></m:t>
                      </m:r>
                      <m:r>
                        <a:rPr lang="es-US" i="1">
                          <a:latin typeface="Cambria Math" panose="02040503050406030204" pitchFamily="18" charset="0"/>
                        </a:rPr>
                        <m:t>𝑠</m:t>
                      </m:r>
                      <m:r>
                        <a:rPr lang="es-US" i="1">
                          <a:latin typeface="Cambria Math" panose="02040503050406030204" pitchFamily="18" charset="0"/>
                        </a:rPr>
                        <m:t>]</m:t>
                      </m:r>
                    </m:oMath>
                  </m:oMathPara>
                </a14:m>
                <a:endParaRPr lang="es-EC" dirty="0"/>
              </a:p>
            </p:txBody>
          </p:sp>
        </mc:Choice>
        <mc:Fallback xmlns="">
          <p:sp>
            <p:nvSpPr>
              <p:cNvPr id="7" name="Marcador de contenido 2"/>
              <p:cNvSpPr>
                <a:spLocks noGrp="1" noRot="1" noChangeAspect="1" noMove="1" noResize="1" noEditPoints="1" noAdjustHandles="1" noChangeArrowheads="1" noChangeShapeType="1" noTextEdit="1"/>
              </p:cNvSpPr>
              <p:nvPr>
                <p:ph idx="1"/>
              </p:nvPr>
            </p:nvSpPr>
            <p:spPr>
              <a:xfrm>
                <a:off x="5382882" y="1905000"/>
                <a:ext cx="6121729" cy="4012721"/>
              </a:xfrm>
              <a:blipFill rotWithShape="0">
                <a:blip r:embed="rId2"/>
                <a:stretch>
                  <a:fillRect l="-797" t="-912"/>
                </a:stretch>
              </a:blipFill>
            </p:spPr>
            <p:txBody>
              <a:bodyPr/>
              <a:lstStyle/>
              <a:p>
                <a:r>
                  <a:rPr lang="es-US">
                    <a:noFill/>
                  </a:rPr>
                  <a:t> </a:t>
                </a:r>
              </a:p>
            </p:txBody>
          </p:sp>
        </mc:Fallback>
      </mc:AlternateContent>
    </p:spTree>
    <p:extLst>
      <p:ext uri="{BB962C8B-B14F-4D97-AF65-F5344CB8AC3E}">
        <p14:creationId xmlns:p14="http://schemas.microsoft.com/office/powerpoint/2010/main" val="23082934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4091114316"/>
              </p:ext>
            </p:extLst>
          </p:nvPr>
        </p:nvGraphicFramePr>
        <p:xfrm>
          <a:off x="376684" y="1078518"/>
          <a:ext cx="5428166" cy="3573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p:cNvGraphicFramePr/>
          <p:nvPr>
            <p:extLst>
              <p:ext uri="{D42A27DB-BD31-4B8C-83A1-F6EECF244321}">
                <p14:modId xmlns:p14="http://schemas.microsoft.com/office/powerpoint/2010/main" val="1611984349"/>
              </p:ext>
            </p:extLst>
          </p:nvPr>
        </p:nvGraphicFramePr>
        <p:xfrm>
          <a:off x="6621463" y="1002242"/>
          <a:ext cx="6184900" cy="38269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a 6"/>
          <p:cNvGraphicFramePr/>
          <p:nvPr>
            <p:extLst>
              <p:ext uri="{D42A27DB-BD31-4B8C-83A1-F6EECF244321}">
                <p14:modId xmlns:p14="http://schemas.microsoft.com/office/powerpoint/2010/main" val="2117590791"/>
              </p:ext>
            </p:extLst>
          </p:nvPr>
        </p:nvGraphicFramePr>
        <p:xfrm>
          <a:off x="3394076" y="2989791"/>
          <a:ext cx="5702300" cy="372533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Título 1"/>
          <p:cNvSpPr>
            <a:spLocks noGrp="1"/>
          </p:cNvSpPr>
          <p:nvPr>
            <p:ph type="title"/>
          </p:nvPr>
        </p:nvSpPr>
        <p:spPr>
          <a:xfrm>
            <a:off x="2742150" y="151035"/>
            <a:ext cx="8911687" cy="1280890"/>
          </a:xfrm>
        </p:spPr>
        <p:txBody>
          <a:bodyPr/>
          <a:lstStyle/>
          <a:p>
            <a:r>
              <a:rPr lang="es-US" dirty="0" smtClean="0"/>
              <a:t>Alcance del proyecto</a:t>
            </a:r>
            <a:endParaRPr lang="es-US" dirty="0"/>
          </a:p>
        </p:txBody>
      </p:sp>
    </p:spTree>
    <p:extLst>
      <p:ext uri="{BB962C8B-B14F-4D97-AF65-F5344CB8AC3E}">
        <p14:creationId xmlns:p14="http://schemas.microsoft.com/office/powerpoint/2010/main" val="23568487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l="10854" t="7902" r="21290" b="4470"/>
          <a:stretch/>
        </p:blipFill>
        <p:spPr bwMode="auto">
          <a:xfrm>
            <a:off x="3054378" y="626409"/>
            <a:ext cx="8142709" cy="58606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04936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b="1" dirty="0" smtClean="0"/>
              <a:t>Determinación </a:t>
            </a:r>
            <a:r>
              <a:rPr lang="es-US" b="1" dirty="0"/>
              <a:t>de la potencia del motor</a:t>
            </a:r>
            <a:endParaRPr lang="es-EC"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2589212" y="2133599"/>
                <a:ext cx="8915400" cy="4254321"/>
              </a:xfrm>
            </p:spPr>
            <p:txBody>
              <a:bodyPr>
                <a:normAutofit/>
              </a:bodyPr>
              <a:lstStyle/>
              <a:p>
                <a:pPr marL="0" indent="0" algn="just">
                  <a:buNone/>
                </a:pPr>
                <a:r>
                  <a:rPr lang="es-US" b="1" dirty="0" smtClean="0"/>
                  <a:t>Cálculo del número de Reynolds:</a:t>
                </a:r>
              </a:p>
              <a:p>
                <a:pPr marL="0" indent="0" algn="just">
                  <a:buNone/>
                </a:pPr>
                <a:endParaRPr lang="es-US" b="1" dirty="0" smtClean="0"/>
              </a:p>
              <a:p>
                <a:pPr marL="0" indent="0" algn="ctr">
                  <a:buNone/>
                </a:pPr>
                <a14:m>
                  <m:oMath xmlns:m="http://schemas.openxmlformats.org/officeDocument/2006/math">
                    <m:r>
                      <a:rPr lang="es-US" i="1">
                        <a:latin typeface="Cambria Math" panose="02040503050406030204" pitchFamily="18" charset="0"/>
                      </a:rPr>
                      <m:t>𝑁</m:t>
                    </m:r>
                    <m:r>
                      <a:rPr lang="es-US" i="1">
                        <a:latin typeface="Cambria Math" panose="02040503050406030204" pitchFamily="18" charset="0"/>
                      </a:rPr>
                      <m:t>=20</m:t>
                    </m:r>
                    <m:f>
                      <m:fPr>
                        <m:ctrlPr>
                          <a:rPr lang="es-EC" i="1">
                            <a:latin typeface="Cambria Math" panose="02040503050406030204" pitchFamily="18" charset="0"/>
                          </a:rPr>
                        </m:ctrlPr>
                      </m:fPr>
                      <m:num>
                        <m:r>
                          <a:rPr lang="es-US" i="1">
                            <a:latin typeface="Cambria Math" panose="02040503050406030204" pitchFamily="18" charset="0"/>
                          </a:rPr>
                          <m:t>𝑟𝑒𝑣</m:t>
                        </m:r>
                      </m:num>
                      <m:den>
                        <m:r>
                          <a:rPr lang="es-US" i="1">
                            <a:latin typeface="Cambria Math" panose="02040503050406030204" pitchFamily="18" charset="0"/>
                          </a:rPr>
                          <m:t>𝑚𝑖𝑛</m:t>
                        </m:r>
                      </m:den>
                    </m:f>
                    <m:r>
                      <a:rPr lang="es-US" i="1">
                        <a:latin typeface="Cambria Math" panose="02040503050406030204" pitchFamily="18" charset="0"/>
                        <a:sym typeface="Symbol" panose="05050102010706020507" pitchFamily="18" charset="2"/>
                      </a:rPr>
                      <m:t></m:t>
                    </m:r>
                    <m:f>
                      <m:fPr>
                        <m:ctrlPr>
                          <a:rPr lang="es-EC" i="1">
                            <a:latin typeface="Cambria Math" panose="02040503050406030204" pitchFamily="18" charset="0"/>
                          </a:rPr>
                        </m:ctrlPr>
                      </m:fPr>
                      <m:num>
                        <m:r>
                          <a:rPr lang="es-US" i="1">
                            <a:latin typeface="Cambria Math" panose="02040503050406030204" pitchFamily="18" charset="0"/>
                          </a:rPr>
                          <m:t>𝑚𝑖𝑛</m:t>
                        </m:r>
                      </m:num>
                      <m:den>
                        <m:r>
                          <a:rPr lang="es-US" i="1">
                            <a:latin typeface="Cambria Math" panose="02040503050406030204" pitchFamily="18" charset="0"/>
                          </a:rPr>
                          <m:t>60 </m:t>
                        </m:r>
                        <m:r>
                          <a:rPr lang="es-US" i="1">
                            <a:latin typeface="Cambria Math" panose="02040503050406030204" pitchFamily="18" charset="0"/>
                          </a:rPr>
                          <m:t>𝑠</m:t>
                        </m:r>
                      </m:den>
                    </m:f>
                    <m:r>
                      <a:rPr lang="es-US" i="1">
                        <a:latin typeface="Cambria Math" panose="02040503050406030204" pitchFamily="18" charset="0"/>
                        <a:sym typeface="Symbol" panose="05050102010706020507" pitchFamily="18" charset="2"/>
                      </a:rPr>
                      <m:t></m:t>
                    </m:r>
                    <m:f>
                      <m:fPr>
                        <m:ctrlPr>
                          <a:rPr lang="es-EC" i="1">
                            <a:latin typeface="Cambria Math" panose="02040503050406030204" pitchFamily="18" charset="0"/>
                          </a:rPr>
                        </m:ctrlPr>
                      </m:fPr>
                      <m:num>
                        <m:r>
                          <a:rPr lang="es-US" i="1">
                            <a:latin typeface="Cambria Math" panose="02040503050406030204" pitchFamily="18" charset="0"/>
                          </a:rPr>
                          <m:t>2</m:t>
                        </m:r>
                        <m:r>
                          <a:rPr lang="es-US" i="1">
                            <a:latin typeface="Cambria Math" panose="02040503050406030204" pitchFamily="18" charset="0"/>
                          </a:rPr>
                          <m:t>𝜋</m:t>
                        </m:r>
                        <m:r>
                          <a:rPr lang="es-US" i="1">
                            <a:latin typeface="Cambria Math" panose="02040503050406030204" pitchFamily="18" charset="0"/>
                          </a:rPr>
                          <m:t> </m:t>
                        </m:r>
                        <m:r>
                          <a:rPr lang="es-US" i="1">
                            <a:latin typeface="Cambria Math" panose="02040503050406030204" pitchFamily="18" charset="0"/>
                          </a:rPr>
                          <m:t>𝑟𝑎𝑑</m:t>
                        </m:r>
                      </m:num>
                      <m:den>
                        <m:r>
                          <a:rPr lang="es-US" i="1">
                            <a:latin typeface="Cambria Math" panose="02040503050406030204" pitchFamily="18" charset="0"/>
                          </a:rPr>
                          <m:t>𝑟𝑒𝑣</m:t>
                        </m:r>
                      </m:den>
                    </m:f>
                  </m:oMath>
                </a14:m>
                <a:r>
                  <a:rPr lang="es-US" dirty="0"/>
                  <a:t>	</a:t>
                </a:r>
                <a:r>
                  <a:rPr lang="es-US" dirty="0">
                    <a:sym typeface="Wingdings" panose="05000000000000000000" pitchFamily="2" charset="2"/>
                  </a:rPr>
                  <a:t></a:t>
                </a:r>
                <a:r>
                  <a:rPr lang="es-US" dirty="0"/>
                  <a:t>	</a:t>
                </a:r>
                <a14:m>
                  <m:oMath xmlns:m="http://schemas.openxmlformats.org/officeDocument/2006/math">
                    <m:r>
                      <a:rPr lang="es-US" i="1">
                        <a:latin typeface="Cambria Math" panose="02040503050406030204" pitchFamily="18" charset="0"/>
                      </a:rPr>
                      <m:t>𝑁</m:t>
                    </m:r>
                    <m:r>
                      <a:rPr lang="es-US" i="1">
                        <a:latin typeface="Cambria Math" panose="02040503050406030204" pitchFamily="18" charset="0"/>
                      </a:rPr>
                      <m:t>=2.1</m:t>
                    </m:r>
                    <m:f>
                      <m:fPr>
                        <m:ctrlPr>
                          <a:rPr lang="es-EC" i="1">
                            <a:latin typeface="Cambria Math" panose="02040503050406030204" pitchFamily="18" charset="0"/>
                          </a:rPr>
                        </m:ctrlPr>
                      </m:fPr>
                      <m:num>
                        <m:r>
                          <a:rPr lang="es-US" i="1">
                            <a:latin typeface="Cambria Math" panose="02040503050406030204" pitchFamily="18" charset="0"/>
                          </a:rPr>
                          <m:t>𝑟𝑎𝑑</m:t>
                        </m:r>
                      </m:num>
                      <m:den>
                        <m:r>
                          <a:rPr lang="es-US" i="1">
                            <a:latin typeface="Cambria Math" panose="02040503050406030204" pitchFamily="18" charset="0"/>
                          </a:rPr>
                          <m:t>𝑠</m:t>
                        </m:r>
                      </m:den>
                    </m:f>
                  </m:oMath>
                </a14:m>
                <a:endParaRPr lang="es-EC" dirty="0"/>
              </a:p>
              <a:p>
                <a:pPr marL="0" indent="0">
                  <a:buNone/>
                </a:pPr>
                <a:endParaRPr lang="es-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s-US" i="1">
                          <a:latin typeface="Cambria Math" panose="02040503050406030204" pitchFamily="18" charset="0"/>
                        </a:rPr>
                        <m:t>𝑅𝑒</m:t>
                      </m:r>
                      <m:r>
                        <a:rPr lang="es-US" i="1">
                          <a:latin typeface="Cambria Math" panose="02040503050406030204" pitchFamily="18" charset="0"/>
                        </a:rPr>
                        <m:t>=</m:t>
                      </m:r>
                      <m:f>
                        <m:fPr>
                          <m:ctrlPr>
                            <a:rPr lang="es-EC" i="1">
                              <a:latin typeface="Cambria Math" panose="02040503050406030204" pitchFamily="18" charset="0"/>
                            </a:rPr>
                          </m:ctrlPr>
                        </m:fPr>
                        <m:num>
                          <m:r>
                            <a:rPr lang="es-US" i="1">
                              <a:latin typeface="Cambria Math" panose="02040503050406030204" pitchFamily="18" charset="0"/>
                            </a:rPr>
                            <m:t>𝑁</m:t>
                          </m:r>
                          <m:sSup>
                            <m:sSupPr>
                              <m:ctrlPr>
                                <a:rPr lang="es-EC" i="1">
                                  <a:latin typeface="Cambria Math" panose="02040503050406030204" pitchFamily="18" charset="0"/>
                                </a:rPr>
                              </m:ctrlPr>
                            </m:sSupPr>
                            <m:e>
                              <m:r>
                                <a:rPr lang="es-US" i="1">
                                  <a:latin typeface="Cambria Math" panose="02040503050406030204" pitchFamily="18" charset="0"/>
                                  <a:sym typeface="Symbol" panose="05050102010706020507" pitchFamily="18" charset="2"/>
                                </a:rPr>
                                <m:t></m:t>
                              </m:r>
                              <m:r>
                                <a:rPr lang="es-US" i="1">
                                  <a:latin typeface="Cambria Math" panose="02040503050406030204" pitchFamily="18" charset="0"/>
                                </a:rPr>
                                <m:t>𝐷𝑎</m:t>
                              </m:r>
                            </m:e>
                            <m:sup>
                              <m:r>
                                <a:rPr lang="es-US" i="1">
                                  <a:latin typeface="Cambria Math" panose="02040503050406030204" pitchFamily="18" charset="0"/>
                                </a:rPr>
                                <m:t>2</m:t>
                              </m:r>
                            </m:sup>
                          </m:sSup>
                          <m:r>
                            <a:rPr lang="es-US" i="1">
                              <a:latin typeface="Cambria Math" panose="02040503050406030204" pitchFamily="18" charset="0"/>
                              <a:sym typeface="Symbol" panose="05050102010706020507" pitchFamily="18" charset="2"/>
                            </a:rPr>
                            <m:t></m:t>
                          </m:r>
                          <m:r>
                            <a:rPr lang="es-US" i="1">
                              <a:latin typeface="Cambria Math" panose="02040503050406030204" pitchFamily="18" charset="0"/>
                            </a:rPr>
                            <m:t>𝜌</m:t>
                          </m:r>
                        </m:num>
                        <m:den>
                          <m:r>
                            <a:rPr lang="es-US" i="1">
                              <a:latin typeface="Cambria Math" panose="02040503050406030204" pitchFamily="18" charset="0"/>
                            </a:rPr>
                            <m:t>𝜇</m:t>
                          </m:r>
                        </m:den>
                      </m:f>
                    </m:oMath>
                  </m:oMathPara>
                </a14:m>
                <a:endParaRPr lang="es-EC" dirty="0" smtClean="0"/>
              </a:p>
              <a:p>
                <a:pPr marL="0" indent="0">
                  <a:buNone/>
                </a:pPr>
                <a14:m>
                  <m:oMathPara xmlns:m="http://schemas.openxmlformats.org/officeDocument/2006/math">
                    <m:oMathParaPr>
                      <m:jc m:val="centerGroup"/>
                    </m:oMathParaPr>
                    <m:oMath xmlns:m="http://schemas.openxmlformats.org/officeDocument/2006/math">
                      <m:r>
                        <a:rPr lang="es-US" i="1">
                          <a:latin typeface="Cambria Math" panose="02040503050406030204" pitchFamily="18" charset="0"/>
                        </a:rPr>
                        <m:t>𝑅𝑒</m:t>
                      </m:r>
                      <m:r>
                        <a:rPr lang="es-US" i="1">
                          <a:latin typeface="Cambria Math" panose="02040503050406030204" pitchFamily="18" charset="0"/>
                        </a:rPr>
                        <m:t>=</m:t>
                      </m:r>
                      <m:f>
                        <m:fPr>
                          <m:ctrlPr>
                            <a:rPr lang="es-EC" i="1">
                              <a:latin typeface="Cambria Math" panose="02040503050406030204" pitchFamily="18" charset="0"/>
                            </a:rPr>
                          </m:ctrlPr>
                        </m:fPr>
                        <m:num>
                          <m:r>
                            <a:rPr lang="es-US" i="1">
                              <a:latin typeface="Cambria Math" panose="02040503050406030204" pitchFamily="18" charset="0"/>
                            </a:rPr>
                            <m:t>2.1</m:t>
                          </m:r>
                          <m:f>
                            <m:fPr>
                              <m:ctrlPr>
                                <a:rPr lang="es-EC" i="1">
                                  <a:latin typeface="Cambria Math" panose="02040503050406030204" pitchFamily="18" charset="0"/>
                                </a:rPr>
                              </m:ctrlPr>
                            </m:fPr>
                            <m:num>
                              <m:r>
                                <a:rPr lang="es-US" i="1">
                                  <a:latin typeface="Cambria Math" panose="02040503050406030204" pitchFamily="18" charset="0"/>
                                </a:rPr>
                                <m:t>𝑟𝑎𝑑</m:t>
                              </m:r>
                            </m:num>
                            <m:den>
                              <m:r>
                                <a:rPr lang="es-US" i="1">
                                  <a:latin typeface="Cambria Math" panose="02040503050406030204" pitchFamily="18" charset="0"/>
                                </a:rPr>
                                <m:t>𝑠</m:t>
                              </m:r>
                            </m:den>
                          </m:f>
                          <m:sSup>
                            <m:sSupPr>
                              <m:ctrlPr>
                                <a:rPr lang="es-EC" i="1">
                                  <a:latin typeface="Cambria Math" panose="02040503050406030204" pitchFamily="18" charset="0"/>
                                </a:rPr>
                              </m:ctrlPr>
                            </m:sSupPr>
                            <m:e>
                              <m:r>
                                <a:rPr lang="es-US" i="1">
                                  <a:latin typeface="Cambria Math" panose="02040503050406030204" pitchFamily="18" charset="0"/>
                                  <a:sym typeface="Symbol" panose="05050102010706020507" pitchFamily="18" charset="2"/>
                                </a:rPr>
                                <m:t></m:t>
                              </m:r>
                              <m:d>
                                <m:dPr>
                                  <m:ctrlPr>
                                    <a:rPr lang="es-EC" i="1">
                                      <a:latin typeface="Cambria Math" panose="02040503050406030204" pitchFamily="18" charset="0"/>
                                    </a:rPr>
                                  </m:ctrlPr>
                                </m:dPr>
                                <m:e>
                                  <m:r>
                                    <a:rPr lang="es-US" i="1">
                                      <a:latin typeface="Cambria Math" panose="02040503050406030204" pitchFamily="18" charset="0"/>
                                    </a:rPr>
                                    <m:t>0.68 </m:t>
                                  </m:r>
                                  <m:r>
                                    <a:rPr lang="es-US" i="1">
                                      <a:latin typeface="Cambria Math" panose="02040503050406030204" pitchFamily="18" charset="0"/>
                                    </a:rPr>
                                    <m:t>𝑚</m:t>
                                  </m:r>
                                </m:e>
                              </m:d>
                            </m:e>
                            <m:sup>
                              <m:r>
                                <a:rPr lang="es-US" i="1">
                                  <a:latin typeface="Cambria Math" panose="02040503050406030204" pitchFamily="18" charset="0"/>
                                </a:rPr>
                                <m:t>2</m:t>
                              </m:r>
                            </m:sup>
                          </m:sSup>
                          <m:r>
                            <a:rPr lang="es-US" i="1">
                              <a:latin typeface="Cambria Math" panose="02040503050406030204" pitchFamily="18" charset="0"/>
                              <a:sym typeface="Symbol" panose="05050102010706020507" pitchFamily="18" charset="2"/>
                            </a:rPr>
                            <m:t></m:t>
                          </m:r>
                          <m:r>
                            <a:rPr lang="es-US" i="1">
                              <a:latin typeface="Cambria Math" panose="02040503050406030204" pitchFamily="18" charset="0"/>
                            </a:rPr>
                            <m:t>797.54</m:t>
                          </m:r>
                          <m:f>
                            <m:fPr>
                              <m:ctrlPr>
                                <a:rPr lang="es-EC" i="1">
                                  <a:latin typeface="Cambria Math" panose="02040503050406030204" pitchFamily="18" charset="0"/>
                                </a:rPr>
                              </m:ctrlPr>
                            </m:fPr>
                            <m:num>
                              <m:r>
                                <a:rPr lang="es-US" i="1">
                                  <a:latin typeface="Cambria Math" panose="02040503050406030204" pitchFamily="18" charset="0"/>
                                </a:rPr>
                                <m:t>𝑘𝑔</m:t>
                              </m:r>
                            </m:num>
                            <m:den>
                              <m:sSup>
                                <m:sSupPr>
                                  <m:ctrlPr>
                                    <a:rPr lang="es-EC" i="1">
                                      <a:latin typeface="Cambria Math" panose="02040503050406030204" pitchFamily="18" charset="0"/>
                                    </a:rPr>
                                  </m:ctrlPr>
                                </m:sSupPr>
                                <m:e>
                                  <m:r>
                                    <a:rPr lang="es-US" i="1">
                                      <a:latin typeface="Cambria Math" panose="02040503050406030204" pitchFamily="18" charset="0"/>
                                    </a:rPr>
                                    <m:t>𝑚</m:t>
                                  </m:r>
                                </m:e>
                                <m:sup>
                                  <m:r>
                                    <a:rPr lang="es-US" i="1">
                                      <a:latin typeface="Cambria Math" panose="02040503050406030204" pitchFamily="18" charset="0"/>
                                    </a:rPr>
                                    <m:t>3</m:t>
                                  </m:r>
                                </m:sup>
                              </m:sSup>
                            </m:den>
                          </m:f>
                        </m:num>
                        <m:den>
                          <m:r>
                            <a:rPr lang="es-US" i="1">
                              <a:latin typeface="Cambria Math" panose="02040503050406030204" pitchFamily="18" charset="0"/>
                            </a:rPr>
                            <m:t>5.8263 </m:t>
                          </m:r>
                          <m:f>
                            <m:fPr>
                              <m:ctrlPr>
                                <a:rPr lang="es-EC" i="1">
                                  <a:latin typeface="Cambria Math" panose="02040503050406030204" pitchFamily="18" charset="0"/>
                                </a:rPr>
                              </m:ctrlPr>
                            </m:fPr>
                            <m:num>
                              <m:r>
                                <a:rPr lang="es-US" i="1">
                                  <a:latin typeface="Cambria Math" panose="02040503050406030204" pitchFamily="18" charset="0"/>
                                </a:rPr>
                                <m:t>𝑘𝑔</m:t>
                              </m:r>
                            </m:num>
                            <m:den>
                              <m:r>
                                <a:rPr lang="es-US" i="1">
                                  <a:latin typeface="Cambria Math" panose="02040503050406030204" pitchFamily="18" charset="0"/>
                                </a:rPr>
                                <m:t>𝑚</m:t>
                              </m:r>
                              <m:r>
                                <a:rPr lang="es-US" i="1">
                                  <a:latin typeface="Cambria Math" panose="02040503050406030204" pitchFamily="18" charset="0"/>
                                  <a:sym typeface="Symbol" panose="05050102010706020507" pitchFamily="18" charset="2"/>
                                </a:rPr>
                                <m:t></m:t>
                              </m:r>
                              <m:r>
                                <a:rPr lang="es-US" i="1">
                                  <a:latin typeface="Cambria Math" panose="02040503050406030204" pitchFamily="18" charset="0"/>
                                </a:rPr>
                                <m:t>𝑠</m:t>
                              </m:r>
                            </m:den>
                          </m:f>
                        </m:den>
                      </m:f>
                    </m:oMath>
                  </m:oMathPara>
                </a14:m>
                <a:endParaRPr lang="es-EC" dirty="0"/>
              </a:p>
              <a:p>
                <a:pPr marL="0" indent="0">
                  <a:buNone/>
                </a:pPr>
                <a:endParaRPr lang="es-US" b="1" i="1" dirty="0" smtClean="0"/>
              </a:p>
              <a:p>
                <a:pPr marL="0" indent="0">
                  <a:buNone/>
                </a:pPr>
                <a14:m>
                  <m:oMathPara xmlns:m="http://schemas.openxmlformats.org/officeDocument/2006/math">
                    <m:oMathParaPr>
                      <m:jc m:val="centerGroup"/>
                    </m:oMathParaPr>
                    <m:oMath xmlns:m="http://schemas.openxmlformats.org/officeDocument/2006/math">
                      <m:r>
                        <a:rPr lang="es-US" b="1" i="1">
                          <a:latin typeface="Cambria Math" panose="02040503050406030204" pitchFamily="18" charset="0"/>
                        </a:rPr>
                        <m:t>𝑹𝒆</m:t>
                      </m:r>
                      <m:r>
                        <a:rPr lang="es-US" b="1" i="1">
                          <a:latin typeface="Cambria Math" panose="02040503050406030204" pitchFamily="18" charset="0"/>
                        </a:rPr>
                        <m:t>=</m:t>
                      </m:r>
                      <m:r>
                        <a:rPr lang="es-US" b="1" i="1">
                          <a:latin typeface="Cambria Math" panose="02040503050406030204" pitchFamily="18" charset="0"/>
                        </a:rPr>
                        <m:t>𝟏𝟑𝟐</m:t>
                      </m:r>
                      <m:r>
                        <a:rPr lang="es-US" b="1" i="1">
                          <a:latin typeface="Cambria Math" panose="02040503050406030204" pitchFamily="18" charset="0"/>
                        </a:rPr>
                        <m:t>,</m:t>
                      </m:r>
                      <m:r>
                        <a:rPr lang="es-US" b="1" i="1">
                          <a:latin typeface="Cambria Math" panose="02040503050406030204" pitchFamily="18" charset="0"/>
                        </a:rPr>
                        <m:t>𝟗𝟐</m:t>
                      </m:r>
                    </m:oMath>
                  </m:oMathPara>
                </a14:m>
                <a:endParaRPr lang="es-EC" dirty="0"/>
              </a:p>
              <a:p>
                <a:pPr marL="0" indent="0">
                  <a:buNone/>
                </a:pPr>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2589212" y="2133599"/>
                <a:ext cx="8915400" cy="4254321"/>
              </a:xfrm>
              <a:blipFill rotWithShape="0">
                <a:blip r:embed="rId2"/>
                <a:stretch>
                  <a:fillRect l="-616" t="-716"/>
                </a:stretch>
              </a:blipFill>
            </p:spPr>
            <p:txBody>
              <a:bodyPr/>
              <a:lstStyle/>
              <a:p>
                <a:r>
                  <a:rPr lang="es-US">
                    <a:noFill/>
                  </a:rPr>
                  <a:t> </a:t>
                </a:r>
              </a:p>
            </p:txBody>
          </p:sp>
        </mc:Fallback>
      </mc:AlternateContent>
    </p:spTree>
    <p:extLst>
      <p:ext uri="{BB962C8B-B14F-4D97-AF65-F5344CB8AC3E}">
        <p14:creationId xmlns:p14="http://schemas.microsoft.com/office/powerpoint/2010/main" val="31850156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a:spLocks noGrp="1"/>
          </p:cNvSpPr>
          <p:nvPr>
            <p:ph idx="1"/>
          </p:nvPr>
        </p:nvSpPr>
        <p:spPr>
          <a:xfrm>
            <a:off x="2502739" y="5779699"/>
            <a:ext cx="8915400" cy="959660"/>
          </a:xfrm>
        </p:spPr>
        <p:txBody>
          <a:bodyPr>
            <a:normAutofit/>
          </a:bodyPr>
          <a:lstStyle/>
          <a:p>
            <a:pPr marL="0" indent="0" algn="just">
              <a:buNone/>
            </a:pPr>
            <a:r>
              <a:rPr lang="es-US" b="1" dirty="0" smtClean="0"/>
              <a:t>Cálculo del número de Reynolds:</a:t>
            </a:r>
          </a:p>
          <a:p>
            <a:pPr marL="0" indent="0" algn="ctr">
              <a:buNone/>
            </a:pPr>
            <a:r>
              <a:rPr lang="es-US" b="1" dirty="0" smtClean="0"/>
              <a:t>Np=1.6</a:t>
            </a:r>
          </a:p>
          <a:p>
            <a:pPr marL="0" indent="0">
              <a:buNone/>
            </a:pPr>
            <a:endParaRPr lang="es-EC" dirty="0"/>
          </a:p>
        </p:txBody>
      </p:sp>
      <p:pic>
        <p:nvPicPr>
          <p:cNvPr id="3" name="Imagen 2"/>
          <p:cNvPicPr>
            <a:picLocks noChangeAspect="1"/>
          </p:cNvPicPr>
          <p:nvPr/>
        </p:nvPicPr>
        <p:blipFill>
          <a:blip r:embed="rId2"/>
          <a:stretch>
            <a:fillRect/>
          </a:stretch>
        </p:blipFill>
        <p:spPr>
          <a:xfrm>
            <a:off x="2483689" y="123825"/>
            <a:ext cx="9507544" cy="5655874"/>
          </a:xfrm>
          <a:prstGeom prst="rect">
            <a:avLst/>
          </a:prstGeom>
        </p:spPr>
      </p:pic>
    </p:spTree>
    <p:extLst>
      <p:ext uri="{BB962C8B-B14F-4D97-AF65-F5344CB8AC3E}">
        <p14:creationId xmlns:p14="http://schemas.microsoft.com/office/powerpoint/2010/main" val="33645792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2589212" y="1483743"/>
                <a:ext cx="4622471" cy="2663254"/>
              </a:xfrm>
            </p:spPr>
            <p:txBody>
              <a:bodyPr/>
              <a:lstStyle/>
              <a:p>
                <a:pPr marL="0" indent="0">
                  <a:buNone/>
                </a:pPr>
                <a:r>
                  <a:rPr lang="es-EC" dirty="0" smtClean="0"/>
                  <a:t>Por lo tanto:</a:t>
                </a:r>
              </a:p>
              <a:p>
                <a:pPr marL="0" indent="0">
                  <a:buNone/>
                </a:pPr>
                <a:endParaRPr lang="es-EC" dirty="0" smtClean="0"/>
              </a:p>
              <a:p>
                <a:pPr marL="0" indent="0">
                  <a:buNone/>
                </a:pPr>
                <a14:m>
                  <m:oMathPara xmlns:m="http://schemas.openxmlformats.org/officeDocument/2006/math">
                    <m:oMathParaPr>
                      <m:jc m:val="centerGroup"/>
                    </m:oMathParaPr>
                    <m:oMath xmlns:m="http://schemas.openxmlformats.org/officeDocument/2006/math">
                      <m:r>
                        <a:rPr lang="es-US" i="1">
                          <a:latin typeface="Cambria Math" panose="02040503050406030204" pitchFamily="18" charset="0"/>
                        </a:rPr>
                        <m:t> </m:t>
                      </m:r>
                      <m:r>
                        <a:rPr lang="es-US" i="1">
                          <a:latin typeface="Cambria Math" panose="02040503050406030204" pitchFamily="18" charset="0"/>
                        </a:rPr>
                        <m:t>𝑃</m:t>
                      </m:r>
                      <m:r>
                        <a:rPr lang="es-US" i="1">
                          <a:latin typeface="Cambria Math" panose="02040503050406030204" pitchFamily="18" charset="0"/>
                        </a:rPr>
                        <m:t>=</m:t>
                      </m:r>
                      <m:r>
                        <a:rPr lang="es-US" i="1">
                          <a:latin typeface="Cambria Math" panose="02040503050406030204" pitchFamily="18" charset="0"/>
                        </a:rPr>
                        <m:t>𝑁𝑝</m:t>
                      </m:r>
                      <m:r>
                        <a:rPr lang="es-US" i="1">
                          <a:latin typeface="Cambria Math" panose="02040503050406030204" pitchFamily="18" charset="0"/>
                          <a:sym typeface="Symbol" panose="05050102010706020507" pitchFamily="18" charset="2"/>
                        </a:rPr>
                        <m:t></m:t>
                      </m:r>
                      <m:r>
                        <a:rPr lang="es-US" i="1">
                          <a:latin typeface="Cambria Math" panose="02040503050406030204" pitchFamily="18" charset="0"/>
                        </a:rPr>
                        <m:t>𝜌</m:t>
                      </m:r>
                      <m:r>
                        <a:rPr lang="es-US" i="1">
                          <a:latin typeface="Cambria Math" panose="02040503050406030204" pitchFamily="18" charset="0"/>
                          <a:sym typeface="Symbol" panose="05050102010706020507" pitchFamily="18" charset="2"/>
                        </a:rPr>
                        <m:t></m:t>
                      </m:r>
                      <m:sSup>
                        <m:sSupPr>
                          <m:ctrlPr>
                            <a:rPr lang="es-EC" i="1">
                              <a:latin typeface="Cambria Math" panose="02040503050406030204" pitchFamily="18" charset="0"/>
                            </a:rPr>
                          </m:ctrlPr>
                        </m:sSupPr>
                        <m:e>
                          <m:sSub>
                            <m:sSubPr>
                              <m:ctrlPr>
                                <a:rPr lang="es-EC" i="1">
                                  <a:latin typeface="Cambria Math" panose="02040503050406030204" pitchFamily="18" charset="0"/>
                                </a:rPr>
                              </m:ctrlPr>
                            </m:sSubPr>
                            <m:e>
                              <m:r>
                                <a:rPr lang="es-US" i="1">
                                  <a:latin typeface="Cambria Math" panose="02040503050406030204" pitchFamily="18" charset="0"/>
                                </a:rPr>
                                <m:t>𝐷</m:t>
                              </m:r>
                            </m:e>
                            <m:sub>
                              <m:r>
                                <a:rPr lang="es-US" i="1">
                                  <a:latin typeface="Cambria Math" panose="02040503050406030204" pitchFamily="18" charset="0"/>
                                </a:rPr>
                                <m:t>𝑎</m:t>
                              </m:r>
                            </m:sub>
                          </m:sSub>
                        </m:e>
                        <m:sup>
                          <m:r>
                            <a:rPr lang="es-US" i="1">
                              <a:latin typeface="Cambria Math" panose="02040503050406030204" pitchFamily="18" charset="0"/>
                            </a:rPr>
                            <m:t>5</m:t>
                          </m:r>
                        </m:sup>
                      </m:sSup>
                      <m:sSup>
                        <m:sSupPr>
                          <m:ctrlPr>
                            <a:rPr lang="es-EC" i="1">
                              <a:latin typeface="Cambria Math" panose="02040503050406030204" pitchFamily="18" charset="0"/>
                            </a:rPr>
                          </m:ctrlPr>
                        </m:sSupPr>
                        <m:e>
                          <m:r>
                            <a:rPr lang="es-US" i="1">
                              <a:latin typeface="Cambria Math" panose="02040503050406030204" pitchFamily="18" charset="0"/>
                              <a:sym typeface="Symbol" panose="05050102010706020507" pitchFamily="18" charset="2"/>
                            </a:rPr>
                            <m:t></m:t>
                          </m:r>
                          <m:r>
                            <a:rPr lang="es-US" i="1">
                              <a:latin typeface="Cambria Math" panose="02040503050406030204" pitchFamily="18" charset="0"/>
                            </a:rPr>
                            <m:t>𝑁</m:t>
                          </m:r>
                        </m:e>
                        <m:sup>
                          <m:r>
                            <a:rPr lang="es-US" i="1">
                              <a:latin typeface="Cambria Math" panose="02040503050406030204" pitchFamily="18" charset="0"/>
                            </a:rPr>
                            <m:t>3</m:t>
                          </m:r>
                        </m:sup>
                      </m:sSup>
                    </m:oMath>
                  </m:oMathPara>
                </a14:m>
                <a:endParaRPr lang="es-EC" i="1"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r>
                        <a:rPr lang="es-US" i="1">
                          <a:latin typeface="Cambria Math" panose="02040503050406030204" pitchFamily="18" charset="0"/>
                        </a:rPr>
                        <m:t>𝑃</m:t>
                      </m:r>
                      <m:r>
                        <a:rPr lang="es-US" i="1">
                          <a:latin typeface="Cambria Math" panose="02040503050406030204" pitchFamily="18" charset="0"/>
                        </a:rPr>
                        <m:t>=1718,2047 [</m:t>
                      </m:r>
                      <m:r>
                        <a:rPr lang="es-US" b="0" i="1" smtClean="0">
                          <a:latin typeface="Cambria Math" panose="02040503050406030204" pitchFamily="18" charset="0"/>
                        </a:rPr>
                        <m:t>𝑤𝑎𝑡</m:t>
                      </m:r>
                      <m:r>
                        <a:rPr lang="es-US" i="1">
                          <a:latin typeface="Cambria Math" panose="02040503050406030204" pitchFamily="18" charset="0"/>
                        </a:rPr>
                        <m:t>𝑡𝑠</m:t>
                      </m:r>
                      <m:r>
                        <a:rPr lang="es-US" b="0" i="1" smtClean="0">
                          <a:latin typeface="Cambria Math" panose="02040503050406030204" pitchFamily="18" charset="0"/>
                        </a:rPr>
                        <m:t>]</m:t>
                      </m:r>
                    </m:oMath>
                  </m:oMathPara>
                </a14:m>
                <a:endParaRPr lang="es-EC" dirty="0" smtClean="0"/>
              </a:p>
              <a:p>
                <a:pPr marL="0" indent="0">
                  <a:buNone/>
                </a:pPr>
                <a:endParaRPr lang="es-US" b="1" i="1" dirty="0" smtClean="0"/>
              </a:p>
              <a:p>
                <a:pPr marL="0" indent="0">
                  <a:buNone/>
                </a:pPr>
                <a14:m>
                  <m:oMathPara xmlns:m="http://schemas.openxmlformats.org/officeDocument/2006/math">
                    <m:oMathParaPr>
                      <m:jc m:val="centerGroup"/>
                    </m:oMathParaPr>
                    <m:oMath xmlns:m="http://schemas.openxmlformats.org/officeDocument/2006/math">
                      <m:r>
                        <a:rPr lang="es-US" b="1" i="1">
                          <a:latin typeface="Cambria Math" panose="02040503050406030204" pitchFamily="18" charset="0"/>
                        </a:rPr>
                        <m:t>𝑷</m:t>
                      </m:r>
                      <m:r>
                        <a:rPr lang="es-US" b="1" i="1">
                          <a:latin typeface="Cambria Math" panose="02040503050406030204" pitchFamily="18" charset="0"/>
                        </a:rPr>
                        <m:t>=</m:t>
                      </m:r>
                      <m:r>
                        <a:rPr lang="es-US" b="1" i="1">
                          <a:latin typeface="Cambria Math" panose="02040503050406030204" pitchFamily="18" charset="0"/>
                        </a:rPr>
                        <m:t>𝟐</m:t>
                      </m:r>
                      <m:r>
                        <a:rPr lang="es-US" b="1" i="1">
                          <a:latin typeface="Cambria Math" panose="02040503050406030204" pitchFamily="18" charset="0"/>
                        </a:rPr>
                        <m:t>.</m:t>
                      </m:r>
                      <m:r>
                        <a:rPr lang="es-US" b="1" i="1">
                          <a:latin typeface="Cambria Math" panose="02040503050406030204" pitchFamily="18" charset="0"/>
                        </a:rPr>
                        <m:t>𝟑</m:t>
                      </m:r>
                      <m:r>
                        <a:rPr lang="es-US" b="1" i="1" smtClean="0">
                          <a:latin typeface="Cambria Math" panose="02040503050406030204" pitchFamily="18" charset="0"/>
                        </a:rPr>
                        <m:t> </m:t>
                      </m:r>
                      <m:r>
                        <a:rPr lang="es-US" b="1" i="1">
                          <a:latin typeface="Cambria Math" panose="02040503050406030204" pitchFamily="18" charset="0"/>
                        </a:rPr>
                        <m:t>[</m:t>
                      </m:r>
                      <m:r>
                        <a:rPr lang="es-US" b="1" i="1">
                          <a:latin typeface="Cambria Math" panose="02040503050406030204" pitchFamily="18" charset="0"/>
                        </a:rPr>
                        <m:t>𝑯𝑷</m:t>
                      </m:r>
                      <m:r>
                        <a:rPr lang="es-US" b="1" i="1">
                          <a:latin typeface="Cambria Math" panose="02040503050406030204" pitchFamily="18" charset="0"/>
                        </a:rPr>
                        <m:t>]</m:t>
                      </m:r>
                    </m:oMath>
                  </m:oMathPara>
                </a14:m>
                <a:endParaRPr lang="es-EC" dirty="0" smtClean="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2589212" y="1483743"/>
                <a:ext cx="4622471" cy="2663254"/>
              </a:xfrm>
              <a:blipFill rotWithShape="0">
                <a:blip r:embed="rId2"/>
                <a:stretch>
                  <a:fillRect l="-1187" t="-1144"/>
                </a:stretch>
              </a:blipFill>
            </p:spPr>
            <p:txBody>
              <a:bodyPr/>
              <a:lstStyle/>
              <a:p>
                <a:r>
                  <a:rPr lang="es-US">
                    <a:noFill/>
                  </a:rPr>
                  <a:t> </a:t>
                </a:r>
              </a:p>
            </p:txBody>
          </p:sp>
        </mc:Fallback>
      </mc:AlternateContent>
      <p:graphicFrame>
        <p:nvGraphicFramePr>
          <p:cNvPr id="5" name="Tabla 4"/>
          <p:cNvGraphicFramePr>
            <a:graphicFrameLocks noGrp="1"/>
          </p:cNvGraphicFramePr>
          <p:nvPr>
            <p:extLst/>
          </p:nvPr>
        </p:nvGraphicFramePr>
        <p:xfrm>
          <a:off x="7572165" y="1431266"/>
          <a:ext cx="3762944" cy="4055136"/>
        </p:xfrm>
        <a:graphic>
          <a:graphicData uri="http://schemas.openxmlformats.org/drawingml/2006/table">
            <a:tbl>
              <a:tblPr firstRow="1" firstCol="1" bandRow="1"/>
              <a:tblGrid>
                <a:gridCol w="1736744"/>
                <a:gridCol w="1013100"/>
                <a:gridCol w="1013100"/>
              </a:tblGrid>
              <a:tr h="253446">
                <a:tc gridSpan="3">
                  <a:txBody>
                    <a:bodyPr/>
                    <a:lstStyle/>
                    <a:p>
                      <a:pPr algn="ctr">
                        <a:lnSpc>
                          <a:spcPct val="107000"/>
                        </a:lnSpc>
                        <a:spcAft>
                          <a:spcPts val="0"/>
                        </a:spcAft>
                      </a:pPr>
                      <a:r>
                        <a:rPr lang="es-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Motor Monofásico WEG-Uso General</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r>
              <a:tr h="253446">
                <a:tc gridSpan="2">
                  <a:txBody>
                    <a:bodyPr/>
                    <a:lstStyle/>
                    <a:p>
                      <a:pPr algn="ctr">
                        <a:lnSpc>
                          <a:spcPct val="107000"/>
                        </a:lnSpc>
                        <a:spcAft>
                          <a:spcPts val="0"/>
                        </a:spcAft>
                      </a:pPr>
                      <a:r>
                        <a:rPr lang="es-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Norma</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C"/>
                    </a:p>
                  </a:txBody>
                  <a:tcPr/>
                </a:tc>
                <a:tc>
                  <a:txBody>
                    <a:bodyPr/>
                    <a:lstStyle/>
                    <a:p>
                      <a:pPr algn="ctr">
                        <a:lnSpc>
                          <a:spcPct val="107000"/>
                        </a:lnSpc>
                        <a:spcAft>
                          <a:spcPts val="0"/>
                        </a:spcAft>
                      </a:pPr>
                      <a:r>
                        <a:rPr lang="es-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IEC</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53446">
                <a:tc gridSpan="2">
                  <a:txBody>
                    <a:bodyPr/>
                    <a:lstStyle/>
                    <a:p>
                      <a:pPr algn="ctr">
                        <a:lnSpc>
                          <a:spcPct val="107000"/>
                        </a:lnSpc>
                        <a:spcAft>
                          <a:spcPts val="0"/>
                        </a:spcAft>
                      </a:pPr>
                      <a:r>
                        <a:rPr lang="es-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Frecuencia</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hMerge="1">
                  <a:txBody>
                    <a:bodyPr/>
                    <a:lstStyle/>
                    <a:p>
                      <a:endParaRPr lang="es-EC"/>
                    </a:p>
                  </a:txBody>
                  <a:tcPr/>
                </a:tc>
                <a:tc>
                  <a:txBody>
                    <a:bodyPr/>
                    <a:lstStyle/>
                    <a:p>
                      <a:pPr algn="ctr">
                        <a:lnSpc>
                          <a:spcPct val="107000"/>
                        </a:lnSpc>
                        <a:spcAft>
                          <a:spcPts val="0"/>
                        </a:spcAft>
                      </a:pPr>
                      <a:r>
                        <a:rPr lang="es-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60 Hz</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r>
              <a:tr h="253446">
                <a:tc gridSpan="2">
                  <a:txBody>
                    <a:bodyPr/>
                    <a:lstStyle/>
                    <a:p>
                      <a:pPr algn="ctr">
                        <a:lnSpc>
                          <a:spcPct val="107000"/>
                        </a:lnSpc>
                        <a:spcAft>
                          <a:spcPts val="0"/>
                        </a:spcAft>
                      </a:pPr>
                      <a:r>
                        <a:rPr lang="es-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Voltaje nominal</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hMerge="1">
                  <a:txBody>
                    <a:bodyPr/>
                    <a:lstStyle/>
                    <a:p>
                      <a:endParaRPr lang="es-EC"/>
                    </a:p>
                  </a:txBody>
                  <a:tcPr/>
                </a:tc>
                <a:tc>
                  <a:txBody>
                    <a:bodyPr/>
                    <a:lstStyle/>
                    <a:p>
                      <a:pPr algn="ctr">
                        <a:lnSpc>
                          <a:spcPct val="107000"/>
                        </a:lnSpc>
                        <a:spcAft>
                          <a:spcPts val="0"/>
                        </a:spcAft>
                      </a:pPr>
                      <a:r>
                        <a:rPr lang="es-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220/440V</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r>
              <a:tr h="253446">
                <a:tc gridSpan="2">
                  <a:txBody>
                    <a:bodyPr/>
                    <a:lstStyle/>
                    <a:p>
                      <a:pPr algn="ctr">
                        <a:lnSpc>
                          <a:spcPct val="107000"/>
                        </a:lnSpc>
                        <a:spcAft>
                          <a:spcPts val="0"/>
                        </a:spcAft>
                      </a:pPr>
                      <a:r>
                        <a:rPr lang="es-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Polos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hMerge="1">
                  <a:txBody>
                    <a:bodyPr/>
                    <a:lstStyle/>
                    <a:p>
                      <a:endParaRPr lang="es-EC"/>
                    </a:p>
                  </a:txBody>
                  <a:tcPr/>
                </a:tc>
                <a:tc>
                  <a:txBody>
                    <a:bodyPr/>
                    <a:lstStyle/>
                    <a:p>
                      <a:pPr algn="ctr">
                        <a:lnSpc>
                          <a:spcPct val="107000"/>
                        </a:lnSpc>
                        <a:spcAft>
                          <a:spcPts val="0"/>
                        </a:spcAft>
                      </a:pPr>
                      <a:r>
                        <a:rPr lang="es-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r>
              <a:tr h="253446">
                <a:tc gridSpan="2">
                  <a:txBody>
                    <a:bodyPr/>
                    <a:lstStyle/>
                    <a:p>
                      <a:pPr algn="ctr">
                        <a:lnSpc>
                          <a:spcPct val="107000"/>
                        </a:lnSpc>
                        <a:spcAft>
                          <a:spcPts val="0"/>
                        </a:spcAft>
                      </a:pPr>
                      <a:r>
                        <a:rPr lang="es-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Potencia [HP]</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hMerge="1">
                  <a:txBody>
                    <a:bodyPr/>
                    <a:lstStyle/>
                    <a:p>
                      <a:endParaRPr lang="es-EC"/>
                    </a:p>
                  </a:txBody>
                  <a:tcPr/>
                </a:tc>
                <a:tc>
                  <a:txBody>
                    <a:bodyPr/>
                    <a:lstStyle/>
                    <a:p>
                      <a:pPr algn="ctr">
                        <a:lnSpc>
                          <a:spcPct val="107000"/>
                        </a:lnSpc>
                        <a:spcAft>
                          <a:spcPts val="0"/>
                        </a:spcAft>
                      </a:pPr>
                      <a:r>
                        <a:rPr lang="es-U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r>
              <a:tr h="253446">
                <a:tc gridSpan="2">
                  <a:txBody>
                    <a:bodyPr/>
                    <a:lstStyle/>
                    <a:p>
                      <a:pPr algn="ctr">
                        <a:lnSpc>
                          <a:spcPct val="107000"/>
                        </a:lnSpc>
                        <a:spcAft>
                          <a:spcPts val="0"/>
                        </a:spcAft>
                      </a:pPr>
                      <a:r>
                        <a:rPr lang="es-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Peso</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hMerge="1">
                  <a:txBody>
                    <a:bodyPr/>
                    <a:lstStyle/>
                    <a:p>
                      <a:endParaRPr lang="es-EC"/>
                    </a:p>
                  </a:txBody>
                  <a:tcPr/>
                </a:tc>
                <a:tc>
                  <a:txBody>
                    <a:bodyPr/>
                    <a:lstStyle/>
                    <a:p>
                      <a:pPr algn="ctr">
                        <a:lnSpc>
                          <a:spcPct val="107000"/>
                        </a:lnSpc>
                        <a:spcAft>
                          <a:spcPts val="0"/>
                        </a:spcAft>
                      </a:pPr>
                      <a:r>
                        <a:rPr lang="es-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44.0 kg</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r>
              <a:tr h="253446">
                <a:tc gridSpan="2">
                  <a:txBody>
                    <a:bodyPr/>
                    <a:lstStyle/>
                    <a:p>
                      <a:pPr algn="ctr">
                        <a:lnSpc>
                          <a:spcPct val="107000"/>
                        </a:lnSpc>
                        <a:spcAft>
                          <a:spcPts val="0"/>
                        </a:spcAft>
                      </a:pPr>
                      <a:r>
                        <a:rPr lang="es-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Rotación nominal [RPM]</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hMerge="1">
                  <a:txBody>
                    <a:bodyPr/>
                    <a:lstStyle/>
                    <a:p>
                      <a:endParaRPr lang="es-EC"/>
                    </a:p>
                  </a:txBody>
                  <a:tcPr/>
                </a:tc>
                <a:tc>
                  <a:txBody>
                    <a:bodyPr/>
                    <a:lstStyle/>
                    <a:p>
                      <a:pPr algn="ctr">
                        <a:lnSpc>
                          <a:spcPct val="107000"/>
                        </a:lnSpc>
                        <a:spcAft>
                          <a:spcPts val="0"/>
                        </a:spcAft>
                      </a:pPr>
                      <a:r>
                        <a:rPr lang="es-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1750 rpm</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r>
              <a:tr h="253446">
                <a:tc rowSpan="3">
                  <a:txBody>
                    <a:bodyPr/>
                    <a:lstStyle/>
                    <a:p>
                      <a:pPr algn="r">
                        <a:lnSpc>
                          <a:spcPct val="107000"/>
                        </a:lnSpc>
                        <a:spcAft>
                          <a:spcPts val="0"/>
                        </a:spcAft>
                      </a:pPr>
                      <a:r>
                        <a:rPr lang="es-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Eficiencia (%)</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77</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r>
              <a:tr h="253446">
                <a:tc vMerge="1">
                  <a:txBody>
                    <a:bodyPr/>
                    <a:lstStyle/>
                    <a:p>
                      <a:endParaRPr lang="es-EC"/>
                    </a:p>
                  </a:txBody>
                  <a:tcPr/>
                </a:tc>
                <a:tc>
                  <a:txBody>
                    <a:bodyPr/>
                    <a:lstStyle/>
                    <a:p>
                      <a:pPr algn="ctr">
                        <a:lnSpc>
                          <a:spcPct val="107000"/>
                        </a:lnSpc>
                        <a:spcAft>
                          <a:spcPts val="0"/>
                        </a:spcAft>
                      </a:pPr>
                      <a:r>
                        <a:rPr lang="es-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75%</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r>
              <a:tr h="253446">
                <a:tc vMerge="1">
                  <a:txBody>
                    <a:bodyPr/>
                    <a:lstStyle/>
                    <a:p>
                      <a:endParaRPr lang="es-EC"/>
                    </a:p>
                  </a:txBody>
                  <a:tcPr/>
                </a:tc>
                <a:tc>
                  <a:txBody>
                    <a:bodyPr/>
                    <a:lstStyle/>
                    <a:p>
                      <a:pPr algn="ctr">
                        <a:lnSpc>
                          <a:spcPct val="107000"/>
                        </a:lnSpc>
                        <a:spcAft>
                          <a:spcPts val="0"/>
                        </a:spcAft>
                      </a:pPr>
                      <a:r>
                        <a:rPr lang="es-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81.5</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r>
              <a:tr h="253446">
                <a:tc rowSpan="3">
                  <a:txBody>
                    <a:bodyPr/>
                    <a:lstStyle/>
                    <a:p>
                      <a:pPr algn="r">
                        <a:lnSpc>
                          <a:spcPct val="107000"/>
                        </a:lnSpc>
                        <a:spcAft>
                          <a:spcPts val="0"/>
                        </a:spcAft>
                      </a:pPr>
                      <a:r>
                        <a:rPr lang="es-US" sz="14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Factor de Potencia</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0.68</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r>
              <a:tr h="253446">
                <a:tc vMerge="1">
                  <a:txBody>
                    <a:bodyPr/>
                    <a:lstStyle/>
                    <a:p>
                      <a:endParaRPr lang="es-EC"/>
                    </a:p>
                  </a:txBody>
                  <a:tcPr/>
                </a:tc>
                <a:tc>
                  <a:txBody>
                    <a:bodyPr/>
                    <a:lstStyle/>
                    <a:p>
                      <a:pPr algn="ctr">
                        <a:lnSpc>
                          <a:spcPct val="107000"/>
                        </a:lnSpc>
                        <a:spcAft>
                          <a:spcPts val="0"/>
                        </a:spcAft>
                      </a:pPr>
                      <a:r>
                        <a:rPr lang="es-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75%</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0.77</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r>
              <a:tr h="253446">
                <a:tc vMerge="1">
                  <a:txBody>
                    <a:bodyPr/>
                    <a:lstStyle/>
                    <a:p>
                      <a:endParaRPr lang="es-EC"/>
                    </a:p>
                  </a:txBody>
                  <a:tcPr/>
                </a:tc>
                <a:tc>
                  <a:txBody>
                    <a:bodyPr/>
                    <a:lstStyle/>
                    <a:p>
                      <a:pPr algn="ctr">
                        <a:lnSpc>
                          <a:spcPct val="107000"/>
                        </a:lnSpc>
                        <a:spcAft>
                          <a:spcPts val="0"/>
                        </a:spcAft>
                      </a:pPr>
                      <a:r>
                        <a:rPr lang="es-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U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0.83</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r>
              <a:tr h="253446">
                <a:tc gridSpan="2">
                  <a:txBody>
                    <a:bodyPr/>
                    <a:lstStyle/>
                    <a:p>
                      <a:pPr algn="ctr">
                        <a:lnSpc>
                          <a:spcPct val="107000"/>
                        </a:lnSpc>
                        <a:spcAft>
                          <a:spcPts val="0"/>
                        </a:spcAft>
                      </a:pPr>
                      <a:r>
                        <a:rPr lang="es-US" sz="14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Corriente nominal</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hMerge="1">
                  <a:txBody>
                    <a:bodyPr/>
                    <a:lstStyle/>
                    <a:p>
                      <a:endParaRPr lang="es-EC"/>
                    </a:p>
                  </a:txBody>
                  <a:tcPr/>
                </a:tc>
                <a:tc>
                  <a:txBody>
                    <a:bodyPr/>
                    <a:lstStyle/>
                    <a:p>
                      <a:pPr algn="ctr">
                        <a:lnSpc>
                          <a:spcPct val="107000"/>
                        </a:lnSpc>
                        <a:spcAft>
                          <a:spcPts val="0"/>
                        </a:spcAft>
                      </a:pPr>
                      <a:r>
                        <a:rPr lang="es-U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7.50 A</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r>
              <a:tr h="253446">
                <a:tc gridSpan="2">
                  <a:txBody>
                    <a:bodyPr/>
                    <a:lstStyle/>
                    <a:p>
                      <a:pPr algn="ctr">
                        <a:lnSpc>
                          <a:spcPct val="107000"/>
                        </a:lnSpc>
                        <a:spcAft>
                          <a:spcPts val="0"/>
                        </a:spcAft>
                      </a:pPr>
                      <a:r>
                        <a:rPr lang="es-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Protección</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U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IP55</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234287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2796246" y="1230970"/>
                <a:ext cx="5877854" cy="5106329"/>
              </a:xfrm>
            </p:spPr>
            <p:txBody>
              <a:bodyPr/>
              <a:lstStyle/>
              <a:p>
                <a:pPr marL="0" indent="0">
                  <a:buNone/>
                </a:pPr>
                <a14:m>
                  <m:oMath xmlns:m="http://schemas.openxmlformats.org/officeDocument/2006/math">
                    <m:r>
                      <a:rPr lang="es-US" i="1" smtClean="0">
                        <a:latin typeface="Cambria Math" panose="02040503050406030204" pitchFamily="18" charset="0"/>
                      </a:rPr>
                      <m:t>% </m:t>
                    </m:r>
                    <m:r>
                      <a:rPr lang="es-US" i="1" smtClean="0">
                        <a:latin typeface="Cambria Math" panose="02040503050406030204" pitchFamily="18" charset="0"/>
                      </a:rPr>
                      <m:t>𝑒𝑓𝑖𝑐𝑖𝑒𝑛𝑐𝑖𝑎</m:t>
                    </m:r>
                  </m:oMath>
                </a14:m>
                <a:r>
                  <a:rPr lang="es-US" dirty="0"/>
                  <a:t>: Porcentaje de eficiencia del motor.</a:t>
                </a:r>
                <a:endParaRPr lang="es-EC" dirty="0"/>
              </a:p>
              <a:p>
                <a:pPr marL="0" indent="0">
                  <a:buNone/>
                </a:pPr>
                <a14:m>
                  <m:oMath xmlns:m="http://schemas.openxmlformats.org/officeDocument/2006/math">
                    <m:sSub>
                      <m:sSubPr>
                        <m:ctrlPr>
                          <a:rPr lang="es-EC" i="1">
                            <a:latin typeface="Cambria Math" panose="02040503050406030204" pitchFamily="18" charset="0"/>
                          </a:rPr>
                        </m:ctrlPr>
                      </m:sSubPr>
                      <m:e>
                        <m:r>
                          <a:rPr lang="es-US" i="1">
                            <a:latin typeface="Cambria Math" panose="02040503050406030204" pitchFamily="18" charset="0"/>
                          </a:rPr>
                          <m:t>𝑃</m:t>
                        </m:r>
                      </m:e>
                      <m:sub>
                        <m:r>
                          <a:rPr lang="es-US" i="1">
                            <a:latin typeface="Cambria Math" panose="02040503050406030204" pitchFamily="18" charset="0"/>
                          </a:rPr>
                          <m:t>𝑚𝑜𝑡𝑜𝑟</m:t>
                        </m:r>
                      </m:sub>
                    </m:sSub>
                  </m:oMath>
                </a14:m>
                <a:r>
                  <a:rPr lang="es-US" dirty="0"/>
                  <a:t>: Potencia del motor</a:t>
                </a:r>
                <a:r>
                  <a:rPr lang="es-US" dirty="0" smtClean="0"/>
                  <a:t>.</a:t>
                </a:r>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US" i="1">
                              <a:latin typeface="Cambria Math" panose="02040503050406030204" pitchFamily="18" charset="0"/>
                            </a:rPr>
                            <m:t>𝑃</m:t>
                          </m:r>
                        </m:e>
                        <m:sub>
                          <m:r>
                            <a:rPr lang="es-US" i="1">
                              <a:latin typeface="Cambria Math" panose="02040503050406030204" pitchFamily="18" charset="0"/>
                            </a:rPr>
                            <m:t>𝑟𝑒𝑎𝑙</m:t>
                          </m:r>
                        </m:sub>
                      </m:sSub>
                      <m:r>
                        <a:rPr lang="es-US" i="1">
                          <a:latin typeface="Cambria Math" panose="02040503050406030204" pitchFamily="18" charset="0"/>
                        </a:rPr>
                        <m:t>=% </m:t>
                      </m:r>
                      <m:r>
                        <a:rPr lang="es-US" i="1">
                          <a:latin typeface="Cambria Math" panose="02040503050406030204" pitchFamily="18" charset="0"/>
                        </a:rPr>
                        <m:t>𝑒𝑓𝑖𝑐𝑖𝑒𝑛𝑐𝑖𝑎</m:t>
                      </m:r>
                      <m:r>
                        <a:rPr lang="es-US" i="1">
                          <a:latin typeface="Cambria Math" panose="02040503050406030204" pitchFamily="18" charset="0"/>
                          <a:sym typeface="Symbol" panose="05050102010706020507" pitchFamily="18" charset="2"/>
                        </a:rPr>
                        <m:t></m:t>
                      </m:r>
                      <m:sSub>
                        <m:sSubPr>
                          <m:ctrlPr>
                            <a:rPr lang="es-EC" i="1">
                              <a:latin typeface="Cambria Math" panose="02040503050406030204" pitchFamily="18" charset="0"/>
                            </a:rPr>
                          </m:ctrlPr>
                        </m:sSubPr>
                        <m:e>
                          <m:r>
                            <a:rPr lang="es-US" i="1">
                              <a:latin typeface="Cambria Math" panose="02040503050406030204" pitchFamily="18" charset="0"/>
                            </a:rPr>
                            <m:t>𝑃</m:t>
                          </m:r>
                        </m:e>
                        <m:sub>
                          <m:r>
                            <a:rPr lang="es-US" i="1">
                              <a:latin typeface="Cambria Math" panose="02040503050406030204" pitchFamily="18" charset="0"/>
                            </a:rPr>
                            <m:t>𝑚𝑜𝑡𝑜𝑟</m:t>
                          </m:r>
                        </m:sub>
                      </m:sSub>
                    </m:oMath>
                  </m:oMathPara>
                </a14:m>
                <a:endParaRPr lang="es-EC" i="1"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US" b="1" i="1">
                              <a:latin typeface="Cambria Math" panose="02040503050406030204" pitchFamily="18" charset="0"/>
                            </a:rPr>
                            <m:t>𝑷</m:t>
                          </m:r>
                        </m:e>
                        <m:sub>
                          <m:r>
                            <a:rPr lang="es-US" b="1" i="1">
                              <a:latin typeface="Cambria Math" panose="02040503050406030204" pitchFamily="18" charset="0"/>
                            </a:rPr>
                            <m:t>𝒓𝒆𝒂𝒍</m:t>
                          </m:r>
                        </m:sub>
                      </m:sSub>
                      <m:r>
                        <a:rPr lang="es-US" b="1" i="1">
                          <a:latin typeface="Cambria Math" panose="02040503050406030204" pitchFamily="18" charset="0"/>
                        </a:rPr>
                        <m:t>=</m:t>
                      </m:r>
                      <m:r>
                        <a:rPr lang="es-US" b="1" i="1">
                          <a:latin typeface="Cambria Math" panose="02040503050406030204" pitchFamily="18" charset="0"/>
                        </a:rPr>
                        <m:t>𝟐</m:t>
                      </m:r>
                      <m:r>
                        <a:rPr lang="es-US" b="1" i="1">
                          <a:latin typeface="Cambria Math" panose="02040503050406030204" pitchFamily="18" charset="0"/>
                        </a:rPr>
                        <m:t>.</m:t>
                      </m:r>
                      <m:r>
                        <a:rPr lang="es-US" b="1" i="1">
                          <a:latin typeface="Cambria Math" panose="02040503050406030204" pitchFamily="18" charset="0"/>
                        </a:rPr>
                        <m:t>𝟒𝟒𝟓</m:t>
                      </m:r>
                      <m:r>
                        <a:rPr lang="es-US" b="1" i="1">
                          <a:latin typeface="Cambria Math" panose="02040503050406030204" pitchFamily="18" charset="0"/>
                        </a:rPr>
                        <m:t>[</m:t>
                      </m:r>
                      <m:r>
                        <a:rPr lang="es-US" b="1" i="1">
                          <a:latin typeface="Cambria Math" panose="02040503050406030204" pitchFamily="18" charset="0"/>
                        </a:rPr>
                        <m:t>𝑯𝑷</m:t>
                      </m:r>
                      <m:r>
                        <a:rPr lang="es-US" b="1" i="1">
                          <a:latin typeface="Cambria Math" panose="02040503050406030204" pitchFamily="18" charset="0"/>
                        </a:rPr>
                        <m:t>]</m:t>
                      </m:r>
                    </m:oMath>
                  </m:oMathPara>
                </a14:m>
                <a:endParaRPr lang="es-EC" dirty="0" smtClean="0"/>
              </a:p>
              <a:p>
                <a:pPr marL="0" indent="0">
                  <a:buNone/>
                </a:pPr>
                <a:endParaRPr lang="es-EC" dirty="0"/>
              </a:p>
              <a:p>
                <a:pPr marL="0" indent="0">
                  <a:buNone/>
                </a:pPr>
                <a:r>
                  <a:rPr lang="es-EC" dirty="0" smtClean="0"/>
                  <a:t>Entonces</a:t>
                </a:r>
              </a:p>
              <a:p>
                <a:pPr marL="0" indent="0">
                  <a:buNone/>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US" b="1" i="1">
                              <a:latin typeface="Cambria Math" panose="02040503050406030204" pitchFamily="18" charset="0"/>
                            </a:rPr>
                            <m:t>𝑷</m:t>
                          </m:r>
                        </m:e>
                        <m:sub>
                          <m:r>
                            <a:rPr lang="es-US" b="1" i="1">
                              <a:latin typeface="Cambria Math" panose="02040503050406030204" pitchFamily="18" charset="0"/>
                            </a:rPr>
                            <m:t>𝒓𝒆𝒂𝒍</m:t>
                          </m:r>
                        </m:sub>
                      </m:sSub>
                      <m:r>
                        <a:rPr lang="es-EC">
                          <a:latin typeface="Cambria Math" panose="02040503050406030204" pitchFamily="18" charset="0"/>
                        </a:rPr>
                        <m:t>&gt;</m:t>
                      </m:r>
                      <m:sSub>
                        <m:sSubPr>
                          <m:ctrlPr>
                            <a:rPr lang="es-EC" b="1" i="1">
                              <a:latin typeface="Cambria Math" panose="02040503050406030204" pitchFamily="18" charset="0"/>
                            </a:rPr>
                          </m:ctrlPr>
                        </m:sSubPr>
                        <m:e>
                          <m:r>
                            <a:rPr lang="es-US" b="1" i="1">
                              <a:latin typeface="Cambria Math" panose="02040503050406030204" pitchFamily="18" charset="0"/>
                            </a:rPr>
                            <m:t>𝑷</m:t>
                          </m:r>
                        </m:e>
                        <m:sub>
                          <m:r>
                            <a:rPr lang="es-EC" b="1" i="1">
                              <a:latin typeface="Cambria Math" panose="02040503050406030204" pitchFamily="18" charset="0"/>
                            </a:rPr>
                            <m:t>𝒔𝒊𝒔𝒕𝒆𝒎𝒂</m:t>
                          </m:r>
                        </m:sub>
                      </m:sSub>
                    </m:oMath>
                  </m:oMathPara>
                </a14:m>
                <a:endParaRPr lang="es-EC" dirty="0" smtClean="0"/>
              </a:p>
              <a:p>
                <a:pPr marL="0" indent="0">
                  <a:buNone/>
                </a:pPr>
                <a:endParaRPr lang="es-EC" dirty="0" smtClean="0"/>
              </a:p>
              <a:p>
                <a:pPr marL="0" indent="0">
                  <a:buNone/>
                </a:pPr>
                <a14:m>
                  <m:oMathPara xmlns:m="http://schemas.openxmlformats.org/officeDocument/2006/math">
                    <m:oMathParaPr>
                      <m:jc m:val="centerGroup"/>
                    </m:oMathParaPr>
                    <m:oMath xmlns:m="http://schemas.openxmlformats.org/officeDocument/2006/math">
                      <m:r>
                        <a:rPr lang="es-US" b="1" i="1">
                          <a:latin typeface="Cambria Math" panose="02040503050406030204" pitchFamily="18" charset="0"/>
                        </a:rPr>
                        <m:t>𝟐</m:t>
                      </m:r>
                      <m:r>
                        <a:rPr lang="es-US" b="1" i="1">
                          <a:latin typeface="Cambria Math" panose="02040503050406030204" pitchFamily="18" charset="0"/>
                        </a:rPr>
                        <m:t>.</m:t>
                      </m:r>
                      <m:r>
                        <a:rPr lang="es-US" b="1" i="1">
                          <a:latin typeface="Cambria Math" panose="02040503050406030204" pitchFamily="18" charset="0"/>
                        </a:rPr>
                        <m:t>𝟒𝟒𝟓</m:t>
                      </m:r>
                      <m:d>
                        <m:dPr>
                          <m:begChr m:val="["/>
                          <m:endChr m:val="]"/>
                          <m:ctrlPr>
                            <a:rPr lang="es-US" b="1" i="1">
                              <a:latin typeface="Cambria Math" panose="02040503050406030204" pitchFamily="18" charset="0"/>
                            </a:rPr>
                          </m:ctrlPr>
                        </m:dPr>
                        <m:e>
                          <m:r>
                            <a:rPr lang="es-US" b="1" i="1">
                              <a:latin typeface="Cambria Math" panose="02040503050406030204" pitchFamily="18" charset="0"/>
                            </a:rPr>
                            <m:t>𝑯𝑷</m:t>
                          </m:r>
                        </m:e>
                      </m:d>
                      <m:r>
                        <a:rPr lang="es-EC">
                          <a:latin typeface="Cambria Math" panose="02040503050406030204" pitchFamily="18" charset="0"/>
                        </a:rPr>
                        <m:t>&gt;</m:t>
                      </m:r>
                      <m:r>
                        <a:rPr lang="es-US" b="1" i="1">
                          <a:latin typeface="Cambria Math" panose="02040503050406030204" pitchFamily="18" charset="0"/>
                        </a:rPr>
                        <m:t>𝟐</m:t>
                      </m:r>
                      <m:r>
                        <a:rPr lang="es-US" b="1" i="1">
                          <a:latin typeface="Cambria Math" panose="02040503050406030204" pitchFamily="18" charset="0"/>
                        </a:rPr>
                        <m:t>.</m:t>
                      </m:r>
                      <m:r>
                        <a:rPr lang="es-US" b="1" i="1">
                          <a:latin typeface="Cambria Math" panose="02040503050406030204" pitchFamily="18" charset="0"/>
                        </a:rPr>
                        <m:t>𝟑</m:t>
                      </m:r>
                      <m:d>
                        <m:dPr>
                          <m:begChr m:val="["/>
                          <m:endChr m:val="]"/>
                          <m:ctrlPr>
                            <a:rPr lang="es-US" b="1" i="1">
                              <a:latin typeface="Cambria Math" panose="02040503050406030204" pitchFamily="18" charset="0"/>
                            </a:rPr>
                          </m:ctrlPr>
                        </m:dPr>
                        <m:e>
                          <m:r>
                            <a:rPr lang="es-US" b="1" i="1">
                              <a:latin typeface="Cambria Math" panose="02040503050406030204" pitchFamily="18" charset="0"/>
                            </a:rPr>
                            <m:t>𝑯𝑷</m:t>
                          </m:r>
                        </m:e>
                      </m:d>
                    </m:oMath>
                  </m:oMathPara>
                </a14:m>
                <a:endParaRPr lang="es-EC" dirty="0"/>
              </a:p>
              <a:p>
                <a:pPr marL="0" indent="0">
                  <a:buNone/>
                </a:pPr>
                <a:endParaRPr lang="es-EC" dirty="0"/>
              </a:p>
              <a:p>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2796246" y="1230970"/>
                <a:ext cx="5877854" cy="5106329"/>
              </a:xfrm>
              <a:blipFill rotWithShape="0">
                <a:blip r:embed="rId2"/>
                <a:stretch>
                  <a:fillRect l="-934" t="-716"/>
                </a:stretch>
              </a:blipFill>
            </p:spPr>
            <p:txBody>
              <a:bodyPr/>
              <a:lstStyle/>
              <a:p>
                <a:r>
                  <a:rPr lang="es-US">
                    <a:noFill/>
                  </a:rPr>
                  <a:t> </a:t>
                </a:r>
              </a:p>
            </p:txBody>
          </p:sp>
        </mc:Fallback>
      </mc:AlternateContent>
      <p:pic>
        <p:nvPicPr>
          <p:cNvPr id="4" name="Imagen 3"/>
          <p:cNvPicPr>
            <a:picLocks noChangeAspect="1"/>
          </p:cNvPicPr>
          <p:nvPr/>
        </p:nvPicPr>
        <p:blipFill rotWithShape="1">
          <a:blip r:embed="rId3"/>
          <a:srcRect l="15704" t="21583" r="17905" b="23299"/>
          <a:stretch/>
        </p:blipFill>
        <p:spPr>
          <a:xfrm>
            <a:off x="8674100" y="2834296"/>
            <a:ext cx="2288246" cy="1899675"/>
          </a:xfrm>
          <a:prstGeom prst="rect">
            <a:avLst/>
          </a:prstGeom>
        </p:spPr>
      </p:pic>
    </p:spTree>
    <p:extLst>
      <p:ext uri="{BB962C8B-B14F-4D97-AF65-F5344CB8AC3E}">
        <p14:creationId xmlns:p14="http://schemas.microsoft.com/office/powerpoint/2010/main" val="26608660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8252" y="2825775"/>
            <a:ext cx="9960240" cy="1215284"/>
          </a:xfrm>
        </p:spPr>
        <p:txBody>
          <a:bodyPr>
            <a:normAutofit/>
          </a:bodyPr>
          <a:lstStyle/>
          <a:p>
            <a:r>
              <a:rPr lang="es-US" dirty="0" smtClean="0"/>
              <a:t>DISEÑO ELECTRÓNICO E INSTRUMENTACIÓN</a:t>
            </a:r>
            <a:endParaRPr lang="es-US" dirty="0"/>
          </a:p>
        </p:txBody>
      </p:sp>
    </p:spTree>
    <p:extLst>
      <p:ext uri="{BB962C8B-B14F-4D97-AF65-F5344CB8AC3E}">
        <p14:creationId xmlns:p14="http://schemas.microsoft.com/office/powerpoint/2010/main" val="37795978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3331357" cy="650898"/>
          </a:xfrm>
        </p:spPr>
        <p:txBody>
          <a:bodyPr/>
          <a:lstStyle/>
          <a:p>
            <a:r>
              <a:rPr lang="es-US" dirty="0" smtClean="0"/>
              <a:t>Necesidades</a:t>
            </a:r>
            <a:endParaRPr lang="es-US" dirty="0"/>
          </a:p>
        </p:txBody>
      </p:sp>
      <p:graphicFrame>
        <p:nvGraphicFramePr>
          <p:cNvPr id="5" name="Tabla 4"/>
          <p:cNvGraphicFramePr>
            <a:graphicFrameLocks noGrp="1"/>
          </p:cNvGraphicFramePr>
          <p:nvPr>
            <p:extLst>
              <p:ext uri="{D42A27DB-BD31-4B8C-83A1-F6EECF244321}">
                <p14:modId xmlns:p14="http://schemas.microsoft.com/office/powerpoint/2010/main" val="3147458753"/>
              </p:ext>
            </p:extLst>
          </p:nvPr>
        </p:nvGraphicFramePr>
        <p:xfrm>
          <a:off x="3106875" y="2448407"/>
          <a:ext cx="7733403" cy="3077750"/>
        </p:xfrm>
        <a:graphic>
          <a:graphicData uri="http://schemas.openxmlformats.org/drawingml/2006/table">
            <a:tbl>
              <a:tblPr firstRow="1" firstCol="1" bandRow="1">
                <a:tableStyleId>{0E3FDE45-AF77-4B5C-9715-49D594BDF05E}</a:tableStyleId>
              </a:tblPr>
              <a:tblGrid>
                <a:gridCol w="1344939"/>
                <a:gridCol w="2062242"/>
                <a:gridCol w="2869204"/>
                <a:gridCol w="1457018"/>
              </a:tblGrid>
              <a:tr h="293920">
                <a:tc>
                  <a:txBody>
                    <a:bodyPr/>
                    <a:lstStyle/>
                    <a:p>
                      <a:pPr algn="ctr">
                        <a:lnSpc>
                          <a:spcPct val="107000"/>
                        </a:lnSpc>
                        <a:spcAft>
                          <a:spcPts val="0"/>
                        </a:spcAft>
                      </a:pPr>
                      <a:r>
                        <a:rPr lang="es-US" sz="1100" dirty="0">
                          <a:effectLst/>
                        </a:rPr>
                        <a:t>No.</a:t>
                      </a:r>
                      <a:endParaRPr lang="es-US"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100">
                          <a:effectLst/>
                        </a:rPr>
                        <a:t>Necesidad</a:t>
                      </a:r>
                      <a:endParaRPr lang="es-US"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100">
                          <a:effectLst/>
                        </a:rPr>
                        <a:t>Función</a:t>
                      </a:r>
                      <a:endParaRPr lang="es-US"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7000"/>
                        </a:lnSpc>
                        <a:spcAft>
                          <a:spcPts val="0"/>
                        </a:spcAft>
                      </a:pPr>
                      <a:r>
                        <a:rPr lang="es-US" sz="1100">
                          <a:effectLst/>
                        </a:rPr>
                        <a:t>Propuesta</a:t>
                      </a:r>
                      <a:endParaRPr lang="es-US" sz="1200">
                        <a:effectLst/>
                        <a:latin typeface="Times New Roman" panose="02020603050405020304" pitchFamily="18" charset="0"/>
                        <a:ea typeface="Times New Roman" panose="02020603050405020304" pitchFamily="18" charset="0"/>
                      </a:endParaRPr>
                    </a:p>
                  </a:txBody>
                  <a:tcPr marL="44450" marR="44450" marT="0" marB="0" anchor="b"/>
                </a:tc>
              </a:tr>
              <a:tr h="1107098">
                <a:tc>
                  <a:txBody>
                    <a:bodyPr/>
                    <a:lstStyle/>
                    <a:p>
                      <a:pPr algn="ctr">
                        <a:lnSpc>
                          <a:spcPct val="107000"/>
                        </a:lnSpc>
                        <a:spcAft>
                          <a:spcPts val="0"/>
                        </a:spcAft>
                      </a:pPr>
                      <a:endParaRPr lang="es-US" sz="1100" dirty="0" smtClean="0">
                        <a:effectLst/>
                      </a:endParaRPr>
                    </a:p>
                    <a:p>
                      <a:pPr algn="ctr">
                        <a:lnSpc>
                          <a:spcPct val="107000"/>
                        </a:lnSpc>
                        <a:spcAft>
                          <a:spcPts val="0"/>
                        </a:spcAft>
                      </a:pPr>
                      <a:endParaRPr lang="es-US" sz="1100" dirty="0" smtClean="0">
                        <a:effectLst/>
                      </a:endParaRPr>
                    </a:p>
                    <a:p>
                      <a:pPr algn="ctr">
                        <a:lnSpc>
                          <a:spcPct val="107000"/>
                        </a:lnSpc>
                        <a:spcAft>
                          <a:spcPts val="0"/>
                        </a:spcAft>
                      </a:pPr>
                      <a:r>
                        <a:rPr lang="es-US" sz="1100" dirty="0" smtClean="0">
                          <a:effectLst/>
                        </a:rPr>
                        <a:t>1</a:t>
                      </a:r>
                      <a:endParaRPr lang="es-US" sz="12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lnSpc>
                          <a:spcPct val="107000"/>
                        </a:lnSpc>
                        <a:spcAft>
                          <a:spcPts val="0"/>
                        </a:spcAft>
                      </a:pPr>
                      <a:endParaRPr lang="es-US" sz="1100" dirty="0" smtClean="0">
                        <a:effectLst/>
                      </a:endParaRPr>
                    </a:p>
                    <a:p>
                      <a:pPr algn="ctr">
                        <a:lnSpc>
                          <a:spcPct val="107000"/>
                        </a:lnSpc>
                        <a:spcAft>
                          <a:spcPts val="0"/>
                        </a:spcAft>
                      </a:pPr>
                      <a:endParaRPr lang="es-US" sz="1100" dirty="0" smtClean="0">
                        <a:effectLst/>
                      </a:endParaRPr>
                    </a:p>
                    <a:p>
                      <a:pPr algn="ctr">
                        <a:lnSpc>
                          <a:spcPct val="107000"/>
                        </a:lnSpc>
                        <a:spcAft>
                          <a:spcPts val="0"/>
                        </a:spcAft>
                      </a:pPr>
                      <a:r>
                        <a:rPr lang="es-US" sz="1100" dirty="0" smtClean="0">
                          <a:effectLst/>
                        </a:rPr>
                        <a:t>Instrumentación </a:t>
                      </a:r>
                      <a:r>
                        <a:rPr lang="es-US" sz="1100" dirty="0">
                          <a:effectLst/>
                        </a:rPr>
                        <a:t>y sensores</a:t>
                      </a:r>
                      <a:endParaRPr lang="es-US" sz="12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lnSpc>
                          <a:spcPct val="107000"/>
                        </a:lnSpc>
                        <a:spcAft>
                          <a:spcPts val="0"/>
                        </a:spcAft>
                      </a:pPr>
                      <a:r>
                        <a:rPr lang="es-US" sz="1100" dirty="0">
                          <a:effectLst/>
                        </a:rPr>
                        <a:t> </a:t>
                      </a:r>
                      <a:r>
                        <a:rPr lang="es-US" sz="1100" dirty="0" smtClean="0">
                          <a:effectLst/>
                        </a:rPr>
                        <a:t>Sistema </a:t>
                      </a:r>
                      <a:r>
                        <a:rPr lang="es-US" sz="1100" dirty="0">
                          <a:effectLst/>
                        </a:rPr>
                        <a:t>de medición de temperatura y nivel seleccionando de manera adecuada los sensores</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100">
                          <a:effectLst/>
                        </a:rPr>
                        <a:t>Operador/ Diseñador</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1107098">
                <a:tc>
                  <a:txBody>
                    <a:bodyPr/>
                    <a:lstStyle/>
                    <a:p>
                      <a:pPr algn="ctr">
                        <a:lnSpc>
                          <a:spcPct val="107000"/>
                        </a:lnSpc>
                        <a:spcAft>
                          <a:spcPts val="0"/>
                        </a:spcAft>
                      </a:pPr>
                      <a:endParaRPr lang="es-US" sz="1100" dirty="0" smtClean="0">
                        <a:effectLst/>
                      </a:endParaRPr>
                    </a:p>
                    <a:p>
                      <a:pPr algn="ctr">
                        <a:lnSpc>
                          <a:spcPct val="107000"/>
                        </a:lnSpc>
                        <a:spcAft>
                          <a:spcPts val="0"/>
                        </a:spcAft>
                      </a:pPr>
                      <a:endParaRPr lang="es-US" sz="1100" dirty="0" smtClean="0">
                        <a:effectLst/>
                      </a:endParaRPr>
                    </a:p>
                    <a:p>
                      <a:pPr algn="ctr">
                        <a:lnSpc>
                          <a:spcPct val="107000"/>
                        </a:lnSpc>
                        <a:spcAft>
                          <a:spcPts val="0"/>
                        </a:spcAft>
                      </a:pPr>
                      <a:r>
                        <a:rPr lang="es-US" sz="1100" dirty="0" smtClean="0">
                          <a:effectLst/>
                        </a:rPr>
                        <a:t>2</a:t>
                      </a:r>
                      <a:endParaRPr lang="es-US" sz="12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spcAft>
                          <a:spcPts val="0"/>
                        </a:spcAft>
                      </a:pPr>
                      <a:endParaRPr lang="es-US" sz="1100" dirty="0" smtClean="0">
                        <a:effectLst/>
                      </a:endParaRPr>
                    </a:p>
                    <a:p>
                      <a:pPr>
                        <a:lnSpc>
                          <a:spcPct val="107000"/>
                        </a:lnSpc>
                        <a:spcAft>
                          <a:spcPts val="0"/>
                        </a:spcAft>
                      </a:pPr>
                      <a:endParaRPr lang="es-US" sz="1100" dirty="0" smtClean="0">
                        <a:effectLst/>
                      </a:endParaRPr>
                    </a:p>
                    <a:p>
                      <a:pPr>
                        <a:lnSpc>
                          <a:spcPct val="107000"/>
                        </a:lnSpc>
                        <a:spcAft>
                          <a:spcPts val="0"/>
                        </a:spcAft>
                      </a:pPr>
                      <a:r>
                        <a:rPr lang="es-US" sz="1100" dirty="0" smtClean="0">
                          <a:effectLst/>
                        </a:rPr>
                        <a:t>Componentes </a:t>
                      </a:r>
                      <a:r>
                        <a:rPr lang="es-US" sz="1100" dirty="0">
                          <a:effectLst/>
                        </a:rPr>
                        <a:t>eléctricos</a:t>
                      </a:r>
                      <a:endParaRPr lang="es-US" sz="12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lnSpc>
                          <a:spcPct val="107000"/>
                        </a:lnSpc>
                        <a:spcAft>
                          <a:spcPts val="0"/>
                        </a:spcAft>
                      </a:pPr>
                      <a:r>
                        <a:rPr lang="es-US" sz="1100">
                          <a:effectLst/>
                        </a:rPr>
                        <a:t>Realizar el control de actuadores mediante controladores y equipos eléctricos necesarios.</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100">
                          <a:effectLst/>
                        </a:rPr>
                        <a:t>Diseñador</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569634">
                <a:tc>
                  <a:txBody>
                    <a:bodyPr/>
                    <a:lstStyle/>
                    <a:p>
                      <a:pPr algn="ctr">
                        <a:lnSpc>
                          <a:spcPct val="107000"/>
                        </a:lnSpc>
                        <a:spcAft>
                          <a:spcPts val="0"/>
                        </a:spcAft>
                      </a:pPr>
                      <a:endParaRPr lang="es-US" sz="1100" dirty="0" smtClean="0">
                        <a:effectLst/>
                      </a:endParaRPr>
                    </a:p>
                    <a:p>
                      <a:pPr algn="ctr">
                        <a:lnSpc>
                          <a:spcPct val="107000"/>
                        </a:lnSpc>
                        <a:spcAft>
                          <a:spcPts val="0"/>
                        </a:spcAft>
                      </a:pPr>
                      <a:r>
                        <a:rPr lang="es-US" sz="1100" dirty="0" smtClean="0">
                          <a:effectLst/>
                        </a:rPr>
                        <a:t>3</a:t>
                      </a:r>
                      <a:endParaRPr lang="es-US" sz="12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spcAft>
                          <a:spcPts val="0"/>
                        </a:spcAft>
                      </a:pPr>
                      <a:endParaRPr lang="es-US" sz="1100" dirty="0" smtClean="0">
                        <a:effectLst/>
                      </a:endParaRPr>
                    </a:p>
                    <a:p>
                      <a:pPr>
                        <a:lnSpc>
                          <a:spcPct val="107000"/>
                        </a:lnSpc>
                        <a:spcAft>
                          <a:spcPts val="0"/>
                        </a:spcAft>
                      </a:pPr>
                      <a:r>
                        <a:rPr lang="es-US" sz="1100" dirty="0" smtClean="0">
                          <a:effectLst/>
                        </a:rPr>
                        <a:t>Instalación </a:t>
                      </a:r>
                      <a:r>
                        <a:rPr lang="es-US" sz="1100" dirty="0">
                          <a:effectLst/>
                        </a:rPr>
                        <a:t>del tablero eléctrico</a:t>
                      </a:r>
                      <a:endParaRPr lang="es-US" sz="12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lnSpc>
                          <a:spcPct val="107000"/>
                        </a:lnSpc>
                        <a:spcAft>
                          <a:spcPts val="0"/>
                        </a:spcAft>
                      </a:pPr>
                      <a:r>
                        <a:rPr lang="es-US" sz="1100">
                          <a:effectLst/>
                        </a:rPr>
                        <a:t>Tablero compacto y móvil</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US" sz="1100" dirty="0">
                          <a:effectLst/>
                        </a:rPr>
                        <a:t>Diseñador</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21155696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Instrumentación y sensores</a:t>
            </a:r>
            <a:endParaRPr lang="es-US" dirty="0"/>
          </a:p>
        </p:txBody>
      </p:sp>
      <p:sp>
        <p:nvSpPr>
          <p:cNvPr id="4" name="Rectángulo redondeado 3"/>
          <p:cNvSpPr>
            <a:spLocks/>
          </p:cNvSpPr>
          <p:nvPr/>
        </p:nvSpPr>
        <p:spPr>
          <a:xfrm>
            <a:off x="6207903" y="2624428"/>
            <a:ext cx="4626397" cy="626403"/>
          </a:xfrm>
          <a:prstGeom prst="roundRect">
            <a:avLst/>
          </a:prstGeom>
          <a:solidFill>
            <a:schemeClr val="accent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s-US" dirty="0" smtClean="0"/>
              <a:t>Medición de temperatura</a:t>
            </a:r>
            <a:endParaRPr lang="es-US" dirty="0"/>
          </a:p>
        </p:txBody>
      </p:sp>
      <p:sp>
        <p:nvSpPr>
          <p:cNvPr id="6" name="Rectángulo redondeado 5"/>
          <p:cNvSpPr>
            <a:spLocks/>
          </p:cNvSpPr>
          <p:nvPr/>
        </p:nvSpPr>
        <p:spPr>
          <a:xfrm>
            <a:off x="6207903" y="3471985"/>
            <a:ext cx="4626397" cy="626403"/>
          </a:xfrm>
          <a:prstGeom prst="roundRect">
            <a:avLst/>
          </a:prstGeom>
          <a:solidFill>
            <a:schemeClr val="accent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lvl="0" algn="ctr"/>
            <a:r>
              <a:rPr lang="es-US" dirty="0" smtClean="0"/>
              <a:t>Medición de nivel de agua</a:t>
            </a:r>
            <a:endParaRPr lang="es-US" dirty="0"/>
          </a:p>
        </p:txBody>
      </p:sp>
      <p:sp>
        <p:nvSpPr>
          <p:cNvPr id="7" name="Rectángulo redondeado 6"/>
          <p:cNvSpPr>
            <a:spLocks/>
          </p:cNvSpPr>
          <p:nvPr/>
        </p:nvSpPr>
        <p:spPr>
          <a:xfrm>
            <a:off x="6207903" y="4319542"/>
            <a:ext cx="4626397" cy="626403"/>
          </a:xfrm>
          <a:prstGeom prst="roundRect">
            <a:avLst/>
          </a:prstGeom>
          <a:solidFill>
            <a:schemeClr val="accent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lvl="0" algn="ctr"/>
            <a:r>
              <a:rPr lang="es-US" dirty="0" smtClean="0"/>
              <a:t>Desmontaje rápido de recipientes</a:t>
            </a:r>
            <a:endParaRPr lang="es-US" dirty="0"/>
          </a:p>
        </p:txBody>
      </p:sp>
      <p:sp>
        <p:nvSpPr>
          <p:cNvPr id="13" name="Rectángulo 12"/>
          <p:cNvSpPr/>
          <p:nvPr/>
        </p:nvSpPr>
        <p:spPr>
          <a:xfrm>
            <a:off x="2351049" y="3093666"/>
            <a:ext cx="2199861" cy="1383039"/>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b="1" dirty="0" smtClean="0">
                <a:solidFill>
                  <a:schemeClr val="tx1"/>
                </a:solidFill>
              </a:rPr>
              <a:t>Características</a:t>
            </a:r>
            <a:endParaRPr lang="es-US" b="1" dirty="0">
              <a:solidFill>
                <a:schemeClr val="tx1"/>
              </a:solidFill>
            </a:endParaRPr>
          </a:p>
        </p:txBody>
      </p:sp>
      <p:cxnSp>
        <p:nvCxnSpPr>
          <p:cNvPr id="17" name="Conector recto de flecha 16"/>
          <p:cNvCxnSpPr>
            <a:stCxn id="13" idx="3"/>
            <a:endCxn id="6" idx="1"/>
          </p:cNvCxnSpPr>
          <p:nvPr/>
        </p:nvCxnSpPr>
        <p:spPr>
          <a:xfrm>
            <a:off x="4550910" y="3785186"/>
            <a:ext cx="1656993" cy="1"/>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angular 18"/>
          <p:cNvCxnSpPr>
            <a:stCxn id="13" idx="3"/>
            <a:endCxn id="4" idx="1"/>
          </p:cNvCxnSpPr>
          <p:nvPr/>
        </p:nvCxnSpPr>
        <p:spPr>
          <a:xfrm flipV="1">
            <a:off x="4550910" y="2937630"/>
            <a:ext cx="1656993" cy="847556"/>
          </a:xfrm>
          <a:prstGeom prst="bentConnector3">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angular 20"/>
          <p:cNvCxnSpPr>
            <a:stCxn id="13" idx="3"/>
            <a:endCxn id="7" idx="1"/>
          </p:cNvCxnSpPr>
          <p:nvPr/>
        </p:nvCxnSpPr>
        <p:spPr>
          <a:xfrm>
            <a:off x="4550910" y="3785186"/>
            <a:ext cx="1656993" cy="847558"/>
          </a:xfrm>
          <a:prstGeom prst="bentConnector3">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70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p:nvPr/>
        </p:nvPicPr>
        <p:blipFill>
          <a:blip r:embed="rId2">
            <a:extLst>
              <a:ext uri="{28A0092B-C50C-407E-A947-70E740481C1C}">
                <a14:useLocalDpi xmlns:a14="http://schemas.microsoft.com/office/drawing/2010/main" val="0"/>
              </a:ext>
            </a:extLst>
          </a:blip>
          <a:srcRect l="4387"/>
          <a:stretch>
            <a:fillRect/>
          </a:stretch>
        </p:blipFill>
        <p:spPr bwMode="auto">
          <a:xfrm>
            <a:off x="5215954" y="1254400"/>
            <a:ext cx="3181350" cy="2476500"/>
          </a:xfrm>
          <a:prstGeom prst="rect">
            <a:avLst/>
          </a:prstGeom>
          <a:noFill/>
          <a:ln>
            <a:noFill/>
          </a:ln>
        </p:spPr>
      </p:pic>
      <p:sp>
        <p:nvSpPr>
          <p:cNvPr id="2" name="Título 1"/>
          <p:cNvSpPr>
            <a:spLocks noGrp="1"/>
          </p:cNvSpPr>
          <p:nvPr>
            <p:ph type="title"/>
          </p:nvPr>
        </p:nvSpPr>
        <p:spPr>
          <a:xfrm>
            <a:off x="2062838" y="213293"/>
            <a:ext cx="8911687" cy="1280890"/>
          </a:xfrm>
        </p:spPr>
        <p:txBody>
          <a:bodyPr/>
          <a:lstStyle/>
          <a:p>
            <a:r>
              <a:rPr lang="es-US" dirty="0" smtClean="0"/>
              <a:t>Medición de temperatura</a:t>
            </a:r>
            <a:endParaRPr lang="es-US" dirty="0"/>
          </a:p>
        </p:txBody>
      </p:sp>
      <p:graphicFrame>
        <p:nvGraphicFramePr>
          <p:cNvPr id="4" name="Diagrama 3"/>
          <p:cNvGraphicFramePr/>
          <p:nvPr>
            <p:extLst>
              <p:ext uri="{D42A27DB-BD31-4B8C-83A1-F6EECF244321}">
                <p14:modId xmlns:p14="http://schemas.microsoft.com/office/powerpoint/2010/main" val="2787738574"/>
              </p:ext>
            </p:extLst>
          </p:nvPr>
        </p:nvGraphicFramePr>
        <p:xfrm>
          <a:off x="-993788" y="116103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p:cNvPicPr/>
          <p:nvPr/>
        </p:nvPicPr>
        <p:blipFill>
          <a:blip r:embed="rId8">
            <a:extLst>
              <a:ext uri="{28A0092B-C50C-407E-A947-70E740481C1C}">
                <a14:useLocalDpi xmlns:a14="http://schemas.microsoft.com/office/drawing/2010/main" val="0"/>
              </a:ext>
            </a:extLst>
          </a:blip>
          <a:srcRect l="7570" r="5179"/>
          <a:stretch>
            <a:fillRect/>
          </a:stretch>
        </p:blipFill>
        <p:spPr bwMode="auto">
          <a:xfrm>
            <a:off x="10428618" y="1073425"/>
            <a:ext cx="1276350" cy="2838450"/>
          </a:xfrm>
          <a:prstGeom prst="rect">
            <a:avLst/>
          </a:prstGeom>
          <a:noFill/>
          <a:ln>
            <a:noFill/>
          </a:ln>
        </p:spPr>
      </p:pic>
      <p:pic>
        <p:nvPicPr>
          <p:cNvPr id="6" name="Imagen 5"/>
          <p:cNvPicPr/>
          <p:nvPr/>
        </p:nvPicPr>
        <p:blipFill>
          <a:blip r:embed="rId9">
            <a:extLst>
              <a:ext uri="{28A0092B-C50C-407E-A947-70E740481C1C}">
                <a14:useLocalDpi xmlns:a14="http://schemas.microsoft.com/office/drawing/2010/main" val="0"/>
              </a:ext>
            </a:extLst>
          </a:blip>
          <a:srcRect/>
          <a:stretch>
            <a:fillRect/>
          </a:stretch>
        </p:blipFill>
        <p:spPr bwMode="auto">
          <a:xfrm>
            <a:off x="7580243" y="3911875"/>
            <a:ext cx="2690192" cy="2643561"/>
          </a:xfrm>
          <a:prstGeom prst="rect">
            <a:avLst/>
          </a:prstGeom>
          <a:noFill/>
          <a:ln>
            <a:noFill/>
          </a:ln>
        </p:spPr>
      </p:pic>
    </p:spTree>
    <p:extLst>
      <p:ext uri="{BB962C8B-B14F-4D97-AF65-F5344CB8AC3E}">
        <p14:creationId xmlns:p14="http://schemas.microsoft.com/office/powerpoint/2010/main" val="17930801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32079" y="2842990"/>
            <a:ext cx="4924023" cy="2785378"/>
          </a:xfrm>
          <a:prstGeom prst="rect">
            <a:avLst/>
          </a:prstGeom>
        </p:spPr>
        <p:txBody>
          <a:bodyPr wrap="square">
            <a:spAutoFit/>
          </a:bodyPr>
          <a:lstStyle/>
          <a:p>
            <a:pPr lvl="0"/>
            <a:r>
              <a:rPr lang="es-US" sz="1400" dirty="0" smtClean="0"/>
              <a:t>Alternativas de solución:</a:t>
            </a:r>
          </a:p>
          <a:p>
            <a:pPr lvl="0"/>
            <a:endParaRPr lang="es-US" sz="1400" dirty="0" smtClean="0"/>
          </a:p>
          <a:p>
            <a:pPr lvl="0"/>
            <a:r>
              <a:rPr lang="es-US" sz="1400" dirty="0" smtClean="0"/>
              <a:t>Solución </a:t>
            </a:r>
            <a:r>
              <a:rPr lang="es-US" sz="1400" dirty="0"/>
              <a:t>A: Sensor de temperatura Termocupla tipo J.</a:t>
            </a:r>
          </a:p>
          <a:p>
            <a:pPr lvl="0"/>
            <a:r>
              <a:rPr lang="es-US" sz="1400" dirty="0"/>
              <a:t>Solución B: Sensor de temperatura Resistivo RTD.</a:t>
            </a:r>
          </a:p>
          <a:p>
            <a:pPr lvl="0"/>
            <a:r>
              <a:rPr lang="es-US" sz="1400" dirty="0"/>
              <a:t>Solución C: Sensor de temperatura Digital.</a:t>
            </a:r>
          </a:p>
          <a:p>
            <a:endParaRPr lang="es-US" sz="1400" dirty="0" smtClean="0"/>
          </a:p>
          <a:p>
            <a:r>
              <a:rPr lang="es-US" sz="1400" dirty="0" smtClean="0"/>
              <a:t>Los </a:t>
            </a:r>
            <a:r>
              <a:rPr lang="es-US" sz="1400" dirty="0"/>
              <a:t>criterios de </a:t>
            </a:r>
            <a:r>
              <a:rPr lang="es-US" sz="1400" dirty="0" smtClean="0"/>
              <a:t>valoración:</a:t>
            </a:r>
          </a:p>
          <a:p>
            <a:endParaRPr lang="es-US" sz="1400" dirty="0"/>
          </a:p>
          <a:p>
            <a:pPr lvl="0"/>
            <a:r>
              <a:rPr lang="es-US" sz="1400" dirty="0" smtClean="0"/>
              <a:t>Costo</a:t>
            </a:r>
            <a:r>
              <a:rPr lang="es-US" sz="1400" dirty="0"/>
              <a:t>.</a:t>
            </a:r>
          </a:p>
          <a:p>
            <a:pPr lvl="0"/>
            <a:r>
              <a:rPr lang="es-US" sz="1400" dirty="0"/>
              <a:t>Montaje.</a:t>
            </a:r>
          </a:p>
          <a:p>
            <a:pPr lvl="0"/>
            <a:r>
              <a:rPr lang="es-US" sz="1400" dirty="0"/>
              <a:t>Rango.</a:t>
            </a:r>
          </a:p>
          <a:p>
            <a:pPr indent="252095" algn="just">
              <a:lnSpc>
                <a:spcPct val="150000"/>
              </a:lnSpc>
              <a:spcAft>
                <a:spcPts val="0"/>
              </a:spcAft>
            </a:pPr>
            <a:endParaRPr lang="es-US" sz="1400" dirty="0">
              <a:ea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729845702"/>
              </p:ext>
            </p:extLst>
          </p:nvPr>
        </p:nvGraphicFramePr>
        <p:xfrm>
          <a:off x="6366188" y="2076111"/>
          <a:ext cx="5392223" cy="1533757"/>
        </p:xfrm>
        <a:graphic>
          <a:graphicData uri="http://schemas.openxmlformats.org/drawingml/2006/table">
            <a:tbl>
              <a:tblPr firstRow="1" firstCol="1" bandRow="1">
                <a:tableStyleId>{0E3FDE45-AF77-4B5C-9715-49D594BDF05E}</a:tableStyleId>
              </a:tblPr>
              <a:tblGrid>
                <a:gridCol w="1090760"/>
                <a:gridCol w="936822"/>
                <a:gridCol w="967609"/>
                <a:gridCol w="906034"/>
                <a:gridCol w="566638"/>
                <a:gridCol w="924360"/>
              </a:tblGrid>
              <a:tr h="613501">
                <a:tc>
                  <a:txBody>
                    <a:bodyPr/>
                    <a:lstStyle/>
                    <a:p>
                      <a:pPr algn="ctr">
                        <a:lnSpc>
                          <a:spcPct val="106000"/>
                        </a:lnSpc>
                        <a:spcAft>
                          <a:spcPts val="0"/>
                        </a:spcAft>
                      </a:pPr>
                      <a:r>
                        <a:rPr lang="es-US" sz="1200" dirty="0">
                          <a:effectLst/>
                        </a:rPr>
                        <a:t> </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dirty="0">
                          <a:effectLst/>
                        </a:rPr>
                        <a:t>Costo</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Montaje</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Rango</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Orden de selección</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306752">
                <a:tc>
                  <a:txBody>
                    <a:bodyPr/>
                    <a:lstStyle/>
                    <a:p>
                      <a:pPr algn="ctr">
                        <a:lnSpc>
                          <a:spcPct val="106000"/>
                        </a:lnSpc>
                        <a:spcAft>
                          <a:spcPts val="0"/>
                        </a:spcAft>
                      </a:pPr>
                      <a:r>
                        <a:rPr lang="es-US" sz="1200" dirty="0">
                          <a:effectLst/>
                        </a:rPr>
                        <a:t>Solución A</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0,12</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0,15</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0,09</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0,364</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1</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306752">
                <a:tc>
                  <a:txBody>
                    <a:bodyPr/>
                    <a:lstStyle/>
                    <a:p>
                      <a:pPr algn="ctr">
                        <a:lnSpc>
                          <a:spcPct val="106000"/>
                        </a:lnSpc>
                        <a:spcAft>
                          <a:spcPts val="0"/>
                        </a:spcAft>
                      </a:pPr>
                      <a:r>
                        <a:rPr lang="es-US" sz="1200">
                          <a:effectLst/>
                        </a:rPr>
                        <a:t>Solución B</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0,06</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0,15</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0,14</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0,348</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2</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306752">
                <a:tc>
                  <a:txBody>
                    <a:bodyPr/>
                    <a:lstStyle/>
                    <a:p>
                      <a:pPr algn="ctr">
                        <a:lnSpc>
                          <a:spcPct val="106000"/>
                        </a:lnSpc>
                        <a:spcAft>
                          <a:spcPts val="0"/>
                        </a:spcAft>
                      </a:pPr>
                      <a:r>
                        <a:rPr lang="es-US" sz="1200">
                          <a:effectLst/>
                        </a:rPr>
                        <a:t>Solución C</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0,18</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0,06</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0,05</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0,288</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dirty="0">
                          <a:effectLst/>
                        </a:rPr>
                        <a:t>3</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
        <p:nvSpPr>
          <p:cNvPr id="7" name="Título 1"/>
          <p:cNvSpPr>
            <a:spLocks noGrp="1"/>
          </p:cNvSpPr>
          <p:nvPr>
            <p:ph type="title"/>
          </p:nvPr>
        </p:nvSpPr>
        <p:spPr>
          <a:xfrm>
            <a:off x="2000497" y="430927"/>
            <a:ext cx="8911687" cy="1642572"/>
          </a:xfrm>
        </p:spPr>
        <p:txBody>
          <a:bodyPr>
            <a:normAutofit fontScale="90000"/>
          </a:bodyPr>
          <a:lstStyle/>
          <a:p>
            <a:pPr algn="just"/>
            <a:r>
              <a:rPr lang="es-EC" dirty="0" smtClean="0"/>
              <a:t>Método ordinal corregido de criterios ponderados para selección de sensores de temperatura</a:t>
            </a:r>
            <a:endParaRPr lang="es-EC" dirty="0"/>
          </a:p>
        </p:txBody>
      </p:sp>
      <p:sp>
        <p:nvSpPr>
          <p:cNvPr id="8" name="Rectángulo 7"/>
          <p:cNvSpPr/>
          <p:nvPr/>
        </p:nvSpPr>
        <p:spPr>
          <a:xfrm>
            <a:off x="7592895" y="3874400"/>
            <a:ext cx="3490332" cy="72255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Termocupla tipo J</a:t>
            </a:r>
            <a:endParaRPr lang="es-US" dirty="0">
              <a:solidFill>
                <a:schemeClr val="tx1"/>
              </a:solidFill>
            </a:endParaRPr>
          </a:p>
        </p:txBody>
      </p:sp>
      <p:pic>
        <p:nvPicPr>
          <p:cNvPr id="9" name="Imagen 8" descr="2015-05-23 09.24.07"/>
          <p:cNvPicPr/>
          <p:nvPr/>
        </p:nvPicPr>
        <p:blipFill>
          <a:blip r:embed="rId2">
            <a:extLst>
              <a:ext uri="{28A0092B-C50C-407E-A947-70E740481C1C}">
                <a14:useLocalDpi xmlns:a14="http://schemas.microsoft.com/office/drawing/2010/main" val="0"/>
              </a:ext>
            </a:extLst>
          </a:blip>
          <a:srcRect/>
          <a:stretch>
            <a:fillRect/>
          </a:stretch>
        </p:blipFill>
        <p:spPr bwMode="auto">
          <a:xfrm>
            <a:off x="6825473" y="4935422"/>
            <a:ext cx="2088792" cy="1632803"/>
          </a:xfrm>
          <a:prstGeom prst="rect">
            <a:avLst/>
          </a:prstGeom>
          <a:noFill/>
          <a:ln>
            <a:noFill/>
          </a:ln>
        </p:spPr>
      </p:pic>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9204972" y="4935422"/>
            <a:ext cx="2437529" cy="1632803"/>
          </a:xfrm>
          <a:prstGeom prst="rect">
            <a:avLst/>
          </a:prstGeom>
          <a:noFill/>
          <a:ln>
            <a:noFill/>
          </a:ln>
        </p:spPr>
      </p:pic>
    </p:spTree>
    <p:extLst>
      <p:ext uri="{BB962C8B-B14F-4D97-AF65-F5344CB8AC3E}">
        <p14:creationId xmlns:p14="http://schemas.microsoft.com/office/powerpoint/2010/main" val="13113696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Ingredientes para la mezcla</a:t>
            </a:r>
            <a:endParaRPr lang="es-EC" dirty="0"/>
          </a:p>
        </p:txBody>
      </p:sp>
      <p:pic>
        <p:nvPicPr>
          <p:cNvPr id="4" name="Imagen 3" descr="C:\Users\VLADY\AppData\Roaming\Skype\My Skype Received Files\IMG_27092015_221804.png"/>
          <p:cNvPicPr/>
          <p:nvPr/>
        </p:nvPicPr>
        <p:blipFill>
          <a:blip r:embed="rId2">
            <a:extLst>
              <a:ext uri="{28A0092B-C50C-407E-A947-70E740481C1C}">
                <a14:useLocalDpi xmlns:a14="http://schemas.microsoft.com/office/drawing/2010/main" val="0"/>
              </a:ext>
            </a:extLst>
          </a:blip>
          <a:srcRect/>
          <a:stretch>
            <a:fillRect/>
          </a:stretch>
        </p:blipFill>
        <p:spPr bwMode="auto">
          <a:xfrm>
            <a:off x="8401878" y="4888632"/>
            <a:ext cx="2794561" cy="1783184"/>
          </a:xfrm>
          <a:prstGeom prst="rect">
            <a:avLst/>
          </a:prstGeom>
          <a:noFill/>
          <a:ln>
            <a:noFill/>
          </a:ln>
        </p:spPr>
      </p:pic>
      <p:pic>
        <p:nvPicPr>
          <p:cNvPr id="5" name="Imagen 4" descr="C:\Users\VLADY\AppData\Roaming\Skype\My Skype Received Files\tipos-de-maltas.jpg"/>
          <p:cNvPicPr/>
          <p:nvPr/>
        </p:nvPicPr>
        <p:blipFill>
          <a:blip r:embed="rId3">
            <a:extLst>
              <a:ext uri="{28A0092B-C50C-407E-A947-70E740481C1C}">
                <a14:useLocalDpi xmlns:a14="http://schemas.microsoft.com/office/drawing/2010/main" val="0"/>
              </a:ext>
            </a:extLst>
          </a:blip>
          <a:srcRect/>
          <a:stretch>
            <a:fillRect/>
          </a:stretch>
        </p:blipFill>
        <p:spPr bwMode="auto">
          <a:xfrm>
            <a:off x="2875721" y="2908769"/>
            <a:ext cx="1776361" cy="1845024"/>
          </a:xfrm>
          <a:prstGeom prst="rect">
            <a:avLst/>
          </a:prstGeom>
          <a:noFill/>
          <a:ln>
            <a:noFill/>
          </a:ln>
        </p:spPr>
      </p:pic>
      <p:sp>
        <p:nvSpPr>
          <p:cNvPr id="6" name="Rectángulo redondeado 5"/>
          <p:cNvSpPr/>
          <p:nvPr/>
        </p:nvSpPr>
        <p:spPr>
          <a:xfrm>
            <a:off x="2592925" y="4872746"/>
            <a:ext cx="4761567" cy="152620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C" dirty="0" smtClean="0"/>
              <a:t>Produce </a:t>
            </a:r>
            <a:r>
              <a:rPr lang="es-EC" dirty="0"/>
              <a:t>el amargor típico de esta </a:t>
            </a:r>
            <a:r>
              <a:rPr lang="es-EC" dirty="0" smtClean="0"/>
              <a:t>bebida.</a:t>
            </a:r>
          </a:p>
          <a:p>
            <a:pPr marL="285750" indent="-285750" algn="just">
              <a:buFont typeface="Arial" panose="020B0604020202020204" pitchFamily="34" charset="0"/>
              <a:buChar char="•"/>
            </a:pPr>
            <a:r>
              <a:rPr lang="es-EC" dirty="0" smtClean="0"/>
              <a:t>Se emplean los </a:t>
            </a:r>
            <a:r>
              <a:rPr lang="es-EC" dirty="0"/>
              <a:t>“conos de lúpulo</a:t>
            </a:r>
            <a:r>
              <a:rPr lang="es-EC" dirty="0" smtClean="0"/>
              <a:t>”.</a:t>
            </a:r>
            <a:r>
              <a:rPr lang="es-EC" dirty="0"/>
              <a:t> </a:t>
            </a:r>
            <a:endParaRPr lang="es-EC" dirty="0" smtClean="0"/>
          </a:p>
        </p:txBody>
      </p:sp>
      <p:sp>
        <p:nvSpPr>
          <p:cNvPr id="7" name="Rectángulo redondeado 6"/>
          <p:cNvSpPr/>
          <p:nvPr/>
        </p:nvSpPr>
        <p:spPr>
          <a:xfrm>
            <a:off x="6188767" y="3064705"/>
            <a:ext cx="5007674" cy="141144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US" dirty="0" smtClean="0"/>
              <a:t>Proceso de malteado.</a:t>
            </a:r>
          </a:p>
          <a:p>
            <a:pPr marL="285750" indent="-285750" algn="just">
              <a:buFont typeface="Arial" panose="020B0604020202020204" pitchFamily="34" charset="0"/>
              <a:buChar char="•"/>
            </a:pPr>
            <a:r>
              <a:rPr lang="es-US" dirty="0" smtClean="0"/>
              <a:t>Hay dos tipos de malta: maltas base y  coloreadas.</a:t>
            </a:r>
            <a:endParaRPr lang="es-EC" dirty="0"/>
          </a:p>
        </p:txBody>
      </p:sp>
      <p:pic>
        <p:nvPicPr>
          <p:cNvPr id="8" name="Imagen 7"/>
          <p:cNvPicPr>
            <a:picLocks noChangeAspect="1"/>
          </p:cNvPicPr>
          <p:nvPr/>
        </p:nvPicPr>
        <p:blipFill>
          <a:blip r:embed="rId4"/>
          <a:stretch>
            <a:fillRect/>
          </a:stretch>
        </p:blipFill>
        <p:spPr>
          <a:xfrm rot="10800000">
            <a:off x="7354492" y="5584202"/>
            <a:ext cx="1047385" cy="392042"/>
          </a:xfrm>
          <a:prstGeom prst="rect">
            <a:avLst/>
          </a:prstGeom>
        </p:spPr>
      </p:pic>
      <p:pic>
        <p:nvPicPr>
          <p:cNvPr id="9" name="Imagen 8"/>
          <p:cNvPicPr>
            <a:picLocks noChangeAspect="1"/>
          </p:cNvPicPr>
          <p:nvPr/>
        </p:nvPicPr>
        <p:blipFill>
          <a:blip r:embed="rId4"/>
          <a:stretch>
            <a:fillRect/>
          </a:stretch>
        </p:blipFill>
        <p:spPr>
          <a:xfrm>
            <a:off x="4652083" y="3578232"/>
            <a:ext cx="1536684" cy="520549"/>
          </a:xfrm>
          <a:prstGeom prst="rect">
            <a:avLst/>
          </a:prstGeom>
        </p:spPr>
      </p:pic>
      <p:pic>
        <p:nvPicPr>
          <p:cNvPr id="4098" name="Picture 2" descr="http://www.lacronica.com/Edicionenlinea/Fotos/Internacional/1138115-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59993" y="1428413"/>
            <a:ext cx="2028273" cy="1345517"/>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redondeado 9"/>
          <p:cNvSpPr/>
          <p:nvPr/>
        </p:nvSpPr>
        <p:spPr>
          <a:xfrm>
            <a:off x="2592925" y="1428413"/>
            <a:ext cx="4562994" cy="134551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US" dirty="0" smtClean="0"/>
              <a:t>El agua es el ingrediente base para la mezcla</a:t>
            </a:r>
            <a:endParaRPr lang="es-EC" dirty="0"/>
          </a:p>
        </p:txBody>
      </p:sp>
      <p:pic>
        <p:nvPicPr>
          <p:cNvPr id="13" name="Imagen 12"/>
          <p:cNvPicPr>
            <a:picLocks noChangeAspect="1"/>
          </p:cNvPicPr>
          <p:nvPr/>
        </p:nvPicPr>
        <p:blipFill>
          <a:blip r:embed="rId4"/>
          <a:stretch>
            <a:fillRect/>
          </a:stretch>
        </p:blipFill>
        <p:spPr>
          <a:xfrm rot="10800000">
            <a:off x="7155919" y="1840895"/>
            <a:ext cx="1704074" cy="520549"/>
          </a:xfrm>
          <a:prstGeom prst="rect">
            <a:avLst/>
          </a:prstGeom>
        </p:spPr>
      </p:pic>
    </p:spTree>
    <p:extLst>
      <p:ext uri="{BB962C8B-B14F-4D97-AF65-F5344CB8AC3E}">
        <p14:creationId xmlns:p14="http://schemas.microsoft.com/office/powerpoint/2010/main" val="23130174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62838" y="213293"/>
            <a:ext cx="8911687" cy="1280890"/>
          </a:xfrm>
        </p:spPr>
        <p:txBody>
          <a:bodyPr/>
          <a:lstStyle/>
          <a:p>
            <a:r>
              <a:rPr lang="es-US" dirty="0" smtClean="0"/>
              <a:t>Medición de nivel de agua</a:t>
            </a:r>
            <a:endParaRPr lang="es-US" dirty="0"/>
          </a:p>
        </p:txBody>
      </p:sp>
      <p:graphicFrame>
        <p:nvGraphicFramePr>
          <p:cNvPr id="3" name="Diagrama 2"/>
          <p:cNvGraphicFramePr/>
          <p:nvPr>
            <p:extLst>
              <p:ext uri="{D42A27DB-BD31-4B8C-83A1-F6EECF244321}">
                <p14:modId xmlns:p14="http://schemas.microsoft.com/office/powerpoint/2010/main" val="768020140"/>
              </p:ext>
            </p:extLst>
          </p:nvPr>
        </p:nvGraphicFramePr>
        <p:xfrm>
          <a:off x="231820" y="115136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a:picLocks noChangeAspect="1"/>
          </p:cNvPicPr>
          <p:nvPr/>
        </p:nvPicPr>
        <p:blipFill>
          <a:blip r:embed="rId7"/>
          <a:stretch>
            <a:fillRect/>
          </a:stretch>
        </p:blipFill>
        <p:spPr>
          <a:xfrm>
            <a:off x="8196262" y="1895676"/>
            <a:ext cx="3010046" cy="3500572"/>
          </a:xfrm>
          <a:prstGeom prst="rect">
            <a:avLst/>
          </a:prstGeom>
        </p:spPr>
      </p:pic>
    </p:spTree>
    <p:extLst>
      <p:ext uri="{BB962C8B-B14F-4D97-AF65-F5344CB8AC3E}">
        <p14:creationId xmlns:p14="http://schemas.microsoft.com/office/powerpoint/2010/main" val="2527111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356553" y="2073499"/>
            <a:ext cx="3846512" cy="3662541"/>
          </a:xfrm>
          <a:prstGeom prst="rect">
            <a:avLst/>
          </a:prstGeom>
        </p:spPr>
        <p:txBody>
          <a:bodyPr wrap="square">
            <a:spAutoFit/>
          </a:bodyPr>
          <a:lstStyle/>
          <a:p>
            <a:pPr lvl="0"/>
            <a:r>
              <a:rPr lang="es-US" sz="1600" dirty="0" smtClean="0"/>
              <a:t>Alternativas de solución:</a:t>
            </a:r>
          </a:p>
          <a:p>
            <a:pPr lvl="0"/>
            <a:endParaRPr lang="es-US" sz="1600" dirty="0" smtClean="0"/>
          </a:p>
          <a:p>
            <a:pPr lvl="0"/>
            <a:r>
              <a:rPr lang="es-US" sz="1600" dirty="0"/>
              <a:t>Solución A: Sensor </a:t>
            </a:r>
            <a:r>
              <a:rPr lang="es-US" sz="1600" dirty="0" smtClean="0"/>
              <a:t>magnético</a:t>
            </a:r>
            <a:endParaRPr lang="es-US" sz="1600" dirty="0"/>
          </a:p>
          <a:p>
            <a:pPr lvl="0"/>
            <a:r>
              <a:rPr lang="es-US" sz="1600" dirty="0"/>
              <a:t>Solución B: </a:t>
            </a:r>
            <a:r>
              <a:rPr lang="es-US" sz="1600" dirty="0" smtClean="0"/>
              <a:t>Sensor </a:t>
            </a:r>
            <a:r>
              <a:rPr lang="es-US" sz="1600" dirty="0"/>
              <a:t>capacitivo.</a:t>
            </a:r>
          </a:p>
          <a:p>
            <a:pPr lvl="0"/>
            <a:r>
              <a:rPr lang="es-US" sz="1600" dirty="0"/>
              <a:t>Solución C: Sensor de </a:t>
            </a:r>
            <a:r>
              <a:rPr lang="es-US" sz="1600" dirty="0" smtClean="0"/>
              <a:t>ultrasonido</a:t>
            </a:r>
          </a:p>
          <a:p>
            <a:pPr lvl="0"/>
            <a:endParaRPr lang="es-US" sz="1600" dirty="0"/>
          </a:p>
          <a:p>
            <a:r>
              <a:rPr lang="es-US" sz="1600" dirty="0"/>
              <a:t>Los criterios de valoración </a:t>
            </a:r>
            <a:r>
              <a:rPr lang="es-US" sz="1600" dirty="0" smtClean="0"/>
              <a:t>son:</a:t>
            </a:r>
          </a:p>
          <a:p>
            <a:endParaRPr lang="es-US" sz="1600" dirty="0"/>
          </a:p>
          <a:p>
            <a:pPr lvl="0"/>
            <a:r>
              <a:rPr lang="es-US" sz="1600" dirty="0"/>
              <a:t>Costo.</a:t>
            </a:r>
          </a:p>
          <a:p>
            <a:pPr lvl="0"/>
            <a:r>
              <a:rPr lang="es-US" sz="1600" dirty="0"/>
              <a:t>Montaje.</a:t>
            </a:r>
          </a:p>
          <a:p>
            <a:pPr lvl="0"/>
            <a:r>
              <a:rPr lang="es-US" sz="1600" dirty="0"/>
              <a:t>Resistencia altas temperaturas.</a:t>
            </a:r>
          </a:p>
          <a:p>
            <a:pPr lvl="0"/>
            <a:r>
              <a:rPr lang="es-US" sz="1600" dirty="0"/>
              <a:t>Resolución en base al medio.</a:t>
            </a:r>
          </a:p>
          <a:p>
            <a:endParaRPr lang="es-US" sz="1600" dirty="0" smtClean="0"/>
          </a:p>
          <a:p>
            <a:pPr indent="252095" algn="just">
              <a:lnSpc>
                <a:spcPct val="150000"/>
              </a:lnSpc>
              <a:spcAft>
                <a:spcPts val="0"/>
              </a:spcAft>
            </a:pPr>
            <a:endParaRPr lang="es-US" sz="1600" dirty="0">
              <a:ea typeface="Times New Roman" panose="02020603050405020304" pitchFamily="18" charset="0"/>
            </a:endParaRPr>
          </a:p>
        </p:txBody>
      </p:sp>
      <p:sp>
        <p:nvSpPr>
          <p:cNvPr id="7" name="Título 1"/>
          <p:cNvSpPr>
            <a:spLocks noGrp="1"/>
          </p:cNvSpPr>
          <p:nvPr>
            <p:ph type="title"/>
          </p:nvPr>
        </p:nvSpPr>
        <p:spPr>
          <a:xfrm>
            <a:off x="2000497" y="430927"/>
            <a:ext cx="8911687" cy="1642572"/>
          </a:xfrm>
        </p:spPr>
        <p:txBody>
          <a:bodyPr>
            <a:normAutofit fontScale="90000"/>
          </a:bodyPr>
          <a:lstStyle/>
          <a:p>
            <a:pPr algn="just"/>
            <a:r>
              <a:rPr lang="es-EC" dirty="0" smtClean="0"/>
              <a:t>Método ordinal corregido de criterios ponderados para selección nivel de agua</a:t>
            </a:r>
            <a:endParaRPr lang="es-EC" dirty="0"/>
          </a:p>
        </p:txBody>
      </p:sp>
      <p:sp>
        <p:nvSpPr>
          <p:cNvPr id="8" name="Rectángulo 7"/>
          <p:cNvSpPr/>
          <p:nvPr/>
        </p:nvSpPr>
        <p:spPr>
          <a:xfrm>
            <a:off x="7090619" y="3539550"/>
            <a:ext cx="3490332" cy="72255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Sensor de nivel de flujo recto magnético</a:t>
            </a:r>
            <a:endParaRPr lang="es-US" dirty="0">
              <a:solidFill>
                <a:schemeClr val="tx1"/>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2707699354"/>
              </p:ext>
            </p:extLst>
          </p:nvPr>
        </p:nvGraphicFramePr>
        <p:xfrm>
          <a:off x="5465109" y="2189409"/>
          <a:ext cx="5984207" cy="1187196"/>
        </p:xfrm>
        <a:graphic>
          <a:graphicData uri="http://schemas.openxmlformats.org/drawingml/2006/table">
            <a:tbl>
              <a:tblPr firstRow="1" firstCol="1" bandRow="1">
                <a:tableStyleId>{0E3FDE45-AF77-4B5C-9715-49D594BDF05E}</a:tableStyleId>
              </a:tblPr>
              <a:tblGrid>
                <a:gridCol w="1145583"/>
                <a:gridCol w="624196"/>
                <a:gridCol w="737134"/>
                <a:gridCol w="1107583"/>
                <a:gridCol w="965636"/>
                <a:gridCol w="418579"/>
                <a:gridCol w="985496"/>
              </a:tblGrid>
              <a:tr h="400050">
                <a:tc>
                  <a:txBody>
                    <a:bodyPr/>
                    <a:lstStyle/>
                    <a:p>
                      <a:pPr algn="ctr">
                        <a:lnSpc>
                          <a:spcPct val="107000"/>
                        </a:lnSpc>
                        <a:spcAft>
                          <a:spcPts val="0"/>
                        </a:spcAft>
                      </a:pPr>
                      <a:r>
                        <a:rPr lang="es-EC" sz="1200" dirty="0">
                          <a:effectLst/>
                        </a:rPr>
                        <a:t> </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Costo</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Montaje</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a:effectLst/>
                        </a:rPr>
                        <a:t>Resistencia </a:t>
                      </a:r>
                      <a:r>
                        <a:rPr lang="es-EC" sz="1200" dirty="0" smtClean="0">
                          <a:effectLst/>
                        </a:rPr>
                        <a:t>altas </a:t>
                      </a:r>
                      <a:r>
                        <a:rPr lang="es-EC" sz="1200" dirty="0">
                          <a:effectLst/>
                        </a:rPr>
                        <a:t>temperaturas</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Resolución en base al medio</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Orden de selección</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00025">
                <a:tc>
                  <a:txBody>
                    <a:bodyPr/>
                    <a:lstStyle/>
                    <a:p>
                      <a:pPr algn="ctr">
                        <a:lnSpc>
                          <a:spcPct val="107000"/>
                        </a:lnSpc>
                        <a:spcAft>
                          <a:spcPts val="0"/>
                        </a:spcAft>
                      </a:pPr>
                      <a:r>
                        <a:rPr lang="es-EC" sz="1200" b="1" dirty="0">
                          <a:effectLst/>
                        </a:rPr>
                        <a:t>Solución A</a:t>
                      </a:r>
                      <a:endParaRPr lang="es-US" sz="1200" b="1"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b="1" dirty="0">
                          <a:effectLst/>
                        </a:rPr>
                        <a:t>0,20</a:t>
                      </a:r>
                      <a:endParaRPr lang="es-US" sz="1200" b="1"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b="1" dirty="0">
                          <a:effectLst/>
                        </a:rPr>
                        <a:t>0,06</a:t>
                      </a:r>
                      <a:endParaRPr lang="es-US" sz="1200" b="1"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b="1" dirty="0">
                          <a:effectLst/>
                        </a:rPr>
                        <a:t>0,13</a:t>
                      </a:r>
                      <a:endParaRPr lang="es-US" sz="1200" b="1"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b="1" dirty="0">
                          <a:effectLst/>
                        </a:rPr>
                        <a:t>0,10</a:t>
                      </a:r>
                      <a:endParaRPr lang="es-US" sz="1200" b="1"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b="1" dirty="0">
                          <a:effectLst/>
                        </a:rPr>
                        <a:t>0,49</a:t>
                      </a:r>
                      <a:endParaRPr lang="es-US" sz="1200" b="1"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b="1" dirty="0">
                          <a:effectLst/>
                        </a:rPr>
                        <a:t>1</a:t>
                      </a:r>
                      <a:endParaRPr lang="es-US" sz="1200" b="1" dirty="0">
                        <a:effectLst/>
                        <a:latin typeface="Times New Roman" panose="02020603050405020304" pitchFamily="18" charset="0"/>
                        <a:ea typeface="Times New Roman" panose="02020603050405020304" pitchFamily="18" charset="0"/>
                      </a:endParaRPr>
                    </a:p>
                  </a:txBody>
                  <a:tcPr marL="44450" marR="44450" marT="0" marB="0" anchor="ctr"/>
                </a:tc>
              </a:tr>
              <a:tr h="200025">
                <a:tc>
                  <a:txBody>
                    <a:bodyPr/>
                    <a:lstStyle/>
                    <a:p>
                      <a:pPr algn="ctr">
                        <a:lnSpc>
                          <a:spcPct val="107000"/>
                        </a:lnSpc>
                        <a:spcAft>
                          <a:spcPts val="0"/>
                        </a:spcAft>
                      </a:pPr>
                      <a:r>
                        <a:rPr lang="es-EC" sz="1200" b="0" dirty="0">
                          <a:effectLst/>
                        </a:rPr>
                        <a:t>Solución B</a:t>
                      </a:r>
                      <a:endParaRPr lang="es-US" sz="1200" b="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0,13</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0,06</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0,04</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0,07</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0,30</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2</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00025">
                <a:tc>
                  <a:txBody>
                    <a:bodyPr/>
                    <a:lstStyle/>
                    <a:p>
                      <a:pPr algn="ctr">
                        <a:lnSpc>
                          <a:spcPct val="107000"/>
                        </a:lnSpc>
                        <a:spcAft>
                          <a:spcPts val="0"/>
                        </a:spcAft>
                      </a:pPr>
                      <a:r>
                        <a:rPr lang="es-EC" sz="1200" b="0" dirty="0">
                          <a:effectLst/>
                        </a:rPr>
                        <a:t>Solución C</a:t>
                      </a:r>
                      <a:endParaRPr lang="es-US" sz="1200" b="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a:effectLst/>
                        </a:rPr>
                        <a:t>0,07</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0,03</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0,08</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0,03</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0,21</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a:effectLst/>
                        </a:rPr>
                        <a:t>3</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pic>
        <p:nvPicPr>
          <p:cNvPr id="11" name="Imagen 10" descr="C:\Users\GOERING\Downloads\IMG-20151115-WA0008.jpg"/>
          <p:cNvPicPr/>
          <p:nvPr/>
        </p:nvPicPr>
        <p:blipFill rotWithShape="1">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12453" t="12627" r="10321" b="15826"/>
          <a:stretch/>
        </p:blipFill>
        <p:spPr bwMode="auto">
          <a:xfrm>
            <a:off x="7931114" y="4481848"/>
            <a:ext cx="2037134" cy="21894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61832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17162" y="173349"/>
            <a:ext cx="6679863" cy="640445"/>
          </a:xfrm>
        </p:spPr>
        <p:txBody>
          <a:bodyPr>
            <a:normAutofit fontScale="90000"/>
          </a:bodyPr>
          <a:lstStyle/>
          <a:p>
            <a:r>
              <a:rPr lang="es-US" dirty="0" smtClean="0"/>
              <a:t>Sistema eléctrico/ electrónico</a:t>
            </a:r>
            <a:endParaRPr lang="es-US" dirty="0"/>
          </a:p>
        </p:txBody>
      </p:sp>
      <p:graphicFrame>
        <p:nvGraphicFramePr>
          <p:cNvPr id="5" name="Diagrama 4"/>
          <p:cNvGraphicFramePr/>
          <p:nvPr>
            <p:extLst>
              <p:ext uri="{D42A27DB-BD31-4B8C-83A1-F6EECF244321}">
                <p14:modId xmlns:p14="http://schemas.microsoft.com/office/powerpoint/2010/main" val="3627066000"/>
              </p:ext>
            </p:extLst>
          </p:nvPr>
        </p:nvGraphicFramePr>
        <p:xfrm>
          <a:off x="2159616" y="81379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97936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125233" y="599236"/>
            <a:ext cx="3058914" cy="887899"/>
          </a:xfrm>
          <a:prstGeom prst="rect">
            <a:avLst/>
          </a:prstGeom>
          <a:solidFill>
            <a:srgbClr val="CEE1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Controlador lógico programable</a:t>
            </a:r>
            <a:endParaRPr lang="es-US" dirty="0">
              <a:solidFill>
                <a:schemeClr val="tx1"/>
              </a:solidFill>
            </a:endParaRPr>
          </a:p>
        </p:txBody>
      </p:sp>
      <p:pic>
        <p:nvPicPr>
          <p:cNvPr id="6146" name="Picture 2" descr="http://www.solucionesyservicios.biz/WebRoot/StoreES2/Shops/64466233/5292/4712/12A5/5B42/6597/C0A8/29BA/9EB9/CPU_1214C_ACDCRLY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3280" y="2652090"/>
            <a:ext cx="3402820" cy="30382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a 6"/>
          <p:cNvGraphicFramePr>
            <a:graphicFrameLocks noGrp="1"/>
          </p:cNvGraphicFramePr>
          <p:nvPr>
            <p:extLst>
              <p:ext uri="{D42A27DB-BD31-4B8C-83A1-F6EECF244321}">
                <p14:modId xmlns:p14="http://schemas.microsoft.com/office/powerpoint/2010/main" val="1250682952"/>
              </p:ext>
            </p:extLst>
          </p:nvPr>
        </p:nvGraphicFramePr>
        <p:xfrm>
          <a:off x="6220167" y="689023"/>
          <a:ext cx="4855663" cy="4622647"/>
        </p:xfrm>
        <a:graphic>
          <a:graphicData uri="http://schemas.openxmlformats.org/drawingml/2006/table">
            <a:tbl>
              <a:tblPr firstRow="1" firstCol="1" bandRow="1">
                <a:tableStyleId>{0E3FDE45-AF77-4B5C-9715-49D594BDF05E}</a:tableStyleId>
              </a:tblPr>
              <a:tblGrid>
                <a:gridCol w="3921392"/>
                <a:gridCol w="934271"/>
              </a:tblGrid>
              <a:tr h="244938">
                <a:tc gridSpan="2">
                  <a:txBody>
                    <a:bodyPr/>
                    <a:lstStyle/>
                    <a:p>
                      <a:pPr algn="ctr">
                        <a:lnSpc>
                          <a:spcPct val="106000"/>
                        </a:lnSpc>
                        <a:spcAft>
                          <a:spcPts val="0"/>
                        </a:spcAft>
                      </a:pPr>
                      <a:r>
                        <a:rPr lang="es-US" sz="1200" dirty="0">
                          <a:effectLst/>
                        </a:rPr>
                        <a:t>Características técnicas</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es-US"/>
                    </a:p>
                  </a:txBody>
                  <a:tcPr/>
                </a:tc>
              </a:tr>
              <a:tr h="244938">
                <a:tc>
                  <a:txBody>
                    <a:bodyPr/>
                    <a:lstStyle/>
                    <a:p>
                      <a:pPr algn="just">
                        <a:lnSpc>
                          <a:spcPct val="106000"/>
                        </a:lnSpc>
                        <a:spcAft>
                          <a:spcPts val="0"/>
                        </a:spcAft>
                      </a:pPr>
                      <a:r>
                        <a:rPr lang="es-US" sz="1200">
                          <a:effectLst/>
                        </a:rPr>
                        <a:t>Memoria de trabajo [Kb]</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75</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44938">
                <a:tc>
                  <a:txBody>
                    <a:bodyPr/>
                    <a:lstStyle/>
                    <a:p>
                      <a:pPr algn="just">
                        <a:lnSpc>
                          <a:spcPct val="106000"/>
                        </a:lnSpc>
                        <a:spcAft>
                          <a:spcPts val="0"/>
                        </a:spcAft>
                      </a:pPr>
                      <a:r>
                        <a:rPr lang="es-US" sz="1200">
                          <a:effectLst/>
                        </a:rPr>
                        <a:t>Entradas digitales integradas.</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14</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44938">
                <a:tc>
                  <a:txBody>
                    <a:bodyPr/>
                    <a:lstStyle/>
                    <a:p>
                      <a:pPr algn="just">
                        <a:lnSpc>
                          <a:spcPct val="106000"/>
                        </a:lnSpc>
                        <a:spcAft>
                          <a:spcPts val="0"/>
                        </a:spcAft>
                      </a:pPr>
                      <a:r>
                        <a:rPr lang="es-US" sz="1200">
                          <a:effectLst/>
                        </a:rPr>
                        <a:t>Salidas digitales integradas.</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10</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489877">
                <a:tc>
                  <a:txBody>
                    <a:bodyPr/>
                    <a:lstStyle/>
                    <a:p>
                      <a:pPr algn="just">
                        <a:lnSpc>
                          <a:spcPct val="106000"/>
                        </a:lnSpc>
                        <a:spcAft>
                          <a:spcPts val="0"/>
                        </a:spcAft>
                      </a:pPr>
                      <a:r>
                        <a:rPr lang="es-US" sz="1200">
                          <a:effectLst/>
                        </a:rPr>
                        <a:t>Entradas analógicas integradas.</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2</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489877">
                <a:tc>
                  <a:txBody>
                    <a:bodyPr/>
                    <a:lstStyle/>
                    <a:p>
                      <a:pPr algn="just">
                        <a:lnSpc>
                          <a:spcPct val="106000"/>
                        </a:lnSpc>
                        <a:spcAft>
                          <a:spcPts val="0"/>
                        </a:spcAft>
                      </a:pPr>
                      <a:r>
                        <a:rPr lang="es-US" sz="1200">
                          <a:effectLst/>
                        </a:rPr>
                        <a:t>Consumo de corriente en cada entrada digital [m A].</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4</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44938">
                <a:tc>
                  <a:txBody>
                    <a:bodyPr/>
                    <a:lstStyle/>
                    <a:p>
                      <a:pPr algn="just">
                        <a:lnSpc>
                          <a:spcPct val="106000"/>
                        </a:lnSpc>
                        <a:spcAft>
                          <a:spcPts val="0"/>
                        </a:spcAft>
                      </a:pPr>
                      <a:r>
                        <a:rPr lang="es-US" sz="1200">
                          <a:effectLst/>
                        </a:rPr>
                        <a:t>Tipo de salidas</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Relé</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489877">
                <a:tc>
                  <a:txBody>
                    <a:bodyPr/>
                    <a:lstStyle/>
                    <a:p>
                      <a:pPr algn="just">
                        <a:lnSpc>
                          <a:spcPct val="106000"/>
                        </a:lnSpc>
                        <a:spcAft>
                          <a:spcPts val="0"/>
                        </a:spcAft>
                      </a:pPr>
                      <a:r>
                        <a:rPr lang="es-US" sz="1200">
                          <a:effectLst/>
                        </a:rPr>
                        <a:t>Capacidad de ampliación de módulos E/S.</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8</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489877">
                <a:tc>
                  <a:txBody>
                    <a:bodyPr/>
                    <a:lstStyle/>
                    <a:p>
                      <a:pPr algn="just">
                        <a:lnSpc>
                          <a:spcPct val="106000"/>
                        </a:lnSpc>
                        <a:spcAft>
                          <a:spcPts val="0"/>
                        </a:spcAft>
                      </a:pPr>
                      <a:r>
                        <a:rPr lang="es-US" sz="1200">
                          <a:effectLst/>
                        </a:rPr>
                        <a:t>Capacidad de ampliación de módulos de comunicación.</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3</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489877">
                <a:tc>
                  <a:txBody>
                    <a:bodyPr/>
                    <a:lstStyle/>
                    <a:p>
                      <a:pPr algn="just">
                        <a:lnSpc>
                          <a:spcPct val="106000"/>
                        </a:lnSpc>
                        <a:spcAft>
                          <a:spcPts val="0"/>
                        </a:spcAft>
                      </a:pPr>
                      <a:r>
                        <a:rPr lang="es-US" sz="1200">
                          <a:effectLst/>
                        </a:rPr>
                        <a:t>Corriente máxima en salidas digitales [A].</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2</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489877">
                <a:tc>
                  <a:txBody>
                    <a:bodyPr/>
                    <a:lstStyle/>
                    <a:p>
                      <a:pPr algn="just">
                        <a:lnSpc>
                          <a:spcPct val="106000"/>
                        </a:lnSpc>
                        <a:spcAft>
                          <a:spcPts val="0"/>
                        </a:spcAft>
                      </a:pPr>
                      <a:r>
                        <a:rPr lang="es-US" sz="1200">
                          <a:effectLst/>
                        </a:rPr>
                        <a:t>Voltaje salidas digitales [AC]/[DC].</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dirty="0">
                          <a:effectLst/>
                        </a:rPr>
                        <a:t>220/24</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r>
              <a:tr h="458695">
                <a:tc>
                  <a:txBody>
                    <a:bodyPr/>
                    <a:lstStyle/>
                    <a:p>
                      <a:pPr algn="just">
                        <a:lnSpc>
                          <a:spcPct val="106000"/>
                        </a:lnSpc>
                        <a:spcAft>
                          <a:spcPts val="0"/>
                        </a:spcAft>
                      </a:pPr>
                      <a:r>
                        <a:rPr lang="es-US" sz="1200">
                          <a:effectLst/>
                        </a:rPr>
                        <a:t>Comunicación.</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dirty="0">
                          <a:effectLst/>
                        </a:rPr>
                        <a:t>Ethernet</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
        <p:nvSpPr>
          <p:cNvPr id="9" name="Rectángulo 8"/>
          <p:cNvSpPr/>
          <p:nvPr/>
        </p:nvSpPr>
        <p:spPr>
          <a:xfrm>
            <a:off x="7000466" y="5690322"/>
            <a:ext cx="3490332" cy="72255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PLC Siemens S7- 1200 CPU 1214C AC/DC/RLY</a:t>
            </a:r>
            <a:endParaRPr lang="es-US" dirty="0">
              <a:solidFill>
                <a:schemeClr val="tx1"/>
              </a:solidFill>
            </a:endParaRPr>
          </a:p>
        </p:txBody>
      </p:sp>
    </p:spTree>
    <p:extLst>
      <p:ext uri="{BB962C8B-B14F-4D97-AF65-F5344CB8AC3E}">
        <p14:creationId xmlns:p14="http://schemas.microsoft.com/office/powerpoint/2010/main" val="14690844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228264" y="624993"/>
            <a:ext cx="3058914" cy="887899"/>
          </a:xfrm>
          <a:prstGeom prst="rect">
            <a:avLst/>
          </a:prstGeom>
          <a:solidFill>
            <a:srgbClr val="CEE1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Módulo de señales para termocupla </a:t>
            </a:r>
            <a:endParaRPr lang="es-US" dirty="0">
              <a:solidFill>
                <a:schemeClr val="tx1"/>
              </a:solidFill>
            </a:endParaRPr>
          </a:p>
        </p:txBody>
      </p:sp>
      <p:sp>
        <p:nvSpPr>
          <p:cNvPr id="9" name="Rectángulo 8"/>
          <p:cNvSpPr/>
          <p:nvPr/>
        </p:nvSpPr>
        <p:spPr>
          <a:xfrm>
            <a:off x="7193649" y="5188845"/>
            <a:ext cx="3490332" cy="72255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Siemens SM 1231 TC</a:t>
            </a:r>
            <a:endParaRPr lang="es-US" dirty="0">
              <a:solidFill>
                <a:schemeClr val="tx1"/>
              </a:solidFill>
            </a:endParaRPr>
          </a:p>
        </p:txBody>
      </p:sp>
      <p:pic>
        <p:nvPicPr>
          <p:cNvPr id="6" name="Imagen 5" descr="C:\Users\GOERING\Downloads\IMG-20151202-WA0004.jpg"/>
          <p:cNvPicPr/>
          <p:nvPr/>
        </p:nvPicPr>
        <p:blipFill rotWithShape="1">
          <a:blip r:embed="rId2" cstate="print">
            <a:extLst>
              <a:ext uri="{28A0092B-C50C-407E-A947-70E740481C1C}">
                <a14:useLocalDpi xmlns:a14="http://schemas.microsoft.com/office/drawing/2010/main" val="0"/>
              </a:ext>
            </a:extLst>
          </a:blip>
          <a:srcRect l="17887" r="17580" b="2016"/>
          <a:stretch/>
        </p:blipFill>
        <p:spPr bwMode="auto">
          <a:xfrm>
            <a:off x="2712687" y="2125303"/>
            <a:ext cx="2090068" cy="3931872"/>
          </a:xfrm>
          <a:prstGeom prst="rect">
            <a:avLst/>
          </a:prstGeom>
          <a:noFill/>
          <a:ln>
            <a:noFill/>
          </a:ln>
          <a:extLst>
            <a:ext uri="{53640926-AAD7-44D8-BBD7-CCE9431645EC}">
              <a14:shadowObscured xmlns:a14="http://schemas.microsoft.com/office/drawing/2010/main"/>
            </a:ext>
          </a:extLst>
        </p:spPr>
      </p:pic>
      <p:graphicFrame>
        <p:nvGraphicFramePr>
          <p:cNvPr id="3" name="Tabla 2"/>
          <p:cNvGraphicFramePr>
            <a:graphicFrameLocks noGrp="1"/>
          </p:cNvGraphicFramePr>
          <p:nvPr>
            <p:extLst>
              <p:ext uri="{D42A27DB-BD31-4B8C-83A1-F6EECF244321}">
                <p14:modId xmlns:p14="http://schemas.microsoft.com/office/powerpoint/2010/main" val="617301017"/>
              </p:ext>
            </p:extLst>
          </p:nvPr>
        </p:nvGraphicFramePr>
        <p:xfrm>
          <a:off x="6652943" y="1487134"/>
          <a:ext cx="4461525" cy="3175017"/>
        </p:xfrm>
        <a:graphic>
          <a:graphicData uri="http://schemas.openxmlformats.org/drawingml/2006/table">
            <a:tbl>
              <a:tblPr firstRow="1" firstCol="1" bandRow="1">
                <a:tableStyleId>{0E3FDE45-AF77-4B5C-9715-49D594BDF05E}</a:tableStyleId>
              </a:tblPr>
              <a:tblGrid>
                <a:gridCol w="2822928"/>
                <a:gridCol w="1638597"/>
              </a:tblGrid>
              <a:tr h="254208">
                <a:tc>
                  <a:txBody>
                    <a:bodyPr/>
                    <a:lstStyle/>
                    <a:p>
                      <a:pPr algn="ctr">
                        <a:lnSpc>
                          <a:spcPct val="106000"/>
                        </a:lnSpc>
                        <a:spcAft>
                          <a:spcPts val="0"/>
                        </a:spcAft>
                      </a:pPr>
                      <a:r>
                        <a:rPr lang="es-US" sz="1200">
                          <a:effectLst/>
                        </a:rPr>
                        <a:t>Denominación</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Características</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476055">
                <a:tc>
                  <a:txBody>
                    <a:bodyPr/>
                    <a:lstStyle/>
                    <a:p>
                      <a:pPr algn="ctr">
                        <a:lnSpc>
                          <a:spcPct val="106000"/>
                        </a:lnSpc>
                        <a:spcAft>
                          <a:spcPts val="0"/>
                        </a:spcAft>
                      </a:pPr>
                      <a:r>
                        <a:rPr lang="es-US" sz="1200">
                          <a:effectLst/>
                        </a:rPr>
                        <a:t>Tipo.</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TC aislado y [m V]</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54208">
                <a:tc>
                  <a:txBody>
                    <a:bodyPr/>
                    <a:lstStyle/>
                    <a:p>
                      <a:pPr algn="ctr">
                        <a:lnSpc>
                          <a:spcPct val="106000"/>
                        </a:lnSpc>
                        <a:spcAft>
                          <a:spcPts val="0"/>
                        </a:spcAft>
                      </a:pPr>
                      <a:r>
                        <a:rPr lang="es-US" sz="1200">
                          <a:effectLst/>
                        </a:rPr>
                        <a:t>Resolución  [°C/°F].</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0.1/0.1</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475974">
                <a:tc>
                  <a:txBody>
                    <a:bodyPr/>
                    <a:lstStyle/>
                    <a:p>
                      <a:pPr algn="ctr">
                        <a:lnSpc>
                          <a:spcPct val="106000"/>
                        </a:lnSpc>
                        <a:spcAft>
                          <a:spcPts val="0"/>
                        </a:spcAft>
                      </a:pPr>
                      <a:r>
                        <a:rPr lang="es-US" sz="1200">
                          <a:effectLst/>
                        </a:rPr>
                        <a:t>Consumo de corriente [m A].</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40</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54208">
                <a:tc>
                  <a:txBody>
                    <a:bodyPr/>
                    <a:lstStyle/>
                    <a:p>
                      <a:pPr algn="ctr">
                        <a:lnSpc>
                          <a:spcPct val="106000"/>
                        </a:lnSpc>
                        <a:spcAft>
                          <a:spcPts val="0"/>
                        </a:spcAft>
                      </a:pPr>
                      <a:r>
                        <a:rPr lang="es-US" sz="1200">
                          <a:effectLst/>
                        </a:rPr>
                        <a:t>Número de entradas.</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4</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475974">
                <a:tc>
                  <a:txBody>
                    <a:bodyPr/>
                    <a:lstStyle/>
                    <a:p>
                      <a:pPr algn="ctr">
                        <a:lnSpc>
                          <a:spcPct val="106000"/>
                        </a:lnSpc>
                        <a:spcAft>
                          <a:spcPts val="0"/>
                        </a:spcAft>
                      </a:pPr>
                      <a:r>
                        <a:rPr lang="es-US" sz="1200">
                          <a:effectLst/>
                        </a:rPr>
                        <a:t>Tipo de procesamiento de dato.</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Int (Entero)</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475974">
                <a:tc>
                  <a:txBody>
                    <a:bodyPr/>
                    <a:lstStyle/>
                    <a:p>
                      <a:pPr algn="ctr">
                        <a:lnSpc>
                          <a:spcPct val="106000"/>
                        </a:lnSpc>
                        <a:spcAft>
                          <a:spcPts val="0"/>
                        </a:spcAft>
                      </a:pPr>
                      <a:r>
                        <a:rPr lang="es-US" sz="1200">
                          <a:effectLst/>
                        </a:rPr>
                        <a:t>Tipo de termocuplas que soporta.</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J, K, T, E,R,S.</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54208">
                <a:tc>
                  <a:txBody>
                    <a:bodyPr/>
                    <a:lstStyle/>
                    <a:p>
                      <a:pPr algn="ctr">
                        <a:lnSpc>
                          <a:spcPct val="106000"/>
                        </a:lnSpc>
                        <a:spcAft>
                          <a:spcPts val="0"/>
                        </a:spcAft>
                      </a:pPr>
                      <a:r>
                        <a:rPr lang="es-US" sz="1200">
                          <a:effectLst/>
                        </a:rPr>
                        <a:t>Alimentación [VDC].</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24</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54208">
                <a:tc>
                  <a:txBody>
                    <a:bodyPr/>
                    <a:lstStyle/>
                    <a:p>
                      <a:pPr algn="ctr">
                        <a:lnSpc>
                          <a:spcPct val="106000"/>
                        </a:lnSpc>
                        <a:spcAft>
                          <a:spcPts val="0"/>
                        </a:spcAft>
                      </a:pPr>
                      <a:r>
                        <a:rPr lang="es-US" sz="1200">
                          <a:effectLst/>
                        </a:rPr>
                        <a:t>Canales de conexión</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dirty="0">
                          <a:effectLst/>
                        </a:rPr>
                        <a:t>0, 1, 2, 3</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41940599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228264" y="624993"/>
            <a:ext cx="3058914" cy="887899"/>
          </a:xfrm>
          <a:prstGeom prst="rect">
            <a:avLst/>
          </a:prstGeom>
          <a:solidFill>
            <a:srgbClr val="CEE1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Contactos Auxiliares</a:t>
            </a:r>
            <a:endParaRPr lang="es-US" dirty="0">
              <a:solidFill>
                <a:schemeClr val="tx1"/>
              </a:solidFill>
            </a:endParaRPr>
          </a:p>
        </p:txBody>
      </p:sp>
      <p:pic>
        <p:nvPicPr>
          <p:cNvPr id="5" name="Imagen 4" descr="C:\Users\GOERING\Downloads\IMG-20151202-WA0007.jpg"/>
          <p:cNvPicPr/>
          <p:nvPr/>
        </p:nvPicPr>
        <p:blipFill rotWithShape="1">
          <a:blip r:embed="rId2">
            <a:extLst>
              <a:ext uri="{28A0092B-C50C-407E-A947-70E740481C1C}">
                <a14:useLocalDpi xmlns:a14="http://schemas.microsoft.com/office/drawing/2010/main" val="0"/>
              </a:ext>
            </a:extLst>
          </a:blip>
          <a:srcRect t="36944" b="33358"/>
          <a:stretch/>
        </p:blipFill>
        <p:spPr bwMode="auto">
          <a:xfrm>
            <a:off x="1061852" y="2519363"/>
            <a:ext cx="5391738" cy="1509299"/>
          </a:xfrm>
          <a:prstGeom prst="rect">
            <a:avLst/>
          </a:prstGeom>
          <a:noFill/>
          <a:ln>
            <a:no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3062294923"/>
              </p:ext>
            </p:extLst>
          </p:nvPr>
        </p:nvGraphicFramePr>
        <p:xfrm>
          <a:off x="6659522" y="2050255"/>
          <a:ext cx="4962635" cy="3200400"/>
        </p:xfrm>
        <a:graphic>
          <a:graphicData uri="http://schemas.openxmlformats.org/drawingml/2006/table">
            <a:tbl>
              <a:tblPr firstRow="1" firstCol="1" bandRow="1">
                <a:tableStyleId>{0E3FDE45-AF77-4B5C-9715-49D594BDF05E}</a:tableStyleId>
              </a:tblPr>
              <a:tblGrid>
                <a:gridCol w="1034992"/>
                <a:gridCol w="837126"/>
                <a:gridCol w="821906"/>
                <a:gridCol w="2268611"/>
              </a:tblGrid>
              <a:tr h="400050">
                <a:tc>
                  <a:txBody>
                    <a:bodyPr/>
                    <a:lstStyle/>
                    <a:p>
                      <a:pPr algn="ctr">
                        <a:lnSpc>
                          <a:spcPct val="106000"/>
                        </a:lnSpc>
                        <a:spcAft>
                          <a:spcPts val="0"/>
                        </a:spcAft>
                      </a:pPr>
                      <a:r>
                        <a:rPr lang="es-US" sz="1200" dirty="0">
                          <a:effectLst/>
                        </a:rPr>
                        <a:t>Dispositivos de salida</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Tipo de actuador</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Tipo de señal</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Actuador</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00025">
                <a:tc>
                  <a:txBody>
                    <a:bodyPr/>
                    <a:lstStyle/>
                    <a:p>
                      <a:pPr algn="ctr">
                        <a:lnSpc>
                          <a:spcPct val="106000"/>
                        </a:lnSpc>
                        <a:spcAft>
                          <a:spcPts val="0"/>
                        </a:spcAft>
                      </a:pPr>
                      <a:r>
                        <a:rPr lang="es-US" sz="1200">
                          <a:effectLst/>
                        </a:rPr>
                        <a:t>1</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Motor M1 </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Digital</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Bomba hidráulica.</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00025">
                <a:tc>
                  <a:txBody>
                    <a:bodyPr/>
                    <a:lstStyle/>
                    <a:p>
                      <a:pPr algn="ctr">
                        <a:lnSpc>
                          <a:spcPct val="106000"/>
                        </a:lnSpc>
                        <a:spcAft>
                          <a:spcPts val="0"/>
                        </a:spcAft>
                      </a:pPr>
                      <a:r>
                        <a:rPr lang="es-US" sz="1200">
                          <a:effectLst/>
                        </a:rPr>
                        <a:t>2</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Motor M2 </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Digital</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Motor de agitador.</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400050">
                <a:tc>
                  <a:txBody>
                    <a:bodyPr/>
                    <a:lstStyle/>
                    <a:p>
                      <a:pPr algn="ctr">
                        <a:lnSpc>
                          <a:spcPct val="106000"/>
                        </a:lnSpc>
                        <a:spcAft>
                          <a:spcPts val="0"/>
                        </a:spcAft>
                      </a:pPr>
                      <a:r>
                        <a:rPr lang="es-US" sz="1200">
                          <a:effectLst/>
                        </a:rPr>
                        <a:t>3</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 V1.</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Digital</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Válvula para ingreso de agua v1.</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800100">
                <a:tc>
                  <a:txBody>
                    <a:bodyPr/>
                    <a:lstStyle/>
                    <a:p>
                      <a:pPr algn="ctr">
                        <a:lnSpc>
                          <a:spcPct val="106000"/>
                        </a:lnSpc>
                        <a:spcAft>
                          <a:spcPts val="0"/>
                        </a:spcAft>
                      </a:pPr>
                      <a:r>
                        <a:rPr lang="es-US" sz="1200">
                          <a:effectLst/>
                        </a:rPr>
                        <a:t>4</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 V2.</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Digital</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Válvula de grado alimenticio tipo mariposa con actuador neumático V2.</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600075">
                <a:tc>
                  <a:txBody>
                    <a:bodyPr/>
                    <a:lstStyle/>
                    <a:p>
                      <a:pPr algn="ctr">
                        <a:lnSpc>
                          <a:spcPct val="106000"/>
                        </a:lnSpc>
                        <a:spcAft>
                          <a:spcPts val="0"/>
                        </a:spcAft>
                      </a:pPr>
                      <a:r>
                        <a:rPr lang="es-US" sz="1200">
                          <a:effectLst/>
                        </a:rPr>
                        <a:t>5</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V3.</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Digital</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Válvula de grado alimenticio tipo mariposa con actuador neumático V3.</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600075">
                <a:tc>
                  <a:txBody>
                    <a:bodyPr/>
                    <a:lstStyle/>
                    <a:p>
                      <a:pPr algn="ctr">
                        <a:lnSpc>
                          <a:spcPct val="106000"/>
                        </a:lnSpc>
                        <a:spcAft>
                          <a:spcPts val="0"/>
                        </a:spcAft>
                      </a:pPr>
                      <a:r>
                        <a:rPr lang="es-US" sz="1200">
                          <a:effectLst/>
                        </a:rPr>
                        <a:t>6</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 V4.</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Digital</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dirty="0">
                          <a:effectLst/>
                        </a:rPr>
                        <a:t>Válvula de grado alimenticio tipo mariposa con actuador neumático V4.</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39780489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228264" y="624993"/>
            <a:ext cx="3058914" cy="887899"/>
          </a:xfrm>
          <a:prstGeom prst="rect">
            <a:avLst/>
          </a:prstGeom>
          <a:solidFill>
            <a:srgbClr val="CEE1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Contactores eléctrico K1 para Bomba hidráulica Liverani EP NEOS</a:t>
            </a:r>
            <a:endParaRPr lang="es-US" dirty="0">
              <a:solidFill>
                <a:schemeClr val="tx1"/>
              </a:solidFill>
            </a:endParaRPr>
          </a:p>
        </p:txBody>
      </p:sp>
      <p:pic>
        <p:nvPicPr>
          <p:cNvPr id="7" name="Imagen 6" descr="C:\Users\GOERING\Downloads\IMG-20151202-WA0003.jpg"/>
          <p:cNvPicPr/>
          <p:nvPr/>
        </p:nvPicPr>
        <p:blipFill rotWithShape="1">
          <a:blip r:embed="rId2">
            <a:extLst>
              <a:ext uri="{28A0092B-C50C-407E-A947-70E740481C1C}">
                <a14:useLocalDpi xmlns:a14="http://schemas.microsoft.com/office/drawing/2010/main" val="0"/>
              </a:ext>
            </a:extLst>
          </a:blip>
          <a:srcRect l="28412" t="14335" r="27926" b="13312"/>
          <a:stretch/>
        </p:blipFill>
        <p:spPr bwMode="auto">
          <a:xfrm>
            <a:off x="2686500" y="2235290"/>
            <a:ext cx="2111280" cy="3676113"/>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4" name="CuadroTexto 3"/>
              <p:cNvSpPr txBox="1"/>
              <p:nvPr/>
            </p:nvSpPr>
            <p:spPr>
              <a:xfrm>
                <a:off x="8087933" y="930442"/>
                <a:ext cx="11127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US" i="1" smtClean="0">
                              <a:latin typeface="Cambria Math" panose="02040503050406030204" pitchFamily="18" charset="0"/>
                            </a:rPr>
                          </m:ctrlPr>
                        </m:sSubPr>
                        <m:e>
                          <m:r>
                            <a:rPr lang="es-US" b="0" i="1" smtClean="0">
                              <a:latin typeface="Cambria Math" panose="02040503050406030204" pitchFamily="18" charset="0"/>
                            </a:rPr>
                            <m:t>𝐼</m:t>
                          </m:r>
                        </m:e>
                        <m:sub>
                          <m:r>
                            <a:rPr lang="es-US" b="0" i="1" smtClean="0">
                              <a:latin typeface="Cambria Math" panose="02040503050406030204" pitchFamily="18" charset="0"/>
                            </a:rPr>
                            <m:t>𝐸</m:t>
                          </m:r>
                        </m:sub>
                      </m:sSub>
                      <m:r>
                        <a:rPr lang="es-US" b="0" i="1" smtClean="0">
                          <a:latin typeface="Cambria Math" panose="02040503050406030204" pitchFamily="18" charset="0"/>
                        </a:rPr>
                        <m:t>=</m:t>
                      </m:r>
                      <m:sSub>
                        <m:sSubPr>
                          <m:ctrlPr>
                            <a:rPr lang="es-US" b="0" i="1" smtClean="0">
                              <a:latin typeface="Cambria Math" panose="02040503050406030204" pitchFamily="18" charset="0"/>
                            </a:rPr>
                          </m:ctrlPr>
                        </m:sSubPr>
                        <m:e>
                          <m:r>
                            <a:rPr lang="es-US" b="0" i="1" smtClean="0">
                              <a:latin typeface="Cambria Math" panose="02040503050406030204" pitchFamily="18" charset="0"/>
                            </a:rPr>
                            <m:t>𝐼</m:t>
                          </m:r>
                        </m:e>
                        <m:sub>
                          <m:r>
                            <a:rPr lang="es-US" b="0" i="1" smtClean="0">
                              <a:latin typeface="Cambria Math" panose="02040503050406030204" pitchFamily="18" charset="0"/>
                            </a:rPr>
                            <m:t>𝑊</m:t>
                          </m:r>
                        </m:sub>
                      </m:sSub>
                      <m:r>
                        <a:rPr lang="es-US" b="0" i="1" smtClean="0">
                          <a:latin typeface="Cambria Math" panose="02040503050406030204" pitchFamily="18" charset="0"/>
                          <a:ea typeface="Cambria Math" panose="02040503050406030204" pitchFamily="18" charset="0"/>
                        </a:rPr>
                        <m:t>∙7</m:t>
                      </m:r>
                    </m:oMath>
                  </m:oMathPara>
                </a14:m>
                <a:endParaRPr lang="es-US" dirty="0"/>
              </a:p>
            </p:txBody>
          </p:sp>
        </mc:Choice>
        <mc:Fallback xmlns="">
          <p:sp>
            <p:nvSpPr>
              <p:cNvPr id="4" name="CuadroTexto 3"/>
              <p:cNvSpPr txBox="1">
                <a:spLocks noRot="1" noChangeAspect="1" noMove="1" noResize="1" noEditPoints="1" noAdjustHandles="1" noChangeArrowheads="1" noChangeShapeType="1" noTextEdit="1"/>
              </p:cNvSpPr>
              <p:nvPr/>
            </p:nvSpPr>
            <p:spPr>
              <a:xfrm>
                <a:off x="8087933" y="930442"/>
                <a:ext cx="1112741" cy="276999"/>
              </a:xfrm>
              <a:prstGeom prst="rect">
                <a:avLst/>
              </a:prstGeom>
              <a:blipFill rotWithShape="0">
                <a:blip r:embed="rId3"/>
                <a:stretch>
                  <a:fillRect l="-4396" r="-3846" b="-20000"/>
                </a:stretch>
              </a:blipFill>
            </p:spPr>
            <p:txBody>
              <a:bodyPr/>
              <a:lstStyle/>
              <a:p>
                <a:r>
                  <a:rPr lang="es-U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6984393" y="1673112"/>
                <a:ext cx="34721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US" i="1">
                              <a:latin typeface="Cambria Math" panose="02040503050406030204" pitchFamily="18" charset="0"/>
                            </a:rPr>
                          </m:ctrlPr>
                        </m:dPr>
                        <m:e>
                          <m:sSub>
                            <m:sSubPr>
                              <m:ctrlPr>
                                <a:rPr lang="es-US" i="1">
                                  <a:latin typeface="Cambria Math" panose="02040503050406030204" pitchFamily="18" charset="0"/>
                                </a:rPr>
                              </m:ctrlPr>
                            </m:sSubPr>
                            <m:e>
                              <m:r>
                                <a:rPr lang="es-US" i="1">
                                  <a:latin typeface="Cambria Math" panose="02040503050406030204" pitchFamily="18" charset="0"/>
                                </a:rPr>
                                <m:t>𝐼</m:t>
                              </m:r>
                            </m:e>
                            <m:sub>
                              <m:r>
                                <a:rPr lang="es-US" i="1">
                                  <a:latin typeface="Cambria Math" panose="02040503050406030204" pitchFamily="18" charset="0"/>
                                </a:rPr>
                                <m:t>𝐸</m:t>
                              </m:r>
                            </m:sub>
                          </m:sSub>
                          <m:r>
                            <a:rPr lang="es-US" i="0">
                              <a:latin typeface="Cambria Math" panose="02040503050406030204" pitchFamily="18" charset="0"/>
                            </a:rPr>
                            <m:t>=1.13</m:t>
                          </m:r>
                          <m:d>
                            <m:dPr>
                              <m:begChr m:val="["/>
                              <m:endChr m:val="]"/>
                              <m:ctrlPr>
                                <a:rPr lang="es-US" i="1">
                                  <a:latin typeface="Cambria Math" panose="02040503050406030204" pitchFamily="18" charset="0"/>
                                </a:rPr>
                              </m:ctrlPr>
                            </m:dPr>
                            <m:e>
                              <m:r>
                                <a:rPr lang="es-US" i="1">
                                  <a:latin typeface="Cambria Math" panose="02040503050406030204" pitchFamily="18" charset="0"/>
                                </a:rPr>
                                <m:t>𝐴</m:t>
                              </m:r>
                            </m:e>
                          </m:d>
                          <m:r>
                            <a:rPr lang="es-US" i="0">
                              <a:latin typeface="Cambria Math" panose="02040503050406030204" pitchFamily="18" charset="0"/>
                            </a:rPr>
                            <m:t>∙7=7.95</m:t>
                          </m:r>
                          <m:d>
                            <m:dPr>
                              <m:begChr m:val="["/>
                              <m:endChr m:val="]"/>
                              <m:ctrlPr>
                                <a:rPr lang="es-US" i="1">
                                  <a:latin typeface="Cambria Math" panose="02040503050406030204" pitchFamily="18" charset="0"/>
                                </a:rPr>
                              </m:ctrlPr>
                            </m:dPr>
                            <m:e>
                              <m:r>
                                <a:rPr lang="es-US" i="1">
                                  <a:latin typeface="Cambria Math" panose="02040503050406030204" pitchFamily="18" charset="0"/>
                                </a:rPr>
                                <m:t>𝐴</m:t>
                              </m:r>
                            </m:e>
                          </m:d>
                          <m:r>
                            <a:rPr lang="es-US" i="0" smtClean="0">
                              <a:latin typeface="Cambria Math" panose="02040503050406030204" pitchFamily="18" charset="0"/>
                            </a:rPr>
                            <m:t> </m:t>
                          </m:r>
                          <m:r>
                            <a:rPr lang="es-US" i="1" smtClean="0">
                              <a:latin typeface="Cambria Math" panose="02040503050406030204" pitchFamily="18" charset="0"/>
                              <a:sym typeface="Symbol" panose="05050102010706020507" pitchFamily="18" charset="2"/>
                            </a:rPr>
                            <m:t></m:t>
                          </m:r>
                          <m:r>
                            <a:rPr lang="es-US" i="0">
                              <a:latin typeface="Cambria Math" panose="02040503050406030204" pitchFamily="18" charset="0"/>
                            </a:rPr>
                            <m:t>8[</m:t>
                          </m:r>
                          <m:r>
                            <a:rPr lang="es-US" i="1">
                              <a:latin typeface="Cambria Math" panose="02040503050406030204" pitchFamily="18" charset="0"/>
                            </a:rPr>
                            <m:t>𝐴</m:t>
                          </m:r>
                        </m:e>
                      </m:d>
                    </m:oMath>
                  </m:oMathPara>
                </a14:m>
                <a:endParaRPr lang="es-US" dirty="0"/>
              </a:p>
            </p:txBody>
          </p:sp>
        </mc:Choice>
        <mc:Fallback xmlns="">
          <p:sp>
            <p:nvSpPr>
              <p:cNvPr id="8" name="Rectángulo 7"/>
              <p:cNvSpPr>
                <a:spLocks noRot="1" noChangeAspect="1" noMove="1" noResize="1" noEditPoints="1" noAdjustHandles="1" noChangeArrowheads="1" noChangeShapeType="1" noTextEdit="1"/>
              </p:cNvSpPr>
              <p:nvPr/>
            </p:nvSpPr>
            <p:spPr>
              <a:xfrm>
                <a:off x="6984393" y="1673112"/>
                <a:ext cx="3472104" cy="369332"/>
              </a:xfrm>
              <a:prstGeom prst="rect">
                <a:avLst/>
              </a:prstGeom>
              <a:blipFill rotWithShape="0">
                <a:blip r:embed="rId4"/>
                <a:stretch>
                  <a:fillRect t="-122951" r="-11775" b="-191803"/>
                </a:stretch>
              </a:blipFill>
            </p:spPr>
            <p:txBody>
              <a:bodyPr/>
              <a:lstStyle/>
              <a:p>
                <a:r>
                  <a:rPr lang="es-US">
                    <a:noFill/>
                  </a:rPr>
                  <a:t> </a:t>
                </a:r>
              </a:p>
            </p:txBody>
          </p:sp>
        </mc:Fallback>
      </mc:AlternateContent>
      <p:graphicFrame>
        <p:nvGraphicFramePr>
          <p:cNvPr id="11" name="Tabla 10"/>
          <p:cNvGraphicFramePr>
            <a:graphicFrameLocks noGrp="1"/>
          </p:cNvGraphicFramePr>
          <p:nvPr>
            <p:extLst>
              <p:ext uri="{D42A27DB-BD31-4B8C-83A1-F6EECF244321}">
                <p14:modId xmlns:p14="http://schemas.microsoft.com/office/powerpoint/2010/main" val="1277649963"/>
              </p:ext>
            </p:extLst>
          </p:nvPr>
        </p:nvGraphicFramePr>
        <p:xfrm>
          <a:off x="6213270" y="2764842"/>
          <a:ext cx="4939834" cy="3043528"/>
        </p:xfrm>
        <a:graphic>
          <a:graphicData uri="http://schemas.openxmlformats.org/drawingml/2006/table">
            <a:tbl>
              <a:tblPr firstRow="1" firstCol="1" bandRow="1">
                <a:tableStyleId>{0E3FDE45-AF77-4B5C-9715-49D594BDF05E}</a:tableStyleId>
              </a:tblPr>
              <a:tblGrid>
                <a:gridCol w="2354355"/>
                <a:gridCol w="2585479"/>
              </a:tblGrid>
              <a:tr h="225616">
                <a:tc gridSpan="2">
                  <a:txBody>
                    <a:bodyPr/>
                    <a:lstStyle/>
                    <a:p>
                      <a:pPr algn="ctr">
                        <a:lnSpc>
                          <a:spcPct val="106000"/>
                        </a:lnSpc>
                        <a:spcAft>
                          <a:spcPts val="0"/>
                        </a:spcAft>
                      </a:pPr>
                      <a:r>
                        <a:rPr lang="es-US" sz="1200" dirty="0">
                          <a:effectLst/>
                        </a:rPr>
                        <a:t>Características técnicas</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es-US"/>
                    </a:p>
                  </a:txBody>
                  <a:tcPr/>
                </a:tc>
              </a:tr>
              <a:tr h="225616">
                <a:tc>
                  <a:txBody>
                    <a:bodyPr/>
                    <a:lstStyle/>
                    <a:p>
                      <a:pPr algn="just">
                        <a:lnSpc>
                          <a:spcPct val="106000"/>
                        </a:lnSpc>
                        <a:spcAft>
                          <a:spcPts val="0"/>
                        </a:spcAft>
                      </a:pPr>
                      <a:r>
                        <a:rPr lang="es-US" sz="1200">
                          <a:effectLst/>
                        </a:rPr>
                        <a:t>Marca </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CHINT</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25616">
                <a:tc>
                  <a:txBody>
                    <a:bodyPr/>
                    <a:lstStyle/>
                    <a:p>
                      <a:pPr algn="just">
                        <a:lnSpc>
                          <a:spcPct val="106000"/>
                        </a:lnSpc>
                        <a:spcAft>
                          <a:spcPts val="0"/>
                        </a:spcAft>
                      </a:pPr>
                      <a:r>
                        <a:rPr lang="es-US" sz="1200">
                          <a:effectLst/>
                        </a:rPr>
                        <a:t>Modelo</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NTC- 1810</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25616">
                <a:tc>
                  <a:txBody>
                    <a:bodyPr/>
                    <a:lstStyle/>
                    <a:p>
                      <a:pPr algn="just">
                        <a:lnSpc>
                          <a:spcPct val="106000"/>
                        </a:lnSpc>
                        <a:spcAft>
                          <a:spcPts val="0"/>
                        </a:spcAft>
                      </a:pPr>
                      <a:r>
                        <a:rPr lang="es-US" sz="1200">
                          <a:effectLst/>
                        </a:rPr>
                        <a:t>Voltaje Bobina [VAC]</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110</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25616">
                <a:tc>
                  <a:txBody>
                    <a:bodyPr/>
                    <a:lstStyle/>
                    <a:p>
                      <a:pPr algn="just">
                        <a:lnSpc>
                          <a:spcPct val="106000"/>
                        </a:lnSpc>
                        <a:spcAft>
                          <a:spcPts val="0"/>
                        </a:spcAft>
                      </a:pPr>
                      <a:r>
                        <a:rPr lang="es-US" sz="1200">
                          <a:effectLst/>
                        </a:rPr>
                        <a:t>Contactos principales NA.</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3</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25616">
                <a:tc>
                  <a:txBody>
                    <a:bodyPr/>
                    <a:lstStyle/>
                    <a:p>
                      <a:pPr algn="just">
                        <a:lnSpc>
                          <a:spcPct val="106000"/>
                        </a:lnSpc>
                        <a:spcAft>
                          <a:spcPts val="0"/>
                        </a:spcAft>
                      </a:pPr>
                      <a:r>
                        <a:rPr lang="es-US" sz="1200">
                          <a:effectLst/>
                        </a:rPr>
                        <a:t>Contactos auxiliares NA.</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dirty="0">
                          <a:effectLst/>
                        </a:rPr>
                        <a:t>1</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r>
              <a:tr h="422440">
                <a:tc>
                  <a:txBody>
                    <a:bodyPr/>
                    <a:lstStyle/>
                    <a:p>
                      <a:pPr algn="just">
                        <a:lnSpc>
                          <a:spcPct val="106000"/>
                        </a:lnSpc>
                        <a:spcAft>
                          <a:spcPts val="0"/>
                        </a:spcAft>
                      </a:pPr>
                      <a:r>
                        <a:rPr lang="es-US" sz="1200">
                          <a:effectLst/>
                        </a:rPr>
                        <a:t>Corriente máxima de trabajo [A].</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15</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422440">
                <a:tc>
                  <a:txBody>
                    <a:bodyPr/>
                    <a:lstStyle/>
                    <a:p>
                      <a:pPr algn="just">
                        <a:lnSpc>
                          <a:spcPct val="106000"/>
                        </a:lnSpc>
                        <a:spcAft>
                          <a:spcPts val="0"/>
                        </a:spcAft>
                      </a:pPr>
                      <a:r>
                        <a:rPr lang="es-US" sz="1200">
                          <a:effectLst/>
                        </a:rPr>
                        <a:t>Voltaje máximo de trabajo [VAC].</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415</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422440">
                <a:tc>
                  <a:txBody>
                    <a:bodyPr/>
                    <a:lstStyle/>
                    <a:p>
                      <a:pPr>
                        <a:lnSpc>
                          <a:spcPct val="106000"/>
                        </a:lnSpc>
                        <a:spcAft>
                          <a:spcPts val="0"/>
                        </a:spcAft>
                      </a:pPr>
                      <a:r>
                        <a:rPr lang="es-US" sz="1200">
                          <a:effectLst/>
                        </a:rPr>
                        <a:t>Corriente inicial de irrupción  I</a:t>
                      </a:r>
                      <a:r>
                        <a:rPr lang="es-US" sz="1200" baseline="-25000">
                          <a:effectLst/>
                        </a:rPr>
                        <a:t>E </a:t>
                      </a:r>
                      <a:r>
                        <a:rPr lang="es-US" sz="1200">
                          <a:effectLst/>
                        </a:rPr>
                        <a:t>[A]</a:t>
                      </a:r>
                      <a:endParaRPr lang="es-US"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06000"/>
                        </a:lnSpc>
                        <a:spcAft>
                          <a:spcPts val="0"/>
                        </a:spcAft>
                      </a:pPr>
                      <a:r>
                        <a:rPr lang="es-US" sz="1200">
                          <a:effectLst/>
                        </a:rPr>
                        <a:t>25</a:t>
                      </a:r>
                      <a:endParaRPr lang="es-US" sz="1200">
                        <a:effectLst/>
                        <a:latin typeface="Times New Roman" panose="02020603050405020304" pitchFamily="18" charset="0"/>
                        <a:ea typeface="Times New Roman" panose="02020603050405020304" pitchFamily="18" charset="0"/>
                      </a:endParaRPr>
                    </a:p>
                  </a:txBody>
                  <a:tcPr marL="44450" marR="44450" marT="0" marB="0" anchor="b"/>
                </a:tc>
              </a:tr>
              <a:tr h="422512">
                <a:tc>
                  <a:txBody>
                    <a:bodyPr/>
                    <a:lstStyle/>
                    <a:p>
                      <a:pPr algn="just">
                        <a:lnSpc>
                          <a:spcPct val="106000"/>
                        </a:lnSpc>
                        <a:spcAft>
                          <a:spcPts val="0"/>
                        </a:spcAft>
                      </a:pPr>
                      <a:r>
                        <a:rPr lang="es-US" sz="1200">
                          <a:effectLst/>
                        </a:rPr>
                        <a:t>Dispositivo de maniobra</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dirty="0">
                          <a:effectLst/>
                        </a:rPr>
                        <a:t>Motor M1( Bomba Liverani EP NEOS)</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3663558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228264" y="624993"/>
            <a:ext cx="3058914" cy="887899"/>
          </a:xfrm>
          <a:prstGeom prst="rect">
            <a:avLst/>
          </a:prstGeom>
          <a:solidFill>
            <a:srgbClr val="CEE1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Contactores eléctrico </a:t>
            </a:r>
            <a:r>
              <a:rPr lang="es-US" dirty="0" smtClean="0">
                <a:solidFill>
                  <a:schemeClr val="tx1"/>
                </a:solidFill>
              </a:rPr>
              <a:t>K2 </a:t>
            </a:r>
            <a:r>
              <a:rPr lang="es-US" dirty="0" smtClean="0">
                <a:solidFill>
                  <a:schemeClr val="tx1"/>
                </a:solidFill>
              </a:rPr>
              <a:t>para </a:t>
            </a:r>
            <a:r>
              <a:rPr lang="es-US" dirty="0" smtClean="0">
                <a:solidFill>
                  <a:schemeClr val="tx1"/>
                </a:solidFill>
              </a:rPr>
              <a:t>motor del agitador</a:t>
            </a:r>
            <a:endParaRPr lang="es-US" dirty="0">
              <a:solidFill>
                <a:schemeClr val="tx1"/>
              </a:solidFill>
            </a:endParaRPr>
          </a:p>
        </p:txBody>
      </p:sp>
      <p:pic>
        <p:nvPicPr>
          <p:cNvPr id="7" name="Imagen 6" descr="C:\Users\GOERING\Downloads\IMG-20151202-WA0003.jpg"/>
          <p:cNvPicPr/>
          <p:nvPr/>
        </p:nvPicPr>
        <p:blipFill rotWithShape="1">
          <a:blip r:embed="rId2">
            <a:extLst>
              <a:ext uri="{28A0092B-C50C-407E-A947-70E740481C1C}">
                <a14:useLocalDpi xmlns:a14="http://schemas.microsoft.com/office/drawing/2010/main" val="0"/>
              </a:ext>
            </a:extLst>
          </a:blip>
          <a:srcRect l="28412" t="14335" r="27926" b="13312"/>
          <a:stretch/>
        </p:blipFill>
        <p:spPr bwMode="auto">
          <a:xfrm>
            <a:off x="2686500" y="2235290"/>
            <a:ext cx="2111280" cy="3676113"/>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4" name="CuadroTexto 3"/>
              <p:cNvSpPr txBox="1"/>
              <p:nvPr/>
            </p:nvSpPr>
            <p:spPr>
              <a:xfrm>
                <a:off x="8087933" y="930442"/>
                <a:ext cx="11127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US" i="1" smtClean="0">
                              <a:latin typeface="Cambria Math" panose="02040503050406030204" pitchFamily="18" charset="0"/>
                            </a:rPr>
                          </m:ctrlPr>
                        </m:sSubPr>
                        <m:e>
                          <m:r>
                            <a:rPr lang="es-US" b="0" i="1" smtClean="0">
                              <a:latin typeface="Cambria Math" panose="02040503050406030204" pitchFamily="18" charset="0"/>
                            </a:rPr>
                            <m:t>𝐼</m:t>
                          </m:r>
                        </m:e>
                        <m:sub>
                          <m:r>
                            <a:rPr lang="es-US" b="0" i="1" smtClean="0">
                              <a:latin typeface="Cambria Math" panose="02040503050406030204" pitchFamily="18" charset="0"/>
                            </a:rPr>
                            <m:t>𝐸</m:t>
                          </m:r>
                        </m:sub>
                      </m:sSub>
                      <m:r>
                        <a:rPr lang="es-US" b="0" i="1" smtClean="0">
                          <a:latin typeface="Cambria Math" panose="02040503050406030204" pitchFamily="18" charset="0"/>
                        </a:rPr>
                        <m:t>=</m:t>
                      </m:r>
                      <m:sSub>
                        <m:sSubPr>
                          <m:ctrlPr>
                            <a:rPr lang="es-US" b="0" i="1" smtClean="0">
                              <a:latin typeface="Cambria Math" panose="02040503050406030204" pitchFamily="18" charset="0"/>
                            </a:rPr>
                          </m:ctrlPr>
                        </m:sSubPr>
                        <m:e>
                          <m:r>
                            <a:rPr lang="es-US" b="0" i="1" smtClean="0">
                              <a:latin typeface="Cambria Math" panose="02040503050406030204" pitchFamily="18" charset="0"/>
                            </a:rPr>
                            <m:t>𝐼</m:t>
                          </m:r>
                        </m:e>
                        <m:sub>
                          <m:r>
                            <a:rPr lang="es-US" b="0" i="1" smtClean="0">
                              <a:latin typeface="Cambria Math" panose="02040503050406030204" pitchFamily="18" charset="0"/>
                            </a:rPr>
                            <m:t>𝑊</m:t>
                          </m:r>
                        </m:sub>
                      </m:sSub>
                      <m:r>
                        <a:rPr lang="es-US" b="0" i="1" smtClean="0">
                          <a:latin typeface="Cambria Math" panose="02040503050406030204" pitchFamily="18" charset="0"/>
                          <a:ea typeface="Cambria Math" panose="02040503050406030204" pitchFamily="18" charset="0"/>
                        </a:rPr>
                        <m:t>∙7</m:t>
                      </m:r>
                    </m:oMath>
                  </m:oMathPara>
                </a14:m>
                <a:endParaRPr lang="es-US" dirty="0"/>
              </a:p>
            </p:txBody>
          </p:sp>
        </mc:Choice>
        <mc:Fallback xmlns="">
          <p:sp>
            <p:nvSpPr>
              <p:cNvPr id="4" name="CuadroTexto 3"/>
              <p:cNvSpPr txBox="1">
                <a:spLocks noRot="1" noChangeAspect="1" noMove="1" noResize="1" noEditPoints="1" noAdjustHandles="1" noChangeArrowheads="1" noChangeShapeType="1" noTextEdit="1"/>
              </p:cNvSpPr>
              <p:nvPr/>
            </p:nvSpPr>
            <p:spPr>
              <a:xfrm>
                <a:off x="8087933" y="930442"/>
                <a:ext cx="1112741" cy="276999"/>
              </a:xfrm>
              <a:prstGeom prst="rect">
                <a:avLst/>
              </a:prstGeom>
              <a:blipFill rotWithShape="0">
                <a:blip r:embed="rId3"/>
                <a:stretch>
                  <a:fillRect l="-4396" r="-3846" b="-20000"/>
                </a:stretch>
              </a:blipFill>
            </p:spPr>
            <p:txBody>
              <a:bodyPr/>
              <a:lstStyle/>
              <a:p>
                <a:r>
                  <a:rPr lang="es-US">
                    <a:noFill/>
                  </a:rPr>
                  <a:t> </a:t>
                </a:r>
              </a:p>
            </p:txBody>
          </p:sp>
        </mc:Fallback>
      </mc:AlternateContent>
      <mc:AlternateContent xmlns:mc="http://schemas.openxmlformats.org/markup-compatibility/2006">
        <mc:Choice xmlns:a14="http://schemas.microsoft.com/office/drawing/2010/main" Requires="a14">
          <p:sp>
            <p:nvSpPr>
              <p:cNvPr id="8" name="Rectángulo 7"/>
              <p:cNvSpPr/>
              <p:nvPr/>
            </p:nvSpPr>
            <p:spPr>
              <a:xfrm>
                <a:off x="7164891" y="1673112"/>
                <a:ext cx="295882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US" i="1" smtClean="0">
                              <a:latin typeface="Cambria Math" panose="02040503050406030204" pitchFamily="18" charset="0"/>
                            </a:rPr>
                          </m:ctrlPr>
                        </m:dPr>
                        <m:e>
                          <m:sSub>
                            <m:sSubPr>
                              <m:ctrlPr>
                                <a:rPr lang="es-US" i="1">
                                  <a:latin typeface="Cambria Math" panose="02040503050406030204" pitchFamily="18" charset="0"/>
                                </a:rPr>
                              </m:ctrlPr>
                            </m:sSubPr>
                            <m:e>
                              <m:r>
                                <a:rPr lang="es-US" i="1">
                                  <a:latin typeface="Cambria Math" panose="02040503050406030204" pitchFamily="18" charset="0"/>
                                </a:rPr>
                                <m:t>𝐼</m:t>
                              </m:r>
                            </m:e>
                            <m:sub>
                              <m:r>
                                <a:rPr lang="es-US" i="1">
                                  <a:latin typeface="Cambria Math" panose="02040503050406030204" pitchFamily="18" charset="0"/>
                                </a:rPr>
                                <m:t>𝐸</m:t>
                              </m:r>
                            </m:sub>
                          </m:sSub>
                          <m:r>
                            <a:rPr lang="es-US" i="0">
                              <a:latin typeface="Cambria Math" panose="02040503050406030204" pitchFamily="18" charset="0"/>
                            </a:rPr>
                            <m:t>=1</m:t>
                          </m:r>
                          <m:r>
                            <a:rPr lang="es-US" b="0" i="0" smtClean="0">
                              <a:latin typeface="Cambria Math" panose="02040503050406030204" pitchFamily="18" charset="0"/>
                            </a:rPr>
                            <m:t>0</m:t>
                          </m:r>
                          <m:r>
                            <a:rPr lang="es-US" i="0">
                              <a:latin typeface="Cambria Math" panose="02040503050406030204" pitchFamily="18" charset="0"/>
                            </a:rPr>
                            <m:t>.3</m:t>
                          </m:r>
                          <m:r>
                            <a:rPr lang="es-US" b="0" i="0" smtClean="0">
                              <a:latin typeface="Cambria Math" panose="02040503050406030204" pitchFamily="18" charset="0"/>
                            </a:rPr>
                            <m:t>6</m:t>
                          </m:r>
                          <m:d>
                            <m:dPr>
                              <m:begChr m:val="["/>
                              <m:endChr m:val="]"/>
                              <m:ctrlPr>
                                <a:rPr lang="es-US" i="1">
                                  <a:latin typeface="Cambria Math" panose="02040503050406030204" pitchFamily="18" charset="0"/>
                                </a:rPr>
                              </m:ctrlPr>
                            </m:dPr>
                            <m:e>
                              <m:r>
                                <a:rPr lang="es-US" i="1">
                                  <a:latin typeface="Cambria Math" panose="02040503050406030204" pitchFamily="18" charset="0"/>
                                </a:rPr>
                                <m:t>𝐴</m:t>
                              </m:r>
                            </m:e>
                          </m:d>
                          <m:r>
                            <a:rPr lang="es-US" i="0">
                              <a:latin typeface="Cambria Math" panose="02040503050406030204" pitchFamily="18" charset="0"/>
                            </a:rPr>
                            <m:t>∙7=7</m:t>
                          </m:r>
                          <m:r>
                            <a:rPr lang="es-US" b="0" i="1" smtClean="0">
                              <a:latin typeface="Cambria Math" panose="02040503050406030204" pitchFamily="18" charset="0"/>
                            </a:rPr>
                            <m:t>2.5</m:t>
                          </m:r>
                          <m:r>
                            <a:rPr lang="es-US" i="0">
                              <a:latin typeface="Cambria Math" panose="02040503050406030204" pitchFamily="18" charset="0"/>
                            </a:rPr>
                            <m:t>[</m:t>
                          </m:r>
                          <m:r>
                            <a:rPr lang="es-US" i="1">
                              <a:latin typeface="Cambria Math" panose="02040503050406030204" pitchFamily="18" charset="0"/>
                            </a:rPr>
                            <m:t>𝐴</m:t>
                          </m:r>
                        </m:e>
                      </m:d>
                    </m:oMath>
                  </m:oMathPara>
                </a14:m>
                <a:endParaRPr lang="es-US" dirty="0"/>
              </a:p>
            </p:txBody>
          </p:sp>
        </mc:Choice>
        <mc:Fallback>
          <p:sp>
            <p:nvSpPr>
              <p:cNvPr id="8" name="Rectángulo 7"/>
              <p:cNvSpPr>
                <a:spLocks noRot="1" noChangeAspect="1" noMove="1" noResize="1" noEditPoints="1" noAdjustHandles="1" noChangeArrowheads="1" noChangeShapeType="1" noTextEdit="1"/>
              </p:cNvSpPr>
              <p:nvPr/>
            </p:nvSpPr>
            <p:spPr>
              <a:xfrm>
                <a:off x="7164891" y="1673112"/>
                <a:ext cx="2958823" cy="369332"/>
              </a:xfrm>
              <a:prstGeom prst="rect">
                <a:avLst/>
              </a:prstGeom>
              <a:blipFill rotWithShape="0">
                <a:blip r:embed="rId4"/>
                <a:stretch>
                  <a:fillRect t="-122951" r="-14198" b="-191803"/>
                </a:stretch>
              </a:blipFill>
            </p:spPr>
            <p:txBody>
              <a:bodyPr/>
              <a:lstStyle/>
              <a:p>
                <a:r>
                  <a:rPr lang="es-US">
                    <a:noFill/>
                  </a:rPr>
                  <a:t> </a:t>
                </a:r>
              </a:p>
            </p:txBody>
          </p:sp>
        </mc:Fallback>
      </mc:AlternateContent>
      <p:graphicFrame>
        <p:nvGraphicFramePr>
          <p:cNvPr id="3" name="Tabla 2"/>
          <p:cNvGraphicFramePr>
            <a:graphicFrameLocks noGrp="1"/>
          </p:cNvGraphicFramePr>
          <p:nvPr>
            <p:extLst>
              <p:ext uri="{D42A27DB-BD31-4B8C-83A1-F6EECF244321}">
                <p14:modId xmlns:p14="http://schemas.microsoft.com/office/powerpoint/2010/main" val="3280747195"/>
              </p:ext>
            </p:extLst>
          </p:nvPr>
        </p:nvGraphicFramePr>
        <p:xfrm>
          <a:off x="6371002" y="3055232"/>
          <a:ext cx="4546600" cy="2523744"/>
        </p:xfrm>
        <a:graphic>
          <a:graphicData uri="http://schemas.openxmlformats.org/drawingml/2006/table">
            <a:tbl>
              <a:tblPr firstRow="1" firstCol="1" bandRow="1">
                <a:tableStyleId>{0E3FDE45-AF77-4B5C-9715-49D594BDF05E}</a:tableStyleId>
              </a:tblPr>
              <a:tblGrid>
                <a:gridCol w="2218690"/>
                <a:gridCol w="2327910"/>
              </a:tblGrid>
              <a:tr h="200025">
                <a:tc gridSpan="2">
                  <a:txBody>
                    <a:bodyPr/>
                    <a:lstStyle/>
                    <a:p>
                      <a:pPr algn="ctr">
                        <a:lnSpc>
                          <a:spcPct val="106000"/>
                        </a:lnSpc>
                        <a:spcAft>
                          <a:spcPts val="0"/>
                        </a:spcAft>
                      </a:pPr>
                      <a:r>
                        <a:rPr lang="es-US" sz="1200">
                          <a:effectLst/>
                        </a:rPr>
                        <a:t>Características técnicas</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es-US"/>
                    </a:p>
                  </a:txBody>
                  <a:tcPr/>
                </a:tc>
              </a:tr>
              <a:tr h="200025">
                <a:tc>
                  <a:txBody>
                    <a:bodyPr/>
                    <a:lstStyle/>
                    <a:p>
                      <a:pPr algn="ctr">
                        <a:lnSpc>
                          <a:spcPct val="106000"/>
                        </a:lnSpc>
                        <a:spcAft>
                          <a:spcPts val="0"/>
                        </a:spcAft>
                      </a:pPr>
                      <a:r>
                        <a:rPr lang="es-US" sz="1200">
                          <a:effectLst/>
                        </a:rPr>
                        <a:t>Marca</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CHINT</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00025">
                <a:tc>
                  <a:txBody>
                    <a:bodyPr/>
                    <a:lstStyle/>
                    <a:p>
                      <a:pPr algn="ctr">
                        <a:lnSpc>
                          <a:spcPct val="106000"/>
                        </a:lnSpc>
                        <a:spcAft>
                          <a:spcPts val="0"/>
                        </a:spcAft>
                      </a:pPr>
                      <a:r>
                        <a:rPr lang="es-US" sz="1200">
                          <a:effectLst/>
                        </a:rPr>
                        <a:t>Modelo</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NTC- 1820</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00025">
                <a:tc>
                  <a:txBody>
                    <a:bodyPr/>
                    <a:lstStyle/>
                    <a:p>
                      <a:pPr algn="ctr">
                        <a:lnSpc>
                          <a:spcPct val="106000"/>
                        </a:lnSpc>
                        <a:spcAft>
                          <a:spcPts val="0"/>
                        </a:spcAft>
                      </a:pPr>
                      <a:r>
                        <a:rPr lang="es-US" sz="1200">
                          <a:effectLst/>
                        </a:rPr>
                        <a:t>Voltaje Bobina [VAC]</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110</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00025">
                <a:tc>
                  <a:txBody>
                    <a:bodyPr/>
                    <a:lstStyle/>
                    <a:p>
                      <a:pPr algn="ctr">
                        <a:lnSpc>
                          <a:spcPct val="106000"/>
                        </a:lnSpc>
                        <a:spcAft>
                          <a:spcPts val="0"/>
                        </a:spcAft>
                      </a:pPr>
                      <a:r>
                        <a:rPr lang="es-US" sz="1200">
                          <a:effectLst/>
                        </a:rPr>
                        <a:t>Contactos principales NA.</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3</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00025">
                <a:tc>
                  <a:txBody>
                    <a:bodyPr/>
                    <a:lstStyle/>
                    <a:p>
                      <a:pPr algn="ctr">
                        <a:lnSpc>
                          <a:spcPct val="106000"/>
                        </a:lnSpc>
                        <a:spcAft>
                          <a:spcPts val="0"/>
                        </a:spcAft>
                      </a:pPr>
                      <a:r>
                        <a:rPr lang="es-US" sz="1200">
                          <a:effectLst/>
                        </a:rPr>
                        <a:t>Contactos auxiliares NA.</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1</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00025">
                <a:tc>
                  <a:txBody>
                    <a:bodyPr/>
                    <a:lstStyle/>
                    <a:p>
                      <a:pPr algn="ctr">
                        <a:lnSpc>
                          <a:spcPct val="106000"/>
                        </a:lnSpc>
                        <a:spcAft>
                          <a:spcPts val="0"/>
                        </a:spcAft>
                      </a:pPr>
                      <a:r>
                        <a:rPr lang="es-US" sz="1200">
                          <a:effectLst/>
                        </a:rPr>
                        <a:t>Corriente máxima de trabajo [A].</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20</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28600">
                <a:tc>
                  <a:txBody>
                    <a:bodyPr/>
                    <a:lstStyle/>
                    <a:p>
                      <a:pPr algn="ctr">
                        <a:lnSpc>
                          <a:spcPct val="106000"/>
                        </a:lnSpc>
                        <a:spcAft>
                          <a:spcPts val="0"/>
                        </a:spcAft>
                      </a:pPr>
                      <a:r>
                        <a:rPr lang="es-US" sz="1200">
                          <a:effectLst/>
                        </a:rPr>
                        <a:t>Voltaje máximo de trabajo [VAC].</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415</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38125">
                <a:tc>
                  <a:txBody>
                    <a:bodyPr/>
                    <a:lstStyle/>
                    <a:p>
                      <a:pPr algn="ctr">
                        <a:lnSpc>
                          <a:spcPct val="106000"/>
                        </a:lnSpc>
                        <a:spcAft>
                          <a:spcPts val="0"/>
                        </a:spcAft>
                      </a:pPr>
                      <a:r>
                        <a:rPr lang="es-US" sz="1200">
                          <a:effectLst/>
                        </a:rPr>
                        <a:t>Corriente inicial de irrupción  I</a:t>
                      </a:r>
                      <a:r>
                        <a:rPr lang="es-US" sz="1200" baseline="-25000">
                          <a:effectLst/>
                        </a:rPr>
                        <a:t>E </a:t>
                      </a:r>
                      <a:r>
                        <a:rPr lang="es-US" sz="1200">
                          <a:effectLst/>
                        </a:rPr>
                        <a:t>[A]</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a:effectLst/>
                        </a:rPr>
                        <a:t>78.6</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r>
              <a:tr h="200025">
                <a:tc>
                  <a:txBody>
                    <a:bodyPr/>
                    <a:lstStyle/>
                    <a:p>
                      <a:pPr algn="ctr">
                        <a:lnSpc>
                          <a:spcPct val="106000"/>
                        </a:lnSpc>
                        <a:spcAft>
                          <a:spcPts val="0"/>
                        </a:spcAft>
                      </a:pPr>
                      <a:r>
                        <a:rPr lang="es-US" sz="1200">
                          <a:effectLst/>
                        </a:rPr>
                        <a:t>Dispositivo de maniobra</a:t>
                      </a:r>
                      <a:endParaRPr lang="es-US"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06000"/>
                        </a:lnSpc>
                        <a:spcAft>
                          <a:spcPts val="0"/>
                        </a:spcAft>
                      </a:pPr>
                      <a:r>
                        <a:rPr lang="es-US" sz="1200" dirty="0">
                          <a:effectLst/>
                        </a:rPr>
                        <a:t>Motor M2(Agitador)</a:t>
                      </a:r>
                      <a:endParaRPr lang="es-US"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42137225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228264" y="624993"/>
            <a:ext cx="3058914" cy="887899"/>
          </a:xfrm>
          <a:prstGeom prst="rect">
            <a:avLst/>
          </a:prstGeom>
          <a:solidFill>
            <a:srgbClr val="CEE1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Fuente de poder</a:t>
            </a:r>
            <a:endParaRPr lang="es-US" dirty="0">
              <a:solidFill>
                <a:schemeClr val="tx1"/>
              </a:solidFill>
            </a:endParaRPr>
          </a:p>
        </p:txBody>
      </p:sp>
      <mc:AlternateContent xmlns:mc="http://schemas.openxmlformats.org/markup-compatibility/2006" xmlns:a14="http://schemas.microsoft.com/office/drawing/2010/main">
        <mc:Choice Requires="a14">
          <p:sp>
            <p:nvSpPr>
              <p:cNvPr id="6" name="Rectángulo 5"/>
              <p:cNvSpPr/>
              <p:nvPr/>
            </p:nvSpPr>
            <p:spPr>
              <a:xfrm>
                <a:off x="7668097" y="2285741"/>
                <a:ext cx="1712520" cy="848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US" i="1">
                              <a:latin typeface="Cambria Math" panose="02040503050406030204" pitchFamily="18" charset="0"/>
                            </a:rPr>
                          </m:ctrlPr>
                        </m:sSubPr>
                        <m:e>
                          <m:r>
                            <a:rPr lang="es-US" i="1">
                              <a:latin typeface="Cambria Math" panose="02040503050406030204" pitchFamily="18" charset="0"/>
                            </a:rPr>
                            <m:t>𝐼</m:t>
                          </m:r>
                        </m:e>
                        <m:sub>
                          <m:r>
                            <a:rPr lang="es-US" i="1">
                              <a:latin typeface="Cambria Math" panose="02040503050406030204" pitchFamily="18" charset="0"/>
                            </a:rPr>
                            <m:t>𝑊𝐷𝐶</m:t>
                          </m:r>
                        </m:sub>
                      </m:sSub>
                      <m:r>
                        <a:rPr lang="es-US" i="0">
                          <a:latin typeface="Cambria Math" panose="02040503050406030204" pitchFamily="18" charset="0"/>
                        </a:rPr>
                        <m:t>=</m:t>
                      </m:r>
                      <m:nary>
                        <m:naryPr>
                          <m:chr m:val="∑"/>
                          <m:limLoc m:val="undOvr"/>
                          <m:ctrlPr>
                            <a:rPr lang="es-US" i="1">
                              <a:latin typeface="Cambria Math" panose="02040503050406030204" pitchFamily="18" charset="0"/>
                            </a:rPr>
                          </m:ctrlPr>
                        </m:naryPr>
                        <m:sub>
                          <m:r>
                            <a:rPr lang="es-US" i="1">
                              <a:latin typeface="Cambria Math" panose="02040503050406030204" pitchFamily="18" charset="0"/>
                            </a:rPr>
                            <m:t>𝑖</m:t>
                          </m:r>
                          <m:r>
                            <a:rPr lang="es-US" i="0">
                              <a:latin typeface="Cambria Math" panose="02040503050406030204" pitchFamily="18" charset="0"/>
                            </a:rPr>
                            <m:t>=1</m:t>
                          </m:r>
                        </m:sub>
                        <m:sup>
                          <m:r>
                            <a:rPr lang="es-US" i="1">
                              <a:latin typeface="Cambria Math" panose="02040503050406030204" pitchFamily="18" charset="0"/>
                            </a:rPr>
                            <m:t>𝑛</m:t>
                          </m:r>
                        </m:sup>
                        <m:e>
                          <m:sSub>
                            <m:sSubPr>
                              <m:ctrlPr>
                                <a:rPr lang="es-US" i="1">
                                  <a:latin typeface="Cambria Math" panose="02040503050406030204" pitchFamily="18" charset="0"/>
                                </a:rPr>
                              </m:ctrlPr>
                            </m:sSubPr>
                            <m:e>
                              <m:r>
                                <a:rPr lang="es-US" i="1">
                                  <a:latin typeface="Cambria Math" panose="02040503050406030204" pitchFamily="18" charset="0"/>
                                </a:rPr>
                                <m:t>𝐼</m:t>
                              </m:r>
                            </m:e>
                            <m:sub>
                              <m:r>
                                <a:rPr lang="es-US" i="1">
                                  <a:latin typeface="Cambria Math" panose="02040503050406030204" pitchFamily="18" charset="0"/>
                                </a:rPr>
                                <m:t>𝑤𝑖</m:t>
                              </m:r>
                            </m:sub>
                          </m:sSub>
                        </m:e>
                      </m:nary>
                      <m:r>
                        <a:rPr lang="es-US" i="0">
                          <a:latin typeface="Cambria Math" panose="02040503050406030204" pitchFamily="18" charset="0"/>
                        </a:rPr>
                        <m:t> </m:t>
                      </m:r>
                    </m:oMath>
                  </m:oMathPara>
                </a14:m>
                <a:endParaRPr lang="es-US" dirty="0"/>
              </a:p>
            </p:txBody>
          </p:sp>
        </mc:Choice>
        <mc:Fallback xmlns="">
          <p:sp>
            <p:nvSpPr>
              <p:cNvPr id="6" name="Rectángulo 5"/>
              <p:cNvSpPr>
                <a:spLocks noRot="1" noChangeAspect="1" noMove="1" noResize="1" noEditPoints="1" noAdjustHandles="1" noChangeArrowheads="1" noChangeShapeType="1" noTextEdit="1"/>
              </p:cNvSpPr>
              <p:nvPr/>
            </p:nvSpPr>
            <p:spPr>
              <a:xfrm>
                <a:off x="7668097" y="2285741"/>
                <a:ext cx="1712520" cy="848566"/>
              </a:xfrm>
              <a:prstGeom prst="rect">
                <a:avLst/>
              </a:prstGeom>
              <a:blipFill rotWithShape="0">
                <a:blip r:embed="rId2"/>
                <a:stretch>
                  <a:fillRect/>
                </a:stretch>
              </a:blipFill>
            </p:spPr>
            <p:txBody>
              <a:bodyPr/>
              <a:lstStyle/>
              <a:p>
                <a:r>
                  <a:rPr lang="es-US">
                    <a:noFill/>
                  </a:rPr>
                  <a:t> </a:t>
                </a:r>
              </a:p>
            </p:txBody>
          </p:sp>
        </mc:Fallback>
      </mc:AlternateContent>
      <p:sp>
        <p:nvSpPr>
          <p:cNvPr id="9" name="CuadroTexto 8"/>
          <p:cNvSpPr txBox="1"/>
          <p:nvPr/>
        </p:nvSpPr>
        <p:spPr>
          <a:xfrm>
            <a:off x="6985332" y="1512892"/>
            <a:ext cx="3078050" cy="369332"/>
          </a:xfrm>
          <a:prstGeom prst="rect">
            <a:avLst/>
          </a:prstGeom>
          <a:noFill/>
        </p:spPr>
        <p:txBody>
          <a:bodyPr wrap="square" rtlCol="0">
            <a:spAutoFit/>
          </a:bodyPr>
          <a:lstStyle/>
          <a:p>
            <a:r>
              <a:rPr lang="es-US" dirty="0" smtClean="0"/>
              <a:t>Fuente de Voltaje 24 VDC</a:t>
            </a:r>
            <a:endParaRPr lang="es-US" dirty="0"/>
          </a:p>
        </p:txBody>
      </p:sp>
      <mc:AlternateContent xmlns:mc="http://schemas.openxmlformats.org/markup-compatibility/2006" xmlns:a14="http://schemas.microsoft.com/office/drawing/2010/main">
        <mc:Choice Requires="a14">
          <p:sp>
            <p:nvSpPr>
              <p:cNvPr id="10" name="Rectángulo 9"/>
              <p:cNvSpPr/>
              <p:nvPr/>
            </p:nvSpPr>
            <p:spPr>
              <a:xfrm>
                <a:off x="7501545" y="3502540"/>
                <a:ext cx="204562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US" i="1">
                              <a:latin typeface="Cambria Math" panose="02040503050406030204" pitchFamily="18" charset="0"/>
                            </a:rPr>
                          </m:ctrlPr>
                        </m:dPr>
                        <m:e>
                          <m:sSub>
                            <m:sSubPr>
                              <m:ctrlPr>
                                <a:rPr lang="es-US" i="1">
                                  <a:latin typeface="Cambria Math" panose="02040503050406030204" pitchFamily="18" charset="0"/>
                                </a:rPr>
                              </m:ctrlPr>
                            </m:sSubPr>
                            <m:e>
                              <m:r>
                                <a:rPr lang="es-US" i="1">
                                  <a:latin typeface="Cambria Math" panose="02040503050406030204" pitchFamily="18" charset="0"/>
                                </a:rPr>
                                <m:t>𝐼</m:t>
                              </m:r>
                            </m:e>
                            <m:sub>
                              <m:r>
                                <a:rPr lang="es-US" i="1">
                                  <a:latin typeface="Cambria Math" panose="02040503050406030204" pitchFamily="18" charset="0"/>
                                </a:rPr>
                                <m:t>𝑊𝐷𝐶</m:t>
                              </m:r>
                            </m:sub>
                          </m:sSub>
                          <m:r>
                            <a:rPr lang="es-US" i="0">
                              <a:latin typeface="Cambria Math" panose="02040503050406030204" pitchFamily="18" charset="0"/>
                            </a:rPr>
                            <m:t>=1240[</m:t>
                          </m:r>
                          <m:r>
                            <a:rPr lang="es-US" i="1">
                              <a:latin typeface="Cambria Math" panose="02040503050406030204" pitchFamily="18" charset="0"/>
                            </a:rPr>
                            <m:t>𝑚𝐴</m:t>
                          </m:r>
                        </m:e>
                      </m:d>
                    </m:oMath>
                  </m:oMathPara>
                </a14:m>
                <a:endParaRPr lang="es-US" dirty="0"/>
              </a:p>
            </p:txBody>
          </p:sp>
        </mc:Choice>
        <mc:Fallback xmlns="">
          <p:sp>
            <p:nvSpPr>
              <p:cNvPr id="10" name="Rectángulo 9"/>
              <p:cNvSpPr>
                <a:spLocks noRot="1" noChangeAspect="1" noMove="1" noResize="1" noEditPoints="1" noAdjustHandles="1" noChangeArrowheads="1" noChangeShapeType="1" noTextEdit="1"/>
              </p:cNvSpPr>
              <p:nvPr/>
            </p:nvSpPr>
            <p:spPr>
              <a:xfrm>
                <a:off x="7501545" y="3502540"/>
                <a:ext cx="2045625" cy="369332"/>
              </a:xfrm>
              <a:prstGeom prst="rect">
                <a:avLst/>
              </a:prstGeom>
              <a:blipFill rotWithShape="0">
                <a:blip r:embed="rId3"/>
                <a:stretch>
                  <a:fillRect t="-125000" r="-20896" b="-196667"/>
                </a:stretch>
              </a:blipFill>
            </p:spPr>
            <p:txBody>
              <a:bodyPr/>
              <a:lstStyle/>
              <a:p>
                <a:r>
                  <a:rPr lang="es-US">
                    <a:noFill/>
                  </a:rPr>
                  <a:t> </a:t>
                </a:r>
              </a:p>
            </p:txBody>
          </p:sp>
        </mc:Fallback>
      </mc:AlternateContent>
      <p:pic>
        <p:nvPicPr>
          <p:cNvPr id="16" name="Imagen 15" descr="http://media.automation24.com/Artikelbilder/Shop800px/100934_2.jpg"/>
          <p:cNvPicPr/>
          <p:nvPr/>
        </p:nvPicPr>
        <p:blipFill rotWithShape="1">
          <a:blip r:embed="rId4">
            <a:extLst>
              <a:ext uri="{28A0092B-C50C-407E-A947-70E740481C1C}">
                <a14:useLocalDpi xmlns:a14="http://schemas.microsoft.com/office/drawing/2010/main" val="0"/>
              </a:ext>
            </a:extLst>
          </a:blip>
          <a:srcRect l="15782" t="9119" r="15653" b="8639"/>
          <a:stretch/>
        </p:blipFill>
        <p:spPr bwMode="auto">
          <a:xfrm>
            <a:off x="2435713" y="2710024"/>
            <a:ext cx="2644016" cy="2694125"/>
          </a:xfrm>
          <a:prstGeom prst="rect">
            <a:avLst/>
          </a:prstGeom>
          <a:noFill/>
          <a:ln>
            <a:noFill/>
          </a:ln>
          <a:extLst>
            <a:ext uri="{53640926-AAD7-44D8-BBD7-CCE9431645EC}">
              <a14:shadowObscured xmlns:a14="http://schemas.microsoft.com/office/drawing/2010/main"/>
            </a:ext>
          </a:extLst>
        </p:spPr>
      </p:pic>
      <p:graphicFrame>
        <p:nvGraphicFramePr>
          <p:cNvPr id="3" name="Tabla 2"/>
          <p:cNvGraphicFramePr>
            <a:graphicFrameLocks noGrp="1"/>
          </p:cNvGraphicFramePr>
          <p:nvPr>
            <p:extLst>
              <p:ext uri="{D42A27DB-BD31-4B8C-83A1-F6EECF244321}">
                <p14:modId xmlns:p14="http://schemas.microsoft.com/office/powerpoint/2010/main" val="3522148353"/>
              </p:ext>
            </p:extLst>
          </p:nvPr>
        </p:nvGraphicFramePr>
        <p:xfrm>
          <a:off x="7141886" y="4298420"/>
          <a:ext cx="3433347" cy="1757822"/>
        </p:xfrm>
        <a:graphic>
          <a:graphicData uri="http://schemas.openxmlformats.org/drawingml/2006/table">
            <a:tbl>
              <a:tblPr firstRow="1" firstCol="1" bandRow="1">
                <a:tableStyleId>{0E3FDE45-AF77-4B5C-9715-49D594BDF05E}</a:tableStyleId>
              </a:tblPr>
              <a:tblGrid>
                <a:gridCol w="2420510"/>
                <a:gridCol w="1012837"/>
              </a:tblGrid>
              <a:tr h="270434">
                <a:tc gridSpan="2">
                  <a:txBody>
                    <a:bodyPr/>
                    <a:lstStyle/>
                    <a:p>
                      <a:pPr algn="ctr" rtl="0" fontAlgn="b"/>
                      <a:r>
                        <a:rPr lang="es-US" sz="1100" u="none" strike="noStrike">
                          <a:effectLst/>
                        </a:rPr>
                        <a:t>Características Técnicas</a:t>
                      </a:r>
                      <a:endParaRPr lang="es-US" sz="1100" b="1" i="0" u="none" strike="noStrike">
                        <a:solidFill>
                          <a:srgbClr val="000000"/>
                        </a:solidFill>
                        <a:effectLst/>
                        <a:latin typeface="Century Gothic" panose="020B0502020202020204" pitchFamily="34" charset="0"/>
                      </a:endParaRPr>
                    </a:p>
                  </a:txBody>
                  <a:tcPr marL="9525" marR="9525" marT="9525" marB="0" anchor="b"/>
                </a:tc>
                <a:tc hMerge="1">
                  <a:txBody>
                    <a:bodyPr/>
                    <a:lstStyle/>
                    <a:p>
                      <a:endParaRPr lang="es-US"/>
                    </a:p>
                  </a:txBody>
                  <a:tcPr/>
                </a:tc>
              </a:tr>
              <a:tr h="594955">
                <a:tc>
                  <a:txBody>
                    <a:bodyPr/>
                    <a:lstStyle/>
                    <a:p>
                      <a:pPr algn="l" rtl="0" fontAlgn="b"/>
                      <a:r>
                        <a:rPr lang="es-US" sz="1100" u="none" strike="noStrike">
                          <a:effectLst/>
                        </a:rPr>
                        <a:t>Voltaje alimentación [VAC]</a:t>
                      </a:r>
                      <a:endParaRPr lang="es-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rtl="0" fontAlgn="b"/>
                      <a:r>
                        <a:rPr lang="es-US" sz="1100" u="none" strike="noStrike">
                          <a:effectLst/>
                        </a:rPr>
                        <a:t>110/220</a:t>
                      </a:r>
                      <a:endParaRPr lang="es-US" sz="1100" b="0" i="0" u="none" strike="noStrike">
                        <a:solidFill>
                          <a:srgbClr val="000000"/>
                        </a:solidFill>
                        <a:effectLst/>
                        <a:latin typeface="Century Gothic" panose="020B0502020202020204" pitchFamily="34" charset="0"/>
                      </a:endParaRPr>
                    </a:p>
                  </a:txBody>
                  <a:tcPr marL="9525" marR="9525" marT="9525" marB="0" anchor="b"/>
                </a:tc>
              </a:tr>
              <a:tr h="594955">
                <a:tc>
                  <a:txBody>
                    <a:bodyPr/>
                    <a:lstStyle/>
                    <a:p>
                      <a:pPr algn="l" rtl="0" fontAlgn="b"/>
                      <a:r>
                        <a:rPr lang="es-US" sz="1100" u="none" strike="noStrike">
                          <a:effectLst/>
                        </a:rPr>
                        <a:t>Voltaje de operación [VDC]</a:t>
                      </a:r>
                      <a:endParaRPr lang="es-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rtl="0" fontAlgn="b"/>
                      <a:r>
                        <a:rPr lang="es-US" sz="1100" u="none" strike="noStrike">
                          <a:effectLst/>
                        </a:rPr>
                        <a:t>24</a:t>
                      </a:r>
                      <a:endParaRPr lang="es-US" sz="1100" b="0" i="0" u="none" strike="noStrike">
                        <a:solidFill>
                          <a:srgbClr val="000000"/>
                        </a:solidFill>
                        <a:effectLst/>
                        <a:latin typeface="Century Gothic" panose="020B0502020202020204" pitchFamily="34" charset="0"/>
                      </a:endParaRPr>
                    </a:p>
                  </a:txBody>
                  <a:tcPr marL="9525" marR="9525" marT="9525" marB="0" anchor="b"/>
                </a:tc>
              </a:tr>
              <a:tr h="297478">
                <a:tc>
                  <a:txBody>
                    <a:bodyPr/>
                    <a:lstStyle/>
                    <a:p>
                      <a:pPr algn="l" rtl="0" fontAlgn="b"/>
                      <a:r>
                        <a:rPr lang="es-US" sz="1100" u="none" strike="noStrike">
                          <a:effectLst/>
                        </a:rPr>
                        <a:t>Corriente [A]</a:t>
                      </a:r>
                      <a:endParaRPr lang="es-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rtl="0" fontAlgn="b"/>
                      <a:r>
                        <a:rPr lang="es-US" sz="1100" u="none" strike="noStrike" dirty="0">
                          <a:effectLst/>
                        </a:rPr>
                        <a:t>2.5 A</a:t>
                      </a:r>
                      <a:endParaRPr lang="es-US" sz="1100" b="0" i="0" u="none" strike="noStrike" dirty="0">
                        <a:solidFill>
                          <a:srgbClr val="000000"/>
                        </a:solidFill>
                        <a:effectLst/>
                        <a:latin typeface="Century Gothic" panose="020B0502020202020204" pitchFamily="34" charset="0"/>
                      </a:endParaRPr>
                    </a:p>
                  </a:txBody>
                  <a:tcPr marL="9525" marR="9525" marT="9525" marB="0" anchor="b"/>
                </a:tc>
              </a:tr>
            </a:tbl>
          </a:graphicData>
        </a:graphic>
      </p:graphicFrame>
    </p:spTree>
    <p:extLst>
      <p:ext uri="{BB962C8B-B14F-4D97-AF65-F5344CB8AC3E}">
        <p14:creationId xmlns:p14="http://schemas.microsoft.com/office/powerpoint/2010/main" val="37021382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8184" t="12002" r="36700" b="6658"/>
          <a:stretch/>
        </p:blipFill>
        <p:spPr>
          <a:xfrm>
            <a:off x="914399" y="1732753"/>
            <a:ext cx="5376900" cy="4495769"/>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2834" y="1732753"/>
            <a:ext cx="5323181" cy="4495769"/>
          </a:xfrm>
          <a:prstGeom prst="rect">
            <a:avLst/>
          </a:prstGeom>
        </p:spPr>
      </p:pic>
      <p:sp>
        <p:nvSpPr>
          <p:cNvPr id="7" name="Rectángulo 6"/>
          <p:cNvSpPr/>
          <p:nvPr/>
        </p:nvSpPr>
        <p:spPr>
          <a:xfrm>
            <a:off x="2073392" y="731011"/>
            <a:ext cx="3058914" cy="887899"/>
          </a:xfrm>
          <a:prstGeom prst="rect">
            <a:avLst/>
          </a:prstGeom>
          <a:solidFill>
            <a:srgbClr val="CEE1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Diseño del tablero </a:t>
            </a:r>
            <a:r>
              <a:rPr lang="es-US" dirty="0" smtClean="0">
                <a:solidFill>
                  <a:schemeClr val="tx1"/>
                </a:solidFill>
              </a:rPr>
              <a:t>eléctrico basado en la norma IEC 61439</a:t>
            </a:r>
            <a:endParaRPr lang="es-US" dirty="0">
              <a:solidFill>
                <a:schemeClr val="tx1"/>
              </a:solidFill>
            </a:endParaRPr>
          </a:p>
        </p:txBody>
      </p:sp>
      <p:sp>
        <p:nvSpPr>
          <p:cNvPr id="8" name="Rectángulo 7"/>
          <p:cNvSpPr/>
          <p:nvPr/>
        </p:nvSpPr>
        <p:spPr>
          <a:xfrm>
            <a:off x="7744967" y="731011"/>
            <a:ext cx="3058914" cy="887899"/>
          </a:xfrm>
          <a:prstGeom prst="rect">
            <a:avLst/>
          </a:prstGeom>
          <a:solidFill>
            <a:srgbClr val="CEE1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Implementación del tablero eléctrico</a:t>
            </a:r>
            <a:endParaRPr lang="es-US" dirty="0">
              <a:solidFill>
                <a:schemeClr val="tx1"/>
              </a:solidFill>
            </a:endParaRPr>
          </a:p>
        </p:txBody>
      </p:sp>
    </p:spTree>
    <p:extLst>
      <p:ext uri="{BB962C8B-B14F-4D97-AF65-F5344CB8AC3E}">
        <p14:creationId xmlns:p14="http://schemas.microsoft.com/office/powerpoint/2010/main" val="31480107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70005" y="491590"/>
            <a:ext cx="6922137" cy="811498"/>
          </a:xfrm>
        </p:spPr>
        <p:txBody>
          <a:bodyPr/>
          <a:lstStyle/>
          <a:p>
            <a:r>
              <a:rPr lang="es-EC" dirty="0" smtClean="0"/>
              <a:t>Tipos de Cervezas Artesanales</a:t>
            </a:r>
            <a:endParaRPr lang="es-EC" dirty="0"/>
          </a:p>
        </p:txBody>
      </p:sp>
      <p:sp>
        <p:nvSpPr>
          <p:cNvPr id="5" name="Rectángulo 4"/>
          <p:cNvSpPr/>
          <p:nvPr/>
        </p:nvSpPr>
        <p:spPr>
          <a:xfrm>
            <a:off x="1828800" y="1789043"/>
            <a:ext cx="2173356" cy="7421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Cerveza Rubia</a:t>
            </a:r>
            <a:endParaRPr lang="es-US" dirty="0">
              <a:solidFill>
                <a:schemeClr val="tx1"/>
              </a:solidFill>
            </a:endParaRPr>
          </a:p>
        </p:txBody>
      </p:sp>
      <p:sp>
        <p:nvSpPr>
          <p:cNvPr id="10" name="Rectángulo 9"/>
          <p:cNvSpPr/>
          <p:nvPr/>
        </p:nvSpPr>
        <p:spPr>
          <a:xfrm>
            <a:off x="1828800" y="2991809"/>
            <a:ext cx="2173356" cy="6790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dirty="0" smtClean="0">
                <a:solidFill>
                  <a:schemeClr val="tx1"/>
                </a:solidFill>
              </a:rPr>
              <a:t>25 Kg. Cebada malteada tipo Pilsen.</a:t>
            </a:r>
            <a:endParaRPr lang="es-US" sz="1400" dirty="0">
              <a:solidFill>
                <a:schemeClr val="tx1"/>
              </a:solidFill>
            </a:endParaRPr>
          </a:p>
        </p:txBody>
      </p:sp>
      <p:sp>
        <p:nvSpPr>
          <p:cNvPr id="11" name="Rectángulo 10"/>
          <p:cNvSpPr/>
          <p:nvPr/>
        </p:nvSpPr>
        <p:spPr>
          <a:xfrm>
            <a:off x="4300331" y="1789043"/>
            <a:ext cx="2173356" cy="7421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Cerveza Negra</a:t>
            </a:r>
            <a:endParaRPr lang="es-US" dirty="0">
              <a:solidFill>
                <a:schemeClr val="tx1"/>
              </a:solidFill>
            </a:endParaRPr>
          </a:p>
        </p:txBody>
      </p:sp>
      <p:sp>
        <p:nvSpPr>
          <p:cNvPr id="12" name="Rectángulo 11"/>
          <p:cNvSpPr/>
          <p:nvPr/>
        </p:nvSpPr>
        <p:spPr>
          <a:xfrm>
            <a:off x="4300331" y="2991809"/>
            <a:ext cx="2173356" cy="6790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dirty="0" smtClean="0">
                <a:solidFill>
                  <a:schemeClr val="tx1"/>
                </a:solidFill>
              </a:rPr>
              <a:t>25 Kg. Cebada malteada tostada.</a:t>
            </a:r>
            <a:endParaRPr lang="es-US" sz="1400" dirty="0">
              <a:solidFill>
                <a:schemeClr val="tx1"/>
              </a:solidFill>
            </a:endParaRPr>
          </a:p>
        </p:txBody>
      </p:sp>
      <p:sp>
        <p:nvSpPr>
          <p:cNvPr id="13" name="Rectángulo 12"/>
          <p:cNvSpPr/>
          <p:nvPr/>
        </p:nvSpPr>
        <p:spPr>
          <a:xfrm>
            <a:off x="6771862" y="1806669"/>
            <a:ext cx="2173356" cy="7421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Cerveza Stout</a:t>
            </a:r>
            <a:endParaRPr lang="es-US" dirty="0">
              <a:solidFill>
                <a:schemeClr val="tx1"/>
              </a:solidFill>
            </a:endParaRPr>
          </a:p>
        </p:txBody>
      </p:sp>
      <p:sp>
        <p:nvSpPr>
          <p:cNvPr id="14" name="Rectángulo 13"/>
          <p:cNvSpPr/>
          <p:nvPr/>
        </p:nvSpPr>
        <p:spPr>
          <a:xfrm>
            <a:off x="6771862" y="3009435"/>
            <a:ext cx="2173356" cy="6614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dirty="0" smtClean="0">
                <a:solidFill>
                  <a:schemeClr val="tx1"/>
                </a:solidFill>
              </a:rPr>
              <a:t>25 Kg. Cebada malteada Roasted malt.</a:t>
            </a:r>
            <a:endParaRPr lang="es-US" sz="1400" dirty="0">
              <a:solidFill>
                <a:schemeClr val="tx1"/>
              </a:solidFill>
            </a:endParaRPr>
          </a:p>
        </p:txBody>
      </p:sp>
      <p:sp>
        <p:nvSpPr>
          <p:cNvPr id="15" name="Rectángulo 14"/>
          <p:cNvSpPr/>
          <p:nvPr/>
        </p:nvSpPr>
        <p:spPr>
          <a:xfrm>
            <a:off x="9243393" y="1806669"/>
            <a:ext cx="2173356" cy="7421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Cerveza Roja</a:t>
            </a:r>
            <a:endParaRPr lang="es-US" dirty="0">
              <a:solidFill>
                <a:schemeClr val="tx1"/>
              </a:solidFill>
            </a:endParaRPr>
          </a:p>
        </p:txBody>
      </p:sp>
      <p:sp>
        <p:nvSpPr>
          <p:cNvPr id="16" name="Rectángulo 15"/>
          <p:cNvSpPr/>
          <p:nvPr/>
        </p:nvSpPr>
        <p:spPr>
          <a:xfrm>
            <a:off x="9243393" y="3009435"/>
            <a:ext cx="2173356" cy="6614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dirty="0" smtClean="0">
                <a:solidFill>
                  <a:schemeClr val="tx1"/>
                </a:solidFill>
              </a:rPr>
              <a:t>25 Kg. Cebada malteada acaramelada.</a:t>
            </a:r>
            <a:endParaRPr lang="es-US" sz="1400" dirty="0">
              <a:solidFill>
                <a:schemeClr val="tx1"/>
              </a:solidFill>
            </a:endParaRPr>
          </a:p>
        </p:txBody>
      </p:sp>
      <p:cxnSp>
        <p:nvCxnSpPr>
          <p:cNvPr id="17" name="Conector recto de flecha 16"/>
          <p:cNvCxnSpPr>
            <a:stCxn id="5" idx="2"/>
            <a:endCxn id="10" idx="0"/>
          </p:cNvCxnSpPr>
          <p:nvPr/>
        </p:nvCxnSpPr>
        <p:spPr>
          <a:xfrm>
            <a:off x="2915478" y="2531165"/>
            <a:ext cx="0" cy="460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a:stCxn id="11" idx="2"/>
            <a:endCxn id="12" idx="0"/>
          </p:cNvCxnSpPr>
          <p:nvPr/>
        </p:nvCxnSpPr>
        <p:spPr>
          <a:xfrm>
            <a:off x="5387009" y="2531165"/>
            <a:ext cx="0" cy="460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a:stCxn id="13" idx="2"/>
            <a:endCxn id="14" idx="0"/>
          </p:cNvCxnSpPr>
          <p:nvPr/>
        </p:nvCxnSpPr>
        <p:spPr>
          <a:xfrm>
            <a:off x="7858540" y="2548791"/>
            <a:ext cx="0" cy="460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p:cNvCxnSpPr>
            <a:stCxn id="15" idx="2"/>
            <a:endCxn id="16" idx="0"/>
          </p:cNvCxnSpPr>
          <p:nvPr/>
        </p:nvCxnSpPr>
        <p:spPr>
          <a:xfrm>
            <a:off x="10330071" y="2548791"/>
            <a:ext cx="0" cy="460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Imagen 2"/>
          <p:cNvPicPr>
            <a:picLocks noChangeAspect="1"/>
          </p:cNvPicPr>
          <p:nvPr/>
        </p:nvPicPr>
        <p:blipFill>
          <a:blip r:embed="rId2"/>
          <a:stretch>
            <a:fillRect/>
          </a:stretch>
        </p:blipFill>
        <p:spPr>
          <a:xfrm>
            <a:off x="2434465" y="3962198"/>
            <a:ext cx="962025" cy="2333625"/>
          </a:xfrm>
          <a:prstGeom prst="rect">
            <a:avLst/>
          </a:prstGeom>
        </p:spPr>
      </p:pic>
      <p:pic>
        <p:nvPicPr>
          <p:cNvPr id="4" name="Imagen 3"/>
          <p:cNvPicPr>
            <a:picLocks noChangeAspect="1"/>
          </p:cNvPicPr>
          <p:nvPr/>
        </p:nvPicPr>
        <p:blipFill>
          <a:blip r:embed="rId3"/>
          <a:stretch>
            <a:fillRect/>
          </a:stretch>
        </p:blipFill>
        <p:spPr>
          <a:xfrm>
            <a:off x="4896471" y="4067101"/>
            <a:ext cx="981075" cy="2276475"/>
          </a:xfrm>
          <a:prstGeom prst="rect">
            <a:avLst/>
          </a:prstGeom>
        </p:spPr>
      </p:pic>
      <p:pic>
        <p:nvPicPr>
          <p:cNvPr id="6" name="Imagen 5"/>
          <p:cNvPicPr>
            <a:picLocks noChangeAspect="1"/>
          </p:cNvPicPr>
          <p:nvPr/>
        </p:nvPicPr>
        <p:blipFill>
          <a:blip r:embed="rId4"/>
          <a:stretch>
            <a:fillRect/>
          </a:stretch>
        </p:blipFill>
        <p:spPr>
          <a:xfrm>
            <a:off x="7339427" y="4041745"/>
            <a:ext cx="1038225" cy="2305050"/>
          </a:xfrm>
          <a:prstGeom prst="rect">
            <a:avLst/>
          </a:prstGeom>
        </p:spPr>
      </p:pic>
      <p:pic>
        <p:nvPicPr>
          <p:cNvPr id="7" name="Imagen 6"/>
          <p:cNvPicPr>
            <a:picLocks noChangeAspect="1"/>
          </p:cNvPicPr>
          <p:nvPr/>
        </p:nvPicPr>
        <p:blipFill>
          <a:blip r:embed="rId5"/>
          <a:stretch>
            <a:fillRect/>
          </a:stretch>
        </p:blipFill>
        <p:spPr>
          <a:xfrm>
            <a:off x="9858583" y="4047923"/>
            <a:ext cx="942975" cy="2247900"/>
          </a:xfrm>
          <a:prstGeom prst="rect">
            <a:avLst/>
          </a:prstGeom>
        </p:spPr>
      </p:pic>
    </p:spTree>
    <p:extLst>
      <p:ext uri="{BB962C8B-B14F-4D97-AF65-F5344CB8AC3E}">
        <p14:creationId xmlns:p14="http://schemas.microsoft.com/office/powerpoint/2010/main" val="40993262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517787" y="1643270"/>
            <a:ext cx="5625135" cy="5075581"/>
          </a:xfrm>
          <a:prstGeom prst="rect">
            <a:avLst/>
          </a:prstGeom>
          <a:noFill/>
          <a:ln>
            <a:noFill/>
          </a:ln>
        </p:spPr>
      </p:pic>
      <p:pic>
        <p:nvPicPr>
          <p:cNvPr id="6" name="Imagen 5"/>
          <p:cNvPicPr>
            <a:picLocks noChangeAspect="1"/>
          </p:cNvPicPr>
          <p:nvPr/>
        </p:nvPicPr>
        <p:blipFill>
          <a:blip r:embed="rId3"/>
          <a:stretch>
            <a:fillRect/>
          </a:stretch>
        </p:blipFill>
        <p:spPr>
          <a:xfrm>
            <a:off x="8119441" y="1643269"/>
            <a:ext cx="3396196" cy="5075581"/>
          </a:xfrm>
          <a:prstGeom prst="rect">
            <a:avLst/>
          </a:prstGeom>
        </p:spPr>
      </p:pic>
      <p:sp>
        <p:nvSpPr>
          <p:cNvPr id="7" name="Rectángulo 6"/>
          <p:cNvSpPr/>
          <p:nvPr/>
        </p:nvSpPr>
        <p:spPr>
          <a:xfrm>
            <a:off x="2800897" y="399707"/>
            <a:ext cx="3058914" cy="887899"/>
          </a:xfrm>
          <a:prstGeom prst="rect">
            <a:avLst/>
          </a:prstGeom>
          <a:solidFill>
            <a:srgbClr val="CEE1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Panel de operación de tablero</a:t>
            </a:r>
            <a:endParaRPr lang="es-US" dirty="0">
              <a:solidFill>
                <a:schemeClr val="tx1"/>
              </a:solidFill>
            </a:endParaRPr>
          </a:p>
        </p:txBody>
      </p:sp>
      <p:sp>
        <p:nvSpPr>
          <p:cNvPr id="8" name="Rectángulo 7"/>
          <p:cNvSpPr/>
          <p:nvPr/>
        </p:nvSpPr>
        <p:spPr>
          <a:xfrm>
            <a:off x="8288082" y="399707"/>
            <a:ext cx="3058914" cy="887899"/>
          </a:xfrm>
          <a:prstGeom prst="rect">
            <a:avLst/>
          </a:prstGeom>
          <a:solidFill>
            <a:srgbClr val="CEE1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Base soporte de tablero</a:t>
            </a:r>
            <a:endParaRPr lang="es-US" dirty="0">
              <a:solidFill>
                <a:schemeClr val="tx1"/>
              </a:solidFill>
            </a:endParaRPr>
          </a:p>
        </p:txBody>
      </p:sp>
    </p:spTree>
    <p:extLst>
      <p:ext uri="{BB962C8B-B14F-4D97-AF65-F5344CB8AC3E}">
        <p14:creationId xmlns:p14="http://schemas.microsoft.com/office/powerpoint/2010/main" val="15658752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00620" y="2585257"/>
            <a:ext cx="5133092" cy="687855"/>
          </a:xfrm>
        </p:spPr>
        <p:txBody>
          <a:bodyPr>
            <a:normAutofit/>
          </a:bodyPr>
          <a:lstStyle/>
          <a:p>
            <a:r>
              <a:rPr lang="es-US" dirty="0" smtClean="0"/>
              <a:t>Automatización y HMI</a:t>
            </a:r>
            <a:endParaRPr lang="es-US" dirty="0"/>
          </a:p>
        </p:txBody>
      </p:sp>
    </p:spTree>
    <p:extLst>
      <p:ext uri="{BB962C8B-B14F-4D97-AF65-F5344CB8AC3E}">
        <p14:creationId xmlns:p14="http://schemas.microsoft.com/office/powerpoint/2010/main" val="33593308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2947736" y="37973"/>
            <a:ext cx="1415944" cy="6758978"/>
          </a:xfrm>
          <a:prstGeom prst="rect">
            <a:avLst/>
          </a:prstGeom>
        </p:spPr>
      </p:pic>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US"/>
          </a:p>
        </p:txBody>
      </p:sp>
      <p:graphicFrame>
        <p:nvGraphicFramePr>
          <p:cNvPr id="6" name="Objeto 5"/>
          <p:cNvGraphicFramePr>
            <a:graphicFrameLocks noChangeAspect="1"/>
          </p:cNvGraphicFramePr>
          <p:nvPr>
            <p:extLst>
              <p:ext uri="{D42A27DB-BD31-4B8C-83A1-F6EECF244321}">
                <p14:modId xmlns:p14="http://schemas.microsoft.com/office/powerpoint/2010/main" val="949392766"/>
              </p:ext>
            </p:extLst>
          </p:nvPr>
        </p:nvGraphicFramePr>
        <p:xfrm>
          <a:off x="7091891" y="37973"/>
          <a:ext cx="4037320" cy="6782392"/>
        </p:xfrm>
        <a:graphic>
          <a:graphicData uri="http://schemas.openxmlformats.org/presentationml/2006/ole">
            <mc:AlternateContent xmlns:mc="http://schemas.openxmlformats.org/markup-compatibility/2006">
              <mc:Choice xmlns:v="urn:schemas-microsoft-com:vml" Requires="v">
                <p:oleObj spid="_x0000_s1047" r:id="rId4" imgW="6048295" imgH="10182165" progId="Visio.Drawing.15">
                  <p:embed/>
                </p:oleObj>
              </mc:Choice>
              <mc:Fallback>
                <p:oleObj r:id="rId4" imgW="6048295" imgH="10182165"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1891" y="37973"/>
                        <a:ext cx="4037320" cy="6782392"/>
                      </a:xfrm>
                      <a:prstGeom prst="rect">
                        <a:avLst/>
                      </a:prstGeom>
                      <a:noFill/>
                    </p:spPr>
                  </p:pic>
                </p:oleObj>
              </mc:Fallback>
            </mc:AlternateContent>
          </a:graphicData>
        </a:graphic>
      </p:graphicFrame>
    </p:spTree>
    <p:extLst>
      <p:ext uri="{BB962C8B-B14F-4D97-AF65-F5344CB8AC3E}">
        <p14:creationId xmlns:p14="http://schemas.microsoft.com/office/powerpoint/2010/main" val="347572707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037646" y="239642"/>
            <a:ext cx="805408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US"/>
          </a:p>
        </p:txBody>
      </p:sp>
      <p:graphicFrame>
        <p:nvGraphicFramePr>
          <p:cNvPr id="5" name="Objeto 4"/>
          <p:cNvGraphicFramePr>
            <a:graphicFrameLocks noChangeAspect="1"/>
          </p:cNvGraphicFramePr>
          <p:nvPr>
            <p:extLst>
              <p:ext uri="{D42A27DB-BD31-4B8C-83A1-F6EECF244321}">
                <p14:modId xmlns:p14="http://schemas.microsoft.com/office/powerpoint/2010/main" val="1633836704"/>
              </p:ext>
            </p:extLst>
          </p:nvPr>
        </p:nvGraphicFramePr>
        <p:xfrm>
          <a:off x="2409371" y="37887"/>
          <a:ext cx="4429840" cy="6737892"/>
        </p:xfrm>
        <a:graphic>
          <a:graphicData uri="http://schemas.openxmlformats.org/presentationml/2006/ole">
            <mc:AlternateContent xmlns:mc="http://schemas.openxmlformats.org/markup-compatibility/2006">
              <mc:Choice xmlns:v="urn:schemas-microsoft-com:vml" Requires="v">
                <p:oleObj spid="_x0000_s2093" r:id="rId3" imgW="6191364" imgH="9401247" progId="Visio.Drawing.15">
                  <p:embed/>
                </p:oleObj>
              </mc:Choice>
              <mc:Fallback>
                <p:oleObj r:id="rId3" imgW="6191364" imgH="9401247"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9371" y="37887"/>
                        <a:ext cx="4429840" cy="6737892"/>
                      </a:xfrm>
                      <a:prstGeom prst="rect">
                        <a:avLst/>
                      </a:prstGeom>
                      <a:noFill/>
                    </p:spPr>
                  </p:pic>
                </p:oleObj>
              </mc:Fallback>
            </mc:AlternateContent>
          </a:graphicData>
        </a:graphic>
      </p:graphicFrame>
      <p:sp>
        <p:nvSpPr>
          <p:cNvPr id="6" name="Rectangle 4"/>
          <p:cNvSpPr>
            <a:spLocks noChangeArrowheads="1"/>
          </p:cNvSpPr>
          <p:nvPr/>
        </p:nvSpPr>
        <p:spPr bwMode="auto">
          <a:xfrm flipV="1">
            <a:off x="5507520" y="-3031301"/>
            <a:ext cx="8461107" cy="6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US"/>
          </a:p>
        </p:txBody>
      </p:sp>
      <p:graphicFrame>
        <p:nvGraphicFramePr>
          <p:cNvPr id="7" name="Objeto 6"/>
          <p:cNvGraphicFramePr>
            <a:graphicFrameLocks noChangeAspect="1"/>
          </p:cNvGraphicFramePr>
          <p:nvPr>
            <p:extLst>
              <p:ext uri="{D42A27DB-BD31-4B8C-83A1-F6EECF244321}">
                <p14:modId xmlns:p14="http://schemas.microsoft.com/office/powerpoint/2010/main" val="3888175023"/>
              </p:ext>
            </p:extLst>
          </p:nvPr>
        </p:nvGraphicFramePr>
        <p:xfrm>
          <a:off x="9054364" y="37886"/>
          <a:ext cx="1900662" cy="6737893"/>
        </p:xfrm>
        <a:graphic>
          <a:graphicData uri="http://schemas.openxmlformats.org/presentationml/2006/ole">
            <mc:AlternateContent xmlns:mc="http://schemas.openxmlformats.org/markup-compatibility/2006">
              <mc:Choice xmlns:v="urn:schemas-microsoft-com:vml" Requires="v">
                <p:oleObj spid="_x0000_s2094" r:id="rId5" imgW="2009710" imgH="7124627" progId="Visio.Drawing.15">
                  <p:embed/>
                </p:oleObj>
              </mc:Choice>
              <mc:Fallback>
                <p:oleObj r:id="rId5" imgW="2009710" imgH="7124627" progId="Visio.Drawing.15">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4364" y="37886"/>
                        <a:ext cx="1900662" cy="6737893"/>
                      </a:xfrm>
                      <a:prstGeom prst="rect">
                        <a:avLst/>
                      </a:prstGeom>
                      <a:noFill/>
                    </p:spPr>
                  </p:pic>
                </p:oleObj>
              </mc:Fallback>
            </mc:AlternateContent>
          </a:graphicData>
        </a:graphic>
      </p:graphicFrame>
    </p:spTree>
    <p:extLst>
      <p:ext uri="{BB962C8B-B14F-4D97-AF65-F5344CB8AC3E}">
        <p14:creationId xmlns:p14="http://schemas.microsoft.com/office/powerpoint/2010/main" val="28126063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l="912" t="3894" r="25192" b="8481"/>
          <a:stretch/>
        </p:blipFill>
        <p:spPr bwMode="auto">
          <a:xfrm>
            <a:off x="1903737" y="1709245"/>
            <a:ext cx="3219805" cy="2287719"/>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a:srcRect l="1825" t="7141" r="25191" b="8480"/>
          <a:stretch/>
        </p:blipFill>
        <p:spPr bwMode="auto">
          <a:xfrm>
            <a:off x="5508194" y="1709245"/>
            <a:ext cx="2772182" cy="2287719"/>
          </a:xfrm>
          <a:prstGeom prst="rect">
            <a:avLst/>
          </a:prstGeom>
          <a:ln>
            <a:noFill/>
          </a:ln>
          <a:extLst>
            <a:ext uri="{53640926-AAD7-44D8-BBD7-CCE9431645EC}">
              <a14:shadowObscured xmlns:a14="http://schemas.microsoft.com/office/drawing/2010/main"/>
            </a:ext>
          </a:extLst>
        </p:spPr>
      </p:pic>
      <p:pic>
        <p:nvPicPr>
          <p:cNvPr id="6" name="Imagen 5"/>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508194" y="4196726"/>
            <a:ext cx="2772182" cy="2287719"/>
          </a:xfrm>
          <a:prstGeom prst="rect">
            <a:avLst/>
          </a:prstGeom>
          <a:noFill/>
          <a:ln>
            <a:noFill/>
          </a:ln>
        </p:spPr>
      </p:pic>
      <p:pic>
        <p:nvPicPr>
          <p:cNvPr id="9" name="Imagen 8"/>
          <p:cNvPicPr/>
          <p:nvPr/>
        </p:nvPicPr>
        <p:blipFill rotWithShape="1">
          <a:blip r:embed="rId6"/>
          <a:srcRect t="3570" r="26104" b="8481"/>
          <a:stretch/>
        </p:blipFill>
        <p:spPr bwMode="auto">
          <a:xfrm>
            <a:off x="8476388" y="4196726"/>
            <a:ext cx="2772182" cy="2287719"/>
          </a:xfrm>
          <a:prstGeom prst="rect">
            <a:avLst/>
          </a:prstGeom>
          <a:ln>
            <a:noFill/>
          </a:ln>
          <a:extLst>
            <a:ext uri="{53640926-AAD7-44D8-BBD7-CCE9431645EC}">
              <a14:shadowObscured xmlns:a14="http://schemas.microsoft.com/office/drawing/2010/main"/>
            </a:ext>
          </a:extLst>
        </p:spPr>
      </p:pic>
      <p:sp>
        <p:nvSpPr>
          <p:cNvPr id="17" name="Rectángulo 16"/>
          <p:cNvSpPr/>
          <p:nvPr/>
        </p:nvSpPr>
        <p:spPr>
          <a:xfrm>
            <a:off x="5221462" y="432898"/>
            <a:ext cx="3058914" cy="887899"/>
          </a:xfrm>
          <a:prstGeom prst="rect">
            <a:avLst/>
          </a:prstGeom>
          <a:solidFill>
            <a:srgbClr val="CEE1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Modo de operación manual</a:t>
            </a:r>
            <a:endParaRPr lang="es-US" dirty="0">
              <a:solidFill>
                <a:schemeClr val="tx1"/>
              </a:solidFill>
            </a:endParaRPr>
          </a:p>
        </p:txBody>
      </p:sp>
      <p:sp>
        <p:nvSpPr>
          <p:cNvPr id="18" name="Rectángulo 17"/>
          <p:cNvSpPr/>
          <p:nvPr/>
        </p:nvSpPr>
        <p:spPr>
          <a:xfrm>
            <a:off x="2656478" y="4196726"/>
            <a:ext cx="1714321" cy="630942"/>
          </a:xfrm>
          <a:prstGeom prst="rect">
            <a:avLst/>
          </a:prstGeom>
        </p:spPr>
        <p:txBody>
          <a:bodyPr wrap="square">
            <a:spAutoFit/>
          </a:bodyPr>
          <a:lstStyle/>
          <a:p>
            <a:pPr lvl="0"/>
            <a:r>
              <a:rPr lang="es-US" sz="1400" dirty="0" smtClean="0"/>
              <a:t>Pantalla de Inicio</a:t>
            </a:r>
            <a:endParaRPr lang="es-US" sz="1400" dirty="0"/>
          </a:p>
          <a:p>
            <a:pPr indent="252095" algn="just">
              <a:lnSpc>
                <a:spcPct val="150000"/>
              </a:lnSpc>
              <a:spcAft>
                <a:spcPts val="0"/>
              </a:spcAft>
            </a:pPr>
            <a:endParaRPr lang="es-US" sz="1400" dirty="0">
              <a:ea typeface="Times New Roman" panose="02020603050405020304" pitchFamily="18" charset="0"/>
            </a:endParaRPr>
          </a:p>
        </p:txBody>
      </p:sp>
      <p:sp>
        <p:nvSpPr>
          <p:cNvPr id="19" name="Rectángulo 18"/>
          <p:cNvSpPr/>
          <p:nvPr/>
        </p:nvSpPr>
        <p:spPr>
          <a:xfrm>
            <a:off x="8494724" y="2537633"/>
            <a:ext cx="2028133" cy="523220"/>
          </a:xfrm>
          <a:prstGeom prst="rect">
            <a:avLst/>
          </a:prstGeom>
        </p:spPr>
        <p:txBody>
          <a:bodyPr wrap="square">
            <a:spAutoFit/>
          </a:bodyPr>
          <a:lstStyle/>
          <a:p>
            <a:pPr lvl="0"/>
            <a:r>
              <a:rPr lang="es-US" sz="1400" dirty="0" smtClean="0"/>
              <a:t>Modo de operación manual/ automático</a:t>
            </a:r>
            <a:endParaRPr lang="es-US" sz="1400" dirty="0"/>
          </a:p>
        </p:txBody>
      </p:sp>
      <p:sp>
        <p:nvSpPr>
          <p:cNvPr id="20" name="Rectángulo 19"/>
          <p:cNvSpPr/>
          <p:nvPr/>
        </p:nvSpPr>
        <p:spPr>
          <a:xfrm>
            <a:off x="3284049" y="5078975"/>
            <a:ext cx="2028133" cy="307777"/>
          </a:xfrm>
          <a:prstGeom prst="rect">
            <a:avLst/>
          </a:prstGeom>
        </p:spPr>
        <p:txBody>
          <a:bodyPr wrap="square">
            <a:spAutoFit/>
          </a:bodyPr>
          <a:lstStyle/>
          <a:p>
            <a:pPr lvl="0"/>
            <a:r>
              <a:rPr lang="es-US" sz="1400" dirty="0" smtClean="0"/>
              <a:t>Modo Manual</a:t>
            </a:r>
            <a:endParaRPr lang="es-US" sz="1400" dirty="0"/>
          </a:p>
        </p:txBody>
      </p:sp>
      <p:sp>
        <p:nvSpPr>
          <p:cNvPr id="21" name="Rectángulo 20"/>
          <p:cNvSpPr/>
          <p:nvPr/>
        </p:nvSpPr>
        <p:spPr>
          <a:xfrm>
            <a:off x="8848412" y="3673506"/>
            <a:ext cx="2028133" cy="307777"/>
          </a:xfrm>
          <a:prstGeom prst="rect">
            <a:avLst/>
          </a:prstGeom>
        </p:spPr>
        <p:txBody>
          <a:bodyPr wrap="square">
            <a:spAutoFit/>
          </a:bodyPr>
          <a:lstStyle/>
          <a:p>
            <a:pPr lvl="0"/>
            <a:r>
              <a:rPr lang="es-US" sz="1400" dirty="0" smtClean="0"/>
              <a:t>Visor de Curvas</a:t>
            </a:r>
            <a:endParaRPr lang="es-US" sz="1400" dirty="0"/>
          </a:p>
        </p:txBody>
      </p:sp>
      <p:cxnSp>
        <p:nvCxnSpPr>
          <p:cNvPr id="23" name="Conector recto de flecha 22"/>
          <p:cNvCxnSpPr>
            <a:stCxn id="4" idx="3"/>
            <a:endCxn id="5" idx="1"/>
          </p:cNvCxnSpPr>
          <p:nvPr/>
        </p:nvCxnSpPr>
        <p:spPr>
          <a:xfrm>
            <a:off x="5123542" y="2853105"/>
            <a:ext cx="3846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p:cNvCxnSpPr>
            <a:stCxn id="5" idx="2"/>
            <a:endCxn id="6" idx="0"/>
          </p:cNvCxnSpPr>
          <p:nvPr/>
        </p:nvCxnSpPr>
        <p:spPr>
          <a:xfrm>
            <a:off x="6894285" y="3996964"/>
            <a:ext cx="0" cy="199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a:stCxn id="6" idx="3"/>
            <a:endCxn id="9" idx="1"/>
          </p:cNvCxnSpPr>
          <p:nvPr/>
        </p:nvCxnSpPr>
        <p:spPr>
          <a:xfrm>
            <a:off x="8280376" y="5340586"/>
            <a:ext cx="1960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1693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108" y="2298125"/>
            <a:ext cx="5112663" cy="3797204"/>
          </a:xfrm>
          <a:prstGeom prst="rect">
            <a:avLst/>
          </a:prstGeom>
          <a:noFill/>
          <a:ln>
            <a:noFill/>
          </a:ln>
        </p:spPr>
      </p:pic>
      <p:pic>
        <p:nvPicPr>
          <p:cNvPr id="15" name="Imagen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4291" y="2298124"/>
            <a:ext cx="6282909" cy="4392961"/>
          </a:xfrm>
          <a:prstGeom prst="rect">
            <a:avLst/>
          </a:prstGeom>
          <a:noFill/>
          <a:ln>
            <a:noFill/>
          </a:ln>
        </p:spPr>
      </p:pic>
      <p:sp>
        <p:nvSpPr>
          <p:cNvPr id="16" name="Rectángulo 15"/>
          <p:cNvSpPr/>
          <p:nvPr/>
        </p:nvSpPr>
        <p:spPr>
          <a:xfrm>
            <a:off x="5221462" y="432898"/>
            <a:ext cx="3058914" cy="887899"/>
          </a:xfrm>
          <a:prstGeom prst="rect">
            <a:avLst/>
          </a:prstGeom>
          <a:solidFill>
            <a:srgbClr val="CEE1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Modo de operación automático</a:t>
            </a:r>
            <a:endParaRPr lang="es-US" dirty="0">
              <a:solidFill>
                <a:schemeClr val="tx1"/>
              </a:solidFill>
            </a:endParaRPr>
          </a:p>
        </p:txBody>
      </p:sp>
    </p:spTree>
    <p:extLst>
      <p:ext uri="{BB962C8B-B14F-4D97-AF65-F5344CB8AC3E}">
        <p14:creationId xmlns:p14="http://schemas.microsoft.com/office/powerpoint/2010/main" val="28535297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56848" y="2953366"/>
            <a:ext cx="3058914" cy="887899"/>
          </a:xfrm>
          <a:prstGeom prst="rect">
            <a:avLst/>
          </a:prstGeom>
          <a:solidFill>
            <a:srgbClr val="CEE1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Sistema automatizado para proceso de cocción de cerveza artesanal</a:t>
            </a:r>
            <a:endParaRPr lang="es-US" dirty="0">
              <a:solidFill>
                <a:schemeClr val="tx1"/>
              </a:solidFill>
            </a:endParaRPr>
          </a:p>
        </p:txBody>
      </p:sp>
      <p:pic>
        <p:nvPicPr>
          <p:cNvPr id="7" name="Imagen 6"/>
          <p:cNvPicPr>
            <a:picLocks noChangeAspect="1"/>
          </p:cNvPicPr>
          <p:nvPr/>
        </p:nvPicPr>
        <p:blipFill>
          <a:blip r:embed="rId2"/>
          <a:stretch>
            <a:fillRect/>
          </a:stretch>
        </p:blipFill>
        <p:spPr>
          <a:xfrm>
            <a:off x="3701292" y="891000"/>
            <a:ext cx="8162925" cy="5410200"/>
          </a:xfrm>
          <a:prstGeom prst="rect">
            <a:avLst/>
          </a:prstGeom>
        </p:spPr>
      </p:pic>
      <p:sp>
        <p:nvSpPr>
          <p:cNvPr id="8" name="Título 1"/>
          <p:cNvSpPr>
            <a:spLocks noGrp="1"/>
          </p:cNvSpPr>
          <p:nvPr>
            <p:ph type="title"/>
          </p:nvPr>
        </p:nvSpPr>
        <p:spPr>
          <a:xfrm>
            <a:off x="1986305" y="396329"/>
            <a:ext cx="8911687" cy="1280890"/>
          </a:xfrm>
        </p:spPr>
        <p:txBody>
          <a:bodyPr/>
          <a:lstStyle/>
          <a:p>
            <a:r>
              <a:rPr lang="es-US" dirty="0" smtClean="0"/>
              <a:t>Resultados</a:t>
            </a:r>
            <a:endParaRPr lang="es-US" dirty="0"/>
          </a:p>
        </p:txBody>
      </p:sp>
    </p:spTree>
    <p:extLst>
      <p:ext uri="{BB962C8B-B14F-4D97-AF65-F5344CB8AC3E}">
        <p14:creationId xmlns:p14="http://schemas.microsoft.com/office/powerpoint/2010/main" val="34663988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Resultados</a:t>
            </a:r>
            <a:endParaRPr lang="es-US" dirty="0"/>
          </a:p>
        </p:txBody>
      </p:sp>
      <p:sp>
        <p:nvSpPr>
          <p:cNvPr id="4" name="Rectángulo 3"/>
          <p:cNvSpPr/>
          <p:nvPr/>
        </p:nvSpPr>
        <p:spPr>
          <a:xfrm>
            <a:off x="841161" y="3443697"/>
            <a:ext cx="3058914" cy="887899"/>
          </a:xfrm>
          <a:prstGeom prst="rect">
            <a:avLst/>
          </a:prstGeom>
          <a:solidFill>
            <a:srgbClr val="CEE1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Nuevo sistema de medición de fluidos de tipo proporcional</a:t>
            </a:r>
            <a:endParaRPr lang="es-US" dirty="0">
              <a:solidFill>
                <a:schemeClr val="tx1"/>
              </a:solidFill>
            </a:endParaRPr>
          </a:p>
        </p:txBody>
      </p:sp>
      <p:pic>
        <p:nvPicPr>
          <p:cNvPr id="5" name="Imagen 4" descr="C:\Users\VLADY\Documents\My Received Files\DSC_062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8226" y="2314803"/>
            <a:ext cx="2001079" cy="3251109"/>
          </a:xfrm>
          <a:prstGeom prst="rect">
            <a:avLst/>
          </a:prstGeom>
          <a:noFill/>
          <a:ln>
            <a:noFill/>
          </a:ln>
        </p:spPr>
      </p:pic>
      <p:pic>
        <p:nvPicPr>
          <p:cNvPr id="6" name="Imagen 5" descr="C:\Users\GOERING\Documents\SEBASTIAN CABEZAS\2015-10-17 09.11.0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5292" y="2209383"/>
            <a:ext cx="3322362" cy="3356529"/>
          </a:xfrm>
          <a:prstGeom prst="rect">
            <a:avLst/>
          </a:prstGeom>
          <a:noFill/>
          <a:ln>
            <a:noFill/>
          </a:ln>
        </p:spPr>
      </p:pic>
    </p:spTree>
    <p:extLst>
      <p:ext uri="{BB962C8B-B14F-4D97-AF65-F5344CB8AC3E}">
        <p14:creationId xmlns:p14="http://schemas.microsoft.com/office/powerpoint/2010/main" val="16139278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879495" y="3234459"/>
            <a:ext cx="3308193" cy="1162882"/>
          </a:xfrm>
          <a:prstGeom prst="rect">
            <a:avLst/>
          </a:prstGeom>
          <a:solidFill>
            <a:srgbClr val="CEE1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Medición de temperaturas a través de sensores tipo termocupla</a:t>
            </a:r>
            <a:endParaRPr lang="es-US" dirty="0">
              <a:solidFill>
                <a:schemeClr val="tx1"/>
              </a:solidFill>
            </a:endParaRPr>
          </a:p>
        </p:txBody>
      </p:sp>
      <p:pic>
        <p:nvPicPr>
          <p:cNvPr id="6" name="Imagen 5" descr="C:\Users\GOERING\Documents\SEBASTIAN CABEZAS\2015-09-30 19.07.01.jpg"/>
          <p:cNvPicPr/>
          <p:nvPr/>
        </p:nvPicPr>
        <p:blipFill rotWithShape="1">
          <a:blip r:embed="rId2" cstate="print">
            <a:extLst>
              <a:ext uri="{28A0092B-C50C-407E-A947-70E740481C1C}">
                <a14:useLocalDpi xmlns:a14="http://schemas.microsoft.com/office/drawing/2010/main" val="0"/>
              </a:ext>
            </a:extLst>
          </a:blip>
          <a:srcRect r="15243"/>
          <a:stretch/>
        </p:blipFill>
        <p:spPr bwMode="auto">
          <a:xfrm rot="5400000">
            <a:off x="4411468" y="2226419"/>
            <a:ext cx="4083122" cy="3178962"/>
          </a:xfrm>
          <a:prstGeom prst="rect">
            <a:avLst/>
          </a:prstGeom>
          <a:noFill/>
          <a:ln>
            <a:noFill/>
          </a:ln>
          <a:extLst>
            <a:ext uri="{53640926-AAD7-44D8-BBD7-CCE9431645EC}">
              <a14:shadowObscured xmlns:a14="http://schemas.microsoft.com/office/drawing/2010/main"/>
            </a:ext>
          </a:extLst>
        </p:spPr>
      </p:pic>
      <p:pic>
        <p:nvPicPr>
          <p:cNvPr id="7" name="Imagen 6" descr="C:\Users\GOERING\Documents\SEBASTIAN CABEZAS\2015-10-10 11.03.5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4789" y="1774339"/>
            <a:ext cx="3274846" cy="4083122"/>
          </a:xfrm>
          <a:prstGeom prst="rect">
            <a:avLst/>
          </a:prstGeom>
          <a:noFill/>
          <a:ln>
            <a:noFill/>
          </a:ln>
        </p:spPr>
      </p:pic>
    </p:spTree>
    <p:extLst>
      <p:ext uri="{BB962C8B-B14F-4D97-AF65-F5344CB8AC3E}">
        <p14:creationId xmlns:p14="http://schemas.microsoft.com/office/powerpoint/2010/main" val="51685706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Escalas de temperatura para Cerveza tipo Rubia</a:t>
            </a:r>
            <a:endParaRPr lang="es-US" dirty="0"/>
          </a:p>
        </p:txBody>
      </p:sp>
      <p:graphicFrame>
        <p:nvGraphicFramePr>
          <p:cNvPr id="5" name="Gráfico 4"/>
          <p:cNvGraphicFramePr/>
          <p:nvPr>
            <p:extLst>
              <p:ext uri="{D42A27DB-BD31-4B8C-83A1-F6EECF244321}">
                <p14:modId xmlns:p14="http://schemas.microsoft.com/office/powerpoint/2010/main" val="4052735351"/>
              </p:ext>
            </p:extLst>
          </p:nvPr>
        </p:nvGraphicFramePr>
        <p:xfrm>
          <a:off x="3203257" y="2042877"/>
          <a:ext cx="7120186" cy="45434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073900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50075" y="576072"/>
            <a:ext cx="8911687" cy="767318"/>
          </a:xfrm>
        </p:spPr>
        <p:txBody>
          <a:bodyPr>
            <a:normAutofit fontScale="90000"/>
          </a:bodyPr>
          <a:lstStyle/>
          <a:p>
            <a:r>
              <a:rPr lang="es-US" dirty="0" smtClean="0"/>
              <a:t>Proceso de cocción de cerveza artesanal</a:t>
            </a:r>
            <a:endParaRPr lang="es-US" dirty="0"/>
          </a:p>
        </p:txBody>
      </p:sp>
      <p:pic>
        <p:nvPicPr>
          <p:cNvPr id="5" name="Imagen 4" descr="http://ecx.images-amazon.com/images/I/61QM9aahw5L._SY355_.jpg"/>
          <p:cNvPicPr/>
          <p:nvPr/>
        </p:nvPicPr>
        <p:blipFill>
          <a:blip r:embed="rId2">
            <a:extLst>
              <a:ext uri="{28A0092B-C50C-407E-A947-70E740481C1C}">
                <a14:useLocalDpi xmlns:a14="http://schemas.microsoft.com/office/drawing/2010/main" val="0"/>
              </a:ext>
            </a:extLst>
          </a:blip>
          <a:srcRect/>
          <a:stretch>
            <a:fillRect/>
          </a:stretch>
        </p:blipFill>
        <p:spPr bwMode="auto">
          <a:xfrm>
            <a:off x="5354168" y="4420601"/>
            <a:ext cx="1405890" cy="1874520"/>
          </a:xfrm>
          <a:prstGeom prst="rect">
            <a:avLst/>
          </a:prstGeom>
          <a:noFill/>
          <a:ln>
            <a:noFill/>
          </a:ln>
        </p:spPr>
      </p:pic>
      <p:pic>
        <p:nvPicPr>
          <p:cNvPr id="6" name="Imagen 5"/>
          <p:cNvPicPr/>
          <p:nvPr/>
        </p:nvPicPr>
        <p:blipFill rotWithShape="1">
          <a:blip r:embed="rId3"/>
          <a:srcRect l="53704" t="30175" r="25207" b="26343"/>
          <a:stretch/>
        </p:blipFill>
        <p:spPr bwMode="auto">
          <a:xfrm>
            <a:off x="7578273" y="1635998"/>
            <a:ext cx="1405890" cy="1874520"/>
          </a:xfrm>
          <a:prstGeom prst="rect">
            <a:avLst/>
          </a:prstGeom>
          <a:ln>
            <a:noFill/>
          </a:ln>
          <a:extLst>
            <a:ext uri="{53640926-AAD7-44D8-BBD7-CCE9431645EC}">
              <a14:shadowObscured xmlns:a14="http://schemas.microsoft.com/office/drawing/2010/main"/>
            </a:ext>
          </a:extLst>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8035" y="4410261"/>
            <a:ext cx="1405890" cy="1880637"/>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301" y="4420601"/>
            <a:ext cx="1405890" cy="1874520"/>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6984" y="1635998"/>
            <a:ext cx="1405890" cy="1874520"/>
          </a:xfrm>
          <a:prstGeom prst="rect">
            <a:avLst/>
          </a:prstGeom>
        </p:spPr>
      </p:pic>
      <p:sp>
        <p:nvSpPr>
          <p:cNvPr id="25" name="Rectángulo redondeado 24"/>
          <p:cNvSpPr/>
          <p:nvPr/>
        </p:nvSpPr>
        <p:spPr>
          <a:xfrm>
            <a:off x="557619" y="2224023"/>
            <a:ext cx="2041563" cy="655969"/>
          </a:xfrm>
          <a:prstGeom prst="roundRect">
            <a:avLst/>
          </a:prstGeom>
          <a:solidFill>
            <a:schemeClr val="accent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s-US" dirty="0" smtClean="0">
                <a:solidFill>
                  <a:schemeClr val="bg1"/>
                </a:solidFill>
              </a:rPr>
              <a:t>Preparación de agua base</a:t>
            </a:r>
            <a:endParaRPr lang="es-US" dirty="0">
              <a:solidFill>
                <a:schemeClr val="bg1"/>
              </a:solidFill>
            </a:endParaRPr>
          </a:p>
        </p:txBody>
      </p:sp>
      <p:sp>
        <p:nvSpPr>
          <p:cNvPr id="27" name="Rectángulo redondeado 26"/>
          <p:cNvSpPr/>
          <p:nvPr/>
        </p:nvSpPr>
        <p:spPr>
          <a:xfrm>
            <a:off x="5019792" y="2190649"/>
            <a:ext cx="2041563" cy="655969"/>
          </a:xfrm>
          <a:prstGeom prst="roundRect">
            <a:avLst/>
          </a:prstGeom>
          <a:solidFill>
            <a:schemeClr val="accent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s-US" dirty="0" smtClean="0">
                <a:solidFill>
                  <a:schemeClr val="bg1"/>
                </a:solidFill>
              </a:rPr>
              <a:t>Mezclado de ingredientes</a:t>
            </a:r>
            <a:endParaRPr lang="es-US" dirty="0">
              <a:solidFill>
                <a:schemeClr val="bg1"/>
              </a:solidFill>
            </a:endParaRPr>
          </a:p>
        </p:txBody>
      </p:sp>
      <p:sp>
        <p:nvSpPr>
          <p:cNvPr id="28" name="Rectángulo redondeado 27"/>
          <p:cNvSpPr/>
          <p:nvPr/>
        </p:nvSpPr>
        <p:spPr>
          <a:xfrm>
            <a:off x="9501081" y="2227566"/>
            <a:ext cx="2041563" cy="655969"/>
          </a:xfrm>
          <a:prstGeom prst="roundRect">
            <a:avLst/>
          </a:prstGeom>
          <a:solidFill>
            <a:schemeClr val="accent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s-US" dirty="0" smtClean="0">
                <a:solidFill>
                  <a:schemeClr val="bg1"/>
                </a:solidFill>
              </a:rPr>
              <a:t>Recirculación de la mezcla</a:t>
            </a:r>
            <a:endParaRPr lang="es-US" dirty="0">
              <a:solidFill>
                <a:schemeClr val="bg1"/>
              </a:solidFill>
            </a:endParaRPr>
          </a:p>
        </p:txBody>
      </p:sp>
      <p:sp>
        <p:nvSpPr>
          <p:cNvPr id="29" name="Rectángulo redondeado 28"/>
          <p:cNvSpPr/>
          <p:nvPr/>
        </p:nvSpPr>
        <p:spPr>
          <a:xfrm>
            <a:off x="7278265" y="5019536"/>
            <a:ext cx="2041563" cy="655969"/>
          </a:xfrm>
          <a:prstGeom prst="roundRect">
            <a:avLst/>
          </a:prstGeom>
          <a:solidFill>
            <a:schemeClr val="accent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s-US" dirty="0" smtClean="0">
                <a:solidFill>
                  <a:schemeClr val="bg1"/>
                </a:solidFill>
              </a:rPr>
              <a:t>Filtrado de la mezcla </a:t>
            </a:r>
            <a:endParaRPr lang="es-US" dirty="0">
              <a:solidFill>
                <a:schemeClr val="bg1"/>
              </a:solidFill>
            </a:endParaRPr>
          </a:p>
        </p:txBody>
      </p:sp>
      <p:sp>
        <p:nvSpPr>
          <p:cNvPr id="30" name="Rectángulo redondeado 29"/>
          <p:cNvSpPr/>
          <p:nvPr/>
        </p:nvSpPr>
        <p:spPr>
          <a:xfrm>
            <a:off x="2796974" y="5029874"/>
            <a:ext cx="2041563" cy="655969"/>
          </a:xfrm>
          <a:prstGeom prst="roundRect">
            <a:avLst/>
          </a:prstGeom>
          <a:solidFill>
            <a:schemeClr val="accent2">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s-US" dirty="0" smtClean="0">
                <a:solidFill>
                  <a:schemeClr val="bg1"/>
                </a:solidFill>
              </a:rPr>
              <a:t>Cocción de la cerveza</a:t>
            </a:r>
            <a:endParaRPr lang="es-US" dirty="0">
              <a:solidFill>
                <a:schemeClr val="bg1"/>
              </a:solidFill>
            </a:endParaRPr>
          </a:p>
        </p:txBody>
      </p:sp>
      <p:sp>
        <p:nvSpPr>
          <p:cNvPr id="3" name="Flecha derecha 2"/>
          <p:cNvSpPr/>
          <p:nvPr/>
        </p:nvSpPr>
        <p:spPr>
          <a:xfrm>
            <a:off x="2599181" y="2416083"/>
            <a:ext cx="497803" cy="271848"/>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pic>
        <p:nvPicPr>
          <p:cNvPr id="4" name="Imagen 3"/>
          <p:cNvPicPr>
            <a:picLocks noChangeAspect="1"/>
          </p:cNvPicPr>
          <p:nvPr/>
        </p:nvPicPr>
        <p:blipFill>
          <a:blip r:embed="rId7"/>
          <a:stretch>
            <a:fillRect/>
          </a:stretch>
        </p:blipFill>
        <p:spPr>
          <a:xfrm>
            <a:off x="4502874" y="2396545"/>
            <a:ext cx="518205" cy="310923"/>
          </a:xfrm>
          <a:prstGeom prst="rect">
            <a:avLst/>
          </a:prstGeom>
        </p:spPr>
      </p:pic>
      <p:pic>
        <p:nvPicPr>
          <p:cNvPr id="10" name="Imagen 9"/>
          <p:cNvPicPr>
            <a:picLocks noChangeAspect="1"/>
          </p:cNvPicPr>
          <p:nvPr/>
        </p:nvPicPr>
        <p:blipFill>
          <a:blip r:embed="rId7"/>
          <a:stretch>
            <a:fillRect/>
          </a:stretch>
        </p:blipFill>
        <p:spPr>
          <a:xfrm>
            <a:off x="7060068" y="2363171"/>
            <a:ext cx="518205" cy="310923"/>
          </a:xfrm>
          <a:prstGeom prst="rect">
            <a:avLst/>
          </a:prstGeom>
        </p:spPr>
      </p:pic>
      <p:pic>
        <p:nvPicPr>
          <p:cNvPr id="11" name="Imagen 10"/>
          <p:cNvPicPr>
            <a:picLocks noChangeAspect="1"/>
          </p:cNvPicPr>
          <p:nvPr/>
        </p:nvPicPr>
        <p:blipFill>
          <a:blip r:embed="rId7"/>
          <a:stretch>
            <a:fillRect/>
          </a:stretch>
        </p:blipFill>
        <p:spPr>
          <a:xfrm>
            <a:off x="8982876" y="2363171"/>
            <a:ext cx="518205" cy="310923"/>
          </a:xfrm>
          <a:prstGeom prst="rect">
            <a:avLst/>
          </a:prstGeom>
        </p:spPr>
      </p:pic>
      <p:sp>
        <p:nvSpPr>
          <p:cNvPr id="15" name="Flecha abajo 14"/>
          <p:cNvSpPr/>
          <p:nvPr/>
        </p:nvSpPr>
        <p:spPr>
          <a:xfrm>
            <a:off x="10351510" y="2879991"/>
            <a:ext cx="378940" cy="1540609"/>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pic>
        <p:nvPicPr>
          <p:cNvPr id="22" name="Imagen 21"/>
          <p:cNvPicPr>
            <a:picLocks noChangeAspect="1"/>
          </p:cNvPicPr>
          <p:nvPr/>
        </p:nvPicPr>
        <p:blipFill>
          <a:blip r:embed="rId7"/>
          <a:stretch>
            <a:fillRect/>
          </a:stretch>
        </p:blipFill>
        <p:spPr>
          <a:xfrm rot="10800000">
            <a:off x="9319829" y="5202397"/>
            <a:ext cx="518205" cy="310923"/>
          </a:xfrm>
          <a:prstGeom prst="rect">
            <a:avLst/>
          </a:prstGeom>
        </p:spPr>
      </p:pic>
      <p:pic>
        <p:nvPicPr>
          <p:cNvPr id="24" name="Imagen 23"/>
          <p:cNvPicPr>
            <a:picLocks noChangeAspect="1"/>
          </p:cNvPicPr>
          <p:nvPr/>
        </p:nvPicPr>
        <p:blipFill>
          <a:blip r:embed="rId7"/>
          <a:stretch>
            <a:fillRect/>
          </a:stretch>
        </p:blipFill>
        <p:spPr>
          <a:xfrm rot="10800000">
            <a:off x="6760059" y="5192058"/>
            <a:ext cx="518205" cy="310923"/>
          </a:xfrm>
          <a:prstGeom prst="rect">
            <a:avLst/>
          </a:prstGeom>
        </p:spPr>
      </p:pic>
      <p:pic>
        <p:nvPicPr>
          <p:cNvPr id="26" name="Imagen 25"/>
          <p:cNvPicPr>
            <a:picLocks noChangeAspect="1"/>
          </p:cNvPicPr>
          <p:nvPr/>
        </p:nvPicPr>
        <p:blipFill>
          <a:blip r:embed="rId7"/>
          <a:stretch>
            <a:fillRect/>
          </a:stretch>
        </p:blipFill>
        <p:spPr>
          <a:xfrm rot="10800000">
            <a:off x="4838539" y="5192058"/>
            <a:ext cx="518205" cy="310923"/>
          </a:xfrm>
          <a:prstGeom prst="rect">
            <a:avLst/>
          </a:prstGeom>
        </p:spPr>
      </p:pic>
      <p:pic>
        <p:nvPicPr>
          <p:cNvPr id="31" name="Imagen 30"/>
          <p:cNvPicPr>
            <a:picLocks noChangeAspect="1"/>
          </p:cNvPicPr>
          <p:nvPr/>
        </p:nvPicPr>
        <p:blipFill>
          <a:blip r:embed="rId7"/>
          <a:stretch>
            <a:fillRect/>
          </a:stretch>
        </p:blipFill>
        <p:spPr>
          <a:xfrm rot="10800000">
            <a:off x="2278768" y="5196368"/>
            <a:ext cx="518205" cy="310923"/>
          </a:xfrm>
          <a:prstGeom prst="rect">
            <a:avLst/>
          </a:prstGeom>
        </p:spPr>
      </p:pic>
    </p:spTree>
    <p:extLst>
      <p:ext uri="{BB962C8B-B14F-4D97-AF65-F5344CB8AC3E}">
        <p14:creationId xmlns:p14="http://schemas.microsoft.com/office/powerpoint/2010/main" val="208953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580">
                                          <p:stCondLst>
                                            <p:cond delay="0"/>
                                          </p:stCondLst>
                                        </p:cTn>
                                        <p:tgtEl>
                                          <p:spTgt spid="4"/>
                                        </p:tgtEl>
                                      </p:cBhvr>
                                    </p:animEffect>
                                    <p:anim calcmode="lin" valueType="num">
                                      <p:cBhvr>
                                        <p:cTn id="3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0" dur="26">
                                          <p:stCondLst>
                                            <p:cond delay="650"/>
                                          </p:stCondLst>
                                        </p:cTn>
                                        <p:tgtEl>
                                          <p:spTgt spid="4"/>
                                        </p:tgtEl>
                                      </p:cBhvr>
                                      <p:to x="100000" y="60000"/>
                                    </p:animScale>
                                    <p:animScale>
                                      <p:cBhvr>
                                        <p:cTn id="41" dur="166" decel="50000">
                                          <p:stCondLst>
                                            <p:cond delay="676"/>
                                          </p:stCondLst>
                                        </p:cTn>
                                        <p:tgtEl>
                                          <p:spTgt spid="4"/>
                                        </p:tgtEl>
                                      </p:cBhvr>
                                      <p:to x="100000" y="100000"/>
                                    </p:animScale>
                                    <p:animScale>
                                      <p:cBhvr>
                                        <p:cTn id="42" dur="26">
                                          <p:stCondLst>
                                            <p:cond delay="1312"/>
                                          </p:stCondLst>
                                        </p:cTn>
                                        <p:tgtEl>
                                          <p:spTgt spid="4"/>
                                        </p:tgtEl>
                                      </p:cBhvr>
                                      <p:to x="100000" y="80000"/>
                                    </p:animScale>
                                    <p:animScale>
                                      <p:cBhvr>
                                        <p:cTn id="43" dur="166" decel="50000">
                                          <p:stCondLst>
                                            <p:cond delay="1338"/>
                                          </p:stCondLst>
                                        </p:cTn>
                                        <p:tgtEl>
                                          <p:spTgt spid="4"/>
                                        </p:tgtEl>
                                      </p:cBhvr>
                                      <p:to x="100000" y="100000"/>
                                    </p:animScale>
                                    <p:animScale>
                                      <p:cBhvr>
                                        <p:cTn id="44" dur="26">
                                          <p:stCondLst>
                                            <p:cond delay="1642"/>
                                          </p:stCondLst>
                                        </p:cTn>
                                        <p:tgtEl>
                                          <p:spTgt spid="4"/>
                                        </p:tgtEl>
                                      </p:cBhvr>
                                      <p:to x="100000" y="90000"/>
                                    </p:animScale>
                                    <p:animScale>
                                      <p:cBhvr>
                                        <p:cTn id="45" dur="166" decel="50000">
                                          <p:stCondLst>
                                            <p:cond delay="1668"/>
                                          </p:stCondLst>
                                        </p:cTn>
                                        <p:tgtEl>
                                          <p:spTgt spid="4"/>
                                        </p:tgtEl>
                                      </p:cBhvr>
                                      <p:to x="100000" y="100000"/>
                                    </p:animScale>
                                    <p:animScale>
                                      <p:cBhvr>
                                        <p:cTn id="46" dur="26">
                                          <p:stCondLst>
                                            <p:cond delay="1808"/>
                                          </p:stCondLst>
                                        </p:cTn>
                                        <p:tgtEl>
                                          <p:spTgt spid="4"/>
                                        </p:tgtEl>
                                      </p:cBhvr>
                                      <p:to x="100000" y="95000"/>
                                    </p:animScale>
                                    <p:animScale>
                                      <p:cBhvr>
                                        <p:cTn id="47" dur="166" decel="50000">
                                          <p:stCondLst>
                                            <p:cond delay="1834"/>
                                          </p:stCondLst>
                                        </p:cTn>
                                        <p:tgtEl>
                                          <p:spTgt spid="4"/>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down)">
                                      <p:cBhvr>
                                        <p:cTn id="56" dur="580">
                                          <p:stCondLst>
                                            <p:cond delay="0"/>
                                          </p:stCondLst>
                                        </p:cTn>
                                        <p:tgtEl>
                                          <p:spTgt spid="10"/>
                                        </p:tgtEl>
                                      </p:cBhvr>
                                    </p:animEffect>
                                    <p:anim calcmode="lin" valueType="num">
                                      <p:cBhvr>
                                        <p:cTn id="5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2" dur="26">
                                          <p:stCondLst>
                                            <p:cond delay="650"/>
                                          </p:stCondLst>
                                        </p:cTn>
                                        <p:tgtEl>
                                          <p:spTgt spid="10"/>
                                        </p:tgtEl>
                                      </p:cBhvr>
                                      <p:to x="100000" y="60000"/>
                                    </p:animScale>
                                    <p:animScale>
                                      <p:cBhvr>
                                        <p:cTn id="63" dur="166" decel="50000">
                                          <p:stCondLst>
                                            <p:cond delay="676"/>
                                          </p:stCondLst>
                                        </p:cTn>
                                        <p:tgtEl>
                                          <p:spTgt spid="10"/>
                                        </p:tgtEl>
                                      </p:cBhvr>
                                      <p:to x="100000" y="100000"/>
                                    </p:animScale>
                                    <p:animScale>
                                      <p:cBhvr>
                                        <p:cTn id="64" dur="26">
                                          <p:stCondLst>
                                            <p:cond delay="1312"/>
                                          </p:stCondLst>
                                        </p:cTn>
                                        <p:tgtEl>
                                          <p:spTgt spid="10"/>
                                        </p:tgtEl>
                                      </p:cBhvr>
                                      <p:to x="100000" y="80000"/>
                                    </p:animScale>
                                    <p:animScale>
                                      <p:cBhvr>
                                        <p:cTn id="65" dur="166" decel="50000">
                                          <p:stCondLst>
                                            <p:cond delay="1338"/>
                                          </p:stCondLst>
                                        </p:cTn>
                                        <p:tgtEl>
                                          <p:spTgt spid="10"/>
                                        </p:tgtEl>
                                      </p:cBhvr>
                                      <p:to x="100000" y="100000"/>
                                    </p:animScale>
                                    <p:animScale>
                                      <p:cBhvr>
                                        <p:cTn id="66" dur="26">
                                          <p:stCondLst>
                                            <p:cond delay="1642"/>
                                          </p:stCondLst>
                                        </p:cTn>
                                        <p:tgtEl>
                                          <p:spTgt spid="10"/>
                                        </p:tgtEl>
                                      </p:cBhvr>
                                      <p:to x="100000" y="90000"/>
                                    </p:animScale>
                                    <p:animScale>
                                      <p:cBhvr>
                                        <p:cTn id="67" dur="166" decel="50000">
                                          <p:stCondLst>
                                            <p:cond delay="1668"/>
                                          </p:stCondLst>
                                        </p:cTn>
                                        <p:tgtEl>
                                          <p:spTgt spid="10"/>
                                        </p:tgtEl>
                                      </p:cBhvr>
                                      <p:to x="100000" y="100000"/>
                                    </p:animScale>
                                    <p:animScale>
                                      <p:cBhvr>
                                        <p:cTn id="68" dur="26">
                                          <p:stCondLst>
                                            <p:cond delay="1808"/>
                                          </p:stCondLst>
                                        </p:cTn>
                                        <p:tgtEl>
                                          <p:spTgt spid="10"/>
                                        </p:tgtEl>
                                      </p:cBhvr>
                                      <p:to x="100000" y="95000"/>
                                    </p:animScale>
                                    <p:animScale>
                                      <p:cBhvr>
                                        <p:cTn id="69" dur="166" decel="50000">
                                          <p:stCondLst>
                                            <p:cond delay="1834"/>
                                          </p:stCondLst>
                                        </p:cTn>
                                        <p:tgtEl>
                                          <p:spTgt spid="10"/>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500"/>
                                        <p:tgtEl>
                                          <p:spTgt spid="6"/>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down)">
                                      <p:cBhvr>
                                        <p:cTn id="79" dur="580">
                                          <p:stCondLst>
                                            <p:cond delay="0"/>
                                          </p:stCondLst>
                                        </p:cTn>
                                        <p:tgtEl>
                                          <p:spTgt spid="11"/>
                                        </p:tgtEl>
                                      </p:cBhvr>
                                    </p:animEffect>
                                    <p:anim calcmode="lin" valueType="num">
                                      <p:cBhvr>
                                        <p:cTn id="8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5" dur="26">
                                          <p:stCondLst>
                                            <p:cond delay="650"/>
                                          </p:stCondLst>
                                        </p:cTn>
                                        <p:tgtEl>
                                          <p:spTgt spid="11"/>
                                        </p:tgtEl>
                                      </p:cBhvr>
                                      <p:to x="100000" y="60000"/>
                                    </p:animScale>
                                    <p:animScale>
                                      <p:cBhvr>
                                        <p:cTn id="86" dur="166" decel="50000">
                                          <p:stCondLst>
                                            <p:cond delay="676"/>
                                          </p:stCondLst>
                                        </p:cTn>
                                        <p:tgtEl>
                                          <p:spTgt spid="11"/>
                                        </p:tgtEl>
                                      </p:cBhvr>
                                      <p:to x="100000" y="100000"/>
                                    </p:animScale>
                                    <p:animScale>
                                      <p:cBhvr>
                                        <p:cTn id="87" dur="26">
                                          <p:stCondLst>
                                            <p:cond delay="1312"/>
                                          </p:stCondLst>
                                        </p:cTn>
                                        <p:tgtEl>
                                          <p:spTgt spid="11"/>
                                        </p:tgtEl>
                                      </p:cBhvr>
                                      <p:to x="100000" y="80000"/>
                                    </p:animScale>
                                    <p:animScale>
                                      <p:cBhvr>
                                        <p:cTn id="88" dur="166" decel="50000">
                                          <p:stCondLst>
                                            <p:cond delay="1338"/>
                                          </p:stCondLst>
                                        </p:cTn>
                                        <p:tgtEl>
                                          <p:spTgt spid="11"/>
                                        </p:tgtEl>
                                      </p:cBhvr>
                                      <p:to x="100000" y="100000"/>
                                    </p:animScale>
                                    <p:animScale>
                                      <p:cBhvr>
                                        <p:cTn id="89" dur="26">
                                          <p:stCondLst>
                                            <p:cond delay="1642"/>
                                          </p:stCondLst>
                                        </p:cTn>
                                        <p:tgtEl>
                                          <p:spTgt spid="11"/>
                                        </p:tgtEl>
                                      </p:cBhvr>
                                      <p:to x="100000" y="90000"/>
                                    </p:animScale>
                                    <p:animScale>
                                      <p:cBhvr>
                                        <p:cTn id="90" dur="166" decel="50000">
                                          <p:stCondLst>
                                            <p:cond delay="1668"/>
                                          </p:stCondLst>
                                        </p:cTn>
                                        <p:tgtEl>
                                          <p:spTgt spid="11"/>
                                        </p:tgtEl>
                                      </p:cBhvr>
                                      <p:to x="100000" y="100000"/>
                                    </p:animScale>
                                    <p:animScale>
                                      <p:cBhvr>
                                        <p:cTn id="91" dur="26">
                                          <p:stCondLst>
                                            <p:cond delay="1808"/>
                                          </p:stCondLst>
                                        </p:cTn>
                                        <p:tgtEl>
                                          <p:spTgt spid="11"/>
                                        </p:tgtEl>
                                      </p:cBhvr>
                                      <p:to x="100000" y="95000"/>
                                    </p:animScale>
                                    <p:animScale>
                                      <p:cBhvr>
                                        <p:cTn id="92" dur="166" decel="50000">
                                          <p:stCondLst>
                                            <p:cond delay="1834"/>
                                          </p:stCondLst>
                                        </p:cTn>
                                        <p:tgtEl>
                                          <p:spTgt spid="11"/>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15"/>
                                        </p:tgtEl>
                                        <p:attrNameLst>
                                          <p:attrName>style.visibility</p:attrName>
                                        </p:attrNameLst>
                                      </p:cBhvr>
                                      <p:to>
                                        <p:strVal val="visible"/>
                                      </p:to>
                                    </p:set>
                                    <p:animEffect transition="in" filter="fade">
                                      <p:cBhvr>
                                        <p:cTn id="101" dur="1000"/>
                                        <p:tgtEl>
                                          <p:spTgt spid="15"/>
                                        </p:tgtEl>
                                      </p:cBhvr>
                                    </p:animEffect>
                                    <p:anim calcmode="lin" valueType="num">
                                      <p:cBhvr>
                                        <p:cTn id="102" dur="1000" fill="hold"/>
                                        <p:tgtEl>
                                          <p:spTgt spid="15"/>
                                        </p:tgtEl>
                                        <p:attrNameLst>
                                          <p:attrName>ppt_x</p:attrName>
                                        </p:attrNameLst>
                                      </p:cBhvr>
                                      <p:tavLst>
                                        <p:tav tm="0">
                                          <p:val>
                                            <p:strVal val="#ppt_x"/>
                                          </p:val>
                                        </p:tav>
                                        <p:tav tm="100000">
                                          <p:val>
                                            <p:strVal val="#ppt_x"/>
                                          </p:val>
                                        </p:tav>
                                      </p:tavLst>
                                    </p:anim>
                                    <p:anim calcmode="lin" valueType="num">
                                      <p:cBhvr>
                                        <p:cTn id="10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7"/>
                                        </p:tgtEl>
                                        <p:attrNameLst>
                                          <p:attrName>style.visibility</p:attrName>
                                        </p:attrNameLst>
                                      </p:cBhvr>
                                      <p:to>
                                        <p:strVal val="visible"/>
                                      </p:to>
                                    </p:set>
                                    <p:animEffect transition="in" filter="fade">
                                      <p:cBhvr>
                                        <p:cTn id="108" dur="500"/>
                                        <p:tgtEl>
                                          <p:spTgt spid="7"/>
                                        </p:tgtEl>
                                      </p:cBhvr>
                                    </p:animEffect>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22"/>
                                        </p:tgtEl>
                                        <p:attrNameLst>
                                          <p:attrName>style.visibility</p:attrName>
                                        </p:attrNameLst>
                                      </p:cBhvr>
                                      <p:to>
                                        <p:strVal val="visible"/>
                                      </p:to>
                                    </p:set>
                                    <p:animEffect transition="in" filter="wipe(down)">
                                      <p:cBhvr>
                                        <p:cTn id="113" dur="580">
                                          <p:stCondLst>
                                            <p:cond delay="0"/>
                                          </p:stCondLst>
                                        </p:cTn>
                                        <p:tgtEl>
                                          <p:spTgt spid="22"/>
                                        </p:tgtEl>
                                      </p:cBhvr>
                                    </p:animEffect>
                                    <p:anim calcmode="lin" valueType="num">
                                      <p:cBhvr>
                                        <p:cTn id="1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19" dur="26">
                                          <p:stCondLst>
                                            <p:cond delay="650"/>
                                          </p:stCondLst>
                                        </p:cTn>
                                        <p:tgtEl>
                                          <p:spTgt spid="22"/>
                                        </p:tgtEl>
                                      </p:cBhvr>
                                      <p:to x="100000" y="60000"/>
                                    </p:animScale>
                                    <p:animScale>
                                      <p:cBhvr>
                                        <p:cTn id="120" dur="166" decel="50000">
                                          <p:stCondLst>
                                            <p:cond delay="676"/>
                                          </p:stCondLst>
                                        </p:cTn>
                                        <p:tgtEl>
                                          <p:spTgt spid="22"/>
                                        </p:tgtEl>
                                      </p:cBhvr>
                                      <p:to x="100000" y="100000"/>
                                    </p:animScale>
                                    <p:animScale>
                                      <p:cBhvr>
                                        <p:cTn id="121" dur="26">
                                          <p:stCondLst>
                                            <p:cond delay="1312"/>
                                          </p:stCondLst>
                                        </p:cTn>
                                        <p:tgtEl>
                                          <p:spTgt spid="22"/>
                                        </p:tgtEl>
                                      </p:cBhvr>
                                      <p:to x="100000" y="80000"/>
                                    </p:animScale>
                                    <p:animScale>
                                      <p:cBhvr>
                                        <p:cTn id="122" dur="166" decel="50000">
                                          <p:stCondLst>
                                            <p:cond delay="1338"/>
                                          </p:stCondLst>
                                        </p:cTn>
                                        <p:tgtEl>
                                          <p:spTgt spid="22"/>
                                        </p:tgtEl>
                                      </p:cBhvr>
                                      <p:to x="100000" y="100000"/>
                                    </p:animScale>
                                    <p:animScale>
                                      <p:cBhvr>
                                        <p:cTn id="123" dur="26">
                                          <p:stCondLst>
                                            <p:cond delay="1642"/>
                                          </p:stCondLst>
                                        </p:cTn>
                                        <p:tgtEl>
                                          <p:spTgt spid="22"/>
                                        </p:tgtEl>
                                      </p:cBhvr>
                                      <p:to x="100000" y="90000"/>
                                    </p:animScale>
                                    <p:animScale>
                                      <p:cBhvr>
                                        <p:cTn id="124" dur="166" decel="50000">
                                          <p:stCondLst>
                                            <p:cond delay="1668"/>
                                          </p:stCondLst>
                                        </p:cTn>
                                        <p:tgtEl>
                                          <p:spTgt spid="22"/>
                                        </p:tgtEl>
                                      </p:cBhvr>
                                      <p:to x="100000" y="100000"/>
                                    </p:animScale>
                                    <p:animScale>
                                      <p:cBhvr>
                                        <p:cTn id="125" dur="26">
                                          <p:stCondLst>
                                            <p:cond delay="1808"/>
                                          </p:stCondLst>
                                        </p:cTn>
                                        <p:tgtEl>
                                          <p:spTgt spid="22"/>
                                        </p:tgtEl>
                                      </p:cBhvr>
                                      <p:to x="100000" y="95000"/>
                                    </p:animScale>
                                    <p:animScale>
                                      <p:cBhvr>
                                        <p:cTn id="126" dur="166" decel="50000">
                                          <p:stCondLst>
                                            <p:cond delay="1834"/>
                                          </p:stCondLst>
                                        </p:cTn>
                                        <p:tgtEl>
                                          <p:spTgt spid="22"/>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2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26" presetClass="entr" presetSubtype="0" fill="hold" nodeType="click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wipe(down)">
                                      <p:cBhvr>
                                        <p:cTn id="135" dur="580">
                                          <p:stCondLst>
                                            <p:cond delay="0"/>
                                          </p:stCondLst>
                                        </p:cTn>
                                        <p:tgtEl>
                                          <p:spTgt spid="24"/>
                                        </p:tgtEl>
                                      </p:cBhvr>
                                    </p:animEffect>
                                    <p:anim calcmode="lin" valueType="num">
                                      <p:cBhvr>
                                        <p:cTn id="13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41" dur="26">
                                          <p:stCondLst>
                                            <p:cond delay="650"/>
                                          </p:stCondLst>
                                        </p:cTn>
                                        <p:tgtEl>
                                          <p:spTgt spid="24"/>
                                        </p:tgtEl>
                                      </p:cBhvr>
                                      <p:to x="100000" y="60000"/>
                                    </p:animScale>
                                    <p:animScale>
                                      <p:cBhvr>
                                        <p:cTn id="142" dur="166" decel="50000">
                                          <p:stCondLst>
                                            <p:cond delay="676"/>
                                          </p:stCondLst>
                                        </p:cTn>
                                        <p:tgtEl>
                                          <p:spTgt spid="24"/>
                                        </p:tgtEl>
                                      </p:cBhvr>
                                      <p:to x="100000" y="100000"/>
                                    </p:animScale>
                                    <p:animScale>
                                      <p:cBhvr>
                                        <p:cTn id="143" dur="26">
                                          <p:stCondLst>
                                            <p:cond delay="1312"/>
                                          </p:stCondLst>
                                        </p:cTn>
                                        <p:tgtEl>
                                          <p:spTgt spid="24"/>
                                        </p:tgtEl>
                                      </p:cBhvr>
                                      <p:to x="100000" y="80000"/>
                                    </p:animScale>
                                    <p:animScale>
                                      <p:cBhvr>
                                        <p:cTn id="144" dur="166" decel="50000">
                                          <p:stCondLst>
                                            <p:cond delay="1338"/>
                                          </p:stCondLst>
                                        </p:cTn>
                                        <p:tgtEl>
                                          <p:spTgt spid="24"/>
                                        </p:tgtEl>
                                      </p:cBhvr>
                                      <p:to x="100000" y="100000"/>
                                    </p:animScale>
                                    <p:animScale>
                                      <p:cBhvr>
                                        <p:cTn id="145" dur="26">
                                          <p:stCondLst>
                                            <p:cond delay="1642"/>
                                          </p:stCondLst>
                                        </p:cTn>
                                        <p:tgtEl>
                                          <p:spTgt spid="24"/>
                                        </p:tgtEl>
                                      </p:cBhvr>
                                      <p:to x="100000" y="90000"/>
                                    </p:animScale>
                                    <p:animScale>
                                      <p:cBhvr>
                                        <p:cTn id="146" dur="166" decel="50000">
                                          <p:stCondLst>
                                            <p:cond delay="1668"/>
                                          </p:stCondLst>
                                        </p:cTn>
                                        <p:tgtEl>
                                          <p:spTgt spid="24"/>
                                        </p:tgtEl>
                                      </p:cBhvr>
                                      <p:to x="100000" y="100000"/>
                                    </p:animScale>
                                    <p:animScale>
                                      <p:cBhvr>
                                        <p:cTn id="147" dur="26">
                                          <p:stCondLst>
                                            <p:cond delay="1808"/>
                                          </p:stCondLst>
                                        </p:cTn>
                                        <p:tgtEl>
                                          <p:spTgt spid="24"/>
                                        </p:tgtEl>
                                      </p:cBhvr>
                                      <p:to x="100000" y="95000"/>
                                    </p:animScale>
                                    <p:animScale>
                                      <p:cBhvr>
                                        <p:cTn id="148" dur="166" decel="50000">
                                          <p:stCondLst>
                                            <p:cond delay="1834"/>
                                          </p:stCondLst>
                                        </p:cTn>
                                        <p:tgtEl>
                                          <p:spTgt spid="24"/>
                                        </p:tgtEl>
                                      </p:cBhvr>
                                      <p:to x="100000" y="100000"/>
                                    </p:animScale>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5"/>
                                        </p:tgtEl>
                                        <p:attrNameLst>
                                          <p:attrName>style.visibility</p:attrName>
                                        </p:attrNameLst>
                                      </p:cBhvr>
                                      <p:to>
                                        <p:strVal val="visible"/>
                                      </p:to>
                                    </p:set>
                                    <p:animEffect transition="in" filter="fade">
                                      <p:cBhvr>
                                        <p:cTn id="153" dur="500"/>
                                        <p:tgtEl>
                                          <p:spTgt spid="5"/>
                                        </p:tgtEl>
                                      </p:cBhvr>
                                    </p:animEffect>
                                  </p:childTnLst>
                                </p:cTn>
                              </p:par>
                            </p:childTnLst>
                          </p:cTn>
                        </p:par>
                      </p:childTnLst>
                    </p:cTn>
                  </p:par>
                  <p:par>
                    <p:cTn id="154" fill="hold">
                      <p:stCondLst>
                        <p:cond delay="indefinite"/>
                      </p:stCondLst>
                      <p:childTnLst>
                        <p:par>
                          <p:cTn id="155" fill="hold">
                            <p:stCondLst>
                              <p:cond delay="0"/>
                            </p:stCondLst>
                            <p:childTnLst>
                              <p:par>
                                <p:cTn id="156" presetID="26" presetClass="entr" presetSubtype="0" fill="hold" nodeType="clickEffect">
                                  <p:stCondLst>
                                    <p:cond delay="0"/>
                                  </p:stCondLst>
                                  <p:childTnLst>
                                    <p:set>
                                      <p:cBhvr>
                                        <p:cTn id="157" dur="1" fill="hold">
                                          <p:stCondLst>
                                            <p:cond delay="0"/>
                                          </p:stCondLst>
                                        </p:cTn>
                                        <p:tgtEl>
                                          <p:spTgt spid="26"/>
                                        </p:tgtEl>
                                        <p:attrNameLst>
                                          <p:attrName>style.visibility</p:attrName>
                                        </p:attrNameLst>
                                      </p:cBhvr>
                                      <p:to>
                                        <p:strVal val="visible"/>
                                      </p:to>
                                    </p:set>
                                    <p:animEffect transition="in" filter="wipe(down)">
                                      <p:cBhvr>
                                        <p:cTn id="158" dur="580">
                                          <p:stCondLst>
                                            <p:cond delay="0"/>
                                          </p:stCondLst>
                                        </p:cTn>
                                        <p:tgtEl>
                                          <p:spTgt spid="26"/>
                                        </p:tgtEl>
                                      </p:cBhvr>
                                    </p:animEffect>
                                    <p:anim calcmode="lin" valueType="num">
                                      <p:cBhvr>
                                        <p:cTn id="159"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60"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61"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62"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63"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64" dur="26">
                                          <p:stCondLst>
                                            <p:cond delay="650"/>
                                          </p:stCondLst>
                                        </p:cTn>
                                        <p:tgtEl>
                                          <p:spTgt spid="26"/>
                                        </p:tgtEl>
                                      </p:cBhvr>
                                      <p:to x="100000" y="60000"/>
                                    </p:animScale>
                                    <p:animScale>
                                      <p:cBhvr>
                                        <p:cTn id="165" dur="166" decel="50000">
                                          <p:stCondLst>
                                            <p:cond delay="676"/>
                                          </p:stCondLst>
                                        </p:cTn>
                                        <p:tgtEl>
                                          <p:spTgt spid="26"/>
                                        </p:tgtEl>
                                      </p:cBhvr>
                                      <p:to x="100000" y="100000"/>
                                    </p:animScale>
                                    <p:animScale>
                                      <p:cBhvr>
                                        <p:cTn id="166" dur="26">
                                          <p:stCondLst>
                                            <p:cond delay="1312"/>
                                          </p:stCondLst>
                                        </p:cTn>
                                        <p:tgtEl>
                                          <p:spTgt spid="26"/>
                                        </p:tgtEl>
                                      </p:cBhvr>
                                      <p:to x="100000" y="80000"/>
                                    </p:animScale>
                                    <p:animScale>
                                      <p:cBhvr>
                                        <p:cTn id="167" dur="166" decel="50000">
                                          <p:stCondLst>
                                            <p:cond delay="1338"/>
                                          </p:stCondLst>
                                        </p:cTn>
                                        <p:tgtEl>
                                          <p:spTgt spid="26"/>
                                        </p:tgtEl>
                                      </p:cBhvr>
                                      <p:to x="100000" y="100000"/>
                                    </p:animScale>
                                    <p:animScale>
                                      <p:cBhvr>
                                        <p:cTn id="168" dur="26">
                                          <p:stCondLst>
                                            <p:cond delay="1642"/>
                                          </p:stCondLst>
                                        </p:cTn>
                                        <p:tgtEl>
                                          <p:spTgt spid="26"/>
                                        </p:tgtEl>
                                      </p:cBhvr>
                                      <p:to x="100000" y="90000"/>
                                    </p:animScale>
                                    <p:animScale>
                                      <p:cBhvr>
                                        <p:cTn id="169" dur="166" decel="50000">
                                          <p:stCondLst>
                                            <p:cond delay="1668"/>
                                          </p:stCondLst>
                                        </p:cTn>
                                        <p:tgtEl>
                                          <p:spTgt spid="26"/>
                                        </p:tgtEl>
                                      </p:cBhvr>
                                      <p:to x="100000" y="100000"/>
                                    </p:animScale>
                                    <p:animScale>
                                      <p:cBhvr>
                                        <p:cTn id="170" dur="26">
                                          <p:stCondLst>
                                            <p:cond delay="1808"/>
                                          </p:stCondLst>
                                        </p:cTn>
                                        <p:tgtEl>
                                          <p:spTgt spid="26"/>
                                        </p:tgtEl>
                                      </p:cBhvr>
                                      <p:to x="100000" y="95000"/>
                                    </p:animScale>
                                    <p:animScale>
                                      <p:cBhvr>
                                        <p:cTn id="171" dur="166" decel="50000">
                                          <p:stCondLst>
                                            <p:cond delay="1834"/>
                                          </p:stCondLst>
                                        </p:cTn>
                                        <p:tgtEl>
                                          <p:spTgt spid="26"/>
                                        </p:tgtEl>
                                      </p:cBhvr>
                                      <p:to x="100000" y="100000"/>
                                    </p:animScale>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grpId="0" nodeType="clickEffect">
                                  <p:stCondLst>
                                    <p:cond delay="0"/>
                                  </p:stCondLst>
                                  <p:childTnLst>
                                    <p:set>
                                      <p:cBhvr>
                                        <p:cTn id="175" dur="1" fill="hold">
                                          <p:stCondLst>
                                            <p:cond delay="0"/>
                                          </p:stCondLst>
                                        </p:cTn>
                                        <p:tgtEl>
                                          <p:spTgt spid="30"/>
                                        </p:tgtEl>
                                        <p:attrNameLst>
                                          <p:attrName>style.visibility</p:attrName>
                                        </p:attrNameLst>
                                      </p:cBhvr>
                                      <p:to>
                                        <p:strVal val="visible"/>
                                      </p:to>
                                    </p:set>
                                  </p:childTnLst>
                                </p:cTn>
                              </p:par>
                            </p:childTnLst>
                          </p:cTn>
                        </p:par>
                      </p:childTnLst>
                    </p:cTn>
                  </p:par>
                  <p:par>
                    <p:cTn id="176" fill="hold">
                      <p:stCondLst>
                        <p:cond delay="indefinite"/>
                      </p:stCondLst>
                      <p:childTnLst>
                        <p:par>
                          <p:cTn id="177" fill="hold">
                            <p:stCondLst>
                              <p:cond delay="0"/>
                            </p:stCondLst>
                            <p:childTnLst>
                              <p:par>
                                <p:cTn id="178" presetID="26" presetClass="entr" presetSubtype="0" fill="hold" nodeType="clickEffect">
                                  <p:stCondLst>
                                    <p:cond delay="0"/>
                                  </p:stCondLst>
                                  <p:childTnLst>
                                    <p:set>
                                      <p:cBhvr>
                                        <p:cTn id="179" dur="1" fill="hold">
                                          <p:stCondLst>
                                            <p:cond delay="0"/>
                                          </p:stCondLst>
                                        </p:cTn>
                                        <p:tgtEl>
                                          <p:spTgt spid="31"/>
                                        </p:tgtEl>
                                        <p:attrNameLst>
                                          <p:attrName>style.visibility</p:attrName>
                                        </p:attrNameLst>
                                      </p:cBhvr>
                                      <p:to>
                                        <p:strVal val="visible"/>
                                      </p:to>
                                    </p:set>
                                    <p:animEffect transition="in" filter="wipe(down)">
                                      <p:cBhvr>
                                        <p:cTn id="180" dur="580">
                                          <p:stCondLst>
                                            <p:cond delay="0"/>
                                          </p:stCondLst>
                                        </p:cTn>
                                        <p:tgtEl>
                                          <p:spTgt spid="31"/>
                                        </p:tgtEl>
                                      </p:cBhvr>
                                    </p:animEffect>
                                    <p:anim calcmode="lin" valueType="num">
                                      <p:cBhvr>
                                        <p:cTn id="181"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82"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83"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84"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85"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86" dur="26">
                                          <p:stCondLst>
                                            <p:cond delay="650"/>
                                          </p:stCondLst>
                                        </p:cTn>
                                        <p:tgtEl>
                                          <p:spTgt spid="31"/>
                                        </p:tgtEl>
                                      </p:cBhvr>
                                      <p:to x="100000" y="60000"/>
                                    </p:animScale>
                                    <p:animScale>
                                      <p:cBhvr>
                                        <p:cTn id="187" dur="166" decel="50000">
                                          <p:stCondLst>
                                            <p:cond delay="676"/>
                                          </p:stCondLst>
                                        </p:cTn>
                                        <p:tgtEl>
                                          <p:spTgt spid="31"/>
                                        </p:tgtEl>
                                      </p:cBhvr>
                                      <p:to x="100000" y="100000"/>
                                    </p:animScale>
                                    <p:animScale>
                                      <p:cBhvr>
                                        <p:cTn id="188" dur="26">
                                          <p:stCondLst>
                                            <p:cond delay="1312"/>
                                          </p:stCondLst>
                                        </p:cTn>
                                        <p:tgtEl>
                                          <p:spTgt spid="31"/>
                                        </p:tgtEl>
                                      </p:cBhvr>
                                      <p:to x="100000" y="80000"/>
                                    </p:animScale>
                                    <p:animScale>
                                      <p:cBhvr>
                                        <p:cTn id="189" dur="166" decel="50000">
                                          <p:stCondLst>
                                            <p:cond delay="1338"/>
                                          </p:stCondLst>
                                        </p:cTn>
                                        <p:tgtEl>
                                          <p:spTgt spid="31"/>
                                        </p:tgtEl>
                                      </p:cBhvr>
                                      <p:to x="100000" y="100000"/>
                                    </p:animScale>
                                    <p:animScale>
                                      <p:cBhvr>
                                        <p:cTn id="190" dur="26">
                                          <p:stCondLst>
                                            <p:cond delay="1642"/>
                                          </p:stCondLst>
                                        </p:cTn>
                                        <p:tgtEl>
                                          <p:spTgt spid="31"/>
                                        </p:tgtEl>
                                      </p:cBhvr>
                                      <p:to x="100000" y="90000"/>
                                    </p:animScale>
                                    <p:animScale>
                                      <p:cBhvr>
                                        <p:cTn id="191" dur="166" decel="50000">
                                          <p:stCondLst>
                                            <p:cond delay="1668"/>
                                          </p:stCondLst>
                                        </p:cTn>
                                        <p:tgtEl>
                                          <p:spTgt spid="31"/>
                                        </p:tgtEl>
                                      </p:cBhvr>
                                      <p:to x="100000" y="100000"/>
                                    </p:animScale>
                                    <p:animScale>
                                      <p:cBhvr>
                                        <p:cTn id="192" dur="26">
                                          <p:stCondLst>
                                            <p:cond delay="1808"/>
                                          </p:stCondLst>
                                        </p:cTn>
                                        <p:tgtEl>
                                          <p:spTgt spid="31"/>
                                        </p:tgtEl>
                                      </p:cBhvr>
                                      <p:to x="100000" y="95000"/>
                                    </p:animScale>
                                    <p:animScale>
                                      <p:cBhvr>
                                        <p:cTn id="193" dur="166" decel="50000">
                                          <p:stCondLst>
                                            <p:cond delay="1834"/>
                                          </p:stCondLst>
                                        </p:cTn>
                                        <p:tgtEl>
                                          <p:spTgt spid="31"/>
                                        </p:tgtEl>
                                      </p:cBhvr>
                                      <p:to x="100000" y="100000"/>
                                    </p:animScale>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nodeType="clickEffect">
                                  <p:stCondLst>
                                    <p:cond delay="0"/>
                                  </p:stCondLst>
                                  <p:childTnLst>
                                    <p:set>
                                      <p:cBhvr>
                                        <p:cTn id="197" dur="1" fill="hold">
                                          <p:stCondLst>
                                            <p:cond delay="0"/>
                                          </p:stCondLst>
                                        </p:cTn>
                                        <p:tgtEl>
                                          <p:spTgt spid="8"/>
                                        </p:tgtEl>
                                        <p:attrNameLst>
                                          <p:attrName>style.visibility</p:attrName>
                                        </p:attrNameLst>
                                      </p:cBhvr>
                                      <p:to>
                                        <p:strVal val="visible"/>
                                      </p:to>
                                    </p:set>
                                    <p:animEffect transition="in" filter="fade">
                                      <p:cBhvr>
                                        <p:cTn id="19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29" grpId="0" animBg="1"/>
      <p:bldP spid="30" grpId="0" animBg="1"/>
      <p:bldP spid="3" grpId="0" animBg="1"/>
      <p:bldP spid="1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Escalas de temperatura a medición experimental</a:t>
            </a:r>
            <a:endParaRPr lang="es-US" dirty="0"/>
          </a:p>
        </p:txBody>
      </p:sp>
      <p:graphicFrame>
        <p:nvGraphicFramePr>
          <p:cNvPr id="5" name="Gráfico 4"/>
          <p:cNvGraphicFramePr/>
          <p:nvPr>
            <p:extLst>
              <p:ext uri="{D42A27DB-BD31-4B8C-83A1-F6EECF244321}">
                <p14:modId xmlns:p14="http://schemas.microsoft.com/office/powerpoint/2010/main" val="920976727"/>
              </p:ext>
            </p:extLst>
          </p:nvPr>
        </p:nvGraphicFramePr>
        <p:xfrm>
          <a:off x="3058602" y="2282783"/>
          <a:ext cx="7145572" cy="41975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345051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Conclusiones</a:t>
            </a:r>
            <a:endParaRPr lang="es-US" dirty="0"/>
          </a:p>
        </p:txBody>
      </p:sp>
      <mc:AlternateContent xmlns:mc="http://schemas.openxmlformats.org/markup-compatibility/2006" xmlns:a14="http://schemas.microsoft.com/office/drawing/2010/main">
        <mc:Choice Requires="a14">
          <p:graphicFrame>
            <p:nvGraphicFramePr>
              <p:cNvPr id="4" name="Diagrama 3"/>
              <p:cNvGraphicFramePr/>
              <p:nvPr>
                <p:extLst>
                  <p:ext uri="{D42A27DB-BD31-4B8C-83A1-F6EECF244321}">
                    <p14:modId xmlns:p14="http://schemas.microsoft.com/office/powerpoint/2010/main" val="2136959768"/>
                  </p:ext>
                </p:extLst>
              </p:nvPr>
            </p:nvGraphicFramePr>
            <p:xfrm>
              <a:off x="2403060" y="120999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4" name="Diagrama 3"/>
              <p:cNvGraphicFramePr/>
              <p:nvPr>
                <p:extLst>
                  <p:ext uri="{D42A27DB-BD31-4B8C-83A1-F6EECF244321}">
                    <p14:modId xmlns:p14="http://schemas.microsoft.com/office/powerpoint/2010/main" val="2136959768"/>
                  </p:ext>
                </p:extLst>
              </p:nvPr>
            </p:nvGraphicFramePr>
            <p:xfrm>
              <a:off x="2403060" y="1209996"/>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Tree>
    <p:extLst>
      <p:ext uri="{BB962C8B-B14F-4D97-AF65-F5344CB8AC3E}">
        <p14:creationId xmlns:p14="http://schemas.microsoft.com/office/powerpoint/2010/main" val="32689174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Diagrama 3"/>
              <p:cNvGraphicFramePr/>
              <p:nvPr>
                <p:extLst>
                  <p:ext uri="{D42A27DB-BD31-4B8C-83A1-F6EECF244321}">
                    <p14:modId xmlns:p14="http://schemas.microsoft.com/office/powerpoint/2010/main" val="66561835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4" name="Diagrama 3"/>
              <p:cNvGraphicFramePr/>
              <p:nvPr>
                <p:extLst>
                  <p:ext uri="{D42A27DB-BD31-4B8C-83A1-F6EECF244321}">
                    <p14:modId xmlns:p14="http://schemas.microsoft.com/office/powerpoint/2010/main" val="66561835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Tree>
    <p:extLst>
      <p:ext uri="{BB962C8B-B14F-4D97-AF65-F5344CB8AC3E}">
        <p14:creationId xmlns:p14="http://schemas.microsoft.com/office/powerpoint/2010/main" val="314085883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Recomendaciones</a:t>
            </a:r>
            <a:endParaRPr lang="es-US" dirty="0"/>
          </a:p>
        </p:txBody>
      </p:sp>
      <p:graphicFrame>
        <p:nvGraphicFramePr>
          <p:cNvPr id="4" name="Diagrama 3"/>
          <p:cNvGraphicFramePr/>
          <p:nvPr>
            <p:extLst>
              <p:ext uri="{D42A27DB-BD31-4B8C-83A1-F6EECF244321}">
                <p14:modId xmlns:p14="http://schemas.microsoft.com/office/powerpoint/2010/main" val="2079499915"/>
              </p:ext>
            </p:extLst>
          </p:nvPr>
        </p:nvGraphicFramePr>
        <p:xfrm>
          <a:off x="2403060" y="120999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868334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69818" y="4920951"/>
            <a:ext cx="5296918" cy="1054844"/>
          </a:xfrm>
        </p:spPr>
        <p:txBody>
          <a:bodyPr>
            <a:noAutofit/>
          </a:bodyPr>
          <a:lstStyle/>
          <a:p>
            <a:pPr algn="ctr"/>
            <a:r>
              <a:rPr lang="es-US" sz="6600" i="1" dirty="0" smtClean="0"/>
              <a:t>GRACIAS</a:t>
            </a:r>
            <a:endParaRPr lang="es-US" sz="6600" i="1" dirty="0"/>
          </a:p>
        </p:txBody>
      </p:sp>
      <p:sp>
        <p:nvSpPr>
          <p:cNvPr id="3" name="Rectángulo 2"/>
          <p:cNvSpPr/>
          <p:nvPr/>
        </p:nvSpPr>
        <p:spPr>
          <a:xfrm>
            <a:off x="2944969" y="1366980"/>
            <a:ext cx="6096000" cy="2308324"/>
          </a:xfrm>
          <a:prstGeom prst="rect">
            <a:avLst/>
          </a:prstGeom>
        </p:spPr>
        <p:txBody>
          <a:bodyPr>
            <a:spAutoFit/>
          </a:bodyPr>
          <a:lstStyle/>
          <a:p>
            <a:pPr algn="just">
              <a:lnSpc>
                <a:spcPct val="200000"/>
              </a:lnSpc>
              <a:spcAft>
                <a:spcPts val="0"/>
              </a:spcAft>
            </a:pPr>
            <a:r>
              <a:rPr lang="es-US" i="1" dirty="0">
                <a:latin typeface="Times New Roman" panose="02020603050405020304" pitchFamily="18" charset="0"/>
                <a:ea typeface="Times New Roman" panose="02020603050405020304" pitchFamily="18" charset="0"/>
              </a:rPr>
              <a:t>“Mira que te mando que te esfuerces y seas valiente; no temas ni te intimides porque Yo Jehová tu Dios estaré contigo por donde quiera que </a:t>
            </a:r>
            <a:r>
              <a:rPr lang="es-US" i="1" dirty="0" smtClean="0">
                <a:latin typeface="Times New Roman" panose="02020603050405020304" pitchFamily="18" charset="0"/>
                <a:ea typeface="Times New Roman" panose="02020603050405020304" pitchFamily="18" charset="0"/>
              </a:rPr>
              <a:t>vayas”. </a:t>
            </a:r>
          </a:p>
          <a:p>
            <a:pPr algn="just">
              <a:lnSpc>
                <a:spcPct val="200000"/>
              </a:lnSpc>
              <a:spcAft>
                <a:spcPts val="0"/>
              </a:spcAft>
            </a:pPr>
            <a:r>
              <a:rPr lang="es-US" i="1" dirty="0" smtClean="0">
                <a:latin typeface="Times New Roman" panose="02020603050405020304" pitchFamily="18" charset="0"/>
                <a:ea typeface="Times New Roman" panose="02020603050405020304" pitchFamily="18" charset="0"/>
              </a:rPr>
              <a:t>Josué 1:9</a:t>
            </a:r>
            <a:endParaRPr lang="es-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658414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0667" y="3135490"/>
            <a:ext cx="4683638" cy="650898"/>
          </a:xfrm>
        </p:spPr>
        <p:txBody>
          <a:bodyPr/>
          <a:lstStyle/>
          <a:p>
            <a:r>
              <a:rPr lang="es-US" dirty="0" smtClean="0"/>
              <a:t>DISEÑO MECÁNICO</a:t>
            </a:r>
            <a:endParaRPr lang="es-US" dirty="0"/>
          </a:p>
        </p:txBody>
      </p:sp>
    </p:spTree>
    <p:extLst>
      <p:ext uri="{BB962C8B-B14F-4D97-AF65-F5344CB8AC3E}">
        <p14:creationId xmlns:p14="http://schemas.microsoft.com/office/powerpoint/2010/main" val="3376269231"/>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Wisp</Template>
  <TotalTime>6745</TotalTime>
  <Words>3629</Words>
  <Application>Microsoft Office PowerPoint</Application>
  <PresentationFormat>Panorámica</PresentationFormat>
  <Paragraphs>1193</Paragraphs>
  <Slides>84</Slides>
  <Notes>0</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84</vt:i4>
      </vt:variant>
    </vt:vector>
  </HeadingPairs>
  <TitlesOfParts>
    <vt:vector size="94" baseType="lpstr">
      <vt:lpstr>Arial</vt:lpstr>
      <vt:lpstr>Calibri</vt:lpstr>
      <vt:lpstr>Cambria Math</vt:lpstr>
      <vt:lpstr>Century Gothic</vt:lpstr>
      <vt:lpstr>Symbol</vt:lpstr>
      <vt:lpstr>Times New Roman</vt:lpstr>
      <vt:lpstr>Wingdings</vt:lpstr>
      <vt:lpstr>Wingdings 3</vt:lpstr>
      <vt:lpstr>Espiral</vt:lpstr>
      <vt:lpstr>Visio.Drawing.15</vt:lpstr>
      <vt:lpstr>CARRERA DE INGENIERÍA MECATRÓNICA.</vt:lpstr>
      <vt:lpstr>“Diseño e Implementación de un Sistema Automatizado para Mejorar el Proceso de Cocción de Cerveza Artesanal  en la Empresa Cervecería Gourmet”</vt:lpstr>
      <vt:lpstr>Objetivos </vt:lpstr>
      <vt:lpstr>Objetivos específicos </vt:lpstr>
      <vt:lpstr>Alcance del proyecto</vt:lpstr>
      <vt:lpstr>Ingredientes para la mezcla</vt:lpstr>
      <vt:lpstr>Tipos de Cervezas Artesanales</vt:lpstr>
      <vt:lpstr>Proceso de cocción de cerveza artesanal</vt:lpstr>
      <vt:lpstr>DISEÑO MECÁNICO</vt:lpstr>
      <vt:lpstr>Necesidades</vt:lpstr>
      <vt:lpstr>Sistema de distribución de fluidos</vt:lpstr>
      <vt:lpstr>Método ordinal corregido de criterios ponderados para selección de material.</vt:lpstr>
      <vt:lpstr>Características del Acero inoxidable  A-304</vt:lpstr>
      <vt:lpstr>Sección y dimensiones de tubería</vt:lpstr>
      <vt:lpstr>Método ordinal corregido de criterios ponderados para selección de válvulas.</vt:lpstr>
      <vt:lpstr>Opciones de válvulas</vt:lpstr>
      <vt:lpstr>Presentación de PowerPoint</vt:lpstr>
      <vt:lpstr>Presentación de PowerPoint</vt:lpstr>
      <vt:lpstr>Determinación de la caída de presión del sistema hidráulico.</vt:lpstr>
      <vt:lpstr>Ecuación de la energía para el flujo de fluidos.</vt:lpstr>
      <vt:lpstr>Bomba hidráulica</vt:lpstr>
      <vt:lpstr>Medición del flujo volumétrico con antigua bomba</vt:lpstr>
      <vt:lpstr>Presentación de PowerPoint</vt:lpstr>
      <vt:lpstr>Medición del flujo volumétrico para el nuevo sistema</vt:lpstr>
      <vt:lpstr>Carga entregada por la bomba Liverani EP Neos 1 ½”</vt:lpstr>
      <vt:lpstr>Perdidas de carga</vt:lpstr>
      <vt:lpstr>Determinación de la caída de presión en la posición 1 y 2.</vt:lpstr>
      <vt:lpstr>Determinación de la caída de presión en la posición 3 y 4.</vt:lpstr>
      <vt:lpstr>Sistema de tuberías “Cervecería Gourmet”</vt:lpstr>
      <vt:lpstr>Tipos de actuadores de válvulas</vt:lpstr>
      <vt:lpstr>Método ordinal corregido de criterios ponderados para selección actuadores.</vt:lpstr>
      <vt:lpstr>Presentación de PowerPoint</vt:lpstr>
      <vt:lpstr>Presentación de PowerPoint</vt:lpstr>
      <vt:lpstr>Componentes neumáticos</vt:lpstr>
      <vt:lpstr>Presentación de PowerPoint</vt:lpstr>
      <vt:lpstr>Presentación de PowerPoint</vt:lpstr>
      <vt:lpstr>Presentación de PowerPoint</vt:lpstr>
      <vt:lpstr>Presentación de PowerPoint</vt:lpstr>
      <vt:lpstr>Sistema de agitación para maceración de cerveza artesanal</vt:lpstr>
      <vt:lpstr>Presentación de PowerPoint</vt:lpstr>
      <vt:lpstr>Método ordinal corregido de criterios ponderados para selección de agitador</vt:lpstr>
      <vt:lpstr>Tipos de mezcladores</vt:lpstr>
      <vt:lpstr>Agitador de paletas tipo reja</vt:lpstr>
      <vt:lpstr>Presentación de PowerPoint</vt:lpstr>
      <vt:lpstr>Cálculo de la densidad de la mezcla </vt:lpstr>
      <vt:lpstr>Presentación de PowerPoint</vt:lpstr>
      <vt:lpstr>Obtención de la viscosidad dinámica de la mezcla</vt:lpstr>
      <vt:lpstr>Presentación de PowerPoint</vt:lpstr>
      <vt:lpstr>Ensayo de viscosidad en modo cizalla</vt:lpstr>
      <vt:lpstr>Presentación de PowerPoint</vt:lpstr>
      <vt:lpstr>Determinación de la potencia del motor</vt:lpstr>
      <vt:lpstr>Presentación de PowerPoint</vt:lpstr>
      <vt:lpstr>Presentación de PowerPoint</vt:lpstr>
      <vt:lpstr>Presentación de PowerPoint</vt:lpstr>
      <vt:lpstr>DISEÑO ELECTRÓNICO E INSTRUMENTACIÓN</vt:lpstr>
      <vt:lpstr>Necesidades</vt:lpstr>
      <vt:lpstr>Instrumentación y sensores</vt:lpstr>
      <vt:lpstr>Medición de temperatura</vt:lpstr>
      <vt:lpstr>Método ordinal corregido de criterios ponderados para selección de sensores de temperatura</vt:lpstr>
      <vt:lpstr>Medición de nivel de agua</vt:lpstr>
      <vt:lpstr>Método ordinal corregido de criterios ponderados para selección nivel de agua</vt:lpstr>
      <vt:lpstr>Sistema eléctrico/ electrónico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Automatización y HMI</vt:lpstr>
      <vt:lpstr>Presentación de PowerPoint</vt:lpstr>
      <vt:lpstr>Presentación de PowerPoint</vt:lpstr>
      <vt:lpstr>Presentación de PowerPoint</vt:lpstr>
      <vt:lpstr>Presentación de PowerPoint</vt:lpstr>
      <vt:lpstr>Resultados</vt:lpstr>
      <vt:lpstr>Resultados</vt:lpstr>
      <vt:lpstr>Presentación de PowerPoint</vt:lpstr>
      <vt:lpstr>Escalas de temperatura para Cerveza tipo Rubia</vt:lpstr>
      <vt:lpstr>Escalas de temperatura a medición experimental</vt:lpstr>
      <vt:lpstr>Conclusiones</vt:lpstr>
      <vt:lpstr>Presentación de PowerPoint</vt:lpstr>
      <vt:lpstr>Recomendaciones</vt:lpstr>
      <vt:lpstr>GRACIAS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CARRERA DE INGENIERÍA MECATRÓNICA</dc:title>
  <dc:creator>sebastián cabezas</dc:creator>
  <cp:lastModifiedBy>sebastián cabezas</cp:lastModifiedBy>
  <cp:revision>230</cp:revision>
  <dcterms:created xsi:type="dcterms:W3CDTF">2015-11-07T14:38:58Z</dcterms:created>
  <dcterms:modified xsi:type="dcterms:W3CDTF">2015-12-04T01:30:43Z</dcterms:modified>
</cp:coreProperties>
</file>