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64" r:id="rId2"/>
    <p:sldId id="288"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16/02/2016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2B5DE0-AEFC-4ABC-A2BB-C319F60006E6}" type="datetime1">
              <a:rPr lang="es-ES" smtClean="0"/>
              <a:t>16/02/2016</a:t>
            </a:fld>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Ing. Alejandro Chacón</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2247900"/>
            <a:ext cx="6858000" cy="1790700"/>
          </a:xfrm>
        </p:spPr>
        <p:txBody>
          <a:bodyPr>
            <a:normAutofit fontScale="90000"/>
          </a:bodyPr>
          <a:lstStyle/>
          <a:p>
            <a:r>
              <a:rPr lang="es-EC" b="1" dirty="0"/>
              <a:t>PROYECTO DE INVESTIGACIÓN PREVIO A LA OBTENCIÓN DEL TÍTULO </a:t>
            </a:r>
            <a:r>
              <a:rPr lang="es-EC" b="1" dirty="0" smtClean="0"/>
              <a:t>DE:</a:t>
            </a:r>
            <a:endParaRPr lang="es-EC" dirty="0"/>
          </a:p>
        </p:txBody>
      </p:sp>
      <p:sp>
        <p:nvSpPr>
          <p:cNvPr id="3" name="Subtítulo 2"/>
          <p:cNvSpPr>
            <a:spLocks noGrp="1"/>
          </p:cNvSpPr>
          <p:nvPr>
            <p:ph type="subTitle" idx="1"/>
          </p:nvPr>
        </p:nvSpPr>
        <p:spPr>
          <a:xfrm>
            <a:off x="152400" y="4244578"/>
            <a:ext cx="8610600" cy="1241822"/>
          </a:xfrm>
        </p:spPr>
        <p:txBody>
          <a:bodyPr/>
          <a:lstStyle/>
          <a:p>
            <a:r>
              <a:rPr lang="es-EC" b="1" dirty="0"/>
              <a:t>ELECTRÓNICA EN </a:t>
            </a:r>
            <a:r>
              <a:rPr lang="es-EC" b="1" dirty="0" smtClean="0"/>
              <a:t>TELECOMUNICACIONES</a:t>
            </a:r>
            <a:endParaRPr lang="es-EC" b="1" dirty="0"/>
          </a:p>
          <a:p>
            <a:r>
              <a:rPr lang="es-EC" b="1" dirty="0"/>
              <a:t>ELECTRÓNICA EN AUTOMATIZACIÓN Y CONTROL</a:t>
            </a:r>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116" y="762000"/>
            <a:ext cx="4858465" cy="1381363"/>
          </a:xfrm>
          <a:prstGeom prst="rect">
            <a:avLst/>
          </a:prstGeom>
          <a:noFill/>
          <a:ln>
            <a:noFill/>
          </a:ln>
        </p:spPr>
      </p:pic>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206113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0013" y="609600"/>
            <a:ext cx="7886700" cy="3263504"/>
          </a:xfrm>
        </p:spPr>
        <p:txBody>
          <a:bodyPr/>
          <a:lstStyle/>
          <a:p>
            <a:pPr marL="0" indent="0" algn="just">
              <a:buNone/>
            </a:pPr>
            <a:r>
              <a:rPr lang="es-EC" sz="2400" dirty="0"/>
              <a:t>El usuario tiene la posibilidad de acceder a las distintas opciones a través de la aplicación </a:t>
            </a:r>
            <a:r>
              <a:rPr lang="es-EC" sz="2400" dirty="0" err="1"/>
              <a:t>Android</a:t>
            </a:r>
            <a:r>
              <a:rPr lang="es-EC" sz="2400" dirty="0"/>
              <a:t>, la cual recibe los datos por medio del servidor web, gestionando la lectura de datos y alarmas, el sistema se encarga de gestionar todas las peticiones del usuario, además de mecanismos automáticos al producirse una alarma.</a:t>
            </a:r>
          </a:p>
          <a:p>
            <a:pPr marL="0" indent="0" algn="just">
              <a:buNone/>
            </a:pPr>
            <a:r>
              <a:rPr lang="es-EC" sz="2400" dirty="0"/>
              <a:t>La aplicación consta de varias pantallas que permiten tener acceso a todas las opciones, a continuación se detalla </a:t>
            </a:r>
            <a:r>
              <a:rPr lang="es-EC" sz="2400" dirty="0" smtClean="0"/>
              <a:t>las principales.</a:t>
            </a:r>
            <a:endParaRPr lang="es-EC" sz="2400" dirty="0"/>
          </a:p>
        </p:txBody>
      </p:sp>
      <p:sp>
        <p:nvSpPr>
          <p:cNvPr id="4" name="Rectángulo redondeado 3"/>
          <p:cNvSpPr/>
          <p:nvPr/>
        </p:nvSpPr>
        <p:spPr>
          <a:xfrm>
            <a:off x="228600" y="4191838"/>
            <a:ext cx="1129933" cy="1904162"/>
          </a:xfrm>
          <a:prstGeom prst="roundRect">
            <a:avLst>
              <a:gd name="adj" fmla="val 10000"/>
            </a:avLst>
          </a:prstGeom>
          <a:blipFill rotWithShape="1">
            <a:blip r:embed="rId2"/>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5" name="Rectángulo redondeado 4"/>
          <p:cNvSpPr/>
          <p:nvPr/>
        </p:nvSpPr>
        <p:spPr>
          <a:xfrm>
            <a:off x="1519365" y="4191838"/>
            <a:ext cx="1131269" cy="1904162"/>
          </a:xfrm>
          <a:prstGeom prst="roundRect">
            <a:avLst>
              <a:gd name="adj" fmla="val 10000"/>
            </a:avLst>
          </a:prstGeom>
          <a:blipFill rotWithShape="1">
            <a:blip r:embed="rId3"/>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6" name="Rectángulo redondeado 5"/>
          <p:cNvSpPr/>
          <p:nvPr/>
        </p:nvSpPr>
        <p:spPr>
          <a:xfrm>
            <a:off x="2750938" y="4191838"/>
            <a:ext cx="1198883" cy="1904162"/>
          </a:xfrm>
          <a:prstGeom prst="roundRect">
            <a:avLst>
              <a:gd name="adj" fmla="val 10000"/>
            </a:avLst>
          </a:prstGeom>
          <a:blipFill rotWithShape="1">
            <a:blip r:embed="rId4"/>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7" name="Rectángulo redondeado 6"/>
          <p:cNvSpPr/>
          <p:nvPr/>
        </p:nvSpPr>
        <p:spPr>
          <a:xfrm>
            <a:off x="4016462" y="4111043"/>
            <a:ext cx="1295474" cy="2065751"/>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ángulo redondeado 7"/>
          <p:cNvSpPr/>
          <p:nvPr/>
        </p:nvSpPr>
        <p:spPr>
          <a:xfrm>
            <a:off x="5430748" y="4191838"/>
            <a:ext cx="1160247" cy="1904162"/>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Imagen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708541749"/>
      </p:ext>
    </p:extLst>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300" b="1" dirty="0" smtClean="0"/>
              <a:t>HARDWARE</a:t>
            </a:r>
            <a:endParaRPr lang="es-EC" sz="3300" b="1" dirty="0"/>
          </a:p>
        </p:txBody>
      </p:sp>
      <p:sp>
        <p:nvSpPr>
          <p:cNvPr id="3" name="Marcador de contenido 2"/>
          <p:cNvSpPr>
            <a:spLocks noGrp="1"/>
          </p:cNvSpPr>
          <p:nvPr>
            <p:ph idx="1"/>
          </p:nvPr>
        </p:nvSpPr>
        <p:spPr>
          <a:xfrm>
            <a:off x="457200" y="1189037"/>
            <a:ext cx="8229600" cy="4525963"/>
          </a:xfrm>
        </p:spPr>
        <p:txBody>
          <a:bodyPr/>
          <a:lstStyle/>
          <a:p>
            <a:pPr marL="0" indent="0" algn="just">
              <a:buNone/>
            </a:pPr>
            <a:r>
              <a:rPr lang="es-EC" sz="2800" dirty="0"/>
              <a:t>Al </a:t>
            </a:r>
            <a:r>
              <a:rPr lang="es-EC" sz="2800" dirty="0" err="1"/>
              <a:t>Arduino</a:t>
            </a:r>
            <a:r>
              <a:rPr lang="es-EC" sz="2800" dirty="0"/>
              <a:t> se encuentran conectados los sensores DTH11 y MQ-6, los cuales son de temperatura, humedad y GLP. Los sensores miden las variables al ambiente y envían las señales eléctricas correspondientes por medio de las entradas digitales y analógicas de </a:t>
            </a:r>
            <a:r>
              <a:rPr lang="es-EC" sz="2800" dirty="0" err="1"/>
              <a:t>Arduino</a:t>
            </a:r>
            <a:r>
              <a:rPr lang="es-EC" sz="2800" dirty="0"/>
              <a:t> Mega, donde son procesados por medio del logaritmo programado, una vez obtenidos los datos por medio de los sensores son subidos al servidor a través de la red.</a:t>
            </a:r>
          </a:p>
        </p:txBody>
      </p:sp>
      <p:pic>
        <p:nvPicPr>
          <p:cNvPr id="4" name="Imagen 3"/>
          <p:cNvPicPr>
            <a:picLocks noChangeAspect="1"/>
          </p:cNvPicPr>
          <p:nvPr/>
        </p:nvPicPr>
        <p:blipFill>
          <a:blip r:embed="rId2"/>
          <a:stretch>
            <a:fillRect/>
          </a:stretch>
        </p:blipFill>
        <p:spPr>
          <a:xfrm>
            <a:off x="1295400" y="5033491"/>
            <a:ext cx="3276600" cy="1118543"/>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3721712418"/>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3400" y="2353380"/>
            <a:ext cx="7886700" cy="1837620"/>
          </a:xfrm>
        </p:spPr>
        <p:txBody>
          <a:bodyPr/>
          <a:lstStyle/>
          <a:p>
            <a:pPr marL="0" indent="0" algn="just">
              <a:buNone/>
            </a:pPr>
            <a:r>
              <a:rPr lang="es-EC" sz="2800" dirty="0"/>
              <a:t>Tanto el extractor y la válvula trabajan con corriente alterna, por lo que la señal de </a:t>
            </a:r>
            <a:r>
              <a:rPr lang="es-EC" sz="2800" dirty="0" err="1"/>
              <a:t>Arduino</a:t>
            </a:r>
            <a:r>
              <a:rPr lang="es-EC" sz="2800" dirty="0"/>
              <a:t>, activa el disparo del relé activando o desactivando de esta manera tanto el extractor como la válvula.   </a:t>
            </a:r>
          </a:p>
        </p:txBody>
      </p:sp>
      <p:graphicFrame>
        <p:nvGraphicFramePr>
          <p:cNvPr id="5" name="Tabla 4"/>
          <p:cNvGraphicFramePr>
            <a:graphicFrameLocks noGrp="1"/>
          </p:cNvGraphicFramePr>
          <p:nvPr>
            <p:extLst>
              <p:ext uri="{D42A27DB-BD31-4B8C-83A1-F6EECF244321}">
                <p14:modId xmlns:p14="http://schemas.microsoft.com/office/powerpoint/2010/main" val="3251622594"/>
              </p:ext>
            </p:extLst>
          </p:nvPr>
        </p:nvGraphicFramePr>
        <p:xfrm>
          <a:off x="2158732" y="685800"/>
          <a:ext cx="4775467" cy="1667580"/>
        </p:xfrm>
        <a:graphic>
          <a:graphicData uri="http://schemas.openxmlformats.org/drawingml/2006/table">
            <a:tbl>
              <a:tblPr firstRow="1" firstCol="1" bandRow="1">
                <a:tableStyleId>{5C22544A-7EE6-4342-B048-85BDC9FD1C3A}</a:tableStyleId>
              </a:tblPr>
              <a:tblGrid>
                <a:gridCol w="562752"/>
                <a:gridCol w="2804843"/>
                <a:gridCol w="1407872"/>
              </a:tblGrid>
              <a:tr h="560824">
                <a:tc>
                  <a:txBody>
                    <a:bodyPr/>
                    <a:lstStyle/>
                    <a:p>
                      <a:pPr algn="ctr">
                        <a:lnSpc>
                          <a:spcPct val="150000"/>
                        </a:lnSpc>
                        <a:spcAft>
                          <a:spcPts val="0"/>
                        </a:spcAft>
                      </a:pPr>
                      <a:r>
                        <a:rPr lang="es-EC" sz="900" dirty="0">
                          <a:effectLst/>
                        </a:rPr>
                        <a:t> </a:t>
                      </a:r>
                      <a:endParaRPr lang="es-EC"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SENSOR</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Número de PINES</a:t>
                      </a:r>
                      <a:endParaRPr lang="es-EC" sz="1200" dirty="0">
                        <a:effectLst/>
                        <a:latin typeface="Times New Roman" panose="02020603050405020304" pitchFamily="18" charset="0"/>
                        <a:ea typeface="Times New Roman" panose="02020603050405020304" pitchFamily="18" charset="0"/>
                      </a:endParaRPr>
                    </a:p>
                  </a:txBody>
                  <a:tcPr marL="51435" marR="51435" marT="0" marB="0"/>
                </a:tc>
              </a:tr>
              <a:tr h="560824">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a:effectLst/>
                        </a:rPr>
                        <a:t>Sensor de Temperatura y Humedad (DTH11)</a:t>
                      </a:r>
                      <a:endParaRPr lang="es-EC"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51435" marR="51435" marT="0" marB="0"/>
                </a:tc>
              </a:tr>
              <a:tr h="545932">
                <a:tc>
                  <a:txBody>
                    <a:bodyPr/>
                    <a:lstStyle/>
                    <a:p>
                      <a:pPr algn="ctr">
                        <a:lnSpc>
                          <a:spcPct val="150000"/>
                        </a:lnSpc>
                        <a:spcAft>
                          <a:spcPts val="0"/>
                        </a:spcAft>
                      </a:pPr>
                      <a:r>
                        <a:rPr lang="es-EC" sz="1200" dirty="0">
                          <a:effectLst/>
                        </a:rPr>
                        <a:t>2</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Sensor de Concentración de gas (MQ-6)</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4</a:t>
                      </a:r>
                      <a:endParaRPr lang="es-EC" sz="1200" dirty="0">
                        <a:effectLst/>
                        <a:latin typeface="Times New Roman" panose="02020603050405020304" pitchFamily="18" charset="0"/>
                        <a:ea typeface="Times New Roman" panose="02020603050405020304" pitchFamily="18" charset="0"/>
                      </a:endParaRPr>
                    </a:p>
                  </a:txBody>
                  <a:tcPr marL="51435" marR="51435" marT="0" marB="0"/>
                </a:tc>
              </a:tr>
            </a:tbl>
          </a:graphicData>
        </a:graphic>
      </p:graphicFrame>
      <p:pic>
        <p:nvPicPr>
          <p:cNvPr id="6" name="Imagen 5"/>
          <p:cNvPicPr>
            <a:picLocks noChangeAspect="1"/>
          </p:cNvPicPr>
          <p:nvPr/>
        </p:nvPicPr>
        <p:blipFill>
          <a:blip r:embed="rId2"/>
          <a:stretch>
            <a:fillRect/>
          </a:stretch>
        </p:blipFill>
        <p:spPr>
          <a:xfrm>
            <a:off x="501382" y="4302918"/>
            <a:ext cx="3314700" cy="1564481"/>
          </a:xfrm>
          <a:prstGeom prst="rect">
            <a:avLst/>
          </a:prstGeom>
        </p:spPr>
      </p:pic>
      <p:pic>
        <p:nvPicPr>
          <p:cNvPr id="7" name="Imagen 6"/>
          <p:cNvPicPr>
            <a:picLocks noChangeAspect="1"/>
          </p:cNvPicPr>
          <p:nvPr/>
        </p:nvPicPr>
        <p:blipFill>
          <a:blip r:embed="rId3"/>
          <a:stretch>
            <a:fillRect/>
          </a:stretch>
        </p:blipFill>
        <p:spPr>
          <a:xfrm>
            <a:off x="4038600" y="4302919"/>
            <a:ext cx="3120980" cy="1564481"/>
          </a:xfrm>
          <a:prstGeom prst="rect">
            <a:avLst/>
          </a:prstGeom>
        </p:spPr>
      </p:pic>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4094985746"/>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0014" y="381000"/>
            <a:ext cx="8401586" cy="4663375"/>
          </a:xfrm>
        </p:spPr>
        <p:txBody>
          <a:bodyPr>
            <a:normAutofit/>
          </a:bodyPr>
          <a:lstStyle/>
          <a:p>
            <a:pPr marL="0" indent="0">
              <a:buNone/>
            </a:pPr>
            <a:r>
              <a:rPr lang="es-EC" sz="2800" b="1" dirty="0"/>
              <a:t>Sensor </a:t>
            </a:r>
            <a:r>
              <a:rPr lang="es-EC" sz="2800" b="1" dirty="0" smtClean="0"/>
              <a:t>DTH11</a:t>
            </a:r>
            <a:endParaRPr lang="es-EC" sz="2800" dirty="0"/>
          </a:p>
          <a:p>
            <a:r>
              <a:rPr lang="es-EC" sz="2800" dirty="0"/>
              <a:t>El sensor DTH11 es un sensor digital el cual proporciona las variables de temperatura y humedad</a:t>
            </a:r>
            <a:r>
              <a:rPr lang="es-EC" sz="2800" dirty="0" smtClean="0"/>
              <a:t>.</a:t>
            </a:r>
          </a:p>
          <a:p>
            <a:pPr marL="0" indent="0">
              <a:buNone/>
            </a:pPr>
            <a:endParaRPr lang="es-EC" sz="2800" dirty="0" smtClean="0"/>
          </a:p>
          <a:p>
            <a:pPr marL="0" indent="0">
              <a:buNone/>
            </a:pPr>
            <a:endParaRPr lang="es-EC" sz="2800" dirty="0" smtClean="0"/>
          </a:p>
          <a:p>
            <a:pPr marL="0" indent="0">
              <a:buNone/>
            </a:pPr>
            <a:endParaRPr lang="es-EC" sz="2800" dirty="0" smtClean="0"/>
          </a:p>
          <a:p>
            <a:pPr marL="0" indent="0">
              <a:buNone/>
            </a:pPr>
            <a:r>
              <a:rPr lang="es-EC" sz="2800" b="1" dirty="0"/>
              <a:t>Sensor </a:t>
            </a:r>
            <a:r>
              <a:rPr lang="es-EC" sz="2800" b="1" dirty="0" smtClean="0"/>
              <a:t>MQ-6</a:t>
            </a:r>
            <a:endParaRPr lang="es-EC" sz="2800" dirty="0"/>
          </a:p>
          <a:p>
            <a:r>
              <a:rPr lang="es-EC" sz="2800" dirty="0"/>
              <a:t>El sensor MQ-6 proporciona de forma analógica el valor de concentración de GLP en ppm.</a:t>
            </a: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892079030"/>
              </p:ext>
            </p:extLst>
          </p:nvPr>
        </p:nvGraphicFramePr>
        <p:xfrm>
          <a:off x="1778069" y="1981200"/>
          <a:ext cx="4858950" cy="1245180"/>
        </p:xfrm>
        <a:graphic>
          <a:graphicData uri="http://schemas.openxmlformats.org/drawingml/2006/table">
            <a:tbl>
              <a:tblPr firstRow="1" firstCol="1" bandRow="1">
                <a:tableStyleId>{5C22544A-7EE6-4342-B048-85BDC9FD1C3A}</a:tableStyleId>
              </a:tblPr>
              <a:tblGrid>
                <a:gridCol w="782733"/>
                <a:gridCol w="1053888"/>
                <a:gridCol w="1850280"/>
                <a:gridCol w="1172049"/>
              </a:tblGrid>
              <a:tr h="311295">
                <a:tc>
                  <a:txBody>
                    <a:bodyPr/>
                    <a:lstStyle/>
                    <a:p>
                      <a:pPr algn="ctr">
                        <a:lnSpc>
                          <a:spcPct val="150000"/>
                        </a:lnSpc>
                        <a:spcAft>
                          <a:spcPts val="0"/>
                        </a:spcAft>
                      </a:pPr>
                      <a:r>
                        <a:rPr lang="es-EC" sz="1200" dirty="0">
                          <a:effectLst/>
                        </a:rPr>
                        <a:t># Pin</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a:effectLst/>
                        </a:rPr>
                        <a:t>DTH11</a:t>
                      </a:r>
                      <a:endParaRPr lang="es-EC"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a:effectLst/>
                        </a:rPr>
                        <a:t>Conexión Arduino</a:t>
                      </a:r>
                      <a:endParaRPr lang="es-EC"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a:effectLst/>
                        </a:rPr>
                        <a:t>IMAGEN</a:t>
                      </a:r>
                      <a:endParaRPr lang="es-EC" sz="1200">
                        <a:effectLst/>
                        <a:latin typeface="Times New Roman" panose="02020603050405020304" pitchFamily="18" charset="0"/>
                        <a:ea typeface="Times New Roman" panose="02020603050405020304" pitchFamily="18" charset="0"/>
                      </a:endParaRPr>
                    </a:p>
                  </a:txBody>
                  <a:tcPr marL="51435" marR="51435" marT="0" marB="0"/>
                </a:tc>
              </a:tr>
              <a:tr h="311295">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err="1">
                          <a:effectLst/>
                        </a:rPr>
                        <a:t>Vcc</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a:effectLst/>
                        </a:rPr>
                        <a:t>5V</a:t>
                      </a:r>
                      <a:endParaRPr lang="es-EC" sz="1200">
                        <a:effectLst/>
                        <a:latin typeface="Times New Roman" panose="02020603050405020304" pitchFamily="18" charset="0"/>
                        <a:ea typeface="Times New Roman" panose="02020603050405020304" pitchFamily="18" charset="0"/>
                      </a:endParaRPr>
                    </a:p>
                  </a:txBody>
                  <a:tcPr marL="51435" marR="51435" marT="0" marB="0"/>
                </a:tc>
                <a:tc rowSpan="3">
                  <a:txBody>
                    <a:bodyPr/>
                    <a:lstStyle/>
                    <a:p>
                      <a:pPr algn="ctr">
                        <a:lnSpc>
                          <a:spcPct val="150000"/>
                        </a:lnSpc>
                        <a:spcAft>
                          <a:spcPts val="0"/>
                        </a:spcAft>
                      </a:pPr>
                      <a:endParaRPr lang="es-EC" sz="1200">
                        <a:effectLst/>
                        <a:latin typeface="Arial" panose="020B0604020202020204" pitchFamily="34" charset="0"/>
                        <a:ea typeface="Times New Roman" panose="02020603050405020304" pitchFamily="18" charset="0"/>
                      </a:endParaRPr>
                    </a:p>
                  </a:txBody>
                  <a:tcPr marL="51435" marR="51435" marT="0" marB="0"/>
                </a:tc>
              </a:tr>
              <a:tr h="311295">
                <a:tc>
                  <a:txBody>
                    <a:bodyPr/>
                    <a:lstStyle/>
                    <a:p>
                      <a:pPr algn="ctr">
                        <a:lnSpc>
                          <a:spcPct val="150000"/>
                        </a:lnSpc>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Datos</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D2</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vMerge="1">
                  <a:txBody>
                    <a:bodyPr/>
                    <a:lstStyle/>
                    <a:p>
                      <a:endParaRPr lang="es-EC"/>
                    </a:p>
                  </a:txBody>
                  <a:tcPr/>
                </a:tc>
              </a:tr>
              <a:tr h="311295">
                <a:tc>
                  <a:txBody>
                    <a:bodyPr/>
                    <a:lstStyle/>
                    <a:p>
                      <a:pPr algn="ctr">
                        <a:lnSpc>
                          <a:spcPct val="150000"/>
                        </a:lnSpc>
                        <a:spcAft>
                          <a:spcPts val="0"/>
                        </a:spcAft>
                      </a:pPr>
                      <a:r>
                        <a:rPr lang="es-EC" sz="1200" dirty="0">
                          <a:effectLst/>
                        </a:rPr>
                        <a:t>3</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GND</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GND</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vMerge="1">
                  <a:txBody>
                    <a:bodyPr/>
                    <a:lstStyle/>
                    <a:p>
                      <a:endParaRPr lang="es-EC"/>
                    </a:p>
                  </a:txBody>
                  <a:tcPr/>
                </a:tc>
              </a:tr>
            </a:tbl>
          </a:graphicData>
        </a:graphic>
      </p:graphicFrame>
      <p:pic>
        <p:nvPicPr>
          <p:cNvPr id="2049" name="Imagen 13" descr="sensor-dth11-21294-MCO20207805289_122014-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9757" y="2360910"/>
            <a:ext cx="703553" cy="7035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3606066498"/>
              </p:ext>
            </p:extLst>
          </p:nvPr>
        </p:nvGraphicFramePr>
        <p:xfrm>
          <a:off x="1828799" y="4800600"/>
          <a:ext cx="4808219" cy="1371600"/>
        </p:xfrm>
        <a:graphic>
          <a:graphicData uri="http://schemas.openxmlformats.org/drawingml/2006/table">
            <a:tbl>
              <a:tblPr firstRow="1" firstCol="1" bandRow="1">
                <a:tableStyleId>{5C22544A-7EE6-4342-B048-85BDC9FD1C3A}</a:tableStyleId>
              </a:tblPr>
              <a:tblGrid>
                <a:gridCol w="722747"/>
                <a:gridCol w="1151602"/>
                <a:gridCol w="1530002"/>
                <a:gridCol w="1403868"/>
              </a:tblGrid>
              <a:tr h="221239">
                <a:tc>
                  <a:txBody>
                    <a:bodyPr/>
                    <a:lstStyle/>
                    <a:p>
                      <a:pPr algn="ctr">
                        <a:lnSpc>
                          <a:spcPct val="150000"/>
                        </a:lnSpc>
                        <a:spcAft>
                          <a:spcPts val="0"/>
                        </a:spcAft>
                      </a:pPr>
                      <a:r>
                        <a:rPr lang="es-EC" sz="1200" dirty="0">
                          <a:effectLst/>
                        </a:rPr>
                        <a:t># Pin</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MQ6</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a:effectLst/>
                        </a:rPr>
                        <a:t>Conexión Arduino</a:t>
                      </a:r>
                      <a:endParaRPr lang="es-EC"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a:effectLst/>
                        </a:rPr>
                        <a:t>IMAGEN</a:t>
                      </a:r>
                      <a:endParaRPr lang="es-EC" sz="1200">
                        <a:effectLst/>
                        <a:latin typeface="Times New Roman" panose="02020603050405020304" pitchFamily="18" charset="0"/>
                        <a:ea typeface="Times New Roman" panose="02020603050405020304" pitchFamily="18" charset="0"/>
                      </a:endParaRPr>
                    </a:p>
                  </a:txBody>
                  <a:tcPr marL="51435" marR="51435" marT="0" marB="0"/>
                </a:tc>
              </a:tr>
              <a:tr h="221239">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err="1">
                          <a:effectLst/>
                        </a:rPr>
                        <a:t>Vcc</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5v</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rowSpan="4">
                  <a:txBody>
                    <a:bodyPr/>
                    <a:lstStyle/>
                    <a:p>
                      <a:pPr algn="ctr">
                        <a:lnSpc>
                          <a:spcPct val="150000"/>
                        </a:lnSpc>
                        <a:spcAft>
                          <a:spcPts val="0"/>
                        </a:spcAft>
                      </a:pPr>
                      <a:endParaRPr lang="es-EC" sz="1200" dirty="0">
                        <a:effectLst/>
                        <a:latin typeface="Arial" panose="020B0604020202020204" pitchFamily="34" charset="0"/>
                        <a:ea typeface="Times New Roman" panose="02020603050405020304" pitchFamily="18" charset="0"/>
                      </a:endParaRPr>
                    </a:p>
                  </a:txBody>
                  <a:tcPr marL="51435" marR="51435" marT="0" marB="0"/>
                </a:tc>
              </a:tr>
              <a:tr h="221239">
                <a:tc>
                  <a:txBody>
                    <a:bodyPr/>
                    <a:lstStyle/>
                    <a:p>
                      <a:pPr algn="ctr">
                        <a:lnSpc>
                          <a:spcPct val="150000"/>
                        </a:lnSpc>
                        <a:spcAft>
                          <a:spcPts val="0"/>
                        </a:spcAft>
                      </a:pPr>
                      <a:r>
                        <a:rPr lang="es-EC" sz="1200" dirty="0">
                          <a:effectLst/>
                        </a:rPr>
                        <a:t>2</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GND</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GND</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vMerge="1">
                  <a:txBody>
                    <a:bodyPr/>
                    <a:lstStyle/>
                    <a:p>
                      <a:endParaRPr lang="es-EC"/>
                    </a:p>
                  </a:txBody>
                  <a:tcPr/>
                </a:tc>
              </a:tr>
              <a:tr h="221239">
                <a:tc>
                  <a:txBody>
                    <a:bodyPr/>
                    <a:lstStyle/>
                    <a:p>
                      <a:pPr algn="ctr">
                        <a:lnSpc>
                          <a:spcPct val="150000"/>
                        </a:lnSpc>
                        <a:spcAft>
                          <a:spcPts val="0"/>
                        </a:spcAft>
                      </a:pPr>
                      <a:r>
                        <a:rPr lang="es-EC" sz="1200" dirty="0">
                          <a:effectLst/>
                        </a:rPr>
                        <a:t>3</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Datos</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A0</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vMerge="1">
                  <a:txBody>
                    <a:bodyPr/>
                    <a:lstStyle/>
                    <a:p>
                      <a:endParaRPr lang="es-EC"/>
                    </a:p>
                  </a:txBody>
                  <a:tcPr/>
                </a:tc>
              </a:tr>
              <a:tr h="221239">
                <a:tc>
                  <a:txBody>
                    <a:bodyPr/>
                    <a:lstStyle/>
                    <a:p>
                      <a:pPr algn="ctr">
                        <a:lnSpc>
                          <a:spcPct val="150000"/>
                        </a:lnSpc>
                        <a:spcAft>
                          <a:spcPts val="0"/>
                        </a:spcAft>
                      </a:pPr>
                      <a:r>
                        <a:rPr lang="es-EC" sz="1200">
                          <a:effectLst/>
                        </a:rPr>
                        <a:t>4</a:t>
                      </a:r>
                      <a:endParaRPr lang="es-EC"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N/C</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50000"/>
                        </a:lnSpc>
                        <a:spcAft>
                          <a:spcPts val="0"/>
                        </a:spcAft>
                      </a:pPr>
                      <a:r>
                        <a:rPr lang="es-EC" sz="1200" dirty="0">
                          <a:effectLst/>
                        </a:rPr>
                        <a:t>N/C</a:t>
                      </a:r>
                      <a:endParaRPr lang="es-EC" sz="1200" dirty="0">
                        <a:effectLst/>
                        <a:latin typeface="Times New Roman" panose="02020603050405020304" pitchFamily="18" charset="0"/>
                        <a:ea typeface="Times New Roman" panose="02020603050405020304" pitchFamily="18" charset="0"/>
                      </a:endParaRPr>
                    </a:p>
                  </a:txBody>
                  <a:tcPr marL="51435" marR="51435" marT="0" marB="0"/>
                </a:tc>
                <a:tc vMerge="1">
                  <a:txBody>
                    <a:bodyPr/>
                    <a:lstStyle/>
                    <a:p>
                      <a:endParaRPr lang="es-EC"/>
                    </a:p>
                  </a:txBody>
                  <a:tcPr/>
                </a:tc>
              </a:tr>
            </a:tbl>
          </a:graphicData>
        </a:graphic>
      </p:graphicFrame>
      <p:pic>
        <p:nvPicPr>
          <p:cNvPr id="2050" name="Imagen 20" descr="sen-1327-gas-sen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456" y="5175382"/>
            <a:ext cx="1028344" cy="87594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4130108834"/>
      </p:ext>
    </p:extLst>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es-EC" sz="3300" b="1" dirty="0"/>
              <a:t>PRUEBAS, MEDICIONES Y </a:t>
            </a:r>
            <a:r>
              <a:rPr lang="es-EC" sz="3300" b="1" dirty="0" smtClean="0"/>
              <a:t>RESULTADOS</a:t>
            </a:r>
            <a:endParaRPr lang="es-EC" sz="3300"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C" sz="3300" dirty="0"/>
              <a:t>El escenario principal de pruebas se encuentra en el entorno del hogar, el sistema posee mayor impacto en la cocina y áreas con tanques de gas, dado que estos lugares tendrán mayor concentración de GLP en caso de existir fugas.</a:t>
            </a:r>
          </a:p>
          <a:p>
            <a:pPr marL="0" indent="0" algn="just">
              <a:buNone/>
            </a:pPr>
            <a:r>
              <a:rPr lang="es-EC" sz="3300" dirty="0" smtClean="0"/>
              <a:t>Por </a:t>
            </a:r>
            <a:r>
              <a:rPr lang="es-EC" sz="3300" dirty="0"/>
              <a:t>esta razón los sensores son ubicados en un lugar lo más cercano posible a la cocina, teniendo en cuenta que el tanque de gas por normas de seguridad debe estar fuera de la casa; en caso de no estar dentro de estas normas los sensores deberán estar en un punto intermedio donde sea factible detectar una fuga en la cocina o en el tanque de gas.</a:t>
            </a:r>
          </a:p>
          <a:p>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2418683474"/>
      </p:ext>
    </p:extLst>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0355" y="685800"/>
            <a:ext cx="7886700" cy="3263504"/>
          </a:xfrm>
        </p:spPr>
        <p:txBody>
          <a:bodyPr/>
          <a:lstStyle/>
          <a:p>
            <a:pPr marL="0" indent="0">
              <a:buNone/>
            </a:pPr>
            <a:r>
              <a:rPr lang="es-EC" sz="2800" b="1" dirty="0"/>
              <a:t>Módulo 1 (M1)</a:t>
            </a:r>
            <a:endParaRPr lang="es-EC" sz="2800" dirty="0"/>
          </a:p>
          <a:p>
            <a:pPr marL="0" indent="0">
              <a:buNone/>
            </a:pPr>
            <a:r>
              <a:rPr lang="es-EC" sz="2800" dirty="0"/>
              <a:t>Está compuesto por:</a:t>
            </a:r>
          </a:p>
          <a:p>
            <a:pPr lvl="0"/>
            <a:r>
              <a:rPr lang="es-EC" sz="2800" dirty="0" err="1"/>
              <a:t>Arduino</a:t>
            </a:r>
            <a:r>
              <a:rPr lang="es-EC" sz="2800" dirty="0"/>
              <a:t> Mega</a:t>
            </a:r>
          </a:p>
          <a:p>
            <a:pPr lvl="0"/>
            <a:r>
              <a:rPr lang="es-EC" sz="2800" dirty="0" err="1"/>
              <a:t>Shield</a:t>
            </a:r>
            <a:r>
              <a:rPr lang="es-EC" sz="2800" dirty="0"/>
              <a:t> Ethernet</a:t>
            </a:r>
          </a:p>
          <a:p>
            <a:pPr lvl="0"/>
            <a:r>
              <a:rPr lang="es-EC" sz="2800" dirty="0" err="1"/>
              <a:t>Shield</a:t>
            </a:r>
            <a:r>
              <a:rPr lang="es-EC" sz="2800" dirty="0"/>
              <a:t> GSM</a:t>
            </a:r>
          </a:p>
          <a:p>
            <a:endParaRPr lang="es-EC" sz="2800" dirty="0"/>
          </a:p>
        </p:txBody>
      </p:sp>
      <p:pic>
        <p:nvPicPr>
          <p:cNvPr id="4" name="Imagen 3"/>
          <p:cNvPicPr/>
          <p:nvPr/>
        </p:nvPicPr>
        <p:blipFill rotWithShape="1">
          <a:blip r:embed="rId2"/>
          <a:srcRect t="15518" b="6871"/>
          <a:stretch/>
        </p:blipFill>
        <p:spPr bwMode="auto">
          <a:xfrm>
            <a:off x="962475" y="3392053"/>
            <a:ext cx="3480737" cy="1821476"/>
          </a:xfrm>
          <a:prstGeom prst="rect">
            <a:avLst/>
          </a:prstGeom>
          <a:ln>
            <a:noFill/>
          </a:ln>
          <a:extLst>
            <a:ext uri="{53640926-AAD7-44D8-BBD7-CCE9431645EC}">
              <a14:shadowObscured xmlns:a14="http://schemas.microsoft.com/office/drawing/2010/main"/>
            </a:ext>
          </a:extLst>
        </p:spPr>
      </p:pic>
      <p:pic>
        <p:nvPicPr>
          <p:cNvPr id="5" name="Imagen 4" descr="C:\Users\Leonardo\Dropbox\Trabajo\imágenes\DSC_00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023" y="3473246"/>
            <a:ext cx="3252371" cy="1740283"/>
          </a:xfrm>
          <a:prstGeom prst="rect">
            <a:avLst/>
          </a:prstGeom>
          <a:noFill/>
          <a:ln>
            <a:noFill/>
          </a:ln>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960509812"/>
      </p:ext>
    </p:extLst>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838200"/>
            <a:ext cx="7886700" cy="3263504"/>
          </a:xfrm>
        </p:spPr>
        <p:txBody>
          <a:bodyPr/>
          <a:lstStyle/>
          <a:p>
            <a:pPr marL="0" indent="0">
              <a:buNone/>
            </a:pPr>
            <a:r>
              <a:rPr lang="es-EC" sz="2800" b="1" dirty="0"/>
              <a:t>Módulo 2 (M2)</a:t>
            </a:r>
            <a:endParaRPr lang="es-EC" sz="2800" dirty="0"/>
          </a:p>
          <a:p>
            <a:pPr marL="0" indent="0">
              <a:buNone/>
            </a:pPr>
            <a:r>
              <a:rPr lang="es-EC" sz="2800" dirty="0"/>
              <a:t>Está compuesto por:</a:t>
            </a:r>
          </a:p>
          <a:p>
            <a:pPr lvl="0"/>
            <a:r>
              <a:rPr lang="es-EC" sz="2800" dirty="0"/>
              <a:t>Sensor DTH11 (Temperatura, humedad)</a:t>
            </a:r>
          </a:p>
          <a:p>
            <a:pPr lvl="0"/>
            <a:r>
              <a:rPr lang="es-EC" sz="2800" dirty="0"/>
              <a:t>Sensor MQ-6 (GLP)</a:t>
            </a:r>
          </a:p>
          <a:p>
            <a:endParaRPr lang="es-EC" sz="2800" dirty="0"/>
          </a:p>
        </p:txBody>
      </p:sp>
      <p:pic>
        <p:nvPicPr>
          <p:cNvPr id="4" name="Imagen 3"/>
          <p:cNvPicPr/>
          <p:nvPr/>
        </p:nvPicPr>
        <p:blipFill>
          <a:blip r:embed="rId2"/>
          <a:stretch>
            <a:fillRect/>
          </a:stretch>
        </p:blipFill>
        <p:spPr>
          <a:xfrm>
            <a:off x="1685487" y="3119370"/>
            <a:ext cx="1531013" cy="2185996"/>
          </a:xfrm>
          <a:prstGeom prst="rect">
            <a:avLst/>
          </a:prstGeom>
        </p:spPr>
      </p:pic>
      <p:pic>
        <p:nvPicPr>
          <p:cNvPr id="5" name="Imagen 4" descr="C:\Users\Leonardo\Dropbox\Trabajo\imágenes\DSC_007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666" y="3190020"/>
            <a:ext cx="3456653" cy="2115346"/>
          </a:xfrm>
          <a:prstGeom prst="rect">
            <a:avLst/>
          </a:prstGeom>
          <a:noFill/>
          <a:ln>
            <a:noFill/>
          </a:ln>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3954773453"/>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9673" y="838200"/>
            <a:ext cx="7886700" cy="3263504"/>
          </a:xfrm>
        </p:spPr>
        <p:txBody>
          <a:bodyPr/>
          <a:lstStyle/>
          <a:p>
            <a:pPr marL="0" indent="0">
              <a:buNone/>
            </a:pPr>
            <a:r>
              <a:rPr lang="es-EC" sz="2800" b="1" dirty="0"/>
              <a:t>Módulo 3 (M3)</a:t>
            </a:r>
            <a:endParaRPr lang="es-EC" sz="2800" dirty="0"/>
          </a:p>
          <a:p>
            <a:pPr marL="0" indent="0">
              <a:buNone/>
            </a:pPr>
            <a:r>
              <a:rPr lang="es-EC" sz="2800" dirty="0"/>
              <a:t>Está compuesto por:</a:t>
            </a:r>
          </a:p>
          <a:p>
            <a:pPr lvl="0"/>
            <a:r>
              <a:rPr lang="es-EC" sz="2800" dirty="0"/>
              <a:t>Extractor</a:t>
            </a:r>
          </a:p>
          <a:p>
            <a:endParaRPr lang="es-EC" sz="2800" dirty="0"/>
          </a:p>
        </p:txBody>
      </p:sp>
      <p:pic>
        <p:nvPicPr>
          <p:cNvPr id="4" name="Imagen 3"/>
          <p:cNvPicPr/>
          <p:nvPr/>
        </p:nvPicPr>
        <p:blipFill>
          <a:blip r:embed="rId2"/>
          <a:stretch>
            <a:fillRect/>
          </a:stretch>
        </p:blipFill>
        <p:spPr>
          <a:xfrm>
            <a:off x="1611871" y="2634772"/>
            <a:ext cx="3323957" cy="1979890"/>
          </a:xfrm>
          <a:prstGeom prst="rect">
            <a:avLst/>
          </a:prstGeom>
        </p:spPr>
      </p:pic>
      <p:pic>
        <p:nvPicPr>
          <p:cNvPr id="5" name="Imagen 4" descr="C:\Users\Leonardo\Dropbox\Trabajo\imágenes\DSC_0090.JPG"/>
          <p:cNvPicPr/>
          <p:nvPr/>
        </p:nvPicPr>
        <p:blipFill rotWithShape="1">
          <a:blip r:embed="rId3" cstate="print">
            <a:extLst>
              <a:ext uri="{28A0092B-C50C-407E-A947-70E740481C1C}">
                <a14:useLocalDpi xmlns:a14="http://schemas.microsoft.com/office/drawing/2010/main" val="0"/>
              </a:ext>
            </a:extLst>
          </a:blip>
          <a:srcRect t="21316" b="19551"/>
          <a:stretch/>
        </p:blipFill>
        <p:spPr bwMode="auto">
          <a:xfrm>
            <a:off x="5312535" y="2779660"/>
            <a:ext cx="1777285" cy="1754056"/>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51284733"/>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0695" y="838200"/>
            <a:ext cx="7886700" cy="3263504"/>
          </a:xfrm>
        </p:spPr>
        <p:txBody>
          <a:bodyPr/>
          <a:lstStyle/>
          <a:p>
            <a:pPr marL="0" indent="0">
              <a:buNone/>
            </a:pPr>
            <a:r>
              <a:rPr lang="es-EC" sz="2800" b="1" dirty="0"/>
              <a:t>Módulo 4 (M4)</a:t>
            </a:r>
            <a:endParaRPr lang="es-EC" sz="2800" dirty="0"/>
          </a:p>
          <a:p>
            <a:pPr marL="0" indent="0">
              <a:buNone/>
            </a:pPr>
            <a:r>
              <a:rPr lang="es-EC" sz="2800" dirty="0"/>
              <a:t>Está compuesto por:</a:t>
            </a:r>
          </a:p>
          <a:p>
            <a:r>
              <a:rPr lang="es-EC" sz="2800" dirty="0"/>
              <a:t>Válvula de Gas</a:t>
            </a:r>
          </a:p>
        </p:txBody>
      </p:sp>
      <p:pic>
        <p:nvPicPr>
          <p:cNvPr id="4" name="Imagen 3"/>
          <p:cNvPicPr/>
          <p:nvPr/>
        </p:nvPicPr>
        <p:blipFill>
          <a:blip r:embed="rId2"/>
          <a:stretch>
            <a:fillRect/>
          </a:stretch>
        </p:blipFill>
        <p:spPr>
          <a:xfrm>
            <a:off x="1394352" y="2884629"/>
            <a:ext cx="3184087" cy="1903897"/>
          </a:xfrm>
          <a:prstGeom prst="rect">
            <a:avLst/>
          </a:prstGeom>
        </p:spPr>
      </p:pic>
      <p:pic>
        <p:nvPicPr>
          <p:cNvPr id="5" name="Imagen 4" descr="C:\Users\Leonardo\Dropbox\Trabajo\imágenes\DSC_0089.JPG"/>
          <p:cNvPicPr/>
          <p:nvPr/>
        </p:nvPicPr>
        <p:blipFill rotWithShape="1">
          <a:blip r:embed="rId3" cstate="print">
            <a:extLst>
              <a:ext uri="{28A0092B-C50C-407E-A947-70E740481C1C}">
                <a14:useLocalDpi xmlns:a14="http://schemas.microsoft.com/office/drawing/2010/main" val="0"/>
              </a:ext>
            </a:extLst>
          </a:blip>
          <a:srcRect t="24519" b="26826"/>
          <a:stretch/>
        </p:blipFill>
        <p:spPr bwMode="auto">
          <a:xfrm>
            <a:off x="5093725" y="2922856"/>
            <a:ext cx="2276210" cy="1827442"/>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105515272"/>
      </p:ext>
    </p:extLst>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741" y="622696"/>
            <a:ext cx="7886700" cy="3263504"/>
          </a:xfrm>
        </p:spPr>
        <p:txBody>
          <a:bodyPr/>
          <a:lstStyle/>
          <a:p>
            <a:pPr marL="0" indent="0" algn="just">
              <a:buNone/>
            </a:pPr>
            <a:r>
              <a:rPr lang="es-EC" sz="2800" dirty="0"/>
              <a:t>El controlador central debe estar ubicado en un lugar visible y accesible en caso de presentar problemas y ser necesario un mantenimiento, hay que tomar en cuenta que se tiene un módulo GSM dentro del control principal por lo que es necesario que esté en un lugar donde no afecte la señal celular.</a:t>
            </a:r>
          </a:p>
          <a:p>
            <a:pPr marL="0" indent="0">
              <a:buNone/>
            </a:pPr>
            <a:endParaRPr lang="es-EC" sz="2800" dirty="0" smtClean="0"/>
          </a:p>
          <a:p>
            <a:pPr marL="0" indent="0" algn="r">
              <a:buNone/>
            </a:pPr>
            <a:r>
              <a:rPr lang="es-EC" sz="2800" dirty="0" smtClean="0"/>
              <a:t>                                    El </a:t>
            </a:r>
            <a:r>
              <a:rPr lang="es-EC" sz="2800" dirty="0"/>
              <a:t>diseño completo del </a:t>
            </a:r>
            <a:r>
              <a:rPr lang="es-EC" sz="2800" dirty="0" smtClean="0"/>
              <a:t>escenario                                                         de </a:t>
            </a:r>
            <a:r>
              <a:rPr lang="es-EC" sz="2800" dirty="0"/>
              <a:t>prueba seria el siguiente:</a:t>
            </a:r>
          </a:p>
          <a:p>
            <a:endParaRPr lang="es-EC" sz="2800" dirty="0"/>
          </a:p>
        </p:txBody>
      </p:sp>
      <p:pic>
        <p:nvPicPr>
          <p:cNvPr id="4" name="Imagen 3"/>
          <p:cNvPicPr/>
          <p:nvPr/>
        </p:nvPicPr>
        <p:blipFill>
          <a:blip r:embed="rId2"/>
          <a:stretch>
            <a:fillRect/>
          </a:stretch>
        </p:blipFill>
        <p:spPr>
          <a:xfrm>
            <a:off x="838200" y="3276600"/>
            <a:ext cx="2262621" cy="2783615"/>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765468104"/>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590800"/>
            <a:ext cx="7772400" cy="1009650"/>
          </a:xfrm>
        </p:spPr>
        <p:txBody>
          <a:bodyPr>
            <a:normAutofit fontScale="90000"/>
          </a:bodyPr>
          <a:lstStyle/>
          <a:p>
            <a:r>
              <a:rPr lang="en-US" b="1" i="1" dirty="0"/>
              <a:t>DISEÑO E IMPLEMENTACIÓN DE UN SISTEMA DE MONITORIZACIÓN AMBIENTAL EN EL HOGAR PARA DISPOSITIVOS ANDROID</a:t>
            </a:r>
            <a:endParaRPr lang="es-EC" dirty="0"/>
          </a:p>
        </p:txBody>
      </p:sp>
      <p:sp>
        <p:nvSpPr>
          <p:cNvPr id="5" name="Marcador de número de diapositiva 4"/>
          <p:cNvSpPr>
            <a:spLocks noGrp="1"/>
          </p:cNvSpPr>
          <p:nvPr>
            <p:ph type="sldNum" sz="quarter" idx="12"/>
          </p:nvPr>
        </p:nvSpPr>
        <p:spPr/>
        <p:txBody>
          <a:bodyPr/>
          <a:lstStyle/>
          <a:p>
            <a:fld id="{43AF908C-076E-4FB3-8B0D-B1FA4702EDFF}" type="slidenum">
              <a:rPr lang="es-ES" smtClean="0"/>
              <a:t>2</a:t>
            </a:fld>
            <a:endParaRPr lang="es-ES"/>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710627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rtl="0">
              <a:lnSpc>
                <a:spcPct val="90000"/>
              </a:lnSpc>
              <a:spcBef>
                <a:spcPct val="0"/>
              </a:spcBef>
            </a:pPr>
            <a:r>
              <a:rPr lang="es-EC" sz="3300" b="1" dirty="0" smtClean="0"/>
              <a:t>PRUEBA DE LOS SENSORES</a:t>
            </a:r>
            <a:endParaRPr lang="es-EC" sz="3300" dirty="0"/>
          </a:p>
        </p:txBody>
      </p:sp>
      <p:sp>
        <p:nvSpPr>
          <p:cNvPr id="3" name="Marcador de contenido 2"/>
          <p:cNvSpPr>
            <a:spLocks noGrp="1"/>
          </p:cNvSpPr>
          <p:nvPr>
            <p:ph idx="1"/>
          </p:nvPr>
        </p:nvSpPr>
        <p:spPr>
          <a:xfrm>
            <a:off x="628650" y="1232296"/>
            <a:ext cx="7886700" cy="3263504"/>
          </a:xfrm>
        </p:spPr>
        <p:txBody>
          <a:bodyPr/>
          <a:lstStyle/>
          <a:p>
            <a:pPr marL="0" indent="0">
              <a:buNone/>
            </a:pPr>
            <a:r>
              <a:rPr lang="es-EC" sz="2800" dirty="0"/>
              <a:t>Tanto al sensor DTH11 como al MQ-6 se los probó con programas individuales para saber su comportamiento, rangos mínimos, máximos de aplicación y concentración.</a:t>
            </a:r>
          </a:p>
          <a:p>
            <a:endParaRPr lang="es-EC" sz="2800" dirty="0"/>
          </a:p>
        </p:txBody>
      </p:sp>
      <p:graphicFrame>
        <p:nvGraphicFramePr>
          <p:cNvPr id="4" name="Tabla 3"/>
          <p:cNvGraphicFramePr>
            <a:graphicFrameLocks noGrp="1"/>
          </p:cNvGraphicFramePr>
          <p:nvPr>
            <p:extLst>
              <p:ext uri="{D42A27DB-BD31-4B8C-83A1-F6EECF244321}">
                <p14:modId xmlns:p14="http://schemas.microsoft.com/office/powerpoint/2010/main" val="3470145302"/>
              </p:ext>
            </p:extLst>
          </p:nvPr>
        </p:nvGraphicFramePr>
        <p:xfrm>
          <a:off x="2298878" y="3131278"/>
          <a:ext cx="5016321" cy="1135922"/>
        </p:xfrm>
        <a:graphic>
          <a:graphicData uri="http://schemas.openxmlformats.org/drawingml/2006/table">
            <a:tbl>
              <a:tblPr firstRow="1" firstCol="1" bandRow="1">
                <a:tableStyleId>{5C22544A-7EE6-4342-B048-85BDC9FD1C3A}</a:tableStyleId>
              </a:tblPr>
              <a:tblGrid>
                <a:gridCol w="934800"/>
                <a:gridCol w="1053296"/>
                <a:gridCol w="1105961"/>
                <a:gridCol w="934800"/>
                <a:gridCol w="987464"/>
              </a:tblGrid>
              <a:tr h="676473">
                <a:tc>
                  <a:txBody>
                    <a:bodyPr/>
                    <a:lstStyle/>
                    <a:p>
                      <a:pPr algn="ctr">
                        <a:lnSpc>
                          <a:spcPct val="115000"/>
                        </a:lnSpc>
                        <a:spcAft>
                          <a:spcPts val="0"/>
                        </a:spcAft>
                      </a:pPr>
                      <a:r>
                        <a:rPr lang="es-EC" sz="1200" dirty="0">
                          <a:effectLst/>
                        </a:rPr>
                        <a:t>DTH11</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Rango </a:t>
                      </a:r>
                      <a:r>
                        <a:rPr lang="es-EC" sz="1200" dirty="0" err="1">
                          <a:effectLst/>
                        </a:rPr>
                        <a:t>Datasheet</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Rango Medido</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a:effectLst/>
                        </a:rPr>
                        <a:t>Tolerancia en Humedad Datasheet</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Tolerancia en Temperatura </a:t>
                      </a:r>
                      <a:r>
                        <a:rPr lang="es-EC" sz="1200" dirty="0" err="1">
                          <a:effectLst/>
                        </a:rPr>
                        <a:t>Datasheet</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r>
              <a:tr h="225491">
                <a:tc>
                  <a:txBody>
                    <a:bodyPr/>
                    <a:lstStyle/>
                    <a:p>
                      <a:pPr algn="ctr">
                        <a:lnSpc>
                          <a:spcPct val="115000"/>
                        </a:lnSpc>
                        <a:spcAft>
                          <a:spcPts val="0"/>
                        </a:spcAft>
                      </a:pPr>
                      <a:r>
                        <a:rPr lang="es-EC" sz="1200">
                          <a:effectLst/>
                        </a:rPr>
                        <a:t>Humedad</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20 - 90 % RH</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25 - 60 % RH ±</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a:effectLst/>
                        </a:rPr>
                        <a:t>± 5 % RH</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a:effectLst/>
                        </a:rPr>
                        <a:t>---</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r>
              <a:tr h="233958">
                <a:tc>
                  <a:txBody>
                    <a:bodyPr/>
                    <a:lstStyle/>
                    <a:p>
                      <a:pPr algn="ctr">
                        <a:lnSpc>
                          <a:spcPct val="115000"/>
                        </a:lnSpc>
                        <a:spcAft>
                          <a:spcPts val="0"/>
                        </a:spcAft>
                      </a:pPr>
                      <a:r>
                        <a:rPr lang="es-EC" sz="1200">
                          <a:effectLst/>
                        </a:rPr>
                        <a:t>Temperatura</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a:effectLst/>
                        </a:rPr>
                        <a:t>0 - 50 °C</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10 - 30 °C</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 2 °C</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r>
            </a:tbl>
          </a:graphicData>
        </a:graphic>
      </p:graphicFrame>
      <p:pic>
        <p:nvPicPr>
          <p:cNvPr id="3073" name="Imagen 32" descr="sensor-dth11-21294-MCO20207805289_122014-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63" y="3124200"/>
            <a:ext cx="1102955" cy="11029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3468634187"/>
              </p:ext>
            </p:extLst>
          </p:nvPr>
        </p:nvGraphicFramePr>
        <p:xfrm>
          <a:off x="2327302" y="4606272"/>
          <a:ext cx="4987898" cy="1088977"/>
        </p:xfrm>
        <a:graphic>
          <a:graphicData uri="http://schemas.openxmlformats.org/drawingml/2006/table">
            <a:tbl>
              <a:tblPr firstRow="1" firstCol="1" bandRow="1">
                <a:tableStyleId>{5C22544A-7EE6-4342-B048-85BDC9FD1C3A}</a:tableStyleId>
              </a:tblPr>
              <a:tblGrid>
                <a:gridCol w="901122"/>
                <a:gridCol w="1167650"/>
                <a:gridCol w="1066115"/>
                <a:gridCol w="1853011"/>
              </a:tblGrid>
              <a:tr h="701375">
                <a:tc>
                  <a:txBody>
                    <a:bodyPr/>
                    <a:lstStyle/>
                    <a:p>
                      <a:pPr algn="ctr">
                        <a:lnSpc>
                          <a:spcPct val="115000"/>
                        </a:lnSpc>
                        <a:spcAft>
                          <a:spcPts val="0"/>
                        </a:spcAft>
                      </a:pPr>
                      <a:r>
                        <a:rPr lang="es-EC" sz="1200" dirty="0">
                          <a:effectLst/>
                        </a:rPr>
                        <a:t>MQ - 6</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Rango </a:t>
                      </a:r>
                      <a:r>
                        <a:rPr lang="es-EC" sz="1200" dirty="0" err="1">
                          <a:effectLst/>
                        </a:rPr>
                        <a:t>Datasheet</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Rango Medido</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Tolerancia en ppm</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r>
              <a:tr h="387602">
                <a:tc>
                  <a:txBody>
                    <a:bodyPr/>
                    <a:lstStyle/>
                    <a:p>
                      <a:pPr algn="ctr">
                        <a:lnSpc>
                          <a:spcPct val="115000"/>
                        </a:lnSpc>
                        <a:spcAft>
                          <a:spcPts val="0"/>
                        </a:spcAft>
                      </a:pPr>
                      <a:r>
                        <a:rPr lang="es-EC" sz="1200">
                          <a:effectLst/>
                        </a:rPr>
                        <a:t>ppm</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a:effectLst/>
                        </a:rPr>
                        <a:t>200 - 10000 ppm</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a:effectLst/>
                        </a:rPr>
                        <a:t>260 - 1200</a:t>
                      </a:r>
                      <a:endParaRPr lang="es-EC" sz="1200">
                        <a:effectLst/>
                        <a:latin typeface="Times New Roman" panose="02020603050405020304" pitchFamily="18" charset="0"/>
                        <a:ea typeface="Times New Roman" panose="02020603050405020304" pitchFamily="18" charset="0"/>
                      </a:endParaRPr>
                    </a:p>
                  </a:txBody>
                  <a:tcPr marL="33338" marR="33338" marT="0" marB="0" anchor="ctr"/>
                </a:tc>
                <a:tc>
                  <a:txBody>
                    <a:bodyPr/>
                    <a:lstStyle/>
                    <a:p>
                      <a:pPr algn="ctr">
                        <a:lnSpc>
                          <a:spcPct val="115000"/>
                        </a:lnSpc>
                        <a:spcAft>
                          <a:spcPts val="0"/>
                        </a:spcAft>
                      </a:pPr>
                      <a:r>
                        <a:rPr lang="es-EC" sz="1200" dirty="0">
                          <a:effectLst/>
                        </a:rPr>
                        <a:t>0,20%</a:t>
                      </a:r>
                      <a:endParaRPr lang="es-EC" sz="1200" dirty="0">
                        <a:effectLst/>
                        <a:latin typeface="Times New Roman" panose="02020603050405020304" pitchFamily="18" charset="0"/>
                        <a:ea typeface="Times New Roman" panose="02020603050405020304" pitchFamily="18" charset="0"/>
                      </a:endParaRPr>
                    </a:p>
                  </a:txBody>
                  <a:tcPr marL="33338" marR="33338" marT="0" marB="0" anchor="ctr"/>
                </a:tc>
              </a:tr>
            </a:tbl>
          </a:graphicData>
        </a:graphic>
      </p:graphicFrame>
      <p:pic>
        <p:nvPicPr>
          <p:cNvPr id="3074" name="Imagen 33" descr="sen-1327-gas-sen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764" y="4630375"/>
            <a:ext cx="1008425" cy="10084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811252742"/>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098730"/>
            <a:ext cx="7886700" cy="4391243"/>
          </a:xfrm>
        </p:spPr>
        <p:txBody>
          <a:bodyPr/>
          <a:lstStyle/>
          <a:p>
            <a:pPr marL="0" indent="0">
              <a:buNone/>
            </a:pPr>
            <a:r>
              <a:rPr lang="es-EC" dirty="0" smtClean="0"/>
              <a:t>              </a:t>
            </a:r>
            <a:r>
              <a:rPr lang="es-EC" dirty="0" smtClean="0"/>
              <a:t> </a:t>
            </a:r>
            <a:r>
              <a:rPr lang="es-EC" dirty="0" smtClean="0"/>
              <a:t>Sala                                      </a:t>
            </a:r>
            <a:r>
              <a:rPr lang="es-EC" dirty="0" smtClean="0"/>
              <a:t>Cocina</a:t>
            </a:r>
            <a:endParaRPr lang="es-EC" dirty="0"/>
          </a:p>
        </p:txBody>
      </p:sp>
      <p:pic>
        <p:nvPicPr>
          <p:cNvPr id="4" name="Imagen 3"/>
          <p:cNvPicPr/>
          <p:nvPr/>
        </p:nvPicPr>
        <p:blipFill>
          <a:blip r:embed="rId2"/>
          <a:stretch>
            <a:fillRect/>
          </a:stretch>
        </p:blipFill>
        <p:spPr>
          <a:xfrm>
            <a:off x="933205" y="1594617"/>
            <a:ext cx="3916204" cy="2007394"/>
          </a:xfrm>
          <a:prstGeom prst="rect">
            <a:avLst/>
          </a:prstGeom>
        </p:spPr>
      </p:pic>
      <p:pic>
        <p:nvPicPr>
          <p:cNvPr id="6" name="Imagen 5"/>
          <p:cNvPicPr/>
          <p:nvPr/>
        </p:nvPicPr>
        <p:blipFill>
          <a:blip r:embed="rId3"/>
          <a:stretch>
            <a:fillRect/>
          </a:stretch>
        </p:blipFill>
        <p:spPr>
          <a:xfrm>
            <a:off x="5153964" y="1577472"/>
            <a:ext cx="3916204" cy="2024539"/>
          </a:xfrm>
          <a:prstGeom prst="rect">
            <a:avLst/>
          </a:prstGeom>
        </p:spPr>
      </p:pic>
      <p:pic>
        <p:nvPicPr>
          <p:cNvPr id="7" name="Imagen 6"/>
          <p:cNvPicPr/>
          <p:nvPr/>
        </p:nvPicPr>
        <p:blipFill>
          <a:blip r:embed="rId4"/>
          <a:stretch>
            <a:fillRect/>
          </a:stretch>
        </p:blipFill>
        <p:spPr>
          <a:xfrm>
            <a:off x="4849409" y="3764012"/>
            <a:ext cx="3916204" cy="2034540"/>
          </a:xfrm>
          <a:prstGeom prst="rect">
            <a:avLst/>
          </a:prstGeom>
        </p:spPr>
      </p:pic>
      <p:pic>
        <p:nvPicPr>
          <p:cNvPr id="8" name="Imagen 7"/>
          <p:cNvPicPr/>
          <p:nvPr/>
        </p:nvPicPr>
        <p:blipFill>
          <a:blip r:embed="rId5"/>
          <a:stretch>
            <a:fillRect/>
          </a:stretch>
        </p:blipFill>
        <p:spPr>
          <a:xfrm>
            <a:off x="933205" y="3764012"/>
            <a:ext cx="3916204" cy="2038350"/>
          </a:xfrm>
          <a:prstGeom prst="rect">
            <a:avLst/>
          </a:prstGeom>
        </p:spPr>
      </p:pic>
      <p:pic>
        <p:nvPicPr>
          <p:cNvPr id="9" name="Imagen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3752378365"/>
      </p:ext>
    </p:extLst>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rtl="0">
              <a:lnSpc>
                <a:spcPct val="90000"/>
              </a:lnSpc>
              <a:spcBef>
                <a:spcPct val="0"/>
              </a:spcBef>
            </a:pPr>
            <a:r>
              <a:rPr lang="es-EC" sz="3300" b="1" dirty="0" smtClean="0"/>
              <a:t>PRUEBA DEL SISTEMA</a:t>
            </a:r>
            <a:endParaRPr lang="es-EC" sz="3300" dirty="0"/>
          </a:p>
        </p:txBody>
      </p:sp>
      <p:sp>
        <p:nvSpPr>
          <p:cNvPr id="3" name="Marcador de contenido 2"/>
          <p:cNvSpPr>
            <a:spLocks noGrp="1"/>
          </p:cNvSpPr>
          <p:nvPr>
            <p:ph idx="1"/>
          </p:nvPr>
        </p:nvSpPr>
        <p:spPr>
          <a:xfrm>
            <a:off x="457200" y="1371600"/>
            <a:ext cx="8229600" cy="4525963"/>
          </a:xfrm>
        </p:spPr>
        <p:txBody>
          <a:bodyPr>
            <a:normAutofit fontScale="62500" lnSpcReduction="20000"/>
          </a:bodyPr>
          <a:lstStyle/>
          <a:p>
            <a:pPr marL="0" indent="0" algn="just">
              <a:buNone/>
            </a:pPr>
            <a:r>
              <a:rPr lang="es-EC" sz="4000" dirty="0"/>
              <a:t>El sistema ya instalado se prueba bajo fugas controladas de gas y tomando las medidas de seguridad necesarias, para no correr riesgos.</a:t>
            </a:r>
          </a:p>
          <a:p>
            <a:pPr marL="0" indent="0" algn="just">
              <a:buNone/>
            </a:pPr>
            <a:r>
              <a:rPr lang="es-EC" sz="4000" dirty="0" smtClean="0"/>
              <a:t>Se </a:t>
            </a:r>
            <a:r>
              <a:rPr lang="es-EC" sz="4000" dirty="0"/>
              <a:t>presenta diferentes escenarios para realizar las pruebas y analizar su comportamiento.</a:t>
            </a:r>
          </a:p>
          <a:p>
            <a:pPr marL="0" indent="0">
              <a:buNone/>
            </a:pPr>
            <a:endParaRPr lang="es-EC" sz="4000" dirty="0"/>
          </a:p>
          <a:p>
            <a:r>
              <a:rPr lang="es-EC" sz="4000" dirty="0" smtClean="0"/>
              <a:t>Fuga </a:t>
            </a:r>
            <a:r>
              <a:rPr lang="es-EC" sz="4000" dirty="0"/>
              <a:t>de gas en una hornilla de la cocina.</a:t>
            </a:r>
          </a:p>
          <a:p>
            <a:r>
              <a:rPr lang="es-EC" sz="4000" dirty="0" smtClean="0"/>
              <a:t>Fuga </a:t>
            </a:r>
            <a:r>
              <a:rPr lang="es-EC" sz="4000" dirty="0"/>
              <a:t>de gas en un tramo de la manguera que conecta al tanque con la cocina. </a:t>
            </a:r>
          </a:p>
          <a:p>
            <a:r>
              <a:rPr lang="es-EC" sz="4000" dirty="0" smtClean="0"/>
              <a:t>Fuga </a:t>
            </a:r>
            <a:r>
              <a:rPr lang="es-EC" sz="4000" dirty="0"/>
              <a:t>de gas en la válvula que conecta la manguera al tanque.</a:t>
            </a:r>
          </a:p>
          <a:p>
            <a:r>
              <a:rPr lang="es-EC" sz="4000" dirty="0" smtClean="0"/>
              <a:t>Aumento </a:t>
            </a:r>
            <a:r>
              <a:rPr lang="es-EC" sz="4000" dirty="0"/>
              <a:t>de temperatura ambiente.</a:t>
            </a:r>
          </a:p>
          <a:p>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262884961"/>
      </p:ext>
    </p:extLst>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8600" y="685801"/>
            <a:ext cx="8286750" cy="4804172"/>
          </a:xfrm>
        </p:spPr>
        <p:txBody>
          <a:bodyPr/>
          <a:lstStyle/>
          <a:p>
            <a:pPr marL="0" indent="0">
              <a:buNone/>
            </a:pPr>
            <a:r>
              <a:rPr lang="es-EC" dirty="0" smtClean="0"/>
              <a:t>       </a:t>
            </a:r>
            <a:r>
              <a:rPr lang="es-EC" dirty="0" smtClean="0"/>
              <a:t>     Escenario </a:t>
            </a:r>
            <a:r>
              <a:rPr lang="es-EC" dirty="0" smtClean="0"/>
              <a:t>1             </a:t>
            </a:r>
            <a:r>
              <a:rPr lang="es-EC" dirty="0" smtClean="0"/>
              <a:t>             Escenario </a:t>
            </a:r>
            <a:r>
              <a:rPr lang="es-EC" dirty="0" smtClean="0"/>
              <a:t>2</a:t>
            </a:r>
          </a:p>
          <a:p>
            <a:pPr marL="0" indent="0">
              <a:buNone/>
            </a:pPr>
            <a:endParaRPr lang="es-EC" dirty="0"/>
          </a:p>
          <a:p>
            <a:pPr marL="0" indent="0">
              <a:buNone/>
            </a:pPr>
            <a:endParaRPr lang="es-EC" dirty="0" smtClean="0"/>
          </a:p>
          <a:p>
            <a:pPr marL="0" indent="0">
              <a:buNone/>
            </a:pPr>
            <a:endParaRPr lang="es-EC" dirty="0"/>
          </a:p>
          <a:p>
            <a:pPr marL="0" indent="0">
              <a:buNone/>
            </a:pPr>
            <a:r>
              <a:rPr lang="es-EC" dirty="0" smtClean="0"/>
              <a:t>            </a:t>
            </a:r>
            <a:r>
              <a:rPr lang="es-EC" dirty="0" smtClean="0"/>
              <a:t>Escenario </a:t>
            </a:r>
            <a:r>
              <a:rPr lang="es-EC" dirty="0" smtClean="0"/>
              <a:t>3       </a:t>
            </a:r>
            <a:r>
              <a:rPr lang="es-EC" dirty="0" smtClean="0"/>
              <a:t>                   Escenario </a:t>
            </a:r>
            <a:r>
              <a:rPr lang="es-EC" dirty="0" smtClean="0"/>
              <a:t>4</a:t>
            </a:r>
          </a:p>
          <a:p>
            <a:pPr marL="0" indent="0">
              <a:buNone/>
            </a:pPr>
            <a:endParaRPr lang="es-EC" dirty="0"/>
          </a:p>
        </p:txBody>
      </p:sp>
      <p:pic>
        <p:nvPicPr>
          <p:cNvPr id="4" name="Imagen 3"/>
          <p:cNvPicPr/>
          <p:nvPr/>
        </p:nvPicPr>
        <p:blipFill>
          <a:blip r:embed="rId2"/>
          <a:stretch>
            <a:fillRect/>
          </a:stretch>
        </p:blipFill>
        <p:spPr>
          <a:xfrm>
            <a:off x="655797" y="1518007"/>
            <a:ext cx="3916204" cy="1418749"/>
          </a:xfrm>
          <a:prstGeom prst="rect">
            <a:avLst/>
          </a:prstGeom>
        </p:spPr>
      </p:pic>
      <p:pic>
        <p:nvPicPr>
          <p:cNvPr id="5" name="Imagen 4"/>
          <p:cNvPicPr/>
          <p:nvPr/>
        </p:nvPicPr>
        <p:blipFill>
          <a:blip r:embed="rId3"/>
          <a:stretch>
            <a:fillRect/>
          </a:stretch>
        </p:blipFill>
        <p:spPr>
          <a:xfrm>
            <a:off x="4893166" y="1518007"/>
            <a:ext cx="3916204" cy="1451610"/>
          </a:xfrm>
          <a:prstGeom prst="rect">
            <a:avLst/>
          </a:prstGeom>
        </p:spPr>
      </p:pic>
      <p:pic>
        <p:nvPicPr>
          <p:cNvPr id="6" name="Imagen 5"/>
          <p:cNvPicPr/>
          <p:nvPr/>
        </p:nvPicPr>
        <p:blipFill>
          <a:blip r:embed="rId4"/>
          <a:stretch>
            <a:fillRect/>
          </a:stretch>
        </p:blipFill>
        <p:spPr>
          <a:xfrm>
            <a:off x="682942" y="3755101"/>
            <a:ext cx="3916204" cy="1428274"/>
          </a:xfrm>
          <a:prstGeom prst="rect">
            <a:avLst/>
          </a:prstGeom>
        </p:spPr>
      </p:pic>
      <p:pic>
        <p:nvPicPr>
          <p:cNvPr id="7" name="Imagen 6"/>
          <p:cNvPicPr/>
          <p:nvPr/>
        </p:nvPicPr>
        <p:blipFill>
          <a:blip r:embed="rId5"/>
          <a:stretch>
            <a:fillRect/>
          </a:stretch>
        </p:blipFill>
        <p:spPr>
          <a:xfrm>
            <a:off x="4893165" y="3755101"/>
            <a:ext cx="3916204" cy="1464469"/>
          </a:xfrm>
          <a:prstGeom prst="rect">
            <a:avLst/>
          </a:prstGeom>
        </p:spPr>
      </p:pic>
      <p:pic>
        <p:nvPicPr>
          <p:cNvPr id="8" name="Imagen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2609071258"/>
      </p:ext>
    </p:extLst>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es-EC" sz="3300" b="1" dirty="0"/>
              <a:t>CONCLUSIONES Y </a:t>
            </a:r>
            <a:r>
              <a:rPr lang="es-EC" sz="3300" b="1" dirty="0" smtClean="0"/>
              <a:t>RECOMENDACIONES</a:t>
            </a:r>
            <a:endParaRPr lang="es-EC" sz="3300" dirty="0"/>
          </a:p>
        </p:txBody>
      </p:sp>
      <p:sp>
        <p:nvSpPr>
          <p:cNvPr id="3" name="Marcador de contenido 2"/>
          <p:cNvSpPr>
            <a:spLocks noGrp="1"/>
          </p:cNvSpPr>
          <p:nvPr>
            <p:ph idx="1"/>
          </p:nvPr>
        </p:nvSpPr>
        <p:spPr>
          <a:xfrm>
            <a:off x="628650" y="1210061"/>
            <a:ext cx="7886700" cy="4885939"/>
          </a:xfrm>
        </p:spPr>
        <p:txBody>
          <a:bodyPr>
            <a:noAutofit/>
          </a:bodyPr>
          <a:lstStyle/>
          <a:p>
            <a:pPr lvl="0" algn="just"/>
            <a:r>
              <a:rPr lang="es-EC" sz="1300" dirty="0"/>
              <a:t>Al implementar un sistema electrónico utilizando sensores de temperatura, humedad y GLP, se obtuvo  la medición de contaminación ambiental en el hogar, además de lograr un control en la contaminación de GLP a través de un extractor que elimina el exceso de GLP en ambientes específicos como la cocina, donde se generan alarmas automáticas en casos de fugas.  </a:t>
            </a:r>
          </a:p>
          <a:p>
            <a:pPr lvl="0" algn="just"/>
            <a:r>
              <a:rPr lang="es-EC" sz="1300" dirty="0"/>
              <a:t>Se desarrolló una aplicación cliente para dispositivos móviles utilizando la plataforma </a:t>
            </a:r>
            <a:r>
              <a:rPr lang="es-EC" sz="1300" dirty="0" err="1"/>
              <a:t>Android</a:t>
            </a:r>
            <a:r>
              <a:rPr lang="es-EC" sz="1300" dirty="0"/>
              <a:t> ya que es de código abierto, para la monitorización de las variables como temperatura, humedad y concentración de GLP en el aire, siendo un lenguaje fácil y amigable al programador. </a:t>
            </a:r>
          </a:p>
          <a:p>
            <a:pPr lvl="0" algn="just"/>
            <a:r>
              <a:rPr lang="es-EC" sz="1300" dirty="0"/>
              <a:t>Para el desarrollo del proyecto se utilizaron normativas y medidas de seguridad que son indicadas en la manipulación de gases de tipo inflamables especificadas según el Instituto Ecuatoriano de Normalización (INEN) en el Reglamento técnico ecuatoriano RTE INEN 0.24:2008, el cual con el fin de salvaguardar la seguridad y reducir los riesgos de explosión y/o explosión de GLP bajo las Normas Técnicas Ecuatorianas NTE INEN 1 536 y 2 266, los requisitos técnicos para el almacenamiento del GLP deben cumplir con lo establecido en las normas NFPA 058 059, hasta que se emitan Normas Técnicas Ecuatorianas (NTE).</a:t>
            </a:r>
          </a:p>
          <a:p>
            <a:pPr lvl="0" algn="just"/>
            <a:r>
              <a:rPr lang="es-EC" sz="1300" dirty="0"/>
              <a:t>Se implementó medidas correctivas utilizando un sistema de control implementado con un </a:t>
            </a:r>
            <a:r>
              <a:rPr lang="es-EC" sz="1300" dirty="0" err="1"/>
              <a:t>Arduino</a:t>
            </a:r>
            <a:r>
              <a:rPr lang="es-EC" sz="1300" dirty="0"/>
              <a:t> Mega ante fugas de gas o al estar expuesto a un calor excesivo, aplicando normas de seguridad para evitar lesiones en la salud del usuario con cierre de válvulas cortando el paso de gas desde el cilindro y utilizando un sistema de extracción para evacuar y limpiar el ambiente de GLP. </a:t>
            </a:r>
          </a:p>
          <a:p>
            <a:pPr lvl="0" algn="just"/>
            <a:r>
              <a:rPr lang="es-EC" sz="1300" dirty="0"/>
              <a:t>Al generarse una alarma de alta concentración de GLP o de alta temperatura, el sistema procede al envío de un mensaje de texto al número asignado por el usuario, además de efectuar el proceso automático de cierre de válvula y encendido de extractor.</a:t>
            </a:r>
          </a:p>
          <a:p>
            <a:pPr lvl="0" algn="just"/>
            <a:r>
              <a:rPr lang="es-EC" sz="1300" dirty="0"/>
              <a:t>Se necesitó de un acoplamiento elevador de corriente implementado con una red electrónica utilizando un </a:t>
            </a:r>
            <a:r>
              <a:rPr lang="es-EC" sz="1300" dirty="0" err="1"/>
              <a:t>Triac</a:t>
            </a:r>
            <a:r>
              <a:rPr lang="es-EC" sz="1300" dirty="0"/>
              <a:t> TIC2060 para conectar el extractor, dado que el consumo de corriente al encenderse provoca una alteración en el funcionamiento del módulo de Ethernet</a:t>
            </a:r>
            <a:r>
              <a:rPr lang="es-EC" sz="1300" dirty="0" smtClean="0"/>
              <a:t>.</a:t>
            </a:r>
            <a:endParaRPr lang="es-EC" sz="1300"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2563257393"/>
      </p:ext>
    </p:extLst>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286" y="2734514"/>
            <a:ext cx="7886700" cy="994172"/>
          </a:xfrm>
        </p:spPr>
        <p:txBody>
          <a:bodyPr>
            <a:normAutofit/>
          </a:bodyPr>
          <a:lstStyle/>
          <a:p>
            <a:pPr algn="ctr"/>
            <a:r>
              <a:rPr lang="es-EC" sz="4950" b="1" dirty="0"/>
              <a:t>Gracias</a:t>
            </a:r>
          </a:p>
        </p:txBody>
      </p:sp>
      <p:pic>
        <p:nvPicPr>
          <p:cNvPr id="3" name="Imagen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444060203"/>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rtl="0">
              <a:lnSpc>
                <a:spcPct val="90000"/>
              </a:lnSpc>
              <a:spcBef>
                <a:spcPct val="0"/>
              </a:spcBef>
            </a:pPr>
            <a:r>
              <a:rPr lang="es-EC" sz="3300" b="1" dirty="0" smtClean="0">
                <a:latin typeface="+mj-lt"/>
              </a:rPr>
              <a:t>INTRODUCCIÓN</a:t>
            </a:r>
            <a:endParaRPr lang="es-EC" sz="3300" dirty="0">
              <a:latin typeface="+mj-lt"/>
            </a:endParaRPr>
          </a:p>
        </p:txBody>
      </p:sp>
      <p:sp>
        <p:nvSpPr>
          <p:cNvPr id="3" name="Marcador de contenido 2"/>
          <p:cNvSpPr>
            <a:spLocks noGrp="1"/>
          </p:cNvSpPr>
          <p:nvPr>
            <p:ph idx="1"/>
          </p:nvPr>
        </p:nvSpPr>
        <p:spPr/>
        <p:txBody>
          <a:bodyPr/>
          <a:lstStyle/>
          <a:p>
            <a:pPr marL="0" indent="0" algn="just">
              <a:buNone/>
            </a:pPr>
            <a:r>
              <a:rPr lang="es-EC" sz="2800" dirty="0"/>
              <a:t>Con el paso del tiempo, la contaminación sigue generando mayores efectos negativos en el entorno habitable,  por tal motivo se han propuesto y desarrollado varios proyectos para monitorización de contaminación utilizando </a:t>
            </a:r>
            <a:r>
              <a:rPr lang="es-EC" sz="2800" dirty="0" smtClean="0"/>
              <a:t>sensores por lo que se </a:t>
            </a:r>
            <a:r>
              <a:rPr lang="es-EC" sz="2800" dirty="0"/>
              <a:t>desarrolló una aplicación para un dispositivo portátil con sistema operativo </a:t>
            </a:r>
            <a:r>
              <a:rPr lang="es-EC" sz="2800" dirty="0" err="1"/>
              <a:t>Android</a:t>
            </a:r>
            <a:r>
              <a:rPr lang="es-EC" sz="2800" dirty="0"/>
              <a:t>, el cual cuenta con una interfaz que muestra los niveles de temperatura, humedad y GLP (Gas Licuado de Petróleo),  que son recopilados a través de sensores.</a:t>
            </a:r>
          </a:p>
          <a:p>
            <a:pPr marL="0" indent="0" algn="just">
              <a:buNone/>
            </a:pPr>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622523706"/>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300" b="1" dirty="0" smtClean="0"/>
              <a:t>OBJETIVOS</a:t>
            </a:r>
            <a:endParaRPr lang="es-EC" sz="3300" b="1" dirty="0"/>
          </a:p>
        </p:txBody>
      </p:sp>
      <p:sp>
        <p:nvSpPr>
          <p:cNvPr id="3" name="Marcador de contenido 2"/>
          <p:cNvSpPr>
            <a:spLocks noGrp="1"/>
          </p:cNvSpPr>
          <p:nvPr>
            <p:ph idx="1"/>
          </p:nvPr>
        </p:nvSpPr>
        <p:spPr>
          <a:xfrm>
            <a:off x="457200" y="1447800"/>
            <a:ext cx="8229600" cy="4419600"/>
          </a:xfrm>
        </p:spPr>
        <p:txBody>
          <a:bodyPr>
            <a:normAutofit fontScale="70000" lnSpcReduction="20000"/>
          </a:bodyPr>
          <a:lstStyle/>
          <a:p>
            <a:r>
              <a:rPr lang="es-EC" b="1" dirty="0" smtClean="0"/>
              <a:t>General</a:t>
            </a:r>
          </a:p>
          <a:p>
            <a:pPr marL="0" indent="0" algn="just">
              <a:buNone/>
            </a:pPr>
            <a:r>
              <a:rPr lang="es-EC" dirty="0"/>
              <a:t>Diseñar, desarrollar e implementar un sistema de monitorización ambiental en el hogar para dispositivos con sistema operativo </a:t>
            </a:r>
            <a:r>
              <a:rPr lang="es-EC" dirty="0" err="1"/>
              <a:t>Android</a:t>
            </a:r>
            <a:r>
              <a:rPr lang="es-EC" dirty="0" smtClean="0"/>
              <a:t>.</a:t>
            </a:r>
          </a:p>
          <a:p>
            <a:r>
              <a:rPr lang="es-EC" b="1" dirty="0" smtClean="0"/>
              <a:t>Específico</a:t>
            </a:r>
          </a:p>
          <a:p>
            <a:pPr marL="0" indent="0" algn="just">
              <a:buNone/>
            </a:pPr>
            <a:r>
              <a:rPr lang="es-EC" dirty="0"/>
              <a:t>Implementar un componente electrónico utilizando sensores para medición de contaminación ambiental.</a:t>
            </a:r>
          </a:p>
          <a:p>
            <a:pPr marL="0" indent="0" algn="just">
              <a:buNone/>
            </a:pPr>
            <a:r>
              <a:rPr lang="es-EC" dirty="0"/>
              <a:t>Investigar las características y la funcionalidad de las tarjetas de adquisición de datos.</a:t>
            </a:r>
          </a:p>
          <a:p>
            <a:pPr marL="0" indent="0" algn="just">
              <a:buNone/>
            </a:pPr>
            <a:r>
              <a:rPr lang="es-EC" dirty="0"/>
              <a:t>Crear una aplicación cliente para dispositivos móviles utilizando la plataforma </a:t>
            </a:r>
            <a:r>
              <a:rPr lang="es-EC" dirty="0" err="1"/>
              <a:t>Android</a:t>
            </a:r>
            <a:r>
              <a:rPr lang="es-EC" dirty="0"/>
              <a:t> para monitorización ambiental.</a:t>
            </a:r>
          </a:p>
          <a:p>
            <a:pPr marL="0" indent="0" algn="just">
              <a:buNone/>
            </a:pPr>
            <a:r>
              <a:rPr lang="es-EC" dirty="0"/>
              <a:t>Investigar normativas y medidas de seguridad utilizadas en la manipulación de gases de tipo inflamables.</a:t>
            </a:r>
          </a:p>
          <a:p>
            <a:pPr marL="0" indent="0" algn="just">
              <a:buNone/>
            </a:pPr>
            <a:r>
              <a:rPr lang="es-EC" dirty="0"/>
              <a:t>Diseñar e implementar medidas correctivas ante fugas de gas aplicando normas de seguridad</a:t>
            </a:r>
            <a:r>
              <a:rPr lang="es-EC" dirty="0" smtClean="0"/>
              <a:t>.</a:t>
            </a:r>
            <a:endParaRPr lang="es-EC" dirty="0"/>
          </a:p>
          <a:p>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81960575"/>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r>
              <a:rPr lang="es-EC" sz="3300" b="1" dirty="0"/>
              <a:t>DISEÑO E </a:t>
            </a:r>
            <a:r>
              <a:rPr lang="es-EC" sz="3300" b="1" dirty="0" smtClean="0"/>
              <a:t>IMPLEMENTACIÓN</a:t>
            </a:r>
            <a:endParaRPr lang="es-EC" sz="3300" dirty="0"/>
          </a:p>
        </p:txBody>
      </p:sp>
      <p:sp>
        <p:nvSpPr>
          <p:cNvPr id="3" name="Marcador de contenido 2"/>
          <p:cNvSpPr>
            <a:spLocks noGrp="1"/>
          </p:cNvSpPr>
          <p:nvPr>
            <p:ph idx="1"/>
          </p:nvPr>
        </p:nvSpPr>
        <p:spPr/>
        <p:txBody>
          <a:bodyPr/>
          <a:lstStyle/>
          <a:p>
            <a:pPr marL="0" indent="0" algn="just">
              <a:buNone/>
            </a:pPr>
            <a:r>
              <a:rPr lang="es-EC" sz="2800" dirty="0"/>
              <a:t>Está basado en un diseño cliente – servidor, el sistema de monitorización es controlado por un dispositivo </a:t>
            </a:r>
            <a:r>
              <a:rPr lang="es-EC" sz="2800" dirty="0" err="1"/>
              <a:t>Arduino</a:t>
            </a:r>
            <a:r>
              <a:rPr lang="es-EC" sz="2800" dirty="0"/>
              <a:t> Mega 2560 puesto que presenta suficientes entradas y salidas tanto digitales como analógicas, éste actúa tanto de servidor como de tarjeta de adquisición de datos. En el terminal del sistema diseñado se encuentra el cliente que puede ser: una </a:t>
            </a:r>
            <a:r>
              <a:rPr lang="es-EC" sz="2800" dirty="0" err="1"/>
              <a:t>tablet</a:t>
            </a:r>
            <a:r>
              <a:rPr lang="es-EC" sz="2800" dirty="0"/>
              <a:t> o un teléfono celular con sistema operativo </a:t>
            </a:r>
            <a:r>
              <a:rPr lang="es-EC" sz="2800" dirty="0" err="1"/>
              <a:t>android</a:t>
            </a:r>
            <a:r>
              <a:rPr lang="es-EC" sz="2800" dirty="0"/>
              <a:t>, o una computadora.</a:t>
            </a:r>
          </a:p>
          <a:p>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35381536"/>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300" b="1" dirty="0" smtClean="0"/>
              <a:t>SOFTWARE</a:t>
            </a:r>
            <a:endParaRPr lang="es-EC" sz="3300" b="1" dirty="0"/>
          </a:p>
        </p:txBody>
      </p:sp>
      <p:sp>
        <p:nvSpPr>
          <p:cNvPr id="3" name="Marcador de contenido 2"/>
          <p:cNvSpPr>
            <a:spLocks noGrp="1"/>
          </p:cNvSpPr>
          <p:nvPr>
            <p:ph idx="1"/>
          </p:nvPr>
        </p:nvSpPr>
        <p:spPr>
          <a:xfrm>
            <a:off x="628650" y="1143000"/>
            <a:ext cx="7886700" cy="3263504"/>
          </a:xfrm>
        </p:spPr>
        <p:txBody>
          <a:bodyPr/>
          <a:lstStyle/>
          <a:p>
            <a:pPr marL="0" indent="0" algn="just">
              <a:buNone/>
            </a:pPr>
            <a:r>
              <a:rPr lang="es-EC" sz="2800" dirty="0"/>
              <a:t>El software usado en la programación del servidor y en el desarrollo del sistema de control es el </a:t>
            </a:r>
            <a:r>
              <a:rPr lang="es-EC" sz="2800" dirty="0" err="1"/>
              <a:t>Arduino</a:t>
            </a:r>
            <a:r>
              <a:rPr lang="es-EC" sz="2800" dirty="0"/>
              <a:t> IDE. En el cliente se usó tanto lenguaje </a:t>
            </a:r>
            <a:r>
              <a:rPr lang="es-EC" sz="2800" dirty="0" err="1"/>
              <a:t>html</a:t>
            </a:r>
            <a:r>
              <a:rPr lang="es-EC" sz="2800" dirty="0"/>
              <a:t> para los clientes </a:t>
            </a:r>
            <a:r>
              <a:rPr lang="es-EC" sz="2800" dirty="0" err="1"/>
              <a:t>via</a:t>
            </a:r>
            <a:r>
              <a:rPr lang="es-EC" sz="2800" dirty="0"/>
              <a:t> web como un lenguaje de desarrollo gráfico donde tan solo se arrastra bloques identificados con la acción que se desea realizar, llamado </a:t>
            </a:r>
            <a:r>
              <a:rPr lang="es-EC" sz="2800" dirty="0" err="1"/>
              <a:t>AppInventor</a:t>
            </a:r>
            <a:r>
              <a:rPr lang="es-EC" sz="2800" dirty="0"/>
              <a:t> 2</a:t>
            </a:r>
            <a:r>
              <a:rPr lang="es-EC" sz="2800" dirty="0" smtClean="0"/>
              <a:t>.</a:t>
            </a:r>
          </a:p>
          <a:p>
            <a:pPr marL="0" indent="0" algn="just">
              <a:buNone/>
            </a:pPr>
            <a:r>
              <a:rPr lang="es-EC" sz="2800" b="1" dirty="0" smtClean="0"/>
              <a:t>Servidor</a:t>
            </a:r>
            <a:endParaRPr lang="es-EC" sz="2800" b="1" dirty="0"/>
          </a:p>
          <a:p>
            <a:pPr marL="0" indent="0" algn="just">
              <a:buNone/>
            </a:pPr>
            <a:r>
              <a:rPr lang="es-EC" sz="2800" dirty="0"/>
              <a:t>El servidor está conectado con </a:t>
            </a:r>
            <a:endParaRPr lang="es-EC" sz="2800" dirty="0" smtClean="0"/>
          </a:p>
          <a:p>
            <a:pPr marL="0" indent="0" algn="just">
              <a:buNone/>
            </a:pPr>
            <a:r>
              <a:rPr lang="es-EC" sz="2800" dirty="0" smtClean="0"/>
              <a:t>el </a:t>
            </a:r>
            <a:r>
              <a:rPr lang="es-EC" sz="2800" dirty="0"/>
              <a:t>cliente mediante </a:t>
            </a:r>
            <a:r>
              <a:rPr lang="es-EC" sz="2800" dirty="0" smtClean="0"/>
              <a:t>internet</a:t>
            </a:r>
            <a:r>
              <a:rPr lang="es-EC" sz="2800" dirty="0"/>
              <a:t>.</a:t>
            </a:r>
            <a:endParaRPr lang="es-EC" sz="2800" dirty="0" smtClean="0"/>
          </a:p>
          <a:p>
            <a:pPr marL="0" indent="0" algn="just">
              <a:buNone/>
            </a:pPr>
            <a:endParaRPr lang="es-EC" sz="2800" dirty="0"/>
          </a:p>
          <a:p>
            <a:pPr marL="0" indent="0" algn="just">
              <a:buNone/>
            </a:pPr>
            <a:endParaRPr lang="es-EC" dirty="0" smtClean="0"/>
          </a:p>
          <a:p>
            <a:pPr marL="0" indent="0" algn="just">
              <a:buNone/>
            </a:pPr>
            <a:endParaRPr lang="es-EC" dirty="0"/>
          </a:p>
        </p:txBody>
      </p:sp>
      <p:pic>
        <p:nvPicPr>
          <p:cNvPr id="6" name="Imagen 5"/>
          <p:cNvPicPr/>
          <p:nvPr/>
        </p:nvPicPr>
        <p:blipFill rotWithShape="1">
          <a:blip r:embed="rId2"/>
          <a:srcRect r="55708" b="32493"/>
          <a:stretch/>
        </p:blipFill>
        <p:spPr>
          <a:xfrm>
            <a:off x="5257800" y="3962400"/>
            <a:ext cx="3429000" cy="1905000"/>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144756531"/>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9443" r="3276"/>
          <a:stretch/>
        </p:blipFill>
        <p:spPr>
          <a:xfrm>
            <a:off x="144887" y="1163962"/>
            <a:ext cx="4398134" cy="4542185"/>
          </a:xfrm>
          <a:prstGeom prst="rect">
            <a:avLst/>
          </a:prstGeom>
        </p:spPr>
      </p:pic>
      <p:pic>
        <p:nvPicPr>
          <p:cNvPr id="5" name="Imagen 4"/>
          <p:cNvPicPr>
            <a:picLocks noChangeAspect="1"/>
          </p:cNvPicPr>
          <p:nvPr/>
        </p:nvPicPr>
        <p:blipFill>
          <a:blip r:embed="rId3"/>
          <a:stretch>
            <a:fillRect/>
          </a:stretch>
        </p:blipFill>
        <p:spPr>
          <a:xfrm>
            <a:off x="4543022" y="1163962"/>
            <a:ext cx="4507706" cy="4542185"/>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1228060802"/>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3400" y="762000"/>
            <a:ext cx="7886700" cy="4420221"/>
          </a:xfrm>
        </p:spPr>
        <p:txBody>
          <a:bodyPr>
            <a:noAutofit/>
          </a:bodyPr>
          <a:lstStyle/>
          <a:p>
            <a:pPr algn="just"/>
            <a:r>
              <a:rPr lang="es-EC" sz="2200" dirty="0" smtClean="0"/>
              <a:t>Para la implementación del servidor se utilizó un </a:t>
            </a:r>
            <a:r>
              <a:rPr lang="es-EC" sz="2200" dirty="0" err="1" smtClean="0"/>
              <a:t>Arduino</a:t>
            </a:r>
            <a:r>
              <a:rPr lang="es-EC" sz="2200" dirty="0" smtClean="0"/>
              <a:t> Mega 2650 como sistema de adquisición y control</a:t>
            </a:r>
          </a:p>
          <a:p>
            <a:pPr algn="just"/>
            <a:r>
              <a:rPr lang="es-EC" sz="2200" dirty="0" smtClean="0"/>
              <a:t>Es necesario tener habilitado un puerto en el AP, este deberá estar enlazado a la aplicación, esto facilitará el poder mirar los datos desde cualquier lugar mediante internet.</a:t>
            </a:r>
          </a:p>
          <a:p>
            <a:pPr algn="just"/>
            <a:r>
              <a:rPr lang="es-EC" sz="2200" dirty="0" smtClean="0"/>
              <a:t>El ISP proporciona una IP pública, por lo que para mirar la aplicación desde internet se debe apuntar hacia la dirección pública y luego al puerto que anteriormente se configuró. </a:t>
            </a:r>
          </a:p>
          <a:p>
            <a:endParaRPr lang="es-EC" sz="2200" dirty="0" smtClean="0"/>
          </a:p>
          <a:p>
            <a:endParaRPr lang="es-EC" sz="2200" dirty="0" smtClean="0"/>
          </a:p>
          <a:p>
            <a:pPr algn="just"/>
            <a:r>
              <a:rPr lang="es-EC" sz="2200" dirty="0" smtClean="0"/>
              <a:t>La configuración del puerto es mediante el ISP que este contratado, normalmente se usaría el puerto 80 que está reservado para aplicaciones web, pero ese puerto está configurado para escucha del AP remotamente. Por esa razón la aplicación está habilitada en el puerto 8000</a:t>
            </a:r>
            <a:endParaRPr lang="es-EC" sz="2200" dirty="0"/>
          </a:p>
        </p:txBody>
      </p:sp>
      <p:pic>
        <p:nvPicPr>
          <p:cNvPr id="5" name="Imagen 4"/>
          <p:cNvPicPr/>
          <p:nvPr/>
        </p:nvPicPr>
        <p:blipFill>
          <a:blip r:embed="rId2"/>
          <a:stretch>
            <a:fillRect/>
          </a:stretch>
        </p:blipFill>
        <p:spPr>
          <a:xfrm>
            <a:off x="2743200" y="3657600"/>
            <a:ext cx="3352800" cy="685800"/>
          </a:xfrm>
          <a:prstGeom prst="rect">
            <a:avLst/>
          </a:prstGeom>
        </p:spPr>
      </p:pic>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2614758224"/>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2058" y="457200"/>
            <a:ext cx="7886700" cy="3263504"/>
          </a:xfrm>
        </p:spPr>
        <p:txBody>
          <a:bodyPr/>
          <a:lstStyle/>
          <a:p>
            <a:pPr marL="0" indent="0">
              <a:buNone/>
            </a:pPr>
            <a:r>
              <a:rPr lang="es-EC" sz="2800" b="1" dirty="0" smtClean="0"/>
              <a:t>Cliente</a:t>
            </a:r>
          </a:p>
          <a:p>
            <a:pPr marL="0" indent="0" algn="just">
              <a:buNone/>
            </a:pPr>
            <a:r>
              <a:rPr lang="es-EC" sz="2800" dirty="0" smtClean="0"/>
              <a:t>Existen </a:t>
            </a:r>
            <a:r>
              <a:rPr lang="es-EC" sz="2800" dirty="0"/>
              <a:t>dos maneras para que el cliente pueda ingresar a ver los datos disponibles </a:t>
            </a:r>
            <a:r>
              <a:rPr lang="es-EC" sz="2800" dirty="0" smtClean="0"/>
              <a:t>en el servidor, vía web en la página del sistema con los datos proporcionados, se desplegará </a:t>
            </a:r>
            <a:r>
              <a:rPr lang="es-EC" sz="2800" dirty="0"/>
              <a:t>la </a:t>
            </a:r>
            <a:r>
              <a:rPr lang="es-EC" sz="2800" dirty="0" smtClean="0"/>
              <a:t>información y </a:t>
            </a:r>
            <a:r>
              <a:rPr lang="es-EC" sz="2800" dirty="0"/>
              <a:t>la otra manera es mediante la aplicación en el </a:t>
            </a:r>
            <a:r>
              <a:rPr lang="es-EC" sz="2800" dirty="0" smtClean="0"/>
              <a:t>móvil </a:t>
            </a:r>
            <a:r>
              <a:rPr lang="es-EC" sz="2800" dirty="0"/>
              <a:t>de igual manera con las credenciales de </a:t>
            </a:r>
            <a:r>
              <a:rPr lang="es-EC" sz="2800" dirty="0" smtClean="0"/>
              <a:t>usuario </a:t>
            </a:r>
            <a:r>
              <a:rPr lang="es-EC" sz="2800" dirty="0"/>
              <a:t>se visualiza los datos del servidor, ambos tienen acceso mediante datos móviles o una red inalámbrica que tenga acceso a internet.</a:t>
            </a:r>
          </a:p>
          <a:p>
            <a:endParaRPr lang="es-EC" sz="2800" dirty="0"/>
          </a:p>
        </p:txBody>
      </p:sp>
      <p:pic>
        <p:nvPicPr>
          <p:cNvPr id="4" name="Imagen 3"/>
          <p:cNvPicPr/>
          <p:nvPr/>
        </p:nvPicPr>
        <p:blipFill>
          <a:blip r:embed="rId2"/>
          <a:stretch>
            <a:fillRect/>
          </a:stretch>
        </p:blipFill>
        <p:spPr>
          <a:xfrm>
            <a:off x="228600" y="4800600"/>
            <a:ext cx="2950369" cy="1349693"/>
          </a:xfrm>
          <a:prstGeom prst="rect">
            <a:avLst/>
          </a:prstGeom>
        </p:spPr>
      </p:pic>
      <p:pic>
        <p:nvPicPr>
          <p:cNvPr id="5" name="Imagen 4"/>
          <p:cNvPicPr/>
          <p:nvPr/>
        </p:nvPicPr>
        <p:blipFill>
          <a:blip r:embed="rId3"/>
          <a:stretch>
            <a:fillRect/>
          </a:stretch>
        </p:blipFill>
        <p:spPr>
          <a:xfrm>
            <a:off x="3206265" y="4800600"/>
            <a:ext cx="3339465" cy="1300163"/>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19" y="5867400"/>
            <a:ext cx="2354581" cy="762000"/>
          </a:xfrm>
          <a:prstGeom prst="rect">
            <a:avLst/>
          </a:prstGeom>
          <a:noFill/>
          <a:ln>
            <a:noFill/>
          </a:ln>
        </p:spPr>
      </p:pic>
    </p:spTree>
    <p:extLst>
      <p:ext uri="{BB962C8B-B14F-4D97-AF65-F5344CB8AC3E}">
        <p14:creationId xmlns:p14="http://schemas.microsoft.com/office/powerpoint/2010/main" val="2388729591"/>
      </p:ext>
    </p:extLst>
  </p:cSld>
  <p:clrMapOvr>
    <a:masterClrMapping/>
  </p:clrMapOvr>
  <p:transition spd="med">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148</TotalTime>
  <Words>1658</Words>
  <Application>Microsoft Office PowerPoint</Application>
  <PresentationFormat>Presentación en pantalla (4:3)</PresentationFormat>
  <Paragraphs>150</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Times New Roman</vt:lpstr>
      <vt:lpstr>Theme1</vt:lpstr>
      <vt:lpstr>PROYECTO DE INVESTIGACIÓN PREVIO A LA OBTENCIÓN DEL TÍTULO DE:</vt:lpstr>
      <vt:lpstr>DISEÑO E IMPLEMENTACIÓN DE UN SISTEMA DE MONITORIZACIÓN AMBIENTAL EN EL HOGAR PARA DISPOSITIVOS ANDROID</vt:lpstr>
      <vt:lpstr>INTRODUCCIÓN</vt:lpstr>
      <vt:lpstr>OBJETIVOS</vt:lpstr>
      <vt:lpstr>DISEÑO E IMPLEMENTACIÓN</vt:lpstr>
      <vt:lpstr>SOFTWARE</vt:lpstr>
      <vt:lpstr>Presentación de PowerPoint</vt:lpstr>
      <vt:lpstr>Presentación de PowerPoint</vt:lpstr>
      <vt:lpstr>Presentación de PowerPoint</vt:lpstr>
      <vt:lpstr>Presentación de PowerPoint</vt:lpstr>
      <vt:lpstr>HARDWARE</vt:lpstr>
      <vt:lpstr>Presentación de PowerPoint</vt:lpstr>
      <vt:lpstr>Presentación de PowerPoint</vt:lpstr>
      <vt:lpstr>PRUEBAS, MEDICIONES Y RESULTADOS</vt:lpstr>
      <vt:lpstr>Presentación de PowerPoint</vt:lpstr>
      <vt:lpstr>Presentación de PowerPoint</vt:lpstr>
      <vt:lpstr>Presentación de PowerPoint</vt:lpstr>
      <vt:lpstr>Presentación de PowerPoint</vt:lpstr>
      <vt:lpstr>Presentación de PowerPoint</vt:lpstr>
      <vt:lpstr>PRUEBA DE LOS SENSORES</vt:lpstr>
      <vt:lpstr>Presentación de PowerPoint</vt:lpstr>
      <vt:lpstr>PRUEBA DEL SISTEMA</vt:lpstr>
      <vt:lpstr>Presentación de PowerPoint</vt:lpstr>
      <vt:lpstr>CONCLUSIONES Y RECOMENDACIONES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Leonardo Mantilla Torres</cp:lastModifiedBy>
  <cp:revision>29</cp:revision>
  <dcterms:created xsi:type="dcterms:W3CDTF">2012-08-14T15:29:02Z</dcterms:created>
  <dcterms:modified xsi:type="dcterms:W3CDTF">2016-02-17T02:42:42Z</dcterms:modified>
</cp:coreProperties>
</file>