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07" r:id="rId2"/>
    <p:sldId id="303" r:id="rId3"/>
    <p:sldId id="310" r:id="rId4"/>
    <p:sldId id="311" r:id="rId5"/>
    <p:sldId id="312" r:id="rId6"/>
    <p:sldId id="300" r:id="rId7"/>
    <p:sldId id="308" r:id="rId8"/>
    <p:sldId id="259" r:id="rId9"/>
    <p:sldId id="265" r:id="rId10"/>
    <p:sldId id="313" r:id="rId11"/>
    <p:sldId id="266" r:id="rId12"/>
    <p:sldId id="273" r:id="rId13"/>
    <p:sldId id="269" r:id="rId14"/>
    <p:sldId id="314" r:id="rId15"/>
    <p:sldId id="315" r:id="rId16"/>
    <p:sldId id="316" r:id="rId17"/>
    <p:sldId id="317" r:id="rId18"/>
    <p:sldId id="318" r:id="rId19"/>
    <p:sldId id="319" r:id="rId20"/>
    <p:sldId id="278" r:id="rId21"/>
    <p:sldId id="293" r:id="rId22"/>
    <p:sldId id="320" r:id="rId23"/>
    <p:sldId id="321" r:id="rId24"/>
    <p:sldId id="322" r:id="rId25"/>
    <p:sldId id="323" r:id="rId26"/>
    <p:sldId id="324" r:id="rId27"/>
    <p:sldId id="325" r:id="rId28"/>
    <p:sldId id="270" r:id="rId29"/>
    <p:sldId id="284" r:id="rId30"/>
    <p:sldId id="285" r:id="rId31"/>
    <p:sldId id="288" r:id="rId3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6C4"/>
    <a:srgbClr val="92B1D6"/>
    <a:srgbClr val="00FF00"/>
    <a:srgbClr val="00CC00"/>
    <a:srgbClr val="FFCCFF"/>
    <a:srgbClr val="008000"/>
    <a:srgbClr val="333300"/>
    <a:srgbClr val="406EA6"/>
    <a:srgbClr val="7199C9"/>
    <a:srgbClr val="E7EA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24" autoAdjust="0"/>
    <p:restoredTop sz="94622" autoAdjust="0"/>
  </p:normalViewPr>
  <p:slideViewPr>
    <p:cSldViewPr>
      <p:cViewPr>
        <p:scale>
          <a:sx n="70" d="100"/>
          <a:sy n="70" d="100"/>
        </p:scale>
        <p:origin x="-6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E3188-87BA-4DBC-A6C3-08A5849D6E97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22423-3FE3-4B59-8F87-98BE59BAC72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4282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22423-3FE3-4B59-8F87-98BE59BAC72E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2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22423-3FE3-4B59-8F87-98BE59BAC72E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20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22423-3FE3-4B59-8F87-98BE59BAC72E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20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22423-3FE3-4B59-8F87-98BE59BAC72E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20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22423-3FE3-4B59-8F87-98BE59BAC72E}" type="slidenum">
              <a:rPr lang="es-ES" smtClean="0"/>
              <a:pPr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20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522423-3FE3-4B59-8F87-98BE59BAC72E}" type="slidenum">
              <a:rPr lang="es-ES" smtClean="0"/>
              <a:pPr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642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291C-523C-4EF4-A336-56547AA27055}" type="datetimeFigureOut">
              <a:rPr lang="es-ES" smtClean="0"/>
              <a:pPr/>
              <a:t>20/05/2015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B396F-6FA7-4227-9206-9834717C3DA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Artefactos%20Alexis/Documento1-Vision.doc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Artefactos%20Alexis/Documento2-PlanDeDesarrolloSoftware.doc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hyperlink" Target="Artefactos%20Alexis/Documento4-EspecificaconDeRequerimientos.doc" TargetMode="External"/><Relationship Id="rId4" Type="http://schemas.openxmlformats.org/officeDocument/2006/relationships/hyperlink" Target="Artefactos%20Alexis/Documento3-Riesgos.doc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Artefactos%20Alexis/Documento5-CasosDeUso.doc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Artefactos%20Alexis/Documento6-ArquitecturaDistribucion.doc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gi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Artefactos%20Alexis/Documento7-ArquitecturaAplicacion.doc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Artefactos%20Alexis/Documento8-Pruebas.doc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hyperlink" Target="Artefactos%20Alexis/Documento9-ScriptsDeDespliegue.doc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hyperlink" Target="Artefactos%20Alexis/Documento10-PlanillaDeIncidentes.doc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Artefactos%20Alexis/Documento11-RepositorioDelProyecto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Artefactos%20Alexis/Documento12-ActaDeEntrega.doc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 txBox="1">
            <a:spLocks/>
          </p:cNvSpPr>
          <p:nvPr/>
        </p:nvSpPr>
        <p:spPr>
          <a:xfrm>
            <a:off x="533395" y="1260482"/>
            <a:ext cx="8206680" cy="3628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4000" b="1" cap="all" dirty="0" smtClean="0">
                <a:solidFill>
                  <a:srgbClr val="002060"/>
                </a:solidFill>
              </a:rPr>
              <a:t>Aplicación Distribuida sobre Arquitectura </a:t>
            </a:r>
            <a:r>
              <a:rPr lang="es-EC" sz="4000" b="1" cap="all" dirty="0" err="1" smtClean="0">
                <a:solidFill>
                  <a:srgbClr val="002060"/>
                </a:solidFill>
              </a:rPr>
              <a:t>Multi</a:t>
            </a:r>
            <a:r>
              <a:rPr lang="es-EC" sz="4000" b="1" cap="all" dirty="0" smtClean="0">
                <a:solidFill>
                  <a:srgbClr val="002060"/>
                </a:solidFill>
              </a:rPr>
              <a:t> Capas, </a:t>
            </a:r>
            <a:br>
              <a:rPr lang="es-EC" sz="4000" b="1" cap="all" dirty="0" smtClean="0">
                <a:solidFill>
                  <a:srgbClr val="002060"/>
                </a:solidFill>
              </a:rPr>
            </a:br>
            <a:r>
              <a:rPr lang="es-EC" sz="4000" b="1" cap="all" dirty="0" smtClean="0">
                <a:solidFill>
                  <a:srgbClr val="002060"/>
                </a:solidFill>
              </a:rPr>
              <a:t>caso práctico </a:t>
            </a:r>
            <a:br>
              <a:rPr lang="es-EC" sz="4000" b="1" cap="all" dirty="0" smtClean="0">
                <a:solidFill>
                  <a:srgbClr val="002060"/>
                </a:solidFill>
              </a:rPr>
            </a:br>
            <a:r>
              <a:rPr lang="es-EC" sz="4000" b="1" cap="all" dirty="0" smtClean="0">
                <a:solidFill>
                  <a:srgbClr val="002060"/>
                </a:solidFill>
              </a:rPr>
              <a:t>Módulo Evaluación de RR.HH basado en Competencias</a:t>
            </a:r>
            <a:endParaRPr lang="es-EC" sz="4000" cap="all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8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251520" y="1484784"/>
            <a:ext cx="849694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Objetivos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Específicos</a:t>
            </a:r>
          </a:p>
          <a:p>
            <a:pPr marL="261938" lvl="1" algn="just"/>
            <a:endParaRPr lang="es-ES" sz="2400" i="1" dirty="0">
              <a:solidFill>
                <a:schemeClr val="tx2">
                  <a:lumMod val="50000"/>
                </a:schemeClr>
              </a:solidFill>
            </a:endParaRPr>
          </a:p>
          <a:p>
            <a:pPr marL="449263" lvl="1" indent="-187325" algn="just">
              <a:buFont typeface="Wingdings" pitchFamily="2" charset="2"/>
              <a:buChar char="§"/>
            </a:pPr>
            <a:r>
              <a:rPr lang="es-ES" sz="2400" i="1" dirty="0">
                <a:solidFill>
                  <a:schemeClr val="tx2">
                    <a:lumMod val="50000"/>
                  </a:schemeClr>
                </a:solidFill>
              </a:rPr>
              <a:t>Optimizar estructura de datos, re-utilizar </a:t>
            </a: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código </a:t>
            </a:r>
            <a:r>
              <a:rPr lang="es-ES" sz="2400" i="1" dirty="0">
                <a:solidFill>
                  <a:schemeClr val="tx2">
                    <a:lumMod val="50000"/>
                  </a:schemeClr>
                </a:solidFill>
              </a:rPr>
              <a:t>y reportes lo mayormente </a:t>
            </a: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posible.</a:t>
            </a:r>
            <a:endParaRPr lang="es-ES" sz="2400" i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i="1" dirty="0">
              <a:solidFill>
                <a:schemeClr val="tx2">
                  <a:lumMod val="50000"/>
                </a:schemeClr>
              </a:solidFill>
            </a:endParaRPr>
          </a:p>
          <a:p>
            <a:pPr marL="449263" lvl="1" indent="-187325" algn="just">
              <a:buFont typeface="Wingdings" pitchFamily="2" charset="2"/>
              <a:buChar char="§"/>
            </a:pP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Documentar metodología y proceso de desarrollo utilizado para la conversión del resto de productos de “</a:t>
            </a:r>
            <a:r>
              <a:rPr lang="es-ES" sz="2400" i="1" dirty="0" err="1" smtClean="0">
                <a:solidFill>
                  <a:schemeClr val="tx2">
                    <a:lumMod val="50000"/>
                  </a:schemeClr>
                </a:solidFill>
              </a:rPr>
              <a:t>Zeuz</a:t>
            </a: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 Sistemas”</a:t>
            </a:r>
          </a:p>
          <a:p>
            <a:pPr marL="449263" lvl="1" indent="-187325" algn="just">
              <a:buFont typeface="Wingdings" pitchFamily="2" charset="2"/>
              <a:buChar char="§"/>
            </a:pPr>
            <a:endParaRPr lang="es-ES" sz="2400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230832" y="53752"/>
            <a:ext cx="8229600" cy="1143000"/>
          </a:xfrm>
        </p:spPr>
        <p:txBody>
          <a:bodyPr/>
          <a:lstStyle/>
          <a:p>
            <a:pPr algn="l"/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Objetivos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1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230832" y="53752"/>
            <a:ext cx="8229600" cy="1143000"/>
          </a:xfrm>
        </p:spPr>
        <p:txBody>
          <a:bodyPr/>
          <a:lstStyle/>
          <a:p>
            <a:pPr algn="l"/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Alcance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Rectángulo"/>
          <p:cNvSpPr/>
          <p:nvPr/>
        </p:nvSpPr>
        <p:spPr>
          <a:xfrm>
            <a:off x="3563888" y="1328544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Sistemas Distribuidos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Protocolo TCP/IP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Bases de Datos Distribuidas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Paradigma Orientado a Objetos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Herramientas de Análisis y Diseño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Recursos Humanos Basado Competencias</a:t>
            </a:r>
          </a:p>
        </p:txBody>
      </p:sp>
      <p:sp>
        <p:nvSpPr>
          <p:cNvPr id="26" name="25 Rectángulo"/>
          <p:cNvSpPr/>
          <p:nvPr/>
        </p:nvSpPr>
        <p:spPr>
          <a:xfrm>
            <a:off x="3563888" y="4365104"/>
            <a:ext cx="3672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Fases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Disciplinas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Roles 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Artefactos Entregables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Patrones de Desarrollo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899592" y="1556792"/>
            <a:ext cx="2520280" cy="7348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Relevamiento Información</a:t>
            </a:r>
            <a:endParaRPr lang="es-ES" sz="2400" b="1" dirty="0"/>
          </a:p>
        </p:txBody>
      </p:sp>
      <p:sp>
        <p:nvSpPr>
          <p:cNvPr id="40" name="39 Rectángulo"/>
          <p:cNvSpPr/>
          <p:nvPr/>
        </p:nvSpPr>
        <p:spPr>
          <a:xfrm>
            <a:off x="1691680" y="3789040"/>
            <a:ext cx="4032448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Definición Metodología</a:t>
            </a:r>
            <a:endParaRPr lang="es-ES" sz="2400" b="1" dirty="0"/>
          </a:p>
        </p:txBody>
      </p:sp>
      <p:sp>
        <p:nvSpPr>
          <p:cNvPr id="41" name="40 Abrir corchete"/>
          <p:cNvSpPr/>
          <p:nvPr/>
        </p:nvSpPr>
        <p:spPr>
          <a:xfrm>
            <a:off x="3556352" y="1355840"/>
            <a:ext cx="288032" cy="2194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Abrir corchete"/>
          <p:cNvSpPr/>
          <p:nvPr/>
        </p:nvSpPr>
        <p:spPr>
          <a:xfrm>
            <a:off x="3419872" y="4293096"/>
            <a:ext cx="216024" cy="20882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6" grpId="0"/>
      <p:bldP spid="39" grpId="0" animBg="1"/>
      <p:bldP spid="40" grpId="0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230832" y="53752"/>
            <a:ext cx="8229600" cy="1143000"/>
          </a:xfrm>
        </p:spPr>
        <p:txBody>
          <a:bodyPr/>
          <a:lstStyle/>
          <a:p>
            <a:pPr algn="l"/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Alcance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Rectángulo"/>
          <p:cNvSpPr/>
          <p:nvPr/>
        </p:nvSpPr>
        <p:spPr>
          <a:xfrm>
            <a:off x="1115616" y="1433960"/>
            <a:ext cx="2160240" cy="73488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Desarrollo del Sistema</a:t>
            </a:r>
            <a:endParaRPr lang="es-ES" sz="2400" b="1" dirty="0"/>
          </a:p>
        </p:txBody>
      </p:sp>
      <p:sp>
        <p:nvSpPr>
          <p:cNvPr id="37" name="36 Rectángulo"/>
          <p:cNvSpPr/>
          <p:nvPr/>
        </p:nvSpPr>
        <p:spPr>
          <a:xfrm>
            <a:off x="3546472" y="1314896"/>
            <a:ext cx="3024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Concepción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Elaboración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Construcción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Transición</a:t>
            </a:r>
          </a:p>
        </p:txBody>
      </p:sp>
      <p:sp>
        <p:nvSpPr>
          <p:cNvPr id="41" name="40 Abrir corchete"/>
          <p:cNvSpPr/>
          <p:nvPr/>
        </p:nvSpPr>
        <p:spPr>
          <a:xfrm>
            <a:off x="3419872" y="1371832"/>
            <a:ext cx="288032" cy="147178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41 Rectángulo"/>
          <p:cNvSpPr/>
          <p:nvPr/>
        </p:nvSpPr>
        <p:spPr>
          <a:xfrm>
            <a:off x="4843448" y="3645024"/>
            <a:ext cx="2862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Entregables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Manuales 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Instalación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Conclusiones</a:t>
            </a:r>
          </a:p>
          <a:p>
            <a:pPr lvl="0"/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Recomendaciones</a:t>
            </a:r>
          </a:p>
        </p:txBody>
      </p:sp>
      <p:sp>
        <p:nvSpPr>
          <p:cNvPr id="47" name="46 Rectángulo"/>
          <p:cNvSpPr/>
          <p:nvPr/>
        </p:nvSpPr>
        <p:spPr>
          <a:xfrm>
            <a:off x="2205355" y="3662746"/>
            <a:ext cx="2478082" cy="360040"/>
          </a:xfrm>
          <a:prstGeom prst="rect">
            <a:avLst/>
          </a:prstGeom>
          <a:solidFill>
            <a:srgbClr val="C406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Documentación</a:t>
            </a:r>
            <a:endParaRPr lang="es-ES" sz="2400" b="1" dirty="0"/>
          </a:p>
        </p:txBody>
      </p:sp>
      <p:sp>
        <p:nvSpPr>
          <p:cNvPr id="48" name="47 Abrir corchete"/>
          <p:cNvSpPr/>
          <p:nvPr/>
        </p:nvSpPr>
        <p:spPr>
          <a:xfrm>
            <a:off x="4822264" y="3573016"/>
            <a:ext cx="216024" cy="20882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22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7" grpId="0"/>
      <p:bldP spid="41" grpId="0" animBg="1"/>
      <p:bldP spid="42" grpId="0"/>
      <p:bldP spid="47" grpId="0" animBg="1"/>
      <p:bldP spid="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Metodología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229846"/>
            <a:ext cx="84969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Análisis y Comparación Metodologías</a:t>
            </a:r>
          </a:p>
          <a:p>
            <a:endParaRPr lang="es-ES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indent="-187325">
              <a:buBlip>
                <a:blip r:embed="rId3"/>
              </a:buBlip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Extreme </a:t>
            </a:r>
            <a:r>
              <a:rPr lang="es-ES" sz="2400" dirty="0" err="1" smtClean="0">
                <a:solidFill>
                  <a:schemeClr val="tx2">
                    <a:lumMod val="50000"/>
                  </a:schemeClr>
                </a:solidFill>
              </a:rPr>
              <a:t>Programing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(XP)</a:t>
            </a:r>
            <a:endParaRPr lang="es-E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indent="-187325">
              <a:buBlip>
                <a:blip r:embed="rId3"/>
              </a:buBlip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Microsoft </a:t>
            </a:r>
            <a:r>
              <a:rPr lang="es-ES" sz="2400" dirty="0" err="1" smtClean="0">
                <a:solidFill>
                  <a:schemeClr val="tx2">
                    <a:lumMod val="50000"/>
                  </a:schemeClr>
                </a:solidFill>
              </a:rPr>
              <a:t>Solution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Framework (MSF)</a:t>
            </a:r>
            <a:endParaRPr lang="es-E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indent="-187325">
              <a:buBlip>
                <a:blip r:embed="rId3"/>
              </a:buBlip>
            </a:pPr>
            <a:r>
              <a:rPr lang="es-E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tx2">
                    <a:lumMod val="50000"/>
                  </a:schemeClr>
                </a:solidFill>
              </a:rPr>
              <a:t>Rational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tx2">
                    <a:lumMod val="50000"/>
                  </a:schemeClr>
                </a:solidFill>
              </a:rPr>
              <a:t>Unified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400" dirty="0" err="1" smtClean="0">
                <a:solidFill>
                  <a:schemeClr val="tx2">
                    <a:lumMod val="50000"/>
                  </a:schemeClr>
                </a:solidFill>
              </a:rPr>
              <a:t>Process</a:t>
            </a: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(RUP)</a:t>
            </a:r>
            <a:endParaRPr lang="es-E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675525" y="3692080"/>
            <a:ext cx="3954563" cy="2880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</a:rPr>
              <a:t>Fases</a:t>
            </a:r>
            <a:endParaRPr lang="es-E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692505" y="3980112"/>
            <a:ext cx="4032959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</a:rPr>
              <a:t>Disciplinas Fases</a:t>
            </a:r>
            <a:endParaRPr lang="es-E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2692505" y="4268144"/>
            <a:ext cx="4032959" cy="288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Disciplinas Soporte</a:t>
            </a:r>
            <a:endParaRPr lang="es-E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2692505" y="4556176"/>
            <a:ext cx="4032959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Roles y Destrezas</a:t>
            </a:r>
            <a:endParaRPr lang="es-E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2692505" y="4844208"/>
            <a:ext cx="4032959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Artefactos y Entregables</a:t>
            </a:r>
            <a:endParaRPr lang="es-E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692505" y="5132240"/>
            <a:ext cx="4032959" cy="2880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Patrones de Desarrollo</a:t>
            </a:r>
            <a:endParaRPr lang="es-E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35 Rectángulo"/>
          <p:cNvSpPr/>
          <p:nvPr/>
        </p:nvSpPr>
        <p:spPr>
          <a:xfrm>
            <a:off x="554624" y="4254187"/>
            <a:ext cx="1785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i="1" u="sng" dirty="0" smtClean="0">
                <a:solidFill>
                  <a:schemeClr val="tx2">
                    <a:lumMod val="50000"/>
                  </a:schemeClr>
                </a:solidFill>
              </a:rPr>
              <a:t>Metodología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Metodología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FASES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11560" y="2019612"/>
            <a:ext cx="78488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Concepción  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Elaboración</a:t>
            </a:r>
          </a:p>
          <a:p>
            <a:pPr algn="just"/>
            <a:endParaRPr lang="es-ES" sz="2400" dirty="0"/>
          </a:p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Construcción</a:t>
            </a:r>
          </a:p>
          <a:p>
            <a:pPr algn="just"/>
            <a:endParaRPr lang="es-ES" sz="2400" dirty="0"/>
          </a:p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Transición</a:t>
            </a:r>
          </a:p>
          <a:p>
            <a:endParaRPr lang="es-ES" sz="24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37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Metodología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DISCIPLINAS DE FASES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1307646" y="1828540"/>
            <a:ext cx="48735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Factibilidad  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Requerimientos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Análisis y Diseño</a:t>
            </a:r>
            <a:endParaRPr lang="es-ES" sz="2400" dirty="0"/>
          </a:p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Implementación</a:t>
            </a:r>
          </a:p>
          <a:p>
            <a:pPr algn="just"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Despliegue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35680" y="3861048"/>
            <a:ext cx="783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DISCIPLINAS DE SOPORTE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5086076" y="4328396"/>
            <a:ext cx="3026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400" dirty="0" smtClean="0"/>
              <a:t> </a:t>
            </a:r>
            <a:r>
              <a:rPr lang="es-ES" sz="2400" dirty="0" err="1" smtClean="0"/>
              <a:t>Sop.Proyecto</a:t>
            </a:r>
            <a:r>
              <a:rPr lang="es-ES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</a:t>
            </a:r>
            <a:r>
              <a:rPr lang="es-ES" sz="2400" dirty="0" err="1" smtClean="0"/>
              <a:t>Sop.Configuración</a:t>
            </a:r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</a:t>
            </a:r>
            <a:r>
              <a:rPr lang="es-ES" sz="2400" dirty="0" err="1" smtClean="0"/>
              <a:t>Sop.Proceso</a:t>
            </a:r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</a:t>
            </a:r>
            <a:r>
              <a:rPr lang="es-ES" sz="2400" dirty="0" err="1" smtClean="0"/>
              <a:t>Sop.Personas</a:t>
            </a:r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err="1" smtClean="0"/>
              <a:t>Sop.Conocimiento</a:t>
            </a: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58781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Metodología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ROLES Y DESTREZAS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385660" y="1937724"/>
            <a:ext cx="40277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</a:t>
            </a:r>
            <a:r>
              <a:rPr lang="es-ES" sz="2400" dirty="0" err="1" smtClean="0"/>
              <a:t>Patrocinante</a:t>
            </a:r>
            <a:r>
              <a:rPr lang="es-ES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</a:t>
            </a:r>
            <a:r>
              <a:rPr lang="es-ES" sz="2400" dirty="0" err="1" smtClean="0"/>
              <a:t>Lider</a:t>
            </a:r>
            <a:r>
              <a:rPr lang="es-ES" sz="2400" dirty="0" smtClean="0"/>
              <a:t> de Proyecto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Experto en dominio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Coordinador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Analista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Arquitecto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Programador 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Verificador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Implementador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Metodología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ARTEFACTOS ENTREGABLES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385660" y="1746652"/>
            <a:ext cx="53546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Visión de Proyecto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Plan de Proyecto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Lista de Riesgos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Modelo de Casos de Uso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Especificaciones y Requerimientos 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Arquitectura de Aplicación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Arquitectura de Distribución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Casos de Prueba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Scripts de Despliegue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Bitácora de Incidentes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Repositorio de Versiones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Nota de Entrega/Recepción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0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323528" y="124959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VISION</a:t>
            </a:r>
            <a:endParaRPr lang="es-ES" sz="2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hlinkClick r:id="rId3" action="ppaction://hlinkfile"/>
              </a:rPr>
              <a:t>Artefactos Alexis\Documento1-Vision.doc</a:t>
            </a:r>
            <a:endParaRPr lang="es-ES" sz="2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11560" y="2474527"/>
            <a:ext cx="7848872" cy="3441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Desarrollar una Aplicación Distribuida del Modulo de Evaluación de Recursos Humanos Basado en Competencias,  tomando como referencia el módulo actual desarrollado en Cliente/Servidor con vb6 y cr10.   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Optimizar y Actualizar estructura de base de datos.</a:t>
            </a:r>
          </a:p>
          <a:p>
            <a:pPr algn="just"/>
            <a:endParaRPr lang="es-ES" sz="2400" dirty="0"/>
          </a:p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Utilizar la herramientas: Visual Studio, </a:t>
            </a:r>
            <a:r>
              <a:rPr lang="es-ES" sz="2400" dirty="0" err="1" smtClean="0"/>
              <a:t>Crystal</a:t>
            </a:r>
            <a:r>
              <a:rPr lang="es-ES" sz="2400" dirty="0" smtClean="0"/>
              <a:t> </a:t>
            </a:r>
            <a:r>
              <a:rPr lang="es-ES" sz="2400" dirty="0" err="1" smtClean="0"/>
              <a:t>Report</a:t>
            </a:r>
            <a:r>
              <a:rPr lang="es-ES" sz="2400" dirty="0" smtClean="0"/>
              <a:t>, </a:t>
            </a:r>
            <a:r>
              <a:rPr lang="es-ES" sz="2400" dirty="0" err="1" smtClean="0"/>
              <a:t>Power</a:t>
            </a:r>
            <a:r>
              <a:rPr lang="es-ES" sz="2400" dirty="0" smtClean="0"/>
              <a:t> </a:t>
            </a:r>
            <a:r>
              <a:rPr lang="es-ES" sz="2400" dirty="0" err="1"/>
              <a:t>D</a:t>
            </a:r>
            <a:r>
              <a:rPr lang="es-ES" sz="2400" dirty="0" err="1" smtClean="0"/>
              <a:t>esigner</a:t>
            </a:r>
            <a:r>
              <a:rPr lang="es-ES" sz="2400" dirty="0" smtClean="0"/>
              <a:t>, IIS, </a:t>
            </a:r>
            <a:r>
              <a:rPr lang="es-ES" sz="2400" dirty="0" err="1" smtClean="0"/>
              <a:t>SqlServer</a:t>
            </a:r>
            <a:r>
              <a:rPr lang="es-ES" sz="2400" dirty="0" smtClean="0"/>
              <a:t> 2008</a:t>
            </a:r>
          </a:p>
          <a:p>
            <a:endParaRPr lang="es-ES" sz="24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78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347056" y="132160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PLAN    </a:t>
            </a:r>
          </a:p>
          <a:p>
            <a:pPr lvl="1"/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hlinkClick r:id="rId3" action="ppaction://hlinkfile"/>
              </a:rPr>
              <a:t>Artefactos Alexis\Documento2-PlanDeDesarrolloSoftware.doc</a:t>
            </a:r>
            <a:endParaRPr lang="es-ES" sz="2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60576" y="2953664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RIESGOS   </a:t>
            </a:r>
          </a:p>
          <a:p>
            <a:pPr lvl="1"/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hlinkClick r:id="rId4" action="ppaction://hlinkfile"/>
              </a:rPr>
              <a:t>Artefactos Alexis\Documento3-Riesgos.doc</a:t>
            </a:r>
            <a:endParaRPr lang="es-ES" sz="28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73045" y="4437111"/>
            <a:ext cx="8424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REQUERIMIENTOS   </a:t>
            </a:r>
          </a:p>
          <a:p>
            <a:pPr lvl="1"/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hlinkClick r:id="rId5" action="ppaction://hlinkfile"/>
              </a:rPr>
              <a:t>Artefactos Alexis\Documento4-EspecificaconDeRequerimientos.doc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476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Introducción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Que es Ingeniería de Software ?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11560" y="1916832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400" dirty="0" smtClean="0"/>
              <a:t> Según IEEE </a:t>
            </a:r>
            <a:r>
              <a:rPr lang="es-ES" sz="2400" dirty="0" err="1"/>
              <a:t>C</a:t>
            </a:r>
            <a:r>
              <a:rPr lang="es-ES" sz="2400" dirty="0" err="1" smtClean="0"/>
              <a:t>omputer</a:t>
            </a:r>
            <a:r>
              <a:rPr lang="es-ES" sz="2400" dirty="0" smtClean="0"/>
              <a:t> </a:t>
            </a:r>
            <a:r>
              <a:rPr lang="es-ES" sz="2400" dirty="0" err="1" smtClean="0"/>
              <a:t>Society</a:t>
            </a:r>
            <a:r>
              <a:rPr lang="es-ES" sz="2400" dirty="0" smtClean="0"/>
              <a:t>  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(1) Es la aplicación de un enfoque sistemático, disciplinado y cuantificable al  desarrollo, operación y mantenimiento  del software.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(2) Es el estudio de los enfoques como en (1)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Apunta a la profesionalización de la disciplina informática</a:t>
            </a:r>
          </a:p>
          <a:p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Definir Conjunto de patrones y estándares 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251520" y="122984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CASOS DE USO</a:t>
            </a:r>
          </a:p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hlinkClick r:id="rId3" action="ppaction://hlinkfile"/>
              </a:rPr>
              <a:t>Artefactos Alexis\Documento5-CasosDeUso.doc</a:t>
            </a:r>
            <a:endParaRPr lang="es-E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pic>
        <p:nvPicPr>
          <p:cNvPr id="73731" name="Imagen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42" t="10732" r="23558" b="13751"/>
          <a:stretch>
            <a:fillRect/>
          </a:stretch>
        </p:blipFill>
        <p:spPr bwMode="auto">
          <a:xfrm>
            <a:off x="2502313" y="2260397"/>
            <a:ext cx="3973079" cy="392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46698" y="1158418"/>
            <a:ext cx="766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2"/>
              </a:buBlip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ARQUITECTURA DISTRIBUCION</a:t>
            </a:r>
          </a:p>
          <a:p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hlinkClick r:id="rId3" action="ppaction://hlinkfile"/>
              </a:rPr>
              <a:t>Artefactos Alexis\Documento6-ArquitecturaDistribucion.doc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199" y="2324772"/>
            <a:ext cx="4429733" cy="3742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46698" y="1158418"/>
            <a:ext cx="766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ARQUITECTURA  APLICACIÓN</a:t>
            </a:r>
          </a:p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hlinkClick r:id="rId4" action="ppaction://hlinkfile"/>
              </a:rPr>
              <a:t>Artefactos Alexis\Documento7-ArquitecturaAplicacion.doc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5778" name="Imagen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95" y="2257361"/>
            <a:ext cx="1935163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79" name="Imagen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"/>
          <a:stretch>
            <a:fillRect/>
          </a:stretch>
        </p:blipFill>
        <p:spPr bwMode="auto">
          <a:xfrm>
            <a:off x="4360271" y="2062912"/>
            <a:ext cx="2162175" cy="156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0" name="Imagen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463" y="3965019"/>
            <a:ext cx="2043113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81" name="Imagen 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175" y="3559137"/>
            <a:ext cx="2565400" cy="245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952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46698" y="1158418"/>
            <a:ext cx="766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PRUEBAS</a:t>
            </a:r>
          </a:p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hlinkClick r:id="rId4" action="ppaction://hlinkfile"/>
              </a:rPr>
              <a:t>Artefactos Alexis\Documento8-Pruebas.doc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6802" name="Imagen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906" y="2361104"/>
            <a:ext cx="186055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3" name="Imagen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184" y="2333808"/>
            <a:ext cx="20351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4" name="Imagen 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624" y="4108048"/>
            <a:ext cx="45085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17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46698" y="1158418"/>
            <a:ext cx="766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SCRIPTS DE DESPLIEGUE</a:t>
            </a:r>
          </a:p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hlinkClick r:id="rId4" action="ppaction://hlinkfile"/>
              </a:rPr>
              <a:t>Artefactos Alexis\Documento9-ScriptsDeDespliegue.doc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7826" name="Imagen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51" y="2396119"/>
            <a:ext cx="6304312" cy="337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91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46698" y="1158418"/>
            <a:ext cx="766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PLANTILLA DE INCIDENTES</a:t>
            </a:r>
          </a:p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hlinkClick r:id="rId4" action="ppaction://hlinkfile"/>
              </a:rPr>
              <a:t>Artefactos Alexis\Documento10-PlanillaDeIncidentes.doc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197" y="2379693"/>
            <a:ext cx="7191756" cy="312142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05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46698" y="1158418"/>
            <a:ext cx="766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REPOSITORIO DEL PROYECTO</a:t>
            </a:r>
          </a:p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hlinkClick r:id="rId4" action="ppaction://hlinkfile"/>
              </a:rPr>
              <a:t>Artefactos Alexis\Documento11-RepositorioDelProyecto.doc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79874" name="Imagen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406" y="2361761"/>
            <a:ext cx="4673874" cy="365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936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Desarrollo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646698" y="1158418"/>
            <a:ext cx="766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REPOSITORIO DEL PROYECTO</a:t>
            </a:r>
          </a:p>
          <a:p>
            <a:r>
              <a:rPr lang="es-ES" b="1" dirty="0" smtClean="0">
                <a:solidFill>
                  <a:schemeClr val="tx2">
                    <a:lumMod val="50000"/>
                  </a:schemeClr>
                </a:solidFill>
                <a:hlinkClick r:id="rId4" action="ppaction://hlinkfile"/>
              </a:rPr>
              <a:t>Artefactos Alexis\Documento12-ActaDeEntrega.doc</a:t>
            </a:r>
            <a:endParaRPr lang="es-ES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99496"/>
              </p:ext>
            </p:extLst>
          </p:nvPr>
        </p:nvGraphicFramePr>
        <p:xfrm>
          <a:off x="1619673" y="2708920"/>
          <a:ext cx="5684881" cy="23356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7457"/>
                <a:gridCol w="3437857"/>
                <a:gridCol w="829567"/>
              </a:tblGrid>
              <a:tr h="291957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Cantidad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Descripción</a:t>
                      </a:r>
                      <a:endParaRPr lang="es-EC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Versión</a:t>
                      </a:r>
                      <a:endParaRPr lang="es-EC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6783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Software de Versión Web del módulo de Evaluación y vinculados del Sistema de Gestión de Recursos Humanos desarrollado por la Empresa </a:t>
                      </a:r>
                      <a:r>
                        <a:rPr lang="es-ES" sz="1100" dirty="0" err="1">
                          <a:effectLst/>
                        </a:rPr>
                        <a:t>Zeuz</a:t>
                      </a:r>
                      <a:r>
                        <a:rPr lang="es-ES" sz="1100" dirty="0">
                          <a:effectLst/>
                        </a:rPr>
                        <a:t> Sistemas.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 </a:t>
                      </a:r>
                      <a:endParaRPr lang="es-EC" sz="1000">
                        <a:effectLst/>
                      </a:endParaRPr>
                    </a:p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1.0</a:t>
                      </a:r>
                      <a:endParaRPr lang="es-EC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83915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Información Técnica relacionada al Software</a:t>
                      </a:r>
                      <a:endParaRPr lang="es-EC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1.0</a:t>
                      </a:r>
                      <a:endParaRPr lang="es-EC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195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1</a:t>
                      </a:r>
                      <a:endParaRPr lang="es-EC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>
                          <a:effectLst/>
                        </a:rPr>
                        <a:t>Manual de Usuario del Software</a:t>
                      </a:r>
                      <a:endParaRPr lang="es-EC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effectLst/>
                        </a:rPr>
                        <a:t>1.0</a:t>
                      </a:r>
                      <a:endParaRPr lang="es-EC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2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Conclusiones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51520" y="1196752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187325">
              <a:buBlip>
                <a:blip r:embed="rId2"/>
              </a:buBlip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L</a:t>
            </a:r>
            <a:r>
              <a:rPr lang="es-EC" sz="2400" dirty="0" smtClean="0"/>
              <a:t>a </a:t>
            </a:r>
            <a:r>
              <a:rPr lang="es-EC" sz="2400" dirty="0"/>
              <a:t>metodología definida permite el desarrollo de </a:t>
            </a:r>
            <a:r>
              <a:rPr lang="es-EC" sz="2400" dirty="0" smtClean="0"/>
              <a:t>aplicaciones </a:t>
            </a:r>
            <a:r>
              <a:rPr lang="es-EC" sz="2400" dirty="0"/>
              <a:t>web en una forma ágil, optima y en menor </a:t>
            </a:r>
            <a:r>
              <a:rPr lang="es-EC" sz="2400" dirty="0" smtClean="0"/>
              <a:t>tiempo</a:t>
            </a:r>
          </a:p>
          <a:p>
            <a:pPr marL="269875" lvl="1"/>
            <a:endParaRPr lang="es-EC" sz="2400" dirty="0" smtClean="0"/>
          </a:p>
          <a:p>
            <a:pPr lvl="1" indent="-187325">
              <a:buBlip>
                <a:blip r:embed="rId2"/>
              </a:buBlip>
            </a:pPr>
            <a:r>
              <a:rPr lang="es-EC" sz="2400" dirty="0" smtClean="0"/>
              <a:t> Con </a:t>
            </a:r>
            <a:r>
              <a:rPr lang="es-EC" sz="2400" dirty="0"/>
              <a:t>la utilización de Visual Studio y </a:t>
            </a:r>
            <a:r>
              <a:rPr lang="es-EC" sz="2400" dirty="0" err="1"/>
              <a:t>Crystal</a:t>
            </a:r>
            <a:r>
              <a:rPr lang="es-EC" sz="2400" dirty="0"/>
              <a:t> </a:t>
            </a:r>
            <a:r>
              <a:rPr lang="es-EC" sz="2400" dirty="0" err="1"/>
              <a:t>Report</a:t>
            </a:r>
            <a:r>
              <a:rPr lang="es-EC" sz="2400" dirty="0"/>
              <a:t> se re-utilizo gran parte del código en la lógica del negocio y </a:t>
            </a:r>
            <a:r>
              <a:rPr lang="es-EC" sz="2400" dirty="0" smtClean="0"/>
              <a:t>los reportes</a:t>
            </a:r>
          </a:p>
          <a:p>
            <a:pPr marL="269875" lvl="1"/>
            <a:endParaRPr lang="es-EC" sz="2400" dirty="0"/>
          </a:p>
          <a:p>
            <a:pPr lvl="1" indent="-187325">
              <a:buBlip>
                <a:blip r:embed="rId2"/>
              </a:buBlip>
            </a:pPr>
            <a:r>
              <a:rPr lang="es-EC" sz="2400" dirty="0" smtClean="0"/>
              <a:t> Se confirma la utilización de la metodología para </a:t>
            </a:r>
            <a:r>
              <a:rPr lang="es-EC" sz="2400" dirty="0"/>
              <a:t>el desarrollo del resto </a:t>
            </a:r>
            <a:r>
              <a:rPr lang="es-EC" sz="2400" dirty="0" smtClean="0"/>
              <a:t>de </a:t>
            </a:r>
            <a:r>
              <a:rPr lang="es-EC" sz="2400" dirty="0"/>
              <a:t>sistemas de Zeuz </a:t>
            </a:r>
            <a:r>
              <a:rPr lang="es-EC" sz="2400" dirty="0" smtClean="0"/>
              <a:t>Sistemas</a:t>
            </a:r>
          </a:p>
          <a:p>
            <a:pPr marL="269875" lvl="1"/>
            <a:endParaRPr lang="es-EC" sz="2400" dirty="0"/>
          </a:p>
          <a:p>
            <a:pPr lvl="1" indent="-187325">
              <a:buBlip>
                <a:blip r:embed="rId2"/>
              </a:buBlip>
            </a:pPr>
            <a:r>
              <a:rPr lang="es-EC" sz="2400" dirty="0"/>
              <a:t>La arquitectura de Aplicación se realizó en capas y subcapas, lo que permitió separar: la funcionalidad, actualización de datos y presentación de información al usuario, minimizando los riesgos y optimizando los tiempos</a:t>
            </a:r>
            <a:r>
              <a:rPr lang="es-EC" sz="2400" dirty="0" smtClean="0"/>
              <a:t>.</a:t>
            </a:r>
            <a:endParaRPr lang="es-EC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Conclusiones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51520" y="1196752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187325" algn="just">
              <a:buBlip>
                <a:blip r:embed="rId2"/>
              </a:buBlip>
            </a:pPr>
            <a:r>
              <a:rPr lang="es-ES" sz="2400" dirty="0" smtClean="0"/>
              <a:t> </a:t>
            </a:r>
            <a:r>
              <a:rPr lang="es-EC" sz="2400" dirty="0"/>
              <a:t>Las pruebas individuales con los usuarios antes y después de cada proceso, permitieron realizar ajustes a los diseños de bases de datos e </a:t>
            </a:r>
            <a:r>
              <a:rPr lang="es-EC" sz="2400" dirty="0" err="1"/>
              <a:t>intefases</a:t>
            </a:r>
            <a:r>
              <a:rPr lang="es-EC" sz="2400" dirty="0"/>
              <a:t> de </a:t>
            </a:r>
            <a:r>
              <a:rPr lang="es-EC" sz="2400" dirty="0" smtClean="0"/>
              <a:t>presentación,</a:t>
            </a:r>
          </a:p>
          <a:p>
            <a:pPr marL="269875" lvl="1" algn="just"/>
            <a:endParaRPr lang="es-EC" sz="2400" dirty="0"/>
          </a:p>
          <a:p>
            <a:pPr lvl="1" indent="-187325" algn="just">
              <a:buBlip>
                <a:blip r:embed="rId2"/>
              </a:buBlip>
            </a:pPr>
            <a:r>
              <a:rPr lang="es-EC" sz="2400" dirty="0" smtClean="0"/>
              <a:t> Mediante el mayor </a:t>
            </a:r>
            <a:r>
              <a:rPr lang="es-EC" sz="2400" dirty="0"/>
              <a:t>involucramiento de usuarios en el desarrollo y </a:t>
            </a:r>
            <a:r>
              <a:rPr lang="es-EC" sz="2400" dirty="0" smtClean="0"/>
              <a:t>logró una </a:t>
            </a:r>
            <a:r>
              <a:rPr lang="es-EC" sz="2400" dirty="0"/>
              <a:t>total aceptación del producto final</a:t>
            </a:r>
            <a:r>
              <a:rPr lang="es-EC" sz="2400" dirty="0" smtClean="0"/>
              <a:t>.</a:t>
            </a:r>
          </a:p>
          <a:p>
            <a:pPr marL="269875" lvl="1" algn="just"/>
            <a:endParaRPr lang="es-ES" sz="2400" dirty="0" smtClean="0"/>
          </a:p>
          <a:p>
            <a:pPr lvl="1" indent="-187325" algn="just">
              <a:buBlip>
                <a:blip r:embed="rId2"/>
              </a:buBlip>
            </a:pPr>
            <a:r>
              <a:rPr lang="es-ES" sz="2400" dirty="0" smtClean="0"/>
              <a:t> Las pruebas unitarias permitieron optimizar el tiempo de detección de errores.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Introducción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Que es Software ?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11560" y="2019612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Es la suma total de los programas de computadora, procedimientos, reglas, la documentación asociada y los datos que pertenecen a un sistema de computo.  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Es un producto diseñado para el usuario.</a:t>
            </a:r>
          </a:p>
          <a:p>
            <a:pPr algn="just"/>
            <a:endParaRPr lang="es-ES" sz="2400" dirty="0"/>
          </a:p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Permite mejorar</a:t>
            </a:r>
            <a:r>
              <a:rPr lang="es-ES" sz="2400" dirty="0"/>
              <a:t> </a:t>
            </a:r>
            <a:r>
              <a:rPr lang="es-ES" sz="2400" dirty="0" smtClean="0"/>
              <a:t>y optimizar el trabajo del usuario y disminuir los tiempos de respuesta.</a:t>
            </a:r>
          </a:p>
          <a:p>
            <a:endParaRPr lang="es-ES" sz="24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2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Recomendaciones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51520" y="1268760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187325" algn="just">
              <a:buBlip>
                <a:blip r:embed="rId2"/>
              </a:buBlip>
            </a:pPr>
            <a:r>
              <a:rPr lang="es-ES" sz="2400" dirty="0" smtClean="0"/>
              <a:t> Todo el equipo de proyecto debe tener complemente claro la metodología definida a seguir.</a:t>
            </a:r>
          </a:p>
          <a:p>
            <a:pPr marL="269875" lvl="1" algn="just"/>
            <a:endParaRPr lang="es-ES" sz="2400" dirty="0" smtClean="0"/>
          </a:p>
          <a:p>
            <a:pPr lvl="1" indent="-187325" algn="just">
              <a:buBlip>
                <a:blip r:embed="rId2"/>
              </a:buBlip>
            </a:pPr>
            <a:r>
              <a:rPr lang="es-ES" sz="2400" dirty="0" smtClean="0"/>
              <a:t> </a:t>
            </a:r>
            <a:r>
              <a:rPr lang="es-ES" sz="2400" dirty="0" smtClean="0"/>
              <a:t>Son necesarias y obligatorias las reuniones de seguimiento del proyecto.</a:t>
            </a:r>
          </a:p>
          <a:p>
            <a:pPr marL="269875" lvl="1" algn="just"/>
            <a:endParaRPr lang="es-ES" sz="24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indent="-187325" algn="just">
              <a:buBlip>
                <a:blip r:embed="rId2"/>
              </a:buBlip>
            </a:pPr>
            <a:r>
              <a:rPr lang="es-E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400" dirty="0" smtClean="0"/>
              <a:t>Todos los ajustes al diseño o a los requerimientos debe quedar sustentado y respaldado</a:t>
            </a:r>
          </a:p>
          <a:p>
            <a:pPr marL="269875" lvl="1" algn="just"/>
            <a:endParaRPr lang="es-ES" sz="2400" dirty="0"/>
          </a:p>
          <a:p>
            <a:pPr lvl="1" indent="-187325" algn="just">
              <a:buBlip>
                <a:blip r:embed="rId2"/>
              </a:buBlip>
            </a:pPr>
            <a:r>
              <a:rPr lang="es-ES" sz="2400" dirty="0" smtClean="0"/>
              <a:t> Realizar pruebas antes y después de cada proceso a liberar</a:t>
            </a:r>
          </a:p>
          <a:p>
            <a:pPr marL="269875" lvl="1" algn="just"/>
            <a:endParaRPr lang="es-ES" sz="2400" dirty="0"/>
          </a:p>
          <a:p>
            <a:pPr lvl="1" indent="-187325" algn="just">
              <a:buBlip>
                <a:blip r:embed="rId2"/>
              </a:buBlip>
            </a:pPr>
            <a:r>
              <a:rPr lang="es-ES" sz="2400" dirty="0" smtClean="0"/>
              <a:t> El </a:t>
            </a:r>
            <a:r>
              <a:rPr lang="es-ES" sz="2400" dirty="0" err="1" smtClean="0"/>
              <a:t>lider</a:t>
            </a:r>
            <a:r>
              <a:rPr lang="es-ES" sz="2400" dirty="0" smtClean="0"/>
              <a:t> del proyecto debe ser un profesional con mucha experiencia</a:t>
            </a:r>
            <a:endParaRPr lang="es-ES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883479" y="1787173"/>
            <a:ext cx="745896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Gracias 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DIOS,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mi Familia,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</a:t>
            </a:r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irectores y Autoridades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Introducción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Que es Proceso de Desarrollo ?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11560" y="1947604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400" dirty="0" smtClean="0"/>
              <a:t> Traduce las necesidades del usuario en requerimientos de software.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Transforma los requerimientos en diseños físicos y lógicos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Codifica los diseños en códigos y programas</a:t>
            </a:r>
          </a:p>
          <a:p>
            <a:pPr>
              <a:buFont typeface="Wingdings" pitchFamily="2" charset="2"/>
              <a:buChar char="q"/>
            </a:pPr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El código es probado, documentado y certificado</a:t>
            </a:r>
          </a:p>
          <a:p>
            <a:pPr>
              <a:buFont typeface="Wingdings" pitchFamily="2" charset="2"/>
              <a:buChar char="q"/>
            </a:pPr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Ciclo de Vida del Software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21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Introducción</a:t>
            </a: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Que es Metodología ?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11560" y="2060848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400" dirty="0" smtClean="0"/>
              <a:t> Conjunto de métodos empleados para desarrollar sistemas informáticos.  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Notación, Procesos, Herramientas</a:t>
            </a:r>
          </a:p>
          <a:p>
            <a:endParaRPr lang="es-ES" sz="2400" dirty="0" smtClean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smtClean="0"/>
              <a:t>Define: guías, tiempos, tareas, entregas, políticas</a:t>
            </a:r>
          </a:p>
          <a:p>
            <a:pPr lvl="1"/>
            <a:r>
              <a:rPr lang="es-ES" sz="2400" dirty="0" smtClean="0"/>
              <a:t>Requerimientos, especificaciones</a:t>
            </a:r>
          </a:p>
          <a:p>
            <a:pPr lvl="1"/>
            <a:r>
              <a:rPr lang="es-ES" sz="2400" dirty="0" smtClean="0"/>
              <a:t>Control de calidad, pruebas</a:t>
            </a:r>
          </a:p>
          <a:p>
            <a:pPr lvl="1"/>
            <a:r>
              <a:rPr lang="es-ES" sz="2400" dirty="0" smtClean="0"/>
              <a:t>Usuarios ,roles, perfiles</a:t>
            </a:r>
          </a:p>
          <a:p>
            <a:pPr lvl="1"/>
            <a:r>
              <a:rPr lang="es-ES" sz="2400" dirty="0" smtClean="0"/>
              <a:t>Estructuras físicas y lógicas</a:t>
            </a:r>
          </a:p>
          <a:p>
            <a:pPr lvl="1"/>
            <a:r>
              <a:rPr lang="es-ES" sz="2400" dirty="0" err="1" smtClean="0"/>
              <a:t>Etc</a:t>
            </a:r>
            <a:endParaRPr lang="es-ES" sz="24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1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Antecedentes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23906" name="Picture 2" descr="https://encrypted-tbn2.google.com/images?q=tbn:ANd9GcRvac3oVmWfGsiZlIZxleTx-izougMBOrb0cOzGMSNPf_Hz_qO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708920"/>
            <a:ext cx="2592288" cy="2592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6" name="25 CuadroTexto"/>
          <p:cNvSpPr txBox="1"/>
          <p:nvPr/>
        </p:nvSpPr>
        <p:spPr>
          <a:xfrm>
            <a:off x="251520" y="1227524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err="1" smtClean="0">
                <a:solidFill>
                  <a:schemeClr val="tx2">
                    <a:lumMod val="50000"/>
                  </a:schemeClr>
                </a:solidFill>
              </a:rPr>
              <a:t>Zeuz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 Sistemas</a:t>
            </a:r>
            <a:endParaRPr lang="es-ES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26 Llamada rectangular"/>
          <p:cNvSpPr/>
          <p:nvPr/>
        </p:nvSpPr>
        <p:spPr>
          <a:xfrm>
            <a:off x="5148064" y="1988840"/>
            <a:ext cx="2736304" cy="646331"/>
          </a:xfrm>
          <a:prstGeom prst="wedgeRectCallout">
            <a:avLst>
              <a:gd name="adj1" fmla="val -51258"/>
              <a:gd name="adj2" fmla="val 1401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Desde 2000 en el mercado Ecuatoriano</a:t>
            </a:r>
          </a:p>
        </p:txBody>
      </p:sp>
      <p:sp>
        <p:nvSpPr>
          <p:cNvPr id="30" name="29 Llamada rectangular"/>
          <p:cNvSpPr/>
          <p:nvPr/>
        </p:nvSpPr>
        <p:spPr>
          <a:xfrm>
            <a:off x="6051680" y="3213896"/>
            <a:ext cx="2624776" cy="923330"/>
          </a:xfrm>
          <a:prstGeom prst="wedgeRectCallout">
            <a:avLst>
              <a:gd name="adj1" fmla="val -68149"/>
              <a:gd name="adj2" fmla="val 8783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dirty="0" smtClean="0"/>
              <a:t>Competencia</a:t>
            </a:r>
          </a:p>
          <a:p>
            <a:r>
              <a:rPr lang="es-ES" dirty="0" smtClean="0"/>
              <a:t>Nuevas Tecnologías</a:t>
            </a:r>
          </a:p>
          <a:p>
            <a:r>
              <a:rPr lang="es-ES" dirty="0" smtClean="0"/>
              <a:t>Convertir sus productos</a:t>
            </a:r>
            <a:endParaRPr lang="es-ES" dirty="0"/>
          </a:p>
        </p:txBody>
      </p:sp>
      <p:sp>
        <p:nvSpPr>
          <p:cNvPr id="31" name="30 Llamada rectangular"/>
          <p:cNvSpPr/>
          <p:nvPr/>
        </p:nvSpPr>
        <p:spPr>
          <a:xfrm>
            <a:off x="5887904" y="4957576"/>
            <a:ext cx="3096344" cy="923330"/>
          </a:xfrm>
          <a:prstGeom prst="wedgeRectCallout">
            <a:avLst>
              <a:gd name="adj1" fmla="val -57858"/>
              <a:gd name="adj2" fmla="val -8066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 smtClean="0"/>
              <a:t>Visual Basic 6.0</a:t>
            </a:r>
          </a:p>
          <a:p>
            <a:pPr algn="just"/>
            <a:r>
              <a:rPr lang="es-ES" dirty="0" err="1" smtClean="0"/>
              <a:t>SqlServer</a:t>
            </a:r>
            <a:r>
              <a:rPr lang="es-ES" dirty="0" smtClean="0"/>
              <a:t> 2008</a:t>
            </a:r>
          </a:p>
          <a:p>
            <a:pPr algn="just"/>
            <a:r>
              <a:rPr lang="es-ES" dirty="0" err="1" smtClean="0"/>
              <a:t>Crystal</a:t>
            </a:r>
            <a:r>
              <a:rPr lang="es-ES" dirty="0" smtClean="0"/>
              <a:t> </a:t>
            </a:r>
            <a:r>
              <a:rPr lang="es-ES" dirty="0" err="1"/>
              <a:t>R</a:t>
            </a:r>
            <a:r>
              <a:rPr lang="es-ES" dirty="0" err="1" smtClean="0"/>
              <a:t>eport</a:t>
            </a:r>
            <a:endParaRPr lang="es-ES" dirty="0"/>
          </a:p>
        </p:txBody>
      </p:sp>
      <p:sp>
        <p:nvSpPr>
          <p:cNvPr id="32" name="31 Llamada rectangular"/>
          <p:cNvSpPr/>
          <p:nvPr/>
        </p:nvSpPr>
        <p:spPr>
          <a:xfrm>
            <a:off x="313648" y="2962120"/>
            <a:ext cx="2908104" cy="369332"/>
          </a:xfrm>
          <a:prstGeom prst="wedgeRectCallout">
            <a:avLst>
              <a:gd name="adj1" fmla="val 55000"/>
              <a:gd name="adj2" fmla="val 11053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 smtClean="0"/>
              <a:t>Arquitectura Cliente Servidor</a:t>
            </a:r>
            <a:endParaRPr lang="es-ES" dirty="0"/>
          </a:p>
        </p:txBody>
      </p:sp>
      <p:sp>
        <p:nvSpPr>
          <p:cNvPr id="33" name="32 Llamada rectangular"/>
          <p:cNvSpPr/>
          <p:nvPr/>
        </p:nvSpPr>
        <p:spPr>
          <a:xfrm>
            <a:off x="683568" y="2060848"/>
            <a:ext cx="2650406" cy="369332"/>
          </a:xfrm>
          <a:prstGeom prst="wedgeRectCallout">
            <a:avLst>
              <a:gd name="adj1" fmla="val 40221"/>
              <a:gd name="adj2" fmla="val 15118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s-ES" dirty="0" smtClean="0"/>
              <a:t>Desarrollo de Software      </a:t>
            </a:r>
            <a:endParaRPr lang="es-ES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4" name="33 Llamada rectangular"/>
          <p:cNvSpPr/>
          <p:nvPr/>
        </p:nvSpPr>
        <p:spPr>
          <a:xfrm>
            <a:off x="107504" y="3933056"/>
            <a:ext cx="2880320" cy="1754326"/>
          </a:xfrm>
          <a:prstGeom prst="wedgeRectCallout">
            <a:avLst>
              <a:gd name="adj1" fmla="val 63581"/>
              <a:gd name="adj2" fmla="val -36265"/>
            </a:avLst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dirty="0" smtClean="0"/>
              <a:t>Sistemas:</a:t>
            </a:r>
          </a:p>
          <a:p>
            <a:pPr algn="just"/>
            <a:r>
              <a:rPr lang="es-ES" dirty="0" smtClean="0"/>
              <a:t>  Administrativo  Financiero</a:t>
            </a:r>
          </a:p>
          <a:p>
            <a:pPr algn="just"/>
            <a:r>
              <a:rPr lang="es-ES" dirty="0"/>
              <a:t> </a:t>
            </a:r>
            <a:r>
              <a:rPr lang="es-ES" dirty="0" smtClean="0"/>
              <a:t> Administración  Nóminas</a:t>
            </a:r>
          </a:p>
          <a:p>
            <a:pPr algn="just"/>
            <a:r>
              <a:rPr lang="es-ES" dirty="0"/>
              <a:t> </a:t>
            </a:r>
            <a:r>
              <a:rPr lang="es-ES" dirty="0" smtClean="0"/>
              <a:t> Recursos Humanos</a:t>
            </a:r>
          </a:p>
          <a:p>
            <a:pPr algn="just"/>
            <a:r>
              <a:rPr lang="es-ES" dirty="0" smtClean="0"/>
              <a:t>  Libro Propiedad Planta y </a:t>
            </a:r>
            <a:r>
              <a:rPr lang="es-ES" dirty="0" err="1" smtClean="0"/>
              <a:t>Eq</a:t>
            </a:r>
            <a:endParaRPr lang="es-ES" dirty="0" smtClean="0"/>
          </a:p>
          <a:p>
            <a:pPr algn="just"/>
            <a:r>
              <a:rPr lang="es-ES" dirty="0"/>
              <a:t> </a:t>
            </a:r>
            <a:r>
              <a:rPr lang="es-ES" dirty="0" smtClean="0"/>
              <a:t> Escolástico - Académico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 Título"/>
          <p:cNvSpPr txBox="1">
            <a:spLocks/>
          </p:cNvSpPr>
          <p:nvPr/>
        </p:nvSpPr>
        <p:spPr>
          <a:xfrm>
            <a:off x="230832" y="53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j-lt"/>
                <a:ea typeface="+mj-ea"/>
                <a:cs typeface="+mj-cs"/>
              </a:rPr>
              <a:t>Antecedentes</a:t>
            </a:r>
            <a:endParaRPr kumimoji="0" lang="es-ES" sz="4400" b="1" i="0" u="none" strike="noStrike" kern="1200" cap="none" spc="0" normalizeH="0" baseline="0" noProof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23" name="2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0" name="AutoShape 6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152" name="AutoShape 8" descr="data:image/jpeg;base64,/9j/4AAQSkZJRgABAQAAAQABAAD/2wCEAAkGBhQSEBQUEhQUFRQUEBQUFBQUFBQPFBAQFBAVFRUUFRQXHCYeFxkkGRUUHy8gIycpLCwsFR4xNTAqNSYrLCkBCQoKDgwOFw8PFCkcHBgpKSkpKSkpKSkpKSkpKSkpKSkpKSkpKSkpKSkpKSkpKSksKSkpKSkpLCkpLCwpKSwpKf/AABEIAOEA4QMBIgACEQEDEQH/xAAcAAABBAMBAAAAAAAAAAAAAAABAAIDBgQFBwj/xABBEAACAQIDBAcFAwoGAwAAAAAAAQIDEQQSIQUxQVEGImFxgZGhBxMyscEUQlIVI0NTYnKCktHwFnOy0uHxM6LC/8QAGQEAAwEBAQAAAAAAAAAAAAAAAAECAwQF/8QAIREBAQEBAAIDAAMBAQAAAAAAAAERAhIhAzFBE1FhBKH/2gAMAwEAAhEDEQA/AOkRoEkKJkKA5RPRvbknKJUx/ux6iOsRelzkxQD7seEnTwz3YPdEqQUg0Yi90JUibKFIWjEXuhOkTJByi8j8WM6QFTMhxEkPyGIXTHZCRoTQaMRZR0YjrBSFoAQ6wrCMkxwEhyQjCwco5BSFpmpBQ6wbC0AkOQkh8UTaYXEGwiTaoKAhHWxOuEYOTFgJhTGyYosMCVBQ1MciTEKQkgiqhQQIQjJoFghsBAwBsGwAywQ2BYYOQrBSHRRNM1IOUfYNidGGqI5INgoVp4CQkh9hWFphYIUJEghDrCANKggQTtYQGK4WNkxETYlIgq10ldtJc27LzI8JtGnU+CcZdzuVhaz4slRjpksZGdi5UqY4jTHJkrlFBBcIgSCAxsdtWlRjepNRXq/AM0WstCZRdre0+nT/APHG/Jy49yNA/afUqPS6XNJJGk+LqovcdZFY5I+n9T8UvMmo+0esvvX70pfMf8N/KPOOrpD7HPtm+1ON0q0NPxQ3rtcX/UtGz+mGFrNRhWjme6Mvzcm+ST3+Bl1x1Pxc6lboQUKxks5CEhCAsQAiMRCEIDcQBAGlpu6CCmh1jurnhDJjxlRaBBXH+me2JrETjKTdn1U3ui9VZcDJ9n23rYhRb0lp5ms9ptBxqwn+JOL71qvm/IquxNounXhK/wB5HTf6YPS04WDGRDszGxqUacr/ABxVu123ejJZwszl/wAb/wCpFIfFkCZHWx0Yb2Lxt+j1moxcVtKMEVra3TC2kSobR6QTnxNefi/ekXv+lo2/0293F2lrwSOZbX6RVKsm3J37eHcuBj7Rx2ZvW5q6szXJPpBVMQ3q9X2mRGtuVnd8Lr5GLGu21CGl974t8X2I2EaKi20tXx4gD81uPAx6WKcpdn0H1NU1zIleLSS6vPjftAMtVTGlinm0va+nZIOYxMS8t9dJaPs3cADpXQj2oSpONLEtzp7lN6zp/wC5ep2DD14zipQalGSTTWqaZ5QpVbPQ6Z7MunLozVCs/wA1N9Vv9HJ8f3Wc/wAvxb75+2vHeeq7OFAQTjbkIVhCAiEIRiIQgDTpBYWCx2MCsMkh8hrGHI/aHhKk4VHZe7hTjOLXxe9jNqa5/AzmEZWafady6Q0Lyq03ubfjGav9Th+Kw7hOUHvjJx8m0dNv6wjtvQvaLrbLkoO9SjacefV61uzRMuGxtrxxNK9+sl1lud72vbw17fA5T7Gtr5azpN6Tja3aWnFzeFrylD4czUly7e5r+9EZ3jyv/qp1izY7aGXRFT2ttVu+plbR2ipRzRej+ZVsZXbNpMiN1DicQzT4/EtJ23szaj4s1c6q95r+G9+CWruxG1M6l93/AGOhhJy1S057ja08CszbS1enFKNuRk+7EbWQwaVRNR0S33e/sX97ydoynSI50wDEkhjMiUCKUACJmHiMK5Tutzt4Gc4mNjK+SN0tW7aiBTwseCa7vmSRg4pO+6y8TU+/bd76kqrNvVthoei/Zp0k+1YRRk71KVoSfFxt1W/l4FwOD+yTbHusdGF+rWi4Nftb16r1O8HB83Pj16/XT8d2EwBAYtCCIQAhBuIA1IhMa2djAGwCEMKp0ztTcatm04uFlq5ST6qS5u9jjHSvDOOIcmrZ4qTV72la0lfjqvU7x0uwjnhZNfFBqcXyaum/BNvwOL9KMLejGcU8sJ2TbvKpGW+b75W/uxvzd5Y31Wv6I7QdHFQlykvK51/b0lJqa3Tin3/3ocOwzyyTOvbOxnvsFB31hZP5fX0L5TWszOLyfdk7LslyIp0iTaEG4u29arvTuvkPupJNbmk13PUYavGxtHxNXToXqTd9MqjbvS1NxtNaLvNPiZSg80bdayaeuqFTjJwML04630tfdu0MyOHBs2uqnC0ktV/Q21PCCNq3hiGphjf/AGIingOwZq7PDkEqJYJ4ExquC7BBopUjTbWn11G25X72y2VMIVzbuHcZp8HGy709fmgJqEPiOjEfGIjbvoljHTxVGS+7Wg1/Mj1BFnlfY0b1oL9uP+pHqeluXcjl/wCn8a/F+nCEJHI3AIgDB1hDbiANRcAhHY59IVwCGRlakpRcXuknF9zVmcX2zgXetTavK0oylfSFvghHt3Px14Hajm3TnA5cVfhUSnGO5Oe6Upd1vXnY0+P+kdOSxR0X2f4tShOk+K08ij7QoZa01wbuu56m36H433dePJuzNJ9oq4VoamPg1aLj+CTX8L60fn6Gx2hR677dTFoUrVP342/ijqvRy8ihGFtKl1L8mjR4mLc0uGXTzLniMDmhJc1p3lYqUtztqnZ+IlJ9nYNxaa3r15oteEw10nY1myaF7FuwGAugNhQwPYKWzSwUsH2Ev2JE3uQ/GqnU2YYlXZvYXSeARiV9n9g51KLMUbEbP7DU4/ZSnFxkrr5PmnzL5icAafFYMeE5/T6LqL60nJJ7rWTXBMwtq4FU5LKrJrd2reXjEYcq/SN9aMexy8NwiM6F4J1MbRiuNWPlmTfoj04jiHsb2NnxjqtaUoN/xS0X18jt6OL/AKL7k/pv8U9aIBCOZsQmIQALgDcQw01wXBcFzuxynAbBcFx4DrlU9oWCzUI1L2yStJrfklwVu1LzLTcw9rYT3tCpDjKDtx6y1j6pDnqlfpwXbeHtklly6ZbcktY35cTFwE8s0+03G1MNeE1Zu2rm/vTjvSXK11y5XNHSe7vNUOtxXvKFOa5WZDOjZKS3wal5b/8A1zDehOI97h5Q4rVG1jSKJJDDFc23s33dW/3KmvZm4r6ls2ZG9NJ74twf8L09LE+N2ZGrTcZLfufFPmgpqhsKfzL7smGiOczpTwuKyTTalrFpNprmi/bHxmiI698+lz7b5xT8CSNEZh3cy4o4erjojHlRMerQNi0Q1Yi56FjRYrDGixtAtOLWhXsed3x3Y5+plVvGUymbeoudeMYq7yL1ky6Y+okbPoN0T97VWKqR6kX1L/pJR0T/AHV6vuH31OZtKTfS0dAujn2PCRi1+cnadTsbWkfBfNlkAgo83q+V2uuTJgiEIgyEANwBCFcQBoLiuMuK56WOQ+4hlxXDAcIbcNwwOUdLdnqniqkbN3eaK3RhCet35teGhRasMk5R5Nr+noda9o2GX5qd3qpRcY3zTs00k1rxe7zOX7aotTUrWzR1Wjs1pw03WL/ELV7ONp5a6i90tDoNejabXb6PU4tsHHe7rxfKSfqdyrzU4U6i3Sh/f1KlJj7PVqsov78VJfvR6svRxNxCkaarPK4VN2Sazf5c+pL5p+BvVG2nInu4rlh7U2LDEQyy0a1hNb6cua+q4mkoqrh2lWWl9JrWEvHh3MtSkKbTVnZrjxTM51Y0sQ7P2lFpam2p4hFcq7PprWF4P9l6eREsVUjukpejF18U79w534rZ70hrV0V1bSq/hv4oL+0T3Qt3tIifBn3T/k36ZWNxq5lX2ntJLj/2b2PRirP/AMlRRXKCcn5uxtdm9HqNF3jG8vxz68vBvd4Gn8nPEyJ8bVV2L0OnXkp4hOFLfkek6nY/wx9S/UaajFRirJJJJaJJdgEPTOXvq932155kPQUxlxyZks5BG3CICAQUBgIIgCtZhXI7iuepjhSXDcjzCuGDUlxXGKQbiw9VXp/jYxjRp6ZpzlaT+5FRs34ycd/I5ttfD3pNpS6rTzS3yvo2r628EuRvOn20feY2SW6lGMF+8utL1foYdVKor3lJzjrl0hBSWvZfzZUSqKdmn2nbug+K+0bPy75U2rL+/E4pVpNXXFaeKf8AwdG9kG1ctV0m9JLTv3onr6Ofa44jBScJQlGSUouL0fFWM/YmOdXDUpv4smSf+bTbhP1jfxN+mRYiPV7mZX5PKzY1nGfrBbZHKjJmUmOTK8sTjCWy7/FJ9y/qZVLZ8I7l56kg5SJvXV/VSQ+FNLckSJkaYUzOrSpj0yJMcmRitSXHJkdxyZOGemOI1IcmThynphuMTCmI0iYhqYbiAiBYQjVPOLOQ5gqR7OPO1MpBzEGcOcWHqbMCpWUYuT3RTb7krkec1fSjGZMHWfOnlXfNqP1FYNcoxWIdSc5vfOcpPvk2/qbTZMHUpuLlJKD3R6raeust9t+40yZn7Fxip1es+rKNu530fzEbA21hstZ/tdZfX1+ZmdEJVKeJhOMZNKS1Se4vezNjUpqNTKql90mlJeHA3kdjx7F3LcPAseB2pTqpOMlfluafcZNSdou/IrdDZsY836fIzoswvxTfVazushSHKRjqQ5TK8U6yFIcmQKY5TIsVKmTHqRCpBzE2K1OpDlIgUhykTYcqdMemQKQ5TJsVKnTCmQqQ5TJw0qY5MiUg3Jw0tw3IkwqQsPUmYQzMIWDVNzizkeV8n5MVnyfkz13npc4lMjs+T8g2fJ+TEEmcrXtAxNsIo/jqxXglJ/RFhs+T8ine0Wp1KMecpvyUV9QpqTcXHwG3FfXwM1Ou9DKN8FQf7D/1yNxJ2bXJld9mO01Uw7pN9elJtLi6c3dPwldeRbMZht8ly3b9brUPP3lPPWxiqY5TIUE09I1OpjlMjowzM2FPCx5X7zPrqRclrGUxymKpkzNLTKndp3tZXdl3cBZFdrXRpcOSe7xI8oeYcpjlMxamJjGzb0fGzate29drXmKOOpvdNet/LfyDIes1THKZj0qiktGt9vH5IlcGt6ZFkPUqkOUiJJjknyfqTYrUqmOUyJJ8n5Byvt8icPUymOUyFJ8n5DknyfkTkVqbOHORWfJ+TCovkxYepc4iOz5MAYGtzoOZGD74Xvzt8HL5M7MhZ0YHvzUbT2zlnlvpZPz5oPA/JYKmOguOvZqc29qGMU6lDKnpCfC++UeXcbxbWi/vR8Xb5kdecKlruLtus0x+Mha5gqc3uhJ/wsmp7OrN6Up+VvmdDjhkuRLCKXAeEqWwcDjKNaNSlDLJfilFKUXvjJX1TOuYDarnBOcck7axzKav2NcCrwqpcCSG0LMV5lPVq+08THr7aUNZWstX3LeayW2Iqm5SdrLV7jnfSXpS60vd072emmmb/gXhB5Vf8N0rhf3k7xhV68LtScYP4c2X4bpJ2e65vsPtmnODlCcZWTdlJcF3nJqOyMkHUpJqi7JKTTlLW2a1r5e9t6mBKpkneLcHzi3EV5lOWx0PYnSGGJzxi7yeRS606llUrRi04zUdLOSvwt57TDYy9Sq23piZ9ukWl/8ALOebP6W1aUs35ubt8UoJTffOOr8SPFYzD1pynNYilObbbpVM0bttt5XqtW/Mfj70tdBweOn7qylaolUhe6+OMpw+cST8pZ6cZpX6qmk1m0tdxs+Nm13oozxz/Q7QlTTbeWpQS6zd5Ny11bbHPGYhJKlisG1q7ta3cnJ/HB2V2Gf4Wry8etJKz0V3lXw813fLuRvMJtKNknLfuu738jl8dqY2EVGlVwaSvd54yd3rpmjok72Vt1gx2xiowjFVcEn95uo5a6bopZUt7tb71uBPXHl6Xz1jr1OopJNO6aunvuiRMpXRTpMlRjCvWw7mrq9OSjFq7a6tklv4FwpVVJJpppremmjk74vLfnqVMFDLhzGeLPCMuG4sPTwpjEw3FhnCGXCGBTLhQ9QCqZ7DzsMymDtDYsK2skm1z+j3o2agOURaeKjiOhkXulUXdLN/rua+t0Ilwqy8acX8mi/2MDaTs13fURqNLoVV4Vo+NOS+Uxr6HYjhWp+VRFwVV8xyrsMGqVLoliv1tL+ar/Qin0UxP6yn/PV/2nQKLu7WM37Cg9By/wDwxiHo6kX3Z5+V9DbbD6GRpNyqayfPXfxf9C/08JFcB7wkXwJ2Hlc/2rWlToqlbdlWbhKK+tkijbR2glN68eTWvkdn2jsynJ6xTsjR1ujVBvWmh/ZOT/lZfiQPywuaOpy6I4d/oog/wbhv1MfIWU/Tl624vxB/L65nTv8ABWF/Uw8hy6F4X9TDyHlHpzFbfj2ehkUOkUFy8v8Ag6THodhf1NP+VE9Lovh1uo0/5F/QMpbFY6MbRp1qkY8W191v6HaMHQjThGMbJJcOL5lSwWz4QfVjGPckiy4areJl809Rp8dms3MFSIFIdc5sb6mUhykQphzE4epswcxEmHMLAkzCI8wQw1aChCPTcUFhQhCMkYO0+Hd9RCCFWAwgEMmfs/e+42S3CER0qHRH8BCJptfivikYbEI0n0kEEAhpOiEQhkcIQgNPhzd0ty7hCMfl+mnx/aSI5hEczcQoQhGchIQiVQ4Qh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6" name="25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Competencia y Nuevas Tecnologías 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611560" y="1916832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2400" dirty="0" smtClean="0"/>
              <a:t> Necesidad de Convertir todos sus productos en Aplicaciones Distribuidas (WEB)</a:t>
            </a:r>
          </a:p>
          <a:p>
            <a:r>
              <a:rPr lang="es-ES" sz="2400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Utilizar herramientas Microsoft – Experiencia Equipo</a:t>
            </a:r>
          </a:p>
          <a:p>
            <a:pPr>
              <a:buFont typeface="Wingdings" pitchFamily="2" charset="2"/>
              <a:buChar char="q"/>
            </a:pPr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 smtClean="0"/>
              <a:t> Optimizar Estructuras BD, Reutilizar Código y  Reportes</a:t>
            </a:r>
          </a:p>
          <a:p>
            <a:endParaRPr lang="es-E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Minimizar  Tiempo  y  Costo  </a:t>
            </a:r>
          </a:p>
          <a:p>
            <a:pPr algn="just">
              <a:buFont typeface="Wingdings" pitchFamily="2" charset="2"/>
              <a:buChar char="q"/>
            </a:pPr>
            <a:endParaRPr lang="es-ES" sz="2400" dirty="0"/>
          </a:p>
          <a:p>
            <a:pPr algn="just">
              <a:buFont typeface="Wingdings" pitchFamily="2" charset="2"/>
              <a:buChar char="q"/>
            </a:pPr>
            <a:r>
              <a:rPr lang="es-ES" sz="2400" dirty="0" smtClean="0"/>
              <a:t> Garantizar Calidad del Software</a:t>
            </a:r>
            <a:endParaRPr lang="es-ES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9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Título"/>
          <p:cNvSpPr>
            <a:spLocks noGrp="1"/>
          </p:cNvSpPr>
          <p:nvPr>
            <p:ph type="title"/>
          </p:nvPr>
        </p:nvSpPr>
        <p:spPr>
          <a:xfrm>
            <a:off x="230832" y="53752"/>
            <a:ext cx="8229600" cy="1143000"/>
          </a:xfrm>
        </p:spPr>
        <p:txBody>
          <a:bodyPr/>
          <a:lstStyle/>
          <a:p>
            <a:pPr algn="l"/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Objetivos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8" name="17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251520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Objetivo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General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971600" y="2513214"/>
            <a:ext cx="6912768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es-ES" sz="1200" dirty="0" smtClean="0">
              <a:latin typeface="+mj-lt"/>
            </a:endParaRPr>
          </a:p>
          <a:p>
            <a:pPr marL="95250" lvl="1" algn="just" fontAlgn="base">
              <a:spcBef>
                <a:spcPct val="0"/>
              </a:spcBef>
              <a:spcAft>
                <a:spcPct val="0"/>
              </a:spcAft>
              <a:buBlip>
                <a:blip r:embed="rId3"/>
              </a:buBlip>
            </a:pP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Desarrollar una Aplicación Distribuida sobre Arquitectura </a:t>
            </a:r>
            <a:r>
              <a:rPr lang="es-ES" sz="28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Multi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Capas, aplicado al Módulo de Evaluación de Recursos Humanos basado en Competencias  de  “</a:t>
            </a:r>
            <a:r>
              <a:rPr lang="es-ES" sz="2800" dirty="0" err="1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Zeuz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 Sistemas”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251520" y="1157830"/>
            <a:ext cx="84969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s-ES" sz="2800" dirty="0">
                <a:solidFill>
                  <a:schemeClr val="tx2">
                    <a:lumMod val="50000"/>
                  </a:schemeClr>
                </a:solidFill>
              </a:rPr>
              <a:t> Objetivos </a:t>
            </a:r>
            <a:r>
              <a:rPr lang="es-ES" sz="2800" dirty="0" smtClean="0">
                <a:solidFill>
                  <a:schemeClr val="tx2">
                    <a:lumMod val="50000"/>
                  </a:schemeClr>
                </a:solidFill>
              </a:rPr>
              <a:t>Específicos</a:t>
            </a:r>
          </a:p>
          <a:p>
            <a:endParaRPr lang="es-ES" i="1" dirty="0">
              <a:solidFill>
                <a:schemeClr val="tx2">
                  <a:lumMod val="50000"/>
                </a:schemeClr>
              </a:solidFill>
            </a:endParaRPr>
          </a:p>
          <a:p>
            <a:pPr marL="449263" lvl="1" indent="-187325" algn="just">
              <a:buFont typeface="Wingdings" pitchFamily="2" charset="2"/>
              <a:buChar char="§"/>
            </a:pP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Recopilar, Revisar y Documentar información de Sistemas Distribuidos, Bases de Datos Distribuidas y Metodologías de Desarrollo de Software.</a:t>
            </a:r>
          </a:p>
          <a:p>
            <a:pPr marL="261938" lvl="1" algn="just"/>
            <a:endParaRPr lang="es-ES" sz="24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449263" lvl="1" indent="-187325" algn="just">
              <a:buFont typeface="Wingdings" pitchFamily="2" charset="2"/>
              <a:buChar char="§"/>
            </a:pP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Definir una metodología a seguir mediante el análisis y comparación de 3 metodologías (RUP, XP, MSF).</a:t>
            </a:r>
            <a:endParaRPr lang="es-ES" sz="2400" i="1" dirty="0">
              <a:solidFill>
                <a:schemeClr val="tx2">
                  <a:lumMod val="50000"/>
                </a:schemeClr>
              </a:solidFill>
            </a:endParaRPr>
          </a:p>
          <a:p>
            <a:pPr marL="261938" lvl="1" algn="just"/>
            <a:endParaRPr lang="es-ES" sz="2400" i="1" dirty="0">
              <a:solidFill>
                <a:schemeClr val="tx2">
                  <a:lumMod val="50000"/>
                </a:schemeClr>
              </a:solidFill>
            </a:endParaRPr>
          </a:p>
          <a:p>
            <a:pPr marL="449263" lvl="1" indent="-187325" algn="just">
              <a:buFont typeface="Wingdings" pitchFamily="2" charset="2"/>
              <a:buChar char="§"/>
            </a:pP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Diseñar y Desarrollar el Módulo de Evaluación de RR.HH basado en competencias de “</a:t>
            </a:r>
            <a:r>
              <a:rPr lang="es-ES" sz="2400" i="1" dirty="0" err="1" smtClean="0">
                <a:solidFill>
                  <a:schemeClr val="tx2">
                    <a:lumMod val="50000"/>
                  </a:schemeClr>
                </a:solidFill>
              </a:rPr>
              <a:t>Zeuz</a:t>
            </a: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 Sistemas”</a:t>
            </a:r>
            <a:r>
              <a:rPr lang="es-ES" sz="2400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sz="2400" i="1" dirty="0" smtClean="0">
                <a:solidFill>
                  <a:schemeClr val="tx2">
                    <a:lumMod val="50000"/>
                  </a:schemeClr>
                </a:solidFill>
              </a:rPr>
              <a:t>utilizando metodología definida.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230832" y="53752"/>
            <a:ext cx="8229600" cy="1143000"/>
          </a:xfrm>
        </p:spPr>
        <p:txBody>
          <a:bodyPr/>
          <a:lstStyle/>
          <a:p>
            <a:pPr algn="l"/>
            <a:r>
              <a:rPr lang="es-E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Objetivos</a:t>
            </a:r>
            <a:endParaRPr lang="es-E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323528" y="980728"/>
            <a:ext cx="7200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323528" y="1052736"/>
            <a:ext cx="6768752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088" y="6453336"/>
            <a:ext cx="9141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C" b="1" i="1" dirty="0" smtClean="0">
                <a:solidFill>
                  <a:srgbClr val="002060"/>
                </a:solidFill>
              </a:rPr>
              <a:t>  ESPE  Guillermo Narváez V.                                                                                      ZEUZ  SISTEMAS</a:t>
            </a:r>
            <a:endParaRPr lang="es-EC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1344</Words>
  <Application>Microsoft Office PowerPoint</Application>
  <PresentationFormat>Presentación en pantalla (4:3)</PresentationFormat>
  <Paragraphs>290</Paragraphs>
  <Slides>31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31</vt:i4>
      </vt:variant>
    </vt:vector>
  </HeadingPairs>
  <TitlesOfParts>
    <vt:vector size="32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Objetivos</vt:lpstr>
      <vt:lpstr>Objetivos</vt:lpstr>
      <vt:lpstr>Objetivos</vt:lpstr>
      <vt:lpstr>Alcance</vt:lpstr>
      <vt:lpstr>Alcance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MASP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May</dc:creator>
  <cp:lastModifiedBy>Guillermo Narvaez</cp:lastModifiedBy>
  <cp:revision>210</cp:revision>
  <dcterms:created xsi:type="dcterms:W3CDTF">2012-04-27T14:18:19Z</dcterms:created>
  <dcterms:modified xsi:type="dcterms:W3CDTF">2015-05-20T15:31:05Z</dcterms:modified>
</cp:coreProperties>
</file>