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1"/>
  </p:sldMasterIdLst>
  <p:notesMasterIdLst>
    <p:notesMasterId r:id="rId43"/>
  </p:notesMasterIdLst>
  <p:sldIdLst>
    <p:sldId id="256" r:id="rId2"/>
    <p:sldId id="257" r:id="rId3"/>
    <p:sldId id="259" r:id="rId4"/>
    <p:sldId id="264" r:id="rId5"/>
    <p:sldId id="265" r:id="rId6"/>
    <p:sldId id="267" r:id="rId7"/>
    <p:sldId id="268" r:id="rId8"/>
    <p:sldId id="270" r:id="rId9"/>
    <p:sldId id="271" r:id="rId10"/>
    <p:sldId id="272" r:id="rId11"/>
    <p:sldId id="301" r:id="rId12"/>
    <p:sldId id="303" r:id="rId13"/>
    <p:sldId id="273" r:id="rId14"/>
    <p:sldId id="275" r:id="rId15"/>
    <p:sldId id="304" r:id="rId16"/>
    <p:sldId id="305" r:id="rId17"/>
    <p:sldId id="306" r:id="rId18"/>
    <p:sldId id="307" r:id="rId19"/>
    <p:sldId id="308" r:id="rId20"/>
    <p:sldId id="309" r:id="rId21"/>
    <p:sldId id="312" r:id="rId22"/>
    <p:sldId id="310" r:id="rId23"/>
    <p:sldId id="311" r:id="rId24"/>
    <p:sldId id="313" r:id="rId25"/>
    <p:sldId id="314" r:id="rId26"/>
    <p:sldId id="315" r:id="rId27"/>
    <p:sldId id="324" r:id="rId28"/>
    <p:sldId id="289" r:id="rId29"/>
    <p:sldId id="316" r:id="rId30"/>
    <p:sldId id="294" r:id="rId31"/>
    <p:sldId id="317" r:id="rId32"/>
    <p:sldId id="318" r:id="rId33"/>
    <p:sldId id="319" r:id="rId34"/>
    <p:sldId id="320" r:id="rId35"/>
    <p:sldId id="295" r:id="rId36"/>
    <p:sldId id="321" r:id="rId37"/>
    <p:sldId id="296" r:id="rId38"/>
    <p:sldId id="322" r:id="rId39"/>
    <p:sldId id="298" r:id="rId40"/>
    <p:sldId id="323" r:id="rId41"/>
    <p:sldId id="30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y Villacís Núñez" initials="NV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AF6"/>
    <a:srgbClr val="E5F7E5"/>
    <a:srgbClr val="C7ECB2"/>
    <a:srgbClr val="AAFC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p:scale>
          <a:sx n="60" d="100"/>
          <a:sy n="60" d="100"/>
        </p:scale>
        <p:origin x="-1104"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G:\TESIS\Pruebas%20de%20funcionamiento%2013-01-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TESIS\Pruebas%20de%20funcionamiento%2013-01-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TESIS\Pruebas%20de%20funcionamiento%2013-01-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TESIS\Pruebas%20de%20funcionamiento%2013-01-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TESIS\Pruebas%20de%20funcionamiento%2013-01-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TESIS\Pruebas%20de%20funcionamiento%2013-01-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PIÑA</a:t>
            </a:r>
          </a:p>
        </c:rich>
      </c:tx>
      <c:layout/>
      <c:overlay val="0"/>
    </c:title>
    <c:autoTitleDeleted val="0"/>
    <c:plotArea>
      <c:layout/>
      <c:scatterChart>
        <c:scatterStyle val="smoothMarker"/>
        <c:varyColors val="0"/>
        <c:ser>
          <c:idx val="0"/>
          <c:order val="0"/>
          <c:trendline>
            <c:trendlineType val="log"/>
            <c:dispRSqr val="0"/>
            <c:dispEq val="0"/>
          </c:trendline>
          <c:trendline>
            <c:trendlineType val="exp"/>
            <c:dispRSqr val="0"/>
            <c:dispEq val="0"/>
          </c:trendline>
          <c:xVal>
            <c:numRef>
              <c:f>Hoja3!$A$3:$A$13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Hoja3!$J$3:$J$14</c:f>
              <c:numCache>
                <c:formatCode>0.0</c:formatCode>
                <c:ptCount val="12"/>
                <c:pt idx="0">
                  <c:v>84.9</c:v>
                </c:pt>
                <c:pt idx="1">
                  <c:v>65.852380952380955</c:v>
                </c:pt>
                <c:pt idx="2">
                  <c:v>64.900000000000006</c:v>
                </c:pt>
                <c:pt idx="3">
                  <c:v>68.233333333333348</c:v>
                </c:pt>
                <c:pt idx="4">
                  <c:v>62.451020408163274</c:v>
                </c:pt>
                <c:pt idx="5">
                  <c:v>70.946511627906986</c:v>
                </c:pt>
                <c:pt idx="6">
                  <c:v>68.683783783783781</c:v>
                </c:pt>
                <c:pt idx="7">
                  <c:v>69.275000000000006</c:v>
                </c:pt>
                <c:pt idx="8">
                  <c:v>61.823076923076925</c:v>
                </c:pt>
                <c:pt idx="9">
                  <c:v>66.718181818181819</c:v>
                </c:pt>
                <c:pt idx="10">
                  <c:v>69.110526315789485</c:v>
                </c:pt>
              </c:numCache>
            </c:numRef>
          </c:yVal>
          <c:smooth val="1"/>
        </c:ser>
        <c:dLbls>
          <c:showLegendKey val="0"/>
          <c:showVal val="0"/>
          <c:showCatName val="0"/>
          <c:showSerName val="0"/>
          <c:showPercent val="0"/>
          <c:showBubbleSize val="0"/>
        </c:dLbls>
        <c:axId val="37533888"/>
        <c:axId val="37534464"/>
      </c:scatterChart>
      <c:valAx>
        <c:axId val="37533888"/>
        <c:scaling>
          <c:orientation val="minMax"/>
          <c:max val="10"/>
        </c:scaling>
        <c:delete val="0"/>
        <c:axPos val="b"/>
        <c:majorGridlines/>
        <c:minorGridlines/>
        <c:title>
          <c:tx>
            <c:rich>
              <a:bodyPr/>
              <a:lstStyle/>
              <a:p>
                <a:pPr>
                  <a:defRPr/>
                </a:pPr>
                <a:r>
                  <a:rPr lang="es-EC"/>
                  <a:t>TIEMPO (H)</a:t>
                </a:r>
              </a:p>
            </c:rich>
          </c:tx>
          <c:layout/>
          <c:overlay val="0"/>
        </c:title>
        <c:numFmt formatCode="General" sourceLinked="1"/>
        <c:majorTickMark val="out"/>
        <c:minorTickMark val="none"/>
        <c:tickLblPos val="nextTo"/>
        <c:crossAx val="37534464"/>
        <c:crosses val="autoZero"/>
        <c:crossBetween val="midCat"/>
      </c:valAx>
      <c:valAx>
        <c:axId val="37534464"/>
        <c:scaling>
          <c:orientation val="minMax"/>
          <c:min val="50"/>
        </c:scaling>
        <c:delete val="0"/>
        <c:axPos val="l"/>
        <c:majorGridlines/>
        <c:minorGridlines/>
        <c:title>
          <c:tx>
            <c:rich>
              <a:bodyPr/>
              <a:lstStyle/>
              <a:p>
                <a:pPr>
                  <a:defRPr/>
                </a:pPr>
                <a:r>
                  <a:rPr lang="es-EC"/>
                  <a:t>% HUMEDAD</a:t>
                </a:r>
              </a:p>
            </c:rich>
          </c:tx>
          <c:layout/>
          <c:overlay val="0"/>
        </c:title>
        <c:numFmt formatCode="0.0" sourceLinked="1"/>
        <c:majorTickMark val="out"/>
        <c:minorTickMark val="none"/>
        <c:tickLblPos val="nextTo"/>
        <c:crossAx val="3753388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NARANJA</a:t>
            </a:r>
          </a:p>
        </c:rich>
      </c:tx>
      <c:layout/>
      <c:overlay val="0"/>
    </c:title>
    <c:autoTitleDeleted val="0"/>
    <c:plotArea>
      <c:layout/>
      <c:scatterChart>
        <c:scatterStyle val="smoothMarker"/>
        <c:varyColors val="0"/>
        <c:ser>
          <c:idx val="0"/>
          <c:order val="0"/>
          <c:xVal>
            <c:numRef>
              <c:f>Hoja3!$A$3:$A$13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Hoja3!$P$3:$P$13</c:f>
              <c:numCache>
                <c:formatCode>0.0</c:formatCode>
                <c:ptCount val="11"/>
                <c:pt idx="0">
                  <c:v>85.9</c:v>
                </c:pt>
                <c:pt idx="1">
                  <c:v>62.443209876543222</c:v>
                </c:pt>
                <c:pt idx="2">
                  <c:v>63.172727272727279</c:v>
                </c:pt>
                <c:pt idx="3">
                  <c:v>58.976923076923086</c:v>
                </c:pt>
                <c:pt idx="4">
                  <c:v>55.900000000000006</c:v>
                </c:pt>
                <c:pt idx="5">
                  <c:v>47.968965517241386</c:v>
                </c:pt>
                <c:pt idx="6">
                  <c:v>54.081818181818193</c:v>
                </c:pt>
                <c:pt idx="7">
                  <c:v>63.677777777777784</c:v>
                </c:pt>
                <c:pt idx="8">
                  <c:v>73.400000000000006</c:v>
                </c:pt>
                <c:pt idx="9">
                  <c:v>85.9</c:v>
                </c:pt>
                <c:pt idx="10">
                  <c:v>85.9</c:v>
                </c:pt>
              </c:numCache>
            </c:numRef>
          </c:yVal>
          <c:smooth val="1"/>
        </c:ser>
        <c:dLbls>
          <c:showLegendKey val="0"/>
          <c:showVal val="0"/>
          <c:showCatName val="0"/>
          <c:showSerName val="0"/>
          <c:showPercent val="0"/>
          <c:showBubbleSize val="0"/>
        </c:dLbls>
        <c:axId val="84049920"/>
        <c:axId val="84050496"/>
      </c:scatterChart>
      <c:valAx>
        <c:axId val="84049920"/>
        <c:scaling>
          <c:orientation val="minMax"/>
          <c:max val="6"/>
        </c:scaling>
        <c:delete val="0"/>
        <c:axPos val="b"/>
        <c:majorGridlines/>
        <c:minorGridlines/>
        <c:title>
          <c:tx>
            <c:rich>
              <a:bodyPr/>
              <a:lstStyle/>
              <a:p>
                <a:pPr>
                  <a:defRPr/>
                </a:pPr>
                <a:r>
                  <a:rPr lang="es-EC"/>
                  <a:t>TIEMPO (H)</a:t>
                </a:r>
              </a:p>
            </c:rich>
          </c:tx>
          <c:layout/>
          <c:overlay val="0"/>
        </c:title>
        <c:numFmt formatCode="General" sourceLinked="1"/>
        <c:majorTickMark val="out"/>
        <c:minorTickMark val="none"/>
        <c:tickLblPos val="nextTo"/>
        <c:crossAx val="84050496"/>
        <c:crosses val="autoZero"/>
        <c:crossBetween val="midCat"/>
      </c:valAx>
      <c:valAx>
        <c:axId val="84050496"/>
        <c:scaling>
          <c:orientation val="minMax"/>
        </c:scaling>
        <c:delete val="0"/>
        <c:axPos val="l"/>
        <c:majorGridlines/>
        <c:minorGridlines/>
        <c:title>
          <c:tx>
            <c:rich>
              <a:bodyPr/>
              <a:lstStyle/>
              <a:p>
                <a:pPr>
                  <a:defRPr/>
                </a:pPr>
                <a:r>
                  <a:rPr lang="es-EC"/>
                  <a:t>% HUMEDAD</a:t>
                </a:r>
              </a:p>
            </c:rich>
          </c:tx>
          <c:layout/>
          <c:overlay val="0"/>
        </c:title>
        <c:numFmt formatCode="0.0" sourceLinked="1"/>
        <c:majorTickMark val="out"/>
        <c:minorTickMark val="none"/>
        <c:tickLblPos val="nextTo"/>
        <c:crossAx val="84049920"/>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FRUTILLA</a:t>
            </a:r>
          </a:p>
        </c:rich>
      </c:tx>
      <c:layout/>
      <c:overlay val="0"/>
    </c:title>
    <c:autoTitleDeleted val="0"/>
    <c:plotArea>
      <c:layout/>
      <c:scatterChart>
        <c:scatterStyle val="smoothMarker"/>
        <c:varyColors val="0"/>
        <c:ser>
          <c:idx val="0"/>
          <c:order val="0"/>
          <c:trendline>
            <c:trendlineType val="exp"/>
            <c:dispRSqr val="0"/>
            <c:dispEq val="0"/>
          </c:trendline>
          <c:xVal>
            <c:numRef>
              <c:f>Hoja3!$A$3:$A$9</c:f>
              <c:numCache>
                <c:formatCode>General</c:formatCode>
                <c:ptCount val="7"/>
                <c:pt idx="0">
                  <c:v>0</c:v>
                </c:pt>
                <c:pt idx="1">
                  <c:v>1</c:v>
                </c:pt>
                <c:pt idx="2">
                  <c:v>2</c:v>
                </c:pt>
                <c:pt idx="3">
                  <c:v>3</c:v>
                </c:pt>
                <c:pt idx="4">
                  <c:v>4</c:v>
                </c:pt>
                <c:pt idx="5">
                  <c:v>5</c:v>
                </c:pt>
                <c:pt idx="6">
                  <c:v>6</c:v>
                </c:pt>
              </c:numCache>
            </c:numRef>
          </c:xVal>
          <c:yVal>
            <c:numRef>
              <c:f>Hoja3!$G$3:$G$9</c:f>
              <c:numCache>
                <c:formatCode>0.0</c:formatCode>
                <c:ptCount val="7"/>
                <c:pt idx="0">
                  <c:v>92</c:v>
                </c:pt>
                <c:pt idx="1">
                  <c:v>74.35294117647058</c:v>
                </c:pt>
                <c:pt idx="2">
                  <c:v>67</c:v>
                </c:pt>
                <c:pt idx="3">
                  <c:v>50.333333333333329</c:v>
                </c:pt>
                <c:pt idx="4">
                  <c:v>68.92307692307692</c:v>
                </c:pt>
                <c:pt idx="5">
                  <c:v>35.999999999999993</c:v>
                </c:pt>
                <c:pt idx="6">
                  <c:v>44.941176470588239</c:v>
                </c:pt>
              </c:numCache>
            </c:numRef>
          </c:yVal>
          <c:smooth val="1"/>
        </c:ser>
        <c:dLbls>
          <c:showLegendKey val="0"/>
          <c:showVal val="0"/>
          <c:showCatName val="0"/>
          <c:showSerName val="0"/>
          <c:showPercent val="0"/>
          <c:showBubbleSize val="0"/>
        </c:dLbls>
        <c:axId val="84052224"/>
        <c:axId val="84052800"/>
      </c:scatterChart>
      <c:valAx>
        <c:axId val="84052224"/>
        <c:scaling>
          <c:orientation val="minMax"/>
        </c:scaling>
        <c:delete val="0"/>
        <c:axPos val="b"/>
        <c:majorGridlines/>
        <c:minorGridlines/>
        <c:title>
          <c:tx>
            <c:rich>
              <a:bodyPr/>
              <a:lstStyle/>
              <a:p>
                <a:pPr>
                  <a:defRPr/>
                </a:pPr>
                <a:r>
                  <a:rPr lang="es-EC"/>
                  <a:t>TIEMPO (H)</a:t>
                </a:r>
              </a:p>
            </c:rich>
          </c:tx>
          <c:layout/>
          <c:overlay val="0"/>
        </c:title>
        <c:numFmt formatCode="General" sourceLinked="1"/>
        <c:majorTickMark val="out"/>
        <c:minorTickMark val="none"/>
        <c:tickLblPos val="nextTo"/>
        <c:crossAx val="84052800"/>
        <c:crosses val="autoZero"/>
        <c:crossBetween val="midCat"/>
      </c:valAx>
      <c:valAx>
        <c:axId val="84052800"/>
        <c:scaling>
          <c:orientation val="minMax"/>
          <c:min val="20"/>
        </c:scaling>
        <c:delete val="0"/>
        <c:axPos val="l"/>
        <c:majorGridlines/>
        <c:minorGridlines/>
        <c:title>
          <c:tx>
            <c:rich>
              <a:bodyPr/>
              <a:lstStyle/>
              <a:p>
                <a:pPr>
                  <a:defRPr/>
                </a:pPr>
                <a:r>
                  <a:rPr lang="es-EC"/>
                  <a:t>%</a:t>
                </a:r>
                <a:r>
                  <a:rPr lang="es-EC" baseline="0"/>
                  <a:t> HUMEDAD</a:t>
                </a:r>
                <a:endParaRPr lang="es-EC"/>
              </a:p>
            </c:rich>
          </c:tx>
          <c:layout/>
          <c:overlay val="0"/>
        </c:title>
        <c:numFmt formatCode="0.0" sourceLinked="1"/>
        <c:majorTickMark val="out"/>
        <c:minorTickMark val="none"/>
        <c:tickLblPos val="nextTo"/>
        <c:crossAx val="8405222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PERA</a:t>
            </a:r>
          </a:p>
        </c:rich>
      </c:tx>
      <c:layout/>
      <c:overlay val="0"/>
    </c:title>
    <c:autoTitleDeleted val="0"/>
    <c:plotArea>
      <c:layout/>
      <c:scatterChart>
        <c:scatterStyle val="smoothMarker"/>
        <c:varyColors val="0"/>
        <c:ser>
          <c:idx val="0"/>
          <c:order val="0"/>
          <c:trendline>
            <c:trendlineType val="poly"/>
            <c:order val="2"/>
            <c:dispRSqr val="0"/>
            <c:dispEq val="0"/>
          </c:trendline>
          <c:xVal>
            <c:numRef>
              <c:f>Hoja3!$A$3:$A$9</c:f>
              <c:numCache>
                <c:formatCode>General</c:formatCode>
                <c:ptCount val="7"/>
                <c:pt idx="0">
                  <c:v>0</c:v>
                </c:pt>
                <c:pt idx="1">
                  <c:v>1</c:v>
                </c:pt>
                <c:pt idx="2">
                  <c:v>2</c:v>
                </c:pt>
                <c:pt idx="3">
                  <c:v>3</c:v>
                </c:pt>
                <c:pt idx="4">
                  <c:v>4</c:v>
                </c:pt>
                <c:pt idx="5">
                  <c:v>5</c:v>
                </c:pt>
                <c:pt idx="6">
                  <c:v>6</c:v>
                </c:pt>
              </c:numCache>
            </c:numRef>
          </c:xVal>
          <c:yVal>
            <c:numRef>
              <c:f>Hoja3!$V$3:$V$9</c:f>
              <c:numCache>
                <c:formatCode>0.0</c:formatCode>
                <c:ptCount val="7"/>
                <c:pt idx="0">
                  <c:v>86.8</c:v>
                </c:pt>
                <c:pt idx="1">
                  <c:v>37.546268656716414</c:v>
                </c:pt>
                <c:pt idx="2">
                  <c:v>29.152941176470591</c:v>
                </c:pt>
                <c:pt idx="3">
                  <c:v>-2.0888888888888886</c:v>
                </c:pt>
                <c:pt idx="4">
                  <c:v>74.3</c:v>
                </c:pt>
                <c:pt idx="5">
                  <c:v>75.688888888888883</c:v>
                </c:pt>
                <c:pt idx="6">
                  <c:v>66.8</c:v>
                </c:pt>
              </c:numCache>
            </c:numRef>
          </c:yVal>
          <c:smooth val="1"/>
        </c:ser>
        <c:dLbls>
          <c:showLegendKey val="0"/>
          <c:showVal val="0"/>
          <c:showCatName val="0"/>
          <c:showSerName val="0"/>
          <c:showPercent val="0"/>
          <c:showBubbleSize val="0"/>
        </c:dLbls>
        <c:axId val="84054528"/>
        <c:axId val="84055104"/>
      </c:scatterChart>
      <c:valAx>
        <c:axId val="84054528"/>
        <c:scaling>
          <c:orientation val="minMax"/>
          <c:max val="3"/>
        </c:scaling>
        <c:delete val="0"/>
        <c:axPos val="b"/>
        <c:majorGridlines/>
        <c:minorGridlines/>
        <c:title>
          <c:tx>
            <c:rich>
              <a:bodyPr/>
              <a:lstStyle/>
              <a:p>
                <a:pPr>
                  <a:defRPr/>
                </a:pPr>
                <a:r>
                  <a:rPr lang="es-EC"/>
                  <a:t>TIEMPO (H)</a:t>
                </a:r>
              </a:p>
            </c:rich>
          </c:tx>
          <c:layout/>
          <c:overlay val="0"/>
        </c:title>
        <c:numFmt formatCode="General" sourceLinked="1"/>
        <c:majorTickMark val="out"/>
        <c:minorTickMark val="none"/>
        <c:tickLblPos val="nextTo"/>
        <c:crossAx val="84055104"/>
        <c:crosses val="autoZero"/>
        <c:crossBetween val="midCat"/>
      </c:valAx>
      <c:valAx>
        <c:axId val="84055104"/>
        <c:scaling>
          <c:orientation val="minMax"/>
        </c:scaling>
        <c:delete val="0"/>
        <c:axPos val="l"/>
        <c:majorGridlines/>
        <c:minorGridlines/>
        <c:title>
          <c:tx>
            <c:rich>
              <a:bodyPr/>
              <a:lstStyle/>
              <a:p>
                <a:pPr>
                  <a:defRPr/>
                </a:pPr>
                <a:r>
                  <a:rPr lang="es-EC"/>
                  <a:t>%</a:t>
                </a:r>
                <a:r>
                  <a:rPr lang="es-EC" baseline="0"/>
                  <a:t> HUMEDAD</a:t>
                </a:r>
                <a:endParaRPr lang="es-EC"/>
              </a:p>
            </c:rich>
          </c:tx>
          <c:layout/>
          <c:overlay val="0"/>
        </c:title>
        <c:numFmt formatCode="0.0" sourceLinked="1"/>
        <c:majorTickMark val="out"/>
        <c:minorTickMark val="none"/>
        <c:tickLblPos val="nextTo"/>
        <c:crossAx val="8405452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MANZANA</a:t>
            </a:r>
          </a:p>
        </c:rich>
      </c:tx>
      <c:layout/>
      <c:overlay val="0"/>
    </c:title>
    <c:autoTitleDeleted val="0"/>
    <c:plotArea>
      <c:layout/>
      <c:scatterChart>
        <c:scatterStyle val="smoothMarker"/>
        <c:varyColors val="0"/>
        <c:ser>
          <c:idx val="0"/>
          <c:order val="0"/>
          <c:trendline>
            <c:trendlineType val="log"/>
            <c:dispRSqr val="0"/>
            <c:dispEq val="0"/>
          </c:trendline>
          <c:trendline>
            <c:trendlineType val="log"/>
            <c:dispRSqr val="0"/>
            <c:dispEq val="0"/>
          </c:trendline>
          <c:trendline>
            <c:trendlineType val="power"/>
            <c:dispRSqr val="0"/>
            <c:dispEq val="0"/>
          </c:trendline>
          <c:trendline>
            <c:trendlineType val="exp"/>
            <c:dispRSqr val="0"/>
            <c:dispEq val="0"/>
          </c:trendline>
          <c:xVal>
            <c:numRef>
              <c:f>Hoja3!$A$3:$A$9</c:f>
              <c:numCache>
                <c:formatCode>General</c:formatCode>
                <c:ptCount val="7"/>
                <c:pt idx="0">
                  <c:v>0</c:v>
                </c:pt>
                <c:pt idx="1">
                  <c:v>1</c:v>
                </c:pt>
                <c:pt idx="2">
                  <c:v>2</c:v>
                </c:pt>
                <c:pt idx="3">
                  <c:v>3</c:v>
                </c:pt>
                <c:pt idx="4">
                  <c:v>4</c:v>
                </c:pt>
                <c:pt idx="5">
                  <c:v>5</c:v>
                </c:pt>
                <c:pt idx="6">
                  <c:v>6</c:v>
                </c:pt>
              </c:numCache>
            </c:numRef>
          </c:xVal>
          <c:yVal>
            <c:numRef>
              <c:f>Hoja3!$D$3:$D$9</c:f>
              <c:numCache>
                <c:formatCode>0.0</c:formatCode>
                <c:ptCount val="7"/>
                <c:pt idx="0">
                  <c:v>85.6</c:v>
                </c:pt>
                <c:pt idx="1">
                  <c:v>63.648780487804871</c:v>
                </c:pt>
                <c:pt idx="2">
                  <c:v>66.759420289855058</c:v>
                </c:pt>
                <c:pt idx="3">
                  <c:v>60.145454545454541</c:v>
                </c:pt>
                <c:pt idx="4">
                  <c:v>40.863157894736837</c:v>
                </c:pt>
                <c:pt idx="5">
                  <c:v>58.933333333333323</c:v>
                </c:pt>
                <c:pt idx="6">
                  <c:v>18.933333333333337</c:v>
                </c:pt>
              </c:numCache>
            </c:numRef>
          </c:yVal>
          <c:smooth val="1"/>
        </c:ser>
        <c:dLbls>
          <c:showLegendKey val="0"/>
          <c:showVal val="0"/>
          <c:showCatName val="0"/>
          <c:showSerName val="0"/>
          <c:showPercent val="0"/>
          <c:showBubbleSize val="0"/>
        </c:dLbls>
        <c:axId val="84056832"/>
        <c:axId val="84057408"/>
      </c:scatterChart>
      <c:valAx>
        <c:axId val="84056832"/>
        <c:scaling>
          <c:orientation val="minMax"/>
        </c:scaling>
        <c:delete val="0"/>
        <c:axPos val="b"/>
        <c:majorGridlines/>
        <c:minorGridlines/>
        <c:title>
          <c:tx>
            <c:rich>
              <a:bodyPr/>
              <a:lstStyle/>
              <a:p>
                <a:pPr>
                  <a:defRPr/>
                </a:pPr>
                <a:r>
                  <a:rPr lang="es-EC"/>
                  <a:t>TIEMPO (H)</a:t>
                </a:r>
              </a:p>
            </c:rich>
          </c:tx>
          <c:layout/>
          <c:overlay val="0"/>
        </c:title>
        <c:numFmt formatCode="General" sourceLinked="1"/>
        <c:majorTickMark val="out"/>
        <c:minorTickMark val="none"/>
        <c:tickLblPos val="nextTo"/>
        <c:crossAx val="84057408"/>
        <c:crosses val="autoZero"/>
        <c:crossBetween val="midCat"/>
      </c:valAx>
      <c:valAx>
        <c:axId val="84057408"/>
        <c:scaling>
          <c:orientation val="minMax"/>
        </c:scaling>
        <c:delete val="0"/>
        <c:axPos val="l"/>
        <c:majorGridlines/>
        <c:minorGridlines/>
        <c:title>
          <c:tx>
            <c:rich>
              <a:bodyPr/>
              <a:lstStyle/>
              <a:p>
                <a:pPr>
                  <a:defRPr/>
                </a:pPr>
                <a:r>
                  <a:rPr lang="es-EC"/>
                  <a:t>%</a:t>
                </a:r>
                <a:r>
                  <a:rPr lang="es-EC" baseline="0"/>
                  <a:t> HUMEDAD</a:t>
                </a:r>
                <a:endParaRPr lang="es-EC"/>
              </a:p>
            </c:rich>
          </c:tx>
          <c:layout/>
          <c:overlay val="0"/>
        </c:title>
        <c:numFmt formatCode="0.0" sourceLinked="1"/>
        <c:majorTickMark val="out"/>
        <c:minorTickMark val="none"/>
        <c:tickLblPos val="nextTo"/>
        <c:crossAx val="84056832"/>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UVILLA</a:t>
            </a:r>
          </a:p>
        </c:rich>
      </c:tx>
      <c:layout/>
      <c:overlay val="0"/>
    </c:title>
    <c:autoTitleDeleted val="0"/>
    <c:plotArea>
      <c:layout/>
      <c:scatterChart>
        <c:scatterStyle val="smoothMarker"/>
        <c:varyColors val="0"/>
        <c:ser>
          <c:idx val="0"/>
          <c:order val="0"/>
          <c:trendline>
            <c:trendlineType val="exp"/>
            <c:dispRSqr val="0"/>
            <c:dispEq val="0"/>
          </c:trendline>
          <c:xVal>
            <c:numRef>
              <c:f>Hoja3!$A$3:$A$13</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Hoja3!$S$3:$S$13</c:f>
              <c:numCache>
                <c:formatCode>0.0</c:formatCode>
                <c:ptCount val="11"/>
                <c:pt idx="0">
                  <c:v>81.260000000000005</c:v>
                </c:pt>
                <c:pt idx="1">
                  <c:v>68.900449438202259</c:v>
                </c:pt>
                <c:pt idx="2">
                  <c:v>65.675584415584424</c:v>
                </c:pt>
                <c:pt idx="3">
                  <c:v>66.334626865671652</c:v>
                </c:pt>
                <c:pt idx="4">
                  <c:v>67.700677966101694</c:v>
                </c:pt>
                <c:pt idx="5">
                  <c:v>58.343333333333341</c:v>
                </c:pt>
                <c:pt idx="6">
                  <c:v>61.260000000000005</c:v>
                </c:pt>
                <c:pt idx="7">
                  <c:v>60.047878787878794</c:v>
                </c:pt>
                <c:pt idx="8">
                  <c:v>49.260000000000005</c:v>
                </c:pt>
                <c:pt idx="9">
                  <c:v>67.623636363636365</c:v>
                </c:pt>
                <c:pt idx="10">
                  <c:v>71.260000000000005</c:v>
                </c:pt>
              </c:numCache>
            </c:numRef>
          </c:yVal>
          <c:smooth val="1"/>
        </c:ser>
        <c:dLbls>
          <c:showLegendKey val="0"/>
          <c:showVal val="0"/>
          <c:showCatName val="0"/>
          <c:showSerName val="0"/>
          <c:showPercent val="0"/>
          <c:showBubbleSize val="0"/>
        </c:dLbls>
        <c:axId val="86262912"/>
        <c:axId val="86263488"/>
      </c:scatterChart>
      <c:valAx>
        <c:axId val="86262912"/>
        <c:scaling>
          <c:orientation val="minMax"/>
        </c:scaling>
        <c:delete val="0"/>
        <c:axPos val="b"/>
        <c:majorGridlines/>
        <c:minorGridlines/>
        <c:title>
          <c:tx>
            <c:rich>
              <a:bodyPr/>
              <a:lstStyle/>
              <a:p>
                <a:pPr>
                  <a:defRPr/>
                </a:pPr>
                <a:r>
                  <a:rPr lang="es-EC"/>
                  <a:t>TIEMPO (H)</a:t>
                </a:r>
              </a:p>
            </c:rich>
          </c:tx>
          <c:layout/>
          <c:overlay val="0"/>
        </c:title>
        <c:numFmt formatCode="General" sourceLinked="1"/>
        <c:majorTickMark val="out"/>
        <c:minorTickMark val="none"/>
        <c:tickLblPos val="nextTo"/>
        <c:crossAx val="86263488"/>
        <c:crosses val="autoZero"/>
        <c:crossBetween val="midCat"/>
      </c:valAx>
      <c:valAx>
        <c:axId val="86263488"/>
        <c:scaling>
          <c:orientation val="minMax"/>
          <c:min val="30"/>
        </c:scaling>
        <c:delete val="0"/>
        <c:axPos val="l"/>
        <c:majorGridlines/>
        <c:minorGridlines/>
        <c:title>
          <c:tx>
            <c:rich>
              <a:bodyPr/>
              <a:lstStyle/>
              <a:p>
                <a:pPr>
                  <a:defRPr/>
                </a:pPr>
                <a:r>
                  <a:rPr lang="es-EC"/>
                  <a:t>% HUMEDAD</a:t>
                </a:r>
              </a:p>
            </c:rich>
          </c:tx>
          <c:layout/>
          <c:overlay val="0"/>
        </c:title>
        <c:numFmt formatCode="0.0" sourceLinked="1"/>
        <c:majorTickMark val="out"/>
        <c:minorTickMark val="none"/>
        <c:tickLblPos val="nextTo"/>
        <c:crossAx val="86262912"/>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2222D-30F5-48A4-98CE-0CB53D4F8E46}" type="datetimeFigureOut">
              <a:rPr lang="es-EC" smtClean="0"/>
              <a:t>10/02/2015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89C36-5AD1-4D69-A0D7-2C630CA5F9E8}" type="slidenum">
              <a:rPr lang="es-EC" smtClean="0"/>
              <a:t>‹Nº›</a:t>
            </a:fld>
            <a:endParaRPr lang="es-EC"/>
          </a:p>
        </p:txBody>
      </p:sp>
    </p:spTree>
    <p:extLst>
      <p:ext uri="{BB962C8B-B14F-4D97-AF65-F5344CB8AC3E}">
        <p14:creationId xmlns:p14="http://schemas.microsoft.com/office/powerpoint/2010/main" val="314105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Insuficiente potencia de la prensa.</a:t>
            </a:r>
          </a:p>
          <a:p>
            <a:r>
              <a:rPr lang="es-EC" dirty="0" smtClean="0"/>
              <a:t>Sobre-esfuerzo en el sistema hidráulico.</a:t>
            </a:r>
          </a:p>
          <a:p>
            <a:r>
              <a:rPr lang="es-EC" dirty="0" smtClean="0"/>
              <a:t>Fardos de menor peso.</a:t>
            </a:r>
          </a:p>
          <a:p>
            <a:r>
              <a:rPr lang="es-EC" dirty="0" smtClean="0"/>
              <a:t>Mayor tiempo utilizado en la compactación.</a:t>
            </a:r>
          </a:p>
          <a:p>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2</a:t>
            </a:fld>
            <a:endParaRPr lang="es-EC"/>
          </a:p>
        </p:txBody>
      </p:sp>
    </p:spTree>
    <p:extLst>
      <p:ext uri="{BB962C8B-B14F-4D97-AF65-F5344CB8AC3E}">
        <p14:creationId xmlns:p14="http://schemas.microsoft.com/office/powerpoint/2010/main" val="171021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Mencionar</a:t>
            </a:r>
            <a:r>
              <a:rPr lang="es-EC" baseline="0" dirty="0" smtClean="0"/>
              <a:t> los problemas asociados a la compactación: </a:t>
            </a:r>
            <a:r>
              <a:rPr lang="es-EC" dirty="0" smtClean="0">
                <a:solidFill>
                  <a:schemeClr val="tx1"/>
                </a:solidFill>
              </a:rPr>
              <a:t>Sobre – esfuerzo del sistema hidráulico.</a:t>
            </a:r>
          </a:p>
          <a:p>
            <a:r>
              <a:rPr lang="es-EC" dirty="0" smtClean="0">
                <a:solidFill>
                  <a:schemeClr val="tx1"/>
                </a:solidFill>
              </a:rPr>
              <a:t>Residuos internos en las botellas.</a:t>
            </a:r>
          </a:p>
          <a:p>
            <a:r>
              <a:rPr lang="es-EC" dirty="0" smtClean="0">
                <a:solidFill>
                  <a:schemeClr val="tx1"/>
                </a:solidFill>
              </a:rPr>
              <a:t>Compresión repetitiva.</a:t>
            </a:r>
          </a:p>
          <a:p>
            <a:r>
              <a:rPr lang="es-EC" dirty="0" smtClean="0">
                <a:solidFill>
                  <a:schemeClr val="tx1"/>
                </a:solidFill>
              </a:rPr>
              <a:t>Aplanamiento parcial de botellas.</a:t>
            </a:r>
          </a:p>
          <a:p>
            <a:r>
              <a:rPr lang="es-EC" dirty="0" smtClean="0">
                <a:solidFill>
                  <a:schemeClr val="tx1"/>
                </a:solidFill>
              </a:rPr>
              <a:t>Rompimiento de seguros de fardos.</a:t>
            </a:r>
          </a:p>
          <a:p>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5</a:t>
            </a:fld>
            <a:endParaRPr lang="es-EC"/>
          </a:p>
        </p:txBody>
      </p:sp>
    </p:spTree>
    <p:extLst>
      <p:ext uri="{BB962C8B-B14F-4D97-AF65-F5344CB8AC3E}">
        <p14:creationId xmlns:p14="http://schemas.microsoft.com/office/powerpoint/2010/main" val="124393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El prototipo tendrá una tolva de alimentación, por la cual ingresarán las botellas de PET; no se contará con ningún mecanismo de arrastre para las mismas hacia el mecanismo de perforado, ya que se utilizará la gravedad como ventaja. Para la perforación se utilizarán rodillos con dispositivos de corte y motores que los impulsen. Para la descarga del producto final tampoco será necesaria la incorporación de algún dispositivo extra, y las botellas caerán a una banda transportadora que las movilizará hasta su destino. Todo el sistema de perforado estará soportado en una estructura robusta.</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iniciar el proceso, el operador deberá aplastar el botón de encendido, y de la misma manera, si quiere que la máquina se detenga, aplastar el botón de apagado. Durante el perforado se liberará energía en forma de sonido, vibraciones, calor, u otros; lo cual se debe considerar en el diseño. </a:t>
            </a:r>
            <a:r>
              <a:rPr lang="es-EC" sz="1200" kern="1200" dirty="0" smtClean="0">
                <a:solidFill>
                  <a:schemeClr val="tx1"/>
                </a:solidFill>
                <a:effectLst/>
                <a:latin typeface="+mn-lt"/>
                <a:ea typeface="+mn-ea"/>
                <a:cs typeface="+mn-cs"/>
              </a:rPr>
              <a:t>El módulo de transporte no forma parte del prototipo, sin embargo fue incluido en la estructura funcional para recalcar que las botellas no deben acumularse al salir del perforado, y así evitar problemas de atascamiento o accidentes. Lo único que se considerará en este módulo es el ancho de la parte inferior de la estructura, que debe permitir el paso de una banda transportadora.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10</a:t>
            </a:fld>
            <a:endParaRPr lang="es-EC"/>
          </a:p>
        </p:txBody>
      </p:sp>
    </p:spTree>
    <p:extLst>
      <p:ext uri="{BB962C8B-B14F-4D97-AF65-F5344CB8AC3E}">
        <p14:creationId xmlns:p14="http://schemas.microsoft.com/office/powerpoint/2010/main" val="48750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El prototipo tendrá una tolva de alimentación, por la cual ingresarán las botellas de PET; no se contará con ningún mecanismo de arrastre para las mismas hacia el mecanismo de perforado, ya que se utilizará la gravedad como ventaja. Para la perforación se utilizarán rodillos con dispositivos de corte y motores que los impulsen. Para la descarga del producto final tampoco será necesaria la incorporación de algún dispositivo extra, y las botellas caerán a una banda transportadora que las movilizará hasta su destino. Todo el sistema de perforado estará soportado en una estructura robusta.</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iniciar el proceso, el operador deberá aplastar el botón de encendido, y de la misma manera, si quiere que la máquina se detenga, aplastar el botón de apagado. Durante el perforado se liberará energía en forma de sonido, vibraciones, calor, u otros; lo cual se debe considerar en el diseño. </a:t>
            </a:r>
            <a:r>
              <a:rPr lang="es-EC" sz="1200" kern="1200" dirty="0" smtClean="0">
                <a:solidFill>
                  <a:schemeClr val="tx1"/>
                </a:solidFill>
                <a:effectLst/>
                <a:latin typeface="+mn-lt"/>
                <a:ea typeface="+mn-ea"/>
                <a:cs typeface="+mn-cs"/>
              </a:rPr>
              <a:t>El módulo de transporte no forma parte del prototipo, sin embargo fue incluido en la estructura funcional para recalcar que las botellas no deben acumularse al salir del perforado, y así evitar problemas de atascamiento o accidentes. Lo único que se considerará en este módulo es el ancho de la parte inferior de la estructura, que debe permitir el paso de una banda transportadora.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11</a:t>
            </a:fld>
            <a:endParaRPr lang="es-EC"/>
          </a:p>
        </p:txBody>
      </p:sp>
    </p:spTree>
    <p:extLst>
      <p:ext uri="{BB962C8B-B14F-4D97-AF65-F5344CB8AC3E}">
        <p14:creationId xmlns:p14="http://schemas.microsoft.com/office/powerpoint/2010/main" val="48750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El prototipo tendrá una tolva de alimentación, por la cual ingresarán las botellas de PET; no se contará con ningún mecanismo de arrastre para las mismas hacia el mecanismo de perforado, ya que se utilizará la gravedad como ventaja. Para la perforación se utilizarán rodillos con dispositivos de corte y motores que los impulsen. Para la descarga del producto final tampoco será necesaria la incorporación de algún dispositivo extra, y las botellas caerán a una banda transportadora que las movilizará hasta su destino. Todo el sistema de perforado estará soportado en una estructura robusta.</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iniciar el proceso, el operador deberá aplastar el botón de encendido, y de la misma manera, si quiere que la máquina se detenga, aplastar el botón de apagado. Durante el perforado se liberará energía en forma de sonido, vibraciones, calor, u otros; lo cual se debe considerar en el diseño. </a:t>
            </a:r>
            <a:r>
              <a:rPr lang="es-EC" sz="1200" kern="1200" dirty="0" smtClean="0">
                <a:solidFill>
                  <a:schemeClr val="tx1"/>
                </a:solidFill>
                <a:effectLst/>
                <a:latin typeface="+mn-lt"/>
                <a:ea typeface="+mn-ea"/>
                <a:cs typeface="+mn-cs"/>
              </a:rPr>
              <a:t>El módulo de transporte no forma parte del prototipo, sin embargo fue incluido en la estructura funcional para recalcar que las botellas no deben acumularse al salir del perforado, y así evitar problemas de atascamiento o accidentes. Lo único que se considerará en este módulo es el ancho de la parte inferior de la estructura, que debe permitir el paso de una banda transportadora.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12</a:t>
            </a:fld>
            <a:endParaRPr lang="es-EC"/>
          </a:p>
        </p:txBody>
      </p:sp>
    </p:spTree>
    <p:extLst>
      <p:ext uri="{BB962C8B-B14F-4D97-AF65-F5344CB8AC3E}">
        <p14:creationId xmlns:p14="http://schemas.microsoft.com/office/powerpoint/2010/main" val="48750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b="1" kern="1200" dirty="0" smtClean="0">
                <a:solidFill>
                  <a:schemeClr val="tx1"/>
                </a:solidFill>
                <a:effectLst/>
                <a:latin typeface="+mn-lt"/>
                <a:ea typeface="+mn-ea"/>
                <a:cs typeface="+mn-cs"/>
              </a:rPr>
              <a:t>Alternativa 1:</a:t>
            </a:r>
            <a:r>
              <a:rPr lang="es-EC" sz="1200" kern="1200" dirty="0" smtClean="0">
                <a:solidFill>
                  <a:schemeClr val="tx1"/>
                </a:solidFill>
                <a:effectLst/>
                <a:latin typeface="+mn-lt"/>
                <a:ea typeface="+mn-ea"/>
                <a:cs typeface="+mn-cs"/>
              </a:rPr>
              <a:t> La perforación se realizará con rodillos de acero con puntas soldadas en la superficie de cada uno de ellos. La dificultad de reemplazar las cuchillas en caso de que se dañen, será media, porque se podrá quitar la soldadura. Sin embargo, se escogerán preferiblemente materiales que puedan recibir tratamiento térmico y alta resistencia al desgaste.</a:t>
            </a:r>
            <a:endParaRPr lang="en-US" sz="1200" kern="1200" dirty="0" smtClean="0">
              <a:solidFill>
                <a:schemeClr val="tx1"/>
              </a:solidFill>
              <a:effectLst/>
              <a:latin typeface="+mn-lt"/>
              <a:ea typeface="+mn-ea"/>
              <a:cs typeface="+mn-cs"/>
            </a:endParaRPr>
          </a:p>
          <a:p>
            <a:pPr lvl="0"/>
            <a:r>
              <a:rPr lang="es-EC" sz="1200" b="1" kern="1200" dirty="0" smtClean="0">
                <a:solidFill>
                  <a:schemeClr val="tx1"/>
                </a:solidFill>
                <a:effectLst/>
                <a:latin typeface="+mn-lt"/>
                <a:ea typeface="+mn-ea"/>
                <a:cs typeface="+mn-cs"/>
              </a:rPr>
              <a:t>Alternativa 2:</a:t>
            </a:r>
            <a:r>
              <a:rPr lang="es-EC" sz="1200" kern="1200" dirty="0" smtClean="0">
                <a:solidFill>
                  <a:schemeClr val="tx1"/>
                </a:solidFill>
                <a:effectLst/>
                <a:latin typeface="+mn-lt"/>
                <a:ea typeface="+mn-ea"/>
                <a:cs typeface="+mn-cs"/>
              </a:rPr>
              <a:t> Para perforar se utilizarán discos con cuchillas, que serán maquinados en un solo cuerpo; éstos serán separados con rodillos, los cuales se sujetarán al eje con soportes y aplanarán los envases. Será necesario soldar los rodillos con los discos para asegurar que no se comporten como elementos separados. Será difícil reemplazar los discos si llegasen a dañarse, por lo que se considerarán los mismos materiales que en la alternativa 1.</a:t>
            </a:r>
            <a:endParaRPr lang="en-US" sz="1200" kern="1200" dirty="0" smtClean="0">
              <a:solidFill>
                <a:schemeClr val="tx1"/>
              </a:solidFill>
              <a:effectLst/>
              <a:latin typeface="+mn-lt"/>
              <a:ea typeface="+mn-ea"/>
              <a:cs typeface="+mn-cs"/>
            </a:endParaRPr>
          </a:p>
          <a:p>
            <a:pPr lvl="0"/>
            <a:r>
              <a:rPr lang="es-EC" sz="1200" b="1" kern="1200" dirty="0" smtClean="0">
                <a:solidFill>
                  <a:schemeClr val="tx1"/>
                </a:solidFill>
                <a:effectLst/>
                <a:latin typeface="+mn-lt"/>
                <a:ea typeface="+mn-ea"/>
                <a:cs typeface="+mn-cs"/>
              </a:rPr>
              <a:t>Alternativa 3:</a:t>
            </a:r>
            <a:r>
              <a:rPr lang="es-EC" sz="1200" kern="1200" dirty="0" smtClean="0">
                <a:solidFill>
                  <a:schemeClr val="tx1"/>
                </a:solidFill>
                <a:effectLst/>
                <a:latin typeface="+mn-lt"/>
                <a:ea typeface="+mn-ea"/>
                <a:cs typeface="+mn-cs"/>
              </a:rPr>
              <a:t> Se tendrán rodillos de acero con varias barras empernadas a cada uno de ellos, a las cuales se les habrán incorporado pequeños cilindros con punta, para que puedan perforar los envases. En este caso, si será posible reemplazar las barras con las puntas perforadoras, pero se tendrán en cuenta los mismos materiales que en las alternativas anteriores, para otorgar mayor confiabilidad.</a:t>
            </a:r>
            <a:endParaRPr lang="en-U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Alternativa 4:</a:t>
            </a:r>
            <a:r>
              <a:rPr lang="es-EC" sz="1200" kern="1200" dirty="0" smtClean="0">
                <a:solidFill>
                  <a:schemeClr val="tx1"/>
                </a:solidFill>
                <a:effectLst/>
                <a:latin typeface="+mn-lt"/>
                <a:ea typeface="+mn-ea"/>
                <a:cs typeface="+mn-cs"/>
              </a:rPr>
              <a:t> Se usarán rodillos con puntas perforadoras roscadas en toda su periferia para el perforado. Similar a la alternativa 3, las puntas podrán reemplazarse y los materiales en consideración serán los mismos.</a:t>
            </a:r>
            <a:endParaRPr lang="es-EC" dirty="0"/>
          </a:p>
        </p:txBody>
      </p:sp>
      <p:sp>
        <p:nvSpPr>
          <p:cNvPr id="4" name="Marcador de número de diapositiva 3"/>
          <p:cNvSpPr>
            <a:spLocks noGrp="1"/>
          </p:cNvSpPr>
          <p:nvPr>
            <p:ph type="sldNum" sz="quarter" idx="10"/>
          </p:nvPr>
        </p:nvSpPr>
        <p:spPr/>
        <p:txBody>
          <a:bodyPr/>
          <a:lstStyle/>
          <a:p>
            <a:fld id="{48189C36-5AD1-4D69-A0D7-2C630CA5F9E8}" type="slidenum">
              <a:rPr lang="es-EC" smtClean="0"/>
              <a:t>13</a:t>
            </a:fld>
            <a:endParaRPr lang="es-EC"/>
          </a:p>
        </p:txBody>
      </p:sp>
    </p:spTree>
    <p:extLst>
      <p:ext uri="{BB962C8B-B14F-4D97-AF65-F5344CB8AC3E}">
        <p14:creationId xmlns:p14="http://schemas.microsoft.com/office/powerpoint/2010/main" val="1148866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56" name="CorelDRAW" r:id="rId3" imgW="9151920" imgH="5621400" progId="CorelDRAW.Graphic.12">
                  <p:embed/>
                </p:oleObj>
              </mc:Choice>
              <mc:Fallback>
                <p:oleObj name="CorelDRAW" r:id="rId3" imgW="9151920" imgH="5621400"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p>
        </p:txBody>
      </p:sp>
      <p:sp>
        <p:nvSpPr>
          <p:cNvPr id="17433" name="Rectangle 25"/>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p>
        </p:txBody>
      </p:sp>
      <p:sp>
        <p:nvSpPr>
          <p:cNvPr id="17434" name="Rectangle 26"/>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p>
        </p:txBody>
      </p:sp>
      <p:sp>
        <p:nvSpPr>
          <p:cNvPr id="17435" name="Rectangle 27"/>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p>
        </p:txBody>
      </p:sp>
      <p:pic>
        <p:nvPicPr>
          <p:cNvPr id="17456"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89984" y="260351"/>
            <a:ext cx="1056216"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sz="1800"/>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4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04403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0218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2/10/2015</a:t>
            </a:fld>
            <a:endParaRPr lang="en-U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4911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94736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1155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0561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07562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400593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33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3174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5108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sz="180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sz="1800"/>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sz="1800"/>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sz="1800"/>
          </a:p>
        </p:txBody>
      </p:sp>
      <p:pic>
        <p:nvPicPr>
          <p:cNvPr id="1050"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928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119.png"/><Relationship Id="rId2" Type="http://schemas.openxmlformats.org/officeDocument/2006/relationships/notesSlide" Target="../notesSlides/notesSlide3.xml"/><Relationship Id="rId1" Type="http://schemas.openxmlformats.org/officeDocument/2006/relationships/slideLayout" Target="../slideLayouts/slideLayout2.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0.png"/></Relationships>
</file>

<file path=ppt/slides/_rels/slide1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761067" y="1342494"/>
            <a:ext cx="9838265" cy="2387600"/>
          </a:xfrm>
          <a:prstGeom prst="rect">
            <a:avLst/>
          </a:prstGeom>
        </p:spPr>
        <p:txBody>
          <a:bodyPr>
            <a:noAutofit/>
          </a:bodyPr>
          <a:lstStyle/>
          <a:p>
            <a:pPr algn="ctr"/>
            <a:r>
              <a:rPr lang="es-EC" sz="3600" i="0" dirty="0" smtClean="0">
                <a:solidFill>
                  <a:schemeClr val="tx1"/>
                </a:solidFill>
              </a:rPr>
              <a:t>“</a:t>
            </a:r>
            <a:r>
              <a:rPr lang="es-EC" sz="3600" i="0" dirty="0">
                <a:solidFill>
                  <a:schemeClr val="tx1"/>
                </a:solidFill>
              </a:rPr>
              <a:t>DISEÑO Y CONSTRUCCIÓN DE UN DESHIDRATADOR DE FRUTAS CON CAPACIDAD DE 1000 GRAMOS UTILIZANDO UNA BOMBA DE VACÍO”</a:t>
            </a:r>
            <a:br>
              <a:rPr lang="es-EC" sz="3600" i="0" dirty="0">
                <a:solidFill>
                  <a:schemeClr val="tx1"/>
                </a:solidFill>
              </a:rPr>
            </a:br>
            <a:endParaRPr lang="en-US" sz="3600" i="0" dirty="0">
              <a:solidFill>
                <a:schemeClr val="tx1"/>
              </a:solidFill>
            </a:endParaRPr>
          </a:p>
        </p:txBody>
      </p:sp>
      <p:sp>
        <p:nvSpPr>
          <p:cNvPr id="3" name="Subtítulo 2"/>
          <p:cNvSpPr>
            <a:spLocks noGrp="1"/>
          </p:cNvSpPr>
          <p:nvPr>
            <p:ph type="subTitle" idx="4294967295"/>
          </p:nvPr>
        </p:nvSpPr>
        <p:spPr>
          <a:xfrm>
            <a:off x="9211732" y="4250266"/>
            <a:ext cx="2387599" cy="1210733"/>
          </a:xfrm>
          <a:prstGeom prst="rect">
            <a:avLst/>
          </a:prstGeom>
        </p:spPr>
        <p:txBody>
          <a:bodyPr>
            <a:normAutofit fontScale="77500" lnSpcReduction="20000"/>
          </a:bodyPr>
          <a:lstStyle/>
          <a:p>
            <a:pPr marL="0" indent="0">
              <a:buNone/>
            </a:pPr>
            <a:r>
              <a:rPr lang="en-US" dirty="0" err="1" smtClean="0">
                <a:solidFill>
                  <a:schemeClr val="tx1"/>
                </a:solidFill>
              </a:rPr>
              <a:t>Elaborado</a:t>
            </a:r>
            <a:r>
              <a:rPr lang="en-US" dirty="0" smtClean="0">
                <a:solidFill>
                  <a:schemeClr val="tx1"/>
                </a:solidFill>
              </a:rPr>
              <a:t> </a:t>
            </a:r>
            <a:r>
              <a:rPr lang="en-US" dirty="0" err="1" smtClean="0">
                <a:solidFill>
                  <a:schemeClr val="tx1"/>
                </a:solidFill>
              </a:rPr>
              <a:t>por</a:t>
            </a:r>
            <a:r>
              <a:rPr lang="en-US" dirty="0" smtClean="0">
                <a:solidFill>
                  <a:schemeClr val="tx1"/>
                </a:solidFill>
              </a:rPr>
              <a:t>:</a:t>
            </a:r>
          </a:p>
          <a:p>
            <a:pPr marL="0" indent="0">
              <a:buNone/>
            </a:pPr>
            <a:r>
              <a:rPr lang="en-US" b="1" dirty="0" smtClean="0">
                <a:solidFill>
                  <a:schemeClr val="tx1"/>
                </a:solidFill>
              </a:rPr>
              <a:t>Karen Nieto</a:t>
            </a:r>
            <a:endParaRPr lang="en-US" b="1" dirty="0">
              <a:solidFill>
                <a:schemeClr val="tx1"/>
              </a:solidFill>
            </a:endParaRPr>
          </a:p>
          <a:p>
            <a:pPr marL="0" indent="0">
              <a:buNone/>
            </a:pPr>
            <a:endParaRPr lang="en-US" b="1" dirty="0" smtClean="0">
              <a:solidFill>
                <a:schemeClr val="tx1"/>
              </a:solidFill>
            </a:endParaRPr>
          </a:p>
          <a:p>
            <a:pPr marL="0" indent="0">
              <a:buNone/>
            </a:pPr>
            <a:r>
              <a:rPr lang="en-US" dirty="0" err="1" smtClean="0">
                <a:solidFill>
                  <a:schemeClr val="tx1"/>
                </a:solidFill>
              </a:rPr>
              <a:t>Febrero</a:t>
            </a:r>
            <a:r>
              <a:rPr lang="en-US" dirty="0" smtClean="0">
                <a:solidFill>
                  <a:schemeClr val="tx1"/>
                </a:solidFill>
              </a:rPr>
              <a:t> de 2015</a:t>
            </a:r>
            <a:endParaRPr lang="en-US" dirty="0">
              <a:solidFill>
                <a:schemeClr val="tx1"/>
              </a:solidFill>
            </a:endParaRPr>
          </a:p>
        </p:txBody>
      </p:sp>
    </p:spTree>
    <p:extLst>
      <p:ext uri="{BB962C8B-B14F-4D97-AF65-F5344CB8AC3E}">
        <p14:creationId xmlns:p14="http://schemas.microsoft.com/office/powerpoint/2010/main" val="255543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017" y="108794"/>
            <a:ext cx="10972800" cy="1143000"/>
          </a:xfrm>
        </p:spPr>
        <p:txBody>
          <a:bodyPr/>
          <a:lstStyle/>
          <a:p>
            <a:r>
              <a:rPr lang="es-EC" dirty="0" smtClean="0">
                <a:solidFill>
                  <a:schemeClr val="tx1"/>
                </a:solidFill>
              </a:rPr>
              <a:t>BALANCE DE MASA Y ENERGÍA</a:t>
            </a:r>
            <a:endParaRPr lang="es-EC" dirty="0">
              <a:solidFill>
                <a:schemeClr val="tx1"/>
              </a:solidFill>
            </a:endParaRPr>
          </a:p>
        </p:txBody>
      </p:sp>
      <mc:AlternateContent xmlns:mc="http://schemas.openxmlformats.org/markup-compatibility/2006" xmlns:a14="http://schemas.microsoft.com/office/drawing/2010/main">
        <mc:Choice Requires="a14">
          <p:sp>
            <p:nvSpPr>
              <p:cNvPr id="7" name="Marcador de contenido 2"/>
              <p:cNvSpPr>
                <a:spLocks noGrp="1"/>
              </p:cNvSpPr>
              <p:nvPr>
                <p:ph idx="1"/>
              </p:nvPr>
            </p:nvSpPr>
            <p:spPr>
              <a:xfrm>
                <a:off x="604413" y="1418897"/>
                <a:ext cx="10368387" cy="3583051"/>
              </a:xfrm>
            </p:spPr>
            <p:txBody>
              <a:bodyPr numCol="2"/>
              <a:lstStyle/>
              <a:p>
                <a:r>
                  <a:rPr lang="es-EC" dirty="0" smtClean="0">
                    <a:solidFill>
                      <a:schemeClr val="tx1"/>
                    </a:solidFill>
                  </a:rPr>
                  <a:t>Balance </a:t>
                </a:r>
                <a:r>
                  <a:rPr lang="es-EC" dirty="0">
                    <a:solidFill>
                      <a:schemeClr val="tx1"/>
                    </a:solidFill>
                  </a:rPr>
                  <a:t>de </a:t>
                </a:r>
                <a:r>
                  <a:rPr lang="es-EC" dirty="0" smtClean="0">
                    <a:solidFill>
                      <a:schemeClr val="tx1"/>
                    </a:solidFill>
                  </a:rPr>
                  <a:t>masa</a:t>
                </a:r>
              </a:p>
              <a:p>
                <a:endParaRPr lang="es-EC" dirty="0">
                  <a:solidFill>
                    <a:schemeClr val="tx1"/>
                  </a:solidFill>
                </a:endParaRPr>
              </a:p>
              <a:p>
                <a:endParaRPr lang="es-EC" dirty="0">
                  <a:solidFill>
                    <a:schemeClr val="tx1"/>
                  </a:solidFill>
                </a:endParaRPr>
              </a:p>
              <a:p>
                <a:endParaRPr lang="es-EC" dirty="0" smtClean="0">
                  <a:solidFill>
                    <a:schemeClr val="tx1"/>
                  </a:solidFill>
                </a:endParaRPr>
              </a:p>
              <a:p>
                <a:endParaRPr lang="es-EC" dirty="0" smtClean="0">
                  <a:solidFill>
                    <a:schemeClr val="tx1"/>
                  </a:solidFill>
                </a:endParaRPr>
              </a:p>
              <a:p>
                <a:r>
                  <a:rPr lang="es-EC" dirty="0" smtClean="0">
                    <a:solidFill>
                      <a:schemeClr val="tx1"/>
                    </a:solidFill>
                  </a:rPr>
                  <a:t>Balances </a:t>
                </a:r>
                <a:r>
                  <a:rPr lang="es-EC" dirty="0">
                    <a:solidFill>
                      <a:schemeClr val="tx1"/>
                    </a:solidFill>
                  </a:rPr>
                  <a:t>de energía</a:t>
                </a:r>
              </a:p>
              <a:p>
                <a:endParaRPr lang="es-EC" dirty="0" smtClean="0">
                  <a:solidFill>
                    <a:schemeClr val="tx1"/>
                  </a:solidFill>
                </a:endParaRPr>
              </a:p>
              <a:p>
                <a:endParaRPr lang="es-EC" dirty="0">
                  <a:solidFill>
                    <a:schemeClr val="tx1"/>
                  </a:solidFill>
                </a:endParaRPr>
              </a:p>
              <a:p>
                <a14:m>
                  <m:oMath xmlns:m="http://schemas.openxmlformats.org/officeDocument/2006/math">
                    <m:sSub>
                      <m:sSubPr>
                        <m:ctrlPr>
                          <a:rPr lang="es-EC" i="1">
                            <a:latin typeface="Cambria Math"/>
                          </a:rPr>
                        </m:ctrlPr>
                      </m:sSubPr>
                      <m:e>
                        <m:r>
                          <a:rPr lang="es-EC" i="1">
                            <a:latin typeface="Cambria Math"/>
                          </a:rPr>
                          <m:t>𝑅</m:t>
                        </m:r>
                      </m:e>
                      <m:sub>
                        <m:r>
                          <a:rPr lang="es-EC" i="1">
                            <a:latin typeface="Cambria Math"/>
                          </a:rPr>
                          <m:t>𝑡𝑜𝑡</m:t>
                        </m:r>
                      </m:sub>
                    </m:sSub>
                    <m:r>
                      <a:rPr lang="es-EC" i="1">
                        <a:latin typeface="Cambria Math"/>
                      </a:rPr>
                      <m:t>=Ʃ</m:t>
                    </m:r>
                    <m:sSub>
                      <m:sSubPr>
                        <m:ctrlPr>
                          <a:rPr lang="es-EC" i="1">
                            <a:latin typeface="Cambria Math"/>
                          </a:rPr>
                        </m:ctrlPr>
                      </m:sSubPr>
                      <m:e>
                        <m:r>
                          <a:rPr lang="es-EC" i="1">
                            <a:latin typeface="Cambria Math"/>
                          </a:rPr>
                          <m:t>𝑅</m:t>
                        </m:r>
                      </m:e>
                      <m:sub>
                        <m:r>
                          <a:rPr lang="es-EC" i="1">
                            <a:latin typeface="Cambria Math"/>
                          </a:rPr>
                          <m:t>𝑡</m:t>
                        </m:r>
                      </m:sub>
                    </m:sSub>
                    <m:r>
                      <a:rPr lang="es-EC" i="1">
                        <a:latin typeface="Cambria Math"/>
                      </a:rPr>
                      <m:t>=</m:t>
                    </m:r>
                    <m:f>
                      <m:fPr>
                        <m:ctrlPr>
                          <a:rPr lang="es-EC" i="1">
                            <a:latin typeface="Cambria Math"/>
                          </a:rPr>
                        </m:ctrlPr>
                      </m:fPr>
                      <m:num>
                        <m:r>
                          <a:rPr lang="es-EC" i="1">
                            <a:latin typeface="Cambria Math"/>
                          </a:rPr>
                          <m:t>∆</m:t>
                        </m:r>
                        <m:r>
                          <a:rPr lang="es-EC" i="1">
                            <a:latin typeface="Cambria Math"/>
                          </a:rPr>
                          <m:t>𝑇</m:t>
                        </m:r>
                      </m:num>
                      <m:den>
                        <m:r>
                          <a:rPr lang="es-EC" i="1">
                            <a:latin typeface="Cambria Math"/>
                          </a:rPr>
                          <m:t>𝑞</m:t>
                        </m:r>
                      </m:den>
                    </m:f>
                    <m:r>
                      <a:rPr lang="es-EC" i="1">
                        <a:latin typeface="Cambria Math"/>
                      </a:rPr>
                      <m:t>=</m:t>
                    </m:r>
                    <m:f>
                      <m:fPr>
                        <m:ctrlPr>
                          <a:rPr lang="es-EC" i="1">
                            <a:latin typeface="Cambria Math"/>
                          </a:rPr>
                        </m:ctrlPr>
                      </m:fPr>
                      <m:num>
                        <m:r>
                          <a:rPr lang="es-EC" i="1">
                            <a:latin typeface="Cambria Math"/>
                          </a:rPr>
                          <m:t>1</m:t>
                        </m:r>
                      </m:num>
                      <m:den>
                        <m:r>
                          <a:rPr lang="es-EC" i="1">
                            <a:latin typeface="Cambria Math"/>
                          </a:rPr>
                          <m:t>𝑈𝐴</m:t>
                        </m:r>
                      </m:den>
                    </m:f>
                  </m:oMath>
                </a14:m>
                <a:endParaRPr lang="es-EC" dirty="0">
                  <a:solidFill>
                    <a:schemeClr val="tx1"/>
                  </a:solidFill>
                </a:endParaRPr>
              </a:p>
              <a:p>
                <a:endParaRPr lang="es-EC" dirty="0">
                  <a:solidFill>
                    <a:schemeClr val="tx1"/>
                  </a:solidFill>
                </a:endParaRPr>
              </a:p>
              <a:p>
                <a:endParaRPr lang="es-EC" dirty="0" smtClean="0">
                  <a:solidFill>
                    <a:schemeClr val="tx1"/>
                  </a:solidFill>
                </a:endParaRPr>
              </a:p>
            </p:txBody>
          </p:sp>
        </mc:Choice>
        <mc:Fallback xmlns="">
          <p:sp>
            <p:nvSpPr>
              <p:cNvPr id="7" name="Marcador de contenido 2"/>
              <p:cNvSpPr>
                <a:spLocks noGrp="1" noRot="1" noChangeAspect="1" noMove="1" noResize="1" noEditPoints="1" noAdjustHandles="1" noChangeArrowheads="1" noChangeShapeType="1" noTextEdit="1"/>
              </p:cNvSpPr>
              <p:nvPr>
                <p:ph idx="1"/>
              </p:nvPr>
            </p:nvSpPr>
            <p:spPr>
              <a:xfrm>
                <a:off x="604413" y="1418897"/>
                <a:ext cx="10368387" cy="3583051"/>
              </a:xfrm>
              <a:blipFill rotWithShape="1">
                <a:blip r:embed="rId7"/>
                <a:stretch>
                  <a:fillRect l="-764" t="-1190"/>
                </a:stretch>
              </a:blipFill>
            </p:spPr>
            <p:txBody>
              <a:bodyPr/>
              <a:lstStyle/>
              <a:p>
                <a:r>
                  <a:rPr lang="es-EC">
                    <a:noFill/>
                  </a:rPr>
                  <a:t> </a:t>
                </a:r>
              </a:p>
            </p:txBody>
          </p:sp>
        </mc:Fallback>
      </mc:AlternateContent>
      <p:pic>
        <p:nvPicPr>
          <p:cNvPr id="2048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2288" t="47198" r="41839" b="37500"/>
          <a:stretch/>
        </p:blipFill>
        <p:spPr bwMode="auto">
          <a:xfrm>
            <a:off x="1150882" y="1876097"/>
            <a:ext cx="3054289" cy="165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39741" t="61099" r="38933" b="25108"/>
          <a:stretch/>
        </p:blipFill>
        <p:spPr bwMode="auto">
          <a:xfrm>
            <a:off x="1150883" y="4283919"/>
            <a:ext cx="4477408" cy="162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6109138" y="2049972"/>
            <a:ext cx="827689" cy="369332"/>
          </a:xfrm>
          <a:prstGeom prst="rect">
            <a:avLst/>
          </a:prstGeom>
          <a:noFill/>
        </p:spPr>
        <p:txBody>
          <a:bodyPr wrap="square" rtlCol="0">
            <a:spAutoFit/>
          </a:bodyPr>
          <a:lstStyle/>
          <a:p>
            <a:r>
              <a:rPr lang="es-EC" dirty="0" smtClean="0"/>
              <a:t>(13)</a:t>
            </a:r>
            <a:endParaRPr lang="es-EC" dirty="0"/>
          </a:p>
        </p:txBody>
      </p:sp>
      <p:sp>
        <p:nvSpPr>
          <p:cNvPr id="11" name="10 CuadroTexto"/>
          <p:cNvSpPr txBox="1"/>
          <p:nvPr/>
        </p:nvSpPr>
        <p:spPr>
          <a:xfrm>
            <a:off x="6109135" y="5360731"/>
            <a:ext cx="827689" cy="369332"/>
          </a:xfrm>
          <a:prstGeom prst="rect">
            <a:avLst/>
          </a:prstGeom>
          <a:noFill/>
        </p:spPr>
        <p:txBody>
          <a:bodyPr wrap="square" rtlCol="0">
            <a:spAutoFit/>
          </a:bodyPr>
          <a:lstStyle/>
          <a:p>
            <a:r>
              <a:rPr lang="es-EC" dirty="0" smtClean="0"/>
              <a:t>(16)</a:t>
            </a:r>
            <a:endParaRPr lang="es-EC" dirty="0"/>
          </a:p>
        </p:txBody>
      </p:sp>
      <p:sp>
        <p:nvSpPr>
          <p:cNvPr id="12" name="11 CuadroTexto"/>
          <p:cNvSpPr txBox="1"/>
          <p:nvPr/>
        </p:nvSpPr>
        <p:spPr>
          <a:xfrm>
            <a:off x="6109136" y="4384739"/>
            <a:ext cx="827689" cy="369332"/>
          </a:xfrm>
          <a:prstGeom prst="rect">
            <a:avLst/>
          </a:prstGeom>
          <a:noFill/>
        </p:spPr>
        <p:txBody>
          <a:bodyPr wrap="square" rtlCol="0">
            <a:spAutoFit/>
          </a:bodyPr>
          <a:lstStyle/>
          <a:p>
            <a:r>
              <a:rPr lang="es-EC" dirty="0" smtClean="0"/>
              <a:t>(15)</a:t>
            </a:r>
            <a:endParaRPr lang="es-EC" dirty="0"/>
          </a:p>
        </p:txBody>
      </p:sp>
      <p:sp>
        <p:nvSpPr>
          <p:cNvPr id="13" name="12 CuadroTexto"/>
          <p:cNvSpPr txBox="1"/>
          <p:nvPr/>
        </p:nvSpPr>
        <p:spPr>
          <a:xfrm>
            <a:off x="6109137" y="2890800"/>
            <a:ext cx="827689" cy="369332"/>
          </a:xfrm>
          <a:prstGeom prst="rect">
            <a:avLst/>
          </a:prstGeom>
          <a:noFill/>
        </p:spPr>
        <p:txBody>
          <a:bodyPr wrap="square" rtlCol="0">
            <a:spAutoFit/>
          </a:bodyPr>
          <a:lstStyle/>
          <a:p>
            <a:r>
              <a:rPr lang="es-EC" dirty="0" smtClean="0"/>
              <a:t>(14)</a:t>
            </a:r>
            <a:endParaRPr lang="es-EC" dirty="0"/>
          </a:p>
        </p:txBody>
      </p:sp>
    </p:spTree>
    <p:extLst>
      <p:ext uri="{BB962C8B-B14F-4D97-AF65-F5344CB8AC3E}">
        <p14:creationId xmlns:p14="http://schemas.microsoft.com/office/powerpoint/2010/main" val="2828574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017" y="108794"/>
            <a:ext cx="10972800" cy="1143000"/>
          </a:xfrm>
        </p:spPr>
        <p:txBody>
          <a:bodyPr/>
          <a:lstStyle/>
          <a:p>
            <a:r>
              <a:rPr lang="es-EC" dirty="0" smtClean="0">
                <a:solidFill>
                  <a:schemeClr val="tx1"/>
                </a:solidFill>
              </a:rPr>
              <a:t>ECUACIONES DEL SECADOR AL VACÍO POR CONDUCCIÓN</a:t>
            </a:r>
            <a:endParaRPr lang="es-EC" dirty="0">
              <a:solidFill>
                <a:schemeClr val="tx1"/>
              </a:solidFill>
            </a:endParaRPr>
          </a:p>
        </p:txBody>
      </p:sp>
      <mc:AlternateContent xmlns:mc="http://schemas.openxmlformats.org/markup-compatibility/2006" xmlns:a14="http://schemas.microsoft.com/office/drawing/2010/main">
        <mc:Choice Requires="a14">
          <p:sp>
            <p:nvSpPr>
              <p:cNvPr id="7" name="Marcador de contenido 2"/>
              <p:cNvSpPr>
                <a:spLocks noGrp="1"/>
              </p:cNvSpPr>
              <p:nvPr>
                <p:ph idx="1"/>
              </p:nvPr>
            </p:nvSpPr>
            <p:spPr>
              <a:xfrm>
                <a:off x="604413" y="1418897"/>
                <a:ext cx="10368387" cy="3583051"/>
              </a:xfrm>
            </p:spPr>
            <p:txBody>
              <a:bodyPr numCol="1"/>
              <a:lstStyle/>
              <a:p>
                <a:pPr marL="0" indent="0">
                  <a:buNone/>
                </a:pPr>
                <a:r>
                  <a:rPr lang="es-EC" dirty="0" smtClean="0">
                    <a:solidFill>
                      <a:schemeClr val="tx1"/>
                    </a:solidFill>
                  </a:rPr>
                  <a:t>Eliminamos el primero y segundo término de la ecuación 13 y 15 debido a que representan términos antes de integrar</a:t>
                </a:r>
              </a:p>
              <a:p>
                <a:pPr marL="0" indent="0">
                  <a:buNone/>
                </a:pPr>
                <a:endParaRPr lang="es-EC" dirty="0">
                  <a:solidFill>
                    <a:schemeClr val="tx1"/>
                  </a:solidFill>
                </a:endParaRPr>
              </a:p>
              <a:p>
                <a:endParaRPr lang="es-EC" dirty="0">
                  <a:solidFill>
                    <a:schemeClr val="tx1"/>
                  </a:solidFill>
                </a:endParaRPr>
              </a:p>
              <a:p>
                <a:endParaRPr lang="es-EC" dirty="0" smtClean="0">
                  <a:solidFill>
                    <a:schemeClr val="tx1"/>
                  </a:solidFill>
                </a:endParaRPr>
              </a:p>
              <a:p>
                <a14:m>
                  <m:oMath xmlns:m="http://schemas.openxmlformats.org/officeDocument/2006/math">
                    <m:sSub>
                      <m:sSubPr>
                        <m:ctrlPr>
                          <a:rPr lang="es-EC" i="1">
                            <a:latin typeface="Cambria Math"/>
                          </a:rPr>
                        </m:ctrlPr>
                      </m:sSubPr>
                      <m:e>
                        <m:r>
                          <a:rPr lang="es-EC" i="1">
                            <a:latin typeface="Cambria Math"/>
                          </a:rPr>
                          <m:t>𝑅</m:t>
                        </m:r>
                      </m:e>
                      <m:sub>
                        <m:r>
                          <a:rPr lang="es-EC" i="1">
                            <a:latin typeface="Cambria Math"/>
                          </a:rPr>
                          <m:t>𝑡</m:t>
                        </m:r>
                      </m:sub>
                    </m:sSub>
                    <m:r>
                      <a:rPr lang="es-EC" i="1">
                        <a:latin typeface="Cambria Math"/>
                      </a:rPr>
                      <m:t>=</m:t>
                    </m:r>
                    <m:f>
                      <m:fPr>
                        <m:ctrlPr>
                          <a:rPr lang="es-EC" i="1">
                            <a:latin typeface="Cambria Math"/>
                          </a:rPr>
                        </m:ctrlPr>
                      </m:fPr>
                      <m:num>
                        <m:r>
                          <a:rPr lang="es-EC" i="1">
                            <a:latin typeface="Cambria Math"/>
                          </a:rPr>
                          <m:t>∆</m:t>
                        </m:r>
                        <m:r>
                          <a:rPr lang="es-EC" i="1">
                            <a:latin typeface="Cambria Math"/>
                          </a:rPr>
                          <m:t>𝑇</m:t>
                        </m:r>
                      </m:num>
                      <m:den>
                        <m:r>
                          <a:rPr lang="es-EC" i="1">
                            <a:latin typeface="Cambria Math"/>
                          </a:rPr>
                          <m:t>𝑞</m:t>
                        </m:r>
                      </m:den>
                    </m:f>
                    <m:r>
                      <a:rPr lang="es-EC" i="1">
                        <a:latin typeface="Cambria Math"/>
                      </a:rPr>
                      <m:t>=</m:t>
                    </m:r>
                    <m:f>
                      <m:fPr>
                        <m:ctrlPr>
                          <a:rPr lang="es-EC" i="1">
                            <a:latin typeface="Cambria Math"/>
                          </a:rPr>
                        </m:ctrlPr>
                      </m:fPr>
                      <m:num>
                        <m:r>
                          <a:rPr lang="es-EC" i="1">
                            <a:latin typeface="Cambria Math"/>
                          </a:rPr>
                          <m:t>1</m:t>
                        </m:r>
                      </m:num>
                      <m:den>
                        <m:r>
                          <a:rPr lang="es-EC" i="1">
                            <a:latin typeface="Cambria Math"/>
                          </a:rPr>
                          <m:t>𝑈𝐴</m:t>
                        </m:r>
                      </m:den>
                    </m:f>
                  </m:oMath>
                </a14:m>
                <a:endParaRPr lang="es-EC" dirty="0">
                  <a:solidFill>
                    <a:schemeClr val="tx1"/>
                  </a:solidFill>
                </a:endParaRPr>
              </a:p>
              <a:p>
                <a:pPr marL="0" indent="0">
                  <a:buNone/>
                </a:pPr>
                <a:r>
                  <a:rPr lang="es-EC" dirty="0" smtClean="0">
                    <a:solidFill>
                      <a:schemeClr val="tx1"/>
                    </a:solidFill>
                  </a:rPr>
                  <a:t>Al resolver las ecuaciones anteriores tenemos:</a:t>
                </a:r>
                <a:endParaRPr lang="es-EC" dirty="0">
                  <a:solidFill>
                    <a:schemeClr val="tx1"/>
                  </a:solidFill>
                </a:endParaRPr>
              </a:p>
              <a:p>
                <a:endParaRPr lang="es-EC" dirty="0" smtClean="0">
                  <a:solidFill>
                    <a:schemeClr val="tx1"/>
                  </a:solidFill>
                </a:endParaRPr>
              </a:p>
            </p:txBody>
          </p:sp>
        </mc:Choice>
        <mc:Fallback xmlns="">
          <p:sp>
            <p:nvSpPr>
              <p:cNvPr id="7" name="Marcador de contenido 2"/>
              <p:cNvSpPr>
                <a:spLocks noGrp="1" noRot="1" noChangeAspect="1" noMove="1" noResize="1" noEditPoints="1" noAdjustHandles="1" noChangeArrowheads="1" noChangeShapeType="1" noTextEdit="1"/>
              </p:cNvSpPr>
              <p:nvPr>
                <p:ph idx="1"/>
              </p:nvPr>
            </p:nvSpPr>
            <p:spPr>
              <a:xfrm>
                <a:off x="604413" y="1418897"/>
                <a:ext cx="10368387" cy="3583051"/>
              </a:xfrm>
              <a:blipFill rotWithShape="1">
                <a:blip r:embed="rId6"/>
                <a:stretch>
                  <a:fillRect l="-882" t="-1190"/>
                </a:stretch>
              </a:blipFill>
            </p:spPr>
            <p:txBody>
              <a:bodyPr/>
              <a:lstStyle/>
              <a:p>
                <a:r>
                  <a:rPr lang="es-EC">
                    <a:noFill/>
                  </a:rPr>
                  <a:t> </a:t>
                </a:r>
              </a:p>
            </p:txBody>
          </p:sp>
        </mc:Fallback>
      </mc:AlternateContent>
      <p:pic>
        <p:nvPicPr>
          <p:cNvPr id="2150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6221" t="46336" r="45299" b="38832"/>
          <a:stretch/>
        </p:blipFill>
        <p:spPr bwMode="auto">
          <a:xfrm>
            <a:off x="4319753" y="2308711"/>
            <a:ext cx="1781503" cy="175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7127" t="65968" r="46040" b="26832"/>
          <a:stretch/>
        </p:blipFill>
        <p:spPr bwMode="auto">
          <a:xfrm>
            <a:off x="4556234" y="4966138"/>
            <a:ext cx="1545021" cy="91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7228487" y="2601765"/>
            <a:ext cx="827689" cy="369332"/>
          </a:xfrm>
          <a:prstGeom prst="rect">
            <a:avLst/>
          </a:prstGeom>
          <a:noFill/>
        </p:spPr>
        <p:txBody>
          <a:bodyPr wrap="square" rtlCol="0">
            <a:spAutoFit/>
          </a:bodyPr>
          <a:lstStyle/>
          <a:p>
            <a:r>
              <a:rPr lang="es-EC" dirty="0" smtClean="0"/>
              <a:t>(17)</a:t>
            </a:r>
            <a:endParaRPr lang="es-EC" dirty="0"/>
          </a:p>
        </p:txBody>
      </p:sp>
      <p:sp>
        <p:nvSpPr>
          <p:cNvPr id="10" name="9 CuadroTexto"/>
          <p:cNvSpPr txBox="1"/>
          <p:nvPr/>
        </p:nvSpPr>
        <p:spPr>
          <a:xfrm>
            <a:off x="7228485" y="5176520"/>
            <a:ext cx="827689" cy="369332"/>
          </a:xfrm>
          <a:prstGeom prst="rect">
            <a:avLst/>
          </a:prstGeom>
          <a:noFill/>
        </p:spPr>
        <p:txBody>
          <a:bodyPr wrap="square" rtlCol="0">
            <a:spAutoFit/>
          </a:bodyPr>
          <a:lstStyle/>
          <a:p>
            <a:r>
              <a:rPr lang="es-EC" dirty="0" smtClean="0"/>
              <a:t>(19)</a:t>
            </a:r>
            <a:endParaRPr lang="es-EC" dirty="0"/>
          </a:p>
        </p:txBody>
      </p:sp>
      <p:sp>
        <p:nvSpPr>
          <p:cNvPr id="11" name="10 CuadroTexto"/>
          <p:cNvSpPr txBox="1"/>
          <p:nvPr/>
        </p:nvSpPr>
        <p:spPr>
          <a:xfrm>
            <a:off x="7228486" y="3369021"/>
            <a:ext cx="827689" cy="369332"/>
          </a:xfrm>
          <a:prstGeom prst="rect">
            <a:avLst/>
          </a:prstGeom>
          <a:noFill/>
        </p:spPr>
        <p:txBody>
          <a:bodyPr wrap="square" rtlCol="0">
            <a:spAutoFit/>
          </a:bodyPr>
          <a:lstStyle/>
          <a:p>
            <a:r>
              <a:rPr lang="es-EC" dirty="0" smtClean="0"/>
              <a:t>(18)</a:t>
            </a:r>
            <a:endParaRPr lang="es-EC" dirty="0"/>
          </a:p>
        </p:txBody>
      </p:sp>
    </p:spTree>
    <p:extLst>
      <p:ext uri="{BB962C8B-B14F-4D97-AF65-F5344CB8AC3E}">
        <p14:creationId xmlns:p14="http://schemas.microsoft.com/office/powerpoint/2010/main" val="1511655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017" y="108794"/>
            <a:ext cx="10972800" cy="1143000"/>
          </a:xfrm>
        </p:spPr>
        <p:txBody>
          <a:bodyPr/>
          <a:lstStyle/>
          <a:p>
            <a:r>
              <a:rPr lang="es-EC" dirty="0" smtClean="0">
                <a:solidFill>
                  <a:schemeClr val="tx1"/>
                </a:solidFill>
              </a:rPr>
              <a:t>ECUACIONES DEL SECADOR AL VACÍO POR CONDUCCIÓN</a:t>
            </a:r>
            <a:endParaRPr lang="es-EC" dirty="0">
              <a:solidFill>
                <a:schemeClr val="tx1"/>
              </a:solidFill>
            </a:endParaRPr>
          </a:p>
        </p:txBody>
      </p:sp>
      <mc:AlternateContent xmlns:mc="http://schemas.openxmlformats.org/markup-compatibility/2006" xmlns:a14="http://schemas.microsoft.com/office/drawing/2010/main">
        <mc:Choice Requires="a14">
          <p:sp>
            <p:nvSpPr>
              <p:cNvPr id="7" name="Marcador de contenido 2"/>
              <p:cNvSpPr>
                <a:spLocks noGrp="1"/>
              </p:cNvSpPr>
              <p:nvPr>
                <p:ph idx="1"/>
              </p:nvPr>
            </p:nvSpPr>
            <p:spPr>
              <a:xfrm>
                <a:off x="604413" y="1418897"/>
                <a:ext cx="10368387" cy="3583051"/>
              </a:xfrm>
            </p:spPr>
            <p:txBody>
              <a:bodyPr numCol="1"/>
              <a:lstStyle/>
              <a:p>
                <a:pPr marL="0" indent="0">
                  <a:buNone/>
                </a:pPr>
                <a:r>
                  <a:rPr lang="es-EC" dirty="0">
                    <a:solidFill>
                      <a:schemeClr val="tx1"/>
                    </a:solidFill>
                  </a:rPr>
                  <a:t>La velocidad de suministro de calor en un instante dado depende a su vez de las diferencias de temperaturas entre la fuente de calor y el </a:t>
                </a:r>
                <a:r>
                  <a:rPr lang="es-EC" dirty="0" smtClean="0">
                    <a:solidFill>
                      <a:schemeClr val="tx1"/>
                    </a:solidFill>
                  </a:rPr>
                  <a:t>material, para ello utilizamos la siguiente ecuación:</a:t>
                </a:r>
                <a:endParaRPr lang="es-EC" dirty="0">
                  <a:solidFill>
                    <a:schemeClr val="tx1"/>
                  </a:solidFill>
                </a:endParaRPr>
              </a:p>
              <a:p>
                <a:endParaRPr lang="es-EC" dirty="0">
                  <a:solidFill>
                    <a:schemeClr val="tx1"/>
                  </a:solidFill>
                </a:endParaRPr>
              </a:p>
              <a:p>
                <a:endParaRPr lang="es-EC" dirty="0" smtClean="0">
                  <a:solidFill>
                    <a:schemeClr val="tx1"/>
                  </a:solidFill>
                </a:endParaRPr>
              </a:p>
              <a:p>
                <a14:m>
                  <m:oMath xmlns:m="http://schemas.openxmlformats.org/officeDocument/2006/math">
                    <m:sSub>
                      <m:sSubPr>
                        <m:ctrlPr>
                          <a:rPr lang="es-EC" i="1">
                            <a:latin typeface="Cambria Math"/>
                          </a:rPr>
                        </m:ctrlPr>
                      </m:sSubPr>
                      <m:e>
                        <m:r>
                          <a:rPr lang="es-EC" i="1">
                            <a:latin typeface="Cambria Math"/>
                          </a:rPr>
                          <m:t>𝑅</m:t>
                        </m:r>
                      </m:e>
                      <m:sub>
                        <m:r>
                          <a:rPr lang="es-EC" i="1">
                            <a:latin typeface="Cambria Math"/>
                          </a:rPr>
                          <m:t>𝑡</m:t>
                        </m:r>
                      </m:sub>
                    </m:sSub>
                    <m:r>
                      <a:rPr lang="es-EC" i="1">
                        <a:latin typeface="Cambria Math"/>
                      </a:rPr>
                      <m:t>=</m:t>
                    </m:r>
                    <m:f>
                      <m:fPr>
                        <m:ctrlPr>
                          <a:rPr lang="es-EC" i="1">
                            <a:latin typeface="Cambria Math"/>
                          </a:rPr>
                        </m:ctrlPr>
                      </m:fPr>
                      <m:num>
                        <m:r>
                          <a:rPr lang="es-EC" i="1">
                            <a:latin typeface="Cambria Math"/>
                          </a:rPr>
                          <m:t>∆</m:t>
                        </m:r>
                        <m:r>
                          <a:rPr lang="es-EC" i="1">
                            <a:latin typeface="Cambria Math"/>
                          </a:rPr>
                          <m:t>𝑇</m:t>
                        </m:r>
                      </m:num>
                      <m:den>
                        <m:r>
                          <a:rPr lang="es-EC" i="1">
                            <a:latin typeface="Cambria Math"/>
                          </a:rPr>
                          <m:t>𝑞</m:t>
                        </m:r>
                      </m:den>
                    </m:f>
                    <m:r>
                      <a:rPr lang="es-EC" i="1">
                        <a:latin typeface="Cambria Math"/>
                      </a:rPr>
                      <m:t>=</m:t>
                    </m:r>
                    <m:f>
                      <m:fPr>
                        <m:ctrlPr>
                          <a:rPr lang="es-EC" i="1">
                            <a:latin typeface="Cambria Math"/>
                          </a:rPr>
                        </m:ctrlPr>
                      </m:fPr>
                      <m:num>
                        <m:r>
                          <a:rPr lang="es-EC" i="1">
                            <a:latin typeface="Cambria Math"/>
                          </a:rPr>
                          <m:t>1</m:t>
                        </m:r>
                      </m:num>
                      <m:den>
                        <m:r>
                          <a:rPr lang="es-EC" i="1">
                            <a:latin typeface="Cambria Math"/>
                          </a:rPr>
                          <m:t>𝑈𝐴</m:t>
                        </m:r>
                      </m:den>
                    </m:f>
                  </m:oMath>
                </a14:m>
                <a:endParaRPr lang="es-EC" dirty="0">
                  <a:solidFill>
                    <a:schemeClr val="tx1"/>
                  </a:solidFill>
                </a:endParaRPr>
              </a:p>
              <a:p>
                <a:pPr marL="0" indent="0">
                  <a:buNone/>
                </a:pPr>
                <a:r>
                  <a:rPr lang="es-EC" dirty="0">
                    <a:solidFill>
                      <a:schemeClr val="tx1"/>
                    </a:solidFill>
                  </a:rPr>
                  <a:t> La forma general ya integrada viene dada por:</a:t>
                </a:r>
                <a:endParaRPr lang="es-EC" dirty="0" smtClean="0">
                  <a:solidFill>
                    <a:schemeClr val="tx1"/>
                  </a:solidFill>
                </a:endParaRPr>
              </a:p>
            </p:txBody>
          </p:sp>
        </mc:Choice>
        <mc:Fallback xmlns="">
          <p:sp>
            <p:nvSpPr>
              <p:cNvPr id="7" name="Marcador de contenido 2"/>
              <p:cNvSpPr>
                <a:spLocks noGrp="1" noRot="1" noChangeAspect="1" noMove="1" noResize="1" noEditPoints="1" noAdjustHandles="1" noChangeArrowheads="1" noChangeShapeType="1" noTextEdit="1"/>
              </p:cNvSpPr>
              <p:nvPr>
                <p:ph idx="1"/>
              </p:nvPr>
            </p:nvSpPr>
            <p:spPr>
              <a:xfrm>
                <a:off x="604413" y="1418897"/>
                <a:ext cx="10368387" cy="3583051"/>
              </a:xfrm>
              <a:blipFill rotWithShape="1">
                <a:blip r:embed="rId3"/>
                <a:stretch>
                  <a:fillRect l="-882" t="-1190" r="-353"/>
                </a:stretch>
              </a:blipFill>
            </p:spPr>
            <p:txBody>
              <a:bodyPr/>
              <a:lstStyle/>
              <a:p>
                <a:r>
                  <a:rPr lang="es-EC">
                    <a:noFill/>
                  </a:rPr>
                  <a:t> </a:t>
                </a:r>
              </a:p>
            </p:txBody>
          </p:sp>
        </mc:Fallback>
      </mc:AlternateContent>
      <p:pic>
        <p:nvPicPr>
          <p:cNvPr id="225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196" t="66164" r="45111" b="25856"/>
          <a:stretch/>
        </p:blipFill>
        <p:spPr bwMode="auto">
          <a:xfrm>
            <a:off x="4698123" y="2885090"/>
            <a:ext cx="1873497" cy="86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2528" t="59806" r="41599" b="32866"/>
          <a:stretch/>
        </p:blipFill>
        <p:spPr bwMode="auto">
          <a:xfrm>
            <a:off x="3904604" y="5013433"/>
            <a:ext cx="3460533" cy="89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7859108" y="3133975"/>
            <a:ext cx="827689" cy="369332"/>
          </a:xfrm>
          <a:prstGeom prst="rect">
            <a:avLst/>
          </a:prstGeom>
          <a:noFill/>
        </p:spPr>
        <p:txBody>
          <a:bodyPr wrap="square" rtlCol="0">
            <a:spAutoFit/>
          </a:bodyPr>
          <a:lstStyle/>
          <a:p>
            <a:r>
              <a:rPr lang="es-EC" dirty="0" smtClean="0"/>
              <a:t>(20)</a:t>
            </a:r>
            <a:endParaRPr lang="es-EC" dirty="0"/>
          </a:p>
        </p:txBody>
      </p:sp>
      <p:sp>
        <p:nvSpPr>
          <p:cNvPr id="10" name="9 CuadroTexto"/>
          <p:cNvSpPr txBox="1"/>
          <p:nvPr/>
        </p:nvSpPr>
        <p:spPr>
          <a:xfrm>
            <a:off x="7859107" y="5093179"/>
            <a:ext cx="827689" cy="369332"/>
          </a:xfrm>
          <a:prstGeom prst="rect">
            <a:avLst/>
          </a:prstGeom>
          <a:noFill/>
        </p:spPr>
        <p:txBody>
          <a:bodyPr wrap="square" rtlCol="0">
            <a:spAutoFit/>
          </a:bodyPr>
          <a:lstStyle/>
          <a:p>
            <a:r>
              <a:rPr lang="es-EC" dirty="0" smtClean="0"/>
              <a:t>(21)</a:t>
            </a:r>
            <a:endParaRPr lang="es-EC" dirty="0"/>
          </a:p>
        </p:txBody>
      </p:sp>
    </p:spTree>
    <p:extLst>
      <p:ext uri="{BB962C8B-B14F-4D97-AF65-F5344CB8AC3E}">
        <p14:creationId xmlns:p14="http://schemas.microsoft.com/office/powerpoint/2010/main" val="3193058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39171"/>
            <a:ext cx="10972800" cy="1143000"/>
          </a:xfrm>
        </p:spPr>
        <p:txBody>
          <a:bodyPr/>
          <a:lstStyle/>
          <a:p>
            <a:r>
              <a:rPr lang="es-EC" dirty="0" smtClean="0">
                <a:solidFill>
                  <a:schemeClr val="tx1"/>
                </a:solidFill>
              </a:rPr>
              <a:t>SELECCIÓN DE ALTERNATIVA</a:t>
            </a:r>
            <a:endParaRPr lang="es-EC" dirty="0">
              <a:solidFill>
                <a:schemeClr val="tx1"/>
              </a:solidFill>
            </a:endParaRPr>
          </a:p>
        </p:txBody>
      </p:sp>
      <p:sp>
        <p:nvSpPr>
          <p:cNvPr id="5" name="Rectángulo 4"/>
          <p:cNvSpPr/>
          <p:nvPr/>
        </p:nvSpPr>
        <p:spPr>
          <a:xfrm>
            <a:off x="6620933" y="745067"/>
            <a:ext cx="1219200" cy="516466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419177293"/>
              </p:ext>
            </p:extLst>
          </p:nvPr>
        </p:nvGraphicFramePr>
        <p:xfrm>
          <a:off x="2364830" y="749155"/>
          <a:ext cx="7740867" cy="5216389"/>
        </p:xfrm>
        <a:graphic>
          <a:graphicData uri="http://schemas.openxmlformats.org/drawingml/2006/table">
            <a:tbl>
              <a:tblPr firstRow="1" firstCol="1" bandRow="1">
                <a:tableStyleId>{35758FB7-9AC5-4552-8A53-C91805E547FA}</a:tableStyleId>
              </a:tblPr>
              <a:tblGrid>
                <a:gridCol w="2971428"/>
                <a:gridCol w="480511"/>
                <a:gridCol w="387213"/>
                <a:gridCol w="480511"/>
                <a:gridCol w="387213"/>
                <a:gridCol w="480511"/>
                <a:gridCol w="387213"/>
                <a:gridCol w="480511"/>
                <a:gridCol w="387213"/>
                <a:gridCol w="480511"/>
                <a:gridCol w="387213"/>
                <a:gridCol w="430819"/>
              </a:tblGrid>
              <a:tr h="188305">
                <a:tc rowSpan="3">
                  <a:txBody>
                    <a:bodyPr/>
                    <a:lstStyle/>
                    <a:p>
                      <a:pPr algn="ctr">
                        <a:lnSpc>
                          <a:spcPct val="100000"/>
                        </a:lnSpc>
                        <a:spcAft>
                          <a:spcPts val="0"/>
                        </a:spcAft>
                      </a:pPr>
                      <a:r>
                        <a:rPr lang="es-EC" sz="1100" dirty="0">
                          <a:effectLst/>
                        </a:rPr>
                        <a:t>CRITERIO</a:t>
                      </a:r>
                      <a:endParaRPr lang="es-EC" sz="2000" dirty="0">
                        <a:solidFill>
                          <a:srgbClr val="000000"/>
                        </a:solidFill>
                        <a:effectLst/>
                        <a:latin typeface="Arial"/>
                        <a:ea typeface="Calibri"/>
                        <a:cs typeface="Times New Roman"/>
                      </a:endParaRPr>
                    </a:p>
                  </a:txBody>
                  <a:tcPr marL="61882" marR="61882" marT="0" marB="0" anchor="ctr"/>
                </a:tc>
                <a:tc rowSpan="2">
                  <a:txBody>
                    <a:bodyPr/>
                    <a:lstStyle/>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gridSpan="10">
                  <a:txBody>
                    <a:bodyPr/>
                    <a:lstStyle/>
                    <a:p>
                      <a:pPr algn="ctr">
                        <a:lnSpc>
                          <a:spcPct val="150000"/>
                        </a:lnSpc>
                        <a:spcAft>
                          <a:spcPts val="0"/>
                        </a:spcAft>
                      </a:pPr>
                      <a:r>
                        <a:rPr lang="es-EC" sz="1050" dirty="0">
                          <a:effectLst/>
                        </a:rPr>
                        <a:t>ALTERNATIVAS</a:t>
                      </a:r>
                      <a:endParaRPr lang="es-EC" sz="1800" dirty="0">
                        <a:solidFill>
                          <a:srgbClr val="000000"/>
                        </a:solidFill>
                        <a:effectLst/>
                        <a:latin typeface="Arial"/>
                        <a:ea typeface="Calibri"/>
                        <a:cs typeface="Times New Roman"/>
                      </a:endParaRPr>
                    </a:p>
                  </a:txBody>
                  <a:tcPr marL="61882" marR="6188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8305">
                <a:tc vMerge="1">
                  <a:txBody>
                    <a:bodyPr/>
                    <a:lstStyle/>
                    <a:p>
                      <a:endParaRPr lang="es-EC"/>
                    </a:p>
                  </a:txBody>
                  <a:tcPr/>
                </a:tc>
                <a:tc vMerge="1">
                  <a:txBody>
                    <a:bodyPr/>
                    <a:lstStyle/>
                    <a:p>
                      <a:endParaRPr lang="es-EC"/>
                    </a:p>
                  </a:txBody>
                  <a:tcPr/>
                </a:tc>
                <a:tc gridSpan="2">
                  <a:txBody>
                    <a:bodyPr/>
                    <a:lstStyle/>
                    <a:p>
                      <a:pPr algn="ctr">
                        <a:lnSpc>
                          <a:spcPct val="100000"/>
                        </a:lnSpc>
                        <a:spcAft>
                          <a:spcPts val="0"/>
                        </a:spcAft>
                      </a:pPr>
                      <a:r>
                        <a:rPr lang="es-EC" sz="1100">
                          <a:effectLst/>
                        </a:rPr>
                        <a:t>A</a:t>
                      </a:r>
                      <a:endParaRPr lang="es-EC" sz="2000">
                        <a:solidFill>
                          <a:srgbClr val="000000"/>
                        </a:solidFill>
                        <a:effectLst/>
                        <a:latin typeface="Arial"/>
                        <a:ea typeface="Calibri"/>
                        <a:cs typeface="Times New Roman"/>
                      </a:endParaRPr>
                    </a:p>
                  </a:txBody>
                  <a:tcPr marL="61882" marR="61882" marT="0" marB="0" anchor="ctr"/>
                </a:tc>
                <a:tc hMerge="1">
                  <a:txBody>
                    <a:bodyPr/>
                    <a:lstStyle/>
                    <a:p>
                      <a:endParaRPr lang="es-EC"/>
                    </a:p>
                  </a:txBody>
                  <a:tcPr/>
                </a:tc>
                <a:tc gridSpan="2">
                  <a:txBody>
                    <a:bodyPr/>
                    <a:lstStyle/>
                    <a:p>
                      <a:pPr algn="ctr">
                        <a:lnSpc>
                          <a:spcPct val="100000"/>
                        </a:lnSpc>
                        <a:spcAft>
                          <a:spcPts val="0"/>
                        </a:spcAft>
                      </a:pPr>
                      <a:r>
                        <a:rPr lang="es-EC" sz="1100">
                          <a:effectLst/>
                        </a:rPr>
                        <a:t>B</a:t>
                      </a:r>
                      <a:endParaRPr lang="es-EC" sz="2000">
                        <a:solidFill>
                          <a:srgbClr val="000000"/>
                        </a:solidFill>
                        <a:effectLst/>
                        <a:latin typeface="Arial"/>
                        <a:ea typeface="Calibri"/>
                        <a:cs typeface="Times New Roman"/>
                      </a:endParaRPr>
                    </a:p>
                  </a:txBody>
                  <a:tcPr marL="61882" marR="61882" marT="0" marB="0" anchor="ctr"/>
                </a:tc>
                <a:tc hMerge="1">
                  <a:txBody>
                    <a:bodyPr/>
                    <a:lstStyle/>
                    <a:p>
                      <a:endParaRPr lang="es-EC"/>
                    </a:p>
                  </a:txBody>
                  <a:tcPr/>
                </a:tc>
                <a:tc gridSpan="2">
                  <a:txBody>
                    <a:bodyPr/>
                    <a:lstStyle/>
                    <a:p>
                      <a:pPr algn="ctr">
                        <a:lnSpc>
                          <a:spcPct val="100000"/>
                        </a:lnSpc>
                        <a:spcAft>
                          <a:spcPts val="0"/>
                        </a:spcAft>
                      </a:pPr>
                      <a:r>
                        <a:rPr lang="es-EC" sz="1100">
                          <a:effectLst/>
                        </a:rPr>
                        <a:t>C</a:t>
                      </a:r>
                      <a:endParaRPr lang="es-EC" sz="2000">
                        <a:solidFill>
                          <a:srgbClr val="000000"/>
                        </a:solidFill>
                        <a:effectLst/>
                        <a:latin typeface="Arial"/>
                        <a:ea typeface="Calibri"/>
                        <a:cs typeface="Times New Roman"/>
                      </a:endParaRPr>
                    </a:p>
                  </a:txBody>
                  <a:tcPr marL="61882" marR="61882" marT="0" marB="0" anchor="ctr"/>
                </a:tc>
                <a:tc hMerge="1">
                  <a:txBody>
                    <a:bodyPr/>
                    <a:lstStyle/>
                    <a:p>
                      <a:endParaRPr lang="es-EC"/>
                    </a:p>
                  </a:txBody>
                  <a:tcPr/>
                </a:tc>
                <a:tc gridSpan="2">
                  <a:txBody>
                    <a:bodyPr/>
                    <a:lstStyle/>
                    <a:p>
                      <a:pPr algn="ctr">
                        <a:lnSpc>
                          <a:spcPct val="100000"/>
                        </a:lnSpc>
                        <a:spcAft>
                          <a:spcPts val="0"/>
                        </a:spcAft>
                      </a:pPr>
                      <a:r>
                        <a:rPr lang="es-EC" sz="1100">
                          <a:effectLst/>
                        </a:rPr>
                        <a:t>D</a:t>
                      </a:r>
                      <a:endParaRPr lang="es-EC" sz="2000">
                        <a:solidFill>
                          <a:srgbClr val="000000"/>
                        </a:solidFill>
                        <a:effectLst/>
                        <a:latin typeface="Arial"/>
                        <a:ea typeface="Calibri"/>
                        <a:cs typeface="Times New Roman"/>
                      </a:endParaRPr>
                    </a:p>
                  </a:txBody>
                  <a:tcPr marL="61882" marR="61882" marT="0" marB="0" anchor="ctr"/>
                </a:tc>
                <a:tc hMerge="1">
                  <a:txBody>
                    <a:bodyPr/>
                    <a:lstStyle/>
                    <a:p>
                      <a:endParaRPr lang="es-EC"/>
                    </a:p>
                  </a:txBody>
                  <a:tcPr/>
                </a:tc>
                <a:tc gridSpan="2">
                  <a:txBody>
                    <a:bodyPr/>
                    <a:lstStyle/>
                    <a:p>
                      <a:pPr algn="ctr">
                        <a:lnSpc>
                          <a:spcPct val="100000"/>
                        </a:lnSpc>
                        <a:spcAft>
                          <a:spcPts val="0"/>
                        </a:spcAft>
                      </a:pPr>
                      <a:r>
                        <a:rPr lang="es-EC" sz="1100">
                          <a:effectLst/>
                        </a:rPr>
                        <a:t>E</a:t>
                      </a:r>
                      <a:endParaRPr lang="es-EC" sz="2000">
                        <a:solidFill>
                          <a:srgbClr val="000000"/>
                        </a:solidFill>
                        <a:effectLst/>
                        <a:latin typeface="Arial"/>
                        <a:ea typeface="Calibri"/>
                        <a:cs typeface="Times New Roman"/>
                      </a:endParaRPr>
                    </a:p>
                  </a:txBody>
                  <a:tcPr marL="61882" marR="61882" marT="0" marB="0" anchor="ctr"/>
                </a:tc>
                <a:tc hMerge="1">
                  <a:txBody>
                    <a:bodyPr/>
                    <a:lstStyle/>
                    <a:p>
                      <a:endParaRPr lang="es-EC"/>
                    </a:p>
                  </a:txBody>
                  <a:tcPr/>
                </a:tc>
              </a:tr>
              <a:tr h="188305">
                <a:tc vMerge="1">
                  <a:txBody>
                    <a:bodyPr/>
                    <a:lstStyle/>
                    <a:p>
                      <a:endParaRPr lang="es-EC"/>
                    </a:p>
                  </a:txBody>
                  <a:tcPr/>
                </a:tc>
                <a:tc>
                  <a:txBody>
                    <a:bodyPr/>
                    <a:lstStyle/>
                    <a:p>
                      <a:pPr algn="ctr">
                        <a:lnSpc>
                          <a:spcPct val="100000"/>
                        </a:lnSpc>
                        <a:spcAft>
                          <a:spcPts val="0"/>
                        </a:spcAft>
                      </a:pPr>
                      <a:r>
                        <a:rPr lang="es-EC" sz="1100">
                          <a:effectLst/>
                        </a:rPr>
                        <a:t>WF</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RF</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P</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RF</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P</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RF</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P</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RF</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P</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RF</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P</a:t>
                      </a:r>
                      <a:endParaRPr lang="es-EC" sz="2000">
                        <a:solidFill>
                          <a:srgbClr val="000000"/>
                        </a:solidFill>
                        <a:effectLst/>
                        <a:latin typeface="Arial"/>
                        <a:ea typeface="Calibri"/>
                        <a:cs typeface="Times New Roman"/>
                      </a:endParaRPr>
                    </a:p>
                  </a:txBody>
                  <a:tcPr marL="61882" marR="61882" marT="0" marB="0" anchor="ctr"/>
                </a:tc>
              </a:tr>
              <a:tr h="487108">
                <a:tc>
                  <a:txBody>
                    <a:bodyPr/>
                    <a:lstStyle/>
                    <a:p>
                      <a:pPr algn="ctr">
                        <a:lnSpc>
                          <a:spcPct val="100000"/>
                        </a:lnSpc>
                        <a:spcAft>
                          <a:spcPts val="0"/>
                        </a:spcAft>
                      </a:pPr>
                      <a:r>
                        <a:rPr lang="es-EC" sz="1100" dirty="0">
                          <a:effectLst/>
                        </a:rPr>
                        <a:t>Facilidad de construcción</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0,18</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7</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1,26</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1,08</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1,08</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9</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1,62</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1,08</a:t>
                      </a:r>
                      <a:endParaRPr lang="es-EC" sz="2000">
                        <a:solidFill>
                          <a:srgbClr val="000000"/>
                        </a:solidFill>
                        <a:effectLst/>
                        <a:latin typeface="Arial"/>
                        <a:ea typeface="Calibri"/>
                        <a:cs typeface="Times New Roman"/>
                      </a:endParaRPr>
                    </a:p>
                  </a:txBody>
                  <a:tcPr marL="61882" marR="61882" marT="0" marB="0" anchor="ctr"/>
                </a:tc>
              </a:tr>
              <a:tr h="570801">
                <a:tc>
                  <a:txBody>
                    <a:bodyPr/>
                    <a:lstStyle/>
                    <a:p>
                      <a:pPr algn="ctr">
                        <a:lnSpc>
                          <a:spcPct val="100000"/>
                        </a:lnSpc>
                        <a:spcAft>
                          <a:spcPts val="0"/>
                        </a:spcAft>
                      </a:pPr>
                      <a:r>
                        <a:rPr lang="es-EC" sz="1100" dirty="0">
                          <a:effectLst/>
                        </a:rPr>
                        <a:t>Facilidad de </a:t>
                      </a:r>
                      <a:r>
                        <a:rPr lang="es-EC" sz="1100" dirty="0" err="1">
                          <a:effectLst/>
                        </a:rPr>
                        <a:t>aprovisión</a:t>
                      </a:r>
                      <a:r>
                        <a:rPr lang="es-EC" sz="1100" dirty="0">
                          <a:effectLst/>
                        </a:rPr>
                        <a:t> de  materiales</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0,18</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7</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1,26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1,08</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1,08</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8</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1,44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5</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0,9</a:t>
                      </a:r>
                      <a:endParaRPr lang="es-EC" sz="2000">
                        <a:solidFill>
                          <a:srgbClr val="000000"/>
                        </a:solidFill>
                        <a:effectLst/>
                        <a:latin typeface="Arial"/>
                        <a:ea typeface="Calibri"/>
                        <a:cs typeface="Times New Roman"/>
                      </a:endParaRPr>
                    </a:p>
                  </a:txBody>
                  <a:tcPr marL="61882" marR="61882" marT="0" marB="0" anchor="ctr"/>
                </a:tc>
              </a:tr>
              <a:tr h="451148">
                <a:tc>
                  <a:txBody>
                    <a:bodyPr/>
                    <a:lstStyle/>
                    <a:p>
                      <a:pPr algn="ctr">
                        <a:lnSpc>
                          <a:spcPct val="100000"/>
                        </a:lnSpc>
                        <a:spcAft>
                          <a:spcPts val="0"/>
                        </a:spcAft>
                      </a:pPr>
                      <a:r>
                        <a:rPr lang="es-EC" sz="1100" dirty="0">
                          <a:effectLst/>
                        </a:rPr>
                        <a:t>Bajo costo de fabricación</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0,14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5</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0,7</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4</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0,56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5</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0,7</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8</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1,12</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0,56</a:t>
                      </a:r>
                      <a:endParaRPr lang="es-EC" sz="2000">
                        <a:solidFill>
                          <a:srgbClr val="000000"/>
                        </a:solidFill>
                        <a:effectLst/>
                        <a:latin typeface="Arial"/>
                        <a:ea typeface="Calibri"/>
                        <a:cs typeface="Times New Roman"/>
                      </a:endParaRPr>
                    </a:p>
                  </a:txBody>
                  <a:tcPr marL="61882" marR="61882" marT="0" marB="0" anchor="ctr"/>
                </a:tc>
              </a:tr>
              <a:tr h="376611">
                <a:tc>
                  <a:txBody>
                    <a:bodyPr/>
                    <a:lstStyle/>
                    <a:p>
                      <a:pPr algn="ctr">
                        <a:lnSpc>
                          <a:spcPct val="100000"/>
                        </a:lnSpc>
                        <a:spcAft>
                          <a:spcPts val="0"/>
                        </a:spcAft>
                      </a:pPr>
                      <a:r>
                        <a:rPr lang="es-EC" sz="1100" dirty="0">
                          <a:effectLst/>
                        </a:rPr>
                        <a:t>Calidad del producto final</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0,14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10</a:t>
                      </a:r>
                      <a:endParaRPr lang="es-EC" sz="2000">
                        <a:effectLst/>
                      </a:endParaRPr>
                    </a:p>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3</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0,42</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8</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1,12</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10</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10</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1,4</a:t>
                      </a:r>
                      <a:endParaRPr lang="es-EC" sz="2000" dirty="0">
                        <a:solidFill>
                          <a:srgbClr val="000000"/>
                        </a:solidFill>
                        <a:effectLst/>
                        <a:latin typeface="Arial"/>
                        <a:ea typeface="Calibri"/>
                        <a:cs typeface="Times New Roman"/>
                      </a:endParaRPr>
                    </a:p>
                  </a:txBody>
                  <a:tcPr marL="61882" marR="61882" marT="0" marB="0" anchor="ctr"/>
                </a:tc>
              </a:tr>
              <a:tr h="376611">
                <a:tc>
                  <a:txBody>
                    <a:bodyPr/>
                    <a:lstStyle/>
                    <a:p>
                      <a:pPr algn="ctr">
                        <a:lnSpc>
                          <a:spcPct val="100000"/>
                        </a:lnSpc>
                        <a:spcAft>
                          <a:spcPts val="0"/>
                        </a:spcAft>
                      </a:pPr>
                      <a:r>
                        <a:rPr lang="es-EC" sz="1100">
                          <a:effectLst/>
                        </a:rPr>
                        <a:t>Tiempo de secado</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0,11</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9</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0,99</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9</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0,99</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9</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0,99</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9</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0,99</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9</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0,99</a:t>
                      </a:r>
                      <a:endParaRPr lang="es-EC" sz="2000">
                        <a:solidFill>
                          <a:srgbClr val="000000"/>
                        </a:solidFill>
                        <a:effectLst/>
                        <a:latin typeface="Arial"/>
                        <a:ea typeface="Calibri"/>
                        <a:cs typeface="Times New Roman"/>
                      </a:endParaRPr>
                    </a:p>
                  </a:txBody>
                  <a:tcPr marL="61882" marR="61882" marT="0" marB="0" anchor="ctr"/>
                </a:tc>
              </a:tr>
              <a:tr h="438071">
                <a:tc>
                  <a:txBody>
                    <a:bodyPr/>
                    <a:lstStyle/>
                    <a:p>
                      <a:pPr algn="ctr">
                        <a:lnSpc>
                          <a:spcPct val="100000"/>
                        </a:lnSpc>
                        <a:spcAft>
                          <a:spcPts val="0"/>
                        </a:spcAft>
                      </a:pPr>
                      <a:r>
                        <a:rPr lang="es-EC" sz="1100">
                          <a:effectLst/>
                        </a:rPr>
                        <a:t>Mantenibilidad</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0,08</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0,48</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0,48</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6</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0,48</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9</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0,72</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7</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0,56</a:t>
                      </a:r>
                      <a:endParaRPr lang="es-EC" sz="2000">
                        <a:solidFill>
                          <a:srgbClr val="000000"/>
                        </a:solidFill>
                        <a:effectLst/>
                        <a:latin typeface="Arial"/>
                        <a:ea typeface="Calibri"/>
                        <a:cs typeface="Times New Roman"/>
                      </a:endParaRPr>
                    </a:p>
                  </a:txBody>
                  <a:tcPr marL="61882" marR="61882" marT="0" marB="0" anchor="ctr"/>
                </a:tc>
              </a:tr>
              <a:tr h="570146">
                <a:tc>
                  <a:txBody>
                    <a:bodyPr/>
                    <a:lstStyle/>
                    <a:p>
                      <a:pPr algn="ctr">
                        <a:lnSpc>
                          <a:spcPct val="100000"/>
                        </a:lnSpc>
                        <a:spcAft>
                          <a:spcPts val="0"/>
                        </a:spcAft>
                      </a:pPr>
                      <a:r>
                        <a:rPr lang="es-EC" sz="1100">
                          <a:effectLst/>
                        </a:rPr>
                        <a:t>Disponibilidad de espacio</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0,08</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3</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0,24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0,32</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5</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10</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0,8</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10</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0,8</a:t>
                      </a:r>
                      <a:endParaRPr lang="es-EC" sz="2000" dirty="0">
                        <a:solidFill>
                          <a:srgbClr val="000000"/>
                        </a:solidFill>
                        <a:effectLst/>
                        <a:latin typeface="Arial"/>
                        <a:ea typeface="Calibri"/>
                        <a:cs typeface="Times New Roman"/>
                      </a:endParaRPr>
                    </a:p>
                  </a:txBody>
                  <a:tcPr marL="61882" marR="61882" marT="0" marB="0" anchor="ctr"/>
                </a:tc>
              </a:tr>
              <a:tr h="387726">
                <a:tc>
                  <a:txBody>
                    <a:bodyPr/>
                    <a:lstStyle/>
                    <a:p>
                      <a:pPr algn="ctr">
                        <a:lnSpc>
                          <a:spcPct val="100000"/>
                        </a:lnSpc>
                        <a:spcAft>
                          <a:spcPts val="0"/>
                        </a:spcAft>
                      </a:pPr>
                      <a:r>
                        <a:rPr lang="es-EC" sz="1100">
                          <a:effectLst/>
                        </a:rPr>
                        <a:t>Bajo consumo de energía</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0,05</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5</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0,25</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0,3</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0,2</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9</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0,45</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7</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0,35</a:t>
                      </a:r>
                      <a:endParaRPr lang="es-EC" sz="2000">
                        <a:solidFill>
                          <a:srgbClr val="000000"/>
                        </a:solidFill>
                        <a:effectLst/>
                        <a:latin typeface="Arial"/>
                        <a:ea typeface="Calibri"/>
                        <a:cs typeface="Times New Roman"/>
                      </a:endParaRPr>
                    </a:p>
                  </a:txBody>
                  <a:tcPr marL="61882" marR="61882" marT="0" marB="0" anchor="ctr"/>
                </a:tc>
              </a:tr>
              <a:tr h="376611">
                <a:tc>
                  <a:txBody>
                    <a:bodyPr/>
                    <a:lstStyle/>
                    <a:p>
                      <a:pPr algn="ctr">
                        <a:lnSpc>
                          <a:spcPct val="100000"/>
                        </a:lnSpc>
                        <a:spcAft>
                          <a:spcPts val="0"/>
                        </a:spcAft>
                      </a:pPr>
                      <a:r>
                        <a:rPr lang="es-EC" sz="1100">
                          <a:effectLst/>
                        </a:rPr>
                        <a:t>Tipo de energía</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0,04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a:t>
                      </a:r>
                      <a:endParaRPr lang="es-EC" sz="2000">
                        <a:effectLst/>
                      </a:endParaRPr>
                    </a:p>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0,24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0,24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5</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0,2</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10</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0,4</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5</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0,2</a:t>
                      </a:r>
                      <a:endParaRPr lang="es-EC" sz="2000">
                        <a:solidFill>
                          <a:srgbClr val="000000"/>
                        </a:solidFill>
                        <a:effectLst/>
                        <a:latin typeface="Arial"/>
                        <a:ea typeface="Calibri"/>
                        <a:cs typeface="Times New Roman"/>
                      </a:endParaRPr>
                    </a:p>
                  </a:txBody>
                  <a:tcPr marL="61882" marR="61882" marT="0" marB="0" anchor="ctr"/>
                </a:tc>
              </a:tr>
              <a:tr h="376611">
                <a:tc>
                  <a:txBody>
                    <a:bodyPr/>
                    <a:lstStyle/>
                    <a:p>
                      <a:pPr algn="ctr">
                        <a:lnSpc>
                          <a:spcPct val="100000"/>
                        </a:lnSpc>
                        <a:spcAft>
                          <a:spcPts val="0"/>
                        </a:spcAft>
                      </a:pPr>
                      <a:r>
                        <a:rPr lang="es-EC" sz="1100">
                          <a:effectLst/>
                        </a:rPr>
                        <a:t>TOTAL</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6,56</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5,47</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6,25</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8,94</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 </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7,84</a:t>
                      </a:r>
                      <a:endParaRPr lang="es-EC" sz="2000" dirty="0">
                        <a:solidFill>
                          <a:srgbClr val="000000"/>
                        </a:solidFill>
                        <a:effectLst/>
                        <a:latin typeface="Arial"/>
                        <a:ea typeface="Calibri"/>
                        <a:cs typeface="Times New Roman"/>
                      </a:endParaRPr>
                    </a:p>
                  </a:txBody>
                  <a:tcPr marL="61882" marR="61882" marT="0" marB="0" anchor="ctr"/>
                </a:tc>
              </a:tr>
              <a:tr h="188305">
                <a:tc>
                  <a:txBody>
                    <a:bodyPr/>
                    <a:lstStyle/>
                    <a:p>
                      <a:pPr algn="ctr">
                        <a:lnSpc>
                          <a:spcPct val="100000"/>
                        </a:lnSpc>
                        <a:spcAft>
                          <a:spcPts val="0"/>
                        </a:spcAft>
                      </a:pPr>
                      <a:r>
                        <a:rPr lang="es-EC" sz="1100" dirty="0">
                          <a:effectLst/>
                        </a:rPr>
                        <a:t>ORDEN</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3</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5</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4</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 </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a:effectLst/>
                        </a:rPr>
                        <a:t>1</a:t>
                      </a:r>
                      <a:endParaRPr lang="es-EC" sz="200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 </a:t>
                      </a:r>
                      <a:endParaRPr lang="es-EC" sz="2000" dirty="0">
                        <a:solidFill>
                          <a:srgbClr val="000000"/>
                        </a:solidFill>
                        <a:effectLst/>
                        <a:latin typeface="Arial"/>
                        <a:ea typeface="Calibri"/>
                        <a:cs typeface="Times New Roman"/>
                      </a:endParaRPr>
                    </a:p>
                  </a:txBody>
                  <a:tcPr marL="61882" marR="61882" marT="0" marB="0" anchor="ctr"/>
                </a:tc>
                <a:tc>
                  <a:txBody>
                    <a:bodyPr/>
                    <a:lstStyle/>
                    <a:p>
                      <a:pPr algn="ctr">
                        <a:lnSpc>
                          <a:spcPct val="100000"/>
                        </a:lnSpc>
                        <a:spcAft>
                          <a:spcPts val="0"/>
                        </a:spcAft>
                      </a:pPr>
                      <a:r>
                        <a:rPr lang="es-EC" sz="1100" dirty="0">
                          <a:effectLst/>
                        </a:rPr>
                        <a:t>2</a:t>
                      </a:r>
                      <a:endParaRPr lang="es-EC" sz="2000" dirty="0">
                        <a:solidFill>
                          <a:srgbClr val="000000"/>
                        </a:solidFill>
                        <a:effectLst/>
                        <a:latin typeface="Arial"/>
                        <a:ea typeface="Calibri"/>
                        <a:cs typeface="Times New Roman"/>
                      </a:endParaRPr>
                    </a:p>
                  </a:txBody>
                  <a:tcPr marL="61882" marR="61882" marT="0" marB="0" anchor="ctr"/>
                </a:tc>
              </a:tr>
            </a:tbl>
          </a:graphicData>
        </a:graphic>
      </p:graphicFrame>
    </p:spTree>
    <p:extLst>
      <p:ext uri="{BB962C8B-B14F-4D97-AF65-F5344CB8AC3E}">
        <p14:creationId xmlns:p14="http://schemas.microsoft.com/office/powerpoint/2010/main" val="513056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DISEÑO TÉRMICO</a:t>
            </a:r>
            <a:endParaRPr lang="es-EC"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4259269813"/>
              </p:ext>
            </p:extLst>
          </p:nvPr>
        </p:nvGraphicFramePr>
        <p:xfrm>
          <a:off x="572115" y="1311900"/>
          <a:ext cx="4268597" cy="1600200"/>
        </p:xfrm>
        <a:graphic>
          <a:graphicData uri="http://schemas.openxmlformats.org/drawingml/2006/table">
            <a:tbl>
              <a:tblPr firstRow="1" firstCol="1" bandRow="1">
                <a:tableStyleId>{35758FB7-9AC5-4552-8A53-C91805E547FA}</a:tableStyleId>
              </a:tblPr>
              <a:tblGrid>
                <a:gridCol w="3144964"/>
                <a:gridCol w="392748"/>
                <a:gridCol w="730885"/>
              </a:tblGrid>
              <a:tr h="0">
                <a:tc>
                  <a:txBody>
                    <a:bodyPr/>
                    <a:lstStyle/>
                    <a:p>
                      <a:pPr marL="449580" indent="-449580" algn="ctr">
                        <a:lnSpc>
                          <a:spcPct val="150000"/>
                        </a:lnSpc>
                        <a:spcAft>
                          <a:spcPts val="0"/>
                        </a:spcAft>
                      </a:pPr>
                      <a:r>
                        <a:rPr lang="es-EC" sz="1400" dirty="0">
                          <a:solidFill>
                            <a:schemeClr val="tx1"/>
                          </a:solidFill>
                          <a:effectLst/>
                        </a:rPr>
                        <a:t>Contenido inicial de Humedad</a:t>
                      </a:r>
                      <a:endParaRPr lang="es-EC" sz="1400" dirty="0">
                        <a:solidFill>
                          <a:schemeClr val="tx1"/>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b="0" dirty="0">
                          <a:solidFill>
                            <a:schemeClr val="tx1"/>
                          </a:solidFill>
                          <a:effectLst/>
                        </a:rPr>
                        <a:t>X</a:t>
                      </a:r>
                      <a:r>
                        <a:rPr lang="es-EC" sz="1400" b="0" baseline="-25000" dirty="0">
                          <a:solidFill>
                            <a:schemeClr val="tx1"/>
                          </a:solidFill>
                          <a:effectLst/>
                        </a:rPr>
                        <a:t>1</a:t>
                      </a:r>
                      <a:endParaRPr lang="es-EC" sz="1400" b="0" dirty="0">
                        <a:solidFill>
                          <a:schemeClr val="tx1"/>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b="0" dirty="0">
                          <a:solidFill>
                            <a:schemeClr val="tx1"/>
                          </a:solidFill>
                          <a:effectLst/>
                        </a:rPr>
                        <a:t>84.9%</a:t>
                      </a:r>
                      <a:endParaRPr lang="es-EC" sz="1400" b="0" dirty="0">
                        <a:solidFill>
                          <a:schemeClr val="tx1"/>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dirty="0">
                          <a:effectLst/>
                        </a:rPr>
                        <a:t>Contenido final de humedad</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a:effectLst/>
                        </a:rPr>
                        <a:t>X</a:t>
                      </a:r>
                      <a:r>
                        <a:rPr lang="es-EC" sz="1400" baseline="-25000" dirty="0">
                          <a:effectLst/>
                        </a:rPr>
                        <a:t>2</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a:effectLst/>
                        </a:rPr>
                        <a:t>8%</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dirty="0">
                          <a:effectLst/>
                        </a:rPr>
                        <a:t>Peso del producto seco</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a:effectLst/>
                        </a:rPr>
                        <a:t>M</a:t>
                      </a:r>
                      <a:r>
                        <a:rPr lang="es-EC" sz="1400" baseline="-25000">
                          <a:effectLst/>
                        </a:rPr>
                        <a:t>s</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a:effectLst/>
                        </a:rPr>
                        <a:t>1 (kg)</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dirty="0">
                          <a:effectLst/>
                        </a:rPr>
                        <a:t>Temperatura resistencias</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a:effectLst/>
                        </a:rPr>
                        <a:t>T</a:t>
                      </a:r>
                      <a:r>
                        <a:rPr lang="es-EC" sz="1400" baseline="-25000" dirty="0">
                          <a:effectLst/>
                        </a:rPr>
                        <a:t>h</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a:effectLst/>
                        </a:rPr>
                        <a:t>100 °C</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a:effectLst/>
                        </a:rPr>
                        <a:t>Temperatura de ebullición del agua</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a:effectLst/>
                        </a:rPr>
                        <a:t>T</a:t>
                      </a:r>
                      <a:r>
                        <a:rPr lang="es-EC" sz="1400" baseline="-25000">
                          <a:effectLst/>
                        </a:rPr>
                        <a:t>b</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a:effectLst/>
                        </a:rPr>
                        <a:t>60°C</a:t>
                      </a:r>
                      <a:endParaRPr lang="es-EC" sz="1400" dirty="0">
                        <a:solidFill>
                          <a:srgbClr val="000000"/>
                        </a:solidFill>
                        <a:effectLst/>
                        <a:latin typeface="Arial"/>
                        <a:ea typeface="Calibri"/>
                        <a:cs typeface="Times New Roman"/>
                      </a:endParaRPr>
                    </a:p>
                  </a:txBody>
                  <a:tcPr marL="68580" marR="68580" marT="0" marB="0" anchor="ctr"/>
                </a:tc>
              </a:tr>
            </a:tbl>
          </a:graphicData>
        </a:graphic>
      </p:graphicFrame>
      <p:sp>
        <p:nvSpPr>
          <p:cNvPr id="7" name="6 Rectángulo"/>
          <p:cNvSpPr/>
          <p:nvPr/>
        </p:nvSpPr>
        <p:spPr>
          <a:xfrm>
            <a:off x="927722" y="784913"/>
            <a:ext cx="3557384" cy="369332"/>
          </a:xfrm>
          <a:prstGeom prst="rect">
            <a:avLst/>
          </a:prstGeom>
        </p:spPr>
        <p:txBody>
          <a:bodyPr wrap="none">
            <a:spAutoFit/>
          </a:bodyPr>
          <a:lstStyle/>
          <a:p>
            <a:r>
              <a:rPr lang="es-EC" b="1" dirty="0"/>
              <a:t>Parámetros de diseño térmico</a:t>
            </a:r>
            <a:r>
              <a:rPr lang="es-EC" dirty="0"/>
              <a:t> </a:t>
            </a:r>
          </a:p>
        </p:txBody>
      </p:sp>
      <mc:AlternateContent xmlns:mc="http://schemas.openxmlformats.org/markup-compatibility/2006">
        <mc:Choice xmlns:a14="http://schemas.microsoft.com/office/drawing/2010/main" Requires="a14">
          <p:graphicFrame>
            <p:nvGraphicFramePr>
              <p:cNvPr id="11" name="10 Tabla"/>
              <p:cNvGraphicFramePr>
                <a:graphicFrameLocks noGrp="1"/>
              </p:cNvGraphicFramePr>
              <p:nvPr>
                <p:extLst>
                  <p:ext uri="{D42A27DB-BD31-4B8C-83A1-F6EECF244321}">
                    <p14:modId xmlns:p14="http://schemas.microsoft.com/office/powerpoint/2010/main" val="1784135741"/>
                  </p:ext>
                </p:extLst>
              </p:nvPr>
            </p:nvGraphicFramePr>
            <p:xfrm>
              <a:off x="5486399" y="1258191"/>
              <a:ext cx="6065596" cy="4197288"/>
            </p:xfrm>
            <a:graphic>
              <a:graphicData uri="http://schemas.openxmlformats.org/drawingml/2006/table">
                <a:tbl>
                  <a:tblPr firstRow="1" firstCol="1" bandRow="1">
                    <a:tableStyleId>{35758FB7-9AC5-4552-8A53-C91805E547FA}</a:tableStyleId>
                  </a:tblPr>
                  <a:tblGrid>
                    <a:gridCol w="2469198"/>
                    <a:gridCol w="2228926"/>
                    <a:gridCol w="1367472"/>
                  </a:tblGrid>
                  <a:tr h="0">
                    <a:tc>
                      <a:txBody>
                        <a:bodyPr/>
                        <a:lstStyle/>
                        <a:p>
                          <a:pPr marL="449580" indent="-449580" algn="ctr">
                            <a:lnSpc>
                              <a:spcPct val="150000"/>
                            </a:lnSpc>
                            <a:spcAft>
                              <a:spcPts val="0"/>
                            </a:spcAft>
                          </a:pPr>
                          <a:r>
                            <a:rPr lang="es-EC" sz="1400" dirty="0" smtClean="0">
                              <a:effectLst/>
                            </a:rPr>
                            <a:t>PARÁMETRO</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solidFill>
                                <a:schemeClr val="lt1"/>
                              </a:solidFill>
                              <a:effectLst/>
                              <a:latin typeface="+mn-lt"/>
                              <a:ea typeface="+mn-ea"/>
                              <a:cs typeface="+mn-cs"/>
                            </a:rPr>
                            <a:t>ECUACION</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solidFill>
                                <a:schemeClr val="lt1"/>
                              </a:solidFill>
                              <a:effectLst/>
                              <a:latin typeface="+mn-lt"/>
                              <a:ea typeface="+mn-ea"/>
                              <a:cs typeface="+mn-cs"/>
                            </a:rPr>
                            <a:t>VALOR</a:t>
                          </a:r>
                          <a:endParaRPr lang="es-EC" sz="1400" dirty="0">
                            <a:solidFill>
                              <a:srgbClr val="000000"/>
                            </a:solidFill>
                            <a:effectLst/>
                            <a:latin typeface="Arial"/>
                            <a:ea typeface="Calibri"/>
                            <a:cs typeface="Times New Roman"/>
                          </a:endParaRPr>
                        </a:p>
                      </a:txBody>
                      <a:tcPr marL="68580" marR="68580" marT="0" marB="0" anchor="ctr"/>
                    </a:tc>
                  </a:tr>
                  <a:tr h="621205">
                    <a:tc>
                      <a:txBody>
                        <a:bodyPr/>
                        <a:lstStyle/>
                        <a:p>
                          <a:pPr marL="449580" indent="-449580" algn="ctr">
                            <a:lnSpc>
                              <a:spcPct val="150000"/>
                            </a:lnSpc>
                            <a:spcAft>
                              <a:spcPts val="0"/>
                            </a:spcAft>
                          </a:pPr>
                          <a:r>
                            <a:rPr lang="es-EC" sz="1400" dirty="0" smtClean="0">
                              <a:effectLst/>
                            </a:rPr>
                            <a:t>Peso del producto húmedo</a:t>
                          </a:r>
                          <a:endParaRPr lang="es-EC" sz="1400" dirty="0">
                            <a:solidFill>
                              <a:srgbClr val="000000"/>
                            </a:solidFill>
                            <a:effectLst/>
                            <a:latin typeface="+mn-lt"/>
                            <a:ea typeface="Calibri"/>
                            <a:cs typeface="Times New Roman"/>
                          </a:endParaRPr>
                        </a:p>
                      </a:txBody>
                      <a:tcPr marL="68580" marR="68580" marT="0" marB="0" anchor="ctr"/>
                    </a:tc>
                    <a:tc>
                      <a:txBody>
                        <a:bodyPr/>
                        <a:lstStyle/>
                        <a:p>
                          <a:pPr marL="449580" marR="0" indent="-44958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200" i="1" kern="1200" smtClean="0">
                                    <a:solidFill>
                                      <a:schemeClr val="dk1"/>
                                    </a:solidFill>
                                    <a:effectLst/>
                                    <a:latin typeface="Cambria Math"/>
                                    <a:ea typeface="+mn-ea"/>
                                    <a:cs typeface="+mn-cs"/>
                                  </a:rPr>
                                  <m:t>𝑀𝐻</m:t>
                                </m:r>
                                <m:r>
                                  <a:rPr lang="es-EC" sz="1200" i="1" kern="1200" smtClean="0">
                                    <a:solidFill>
                                      <a:schemeClr val="dk1"/>
                                    </a:solidFill>
                                    <a:effectLst/>
                                    <a:latin typeface="Cambria Math"/>
                                    <a:ea typeface="+mn-ea"/>
                                    <a:cs typeface="+mn-cs"/>
                                  </a:rPr>
                                  <m:t>=</m:t>
                                </m:r>
                                <m:f>
                                  <m:fPr>
                                    <m:ctrlPr>
                                      <a:rPr lang="es-EC" sz="1200" i="1" kern="1200">
                                        <a:solidFill>
                                          <a:schemeClr val="dk1"/>
                                        </a:solidFill>
                                        <a:effectLst/>
                                        <a:latin typeface="Cambria Math"/>
                                        <a:ea typeface="+mn-ea"/>
                                        <a:cs typeface="+mn-cs"/>
                                      </a:rPr>
                                    </m:ctrlPr>
                                  </m:fPr>
                                  <m:num>
                                    <m:r>
                                      <a:rPr lang="es-EC" sz="1200" i="1" kern="1200">
                                        <a:solidFill>
                                          <a:schemeClr val="dk1"/>
                                        </a:solidFill>
                                        <a:effectLst/>
                                        <a:latin typeface="Cambria Math"/>
                                        <a:ea typeface="+mn-ea"/>
                                        <a:cs typeface="+mn-cs"/>
                                      </a:rPr>
                                      <m:t>𝑀𝑆</m:t>
                                    </m:r>
                                  </m:num>
                                  <m:den>
                                    <m:f>
                                      <m:fPr>
                                        <m:ctrlPr>
                                          <a:rPr lang="es-EC" sz="1200" i="1" kern="1200">
                                            <a:solidFill>
                                              <a:schemeClr val="dk1"/>
                                            </a:solidFill>
                                            <a:effectLst/>
                                            <a:latin typeface="Cambria Math"/>
                                            <a:ea typeface="+mn-ea"/>
                                            <a:cs typeface="+mn-cs"/>
                                          </a:rPr>
                                        </m:ctrlPr>
                                      </m:fPr>
                                      <m:num>
                                        <m:r>
                                          <a:rPr lang="es-EC" sz="1200" i="1" kern="1200">
                                            <a:solidFill>
                                              <a:schemeClr val="dk1"/>
                                            </a:solidFill>
                                            <a:effectLst/>
                                            <a:latin typeface="Cambria Math"/>
                                            <a:ea typeface="+mn-ea"/>
                                            <a:cs typeface="+mn-cs"/>
                                          </a:rPr>
                                          <m:t>100−</m:t>
                                        </m:r>
                                        <m:r>
                                          <a:rPr lang="es-EC" sz="1200" i="1" kern="1200">
                                            <a:solidFill>
                                              <a:schemeClr val="dk1"/>
                                            </a:solidFill>
                                            <a:effectLst/>
                                            <a:latin typeface="Cambria Math"/>
                                            <a:ea typeface="+mn-ea"/>
                                            <a:cs typeface="+mn-cs"/>
                                          </a:rPr>
                                          <m:t>𝑋𝑤𝑖</m:t>
                                        </m:r>
                                      </m:num>
                                      <m:den>
                                        <m:r>
                                          <a:rPr lang="es-EC" sz="1200" i="1" kern="1200">
                                            <a:solidFill>
                                              <a:schemeClr val="dk1"/>
                                            </a:solidFill>
                                            <a:effectLst/>
                                            <a:latin typeface="Cambria Math"/>
                                            <a:ea typeface="+mn-ea"/>
                                            <a:cs typeface="+mn-cs"/>
                                          </a:rPr>
                                          <m:t>100</m:t>
                                        </m:r>
                                      </m:den>
                                    </m:f>
                                  </m:den>
                                </m:f>
                              </m:oMath>
                            </m:oMathPara>
                          </a14:m>
                          <a:endParaRPr lang="es-EC" sz="16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7 (kg)</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dirty="0" smtClean="0">
                              <a:effectLst/>
                            </a:rPr>
                            <a:t>Volumen de la cuba</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l">
                            <a:lnSpc>
                              <a:spcPct val="150000"/>
                            </a:lnSpc>
                            <a:spcAft>
                              <a:spcPts val="0"/>
                            </a:spcAft>
                          </a:pPr>
                          <a14:m>
                            <m:oMathPara xmlns:m="http://schemas.openxmlformats.org/officeDocument/2006/math">
                              <m:oMathParaPr>
                                <m:jc m:val="centerGroup"/>
                              </m:oMathParaPr>
                              <m:oMath xmlns:m="http://schemas.openxmlformats.org/officeDocument/2006/math">
                                <m:r>
                                  <a:rPr lang="es-EC" sz="1200" i="1" kern="1200" smtClean="0">
                                    <a:solidFill>
                                      <a:schemeClr val="dk1"/>
                                    </a:solidFill>
                                    <a:effectLst/>
                                    <a:latin typeface="Cambria Math"/>
                                    <a:ea typeface="+mn-ea"/>
                                    <a:cs typeface="+mn-cs"/>
                                  </a:rPr>
                                  <m:t>𝑉𝐶𝑢𝑏𝑎</m:t>
                                </m:r>
                                <m:r>
                                  <a:rPr lang="es-EC" sz="1200" i="1" kern="1200" smtClean="0">
                                    <a:solidFill>
                                      <a:schemeClr val="dk1"/>
                                    </a:solidFill>
                                    <a:effectLst/>
                                    <a:latin typeface="Cambria Math"/>
                                    <a:ea typeface="+mn-ea"/>
                                    <a:cs typeface="+mn-cs"/>
                                  </a:rPr>
                                  <m:t>=0,35∗0,25∗0,01</m:t>
                                </m:r>
                              </m:oMath>
                            </m:oMathPara>
                          </a14:m>
                          <a:endParaRPr lang="es-EC" sz="1100" dirty="0">
                            <a:solidFill>
                              <a:srgbClr val="000000"/>
                            </a:solidFill>
                            <a:effectLst/>
                            <a:latin typeface="Arial"/>
                            <a:ea typeface="Calibri"/>
                            <a:cs typeface="Times New Roman"/>
                          </a:endParaRPr>
                        </a:p>
                      </a:txBody>
                      <a:tcPr marL="68580" marR="68580" marT="0" marB="0" anchor="ctr"/>
                    </a:tc>
                    <a:tc>
                      <a:txBody>
                        <a:bodyPr/>
                        <a:lstStyle/>
                        <a:p>
                          <a:pPr marL="449580" marR="0" indent="-449580" algn="ctr" defTabSz="914400" rtl="0" eaLnBrk="1" fontAlgn="auto" latinLnBrk="0" hangingPunct="1">
                            <a:lnSpc>
                              <a:spcPct val="150000"/>
                            </a:lnSpc>
                            <a:spcBef>
                              <a:spcPts val="0"/>
                            </a:spcBef>
                            <a:spcAft>
                              <a:spcPts val="0"/>
                            </a:spcAft>
                            <a:buClrTx/>
                            <a:buSzTx/>
                            <a:buFontTx/>
                            <a:buNone/>
                            <a:tabLst/>
                            <a:defRPr/>
                          </a:pPr>
                          <a:r>
                            <a:rPr lang="es-EC" sz="1400" dirty="0" smtClean="0">
                              <a:effectLst/>
                            </a:rPr>
                            <a:t>8,75*</a:t>
                          </a:r>
                          <a:r>
                            <a:rPr lang="es-EC" sz="1400" kern="1200" dirty="0" smtClean="0">
                              <a:solidFill>
                                <a:schemeClr val="dk1"/>
                              </a:solidFill>
                              <a:effectLst/>
                              <a:latin typeface="+mn-lt"/>
                              <a:ea typeface="+mn-ea"/>
                              <a:cs typeface="+mn-cs"/>
                            </a:rPr>
                            <a:t>10</a:t>
                          </a:r>
                          <a:r>
                            <a:rPr lang="es-EC" sz="1400" kern="1200" baseline="30000" dirty="0" smtClean="0">
                              <a:solidFill>
                                <a:schemeClr val="dk1"/>
                              </a:solidFill>
                              <a:effectLst/>
                              <a:latin typeface="+mn-lt"/>
                              <a:ea typeface="+mn-ea"/>
                              <a:cs typeface="+mn-cs"/>
                            </a:rPr>
                            <a:t>-4</a:t>
                          </a:r>
                          <a:endParaRPr lang="es-EC" sz="1400" kern="1200" dirty="0" smtClean="0">
                            <a:solidFill>
                              <a:schemeClr val="dk1"/>
                            </a:solidFill>
                            <a:effectLst/>
                            <a:latin typeface="+mn-lt"/>
                            <a:ea typeface="+mn-ea"/>
                            <a:cs typeface="+mn-cs"/>
                          </a:endParaRPr>
                        </a:p>
                        <a:p>
                          <a:pPr marL="449580" marR="0" indent="-449580" algn="ctr" defTabSz="914400" rtl="0" eaLnBrk="1" fontAlgn="auto" latinLnBrk="0" hangingPunct="1">
                            <a:lnSpc>
                              <a:spcPct val="150000"/>
                            </a:lnSpc>
                            <a:spcBef>
                              <a:spcPts val="0"/>
                            </a:spcBef>
                            <a:spcAft>
                              <a:spcPts val="0"/>
                            </a:spcAft>
                            <a:buClrTx/>
                            <a:buSzTx/>
                            <a:buFontTx/>
                            <a:buNone/>
                            <a:tabLst/>
                            <a:defRPr/>
                          </a:pPr>
                          <a:r>
                            <a:rPr lang="es-EC" sz="1400" dirty="0" smtClean="0">
                              <a:effectLst/>
                            </a:rPr>
                            <a:t> (</a:t>
                          </a:r>
                          <a:r>
                            <a:rPr lang="es-EC" sz="1400" kern="1200" dirty="0" smtClean="0">
                              <a:solidFill>
                                <a:schemeClr val="dk1"/>
                              </a:solidFill>
                              <a:effectLst/>
                              <a:latin typeface="+mn-lt"/>
                              <a:ea typeface="+mn-ea"/>
                              <a:cs typeface="+mn-cs"/>
                            </a:rPr>
                            <a:t>m</a:t>
                          </a:r>
                          <a:r>
                            <a:rPr lang="es-EC" sz="1400" kern="1200" baseline="30000" dirty="0" smtClean="0">
                              <a:solidFill>
                                <a:schemeClr val="dk1"/>
                              </a:solidFill>
                              <a:effectLst/>
                              <a:latin typeface="+mn-lt"/>
                              <a:ea typeface="+mn-ea"/>
                              <a:cs typeface="+mn-cs"/>
                            </a:rPr>
                            <a:t>3</a:t>
                          </a:r>
                          <a:r>
                            <a:rPr lang="es-EC" sz="1400" dirty="0" smtClean="0">
                              <a:effectLst/>
                            </a:rPr>
                            <a:t>)</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dirty="0" smtClean="0">
                              <a:effectLst/>
                            </a:rPr>
                            <a:t>Peso de la piña por cuba</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14:m>
                            <m:oMathPara xmlns:m="http://schemas.openxmlformats.org/officeDocument/2006/math">
                              <m:oMathParaPr>
                                <m:jc m:val="center"/>
                              </m:oMathParaPr>
                              <m:oMath xmlns:m="http://schemas.openxmlformats.org/officeDocument/2006/math">
                                <m:r>
                                  <a:rPr lang="es-EC" sz="1200" i="1" kern="1200" smtClean="0">
                                    <a:solidFill>
                                      <a:schemeClr val="dk1"/>
                                    </a:solidFill>
                                    <a:effectLst/>
                                    <a:latin typeface="Cambria Math"/>
                                    <a:ea typeface="+mn-ea"/>
                                    <a:cs typeface="+mn-cs"/>
                                  </a:rPr>
                                  <m:t>𝑊𝐶𝐶</m:t>
                                </m:r>
                                <m:r>
                                  <a:rPr lang="es-EC" sz="1200" i="1" kern="1200" smtClean="0">
                                    <a:solidFill>
                                      <a:schemeClr val="dk1"/>
                                    </a:solidFill>
                                    <a:effectLst/>
                                    <a:latin typeface="Cambria Math"/>
                                    <a:ea typeface="+mn-ea"/>
                                    <a:cs typeface="+mn-cs"/>
                                  </a:rPr>
                                  <m:t>=</m:t>
                                </m:r>
                                <m:sSub>
                                  <m:sSubPr>
                                    <m:ctrlPr>
                                      <a:rPr lang="es-EC" sz="1200" i="1" kern="1200">
                                        <a:solidFill>
                                          <a:schemeClr val="dk1"/>
                                        </a:solidFill>
                                        <a:effectLst/>
                                        <a:latin typeface="Cambria Math"/>
                                        <a:ea typeface="+mn-ea"/>
                                        <a:cs typeface="+mn-cs"/>
                                      </a:rPr>
                                    </m:ctrlPr>
                                  </m:sSubPr>
                                  <m:e>
                                    <m:r>
                                      <a:rPr lang="es-EC" sz="1200" i="1" kern="1200">
                                        <a:solidFill>
                                          <a:schemeClr val="dk1"/>
                                        </a:solidFill>
                                        <a:effectLst/>
                                        <a:latin typeface="Cambria Math"/>
                                        <a:ea typeface="+mn-ea"/>
                                        <a:cs typeface="+mn-cs"/>
                                      </a:rPr>
                                      <m:t>𝜌</m:t>
                                    </m:r>
                                  </m:e>
                                  <m:sub>
                                    <m:r>
                                      <a:rPr lang="es-EC" sz="1200" i="1" kern="1200">
                                        <a:solidFill>
                                          <a:schemeClr val="dk1"/>
                                        </a:solidFill>
                                        <a:effectLst/>
                                        <a:latin typeface="Cambria Math"/>
                                        <a:ea typeface="+mn-ea"/>
                                        <a:cs typeface="+mn-cs"/>
                                      </a:rPr>
                                      <m:t>𝑝𝑖</m:t>
                                    </m:r>
                                    <m:r>
                                      <a:rPr lang="es-EC" sz="1200" i="1" kern="1200">
                                        <a:solidFill>
                                          <a:schemeClr val="dk1"/>
                                        </a:solidFill>
                                        <a:effectLst/>
                                        <a:latin typeface="Cambria Math"/>
                                        <a:ea typeface="+mn-ea"/>
                                        <a:cs typeface="+mn-cs"/>
                                      </a:rPr>
                                      <m:t>ñ</m:t>
                                    </m:r>
                                    <m:r>
                                      <a:rPr lang="es-EC" sz="1200" i="1" kern="1200">
                                        <a:solidFill>
                                          <a:schemeClr val="dk1"/>
                                        </a:solidFill>
                                        <a:effectLst/>
                                        <a:latin typeface="Cambria Math"/>
                                        <a:ea typeface="+mn-ea"/>
                                        <a:cs typeface="+mn-cs"/>
                                      </a:rPr>
                                      <m:t>𝑎</m:t>
                                    </m:r>
                                    <m:r>
                                      <a:rPr lang="es-EC" sz="1200" i="1" kern="1200">
                                        <a:solidFill>
                                          <a:schemeClr val="dk1"/>
                                        </a:solidFill>
                                        <a:effectLst/>
                                        <a:latin typeface="Cambria Math"/>
                                        <a:ea typeface="+mn-ea"/>
                                        <a:cs typeface="+mn-cs"/>
                                      </a:rPr>
                                      <m:t> </m:t>
                                    </m:r>
                                  </m:sub>
                                </m:sSub>
                                <m:r>
                                  <a:rPr lang="es-EC" sz="1200" i="1" kern="1200">
                                    <a:solidFill>
                                      <a:schemeClr val="dk1"/>
                                    </a:solidFill>
                                    <a:effectLst/>
                                    <a:latin typeface="Cambria Math"/>
                                    <a:ea typeface="+mn-ea"/>
                                    <a:cs typeface="+mn-cs"/>
                                  </a:rPr>
                                  <m:t>∗</m:t>
                                </m:r>
                                <m:r>
                                  <a:rPr lang="es-EC" sz="1200" i="1" kern="1200">
                                    <a:solidFill>
                                      <a:schemeClr val="dk1"/>
                                    </a:solidFill>
                                    <a:effectLst/>
                                    <a:latin typeface="Cambria Math"/>
                                    <a:ea typeface="+mn-ea"/>
                                    <a:cs typeface="+mn-cs"/>
                                  </a:rPr>
                                  <m:t>𝑉𝐶𝑢𝑏𝑎</m:t>
                                </m:r>
                              </m:oMath>
                            </m:oMathPara>
                          </a14:m>
                          <a:endParaRPr lang="es-EC" sz="11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effectLst/>
                            </a:rPr>
                            <a:t>0,884 (kg)</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dirty="0" smtClean="0">
                              <a:effectLst/>
                            </a:rPr>
                            <a:t>Numero de cubas</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i="1" kern="1200" smtClean="0">
                                    <a:solidFill>
                                      <a:schemeClr val="dk1"/>
                                    </a:solidFill>
                                    <a:effectLst/>
                                    <a:latin typeface="Cambria Math"/>
                                    <a:ea typeface="+mn-ea"/>
                                    <a:cs typeface="+mn-cs"/>
                                  </a:rPr>
                                  <m:t>𝑁𝑟𝑜𝐶𝑢𝑏𝑎𝑠</m:t>
                                </m:r>
                                <m:r>
                                  <a:rPr lang="es-EC" sz="1200" i="1" kern="1200" smtClean="0">
                                    <a:solidFill>
                                      <a:schemeClr val="dk1"/>
                                    </a:solidFill>
                                    <a:effectLst/>
                                    <a:latin typeface="Cambria Math"/>
                                    <a:ea typeface="+mn-ea"/>
                                    <a:cs typeface="+mn-cs"/>
                                  </a:rPr>
                                  <m:t>=</m:t>
                                </m:r>
                                <m:f>
                                  <m:fPr>
                                    <m:ctrlPr>
                                      <a:rPr lang="es-EC" sz="1200" i="1" kern="1200">
                                        <a:solidFill>
                                          <a:schemeClr val="dk1"/>
                                        </a:solidFill>
                                        <a:effectLst/>
                                        <a:latin typeface="Cambria Math"/>
                                        <a:ea typeface="+mn-ea"/>
                                        <a:cs typeface="+mn-cs"/>
                                      </a:rPr>
                                    </m:ctrlPr>
                                  </m:fPr>
                                  <m:num>
                                    <m:r>
                                      <a:rPr lang="es-EC" sz="1200" i="1" kern="1200">
                                        <a:solidFill>
                                          <a:schemeClr val="dk1"/>
                                        </a:solidFill>
                                        <a:effectLst/>
                                        <a:latin typeface="Cambria Math"/>
                                        <a:ea typeface="+mn-ea"/>
                                        <a:cs typeface="+mn-cs"/>
                                      </a:rPr>
                                      <m:t>𝑀𝐻</m:t>
                                    </m:r>
                                  </m:num>
                                  <m:den>
                                    <m:r>
                                      <a:rPr lang="es-EC" sz="1200" i="1" kern="1200">
                                        <a:solidFill>
                                          <a:schemeClr val="dk1"/>
                                        </a:solidFill>
                                        <a:effectLst/>
                                        <a:latin typeface="Cambria Math"/>
                                        <a:ea typeface="+mn-ea"/>
                                        <a:cs typeface="+mn-cs"/>
                                      </a:rPr>
                                      <m:t>𝑊𝐶𝐶</m:t>
                                    </m:r>
                                  </m:den>
                                </m:f>
                              </m:oMath>
                            </m:oMathPara>
                          </a14:m>
                          <a:endParaRPr lang="es-EC" sz="16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effectLst/>
                            </a:rPr>
                            <a:t>8</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Masa en cada</a:t>
                          </a:r>
                          <a:r>
                            <a:rPr lang="es-EC" sz="1400" baseline="0" dirty="0" smtClean="0">
                              <a:solidFill>
                                <a:srgbClr val="000000"/>
                              </a:solidFill>
                              <a:effectLst/>
                              <a:latin typeface="Arial"/>
                              <a:ea typeface="Calibri"/>
                              <a:cs typeface="Times New Roman"/>
                            </a:rPr>
                            <a:t> cuba</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14:m>
                            <m:oMathPara xmlns:m="http://schemas.openxmlformats.org/officeDocument/2006/math">
                              <m:oMathParaPr>
                                <m:jc m:val="centerGroup"/>
                              </m:oMathParaPr>
                              <m:oMath xmlns:m="http://schemas.openxmlformats.org/officeDocument/2006/math">
                                <m:r>
                                  <a:rPr lang="es-EC" sz="1400" i="1" kern="1200" smtClean="0">
                                    <a:solidFill>
                                      <a:schemeClr val="dk1"/>
                                    </a:solidFill>
                                    <a:effectLst/>
                                    <a:latin typeface="Cambria Math"/>
                                    <a:ea typeface="+mn-ea"/>
                                    <a:cs typeface="+mn-cs"/>
                                  </a:rPr>
                                  <m:t>𝑀𝐸𝐶𝐶</m:t>
                                </m:r>
                                <m:r>
                                  <a:rPr lang="es-EC" sz="1400" i="1" kern="1200" smtClean="0">
                                    <a:solidFill>
                                      <a:schemeClr val="dk1"/>
                                    </a:solidFill>
                                    <a:effectLst/>
                                    <a:latin typeface="Cambria Math"/>
                                    <a:ea typeface="+mn-ea"/>
                                    <a:cs typeface="+mn-cs"/>
                                  </a:rPr>
                                  <m:t>=</m:t>
                                </m:r>
                                <m:f>
                                  <m:fPr>
                                    <m:ctrlPr>
                                      <a:rPr lang="es-EC" sz="1400" i="1" kern="1200">
                                        <a:solidFill>
                                          <a:schemeClr val="dk1"/>
                                        </a:solidFill>
                                        <a:effectLst/>
                                        <a:latin typeface="Cambria Math"/>
                                        <a:ea typeface="+mn-ea"/>
                                        <a:cs typeface="+mn-cs"/>
                                      </a:rPr>
                                    </m:ctrlPr>
                                  </m:fPr>
                                  <m:num>
                                    <m:r>
                                      <a:rPr lang="es-EC" sz="1400" i="1" kern="1200">
                                        <a:solidFill>
                                          <a:schemeClr val="dk1"/>
                                        </a:solidFill>
                                        <a:effectLst/>
                                        <a:latin typeface="Cambria Math"/>
                                        <a:ea typeface="+mn-ea"/>
                                        <a:cs typeface="+mn-cs"/>
                                      </a:rPr>
                                      <m:t>𝑀𝑎𝑠𝑎</m:t>
                                    </m:r>
                                  </m:num>
                                  <m:den>
                                    <m:r>
                                      <a:rPr lang="es-EC" sz="1400" i="1" kern="1200">
                                        <a:solidFill>
                                          <a:schemeClr val="dk1"/>
                                        </a:solidFill>
                                        <a:effectLst/>
                                        <a:latin typeface="Cambria Math"/>
                                        <a:ea typeface="+mn-ea"/>
                                        <a:cs typeface="+mn-cs"/>
                                      </a:rPr>
                                      <m:t>𝑁𝑟𝑜𝐶𝑢𝑏𝑎𝑠</m:t>
                                    </m:r>
                                  </m:den>
                                </m:f>
                              </m:oMath>
                            </m:oMathPara>
                          </a14:m>
                          <a:endParaRPr lang="es-EC" sz="1200" dirty="0">
                            <a:solidFill>
                              <a:srgbClr val="000000"/>
                            </a:solidFill>
                            <a:effectLst/>
                            <a:latin typeface="Arial"/>
                            <a:ea typeface="Calibri"/>
                            <a:cs typeface="Times New Roman"/>
                          </a:endParaRPr>
                        </a:p>
                      </a:txBody>
                      <a:tcPr marL="68580" marR="68580" marT="0" marB="0" anchor="ctr"/>
                    </a:tc>
                    <a:tc>
                      <a:txBody>
                        <a:bodyPr/>
                        <a:lstStyle/>
                        <a:p>
                          <a:pPr marL="449580" indent="-449580" algn="ctr" defTabSz="914400" rtl="0" eaLnBrk="1" latinLnBrk="0" hangingPunct="1">
                            <a:lnSpc>
                              <a:spcPct val="150000"/>
                            </a:lnSpc>
                            <a:spcAft>
                              <a:spcPts val="0"/>
                            </a:spcAft>
                          </a:pPr>
                          <a:r>
                            <a:rPr lang="es-EC" sz="1400" kern="1200" dirty="0" smtClean="0">
                              <a:solidFill>
                                <a:schemeClr val="dk1"/>
                              </a:solidFill>
                              <a:effectLst/>
                              <a:latin typeface="+mn-lt"/>
                              <a:ea typeface="+mn-ea"/>
                              <a:cs typeface="+mn-cs"/>
                            </a:rPr>
                            <a:t>0,875 (kg)</a:t>
                          </a:r>
                          <a:endParaRPr lang="es-EC" sz="1400" kern="1200" dirty="0">
                            <a:solidFill>
                              <a:schemeClr val="dk1"/>
                            </a:solidFill>
                            <a:effectLst/>
                            <a:latin typeface="+mn-lt"/>
                            <a:ea typeface="+mn-ea"/>
                            <a:cs typeface="+mn-cs"/>
                          </a:endParaRPr>
                        </a:p>
                      </a:txBody>
                      <a:tcPr marL="68580" marR="68580" marT="0" marB="0" anchor="ctr"/>
                    </a:tc>
                  </a:tr>
                  <a:tr h="0">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Volumen en cada cuba</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i="1" kern="1200" smtClean="0">
                                    <a:solidFill>
                                      <a:schemeClr val="dk1"/>
                                    </a:solidFill>
                                    <a:effectLst/>
                                    <a:latin typeface="Cambria Math"/>
                                    <a:ea typeface="+mn-ea"/>
                                    <a:cs typeface="+mn-cs"/>
                                  </a:rPr>
                                  <m:t>𝑉𝐸𝐶𝐶</m:t>
                                </m:r>
                                <m:r>
                                  <a:rPr lang="es-EC" sz="1200" i="1" kern="1200" smtClean="0">
                                    <a:solidFill>
                                      <a:schemeClr val="dk1"/>
                                    </a:solidFill>
                                    <a:effectLst/>
                                    <a:latin typeface="Cambria Math"/>
                                    <a:ea typeface="+mn-ea"/>
                                    <a:cs typeface="+mn-cs"/>
                                  </a:rPr>
                                  <m:t>=</m:t>
                                </m:r>
                                <m:f>
                                  <m:fPr>
                                    <m:ctrlPr>
                                      <a:rPr lang="es-EC" sz="1200" i="1" kern="1200">
                                        <a:solidFill>
                                          <a:schemeClr val="dk1"/>
                                        </a:solidFill>
                                        <a:effectLst/>
                                        <a:latin typeface="Cambria Math"/>
                                        <a:ea typeface="+mn-ea"/>
                                        <a:cs typeface="+mn-cs"/>
                                      </a:rPr>
                                    </m:ctrlPr>
                                  </m:fPr>
                                  <m:num>
                                    <m:r>
                                      <a:rPr lang="es-EC" sz="1200" i="1" kern="1200">
                                        <a:solidFill>
                                          <a:schemeClr val="dk1"/>
                                        </a:solidFill>
                                        <a:effectLst/>
                                        <a:latin typeface="Cambria Math"/>
                                        <a:ea typeface="+mn-ea"/>
                                        <a:cs typeface="+mn-cs"/>
                                      </a:rPr>
                                      <m:t>𝑀𝐸𝐶𝐶</m:t>
                                    </m:r>
                                  </m:num>
                                  <m:den>
                                    <m:sSub>
                                      <m:sSubPr>
                                        <m:ctrlPr>
                                          <a:rPr lang="es-EC" sz="1200" i="1" kern="1200">
                                            <a:solidFill>
                                              <a:schemeClr val="dk1"/>
                                            </a:solidFill>
                                            <a:effectLst/>
                                            <a:latin typeface="Cambria Math"/>
                                            <a:ea typeface="+mn-ea"/>
                                            <a:cs typeface="+mn-cs"/>
                                          </a:rPr>
                                        </m:ctrlPr>
                                      </m:sSubPr>
                                      <m:e>
                                        <m:r>
                                          <a:rPr lang="es-EC" sz="1200" i="1" kern="1200">
                                            <a:solidFill>
                                              <a:schemeClr val="dk1"/>
                                            </a:solidFill>
                                            <a:effectLst/>
                                            <a:latin typeface="Cambria Math"/>
                                            <a:ea typeface="+mn-ea"/>
                                            <a:cs typeface="+mn-cs"/>
                                          </a:rPr>
                                          <m:t>𝜌</m:t>
                                        </m:r>
                                      </m:e>
                                      <m:sub>
                                        <m:r>
                                          <a:rPr lang="es-EC" sz="1200" i="1" kern="1200">
                                            <a:solidFill>
                                              <a:schemeClr val="dk1"/>
                                            </a:solidFill>
                                            <a:effectLst/>
                                            <a:latin typeface="Cambria Math"/>
                                            <a:ea typeface="+mn-ea"/>
                                            <a:cs typeface="+mn-cs"/>
                                          </a:rPr>
                                          <m:t>𝑝𝑖</m:t>
                                        </m:r>
                                        <m:r>
                                          <a:rPr lang="es-EC" sz="1200" i="1" kern="1200">
                                            <a:solidFill>
                                              <a:schemeClr val="dk1"/>
                                            </a:solidFill>
                                            <a:effectLst/>
                                            <a:latin typeface="Cambria Math"/>
                                            <a:ea typeface="+mn-ea"/>
                                            <a:cs typeface="+mn-cs"/>
                                          </a:rPr>
                                          <m:t>ñ</m:t>
                                        </m:r>
                                        <m:r>
                                          <a:rPr lang="es-EC" sz="1200" i="1" kern="1200">
                                            <a:solidFill>
                                              <a:schemeClr val="dk1"/>
                                            </a:solidFill>
                                            <a:effectLst/>
                                            <a:latin typeface="Cambria Math"/>
                                            <a:ea typeface="+mn-ea"/>
                                            <a:cs typeface="+mn-cs"/>
                                          </a:rPr>
                                          <m:t>𝑎</m:t>
                                        </m:r>
                                        <m:r>
                                          <a:rPr lang="es-EC" sz="1200" i="1" kern="1200">
                                            <a:solidFill>
                                              <a:schemeClr val="dk1"/>
                                            </a:solidFill>
                                            <a:effectLst/>
                                            <a:latin typeface="Cambria Math"/>
                                            <a:ea typeface="+mn-ea"/>
                                            <a:cs typeface="+mn-cs"/>
                                          </a:rPr>
                                          <m:t> </m:t>
                                        </m:r>
                                      </m:sub>
                                    </m:sSub>
                                  </m:den>
                                </m:f>
                              </m:oMath>
                            </m:oMathPara>
                          </a14:m>
                          <a:endParaRPr lang="es-EC" sz="16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8,66*</a:t>
                          </a:r>
                          <a:r>
                            <a:rPr lang="es-EC" sz="1400" kern="1200" dirty="0" smtClean="0">
                              <a:solidFill>
                                <a:schemeClr val="dk1"/>
                              </a:solidFill>
                              <a:effectLst/>
                              <a:latin typeface="+mn-lt"/>
                              <a:ea typeface="+mn-ea"/>
                              <a:cs typeface="+mn-cs"/>
                            </a:rPr>
                            <a:t>10</a:t>
                          </a:r>
                          <a:r>
                            <a:rPr lang="es-EC" sz="1400" kern="1200" baseline="30000" dirty="0" smtClean="0">
                              <a:solidFill>
                                <a:schemeClr val="dk1"/>
                              </a:solidFill>
                              <a:effectLst/>
                              <a:latin typeface="+mn-lt"/>
                              <a:ea typeface="+mn-ea"/>
                              <a:cs typeface="+mn-cs"/>
                            </a:rPr>
                            <a:t>-4</a:t>
                          </a:r>
                          <a:r>
                            <a:rPr lang="es-EC" sz="1400" dirty="0" smtClean="0">
                              <a:solidFill>
                                <a:srgbClr val="000000"/>
                              </a:solidFill>
                              <a:effectLst/>
                              <a:latin typeface="Arial"/>
                              <a:ea typeface="Calibri"/>
                              <a:cs typeface="Times New Roman"/>
                            </a:rPr>
                            <a:t> (</a:t>
                          </a:r>
                          <a:r>
                            <a:rPr lang="es-EC" sz="1400" kern="1200" dirty="0" smtClean="0">
                              <a:solidFill>
                                <a:schemeClr val="dk1"/>
                              </a:solidFill>
                              <a:effectLst/>
                              <a:latin typeface="+mn-lt"/>
                              <a:ea typeface="+mn-ea"/>
                              <a:cs typeface="+mn-cs"/>
                            </a:rPr>
                            <a:t>m</a:t>
                          </a:r>
                          <a:r>
                            <a:rPr lang="es-EC" sz="1400" kern="1200" baseline="30000" dirty="0" smtClean="0">
                              <a:solidFill>
                                <a:schemeClr val="dk1"/>
                              </a:solidFill>
                              <a:effectLst/>
                              <a:latin typeface="+mn-lt"/>
                              <a:ea typeface="+mn-ea"/>
                              <a:cs typeface="+mn-cs"/>
                            </a:rPr>
                            <a:t>3</a:t>
                          </a:r>
                          <a:r>
                            <a:rPr lang="es-EC" sz="1400" dirty="0" smtClean="0">
                              <a:solidFill>
                                <a:srgbClr val="000000"/>
                              </a:solidFill>
                              <a:effectLst/>
                              <a:latin typeface="Arial"/>
                              <a:ea typeface="Calibri"/>
                              <a:cs typeface="Times New Roman"/>
                            </a:rPr>
                            <a:t>)</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Altura</a:t>
                          </a:r>
                          <a:r>
                            <a:rPr lang="es-EC" sz="1400" baseline="0" dirty="0" smtClean="0">
                              <a:solidFill>
                                <a:srgbClr val="000000"/>
                              </a:solidFill>
                              <a:effectLst/>
                              <a:latin typeface="Arial"/>
                              <a:ea typeface="Calibri"/>
                              <a:cs typeface="Times New Roman"/>
                            </a:rPr>
                            <a:t> en cada cuba</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i="1" kern="1200" smtClean="0">
                                    <a:solidFill>
                                      <a:schemeClr val="dk1"/>
                                    </a:solidFill>
                                    <a:effectLst/>
                                    <a:latin typeface="Cambria Math"/>
                                    <a:ea typeface="+mn-ea"/>
                                    <a:cs typeface="+mn-cs"/>
                                  </a:rPr>
                                  <m:t>𝐻𝐸𝐶𝐶</m:t>
                                </m:r>
                                <m:r>
                                  <a:rPr lang="es-EC" sz="1200" i="1" kern="1200" smtClean="0">
                                    <a:solidFill>
                                      <a:schemeClr val="dk1"/>
                                    </a:solidFill>
                                    <a:effectLst/>
                                    <a:latin typeface="Cambria Math"/>
                                    <a:ea typeface="+mn-ea"/>
                                    <a:cs typeface="+mn-cs"/>
                                  </a:rPr>
                                  <m:t>=</m:t>
                                </m:r>
                                <m:f>
                                  <m:fPr>
                                    <m:ctrlPr>
                                      <a:rPr lang="es-EC" sz="1200" i="1" kern="1200">
                                        <a:solidFill>
                                          <a:schemeClr val="dk1"/>
                                        </a:solidFill>
                                        <a:effectLst/>
                                        <a:latin typeface="Cambria Math"/>
                                        <a:ea typeface="+mn-ea"/>
                                        <a:cs typeface="+mn-cs"/>
                                      </a:rPr>
                                    </m:ctrlPr>
                                  </m:fPr>
                                  <m:num>
                                    <m:r>
                                      <a:rPr lang="es-EC" sz="1200" i="1" kern="1200">
                                        <a:solidFill>
                                          <a:schemeClr val="dk1"/>
                                        </a:solidFill>
                                        <a:effectLst/>
                                        <a:latin typeface="Cambria Math"/>
                                        <a:ea typeface="+mn-ea"/>
                                        <a:cs typeface="+mn-cs"/>
                                      </a:rPr>
                                      <m:t>𝑉𝐸𝐶𝐶</m:t>
                                    </m:r>
                                  </m:num>
                                  <m:den>
                                    <m:r>
                                      <a:rPr lang="es-EC" sz="1200" i="1" kern="1200">
                                        <a:solidFill>
                                          <a:schemeClr val="dk1"/>
                                        </a:solidFill>
                                        <a:effectLst/>
                                        <a:latin typeface="Cambria Math"/>
                                        <a:ea typeface="+mn-ea"/>
                                        <a:cs typeface="+mn-cs"/>
                                      </a:rPr>
                                      <m:t>𝐴𝑈𝐶</m:t>
                                    </m:r>
                                  </m:den>
                                </m:f>
                              </m:oMath>
                            </m:oMathPara>
                          </a14:m>
                          <a:endParaRPr lang="es-EC" sz="16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10 (mm)</a:t>
                          </a:r>
                          <a:endParaRPr lang="es-EC" sz="1400" dirty="0">
                            <a:solidFill>
                              <a:srgbClr val="000000"/>
                            </a:solidFill>
                            <a:effectLst/>
                            <a:latin typeface="Arial"/>
                            <a:ea typeface="Calibri"/>
                            <a:cs typeface="Times New Roman"/>
                          </a:endParaRPr>
                        </a:p>
                      </a:txBody>
                      <a:tcPr marL="68580" marR="68580" marT="0" marB="0" anchor="ctr"/>
                    </a:tc>
                  </a:tr>
                </a:tbl>
              </a:graphicData>
            </a:graphic>
          </p:graphicFrame>
        </mc:Choice>
        <mc:Fallback>
          <p:graphicFrame>
            <p:nvGraphicFramePr>
              <p:cNvPr id="11" name="10 Tabla"/>
              <p:cNvGraphicFramePr>
                <a:graphicFrameLocks noGrp="1"/>
              </p:cNvGraphicFramePr>
              <p:nvPr>
                <p:extLst>
                  <p:ext uri="{D42A27DB-BD31-4B8C-83A1-F6EECF244321}">
                    <p14:modId xmlns:p14="http://schemas.microsoft.com/office/powerpoint/2010/main" val="1784135741"/>
                  </p:ext>
                </p:extLst>
              </p:nvPr>
            </p:nvGraphicFramePr>
            <p:xfrm>
              <a:off x="5486399" y="1258191"/>
              <a:ext cx="6065596" cy="4197288"/>
            </p:xfrm>
            <a:graphic>
              <a:graphicData uri="http://schemas.openxmlformats.org/drawingml/2006/table">
                <a:tbl>
                  <a:tblPr firstRow="1" firstCol="1" bandRow="1">
                    <a:tableStyleId>{35758FB7-9AC5-4552-8A53-C91805E547FA}</a:tableStyleId>
                  </a:tblPr>
                  <a:tblGrid>
                    <a:gridCol w="2469198"/>
                    <a:gridCol w="2228926"/>
                    <a:gridCol w="1367472"/>
                  </a:tblGrid>
                  <a:tr h="320040">
                    <a:tc>
                      <a:txBody>
                        <a:bodyPr/>
                        <a:lstStyle/>
                        <a:p>
                          <a:pPr marL="449580" indent="-449580" algn="ctr">
                            <a:lnSpc>
                              <a:spcPct val="150000"/>
                            </a:lnSpc>
                            <a:spcAft>
                              <a:spcPts val="0"/>
                            </a:spcAft>
                          </a:pPr>
                          <a:r>
                            <a:rPr lang="es-EC" sz="1400" dirty="0" smtClean="0">
                              <a:effectLst/>
                            </a:rPr>
                            <a:t>PARÁMETRO</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solidFill>
                                <a:schemeClr val="lt1"/>
                              </a:solidFill>
                              <a:effectLst/>
                              <a:latin typeface="+mn-lt"/>
                              <a:ea typeface="+mn-ea"/>
                              <a:cs typeface="+mn-cs"/>
                            </a:rPr>
                            <a:t>ECUACION</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solidFill>
                                <a:schemeClr val="lt1"/>
                              </a:solidFill>
                              <a:effectLst/>
                              <a:latin typeface="+mn-lt"/>
                              <a:ea typeface="+mn-ea"/>
                              <a:cs typeface="+mn-cs"/>
                            </a:rPr>
                            <a:t>VALOR</a:t>
                          </a:r>
                          <a:endParaRPr lang="es-EC" sz="1400" dirty="0">
                            <a:solidFill>
                              <a:srgbClr val="000000"/>
                            </a:solidFill>
                            <a:effectLst/>
                            <a:latin typeface="Arial"/>
                            <a:ea typeface="Calibri"/>
                            <a:cs typeface="Times New Roman"/>
                          </a:endParaRPr>
                        </a:p>
                      </a:txBody>
                      <a:tcPr marL="68580" marR="68580" marT="0" marB="0" anchor="ctr"/>
                    </a:tc>
                  </a:tr>
                  <a:tr h="736600">
                    <a:tc>
                      <a:txBody>
                        <a:bodyPr/>
                        <a:lstStyle/>
                        <a:p>
                          <a:pPr marL="449580" indent="-449580" algn="ctr">
                            <a:lnSpc>
                              <a:spcPct val="150000"/>
                            </a:lnSpc>
                            <a:spcAft>
                              <a:spcPts val="0"/>
                            </a:spcAft>
                          </a:pPr>
                          <a:r>
                            <a:rPr lang="es-EC" sz="1400" dirty="0" smtClean="0">
                              <a:effectLst/>
                            </a:rPr>
                            <a:t>Peso del producto húmedo</a:t>
                          </a:r>
                          <a:endParaRPr lang="es-EC" sz="1400" dirty="0">
                            <a:solidFill>
                              <a:srgbClr val="000000"/>
                            </a:solidFill>
                            <a:effectLst/>
                            <a:latin typeface="+mn-lt"/>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112568" t="-46667" r="-63115" b="-438333"/>
                          </a:stretch>
                        </a:blipFill>
                      </a:tcPr>
                    </a:tc>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7 (kg)</a:t>
                          </a:r>
                          <a:endParaRPr lang="es-EC" sz="1400" dirty="0">
                            <a:solidFill>
                              <a:srgbClr val="000000"/>
                            </a:solidFill>
                            <a:effectLst/>
                            <a:latin typeface="Arial"/>
                            <a:ea typeface="Calibri"/>
                            <a:cs typeface="Times New Roman"/>
                          </a:endParaRPr>
                        </a:p>
                      </a:txBody>
                      <a:tcPr marL="68580" marR="68580" marT="0" marB="0" anchor="ctr"/>
                    </a:tc>
                  </a:tr>
                  <a:tr h="600520">
                    <a:tc>
                      <a:txBody>
                        <a:bodyPr/>
                        <a:lstStyle/>
                        <a:p>
                          <a:pPr marL="449580" indent="-449580" algn="ctr">
                            <a:lnSpc>
                              <a:spcPct val="150000"/>
                            </a:lnSpc>
                            <a:spcAft>
                              <a:spcPts val="0"/>
                            </a:spcAft>
                          </a:pPr>
                          <a:r>
                            <a:rPr lang="es-EC" sz="1400" dirty="0" smtClean="0">
                              <a:effectLst/>
                            </a:rPr>
                            <a:t>Volumen de la cuba</a:t>
                          </a:r>
                          <a:endParaRPr lang="es-EC" sz="1400" dirty="0">
                            <a:solidFill>
                              <a:srgbClr val="000000"/>
                            </a:solidFill>
                            <a:effectLst/>
                            <a:latin typeface="Arial"/>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112568" t="-177778" r="-63115" b="-431313"/>
                          </a:stretch>
                        </a:blipFill>
                      </a:tcPr>
                    </a:tc>
                    <a:tc>
                      <a:txBody>
                        <a:bodyPr/>
                        <a:lstStyle/>
                        <a:p>
                          <a:pPr marL="449580" marR="0" indent="-449580" algn="ctr" defTabSz="914400" rtl="0" eaLnBrk="1" fontAlgn="auto" latinLnBrk="0" hangingPunct="1">
                            <a:lnSpc>
                              <a:spcPct val="150000"/>
                            </a:lnSpc>
                            <a:spcBef>
                              <a:spcPts val="0"/>
                            </a:spcBef>
                            <a:spcAft>
                              <a:spcPts val="0"/>
                            </a:spcAft>
                            <a:buClrTx/>
                            <a:buSzTx/>
                            <a:buFontTx/>
                            <a:buNone/>
                            <a:tabLst/>
                            <a:defRPr/>
                          </a:pPr>
                          <a:r>
                            <a:rPr lang="es-EC" sz="1400" dirty="0" smtClean="0">
                              <a:effectLst/>
                            </a:rPr>
                            <a:t>8,75*</a:t>
                          </a:r>
                          <a:r>
                            <a:rPr lang="es-EC" sz="1400" kern="1200" dirty="0" smtClean="0">
                              <a:solidFill>
                                <a:schemeClr val="dk1"/>
                              </a:solidFill>
                              <a:effectLst/>
                              <a:latin typeface="+mn-lt"/>
                              <a:ea typeface="+mn-ea"/>
                              <a:cs typeface="+mn-cs"/>
                            </a:rPr>
                            <a:t>10</a:t>
                          </a:r>
                          <a:r>
                            <a:rPr lang="es-EC" sz="1400" kern="1200" baseline="30000" dirty="0" smtClean="0">
                              <a:solidFill>
                                <a:schemeClr val="dk1"/>
                              </a:solidFill>
                              <a:effectLst/>
                              <a:latin typeface="+mn-lt"/>
                              <a:ea typeface="+mn-ea"/>
                              <a:cs typeface="+mn-cs"/>
                            </a:rPr>
                            <a:t>-4</a:t>
                          </a:r>
                          <a:endParaRPr lang="es-EC" sz="1400" kern="1200" dirty="0" smtClean="0">
                            <a:solidFill>
                              <a:schemeClr val="dk1"/>
                            </a:solidFill>
                            <a:effectLst/>
                            <a:latin typeface="+mn-lt"/>
                            <a:ea typeface="+mn-ea"/>
                            <a:cs typeface="+mn-cs"/>
                          </a:endParaRPr>
                        </a:p>
                        <a:p>
                          <a:pPr marL="449580" marR="0" indent="-449580" algn="ctr" defTabSz="914400" rtl="0" eaLnBrk="1" fontAlgn="auto" latinLnBrk="0" hangingPunct="1">
                            <a:lnSpc>
                              <a:spcPct val="150000"/>
                            </a:lnSpc>
                            <a:spcBef>
                              <a:spcPts val="0"/>
                            </a:spcBef>
                            <a:spcAft>
                              <a:spcPts val="0"/>
                            </a:spcAft>
                            <a:buClrTx/>
                            <a:buSzTx/>
                            <a:buFontTx/>
                            <a:buNone/>
                            <a:tabLst/>
                            <a:defRPr/>
                          </a:pPr>
                          <a:r>
                            <a:rPr lang="es-EC" sz="1400" dirty="0" smtClean="0">
                              <a:effectLst/>
                            </a:rPr>
                            <a:t> (</a:t>
                          </a:r>
                          <a:r>
                            <a:rPr lang="es-EC" sz="1400" kern="1200" dirty="0" smtClean="0">
                              <a:solidFill>
                                <a:schemeClr val="dk1"/>
                              </a:solidFill>
                              <a:effectLst/>
                              <a:latin typeface="+mn-lt"/>
                              <a:ea typeface="+mn-ea"/>
                              <a:cs typeface="+mn-cs"/>
                            </a:rPr>
                            <a:t>m</a:t>
                          </a:r>
                          <a:r>
                            <a:rPr lang="es-EC" sz="1400" kern="1200" baseline="30000" dirty="0" smtClean="0">
                              <a:solidFill>
                                <a:schemeClr val="dk1"/>
                              </a:solidFill>
                              <a:effectLst/>
                              <a:latin typeface="+mn-lt"/>
                              <a:ea typeface="+mn-ea"/>
                              <a:cs typeface="+mn-cs"/>
                            </a:rPr>
                            <a:t>3</a:t>
                          </a:r>
                          <a:r>
                            <a:rPr lang="es-EC" sz="1400" dirty="0" smtClean="0">
                              <a:effectLst/>
                            </a:rPr>
                            <a:t>)</a:t>
                          </a:r>
                          <a:endParaRPr lang="es-EC" sz="1400" dirty="0">
                            <a:solidFill>
                              <a:srgbClr val="000000"/>
                            </a:solidFill>
                            <a:effectLst/>
                            <a:latin typeface="Arial"/>
                            <a:ea typeface="Calibri"/>
                            <a:cs typeface="Times New Roman"/>
                          </a:endParaRPr>
                        </a:p>
                      </a:txBody>
                      <a:tcPr marL="68580" marR="68580" marT="0" marB="0" anchor="ctr"/>
                    </a:tc>
                  </a:tr>
                  <a:tr h="320040">
                    <a:tc>
                      <a:txBody>
                        <a:bodyPr/>
                        <a:lstStyle/>
                        <a:p>
                          <a:pPr marL="449580" indent="-449580" algn="ctr">
                            <a:lnSpc>
                              <a:spcPct val="150000"/>
                            </a:lnSpc>
                            <a:spcAft>
                              <a:spcPts val="0"/>
                            </a:spcAft>
                          </a:pPr>
                          <a:r>
                            <a:rPr lang="es-EC" sz="1400" dirty="0" smtClean="0">
                              <a:effectLst/>
                            </a:rPr>
                            <a:t>Peso de la piña por cuba</a:t>
                          </a:r>
                          <a:endParaRPr lang="es-EC" sz="1400" dirty="0">
                            <a:solidFill>
                              <a:srgbClr val="000000"/>
                            </a:solidFill>
                            <a:effectLst/>
                            <a:latin typeface="Arial"/>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112568" t="-518868" r="-63115" b="-705660"/>
                          </a:stretch>
                        </a:blipFill>
                      </a:tcPr>
                    </a:tc>
                    <a:tc>
                      <a:txBody>
                        <a:bodyPr/>
                        <a:lstStyle/>
                        <a:p>
                          <a:pPr marL="449580" indent="-449580" algn="ctr">
                            <a:lnSpc>
                              <a:spcPct val="150000"/>
                            </a:lnSpc>
                            <a:spcAft>
                              <a:spcPts val="0"/>
                            </a:spcAft>
                          </a:pPr>
                          <a:r>
                            <a:rPr lang="es-EC" sz="1400" dirty="0" smtClean="0">
                              <a:effectLst/>
                            </a:rPr>
                            <a:t>0,884 (kg)</a:t>
                          </a:r>
                          <a:endParaRPr lang="es-EC" sz="1400" dirty="0">
                            <a:solidFill>
                              <a:srgbClr val="000000"/>
                            </a:solidFill>
                            <a:effectLst/>
                            <a:latin typeface="Arial"/>
                            <a:ea typeface="Calibri"/>
                            <a:cs typeface="Times New Roman"/>
                          </a:endParaRPr>
                        </a:p>
                      </a:txBody>
                      <a:tcPr marL="68580" marR="68580" marT="0" marB="0" anchor="ctr"/>
                    </a:tc>
                  </a:tr>
                  <a:tr h="513588">
                    <a:tc>
                      <a:txBody>
                        <a:bodyPr/>
                        <a:lstStyle/>
                        <a:p>
                          <a:pPr marL="449580" indent="-449580" algn="ctr">
                            <a:lnSpc>
                              <a:spcPct val="150000"/>
                            </a:lnSpc>
                            <a:spcAft>
                              <a:spcPts val="0"/>
                            </a:spcAft>
                          </a:pPr>
                          <a:r>
                            <a:rPr lang="es-EC" sz="1400" dirty="0" smtClean="0">
                              <a:effectLst/>
                            </a:rPr>
                            <a:t>Numero de cubas</a:t>
                          </a:r>
                          <a:endParaRPr lang="es-EC" sz="1400" dirty="0">
                            <a:solidFill>
                              <a:srgbClr val="000000"/>
                            </a:solidFill>
                            <a:effectLst/>
                            <a:latin typeface="Arial"/>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112568" t="-390476" r="-63115" b="-345238"/>
                          </a:stretch>
                        </a:blipFill>
                      </a:tcPr>
                    </a:tc>
                    <a:tc>
                      <a:txBody>
                        <a:bodyPr/>
                        <a:lstStyle/>
                        <a:p>
                          <a:pPr marL="449580" indent="-449580" algn="ctr">
                            <a:lnSpc>
                              <a:spcPct val="150000"/>
                            </a:lnSpc>
                            <a:spcAft>
                              <a:spcPts val="0"/>
                            </a:spcAft>
                          </a:pPr>
                          <a:r>
                            <a:rPr lang="es-EC" sz="1400" dirty="0" smtClean="0">
                              <a:effectLst/>
                            </a:rPr>
                            <a:t>8</a:t>
                          </a:r>
                          <a:endParaRPr lang="es-EC" sz="1400" dirty="0">
                            <a:solidFill>
                              <a:srgbClr val="000000"/>
                            </a:solidFill>
                            <a:effectLst/>
                            <a:latin typeface="Arial"/>
                            <a:ea typeface="Calibri"/>
                            <a:cs typeface="Times New Roman"/>
                          </a:endParaRPr>
                        </a:p>
                      </a:txBody>
                      <a:tcPr marL="68580" marR="68580" marT="0" marB="0" anchor="ctr"/>
                    </a:tc>
                  </a:tr>
                  <a:tr h="599250">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Masa en cada</a:t>
                          </a:r>
                          <a:r>
                            <a:rPr lang="es-EC" sz="1400" baseline="0" dirty="0" smtClean="0">
                              <a:solidFill>
                                <a:srgbClr val="000000"/>
                              </a:solidFill>
                              <a:effectLst/>
                              <a:latin typeface="Arial"/>
                              <a:ea typeface="Calibri"/>
                              <a:cs typeface="Times New Roman"/>
                            </a:rPr>
                            <a:t> cuba</a:t>
                          </a:r>
                          <a:endParaRPr lang="es-EC" sz="1400" dirty="0">
                            <a:solidFill>
                              <a:srgbClr val="000000"/>
                            </a:solidFill>
                            <a:effectLst/>
                            <a:latin typeface="Arial"/>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112568" t="-420408" r="-63115" b="-195918"/>
                          </a:stretch>
                        </a:blipFill>
                      </a:tcPr>
                    </a:tc>
                    <a:tc>
                      <a:txBody>
                        <a:bodyPr/>
                        <a:lstStyle/>
                        <a:p>
                          <a:pPr marL="449580" indent="-449580" algn="ctr" defTabSz="914400" rtl="0" eaLnBrk="1" latinLnBrk="0" hangingPunct="1">
                            <a:lnSpc>
                              <a:spcPct val="150000"/>
                            </a:lnSpc>
                            <a:spcAft>
                              <a:spcPts val="0"/>
                            </a:spcAft>
                          </a:pPr>
                          <a:r>
                            <a:rPr lang="es-EC" sz="1400" kern="1200" dirty="0" smtClean="0">
                              <a:solidFill>
                                <a:schemeClr val="dk1"/>
                              </a:solidFill>
                              <a:effectLst/>
                              <a:latin typeface="+mn-lt"/>
                              <a:ea typeface="+mn-ea"/>
                              <a:cs typeface="+mn-cs"/>
                            </a:rPr>
                            <a:t>0,875 (kg)</a:t>
                          </a:r>
                          <a:endParaRPr lang="es-EC" sz="1400" kern="1200" dirty="0">
                            <a:solidFill>
                              <a:schemeClr val="dk1"/>
                            </a:solidFill>
                            <a:effectLst/>
                            <a:latin typeface="+mn-lt"/>
                            <a:ea typeface="+mn-ea"/>
                            <a:cs typeface="+mn-cs"/>
                          </a:endParaRPr>
                        </a:p>
                      </a:txBody>
                      <a:tcPr marL="68580" marR="68580" marT="0" marB="0" anchor="ctr"/>
                    </a:tc>
                  </a:tr>
                  <a:tr h="591820">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Volumen en cada cuba</a:t>
                          </a:r>
                          <a:endParaRPr lang="es-EC" sz="1400" dirty="0">
                            <a:solidFill>
                              <a:srgbClr val="000000"/>
                            </a:solidFill>
                            <a:effectLst/>
                            <a:latin typeface="Arial"/>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112568" t="-525773" r="-63115" b="-97938"/>
                          </a:stretch>
                        </a:blipFill>
                      </a:tcPr>
                    </a:tc>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8,66*</a:t>
                          </a:r>
                          <a:r>
                            <a:rPr lang="es-EC" sz="1400" kern="1200" dirty="0" smtClean="0">
                              <a:solidFill>
                                <a:schemeClr val="dk1"/>
                              </a:solidFill>
                              <a:effectLst/>
                              <a:latin typeface="+mn-lt"/>
                              <a:ea typeface="+mn-ea"/>
                              <a:cs typeface="+mn-cs"/>
                            </a:rPr>
                            <a:t>10</a:t>
                          </a:r>
                          <a:r>
                            <a:rPr lang="es-EC" sz="1400" kern="1200" baseline="30000" dirty="0" smtClean="0">
                              <a:solidFill>
                                <a:schemeClr val="dk1"/>
                              </a:solidFill>
                              <a:effectLst/>
                              <a:latin typeface="+mn-lt"/>
                              <a:ea typeface="+mn-ea"/>
                              <a:cs typeface="+mn-cs"/>
                            </a:rPr>
                            <a:t>-4</a:t>
                          </a:r>
                          <a:r>
                            <a:rPr lang="es-EC" sz="1400" dirty="0" smtClean="0">
                              <a:solidFill>
                                <a:srgbClr val="000000"/>
                              </a:solidFill>
                              <a:effectLst/>
                              <a:latin typeface="Arial"/>
                              <a:ea typeface="Calibri"/>
                              <a:cs typeface="Times New Roman"/>
                            </a:rPr>
                            <a:t> (</a:t>
                          </a:r>
                          <a:r>
                            <a:rPr lang="es-EC" sz="1400" kern="1200" dirty="0" smtClean="0">
                              <a:solidFill>
                                <a:schemeClr val="dk1"/>
                              </a:solidFill>
                              <a:effectLst/>
                              <a:latin typeface="+mn-lt"/>
                              <a:ea typeface="+mn-ea"/>
                              <a:cs typeface="+mn-cs"/>
                            </a:rPr>
                            <a:t>m</a:t>
                          </a:r>
                          <a:r>
                            <a:rPr lang="es-EC" sz="1400" kern="1200" baseline="30000" dirty="0" smtClean="0">
                              <a:solidFill>
                                <a:schemeClr val="dk1"/>
                              </a:solidFill>
                              <a:effectLst/>
                              <a:latin typeface="+mn-lt"/>
                              <a:ea typeface="+mn-ea"/>
                              <a:cs typeface="+mn-cs"/>
                            </a:rPr>
                            <a:t>3</a:t>
                          </a:r>
                          <a:r>
                            <a:rPr lang="es-EC" sz="1400" dirty="0" smtClean="0">
                              <a:solidFill>
                                <a:srgbClr val="000000"/>
                              </a:solidFill>
                              <a:effectLst/>
                              <a:latin typeface="Arial"/>
                              <a:ea typeface="Calibri"/>
                              <a:cs typeface="Times New Roman"/>
                            </a:rPr>
                            <a:t>)</a:t>
                          </a:r>
                          <a:endParaRPr lang="es-EC" sz="1400" dirty="0">
                            <a:solidFill>
                              <a:srgbClr val="000000"/>
                            </a:solidFill>
                            <a:effectLst/>
                            <a:latin typeface="Arial"/>
                            <a:ea typeface="Calibri"/>
                            <a:cs typeface="Times New Roman"/>
                          </a:endParaRPr>
                        </a:p>
                      </a:txBody>
                      <a:tcPr marL="68580" marR="68580" marT="0" marB="0" anchor="ctr"/>
                    </a:tc>
                  </a:tr>
                  <a:tr h="515430">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Altura</a:t>
                          </a:r>
                          <a:r>
                            <a:rPr lang="es-EC" sz="1400" baseline="0" dirty="0" smtClean="0">
                              <a:solidFill>
                                <a:srgbClr val="000000"/>
                              </a:solidFill>
                              <a:effectLst/>
                              <a:latin typeface="Arial"/>
                              <a:ea typeface="Calibri"/>
                              <a:cs typeface="Times New Roman"/>
                            </a:rPr>
                            <a:t> en cada cuba</a:t>
                          </a:r>
                          <a:endParaRPr lang="es-EC" sz="1400" dirty="0">
                            <a:solidFill>
                              <a:srgbClr val="000000"/>
                            </a:solidFill>
                            <a:effectLst/>
                            <a:latin typeface="Arial"/>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112568" t="-714118" r="-63115" b="-11765"/>
                          </a:stretch>
                        </a:blipFill>
                      </a:tcPr>
                    </a:tc>
                    <a:tc>
                      <a:txBody>
                        <a:bodyPr/>
                        <a:lstStyle/>
                        <a:p>
                          <a:pPr marL="449580" indent="-449580" algn="ctr">
                            <a:lnSpc>
                              <a:spcPct val="150000"/>
                            </a:lnSpc>
                            <a:spcAft>
                              <a:spcPts val="0"/>
                            </a:spcAft>
                          </a:pPr>
                          <a:r>
                            <a:rPr lang="es-EC" sz="1400" dirty="0" smtClean="0">
                              <a:solidFill>
                                <a:srgbClr val="000000"/>
                              </a:solidFill>
                              <a:effectLst/>
                              <a:latin typeface="Arial"/>
                              <a:ea typeface="Calibri"/>
                              <a:cs typeface="Times New Roman"/>
                            </a:rPr>
                            <a:t>10 (mm)</a:t>
                          </a:r>
                          <a:endParaRPr lang="es-EC" sz="1400" dirty="0">
                            <a:solidFill>
                              <a:srgbClr val="000000"/>
                            </a:solidFill>
                            <a:effectLst/>
                            <a:latin typeface="Arial"/>
                            <a:ea typeface="Calibri"/>
                            <a:cs typeface="Times New Roman"/>
                          </a:endParaRPr>
                        </a:p>
                      </a:txBody>
                      <a:tcPr marL="68580" marR="68580" marT="0" marB="0" anchor="ctr"/>
                    </a:tc>
                  </a:tr>
                </a:tbl>
              </a:graphicData>
            </a:graphic>
          </p:graphicFrame>
        </mc:Fallback>
      </mc:AlternateContent>
      <p:graphicFrame>
        <p:nvGraphicFramePr>
          <p:cNvPr id="14" name="13 Tabla"/>
          <p:cNvGraphicFramePr>
            <a:graphicFrameLocks noGrp="1"/>
          </p:cNvGraphicFramePr>
          <p:nvPr>
            <p:extLst>
              <p:ext uri="{D42A27DB-BD31-4B8C-83A1-F6EECF244321}">
                <p14:modId xmlns:p14="http://schemas.microsoft.com/office/powerpoint/2010/main" val="574374002"/>
              </p:ext>
            </p:extLst>
          </p:nvPr>
        </p:nvGraphicFramePr>
        <p:xfrm>
          <a:off x="598372" y="3763376"/>
          <a:ext cx="4415062" cy="1920240"/>
        </p:xfrm>
        <a:graphic>
          <a:graphicData uri="http://schemas.openxmlformats.org/drawingml/2006/table">
            <a:tbl>
              <a:tblPr firstRow="1" firstCol="1" bandRow="1">
                <a:tableStyleId>{35758FB7-9AC5-4552-8A53-C91805E547FA}</a:tableStyleId>
              </a:tblPr>
              <a:tblGrid>
                <a:gridCol w="2339694"/>
                <a:gridCol w="2075368"/>
              </a:tblGrid>
              <a:tr h="0">
                <a:tc>
                  <a:txBody>
                    <a:bodyPr/>
                    <a:lstStyle/>
                    <a:p>
                      <a:pPr algn="l">
                        <a:lnSpc>
                          <a:spcPct val="150000"/>
                        </a:lnSpc>
                        <a:spcAft>
                          <a:spcPts val="0"/>
                        </a:spcAft>
                      </a:pPr>
                      <a:r>
                        <a:rPr lang="es-EC" sz="1400" dirty="0">
                          <a:solidFill>
                            <a:schemeClr val="tx1"/>
                          </a:solidFill>
                          <a:effectLst/>
                        </a:rPr>
                        <a:t>Altura</a:t>
                      </a:r>
                      <a:endParaRPr lang="es-EC" sz="1400" dirty="0">
                        <a:solidFill>
                          <a:schemeClr val="tx1"/>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400" b="0" dirty="0">
                          <a:solidFill>
                            <a:schemeClr val="tx1"/>
                          </a:solidFill>
                          <a:effectLst/>
                        </a:rPr>
                        <a:t>0.362 (m)</a:t>
                      </a:r>
                      <a:endParaRPr lang="es-EC" sz="1400" b="0" dirty="0">
                        <a:solidFill>
                          <a:schemeClr val="tx1"/>
                        </a:solidFill>
                        <a:effectLst/>
                        <a:latin typeface="Arial"/>
                        <a:ea typeface="Calibri"/>
                        <a:cs typeface="Times New Roman"/>
                      </a:endParaRPr>
                    </a:p>
                  </a:txBody>
                  <a:tcPr marL="68580" marR="68580" marT="0" marB="0" anchor="ctr"/>
                </a:tc>
              </a:tr>
              <a:tr h="0">
                <a:tc>
                  <a:txBody>
                    <a:bodyPr/>
                    <a:lstStyle/>
                    <a:p>
                      <a:pPr algn="l">
                        <a:lnSpc>
                          <a:spcPct val="150000"/>
                        </a:lnSpc>
                        <a:spcAft>
                          <a:spcPts val="0"/>
                        </a:spcAft>
                      </a:pPr>
                      <a:r>
                        <a:rPr lang="es-EC" sz="1400" dirty="0">
                          <a:effectLst/>
                        </a:rPr>
                        <a:t>Ancho</a:t>
                      </a:r>
                      <a:endParaRPr lang="es-EC" sz="1400" dirty="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400">
                          <a:effectLst/>
                        </a:rPr>
                        <a:t>0.260 (m)</a:t>
                      </a:r>
                      <a:endParaRPr lang="es-EC" sz="1400">
                        <a:solidFill>
                          <a:srgbClr val="000000"/>
                        </a:solidFill>
                        <a:effectLst/>
                        <a:latin typeface="Arial"/>
                        <a:ea typeface="Calibri"/>
                        <a:cs typeface="Times New Roman"/>
                      </a:endParaRPr>
                    </a:p>
                  </a:txBody>
                  <a:tcPr marL="68580" marR="68580" marT="0" marB="0" anchor="ctr"/>
                </a:tc>
              </a:tr>
              <a:tr h="0">
                <a:tc>
                  <a:txBody>
                    <a:bodyPr/>
                    <a:lstStyle/>
                    <a:p>
                      <a:pPr algn="l">
                        <a:lnSpc>
                          <a:spcPct val="150000"/>
                        </a:lnSpc>
                        <a:spcAft>
                          <a:spcPts val="0"/>
                        </a:spcAft>
                      </a:pPr>
                      <a:r>
                        <a:rPr lang="es-EC" sz="1400" dirty="0">
                          <a:effectLst/>
                        </a:rPr>
                        <a:t>Largo</a:t>
                      </a:r>
                      <a:endParaRPr lang="es-EC" sz="1400" dirty="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400">
                          <a:effectLst/>
                        </a:rPr>
                        <a:t>0.350 (m)</a:t>
                      </a:r>
                      <a:endParaRPr lang="es-EC" sz="1400">
                        <a:solidFill>
                          <a:srgbClr val="000000"/>
                        </a:solidFill>
                        <a:effectLst/>
                        <a:latin typeface="Arial"/>
                        <a:ea typeface="Calibri"/>
                        <a:cs typeface="Times New Roman"/>
                      </a:endParaRPr>
                    </a:p>
                  </a:txBody>
                  <a:tcPr marL="68580" marR="68580" marT="0" marB="0" anchor="ctr"/>
                </a:tc>
              </a:tr>
              <a:tr h="0">
                <a:tc>
                  <a:txBody>
                    <a:bodyPr/>
                    <a:lstStyle/>
                    <a:p>
                      <a:pPr algn="l">
                        <a:lnSpc>
                          <a:spcPct val="150000"/>
                        </a:lnSpc>
                        <a:spcAft>
                          <a:spcPts val="0"/>
                        </a:spcAft>
                      </a:pPr>
                      <a:r>
                        <a:rPr lang="es-EC" sz="1400">
                          <a:effectLst/>
                        </a:rPr>
                        <a:t>Nro de Cubas</a:t>
                      </a:r>
                      <a:endParaRPr lang="es-EC" sz="14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400" dirty="0">
                          <a:effectLst/>
                        </a:rPr>
                        <a:t>8</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algn="l">
                        <a:lnSpc>
                          <a:spcPct val="150000"/>
                        </a:lnSpc>
                        <a:spcAft>
                          <a:spcPts val="0"/>
                        </a:spcAft>
                      </a:pPr>
                      <a:r>
                        <a:rPr lang="es-EC" sz="1400" dirty="0">
                          <a:effectLst/>
                        </a:rPr>
                        <a:t>Distancia entre cubas</a:t>
                      </a:r>
                      <a:endParaRPr lang="es-EC" sz="1400" dirty="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400" dirty="0">
                          <a:effectLst/>
                        </a:rPr>
                        <a:t>0.035 (m)</a:t>
                      </a:r>
                      <a:endParaRPr lang="es-EC" sz="1400" dirty="0">
                        <a:solidFill>
                          <a:srgbClr val="000000"/>
                        </a:solidFill>
                        <a:effectLst/>
                        <a:latin typeface="Arial"/>
                        <a:ea typeface="Calibri"/>
                        <a:cs typeface="Times New Roman"/>
                      </a:endParaRPr>
                    </a:p>
                  </a:txBody>
                  <a:tcPr marL="68580" marR="68580" marT="0" marB="0" anchor="ctr"/>
                </a:tc>
              </a:tr>
              <a:tr h="226394">
                <a:tc>
                  <a:txBody>
                    <a:bodyPr/>
                    <a:lstStyle/>
                    <a:p>
                      <a:pPr algn="l">
                        <a:lnSpc>
                          <a:spcPct val="150000"/>
                        </a:lnSpc>
                        <a:spcAft>
                          <a:spcPts val="0"/>
                        </a:spcAft>
                      </a:pPr>
                      <a:r>
                        <a:rPr lang="es-EC" sz="1400" dirty="0">
                          <a:effectLst/>
                        </a:rPr>
                        <a:t>Dimensiones de la Cuba</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57200" lvl="1" indent="0" algn="l">
                        <a:lnSpc>
                          <a:spcPct val="150000"/>
                        </a:lnSpc>
                        <a:spcAft>
                          <a:spcPts val="0"/>
                        </a:spcAft>
                        <a:buFont typeface="+mj-lt"/>
                        <a:buNone/>
                      </a:pPr>
                      <a:r>
                        <a:rPr lang="es-EC" sz="1400" dirty="0" smtClean="0">
                          <a:effectLst/>
                        </a:rPr>
                        <a:t>0.25(m</a:t>
                      </a:r>
                      <a:r>
                        <a:rPr lang="es-EC" sz="1400" dirty="0">
                          <a:effectLst/>
                        </a:rPr>
                        <a:t>) x 0.35 (m)</a:t>
                      </a:r>
                      <a:endParaRPr lang="es-EC" sz="1400" dirty="0">
                        <a:solidFill>
                          <a:srgbClr val="000000"/>
                        </a:solidFill>
                        <a:effectLst/>
                        <a:latin typeface="Arial"/>
                        <a:ea typeface="Calibri"/>
                        <a:cs typeface="Times New Roman"/>
                      </a:endParaRPr>
                    </a:p>
                  </a:txBody>
                  <a:tcPr marL="68580" marR="68580" marT="0" marB="0" anchor="ctr"/>
                </a:tc>
              </a:tr>
            </a:tbl>
          </a:graphicData>
        </a:graphic>
      </p:graphicFrame>
      <p:sp>
        <p:nvSpPr>
          <p:cNvPr id="15" name="14 Rectángulo"/>
          <p:cNvSpPr/>
          <p:nvPr/>
        </p:nvSpPr>
        <p:spPr>
          <a:xfrm>
            <a:off x="113396" y="3244334"/>
            <a:ext cx="5186035" cy="369332"/>
          </a:xfrm>
          <a:prstGeom prst="rect">
            <a:avLst/>
          </a:prstGeom>
        </p:spPr>
        <p:txBody>
          <a:bodyPr wrap="none">
            <a:spAutoFit/>
          </a:bodyPr>
          <a:lstStyle/>
          <a:p>
            <a:r>
              <a:rPr lang="es-EC" b="1" dirty="0"/>
              <a:t>Dimensiones de la estructura de las bandejas</a:t>
            </a:r>
            <a:endParaRPr lang="es-EC" dirty="0"/>
          </a:p>
        </p:txBody>
      </p:sp>
    </p:spTree>
    <p:extLst>
      <p:ext uri="{BB962C8B-B14F-4D97-AF65-F5344CB8AC3E}">
        <p14:creationId xmlns:p14="http://schemas.microsoft.com/office/powerpoint/2010/main" val="208830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TRANSFERENCIA DE CALOR</a:t>
            </a:r>
            <a:endParaRPr lang="es-EC" dirty="0">
              <a:solidFill>
                <a:schemeClr val="tx1"/>
              </a:solidFill>
            </a:endParaRPr>
          </a:p>
        </p:txBody>
      </p:sp>
      <mc:AlternateContent xmlns:mc="http://schemas.openxmlformats.org/markup-compatibility/2006" xmlns:a14="http://schemas.microsoft.com/office/drawing/2010/main">
        <mc:Choice Requires="a14">
          <p:graphicFrame>
            <p:nvGraphicFramePr>
              <p:cNvPr id="11" name="10 Tabla"/>
              <p:cNvGraphicFramePr>
                <a:graphicFrameLocks noGrp="1"/>
              </p:cNvGraphicFramePr>
              <p:nvPr>
                <p:extLst>
                  <p:ext uri="{D42A27DB-BD31-4B8C-83A1-F6EECF244321}">
                    <p14:modId xmlns:p14="http://schemas.microsoft.com/office/powerpoint/2010/main" val="3190184633"/>
                  </p:ext>
                </p:extLst>
              </p:nvPr>
            </p:nvGraphicFramePr>
            <p:xfrm>
              <a:off x="1939157" y="1589267"/>
              <a:ext cx="7793377" cy="3247074"/>
            </p:xfrm>
            <a:graphic>
              <a:graphicData uri="http://schemas.openxmlformats.org/drawingml/2006/table">
                <a:tbl>
                  <a:tblPr firstRow="1" firstCol="1" bandRow="1">
                    <a:tableStyleId>{35758FB7-9AC5-4552-8A53-C91805E547FA}</a:tableStyleId>
                  </a:tblPr>
                  <a:tblGrid>
                    <a:gridCol w="2443657"/>
                    <a:gridCol w="3231931"/>
                    <a:gridCol w="2117789"/>
                  </a:tblGrid>
                  <a:tr h="0">
                    <a:tc>
                      <a:txBody>
                        <a:bodyPr/>
                        <a:lstStyle/>
                        <a:p>
                          <a:pPr marL="449580" indent="-449580" algn="ctr">
                            <a:lnSpc>
                              <a:spcPct val="150000"/>
                            </a:lnSpc>
                            <a:spcAft>
                              <a:spcPts val="0"/>
                            </a:spcAft>
                          </a:pPr>
                          <a:r>
                            <a:rPr lang="es-EC" sz="1400" dirty="0" smtClean="0">
                              <a:effectLst/>
                            </a:rPr>
                            <a:t>PARÁMETRO</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solidFill>
                                <a:schemeClr val="lt1"/>
                              </a:solidFill>
                              <a:effectLst/>
                              <a:latin typeface="+mn-lt"/>
                              <a:ea typeface="+mn-ea"/>
                              <a:cs typeface="+mn-cs"/>
                            </a:rPr>
                            <a:t>ECUACION</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solidFill>
                                <a:schemeClr val="lt1"/>
                              </a:solidFill>
                              <a:effectLst/>
                              <a:latin typeface="+mn-lt"/>
                              <a:ea typeface="+mn-ea"/>
                              <a:cs typeface="+mn-cs"/>
                            </a:rPr>
                            <a:t>VALOR</a:t>
                          </a:r>
                          <a:endParaRPr lang="es-EC" sz="1400" dirty="0">
                            <a:solidFill>
                              <a:srgbClr val="000000"/>
                            </a:solidFill>
                            <a:effectLst/>
                            <a:latin typeface="Arial"/>
                            <a:ea typeface="Calibri"/>
                            <a:cs typeface="Times New Roman"/>
                          </a:endParaRPr>
                        </a:p>
                      </a:txBody>
                      <a:tcPr marL="68580" marR="68580" marT="0" marB="0" anchor="ctr"/>
                    </a:tc>
                  </a:tr>
                  <a:tr h="621205">
                    <a:tc>
                      <a:txBody>
                        <a:bodyPr/>
                        <a:lstStyle/>
                        <a:p>
                          <a:pPr marL="449580" indent="-449580" algn="ctr">
                            <a:lnSpc>
                              <a:spcPct val="150000"/>
                            </a:lnSpc>
                            <a:spcAft>
                              <a:spcPts val="0"/>
                            </a:spcAft>
                          </a:pPr>
                          <a:r>
                            <a:rPr lang="es-EC" sz="1400" dirty="0" smtClean="0">
                              <a:solidFill>
                                <a:schemeClr val="dk1"/>
                              </a:solidFill>
                              <a:effectLst/>
                              <a:latin typeface="+mn-lt"/>
                              <a:ea typeface="+mn-ea"/>
                              <a:cs typeface="+mn-cs"/>
                            </a:rPr>
                            <a:t>Coeficiente</a:t>
                          </a:r>
                          <a:r>
                            <a:rPr lang="es-EC" sz="1400" baseline="0" dirty="0" smtClean="0">
                              <a:solidFill>
                                <a:schemeClr val="dk1"/>
                              </a:solidFill>
                              <a:effectLst/>
                              <a:latin typeface="+mn-lt"/>
                              <a:ea typeface="+mn-ea"/>
                              <a:cs typeface="+mn-cs"/>
                            </a:rPr>
                            <a:t> global de transferencia de calor</a:t>
                          </a:r>
                          <a:endParaRPr lang="es-EC" sz="1400" dirty="0">
                            <a:solidFill>
                              <a:srgbClr val="000000"/>
                            </a:solidFill>
                            <a:effectLst/>
                            <a:latin typeface="+mn-lt"/>
                            <a:ea typeface="Calibri"/>
                            <a:cs typeface="Times New Roman"/>
                          </a:endParaRPr>
                        </a:p>
                      </a:txBody>
                      <a:tcPr marL="68580" marR="68580" marT="0" marB="0" anchor="ctr"/>
                    </a:tc>
                    <a:tc>
                      <a:txBody>
                        <a:bodyPr/>
                        <a:lstStyle/>
                        <a:p>
                          <a:pPr marL="449580" marR="0" indent="-44958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s-EC" sz="1400" i="1" kern="1200" smtClean="0">
                                        <a:solidFill>
                                          <a:schemeClr val="dk1"/>
                                        </a:solidFill>
                                        <a:effectLst/>
                                        <a:latin typeface="Cambria Math"/>
                                        <a:ea typeface="+mn-ea"/>
                                        <a:cs typeface="+mn-cs"/>
                                      </a:rPr>
                                    </m:ctrlPr>
                                  </m:fPr>
                                  <m:num>
                                    <m:r>
                                      <a:rPr lang="es-EC" sz="1400" i="1" kern="1200">
                                        <a:solidFill>
                                          <a:schemeClr val="dk1"/>
                                        </a:solidFill>
                                        <a:effectLst/>
                                        <a:latin typeface="Cambria Math"/>
                                        <a:ea typeface="+mn-ea"/>
                                        <a:cs typeface="+mn-cs"/>
                                      </a:rPr>
                                      <m:t>1</m:t>
                                    </m:r>
                                  </m:num>
                                  <m:den>
                                    <m:f>
                                      <m:fPr>
                                        <m:ctrlPr>
                                          <a:rPr lang="es-EC" sz="1400" i="1" kern="1200">
                                            <a:solidFill>
                                              <a:schemeClr val="dk1"/>
                                            </a:solidFill>
                                            <a:effectLst/>
                                            <a:latin typeface="Cambria Math"/>
                                            <a:ea typeface="+mn-ea"/>
                                            <a:cs typeface="+mn-cs"/>
                                          </a:rPr>
                                        </m:ctrlPr>
                                      </m:fPr>
                                      <m:num>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𝑒</m:t>
                                            </m:r>
                                          </m:e>
                                          <m:sub>
                                            <m:r>
                                              <a:rPr lang="es-EC" sz="1400" i="1" kern="1200">
                                                <a:solidFill>
                                                  <a:schemeClr val="dk1"/>
                                                </a:solidFill>
                                                <a:effectLst/>
                                                <a:latin typeface="Cambria Math"/>
                                                <a:ea typeface="+mn-ea"/>
                                                <a:cs typeface="+mn-cs"/>
                                              </a:rPr>
                                              <m:t>𝑎𝑛𝑔𝑢𝑙𝑜</m:t>
                                            </m:r>
                                            <m:r>
                                              <a:rPr lang="es-EC" sz="1400" i="1" kern="1200">
                                                <a:solidFill>
                                                  <a:schemeClr val="dk1"/>
                                                </a:solidFill>
                                                <a:effectLst/>
                                                <a:latin typeface="Cambria Math"/>
                                                <a:ea typeface="+mn-ea"/>
                                                <a:cs typeface="+mn-cs"/>
                                              </a:rPr>
                                              <m:t>1</m:t>
                                            </m:r>
                                          </m:sub>
                                        </m:sSub>
                                      </m:num>
                                      <m:den>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𝑘</m:t>
                                            </m:r>
                                          </m:e>
                                          <m:sub>
                                            <m:r>
                                              <a:rPr lang="es-EC" sz="1400" i="1" kern="1200">
                                                <a:solidFill>
                                                  <a:schemeClr val="dk1"/>
                                                </a:solidFill>
                                                <a:effectLst/>
                                                <a:latin typeface="Cambria Math"/>
                                                <a:ea typeface="+mn-ea"/>
                                                <a:cs typeface="+mn-cs"/>
                                              </a:rPr>
                                              <m:t>𝑖𝑛𝑜𝑥</m:t>
                                            </m:r>
                                          </m:sub>
                                        </m:sSub>
                                      </m:den>
                                    </m:f>
                                    <m:r>
                                      <a:rPr lang="es-EC" sz="1400" i="1" kern="1200">
                                        <a:solidFill>
                                          <a:schemeClr val="dk1"/>
                                        </a:solidFill>
                                        <a:effectLst/>
                                        <a:latin typeface="Cambria Math"/>
                                        <a:ea typeface="+mn-ea"/>
                                        <a:cs typeface="+mn-cs"/>
                                      </a:rPr>
                                      <m:t>+</m:t>
                                    </m:r>
                                    <m:f>
                                      <m:fPr>
                                        <m:ctrlPr>
                                          <a:rPr lang="es-EC" sz="1400" i="1" kern="1200">
                                            <a:solidFill>
                                              <a:schemeClr val="dk1"/>
                                            </a:solidFill>
                                            <a:effectLst/>
                                            <a:latin typeface="Cambria Math"/>
                                            <a:ea typeface="+mn-ea"/>
                                            <a:cs typeface="+mn-cs"/>
                                          </a:rPr>
                                        </m:ctrlPr>
                                      </m:fPr>
                                      <m:num>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𝑒</m:t>
                                            </m:r>
                                          </m:e>
                                          <m:sub>
                                            <m:r>
                                              <a:rPr lang="es-EC" sz="1400" i="1" kern="1200">
                                                <a:solidFill>
                                                  <a:schemeClr val="dk1"/>
                                                </a:solidFill>
                                                <a:effectLst/>
                                                <a:latin typeface="Cambria Math"/>
                                                <a:ea typeface="+mn-ea"/>
                                                <a:cs typeface="+mn-cs"/>
                                              </a:rPr>
                                              <m:t>𝑎𝑛𝑔𝑢𝑙𝑜</m:t>
                                            </m:r>
                                            <m:r>
                                              <a:rPr lang="es-EC" sz="1400" i="1" kern="1200">
                                                <a:solidFill>
                                                  <a:schemeClr val="dk1"/>
                                                </a:solidFill>
                                                <a:effectLst/>
                                                <a:latin typeface="Cambria Math"/>
                                                <a:ea typeface="+mn-ea"/>
                                                <a:cs typeface="+mn-cs"/>
                                              </a:rPr>
                                              <m:t>2</m:t>
                                            </m:r>
                                          </m:sub>
                                        </m:sSub>
                                      </m:num>
                                      <m:den>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𝑘</m:t>
                                            </m:r>
                                          </m:e>
                                          <m:sub>
                                            <m:r>
                                              <a:rPr lang="es-EC" sz="1400" i="1" kern="1200">
                                                <a:solidFill>
                                                  <a:schemeClr val="dk1"/>
                                                </a:solidFill>
                                                <a:effectLst/>
                                                <a:latin typeface="Cambria Math"/>
                                                <a:ea typeface="+mn-ea"/>
                                                <a:cs typeface="+mn-cs"/>
                                              </a:rPr>
                                              <m:t>𝑖𝑛𝑜𝑥</m:t>
                                            </m:r>
                                          </m:sub>
                                        </m:sSub>
                                      </m:den>
                                    </m:f>
                                    <m:r>
                                      <a:rPr lang="es-EC" sz="1400" i="1" kern="1200">
                                        <a:solidFill>
                                          <a:schemeClr val="dk1"/>
                                        </a:solidFill>
                                        <a:effectLst/>
                                        <a:latin typeface="Cambria Math"/>
                                        <a:ea typeface="+mn-ea"/>
                                        <a:cs typeface="+mn-cs"/>
                                      </a:rPr>
                                      <m:t>+</m:t>
                                    </m:r>
                                    <m:f>
                                      <m:fPr>
                                        <m:ctrlPr>
                                          <a:rPr lang="es-EC" sz="1400" i="1" kern="1200">
                                            <a:solidFill>
                                              <a:schemeClr val="dk1"/>
                                            </a:solidFill>
                                            <a:effectLst/>
                                            <a:latin typeface="Cambria Math"/>
                                            <a:ea typeface="+mn-ea"/>
                                            <a:cs typeface="+mn-cs"/>
                                          </a:rPr>
                                        </m:ctrlPr>
                                      </m:fPr>
                                      <m:num>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𝑒</m:t>
                                            </m:r>
                                          </m:e>
                                          <m:sub>
                                            <m:r>
                                              <a:rPr lang="es-EC" sz="1400" i="1" kern="1200">
                                                <a:solidFill>
                                                  <a:schemeClr val="dk1"/>
                                                </a:solidFill>
                                                <a:effectLst/>
                                                <a:latin typeface="Cambria Math"/>
                                                <a:ea typeface="+mn-ea"/>
                                                <a:cs typeface="+mn-cs"/>
                                              </a:rPr>
                                              <m:t>𝑏𝑎𝑛𝑑𝑒𝑗𝑎</m:t>
                                            </m:r>
                                          </m:sub>
                                        </m:sSub>
                                      </m:num>
                                      <m:den>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𝑘</m:t>
                                            </m:r>
                                          </m:e>
                                          <m:sub>
                                            <m:r>
                                              <a:rPr lang="es-EC" sz="1400" i="1" kern="1200">
                                                <a:solidFill>
                                                  <a:schemeClr val="dk1"/>
                                                </a:solidFill>
                                                <a:effectLst/>
                                                <a:latin typeface="Cambria Math"/>
                                                <a:ea typeface="+mn-ea"/>
                                                <a:cs typeface="+mn-cs"/>
                                              </a:rPr>
                                              <m:t>𝑖𝑛𝑜𝑥</m:t>
                                            </m:r>
                                          </m:sub>
                                        </m:sSub>
                                      </m:den>
                                    </m:f>
                                    <m:r>
                                      <a:rPr lang="es-EC" sz="1400" i="1" kern="1200">
                                        <a:solidFill>
                                          <a:schemeClr val="dk1"/>
                                        </a:solidFill>
                                        <a:effectLst/>
                                        <a:latin typeface="Cambria Math"/>
                                        <a:ea typeface="+mn-ea"/>
                                        <a:cs typeface="+mn-cs"/>
                                      </a:rPr>
                                      <m:t>+</m:t>
                                    </m:r>
                                    <m:f>
                                      <m:fPr>
                                        <m:ctrlPr>
                                          <a:rPr lang="es-EC" sz="1400" i="1" kern="1200">
                                            <a:solidFill>
                                              <a:schemeClr val="dk1"/>
                                            </a:solidFill>
                                            <a:effectLst/>
                                            <a:latin typeface="Cambria Math"/>
                                            <a:ea typeface="+mn-ea"/>
                                            <a:cs typeface="+mn-cs"/>
                                          </a:rPr>
                                        </m:ctrlPr>
                                      </m:fPr>
                                      <m:num>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𝑒</m:t>
                                            </m:r>
                                          </m:e>
                                          <m:sub>
                                            <m:r>
                                              <a:rPr lang="es-EC" sz="1400" i="1" kern="1200">
                                                <a:solidFill>
                                                  <a:schemeClr val="dk1"/>
                                                </a:solidFill>
                                                <a:effectLst/>
                                                <a:latin typeface="Cambria Math"/>
                                                <a:ea typeface="+mn-ea"/>
                                                <a:cs typeface="+mn-cs"/>
                                              </a:rPr>
                                              <m:t>𝑓𝑟𝑢𝑡𝑎</m:t>
                                            </m:r>
                                          </m:sub>
                                        </m:sSub>
                                      </m:num>
                                      <m:den>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𝑘</m:t>
                                            </m:r>
                                          </m:e>
                                          <m:sub>
                                            <m:r>
                                              <a:rPr lang="es-EC" sz="1400" i="1" kern="1200">
                                                <a:solidFill>
                                                  <a:schemeClr val="dk1"/>
                                                </a:solidFill>
                                                <a:effectLst/>
                                                <a:latin typeface="Cambria Math"/>
                                                <a:ea typeface="+mn-ea"/>
                                                <a:cs typeface="+mn-cs"/>
                                              </a:rPr>
                                              <m:t>𝑓𝑟𝑢𝑡𝑎</m:t>
                                            </m:r>
                                            <m:r>
                                              <a:rPr lang="es-EC" sz="1400" i="1" kern="1200">
                                                <a:solidFill>
                                                  <a:schemeClr val="dk1"/>
                                                </a:solidFill>
                                                <a:effectLst/>
                                                <a:latin typeface="Cambria Math"/>
                                                <a:ea typeface="+mn-ea"/>
                                                <a:cs typeface="+mn-cs"/>
                                              </a:rPr>
                                              <m:t> </m:t>
                                            </m:r>
                                          </m:sub>
                                        </m:sSub>
                                      </m:den>
                                    </m:f>
                                  </m:den>
                                </m:f>
                              </m:oMath>
                            </m:oMathPara>
                          </a14:m>
                          <a:endParaRPr lang="es-EC" sz="16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14:m>
                            <m:oMathPara xmlns:m="http://schemas.openxmlformats.org/officeDocument/2006/math">
                              <m:oMathParaPr>
                                <m:jc m:val="centerGroup"/>
                              </m:oMathParaPr>
                              <m:oMath xmlns:m="http://schemas.openxmlformats.org/officeDocument/2006/math">
                                <m:r>
                                  <a:rPr lang="es-EC" sz="1400" i="1" kern="1200" smtClean="0">
                                    <a:solidFill>
                                      <a:schemeClr val="dk1"/>
                                    </a:solidFill>
                                    <a:effectLst/>
                                    <a:latin typeface="Cambria Math"/>
                                    <a:ea typeface="+mn-ea"/>
                                    <a:cs typeface="+mn-cs"/>
                                  </a:rPr>
                                  <m:t>35.53 </m:t>
                                </m:r>
                                <m:d>
                                  <m:dPr>
                                    <m:ctrlPr>
                                      <a:rPr lang="es-EC" sz="1400" i="1" kern="1200">
                                        <a:solidFill>
                                          <a:schemeClr val="dk1"/>
                                        </a:solidFill>
                                        <a:effectLst/>
                                        <a:latin typeface="Cambria Math"/>
                                        <a:ea typeface="+mn-ea"/>
                                        <a:cs typeface="+mn-cs"/>
                                      </a:rPr>
                                    </m:ctrlPr>
                                  </m:dPr>
                                  <m:e>
                                    <m:f>
                                      <m:fPr>
                                        <m:ctrlPr>
                                          <a:rPr lang="es-EC" sz="1400" i="1" kern="1200">
                                            <a:solidFill>
                                              <a:schemeClr val="dk1"/>
                                            </a:solidFill>
                                            <a:effectLst/>
                                            <a:latin typeface="Cambria Math"/>
                                            <a:ea typeface="+mn-ea"/>
                                            <a:cs typeface="+mn-cs"/>
                                          </a:rPr>
                                        </m:ctrlPr>
                                      </m:fPr>
                                      <m:num>
                                        <m:r>
                                          <a:rPr lang="es-EC" sz="1400" i="1" kern="1200">
                                            <a:solidFill>
                                              <a:schemeClr val="dk1"/>
                                            </a:solidFill>
                                            <a:effectLst/>
                                            <a:latin typeface="Cambria Math"/>
                                            <a:ea typeface="+mn-ea"/>
                                            <a:cs typeface="+mn-cs"/>
                                          </a:rPr>
                                          <m:t>𝑊</m:t>
                                        </m:r>
                                      </m:num>
                                      <m:den>
                                        <m:sSup>
                                          <m:sSupPr>
                                            <m:ctrlPr>
                                              <a:rPr lang="es-EC" sz="1400" i="1" kern="1200">
                                                <a:solidFill>
                                                  <a:schemeClr val="dk1"/>
                                                </a:solidFill>
                                                <a:effectLst/>
                                                <a:latin typeface="Cambria Math"/>
                                                <a:ea typeface="+mn-ea"/>
                                                <a:cs typeface="+mn-cs"/>
                                              </a:rPr>
                                            </m:ctrlPr>
                                          </m:sSupPr>
                                          <m:e>
                                            <m:r>
                                              <a:rPr lang="es-EC" sz="1400" i="1" kern="1200">
                                                <a:solidFill>
                                                  <a:schemeClr val="dk1"/>
                                                </a:solidFill>
                                                <a:effectLst/>
                                                <a:latin typeface="Cambria Math"/>
                                                <a:ea typeface="+mn-ea"/>
                                                <a:cs typeface="+mn-cs"/>
                                              </a:rPr>
                                              <m:t>𝑚</m:t>
                                            </m:r>
                                          </m:e>
                                          <m:sup>
                                            <m:r>
                                              <a:rPr lang="es-EC" sz="1400" i="1" kern="1200">
                                                <a:solidFill>
                                                  <a:schemeClr val="dk1"/>
                                                </a:solidFill>
                                                <a:effectLst/>
                                                <a:latin typeface="Cambria Math"/>
                                                <a:ea typeface="+mn-ea"/>
                                                <a:cs typeface="+mn-cs"/>
                                              </a:rPr>
                                              <m:t>2</m:t>
                                            </m:r>
                                          </m:sup>
                                        </m:sSup>
                                        <m:r>
                                          <a:rPr lang="es-EC" sz="1400" i="1" kern="1200">
                                            <a:solidFill>
                                              <a:schemeClr val="dk1"/>
                                            </a:solidFill>
                                            <a:effectLst/>
                                            <a:latin typeface="Cambria Math"/>
                                            <a:ea typeface="+mn-ea"/>
                                            <a:cs typeface="+mn-cs"/>
                                          </a:rPr>
                                          <m:t>𝐾</m:t>
                                        </m:r>
                                      </m:den>
                                    </m:f>
                                  </m:e>
                                </m:d>
                              </m:oMath>
                            </m:oMathPara>
                          </a14:m>
                          <a:endParaRPr lang="es-EC" sz="1100" dirty="0">
                            <a:solidFill>
                              <a:srgbClr val="000000"/>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dirty="0" smtClean="0">
                              <a:effectLst/>
                            </a:rPr>
                            <a:t>Ecuación general</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l">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400" i="1" kern="1200" smtClean="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𝑅</m:t>
                                    </m:r>
                                  </m:e>
                                  <m:sub>
                                    <m:r>
                                      <a:rPr lang="es-EC" sz="1400" i="1" kern="1200">
                                        <a:solidFill>
                                          <a:schemeClr val="dk1"/>
                                        </a:solidFill>
                                        <a:effectLst/>
                                        <a:latin typeface="Cambria Math"/>
                                        <a:ea typeface="+mn-ea"/>
                                        <a:cs typeface="+mn-cs"/>
                                      </a:rPr>
                                      <m:t>𝑚</m:t>
                                    </m:r>
                                  </m:sub>
                                </m:sSub>
                                <m:r>
                                  <a:rPr lang="es-EC" sz="1400" i="1" kern="1200">
                                    <a:solidFill>
                                      <a:schemeClr val="dk1"/>
                                    </a:solidFill>
                                    <a:effectLst/>
                                    <a:latin typeface="Cambria Math"/>
                                    <a:ea typeface="+mn-ea"/>
                                    <a:cs typeface="+mn-cs"/>
                                  </a:rPr>
                                  <m:t>=</m:t>
                                </m:r>
                                <m:f>
                                  <m:fPr>
                                    <m:ctrlPr>
                                      <a:rPr lang="es-EC" sz="1400" i="1" kern="1200">
                                        <a:solidFill>
                                          <a:schemeClr val="dk1"/>
                                        </a:solidFill>
                                        <a:effectLst/>
                                        <a:latin typeface="Cambria Math"/>
                                        <a:ea typeface="+mn-ea"/>
                                        <a:cs typeface="+mn-cs"/>
                                      </a:rPr>
                                    </m:ctrlPr>
                                  </m:fPr>
                                  <m:num>
                                    <m:r>
                                      <a:rPr lang="es-EC" sz="1400" i="1" kern="1200">
                                        <a:solidFill>
                                          <a:schemeClr val="dk1"/>
                                        </a:solidFill>
                                        <a:effectLst/>
                                        <a:latin typeface="Cambria Math"/>
                                        <a:ea typeface="+mn-ea"/>
                                        <a:cs typeface="+mn-cs"/>
                                      </a:rPr>
                                      <m:t>𝑈</m:t>
                                    </m:r>
                                    <m:r>
                                      <a:rPr lang="es-EC" sz="1400" i="1" kern="1200">
                                        <a:solidFill>
                                          <a:schemeClr val="dk1"/>
                                        </a:solidFill>
                                        <a:effectLst/>
                                        <a:latin typeface="Cambria Math"/>
                                        <a:ea typeface="+mn-ea"/>
                                        <a:cs typeface="+mn-cs"/>
                                      </a:rPr>
                                      <m:t>(</m:t>
                                    </m:r>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𝑇</m:t>
                                        </m:r>
                                      </m:e>
                                      <m:sub>
                                        <m:r>
                                          <a:rPr lang="es-EC" sz="1400" i="1" kern="1200">
                                            <a:solidFill>
                                              <a:schemeClr val="dk1"/>
                                            </a:solidFill>
                                            <a:effectLst/>
                                            <a:latin typeface="Cambria Math"/>
                                            <a:ea typeface="+mn-ea"/>
                                            <a:cs typeface="+mn-cs"/>
                                          </a:rPr>
                                          <m:t>h</m:t>
                                        </m:r>
                                      </m:sub>
                                    </m:sSub>
                                    <m:r>
                                      <a:rPr lang="es-EC" sz="1400" i="1" kern="1200">
                                        <a:solidFill>
                                          <a:schemeClr val="dk1"/>
                                        </a:solidFill>
                                        <a:effectLst/>
                                        <a:latin typeface="Cambria Math"/>
                                        <a:ea typeface="+mn-ea"/>
                                        <a:cs typeface="+mn-cs"/>
                                      </a:rPr>
                                      <m:t>−</m:t>
                                    </m:r>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𝑇</m:t>
                                        </m:r>
                                      </m:e>
                                      <m:sub>
                                        <m:r>
                                          <a:rPr lang="es-EC" sz="1400" i="1" kern="1200">
                                            <a:solidFill>
                                              <a:schemeClr val="dk1"/>
                                            </a:solidFill>
                                            <a:effectLst/>
                                            <a:latin typeface="Cambria Math"/>
                                            <a:ea typeface="+mn-ea"/>
                                            <a:cs typeface="+mn-cs"/>
                                          </a:rPr>
                                          <m:t>𝑏</m:t>
                                        </m:r>
                                      </m:sub>
                                    </m:sSub>
                                    <m:r>
                                      <a:rPr lang="es-EC" sz="1400" i="1" kern="1200">
                                        <a:solidFill>
                                          <a:schemeClr val="dk1"/>
                                        </a:solidFill>
                                        <a:effectLst/>
                                        <a:latin typeface="Cambria Math"/>
                                        <a:ea typeface="+mn-ea"/>
                                        <a:cs typeface="+mn-cs"/>
                                      </a:rPr>
                                      <m:t>)</m:t>
                                    </m:r>
                                  </m:num>
                                  <m:den>
                                    <m:r>
                                      <a:rPr lang="es-EC" sz="1400" i="1" kern="1200">
                                        <a:solidFill>
                                          <a:schemeClr val="dk1"/>
                                        </a:solidFill>
                                        <a:effectLst/>
                                        <a:latin typeface="Cambria Math"/>
                                        <a:ea typeface="+mn-ea"/>
                                        <a:cs typeface="+mn-cs"/>
                                      </a:rPr>
                                      <m:t>𝐻</m:t>
                                    </m:r>
                                  </m:den>
                                </m:f>
                              </m:oMath>
                            </m:oMathPara>
                          </a14:m>
                          <a:endParaRPr lang="es-EC" sz="11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14:m>
                            <m:oMathPara xmlns:m="http://schemas.openxmlformats.org/officeDocument/2006/math">
                              <m:oMathParaPr>
                                <m:jc m:val="centerGroup"/>
                              </m:oMathParaPr>
                              <m:oMath xmlns:m="http://schemas.openxmlformats.org/officeDocument/2006/math">
                                <m:r>
                                  <a:rPr lang="es-EC" sz="1400" i="1" kern="1200" smtClean="0">
                                    <a:solidFill>
                                      <a:schemeClr val="dk1"/>
                                    </a:solidFill>
                                    <a:effectLst/>
                                    <a:latin typeface="Cambria Math"/>
                                    <a:ea typeface="+mn-ea"/>
                                    <a:cs typeface="+mn-cs"/>
                                  </a:rPr>
                                  <m:t>5.644</m:t>
                                </m:r>
                                <m:r>
                                  <a:rPr lang="es-EC" sz="1400" i="1" kern="1200" smtClean="0">
                                    <a:solidFill>
                                      <a:schemeClr val="dk1"/>
                                    </a:solidFill>
                                    <a:effectLst/>
                                    <a:latin typeface="Cambria Math"/>
                                    <a:ea typeface="+mn-ea"/>
                                    <a:cs typeface="+mn-cs"/>
                                  </a:rPr>
                                  <m:t>𝑥</m:t>
                                </m:r>
                                <m:sSup>
                                  <m:sSupPr>
                                    <m:ctrlPr>
                                      <a:rPr lang="es-EC" sz="1400" i="1" kern="1200">
                                        <a:solidFill>
                                          <a:schemeClr val="dk1"/>
                                        </a:solidFill>
                                        <a:effectLst/>
                                        <a:latin typeface="Cambria Math"/>
                                        <a:ea typeface="+mn-ea"/>
                                        <a:cs typeface="+mn-cs"/>
                                      </a:rPr>
                                    </m:ctrlPr>
                                  </m:sSupPr>
                                  <m:e>
                                    <m:r>
                                      <a:rPr lang="es-EC" sz="1400" i="1" kern="1200">
                                        <a:solidFill>
                                          <a:schemeClr val="dk1"/>
                                        </a:solidFill>
                                        <a:effectLst/>
                                        <a:latin typeface="Cambria Math"/>
                                        <a:ea typeface="+mn-ea"/>
                                        <a:cs typeface="+mn-cs"/>
                                      </a:rPr>
                                      <m:t>10</m:t>
                                    </m:r>
                                  </m:e>
                                  <m:sup>
                                    <m:r>
                                      <a:rPr lang="es-EC" sz="1400" i="1" kern="1200">
                                        <a:solidFill>
                                          <a:schemeClr val="dk1"/>
                                        </a:solidFill>
                                        <a:effectLst/>
                                        <a:latin typeface="Cambria Math"/>
                                        <a:ea typeface="+mn-ea"/>
                                        <a:cs typeface="+mn-cs"/>
                                      </a:rPr>
                                      <m:t>−3</m:t>
                                    </m:r>
                                  </m:sup>
                                </m:sSup>
                                <m:r>
                                  <a:rPr lang="es-EC" sz="1400" i="1" kern="1200">
                                    <a:solidFill>
                                      <a:schemeClr val="dk1"/>
                                    </a:solidFill>
                                    <a:effectLst/>
                                    <a:latin typeface="Cambria Math"/>
                                    <a:ea typeface="+mn-ea"/>
                                    <a:cs typeface="+mn-cs"/>
                                  </a:rPr>
                                  <m:t> </m:t>
                                </m:r>
                                <m:d>
                                  <m:dPr>
                                    <m:ctrlPr>
                                      <a:rPr lang="es-EC" sz="1400" i="1" kern="1200">
                                        <a:solidFill>
                                          <a:schemeClr val="dk1"/>
                                        </a:solidFill>
                                        <a:effectLst/>
                                        <a:latin typeface="Cambria Math"/>
                                        <a:ea typeface="+mn-ea"/>
                                        <a:cs typeface="+mn-cs"/>
                                      </a:rPr>
                                    </m:ctrlPr>
                                  </m:dPr>
                                  <m:e>
                                    <m:f>
                                      <m:fPr>
                                        <m:ctrlPr>
                                          <a:rPr lang="es-EC" sz="1400" i="1" kern="1200">
                                            <a:solidFill>
                                              <a:schemeClr val="dk1"/>
                                            </a:solidFill>
                                            <a:effectLst/>
                                            <a:latin typeface="Cambria Math"/>
                                            <a:ea typeface="+mn-ea"/>
                                            <a:cs typeface="+mn-cs"/>
                                          </a:rPr>
                                        </m:ctrlPr>
                                      </m:fPr>
                                      <m:num>
                                        <m:r>
                                          <a:rPr lang="es-EC" sz="1400" i="1" kern="1200">
                                            <a:solidFill>
                                              <a:schemeClr val="dk1"/>
                                            </a:solidFill>
                                            <a:effectLst/>
                                            <a:latin typeface="Cambria Math"/>
                                            <a:ea typeface="+mn-ea"/>
                                            <a:cs typeface="+mn-cs"/>
                                          </a:rPr>
                                          <m:t>𝑘𝑔</m:t>
                                        </m:r>
                                      </m:num>
                                      <m:den>
                                        <m:r>
                                          <a:rPr lang="es-EC" sz="1400" i="1" kern="1200">
                                            <a:solidFill>
                                              <a:schemeClr val="dk1"/>
                                            </a:solidFill>
                                            <a:effectLst/>
                                            <a:latin typeface="Cambria Math"/>
                                            <a:ea typeface="+mn-ea"/>
                                            <a:cs typeface="+mn-cs"/>
                                          </a:rPr>
                                          <m:t>𝑠</m:t>
                                        </m:r>
                                        <m:sSup>
                                          <m:sSupPr>
                                            <m:ctrlPr>
                                              <a:rPr lang="es-EC" sz="1400" i="1" kern="1200">
                                                <a:solidFill>
                                                  <a:schemeClr val="dk1"/>
                                                </a:solidFill>
                                                <a:effectLst/>
                                                <a:latin typeface="Cambria Math"/>
                                                <a:ea typeface="+mn-ea"/>
                                                <a:cs typeface="+mn-cs"/>
                                              </a:rPr>
                                            </m:ctrlPr>
                                          </m:sSupPr>
                                          <m:e>
                                            <m:r>
                                              <a:rPr lang="es-EC" sz="1400" i="1" kern="1200">
                                                <a:solidFill>
                                                  <a:schemeClr val="dk1"/>
                                                </a:solidFill>
                                                <a:effectLst/>
                                                <a:latin typeface="Cambria Math"/>
                                                <a:ea typeface="+mn-ea"/>
                                                <a:cs typeface="+mn-cs"/>
                                              </a:rPr>
                                              <m:t>𝑚</m:t>
                                            </m:r>
                                          </m:e>
                                          <m:sup>
                                            <m:r>
                                              <a:rPr lang="es-EC" sz="1400" i="1" kern="1200">
                                                <a:solidFill>
                                                  <a:schemeClr val="dk1"/>
                                                </a:solidFill>
                                                <a:effectLst/>
                                                <a:latin typeface="Cambria Math"/>
                                                <a:ea typeface="+mn-ea"/>
                                                <a:cs typeface="+mn-cs"/>
                                              </a:rPr>
                                              <m:t>2</m:t>
                                            </m:r>
                                          </m:sup>
                                        </m:sSup>
                                      </m:den>
                                    </m:f>
                                  </m:e>
                                </m:d>
                              </m:oMath>
                            </m:oMathPara>
                          </a14:m>
                          <a:endParaRPr lang="es-EC" sz="1100" dirty="0">
                            <a:solidFill>
                              <a:srgbClr val="000000"/>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dirty="0" smtClean="0">
                              <a:effectLst/>
                            </a:rPr>
                            <a:t>Tiempo de secado</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14:m>
                            <m:oMathPara xmlns:m="http://schemas.openxmlformats.org/officeDocument/2006/math">
                              <m:oMathParaPr>
                                <m:jc m:val="center"/>
                              </m:oMathParaPr>
                              <m:oMath xmlns:m="http://schemas.openxmlformats.org/officeDocument/2006/math">
                                <m:r>
                                  <a:rPr lang="es-EC" sz="1400" i="1" kern="1200" smtClean="0">
                                    <a:solidFill>
                                      <a:schemeClr val="dk1"/>
                                    </a:solidFill>
                                    <a:effectLst/>
                                    <a:latin typeface="Cambria Math"/>
                                    <a:ea typeface="+mn-ea"/>
                                    <a:cs typeface="+mn-cs"/>
                                  </a:rPr>
                                  <m:t>𝑡</m:t>
                                </m:r>
                                <m:r>
                                  <a:rPr lang="es-EC" sz="1400" i="1" kern="1200" smtClean="0">
                                    <a:solidFill>
                                      <a:schemeClr val="dk1"/>
                                    </a:solidFill>
                                    <a:effectLst/>
                                    <a:latin typeface="Cambria Math"/>
                                    <a:ea typeface="+mn-ea"/>
                                    <a:cs typeface="+mn-cs"/>
                                  </a:rPr>
                                  <m:t>=</m:t>
                                </m:r>
                                <m:f>
                                  <m:fPr>
                                    <m:ctrlPr>
                                      <a:rPr lang="es-EC" sz="1400" i="1" kern="1200">
                                        <a:solidFill>
                                          <a:schemeClr val="dk1"/>
                                        </a:solidFill>
                                        <a:effectLst/>
                                        <a:latin typeface="Cambria Math"/>
                                        <a:ea typeface="+mn-ea"/>
                                        <a:cs typeface="+mn-cs"/>
                                      </a:rPr>
                                    </m:ctrlPr>
                                  </m:fPr>
                                  <m:num>
                                    <m:r>
                                      <a:rPr lang="es-EC" sz="1400" i="1" kern="1200">
                                        <a:solidFill>
                                          <a:schemeClr val="dk1"/>
                                        </a:solidFill>
                                        <a:effectLst/>
                                        <a:latin typeface="Cambria Math"/>
                                        <a:ea typeface="+mn-ea"/>
                                        <a:cs typeface="+mn-cs"/>
                                      </a:rPr>
                                      <m:t>(</m:t>
                                    </m:r>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𝑋</m:t>
                                        </m:r>
                                      </m:e>
                                      <m:sub>
                                        <m:r>
                                          <a:rPr lang="es-EC" sz="1400" i="1" kern="1200">
                                            <a:solidFill>
                                              <a:schemeClr val="dk1"/>
                                            </a:solidFill>
                                            <a:effectLst/>
                                            <a:latin typeface="Cambria Math"/>
                                            <a:ea typeface="+mn-ea"/>
                                            <a:cs typeface="+mn-cs"/>
                                          </a:rPr>
                                          <m:t>2</m:t>
                                        </m:r>
                                      </m:sub>
                                    </m:sSub>
                                    <m:r>
                                      <a:rPr lang="es-EC" sz="1400" i="1" kern="1200">
                                        <a:solidFill>
                                          <a:schemeClr val="dk1"/>
                                        </a:solidFill>
                                        <a:effectLst/>
                                        <a:latin typeface="Cambria Math"/>
                                        <a:ea typeface="+mn-ea"/>
                                        <a:cs typeface="+mn-cs"/>
                                      </a:rPr>
                                      <m:t>−</m:t>
                                    </m:r>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𝑋</m:t>
                                        </m:r>
                                      </m:e>
                                      <m:sub>
                                        <m:r>
                                          <a:rPr lang="es-EC" sz="1400" i="1" kern="1200">
                                            <a:solidFill>
                                              <a:schemeClr val="dk1"/>
                                            </a:solidFill>
                                            <a:effectLst/>
                                            <a:latin typeface="Cambria Math"/>
                                            <a:ea typeface="+mn-ea"/>
                                            <a:cs typeface="+mn-cs"/>
                                          </a:rPr>
                                          <m:t>1</m:t>
                                        </m:r>
                                      </m:sub>
                                    </m:sSub>
                                    <m:r>
                                      <a:rPr lang="es-EC" sz="1400" i="1" kern="1200">
                                        <a:solidFill>
                                          <a:schemeClr val="dk1"/>
                                        </a:solidFill>
                                        <a:effectLst/>
                                        <a:latin typeface="Cambria Math"/>
                                        <a:ea typeface="+mn-ea"/>
                                        <a:cs typeface="+mn-cs"/>
                                      </a:rPr>
                                      <m:t>)</m:t>
                                    </m:r>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𝑚</m:t>
                                        </m:r>
                                      </m:e>
                                      <m:sub>
                                        <m:r>
                                          <a:rPr lang="es-EC" sz="1400" i="1" kern="1200">
                                            <a:solidFill>
                                              <a:schemeClr val="dk1"/>
                                            </a:solidFill>
                                            <a:effectLst/>
                                            <a:latin typeface="Cambria Math"/>
                                            <a:ea typeface="+mn-ea"/>
                                            <a:cs typeface="+mn-cs"/>
                                          </a:rPr>
                                          <m:t>𝑠</m:t>
                                        </m:r>
                                      </m:sub>
                                    </m:sSub>
                                  </m:num>
                                  <m:den>
                                    <m:r>
                                      <a:rPr lang="es-EC" sz="1400" i="1" kern="1200">
                                        <a:solidFill>
                                          <a:schemeClr val="dk1"/>
                                        </a:solidFill>
                                        <a:effectLst/>
                                        <a:latin typeface="Cambria Math"/>
                                        <a:ea typeface="+mn-ea"/>
                                        <a:cs typeface="+mn-cs"/>
                                      </a:rPr>
                                      <m:t>𝐴</m:t>
                                    </m:r>
                                    <m:r>
                                      <a:rPr lang="es-EC" sz="1400" i="1" kern="1200">
                                        <a:solidFill>
                                          <a:schemeClr val="dk1"/>
                                        </a:solidFill>
                                        <a:effectLst/>
                                        <a:latin typeface="Cambria Math"/>
                                        <a:ea typeface="+mn-ea"/>
                                        <a:cs typeface="+mn-cs"/>
                                      </a:rPr>
                                      <m:t>∗</m:t>
                                    </m:r>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𝑅</m:t>
                                        </m:r>
                                      </m:e>
                                      <m:sub>
                                        <m:r>
                                          <a:rPr lang="es-EC" sz="1400" i="1" kern="1200">
                                            <a:solidFill>
                                              <a:schemeClr val="dk1"/>
                                            </a:solidFill>
                                            <a:effectLst/>
                                            <a:latin typeface="Cambria Math"/>
                                            <a:ea typeface="+mn-ea"/>
                                            <a:cs typeface="+mn-cs"/>
                                          </a:rPr>
                                          <m:t>𝑚</m:t>
                                        </m:r>
                                      </m:sub>
                                    </m:sSub>
                                  </m:den>
                                </m:f>
                              </m:oMath>
                            </m:oMathPara>
                          </a14:m>
                          <a:endParaRPr lang="es-EC" sz="11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14:m>
                            <m:oMathPara xmlns:m="http://schemas.openxmlformats.org/officeDocument/2006/math">
                              <m:oMathParaPr>
                                <m:jc m:val="centerGroup"/>
                              </m:oMathParaPr>
                              <m:oMath xmlns:m="http://schemas.openxmlformats.org/officeDocument/2006/math">
                                <m:r>
                                  <a:rPr lang="es-EC" sz="1400" i="1" kern="1200" smtClean="0">
                                    <a:solidFill>
                                      <a:schemeClr val="dk1"/>
                                    </a:solidFill>
                                    <a:effectLst/>
                                    <a:latin typeface="Cambria Math"/>
                                    <a:ea typeface="+mn-ea"/>
                                    <a:cs typeface="+mn-cs"/>
                                  </a:rPr>
                                  <m:t>5.41 (</m:t>
                                </m:r>
                                <m:r>
                                  <a:rPr lang="es-EC" sz="1400" i="1" kern="1200" smtClean="0">
                                    <a:solidFill>
                                      <a:schemeClr val="dk1"/>
                                    </a:solidFill>
                                    <a:effectLst/>
                                    <a:latin typeface="Cambria Math"/>
                                    <a:ea typeface="+mn-ea"/>
                                    <a:cs typeface="+mn-cs"/>
                                  </a:rPr>
                                  <m:t>h𝑜𝑟𝑎𝑠</m:t>
                                </m:r>
                                <m:r>
                                  <a:rPr lang="es-EC" sz="1400" i="1" kern="1200" smtClean="0">
                                    <a:solidFill>
                                      <a:schemeClr val="dk1"/>
                                    </a:solidFill>
                                    <a:effectLst/>
                                    <a:latin typeface="Cambria Math"/>
                                    <a:ea typeface="+mn-ea"/>
                                    <a:cs typeface="+mn-cs"/>
                                  </a:rPr>
                                  <m:t>) </m:t>
                                </m:r>
                              </m:oMath>
                            </m:oMathPara>
                          </a14:m>
                          <a:endParaRPr lang="es-EC" sz="1100" dirty="0">
                            <a:solidFill>
                              <a:srgbClr val="000000"/>
                            </a:solidFill>
                            <a:effectLst/>
                            <a:latin typeface="Arial"/>
                            <a:ea typeface="Calibri"/>
                            <a:cs typeface="Times New Roman"/>
                          </a:endParaRPr>
                        </a:p>
                      </a:txBody>
                      <a:tcPr marL="68580" marR="68580" marT="0" marB="0" anchor="ctr"/>
                    </a:tc>
                  </a:tr>
                  <a:tr h="0">
                    <a:tc>
                      <a:txBody>
                        <a:bodyPr/>
                        <a:lstStyle/>
                        <a:p>
                          <a:pPr marL="449580" indent="-449580" algn="ctr">
                            <a:lnSpc>
                              <a:spcPct val="150000"/>
                            </a:lnSpc>
                            <a:spcAft>
                              <a:spcPts val="0"/>
                            </a:spcAft>
                          </a:pPr>
                          <a:r>
                            <a:rPr lang="es-EC" sz="1400" dirty="0" smtClean="0">
                              <a:effectLst/>
                            </a:rPr>
                            <a:t>Energía de secado</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s-EC" sz="1400" i="1" kern="1200" smtClean="0">
                                        <a:solidFill>
                                          <a:schemeClr val="dk1"/>
                                        </a:solidFill>
                                        <a:effectLst/>
                                        <a:latin typeface="Cambria Math"/>
                                        <a:ea typeface="+mn-ea"/>
                                        <a:cs typeface="+mn-cs"/>
                                      </a:rPr>
                                    </m:ctrlPr>
                                  </m:fPr>
                                  <m:num>
                                    <m:r>
                                      <a:rPr lang="es-EC" sz="1400" i="1" kern="1200">
                                        <a:solidFill>
                                          <a:schemeClr val="dk1"/>
                                        </a:solidFill>
                                        <a:effectLst/>
                                        <a:latin typeface="Cambria Math"/>
                                        <a:ea typeface="+mn-ea"/>
                                        <a:cs typeface="+mn-cs"/>
                                      </a:rPr>
                                      <m:t>𝑑𝑄</m:t>
                                    </m:r>
                                  </m:num>
                                  <m:den>
                                    <m:r>
                                      <a:rPr lang="es-EC" sz="1400" i="1" kern="1200">
                                        <a:solidFill>
                                          <a:schemeClr val="dk1"/>
                                        </a:solidFill>
                                        <a:effectLst/>
                                        <a:latin typeface="Cambria Math"/>
                                        <a:ea typeface="+mn-ea"/>
                                        <a:cs typeface="+mn-cs"/>
                                      </a:rPr>
                                      <m:t>𝑑𝑇</m:t>
                                    </m:r>
                                  </m:den>
                                </m:f>
                                <m:r>
                                  <a:rPr lang="es-EC" sz="1400" i="1" kern="1200">
                                    <a:solidFill>
                                      <a:schemeClr val="dk1"/>
                                    </a:solidFill>
                                    <a:effectLst/>
                                    <a:latin typeface="Cambria Math"/>
                                    <a:ea typeface="+mn-ea"/>
                                    <a:cs typeface="+mn-cs"/>
                                  </a:rPr>
                                  <m:t>=</m:t>
                                </m:r>
                                <m:r>
                                  <a:rPr lang="es-EC" sz="1400" i="1" kern="1200">
                                    <a:solidFill>
                                      <a:schemeClr val="dk1"/>
                                    </a:solidFill>
                                    <a:effectLst/>
                                    <a:latin typeface="Cambria Math"/>
                                    <a:ea typeface="+mn-ea"/>
                                    <a:cs typeface="+mn-cs"/>
                                  </a:rPr>
                                  <m:t>𝑈𝐴</m:t>
                                </m:r>
                                <m:r>
                                  <a:rPr lang="es-EC" sz="1400" i="1" kern="1200">
                                    <a:solidFill>
                                      <a:schemeClr val="dk1"/>
                                    </a:solidFill>
                                    <a:effectLst/>
                                    <a:latin typeface="Cambria Math"/>
                                    <a:ea typeface="+mn-ea"/>
                                    <a:cs typeface="+mn-cs"/>
                                  </a:rPr>
                                  <m:t>(</m:t>
                                </m:r>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𝑇</m:t>
                                    </m:r>
                                  </m:e>
                                  <m:sub>
                                    <m:r>
                                      <a:rPr lang="es-EC" sz="1400" i="1" kern="1200">
                                        <a:solidFill>
                                          <a:schemeClr val="dk1"/>
                                        </a:solidFill>
                                        <a:effectLst/>
                                        <a:latin typeface="Cambria Math"/>
                                        <a:ea typeface="+mn-ea"/>
                                        <a:cs typeface="+mn-cs"/>
                                      </a:rPr>
                                      <m:t>h</m:t>
                                    </m:r>
                                  </m:sub>
                                </m:sSub>
                                <m:r>
                                  <a:rPr lang="es-EC" sz="1400" i="1" kern="1200">
                                    <a:solidFill>
                                      <a:schemeClr val="dk1"/>
                                    </a:solidFill>
                                    <a:effectLst/>
                                    <a:latin typeface="Cambria Math"/>
                                    <a:ea typeface="+mn-ea"/>
                                    <a:cs typeface="+mn-cs"/>
                                  </a:rPr>
                                  <m:t>−</m:t>
                                </m:r>
                                <m:sSub>
                                  <m:sSubPr>
                                    <m:ctrlPr>
                                      <a:rPr lang="es-EC" sz="1400" i="1" kern="1200">
                                        <a:solidFill>
                                          <a:schemeClr val="dk1"/>
                                        </a:solidFill>
                                        <a:effectLst/>
                                        <a:latin typeface="Cambria Math"/>
                                        <a:ea typeface="+mn-ea"/>
                                        <a:cs typeface="+mn-cs"/>
                                      </a:rPr>
                                    </m:ctrlPr>
                                  </m:sSubPr>
                                  <m:e>
                                    <m:r>
                                      <a:rPr lang="es-EC" sz="1400" i="1" kern="1200">
                                        <a:solidFill>
                                          <a:schemeClr val="dk1"/>
                                        </a:solidFill>
                                        <a:effectLst/>
                                        <a:latin typeface="Cambria Math"/>
                                        <a:ea typeface="+mn-ea"/>
                                        <a:cs typeface="+mn-cs"/>
                                      </a:rPr>
                                      <m:t>𝑇</m:t>
                                    </m:r>
                                  </m:e>
                                  <m:sub>
                                    <m:r>
                                      <a:rPr lang="es-EC" sz="1400" i="1" kern="1200">
                                        <a:solidFill>
                                          <a:schemeClr val="dk1"/>
                                        </a:solidFill>
                                        <a:effectLst/>
                                        <a:latin typeface="Cambria Math"/>
                                        <a:ea typeface="+mn-ea"/>
                                        <a:cs typeface="+mn-cs"/>
                                      </a:rPr>
                                      <m:t>𝑠</m:t>
                                    </m:r>
                                  </m:sub>
                                </m:sSub>
                                <m:r>
                                  <a:rPr lang="es-EC" sz="1400" i="1" kern="1200">
                                    <a:solidFill>
                                      <a:schemeClr val="dk1"/>
                                    </a:solidFill>
                                    <a:effectLst/>
                                    <a:latin typeface="Cambria Math"/>
                                    <a:ea typeface="+mn-ea"/>
                                    <a:cs typeface="+mn-cs"/>
                                  </a:rPr>
                                  <m:t>)</m:t>
                                </m:r>
                              </m:oMath>
                            </m:oMathPara>
                          </a14:m>
                          <a:endParaRPr lang="es-EC" sz="16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14:m>
                            <m:oMathPara xmlns:m="http://schemas.openxmlformats.org/officeDocument/2006/math">
                              <m:oMathParaPr>
                                <m:jc m:val="centerGroup"/>
                              </m:oMathParaPr>
                              <m:oMath xmlns:m="http://schemas.openxmlformats.org/officeDocument/2006/math">
                                <m:r>
                                  <a:rPr lang="es-EC" sz="1400" i="1" kern="1200" smtClean="0">
                                    <a:solidFill>
                                      <a:schemeClr val="dk1"/>
                                    </a:solidFill>
                                    <a:effectLst/>
                                    <a:latin typeface="Cambria Math"/>
                                    <a:ea typeface="+mn-ea"/>
                                    <a:cs typeface="+mn-cs"/>
                                  </a:rPr>
                                  <m:t>994.84 </m:t>
                                </m:r>
                                <m:d>
                                  <m:dPr>
                                    <m:ctrlPr>
                                      <a:rPr lang="es-EC" sz="1400" i="1" kern="1200">
                                        <a:solidFill>
                                          <a:schemeClr val="dk1"/>
                                        </a:solidFill>
                                        <a:effectLst/>
                                        <a:latin typeface="Cambria Math"/>
                                        <a:ea typeface="+mn-ea"/>
                                        <a:cs typeface="+mn-cs"/>
                                      </a:rPr>
                                    </m:ctrlPr>
                                  </m:dPr>
                                  <m:e>
                                    <m:r>
                                      <a:rPr lang="es-EC" sz="1400" i="1" kern="1200">
                                        <a:solidFill>
                                          <a:schemeClr val="dk1"/>
                                        </a:solidFill>
                                        <a:effectLst/>
                                        <a:latin typeface="Cambria Math"/>
                                        <a:ea typeface="+mn-ea"/>
                                        <a:cs typeface="+mn-cs"/>
                                      </a:rPr>
                                      <m:t>𝑊</m:t>
                                    </m:r>
                                  </m:e>
                                </m:d>
                                <m:r>
                                  <a:rPr lang="es-EC" sz="1400" i="1" kern="1200">
                                    <a:solidFill>
                                      <a:schemeClr val="dk1"/>
                                    </a:solidFill>
                                    <a:effectLst/>
                                    <a:latin typeface="Cambria Math"/>
                                    <a:ea typeface="+mn-ea"/>
                                    <a:cs typeface="+mn-cs"/>
                                  </a:rPr>
                                  <m:t> </m:t>
                                </m:r>
                              </m:oMath>
                            </m:oMathPara>
                          </a14:m>
                          <a:endParaRPr lang="es-EC" sz="1100" dirty="0">
                            <a:solidFill>
                              <a:srgbClr val="000000"/>
                            </a:solidFill>
                            <a:effectLst/>
                            <a:latin typeface="Arial"/>
                            <a:ea typeface="Calibri"/>
                            <a:cs typeface="Times New Roman"/>
                          </a:endParaRPr>
                        </a:p>
                      </a:txBody>
                      <a:tcPr marL="68580" marR="68580" marT="0" marB="0" anchor="ctr"/>
                    </a:tc>
                  </a:tr>
                </a:tbl>
              </a:graphicData>
            </a:graphic>
          </p:graphicFrame>
        </mc:Choice>
        <mc:Fallback xmlns="">
          <p:graphicFrame>
            <p:nvGraphicFramePr>
              <p:cNvPr id="11" name="10 Tabla"/>
              <p:cNvGraphicFramePr>
                <a:graphicFrameLocks noGrp="1"/>
              </p:cNvGraphicFramePr>
              <p:nvPr>
                <p:extLst>
                  <p:ext uri="{D42A27DB-BD31-4B8C-83A1-F6EECF244321}">
                    <p14:modId xmlns:p14="http://schemas.microsoft.com/office/powerpoint/2010/main" val="3190184633"/>
                  </p:ext>
                </p:extLst>
              </p:nvPr>
            </p:nvGraphicFramePr>
            <p:xfrm>
              <a:off x="1939157" y="1589267"/>
              <a:ext cx="7793377" cy="3255836"/>
            </p:xfrm>
            <a:graphic>
              <a:graphicData uri="http://schemas.openxmlformats.org/drawingml/2006/table">
                <a:tbl>
                  <a:tblPr firstRow="1" firstCol="1" bandRow="1">
                    <a:tableStyleId>{35758FB7-9AC5-4552-8A53-C91805E547FA}</a:tableStyleId>
                  </a:tblPr>
                  <a:tblGrid>
                    <a:gridCol w="2443657"/>
                    <a:gridCol w="3231931"/>
                    <a:gridCol w="2117789"/>
                  </a:tblGrid>
                  <a:tr h="320040">
                    <a:tc>
                      <a:txBody>
                        <a:bodyPr/>
                        <a:lstStyle/>
                        <a:p>
                          <a:pPr marL="449580" indent="-449580" algn="ctr">
                            <a:lnSpc>
                              <a:spcPct val="150000"/>
                            </a:lnSpc>
                            <a:spcAft>
                              <a:spcPts val="0"/>
                            </a:spcAft>
                          </a:pPr>
                          <a:r>
                            <a:rPr lang="es-EC" sz="1400" dirty="0" smtClean="0">
                              <a:effectLst/>
                            </a:rPr>
                            <a:t>PARÁMETRO</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solidFill>
                                <a:schemeClr val="lt1"/>
                              </a:solidFill>
                              <a:effectLst/>
                              <a:latin typeface="+mn-lt"/>
                              <a:ea typeface="+mn-ea"/>
                              <a:cs typeface="+mn-cs"/>
                            </a:rPr>
                            <a:t>ECUACION</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150000"/>
                            </a:lnSpc>
                            <a:spcAft>
                              <a:spcPts val="0"/>
                            </a:spcAft>
                          </a:pPr>
                          <a:r>
                            <a:rPr lang="es-EC" sz="1400" dirty="0" smtClean="0">
                              <a:solidFill>
                                <a:schemeClr val="lt1"/>
                              </a:solidFill>
                              <a:effectLst/>
                              <a:latin typeface="+mn-lt"/>
                              <a:ea typeface="+mn-ea"/>
                              <a:cs typeface="+mn-cs"/>
                            </a:rPr>
                            <a:t>VALOR</a:t>
                          </a:r>
                          <a:endParaRPr lang="es-EC" sz="1400" dirty="0">
                            <a:solidFill>
                              <a:srgbClr val="000000"/>
                            </a:solidFill>
                            <a:effectLst/>
                            <a:latin typeface="Arial"/>
                            <a:ea typeface="Calibri"/>
                            <a:cs typeface="Times New Roman"/>
                          </a:endParaRPr>
                        </a:p>
                      </a:txBody>
                      <a:tcPr marL="68580" marR="68580" marT="0" marB="0" anchor="ctr"/>
                    </a:tc>
                  </a:tr>
                  <a:tr h="945642">
                    <a:tc>
                      <a:txBody>
                        <a:bodyPr/>
                        <a:lstStyle/>
                        <a:p>
                          <a:pPr marL="449580" indent="-449580" algn="ctr">
                            <a:lnSpc>
                              <a:spcPct val="150000"/>
                            </a:lnSpc>
                            <a:spcAft>
                              <a:spcPts val="0"/>
                            </a:spcAft>
                          </a:pPr>
                          <a:r>
                            <a:rPr lang="es-EC" sz="1400" dirty="0" smtClean="0">
                              <a:solidFill>
                                <a:schemeClr val="dk1"/>
                              </a:solidFill>
                              <a:effectLst/>
                              <a:latin typeface="+mn-lt"/>
                              <a:ea typeface="+mn-ea"/>
                              <a:cs typeface="+mn-cs"/>
                            </a:rPr>
                            <a:t>Coeficiente</a:t>
                          </a:r>
                          <a:r>
                            <a:rPr lang="es-EC" sz="1400" baseline="0" dirty="0" smtClean="0">
                              <a:solidFill>
                                <a:schemeClr val="dk1"/>
                              </a:solidFill>
                              <a:effectLst/>
                              <a:latin typeface="+mn-lt"/>
                              <a:ea typeface="+mn-ea"/>
                              <a:cs typeface="+mn-cs"/>
                            </a:rPr>
                            <a:t> global de transferencia de calor</a:t>
                          </a:r>
                          <a:endParaRPr lang="es-EC" sz="1400" dirty="0">
                            <a:solidFill>
                              <a:srgbClr val="000000"/>
                            </a:solidFill>
                            <a:effectLst/>
                            <a:latin typeface="+mn-lt"/>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76981" t="-35897" r="-66981" b="-215385"/>
                          </a:stretch>
                        </a:blipFill>
                      </a:tcPr>
                    </a:tc>
                    <a:tc>
                      <a:txBody>
                        <a:bodyPr/>
                        <a:lstStyle/>
                        <a:p>
                          <a:endParaRPr lang="es-EC"/>
                        </a:p>
                      </a:txBody>
                      <a:tcPr marL="68580" marR="68580" marT="0" marB="0" anchor="ctr">
                        <a:blipFill rotWithShape="1">
                          <a:blip r:embed="rId2"/>
                          <a:stretch>
                            <a:fillRect l="-269540" t="-35897" r="-2011" b="-215385"/>
                          </a:stretch>
                        </a:blipFill>
                      </a:tcPr>
                    </a:tc>
                  </a:tr>
                  <a:tr h="719074">
                    <a:tc>
                      <a:txBody>
                        <a:bodyPr/>
                        <a:lstStyle/>
                        <a:p>
                          <a:pPr marL="449580" indent="-449580" algn="ctr">
                            <a:lnSpc>
                              <a:spcPct val="150000"/>
                            </a:lnSpc>
                            <a:spcAft>
                              <a:spcPts val="0"/>
                            </a:spcAft>
                          </a:pPr>
                          <a:r>
                            <a:rPr lang="es-EC" sz="1400" dirty="0" smtClean="0">
                              <a:effectLst/>
                            </a:rPr>
                            <a:t>Ecuación general</a:t>
                          </a:r>
                          <a:endParaRPr lang="es-EC" sz="1400" dirty="0">
                            <a:solidFill>
                              <a:srgbClr val="000000"/>
                            </a:solidFill>
                            <a:effectLst/>
                            <a:latin typeface="Arial"/>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76981" t="-179661" r="-66981" b="-184746"/>
                          </a:stretch>
                        </a:blipFill>
                      </a:tcPr>
                    </a:tc>
                    <a:tc>
                      <a:txBody>
                        <a:bodyPr/>
                        <a:lstStyle/>
                        <a:p>
                          <a:endParaRPr lang="es-EC"/>
                        </a:p>
                      </a:txBody>
                      <a:tcPr marL="68580" marR="68580" marT="0" marB="0" anchor="ctr">
                        <a:blipFill rotWithShape="1">
                          <a:blip r:embed="rId2"/>
                          <a:stretch>
                            <a:fillRect l="-269540" t="-179661" r="-2011" b="-184746"/>
                          </a:stretch>
                        </a:blipFill>
                      </a:tcPr>
                    </a:tc>
                  </a:tr>
                  <a:tr h="663448">
                    <a:tc>
                      <a:txBody>
                        <a:bodyPr/>
                        <a:lstStyle/>
                        <a:p>
                          <a:pPr marL="449580" indent="-449580" algn="ctr">
                            <a:lnSpc>
                              <a:spcPct val="150000"/>
                            </a:lnSpc>
                            <a:spcAft>
                              <a:spcPts val="0"/>
                            </a:spcAft>
                          </a:pPr>
                          <a:r>
                            <a:rPr lang="es-EC" sz="1400" dirty="0" smtClean="0">
                              <a:effectLst/>
                            </a:rPr>
                            <a:t>Tiempo de secado</a:t>
                          </a:r>
                          <a:endParaRPr lang="es-EC" sz="1400" dirty="0">
                            <a:solidFill>
                              <a:srgbClr val="000000"/>
                            </a:solidFill>
                            <a:effectLst/>
                            <a:latin typeface="Arial"/>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76981" t="-305556" r="-66981" b="-101852"/>
                          </a:stretch>
                        </a:blipFill>
                      </a:tcPr>
                    </a:tc>
                    <a:tc>
                      <a:txBody>
                        <a:bodyPr/>
                        <a:lstStyle/>
                        <a:p>
                          <a:endParaRPr lang="es-EC"/>
                        </a:p>
                      </a:txBody>
                      <a:tcPr marL="68580" marR="68580" marT="0" marB="0" anchor="ctr">
                        <a:blipFill rotWithShape="1">
                          <a:blip r:embed="rId2"/>
                          <a:stretch>
                            <a:fillRect l="-269540" t="-305556" r="-2011" b="-101852"/>
                          </a:stretch>
                        </a:blipFill>
                      </a:tcPr>
                    </a:tc>
                  </a:tr>
                  <a:tr h="607632">
                    <a:tc>
                      <a:txBody>
                        <a:bodyPr/>
                        <a:lstStyle/>
                        <a:p>
                          <a:pPr marL="449580" indent="-449580" algn="ctr">
                            <a:lnSpc>
                              <a:spcPct val="150000"/>
                            </a:lnSpc>
                            <a:spcAft>
                              <a:spcPts val="0"/>
                            </a:spcAft>
                          </a:pPr>
                          <a:r>
                            <a:rPr lang="es-EC" sz="1400" dirty="0" smtClean="0">
                              <a:effectLst/>
                            </a:rPr>
                            <a:t>Energía de secado</a:t>
                          </a:r>
                          <a:endParaRPr lang="es-EC" sz="1400" dirty="0">
                            <a:solidFill>
                              <a:srgbClr val="000000"/>
                            </a:solidFill>
                            <a:effectLst/>
                            <a:latin typeface="Arial"/>
                            <a:ea typeface="Calibri"/>
                            <a:cs typeface="Times New Roman"/>
                          </a:endParaRPr>
                        </a:p>
                      </a:txBody>
                      <a:tcPr marL="68580" marR="68580" marT="0" marB="0" anchor="ctr"/>
                    </a:tc>
                    <a:tc>
                      <a:txBody>
                        <a:bodyPr/>
                        <a:lstStyle/>
                        <a:p>
                          <a:endParaRPr lang="es-EC"/>
                        </a:p>
                      </a:txBody>
                      <a:tcPr marL="68580" marR="68580" marT="0" marB="0" anchor="ctr">
                        <a:blipFill rotWithShape="1">
                          <a:blip r:embed="rId2"/>
                          <a:stretch>
                            <a:fillRect l="-76981" t="-438000" r="-66981" b="-10000"/>
                          </a:stretch>
                        </a:blipFill>
                      </a:tcPr>
                    </a:tc>
                    <a:tc>
                      <a:txBody>
                        <a:bodyPr/>
                        <a:lstStyle/>
                        <a:p>
                          <a:endParaRPr lang="es-EC"/>
                        </a:p>
                      </a:txBody>
                      <a:tcPr marL="68580" marR="68580" marT="0" marB="0" anchor="ctr">
                        <a:blipFill rotWithShape="1">
                          <a:blip r:embed="rId2"/>
                          <a:stretch>
                            <a:fillRect l="-269540" t="-438000" r="-2011" b="-10000"/>
                          </a:stretch>
                        </a:blipFill>
                      </a:tcPr>
                    </a:tc>
                  </a:tr>
                </a:tbl>
              </a:graphicData>
            </a:graphic>
          </p:graphicFrame>
        </mc:Fallback>
      </mc:AlternateContent>
    </p:spTree>
    <p:extLst>
      <p:ext uri="{BB962C8B-B14F-4D97-AF65-F5344CB8AC3E}">
        <p14:creationId xmlns:p14="http://schemas.microsoft.com/office/powerpoint/2010/main" val="3270241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TRANSFERENCIA DE CALOR</a:t>
            </a:r>
            <a:endParaRPr lang="es-EC"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907270297"/>
              </p:ext>
            </p:extLst>
          </p:nvPr>
        </p:nvGraphicFramePr>
        <p:xfrm>
          <a:off x="2891133" y="1529885"/>
          <a:ext cx="6066599" cy="3840480"/>
        </p:xfrm>
        <a:graphic>
          <a:graphicData uri="http://schemas.openxmlformats.org/drawingml/2006/table">
            <a:tbl>
              <a:tblPr firstRow="1" firstCol="1" bandRow="1">
                <a:tableStyleId>{35758FB7-9AC5-4552-8A53-C91805E547FA}</a:tableStyleId>
              </a:tblPr>
              <a:tblGrid>
                <a:gridCol w="1932114"/>
                <a:gridCol w="1053148"/>
                <a:gridCol w="1208722"/>
                <a:gridCol w="845185"/>
                <a:gridCol w="1027430"/>
              </a:tblGrid>
              <a:tr h="0">
                <a:tc>
                  <a:txBody>
                    <a:bodyPr/>
                    <a:lstStyle/>
                    <a:p>
                      <a:pPr marL="449580" indent="-449580" algn="ctr">
                        <a:lnSpc>
                          <a:spcPct val="200000"/>
                        </a:lnSpc>
                        <a:spcAft>
                          <a:spcPts val="0"/>
                        </a:spcAft>
                      </a:pPr>
                      <a:r>
                        <a:rPr lang="es-EC" sz="1400" dirty="0">
                          <a:effectLst/>
                        </a:rPr>
                        <a:t>Fruta</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a:effectLst/>
                        </a:rPr>
                        <a:t>U (W/m</a:t>
                      </a:r>
                      <a:r>
                        <a:rPr lang="es-EC" sz="1400" baseline="30000">
                          <a:effectLst/>
                        </a:rPr>
                        <a:t>2</a:t>
                      </a:r>
                      <a:r>
                        <a:rPr lang="es-EC" sz="1400">
                          <a:effectLst/>
                        </a:rPr>
                        <a:t>K)</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a:effectLst/>
                        </a:rPr>
                        <a:t>RM (kg/m</a:t>
                      </a:r>
                      <a:r>
                        <a:rPr lang="es-EC" sz="1400" baseline="30000">
                          <a:effectLst/>
                        </a:rPr>
                        <a:t>2</a:t>
                      </a:r>
                      <a:r>
                        <a:rPr lang="es-EC" sz="1400">
                          <a:effectLst/>
                        </a:rPr>
                        <a:t>s)</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a:effectLst/>
                        </a:rPr>
                        <a:t>T (hora)</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a:effectLst/>
                        </a:rPr>
                        <a:t>dQ/Dt (W)</a:t>
                      </a:r>
                      <a:endParaRPr lang="es-EC" sz="1400">
                        <a:solidFill>
                          <a:srgbClr val="000000"/>
                        </a:solidFill>
                        <a:effectLst/>
                        <a:latin typeface="Arial"/>
                        <a:ea typeface="Calibri"/>
                        <a:cs typeface="Times New Roman"/>
                      </a:endParaRPr>
                    </a:p>
                  </a:txBody>
                  <a:tcPr marL="68580" marR="68580" marT="0" marB="0" anchor="ctr"/>
                </a:tc>
              </a:tr>
              <a:tr h="0">
                <a:tc>
                  <a:txBody>
                    <a:bodyPr/>
                    <a:lstStyle/>
                    <a:p>
                      <a:pPr algn="ctr">
                        <a:lnSpc>
                          <a:spcPct val="200000"/>
                        </a:lnSpc>
                        <a:spcAft>
                          <a:spcPts val="0"/>
                        </a:spcAft>
                      </a:pPr>
                      <a:r>
                        <a:rPr lang="es-EC" sz="1400" dirty="0">
                          <a:effectLst/>
                        </a:rPr>
                        <a:t>Uvilla</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32,22</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0,00513</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a:effectLst/>
                        </a:rPr>
                        <a:t>5</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902,149</a:t>
                      </a:r>
                      <a:endParaRPr lang="es-EC" sz="1400">
                        <a:solidFill>
                          <a:srgbClr val="000000"/>
                        </a:solidFill>
                        <a:effectLst/>
                        <a:latin typeface="Arial"/>
                        <a:ea typeface="Calibri"/>
                        <a:cs typeface="Times New Roman"/>
                      </a:endParaRPr>
                    </a:p>
                  </a:txBody>
                  <a:tcPr marL="68580" marR="68580" marT="0" marB="0" anchor="ctr"/>
                </a:tc>
              </a:tr>
              <a:tr h="0">
                <a:tc>
                  <a:txBody>
                    <a:bodyPr/>
                    <a:lstStyle/>
                    <a:p>
                      <a:pPr algn="ctr">
                        <a:lnSpc>
                          <a:spcPct val="200000"/>
                        </a:lnSpc>
                        <a:spcAft>
                          <a:spcPts val="0"/>
                        </a:spcAft>
                      </a:pPr>
                      <a:r>
                        <a:rPr lang="es-EC" sz="1400">
                          <a:effectLst/>
                        </a:rPr>
                        <a:t>Piña</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dirty="0">
                          <a:effectLst/>
                        </a:rPr>
                        <a:t>35,53</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0,00566</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a:effectLst/>
                        </a:rPr>
                        <a:t>6</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994,853</a:t>
                      </a:r>
                      <a:endParaRPr lang="es-EC" sz="1400">
                        <a:solidFill>
                          <a:srgbClr val="000000"/>
                        </a:solidFill>
                        <a:effectLst/>
                        <a:latin typeface="Arial"/>
                        <a:ea typeface="Calibri"/>
                        <a:cs typeface="Times New Roman"/>
                      </a:endParaRPr>
                    </a:p>
                  </a:txBody>
                  <a:tcPr marL="68580" marR="68580" marT="0" marB="0" anchor="ctr"/>
                </a:tc>
              </a:tr>
              <a:tr h="0">
                <a:tc>
                  <a:txBody>
                    <a:bodyPr/>
                    <a:lstStyle/>
                    <a:p>
                      <a:pPr algn="ctr">
                        <a:lnSpc>
                          <a:spcPct val="200000"/>
                        </a:lnSpc>
                        <a:spcAft>
                          <a:spcPts val="0"/>
                        </a:spcAft>
                      </a:pPr>
                      <a:r>
                        <a:rPr lang="es-EC" sz="1400">
                          <a:effectLst/>
                        </a:rPr>
                        <a:t>Manzana</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dirty="0">
                          <a:effectLst/>
                        </a:rPr>
                        <a:t>32,22</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dirty="0">
                          <a:effectLst/>
                        </a:rPr>
                        <a:t>0,00513</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a:effectLst/>
                        </a:rPr>
                        <a:t>6</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902,149</a:t>
                      </a:r>
                      <a:endParaRPr lang="es-EC" sz="1400">
                        <a:solidFill>
                          <a:srgbClr val="000000"/>
                        </a:solidFill>
                        <a:effectLst/>
                        <a:latin typeface="Arial"/>
                        <a:ea typeface="Calibri"/>
                        <a:cs typeface="Times New Roman"/>
                      </a:endParaRPr>
                    </a:p>
                  </a:txBody>
                  <a:tcPr marL="68580" marR="68580" marT="0" marB="0" anchor="ctr"/>
                </a:tc>
              </a:tr>
              <a:tr h="0">
                <a:tc>
                  <a:txBody>
                    <a:bodyPr/>
                    <a:lstStyle/>
                    <a:p>
                      <a:pPr algn="ctr">
                        <a:lnSpc>
                          <a:spcPct val="200000"/>
                        </a:lnSpc>
                        <a:spcAft>
                          <a:spcPts val="0"/>
                        </a:spcAft>
                      </a:pPr>
                      <a:r>
                        <a:rPr lang="es-EC" sz="1400">
                          <a:effectLst/>
                        </a:rPr>
                        <a:t>Frutilla</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37,33</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dirty="0">
                          <a:effectLst/>
                        </a:rPr>
                        <a:t>0,00595</a:t>
                      </a:r>
                      <a:endParaRPr lang="es-EC" sz="1400" dirty="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dirty="0">
                          <a:effectLst/>
                        </a:rPr>
                        <a:t>6</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1045,368</a:t>
                      </a:r>
                      <a:endParaRPr lang="es-EC" sz="1400">
                        <a:solidFill>
                          <a:srgbClr val="000000"/>
                        </a:solidFill>
                        <a:effectLst/>
                        <a:latin typeface="Arial"/>
                        <a:ea typeface="Calibri"/>
                        <a:cs typeface="Times New Roman"/>
                      </a:endParaRPr>
                    </a:p>
                  </a:txBody>
                  <a:tcPr marL="68580" marR="68580" marT="0" marB="0" anchor="ctr"/>
                </a:tc>
              </a:tr>
              <a:tr h="0">
                <a:tc>
                  <a:txBody>
                    <a:bodyPr/>
                    <a:lstStyle/>
                    <a:p>
                      <a:pPr algn="ctr">
                        <a:lnSpc>
                          <a:spcPct val="200000"/>
                        </a:lnSpc>
                        <a:spcAft>
                          <a:spcPts val="0"/>
                        </a:spcAft>
                      </a:pPr>
                      <a:r>
                        <a:rPr lang="es-EC" sz="1400">
                          <a:effectLst/>
                        </a:rPr>
                        <a:t>Naranja</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33,18</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0,00528</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dirty="0">
                          <a:effectLst/>
                        </a:rPr>
                        <a:t>6</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dirty="0">
                          <a:effectLst/>
                        </a:rPr>
                        <a:t>929,009</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algn="ctr">
                        <a:lnSpc>
                          <a:spcPct val="200000"/>
                        </a:lnSpc>
                        <a:spcAft>
                          <a:spcPts val="0"/>
                        </a:spcAft>
                      </a:pPr>
                      <a:r>
                        <a:rPr lang="es-EC" sz="1400">
                          <a:effectLst/>
                        </a:rPr>
                        <a:t>Mora</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43,36</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0,00690</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a:effectLst/>
                        </a:rPr>
                        <a:t>5</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dirty="0">
                          <a:effectLst/>
                        </a:rPr>
                        <a:t>1214,015</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algn="ctr">
                        <a:lnSpc>
                          <a:spcPct val="200000"/>
                        </a:lnSpc>
                        <a:spcAft>
                          <a:spcPts val="0"/>
                        </a:spcAft>
                      </a:pPr>
                      <a:r>
                        <a:rPr lang="es-EC" sz="1400">
                          <a:effectLst/>
                        </a:rPr>
                        <a:t>Pera</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36,26</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0,00577</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a:effectLst/>
                        </a:rPr>
                        <a:t>6</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dirty="0">
                          <a:effectLst/>
                        </a:rPr>
                        <a:t>1015,170</a:t>
                      </a:r>
                      <a:endParaRPr lang="es-EC" sz="1400" dirty="0">
                        <a:solidFill>
                          <a:srgbClr val="000000"/>
                        </a:solidFill>
                        <a:effectLst/>
                        <a:latin typeface="Arial"/>
                        <a:ea typeface="Calibri"/>
                        <a:cs typeface="Times New Roman"/>
                      </a:endParaRPr>
                    </a:p>
                  </a:txBody>
                  <a:tcPr marL="68580" marR="68580" marT="0" marB="0" anchor="ctr"/>
                </a:tc>
              </a:tr>
              <a:tr h="0">
                <a:tc>
                  <a:txBody>
                    <a:bodyPr/>
                    <a:lstStyle/>
                    <a:p>
                      <a:pPr algn="ctr">
                        <a:lnSpc>
                          <a:spcPct val="200000"/>
                        </a:lnSpc>
                        <a:spcAft>
                          <a:spcPts val="0"/>
                        </a:spcAft>
                      </a:pPr>
                      <a:r>
                        <a:rPr lang="es-EC" sz="1400">
                          <a:effectLst/>
                        </a:rPr>
                        <a:t>MÁXIMOS VALORES</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43,36</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a:effectLst/>
                        </a:rPr>
                        <a:t>0,00690</a:t>
                      </a:r>
                      <a:endParaRPr lang="es-EC" sz="1400">
                        <a:solidFill>
                          <a:srgbClr val="000000"/>
                        </a:solidFill>
                        <a:effectLst/>
                        <a:latin typeface="Arial"/>
                        <a:ea typeface="Calibri"/>
                        <a:cs typeface="Times New Roman"/>
                      </a:endParaRPr>
                    </a:p>
                  </a:txBody>
                  <a:tcPr marL="68580" marR="68580" marT="0" marB="0" anchor="ctr"/>
                </a:tc>
                <a:tc>
                  <a:txBody>
                    <a:bodyPr/>
                    <a:lstStyle/>
                    <a:p>
                      <a:pPr marL="449580" indent="-449580" algn="ctr">
                        <a:lnSpc>
                          <a:spcPct val="200000"/>
                        </a:lnSpc>
                        <a:spcAft>
                          <a:spcPts val="0"/>
                        </a:spcAft>
                      </a:pPr>
                      <a:r>
                        <a:rPr lang="es-EC" sz="1400">
                          <a:effectLst/>
                        </a:rPr>
                        <a:t>6</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200000"/>
                        </a:lnSpc>
                        <a:spcAft>
                          <a:spcPts val="0"/>
                        </a:spcAft>
                      </a:pPr>
                      <a:r>
                        <a:rPr lang="es-EC" sz="1400" dirty="0">
                          <a:effectLst/>
                        </a:rPr>
                        <a:t>1214,015</a:t>
                      </a:r>
                      <a:endParaRPr lang="es-EC" sz="14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926333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ESPESOR DEL AISLANTE</a:t>
            </a:r>
            <a:endParaRPr lang="es-EC" dirty="0">
              <a:solidFill>
                <a:schemeClr val="tx1"/>
              </a:solidFill>
            </a:endParaRPr>
          </a:p>
        </p:txBody>
      </p:sp>
      <p:pic>
        <p:nvPicPr>
          <p:cNvPr id="4" name="3 Imagen" descr="C:\Documents and Settings\User\Configuración local\Archivos temporales de Internet\Content.Word\img030.jpg"/>
          <p:cNvPicPr/>
          <p:nvPr/>
        </p:nvPicPr>
        <p:blipFill rotWithShape="1">
          <a:blip r:embed="rId2" cstate="print">
            <a:extLst>
              <a:ext uri="{28A0092B-C50C-407E-A947-70E740481C1C}">
                <a14:useLocalDpi xmlns:a14="http://schemas.microsoft.com/office/drawing/2010/main" val="0"/>
              </a:ext>
            </a:extLst>
          </a:blip>
          <a:srcRect l="31714" t="17354" r="11123" b="47795"/>
          <a:stretch/>
        </p:blipFill>
        <p:spPr bwMode="auto">
          <a:xfrm>
            <a:off x="341115" y="1252768"/>
            <a:ext cx="4110015" cy="3436883"/>
          </a:xfrm>
          <a:prstGeom prst="rect">
            <a:avLst/>
          </a:prstGeom>
          <a:noFill/>
          <a:ln>
            <a:noFill/>
          </a:ln>
          <a:extLst>
            <a:ext uri="{53640926-AAD7-44D8-BBD7-CCE9431645EC}">
              <a14:shadowObscured xmlns:a14="http://schemas.microsoft.com/office/drawing/2010/main"/>
            </a:ext>
          </a:extLst>
        </p:spPr>
      </p:pic>
      <p:sp>
        <p:nvSpPr>
          <p:cNvPr id="5" name="4 Rectángulo"/>
          <p:cNvSpPr/>
          <p:nvPr/>
        </p:nvSpPr>
        <p:spPr>
          <a:xfrm>
            <a:off x="0" y="4719567"/>
            <a:ext cx="4955267" cy="369332"/>
          </a:xfrm>
          <a:prstGeom prst="rect">
            <a:avLst/>
          </a:prstGeom>
        </p:spPr>
        <p:txBody>
          <a:bodyPr wrap="none">
            <a:spAutoFit/>
          </a:bodyPr>
          <a:lstStyle/>
          <a:p>
            <a:r>
              <a:rPr lang="es-EC" b="1" dirty="0"/>
              <a:t>Transferencia de calor en sistemas radiales</a:t>
            </a:r>
            <a:endParaRPr lang="es-EC" dirty="0"/>
          </a:p>
        </p:txBody>
      </p:sp>
      <mc:AlternateContent xmlns:mc="http://schemas.openxmlformats.org/markup-compatibility/2006" xmlns:a14="http://schemas.microsoft.com/office/drawing/2010/main">
        <mc:Choice Requires="a14">
          <p:sp>
            <p:nvSpPr>
              <p:cNvPr id="6" name="5 Rectángulo"/>
              <p:cNvSpPr/>
              <p:nvPr/>
            </p:nvSpPr>
            <p:spPr>
              <a:xfrm>
                <a:off x="5867568" y="1466193"/>
                <a:ext cx="5627951" cy="899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𝑄</m:t>
                      </m:r>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𝑇</m:t>
                              </m:r>
                            </m:e>
                            <m:sub>
                              <m:r>
                                <a:rPr lang="es-EC" i="1">
                                  <a:latin typeface="Cambria Math"/>
                                </a:rPr>
                                <m:t>∝,1</m:t>
                              </m:r>
                            </m:sub>
                          </m:sSub>
                          <m:r>
                            <a:rPr lang="es-EC" i="1">
                              <a:latin typeface="Cambria Math"/>
                            </a:rPr>
                            <m:t>−</m:t>
                          </m:r>
                          <m:sSub>
                            <m:sSubPr>
                              <m:ctrlPr>
                                <a:rPr lang="es-EC" i="1">
                                  <a:latin typeface="Cambria Math"/>
                                </a:rPr>
                              </m:ctrlPr>
                            </m:sSubPr>
                            <m:e>
                              <m:r>
                                <a:rPr lang="es-EC" i="1">
                                  <a:latin typeface="Cambria Math"/>
                                </a:rPr>
                                <m:t>𝑇</m:t>
                              </m:r>
                            </m:e>
                            <m:sub>
                              <m:r>
                                <a:rPr lang="es-EC" i="1">
                                  <a:latin typeface="Cambria Math"/>
                                </a:rPr>
                                <m:t>𝑠</m:t>
                              </m:r>
                              <m:r>
                                <a:rPr lang="es-EC" i="1">
                                  <a:latin typeface="Cambria Math"/>
                                </a:rPr>
                                <m:t>,4</m:t>
                              </m:r>
                            </m:sub>
                          </m:sSub>
                        </m:num>
                        <m:den>
                          <m:f>
                            <m:fPr>
                              <m:ctrlPr>
                                <a:rPr lang="es-EC" i="1">
                                  <a:latin typeface="Cambria Math"/>
                                </a:rPr>
                              </m:ctrlPr>
                            </m:fPr>
                            <m:num>
                              <m:r>
                                <a:rPr lang="es-EC" i="1">
                                  <a:latin typeface="Cambria Math"/>
                                </a:rPr>
                                <m:t>1</m:t>
                              </m:r>
                            </m:num>
                            <m:den>
                              <m:sSub>
                                <m:sSubPr>
                                  <m:ctrlPr>
                                    <a:rPr lang="es-EC" i="1">
                                      <a:latin typeface="Cambria Math"/>
                                    </a:rPr>
                                  </m:ctrlPr>
                                </m:sSubPr>
                                <m:e>
                                  <m:r>
                                    <a:rPr lang="es-EC" i="1">
                                      <a:latin typeface="Cambria Math"/>
                                    </a:rPr>
                                    <m:t>h</m:t>
                                  </m:r>
                                </m:e>
                                <m:sub>
                                  <m:r>
                                    <a:rPr lang="es-EC" i="1">
                                      <a:latin typeface="Cambria Math"/>
                                    </a:rPr>
                                    <m:t>1</m:t>
                                  </m:r>
                                </m:sub>
                              </m:sSub>
                              <m:r>
                                <a:rPr lang="es-EC" i="1">
                                  <a:latin typeface="Cambria Math"/>
                                </a:rPr>
                                <m:t>2</m:t>
                              </m:r>
                              <m:r>
                                <a:rPr lang="es-EC" i="1">
                                  <a:latin typeface="Cambria Math"/>
                                </a:rPr>
                                <m:t>𝜋</m:t>
                              </m:r>
                              <m:sSub>
                                <m:sSubPr>
                                  <m:ctrlPr>
                                    <a:rPr lang="es-EC" i="1">
                                      <a:latin typeface="Cambria Math"/>
                                    </a:rPr>
                                  </m:ctrlPr>
                                </m:sSubPr>
                                <m:e>
                                  <m:r>
                                    <a:rPr lang="es-EC" i="1">
                                      <a:latin typeface="Cambria Math"/>
                                    </a:rPr>
                                    <m:t>𝑟</m:t>
                                  </m:r>
                                </m:e>
                                <m:sub>
                                  <m:r>
                                    <a:rPr lang="es-EC" i="1">
                                      <a:latin typeface="Cambria Math"/>
                                    </a:rPr>
                                    <m:t>1</m:t>
                                  </m:r>
                                </m:sub>
                              </m:sSub>
                              <m:r>
                                <a:rPr lang="es-EC" i="1">
                                  <a:latin typeface="Cambria Math"/>
                                </a:rPr>
                                <m:t>𝐿</m:t>
                              </m:r>
                            </m:den>
                          </m:f>
                          <m:r>
                            <a:rPr lang="es-EC" i="1">
                              <a:latin typeface="Cambria Math"/>
                            </a:rPr>
                            <m:t>+</m:t>
                          </m:r>
                          <m:f>
                            <m:fPr>
                              <m:ctrlPr>
                                <a:rPr lang="es-EC" i="1">
                                  <a:latin typeface="Cambria Math"/>
                                </a:rPr>
                              </m:ctrlPr>
                            </m:fPr>
                            <m:num>
                              <m:r>
                                <m:rPr>
                                  <m:sty m:val="p"/>
                                </m:rPr>
                                <a:rPr lang="es-EC">
                                  <a:latin typeface="Cambria Math"/>
                                </a:rPr>
                                <m:t>ln</m:t>
                              </m:r>
                              <m:r>
                                <a:rPr lang="es-EC">
                                  <a:latin typeface="Cambria Math"/>
                                </a:rPr>
                                <m:t>⁡</m:t>
                              </m:r>
                              <m:r>
                                <a:rPr lang="es-EC" i="1">
                                  <a:latin typeface="Cambria Math"/>
                                </a:rPr>
                                <m:t>(</m:t>
                              </m:r>
                              <m:sSub>
                                <m:sSubPr>
                                  <m:ctrlPr>
                                    <a:rPr lang="es-EC" i="1">
                                      <a:latin typeface="Cambria Math"/>
                                    </a:rPr>
                                  </m:ctrlPr>
                                </m:sSubPr>
                                <m:e>
                                  <m:r>
                                    <a:rPr lang="es-EC" i="1">
                                      <a:latin typeface="Cambria Math"/>
                                    </a:rPr>
                                    <m:t>𝑟</m:t>
                                  </m:r>
                                </m:e>
                                <m:sub>
                                  <m:r>
                                    <a:rPr lang="es-EC" i="1">
                                      <a:latin typeface="Cambria Math"/>
                                    </a:rPr>
                                    <m:t>2</m:t>
                                  </m:r>
                                </m:sub>
                              </m:sSub>
                              <m:r>
                                <a:rPr lang="es-EC" i="1">
                                  <a:latin typeface="Cambria Math"/>
                                </a:rPr>
                                <m:t>/</m:t>
                              </m:r>
                              <m:sSub>
                                <m:sSubPr>
                                  <m:ctrlPr>
                                    <a:rPr lang="es-EC" i="1">
                                      <a:latin typeface="Cambria Math"/>
                                    </a:rPr>
                                  </m:ctrlPr>
                                </m:sSubPr>
                                <m:e>
                                  <m:r>
                                    <a:rPr lang="es-EC" i="1">
                                      <a:latin typeface="Cambria Math"/>
                                    </a:rPr>
                                    <m:t>𝑟</m:t>
                                  </m:r>
                                </m:e>
                                <m:sub>
                                  <m:r>
                                    <a:rPr lang="es-EC" i="1">
                                      <a:latin typeface="Cambria Math"/>
                                    </a:rPr>
                                    <m:t>1</m:t>
                                  </m:r>
                                </m:sub>
                              </m:sSub>
                              <m:r>
                                <a:rPr lang="es-EC" i="1">
                                  <a:latin typeface="Cambria Math"/>
                                </a:rPr>
                                <m:t>)</m:t>
                              </m:r>
                            </m:num>
                            <m:den>
                              <m:r>
                                <a:rPr lang="es-EC" i="1">
                                  <a:latin typeface="Cambria Math"/>
                                </a:rPr>
                                <m:t>2</m:t>
                              </m:r>
                              <m:r>
                                <a:rPr lang="es-EC" i="1">
                                  <a:latin typeface="Cambria Math"/>
                                </a:rPr>
                                <m:t>𝜋</m:t>
                              </m:r>
                              <m:sSub>
                                <m:sSubPr>
                                  <m:ctrlPr>
                                    <a:rPr lang="es-EC" i="1">
                                      <a:latin typeface="Cambria Math"/>
                                    </a:rPr>
                                  </m:ctrlPr>
                                </m:sSubPr>
                                <m:e>
                                  <m:r>
                                    <a:rPr lang="es-EC" i="1">
                                      <a:latin typeface="Cambria Math"/>
                                    </a:rPr>
                                    <m:t>𝑘</m:t>
                                  </m:r>
                                </m:e>
                                <m:sub>
                                  <m:r>
                                    <a:rPr lang="es-EC" i="1">
                                      <a:latin typeface="Cambria Math"/>
                                    </a:rPr>
                                    <m:t>𝐴</m:t>
                                  </m:r>
                                </m:sub>
                              </m:sSub>
                              <m:r>
                                <a:rPr lang="es-EC" i="1">
                                  <a:latin typeface="Cambria Math"/>
                                </a:rPr>
                                <m:t>𝐿</m:t>
                              </m:r>
                            </m:den>
                          </m:f>
                          <m:r>
                            <a:rPr lang="es-EC" i="1">
                              <a:latin typeface="Cambria Math"/>
                            </a:rPr>
                            <m:t>+</m:t>
                          </m:r>
                          <m:f>
                            <m:fPr>
                              <m:ctrlPr>
                                <a:rPr lang="es-EC" i="1">
                                  <a:latin typeface="Cambria Math"/>
                                </a:rPr>
                              </m:ctrlPr>
                            </m:fPr>
                            <m:num>
                              <m:r>
                                <m:rPr>
                                  <m:sty m:val="p"/>
                                </m:rPr>
                                <a:rPr lang="es-EC">
                                  <a:latin typeface="Cambria Math"/>
                                </a:rPr>
                                <m:t>ln</m:t>
                              </m:r>
                              <m:r>
                                <a:rPr lang="es-EC">
                                  <a:latin typeface="Cambria Math"/>
                                </a:rPr>
                                <m:t>⁡</m:t>
                              </m:r>
                              <m:r>
                                <a:rPr lang="es-EC" i="1">
                                  <a:latin typeface="Cambria Math"/>
                                </a:rPr>
                                <m:t>(</m:t>
                              </m:r>
                              <m:sSub>
                                <m:sSubPr>
                                  <m:ctrlPr>
                                    <a:rPr lang="es-EC" i="1">
                                      <a:latin typeface="Cambria Math"/>
                                    </a:rPr>
                                  </m:ctrlPr>
                                </m:sSubPr>
                                <m:e>
                                  <m:r>
                                    <a:rPr lang="es-EC" i="1">
                                      <a:latin typeface="Cambria Math"/>
                                    </a:rPr>
                                    <m:t>𝑟</m:t>
                                  </m:r>
                                </m:e>
                                <m:sub>
                                  <m:r>
                                    <a:rPr lang="es-EC" i="1">
                                      <a:latin typeface="Cambria Math"/>
                                    </a:rPr>
                                    <m:t>3</m:t>
                                  </m:r>
                                </m:sub>
                              </m:sSub>
                              <m:r>
                                <a:rPr lang="es-EC" i="1">
                                  <a:latin typeface="Cambria Math"/>
                                </a:rPr>
                                <m:t>/</m:t>
                              </m:r>
                              <m:sSub>
                                <m:sSubPr>
                                  <m:ctrlPr>
                                    <a:rPr lang="es-EC" i="1">
                                      <a:latin typeface="Cambria Math"/>
                                    </a:rPr>
                                  </m:ctrlPr>
                                </m:sSubPr>
                                <m:e>
                                  <m:r>
                                    <a:rPr lang="es-EC" i="1">
                                      <a:latin typeface="Cambria Math"/>
                                    </a:rPr>
                                    <m:t>𝑟</m:t>
                                  </m:r>
                                </m:e>
                                <m:sub>
                                  <m:r>
                                    <a:rPr lang="es-EC" i="1">
                                      <a:latin typeface="Cambria Math"/>
                                    </a:rPr>
                                    <m:t>2</m:t>
                                  </m:r>
                                </m:sub>
                              </m:sSub>
                              <m:r>
                                <a:rPr lang="es-EC" i="1">
                                  <a:latin typeface="Cambria Math"/>
                                </a:rPr>
                                <m:t>)</m:t>
                              </m:r>
                            </m:num>
                            <m:den>
                              <m:r>
                                <a:rPr lang="es-EC" i="1">
                                  <a:latin typeface="Cambria Math"/>
                                </a:rPr>
                                <m:t>2</m:t>
                              </m:r>
                              <m:r>
                                <a:rPr lang="es-EC" i="1">
                                  <a:latin typeface="Cambria Math"/>
                                </a:rPr>
                                <m:t>𝜋</m:t>
                              </m:r>
                              <m:sSub>
                                <m:sSubPr>
                                  <m:ctrlPr>
                                    <a:rPr lang="es-EC" i="1">
                                      <a:latin typeface="Cambria Math"/>
                                    </a:rPr>
                                  </m:ctrlPr>
                                </m:sSubPr>
                                <m:e>
                                  <m:r>
                                    <a:rPr lang="es-EC" i="1">
                                      <a:latin typeface="Cambria Math"/>
                                    </a:rPr>
                                    <m:t>𝑘</m:t>
                                  </m:r>
                                </m:e>
                                <m:sub>
                                  <m:r>
                                    <a:rPr lang="es-EC" i="1">
                                      <a:latin typeface="Cambria Math"/>
                                    </a:rPr>
                                    <m:t>𝐵</m:t>
                                  </m:r>
                                </m:sub>
                              </m:sSub>
                              <m:r>
                                <a:rPr lang="es-EC" i="1">
                                  <a:latin typeface="Cambria Math"/>
                                </a:rPr>
                                <m:t>𝐿</m:t>
                              </m:r>
                            </m:den>
                          </m:f>
                          <m:r>
                            <a:rPr lang="es-EC" i="1">
                              <a:latin typeface="Cambria Math"/>
                            </a:rPr>
                            <m:t>+</m:t>
                          </m:r>
                          <m:f>
                            <m:fPr>
                              <m:ctrlPr>
                                <a:rPr lang="es-EC" i="1">
                                  <a:latin typeface="Cambria Math"/>
                                </a:rPr>
                              </m:ctrlPr>
                            </m:fPr>
                            <m:num>
                              <m:r>
                                <m:rPr>
                                  <m:sty m:val="p"/>
                                </m:rPr>
                                <a:rPr lang="es-EC">
                                  <a:latin typeface="Cambria Math"/>
                                </a:rPr>
                                <m:t>ln</m:t>
                              </m:r>
                              <m:r>
                                <a:rPr lang="es-EC">
                                  <a:latin typeface="Cambria Math"/>
                                </a:rPr>
                                <m:t>⁡</m:t>
                              </m:r>
                              <m:r>
                                <a:rPr lang="es-EC" i="1">
                                  <a:latin typeface="Cambria Math"/>
                                </a:rPr>
                                <m:t>(</m:t>
                              </m:r>
                              <m:sSub>
                                <m:sSubPr>
                                  <m:ctrlPr>
                                    <a:rPr lang="es-EC" i="1">
                                      <a:latin typeface="Cambria Math"/>
                                    </a:rPr>
                                  </m:ctrlPr>
                                </m:sSubPr>
                                <m:e>
                                  <m:r>
                                    <a:rPr lang="es-EC" i="1">
                                      <a:latin typeface="Cambria Math"/>
                                    </a:rPr>
                                    <m:t>𝑟</m:t>
                                  </m:r>
                                </m:e>
                                <m:sub>
                                  <m:r>
                                    <a:rPr lang="es-EC" i="1">
                                      <a:latin typeface="Cambria Math"/>
                                    </a:rPr>
                                    <m:t>4</m:t>
                                  </m:r>
                                </m:sub>
                              </m:sSub>
                              <m:r>
                                <a:rPr lang="es-EC" i="1">
                                  <a:latin typeface="Cambria Math"/>
                                </a:rPr>
                                <m:t>/</m:t>
                              </m:r>
                              <m:sSub>
                                <m:sSubPr>
                                  <m:ctrlPr>
                                    <a:rPr lang="es-EC" i="1">
                                      <a:latin typeface="Cambria Math"/>
                                    </a:rPr>
                                  </m:ctrlPr>
                                </m:sSubPr>
                                <m:e>
                                  <m:r>
                                    <a:rPr lang="es-EC" i="1">
                                      <a:latin typeface="Cambria Math"/>
                                    </a:rPr>
                                    <m:t>𝑟</m:t>
                                  </m:r>
                                </m:e>
                                <m:sub>
                                  <m:r>
                                    <a:rPr lang="es-EC" i="1">
                                      <a:latin typeface="Cambria Math"/>
                                    </a:rPr>
                                    <m:t>3</m:t>
                                  </m:r>
                                </m:sub>
                              </m:sSub>
                              <m:r>
                                <a:rPr lang="es-EC" i="1">
                                  <a:latin typeface="Cambria Math"/>
                                </a:rPr>
                                <m:t>)</m:t>
                              </m:r>
                            </m:num>
                            <m:den>
                              <m:r>
                                <a:rPr lang="es-EC" i="1">
                                  <a:latin typeface="Cambria Math"/>
                                </a:rPr>
                                <m:t>2</m:t>
                              </m:r>
                              <m:r>
                                <a:rPr lang="es-EC" i="1">
                                  <a:latin typeface="Cambria Math"/>
                                </a:rPr>
                                <m:t>𝜋</m:t>
                              </m:r>
                              <m:sSub>
                                <m:sSubPr>
                                  <m:ctrlPr>
                                    <a:rPr lang="es-EC" i="1">
                                      <a:latin typeface="Cambria Math"/>
                                    </a:rPr>
                                  </m:ctrlPr>
                                </m:sSubPr>
                                <m:e>
                                  <m:r>
                                    <a:rPr lang="es-EC" i="1">
                                      <a:latin typeface="Cambria Math"/>
                                    </a:rPr>
                                    <m:t>𝑘</m:t>
                                  </m:r>
                                </m:e>
                                <m:sub>
                                  <m:r>
                                    <a:rPr lang="es-EC" i="1">
                                      <a:latin typeface="Cambria Math"/>
                                    </a:rPr>
                                    <m:t>𝑐</m:t>
                                  </m:r>
                                </m:sub>
                              </m:sSub>
                              <m:r>
                                <a:rPr lang="es-EC" i="1">
                                  <a:latin typeface="Cambria Math"/>
                                </a:rPr>
                                <m:t>𝐿</m:t>
                              </m:r>
                            </m:den>
                          </m:f>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5867568" y="1466193"/>
                <a:ext cx="5627951" cy="899092"/>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335517" y="2896670"/>
                <a:ext cx="7856483" cy="6197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200" i="1">
                          <a:latin typeface="Cambria Math"/>
                        </a:rPr>
                        <m:t>902,149=</m:t>
                      </m:r>
                      <m:f>
                        <m:fPr>
                          <m:ctrlPr>
                            <a:rPr lang="es-EC" sz="1200" i="1">
                              <a:latin typeface="Cambria Math"/>
                            </a:rPr>
                          </m:ctrlPr>
                        </m:fPr>
                        <m:num>
                          <m:r>
                            <a:rPr lang="es-EC" sz="1200" i="1">
                              <a:latin typeface="Cambria Math"/>
                            </a:rPr>
                            <m:t>100−18</m:t>
                          </m:r>
                        </m:num>
                        <m:den>
                          <m:f>
                            <m:fPr>
                              <m:ctrlPr>
                                <a:rPr lang="es-EC" sz="1200" i="1">
                                  <a:latin typeface="Cambria Math"/>
                                </a:rPr>
                              </m:ctrlPr>
                            </m:fPr>
                            <m:num>
                              <m:r>
                                <a:rPr lang="es-EC" sz="1200" i="1">
                                  <a:latin typeface="Cambria Math"/>
                                </a:rPr>
                                <m:t>1</m:t>
                              </m:r>
                            </m:num>
                            <m:den>
                              <m:r>
                                <a:rPr lang="es-EC" sz="1200" i="1">
                                  <a:latin typeface="Cambria Math"/>
                                </a:rPr>
                                <m:t>20</m:t>
                              </m:r>
                              <m:r>
                                <a:rPr lang="es-EC" sz="1200" i="1">
                                  <a:latin typeface="Cambria Math"/>
                                </a:rPr>
                                <m:t>𝑥</m:t>
                              </m:r>
                              <m:r>
                                <a:rPr lang="es-EC" sz="1200" i="1">
                                  <a:latin typeface="Cambria Math"/>
                                </a:rPr>
                                <m:t>2</m:t>
                              </m:r>
                              <m:r>
                                <a:rPr lang="es-EC" sz="1200" i="1">
                                  <a:latin typeface="Cambria Math"/>
                                </a:rPr>
                                <m:t>𝜋</m:t>
                              </m:r>
                              <m:r>
                                <a:rPr lang="es-EC" sz="1200" i="1">
                                  <a:latin typeface="Cambria Math"/>
                                </a:rPr>
                                <m:t>𝑥</m:t>
                              </m:r>
                              <m:r>
                                <a:rPr lang="es-EC" sz="1200" i="1">
                                  <a:latin typeface="Cambria Math"/>
                                </a:rPr>
                                <m:t>0,225</m:t>
                              </m:r>
                              <m:r>
                                <a:rPr lang="es-EC" sz="1200" i="1">
                                  <a:latin typeface="Cambria Math"/>
                                </a:rPr>
                                <m:t>𝑥</m:t>
                              </m:r>
                              <m:r>
                                <a:rPr lang="es-EC" sz="1200" i="1">
                                  <a:latin typeface="Cambria Math"/>
                                </a:rPr>
                                <m:t>0,41</m:t>
                              </m:r>
                            </m:den>
                          </m:f>
                          <m:r>
                            <a:rPr lang="es-EC" sz="1200" i="1">
                              <a:latin typeface="Cambria Math"/>
                            </a:rPr>
                            <m:t>+</m:t>
                          </m:r>
                          <m:f>
                            <m:fPr>
                              <m:ctrlPr>
                                <a:rPr lang="es-EC" sz="1200" i="1">
                                  <a:latin typeface="Cambria Math"/>
                                </a:rPr>
                              </m:ctrlPr>
                            </m:fPr>
                            <m:num>
                              <m:r>
                                <m:rPr>
                                  <m:sty m:val="p"/>
                                </m:rPr>
                                <a:rPr lang="es-EC" sz="1200">
                                  <a:latin typeface="Cambria Math"/>
                                </a:rPr>
                                <m:t>ln</m:t>
                              </m:r>
                              <m:r>
                                <a:rPr lang="es-EC" sz="1200">
                                  <a:latin typeface="Cambria Math"/>
                                </a:rPr>
                                <m:t>⁡</m:t>
                              </m:r>
                              <m:r>
                                <a:rPr lang="es-EC" sz="1200" i="1">
                                  <a:latin typeface="Cambria Math"/>
                                </a:rPr>
                                <m:t>(0,227/0,225)</m:t>
                              </m:r>
                            </m:num>
                            <m:den>
                              <m:r>
                                <a:rPr lang="es-EC" sz="1200" i="1">
                                  <a:latin typeface="Cambria Math"/>
                                </a:rPr>
                                <m:t>2</m:t>
                              </m:r>
                              <m:r>
                                <a:rPr lang="es-EC" sz="1200" i="1">
                                  <a:latin typeface="Cambria Math"/>
                                </a:rPr>
                                <m:t>𝜋</m:t>
                              </m:r>
                              <m:r>
                                <a:rPr lang="es-EC" sz="1200" i="1">
                                  <a:latin typeface="Cambria Math"/>
                                </a:rPr>
                                <m:t>𝑥</m:t>
                              </m:r>
                              <m:r>
                                <a:rPr lang="es-EC" sz="1200" i="1">
                                  <a:latin typeface="Cambria Math"/>
                                </a:rPr>
                                <m:t>16,3</m:t>
                              </m:r>
                              <m:r>
                                <a:rPr lang="es-EC" sz="1200" i="1">
                                  <a:latin typeface="Cambria Math"/>
                                </a:rPr>
                                <m:t>𝑥</m:t>
                              </m:r>
                              <m:r>
                                <a:rPr lang="es-EC" sz="1200" i="1">
                                  <a:latin typeface="Cambria Math"/>
                                </a:rPr>
                                <m:t>0,41</m:t>
                              </m:r>
                            </m:den>
                          </m:f>
                          <m:r>
                            <a:rPr lang="es-EC" sz="1200" i="1">
                              <a:latin typeface="Cambria Math"/>
                            </a:rPr>
                            <m:t>+</m:t>
                          </m:r>
                          <m:f>
                            <m:fPr>
                              <m:ctrlPr>
                                <a:rPr lang="es-EC" sz="1200" i="1">
                                  <a:latin typeface="Cambria Math"/>
                                </a:rPr>
                              </m:ctrlPr>
                            </m:fPr>
                            <m:num>
                              <m:r>
                                <m:rPr>
                                  <m:sty m:val="p"/>
                                </m:rPr>
                                <a:rPr lang="es-EC" sz="1200">
                                  <a:latin typeface="Cambria Math"/>
                                </a:rPr>
                                <m:t>ln</m:t>
                              </m:r>
                              <m:r>
                                <a:rPr lang="es-EC" sz="1200">
                                  <a:latin typeface="Cambria Math"/>
                                </a:rPr>
                                <m:t>⁡</m:t>
                              </m:r>
                              <m:r>
                                <a:rPr lang="es-EC" sz="1200" i="1">
                                  <a:latin typeface="Cambria Math"/>
                                </a:rPr>
                                <m:t>((</m:t>
                              </m:r>
                              <m:r>
                                <a:rPr lang="es-EC" sz="1200" i="1">
                                  <a:latin typeface="Cambria Math"/>
                                </a:rPr>
                                <m:t>𝑒</m:t>
                              </m:r>
                              <m:r>
                                <a:rPr lang="es-EC" sz="1200" i="1">
                                  <a:latin typeface="Cambria Math"/>
                                </a:rPr>
                                <m:t>+0,227)/0,227)</m:t>
                              </m:r>
                            </m:num>
                            <m:den>
                              <m:r>
                                <a:rPr lang="es-EC" sz="1200" i="1">
                                  <a:latin typeface="Cambria Math"/>
                                </a:rPr>
                                <m:t>2</m:t>
                              </m:r>
                              <m:r>
                                <a:rPr lang="es-EC" sz="1200" i="1">
                                  <a:latin typeface="Cambria Math"/>
                                </a:rPr>
                                <m:t>𝜋</m:t>
                              </m:r>
                              <m:r>
                                <a:rPr lang="es-EC" sz="1200" i="1">
                                  <a:latin typeface="Cambria Math"/>
                                </a:rPr>
                                <m:t>𝑥</m:t>
                              </m:r>
                              <m:r>
                                <a:rPr lang="es-EC" sz="1200" i="1">
                                  <a:latin typeface="Cambria Math"/>
                                </a:rPr>
                                <m:t>0,09</m:t>
                              </m:r>
                              <m:r>
                                <a:rPr lang="es-EC" sz="1200" i="1">
                                  <a:latin typeface="Cambria Math"/>
                                </a:rPr>
                                <m:t>𝑥</m:t>
                              </m:r>
                              <m:r>
                                <a:rPr lang="es-EC" sz="1200" i="1">
                                  <a:latin typeface="Cambria Math"/>
                                </a:rPr>
                                <m:t>0,41</m:t>
                              </m:r>
                            </m:den>
                          </m:f>
                          <m:r>
                            <a:rPr lang="es-EC" sz="1200" i="1">
                              <a:latin typeface="Cambria Math"/>
                            </a:rPr>
                            <m:t>+</m:t>
                          </m:r>
                          <m:f>
                            <m:fPr>
                              <m:ctrlPr>
                                <a:rPr lang="es-EC" sz="1200" i="1">
                                  <a:latin typeface="Cambria Math"/>
                                </a:rPr>
                              </m:ctrlPr>
                            </m:fPr>
                            <m:num>
                              <m:r>
                                <m:rPr>
                                  <m:sty m:val="p"/>
                                </m:rPr>
                                <a:rPr lang="es-EC" sz="1200">
                                  <a:latin typeface="Cambria Math"/>
                                </a:rPr>
                                <m:t>ln</m:t>
                              </m:r>
                              <m:r>
                                <a:rPr lang="es-EC" sz="1200">
                                  <a:latin typeface="Cambria Math"/>
                                </a:rPr>
                                <m:t>⁡</m:t>
                              </m:r>
                              <m:r>
                                <a:rPr lang="es-EC" sz="1200" i="1">
                                  <a:latin typeface="Cambria Math"/>
                                </a:rPr>
                                <m:t>((</m:t>
                              </m:r>
                              <m:r>
                                <a:rPr lang="es-EC" sz="1200" i="1">
                                  <a:latin typeface="Cambria Math"/>
                                </a:rPr>
                                <m:t>𝑒</m:t>
                              </m:r>
                              <m:r>
                                <a:rPr lang="es-EC" sz="1200" i="1">
                                  <a:latin typeface="Cambria Math"/>
                                </a:rPr>
                                <m:t>+0,227+0,7)/(</m:t>
                              </m:r>
                              <m:r>
                                <a:rPr lang="es-EC" sz="1200" i="1">
                                  <a:latin typeface="Cambria Math"/>
                                </a:rPr>
                                <m:t>𝑒</m:t>
                              </m:r>
                              <m:r>
                                <a:rPr lang="es-EC" sz="1200" i="1">
                                  <a:latin typeface="Cambria Math"/>
                                </a:rPr>
                                <m:t>+0,227))</m:t>
                              </m:r>
                            </m:num>
                            <m:den>
                              <m:r>
                                <a:rPr lang="es-EC" sz="1200" i="1">
                                  <a:latin typeface="Cambria Math"/>
                                </a:rPr>
                                <m:t>2</m:t>
                              </m:r>
                              <m:r>
                                <a:rPr lang="es-EC" sz="1200" i="1">
                                  <a:latin typeface="Cambria Math"/>
                                </a:rPr>
                                <m:t>𝜋</m:t>
                              </m:r>
                              <m:r>
                                <a:rPr lang="es-EC" sz="1200" i="1">
                                  <a:latin typeface="Cambria Math"/>
                                </a:rPr>
                                <m:t>𝑥</m:t>
                              </m:r>
                              <m:r>
                                <a:rPr lang="es-EC" sz="1200" i="1">
                                  <a:latin typeface="Cambria Math"/>
                                </a:rPr>
                                <m:t>16,3</m:t>
                              </m:r>
                              <m:r>
                                <a:rPr lang="es-EC" sz="1200" i="1">
                                  <a:latin typeface="Cambria Math"/>
                                </a:rPr>
                                <m:t>𝑥</m:t>
                              </m:r>
                              <m:r>
                                <a:rPr lang="es-EC" sz="1200" i="1">
                                  <a:latin typeface="Cambria Math"/>
                                </a:rPr>
                                <m:t>0,41</m:t>
                              </m:r>
                            </m:den>
                          </m:f>
                        </m:den>
                      </m:f>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4335517" y="2896670"/>
                <a:ext cx="7856483" cy="619785"/>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7913544" y="4288331"/>
                <a:ext cx="15359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𝑒</m:t>
                      </m:r>
                      <m:r>
                        <a:rPr lang="es-EC" i="1">
                          <a:latin typeface="Cambria Math"/>
                        </a:rPr>
                        <m:t>=3,69 </m:t>
                      </m:r>
                      <m:r>
                        <a:rPr lang="es-EC" i="1">
                          <a:latin typeface="Cambria Math"/>
                        </a:rPr>
                        <m:t>𝑚𝑚</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7913544" y="4288331"/>
                <a:ext cx="1535998" cy="369332"/>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713512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DISEÑO MECÁNICO</a:t>
            </a:r>
            <a:endParaRPr lang="es-EC" dirty="0">
              <a:solidFill>
                <a:schemeClr val="tx1"/>
              </a:solidFill>
            </a:endParaRPr>
          </a:p>
        </p:txBody>
      </p:sp>
      <mc:AlternateContent xmlns:mc="http://schemas.openxmlformats.org/markup-compatibility/2006" xmlns:a14="http://schemas.microsoft.com/office/drawing/2010/main">
        <mc:Choice Requires="a14">
          <p:sp>
            <p:nvSpPr>
              <p:cNvPr id="9" name="Marcador de contenido 2"/>
              <p:cNvSpPr>
                <a:spLocks noGrp="1"/>
              </p:cNvSpPr>
              <p:nvPr>
                <p:ph idx="1"/>
              </p:nvPr>
            </p:nvSpPr>
            <p:spPr>
              <a:xfrm>
                <a:off x="604413" y="1418897"/>
                <a:ext cx="10368387" cy="3583051"/>
              </a:xfrm>
            </p:spPr>
            <p:txBody>
              <a:bodyPr numCol="1"/>
              <a:lstStyle/>
              <a:p>
                <a:pPr marL="0" indent="0">
                  <a:buNone/>
                </a:pPr>
                <a:r>
                  <a:rPr lang="es-EC" dirty="0" smtClean="0">
                    <a:solidFill>
                      <a:schemeClr val="tx1"/>
                    </a:solidFill>
                  </a:rPr>
                  <a:t>Para </a:t>
                </a:r>
                <a:r>
                  <a:rPr lang="es-EC" dirty="0">
                    <a:solidFill>
                      <a:schemeClr val="tx1"/>
                    </a:solidFill>
                  </a:rPr>
                  <a:t>el diseño y construcción del recipiente a presión se escogió el código ASME, Sección VIII, División 1, “Diseño de recipientes a presión”, (ASME, 1992) conjuntamente con “</a:t>
                </a:r>
                <a:r>
                  <a:rPr lang="es-EC" dirty="0" err="1">
                    <a:solidFill>
                      <a:schemeClr val="tx1"/>
                    </a:solidFill>
                  </a:rPr>
                  <a:t>Pressure</a:t>
                </a:r>
                <a:r>
                  <a:rPr lang="es-EC" dirty="0">
                    <a:solidFill>
                      <a:schemeClr val="tx1"/>
                    </a:solidFill>
                  </a:rPr>
                  <a:t> </a:t>
                </a:r>
                <a:r>
                  <a:rPr lang="es-EC" dirty="0" err="1">
                    <a:solidFill>
                      <a:schemeClr val="tx1"/>
                    </a:solidFill>
                  </a:rPr>
                  <a:t>vessel</a:t>
                </a:r>
                <a:r>
                  <a:rPr lang="es-EC" dirty="0">
                    <a:solidFill>
                      <a:schemeClr val="tx1"/>
                    </a:solidFill>
                  </a:rPr>
                  <a:t> </a:t>
                </a:r>
                <a:r>
                  <a:rPr lang="es-EC" dirty="0" err="1">
                    <a:solidFill>
                      <a:schemeClr val="tx1"/>
                    </a:solidFill>
                  </a:rPr>
                  <a:t>handbook</a:t>
                </a:r>
                <a:r>
                  <a:rPr lang="es-EC" dirty="0">
                    <a:solidFill>
                      <a:schemeClr val="tx1"/>
                    </a:solidFill>
                  </a:rPr>
                  <a:t>” (</a:t>
                </a:r>
                <a:r>
                  <a:rPr lang="es-EC" dirty="0" err="1">
                    <a:solidFill>
                      <a:schemeClr val="tx1"/>
                    </a:solidFill>
                  </a:rPr>
                  <a:t>Megyesy</a:t>
                </a:r>
                <a:r>
                  <a:rPr lang="es-EC" dirty="0">
                    <a:solidFill>
                      <a:schemeClr val="tx1"/>
                    </a:solidFill>
                  </a:rPr>
                  <a:t>, 2001)</a:t>
                </a:r>
              </a:p>
              <a:p>
                <a:pPr marL="0" indent="0">
                  <a:buNone/>
                </a:pPr>
                <a:r>
                  <a:rPr lang="es-EC" dirty="0" smtClean="0">
                    <a:solidFill>
                      <a:schemeClr val="tx1"/>
                    </a:solidFill>
                  </a:rPr>
                  <a:t>Los </a:t>
                </a:r>
                <a:r>
                  <a:rPr lang="es-EC" dirty="0">
                    <a:solidFill>
                      <a:schemeClr val="tx1"/>
                    </a:solidFill>
                  </a:rPr>
                  <a:t>cálculos para el diseño mecánico serán enfocados para presión externa</a:t>
                </a:r>
                <a:r>
                  <a:rPr lang="es-EC" dirty="0" smtClean="0">
                    <a:solidFill>
                      <a:schemeClr val="tx1"/>
                    </a:solidFill>
                  </a:rPr>
                  <a:t>.</a:t>
                </a:r>
              </a:p>
              <a:p>
                <a14:m>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𝑜</m:t>
                        </m:r>
                      </m:sub>
                    </m:sSub>
                    <m:r>
                      <a:rPr lang="es-EC" i="1">
                        <a:latin typeface="Cambria Math"/>
                      </a:rPr>
                      <m:t>=20 </m:t>
                    </m:r>
                    <m:d>
                      <m:dPr>
                        <m:ctrlPr>
                          <a:rPr lang="es-EC" i="1">
                            <a:latin typeface="Cambria Math"/>
                          </a:rPr>
                        </m:ctrlPr>
                      </m:dPr>
                      <m:e>
                        <m:r>
                          <a:rPr lang="es-EC" i="1">
                            <a:latin typeface="Cambria Math"/>
                          </a:rPr>
                          <m:t>𝐾𝑃𝑎</m:t>
                        </m:r>
                      </m:e>
                    </m:d>
                    <m:r>
                      <a:rPr lang="es-EC" i="1">
                        <a:latin typeface="Cambria Math"/>
                      </a:rPr>
                      <m:t>= 2.9 (</m:t>
                    </m:r>
                    <m:r>
                      <a:rPr lang="es-EC" i="1">
                        <a:latin typeface="Cambria Math"/>
                      </a:rPr>
                      <m:t>𝑝𝑠𝑖</m:t>
                    </m:r>
                    <m:r>
                      <a:rPr lang="es-EC" i="1">
                        <a:latin typeface="Cambria Math"/>
                      </a:rPr>
                      <m:t>)                                                      </m:t>
                    </m:r>
                  </m:oMath>
                </a14:m>
                <a:endParaRPr lang="es-EC" dirty="0"/>
              </a:p>
              <a:p>
                <a14:m>
                  <m:oMath xmlns:m="http://schemas.openxmlformats.org/officeDocument/2006/math">
                    <m:r>
                      <a:rPr lang="es-EC" i="1">
                        <a:latin typeface="Cambria Math"/>
                      </a:rPr>
                      <m:t>𝑃</m:t>
                    </m:r>
                    <m:r>
                      <a:rPr lang="es-EC" i="1">
                        <a:latin typeface="Cambria Math"/>
                      </a:rPr>
                      <m:t>=15 </m:t>
                    </m:r>
                    <m:d>
                      <m:dPr>
                        <m:ctrlPr>
                          <a:rPr lang="es-EC" i="1">
                            <a:latin typeface="Cambria Math"/>
                          </a:rPr>
                        </m:ctrlPr>
                      </m:dPr>
                      <m:e>
                        <m:r>
                          <a:rPr lang="es-EC" i="1">
                            <a:latin typeface="Cambria Math"/>
                          </a:rPr>
                          <m:t>𝑝𝑠𝑖</m:t>
                        </m:r>
                      </m:e>
                    </m:d>
                    <m:r>
                      <a:rPr lang="es-EC" i="1">
                        <a:latin typeface="Cambria Math"/>
                      </a:rPr>
                      <m:t>, </m:t>
                    </m:r>
                    <m:r>
                      <a:rPr lang="es-EC" i="1">
                        <a:latin typeface="Cambria Math"/>
                      </a:rPr>
                      <m:t>𝑝𝑟𝑒𝑠𝑖</m:t>
                    </m:r>
                    <m:r>
                      <a:rPr lang="es-EC" i="1">
                        <a:latin typeface="Cambria Math"/>
                      </a:rPr>
                      <m:t>ó</m:t>
                    </m:r>
                    <m:r>
                      <a:rPr lang="es-EC" i="1">
                        <a:latin typeface="Cambria Math"/>
                      </a:rPr>
                      <m:t>𝑛</m:t>
                    </m:r>
                    <m:r>
                      <a:rPr lang="es-EC" i="1">
                        <a:latin typeface="Cambria Math"/>
                      </a:rPr>
                      <m:t> </m:t>
                    </m:r>
                    <m:r>
                      <a:rPr lang="es-EC" i="1">
                        <a:latin typeface="Cambria Math"/>
                      </a:rPr>
                      <m:t>𝑒𝑥𝑡𝑒𝑟𝑛𝑎</m:t>
                    </m:r>
                    <m:r>
                      <a:rPr lang="es-EC" i="1">
                        <a:latin typeface="Cambria Math"/>
                      </a:rPr>
                      <m:t> </m:t>
                    </m:r>
                    <m:r>
                      <a:rPr lang="es-EC" i="1">
                        <a:latin typeface="Cambria Math"/>
                      </a:rPr>
                      <m:t>𝑑𝑒</m:t>
                    </m:r>
                    <m:r>
                      <a:rPr lang="es-EC" i="1">
                        <a:latin typeface="Cambria Math"/>
                      </a:rPr>
                      <m:t> </m:t>
                    </m:r>
                    <m:r>
                      <a:rPr lang="es-EC" i="1">
                        <a:latin typeface="Cambria Math"/>
                      </a:rPr>
                      <m:t>𝑑𝑖𝑠𝑒</m:t>
                    </m:r>
                    <m:r>
                      <a:rPr lang="es-EC" i="1">
                        <a:latin typeface="Cambria Math"/>
                      </a:rPr>
                      <m:t>ñ</m:t>
                    </m:r>
                    <m:r>
                      <a:rPr lang="es-EC" i="1">
                        <a:latin typeface="Cambria Math"/>
                      </a:rPr>
                      <m:t>𝑜</m:t>
                    </m:r>
                    <m:r>
                      <a:rPr lang="es-EC" i="1">
                        <a:latin typeface="Cambria Math"/>
                      </a:rPr>
                      <m:t>                                                      </m:t>
                    </m:r>
                  </m:oMath>
                </a14:m>
                <a:endParaRPr lang="es-EC" dirty="0"/>
              </a:p>
              <a:p>
                <a:pPr marL="0" indent="0">
                  <a:buNone/>
                </a:pPr>
                <a:r>
                  <a:rPr lang="es-EC" dirty="0" smtClean="0">
                    <a:solidFill>
                      <a:schemeClr val="tx1"/>
                    </a:solidFill>
                  </a:rPr>
                  <a:t> </a:t>
                </a:r>
              </a:p>
            </p:txBody>
          </p:sp>
        </mc:Choice>
        <mc:Fallback xmlns="">
          <p:sp>
            <p:nvSpPr>
              <p:cNvPr id="9" name="Marcador de contenido 2"/>
              <p:cNvSpPr>
                <a:spLocks noGrp="1" noRot="1" noChangeAspect="1" noMove="1" noResize="1" noEditPoints="1" noAdjustHandles="1" noChangeArrowheads="1" noChangeShapeType="1" noTextEdit="1"/>
              </p:cNvSpPr>
              <p:nvPr>
                <p:ph idx="1"/>
              </p:nvPr>
            </p:nvSpPr>
            <p:spPr>
              <a:xfrm>
                <a:off x="604413" y="1418897"/>
                <a:ext cx="10368387" cy="3583051"/>
              </a:xfrm>
              <a:blipFill rotWithShape="1">
                <a:blip r:embed="rId2"/>
                <a:stretch>
                  <a:fillRect l="-882" t="-1190" r="-64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756273" y="3859189"/>
                <a:ext cx="29858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𝑜</m:t>
                          </m:r>
                        </m:sub>
                      </m:sSub>
                      <m:r>
                        <a:rPr lang="es-EC" i="1">
                          <a:latin typeface="Cambria Math"/>
                        </a:rPr>
                        <m:t>=20 </m:t>
                      </m:r>
                      <m:d>
                        <m:dPr>
                          <m:ctrlPr>
                            <a:rPr lang="es-EC" i="1">
                              <a:latin typeface="Cambria Math"/>
                            </a:rPr>
                          </m:ctrlPr>
                        </m:dPr>
                        <m:e>
                          <m:r>
                            <a:rPr lang="es-EC" i="1">
                              <a:latin typeface="Cambria Math"/>
                            </a:rPr>
                            <m:t>𝐾𝑃𝑎</m:t>
                          </m:r>
                        </m:e>
                      </m:d>
                      <m:r>
                        <a:rPr lang="es-EC" i="1">
                          <a:latin typeface="Cambria Math"/>
                        </a:rPr>
                        <m:t>= 2.9 (</m:t>
                      </m:r>
                      <m:r>
                        <a:rPr lang="es-EC" i="1">
                          <a:latin typeface="Cambria Math"/>
                        </a:rPr>
                        <m:t>𝑝𝑠𝑖</m:t>
                      </m:r>
                      <m:r>
                        <a:rPr lang="es-EC" i="1">
                          <a:latin typeface="Cambria Math"/>
                        </a:rPr>
                        <m:t>) </m:t>
                      </m:r>
                    </m:oMath>
                  </m:oMathPara>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756273" y="3859189"/>
                <a:ext cx="2985882" cy="369332"/>
              </a:xfrm>
              <a:prstGeom prst="rect">
                <a:avLst/>
              </a:prstGeom>
              <a:blipFill rotWithShape="1">
                <a:blip r:embed="rId3"/>
                <a:stretch>
                  <a:fillRect b="-1311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756273" y="4568638"/>
                <a:ext cx="4319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m:t>
                      </m:r>
                      <m:r>
                        <a:rPr lang="es-EC" i="1">
                          <a:latin typeface="Cambria Math"/>
                        </a:rPr>
                        <m:t>=15 </m:t>
                      </m:r>
                      <m:d>
                        <m:dPr>
                          <m:ctrlPr>
                            <a:rPr lang="es-EC" i="1">
                              <a:latin typeface="Cambria Math"/>
                            </a:rPr>
                          </m:ctrlPr>
                        </m:dPr>
                        <m:e>
                          <m:r>
                            <a:rPr lang="es-EC" i="1">
                              <a:latin typeface="Cambria Math"/>
                            </a:rPr>
                            <m:t>𝑝𝑠𝑖</m:t>
                          </m:r>
                        </m:e>
                      </m:d>
                      <m:r>
                        <a:rPr lang="es-EC" i="1">
                          <a:latin typeface="Cambria Math"/>
                        </a:rPr>
                        <m:t>, </m:t>
                      </m:r>
                      <m:r>
                        <a:rPr lang="es-EC" i="1">
                          <a:latin typeface="Cambria Math"/>
                        </a:rPr>
                        <m:t>𝑝𝑟𝑒𝑠𝑖</m:t>
                      </m:r>
                      <m:r>
                        <a:rPr lang="es-EC" i="1">
                          <a:latin typeface="Cambria Math"/>
                        </a:rPr>
                        <m:t>ó</m:t>
                      </m:r>
                      <m:r>
                        <a:rPr lang="es-EC" i="1">
                          <a:latin typeface="Cambria Math"/>
                        </a:rPr>
                        <m:t>𝑛</m:t>
                      </m:r>
                      <m:r>
                        <a:rPr lang="es-EC" i="1">
                          <a:latin typeface="Cambria Math"/>
                        </a:rPr>
                        <m:t> </m:t>
                      </m:r>
                      <m:r>
                        <a:rPr lang="es-EC" i="1">
                          <a:latin typeface="Cambria Math"/>
                        </a:rPr>
                        <m:t>𝑒𝑥𝑡𝑒𝑟𝑛𝑎</m:t>
                      </m:r>
                      <m:r>
                        <a:rPr lang="es-EC" i="1">
                          <a:latin typeface="Cambria Math"/>
                        </a:rPr>
                        <m:t> </m:t>
                      </m:r>
                      <m:r>
                        <a:rPr lang="es-EC" i="1">
                          <a:latin typeface="Cambria Math"/>
                        </a:rPr>
                        <m:t>𝑑𝑒</m:t>
                      </m:r>
                      <m:r>
                        <a:rPr lang="es-EC" i="1">
                          <a:latin typeface="Cambria Math"/>
                        </a:rPr>
                        <m:t> </m:t>
                      </m:r>
                      <m:r>
                        <a:rPr lang="es-EC" i="1">
                          <a:latin typeface="Cambria Math"/>
                        </a:rPr>
                        <m:t>𝑑𝑖𝑠𝑒</m:t>
                      </m:r>
                      <m:r>
                        <a:rPr lang="es-EC" i="1">
                          <a:latin typeface="Cambria Math"/>
                        </a:rPr>
                        <m:t>ñ</m:t>
                      </m:r>
                      <m:r>
                        <a:rPr lang="es-EC" i="1">
                          <a:latin typeface="Cambria Math"/>
                        </a:rPr>
                        <m:t>𝑜</m:t>
                      </m:r>
                      <m:r>
                        <a:rPr lang="es-EC" i="1">
                          <a:latin typeface="Cambria Math"/>
                        </a:rPr>
                        <m:t> </m:t>
                      </m:r>
                    </m:oMath>
                  </m:oMathPara>
                </a14:m>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756273" y="4568638"/>
                <a:ext cx="4319644" cy="369332"/>
              </a:xfrm>
              <a:prstGeom prst="rect">
                <a:avLst/>
              </a:prstGeom>
              <a:blipFill rotWithShape="1">
                <a:blip r:embed="rId4"/>
                <a:stretch>
                  <a:fillRect b="-14754"/>
                </a:stretch>
              </a:blipFill>
            </p:spPr>
            <p:txBody>
              <a:bodyPr/>
              <a:lstStyle/>
              <a:p>
                <a:r>
                  <a:rPr lang="es-EC">
                    <a:noFill/>
                  </a:rPr>
                  <a:t> </a:t>
                </a:r>
              </a:p>
            </p:txBody>
          </p:sp>
        </mc:Fallback>
      </mc:AlternateContent>
    </p:spTree>
    <p:extLst>
      <p:ext uri="{BB962C8B-B14F-4D97-AF65-F5344CB8AC3E}">
        <p14:creationId xmlns:p14="http://schemas.microsoft.com/office/powerpoint/2010/main" val="1108673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DISEÑO MECÁNICO</a:t>
            </a:r>
            <a:endParaRPr lang="es-EC" dirty="0">
              <a:solidFill>
                <a:schemeClr val="tx1"/>
              </a:solidFill>
            </a:endParaRPr>
          </a:p>
        </p:txBody>
      </p:sp>
      <p:pic>
        <p:nvPicPr>
          <p:cNvPr id="8" name="7 Imagen"/>
          <p:cNvPicPr/>
          <p:nvPr/>
        </p:nvPicPr>
        <p:blipFill rotWithShape="1">
          <a:blip r:embed="rId2" cstate="print">
            <a:extLst>
              <a:ext uri="{28A0092B-C50C-407E-A947-70E740481C1C}">
                <a14:useLocalDpi xmlns:a14="http://schemas.microsoft.com/office/drawing/2010/main" val="0"/>
              </a:ext>
            </a:extLst>
          </a:blip>
          <a:srcRect l="36021" t="32821" r="33571" b="15883"/>
          <a:stretch/>
        </p:blipFill>
        <p:spPr bwMode="auto">
          <a:xfrm>
            <a:off x="172380" y="1213047"/>
            <a:ext cx="4721225" cy="2729230"/>
          </a:xfrm>
          <a:prstGeom prst="rect">
            <a:avLst/>
          </a:prstGeom>
          <a:noFill/>
          <a:ln>
            <a:noFill/>
          </a:ln>
          <a:extLst>
            <a:ext uri="{53640926-AAD7-44D8-BBD7-CCE9431645EC}">
              <a14:shadowObscured xmlns:a14="http://schemas.microsoft.com/office/drawing/2010/main"/>
            </a:ext>
          </a:extLst>
        </p:spPr>
      </p:pic>
      <p:sp>
        <p:nvSpPr>
          <p:cNvPr id="5" name="4 Rectángulo"/>
          <p:cNvSpPr/>
          <p:nvPr/>
        </p:nvSpPr>
        <p:spPr>
          <a:xfrm>
            <a:off x="172379" y="705448"/>
            <a:ext cx="5327099" cy="369332"/>
          </a:xfrm>
          <a:prstGeom prst="rect">
            <a:avLst/>
          </a:prstGeom>
        </p:spPr>
        <p:txBody>
          <a:bodyPr wrap="none">
            <a:spAutoFit/>
          </a:bodyPr>
          <a:lstStyle/>
          <a:p>
            <a:r>
              <a:rPr lang="es-EC" b="1" dirty="0"/>
              <a:t>Esquema dimensiones del recipiente a presión</a:t>
            </a:r>
            <a:endParaRPr lang="es-EC" dirty="0"/>
          </a:p>
        </p:txBody>
      </p:sp>
      <mc:AlternateContent xmlns:mc="http://schemas.openxmlformats.org/markup-compatibility/2006" xmlns:a14="http://schemas.microsoft.com/office/drawing/2010/main">
        <mc:Choice Requires="a14">
          <p:sp>
            <p:nvSpPr>
              <p:cNvPr id="6" name="5 Rectángulo"/>
              <p:cNvSpPr/>
              <p:nvPr/>
            </p:nvSpPr>
            <p:spPr>
              <a:xfrm>
                <a:off x="172380" y="4082558"/>
                <a:ext cx="6009787"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𝐿</m:t>
                          </m:r>
                        </m:e>
                        <m:sub>
                          <m:r>
                            <a:rPr lang="es-EC" i="1">
                              <a:latin typeface="Cambria Math"/>
                            </a:rPr>
                            <m:t>𝑟𝑒𝑐𝑖𝑝𝑖𝑒𝑛𝑡𝑒</m:t>
                          </m:r>
                        </m:sub>
                      </m:sSub>
                      <m:r>
                        <a:rPr lang="es-EC" i="1">
                          <a:latin typeface="Cambria Math"/>
                        </a:rPr>
                        <m:t>=</m:t>
                      </m:r>
                      <m:sSub>
                        <m:sSubPr>
                          <m:ctrlPr>
                            <a:rPr lang="es-EC" i="1">
                              <a:latin typeface="Cambria Math"/>
                            </a:rPr>
                          </m:ctrlPr>
                        </m:sSubPr>
                        <m:e>
                          <m:r>
                            <a:rPr lang="es-EC" i="1">
                              <a:latin typeface="Cambria Math"/>
                            </a:rPr>
                            <m:t>𝐿</m:t>
                          </m:r>
                        </m:e>
                        <m:sub>
                          <m:r>
                            <a:rPr lang="es-EC" i="1">
                              <a:latin typeface="Cambria Math"/>
                            </a:rPr>
                            <m:t>𝑏𝑎𝑛𝑑𝑒𝑗𝑎𝑠</m:t>
                          </m:r>
                        </m:sub>
                      </m:sSub>
                      <m:r>
                        <a:rPr lang="es-EC" i="1">
                          <a:latin typeface="Cambria Math"/>
                        </a:rPr>
                        <m:t>+</m:t>
                      </m:r>
                      <m:sSub>
                        <m:sSubPr>
                          <m:ctrlPr>
                            <a:rPr lang="es-EC" i="1">
                              <a:latin typeface="Cambria Math"/>
                            </a:rPr>
                          </m:ctrlPr>
                        </m:sSubPr>
                        <m:e>
                          <m:r>
                            <a:rPr lang="es-EC" i="1">
                              <a:latin typeface="Cambria Math"/>
                            </a:rPr>
                            <m:t>𝐴𝑛𝑐h𝑜</m:t>
                          </m:r>
                        </m:e>
                        <m:sub>
                          <m:r>
                            <a:rPr lang="es-EC" i="1">
                              <a:latin typeface="Cambria Math"/>
                            </a:rPr>
                            <m:t>𝑎𝑛𝑔𝑢𝑙𝑜</m:t>
                          </m:r>
                        </m:sub>
                      </m:sSub>
                      <m:r>
                        <a:rPr lang="es-EC" i="1">
                          <a:latin typeface="Cambria Math"/>
                        </a:rPr>
                        <m:t>+</m:t>
                      </m:r>
                      <m:r>
                        <a:rPr lang="es-EC" i="1">
                          <a:latin typeface="Cambria Math"/>
                        </a:rPr>
                        <m:t>𝑇𝑜𝑙𝑒𝑟𝑎𝑛𝑐𝑖𝑎</m:t>
                      </m:r>
                      <m:r>
                        <a:rPr lang="es-EC" i="1">
                          <a:latin typeface="Cambria Math"/>
                        </a:rPr>
                        <m:t>                 </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172380" y="4082558"/>
                <a:ext cx="6009787" cy="395558"/>
              </a:xfrm>
              <a:prstGeom prst="rect">
                <a:avLst/>
              </a:prstGeom>
              <a:blipFill rotWithShape="1">
                <a:blip r:embed="rId3"/>
                <a:stretch>
                  <a:fillRect b="-923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72379" y="4934602"/>
                <a:ext cx="4472635" cy="394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𝐿</m:t>
                          </m:r>
                        </m:e>
                        <m:sub>
                          <m:r>
                            <a:rPr lang="es-EC" i="1">
                              <a:latin typeface="Cambria Math"/>
                            </a:rPr>
                            <m:t>𝑟𝑒𝑐𝑖𝑝𝑖𝑒𝑛𝑡𝑒</m:t>
                          </m:r>
                        </m:sub>
                      </m:sSub>
                      <m:r>
                        <a:rPr lang="es-EC" i="1">
                          <a:latin typeface="Cambria Math"/>
                        </a:rPr>
                        <m:t>=350+27∗2+63= 410 </m:t>
                      </m:r>
                      <m:r>
                        <a:rPr lang="es-EC" i="1">
                          <a:latin typeface="Cambria Math"/>
                        </a:rPr>
                        <m:t>𝑚𝑚</m:t>
                      </m:r>
                      <m:r>
                        <a:rPr lang="es-EC" i="1">
                          <a:latin typeface="Cambria Math"/>
                        </a:rPr>
                        <m:t> </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172379" y="4934602"/>
                <a:ext cx="4472635" cy="394147"/>
              </a:xfrm>
              <a:prstGeom prst="rect">
                <a:avLst/>
              </a:prstGeom>
              <a:blipFill rotWithShape="1">
                <a:blip r:embed="rId4"/>
                <a:stretch>
                  <a:fillRect b="-7692"/>
                </a:stretch>
              </a:blipFill>
            </p:spPr>
            <p:txBody>
              <a:bodyPr/>
              <a:lstStyle/>
              <a:p>
                <a:r>
                  <a:rPr lang="es-EC">
                    <a:noFill/>
                  </a:rPr>
                  <a:t> </a:t>
                </a:r>
              </a:p>
            </p:txBody>
          </p:sp>
        </mc:Fallback>
      </mc:AlternateContent>
      <p:graphicFrame>
        <p:nvGraphicFramePr>
          <p:cNvPr id="12" name="11 Tabla"/>
          <p:cNvGraphicFramePr>
            <a:graphicFrameLocks noGrp="1"/>
          </p:cNvGraphicFramePr>
          <p:nvPr>
            <p:extLst>
              <p:ext uri="{D42A27DB-BD31-4B8C-83A1-F6EECF244321}">
                <p14:modId xmlns:p14="http://schemas.microsoft.com/office/powerpoint/2010/main" val="2687570947"/>
              </p:ext>
            </p:extLst>
          </p:nvPr>
        </p:nvGraphicFramePr>
        <p:xfrm>
          <a:off x="6346142" y="1307705"/>
          <a:ext cx="4622483" cy="4119880"/>
        </p:xfrm>
        <a:graphic>
          <a:graphicData uri="http://schemas.openxmlformats.org/drawingml/2006/table">
            <a:tbl>
              <a:tblPr firstRow="1" firstCol="1" bandRow="1">
                <a:tableStyleId>{35758FB7-9AC5-4552-8A53-C91805E547FA}</a:tableStyleId>
              </a:tblPr>
              <a:tblGrid>
                <a:gridCol w="1983423"/>
                <a:gridCol w="946150"/>
                <a:gridCol w="1692910"/>
              </a:tblGrid>
              <a:tr h="253365">
                <a:tc gridSpan="3">
                  <a:txBody>
                    <a:bodyPr/>
                    <a:lstStyle/>
                    <a:p>
                      <a:pPr algn="l">
                        <a:lnSpc>
                          <a:spcPct val="150000"/>
                        </a:lnSpc>
                        <a:spcAft>
                          <a:spcPts val="0"/>
                        </a:spcAft>
                      </a:pPr>
                      <a:r>
                        <a:rPr lang="es-EC" sz="1200" dirty="0">
                          <a:effectLst/>
                        </a:rPr>
                        <a:t>PROPIEDADES FÍSICAS</a:t>
                      </a:r>
                      <a:endParaRPr lang="es-EC" sz="1200" dirty="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r>
              <a:tr h="244475">
                <a:tc>
                  <a:txBody>
                    <a:bodyPr/>
                    <a:lstStyle/>
                    <a:p>
                      <a:pPr algn="l">
                        <a:lnSpc>
                          <a:spcPct val="150000"/>
                        </a:lnSpc>
                        <a:spcAft>
                          <a:spcPts val="0"/>
                        </a:spcAft>
                      </a:pPr>
                      <a:r>
                        <a:rPr lang="es-EC" sz="1200">
                          <a:effectLst/>
                        </a:rPr>
                        <a:t>Densidad</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200">
                          <a:effectLst/>
                        </a:rPr>
                        <a:t>7.8 g/cm3 (0.28 lb/in3)</a:t>
                      </a:r>
                      <a:endParaRPr lang="es-EC" sz="1200">
                        <a:solidFill>
                          <a:srgbClr val="000000"/>
                        </a:solidFill>
                        <a:effectLst/>
                        <a:latin typeface="Arial"/>
                        <a:ea typeface="Calibri"/>
                        <a:cs typeface="Times New Roman"/>
                      </a:endParaRPr>
                    </a:p>
                  </a:txBody>
                  <a:tcPr marL="68580" marR="68580" marT="0" marB="0" anchor="ctr"/>
                </a:tc>
              </a:tr>
              <a:tr h="253365">
                <a:tc gridSpan="3">
                  <a:txBody>
                    <a:bodyPr/>
                    <a:lstStyle/>
                    <a:p>
                      <a:pPr algn="l">
                        <a:lnSpc>
                          <a:spcPct val="150000"/>
                        </a:lnSpc>
                        <a:spcAft>
                          <a:spcPts val="0"/>
                        </a:spcAft>
                      </a:pPr>
                      <a:r>
                        <a:rPr lang="es-EC" sz="1200">
                          <a:effectLst/>
                        </a:rPr>
                        <a:t>PROPIEDADES MECÁNICAS</a:t>
                      </a:r>
                      <a:endParaRPr lang="es-EC" sz="120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r>
              <a:tr h="253365">
                <a:tc>
                  <a:txBody>
                    <a:bodyPr/>
                    <a:lstStyle/>
                    <a:p>
                      <a:pPr algn="l">
                        <a:lnSpc>
                          <a:spcPct val="150000"/>
                        </a:lnSpc>
                        <a:spcAft>
                          <a:spcPts val="0"/>
                        </a:spcAft>
                      </a:pPr>
                      <a:r>
                        <a:rPr lang="es-EC" sz="1200">
                          <a:effectLst/>
                        </a:rPr>
                        <a:t>Resistencia a la fluencia </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200">
                          <a:effectLst/>
                        </a:rPr>
                        <a:t>S</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200">
                          <a:effectLst/>
                        </a:rPr>
                        <a:t>310 MPa (45KSI)</a:t>
                      </a:r>
                      <a:endParaRPr lang="es-EC" sz="1200">
                        <a:solidFill>
                          <a:srgbClr val="000000"/>
                        </a:solidFill>
                        <a:effectLst/>
                        <a:latin typeface="Arial"/>
                        <a:ea typeface="Calibri"/>
                        <a:cs typeface="Times New Roman"/>
                      </a:endParaRPr>
                    </a:p>
                  </a:txBody>
                  <a:tcPr marL="68580" marR="68580" marT="0" marB="0" anchor="ctr"/>
                </a:tc>
              </a:tr>
              <a:tr h="244475">
                <a:tc>
                  <a:txBody>
                    <a:bodyPr/>
                    <a:lstStyle/>
                    <a:p>
                      <a:pPr algn="l">
                        <a:lnSpc>
                          <a:spcPct val="150000"/>
                        </a:lnSpc>
                        <a:spcAft>
                          <a:spcPts val="0"/>
                        </a:spcAft>
                      </a:pPr>
                      <a:r>
                        <a:rPr lang="es-EC" sz="1200">
                          <a:effectLst/>
                        </a:rPr>
                        <a:t>Resistencia máxima </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200">
                          <a:effectLst/>
                        </a:rPr>
                        <a:t>620 MPa (90KSI)</a:t>
                      </a:r>
                      <a:endParaRPr lang="es-EC" sz="1200">
                        <a:solidFill>
                          <a:srgbClr val="000000"/>
                        </a:solidFill>
                        <a:effectLst/>
                        <a:latin typeface="Arial"/>
                        <a:ea typeface="Calibri"/>
                        <a:cs typeface="Times New Roman"/>
                      </a:endParaRPr>
                    </a:p>
                  </a:txBody>
                  <a:tcPr marL="68580" marR="68580" marT="0" marB="0" anchor="ctr"/>
                </a:tc>
              </a:tr>
              <a:tr h="253365">
                <a:tc>
                  <a:txBody>
                    <a:bodyPr/>
                    <a:lstStyle/>
                    <a:p>
                      <a:pPr algn="l">
                        <a:lnSpc>
                          <a:spcPct val="150000"/>
                        </a:lnSpc>
                        <a:spcAft>
                          <a:spcPts val="0"/>
                        </a:spcAft>
                      </a:pPr>
                      <a:r>
                        <a:rPr lang="es-EC" sz="1200">
                          <a:effectLst/>
                        </a:rPr>
                        <a:t>Elongación </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endParaRPr lang="es-EC" sz="1200">
                        <a:effectLst/>
                      </a:endParaRPr>
                    </a:p>
                    <a:p>
                      <a:pPr algn="just">
                        <a:lnSpc>
                          <a:spcPct val="150000"/>
                        </a:lnSpc>
                        <a:spcAft>
                          <a:spcPts val="1000"/>
                        </a:spcAft>
                      </a:pPr>
                      <a:r>
                        <a:rPr lang="es-EC" sz="1200">
                          <a:effectLst/>
                        </a:rPr>
                        <a:t>Continua</a:t>
                      </a:r>
                    </a:p>
                    <a:p>
                      <a:r>
                        <a:rPr lang="es-EC" sz="1000">
                          <a:effectLst/>
                        </a:rPr>
                        <a:t>30% (en 50 mm) </a:t>
                      </a:r>
                      <a:endParaRPr lang="es-EC" sz="1000">
                        <a:solidFill>
                          <a:srgbClr val="000000"/>
                        </a:solidFill>
                        <a:effectLst/>
                        <a:latin typeface="Times New Roman"/>
                        <a:ea typeface="Times New Roman"/>
                      </a:endParaRPr>
                    </a:p>
                  </a:txBody>
                  <a:tcPr marL="68580" marR="68580" marT="0" marB="0" anchor="ctr"/>
                </a:tc>
              </a:tr>
              <a:tr h="244475">
                <a:tc>
                  <a:txBody>
                    <a:bodyPr/>
                    <a:lstStyle/>
                    <a:p>
                      <a:pPr algn="l">
                        <a:lnSpc>
                          <a:spcPct val="150000"/>
                        </a:lnSpc>
                        <a:spcAft>
                          <a:spcPts val="0"/>
                        </a:spcAft>
                      </a:pPr>
                      <a:r>
                        <a:rPr lang="es-EC" sz="1200">
                          <a:effectLst/>
                        </a:rPr>
                        <a:t>Reducción de área </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200">
                          <a:effectLst/>
                        </a:rPr>
                        <a:t>40%</a:t>
                      </a:r>
                      <a:endParaRPr lang="es-EC" sz="1200">
                        <a:solidFill>
                          <a:srgbClr val="000000"/>
                        </a:solidFill>
                        <a:effectLst/>
                        <a:latin typeface="Arial"/>
                        <a:ea typeface="Calibri"/>
                        <a:cs typeface="Times New Roman"/>
                      </a:endParaRPr>
                    </a:p>
                  </a:txBody>
                  <a:tcPr marL="68580" marR="68580" marT="0" marB="0" anchor="ctr"/>
                </a:tc>
              </a:tr>
              <a:tr h="253365">
                <a:tc>
                  <a:txBody>
                    <a:bodyPr/>
                    <a:lstStyle/>
                    <a:p>
                      <a:pPr algn="l">
                        <a:lnSpc>
                          <a:spcPct val="150000"/>
                        </a:lnSpc>
                        <a:spcAft>
                          <a:spcPts val="0"/>
                        </a:spcAft>
                      </a:pPr>
                      <a:r>
                        <a:rPr lang="es-EC" sz="1200">
                          <a:effectLst/>
                        </a:rPr>
                        <a:t>Módulo de elasticidad </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200">
                          <a:effectLst/>
                        </a:rPr>
                        <a:t>200 GPa (29000 KSI)</a:t>
                      </a:r>
                      <a:endParaRPr lang="es-EC" sz="1200">
                        <a:solidFill>
                          <a:srgbClr val="000000"/>
                        </a:solidFill>
                        <a:effectLst/>
                        <a:latin typeface="Arial"/>
                        <a:ea typeface="Calibri"/>
                        <a:cs typeface="Times New Roman"/>
                      </a:endParaRPr>
                    </a:p>
                  </a:txBody>
                  <a:tcPr marL="68580" marR="68580" marT="0" marB="0" anchor="ctr"/>
                </a:tc>
              </a:tr>
              <a:tr h="253365">
                <a:tc gridSpan="3">
                  <a:txBody>
                    <a:bodyPr/>
                    <a:lstStyle/>
                    <a:p>
                      <a:pPr algn="just">
                        <a:lnSpc>
                          <a:spcPct val="150000"/>
                        </a:lnSpc>
                        <a:spcAft>
                          <a:spcPts val="0"/>
                        </a:spcAft>
                      </a:pPr>
                      <a:r>
                        <a:rPr lang="es-EC" sz="1200">
                          <a:effectLst/>
                        </a:rPr>
                        <a:t>DATOS DISEÑO MECÁNICO </a:t>
                      </a:r>
                      <a:endParaRPr lang="es-EC" sz="1200">
                        <a:solidFill>
                          <a:srgbClr val="000000"/>
                        </a:solidFill>
                        <a:effectLst/>
                        <a:latin typeface="Arial"/>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244475">
                <a:tc>
                  <a:txBody>
                    <a:bodyPr/>
                    <a:lstStyle/>
                    <a:p>
                      <a:pPr algn="just">
                        <a:lnSpc>
                          <a:spcPct val="150000"/>
                        </a:lnSpc>
                        <a:spcAft>
                          <a:spcPts val="0"/>
                        </a:spcAft>
                      </a:pPr>
                      <a:r>
                        <a:rPr lang="es-EC" sz="1200">
                          <a:effectLst/>
                        </a:rPr>
                        <a:t>Eficiencia de la junta </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200">
                          <a:effectLst/>
                        </a:rPr>
                        <a:t>E</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200">
                          <a:effectLst/>
                        </a:rPr>
                        <a:t>1</a:t>
                      </a:r>
                      <a:endParaRPr lang="es-EC" sz="1200">
                        <a:solidFill>
                          <a:srgbClr val="000000"/>
                        </a:solidFill>
                        <a:effectLst/>
                        <a:latin typeface="Arial"/>
                        <a:ea typeface="Calibri"/>
                        <a:cs typeface="Times New Roman"/>
                      </a:endParaRPr>
                    </a:p>
                  </a:txBody>
                  <a:tcPr marL="68580" marR="68580" marT="0" marB="0"/>
                </a:tc>
              </a:tr>
              <a:tr h="253365">
                <a:tc>
                  <a:txBody>
                    <a:bodyPr/>
                    <a:lstStyle/>
                    <a:p>
                      <a:pPr algn="just">
                        <a:lnSpc>
                          <a:spcPct val="150000"/>
                        </a:lnSpc>
                        <a:spcAft>
                          <a:spcPts val="0"/>
                        </a:spcAft>
                      </a:pPr>
                      <a:r>
                        <a:rPr lang="es-EC" sz="1200">
                          <a:effectLst/>
                        </a:rPr>
                        <a:t>Radio interior</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200">
                          <a:effectLst/>
                        </a:rPr>
                        <a:t>R</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200">
                          <a:effectLst/>
                        </a:rPr>
                        <a:t>250 mm (9.84 in)</a:t>
                      </a:r>
                      <a:endParaRPr lang="es-EC" sz="1200">
                        <a:solidFill>
                          <a:srgbClr val="000000"/>
                        </a:solidFill>
                        <a:effectLst/>
                        <a:latin typeface="Arial"/>
                        <a:ea typeface="Calibri"/>
                        <a:cs typeface="Times New Roman"/>
                      </a:endParaRPr>
                    </a:p>
                  </a:txBody>
                  <a:tcPr marL="68580" marR="68580" marT="0" marB="0"/>
                </a:tc>
              </a:tr>
              <a:tr h="244475">
                <a:tc>
                  <a:txBody>
                    <a:bodyPr/>
                    <a:lstStyle/>
                    <a:p>
                      <a:pPr algn="just">
                        <a:lnSpc>
                          <a:spcPct val="150000"/>
                        </a:lnSpc>
                        <a:spcAft>
                          <a:spcPts val="0"/>
                        </a:spcAft>
                      </a:pPr>
                      <a:r>
                        <a:rPr lang="es-EC" sz="1200">
                          <a:effectLst/>
                        </a:rPr>
                        <a:t>Diámetro interior</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200">
                          <a:effectLst/>
                        </a:rPr>
                        <a:t>D</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200">
                          <a:effectLst/>
                        </a:rPr>
                        <a:t>500 mm (19.68in)</a:t>
                      </a:r>
                      <a:endParaRPr lang="es-EC" sz="1200">
                        <a:solidFill>
                          <a:srgbClr val="000000"/>
                        </a:solidFill>
                        <a:effectLst/>
                        <a:latin typeface="Arial"/>
                        <a:ea typeface="Calibri"/>
                        <a:cs typeface="Times New Roman"/>
                      </a:endParaRPr>
                    </a:p>
                  </a:txBody>
                  <a:tcPr marL="68580" marR="68580" marT="0" marB="0"/>
                </a:tc>
              </a:tr>
              <a:tr h="253365">
                <a:tc>
                  <a:txBody>
                    <a:bodyPr/>
                    <a:lstStyle/>
                    <a:p>
                      <a:pPr algn="just">
                        <a:lnSpc>
                          <a:spcPct val="150000"/>
                        </a:lnSpc>
                        <a:spcAft>
                          <a:spcPts val="0"/>
                        </a:spcAft>
                      </a:pPr>
                      <a:r>
                        <a:rPr lang="es-EC" sz="1200">
                          <a:effectLst/>
                        </a:rPr>
                        <a:t>Cabeza </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200" dirty="0" err="1" smtClean="0">
                          <a:effectLst/>
                        </a:rPr>
                        <a:t>Toriesférica</a:t>
                      </a:r>
                      <a:endParaRPr lang="es-EC" sz="1200" dirty="0">
                        <a:solidFill>
                          <a:srgbClr val="000000"/>
                        </a:solidFill>
                        <a:effectLst/>
                        <a:latin typeface="Arial"/>
                        <a:ea typeface="Calibri"/>
                        <a:cs typeface="Times New Roman"/>
                      </a:endParaRPr>
                    </a:p>
                  </a:txBody>
                  <a:tcPr marL="68580" marR="68580" marT="0" marB="0"/>
                </a:tc>
              </a:tr>
            </a:tbl>
          </a:graphicData>
        </a:graphic>
      </p:graphicFrame>
      <p:sp>
        <p:nvSpPr>
          <p:cNvPr id="14" name="13 Rectángulo"/>
          <p:cNvSpPr/>
          <p:nvPr/>
        </p:nvSpPr>
        <p:spPr>
          <a:xfrm>
            <a:off x="6740670" y="843715"/>
            <a:ext cx="3724096" cy="369332"/>
          </a:xfrm>
          <a:prstGeom prst="rect">
            <a:avLst/>
          </a:prstGeom>
        </p:spPr>
        <p:txBody>
          <a:bodyPr wrap="none">
            <a:spAutoFit/>
          </a:bodyPr>
          <a:lstStyle/>
          <a:p>
            <a:r>
              <a:rPr lang="es-EC" b="1" dirty="0"/>
              <a:t>Parámetros de diseño mecánico</a:t>
            </a:r>
            <a:endParaRPr lang="es-EC" dirty="0"/>
          </a:p>
        </p:txBody>
      </p:sp>
    </p:spTree>
    <p:extLst>
      <p:ext uri="{BB962C8B-B14F-4D97-AF65-F5344CB8AC3E}">
        <p14:creationId xmlns:p14="http://schemas.microsoft.com/office/powerpoint/2010/main" val="3971493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5939"/>
            <a:ext cx="10972800" cy="1143000"/>
          </a:xfrm>
        </p:spPr>
        <p:txBody>
          <a:bodyPr/>
          <a:lstStyle/>
          <a:p>
            <a:r>
              <a:rPr lang="en-US" dirty="0" smtClean="0">
                <a:solidFill>
                  <a:schemeClr val="tx1"/>
                </a:solidFill>
              </a:rPr>
              <a:t>INTRODUCCIÓN</a:t>
            </a:r>
            <a:endParaRPr lang="en-US" dirty="0">
              <a:solidFill>
                <a:schemeClr val="tx1"/>
              </a:solidFill>
            </a:endParaRPr>
          </a:p>
        </p:txBody>
      </p:sp>
      <p:sp>
        <p:nvSpPr>
          <p:cNvPr id="6" name="Marcador de contenido 2"/>
          <p:cNvSpPr txBox="1">
            <a:spLocks/>
          </p:cNvSpPr>
          <p:nvPr/>
        </p:nvSpPr>
        <p:spPr>
          <a:xfrm>
            <a:off x="838200" y="1379857"/>
            <a:ext cx="6544734" cy="4797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dirty="0" smtClean="0"/>
              <a:t>Antecedentes de la deshidratación</a:t>
            </a:r>
          </a:p>
          <a:p>
            <a:r>
              <a:rPr lang="es-EC" dirty="0" smtClean="0"/>
              <a:t>Importancia de la deshidratación en el Ecuador</a:t>
            </a:r>
          </a:p>
          <a:p>
            <a:r>
              <a:rPr lang="es-EC" dirty="0" smtClean="0"/>
              <a:t>Impulso de la deshidratación al vacío.</a:t>
            </a:r>
          </a:p>
          <a:p>
            <a:endParaRPr lang="es-EC" dirty="0" smtClean="0"/>
          </a:p>
        </p:txBody>
      </p:sp>
      <p:pic>
        <p:nvPicPr>
          <p:cNvPr id="15366" name="Picture 6" descr="https://encrypted-tbn1.gstatic.com/images?q=tbn:ANd9GcQk2SqvFLxIBQByUWpFmgbr-aryrTAeqS2Ef4hR66QvpZChd98Q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210" y="1715931"/>
            <a:ext cx="3502025" cy="2363507"/>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descr="Secador de bandejas de vacío con sistema de lavado rápido C.I.P. MULTISPRA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582" y="4635062"/>
            <a:ext cx="2319742" cy="1541901"/>
          </a:xfrm>
          <a:prstGeom prst="rect">
            <a:avLst/>
          </a:prstGeom>
          <a:noFill/>
          <a:ln>
            <a:noFill/>
          </a:ln>
        </p:spPr>
      </p:pic>
      <p:pic>
        <p:nvPicPr>
          <p:cNvPr id="11" name="10 Imagen" descr="Secadores al vacío horizontales a cuerpo fijo, Planex."/>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4307" y="4465245"/>
            <a:ext cx="1529223" cy="1687333"/>
          </a:xfrm>
          <a:prstGeom prst="rect">
            <a:avLst/>
          </a:prstGeom>
          <a:noFill/>
          <a:ln>
            <a:noFill/>
          </a:ln>
        </p:spPr>
      </p:pic>
      <p:pic>
        <p:nvPicPr>
          <p:cNvPr id="12" name="11 Imagen" descr="http://microfood.eu/images/oferta/es/oferta1.jpg"/>
          <p:cNvPicPr/>
          <p:nvPr/>
        </p:nvPicPr>
        <p:blipFill rotWithShape="1">
          <a:blip r:embed="rId6" cstate="print">
            <a:extLst>
              <a:ext uri="{28A0092B-C50C-407E-A947-70E740481C1C}">
                <a14:useLocalDpi xmlns:a14="http://schemas.microsoft.com/office/drawing/2010/main" val="0"/>
              </a:ext>
            </a:extLst>
          </a:blip>
          <a:srcRect l="48568" t="33801" r="2131" b="9352"/>
          <a:stretch/>
        </p:blipFill>
        <p:spPr bwMode="auto">
          <a:xfrm>
            <a:off x="5249006" y="4565860"/>
            <a:ext cx="2133928" cy="15348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712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ESPESOR DEL CUERPO</a:t>
            </a:r>
            <a:endParaRPr lang="es-EC"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772442153"/>
              </p:ext>
            </p:extLst>
          </p:nvPr>
        </p:nvGraphicFramePr>
        <p:xfrm>
          <a:off x="8005992" y="2521535"/>
          <a:ext cx="3485515" cy="1280160"/>
        </p:xfrm>
        <a:graphic>
          <a:graphicData uri="http://schemas.openxmlformats.org/drawingml/2006/table">
            <a:tbl>
              <a:tblPr firstRow="1" firstCol="1" bandRow="1">
                <a:tableStyleId>{35758FB7-9AC5-4552-8A53-C91805E547FA}</a:tableStyleId>
              </a:tblPr>
              <a:tblGrid>
                <a:gridCol w="1413510"/>
                <a:gridCol w="662305"/>
                <a:gridCol w="747395"/>
                <a:gridCol w="662305"/>
              </a:tblGrid>
              <a:tr h="0">
                <a:tc>
                  <a:txBody>
                    <a:bodyPr/>
                    <a:lstStyle/>
                    <a:p>
                      <a:pPr algn="ctr">
                        <a:lnSpc>
                          <a:spcPct val="150000"/>
                        </a:lnSpc>
                        <a:spcAft>
                          <a:spcPts val="0"/>
                        </a:spcAft>
                      </a:pPr>
                      <a:r>
                        <a:rPr lang="es-EC" sz="1400" dirty="0">
                          <a:effectLst/>
                        </a:rPr>
                        <a:t>ITERACIÓN N°</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t (mm)</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Pa (psi)</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P (psi)</a:t>
                      </a:r>
                      <a:endParaRPr lang="es-EC" sz="14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400" dirty="0">
                          <a:effectLst/>
                        </a:rPr>
                        <a:t>1</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1</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5,27</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15</a:t>
                      </a:r>
                      <a:endParaRPr lang="es-EC" sz="14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400">
                          <a:effectLst/>
                        </a:rPr>
                        <a:t>2</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2</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30,41</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15</a:t>
                      </a:r>
                      <a:endParaRPr lang="es-EC" sz="1400" dirty="0">
                        <a:solidFill>
                          <a:srgbClr val="000000"/>
                        </a:solidFill>
                        <a:effectLst/>
                        <a:latin typeface="Arial"/>
                        <a:ea typeface="Calibri"/>
                        <a:cs typeface="Times New Roman"/>
                      </a:endParaRPr>
                    </a:p>
                  </a:txBody>
                  <a:tcPr marL="68580" marR="68580" marT="0" marB="0" anchor="ctr"/>
                </a:tc>
              </a:tr>
            </a:tbl>
          </a:graphicData>
        </a:graphic>
      </p:graphicFrame>
      <p:sp>
        <p:nvSpPr>
          <p:cNvPr id="4" name="3 Rectángulo"/>
          <p:cNvSpPr/>
          <p:nvPr/>
        </p:nvSpPr>
        <p:spPr>
          <a:xfrm>
            <a:off x="7809186" y="1481986"/>
            <a:ext cx="3810000" cy="646331"/>
          </a:xfrm>
          <a:prstGeom prst="rect">
            <a:avLst/>
          </a:prstGeom>
        </p:spPr>
        <p:txBody>
          <a:bodyPr wrap="square">
            <a:spAutoFit/>
          </a:bodyPr>
          <a:lstStyle/>
          <a:p>
            <a:r>
              <a:rPr lang="es-EC" b="1" dirty="0"/>
              <a:t>Iteraciones para el cálculo del espesor en el cuerpo del cilindro</a:t>
            </a:r>
            <a:endParaRPr lang="es-EC" dirty="0"/>
          </a:p>
        </p:txBody>
      </p:sp>
      <p:sp>
        <p:nvSpPr>
          <p:cNvPr id="11" name="Marcador de contenido 2"/>
          <p:cNvSpPr>
            <a:spLocks noGrp="1"/>
          </p:cNvSpPr>
          <p:nvPr>
            <p:ph idx="1"/>
          </p:nvPr>
        </p:nvSpPr>
        <p:spPr>
          <a:xfrm>
            <a:off x="204952" y="646388"/>
            <a:ext cx="7409793" cy="4329448"/>
          </a:xfrm>
        </p:spPr>
        <p:txBody>
          <a:bodyPr numCol="1"/>
          <a:lstStyle/>
          <a:p>
            <a:pPr marL="0" indent="0">
              <a:buNone/>
            </a:pPr>
            <a:r>
              <a:rPr lang="es-EC" sz="1600" dirty="0" smtClean="0">
                <a:solidFill>
                  <a:schemeClr val="tx1"/>
                </a:solidFill>
              </a:rPr>
              <a:t>Se </a:t>
            </a:r>
            <a:r>
              <a:rPr lang="es-EC" sz="1600" dirty="0">
                <a:solidFill>
                  <a:schemeClr val="tx1"/>
                </a:solidFill>
              </a:rPr>
              <a:t>asume un valor de t = 2 </a:t>
            </a:r>
            <a:r>
              <a:rPr lang="es-EC" sz="1600" dirty="0" smtClean="0">
                <a:solidFill>
                  <a:schemeClr val="tx1"/>
                </a:solidFill>
              </a:rPr>
              <a:t>mm</a:t>
            </a:r>
          </a:p>
          <a:p>
            <a:pPr marL="457200" indent="-457200">
              <a:buAutoNum type="arabicParenR"/>
            </a:pPr>
            <a:r>
              <a:rPr lang="es-EC" sz="1600" dirty="0" smtClean="0">
                <a:solidFill>
                  <a:schemeClr val="tx1"/>
                </a:solidFill>
              </a:rPr>
              <a:t>Determinar Do/t</a:t>
            </a:r>
          </a:p>
          <a:p>
            <a:pPr marL="0" indent="0">
              <a:buNone/>
            </a:pPr>
            <a:r>
              <a:rPr lang="es-EC" sz="1600" dirty="0" smtClean="0">
                <a:solidFill>
                  <a:schemeClr val="tx1"/>
                </a:solidFill>
              </a:rPr>
              <a:t>	Do </a:t>
            </a:r>
            <a:r>
              <a:rPr lang="es-EC" sz="1600" dirty="0">
                <a:solidFill>
                  <a:schemeClr val="tx1"/>
                </a:solidFill>
              </a:rPr>
              <a:t>= Di + </a:t>
            </a:r>
            <a:r>
              <a:rPr lang="es-EC" sz="1600" dirty="0" smtClean="0">
                <a:solidFill>
                  <a:schemeClr val="tx1"/>
                </a:solidFill>
              </a:rPr>
              <a:t>2*t</a:t>
            </a:r>
          </a:p>
          <a:p>
            <a:pPr marL="0" indent="0">
              <a:buNone/>
            </a:pPr>
            <a:r>
              <a:rPr lang="es-EC" sz="1600" dirty="0" smtClean="0">
                <a:solidFill>
                  <a:schemeClr val="tx1"/>
                </a:solidFill>
              </a:rPr>
              <a:t>	Do </a:t>
            </a:r>
            <a:r>
              <a:rPr lang="es-EC" sz="1600" dirty="0">
                <a:solidFill>
                  <a:schemeClr val="tx1"/>
                </a:solidFill>
              </a:rPr>
              <a:t>= </a:t>
            </a:r>
            <a:r>
              <a:rPr lang="es-EC" sz="1600" dirty="0" smtClean="0">
                <a:solidFill>
                  <a:schemeClr val="tx1"/>
                </a:solidFill>
              </a:rPr>
              <a:t>19.84</a:t>
            </a:r>
          </a:p>
          <a:p>
            <a:pPr marL="0" indent="0">
              <a:buNone/>
            </a:pPr>
            <a:r>
              <a:rPr lang="es-EC" sz="1600" dirty="0" smtClean="0">
                <a:solidFill>
                  <a:schemeClr val="tx1"/>
                </a:solidFill>
              </a:rPr>
              <a:t>	Do/t = 252.096 &gt;10</a:t>
            </a:r>
          </a:p>
          <a:p>
            <a:pPr marL="457200" indent="-457200">
              <a:buAutoNum type="arabicParenR" startAt="2"/>
            </a:pPr>
            <a:r>
              <a:rPr lang="es-EC" sz="1600" dirty="0" smtClean="0">
                <a:solidFill>
                  <a:schemeClr val="tx1"/>
                </a:solidFill>
              </a:rPr>
              <a:t>Determinar L/Do</a:t>
            </a:r>
          </a:p>
          <a:p>
            <a:pPr marL="0" indent="0">
              <a:buNone/>
            </a:pPr>
            <a:r>
              <a:rPr lang="es-EC" sz="1600" dirty="0" smtClean="0">
                <a:solidFill>
                  <a:schemeClr val="tx1"/>
                </a:solidFill>
              </a:rPr>
              <a:t>	L/Do </a:t>
            </a:r>
            <a:r>
              <a:rPr lang="es-EC" sz="1600" dirty="0">
                <a:solidFill>
                  <a:schemeClr val="tx1"/>
                </a:solidFill>
              </a:rPr>
              <a:t>= </a:t>
            </a:r>
            <a:r>
              <a:rPr lang="es-EC" sz="1600" dirty="0" smtClean="0">
                <a:solidFill>
                  <a:schemeClr val="tx1"/>
                </a:solidFill>
              </a:rPr>
              <a:t>0.8135</a:t>
            </a:r>
          </a:p>
          <a:p>
            <a:pPr marL="0" indent="0">
              <a:buNone/>
            </a:pPr>
            <a:r>
              <a:rPr lang="es-EC" sz="1600" dirty="0" smtClean="0">
                <a:solidFill>
                  <a:schemeClr val="tx1"/>
                </a:solidFill>
              </a:rPr>
              <a:t>3)     Con </a:t>
            </a:r>
            <a:r>
              <a:rPr lang="es-EC" sz="1600" dirty="0">
                <a:solidFill>
                  <a:schemeClr val="tx1"/>
                </a:solidFill>
              </a:rPr>
              <a:t>el valor de Do/t y L/Do se encuentra el valor del factor A en la figura G </a:t>
            </a:r>
            <a:endParaRPr lang="es-EC" sz="1600" dirty="0" smtClean="0">
              <a:solidFill>
                <a:schemeClr val="tx1"/>
              </a:solidFill>
            </a:endParaRPr>
          </a:p>
          <a:p>
            <a:pPr marL="0" indent="0">
              <a:buNone/>
            </a:pPr>
            <a:r>
              <a:rPr lang="es-EC" sz="1600" dirty="0" smtClean="0">
                <a:solidFill>
                  <a:schemeClr val="tx1"/>
                </a:solidFill>
              </a:rPr>
              <a:t>	Factor </a:t>
            </a:r>
            <a:r>
              <a:rPr lang="es-EC" sz="1600" dirty="0">
                <a:solidFill>
                  <a:schemeClr val="tx1"/>
                </a:solidFill>
              </a:rPr>
              <a:t>A =0.0004</a:t>
            </a:r>
          </a:p>
          <a:p>
            <a:pPr marL="0" indent="0">
              <a:buNone/>
            </a:pPr>
            <a:r>
              <a:rPr lang="es-EC" sz="1600" dirty="0" smtClean="0">
                <a:solidFill>
                  <a:schemeClr val="tx1"/>
                </a:solidFill>
              </a:rPr>
              <a:t>4)     Con </a:t>
            </a:r>
            <a:r>
              <a:rPr lang="es-EC" sz="1600" dirty="0">
                <a:solidFill>
                  <a:schemeClr val="tx1"/>
                </a:solidFill>
              </a:rPr>
              <a:t>el valor del factor A se encuentra el valor de B en la figura </a:t>
            </a:r>
            <a:r>
              <a:rPr lang="es-EC" sz="1600" dirty="0" smtClean="0">
                <a:solidFill>
                  <a:schemeClr val="tx1"/>
                </a:solidFill>
              </a:rPr>
              <a:t>D</a:t>
            </a:r>
            <a:endParaRPr lang="es-EC" sz="1600" dirty="0">
              <a:solidFill>
                <a:schemeClr val="tx1"/>
              </a:solidFill>
            </a:endParaRPr>
          </a:p>
          <a:p>
            <a:pPr marL="0" indent="0">
              <a:buNone/>
            </a:pPr>
            <a:r>
              <a:rPr lang="es-EC" sz="1600" dirty="0" smtClean="0">
                <a:solidFill>
                  <a:schemeClr val="tx1"/>
                </a:solidFill>
              </a:rPr>
              <a:t>	Material</a:t>
            </a:r>
            <a:r>
              <a:rPr lang="es-EC" sz="1600" dirty="0">
                <a:solidFill>
                  <a:schemeClr val="tx1"/>
                </a:solidFill>
              </a:rPr>
              <a:t>: AISI 304</a:t>
            </a:r>
          </a:p>
          <a:p>
            <a:pPr marL="0" indent="0">
              <a:buNone/>
            </a:pPr>
            <a:r>
              <a:rPr lang="es-EC" sz="1600" dirty="0" smtClean="0">
                <a:solidFill>
                  <a:schemeClr val="tx1"/>
                </a:solidFill>
              </a:rPr>
              <a:t>	E</a:t>
            </a:r>
            <a:r>
              <a:rPr lang="es-EC" sz="1600" dirty="0">
                <a:solidFill>
                  <a:schemeClr val="tx1"/>
                </a:solidFill>
              </a:rPr>
              <a:t>: 29 x 106 (psi)</a:t>
            </a:r>
          </a:p>
          <a:p>
            <a:pPr marL="0" indent="0">
              <a:buNone/>
            </a:pPr>
            <a:r>
              <a:rPr lang="es-EC" sz="1600" dirty="0" smtClean="0">
                <a:solidFill>
                  <a:schemeClr val="tx1"/>
                </a:solidFill>
              </a:rPr>
              <a:t>	B</a:t>
            </a:r>
            <a:r>
              <a:rPr lang="es-EC" sz="1600" dirty="0">
                <a:solidFill>
                  <a:schemeClr val="tx1"/>
                </a:solidFill>
              </a:rPr>
              <a:t>: 5750</a:t>
            </a:r>
          </a:p>
          <a:p>
            <a:pPr marL="0" indent="0">
              <a:buNone/>
            </a:pPr>
            <a:r>
              <a:rPr lang="es-EC" sz="1600" dirty="0" smtClean="0">
                <a:solidFill>
                  <a:schemeClr val="tx1"/>
                </a:solidFill>
              </a:rPr>
              <a:t>5)      Cálculo </a:t>
            </a:r>
            <a:r>
              <a:rPr lang="es-EC" sz="1600" dirty="0">
                <a:solidFill>
                  <a:schemeClr val="tx1"/>
                </a:solidFill>
              </a:rPr>
              <a:t>de la máxima presión externa admisible</a:t>
            </a:r>
          </a:p>
          <a:p>
            <a:pPr marL="0" indent="0">
              <a:buNone/>
            </a:pPr>
            <a:endParaRPr lang="es-EC" dirty="0" smtClean="0">
              <a:solidFill>
                <a:schemeClr val="tx1"/>
              </a:solidFill>
            </a:endParaRPr>
          </a:p>
          <a:p>
            <a:pPr marL="0" indent="0">
              <a:buNone/>
            </a:pPr>
            <a:endParaRPr lang="es-EC" dirty="0">
              <a:solidFill>
                <a:schemeClr val="tx1"/>
              </a:solidFill>
            </a:endParaRPr>
          </a:p>
        </p:txBody>
      </p:sp>
      <mc:AlternateContent xmlns:mc="http://schemas.openxmlformats.org/markup-compatibility/2006" xmlns:a14="http://schemas.microsoft.com/office/drawing/2010/main">
        <mc:Choice Requires="a14">
          <p:sp>
            <p:nvSpPr>
              <p:cNvPr id="10" name="9 Rectángulo"/>
              <p:cNvSpPr/>
              <p:nvPr/>
            </p:nvSpPr>
            <p:spPr>
              <a:xfrm>
                <a:off x="818694" y="5117725"/>
                <a:ext cx="1672258" cy="7584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𝑃</m:t>
                          </m:r>
                        </m:e>
                        <m:sub>
                          <m:r>
                            <a:rPr lang="es-EC" sz="1600" i="1">
                              <a:latin typeface="Cambria Math"/>
                            </a:rPr>
                            <m:t>𝑎</m:t>
                          </m:r>
                        </m:sub>
                      </m:sSub>
                      <m:r>
                        <a:rPr lang="es-EC" sz="1600" i="1">
                          <a:latin typeface="Cambria Math"/>
                        </a:rPr>
                        <m:t>=</m:t>
                      </m:r>
                      <m:f>
                        <m:fPr>
                          <m:ctrlPr>
                            <a:rPr lang="es-EC" sz="1600" i="1">
                              <a:latin typeface="Cambria Math"/>
                            </a:rPr>
                          </m:ctrlPr>
                        </m:fPr>
                        <m:num>
                          <m:r>
                            <a:rPr lang="es-EC" sz="1600" i="1">
                              <a:latin typeface="Cambria Math"/>
                            </a:rPr>
                            <m:t>4</m:t>
                          </m:r>
                          <m:r>
                            <a:rPr lang="es-EC" sz="1600" i="1">
                              <a:latin typeface="Cambria Math"/>
                            </a:rPr>
                            <m:t>𝐵</m:t>
                          </m:r>
                        </m:num>
                        <m:den>
                          <m:r>
                            <a:rPr lang="es-EC" sz="1600" i="1">
                              <a:latin typeface="Cambria Math"/>
                            </a:rPr>
                            <m:t>3</m:t>
                          </m:r>
                          <m:d>
                            <m:dPr>
                              <m:ctrlPr>
                                <a:rPr lang="es-EC" sz="1600" i="1">
                                  <a:latin typeface="Cambria Math"/>
                                </a:rPr>
                              </m:ctrlPr>
                            </m:dPr>
                            <m:e>
                              <m:f>
                                <m:fPr>
                                  <m:ctrlPr>
                                    <a:rPr lang="es-EC" sz="1600" i="1">
                                      <a:latin typeface="Cambria Math"/>
                                    </a:rPr>
                                  </m:ctrlPr>
                                </m:fPr>
                                <m:num>
                                  <m:sSub>
                                    <m:sSubPr>
                                      <m:ctrlPr>
                                        <a:rPr lang="es-EC" sz="1600" i="1">
                                          <a:latin typeface="Cambria Math"/>
                                        </a:rPr>
                                      </m:ctrlPr>
                                    </m:sSubPr>
                                    <m:e>
                                      <m:r>
                                        <a:rPr lang="es-EC" sz="1600" i="1">
                                          <a:latin typeface="Cambria Math"/>
                                        </a:rPr>
                                        <m:t>𝐷</m:t>
                                      </m:r>
                                    </m:e>
                                    <m:sub>
                                      <m:r>
                                        <a:rPr lang="es-EC" sz="1600" i="1">
                                          <a:latin typeface="Cambria Math"/>
                                        </a:rPr>
                                        <m:t>𝑂</m:t>
                                      </m:r>
                                    </m:sub>
                                  </m:sSub>
                                </m:num>
                                <m:den>
                                  <m:r>
                                    <a:rPr lang="es-EC" sz="1600" i="1">
                                      <a:latin typeface="Cambria Math"/>
                                    </a:rPr>
                                    <m:t>𝑡</m:t>
                                  </m:r>
                                </m:den>
                              </m:f>
                            </m:e>
                          </m:d>
                        </m:den>
                      </m:f>
                    </m:oMath>
                  </m:oMathPara>
                </a14:m>
                <a:endParaRPr lang="es-EC" sz="1600" dirty="0"/>
              </a:p>
            </p:txBody>
          </p:sp>
        </mc:Choice>
        <mc:Fallback xmlns="">
          <p:sp>
            <p:nvSpPr>
              <p:cNvPr id="10" name="9 Rectángulo"/>
              <p:cNvSpPr>
                <a:spLocks noRot="1" noChangeAspect="1" noMove="1" noResize="1" noEditPoints="1" noAdjustHandles="1" noChangeArrowheads="1" noChangeShapeType="1" noTextEdit="1"/>
              </p:cNvSpPr>
              <p:nvPr/>
            </p:nvSpPr>
            <p:spPr>
              <a:xfrm>
                <a:off x="818694" y="5117725"/>
                <a:ext cx="1672258" cy="758413"/>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3100262" y="5117725"/>
                <a:ext cx="2817438" cy="764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𝑃</m:t>
                          </m:r>
                        </m:e>
                        <m:sub>
                          <m:r>
                            <a:rPr lang="es-EC" sz="1600" i="1">
                              <a:latin typeface="Cambria Math"/>
                            </a:rPr>
                            <m:t>𝑎</m:t>
                          </m:r>
                        </m:sub>
                      </m:sSub>
                      <m:r>
                        <a:rPr lang="es-EC" sz="1600" i="1">
                          <a:latin typeface="Cambria Math"/>
                        </a:rPr>
                        <m:t>=</m:t>
                      </m:r>
                      <m:f>
                        <m:fPr>
                          <m:ctrlPr>
                            <a:rPr lang="es-EC" sz="1600" i="1">
                              <a:latin typeface="Cambria Math"/>
                            </a:rPr>
                          </m:ctrlPr>
                        </m:fPr>
                        <m:num>
                          <m:r>
                            <a:rPr lang="es-EC" sz="1600" i="1">
                              <a:latin typeface="Cambria Math"/>
                            </a:rPr>
                            <m:t>4</m:t>
                          </m:r>
                          <m:r>
                            <a:rPr lang="es-EC" sz="1600" i="1">
                              <a:latin typeface="Cambria Math"/>
                            </a:rPr>
                            <m:t>𝑥</m:t>
                          </m:r>
                          <m:r>
                            <a:rPr lang="es-EC" sz="1600" i="1">
                              <a:latin typeface="Cambria Math"/>
                            </a:rPr>
                            <m:t>5750</m:t>
                          </m:r>
                        </m:num>
                        <m:den>
                          <m:r>
                            <a:rPr lang="es-EC" sz="1600" i="1">
                              <a:latin typeface="Cambria Math"/>
                            </a:rPr>
                            <m:t>3</m:t>
                          </m:r>
                          <m:d>
                            <m:dPr>
                              <m:ctrlPr>
                                <a:rPr lang="es-EC" sz="1600" i="1">
                                  <a:latin typeface="Cambria Math"/>
                                </a:rPr>
                              </m:ctrlPr>
                            </m:dPr>
                            <m:e>
                              <m:f>
                                <m:fPr>
                                  <m:ctrlPr>
                                    <a:rPr lang="es-EC" sz="1600" i="1">
                                      <a:latin typeface="Cambria Math"/>
                                    </a:rPr>
                                  </m:ctrlPr>
                                </m:fPr>
                                <m:num>
                                  <m:r>
                                    <a:rPr lang="es-EC" sz="1600" i="1">
                                      <a:latin typeface="Cambria Math"/>
                                    </a:rPr>
                                    <m:t>19.84</m:t>
                                  </m:r>
                                </m:num>
                                <m:den>
                                  <m:r>
                                    <a:rPr lang="es-EC" sz="1600" i="1">
                                      <a:latin typeface="Cambria Math"/>
                                    </a:rPr>
                                    <m:t>0.0787</m:t>
                                  </m:r>
                                </m:den>
                              </m:f>
                            </m:e>
                          </m:d>
                        </m:den>
                      </m:f>
                      <m:r>
                        <a:rPr lang="es-EC" sz="1600" i="1">
                          <a:latin typeface="Cambria Math"/>
                        </a:rPr>
                        <m:t>=30.41 </m:t>
                      </m:r>
                      <m:r>
                        <a:rPr lang="es-EC" sz="1600" i="1">
                          <a:latin typeface="Cambria Math"/>
                        </a:rPr>
                        <m:t>𝑝𝑠𝑖</m:t>
                      </m:r>
                      <m:r>
                        <a:rPr lang="es-EC" sz="1600" i="1">
                          <a:latin typeface="Cambria Math"/>
                        </a:rPr>
                        <m:t> </m:t>
                      </m:r>
                    </m:oMath>
                  </m:oMathPara>
                </a14:m>
                <a:endParaRPr lang="es-EC" sz="1600" dirty="0"/>
              </a:p>
            </p:txBody>
          </p:sp>
        </mc:Choice>
        <mc:Fallback xmlns="">
          <p:sp>
            <p:nvSpPr>
              <p:cNvPr id="13" name="12 Rectángulo"/>
              <p:cNvSpPr>
                <a:spLocks noRot="1" noChangeAspect="1" noMove="1" noResize="1" noEditPoints="1" noAdjustHandles="1" noChangeArrowheads="1" noChangeShapeType="1" noTextEdit="1"/>
              </p:cNvSpPr>
              <p:nvPr/>
            </p:nvSpPr>
            <p:spPr>
              <a:xfrm>
                <a:off x="3100262" y="5117725"/>
                <a:ext cx="2817438" cy="764376"/>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400580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ESPESOR DE LAS CABEZAS</a:t>
            </a:r>
            <a:endParaRPr lang="es-EC" dirty="0">
              <a:solidFill>
                <a:schemeClr val="tx1"/>
              </a:solidFill>
            </a:endParaRPr>
          </a:p>
        </p:txBody>
      </p:sp>
      <p:sp>
        <p:nvSpPr>
          <p:cNvPr id="11" name="Marcador de contenido 2"/>
          <p:cNvSpPr>
            <a:spLocks noGrp="1"/>
          </p:cNvSpPr>
          <p:nvPr>
            <p:ph idx="1"/>
          </p:nvPr>
        </p:nvSpPr>
        <p:spPr>
          <a:xfrm>
            <a:off x="204952" y="646388"/>
            <a:ext cx="7409793" cy="4329448"/>
          </a:xfrm>
        </p:spPr>
        <p:txBody>
          <a:bodyPr numCol="1"/>
          <a:lstStyle/>
          <a:p>
            <a:pPr marL="0" indent="0">
              <a:buNone/>
            </a:pPr>
            <a:r>
              <a:rPr lang="es-EC" sz="1600" dirty="0">
                <a:solidFill>
                  <a:schemeClr val="tx1"/>
                </a:solidFill>
              </a:rPr>
              <a:t>PRIMER </a:t>
            </a:r>
            <a:r>
              <a:rPr lang="es-EC" sz="1600" dirty="0" smtClean="0">
                <a:solidFill>
                  <a:schemeClr val="tx1"/>
                </a:solidFill>
              </a:rPr>
              <a:t>ESPESOR</a:t>
            </a:r>
          </a:p>
          <a:p>
            <a:pPr marL="0" indent="0">
              <a:buNone/>
            </a:pPr>
            <a:endParaRPr lang="es-EC" sz="1600" dirty="0">
              <a:solidFill>
                <a:schemeClr val="tx1"/>
              </a:solidFill>
            </a:endParaRPr>
          </a:p>
          <a:p>
            <a:pPr marL="0" indent="0">
              <a:buNone/>
            </a:pPr>
            <a:endParaRPr lang="es-EC" sz="1600" dirty="0" smtClean="0">
              <a:solidFill>
                <a:schemeClr val="tx1"/>
              </a:solidFill>
            </a:endParaRPr>
          </a:p>
          <a:p>
            <a:pPr marL="0" indent="0">
              <a:buNone/>
            </a:pPr>
            <a:endParaRPr lang="es-EC" sz="1600" dirty="0">
              <a:solidFill>
                <a:schemeClr val="tx1"/>
              </a:solidFill>
            </a:endParaRPr>
          </a:p>
          <a:p>
            <a:pPr marL="0" indent="0">
              <a:buNone/>
            </a:pPr>
            <a:endParaRPr lang="es-EC" sz="1600" dirty="0" smtClean="0">
              <a:solidFill>
                <a:schemeClr val="tx1"/>
              </a:solidFill>
            </a:endParaRPr>
          </a:p>
          <a:p>
            <a:pPr marL="0" indent="0">
              <a:buNone/>
            </a:pPr>
            <a:endParaRPr lang="es-EC" sz="1600" dirty="0">
              <a:solidFill>
                <a:schemeClr val="tx1"/>
              </a:solidFill>
            </a:endParaRPr>
          </a:p>
          <a:p>
            <a:pPr marL="0" indent="0">
              <a:buNone/>
            </a:pPr>
            <a:r>
              <a:rPr lang="es-EC" sz="1600" dirty="0" smtClean="0">
                <a:solidFill>
                  <a:schemeClr val="tx1"/>
                </a:solidFill>
              </a:rPr>
              <a:t>SEGUNDO ESPESOR</a:t>
            </a:r>
          </a:p>
          <a:p>
            <a:pPr>
              <a:buAutoNum type="arabicParenR"/>
            </a:pPr>
            <a:r>
              <a:rPr lang="es-EC" sz="1600" dirty="0" smtClean="0">
                <a:solidFill>
                  <a:schemeClr val="tx1"/>
                </a:solidFill>
              </a:rPr>
              <a:t>Suponer </a:t>
            </a:r>
            <a:r>
              <a:rPr lang="es-EC" sz="1600" dirty="0">
                <a:solidFill>
                  <a:schemeClr val="tx1"/>
                </a:solidFill>
              </a:rPr>
              <a:t>valor de </a:t>
            </a:r>
            <a:r>
              <a:rPr lang="es-EC" sz="1600" dirty="0" smtClean="0">
                <a:solidFill>
                  <a:schemeClr val="tx1"/>
                </a:solidFill>
              </a:rPr>
              <a:t>t </a:t>
            </a:r>
            <a:r>
              <a:rPr lang="es-EC" sz="1600" dirty="0">
                <a:solidFill>
                  <a:schemeClr val="tx1"/>
                </a:solidFill>
              </a:rPr>
              <a:t>= 1/8 </a:t>
            </a:r>
            <a:r>
              <a:rPr lang="es-EC" sz="1600" dirty="0" err="1" smtClean="0">
                <a:solidFill>
                  <a:schemeClr val="tx1"/>
                </a:solidFill>
              </a:rPr>
              <a:t>plg</a:t>
            </a:r>
            <a:endParaRPr lang="es-EC" sz="1600" dirty="0" smtClean="0">
              <a:solidFill>
                <a:schemeClr val="tx1"/>
              </a:solidFill>
            </a:endParaRPr>
          </a:p>
          <a:p>
            <a:pPr>
              <a:buAutoNum type="arabicParenR"/>
            </a:pPr>
            <a:r>
              <a:rPr lang="es-EC" sz="1600" dirty="0" smtClean="0">
                <a:solidFill>
                  <a:schemeClr val="tx1"/>
                </a:solidFill>
              </a:rPr>
              <a:t>Calcular </a:t>
            </a:r>
            <a:r>
              <a:rPr lang="es-EC" sz="1600" dirty="0">
                <a:solidFill>
                  <a:schemeClr val="tx1"/>
                </a:solidFill>
              </a:rPr>
              <a:t>valor del factor A mediante la siguiente fórmula </a:t>
            </a:r>
            <a:endParaRPr lang="es-EC" sz="1600" dirty="0" smtClean="0">
              <a:solidFill>
                <a:schemeClr val="tx1"/>
              </a:solidFill>
            </a:endParaRPr>
          </a:p>
          <a:p>
            <a:pPr>
              <a:buAutoNum type="arabicParenR"/>
            </a:pPr>
            <a:endParaRPr lang="es-EC" sz="1600" dirty="0">
              <a:solidFill>
                <a:schemeClr val="tx1"/>
              </a:solidFill>
            </a:endParaRPr>
          </a:p>
          <a:p>
            <a:pPr>
              <a:buAutoNum type="arabicParenR"/>
            </a:pPr>
            <a:endParaRPr lang="es-EC" sz="1600" dirty="0" smtClean="0">
              <a:solidFill>
                <a:schemeClr val="tx1"/>
              </a:solidFill>
            </a:endParaRPr>
          </a:p>
          <a:p>
            <a:pPr>
              <a:buAutoNum type="arabicParenR"/>
            </a:pPr>
            <a:endParaRPr lang="es-EC" sz="1600" dirty="0">
              <a:solidFill>
                <a:schemeClr val="tx1"/>
              </a:solidFill>
            </a:endParaRPr>
          </a:p>
          <a:p>
            <a:pPr>
              <a:buAutoNum type="arabicParenR"/>
            </a:pPr>
            <a:endParaRPr lang="es-EC" sz="1600" dirty="0" smtClean="0">
              <a:solidFill>
                <a:schemeClr val="tx1"/>
              </a:solidFill>
            </a:endParaRPr>
          </a:p>
          <a:p>
            <a:pPr>
              <a:buAutoNum type="arabicParenR"/>
            </a:pPr>
            <a:r>
              <a:rPr lang="es-EC" sz="1600" dirty="0" smtClean="0">
                <a:solidFill>
                  <a:schemeClr val="tx1"/>
                </a:solidFill>
              </a:rPr>
              <a:t>Con </a:t>
            </a:r>
            <a:r>
              <a:rPr lang="es-EC" sz="1600" dirty="0">
                <a:solidFill>
                  <a:schemeClr val="tx1"/>
                </a:solidFill>
              </a:rPr>
              <a:t>el valor del factor A se encuentra el valor de B en la figura D (Anexo C)</a:t>
            </a:r>
            <a:endParaRPr lang="es-EC" sz="1600" dirty="0" smtClean="0">
              <a:solidFill>
                <a:schemeClr val="tx1"/>
              </a:solidFill>
            </a:endParaRPr>
          </a:p>
          <a:p>
            <a:pPr marL="0" indent="0">
              <a:buNone/>
            </a:pPr>
            <a:r>
              <a:rPr lang="es-EC" sz="1600" dirty="0" smtClean="0">
                <a:solidFill>
                  <a:schemeClr val="tx1"/>
                </a:solidFill>
              </a:rPr>
              <a:t>	Material</a:t>
            </a:r>
            <a:r>
              <a:rPr lang="es-EC" sz="1600" dirty="0">
                <a:solidFill>
                  <a:schemeClr val="tx1"/>
                </a:solidFill>
              </a:rPr>
              <a:t>: AISI 304</a:t>
            </a:r>
          </a:p>
          <a:p>
            <a:pPr marL="0" indent="0">
              <a:buNone/>
            </a:pPr>
            <a:r>
              <a:rPr lang="es-EC" sz="1600" dirty="0" smtClean="0">
                <a:solidFill>
                  <a:schemeClr val="tx1"/>
                </a:solidFill>
              </a:rPr>
              <a:t>	E</a:t>
            </a:r>
            <a:r>
              <a:rPr lang="es-EC" sz="1600" dirty="0">
                <a:solidFill>
                  <a:schemeClr val="tx1"/>
                </a:solidFill>
              </a:rPr>
              <a:t>: 29 x 106 (</a:t>
            </a:r>
            <a:r>
              <a:rPr lang="es-EC" sz="1600" dirty="0" smtClean="0">
                <a:solidFill>
                  <a:schemeClr val="tx1"/>
                </a:solidFill>
              </a:rPr>
              <a:t>psi)</a:t>
            </a:r>
          </a:p>
          <a:p>
            <a:pPr marL="0" indent="0">
              <a:buNone/>
            </a:pPr>
            <a:r>
              <a:rPr lang="es-EC" sz="1600" dirty="0" smtClean="0">
                <a:solidFill>
                  <a:schemeClr val="tx1"/>
                </a:solidFill>
              </a:rPr>
              <a:t>	B</a:t>
            </a:r>
            <a:r>
              <a:rPr lang="es-EC" sz="1600" dirty="0">
                <a:solidFill>
                  <a:schemeClr val="tx1"/>
                </a:solidFill>
              </a:rPr>
              <a:t>: 140004)	</a:t>
            </a:r>
            <a:endParaRPr lang="es-EC" sz="1600" dirty="0" smtClean="0">
              <a:solidFill>
                <a:schemeClr val="tx1"/>
              </a:solidFill>
            </a:endParaRPr>
          </a:p>
          <a:p>
            <a:pPr marL="0" indent="0">
              <a:buNone/>
            </a:pPr>
            <a:r>
              <a:rPr lang="es-EC" sz="1600" dirty="0" smtClean="0">
                <a:solidFill>
                  <a:schemeClr val="tx1"/>
                </a:solidFill>
              </a:rPr>
              <a:t>4)   Cálculo </a:t>
            </a:r>
            <a:r>
              <a:rPr lang="es-EC" sz="1600" dirty="0">
                <a:solidFill>
                  <a:schemeClr val="tx1"/>
                </a:solidFill>
              </a:rPr>
              <a:t>de la máxima presión externa </a:t>
            </a:r>
            <a:r>
              <a:rPr lang="es-EC" sz="1600" dirty="0" smtClean="0">
                <a:solidFill>
                  <a:schemeClr val="tx1"/>
                </a:solidFill>
              </a:rPr>
              <a:t>admisible</a:t>
            </a:r>
          </a:p>
          <a:p>
            <a:pPr>
              <a:buAutoNum type="arabicParenR"/>
            </a:pPr>
            <a:endParaRPr lang="es-EC" sz="1600" dirty="0" smtClean="0">
              <a:solidFill>
                <a:schemeClr val="tx1"/>
              </a:solidFill>
            </a:endParaRPr>
          </a:p>
          <a:p>
            <a:pPr marL="0" indent="0">
              <a:buNone/>
            </a:pPr>
            <a:endParaRPr lang="es-EC" sz="1600" dirty="0" smtClean="0">
              <a:solidFill>
                <a:schemeClr val="tx1"/>
              </a:solidFill>
            </a:endParaRPr>
          </a:p>
          <a:p>
            <a:pPr marL="0" indent="0">
              <a:buNone/>
            </a:pPr>
            <a:endParaRPr lang="es-EC" sz="1600" dirty="0" smtClean="0">
              <a:solidFill>
                <a:schemeClr val="tx1"/>
              </a:solidFill>
            </a:endParaRPr>
          </a:p>
          <a:p>
            <a:pPr marL="0" indent="0">
              <a:buNone/>
            </a:pPr>
            <a:endParaRPr lang="es-EC" dirty="0" smtClean="0">
              <a:solidFill>
                <a:schemeClr val="tx1"/>
              </a:solidFill>
            </a:endParaRPr>
          </a:p>
          <a:p>
            <a:pPr marL="0" indent="0">
              <a:buNone/>
            </a:pPr>
            <a:endParaRPr lang="es-EC" dirty="0">
              <a:solidFill>
                <a:schemeClr val="tx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3970520272"/>
              </p:ext>
            </p:extLst>
          </p:nvPr>
        </p:nvGraphicFramePr>
        <p:xfrm>
          <a:off x="8505891" y="2742253"/>
          <a:ext cx="2083753" cy="1097280"/>
        </p:xfrm>
        <a:graphic>
          <a:graphicData uri="http://schemas.openxmlformats.org/drawingml/2006/table">
            <a:tbl>
              <a:tblPr firstRow="1" firstCol="1" bandRow="1">
                <a:tableStyleId>{5C22544A-7EE6-4342-B048-85BDC9FD1C3A}</a:tableStyleId>
              </a:tblPr>
              <a:tblGrid>
                <a:gridCol w="1265555"/>
                <a:gridCol w="818198"/>
              </a:tblGrid>
              <a:tr h="0">
                <a:tc>
                  <a:txBody>
                    <a:bodyPr/>
                    <a:lstStyle/>
                    <a:p>
                      <a:pPr algn="ctr">
                        <a:lnSpc>
                          <a:spcPct val="150000"/>
                        </a:lnSpc>
                        <a:spcAft>
                          <a:spcPts val="0"/>
                        </a:spcAft>
                      </a:pPr>
                      <a:r>
                        <a:rPr lang="es-EC" sz="1600">
                          <a:effectLst/>
                        </a:rPr>
                        <a:t>Opciones</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a:effectLst/>
                        </a:rPr>
                        <a:t>t (mm)</a:t>
                      </a:r>
                      <a:endParaRPr lang="es-EC" sz="16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600">
                          <a:effectLst/>
                        </a:rPr>
                        <a:t>1</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dirty="0">
                          <a:effectLst/>
                        </a:rPr>
                        <a:t>0,1</a:t>
                      </a:r>
                      <a:endParaRPr lang="es-EC" sz="1600" dirty="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600">
                          <a:effectLst/>
                        </a:rPr>
                        <a:t>2</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dirty="0">
                          <a:effectLst/>
                        </a:rPr>
                        <a:t>1</a:t>
                      </a:r>
                      <a:endParaRPr lang="es-EC" sz="1600" dirty="0">
                        <a:solidFill>
                          <a:srgbClr val="000000"/>
                        </a:solidFill>
                        <a:effectLst/>
                        <a:latin typeface="Arial"/>
                        <a:ea typeface="Calibri"/>
                        <a:cs typeface="Times New Roman"/>
                      </a:endParaRPr>
                    </a:p>
                  </a:txBody>
                  <a:tcPr marL="68580" marR="68580" marT="0" marB="0" anchor="ctr"/>
                </a:tc>
              </a:tr>
            </a:tbl>
          </a:graphicData>
        </a:graphic>
      </p:graphicFrame>
      <p:sp>
        <p:nvSpPr>
          <p:cNvPr id="6" name="5 Rectángulo"/>
          <p:cNvSpPr/>
          <p:nvPr/>
        </p:nvSpPr>
        <p:spPr>
          <a:xfrm>
            <a:off x="7870095" y="1841202"/>
            <a:ext cx="3181533" cy="646331"/>
          </a:xfrm>
          <a:prstGeom prst="rect">
            <a:avLst/>
          </a:prstGeom>
        </p:spPr>
        <p:txBody>
          <a:bodyPr wrap="square">
            <a:spAutoFit/>
          </a:bodyPr>
          <a:lstStyle/>
          <a:p>
            <a:r>
              <a:rPr lang="es-EC" b="1" dirty="0"/>
              <a:t>Espesores calculados para las cabezas </a:t>
            </a:r>
            <a:r>
              <a:rPr lang="es-EC" b="1" dirty="0" err="1"/>
              <a:t>toriesféricas</a:t>
            </a:r>
            <a:endParaRPr lang="es-EC" dirty="0"/>
          </a:p>
        </p:txBody>
      </p:sp>
      <mc:AlternateContent xmlns:mc="http://schemas.openxmlformats.org/markup-compatibility/2006" xmlns:a14="http://schemas.microsoft.com/office/drawing/2010/main">
        <mc:Choice Requires="a14">
          <p:sp>
            <p:nvSpPr>
              <p:cNvPr id="8" name="7 Rectángulo"/>
              <p:cNvSpPr/>
              <p:nvPr/>
            </p:nvSpPr>
            <p:spPr>
              <a:xfrm>
                <a:off x="1138054" y="1068692"/>
                <a:ext cx="274543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𝑃</m:t>
                      </m:r>
                      <m:r>
                        <a:rPr lang="es-EC" sz="1600" i="1">
                          <a:latin typeface="Cambria Math"/>
                        </a:rPr>
                        <m:t>=15 </m:t>
                      </m:r>
                      <m:r>
                        <a:rPr lang="es-EC" sz="1600" i="1">
                          <a:latin typeface="Cambria Math"/>
                        </a:rPr>
                        <m:t>𝑥</m:t>
                      </m:r>
                      <m:r>
                        <a:rPr lang="es-EC" sz="1600" i="1">
                          <a:latin typeface="Cambria Math"/>
                        </a:rPr>
                        <m:t> 1.67=25.05 </m:t>
                      </m:r>
                      <m:d>
                        <m:dPr>
                          <m:ctrlPr>
                            <a:rPr lang="es-EC" sz="1600" i="1">
                              <a:latin typeface="Cambria Math"/>
                            </a:rPr>
                          </m:ctrlPr>
                        </m:dPr>
                        <m:e>
                          <m:r>
                            <a:rPr lang="es-EC" sz="1600" i="1">
                              <a:latin typeface="Cambria Math"/>
                            </a:rPr>
                            <m:t>𝑝𝑠𝑖</m:t>
                          </m:r>
                        </m:e>
                      </m:d>
                      <m:r>
                        <a:rPr lang="es-EC" sz="1600" i="1">
                          <a:latin typeface="Cambria Math"/>
                        </a:rPr>
                        <m:t> </m:t>
                      </m:r>
                    </m:oMath>
                  </m:oMathPara>
                </a14:m>
                <a:endParaRPr lang="es-EC" sz="1600" dirty="0"/>
              </a:p>
            </p:txBody>
          </p:sp>
        </mc:Choice>
        <mc:Fallback xmlns="">
          <p:sp>
            <p:nvSpPr>
              <p:cNvPr id="8" name="7 Rectángulo"/>
              <p:cNvSpPr>
                <a:spLocks noRot="1" noChangeAspect="1" noMove="1" noResize="1" noEditPoints="1" noAdjustHandles="1" noChangeArrowheads="1" noChangeShapeType="1" noTextEdit="1"/>
              </p:cNvSpPr>
              <p:nvPr/>
            </p:nvSpPr>
            <p:spPr>
              <a:xfrm>
                <a:off x="1138054" y="1068692"/>
                <a:ext cx="2745432" cy="338554"/>
              </a:xfrm>
              <a:prstGeom prst="rect">
                <a:avLst/>
              </a:prstGeom>
              <a:blipFill rotWithShape="1">
                <a:blip r:embed="rId2"/>
                <a:stretch>
                  <a:fillRect b="-89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1138054" y="1407246"/>
                <a:ext cx="1628972" cy="5574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𝑡</m:t>
                      </m:r>
                      <m:r>
                        <a:rPr lang="es-EC" sz="1600" i="1">
                          <a:latin typeface="Cambria Math"/>
                        </a:rPr>
                        <m:t>=</m:t>
                      </m:r>
                      <m:f>
                        <m:fPr>
                          <m:ctrlPr>
                            <a:rPr lang="es-EC" sz="1600" i="1">
                              <a:latin typeface="Cambria Math"/>
                            </a:rPr>
                          </m:ctrlPr>
                        </m:fPr>
                        <m:num>
                          <m:r>
                            <a:rPr lang="es-EC" sz="1600" i="1">
                              <a:latin typeface="Cambria Math"/>
                            </a:rPr>
                            <m:t>𝑃𝐷</m:t>
                          </m:r>
                        </m:num>
                        <m:den>
                          <m:r>
                            <a:rPr lang="es-EC" sz="1600" i="1">
                              <a:latin typeface="Cambria Math"/>
                            </a:rPr>
                            <m:t>2</m:t>
                          </m:r>
                          <m:r>
                            <a:rPr lang="es-EC" sz="1600" i="1">
                              <a:latin typeface="Cambria Math"/>
                            </a:rPr>
                            <m:t>𝑆𝐸</m:t>
                          </m:r>
                          <m:r>
                            <a:rPr lang="es-EC" sz="1600" i="1">
                              <a:latin typeface="Cambria Math"/>
                            </a:rPr>
                            <m:t>+1.8</m:t>
                          </m:r>
                          <m:r>
                            <a:rPr lang="es-EC" sz="1600" i="1">
                              <a:latin typeface="Cambria Math"/>
                            </a:rPr>
                            <m:t>𝑃</m:t>
                          </m:r>
                        </m:den>
                      </m:f>
                      <m:r>
                        <a:rPr lang="es-EC" sz="1600" i="1">
                          <a:latin typeface="Cambria Math"/>
                        </a:rPr>
                        <m:t> </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1138054" y="1407246"/>
                <a:ext cx="1628972" cy="557460"/>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1138054" y="2031112"/>
                <a:ext cx="137428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𝑡</m:t>
                      </m:r>
                      <m:r>
                        <a:rPr lang="es-EC" sz="1600" i="1">
                          <a:latin typeface="Cambria Math"/>
                        </a:rPr>
                        <m:t>=0.1(</m:t>
                      </m:r>
                      <m:r>
                        <a:rPr lang="es-EC" sz="1600" i="1">
                          <a:latin typeface="Cambria Math"/>
                        </a:rPr>
                        <m:t>𝑚𝑚</m:t>
                      </m:r>
                      <m:r>
                        <a:rPr lang="es-EC" sz="1600" i="1">
                          <a:latin typeface="Cambria Math"/>
                        </a:rPr>
                        <m:t>)</m:t>
                      </m:r>
                    </m:oMath>
                  </m:oMathPara>
                </a14:m>
                <a:endParaRPr lang="es-EC" sz="1600" dirty="0"/>
              </a:p>
            </p:txBody>
          </p:sp>
        </mc:Choice>
        <mc:Fallback xmlns="">
          <p:sp>
            <p:nvSpPr>
              <p:cNvPr id="14" name="13 Rectángulo"/>
              <p:cNvSpPr>
                <a:spLocks noRot="1" noChangeAspect="1" noMove="1" noResize="1" noEditPoints="1" noAdjustHandles="1" noChangeArrowheads="1" noChangeShapeType="1" noTextEdit="1"/>
              </p:cNvSpPr>
              <p:nvPr/>
            </p:nvSpPr>
            <p:spPr>
              <a:xfrm>
                <a:off x="1138054" y="2031112"/>
                <a:ext cx="1374287" cy="338554"/>
              </a:xfrm>
              <a:prstGeom prst="rect">
                <a:avLst/>
              </a:prstGeom>
              <a:blipFill rotWithShape="1">
                <a:blip r:embed="rId4"/>
                <a:stretch>
                  <a:fillRect b="-1071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1138054" y="3447431"/>
                <a:ext cx="1137042" cy="601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𝐴</m:t>
                      </m:r>
                      <m:r>
                        <a:rPr lang="es-EC" sz="1600" i="1">
                          <a:latin typeface="Cambria Math"/>
                        </a:rPr>
                        <m:t>=</m:t>
                      </m:r>
                      <m:f>
                        <m:fPr>
                          <m:ctrlPr>
                            <a:rPr lang="es-EC" sz="1600" i="1">
                              <a:latin typeface="Cambria Math"/>
                            </a:rPr>
                          </m:ctrlPr>
                        </m:fPr>
                        <m:num>
                          <m:r>
                            <a:rPr lang="es-EC" sz="1600" i="1">
                              <a:latin typeface="Cambria Math"/>
                            </a:rPr>
                            <m:t>0.125</m:t>
                          </m:r>
                        </m:num>
                        <m:den>
                          <m:sSub>
                            <m:sSubPr>
                              <m:ctrlPr>
                                <a:rPr lang="es-EC" sz="1600" i="1">
                                  <a:latin typeface="Cambria Math"/>
                                </a:rPr>
                              </m:ctrlPr>
                            </m:sSubPr>
                            <m:e>
                              <m:r>
                                <a:rPr lang="es-EC" sz="1600" i="1">
                                  <a:latin typeface="Cambria Math"/>
                                </a:rPr>
                                <m:t>𝑅</m:t>
                              </m:r>
                            </m:e>
                            <m:sub>
                              <m:r>
                                <a:rPr lang="es-EC" sz="1600" i="1">
                                  <a:latin typeface="Cambria Math"/>
                                </a:rPr>
                                <m:t>𝑜</m:t>
                              </m:r>
                            </m:sub>
                          </m:sSub>
                          <m:r>
                            <a:rPr lang="es-EC" sz="1600" i="1">
                              <a:latin typeface="Cambria Math"/>
                            </a:rPr>
                            <m:t>/</m:t>
                          </m:r>
                          <m:r>
                            <a:rPr lang="es-EC" sz="1600" i="1">
                              <a:latin typeface="Cambria Math"/>
                            </a:rPr>
                            <m:t>𝑡</m:t>
                          </m:r>
                        </m:den>
                      </m:f>
                    </m:oMath>
                  </m:oMathPara>
                </a14:m>
                <a:endParaRPr lang="es-EC" dirty="0"/>
              </a:p>
            </p:txBody>
          </p:sp>
        </mc:Choice>
        <mc:Fallback xmlns="">
          <p:sp>
            <p:nvSpPr>
              <p:cNvPr id="15" name="14 Rectángulo"/>
              <p:cNvSpPr>
                <a:spLocks noRot="1" noChangeAspect="1" noMove="1" noResize="1" noEditPoints="1" noAdjustHandles="1" noChangeArrowheads="1" noChangeShapeType="1" noTextEdit="1"/>
              </p:cNvSpPr>
              <p:nvPr/>
            </p:nvSpPr>
            <p:spPr>
              <a:xfrm>
                <a:off x="1138054" y="3447431"/>
                <a:ext cx="1137042" cy="601447"/>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1138054" y="4048878"/>
                <a:ext cx="1709314" cy="361253"/>
              </a:xfrm>
              <a:prstGeom prst="rect">
                <a:avLst/>
              </a:prstGeom>
            </p:spPr>
            <p:txBody>
              <a:bodyPr wrap="none">
                <a:spAutoFit/>
              </a:bodyPr>
              <a:lstStyle/>
              <a:p>
                <a:r>
                  <a:rPr lang="es-EC" sz="1600" i="1" dirty="0" smtClean="0"/>
                  <a:t>A = </a:t>
                </a:r>
                <a14:m>
                  <m:oMath xmlns:m="http://schemas.openxmlformats.org/officeDocument/2006/math">
                    <m:r>
                      <a:rPr lang="es-EC" sz="1600" i="1">
                        <a:latin typeface="Cambria Math"/>
                      </a:rPr>
                      <m:t>1.588∗</m:t>
                    </m:r>
                    <m:sSup>
                      <m:sSupPr>
                        <m:ctrlPr>
                          <a:rPr lang="es-EC" sz="1600" i="1">
                            <a:latin typeface="Cambria Math"/>
                          </a:rPr>
                        </m:ctrlPr>
                      </m:sSupPr>
                      <m:e>
                        <m:r>
                          <a:rPr lang="es-EC" sz="1600" i="1">
                            <a:latin typeface="Cambria Math"/>
                          </a:rPr>
                          <m:t>10</m:t>
                        </m:r>
                      </m:e>
                      <m:sup>
                        <m:r>
                          <a:rPr lang="es-EC" sz="1600" i="1">
                            <a:latin typeface="Cambria Math"/>
                          </a:rPr>
                          <m:t>−3</m:t>
                        </m:r>
                      </m:sup>
                    </m:sSup>
                    <m:r>
                      <a:rPr lang="es-EC" sz="1600" i="1">
                        <a:latin typeface="Cambria Math"/>
                      </a:rPr>
                      <m:t> </m:t>
                    </m:r>
                  </m:oMath>
                </a14:m>
                <a:endParaRPr lang="es-EC" sz="1600" dirty="0"/>
              </a:p>
            </p:txBody>
          </p:sp>
        </mc:Choice>
        <mc:Fallback xmlns="">
          <p:sp>
            <p:nvSpPr>
              <p:cNvPr id="16" name="15 Rectángulo"/>
              <p:cNvSpPr>
                <a:spLocks noRot="1" noChangeAspect="1" noMove="1" noResize="1" noEditPoints="1" noAdjustHandles="1" noChangeArrowheads="1" noChangeShapeType="1" noTextEdit="1"/>
              </p:cNvSpPr>
              <p:nvPr/>
            </p:nvSpPr>
            <p:spPr>
              <a:xfrm>
                <a:off x="1138054" y="4048878"/>
                <a:ext cx="1709314" cy="361253"/>
              </a:xfrm>
              <a:prstGeom prst="rect">
                <a:avLst/>
              </a:prstGeom>
              <a:blipFill rotWithShape="1">
                <a:blip r:embed="rId6"/>
                <a:stretch>
                  <a:fillRect l="-2143" b="-2203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16 Rectángulo"/>
              <p:cNvSpPr/>
              <p:nvPr/>
            </p:nvSpPr>
            <p:spPr>
              <a:xfrm>
                <a:off x="5212448" y="5436485"/>
                <a:ext cx="1170962" cy="7577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𝑃</m:t>
                          </m:r>
                        </m:e>
                        <m:sub>
                          <m:r>
                            <a:rPr lang="es-EC" sz="1600" i="1">
                              <a:latin typeface="Cambria Math"/>
                            </a:rPr>
                            <m:t>𝑎</m:t>
                          </m:r>
                        </m:sub>
                      </m:sSub>
                      <m:r>
                        <a:rPr lang="es-EC" sz="1600" i="1">
                          <a:latin typeface="Cambria Math"/>
                        </a:rPr>
                        <m:t>=</m:t>
                      </m:r>
                      <m:f>
                        <m:fPr>
                          <m:ctrlPr>
                            <a:rPr lang="es-EC" sz="1600" i="1">
                              <a:latin typeface="Cambria Math"/>
                            </a:rPr>
                          </m:ctrlPr>
                        </m:fPr>
                        <m:num>
                          <m:r>
                            <a:rPr lang="es-EC" sz="1600" i="1">
                              <a:latin typeface="Cambria Math"/>
                            </a:rPr>
                            <m:t>𝐵</m:t>
                          </m:r>
                        </m:num>
                        <m:den>
                          <m:d>
                            <m:dPr>
                              <m:ctrlPr>
                                <a:rPr lang="es-EC" sz="1600" i="1">
                                  <a:latin typeface="Cambria Math"/>
                                </a:rPr>
                              </m:ctrlPr>
                            </m:dPr>
                            <m:e>
                              <m:f>
                                <m:fPr>
                                  <m:ctrlPr>
                                    <a:rPr lang="es-EC" sz="1600" i="1">
                                      <a:latin typeface="Cambria Math"/>
                                    </a:rPr>
                                  </m:ctrlPr>
                                </m:fPr>
                                <m:num>
                                  <m:sSub>
                                    <m:sSubPr>
                                      <m:ctrlPr>
                                        <a:rPr lang="es-EC" sz="1600" i="1">
                                          <a:latin typeface="Cambria Math"/>
                                        </a:rPr>
                                      </m:ctrlPr>
                                    </m:sSubPr>
                                    <m:e>
                                      <m:r>
                                        <a:rPr lang="es-EC" sz="1600" i="1">
                                          <a:latin typeface="Cambria Math"/>
                                        </a:rPr>
                                        <m:t>𝑅</m:t>
                                      </m:r>
                                    </m:e>
                                    <m:sub>
                                      <m:r>
                                        <a:rPr lang="es-EC" sz="1600" i="1">
                                          <a:latin typeface="Cambria Math"/>
                                        </a:rPr>
                                        <m:t>𝑂</m:t>
                                      </m:r>
                                    </m:sub>
                                  </m:sSub>
                                </m:num>
                                <m:den>
                                  <m:r>
                                    <a:rPr lang="es-EC" sz="1600" i="1">
                                      <a:latin typeface="Cambria Math"/>
                                    </a:rPr>
                                    <m:t>𝑡</m:t>
                                  </m:r>
                                </m:den>
                              </m:f>
                            </m:e>
                          </m:d>
                        </m:den>
                      </m:f>
                    </m:oMath>
                  </m:oMathPara>
                </a14:m>
                <a:endParaRPr lang="es-EC" sz="1600" dirty="0"/>
              </a:p>
            </p:txBody>
          </p:sp>
        </mc:Choice>
        <mc:Fallback xmlns="">
          <p:sp>
            <p:nvSpPr>
              <p:cNvPr id="17" name="16 Rectángulo"/>
              <p:cNvSpPr>
                <a:spLocks noRot="1" noChangeAspect="1" noMove="1" noResize="1" noEditPoints="1" noAdjustHandles="1" noChangeArrowheads="1" noChangeShapeType="1" noTextEdit="1"/>
              </p:cNvSpPr>
              <p:nvPr/>
            </p:nvSpPr>
            <p:spPr>
              <a:xfrm>
                <a:off x="5212448" y="5436485"/>
                <a:ext cx="1170962" cy="757708"/>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17 Rectángulo"/>
              <p:cNvSpPr/>
              <p:nvPr/>
            </p:nvSpPr>
            <p:spPr>
              <a:xfrm>
                <a:off x="6591507" y="5505698"/>
                <a:ext cx="17034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𝑃</m:t>
                          </m:r>
                        </m:e>
                        <m:sub>
                          <m:r>
                            <a:rPr lang="es-EC" sz="1600" i="1">
                              <a:latin typeface="Cambria Math"/>
                            </a:rPr>
                            <m:t>𝑎</m:t>
                          </m:r>
                        </m:sub>
                      </m:sSub>
                      <m:r>
                        <a:rPr lang="es-EC" sz="1600" i="1">
                          <a:latin typeface="Cambria Math"/>
                        </a:rPr>
                        <m:t>=177.84 </m:t>
                      </m:r>
                      <m:r>
                        <a:rPr lang="es-EC" sz="1600" i="1">
                          <a:latin typeface="Cambria Math"/>
                        </a:rPr>
                        <m:t>𝑝𝑠𝑖</m:t>
                      </m:r>
                      <m:r>
                        <a:rPr lang="es-EC" sz="1600" i="1">
                          <a:latin typeface="Cambria Math"/>
                        </a:rPr>
                        <m:t> </m:t>
                      </m:r>
                    </m:oMath>
                  </m:oMathPara>
                </a14:m>
                <a:endParaRPr lang="es-EC" sz="1600" dirty="0"/>
              </a:p>
            </p:txBody>
          </p:sp>
        </mc:Choice>
        <mc:Fallback xmlns="">
          <p:sp>
            <p:nvSpPr>
              <p:cNvPr id="18" name="17 Rectángulo"/>
              <p:cNvSpPr>
                <a:spLocks noRot="1" noChangeAspect="1" noMove="1" noResize="1" noEditPoints="1" noAdjustHandles="1" noChangeArrowheads="1" noChangeShapeType="1" noTextEdit="1"/>
              </p:cNvSpPr>
              <p:nvPr/>
            </p:nvSpPr>
            <p:spPr>
              <a:xfrm>
                <a:off x="6591507" y="5505698"/>
                <a:ext cx="1703415" cy="338554"/>
              </a:xfrm>
              <a:prstGeom prst="rect">
                <a:avLst/>
              </a:prstGeom>
              <a:blipFill rotWithShape="1">
                <a:blip r:embed="rId8"/>
                <a:stretch>
                  <a:fillRect b="-8929"/>
                </a:stretch>
              </a:blipFill>
            </p:spPr>
            <p:txBody>
              <a:bodyPr/>
              <a:lstStyle/>
              <a:p>
                <a:r>
                  <a:rPr lang="es-EC">
                    <a:noFill/>
                  </a:rPr>
                  <a:t> </a:t>
                </a:r>
              </a:p>
            </p:txBody>
          </p:sp>
        </mc:Fallback>
      </mc:AlternateContent>
    </p:spTree>
    <p:extLst>
      <p:ext uri="{BB962C8B-B14F-4D97-AF65-F5344CB8AC3E}">
        <p14:creationId xmlns:p14="http://schemas.microsoft.com/office/powerpoint/2010/main" val="3286064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FIGURA G</a:t>
            </a:r>
            <a:endParaRPr lang="es-EC" dirty="0">
              <a:solidFill>
                <a:schemeClr val="tx1"/>
              </a:solidFill>
            </a:endParaRPr>
          </a:p>
        </p:txBody>
      </p:sp>
      <p:pic>
        <p:nvPicPr>
          <p:cNvPr id="9" name="8 Imagen"/>
          <p:cNvPicPr/>
          <p:nvPr/>
        </p:nvPicPr>
        <p:blipFill rotWithShape="1">
          <a:blip r:embed="rId2" cstate="print"/>
          <a:srcRect l="41412" t="32904" r="40088" b="14872"/>
          <a:stretch/>
        </p:blipFill>
        <p:spPr bwMode="auto">
          <a:xfrm>
            <a:off x="3958623" y="583323"/>
            <a:ext cx="4334040" cy="56188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7782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FIGURA D</a:t>
            </a:r>
            <a:endParaRPr lang="es-EC" dirty="0">
              <a:solidFill>
                <a:schemeClr val="tx1"/>
              </a:solidFill>
            </a:endParaRPr>
          </a:p>
        </p:txBody>
      </p:sp>
      <p:pic>
        <p:nvPicPr>
          <p:cNvPr id="4" name="3 Imagen"/>
          <p:cNvPicPr/>
          <p:nvPr/>
        </p:nvPicPr>
        <p:blipFill rotWithShape="1">
          <a:blip r:embed="rId2" cstate="print"/>
          <a:srcRect l="39545" t="30187" r="38391" b="9136"/>
          <a:stretch/>
        </p:blipFill>
        <p:spPr bwMode="auto">
          <a:xfrm rot="5400000">
            <a:off x="3781961" y="-772510"/>
            <a:ext cx="5298977" cy="81052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1579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ABERTURAS</a:t>
            </a:r>
            <a:endParaRPr lang="es-EC"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967205584"/>
              </p:ext>
            </p:extLst>
          </p:nvPr>
        </p:nvGraphicFramePr>
        <p:xfrm>
          <a:off x="905892" y="2168388"/>
          <a:ext cx="5240655" cy="2880360"/>
        </p:xfrm>
        <a:graphic>
          <a:graphicData uri="http://schemas.openxmlformats.org/drawingml/2006/table">
            <a:tbl>
              <a:tblPr firstRow="1" firstCol="1" bandRow="1">
                <a:tableStyleId>{35758FB7-9AC5-4552-8A53-C91805E547FA}</a:tableStyleId>
              </a:tblPr>
              <a:tblGrid>
                <a:gridCol w="955675"/>
                <a:gridCol w="1574800"/>
                <a:gridCol w="1146810"/>
                <a:gridCol w="772795"/>
                <a:gridCol w="790575"/>
              </a:tblGrid>
              <a:tr h="0">
                <a:tc>
                  <a:txBody>
                    <a:bodyPr/>
                    <a:lstStyle/>
                    <a:p>
                      <a:pPr algn="ctr">
                        <a:lnSpc>
                          <a:spcPct val="150000"/>
                        </a:lnSpc>
                        <a:spcAft>
                          <a:spcPts val="0"/>
                        </a:spcAft>
                      </a:pPr>
                      <a:r>
                        <a:rPr lang="es-EC" sz="1400" dirty="0">
                          <a:effectLst/>
                        </a:rPr>
                        <a:t>ABERTURA</a:t>
                      </a:r>
                      <a:endParaRPr lang="es-EC" sz="20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DESCRIPCIÓN</a:t>
                      </a:r>
                      <a:endParaRPr lang="es-EC" sz="20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DIAMETRO NOMINAL (in)</a:t>
                      </a:r>
                      <a:endParaRPr lang="es-EC" sz="20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CÉDULA</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ESPESOR (in)</a:t>
                      </a:r>
                      <a:endParaRPr lang="es-EC" sz="20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400">
                          <a:effectLst/>
                        </a:rPr>
                        <a:t>N1</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Toma de la bomba de vacío</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1</a:t>
                      </a:r>
                      <a:endParaRPr lang="es-EC" sz="20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40s</a:t>
                      </a:r>
                      <a:endParaRPr lang="es-EC" sz="20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0,113</a:t>
                      </a:r>
                      <a:endParaRPr lang="es-EC" sz="20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400">
                          <a:effectLst/>
                        </a:rPr>
                        <a:t>N2</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Toma del vacuometro</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½</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40s</a:t>
                      </a:r>
                      <a:endParaRPr lang="es-EC" sz="20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0,109</a:t>
                      </a:r>
                      <a:endParaRPr lang="es-EC" sz="20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400">
                          <a:effectLst/>
                        </a:rPr>
                        <a:t>N3</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Toma de la termocupla</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½</a:t>
                      </a:r>
                      <a:endParaRPr lang="es-EC" sz="20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40s</a:t>
                      </a:r>
                      <a:endParaRPr lang="es-EC" sz="20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0,113</a:t>
                      </a:r>
                      <a:endParaRPr lang="es-EC" sz="2000" dirty="0">
                        <a:solidFill>
                          <a:srgbClr val="000000"/>
                        </a:solidFill>
                        <a:effectLst/>
                        <a:latin typeface="Arial"/>
                        <a:ea typeface="Calibri"/>
                        <a:cs typeface="Times New Roman"/>
                      </a:endParaRPr>
                    </a:p>
                  </a:txBody>
                  <a:tcPr marL="68580" marR="68580" marT="0" marB="0" anchor="ctr"/>
                </a:tc>
              </a:tr>
            </a:tbl>
          </a:graphicData>
        </a:graphic>
      </p:graphicFrame>
      <p:sp>
        <p:nvSpPr>
          <p:cNvPr id="5" name="4 Rectángulo"/>
          <p:cNvSpPr/>
          <p:nvPr/>
        </p:nvSpPr>
        <p:spPr>
          <a:xfrm>
            <a:off x="1711469" y="1541658"/>
            <a:ext cx="3724096" cy="369332"/>
          </a:xfrm>
          <a:prstGeom prst="rect">
            <a:avLst/>
          </a:prstGeom>
        </p:spPr>
        <p:txBody>
          <a:bodyPr wrap="none">
            <a:spAutoFit/>
          </a:bodyPr>
          <a:lstStyle/>
          <a:p>
            <a:r>
              <a:rPr lang="es-EC" b="1" dirty="0"/>
              <a:t>Aberturas en el secador al vacío</a:t>
            </a:r>
            <a:endParaRPr lang="es-EC" dirty="0"/>
          </a:p>
        </p:txBody>
      </p:sp>
      <p:pic>
        <p:nvPicPr>
          <p:cNvPr id="6" name="5 Imagen"/>
          <p:cNvPicPr/>
          <p:nvPr/>
        </p:nvPicPr>
        <p:blipFill rotWithShape="1">
          <a:blip r:embed="rId2" cstate="print">
            <a:extLst>
              <a:ext uri="{28A0092B-C50C-407E-A947-70E740481C1C}">
                <a14:useLocalDpi xmlns:a14="http://schemas.microsoft.com/office/drawing/2010/main" val="0"/>
              </a:ext>
            </a:extLst>
          </a:blip>
          <a:srcRect l="22844" t="16923" r="25836" b="3570"/>
          <a:stretch/>
        </p:blipFill>
        <p:spPr bwMode="auto">
          <a:xfrm>
            <a:off x="6860463" y="2325215"/>
            <a:ext cx="4619625" cy="24517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3854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SELECCIÓN DE LA BOMBA DE VACÍO</a:t>
            </a:r>
            <a:endParaRPr lang="es-EC" dirty="0">
              <a:solidFill>
                <a:schemeClr val="tx1"/>
              </a:solidFill>
            </a:endParaRPr>
          </a:p>
        </p:txBody>
      </p:sp>
      <p:sp>
        <p:nvSpPr>
          <p:cNvPr id="7" name="6 Rectángulo"/>
          <p:cNvSpPr/>
          <p:nvPr/>
        </p:nvSpPr>
        <p:spPr>
          <a:xfrm>
            <a:off x="6235770" y="1010104"/>
            <a:ext cx="5301451" cy="369332"/>
          </a:xfrm>
          <a:prstGeom prst="rect">
            <a:avLst/>
          </a:prstGeom>
        </p:spPr>
        <p:txBody>
          <a:bodyPr wrap="none">
            <a:spAutoFit/>
          </a:bodyPr>
          <a:lstStyle/>
          <a:p>
            <a:r>
              <a:rPr lang="es-EC" b="1" dirty="0"/>
              <a:t>Parámetros de selección de la bomba de vacío</a:t>
            </a: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1334727555"/>
              </p:ext>
            </p:extLst>
          </p:nvPr>
        </p:nvGraphicFramePr>
        <p:xfrm>
          <a:off x="6218461" y="1710105"/>
          <a:ext cx="5318760" cy="3567176"/>
        </p:xfrm>
        <a:graphic>
          <a:graphicData uri="http://schemas.openxmlformats.org/drawingml/2006/table">
            <a:tbl>
              <a:tblPr firstRow="1" firstCol="1" bandRow="1">
                <a:tableStyleId>{35758FB7-9AC5-4552-8A53-C91805E547FA}</a:tableStyleId>
              </a:tblPr>
              <a:tblGrid>
                <a:gridCol w="2974022"/>
                <a:gridCol w="916940"/>
                <a:gridCol w="1427798"/>
              </a:tblGrid>
              <a:tr h="0">
                <a:tc>
                  <a:txBody>
                    <a:bodyPr/>
                    <a:lstStyle/>
                    <a:p>
                      <a:pPr algn="ctr">
                        <a:lnSpc>
                          <a:spcPct val="150000"/>
                        </a:lnSpc>
                        <a:spcAft>
                          <a:spcPts val="0"/>
                        </a:spcAft>
                      </a:pPr>
                      <a:r>
                        <a:rPr lang="es-EC" sz="1600" dirty="0">
                          <a:effectLst/>
                        </a:rPr>
                        <a:t>PARÁMETRO</a:t>
                      </a:r>
                      <a:endParaRPr lang="es-EC" sz="16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a:effectLst/>
                        </a:rPr>
                        <a:t>SIMBOLO</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a:effectLst/>
                        </a:rPr>
                        <a:t>VALOR</a:t>
                      </a:r>
                      <a:endParaRPr lang="es-EC" sz="16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600" dirty="0">
                          <a:effectLst/>
                        </a:rPr>
                        <a:t>Capacidad de bombeo</a:t>
                      </a:r>
                      <a:endParaRPr lang="es-EC" sz="16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a:effectLst/>
                        </a:rPr>
                        <a:t>S</a:t>
                      </a:r>
                      <a:r>
                        <a:rPr lang="es-EC" sz="1600" baseline="-25000">
                          <a:effectLst/>
                        </a:rPr>
                        <a:t>p</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a:effectLst/>
                        </a:rPr>
                        <a:t>5.5 (cfm)</a:t>
                      </a:r>
                      <a:endParaRPr lang="es-EC" sz="16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600">
                          <a:effectLst/>
                        </a:rPr>
                        <a:t>Volumen a evacuar</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dirty="0">
                          <a:effectLst/>
                        </a:rPr>
                        <a:t>V</a:t>
                      </a:r>
                      <a:endParaRPr lang="es-EC" sz="16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a:effectLst/>
                        </a:rPr>
                        <a:t>0.481 (bbl)</a:t>
                      </a:r>
                      <a:endParaRPr lang="es-EC" sz="16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600">
                          <a:effectLst/>
                        </a:rPr>
                        <a:t>Presión máxima de vacío</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dirty="0">
                          <a:effectLst/>
                        </a:rPr>
                        <a:t>P</a:t>
                      </a:r>
                      <a:r>
                        <a:rPr lang="es-EC" sz="1600" baseline="-25000" dirty="0">
                          <a:effectLst/>
                        </a:rPr>
                        <a:t>1</a:t>
                      </a:r>
                      <a:endParaRPr lang="es-EC" sz="16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dirty="0" smtClean="0">
                          <a:effectLst/>
                        </a:rPr>
                        <a:t>760 </a:t>
                      </a:r>
                      <a:r>
                        <a:rPr lang="es-EC" sz="1600" dirty="0">
                          <a:effectLst/>
                        </a:rPr>
                        <a:t>(torr</a:t>
                      </a:r>
                      <a:r>
                        <a:rPr lang="es-EC" sz="1600" dirty="0" smtClean="0">
                          <a:effectLst/>
                        </a:rPr>
                        <a:t>)</a:t>
                      </a:r>
                    </a:p>
                    <a:p>
                      <a:pPr algn="ctr">
                        <a:lnSpc>
                          <a:spcPct val="150000"/>
                        </a:lnSpc>
                        <a:spcAft>
                          <a:spcPts val="0"/>
                        </a:spcAft>
                      </a:pPr>
                      <a:r>
                        <a:rPr lang="es-EC" sz="1600" dirty="0" smtClean="0">
                          <a:solidFill>
                            <a:srgbClr val="000000"/>
                          </a:solidFill>
                          <a:effectLst/>
                          <a:latin typeface="Arial"/>
                          <a:ea typeface="Calibri"/>
                          <a:cs typeface="Times New Roman"/>
                        </a:rPr>
                        <a:t>14,7 (psi)</a:t>
                      </a:r>
                      <a:endParaRPr lang="es-EC" sz="1600" dirty="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600">
                          <a:effectLst/>
                        </a:rPr>
                        <a:t>Presión de vacío del sistema</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a:effectLst/>
                        </a:rPr>
                        <a:t>P</a:t>
                      </a:r>
                      <a:r>
                        <a:rPr lang="es-EC" sz="1600" baseline="-25000">
                          <a:effectLst/>
                        </a:rPr>
                        <a:t>2</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dirty="0">
                          <a:effectLst/>
                        </a:rPr>
                        <a:t>150.013 (torr</a:t>
                      </a:r>
                      <a:r>
                        <a:rPr lang="es-EC" sz="1600" dirty="0" smtClean="0">
                          <a:effectLst/>
                        </a:rPr>
                        <a:t>)</a:t>
                      </a:r>
                    </a:p>
                    <a:p>
                      <a:pPr algn="ctr">
                        <a:lnSpc>
                          <a:spcPct val="150000"/>
                        </a:lnSpc>
                        <a:spcAft>
                          <a:spcPts val="0"/>
                        </a:spcAft>
                      </a:pPr>
                      <a:r>
                        <a:rPr lang="es-EC" sz="1600" dirty="0" smtClean="0">
                          <a:solidFill>
                            <a:srgbClr val="000000"/>
                          </a:solidFill>
                          <a:effectLst/>
                          <a:latin typeface="Arial"/>
                          <a:ea typeface="Calibri"/>
                          <a:cs typeface="Times New Roman"/>
                        </a:rPr>
                        <a:t>2,9 (psi)</a:t>
                      </a:r>
                      <a:endParaRPr lang="es-EC" sz="1600" dirty="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600">
                          <a:effectLst/>
                        </a:rPr>
                        <a:t>Tiempo</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a:effectLst/>
                        </a:rPr>
                        <a:t>T</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dirty="0">
                          <a:effectLst/>
                        </a:rPr>
                        <a:t>3 (min)</a:t>
                      </a:r>
                      <a:endParaRPr lang="es-EC" sz="1600" dirty="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600">
                          <a:effectLst/>
                        </a:rPr>
                        <a:t>Potencia</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a:effectLst/>
                        </a:rPr>
                        <a:t>P</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600" dirty="0">
                          <a:effectLst/>
                        </a:rPr>
                        <a:t>½ (Hp)</a:t>
                      </a:r>
                      <a:endParaRPr lang="es-EC" sz="1600" dirty="0">
                        <a:solidFill>
                          <a:srgbClr val="000000"/>
                        </a:solidFill>
                        <a:effectLst/>
                        <a:latin typeface="Arial"/>
                        <a:ea typeface="Calibri"/>
                        <a:cs typeface="Times New Roman"/>
                      </a:endParaRPr>
                    </a:p>
                  </a:txBody>
                  <a:tcPr marL="68580" marR="68580" marT="0" marB="0" anchor="ctr"/>
                </a:tc>
              </a:tr>
            </a:tbl>
          </a:graphicData>
        </a:graphic>
      </p:graphicFrame>
      <p:sp>
        <p:nvSpPr>
          <p:cNvPr id="9" name="Marcador de contenido 2"/>
          <p:cNvSpPr>
            <a:spLocks noGrp="1"/>
          </p:cNvSpPr>
          <p:nvPr>
            <p:ph idx="1"/>
          </p:nvPr>
        </p:nvSpPr>
        <p:spPr>
          <a:xfrm>
            <a:off x="599090" y="738164"/>
            <a:ext cx="7409793" cy="4329448"/>
          </a:xfrm>
        </p:spPr>
        <p:txBody>
          <a:bodyPr numCol="1"/>
          <a:lstStyle/>
          <a:p>
            <a:r>
              <a:rPr lang="es-EC" sz="2000" dirty="0" smtClean="0">
                <a:solidFill>
                  <a:schemeClr val="tx1"/>
                </a:solidFill>
              </a:rPr>
              <a:t>Volumen </a:t>
            </a:r>
            <a:r>
              <a:rPr lang="es-EC" sz="2000" dirty="0">
                <a:solidFill>
                  <a:schemeClr val="tx1"/>
                </a:solidFill>
              </a:rPr>
              <a:t>a </a:t>
            </a:r>
            <a:r>
              <a:rPr lang="es-EC" sz="2000" dirty="0" smtClean="0">
                <a:solidFill>
                  <a:schemeClr val="tx1"/>
                </a:solidFill>
              </a:rPr>
              <a:t>eliminar</a:t>
            </a:r>
          </a:p>
          <a:p>
            <a:endParaRPr lang="es-EC" sz="2000" dirty="0">
              <a:solidFill>
                <a:schemeClr val="tx1"/>
              </a:solidFill>
            </a:endParaRPr>
          </a:p>
          <a:p>
            <a:endParaRPr lang="es-EC" sz="2000" dirty="0" smtClean="0">
              <a:solidFill>
                <a:schemeClr val="tx1"/>
              </a:solidFill>
            </a:endParaRPr>
          </a:p>
          <a:p>
            <a:endParaRPr lang="es-EC" sz="2000" dirty="0">
              <a:solidFill>
                <a:schemeClr val="tx1"/>
              </a:solidFill>
            </a:endParaRPr>
          </a:p>
          <a:p>
            <a:endParaRPr lang="es-EC" sz="2000" dirty="0" smtClean="0">
              <a:solidFill>
                <a:schemeClr val="tx1"/>
              </a:solidFill>
            </a:endParaRPr>
          </a:p>
          <a:p>
            <a:endParaRPr lang="es-EC" sz="2000" dirty="0">
              <a:solidFill>
                <a:schemeClr val="tx1"/>
              </a:solidFill>
            </a:endParaRPr>
          </a:p>
          <a:p>
            <a:r>
              <a:rPr lang="es-EC" sz="2000" dirty="0" smtClean="0">
                <a:solidFill>
                  <a:schemeClr val="tx1"/>
                </a:solidFill>
              </a:rPr>
              <a:t>Capacidad  </a:t>
            </a:r>
          </a:p>
          <a:p>
            <a:endParaRPr lang="es-EC" sz="2000" dirty="0">
              <a:solidFill>
                <a:schemeClr val="tx1"/>
              </a:solidFill>
            </a:endParaRPr>
          </a:p>
          <a:p>
            <a:endParaRPr lang="es-EC" sz="2000" dirty="0" smtClean="0">
              <a:solidFill>
                <a:schemeClr val="tx1"/>
              </a:solidFill>
            </a:endParaRPr>
          </a:p>
          <a:p>
            <a:endParaRPr lang="es-EC" sz="2000" dirty="0">
              <a:solidFill>
                <a:schemeClr val="tx1"/>
              </a:solidFill>
            </a:endParaRPr>
          </a:p>
          <a:p>
            <a:endParaRPr lang="es-EC" sz="2000" dirty="0" smtClean="0">
              <a:solidFill>
                <a:schemeClr val="tx1"/>
              </a:solidFill>
            </a:endParaRPr>
          </a:p>
          <a:p>
            <a:endParaRPr lang="es-EC" sz="2000" dirty="0">
              <a:solidFill>
                <a:schemeClr val="tx1"/>
              </a:solidFill>
            </a:endParaRPr>
          </a:p>
          <a:p>
            <a:endParaRPr lang="es-EC" sz="2000" dirty="0" smtClean="0">
              <a:solidFill>
                <a:schemeClr val="tx1"/>
              </a:solidFill>
            </a:endParaRPr>
          </a:p>
          <a:p>
            <a:r>
              <a:rPr lang="es-EC" sz="2000" dirty="0" smtClean="0">
                <a:solidFill>
                  <a:schemeClr val="tx1"/>
                </a:solidFill>
              </a:rPr>
              <a:t>Potencia</a:t>
            </a:r>
            <a:endParaRPr lang="es-EC" sz="2000" dirty="0">
              <a:solidFill>
                <a:schemeClr val="tx1"/>
              </a:solidFill>
            </a:endParaRPr>
          </a:p>
          <a:p>
            <a:endParaRPr lang="es-EC" sz="2000" dirty="0">
              <a:solidFill>
                <a:schemeClr val="tx1"/>
              </a:solidFill>
            </a:endParaRPr>
          </a:p>
          <a:p>
            <a:endParaRPr lang="es-EC" sz="2000" dirty="0">
              <a:solidFill>
                <a:schemeClr val="tx1"/>
              </a:solidFill>
            </a:endParaRPr>
          </a:p>
          <a:p>
            <a:pPr marL="0" indent="0">
              <a:buNone/>
            </a:pPr>
            <a:endParaRPr lang="es-EC" sz="1600" dirty="0" smtClean="0">
              <a:solidFill>
                <a:schemeClr val="tx1"/>
              </a:solidFill>
            </a:endParaRPr>
          </a:p>
          <a:p>
            <a:pPr marL="0" indent="0">
              <a:buNone/>
            </a:pPr>
            <a:endParaRPr lang="es-EC" sz="1600" dirty="0" smtClean="0">
              <a:solidFill>
                <a:schemeClr val="tx1"/>
              </a:solidFill>
            </a:endParaRPr>
          </a:p>
          <a:p>
            <a:pPr marL="0" indent="0">
              <a:buNone/>
            </a:pPr>
            <a:endParaRPr lang="es-EC" dirty="0" smtClean="0">
              <a:solidFill>
                <a:schemeClr val="tx1"/>
              </a:solidFill>
            </a:endParaRPr>
          </a:p>
          <a:p>
            <a:pPr marL="0" indent="0">
              <a:buNone/>
            </a:pPr>
            <a:endParaRPr lang="es-EC" dirty="0">
              <a:solidFill>
                <a:schemeClr val="tx1"/>
              </a:solidFill>
            </a:endParaRPr>
          </a:p>
        </p:txBody>
      </p:sp>
      <mc:AlternateContent xmlns:mc="http://schemas.openxmlformats.org/markup-compatibility/2006" xmlns:a14="http://schemas.microsoft.com/office/drawing/2010/main">
        <mc:Choice Requires="a14">
          <p:sp>
            <p:nvSpPr>
              <p:cNvPr id="11" name="10 Rectángulo"/>
              <p:cNvSpPr/>
              <p:nvPr/>
            </p:nvSpPr>
            <p:spPr>
              <a:xfrm>
                <a:off x="1166411" y="1010104"/>
                <a:ext cx="1622880" cy="6066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a:rPr>
                        <m:t>𝑉</m:t>
                      </m:r>
                      <m:r>
                        <a:rPr lang="es-EC" sz="1600" i="1" smtClean="0">
                          <a:latin typeface="Cambria Math"/>
                        </a:rPr>
                        <m:t>=</m:t>
                      </m:r>
                      <m:r>
                        <a:rPr lang="es-EC" sz="1600" i="1" smtClean="0">
                          <a:latin typeface="Cambria Math"/>
                        </a:rPr>
                        <m:t>𝑙</m:t>
                      </m:r>
                      <m:r>
                        <a:rPr lang="es-EC" sz="1600" i="1" smtClean="0">
                          <a:latin typeface="Cambria Math"/>
                        </a:rPr>
                        <m:t>∗</m:t>
                      </m:r>
                      <m:f>
                        <m:fPr>
                          <m:ctrlPr>
                            <a:rPr lang="es-EC" sz="1600" i="1">
                              <a:latin typeface="Cambria Math"/>
                            </a:rPr>
                          </m:ctrlPr>
                        </m:fPr>
                        <m:num>
                          <m:r>
                            <a:rPr lang="es-EC" sz="1600" i="1">
                              <a:latin typeface="Cambria Math"/>
                            </a:rPr>
                            <m:t>𝜋</m:t>
                          </m:r>
                          <m:r>
                            <a:rPr lang="es-EC" sz="1600" i="1">
                              <a:latin typeface="Cambria Math"/>
                            </a:rPr>
                            <m:t>∗</m:t>
                          </m:r>
                          <m:sSup>
                            <m:sSupPr>
                              <m:ctrlPr>
                                <a:rPr lang="es-EC" sz="1600" i="1">
                                  <a:latin typeface="Cambria Math"/>
                                </a:rPr>
                              </m:ctrlPr>
                            </m:sSupPr>
                            <m:e>
                              <m:r>
                                <a:rPr lang="es-EC" sz="1600" i="1">
                                  <a:latin typeface="Cambria Math"/>
                                </a:rPr>
                                <m:t>𝐷𝑖𝑛</m:t>
                              </m:r>
                            </m:e>
                            <m:sup>
                              <m:r>
                                <a:rPr lang="es-EC" sz="1600" i="1">
                                  <a:latin typeface="Cambria Math"/>
                                </a:rPr>
                                <m:t>2</m:t>
                              </m:r>
                            </m:sup>
                          </m:sSup>
                        </m:num>
                        <m:den>
                          <m:r>
                            <a:rPr lang="es-EC" sz="1600" i="1">
                              <a:latin typeface="Cambria Math"/>
                            </a:rPr>
                            <m:t>4</m:t>
                          </m:r>
                        </m:den>
                      </m:f>
                    </m:oMath>
                  </m:oMathPara>
                </a14:m>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1166411" y="1010104"/>
                <a:ext cx="1622880" cy="606641"/>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1166411" y="1699313"/>
                <a:ext cx="1916229" cy="613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𝑉</m:t>
                      </m:r>
                      <m:r>
                        <a:rPr lang="es-EC" sz="1600" i="1">
                          <a:latin typeface="Cambria Math"/>
                        </a:rPr>
                        <m:t>=389∗</m:t>
                      </m:r>
                      <m:f>
                        <m:fPr>
                          <m:ctrlPr>
                            <a:rPr lang="es-EC" sz="1600" i="1">
                              <a:latin typeface="Cambria Math"/>
                            </a:rPr>
                          </m:ctrlPr>
                        </m:fPr>
                        <m:num>
                          <m:r>
                            <a:rPr lang="es-EC" sz="1600" i="1">
                              <a:latin typeface="Cambria Math"/>
                            </a:rPr>
                            <m:t>𝜋</m:t>
                          </m:r>
                          <m:r>
                            <a:rPr lang="es-EC" sz="1600" i="1">
                              <a:latin typeface="Cambria Math"/>
                            </a:rPr>
                            <m:t>∗</m:t>
                          </m:r>
                          <m:sSup>
                            <m:sSupPr>
                              <m:ctrlPr>
                                <a:rPr lang="es-EC" sz="1600" i="1">
                                  <a:latin typeface="Cambria Math"/>
                                </a:rPr>
                              </m:ctrlPr>
                            </m:sSupPr>
                            <m:e>
                              <m:r>
                                <a:rPr lang="es-EC" sz="1600" i="1">
                                  <a:latin typeface="Cambria Math"/>
                                </a:rPr>
                                <m:t>500</m:t>
                              </m:r>
                            </m:e>
                            <m:sup>
                              <m:r>
                                <a:rPr lang="es-EC" sz="1600" i="1">
                                  <a:latin typeface="Cambria Math"/>
                                </a:rPr>
                                <m:t>2</m:t>
                              </m:r>
                            </m:sup>
                          </m:sSup>
                        </m:num>
                        <m:den>
                          <m:r>
                            <a:rPr lang="es-EC" sz="1600" i="1">
                              <a:latin typeface="Cambria Math"/>
                            </a:rPr>
                            <m:t>4</m:t>
                          </m:r>
                        </m:den>
                      </m:f>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1166411" y="1699313"/>
                <a:ext cx="1916229" cy="613245"/>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1170610" y="2463885"/>
                <a:ext cx="2298130" cy="3441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𝑉</m:t>
                      </m:r>
                      <m:r>
                        <a:rPr lang="es-EC" sz="1600" i="1">
                          <a:latin typeface="Cambria Math"/>
                        </a:rPr>
                        <m:t>=76379971.39 </m:t>
                      </m:r>
                      <m:sSup>
                        <m:sSupPr>
                          <m:ctrlPr>
                            <a:rPr lang="es-EC" sz="1600" i="1">
                              <a:latin typeface="Cambria Math"/>
                            </a:rPr>
                          </m:ctrlPr>
                        </m:sSupPr>
                        <m:e>
                          <m:r>
                            <a:rPr lang="es-EC" sz="1600" i="1">
                              <a:latin typeface="Cambria Math"/>
                            </a:rPr>
                            <m:t>𝑚𝑚</m:t>
                          </m:r>
                        </m:e>
                        <m:sup>
                          <m:r>
                            <a:rPr lang="es-EC" sz="1600" i="1">
                              <a:latin typeface="Cambria Math"/>
                            </a:rPr>
                            <m:t>3</m:t>
                          </m:r>
                        </m:sup>
                      </m:sSup>
                    </m:oMath>
                  </m:oMathPara>
                </a14:m>
                <a:endParaRPr lang="es-EC" dirty="0"/>
              </a:p>
            </p:txBody>
          </p:sp>
        </mc:Choice>
        <mc:Fallback xmlns="">
          <p:sp>
            <p:nvSpPr>
              <p:cNvPr id="13" name="12 Rectángulo"/>
              <p:cNvSpPr>
                <a:spLocks noRot="1" noChangeAspect="1" noMove="1" noResize="1" noEditPoints="1" noAdjustHandles="1" noChangeArrowheads="1" noChangeShapeType="1" noTextEdit="1"/>
              </p:cNvSpPr>
              <p:nvPr/>
            </p:nvSpPr>
            <p:spPr>
              <a:xfrm>
                <a:off x="1170610" y="2463885"/>
                <a:ext cx="2298130" cy="344133"/>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1166411" y="3308143"/>
                <a:ext cx="1542858"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𝑆</m:t>
                          </m:r>
                        </m:e>
                        <m:sub>
                          <m:r>
                            <a:rPr lang="es-EC" sz="1600" i="1">
                              <a:latin typeface="Cambria Math"/>
                            </a:rPr>
                            <m:t>𝑝</m:t>
                          </m:r>
                        </m:sub>
                      </m:sSub>
                      <m:r>
                        <a:rPr lang="es-EC" sz="1600" i="1">
                          <a:latin typeface="Cambria Math"/>
                        </a:rPr>
                        <m:t>=</m:t>
                      </m:r>
                      <m:f>
                        <m:fPr>
                          <m:ctrlPr>
                            <a:rPr lang="es-EC" sz="1600" i="1">
                              <a:latin typeface="Cambria Math"/>
                            </a:rPr>
                          </m:ctrlPr>
                        </m:fPr>
                        <m:num>
                          <m:r>
                            <a:rPr lang="es-EC" sz="1600" i="1">
                              <a:latin typeface="Cambria Math"/>
                            </a:rPr>
                            <m:t>𝑉</m:t>
                          </m:r>
                        </m:num>
                        <m:den>
                          <m:r>
                            <a:rPr lang="es-EC" sz="1600" i="1">
                              <a:latin typeface="Cambria Math"/>
                            </a:rPr>
                            <m:t>𝑇</m:t>
                          </m:r>
                        </m:den>
                      </m:f>
                      <m:r>
                        <a:rPr lang="es-EC" sz="1600" i="1">
                          <a:latin typeface="Cambria Math"/>
                        </a:rPr>
                        <m:t>𝑙𝑛</m:t>
                      </m:r>
                      <m:d>
                        <m:dPr>
                          <m:ctrlPr>
                            <a:rPr lang="es-EC" sz="1600" i="1">
                              <a:latin typeface="Cambria Math"/>
                            </a:rPr>
                          </m:ctrlPr>
                        </m:dPr>
                        <m:e>
                          <m:f>
                            <m:fPr>
                              <m:ctrlPr>
                                <a:rPr lang="es-EC" sz="1600" i="1">
                                  <a:latin typeface="Cambria Math"/>
                                </a:rPr>
                              </m:ctrlPr>
                            </m:fPr>
                            <m:num>
                              <m:sSub>
                                <m:sSubPr>
                                  <m:ctrlPr>
                                    <a:rPr lang="es-EC" sz="1600" i="1">
                                      <a:latin typeface="Cambria Math"/>
                                    </a:rPr>
                                  </m:ctrlPr>
                                </m:sSubPr>
                                <m:e>
                                  <m:r>
                                    <a:rPr lang="es-EC" sz="1600" i="1">
                                      <a:latin typeface="Cambria Math"/>
                                    </a:rPr>
                                    <m:t>𝑃</m:t>
                                  </m:r>
                                </m:e>
                                <m:sub>
                                  <m:r>
                                    <a:rPr lang="es-EC" sz="1600" i="1">
                                      <a:latin typeface="Cambria Math"/>
                                    </a:rPr>
                                    <m:t>1</m:t>
                                  </m:r>
                                </m:sub>
                              </m:sSub>
                            </m:num>
                            <m:den>
                              <m:sSub>
                                <m:sSubPr>
                                  <m:ctrlPr>
                                    <a:rPr lang="es-EC" sz="1600" i="1">
                                      <a:latin typeface="Cambria Math"/>
                                    </a:rPr>
                                  </m:ctrlPr>
                                </m:sSubPr>
                                <m:e>
                                  <m:r>
                                    <a:rPr lang="es-EC" sz="1600" i="1">
                                      <a:latin typeface="Cambria Math"/>
                                    </a:rPr>
                                    <m:t>𝑃</m:t>
                                  </m:r>
                                </m:e>
                                <m:sub>
                                  <m:r>
                                    <a:rPr lang="es-EC" sz="1600" i="1">
                                      <a:latin typeface="Cambria Math"/>
                                    </a:rPr>
                                    <m:t>2</m:t>
                                  </m:r>
                                </m:sub>
                              </m:sSub>
                            </m:den>
                          </m:f>
                        </m:e>
                      </m:d>
                    </m:oMath>
                  </m:oMathPara>
                </a14:m>
                <a:endParaRPr lang="es-EC" sz="1600" dirty="0"/>
              </a:p>
            </p:txBody>
          </p:sp>
        </mc:Choice>
        <mc:Fallback xmlns="">
          <p:sp>
            <p:nvSpPr>
              <p:cNvPr id="14" name="13 Rectángulo"/>
              <p:cNvSpPr>
                <a:spLocks noRot="1" noChangeAspect="1" noMove="1" noResize="1" noEditPoints="1" noAdjustHandles="1" noChangeArrowheads="1" noChangeShapeType="1" noTextEdit="1"/>
              </p:cNvSpPr>
              <p:nvPr/>
            </p:nvSpPr>
            <p:spPr>
              <a:xfrm>
                <a:off x="1166411" y="3308143"/>
                <a:ext cx="1542858" cy="645561"/>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1166411" y="4079828"/>
                <a:ext cx="2531399"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𝑆</m:t>
                          </m:r>
                        </m:e>
                        <m:sub>
                          <m:r>
                            <a:rPr lang="es-EC" sz="1600" i="1">
                              <a:latin typeface="Cambria Math"/>
                            </a:rPr>
                            <m:t>𝑝</m:t>
                          </m:r>
                        </m:sub>
                      </m:sSub>
                      <m:r>
                        <a:rPr lang="es-EC" sz="1600" i="1">
                          <a:latin typeface="Cambria Math"/>
                        </a:rPr>
                        <m:t>=</m:t>
                      </m:r>
                      <m:f>
                        <m:fPr>
                          <m:ctrlPr>
                            <a:rPr lang="es-EC" sz="1600" i="1">
                              <a:latin typeface="Cambria Math"/>
                            </a:rPr>
                          </m:ctrlPr>
                        </m:fPr>
                        <m:num>
                          <m:r>
                            <a:rPr lang="es-EC" sz="1600" i="1">
                              <a:latin typeface="Cambria Math"/>
                            </a:rPr>
                            <m:t>0.481</m:t>
                          </m:r>
                        </m:num>
                        <m:den>
                          <m:r>
                            <a:rPr lang="es-EC" sz="1600" i="1">
                              <a:latin typeface="Cambria Math"/>
                            </a:rPr>
                            <m:t>0.0166</m:t>
                          </m:r>
                        </m:den>
                      </m:f>
                      <m:r>
                        <a:rPr lang="es-EC" sz="1600" i="1">
                          <a:latin typeface="Cambria Math"/>
                        </a:rPr>
                        <m:t>𝑙𝑛</m:t>
                      </m:r>
                      <m:d>
                        <m:dPr>
                          <m:ctrlPr>
                            <a:rPr lang="es-EC" sz="1600" i="1">
                              <a:latin typeface="Cambria Math"/>
                            </a:rPr>
                          </m:ctrlPr>
                        </m:dPr>
                        <m:e>
                          <m:f>
                            <m:fPr>
                              <m:ctrlPr>
                                <a:rPr lang="es-EC" sz="1600" i="1">
                                  <a:latin typeface="Cambria Math"/>
                                </a:rPr>
                              </m:ctrlPr>
                            </m:fPr>
                            <m:num>
                              <m:r>
                                <a:rPr lang="es-EC" sz="1600" i="1">
                                  <a:latin typeface="Cambria Math"/>
                                </a:rPr>
                                <m:t>760</m:t>
                              </m:r>
                            </m:num>
                            <m:den>
                              <m:r>
                                <a:rPr lang="es-EC" sz="1600" i="1">
                                  <a:latin typeface="Cambria Math"/>
                                </a:rPr>
                                <m:t>150.013</m:t>
                              </m:r>
                            </m:den>
                          </m:f>
                        </m:e>
                      </m:d>
                    </m:oMath>
                  </m:oMathPara>
                </a14:m>
                <a:endParaRPr lang="es-EC" dirty="0"/>
              </a:p>
            </p:txBody>
          </p:sp>
        </mc:Choice>
        <mc:Fallback xmlns="">
          <p:sp>
            <p:nvSpPr>
              <p:cNvPr id="15" name="14 Rectángulo"/>
              <p:cNvSpPr>
                <a:spLocks noRot="1" noChangeAspect="1" noMove="1" noResize="1" noEditPoints="1" noAdjustHandles="1" noChangeArrowheads="1" noChangeShapeType="1" noTextEdit="1"/>
              </p:cNvSpPr>
              <p:nvPr/>
            </p:nvSpPr>
            <p:spPr>
              <a:xfrm>
                <a:off x="1166411" y="4079828"/>
                <a:ext cx="2531399" cy="645561"/>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1170610" y="4918833"/>
                <a:ext cx="1631279" cy="3606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𝑆</m:t>
                          </m:r>
                        </m:e>
                        <m:sub>
                          <m:r>
                            <a:rPr lang="es-EC" sz="1600" i="1">
                              <a:latin typeface="Cambria Math"/>
                            </a:rPr>
                            <m:t>𝑝</m:t>
                          </m:r>
                        </m:sub>
                      </m:sSub>
                      <m:r>
                        <a:rPr lang="es-EC" sz="1600" i="1">
                          <a:latin typeface="Cambria Math"/>
                        </a:rPr>
                        <m:t>=4.382 </m:t>
                      </m:r>
                      <m:r>
                        <a:rPr lang="es-EC" sz="1600" i="1">
                          <a:latin typeface="Cambria Math"/>
                        </a:rPr>
                        <m:t>𝑐𝑓𝑚</m:t>
                      </m:r>
                    </m:oMath>
                  </m:oMathPara>
                </a14:m>
                <a:endParaRPr lang="es-EC" sz="1600" dirty="0"/>
              </a:p>
            </p:txBody>
          </p:sp>
        </mc:Choice>
        <mc:Fallback xmlns="">
          <p:sp>
            <p:nvSpPr>
              <p:cNvPr id="16" name="15 Rectángulo"/>
              <p:cNvSpPr>
                <a:spLocks noRot="1" noChangeAspect="1" noMove="1" noResize="1" noEditPoints="1" noAdjustHandles="1" noChangeArrowheads="1" noChangeShapeType="1" noTextEdit="1"/>
              </p:cNvSpPr>
              <p:nvPr/>
            </p:nvSpPr>
            <p:spPr>
              <a:xfrm>
                <a:off x="1170610" y="4918833"/>
                <a:ext cx="1631279" cy="360612"/>
              </a:xfrm>
              <a:prstGeom prst="rect">
                <a:avLst/>
              </a:prstGeom>
              <a:blipFill rotWithShape="1">
                <a:blip r:embed="rId7"/>
                <a:stretch>
                  <a:fillRect b="-5085"/>
                </a:stretch>
              </a:blipFill>
            </p:spPr>
            <p:txBody>
              <a:bodyPr/>
              <a:lstStyle/>
              <a:p>
                <a:r>
                  <a:rPr lang="es-EC">
                    <a:noFill/>
                  </a:rPr>
                  <a:t> </a:t>
                </a:r>
              </a:p>
            </p:txBody>
          </p:sp>
        </mc:Fallback>
      </mc:AlternateContent>
      <p:graphicFrame>
        <p:nvGraphicFramePr>
          <p:cNvPr id="17" name="16 Tabla"/>
          <p:cNvGraphicFramePr>
            <a:graphicFrameLocks noGrp="1"/>
          </p:cNvGraphicFramePr>
          <p:nvPr>
            <p:extLst>
              <p:ext uri="{D42A27DB-BD31-4B8C-83A1-F6EECF244321}">
                <p14:modId xmlns:p14="http://schemas.microsoft.com/office/powerpoint/2010/main" val="914802810"/>
              </p:ext>
            </p:extLst>
          </p:nvPr>
        </p:nvGraphicFramePr>
        <p:xfrm>
          <a:off x="3028257" y="5160198"/>
          <a:ext cx="2892107" cy="960120"/>
        </p:xfrm>
        <a:graphic>
          <a:graphicData uri="http://schemas.openxmlformats.org/drawingml/2006/table">
            <a:tbl>
              <a:tblPr firstRow="1" firstCol="1" bandRow="1">
                <a:tableStyleId>{5C22544A-7EE6-4342-B048-85BDC9FD1C3A}</a:tableStyleId>
              </a:tblPr>
              <a:tblGrid>
                <a:gridCol w="1564322"/>
                <a:gridCol w="1327785"/>
              </a:tblGrid>
              <a:tr h="0">
                <a:tc>
                  <a:txBody>
                    <a:bodyPr/>
                    <a:lstStyle/>
                    <a:p>
                      <a:pPr algn="ctr">
                        <a:lnSpc>
                          <a:spcPct val="150000"/>
                        </a:lnSpc>
                        <a:spcAft>
                          <a:spcPts val="0"/>
                        </a:spcAft>
                      </a:pPr>
                      <a:r>
                        <a:rPr lang="es-EC" sz="1400" dirty="0">
                          <a:effectLst/>
                        </a:rPr>
                        <a:t>Capacidad (</a:t>
                      </a:r>
                      <a:r>
                        <a:rPr lang="es-EC" sz="1400" dirty="0" err="1">
                          <a:effectLst/>
                        </a:rPr>
                        <a:t>cfm</a:t>
                      </a:r>
                      <a:r>
                        <a:rPr lang="es-EC" sz="1400" dirty="0">
                          <a:effectLst/>
                        </a:rPr>
                        <a:t>)</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Potencia (Hp)</a:t>
                      </a:r>
                      <a:endParaRPr lang="es-EC" sz="14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400">
                          <a:effectLst/>
                        </a:rPr>
                        <a:t>20</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1</a:t>
                      </a:r>
                      <a:endParaRPr lang="es-EC" sz="14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400">
                          <a:effectLst/>
                        </a:rPr>
                        <a:t>4</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1/5</a:t>
                      </a:r>
                      <a:endParaRPr lang="es-EC" sz="14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630688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SELECCIÓN DE ACCESORIOS</a:t>
            </a:r>
            <a:endParaRPr lang="es-EC" dirty="0">
              <a:solidFill>
                <a:schemeClr val="tx1"/>
              </a:solidFill>
            </a:endParaRPr>
          </a:p>
        </p:txBody>
      </p:sp>
      <p:pic>
        <p:nvPicPr>
          <p:cNvPr id="27650" name="Picture 2" descr="http://phresistencias.weebly.com/uploads/3/0/3/2/3032986/2686091_orig.jpg"/>
          <p:cNvPicPr>
            <a:picLocks noChangeAspect="1" noChangeArrowheads="1"/>
          </p:cNvPicPr>
          <p:nvPr/>
        </p:nvPicPr>
        <p:blipFill rotWithShape="1">
          <a:blip r:embed="rId2">
            <a:extLst>
              <a:ext uri="{28A0092B-C50C-407E-A947-70E740481C1C}">
                <a14:useLocalDpi xmlns:a14="http://schemas.microsoft.com/office/drawing/2010/main" val="0"/>
              </a:ext>
            </a:extLst>
          </a:blip>
          <a:srcRect l="9656" t="19448"/>
          <a:stretch/>
        </p:blipFill>
        <p:spPr bwMode="auto">
          <a:xfrm>
            <a:off x="1056288" y="1431299"/>
            <a:ext cx="2459421" cy="1698237"/>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756853"/>
            <a:ext cx="3595856" cy="369332"/>
          </a:xfrm>
          <a:prstGeom prst="rect">
            <a:avLst/>
          </a:prstGeom>
        </p:spPr>
        <p:txBody>
          <a:bodyPr wrap="none">
            <a:spAutoFit/>
          </a:bodyPr>
          <a:lstStyle/>
          <a:p>
            <a:pPr lvl="2"/>
            <a:r>
              <a:rPr lang="es-EC" b="1" dirty="0"/>
              <a:t>Resistencias térmicas </a:t>
            </a:r>
          </a:p>
        </p:txBody>
      </p:sp>
      <p:pic>
        <p:nvPicPr>
          <p:cNvPr id="27652" name="Picture 4" descr="https://encrypted-tbn1.gstatic.com/images?q=tbn:ANd9GcRIq0AzErT9qb6jFzFRGbmiUNUOUWiEv_zABnLyarNL0a20iv4u"/>
          <p:cNvPicPr>
            <a:picLocks noChangeAspect="1" noChangeArrowheads="1"/>
          </p:cNvPicPr>
          <p:nvPr/>
        </p:nvPicPr>
        <p:blipFill rotWithShape="1">
          <a:blip r:embed="rId3">
            <a:extLst>
              <a:ext uri="{28A0092B-C50C-407E-A947-70E740481C1C}">
                <a14:useLocalDpi xmlns:a14="http://schemas.microsoft.com/office/drawing/2010/main" val="0"/>
              </a:ext>
            </a:extLst>
          </a:blip>
          <a:srcRect t="20571" b="23261"/>
          <a:stretch/>
        </p:blipFill>
        <p:spPr bwMode="auto">
          <a:xfrm>
            <a:off x="4759105" y="1415835"/>
            <a:ext cx="2022722" cy="172916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088222" y="762530"/>
            <a:ext cx="1693605" cy="369332"/>
          </a:xfrm>
          <a:prstGeom prst="rect">
            <a:avLst/>
          </a:prstGeom>
        </p:spPr>
        <p:txBody>
          <a:bodyPr wrap="none">
            <a:spAutoFit/>
          </a:bodyPr>
          <a:lstStyle/>
          <a:p>
            <a:r>
              <a:rPr lang="es-EC" b="1" dirty="0"/>
              <a:t>Temporizador</a:t>
            </a:r>
          </a:p>
        </p:txBody>
      </p:sp>
      <p:sp>
        <p:nvSpPr>
          <p:cNvPr id="6" name="5 Rectángulo"/>
          <p:cNvSpPr/>
          <p:nvPr/>
        </p:nvSpPr>
        <p:spPr>
          <a:xfrm>
            <a:off x="7554337" y="624030"/>
            <a:ext cx="4064848" cy="646331"/>
          </a:xfrm>
          <a:prstGeom prst="rect">
            <a:avLst/>
          </a:prstGeom>
        </p:spPr>
        <p:txBody>
          <a:bodyPr wrap="square">
            <a:spAutoFit/>
          </a:bodyPr>
          <a:lstStyle/>
          <a:p>
            <a:pPr lvl="2"/>
            <a:r>
              <a:rPr lang="es-EC" b="1" dirty="0"/>
              <a:t>Control de humedad y temperatura</a:t>
            </a:r>
          </a:p>
        </p:txBody>
      </p:sp>
      <p:pic>
        <p:nvPicPr>
          <p:cNvPr id="27654" name="Picture 6" descr="http://tempzone.com.mx/image/cache/data/mt530-500x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297" y="1176608"/>
            <a:ext cx="2141786" cy="2141786"/>
          </a:xfrm>
          <a:prstGeom prst="rect">
            <a:avLst/>
          </a:prstGeom>
          <a:noFill/>
          <a:extLst>
            <a:ext uri="{909E8E84-426E-40DD-AFC4-6F175D3DCCD1}">
              <a14:hiddenFill xmlns:a14="http://schemas.microsoft.com/office/drawing/2010/main">
                <a:solidFill>
                  <a:srgbClr val="FFFFFF"/>
                </a:solidFill>
              </a14:hiddenFill>
            </a:ext>
          </a:extLst>
        </p:spPr>
      </p:pic>
      <p:sp>
        <p:nvSpPr>
          <p:cNvPr id="20" name="Marcador de contenido 2"/>
          <p:cNvSpPr>
            <a:spLocks noGrp="1"/>
          </p:cNvSpPr>
          <p:nvPr>
            <p:ph idx="1"/>
          </p:nvPr>
        </p:nvSpPr>
        <p:spPr>
          <a:xfrm>
            <a:off x="654268" y="3507895"/>
            <a:ext cx="3263462" cy="1537071"/>
          </a:xfrm>
        </p:spPr>
        <p:txBody>
          <a:bodyPr numCol="1"/>
          <a:lstStyle/>
          <a:p>
            <a:pPr marL="0" indent="0">
              <a:buNone/>
            </a:pPr>
            <a:r>
              <a:rPr lang="es-EC" sz="1800" dirty="0" smtClean="0">
                <a:solidFill>
                  <a:schemeClr val="tx1"/>
                </a:solidFill>
              </a:rPr>
              <a:t>Resistencias tubulares</a:t>
            </a:r>
          </a:p>
          <a:p>
            <a:pPr marL="0" indent="0">
              <a:buNone/>
            </a:pPr>
            <a:r>
              <a:rPr lang="es-EC" sz="1800" dirty="0" smtClean="0">
                <a:solidFill>
                  <a:schemeClr val="tx1"/>
                </a:solidFill>
              </a:rPr>
              <a:t>Potencia: 1 </a:t>
            </a:r>
            <a:r>
              <a:rPr lang="es-EC" sz="1800" dirty="0" err="1" smtClean="0">
                <a:solidFill>
                  <a:schemeClr val="tx1"/>
                </a:solidFill>
              </a:rPr>
              <a:t>kw</a:t>
            </a:r>
            <a:r>
              <a:rPr lang="es-EC" sz="1800" dirty="0" smtClean="0">
                <a:solidFill>
                  <a:schemeClr val="tx1"/>
                </a:solidFill>
              </a:rPr>
              <a:t> </a:t>
            </a:r>
            <a:endParaRPr lang="es-EC" sz="1800" dirty="0">
              <a:solidFill>
                <a:schemeClr val="tx1"/>
              </a:solidFill>
            </a:endParaRPr>
          </a:p>
        </p:txBody>
      </p:sp>
      <p:sp>
        <p:nvSpPr>
          <p:cNvPr id="22" name="Marcador de contenido 2"/>
          <p:cNvSpPr txBox="1">
            <a:spLocks/>
          </p:cNvSpPr>
          <p:nvPr/>
        </p:nvSpPr>
        <p:spPr>
          <a:xfrm>
            <a:off x="4070130" y="3660295"/>
            <a:ext cx="3263462" cy="3040050"/>
          </a:xfrm>
          <a:prstGeom prst="rect">
            <a:avLst/>
          </a:prstGeom>
        </p:spPr>
        <p:txBody>
          <a:bodyPr numCol="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1800" dirty="0" smtClean="0">
                <a:solidFill>
                  <a:schemeClr val="tx1"/>
                </a:solidFill>
              </a:rPr>
              <a:t>Modelo AT8N</a:t>
            </a:r>
          </a:p>
          <a:p>
            <a:pPr marL="0" indent="0">
              <a:buFontTx/>
              <a:buNone/>
            </a:pPr>
            <a:r>
              <a:rPr lang="es-EC" sz="1800" dirty="0" smtClean="0">
                <a:solidFill>
                  <a:schemeClr val="tx1"/>
                </a:solidFill>
              </a:rPr>
              <a:t>Marca </a:t>
            </a:r>
            <a:r>
              <a:rPr lang="es-EC" sz="1800" dirty="0" err="1" smtClean="0">
                <a:solidFill>
                  <a:schemeClr val="tx1"/>
                </a:solidFill>
              </a:rPr>
              <a:t>Autonics</a:t>
            </a:r>
            <a:endParaRPr lang="es-EC" sz="1800" dirty="0" smtClean="0">
              <a:solidFill>
                <a:schemeClr val="tx1"/>
              </a:solidFill>
            </a:endParaRPr>
          </a:p>
          <a:p>
            <a:pPr marL="0" indent="0">
              <a:buFontTx/>
              <a:buNone/>
            </a:pPr>
            <a:r>
              <a:rPr lang="es-EC" sz="1800" dirty="0" smtClean="0">
                <a:solidFill>
                  <a:schemeClr val="tx1"/>
                </a:solidFill>
              </a:rPr>
              <a:t>Rango </a:t>
            </a:r>
            <a:r>
              <a:rPr lang="es-EC" sz="1800" dirty="0">
                <a:solidFill>
                  <a:schemeClr val="tx1"/>
                </a:solidFill>
              </a:rPr>
              <a:t>de ajuste del tiempo: 0.05 segundos – 100 </a:t>
            </a:r>
            <a:r>
              <a:rPr lang="es-EC" sz="1800" dirty="0" smtClean="0">
                <a:solidFill>
                  <a:schemeClr val="tx1"/>
                </a:solidFill>
              </a:rPr>
              <a:t>horas</a:t>
            </a:r>
          </a:p>
          <a:p>
            <a:pPr marL="0" indent="0">
              <a:buFontTx/>
              <a:buNone/>
            </a:pPr>
            <a:r>
              <a:rPr lang="es-EC" sz="1800" dirty="0" smtClean="0">
                <a:solidFill>
                  <a:schemeClr val="tx1"/>
                </a:solidFill>
              </a:rPr>
              <a:t>Alimentación 100 o 240 </a:t>
            </a:r>
            <a:r>
              <a:rPr lang="es-EC" sz="1800" dirty="0" err="1" smtClean="0">
                <a:solidFill>
                  <a:schemeClr val="tx1"/>
                </a:solidFill>
              </a:rPr>
              <a:t>Vac</a:t>
            </a:r>
            <a:r>
              <a:rPr lang="es-EC" sz="1800" dirty="0" smtClean="0">
                <a:solidFill>
                  <a:schemeClr val="tx1"/>
                </a:solidFill>
              </a:rPr>
              <a:t> (50/60Hz)</a:t>
            </a:r>
          </a:p>
          <a:p>
            <a:pPr marL="0" indent="0">
              <a:buFontTx/>
              <a:buNone/>
            </a:pPr>
            <a:r>
              <a:rPr lang="es-EC" sz="1800" dirty="0" smtClean="0">
                <a:solidFill>
                  <a:schemeClr val="tx1"/>
                </a:solidFill>
              </a:rPr>
              <a:t>Peso</a:t>
            </a:r>
            <a:r>
              <a:rPr lang="es-EC" sz="1800" dirty="0">
                <a:solidFill>
                  <a:schemeClr val="tx1"/>
                </a:solidFill>
              </a:rPr>
              <a:t>: 90g</a:t>
            </a:r>
          </a:p>
        </p:txBody>
      </p:sp>
      <p:sp>
        <p:nvSpPr>
          <p:cNvPr id="23" name="Marcador de contenido 2"/>
          <p:cNvSpPr txBox="1">
            <a:spLocks/>
          </p:cNvSpPr>
          <p:nvPr/>
        </p:nvSpPr>
        <p:spPr>
          <a:xfrm>
            <a:off x="7939597" y="3271426"/>
            <a:ext cx="3868773" cy="3040050"/>
          </a:xfrm>
          <a:prstGeom prst="rect">
            <a:avLst/>
          </a:prstGeom>
        </p:spPr>
        <p:txBody>
          <a:bodyPr numCol="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1500" dirty="0" smtClean="0">
                <a:solidFill>
                  <a:schemeClr val="tx1"/>
                </a:solidFill>
              </a:rPr>
              <a:t>Serie TIC-17RGTi</a:t>
            </a:r>
          </a:p>
          <a:p>
            <a:pPr marL="0" indent="0">
              <a:buFontTx/>
              <a:buNone/>
            </a:pPr>
            <a:r>
              <a:rPr lang="es-EC" sz="1500" dirty="0" smtClean="0">
                <a:solidFill>
                  <a:schemeClr val="tx1"/>
                </a:solidFill>
              </a:rPr>
              <a:t>Marca </a:t>
            </a:r>
            <a:r>
              <a:rPr lang="es-EC" sz="1500" dirty="0">
                <a:solidFill>
                  <a:schemeClr val="tx1"/>
                </a:solidFill>
              </a:rPr>
              <a:t>Full Gauge. </a:t>
            </a:r>
            <a:r>
              <a:rPr lang="es-EC" sz="1500" dirty="0" smtClean="0">
                <a:solidFill>
                  <a:schemeClr val="tx1"/>
                </a:solidFill>
              </a:rPr>
              <a:t> </a:t>
            </a:r>
            <a:endParaRPr lang="es-EC" sz="1500" dirty="0">
              <a:solidFill>
                <a:schemeClr val="tx1"/>
              </a:solidFill>
            </a:endParaRPr>
          </a:p>
          <a:p>
            <a:pPr marL="0" indent="0">
              <a:buFontTx/>
              <a:buNone/>
            </a:pPr>
            <a:r>
              <a:rPr lang="es-EC" sz="1500" dirty="0" smtClean="0">
                <a:solidFill>
                  <a:schemeClr val="tx1"/>
                </a:solidFill>
              </a:rPr>
              <a:t>-Control </a:t>
            </a:r>
            <a:r>
              <a:rPr lang="es-EC" sz="1500" dirty="0">
                <a:solidFill>
                  <a:schemeClr val="tx1"/>
                </a:solidFill>
              </a:rPr>
              <a:t>digital</a:t>
            </a:r>
          </a:p>
          <a:p>
            <a:pPr marL="0" indent="0">
              <a:buFontTx/>
              <a:buNone/>
            </a:pPr>
            <a:r>
              <a:rPr lang="es-EC" sz="1500" dirty="0" smtClean="0">
                <a:solidFill>
                  <a:schemeClr val="tx1"/>
                </a:solidFill>
              </a:rPr>
              <a:t>-Alimentación </a:t>
            </a:r>
            <a:r>
              <a:rPr lang="es-EC" sz="1500" dirty="0">
                <a:solidFill>
                  <a:schemeClr val="tx1"/>
                </a:solidFill>
              </a:rPr>
              <a:t>115 o 230 </a:t>
            </a:r>
            <a:r>
              <a:rPr lang="es-EC" sz="1500" dirty="0" err="1">
                <a:solidFill>
                  <a:schemeClr val="tx1"/>
                </a:solidFill>
              </a:rPr>
              <a:t>Vac</a:t>
            </a:r>
            <a:r>
              <a:rPr lang="es-EC" sz="1500" dirty="0">
                <a:solidFill>
                  <a:schemeClr val="tx1"/>
                </a:solidFill>
              </a:rPr>
              <a:t> (50/60Hz)</a:t>
            </a:r>
          </a:p>
          <a:p>
            <a:pPr marL="0" indent="0">
              <a:buFontTx/>
              <a:buNone/>
            </a:pPr>
            <a:r>
              <a:rPr lang="es-EC" sz="1500" dirty="0" smtClean="0">
                <a:solidFill>
                  <a:schemeClr val="tx1"/>
                </a:solidFill>
              </a:rPr>
              <a:t>-Temperatura </a:t>
            </a:r>
            <a:r>
              <a:rPr lang="es-EC" sz="1500" dirty="0">
                <a:solidFill>
                  <a:schemeClr val="tx1"/>
                </a:solidFill>
              </a:rPr>
              <a:t>de control: -50 hasta 105°C</a:t>
            </a:r>
          </a:p>
          <a:p>
            <a:pPr marL="0" indent="0">
              <a:buFontTx/>
              <a:buNone/>
            </a:pPr>
            <a:r>
              <a:rPr lang="es-EC" sz="1500" dirty="0" smtClean="0">
                <a:solidFill>
                  <a:schemeClr val="tx1"/>
                </a:solidFill>
              </a:rPr>
              <a:t>-Temperatura </a:t>
            </a:r>
            <a:r>
              <a:rPr lang="es-EC" sz="1500" dirty="0">
                <a:solidFill>
                  <a:schemeClr val="tx1"/>
                </a:solidFill>
              </a:rPr>
              <a:t>de operación: 0 hasta 50°C</a:t>
            </a:r>
          </a:p>
          <a:p>
            <a:pPr marL="0" indent="0">
              <a:buFontTx/>
              <a:buNone/>
            </a:pPr>
            <a:r>
              <a:rPr lang="es-EC" sz="1500" dirty="0" smtClean="0">
                <a:solidFill>
                  <a:schemeClr val="tx1"/>
                </a:solidFill>
              </a:rPr>
              <a:t>-Corriente </a:t>
            </a:r>
            <a:r>
              <a:rPr lang="es-EC" sz="1500" dirty="0">
                <a:solidFill>
                  <a:schemeClr val="tx1"/>
                </a:solidFill>
              </a:rPr>
              <a:t>máxima 16(8)A /250Vac 1HP</a:t>
            </a:r>
          </a:p>
          <a:p>
            <a:pPr marL="0" indent="0">
              <a:buFontTx/>
              <a:buNone/>
            </a:pPr>
            <a:r>
              <a:rPr lang="es-EC" sz="1500" dirty="0" smtClean="0">
                <a:solidFill>
                  <a:schemeClr val="tx1"/>
                </a:solidFill>
              </a:rPr>
              <a:t>-Humedad </a:t>
            </a:r>
            <a:r>
              <a:rPr lang="es-EC" sz="1500" dirty="0">
                <a:solidFill>
                  <a:schemeClr val="tx1"/>
                </a:solidFill>
              </a:rPr>
              <a:t>de operación: 10 hasta </a:t>
            </a:r>
            <a:r>
              <a:rPr lang="es-EC" sz="1500" dirty="0" smtClean="0">
                <a:solidFill>
                  <a:schemeClr val="tx1"/>
                </a:solidFill>
              </a:rPr>
              <a:t>90</a:t>
            </a:r>
            <a:r>
              <a:rPr lang="es-EC" sz="1500" dirty="0">
                <a:solidFill>
                  <a:schemeClr val="tx1"/>
                </a:solidFill>
              </a:rPr>
              <a:t>%</a:t>
            </a:r>
          </a:p>
          <a:p>
            <a:pPr marL="0" indent="0">
              <a:buFontTx/>
              <a:buNone/>
            </a:pPr>
            <a:r>
              <a:rPr lang="es-EC" sz="1500" dirty="0" smtClean="0">
                <a:solidFill>
                  <a:schemeClr val="tx1"/>
                </a:solidFill>
              </a:rPr>
              <a:t>-Dimensiones</a:t>
            </a:r>
            <a:r>
              <a:rPr lang="es-EC" sz="1500" dirty="0">
                <a:solidFill>
                  <a:schemeClr val="tx1"/>
                </a:solidFill>
              </a:rPr>
              <a:t>: 71 x 28 x 71 mm</a:t>
            </a:r>
          </a:p>
        </p:txBody>
      </p:sp>
    </p:spTree>
    <p:extLst>
      <p:ext uri="{BB962C8B-B14F-4D97-AF65-F5344CB8AC3E}">
        <p14:creationId xmlns:p14="http://schemas.microsoft.com/office/powerpoint/2010/main" val="3593663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ESQUEMA DEL EQUIPO</a:t>
            </a:r>
            <a:endParaRPr lang="es-EC" dirty="0">
              <a:solidFill>
                <a:schemeClr val="tx1"/>
              </a:solidFill>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085" t="23008" r="42089" b="28358"/>
          <a:stretch/>
        </p:blipFill>
        <p:spPr bwMode="auto">
          <a:xfrm>
            <a:off x="914401" y="961697"/>
            <a:ext cx="5529124" cy="489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7 Conector recto de flecha"/>
          <p:cNvCxnSpPr/>
          <p:nvPr/>
        </p:nvCxnSpPr>
        <p:spPr>
          <a:xfrm flipV="1">
            <a:off x="4020207" y="1292772"/>
            <a:ext cx="630621" cy="5833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4650828" y="1292772"/>
            <a:ext cx="1545020" cy="307777"/>
          </a:xfrm>
          <a:prstGeom prst="rect">
            <a:avLst/>
          </a:prstGeom>
          <a:noFill/>
        </p:spPr>
        <p:txBody>
          <a:bodyPr wrap="square" rtlCol="0">
            <a:spAutoFit/>
          </a:bodyPr>
          <a:lstStyle/>
          <a:p>
            <a:r>
              <a:rPr lang="es-EC" sz="1400" dirty="0" smtClean="0"/>
              <a:t>Cilindro externo</a:t>
            </a:r>
            <a:endParaRPr lang="es-EC" sz="1400" dirty="0"/>
          </a:p>
        </p:txBody>
      </p:sp>
      <p:cxnSp>
        <p:nvCxnSpPr>
          <p:cNvPr id="18" name="17 Conector recto de flecha"/>
          <p:cNvCxnSpPr/>
          <p:nvPr/>
        </p:nvCxnSpPr>
        <p:spPr>
          <a:xfrm flipV="1">
            <a:off x="5281448" y="3178182"/>
            <a:ext cx="646386" cy="230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5108027" y="2286697"/>
            <a:ext cx="470339" cy="6614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H="1" flipV="1">
            <a:off x="1292772" y="4464268"/>
            <a:ext cx="467711" cy="2916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H="1" flipV="1">
            <a:off x="1526627" y="2218995"/>
            <a:ext cx="467711" cy="2916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4335517" y="4748048"/>
            <a:ext cx="1" cy="56493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H="1">
            <a:off x="4834758" y="4444560"/>
            <a:ext cx="1" cy="56493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5418084" y="4266541"/>
            <a:ext cx="320564" cy="1780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5328744" y="1978920"/>
            <a:ext cx="1545020" cy="307777"/>
          </a:xfrm>
          <a:prstGeom prst="rect">
            <a:avLst/>
          </a:prstGeom>
          <a:noFill/>
        </p:spPr>
        <p:txBody>
          <a:bodyPr wrap="square" rtlCol="0">
            <a:spAutoFit/>
          </a:bodyPr>
          <a:lstStyle/>
          <a:p>
            <a:r>
              <a:rPr lang="es-EC" sz="1400" dirty="0" smtClean="0"/>
              <a:t>Tapa</a:t>
            </a:r>
            <a:endParaRPr lang="es-EC" sz="1400" dirty="0"/>
          </a:p>
        </p:txBody>
      </p:sp>
      <p:sp>
        <p:nvSpPr>
          <p:cNvPr id="34" name="33 CuadroTexto"/>
          <p:cNvSpPr txBox="1"/>
          <p:nvPr/>
        </p:nvSpPr>
        <p:spPr>
          <a:xfrm>
            <a:off x="5927834" y="2956034"/>
            <a:ext cx="1187669" cy="307777"/>
          </a:xfrm>
          <a:prstGeom prst="rect">
            <a:avLst/>
          </a:prstGeom>
          <a:noFill/>
        </p:spPr>
        <p:txBody>
          <a:bodyPr wrap="square" rtlCol="0">
            <a:spAutoFit/>
          </a:bodyPr>
          <a:lstStyle/>
          <a:p>
            <a:r>
              <a:rPr lang="es-EC" sz="1400" dirty="0" smtClean="0"/>
              <a:t>Manómetro</a:t>
            </a:r>
            <a:endParaRPr lang="es-EC" sz="1400" dirty="0"/>
          </a:p>
        </p:txBody>
      </p:sp>
      <p:sp>
        <p:nvSpPr>
          <p:cNvPr id="35" name="34 CuadroTexto"/>
          <p:cNvSpPr txBox="1"/>
          <p:nvPr/>
        </p:nvSpPr>
        <p:spPr>
          <a:xfrm>
            <a:off x="5671015" y="4511564"/>
            <a:ext cx="1545020" cy="307777"/>
          </a:xfrm>
          <a:prstGeom prst="rect">
            <a:avLst/>
          </a:prstGeom>
          <a:noFill/>
        </p:spPr>
        <p:txBody>
          <a:bodyPr wrap="square" rtlCol="0">
            <a:spAutoFit/>
          </a:bodyPr>
          <a:lstStyle/>
          <a:p>
            <a:r>
              <a:rPr lang="es-EC" sz="1400" dirty="0" smtClean="0"/>
              <a:t>Temporizador</a:t>
            </a:r>
            <a:endParaRPr lang="es-EC" sz="1400" dirty="0"/>
          </a:p>
        </p:txBody>
      </p:sp>
      <p:sp>
        <p:nvSpPr>
          <p:cNvPr id="36" name="35 CuadroTexto"/>
          <p:cNvSpPr txBox="1"/>
          <p:nvPr/>
        </p:nvSpPr>
        <p:spPr>
          <a:xfrm>
            <a:off x="4508938" y="5030513"/>
            <a:ext cx="1545020" cy="307777"/>
          </a:xfrm>
          <a:prstGeom prst="rect">
            <a:avLst/>
          </a:prstGeom>
          <a:noFill/>
        </p:spPr>
        <p:txBody>
          <a:bodyPr wrap="square" rtlCol="0">
            <a:spAutoFit/>
          </a:bodyPr>
          <a:lstStyle/>
          <a:p>
            <a:r>
              <a:rPr lang="es-EC" sz="1400" dirty="0" err="1" smtClean="0"/>
              <a:t>Switch</a:t>
            </a:r>
            <a:r>
              <a:rPr lang="es-EC" sz="1400" dirty="0" smtClean="0"/>
              <a:t> </a:t>
            </a:r>
            <a:r>
              <a:rPr lang="es-EC" sz="1400" dirty="0" err="1" smtClean="0"/>
              <a:t>on</a:t>
            </a:r>
            <a:r>
              <a:rPr lang="es-EC" sz="1400" dirty="0" smtClean="0"/>
              <a:t>-off</a:t>
            </a:r>
            <a:endParaRPr lang="es-EC" sz="1400" dirty="0"/>
          </a:p>
        </p:txBody>
      </p:sp>
      <p:sp>
        <p:nvSpPr>
          <p:cNvPr id="37" name="36 CuadroTexto"/>
          <p:cNvSpPr txBox="1"/>
          <p:nvPr/>
        </p:nvSpPr>
        <p:spPr>
          <a:xfrm>
            <a:off x="3105808" y="5302468"/>
            <a:ext cx="1545020" cy="738664"/>
          </a:xfrm>
          <a:prstGeom prst="rect">
            <a:avLst/>
          </a:prstGeom>
          <a:noFill/>
        </p:spPr>
        <p:txBody>
          <a:bodyPr wrap="square" rtlCol="0">
            <a:spAutoFit/>
          </a:bodyPr>
          <a:lstStyle/>
          <a:p>
            <a:r>
              <a:rPr lang="es-EC" sz="1400" dirty="0" smtClean="0"/>
              <a:t>Controlador de temperatura y humedad</a:t>
            </a:r>
            <a:endParaRPr lang="es-EC" sz="1400" dirty="0"/>
          </a:p>
        </p:txBody>
      </p:sp>
      <p:sp>
        <p:nvSpPr>
          <p:cNvPr id="38" name="37 CuadroTexto"/>
          <p:cNvSpPr txBox="1"/>
          <p:nvPr/>
        </p:nvSpPr>
        <p:spPr>
          <a:xfrm>
            <a:off x="141891" y="3958764"/>
            <a:ext cx="1545020" cy="307777"/>
          </a:xfrm>
          <a:prstGeom prst="rect">
            <a:avLst/>
          </a:prstGeom>
          <a:noFill/>
        </p:spPr>
        <p:txBody>
          <a:bodyPr wrap="square" rtlCol="0">
            <a:spAutoFit/>
          </a:bodyPr>
          <a:lstStyle/>
          <a:p>
            <a:r>
              <a:rPr lang="es-EC" sz="1400" dirty="0" smtClean="0"/>
              <a:t>Bomba de vacío</a:t>
            </a:r>
            <a:endParaRPr lang="es-EC" sz="1400" dirty="0"/>
          </a:p>
        </p:txBody>
      </p:sp>
      <p:sp>
        <p:nvSpPr>
          <p:cNvPr id="39" name="38 CuadroTexto"/>
          <p:cNvSpPr txBox="1"/>
          <p:nvPr/>
        </p:nvSpPr>
        <p:spPr>
          <a:xfrm>
            <a:off x="449318" y="1876096"/>
            <a:ext cx="1545020" cy="307777"/>
          </a:xfrm>
          <a:prstGeom prst="rect">
            <a:avLst/>
          </a:prstGeom>
          <a:noFill/>
        </p:spPr>
        <p:txBody>
          <a:bodyPr wrap="square" rtlCol="0">
            <a:spAutoFit/>
          </a:bodyPr>
          <a:lstStyle/>
          <a:p>
            <a:r>
              <a:rPr lang="es-EC" sz="1400" dirty="0" smtClean="0"/>
              <a:t>Tubería de cobre</a:t>
            </a:r>
            <a:endParaRPr lang="es-EC" sz="1400"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5534" t="35545" r="43089" b="28911"/>
          <a:stretch/>
        </p:blipFill>
        <p:spPr bwMode="auto">
          <a:xfrm>
            <a:off x="7630510" y="1398481"/>
            <a:ext cx="3657600" cy="391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 name="42 Conector recto de flecha"/>
          <p:cNvCxnSpPr/>
          <p:nvPr/>
        </p:nvCxnSpPr>
        <p:spPr>
          <a:xfrm flipV="1">
            <a:off x="9722069" y="1978920"/>
            <a:ext cx="567559" cy="73721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flipV="1">
            <a:off x="10289628" y="2709873"/>
            <a:ext cx="630621" cy="5833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flipH="1" flipV="1">
            <a:off x="8560676" y="2029984"/>
            <a:ext cx="262758" cy="46359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flipH="1">
            <a:off x="8560676" y="4644259"/>
            <a:ext cx="704193" cy="6687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7367752" y="5364023"/>
            <a:ext cx="2091558" cy="307777"/>
          </a:xfrm>
          <a:prstGeom prst="rect">
            <a:avLst/>
          </a:prstGeom>
          <a:noFill/>
        </p:spPr>
        <p:txBody>
          <a:bodyPr wrap="square" rtlCol="0">
            <a:spAutoFit/>
          </a:bodyPr>
          <a:lstStyle/>
          <a:p>
            <a:r>
              <a:rPr lang="es-EC" sz="1400" dirty="0" smtClean="0"/>
              <a:t>Resistencias eléctricas</a:t>
            </a:r>
            <a:endParaRPr lang="es-EC" sz="1400" dirty="0"/>
          </a:p>
        </p:txBody>
      </p:sp>
      <p:sp>
        <p:nvSpPr>
          <p:cNvPr id="52" name="51 CuadroTexto"/>
          <p:cNvSpPr txBox="1"/>
          <p:nvPr/>
        </p:nvSpPr>
        <p:spPr>
          <a:xfrm>
            <a:off x="10809889" y="2179930"/>
            <a:ext cx="1545020" cy="523220"/>
          </a:xfrm>
          <a:prstGeom prst="rect">
            <a:avLst/>
          </a:prstGeom>
          <a:noFill/>
        </p:spPr>
        <p:txBody>
          <a:bodyPr wrap="square" rtlCol="0">
            <a:spAutoFit/>
          </a:bodyPr>
          <a:lstStyle/>
          <a:p>
            <a:r>
              <a:rPr lang="es-EC" sz="1400" dirty="0" smtClean="0"/>
              <a:t>Soporte de bandejas</a:t>
            </a:r>
            <a:endParaRPr lang="es-EC" sz="1400" dirty="0"/>
          </a:p>
        </p:txBody>
      </p:sp>
      <p:sp>
        <p:nvSpPr>
          <p:cNvPr id="53" name="52 CuadroTexto"/>
          <p:cNvSpPr txBox="1"/>
          <p:nvPr/>
        </p:nvSpPr>
        <p:spPr>
          <a:xfrm>
            <a:off x="10037379" y="1671143"/>
            <a:ext cx="1545020" cy="307777"/>
          </a:xfrm>
          <a:prstGeom prst="rect">
            <a:avLst/>
          </a:prstGeom>
          <a:noFill/>
        </p:spPr>
        <p:txBody>
          <a:bodyPr wrap="square" rtlCol="0">
            <a:spAutoFit/>
          </a:bodyPr>
          <a:lstStyle/>
          <a:p>
            <a:r>
              <a:rPr lang="es-EC" sz="1400" dirty="0" smtClean="0"/>
              <a:t>Bandejas</a:t>
            </a:r>
            <a:endParaRPr lang="es-EC" sz="1400" dirty="0"/>
          </a:p>
        </p:txBody>
      </p:sp>
      <p:sp>
        <p:nvSpPr>
          <p:cNvPr id="54" name="53 CuadroTexto"/>
          <p:cNvSpPr txBox="1"/>
          <p:nvPr/>
        </p:nvSpPr>
        <p:spPr>
          <a:xfrm>
            <a:off x="7367752" y="1722207"/>
            <a:ext cx="1545020" cy="307777"/>
          </a:xfrm>
          <a:prstGeom prst="rect">
            <a:avLst/>
          </a:prstGeom>
          <a:noFill/>
        </p:spPr>
        <p:txBody>
          <a:bodyPr wrap="square" rtlCol="0">
            <a:spAutoFit/>
          </a:bodyPr>
          <a:lstStyle/>
          <a:p>
            <a:r>
              <a:rPr lang="es-EC" sz="1400" dirty="0" smtClean="0"/>
              <a:t>Cilindro interno</a:t>
            </a:r>
            <a:endParaRPr lang="es-EC" sz="1400" dirty="0"/>
          </a:p>
        </p:txBody>
      </p:sp>
    </p:spTree>
    <p:extLst>
      <p:ext uri="{BB962C8B-B14F-4D97-AF65-F5344CB8AC3E}">
        <p14:creationId xmlns:p14="http://schemas.microsoft.com/office/powerpoint/2010/main" val="3092767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40"/>
            <a:ext cx="10972800" cy="1143000"/>
          </a:xfrm>
        </p:spPr>
        <p:txBody>
          <a:bodyPr/>
          <a:lstStyle/>
          <a:p>
            <a:r>
              <a:rPr lang="es-EC" dirty="0" smtClean="0">
                <a:solidFill>
                  <a:schemeClr val="tx1"/>
                </a:solidFill>
              </a:rPr>
              <a:t>CONSTRUCCIÓN Y ENSAMBLE</a:t>
            </a:r>
            <a:endParaRPr lang="es-EC" dirty="0">
              <a:solidFill>
                <a:schemeClr val="tx1"/>
              </a:solidFill>
            </a:endParaRPr>
          </a:p>
        </p:txBody>
      </p:sp>
      <p:pic>
        <p:nvPicPr>
          <p:cNvPr id="29" name="0 Imagen"/>
          <p:cNvPicPr/>
          <p:nvPr/>
        </p:nvPicPr>
        <p:blipFill rotWithShape="1">
          <a:blip r:embed="rId2" cstate="print">
            <a:extLst>
              <a:ext uri="{28A0092B-C50C-407E-A947-70E740481C1C}">
                <a14:useLocalDpi xmlns:a14="http://schemas.microsoft.com/office/drawing/2010/main" val="0"/>
              </a:ext>
            </a:extLst>
          </a:blip>
          <a:srcRect l="17144" t="14762" r="16422" b="11905"/>
          <a:stretch/>
        </p:blipFill>
        <p:spPr bwMode="auto">
          <a:xfrm>
            <a:off x="745749" y="709449"/>
            <a:ext cx="2358818" cy="2002220"/>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505251" y="2804363"/>
            <a:ext cx="2839813" cy="523220"/>
          </a:xfrm>
          <a:prstGeom prst="rect">
            <a:avLst/>
          </a:prstGeom>
        </p:spPr>
        <p:txBody>
          <a:bodyPr wrap="square">
            <a:spAutoFit/>
          </a:bodyPr>
          <a:lstStyle/>
          <a:p>
            <a:r>
              <a:rPr lang="es-EC" sz="1400" dirty="0"/>
              <a:t>Soldadura de una de las cabezas al cilindro interior</a:t>
            </a:r>
          </a:p>
        </p:txBody>
      </p:sp>
      <p:pic>
        <p:nvPicPr>
          <p:cNvPr id="30" name="0 Imagen"/>
          <p:cNvPicPr/>
          <p:nvPr/>
        </p:nvPicPr>
        <p:blipFill rotWithShape="1">
          <a:blip r:embed="rId3" cstate="print">
            <a:extLst>
              <a:ext uri="{28A0092B-C50C-407E-A947-70E740481C1C}">
                <a14:useLocalDpi xmlns:a14="http://schemas.microsoft.com/office/drawing/2010/main" val="0"/>
              </a:ext>
            </a:extLst>
          </a:blip>
          <a:srcRect l="19780" t="2611" r="17748" b="9661"/>
          <a:stretch/>
        </p:blipFill>
        <p:spPr bwMode="auto">
          <a:xfrm>
            <a:off x="3700748" y="709450"/>
            <a:ext cx="2069432" cy="2002220"/>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3544754" y="2834835"/>
            <a:ext cx="2381420" cy="523220"/>
          </a:xfrm>
          <a:prstGeom prst="rect">
            <a:avLst/>
          </a:prstGeom>
        </p:spPr>
        <p:txBody>
          <a:bodyPr wrap="square">
            <a:spAutoFit/>
          </a:bodyPr>
          <a:lstStyle/>
          <a:p>
            <a:r>
              <a:rPr lang="es-EC" sz="1400" dirty="0"/>
              <a:t>Ubicación de resistencias, sensor y patas</a:t>
            </a:r>
          </a:p>
        </p:txBody>
      </p:sp>
      <p:pic>
        <p:nvPicPr>
          <p:cNvPr id="31" name="30 Imagen" descr="C:\Users\User\Desktop\FOTOS\IMG-20150111-WA0004.jpg"/>
          <p:cNvPicPr/>
          <p:nvPr/>
        </p:nvPicPr>
        <p:blipFill rotWithShape="1">
          <a:blip r:embed="rId4" cstate="print">
            <a:extLst>
              <a:ext uri="{28A0092B-C50C-407E-A947-70E740481C1C}">
                <a14:useLocalDpi xmlns:a14="http://schemas.microsoft.com/office/drawing/2010/main" val="0"/>
              </a:ext>
            </a:extLst>
          </a:blip>
          <a:srcRect l="17423" t="10966" r="21891" b="1828"/>
          <a:stretch/>
        </p:blipFill>
        <p:spPr bwMode="auto">
          <a:xfrm>
            <a:off x="6424371" y="709449"/>
            <a:ext cx="1931353" cy="2002220"/>
          </a:xfrm>
          <a:prstGeom prst="rect">
            <a:avLst/>
          </a:prstGeom>
          <a:noFill/>
          <a:ln>
            <a:noFill/>
          </a:ln>
          <a:extLst>
            <a:ext uri="{53640926-AAD7-44D8-BBD7-CCE9431645EC}">
              <a14:shadowObscured xmlns:a14="http://schemas.microsoft.com/office/drawing/2010/main"/>
            </a:ext>
          </a:extLst>
        </p:spPr>
      </p:pic>
      <p:sp>
        <p:nvSpPr>
          <p:cNvPr id="10" name="9 Rectángulo"/>
          <p:cNvSpPr/>
          <p:nvPr/>
        </p:nvSpPr>
        <p:spPr>
          <a:xfrm>
            <a:off x="6446519" y="2912084"/>
            <a:ext cx="1887055" cy="307777"/>
          </a:xfrm>
          <a:prstGeom prst="rect">
            <a:avLst/>
          </a:prstGeom>
        </p:spPr>
        <p:txBody>
          <a:bodyPr wrap="none">
            <a:spAutoFit/>
          </a:bodyPr>
          <a:lstStyle/>
          <a:p>
            <a:r>
              <a:rPr lang="es-EC" sz="1400" dirty="0"/>
              <a:t>Ubicación del caucho</a:t>
            </a:r>
          </a:p>
        </p:txBody>
      </p:sp>
      <p:pic>
        <p:nvPicPr>
          <p:cNvPr id="32" name="31 Imagen" descr="C:\Users\User\Desktop\FOTOS\20141216_174408.jpg"/>
          <p:cNvPicPr/>
          <p:nvPr/>
        </p:nvPicPr>
        <p:blipFill rotWithShape="1">
          <a:blip r:embed="rId5" cstate="print">
            <a:extLst>
              <a:ext uri="{28A0092B-C50C-407E-A947-70E740481C1C}">
                <a14:useLocalDpi xmlns:a14="http://schemas.microsoft.com/office/drawing/2010/main" val="0"/>
              </a:ext>
            </a:extLst>
          </a:blip>
          <a:srcRect l="36626" t="22976" r="28117" b="27154"/>
          <a:stretch/>
        </p:blipFill>
        <p:spPr bwMode="auto">
          <a:xfrm>
            <a:off x="9046725" y="709450"/>
            <a:ext cx="2067966" cy="2002219"/>
          </a:xfrm>
          <a:prstGeom prst="rect">
            <a:avLst/>
          </a:prstGeom>
          <a:noFill/>
          <a:ln>
            <a:noFill/>
          </a:ln>
          <a:extLst>
            <a:ext uri="{53640926-AAD7-44D8-BBD7-CCE9431645EC}">
              <a14:shadowObscured xmlns:a14="http://schemas.microsoft.com/office/drawing/2010/main"/>
            </a:ext>
          </a:extLst>
        </p:spPr>
      </p:pic>
      <p:sp>
        <p:nvSpPr>
          <p:cNvPr id="11" name="10 Rectángulo"/>
          <p:cNvSpPr/>
          <p:nvPr/>
        </p:nvSpPr>
        <p:spPr>
          <a:xfrm>
            <a:off x="9266727" y="2804363"/>
            <a:ext cx="1329210" cy="307777"/>
          </a:xfrm>
          <a:prstGeom prst="rect">
            <a:avLst/>
          </a:prstGeom>
        </p:spPr>
        <p:txBody>
          <a:bodyPr wrap="none">
            <a:spAutoFit/>
          </a:bodyPr>
          <a:lstStyle/>
          <a:p>
            <a:r>
              <a:rPr lang="es-EC" sz="1400" dirty="0"/>
              <a:t>Pulido de tapa</a:t>
            </a:r>
          </a:p>
        </p:txBody>
      </p:sp>
      <p:pic>
        <p:nvPicPr>
          <p:cNvPr id="33" name="32 Imagen" descr="C:\Users\User\Desktop\FOTOS\20141212_193713.jpg"/>
          <p:cNvPicPr/>
          <p:nvPr/>
        </p:nvPicPr>
        <p:blipFill rotWithShape="1">
          <a:blip r:embed="rId6" cstate="print">
            <a:extLst>
              <a:ext uri="{28A0092B-C50C-407E-A947-70E740481C1C}">
                <a14:useLocalDpi xmlns:a14="http://schemas.microsoft.com/office/drawing/2010/main" val="0"/>
              </a:ext>
            </a:extLst>
          </a:blip>
          <a:srcRect l="20073" r="12773" b="9509"/>
          <a:stretch/>
        </p:blipFill>
        <p:spPr bwMode="auto">
          <a:xfrm>
            <a:off x="1922670" y="3598234"/>
            <a:ext cx="2079283" cy="1982760"/>
          </a:xfrm>
          <a:prstGeom prst="rect">
            <a:avLst/>
          </a:prstGeom>
          <a:noFill/>
          <a:ln>
            <a:noFill/>
          </a:ln>
          <a:extLst>
            <a:ext uri="{53640926-AAD7-44D8-BBD7-CCE9431645EC}">
              <a14:shadowObscured xmlns:a14="http://schemas.microsoft.com/office/drawing/2010/main"/>
            </a:ext>
          </a:extLst>
        </p:spPr>
      </p:pic>
      <p:sp>
        <p:nvSpPr>
          <p:cNvPr id="13" name="12 Rectángulo"/>
          <p:cNvSpPr/>
          <p:nvPr/>
        </p:nvSpPr>
        <p:spPr>
          <a:xfrm>
            <a:off x="1575943" y="5751051"/>
            <a:ext cx="2861681" cy="307777"/>
          </a:xfrm>
          <a:prstGeom prst="rect">
            <a:avLst/>
          </a:prstGeom>
        </p:spPr>
        <p:txBody>
          <a:bodyPr wrap="none">
            <a:spAutoFit/>
          </a:bodyPr>
          <a:lstStyle/>
          <a:p>
            <a:r>
              <a:rPr lang="es-EC" sz="1400" dirty="0"/>
              <a:t>Pruebas de conexiones eléctricas</a:t>
            </a:r>
          </a:p>
        </p:txBody>
      </p:sp>
      <p:pic>
        <p:nvPicPr>
          <p:cNvPr id="34" name="33 Imagen" descr="C:\Users\User\Desktop\FOTOS\20141216_172207.jpg"/>
          <p:cNvPicPr/>
          <p:nvPr/>
        </p:nvPicPr>
        <p:blipFill rotWithShape="1">
          <a:blip r:embed="rId7" cstate="print">
            <a:extLst>
              <a:ext uri="{28A0092B-C50C-407E-A947-70E740481C1C}">
                <a14:useLocalDpi xmlns:a14="http://schemas.microsoft.com/office/drawing/2010/main" val="0"/>
              </a:ext>
            </a:extLst>
          </a:blip>
          <a:srcRect l="30164" t="16449" r="9705" b="1566"/>
          <a:stretch/>
        </p:blipFill>
        <p:spPr bwMode="auto">
          <a:xfrm>
            <a:off x="4859488" y="3541594"/>
            <a:ext cx="2133371" cy="2039400"/>
          </a:xfrm>
          <a:prstGeom prst="rect">
            <a:avLst/>
          </a:prstGeom>
          <a:noFill/>
          <a:ln>
            <a:noFill/>
          </a:ln>
          <a:extLst>
            <a:ext uri="{53640926-AAD7-44D8-BBD7-CCE9431645EC}">
              <a14:shadowObscured xmlns:a14="http://schemas.microsoft.com/office/drawing/2010/main"/>
            </a:ext>
          </a:extLst>
        </p:spPr>
      </p:pic>
      <p:sp>
        <p:nvSpPr>
          <p:cNvPr id="14" name="13 Rectángulo"/>
          <p:cNvSpPr/>
          <p:nvPr/>
        </p:nvSpPr>
        <p:spPr>
          <a:xfrm>
            <a:off x="4703934" y="5731923"/>
            <a:ext cx="2601994" cy="307777"/>
          </a:xfrm>
          <a:prstGeom prst="rect">
            <a:avLst/>
          </a:prstGeom>
        </p:spPr>
        <p:txBody>
          <a:bodyPr wrap="none">
            <a:spAutoFit/>
          </a:bodyPr>
          <a:lstStyle/>
          <a:p>
            <a:r>
              <a:rPr lang="es-EC" sz="1400" dirty="0"/>
              <a:t>Ensamble de carcasa externa </a:t>
            </a:r>
          </a:p>
        </p:txBody>
      </p:sp>
      <p:pic>
        <p:nvPicPr>
          <p:cNvPr id="35" name="34 Imagen" descr="C:\Users\User\Desktop\FOTOS\20141217_231352.jpg"/>
          <p:cNvPicPr/>
          <p:nvPr/>
        </p:nvPicPr>
        <p:blipFill rotWithShape="1">
          <a:blip r:embed="rId8" cstate="print">
            <a:extLst>
              <a:ext uri="{28A0092B-C50C-407E-A947-70E740481C1C}">
                <a14:useLocalDpi xmlns:a14="http://schemas.microsoft.com/office/drawing/2010/main" val="0"/>
              </a:ext>
            </a:extLst>
          </a:blip>
          <a:srcRect l="10773" b="1305"/>
          <a:stretch/>
        </p:blipFill>
        <p:spPr bwMode="auto">
          <a:xfrm>
            <a:off x="7906972" y="3582733"/>
            <a:ext cx="2279506" cy="2013762"/>
          </a:xfrm>
          <a:prstGeom prst="rect">
            <a:avLst/>
          </a:prstGeom>
          <a:noFill/>
          <a:ln>
            <a:noFill/>
          </a:ln>
          <a:extLst>
            <a:ext uri="{53640926-AAD7-44D8-BBD7-CCE9431645EC}">
              <a14:shadowObscured xmlns:a14="http://schemas.microsoft.com/office/drawing/2010/main"/>
            </a:ext>
          </a:extLst>
        </p:spPr>
      </p:pic>
      <p:sp>
        <p:nvSpPr>
          <p:cNvPr id="15" name="14 Rectángulo"/>
          <p:cNvSpPr/>
          <p:nvPr/>
        </p:nvSpPr>
        <p:spPr>
          <a:xfrm>
            <a:off x="7934080" y="5731923"/>
            <a:ext cx="2225289" cy="307777"/>
          </a:xfrm>
          <a:prstGeom prst="rect">
            <a:avLst/>
          </a:prstGeom>
        </p:spPr>
        <p:txBody>
          <a:bodyPr wrap="none">
            <a:spAutoFit/>
          </a:bodyPr>
          <a:lstStyle/>
          <a:p>
            <a:r>
              <a:rPr lang="es-EC" sz="1400" dirty="0"/>
              <a:t>Pruebas eléctricas finales</a:t>
            </a:r>
          </a:p>
        </p:txBody>
      </p:sp>
    </p:spTree>
    <p:extLst>
      <p:ext uri="{BB962C8B-B14F-4D97-AF65-F5344CB8AC3E}">
        <p14:creationId xmlns:p14="http://schemas.microsoft.com/office/powerpoint/2010/main" val="3918977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40"/>
            <a:ext cx="10972800" cy="1143000"/>
          </a:xfrm>
        </p:spPr>
        <p:txBody>
          <a:bodyPr/>
          <a:lstStyle/>
          <a:p>
            <a:r>
              <a:rPr lang="es-EC" dirty="0" smtClean="0">
                <a:solidFill>
                  <a:schemeClr val="tx1"/>
                </a:solidFill>
              </a:rPr>
              <a:t>PRUEBAS DE FUGAS</a:t>
            </a:r>
            <a:endParaRPr lang="es-EC" dirty="0">
              <a:solidFill>
                <a:schemeClr val="tx1"/>
              </a:solidFill>
            </a:endParaRPr>
          </a:p>
        </p:txBody>
      </p:sp>
      <p:pic>
        <p:nvPicPr>
          <p:cNvPr id="11" name="10 Imagen" descr="C:\Users\User\Desktop\FOTOS\20141216_1754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308" y="743235"/>
            <a:ext cx="2959100" cy="2219960"/>
          </a:xfrm>
          <a:prstGeom prst="rect">
            <a:avLst/>
          </a:prstGeom>
          <a:noFill/>
          <a:ln>
            <a:noFill/>
          </a:ln>
        </p:spPr>
      </p:pic>
      <p:pic>
        <p:nvPicPr>
          <p:cNvPr id="12" name="11 Imagen" descr="C:\Users\User\Desktop\FOTOS\20141216_18395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450" y="743235"/>
            <a:ext cx="2985770" cy="2239645"/>
          </a:xfrm>
          <a:prstGeom prst="rect">
            <a:avLst/>
          </a:prstGeom>
          <a:noFill/>
          <a:ln>
            <a:noFill/>
          </a:ln>
        </p:spPr>
      </p:pic>
      <p:pic>
        <p:nvPicPr>
          <p:cNvPr id="13" name="12 Imagen" descr="C:\Users\User\Desktop\FOTOS\20141216_184138.jpg"/>
          <p:cNvPicPr/>
          <p:nvPr/>
        </p:nvPicPr>
        <p:blipFill rotWithShape="1">
          <a:blip r:embed="rId4" cstate="print">
            <a:extLst>
              <a:ext uri="{28A0092B-C50C-407E-A947-70E740481C1C}">
                <a14:useLocalDpi xmlns:a14="http://schemas.microsoft.com/office/drawing/2010/main" val="0"/>
              </a:ext>
            </a:extLst>
          </a:blip>
          <a:srcRect l="35992" t="41794" r="41810" b="31009"/>
          <a:stretch/>
        </p:blipFill>
        <p:spPr bwMode="auto">
          <a:xfrm>
            <a:off x="8469828" y="743235"/>
            <a:ext cx="2582758" cy="2347210"/>
          </a:xfrm>
          <a:prstGeom prst="rect">
            <a:avLst/>
          </a:prstGeom>
          <a:noFill/>
          <a:ln>
            <a:noFill/>
          </a:ln>
          <a:extLst>
            <a:ext uri="{53640926-AAD7-44D8-BBD7-CCE9431645EC}">
              <a14:shadowObscured xmlns:a14="http://schemas.microsoft.com/office/drawing/2010/main"/>
            </a:ext>
          </a:extLst>
        </p:spPr>
      </p:pic>
      <p:pic>
        <p:nvPicPr>
          <p:cNvPr id="14" name="13 Imagen" descr="C:\Users\User\Desktop\FOTOS\20141216_185834.jpg"/>
          <p:cNvPicPr/>
          <p:nvPr/>
        </p:nvPicPr>
        <p:blipFill rotWithShape="1">
          <a:blip r:embed="rId5" cstate="print">
            <a:extLst>
              <a:ext uri="{28A0092B-C50C-407E-A947-70E740481C1C}">
                <a14:useLocalDpi xmlns:a14="http://schemas.microsoft.com/office/drawing/2010/main" val="0"/>
              </a:ext>
            </a:extLst>
          </a:blip>
          <a:srcRect l="23367" t="22304" r="29276" b="41925"/>
          <a:stretch/>
        </p:blipFill>
        <p:spPr bwMode="auto">
          <a:xfrm>
            <a:off x="6130512" y="3859465"/>
            <a:ext cx="3103880" cy="1758950"/>
          </a:xfrm>
          <a:prstGeom prst="rect">
            <a:avLst/>
          </a:prstGeom>
          <a:noFill/>
          <a:ln>
            <a:noFill/>
          </a:ln>
          <a:extLst>
            <a:ext uri="{53640926-AAD7-44D8-BBD7-CCE9431645EC}">
              <a14:shadowObscured xmlns:a14="http://schemas.microsoft.com/office/drawing/2010/main"/>
            </a:ext>
          </a:extLst>
        </p:spPr>
      </p:pic>
      <p:pic>
        <p:nvPicPr>
          <p:cNvPr id="15" name="14 Imagen" descr="C:\Users\User\Desktop\FOTOS\20141229_17050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7775" y="3859465"/>
            <a:ext cx="1849273" cy="2278380"/>
          </a:xfrm>
          <a:prstGeom prst="rect">
            <a:avLst/>
          </a:prstGeom>
          <a:noFill/>
          <a:ln>
            <a:noFill/>
          </a:ln>
        </p:spPr>
      </p:pic>
      <p:sp>
        <p:nvSpPr>
          <p:cNvPr id="4" name="3 Rectángulo"/>
          <p:cNvSpPr/>
          <p:nvPr/>
        </p:nvSpPr>
        <p:spPr>
          <a:xfrm>
            <a:off x="853308" y="3090445"/>
            <a:ext cx="3161558" cy="523220"/>
          </a:xfrm>
          <a:prstGeom prst="rect">
            <a:avLst/>
          </a:prstGeom>
        </p:spPr>
        <p:txBody>
          <a:bodyPr wrap="square">
            <a:spAutoFit/>
          </a:bodyPr>
          <a:lstStyle/>
          <a:p>
            <a:r>
              <a:rPr lang="es-EC" sz="1400" dirty="0"/>
              <a:t>Conexión de la bomba de vacío al cilindro interior</a:t>
            </a:r>
          </a:p>
        </p:txBody>
      </p:sp>
      <p:sp>
        <p:nvSpPr>
          <p:cNvPr id="5" name="4 Rectángulo"/>
          <p:cNvSpPr/>
          <p:nvPr/>
        </p:nvSpPr>
        <p:spPr>
          <a:xfrm>
            <a:off x="4367048" y="3090445"/>
            <a:ext cx="3526928" cy="307777"/>
          </a:xfrm>
          <a:prstGeom prst="rect">
            <a:avLst/>
          </a:prstGeom>
        </p:spPr>
        <p:txBody>
          <a:bodyPr wrap="none">
            <a:spAutoFit/>
          </a:bodyPr>
          <a:lstStyle/>
          <a:p>
            <a:r>
              <a:rPr lang="es-EC" sz="1400" dirty="0"/>
              <a:t>Conexión del compresor al cilindro interior</a:t>
            </a:r>
          </a:p>
        </p:txBody>
      </p:sp>
      <p:sp>
        <p:nvSpPr>
          <p:cNvPr id="7" name="6 Rectángulo"/>
          <p:cNvSpPr/>
          <p:nvPr/>
        </p:nvSpPr>
        <p:spPr>
          <a:xfrm>
            <a:off x="8469827" y="3244333"/>
            <a:ext cx="2582758" cy="307777"/>
          </a:xfrm>
          <a:prstGeom prst="rect">
            <a:avLst/>
          </a:prstGeom>
        </p:spPr>
        <p:txBody>
          <a:bodyPr wrap="none">
            <a:spAutoFit/>
          </a:bodyPr>
          <a:lstStyle/>
          <a:p>
            <a:r>
              <a:rPr lang="es-EC" sz="1400" dirty="0"/>
              <a:t>Agua jabonosa en conexiones</a:t>
            </a:r>
          </a:p>
        </p:txBody>
      </p:sp>
      <p:sp>
        <p:nvSpPr>
          <p:cNvPr id="8" name="7 Rectángulo"/>
          <p:cNvSpPr/>
          <p:nvPr/>
        </p:nvSpPr>
        <p:spPr>
          <a:xfrm>
            <a:off x="376873" y="5741526"/>
            <a:ext cx="1955985" cy="307777"/>
          </a:xfrm>
          <a:prstGeom prst="rect">
            <a:avLst/>
          </a:prstGeom>
        </p:spPr>
        <p:txBody>
          <a:bodyPr wrap="none">
            <a:spAutoFit/>
          </a:bodyPr>
          <a:lstStyle/>
          <a:p>
            <a:r>
              <a:rPr lang="es-EC" sz="1400" dirty="0"/>
              <a:t>Presión descendiendo</a:t>
            </a:r>
          </a:p>
        </p:txBody>
      </p:sp>
      <p:sp>
        <p:nvSpPr>
          <p:cNvPr id="9" name="8 Rectángulo"/>
          <p:cNvSpPr/>
          <p:nvPr/>
        </p:nvSpPr>
        <p:spPr>
          <a:xfrm>
            <a:off x="6109335" y="5768513"/>
            <a:ext cx="2024913" cy="307777"/>
          </a:xfrm>
          <a:prstGeom prst="rect">
            <a:avLst/>
          </a:prstGeom>
        </p:spPr>
        <p:txBody>
          <a:bodyPr wrap="none">
            <a:spAutoFit/>
          </a:bodyPr>
          <a:lstStyle/>
          <a:p>
            <a:r>
              <a:rPr lang="es-EC" sz="1400" dirty="0"/>
              <a:t>Agua jabonosa en tapa</a:t>
            </a:r>
          </a:p>
        </p:txBody>
      </p:sp>
    </p:spTree>
    <p:extLst>
      <p:ext uri="{BB962C8B-B14F-4D97-AF65-F5344CB8AC3E}">
        <p14:creationId xmlns:p14="http://schemas.microsoft.com/office/powerpoint/2010/main" val="3956570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n-US" dirty="0" smtClean="0">
                <a:solidFill>
                  <a:schemeClr val="tx1"/>
                </a:solidFill>
              </a:rPr>
              <a:t>OBJETIVOS</a:t>
            </a:r>
            <a:endParaRPr lang="en-US" dirty="0">
              <a:solidFill>
                <a:schemeClr val="tx1"/>
              </a:solidFill>
            </a:endParaRPr>
          </a:p>
        </p:txBody>
      </p:sp>
      <p:sp>
        <p:nvSpPr>
          <p:cNvPr id="3" name="Marcador de contenido 2"/>
          <p:cNvSpPr>
            <a:spLocks noGrp="1"/>
          </p:cNvSpPr>
          <p:nvPr>
            <p:ph idx="1"/>
          </p:nvPr>
        </p:nvSpPr>
        <p:spPr>
          <a:xfrm>
            <a:off x="609600" y="1143000"/>
            <a:ext cx="10972800" cy="4525963"/>
          </a:xfrm>
        </p:spPr>
        <p:txBody>
          <a:bodyPr/>
          <a:lstStyle/>
          <a:p>
            <a:r>
              <a:rPr lang="es-EC" b="1" dirty="0" smtClean="0">
                <a:solidFill>
                  <a:schemeClr val="tx1"/>
                </a:solidFill>
              </a:rPr>
              <a:t>Objetivo</a:t>
            </a:r>
            <a:r>
              <a:rPr lang="en-US" b="1" dirty="0" smtClean="0">
                <a:solidFill>
                  <a:schemeClr val="tx1"/>
                </a:solidFill>
              </a:rPr>
              <a:t> General: </a:t>
            </a:r>
            <a:r>
              <a:rPr lang="es-EC" dirty="0" smtClean="0">
                <a:solidFill>
                  <a:schemeClr val="tx1"/>
                </a:solidFill>
              </a:rPr>
              <a:t>Diseñar </a:t>
            </a:r>
            <a:r>
              <a:rPr lang="es-EC" dirty="0">
                <a:solidFill>
                  <a:schemeClr val="tx1"/>
                </a:solidFill>
              </a:rPr>
              <a:t>y construir un deshidratador de frutas con capacidad de 1000 gramos utilizando una bomba de vacío.</a:t>
            </a:r>
            <a:endParaRPr lang="en-US" dirty="0" smtClean="0">
              <a:solidFill>
                <a:schemeClr val="tx1"/>
              </a:solidFill>
            </a:endParaRPr>
          </a:p>
          <a:p>
            <a:endParaRPr lang="en-US" dirty="0" smtClean="0">
              <a:solidFill>
                <a:schemeClr val="tx1"/>
              </a:solidFill>
            </a:endParaRPr>
          </a:p>
          <a:p>
            <a:r>
              <a:rPr lang="es-EC" b="1" dirty="0" smtClean="0">
                <a:solidFill>
                  <a:schemeClr val="tx1"/>
                </a:solidFill>
              </a:rPr>
              <a:t>Objetivos Específicos:</a:t>
            </a:r>
          </a:p>
          <a:p>
            <a:pPr lvl="1"/>
            <a:r>
              <a:rPr lang="es-EC" dirty="0" smtClean="0">
                <a:solidFill>
                  <a:schemeClr val="tx1"/>
                </a:solidFill>
              </a:rPr>
              <a:t>Analizar </a:t>
            </a:r>
            <a:r>
              <a:rPr lang="es-EC" dirty="0">
                <a:solidFill>
                  <a:schemeClr val="tx1"/>
                </a:solidFill>
              </a:rPr>
              <a:t>los diversos procesos de deshidratación de alimentos. </a:t>
            </a:r>
          </a:p>
          <a:p>
            <a:pPr lvl="1"/>
            <a:r>
              <a:rPr lang="es-EC" dirty="0" smtClean="0">
                <a:solidFill>
                  <a:schemeClr val="tx1"/>
                </a:solidFill>
              </a:rPr>
              <a:t>Determinar </a:t>
            </a:r>
            <a:r>
              <a:rPr lang="es-EC" dirty="0">
                <a:solidFill>
                  <a:schemeClr val="tx1"/>
                </a:solidFill>
              </a:rPr>
              <a:t>el diseño óptimo del deshidratador de frutas al vacío. </a:t>
            </a:r>
          </a:p>
          <a:p>
            <a:pPr lvl="1"/>
            <a:r>
              <a:rPr lang="es-EC" dirty="0" smtClean="0">
                <a:solidFill>
                  <a:schemeClr val="tx1"/>
                </a:solidFill>
              </a:rPr>
              <a:t>Construir </a:t>
            </a:r>
            <a:r>
              <a:rPr lang="es-EC" dirty="0">
                <a:solidFill>
                  <a:schemeClr val="tx1"/>
                </a:solidFill>
              </a:rPr>
              <a:t>un deshidratador de frutas al vacío.</a:t>
            </a:r>
          </a:p>
          <a:p>
            <a:pPr lvl="1"/>
            <a:r>
              <a:rPr lang="es-EC" dirty="0" smtClean="0">
                <a:solidFill>
                  <a:schemeClr val="tx1"/>
                </a:solidFill>
              </a:rPr>
              <a:t>Realizar </a:t>
            </a:r>
            <a:r>
              <a:rPr lang="es-EC" dirty="0">
                <a:solidFill>
                  <a:schemeClr val="tx1"/>
                </a:solidFill>
              </a:rPr>
              <a:t>pruebas de funcionamiento en el deshidratador de frutas.</a:t>
            </a:r>
          </a:p>
          <a:p>
            <a:pPr lvl="1"/>
            <a:r>
              <a:rPr lang="es-EC" dirty="0" smtClean="0">
                <a:solidFill>
                  <a:schemeClr val="tx1"/>
                </a:solidFill>
              </a:rPr>
              <a:t>Determinar </a:t>
            </a:r>
            <a:r>
              <a:rPr lang="es-EC" dirty="0">
                <a:solidFill>
                  <a:schemeClr val="tx1"/>
                </a:solidFill>
              </a:rPr>
              <a:t>la rentabilidad del proyecto.</a:t>
            </a:r>
          </a:p>
        </p:txBody>
      </p:sp>
    </p:spTree>
    <p:extLst>
      <p:ext uri="{BB962C8B-B14F-4D97-AF65-F5344CB8AC3E}">
        <p14:creationId xmlns:p14="http://schemas.microsoft.com/office/powerpoint/2010/main" val="40105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5308"/>
            <a:ext cx="10972800" cy="1143000"/>
          </a:xfrm>
        </p:spPr>
        <p:txBody>
          <a:bodyPr/>
          <a:lstStyle/>
          <a:p>
            <a:r>
              <a:rPr lang="es-EC" dirty="0" smtClean="0">
                <a:solidFill>
                  <a:schemeClr val="tx1"/>
                </a:solidFill>
              </a:rPr>
              <a:t>PRUEBAS DE FUNCIONAMIENTO</a:t>
            </a:r>
            <a:endParaRPr lang="es-EC"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269626127"/>
              </p:ext>
            </p:extLst>
          </p:nvPr>
        </p:nvGraphicFramePr>
        <p:xfrm>
          <a:off x="1031994" y="638500"/>
          <a:ext cx="4306534" cy="5486400"/>
        </p:xfrm>
        <a:graphic>
          <a:graphicData uri="http://schemas.openxmlformats.org/drawingml/2006/table">
            <a:tbl>
              <a:tblPr firstRow="1" firstCol="1" bandRow="1">
                <a:tableStyleId>{5C22544A-7EE6-4342-B048-85BDC9FD1C3A}</a:tableStyleId>
              </a:tblPr>
              <a:tblGrid>
                <a:gridCol w="921698"/>
                <a:gridCol w="378773"/>
                <a:gridCol w="575623"/>
                <a:gridCol w="534348"/>
                <a:gridCol w="385123"/>
                <a:gridCol w="647060"/>
                <a:gridCol w="448623"/>
                <a:gridCol w="415286"/>
              </a:tblGrid>
              <a:tr h="102863">
                <a:tc>
                  <a:txBody>
                    <a:bodyPr/>
                    <a:lstStyle/>
                    <a:p>
                      <a:pPr algn="ctr">
                        <a:lnSpc>
                          <a:spcPct val="150000"/>
                        </a:lnSpc>
                        <a:spcAft>
                          <a:spcPts val="0"/>
                        </a:spcAft>
                      </a:pPr>
                      <a:r>
                        <a:rPr lang="es-EC" sz="1000" dirty="0">
                          <a:effectLst/>
                        </a:rPr>
                        <a:t>0 HORA</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Piña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Naranja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Frutilla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Pera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Manzana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Uvilla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Mora</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Peso (gramo)</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200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200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200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200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200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200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200</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Color</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Textura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1 HORAS</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Peso (gramo)</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168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162</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170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134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164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178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176</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Color</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Textura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2 HORAS</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Peso (gramo)</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140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132</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136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85</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138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154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154</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Color</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Textura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3 HORAS</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Peso (gramo)</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120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104</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45</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134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138</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Color</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Textura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4 HORAS</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Peso (gramo)</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76</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118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124</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Color</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Textura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8</a:t>
                      </a:r>
                      <a:endParaRPr lang="es-EC" sz="1200" dirty="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dirty="0">
                          <a:effectLst/>
                        </a:rPr>
                        <a:t>5 HORAS</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 </a:t>
                      </a:r>
                      <a:endParaRPr lang="es-EC" sz="1200" dirty="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dirty="0">
                          <a:effectLst/>
                        </a:rPr>
                        <a:t>Peso (gramo)</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36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106</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Color</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8</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Textura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8</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8</a:t>
                      </a:r>
                      <a:endParaRPr lang="es-EC" sz="1200" dirty="0">
                        <a:solidFill>
                          <a:srgbClr val="000000"/>
                        </a:solidFill>
                        <a:effectLst/>
                        <a:latin typeface="Arial"/>
                        <a:ea typeface="Calibri"/>
                        <a:cs typeface="Times New Roman"/>
                      </a:endParaRPr>
                    </a:p>
                  </a:txBody>
                  <a:tcPr marL="38574" marR="38574"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62729703"/>
              </p:ext>
            </p:extLst>
          </p:nvPr>
        </p:nvGraphicFramePr>
        <p:xfrm>
          <a:off x="6789683" y="953815"/>
          <a:ext cx="4306534" cy="4572000"/>
        </p:xfrm>
        <a:graphic>
          <a:graphicData uri="http://schemas.openxmlformats.org/drawingml/2006/table">
            <a:tbl>
              <a:tblPr firstRow="1" firstCol="1" bandRow="1">
                <a:tableStyleId>{5C22544A-7EE6-4342-B048-85BDC9FD1C3A}</a:tableStyleId>
              </a:tblPr>
              <a:tblGrid>
                <a:gridCol w="921698"/>
                <a:gridCol w="378773"/>
                <a:gridCol w="575623"/>
                <a:gridCol w="534348"/>
                <a:gridCol w="385123"/>
                <a:gridCol w="647060"/>
                <a:gridCol w="448623"/>
                <a:gridCol w="415286"/>
              </a:tblGrid>
              <a:tr h="102863">
                <a:tc>
                  <a:txBody>
                    <a:bodyPr/>
                    <a:lstStyle/>
                    <a:p>
                      <a:pPr algn="ctr">
                        <a:lnSpc>
                          <a:spcPct val="150000"/>
                        </a:lnSpc>
                        <a:spcAft>
                          <a:spcPts val="0"/>
                        </a:spcAft>
                      </a:pPr>
                      <a:r>
                        <a:rPr lang="es-EC" sz="1000" dirty="0">
                          <a:effectLst/>
                        </a:rPr>
                        <a:t>6 HORAS</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 </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Peso (gramo)</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34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30</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36</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90</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Color</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7</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3</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9</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Textura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7</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7 HORAS</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 </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 </a:t>
                      </a:r>
                      <a:endParaRPr lang="es-EC" sz="1200" dirty="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Peso (gramo)</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36</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84</a:t>
                      </a:r>
                      <a:endParaRPr lang="es-EC" sz="1200" dirty="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Color</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9</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just">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9</a:t>
                      </a:r>
                      <a:endParaRPr lang="es-EC" sz="1200" dirty="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Textura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8 HORAS</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 </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Peso (gramo)</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52</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32</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 </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72</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Color</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 </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8</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Textura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 </a:t>
                      </a:r>
                      <a:endParaRPr lang="es-EC" sz="1200" dirty="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9 HORAS</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Peso (gramo)</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32</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64</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Color</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8</a:t>
                      </a:r>
                      <a:endParaRPr lang="es-EC" sz="1200" dirty="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Textura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7</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a:t>
                      </a:r>
                      <a:endParaRPr lang="es-EC" sz="120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10 HORAS</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 </a:t>
                      </a:r>
                      <a:endParaRPr lang="es-EC" sz="1200" dirty="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Peso (gramo)</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38</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32</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40</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58</a:t>
                      </a:r>
                      <a:endParaRPr lang="es-EC" sz="1200" dirty="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Color</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6</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8</a:t>
                      </a:r>
                      <a:endParaRPr lang="es-EC" sz="1200" dirty="0">
                        <a:solidFill>
                          <a:srgbClr val="000000"/>
                        </a:solidFill>
                        <a:effectLst/>
                        <a:latin typeface="Arial"/>
                        <a:ea typeface="Calibri"/>
                        <a:cs typeface="Times New Roman"/>
                      </a:endParaRPr>
                    </a:p>
                  </a:txBody>
                  <a:tcPr marL="38574" marR="38574" marT="0" marB="0" anchor="ctr"/>
                </a:tc>
              </a:tr>
              <a:tr h="102863">
                <a:tc>
                  <a:txBody>
                    <a:bodyPr/>
                    <a:lstStyle/>
                    <a:p>
                      <a:pPr algn="ctr">
                        <a:lnSpc>
                          <a:spcPct val="150000"/>
                        </a:lnSpc>
                        <a:spcAft>
                          <a:spcPts val="0"/>
                        </a:spcAft>
                      </a:pPr>
                      <a:r>
                        <a:rPr lang="es-EC" sz="1000">
                          <a:effectLst/>
                        </a:rPr>
                        <a:t>Textura</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4</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 </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a:effectLst/>
                        </a:rPr>
                        <a:t>5</a:t>
                      </a:r>
                      <a:endParaRPr lang="es-EC" sz="1200">
                        <a:solidFill>
                          <a:srgbClr val="000000"/>
                        </a:solidFill>
                        <a:effectLst/>
                        <a:latin typeface="Arial"/>
                        <a:ea typeface="Calibri"/>
                        <a:cs typeface="Times New Roman"/>
                      </a:endParaRPr>
                    </a:p>
                  </a:txBody>
                  <a:tcPr marL="38574" marR="38574" marT="0" marB="0" anchor="ctr"/>
                </a:tc>
                <a:tc>
                  <a:txBody>
                    <a:bodyPr/>
                    <a:lstStyle/>
                    <a:p>
                      <a:pPr algn="ctr">
                        <a:lnSpc>
                          <a:spcPct val="150000"/>
                        </a:lnSpc>
                        <a:spcAft>
                          <a:spcPts val="0"/>
                        </a:spcAft>
                      </a:pPr>
                      <a:r>
                        <a:rPr lang="es-EC" sz="1000" dirty="0">
                          <a:effectLst/>
                        </a:rPr>
                        <a:t>5</a:t>
                      </a:r>
                      <a:endParaRPr lang="es-EC" sz="1200" dirty="0">
                        <a:solidFill>
                          <a:srgbClr val="000000"/>
                        </a:solidFill>
                        <a:effectLst/>
                        <a:latin typeface="Arial"/>
                        <a:ea typeface="Calibri"/>
                        <a:cs typeface="Times New Roman"/>
                      </a:endParaRPr>
                    </a:p>
                  </a:txBody>
                  <a:tcPr marL="38574" marR="38574" marT="0" marB="0" anchor="ctr"/>
                </a:tc>
              </a:tr>
            </a:tbl>
          </a:graphicData>
        </a:graphic>
      </p:graphicFrame>
    </p:spTree>
    <p:extLst>
      <p:ext uri="{BB962C8B-B14F-4D97-AF65-F5344CB8AC3E}">
        <p14:creationId xmlns:p14="http://schemas.microsoft.com/office/powerpoint/2010/main" val="2265357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5308"/>
            <a:ext cx="10972800" cy="1143000"/>
          </a:xfrm>
        </p:spPr>
        <p:txBody>
          <a:bodyPr/>
          <a:lstStyle/>
          <a:p>
            <a:r>
              <a:rPr lang="es-EC" dirty="0" smtClean="0">
                <a:solidFill>
                  <a:schemeClr val="tx1"/>
                </a:solidFill>
              </a:rPr>
              <a:t>GRÁFICAS DE RESULTADOS</a:t>
            </a:r>
            <a:endParaRPr lang="es-EC" dirty="0">
              <a:solidFill>
                <a:schemeClr val="tx1"/>
              </a:solidFill>
            </a:endParaRPr>
          </a:p>
        </p:txBody>
      </p:sp>
      <p:graphicFrame>
        <p:nvGraphicFramePr>
          <p:cNvPr id="5" name="4 Gráfico"/>
          <p:cNvGraphicFramePr/>
          <p:nvPr>
            <p:extLst>
              <p:ext uri="{D42A27DB-BD31-4B8C-83A1-F6EECF244321}">
                <p14:modId xmlns:p14="http://schemas.microsoft.com/office/powerpoint/2010/main" val="485841995"/>
              </p:ext>
            </p:extLst>
          </p:nvPr>
        </p:nvGraphicFramePr>
        <p:xfrm>
          <a:off x="199697" y="843455"/>
          <a:ext cx="4025462" cy="24988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2446071077"/>
              </p:ext>
            </p:extLst>
          </p:nvPr>
        </p:nvGraphicFramePr>
        <p:xfrm>
          <a:off x="4156840" y="811925"/>
          <a:ext cx="3978166" cy="25303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extLst>
              <p:ext uri="{D42A27DB-BD31-4B8C-83A1-F6EECF244321}">
                <p14:modId xmlns:p14="http://schemas.microsoft.com/office/powerpoint/2010/main" val="2187073377"/>
              </p:ext>
            </p:extLst>
          </p:nvPr>
        </p:nvGraphicFramePr>
        <p:xfrm>
          <a:off x="8167436" y="864399"/>
          <a:ext cx="3908951" cy="25567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8 Gráfico"/>
          <p:cNvGraphicFramePr/>
          <p:nvPr>
            <p:extLst>
              <p:ext uri="{D42A27DB-BD31-4B8C-83A1-F6EECF244321}">
                <p14:modId xmlns:p14="http://schemas.microsoft.com/office/powerpoint/2010/main" val="954162984"/>
              </p:ext>
            </p:extLst>
          </p:nvPr>
        </p:nvGraphicFramePr>
        <p:xfrm>
          <a:off x="231228" y="3413235"/>
          <a:ext cx="3788979" cy="25776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9 Gráfico"/>
          <p:cNvGraphicFramePr/>
          <p:nvPr>
            <p:extLst>
              <p:ext uri="{D42A27DB-BD31-4B8C-83A1-F6EECF244321}">
                <p14:modId xmlns:p14="http://schemas.microsoft.com/office/powerpoint/2010/main" val="342663042"/>
              </p:ext>
            </p:extLst>
          </p:nvPr>
        </p:nvGraphicFramePr>
        <p:xfrm>
          <a:off x="4172608" y="3602420"/>
          <a:ext cx="3867806" cy="24042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10 Gráfico"/>
          <p:cNvGraphicFramePr/>
          <p:nvPr>
            <p:extLst>
              <p:ext uri="{D42A27DB-BD31-4B8C-83A1-F6EECF244321}">
                <p14:modId xmlns:p14="http://schemas.microsoft.com/office/powerpoint/2010/main" val="864906503"/>
              </p:ext>
            </p:extLst>
          </p:nvPr>
        </p:nvGraphicFramePr>
        <p:xfrm>
          <a:off x="8135007" y="3720662"/>
          <a:ext cx="4056993" cy="234117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20407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5308"/>
            <a:ext cx="10972800" cy="1143000"/>
          </a:xfrm>
        </p:spPr>
        <p:txBody>
          <a:bodyPr/>
          <a:lstStyle/>
          <a:p>
            <a:r>
              <a:rPr lang="es-EC" dirty="0" smtClean="0">
                <a:solidFill>
                  <a:schemeClr val="tx1"/>
                </a:solidFill>
              </a:rPr>
              <a:t>MANUAL DE OPERACIONES</a:t>
            </a:r>
            <a:endParaRPr lang="es-EC" dirty="0">
              <a:solidFill>
                <a:schemeClr val="tx1"/>
              </a:solidFill>
            </a:endParaRPr>
          </a:p>
        </p:txBody>
      </p:sp>
      <p:sp>
        <p:nvSpPr>
          <p:cNvPr id="12" name="Marcador de contenido 2"/>
          <p:cNvSpPr txBox="1">
            <a:spLocks/>
          </p:cNvSpPr>
          <p:nvPr/>
        </p:nvSpPr>
        <p:spPr>
          <a:xfrm>
            <a:off x="365233" y="806736"/>
            <a:ext cx="4979277" cy="5262988"/>
          </a:xfrm>
          <a:prstGeom prst="rect">
            <a:avLst/>
          </a:prstGeom>
        </p:spPr>
        <p:txBody>
          <a:bodyPr numCol="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C" sz="1800" dirty="0">
                <a:solidFill>
                  <a:schemeClr val="tx1"/>
                </a:solidFill>
              </a:rPr>
              <a:t>PROCEDIMIENTO </a:t>
            </a:r>
          </a:p>
          <a:p>
            <a:pPr marL="0" indent="0">
              <a:buFontTx/>
              <a:buNone/>
            </a:pPr>
            <a:r>
              <a:rPr lang="es-EC" sz="1800" dirty="0">
                <a:solidFill>
                  <a:schemeClr val="tx1"/>
                </a:solidFill>
              </a:rPr>
              <a:t>1. Conectar el deshidratador (110v.) </a:t>
            </a:r>
          </a:p>
          <a:p>
            <a:pPr marL="0" indent="0">
              <a:buFontTx/>
              <a:buNone/>
            </a:pPr>
            <a:r>
              <a:rPr lang="es-EC" sz="1800" dirty="0">
                <a:solidFill>
                  <a:schemeClr val="tx1"/>
                </a:solidFill>
              </a:rPr>
              <a:t>2. Verificar que la conexión de la bomba este en 115v</a:t>
            </a:r>
            <a:r>
              <a:rPr lang="es-EC" sz="1800" dirty="0" smtClean="0">
                <a:solidFill>
                  <a:schemeClr val="tx1"/>
                </a:solidFill>
              </a:rPr>
              <a:t>.</a:t>
            </a:r>
          </a:p>
          <a:p>
            <a:pPr marL="0" indent="0">
              <a:buFontTx/>
              <a:buNone/>
            </a:pPr>
            <a:r>
              <a:rPr lang="es-EC" sz="1800" dirty="0">
                <a:solidFill>
                  <a:schemeClr val="tx1"/>
                </a:solidFill>
              </a:rPr>
              <a:t>3. Encender el deshidratador y esperar que alcance una temperatura de 60°C</a:t>
            </a:r>
            <a:r>
              <a:rPr lang="es-EC" sz="1800" dirty="0" smtClean="0">
                <a:solidFill>
                  <a:schemeClr val="tx1"/>
                </a:solidFill>
              </a:rPr>
              <a:t>.</a:t>
            </a:r>
            <a:endParaRPr lang="es-EC" sz="1800" dirty="0">
              <a:solidFill>
                <a:schemeClr val="tx1"/>
              </a:solidFill>
            </a:endParaRPr>
          </a:p>
          <a:p>
            <a:pPr marL="0" indent="0">
              <a:buFontTx/>
              <a:buNone/>
            </a:pPr>
            <a:r>
              <a:rPr lang="es-EC" sz="1800" dirty="0">
                <a:solidFill>
                  <a:schemeClr val="tx1"/>
                </a:solidFill>
              </a:rPr>
              <a:t>4. Rayar las frutas y colocar en las 8 bandejas.</a:t>
            </a:r>
          </a:p>
          <a:p>
            <a:pPr marL="0" indent="0">
              <a:buFontTx/>
              <a:buNone/>
            </a:pPr>
            <a:r>
              <a:rPr lang="es-EC" sz="1800" dirty="0">
                <a:solidFill>
                  <a:schemeClr val="tx1"/>
                </a:solidFill>
              </a:rPr>
              <a:t>5. Colocar el </a:t>
            </a:r>
            <a:r>
              <a:rPr lang="es-EC" sz="1800" dirty="0" err="1">
                <a:solidFill>
                  <a:schemeClr val="tx1"/>
                </a:solidFill>
              </a:rPr>
              <a:t>Timer</a:t>
            </a:r>
            <a:r>
              <a:rPr lang="es-EC" sz="1800" dirty="0">
                <a:solidFill>
                  <a:schemeClr val="tx1"/>
                </a:solidFill>
              </a:rPr>
              <a:t> (Temporizador) en las horas requeridas para deshidratar la fruta</a:t>
            </a:r>
            <a:r>
              <a:rPr lang="es-EC" sz="1800" dirty="0" smtClean="0">
                <a:solidFill>
                  <a:schemeClr val="tx1"/>
                </a:solidFill>
              </a:rPr>
              <a:t>.</a:t>
            </a:r>
          </a:p>
          <a:p>
            <a:pPr marL="0" indent="0">
              <a:buFontTx/>
              <a:buNone/>
            </a:pPr>
            <a:r>
              <a:rPr lang="es-EC" sz="1800" dirty="0">
                <a:solidFill>
                  <a:schemeClr val="tx1"/>
                </a:solidFill>
              </a:rPr>
              <a:t>6. Colocar la tapa y ajustar los 3 pernos hasta que esta cierre completamente</a:t>
            </a:r>
            <a:r>
              <a:rPr lang="es-EC" sz="1800" dirty="0" smtClean="0">
                <a:solidFill>
                  <a:schemeClr val="tx1"/>
                </a:solidFill>
              </a:rPr>
              <a:t>.</a:t>
            </a:r>
          </a:p>
          <a:p>
            <a:pPr marL="0" indent="0">
              <a:buFontTx/>
              <a:buNone/>
            </a:pPr>
            <a:r>
              <a:rPr lang="es-EC" sz="1800" dirty="0">
                <a:solidFill>
                  <a:schemeClr val="tx1"/>
                </a:solidFill>
              </a:rPr>
              <a:t>7. Encender la bomba y esperar hasta que la presión descienda a 3psi.</a:t>
            </a:r>
          </a:p>
          <a:p>
            <a:pPr marL="0" indent="0">
              <a:buFontTx/>
              <a:buNone/>
            </a:pPr>
            <a:r>
              <a:rPr lang="es-EC" sz="1800" dirty="0">
                <a:solidFill>
                  <a:schemeClr val="tx1"/>
                </a:solidFill>
              </a:rPr>
              <a:t>8. Apagar la bomba y esperar hasta mitad del proceso para abrir la válvula de condensado.</a:t>
            </a:r>
          </a:p>
          <a:p>
            <a:pPr marL="0" indent="0">
              <a:buFontTx/>
              <a:buNone/>
            </a:pPr>
            <a:r>
              <a:rPr lang="es-EC" sz="1800" dirty="0">
                <a:solidFill>
                  <a:schemeClr val="tx1"/>
                </a:solidFill>
              </a:rPr>
              <a:t>9. Retirar la fruta de las bandejas y desconectar todo el sistema.</a:t>
            </a:r>
          </a:p>
        </p:txBody>
      </p:sp>
      <p:pic>
        <p:nvPicPr>
          <p:cNvPr id="13" name="12 Imagen" descr="C:\Users\user\Desktop\Nueva carpeta\20141229_170658.jpg"/>
          <p:cNvPicPr/>
          <p:nvPr/>
        </p:nvPicPr>
        <p:blipFill>
          <a:blip r:embed="rId2" cstate="print"/>
          <a:srcRect l="4271" r="5884" b="18008"/>
          <a:stretch>
            <a:fillRect/>
          </a:stretch>
        </p:blipFill>
        <p:spPr bwMode="auto">
          <a:xfrm rot="5400000">
            <a:off x="10283353" y="4045899"/>
            <a:ext cx="1994340" cy="1529846"/>
          </a:xfrm>
          <a:prstGeom prst="rect">
            <a:avLst/>
          </a:prstGeom>
          <a:noFill/>
          <a:ln w="9525">
            <a:noFill/>
            <a:miter lim="800000"/>
            <a:headEnd/>
            <a:tailEnd/>
          </a:ln>
        </p:spPr>
      </p:pic>
      <p:pic>
        <p:nvPicPr>
          <p:cNvPr id="14" name="13 Imagen" descr="C:\Users\user\Desktop\Nueva carpeta\20141229_170131.jpg"/>
          <p:cNvPicPr/>
          <p:nvPr/>
        </p:nvPicPr>
        <p:blipFill>
          <a:blip r:embed="rId3" cstate="print"/>
          <a:srcRect l="4578" t="2317" r="16265"/>
          <a:stretch>
            <a:fillRect/>
          </a:stretch>
        </p:blipFill>
        <p:spPr bwMode="auto">
          <a:xfrm rot="5400000">
            <a:off x="6354877" y="4201174"/>
            <a:ext cx="1672055" cy="1844336"/>
          </a:xfrm>
          <a:prstGeom prst="rect">
            <a:avLst/>
          </a:prstGeom>
          <a:noFill/>
          <a:ln w="9525">
            <a:noFill/>
            <a:miter lim="800000"/>
            <a:headEnd/>
            <a:tailEnd/>
          </a:ln>
        </p:spPr>
      </p:pic>
      <p:pic>
        <p:nvPicPr>
          <p:cNvPr id="15" name="14 Imagen" descr="C:\Users\user\Desktop\Nueva carpeta\20141229_170222.jpg"/>
          <p:cNvPicPr/>
          <p:nvPr/>
        </p:nvPicPr>
        <p:blipFill>
          <a:blip r:embed="rId4" cstate="print"/>
          <a:srcRect l="13283" t="19782" r="38274" b="19441"/>
          <a:stretch>
            <a:fillRect/>
          </a:stretch>
        </p:blipFill>
        <p:spPr bwMode="auto">
          <a:xfrm rot="5400000">
            <a:off x="8484147" y="3328827"/>
            <a:ext cx="1819159" cy="1833842"/>
          </a:xfrm>
          <a:prstGeom prst="rect">
            <a:avLst/>
          </a:prstGeom>
          <a:noFill/>
          <a:ln w="9525">
            <a:noFill/>
            <a:miter lim="800000"/>
            <a:headEnd/>
            <a:tailEnd/>
          </a:ln>
        </p:spPr>
      </p:pic>
      <p:pic>
        <p:nvPicPr>
          <p:cNvPr id="16" name="15 Imagen" descr="C:\Users\user\Desktop\Nueva carpeta\20141229_170051.jpg"/>
          <p:cNvPicPr/>
          <p:nvPr/>
        </p:nvPicPr>
        <p:blipFill>
          <a:blip r:embed="rId5" cstate="print"/>
          <a:srcRect/>
          <a:stretch>
            <a:fillRect/>
          </a:stretch>
        </p:blipFill>
        <p:spPr bwMode="auto">
          <a:xfrm rot="5400000">
            <a:off x="5375449" y="2087445"/>
            <a:ext cx="2070349" cy="1784471"/>
          </a:xfrm>
          <a:prstGeom prst="rect">
            <a:avLst/>
          </a:prstGeom>
          <a:noFill/>
          <a:ln w="9525">
            <a:noFill/>
            <a:miter lim="800000"/>
            <a:headEnd/>
            <a:tailEnd/>
          </a:ln>
        </p:spPr>
      </p:pic>
      <p:pic>
        <p:nvPicPr>
          <p:cNvPr id="17" name="16 Imagen" descr="C:\Users\user\Desktop\Nueva carpeta\20141229_170257.jpg"/>
          <p:cNvPicPr/>
          <p:nvPr/>
        </p:nvPicPr>
        <p:blipFill>
          <a:blip r:embed="rId6" cstate="print"/>
          <a:srcRect l="5965" t="1410" r="5931"/>
          <a:stretch>
            <a:fillRect/>
          </a:stretch>
        </p:blipFill>
        <p:spPr bwMode="auto">
          <a:xfrm rot="5400000">
            <a:off x="9792363" y="931551"/>
            <a:ext cx="2377898" cy="2128268"/>
          </a:xfrm>
          <a:prstGeom prst="rect">
            <a:avLst/>
          </a:prstGeom>
          <a:noFill/>
          <a:ln w="9525">
            <a:noFill/>
            <a:miter lim="800000"/>
            <a:headEnd/>
            <a:tailEnd/>
          </a:ln>
        </p:spPr>
      </p:pic>
      <p:pic>
        <p:nvPicPr>
          <p:cNvPr id="18" name="17 Imagen" descr="C:\Users\user\Desktop\Nueva carpeta\20141229_172101.jpg"/>
          <p:cNvPicPr/>
          <p:nvPr/>
        </p:nvPicPr>
        <p:blipFill>
          <a:blip r:embed="rId7" cstate="print"/>
          <a:srcRect r="5914" b="19354"/>
          <a:stretch>
            <a:fillRect/>
          </a:stretch>
        </p:blipFill>
        <p:spPr bwMode="auto">
          <a:xfrm>
            <a:off x="7524706" y="806734"/>
            <a:ext cx="1904198" cy="2172947"/>
          </a:xfrm>
          <a:prstGeom prst="rect">
            <a:avLst/>
          </a:prstGeom>
          <a:noFill/>
          <a:ln w="9525">
            <a:noFill/>
            <a:miter lim="800000"/>
            <a:headEnd/>
            <a:tailEnd/>
          </a:ln>
        </p:spPr>
      </p:pic>
    </p:spTree>
    <p:extLst>
      <p:ext uri="{BB962C8B-B14F-4D97-AF65-F5344CB8AC3E}">
        <p14:creationId xmlns:p14="http://schemas.microsoft.com/office/powerpoint/2010/main" val="1072873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5308"/>
            <a:ext cx="10972800" cy="1143000"/>
          </a:xfrm>
        </p:spPr>
        <p:txBody>
          <a:bodyPr/>
          <a:lstStyle/>
          <a:p>
            <a:r>
              <a:rPr lang="es-EC" dirty="0" smtClean="0">
                <a:solidFill>
                  <a:schemeClr val="tx1"/>
                </a:solidFill>
              </a:rPr>
              <a:t>PLAN DE MANTENIMIENTO</a:t>
            </a:r>
            <a:endParaRPr lang="es-EC" dirty="0">
              <a:solidFill>
                <a:schemeClr val="tx1"/>
              </a:solidFill>
            </a:endParaRPr>
          </a:p>
        </p:txBody>
      </p:sp>
      <p:sp>
        <p:nvSpPr>
          <p:cNvPr id="12" name="Marcador de contenido 2"/>
          <p:cNvSpPr txBox="1">
            <a:spLocks/>
          </p:cNvSpPr>
          <p:nvPr/>
        </p:nvSpPr>
        <p:spPr>
          <a:xfrm>
            <a:off x="365233" y="806736"/>
            <a:ext cx="4979277" cy="5262988"/>
          </a:xfrm>
          <a:prstGeom prst="rect">
            <a:avLst/>
          </a:prstGeom>
        </p:spPr>
        <p:txBody>
          <a:bodyPr numCol="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buFontTx/>
              <a:buAutoNum type="arabicPeriod"/>
            </a:pPr>
            <a:r>
              <a:rPr lang="es-EC" sz="1800" dirty="0" smtClean="0">
                <a:solidFill>
                  <a:schemeClr val="tx1"/>
                </a:solidFill>
              </a:rPr>
              <a:t>LIMPIEZA GENERAL</a:t>
            </a:r>
          </a:p>
          <a:p>
            <a:pPr>
              <a:buFontTx/>
              <a:buAutoNum type="arabicPeriod"/>
            </a:pPr>
            <a:endParaRPr lang="es-EC" sz="1800" dirty="0">
              <a:solidFill>
                <a:schemeClr val="tx1"/>
              </a:solidFill>
            </a:endParaRPr>
          </a:p>
          <a:p>
            <a:pPr>
              <a:buFontTx/>
              <a:buAutoNum type="arabicPeriod"/>
            </a:pPr>
            <a:endParaRPr lang="es-EC" sz="1800" dirty="0" smtClean="0">
              <a:solidFill>
                <a:schemeClr val="tx1"/>
              </a:solidFill>
            </a:endParaRPr>
          </a:p>
          <a:p>
            <a:pPr>
              <a:buFontTx/>
              <a:buAutoNum type="arabicPeriod"/>
            </a:pPr>
            <a:endParaRPr lang="es-EC" sz="1800" dirty="0">
              <a:solidFill>
                <a:schemeClr val="tx1"/>
              </a:solidFill>
            </a:endParaRPr>
          </a:p>
          <a:p>
            <a:pPr>
              <a:buFontTx/>
              <a:buAutoNum type="arabicPeriod"/>
            </a:pPr>
            <a:r>
              <a:rPr lang="es-EC" sz="1800" dirty="0" smtClean="0">
                <a:solidFill>
                  <a:schemeClr val="tx1"/>
                </a:solidFill>
              </a:rPr>
              <a:t>. </a:t>
            </a:r>
            <a:r>
              <a:rPr lang="es-EC" sz="1800" dirty="0">
                <a:solidFill>
                  <a:schemeClr val="tx1"/>
                </a:solidFill>
              </a:rPr>
              <a:t>AJUSTE DE </a:t>
            </a:r>
            <a:r>
              <a:rPr lang="es-EC" sz="1800" dirty="0" smtClean="0">
                <a:solidFill>
                  <a:schemeClr val="tx1"/>
                </a:solidFill>
              </a:rPr>
              <a:t>ACCESORIOS</a:t>
            </a:r>
          </a:p>
          <a:p>
            <a:pPr>
              <a:buFontTx/>
              <a:buAutoNum type="arabicPeriod"/>
            </a:pPr>
            <a:endParaRPr lang="es-EC" sz="1800" dirty="0">
              <a:solidFill>
                <a:schemeClr val="tx1"/>
              </a:solidFill>
            </a:endParaRPr>
          </a:p>
          <a:p>
            <a:pPr>
              <a:buFontTx/>
              <a:buAutoNum type="arabicPeriod"/>
            </a:pPr>
            <a:endParaRPr lang="es-EC" sz="1800" dirty="0" smtClean="0">
              <a:solidFill>
                <a:schemeClr val="tx1"/>
              </a:solidFill>
            </a:endParaRPr>
          </a:p>
          <a:p>
            <a:pPr>
              <a:buFontTx/>
              <a:buAutoNum type="arabicPeriod"/>
            </a:pPr>
            <a:endParaRPr lang="es-EC" sz="1800" dirty="0" smtClean="0">
              <a:solidFill>
                <a:schemeClr val="tx1"/>
              </a:solidFill>
            </a:endParaRPr>
          </a:p>
          <a:p>
            <a:pPr>
              <a:buFontTx/>
              <a:buAutoNum type="arabicPeriod"/>
            </a:pPr>
            <a:r>
              <a:rPr lang="es-EC" sz="1800" dirty="0" smtClean="0">
                <a:solidFill>
                  <a:schemeClr val="tx1"/>
                </a:solidFill>
              </a:rPr>
              <a:t> LUBRICACIÓN</a:t>
            </a:r>
          </a:p>
          <a:p>
            <a:pPr>
              <a:buFontTx/>
              <a:buAutoNum type="arabicPeriod"/>
            </a:pPr>
            <a:endParaRPr lang="es-EC" sz="1800" dirty="0">
              <a:solidFill>
                <a:schemeClr val="tx1"/>
              </a:solidFill>
            </a:endParaRPr>
          </a:p>
          <a:p>
            <a:pPr>
              <a:buFontTx/>
              <a:buAutoNum type="arabicPeriod"/>
            </a:pPr>
            <a:endParaRPr lang="es-EC" sz="1800" dirty="0" smtClean="0">
              <a:solidFill>
                <a:schemeClr val="tx1"/>
              </a:solidFill>
            </a:endParaRPr>
          </a:p>
          <a:p>
            <a:pPr>
              <a:buFontTx/>
              <a:buAutoNum type="arabicPeriod"/>
            </a:pPr>
            <a:endParaRPr lang="es-EC" sz="1800" dirty="0" smtClean="0">
              <a:solidFill>
                <a:schemeClr val="tx1"/>
              </a:solidFill>
            </a:endParaRPr>
          </a:p>
          <a:p>
            <a:pPr>
              <a:buFontTx/>
              <a:buAutoNum type="arabicPeriod"/>
            </a:pPr>
            <a:r>
              <a:rPr lang="es-EC" sz="1800" dirty="0">
                <a:solidFill>
                  <a:schemeClr val="tx1"/>
                </a:solidFill>
              </a:rPr>
              <a:t>. CAMBIO DE ACEITE</a:t>
            </a:r>
          </a:p>
        </p:txBody>
      </p:sp>
      <p:graphicFrame>
        <p:nvGraphicFramePr>
          <p:cNvPr id="5" name="4 Tabla"/>
          <p:cNvGraphicFramePr>
            <a:graphicFrameLocks noGrp="1"/>
          </p:cNvGraphicFramePr>
          <p:nvPr>
            <p:extLst>
              <p:ext uri="{D42A27DB-BD31-4B8C-83A1-F6EECF244321}">
                <p14:modId xmlns:p14="http://schemas.microsoft.com/office/powerpoint/2010/main" val="1701722098"/>
              </p:ext>
            </p:extLst>
          </p:nvPr>
        </p:nvGraphicFramePr>
        <p:xfrm>
          <a:off x="1082894" y="1263053"/>
          <a:ext cx="2974277" cy="548640"/>
        </p:xfrm>
        <a:graphic>
          <a:graphicData uri="http://schemas.openxmlformats.org/drawingml/2006/table">
            <a:tbl>
              <a:tblPr firstRow="1" firstCol="1" bandRow="1">
                <a:tableStyleId>{35758FB7-9AC5-4552-8A53-C91805E547FA}</a:tableStyleId>
              </a:tblPr>
              <a:tblGrid>
                <a:gridCol w="1323975"/>
                <a:gridCol w="1650302"/>
              </a:tblGrid>
              <a:tr h="190500">
                <a:tc rowSpan="2">
                  <a:txBody>
                    <a:bodyPr/>
                    <a:lstStyle/>
                    <a:p>
                      <a:pPr algn="ctr">
                        <a:lnSpc>
                          <a:spcPct val="150000"/>
                        </a:lnSpc>
                        <a:spcAft>
                          <a:spcPts val="0"/>
                        </a:spcAft>
                      </a:pPr>
                      <a:r>
                        <a:rPr lang="es-EC" sz="1200" dirty="0">
                          <a:effectLst/>
                        </a:rPr>
                        <a:t>SUMINISTROS</a:t>
                      </a:r>
                      <a:endParaRPr lang="es-EC" sz="1200" dirty="0">
                        <a:effectLst/>
                        <a:latin typeface="Arial"/>
                        <a:ea typeface="Calibri"/>
                        <a:cs typeface="Times New Roman"/>
                      </a:endParaRPr>
                    </a:p>
                  </a:txBody>
                  <a:tcPr marL="44450" marR="44450" marT="0" marB="0" anchor="ctr"/>
                </a:tc>
                <a:tc>
                  <a:txBody>
                    <a:bodyPr/>
                    <a:lstStyle/>
                    <a:p>
                      <a:pPr>
                        <a:lnSpc>
                          <a:spcPct val="150000"/>
                        </a:lnSpc>
                        <a:spcAft>
                          <a:spcPts val="0"/>
                        </a:spcAft>
                      </a:pPr>
                      <a:r>
                        <a:rPr lang="es-EC" sz="1200">
                          <a:effectLst/>
                        </a:rPr>
                        <a:t>Franela</a:t>
                      </a:r>
                      <a:endParaRPr lang="es-EC" sz="1200">
                        <a:effectLst/>
                        <a:latin typeface="Arial"/>
                        <a:ea typeface="Calibri"/>
                        <a:cs typeface="Times New Roman"/>
                      </a:endParaRPr>
                    </a:p>
                  </a:txBody>
                  <a:tcPr marL="44450" marR="44450" marT="0" marB="0" anchor="b"/>
                </a:tc>
              </a:tr>
              <a:tr h="190500">
                <a:tc vMerge="1">
                  <a:txBody>
                    <a:bodyPr/>
                    <a:lstStyle/>
                    <a:p>
                      <a:endParaRPr lang="es-EC"/>
                    </a:p>
                  </a:txBody>
                  <a:tcPr/>
                </a:tc>
                <a:tc>
                  <a:txBody>
                    <a:bodyPr/>
                    <a:lstStyle/>
                    <a:p>
                      <a:pPr>
                        <a:lnSpc>
                          <a:spcPct val="150000"/>
                        </a:lnSpc>
                        <a:spcAft>
                          <a:spcPts val="0"/>
                        </a:spcAft>
                      </a:pPr>
                      <a:r>
                        <a:rPr lang="es-EC" sz="1200" dirty="0">
                          <a:effectLst/>
                        </a:rPr>
                        <a:t>Manual de </a:t>
                      </a:r>
                      <a:r>
                        <a:rPr lang="es-EC" sz="1200" dirty="0" err="1">
                          <a:effectLst/>
                        </a:rPr>
                        <a:t>Op</a:t>
                      </a:r>
                      <a:r>
                        <a:rPr lang="es-EC" sz="1200" dirty="0">
                          <a:effectLst/>
                        </a:rPr>
                        <a:t>. Y </a:t>
                      </a:r>
                      <a:r>
                        <a:rPr lang="es-EC" sz="1200" dirty="0" err="1">
                          <a:effectLst/>
                        </a:rPr>
                        <a:t>Mtto</a:t>
                      </a:r>
                      <a:r>
                        <a:rPr lang="es-EC" sz="1200" dirty="0">
                          <a:effectLst/>
                        </a:rPr>
                        <a:t>.</a:t>
                      </a:r>
                      <a:endParaRPr lang="es-EC" sz="1200" dirty="0">
                        <a:effectLst/>
                        <a:latin typeface="Arial"/>
                        <a:ea typeface="Calibri"/>
                        <a:cs typeface="Times New Roman"/>
                      </a:endParaRPr>
                    </a:p>
                  </a:txBody>
                  <a:tcPr marL="44450" marR="44450" marT="0" marB="0" anchor="b"/>
                </a:tc>
              </a:tr>
            </a:tbl>
          </a:graphicData>
        </a:graphic>
      </p:graphicFrame>
      <p:pic>
        <p:nvPicPr>
          <p:cNvPr id="19" name="18 Imagen" descr="C:\Users\user\Desktop\Nueva carpeta\20141229_171927.jpg"/>
          <p:cNvPicPr/>
          <p:nvPr/>
        </p:nvPicPr>
        <p:blipFill>
          <a:blip r:embed="rId2" cstate="print"/>
          <a:srcRect l="18816" t="2327"/>
          <a:stretch>
            <a:fillRect/>
          </a:stretch>
        </p:blipFill>
        <p:spPr bwMode="auto">
          <a:xfrm rot="5400000">
            <a:off x="5057844" y="926933"/>
            <a:ext cx="2143297" cy="1902904"/>
          </a:xfrm>
          <a:prstGeom prst="rect">
            <a:avLst/>
          </a:prstGeom>
          <a:noFill/>
          <a:ln w="9525">
            <a:noFill/>
            <a:miter lim="800000"/>
            <a:headEnd/>
            <a:tailEnd/>
          </a:ln>
        </p:spPr>
      </p:pic>
      <p:graphicFrame>
        <p:nvGraphicFramePr>
          <p:cNvPr id="6" name="5 Tabla"/>
          <p:cNvGraphicFramePr>
            <a:graphicFrameLocks noGrp="1"/>
          </p:cNvGraphicFramePr>
          <p:nvPr>
            <p:extLst>
              <p:ext uri="{D42A27DB-BD31-4B8C-83A1-F6EECF244321}">
                <p14:modId xmlns:p14="http://schemas.microsoft.com/office/powerpoint/2010/main" val="575246790"/>
              </p:ext>
            </p:extLst>
          </p:nvPr>
        </p:nvGraphicFramePr>
        <p:xfrm>
          <a:off x="715195" y="2590914"/>
          <a:ext cx="3667125" cy="548640"/>
        </p:xfrm>
        <a:graphic>
          <a:graphicData uri="http://schemas.openxmlformats.org/drawingml/2006/table">
            <a:tbl>
              <a:tblPr firstRow="1" firstCol="1" bandRow="1">
                <a:tableStyleId>{35758FB7-9AC5-4552-8A53-C91805E547FA}</a:tableStyleId>
              </a:tblPr>
              <a:tblGrid>
                <a:gridCol w="2195199"/>
                <a:gridCol w="1471926"/>
              </a:tblGrid>
              <a:tr h="190500">
                <a:tc rowSpan="2">
                  <a:txBody>
                    <a:bodyPr/>
                    <a:lstStyle/>
                    <a:p>
                      <a:pPr algn="ctr">
                        <a:lnSpc>
                          <a:spcPct val="150000"/>
                        </a:lnSpc>
                        <a:spcAft>
                          <a:spcPts val="0"/>
                        </a:spcAft>
                      </a:pPr>
                      <a:r>
                        <a:rPr lang="es-EC" sz="1200" dirty="0">
                          <a:effectLst/>
                        </a:rPr>
                        <a:t>SUMINISTROS</a:t>
                      </a:r>
                      <a:endParaRPr lang="es-EC" sz="1200" dirty="0">
                        <a:effectLst/>
                        <a:latin typeface="Arial"/>
                        <a:ea typeface="Calibri"/>
                        <a:cs typeface="Times New Roman"/>
                      </a:endParaRPr>
                    </a:p>
                  </a:txBody>
                  <a:tcPr marL="44450" marR="44450" marT="0" marB="0" anchor="ctr"/>
                </a:tc>
                <a:tc>
                  <a:txBody>
                    <a:bodyPr/>
                    <a:lstStyle/>
                    <a:p>
                      <a:pPr>
                        <a:lnSpc>
                          <a:spcPct val="150000"/>
                        </a:lnSpc>
                        <a:spcAft>
                          <a:spcPts val="0"/>
                        </a:spcAft>
                      </a:pPr>
                      <a:r>
                        <a:rPr lang="es-EC" sz="1200" dirty="0">
                          <a:effectLst/>
                        </a:rPr>
                        <a:t>Llave de boca</a:t>
                      </a:r>
                      <a:endParaRPr lang="es-EC" sz="1200" dirty="0">
                        <a:effectLst/>
                        <a:latin typeface="Arial"/>
                        <a:ea typeface="Calibri"/>
                        <a:cs typeface="Times New Roman"/>
                      </a:endParaRPr>
                    </a:p>
                  </a:txBody>
                  <a:tcPr marL="44450" marR="44450" marT="0" marB="0" anchor="b"/>
                </a:tc>
              </a:tr>
              <a:tr h="190500">
                <a:tc vMerge="1">
                  <a:txBody>
                    <a:bodyPr/>
                    <a:lstStyle/>
                    <a:p>
                      <a:endParaRPr lang="es-EC"/>
                    </a:p>
                  </a:txBody>
                  <a:tcPr/>
                </a:tc>
                <a:tc>
                  <a:txBody>
                    <a:bodyPr/>
                    <a:lstStyle/>
                    <a:p>
                      <a:pPr>
                        <a:lnSpc>
                          <a:spcPct val="150000"/>
                        </a:lnSpc>
                        <a:spcAft>
                          <a:spcPts val="0"/>
                        </a:spcAft>
                      </a:pPr>
                      <a:r>
                        <a:rPr lang="es-EC" sz="1200" dirty="0">
                          <a:effectLst/>
                        </a:rPr>
                        <a:t>Teflón</a:t>
                      </a:r>
                      <a:endParaRPr lang="es-EC" sz="1200" dirty="0">
                        <a:effectLst/>
                        <a:latin typeface="Arial"/>
                        <a:ea typeface="Calibri"/>
                        <a:cs typeface="Times New Roman"/>
                      </a:endParaRPr>
                    </a:p>
                  </a:txBody>
                  <a:tcPr marL="44450" marR="44450" marT="0" marB="0" anchor="b"/>
                </a:tc>
              </a:tr>
            </a:tbl>
          </a:graphicData>
        </a:graphic>
      </p:graphicFrame>
      <p:pic>
        <p:nvPicPr>
          <p:cNvPr id="20" name="19 Imagen" descr="C:\Users\user\Desktop\Nueva carpeta\20141229_171757.jpg"/>
          <p:cNvPicPr/>
          <p:nvPr/>
        </p:nvPicPr>
        <p:blipFill>
          <a:blip r:embed="rId3" cstate="print"/>
          <a:srcRect/>
          <a:stretch>
            <a:fillRect/>
          </a:stretch>
        </p:blipFill>
        <p:spPr bwMode="auto">
          <a:xfrm rot="5400000">
            <a:off x="9687155" y="992890"/>
            <a:ext cx="2692400" cy="2018665"/>
          </a:xfrm>
          <a:prstGeom prst="rect">
            <a:avLst/>
          </a:prstGeom>
          <a:noFill/>
          <a:ln w="9525">
            <a:noFill/>
            <a:miter lim="800000"/>
            <a:headEnd/>
            <a:tailEnd/>
          </a:ln>
        </p:spPr>
      </p:pic>
      <p:pic>
        <p:nvPicPr>
          <p:cNvPr id="21" name="20 Imagen" descr="C:\Users\user\Desktop\Nueva carpeta\20141229_171838.jpg"/>
          <p:cNvPicPr/>
          <p:nvPr/>
        </p:nvPicPr>
        <p:blipFill>
          <a:blip r:embed="rId4" cstate="print"/>
          <a:srcRect r="-103" b="31741"/>
          <a:stretch>
            <a:fillRect/>
          </a:stretch>
        </p:blipFill>
        <p:spPr bwMode="auto">
          <a:xfrm>
            <a:off x="7550842" y="822503"/>
            <a:ext cx="2253984" cy="1992583"/>
          </a:xfrm>
          <a:prstGeom prst="rect">
            <a:avLst/>
          </a:prstGeom>
          <a:noFill/>
          <a:ln w="9525">
            <a:noFill/>
            <a:miter lim="800000"/>
            <a:headEnd/>
            <a:tailEnd/>
          </a:ln>
        </p:spPr>
      </p:pic>
      <p:graphicFrame>
        <p:nvGraphicFramePr>
          <p:cNvPr id="7" name="6 Tabla"/>
          <p:cNvGraphicFramePr>
            <a:graphicFrameLocks noGrp="1"/>
          </p:cNvGraphicFramePr>
          <p:nvPr>
            <p:extLst>
              <p:ext uri="{D42A27DB-BD31-4B8C-83A1-F6EECF244321}">
                <p14:modId xmlns:p14="http://schemas.microsoft.com/office/powerpoint/2010/main" val="3524195811"/>
              </p:ext>
            </p:extLst>
          </p:nvPr>
        </p:nvGraphicFramePr>
        <p:xfrm>
          <a:off x="1210495" y="3795594"/>
          <a:ext cx="2968626" cy="822960"/>
        </p:xfrm>
        <a:graphic>
          <a:graphicData uri="http://schemas.openxmlformats.org/drawingml/2006/table">
            <a:tbl>
              <a:tblPr firstRow="1" firstCol="1" bandRow="1">
                <a:tableStyleId>{35758FB7-9AC5-4552-8A53-C91805E547FA}</a:tableStyleId>
              </a:tblPr>
              <a:tblGrid>
                <a:gridCol w="1338263"/>
                <a:gridCol w="1630363"/>
              </a:tblGrid>
              <a:tr h="190500">
                <a:tc rowSpan="3">
                  <a:txBody>
                    <a:bodyPr/>
                    <a:lstStyle/>
                    <a:p>
                      <a:pPr algn="ctr">
                        <a:lnSpc>
                          <a:spcPct val="150000"/>
                        </a:lnSpc>
                        <a:spcAft>
                          <a:spcPts val="0"/>
                        </a:spcAft>
                      </a:pPr>
                      <a:r>
                        <a:rPr lang="es-EC" sz="1200" dirty="0">
                          <a:effectLst/>
                        </a:rPr>
                        <a:t>SUMINISTROS</a:t>
                      </a:r>
                      <a:endParaRPr lang="es-EC" sz="1200" dirty="0">
                        <a:effectLst/>
                        <a:latin typeface="Arial"/>
                        <a:ea typeface="Calibri"/>
                        <a:cs typeface="Times New Roman"/>
                      </a:endParaRPr>
                    </a:p>
                  </a:txBody>
                  <a:tcPr marL="44450" marR="44450" marT="0" marB="0" anchor="ctr"/>
                </a:tc>
                <a:tc>
                  <a:txBody>
                    <a:bodyPr/>
                    <a:lstStyle/>
                    <a:p>
                      <a:pPr>
                        <a:lnSpc>
                          <a:spcPct val="150000"/>
                        </a:lnSpc>
                        <a:spcAft>
                          <a:spcPts val="0"/>
                        </a:spcAft>
                      </a:pPr>
                      <a:r>
                        <a:rPr lang="es-EC" sz="1200" dirty="0">
                          <a:effectLst/>
                        </a:rPr>
                        <a:t>Destornillador</a:t>
                      </a:r>
                      <a:endParaRPr lang="es-EC" sz="1200" dirty="0">
                        <a:effectLst/>
                        <a:latin typeface="Arial"/>
                        <a:ea typeface="Calibri"/>
                        <a:cs typeface="Times New Roman"/>
                      </a:endParaRPr>
                    </a:p>
                  </a:txBody>
                  <a:tcPr marL="44450" marR="44450" marT="0" marB="0" anchor="b"/>
                </a:tc>
              </a:tr>
              <a:tr h="190500">
                <a:tc vMerge="1">
                  <a:txBody>
                    <a:bodyPr/>
                    <a:lstStyle/>
                    <a:p>
                      <a:endParaRPr lang="es-EC"/>
                    </a:p>
                  </a:txBody>
                  <a:tcPr/>
                </a:tc>
                <a:tc>
                  <a:txBody>
                    <a:bodyPr/>
                    <a:lstStyle/>
                    <a:p>
                      <a:pPr>
                        <a:lnSpc>
                          <a:spcPct val="150000"/>
                        </a:lnSpc>
                        <a:spcAft>
                          <a:spcPts val="0"/>
                        </a:spcAft>
                      </a:pPr>
                      <a:r>
                        <a:rPr lang="es-EC" sz="1200">
                          <a:effectLst/>
                        </a:rPr>
                        <a:t>Aceite </a:t>
                      </a:r>
                      <a:endParaRPr lang="es-EC" sz="1200">
                        <a:effectLst/>
                        <a:latin typeface="Arial"/>
                        <a:ea typeface="Calibri"/>
                        <a:cs typeface="Times New Roman"/>
                      </a:endParaRPr>
                    </a:p>
                  </a:txBody>
                  <a:tcPr marL="44450" marR="44450" marT="0" marB="0" anchor="b"/>
                </a:tc>
              </a:tr>
              <a:tr h="190500">
                <a:tc vMerge="1">
                  <a:txBody>
                    <a:bodyPr/>
                    <a:lstStyle/>
                    <a:p>
                      <a:endParaRPr lang="es-EC"/>
                    </a:p>
                  </a:txBody>
                  <a:tcPr/>
                </a:tc>
                <a:tc>
                  <a:txBody>
                    <a:bodyPr/>
                    <a:lstStyle/>
                    <a:p>
                      <a:pPr>
                        <a:lnSpc>
                          <a:spcPct val="150000"/>
                        </a:lnSpc>
                        <a:spcAft>
                          <a:spcPts val="0"/>
                        </a:spcAft>
                      </a:pPr>
                      <a:r>
                        <a:rPr lang="es-EC" sz="1200" dirty="0">
                          <a:effectLst/>
                        </a:rPr>
                        <a:t>Manual de </a:t>
                      </a:r>
                      <a:r>
                        <a:rPr lang="es-EC" sz="1200" dirty="0" err="1">
                          <a:effectLst/>
                        </a:rPr>
                        <a:t>Op</a:t>
                      </a:r>
                      <a:r>
                        <a:rPr lang="es-EC" sz="1200" dirty="0">
                          <a:effectLst/>
                        </a:rPr>
                        <a:t>. y </a:t>
                      </a:r>
                      <a:r>
                        <a:rPr lang="es-EC" sz="1200" dirty="0" err="1">
                          <a:effectLst/>
                        </a:rPr>
                        <a:t>Mtto</a:t>
                      </a:r>
                      <a:r>
                        <a:rPr lang="es-EC" sz="1200" dirty="0">
                          <a:effectLst/>
                        </a:rPr>
                        <a:t>.</a:t>
                      </a:r>
                      <a:endParaRPr lang="es-EC" sz="1200" dirty="0">
                        <a:effectLst/>
                        <a:latin typeface="Arial"/>
                        <a:ea typeface="Calibri"/>
                        <a:cs typeface="Times New Roman"/>
                      </a:endParaRPr>
                    </a:p>
                  </a:txBody>
                  <a:tcPr marL="44450" marR="44450" marT="0" marB="0" anchor="b"/>
                </a:tc>
              </a:tr>
            </a:tbl>
          </a:graphicData>
        </a:graphic>
      </p:graphicFrame>
      <p:pic>
        <p:nvPicPr>
          <p:cNvPr id="23" name="22 Imagen" descr="C:\Users\user\Desktop\Nueva carpeta\20141229_170306.jpg"/>
          <p:cNvPicPr/>
          <p:nvPr/>
        </p:nvPicPr>
        <p:blipFill>
          <a:blip r:embed="rId5" cstate="print"/>
          <a:srcRect l="10294" t="12081" r="6463" b="15436"/>
          <a:stretch>
            <a:fillRect/>
          </a:stretch>
        </p:blipFill>
        <p:spPr bwMode="auto">
          <a:xfrm>
            <a:off x="5178041" y="3522865"/>
            <a:ext cx="2065283" cy="2471035"/>
          </a:xfrm>
          <a:prstGeom prst="rect">
            <a:avLst/>
          </a:prstGeom>
          <a:noFill/>
          <a:ln w="9525">
            <a:noFill/>
            <a:miter lim="800000"/>
            <a:headEnd/>
            <a:tailEnd/>
          </a:ln>
        </p:spPr>
      </p:pic>
      <p:pic>
        <p:nvPicPr>
          <p:cNvPr id="24" name="23 Imagen" descr="C:\Users\user\Desktop\Nueva carpeta\20141229_171706.jpg"/>
          <p:cNvPicPr/>
          <p:nvPr/>
        </p:nvPicPr>
        <p:blipFill>
          <a:blip r:embed="rId6" cstate="print"/>
          <a:srcRect/>
          <a:stretch>
            <a:fillRect/>
          </a:stretch>
        </p:blipFill>
        <p:spPr bwMode="auto">
          <a:xfrm>
            <a:off x="7660440" y="3436732"/>
            <a:ext cx="2034788" cy="2456422"/>
          </a:xfrm>
          <a:prstGeom prst="rect">
            <a:avLst/>
          </a:prstGeom>
          <a:noFill/>
          <a:ln w="9525">
            <a:noFill/>
            <a:miter lim="800000"/>
            <a:headEnd/>
            <a:tailEnd/>
          </a:ln>
        </p:spPr>
      </p:pic>
      <p:graphicFrame>
        <p:nvGraphicFramePr>
          <p:cNvPr id="8" name="7 Tabla"/>
          <p:cNvGraphicFramePr>
            <a:graphicFrameLocks noGrp="1"/>
          </p:cNvGraphicFramePr>
          <p:nvPr>
            <p:extLst>
              <p:ext uri="{D42A27DB-BD31-4B8C-83A1-F6EECF244321}">
                <p14:modId xmlns:p14="http://schemas.microsoft.com/office/powerpoint/2010/main" val="988591179"/>
              </p:ext>
            </p:extLst>
          </p:nvPr>
        </p:nvGraphicFramePr>
        <p:xfrm>
          <a:off x="1138235" y="5157037"/>
          <a:ext cx="2968626" cy="822960"/>
        </p:xfrm>
        <a:graphic>
          <a:graphicData uri="http://schemas.openxmlformats.org/drawingml/2006/table">
            <a:tbl>
              <a:tblPr firstRow="1" firstCol="1" bandRow="1">
                <a:tableStyleId>{35758FB7-9AC5-4552-8A53-C91805E547FA}</a:tableStyleId>
              </a:tblPr>
              <a:tblGrid>
                <a:gridCol w="1338263"/>
                <a:gridCol w="1630363"/>
              </a:tblGrid>
              <a:tr h="0">
                <a:tc rowSpan="3">
                  <a:txBody>
                    <a:bodyPr/>
                    <a:lstStyle/>
                    <a:p>
                      <a:pPr algn="ctr">
                        <a:lnSpc>
                          <a:spcPct val="150000"/>
                        </a:lnSpc>
                        <a:spcAft>
                          <a:spcPts val="0"/>
                        </a:spcAft>
                      </a:pPr>
                      <a:r>
                        <a:rPr lang="es-EC" sz="1200" dirty="0">
                          <a:effectLst/>
                        </a:rPr>
                        <a:t>SUMINISTROS</a:t>
                      </a:r>
                      <a:endParaRPr lang="es-EC" sz="1200" dirty="0">
                        <a:effectLst/>
                        <a:latin typeface="Arial"/>
                        <a:ea typeface="Calibri"/>
                        <a:cs typeface="Times New Roman"/>
                      </a:endParaRPr>
                    </a:p>
                  </a:txBody>
                  <a:tcPr marL="44450" marR="44450" marT="0" marB="0" anchor="ctr"/>
                </a:tc>
                <a:tc>
                  <a:txBody>
                    <a:bodyPr/>
                    <a:lstStyle/>
                    <a:p>
                      <a:pPr>
                        <a:lnSpc>
                          <a:spcPct val="150000"/>
                        </a:lnSpc>
                        <a:spcAft>
                          <a:spcPts val="0"/>
                        </a:spcAft>
                      </a:pPr>
                      <a:r>
                        <a:rPr lang="es-EC" sz="1200">
                          <a:effectLst/>
                        </a:rPr>
                        <a:t>Destornillador</a:t>
                      </a:r>
                      <a:endParaRPr lang="es-EC" sz="1200">
                        <a:effectLst/>
                        <a:latin typeface="Arial"/>
                        <a:ea typeface="Calibri"/>
                        <a:cs typeface="Times New Roman"/>
                      </a:endParaRPr>
                    </a:p>
                  </a:txBody>
                  <a:tcPr marL="44450" marR="44450" marT="0" marB="0" anchor="b"/>
                </a:tc>
              </a:tr>
              <a:tr h="190500">
                <a:tc vMerge="1">
                  <a:txBody>
                    <a:bodyPr/>
                    <a:lstStyle/>
                    <a:p>
                      <a:endParaRPr lang="es-EC"/>
                    </a:p>
                  </a:txBody>
                  <a:tcPr/>
                </a:tc>
                <a:tc>
                  <a:txBody>
                    <a:bodyPr/>
                    <a:lstStyle/>
                    <a:p>
                      <a:pPr>
                        <a:lnSpc>
                          <a:spcPct val="150000"/>
                        </a:lnSpc>
                        <a:spcAft>
                          <a:spcPts val="0"/>
                        </a:spcAft>
                      </a:pPr>
                      <a:r>
                        <a:rPr lang="es-EC" sz="1200">
                          <a:effectLst/>
                        </a:rPr>
                        <a:t>Aceite</a:t>
                      </a:r>
                      <a:endParaRPr lang="es-EC" sz="1200">
                        <a:effectLst/>
                        <a:latin typeface="Arial"/>
                        <a:ea typeface="Calibri"/>
                        <a:cs typeface="Times New Roman"/>
                      </a:endParaRPr>
                    </a:p>
                  </a:txBody>
                  <a:tcPr marL="44450" marR="44450" marT="0" marB="0" anchor="b"/>
                </a:tc>
              </a:tr>
              <a:tr h="190500">
                <a:tc vMerge="1">
                  <a:txBody>
                    <a:bodyPr/>
                    <a:lstStyle/>
                    <a:p>
                      <a:endParaRPr lang="es-EC"/>
                    </a:p>
                  </a:txBody>
                  <a:tcPr/>
                </a:tc>
                <a:tc>
                  <a:txBody>
                    <a:bodyPr/>
                    <a:lstStyle/>
                    <a:p>
                      <a:pPr>
                        <a:lnSpc>
                          <a:spcPct val="150000"/>
                        </a:lnSpc>
                        <a:spcAft>
                          <a:spcPts val="0"/>
                        </a:spcAft>
                      </a:pPr>
                      <a:r>
                        <a:rPr lang="es-EC" sz="1200" dirty="0">
                          <a:effectLst/>
                        </a:rPr>
                        <a:t>Manual de </a:t>
                      </a:r>
                      <a:r>
                        <a:rPr lang="es-EC" sz="1200" dirty="0" err="1">
                          <a:effectLst/>
                        </a:rPr>
                        <a:t>Op</a:t>
                      </a:r>
                      <a:r>
                        <a:rPr lang="es-EC" sz="1200" dirty="0">
                          <a:effectLst/>
                        </a:rPr>
                        <a:t>. y </a:t>
                      </a:r>
                      <a:r>
                        <a:rPr lang="es-EC" sz="1200" dirty="0" err="1">
                          <a:effectLst/>
                        </a:rPr>
                        <a:t>Mtto</a:t>
                      </a:r>
                      <a:r>
                        <a:rPr lang="es-EC" sz="1200" dirty="0">
                          <a:effectLst/>
                        </a:rPr>
                        <a:t>.</a:t>
                      </a:r>
                      <a:endParaRPr lang="es-EC" sz="1200" dirty="0">
                        <a:effectLst/>
                        <a:latin typeface="Arial"/>
                        <a:ea typeface="Calibri"/>
                        <a:cs typeface="Times New Roman"/>
                      </a:endParaRPr>
                    </a:p>
                  </a:txBody>
                  <a:tcPr marL="44450" marR="44450" marT="0" marB="0" anchor="b"/>
                </a:tc>
              </a:tr>
            </a:tbl>
          </a:graphicData>
        </a:graphic>
      </p:graphicFrame>
      <p:pic>
        <p:nvPicPr>
          <p:cNvPr id="25" name="24 Imagen" descr="C:\Users\user\Desktop\Nueva carpeta\20141229_170348.jpg"/>
          <p:cNvPicPr/>
          <p:nvPr/>
        </p:nvPicPr>
        <p:blipFill>
          <a:blip r:embed="rId7" cstate="print"/>
          <a:srcRect l="17566" t="15551" r="9269" b="22872"/>
          <a:stretch>
            <a:fillRect/>
          </a:stretch>
        </p:blipFill>
        <p:spPr bwMode="auto">
          <a:xfrm>
            <a:off x="10024022" y="3470792"/>
            <a:ext cx="2044700" cy="2295525"/>
          </a:xfrm>
          <a:prstGeom prst="rect">
            <a:avLst/>
          </a:prstGeom>
          <a:noFill/>
          <a:ln w="9525">
            <a:noFill/>
            <a:miter lim="800000"/>
            <a:headEnd/>
            <a:tailEnd/>
          </a:ln>
        </p:spPr>
      </p:pic>
    </p:spTree>
    <p:extLst>
      <p:ext uri="{BB962C8B-B14F-4D97-AF65-F5344CB8AC3E}">
        <p14:creationId xmlns:p14="http://schemas.microsoft.com/office/powerpoint/2010/main" val="3378261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5308"/>
            <a:ext cx="10972800" cy="1143000"/>
          </a:xfrm>
        </p:spPr>
        <p:txBody>
          <a:bodyPr/>
          <a:lstStyle/>
          <a:p>
            <a:r>
              <a:rPr lang="es-EC" dirty="0" smtClean="0">
                <a:solidFill>
                  <a:schemeClr val="tx1"/>
                </a:solidFill>
              </a:rPr>
              <a:t>PROGRAMA DE MANTENIMIENTO</a:t>
            </a:r>
            <a:endParaRPr lang="es-EC"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738524157"/>
              </p:ext>
            </p:extLst>
          </p:nvPr>
        </p:nvGraphicFramePr>
        <p:xfrm>
          <a:off x="3196021" y="1898797"/>
          <a:ext cx="6194616" cy="2103120"/>
        </p:xfrm>
        <a:graphic>
          <a:graphicData uri="http://schemas.openxmlformats.org/drawingml/2006/table">
            <a:tbl>
              <a:tblPr firstRow="1" firstCol="1" bandRow="1">
                <a:tableStyleId>{35758FB7-9AC5-4552-8A53-C91805E547FA}</a:tableStyleId>
              </a:tblPr>
              <a:tblGrid>
                <a:gridCol w="568325"/>
                <a:gridCol w="3797491"/>
                <a:gridCol w="1828800"/>
              </a:tblGrid>
              <a:tr h="0">
                <a:tc>
                  <a:txBody>
                    <a:bodyPr/>
                    <a:lstStyle/>
                    <a:p>
                      <a:pPr algn="ctr">
                        <a:lnSpc>
                          <a:spcPct val="150000"/>
                        </a:lnSpc>
                        <a:spcAft>
                          <a:spcPts val="0"/>
                        </a:spcAft>
                      </a:pPr>
                      <a:r>
                        <a:rPr lang="es-EC" sz="2000" dirty="0">
                          <a:effectLst/>
                        </a:rPr>
                        <a:t>No.</a:t>
                      </a:r>
                      <a:endParaRPr lang="es-EC" sz="1800" dirty="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C" sz="2000" dirty="0">
                          <a:effectLst/>
                        </a:rPr>
                        <a:t>ACCIÓN DE MANTENIMIENTO</a:t>
                      </a:r>
                      <a:endParaRPr lang="es-EC" sz="1800" dirty="0">
                        <a:effectLst/>
                        <a:latin typeface="Arial"/>
                        <a:ea typeface="Calibri"/>
                        <a:cs typeface="Times New Roman"/>
                      </a:endParaRPr>
                    </a:p>
                  </a:txBody>
                  <a:tcPr marL="44450" marR="44450" marT="0" marB="0" anchor="ctr"/>
                </a:tc>
                <a:tc>
                  <a:txBody>
                    <a:bodyPr/>
                    <a:lstStyle/>
                    <a:p>
                      <a:pPr>
                        <a:lnSpc>
                          <a:spcPct val="150000"/>
                        </a:lnSpc>
                        <a:spcAft>
                          <a:spcPts val="0"/>
                        </a:spcAft>
                      </a:pPr>
                      <a:r>
                        <a:rPr lang="es-EC" sz="2000">
                          <a:effectLst/>
                        </a:rPr>
                        <a:t>FRECUENCIA</a:t>
                      </a:r>
                      <a:endParaRPr lang="es-EC" sz="1800">
                        <a:effectLst/>
                        <a:latin typeface="Arial"/>
                        <a:ea typeface="Calibri"/>
                        <a:cs typeface="Times New Roman"/>
                      </a:endParaRPr>
                    </a:p>
                  </a:txBody>
                  <a:tcPr marL="44450" marR="44450" marT="0" marB="0" anchor="ctr"/>
                </a:tc>
              </a:tr>
              <a:tr h="190500">
                <a:tc>
                  <a:txBody>
                    <a:bodyPr/>
                    <a:lstStyle/>
                    <a:p>
                      <a:pPr algn="ctr">
                        <a:lnSpc>
                          <a:spcPct val="150000"/>
                        </a:lnSpc>
                        <a:spcAft>
                          <a:spcPts val="0"/>
                        </a:spcAft>
                      </a:pPr>
                      <a:r>
                        <a:rPr lang="es-EC" sz="1800">
                          <a:effectLst/>
                        </a:rPr>
                        <a:t>1.</a:t>
                      </a:r>
                      <a:endParaRPr lang="es-EC" sz="1800">
                        <a:effectLst/>
                        <a:latin typeface="Arial"/>
                        <a:ea typeface="Calibri"/>
                        <a:cs typeface="Times New Roman"/>
                      </a:endParaRPr>
                    </a:p>
                  </a:txBody>
                  <a:tcPr marL="44450" marR="44450" marT="0" marB="0" anchor="b"/>
                </a:tc>
                <a:tc>
                  <a:txBody>
                    <a:bodyPr/>
                    <a:lstStyle/>
                    <a:p>
                      <a:pPr indent="419100">
                        <a:lnSpc>
                          <a:spcPct val="150000"/>
                        </a:lnSpc>
                        <a:spcAft>
                          <a:spcPts val="0"/>
                        </a:spcAft>
                      </a:pPr>
                      <a:r>
                        <a:rPr lang="es-EC" sz="1800" dirty="0">
                          <a:effectLst/>
                        </a:rPr>
                        <a:t>Limpieza general</a:t>
                      </a:r>
                      <a:endParaRPr lang="es-EC" sz="1800" dirty="0">
                        <a:effectLst/>
                        <a:latin typeface="Arial"/>
                        <a:ea typeface="Calibri"/>
                        <a:cs typeface="Times New Roman"/>
                      </a:endParaRPr>
                    </a:p>
                  </a:txBody>
                  <a:tcPr marL="44450" marR="44450" marT="0" marB="0" anchor="b"/>
                </a:tc>
                <a:tc>
                  <a:txBody>
                    <a:bodyPr/>
                    <a:lstStyle/>
                    <a:p>
                      <a:pPr>
                        <a:lnSpc>
                          <a:spcPct val="150000"/>
                        </a:lnSpc>
                        <a:spcAft>
                          <a:spcPts val="0"/>
                        </a:spcAft>
                      </a:pPr>
                      <a:r>
                        <a:rPr lang="es-EC" sz="1800">
                          <a:effectLst/>
                        </a:rPr>
                        <a:t>SEMANAL</a:t>
                      </a:r>
                      <a:endParaRPr lang="es-EC" sz="1800">
                        <a:effectLst/>
                        <a:latin typeface="Arial"/>
                        <a:ea typeface="Calibri"/>
                        <a:cs typeface="Times New Roman"/>
                      </a:endParaRPr>
                    </a:p>
                  </a:txBody>
                  <a:tcPr marL="44450" marR="44450" marT="0" marB="0" anchor="b"/>
                </a:tc>
              </a:tr>
              <a:tr h="190500">
                <a:tc>
                  <a:txBody>
                    <a:bodyPr/>
                    <a:lstStyle/>
                    <a:p>
                      <a:pPr algn="ctr">
                        <a:lnSpc>
                          <a:spcPct val="150000"/>
                        </a:lnSpc>
                        <a:spcAft>
                          <a:spcPts val="0"/>
                        </a:spcAft>
                      </a:pPr>
                      <a:r>
                        <a:rPr lang="es-EC" sz="1800">
                          <a:effectLst/>
                        </a:rPr>
                        <a:t>2.</a:t>
                      </a:r>
                      <a:endParaRPr lang="es-EC" sz="1800">
                        <a:effectLst/>
                        <a:latin typeface="Arial"/>
                        <a:ea typeface="Calibri"/>
                        <a:cs typeface="Times New Roman"/>
                      </a:endParaRPr>
                    </a:p>
                  </a:txBody>
                  <a:tcPr marL="44450" marR="44450" marT="0" marB="0" anchor="b"/>
                </a:tc>
                <a:tc>
                  <a:txBody>
                    <a:bodyPr/>
                    <a:lstStyle/>
                    <a:p>
                      <a:pPr indent="419100">
                        <a:lnSpc>
                          <a:spcPct val="150000"/>
                        </a:lnSpc>
                        <a:spcAft>
                          <a:spcPts val="0"/>
                        </a:spcAft>
                      </a:pPr>
                      <a:r>
                        <a:rPr lang="es-EC" sz="1800" dirty="0">
                          <a:effectLst/>
                        </a:rPr>
                        <a:t>Ajuste de accesorios</a:t>
                      </a:r>
                      <a:endParaRPr lang="es-EC" sz="1800" dirty="0">
                        <a:effectLst/>
                        <a:latin typeface="Arial"/>
                        <a:ea typeface="Calibri"/>
                        <a:cs typeface="Times New Roman"/>
                      </a:endParaRPr>
                    </a:p>
                  </a:txBody>
                  <a:tcPr marL="44450" marR="44450" marT="0" marB="0" anchor="b"/>
                </a:tc>
                <a:tc>
                  <a:txBody>
                    <a:bodyPr/>
                    <a:lstStyle/>
                    <a:p>
                      <a:pPr>
                        <a:lnSpc>
                          <a:spcPct val="150000"/>
                        </a:lnSpc>
                        <a:spcAft>
                          <a:spcPts val="0"/>
                        </a:spcAft>
                      </a:pPr>
                      <a:r>
                        <a:rPr lang="es-EC" sz="1800" dirty="0">
                          <a:effectLst/>
                        </a:rPr>
                        <a:t>MENSUAL</a:t>
                      </a:r>
                      <a:endParaRPr lang="es-EC" sz="1800" dirty="0">
                        <a:effectLst/>
                        <a:latin typeface="Arial"/>
                        <a:ea typeface="Calibri"/>
                        <a:cs typeface="Times New Roman"/>
                      </a:endParaRPr>
                    </a:p>
                  </a:txBody>
                  <a:tcPr marL="44450" marR="44450" marT="0" marB="0" anchor="b"/>
                </a:tc>
              </a:tr>
              <a:tr h="190500">
                <a:tc>
                  <a:txBody>
                    <a:bodyPr/>
                    <a:lstStyle/>
                    <a:p>
                      <a:pPr algn="ctr">
                        <a:lnSpc>
                          <a:spcPct val="150000"/>
                        </a:lnSpc>
                        <a:spcAft>
                          <a:spcPts val="0"/>
                        </a:spcAft>
                      </a:pPr>
                      <a:r>
                        <a:rPr lang="es-EC" sz="1800">
                          <a:effectLst/>
                        </a:rPr>
                        <a:t>3.</a:t>
                      </a:r>
                      <a:endParaRPr lang="es-EC" sz="1800">
                        <a:effectLst/>
                        <a:latin typeface="Arial"/>
                        <a:ea typeface="Calibri"/>
                        <a:cs typeface="Times New Roman"/>
                      </a:endParaRPr>
                    </a:p>
                  </a:txBody>
                  <a:tcPr marL="44450" marR="44450" marT="0" marB="0" anchor="b"/>
                </a:tc>
                <a:tc>
                  <a:txBody>
                    <a:bodyPr/>
                    <a:lstStyle/>
                    <a:p>
                      <a:pPr indent="419100">
                        <a:lnSpc>
                          <a:spcPct val="150000"/>
                        </a:lnSpc>
                        <a:spcAft>
                          <a:spcPts val="0"/>
                        </a:spcAft>
                      </a:pPr>
                      <a:r>
                        <a:rPr lang="es-EC" sz="1800">
                          <a:effectLst/>
                        </a:rPr>
                        <a:t>Lubricación</a:t>
                      </a:r>
                      <a:endParaRPr lang="es-EC" sz="1800">
                        <a:effectLst/>
                        <a:latin typeface="Arial"/>
                        <a:ea typeface="Calibri"/>
                        <a:cs typeface="Times New Roman"/>
                      </a:endParaRPr>
                    </a:p>
                  </a:txBody>
                  <a:tcPr marL="44450" marR="44450" marT="0" marB="0" anchor="b"/>
                </a:tc>
                <a:tc>
                  <a:txBody>
                    <a:bodyPr/>
                    <a:lstStyle/>
                    <a:p>
                      <a:pPr>
                        <a:lnSpc>
                          <a:spcPct val="150000"/>
                        </a:lnSpc>
                        <a:spcAft>
                          <a:spcPts val="0"/>
                        </a:spcAft>
                      </a:pPr>
                      <a:r>
                        <a:rPr lang="es-EC" sz="1800" dirty="0">
                          <a:effectLst/>
                        </a:rPr>
                        <a:t>DIARIO</a:t>
                      </a:r>
                      <a:endParaRPr lang="es-EC" sz="1800" dirty="0">
                        <a:effectLst/>
                        <a:latin typeface="Arial"/>
                        <a:ea typeface="Calibri"/>
                        <a:cs typeface="Times New Roman"/>
                      </a:endParaRPr>
                    </a:p>
                  </a:txBody>
                  <a:tcPr marL="44450" marR="44450" marT="0" marB="0" anchor="b"/>
                </a:tc>
              </a:tr>
              <a:tr h="190500">
                <a:tc>
                  <a:txBody>
                    <a:bodyPr/>
                    <a:lstStyle/>
                    <a:p>
                      <a:pPr algn="ctr">
                        <a:lnSpc>
                          <a:spcPct val="150000"/>
                        </a:lnSpc>
                        <a:spcAft>
                          <a:spcPts val="0"/>
                        </a:spcAft>
                      </a:pPr>
                      <a:r>
                        <a:rPr lang="es-EC" sz="1800">
                          <a:effectLst/>
                        </a:rPr>
                        <a:t>4.</a:t>
                      </a:r>
                      <a:endParaRPr lang="es-EC" sz="1800">
                        <a:effectLst/>
                        <a:latin typeface="Arial"/>
                        <a:ea typeface="Calibri"/>
                        <a:cs typeface="Times New Roman"/>
                      </a:endParaRPr>
                    </a:p>
                  </a:txBody>
                  <a:tcPr marL="44450" marR="44450" marT="0" marB="0" anchor="b"/>
                </a:tc>
                <a:tc>
                  <a:txBody>
                    <a:bodyPr/>
                    <a:lstStyle/>
                    <a:p>
                      <a:pPr indent="419100">
                        <a:lnSpc>
                          <a:spcPct val="150000"/>
                        </a:lnSpc>
                        <a:spcAft>
                          <a:spcPts val="0"/>
                        </a:spcAft>
                      </a:pPr>
                      <a:r>
                        <a:rPr lang="es-EC" sz="1800">
                          <a:effectLst/>
                        </a:rPr>
                        <a:t>Cambio de aceite</a:t>
                      </a:r>
                      <a:endParaRPr lang="es-EC" sz="1800">
                        <a:effectLst/>
                        <a:latin typeface="Arial"/>
                        <a:ea typeface="Calibri"/>
                        <a:cs typeface="Times New Roman"/>
                      </a:endParaRPr>
                    </a:p>
                  </a:txBody>
                  <a:tcPr marL="44450" marR="44450" marT="0" marB="0" anchor="b"/>
                </a:tc>
                <a:tc>
                  <a:txBody>
                    <a:bodyPr/>
                    <a:lstStyle/>
                    <a:p>
                      <a:pPr>
                        <a:lnSpc>
                          <a:spcPct val="150000"/>
                        </a:lnSpc>
                        <a:spcAft>
                          <a:spcPts val="0"/>
                        </a:spcAft>
                      </a:pPr>
                      <a:r>
                        <a:rPr lang="es-EC" sz="1800" dirty="0">
                          <a:effectLst/>
                        </a:rPr>
                        <a:t>SEMANAL</a:t>
                      </a:r>
                      <a:endParaRPr lang="es-EC" sz="1800" dirty="0">
                        <a:effectLst/>
                        <a:latin typeface="Arial"/>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137929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8375"/>
            <a:ext cx="10972800" cy="1143000"/>
          </a:xfrm>
        </p:spPr>
        <p:txBody>
          <a:bodyPr/>
          <a:lstStyle/>
          <a:p>
            <a:r>
              <a:rPr lang="es-EC" dirty="0" smtClean="0">
                <a:solidFill>
                  <a:schemeClr val="tx1"/>
                </a:solidFill>
              </a:rPr>
              <a:t>ANÁLISIS ECONÓMICO</a:t>
            </a:r>
            <a:endParaRPr lang="es-EC" dirty="0">
              <a:solidFill>
                <a:schemeClr val="tx1"/>
              </a:solidFill>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480716684"/>
              </p:ext>
            </p:extLst>
          </p:nvPr>
        </p:nvGraphicFramePr>
        <p:xfrm>
          <a:off x="3815255" y="1623844"/>
          <a:ext cx="3742836" cy="4426792"/>
        </p:xfrm>
        <a:graphic>
          <a:graphicData uri="http://schemas.openxmlformats.org/drawingml/2006/table">
            <a:tbl>
              <a:tblPr firstRow="1" firstCol="1" bandRow="1">
                <a:tableStyleId>{35758FB7-9AC5-4552-8A53-C91805E547FA}</a:tableStyleId>
              </a:tblPr>
              <a:tblGrid>
                <a:gridCol w="803270"/>
                <a:gridCol w="1967889"/>
                <a:gridCol w="971677"/>
              </a:tblGrid>
              <a:tr h="273493">
                <a:tc gridSpan="3">
                  <a:txBody>
                    <a:bodyPr/>
                    <a:lstStyle/>
                    <a:p>
                      <a:pPr algn="ctr">
                        <a:lnSpc>
                          <a:spcPct val="115000"/>
                        </a:lnSpc>
                        <a:spcAft>
                          <a:spcPts val="0"/>
                        </a:spcAft>
                      </a:pPr>
                      <a:r>
                        <a:rPr lang="es-EC" sz="1400" dirty="0">
                          <a:effectLst/>
                        </a:rPr>
                        <a:t>COSTOS DIRECTOS</a:t>
                      </a:r>
                      <a:endParaRPr lang="es-EC" sz="1600" dirty="0">
                        <a:solidFill>
                          <a:srgbClr val="000000"/>
                        </a:solidFill>
                        <a:effectLst/>
                        <a:latin typeface="Arial"/>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572438">
                <a:tc>
                  <a:txBody>
                    <a:bodyPr/>
                    <a:lstStyle/>
                    <a:p>
                      <a:pPr algn="just">
                        <a:lnSpc>
                          <a:spcPct val="115000"/>
                        </a:lnSpc>
                        <a:spcAft>
                          <a:spcPts val="0"/>
                        </a:spcAft>
                      </a:pPr>
                      <a:r>
                        <a:rPr lang="es-EC" sz="1400">
                          <a:effectLst/>
                        </a:rPr>
                        <a:t>Orden</a:t>
                      </a:r>
                      <a:endParaRPr lang="es-EC" sz="16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Descripción </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Valor total</a:t>
                      </a:r>
                      <a:endParaRPr lang="es-EC" sz="1600">
                        <a:effectLst/>
                      </a:endParaRPr>
                    </a:p>
                    <a:p>
                      <a:pPr algn="ctr">
                        <a:lnSpc>
                          <a:spcPct val="115000"/>
                        </a:lnSpc>
                        <a:spcAft>
                          <a:spcPts val="0"/>
                        </a:spcAft>
                      </a:pPr>
                      <a:r>
                        <a:rPr lang="es-EC" sz="1400">
                          <a:effectLst/>
                        </a:rPr>
                        <a:t>[USD]</a:t>
                      </a:r>
                      <a:endParaRPr lang="es-EC" sz="1600">
                        <a:solidFill>
                          <a:srgbClr val="000000"/>
                        </a:solidFill>
                        <a:effectLst/>
                        <a:latin typeface="Arial"/>
                        <a:ea typeface="Calibri"/>
                        <a:cs typeface="Times New Roman"/>
                      </a:endParaRPr>
                    </a:p>
                  </a:txBody>
                  <a:tcPr marL="68580" marR="68580" marT="0" marB="0"/>
                </a:tc>
              </a:tr>
              <a:tr h="273493">
                <a:tc>
                  <a:txBody>
                    <a:bodyPr/>
                    <a:lstStyle/>
                    <a:p>
                      <a:pPr algn="just">
                        <a:lnSpc>
                          <a:spcPct val="115000"/>
                        </a:lnSpc>
                        <a:spcAft>
                          <a:spcPts val="0"/>
                        </a:spcAft>
                      </a:pPr>
                      <a:r>
                        <a:rPr lang="es-EC" sz="1400">
                          <a:effectLst/>
                        </a:rPr>
                        <a:t>1</a:t>
                      </a:r>
                      <a:endParaRPr lang="es-EC" sz="16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Materia prima</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183,14</a:t>
                      </a:r>
                      <a:endParaRPr lang="es-EC" sz="1600">
                        <a:solidFill>
                          <a:srgbClr val="000000"/>
                        </a:solidFill>
                        <a:effectLst/>
                        <a:latin typeface="Arial"/>
                        <a:ea typeface="Calibri"/>
                        <a:cs typeface="Times New Roman"/>
                      </a:endParaRPr>
                    </a:p>
                  </a:txBody>
                  <a:tcPr marL="68580" marR="68580" marT="0" marB="0"/>
                </a:tc>
              </a:tr>
              <a:tr h="273493">
                <a:tc>
                  <a:txBody>
                    <a:bodyPr/>
                    <a:lstStyle/>
                    <a:p>
                      <a:pPr algn="just">
                        <a:lnSpc>
                          <a:spcPct val="115000"/>
                        </a:lnSpc>
                        <a:spcAft>
                          <a:spcPts val="0"/>
                        </a:spcAft>
                      </a:pPr>
                      <a:r>
                        <a:rPr lang="es-EC" sz="1400">
                          <a:effectLst/>
                        </a:rPr>
                        <a:t>2</a:t>
                      </a:r>
                      <a:endParaRPr lang="es-EC" sz="16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Ítems </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12,62</a:t>
                      </a:r>
                      <a:endParaRPr lang="es-EC" sz="1600">
                        <a:solidFill>
                          <a:srgbClr val="000000"/>
                        </a:solidFill>
                        <a:effectLst/>
                        <a:latin typeface="Arial"/>
                        <a:ea typeface="Calibri"/>
                        <a:cs typeface="Times New Roman"/>
                      </a:endParaRPr>
                    </a:p>
                  </a:txBody>
                  <a:tcPr marL="68580" marR="68580" marT="0" marB="0"/>
                </a:tc>
              </a:tr>
              <a:tr h="572438">
                <a:tc>
                  <a:txBody>
                    <a:bodyPr/>
                    <a:lstStyle/>
                    <a:p>
                      <a:pPr algn="just">
                        <a:lnSpc>
                          <a:spcPct val="115000"/>
                        </a:lnSpc>
                        <a:spcAft>
                          <a:spcPts val="0"/>
                        </a:spcAft>
                      </a:pPr>
                      <a:r>
                        <a:rPr lang="es-EC" sz="1400">
                          <a:effectLst/>
                        </a:rPr>
                        <a:t>3</a:t>
                      </a:r>
                      <a:endParaRPr lang="es-EC" sz="16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Equipos y accesorios</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556,62</a:t>
                      </a:r>
                      <a:endParaRPr lang="es-EC" sz="1600">
                        <a:solidFill>
                          <a:srgbClr val="000000"/>
                        </a:solidFill>
                        <a:effectLst/>
                        <a:latin typeface="Arial"/>
                        <a:ea typeface="Calibri"/>
                        <a:cs typeface="Times New Roman"/>
                      </a:endParaRPr>
                    </a:p>
                  </a:txBody>
                  <a:tcPr marL="68580" marR="68580" marT="0" marB="0"/>
                </a:tc>
              </a:tr>
              <a:tr h="273493">
                <a:tc>
                  <a:txBody>
                    <a:bodyPr/>
                    <a:lstStyle/>
                    <a:p>
                      <a:pPr algn="just">
                        <a:lnSpc>
                          <a:spcPct val="115000"/>
                        </a:lnSpc>
                        <a:spcAft>
                          <a:spcPts val="0"/>
                        </a:spcAft>
                      </a:pPr>
                      <a:r>
                        <a:rPr lang="es-EC" sz="1400">
                          <a:effectLst/>
                        </a:rPr>
                        <a:t>4</a:t>
                      </a:r>
                      <a:endParaRPr lang="es-EC" sz="16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Mano de Obra D.</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455,20</a:t>
                      </a:r>
                      <a:endParaRPr lang="es-EC" sz="1600">
                        <a:solidFill>
                          <a:srgbClr val="000000"/>
                        </a:solidFill>
                        <a:effectLst/>
                        <a:latin typeface="Arial"/>
                        <a:ea typeface="Calibri"/>
                        <a:cs typeface="Times New Roman"/>
                      </a:endParaRPr>
                    </a:p>
                  </a:txBody>
                  <a:tcPr marL="68580" marR="68580" marT="0" marB="0"/>
                </a:tc>
              </a:tr>
              <a:tr h="273493">
                <a:tc>
                  <a:txBody>
                    <a:bodyPr/>
                    <a:lstStyle/>
                    <a:p>
                      <a:pPr algn="just">
                        <a:lnSpc>
                          <a:spcPct val="115000"/>
                        </a:lnSpc>
                        <a:spcAft>
                          <a:spcPts val="0"/>
                        </a:spcAft>
                      </a:pPr>
                      <a:r>
                        <a:rPr lang="es-EC" sz="1400">
                          <a:effectLst/>
                        </a:rPr>
                        <a:t> </a:t>
                      </a:r>
                      <a:endParaRPr lang="es-EC" sz="1600">
                        <a:solidFill>
                          <a:srgbClr val="000000"/>
                        </a:solidFill>
                        <a:effectLst/>
                        <a:latin typeface="Arial"/>
                        <a:ea typeface="Calibri"/>
                        <a:cs typeface="Times New Roman"/>
                      </a:endParaRPr>
                    </a:p>
                  </a:txBody>
                  <a:tcPr marL="68580" marR="68580" marT="0" marB="0"/>
                </a:tc>
                <a:tc>
                  <a:txBody>
                    <a:bodyPr/>
                    <a:lstStyle/>
                    <a:p>
                      <a:pPr algn="r">
                        <a:lnSpc>
                          <a:spcPct val="115000"/>
                        </a:lnSpc>
                        <a:spcAft>
                          <a:spcPts val="0"/>
                        </a:spcAft>
                      </a:pPr>
                      <a:r>
                        <a:rPr lang="es-EC" sz="1400">
                          <a:effectLst/>
                        </a:rPr>
                        <a:t>SUBTOTAL</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1207,58</a:t>
                      </a:r>
                      <a:endParaRPr lang="es-EC" sz="1600">
                        <a:solidFill>
                          <a:srgbClr val="000000"/>
                        </a:solidFill>
                        <a:effectLst/>
                        <a:latin typeface="Arial"/>
                        <a:ea typeface="Calibri"/>
                        <a:cs typeface="Times New Roman"/>
                      </a:endParaRPr>
                    </a:p>
                  </a:txBody>
                  <a:tcPr marL="68580" marR="68580" marT="0" marB="0"/>
                </a:tc>
              </a:tr>
              <a:tr h="273493">
                <a:tc gridSpan="3">
                  <a:txBody>
                    <a:bodyPr/>
                    <a:lstStyle/>
                    <a:p>
                      <a:pPr algn="ctr">
                        <a:lnSpc>
                          <a:spcPct val="115000"/>
                        </a:lnSpc>
                        <a:spcAft>
                          <a:spcPts val="0"/>
                        </a:spcAft>
                      </a:pPr>
                      <a:r>
                        <a:rPr lang="es-EC" sz="1400">
                          <a:effectLst/>
                        </a:rPr>
                        <a:t>COSTOS INDIRECTOS</a:t>
                      </a:r>
                      <a:endParaRPr lang="es-EC" sz="1600">
                        <a:solidFill>
                          <a:srgbClr val="000000"/>
                        </a:solidFill>
                        <a:effectLst/>
                        <a:latin typeface="Arial"/>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273493">
                <a:tc>
                  <a:txBody>
                    <a:bodyPr/>
                    <a:lstStyle/>
                    <a:p>
                      <a:pPr algn="just">
                        <a:lnSpc>
                          <a:spcPct val="115000"/>
                        </a:lnSpc>
                        <a:spcAft>
                          <a:spcPts val="0"/>
                        </a:spcAft>
                      </a:pPr>
                      <a:r>
                        <a:rPr lang="es-EC" sz="1400">
                          <a:effectLst/>
                        </a:rPr>
                        <a:t>1</a:t>
                      </a:r>
                      <a:endParaRPr lang="es-EC" sz="16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Consumibles</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377,64</a:t>
                      </a:r>
                      <a:endParaRPr lang="es-EC" sz="1600">
                        <a:solidFill>
                          <a:srgbClr val="000000"/>
                        </a:solidFill>
                        <a:effectLst/>
                        <a:latin typeface="Arial"/>
                        <a:ea typeface="Calibri"/>
                        <a:cs typeface="Times New Roman"/>
                      </a:endParaRPr>
                    </a:p>
                  </a:txBody>
                  <a:tcPr marL="68580" marR="68580" marT="0" marB="0"/>
                </a:tc>
              </a:tr>
              <a:tr h="273493">
                <a:tc>
                  <a:txBody>
                    <a:bodyPr/>
                    <a:lstStyle/>
                    <a:p>
                      <a:pPr algn="just">
                        <a:lnSpc>
                          <a:spcPct val="115000"/>
                        </a:lnSpc>
                        <a:spcAft>
                          <a:spcPts val="0"/>
                        </a:spcAft>
                      </a:pPr>
                      <a:r>
                        <a:rPr lang="es-EC" sz="1400">
                          <a:effectLst/>
                        </a:rPr>
                        <a:t>2</a:t>
                      </a:r>
                      <a:endParaRPr lang="es-EC" sz="16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Maquinado</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543,20</a:t>
                      </a:r>
                      <a:endParaRPr lang="es-EC" sz="1600">
                        <a:solidFill>
                          <a:srgbClr val="000000"/>
                        </a:solidFill>
                        <a:effectLst/>
                        <a:latin typeface="Arial"/>
                        <a:ea typeface="Calibri"/>
                        <a:cs typeface="Times New Roman"/>
                      </a:endParaRPr>
                    </a:p>
                  </a:txBody>
                  <a:tcPr marL="68580" marR="68580" marT="0" marB="0"/>
                </a:tc>
              </a:tr>
              <a:tr h="273493">
                <a:tc>
                  <a:txBody>
                    <a:bodyPr/>
                    <a:lstStyle/>
                    <a:p>
                      <a:pPr algn="just">
                        <a:lnSpc>
                          <a:spcPct val="115000"/>
                        </a:lnSpc>
                        <a:spcAft>
                          <a:spcPts val="0"/>
                        </a:spcAft>
                      </a:pPr>
                      <a:r>
                        <a:rPr lang="es-EC" sz="1400">
                          <a:effectLst/>
                        </a:rPr>
                        <a:t>3</a:t>
                      </a:r>
                      <a:endParaRPr lang="es-EC" sz="16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Costo eléctrico</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30,13</a:t>
                      </a:r>
                      <a:endParaRPr lang="es-EC" sz="1600">
                        <a:solidFill>
                          <a:srgbClr val="000000"/>
                        </a:solidFill>
                        <a:effectLst/>
                        <a:latin typeface="Arial"/>
                        <a:ea typeface="Calibri"/>
                        <a:cs typeface="Times New Roman"/>
                      </a:endParaRPr>
                    </a:p>
                  </a:txBody>
                  <a:tcPr marL="68580" marR="68580" marT="0" marB="0"/>
                </a:tc>
              </a:tr>
              <a:tr h="273493">
                <a:tc>
                  <a:txBody>
                    <a:bodyPr/>
                    <a:lstStyle/>
                    <a:p>
                      <a:pPr algn="just">
                        <a:lnSpc>
                          <a:spcPct val="115000"/>
                        </a:lnSpc>
                        <a:spcAft>
                          <a:spcPts val="0"/>
                        </a:spcAft>
                      </a:pPr>
                      <a:r>
                        <a:rPr lang="es-EC" sz="1400">
                          <a:effectLst/>
                        </a:rPr>
                        <a:t>4</a:t>
                      </a:r>
                      <a:endParaRPr lang="es-EC" sz="16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Mano de Obra I.</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129</a:t>
                      </a:r>
                      <a:endParaRPr lang="es-EC" sz="1600">
                        <a:solidFill>
                          <a:srgbClr val="000000"/>
                        </a:solidFill>
                        <a:effectLst/>
                        <a:latin typeface="Arial"/>
                        <a:ea typeface="Calibri"/>
                        <a:cs typeface="Times New Roman"/>
                      </a:endParaRPr>
                    </a:p>
                  </a:txBody>
                  <a:tcPr marL="68580" marR="68580" marT="0" marB="0"/>
                </a:tc>
              </a:tr>
              <a:tr h="273493">
                <a:tc>
                  <a:txBody>
                    <a:bodyPr/>
                    <a:lstStyle/>
                    <a:p>
                      <a:pPr algn="just">
                        <a:lnSpc>
                          <a:spcPct val="115000"/>
                        </a:lnSpc>
                        <a:spcAft>
                          <a:spcPts val="0"/>
                        </a:spcAft>
                      </a:pPr>
                      <a:r>
                        <a:rPr lang="es-EC" sz="1400">
                          <a:effectLst/>
                        </a:rPr>
                        <a:t> </a:t>
                      </a:r>
                      <a:endParaRPr lang="es-EC" sz="1600">
                        <a:solidFill>
                          <a:srgbClr val="000000"/>
                        </a:solidFill>
                        <a:effectLst/>
                        <a:latin typeface="Arial"/>
                        <a:ea typeface="Calibri"/>
                        <a:cs typeface="Times New Roman"/>
                      </a:endParaRPr>
                    </a:p>
                  </a:txBody>
                  <a:tcPr marL="68580" marR="68580" marT="0" marB="0"/>
                </a:tc>
                <a:tc>
                  <a:txBody>
                    <a:bodyPr/>
                    <a:lstStyle/>
                    <a:p>
                      <a:pPr algn="r">
                        <a:lnSpc>
                          <a:spcPct val="115000"/>
                        </a:lnSpc>
                        <a:spcAft>
                          <a:spcPts val="0"/>
                        </a:spcAft>
                      </a:pPr>
                      <a:r>
                        <a:rPr lang="es-EC" sz="1400">
                          <a:effectLst/>
                        </a:rPr>
                        <a:t>SUBTOTAL</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1079,97</a:t>
                      </a:r>
                      <a:endParaRPr lang="es-EC" sz="1600">
                        <a:solidFill>
                          <a:srgbClr val="000000"/>
                        </a:solidFill>
                        <a:effectLst/>
                        <a:latin typeface="Arial"/>
                        <a:ea typeface="Calibri"/>
                        <a:cs typeface="Times New Roman"/>
                      </a:endParaRPr>
                    </a:p>
                  </a:txBody>
                  <a:tcPr marL="68580" marR="68580" marT="0" marB="0"/>
                </a:tc>
              </a:tr>
              <a:tr h="273493">
                <a:tc>
                  <a:txBody>
                    <a:bodyPr/>
                    <a:lstStyle/>
                    <a:p>
                      <a:pPr algn="just">
                        <a:lnSpc>
                          <a:spcPct val="115000"/>
                        </a:lnSpc>
                        <a:spcAft>
                          <a:spcPts val="0"/>
                        </a:spcAft>
                      </a:pPr>
                      <a:r>
                        <a:rPr lang="es-EC" sz="1400">
                          <a:effectLst/>
                        </a:rPr>
                        <a:t> </a:t>
                      </a:r>
                      <a:endParaRPr lang="es-EC" sz="1600">
                        <a:solidFill>
                          <a:srgbClr val="000000"/>
                        </a:solidFill>
                        <a:effectLst/>
                        <a:latin typeface="Arial"/>
                        <a:ea typeface="Calibri"/>
                        <a:cs typeface="Times New Roman"/>
                      </a:endParaRPr>
                    </a:p>
                  </a:txBody>
                  <a:tcPr marL="68580" marR="68580" marT="0" marB="0"/>
                </a:tc>
                <a:tc>
                  <a:txBody>
                    <a:bodyPr/>
                    <a:lstStyle/>
                    <a:p>
                      <a:pPr algn="r">
                        <a:lnSpc>
                          <a:spcPct val="115000"/>
                        </a:lnSpc>
                        <a:spcAft>
                          <a:spcPts val="0"/>
                        </a:spcAft>
                      </a:pPr>
                      <a:r>
                        <a:rPr lang="es-EC" sz="1400">
                          <a:effectLst/>
                        </a:rPr>
                        <a:t>TOTAL</a:t>
                      </a:r>
                      <a:endParaRPr lang="es-EC" sz="16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dirty="0">
                          <a:effectLst/>
                        </a:rPr>
                        <a:t>2287,55</a:t>
                      </a:r>
                      <a:endParaRPr lang="es-EC" sz="1600" dirty="0">
                        <a:solidFill>
                          <a:srgbClr val="000000"/>
                        </a:solidFill>
                        <a:effectLst/>
                        <a:latin typeface="Arial"/>
                        <a:ea typeface="Calibri"/>
                        <a:cs typeface="Times New Roman"/>
                      </a:endParaRPr>
                    </a:p>
                  </a:txBody>
                  <a:tcPr marL="68580" marR="68580" marT="0" marB="0"/>
                </a:tc>
              </a:tr>
            </a:tbl>
          </a:graphicData>
        </a:graphic>
      </p:graphicFrame>
      <p:sp>
        <p:nvSpPr>
          <p:cNvPr id="8" name="7 Rectángulo"/>
          <p:cNvSpPr/>
          <p:nvPr/>
        </p:nvSpPr>
        <p:spPr>
          <a:xfrm>
            <a:off x="4241358" y="1115989"/>
            <a:ext cx="2826415" cy="369332"/>
          </a:xfrm>
          <a:prstGeom prst="rect">
            <a:avLst/>
          </a:prstGeom>
        </p:spPr>
        <p:txBody>
          <a:bodyPr wrap="none">
            <a:spAutoFit/>
          </a:bodyPr>
          <a:lstStyle/>
          <a:p>
            <a:r>
              <a:rPr lang="es-EC" b="1" dirty="0"/>
              <a:t>Costo total del proyecto</a:t>
            </a:r>
            <a:endParaRPr lang="es-EC" dirty="0"/>
          </a:p>
        </p:txBody>
      </p:sp>
    </p:spTree>
    <p:extLst>
      <p:ext uri="{BB962C8B-B14F-4D97-AF65-F5344CB8AC3E}">
        <p14:creationId xmlns:p14="http://schemas.microsoft.com/office/powerpoint/2010/main" val="13256182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8375"/>
            <a:ext cx="10972800" cy="1143000"/>
          </a:xfrm>
        </p:spPr>
        <p:txBody>
          <a:bodyPr/>
          <a:lstStyle/>
          <a:p>
            <a:r>
              <a:rPr lang="es-EC" dirty="0" smtClean="0">
                <a:solidFill>
                  <a:schemeClr val="tx1"/>
                </a:solidFill>
              </a:rPr>
              <a:t>ANÁLISIS FINANCIERO</a:t>
            </a:r>
            <a:endParaRPr lang="es-EC"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24102377"/>
              </p:ext>
            </p:extLst>
          </p:nvPr>
        </p:nvGraphicFramePr>
        <p:xfrm>
          <a:off x="6713016" y="2175641"/>
          <a:ext cx="3495621" cy="2240280"/>
        </p:xfrm>
        <a:graphic>
          <a:graphicData uri="http://schemas.openxmlformats.org/drawingml/2006/table">
            <a:tbl>
              <a:tblPr firstRow="1" firstCol="1" bandRow="1">
                <a:tableStyleId>{35758FB7-9AC5-4552-8A53-C91805E547FA}</a:tableStyleId>
              </a:tblPr>
              <a:tblGrid>
                <a:gridCol w="1091676"/>
                <a:gridCol w="1126415"/>
                <a:gridCol w="1277530"/>
              </a:tblGrid>
              <a:tr h="290339">
                <a:tc gridSpan="3">
                  <a:txBody>
                    <a:bodyPr/>
                    <a:lstStyle/>
                    <a:p>
                      <a:pPr algn="ctr">
                        <a:lnSpc>
                          <a:spcPct val="150000"/>
                        </a:lnSpc>
                        <a:spcAft>
                          <a:spcPts val="0"/>
                        </a:spcAft>
                      </a:pPr>
                      <a:r>
                        <a:rPr lang="es-EC" sz="1400" dirty="0">
                          <a:effectLst/>
                        </a:rPr>
                        <a:t>VIABILIDAD DEL PROYECTO</a:t>
                      </a:r>
                      <a:endParaRPr lang="es-EC" sz="1400" dirty="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r>
              <a:tr h="290339">
                <a:tc gridSpan="3">
                  <a:txBody>
                    <a:bodyPr/>
                    <a:lstStyle/>
                    <a:p>
                      <a:pPr algn="ctr">
                        <a:lnSpc>
                          <a:spcPct val="150000"/>
                        </a:lnSpc>
                        <a:spcAft>
                          <a:spcPts val="0"/>
                        </a:spcAft>
                      </a:pPr>
                      <a:r>
                        <a:rPr lang="es-EC" sz="1400" dirty="0">
                          <a:effectLst/>
                        </a:rPr>
                        <a:t>ANALISIS DE SENSIBILIDAD</a:t>
                      </a:r>
                      <a:endParaRPr lang="es-EC" sz="1400" dirty="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r>
              <a:tr h="290339">
                <a:tc>
                  <a:txBody>
                    <a:bodyPr/>
                    <a:lstStyle/>
                    <a:p>
                      <a:pPr algn="ctr">
                        <a:lnSpc>
                          <a:spcPct val="150000"/>
                        </a:lnSpc>
                        <a:spcAft>
                          <a:spcPts val="0"/>
                        </a:spcAft>
                      </a:pPr>
                      <a:r>
                        <a:rPr lang="es-EC" sz="1400">
                          <a:effectLst/>
                        </a:rPr>
                        <a:t>INDICE</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Resultado</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Análisis</a:t>
                      </a:r>
                      <a:endParaRPr lang="es-EC" sz="1400">
                        <a:solidFill>
                          <a:srgbClr val="000000"/>
                        </a:solidFill>
                        <a:effectLst/>
                        <a:latin typeface="Arial"/>
                        <a:ea typeface="Calibri"/>
                        <a:cs typeface="Times New Roman"/>
                      </a:endParaRPr>
                    </a:p>
                  </a:txBody>
                  <a:tcPr marL="68580" marR="68580" marT="0" marB="0" anchor="ctr"/>
                </a:tc>
              </a:tr>
              <a:tr h="290339">
                <a:tc>
                  <a:txBody>
                    <a:bodyPr/>
                    <a:lstStyle/>
                    <a:p>
                      <a:pPr algn="ctr">
                        <a:lnSpc>
                          <a:spcPct val="150000"/>
                        </a:lnSpc>
                        <a:spcAft>
                          <a:spcPts val="0"/>
                        </a:spcAft>
                      </a:pPr>
                      <a:r>
                        <a:rPr lang="es-EC" sz="1400">
                          <a:effectLst/>
                        </a:rPr>
                        <a:t>VAN</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2737,29</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Rentable</a:t>
                      </a:r>
                      <a:endParaRPr lang="es-EC" sz="1400">
                        <a:solidFill>
                          <a:srgbClr val="000000"/>
                        </a:solidFill>
                        <a:effectLst/>
                        <a:latin typeface="Arial"/>
                        <a:ea typeface="Calibri"/>
                        <a:cs typeface="Times New Roman"/>
                      </a:endParaRPr>
                    </a:p>
                  </a:txBody>
                  <a:tcPr marL="68580" marR="68580" marT="0" marB="0" anchor="ctr"/>
                </a:tc>
              </a:tr>
              <a:tr h="290339">
                <a:tc>
                  <a:txBody>
                    <a:bodyPr/>
                    <a:lstStyle/>
                    <a:p>
                      <a:pPr algn="ctr">
                        <a:lnSpc>
                          <a:spcPct val="150000"/>
                        </a:lnSpc>
                        <a:spcAft>
                          <a:spcPts val="0"/>
                        </a:spcAft>
                      </a:pPr>
                      <a:r>
                        <a:rPr lang="es-EC" sz="1400">
                          <a:effectLst/>
                        </a:rPr>
                        <a:t>TIR</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58%</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Rentable</a:t>
                      </a:r>
                      <a:endParaRPr lang="es-EC" sz="1400">
                        <a:solidFill>
                          <a:srgbClr val="000000"/>
                        </a:solidFill>
                        <a:effectLst/>
                        <a:latin typeface="Arial"/>
                        <a:ea typeface="Calibri"/>
                        <a:cs typeface="Times New Roman"/>
                      </a:endParaRPr>
                    </a:p>
                  </a:txBody>
                  <a:tcPr marL="68580" marR="68580" marT="0" marB="0" anchor="ctr"/>
                </a:tc>
              </a:tr>
              <a:tr h="290339">
                <a:tc>
                  <a:txBody>
                    <a:bodyPr/>
                    <a:lstStyle/>
                    <a:p>
                      <a:pPr algn="ctr">
                        <a:lnSpc>
                          <a:spcPct val="150000"/>
                        </a:lnSpc>
                        <a:spcAft>
                          <a:spcPts val="0"/>
                        </a:spcAft>
                      </a:pPr>
                      <a:r>
                        <a:rPr lang="es-EC" sz="1400">
                          <a:effectLst/>
                        </a:rPr>
                        <a:t>R B/C</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2,20</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Rentable</a:t>
                      </a:r>
                      <a:endParaRPr lang="es-EC" sz="1400">
                        <a:solidFill>
                          <a:srgbClr val="000000"/>
                        </a:solidFill>
                        <a:effectLst/>
                        <a:latin typeface="Arial"/>
                        <a:ea typeface="Calibri"/>
                        <a:cs typeface="Times New Roman"/>
                      </a:endParaRPr>
                    </a:p>
                  </a:txBody>
                  <a:tcPr marL="68580" marR="68580" marT="0" marB="0" anchor="ctr"/>
                </a:tc>
              </a:tr>
              <a:tr h="290339">
                <a:tc>
                  <a:txBody>
                    <a:bodyPr/>
                    <a:lstStyle/>
                    <a:p>
                      <a:pPr algn="ctr">
                        <a:lnSpc>
                          <a:spcPct val="150000"/>
                        </a:lnSpc>
                        <a:spcAft>
                          <a:spcPts val="0"/>
                        </a:spcAft>
                      </a:pPr>
                      <a:r>
                        <a:rPr lang="es-EC" sz="1400">
                          <a:effectLst/>
                        </a:rPr>
                        <a:t>REPAGO</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2</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dirty="0">
                          <a:effectLst/>
                        </a:rPr>
                        <a:t>Rentable</a:t>
                      </a:r>
                      <a:endParaRPr lang="es-EC" sz="1400" dirty="0">
                        <a:solidFill>
                          <a:srgbClr val="000000"/>
                        </a:solidFill>
                        <a:effectLst/>
                        <a:latin typeface="Arial"/>
                        <a:ea typeface="Calibri"/>
                        <a:cs typeface="Times New Roman"/>
                      </a:endParaRPr>
                    </a:p>
                  </a:txBody>
                  <a:tcPr marL="68580" marR="68580" marT="0" marB="0" anchor="ctr"/>
                </a:tc>
              </a:tr>
            </a:tbl>
          </a:graphicData>
        </a:graphic>
      </p:graphicFrame>
      <p:sp>
        <p:nvSpPr>
          <p:cNvPr id="5" name="4 Rectángulo"/>
          <p:cNvSpPr/>
          <p:nvPr/>
        </p:nvSpPr>
        <p:spPr>
          <a:xfrm>
            <a:off x="6400007" y="1500038"/>
            <a:ext cx="4121641" cy="369332"/>
          </a:xfrm>
          <a:prstGeom prst="rect">
            <a:avLst/>
          </a:prstGeom>
        </p:spPr>
        <p:txBody>
          <a:bodyPr wrap="none">
            <a:spAutoFit/>
          </a:bodyPr>
          <a:lstStyle/>
          <a:p>
            <a:r>
              <a:rPr lang="es-EC" b="1" dirty="0"/>
              <a:t>Resumen de viabilidad del proyecto</a:t>
            </a:r>
            <a:endParaRPr lang="es-EC" dirty="0"/>
          </a:p>
        </p:txBody>
      </p:sp>
      <p:sp>
        <p:nvSpPr>
          <p:cNvPr id="9" name="Marcador de contenido 2"/>
          <p:cNvSpPr txBox="1">
            <a:spLocks/>
          </p:cNvSpPr>
          <p:nvPr/>
        </p:nvSpPr>
        <p:spPr>
          <a:xfrm>
            <a:off x="365233" y="806736"/>
            <a:ext cx="4979277" cy="5262988"/>
          </a:xfrm>
          <a:prstGeom prst="rect">
            <a:avLst/>
          </a:prstGeom>
        </p:spPr>
        <p:txBody>
          <a:bodyPr numCol="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endParaRPr lang="es-EC" sz="1800" dirty="0">
              <a:solidFill>
                <a:schemeClr val="tx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420988126"/>
              </p:ext>
            </p:extLst>
          </p:nvPr>
        </p:nvGraphicFramePr>
        <p:xfrm>
          <a:off x="1278123" y="1113391"/>
          <a:ext cx="3513114" cy="4937760"/>
        </p:xfrm>
        <a:graphic>
          <a:graphicData uri="http://schemas.openxmlformats.org/drawingml/2006/table">
            <a:tbl>
              <a:tblPr firstRow="1" firstCol="1" bandRow="1">
                <a:tableStyleId>{35758FB7-9AC5-4552-8A53-C91805E547FA}</a:tableStyleId>
              </a:tblPr>
              <a:tblGrid>
                <a:gridCol w="1567488"/>
                <a:gridCol w="1945626"/>
              </a:tblGrid>
              <a:tr h="144814">
                <a:tc>
                  <a:txBody>
                    <a:bodyPr/>
                    <a:lstStyle/>
                    <a:p>
                      <a:pPr algn="l">
                        <a:lnSpc>
                          <a:spcPct val="150000"/>
                        </a:lnSpc>
                        <a:spcAft>
                          <a:spcPts val="0"/>
                        </a:spcAft>
                      </a:pPr>
                      <a:r>
                        <a:rPr lang="es-EC" sz="1200" dirty="0">
                          <a:effectLst/>
                        </a:rPr>
                        <a:t>MESES </a:t>
                      </a:r>
                      <a:endParaRPr lang="es-EC" sz="2000" dirty="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dirty="0">
                          <a:effectLst/>
                        </a:rPr>
                        <a:t>1</a:t>
                      </a:r>
                      <a:endParaRPr lang="es-EC" sz="2000" dirty="0">
                        <a:solidFill>
                          <a:srgbClr val="000000"/>
                        </a:solidFill>
                        <a:effectLst/>
                        <a:latin typeface="Arial"/>
                        <a:ea typeface="Calibri"/>
                        <a:cs typeface="Times New Roman"/>
                      </a:endParaRPr>
                    </a:p>
                  </a:txBody>
                  <a:tcPr marL="68575" marR="68575" marT="0" marB="0"/>
                </a:tc>
              </a:tr>
              <a:tr h="204658">
                <a:tc>
                  <a:txBody>
                    <a:bodyPr/>
                    <a:lstStyle/>
                    <a:p>
                      <a:pPr algn="l">
                        <a:lnSpc>
                          <a:spcPct val="150000"/>
                        </a:lnSpc>
                        <a:spcAft>
                          <a:spcPts val="0"/>
                        </a:spcAft>
                      </a:pPr>
                      <a:r>
                        <a:rPr lang="es-EC" sz="1200">
                          <a:effectLst/>
                        </a:rPr>
                        <a:t> INGRESOS:</a:t>
                      </a:r>
                      <a:endParaRPr lang="es-EC" sz="200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 </a:t>
                      </a:r>
                      <a:endParaRPr lang="es-EC" sz="2000">
                        <a:solidFill>
                          <a:srgbClr val="000000"/>
                        </a:solidFill>
                        <a:effectLst/>
                        <a:latin typeface="Arial"/>
                        <a:ea typeface="Calibri"/>
                        <a:cs typeface="Times New Roman"/>
                      </a:endParaRPr>
                    </a:p>
                  </a:txBody>
                  <a:tcPr marL="68575" marR="68575" marT="0" marB="0"/>
                </a:tc>
              </a:tr>
              <a:tr h="204658">
                <a:tc>
                  <a:txBody>
                    <a:bodyPr/>
                    <a:lstStyle/>
                    <a:p>
                      <a:pPr algn="l">
                        <a:lnSpc>
                          <a:spcPct val="150000"/>
                        </a:lnSpc>
                        <a:spcAft>
                          <a:spcPts val="0"/>
                        </a:spcAft>
                      </a:pPr>
                      <a:r>
                        <a:rPr lang="es-EC" sz="1200">
                          <a:effectLst/>
                        </a:rPr>
                        <a:t>Precio unitario</a:t>
                      </a:r>
                      <a:endParaRPr lang="es-EC" sz="200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3,40</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a:effectLst/>
                        </a:rPr>
                        <a:t>Ventas por unidad</a:t>
                      </a:r>
                      <a:endParaRPr lang="es-EC" sz="200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106</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a:effectLst/>
                        </a:rPr>
                        <a:t>Ventas en $</a:t>
                      </a:r>
                      <a:endParaRPr lang="es-EC" sz="200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360,40</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a:effectLst/>
                        </a:rPr>
                        <a:t>TOTAL INGRESOS</a:t>
                      </a:r>
                      <a:endParaRPr lang="es-EC" sz="200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360,40</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a:effectLst/>
                        </a:rPr>
                        <a:t> EGRESOS:</a:t>
                      </a:r>
                      <a:endParaRPr lang="es-EC" sz="200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 </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dirty="0">
                          <a:effectLst/>
                        </a:rPr>
                        <a:t>Materia Prima</a:t>
                      </a:r>
                      <a:endParaRPr lang="es-EC" sz="2000" dirty="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104,94</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dirty="0">
                          <a:effectLst/>
                        </a:rPr>
                        <a:t>Mano de Obra</a:t>
                      </a:r>
                      <a:endParaRPr lang="es-EC" sz="2000" dirty="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58,30</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dirty="0">
                          <a:effectLst/>
                        </a:rPr>
                        <a:t>Energía</a:t>
                      </a:r>
                      <a:endParaRPr lang="es-EC" sz="2000" dirty="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36,00</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dirty="0">
                          <a:effectLst/>
                        </a:rPr>
                        <a:t>Materiales y </a:t>
                      </a:r>
                      <a:r>
                        <a:rPr lang="es-EC" sz="1200" dirty="0" err="1">
                          <a:effectLst/>
                        </a:rPr>
                        <a:t>Herr</a:t>
                      </a:r>
                      <a:r>
                        <a:rPr lang="es-EC" sz="1200" dirty="0">
                          <a:effectLst/>
                        </a:rPr>
                        <a:t>.</a:t>
                      </a:r>
                      <a:endParaRPr lang="es-EC" sz="2000" dirty="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5,00</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dirty="0">
                          <a:effectLst/>
                        </a:rPr>
                        <a:t>Depreciación </a:t>
                      </a:r>
                      <a:r>
                        <a:rPr lang="es-EC" sz="1200" dirty="0" err="1">
                          <a:effectLst/>
                        </a:rPr>
                        <a:t>Equi</a:t>
                      </a:r>
                      <a:r>
                        <a:rPr lang="es-EC" sz="1200" dirty="0">
                          <a:effectLst/>
                        </a:rPr>
                        <a:t>.</a:t>
                      </a:r>
                      <a:endParaRPr lang="es-EC" sz="2000" dirty="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16,56</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dirty="0">
                          <a:effectLst/>
                        </a:rPr>
                        <a:t>Gastos </a:t>
                      </a:r>
                      <a:r>
                        <a:rPr lang="es-EC" sz="1200" dirty="0" err="1">
                          <a:effectLst/>
                        </a:rPr>
                        <a:t>Admin</a:t>
                      </a:r>
                      <a:r>
                        <a:rPr lang="es-EC" sz="1200" dirty="0">
                          <a:effectLst/>
                        </a:rPr>
                        <a:t>.</a:t>
                      </a:r>
                      <a:endParaRPr lang="es-EC" sz="2000" dirty="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dirty="0">
                          <a:effectLst/>
                        </a:rPr>
                        <a:t>5,00</a:t>
                      </a:r>
                      <a:endParaRPr lang="es-EC" sz="2000" dirty="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dirty="0">
                          <a:effectLst/>
                        </a:rPr>
                        <a:t>Gastos Comer.</a:t>
                      </a:r>
                      <a:endParaRPr lang="es-EC" sz="2000" dirty="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5,00</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dirty="0">
                          <a:effectLst/>
                        </a:rPr>
                        <a:t>Gastos Transporte</a:t>
                      </a:r>
                      <a:endParaRPr lang="es-EC" sz="2000" dirty="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10,00</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dirty="0">
                          <a:effectLst/>
                        </a:rPr>
                        <a:t>Subtotal Gastos</a:t>
                      </a:r>
                      <a:endParaRPr lang="es-EC" sz="2000" dirty="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a:effectLst/>
                        </a:rPr>
                        <a:t>20,00</a:t>
                      </a:r>
                      <a:endParaRPr lang="es-EC" sz="200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dirty="0">
                          <a:effectLst/>
                        </a:rPr>
                        <a:t>TOTAL EGRESOS</a:t>
                      </a:r>
                      <a:endParaRPr lang="es-EC" sz="2000" dirty="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dirty="0">
                          <a:effectLst/>
                        </a:rPr>
                        <a:t>240,80</a:t>
                      </a:r>
                      <a:endParaRPr lang="es-EC" sz="2000" dirty="0">
                        <a:solidFill>
                          <a:srgbClr val="000000"/>
                        </a:solidFill>
                        <a:effectLst/>
                        <a:latin typeface="Arial"/>
                        <a:ea typeface="Calibri"/>
                        <a:cs typeface="Times New Roman"/>
                      </a:endParaRPr>
                    </a:p>
                  </a:txBody>
                  <a:tcPr marL="68575" marR="68575" marT="0" marB="0" anchor="b"/>
                </a:tc>
              </a:tr>
              <a:tr h="204658">
                <a:tc>
                  <a:txBody>
                    <a:bodyPr/>
                    <a:lstStyle/>
                    <a:p>
                      <a:pPr algn="l">
                        <a:lnSpc>
                          <a:spcPct val="150000"/>
                        </a:lnSpc>
                        <a:spcAft>
                          <a:spcPts val="0"/>
                        </a:spcAft>
                      </a:pPr>
                      <a:r>
                        <a:rPr lang="es-EC" sz="1200">
                          <a:effectLst/>
                        </a:rPr>
                        <a:t>Ingresos – egresos</a:t>
                      </a:r>
                      <a:endParaRPr lang="es-EC" sz="2000">
                        <a:solidFill>
                          <a:srgbClr val="000000"/>
                        </a:solidFill>
                        <a:effectLst/>
                        <a:latin typeface="Arial"/>
                        <a:ea typeface="Calibri"/>
                        <a:cs typeface="Times New Roman"/>
                      </a:endParaRPr>
                    </a:p>
                  </a:txBody>
                  <a:tcPr marL="68575" marR="68575" marT="0" marB="0"/>
                </a:tc>
                <a:tc>
                  <a:txBody>
                    <a:bodyPr/>
                    <a:lstStyle/>
                    <a:p>
                      <a:pPr algn="ctr">
                        <a:lnSpc>
                          <a:spcPct val="150000"/>
                        </a:lnSpc>
                        <a:spcAft>
                          <a:spcPts val="0"/>
                        </a:spcAft>
                      </a:pPr>
                      <a:r>
                        <a:rPr lang="es-EC" sz="1200" dirty="0">
                          <a:effectLst/>
                        </a:rPr>
                        <a:t>119,60</a:t>
                      </a:r>
                      <a:endParaRPr lang="es-EC" sz="2000" dirty="0">
                        <a:solidFill>
                          <a:srgbClr val="000000"/>
                        </a:solidFill>
                        <a:effectLst/>
                        <a:latin typeface="Arial"/>
                        <a:ea typeface="Calibri"/>
                        <a:cs typeface="Times New Roman"/>
                      </a:endParaRPr>
                    </a:p>
                  </a:txBody>
                  <a:tcPr marL="68575" marR="68575" marT="0" marB="0" anchor="b"/>
                </a:tc>
              </a:tr>
            </a:tbl>
          </a:graphicData>
        </a:graphic>
      </p:graphicFrame>
      <p:sp>
        <p:nvSpPr>
          <p:cNvPr id="11" name="10 Rectángulo"/>
          <p:cNvSpPr/>
          <p:nvPr/>
        </p:nvSpPr>
        <p:spPr>
          <a:xfrm>
            <a:off x="1563492" y="622070"/>
            <a:ext cx="2582758" cy="369332"/>
          </a:xfrm>
          <a:prstGeom prst="rect">
            <a:avLst/>
          </a:prstGeom>
        </p:spPr>
        <p:txBody>
          <a:bodyPr wrap="none">
            <a:spAutoFit/>
          </a:bodyPr>
          <a:lstStyle/>
          <a:p>
            <a:r>
              <a:rPr lang="es-EC" b="1" dirty="0" smtClean="0"/>
              <a:t>Flujo </a:t>
            </a:r>
            <a:r>
              <a:rPr lang="es-EC" b="1" dirty="0"/>
              <a:t>de </a:t>
            </a:r>
            <a:r>
              <a:rPr lang="es-EC" b="1" dirty="0" smtClean="0"/>
              <a:t>caja mensual</a:t>
            </a:r>
            <a:endParaRPr lang="es-EC" dirty="0"/>
          </a:p>
        </p:txBody>
      </p:sp>
    </p:spTree>
    <p:extLst>
      <p:ext uri="{BB962C8B-B14F-4D97-AF65-F5344CB8AC3E}">
        <p14:creationId xmlns:p14="http://schemas.microsoft.com/office/powerpoint/2010/main" val="3819275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41"/>
            <a:ext cx="10972800" cy="1143000"/>
          </a:xfrm>
        </p:spPr>
        <p:txBody>
          <a:bodyPr/>
          <a:lstStyle/>
          <a:p>
            <a:r>
              <a:rPr lang="es-EC" dirty="0" smtClean="0">
                <a:solidFill>
                  <a:schemeClr val="tx1"/>
                </a:solidFill>
              </a:rPr>
              <a:t>CONCLUSIONES</a:t>
            </a:r>
            <a:endParaRPr lang="es-EC" dirty="0">
              <a:solidFill>
                <a:schemeClr val="tx1"/>
              </a:solidFill>
            </a:endParaRPr>
          </a:p>
        </p:txBody>
      </p:sp>
      <p:sp>
        <p:nvSpPr>
          <p:cNvPr id="3" name="Marcador de contenido 2"/>
          <p:cNvSpPr>
            <a:spLocks noGrp="1"/>
          </p:cNvSpPr>
          <p:nvPr>
            <p:ph idx="1"/>
          </p:nvPr>
        </p:nvSpPr>
        <p:spPr>
          <a:xfrm>
            <a:off x="609600" y="965696"/>
            <a:ext cx="10972800" cy="4525963"/>
          </a:xfrm>
        </p:spPr>
        <p:txBody>
          <a:bodyPr/>
          <a:lstStyle/>
          <a:p>
            <a:pPr algn="just"/>
            <a:r>
              <a:rPr lang="es-EC" dirty="0" smtClean="0">
                <a:solidFill>
                  <a:schemeClr val="tx1"/>
                </a:solidFill>
              </a:rPr>
              <a:t>El </a:t>
            </a:r>
            <a:r>
              <a:rPr lang="es-EC" dirty="0">
                <a:solidFill>
                  <a:schemeClr val="tx1"/>
                </a:solidFill>
              </a:rPr>
              <a:t>deshidratador al vacío se diseñó según los principios establecidos de transferencia de calor por conducción y también bajo la norma ASME, Sección VIII, División 1, “Diseño de recipientes a </a:t>
            </a:r>
            <a:r>
              <a:rPr lang="es-EC" dirty="0" smtClean="0">
                <a:solidFill>
                  <a:schemeClr val="tx1"/>
                </a:solidFill>
              </a:rPr>
              <a:t>presión”.</a:t>
            </a:r>
          </a:p>
          <a:p>
            <a:pPr algn="just"/>
            <a:r>
              <a:rPr lang="es-EC" dirty="0" smtClean="0">
                <a:solidFill>
                  <a:schemeClr val="tx1"/>
                </a:solidFill>
              </a:rPr>
              <a:t>El </a:t>
            </a:r>
            <a:r>
              <a:rPr lang="es-EC" dirty="0">
                <a:solidFill>
                  <a:schemeClr val="tx1"/>
                </a:solidFill>
              </a:rPr>
              <a:t>deshidratador al vacío funciona a una presión de 3 psi permitiendo que el agua de las frutas se evapore a 60 °C, como resultado se obtuvo una humedad final aproximada de </a:t>
            </a:r>
            <a:r>
              <a:rPr lang="es-EC" dirty="0" smtClean="0">
                <a:solidFill>
                  <a:schemeClr val="tx1"/>
                </a:solidFill>
              </a:rPr>
              <a:t>13%. </a:t>
            </a:r>
            <a:endParaRPr lang="es-EC" dirty="0">
              <a:solidFill>
                <a:schemeClr val="tx1"/>
              </a:solidFill>
            </a:endParaRPr>
          </a:p>
          <a:p>
            <a:pPr algn="just"/>
            <a:r>
              <a:rPr lang="es-EC" dirty="0" smtClean="0">
                <a:solidFill>
                  <a:schemeClr val="tx1"/>
                </a:solidFill>
              </a:rPr>
              <a:t>La </a:t>
            </a:r>
            <a:r>
              <a:rPr lang="es-EC" dirty="0">
                <a:solidFill>
                  <a:schemeClr val="tx1"/>
                </a:solidFill>
              </a:rPr>
              <a:t>deshidratación al vacío permitió una reducción del tiempo de secado de las frutas en aproximadamente un 35% en comparación con hornos por convección, permitiendo un ahorro de energía y también logrando aumento de la productividad en el proceso de deshidratación.</a:t>
            </a:r>
          </a:p>
        </p:txBody>
      </p:sp>
    </p:spTree>
    <p:extLst>
      <p:ext uri="{BB962C8B-B14F-4D97-AF65-F5344CB8AC3E}">
        <p14:creationId xmlns:p14="http://schemas.microsoft.com/office/powerpoint/2010/main" val="1377054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41"/>
            <a:ext cx="10972800" cy="1143000"/>
          </a:xfrm>
        </p:spPr>
        <p:txBody>
          <a:bodyPr/>
          <a:lstStyle/>
          <a:p>
            <a:r>
              <a:rPr lang="es-EC" dirty="0" smtClean="0">
                <a:solidFill>
                  <a:schemeClr val="tx1"/>
                </a:solidFill>
              </a:rPr>
              <a:t>CONCLUSIONES</a:t>
            </a:r>
            <a:endParaRPr lang="es-EC" dirty="0">
              <a:solidFill>
                <a:schemeClr val="tx1"/>
              </a:solidFill>
            </a:endParaRPr>
          </a:p>
        </p:txBody>
      </p:sp>
      <p:sp>
        <p:nvSpPr>
          <p:cNvPr id="3" name="Marcador de contenido 2"/>
          <p:cNvSpPr>
            <a:spLocks noGrp="1"/>
          </p:cNvSpPr>
          <p:nvPr>
            <p:ph idx="1"/>
          </p:nvPr>
        </p:nvSpPr>
        <p:spPr>
          <a:xfrm>
            <a:off x="609600" y="965696"/>
            <a:ext cx="10972800" cy="4525963"/>
          </a:xfrm>
        </p:spPr>
        <p:txBody>
          <a:bodyPr/>
          <a:lstStyle/>
          <a:p>
            <a:pPr algn="just"/>
            <a:r>
              <a:rPr lang="es-EC" dirty="0" smtClean="0">
                <a:solidFill>
                  <a:schemeClr val="tx1"/>
                </a:solidFill>
              </a:rPr>
              <a:t>El </a:t>
            </a:r>
            <a:r>
              <a:rPr lang="es-EC" dirty="0">
                <a:solidFill>
                  <a:schemeClr val="tx1"/>
                </a:solidFill>
              </a:rPr>
              <a:t>deshidratador de frutas fue fabricado con acero inoxidable AISI 304 y fue diseñado de forma cilíndrica con tapas </a:t>
            </a:r>
            <a:r>
              <a:rPr lang="es-EC" dirty="0" err="1">
                <a:solidFill>
                  <a:schemeClr val="tx1"/>
                </a:solidFill>
              </a:rPr>
              <a:t>toriesféricas</a:t>
            </a:r>
            <a:r>
              <a:rPr lang="es-EC" dirty="0">
                <a:solidFill>
                  <a:schemeClr val="tx1"/>
                </a:solidFill>
              </a:rPr>
              <a:t> permitiendo que los microorganismos y bacterias no se acumulen en aristas.</a:t>
            </a:r>
          </a:p>
          <a:p>
            <a:pPr algn="just"/>
            <a:r>
              <a:rPr lang="es-EC" dirty="0" smtClean="0">
                <a:solidFill>
                  <a:schemeClr val="tx1"/>
                </a:solidFill>
              </a:rPr>
              <a:t>La </a:t>
            </a:r>
            <a:r>
              <a:rPr lang="es-EC" dirty="0">
                <a:solidFill>
                  <a:schemeClr val="tx1"/>
                </a:solidFill>
              </a:rPr>
              <a:t>capacidad promedio del deshidratador al vacío es de 8 kg de masa húmeda de fruta para obtener 1 kg de producto seco, sin embargo la capacidad máxima es de 13 kg para la uvilla, logrando obtener 2,6 kg de producto seco. Esto se debe a que la uvilla es una fruta pequeña que no ocupa tanto espacio en comparación con las demás.</a:t>
            </a:r>
          </a:p>
          <a:p>
            <a:pPr algn="just"/>
            <a:r>
              <a:rPr lang="es-EC" dirty="0" smtClean="0">
                <a:solidFill>
                  <a:schemeClr val="tx1"/>
                </a:solidFill>
              </a:rPr>
              <a:t>El </a:t>
            </a:r>
            <a:r>
              <a:rPr lang="es-EC" dirty="0">
                <a:solidFill>
                  <a:schemeClr val="tx1"/>
                </a:solidFill>
              </a:rPr>
              <a:t>proyecto es rentable, debido a que el TIR (58%) es mayor a la TMAR (15%); además su relación beneficio/costo (R B/C) es de 2,20; lo que indica que por cada dólar invertido se obtiene $1,20 de ganancia. </a:t>
            </a:r>
          </a:p>
        </p:txBody>
      </p:sp>
    </p:spTree>
    <p:extLst>
      <p:ext uri="{BB962C8B-B14F-4D97-AF65-F5344CB8AC3E}">
        <p14:creationId xmlns:p14="http://schemas.microsoft.com/office/powerpoint/2010/main" val="2244408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41"/>
            <a:ext cx="10972800" cy="1143000"/>
          </a:xfrm>
        </p:spPr>
        <p:txBody>
          <a:bodyPr/>
          <a:lstStyle/>
          <a:p>
            <a:r>
              <a:rPr lang="es-EC" dirty="0" smtClean="0">
                <a:solidFill>
                  <a:schemeClr val="tx1"/>
                </a:solidFill>
              </a:rPr>
              <a:t>RECOMENDACIONES</a:t>
            </a:r>
            <a:endParaRPr lang="es-EC" dirty="0">
              <a:solidFill>
                <a:schemeClr val="tx1"/>
              </a:solidFill>
            </a:endParaRPr>
          </a:p>
        </p:txBody>
      </p:sp>
      <p:sp>
        <p:nvSpPr>
          <p:cNvPr id="3" name="Marcador de contenido 2"/>
          <p:cNvSpPr>
            <a:spLocks noGrp="1"/>
          </p:cNvSpPr>
          <p:nvPr>
            <p:ph idx="1"/>
          </p:nvPr>
        </p:nvSpPr>
        <p:spPr>
          <a:xfrm>
            <a:off x="609600" y="1518249"/>
            <a:ext cx="10647872" cy="4628551"/>
          </a:xfrm>
        </p:spPr>
        <p:txBody>
          <a:bodyPr/>
          <a:lstStyle/>
          <a:p>
            <a:pPr algn="just"/>
            <a:r>
              <a:rPr lang="es-EC" dirty="0" smtClean="0">
                <a:solidFill>
                  <a:schemeClr val="tx1"/>
                </a:solidFill>
              </a:rPr>
              <a:t>Realizar </a:t>
            </a:r>
            <a:r>
              <a:rPr lang="es-EC" dirty="0">
                <a:solidFill>
                  <a:schemeClr val="tx1"/>
                </a:solidFill>
              </a:rPr>
              <a:t>una limpieza después de ser utilizado </a:t>
            </a:r>
            <a:r>
              <a:rPr lang="es-EC" dirty="0" smtClean="0">
                <a:solidFill>
                  <a:schemeClr val="tx1"/>
                </a:solidFill>
              </a:rPr>
              <a:t>el equipo y </a:t>
            </a:r>
            <a:r>
              <a:rPr lang="es-EC" dirty="0">
                <a:solidFill>
                  <a:schemeClr val="tx1"/>
                </a:solidFill>
              </a:rPr>
              <a:t>de ser posible utilizar vapor de agua a altas presiones para evitar acumulación de bacterias que puedan afectar a largo plazo a la calidad del producto final.</a:t>
            </a:r>
          </a:p>
          <a:p>
            <a:pPr algn="just"/>
            <a:r>
              <a:rPr lang="es-EC" dirty="0" smtClean="0">
                <a:solidFill>
                  <a:schemeClr val="tx1"/>
                </a:solidFill>
              </a:rPr>
              <a:t>Utilizar </a:t>
            </a:r>
            <a:r>
              <a:rPr lang="es-EC" dirty="0">
                <a:solidFill>
                  <a:schemeClr val="tx1"/>
                </a:solidFill>
              </a:rPr>
              <a:t>guantes de seguridad para retirar las bandejas y evitar posibles quemaduras.</a:t>
            </a:r>
          </a:p>
          <a:p>
            <a:pPr algn="just"/>
            <a:r>
              <a:rPr lang="es-EC" dirty="0" smtClean="0">
                <a:solidFill>
                  <a:schemeClr val="tx1"/>
                </a:solidFill>
              </a:rPr>
              <a:t>Verificar </a:t>
            </a:r>
            <a:r>
              <a:rPr lang="es-EC" dirty="0">
                <a:solidFill>
                  <a:schemeClr val="tx1"/>
                </a:solidFill>
              </a:rPr>
              <a:t>el nivel de aceite de la bomba antes de cualquier proceso de deshidratación.</a:t>
            </a:r>
          </a:p>
          <a:p>
            <a:pPr algn="just"/>
            <a:r>
              <a:rPr lang="es-EC" dirty="0" smtClean="0">
                <a:solidFill>
                  <a:schemeClr val="tx1"/>
                </a:solidFill>
              </a:rPr>
              <a:t>Siempre </a:t>
            </a:r>
            <a:r>
              <a:rPr lang="es-EC" dirty="0">
                <a:solidFill>
                  <a:schemeClr val="tx1"/>
                </a:solidFill>
              </a:rPr>
              <a:t>cumplir con las acciones del manual de operaciones y mantenimiento para evitar fallos inoportunos en la máquina y a su vez alargar la vida útil de la misma.</a:t>
            </a:r>
          </a:p>
        </p:txBody>
      </p:sp>
    </p:spTree>
    <p:extLst>
      <p:ext uri="{BB962C8B-B14F-4D97-AF65-F5344CB8AC3E}">
        <p14:creationId xmlns:p14="http://schemas.microsoft.com/office/powerpoint/2010/main" val="3618322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EC" dirty="0" smtClean="0">
                <a:solidFill>
                  <a:schemeClr val="tx1"/>
                </a:solidFill>
              </a:rPr>
              <a:t>SECADO</a:t>
            </a:r>
            <a:endParaRPr lang="es-EC" dirty="0">
              <a:solidFill>
                <a:schemeClr val="tx1"/>
              </a:solidFill>
            </a:endParaRPr>
          </a:p>
        </p:txBody>
      </p:sp>
      <p:sp>
        <p:nvSpPr>
          <p:cNvPr id="3" name="Marcador de contenido 2"/>
          <p:cNvSpPr>
            <a:spLocks noGrp="1"/>
          </p:cNvSpPr>
          <p:nvPr>
            <p:ph idx="1"/>
          </p:nvPr>
        </p:nvSpPr>
        <p:spPr>
          <a:xfrm>
            <a:off x="838200" y="873871"/>
            <a:ext cx="10515600" cy="4351338"/>
          </a:xfrm>
        </p:spPr>
        <p:txBody>
          <a:bodyPr/>
          <a:lstStyle/>
          <a:p>
            <a:r>
              <a:rPr lang="es-EC" dirty="0">
                <a:solidFill>
                  <a:schemeClr val="tx1"/>
                </a:solidFill>
              </a:rPr>
              <a:t> El secado es la evaporación de un líquido o la remoción de vapor de un material </a:t>
            </a:r>
            <a:r>
              <a:rPr lang="es-EC" dirty="0" smtClean="0">
                <a:solidFill>
                  <a:schemeClr val="tx1"/>
                </a:solidFill>
              </a:rPr>
              <a:t>sólido. Al </a:t>
            </a:r>
            <a:r>
              <a:rPr lang="es-EC" dirty="0">
                <a:solidFill>
                  <a:schemeClr val="tx1"/>
                </a:solidFill>
              </a:rPr>
              <a:t>reducir el contenido de agua del alimento hay menos probabilidad de su deterioro biológico</a:t>
            </a:r>
            <a:r>
              <a:rPr lang="es-EC" dirty="0" smtClean="0">
                <a:solidFill>
                  <a:schemeClr val="tx1"/>
                </a:solidFill>
              </a:rPr>
              <a:t>.</a:t>
            </a:r>
          </a:p>
          <a:p>
            <a:r>
              <a:rPr lang="es-EC" dirty="0">
                <a:solidFill>
                  <a:schemeClr val="tx1"/>
                </a:solidFill>
              </a:rPr>
              <a:t> Cuando un sólido húmedo es sometido a un proceso de secado, se presentan dos procesos simultáneos</a:t>
            </a:r>
            <a:r>
              <a:rPr lang="es-EC" dirty="0" smtClean="0">
                <a:solidFill>
                  <a:schemeClr val="tx1"/>
                </a:solidFill>
              </a:rPr>
              <a:t>:</a:t>
            </a:r>
          </a:p>
          <a:p>
            <a:pPr marL="0" indent="0">
              <a:buNone/>
            </a:pPr>
            <a:r>
              <a:rPr lang="es-EC" dirty="0">
                <a:solidFill>
                  <a:schemeClr val="tx1"/>
                </a:solidFill>
              </a:rPr>
              <a:t>1.- Transferencia de energía en forma de </a:t>
            </a:r>
            <a:r>
              <a:rPr lang="es-EC" dirty="0" smtClean="0">
                <a:solidFill>
                  <a:schemeClr val="tx1"/>
                </a:solidFill>
              </a:rPr>
              <a:t>calor (condiciones externas)</a:t>
            </a:r>
          </a:p>
          <a:p>
            <a:pPr marL="0" indent="0">
              <a:buNone/>
            </a:pPr>
            <a:r>
              <a:rPr lang="es-EC" dirty="0" smtClean="0">
                <a:solidFill>
                  <a:schemeClr val="tx1"/>
                </a:solidFill>
              </a:rPr>
              <a:t>2</a:t>
            </a:r>
            <a:r>
              <a:rPr lang="es-EC" dirty="0">
                <a:solidFill>
                  <a:schemeClr val="tx1"/>
                </a:solidFill>
              </a:rPr>
              <a:t>.- Transferencia de la </a:t>
            </a:r>
            <a:r>
              <a:rPr lang="es-EC" dirty="0" smtClean="0">
                <a:solidFill>
                  <a:schemeClr val="tx1"/>
                </a:solidFill>
              </a:rPr>
              <a:t>humedad </a:t>
            </a:r>
            <a:r>
              <a:rPr lang="es-EC" dirty="0">
                <a:solidFill>
                  <a:schemeClr val="tx1"/>
                </a:solidFill>
              </a:rPr>
              <a:t>interna </a:t>
            </a:r>
            <a:r>
              <a:rPr lang="es-EC" dirty="0" smtClean="0">
                <a:solidFill>
                  <a:schemeClr val="tx1"/>
                </a:solidFill>
              </a:rPr>
              <a:t>(condiciones </a:t>
            </a:r>
            <a:r>
              <a:rPr lang="es-EC" dirty="0" err="1" smtClean="0">
                <a:solidFill>
                  <a:schemeClr val="tx1"/>
                </a:solidFill>
              </a:rPr>
              <a:t>iternas</a:t>
            </a:r>
            <a:r>
              <a:rPr lang="es-EC" dirty="0" smtClean="0">
                <a:solidFill>
                  <a:schemeClr val="tx1"/>
                </a:solidFill>
              </a:rPr>
              <a:t>)</a:t>
            </a:r>
            <a:endParaRPr lang="es-EC" dirty="0">
              <a:solidFill>
                <a:schemeClr val="tx1"/>
              </a:solidFill>
            </a:endParaRPr>
          </a:p>
        </p:txBody>
      </p:sp>
      <p:pic>
        <p:nvPicPr>
          <p:cNvPr id="16386" name="Picture 2" descr="https://encrypted-tbn2.gstatic.com/images?q=tbn:ANd9GcSm97Unqa74rR_dYZf0QKGrbspSL743DJU6q4dPr0GJJB8XkQdW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099" y="4543260"/>
            <a:ext cx="2952750" cy="154305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data:image/png;base64,iVBORw0KGgoAAAANSUhEUgAAAIwAAADcCAMAAACVkLn7AAABU1BMVEX///8A//+EhIT/AAB/f3+5ubl4eHiKeHh7e3vv7++Gf39hubl+jIzm//8AjIzgAAAAUFD/4uL/fn7mAAD/yMg1NTU1UFD/9/f/oaH/MTH/6+uzAAA1AAD/wsLg4OD/tLTwAAD/z8/V1dUeAAB+AAB1AAD/Kir/cXH/WFj/3t7/6ur/Gxv/q6u8AAD/lpYAAABAUFBLUFD/S0seHh4A2dkAbm7/kpL/iIgA5uYAIyNWFBQAy8tTAADv8fEyWlq6uroAFhYjNzdolJQHAAAAu7sAOTkeLCwjq6uqnZ1ra2uprKwAfn7TkpLpUFCxaGjTAAAvAADSTExyjY2ddXXXa2tSX1/QTk6nb2/AXFzhPDy5xsaLLCzCm5ujAACbLCytQkKASEhRQEDUJSXZw8O3kZH/QUFKSko2iIiv//+xn5+t6+tBAACFwsLIfn5gMjKnSEgsJCRwyYWiAAAJp0lEQVR4nO2d/3fbthHAGUGSK5e1I4kxKcWy5Dq1LEuyMn+V69hJGmd27LVp1aRL13rd6mXdlm3d///TCIAEQRIEQIkg2Wfde7UoBiA/xAF3hwOoatpc5jKXufxmpLwG/+5ljYGliGAeKLyDZUkXVQ5jASBNc7dgcqWmODKHiZI5TJTcWRgLGPwCFIyw7IxSBQDIwojLzihmTWSLPRhx2ZlpqoIClJqEZYVSKtvyavr6cTsw936lYqFQKKcIw7ufBEyvZsaBMWs9dTDbfbApA1O5tP/b2zttvH7OiUJjwFQZbSALMyqgWPj595/1OTGxPMw62GqGi0iqqVJEnw9Of6hy+pA8TAOAdvR9maK/cWHWHJhKgdeh5WFM0I3JounLX95fWRk92KsQmGIyMFOIvmx7AbCiUS1jf/4va5jLv1e0QqlUOLX/XGYF0/ns0aPf2UdXJbsvX13ZPRn+yQRmsgyWl+uPpcsrhTkErprCwvKcilum8/DhkNkyzS2wni6MHg3TBqChGqYx8MNEq6kLwqY7WZiAldb9HZjl3HxQycIMwHu6X3pDG4oFGH7Mp66E1dRuH1E39KvJPgyPIF9HThimuUmHFPpyfTQE951vBhgwatBDPGEYf3yDW2aXfK8xOq30/aYY2r74BsO8c78yh7NKGJ/gDnxcKFfQV6ahSxEGDu2VyprzHfcPsxGFlFIIQQtzVKUBw3IHXbAV0Y+z8E1tRmCfBky0b0oTBvkhPR/BFfZDft8UIYaXRVIEg0eMjJpaALQUwxgoN2T7po3VVX7L1ACoKYbBEmgZZjyjdb25YYowTjxjRGcaU5o3QbG5mv4+kjIMPbQN5LTpPpIczPa289n04iP3nAdD95kWoulG5w+mhun1+z38uXnoplXdcx4MdAfPn16d4n9+z4z1EoBxm7uGZo2HLfpcBIzW8yV4wvm9qWHMzU0TfzYGEMegznkwPKO3Cfp+rSbUgWuAuTTAN3qqYLQac7jyWyZBNcmI0DcFFl8Vw/B9U3BZekoYtpsJw7BaxiAEycCwc8KSMFRAnoiaJHPC7OCKmQCIBbPeoC8gmROOCDsjdSwJE29ZzzV+igJycytOfty2gUcYJjKN5kqTVresmppx1g16DXAIPzkJRkf8D6nGzuyCPnQPO5zUKxa/+tXAOL7KhhlurI4e7K1FlvQNDEUWGPuqSU5mlEjwaPr9UXUgt6idPAwKK3EOBvmmjQ5oSG6NShwGR3v0jLIuhHFzwYnD4KkIzsFIqonk+pJXE56koRwM9E2vSeo1UkiuT/m8qQO+FJZz5zqzwAiDGg4Mc6PGDDDRoYAHE6Um9haWGWCis5YeTJTRY0cBM8AYQuPBhMHTW+a2p1QDcmhP1Ez8pWB8LYPsSWYpkT90fDDYnmSULDL6AKrJCyFEG68Uw+QohAioKVsYqaR0ejBgud55rA34C3Bpwpy1RMuBKcFANT2uinJ5KcHgDtyTnHRlkCzKYI3SdGLgm6+90YTn4OmvUSLTT1rGcQHYSaa/RomcogvjOkcnaZ3+GiUMF9wQgoQNgXR+IjCyO42Jmqj1AtYmnllgvG0EnHAAw6B0/S01sv37IQL1p4EhF+QFSh7MxmsqB+PbDxGsP5Wa3Ka2+8IhHwaqadUXfNMqDoags3XgXX7WEycYz3pUDsbf3QJrT7PBDAA44sydwiEEf8v/jEObP3cKJ4uC8yX/YsaMMPy5kxUOOwPzJf8yT4JGj0y94QG8qT3qyLwpwjSpgiHrCfYcHKuj9560TFRfSVRNlDRco4H6Ebr530hALpdhnwUmuJ5Qs6At7AIY1yG1UNNbizOrTQIm9LTOurW3XkkHV4cAdPluciaY0HrCEWoTar2SXjtoQS5B2mIKGHKzwHpCN3Qz30KGMRD2m/gwXfayMeq4AT0EYmDhq2gSMJ/45Q0At5+w5PTn4PmJu2mQWT4sYpiFewH5z7+DZ6JkqY62U14fjOXKf7wYG0ZelupQTfely98lGNvofcgNTK5aJlcwczVFwgwfDvMC0+mMHr3OC8yH/54uPMkLDHz9rZgTmGu4xX/9ZT5gluAbxj/lpGWWRpPer6O8wHQ6Gx+ejF4ez0OIEAwMrjKBeXZ8EoKxw85OFjAjTVsI9I3M1LQ/0bSnF0EYOFXJAOYAGrjPcwJz70zTLgOdJrvRdHB2FbQnCjvwxQXfdo3Pg2fUDe2L29IXkpbUg1GlpmfhoZsZDGu0iGEUBeTnV5q29ktcGFVqOr5cW42tJlUT//HJLzFZ3KE93pcsf6dCiIzcAR9m/yB7GFdNx5PKmRhHNQz2TeMF+2pnWcM4vmkEr/YvYdOko6YT+GMmS8IRnlJ+ZvTPf7w9FpafDma8L2X/KDtzMpKoMRXMvr4gFU2kYvQO1rRSKJJiwqifN0EHrukSTZPGvCkOjHo1XV9qC5Jqst3By/MLcdHpYfbPC+dyHTgFGHtsS108ZyFEVhN/JkxmKREWTK7UNF87yB3MwXUwYMmuAx9U1oIuIruhnadkUa7SaLlKMN47Xvj0RV5Sr7bzXAqewUaPrB1cfH7Cd7Dp2ZmTi1vtkj9DSA/m5a19xStuTJYezDN4xTF3VpmiO/ja1CrPuOXVwtwMqaF9/cXHS/wAVPGy4Ivh8AVZ+RmLYmGFMOOf/ly39VSv3wTXoTKAObkBjsjSKIR5Aog8yRHMjxsJwDydCWafqOkHyURwFMynr8rlMmSxaaaUxbc3dgferP989mpRsga6H/wx8nLJB4NBZpO3K38d/mVl5VX8msXkYSDP26kupAZmSpnDxIb5KDUpCmE+Oq0QiTgUl5Cqd1oqCmGo97Solweos6bJPF1lHvLqISOrf8uB0Y/IqwG9GtnqvH1IXo00LYtcdXBINksbtdj1UMt89Y3Oaxmybb3b7LuH7RY5rNZq5Mn7LbKvvB+/HoSZgAmnZcqa5TyXYWnGDj5s1rTmllN01zTdX93damo1Rw87Rvx6Noz+3Ve8PmM7ri56gip80jZuZeB+x4f4Dy6HDwdtLX69UlF/904XwLTQlQZwi/860rMB9/Q3d6Cee+jXiVC/2t6BrYLaw7Tgy2Zx65WKi9/9kTuaypFP3w4+fVuu1SLrlYrffq8LYaCenXd0oJ53cGcwbT0bznsP9nM1nR/QgP1jFx/Gq2f9adJY5NsZFOz4en5bNGLa7BEjrPdrfyIwegimubNDrNWRRV4+tAbkvZSW9xsz69aRexirXu/NNzobpuw6DPx/gKl6RtSk3nBuMQ/XPdMaq96PC+5N/ZGe5rkNLTWhfVV6d53LXOZyt+X/oNRfSpkZQqY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6" descr="data:image/png;base64,iVBORw0KGgoAAAANSUhEUgAAAIwAAADcCAMAAACVkLn7AAABU1BMVEX///8A//+EhIT/AAB/f3+5ubl4eHiKeHh7e3vv7++Gf39hubl+jIzm//8AjIzgAAAAUFD/4uL/fn7mAAD/yMg1NTU1UFD/9/f/oaH/MTH/6+uzAAA1AAD/wsLg4OD/tLTwAAD/z8/V1dUeAAB+AAB1AAD/Kir/cXH/WFj/3t7/6ur/Gxv/q6u8AAD/lpYAAABAUFBLUFD/S0seHh4A2dkAbm7/kpL/iIgA5uYAIyNWFBQAy8tTAADv8fEyWlq6uroAFhYjNzdolJQHAAAAu7sAOTkeLCwjq6uqnZ1ra2uprKwAfn7TkpLpUFCxaGjTAAAvAADSTExyjY2ddXXXa2tSX1/QTk6nb2/AXFzhPDy5xsaLLCzCm5ujAACbLCytQkKASEhRQEDUJSXZw8O3kZH/QUFKSko2iIiv//+xn5+t6+tBAACFwsLIfn5gMjKnSEgsJCRwyYWiAAAJp0lEQVR4nO2d/3fbthHAGUGSK5e1I4kxKcWy5Dq1LEuyMn+V69hJGmd27LVp1aRL13rd6mXdlm3d///TCIAEQRIEQIkg2Wfde7UoBiA/xAF3hwOoatpc5jKXufxmpLwG/+5ljYGliGAeKLyDZUkXVQ5jASBNc7dgcqWmODKHiZI5TJTcWRgLGPwCFIyw7IxSBQDIwojLzihmTWSLPRhx2ZlpqoIClJqEZYVSKtvyavr6cTsw936lYqFQKKcIw7ufBEyvZsaBMWs9dTDbfbApA1O5tP/b2zttvH7OiUJjwFQZbSALMyqgWPj595/1OTGxPMw62GqGi0iqqVJEnw9Of6hy+pA8TAOAdvR9maK/cWHWHJhKgdeh5WFM0I3JounLX95fWRk92KsQmGIyMFOIvmx7AbCiUS1jf/4va5jLv1e0QqlUOLX/XGYF0/ns0aPf2UdXJbsvX13ZPRn+yQRmsgyWl+uPpcsrhTkErprCwvKcilum8/DhkNkyzS2wni6MHg3TBqChGqYx8MNEq6kLwqY7WZiAldb9HZjl3HxQycIMwHu6X3pDG4oFGH7Mp66E1dRuH1E39KvJPgyPIF9HThimuUmHFPpyfTQE951vBhgwatBDPGEYf3yDW2aXfK8xOq30/aYY2r74BsO8c78yh7NKGJ/gDnxcKFfQV6ahSxEGDu2VyprzHfcPsxGFlFIIQQtzVKUBw3IHXbAV0Y+z8E1tRmCfBky0b0oTBvkhPR/BFfZDft8UIYaXRVIEg0eMjJpaALQUwxgoN2T7po3VVX7L1ACoKYbBEmgZZjyjdb25YYowTjxjRGcaU5o3QbG5mv4+kjIMPbQN5LTpPpIczPa289n04iP3nAdD95kWoulG5w+mhun1+z38uXnoplXdcx4MdAfPn16d4n9+z4z1EoBxm7uGZo2HLfpcBIzW8yV4wvm9qWHMzU0TfzYGEMegznkwPKO3Cfp+rSbUgWuAuTTAN3qqYLQac7jyWyZBNcmI0DcFFl8Vw/B9U3BZekoYtpsJw7BaxiAEycCwc8KSMFRAnoiaJHPC7OCKmQCIBbPeoC8gmROOCDsjdSwJE29ZzzV+igJycytOfty2gUcYJjKN5kqTVresmppx1g16DXAIPzkJRkf8D6nGzuyCPnQPO5zUKxa/+tXAOL7KhhlurI4e7K1FlvQNDEUWGPuqSU5mlEjwaPr9UXUgt6idPAwKK3EOBvmmjQ5oSG6NShwGR3v0jLIuhHFzwYnD4KkIzsFIqonk+pJXE56koRwM9E2vSeo1UkiuT/m8qQO+FJZz5zqzwAiDGg4Mc6PGDDDRoYAHE6Um9haWGWCis5YeTJTRY0cBM8AYQuPBhMHTW+a2p1QDcmhP1Ez8pWB8LYPsSWYpkT90fDDYnmSULDL6AKrJCyFEG68Uw+QohAioKVsYqaR0ejBgud55rA34C3Bpwpy1RMuBKcFANT2uinJ5KcHgDtyTnHRlkCzKYI3SdGLgm6+90YTn4OmvUSLTT1rGcQHYSaa/RomcogvjOkcnaZ3+GiUMF9wQgoQNgXR+IjCyO42Jmqj1AtYmnllgvG0EnHAAw6B0/S01sv37IQL1p4EhF+QFSh7MxmsqB+PbDxGsP5Wa3Ka2+8IhHwaqadUXfNMqDoags3XgXX7WEycYz3pUDsbf3QJrT7PBDAA44sydwiEEf8v/jEObP3cKJ4uC8yX/YsaMMPy5kxUOOwPzJf8yT4JGj0y94QG8qT3qyLwpwjSpgiHrCfYcHKuj9560TFRfSVRNlDRco4H6Ebr530hALpdhnwUmuJ5Qs6At7AIY1yG1UNNbizOrTQIm9LTOurW3XkkHV4cAdPluciaY0HrCEWoTar2SXjtoQS5B2mIKGHKzwHpCN3Qz30KGMRD2m/gwXfayMeq4AT0EYmDhq2gSMJ/45Q0At5+w5PTn4PmJu2mQWT4sYpiFewH5z7+DZ6JkqY62U14fjOXKf7wYG0ZelupQTfely98lGNvofcgNTK5aJlcwczVFwgwfDvMC0+mMHr3OC8yH/54uPMkLDHz9rZgTmGu4xX/9ZT5gluAbxj/lpGWWRpPer6O8wHQ6Gx+ejF4ez0OIEAwMrjKBeXZ8EoKxw85OFjAjTVsI9I3M1LQ/0bSnF0EYOFXJAOYAGrjPcwJz70zTLgOdJrvRdHB2FbQnCjvwxQXfdo3Pg2fUDe2L29IXkpbUg1GlpmfhoZsZDGu0iGEUBeTnV5q29ktcGFVqOr5cW42tJlUT//HJLzFZ3KE93pcsf6dCiIzcAR9m/yB7GFdNx5PKmRhHNQz2TeMF+2pnWcM4vmkEr/YvYdOko6YT+GMmS8IRnlJ+ZvTPf7w9FpafDma8L2X/KDtzMpKoMRXMvr4gFU2kYvQO1rRSKJJiwqifN0EHrukSTZPGvCkOjHo1XV9qC5Jqst3By/MLcdHpYfbPC+dyHTgFGHtsS108ZyFEVhN/JkxmKREWTK7UNF87yB3MwXUwYMmuAx9U1oIuIruhnadkUa7SaLlKMN47Xvj0RV5Sr7bzXAqewUaPrB1cfH7Cd7Dp2ZmTi1vtkj9DSA/m5a19xStuTJYezDN4xTF3VpmiO/ja1CrPuOXVwtwMqaF9/cXHS/wAVPGy4Ivh8AVZ+RmLYmGFMOOf/ly39VSv3wTXoTKAObkBjsjSKIR5Aog8yRHMjxsJwDydCWafqOkHyURwFMynr8rlMmSxaaaUxbc3dgferP989mpRsga6H/wx8nLJB4NBZpO3K38d/mVl5VX8msXkYSDP26kupAZmSpnDxIb5KDUpCmE+Oq0QiTgUl5Cqd1oqCmGo97Solweos6bJPF1lHvLqISOrf8uB0Y/IqwG9GtnqvH1IXo00LYtcdXBINksbtdj1UMt89Y3Oaxmybb3b7LuH7RY5rNZq5Mn7LbKvvB+/HoSZgAmnZcqa5TyXYWnGDj5s1rTmllN01zTdX93damo1Rw87Rvx6Noz+3Ve8PmM7ri56gip80jZuZeB+x4f4Dy6HDwdtLX69UlF/904XwLTQlQZwi/860rMB9/Q3d6Cee+jXiVC/2t6BrYLaw7Tgy2Zx65WKi9/9kTuaypFP3w4+fVuu1SLrlYrffq8LYaCenXd0oJ53cGcwbT0bznsP9nM1nR/QgP1jFx/Gq2f9adJY5NsZFOz4en5bNGLa7BEjrPdrfyIwegimubNDrNWRRV4+tAbkvZSW9xsz69aRexirXu/NNzobpuw6DPx/gKl6RtSk3nBuMQ/XPdMaq96PC+5N/ZGe5rkNLTWhfVV6d53LXOZyt+X/oNRfSpkZQqY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8" descr="data:image/png;base64,iVBORw0KGgoAAAANSUhEUgAAAIwAAADcCAMAAACVkLn7AAABU1BMVEX///8A//+EhIT/AAB/f3+5ubl4eHiKeHh7e3vv7++Gf39hubl+jIzm//8AjIzgAAAAUFD/4uL/fn7mAAD/yMg1NTU1UFD/9/f/oaH/MTH/6+uzAAA1AAD/wsLg4OD/tLTwAAD/z8/V1dUeAAB+AAB1AAD/Kir/cXH/WFj/3t7/6ur/Gxv/q6u8AAD/lpYAAABAUFBLUFD/S0seHh4A2dkAbm7/kpL/iIgA5uYAIyNWFBQAy8tTAADv8fEyWlq6uroAFhYjNzdolJQHAAAAu7sAOTkeLCwjq6uqnZ1ra2uprKwAfn7TkpLpUFCxaGjTAAAvAADSTExyjY2ddXXXa2tSX1/QTk6nb2/AXFzhPDy5xsaLLCzCm5ujAACbLCytQkKASEhRQEDUJSXZw8O3kZH/QUFKSko2iIiv//+xn5+t6+tBAACFwsLIfn5gMjKnSEgsJCRwyYWiAAAJp0lEQVR4nO2d/3fbthHAGUGSK5e1I4kxKcWy5Dq1LEuyMn+V69hJGmd27LVp1aRL13rd6mXdlm3d///TCIAEQRIEQIkg2Wfde7UoBiA/xAF3hwOoatpc5jKXufxmpLwG/+5ljYGliGAeKLyDZUkXVQ5jASBNc7dgcqWmODKHiZI5TJTcWRgLGPwCFIyw7IxSBQDIwojLzihmTWSLPRhx2ZlpqoIClJqEZYVSKtvyavr6cTsw936lYqFQKKcIw7ufBEyvZsaBMWs9dTDbfbApA1O5tP/b2zttvH7OiUJjwFQZbSALMyqgWPj595/1OTGxPMw62GqGi0iqqVJEnw9Of6hy+pA8TAOAdvR9maK/cWHWHJhKgdeh5WFM0I3JounLX95fWRk92KsQmGIyMFOIvmx7AbCiUS1jf/4va5jLv1e0QqlUOLX/XGYF0/ns0aPf2UdXJbsvX13ZPRn+yQRmsgyWl+uPpcsrhTkErprCwvKcilum8/DhkNkyzS2wni6MHg3TBqChGqYx8MNEq6kLwqY7WZiAldb9HZjl3HxQycIMwHu6X3pDG4oFGH7Mp66E1dRuH1E39KvJPgyPIF9HThimuUmHFPpyfTQE951vBhgwatBDPGEYf3yDW2aXfK8xOq30/aYY2r74BsO8c78yh7NKGJ/gDnxcKFfQV6ahSxEGDu2VyprzHfcPsxGFlFIIQQtzVKUBw3IHXbAV0Y+z8E1tRmCfBky0b0oTBvkhPR/BFfZDft8UIYaXRVIEg0eMjJpaALQUwxgoN2T7po3VVX7L1ACoKYbBEmgZZjyjdb25YYowTjxjRGcaU5o3QbG5mv4+kjIMPbQN5LTpPpIczPa289n04iP3nAdD95kWoulG5w+mhun1+z38uXnoplXdcx4MdAfPn16d4n9+z4z1EoBxm7uGZo2HLfpcBIzW8yV4wvm9qWHMzU0TfzYGEMegznkwPKO3Cfp+rSbUgWuAuTTAN3qqYLQac7jyWyZBNcmI0DcFFl8Vw/B9U3BZekoYtpsJw7BaxiAEycCwc8KSMFRAnoiaJHPC7OCKmQCIBbPeoC8gmROOCDsjdSwJE29ZzzV+igJycytOfty2gUcYJjKN5kqTVresmppx1g16DXAIPzkJRkf8D6nGzuyCPnQPO5zUKxa/+tXAOL7KhhlurI4e7K1FlvQNDEUWGPuqSU5mlEjwaPr9UXUgt6idPAwKK3EOBvmmjQ5oSG6NShwGR3v0jLIuhHFzwYnD4KkIzsFIqonk+pJXE56koRwM9E2vSeo1UkiuT/m8qQO+FJZz5zqzwAiDGg4Mc6PGDDDRoYAHE6Um9haWGWCis5YeTJTRY0cBM8AYQuPBhMHTW+a2p1QDcmhP1Ez8pWB8LYPsSWYpkT90fDDYnmSULDL6AKrJCyFEG68Uw+QohAioKVsYqaR0ejBgud55rA34C3Bpwpy1RMuBKcFANT2uinJ5KcHgDtyTnHRlkCzKYI3SdGLgm6+90YTn4OmvUSLTT1rGcQHYSaa/RomcogvjOkcnaZ3+GiUMF9wQgoQNgXR+IjCyO42Jmqj1AtYmnllgvG0EnHAAw6B0/S01sv37IQL1p4EhF+QFSh7MxmsqB+PbDxGsP5Wa3Ka2+8IhHwaqadUXfNMqDoags3XgXX7WEycYz3pUDsbf3QJrT7PBDAA44sydwiEEf8v/jEObP3cKJ4uC8yX/YsaMMPy5kxUOOwPzJf8yT4JGj0y94QG8qT3qyLwpwjSpgiHrCfYcHKuj9560TFRfSVRNlDRco4H6Ebr530hALpdhnwUmuJ5Qs6At7AIY1yG1UNNbizOrTQIm9LTOurW3XkkHV4cAdPluciaY0HrCEWoTar2SXjtoQS5B2mIKGHKzwHpCN3Qz30KGMRD2m/gwXfayMeq4AT0EYmDhq2gSMJ/45Q0At5+w5PTn4PmJu2mQWT4sYpiFewH5z7+DZ6JkqY62U14fjOXKf7wYG0ZelupQTfely98lGNvofcgNTK5aJlcwczVFwgwfDvMC0+mMHr3OC8yH/54uPMkLDHz9rZgTmGu4xX/9ZT5gluAbxj/lpGWWRpPer6O8wHQ6Gx+ejF4ez0OIEAwMrjKBeXZ8EoKxw85OFjAjTVsI9I3M1LQ/0bSnF0EYOFXJAOYAGrjPcwJz70zTLgOdJrvRdHB2FbQnCjvwxQXfdo3Pg2fUDe2L29IXkpbUg1GlpmfhoZsZDGu0iGEUBeTnV5q29ktcGFVqOr5cW42tJlUT//HJLzFZ3KE93pcsf6dCiIzcAR9m/yB7GFdNx5PKmRhHNQz2TeMF+2pnWcM4vmkEr/YvYdOko6YT+GMmS8IRnlJ+ZvTPf7w9FpafDma8L2X/KDtzMpKoMRXMvr4gFU2kYvQO1rRSKJJiwqifN0EHrukSTZPGvCkOjHo1XV9qC5Jqst3By/MLcdHpYfbPC+dyHTgFGHtsS108ZyFEVhN/JkxmKREWTK7UNF87yB3MwXUwYMmuAx9U1oIuIruhnadkUa7SaLlKMN47Xvj0RV5Sr7bzXAqewUaPrB1cfH7Cd7Dp2ZmTi1vtkj9DSA/m5a19xStuTJYezDN4xTF3VpmiO/ja1CrPuOXVwtwMqaF9/cXHS/wAVPGy4Ivh8AVZ+RmLYmGFMOOf/ly39VSv3wTXoTKAObkBjsjSKIR5Aog8yRHMjxsJwDydCWafqOkHyURwFMynr8rlMmSxaaaUxbc3dgferP989mpRsga6H/wx8nLJB4NBZpO3K38d/mVl5VX8msXkYSDP26kupAZmSpnDxIb5KDUpCmE+Oq0QiTgUl5Cqd1oqCmGo97Solweos6bJPF1lHvLqISOrf8uB0Y/IqwG9GtnqvH1IXo00LYtcdXBINksbtdj1UMt89Y3Oaxmybb3b7LuH7RY5rNZq5Mn7LbKvvB+/HoSZgAmnZcqa5TyXYWnGDj5s1rTmllN01zTdX93damo1Rw87Rvx6Noz+3Ve8PmM7ri56gip80jZuZeB+x4f4Dy6HDwdtLX69UlF/904XwLTQlQZwi/860rMB9/Q3d6Cee+jXiVC/2t6BrYLaw7Tgy2Zx65WKi9/9kTuaypFP3w4+fVuu1SLrlYrffq8LYaCenXd0oJ53cGcwbT0bznsP9nM1nR/QgP1jFx/Gq2f9adJY5NsZFOz4en5bNGLa7BEjrPdrfyIwegimubNDrNWRRV4+tAbkvZSW9xsz69aRexirXu/NNzobpuw6DPx/gKl6RtSk3nBuMQ/XPdMaq96PC+5N/ZGe5rkNLTWhfVV6d53LXOZyt+X/oNRfSpkZQqY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0" descr="data:image/png;base64,iVBORw0KGgoAAAANSUhEUgAAAIwAAADcCAMAAACVkLn7AAABU1BMVEX///8A//+EhIT/AAB/f3+5ubl4eHiKeHh7e3vv7++Gf39hubl+jIzm//8AjIzgAAAAUFD/4uL/fn7mAAD/yMg1NTU1UFD/9/f/oaH/MTH/6+uzAAA1AAD/wsLg4OD/tLTwAAD/z8/V1dUeAAB+AAB1AAD/Kir/cXH/WFj/3t7/6ur/Gxv/q6u8AAD/lpYAAABAUFBLUFD/S0seHh4A2dkAbm7/kpL/iIgA5uYAIyNWFBQAy8tTAADv8fEyWlq6uroAFhYjNzdolJQHAAAAu7sAOTkeLCwjq6uqnZ1ra2uprKwAfn7TkpLpUFCxaGjTAAAvAADSTExyjY2ddXXXa2tSX1/QTk6nb2/AXFzhPDy5xsaLLCzCm5ujAACbLCytQkKASEhRQEDUJSXZw8O3kZH/QUFKSko2iIiv//+xn5+t6+tBAACFwsLIfn5gMjKnSEgsJCRwyYWiAAAJp0lEQVR4nO2d/3fbthHAGUGSK5e1I4kxKcWy5Dq1LEuyMn+V69hJGmd27LVp1aRL13rd6mXdlm3d///TCIAEQRIEQIkg2Wfde7UoBiA/xAF3hwOoatpc5jKXufxmpLwG/+5ljYGliGAeKLyDZUkXVQ5jASBNc7dgcqWmODKHiZI5TJTcWRgLGPwCFIyw7IxSBQDIwojLzihmTWSLPRhx2ZlpqoIClJqEZYVSKtvyavr6cTsw936lYqFQKKcIw7ufBEyvZsaBMWs9dTDbfbApA1O5tP/b2zttvH7OiUJjwFQZbSALMyqgWPj595/1OTGxPMw62GqGi0iqqVJEnw9Of6hy+pA8TAOAdvR9maK/cWHWHJhKgdeh5WFM0I3JounLX95fWRk92KsQmGIyMFOIvmx7AbCiUS1jf/4va5jLv1e0QqlUOLX/XGYF0/ns0aPf2UdXJbsvX13ZPRn+yQRmsgyWl+uPpcsrhTkErprCwvKcilum8/DhkNkyzS2wni6MHg3TBqChGqYx8MNEq6kLwqY7WZiAldb9HZjl3HxQycIMwHu6X3pDG4oFGH7Mp66E1dRuH1E39KvJPgyPIF9HThimuUmHFPpyfTQE951vBhgwatBDPGEYf3yDW2aXfK8xOq30/aYY2r74BsO8c78yh7NKGJ/gDnxcKFfQV6ahSxEGDu2VyprzHfcPsxGFlFIIQQtzVKUBw3IHXbAV0Y+z8E1tRmCfBky0b0oTBvkhPR/BFfZDft8UIYaXRVIEg0eMjJpaALQUwxgoN2T7po3VVX7L1ACoKYbBEmgZZjyjdb25YYowTjxjRGcaU5o3QbG5mv4+kjIMPbQN5LTpPpIczPa289n04iP3nAdD95kWoulG5w+mhun1+z38uXnoplXdcx4MdAfPn16d4n9+z4z1EoBxm7uGZo2HLfpcBIzW8yV4wvm9qWHMzU0TfzYGEMegznkwPKO3Cfp+rSbUgWuAuTTAN3qqYLQac7jyWyZBNcmI0DcFFl8Vw/B9U3BZekoYtpsJw7BaxiAEycCwc8KSMFRAnoiaJHPC7OCKmQCIBbPeoC8gmROOCDsjdSwJE29ZzzV+igJycytOfty2gUcYJjKN5kqTVresmppx1g16DXAIPzkJRkf8D6nGzuyCPnQPO5zUKxa/+tXAOL7KhhlurI4e7K1FlvQNDEUWGPuqSU5mlEjwaPr9UXUgt6idPAwKK3EOBvmmjQ5oSG6NShwGR3v0jLIuhHFzwYnD4KkIzsFIqonk+pJXE56koRwM9E2vSeo1UkiuT/m8qQO+FJZz5zqzwAiDGg4Mc6PGDDDRoYAHE6Um9haWGWCis5YeTJTRY0cBM8AYQuPBhMHTW+a2p1QDcmhP1Ez8pWB8LYPsSWYpkT90fDDYnmSULDL6AKrJCyFEG68Uw+QohAioKVsYqaR0ejBgud55rA34C3Bpwpy1RMuBKcFANT2uinJ5KcHgDtyTnHRlkCzKYI3SdGLgm6+90YTn4OmvUSLTT1rGcQHYSaa/RomcogvjOkcnaZ3+GiUMF9wQgoQNgXR+IjCyO42Jmqj1AtYmnllgvG0EnHAAw6B0/S01sv37IQL1p4EhF+QFSh7MxmsqB+PbDxGsP5Wa3Ka2+8IhHwaqadUXfNMqDoags3XgXX7WEycYz3pUDsbf3QJrT7PBDAA44sydwiEEf8v/jEObP3cKJ4uC8yX/YsaMMPy5kxUOOwPzJf8yT4JGj0y94QG8qT3qyLwpwjSpgiHrCfYcHKuj9560TFRfSVRNlDRco4H6Ebr530hALpdhnwUmuJ5Qs6At7AIY1yG1UNNbizOrTQIm9LTOurW3XkkHV4cAdPluciaY0HrCEWoTar2SXjtoQS5B2mIKGHKzwHpCN3Qz30KGMRD2m/gwXfayMeq4AT0EYmDhq2gSMJ/45Q0At5+w5PTn4PmJu2mQWT4sYpiFewH5z7+DZ6JkqY62U14fjOXKf7wYG0ZelupQTfely98lGNvofcgNTK5aJlcwczVFwgwfDvMC0+mMHr3OC8yH/54uPMkLDHz9rZgTmGu4xX/9ZT5gluAbxj/lpGWWRpPer6O8wHQ6Gx+ejF4ez0OIEAwMrjKBeXZ8EoKxw85OFjAjTVsI9I3M1LQ/0bSnF0EYOFXJAOYAGrjPcwJz70zTLgOdJrvRdHB2FbQnCjvwxQXfdo3Pg2fUDe2L29IXkpbUg1GlpmfhoZsZDGu0iGEUBeTnV5q29ktcGFVqOr5cW42tJlUT//HJLzFZ3KE93pcsf6dCiIzcAR9m/yB7GFdNx5PKmRhHNQz2TeMF+2pnWcM4vmkEr/YvYdOko6YT+GMmS8IRnlJ+ZvTPf7w9FpafDma8L2X/KDtzMpKoMRXMvr4gFU2kYvQO1rRSKJJiwqifN0EHrukSTZPGvCkOjHo1XV9qC5Jqst3By/MLcdHpYfbPC+dyHTgFGHtsS108ZyFEVhN/JkxmKREWTK7UNF87yB3MwXUwYMmuAx9U1oIuIruhnadkUa7SaLlKMN47Xvj0RV5Sr7bzXAqewUaPrB1cfH7Cd7Dp2ZmTi1vtkj9DSA/m5a19xStuTJYezDN4xTF3VpmiO/ja1CrPuOXVwtwMqaF9/cXHS/wAVPGy4Ivh8AVZ+RmLYmGFMOOf/ly39VSv3wTXoTKAObkBjsjSKIR5Aog8yRHMjxsJwDydCWafqOkHyURwFMynr8rlMmSxaaaUxbc3dgferP989mpRsga6H/wx8nLJB4NBZpO3K38d/mVl5VX8msXkYSDP26kupAZmSpnDxIb5KDUpCmE+Oq0QiTgUl5Cqd1oqCmGo97Solweos6bJPF1lHvLqISOrf8uB0Y/IqwG9GtnqvH1IXo00LYtcdXBINksbtdj1UMt89Y3Oaxmybb3b7LuH7RY5rNZq5Mn7LbKvvB+/HoSZgAmnZcqa5TyXYWnGDj5s1rTmllN01zTdX93damo1Rw87Rvx6Noz+3Ve8PmM7ri56gip80jZuZeB+x4f4Dy6HDwdtLX69UlF/904XwLTQlQZwi/860rMB9/Q3d6Cee+jXiVC/2t6BrYLaw7Tgy2Zx65WKi9/9kTuaypFP3w4+fVuu1SLrlYrffq8LYaCenXd0oJ53cGcwbT0bznsP9nM1nR/QgP1jFx/Gq2f9adJY5NsZFOz4en5bNGLa7BEjrPdrfyIwegimubNDrNWRRV4+tAbkvZSW9xsz69aRexirXu/NNzobpuw6DPx/gKl6RtSk3nBuMQ/XPdMaq96PC+5N/ZGe5rkNLTWhfVV6d53LXOZyt+X/oNRfSpkZQqYAAAAASUVORK5CYI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639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233" y="3933168"/>
            <a:ext cx="1370182" cy="215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04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41"/>
            <a:ext cx="10972800" cy="1143000"/>
          </a:xfrm>
        </p:spPr>
        <p:txBody>
          <a:bodyPr/>
          <a:lstStyle/>
          <a:p>
            <a:r>
              <a:rPr lang="es-EC" dirty="0" smtClean="0">
                <a:solidFill>
                  <a:schemeClr val="tx1"/>
                </a:solidFill>
              </a:rPr>
              <a:t>RECOMENDACIONES</a:t>
            </a:r>
            <a:endParaRPr lang="es-EC" dirty="0">
              <a:solidFill>
                <a:schemeClr val="tx1"/>
              </a:solidFill>
            </a:endParaRPr>
          </a:p>
        </p:txBody>
      </p:sp>
      <p:sp>
        <p:nvSpPr>
          <p:cNvPr id="3" name="Marcador de contenido 2"/>
          <p:cNvSpPr>
            <a:spLocks noGrp="1"/>
          </p:cNvSpPr>
          <p:nvPr>
            <p:ph idx="1"/>
          </p:nvPr>
        </p:nvSpPr>
        <p:spPr>
          <a:xfrm>
            <a:off x="609600" y="1518249"/>
            <a:ext cx="10647872" cy="4628551"/>
          </a:xfrm>
        </p:spPr>
        <p:txBody>
          <a:bodyPr/>
          <a:lstStyle/>
          <a:p>
            <a:pPr algn="just"/>
            <a:r>
              <a:rPr lang="es-EC" dirty="0" smtClean="0">
                <a:solidFill>
                  <a:schemeClr val="tx1"/>
                </a:solidFill>
              </a:rPr>
              <a:t>Es </a:t>
            </a:r>
            <a:r>
              <a:rPr lang="es-EC" dirty="0">
                <a:solidFill>
                  <a:schemeClr val="tx1"/>
                </a:solidFill>
              </a:rPr>
              <a:t>recomendable que el espesor de la fruta sea uniforme en cada rodaja para evitar que el secado no sea uniforme.</a:t>
            </a:r>
          </a:p>
          <a:p>
            <a:pPr algn="just"/>
            <a:r>
              <a:rPr lang="es-EC" dirty="0" smtClean="0">
                <a:solidFill>
                  <a:schemeClr val="tx1"/>
                </a:solidFill>
              </a:rPr>
              <a:t>Colocar </a:t>
            </a:r>
            <a:r>
              <a:rPr lang="es-EC" dirty="0">
                <a:solidFill>
                  <a:schemeClr val="tx1"/>
                </a:solidFill>
              </a:rPr>
              <a:t>un solo tipo de fruta en el deshidratador para evitar cambios en el color y mayor tiempo de secado.</a:t>
            </a:r>
          </a:p>
          <a:p>
            <a:pPr algn="just"/>
            <a:r>
              <a:rPr lang="es-EC" dirty="0" smtClean="0">
                <a:solidFill>
                  <a:schemeClr val="tx1"/>
                </a:solidFill>
              </a:rPr>
              <a:t>No </a:t>
            </a:r>
            <a:r>
              <a:rPr lang="es-EC" dirty="0">
                <a:solidFill>
                  <a:schemeClr val="tx1"/>
                </a:solidFill>
              </a:rPr>
              <a:t>variar los parámetros establecidos de secado, tanto de presión como de temperatura.</a:t>
            </a:r>
          </a:p>
          <a:p>
            <a:pPr algn="just"/>
            <a:r>
              <a:rPr lang="es-EC" dirty="0" smtClean="0">
                <a:solidFill>
                  <a:schemeClr val="tx1"/>
                </a:solidFill>
              </a:rPr>
              <a:t>Fomentar </a:t>
            </a:r>
            <a:r>
              <a:rPr lang="es-EC" dirty="0">
                <a:solidFill>
                  <a:schemeClr val="tx1"/>
                </a:solidFill>
              </a:rPr>
              <a:t>el conocimiento del proceso de deshidratación en el área alimenticia, ya que es un recurso sustentable y sobretodo saludable para la población ecuatoriana.</a:t>
            </a:r>
          </a:p>
        </p:txBody>
      </p:sp>
    </p:spTree>
    <p:extLst>
      <p:ext uri="{BB962C8B-B14F-4D97-AF65-F5344CB8AC3E}">
        <p14:creationId xmlns:p14="http://schemas.microsoft.com/office/powerpoint/2010/main" val="22317883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8830" y="2905695"/>
            <a:ext cx="10972800" cy="1143000"/>
          </a:xfrm>
        </p:spPr>
        <p:txBody>
          <a:bodyPr/>
          <a:lstStyle/>
          <a:p>
            <a:pPr algn="ctr"/>
            <a:r>
              <a:rPr lang="es-EC" dirty="0" smtClean="0">
                <a:solidFill>
                  <a:schemeClr val="tx1"/>
                </a:solidFill>
              </a:rPr>
              <a:t>GRACIAS</a:t>
            </a:r>
            <a:endParaRPr lang="es-EC" dirty="0">
              <a:solidFill>
                <a:schemeClr val="tx1"/>
              </a:solidFill>
            </a:endParaRPr>
          </a:p>
        </p:txBody>
      </p:sp>
    </p:spTree>
    <p:extLst>
      <p:ext uri="{BB962C8B-B14F-4D97-AF65-F5344CB8AC3E}">
        <p14:creationId xmlns:p14="http://schemas.microsoft.com/office/powerpoint/2010/main" val="928905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7869"/>
            <a:ext cx="10972800" cy="1143000"/>
          </a:xfrm>
        </p:spPr>
        <p:txBody>
          <a:bodyPr/>
          <a:lstStyle/>
          <a:p>
            <a:r>
              <a:rPr lang="es-EC" dirty="0" smtClean="0">
                <a:solidFill>
                  <a:schemeClr val="tx1"/>
                </a:solidFill>
              </a:rPr>
              <a:t>PROCESO DE SECADO</a:t>
            </a:r>
            <a:endParaRPr lang="es-EC" dirty="0">
              <a:solidFill>
                <a:schemeClr val="tx1"/>
              </a:solidFill>
            </a:endParaRPr>
          </a:p>
        </p:txBody>
      </p:sp>
      <p:sp>
        <p:nvSpPr>
          <p:cNvPr id="3" name="Marcador de contenido 2"/>
          <p:cNvSpPr>
            <a:spLocks noGrp="1"/>
          </p:cNvSpPr>
          <p:nvPr>
            <p:ph idx="1"/>
          </p:nvPr>
        </p:nvSpPr>
        <p:spPr>
          <a:xfrm>
            <a:off x="604413" y="1418897"/>
            <a:ext cx="5199587" cy="3583051"/>
          </a:xfrm>
        </p:spPr>
        <p:txBody>
          <a:bodyPr/>
          <a:lstStyle/>
          <a:p>
            <a:r>
              <a:rPr lang="es-EC" dirty="0">
                <a:solidFill>
                  <a:schemeClr val="tx1"/>
                </a:solidFill>
              </a:rPr>
              <a:t>Hay dos métodos para eliminar la humedad, mediante evaporación y vaporización.</a:t>
            </a:r>
          </a:p>
          <a:p>
            <a:r>
              <a:rPr lang="es-EC" dirty="0" smtClean="0">
                <a:solidFill>
                  <a:schemeClr val="tx1"/>
                </a:solidFill>
              </a:rPr>
              <a:t>El </a:t>
            </a:r>
            <a:r>
              <a:rPr lang="es-EC" dirty="0">
                <a:solidFill>
                  <a:schemeClr val="tx1"/>
                </a:solidFill>
              </a:rPr>
              <a:t>comportamiento de secado de sólidos puede ser caracterizado midiendo la pérdida del contenido de humedad en función de </a:t>
            </a:r>
            <a:r>
              <a:rPr lang="es-EC" dirty="0" smtClean="0">
                <a:solidFill>
                  <a:schemeClr val="tx1"/>
                </a:solidFill>
              </a:rPr>
              <a:t>tiempo.</a:t>
            </a:r>
          </a:p>
          <a:p>
            <a:endParaRPr lang="es-EC" dirty="0" smtClean="0">
              <a:solidFill>
                <a:schemeClr val="tx1"/>
              </a:solidFill>
            </a:endParaRPr>
          </a:p>
          <a:p>
            <a:endParaRPr lang="es-EC" dirty="0">
              <a:solidFill>
                <a:schemeClr val="tx1"/>
              </a:solidFill>
            </a:endParaRPr>
          </a:p>
          <a:p>
            <a:endParaRPr lang="es-EC" dirty="0" smtClean="0">
              <a:solidFill>
                <a:schemeClr val="tx1"/>
              </a:solidFill>
            </a:endParaRPr>
          </a:p>
        </p:txBody>
      </p:sp>
      <p:pic>
        <p:nvPicPr>
          <p:cNvPr id="8" name="7 Imagen"/>
          <p:cNvPicPr/>
          <p:nvPr/>
        </p:nvPicPr>
        <p:blipFill rotWithShape="1">
          <a:blip r:embed="rId3" cstate="print"/>
          <a:srcRect l="26646" t="37432" r="48744" b="26846"/>
          <a:stretch/>
        </p:blipFill>
        <p:spPr bwMode="auto">
          <a:xfrm>
            <a:off x="6651229" y="1245476"/>
            <a:ext cx="5015253" cy="3871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577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78949"/>
            <a:ext cx="10972800" cy="1143000"/>
          </a:xfrm>
        </p:spPr>
        <p:txBody>
          <a:bodyPr/>
          <a:lstStyle/>
          <a:p>
            <a:r>
              <a:rPr lang="es-EC" sz="2400" dirty="0" smtClean="0">
                <a:solidFill>
                  <a:schemeClr val="tx1"/>
                </a:solidFill>
              </a:rPr>
              <a:t>CURVA DE SECADO</a:t>
            </a:r>
            <a:endParaRPr lang="es-EC" sz="2400" dirty="0">
              <a:solidFill>
                <a:schemeClr val="tx1"/>
              </a:solidFill>
            </a:endParaRPr>
          </a:p>
        </p:txBody>
      </p:sp>
      <p:sp>
        <p:nvSpPr>
          <p:cNvPr id="8" name="Marcador de contenido 2"/>
          <p:cNvSpPr>
            <a:spLocks noGrp="1"/>
          </p:cNvSpPr>
          <p:nvPr>
            <p:ph idx="1"/>
          </p:nvPr>
        </p:nvSpPr>
        <p:spPr>
          <a:xfrm>
            <a:off x="604413" y="1182415"/>
            <a:ext cx="6237821" cy="3819534"/>
          </a:xfrm>
        </p:spPr>
        <p:txBody>
          <a:bodyPr/>
          <a:lstStyle/>
          <a:p>
            <a:r>
              <a:rPr lang="es-EC" dirty="0" smtClean="0">
                <a:solidFill>
                  <a:schemeClr val="tx1"/>
                </a:solidFill>
              </a:rPr>
              <a:t>La </a:t>
            </a:r>
            <a:r>
              <a:rPr lang="es-EC" dirty="0">
                <a:solidFill>
                  <a:schemeClr val="tx1"/>
                </a:solidFill>
              </a:rPr>
              <a:t>masa húmeda está dado por</a:t>
            </a:r>
            <a:r>
              <a:rPr lang="es-EC" dirty="0" smtClean="0">
                <a:solidFill>
                  <a:schemeClr val="tx1"/>
                </a:solidFill>
              </a:rPr>
              <a:t>:</a:t>
            </a:r>
          </a:p>
          <a:p>
            <a:endParaRPr lang="es-EC" dirty="0" smtClean="0">
              <a:solidFill>
                <a:schemeClr val="tx1"/>
              </a:solidFill>
            </a:endParaRPr>
          </a:p>
          <a:p>
            <a:endParaRPr lang="es-EC" dirty="0" smtClean="0">
              <a:solidFill>
                <a:schemeClr val="tx1"/>
              </a:solidFill>
            </a:endParaRPr>
          </a:p>
          <a:p>
            <a:r>
              <a:rPr lang="es-EC" dirty="0" smtClean="0">
                <a:solidFill>
                  <a:schemeClr val="tx1"/>
                </a:solidFill>
              </a:rPr>
              <a:t>El </a:t>
            </a:r>
            <a:r>
              <a:rPr lang="es-EC" dirty="0">
                <a:solidFill>
                  <a:schemeClr val="tx1"/>
                </a:solidFill>
              </a:rPr>
              <a:t>contenido de humedad está dado por:</a:t>
            </a:r>
            <a:endParaRPr lang="es-EC" dirty="0" smtClean="0">
              <a:solidFill>
                <a:schemeClr val="tx1"/>
              </a:solidFill>
            </a:endParaRPr>
          </a:p>
          <a:p>
            <a:r>
              <a:rPr lang="es-EC" dirty="0"/>
              <a:t> La masa húmeda está dado por:</a:t>
            </a:r>
            <a:endParaRPr lang="es-EC" dirty="0" smtClean="0">
              <a:solidFill>
                <a:schemeClr val="tx1"/>
              </a:solidFill>
            </a:endParaRPr>
          </a:p>
          <a:p>
            <a:endParaRPr lang="es-EC" dirty="0" smtClean="0">
              <a:solidFill>
                <a:schemeClr val="tx1"/>
              </a:solidFill>
            </a:endParaRPr>
          </a:p>
          <a:p>
            <a:r>
              <a:rPr lang="es-EC" dirty="0" smtClean="0">
                <a:solidFill>
                  <a:schemeClr val="tx1"/>
                </a:solidFill>
              </a:rPr>
              <a:t>Ecuación</a:t>
            </a:r>
          </a:p>
          <a:p>
            <a:endParaRPr lang="es-EC" dirty="0">
              <a:solidFill>
                <a:schemeClr val="tx1"/>
              </a:solidFill>
            </a:endParaRPr>
          </a:p>
          <a:p>
            <a:endParaRPr lang="es-EC" dirty="0" smtClean="0">
              <a:solidFill>
                <a:schemeClr val="tx1"/>
              </a:solidFill>
            </a:endParaRPr>
          </a:p>
        </p:txBody>
      </p:sp>
      <p:pic>
        <p:nvPicPr>
          <p:cNvPr id="9" name="8 Imagen"/>
          <p:cNvPicPr/>
          <p:nvPr/>
        </p:nvPicPr>
        <p:blipFill rotWithShape="1">
          <a:blip r:embed="rId2"/>
          <a:srcRect l="58772" t="23091" r="22596" b="36891"/>
          <a:stretch/>
        </p:blipFill>
        <p:spPr bwMode="auto">
          <a:xfrm>
            <a:off x="7184838" y="1229710"/>
            <a:ext cx="3929851" cy="3968717"/>
          </a:xfrm>
          <a:prstGeom prst="rect">
            <a:avLst/>
          </a:prstGeom>
          <a:ln>
            <a:noFill/>
          </a:ln>
          <a:extLst>
            <a:ext uri="{53640926-AAD7-44D8-BBD7-CCE9431645EC}">
              <a14:shadowObscured xmlns:a14="http://schemas.microsoft.com/office/drawing/2010/main"/>
            </a:ext>
          </a:extLst>
        </p:spPr>
      </p:pic>
      <p:pic>
        <p:nvPicPr>
          <p:cNvPr id="174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5921" t="64762" r="44386" b="27910"/>
          <a:stretch/>
        </p:blipFill>
        <p:spPr bwMode="auto">
          <a:xfrm>
            <a:off x="2001606" y="2995448"/>
            <a:ext cx="2349677" cy="9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5921" t="53340" r="44386" b="40381"/>
          <a:stretch/>
        </p:blipFill>
        <p:spPr bwMode="auto">
          <a:xfrm>
            <a:off x="2149368" y="1669047"/>
            <a:ext cx="2448910" cy="89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4345" t="32037" r="41632" b="60237"/>
          <a:stretch/>
        </p:blipFill>
        <p:spPr bwMode="auto">
          <a:xfrm>
            <a:off x="1615968" y="4653900"/>
            <a:ext cx="3515710" cy="10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5397065" y="1792914"/>
            <a:ext cx="551793" cy="369332"/>
          </a:xfrm>
          <a:prstGeom prst="rect">
            <a:avLst/>
          </a:prstGeom>
          <a:noFill/>
        </p:spPr>
        <p:txBody>
          <a:bodyPr wrap="square" rtlCol="0">
            <a:spAutoFit/>
          </a:bodyPr>
          <a:lstStyle/>
          <a:p>
            <a:r>
              <a:rPr lang="es-EC" dirty="0" smtClean="0"/>
              <a:t>(1)</a:t>
            </a:r>
            <a:endParaRPr lang="es-EC" dirty="0"/>
          </a:p>
        </p:txBody>
      </p:sp>
      <p:sp>
        <p:nvSpPr>
          <p:cNvPr id="19" name="18 CuadroTexto"/>
          <p:cNvSpPr txBox="1"/>
          <p:nvPr/>
        </p:nvSpPr>
        <p:spPr>
          <a:xfrm>
            <a:off x="5397065" y="3263733"/>
            <a:ext cx="551793" cy="369332"/>
          </a:xfrm>
          <a:prstGeom prst="rect">
            <a:avLst/>
          </a:prstGeom>
          <a:noFill/>
        </p:spPr>
        <p:txBody>
          <a:bodyPr wrap="square" rtlCol="0">
            <a:spAutoFit/>
          </a:bodyPr>
          <a:lstStyle/>
          <a:p>
            <a:r>
              <a:rPr lang="es-EC" dirty="0" smtClean="0"/>
              <a:t>(2)</a:t>
            </a:r>
            <a:endParaRPr lang="es-EC" dirty="0"/>
          </a:p>
        </p:txBody>
      </p:sp>
      <p:sp>
        <p:nvSpPr>
          <p:cNvPr id="20" name="19 CuadroTexto"/>
          <p:cNvSpPr txBox="1"/>
          <p:nvPr/>
        </p:nvSpPr>
        <p:spPr>
          <a:xfrm>
            <a:off x="5436478" y="4814964"/>
            <a:ext cx="551793" cy="369332"/>
          </a:xfrm>
          <a:prstGeom prst="rect">
            <a:avLst/>
          </a:prstGeom>
          <a:noFill/>
        </p:spPr>
        <p:txBody>
          <a:bodyPr wrap="square" rtlCol="0">
            <a:spAutoFit/>
          </a:bodyPr>
          <a:lstStyle/>
          <a:p>
            <a:r>
              <a:rPr lang="es-EC" dirty="0" smtClean="0"/>
              <a:t>(3)</a:t>
            </a:r>
            <a:endParaRPr lang="es-EC" dirty="0"/>
          </a:p>
        </p:txBody>
      </p:sp>
    </p:spTree>
    <p:extLst>
      <p:ext uri="{BB962C8B-B14F-4D97-AF65-F5344CB8AC3E}">
        <p14:creationId xmlns:p14="http://schemas.microsoft.com/office/powerpoint/2010/main" val="2196769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50669"/>
            <a:ext cx="10972800" cy="1143000"/>
          </a:xfrm>
        </p:spPr>
        <p:txBody>
          <a:bodyPr/>
          <a:lstStyle/>
          <a:p>
            <a:r>
              <a:rPr lang="es-EC" dirty="0" smtClean="0">
                <a:solidFill>
                  <a:schemeClr val="tx1"/>
                </a:solidFill>
              </a:rPr>
              <a:t>PROPIEDADES DE LAS FRUTAS Y VERDURAS</a:t>
            </a:r>
            <a:endParaRPr lang="es-EC" dirty="0">
              <a:solidFill>
                <a:schemeClr val="tx1"/>
              </a:solidFill>
            </a:endParaRPr>
          </a:p>
        </p:txBody>
      </p:sp>
      <p:sp>
        <p:nvSpPr>
          <p:cNvPr id="3" name="Marcador de contenido 2"/>
          <p:cNvSpPr>
            <a:spLocks noGrp="1"/>
          </p:cNvSpPr>
          <p:nvPr>
            <p:ph idx="1"/>
          </p:nvPr>
        </p:nvSpPr>
        <p:spPr>
          <a:xfrm>
            <a:off x="609600" y="1193669"/>
            <a:ext cx="10972800" cy="4525963"/>
          </a:xfrm>
        </p:spPr>
        <p:txBody>
          <a:bodyPr numCol="2"/>
          <a:lstStyle/>
          <a:p>
            <a:r>
              <a:rPr lang="es-EC" dirty="0" smtClean="0">
                <a:solidFill>
                  <a:schemeClr val="tx1"/>
                </a:solidFill>
              </a:rPr>
              <a:t>Densidad </a:t>
            </a:r>
            <a:endParaRPr lang="es-EC" dirty="0">
              <a:solidFill>
                <a:schemeClr val="tx1"/>
              </a:solidFill>
            </a:endParaRPr>
          </a:p>
          <a:p>
            <a:r>
              <a:rPr lang="es-EC" dirty="0" smtClean="0">
                <a:solidFill>
                  <a:schemeClr val="tx1"/>
                </a:solidFill>
              </a:rPr>
              <a:t>Calor </a:t>
            </a:r>
            <a:r>
              <a:rPr lang="es-EC" dirty="0">
                <a:solidFill>
                  <a:schemeClr val="tx1"/>
                </a:solidFill>
              </a:rPr>
              <a:t>específico </a:t>
            </a:r>
          </a:p>
          <a:p>
            <a:pPr marL="0" indent="0">
              <a:buNone/>
            </a:pPr>
            <a:endParaRPr lang="es-EC" dirty="0">
              <a:solidFill>
                <a:schemeClr val="tx1"/>
              </a:solidFill>
            </a:endParaRPr>
          </a:p>
          <a:p>
            <a:pPr marL="0" indent="0">
              <a:buNone/>
            </a:pPr>
            <a:endParaRPr lang="es-EC" dirty="0" smtClean="0">
              <a:solidFill>
                <a:schemeClr val="tx1"/>
              </a:solidFill>
            </a:endParaRPr>
          </a:p>
          <a:p>
            <a:r>
              <a:rPr lang="es-EC" dirty="0" smtClean="0">
                <a:solidFill>
                  <a:schemeClr val="tx1"/>
                </a:solidFill>
              </a:rPr>
              <a:t>Entalpía</a:t>
            </a:r>
          </a:p>
          <a:p>
            <a:endParaRPr lang="es-EC" dirty="0" smtClean="0">
              <a:solidFill>
                <a:schemeClr val="tx1"/>
              </a:solidFill>
            </a:endParaRPr>
          </a:p>
          <a:p>
            <a:endParaRPr lang="es-EC" dirty="0" smtClean="0">
              <a:solidFill>
                <a:schemeClr val="tx1"/>
              </a:solidFill>
            </a:endParaRPr>
          </a:p>
          <a:p>
            <a:r>
              <a:rPr lang="es-EC" dirty="0" smtClean="0">
                <a:solidFill>
                  <a:schemeClr val="tx1"/>
                </a:solidFill>
              </a:rPr>
              <a:t>Conductividad </a:t>
            </a:r>
            <a:r>
              <a:rPr lang="es-EC" dirty="0">
                <a:solidFill>
                  <a:schemeClr val="tx1"/>
                </a:solidFill>
              </a:rPr>
              <a:t>térmica </a:t>
            </a:r>
            <a:endParaRPr lang="es-EC" dirty="0" smtClean="0">
              <a:solidFill>
                <a:schemeClr val="tx1"/>
              </a:solidFill>
            </a:endParaRPr>
          </a:p>
          <a:p>
            <a:endParaRPr lang="es-EC" dirty="0" smtClean="0">
              <a:solidFill>
                <a:schemeClr val="tx1"/>
              </a:solidFill>
            </a:endParaRPr>
          </a:p>
          <a:p>
            <a:endParaRPr lang="es-EC" dirty="0">
              <a:solidFill>
                <a:schemeClr val="tx1"/>
              </a:solidFill>
            </a:endParaRPr>
          </a:p>
          <a:p>
            <a:r>
              <a:rPr lang="es-EC" dirty="0" smtClean="0">
                <a:solidFill>
                  <a:schemeClr val="tx1"/>
                </a:solidFill>
              </a:rPr>
              <a:t>Contenido </a:t>
            </a:r>
            <a:r>
              <a:rPr lang="es-EC" dirty="0">
                <a:solidFill>
                  <a:schemeClr val="tx1"/>
                </a:solidFill>
              </a:rPr>
              <a:t>de humedad </a:t>
            </a:r>
            <a:endParaRPr lang="es-EC" dirty="0" smtClean="0">
              <a:solidFill>
                <a:schemeClr val="tx1"/>
              </a:solidFill>
            </a:endParaRPr>
          </a:p>
          <a:p>
            <a:endParaRPr lang="es-EC" dirty="0">
              <a:solidFill>
                <a:schemeClr val="tx1"/>
              </a:solidFill>
            </a:endParaRPr>
          </a:p>
          <a:p>
            <a:endParaRPr lang="es-EC" dirty="0" smtClean="0">
              <a:solidFill>
                <a:schemeClr val="tx1"/>
              </a:solidFill>
            </a:endParaRPr>
          </a:p>
          <a:p>
            <a:endParaRPr lang="es-EC" dirty="0" smtClean="0">
              <a:solidFill>
                <a:schemeClr val="tx1"/>
              </a:solidFill>
            </a:endParaRPr>
          </a:p>
          <a:p>
            <a:r>
              <a:rPr lang="es-EC" dirty="0" smtClean="0">
                <a:solidFill>
                  <a:schemeClr val="tx1"/>
                </a:solidFill>
              </a:rPr>
              <a:t>Contenido </a:t>
            </a:r>
            <a:r>
              <a:rPr lang="es-EC" dirty="0">
                <a:solidFill>
                  <a:schemeClr val="tx1"/>
                </a:solidFill>
              </a:rPr>
              <a:t>de humedad en base seca</a:t>
            </a:r>
          </a:p>
          <a:p>
            <a:endParaRPr lang="es-EC" dirty="0">
              <a:solidFill>
                <a:schemeClr val="tx1"/>
              </a:solidFill>
            </a:endParaRP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984" t="68534" r="46443" b="25000"/>
          <a:stretch/>
        </p:blipFill>
        <p:spPr bwMode="auto">
          <a:xfrm>
            <a:off x="1876097" y="2240413"/>
            <a:ext cx="1213944" cy="79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526" t="36099" r="44750" b="59160"/>
          <a:stretch/>
        </p:blipFill>
        <p:spPr bwMode="auto">
          <a:xfrm>
            <a:off x="1545020" y="3660446"/>
            <a:ext cx="1876097" cy="57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526" t="64762" r="44750" b="28341"/>
          <a:stretch/>
        </p:blipFill>
        <p:spPr bwMode="auto">
          <a:xfrm>
            <a:off x="1351891" y="4847896"/>
            <a:ext cx="2069225" cy="91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5315" t="50000" r="44507" b="42918"/>
          <a:stretch/>
        </p:blipFill>
        <p:spPr bwMode="auto">
          <a:xfrm>
            <a:off x="6993191" y="1943057"/>
            <a:ext cx="2150810" cy="84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5315" t="67313" r="44507" b="26832"/>
          <a:stretch/>
        </p:blipFill>
        <p:spPr bwMode="auto">
          <a:xfrm>
            <a:off x="6836980" y="4018016"/>
            <a:ext cx="2518616" cy="81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3733802" y="2407246"/>
            <a:ext cx="551793" cy="369332"/>
          </a:xfrm>
          <a:prstGeom prst="rect">
            <a:avLst/>
          </a:prstGeom>
          <a:noFill/>
        </p:spPr>
        <p:txBody>
          <a:bodyPr wrap="square" rtlCol="0">
            <a:spAutoFit/>
          </a:bodyPr>
          <a:lstStyle/>
          <a:p>
            <a:r>
              <a:rPr lang="es-EC" dirty="0" smtClean="0"/>
              <a:t>(4)</a:t>
            </a:r>
            <a:endParaRPr lang="es-EC" dirty="0"/>
          </a:p>
        </p:txBody>
      </p:sp>
      <p:sp>
        <p:nvSpPr>
          <p:cNvPr id="16" name="15 CuadroTexto"/>
          <p:cNvSpPr txBox="1"/>
          <p:nvPr/>
        </p:nvSpPr>
        <p:spPr>
          <a:xfrm>
            <a:off x="9934905" y="4117934"/>
            <a:ext cx="551793" cy="369332"/>
          </a:xfrm>
          <a:prstGeom prst="rect">
            <a:avLst/>
          </a:prstGeom>
          <a:noFill/>
        </p:spPr>
        <p:txBody>
          <a:bodyPr wrap="square" rtlCol="0">
            <a:spAutoFit/>
          </a:bodyPr>
          <a:lstStyle/>
          <a:p>
            <a:r>
              <a:rPr lang="es-EC" dirty="0" smtClean="0"/>
              <a:t>(8)</a:t>
            </a:r>
            <a:endParaRPr lang="es-EC" dirty="0"/>
          </a:p>
        </p:txBody>
      </p:sp>
      <p:sp>
        <p:nvSpPr>
          <p:cNvPr id="17" name="16 CuadroTexto"/>
          <p:cNvSpPr txBox="1"/>
          <p:nvPr/>
        </p:nvSpPr>
        <p:spPr>
          <a:xfrm>
            <a:off x="9934905" y="2087171"/>
            <a:ext cx="551793" cy="369332"/>
          </a:xfrm>
          <a:prstGeom prst="rect">
            <a:avLst/>
          </a:prstGeom>
          <a:noFill/>
        </p:spPr>
        <p:txBody>
          <a:bodyPr wrap="square" rtlCol="0">
            <a:spAutoFit/>
          </a:bodyPr>
          <a:lstStyle/>
          <a:p>
            <a:r>
              <a:rPr lang="es-EC" dirty="0" smtClean="0"/>
              <a:t>(7)</a:t>
            </a:r>
            <a:endParaRPr lang="es-EC" dirty="0"/>
          </a:p>
        </p:txBody>
      </p:sp>
      <p:sp>
        <p:nvSpPr>
          <p:cNvPr id="18" name="17 CuadroTexto"/>
          <p:cNvSpPr txBox="1"/>
          <p:nvPr/>
        </p:nvSpPr>
        <p:spPr>
          <a:xfrm>
            <a:off x="3733801" y="5114508"/>
            <a:ext cx="551793" cy="369332"/>
          </a:xfrm>
          <a:prstGeom prst="rect">
            <a:avLst/>
          </a:prstGeom>
          <a:noFill/>
        </p:spPr>
        <p:txBody>
          <a:bodyPr wrap="square" rtlCol="0">
            <a:spAutoFit/>
          </a:bodyPr>
          <a:lstStyle/>
          <a:p>
            <a:r>
              <a:rPr lang="es-EC" dirty="0" smtClean="0"/>
              <a:t>(6)</a:t>
            </a:r>
            <a:endParaRPr lang="es-EC" dirty="0"/>
          </a:p>
        </p:txBody>
      </p:sp>
      <p:sp>
        <p:nvSpPr>
          <p:cNvPr id="19" name="18 CuadroTexto"/>
          <p:cNvSpPr txBox="1"/>
          <p:nvPr/>
        </p:nvSpPr>
        <p:spPr>
          <a:xfrm>
            <a:off x="3733802" y="3762406"/>
            <a:ext cx="551793" cy="369332"/>
          </a:xfrm>
          <a:prstGeom prst="rect">
            <a:avLst/>
          </a:prstGeom>
          <a:noFill/>
        </p:spPr>
        <p:txBody>
          <a:bodyPr wrap="square" rtlCol="0">
            <a:spAutoFit/>
          </a:bodyPr>
          <a:lstStyle/>
          <a:p>
            <a:r>
              <a:rPr lang="es-EC" dirty="0" smtClean="0"/>
              <a:t>(5)</a:t>
            </a:r>
            <a:endParaRPr lang="es-EC" dirty="0"/>
          </a:p>
        </p:txBody>
      </p:sp>
    </p:spTree>
    <p:extLst>
      <p:ext uri="{BB962C8B-B14F-4D97-AF65-F5344CB8AC3E}">
        <p14:creationId xmlns:p14="http://schemas.microsoft.com/office/powerpoint/2010/main" val="2614235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22238"/>
            <a:ext cx="10972800" cy="1143000"/>
          </a:xfrm>
        </p:spPr>
        <p:txBody>
          <a:bodyPr/>
          <a:lstStyle/>
          <a:p>
            <a:r>
              <a:rPr lang="es-EC" dirty="0">
                <a:solidFill>
                  <a:schemeClr val="tx1"/>
                </a:solidFill>
              </a:rPr>
              <a:t>PROPIEDADES DE LAS FRUTAS Y VERDURAS</a:t>
            </a:r>
          </a:p>
        </p:txBody>
      </p:sp>
      <p:graphicFrame>
        <p:nvGraphicFramePr>
          <p:cNvPr id="11" name="10 Tabla"/>
          <p:cNvGraphicFramePr>
            <a:graphicFrameLocks noGrp="1"/>
          </p:cNvGraphicFramePr>
          <p:nvPr>
            <p:extLst>
              <p:ext uri="{D42A27DB-BD31-4B8C-83A1-F6EECF244321}">
                <p14:modId xmlns:p14="http://schemas.microsoft.com/office/powerpoint/2010/main" val="3912549190"/>
              </p:ext>
            </p:extLst>
          </p:nvPr>
        </p:nvGraphicFramePr>
        <p:xfrm>
          <a:off x="2301767" y="851335"/>
          <a:ext cx="7110248" cy="5092267"/>
        </p:xfrm>
        <a:graphic>
          <a:graphicData uri="http://schemas.openxmlformats.org/drawingml/2006/table">
            <a:tbl>
              <a:tblPr firstRow="1" firstCol="1" bandRow="1">
                <a:tableStyleId>{35758FB7-9AC5-4552-8A53-C91805E547FA}</a:tableStyleId>
              </a:tblPr>
              <a:tblGrid>
                <a:gridCol w="1330538"/>
                <a:gridCol w="2050158"/>
                <a:gridCol w="2227114"/>
                <a:gridCol w="1502438"/>
              </a:tblGrid>
              <a:tr h="825296">
                <a:tc>
                  <a:txBody>
                    <a:bodyPr/>
                    <a:lstStyle/>
                    <a:p>
                      <a:pPr algn="ctr">
                        <a:lnSpc>
                          <a:spcPct val="150000"/>
                        </a:lnSpc>
                        <a:spcAft>
                          <a:spcPts val="0"/>
                        </a:spcAft>
                      </a:pPr>
                      <a:r>
                        <a:rPr lang="es-EC" sz="1200" dirty="0">
                          <a:effectLst/>
                        </a:rPr>
                        <a:t>PRODUCTO</a:t>
                      </a:r>
                      <a:endParaRPr lang="es-EC" sz="12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CONTENIDO DE AGUA (%)</a:t>
                      </a:r>
                      <a:endParaRPr lang="es-EC" sz="1200" dirty="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CONDUCTIVIDAD TÉRMICA (W/m*°C)</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DENSIDAD (kg/m</a:t>
                      </a:r>
                      <a:r>
                        <a:rPr lang="es-EC" sz="1200" baseline="30000">
                          <a:effectLst/>
                        </a:rPr>
                        <a:t>3</a:t>
                      </a:r>
                      <a:r>
                        <a:rPr lang="es-EC" sz="1200">
                          <a:effectLst/>
                        </a:rPr>
                        <a:t>)</a:t>
                      </a:r>
                      <a:endParaRPr lang="es-EC" sz="1200">
                        <a:solidFill>
                          <a:srgbClr val="000000"/>
                        </a:solidFill>
                        <a:effectLst/>
                        <a:latin typeface="Arial"/>
                        <a:ea typeface="Calibri"/>
                        <a:cs typeface="Times New Roman"/>
                      </a:endParaRPr>
                    </a:p>
                  </a:txBody>
                  <a:tcPr marL="68580" marR="68580" marT="0" marB="0" anchor="ctr"/>
                </a:tc>
              </a:tr>
              <a:tr h="389896">
                <a:tc>
                  <a:txBody>
                    <a:bodyPr/>
                    <a:lstStyle/>
                    <a:p>
                      <a:pPr algn="ctr">
                        <a:lnSpc>
                          <a:spcPct val="150000"/>
                        </a:lnSpc>
                        <a:spcAft>
                          <a:spcPts val="0"/>
                        </a:spcAft>
                      </a:pPr>
                      <a:r>
                        <a:rPr lang="es-EC" sz="1200">
                          <a:effectLst/>
                        </a:rPr>
                        <a:t>Fresas</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92</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0.675</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900</a:t>
                      </a:r>
                      <a:endParaRPr lang="es-EC" sz="1200">
                        <a:solidFill>
                          <a:srgbClr val="000000"/>
                        </a:solidFill>
                        <a:effectLst/>
                        <a:latin typeface="Arial"/>
                        <a:ea typeface="Calibri"/>
                        <a:cs typeface="Times New Roman"/>
                      </a:endParaRPr>
                    </a:p>
                  </a:txBody>
                  <a:tcPr marL="68580" marR="68580" marT="0" marB="0" anchor="ctr"/>
                </a:tc>
              </a:tr>
              <a:tr h="385519">
                <a:tc>
                  <a:txBody>
                    <a:bodyPr/>
                    <a:lstStyle/>
                    <a:p>
                      <a:pPr algn="ctr">
                        <a:lnSpc>
                          <a:spcPct val="150000"/>
                        </a:lnSpc>
                        <a:spcAft>
                          <a:spcPts val="0"/>
                        </a:spcAft>
                      </a:pPr>
                      <a:r>
                        <a:rPr lang="es-EC" sz="1200">
                          <a:effectLst/>
                        </a:rPr>
                        <a:t>Manzana</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85.6</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0.393</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843</a:t>
                      </a:r>
                      <a:endParaRPr lang="es-EC" sz="1200">
                        <a:solidFill>
                          <a:srgbClr val="000000"/>
                        </a:solidFill>
                        <a:effectLst/>
                        <a:latin typeface="Arial"/>
                        <a:ea typeface="Calibri"/>
                        <a:cs typeface="Times New Roman"/>
                      </a:endParaRPr>
                    </a:p>
                  </a:txBody>
                  <a:tcPr marL="68580" marR="68580" marT="0" marB="0" anchor="ctr"/>
                </a:tc>
              </a:tr>
              <a:tr h="385519">
                <a:tc>
                  <a:txBody>
                    <a:bodyPr/>
                    <a:lstStyle/>
                    <a:p>
                      <a:pPr algn="ctr">
                        <a:lnSpc>
                          <a:spcPct val="150000"/>
                        </a:lnSpc>
                        <a:spcAft>
                          <a:spcPts val="0"/>
                        </a:spcAft>
                      </a:pPr>
                      <a:r>
                        <a:rPr lang="es-EC" sz="1200">
                          <a:effectLst/>
                        </a:rPr>
                        <a:t>Naranja</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85.9</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0.431</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1030</a:t>
                      </a:r>
                      <a:endParaRPr lang="es-EC" sz="1200">
                        <a:solidFill>
                          <a:srgbClr val="000000"/>
                        </a:solidFill>
                        <a:effectLst/>
                        <a:latin typeface="Arial"/>
                        <a:ea typeface="Calibri"/>
                        <a:cs typeface="Times New Roman"/>
                      </a:endParaRPr>
                    </a:p>
                  </a:txBody>
                  <a:tcPr marL="68580" marR="68580" marT="0" marB="0" anchor="ctr"/>
                </a:tc>
              </a:tr>
              <a:tr h="389896">
                <a:tc>
                  <a:txBody>
                    <a:bodyPr/>
                    <a:lstStyle/>
                    <a:p>
                      <a:pPr algn="ctr">
                        <a:lnSpc>
                          <a:spcPct val="150000"/>
                        </a:lnSpc>
                        <a:spcAft>
                          <a:spcPts val="0"/>
                        </a:spcAft>
                      </a:pPr>
                      <a:r>
                        <a:rPr lang="es-EC" sz="1200">
                          <a:effectLst/>
                        </a:rPr>
                        <a:t>Plátano</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80.18</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0,6079</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980</a:t>
                      </a:r>
                      <a:endParaRPr lang="es-EC" sz="1200">
                        <a:solidFill>
                          <a:srgbClr val="000000"/>
                        </a:solidFill>
                        <a:effectLst/>
                        <a:latin typeface="Arial"/>
                        <a:ea typeface="Calibri"/>
                        <a:cs typeface="Times New Roman"/>
                      </a:endParaRPr>
                    </a:p>
                  </a:txBody>
                  <a:tcPr marL="68580" marR="68580" marT="0" marB="0" anchor="ctr"/>
                </a:tc>
              </a:tr>
              <a:tr h="385519">
                <a:tc>
                  <a:txBody>
                    <a:bodyPr/>
                    <a:lstStyle/>
                    <a:p>
                      <a:pPr algn="ctr">
                        <a:lnSpc>
                          <a:spcPct val="150000"/>
                        </a:lnSpc>
                        <a:spcAft>
                          <a:spcPts val="0"/>
                        </a:spcAft>
                      </a:pPr>
                      <a:r>
                        <a:rPr lang="es-EC" sz="1200">
                          <a:effectLst/>
                        </a:rPr>
                        <a:t>Papaya</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92,63</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0.7715</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nchor="ctr"/>
                </a:tc>
              </a:tr>
              <a:tr h="385519">
                <a:tc>
                  <a:txBody>
                    <a:bodyPr/>
                    <a:lstStyle/>
                    <a:p>
                      <a:pPr algn="ctr">
                        <a:lnSpc>
                          <a:spcPct val="150000"/>
                        </a:lnSpc>
                        <a:spcAft>
                          <a:spcPts val="0"/>
                        </a:spcAft>
                      </a:pPr>
                      <a:r>
                        <a:rPr lang="es-EC" sz="1200">
                          <a:effectLst/>
                        </a:rPr>
                        <a:t>Pera</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86,8</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0.595</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1000</a:t>
                      </a:r>
                      <a:endParaRPr lang="es-EC" sz="1200">
                        <a:solidFill>
                          <a:srgbClr val="000000"/>
                        </a:solidFill>
                        <a:effectLst/>
                        <a:latin typeface="Arial"/>
                        <a:ea typeface="Calibri"/>
                        <a:cs typeface="Times New Roman"/>
                      </a:endParaRPr>
                    </a:p>
                  </a:txBody>
                  <a:tcPr marL="68580" marR="68580" marT="0" marB="0" anchor="ctr"/>
                </a:tc>
              </a:tr>
              <a:tr h="389896">
                <a:tc>
                  <a:txBody>
                    <a:bodyPr/>
                    <a:lstStyle/>
                    <a:p>
                      <a:pPr algn="ctr">
                        <a:lnSpc>
                          <a:spcPct val="150000"/>
                        </a:lnSpc>
                        <a:spcAft>
                          <a:spcPts val="0"/>
                        </a:spcAft>
                      </a:pPr>
                      <a:r>
                        <a:rPr lang="es-EC" sz="1200">
                          <a:effectLst/>
                        </a:rPr>
                        <a:t>Piña</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84.9</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0.549</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1010</a:t>
                      </a:r>
                      <a:endParaRPr lang="es-EC" sz="1200">
                        <a:solidFill>
                          <a:srgbClr val="000000"/>
                        </a:solidFill>
                        <a:effectLst/>
                        <a:latin typeface="Arial"/>
                        <a:ea typeface="Calibri"/>
                        <a:cs typeface="Times New Roman"/>
                      </a:endParaRPr>
                    </a:p>
                  </a:txBody>
                  <a:tcPr marL="68580" marR="68580" marT="0" marB="0" anchor="ctr"/>
                </a:tc>
              </a:tr>
              <a:tr h="385519">
                <a:tc>
                  <a:txBody>
                    <a:bodyPr/>
                    <a:lstStyle/>
                    <a:p>
                      <a:pPr algn="ctr">
                        <a:lnSpc>
                          <a:spcPct val="150000"/>
                        </a:lnSpc>
                        <a:spcAft>
                          <a:spcPts val="0"/>
                        </a:spcAft>
                      </a:pPr>
                      <a:r>
                        <a:rPr lang="es-EC" sz="1200">
                          <a:effectLst/>
                        </a:rPr>
                        <a:t>Limón</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91.8</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0.525</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930</a:t>
                      </a:r>
                      <a:endParaRPr lang="es-EC" sz="1200">
                        <a:solidFill>
                          <a:srgbClr val="000000"/>
                        </a:solidFill>
                        <a:effectLst/>
                        <a:latin typeface="Arial"/>
                        <a:ea typeface="Calibri"/>
                        <a:cs typeface="Times New Roman"/>
                      </a:endParaRPr>
                    </a:p>
                  </a:txBody>
                  <a:tcPr marL="68580" marR="68580" marT="0" marB="0" anchor="ctr"/>
                </a:tc>
              </a:tr>
              <a:tr h="389896">
                <a:tc>
                  <a:txBody>
                    <a:bodyPr/>
                    <a:lstStyle/>
                    <a:p>
                      <a:pPr algn="ctr">
                        <a:lnSpc>
                          <a:spcPct val="150000"/>
                        </a:lnSpc>
                        <a:spcAft>
                          <a:spcPts val="0"/>
                        </a:spcAft>
                      </a:pPr>
                      <a:r>
                        <a:rPr lang="es-EC" sz="1200">
                          <a:effectLst/>
                        </a:rPr>
                        <a:t>Durazno</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43.4</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0.361</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nchor="ctr"/>
                </a:tc>
              </a:tr>
              <a:tr h="389896">
                <a:tc>
                  <a:txBody>
                    <a:bodyPr/>
                    <a:lstStyle/>
                    <a:p>
                      <a:pPr algn="ctr">
                        <a:lnSpc>
                          <a:spcPct val="150000"/>
                        </a:lnSpc>
                        <a:spcAft>
                          <a:spcPts val="0"/>
                        </a:spcAft>
                      </a:pPr>
                      <a:r>
                        <a:rPr lang="es-EC" sz="1200">
                          <a:effectLst/>
                        </a:rPr>
                        <a:t>Uvilla</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81,26</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 </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2090</a:t>
                      </a:r>
                      <a:endParaRPr lang="es-EC" sz="1200">
                        <a:solidFill>
                          <a:srgbClr val="000000"/>
                        </a:solidFill>
                        <a:effectLst/>
                        <a:latin typeface="Arial"/>
                        <a:ea typeface="Calibri"/>
                        <a:cs typeface="Times New Roman"/>
                      </a:endParaRPr>
                    </a:p>
                  </a:txBody>
                  <a:tcPr marL="68580" marR="68580" marT="0" marB="0" anchor="ctr"/>
                </a:tc>
              </a:tr>
              <a:tr h="389896">
                <a:tc>
                  <a:txBody>
                    <a:bodyPr/>
                    <a:lstStyle/>
                    <a:p>
                      <a:pPr algn="ctr">
                        <a:lnSpc>
                          <a:spcPct val="150000"/>
                        </a:lnSpc>
                        <a:spcAft>
                          <a:spcPts val="0"/>
                        </a:spcAft>
                      </a:pPr>
                      <a:r>
                        <a:rPr lang="es-EC" sz="1200">
                          <a:effectLst/>
                        </a:rPr>
                        <a:t>Mora</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84,8</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1,814</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1060</a:t>
                      </a:r>
                      <a:endParaRPr lang="es-EC" sz="12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063507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C" dirty="0" smtClean="0">
                <a:solidFill>
                  <a:schemeClr val="tx1"/>
                </a:solidFill>
              </a:rPr>
              <a:t>TRANSFERENCIA DE CALOR Y DE MASA</a:t>
            </a:r>
            <a:endParaRPr lang="es-EC" dirty="0">
              <a:solidFill>
                <a:schemeClr val="tx1"/>
              </a:solidFill>
            </a:endParaRPr>
          </a:p>
        </p:txBody>
      </p:sp>
      <mc:AlternateContent xmlns:mc="http://schemas.openxmlformats.org/markup-compatibility/2006" xmlns:a14="http://schemas.microsoft.com/office/drawing/2010/main">
        <mc:Choice Requires="a14">
          <p:sp>
            <p:nvSpPr>
              <p:cNvPr id="5" name="Marcador de contenido 2"/>
              <p:cNvSpPr>
                <a:spLocks noGrp="1"/>
              </p:cNvSpPr>
              <p:nvPr>
                <p:ph idx="1"/>
              </p:nvPr>
            </p:nvSpPr>
            <p:spPr>
              <a:xfrm>
                <a:off x="604413" y="1418897"/>
                <a:ext cx="10368387" cy="3583051"/>
              </a:xfrm>
            </p:spPr>
            <p:txBody>
              <a:bodyPr numCol="2"/>
              <a:lstStyle/>
              <a:p>
                <a:endParaRPr lang="es-EC" dirty="0" smtClean="0">
                  <a:solidFill>
                    <a:schemeClr val="tx1"/>
                  </a:solidFill>
                </a:endParaRPr>
              </a:p>
              <a:p>
                <a:r>
                  <a:rPr lang="es-EC" dirty="0" smtClean="0">
                    <a:solidFill>
                      <a:schemeClr val="tx1"/>
                    </a:solidFill>
                  </a:rPr>
                  <a:t>Conducción</a:t>
                </a:r>
              </a:p>
              <a:p>
                <a:endParaRPr lang="es-EC" dirty="0">
                  <a:solidFill>
                    <a:schemeClr val="tx1"/>
                  </a:solidFill>
                </a:endParaRPr>
              </a:p>
              <a:p>
                <a:endParaRPr lang="es-EC" dirty="0" smtClean="0">
                  <a:solidFill>
                    <a:schemeClr val="tx1"/>
                  </a:solidFill>
                </a:endParaRPr>
              </a:p>
              <a:p>
                <a:endParaRPr lang="es-EC" dirty="0" smtClean="0">
                  <a:solidFill>
                    <a:schemeClr val="tx1"/>
                  </a:solidFill>
                </a:endParaRPr>
              </a:p>
              <a:p>
                <a:r>
                  <a:rPr lang="es-EC" dirty="0" smtClean="0">
                    <a:solidFill>
                      <a:schemeClr val="tx1"/>
                    </a:solidFill>
                  </a:rPr>
                  <a:t>Convección </a:t>
                </a:r>
              </a:p>
              <a:p>
                <a:endParaRPr lang="es-EC" dirty="0">
                  <a:solidFill>
                    <a:schemeClr val="tx1"/>
                  </a:solidFill>
                </a:endParaRPr>
              </a:p>
              <a:p>
                <a:endParaRPr lang="es-EC" dirty="0" smtClean="0">
                  <a:solidFill>
                    <a:schemeClr val="tx1"/>
                  </a:solidFill>
                </a:endParaRPr>
              </a:p>
              <a:p>
                <a:endParaRPr lang="es-EC" dirty="0">
                  <a:solidFill>
                    <a:schemeClr val="tx1"/>
                  </a:solidFill>
                </a:endParaRPr>
              </a:p>
              <a:p>
                <a:r>
                  <a:rPr lang="es-EC" dirty="0" smtClean="0">
                    <a:solidFill>
                      <a:schemeClr val="tx1"/>
                    </a:solidFill>
                  </a:rPr>
                  <a:t>Resistencia térmica</a:t>
                </a:r>
              </a:p>
              <a:p>
                <a14:m>
                  <m:oMath xmlns:m="http://schemas.openxmlformats.org/officeDocument/2006/math">
                    <m:sSub>
                      <m:sSubPr>
                        <m:ctrlPr>
                          <a:rPr lang="es-EC" i="1">
                            <a:latin typeface="Cambria Math"/>
                          </a:rPr>
                        </m:ctrlPr>
                      </m:sSubPr>
                      <m:e>
                        <m:r>
                          <a:rPr lang="es-EC" i="1">
                            <a:latin typeface="Cambria Math"/>
                          </a:rPr>
                          <m:t>𝑅</m:t>
                        </m:r>
                      </m:e>
                      <m:sub>
                        <m:r>
                          <a:rPr lang="es-EC" i="1">
                            <a:latin typeface="Cambria Math"/>
                          </a:rPr>
                          <m:t>𝑡𝑜𝑡</m:t>
                        </m:r>
                      </m:sub>
                    </m:sSub>
                    <m:r>
                      <a:rPr lang="es-EC" i="1">
                        <a:latin typeface="Cambria Math"/>
                      </a:rPr>
                      <m:t>=Ʃ</m:t>
                    </m:r>
                    <m:sSub>
                      <m:sSubPr>
                        <m:ctrlPr>
                          <a:rPr lang="es-EC" i="1">
                            <a:latin typeface="Cambria Math"/>
                          </a:rPr>
                        </m:ctrlPr>
                      </m:sSubPr>
                      <m:e>
                        <m:r>
                          <a:rPr lang="es-EC" i="1">
                            <a:latin typeface="Cambria Math"/>
                          </a:rPr>
                          <m:t>𝑅</m:t>
                        </m:r>
                      </m:e>
                      <m:sub>
                        <m:r>
                          <a:rPr lang="es-EC" i="1">
                            <a:latin typeface="Cambria Math"/>
                          </a:rPr>
                          <m:t>𝑡</m:t>
                        </m:r>
                      </m:sub>
                    </m:sSub>
                    <m:r>
                      <a:rPr lang="es-EC" i="1">
                        <a:latin typeface="Cambria Math"/>
                      </a:rPr>
                      <m:t>=</m:t>
                    </m:r>
                    <m:f>
                      <m:fPr>
                        <m:ctrlPr>
                          <a:rPr lang="es-EC" i="1">
                            <a:latin typeface="Cambria Math"/>
                          </a:rPr>
                        </m:ctrlPr>
                      </m:fPr>
                      <m:num>
                        <m:r>
                          <a:rPr lang="es-EC" i="1">
                            <a:latin typeface="Cambria Math"/>
                          </a:rPr>
                          <m:t>∆</m:t>
                        </m:r>
                        <m:r>
                          <a:rPr lang="es-EC" i="1">
                            <a:latin typeface="Cambria Math"/>
                          </a:rPr>
                          <m:t>𝑇</m:t>
                        </m:r>
                      </m:num>
                      <m:den>
                        <m:r>
                          <a:rPr lang="es-EC" i="1">
                            <a:latin typeface="Cambria Math"/>
                          </a:rPr>
                          <m:t>𝑞</m:t>
                        </m:r>
                      </m:den>
                    </m:f>
                    <m:r>
                      <a:rPr lang="es-EC" i="1">
                        <a:latin typeface="Cambria Math"/>
                      </a:rPr>
                      <m:t>=</m:t>
                    </m:r>
                    <m:f>
                      <m:fPr>
                        <m:ctrlPr>
                          <a:rPr lang="es-EC" i="1">
                            <a:latin typeface="Cambria Math"/>
                          </a:rPr>
                        </m:ctrlPr>
                      </m:fPr>
                      <m:num>
                        <m:r>
                          <a:rPr lang="es-EC" i="1">
                            <a:latin typeface="Cambria Math"/>
                          </a:rPr>
                          <m:t>1</m:t>
                        </m:r>
                      </m:num>
                      <m:den>
                        <m:r>
                          <a:rPr lang="es-EC" i="1">
                            <a:latin typeface="Cambria Math"/>
                          </a:rPr>
                          <m:t>𝑈𝐴</m:t>
                        </m:r>
                      </m:den>
                    </m:f>
                  </m:oMath>
                </a14:m>
                <a:endParaRPr lang="es-EC" dirty="0">
                  <a:solidFill>
                    <a:schemeClr val="tx1"/>
                  </a:solidFill>
                </a:endParaRPr>
              </a:p>
              <a:p>
                <a:endParaRPr lang="es-EC" dirty="0">
                  <a:solidFill>
                    <a:schemeClr val="tx1"/>
                  </a:solidFill>
                </a:endParaRPr>
              </a:p>
              <a:p>
                <a:endParaRPr lang="es-EC" dirty="0" smtClean="0">
                  <a:solidFill>
                    <a:schemeClr val="tx1"/>
                  </a:solidFill>
                </a:endParaRPr>
              </a:p>
            </p:txBody>
          </p:sp>
        </mc:Choice>
        <mc:Fallback xmlns="">
          <p:sp>
            <p:nvSpPr>
              <p:cNvPr id="5" name="Marcador de contenido 2"/>
              <p:cNvSpPr>
                <a:spLocks noGrp="1" noRot="1" noChangeAspect="1" noMove="1" noResize="1" noEditPoints="1" noAdjustHandles="1" noChangeArrowheads="1" noChangeShapeType="1" noTextEdit="1"/>
              </p:cNvSpPr>
              <p:nvPr>
                <p:ph idx="1"/>
              </p:nvPr>
            </p:nvSpPr>
            <p:spPr>
              <a:xfrm>
                <a:off x="604413" y="1418897"/>
                <a:ext cx="10368387" cy="3583051"/>
              </a:xfrm>
              <a:blipFill rotWithShape="1">
                <a:blip r:embed="rId4"/>
                <a:stretch>
                  <a:fillRect l="-764"/>
                </a:stretch>
              </a:blipFill>
            </p:spPr>
            <p:txBody>
              <a:bodyPr/>
              <a:lstStyle/>
              <a:p>
                <a:r>
                  <a:rPr lang="es-EC">
                    <a:noFill/>
                  </a:rPr>
                  <a:t> </a:t>
                </a:r>
              </a:p>
            </p:txBody>
          </p:sp>
        </mc:Fallback>
      </mc:AlternateContent>
      <p:pic>
        <p:nvPicPr>
          <p:cNvPr id="1945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7135" t="75000" r="46079" b="18534"/>
          <a:stretch/>
        </p:blipFill>
        <p:spPr bwMode="auto">
          <a:xfrm>
            <a:off x="1413467" y="2364828"/>
            <a:ext cx="170687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45436" t="62823" r="44870" b="33298"/>
          <a:stretch/>
        </p:blipFill>
        <p:spPr bwMode="auto">
          <a:xfrm>
            <a:off x="1084493" y="4288920"/>
            <a:ext cx="2245359" cy="50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44830" t="60668" r="44022" b="33082"/>
          <a:stretch/>
        </p:blipFill>
        <p:spPr bwMode="auto">
          <a:xfrm>
            <a:off x="5913401" y="2601309"/>
            <a:ext cx="2550754" cy="80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44830" t="75319" r="44022" b="21228"/>
          <a:stretch/>
        </p:blipFill>
        <p:spPr bwMode="auto">
          <a:xfrm>
            <a:off x="5601574" y="3736071"/>
            <a:ext cx="3174408" cy="55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9009994" y="3863007"/>
            <a:ext cx="827689" cy="369332"/>
          </a:xfrm>
          <a:prstGeom prst="rect">
            <a:avLst/>
          </a:prstGeom>
          <a:noFill/>
        </p:spPr>
        <p:txBody>
          <a:bodyPr wrap="square" rtlCol="0">
            <a:spAutoFit/>
          </a:bodyPr>
          <a:lstStyle/>
          <a:p>
            <a:r>
              <a:rPr lang="es-EC" dirty="0" smtClean="0"/>
              <a:t>(12)</a:t>
            </a:r>
            <a:endParaRPr lang="es-EC" dirty="0"/>
          </a:p>
        </p:txBody>
      </p:sp>
      <p:sp>
        <p:nvSpPr>
          <p:cNvPr id="12" name="11 CuadroTexto"/>
          <p:cNvSpPr txBox="1"/>
          <p:nvPr/>
        </p:nvSpPr>
        <p:spPr>
          <a:xfrm>
            <a:off x="9009995" y="2637362"/>
            <a:ext cx="827688" cy="369332"/>
          </a:xfrm>
          <a:prstGeom prst="rect">
            <a:avLst/>
          </a:prstGeom>
          <a:noFill/>
        </p:spPr>
        <p:txBody>
          <a:bodyPr wrap="square" rtlCol="0">
            <a:spAutoFit/>
          </a:bodyPr>
          <a:lstStyle/>
          <a:p>
            <a:r>
              <a:rPr lang="es-EC" dirty="0" smtClean="0"/>
              <a:t>(11)</a:t>
            </a:r>
            <a:endParaRPr lang="es-EC" dirty="0"/>
          </a:p>
        </p:txBody>
      </p:sp>
      <p:sp>
        <p:nvSpPr>
          <p:cNvPr id="13" name="12 CuadroTexto"/>
          <p:cNvSpPr txBox="1"/>
          <p:nvPr/>
        </p:nvSpPr>
        <p:spPr>
          <a:xfrm>
            <a:off x="3615563" y="4356857"/>
            <a:ext cx="751485" cy="369332"/>
          </a:xfrm>
          <a:prstGeom prst="rect">
            <a:avLst/>
          </a:prstGeom>
          <a:noFill/>
        </p:spPr>
        <p:txBody>
          <a:bodyPr wrap="square" rtlCol="0">
            <a:spAutoFit/>
          </a:bodyPr>
          <a:lstStyle/>
          <a:p>
            <a:r>
              <a:rPr lang="es-EC" dirty="0" smtClean="0"/>
              <a:t>(10)</a:t>
            </a:r>
            <a:endParaRPr lang="es-EC" dirty="0"/>
          </a:p>
        </p:txBody>
      </p:sp>
      <p:sp>
        <p:nvSpPr>
          <p:cNvPr id="14" name="13 CuadroTexto"/>
          <p:cNvSpPr txBox="1"/>
          <p:nvPr/>
        </p:nvSpPr>
        <p:spPr>
          <a:xfrm>
            <a:off x="3654975" y="2637362"/>
            <a:ext cx="551793" cy="369332"/>
          </a:xfrm>
          <a:prstGeom prst="rect">
            <a:avLst/>
          </a:prstGeom>
          <a:noFill/>
        </p:spPr>
        <p:txBody>
          <a:bodyPr wrap="square" rtlCol="0">
            <a:spAutoFit/>
          </a:bodyPr>
          <a:lstStyle/>
          <a:p>
            <a:r>
              <a:rPr lang="es-EC" dirty="0" smtClean="0"/>
              <a:t>(9)</a:t>
            </a:r>
            <a:endParaRPr lang="es-EC" dirty="0"/>
          </a:p>
        </p:txBody>
      </p:sp>
    </p:spTree>
    <p:extLst>
      <p:ext uri="{BB962C8B-B14F-4D97-AF65-F5344CB8AC3E}">
        <p14:creationId xmlns:p14="http://schemas.microsoft.com/office/powerpoint/2010/main" val="1695777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sis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sisEspe" id="{B228EEE4-0E7D-410A-9E1A-71910D28F9FB}" vid="{341E652B-C222-47B0-96C9-307D5B42DB1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TesisEspe</Template>
  <TotalTime>1064</TotalTime>
  <Words>3938</Words>
  <Application>Microsoft Office PowerPoint</Application>
  <PresentationFormat>Personalizado</PresentationFormat>
  <Paragraphs>1243</Paragraphs>
  <Slides>41</Slides>
  <Notes>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TesisEspe</vt:lpstr>
      <vt:lpstr>CorelDRAW</vt:lpstr>
      <vt:lpstr>“DISEÑO Y CONSTRUCCIÓN DE UN DESHIDRATADOR DE FRUTAS CON CAPACIDAD DE 1000 GRAMOS UTILIZANDO UNA BOMBA DE VACÍO” </vt:lpstr>
      <vt:lpstr>INTRODUCCIÓN</vt:lpstr>
      <vt:lpstr>OBJETIVOS</vt:lpstr>
      <vt:lpstr>SECADO</vt:lpstr>
      <vt:lpstr>PROCESO DE SECADO</vt:lpstr>
      <vt:lpstr>CURVA DE SECADO</vt:lpstr>
      <vt:lpstr>PROPIEDADES DE LAS FRUTAS Y VERDURAS</vt:lpstr>
      <vt:lpstr>PROPIEDADES DE LAS FRUTAS Y VERDURAS</vt:lpstr>
      <vt:lpstr>TRANSFERENCIA DE CALOR Y DE MASA</vt:lpstr>
      <vt:lpstr>BALANCE DE MASA Y ENERGÍA</vt:lpstr>
      <vt:lpstr>ECUACIONES DEL SECADOR AL VACÍO POR CONDUCCIÓN</vt:lpstr>
      <vt:lpstr>ECUACIONES DEL SECADOR AL VACÍO POR CONDUCCIÓN</vt:lpstr>
      <vt:lpstr>SELECCIÓN DE ALTERNATIVA</vt:lpstr>
      <vt:lpstr>DISEÑO TÉRMICO</vt:lpstr>
      <vt:lpstr>TRANSFERENCIA DE CALOR</vt:lpstr>
      <vt:lpstr>TRANSFERENCIA DE CALOR</vt:lpstr>
      <vt:lpstr>ESPESOR DEL AISLANTE</vt:lpstr>
      <vt:lpstr>DISEÑO MECÁNICO</vt:lpstr>
      <vt:lpstr>DISEÑO MECÁNICO</vt:lpstr>
      <vt:lpstr>ESPESOR DEL CUERPO</vt:lpstr>
      <vt:lpstr>ESPESOR DE LAS CABEZAS</vt:lpstr>
      <vt:lpstr>FIGURA G</vt:lpstr>
      <vt:lpstr>FIGURA D</vt:lpstr>
      <vt:lpstr>ABERTURAS</vt:lpstr>
      <vt:lpstr>SELECCIÓN DE LA BOMBA DE VACÍO</vt:lpstr>
      <vt:lpstr>SELECCIÓN DE ACCESORIOS</vt:lpstr>
      <vt:lpstr>ESQUEMA DEL EQUIPO</vt:lpstr>
      <vt:lpstr>CONSTRUCCIÓN Y ENSAMBLE</vt:lpstr>
      <vt:lpstr>PRUEBAS DE FUGAS</vt:lpstr>
      <vt:lpstr>PRUEBAS DE FUNCIONAMIENTO</vt:lpstr>
      <vt:lpstr>GRÁFICAS DE RESULTADOS</vt:lpstr>
      <vt:lpstr>MANUAL DE OPERACIONES</vt:lpstr>
      <vt:lpstr>PLAN DE MANTENIMIENTO</vt:lpstr>
      <vt:lpstr>PROGRAMA DE MANTENIMIENTO</vt:lpstr>
      <vt:lpstr>ANÁLISIS ECONÓMICO</vt:lpstr>
      <vt:lpstr>ANÁLISIS FINANCIERO</vt:lpstr>
      <vt:lpstr>CONCLUSIONES</vt:lpstr>
      <vt:lpstr>CONCLUSIONES</vt:lpstr>
      <vt:lpstr>RECOMENDACIONES</vt:lpstr>
      <vt:lpstr>RECOMENDACIONES</vt:lpstr>
      <vt:lpstr>GRACIAS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 PROTOTIPO EXPERIMENTAL DE UNA MÁQUINA PER</dc:title>
  <dc:creator>Nathaly Villacís Núñez</dc:creator>
  <cp:lastModifiedBy>User</cp:lastModifiedBy>
  <cp:revision>97</cp:revision>
  <dcterms:created xsi:type="dcterms:W3CDTF">2014-11-10T15:36:57Z</dcterms:created>
  <dcterms:modified xsi:type="dcterms:W3CDTF">2015-02-10T23:16:19Z</dcterms:modified>
</cp:coreProperties>
</file>