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55"/>
  </p:notesMasterIdLst>
  <p:handoutMasterIdLst>
    <p:handoutMasterId r:id="rId56"/>
  </p:handoutMasterIdLst>
  <p:sldIdLst>
    <p:sldId id="257" r:id="rId2"/>
    <p:sldId id="258" r:id="rId3"/>
    <p:sldId id="259" r:id="rId4"/>
    <p:sldId id="260" r:id="rId5"/>
    <p:sldId id="261" r:id="rId6"/>
    <p:sldId id="262" r:id="rId7"/>
    <p:sldId id="264" r:id="rId8"/>
    <p:sldId id="263" r:id="rId9"/>
    <p:sldId id="275" r:id="rId10"/>
    <p:sldId id="276" r:id="rId11"/>
    <p:sldId id="277" r:id="rId12"/>
    <p:sldId id="278" r:id="rId13"/>
    <p:sldId id="281" r:id="rId14"/>
    <p:sldId id="282" r:id="rId15"/>
    <p:sldId id="291" r:id="rId16"/>
    <p:sldId id="344" r:id="rId17"/>
    <p:sldId id="345" r:id="rId18"/>
    <p:sldId id="346" r:id="rId19"/>
    <p:sldId id="347" r:id="rId20"/>
    <p:sldId id="348" r:id="rId21"/>
    <p:sldId id="351" r:id="rId22"/>
    <p:sldId id="352" r:id="rId23"/>
    <p:sldId id="353" r:id="rId24"/>
    <p:sldId id="354" r:id="rId25"/>
    <p:sldId id="355" r:id="rId26"/>
    <p:sldId id="356" r:id="rId27"/>
    <p:sldId id="294" r:id="rId28"/>
    <p:sldId id="299" r:id="rId29"/>
    <p:sldId id="357" r:id="rId30"/>
    <p:sldId id="359" r:id="rId31"/>
    <p:sldId id="369" r:id="rId32"/>
    <p:sldId id="385" r:id="rId33"/>
    <p:sldId id="386" r:id="rId34"/>
    <p:sldId id="309" r:id="rId35"/>
    <p:sldId id="332" r:id="rId36"/>
    <p:sldId id="311" r:id="rId37"/>
    <p:sldId id="312" r:id="rId38"/>
    <p:sldId id="313" r:id="rId39"/>
    <p:sldId id="314" r:id="rId40"/>
    <p:sldId id="315" r:id="rId41"/>
    <p:sldId id="316" r:id="rId42"/>
    <p:sldId id="321" r:id="rId43"/>
    <p:sldId id="322" r:id="rId44"/>
    <p:sldId id="323" r:id="rId45"/>
    <p:sldId id="324" r:id="rId46"/>
    <p:sldId id="325" r:id="rId47"/>
    <p:sldId id="327" r:id="rId48"/>
    <p:sldId id="387" r:id="rId49"/>
    <p:sldId id="388" r:id="rId50"/>
    <p:sldId id="389" r:id="rId51"/>
    <p:sldId id="328" r:id="rId52"/>
    <p:sldId id="329" r:id="rId53"/>
    <p:sldId id="330"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011" autoAdjust="0"/>
  </p:normalViewPr>
  <p:slideViewPr>
    <p:cSldViewPr>
      <p:cViewPr>
        <p:scale>
          <a:sx n="80" d="100"/>
          <a:sy n="80" d="100"/>
        </p:scale>
        <p:origin x="-109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A313A6B-6439-4527-84EB-13F6450D32E5}" type="datetimeFigureOut">
              <a:rPr lang="en-US"/>
              <a:pPr>
                <a:defRPr/>
              </a:pPr>
              <a:t>7/17/2015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7DC17FF-0469-4120-98B5-E341600F0ED3}" type="slidenum">
              <a:rPr lang="en-US"/>
              <a:pPr>
                <a:defRPr/>
              </a:pPr>
              <a:t>‹Nº›</a:t>
            </a:fld>
            <a:endParaRPr lang="en-US"/>
          </a:p>
        </p:txBody>
      </p:sp>
    </p:spTree>
    <p:extLst>
      <p:ext uri="{BB962C8B-B14F-4D97-AF65-F5344CB8AC3E}">
        <p14:creationId xmlns:p14="http://schemas.microsoft.com/office/powerpoint/2010/main" val="259739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7AB4A3B-900D-4802-BAE8-15030013EFBD}" type="datetimeFigureOut">
              <a:rPr lang="es-ES"/>
              <a:pPr>
                <a:defRPr/>
              </a:pPr>
              <a:t>17/07/2015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89EF735-8833-41E6-8228-39B2F6DDD60F}" type="slidenum">
              <a:rPr lang="en-US"/>
              <a:pPr>
                <a:defRPr/>
              </a:pPr>
              <a:t>‹Nº›</a:t>
            </a:fld>
            <a:endParaRPr lang="en-US"/>
          </a:p>
        </p:txBody>
      </p:sp>
    </p:spTree>
    <p:extLst>
      <p:ext uri="{BB962C8B-B14F-4D97-AF65-F5344CB8AC3E}">
        <p14:creationId xmlns:p14="http://schemas.microsoft.com/office/powerpoint/2010/main" val="3742125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MX"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9FE619-2CF7-494F-A619-2CA4BAC384E5}" type="slidenum">
              <a:rPr lang="es-EC" smtClean="0"/>
              <a:pPr fontAlgn="base">
                <a:spcBef>
                  <a:spcPct val="0"/>
                </a:spcBef>
                <a:spcAft>
                  <a:spcPct val="0"/>
                </a:spcAft>
                <a:defRPr/>
              </a:pPr>
              <a:t>1</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9E1CF6-6CE8-4067-985B-6BA5666A79BC}" type="datetimeFigureOut">
              <a:rPr lang="es-ES"/>
              <a:pPr>
                <a:defRPr/>
              </a:pPr>
              <a:t>17/07/2015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750C6-6466-4DFA-BAA2-E81C313A6B07}" type="slidenum">
              <a:rPr lang="en-US"/>
              <a:pPr>
                <a:defRPr/>
              </a:pPr>
              <a:t>‹Nº›</a:t>
            </a:fld>
            <a:endParaRPr lang="en-US"/>
          </a:p>
        </p:txBody>
      </p:sp>
    </p:spTree>
    <p:extLst>
      <p:ext uri="{BB962C8B-B14F-4D97-AF65-F5344CB8AC3E}">
        <p14:creationId xmlns:p14="http://schemas.microsoft.com/office/powerpoint/2010/main" val="2044014920"/>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F22730-D034-41C3-A697-45F1FB05B7ED}" type="datetimeFigureOut">
              <a:rPr lang="es-ES"/>
              <a:pPr>
                <a:defRPr/>
              </a:pPr>
              <a:t>17/07/2015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821D4E-9F58-41E4-B823-26E08AC6CFB5}" type="slidenum">
              <a:rPr lang="en-US"/>
              <a:pPr>
                <a:defRPr/>
              </a:pPr>
              <a:t>‹Nº›</a:t>
            </a:fld>
            <a:endParaRPr lang="en-US"/>
          </a:p>
        </p:txBody>
      </p:sp>
    </p:spTree>
    <p:extLst>
      <p:ext uri="{BB962C8B-B14F-4D97-AF65-F5344CB8AC3E}">
        <p14:creationId xmlns:p14="http://schemas.microsoft.com/office/powerpoint/2010/main" val="354737867"/>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019A3E-DD7D-425A-9F7B-A99984D7F05B}" type="datetimeFigureOut">
              <a:rPr lang="es-ES"/>
              <a:pPr>
                <a:defRPr/>
              </a:pPr>
              <a:t>17/07/2015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9506E3-2A55-4D0B-9D5C-E0918084AB34}" type="slidenum">
              <a:rPr lang="en-US"/>
              <a:pPr>
                <a:defRPr/>
              </a:pPr>
              <a:t>‹Nº›</a:t>
            </a:fld>
            <a:endParaRPr lang="en-US"/>
          </a:p>
        </p:txBody>
      </p:sp>
    </p:spTree>
    <p:extLst>
      <p:ext uri="{BB962C8B-B14F-4D97-AF65-F5344CB8AC3E}">
        <p14:creationId xmlns:p14="http://schemas.microsoft.com/office/powerpoint/2010/main" val="1114727136"/>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C674F3-C594-4FB0-A685-20587C62DAB8}" type="datetimeFigureOut">
              <a:rPr lang="es-ES"/>
              <a:pPr>
                <a:defRPr/>
              </a:pPr>
              <a:t>17/07/2015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B385D-5AD6-4870-A6BB-F0025DB8DDC2}" type="slidenum">
              <a:rPr lang="en-US"/>
              <a:pPr>
                <a:defRPr/>
              </a:pPr>
              <a:t>‹Nº›</a:t>
            </a:fld>
            <a:endParaRPr lang="en-US"/>
          </a:p>
        </p:txBody>
      </p:sp>
    </p:spTree>
    <p:extLst>
      <p:ext uri="{BB962C8B-B14F-4D97-AF65-F5344CB8AC3E}">
        <p14:creationId xmlns:p14="http://schemas.microsoft.com/office/powerpoint/2010/main" val="466564766"/>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BD6F78-4C32-4246-9546-2BBE811270D8}" type="datetimeFigureOut">
              <a:rPr lang="es-ES"/>
              <a:pPr>
                <a:defRPr/>
              </a:pPr>
              <a:t>17/07/2015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E004CB-BADF-4DA1-A9DE-EF7875827E80}" type="slidenum">
              <a:rPr lang="en-US"/>
              <a:pPr>
                <a:defRPr/>
              </a:pPr>
              <a:t>‹Nº›</a:t>
            </a:fld>
            <a:endParaRPr lang="en-US"/>
          </a:p>
        </p:txBody>
      </p:sp>
    </p:spTree>
    <p:extLst>
      <p:ext uri="{BB962C8B-B14F-4D97-AF65-F5344CB8AC3E}">
        <p14:creationId xmlns:p14="http://schemas.microsoft.com/office/powerpoint/2010/main" val="4051375601"/>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F0940E-2ECC-4B85-964B-41750FE3726D}" type="datetimeFigureOut">
              <a:rPr lang="es-ES"/>
              <a:pPr>
                <a:defRPr/>
              </a:pPr>
              <a:t>17/07/2015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9F45A3-4FAC-4316-BD34-0FB4DF2F899B}" type="slidenum">
              <a:rPr lang="en-US"/>
              <a:pPr>
                <a:defRPr/>
              </a:pPr>
              <a:t>‹Nº›</a:t>
            </a:fld>
            <a:endParaRPr lang="en-US"/>
          </a:p>
        </p:txBody>
      </p:sp>
    </p:spTree>
    <p:extLst>
      <p:ext uri="{BB962C8B-B14F-4D97-AF65-F5344CB8AC3E}">
        <p14:creationId xmlns:p14="http://schemas.microsoft.com/office/powerpoint/2010/main" val="2121386448"/>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8B8AEF-9E39-49F5-8679-F899BF476479}" type="datetimeFigureOut">
              <a:rPr lang="es-ES"/>
              <a:pPr>
                <a:defRPr/>
              </a:pPr>
              <a:t>17/07/2015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B6CD61-AA78-4C16-B2E6-89302333C023}" type="slidenum">
              <a:rPr lang="en-US"/>
              <a:pPr>
                <a:defRPr/>
              </a:pPr>
              <a:t>‹Nº›</a:t>
            </a:fld>
            <a:endParaRPr lang="en-US"/>
          </a:p>
        </p:txBody>
      </p:sp>
    </p:spTree>
    <p:extLst>
      <p:ext uri="{BB962C8B-B14F-4D97-AF65-F5344CB8AC3E}">
        <p14:creationId xmlns:p14="http://schemas.microsoft.com/office/powerpoint/2010/main" val="1107450668"/>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89E0C4-390E-4CD4-A97E-9B97CD2EB7F2}" type="datetimeFigureOut">
              <a:rPr lang="es-ES"/>
              <a:pPr>
                <a:defRPr/>
              </a:pPr>
              <a:t>17/07/2015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EF8918-3EA7-484D-B8BF-D988649D14EF}" type="slidenum">
              <a:rPr lang="en-US"/>
              <a:pPr>
                <a:defRPr/>
              </a:pPr>
              <a:t>‹Nº›</a:t>
            </a:fld>
            <a:endParaRPr lang="en-US"/>
          </a:p>
        </p:txBody>
      </p:sp>
    </p:spTree>
    <p:extLst>
      <p:ext uri="{BB962C8B-B14F-4D97-AF65-F5344CB8AC3E}">
        <p14:creationId xmlns:p14="http://schemas.microsoft.com/office/powerpoint/2010/main" val="369725740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A1967B-2E68-46A5-AF6F-0CA2A8099802}" type="datetimeFigureOut">
              <a:rPr lang="es-ES"/>
              <a:pPr>
                <a:defRPr/>
              </a:pPr>
              <a:t>17/07/2015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BC9441-1C7A-4834-ACD0-90C4D27DA541}" type="slidenum">
              <a:rPr lang="en-US"/>
              <a:pPr>
                <a:defRPr/>
              </a:pPr>
              <a:t>‹Nº›</a:t>
            </a:fld>
            <a:endParaRPr lang="en-US"/>
          </a:p>
        </p:txBody>
      </p:sp>
    </p:spTree>
    <p:extLst>
      <p:ext uri="{BB962C8B-B14F-4D97-AF65-F5344CB8AC3E}">
        <p14:creationId xmlns:p14="http://schemas.microsoft.com/office/powerpoint/2010/main" val="1408444423"/>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A43062-0833-486B-9579-2AA5694B7DC8}" type="datetimeFigureOut">
              <a:rPr lang="es-ES"/>
              <a:pPr>
                <a:defRPr/>
              </a:pPr>
              <a:t>17/07/2015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4A4CAF-7201-46A4-AA3C-489B1DB39B97}" type="slidenum">
              <a:rPr lang="en-US"/>
              <a:pPr>
                <a:defRPr/>
              </a:pPr>
              <a:t>‹Nº›</a:t>
            </a:fld>
            <a:endParaRPr lang="en-US"/>
          </a:p>
        </p:txBody>
      </p:sp>
    </p:spTree>
    <p:extLst>
      <p:ext uri="{BB962C8B-B14F-4D97-AF65-F5344CB8AC3E}">
        <p14:creationId xmlns:p14="http://schemas.microsoft.com/office/powerpoint/2010/main" val="3608283430"/>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34EB1A-9964-41F4-899E-B7ABC1525C3D}" type="datetimeFigureOut">
              <a:rPr lang="es-ES"/>
              <a:pPr>
                <a:defRPr/>
              </a:pPr>
              <a:t>17/07/2015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92915-2EA3-46A1-9433-C824CA4EE38A}" type="slidenum">
              <a:rPr lang="en-US"/>
              <a:pPr>
                <a:defRPr/>
              </a:pPr>
              <a:t>‹Nº›</a:t>
            </a:fld>
            <a:endParaRPr lang="en-US"/>
          </a:p>
        </p:txBody>
      </p:sp>
    </p:spTree>
    <p:extLst>
      <p:ext uri="{BB962C8B-B14F-4D97-AF65-F5344CB8AC3E}">
        <p14:creationId xmlns:p14="http://schemas.microsoft.com/office/powerpoint/2010/main" val="2164677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MX"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smtClean="0"/>
              <a:t>Click to edit Master text styles</a:t>
            </a:r>
          </a:p>
          <a:p>
            <a:pPr lvl="1"/>
            <a:r>
              <a:rPr lang="en-US" altLang="es-MX" smtClean="0"/>
              <a:t>Second level</a:t>
            </a:r>
          </a:p>
          <a:p>
            <a:pPr lvl="2"/>
            <a:r>
              <a:rPr lang="en-US" altLang="es-MX" smtClean="0"/>
              <a:t>Third level</a:t>
            </a:r>
          </a:p>
          <a:p>
            <a:pPr lvl="3"/>
            <a:r>
              <a:rPr lang="en-US" altLang="es-MX" smtClean="0"/>
              <a:t>Fourth level</a:t>
            </a:r>
          </a:p>
          <a:p>
            <a:pPr lvl="4"/>
            <a:r>
              <a:rPr lang="en-US" altLang="es-MX"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84ACF68-5697-4A34-8437-E9E88A0BF003}" type="datetimeFigureOut">
              <a:rPr lang="es-ES"/>
              <a:pPr>
                <a:defRPr/>
              </a:pPr>
              <a:t>17/07/2015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D657F8B-A42D-4D30-B7C8-D6DE662ECFD0}"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C:\Users\Eduardo\Desktop\Presentaci&#243;n%20Tesis\Gr&#225;ficos\rpm%20recomendadas.pn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file:///C:\Users\Eduardo\Desktop\Presentaci&#243;n%20Tesis\Gr&#225;ficos\motor%20rodillos.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Eduardo\Desktop\Presentaci&#243;n%20Tesis\Gr&#225;ficos\disposici&#243;n%20de%20las%20sierras.pn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Eduardo\Desktop\Presentaci&#243;n%20Tesis\Gr&#225;ficos\potencia%20sierras.pn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C:\Users\Eduardo\Desktop\Presentaci&#243;n%20Tesis\Gr&#225;ficos\peso%20de%20la%20estructura%20a%20desplazar.pn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file:///C:\Users\Eduardo\Desktop\Presentaci&#243;n%20Tesis\Gr&#225;ficos\potencia%20bancada.pn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Eduardo\Desktop\Presentaci&#243;n%20Tesis\Gr&#225;ficos\gr&#225;fico%20del%20eje%20de%20transmisi&#243;n.pn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C:\Users\Eduardo\Desktop\Presentaci&#243;n%20Tesis\seleccion%20de%20motores.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file:///C:\Users\Eduardo\Desktop\Presentaci&#243;n%20Tesis\seleccion%20de%20motores.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le:///C:\Users\Eduardo\Desktop\Presentaci&#243;n%20Tesis\seleccion%20de%20contactores.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hyperlink" Target="file:///C:\Users\Eduardo\Desktop\Presentaci&#243;n%20Tesis\seleccion%20rele.jp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file:///C:\Users\Eduardo\Desktop\Presentaci&#243;n%20Tesis\coneccion%20motor%20de%20descarga.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file:///C:\Users\Eduardo\Desktop\Presentaci&#243;n%20Tesis\variador.pdf" TargetMode="External"/><Relationship Id="rId5" Type="http://schemas.openxmlformats.org/officeDocument/2006/relationships/hyperlink" Target="file:///C:\Users\Eduardo\Desktop\Presentaci&#243;n%20Tesis\diagrama%20general.pdf" TargetMode="External"/><Relationship Id="rId4" Type="http://schemas.openxmlformats.org/officeDocument/2006/relationships/hyperlink" Target="file:///C:\Users\Eduardo\Desktop\Presentaci&#243;n%20Tesis\coneccion%20motor%20corte.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file:///C:\Users\Eduardo\Desktop\Presentaci&#243;n%20Tesis\conecciones%20PLC.pdf"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C:\Users\Eduardo\Desktop\Presentaci&#243;n%20Tesis\Gr&#225;ficos\IMG_0210.MOV"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4857750"/>
          </a:xfrm>
        </p:spPr>
        <p:txBody>
          <a:bodyPr/>
          <a:lstStyle/>
          <a:p>
            <a:pPr eaLnBrk="1" hangingPunct="1"/>
            <a:r>
              <a:rPr lang="es-EC" altLang="es-MX" sz="2400" smtClean="0"/>
              <a:t/>
            </a:r>
            <a:br>
              <a:rPr lang="es-EC" altLang="es-MX" sz="2400" smtClean="0"/>
            </a:br>
            <a:r>
              <a:rPr lang="es-EC" altLang="es-MX" sz="2400" smtClean="0"/>
              <a:t/>
            </a:r>
            <a:br>
              <a:rPr lang="es-EC" altLang="es-MX" sz="2400" smtClean="0"/>
            </a:br>
            <a:endParaRPr lang="es-EC" altLang="es-MX" smtClean="0"/>
          </a:p>
        </p:txBody>
      </p:sp>
      <p:sp>
        <p:nvSpPr>
          <p:cNvPr id="2052" name="Rectangle 4"/>
          <p:cNvSpPr>
            <a:spLocks noChangeArrowheads="1"/>
          </p:cNvSpPr>
          <p:nvPr/>
        </p:nvSpPr>
        <p:spPr bwMode="auto">
          <a:xfrm>
            <a:off x="2003425" y="1247775"/>
            <a:ext cx="513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EC" altLang="es-MX" sz="2000" b="1">
                <a:latin typeface="Arial" charset="0"/>
                <a:ea typeface="Times New Roman" pitchFamily="18" charset="0"/>
                <a:cs typeface="Arial" charset="0"/>
              </a:rPr>
              <a:t>ESCUELA POLITÉCNICA DEL EJÉRCITO</a:t>
            </a:r>
            <a:endParaRPr lang="es-EC" altLang="es-MX" sz="2000">
              <a:latin typeface="Arial" charset="0"/>
              <a:ea typeface="Times New Roman" pitchFamily="18" charset="0"/>
              <a:cs typeface="Arial" charset="0"/>
            </a:endParaRPr>
          </a:p>
        </p:txBody>
      </p:sp>
      <p:sp>
        <p:nvSpPr>
          <p:cNvPr id="2053" name="Rectangle 5"/>
          <p:cNvSpPr>
            <a:spLocks noChangeArrowheads="1"/>
          </p:cNvSpPr>
          <p:nvPr/>
        </p:nvSpPr>
        <p:spPr bwMode="auto">
          <a:xfrm>
            <a:off x="2390775" y="1735138"/>
            <a:ext cx="436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EC" altLang="es-MX" sz="1600" b="1">
                <a:latin typeface="Arial" charset="0"/>
                <a:ea typeface="Times New Roman" pitchFamily="18" charset="0"/>
                <a:cs typeface="Arial" charset="0"/>
              </a:rPr>
              <a:t>CARRERA DE INGENIERÍA MECATRÓNICA</a:t>
            </a:r>
            <a:endParaRPr lang="es-EC" altLang="es-MX" sz="1800">
              <a:latin typeface="Arial" charset="0"/>
              <a:ea typeface="Times New Roman" pitchFamily="18" charset="0"/>
              <a:cs typeface="Arial" charset="0"/>
            </a:endParaRPr>
          </a:p>
        </p:txBody>
      </p:sp>
      <p:sp>
        <p:nvSpPr>
          <p:cNvPr id="2054" name="Rectangle 6"/>
          <p:cNvSpPr>
            <a:spLocks noChangeArrowheads="1"/>
          </p:cNvSpPr>
          <p:nvPr/>
        </p:nvSpPr>
        <p:spPr bwMode="auto">
          <a:xfrm>
            <a:off x="757238" y="2147888"/>
            <a:ext cx="7781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EC" altLang="es-MX" sz="1400" b="1">
                <a:latin typeface="Arial" charset="0"/>
                <a:ea typeface="Calibri" pitchFamily="34" charset="0"/>
                <a:cs typeface="Arial" charset="0"/>
              </a:rPr>
              <a:t>“</a:t>
            </a:r>
            <a:r>
              <a:rPr lang="es-EC" altLang="es-MX" sz="1800" b="1">
                <a:latin typeface="Arial" charset="0"/>
                <a:ea typeface="Calibri" pitchFamily="34" charset="0"/>
                <a:cs typeface="Arial" charset="0"/>
              </a:rPr>
              <a:t>DISEÑO Y CONSTRUCCIÓN DE UNA MÁQUINA MOLDURADORA DE </a:t>
            </a:r>
          </a:p>
          <a:p>
            <a:pPr algn="ctr">
              <a:spcBef>
                <a:spcPct val="0"/>
              </a:spcBef>
              <a:buFontTx/>
              <a:buNone/>
            </a:pPr>
            <a:r>
              <a:rPr lang="es-EC" altLang="es-MX" sz="1800" b="1">
                <a:latin typeface="Arial" charset="0"/>
                <a:ea typeface="Calibri" pitchFamily="34" charset="0"/>
                <a:cs typeface="Arial" charset="0"/>
              </a:rPr>
              <a:t>PUNTAS PARA LA EMPRESA BIGBAMBOO S.A. </a:t>
            </a:r>
          </a:p>
        </p:txBody>
      </p:sp>
      <p:sp>
        <p:nvSpPr>
          <p:cNvPr id="2055" name="Rectangle 6"/>
          <p:cNvSpPr>
            <a:spLocks noChangeArrowheads="1"/>
          </p:cNvSpPr>
          <p:nvPr/>
        </p:nvSpPr>
        <p:spPr bwMode="auto">
          <a:xfrm>
            <a:off x="1143000" y="28194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MX" sz="1600" b="1">
                <a:latin typeface="Arial" charset="0"/>
              </a:rPr>
              <a:t>PROYECTO PREVIO A LA OBTENCIÓN DEL TÍTULO DE             INGENIERO MECATRÓNICO</a:t>
            </a:r>
            <a:endParaRPr lang="en-US" altLang="es-MX" sz="1600" b="1">
              <a:latin typeface="Arial" charset="0"/>
            </a:endParaRPr>
          </a:p>
        </p:txBody>
      </p:sp>
      <p:sp>
        <p:nvSpPr>
          <p:cNvPr id="2056" name="Rectangle 7"/>
          <p:cNvSpPr>
            <a:spLocks noChangeArrowheads="1"/>
          </p:cNvSpPr>
          <p:nvPr/>
        </p:nvSpPr>
        <p:spPr bwMode="auto">
          <a:xfrm>
            <a:off x="1752600" y="3581400"/>
            <a:ext cx="3625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MX" sz="1400" b="1">
                <a:latin typeface="Arial" charset="0"/>
                <a:cs typeface="Times New Roman" pitchFamily="18" charset="0"/>
              </a:rPr>
              <a:t>REALIZADO POR:</a:t>
            </a:r>
            <a:endParaRPr lang="en-US" altLang="es-MX" sz="1400">
              <a:latin typeface="Arial" charset="0"/>
            </a:endParaRPr>
          </a:p>
          <a:p>
            <a:pPr>
              <a:spcBef>
                <a:spcPct val="0"/>
              </a:spcBef>
              <a:buFontTx/>
              <a:buNone/>
            </a:pPr>
            <a:r>
              <a:rPr lang="es-MX" altLang="es-MX" sz="1400" b="1">
                <a:latin typeface="Arial" charset="0"/>
                <a:cs typeface="Times New Roman" pitchFamily="18" charset="0"/>
              </a:rPr>
              <a:t>EDUARDO JAVIER NÚÑEZ HERNÁNDEZ</a:t>
            </a:r>
            <a:endParaRPr lang="en-US" altLang="es-MX" sz="1400">
              <a:latin typeface="Arial" charset="0"/>
            </a:endParaRPr>
          </a:p>
          <a:p>
            <a:pPr>
              <a:spcBef>
                <a:spcPct val="0"/>
              </a:spcBef>
              <a:buFontTx/>
              <a:buNone/>
            </a:pPr>
            <a:r>
              <a:rPr lang="es-MX" altLang="es-MX" sz="1400" b="1">
                <a:latin typeface="Arial" charset="0"/>
                <a:cs typeface="Times New Roman" pitchFamily="18" charset="0"/>
              </a:rPr>
              <a:t>ANDRÉS PAÚL RODRÍGUEZ NÚÑEZ</a:t>
            </a:r>
            <a:endParaRPr lang="en-US" altLang="es-MX" sz="1400">
              <a:latin typeface="Arial" charset="0"/>
            </a:endParaRPr>
          </a:p>
          <a:p>
            <a:pPr>
              <a:spcBef>
                <a:spcPct val="0"/>
              </a:spcBef>
              <a:buFontTx/>
              <a:buNone/>
            </a:pPr>
            <a:endParaRPr lang="en-US" altLang="es-MX" sz="1400">
              <a:latin typeface="Arial" charset="0"/>
            </a:endParaRPr>
          </a:p>
        </p:txBody>
      </p:sp>
      <p:sp>
        <p:nvSpPr>
          <p:cNvPr id="2057" name="Rectangle 8"/>
          <p:cNvSpPr>
            <a:spLocks noChangeArrowheads="1"/>
          </p:cNvSpPr>
          <p:nvPr/>
        </p:nvSpPr>
        <p:spPr bwMode="auto">
          <a:xfrm>
            <a:off x="1752600" y="4400550"/>
            <a:ext cx="39068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s-ES" altLang="es-MX" sz="1400" b="1">
                <a:latin typeface="Arial" charset="0"/>
                <a:cs typeface="Times New Roman" pitchFamily="18" charset="0"/>
              </a:rPr>
              <a:t>DIRECTOR: ING. PABLO FIGUEROA</a:t>
            </a:r>
            <a:endParaRPr lang="en-US" altLang="es-MX" sz="1400">
              <a:latin typeface="Arial" charset="0"/>
            </a:endParaRPr>
          </a:p>
          <a:p>
            <a:pPr>
              <a:spcBef>
                <a:spcPct val="0"/>
              </a:spcBef>
              <a:buFontTx/>
              <a:buNone/>
            </a:pPr>
            <a:r>
              <a:rPr lang="es-ES" altLang="es-MX" sz="1400" b="1">
                <a:latin typeface="Arial" charset="0"/>
                <a:cs typeface="Times New Roman" pitchFamily="18" charset="0"/>
              </a:rPr>
              <a:t>CODIRECTOR:  ING. RODOLFO GORDILLO</a:t>
            </a:r>
            <a:endParaRPr lang="en-US" altLang="es-MX" sz="1400">
              <a:latin typeface="Arial" charset="0"/>
            </a:endParaRPr>
          </a:p>
          <a:p>
            <a:pPr>
              <a:spcBef>
                <a:spcPct val="0"/>
              </a:spcBef>
              <a:buFontTx/>
              <a:buNone/>
            </a:pPr>
            <a:endParaRPr lang="en-US" altLang="es-MX" sz="180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066800"/>
            <a:ext cx="7543800" cy="923330"/>
          </a:xfrm>
          <a:prstGeom prst="rect">
            <a:avLst/>
          </a:prstGeom>
        </p:spPr>
        <p:txBody>
          <a:bodyPr wrap="square">
            <a:spAutoFit/>
          </a:bodyPr>
          <a:lstStyle/>
          <a:p>
            <a:pPr algn="ctr"/>
            <a:r>
              <a:rPr lang="es-MX" altLang="es-MX" b="1" dirty="0" smtClean="0"/>
              <a:t>DISEÑO DE LA ESTRUCTURA PARA LOS CARRILES GUÍA</a:t>
            </a:r>
          </a:p>
          <a:p>
            <a:pPr algn="ctr"/>
            <a:endParaRPr lang="es-MX" altLang="es-MX" b="1" dirty="0"/>
          </a:p>
          <a:p>
            <a:pPr algn="ctr"/>
            <a:endParaRPr lang="es-MX" altLang="es-MX"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882766" y="1828800"/>
            <a:ext cx="6042033" cy="3653135"/>
          </a:xfrm>
          <a:prstGeom prst="rect">
            <a:avLst/>
          </a:prstGeom>
          <a:noFill/>
          <a:ln>
            <a:noFill/>
          </a:ln>
        </p:spPr>
      </p:pic>
    </p:spTree>
    <p:extLst>
      <p:ext uri="{BB962C8B-B14F-4D97-AF65-F5344CB8AC3E}">
        <p14:creationId xmlns:p14="http://schemas.microsoft.com/office/powerpoint/2010/main" val="4230218398"/>
      </p:ext>
    </p:extLst>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066800"/>
            <a:ext cx="7543800" cy="4524315"/>
          </a:xfrm>
          <a:prstGeom prst="rect">
            <a:avLst/>
          </a:prstGeom>
        </p:spPr>
        <p:txBody>
          <a:bodyPr wrap="square">
            <a:spAutoFit/>
          </a:bodyPr>
          <a:lstStyle/>
          <a:p>
            <a:pPr algn="ctr"/>
            <a:r>
              <a:rPr lang="es-MX" altLang="es-MX" b="1" dirty="0" smtClean="0"/>
              <a:t>DISEÑO DE LA ESTRUCTURA SOPORTE PARA EL PROCESO DE CORTE Y MOLDURADO</a:t>
            </a:r>
          </a:p>
          <a:p>
            <a:pPr algn="ctr"/>
            <a:endParaRPr lang="es-MX" altLang="es-MX" b="1" dirty="0"/>
          </a:p>
          <a:p>
            <a:pPr algn="just"/>
            <a:r>
              <a:rPr lang="es-MX" altLang="es-MX" b="1" u="sng" dirty="0" smtClean="0"/>
              <a:t>Soporte de motores</a:t>
            </a:r>
          </a:p>
          <a:p>
            <a:pPr algn="just"/>
            <a:endParaRPr lang="es-MX" altLang="es-MX" b="1" u="sng" dirty="0"/>
          </a:p>
          <a:p>
            <a:pPr algn="just">
              <a:lnSpc>
                <a:spcPct val="150000"/>
              </a:lnSpc>
            </a:pPr>
            <a:r>
              <a:rPr lang="es-MX" dirty="0"/>
              <a:t>El material que se va a utilizar para el soporte de motores será hierro fundido ya que se necesita una estructura sumamente sólida para resistir el peso de los motores, la empresa que colaborará a la realización de esta pieza será FUNDIMET que cumple con todas las normas de calidad y normas INEN 2499 para la fundición nodular por medio de hierro</a:t>
            </a:r>
            <a:endParaRPr lang="es-MX" altLang="es-MX" u="sng" dirty="0" smtClean="0"/>
          </a:p>
          <a:p>
            <a:pPr algn="ctr"/>
            <a:endParaRPr lang="es-MX" altLang="es-MX" b="1" dirty="0"/>
          </a:p>
          <a:p>
            <a:pPr algn="ctr"/>
            <a:endParaRPr lang="es-MX" altLang="es-MX" b="1" dirty="0"/>
          </a:p>
        </p:txBody>
      </p:sp>
    </p:spTree>
    <p:extLst>
      <p:ext uri="{BB962C8B-B14F-4D97-AF65-F5344CB8AC3E}">
        <p14:creationId xmlns:p14="http://schemas.microsoft.com/office/powerpoint/2010/main" val="2763050326"/>
      </p:ext>
    </p:extLst>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066800"/>
            <a:ext cx="7543800" cy="2031325"/>
          </a:xfrm>
          <a:prstGeom prst="rect">
            <a:avLst/>
          </a:prstGeom>
        </p:spPr>
        <p:txBody>
          <a:bodyPr wrap="square">
            <a:spAutoFit/>
          </a:bodyPr>
          <a:lstStyle/>
          <a:p>
            <a:pPr algn="ctr"/>
            <a:r>
              <a:rPr lang="es-MX" altLang="es-MX" b="1" dirty="0" smtClean="0"/>
              <a:t>DISEÑO DE LA ESTRUCTURA SOPORTE PARA EL PROCESO DE CORTE Y MOLDURADO</a:t>
            </a:r>
          </a:p>
          <a:p>
            <a:pPr algn="ctr"/>
            <a:endParaRPr lang="es-MX" altLang="es-MX" b="1" dirty="0"/>
          </a:p>
          <a:p>
            <a:pPr algn="just"/>
            <a:r>
              <a:rPr lang="es-MX" altLang="es-MX" b="1" u="sng" dirty="0" smtClean="0"/>
              <a:t>Soporte de motores</a:t>
            </a:r>
          </a:p>
          <a:p>
            <a:pPr algn="just"/>
            <a:endParaRPr lang="es-MX" altLang="es-MX" b="1" u="sng" dirty="0"/>
          </a:p>
          <a:p>
            <a:pPr algn="ctr"/>
            <a:endParaRPr lang="es-MX" altLang="es-MX" b="1" dirty="0"/>
          </a:p>
          <a:p>
            <a:pPr algn="ctr"/>
            <a:endParaRPr lang="es-MX" altLang="es-MX"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567112" y="2438400"/>
            <a:ext cx="2009775" cy="3077845"/>
          </a:xfrm>
          <a:prstGeom prst="rect">
            <a:avLst/>
          </a:prstGeom>
          <a:noFill/>
          <a:ln>
            <a:noFill/>
          </a:ln>
        </p:spPr>
      </p:pic>
    </p:spTree>
    <p:extLst>
      <p:ext uri="{BB962C8B-B14F-4D97-AF65-F5344CB8AC3E}">
        <p14:creationId xmlns:p14="http://schemas.microsoft.com/office/powerpoint/2010/main" val="414128527"/>
      </p:ext>
    </p:extLst>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066800"/>
            <a:ext cx="7543800" cy="4524315"/>
          </a:xfrm>
          <a:prstGeom prst="rect">
            <a:avLst/>
          </a:prstGeom>
        </p:spPr>
        <p:txBody>
          <a:bodyPr wrap="square">
            <a:spAutoFit/>
          </a:bodyPr>
          <a:lstStyle/>
          <a:p>
            <a:pPr algn="ctr"/>
            <a:r>
              <a:rPr lang="es-MX" altLang="es-MX" b="1" dirty="0" smtClean="0"/>
              <a:t>DISEÑO DE LA ESTRUCTURA DE LOS RODILLO DE DESCARGA</a:t>
            </a:r>
          </a:p>
          <a:p>
            <a:pPr algn="ctr"/>
            <a:endParaRPr lang="es-MX" altLang="es-MX" b="1" dirty="0"/>
          </a:p>
          <a:p>
            <a:pPr algn="ctr"/>
            <a:endParaRPr lang="es-MX" altLang="es-MX" b="1" dirty="0" smtClean="0"/>
          </a:p>
          <a:p>
            <a:pPr algn="just">
              <a:lnSpc>
                <a:spcPct val="150000"/>
              </a:lnSpc>
            </a:pPr>
            <a:r>
              <a:rPr lang="es-MX" dirty="0"/>
              <a:t>Componente encargado del movimiento de salida a otra máquina de la duela de bambú, es decir es el componente final de todo el proceso. Los rodillos de descarga deben tener un soporte estructural de acuerdo a nuestro diseño además de poseer chumaceras para que puedan realizar el movimiento rotacional. El material a utilizar será el acero ASTM A36 de espesor 1/2 pulgada. </a:t>
            </a:r>
          </a:p>
          <a:p>
            <a:pPr algn="ctr"/>
            <a:endParaRPr lang="es-MX" altLang="es-MX" b="1" dirty="0" smtClean="0"/>
          </a:p>
          <a:p>
            <a:pPr algn="ctr"/>
            <a:endParaRPr lang="es-MX" altLang="es-MX" b="1" dirty="0"/>
          </a:p>
          <a:p>
            <a:pPr algn="ctr"/>
            <a:endParaRPr lang="es-MX" altLang="es-MX" b="1" dirty="0"/>
          </a:p>
          <a:p>
            <a:pPr algn="ctr"/>
            <a:endParaRPr lang="es-MX" altLang="es-MX" b="1" dirty="0"/>
          </a:p>
        </p:txBody>
      </p:sp>
    </p:spTree>
    <p:extLst>
      <p:ext uri="{BB962C8B-B14F-4D97-AF65-F5344CB8AC3E}">
        <p14:creationId xmlns:p14="http://schemas.microsoft.com/office/powerpoint/2010/main" val="779126757"/>
      </p:ext>
    </p:extLst>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066800"/>
            <a:ext cx="7543800" cy="2031325"/>
          </a:xfrm>
          <a:prstGeom prst="rect">
            <a:avLst/>
          </a:prstGeom>
        </p:spPr>
        <p:txBody>
          <a:bodyPr wrap="square">
            <a:spAutoFit/>
          </a:bodyPr>
          <a:lstStyle/>
          <a:p>
            <a:pPr algn="ctr"/>
            <a:r>
              <a:rPr lang="es-MX" altLang="es-MX" b="1" dirty="0" smtClean="0"/>
              <a:t>DISEÑO DE LA ESTRUCTURA DE LOS RODILLO DE DESCARGA</a:t>
            </a:r>
          </a:p>
          <a:p>
            <a:pPr algn="ctr"/>
            <a:endParaRPr lang="es-MX" altLang="es-MX" b="1" dirty="0"/>
          </a:p>
          <a:p>
            <a:pPr algn="ctr"/>
            <a:endParaRPr lang="es-MX" altLang="es-MX" b="1" dirty="0" smtClean="0"/>
          </a:p>
          <a:p>
            <a:pPr algn="ctr"/>
            <a:endParaRPr lang="es-MX" altLang="es-MX" b="1" dirty="0" smtClean="0"/>
          </a:p>
          <a:p>
            <a:pPr algn="ctr"/>
            <a:endParaRPr lang="es-MX" altLang="es-MX" b="1" dirty="0"/>
          </a:p>
          <a:p>
            <a:pPr algn="ctr"/>
            <a:endParaRPr lang="es-MX" altLang="es-MX" b="1" dirty="0"/>
          </a:p>
          <a:p>
            <a:pPr algn="ctr"/>
            <a:endParaRPr lang="es-MX" altLang="es-MX"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858000" cy="3505200"/>
          </a:xfrm>
          <a:prstGeom prst="rect">
            <a:avLst/>
          </a:prstGeom>
          <a:noFill/>
          <a:ln>
            <a:noFill/>
          </a:ln>
        </p:spPr>
      </p:pic>
    </p:spTree>
    <p:extLst>
      <p:ext uri="{BB962C8B-B14F-4D97-AF65-F5344CB8AC3E}">
        <p14:creationId xmlns:p14="http://schemas.microsoft.com/office/powerpoint/2010/main" val="2773547028"/>
      </p:ext>
    </p:extLst>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914400"/>
            <a:ext cx="7543800" cy="1477328"/>
          </a:xfrm>
          <a:prstGeom prst="rect">
            <a:avLst/>
          </a:prstGeom>
        </p:spPr>
        <p:txBody>
          <a:bodyPr wrap="square">
            <a:spAutoFit/>
          </a:bodyPr>
          <a:lstStyle/>
          <a:p>
            <a:pPr algn="ctr"/>
            <a:r>
              <a:rPr lang="es-MX" altLang="es-MX" b="1" dirty="0" smtClean="0"/>
              <a:t>DISEÑO DE LA ESTRUCTURA PARA EL CILINDRO NEUMÁTICO DE SALIDA DEL MATERIAL</a:t>
            </a:r>
          </a:p>
          <a:p>
            <a:pPr algn="ctr"/>
            <a:endParaRPr lang="es-MX" altLang="es-MX" b="1" dirty="0"/>
          </a:p>
          <a:p>
            <a:pPr algn="ctr"/>
            <a:endParaRPr lang="es-MX" altLang="es-MX" b="1" dirty="0" smtClean="0"/>
          </a:p>
          <a:p>
            <a:pPr algn="ctr"/>
            <a:endParaRPr lang="es-MX" altLang="es-MX"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874382" y="1658012"/>
            <a:ext cx="3965805" cy="3828388"/>
          </a:xfrm>
          <a:prstGeom prst="rect">
            <a:avLst/>
          </a:prstGeom>
          <a:noFill/>
          <a:ln>
            <a:noFill/>
          </a:ln>
        </p:spPr>
      </p:pic>
    </p:spTree>
    <p:extLst>
      <p:ext uri="{BB962C8B-B14F-4D97-AF65-F5344CB8AC3E}">
        <p14:creationId xmlns:p14="http://schemas.microsoft.com/office/powerpoint/2010/main" val="1401009171"/>
      </p:ext>
    </p:extLst>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47997" y="914400"/>
                <a:ext cx="7543800" cy="5693738"/>
              </a:xfrm>
              <a:prstGeom prst="rect">
                <a:avLst/>
              </a:prstGeom>
            </p:spPr>
            <p:txBody>
              <a:bodyPr wrap="square">
                <a:spAutoFit/>
              </a:bodyPr>
              <a:lstStyle/>
              <a:p>
                <a:pPr algn="ctr"/>
                <a:r>
                  <a:rPr lang="es-MX" altLang="es-MX" b="1" dirty="0" smtClean="0"/>
                  <a:t>CÁLCULO DE LA POTENCIA REQUERIDA PARA MOVER LOS RODILLOS DE DESCARGA</a:t>
                </a:r>
              </a:p>
              <a:p>
                <a:pPr algn="ctr"/>
                <a:endParaRPr lang="es-MX" altLang="es-MX" b="1" dirty="0"/>
              </a:p>
              <a:p>
                <a:r>
                  <a:rPr lang="es-MX" dirty="0" smtClean="0"/>
                  <a:t>Para </a:t>
                </a:r>
                <a:r>
                  <a:rPr lang="es-MX" dirty="0"/>
                  <a:t>el cálculo de la potencia el primer paso es encontrar la fuerza que ejerce la duela de bambú terminada sobre los rodillos, para lo cual las medidas finales de la duela de bambú perfilada son 1.87 m de largo, 17 cm de ancho y 14 mm de espesor, para calcular el peso utilizaremos la siguiente fórmula:</a:t>
                </a:r>
              </a:p>
              <a:p>
                <a:r>
                  <a:rPr lang="es-MX" dirty="0"/>
                  <a:t> </a:t>
                </a:r>
              </a:p>
              <a:p>
                <a:pPr algn="just"/>
                <a:r>
                  <a:rPr lang="es-MX" dirty="0"/>
                  <a:t>                                   </a:t>
                </a:r>
                <a14:m>
                  <m:oMath xmlns:m="http://schemas.openxmlformats.org/officeDocument/2006/math">
                    <m:r>
                      <a:rPr lang="es-MX" i="1">
                        <a:latin typeface="Cambria Math"/>
                      </a:rPr>
                      <m:t>  </m:t>
                    </m:r>
                    <m:r>
                      <a:rPr lang="es-MX" b="0" i="1" smtClean="0">
                        <a:latin typeface="Cambria Math"/>
                      </a:rPr>
                      <m:t>                   </m:t>
                    </m:r>
                    <m:r>
                      <a:rPr lang="es-MX" i="1">
                        <a:latin typeface="Cambria Math"/>
                      </a:rPr>
                      <m:t>𝛿</m:t>
                    </m:r>
                    <m:r>
                      <a:rPr lang="es-MX" i="1">
                        <a:latin typeface="Cambria Math"/>
                      </a:rPr>
                      <m:t>=</m:t>
                    </m:r>
                    <m:f>
                      <m:fPr>
                        <m:ctrlPr>
                          <a:rPr lang="es-MX" i="1">
                            <a:latin typeface="Cambria Math"/>
                          </a:rPr>
                        </m:ctrlPr>
                      </m:fPr>
                      <m:num>
                        <m:r>
                          <a:rPr lang="es-MX" i="1">
                            <a:latin typeface="Cambria Math"/>
                          </a:rPr>
                          <m:t>𝑚</m:t>
                        </m:r>
                      </m:num>
                      <m:den>
                        <m:r>
                          <a:rPr lang="es-MX" i="1">
                            <a:latin typeface="Cambria Math"/>
                          </a:rPr>
                          <m:t>𝑉</m:t>
                        </m:r>
                      </m:den>
                    </m:f>
                  </m:oMath>
                </a14:m>
                <a:r>
                  <a:rPr lang="es-MX" dirty="0"/>
                  <a:t> </a:t>
                </a:r>
                <a:endParaRPr lang="es-MX" altLang="es-MX" b="1" u="sng" dirty="0" smtClean="0"/>
              </a:p>
              <a:p>
                <a:pPr algn="just"/>
                <a:endParaRPr lang="es-MX" altLang="es-MX" b="1" u="sng" dirty="0" smtClean="0"/>
              </a:p>
              <a:p>
                <a:pPr algn="just"/>
                <a:r>
                  <a:rPr lang="es-MX" dirty="0" smtClean="0"/>
                  <a:t>Donde</a:t>
                </a:r>
                <a:r>
                  <a:rPr lang="es-MX" dirty="0"/>
                  <a:t>: </a:t>
                </a:r>
                <a14:m>
                  <m:oMath xmlns:m="http://schemas.openxmlformats.org/officeDocument/2006/math">
                    <m:r>
                      <a:rPr lang="es-MX" i="1">
                        <a:latin typeface="Cambria Math"/>
                      </a:rPr>
                      <m:t>𝛿</m:t>
                    </m:r>
                  </m:oMath>
                </a14:m>
                <a:r>
                  <a:rPr lang="es-MX" dirty="0"/>
                  <a:t> es la densidad del bambú, m es la masa y v el volumen</a:t>
                </a:r>
              </a:p>
              <a:p>
                <a:pPr algn="just"/>
                <a:endParaRPr lang="es-MX" altLang="es-MX" b="1" u="sng" dirty="0" smtClean="0"/>
              </a:p>
              <a:p>
                <a:pPr/>
                <a14:m>
                  <m:oMathPara xmlns:m="http://schemas.openxmlformats.org/officeDocument/2006/math">
                    <m:oMathParaPr>
                      <m:jc m:val="centerGroup"/>
                    </m:oMathParaPr>
                    <m:oMath xmlns:m="http://schemas.openxmlformats.org/officeDocument/2006/math">
                      <m:r>
                        <a:rPr lang="es-MX" i="1">
                          <a:latin typeface="Cambria Math"/>
                        </a:rPr>
                        <m:t>𝑚</m:t>
                      </m:r>
                      <m:r>
                        <a:rPr lang="es-MX" i="1">
                          <a:latin typeface="Cambria Math"/>
                        </a:rPr>
                        <m:t>=</m:t>
                      </m:r>
                      <m:r>
                        <a:rPr lang="es-MX" i="1">
                          <a:latin typeface="Cambria Math"/>
                        </a:rPr>
                        <m:t>𝛿</m:t>
                      </m:r>
                      <m:r>
                        <a:rPr lang="es-MX" i="1">
                          <a:latin typeface="Cambria Math"/>
                        </a:rPr>
                        <m:t>∗</m:t>
                      </m:r>
                      <m:r>
                        <a:rPr lang="es-MX" i="1">
                          <a:latin typeface="Cambria Math"/>
                        </a:rPr>
                        <m:t>𝑉</m:t>
                      </m:r>
                      <m:r>
                        <a:rPr lang="es-MX" b="0" i="1" smtClean="0">
                          <a:latin typeface="Cambria Math"/>
                        </a:rPr>
                        <m:t>∗4</m:t>
                      </m:r>
                    </m:oMath>
                  </m:oMathPara>
                </a14:m>
                <a:endParaRPr lang="es-MX" dirty="0"/>
              </a:p>
              <a:p>
                <a:r>
                  <a:rPr lang="es-MX" b="1" dirty="0"/>
                  <a:t> </a:t>
                </a:r>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𝑚</m:t>
                      </m:r>
                      <m:r>
                        <a:rPr lang="es-MX" i="1">
                          <a:latin typeface="Cambria Math"/>
                        </a:rPr>
                        <m:t>=800</m:t>
                      </m:r>
                      <m:f>
                        <m:fPr>
                          <m:ctrlPr>
                            <a:rPr lang="es-MX" i="1">
                              <a:latin typeface="Cambria Math"/>
                            </a:rPr>
                          </m:ctrlPr>
                        </m:fPr>
                        <m:num>
                          <m:r>
                            <a:rPr lang="es-MX" i="1">
                              <a:latin typeface="Cambria Math"/>
                            </a:rPr>
                            <m:t>𝑘𝑔</m:t>
                          </m:r>
                        </m:num>
                        <m:den>
                          <m:sSup>
                            <m:sSupPr>
                              <m:ctrlPr>
                                <a:rPr lang="es-MX" i="1">
                                  <a:latin typeface="Cambria Math"/>
                                </a:rPr>
                              </m:ctrlPr>
                            </m:sSupPr>
                            <m:e>
                              <m:r>
                                <a:rPr lang="es-MX" i="1">
                                  <a:latin typeface="Cambria Math"/>
                                </a:rPr>
                                <m:t>𝑚</m:t>
                              </m:r>
                            </m:e>
                            <m:sup>
                              <m:r>
                                <a:rPr lang="es-MX" i="1">
                                  <a:latin typeface="Cambria Math"/>
                                </a:rPr>
                                <m:t>3</m:t>
                              </m:r>
                            </m:sup>
                          </m:sSup>
                        </m:den>
                      </m:f>
                      <m:r>
                        <a:rPr lang="es-MX" i="1">
                          <a:latin typeface="Cambria Math"/>
                        </a:rPr>
                        <m:t>∗1.87 </m:t>
                      </m:r>
                      <m:r>
                        <a:rPr lang="es-MX" i="1">
                          <a:latin typeface="Cambria Math"/>
                        </a:rPr>
                        <m:t>𝑚</m:t>
                      </m:r>
                      <m:r>
                        <a:rPr lang="es-MX" i="1">
                          <a:latin typeface="Cambria Math"/>
                        </a:rPr>
                        <m:t>∗ 0.17 </m:t>
                      </m:r>
                      <m:r>
                        <a:rPr lang="es-MX" i="1">
                          <a:latin typeface="Cambria Math"/>
                        </a:rPr>
                        <m:t>𝑚</m:t>
                      </m:r>
                      <m:r>
                        <a:rPr lang="es-MX" i="1">
                          <a:latin typeface="Cambria Math"/>
                        </a:rPr>
                        <m:t>∗0.014 </m:t>
                      </m:r>
                      <m:r>
                        <a:rPr lang="es-MX" i="1">
                          <a:latin typeface="Cambria Math"/>
                        </a:rPr>
                        <m:t>𝑚</m:t>
                      </m:r>
                      <m:r>
                        <a:rPr lang="es-MX" b="0" i="1" smtClean="0">
                          <a:latin typeface="Cambria Math"/>
                        </a:rPr>
                        <m:t>∗4</m:t>
                      </m:r>
                      <m:r>
                        <a:rPr lang="es-MX" i="1">
                          <a:latin typeface="Cambria Math"/>
                        </a:rPr>
                        <m:t>=</m:t>
                      </m:r>
                      <m:r>
                        <a:rPr lang="es-MX" b="0" i="1" smtClean="0">
                          <a:latin typeface="Cambria Math"/>
                        </a:rPr>
                        <m:t>14.24</m:t>
                      </m:r>
                      <m:r>
                        <a:rPr lang="es-MX" i="1">
                          <a:latin typeface="Cambria Math"/>
                        </a:rPr>
                        <m:t> </m:t>
                      </m:r>
                      <m:r>
                        <a:rPr lang="es-MX" i="1">
                          <a:latin typeface="Cambria Math"/>
                        </a:rPr>
                        <m:t>𝑘𝑔</m:t>
                      </m:r>
                    </m:oMath>
                  </m:oMathPara>
                </a14:m>
                <a:endParaRPr lang="es-MX" dirty="0"/>
              </a:p>
              <a:p>
                <a:pPr algn="just"/>
                <a:endParaRPr lang="es-MX" altLang="es-MX" b="1" u="sng" dirty="0" smtClean="0"/>
              </a:p>
              <a:p>
                <a:pPr algn="just"/>
                <a:endParaRPr lang="es-MX" altLang="es-MX" b="1" u="sng" dirty="0" smtClean="0"/>
              </a:p>
              <a:p>
                <a:pPr algn="just"/>
                <a:endParaRPr lang="es-MX" altLang="es-MX" b="1" u="sng" dirty="0"/>
              </a:p>
            </p:txBody>
          </p:sp>
        </mc:Choice>
        <mc:Fallback xmlns="">
          <p:sp>
            <p:nvSpPr>
              <p:cNvPr id="5" name="4 Rectángulo"/>
              <p:cNvSpPr>
                <a:spLocks noRot="1" noChangeAspect="1" noMove="1" noResize="1" noEditPoints="1" noAdjustHandles="1" noChangeArrowheads="1" noChangeShapeType="1" noTextEdit="1"/>
              </p:cNvSpPr>
              <p:nvPr/>
            </p:nvSpPr>
            <p:spPr>
              <a:xfrm>
                <a:off x="1047997" y="914400"/>
                <a:ext cx="7543800" cy="5693738"/>
              </a:xfrm>
              <a:prstGeom prst="rect">
                <a:avLst/>
              </a:prstGeom>
              <a:blipFill rotWithShape="1">
                <a:blip r:embed="rId3"/>
                <a:stretch>
                  <a:fillRect l="-728" t="-535" r="-81"/>
                </a:stretch>
              </a:blipFill>
            </p:spPr>
            <p:txBody>
              <a:bodyPr/>
              <a:lstStyle/>
              <a:p>
                <a:r>
                  <a:rPr lang="es-MX">
                    <a:noFill/>
                  </a:rPr>
                  <a:t> </a:t>
                </a:r>
              </a:p>
            </p:txBody>
          </p:sp>
        </mc:Fallback>
      </mc:AlternateContent>
    </p:spTree>
    <p:extLst>
      <p:ext uri="{BB962C8B-B14F-4D97-AF65-F5344CB8AC3E}">
        <p14:creationId xmlns:p14="http://schemas.microsoft.com/office/powerpoint/2010/main" val="3546661338"/>
      </p:ext>
    </p:extLst>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47997" y="914400"/>
                <a:ext cx="7543800" cy="5275740"/>
              </a:xfrm>
              <a:prstGeom prst="rect">
                <a:avLst/>
              </a:prstGeom>
            </p:spPr>
            <p:txBody>
              <a:bodyPr wrap="square">
                <a:spAutoFit/>
              </a:bodyPr>
              <a:lstStyle/>
              <a:p>
                <a:pPr algn="ctr"/>
                <a:r>
                  <a:rPr lang="es-MX" altLang="es-MX" b="1" dirty="0" smtClean="0"/>
                  <a:t>CÁLCULO DE LA POTENCIA REQUERIDA PARA MOVER LOS RODILLOS DE DESCARGA</a:t>
                </a:r>
              </a:p>
              <a:p>
                <a:pPr algn="ctr"/>
                <a:endParaRPr lang="es-MX" altLang="es-MX" b="1" dirty="0" smtClean="0"/>
              </a:p>
              <a:p>
                <a:r>
                  <a:rPr lang="es-MX" dirty="0"/>
                  <a:t>A continuación se va a calcular la fuerza ejercida mediante la siguiente ecuación:</a:t>
                </a:r>
              </a:p>
              <a:p>
                <a:r>
                  <a:rPr lang="es-MX" b="1" dirty="0"/>
                  <a:t> </a:t>
                </a:r>
                <a:endParaRPr lang="es-MX" dirty="0"/>
              </a:p>
              <a:p>
                <a14:m>
                  <m:oMath xmlns:m="http://schemas.openxmlformats.org/officeDocument/2006/math">
                    <m:r>
                      <a:rPr lang="es-MX" i="1">
                        <a:latin typeface="Cambria Math"/>
                      </a:rPr>
                      <m:t>                                                         </m:t>
                    </m:r>
                    <m:r>
                      <a:rPr lang="es-MX" i="1">
                        <a:latin typeface="Cambria Math"/>
                      </a:rPr>
                      <m:t>𝐹</m:t>
                    </m:r>
                    <m:r>
                      <a:rPr lang="es-MX" i="1">
                        <a:latin typeface="Cambria Math"/>
                      </a:rPr>
                      <m:t>=</m:t>
                    </m:r>
                    <m:r>
                      <a:rPr lang="es-MX" i="1">
                        <a:latin typeface="Cambria Math"/>
                      </a:rPr>
                      <m:t>𝑚</m:t>
                    </m:r>
                    <m:r>
                      <a:rPr lang="es-MX" i="1">
                        <a:latin typeface="Cambria Math"/>
                      </a:rPr>
                      <m:t>∗</m:t>
                    </m:r>
                    <m:r>
                      <a:rPr lang="es-MX" i="1">
                        <a:latin typeface="Cambria Math"/>
                      </a:rPr>
                      <m:t>𝑔</m:t>
                    </m:r>
                  </m:oMath>
                </a14:m>
                <a:r>
                  <a:rPr lang="es-MX" dirty="0"/>
                  <a:t>                       </a:t>
                </a:r>
                <a:endParaRPr lang="es-MX" dirty="0" smtClean="0"/>
              </a:p>
              <a:p>
                <a:r>
                  <a:rPr lang="es-MX" dirty="0" smtClean="0"/>
                  <a:t>                  </a:t>
                </a:r>
              </a:p>
              <a:p>
                <a:r>
                  <a:rPr lang="es-MX" b="1" dirty="0"/>
                  <a:t> </a:t>
                </a:r>
                <a:endParaRPr lang="es-MX" dirty="0"/>
              </a:p>
              <a:p>
                <a:r>
                  <a:rPr lang="es-MX" dirty="0"/>
                  <a:t>Donde: F es la fuerza ejercida, m es la masa de la duela de bambú y g es la gravedad</a:t>
                </a:r>
              </a:p>
              <a:p>
                <a:r>
                  <a:rPr lang="es-MX" b="1" dirty="0"/>
                  <a:t> </a:t>
                </a:r>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𝐹</m:t>
                      </m:r>
                      <m:r>
                        <a:rPr lang="es-MX" i="1">
                          <a:latin typeface="Cambria Math"/>
                        </a:rPr>
                        <m:t>=14.24 </m:t>
                      </m:r>
                      <m:r>
                        <a:rPr lang="es-MX" i="1">
                          <a:latin typeface="Cambria Math"/>
                        </a:rPr>
                        <m:t>𝑘𝑔</m:t>
                      </m:r>
                      <m:r>
                        <a:rPr lang="es-MX" i="1">
                          <a:latin typeface="Cambria Math"/>
                        </a:rPr>
                        <m:t>∗9.8 </m:t>
                      </m:r>
                      <m:f>
                        <m:fPr>
                          <m:ctrlPr>
                            <a:rPr lang="es-MX" i="1">
                              <a:latin typeface="Cambria Math"/>
                            </a:rPr>
                          </m:ctrlPr>
                        </m:fPr>
                        <m:num>
                          <m:r>
                            <a:rPr lang="es-MX" i="1">
                              <a:latin typeface="Cambria Math"/>
                            </a:rPr>
                            <m:t>𝑚</m:t>
                          </m:r>
                        </m:num>
                        <m:den>
                          <m:sSup>
                            <m:sSupPr>
                              <m:ctrlPr>
                                <a:rPr lang="es-MX" i="1">
                                  <a:latin typeface="Cambria Math"/>
                                </a:rPr>
                              </m:ctrlPr>
                            </m:sSupPr>
                            <m:e>
                              <m:r>
                                <a:rPr lang="es-MX" i="1">
                                  <a:latin typeface="Cambria Math"/>
                                </a:rPr>
                                <m:t>𝑠</m:t>
                              </m:r>
                            </m:e>
                            <m:sup>
                              <m:r>
                                <a:rPr lang="es-MX" i="1">
                                  <a:latin typeface="Cambria Math"/>
                                </a:rPr>
                                <m:t>2</m:t>
                              </m:r>
                            </m:sup>
                          </m:sSup>
                        </m:den>
                      </m:f>
                      <m:r>
                        <a:rPr lang="es-MX" i="1">
                          <a:latin typeface="Cambria Math"/>
                        </a:rPr>
                        <m:t>=</m:t>
                      </m:r>
                      <m:r>
                        <a:rPr lang="es-MX" b="1" i="1" smtClean="0">
                          <a:latin typeface="Cambria Math"/>
                        </a:rPr>
                        <m:t>𝟏𝟑𝟗</m:t>
                      </m:r>
                      <m:r>
                        <a:rPr lang="es-MX" b="1" i="1">
                          <a:latin typeface="Cambria Math"/>
                        </a:rPr>
                        <m:t>.</m:t>
                      </m:r>
                      <m:r>
                        <a:rPr lang="es-MX" b="1" i="1" smtClean="0">
                          <a:latin typeface="Cambria Math"/>
                        </a:rPr>
                        <m:t>𝟓𝟕</m:t>
                      </m:r>
                      <m:r>
                        <a:rPr lang="es-MX" b="1" i="1">
                          <a:latin typeface="Cambria Math"/>
                        </a:rPr>
                        <m:t> </m:t>
                      </m:r>
                      <m:r>
                        <a:rPr lang="es-MX" b="1" i="1">
                          <a:latin typeface="Cambria Math"/>
                        </a:rPr>
                        <m:t>𝑵</m:t>
                      </m:r>
                    </m:oMath>
                  </m:oMathPara>
                </a14:m>
                <a:endParaRPr lang="es-MX" dirty="0"/>
              </a:p>
              <a:p>
                <a:pPr algn="ctr"/>
                <a:endParaRPr lang="es-MX" altLang="es-MX" b="1" dirty="0" smtClean="0"/>
              </a:p>
              <a:p>
                <a:pPr algn="ctr"/>
                <a:endParaRPr lang="es-MX" altLang="es-MX" b="1" dirty="0"/>
              </a:p>
              <a:p>
                <a:pPr algn="just"/>
                <a:endParaRPr lang="es-MX" altLang="es-MX" b="1" u="sng" dirty="0" smtClean="0"/>
              </a:p>
              <a:p>
                <a:pPr algn="just"/>
                <a:endParaRPr lang="es-MX" altLang="es-MX" b="1" u="sng" dirty="0" smtClean="0"/>
              </a:p>
              <a:p>
                <a:pPr algn="just"/>
                <a:endParaRPr lang="es-MX" altLang="es-MX" b="1" u="sng" dirty="0"/>
              </a:p>
            </p:txBody>
          </p:sp>
        </mc:Choice>
        <mc:Fallback xmlns="">
          <p:sp>
            <p:nvSpPr>
              <p:cNvPr id="5" name="4 Rectángulo"/>
              <p:cNvSpPr>
                <a:spLocks noRot="1" noChangeAspect="1" noMove="1" noResize="1" noEditPoints="1" noAdjustHandles="1" noChangeArrowheads="1" noChangeShapeType="1" noTextEdit="1"/>
              </p:cNvSpPr>
              <p:nvPr/>
            </p:nvSpPr>
            <p:spPr>
              <a:xfrm>
                <a:off x="1047997" y="914400"/>
                <a:ext cx="7543800" cy="5275740"/>
              </a:xfrm>
              <a:prstGeom prst="rect">
                <a:avLst/>
              </a:prstGeom>
              <a:blipFill rotWithShape="1">
                <a:blip r:embed="rId3"/>
                <a:stretch>
                  <a:fillRect l="-728" t="-578"/>
                </a:stretch>
              </a:blipFill>
            </p:spPr>
            <p:txBody>
              <a:bodyPr/>
              <a:lstStyle/>
              <a:p>
                <a:r>
                  <a:rPr lang="es-MX">
                    <a:noFill/>
                  </a:rPr>
                  <a:t> </a:t>
                </a:r>
              </a:p>
            </p:txBody>
          </p:sp>
        </mc:Fallback>
      </mc:AlternateContent>
    </p:spTree>
    <p:extLst>
      <p:ext uri="{BB962C8B-B14F-4D97-AF65-F5344CB8AC3E}">
        <p14:creationId xmlns:p14="http://schemas.microsoft.com/office/powerpoint/2010/main" val="3493063480"/>
      </p:ext>
    </p:extLst>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6" name="5 Rectángulo"/>
              <p:cNvSpPr/>
              <p:nvPr/>
            </p:nvSpPr>
            <p:spPr>
              <a:xfrm>
                <a:off x="990600" y="863664"/>
                <a:ext cx="7315200" cy="5201424"/>
              </a:xfrm>
              <a:prstGeom prst="rect">
                <a:avLst/>
              </a:prstGeom>
            </p:spPr>
            <p:txBody>
              <a:bodyPr wrap="square">
                <a:spAutoFit/>
              </a:bodyPr>
              <a:lstStyle/>
              <a:p>
                <a:pPr algn="just"/>
                <a:r>
                  <a:rPr lang="es-MX" dirty="0" smtClean="0"/>
                  <a:t>El siguiente paso es calcular el torque el cual viene dado por la siguiente ecuación: </a:t>
                </a:r>
              </a:p>
              <a:p>
                <a:pPr algn="just"/>
                <a:r>
                  <a:rPr lang="es-MX" dirty="0"/>
                  <a:t> </a:t>
                </a:r>
              </a:p>
              <a:p>
                <a:pPr algn="just"/>
                <a14:m>
                  <m:oMathPara xmlns:m="http://schemas.openxmlformats.org/officeDocument/2006/math">
                    <m:oMathParaPr>
                      <m:jc m:val="centerGroup"/>
                    </m:oMathParaPr>
                    <m:oMath xmlns:m="http://schemas.openxmlformats.org/officeDocument/2006/math">
                      <m:r>
                        <a:rPr lang="es-MX" i="1">
                          <a:latin typeface="Cambria Math"/>
                        </a:rPr>
                        <m:t> </m:t>
                      </m:r>
                      <m:r>
                        <a:rPr lang="es-MX" i="1">
                          <a:latin typeface="Cambria Math"/>
                        </a:rPr>
                        <m:t>𝑇</m:t>
                      </m:r>
                      <m:r>
                        <a:rPr lang="es-MX" i="1">
                          <a:latin typeface="Cambria Math"/>
                        </a:rPr>
                        <m:t>=</m:t>
                      </m:r>
                      <m:r>
                        <a:rPr lang="es-MX" i="1">
                          <a:latin typeface="Cambria Math"/>
                        </a:rPr>
                        <m:t>𝐹</m:t>
                      </m:r>
                      <m:r>
                        <a:rPr lang="es-MX" i="1">
                          <a:latin typeface="Cambria Math"/>
                        </a:rPr>
                        <m:t>∗</m:t>
                      </m:r>
                      <m:r>
                        <a:rPr lang="es-MX" i="1">
                          <a:latin typeface="Cambria Math"/>
                        </a:rPr>
                        <m:t>𝑟</m:t>
                      </m:r>
                    </m:oMath>
                  </m:oMathPara>
                </a14:m>
                <a:endParaRPr lang="es-MX" dirty="0"/>
              </a:p>
              <a:p>
                <a:pPr algn="just"/>
                <a:r>
                  <a:rPr lang="es-MX" dirty="0"/>
                  <a:t> </a:t>
                </a:r>
              </a:p>
              <a:p>
                <a:pPr algn="just"/>
                <a:r>
                  <a:rPr lang="es-MX" dirty="0"/>
                  <a:t>Donde: T es el torque, F la fuerza ejercida en el cilindro y r es el radio del rodillo.</a:t>
                </a:r>
              </a:p>
              <a:p>
                <a:r>
                  <a:rPr lang="es-MX" dirty="0"/>
                  <a:t> </a:t>
                </a:r>
              </a:p>
              <a:p>
                <a:pPr/>
                <a14:m>
                  <m:oMathPara xmlns:m="http://schemas.openxmlformats.org/officeDocument/2006/math">
                    <m:oMathParaPr>
                      <m:jc m:val="centerGroup"/>
                    </m:oMathParaPr>
                    <m:oMath xmlns:m="http://schemas.openxmlformats.org/officeDocument/2006/math">
                      <m:r>
                        <a:rPr lang="es-MX" i="1">
                          <a:latin typeface="Cambria Math"/>
                        </a:rPr>
                        <m:t>𝑇</m:t>
                      </m:r>
                      <m:r>
                        <a:rPr lang="es-MX" i="1">
                          <a:latin typeface="Cambria Math"/>
                        </a:rPr>
                        <m:t>=139.57 </m:t>
                      </m:r>
                      <m:r>
                        <a:rPr lang="es-MX" i="1">
                          <a:latin typeface="Cambria Math"/>
                        </a:rPr>
                        <m:t>𝑁</m:t>
                      </m:r>
                      <m:r>
                        <a:rPr lang="es-MX" i="1">
                          <a:latin typeface="Cambria Math"/>
                        </a:rPr>
                        <m:t>∗0.04 </m:t>
                      </m:r>
                      <m:r>
                        <a:rPr lang="es-MX" i="1">
                          <a:latin typeface="Cambria Math"/>
                        </a:rPr>
                        <m:t>𝑚</m:t>
                      </m:r>
                      <m:r>
                        <a:rPr lang="es-MX" i="1">
                          <a:latin typeface="Cambria Math"/>
                        </a:rPr>
                        <m:t>=</m:t>
                      </m:r>
                      <m:r>
                        <a:rPr lang="es-MX" b="1" i="1" smtClean="0">
                          <a:latin typeface="Cambria Math"/>
                        </a:rPr>
                        <m:t>𝟓</m:t>
                      </m:r>
                      <m:r>
                        <a:rPr lang="es-MX" b="1" i="1">
                          <a:latin typeface="Cambria Math"/>
                        </a:rPr>
                        <m:t>.</m:t>
                      </m:r>
                      <m:r>
                        <a:rPr lang="es-MX" b="1" i="1" smtClean="0">
                          <a:latin typeface="Cambria Math"/>
                        </a:rPr>
                        <m:t>𝟓𝟖</m:t>
                      </m:r>
                      <m:r>
                        <a:rPr lang="es-MX" b="1" i="1">
                          <a:latin typeface="Cambria Math"/>
                        </a:rPr>
                        <m:t> </m:t>
                      </m:r>
                      <m:r>
                        <a:rPr lang="es-MX" b="1" i="1">
                          <a:latin typeface="Cambria Math"/>
                        </a:rPr>
                        <m:t>𝑵𝒎</m:t>
                      </m:r>
                    </m:oMath>
                  </m:oMathPara>
                </a14:m>
                <a:endParaRPr lang="es-MX" dirty="0" smtClean="0"/>
              </a:p>
              <a:p>
                <a:endParaRPr lang="es-MX" dirty="0" smtClean="0"/>
              </a:p>
              <a:p>
                <a:pPr algn="just"/>
                <a:r>
                  <a:rPr lang="es-MX" dirty="0" smtClean="0"/>
                  <a:t>Para calcular </a:t>
                </a:r>
                <a:r>
                  <a:rPr lang="es-MX" dirty="0"/>
                  <a:t>la potencia requerida para mover el rodillo se utiliza la siguiente ecuación</a:t>
                </a:r>
                <a:r>
                  <a:rPr lang="es-MX" dirty="0" smtClean="0"/>
                  <a:t>:</a:t>
                </a:r>
                <a:r>
                  <a:rPr lang="es-MX" dirty="0"/>
                  <a:t> </a:t>
                </a:r>
              </a:p>
              <a:p>
                <a:r>
                  <a:rPr lang="es-MX" dirty="0"/>
                  <a:t> </a:t>
                </a:r>
              </a:p>
              <a:p>
                <a:r>
                  <a:rPr lang="es-MX" dirty="0"/>
                  <a:t>                                 </a:t>
                </a:r>
                <a:r>
                  <a:rPr lang="es-MX" dirty="0" smtClean="0"/>
                  <a:t>            </a:t>
                </a:r>
                <a14:m>
                  <m:oMath xmlns:m="http://schemas.openxmlformats.org/officeDocument/2006/math">
                    <m:r>
                      <a:rPr lang="es-MX" i="1">
                        <a:latin typeface="Cambria Math"/>
                      </a:rPr>
                      <m:t>𝑃</m:t>
                    </m:r>
                    <m:r>
                      <a:rPr lang="es-MX" i="1">
                        <a:latin typeface="Cambria Math"/>
                      </a:rPr>
                      <m:t>=</m:t>
                    </m:r>
                    <m:f>
                      <m:fPr>
                        <m:ctrlPr>
                          <a:rPr lang="es-MX" i="1">
                            <a:latin typeface="Cambria Math"/>
                          </a:rPr>
                        </m:ctrlPr>
                      </m:fPr>
                      <m:num>
                        <m:r>
                          <a:rPr lang="es-MX" i="1">
                            <a:latin typeface="Cambria Math"/>
                          </a:rPr>
                          <m:t>𝑇</m:t>
                        </m:r>
                        <m:r>
                          <a:rPr lang="es-MX" i="1">
                            <a:latin typeface="Cambria Math"/>
                          </a:rPr>
                          <m:t>∗</m:t>
                        </m:r>
                        <m:r>
                          <a:rPr lang="es-MX" i="1">
                            <a:latin typeface="Cambria Math"/>
                          </a:rPr>
                          <m:t>𝑛</m:t>
                        </m:r>
                        <m:r>
                          <a:rPr lang="es-MX" i="1">
                            <a:latin typeface="Cambria Math"/>
                          </a:rPr>
                          <m:t>∗2</m:t>
                        </m:r>
                        <m:r>
                          <a:rPr lang="es-MX" i="1">
                            <a:latin typeface="Cambria Math"/>
                          </a:rPr>
                          <m:t>𝜋</m:t>
                        </m:r>
                      </m:num>
                      <m:den>
                        <m:r>
                          <a:rPr lang="es-MX" i="1">
                            <a:latin typeface="Cambria Math"/>
                          </a:rPr>
                          <m:t>60</m:t>
                        </m:r>
                      </m:den>
                    </m:f>
                  </m:oMath>
                </a14:m>
                <a:r>
                  <a:rPr lang="es-MX" dirty="0"/>
                  <a:t>       </a:t>
                </a:r>
                <a:endParaRPr lang="es-MX" dirty="0" smtClean="0"/>
              </a:p>
              <a:p>
                <a:r>
                  <a:rPr lang="es-MX" dirty="0" smtClean="0"/>
                  <a:t>                                           </a:t>
                </a:r>
                <a:r>
                  <a:rPr lang="es-MX" dirty="0"/>
                  <a:t> </a:t>
                </a:r>
              </a:p>
              <a:p>
                <a:pPr algn="just"/>
                <a:r>
                  <a:rPr lang="es-MX" dirty="0"/>
                  <a:t>Donde: P es la potencia de selección, T es el torque y n la velocidad en r.p.m.</a:t>
                </a:r>
              </a:p>
              <a:p>
                <a:r>
                  <a:rPr lang="es-MX" dirty="0"/>
                  <a:t> </a:t>
                </a:r>
              </a:p>
            </p:txBody>
          </p:sp>
        </mc:Choice>
        <mc:Fallback xmlns="">
          <p:sp>
            <p:nvSpPr>
              <p:cNvPr id="6" name="5 Rectángulo"/>
              <p:cNvSpPr>
                <a:spLocks noRot="1" noChangeAspect="1" noMove="1" noResize="1" noEditPoints="1" noAdjustHandles="1" noChangeArrowheads="1" noChangeShapeType="1" noTextEdit="1"/>
              </p:cNvSpPr>
              <p:nvPr/>
            </p:nvSpPr>
            <p:spPr>
              <a:xfrm>
                <a:off x="990600" y="863664"/>
                <a:ext cx="7315200" cy="5201424"/>
              </a:xfrm>
              <a:prstGeom prst="rect">
                <a:avLst/>
              </a:prstGeom>
              <a:blipFill rotWithShape="1">
                <a:blip r:embed="rId3"/>
                <a:stretch>
                  <a:fillRect l="-750" t="-586" r="-667"/>
                </a:stretch>
              </a:blipFill>
            </p:spPr>
            <p:txBody>
              <a:bodyPr/>
              <a:lstStyle/>
              <a:p>
                <a:r>
                  <a:rPr lang="es-MX">
                    <a:noFill/>
                  </a:rPr>
                  <a:t> </a:t>
                </a:r>
              </a:p>
            </p:txBody>
          </p:sp>
        </mc:Fallback>
      </mc:AlternateContent>
    </p:spTree>
    <p:extLst>
      <p:ext uri="{BB962C8B-B14F-4D97-AF65-F5344CB8AC3E}">
        <p14:creationId xmlns:p14="http://schemas.microsoft.com/office/powerpoint/2010/main" val="4085130739"/>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143000" y="914400"/>
                <a:ext cx="7315200" cy="5598712"/>
              </a:xfrm>
              <a:prstGeom prst="rect">
                <a:avLst/>
              </a:prstGeom>
            </p:spPr>
            <p:txBody>
              <a:bodyPr wrap="square">
                <a:spAutoFit/>
              </a:bodyPr>
              <a:lstStyle/>
              <a:p>
                <a:pPr algn="just"/>
                <a:r>
                  <a:rPr lang="es-MX" dirty="0" smtClean="0"/>
                  <a:t>Para las </a:t>
                </a:r>
                <a:r>
                  <a:rPr lang="es-MX" dirty="0" err="1" smtClean="0"/>
                  <a:t>r.p.m</a:t>
                </a:r>
                <a:r>
                  <a:rPr lang="es-MX" dirty="0" smtClean="0"/>
                  <a:t> recomendadas para diversas máquinas industriales tenemos el gráfico a continuación. (Obtenido de: Montaje e instalación en planta de máquinas industriales, Pablo </a:t>
                </a:r>
                <a:r>
                  <a:rPr lang="es-MX" dirty="0" err="1" smtClean="0"/>
                  <a:t>Comesaña</a:t>
                </a:r>
                <a:r>
                  <a:rPr lang="es-MX" dirty="0" smtClean="0"/>
                  <a:t>, 2013)</a:t>
                </a:r>
                <a:endParaRPr lang="es-MX" dirty="0"/>
              </a:p>
              <a:p>
                <a:pPr algn="just"/>
                <a:r>
                  <a:rPr lang="es-MX" dirty="0"/>
                  <a:t> </a:t>
                </a:r>
              </a:p>
              <a:p>
                <a:pPr algn="ctr"/>
                <a:r>
                  <a:rPr lang="es-MX" dirty="0" smtClean="0">
                    <a:hlinkClick r:id="rId3" action="ppaction://program"/>
                  </a:rPr>
                  <a:t>Gráfico de las r.p.m. recomendadas para máquinas industriales</a:t>
                </a:r>
                <a:endParaRPr lang="es-MX" dirty="0" smtClean="0"/>
              </a:p>
              <a:p>
                <a:pPr algn="ctr"/>
                <a:endParaRPr lang="es-MX" dirty="0"/>
              </a:p>
              <a:p>
                <a:pPr algn="ctr"/>
                <a:r>
                  <a:rPr lang="es-MX" dirty="0" smtClean="0"/>
                  <a:t>En base del gráfico anterior tendremos una velocidad de 1000 r.p.m.</a:t>
                </a:r>
              </a:p>
              <a:p>
                <a:pPr algn="ctr"/>
                <a:endParaRPr lang="es-MX" dirty="0"/>
              </a:p>
              <a:p>
                <a:pPr algn="ctr"/>
                <a14:m>
                  <m:oMathPara xmlns:m="http://schemas.openxmlformats.org/officeDocument/2006/math">
                    <m:oMathParaPr>
                      <m:jc m:val="centerGroup"/>
                    </m:oMathParaPr>
                    <m:oMath xmlns:m="http://schemas.openxmlformats.org/officeDocument/2006/math">
                      <m:r>
                        <a:rPr lang="es-MX" i="1">
                          <a:latin typeface="Cambria Math"/>
                        </a:rPr>
                        <m:t>𝑃</m:t>
                      </m:r>
                      <m:r>
                        <a:rPr lang="es-MX" i="1">
                          <a:latin typeface="Cambria Math"/>
                        </a:rPr>
                        <m:t>=</m:t>
                      </m:r>
                      <m:f>
                        <m:fPr>
                          <m:ctrlPr>
                            <a:rPr lang="es-MX" i="1">
                              <a:latin typeface="Cambria Math"/>
                            </a:rPr>
                          </m:ctrlPr>
                        </m:fPr>
                        <m:num>
                          <m:r>
                            <a:rPr lang="es-MX" b="0" i="1" smtClean="0">
                              <a:latin typeface="Cambria Math"/>
                            </a:rPr>
                            <m:t>5</m:t>
                          </m:r>
                          <m:r>
                            <a:rPr lang="es-MX" i="1">
                              <a:latin typeface="Cambria Math"/>
                            </a:rPr>
                            <m:t>.</m:t>
                          </m:r>
                          <m:r>
                            <a:rPr lang="es-MX" b="0" i="1" smtClean="0">
                              <a:latin typeface="Cambria Math"/>
                            </a:rPr>
                            <m:t>58</m:t>
                          </m:r>
                          <m:r>
                            <a:rPr lang="es-MX" i="1">
                              <a:latin typeface="Cambria Math"/>
                            </a:rPr>
                            <m:t> </m:t>
                          </m:r>
                          <m:r>
                            <a:rPr lang="es-MX" i="1">
                              <a:latin typeface="Cambria Math"/>
                            </a:rPr>
                            <m:t>𝑁𝑚</m:t>
                          </m:r>
                          <m:r>
                            <a:rPr lang="es-MX" i="1">
                              <a:latin typeface="Cambria Math"/>
                            </a:rPr>
                            <m:t>∗1000 </m:t>
                          </m:r>
                          <m:r>
                            <a:rPr lang="es-MX" i="1">
                              <a:latin typeface="Cambria Math"/>
                            </a:rPr>
                            <m:t>𝑟</m:t>
                          </m:r>
                          <m:r>
                            <a:rPr lang="es-MX" i="1">
                              <a:latin typeface="Cambria Math"/>
                            </a:rPr>
                            <m:t>.</m:t>
                          </m:r>
                          <m:r>
                            <a:rPr lang="es-MX" i="1">
                              <a:latin typeface="Cambria Math"/>
                            </a:rPr>
                            <m:t>𝑝</m:t>
                          </m:r>
                          <m:r>
                            <a:rPr lang="es-MX" i="1">
                              <a:latin typeface="Cambria Math"/>
                            </a:rPr>
                            <m:t>.</m:t>
                          </m:r>
                          <m:r>
                            <a:rPr lang="es-MX" i="1">
                              <a:latin typeface="Cambria Math"/>
                            </a:rPr>
                            <m:t>𝑚</m:t>
                          </m:r>
                          <m:r>
                            <a:rPr lang="es-MX" i="1">
                              <a:latin typeface="Cambria Math"/>
                            </a:rPr>
                            <m:t>.∗2</m:t>
                          </m:r>
                          <m:r>
                            <a:rPr lang="es-MX" i="1">
                              <a:latin typeface="Cambria Math"/>
                            </a:rPr>
                            <m:t>𝜋</m:t>
                          </m:r>
                        </m:num>
                        <m:den>
                          <m:r>
                            <a:rPr lang="es-MX" i="1">
                              <a:latin typeface="Cambria Math"/>
                            </a:rPr>
                            <m:t>60</m:t>
                          </m:r>
                        </m:den>
                      </m:f>
                      <m:r>
                        <a:rPr lang="es-MX" i="1">
                          <a:latin typeface="Cambria Math"/>
                        </a:rPr>
                        <m:t>=</m:t>
                      </m:r>
                      <m:r>
                        <a:rPr lang="es-MX" b="0" i="1" smtClean="0">
                          <a:latin typeface="Cambria Math"/>
                        </a:rPr>
                        <m:t>584</m:t>
                      </m:r>
                      <m:r>
                        <a:rPr lang="es-MX" i="1">
                          <a:latin typeface="Cambria Math"/>
                        </a:rPr>
                        <m:t>.6</m:t>
                      </m:r>
                      <m:r>
                        <a:rPr lang="es-MX" b="0" i="1" smtClean="0">
                          <a:latin typeface="Cambria Math"/>
                        </a:rPr>
                        <m:t>3</m:t>
                      </m:r>
                      <m:r>
                        <a:rPr lang="es-MX" i="1">
                          <a:latin typeface="Cambria Math"/>
                        </a:rPr>
                        <m:t> </m:t>
                      </m:r>
                      <m:r>
                        <a:rPr lang="es-MX" i="1">
                          <a:latin typeface="Cambria Math"/>
                        </a:rPr>
                        <m:t>𝑊</m:t>
                      </m:r>
                      <m:r>
                        <a:rPr lang="es-MX" i="1">
                          <a:latin typeface="Cambria Math"/>
                        </a:rPr>
                        <m:t>=</m:t>
                      </m:r>
                      <m:r>
                        <a:rPr lang="es-MX" b="1" i="1">
                          <a:latin typeface="Cambria Math"/>
                        </a:rPr>
                        <m:t>𝟎</m:t>
                      </m:r>
                      <m:r>
                        <a:rPr lang="es-MX" b="1" i="1">
                          <a:latin typeface="Cambria Math"/>
                        </a:rPr>
                        <m:t>.</m:t>
                      </m:r>
                      <m:r>
                        <a:rPr lang="es-MX" b="1" i="1" smtClean="0">
                          <a:latin typeface="Cambria Math"/>
                        </a:rPr>
                        <m:t>𝟓𝟗</m:t>
                      </m:r>
                      <m:r>
                        <a:rPr lang="es-MX" b="1" i="1">
                          <a:latin typeface="Cambria Math"/>
                        </a:rPr>
                        <m:t> </m:t>
                      </m:r>
                      <m:r>
                        <a:rPr lang="es-MX" b="1" i="1">
                          <a:latin typeface="Cambria Math"/>
                        </a:rPr>
                        <m:t>𝒌𝑾</m:t>
                      </m:r>
                    </m:oMath>
                  </m:oMathPara>
                </a14:m>
                <a:endParaRPr lang="es-MX" b="1" dirty="0" smtClean="0"/>
              </a:p>
              <a:p>
                <a:pPr algn="ctr"/>
                <a:endParaRPr lang="es-MX" b="1" dirty="0" smtClean="0"/>
              </a:p>
              <a:p>
                <a:pPr algn="just"/>
                <a:r>
                  <a:rPr lang="es-EC" dirty="0"/>
                  <a:t>Para la selección del motor adecuado para nuestra aplicación se cuenta con el catálogo de motores trifásicos de la marca </a:t>
                </a:r>
                <a:r>
                  <a:rPr lang="es-EC" dirty="0" err="1"/>
                  <a:t>Tonggao</a:t>
                </a:r>
                <a:r>
                  <a:rPr lang="es-EC" dirty="0"/>
                  <a:t> Electro-</a:t>
                </a:r>
                <a:r>
                  <a:rPr lang="es-EC" dirty="0" err="1"/>
                  <a:t>mechanical</a:t>
                </a:r>
                <a:r>
                  <a:rPr lang="es-EC" dirty="0"/>
                  <a:t>, ya que no se encuentra con una potencia similar a la establecida en dicho catálogo se escogió el valor de 0.75 kW</a:t>
                </a:r>
                <a:r>
                  <a:rPr lang="es-EC" dirty="0" smtClean="0"/>
                  <a:t>.</a:t>
                </a:r>
              </a:p>
              <a:p>
                <a:pPr algn="just"/>
                <a:endParaRPr lang="es-EC" b="1" dirty="0"/>
              </a:p>
              <a:p>
                <a:pPr algn="ctr"/>
                <a:r>
                  <a:rPr lang="es-EC" dirty="0" smtClean="0">
                    <a:hlinkClick r:id="rId4" action="ppaction://program"/>
                  </a:rPr>
                  <a:t>Gráfico de selección del motor para los rodillos de descarga</a:t>
                </a:r>
                <a:endParaRPr lang="es-MX" dirty="0"/>
              </a:p>
              <a:p>
                <a:pPr algn="ctr"/>
                <a:endParaRPr lang="es-MX" dirty="0" smtClean="0"/>
              </a:p>
              <a:p>
                <a:pPr algn="just"/>
                <a:r>
                  <a:rPr lang="es-MX" dirty="0"/>
                  <a:t> </a:t>
                </a:r>
              </a:p>
              <a:p>
                <a:r>
                  <a:rPr lang="es-MX"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1143000" y="914400"/>
                <a:ext cx="7315200" cy="5598712"/>
              </a:xfrm>
              <a:prstGeom prst="rect">
                <a:avLst/>
              </a:prstGeom>
              <a:blipFill rotWithShape="1">
                <a:blip r:embed="rId5"/>
                <a:stretch>
                  <a:fillRect l="-750" t="-545" r="-667"/>
                </a:stretch>
              </a:blipFill>
            </p:spPr>
            <p:txBody>
              <a:bodyPr/>
              <a:lstStyle/>
              <a:p>
                <a:r>
                  <a:rPr lang="es-MX">
                    <a:noFill/>
                  </a:rPr>
                  <a:t> </a:t>
                </a:r>
              </a:p>
            </p:txBody>
          </p:sp>
        </mc:Fallback>
      </mc:AlternateContent>
    </p:spTree>
    <p:extLst>
      <p:ext uri="{BB962C8B-B14F-4D97-AF65-F5344CB8AC3E}">
        <p14:creationId xmlns:p14="http://schemas.microsoft.com/office/powerpoint/2010/main" val="4159041976"/>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endParaRPr lang="es-MX" altLang="es-MX" smtClean="0"/>
          </a:p>
        </p:txBody>
      </p:sp>
      <p:sp>
        <p:nvSpPr>
          <p:cNvPr id="3075"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838200" y="1103313"/>
            <a:ext cx="7924800" cy="4586287"/>
          </a:xfrm>
          <a:prstGeom prst="rect">
            <a:avLst/>
          </a:prstGeom>
          <a:noFill/>
        </p:spPr>
        <p:txBody>
          <a:bodyPr>
            <a:spAutoFit/>
          </a:bodyPr>
          <a:lstStyle/>
          <a:p>
            <a:pPr>
              <a:defRPr/>
            </a:pPr>
            <a:r>
              <a:rPr lang="es-MX" sz="2000" b="1" dirty="0"/>
              <a:t>OBJETIVO GENERAL</a:t>
            </a:r>
          </a:p>
          <a:p>
            <a:pPr>
              <a:defRPr/>
            </a:pPr>
            <a:endParaRPr lang="es-MX" b="1" dirty="0"/>
          </a:p>
          <a:p>
            <a:pPr algn="ctr">
              <a:defRPr/>
            </a:pPr>
            <a:r>
              <a:rPr lang="es-MX" dirty="0"/>
              <a:t>DISEÑAR Y CONSTRUIR UNA MÁQUINA MOLDURADORA DE PUNTAS PARA PISOS DE BAMBÚ EN LA EMPRESA BIGBAMBOO S.A. DE ACUERDO A LAS CONDICIONES Y REQUERIMIENTOS PROPORCIONADOS POR LA EMPRESA</a:t>
            </a:r>
          </a:p>
          <a:p>
            <a:pPr algn="ctr">
              <a:defRPr/>
            </a:pPr>
            <a:endParaRPr lang="es-MX" b="1" dirty="0"/>
          </a:p>
          <a:p>
            <a:pPr algn="just">
              <a:defRPr/>
            </a:pPr>
            <a:r>
              <a:rPr lang="es-MX" sz="2000" b="1" dirty="0"/>
              <a:t>OBJETIVOS ESPECÍFICOS</a:t>
            </a:r>
          </a:p>
          <a:p>
            <a:pPr algn="just">
              <a:defRPr/>
            </a:pPr>
            <a:endParaRPr lang="es-MX" b="1" dirty="0"/>
          </a:p>
          <a:p>
            <a:pPr marL="285750" indent="-285750" algn="just">
              <a:buFont typeface="Arial" panose="020B0604020202020204" pitchFamily="34" charset="0"/>
              <a:buChar char="•"/>
              <a:defRPr/>
            </a:pPr>
            <a:r>
              <a:rPr lang="es-MX" dirty="0"/>
              <a:t>Obtener las dimensiones de las sierras y fresas de corte para que el proceso de moldurado cumpla con los requisitos dados por la empresa y así el producto final pueda acoplarse fácilmente entre sí y soportar las cargas propias del uso y que además cumpla con las necesidades del usuario </a:t>
            </a:r>
          </a:p>
          <a:p>
            <a:pPr algn="ctr">
              <a:defRPr/>
            </a:pPr>
            <a:endParaRPr lang="es-MX" dirty="0"/>
          </a:p>
          <a:p>
            <a:pPr algn="ctr">
              <a:defRPr/>
            </a:pPr>
            <a:endParaRPr lang="es-MX" dirty="0"/>
          </a:p>
        </p:txBody>
      </p:sp>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914400"/>
            <a:ext cx="7543800" cy="4801314"/>
          </a:xfrm>
          <a:prstGeom prst="rect">
            <a:avLst/>
          </a:prstGeom>
        </p:spPr>
        <p:txBody>
          <a:bodyPr wrap="square">
            <a:spAutoFit/>
          </a:bodyPr>
          <a:lstStyle/>
          <a:p>
            <a:pPr algn="ctr"/>
            <a:r>
              <a:rPr lang="es-EC" b="1" dirty="0"/>
              <a:t>SELECCIÓN DE LAS SIERRAS DE CORTE  Y FRESAS DE MOLDURADO.</a:t>
            </a:r>
            <a:endParaRPr lang="es-MX" b="1" dirty="0"/>
          </a:p>
          <a:p>
            <a:r>
              <a:rPr lang="es-MX" dirty="0"/>
              <a:t> </a:t>
            </a:r>
          </a:p>
          <a:p>
            <a:pPr algn="just"/>
            <a:r>
              <a:rPr lang="es-MX" dirty="0"/>
              <a:t>De acuerdo a los parámetros de BIGBAMBOO S.A. para determinar qué tipo de sierra se debe utilizar en el corte del bambú, se siguió la metodología del fabricante de sierras </a:t>
            </a:r>
            <a:r>
              <a:rPr lang="es-MX" dirty="0" err="1"/>
              <a:t>Teknik</a:t>
            </a:r>
            <a:r>
              <a:rPr lang="es-MX" dirty="0"/>
              <a:t> mientras que para las fresas de moldurado el fabricante local </a:t>
            </a:r>
            <a:r>
              <a:rPr lang="es-MX" dirty="0" err="1"/>
              <a:t>Hesian</a:t>
            </a:r>
            <a:r>
              <a:rPr lang="es-MX" dirty="0"/>
              <a:t> nos facilitará el desarrollo de las mismas.</a:t>
            </a:r>
          </a:p>
          <a:p>
            <a:pPr algn="just"/>
            <a:endParaRPr lang="es-MX" altLang="es-MX" b="1" u="sng" dirty="0" smtClean="0"/>
          </a:p>
          <a:p>
            <a:pPr algn="just"/>
            <a:r>
              <a:rPr lang="es-MX" dirty="0"/>
              <a:t>Nuestra máquina contará con cinco sierras en total debido a los parámetros exigidos por la empresa, en un lado existirán tres sierras para la realización del moldurado tipo macho y en el otro lado existirán dos sierras para el moldurado tipo hembra. La disposición de las sierras se detalla en el gráfico a continuación:    </a:t>
            </a:r>
          </a:p>
          <a:p>
            <a:pPr algn="just"/>
            <a:endParaRPr lang="es-MX" altLang="es-MX" b="1" u="sng" dirty="0" smtClean="0"/>
          </a:p>
          <a:p>
            <a:pPr algn="ctr"/>
            <a:r>
              <a:rPr lang="es-MX" altLang="es-MX" dirty="0" smtClean="0">
                <a:hlinkClick r:id="rId3" action="ppaction://program"/>
              </a:rPr>
              <a:t>Disposición de las sierras en la máquina</a:t>
            </a:r>
            <a:endParaRPr lang="es-MX" altLang="es-MX" dirty="0" smtClean="0"/>
          </a:p>
          <a:p>
            <a:pPr algn="just"/>
            <a:endParaRPr lang="es-MX" altLang="es-MX" b="1" u="sng" dirty="0"/>
          </a:p>
        </p:txBody>
      </p:sp>
    </p:spTree>
    <p:extLst>
      <p:ext uri="{BB962C8B-B14F-4D97-AF65-F5344CB8AC3E}">
        <p14:creationId xmlns:p14="http://schemas.microsoft.com/office/powerpoint/2010/main" val="545627690"/>
      </p:ext>
    </p:extLst>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47997" y="914400"/>
                <a:ext cx="7543800" cy="4247317"/>
              </a:xfrm>
              <a:prstGeom prst="rect">
                <a:avLst/>
              </a:prstGeom>
            </p:spPr>
            <p:txBody>
              <a:bodyPr wrap="square">
                <a:spAutoFit/>
              </a:bodyPr>
              <a:lstStyle/>
              <a:p>
                <a:pPr algn="ctr"/>
                <a:r>
                  <a:rPr lang="es-EC" b="1" dirty="0"/>
                  <a:t>Cálculo de la potencia requerida por la sierra </a:t>
                </a:r>
                <a:endParaRPr lang="es-MX" b="1" dirty="0"/>
              </a:p>
              <a:p>
                <a:r>
                  <a:rPr lang="es-EC" b="1" dirty="0"/>
                  <a:t> </a:t>
                </a:r>
                <a:endParaRPr lang="es-MX" dirty="0"/>
              </a:p>
              <a:p>
                <a:pPr algn="just"/>
                <a:endParaRPr lang="es-MX" dirty="0" smtClean="0"/>
              </a:p>
              <a:p>
                <a:pPr algn="just"/>
                <a:r>
                  <a:rPr lang="es-MX" dirty="0" smtClean="0"/>
                  <a:t>La </a:t>
                </a:r>
                <a:r>
                  <a:rPr lang="es-MX" dirty="0"/>
                  <a:t>potencia requerida para realizar el corte en una duela de bambú viene detallada en la siguiente fórmula: (Obtenido de: norma NTE INEN-ISO 22157)</a:t>
                </a:r>
                <a:r>
                  <a:rPr lang="es-EC" dirty="0"/>
                  <a:t>.</a:t>
                </a:r>
                <a:endParaRPr lang="es-MX" dirty="0"/>
              </a:p>
              <a:p>
                <a:pPr algn="just"/>
                <a:r>
                  <a:rPr lang="es-EC" dirty="0"/>
                  <a:t> </a:t>
                </a:r>
                <a:endParaRPr lang="es-MX" dirty="0"/>
              </a:p>
              <a:p>
                <a:r>
                  <a:rPr lang="es-MX" dirty="0"/>
                  <a:t>                                           </a:t>
                </a:r>
                <a14:m>
                  <m:oMath xmlns:m="http://schemas.openxmlformats.org/officeDocument/2006/math">
                    <m:r>
                      <a:rPr lang="es-MX" i="1">
                        <a:latin typeface="Cambria Math"/>
                      </a:rPr>
                      <m:t>𝑃𝑐</m:t>
                    </m:r>
                    <m:r>
                      <a:rPr lang="es-MX" i="1">
                        <a:latin typeface="Cambria Math"/>
                      </a:rPr>
                      <m:t>=</m:t>
                    </m:r>
                    <m:r>
                      <a:rPr lang="es-MX" i="1">
                        <a:latin typeface="Cambria Math"/>
                      </a:rPr>
                      <m:t>𝑘</m:t>
                    </m:r>
                    <m:r>
                      <a:rPr lang="es-MX" i="1">
                        <a:latin typeface="Cambria Math"/>
                      </a:rPr>
                      <m:t>∗</m:t>
                    </m:r>
                    <m:r>
                      <a:rPr lang="es-MX" i="1">
                        <a:latin typeface="Cambria Math"/>
                      </a:rPr>
                      <m:t>𝐵</m:t>
                    </m:r>
                    <m:r>
                      <a:rPr lang="es-MX" i="1">
                        <a:latin typeface="Cambria Math"/>
                      </a:rPr>
                      <m:t>∗</m:t>
                    </m:r>
                    <m:r>
                      <a:rPr lang="es-MX" i="1">
                        <a:latin typeface="Cambria Math"/>
                      </a:rPr>
                      <m:t>h</m:t>
                    </m:r>
                    <m:r>
                      <a:rPr lang="es-MX" i="1">
                        <a:latin typeface="Cambria Math"/>
                      </a:rPr>
                      <m:t>∗</m:t>
                    </m:r>
                    <m:r>
                      <a:rPr lang="es-MX" i="1">
                        <a:latin typeface="Cambria Math"/>
                      </a:rPr>
                      <m:t>𝑢</m:t>
                    </m:r>
                  </m:oMath>
                </a14:m>
                <a:r>
                  <a:rPr lang="es-MX" dirty="0"/>
                  <a:t>                               </a:t>
                </a:r>
                <a:endParaRPr lang="es-MX" dirty="0" smtClean="0"/>
              </a:p>
              <a:p>
                <a:r>
                  <a:rPr lang="es-MX" dirty="0" smtClean="0"/>
                  <a:t>Donde</a:t>
                </a:r>
                <a:r>
                  <a:rPr lang="es-MX" dirty="0"/>
                  <a:t>:</a:t>
                </a:r>
              </a:p>
              <a:p>
                <a:r>
                  <a:rPr lang="es-MX" dirty="0"/>
                  <a:t>Pc: potencia de corte [W]</a:t>
                </a:r>
              </a:p>
              <a:p>
                <a:r>
                  <a:rPr lang="es-MX" dirty="0"/>
                  <a:t>K: resistencia especifica de corte [</a:t>
                </a:r>
                <a:r>
                  <a:rPr lang="es-MX" dirty="0" err="1"/>
                  <a:t>Pa</a:t>
                </a:r>
                <a:r>
                  <a:rPr lang="es-MX" dirty="0"/>
                  <a:t>]</a:t>
                </a:r>
              </a:p>
              <a:p>
                <a:r>
                  <a:rPr lang="es-MX" dirty="0"/>
                  <a:t>B: espesor del diente [m]</a:t>
                </a:r>
              </a:p>
              <a:p>
                <a:r>
                  <a:rPr lang="es-MX" dirty="0"/>
                  <a:t>h: altura de corte [m]</a:t>
                </a:r>
              </a:p>
              <a:p>
                <a:r>
                  <a:rPr lang="es-MX" dirty="0"/>
                  <a:t>u: velocidad de avance [m/s]</a:t>
                </a:r>
              </a:p>
              <a:p>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1047997" y="914400"/>
                <a:ext cx="7543800" cy="4247317"/>
              </a:xfrm>
              <a:prstGeom prst="rect">
                <a:avLst/>
              </a:prstGeom>
              <a:blipFill rotWithShape="1">
                <a:blip r:embed="rId3"/>
                <a:stretch>
                  <a:fillRect l="-728" t="-717" r="-647"/>
                </a:stretch>
              </a:blipFill>
            </p:spPr>
            <p:txBody>
              <a:bodyPr/>
              <a:lstStyle/>
              <a:p>
                <a:r>
                  <a:rPr lang="es-MX">
                    <a:noFill/>
                  </a:rPr>
                  <a:t> </a:t>
                </a:r>
              </a:p>
            </p:txBody>
          </p:sp>
        </mc:Fallback>
      </mc:AlternateContent>
    </p:spTree>
    <p:extLst>
      <p:ext uri="{BB962C8B-B14F-4D97-AF65-F5344CB8AC3E}">
        <p14:creationId xmlns:p14="http://schemas.microsoft.com/office/powerpoint/2010/main" val="525723434"/>
      </p:ext>
    </p:extLst>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776388" y="1066800"/>
                <a:ext cx="8305800" cy="4575355"/>
              </a:xfrm>
              <a:prstGeom prst="rect">
                <a:avLst/>
              </a:prstGeom>
            </p:spPr>
            <p:txBody>
              <a:bodyPr wrap="square">
                <a:spAutoFit/>
              </a:bodyPr>
              <a:lstStyle/>
              <a:p>
                <a:pPr algn="just"/>
                <a:r>
                  <a:rPr lang="es-MX" dirty="0"/>
                  <a:t>El valor de la resistencia específica de corte se lo extrajo de la norma NTE INEN-ISO 22157 (Determinación de las propiedades físicas y mecánicas del bambú) </a:t>
                </a:r>
                <a:r>
                  <a:rPr lang="es-MX" dirty="0" smtClean="0"/>
                  <a:t>y </a:t>
                </a:r>
                <a:r>
                  <a:rPr lang="es-MX" dirty="0"/>
                  <a:t>tiene el siguiente valor</a:t>
                </a:r>
                <a:r>
                  <a:rPr lang="es-MX" dirty="0" smtClean="0"/>
                  <a:t>:</a:t>
                </a:r>
              </a:p>
              <a:p>
                <a:pPr algn="just"/>
                <a:endParaRPr lang="es-MX" dirty="0"/>
              </a:p>
              <a:p>
                <a:pPr algn="just"/>
                <a14:m>
                  <m:oMathPara xmlns:m="http://schemas.openxmlformats.org/officeDocument/2006/math">
                    <m:oMathParaPr>
                      <m:jc m:val="centerGroup"/>
                    </m:oMathParaPr>
                    <m:oMath xmlns:m="http://schemas.openxmlformats.org/officeDocument/2006/math">
                      <m:r>
                        <a:rPr lang="es-MX" i="1">
                          <a:latin typeface="Cambria Math"/>
                        </a:rPr>
                        <m:t>𝑘</m:t>
                      </m:r>
                      <m:r>
                        <a:rPr lang="es-MX" i="1">
                          <a:latin typeface="Cambria Math"/>
                        </a:rPr>
                        <m:t>=200∗</m:t>
                      </m:r>
                      <m:sSup>
                        <m:sSupPr>
                          <m:ctrlPr>
                            <a:rPr lang="es-MX" i="1">
                              <a:latin typeface="Cambria Math"/>
                            </a:rPr>
                          </m:ctrlPr>
                        </m:sSupPr>
                        <m:e>
                          <m:r>
                            <a:rPr lang="es-MX" i="1">
                              <a:latin typeface="Cambria Math"/>
                            </a:rPr>
                            <m:t>10</m:t>
                          </m:r>
                        </m:e>
                        <m:sup>
                          <m:r>
                            <a:rPr lang="es-MX" i="1">
                              <a:latin typeface="Cambria Math"/>
                            </a:rPr>
                            <m:t>6</m:t>
                          </m:r>
                        </m:sup>
                      </m:sSup>
                      <m:d>
                        <m:dPr>
                          <m:begChr m:val="["/>
                          <m:endChr m:val="]"/>
                          <m:ctrlPr>
                            <a:rPr lang="es-MX" i="1">
                              <a:latin typeface="Cambria Math"/>
                            </a:rPr>
                          </m:ctrlPr>
                        </m:dPr>
                        <m:e>
                          <m:r>
                            <a:rPr lang="es-MX" i="1">
                              <a:latin typeface="Cambria Math"/>
                            </a:rPr>
                            <m:t>𝑃𝑎</m:t>
                          </m:r>
                        </m:e>
                      </m:d>
                    </m:oMath>
                  </m:oMathPara>
                </a14:m>
                <a:endParaRPr lang="es-MX" dirty="0" smtClean="0"/>
              </a:p>
              <a:p>
                <a:pPr algn="just"/>
                <a:endParaRPr lang="es-MX" dirty="0"/>
              </a:p>
              <a:p>
                <a:pPr algn="just"/>
                <a:r>
                  <a:rPr lang="es-MX" dirty="0"/>
                  <a:t>El espesor del diente </a:t>
                </a:r>
                <a:r>
                  <a:rPr lang="es-MX" dirty="0" smtClean="0"/>
                  <a:t>tiene </a:t>
                </a:r>
                <a:r>
                  <a:rPr lang="es-MX" dirty="0"/>
                  <a:t>un valor de 3.2 mm; la altura de corte está relacionado con dos factores el primero es el espesor de la duela de bambú (14mm) y el segundo es la profundidad necesaria para el moldurado que será de 5mm a cada extremo de la duela de bambú</a:t>
                </a:r>
                <a:r>
                  <a:rPr lang="es-MX" dirty="0" smtClean="0"/>
                  <a:t>.</a:t>
                </a:r>
              </a:p>
              <a:p>
                <a:pPr algn="just"/>
                <a:endParaRPr lang="es-MX" dirty="0"/>
              </a:p>
              <a:p>
                <a:r>
                  <a:rPr lang="es-MX" dirty="0" smtClean="0"/>
                  <a:t>La </a:t>
                </a:r>
                <a:r>
                  <a:rPr lang="es-MX" dirty="0"/>
                  <a:t>velocidad de avance </a:t>
                </a:r>
                <a:r>
                  <a:rPr lang="es-MX" dirty="0" smtClean="0"/>
                  <a:t>es 31.5 </a:t>
                </a:r>
                <a:r>
                  <a:rPr lang="es-MX" dirty="0"/>
                  <a:t>m/min = 0.525 </a:t>
                </a:r>
                <a:r>
                  <a:rPr lang="es-MX" dirty="0" smtClean="0"/>
                  <a:t>m/s.</a:t>
                </a:r>
              </a:p>
              <a:p>
                <a:pPr algn="just"/>
                <a:r>
                  <a:rPr lang="es-MX" dirty="0"/>
                  <a:t> </a:t>
                </a:r>
              </a:p>
              <a:p>
                <a:pPr/>
                <a14:m>
                  <m:oMathPara xmlns:m="http://schemas.openxmlformats.org/officeDocument/2006/math">
                    <m:oMathParaPr>
                      <m:jc m:val="centerGroup"/>
                    </m:oMathParaPr>
                    <m:oMath xmlns:m="http://schemas.openxmlformats.org/officeDocument/2006/math">
                      <m:r>
                        <a:rPr lang="es-MX" i="1">
                          <a:latin typeface="Cambria Math"/>
                        </a:rPr>
                        <m:t>𝑃𝑐</m:t>
                      </m:r>
                      <m:r>
                        <a:rPr lang="es-MX" i="1">
                          <a:latin typeface="Cambria Math"/>
                        </a:rPr>
                        <m:t>=</m:t>
                      </m:r>
                      <m:r>
                        <a:rPr lang="es-MX" i="1">
                          <a:latin typeface="Cambria Math"/>
                        </a:rPr>
                        <m:t>𝑘</m:t>
                      </m:r>
                      <m:r>
                        <a:rPr lang="es-MX" i="1">
                          <a:latin typeface="Cambria Math"/>
                        </a:rPr>
                        <m:t>∗</m:t>
                      </m:r>
                      <m:r>
                        <a:rPr lang="es-MX" i="1">
                          <a:latin typeface="Cambria Math"/>
                        </a:rPr>
                        <m:t>𝐵</m:t>
                      </m:r>
                      <m:r>
                        <a:rPr lang="es-MX" i="1">
                          <a:latin typeface="Cambria Math"/>
                        </a:rPr>
                        <m:t>∗</m:t>
                      </m:r>
                      <m:r>
                        <a:rPr lang="es-MX" i="1">
                          <a:latin typeface="Cambria Math"/>
                        </a:rPr>
                        <m:t>h</m:t>
                      </m:r>
                      <m:r>
                        <a:rPr lang="es-MX" i="1">
                          <a:latin typeface="Cambria Math"/>
                        </a:rPr>
                        <m:t>∗</m:t>
                      </m:r>
                      <m:r>
                        <a:rPr lang="es-MX" i="1">
                          <a:latin typeface="Cambria Math"/>
                        </a:rPr>
                        <m:t>𝑢</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𝑃𝑐</m:t>
                      </m:r>
                      <m:r>
                        <a:rPr lang="es-MX" i="1">
                          <a:latin typeface="Cambria Math"/>
                        </a:rPr>
                        <m:t>=200</m:t>
                      </m:r>
                      <m:r>
                        <a:rPr lang="es-MX" i="1">
                          <a:latin typeface="Cambria Math"/>
                        </a:rPr>
                        <m:t>𝑥</m:t>
                      </m:r>
                      <m:sSup>
                        <m:sSupPr>
                          <m:ctrlPr>
                            <a:rPr lang="es-MX" i="1">
                              <a:latin typeface="Cambria Math"/>
                            </a:rPr>
                          </m:ctrlPr>
                        </m:sSupPr>
                        <m:e>
                          <m:r>
                            <a:rPr lang="es-MX" i="1">
                              <a:latin typeface="Cambria Math"/>
                            </a:rPr>
                            <m:t>10</m:t>
                          </m:r>
                        </m:e>
                        <m:sup>
                          <m:r>
                            <a:rPr lang="es-MX" i="1">
                              <a:latin typeface="Cambria Math"/>
                            </a:rPr>
                            <m:t>6</m:t>
                          </m:r>
                        </m:sup>
                      </m:sSup>
                      <m:r>
                        <a:rPr lang="es-MX" i="1">
                          <a:latin typeface="Cambria Math"/>
                        </a:rPr>
                        <m:t> </m:t>
                      </m:r>
                      <m:r>
                        <a:rPr lang="es-MX" i="1">
                          <a:latin typeface="Cambria Math"/>
                        </a:rPr>
                        <m:t>𝑃𝑎</m:t>
                      </m:r>
                      <m:r>
                        <a:rPr lang="es-MX" i="1">
                          <a:latin typeface="Cambria Math"/>
                        </a:rPr>
                        <m:t>∗0.0032 </m:t>
                      </m:r>
                      <m:r>
                        <a:rPr lang="es-MX" i="1">
                          <a:latin typeface="Cambria Math"/>
                        </a:rPr>
                        <m:t>𝑚</m:t>
                      </m:r>
                      <m:r>
                        <a:rPr lang="es-MX" i="1">
                          <a:latin typeface="Cambria Math"/>
                        </a:rPr>
                        <m:t>∗0.005 </m:t>
                      </m:r>
                      <m:r>
                        <a:rPr lang="es-MX" i="1">
                          <a:latin typeface="Cambria Math"/>
                        </a:rPr>
                        <m:t>𝑚</m:t>
                      </m:r>
                      <m:r>
                        <a:rPr lang="es-MX" i="1">
                          <a:latin typeface="Cambria Math"/>
                        </a:rPr>
                        <m:t>∗0.525 </m:t>
                      </m:r>
                      <m:r>
                        <a:rPr lang="es-MX" i="1">
                          <a:latin typeface="Cambria Math"/>
                        </a:rPr>
                        <m:t>𝑚</m:t>
                      </m:r>
                      <m:r>
                        <a:rPr lang="es-MX" i="1">
                          <a:latin typeface="Cambria Math"/>
                        </a:rPr>
                        <m:t>/</m:t>
                      </m:r>
                      <m:r>
                        <a:rPr lang="es-MX" i="1">
                          <a:latin typeface="Cambria Math"/>
                        </a:rPr>
                        <m:t>𝑠</m:t>
                      </m:r>
                    </m:oMath>
                  </m:oMathPara>
                </a14:m>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𝑃𝑐</m:t>
                      </m:r>
                      <m:r>
                        <a:rPr lang="es-MX" i="1">
                          <a:latin typeface="Cambria Math"/>
                        </a:rPr>
                        <m:t>=1680</m:t>
                      </m:r>
                      <m:r>
                        <a:rPr lang="es-MX" i="1">
                          <a:latin typeface="Cambria Math"/>
                        </a:rPr>
                        <m:t>𝑊</m:t>
                      </m:r>
                      <m:r>
                        <a:rPr lang="es-MX" i="1">
                          <a:latin typeface="Cambria Math"/>
                        </a:rPr>
                        <m:t>=</m:t>
                      </m:r>
                      <m:r>
                        <a:rPr lang="es-MX" b="1" i="1">
                          <a:latin typeface="Cambria Math"/>
                        </a:rPr>
                        <m:t>𝟏</m:t>
                      </m:r>
                      <m:r>
                        <a:rPr lang="es-MX" b="1" i="1">
                          <a:latin typeface="Cambria Math"/>
                        </a:rPr>
                        <m:t>.</m:t>
                      </m:r>
                      <m:r>
                        <a:rPr lang="es-MX" b="1" i="1">
                          <a:latin typeface="Cambria Math"/>
                        </a:rPr>
                        <m:t>𝟔𝟖</m:t>
                      </m:r>
                      <m:r>
                        <a:rPr lang="es-MX" b="1" i="1">
                          <a:latin typeface="Cambria Math"/>
                        </a:rPr>
                        <m:t> </m:t>
                      </m:r>
                      <m:r>
                        <a:rPr lang="es-MX" b="1" i="1">
                          <a:latin typeface="Cambria Math"/>
                        </a:rPr>
                        <m:t>𝒌𝑾</m:t>
                      </m:r>
                    </m:oMath>
                  </m:oMathPara>
                </a14:m>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776388" y="1066800"/>
                <a:ext cx="8305800" cy="4575355"/>
              </a:xfrm>
              <a:prstGeom prst="rect">
                <a:avLst/>
              </a:prstGeom>
              <a:blipFill rotWithShape="1">
                <a:blip r:embed="rId3"/>
                <a:stretch>
                  <a:fillRect l="-587" t="-666" r="-587"/>
                </a:stretch>
              </a:blipFill>
            </p:spPr>
            <p:txBody>
              <a:bodyPr/>
              <a:lstStyle/>
              <a:p>
                <a:r>
                  <a:rPr lang="es-MX">
                    <a:noFill/>
                  </a:rPr>
                  <a:t> </a:t>
                </a:r>
              </a:p>
            </p:txBody>
          </p:sp>
        </mc:Fallback>
      </mc:AlternateContent>
    </p:spTree>
    <p:extLst>
      <p:ext uri="{BB962C8B-B14F-4D97-AF65-F5344CB8AC3E}">
        <p14:creationId xmlns:p14="http://schemas.microsoft.com/office/powerpoint/2010/main" val="2331882733"/>
      </p:ext>
    </p:extLst>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1066800"/>
            <a:ext cx="7543800" cy="3416320"/>
          </a:xfrm>
          <a:prstGeom prst="rect">
            <a:avLst/>
          </a:prstGeom>
        </p:spPr>
        <p:txBody>
          <a:bodyPr wrap="square">
            <a:spAutoFit/>
          </a:bodyPr>
          <a:lstStyle/>
          <a:p>
            <a:pPr algn="ctr"/>
            <a:r>
              <a:rPr lang="es-EC" b="1" dirty="0"/>
              <a:t>Cálculo de la potencia requerida por la sierra </a:t>
            </a:r>
            <a:endParaRPr lang="es-MX" b="1" dirty="0"/>
          </a:p>
          <a:p>
            <a:r>
              <a:rPr lang="es-EC" b="1" dirty="0"/>
              <a:t> </a:t>
            </a:r>
            <a:endParaRPr lang="es-EC" b="1" dirty="0" smtClean="0"/>
          </a:p>
          <a:p>
            <a:endParaRPr lang="es-MX" dirty="0"/>
          </a:p>
          <a:p>
            <a:pPr algn="just"/>
            <a:r>
              <a:rPr lang="es-EC" dirty="0" smtClean="0"/>
              <a:t>Para </a:t>
            </a:r>
            <a:r>
              <a:rPr lang="es-EC" dirty="0"/>
              <a:t>la selección del motor adecuado para nuestra aplicación se cuenta con el catálogo de motores trifásicos de la marca </a:t>
            </a:r>
            <a:r>
              <a:rPr lang="es-EC" dirty="0" err="1"/>
              <a:t>Tonggao</a:t>
            </a:r>
            <a:r>
              <a:rPr lang="es-EC" dirty="0"/>
              <a:t> Electro-</a:t>
            </a:r>
            <a:r>
              <a:rPr lang="es-EC" dirty="0" err="1"/>
              <a:t>mechanical</a:t>
            </a:r>
            <a:r>
              <a:rPr lang="es-EC" dirty="0"/>
              <a:t>, la potencia similar a la calculada en dicho catálogo es de un valor de 2.2 kW</a:t>
            </a:r>
            <a:r>
              <a:rPr lang="es-EC" dirty="0" smtClean="0"/>
              <a:t>.</a:t>
            </a:r>
          </a:p>
          <a:p>
            <a:pPr algn="just"/>
            <a:endParaRPr lang="es-EC" b="1" dirty="0" smtClean="0"/>
          </a:p>
          <a:p>
            <a:pPr algn="just"/>
            <a:endParaRPr lang="es-EC" b="1" dirty="0"/>
          </a:p>
          <a:p>
            <a:pPr algn="just"/>
            <a:endParaRPr lang="es-EC" b="1" dirty="0" smtClean="0"/>
          </a:p>
          <a:p>
            <a:pPr algn="ctr"/>
            <a:r>
              <a:rPr lang="es-EC" dirty="0" smtClean="0">
                <a:hlinkClick r:id="rId3" action="ppaction://program"/>
              </a:rPr>
              <a:t>Gráfico de la potencia requerida por una sierra de corte</a:t>
            </a:r>
            <a:endParaRPr lang="es-MX" dirty="0"/>
          </a:p>
          <a:p>
            <a:endParaRPr lang="es-MX" dirty="0"/>
          </a:p>
        </p:txBody>
      </p:sp>
    </p:spTree>
    <p:extLst>
      <p:ext uri="{BB962C8B-B14F-4D97-AF65-F5344CB8AC3E}">
        <p14:creationId xmlns:p14="http://schemas.microsoft.com/office/powerpoint/2010/main" val="4114699758"/>
      </p:ext>
    </p:extLst>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47997" y="1066800"/>
                <a:ext cx="7543800" cy="3816429"/>
              </a:xfrm>
              <a:prstGeom prst="rect">
                <a:avLst/>
              </a:prstGeom>
            </p:spPr>
            <p:txBody>
              <a:bodyPr wrap="square">
                <a:spAutoFit/>
              </a:bodyPr>
              <a:lstStyle/>
              <a:p>
                <a:r>
                  <a:rPr lang="es-EC" b="1" dirty="0"/>
                  <a:t>Cálculo de la potencia requerida para el movimiento de la </a:t>
                </a:r>
                <a:r>
                  <a:rPr lang="es-EC" b="1" dirty="0" smtClean="0"/>
                  <a:t>bancada</a:t>
                </a:r>
              </a:p>
              <a:p>
                <a:endParaRPr lang="es-EC" b="1" dirty="0"/>
              </a:p>
              <a:p>
                <a:pPr algn="just"/>
                <a:r>
                  <a:rPr lang="es-EC" b="1" dirty="0" smtClean="0"/>
                  <a:t> </a:t>
                </a:r>
                <a:endParaRPr lang="es-MX" b="1" dirty="0"/>
              </a:p>
              <a:p>
                <a:pPr algn="just"/>
                <a:r>
                  <a:rPr lang="es-EC" dirty="0"/>
                  <a:t>Un motor determinará el movimiento de la bancada para lo cual se tiene que calcular la potencia necesaria para que dicho motor pueda mover a los brazos estructurales, los parámetros proporcionados por la empresa fueron que todo el proceso se lo debe realizar en menos de 5 segundos por lo cual la velocidad de avance de la bancada estará sujeta a este parámetro, para calcular la velocidad de avance se deberá tomar como referencia el largo de la </a:t>
                </a:r>
                <a:r>
                  <a:rPr lang="es-EC" dirty="0" smtClean="0"/>
                  <a:t>estructura a recorre </a:t>
                </a:r>
                <a:r>
                  <a:rPr lang="es-EC" dirty="0"/>
                  <a:t>la cual es de 2382 </a:t>
                </a:r>
                <a:r>
                  <a:rPr lang="es-EC" dirty="0" err="1"/>
                  <a:t>mm</a:t>
                </a:r>
                <a:r>
                  <a:rPr lang="es-EC" dirty="0" err="1" smtClean="0"/>
                  <a:t>.</a:t>
                </a:r>
                <a:endParaRPr lang="es-EC" dirty="0" smtClean="0"/>
              </a:p>
              <a:p>
                <a:pPr algn="just"/>
                <a:endParaRPr lang="es-MX" b="1" dirty="0"/>
              </a:p>
              <a:p>
                <a:r>
                  <a:rPr lang="es-EC" dirty="0"/>
                  <a:t> </a:t>
                </a:r>
                <a:endParaRPr lang="es-MX" dirty="0"/>
              </a:p>
              <a:p>
                <a:r>
                  <a:rPr lang="es-EC" dirty="0"/>
                  <a:t>                                            </a:t>
                </a:r>
                <a14:m>
                  <m:oMath xmlns:m="http://schemas.openxmlformats.org/officeDocument/2006/math">
                    <m:sSub>
                      <m:sSubPr>
                        <m:ctrlPr>
                          <a:rPr lang="es-MX" i="1">
                            <a:latin typeface="Cambria Math"/>
                          </a:rPr>
                        </m:ctrlPr>
                      </m:sSubPr>
                      <m:e>
                        <m:r>
                          <a:rPr lang="es-MX" b="1" i="1">
                            <a:latin typeface="Cambria Math"/>
                          </a:rPr>
                          <m:t>𝒗</m:t>
                        </m:r>
                      </m:e>
                      <m:sub>
                        <m:r>
                          <a:rPr lang="es-MX" b="1" i="1">
                            <a:latin typeface="Cambria Math"/>
                          </a:rPr>
                          <m:t>𝒂</m:t>
                        </m:r>
                      </m:sub>
                    </m:sSub>
                    <m:r>
                      <a:rPr lang="es-MX" b="1" i="1">
                        <a:latin typeface="Cambria Math"/>
                      </a:rPr>
                      <m:t>=</m:t>
                    </m:r>
                    <m:f>
                      <m:fPr>
                        <m:ctrlPr>
                          <a:rPr lang="es-MX" i="1">
                            <a:latin typeface="Cambria Math"/>
                          </a:rPr>
                        </m:ctrlPr>
                      </m:fPr>
                      <m:num>
                        <m:r>
                          <a:rPr lang="es-MX" b="1" i="1">
                            <a:latin typeface="Cambria Math"/>
                          </a:rPr>
                          <m:t>𝟐</m:t>
                        </m:r>
                        <m:r>
                          <a:rPr lang="es-MX" b="1" i="1">
                            <a:latin typeface="Cambria Math"/>
                          </a:rPr>
                          <m:t>.</m:t>
                        </m:r>
                        <m:r>
                          <a:rPr lang="es-MX" b="1" i="1">
                            <a:latin typeface="Cambria Math"/>
                          </a:rPr>
                          <m:t>𝟑𝟖𝟐</m:t>
                        </m:r>
                        <m:r>
                          <a:rPr lang="es-MX" b="1" i="1">
                            <a:latin typeface="Cambria Math"/>
                          </a:rPr>
                          <m:t> </m:t>
                        </m:r>
                        <m:r>
                          <a:rPr lang="es-MX" b="1" i="1">
                            <a:latin typeface="Cambria Math"/>
                          </a:rPr>
                          <m:t>𝒎</m:t>
                        </m:r>
                      </m:num>
                      <m:den>
                        <m:r>
                          <a:rPr lang="es-MX" b="1" i="1">
                            <a:latin typeface="Cambria Math"/>
                          </a:rPr>
                          <m:t>𝟓</m:t>
                        </m:r>
                        <m:r>
                          <a:rPr lang="es-MX" b="1" i="1">
                            <a:latin typeface="Cambria Math"/>
                          </a:rPr>
                          <m:t> </m:t>
                        </m:r>
                        <m:r>
                          <a:rPr lang="es-MX" b="1" i="1">
                            <a:latin typeface="Cambria Math"/>
                          </a:rPr>
                          <m:t>𝒔</m:t>
                        </m:r>
                      </m:den>
                    </m:f>
                    <m:r>
                      <a:rPr lang="es-MX" b="1" i="1">
                        <a:latin typeface="Cambria Math"/>
                      </a:rPr>
                      <m:t>=</m:t>
                    </m:r>
                    <m:r>
                      <a:rPr lang="es-MX" b="1" i="1">
                        <a:latin typeface="Cambria Math"/>
                      </a:rPr>
                      <m:t>𝟎</m:t>
                    </m:r>
                    <m:r>
                      <a:rPr lang="es-MX" b="1" i="1">
                        <a:latin typeface="Cambria Math"/>
                      </a:rPr>
                      <m:t>.</m:t>
                    </m:r>
                    <m:r>
                      <a:rPr lang="es-MX" b="1" i="1">
                        <a:latin typeface="Cambria Math"/>
                      </a:rPr>
                      <m:t>𝟒𝟖</m:t>
                    </m:r>
                    <m:r>
                      <a:rPr lang="es-MX" b="1" i="1">
                        <a:latin typeface="Cambria Math"/>
                      </a:rPr>
                      <m:t> </m:t>
                    </m:r>
                    <m:r>
                      <a:rPr lang="es-MX" b="1" i="1">
                        <a:latin typeface="Cambria Math"/>
                      </a:rPr>
                      <m:t>𝒎</m:t>
                    </m:r>
                    <m:r>
                      <a:rPr lang="es-MX" b="1" i="1">
                        <a:latin typeface="Cambria Math"/>
                      </a:rPr>
                      <m:t>/</m:t>
                    </m:r>
                    <m:r>
                      <a:rPr lang="es-MX" b="1" i="1">
                        <a:latin typeface="Cambria Math"/>
                      </a:rPr>
                      <m:t>𝒔</m:t>
                    </m:r>
                  </m:oMath>
                </a14:m>
                <a:r>
                  <a:rPr lang="es-MX"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1047997" y="1066800"/>
                <a:ext cx="7543800" cy="3816429"/>
              </a:xfrm>
              <a:prstGeom prst="rect">
                <a:avLst/>
              </a:prstGeom>
              <a:blipFill rotWithShape="1">
                <a:blip r:embed="rId3"/>
                <a:stretch>
                  <a:fillRect l="-728" t="-799" r="-647"/>
                </a:stretch>
              </a:blipFill>
            </p:spPr>
            <p:txBody>
              <a:bodyPr/>
              <a:lstStyle/>
              <a:p>
                <a:r>
                  <a:rPr lang="es-MX">
                    <a:noFill/>
                  </a:rPr>
                  <a:t> </a:t>
                </a:r>
              </a:p>
            </p:txBody>
          </p:sp>
        </mc:Fallback>
      </mc:AlternateContent>
    </p:spTree>
    <p:extLst>
      <p:ext uri="{BB962C8B-B14F-4D97-AF65-F5344CB8AC3E}">
        <p14:creationId xmlns:p14="http://schemas.microsoft.com/office/powerpoint/2010/main" val="1588933007"/>
      </p:ext>
    </p:extLst>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47997" y="1066800"/>
                <a:ext cx="7543800" cy="3970318"/>
              </a:xfrm>
              <a:prstGeom prst="rect">
                <a:avLst/>
              </a:prstGeom>
            </p:spPr>
            <p:txBody>
              <a:bodyPr wrap="square">
                <a:spAutoFit/>
              </a:bodyPr>
              <a:lstStyle/>
              <a:p>
                <a:r>
                  <a:rPr lang="es-EC" b="1" dirty="0"/>
                  <a:t>Cálculo de la potencia requerida para el movimiento de la </a:t>
                </a:r>
                <a:r>
                  <a:rPr lang="es-EC" b="1" dirty="0" smtClean="0"/>
                  <a:t>bancada</a:t>
                </a:r>
              </a:p>
              <a:p>
                <a:endParaRPr lang="es-EC" b="1" dirty="0"/>
              </a:p>
              <a:p>
                <a:r>
                  <a:rPr lang="es-EC" b="1" dirty="0" smtClean="0"/>
                  <a:t> </a:t>
                </a:r>
                <a:r>
                  <a:rPr lang="es-EC" dirty="0"/>
                  <a:t>La potencia quedará determinada por la siguiente ecuación</a:t>
                </a:r>
                <a:r>
                  <a:rPr lang="es-EC" dirty="0" smtClean="0"/>
                  <a:t>:</a:t>
                </a:r>
              </a:p>
              <a:p>
                <a:endParaRPr lang="es-MX" dirty="0"/>
              </a:p>
              <a:p>
                <a:r>
                  <a:rPr lang="es-MX" b="1" dirty="0"/>
                  <a:t>                                        </a:t>
                </a:r>
                <a14:m>
                  <m:oMath xmlns:m="http://schemas.openxmlformats.org/officeDocument/2006/math">
                    <m:r>
                      <a:rPr lang="es-MX" b="1" i="1">
                        <a:latin typeface="Cambria Math"/>
                      </a:rPr>
                      <m:t>𝑷</m:t>
                    </m:r>
                    <m:r>
                      <a:rPr lang="es-MX" b="1" i="1">
                        <a:latin typeface="Cambria Math"/>
                      </a:rPr>
                      <m:t>=</m:t>
                    </m:r>
                    <m:r>
                      <a:rPr lang="es-MX" b="1" i="1">
                        <a:latin typeface="Cambria Math"/>
                      </a:rPr>
                      <m:t>𝑭</m:t>
                    </m:r>
                    <m:r>
                      <a:rPr lang="es-MX" b="1" i="1">
                        <a:latin typeface="Cambria Math"/>
                      </a:rPr>
                      <m:t>∗</m:t>
                    </m:r>
                    <m:sSub>
                      <m:sSubPr>
                        <m:ctrlPr>
                          <a:rPr lang="es-MX" i="1">
                            <a:latin typeface="Cambria Math"/>
                          </a:rPr>
                        </m:ctrlPr>
                      </m:sSubPr>
                      <m:e>
                        <m:r>
                          <a:rPr lang="es-MX" b="1" i="1">
                            <a:latin typeface="Cambria Math"/>
                          </a:rPr>
                          <m:t>𝒗</m:t>
                        </m:r>
                      </m:e>
                      <m:sub>
                        <m:r>
                          <a:rPr lang="es-MX" b="1" i="1">
                            <a:latin typeface="Cambria Math"/>
                          </a:rPr>
                          <m:t>𝒂</m:t>
                        </m:r>
                      </m:sub>
                    </m:sSub>
                  </m:oMath>
                </a14:m>
                <a:r>
                  <a:rPr lang="es-MX" b="1" dirty="0"/>
                  <a:t>                               </a:t>
                </a:r>
                <a:endParaRPr lang="es-MX" b="1" dirty="0" smtClean="0"/>
              </a:p>
              <a:p>
                <a:endParaRPr lang="es-MX" b="1" dirty="0"/>
              </a:p>
              <a:p>
                <a:pPr algn="just"/>
                <a:r>
                  <a:rPr lang="es-EC" dirty="0" smtClean="0"/>
                  <a:t>Donde</a:t>
                </a:r>
                <a:r>
                  <a:rPr lang="es-EC" dirty="0"/>
                  <a:t>: P es la potencia requerida, F es la fuerza ejercida y </a:t>
                </a:r>
                <a14:m>
                  <m:oMath xmlns:m="http://schemas.openxmlformats.org/officeDocument/2006/math">
                    <m:sSub>
                      <m:sSubPr>
                        <m:ctrlPr>
                          <a:rPr lang="es-MX" i="1">
                            <a:latin typeface="Cambria Math"/>
                          </a:rPr>
                        </m:ctrlPr>
                      </m:sSubPr>
                      <m:e>
                        <m:r>
                          <a:rPr lang="es-MX" b="1" i="1">
                            <a:latin typeface="Cambria Math"/>
                          </a:rPr>
                          <m:t>𝒗</m:t>
                        </m:r>
                      </m:e>
                      <m:sub>
                        <m:r>
                          <a:rPr lang="es-MX" b="1" i="1">
                            <a:latin typeface="Cambria Math"/>
                          </a:rPr>
                          <m:t>𝒂</m:t>
                        </m:r>
                      </m:sub>
                    </m:sSub>
                  </m:oMath>
                </a14:m>
                <a:r>
                  <a:rPr lang="es-MX" dirty="0"/>
                  <a:t> es  la velocidad de </a:t>
                </a:r>
                <a:r>
                  <a:rPr lang="es-MX" dirty="0" smtClean="0"/>
                  <a:t>avance</a:t>
                </a:r>
              </a:p>
              <a:p>
                <a:pPr algn="just"/>
                <a:endParaRPr lang="es-MX" b="1" dirty="0"/>
              </a:p>
              <a:p>
                <a:pPr algn="just"/>
                <a:r>
                  <a:rPr lang="es-EC" dirty="0"/>
                  <a:t>La fuerza ejercida estará determinada por el peso de la estructura a desplazar, mediante el software </a:t>
                </a:r>
                <a:r>
                  <a:rPr lang="es-EC" dirty="0" err="1"/>
                  <a:t>Solidworks</a:t>
                </a:r>
                <a:r>
                  <a:rPr lang="es-EC" dirty="0"/>
                  <a:t> podremos hallar dicho </a:t>
                </a:r>
                <a:r>
                  <a:rPr lang="es-EC" dirty="0" smtClean="0"/>
                  <a:t>valor</a:t>
                </a:r>
              </a:p>
              <a:p>
                <a:pPr algn="just"/>
                <a:endParaRPr lang="es-EC" b="1" dirty="0"/>
              </a:p>
              <a:p>
                <a:pPr algn="ctr"/>
                <a:r>
                  <a:rPr lang="es-EC" dirty="0" smtClean="0">
                    <a:hlinkClick r:id="rId3" action="ppaction://program"/>
                  </a:rPr>
                  <a:t>Gráfico del peso de la estructura a desplazar</a:t>
                </a:r>
                <a:endParaRPr lang="es-MX" dirty="0"/>
              </a:p>
              <a:p>
                <a:pPr algn="just"/>
                <a:endParaRPr lang="es-MX" b="1" dirty="0"/>
              </a:p>
            </p:txBody>
          </p:sp>
        </mc:Choice>
        <mc:Fallback xmlns="">
          <p:sp>
            <p:nvSpPr>
              <p:cNvPr id="5" name="4 Rectángulo"/>
              <p:cNvSpPr>
                <a:spLocks noRot="1" noChangeAspect="1" noMove="1" noResize="1" noEditPoints="1" noAdjustHandles="1" noChangeArrowheads="1" noChangeShapeType="1" noTextEdit="1"/>
              </p:cNvSpPr>
              <p:nvPr/>
            </p:nvSpPr>
            <p:spPr>
              <a:xfrm>
                <a:off x="1047997" y="1066800"/>
                <a:ext cx="7543800" cy="3970318"/>
              </a:xfrm>
              <a:prstGeom prst="rect">
                <a:avLst/>
              </a:prstGeom>
              <a:blipFill rotWithShape="1">
                <a:blip r:embed="rId4"/>
                <a:stretch>
                  <a:fillRect l="-728" t="-768" r="-647"/>
                </a:stretch>
              </a:blipFill>
            </p:spPr>
            <p:txBody>
              <a:bodyPr/>
              <a:lstStyle/>
              <a:p>
                <a:r>
                  <a:rPr lang="es-MX">
                    <a:noFill/>
                  </a:rPr>
                  <a:t> </a:t>
                </a:r>
              </a:p>
            </p:txBody>
          </p:sp>
        </mc:Fallback>
      </mc:AlternateContent>
    </p:spTree>
    <p:extLst>
      <p:ext uri="{BB962C8B-B14F-4D97-AF65-F5344CB8AC3E}">
        <p14:creationId xmlns:p14="http://schemas.microsoft.com/office/powerpoint/2010/main" val="861871298"/>
      </p:ext>
    </p:extLst>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47997" y="1066800"/>
                <a:ext cx="7543800" cy="3890745"/>
              </a:xfrm>
              <a:prstGeom prst="rect">
                <a:avLst/>
              </a:prstGeom>
            </p:spPr>
            <p:txBody>
              <a:bodyPr wrap="square">
                <a:spAutoFit/>
              </a:bodyPr>
              <a:lstStyle/>
              <a:p>
                <a:r>
                  <a:rPr lang="es-EC" b="1" dirty="0"/>
                  <a:t>Cálculo de la potencia requerida para el movimiento de la </a:t>
                </a:r>
                <a:r>
                  <a:rPr lang="es-EC" b="1" dirty="0" smtClean="0"/>
                  <a:t>bancada</a:t>
                </a:r>
              </a:p>
              <a:p>
                <a:endParaRPr lang="es-EC" b="1" dirty="0"/>
              </a:p>
              <a:p>
                <a:r>
                  <a:rPr lang="es-EC" dirty="0"/>
                  <a:t>El peso hallado es 175.26 </a:t>
                </a:r>
                <a:r>
                  <a:rPr lang="es-EC" dirty="0" err="1"/>
                  <a:t>kgf</a:t>
                </a:r>
                <a:r>
                  <a:rPr lang="es-EC" dirty="0"/>
                  <a:t> = 1717.55 </a:t>
                </a:r>
                <a:r>
                  <a:rPr lang="es-EC" dirty="0" smtClean="0"/>
                  <a:t>N</a:t>
                </a:r>
              </a:p>
              <a:p>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𝑃</m:t>
                      </m:r>
                      <m:r>
                        <a:rPr lang="es-MX" i="1">
                          <a:latin typeface="Cambria Math"/>
                        </a:rPr>
                        <m:t>=1717.55 </m:t>
                      </m:r>
                      <m:r>
                        <a:rPr lang="es-MX" i="1">
                          <a:latin typeface="Cambria Math"/>
                        </a:rPr>
                        <m:t>𝑁</m:t>
                      </m:r>
                      <m:r>
                        <a:rPr lang="es-MX" i="1">
                          <a:latin typeface="Cambria Math"/>
                        </a:rPr>
                        <m:t>∗0.48</m:t>
                      </m:r>
                      <m:f>
                        <m:fPr>
                          <m:ctrlPr>
                            <a:rPr lang="es-MX" i="1">
                              <a:latin typeface="Cambria Math"/>
                            </a:rPr>
                          </m:ctrlPr>
                        </m:fPr>
                        <m:num>
                          <m:r>
                            <a:rPr lang="es-EC" i="1">
                              <a:latin typeface="Cambria Math"/>
                            </a:rPr>
                            <m:t>𝑚</m:t>
                          </m:r>
                        </m:num>
                        <m:den>
                          <m:r>
                            <a:rPr lang="es-EC" i="1">
                              <a:latin typeface="Cambria Math"/>
                            </a:rPr>
                            <m:t>𝑠</m:t>
                          </m:r>
                        </m:den>
                      </m:f>
                      <m:r>
                        <a:rPr lang="es-EC" i="1">
                          <a:latin typeface="Cambria Math"/>
                        </a:rPr>
                        <m:t>=</m:t>
                      </m:r>
                      <m:r>
                        <a:rPr lang="es-EC" b="1" i="1">
                          <a:latin typeface="Cambria Math"/>
                        </a:rPr>
                        <m:t>𝟖𝟐𝟒</m:t>
                      </m:r>
                      <m:r>
                        <a:rPr lang="es-EC" b="1" i="1">
                          <a:latin typeface="Cambria Math"/>
                        </a:rPr>
                        <m:t>.</m:t>
                      </m:r>
                      <m:r>
                        <a:rPr lang="es-EC" b="1" i="1">
                          <a:latin typeface="Cambria Math"/>
                        </a:rPr>
                        <m:t>𝟒𝟐</m:t>
                      </m:r>
                      <m:r>
                        <a:rPr lang="es-EC" b="1" i="1">
                          <a:latin typeface="Cambria Math"/>
                        </a:rPr>
                        <m:t> </m:t>
                      </m:r>
                      <m:r>
                        <a:rPr lang="es-EC" b="1" i="1">
                          <a:latin typeface="Cambria Math"/>
                        </a:rPr>
                        <m:t>𝑾</m:t>
                      </m:r>
                    </m:oMath>
                  </m:oMathPara>
                </a14:m>
                <a:endParaRPr lang="es-MX" dirty="0" smtClean="0"/>
              </a:p>
              <a:p>
                <a:endParaRPr lang="es-MX" dirty="0"/>
              </a:p>
              <a:p>
                <a:pPr algn="just"/>
                <a:r>
                  <a:rPr lang="es-EC" dirty="0"/>
                  <a:t>Para la selección del motor adecuado para nuestra aplicación se cuenta con el catálogo de motores trifásicos de la marca </a:t>
                </a:r>
                <a:r>
                  <a:rPr lang="es-EC" dirty="0" err="1"/>
                  <a:t>Tonggao</a:t>
                </a:r>
                <a:r>
                  <a:rPr lang="es-EC" dirty="0"/>
                  <a:t> Electro-</a:t>
                </a:r>
                <a:r>
                  <a:rPr lang="es-EC" dirty="0" err="1"/>
                  <a:t>mechanical</a:t>
                </a:r>
                <a:r>
                  <a:rPr lang="es-EC" dirty="0"/>
                  <a:t>, la potencia similar a la calculada en dicho catálogo es de un valor de 1.1 kW</a:t>
                </a:r>
                <a:r>
                  <a:rPr lang="es-EC" dirty="0" smtClean="0"/>
                  <a:t>.</a:t>
                </a:r>
              </a:p>
              <a:p>
                <a:pPr algn="just"/>
                <a:endParaRPr lang="es-EC" b="1" dirty="0"/>
              </a:p>
              <a:p>
                <a:pPr algn="ctr"/>
                <a:r>
                  <a:rPr lang="es-EC" dirty="0" smtClean="0">
                    <a:hlinkClick r:id="rId3" action="ppaction://program"/>
                  </a:rPr>
                  <a:t>Gráfico de la potencia requerida por la bancada</a:t>
                </a:r>
                <a:endParaRPr lang="es-MX" dirty="0"/>
              </a:p>
              <a:p>
                <a:pPr algn="just"/>
                <a:endParaRPr lang="es-MX" b="1" dirty="0"/>
              </a:p>
            </p:txBody>
          </p:sp>
        </mc:Choice>
        <mc:Fallback xmlns="">
          <p:sp>
            <p:nvSpPr>
              <p:cNvPr id="5" name="4 Rectángulo"/>
              <p:cNvSpPr>
                <a:spLocks noRot="1" noChangeAspect="1" noMove="1" noResize="1" noEditPoints="1" noAdjustHandles="1" noChangeArrowheads="1" noChangeShapeType="1" noTextEdit="1"/>
              </p:cNvSpPr>
              <p:nvPr/>
            </p:nvSpPr>
            <p:spPr>
              <a:xfrm>
                <a:off x="1047997" y="1066800"/>
                <a:ext cx="7543800" cy="3890745"/>
              </a:xfrm>
              <a:prstGeom prst="rect">
                <a:avLst/>
              </a:prstGeom>
              <a:blipFill rotWithShape="1">
                <a:blip r:embed="rId4"/>
                <a:stretch>
                  <a:fillRect l="-728" t="-784" r="-647"/>
                </a:stretch>
              </a:blipFill>
            </p:spPr>
            <p:txBody>
              <a:bodyPr/>
              <a:lstStyle/>
              <a:p>
                <a:r>
                  <a:rPr lang="es-MX">
                    <a:noFill/>
                  </a:rPr>
                  <a:t> </a:t>
                </a:r>
              </a:p>
            </p:txBody>
          </p:sp>
        </mc:Fallback>
      </mc:AlternateContent>
    </p:spTree>
    <p:extLst>
      <p:ext uri="{BB962C8B-B14F-4D97-AF65-F5344CB8AC3E}">
        <p14:creationId xmlns:p14="http://schemas.microsoft.com/office/powerpoint/2010/main" val="3492624989"/>
      </p:ext>
    </p:extLst>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890742"/>
            <a:ext cx="7543800" cy="3139321"/>
          </a:xfrm>
          <a:prstGeom prst="rect">
            <a:avLst/>
          </a:prstGeom>
        </p:spPr>
        <p:txBody>
          <a:bodyPr wrap="square">
            <a:spAutoFit/>
          </a:bodyPr>
          <a:lstStyle/>
          <a:p>
            <a:pPr algn="ctr"/>
            <a:r>
              <a:rPr lang="es-MX" altLang="es-MX" b="1" dirty="0" smtClean="0"/>
              <a:t>SELECCIÓN DEL REDUCTOR DE VELOCIDAD</a:t>
            </a:r>
          </a:p>
          <a:p>
            <a:pPr algn="ctr"/>
            <a:endParaRPr lang="es-MX" altLang="es-MX" b="1" dirty="0"/>
          </a:p>
          <a:p>
            <a:pPr algn="just"/>
            <a:r>
              <a:rPr lang="es-MX" dirty="0"/>
              <a:t>El fabricante del cual se va a analizar el catálogo es </a:t>
            </a:r>
            <a:r>
              <a:rPr lang="es-MX" dirty="0" err="1"/>
              <a:t>Cyclo</a:t>
            </a:r>
            <a:r>
              <a:rPr lang="es-MX" dirty="0"/>
              <a:t> </a:t>
            </a:r>
            <a:r>
              <a:rPr lang="es-MX" dirty="0" smtClean="0"/>
              <a:t>6000. </a:t>
            </a:r>
            <a:r>
              <a:rPr lang="es-MX" dirty="0"/>
              <a:t>E</a:t>
            </a:r>
            <a:r>
              <a:rPr lang="es-MX" dirty="0" smtClean="0"/>
              <a:t>ste </a:t>
            </a:r>
            <a:r>
              <a:rPr lang="es-MX" dirty="0"/>
              <a:t>elemento </a:t>
            </a:r>
            <a:r>
              <a:rPr lang="es-MX" dirty="0" smtClean="0"/>
              <a:t>es necesario ya </a:t>
            </a:r>
            <a:r>
              <a:rPr lang="es-MX" dirty="0"/>
              <a:t>que la potencia del motor </a:t>
            </a:r>
            <a:r>
              <a:rPr lang="es-MX" dirty="0" smtClean="0"/>
              <a:t>encontrada es </a:t>
            </a:r>
            <a:r>
              <a:rPr lang="es-MX" dirty="0"/>
              <a:t>de 1.1 kW y </a:t>
            </a:r>
            <a:r>
              <a:rPr lang="es-MX" dirty="0" smtClean="0"/>
              <a:t>2830 </a:t>
            </a:r>
            <a:r>
              <a:rPr lang="es-MX" dirty="0"/>
              <a:t>r.p.m. a continuación se muestra un esquema básico de accionamiento del reductor de velocidad  propuesto.</a:t>
            </a:r>
          </a:p>
          <a:p>
            <a:pPr algn="just"/>
            <a:endParaRPr lang="es-MX" altLang="es-MX" b="1" u="sng" dirty="0" smtClean="0"/>
          </a:p>
          <a:p>
            <a:pPr algn="just"/>
            <a:endParaRPr lang="es-MX" altLang="es-MX" b="1" u="sng" dirty="0" smtClean="0"/>
          </a:p>
          <a:p>
            <a:pPr algn="just"/>
            <a:endParaRPr lang="es-MX" altLang="es-MX" b="1" u="sng" dirty="0" smtClean="0"/>
          </a:p>
          <a:p>
            <a:pPr algn="just"/>
            <a:endParaRPr lang="es-MX" altLang="es-MX" b="1" u="sng" dirty="0" smtClean="0"/>
          </a:p>
          <a:p>
            <a:pPr algn="just"/>
            <a:endParaRPr lang="es-MX" altLang="es-MX" b="1" u="sng"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862509" y="2851324"/>
            <a:ext cx="3914775" cy="2911475"/>
          </a:xfrm>
          <a:prstGeom prst="rect">
            <a:avLst/>
          </a:prstGeom>
          <a:noFill/>
          <a:ln>
            <a:noFill/>
          </a:ln>
        </p:spPr>
      </p:pic>
    </p:spTree>
    <p:extLst>
      <p:ext uri="{BB962C8B-B14F-4D97-AF65-F5344CB8AC3E}">
        <p14:creationId xmlns:p14="http://schemas.microsoft.com/office/powerpoint/2010/main" val="3448686929"/>
      </p:ext>
    </p:extLst>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1066800"/>
            <a:ext cx="7543800" cy="4801314"/>
          </a:xfrm>
          <a:prstGeom prst="rect">
            <a:avLst/>
          </a:prstGeom>
        </p:spPr>
        <p:txBody>
          <a:bodyPr wrap="square">
            <a:spAutoFit/>
          </a:bodyPr>
          <a:lstStyle/>
          <a:p>
            <a:pPr algn="ctr"/>
            <a:r>
              <a:rPr lang="es-EC" b="1" dirty="0"/>
              <a:t>DISEÑO DEL ENGRANE DE TRANSMISIÓN </a:t>
            </a:r>
            <a:endParaRPr lang="es-MX" b="1" dirty="0"/>
          </a:p>
          <a:p>
            <a:r>
              <a:rPr lang="es-EC" b="1" dirty="0"/>
              <a:t>	</a:t>
            </a:r>
            <a:endParaRPr lang="es-MX" dirty="0"/>
          </a:p>
          <a:p>
            <a:pPr algn="just"/>
            <a:r>
              <a:rPr lang="es-MX" dirty="0"/>
              <a:t>El tipo de engranes que se utilizó fueron los engranes cilíndricos rectos, ya que los mismos se utilizan para velocidades de transmisión pequeñas y medias. El material seleccionado para su fabricación fue un acero de cementación SAE 1018 el cual es fácilmente </a:t>
            </a:r>
            <a:r>
              <a:rPr lang="es-MX" dirty="0" err="1"/>
              <a:t>maquinable</a:t>
            </a:r>
            <a:r>
              <a:rPr lang="es-MX" dirty="0"/>
              <a:t> y se acopla a nuestras necesidades.</a:t>
            </a:r>
          </a:p>
          <a:p>
            <a:pPr algn="just"/>
            <a:r>
              <a:rPr lang="es-MX" dirty="0"/>
              <a:t> </a:t>
            </a:r>
          </a:p>
          <a:p>
            <a:pPr algn="just"/>
            <a:r>
              <a:rPr lang="es-MX" dirty="0"/>
              <a:t>El engrane cilíndrico recto tendrá un ángulo de presión (Ø) de 20° que es el ángulo más usado comercialmente, el módulo depende de la herramienta con la que se fabrica el engrane que para nuestro caso su valor es de 2.5 </a:t>
            </a:r>
            <a:r>
              <a:rPr lang="es-MX" dirty="0" err="1"/>
              <a:t>mm.</a:t>
            </a:r>
            <a:endParaRPr lang="es-MX" dirty="0"/>
          </a:p>
          <a:p>
            <a:pPr algn="just"/>
            <a:r>
              <a:rPr lang="es-MX" dirty="0"/>
              <a:t> </a:t>
            </a:r>
          </a:p>
          <a:p>
            <a:pPr algn="just"/>
            <a:r>
              <a:rPr lang="es-MX" dirty="0"/>
              <a:t>A continuación se especificará el número de dientes para nuestros 4 engranes que serán iguales, por el espacio físico disponible el número de dientes preseleccionado será de 25.</a:t>
            </a:r>
          </a:p>
          <a:p>
            <a:pPr algn="just"/>
            <a:endParaRPr lang="es-MX" altLang="es-MX" b="1" u="sng" dirty="0"/>
          </a:p>
        </p:txBody>
      </p:sp>
    </p:spTree>
    <p:extLst>
      <p:ext uri="{BB962C8B-B14F-4D97-AF65-F5344CB8AC3E}">
        <p14:creationId xmlns:p14="http://schemas.microsoft.com/office/powerpoint/2010/main" val="2590925035"/>
      </p:ext>
    </p:extLst>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72780" y="1143000"/>
            <a:ext cx="7637820" cy="1200329"/>
          </a:xfrm>
          <a:prstGeom prst="rect">
            <a:avLst/>
          </a:prstGeom>
        </p:spPr>
        <p:txBody>
          <a:bodyPr wrap="square">
            <a:spAutoFit/>
          </a:bodyPr>
          <a:lstStyle/>
          <a:p>
            <a:pPr algn="ctr"/>
            <a:r>
              <a:rPr lang="es-MX" b="1" dirty="0"/>
              <a:t>Características de los dientes del engrane recto diseñado </a:t>
            </a:r>
            <a:endParaRPr lang="es-MX" b="1" dirty="0" smtClean="0"/>
          </a:p>
          <a:p>
            <a:endParaRPr lang="es-MX" b="1" dirty="0"/>
          </a:p>
          <a:p>
            <a:pPr algn="just"/>
            <a:r>
              <a:rPr lang="es-MX" dirty="0"/>
              <a:t>Las principales características se detallarán a continuación las mismas que son iguales para los 4 engranes de nuestra máquina.</a:t>
            </a: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12650"/>
            <a:ext cx="4191000" cy="3249949"/>
          </a:xfrm>
          <a:prstGeom prst="rect">
            <a:avLst/>
          </a:prstGeom>
          <a:noFill/>
          <a:ln>
            <a:noFill/>
          </a:ln>
        </p:spPr>
      </p:pic>
    </p:spTree>
    <p:extLst>
      <p:ext uri="{BB962C8B-B14F-4D97-AF65-F5344CB8AC3E}">
        <p14:creationId xmlns:p14="http://schemas.microsoft.com/office/powerpoint/2010/main" val="1476397985"/>
      </p:ext>
    </p:extLst>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endParaRPr lang="es-MX" altLang="es-MX" smtClean="0"/>
          </a:p>
        </p:txBody>
      </p:sp>
      <p:sp>
        <p:nvSpPr>
          <p:cNvPr id="4099"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762000" y="1143000"/>
            <a:ext cx="7924800" cy="4000500"/>
          </a:xfrm>
          <a:prstGeom prst="rect">
            <a:avLst/>
          </a:prstGeom>
        </p:spPr>
        <p:txBody>
          <a:bodyPr>
            <a:spAutoFit/>
          </a:bodyPr>
          <a:lstStyle/>
          <a:p>
            <a:pPr algn="just">
              <a:defRPr/>
            </a:pPr>
            <a:r>
              <a:rPr lang="es-MX" sz="2000" b="1" dirty="0"/>
              <a:t>OBJETIVOS ESPECÍFICOS</a:t>
            </a:r>
          </a:p>
          <a:p>
            <a:pPr algn="just">
              <a:defRPr/>
            </a:pPr>
            <a:endParaRPr lang="es-MX" b="1" dirty="0"/>
          </a:p>
          <a:p>
            <a:pPr marL="285750" indent="-285750" algn="just">
              <a:buFont typeface="Arial" panose="020B0604020202020204" pitchFamily="34" charset="0"/>
              <a:buChar char="•"/>
              <a:defRPr/>
            </a:pPr>
            <a:r>
              <a:rPr lang="es-MX" dirty="0"/>
              <a:t>Diseñar y construir un sistema que cumpla con todos los requerimientos de accionamientos neumáticos que la planta requiere de una manera eficiente y con el número apropiado de elementos necesarios para su funcionamiento</a:t>
            </a:r>
          </a:p>
          <a:p>
            <a:pPr marL="285750" indent="-285750" algn="just">
              <a:buFont typeface="Arial" panose="020B0604020202020204" pitchFamily="34" charset="0"/>
              <a:buChar char="•"/>
              <a:defRPr/>
            </a:pPr>
            <a:endParaRPr lang="es-MX" dirty="0"/>
          </a:p>
          <a:p>
            <a:pPr marL="285750" indent="-285750" algn="just">
              <a:buFont typeface="Arial" panose="020B0604020202020204" pitchFamily="34" charset="0"/>
              <a:buChar char="•"/>
              <a:defRPr/>
            </a:pPr>
            <a:r>
              <a:rPr lang="es-MX" dirty="0"/>
              <a:t>Controlar todas las variables que intervienen en el proceso mediante el uso de un autómata programable el cual será encargado de monitorear los parámetros que intervienen en el sistema</a:t>
            </a:r>
          </a:p>
          <a:p>
            <a:pPr marL="285750" indent="-285750" algn="just">
              <a:buFont typeface="Arial" panose="020B0604020202020204" pitchFamily="34" charset="0"/>
              <a:buChar char="•"/>
              <a:defRPr/>
            </a:pPr>
            <a:endParaRPr lang="es-MX" dirty="0"/>
          </a:p>
          <a:p>
            <a:pPr marL="285750" indent="-285750" algn="just">
              <a:buFont typeface="Arial" panose="020B0604020202020204" pitchFamily="34" charset="0"/>
              <a:buChar char="•"/>
              <a:defRPr/>
            </a:pPr>
            <a:r>
              <a:rPr lang="es-MX" dirty="0"/>
              <a:t>Implementar un sistema de seguridad en la máquina para que el operario se encuentre en condiciones óptimas para realizar su trabajo y así poder evitar graves accidentes</a:t>
            </a:r>
          </a:p>
        </p:txBody>
      </p:sp>
    </p:spTree>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1066800"/>
            <a:ext cx="7543800" cy="5355312"/>
          </a:xfrm>
          <a:prstGeom prst="rect">
            <a:avLst/>
          </a:prstGeom>
        </p:spPr>
        <p:txBody>
          <a:bodyPr wrap="square">
            <a:spAutoFit/>
          </a:bodyPr>
          <a:lstStyle/>
          <a:p>
            <a:pPr algn="ctr"/>
            <a:r>
              <a:rPr lang="es-EC" b="1" dirty="0"/>
              <a:t>SELECCIÓN DE LA CADENA DE TRANSMISIÓN</a:t>
            </a:r>
            <a:endParaRPr lang="es-MX" b="1" dirty="0"/>
          </a:p>
          <a:p>
            <a:r>
              <a:rPr lang="es-MX" dirty="0"/>
              <a:t> </a:t>
            </a:r>
          </a:p>
          <a:p>
            <a:pPr algn="just"/>
            <a:r>
              <a:rPr lang="es-MX" dirty="0"/>
              <a:t>Una cadena de rodillos está formada por la unión alternativa de unos conjuntos que se llaman eslabones interiores y otros llamados eslabones </a:t>
            </a:r>
            <a:r>
              <a:rPr lang="es-MX" dirty="0" smtClean="0"/>
              <a:t>exteriores. Estos </a:t>
            </a:r>
            <a:r>
              <a:rPr lang="es-MX" dirty="0"/>
              <a:t>eslabones interiores se forman con dos placas o bridas interiores unidas por presión a dos casquillos, sobre los cuales giran libremente los rodillos de la cadena mientras que los eslabones exteriores se forman con placas o bridas exteriores unidas a dos ejes que se remachan lateralmente una vez incorporados a los eslabones interiores.</a:t>
            </a:r>
          </a:p>
          <a:p>
            <a:pPr algn="just"/>
            <a:endParaRPr lang="es-MX" dirty="0" smtClean="0"/>
          </a:p>
          <a:p>
            <a:pPr algn="just"/>
            <a:r>
              <a:rPr lang="es-MX" dirty="0"/>
              <a:t>Para la selección de la cadena adecuada </a:t>
            </a:r>
            <a:r>
              <a:rPr lang="es-MX" dirty="0" smtClean="0"/>
              <a:t>deberá </a:t>
            </a:r>
            <a:r>
              <a:rPr lang="es-MX" dirty="0"/>
              <a:t>considerarse los factores siguientes:</a:t>
            </a:r>
          </a:p>
          <a:p>
            <a:r>
              <a:rPr lang="es-MX" dirty="0"/>
              <a:t> </a:t>
            </a:r>
          </a:p>
          <a:p>
            <a:pPr lvl="0"/>
            <a:r>
              <a:rPr lang="es-MX" dirty="0"/>
              <a:t>Potencia a transmitir en kW </a:t>
            </a:r>
            <a:r>
              <a:rPr lang="es-MX" dirty="0" smtClean="0"/>
              <a:t> 	Fuente </a:t>
            </a:r>
            <a:r>
              <a:rPr lang="es-MX" dirty="0"/>
              <a:t>de potencia</a:t>
            </a:r>
          </a:p>
          <a:p>
            <a:pPr lvl="0"/>
            <a:r>
              <a:rPr lang="es-MX" dirty="0"/>
              <a:t>Mecanismo a </a:t>
            </a:r>
            <a:r>
              <a:rPr lang="es-MX" dirty="0" smtClean="0"/>
              <a:t>accionar		Número </a:t>
            </a:r>
            <a:r>
              <a:rPr lang="es-MX" dirty="0"/>
              <a:t>de r.p.m. de los ejes</a:t>
            </a:r>
          </a:p>
          <a:p>
            <a:pPr lvl="0"/>
            <a:r>
              <a:rPr lang="es-MX" dirty="0"/>
              <a:t>Distancia entre centros</a:t>
            </a:r>
          </a:p>
          <a:p>
            <a:pPr algn="just"/>
            <a:endParaRPr lang="es-MX" dirty="0"/>
          </a:p>
          <a:p>
            <a:pPr algn="just"/>
            <a:endParaRPr lang="es-MX" altLang="es-MX" b="1" u="sng" dirty="0"/>
          </a:p>
        </p:txBody>
      </p:sp>
    </p:spTree>
    <p:extLst>
      <p:ext uri="{BB962C8B-B14F-4D97-AF65-F5344CB8AC3E}">
        <p14:creationId xmlns:p14="http://schemas.microsoft.com/office/powerpoint/2010/main" val="1956609944"/>
      </p:ext>
    </p:extLst>
  </p:cSld>
  <p:clrMapOvr>
    <a:masterClrMapping/>
  </p:clrMapOvr>
  <p:transition spd="med">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143000"/>
            <a:ext cx="7391400" cy="3970318"/>
          </a:xfrm>
          <a:prstGeom prst="rect">
            <a:avLst/>
          </a:prstGeom>
        </p:spPr>
        <p:txBody>
          <a:bodyPr wrap="square">
            <a:spAutoFit/>
          </a:bodyPr>
          <a:lstStyle/>
          <a:p>
            <a:pPr algn="ctr"/>
            <a:r>
              <a:rPr lang="es-EC" b="1" dirty="0"/>
              <a:t>DISEÑO DEL EJE DE </a:t>
            </a:r>
            <a:r>
              <a:rPr lang="es-EC" b="1" dirty="0" smtClean="0"/>
              <a:t>TRANSMISIÓN</a:t>
            </a:r>
            <a:endParaRPr lang="es-MX" b="1" dirty="0"/>
          </a:p>
          <a:p>
            <a:r>
              <a:rPr lang="es-MX" b="1" dirty="0"/>
              <a:t> </a:t>
            </a:r>
            <a:endParaRPr lang="es-MX" b="1" dirty="0" smtClean="0"/>
          </a:p>
          <a:p>
            <a:endParaRPr lang="es-MX" dirty="0"/>
          </a:p>
          <a:p>
            <a:pPr algn="just"/>
            <a:r>
              <a:rPr lang="es-MX" dirty="0"/>
              <a:t>El objetivo del diseño del eje es encontrar el diámetro adecuado para que éste no falle por flexión o torsión.</a:t>
            </a:r>
          </a:p>
          <a:p>
            <a:pPr algn="just"/>
            <a:endParaRPr lang="es-MX" dirty="0" smtClean="0"/>
          </a:p>
          <a:p>
            <a:pPr algn="just"/>
            <a:r>
              <a:rPr lang="es-MX" dirty="0"/>
              <a:t> </a:t>
            </a:r>
          </a:p>
          <a:p>
            <a:pPr algn="just"/>
            <a:r>
              <a:rPr lang="es-MX" dirty="0"/>
              <a:t>Para el diseño del eje se realiza un diagrama de cuerpo libre, en donde se colocarán todas las fuerzas que se presentan en el eje, reacciones en las chumaceras y fuerzas en las catalinas</a:t>
            </a:r>
            <a:r>
              <a:rPr lang="es-MX" dirty="0" smtClean="0"/>
              <a:t>.</a:t>
            </a:r>
          </a:p>
          <a:p>
            <a:pPr algn="just"/>
            <a:endParaRPr lang="es-MX" dirty="0" smtClean="0"/>
          </a:p>
          <a:p>
            <a:pPr algn="just"/>
            <a:endParaRPr lang="es-MX" dirty="0"/>
          </a:p>
          <a:p>
            <a:pPr algn="just"/>
            <a:endParaRPr lang="es-MX" dirty="0" smtClean="0"/>
          </a:p>
          <a:p>
            <a:pPr algn="ctr"/>
            <a:r>
              <a:rPr lang="es-MX" dirty="0" smtClean="0">
                <a:hlinkClick r:id="rId3" action="ppaction://program"/>
              </a:rPr>
              <a:t>Gráfico del eje de transmisión</a:t>
            </a:r>
            <a:endParaRPr lang="es-MX" dirty="0"/>
          </a:p>
        </p:txBody>
      </p:sp>
    </p:spTree>
    <p:extLst>
      <p:ext uri="{BB962C8B-B14F-4D97-AF65-F5344CB8AC3E}">
        <p14:creationId xmlns:p14="http://schemas.microsoft.com/office/powerpoint/2010/main" val="1797987401"/>
      </p:ext>
    </p:extLst>
  </p:cSld>
  <p:clrMapOvr>
    <a:masterClrMapping/>
  </p:clrMapOvr>
  <p:transition spd="med">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609600" y="1066800"/>
                <a:ext cx="8534400" cy="4690258"/>
              </a:xfrm>
              <a:prstGeom prst="rect">
                <a:avLst/>
              </a:prstGeom>
            </p:spPr>
            <p:txBody>
              <a:bodyPr wrap="square">
                <a:spAutoFit/>
              </a:bodyPr>
              <a:lstStyle/>
              <a:p>
                <a:r>
                  <a:rPr lang="es-ES_tradnl" sz="1600" dirty="0" smtClean="0"/>
                  <a:t>Para </a:t>
                </a:r>
                <a:r>
                  <a:rPr lang="es-ES_tradnl" sz="1600" dirty="0"/>
                  <a:t>el cálculo del diámetro del eje se utilizó la ecuación de Goodman modificada que se muestra a continuación:</a:t>
                </a:r>
                <a:endParaRPr lang="es-MX" sz="1600" dirty="0"/>
              </a:p>
              <a:p>
                <a:r>
                  <a:rPr lang="es-ES_tradnl" dirty="0"/>
                  <a:t> </a:t>
                </a:r>
                <a:endParaRPr lang="es-MX" dirty="0"/>
              </a:p>
              <a:p>
                <a:pPr/>
                <a14:m>
                  <m:oMathPara xmlns:m="http://schemas.openxmlformats.org/officeDocument/2006/math">
                    <m:oMathParaPr>
                      <m:jc m:val="center"/>
                    </m:oMathParaPr>
                    <m:oMath xmlns:m="http://schemas.openxmlformats.org/officeDocument/2006/math">
                      <m:r>
                        <a:rPr lang="es-ES_tradnl" sz="1400" i="1">
                          <a:latin typeface="Cambria Math"/>
                        </a:rPr>
                        <m:t>𝑑</m:t>
                      </m:r>
                      <m:r>
                        <a:rPr lang="es-ES_tradnl" sz="1400" i="1">
                          <a:latin typeface="Cambria Math"/>
                        </a:rPr>
                        <m:t>=</m:t>
                      </m:r>
                      <m:sSup>
                        <m:sSupPr>
                          <m:ctrlPr>
                            <a:rPr lang="es-MX" sz="1400" i="1">
                              <a:latin typeface="Cambria Math"/>
                            </a:rPr>
                          </m:ctrlPr>
                        </m:sSupPr>
                        <m:e>
                          <m:d>
                            <m:dPr>
                              <m:ctrlPr>
                                <a:rPr lang="es-MX" sz="1400" i="1">
                                  <a:latin typeface="Cambria Math"/>
                                </a:rPr>
                              </m:ctrlPr>
                            </m:dPr>
                            <m:e>
                              <m:f>
                                <m:fPr>
                                  <m:ctrlPr>
                                    <a:rPr lang="es-MX" sz="1400" i="1">
                                      <a:latin typeface="Cambria Math"/>
                                    </a:rPr>
                                  </m:ctrlPr>
                                </m:fPr>
                                <m:num>
                                  <m:r>
                                    <a:rPr lang="es-ES_tradnl" sz="1400" i="1">
                                      <a:latin typeface="Cambria Math"/>
                                    </a:rPr>
                                    <m:t>16∗</m:t>
                                  </m:r>
                                  <m:sSub>
                                    <m:sSubPr>
                                      <m:ctrlPr>
                                        <a:rPr lang="es-MX" sz="1400" i="1">
                                          <a:latin typeface="Cambria Math"/>
                                        </a:rPr>
                                      </m:ctrlPr>
                                    </m:sSubPr>
                                    <m:e>
                                      <m:r>
                                        <a:rPr lang="es-ES_tradnl" sz="1400" i="1">
                                          <a:latin typeface="Cambria Math"/>
                                        </a:rPr>
                                        <m:t>𝑛</m:t>
                                      </m:r>
                                    </m:e>
                                    <m:sub>
                                      <m:r>
                                        <a:rPr lang="es-ES_tradnl" sz="1400" i="1">
                                          <a:latin typeface="Cambria Math"/>
                                        </a:rPr>
                                        <m:t>𝑠</m:t>
                                      </m:r>
                                    </m:sub>
                                  </m:sSub>
                                </m:num>
                                <m:den>
                                  <m:r>
                                    <a:rPr lang="es-ES_tradnl" sz="1400" i="1">
                                      <a:latin typeface="Cambria Math"/>
                                    </a:rPr>
                                    <m:t>𝜋</m:t>
                                  </m:r>
                                </m:den>
                              </m:f>
                              <m:d>
                                <m:dPr>
                                  <m:begChr m:val="{"/>
                                  <m:endChr m:val="}"/>
                                  <m:ctrlPr>
                                    <a:rPr lang="es-MX" sz="1400" i="1">
                                      <a:latin typeface="Cambria Math"/>
                                    </a:rPr>
                                  </m:ctrlPr>
                                </m:dPr>
                                <m:e>
                                  <m:f>
                                    <m:fPr>
                                      <m:ctrlPr>
                                        <a:rPr lang="es-MX" sz="1400" i="1">
                                          <a:latin typeface="Cambria Math"/>
                                        </a:rPr>
                                      </m:ctrlPr>
                                    </m:fPr>
                                    <m:num>
                                      <m:r>
                                        <a:rPr lang="es-ES_tradnl" sz="1400" i="1">
                                          <a:latin typeface="Cambria Math"/>
                                        </a:rPr>
                                        <m:t>1</m:t>
                                      </m:r>
                                    </m:num>
                                    <m:den>
                                      <m:sSub>
                                        <m:sSubPr>
                                          <m:ctrlPr>
                                            <a:rPr lang="es-MX" sz="1400" i="1">
                                              <a:latin typeface="Cambria Math"/>
                                            </a:rPr>
                                          </m:ctrlPr>
                                        </m:sSubPr>
                                        <m:e>
                                          <m:r>
                                            <a:rPr lang="es-ES_tradnl" sz="1400" i="1">
                                              <a:latin typeface="Cambria Math"/>
                                            </a:rPr>
                                            <m:t>𝑆</m:t>
                                          </m:r>
                                        </m:e>
                                        <m:sub>
                                          <m:r>
                                            <a:rPr lang="es-ES_tradnl" sz="1400" i="1">
                                              <a:latin typeface="Cambria Math"/>
                                            </a:rPr>
                                            <m:t>𝑒</m:t>
                                          </m:r>
                                        </m:sub>
                                      </m:sSub>
                                    </m:den>
                                  </m:f>
                                  <m:sSup>
                                    <m:sSupPr>
                                      <m:ctrlPr>
                                        <a:rPr lang="es-MX" sz="1400" i="1">
                                          <a:latin typeface="Cambria Math"/>
                                        </a:rPr>
                                      </m:ctrlPr>
                                    </m:sSupPr>
                                    <m:e>
                                      <m:d>
                                        <m:dPr>
                                          <m:begChr m:val="["/>
                                          <m:endChr m:val="]"/>
                                          <m:ctrlPr>
                                            <a:rPr lang="es-MX" sz="1400" i="1">
                                              <a:latin typeface="Cambria Math"/>
                                            </a:rPr>
                                          </m:ctrlPr>
                                        </m:dPr>
                                        <m:e>
                                          <m:r>
                                            <a:rPr lang="es-ES_tradnl" sz="1400" i="1">
                                              <a:latin typeface="Cambria Math"/>
                                            </a:rPr>
                                            <m:t>4∗</m:t>
                                          </m:r>
                                          <m:sSup>
                                            <m:sSupPr>
                                              <m:ctrlPr>
                                                <a:rPr lang="es-MX" sz="1400" i="1">
                                                  <a:latin typeface="Cambria Math"/>
                                                </a:rPr>
                                              </m:ctrlPr>
                                            </m:sSupPr>
                                            <m:e>
                                              <m:d>
                                                <m:dPr>
                                                  <m:ctrlPr>
                                                    <a:rPr lang="es-MX" sz="1400" i="1">
                                                      <a:latin typeface="Cambria Math"/>
                                                    </a:rPr>
                                                  </m:ctrlPr>
                                                </m:dPr>
                                                <m:e>
                                                  <m:sSub>
                                                    <m:sSubPr>
                                                      <m:ctrlPr>
                                                        <a:rPr lang="es-MX" sz="1400" i="1">
                                                          <a:latin typeface="Cambria Math"/>
                                                        </a:rPr>
                                                      </m:ctrlPr>
                                                    </m:sSubPr>
                                                    <m:e>
                                                      <m:r>
                                                        <a:rPr lang="es-ES_tradnl" sz="1400" i="1">
                                                          <a:latin typeface="Cambria Math"/>
                                                        </a:rPr>
                                                        <m:t>𝑘</m:t>
                                                      </m:r>
                                                    </m:e>
                                                    <m:sub>
                                                      <m:r>
                                                        <a:rPr lang="es-ES_tradnl" sz="1400" i="1">
                                                          <a:latin typeface="Cambria Math"/>
                                                        </a:rPr>
                                                        <m:t>𝑓</m:t>
                                                      </m:r>
                                                    </m:sub>
                                                  </m:sSub>
                                                  <m:r>
                                                    <a:rPr lang="es-ES_tradnl" sz="1400" i="1">
                                                      <a:latin typeface="Cambria Math"/>
                                                    </a:rPr>
                                                    <m:t>∗</m:t>
                                                  </m:r>
                                                  <m:sSub>
                                                    <m:sSubPr>
                                                      <m:ctrlPr>
                                                        <a:rPr lang="es-MX" sz="1400" i="1">
                                                          <a:latin typeface="Cambria Math"/>
                                                        </a:rPr>
                                                      </m:ctrlPr>
                                                    </m:sSubPr>
                                                    <m:e>
                                                      <m:r>
                                                        <a:rPr lang="es-ES_tradnl" sz="1400" i="1">
                                                          <a:latin typeface="Cambria Math"/>
                                                        </a:rPr>
                                                        <m:t>𝑀</m:t>
                                                      </m:r>
                                                    </m:e>
                                                    <m:sub>
                                                      <m:r>
                                                        <a:rPr lang="es-ES_tradnl" sz="1400" i="1">
                                                          <a:latin typeface="Cambria Math"/>
                                                        </a:rPr>
                                                        <m:t>𝑎</m:t>
                                                      </m:r>
                                                    </m:sub>
                                                  </m:sSub>
                                                </m:e>
                                              </m:d>
                                            </m:e>
                                            <m:sup>
                                              <m:r>
                                                <a:rPr lang="es-ES_tradnl" sz="1400" i="1">
                                                  <a:latin typeface="Cambria Math"/>
                                                </a:rPr>
                                                <m:t>2</m:t>
                                              </m:r>
                                            </m:sup>
                                          </m:sSup>
                                          <m:r>
                                            <a:rPr lang="es-ES_tradnl" sz="1400" i="1">
                                              <a:latin typeface="Cambria Math"/>
                                            </a:rPr>
                                            <m:t>+3∗</m:t>
                                          </m:r>
                                          <m:sSup>
                                            <m:sSupPr>
                                              <m:ctrlPr>
                                                <a:rPr lang="es-MX" sz="1400" i="1">
                                                  <a:latin typeface="Cambria Math"/>
                                                </a:rPr>
                                              </m:ctrlPr>
                                            </m:sSupPr>
                                            <m:e>
                                              <m:d>
                                                <m:dPr>
                                                  <m:ctrlPr>
                                                    <a:rPr lang="es-MX" sz="1400" i="1">
                                                      <a:latin typeface="Cambria Math"/>
                                                    </a:rPr>
                                                  </m:ctrlPr>
                                                </m:dPr>
                                                <m:e>
                                                  <m:sSub>
                                                    <m:sSubPr>
                                                      <m:ctrlPr>
                                                        <a:rPr lang="es-MX" sz="1400" i="1">
                                                          <a:latin typeface="Cambria Math"/>
                                                        </a:rPr>
                                                      </m:ctrlPr>
                                                    </m:sSubPr>
                                                    <m:e>
                                                      <m:r>
                                                        <a:rPr lang="es-ES_tradnl" sz="1400" i="1">
                                                          <a:latin typeface="Cambria Math"/>
                                                        </a:rPr>
                                                        <m:t>𝑘</m:t>
                                                      </m:r>
                                                    </m:e>
                                                    <m:sub>
                                                      <m:r>
                                                        <a:rPr lang="es-ES_tradnl" sz="1400" i="1">
                                                          <a:latin typeface="Cambria Math"/>
                                                        </a:rPr>
                                                        <m:t>𝑓𝑠</m:t>
                                                      </m:r>
                                                    </m:sub>
                                                  </m:sSub>
                                                  <m:r>
                                                    <a:rPr lang="es-ES_tradnl" sz="1400" i="1">
                                                      <a:latin typeface="Cambria Math"/>
                                                    </a:rPr>
                                                    <m:t>∗</m:t>
                                                  </m:r>
                                                  <m:sSub>
                                                    <m:sSubPr>
                                                      <m:ctrlPr>
                                                        <a:rPr lang="es-MX" sz="1400" i="1">
                                                          <a:latin typeface="Cambria Math"/>
                                                        </a:rPr>
                                                      </m:ctrlPr>
                                                    </m:sSubPr>
                                                    <m:e>
                                                      <m:r>
                                                        <a:rPr lang="es-ES_tradnl" sz="1400" i="1">
                                                          <a:latin typeface="Cambria Math"/>
                                                        </a:rPr>
                                                        <m:t>𝑇</m:t>
                                                      </m:r>
                                                    </m:e>
                                                    <m:sub>
                                                      <m:r>
                                                        <a:rPr lang="es-ES_tradnl" sz="1400" i="1">
                                                          <a:latin typeface="Cambria Math"/>
                                                        </a:rPr>
                                                        <m:t>𝑎</m:t>
                                                      </m:r>
                                                    </m:sub>
                                                  </m:sSub>
                                                </m:e>
                                              </m:d>
                                            </m:e>
                                            <m:sup>
                                              <m:r>
                                                <a:rPr lang="es-ES_tradnl" sz="1400" i="1">
                                                  <a:latin typeface="Cambria Math"/>
                                                </a:rPr>
                                                <m:t>2</m:t>
                                              </m:r>
                                            </m:sup>
                                          </m:sSup>
                                        </m:e>
                                      </m:d>
                                    </m:e>
                                    <m:sup>
                                      <m:r>
                                        <a:rPr lang="es-ES_tradnl" sz="1400" i="1">
                                          <a:latin typeface="Cambria Math"/>
                                        </a:rPr>
                                        <m:t>1/2</m:t>
                                      </m:r>
                                    </m:sup>
                                  </m:sSup>
                                  <m:r>
                                    <a:rPr lang="es-ES_tradnl" sz="1400" i="1">
                                      <a:latin typeface="Cambria Math"/>
                                    </a:rPr>
                                    <m:t>+</m:t>
                                  </m:r>
                                  <m:f>
                                    <m:fPr>
                                      <m:ctrlPr>
                                        <a:rPr lang="es-MX" sz="1400" i="1">
                                          <a:latin typeface="Cambria Math"/>
                                        </a:rPr>
                                      </m:ctrlPr>
                                    </m:fPr>
                                    <m:num>
                                      <m:r>
                                        <a:rPr lang="es-ES_tradnl" sz="1400" i="1">
                                          <a:latin typeface="Cambria Math"/>
                                        </a:rPr>
                                        <m:t>1</m:t>
                                      </m:r>
                                    </m:num>
                                    <m:den>
                                      <m:sSub>
                                        <m:sSubPr>
                                          <m:ctrlPr>
                                            <a:rPr lang="es-MX" sz="1400" i="1">
                                              <a:latin typeface="Cambria Math"/>
                                            </a:rPr>
                                          </m:ctrlPr>
                                        </m:sSubPr>
                                        <m:e>
                                          <m:r>
                                            <a:rPr lang="es-ES_tradnl" sz="1400" i="1">
                                              <a:latin typeface="Cambria Math"/>
                                            </a:rPr>
                                            <m:t>𝑆</m:t>
                                          </m:r>
                                        </m:e>
                                        <m:sub>
                                          <m:r>
                                            <a:rPr lang="es-ES_tradnl" sz="1400" i="1">
                                              <a:latin typeface="Cambria Math"/>
                                            </a:rPr>
                                            <m:t>𝑢</m:t>
                                          </m:r>
                                        </m:sub>
                                      </m:sSub>
                                    </m:den>
                                  </m:f>
                                  <m:sSup>
                                    <m:sSupPr>
                                      <m:ctrlPr>
                                        <a:rPr lang="es-MX" sz="1400" i="1">
                                          <a:latin typeface="Cambria Math"/>
                                        </a:rPr>
                                      </m:ctrlPr>
                                    </m:sSupPr>
                                    <m:e>
                                      <m:d>
                                        <m:dPr>
                                          <m:begChr m:val="["/>
                                          <m:endChr m:val="]"/>
                                          <m:ctrlPr>
                                            <a:rPr lang="es-MX" sz="1400" i="1">
                                              <a:latin typeface="Cambria Math"/>
                                            </a:rPr>
                                          </m:ctrlPr>
                                        </m:dPr>
                                        <m:e>
                                          <m:r>
                                            <a:rPr lang="es-ES_tradnl" sz="1400" i="1">
                                              <a:latin typeface="Cambria Math"/>
                                            </a:rPr>
                                            <m:t>4∗</m:t>
                                          </m:r>
                                          <m:sSup>
                                            <m:sSupPr>
                                              <m:ctrlPr>
                                                <a:rPr lang="es-MX" sz="1400" i="1">
                                                  <a:latin typeface="Cambria Math"/>
                                                </a:rPr>
                                              </m:ctrlPr>
                                            </m:sSupPr>
                                            <m:e>
                                              <m:d>
                                                <m:dPr>
                                                  <m:ctrlPr>
                                                    <a:rPr lang="es-MX" sz="1400" i="1">
                                                      <a:latin typeface="Cambria Math"/>
                                                    </a:rPr>
                                                  </m:ctrlPr>
                                                </m:dPr>
                                                <m:e>
                                                  <m:sSub>
                                                    <m:sSubPr>
                                                      <m:ctrlPr>
                                                        <a:rPr lang="es-MX" sz="1400" i="1">
                                                          <a:latin typeface="Cambria Math"/>
                                                        </a:rPr>
                                                      </m:ctrlPr>
                                                    </m:sSubPr>
                                                    <m:e>
                                                      <m:r>
                                                        <a:rPr lang="es-ES_tradnl" sz="1400" i="1">
                                                          <a:latin typeface="Cambria Math"/>
                                                        </a:rPr>
                                                        <m:t>𝑘</m:t>
                                                      </m:r>
                                                    </m:e>
                                                    <m:sub>
                                                      <m:r>
                                                        <a:rPr lang="es-ES_tradnl" sz="1400" i="1">
                                                          <a:latin typeface="Cambria Math"/>
                                                        </a:rPr>
                                                        <m:t>𝑓</m:t>
                                                      </m:r>
                                                    </m:sub>
                                                  </m:sSub>
                                                  <m:r>
                                                    <a:rPr lang="es-ES_tradnl" sz="1400" i="1">
                                                      <a:latin typeface="Cambria Math"/>
                                                    </a:rPr>
                                                    <m:t>∗</m:t>
                                                  </m:r>
                                                  <m:sSub>
                                                    <m:sSubPr>
                                                      <m:ctrlPr>
                                                        <a:rPr lang="es-MX" sz="1400" i="1">
                                                          <a:latin typeface="Cambria Math"/>
                                                        </a:rPr>
                                                      </m:ctrlPr>
                                                    </m:sSubPr>
                                                    <m:e>
                                                      <m:r>
                                                        <a:rPr lang="es-ES_tradnl" sz="1400" i="1">
                                                          <a:latin typeface="Cambria Math"/>
                                                        </a:rPr>
                                                        <m:t>𝑀</m:t>
                                                      </m:r>
                                                    </m:e>
                                                    <m:sub>
                                                      <m:r>
                                                        <a:rPr lang="es-ES_tradnl" sz="1400" i="1">
                                                          <a:latin typeface="Cambria Math"/>
                                                        </a:rPr>
                                                        <m:t>𝑚</m:t>
                                                      </m:r>
                                                    </m:sub>
                                                  </m:sSub>
                                                </m:e>
                                              </m:d>
                                            </m:e>
                                            <m:sup>
                                              <m:r>
                                                <a:rPr lang="es-ES_tradnl" sz="1400" i="1">
                                                  <a:latin typeface="Cambria Math"/>
                                                </a:rPr>
                                                <m:t>2</m:t>
                                              </m:r>
                                            </m:sup>
                                          </m:sSup>
                                          <m:r>
                                            <a:rPr lang="es-ES_tradnl" sz="1400" i="1">
                                              <a:latin typeface="Cambria Math"/>
                                            </a:rPr>
                                            <m:t>+3∗</m:t>
                                          </m:r>
                                          <m:sSup>
                                            <m:sSupPr>
                                              <m:ctrlPr>
                                                <a:rPr lang="es-MX" sz="1400" i="1">
                                                  <a:latin typeface="Cambria Math"/>
                                                </a:rPr>
                                              </m:ctrlPr>
                                            </m:sSupPr>
                                            <m:e>
                                              <m:d>
                                                <m:dPr>
                                                  <m:ctrlPr>
                                                    <a:rPr lang="es-MX" sz="1400" i="1">
                                                      <a:latin typeface="Cambria Math"/>
                                                    </a:rPr>
                                                  </m:ctrlPr>
                                                </m:dPr>
                                                <m:e>
                                                  <m:sSub>
                                                    <m:sSubPr>
                                                      <m:ctrlPr>
                                                        <a:rPr lang="es-MX" sz="1400" i="1">
                                                          <a:latin typeface="Cambria Math"/>
                                                        </a:rPr>
                                                      </m:ctrlPr>
                                                    </m:sSubPr>
                                                    <m:e>
                                                      <m:r>
                                                        <a:rPr lang="es-ES_tradnl" sz="1400" i="1">
                                                          <a:latin typeface="Cambria Math"/>
                                                        </a:rPr>
                                                        <m:t>𝑘</m:t>
                                                      </m:r>
                                                    </m:e>
                                                    <m:sub>
                                                      <m:r>
                                                        <a:rPr lang="es-ES_tradnl" sz="1400" i="1">
                                                          <a:latin typeface="Cambria Math"/>
                                                        </a:rPr>
                                                        <m:t>𝑓𝑠</m:t>
                                                      </m:r>
                                                    </m:sub>
                                                  </m:sSub>
                                                  <m:r>
                                                    <a:rPr lang="es-ES_tradnl" sz="1400" i="1">
                                                      <a:latin typeface="Cambria Math"/>
                                                    </a:rPr>
                                                    <m:t>∗</m:t>
                                                  </m:r>
                                                  <m:sSub>
                                                    <m:sSubPr>
                                                      <m:ctrlPr>
                                                        <a:rPr lang="es-MX" sz="1400" i="1">
                                                          <a:latin typeface="Cambria Math"/>
                                                        </a:rPr>
                                                      </m:ctrlPr>
                                                    </m:sSubPr>
                                                    <m:e>
                                                      <m:r>
                                                        <a:rPr lang="es-ES_tradnl" sz="1400" i="1">
                                                          <a:latin typeface="Cambria Math"/>
                                                        </a:rPr>
                                                        <m:t>𝑇</m:t>
                                                      </m:r>
                                                    </m:e>
                                                    <m:sub>
                                                      <m:r>
                                                        <a:rPr lang="es-ES_tradnl" sz="1400" i="1">
                                                          <a:latin typeface="Cambria Math"/>
                                                        </a:rPr>
                                                        <m:t>𝑚</m:t>
                                                      </m:r>
                                                    </m:sub>
                                                  </m:sSub>
                                                </m:e>
                                              </m:d>
                                            </m:e>
                                            <m:sup>
                                              <m:r>
                                                <a:rPr lang="es-ES_tradnl" sz="1400" i="1">
                                                  <a:latin typeface="Cambria Math"/>
                                                </a:rPr>
                                                <m:t>2</m:t>
                                              </m:r>
                                            </m:sup>
                                          </m:sSup>
                                        </m:e>
                                      </m:d>
                                    </m:e>
                                    <m:sup>
                                      <m:r>
                                        <a:rPr lang="es-ES_tradnl" sz="1400" i="1">
                                          <a:latin typeface="Cambria Math"/>
                                        </a:rPr>
                                        <m:t>1/2</m:t>
                                      </m:r>
                                    </m:sup>
                                  </m:sSup>
                                </m:e>
                              </m:d>
                            </m:e>
                          </m:d>
                        </m:e>
                        <m:sup>
                          <m:r>
                            <a:rPr lang="es-ES_tradnl" sz="1400" i="1">
                              <a:latin typeface="Cambria Math"/>
                            </a:rPr>
                            <m:t>1/3</m:t>
                          </m:r>
                        </m:sup>
                      </m:sSup>
                    </m:oMath>
                  </m:oMathPara>
                </a14:m>
                <a:endParaRPr lang="es-MX" sz="1400" dirty="0"/>
              </a:p>
              <a:p>
                <a:r>
                  <a:rPr lang="es-EC" dirty="0"/>
                  <a:t> </a:t>
                </a:r>
                <a:endParaRPr lang="es-MX" dirty="0"/>
              </a:p>
              <a:p>
                <a14:m>
                  <m:oMath xmlns:m="http://schemas.openxmlformats.org/officeDocument/2006/math">
                    <m:r>
                      <a:rPr lang="es-MX" sz="1600" i="1">
                        <a:latin typeface="Cambria Math"/>
                      </a:rPr>
                      <m:t>𝑑</m:t>
                    </m:r>
                    <m:r>
                      <a:rPr lang="es-MX" sz="1600" i="1">
                        <a:latin typeface="Cambria Math"/>
                      </a:rPr>
                      <m:t> = </m:t>
                    </m:r>
                    <m:r>
                      <a:rPr lang="es-MX" sz="1600" i="1">
                        <a:latin typeface="Cambria Math"/>
                      </a:rPr>
                      <m:t>𝑑𝑖</m:t>
                    </m:r>
                    <m:r>
                      <a:rPr lang="es-MX" sz="1600" i="1">
                        <a:latin typeface="Cambria Math"/>
                      </a:rPr>
                      <m:t>á</m:t>
                    </m:r>
                    <m:r>
                      <a:rPr lang="es-MX" sz="1600" i="1">
                        <a:latin typeface="Cambria Math"/>
                      </a:rPr>
                      <m:t>𝑚𝑒𝑡𝑟𝑜</m:t>
                    </m:r>
                    <m:r>
                      <a:rPr lang="es-MX" sz="1600" i="1">
                        <a:latin typeface="Cambria Math"/>
                      </a:rPr>
                      <m:t> </m:t>
                    </m:r>
                    <m:r>
                      <a:rPr lang="es-MX" sz="1600" i="1">
                        <a:latin typeface="Cambria Math"/>
                      </a:rPr>
                      <m:t>𝑑𝑒𝑙</m:t>
                    </m:r>
                    <m:r>
                      <a:rPr lang="es-MX" sz="1600" i="1">
                        <a:latin typeface="Cambria Math"/>
                      </a:rPr>
                      <m:t> </m:t>
                    </m:r>
                    <m:r>
                      <a:rPr lang="es-MX" sz="1600" i="1">
                        <a:latin typeface="Cambria Math"/>
                      </a:rPr>
                      <m:t>𝑒𝑗𝑒</m:t>
                    </m:r>
                    <m:r>
                      <a:rPr lang="es-MX" sz="1600" b="0" i="1" smtClean="0">
                        <a:latin typeface="Cambria Math"/>
                      </a:rPr>
                      <m:t> </m:t>
                    </m:r>
                    <m:r>
                      <a:rPr lang="es-MX" sz="1600" b="0" i="1" smtClean="0">
                        <a:latin typeface="Cambria Math"/>
                      </a:rPr>
                      <m:t>𝑓𝑖𝑛𝑎𝑙</m:t>
                    </m:r>
                  </m:oMath>
                </a14:m>
                <a:r>
                  <a:rPr lang="es-MX" sz="1600" dirty="0" smtClean="0"/>
                  <a:t> </a:t>
                </a:r>
                <a:endParaRPr lang="es-MX" sz="1600" i="1" dirty="0" smtClean="0"/>
              </a:p>
              <a:p>
                <a:pPr/>
                <a14:m>
                  <m:oMathPara xmlns:m="http://schemas.openxmlformats.org/officeDocument/2006/math">
                    <m:oMathParaPr>
                      <m:jc m:val="left"/>
                    </m:oMathParaPr>
                    <m:oMath xmlns:m="http://schemas.openxmlformats.org/officeDocument/2006/math">
                      <m:sSub>
                        <m:sSubPr>
                          <m:ctrlPr>
                            <a:rPr lang="es-MX" sz="1600" i="1">
                              <a:latin typeface="Cambria Math"/>
                            </a:rPr>
                          </m:ctrlPr>
                        </m:sSubPr>
                        <m:e>
                          <m:r>
                            <a:rPr lang="es-MX" sz="1600" i="1">
                              <a:latin typeface="Cambria Math"/>
                            </a:rPr>
                            <m:t>𝑛</m:t>
                          </m:r>
                        </m:e>
                        <m:sub>
                          <m:r>
                            <a:rPr lang="es-MX" sz="1600" i="1">
                              <a:latin typeface="Cambria Math"/>
                            </a:rPr>
                            <m:t>𝑠</m:t>
                          </m:r>
                        </m:sub>
                      </m:sSub>
                      <m:r>
                        <a:rPr lang="es-MX" sz="1600" i="1">
                          <a:latin typeface="Cambria Math"/>
                        </a:rPr>
                        <m:t> = </m:t>
                      </m:r>
                      <m:r>
                        <a:rPr lang="es-MX" sz="1600" i="1">
                          <a:latin typeface="Cambria Math"/>
                        </a:rPr>
                        <m:t>𝑓𝑎𝑐𝑡𝑜𝑟</m:t>
                      </m:r>
                      <m:r>
                        <a:rPr lang="es-MX" sz="1600" i="1">
                          <a:latin typeface="Cambria Math"/>
                        </a:rPr>
                        <m:t> </m:t>
                      </m:r>
                      <m:r>
                        <a:rPr lang="es-MX" sz="1600" i="1">
                          <a:latin typeface="Cambria Math"/>
                        </a:rPr>
                        <m:t>𝑑𝑒</m:t>
                      </m:r>
                      <m:r>
                        <a:rPr lang="es-MX" sz="1600" i="1">
                          <a:latin typeface="Cambria Math"/>
                        </a:rPr>
                        <m:t> </m:t>
                      </m:r>
                      <m:r>
                        <a:rPr lang="es-MX" sz="1600" i="1">
                          <a:latin typeface="Cambria Math"/>
                        </a:rPr>
                        <m:t>𝑠𝑒𝑔𝑢𝑟𝑖𝑑𝑎𝑑</m:t>
                      </m:r>
                    </m:oMath>
                  </m:oMathPara>
                </a14:m>
                <a:endParaRPr lang="es-MX" sz="1600" dirty="0"/>
              </a:p>
              <a:p>
                <a:pPr/>
                <a14:m>
                  <m:oMathPara xmlns:m="http://schemas.openxmlformats.org/officeDocument/2006/math">
                    <m:oMathParaPr>
                      <m:jc m:val="left"/>
                    </m:oMathParaPr>
                    <m:oMath xmlns:m="http://schemas.openxmlformats.org/officeDocument/2006/math">
                      <m:r>
                        <a:rPr lang="es-MX" sz="1600" i="1" smtClean="0">
                          <a:latin typeface="Cambria Math"/>
                        </a:rPr>
                        <m:t>𝑆</m:t>
                      </m:r>
                      <m:r>
                        <a:rPr lang="es-MX" sz="1600" i="1">
                          <a:latin typeface="Cambria Math"/>
                        </a:rPr>
                        <m:t>𝑒</m:t>
                      </m:r>
                      <m:r>
                        <a:rPr lang="es-MX" sz="1600" i="1">
                          <a:latin typeface="Cambria Math"/>
                        </a:rPr>
                        <m:t> =  </m:t>
                      </m:r>
                      <m:r>
                        <a:rPr lang="es-MX" sz="1600" i="1">
                          <a:latin typeface="Cambria Math"/>
                        </a:rPr>
                        <m:t>𝐿</m:t>
                      </m:r>
                      <m:r>
                        <a:rPr lang="es-MX" sz="1600" i="1">
                          <a:latin typeface="Cambria Math"/>
                        </a:rPr>
                        <m:t>í</m:t>
                      </m:r>
                      <m:r>
                        <a:rPr lang="es-MX" sz="1600" i="1">
                          <a:latin typeface="Cambria Math"/>
                        </a:rPr>
                        <m:t>𝑚𝑖𝑡𝑒</m:t>
                      </m:r>
                      <m:r>
                        <a:rPr lang="es-MX" sz="1600" i="1">
                          <a:latin typeface="Cambria Math"/>
                        </a:rPr>
                        <m:t> </m:t>
                      </m:r>
                      <m:r>
                        <a:rPr lang="es-MX" sz="1600" i="1">
                          <a:latin typeface="Cambria Math"/>
                        </a:rPr>
                        <m:t>𝑑𝑒</m:t>
                      </m:r>
                      <m:r>
                        <a:rPr lang="es-MX" sz="1600" i="1">
                          <a:latin typeface="Cambria Math"/>
                        </a:rPr>
                        <m:t> </m:t>
                      </m:r>
                      <m:r>
                        <a:rPr lang="es-MX" sz="1600" i="1">
                          <a:latin typeface="Cambria Math"/>
                        </a:rPr>
                        <m:t>𝑟𝑒𝑠𝑖𝑠𝑡𝑒𝑛𝑐𝑖𝑎</m:t>
                      </m:r>
                      <m:r>
                        <a:rPr lang="es-MX" sz="1600" i="1">
                          <a:latin typeface="Cambria Math"/>
                        </a:rPr>
                        <m:t> </m:t>
                      </m:r>
                      <m:r>
                        <a:rPr lang="es-MX" sz="1600" i="1">
                          <a:latin typeface="Cambria Math"/>
                        </a:rPr>
                        <m:t>𝑎</m:t>
                      </m:r>
                      <m:r>
                        <a:rPr lang="es-MX" sz="1600" i="1">
                          <a:latin typeface="Cambria Math"/>
                        </a:rPr>
                        <m:t> </m:t>
                      </m:r>
                      <m:r>
                        <a:rPr lang="es-MX" sz="1600" i="1">
                          <a:latin typeface="Cambria Math"/>
                        </a:rPr>
                        <m:t>𝑙𝑎</m:t>
                      </m:r>
                      <m:r>
                        <a:rPr lang="es-MX" sz="1600" i="1">
                          <a:latin typeface="Cambria Math"/>
                        </a:rPr>
                        <m:t> </m:t>
                      </m:r>
                      <m:r>
                        <a:rPr lang="es-MX" sz="1600" i="1">
                          <a:latin typeface="Cambria Math"/>
                        </a:rPr>
                        <m:t>𝑓𝑎𝑡𝑖𝑔𝑎</m:t>
                      </m:r>
                    </m:oMath>
                  </m:oMathPara>
                </a14:m>
                <a:endParaRPr lang="es-MX" sz="1600" dirty="0"/>
              </a:p>
              <a:p>
                <a:pPr/>
                <a14:m>
                  <m:oMathPara xmlns:m="http://schemas.openxmlformats.org/officeDocument/2006/math">
                    <m:oMathParaPr>
                      <m:jc m:val="left"/>
                    </m:oMathParaPr>
                    <m:oMath xmlns:m="http://schemas.openxmlformats.org/officeDocument/2006/math">
                      <m:r>
                        <a:rPr lang="es-MX" sz="1600" i="1">
                          <a:latin typeface="Cambria Math"/>
                        </a:rPr>
                        <m:t>𝑀𝑎</m:t>
                      </m:r>
                      <m:r>
                        <a:rPr lang="es-MX" sz="1600" i="1">
                          <a:latin typeface="Cambria Math"/>
                        </a:rPr>
                        <m:t> = </m:t>
                      </m:r>
                      <m:r>
                        <a:rPr lang="es-MX" sz="1600" i="1">
                          <a:latin typeface="Cambria Math"/>
                        </a:rPr>
                        <m:t>𝑀𝑜𝑚𝑒𝑛𝑡𝑜</m:t>
                      </m:r>
                      <m:r>
                        <a:rPr lang="es-MX" sz="1600" i="1">
                          <a:latin typeface="Cambria Math"/>
                        </a:rPr>
                        <m:t> </m:t>
                      </m:r>
                      <m:r>
                        <a:rPr lang="es-MX" sz="1600" i="1">
                          <a:latin typeface="Cambria Math"/>
                        </a:rPr>
                        <m:t>𝑎𝑙𝑡𝑒𝑟𝑛𝑎𝑛𝑡𝑒</m:t>
                      </m:r>
                    </m:oMath>
                  </m:oMathPara>
                </a14:m>
                <a:endParaRPr lang="es-MX" sz="1600" dirty="0"/>
              </a:p>
              <a:p>
                <a:pPr/>
                <a14:m>
                  <m:oMathPara xmlns:m="http://schemas.openxmlformats.org/officeDocument/2006/math">
                    <m:oMathParaPr>
                      <m:jc m:val="left"/>
                    </m:oMathParaPr>
                    <m:oMath xmlns:m="http://schemas.openxmlformats.org/officeDocument/2006/math">
                      <m:r>
                        <a:rPr lang="es-MX" sz="1600" i="1">
                          <a:latin typeface="Cambria Math"/>
                        </a:rPr>
                        <m:t>𝑀𝑚</m:t>
                      </m:r>
                      <m:r>
                        <a:rPr lang="es-MX" sz="1600" i="1">
                          <a:latin typeface="Cambria Math"/>
                        </a:rPr>
                        <m:t> = </m:t>
                      </m:r>
                      <m:r>
                        <a:rPr lang="es-MX" sz="1600" i="1">
                          <a:latin typeface="Cambria Math"/>
                        </a:rPr>
                        <m:t>𝑀𝑜𝑚𝑒𝑛𝑡𝑜</m:t>
                      </m:r>
                      <m:r>
                        <a:rPr lang="es-MX" sz="1600" i="1">
                          <a:latin typeface="Cambria Math"/>
                        </a:rPr>
                        <m:t> </m:t>
                      </m:r>
                      <m:r>
                        <a:rPr lang="es-MX" sz="1600" i="1">
                          <a:latin typeface="Cambria Math"/>
                        </a:rPr>
                        <m:t>𝑚𝑒𝑑𝑖𝑜</m:t>
                      </m:r>
                      <m:r>
                        <a:rPr lang="es-MX" sz="1600" i="1">
                          <a:latin typeface="Cambria Math"/>
                        </a:rPr>
                        <m:t>=0</m:t>
                      </m:r>
                    </m:oMath>
                  </m:oMathPara>
                </a14:m>
                <a:endParaRPr lang="es-MX" sz="1600" dirty="0"/>
              </a:p>
              <a:p>
                <a:pPr/>
                <a14:m>
                  <m:oMathPara xmlns:m="http://schemas.openxmlformats.org/officeDocument/2006/math">
                    <m:oMathParaPr>
                      <m:jc m:val="left"/>
                    </m:oMathParaPr>
                    <m:oMath xmlns:m="http://schemas.openxmlformats.org/officeDocument/2006/math">
                      <m:r>
                        <a:rPr lang="es-MX" sz="1600" i="1">
                          <a:latin typeface="Cambria Math"/>
                        </a:rPr>
                        <m:t>𝑇𝑎</m:t>
                      </m:r>
                      <m:r>
                        <a:rPr lang="es-MX" sz="1600" i="1">
                          <a:latin typeface="Cambria Math"/>
                        </a:rPr>
                        <m:t> = </m:t>
                      </m:r>
                      <m:r>
                        <a:rPr lang="es-MX" sz="1600" i="1">
                          <a:latin typeface="Cambria Math"/>
                        </a:rPr>
                        <m:t>𝑇𝑜𝑟𝑠𝑜𝑟</m:t>
                      </m:r>
                      <m:r>
                        <a:rPr lang="es-MX" sz="1600" i="1">
                          <a:latin typeface="Cambria Math"/>
                        </a:rPr>
                        <m:t> </m:t>
                      </m:r>
                      <m:r>
                        <a:rPr lang="es-MX" sz="1600" i="1">
                          <a:latin typeface="Cambria Math"/>
                        </a:rPr>
                        <m:t>𝑎𝑙𝑡𝑒𝑟𝑛𝑎𝑛𝑡𝑒</m:t>
                      </m:r>
                      <m:r>
                        <a:rPr lang="es-MX" sz="1600" i="1">
                          <a:latin typeface="Cambria Math"/>
                        </a:rPr>
                        <m:t>=0</m:t>
                      </m:r>
                    </m:oMath>
                  </m:oMathPara>
                </a14:m>
                <a:endParaRPr lang="es-MX" sz="1600" dirty="0"/>
              </a:p>
              <a:p>
                <a:pPr/>
                <a14:m>
                  <m:oMathPara xmlns:m="http://schemas.openxmlformats.org/officeDocument/2006/math">
                    <m:oMathParaPr>
                      <m:jc m:val="left"/>
                    </m:oMathParaPr>
                    <m:oMath xmlns:m="http://schemas.openxmlformats.org/officeDocument/2006/math">
                      <m:r>
                        <a:rPr lang="es-MX" sz="1600" i="1">
                          <a:latin typeface="Cambria Math"/>
                        </a:rPr>
                        <m:t>𝑇𝑚</m:t>
                      </m:r>
                      <m:r>
                        <a:rPr lang="es-MX" sz="1600" i="1">
                          <a:latin typeface="Cambria Math"/>
                        </a:rPr>
                        <m:t> =</m:t>
                      </m:r>
                      <m:r>
                        <a:rPr lang="es-MX" sz="1600" i="1">
                          <a:latin typeface="Cambria Math"/>
                        </a:rPr>
                        <m:t>𝑇𝑜𝑟𝑠𝑜𝑟</m:t>
                      </m:r>
                      <m:r>
                        <a:rPr lang="es-MX" sz="1600" i="1">
                          <a:latin typeface="Cambria Math"/>
                        </a:rPr>
                        <m:t> </m:t>
                      </m:r>
                      <m:r>
                        <a:rPr lang="es-MX" sz="1600" i="1">
                          <a:latin typeface="Cambria Math"/>
                        </a:rPr>
                        <m:t>𝑚𝑒𝑑𝑖𝑜</m:t>
                      </m:r>
                    </m:oMath>
                  </m:oMathPara>
                </a14:m>
                <a:endParaRPr lang="es-MX" sz="1600" dirty="0" smtClean="0"/>
              </a:p>
              <a:p>
                <a:endParaRPr lang="es-MX" dirty="0"/>
              </a:p>
              <a:p>
                <a:pPr algn="just"/>
                <a:r>
                  <a:rPr lang="es-MX" sz="1600" dirty="0"/>
                  <a:t>El motor entrega potencia constantemente lo cual indica que se tiene un </a:t>
                </a:r>
                <a:r>
                  <a:rPr lang="es-MX" sz="1600" dirty="0" err="1"/>
                  <a:t>torsor</a:t>
                </a:r>
                <a:r>
                  <a:rPr lang="es-MX" sz="1600" dirty="0"/>
                  <a:t> medio (Tm). Así mismo, el peso del eje en el avance ayuda al motor mientras que en el retroceso es una carga para este. Por lo que se tiene un momento alternante (</a:t>
                </a:r>
                <a:r>
                  <a:rPr lang="es-MX" sz="1600" dirty="0" err="1"/>
                  <a:t>Ma</a:t>
                </a:r>
                <a:r>
                  <a:rPr lang="es-MX" sz="1600" dirty="0"/>
                  <a:t>).</a:t>
                </a:r>
              </a:p>
              <a:p>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609600" y="1066800"/>
                <a:ext cx="8534400" cy="4690258"/>
              </a:xfrm>
              <a:prstGeom prst="rect">
                <a:avLst/>
              </a:prstGeom>
              <a:blipFill rotWithShape="1">
                <a:blip r:embed="rId3"/>
                <a:stretch>
                  <a:fillRect l="-357" t="-390" r="-357"/>
                </a:stretch>
              </a:blipFill>
            </p:spPr>
            <p:txBody>
              <a:bodyPr/>
              <a:lstStyle/>
              <a:p>
                <a:r>
                  <a:rPr lang="es-MX">
                    <a:noFill/>
                  </a:rPr>
                  <a:t> </a:t>
                </a:r>
              </a:p>
            </p:txBody>
          </p:sp>
        </mc:Fallback>
      </mc:AlternateContent>
    </p:spTree>
    <p:extLst>
      <p:ext uri="{BB962C8B-B14F-4D97-AF65-F5344CB8AC3E}">
        <p14:creationId xmlns:p14="http://schemas.microsoft.com/office/powerpoint/2010/main" val="2368145381"/>
      </p:ext>
    </p:extLst>
  </p:cSld>
  <p:clrMapOvr>
    <a:masterClrMapping/>
  </p:clrMapOvr>
  <p:transition spd="med">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1066800" y="1143000"/>
                <a:ext cx="7391400" cy="3618876"/>
              </a:xfrm>
              <a:prstGeom prst="rect">
                <a:avLst/>
              </a:prstGeom>
            </p:spPr>
            <p:txBody>
              <a:bodyPr wrap="square">
                <a:spAutoFit/>
              </a:bodyPr>
              <a:lstStyle/>
              <a:p>
                <a:pPr algn="ctr"/>
                <a:r>
                  <a:rPr lang="es-EC" b="1" dirty="0"/>
                  <a:t>DISEÑO DEL EJE DE </a:t>
                </a:r>
                <a:r>
                  <a:rPr lang="es-EC" b="1" dirty="0" smtClean="0"/>
                  <a:t>TRANSMISIÓN</a:t>
                </a:r>
                <a:endParaRPr lang="es-MX" b="1" dirty="0"/>
              </a:p>
              <a:p>
                <a:r>
                  <a:rPr lang="es-MX" b="1" dirty="0"/>
                  <a:t> </a:t>
                </a:r>
                <a:endParaRPr lang="es-MX" b="1" dirty="0" smtClean="0"/>
              </a:p>
              <a:p>
                <a:pPr/>
                <a14:m>
                  <m:oMathPara xmlns:m="http://schemas.openxmlformats.org/officeDocument/2006/math">
                    <m:oMathParaPr>
                      <m:jc m:val="centerGroup"/>
                    </m:oMathParaPr>
                    <m:oMath xmlns:m="http://schemas.openxmlformats.org/officeDocument/2006/math">
                      <m:r>
                        <a:rPr lang="es-ES_tradnl" i="1">
                          <a:latin typeface="Cambria Math"/>
                        </a:rPr>
                        <m:t>𝑑</m:t>
                      </m:r>
                      <m:r>
                        <a:rPr lang="es-ES_tradnl" i="1">
                          <a:latin typeface="Cambria Math"/>
                        </a:rPr>
                        <m:t>=</m:t>
                      </m:r>
                      <m:sSup>
                        <m:sSupPr>
                          <m:ctrlPr>
                            <a:rPr lang="es-MX" i="1">
                              <a:latin typeface="Cambria Math"/>
                            </a:rPr>
                          </m:ctrlPr>
                        </m:sSupPr>
                        <m:e>
                          <m:d>
                            <m:dPr>
                              <m:ctrlPr>
                                <a:rPr lang="es-MX" i="1">
                                  <a:latin typeface="Cambria Math"/>
                                </a:rPr>
                              </m:ctrlPr>
                            </m:dPr>
                            <m:e>
                              <m:f>
                                <m:fPr>
                                  <m:ctrlPr>
                                    <a:rPr lang="es-MX" i="1">
                                      <a:latin typeface="Cambria Math"/>
                                    </a:rPr>
                                  </m:ctrlPr>
                                </m:fPr>
                                <m:num>
                                  <m:r>
                                    <a:rPr lang="es-ES_tradnl" i="1">
                                      <a:latin typeface="Cambria Math"/>
                                    </a:rPr>
                                    <m:t>16∗2</m:t>
                                  </m:r>
                                </m:num>
                                <m:den>
                                  <m:r>
                                    <a:rPr lang="es-ES_tradnl" i="1">
                                      <a:latin typeface="Cambria Math"/>
                                    </a:rPr>
                                    <m:t>𝜋</m:t>
                                  </m:r>
                                </m:den>
                              </m:f>
                              <m:d>
                                <m:dPr>
                                  <m:begChr m:val="{"/>
                                  <m:endChr m:val="}"/>
                                  <m:ctrlPr>
                                    <a:rPr lang="es-MX" i="1">
                                      <a:latin typeface="Cambria Math"/>
                                    </a:rPr>
                                  </m:ctrlPr>
                                </m:dPr>
                                <m:e>
                                  <m:f>
                                    <m:fPr>
                                      <m:ctrlPr>
                                        <a:rPr lang="es-MX" i="1">
                                          <a:latin typeface="Cambria Math"/>
                                        </a:rPr>
                                      </m:ctrlPr>
                                    </m:fPr>
                                    <m:num>
                                      <m:r>
                                        <a:rPr lang="es-ES_tradnl" i="1">
                                          <a:latin typeface="Cambria Math"/>
                                        </a:rPr>
                                        <m:t>1</m:t>
                                      </m:r>
                                    </m:num>
                                    <m:den>
                                      <m:r>
                                        <a:rPr lang="es-ES_tradnl" i="1">
                                          <a:latin typeface="Cambria Math"/>
                                        </a:rPr>
                                        <m:t>409.31</m:t>
                                      </m:r>
                                    </m:den>
                                  </m:f>
                                  <m:sSup>
                                    <m:sSupPr>
                                      <m:ctrlPr>
                                        <a:rPr lang="es-MX" i="1">
                                          <a:latin typeface="Cambria Math"/>
                                        </a:rPr>
                                      </m:ctrlPr>
                                    </m:sSupPr>
                                    <m:e>
                                      <m:d>
                                        <m:dPr>
                                          <m:begChr m:val="["/>
                                          <m:endChr m:val="]"/>
                                          <m:ctrlPr>
                                            <a:rPr lang="es-MX" i="1">
                                              <a:latin typeface="Cambria Math"/>
                                            </a:rPr>
                                          </m:ctrlPr>
                                        </m:dPr>
                                        <m:e>
                                          <m:r>
                                            <a:rPr lang="es-ES_tradnl" i="1">
                                              <a:latin typeface="Cambria Math"/>
                                            </a:rPr>
                                            <m:t>4∗</m:t>
                                          </m:r>
                                          <m:sSup>
                                            <m:sSupPr>
                                              <m:ctrlPr>
                                                <a:rPr lang="es-MX" i="1">
                                                  <a:latin typeface="Cambria Math"/>
                                                </a:rPr>
                                              </m:ctrlPr>
                                            </m:sSupPr>
                                            <m:e>
                                              <m:d>
                                                <m:dPr>
                                                  <m:ctrlPr>
                                                    <a:rPr lang="es-MX" i="1">
                                                      <a:latin typeface="Cambria Math"/>
                                                    </a:rPr>
                                                  </m:ctrlPr>
                                                </m:dPr>
                                                <m:e>
                                                  <m:r>
                                                    <a:rPr lang="es-ES_tradnl" i="1">
                                                      <a:latin typeface="Cambria Math"/>
                                                    </a:rPr>
                                                    <m:t>1.57∗22.88</m:t>
                                                  </m:r>
                                                </m:e>
                                              </m:d>
                                            </m:e>
                                            <m:sup>
                                              <m:r>
                                                <a:rPr lang="es-ES_tradnl" i="1">
                                                  <a:latin typeface="Cambria Math"/>
                                                </a:rPr>
                                                <m:t>2</m:t>
                                              </m:r>
                                            </m:sup>
                                          </m:sSup>
                                          <m:r>
                                            <a:rPr lang="es-ES_tradnl" i="1">
                                              <a:latin typeface="Cambria Math"/>
                                            </a:rPr>
                                            <m:t>+3∗</m:t>
                                          </m:r>
                                          <m:sSup>
                                            <m:sSupPr>
                                              <m:ctrlPr>
                                                <a:rPr lang="es-MX" i="1">
                                                  <a:latin typeface="Cambria Math"/>
                                                </a:rPr>
                                              </m:ctrlPr>
                                            </m:sSupPr>
                                            <m:e>
                                              <m:d>
                                                <m:dPr>
                                                  <m:ctrlPr>
                                                    <a:rPr lang="es-MX" i="1">
                                                      <a:latin typeface="Cambria Math"/>
                                                    </a:rPr>
                                                  </m:ctrlPr>
                                                </m:dPr>
                                                <m:e>
                                                  <m:r>
                                                    <a:rPr lang="es-ES_tradnl" i="1">
                                                      <a:latin typeface="Cambria Math"/>
                                                    </a:rPr>
                                                    <m:t>1.3∗0</m:t>
                                                  </m:r>
                                                </m:e>
                                              </m:d>
                                            </m:e>
                                            <m:sup>
                                              <m:r>
                                                <a:rPr lang="es-ES_tradnl" i="1">
                                                  <a:latin typeface="Cambria Math"/>
                                                </a:rPr>
                                                <m:t>2</m:t>
                                              </m:r>
                                            </m:sup>
                                          </m:sSup>
                                        </m:e>
                                      </m:d>
                                    </m:e>
                                    <m:sup>
                                      <m:r>
                                        <a:rPr lang="es-ES_tradnl" i="1">
                                          <a:latin typeface="Cambria Math"/>
                                        </a:rPr>
                                        <m:t>1/2</m:t>
                                      </m:r>
                                    </m:sup>
                                  </m:sSup>
                                  <m:r>
                                    <a:rPr lang="es-ES_tradnl" i="1">
                                      <a:latin typeface="Cambria Math"/>
                                    </a:rPr>
                                    <m:t>+</m:t>
                                  </m:r>
                                  <m:f>
                                    <m:fPr>
                                      <m:ctrlPr>
                                        <a:rPr lang="es-MX" i="1">
                                          <a:latin typeface="Cambria Math"/>
                                        </a:rPr>
                                      </m:ctrlPr>
                                    </m:fPr>
                                    <m:num>
                                      <m:r>
                                        <a:rPr lang="es-ES_tradnl" i="1">
                                          <a:latin typeface="Cambria Math"/>
                                        </a:rPr>
                                        <m:t>1</m:t>
                                      </m:r>
                                    </m:num>
                                    <m:den>
                                      <m:r>
                                        <a:rPr lang="es-ES_tradnl" i="1">
                                          <a:latin typeface="Cambria Math"/>
                                        </a:rPr>
                                        <m:t>965</m:t>
                                      </m:r>
                                    </m:den>
                                  </m:f>
                                  <m:sSup>
                                    <m:sSupPr>
                                      <m:ctrlPr>
                                        <a:rPr lang="es-MX" i="1">
                                          <a:latin typeface="Cambria Math"/>
                                        </a:rPr>
                                      </m:ctrlPr>
                                    </m:sSupPr>
                                    <m:e>
                                      <m:d>
                                        <m:dPr>
                                          <m:begChr m:val="["/>
                                          <m:endChr m:val="]"/>
                                          <m:ctrlPr>
                                            <a:rPr lang="es-MX" i="1">
                                              <a:latin typeface="Cambria Math"/>
                                            </a:rPr>
                                          </m:ctrlPr>
                                        </m:dPr>
                                        <m:e>
                                          <m:r>
                                            <a:rPr lang="es-ES_tradnl" i="1">
                                              <a:latin typeface="Cambria Math"/>
                                            </a:rPr>
                                            <m:t>4∗</m:t>
                                          </m:r>
                                          <m:sSup>
                                            <m:sSupPr>
                                              <m:ctrlPr>
                                                <a:rPr lang="es-MX" i="1">
                                                  <a:latin typeface="Cambria Math"/>
                                                </a:rPr>
                                              </m:ctrlPr>
                                            </m:sSupPr>
                                            <m:e>
                                              <m:d>
                                                <m:dPr>
                                                  <m:ctrlPr>
                                                    <a:rPr lang="es-MX" i="1">
                                                      <a:latin typeface="Cambria Math"/>
                                                    </a:rPr>
                                                  </m:ctrlPr>
                                                </m:dPr>
                                                <m:e>
                                                  <m:r>
                                                    <a:rPr lang="es-ES_tradnl" i="1">
                                                      <a:latin typeface="Cambria Math"/>
                                                    </a:rPr>
                                                    <m:t>1.57∗0</m:t>
                                                  </m:r>
                                                </m:e>
                                              </m:d>
                                            </m:e>
                                            <m:sup>
                                              <m:r>
                                                <a:rPr lang="es-ES_tradnl" i="1">
                                                  <a:latin typeface="Cambria Math"/>
                                                </a:rPr>
                                                <m:t>2</m:t>
                                              </m:r>
                                            </m:sup>
                                          </m:sSup>
                                          <m:r>
                                            <a:rPr lang="es-ES_tradnl" i="1">
                                              <a:latin typeface="Cambria Math"/>
                                            </a:rPr>
                                            <m:t>+3∗</m:t>
                                          </m:r>
                                          <m:sSup>
                                            <m:sSupPr>
                                              <m:ctrlPr>
                                                <a:rPr lang="es-MX" i="1">
                                                  <a:latin typeface="Cambria Math"/>
                                                </a:rPr>
                                              </m:ctrlPr>
                                            </m:sSupPr>
                                            <m:e>
                                              <m:d>
                                                <m:dPr>
                                                  <m:ctrlPr>
                                                    <a:rPr lang="es-MX" i="1">
                                                      <a:latin typeface="Cambria Math"/>
                                                    </a:rPr>
                                                  </m:ctrlPr>
                                                </m:dPr>
                                                <m:e>
                                                  <m:r>
                                                    <a:rPr lang="es-ES_tradnl" i="1">
                                                      <a:latin typeface="Cambria Math"/>
                                                    </a:rPr>
                                                    <m:t>1.3∗11</m:t>
                                                  </m:r>
                                                </m:e>
                                              </m:d>
                                            </m:e>
                                            <m:sup>
                                              <m:r>
                                                <a:rPr lang="es-ES_tradnl" i="1">
                                                  <a:latin typeface="Cambria Math"/>
                                                </a:rPr>
                                                <m:t>2</m:t>
                                              </m:r>
                                            </m:sup>
                                          </m:sSup>
                                        </m:e>
                                      </m:d>
                                    </m:e>
                                    <m:sup>
                                      <m:r>
                                        <a:rPr lang="es-ES_tradnl" i="1">
                                          <a:latin typeface="Cambria Math"/>
                                        </a:rPr>
                                        <m:t>1/2</m:t>
                                      </m:r>
                                    </m:sup>
                                  </m:sSup>
                                </m:e>
                              </m:d>
                            </m:e>
                          </m:d>
                        </m:e>
                        <m:sup>
                          <m:r>
                            <a:rPr lang="es-ES_tradnl" i="1">
                              <a:latin typeface="Cambria Math"/>
                            </a:rPr>
                            <m:t>1/3</m:t>
                          </m:r>
                        </m:sup>
                      </m:sSup>
                    </m:oMath>
                  </m:oMathPara>
                </a14:m>
                <a:endParaRPr lang="es-MX" dirty="0"/>
              </a:p>
              <a:p>
                <a:r>
                  <a:rPr lang="es-ES_tradnl" dirty="0"/>
                  <a:t> </a:t>
                </a:r>
                <a:endParaRPr lang="es-MX" dirty="0"/>
              </a:p>
              <a:p>
                <a:pPr/>
                <a14:m>
                  <m:oMathPara xmlns:m="http://schemas.openxmlformats.org/officeDocument/2006/math">
                    <m:oMathParaPr>
                      <m:jc m:val="centerGroup"/>
                    </m:oMathParaPr>
                    <m:oMath xmlns:m="http://schemas.openxmlformats.org/officeDocument/2006/math">
                      <m:r>
                        <a:rPr lang="es-ES_tradnl" b="1" i="1">
                          <a:latin typeface="Cambria Math"/>
                        </a:rPr>
                        <m:t>𝒅</m:t>
                      </m:r>
                      <m:r>
                        <a:rPr lang="es-ES_tradnl" b="1" i="1">
                          <a:latin typeface="Cambria Math"/>
                        </a:rPr>
                        <m:t>=</m:t>
                      </m:r>
                      <m:r>
                        <a:rPr lang="es-ES_tradnl" b="1" i="1">
                          <a:latin typeface="Cambria Math"/>
                        </a:rPr>
                        <m:t>𝟒𝟑</m:t>
                      </m:r>
                      <m:r>
                        <a:rPr lang="es-ES_tradnl" b="1" i="1">
                          <a:latin typeface="Cambria Math"/>
                        </a:rPr>
                        <m:t>.</m:t>
                      </m:r>
                      <m:r>
                        <a:rPr lang="es-ES_tradnl" b="1" i="1">
                          <a:latin typeface="Cambria Math"/>
                        </a:rPr>
                        <m:t>𝟔𝟕</m:t>
                      </m:r>
                      <m:r>
                        <a:rPr lang="es-ES_tradnl" b="1" i="1">
                          <a:latin typeface="Cambria Math"/>
                        </a:rPr>
                        <m:t> </m:t>
                      </m:r>
                      <m:r>
                        <a:rPr lang="es-ES_tradnl" b="1" i="1">
                          <a:latin typeface="Cambria Math"/>
                        </a:rPr>
                        <m:t>𝒎𝒎</m:t>
                      </m:r>
                    </m:oMath>
                  </m:oMathPara>
                </a14:m>
                <a:endParaRPr lang="es-MX" dirty="0" smtClean="0"/>
              </a:p>
              <a:p>
                <a:endParaRPr lang="es-MX" dirty="0"/>
              </a:p>
              <a:p>
                <a:r>
                  <a:rPr lang="es-EC" dirty="0"/>
                  <a:t> </a:t>
                </a:r>
                <a:endParaRPr lang="es-MX" dirty="0"/>
              </a:p>
              <a:p>
                <a:r>
                  <a:rPr lang="es-EC" dirty="0"/>
                  <a:t>El valor comercial corresponderá a 1 ¾ pulgadas = 44.45 mm </a:t>
                </a:r>
                <a:endParaRPr lang="es-MX" dirty="0"/>
              </a:p>
              <a:p>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1066800" y="1143000"/>
                <a:ext cx="7391400" cy="3618876"/>
              </a:xfrm>
              <a:prstGeom prst="rect">
                <a:avLst/>
              </a:prstGeom>
              <a:blipFill rotWithShape="1">
                <a:blip r:embed="rId3"/>
                <a:stretch>
                  <a:fillRect l="-660" t="-843"/>
                </a:stretch>
              </a:blipFill>
            </p:spPr>
            <p:txBody>
              <a:bodyPr/>
              <a:lstStyle/>
              <a:p>
                <a:r>
                  <a:rPr lang="es-MX">
                    <a:noFill/>
                  </a:rPr>
                  <a:t> </a:t>
                </a:r>
              </a:p>
            </p:txBody>
          </p:sp>
        </mc:Fallback>
      </mc:AlternateContent>
    </p:spTree>
    <p:extLst>
      <p:ext uri="{BB962C8B-B14F-4D97-AF65-F5344CB8AC3E}">
        <p14:creationId xmlns:p14="http://schemas.microsoft.com/office/powerpoint/2010/main" val="1435318591"/>
      </p:ext>
    </p:extLst>
  </p:cSld>
  <p:clrMapOvr>
    <a:masterClrMapping/>
  </p:clrMapOvr>
  <p:transition spd="med">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1066800"/>
            <a:ext cx="7543800" cy="4247317"/>
          </a:xfrm>
          <a:prstGeom prst="rect">
            <a:avLst/>
          </a:prstGeom>
        </p:spPr>
        <p:txBody>
          <a:bodyPr wrap="square">
            <a:spAutoFit/>
          </a:bodyPr>
          <a:lstStyle/>
          <a:p>
            <a:pPr algn="ctr"/>
            <a:r>
              <a:rPr lang="es-MX" altLang="es-MX" b="1" dirty="0" smtClean="0"/>
              <a:t>DISEÑO FINAL DE LA BANCADA</a:t>
            </a:r>
          </a:p>
          <a:p>
            <a:pPr algn="ctr"/>
            <a:endParaRPr lang="es-MX" altLang="es-MX" b="1" dirty="0" smtClean="0"/>
          </a:p>
          <a:p>
            <a:pPr algn="just">
              <a:lnSpc>
                <a:spcPct val="150000"/>
              </a:lnSpc>
            </a:pPr>
            <a:r>
              <a:rPr lang="es-MX" dirty="0" smtClean="0"/>
              <a:t>Finalmente </a:t>
            </a:r>
            <a:r>
              <a:rPr lang="es-MX" dirty="0"/>
              <a:t>el elemento que soportará todo el peso de la estructura será la bancada, razón por la cual deberá ser de un material altamente resistente ya que sobre esto se va a realizar todo el trabajo de la máquina, para nuestro diseño se consideró las recomendaciones de la empresa las cuales pedían que la bancada pueda ser movida de un lugar a otro mediante un montacargas razón por la cual se procedió a realizar el siguiente diseño que se muestra a continuación, el material utilizado para la fabricación fue el hierro fundido</a:t>
            </a:r>
            <a:endParaRPr lang="es-MX" b="1" u="sng" dirty="0" smtClean="0"/>
          </a:p>
          <a:p>
            <a:pPr algn="just"/>
            <a:endParaRPr lang="es-MX" altLang="es-MX" b="1" u="sng" dirty="0"/>
          </a:p>
        </p:txBody>
      </p:sp>
    </p:spTree>
    <p:extLst>
      <p:ext uri="{BB962C8B-B14F-4D97-AF65-F5344CB8AC3E}">
        <p14:creationId xmlns:p14="http://schemas.microsoft.com/office/powerpoint/2010/main" val="337675161"/>
      </p:ext>
    </p:extLst>
  </p:cSld>
  <p:clrMapOvr>
    <a:masterClrMapping/>
  </p:clrMapOvr>
  <p:transition spd="med">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47997" y="1066800"/>
            <a:ext cx="7543800" cy="923330"/>
          </a:xfrm>
          <a:prstGeom prst="rect">
            <a:avLst/>
          </a:prstGeom>
        </p:spPr>
        <p:txBody>
          <a:bodyPr wrap="square">
            <a:spAutoFit/>
          </a:bodyPr>
          <a:lstStyle/>
          <a:p>
            <a:pPr algn="ctr"/>
            <a:r>
              <a:rPr lang="es-MX" altLang="es-MX" b="1" dirty="0" smtClean="0"/>
              <a:t>DISEÑO FINAL DE LA BANCADA</a:t>
            </a:r>
          </a:p>
          <a:p>
            <a:pPr algn="ctr"/>
            <a:endParaRPr lang="es-MX" altLang="es-MX" b="1" dirty="0" smtClean="0"/>
          </a:p>
          <a:p>
            <a:pPr algn="just"/>
            <a:endParaRPr lang="es-MX" altLang="es-MX" b="1" u="sng"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105272" y="1628775"/>
            <a:ext cx="5429250" cy="3600450"/>
          </a:xfrm>
          <a:prstGeom prst="rect">
            <a:avLst/>
          </a:prstGeom>
          <a:noFill/>
          <a:ln>
            <a:noFill/>
          </a:ln>
        </p:spPr>
      </p:pic>
    </p:spTree>
    <p:extLst>
      <p:ext uri="{BB962C8B-B14F-4D97-AF65-F5344CB8AC3E}">
        <p14:creationId xmlns:p14="http://schemas.microsoft.com/office/powerpoint/2010/main" val="2564911309"/>
      </p:ext>
    </p:extLst>
  </p:cSld>
  <p:clrMapOvr>
    <a:masterClrMapping/>
  </p:clrMapOvr>
  <p:transition spd="med">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sp>
        <p:nvSpPr>
          <p:cNvPr id="4" name="1 Título"/>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SISTEMA ELÉCTRICO DE POTENCIA</a:t>
            </a:r>
            <a:endParaRPr lang="es-EC" sz="2000" b="1" dirty="0">
              <a:latin typeface="Arial" panose="020B0604020202020204" pitchFamily="34" charset="0"/>
              <a:cs typeface="Arial" panose="020B0604020202020204" pitchFamily="34" charset="0"/>
            </a:endParaRPr>
          </a:p>
        </p:txBody>
      </p:sp>
      <p:pic>
        <p:nvPicPr>
          <p:cNvPr id="5"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1 Título"/>
          <p:cNvSpPr txBox="1">
            <a:spLocks/>
          </p:cNvSpPr>
          <p:nvPr/>
        </p:nvSpPr>
        <p:spPr bwMode="auto">
          <a:xfrm>
            <a:off x="533400" y="1064821"/>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SISTEMA ELÉCTRICO DE POTENCIA</a:t>
            </a:r>
            <a:endParaRPr lang="es-EC" sz="2000" b="1" dirty="0">
              <a:latin typeface="Arial" panose="020B0604020202020204" pitchFamily="34" charset="0"/>
              <a:cs typeface="Arial" panose="020B0604020202020204" pitchFamily="34" charset="0"/>
            </a:endParaRPr>
          </a:p>
        </p:txBody>
      </p:sp>
      <p:sp>
        <p:nvSpPr>
          <p:cNvPr id="7" name="2 Marcador de contenido"/>
          <p:cNvSpPr txBox="1">
            <a:spLocks/>
          </p:cNvSpPr>
          <p:nvPr/>
        </p:nvSpPr>
        <p:spPr bwMode="auto">
          <a:xfrm>
            <a:off x="457200" y="1454727"/>
            <a:ext cx="8229600" cy="44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800" dirty="0" smtClean="0">
                <a:latin typeface="Arial" panose="020B0604020202020204" pitchFamily="34" charset="0"/>
                <a:cs typeface="Arial" panose="020B0604020202020204" pitchFamily="34" charset="0"/>
              </a:rPr>
              <a:t>Para </a:t>
            </a:r>
            <a:r>
              <a:rPr lang="en-US" sz="1800" dirty="0" err="1" smtClean="0">
                <a:latin typeface="Arial" panose="020B0604020202020204" pitchFamily="34" charset="0"/>
                <a:cs typeface="Arial" panose="020B0604020202020204" pitchFamily="34" charset="0"/>
              </a:rPr>
              <a:t>poder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seleccionar</a:t>
            </a:r>
            <a:r>
              <a:rPr lang="en-US" sz="1800" dirty="0" smtClean="0">
                <a:latin typeface="Arial" panose="020B0604020202020204" pitchFamily="34" charset="0"/>
                <a:cs typeface="Arial" panose="020B0604020202020204" pitchFamily="34" charset="0"/>
              </a:rPr>
              <a:t> los </a:t>
            </a:r>
            <a:r>
              <a:rPr lang="en-US" sz="1800" dirty="0" err="1" smtClean="0">
                <a:latin typeface="Arial" panose="020B0604020202020204" pitchFamily="34" charset="0"/>
                <a:cs typeface="Arial" panose="020B0604020202020204" pitchFamily="34" charset="0"/>
              </a:rPr>
              <a:t>elementos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eléctricos</a:t>
            </a:r>
            <a:r>
              <a:rPr lang="en-US" sz="1800" dirty="0" smtClean="0">
                <a:latin typeface="Arial" panose="020B0604020202020204" pitchFamily="34" charset="0"/>
                <a:cs typeface="Arial" panose="020B0604020202020204" pitchFamily="34" charset="0"/>
              </a:rPr>
              <a:t> y </a:t>
            </a:r>
            <a:r>
              <a:rPr lang="en-US" sz="1800" dirty="0" err="1" smtClean="0">
                <a:latin typeface="Arial" panose="020B0604020202020204" pitchFamily="34" charset="0"/>
                <a:cs typeface="Arial" panose="020B0604020202020204" pitchFamily="34" charset="0"/>
              </a:rPr>
              <a:t>electrónicos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hemos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divido</a:t>
            </a:r>
            <a:r>
              <a:rPr lang="en-US" sz="1800" dirty="0" smtClean="0">
                <a:latin typeface="Arial" panose="020B0604020202020204" pitchFamily="34" charset="0"/>
                <a:cs typeface="Arial" panose="020B0604020202020204" pitchFamily="34" charset="0"/>
              </a:rPr>
              <a:t> los </a:t>
            </a:r>
            <a:r>
              <a:rPr lang="en-US" sz="1800" dirty="0" err="1" smtClean="0">
                <a:latin typeface="Arial" panose="020B0604020202020204" pitchFamily="34" charset="0"/>
                <a:cs typeface="Arial" panose="020B0604020202020204" pitchFamily="34" charset="0"/>
              </a:rPr>
              <a:t>procesos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que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realiza</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máquina</a:t>
            </a:r>
            <a:r>
              <a:rPr lang="en-US" sz="1800" dirty="0" smtClean="0">
                <a:latin typeface="Arial" panose="020B0604020202020204" pitchFamily="34" charset="0"/>
                <a:cs typeface="Arial" panose="020B0604020202020204" pitchFamily="34" charset="0"/>
              </a:rPr>
              <a:t>.</a:t>
            </a: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r>
              <a:rPr lang="en-US" sz="1800" b="1" dirty="0" smtClean="0">
                <a:latin typeface="Arial" panose="020B0604020202020204" pitchFamily="34" charset="0"/>
                <a:cs typeface="Arial" panose="020B0604020202020204" pitchFamily="34" charset="0"/>
              </a:rPr>
              <a:t>PROCESO DE CORTE Y MACHIHEMBRADO</a:t>
            </a:r>
          </a:p>
          <a:p>
            <a:pPr marL="0" indent="0" algn="just">
              <a:buFont typeface="Arial" charset="0"/>
              <a:buNone/>
            </a:pPr>
            <a:r>
              <a:rPr lang="en-US" sz="1800" dirty="0" smtClean="0">
                <a:latin typeface="Arial" panose="020B0604020202020204" pitchFamily="34" charset="0"/>
                <a:cs typeface="Arial" panose="020B0604020202020204" pitchFamily="34" charset="0"/>
              </a:rPr>
              <a:t>Red </a:t>
            </a:r>
            <a:r>
              <a:rPr lang="en-US" sz="1800" dirty="0" err="1" smtClean="0">
                <a:latin typeface="Arial" panose="020B0604020202020204" pitchFamily="34" charset="0"/>
                <a:cs typeface="Arial" panose="020B0604020202020204" pitchFamily="34" charset="0"/>
              </a:rPr>
              <a:t>eléctrica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normalmente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las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industrias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como</a:t>
            </a:r>
            <a:r>
              <a:rPr lang="en-US" sz="1800" dirty="0" smtClean="0">
                <a:latin typeface="Arial" panose="020B0604020202020204" pitchFamily="34" charset="0"/>
                <a:cs typeface="Arial" panose="020B0604020202020204" pitchFamily="34" charset="0"/>
              </a:rPr>
              <a:t> BIGBAMBOO SA. </a:t>
            </a:r>
            <a:r>
              <a:rPr lang="en-US" sz="1800" dirty="0" err="1" smtClean="0">
                <a:latin typeface="Arial" panose="020B0604020202020204" pitchFamily="34" charset="0"/>
                <a:cs typeface="Arial" panose="020B0604020202020204" pitchFamily="34" charset="0"/>
              </a:rPr>
              <a:t>cuentan</a:t>
            </a:r>
            <a:r>
              <a:rPr lang="en-US" sz="1800" dirty="0" smtClean="0">
                <a:latin typeface="Arial" panose="020B0604020202020204" pitchFamily="34" charset="0"/>
                <a:cs typeface="Arial" panose="020B0604020202020204" pitchFamily="34" charset="0"/>
              </a:rPr>
              <a:t> con </a:t>
            </a:r>
            <a:r>
              <a:rPr lang="en-US" sz="1800" dirty="0" err="1" smtClean="0">
                <a:latin typeface="Arial" panose="020B0604020202020204" pitchFamily="34" charset="0"/>
                <a:cs typeface="Arial" panose="020B0604020202020204" pitchFamily="34" charset="0"/>
              </a:rPr>
              <a:t>sistemas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trifásicos</a:t>
            </a:r>
            <a:r>
              <a:rPr lang="en-US" sz="1800" dirty="0" smtClean="0">
                <a:latin typeface="Arial" panose="020B0604020202020204" pitchFamily="34" charset="0"/>
                <a:cs typeface="Arial" panose="020B0604020202020204" pitchFamily="34" charset="0"/>
              </a:rPr>
              <a:t> UL=220 V</a:t>
            </a:r>
          </a:p>
          <a:p>
            <a:pPr marL="0" indent="0" algn="just">
              <a:buFont typeface="Arial" charset="0"/>
              <a:buNone/>
            </a:pPr>
            <a:r>
              <a:rPr lang="en-US" sz="1800" dirty="0" err="1" smtClean="0">
                <a:latin typeface="Arial" panose="020B0604020202020204" pitchFamily="34" charset="0"/>
                <a:cs typeface="Arial" panose="020B0604020202020204" pitchFamily="34" charset="0"/>
              </a:rPr>
              <a:t>Seleccionamos</a:t>
            </a:r>
            <a:r>
              <a:rPr lang="en-US" sz="1800" dirty="0" smtClean="0">
                <a:latin typeface="Arial" panose="020B0604020202020204" pitchFamily="34" charset="0"/>
                <a:cs typeface="Arial" panose="020B0604020202020204" pitchFamily="34" charset="0"/>
              </a:rPr>
              <a:t> un motor </a:t>
            </a:r>
            <a:r>
              <a:rPr lang="en-US" sz="1800" dirty="0" err="1" smtClean="0">
                <a:latin typeface="Arial" panose="020B0604020202020204" pitchFamily="34" charset="0"/>
                <a:cs typeface="Arial" panose="020B0604020202020204" pitchFamily="34" charset="0"/>
              </a:rPr>
              <a:t>trifásico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jaula</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ardilla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bajo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costo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bajo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mantenimiento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fácil</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adquirir</a:t>
            </a:r>
            <a:r>
              <a:rPr lang="en-US" sz="1800" dirty="0" smtClean="0">
                <a:latin typeface="Arial" panose="020B0604020202020204" pitchFamily="34" charset="0"/>
                <a:cs typeface="Arial" panose="020B0604020202020204" pitchFamily="34" charset="0"/>
              </a:rPr>
              <a:t>) con </a:t>
            </a:r>
            <a:r>
              <a:rPr lang="en-US" sz="1800" dirty="0" err="1" smtClean="0">
                <a:latin typeface="Arial" panose="020B0604020202020204" pitchFamily="34" charset="0"/>
                <a:cs typeface="Arial" panose="020B0604020202020204" pitchFamily="34" charset="0"/>
              </a:rPr>
              <a:t>las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siguientes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características</a:t>
            </a:r>
            <a:r>
              <a:rPr lang="en-US" sz="1800" dirty="0" smtClean="0">
                <a:latin typeface="Arial" panose="020B0604020202020204" pitchFamily="34" charset="0"/>
                <a:cs typeface="Arial" panose="020B0604020202020204" pitchFamily="34" charset="0"/>
              </a:rPr>
              <a:t>:</a:t>
            </a:r>
          </a:p>
          <a:p>
            <a:pPr marL="0" indent="0" algn="just">
              <a:buFont typeface="Arial" charset="0"/>
              <a:buNone/>
            </a:pPr>
            <a:r>
              <a:rPr lang="en-US" sz="1800" dirty="0" err="1" smtClean="0">
                <a:latin typeface="Arial" panose="020B0604020202020204" pitchFamily="34" charset="0"/>
                <a:cs typeface="Arial" panose="020B0604020202020204" pitchFamily="34" charset="0"/>
              </a:rPr>
              <a:t>Modelo</a:t>
            </a:r>
            <a:r>
              <a:rPr lang="en-US" sz="1800" dirty="0" smtClean="0">
                <a:latin typeface="Arial" panose="020B0604020202020204" pitchFamily="34" charset="0"/>
                <a:cs typeface="Arial" panose="020B0604020202020204" pitchFamily="34" charset="0"/>
              </a:rPr>
              <a:t>: Y-90L-2</a:t>
            </a:r>
          </a:p>
          <a:p>
            <a:pPr marL="0" indent="0" algn="just">
              <a:buFont typeface="Arial" charset="0"/>
              <a:buNone/>
            </a:pPr>
            <a:r>
              <a:rPr lang="en-US" sz="1800" dirty="0" smtClean="0">
                <a:latin typeface="Arial" panose="020B0604020202020204" pitchFamily="34" charset="0"/>
                <a:cs typeface="Arial" panose="020B0604020202020204" pitchFamily="34" charset="0"/>
              </a:rPr>
              <a:t>Tension: 220/380 V</a:t>
            </a:r>
          </a:p>
          <a:p>
            <a:pPr marL="0" indent="0" algn="just">
              <a:buFont typeface="Arial" charset="0"/>
              <a:buNone/>
            </a:pPr>
            <a:r>
              <a:rPr lang="en-US" sz="1800" dirty="0" err="1" smtClean="0">
                <a:latin typeface="Arial" panose="020B0604020202020204" pitchFamily="34" charset="0"/>
                <a:cs typeface="Arial" panose="020B0604020202020204" pitchFamily="34" charset="0"/>
              </a:rPr>
              <a:t>velocidad</a:t>
            </a:r>
            <a:r>
              <a:rPr lang="en-US" sz="1800" dirty="0" smtClean="0">
                <a:latin typeface="Arial" panose="020B0604020202020204" pitchFamily="34" charset="0"/>
                <a:cs typeface="Arial" panose="020B0604020202020204" pitchFamily="34" charset="0"/>
              </a:rPr>
              <a:t> nominal: de 2830 rpm, </a:t>
            </a:r>
          </a:p>
          <a:p>
            <a:pPr marL="0" indent="0" algn="just">
              <a:buFont typeface="Arial" charset="0"/>
              <a:buNone/>
            </a:pPr>
            <a:r>
              <a:rPr lang="en-US" sz="1800" dirty="0" err="1" smtClean="0">
                <a:latin typeface="Arial" panose="020B0604020202020204" pitchFamily="34" charset="0"/>
                <a:cs typeface="Arial" panose="020B0604020202020204" pitchFamily="34" charset="0"/>
              </a:rPr>
              <a:t>Potencia</a:t>
            </a:r>
            <a:r>
              <a:rPr lang="en-US" sz="1800" dirty="0" smtClean="0">
                <a:latin typeface="Arial" panose="020B0604020202020204" pitchFamily="34" charset="0"/>
                <a:cs typeface="Arial" panose="020B0604020202020204" pitchFamily="34" charset="0"/>
              </a:rPr>
              <a:t> nominal: 2,2 Kw </a:t>
            </a:r>
            <a:r>
              <a:rPr lang="en-US" sz="1800" dirty="0" err="1" smtClean="0">
                <a:latin typeface="Arial" panose="020B0604020202020204" pitchFamily="34" charset="0"/>
                <a:cs typeface="Arial" panose="020B0604020202020204" pitchFamily="34" charset="0"/>
              </a:rPr>
              <a:t>considerando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que</a:t>
            </a:r>
            <a:r>
              <a:rPr lang="en-US" sz="1800" dirty="0" smtClean="0">
                <a:latin typeface="Arial" panose="020B0604020202020204" pitchFamily="34" charset="0"/>
                <a:cs typeface="Arial" panose="020B0604020202020204" pitchFamily="34" charset="0"/>
              </a:rPr>
              <a:t> el </a:t>
            </a:r>
            <a:r>
              <a:rPr lang="en-US" sz="1800" dirty="0" err="1" smtClean="0">
                <a:latin typeface="Arial" panose="020B0604020202020204" pitchFamily="34" charset="0"/>
                <a:cs typeface="Arial" panose="020B0604020202020204" pitchFamily="34" charset="0"/>
              </a:rPr>
              <a:t>corte</a:t>
            </a:r>
            <a:r>
              <a:rPr lang="en-US" sz="1800" dirty="0" smtClean="0">
                <a:latin typeface="Arial" panose="020B0604020202020204" pitchFamily="34" charset="0"/>
                <a:cs typeface="Arial" panose="020B0604020202020204" pitchFamily="34" charset="0"/>
              </a:rPr>
              <a:t> se lo </a:t>
            </a:r>
            <a:r>
              <a:rPr lang="en-US" sz="1800" dirty="0" err="1" smtClean="0">
                <a:latin typeface="Arial" panose="020B0604020202020204" pitchFamily="34" charset="0"/>
                <a:cs typeface="Arial" panose="020B0604020202020204" pitchFamily="34" charset="0"/>
              </a:rPr>
              <a:t>realiza</a:t>
            </a:r>
            <a:r>
              <a:rPr lang="en-US" sz="1800" dirty="0" smtClean="0">
                <a:latin typeface="Arial" panose="020B0604020202020204" pitchFamily="34" charset="0"/>
                <a:cs typeface="Arial" panose="020B0604020202020204" pitchFamily="34" charset="0"/>
              </a:rPr>
              <a:t> a 4 </a:t>
            </a:r>
            <a:r>
              <a:rPr lang="en-US" sz="1800" dirty="0" err="1" smtClean="0">
                <a:latin typeface="Arial" panose="020B0604020202020204" pitchFamily="34" charset="0"/>
                <a:cs typeface="Arial" panose="020B0604020202020204" pitchFamily="34" charset="0"/>
              </a:rPr>
              <a:t>tablas</a:t>
            </a:r>
            <a:r>
              <a:rPr lang="en-US" sz="1800" dirty="0" smtClean="0">
                <a:latin typeface="Arial" panose="020B0604020202020204" pitchFamily="34" charset="0"/>
                <a:cs typeface="Arial" panose="020B0604020202020204" pitchFamily="34" charset="0"/>
              </a:rPr>
              <a:t>.</a:t>
            </a:r>
          </a:p>
          <a:p>
            <a:pPr marL="0" indent="0" algn="just">
              <a:buFont typeface="Arial" charset="0"/>
              <a:buNone/>
            </a:pPr>
            <a:r>
              <a:rPr lang="en-US" sz="1800" dirty="0" smtClean="0">
                <a:latin typeface="Arial" panose="020B0604020202020204" pitchFamily="34" charset="0"/>
                <a:cs typeface="Arial" panose="020B0604020202020204" pitchFamily="34" charset="0"/>
              </a:rPr>
              <a:t>Cos </a:t>
            </a:r>
            <a:r>
              <a:rPr lang="el-GR" sz="1800" dirty="0" smtClean="0">
                <a:latin typeface="Arial" panose="020B0604020202020204" pitchFamily="34" charset="0"/>
                <a:cs typeface="Arial" panose="020B0604020202020204" pitchFamily="34" charset="0"/>
              </a:rPr>
              <a:t>θ</a:t>
            </a:r>
            <a:r>
              <a:rPr lang="en-US" sz="1800" dirty="0" smtClean="0">
                <a:latin typeface="Arial" panose="020B0604020202020204" pitchFamily="34" charset="0"/>
                <a:cs typeface="Arial" panose="020B0604020202020204" pitchFamily="34" charset="0"/>
              </a:rPr>
              <a:t>=0,82 </a:t>
            </a:r>
          </a:p>
          <a:p>
            <a:pPr marL="0" indent="0" algn="just">
              <a:buFont typeface="Arial" charset="0"/>
              <a:buNone/>
            </a:pPr>
            <a:r>
              <a:rPr lang="en-US" sz="1800" dirty="0" err="1" smtClean="0">
                <a:latin typeface="Arial" panose="020B0604020202020204" pitchFamily="34" charset="0"/>
                <a:cs typeface="Arial" panose="020B0604020202020204" pitchFamily="34" charset="0"/>
                <a:hlinkClick r:id="rId3" action="ppaction://program"/>
              </a:rPr>
              <a:t>Ver</a:t>
            </a:r>
            <a:r>
              <a:rPr lang="en-US" sz="1800" dirty="0" smtClean="0">
                <a:latin typeface="Arial" panose="020B0604020202020204" pitchFamily="34" charset="0"/>
                <a:cs typeface="Arial" panose="020B0604020202020204" pitchFamily="34" charset="0"/>
                <a:hlinkClick r:id="rId3" action="ppaction://program"/>
              </a:rPr>
              <a:t> </a:t>
            </a:r>
            <a:r>
              <a:rPr lang="en-US" sz="1800" dirty="0" err="1" smtClean="0">
                <a:latin typeface="Arial" panose="020B0604020202020204" pitchFamily="34" charset="0"/>
                <a:cs typeface="Arial" panose="020B0604020202020204" pitchFamily="34" charset="0"/>
                <a:hlinkClick r:id="rId3" action="ppaction://program"/>
              </a:rPr>
              <a:t>gráfico</a:t>
            </a:r>
            <a:r>
              <a:rPr lang="en-US" sz="1800" dirty="0" smtClean="0">
                <a:latin typeface="Arial" panose="020B0604020202020204" pitchFamily="34" charset="0"/>
                <a:cs typeface="Arial" panose="020B0604020202020204" pitchFamily="34" charset="0"/>
                <a:hlinkClick r:id="rId3" action="ppaction://program"/>
              </a:rPr>
              <a:t> </a:t>
            </a:r>
            <a:r>
              <a:rPr lang="en-US" sz="1800" dirty="0" smtClean="0">
                <a:latin typeface="Arial" panose="020B0604020202020204" pitchFamily="34" charset="0"/>
                <a:cs typeface="Arial" panose="020B0604020202020204" pitchFamily="34" charset="0"/>
              </a:rPr>
              <a:t>TONGAO ELECTROMECHANICAL.	 </a:t>
            </a:r>
          </a:p>
          <a:p>
            <a:pPr marL="0" indent="0" algn="just">
              <a:buFont typeface="Arial" charset="0"/>
              <a:buNone/>
            </a:pPr>
            <a:endParaRPr lang="es-EC" sz="1800" dirty="0"/>
          </a:p>
        </p:txBody>
      </p:sp>
    </p:spTree>
    <p:extLst>
      <p:ext uri="{BB962C8B-B14F-4D97-AF65-F5344CB8AC3E}">
        <p14:creationId xmlns:p14="http://schemas.microsoft.com/office/powerpoint/2010/main" val="1094578676"/>
      </p:ext>
    </p:extLst>
  </p:cSld>
  <p:clrMapOvr>
    <a:masterClrMapping/>
  </p:clrMapOvr>
  <p:transition spd="med">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2 Marcador de contenido"/>
          <p:cNvSpPr txBox="1">
            <a:spLocks/>
          </p:cNvSpPr>
          <p:nvPr/>
        </p:nvSpPr>
        <p:spPr bwMode="auto">
          <a:xfrm>
            <a:off x="448294" y="959276"/>
            <a:ext cx="82296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1" dirty="0" smtClean="0">
                <a:latin typeface="Arial" panose="020B0604020202020204" pitchFamily="34" charset="0"/>
                <a:cs typeface="Arial" panose="020B0604020202020204" pitchFamily="34" charset="0"/>
              </a:rPr>
              <a:t>AVANCE DE LA BANCADA</a:t>
            </a:r>
          </a:p>
          <a:p>
            <a:pPr marL="0" indent="0" algn="just">
              <a:buFont typeface="Arial" charset="0"/>
              <a:buNone/>
            </a:pPr>
            <a:r>
              <a:rPr lang="en-US" sz="1800" dirty="0" smtClean="0">
                <a:latin typeface="Arial" panose="020B0604020202020204" pitchFamily="34" charset="0"/>
                <a:cs typeface="Arial" panose="020B0604020202020204" pitchFamily="34" charset="0"/>
              </a:rPr>
              <a:t>Para </a:t>
            </a:r>
            <a:r>
              <a:rPr lang="en-US" sz="1800" dirty="0" err="1" smtClean="0">
                <a:latin typeface="Arial" panose="020B0604020202020204" pitchFamily="34" charset="0"/>
                <a:cs typeface="Arial" panose="020B0604020202020204" pitchFamily="34" charset="0"/>
              </a:rPr>
              <a:t>este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proceso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utilizamos</a:t>
            </a:r>
            <a:r>
              <a:rPr lang="en-US" sz="1800" dirty="0" smtClean="0">
                <a:latin typeface="Arial" panose="020B0604020202020204" pitchFamily="34" charset="0"/>
                <a:cs typeface="Arial" panose="020B0604020202020204" pitchFamily="34" charset="0"/>
              </a:rPr>
              <a:t> un motor </a:t>
            </a:r>
            <a:r>
              <a:rPr lang="en-US" sz="1800" dirty="0" err="1" smtClean="0">
                <a:latin typeface="Arial" panose="020B0604020202020204" pitchFamily="34" charset="0"/>
                <a:cs typeface="Arial" panose="020B0604020202020204" pitchFamily="34" charset="0"/>
              </a:rPr>
              <a:t>trifásico</a:t>
            </a:r>
            <a:r>
              <a:rPr lang="en-US" sz="1800" dirty="0" smtClean="0">
                <a:latin typeface="Arial" panose="020B0604020202020204" pitchFamily="34" charset="0"/>
                <a:cs typeface="Arial" panose="020B0604020202020204" pitchFamily="34" charset="0"/>
              </a:rPr>
              <a:t> con el </a:t>
            </a:r>
            <a:r>
              <a:rPr lang="en-US" sz="1800" dirty="0" err="1" smtClean="0">
                <a:latin typeface="Arial" panose="020B0604020202020204" pitchFamily="34" charset="0"/>
                <a:cs typeface="Arial" panose="020B0604020202020204" pitchFamily="34" charset="0"/>
              </a:rPr>
              <a:t>que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contaba</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empresa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sus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características</a:t>
            </a:r>
            <a:r>
              <a:rPr lang="en-US" sz="1800" dirty="0" smtClean="0">
                <a:latin typeface="Arial" panose="020B0604020202020204" pitchFamily="34" charset="0"/>
                <a:cs typeface="Arial" panose="020B0604020202020204" pitchFamily="34" charset="0"/>
              </a:rPr>
              <a:t> son:</a:t>
            </a:r>
          </a:p>
          <a:p>
            <a:pPr marL="0" indent="0" algn="just">
              <a:buFont typeface="Arial" charset="0"/>
              <a:buNone/>
            </a:pPr>
            <a:r>
              <a:rPr lang="en-US" sz="1800" dirty="0" err="1" smtClean="0">
                <a:latin typeface="Arial" panose="020B0604020202020204" pitchFamily="34" charset="0"/>
                <a:cs typeface="Arial" panose="020B0604020202020204" pitchFamily="34" charset="0"/>
              </a:rPr>
              <a:t>Modelo</a:t>
            </a:r>
            <a:r>
              <a:rPr lang="en-US" sz="1800" dirty="0" smtClean="0">
                <a:latin typeface="Arial" panose="020B0604020202020204" pitchFamily="34" charset="0"/>
                <a:cs typeface="Arial" panose="020B0604020202020204" pitchFamily="34" charset="0"/>
              </a:rPr>
              <a:t>: Y-801-2</a:t>
            </a:r>
          </a:p>
          <a:p>
            <a:pPr marL="0" indent="0" algn="just">
              <a:buFont typeface="Arial" charset="0"/>
              <a:buNone/>
            </a:pPr>
            <a:r>
              <a:rPr lang="en-US" sz="1800" dirty="0" err="1" smtClean="0">
                <a:latin typeface="Arial" panose="020B0604020202020204" pitchFamily="34" charset="0"/>
                <a:cs typeface="Arial" panose="020B0604020202020204" pitchFamily="34" charset="0"/>
              </a:rPr>
              <a:t>Tensión</a:t>
            </a:r>
            <a:r>
              <a:rPr lang="en-US" sz="1800" dirty="0" smtClean="0">
                <a:latin typeface="Arial" panose="020B0604020202020204" pitchFamily="34" charset="0"/>
                <a:cs typeface="Arial" panose="020B0604020202020204" pitchFamily="34" charset="0"/>
              </a:rPr>
              <a:t>: 220/380 V</a:t>
            </a:r>
          </a:p>
          <a:p>
            <a:pPr marL="0" indent="0" algn="just">
              <a:buFont typeface="Arial" charset="0"/>
              <a:buNone/>
            </a:pPr>
            <a:r>
              <a:rPr lang="en-US" sz="1800" dirty="0" err="1" smtClean="0">
                <a:latin typeface="Arial" panose="020B0604020202020204" pitchFamily="34" charset="0"/>
                <a:cs typeface="Arial" panose="020B0604020202020204" pitchFamily="34" charset="0"/>
              </a:rPr>
              <a:t>Potencia</a:t>
            </a:r>
            <a:r>
              <a:rPr lang="en-US" sz="1800" dirty="0" smtClean="0">
                <a:latin typeface="Arial" panose="020B0604020202020204" pitchFamily="34" charset="0"/>
                <a:cs typeface="Arial" panose="020B0604020202020204" pitchFamily="34" charset="0"/>
              </a:rPr>
              <a:t> nominal: 1,1 Kw</a:t>
            </a:r>
          </a:p>
          <a:p>
            <a:pPr marL="0" indent="0" algn="just">
              <a:buFont typeface="Arial" charset="0"/>
              <a:buNone/>
            </a:pPr>
            <a:r>
              <a:rPr lang="en-US" sz="1800" dirty="0" err="1" smtClean="0">
                <a:latin typeface="Arial" panose="020B0604020202020204" pitchFamily="34" charset="0"/>
                <a:cs typeface="Arial" panose="020B0604020202020204" pitchFamily="34" charset="0"/>
              </a:rPr>
              <a:t>Velocidad</a:t>
            </a:r>
            <a:r>
              <a:rPr lang="en-US" sz="1800" dirty="0" smtClean="0">
                <a:latin typeface="Arial" panose="020B0604020202020204" pitchFamily="34" charset="0"/>
                <a:cs typeface="Arial" panose="020B0604020202020204" pitchFamily="34" charset="0"/>
              </a:rPr>
              <a:t> nominal: 2830 rpm</a:t>
            </a: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algn="just"/>
            <a:r>
              <a:rPr lang="en-US" sz="1800" b="1" dirty="0" smtClean="0">
                <a:latin typeface="Arial" panose="020B0604020202020204" pitchFamily="34" charset="0"/>
                <a:cs typeface="Arial" panose="020B0604020202020204" pitchFamily="34" charset="0"/>
              </a:rPr>
              <a:t>DESCARGA DE MATERIAL TERMINADO</a:t>
            </a:r>
          </a:p>
          <a:p>
            <a:pPr marL="0" indent="0" algn="just">
              <a:buFont typeface="Arial" charset="0"/>
              <a:buNone/>
            </a:pPr>
            <a:r>
              <a:rPr lang="en-US" sz="1800" dirty="0" err="1" smtClean="0">
                <a:latin typeface="Arial" panose="020B0604020202020204" pitchFamily="34" charset="0"/>
                <a:cs typeface="Arial" panose="020B0604020202020204" pitchFamily="34" charset="0"/>
              </a:rPr>
              <a:t>Seleccionamos</a:t>
            </a:r>
            <a:r>
              <a:rPr lang="en-US" sz="1800" dirty="0" smtClean="0">
                <a:latin typeface="Arial" panose="020B0604020202020204" pitchFamily="34" charset="0"/>
                <a:cs typeface="Arial" panose="020B0604020202020204" pitchFamily="34" charset="0"/>
              </a:rPr>
              <a:t> un motor </a:t>
            </a:r>
            <a:r>
              <a:rPr lang="en-US" sz="1800" dirty="0" err="1" smtClean="0">
                <a:latin typeface="Arial" panose="020B0604020202020204" pitchFamily="34" charset="0"/>
                <a:cs typeface="Arial" panose="020B0604020202020204" pitchFamily="34" charset="0"/>
              </a:rPr>
              <a:t>trifásico</a:t>
            </a:r>
            <a:r>
              <a:rPr lang="en-US" sz="1800" dirty="0" smtClean="0">
                <a:latin typeface="Arial" panose="020B0604020202020204" pitchFamily="34" charset="0"/>
                <a:cs typeface="Arial" panose="020B0604020202020204" pitchFamily="34" charset="0"/>
              </a:rPr>
              <a:t> con </a:t>
            </a:r>
            <a:r>
              <a:rPr lang="en-US" sz="1800" dirty="0" err="1" smtClean="0">
                <a:latin typeface="Arial" panose="020B0604020202020204" pitchFamily="34" charset="0"/>
                <a:cs typeface="Arial" panose="020B0604020202020204" pitchFamily="34" charset="0"/>
              </a:rPr>
              <a:t>las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siguientes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características</a:t>
            </a:r>
            <a:r>
              <a:rPr lang="en-US" sz="1800" dirty="0" smtClean="0">
                <a:latin typeface="Arial" panose="020B0604020202020204" pitchFamily="34" charset="0"/>
                <a:cs typeface="Arial" panose="020B0604020202020204" pitchFamily="34" charset="0"/>
              </a:rPr>
              <a:t>:</a:t>
            </a:r>
          </a:p>
          <a:p>
            <a:pPr marL="0" indent="0" algn="just">
              <a:buFont typeface="Arial" charset="0"/>
              <a:buNone/>
            </a:pPr>
            <a:r>
              <a:rPr lang="en-US" sz="1800" dirty="0" err="1" smtClean="0">
                <a:latin typeface="Arial" panose="020B0604020202020204" pitchFamily="34" charset="0"/>
                <a:cs typeface="Arial" panose="020B0604020202020204" pitchFamily="34" charset="0"/>
              </a:rPr>
              <a:t>Modelo</a:t>
            </a:r>
            <a:r>
              <a:rPr lang="en-US" sz="1800" dirty="0" smtClean="0">
                <a:latin typeface="Arial" panose="020B0604020202020204" pitchFamily="34" charset="0"/>
                <a:cs typeface="Arial" panose="020B0604020202020204" pitchFamily="34" charset="0"/>
              </a:rPr>
              <a:t>: Y-801-2 </a:t>
            </a:r>
          </a:p>
          <a:p>
            <a:pPr marL="0" indent="0" algn="just">
              <a:buFont typeface="Arial" charset="0"/>
              <a:buNone/>
            </a:pPr>
            <a:r>
              <a:rPr lang="en-US" sz="1800" dirty="0" err="1" smtClean="0">
                <a:latin typeface="Arial" panose="020B0604020202020204" pitchFamily="34" charset="0"/>
                <a:cs typeface="Arial" panose="020B0604020202020204" pitchFamily="34" charset="0"/>
              </a:rPr>
              <a:t>Tensión</a:t>
            </a:r>
            <a:r>
              <a:rPr lang="en-US" sz="1800" dirty="0" smtClean="0">
                <a:latin typeface="Arial" panose="020B0604020202020204" pitchFamily="34" charset="0"/>
                <a:cs typeface="Arial" panose="020B0604020202020204" pitchFamily="34" charset="0"/>
              </a:rPr>
              <a:t>: 220/380 V</a:t>
            </a:r>
          </a:p>
          <a:p>
            <a:pPr marL="0" indent="0" algn="just">
              <a:buFont typeface="Arial" charset="0"/>
              <a:buNone/>
            </a:pPr>
            <a:r>
              <a:rPr lang="en-US" sz="1800" dirty="0" err="1" smtClean="0">
                <a:latin typeface="Arial" panose="020B0604020202020204" pitchFamily="34" charset="0"/>
                <a:cs typeface="Arial" panose="020B0604020202020204" pitchFamily="34" charset="0"/>
              </a:rPr>
              <a:t>Potencia</a:t>
            </a:r>
            <a:r>
              <a:rPr lang="en-US" sz="1800" dirty="0" smtClean="0">
                <a:latin typeface="Arial" panose="020B0604020202020204" pitchFamily="34" charset="0"/>
                <a:cs typeface="Arial" panose="020B0604020202020204" pitchFamily="34" charset="0"/>
              </a:rPr>
              <a:t> nominal: 0,75 Kw</a:t>
            </a:r>
          </a:p>
          <a:p>
            <a:pPr marL="0" indent="0" algn="just">
              <a:buFont typeface="Arial" charset="0"/>
              <a:buNone/>
            </a:pPr>
            <a:r>
              <a:rPr lang="en-US" sz="1800" dirty="0" err="1" smtClean="0">
                <a:latin typeface="Arial" panose="020B0604020202020204" pitchFamily="34" charset="0"/>
                <a:cs typeface="Arial" panose="020B0604020202020204" pitchFamily="34" charset="0"/>
              </a:rPr>
              <a:t>Velocidad</a:t>
            </a:r>
            <a:r>
              <a:rPr lang="en-US" sz="1800" dirty="0" smtClean="0">
                <a:latin typeface="Arial" panose="020B0604020202020204" pitchFamily="34" charset="0"/>
                <a:cs typeface="Arial" panose="020B0604020202020204" pitchFamily="34" charset="0"/>
              </a:rPr>
              <a:t> nominal: 2830 rpm</a:t>
            </a:r>
          </a:p>
          <a:p>
            <a:pPr marL="0" indent="0" algn="just">
              <a:buFont typeface="Arial" charset="0"/>
              <a:buNone/>
            </a:pPr>
            <a:r>
              <a:rPr lang="en-US" sz="1800" dirty="0" err="1" smtClean="0">
                <a:latin typeface="Arial" panose="020B0604020202020204" pitchFamily="34" charset="0"/>
                <a:cs typeface="Arial" panose="020B0604020202020204" pitchFamily="34" charset="0"/>
                <a:hlinkClick r:id="rId3" action="ppaction://program"/>
              </a:rPr>
              <a:t>Ver</a:t>
            </a:r>
            <a:r>
              <a:rPr lang="en-US" sz="1800" dirty="0" smtClean="0">
                <a:latin typeface="Arial" panose="020B0604020202020204" pitchFamily="34" charset="0"/>
                <a:cs typeface="Arial" panose="020B0604020202020204" pitchFamily="34" charset="0"/>
                <a:hlinkClick r:id="rId3" action="ppaction://program"/>
              </a:rPr>
              <a:t> </a:t>
            </a:r>
            <a:r>
              <a:rPr lang="en-US" sz="1800" dirty="0" err="1" smtClean="0">
                <a:latin typeface="Arial" panose="020B0604020202020204" pitchFamily="34" charset="0"/>
                <a:cs typeface="Arial" panose="020B0604020202020204" pitchFamily="34" charset="0"/>
                <a:hlinkClick r:id="rId3" action="ppaction://program"/>
              </a:rPr>
              <a:t>gráfico</a:t>
            </a:r>
            <a:r>
              <a:rPr lang="en-US" sz="1800" dirty="0" smtClean="0">
                <a:latin typeface="Arial" panose="020B0604020202020204" pitchFamily="34" charset="0"/>
                <a:cs typeface="Arial" panose="020B0604020202020204" pitchFamily="34" charset="0"/>
                <a:hlinkClick r:id="rId3" action="ppaction://program"/>
              </a:rPr>
              <a:t> </a:t>
            </a:r>
            <a:r>
              <a:rPr lang="en-US" sz="1800" dirty="0" smtClean="0">
                <a:latin typeface="Arial" panose="020B0604020202020204" pitchFamily="34" charset="0"/>
                <a:cs typeface="Arial" panose="020B0604020202020204" pitchFamily="34" charset="0"/>
              </a:rPr>
              <a:t>TONGAO ELECTROMECHANICAL.</a:t>
            </a: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endParaRPr lang="es-EC"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312130"/>
      </p:ext>
    </p:extLst>
  </p:cSld>
  <p:clrMapOvr>
    <a:masterClrMapping/>
  </p:clrMapOvr>
  <p:transition spd="med">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CALCULO DE PROTECCIONES</a:t>
            </a:r>
            <a:endParaRPr lang="es-EC" sz="2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800" dirty="0" smtClean="0">
                    <a:latin typeface="Arial" panose="020B0604020202020204" pitchFamily="34" charset="0"/>
                    <a:cs typeface="Arial" panose="020B0604020202020204" pitchFamily="34" charset="0"/>
                  </a:rPr>
                  <a:t>	 </a:t>
                </a:r>
              </a:p>
              <a:p>
                <a:pPr marL="0" indent="0" algn="just">
                  <a:buFont typeface="Arial" charset="0"/>
                  <a:buNone/>
                </a:pPr>
                <a:r>
                  <a:rPr lang="en-US" sz="1800" dirty="0" smtClean="0">
                    <a:latin typeface="Arial" panose="020B0604020202020204" pitchFamily="34" charset="0"/>
                    <a:cs typeface="Arial" panose="020B0604020202020204" pitchFamily="34" charset="0"/>
                  </a:rPr>
                  <a:t>Para </a:t>
                </a:r>
                <a:r>
                  <a:rPr lang="en-US" sz="1800" dirty="0" err="1" smtClean="0">
                    <a:latin typeface="Arial" panose="020B0604020202020204" pitchFamily="34" charset="0"/>
                    <a:cs typeface="Arial" panose="020B0604020202020204" pitchFamily="34" charset="0"/>
                  </a:rPr>
                  <a:t>determinar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correctamente</a:t>
                </a:r>
                <a:r>
                  <a:rPr lang="en-US" sz="1800" dirty="0" smtClean="0">
                    <a:latin typeface="Arial" panose="020B0604020202020204" pitchFamily="34" charset="0"/>
                    <a:cs typeface="Arial" panose="020B0604020202020204" pitchFamily="34" charset="0"/>
                  </a:rPr>
                  <a:t> los </a:t>
                </a:r>
                <a:r>
                  <a:rPr lang="en-US" sz="1800" dirty="0" err="1" smtClean="0">
                    <a:latin typeface="Arial" panose="020B0604020202020204" pitchFamily="34" charset="0"/>
                    <a:cs typeface="Arial" panose="020B0604020202020204" pitchFamily="34" charset="0"/>
                  </a:rPr>
                  <a:t>componentes</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proteccion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necesario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calcular</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corriente</a:t>
                </a:r>
                <a:r>
                  <a:rPr lang="en-US" sz="1800" dirty="0" smtClean="0">
                    <a:latin typeface="Arial" panose="020B0604020202020204" pitchFamily="34" charset="0"/>
                    <a:cs typeface="Arial" panose="020B0604020202020204" pitchFamily="34" charset="0"/>
                  </a:rPr>
                  <a:t> que </a:t>
                </a:r>
                <a:r>
                  <a:rPr lang="en-US" sz="1800" dirty="0" err="1" smtClean="0">
                    <a:latin typeface="Arial" panose="020B0604020202020204" pitchFamily="34" charset="0"/>
                    <a:cs typeface="Arial" panose="020B0604020202020204" pitchFamily="34" charset="0"/>
                  </a:rPr>
                  <a:t>absorbida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por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cada</a:t>
                </a:r>
                <a:r>
                  <a:rPr lang="en-US" sz="1800" dirty="0" smtClean="0">
                    <a:latin typeface="Arial" panose="020B0604020202020204" pitchFamily="34" charset="0"/>
                    <a:cs typeface="Arial" panose="020B0604020202020204" pitchFamily="34" charset="0"/>
                  </a:rPr>
                  <a:t> motor.</a:t>
                </a: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r>
                  <a:rPr lang="en-US" sz="1800" dirty="0"/>
                  <a:t> </a:t>
                </a:r>
                <a:r>
                  <a:rPr lang="en-US" sz="1800" b="1" dirty="0" smtClean="0">
                    <a:latin typeface="Arial" panose="020B0604020202020204" pitchFamily="34" charset="0"/>
                    <a:cs typeface="Arial" panose="020B0604020202020204" pitchFamily="34" charset="0"/>
                  </a:rPr>
                  <a:t>El </a:t>
                </a:r>
                <a:r>
                  <a:rPr lang="en-US" sz="1800" b="1" dirty="0" err="1" smtClean="0">
                    <a:latin typeface="Arial" panose="020B0604020202020204" pitchFamily="34" charset="0"/>
                    <a:cs typeface="Arial" panose="020B0604020202020204" pitchFamily="34" charset="0"/>
                  </a:rPr>
                  <a:t>cálculo</a:t>
                </a:r>
                <a:r>
                  <a:rPr lang="en-US" sz="1800" b="1" dirty="0" smtClean="0">
                    <a:latin typeface="Arial" panose="020B0604020202020204" pitchFamily="34" charset="0"/>
                    <a:cs typeface="Arial" panose="020B0604020202020204" pitchFamily="34" charset="0"/>
                  </a:rPr>
                  <a:t> se lo </a:t>
                </a:r>
                <a:r>
                  <a:rPr lang="en-US" sz="1800" b="1" dirty="0" err="1" smtClean="0">
                    <a:latin typeface="Arial" panose="020B0604020202020204" pitchFamily="34" charset="0"/>
                    <a:cs typeface="Arial" panose="020B0604020202020204" pitchFamily="34" charset="0"/>
                  </a:rPr>
                  <a:t>realizó</a:t>
                </a:r>
                <a:r>
                  <a:rPr lang="en-US" sz="1800" b="1" dirty="0" smtClean="0">
                    <a:latin typeface="Arial" panose="020B0604020202020204" pitchFamily="34" charset="0"/>
                    <a:cs typeface="Arial" panose="020B0604020202020204" pitchFamily="34" charset="0"/>
                  </a:rPr>
                  <a:t> para los motores de </a:t>
                </a:r>
                <a:r>
                  <a:rPr lang="en-US" sz="1800" b="1" dirty="0" err="1" smtClean="0">
                    <a:latin typeface="Arial" panose="020B0604020202020204" pitchFamily="34" charset="0"/>
                    <a:cs typeface="Arial" panose="020B0604020202020204" pitchFamily="34" charset="0"/>
                  </a:rPr>
                  <a:t>corte</a:t>
                </a:r>
                <a:r>
                  <a:rPr lang="en-US" sz="1800" b="1" dirty="0" smtClean="0">
                    <a:latin typeface="Arial" panose="020B0604020202020204" pitchFamily="34" charset="0"/>
                    <a:cs typeface="Arial" panose="020B0604020202020204" pitchFamily="34" charset="0"/>
                  </a:rPr>
                  <a:t> y </a:t>
                </a:r>
                <a:r>
                  <a:rPr lang="en-US" sz="1800" b="1" dirty="0" err="1" smtClean="0">
                    <a:latin typeface="Arial" panose="020B0604020202020204" pitchFamily="34" charset="0"/>
                    <a:cs typeface="Arial" panose="020B0604020202020204" pitchFamily="34" charset="0"/>
                  </a:rPr>
                  <a:t>moldurado</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ya</a:t>
                </a:r>
                <a:r>
                  <a:rPr lang="en-US" sz="1800" b="1" dirty="0" smtClean="0">
                    <a:latin typeface="Arial" panose="020B0604020202020204" pitchFamily="34" charset="0"/>
                    <a:cs typeface="Arial" panose="020B0604020202020204" pitchFamily="34" charset="0"/>
                  </a:rPr>
                  <a:t> que </a:t>
                </a:r>
                <a:r>
                  <a:rPr lang="en-US" sz="1800" b="1" dirty="0" err="1" smtClean="0">
                    <a:latin typeface="Arial" panose="020B0604020202020204" pitchFamily="34" charset="0"/>
                    <a:cs typeface="Arial" panose="020B0604020202020204" pitchFamily="34" charset="0"/>
                  </a:rPr>
                  <a:t>estos</a:t>
                </a:r>
                <a:r>
                  <a:rPr lang="en-US" sz="1800" b="1" dirty="0" smtClean="0">
                    <a:latin typeface="Arial" panose="020B0604020202020204" pitchFamily="34" charset="0"/>
                    <a:cs typeface="Arial" panose="020B0604020202020204" pitchFamily="34" charset="0"/>
                  </a:rPr>
                  <a:t> son los que </a:t>
                </a:r>
                <a:r>
                  <a:rPr lang="en-US" sz="1800" b="1" dirty="0" err="1" smtClean="0">
                    <a:latin typeface="Arial" panose="020B0604020202020204" pitchFamily="34" charset="0"/>
                    <a:cs typeface="Arial" panose="020B0604020202020204" pitchFamily="34" charset="0"/>
                  </a:rPr>
                  <a:t>consumen</a:t>
                </a:r>
                <a:r>
                  <a:rPr lang="en-US" sz="1800" b="1" dirty="0" smtClean="0">
                    <a:latin typeface="Arial" panose="020B0604020202020204" pitchFamily="34" charset="0"/>
                    <a:cs typeface="Arial" panose="020B0604020202020204" pitchFamily="34" charset="0"/>
                  </a:rPr>
                  <a:t> la mayor </a:t>
                </a:r>
                <a:r>
                  <a:rPr lang="en-US" sz="1800" b="1" dirty="0" err="1" smtClean="0">
                    <a:latin typeface="Arial" panose="020B0604020202020204" pitchFamily="34" charset="0"/>
                    <a:cs typeface="Arial" panose="020B0604020202020204" pitchFamily="34" charset="0"/>
                  </a:rPr>
                  <a:t>potencia</a:t>
                </a:r>
                <a:r>
                  <a:rPr lang="en-US" sz="1800" b="1" dirty="0" smtClean="0">
                    <a:latin typeface="Arial" panose="020B0604020202020204" pitchFamily="34" charset="0"/>
                    <a:cs typeface="Arial" panose="020B0604020202020204" pitchFamily="34" charset="0"/>
                  </a:rPr>
                  <a:t>:</a:t>
                </a:r>
              </a:p>
              <a:p>
                <a:pPr marL="0" indent="0" algn="just">
                  <a:buFont typeface="Arial" charset="0"/>
                  <a:buNone/>
                </a:pPr>
                <a:endParaRPr lang="en-US" sz="1800" b="1" dirty="0" smtClean="0">
                  <a:latin typeface="Arial" panose="020B0604020202020204" pitchFamily="34" charset="0"/>
                  <a:cs typeface="Arial" panose="020B0604020202020204" pitchFamily="34" charset="0"/>
                </a:endParaRPr>
              </a:p>
              <a:p>
                <a:pPr marL="0" indent="0" algn="just">
                  <a:buFont typeface="Arial" charset="0"/>
                  <a:buNone/>
                </a:pPr>
                <a14:m>
                  <m:oMathPara xmlns:m="http://schemas.openxmlformats.org/officeDocument/2006/math">
                    <m:oMathParaPr>
                      <m:jc m:val="centerGroup"/>
                    </m:oMathParaPr>
                    <m:oMath xmlns:m="http://schemas.openxmlformats.org/officeDocument/2006/math">
                      <m:r>
                        <a:rPr lang="en-US" sz="1800" b="1" i="1" smtClean="0">
                          <a:latin typeface="Cambria Math"/>
                          <a:cs typeface="Arial" panose="020B0604020202020204" pitchFamily="34" charset="0"/>
                        </a:rPr>
                        <m:t>𝑷</m:t>
                      </m:r>
                      <m:r>
                        <a:rPr lang="en-US" sz="1800" b="1" i="1" smtClean="0">
                          <a:latin typeface="Cambria Math"/>
                          <a:cs typeface="Arial" panose="020B0604020202020204" pitchFamily="34" charset="0"/>
                        </a:rPr>
                        <m:t>=</m:t>
                      </m:r>
                      <m:rad>
                        <m:radPr>
                          <m:degHide m:val="on"/>
                          <m:ctrlPr>
                            <a:rPr lang="en-US" sz="1800" b="1" i="1" smtClean="0">
                              <a:latin typeface="Cambria Math"/>
                              <a:ea typeface="Cambria Math"/>
                              <a:cs typeface="Arial" panose="020B0604020202020204" pitchFamily="34" charset="0"/>
                            </a:rPr>
                          </m:ctrlPr>
                        </m:radPr>
                        <m:deg/>
                        <m:e>
                          <m:r>
                            <a:rPr lang="en-US" sz="1800" b="1" i="1" smtClean="0">
                              <a:latin typeface="Cambria Math"/>
                              <a:ea typeface="Cambria Math"/>
                              <a:cs typeface="Arial" panose="020B0604020202020204" pitchFamily="34" charset="0"/>
                            </a:rPr>
                            <m:t>𝟑</m:t>
                          </m:r>
                        </m:e>
                      </m:rad>
                      <m:r>
                        <a:rPr lang="en-US" sz="1800" b="1" i="1" smtClean="0">
                          <a:latin typeface="Cambria Math"/>
                          <a:ea typeface="Cambria Math"/>
                          <a:cs typeface="Arial" panose="020B0604020202020204" pitchFamily="34" charset="0"/>
                        </a:rPr>
                        <m:t>∗</m:t>
                      </m:r>
                      <m:r>
                        <a:rPr lang="en-US" sz="1800" b="1" i="1" smtClean="0">
                          <a:latin typeface="Cambria Math"/>
                          <a:ea typeface="Cambria Math"/>
                          <a:cs typeface="Arial" panose="020B0604020202020204" pitchFamily="34" charset="0"/>
                        </a:rPr>
                        <m:t>𝑰</m:t>
                      </m:r>
                      <m:r>
                        <a:rPr lang="en-US" sz="1800" b="1" i="1" smtClean="0">
                          <a:latin typeface="Cambria Math"/>
                          <a:ea typeface="Cambria Math"/>
                          <a:cs typeface="Arial" panose="020B0604020202020204" pitchFamily="34" charset="0"/>
                        </a:rPr>
                        <m:t>∗</m:t>
                      </m:r>
                      <m:r>
                        <a:rPr lang="en-US" sz="1800" b="1" i="1" smtClean="0">
                          <a:latin typeface="Cambria Math"/>
                          <a:ea typeface="Cambria Math"/>
                          <a:cs typeface="Arial" panose="020B0604020202020204" pitchFamily="34" charset="0"/>
                        </a:rPr>
                        <m:t>𝑽</m:t>
                      </m:r>
                      <m:r>
                        <a:rPr lang="en-US" sz="1800" b="1" i="1" smtClean="0">
                          <a:latin typeface="Cambria Math"/>
                          <a:ea typeface="Cambria Math"/>
                          <a:cs typeface="Arial" panose="020B0604020202020204" pitchFamily="34" charset="0"/>
                        </a:rPr>
                        <m:t>∗</m:t>
                      </m:r>
                      <m:r>
                        <a:rPr lang="en-US" sz="1800" b="1" i="1" smtClean="0">
                          <a:latin typeface="Cambria Math"/>
                          <a:ea typeface="Cambria Math"/>
                          <a:cs typeface="Arial" panose="020B0604020202020204" pitchFamily="34" charset="0"/>
                        </a:rPr>
                        <m:t>𝒄𝒐𝒔</m:t>
                      </m:r>
                      <m:r>
                        <a:rPr lang="en-US" sz="1800" b="1" i="1" smtClean="0">
                          <a:latin typeface="Cambria Math"/>
                          <a:ea typeface="Cambria Math"/>
                          <a:cs typeface="Arial" panose="020B0604020202020204" pitchFamily="34" charset="0"/>
                        </a:rPr>
                        <m:t> ∅</m:t>
                      </m:r>
                    </m:oMath>
                  </m:oMathPara>
                </a14:m>
                <a:endParaRPr lang="es-EC" sz="1800" b="1" dirty="0" smtClean="0">
                  <a:latin typeface="Arial" panose="020B0604020202020204" pitchFamily="34" charset="0"/>
                  <a:cs typeface="Arial" panose="020B0604020202020204" pitchFamily="34" charset="0"/>
                </a:endParaRPr>
              </a:p>
              <a:p>
                <a:pPr marL="0" indent="0" algn="just">
                  <a:buFont typeface="Arial" charset="0"/>
                  <a:buNone/>
                </a:pPr>
                <a14:m>
                  <m:oMathPara xmlns:m="http://schemas.openxmlformats.org/officeDocument/2006/math">
                    <m:oMathParaPr>
                      <m:jc m:val="centerGroup"/>
                    </m:oMathParaPr>
                    <m:oMath xmlns:m="http://schemas.openxmlformats.org/officeDocument/2006/math">
                      <m:r>
                        <a:rPr lang="en-US" sz="1800" b="1" i="1" smtClean="0">
                          <a:latin typeface="Cambria Math"/>
                          <a:cs typeface="Arial" panose="020B0604020202020204" pitchFamily="34" charset="0"/>
                        </a:rPr>
                        <m:t>𝑰</m:t>
                      </m:r>
                      <m:r>
                        <a:rPr lang="en-US" sz="1800" b="1" i="1" smtClean="0">
                          <a:latin typeface="Cambria Math"/>
                          <a:cs typeface="Arial" panose="020B0604020202020204" pitchFamily="34" charset="0"/>
                        </a:rPr>
                        <m:t>=</m:t>
                      </m:r>
                      <m:r>
                        <a:rPr lang="en-US" sz="1800" b="1" i="1" smtClean="0">
                          <a:latin typeface="Cambria Math"/>
                          <a:cs typeface="Arial" panose="020B0604020202020204" pitchFamily="34" charset="0"/>
                        </a:rPr>
                        <m:t>𝟐𝟐𝟎𝟎</m:t>
                      </m:r>
                      <m:r>
                        <a:rPr lang="en-US" sz="1800" b="1" i="1" smtClean="0">
                          <a:latin typeface="Cambria Math"/>
                          <a:cs typeface="Arial" panose="020B0604020202020204" pitchFamily="34" charset="0"/>
                        </a:rPr>
                        <m:t>/</m:t>
                      </m:r>
                      <m:rad>
                        <m:radPr>
                          <m:degHide m:val="on"/>
                          <m:ctrlPr>
                            <a:rPr lang="en-US" sz="1800" b="1" i="1" smtClean="0">
                              <a:latin typeface="Cambria Math"/>
                              <a:ea typeface="Cambria Math"/>
                              <a:cs typeface="Arial" panose="020B0604020202020204" pitchFamily="34" charset="0"/>
                            </a:rPr>
                          </m:ctrlPr>
                        </m:radPr>
                        <m:deg/>
                        <m:e>
                          <m:r>
                            <a:rPr lang="en-US" sz="1800" b="1" i="1" smtClean="0">
                              <a:latin typeface="Cambria Math"/>
                              <a:ea typeface="Cambria Math"/>
                              <a:cs typeface="Arial" panose="020B0604020202020204" pitchFamily="34" charset="0"/>
                            </a:rPr>
                            <m:t>𝟑</m:t>
                          </m:r>
                        </m:e>
                      </m:rad>
                      <m:r>
                        <a:rPr lang="en-US" sz="1800" b="1" i="1" smtClean="0">
                          <a:latin typeface="Cambria Math"/>
                          <a:ea typeface="Cambria Math"/>
                          <a:cs typeface="Arial" panose="020B0604020202020204" pitchFamily="34" charset="0"/>
                        </a:rPr>
                        <m:t>∗</m:t>
                      </m:r>
                      <m:r>
                        <a:rPr lang="en-US" sz="1800" b="1" i="1" smtClean="0">
                          <a:latin typeface="Cambria Math"/>
                          <a:ea typeface="Cambria Math"/>
                          <a:cs typeface="Arial" panose="020B0604020202020204" pitchFamily="34" charset="0"/>
                        </a:rPr>
                        <m:t>𝟐𝟐𝟎</m:t>
                      </m:r>
                      <m:r>
                        <a:rPr lang="en-US" sz="1800" b="1" i="1" smtClean="0">
                          <a:latin typeface="Cambria Math"/>
                          <a:ea typeface="Cambria Math"/>
                          <a:cs typeface="Arial" panose="020B0604020202020204" pitchFamily="34" charset="0"/>
                        </a:rPr>
                        <m:t>∗</m:t>
                      </m:r>
                      <m:r>
                        <a:rPr lang="en-US" sz="1800" b="1" i="1" smtClean="0">
                          <a:latin typeface="Cambria Math"/>
                          <a:ea typeface="Cambria Math"/>
                          <a:cs typeface="Arial" panose="020B0604020202020204" pitchFamily="34" charset="0"/>
                        </a:rPr>
                        <m:t>𝟎</m:t>
                      </m:r>
                      <m:r>
                        <a:rPr lang="en-US" sz="1800" b="1" i="1" smtClean="0">
                          <a:latin typeface="Cambria Math"/>
                          <a:ea typeface="Cambria Math"/>
                          <a:cs typeface="Arial" panose="020B0604020202020204" pitchFamily="34" charset="0"/>
                        </a:rPr>
                        <m:t>,</m:t>
                      </m:r>
                      <m:r>
                        <a:rPr lang="en-US" sz="1800" b="1" i="1" smtClean="0">
                          <a:latin typeface="Cambria Math"/>
                          <a:ea typeface="Cambria Math"/>
                          <a:cs typeface="Arial" panose="020B0604020202020204" pitchFamily="34" charset="0"/>
                        </a:rPr>
                        <m:t>𝟖𝟔</m:t>
                      </m:r>
                    </m:oMath>
                  </m:oMathPara>
                </a14:m>
                <a:endParaRPr lang="es-EC" sz="1800" b="1" dirty="0" smtClean="0">
                  <a:latin typeface="Arial" panose="020B0604020202020204" pitchFamily="34" charset="0"/>
                  <a:cs typeface="Arial" panose="020B0604020202020204" pitchFamily="34" charset="0"/>
                </a:endParaRPr>
              </a:p>
              <a:p>
                <a:pPr marL="0" indent="0" algn="ctr">
                  <a:buFont typeface="Arial" charset="0"/>
                  <a:buNone/>
                </a:pPr>
                <a14:m>
                  <m:oMath xmlns:m="http://schemas.openxmlformats.org/officeDocument/2006/math">
                    <m:r>
                      <a:rPr lang="en-US" sz="1800" b="1" i="1" smtClean="0">
                        <a:latin typeface="Cambria Math"/>
                        <a:cs typeface="Arial" panose="020B0604020202020204" pitchFamily="34" charset="0"/>
                      </a:rPr>
                      <m:t>𝑰</m:t>
                    </m:r>
                    <m:r>
                      <a:rPr lang="en-US" sz="1800" b="1" i="1" smtClean="0">
                        <a:latin typeface="Cambria Math"/>
                        <a:cs typeface="Arial" panose="020B0604020202020204" pitchFamily="34" charset="0"/>
                      </a:rPr>
                      <m:t>=</m:t>
                    </m:r>
                    <m:r>
                      <a:rPr lang="en-US" sz="1800" b="1" i="1" smtClean="0">
                        <a:latin typeface="Cambria Math"/>
                        <a:cs typeface="Arial" panose="020B0604020202020204" pitchFamily="34" charset="0"/>
                      </a:rPr>
                      <m:t>𝟔</m:t>
                    </m:r>
                    <m:r>
                      <a:rPr lang="en-US" sz="1800" b="1" i="1" smtClean="0">
                        <a:latin typeface="Cambria Math"/>
                        <a:cs typeface="Arial" panose="020B0604020202020204" pitchFamily="34" charset="0"/>
                      </a:rPr>
                      <m:t>,</m:t>
                    </m:r>
                    <m:r>
                      <a:rPr lang="en-US" sz="1800" b="1" i="1" smtClean="0">
                        <a:latin typeface="Cambria Math"/>
                        <a:cs typeface="Arial" panose="020B0604020202020204" pitchFamily="34" charset="0"/>
                      </a:rPr>
                      <m:t>𝟕𝟏</m:t>
                    </m:r>
                    <m:r>
                      <a:rPr lang="en-US" sz="1800" b="1" i="1" smtClean="0">
                        <a:latin typeface="Cambria Math"/>
                        <a:cs typeface="Arial" panose="020B0604020202020204" pitchFamily="34" charset="0"/>
                      </a:rPr>
                      <m:t> </m:t>
                    </m:r>
                    <m:r>
                      <a:rPr lang="en-US" sz="1800" b="1" i="1" smtClean="0">
                        <a:latin typeface="Cambria Math"/>
                        <a:cs typeface="Arial" panose="020B0604020202020204" pitchFamily="34" charset="0"/>
                      </a:rPr>
                      <m:t>𝑨</m:t>
                    </m:r>
                    <m:r>
                      <a:rPr lang="en-US" sz="1800" b="1" i="1" smtClean="0">
                        <a:latin typeface="Cambria Math"/>
                        <a:cs typeface="Arial" panose="020B0604020202020204" pitchFamily="34" charset="0"/>
                      </a:rPr>
                      <m:t> </m:t>
                    </m:r>
                  </m:oMath>
                </a14:m>
                <a:r>
                  <a:rPr lang="es-EC" sz="1800" b="1" dirty="0" smtClean="0">
                    <a:latin typeface="Arial" panose="020B0604020202020204" pitchFamily="34" charset="0"/>
                    <a:cs typeface="Arial" panose="020B0604020202020204" pitchFamily="34" charset="0"/>
                  </a:rPr>
                  <a:t>en el arranque de cada motor</a:t>
                </a:r>
              </a:p>
              <a:p>
                <a:pPr marL="0" indent="0" algn="ctr">
                  <a:buNone/>
                </a:pPr>
                <a14:m>
                  <m:oMathPara xmlns:m="http://schemas.openxmlformats.org/officeDocument/2006/math">
                    <m:oMathParaPr>
                      <m:jc m:val="centerGroup"/>
                    </m:oMathParaPr>
                    <m:oMath xmlns:m="http://schemas.openxmlformats.org/officeDocument/2006/math">
                      <m:r>
                        <a:rPr lang="en-US" sz="1800" b="1" i="1">
                          <a:latin typeface="Cambria Math"/>
                          <a:cs typeface="Arial" panose="020B0604020202020204" pitchFamily="34" charset="0"/>
                        </a:rPr>
                        <m:t>𝑰</m:t>
                      </m:r>
                      <m:r>
                        <a:rPr lang="en-US" sz="1800" b="1" i="1">
                          <a:latin typeface="Cambria Math"/>
                          <a:cs typeface="Arial" panose="020B0604020202020204" pitchFamily="34" charset="0"/>
                        </a:rPr>
                        <m:t>=</m:t>
                      </m:r>
                      <m:r>
                        <a:rPr lang="es-MX" sz="1800" b="1" i="1" smtClean="0">
                          <a:latin typeface="Cambria Math"/>
                          <a:cs typeface="Arial" panose="020B0604020202020204" pitchFamily="34" charset="0"/>
                        </a:rPr>
                        <m:t>𝟐𝟎</m:t>
                      </m:r>
                      <m:r>
                        <a:rPr lang="es-MX" sz="1800" b="1" i="1" smtClean="0">
                          <a:latin typeface="Cambria Math"/>
                          <a:cs typeface="Arial" panose="020B0604020202020204" pitchFamily="34" charset="0"/>
                        </a:rPr>
                        <m:t>.</m:t>
                      </m:r>
                      <m:r>
                        <a:rPr lang="es-MX" sz="1800" b="1" i="1" smtClean="0">
                          <a:latin typeface="Cambria Math"/>
                          <a:cs typeface="Arial" panose="020B0604020202020204" pitchFamily="34" charset="0"/>
                        </a:rPr>
                        <m:t>𝟏𝟒</m:t>
                      </m:r>
                      <m:r>
                        <a:rPr lang="es-MX" sz="1800" b="1" i="1" smtClean="0">
                          <a:latin typeface="Cambria Math"/>
                          <a:cs typeface="Arial" panose="020B0604020202020204" pitchFamily="34" charset="0"/>
                        </a:rPr>
                        <m:t> </m:t>
                      </m:r>
                      <m:r>
                        <a:rPr lang="en-US" sz="1800" b="1" i="1">
                          <a:latin typeface="Cambria Math"/>
                          <a:cs typeface="Arial" panose="020B0604020202020204" pitchFamily="34" charset="0"/>
                        </a:rPr>
                        <m:t>𝑨</m:t>
                      </m:r>
                    </m:oMath>
                  </m:oMathPara>
                </a14:m>
                <a:endParaRPr lang="es-EC" sz="1800" b="1" dirty="0" smtClean="0">
                  <a:latin typeface="Arial" panose="020B0604020202020204" pitchFamily="34" charset="0"/>
                  <a:cs typeface="Arial" panose="020B0604020202020204" pitchFamily="34" charset="0"/>
                </a:endParaRPr>
              </a:p>
              <a:p>
                <a:pPr marL="0" indent="0" algn="just">
                  <a:buFont typeface="Arial" charset="0"/>
                  <a:buNone/>
                </a:pPr>
                <a:r>
                  <a:rPr lang="en-US" sz="1800" dirty="0" err="1" smtClean="0">
                    <a:latin typeface="Arial" panose="020B0604020202020204" pitchFamily="34" charset="0"/>
                    <a:cs typeface="Arial" panose="020B0604020202020204" pitchFamily="34" charset="0"/>
                  </a:rPr>
                  <a:t>Ya</a:t>
                </a:r>
                <a:r>
                  <a:rPr lang="en-US" sz="1800" dirty="0" smtClean="0">
                    <a:latin typeface="Arial" panose="020B0604020202020204" pitchFamily="34" charset="0"/>
                    <a:cs typeface="Arial" panose="020B0604020202020204" pitchFamily="34" charset="0"/>
                  </a:rPr>
                  <a:t> que se </a:t>
                </a:r>
                <a:r>
                  <a:rPr lang="en-US" sz="1800" dirty="0" err="1" smtClean="0">
                    <a:latin typeface="Arial" panose="020B0604020202020204" pitchFamily="34" charset="0"/>
                    <a:cs typeface="Arial" panose="020B0604020202020204" pitchFamily="34" charset="0"/>
                  </a:rPr>
                  <a:t>trata</a:t>
                </a:r>
                <a:r>
                  <a:rPr lang="en-US" sz="1800" dirty="0" smtClean="0">
                    <a:latin typeface="Arial" panose="020B0604020202020204" pitchFamily="34" charset="0"/>
                    <a:cs typeface="Arial" panose="020B0604020202020204" pitchFamily="34" charset="0"/>
                  </a:rPr>
                  <a:t> de un </a:t>
                </a:r>
                <a:r>
                  <a:rPr lang="en-US" sz="1800" dirty="0" err="1" smtClean="0">
                    <a:latin typeface="Arial" panose="020B0604020202020204" pitchFamily="34" charset="0"/>
                    <a:cs typeface="Arial" panose="020B0604020202020204" pitchFamily="34" charset="0"/>
                  </a:rPr>
                  <a:t>arranque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directo</a:t>
                </a:r>
                <a:r>
                  <a:rPr lang="en-US" sz="1800" dirty="0" smtClean="0">
                    <a:latin typeface="Arial" panose="020B0604020202020204" pitchFamily="34" charset="0"/>
                    <a:cs typeface="Arial" panose="020B0604020202020204" pitchFamily="34" charset="0"/>
                  </a:rPr>
                  <a:t>, los </a:t>
                </a:r>
                <a:r>
                  <a:rPr lang="en-US" sz="1800" dirty="0" err="1" smtClean="0">
                    <a:latin typeface="Arial" panose="020B0604020202020204" pitchFamily="34" charset="0"/>
                    <a:cs typeface="Arial" panose="020B0604020202020204" pitchFamily="34" charset="0"/>
                  </a:rPr>
                  <a:t>fusibles</a:t>
                </a:r>
                <a:r>
                  <a:rPr lang="en-US" sz="1800" dirty="0" smtClean="0">
                    <a:latin typeface="Arial" panose="020B0604020202020204" pitchFamily="34" charset="0"/>
                    <a:cs typeface="Arial" panose="020B0604020202020204" pitchFamily="34" charset="0"/>
                  </a:rPr>
                  <a:t>, contactor y </a:t>
                </a:r>
                <a:r>
                  <a:rPr lang="en-US" sz="1800" dirty="0" err="1" smtClean="0">
                    <a:latin typeface="Arial" panose="020B0604020202020204" pitchFamily="34" charset="0"/>
                    <a:cs typeface="Arial" panose="020B0604020202020204" pitchFamily="34" charset="0"/>
                  </a:rPr>
                  <a:t>relé</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térmico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deberán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soportar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durante</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fase</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arranque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intensidades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superiores</a:t>
                </a:r>
                <a:r>
                  <a:rPr lang="en-US" sz="1800" dirty="0" smtClean="0">
                    <a:latin typeface="Arial" panose="020B0604020202020204" pitchFamily="34" charset="0"/>
                    <a:cs typeface="Arial" panose="020B0604020202020204" pitchFamily="34" charset="0"/>
                  </a:rPr>
                  <a:t> a la nominal del motor. </a:t>
                </a:r>
              </a:p>
              <a:p>
                <a:pPr marL="0" indent="0" algn="just">
                  <a:buFont typeface="Arial" charset="0"/>
                  <a:buNone/>
                </a:pPr>
                <a:r>
                  <a:rPr lang="en-US" sz="1800" dirty="0" smtClean="0">
                    <a:latin typeface="Arial" panose="020B0604020202020204" pitchFamily="34" charset="0"/>
                    <a:cs typeface="Arial" panose="020B0604020202020204" pitchFamily="34" charset="0"/>
                  </a:rPr>
                  <a:t>Selección del contactor: </a:t>
                </a:r>
                <a:r>
                  <a:rPr lang="en-US" sz="1800" dirty="0" err="1" smtClean="0">
                    <a:latin typeface="Arial" panose="020B0604020202020204" pitchFamily="34" charset="0"/>
                    <a:cs typeface="Arial" panose="020B0604020202020204" pitchFamily="34" charset="0"/>
                    <a:hlinkClick r:id="rId3" action="ppaction://program"/>
                  </a:rPr>
                  <a:t>Ver</a:t>
                </a:r>
                <a:r>
                  <a:rPr lang="en-US" sz="1800" dirty="0" smtClean="0">
                    <a:latin typeface="Arial" panose="020B0604020202020204" pitchFamily="34" charset="0"/>
                    <a:cs typeface="Arial" panose="020B0604020202020204" pitchFamily="34" charset="0"/>
                    <a:hlinkClick r:id="rId3" action="ppaction://program"/>
                  </a:rPr>
                  <a:t> </a:t>
                </a:r>
                <a:r>
                  <a:rPr lang="en-US" sz="1800" dirty="0" err="1" smtClean="0">
                    <a:latin typeface="Arial" panose="020B0604020202020204" pitchFamily="34" charset="0"/>
                    <a:cs typeface="Arial" panose="020B0604020202020204" pitchFamily="34" charset="0"/>
                    <a:hlinkClick r:id="rId3" action="ppaction://program"/>
                  </a:rPr>
                  <a:t>gráfico</a:t>
                </a:r>
                <a:endParaRPr lang="en-US" sz="1800" dirty="0" smtClean="0">
                  <a:latin typeface="Arial" panose="020B0604020202020204" pitchFamily="34" charset="0"/>
                  <a:cs typeface="Arial" panose="020B0604020202020204" pitchFamily="34" charset="0"/>
                </a:endParaRPr>
              </a:p>
              <a:p>
                <a:pPr marL="0" indent="0" algn="just">
                  <a:buFont typeface="Arial" charset="0"/>
                  <a:buNone/>
                </a:pPr>
                <a:r>
                  <a:rPr lang="en-US" sz="1800" dirty="0" smtClean="0">
                    <a:latin typeface="Arial" panose="020B0604020202020204" pitchFamily="34" charset="0"/>
                    <a:cs typeface="Arial" panose="020B0604020202020204" pitchFamily="34" charset="0"/>
                  </a:rPr>
                  <a:t>Selección del </a:t>
                </a:r>
                <a:r>
                  <a:rPr lang="en-US" sz="1800" dirty="0" err="1" smtClean="0">
                    <a:latin typeface="Arial" panose="020B0604020202020204" pitchFamily="34" charset="0"/>
                    <a:cs typeface="Arial" panose="020B0604020202020204" pitchFamily="34" charset="0"/>
                  </a:rPr>
                  <a:t>relé</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térmico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hlinkClick r:id="rId4" action="ppaction://program"/>
                  </a:rPr>
                  <a:t>Ver</a:t>
                </a:r>
                <a:r>
                  <a:rPr lang="en-US" sz="1800" dirty="0" smtClean="0">
                    <a:latin typeface="Arial" panose="020B0604020202020204" pitchFamily="34" charset="0"/>
                    <a:cs typeface="Arial" panose="020B0604020202020204" pitchFamily="34" charset="0"/>
                    <a:hlinkClick r:id="rId4" action="ppaction://program"/>
                  </a:rPr>
                  <a:t> </a:t>
                </a:r>
                <a:r>
                  <a:rPr lang="en-US" sz="1800" dirty="0" err="1" smtClean="0">
                    <a:latin typeface="Arial" panose="020B0604020202020204" pitchFamily="34" charset="0"/>
                    <a:cs typeface="Arial" panose="020B0604020202020204" pitchFamily="34" charset="0"/>
                    <a:hlinkClick r:id="rId4" action="ppaction://program"/>
                  </a:rPr>
                  <a:t>gráfico</a:t>
                </a:r>
                <a:endParaRPr lang="es-EC" sz="1800" dirty="0" smtClean="0">
                  <a:latin typeface="Arial" panose="020B0604020202020204" pitchFamily="34" charset="0"/>
                  <a:cs typeface="Arial" panose="020B0604020202020204" pitchFamily="34" charset="0"/>
                </a:endParaRPr>
              </a:p>
              <a:p>
                <a:pPr marL="0" indent="0" algn="just">
                  <a:buFont typeface="Arial" charset="0"/>
                  <a:buNone/>
                </a:pPr>
                <a:endParaRPr lang="es-EC" sz="1800" b="1" dirty="0" smtClean="0">
                  <a:latin typeface="Arial" panose="020B0604020202020204" pitchFamily="34" charset="0"/>
                  <a:cs typeface="Arial" panose="020B0604020202020204" pitchFamily="34" charset="0"/>
                </a:endParaRPr>
              </a:p>
              <a:p>
                <a:pPr marL="0" indent="0" algn="just">
                  <a:buFont typeface="Arial" charset="0"/>
                  <a:buNone/>
                </a:pPr>
                <a:endParaRPr lang="es-EC" sz="1800" b="1" dirty="0">
                  <a:latin typeface="Arial" panose="020B0604020202020204" pitchFamily="34" charset="0"/>
                  <a:cs typeface="Arial" panose="020B0604020202020204" pitchFamily="34" charset="0"/>
                </a:endParaRPr>
              </a:p>
            </p:txBody>
          </p:sp>
        </mc:Choice>
        <mc:Fallback xmlns="">
          <p:sp>
            <p:nvSpPr>
              <p:cNvPr id="6" name="2 Marcador de contenido"/>
              <p:cNvSpPr txBox="1">
                <a:spLocks noRot="1" noChangeAspect="1" noMove="1" noResize="1" noEditPoints="1" noAdjustHandles="1" noChangeArrowheads="1" noChangeShapeType="1" noTextEdit="1"/>
              </p:cNvSpPr>
              <p:nvPr/>
            </p:nvSpPr>
            <p:spPr bwMode="auto">
              <a:xfrm>
                <a:off x="457200" y="1066800"/>
                <a:ext cx="8229600" cy="5029199"/>
              </a:xfrm>
              <a:prstGeom prst="rect">
                <a:avLst/>
              </a:prstGeom>
              <a:blipFill rotWithShape="1">
                <a:blip r:embed="rId5"/>
                <a:stretch>
                  <a:fillRect l="-593" r="-593" b="-1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noFill/>
                  </a:rPr>
                  <a:t> </a:t>
                </a:r>
              </a:p>
            </p:txBody>
          </p:sp>
        </mc:Fallback>
      </mc:AlternateContent>
    </p:spTree>
    <p:extLst>
      <p:ext uri="{BB962C8B-B14F-4D97-AF65-F5344CB8AC3E}">
        <p14:creationId xmlns:p14="http://schemas.microsoft.com/office/powerpoint/2010/main" val="96073740"/>
      </p:ext>
    </p:extLst>
  </p:cSld>
  <p:clrMapOvr>
    <a:masterClrMapping/>
  </p:clrMapOvr>
  <p:transition spd="med">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CONECCIÓN DE LOS MOTORES</a:t>
            </a: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60020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err="1" smtClean="0">
                <a:latin typeface="Arial" panose="020B0604020202020204" pitchFamily="34" charset="0"/>
                <a:cs typeface="Arial" panose="020B0604020202020204" pitchFamily="34" charset="0"/>
              </a:rPr>
              <a:t>Conección</a:t>
            </a:r>
            <a:r>
              <a:rPr lang="en-US" sz="1800" dirty="0" smtClean="0">
                <a:latin typeface="Arial" panose="020B0604020202020204" pitchFamily="34" charset="0"/>
                <a:cs typeface="Arial" panose="020B0604020202020204" pitchFamily="34" charset="0"/>
              </a:rPr>
              <a:t> del motor de </a:t>
            </a:r>
            <a:r>
              <a:rPr lang="en-US" sz="1800" dirty="0" err="1" smtClean="0">
                <a:latin typeface="Arial" panose="020B0604020202020204" pitchFamily="34" charset="0"/>
                <a:cs typeface="Arial" panose="020B0604020202020204" pitchFamily="34" charset="0"/>
              </a:rPr>
              <a:t>descarga</a:t>
            </a:r>
            <a:r>
              <a:rPr lang="en-US" sz="1800" dirty="0" smtClean="0">
                <a:latin typeface="Arial" panose="020B0604020202020204" pitchFamily="34" charset="0"/>
                <a:cs typeface="Arial" panose="020B0604020202020204" pitchFamily="34" charset="0"/>
              </a:rPr>
              <a:t> de material. </a:t>
            </a:r>
            <a:r>
              <a:rPr lang="en-US" sz="1800" dirty="0" err="1" smtClean="0">
                <a:latin typeface="Arial" panose="020B0604020202020204" pitchFamily="34" charset="0"/>
                <a:cs typeface="Arial" panose="020B0604020202020204" pitchFamily="34" charset="0"/>
                <a:hlinkClick r:id="rId3" action="ppaction://program"/>
              </a:rPr>
              <a:t>Ver</a:t>
            </a:r>
            <a:r>
              <a:rPr lang="en-US" sz="1800" dirty="0" smtClean="0">
                <a:latin typeface="Arial" panose="020B0604020202020204" pitchFamily="34" charset="0"/>
                <a:cs typeface="Arial" panose="020B0604020202020204" pitchFamily="34" charset="0"/>
                <a:hlinkClick r:id="rId3" action="ppaction://program"/>
              </a:rPr>
              <a:t> </a:t>
            </a:r>
            <a:r>
              <a:rPr lang="en-US" sz="1800" dirty="0" err="1" smtClean="0">
                <a:latin typeface="Arial" panose="020B0604020202020204" pitchFamily="34" charset="0"/>
                <a:cs typeface="Arial" panose="020B0604020202020204" pitchFamily="34" charset="0"/>
                <a:hlinkClick r:id="rId3" action="ppaction://program"/>
              </a:rPr>
              <a:t>figura</a:t>
            </a:r>
            <a:endParaRPr lang="en-US" sz="1800" dirty="0" smtClean="0">
              <a:latin typeface="Arial" panose="020B0604020202020204" pitchFamily="34" charset="0"/>
              <a:cs typeface="Arial" panose="020B0604020202020204" pitchFamily="34" charset="0"/>
            </a:endParaRPr>
          </a:p>
          <a:p>
            <a:pPr algn="just"/>
            <a:r>
              <a:rPr lang="en-US" sz="1800" dirty="0" err="1" smtClean="0">
                <a:latin typeface="Arial" panose="020B0604020202020204" pitchFamily="34" charset="0"/>
                <a:cs typeface="Arial" panose="020B0604020202020204" pitchFamily="34" charset="0"/>
              </a:rPr>
              <a:t>Conección</a:t>
            </a:r>
            <a:r>
              <a:rPr lang="en-US" sz="1800" dirty="0" smtClean="0">
                <a:latin typeface="Arial" panose="020B0604020202020204" pitchFamily="34" charset="0"/>
                <a:cs typeface="Arial" panose="020B0604020202020204" pitchFamily="34" charset="0"/>
              </a:rPr>
              <a:t> del motor de </a:t>
            </a:r>
            <a:r>
              <a:rPr lang="en-US" sz="1800" dirty="0" err="1" smtClean="0">
                <a:latin typeface="Arial" panose="020B0604020202020204" pitchFamily="34" charset="0"/>
                <a:cs typeface="Arial" panose="020B0604020202020204" pitchFamily="34" charset="0"/>
              </a:rPr>
              <a:t>corte</a:t>
            </a:r>
            <a:r>
              <a:rPr lang="en-US" sz="1800" dirty="0" smtClean="0">
                <a:latin typeface="Arial" panose="020B0604020202020204" pitchFamily="34" charset="0"/>
                <a:cs typeface="Arial" panose="020B0604020202020204" pitchFamily="34" charset="0"/>
              </a:rPr>
              <a:t> y </a:t>
            </a:r>
            <a:r>
              <a:rPr lang="en-US" sz="1800" dirty="0" err="1" smtClean="0">
                <a:latin typeface="Arial" panose="020B0604020202020204" pitchFamily="34" charset="0"/>
                <a:cs typeface="Arial" panose="020B0604020202020204" pitchFamily="34" charset="0"/>
              </a:rPr>
              <a:t>moldurado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hlinkClick r:id="rId4" action="ppaction://program"/>
              </a:rPr>
              <a:t>Ver</a:t>
            </a:r>
            <a:r>
              <a:rPr lang="en-US" sz="1800" dirty="0" smtClean="0">
                <a:latin typeface="Arial" panose="020B0604020202020204" pitchFamily="34" charset="0"/>
                <a:cs typeface="Arial" panose="020B0604020202020204" pitchFamily="34" charset="0"/>
                <a:hlinkClick r:id="rId4" action="ppaction://program"/>
              </a:rPr>
              <a:t> </a:t>
            </a:r>
            <a:r>
              <a:rPr lang="en-US" sz="1800" dirty="0" err="1" smtClean="0">
                <a:latin typeface="Arial" panose="020B0604020202020204" pitchFamily="34" charset="0"/>
                <a:cs typeface="Arial" panose="020B0604020202020204" pitchFamily="34" charset="0"/>
                <a:hlinkClick r:id="rId4" action="ppaction://program"/>
              </a:rPr>
              <a:t>figura</a:t>
            </a:r>
            <a:endParaRPr lang="en-US" sz="1800" dirty="0" smtClean="0">
              <a:latin typeface="Arial" panose="020B0604020202020204" pitchFamily="34" charset="0"/>
              <a:cs typeface="Arial" panose="020B0604020202020204" pitchFamily="34" charset="0"/>
            </a:endParaRPr>
          </a:p>
          <a:p>
            <a:pPr algn="just"/>
            <a:r>
              <a:rPr lang="en-US" sz="1800" dirty="0" err="1" smtClean="0">
                <a:latin typeface="Arial" panose="020B0604020202020204" pitchFamily="34" charset="0"/>
                <a:cs typeface="Arial" panose="020B0604020202020204" pitchFamily="34" charset="0"/>
              </a:rPr>
              <a:t>Coneccion</a:t>
            </a:r>
            <a:r>
              <a:rPr lang="en-US" sz="1800" dirty="0" smtClean="0">
                <a:latin typeface="Arial" panose="020B0604020202020204" pitchFamily="34" charset="0"/>
                <a:cs typeface="Arial" panose="020B0604020202020204" pitchFamily="34" charset="0"/>
              </a:rPr>
              <a:t> general. </a:t>
            </a:r>
            <a:r>
              <a:rPr lang="en-US" sz="1800" dirty="0" err="1" smtClean="0">
                <a:latin typeface="Arial" panose="020B0604020202020204" pitchFamily="34" charset="0"/>
                <a:cs typeface="Arial" panose="020B0604020202020204" pitchFamily="34" charset="0"/>
                <a:hlinkClick r:id="rId5" action="ppaction://program"/>
              </a:rPr>
              <a:t>Ver</a:t>
            </a:r>
            <a:r>
              <a:rPr lang="en-US" sz="1800" dirty="0" smtClean="0">
                <a:latin typeface="Arial" panose="020B0604020202020204" pitchFamily="34" charset="0"/>
                <a:cs typeface="Arial" panose="020B0604020202020204" pitchFamily="34" charset="0"/>
                <a:hlinkClick r:id="rId5" action="ppaction://program"/>
              </a:rPr>
              <a:t> </a:t>
            </a:r>
            <a:r>
              <a:rPr lang="en-US" sz="1800" dirty="0" err="1" smtClean="0">
                <a:latin typeface="Arial" panose="020B0604020202020204" pitchFamily="34" charset="0"/>
                <a:cs typeface="Arial" panose="020B0604020202020204" pitchFamily="34" charset="0"/>
                <a:hlinkClick r:id="rId5" action="ppaction://program"/>
              </a:rPr>
              <a:t>figura</a:t>
            </a:r>
            <a:endParaRPr lang="en-US" sz="1800" dirty="0" smtClean="0">
              <a:latin typeface="Arial" panose="020B0604020202020204" pitchFamily="34" charset="0"/>
              <a:cs typeface="Arial" panose="020B0604020202020204" pitchFamily="34" charset="0"/>
            </a:endParaRPr>
          </a:p>
          <a:p>
            <a:pPr algn="just"/>
            <a:endParaRPr lang="en-US" sz="1800" dirty="0" smtClean="0">
              <a:latin typeface="Arial" panose="020B0604020202020204" pitchFamily="34" charset="0"/>
              <a:cs typeface="Arial" panose="020B0604020202020204" pitchFamily="34" charset="0"/>
            </a:endParaRPr>
          </a:p>
          <a:p>
            <a:pPr marL="0" indent="0" algn="just">
              <a:buFont typeface="Arial" charset="0"/>
              <a:buNone/>
            </a:pPr>
            <a:endParaRPr lang="es-EC" sz="1800" dirty="0">
              <a:latin typeface="Arial" panose="020B0604020202020204" pitchFamily="34" charset="0"/>
              <a:cs typeface="Arial" panose="020B0604020202020204" pitchFamily="34" charset="0"/>
            </a:endParaRPr>
          </a:p>
        </p:txBody>
      </p:sp>
      <p:sp>
        <p:nvSpPr>
          <p:cNvPr id="7" name="1 Título"/>
          <p:cNvSpPr txBox="1">
            <a:spLocks/>
          </p:cNvSpPr>
          <p:nvPr/>
        </p:nvSpPr>
        <p:spPr bwMode="auto">
          <a:xfrm>
            <a:off x="553192" y="28956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smtClean="0">
                <a:latin typeface="Arial" panose="020B0604020202020204" pitchFamily="34" charset="0"/>
                <a:cs typeface="Arial" panose="020B0604020202020204" pitchFamily="34" charset="0"/>
              </a:rPr>
              <a:t>VARIADOR DE VELOCIDAD</a:t>
            </a:r>
            <a:endParaRPr lang="es-EC" sz="2000" b="1" dirty="0">
              <a:latin typeface="Arial" panose="020B0604020202020204" pitchFamily="34" charset="0"/>
              <a:cs typeface="Arial" panose="020B0604020202020204" pitchFamily="34" charset="0"/>
            </a:endParaRPr>
          </a:p>
        </p:txBody>
      </p:sp>
      <p:sp>
        <p:nvSpPr>
          <p:cNvPr id="8" name="2 Marcador de contenido"/>
          <p:cNvSpPr txBox="1">
            <a:spLocks/>
          </p:cNvSpPr>
          <p:nvPr/>
        </p:nvSpPr>
        <p:spPr bwMode="auto">
          <a:xfrm>
            <a:off x="553192" y="3464376"/>
            <a:ext cx="8229600" cy="25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800" dirty="0" smtClean="0">
                <a:latin typeface="Arial" panose="020B0604020202020204" pitchFamily="34" charset="0"/>
                <a:cs typeface="Arial" panose="020B0604020202020204" pitchFamily="34" charset="0"/>
              </a:rPr>
              <a:t>Para </a:t>
            </a:r>
            <a:r>
              <a:rPr lang="en-US" sz="1800" dirty="0" err="1" smtClean="0">
                <a:latin typeface="Arial" panose="020B0604020202020204" pitchFamily="34" charset="0"/>
                <a:cs typeface="Arial" panose="020B0604020202020204" pitchFamily="34" charset="0"/>
              </a:rPr>
              <a:t>realizar</a:t>
            </a:r>
            <a:r>
              <a:rPr lang="en-US" sz="1800" dirty="0" smtClean="0">
                <a:latin typeface="Arial" panose="020B0604020202020204" pitchFamily="34" charset="0"/>
                <a:cs typeface="Arial" panose="020B0604020202020204" pitchFamily="34" charset="0"/>
              </a:rPr>
              <a:t> un </a:t>
            </a:r>
            <a:r>
              <a:rPr lang="en-US" sz="1800" dirty="0" err="1" smtClean="0">
                <a:latin typeface="Arial" panose="020B0604020202020204" pitchFamily="34" charset="0"/>
                <a:cs typeface="Arial" panose="020B0604020202020204" pitchFamily="34" charset="0"/>
              </a:rPr>
              <a:t>mejor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cont</a:t>
            </a:r>
            <a:r>
              <a:rPr lang="es-EC" sz="1800" dirty="0" smtClean="0">
                <a:latin typeface="Arial" panose="020B0604020202020204" pitchFamily="34" charset="0"/>
                <a:cs typeface="Arial" panose="020B0604020202020204" pitchFamily="34" charset="0"/>
              </a:rPr>
              <a:t>rol del proceso, seguridad para los operarios y mantenimientos fue necesario recurrir a un variador de velocidad.</a:t>
            </a:r>
          </a:p>
          <a:p>
            <a:pPr marL="0" indent="0" algn="just">
              <a:buNone/>
            </a:pPr>
            <a:r>
              <a:rPr lang="en-US" sz="1800" dirty="0" err="1" smtClean="0">
                <a:latin typeface="Arial" panose="020B0604020202020204" pitchFamily="34" charset="0"/>
                <a:cs typeface="Arial" panose="020B0604020202020204" pitchFamily="34" charset="0"/>
              </a:rPr>
              <a:t>Especificaciones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técnicas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hlinkClick r:id="rId6" action="ppaction://program"/>
              </a:rPr>
              <a:t>Ver</a:t>
            </a:r>
            <a:r>
              <a:rPr lang="en-US" sz="1800" dirty="0" smtClean="0">
                <a:latin typeface="Arial" panose="020B0604020202020204" pitchFamily="34" charset="0"/>
                <a:cs typeface="Arial" panose="020B0604020202020204" pitchFamily="34" charset="0"/>
                <a:hlinkClick r:id="rId6" action="ppaction://program"/>
              </a:rPr>
              <a:t> </a:t>
            </a:r>
            <a:r>
              <a:rPr lang="en-US" sz="1800" dirty="0" err="1" smtClean="0">
                <a:latin typeface="Arial" panose="020B0604020202020204" pitchFamily="34" charset="0"/>
                <a:cs typeface="Arial" panose="020B0604020202020204" pitchFamily="34" charset="0"/>
                <a:hlinkClick r:id="rId6" action="ppaction://program"/>
              </a:rPr>
              <a:t>conexión</a:t>
            </a:r>
            <a:endParaRPr lang="en-US" sz="1800" dirty="0" smtClean="0">
              <a:latin typeface="Arial" panose="020B0604020202020204" pitchFamily="34" charset="0"/>
              <a:cs typeface="Arial" panose="020B0604020202020204" pitchFamily="34" charset="0"/>
            </a:endParaRPr>
          </a:p>
          <a:p>
            <a:pPr marL="0" indent="0" algn="just">
              <a:buNone/>
            </a:pPr>
            <a:endParaRPr lang="en-US" sz="1800" dirty="0" smtClean="0">
              <a:latin typeface="Arial" panose="020B0604020202020204" pitchFamily="34" charset="0"/>
              <a:cs typeface="Arial" panose="020B0604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370005446"/>
              </p:ext>
            </p:extLst>
          </p:nvPr>
        </p:nvGraphicFramePr>
        <p:xfrm>
          <a:off x="572984" y="4543806"/>
          <a:ext cx="8229600" cy="1645920"/>
        </p:xfrm>
        <a:graphic>
          <a:graphicData uri="http://schemas.openxmlformats.org/drawingml/2006/table">
            <a:tbl>
              <a:tblPr firstRow="1" firstCol="1" bandRow="1">
                <a:tableStyleId>{5C22544A-7EE6-4342-B048-85BDC9FD1C3A}</a:tableStyleId>
              </a:tblPr>
              <a:tblGrid>
                <a:gridCol w="4114800"/>
                <a:gridCol w="4114800"/>
              </a:tblGrid>
              <a:tr h="0">
                <a:tc gridSpan="2">
                  <a:txBody>
                    <a:bodyPr/>
                    <a:lstStyle/>
                    <a:p>
                      <a:pPr>
                        <a:lnSpc>
                          <a:spcPct val="150000"/>
                        </a:lnSpc>
                        <a:spcAft>
                          <a:spcPts val="0"/>
                        </a:spcAft>
                      </a:pPr>
                      <a:r>
                        <a:rPr lang="es-MX" sz="1200" dirty="0">
                          <a:effectLst/>
                        </a:rPr>
                        <a:t>ESPECIFICACIONES TECNICAS DEL VARIADOR DE VELOCIDAD</a:t>
                      </a:r>
                      <a:endParaRPr lang="es-EC" sz="1100" dirty="0">
                        <a:solidFill>
                          <a:srgbClr val="365F91"/>
                        </a:solidFill>
                        <a:effectLst/>
                        <a:latin typeface="Calibri"/>
                        <a:ea typeface="Calibri"/>
                        <a:cs typeface="Times New Roman"/>
                      </a:endParaRPr>
                    </a:p>
                  </a:txBody>
                  <a:tcPr marL="68580" marR="68580" marT="0" marB="0"/>
                </a:tc>
                <a:tc hMerge="1">
                  <a:txBody>
                    <a:bodyPr/>
                    <a:lstStyle/>
                    <a:p>
                      <a:endParaRPr lang="es-EC"/>
                    </a:p>
                  </a:txBody>
                  <a:tcPr/>
                </a:tc>
              </a:tr>
              <a:tr h="0">
                <a:tc>
                  <a:txBody>
                    <a:bodyPr/>
                    <a:lstStyle/>
                    <a:p>
                      <a:pPr>
                        <a:lnSpc>
                          <a:spcPct val="150000"/>
                        </a:lnSpc>
                        <a:spcAft>
                          <a:spcPts val="0"/>
                        </a:spcAft>
                      </a:pPr>
                      <a:r>
                        <a:rPr lang="es-MX" sz="1200">
                          <a:effectLst/>
                        </a:rPr>
                        <a:t>Voltaje</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220 V</a:t>
                      </a:r>
                      <a:endParaRPr lang="es-EC" sz="1100">
                        <a:solidFill>
                          <a:srgbClr val="365F9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es-MX" sz="1200" dirty="0">
                          <a:effectLst/>
                        </a:rPr>
                        <a:t>Corriente de entrada</a:t>
                      </a:r>
                      <a:endParaRPr lang="es-EC" sz="1100" dirty="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2.3 A</a:t>
                      </a:r>
                      <a:endParaRPr lang="es-EC" sz="1100">
                        <a:solidFill>
                          <a:srgbClr val="365F9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es-MX" sz="1200" dirty="0">
                          <a:effectLst/>
                        </a:rPr>
                        <a:t>Corriente de salida</a:t>
                      </a:r>
                      <a:endParaRPr lang="es-EC" sz="1100" dirty="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10 A</a:t>
                      </a:r>
                      <a:endParaRPr lang="es-EC" sz="1100">
                        <a:solidFill>
                          <a:srgbClr val="365F9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es-MX" sz="1200">
                          <a:effectLst/>
                        </a:rPr>
                        <a:t>Potencia</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a:effectLst/>
                        </a:rPr>
                        <a:t>0.25 W</a:t>
                      </a:r>
                      <a:endParaRPr lang="es-EC" sz="1100">
                        <a:solidFill>
                          <a:srgbClr val="365F91"/>
                        </a:solidFill>
                        <a:effectLst/>
                        <a:latin typeface="Calibri"/>
                        <a:ea typeface="Calibri"/>
                        <a:cs typeface="Times New Roman"/>
                      </a:endParaRPr>
                    </a:p>
                  </a:txBody>
                  <a:tcPr marL="68580" marR="68580" marT="0" marB="0"/>
                </a:tc>
              </a:tr>
              <a:tr h="0">
                <a:tc>
                  <a:txBody>
                    <a:bodyPr/>
                    <a:lstStyle/>
                    <a:p>
                      <a:pPr>
                        <a:lnSpc>
                          <a:spcPct val="150000"/>
                        </a:lnSpc>
                        <a:spcAft>
                          <a:spcPts val="0"/>
                        </a:spcAft>
                      </a:pPr>
                      <a:r>
                        <a:rPr lang="es-MX" sz="1200">
                          <a:effectLst/>
                        </a:rPr>
                        <a:t>Capacidad Aplicable al motor</a:t>
                      </a:r>
                      <a:endParaRPr lang="es-EC" sz="1100">
                        <a:solidFill>
                          <a:srgbClr val="365F9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200" dirty="0">
                          <a:effectLst/>
                        </a:rPr>
                        <a:t>2.2 kW</a:t>
                      </a:r>
                      <a:endParaRPr lang="es-EC" sz="11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72219874"/>
      </p:ext>
    </p:extLst>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endParaRPr lang="es-MX" altLang="es-MX" smtClean="0"/>
          </a:p>
        </p:txBody>
      </p:sp>
      <p:sp>
        <p:nvSpPr>
          <p:cNvPr id="5123"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5" name="4 Rectángulo"/>
          <p:cNvSpPr>
            <a:spLocks noChangeArrowheads="1"/>
          </p:cNvSpPr>
          <p:nvPr/>
        </p:nvSpPr>
        <p:spPr bwMode="auto">
          <a:xfrm>
            <a:off x="990600" y="990600"/>
            <a:ext cx="77724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s-MX" altLang="es-MX" sz="2000" b="1">
                <a:latin typeface="Arial" charset="0"/>
              </a:rPr>
              <a:t>JUSTIFICACIÓN</a:t>
            </a:r>
          </a:p>
          <a:p>
            <a:pPr algn="just" eaLnBrk="1" hangingPunct="1">
              <a:spcBef>
                <a:spcPct val="0"/>
              </a:spcBef>
              <a:buFontTx/>
              <a:buNone/>
            </a:pPr>
            <a:endParaRPr lang="es-MX" altLang="es-MX" sz="2000" b="1">
              <a:latin typeface="Arial" charset="0"/>
            </a:endParaRPr>
          </a:p>
          <a:p>
            <a:pPr algn="just" eaLnBrk="1" hangingPunct="1">
              <a:spcBef>
                <a:spcPct val="0"/>
              </a:spcBef>
              <a:buFontTx/>
              <a:buNone/>
            </a:pPr>
            <a:r>
              <a:rPr lang="es-MX" altLang="es-MX" sz="1800">
                <a:latin typeface="Arial" charset="0"/>
              </a:rPr>
              <a:t>El  proceso terminal del piso de bambú consiste en el moldurado del producto final, en el moldurado se forman pestañas y hendiduras que encajen perfectamente en otra duela de bambú. Existen dos tipos de perfilado: macho en forma de pestaña sobresaliente y hembra en forma de canal.</a:t>
            </a:r>
          </a:p>
          <a:p>
            <a:pPr algn="just"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Anteriormente en la empresa el proceso de moldurado lo realizaba un operario con una sierra de mesa circular y además en dicho proceso intervenía una sola tabla por cada vez.</a:t>
            </a:r>
          </a:p>
          <a:p>
            <a:pPr algn="just" eaLnBrk="1" hangingPunct="1">
              <a:spcBef>
                <a:spcPct val="0"/>
              </a:spcBef>
              <a:buFontTx/>
              <a:buNone/>
            </a:pPr>
            <a:endParaRPr lang="es-MX" altLang="es-MX" sz="1800">
              <a:latin typeface="Arial" charset="0"/>
            </a:endParaRPr>
          </a:p>
          <a:p>
            <a:pPr algn="just" eaLnBrk="1" hangingPunct="1">
              <a:spcBef>
                <a:spcPct val="0"/>
              </a:spcBef>
              <a:buFontTx/>
              <a:buNone/>
            </a:pPr>
            <a:r>
              <a:rPr lang="es-MX" altLang="es-MX" sz="1800">
                <a:latin typeface="Arial" charset="0"/>
              </a:rPr>
              <a:t>Por estas razones se realizó una máquina automática que permita que el proceso de moldurado se lo realice de una forma más eficiente ingresando cuatro duelas de bambú al mismo tiempo y obteniendo el perfilado macho y hembra en cada uno de los lados.</a:t>
            </a:r>
          </a:p>
        </p:txBody>
      </p:sp>
    </p:spTree>
  </p:cSld>
  <p:clrMapOvr>
    <a:masterClrMapping/>
  </p:clrMapOvr>
  <p:transition spd="med">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SISTEMA DE CONTROL Y MANIOBRA</a:t>
            </a:r>
            <a:br>
              <a:rPr lang="en-US" sz="2000" b="1"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800" dirty="0" smtClean="0">
                <a:latin typeface="Arial" panose="020B0604020202020204" pitchFamily="34" charset="0"/>
                <a:cs typeface="Arial" panose="020B0604020202020204" pitchFamily="34" charset="0"/>
              </a:rPr>
              <a:t>	 </a:t>
            </a:r>
          </a:p>
          <a:p>
            <a:pPr marL="0" indent="0" algn="just">
              <a:buFont typeface="Arial" charset="0"/>
              <a:buNone/>
            </a:pPr>
            <a:r>
              <a:rPr lang="es-MX" sz="1800" dirty="0" smtClean="0">
                <a:latin typeface="Arial" panose="020B0604020202020204" pitchFamily="34" charset="0"/>
                <a:cs typeface="Arial" panose="020B0604020202020204" pitchFamily="34" charset="0"/>
              </a:rPr>
              <a:t>Esta integración de tecnologías queda representada en la llamada "pirámide de automatización", que recoge los cinco niveles tecnológicos que se pueden encontrar en un entorno industrial. Las tecnologías se relacionan entre sí, tanto dentro de cada nivel como entre los distintos niveles a través de los diferentes estándares de comunicaciones industriales.</a:t>
            </a:r>
            <a:endParaRPr lang="es-EC" sz="1800" dirty="0" smtClean="0">
              <a:latin typeface="Arial" panose="020B0604020202020204" pitchFamily="34" charset="0"/>
              <a:cs typeface="Arial" panose="020B0604020202020204" pitchFamily="34" charset="0"/>
            </a:endParaRPr>
          </a:p>
          <a:p>
            <a:pPr marL="0" indent="0" algn="just">
              <a:buFont typeface="Arial" charset="0"/>
              <a:buNone/>
            </a:pPr>
            <a:endParaRPr lang="es-EC" sz="1800" b="1" dirty="0" smtClean="0">
              <a:latin typeface="Arial" panose="020B0604020202020204" pitchFamily="34" charset="0"/>
              <a:cs typeface="Arial" panose="020B0604020202020204" pitchFamily="34" charset="0"/>
            </a:endParaRPr>
          </a:p>
          <a:p>
            <a:pPr marL="0" indent="0" algn="just">
              <a:buFont typeface="Arial" charset="0"/>
              <a:buNone/>
            </a:pPr>
            <a:endParaRPr lang="es-EC" sz="1800" b="1" dirty="0">
              <a:latin typeface="Arial" panose="020B0604020202020204" pitchFamily="34" charset="0"/>
              <a:cs typeface="Arial" panose="020B0604020202020204" pitchFamily="34" charset="0"/>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2737636" y="3048000"/>
            <a:ext cx="3352800" cy="2934335"/>
          </a:xfrm>
          <a:prstGeom prst="rect">
            <a:avLst/>
          </a:prstGeom>
          <a:noFill/>
          <a:ln>
            <a:noFill/>
          </a:ln>
        </p:spPr>
      </p:pic>
    </p:spTree>
    <p:extLst>
      <p:ext uri="{BB962C8B-B14F-4D97-AF65-F5344CB8AC3E}">
        <p14:creationId xmlns:p14="http://schemas.microsoft.com/office/powerpoint/2010/main" val="343651302"/>
      </p:ext>
    </p:extLst>
  </p:cSld>
  <p:clrMapOvr>
    <a:masterClrMapping/>
  </p:clrMapOvr>
  <p:transition spd="med">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smtClean="0">
                <a:latin typeface="Arial" panose="020B0604020202020204" pitchFamily="34" charset="0"/>
                <a:cs typeface="Arial" panose="020B0604020202020204" pitchFamily="34" charset="0"/>
              </a:rPr>
              <a:t>ARQUITECTURA DEL PROCESO DE MACHIHEMBRADO</a:t>
            </a:r>
            <a:br>
              <a:rPr lang="en-US" sz="2000" b="1" dirty="0"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800" smtClean="0">
                <a:latin typeface="Arial" panose="020B0604020202020204" pitchFamily="34" charset="0"/>
                <a:cs typeface="Arial" panose="020B0604020202020204" pitchFamily="34" charset="0"/>
              </a:rPr>
              <a:t>	 </a:t>
            </a:r>
          </a:p>
          <a:p>
            <a:pPr marL="0" indent="0">
              <a:buFont typeface="Arial" charset="0"/>
              <a:buNone/>
            </a:pPr>
            <a:r>
              <a:rPr lang="es-EC" sz="1800" smtClean="0">
                <a:latin typeface="Arial" panose="020B0604020202020204" pitchFamily="34" charset="0"/>
                <a:cs typeface="Arial" panose="020B0604020202020204" pitchFamily="34" charset="0"/>
              </a:rPr>
              <a:t>En todo proceso de automatización existen dos tipos de sistemas de control los cuales son: sistemas de control en lazo abierto y sistemas de control en lazo cerrado; el control del proceso para nuestra máquina será en lazo abierto ya que la </a:t>
            </a:r>
            <a:r>
              <a:rPr lang="es-MX" sz="1800" smtClean="0">
                <a:latin typeface="Arial" panose="020B0604020202020204" pitchFamily="34" charset="0"/>
                <a:cs typeface="Arial" panose="020B0604020202020204" pitchFamily="34" charset="0"/>
              </a:rPr>
              <a:t>señal de salida no influye sobre la señal de entrada. A continuación se muestra el diagrama de bloques del proceso realizado</a:t>
            </a:r>
            <a:r>
              <a:rPr lang="es-MX" sz="1800" smtClean="0"/>
              <a:t>.</a:t>
            </a:r>
            <a:endParaRPr lang="es-EC" sz="1800" smtClean="0"/>
          </a:p>
          <a:p>
            <a:pPr marL="0" indent="0" algn="just">
              <a:buFont typeface="Arial" charset="0"/>
              <a:buNone/>
            </a:pPr>
            <a:endParaRPr lang="es-EC" sz="1800" smtClean="0">
              <a:latin typeface="Arial" panose="020B0604020202020204" pitchFamily="34" charset="0"/>
              <a:cs typeface="Arial" panose="020B0604020202020204" pitchFamily="34" charset="0"/>
            </a:endParaRPr>
          </a:p>
          <a:p>
            <a:pPr marL="0" indent="0" algn="just">
              <a:buFont typeface="Arial" charset="0"/>
              <a:buNone/>
            </a:pPr>
            <a:endParaRPr lang="es-EC" sz="1800" b="1" smtClean="0">
              <a:latin typeface="Arial" panose="020B0604020202020204" pitchFamily="34" charset="0"/>
              <a:cs typeface="Arial" panose="020B0604020202020204" pitchFamily="34" charset="0"/>
            </a:endParaRPr>
          </a:p>
          <a:p>
            <a:pPr marL="0" indent="0" algn="just">
              <a:buFont typeface="Arial" charset="0"/>
              <a:buNone/>
            </a:pPr>
            <a:endParaRPr lang="es-EC" sz="1800" b="1" dirty="0">
              <a:latin typeface="Arial" panose="020B0604020202020204" pitchFamily="34" charset="0"/>
              <a:cs typeface="Arial" panose="020B0604020202020204" pitchFamily="34" charset="0"/>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971800"/>
            <a:ext cx="5429250" cy="2933700"/>
          </a:xfrm>
          <a:prstGeom prst="rect">
            <a:avLst/>
          </a:prstGeom>
          <a:noFill/>
          <a:ln>
            <a:noFill/>
          </a:ln>
        </p:spPr>
      </p:pic>
    </p:spTree>
    <p:extLst>
      <p:ext uri="{BB962C8B-B14F-4D97-AF65-F5344CB8AC3E}">
        <p14:creationId xmlns:p14="http://schemas.microsoft.com/office/powerpoint/2010/main" val="1607029891"/>
      </p:ext>
    </p:extLst>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CONTROLADOR LÓGICO PROGRAMABLE</a:t>
            </a:r>
            <a:br>
              <a:rPr lang="en-US" sz="2000" b="1"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endParaRPr lang="en-US" sz="1800" smtClean="0">
              <a:latin typeface="Arial" panose="020B0604020202020204" pitchFamily="34" charset="0"/>
              <a:cs typeface="Arial" panose="020B0604020202020204" pitchFamily="34" charset="0"/>
            </a:endParaRPr>
          </a:p>
          <a:p>
            <a:pPr marL="0" indent="0">
              <a:buFont typeface="Arial" charset="0"/>
              <a:buNone/>
            </a:pPr>
            <a:r>
              <a:rPr lang="es-MX" sz="1800" smtClean="0">
                <a:latin typeface="Arial" panose="020B0604020202020204" pitchFamily="34" charset="0"/>
                <a:cs typeface="Arial" panose="020B0604020202020204" pitchFamily="34" charset="0"/>
              </a:rPr>
              <a:t>Se ha seleccionado un PLC de la marca Xinje el cual posee 18 entradas y 14 salidas necesarias para las variables del proceso, el modelo seleccionado es XINJE XC3-24.</a:t>
            </a:r>
            <a:endParaRPr lang="es-EC" sz="1800" smtClean="0">
              <a:latin typeface="Arial" panose="020B0604020202020204" pitchFamily="34" charset="0"/>
              <a:cs typeface="Arial" panose="020B0604020202020204" pitchFamily="34" charset="0"/>
            </a:endParaRPr>
          </a:p>
          <a:p>
            <a:pPr marL="0" indent="0" algn="just">
              <a:buFont typeface="Arial" charset="0"/>
              <a:buNone/>
            </a:pPr>
            <a:r>
              <a:rPr lang="en-US" sz="1800" smtClean="0">
                <a:latin typeface="Arial" panose="020B0604020202020204" pitchFamily="34" charset="0"/>
                <a:cs typeface="Arial" panose="020B0604020202020204" pitchFamily="34" charset="0"/>
              </a:rPr>
              <a:t> </a:t>
            </a:r>
          </a:p>
          <a:p>
            <a:pPr marL="0" indent="0" algn="just">
              <a:buFont typeface="Arial" charset="0"/>
              <a:buNone/>
            </a:pPr>
            <a:endParaRPr lang="en-US" sz="1800" dirty="0" smtClean="0">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96476089"/>
              </p:ext>
            </p:extLst>
          </p:nvPr>
        </p:nvGraphicFramePr>
        <p:xfrm>
          <a:off x="533400" y="2438400"/>
          <a:ext cx="4641849" cy="2961640"/>
        </p:xfrm>
        <a:graphic>
          <a:graphicData uri="http://schemas.openxmlformats.org/drawingml/2006/table">
            <a:tbl>
              <a:tblPr firstRow="1" firstCol="1" bandRow="1">
                <a:tableStyleId>{5C22544A-7EE6-4342-B048-85BDC9FD1C3A}</a:tableStyleId>
              </a:tblPr>
              <a:tblGrid>
                <a:gridCol w="1547283"/>
                <a:gridCol w="1547283"/>
                <a:gridCol w="1547283"/>
              </a:tblGrid>
              <a:tr h="212725">
                <a:tc>
                  <a:txBody>
                    <a:bodyPr/>
                    <a:lstStyle/>
                    <a:p>
                      <a:pPr algn="ctr">
                        <a:lnSpc>
                          <a:spcPct val="150000"/>
                        </a:lnSpc>
                        <a:spcAft>
                          <a:spcPts val="0"/>
                        </a:spcAft>
                      </a:pPr>
                      <a:r>
                        <a:rPr lang="es-MX" sz="1100">
                          <a:effectLst/>
                        </a:rPr>
                        <a:t>PARAMETROS</a:t>
                      </a:r>
                      <a:endParaRPr lang="es-EC" sz="1100">
                        <a:solidFill>
                          <a:srgbClr val="365F91"/>
                        </a:solidFill>
                        <a:effectLst/>
                        <a:latin typeface="Calibri"/>
                        <a:ea typeface="Calibri"/>
                        <a:cs typeface="Times New Roman"/>
                      </a:endParaRPr>
                    </a:p>
                  </a:txBody>
                  <a:tcPr marL="68580" marR="68580" marT="0" marB="0" anchor="ctr"/>
                </a:tc>
                <a:tc gridSpan="2">
                  <a:txBody>
                    <a:bodyPr/>
                    <a:lstStyle/>
                    <a:p>
                      <a:pPr algn="ctr">
                        <a:lnSpc>
                          <a:spcPct val="150000"/>
                        </a:lnSpc>
                        <a:spcAft>
                          <a:spcPts val="0"/>
                        </a:spcAft>
                      </a:pPr>
                      <a:r>
                        <a:rPr lang="es-MX" sz="1100">
                          <a:effectLst/>
                        </a:rPr>
                        <a:t>ESPECIFICACION</a:t>
                      </a:r>
                      <a:endParaRPr lang="es-EC" sz="1100">
                        <a:solidFill>
                          <a:srgbClr val="365F91"/>
                        </a:solidFill>
                        <a:effectLst/>
                        <a:latin typeface="Calibri"/>
                        <a:ea typeface="Calibri"/>
                        <a:cs typeface="Times New Roman"/>
                      </a:endParaRPr>
                    </a:p>
                  </a:txBody>
                  <a:tcPr marL="68580" marR="68580" marT="0" marB="0" anchor="ctr"/>
                </a:tc>
                <a:tc hMerge="1">
                  <a:txBody>
                    <a:bodyPr/>
                    <a:lstStyle/>
                    <a:p>
                      <a:endParaRPr lang="es-EC"/>
                    </a:p>
                  </a:txBody>
                  <a:tcPr/>
                </a:tc>
              </a:tr>
              <a:tr h="212725">
                <a:tc>
                  <a:txBody>
                    <a:bodyPr/>
                    <a:lstStyle/>
                    <a:p>
                      <a:pPr algn="ctr">
                        <a:lnSpc>
                          <a:spcPct val="150000"/>
                        </a:lnSpc>
                        <a:spcAft>
                          <a:spcPts val="0"/>
                        </a:spcAft>
                      </a:pPr>
                      <a:r>
                        <a:rPr lang="es-MX" sz="1100">
                          <a:effectLst/>
                        </a:rPr>
                        <a:t>Tipo de alimentación</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effectLst/>
                        </a:rPr>
                        <a:t>AC</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effectLst/>
                        </a:rPr>
                        <a:t>DC</a:t>
                      </a:r>
                      <a:endParaRPr lang="es-EC" sz="1100">
                        <a:solidFill>
                          <a:srgbClr val="365F91"/>
                        </a:solidFill>
                        <a:effectLst/>
                        <a:latin typeface="Calibri"/>
                        <a:ea typeface="Calibri"/>
                        <a:cs typeface="Times New Roman"/>
                      </a:endParaRPr>
                    </a:p>
                  </a:txBody>
                  <a:tcPr marL="68580" marR="68580" marT="0" marB="0" anchor="ctr"/>
                </a:tc>
              </a:tr>
              <a:tr h="375920">
                <a:tc>
                  <a:txBody>
                    <a:bodyPr/>
                    <a:lstStyle/>
                    <a:p>
                      <a:pPr algn="ctr">
                        <a:spcAft>
                          <a:spcPts val="0"/>
                        </a:spcAft>
                      </a:pPr>
                      <a:r>
                        <a:rPr lang="es-MX" sz="1100">
                          <a:effectLst/>
                        </a:rPr>
                        <a:t>Voltaje Requerido</a:t>
                      </a:r>
                      <a:endParaRPr lang="es-EC" sz="1200">
                        <a:effectLst/>
                      </a:endParaRPr>
                    </a:p>
                    <a:p>
                      <a:pPr algn="ctr">
                        <a:lnSpc>
                          <a:spcPct val="150000"/>
                        </a:lnSpc>
                        <a:spcAft>
                          <a:spcPts val="0"/>
                        </a:spcAft>
                      </a:pPr>
                      <a:r>
                        <a:rPr lang="es-MX" sz="11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100">
                          <a:effectLst/>
                        </a:rPr>
                        <a:t>120 V-220 VAC</a:t>
                      </a:r>
                      <a:endParaRPr lang="es-EC" sz="1200">
                        <a:solidFill>
                          <a:srgbClr val="000000"/>
                        </a:solidFill>
                        <a:effectLst/>
                        <a:latin typeface="Times New Roman"/>
                        <a:ea typeface="Calibri"/>
                      </a:endParaRPr>
                    </a:p>
                  </a:txBody>
                  <a:tcPr marL="68580" marR="68580" marT="0" marB="0" anchor="ctr"/>
                </a:tc>
                <a:tc>
                  <a:txBody>
                    <a:bodyPr/>
                    <a:lstStyle/>
                    <a:p>
                      <a:pPr algn="ctr">
                        <a:lnSpc>
                          <a:spcPct val="150000"/>
                        </a:lnSpc>
                        <a:spcAft>
                          <a:spcPts val="0"/>
                        </a:spcAft>
                      </a:pPr>
                      <a:r>
                        <a:rPr lang="es-MX" sz="1100">
                          <a:effectLst/>
                        </a:rPr>
                        <a:t>24 VDC</a:t>
                      </a:r>
                      <a:endParaRPr lang="es-EC" sz="1100">
                        <a:solidFill>
                          <a:srgbClr val="365F91"/>
                        </a:solidFill>
                        <a:effectLst/>
                        <a:latin typeface="Calibri"/>
                        <a:ea typeface="Calibri"/>
                        <a:cs typeface="Times New Roman"/>
                      </a:endParaRPr>
                    </a:p>
                  </a:txBody>
                  <a:tcPr marL="68580" marR="68580" marT="0" marB="0" anchor="ctr"/>
                </a:tc>
              </a:tr>
              <a:tr h="363220">
                <a:tc>
                  <a:txBody>
                    <a:bodyPr/>
                    <a:lstStyle/>
                    <a:p>
                      <a:pPr algn="ctr">
                        <a:spcAft>
                          <a:spcPts val="0"/>
                        </a:spcAft>
                      </a:pPr>
                      <a:r>
                        <a:rPr lang="es-MX" sz="1100">
                          <a:effectLst/>
                        </a:rPr>
                        <a:t>Input/output</a:t>
                      </a:r>
                      <a:endParaRPr lang="es-EC" sz="1200">
                        <a:solidFill>
                          <a:srgbClr val="000000"/>
                        </a:solidFill>
                        <a:effectLst/>
                        <a:latin typeface="Times New Roman"/>
                        <a:ea typeface="Calibri"/>
                      </a:endParaRPr>
                    </a:p>
                  </a:txBody>
                  <a:tcPr marL="68580" marR="68580" marT="0" marB="0" anchor="ctr"/>
                </a:tc>
                <a:tc>
                  <a:txBody>
                    <a:bodyPr/>
                    <a:lstStyle/>
                    <a:p>
                      <a:pPr algn="ctr">
                        <a:spcAft>
                          <a:spcPts val="0"/>
                        </a:spcAft>
                      </a:pPr>
                      <a:r>
                        <a:rPr lang="es-MX" sz="1100">
                          <a:effectLst/>
                        </a:rPr>
                        <a:t>18 input-14 output</a:t>
                      </a:r>
                      <a:endParaRPr lang="es-EC" sz="1200">
                        <a:solidFill>
                          <a:srgbClr val="000000"/>
                        </a:solidFill>
                        <a:effectLst/>
                        <a:latin typeface="Times New Roman"/>
                        <a:ea typeface="Calibri"/>
                      </a:endParaRPr>
                    </a:p>
                  </a:txBody>
                  <a:tcPr marL="68580" marR="68580" marT="0" marB="0" anchor="ctr"/>
                </a:tc>
                <a:tc>
                  <a:txBody>
                    <a:bodyPr/>
                    <a:lstStyle/>
                    <a:p>
                      <a:pPr algn="ctr">
                        <a:lnSpc>
                          <a:spcPct val="150000"/>
                        </a:lnSpc>
                        <a:spcAft>
                          <a:spcPts val="0"/>
                        </a:spcAft>
                      </a:pPr>
                      <a:r>
                        <a:rPr lang="es-MX" sz="1100">
                          <a:effectLst/>
                        </a:rPr>
                        <a:t> </a:t>
                      </a:r>
                      <a:endParaRPr lang="es-EC" sz="1100">
                        <a:solidFill>
                          <a:srgbClr val="365F91"/>
                        </a:solidFill>
                        <a:effectLst/>
                        <a:latin typeface="Calibri"/>
                        <a:ea typeface="Calibri"/>
                        <a:cs typeface="Times New Roman"/>
                      </a:endParaRPr>
                    </a:p>
                  </a:txBody>
                  <a:tcPr marL="68580" marR="68580" marT="0" marB="0" anchor="ctr"/>
                </a:tc>
              </a:tr>
              <a:tr h="363220">
                <a:tc>
                  <a:txBody>
                    <a:bodyPr/>
                    <a:lstStyle/>
                    <a:p>
                      <a:pPr algn="ctr">
                        <a:spcAft>
                          <a:spcPts val="0"/>
                        </a:spcAft>
                      </a:pPr>
                      <a:r>
                        <a:rPr lang="es-MX" sz="1100">
                          <a:effectLst/>
                        </a:rPr>
                        <a:t>Frecuencia</a:t>
                      </a:r>
                      <a:endParaRPr lang="es-EC" sz="1200">
                        <a:effectLst/>
                      </a:endParaRPr>
                    </a:p>
                    <a:p>
                      <a:pPr algn="ctr">
                        <a:lnSpc>
                          <a:spcPct val="150000"/>
                        </a:lnSpc>
                        <a:spcAft>
                          <a:spcPts val="0"/>
                        </a:spcAft>
                      </a:pPr>
                      <a:r>
                        <a:rPr lang="es-MX" sz="11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100">
                          <a:effectLst/>
                        </a:rPr>
                        <a:t>50/60Hz</a:t>
                      </a:r>
                      <a:endParaRPr lang="es-EC" sz="1200">
                        <a:solidFill>
                          <a:srgbClr val="000000"/>
                        </a:solidFill>
                        <a:effectLst/>
                        <a:latin typeface="Times New Roman"/>
                        <a:ea typeface="Calibri"/>
                      </a:endParaRPr>
                    </a:p>
                  </a:txBody>
                  <a:tcPr marL="68580" marR="68580" marT="0" marB="0" anchor="ctr"/>
                </a:tc>
                <a:tc>
                  <a:txBody>
                    <a:bodyPr/>
                    <a:lstStyle/>
                    <a:p>
                      <a:pPr algn="ctr">
                        <a:lnSpc>
                          <a:spcPct val="150000"/>
                        </a:lnSpc>
                        <a:spcAft>
                          <a:spcPts val="0"/>
                        </a:spcAft>
                      </a:pPr>
                      <a:r>
                        <a:rPr lang="es-MX" sz="1100">
                          <a:effectLst/>
                        </a:rPr>
                        <a:t>--</a:t>
                      </a:r>
                      <a:endParaRPr lang="es-EC" sz="1100">
                        <a:solidFill>
                          <a:srgbClr val="365F91"/>
                        </a:solidFill>
                        <a:effectLst/>
                        <a:latin typeface="Calibri"/>
                        <a:ea typeface="Calibri"/>
                        <a:cs typeface="Times New Roman"/>
                      </a:endParaRPr>
                    </a:p>
                  </a:txBody>
                  <a:tcPr marL="68580" marR="68580" marT="0" marB="0" anchor="ctr"/>
                </a:tc>
              </a:tr>
              <a:tr h="363220">
                <a:tc>
                  <a:txBody>
                    <a:bodyPr/>
                    <a:lstStyle/>
                    <a:p>
                      <a:pPr algn="ctr">
                        <a:spcAft>
                          <a:spcPts val="0"/>
                        </a:spcAft>
                      </a:pPr>
                      <a:r>
                        <a:rPr lang="es-MX" sz="1100">
                          <a:effectLst/>
                        </a:rPr>
                        <a:t>Consumo de Potencia</a:t>
                      </a:r>
                      <a:endParaRPr lang="es-EC" sz="1200">
                        <a:effectLst/>
                      </a:endParaRPr>
                    </a:p>
                    <a:p>
                      <a:pPr algn="ctr">
                        <a:lnSpc>
                          <a:spcPct val="150000"/>
                        </a:lnSpc>
                        <a:spcAft>
                          <a:spcPts val="0"/>
                        </a:spcAft>
                      </a:pPr>
                      <a:r>
                        <a:rPr lang="es-MX" sz="11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100">
                          <a:effectLst/>
                        </a:rPr>
                        <a:t> </a:t>
                      </a:r>
                      <a:endParaRPr lang="es-EC" sz="1200">
                        <a:effectLst/>
                      </a:endParaRPr>
                    </a:p>
                    <a:p>
                      <a:pPr algn="ctr">
                        <a:lnSpc>
                          <a:spcPct val="150000"/>
                        </a:lnSpc>
                        <a:spcAft>
                          <a:spcPts val="0"/>
                        </a:spcAft>
                      </a:pPr>
                      <a:r>
                        <a:rPr lang="es-MX" sz="1100">
                          <a:effectLst/>
                        </a:rPr>
                        <a:t>12W</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100">
                          <a:effectLst/>
                        </a:rPr>
                        <a:t> </a:t>
                      </a:r>
                      <a:endParaRPr lang="es-EC" sz="1200">
                        <a:effectLst/>
                      </a:endParaRPr>
                    </a:p>
                    <a:p>
                      <a:pPr algn="ctr">
                        <a:lnSpc>
                          <a:spcPct val="150000"/>
                        </a:lnSpc>
                        <a:spcAft>
                          <a:spcPts val="0"/>
                        </a:spcAft>
                      </a:pPr>
                      <a:r>
                        <a:rPr lang="es-MX" sz="1100">
                          <a:effectLst/>
                        </a:rPr>
                        <a:t>12W</a:t>
                      </a:r>
                      <a:endParaRPr lang="es-EC" sz="1100">
                        <a:solidFill>
                          <a:srgbClr val="365F91"/>
                        </a:solidFill>
                        <a:effectLst/>
                        <a:latin typeface="Calibri"/>
                        <a:ea typeface="Calibri"/>
                        <a:cs typeface="Times New Roman"/>
                      </a:endParaRPr>
                    </a:p>
                  </a:txBody>
                  <a:tcPr marL="68580" marR="68580" marT="0" marB="0" anchor="ctr"/>
                </a:tc>
              </a:tr>
              <a:tr h="375920">
                <a:tc>
                  <a:txBody>
                    <a:bodyPr/>
                    <a:lstStyle/>
                    <a:p>
                      <a:pPr algn="ctr">
                        <a:spcAft>
                          <a:spcPts val="0"/>
                        </a:spcAft>
                      </a:pPr>
                      <a:r>
                        <a:rPr lang="es-MX" sz="1100">
                          <a:effectLst/>
                        </a:rPr>
                        <a:t>Comunicación</a:t>
                      </a:r>
                      <a:endParaRPr lang="es-EC" sz="1200">
                        <a:effectLst/>
                      </a:endParaRPr>
                    </a:p>
                    <a:p>
                      <a:pPr indent="449580" algn="ctr">
                        <a:lnSpc>
                          <a:spcPct val="150000"/>
                        </a:lnSpc>
                        <a:spcAft>
                          <a:spcPts val="0"/>
                        </a:spcAft>
                      </a:pPr>
                      <a:r>
                        <a:rPr lang="es-MX" sz="11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100">
                          <a:effectLst/>
                        </a:rPr>
                        <a:t> </a:t>
                      </a:r>
                      <a:endParaRPr lang="es-EC" sz="1200">
                        <a:effectLst/>
                      </a:endParaRPr>
                    </a:p>
                    <a:p>
                      <a:pPr algn="ctr">
                        <a:lnSpc>
                          <a:spcPct val="150000"/>
                        </a:lnSpc>
                        <a:spcAft>
                          <a:spcPts val="0"/>
                        </a:spcAft>
                      </a:pPr>
                      <a:r>
                        <a:rPr lang="es-MX" sz="1100">
                          <a:effectLst/>
                        </a:rPr>
                        <a:t>RS - 232</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200">
                          <a:effectLst/>
                        </a:rPr>
                        <a:t>RS - 232</a:t>
                      </a:r>
                      <a:endParaRPr lang="es-EC" sz="1200">
                        <a:solidFill>
                          <a:srgbClr val="000000"/>
                        </a:solidFill>
                        <a:effectLst/>
                        <a:latin typeface="Times New Roman"/>
                        <a:ea typeface="Calibri"/>
                      </a:endParaRPr>
                    </a:p>
                  </a:txBody>
                  <a:tcPr marL="68580" marR="68580" marT="0" marB="0" anchor="ctr"/>
                </a:tc>
              </a:tr>
              <a:tr h="375920">
                <a:tc>
                  <a:txBody>
                    <a:bodyPr/>
                    <a:lstStyle/>
                    <a:p>
                      <a:pPr algn="ctr">
                        <a:spcAft>
                          <a:spcPts val="0"/>
                        </a:spcAft>
                      </a:pPr>
                      <a:r>
                        <a:rPr lang="es-MX" sz="1100">
                          <a:effectLst/>
                        </a:rPr>
                        <a:t>Salida</a:t>
                      </a:r>
                      <a:endParaRPr lang="es-EC" sz="1200">
                        <a:effectLst/>
                      </a:endParaRPr>
                    </a:p>
                    <a:p>
                      <a:pPr algn="ctr">
                        <a:lnSpc>
                          <a:spcPct val="150000"/>
                        </a:lnSpc>
                        <a:spcAft>
                          <a:spcPts val="0"/>
                        </a:spcAft>
                      </a:pPr>
                      <a:r>
                        <a:rPr lang="es-MX" sz="11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100">
                          <a:effectLst/>
                        </a:rPr>
                        <a:t>Lineal a triac, relé, etc.</a:t>
                      </a:r>
                      <a:endParaRPr lang="es-EC" sz="1100">
                        <a:solidFill>
                          <a:srgbClr val="365F91"/>
                        </a:solidFill>
                        <a:effectLst/>
                        <a:latin typeface="Calibri"/>
                        <a:ea typeface="Calibri"/>
                        <a:cs typeface="Times New Roman"/>
                      </a:endParaRPr>
                    </a:p>
                  </a:txBody>
                  <a:tcPr marL="68580" marR="68580" marT="0" marB="0" anchor="ctr"/>
                </a:tc>
                <a:tc>
                  <a:txBody>
                    <a:bodyPr/>
                    <a:lstStyle/>
                    <a:p>
                      <a:pPr algn="ctr">
                        <a:spcAft>
                          <a:spcPts val="0"/>
                        </a:spcAft>
                      </a:pPr>
                      <a:r>
                        <a:rPr lang="es-MX" sz="1200" dirty="0">
                          <a:effectLst/>
                        </a:rPr>
                        <a:t>Lineal a </a:t>
                      </a:r>
                      <a:r>
                        <a:rPr lang="es-MX" sz="1200" dirty="0" err="1">
                          <a:effectLst/>
                        </a:rPr>
                        <a:t>triac</a:t>
                      </a:r>
                      <a:r>
                        <a:rPr lang="es-MX" sz="1200" dirty="0">
                          <a:effectLst/>
                        </a:rPr>
                        <a:t>, relé, etc.</a:t>
                      </a:r>
                      <a:endParaRPr lang="es-EC" sz="1200" dirty="0">
                        <a:solidFill>
                          <a:srgbClr val="000000"/>
                        </a:solidFill>
                        <a:effectLst/>
                        <a:latin typeface="Times New Roman"/>
                        <a:ea typeface="Calibri"/>
                      </a:endParaRPr>
                    </a:p>
                  </a:txBody>
                  <a:tcPr marL="68580" marR="68580" marT="0" marB="0" anchor="ctr"/>
                </a:tc>
              </a:tr>
            </a:tbl>
          </a:graphicData>
        </a:graphic>
      </p:graphicFrame>
      <p:pic>
        <p:nvPicPr>
          <p:cNvPr id="8" name="7 Imagen"/>
          <p:cNvPicPr/>
          <p:nvPr/>
        </p:nvPicPr>
        <p:blipFill>
          <a:blip r:embed="rId3"/>
          <a:stretch>
            <a:fillRect/>
          </a:stretch>
        </p:blipFill>
        <p:spPr>
          <a:xfrm>
            <a:off x="5638800" y="2743200"/>
            <a:ext cx="2438400" cy="1734820"/>
          </a:xfrm>
          <a:prstGeom prst="rect">
            <a:avLst/>
          </a:prstGeom>
        </p:spPr>
      </p:pic>
    </p:spTree>
    <p:extLst>
      <p:ext uri="{BB962C8B-B14F-4D97-AF65-F5344CB8AC3E}">
        <p14:creationId xmlns:p14="http://schemas.microsoft.com/office/powerpoint/2010/main" val="2258290104"/>
      </p:ext>
    </p:extLst>
  </p:cSld>
  <p:clrMapOvr>
    <a:masterClrMapping/>
  </p:clrMapOvr>
  <p:transition spd="med">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304800" y="1355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100447"/>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smtClean="0">
                <a:latin typeface="Arial" panose="020B0604020202020204" pitchFamily="34" charset="0"/>
                <a:cs typeface="Arial" panose="020B0604020202020204" pitchFamily="34" charset="0"/>
              </a:rPr>
              <a:t>DESCRIPCIÓN DE LAS ENTRADAS Y SALIDAS DEL PLC</a:t>
            </a:r>
            <a:br>
              <a:rPr lang="en-US" sz="2000" b="1" dirty="0"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585167708"/>
              </p:ext>
            </p:extLst>
          </p:nvPr>
        </p:nvGraphicFramePr>
        <p:xfrm>
          <a:off x="1743543" y="1447800"/>
          <a:ext cx="5340985" cy="3909060"/>
        </p:xfrm>
        <a:graphic>
          <a:graphicData uri="http://schemas.openxmlformats.org/drawingml/2006/table">
            <a:tbl>
              <a:tblPr firstRow="1" firstCol="1" bandRow="1">
                <a:tableStyleId>{5C22544A-7EE6-4342-B048-85BDC9FD1C3A}</a:tableStyleId>
              </a:tblPr>
              <a:tblGrid>
                <a:gridCol w="788670"/>
                <a:gridCol w="1530350"/>
                <a:gridCol w="810260"/>
                <a:gridCol w="2211705"/>
              </a:tblGrid>
              <a:tr h="0">
                <a:tc>
                  <a:txBody>
                    <a:bodyPr/>
                    <a:lstStyle/>
                    <a:p>
                      <a:pPr algn="ctr">
                        <a:lnSpc>
                          <a:spcPct val="150000"/>
                        </a:lnSpc>
                        <a:spcAft>
                          <a:spcPts val="0"/>
                        </a:spcAft>
                      </a:pPr>
                      <a:r>
                        <a:rPr lang="es-MX" sz="900">
                          <a:effectLst/>
                        </a:rPr>
                        <a:t>ENTRADAS</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DESCRIPCION</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SALIDAS</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DESCRIPCION</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X0</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Accionamiento Motores I</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Y0</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KM1-Motores Izquierda</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Accionamiento Motores D</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KM2-Motores Derecha</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X2</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Parada de motores I</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Y2</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KM3-Bancada avance</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X3</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Parada de motores D</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Y3</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KM4-Bancada retroceso</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X4</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Bancada avance</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Y4</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KM5-motor de descarga</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X5</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Bancada retroceso</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Y5</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Carga de material</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X6</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Bancada stop</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Y6</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paro de emergencia</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X7</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Expulsor On</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Y7</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Motores I stop</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X10</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Expulsor Off</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Y10</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Motores D stop</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X11</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Carga de material</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Y11</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descarga de material</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X12</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Descarga de material</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Y12</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de expulsión de material</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X13</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Modo manual</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Y13</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en carga de material</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X14</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Modo automático</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Y14</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modo manual</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X15</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Paro de emergencia</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Y15</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Luz indicadora modo automático</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X16</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Sensor inductivo 1</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X17</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Sensor inductivo 2</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X20</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Sensor inductivo 3</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r>
              <a:tr h="0">
                <a:tc>
                  <a:txBody>
                    <a:bodyPr/>
                    <a:lstStyle/>
                    <a:p>
                      <a:pPr algn="ctr">
                        <a:lnSpc>
                          <a:spcPct val="150000"/>
                        </a:lnSpc>
                        <a:spcAft>
                          <a:spcPts val="0"/>
                        </a:spcAft>
                      </a:pPr>
                      <a:r>
                        <a:rPr lang="es-MX" sz="900">
                          <a:effectLst/>
                        </a:rPr>
                        <a:t>X21</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Sensor fotoeléctrico</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a:effectLst/>
                        </a:rPr>
                        <a:t> </a:t>
                      </a:r>
                      <a:endParaRPr lang="es-EC" sz="1100">
                        <a:solidFill>
                          <a:srgbClr val="365F91"/>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MX" sz="900" dirty="0">
                          <a:effectLst/>
                        </a:rPr>
                        <a:t> </a:t>
                      </a:r>
                      <a:endParaRPr lang="es-EC" sz="1100" dirty="0">
                        <a:solidFill>
                          <a:srgbClr val="365F91"/>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2551555"/>
      </p:ext>
    </p:extLst>
  </p:cSld>
  <p:clrMapOvr>
    <a:masterClrMapping/>
  </p:clrMapOvr>
  <p:transition spd="med">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88571"/>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smtClean="0">
                <a:latin typeface="Arial" panose="020B0604020202020204" pitchFamily="34" charset="0"/>
                <a:cs typeface="Arial" panose="020B0604020202020204" pitchFamily="34" charset="0"/>
              </a:rPr>
              <a:t>DIAGRAMA DE CONEXIONES </a:t>
            </a:r>
            <a:br>
              <a:rPr lang="en-US" sz="2000" b="1" dirty="0"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r>
              <a:rPr lang="en-US" sz="1800" dirty="0" smtClean="0">
                <a:latin typeface="Arial" panose="020B0604020202020204" pitchFamily="34" charset="0"/>
                <a:cs typeface="Arial" panose="020B0604020202020204" pitchFamily="34" charset="0"/>
              </a:rPr>
              <a:t> </a:t>
            </a:r>
          </a:p>
          <a:p>
            <a:pPr marL="0" indent="0" algn="just">
              <a:buFont typeface="Arial" charset="0"/>
              <a:buNone/>
            </a:pPr>
            <a:r>
              <a:rPr lang="en-US" sz="1800" dirty="0" smtClean="0">
                <a:latin typeface="Arial" panose="020B0604020202020204" pitchFamily="34" charset="0"/>
                <a:cs typeface="Arial" panose="020B0604020202020204" pitchFamily="34" charset="0"/>
              </a:rPr>
              <a:t>A </a:t>
            </a:r>
            <a:r>
              <a:rPr lang="en-US" sz="1800" dirty="0" err="1" smtClean="0">
                <a:latin typeface="Arial" panose="020B0604020202020204" pitchFamily="34" charset="0"/>
                <a:cs typeface="Arial" panose="020B0604020202020204" pitchFamily="34" charset="0"/>
              </a:rPr>
              <a:t>continuación</a:t>
            </a:r>
            <a:r>
              <a:rPr lang="en-US" sz="1800" dirty="0" smtClean="0">
                <a:latin typeface="Arial" panose="020B0604020202020204" pitchFamily="34" charset="0"/>
                <a:cs typeface="Arial" panose="020B0604020202020204" pitchFamily="34" charset="0"/>
              </a:rPr>
              <a:t> se </a:t>
            </a:r>
            <a:r>
              <a:rPr lang="en-US" sz="1800" dirty="0" err="1" smtClean="0">
                <a:latin typeface="Arial" panose="020B0604020202020204" pitchFamily="34" charset="0"/>
                <a:cs typeface="Arial" panose="020B0604020202020204" pitchFamily="34" charset="0"/>
              </a:rPr>
              <a:t>muestra</a:t>
            </a:r>
            <a:r>
              <a:rPr lang="en-US" sz="1800" dirty="0" smtClean="0">
                <a:latin typeface="Arial" panose="020B0604020202020204" pitchFamily="34" charset="0"/>
                <a:cs typeface="Arial" panose="020B0604020202020204" pitchFamily="34" charset="0"/>
              </a:rPr>
              <a:t> el </a:t>
            </a:r>
            <a:r>
              <a:rPr lang="en-US" sz="1800" dirty="0" err="1" smtClean="0">
                <a:latin typeface="Arial" panose="020B0604020202020204" pitchFamily="34" charset="0"/>
                <a:cs typeface="Arial" panose="020B0604020202020204" pitchFamily="34" charset="0"/>
              </a:rPr>
              <a:t>diagrama</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conecciones</a:t>
            </a:r>
            <a:r>
              <a:rPr lang="en-US" sz="1800" dirty="0" smtClean="0">
                <a:latin typeface="Arial" panose="020B0604020202020204" pitchFamily="34" charset="0"/>
                <a:cs typeface="Arial" panose="020B0604020202020204" pitchFamily="34" charset="0"/>
              </a:rPr>
              <a:t> de entradas y </a:t>
            </a:r>
            <a:r>
              <a:rPr lang="en-US" sz="1800" dirty="0" err="1" smtClean="0">
                <a:latin typeface="Arial" panose="020B0604020202020204" pitchFamily="34" charset="0"/>
                <a:cs typeface="Arial" panose="020B0604020202020204" pitchFamily="34" charset="0"/>
              </a:rPr>
              <a:t>salidas</a:t>
            </a:r>
            <a:r>
              <a:rPr lang="en-US" sz="1800" dirty="0" smtClean="0">
                <a:latin typeface="Arial" panose="020B0604020202020204" pitchFamily="34" charset="0"/>
                <a:cs typeface="Arial" panose="020B0604020202020204" pitchFamily="34" charset="0"/>
              </a:rPr>
              <a:t> al PLC, </a:t>
            </a:r>
            <a:r>
              <a:rPr lang="en-US" sz="1800" dirty="0" err="1" smtClean="0">
                <a:latin typeface="Arial" panose="020B0604020202020204" pitchFamily="34" charset="0"/>
                <a:cs typeface="Arial" panose="020B0604020202020204" pitchFamily="34" charset="0"/>
              </a:rPr>
              <a:t>así</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como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también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contactos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auxiliares</a:t>
            </a:r>
            <a:r>
              <a:rPr lang="en-US" sz="1800" dirty="0" smtClean="0">
                <a:latin typeface="Arial" panose="020B0604020202020204" pitchFamily="34" charset="0"/>
                <a:cs typeface="Arial" panose="020B0604020202020204" pitchFamily="34" charset="0"/>
              </a:rPr>
              <a:t> de los </a:t>
            </a:r>
            <a:r>
              <a:rPr lang="en-US" sz="1800" dirty="0" err="1" smtClean="0">
                <a:latin typeface="Arial" panose="020B0604020202020204" pitchFamily="34" charset="0"/>
                <a:cs typeface="Arial" panose="020B0604020202020204" pitchFamily="34" charset="0"/>
              </a:rPr>
              <a:t>relés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térmicos</a:t>
            </a:r>
            <a:r>
              <a:rPr lang="en-US" sz="1800" dirty="0" smtClean="0">
                <a:latin typeface="Arial" panose="020B0604020202020204" pitchFamily="34" charset="0"/>
                <a:cs typeface="Arial" panose="020B0604020202020204" pitchFamily="34" charset="0"/>
              </a:rPr>
              <a:t>.</a:t>
            </a:r>
          </a:p>
          <a:p>
            <a:pPr marL="0" indent="0" algn="just">
              <a:buFont typeface="Arial" charset="0"/>
              <a:buNone/>
            </a:pPr>
            <a:r>
              <a:rPr lang="en-US" sz="1800" dirty="0" err="1" smtClean="0">
                <a:latin typeface="Arial" panose="020B0604020202020204" pitchFamily="34" charset="0"/>
                <a:cs typeface="Arial" panose="020B0604020202020204" pitchFamily="34" charset="0"/>
                <a:hlinkClick r:id="rId3" action="ppaction://program"/>
              </a:rPr>
              <a:t>Ver</a:t>
            </a:r>
            <a:r>
              <a:rPr lang="en-US" sz="1800" dirty="0" smtClean="0">
                <a:latin typeface="Arial" panose="020B0604020202020204" pitchFamily="34" charset="0"/>
                <a:cs typeface="Arial" panose="020B0604020202020204" pitchFamily="34" charset="0"/>
                <a:hlinkClick r:id="rId3" action="ppaction://program"/>
              </a:rPr>
              <a:t> </a:t>
            </a:r>
            <a:r>
              <a:rPr lang="en-US" sz="1800" dirty="0" err="1" smtClean="0">
                <a:latin typeface="Arial" panose="020B0604020202020204" pitchFamily="34" charset="0"/>
                <a:cs typeface="Arial" panose="020B0604020202020204" pitchFamily="34" charset="0"/>
                <a:hlinkClick r:id="rId3" action="ppaction://program"/>
              </a:rPr>
              <a:t>imagen</a:t>
            </a:r>
            <a:endParaRPr lang="en-US" sz="1800" dirty="0" smtClean="0">
              <a:latin typeface="Arial" panose="020B0604020202020204" pitchFamily="34" charset="0"/>
              <a:cs typeface="Arial" panose="020B0604020202020204" pitchFamily="34" charset="0"/>
            </a:endParaRP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r>
              <a:rPr lang="es-EC" sz="1800" dirty="0" smtClean="0">
                <a:latin typeface="Arial" panose="020B0604020202020204" pitchFamily="34" charset="0"/>
                <a:cs typeface="Arial" panose="020B0604020202020204" pitchFamily="34" charset="0"/>
              </a:rPr>
              <a:t>En el tablero de control se encuentran todos los elementos que permitirán controlar el proceso, en la siguiente figura se puede observar el tablero de control diseñado.</a:t>
            </a:r>
            <a:endParaRPr lang="en-US" sz="1800" dirty="0">
              <a:latin typeface="Arial" panose="020B0604020202020204" pitchFamily="34" charset="0"/>
              <a:cs typeface="Arial" panose="020B0604020202020204" pitchFamily="34" charset="0"/>
            </a:endParaRPr>
          </a:p>
        </p:txBody>
      </p:sp>
      <p:sp>
        <p:nvSpPr>
          <p:cNvPr id="7" name="1 Título"/>
          <p:cNvSpPr txBox="1">
            <a:spLocks/>
          </p:cNvSpPr>
          <p:nvPr/>
        </p:nvSpPr>
        <p:spPr bwMode="auto">
          <a:xfrm>
            <a:off x="533400" y="2772394"/>
            <a:ext cx="8229600" cy="2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dirty="0" smtClean="0">
                <a:latin typeface="Arial" panose="020B0604020202020204" pitchFamily="34" charset="0"/>
                <a:cs typeface="Arial" panose="020B0604020202020204" pitchFamily="34" charset="0"/>
              </a:rPr>
              <a:t>TABLERO DE CONTROL</a:t>
            </a:r>
            <a:br>
              <a:rPr lang="en-US" sz="2000" b="1" dirty="0"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81400"/>
            <a:ext cx="5429250" cy="2676525"/>
          </a:xfrm>
          <a:prstGeom prst="rect">
            <a:avLst/>
          </a:prstGeom>
          <a:noFill/>
          <a:ln>
            <a:noFill/>
          </a:ln>
        </p:spPr>
      </p:pic>
    </p:spTree>
    <p:extLst>
      <p:ext uri="{BB962C8B-B14F-4D97-AF65-F5344CB8AC3E}">
        <p14:creationId xmlns:p14="http://schemas.microsoft.com/office/powerpoint/2010/main" val="3760776365"/>
      </p:ext>
    </p:extLst>
  </p:cSld>
  <p:clrMapOvr>
    <a:masterClrMapping/>
  </p:clrMapOvr>
  <p:transition spd="med">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PRINCIPIO DE FUNCIONAMIENTO DE LA MÁQUINA</a:t>
            </a:r>
            <a:br>
              <a:rPr lang="en-US" sz="2000" b="1"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endParaRPr lang="en-US" sz="1800" smtClean="0">
              <a:latin typeface="Arial" panose="020B0604020202020204" pitchFamily="34" charset="0"/>
              <a:cs typeface="Arial" panose="020B0604020202020204" pitchFamily="34" charset="0"/>
            </a:endParaRPr>
          </a:p>
          <a:p>
            <a:pPr marL="0" indent="0" algn="just">
              <a:buFont typeface="Arial" charset="0"/>
              <a:buNone/>
            </a:pPr>
            <a:r>
              <a:rPr lang="en-US" sz="1800" smtClean="0">
                <a:latin typeface="Arial" panose="020B0604020202020204" pitchFamily="34" charset="0"/>
                <a:cs typeface="Arial" panose="020B0604020202020204" pitchFamily="34" charset="0"/>
              </a:rPr>
              <a:t> </a:t>
            </a:r>
            <a:r>
              <a:rPr lang="es-EC" sz="1800" smtClean="0">
                <a:latin typeface="Arial" panose="020B0604020202020204" pitchFamily="34" charset="0"/>
                <a:cs typeface="Arial" panose="020B0604020202020204" pitchFamily="34" charset="0"/>
              </a:rPr>
              <a:t>De acuerdo a los requerimientos de la empresa la máquina molduradora de puntas poseerá 2 modos de accionamiento: manual y automático a continuación se explicará el procedimiento a seguir:</a:t>
            </a:r>
          </a:p>
          <a:p>
            <a:pPr marL="0" indent="0" algn="just">
              <a:buFont typeface="Arial" charset="0"/>
              <a:buNone/>
            </a:pPr>
            <a:endParaRPr lang="es-EC" sz="1800" smtClean="0">
              <a:latin typeface="Arial" panose="020B0604020202020204" pitchFamily="34" charset="0"/>
              <a:cs typeface="Arial" panose="020B0604020202020204" pitchFamily="34" charset="0"/>
            </a:endParaRPr>
          </a:p>
          <a:p>
            <a:pPr algn="just"/>
            <a:r>
              <a:rPr lang="es-EC" sz="1800" smtClean="0">
                <a:latin typeface="Arial" panose="020B0604020202020204" pitchFamily="34" charset="0"/>
                <a:cs typeface="Arial" panose="020B0604020202020204" pitchFamily="34" charset="0"/>
              </a:rPr>
              <a:t>Después de verificar que la alimentación trifásica esté conectada se procede a presionar los botones verdes de los guardamotores para el paso de corriente.</a:t>
            </a:r>
          </a:p>
          <a:p>
            <a:pPr algn="just"/>
            <a:r>
              <a:rPr lang="es-EC" sz="1800" smtClean="0">
                <a:latin typeface="Arial" panose="020B0604020202020204" pitchFamily="34" charset="0"/>
                <a:cs typeface="Arial" panose="020B0604020202020204" pitchFamily="34" charset="0"/>
              </a:rPr>
              <a:t> En el tablero de control lo primero que toca seleccionar es el modo de accionamiento, para ello en la parte derecha se observa un switch en el cual para este caso se escogió el modo manual.</a:t>
            </a:r>
          </a:p>
          <a:p>
            <a:pPr algn="just"/>
            <a:r>
              <a:rPr lang="es-EC" sz="1800" smtClean="0">
                <a:latin typeface="Arial" panose="020B0604020202020204" pitchFamily="34" charset="0"/>
                <a:cs typeface="Arial" panose="020B0604020202020204" pitchFamily="34" charset="0"/>
              </a:rPr>
              <a:t> A continuación se presiona los botones verdes de las sierras de fresado que activarán los motores de las sierras y las fresas de moldurado.</a:t>
            </a:r>
          </a:p>
          <a:p>
            <a:pPr algn="just"/>
            <a:r>
              <a:rPr lang="es-EC" sz="1800" smtClean="0">
                <a:latin typeface="Arial" panose="020B0604020202020204" pitchFamily="34" charset="0"/>
                <a:cs typeface="Arial" panose="020B0604020202020204" pitchFamily="34" charset="0"/>
              </a:rPr>
              <a:t>En este paso se colocarán las cuatro duelas de bambú dentro de los brazos sujetadores para ello se procede a sujetarlas mediante los cilindros neumáticos para lo cual se presiona  el botón verde denominado expulsor.</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20140"/>
      </p:ext>
    </p:extLst>
  </p:cSld>
  <p:clrMapOvr>
    <a:masterClrMapping/>
  </p:clrMapOvr>
  <p:transition spd="med">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1800" smtClean="0">
                <a:latin typeface="Arial" panose="020B0604020202020204" pitchFamily="34" charset="0"/>
                <a:cs typeface="Arial" panose="020B0604020202020204" pitchFamily="34" charset="0"/>
              </a:rPr>
              <a:t>Una vez que las duelas de bambú están firmemente sujetadas se aplastará el botón verde denominado avance que permitirá el movimiento lineal de la bancada, si se quiere detener el movimiento de la bancada se aplastará el botón rojo denominado paro.</a:t>
            </a:r>
          </a:p>
          <a:p>
            <a:pPr algn="just"/>
            <a:r>
              <a:rPr lang="es-EC" sz="1800" smtClean="0">
                <a:latin typeface="Arial" panose="020B0604020202020204" pitchFamily="34" charset="0"/>
                <a:cs typeface="Arial" panose="020B0604020202020204" pitchFamily="34" charset="0"/>
              </a:rPr>
              <a:t>Una vez que las duelas de bambú han sido cortadas y molduradas, en el modo manual, se activará el switch del cilindro neumático  denominado descarga y las duelas terminadas de bambú serán expulsadas de la máquina, regresando el cilindro mediante el switch de carga. </a:t>
            </a:r>
          </a:p>
          <a:p>
            <a:pPr algn="just"/>
            <a:r>
              <a:rPr lang="es-EC" sz="1800" smtClean="0">
                <a:latin typeface="Arial" panose="020B0604020202020204" pitchFamily="34" charset="0"/>
                <a:cs typeface="Arial" panose="020B0604020202020204" pitchFamily="34" charset="0"/>
              </a:rPr>
              <a:t>Finalmente con el botón de retroceso la bancada regresará a su posición inicial. Cabe recalcar que en cualquier momento de avance de la bancada se puede reducir la velocidad lineal de avance a través del variador de velocidad localizado en la parte superior central del tablero de control, así mismo en el tablero de control se cuenta con un paro de emergencia ante cualquier problema que se presente y también existe un voltímetro en el cual se puede visualizar el voltaje que ingresa a la máquina.</a:t>
            </a:r>
          </a:p>
          <a:p>
            <a:pPr algn="just"/>
            <a:r>
              <a:rPr lang="es-EC" sz="1800" smtClean="0">
                <a:latin typeface="Arial" panose="020B0604020202020204" pitchFamily="34" charset="0"/>
                <a:cs typeface="Arial" panose="020B0604020202020204" pitchFamily="34" charset="0"/>
              </a:rPr>
              <a:t>La única diferencia con el modo automático es que en éste la bancada una vez que han sido expulsadas las duelas de bambú regresa automáticamente sin necesidad  de aplastar el botón de retroceso.</a:t>
            </a: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82029"/>
      </p:ext>
    </p:extLst>
  </p:cSld>
  <p:clrMapOvr>
    <a:masterClrMapping/>
  </p:clrMapOvr>
  <p:transition spd="med">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COSTO TOTAL DE LA MÁQUINA</a:t>
            </a:r>
            <a:br>
              <a:rPr lang="en-US" sz="2000" b="1"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202646757"/>
              </p:ext>
            </p:extLst>
          </p:nvPr>
        </p:nvGraphicFramePr>
        <p:xfrm>
          <a:off x="762000" y="1905000"/>
          <a:ext cx="8229600" cy="2503170"/>
        </p:xfrm>
        <a:graphic>
          <a:graphicData uri="http://schemas.openxmlformats.org/drawingml/2006/table">
            <a:tbl>
              <a:tblPr firstRow="1" firstCol="1" bandRow="1">
                <a:tableStyleId>{5C22544A-7EE6-4342-B048-85BDC9FD1C3A}</a:tableStyleId>
              </a:tblPr>
              <a:tblGrid>
                <a:gridCol w="4114800"/>
                <a:gridCol w="4114800"/>
              </a:tblGrid>
              <a:tr h="0">
                <a:tc>
                  <a:txBody>
                    <a:bodyPr/>
                    <a:lstStyle/>
                    <a:p>
                      <a:pPr algn="ctr">
                        <a:lnSpc>
                          <a:spcPct val="150000"/>
                        </a:lnSpc>
                        <a:spcAft>
                          <a:spcPts val="1000"/>
                        </a:spcAft>
                      </a:pPr>
                      <a:r>
                        <a:rPr lang="es-MX" sz="1100" dirty="0">
                          <a:effectLst/>
                        </a:rPr>
                        <a:t>RUBRO</a:t>
                      </a:r>
                      <a:endParaRPr lang="es-EC" sz="1100" dirty="0">
                        <a:effectLst/>
                        <a:latin typeface="Calibri"/>
                        <a:ea typeface="Calibri"/>
                        <a:cs typeface="Times New Roman"/>
                      </a:endParaRPr>
                    </a:p>
                  </a:txBody>
                  <a:tcPr marL="68580" marR="68580" marT="0" marB="0" anchor="ctr"/>
                </a:tc>
                <a:tc>
                  <a:txBody>
                    <a:bodyPr/>
                    <a:lstStyle/>
                    <a:p>
                      <a:pPr algn="ctr">
                        <a:lnSpc>
                          <a:spcPct val="150000"/>
                        </a:lnSpc>
                        <a:spcAft>
                          <a:spcPts val="1000"/>
                        </a:spcAft>
                      </a:pPr>
                      <a:r>
                        <a:rPr lang="es-MX" sz="1100">
                          <a:effectLst/>
                        </a:rPr>
                        <a:t>COSTO TOTAL</a:t>
                      </a:r>
                      <a:endParaRPr lang="es-EC" sz="1100">
                        <a:effectLst/>
                      </a:endParaRPr>
                    </a:p>
                    <a:p>
                      <a:pPr algn="ctr">
                        <a:lnSpc>
                          <a:spcPct val="150000"/>
                        </a:lnSpc>
                        <a:spcAft>
                          <a:spcPts val="1000"/>
                        </a:spcAft>
                      </a:pPr>
                      <a:r>
                        <a:rPr lang="es-MX" sz="1100">
                          <a:effectLst/>
                        </a:rPr>
                        <a:t>(USD)</a:t>
                      </a:r>
                      <a:endParaRPr lang="es-EC" sz="1100">
                        <a:effectLst/>
                        <a:latin typeface="Calibri"/>
                        <a:ea typeface="Calibri"/>
                        <a:cs typeface="Times New Roman"/>
                      </a:endParaRPr>
                    </a:p>
                  </a:txBody>
                  <a:tcPr marL="68580" marR="68580" marT="0" marB="0" anchor="ctr"/>
                </a:tc>
              </a:tr>
              <a:tr h="259715">
                <a:tc>
                  <a:txBody>
                    <a:bodyPr/>
                    <a:lstStyle/>
                    <a:p>
                      <a:pPr algn="ctr">
                        <a:lnSpc>
                          <a:spcPct val="115000"/>
                        </a:lnSpc>
                        <a:spcAft>
                          <a:spcPts val="1000"/>
                        </a:spcAft>
                      </a:pPr>
                      <a:r>
                        <a:rPr lang="es-MX" sz="1100">
                          <a:effectLst/>
                        </a:rPr>
                        <a:t>COSTOS DE MATERIA PRIMA</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a:effectLst/>
                        </a:rPr>
                        <a:t>8598.98</a:t>
                      </a:r>
                      <a:endParaRPr lang="es-EC" sz="1100">
                        <a:effectLst/>
                        <a:latin typeface="Calibri"/>
                        <a:ea typeface="Calibri"/>
                        <a:cs typeface="Times New Roman"/>
                      </a:endParaRPr>
                    </a:p>
                  </a:txBody>
                  <a:tcPr marL="68580" marR="68580" marT="0" marB="0" anchor="ctr"/>
                </a:tc>
              </a:tr>
              <a:tr h="269875">
                <a:tc>
                  <a:txBody>
                    <a:bodyPr/>
                    <a:lstStyle/>
                    <a:p>
                      <a:pPr algn="ctr">
                        <a:lnSpc>
                          <a:spcPct val="115000"/>
                        </a:lnSpc>
                        <a:spcAft>
                          <a:spcPts val="1000"/>
                        </a:spcAft>
                      </a:pPr>
                      <a:r>
                        <a:rPr lang="es-MX" sz="1100">
                          <a:effectLst/>
                        </a:rPr>
                        <a:t>COSTO DE ACCESORIOS Y DISPOSITIVOS</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a:effectLst/>
                        </a:rPr>
                        <a:t>5129.28</a:t>
                      </a:r>
                      <a:endParaRPr lang="es-EC" sz="1100">
                        <a:effectLst/>
                        <a:latin typeface="Calibri"/>
                        <a:ea typeface="Calibri"/>
                        <a:cs typeface="Times New Roman"/>
                      </a:endParaRPr>
                    </a:p>
                  </a:txBody>
                  <a:tcPr marL="68580" marR="68580" marT="0" marB="0" anchor="ctr"/>
                </a:tc>
              </a:tr>
              <a:tr h="273685">
                <a:tc>
                  <a:txBody>
                    <a:bodyPr/>
                    <a:lstStyle/>
                    <a:p>
                      <a:pPr algn="ctr">
                        <a:lnSpc>
                          <a:spcPct val="115000"/>
                        </a:lnSpc>
                        <a:spcAft>
                          <a:spcPts val="1000"/>
                        </a:spcAft>
                      </a:pPr>
                      <a:r>
                        <a:rPr lang="es-MX" sz="1100">
                          <a:effectLst/>
                        </a:rPr>
                        <a:t>COSTO DE SERVICIOS Y TRATAMIENTOS ESPECIALES</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a:effectLst/>
                        </a:rPr>
                        <a:t>1559.80</a:t>
                      </a:r>
                      <a:endParaRPr lang="es-EC" sz="1100">
                        <a:effectLst/>
                        <a:latin typeface="Calibri"/>
                        <a:ea typeface="Calibri"/>
                        <a:cs typeface="Times New Roman"/>
                      </a:endParaRPr>
                    </a:p>
                  </a:txBody>
                  <a:tcPr marL="68580" marR="68580" marT="0" marB="0" anchor="ctr"/>
                </a:tc>
              </a:tr>
              <a:tr h="259715">
                <a:tc>
                  <a:txBody>
                    <a:bodyPr/>
                    <a:lstStyle/>
                    <a:p>
                      <a:pPr algn="ctr">
                        <a:lnSpc>
                          <a:spcPct val="115000"/>
                        </a:lnSpc>
                        <a:spcAft>
                          <a:spcPts val="1000"/>
                        </a:spcAft>
                      </a:pPr>
                      <a:r>
                        <a:rPr lang="es-MX" sz="1100">
                          <a:effectLst/>
                        </a:rPr>
                        <a:t>COSTO DE MANO DE OBRA</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a:effectLst/>
                        </a:rPr>
                        <a:t>2940</a:t>
                      </a:r>
                      <a:endParaRPr lang="es-EC" sz="1100">
                        <a:effectLst/>
                        <a:latin typeface="Calibri"/>
                        <a:ea typeface="Calibri"/>
                        <a:cs typeface="Times New Roman"/>
                      </a:endParaRPr>
                    </a:p>
                  </a:txBody>
                  <a:tcPr marL="68580" marR="68580" marT="0" marB="0" anchor="ctr"/>
                </a:tc>
              </a:tr>
              <a:tr h="272415">
                <a:tc>
                  <a:txBody>
                    <a:bodyPr/>
                    <a:lstStyle/>
                    <a:p>
                      <a:pPr algn="ctr">
                        <a:lnSpc>
                          <a:spcPct val="115000"/>
                        </a:lnSpc>
                        <a:spcAft>
                          <a:spcPts val="1000"/>
                        </a:spcAft>
                      </a:pPr>
                      <a:r>
                        <a:rPr lang="es-MX" sz="1100">
                          <a:effectLst/>
                        </a:rPr>
                        <a:t>COSTO DE MATERIAL INDIRECTO</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a:effectLst/>
                        </a:rPr>
                        <a:t>162.2</a:t>
                      </a:r>
                      <a:endParaRPr lang="es-EC" sz="1100">
                        <a:effectLst/>
                        <a:latin typeface="Calibri"/>
                        <a:ea typeface="Calibri"/>
                        <a:cs typeface="Times New Roman"/>
                      </a:endParaRPr>
                    </a:p>
                  </a:txBody>
                  <a:tcPr marL="68580" marR="68580" marT="0" marB="0" anchor="ctr"/>
                </a:tc>
              </a:tr>
              <a:tr h="266700">
                <a:tc>
                  <a:txBody>
                    <a:bodyPr/>
                    <a:lstStyle/>
                    <a:p>
                      <a:pPr algn="ctr">
                        <a:lnSpc>
                          <a:spcPct val="115000"/>
                        </a:lnSpc>
                        <a:spcAft>
                          <a:spcPts val="1000"/>
                        </a:spcAft>
                      </a:pPr>
                      <a:r>
                        <a:rPr lang="es-MX" sz="1100">
                          <a:effectLst/>
                        </a:rPr>
                        <a:t>COSTO DE SERVICIO Y ADICIONALES INDIRECTOS</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a:effectLst/>
                        </a:rPr>
                        <a:t>559</a:t>
                      </a:r>
                      <a:endParaRPr lang="es-EC" sz="1100">
                        <a:effectLst/>
                        <a:latin typeface="Calibri"/>
                        <a:ea typeface="Calibri"/>
                        <a:cs typeface="Times New Roman"/>
                      </a:endParaRPr>
                    </a:p>
                  </a:txBody>
                  <a:tcPr marL="68580" marR="68580" marT="0" marB="0" anchor="ctr"/>
                </a:tc>
              </a:tr>
              <a:tr h="271145">
                <a:tc>
                  <a:txBody>
                    <a:bodyPr/>
                    <a:lstStyle/>
                    <a:p>
                      <a:pPr algn="ctr">
                        <a:lnSpc>
                          <a:spcPct val="115000"/>
                        </a:lnSpc>
                        <a:spcAft>
                          <a:spcPts val="1000"/>
                        </a:spcAft>
                      </a:pPr>
                      <a:r>
                        <a:rPr lang="es-MX" sz="1100">
                          <a:effectLst/>
                        </a:rPr>
                        <a:t>TOTAL</a:t>
                      </a:r>
                      <a:endParaRPr lang="es-EC"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s-MX" sz="1100" dirty="0">
                          <a:effectLst/>
                        </a:rPr>
                        <a:t>18949.26</a:t>
                      </a:r>
                      <a:endParaRPr lang="es-EC"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93153056"/>
      </p:ext>
    </p:extLst>
  </p:cSld>
  <p:clrMapOvr>
    <a:masterClrMapping/>
  </p:clrMapOvr>
  <p:transition spd="med">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990600" y="1219200"/>
            <a:ext cx="7848600" cy="4247317"/>
          </a:xfrm>
          <a:prstGeom prst="rect">
            <a:avLst/>
          </a:prstGeom>
        </p:spPr>
        <p:txBody>
          <a:bodyPr wrap="square">
            <a:spAutoFit/>
          </a:bodyPr>
          <a:lstStyle/>
          <a:p>
            <a:r>
              <a:rPr lang="es-EC" b="1" dirty="0"/>
              <a:t>CALCULO DEL VAN (Valor actual neto)</a:t>
            </a:r>
            <a:endParaRPr lang="es-MX" b="1" dirty="0"/>
          </a:p>
          <a:p>
            <a:r>
              <a:rPr lang="es-EC" dirty="0"/>
              <a:t> </a:t>
            </a:r>
            <a:endParaRPr lang="es-MX" dirty="0"/>
          </a:p>
          <a:p>
            <a:pPr algn="just"/>
            <a:r>
              <a:rPr lang="es-MX" dirty="0"/>
              <a:t>En el mundo de los negocios, el valor actual neto (o VAN) es una de las herramientas disponibles más útiles para la toma de decisiones financieras. Por lo general, el VAN se usa para estimar si cierta compra </a:t>
            </a:r>
            <a:r>
              <a:rPr lang="es-MX" dirty="0" smtClean="0"/>
              <a:t>o inversión </a:t>
            </a:r>
            <a:r>
              <a:rPr lang="es-MX" dirty="0"/>
              <a:t>vale más a largo plazo que </a:t>
            </a:r>
            <a:r>
              <a:rPr lang="es-MX" dirty="0" smtClean="0"/>
              <a:t>simplemente invertir </a:t>
            </a:r>
            <a:r>
              <a:rPr lang="es-MX" dirty="0"/>
              <a:t>una cantidad de dinero equivalente en el banco. Si bien se usa con frecuencia en el mundo de las finanzas corporativas, también puede usarse para las tareas diarias. </a:t>
            </a:r>
          </a:p>
          <a:p>
            <a:pPr algn="just"/>
            <a:r>
              <a:rPr lang="es-MX" dirty="0"/>
              <a:t> </a:t>
            </a:r>
          </a:p>
          <a:p>
            <a:pPr algn="just"/>
            <a:r>
              <a:rPr lang="es-MX" dirty="0"/>
              <a:t>La inversión inicial para el diseño y construcción de la maquina es de </a:t>
            </a:r>
            <a:r>
              <a:rPr lang="es-MX" b="1" dirty="0"/>
              <a:t>20000</a:t>
            </a:r>
            <a:r>
              <a:rPr lang="es-MX" dirty="0"/>
              <a:t> dólares y se espera que va a generar beneficios entre el primer y quinto año. El tipo de descuento que se aplica a proyectos de inversión con riesgos similares, es decir maquinaria para procesos industriales, es del 10</a:t>
            </a:r>
            <a:r>
              <a:rPr lang="es-MX" dirty="0" smtClean="0"/>
              <a:t>%. (Obtenido de: Planificación y Rentabilidad de Proyectos Industriales, Ramón </a:t>
            </a:r>
            <a:r>
              <a:rPr lang="es-MX" dirty="0" err="1" smtClean="0"/>
              <a:t>Companys</a:t>
            </a:r>
            <a:r>
              <a:rPr lang="es-MX" dirty="0" smtClean="0"/>
              <a:t> Pascual, 2013)</a:t>
            </a:r>
            <a:endParaRPr lang="es-MX" dirty="0"/>
          </a:p>
        </p:txBody>
      </p:sp>
    </p:spTree>
    <p:extLst>
      <p:ext uri="{BB962C8B-B14F-4D97-AF65-F5344CB8AC3E}">
        <p14:creationId xmlns:p14="http://schemas.microsoft.com/office/powerpoint/2010/main" val="1107846910"/>
      </p:ext>
    </p:extLst>
  </p:cSld>
  <p:clrMapOvr>
    <a:masterClrMapping/>
  </p:clrMapOvr>
  <p:transition spd="med">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066800"/>
            <a:ext cx="4305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4 Rectángulo"/>
              <p:cNvSpPr/>
              <p:nvPr/>
            </p:nvSpPr>
            <p:spPr>
              <a:xfrm>
                <a:off x="1008413" y="3124200"/>
                <a:ext cx="8153400" cy="26073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𝑉𝐴𝑁</m:t>
                      </m:r>
                      <m:r>
                        <a:rPr lang="es-EC" i="1">
                          <a:latin typeface="Cambria Math"/>
                        </a:rPr>
                        <m:t>=</m:t>
                      </m:r>
                      <m:f>
                        <m:fPr>
                          <m:ctrlPr>
                            <a:rPr lang="es-MX" i="1">
                              <a:latin typeface="Cambria Math"/>
                            </a:rPr>
                          </m:ctrlPr>
                        </m:fPr>
                        <m:num>
                          <m:r>
                            <a:rPr lang="es-EC" i="1">
                              <a:latin typeface="Cambria Math"/>
                            </a:rPr>
                            <m:t>𝑃</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1</m:t>
                              </m:r>
                            </m:sup>
                          </m:sSup>
                        </m:den>
                      </m:f>
                      <m:r>
                        <a:rPr lang="es-EC" i="1">
                          <a:latin typeface="Cambria Math"/>
                        </a:rPr>
                        <m:t>+</m:t>
                      </m:r>
                      <m:f>
                        <m:fPr>
                          <m:ctrlPr>
                            <a:rPr lang="es-MX" i="1">
                              <a:latin typeface="Cambria Math"/>
                            </a:rPr>
                          </m:ctrlPr>
                        </m:fPr>
                        <m:num>
                          <m:r>
                            <a:rPr lang="es-EC" i="1">
                              <a:latin typeface="Cambria Math"/>
                            </a:rPr>
                            <m:t>𝑃</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2</m:t>
                              </m:r>
                            </m:sup>
                          </m:sSup>
                        </m:den>
                      </m:f>
                      <m:r>
                        <a:rPr lang="es-EC" i="1">
                          <a:latin typeface="Cambria Math"/>
                        </a:rPr>
                        <m:t>+</m:t>
                      </m:r>
                      <m:f>
                        <m:fPr>
                          <m:ctrlPr>
                            <a:rPr lang="es-MX" i="1">
                              <a:latin typeface="Cambria Math"/>
                            </a:rPr>
                          </m:ctrlPr>
                        </m:fPr>
                        <m:num>
                          <m:r>
                            <a:rPr lang="es-EC" i="1">
                              <a:latin typeface="Cambria Math"/>
                            </a:rPr>
                            <m:t>𝑃</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3</m:t>
                              </m:r>
                            </m:sup>
                          </m:sSup>
                        </m:den>
                      </m:f>
                      <m:r>
                        <a:rPr lang="es-EC" i="1">
                          <a:latin typeface="Cambria Math"/>
                        </a:rPr>
                        <m:t>+</m:t>
                      </m:r>
                      <m:f>
                        <m:fPr>
                          <m:ctrlPr>
                            <a:rPr lang="es-MX" i="1">
                              <a:latin typeface="Cambria Math"/>
                            </a:rPr>
                          </m:ctrlPr>
                        </m:fPr>
                        <m:num>
                          <m:r>
                            <a:rPr lang="es-EC" i="1">
                              <a:latin typeface="Cambria Math"/>
                            </a:rPr>
                            <m:t>𝑃</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4</m:t>
                              </m:r>
                            </m:sup>
                          </m:sSup>
                        </m:den>
                      </m:f>
                      <m:r>
                        <a:rPr lang="es-EC" i="1">
                          <a:latin typeface="Cambria Math"/>
                        </a:rPr>
                        <m:t>+</m:t>
                      </m:r>
                      <m:f>
                        <m:fPr>
                          <m:ctrlPr>
                            <a:rPr lang="es-MX" i="1">
                              <a:latin typeface="Cambria Math"/>
                            </a:rPr>
                          </m:ctrlPr>
                        </m:fPr>
                        <m:num>
                          <m:r>
                            <a:rPr lang="es-EC" i="1">
                              <a:latin typeface="Cambria Math"/>
                            </a:rPr>
                            <m:t>𝑃</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5</m:t>
                              </m:r>
                            </m:sup>
                          </m:sSup>
                        </m:den>
                      </m:f>
                      <m:r>
                        <a:rPr lang="es-EC" i="1">
                          <a:latin typeface="Cambria Math"/>
                        </a:rPr>
                        <m:t>−</m:t>
                      </m:r>
                      <m:r>
                        <a:rPr lang="es-EC" i="1">
                          <a:latin typeface="Cambria Math"/>
                        </a:rPr>
                        <m:t>𝑖𝑛𝑣𝑒𝑟𝑠𝑖𝑜𝑛</m:t>
                      </m:r>
                      <m:r>
                        <a:rPr lang="es-EC" i="1">
                          <a:latin typeface="Cambria Math"/>
                        </a:rPr>
                        <m:t> </m:t>
                      </m:r>
                      <m:r>
                        <a:rPr lang="es-EC" i="1">
                          <a:latin typeface="Cambria Math"/>
                        </a:rPr>
                        <m:t>𝑖𝑛𝑖𝑐𝑖𝑎𝑙</m:t>
                      </m:r>
                    </m:oMath>
                  </m:oMathPara>
                </a14:m>
                <a:endParaRPr lang="es-MX" dirty="0"/>
              </a:p>
              <a:p>
                <a:pPr/>
                <a14:m>
                  <m:oMathPara xmlns:m="http://schemas.openxmlformats.org/officeDocument/2006/math">
                    <m:oMathParaPr>
                      <m:jc m:val="left"/>
                    </m:oMathParaPr>
                    <m:oMath xmlns:m="http://schemas.openxmlformats.org/officeDocument/2006/math">
                      <m:r>
                        <a:rPr lang="es-EC" i="1">
                          <a:latin typeface="Cambria Math"/>
                        </a:rPr>
                        <m:t>𝑃</m:t>
                      </m:r>
                      <m:r>
                        <a:rPr lang="es-EC" i="1">
                          <a:latin typeface="Cambria Math"/>
                        </a:rPr>
                        <m:t>=</m:t>
                      </m:r>
                      <m:r>
                        <a:rPr lang="es-EC" i="1">
                          <a:latin typeface="Cambria Math"/>
                        </a:rPr>
                        <m:t>𝑓𝑙𝑢𝑗𝑜</m:t>
                      </m:r>
                      <m:r>
                        <a:rPr lang="es-EC" i="1">
                          <a:latin typeface="Cambria Math"/>
                        </a:rPr>
                        <m:t> </m:t>
                      </m:r>
                      <m:r>
                        <a:rPr lang="es-EC" i="1">
                          <a:latin typeface="Cambria Math"/>
                        </a:rPr>
                        <m:t>𝑑𝑒</m:t>
                      </m:r>
                      <m:r>
                        <a:rPr lang="es-EC" i="1">
                          <a:latin typeface="Cambria Math"/>
                        </a:rPr>
                        <m:t> </m:t>
                      </m:r>
                      <m:r>
                        <a:rPr lang="es-EC" i="1">
                          <a:latin typeface="Cambria Math"/>
                        </a:rPr>
                        <m:t>𝑒𝑓𝑒𝑐𝑡𝑖𝑣𝑜</m:t>
                      </m:r>
                      <m:r>
                        <a:rPr lang="es-EC" i="1">
                          <a:latin typeface="Cambria Math"/>
                        </a:rPr>
                        <m:t> </m:t>
                      </m:r>
                      <m:r>
                        <a:rPr lang="es-EC" i="1">
                          <a:latin typeface="Cambria Math"/>
                        </a:rPr>
                        <m:t>𝑛𝑒𝑡𝑜</m:t>
                      </m:r>
                    </m:oMath>
                  </m:oMathPara>
                </a14:m>
                <a:endParaRPr lang="es-MX" dirty="0"/>
              </a:p>
              <a:p>
                <a:pPr/>
                <a14:m>
                  <m:oMathPara xmlns:m="http://schemas.openxmlformats.org/officeDocument/2006/math">
                    <m:oMathParaPr>
                      <m:jc m:val="left"/>
                    </m:oMathParaPr>
                    <m:oMath xmlns:m="http://schemas.openxmlformats.org/officeDocument/2006/math">
                      <m:r>
                        <a:rPr lang="es-EC" i="1">
                          <a:latin typeface="Cambria Math"/>
                        </a:rPr>
                        <m:t>𝑖</m:t>
                      </m:r>
                      <m:r>
                        <a:rPr lang="es-EC" i="1">
                          <a:latin typeface="Cambria Math"/>
                        </a:rPr>
                        <m:t>=</m:t>
                      </m:r>
                      <m:r>
                        <a:rPr lang="es-EC" i="1">
                          <a:latin typeface="Cambria Math"/>
                        </a:rPr>
                        <m:t>𝑡𝑎𝑠𝑎</m:t>
                      </m:r>
                      <m:r>
                        <a:rPr lang="es-EC" i="1">
                          <a:latin typeface="Cambria Math"/>
                        </a:rPr>
                        <m:t> </m:t>
                      </m:r>
                      <m:r>
                        <a:rPr lang="es-EC" i="1">
                          <a:latin typeface="Cambria Math"/>
                        </a:rPr>
                        <m:t>𝑑𝑒</m:t>
                      </m:r>
                      <m:r>
                        <a:rPr lang="es-EC" i="1">
                          <a:latin typeface="Cambria Math"/>
                        </a:rPr>
                        <m:t> </m:t>
                      </m:r>
                      <m:r>
                        <a:rPr lang="es-EC" i="1">
                          <a:latin typeface="Cambria Math"/>
                        </a:rPr>
                        <m:t>𝑖𝑛𝑡𝑒𝑟</m:t>
                      </m:r>
                      <m:r>
                        <a:rPr lang="es-EC" i="1">
                          <a:latin typeface="Cambria Math"/>
                        </a:rPr>
                        <m:t>é</m:t>
                      </m:r>
                      <m:r>
                        <a:rPr lang="es-EC" i="1">
                          <a:latin typeface="Cambria Math"/>
                        </a:rPr>
                        <m:t>𝑠</m:t>
                      </m:r>
                    </m:oMath>
                  </m:oMathPara>
                </a14:m>
                <a:endParaRPr lang="es-MX" dirty="0" smtClean="0"/>
              </a:p>
              <a:p>
                <a:endParaRPr lang="es-MX" dirty="0"/>
              </a:p>
              <a:p>
                <a:pPr/>
                <a14:m>
                  <m:oMathPara xmlns:m="http://schemas.openxmlformats.org/officeDocument/2006/math">
                    <m:oMathParaPr>
                      <m:jc m:val="centerGroup"/>
                    </m:oMathParaPr>
                    <m:oMath xmlns:m="http://schemas.openxmlformats.org/officeDocument/2006/math">
                      <m:r>
                        <a:rPr lang="es-EC" i="1">
                          <a:latin typeface="Cambria Math"/>
                        </a:rPr>
                        <m:t>𝑉𝐴𝑁</m:t>
                      </m:r>
                      <m:r>
                        <a:rPr lang="es-EC" i="1">
                          <a:latin typeface="Cambria Math"/>
                        </a:rPr>
                        <m:t>=</m:t>
                      </m:r>
                      <m:f>
                        <m:fPr>
                          <m:ctrlPr>
                            <a:rPr lang="es-MX" i="1">
                              <a:latin typeface="Cambria Math"/>
                            </a:rPr>
                          </m:ctrlPr>
                        </m:fPr>
                        <m:num>
                          <m:r>
                            <a:rPr lang="es-EC" i="1">
                              <a:latin typeface="Cambria Math"/>
                            </a:rPr>
                            <m:t>2500</m:t>
                          </m:r>
                        </m:num>
                        <m:den>
                          <m:sSup>
                            <m:sSupPr>
                              <m:ctrlPr>
                                <a:rPr lang="es-MX" i="1">
                                  <a:latin typeface="Cambria Math"/>
                                </a:rPr>
                              </m:ctrlPr>
                            </m:sSupPr>
                            <m:e>
                              <m:d>
                                <m:dPr>
                                  <m:ctrlPr>
                                    <a:rPr lang="es-MX" i="1">
                                      <a:latin typeface="Cambria Math"/>
                                    </a:rPr>
                                  </m:ctrlPr>
                                </m:dPr>
                                <m:e>
                                  <m:r>
                                    <a:rPr lang="es-EC" i="1">
                                      <a:latin typeface="Cambria Math"/>
                                    </a:rPr>
                                    <m:t>1+0.10</m:t>
                                  </m:r>
                                </m:e>
                              </m:d>
                            </m:e>
                            <m:sup>
                              <m:r>
                                <a:rPr lang="es-EC" i="1">
                                  <a:latin typeface="Cambria Math"/>
                                </a:rPr>
                                <m:t>1</m:t>
                              </m:r>
                            </m:sup>
                          </m:sSup>
                        </m:den>
                      </m:f>
                      <m:r>
                        <a:rPr lang="es-EC" i="1">
                          <a:latin typeface="Cambria Math"/>
                        </a:rPr>
                        <m:t>+</m:t>
                      </m:r>
                      <m:f>
                        <m:fPr>
                          <m:ctrlPr>
                            <a:rPr lang="es-MX" i="1">
                              <a:latin typeface="Cambria Math"/>
                            </a:rPr>
                          </m:ctrlPr>
                        </m:fPr>
                        <m:num>
                          <m:r>
                            <a:rPr lang="es-EC" i="1">
                              <a:latin typeface="Cambria Math"/>
                            </a:rPr>
                            <m:t>4000</m:t>
                          </m:r>
                        </m:num>
                        <m:den>
                          <m:sSup>
                            <m:sSupPr>
                              <m:ctrlPr>
                                <a:rPr lang="es-MX" i="1">
                                  <a:latin typeface="Cambria Math"/>
                                </a:rPr>
                              </m:ctrlPr>
                            </m:sSupPr>
                            <m:e>
                              <m:d>
                                <m:dPr>
                                  <m:ctrlPr>
                                    <a:rPr lang="es-MX" i="1">
                                      <a:latin typeface="Cambria Math"/>
                                    </a:rPr>
                                  </m:ctrlPr>
                                </m:dPr>
                                <m:e>
                                  <m:r>
                                    <a:rPr lang="es-EC" i="1">
                                      <a:latin typeface="Cambria Math"/>
                                    </a:rPr>
                                    <m:t>1+0.10</m:t>
                                  </m:r>
                                </m:e>
                              </m:d>
                            </m:e>
                            <m:sup>
                              <m:r>
                                <a:rPr lang="es-EC" i="1">
                                  <a:latin typeface="Cambria Math"/>
                                </a:rPr>
                                <m:t>2</m:t>
                              </m:r>
                            </m:sup>
                          </m:sSup>
                        </m:den>
                      </m:f>
                      <m:r>
                        <a:rPr lang="es-EC" i="1">
                          <a:latin typeface="Cambria Math"/>
                        </a:rPr>
                        <m:t>+</m:t>
                      </m:r>
                      <m:f>
                        <m:fPr>
                          <m:ctrlPr>
                            <a:rPr lang="es-MX" i="1">
                              <a:latin typeface="Cambria Math"/>
                            </a:rPr>
                          </m:ctrlPr>
                        </m:fPr>
                        <m:num>
                          <m:r>
                            <a:rPr lang="es-EC" i="1">
                              <a:latin typeface="Cambria Math"/>
                            </a:rPr>
                            <m:t>6500</m:t>
                          </m:r>
                        </m:num>
                        <m:den>
                          <m:sSup>
                            <m:sSupPr>
                              <m:ctrlPr>
                                <a:rPr lang="es-MX" i="1">
                                  <a:latin typeface="Cambria Math"/>
                                </a:rPr>
                              </m:ctrlPr>
                            </m:sSupPr>
                            <m:e>
                              <m:d>
                                <m:dPr>
                                  <m:ctrlPr>
                                    <a:rPr lang="es-MX" i="1">
                                      <a:latin typeface="Cambria Math"/>
                                    </a:rPr>
                                  </m:ctrlPr>
                                </m:dPr>
                                <m:e>
                                  <m:r>
                                    <a:rPr lang="es-EC" i="1">
                                      <a:latin typeface="Cambria Math"/>
                                    </a:rPr>
                                    <m:t>1+0.10</m:t>
                                  </m:r>
                                </m:e>
                              </m:d>
                            </m:e>
                            <m:sup>
                              <m:r>
                                <a:rPr lang="es-EC" i="1">
                                  <a:latin typeface="Cambria Math"/>
                                </a:rPr>
                                <m:t>3</m:t>
                              </m:r>
                            </m:sup>
                          </m:sSup>
                        </m:den>
                      </m:f>
                      <m:r>
                        <a:rPr lang="es-EC" i="1">
                          <a:latin typeface="Cambria Math"/>
                        </a:rPr>
                        <m:t>+</m:t>
                      </m:r>
                      <m:f>
                        <m:fPr>
                          <m:ctrlPr>
                            <a:rPr lang="es-MX" i="1">
                              <a:latin typeface="Cambria Math"/>
                            </a:rPr>
                          </m:ctrlPr>
                        </m:fPr>
                        <m:num>
                          <m:r>
                            <a:rPr lang="es-EC" i="1">
                              <a:latin typeface="Cambria Math"/>
                            </a:rPr>
                            <m:t>8000</m:t>
                          </m:r>
                        </m:num>
                        <m:den>
                          <m:sSup>
                            <m:sSupPr>
                              <m:ctrlPr>
                                <a:rPr lang="es-MX" i="1">
                                  <a:latin typeface="Cambria Math"/>
                                </a:rPr>
                              </m:ctrlPr>
                            </m:sSupPr>
                            <m:e>
                              <m:d>
                                <m:dPr>
                                  <m:ctrlPr>
                                    <a:rPr lang="es-MX" i="1">
                                      <a:latin typeface="Cambria Math"/>
                                    </a:rPr>
                                  </m:ctrlPr>
                                </m:dPr>
                                <m:e>
                                  <m:r>
                                    <a:rPr lang="es-EC" i="1">
                                      <a:latin typeface="Cambria Math"/>
                                    </a:rPr>
                                    <m:t>1+0.10</m:t>
                                  </m:r>
                                </m:e>
                              </m:d>
                            </m:e>
                            <m:sup>
                              <m:r>
                                <a:rPr lang="es-EC" i="1">
                                  <a:latin typeface="Cambria Math"/>
                                </a:rPr>
                                <m:t>4</m:t>
                              </m:r>
                            </m:sup>
                          </m:sSup>
                        </m:den>
                      </m:f>
                      <m:r>
                        <a:rPr lang="es-EC" i="1">
                          <a:latin typeface="Cambria Math"/>
                        </a:rPr>
                        <m:t>+</m:t>
                      </m:r>
                      <m:f>
                        <m:fPr>
                          <m:ctrlPr>
                            <a:rPr lang="es-MX" i="1">
                              <a:latin typeface="Cambria Math"/>
                            </a:rPr>
                          </m:ctrlPr>
                        </m:fPr>
                        <m:num>
                          <m:r>
                            <a:rPr lang="es-EC" i="1">
                              <a:latin typeface="Cambria Math"/>
                            </a:rPr>
                            <m:t>10500</m:t>
                          </m:r>
                        </m:num>
                        <m:den>
                          <m:sSup>
                            <m:sSupPr>
                              <m:ctrlPr>
                                <a:rPr lang="es-MX" i="1">
                                  <a:latin typeface="Cambria Math"/>
                                </a:rPr>
                              </m:ctrlPr>
                            </m:sSupPr>
                            <m:e>
                              <m:d>
                                <m:dPr>
                                  <m:ctrlPr>
                                    <a:rPr lang="es-MX" i="1">
                                      <a:latin typeface="Cambria Math"/>
                                    </a:rPr>
                                  </m:ctrlPr>
                                </m:dPr>
                                <m:e>
                                  <m:r>
                                    <a:rPr lang="es-EC" i="1">
                                      <a:latin typeface="Cambria Math"/>
                                    </a:rPr>
                                    <m:t>1+0.10</m:t>
                                  </m:r>
                                </m:e>
                              </m:d>
                            </m:e>
                            <m:sup>
                              <m:r>
                                <a:rPr lang="es-EC" i="1">
                                  <a:latin typeface="Cambria Math"/>
                                </a:rPr>
                                <m:t>5</m:t>
                              </m:r>
                            </m:sup>
                          </m:sSup>
                        </m:den>
                      </m:f>
                      <m:r>
                        <a:rPr lang="es-EC" i="1">
                          <a:latin typeface="Cambria Math"/>
                        </a:rPr>
                        <m:t>−20000</m:t>
                      </m:r>
                    </m:oMath>
                  </m:oMathPara>
                </a14:m>
                <a:endParaRPr lang="es-MX" dirty="0"/>
              </a:p>
              <a:p>
                <a:pPr/>
                <a14:m>
                  <m:oMathPara xmlns:m="http://schemas.openxmlformats.org/officeDocument/2006/math">
                    <m:oMathParaPr>
                      <m:jc m:val="centerGroup"/>
                    </m:oMathParaPr>
                    <m:oMath xmlns:m="http://schemas.openxmlformats.org/officeDocument/2006/math">
                      <m:r>
                        <a:rPr lang="es-EC" i="1">
                          <a:latin typeface="Cambria Math"/>
                        </a:rPr>
                        <m:t>𝑉𝐴𝑁</m:t>
                      </m:r>
                      <m:r>
                        <a:rPr lang="es-EC" i="1">
                          <a:latin typeface="Cambria Math"/>
                        </a:rPr>
                        <m:t>=224460−20000=</m:t>
                      </m:r>
                      <m:r>
                        <a:rPr lang="es-EC" b="1" i="1">
                          <a:latin typeface="Cambria Math"/>
                        </a:rPr>
                        <m:t>𝟐𝟒𝟒𝟔</m:t>
                      </m:r>
                    </m:oMath>
                  </m:oMathPara>
                </a14:m>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1008413" y="3124200"/>
                <a:ext cx="8153400" cy="2607380"/>
              </a:xfrm>
              <a:prstGeom prst="rect">
                <a:avLst/>
              </a:prstGeom>
              <a:blipFill rotWithShape="1">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81469352"/>
      </p:ext>
    </p:extLst>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endParaRPr lang="es-MX" altLang="es-MX" smtClean="0"/>
          </a:p>
        </p:txBody>
      </p:sp>
      <p:sp>
        <p:nvSpPr>
          <p:cNvPr id="6147"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9" name="4 Rectángulo"/>
          <p:cNvSpPr>
            <a:spLocks noChangeArrowheads="1"/>
          </p:cNvSpPr>
          <p:nvPr/>
        </p:nvSpPr>
        <p:spPr bwMode="auto">
          <a:xfrm>
            <a:off x="838200" y="1066800"/>
            <a:ext cx="78486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s-MX" altLang="es-MX" sz="2000" b="1" dirty="0">
                <a:latin typeface="Arial" charset="0"/>
              </a:rPr>
              <a:t>ALCANCE</a:t>
            </a:r>
          </a:p>
          <a:p>
            <a:pPr algn="just" eaLnBrk="1" hangingPunct="1">
              <a:spcBef>
                <a:spcPct val="0"/>
              </a:spcBef>
              <a:buFontTx/>
              <a:buNone/>
            </a:pPr>
            <a:endParaRPr lang="es-MX" altLang="es-MX" sz="2000" b="1" dirty="0">
              <a:latin typeface="Arial" charset="0"/>
            </a:endParaRPr>
          </a:p>
          <a:p>
            <a:pPr algn="just" eaLnBrk="1" hangingPunct="1">
              <a:spcBef>
                <a:spcPct val="0"/>
              </a:spcBef>
              <a:buFontTx/>
              <a:buNone/>
            </a:pPr>
            <a:endParaRPr lang="es-MX" altLang="es-MX" sz="2000" b="1" dirty="0">
              <a:latin typeface="Arial" charset="0"/>
            </a:endParaRPr>
          </a:p>
          <a:p>
            <a:pPr algn="just" eaLnBrk="1" hangingPunct="1">
              <a:lnSpc>
                <a:spcPct val="150000"/>
              </a:lnSpc>
              <a:spcBef>
                <a:spcPct val="0"/>
              </a:spcBef>
              <a:buFontTx/>
              <a:buNone/>
            </a:pPr>
            <a:r>
              <a:rPr lang="es-MX" altLang="es-MX" sz="1800" dirty="0">
                <a:latin typeface="Arial" charset="0"/>
              </a:rPr>
              <a:t>El proyecto tiene como alcance </a:t>
            </a:r>
            <a:r>
              <a:rPr lang="es-MX" altLang="es-MX" sz="1800" dirty="0" smtClean="0">
                <a:latin typeface="Arial" charset="0"/>
              </a:rPr>
              <a:t>el diseño y construcción de </a:t>
            </a:r>
            <a:r>
              <a:rPr lang="es-MX" altLang="es-MX" sz="1800" dirty="0">
                <a:latin typeface="Arial" charset="0"/>
              </a:rPr>
              <a:t>una máquina </a:t>
            </a:r>
            <a:r>
              <a:rPr lang="es-MX" altLang="es-MX" sz="1800" dirty="0" err="1">
                <a:latin typeface="Arial" charset="0"/>
              </a:rPr>
              <a:t>molduradora</a:t>
            </a:r>
            <a:r>
              <a:rPr lang="es-MX" altLang="es-MX" sz="1800" dirty="0">
                <a:latin typeface="Arial" charset="0"/>
              </a:rPr>
              <a:t> de puntas para duelas de bambú, el control del proceso lo realizará un PLC, dicho control se enfoca en realizar la secuencia autónoma de los subprocesos  relacionados tales como el inicio y apagado de motores y la secuencia de activación de los cilindros neumáticos mediante sensores que comandan su funcionamiento.  </a:t>
            </a:r>
          </a:p>
          <a:p>
            <a:pPr algn="just" eaLnBrk="1" hangingPunct="1">
              <a:spcBef>
                <a:spcPct val="0"/>
              </a:spcBef>
              <a:buFontTx/>
              <a:buNone/>
            </a:pPr>
            <a:endParaRPr lang="es-MX" altLang="es-MX" sz="2000" b="1" dirty="0">
              <a:latin typeface="Arial" charset="0"/>
            </a:endParaRPr>
          </a:p>
          <a:p>
            <a:pPr algn="just" eaLnBrk="1" hangingPunct="1">
              <a:spcBef>
                <a:spcPct val="0"/>
              </a:spcBef>
              <a:buFontTx/>
              <a:buNone/>
            </a:pPr>
            <a:endParaRPr lang="es-MX" altLang="es-MX" sz="1800" dirty="0">
              <a:latin typeface="Arial" charset="0"/>
            </a:endParaRPr>
          </a:p>
        </p:txBody>
      </p:sp>
    </p:spTree>
  </p:cSld>
  <p:clrMapOvr>
    <a:masterClrMapping/>
  </p:clrMapOvr>
  <p:transition spd="med">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5" name="4 Rectángulo"/>
              <p:cNvSpPr/>
              <p:nvPr/>
            </p:nvSpPr>
            <p:spPr>
              <a:xfrm>
                <a:off x="838200" y="1153858"/>
                <a:ext cx="7924800" cy="4816062"/>
              </a:xfrm>
              <a:prstGeom prst="rect">
                <a:avLst/>
              </a:prstGeom>
            </p:spPr>
            <p:txBody>
              <a:bodyPr wrap="square">
                <a:spAutoFit/>
              </a:bodyPr>
              <a:lstStyle/>
              <a:p>
                <a:r>
                  <a:rPr lang="es-EC" b="1" dirty="0"/>
                  <a:t>CALCULO DEL TIR (Tasa de interés de retorno)</a:t>
                </a:r>
                <a:endParaRPr lang="es-MX" b="1" dirty="0"/>
              </a:p>
              <a:p>
                <a:r>
                  <a:rPr lang="es-EC" dirty="0"/>
                  <a:t> </a:t>
                </a:r>
                <a:endParaRPr lang="es-MX" dirty="0"/>
              </a:p>
              <a:p>
                <a:r>
                  <a:rPr lang="es-EC" dirty="0"/>
                  <a:t>Para poder calcular el valor exacto del interés, debemos forzar el VAN a cero.</a:t>
                </a:r>
                <a:endParaRPr lang="es-MX" dirty="0"/>
              </a:p>
              <a:p>
                <a:r>
                  <a:rPr lang="es-EC" dirty="0"/>
                  <a:t> </a:t>
                </a:r>
                <a:endParaRPr lang="es-MX" dirty="0"/>
              </a:p>
              <a:p>
                <a:pPr/>
                <a14:m>
                  <m:oMathPara xmlns:m="http://schemas.openxmlformats.org/officeDocument/2006/math">
                    <m:oMathParaPr>
                      <m:jc m:val="centerGroup"/>
                    </m:oMathParaPr>
                    <m:oMath xmlns:m="http://schemas.openxmlformats.org/officeDocument/2006/math">
                      <m:r>
                        <a:rPr lang="es-EC" i="1">
                          <a:latin typeface="Cambria Math"/>
                        </a:rPr>
                        <m:t>0=</m:t>
                      </m:r>
                      <m:f>
                        <m:fPr>
                          <m:ctrlPr>
                            <a:rPr lang="es-MX" i="1">
                              <a:latin typeface="Cambria Math"/>
                            </a:rPr>
                          </m:ctrlPr>
                        </m:fPr>
                        <m:num>
                          <m:r>
                            <a:rPr lang="es-EC" i="1">
                              <a:latin typeface="Cambria Math"/>
                            </a:rPr>
                            <m:t>2500</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1</m:t>
                              </m:r>
                            </m:sup>
                          </m:sSup>
                        </m:den>
                      </m:f>
                      <m:r>
                        <a:rPr lang="es-EC" i="1">
                          <a:latin typeface="Cambria Math"/>
                        </a:rPr>
                        <m:t>+</m:t>
                      </m:r>
                      <m:f>
                        <m:fPr>
                          <m:ctrlPr>
                            <a:rPr lang="es-MX" i="1">
                              <a:latin typeface="Cambria Math"/>
                            </a:rPr>
                          </m:ctrlPr>
                        </m:fPr>
                        <m:num>
                          <m:r>
                            <a:rPr lang="es-EC" i="1">
                              <a:latin typeface="Cambria Math"/>
                            </a:rPr>
                            <m:t>4000</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2</m:t>
                              </m:r>
                            </m:sup>
                          </m:sSup>
                        </m:den>
                      </m:f>
                      <m:r>
                        <a:rPr lang="es-EC" i="1">
                          <a:latin typeface="Cambria Math"/>
                        </a:rPr>
                        <m:t>+</m:t>
                      </m:r>
                      <m:f>
                        <m:fPr>
                          <m:ctrlPr>
                            <a:rPr lang="es-MX" i="1">
                              <a:latin typeface="Cambria Math"/>
                            </a:rPr>
                          </m:ctrlPr>
                        </m:fPr>
                        <m:num>
                          <m:r>
                            <a:rPr lang="es-EC" i="1">
                              <a:latin typeface="Cambria Math"/>
                            </a:rPr>
                            <m:t>6500</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3</m:t>
                              </m:r>
                            </m:sup>
                          </m:sSup>
                        </m:den>
                      </m:f>
                      <m:r>
                        <a:rPr lang="es-EC" i="1">
                          <a:latin typeface="Cambria Math"/>
                        </a:rPr>
                        <m:t>+</m:t>
                      </m:r>
                      <m:f>
                        <m:fPr>
                          <m:ctrlPr>
                            <a:rPr lang="es-MX" i="1">
                              <a:latin typeface="Cambria Math"/>
                            </a:rPr>
                          </m:ctrlPr>
                        </m:fPr>
                        <m:num>
                          <m:r>
                            <a:rPr lang="es-EC" i="1">
                              <a:latin typeface="Cambria Math"/>
                            </a:rPr>
                            <m:t>8000</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4</m:t>
                              </m:r>
                            </m:sup>
                          </m:sSup>
                        </m:den>
                      </m:f>
                      <m:r>
                        <a:rPr lang="es-EC" i="1">
                          <a:latin typeface="Cambria Math"/>
                        </a:rPr>
                        <m:t>+</m:t>
                      </m:r>
                      <m:f>
                        <m:fPr>
                          <m:ctrlPr>
                            <a:rPr lang="es-MX" i="1">
                              <a:latin typeface="Cambria Math"/>
                            </a:rPr>
                          </m:ctrlPr>
                        </m:fPr>
                        <m:num>
                          <m:r>
                            <a:rPr lang="es-EC" i="1">
                              <a:latin typeface="Cambria Math"/>
                            </a:rPr>
                            <m:t>10500</m:t>
                          </m:r>
                        </m:num>
                        <m:den>
                          <m:sSup>
                            <m:sSupPr>
                              <m:ctrlPr>
                                <a:rPr lang="es-MX" i="1">
                                  <a:latin typeface="Cambria Math"/>
                                </a:rPr>
                              </m:ctrlPr>
                            </m:sSupPr>
                            <m:e>
                              <m:d>
                                <m:dPr>
                                  <m:ctrlPr>
                                    <a:rPr lang="es-MX" i="1">
                                      <a:latin typeface="Cambria Math"/>
                                    </a:rPr>
                                  </m:ctrlPr>
                                </m:dPr>
                                <m:e>
                                  <m:r>
                                    <a:rPr lang="es-EC" i="1">
                                      <a:latin typeface="Cambria Math"/>
                                    </a:rPr>
                                    <m:t>1+</m:t>
                                  </m:r>
                                  <m:r>
                                    <a:rPr lang="es-EC" i="1">
                                      <a:latin typeface="Cambria Math"/>
                                    </a:rPr>
                                    <m:t>𝑖</m:t>
                                  </m:r>
                                </m:e>
                              </m:d>
                            </m:e>
                            <m:sup>
                              <m:r>
                                <a:rPr lang="es-EC" i="1">
                                  <a:latin typeface="Cambria Math"/>
                                </a:rPr>
                                <m:t>5</m:t>
                              </m:r>
                            </m:sup>
                          </m:sSup>
                        </m:den>
                      </m:f>
                      <m:r>
                        <a:rPr lang="es-EC" i="1">
                          <a:latin typeface="Cambria Math"/>
                        </a:rPr>
                        <m:t>−20000</m:t>
                      </m:r>
                    </m:oMath>
                  </m:oMathPara>
                </a14:m>
                <a:endParaRPr lang="es-MX" dirty="0"/>
              </a:p>
              <a:p>
                <a:r>
                  <a:rPr lang="es-EC" dirty="0"/>
                  <a:t> </a:t>
                </a:r>
                <a:endParaRPr lang="es-MX" dirty="0"/>
              </a:p>
              <a:p>
                <a:pPr algn="just"/>
                <a:r>
                  <a:rPr lang="es-EC" dirty="0"/>
                  <a:t>Para este caso nos valdremos del Excel para poder calcular el TIR rápidamente, para ello necesitamos los valores de flujo de efectivo neto y el valor de inversión inicial</a:t>
                </a:r>
                <a:r>
                  <a:rPr lang="es-EC" dirty="0" smtClean="0"/>
                  <a:t>.</a:t>
                </a:r>
              </a:p>
              <a:p>
                <a:endParaRPr lang="es-EC" dirty="0"/>
              </a:p>
              <a:p>
                <a:pPr algn="just"/>
                <a:r>
                  <a:rPr lang="es-MX" dirty="0"/>
                  <a:t>Utilizamos la siguiente formula:</a:t>
                </a:r>
              </a:p>
              <a:p>
                <a:pPr algn="just"/>
                <a:r>
                  <a:rPr lang="es-MX" b="1" dirty="0"/>
                  <a:t>=TIR (valor inicial; valores de flujo efectivo de los cinco años)</a:t>
                </a:r>
                <a:r>
                  <a:rPr lang="es-MX" dirty="0"/>
                  <a:t>, obteniendo así un porcentaje de 13.75%, superior al 10%, por lo tanto este proyecto de inversión es interesante para realizar.</a:t>
                </a:r>
              </a:p>
              <a:p>
                <a:endParaRPr lang="es-MX" dirty="0"/>
              </a:p>
            </p:txBody>
          </p:sp>
        </mc:Choice>
        <mc:Fallback xmlns="">
          <p:sp>
            <p:nvSpPr>
              <p:cNvPr id="5" name="4 Rectángulo"/>
              <p:cNvSpPr>
                <a:spLocks noRot="1" noChangeAspect="1" noMove="1" noResize="1" noEditPoints="1" noAdjustHandles="1" noChangeArrowheads="1" noChangeShapeType="1" noTextEdit="1"/>
              </p:cNvSpPr>
              <p:nvPr/>
            </p:nvSpPr>
            <p:spPr>
              <a:xfrm>
                <a:off x="838200" y="1153858"/>
                <a:ext cx="7924800" cy="4816062"/>
              </a:xfrm>
              <a:prstGeom prst="rect">
                <a:avLst/>
              </a:prstGeom>
              <a:blipFill rotWithShape="1">
                <a:blip r:embed="rId3"/>
                <a:stretch>
                  <a:fillRect l="-692" t="-633" r="-615"/>
                </a:stretch>
              </a:blipFill>
            </p:spPr>
            <p:txBody>
              <a:bodyPr/>
              <a:lstStyle/>
              <a:p>
                <a:r>
                  <a:rPr lang="es-MX">
                    <a:noFill/>
                  </a:rPr>
                  <a:t> </a:t>
                </a:r>
              </a:p>
            </p:txBody>
          </p:sp>
        </mc:Fallback>
      </mc:AlternateContent>
    </p:spTree>
    <p:extLst>
      <p:ext uri="{BB962C8B-B14F-4D97-AF65-F5344CB8AC3E}">
        <p14:creationId xmlns:p14="http://schemas.microsoft.com/office/powerpoint/2010/main" val="1052195049"/>
      </p:ext>
    </p:extLst>
  </p:cSld>
  <p:clrMapOvr>
    <a:masterClrMapping/>
  </p:clrMapOvr>
  <p:transition spd="med">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CONCLUSIONES</a:t>
            </a:r>
            <a:br>
              <a:rPr lang="en-US" sz="2000" b="1"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Los procesos de manufactura están sujetos a la disponibilidad de equipos y herramientas que posee cada fabricante, debido a que existe una diferencia entre el diseño y la producción de cada pieza.</a:t>
            </a:r>
            <a:endParaRPr lang="es-EC"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Debido a la complejidad de la máquina, la manufactura se la dividió en subprocesos, los mismos que cumplieron el control de calidad impuesto por las normas de la empresa BIGBAMBOO S.A., para posteriormente comprobar su funcionalidad.</a:t>
            </a:r>
            <a:endParaRPr lang="es-EC"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El diseño de la bancada fue trabajado conjuntamente con el departamento de Ingeniería de la empresa, con la finalidad de un trabajo futuro, el mismo que permitirá el ingreso de duelas de bambú de mayor longitud.</a:t>
            </a:r>
            <a:endParaRPr lang="es-EC"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Debido al diseño estructural, la transmisión para el movimiento lineal de la bancada, se lo realizó a través de una cadena de rodillos estándar de dos hileras, ya que este mecanismo permite tener flexibilidad y grandes fuerzas de tensión.</a:t>
            </a:r>
            <a:endParaRPr lang="es-EC" sz="1800" dirty="0" smtClean="0">
              <a:latin typeface="Arial" panose="020B0604020202020204" pitchFamily="34" charset="0"/>
              <a:cs typeface="Arial" panose="020B0604020202020204" pitchFamily="34" charset="0"/>
            </a:endParaRPr>
          </a:p>
          <a:p>
            <a:pPr marL="0" indent="0" algn="just">
              <a:buFont typeface="Arial" charset="0"/>
              <a:buNone/>
            </a:pPr>
            <a:endParaRPr lang="es-MX" sz="1800" dirty="0" smtClean="0">
              <a:latin typeface="Arial" panose="020B0604020202020204" pitchFamily="34" charset="0"/>
              <a:cs typeface="Arial" panose="020B0604020202020204" pitchFamily="34" charset="0"/>
            </a:endParaRPr>
          </a:p>
          <a:p>
            <a:pPr marL="0" indent="0" algn="just">
              <a:buFont typeface="Arial" charset="0"/>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760846"/>
      </p:ext>
    </p:extLst>
  </p:cSld>
  <p:clrMapOvr>
    <a:masterClrMapping/>
  </p:clrMapOvr>
  <p:transition spd="med">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1800" dirty="0" smtClean="0">
                <a:latin typeface="Arial" panose="020B0604020202020204" pitchFamily="34" charset="0"/>
                <a:cs typeface="Arial" panose="020B0604020202020204" pitchFamily="34" charset="0"/>
              </a:rPr>
              <a:t>En un análisis preliminar, se experimentó con una cadena de rodillos estándar de una hilera, las mismas que no pudieron soportar la tensión en el mecanismo de anclaje, llegando a doblarse y hasta romperse, razón por la cual se optó por la cadena de rodillos estándar de dos hileras.</a:t>
            </a:r>
            <a:endParaRPr lang="es-EC"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Las piezas más críticas de la máquina, la bancada y el soporte de los motores, fueron manufacturadas en hierro de fundición para garantizar un óptimo desempeño global de la máquina, y así llegar a evitar posibles deformaciones o roturas en dichas piezas.</a:t>
            </a:r>
            <a:endParaRPr lang="es-EC"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El encendido de los motores en paralelo es factible siempre y cuando no exista una carga excesiva, debido a que los motores necesitarían más corriente de la necesaria para funcionar correctamente.</a:t>
            </a:r>
            <a:endParaRPr lang="es-EC"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La vida útil de los motores depende de la correcta selección de los mecanismos de protección, como son los seccionadores y los </a:t>
            </a:r>
            <a:r>
              <a:rPr lang="es-MX" sz="1800" dirty="0" err="1" smtClean="0">
                <a:latin typeface="Arial" panose="020B0604020202020204" pitchFamily="34" charset="0"/>
                <a:cs typeface="Arial" panose="020B0604020202020204" pitchFamily="34" charset="0"/>
              </a:rPr>
              <a:t>guardamotores</a:t>
            </a:r>
            <a:r>
              <a:rPr lang="es-MX" sz="1800" dirty="0" smtClean="0">
                <a:latin typeface="Arial" panose="020B0604020202020204" pitchFamily="34" charset="0"/>
                <a:cs typeface="Arial" panose="020B0604020202020204" pitchFamily="34" charset="0"/>
              </a:rPr>
              <a:t>, los mismos que garantizan la protección de todo el sistema eléctrico-electrónico.</a:t>
            </a:r>
            <a:endParaRPr lang="es-EC" sz="1800" dirty="0" smtClean="0">
              <a:latin typeface="Arial" panose="020B0604020202020204" pitchFamily="34" charset="0"/>
              <a:cs typeface="Arial" panose="020B0604020202020204" pitchFamily="34" charset="0"/>
            </a:endParaRP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endParaRPr lang="en-US" sz="1800" dirty="0" smtClean="0">
              <a:latin typeface="Arial" panose="020B0604020202020204" pitchFamily="34" charset="0"/>
              <a:cs typeface="Arial" panose="020B0604020202020204" pitchFamily="34" charset="0"/>
            </a:endParaRPr>
          </a:p>
          <a:p>
            <a:pPr marL="0" indent="0" algn="just">
              <a:buFont typeface="Arial" charset="0"/>
              <a:buNone/>
            </a:pPr>
            <a:endParaRPr lang="es-MX" sz="1800" dirty="0" smtClean="0">
              <a:latin typeface="Arial" panose="020B0604020202020204" pitchFamily="34" charset="0"/>
              <a:cs typeface="Arial" panose="020B0604020202020204" pitchFamily="34" charset="0"/>
            </a:endParaRPr>
          </a:p>
          <a:p>
            <a:pPr marL="0" indent="0" algn="just">
              <a:buFont typeface="Arial" charset="0"/>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039096"/>
      </p:ext>
    </p:extLst>
  </p:cSld>
  <p:clrMapOvr>
    <a:masterClrMapping/>
  </p:clrMapOvr>
  <p:transition spd="med">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t>
            </a:r>
            <a:endParaRPr lang="es-MX" dirty="0"/>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66365" y="0"/>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bwMode="auto">
          <a:xfrm>
            <a:off x="5334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b="1" smtClean="0">
                <a:latin typeface="Arial" panose="020B0604020202020204" pitchFamily="34" charset="0"/>
                <a:cs typeface="Arial" panose="020B0604020202020204" pitchFamily="34" charset="0"/>
              </a:rPr>
              <a:t>RECOMENDACIONES</a:t>
            </a:r>
            <a:br>
              <a:rPr lang="en-US" sz="2000" b="1" smtClean="0">
                <a:latin typeface="Arial" panose="020B0604020202020204" pitchFamily="34" charset="0"/>
                <a:cs typeface="Arial" panose="020B0604020202020204" pitchFamily="34" charset="0"/>
              </a:rPr>
            </a:br>
            <a:endParaRPr lang="es-EC" sz="2000" b="1" dirty="0">
              <a:latin typeface="Arial" panose="020B0604020202020204" pitchFamily="34" charset="0"/>
              <a:cs typeface="Arial" panose="020B0604020202020204" pitchFamily="34" charset="0"/>
            </a:endParaRPr>
          </a:p>
        </p:txBody>
      </p:sp>
      <p:sp>
        <p:nvSpPr>
          <p:cNvPr id="6" name="2 Marcador de contenido"/>
          <p:cNvSpPr txBox="1">
            <a:spLocks/>
          </p:cNvSpPr>
          <p:nvPr/>
        </p:nvSpPr>
        <p:spPr bwMode="auto">
          <a:xfrm>
            <a:off x="457200" y="1066800"/>
            <a:ext cx="8229600" cy="50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endParaRPr lang="en-US" sz="1800" smtClean="0">
              <a:latin typeface="Arial" panose="020B0604020202020204" pitchFamily="34" charset="0"/>
              <a:cs typeface="Arial" panose="020B0604020202020204" pitchFamily="34" charset="0"/>
            </a:endParaRPr>
          </a:p>
          <a:p>
            <a:pPr algn="just"/>
            <a:r>
              <a:rPr lang="es-MX" sz="1800" smtClean="0">
                <a:latin typeface="Arial" panose="020B0604020202020204" pitchFamily="34" charset="0"/>
                <a:cs typeface="Arial" panose="020B0604020202020204" pitchFamily="34" charset="0"/>
              </a:rPr>
              <a:t>La utilización del voltímetro en una máquina industrial es necesaria para verificar tensiones en dispositivos electrónicos y es un punto de control para la detección de fallas.</a:t>
            </a:r>
            <a:endParaRPr lang="es-EC" sz="1800" smtClean="0">
              <a:latin typeface="Arial" panose="020B0604020202020204" pitchFamily="34" charset="0"/>
              <a:cs typeface="Arial" panose="020B0604020202020204" pitchFamily="34" charset="0"/>
            </a:endParaRPr>
          </a:p>
          <a:p>
            <a:pPr algn="just"/>
            <a:r>
              <a:rPr lang="es-MX" sz="1800" smtClean="0">
                <a:latin typeface="Arial" panose="020B0604020202020204" pitchFamily="34" charset="0"/>
                <a:cs typeface="Arial" panose="020B0604020202020204" pitchFamily="34" charset="0"/>
              </a:rPr>
              <a:t>Para garantizar la seguridad de los operadores fue necesario añadir un paro de emergencia externo en la parte final del proceso, cuya finalidad es desconectar todo el sistema.</a:t>
            </a:r>
            <a:endParaRPr lang="es-EC" sz="1800" smtClean="0">
              <a:latin typeface="Arial" panose="020B0604020202020204" pitchFamily="34" charset="0"/>
              <a:cs typeface="Arial" panose="020B0604020202020204" pitchFamily="34" charset="0"/>
            </a:endParaRPr>
          </a:p>
          <a:p>
            <a:pPr algn="just"/>
            <a:r>
              <a:rPr lang="es-MX" sz="1800" smtClean="0">
                <a:latin typeface="Arial" panose="020B0604020202020204" pitchFamily="34" charset="0"/>
                <a:cs typeface="Arial" panose="020B0604020202020204" pitchFamily="34" charset="0"/>
              </a:rPr>
              <a:t>Debido al peligro constante en el proceso, es recomendable acoplar protecciones de tol, principalmente en las sierras de corte y fresas de moldurado, lo que garantiza la integridad del operario.</a:t>
            </a:r>
            <a:endParaRPr lang="es-EC" sz="1800" smtClean="0">
              <a:latin typeface="Arial" panose="020B0604020202020204" pitchFamily="34" charset="0"/>
              <a:cs typeface="Arial" panose="020B0604020202020204" pitchFamily="34" charset="0"/>
            </a:endParaRPr>
          </a:p>
          <a:p>
            <a:pPr algn="just"/>
            <a:r>
              <a:rPr lang="es-MX" sz="1800" smtClean="0">
                <a:latin typeface="Arial" panose="020B0604020202020204" pitchFamily="34" charset="0"/>
                <a:cs typeface="Arial" panose="020B0604020202020204" pitchFamily="34" charset="0"/>
              </a:rPr>
              <a:t>El dimensionamiento correcto de los cables eléctricos a ser utilizados, es de gran importancia, ya que nos ayudaría a evitar corto circuitos provocados por el recalentamiento de los mismos.</a:t>
            </a:r>
            <a:endParaRPr lang="es-EC" sz="1800" smtClean="0">
              <a:latin typeface="Arial" panose="020B0604020202020204" pitchFamily="34" charset="0"/>
              <a:cs typeface="Arial" panose="020B0604020202020204" pitchFamily="34" charset="0"/>
            </a:endParaRPr>
          </a:p>
          <a:p>
            <a:pPr marL="0" indent="0" algn="just">
              <a:buFont typeface="Arial" charset="0"/>
              <a:buNone/>
            </a:pPr>
            <a:endParaRPr lang="es-MX" sz="1800" smtClean="0">
              <a:latin typeface="Arial" panose="020B0604020202020204" pitchFamily="34" charset="0"/>
              <a:cs typeface="Arial" panose="020B0604020202020204" pitchFamily="34" charset="0"/>
            </a:endParaRPr>
          </a:p>
          <a:p>
            <a:pPr marL="0" indent="0" algn="just">
              <a:buFont typeface="Arial" charset="0"/>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107595"/>
      </p:ext>
    </p:extLst>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endParaRPr lang="es-MX" altLang="es-MX" smtClean="0"/>
          </a:p>
        </p:txBody>
      </p:sp>
      <p:sp>
        <p:nvSpPr>
          <p:cNvPr id="7171"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762000" y="1066800"/>
            <a:ext cx="7315200" cy="4062651"/>
          </a:xfrm>
          <a:prstGeom prst="rect">
            <a:avLst/>
          </a:prstGeom>
        </p:spPr>
        <p:txBody>
          <a:bodyPr>
            <a:spAutoFit/>
          </a:bodyPr>
          <a:lstStyle/>
          <a:p>
            <a:pPr algn="ctr">
              <a:defRPr/>
            </a:pPr>
            <a:r>
              <a:rPr lang="es-MX" sz="2800" b="1" dirty="0"/>
              <a:t>DISEÑO MECÁNICO</a:t>
            </a:r>
          </a:p>
          <a:p>
            <a:pPr algn="ctr">
              <a:defRPr/>
            </a:pPr>
            <a:endParaRPr lang="es-MX" sz="2000" b="1" dirty="0"/>
          </a:p>
          <a:p>
            <a:pPr algn="ctr">
              <a:defRPr/>
            </a:pPr>
            <a:r>
              <a:rPr lang="es-MX" sz="2000" b="1" dirty="0"/>
              <a:t>PARÁMETROS</a:t>
            </a:r>
          </a:p>
          <a:p>
            <a:pPr algn="ctr">
              <a:defRPr/>
            </a:pPr>
            <a:endParaRPr lang="es-MX" sz="2000" b="1" dirty="0"/>
          </a:p>
          <a:p>
            <a:pPr marL="342900" indent="-342900" algn="just">
              <a:buFont typeface="Arial" panose="020B0604020202020204" pitchFamily="34" charset="0"/>
              <a:buChar char="•"/>
              <a:defRPr/>
            </a:pPr>
            <a:r>
              <a:rPr lang="es-MX" dirty="0"/>
              <a:t>Longitud de ingreso de las duelas de bambú : 1.90 m de largo por 17 cm de ancho y 14 </a:t>
            </a:r>
            <a:r>
              <a:rPr lang="es-MX" dirty="0" smtClean="0"/>
              <a:t>mm de </a:t>
            </a:r>
            <a:r>
              <a:rPr lang="es-MX" dirty="0"/>
              <a:t>espesor</a:t>
            </a:r>
          </a:p>
          <a:p>
            <a:pPr marL="342900" indent="-342900" algn="just">
              <a:buFont typeface="Arial" panose="020B0604020202020204" pitchFamily="34" charset="0"/>
              <a:buChar char="•"/>
              <a:defRPr/>
            </a:pPr>
            <a:endParaRPr lang="es-MX" dirty="0"/>
          </a:p>
          <a:p>
            <a:pPr marL="342900" indent="-342900" algn="just">
              <a:buFont typeface="Arial" panose="020B0604020202020204" pitchFamily="34" charset="0"/>
              <a:buChar char="•"/>
              <a:defRPr/>
            </a:pPr>
            <a:r>
              <a:rPr lang="es-MX" dirty="0" smtClean="0"/>
              <a:t>Número </a:t>
            </a:r>
            <a:r>
              <a:rPr lang="es-MX" dirty="0"/>
              <a:t>de ingresos de duelas de bambú: 4</a:t>
            </a:r>
          </a:p>
          <a:p>
            <a:pPr marL="342900" indent="-342900" algn="just">
              <a:buFont typeface="Arial" panose="020B0604020202020204" pitchFamily="34" charset="0"/>
              <a:buChar char="•"/>
              <a:defRPr/>
            </a:pPr>
            <a:endParaRPr lang="es-MX" sz="2000" b="1" dirty="0"/>
          </a:p>
          <a:p>
            <a:pPr marL="342900" indent="-342900" algn="just">
              <a:buFont typeface="Arial" panose="020B0604020202020204" pitchFamily="34" charset="0"/>
              <a:buChar char="•"/>
              <a:defRPr/>
            </a:pPr>
            <a:r>
              <a:rPr lang="es-MX" dirty="0"/>
              <a:t>Software CAD de diseño de componentes: </a:t>
            </a:r>
            <a:r>
              <a:rPr lang="es-MX" dirty="0" err="1"/>
              <a:t>Solidworks</a:t>
            </a:r>
            <a:r>
              <a:rPr lang="es-MX" dirty="0"/>
              <a:t> 2014</a:t>
            </a:r>
          </a:p>
          <a:p>
            <a:pPr algn="ctr">
              <a:defRPr/>
            </a:pPr>
            <a:endParaRPr lang="es-MX" sz="2000" b="1" dirty="0"/>
          </a:p>
          <a:p>
            <a:pPr algn="ctr">
              <a:defRPr/>
            </a:pPr>
            <a:endParaRPr lang="es-MX" sz="2000" b="1" dirty="0"/>
          </a:p>
          <a:p>
            <a:pPr algn="ctr">
              <a:defRPr/>
            </a:pPr>
            <a:r>
              <a:rPr lang="es-MX" sz="2000" b="1" dirty="0" smtClean="0">
                <a:hlinkClick r:id="rId3" action="ppaction://program"/>
              </a:rPr>
              <a:t>VIDEO DISEÑO FINAL DE LA MÁQUINA</a:t>
            </a:r>
            <a:endParaRPr lang="es-MX" sz="2000" b="1" dirty="0"/>
          </a:p>
        </p:txBody>
      </p:sp>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endParaRPr lang="es-MX" altLang="es-MX" smtClean="0"/>
          </a:p>
        </p:txBody>
      </p:sp>
      <p:sp>
        <p:nvSpPr>
          <p:cNvPr id="8195"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7" name="4 Rectángulo"/>
          <p:cNvSpPr>
            <a:spLocks noChangeArrowheads="1"/>
          </p:cNvSpPr>
          <p:nvPr/>
        </p:nvSpPr>
        <p:spPr bwMode="auto">
          <a:xfrm>
            <a:off x="762000" y="1066800"/>
            <a:ext cx="8077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2000" b="1">
                <a:latin typeface="Arial" charset="0"/>
              </a:rPr>
              <a:t>BRAZOS ESTRUCTURALES MÓVILES</a:t>
            </a:r>
          </a:p>
          <a:p>
            <a:pPr algn="ctr" eaLnBrk="1" hangingPunct="1">
              <a:spcBef>
                <a:spcPct val="0"/>
              </a:spcBef>
              <a:buFontTx/>
              <a:buNone/>
            </a:pPr>
            <a:endParaRPr lang="es-MX" altLang="es-MX" sz="2000" b="1">
              <a:latin typeface="Arial" charset="0"/>
            </a:endParaRPr>
          </a:p>
          <a:p>
            <a:pPr algn="just" eaLnBrk="1" hangingPunct="1">
              <a:lnSpc>
                <a:spcPct val="150000"/>
              </a:lnSpc>
              <a:spcBef>
                <a:spcPct val="0"/>
              </a:spcBef>
              <a:buFontTx/>
              <a:buNone/>
            </a:pPr>
            <a:r>
              <a:rPr lang="es-MX" altLang="es-MX" sz="1800">
                <a:latin typeface="Arial" charset="0"/>
              </a:rPr>
              <a:t>El brazo estructural va a ser el soporte donde se asientas las duelas de bambú para su procesamiento, cada brazo contendrá dos cilindros neumáticos anexados a piezas metálicas de anclaje para mantener firmemente sostenida y así evitar errores de corte en los siguientes subprocesos.</a:t>
            </a:r>
          </a:p>
          <a:p>
            <a:pPr algn="just" eaLnBrk="1" hangingPunct="1">
              <a:lnSpc>
                <a:spcPct val="150000"/>
              </a:lnSpc>
              <a:spcBef>
                <a:spcPct val="0"/>
              </a:spcBef>
              <a:buFontTx/>
              <a:buNone/>
            </a:pPr>
            <a:r>
              <a:rPr lang="es-MX" altLang="es-MX" sz="1800">
                <a:latin typeface="Arial" charset="0"/>
              </a:rPr>
              <a:t>Material: Acero ASTM A36</a:t>
            </a:r>
          </a:p>
          <a:p>
            <a:pPr algn="just" eaLnBrk="1" hangingPunct="1">
              <a:lnSpc>
                <a:spcPct val="150000"/>
              </a:lnSpc>
              <a:spcBef>
                <a:spcPct val="0"/>
              </a:spcBef>
              <a:buFontTx/>
              <a:buNone/>
            </a:pPr>
            <a:r>
              <a:rPr lang="es-MX" altLang="es-MX" sz="1800">
                <a:latin typeface="Arial" charset="0"/>
              </a:rPr>
              <a:t>Espesor: ½ pulgada</a:t>
            </a:r>
          </a:p>
          <a:p>
            <a:pPr algn="just" eaLnBrk="1" hangingPunct="1">
              <a:lnSpc>
                <a:spcPct val="150000"/>
              </a:lnSpc>
              <a:spcBef>
                <a:spcPct val="0"/>
              </a:spcBef>
              <a:buFontTx/>
              <a:buNone/>
            </a:pPr>
            <a:r>
              <a:rPr lang="es-MX" altLang="es-MX" sz="1800">
                <a:latin typeface="Arial" charset="0"/>
              </a:rPr>
              <a:t>Soldadura: Electrodo E7018</a:t>
            </a:r>
          </a:p>
          <a:p>
            <a:pPr algn="ctr" eaLnBrk="1" hangingPunct="1">
              <a:spcBef>
                <a:spcPct val="0"/>
              </a:spcBef>
              <a:buFontTx/>
              <a:buNone/>
            </a:pPr>
            <a:endParaRPr lang="es-MX" altLang="es-MX" sz="2000" b="1">
              <a:latin typeface="Arial" charset="0"/>
            </a:endParaRPr>
          </a:p>
        </p:txBody>
      </p:sp>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endParaRPr lang="es-MX" altLang="es-MX" smtClean="0"/>
          </a:p>
        </p:txBody>
      </p:sp>
      <p:sp>
        <p:nvSpPr>
          <p:cNvPr id="9219" name="2 Marcador de contenido"/>
          <p:cNvSpPr>
            <a:spLocks noGrp="1"/>
          </p:cNvSpPr>
          <p:nvPr>
            <p:ph idx="1"/>
          </p:nvPr>
        </p:nvSpPr>
        <p:spPr/>
        <p:txBody>
          <a:bodyPr/>
          <a:lstStyle/>
          <a:p>
            <a:endParaRPr lang="es-MX" altLang="es-MX" smtClean="0"/>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1" name="4 Rectángulo"/>
          <p:cNvSpPr>
            <a:spLocks noChangeArrowheads="1"/>
          </p:cNvSpPr>
          <p:nvPr/>
        </p:nvSpPr>
        <p:spPr bwMode="auto">
          <a:xfrm>
            <a:off x="762000" y="106680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MX" altLang="es-MX" sz="2000" b="1">
                <a:latin typeface="Arial" charset="0"/>
              </a:rPr>
              <a:t>BRAZOS ESTRUCTURALES MÓVILES</a:t>
            </a:r>
          </a:p>
          <a:p>
            <a:pPr algn="ctr" eaLnBrk="1" hangingPunct="1">
              <a:spcBef>
                <a:spcPct val="0"/>
              </a:spcBef>
              <a:buFontTx/>
              <a:buNone/>
            </a:pPr>
            <a:endParaRPr lang="es-MX" altLang="es-MX" sz="2000" b="1">
              <a:latin typeface="Arial" charset="0"/>
            </a:endParaRPr>
          </a:p>
          <a:p>
            <a:pPr algn="just" eaLnBrk="1" hangingPunct="1">
              <a:spcBef>
                <a:spcPct val="0"/>
              </a:spcBef>
              <a:buFontTx/>
              <a:buNone/>
            </a:pPr>
            <a:endParaRPr lang="es-MX" altLang="es-MX" sz="2000" b="1">
              <a:latin typeface="Arial" charset="0"/>
            </a:endParaRPr>
          </a:p>
          <a:p>
            <a:pPr algn="ctr" eaLnBrk="1" hangingPunct="1">
              <a:spcBef>
                <a:spcPct val="0"/>
              </a:spcBef>
              <a:buFontTx/>
              <a:buNone/>
            </a:pPr>
            <a:endParaRPr lang="es-MX" altLang="es-MX" sz="2000" b="1">
              <a:latin typeface="Arial" charset="0"/>
            </a:endParaRPr>
          </a:p>
          <a:p>
            <a:pPr algn="ctr" eaLnBrk="1" hangingPunct="1">
              <a:spcBef>
                <a:spcPct val="0"/>
              </a:spcBef>
              <a:buFontTx/>
              <a:buNone/>
            </a:pPr>
            <a:endParaRPr lang="es-MX" altLang="es-MX" sz="2000" b="1">
              <a:latin typeface="Arial" charset="0"/>
            </a:endParaRPr>
          </a:p>
        </p:txBody>
      </p:sp>
      <p:pic>
        <p:nvPicPr>
          <p:cNvPr id="9222" name="5 Imagen"/>
          <p:cNvPicPr>
            <a:picLocks noChangeAspect="1" noChangeArrowheads="1"/>
          </p:cNvPicPr>
          <p:nvPr/>
        </p:nvPicPr>
        <p:blipFill>
          <a:blip r:embed="rId3">
            <a:extLst>
              <a:ext uri="{28A0092B-C50C-407E-A947-70E740481C1C}">
                <a14:useLocalDpi xmlns:a14="http://schemas.microsoft.com/office/drawing/2010/main" val="0"/>
              </a:ext>
            </a:extLst>
          </a:blip>
          <a:srcRect t="6583"/>
          <a:stretch>
            <a:fillRect/>
          </a:stretch>
        </p:blipFill>
        <p:spPr bwMode="auto">
          <a:xfrm>
            <a:off x="1371600" y="1400175"/>
            <a:ext cx="68580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1066800" y="1066800"/>
            <a:ext cx="7543800" cy="3970318"/>
          </a:xfrm>
          <a:prstGeom prst="rect">
            <a:avLst/>
          </a:prstGeom>
        </p:spPr>
        <p:txBody>
          <a:bodyPr wrap="square">
            <a:spAutoFit/>
          </a:bodyPr>
          <a:lstStyle/>
          <a:p>
            <a:pPr algn="ctr"/>
            <a:r>
              <a:rPr lang="es-MX" altLang="es-MX" b="1" dirty="0" smtClean="0"/>
              <a:t>DISEÑO DE LA ESTRUCTURA PARA LOS CARRILES GUÍA</a:t>
            </a:r>
          </a:p>
          <a:p>
            <a:pPr algn="ctr"/>
            <a:endParaRPr lang="es-MX" altLang="es-MX" b="1" dirty="0"/>
          </a:p>
          <a:p>
            <a:pPr algn="just"/>
            <a:r>
              <a:rPr lang="es-MX" dirty="0"/>
              <a:t>Este componente servirá de soporte para el carril guía por donde los brazos estructurales realizarán el movimiento de traslación para el desarrollo del proceso. Constará de dos partes principales, la base superior y la base inferior</a:t>
            </a:r>
            <a:r>
              <a:rPr lang="es-MX" dirty="0" smtClean="0"/>
              <a:t>.</a:t>
            </a:r>
          </a:p>
          <a:p>
            <a:pPr algn="just"/>
            <a:endParaRPr lang="es-MX" dirty="0"/>
          </a:p>
          <a:p>
            <a:pPr algn="just"/>
            <a:endParaRPr lang="es-MX" dirty="0" smtClean="0"/>
          </a:p>
          <a:p>
            <a:pPr algn="just"/>
            <a:r>
              <a:rPr lang="es-MX" dirty="0" smtClean="0"/>
              <a:t>Material: ACERO ASTM A36</a:t>
            </a:r>
          </a:p>
          <a:p>
            <a:pPr algn="just"/>
            <a:endParaRPr lang="es-MX" dirty="0"/>
          </a:p>
          <a:p>
            <a:pPr algn="just"/>
            <a:r>
              <a:rPr lang="es-MX" dirty="0" smtClean="0"/>
              <a:t>Espesor: ¼ pulgada</a:t>
            </a:r>
          </a:p>
          <a:p>
            <a:pPr algn="just"/>
            <a:endParaRPr lang="es-MX" dirty="0"/>
          </a:p>
          <a:p>
            <a:pPr algn="just"/>
            <a:r>
              <a:rPr lang="es-MX" dirty="0" smtClean="0"/>
              <a:t>Soldadura: Electrodo E7018</a:t>
            </a:r>
            <a:endParaRPr lang="es-MX" dirty="0"/>
          </a:p>
          <a:p>
            <a:pPr algn="ctr"/>
            <a:endParaRPr lang="es-MX" altLang="es-MX" b="1" dirty="0"/>
          </a:p>
        </p:txBody>
      </p:sp>
    </p:spTree>
    <p:extLst>
      <p:ext uri="{BB962C8B-B14F-4D97-AF65-F5344CB8AC3E}">
        <p14:creationId xmlns:p14="http://schemas.microsoft.com/office/powerpoint/2010/main" val="2342052165"/>
      </p:ext>
    </p:extLst>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3186</Words>
  <Application>Microsoft Office PowerPoint</Application>
  <PresentationFormat>Presentación en pantalla (4:3)</PresentationFormat>
  <Paragraphs>527</Paragraphs>
  <Slides>53</Slides>
  <Notes>1</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Office Theme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ELÉCTRICO DE POTENCIA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Eduardo</cp:lastModifiedBy>
  <cp:revision>334</cp:revision>
  <dcterms:created xsi:type="dcterms:W3CDTF">2009-11-10T19:49:23Z</dcterms:created>
  <dcterms:modified xsi:type="dcterms:W3CDTF">2015-07-17T11:39:54Z</dcterms:modified>
</cp:coreProperties>
</file>