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76" r:id="rId4"/>
    <p:sldId id="257" r:id="rId5"/>
    <p:sldId id="264" r:id="rId6"/>
    <p:sldId id="265" r:id="rId7"/>
    <p:sldId id="291" r:id="rId8"/>
    <p:sldId id="292" r:id="rId9"/>
    <p:sldId id="269" r:id="rId10"/>
    <p:sldId id="258" r:id="rId11"/>
    <p:sldId id="290" r:id="rId12"/>
    <p:sldId id="266" r:id="rId13"/>
    <p:sldId id="267" r:id="rId14"/>
    <p:sldId id="271" r:id="rId15"/>
    <p:sldId id="272" r:id="rId16"/>
    <p:sldId id="293" r:id="rId17"/>
    <p:sldId id="333"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51" r:id="rId42"/>
    <p:sldId id="382" r:id="rId43"/>
    <p:sldId id="383" r:id="rId44"/>
    <p:sldId id="384" r:id="rId45"/>
    <p:sldId id="385" r:id="rId46"/>
    <p:sldId id="386" r:id="rId47"/>
    <p:sldId id="387" r:id="rId48"/>
    <p:sldId id="388" r:id="rId49"/>
    <p:sldId id="389" r:id="rId50"/>
    <p:sldId id="390" r:id="rId51"/>
    <p:sldId id="391" r:id="rId52"/>
    <p:sldId id="392" r:id="rId53"/>
    <p:sldId id="393" r:id="rId54"/>
    <p:sldId id="394" r:id="rId55"/>
    <p:sldId id="279" r:id="rId56"/>
    <p:sldId id="280" r:id="rId57"/>
    <p:sldId id="281" r:id="rId58"/>
    <p:sldId id="282" r:id="rId59"/>
    <p:sldId id="283" r:id="rId60"/>
    <p:sldId id="289" r:id="rId61"/>
    <p:sldId id="357" r:id="rId62"/>
    <p:sldId id="288" r:id="rId63"/>
    <p:sldId id="285" r:id="rId64"/>
    <p:sldId id="286" r:id="rId65"/>
    <p:sldId id="287" r:id="rId66"/>
    <p:sldId id="294" r:id="rId67"/>
    <p:sldId id="395" r:id="rId68"/>
    <p:sldId id="396" r:id="rId69"/>
    <p:sldId id="397" r:id="rId70"/>
    <p:sldId id="358" r:id="rId71"/>
    <p:sldId id="263" r:id="rId72"/>
    <p:sldId id="296" r:id="rId73"/>
    <p:sldId id="295" r:id="rId7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73EDA19-157F-4853-B58F-FE797FBD9EE3}">
          <p14:sldIdLst>
            <p14:sldId id="256"/>
          </p14:sldIdLst>
        </p14:section>
        <p14:section name="CAPITULO I" id="{A26B8587-C8B0-4EC2-A009-6FE839DE87AE}">
          <p14:sldIdLst>
            <p14:sldId id="268"/>
            <p14:sldId id="276"/>
            <p14:sldId id="257"/>
            <p14:sldId id="264"/>
            <p14:sldId id="265"/>
            <p14:sldId id="291"/>
            <p14:sldId id="292"/>
          </p14:sldIdLst>
        </p14:section>
        <p14:section name="CAPITULO II" id="{74DFD9B5-8E32-4DC3-B579-80A8F1D70E5C}">
          <p14:sldIdLst>
            <p14:sldId id="269"/>
            <p14:sldId id="258"/>
            <p14:sldId id="290"/>
            <p14:sldId id="266"/>
            <p14:sldId id="267"/>
            <p14:sldId id="271"/>
            <p14:sldId id="272"/>
            <p14:sldId id="293"/>
          </p14:sldIdLst>
        </p14:section>
        <p14:section name="CAPITULO III" id="{0FB2E585-A256-4258-8951-A8519A2C5717}">
          <p14:sldIdLst>
            <p14:sldId id="333"/>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Lst>
        </p14:section>
        <p14:section name="CAPITULO IV" id="{118EE1E2-7EA5-46DB-AFB4-BB45FE20F947}">
          <p14:sldIdLst>
            <p14:sldId id="351"/>
            <p14:sldId id="382"/>
            <p14:sldId id="383"/>
            <p14:sldId id="384"/>
            <p14:sldId id="385"/>
            <p14:sldId id="386"/>
            <p14:sldId id="387"/>
            <p14:sldId id="388"/>
            <p14:sldId id="389"/>
            <p14:sldId id="390"/>
            <p14:sldId id="391"/>
            <p14:sldId id="392"/>
            <p14:sldId id="393"/>
            <p14:sldId id="394"/>
          </p14:sldIdLst>
        </p14:section>
        <p14:section name="CAPITULO V" id="{DB90671E-84E4-42DC-957E-73019EFD23AF}">
          <p14:sldIdLst>
            <p14:sldId id="279"/>
            <p14:sldId id="280"/>
            <p14:sldId id="281"/>
            <p14:sldId id="282"/>
            <p14:sldId id="283"/>
            <p14:sldId id="289"/>
            <p14:sldId id="357"/>
            <p14:sldId id="288"/>
            <p14:sldId id="285"/>
            <p14:sldId id="286"/>
            <p14:sldId id="287"/>
          </p14:sldIdLst>
        </p14:section>
        <p14:section name="CAPITULO VI" id="{F504B587-9ECA-40FB-91D5-BC2208C9BF0B}">
          <p14:sldIdLst>
            <p14:sldId id="294"/>
            <p14:sldId id="395"/>
            <p14:sldId id="396"/>
            <p14:sldId id="397"/>
          </p14:sldIdLst>
        </p14:section>
        <p14:section name="CAPITULO VII" id="{BF1B8840-CD3E-4A4B-8E33-4B3DBCC63035}">
          <p14:sldIdLst>
            <p14:sldId id="358"/>
            <p14:sldId id="263"/>
            <p14:sldId id="296"/>
            <p14:sldId id="295"/>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7"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CB6796F1-4832-46B2-87E9-DB0BCB8F7BCE}" type="datetimeFigureOut">
              <a:rPr lang="es-EC" smtClean="0"/>
              <a:t>20/07/2015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611200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B6796F1-4832-46B2-87E9-DB0BCB8F7BCE}" type="datetimeFigureOut">
              <a:rPr lang="es-EC" smtClean="0"/>
              <a:t>20/07/2015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3413564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B6796F1-4832-46B2-87E9-DB0BCB8F7BCE}" type="datetimeFigureOut">
              <a:rPr lang="es-EC" smtClean="0"/>
              <a:t>20/07/2015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09897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CB6796F1-4832-46B2-87E9-DB0BCB8F7BCE}" type="datetimeFigureOut">
              <a:rPr lang="es-EC" smtClean="0"/>
              <a:t>20/07/2015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334610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B6796F1-4832-46B2-87E9-DB0BCB8F7BCE}" type="datetimeFigureOut">
              <a:rPr lang="es-EC" smtClean="0"/>
              <a:t>20/07/2015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4231867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CB6796F1-4832-46B2-87E9-DB0BCB8F7BCE}" type="datetimeFigureOut">
              <a:rPr lang="es-EC" smtClean="0"/>
              <a:t>20/07/2015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2914569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CB6796F1-4832-46B2-87E9-DB0BCB8F7BCE}" type="datetimeFigureOut">
              <a:rPr lang="es-EC" smtClean="0"/>
              <a:t>20/07/2015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35483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CB6796F1-4832-46B2-87E9-DB0BCB8F7BCE}" type="datetimeFigureOut">
              <a:rPr lang="es-EC" smtClean="0"/>
              <a:t>20/07/2015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336204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B6796F1-4832-46B2-87E9-DB0BCB8F7BCE}" type="datetimeFigureOut">
              <a:rPr lang="es-EC" smtClean="0"/>
              <a:t>20/07/2015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98432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B6796F1-4832-46B2-87E9-DB0BCB8F7BCE}" type="datetimeFigureOut">
              <a:rPr lang="es-EC" smtClean="0"/>
              <a:t>20/07/2015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41039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B6796F1-4832-46B2-87E9-DB0BCB8F7BCE}" type="datetimeFigureOut">
              <a:rPr lang="es-EC" smtClean="0"/>
              <a:t>20/07/2015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89F55AA-1B3D-4916-84D9-28F60EA03067}" type="slidenum">
              <a:rPr lang="es-EC" smtClean="0"/>
              <a:t>‹Nº›</a:t>
            </a:fld>
            <a:endParaRPr lang="es-EC"/>
          </a:p>
        </p:txBody>
      </p:sp>
    </p:spTree>
    <p:extLst>
      <p:ext uri="{BB962C8B-B14F-4D97-AF65-F5344CB8AC3E}">
        <p14:creationId xmlns:p14="http://schemas.microsoft.com/office/powerpoint/2010/main" val="117755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6796F1-4832-46B2-87E9-DB0BCB8F7BCE}" type="datetimeFigureOut">
              <a:rPr lang="es-EC" smtClean="0"/>
              <a:t>20/07/2015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F55AA-1B3D-4916-84D9-28F60EA03067}" type="slidenum">
              <a:rPr lang="es-EC" smtClean="0"/>
              <a:t>‹Nº›</a:t>
            </a:fld>
            <a:endParaRPr lang="es-EC"/>
          </a:p>
        </p:txBody>
      </p:sp>
    </p:spTree>
    <p:extLst>
      <p:ext uri="{BB962C8B-B14F-4D97-AF65-F5344CB8AC3E}">
        <p14:creationId xmlns:p14="http://schemas.microsoft.com/office/powerpoint/2010/main" val="2708126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10615" y="875751"/>
            <a:ext cx="10045520" cy="2387600"/>
          </a:xfrm>
        </p:spPr>
        <p:txBody>
          <a:bodyPr>
            <a:noAutofit/>
          </a:bodyPr>
          <a:lstStyle/>
          <a:p>
            <a:r>
              <a:rPr lang="es-EC" sz="2400" b="1" dirty="0" smtClean="0"/>
              <a:t>DISEÑO </a:t>
            </a:r>
            <a:r>
              <a:rPr lang="es-EC" sz="2400" b="1" dirty="0"/>
              <a:t>Y CONSTRUCCIÓN DE UN PROTOTIPO DE ROBOT ELECTRONEUMÁTICO ESCALADOR PARA EXPLORACIÓN DE SUPERFICIES VERTICALES </a:t>
            </a:r>
            <a:r>
              <a:rPr lang="es-EC" sz="2400" b="1" dirty="0" smtClean="0"/>
              <a:t>LISAS</a:t>
            </a:r>
            <a:endParaRPr lang="es-EC" sz="2400" dirty="0"/>
          </a:p>
        </p:txBody>
      </p:sp>
      <p:pic>
        <p:nvPicPr>
          <p:cNvPr id="3" name="2 Imagen"/>
          <p:cNvPicPr/>
          <p:nvPr/>
        </p:nvPicPr>
        <p:blipFill rotWithShape="1">
          <a:blip r:embed="rId2"/>
          <a:srcRect b="15493"/>
          <a:stretch/>
        </p:blipFill>
        <p:spPr bwMode="auto">
          <a:xfrm>
            <a:off x="3345170" y="556364"/>
            <a:ext cx="4958366" cy="1388345"/>
          </a:xfrm>
          <a:prstGeom prst="rect">
            <a:avLst/>
          </a:prstGeom>
          <a:ln>
            <a:noFill/>
          </a:ln>
          <a:extLst>
            <a:ext uri="{53640926-AAD7-44D8-BBD7-CCE9431645EC}">
              <a14:shadowObscured xmlns:a14="http://schemas.microsoft.com/office/drawing/2010/main"/>
            </a:ext>
          </a:extLst>
        </p:spPr>
      </p:pic>
      <p:sp>
        <p:nvSpPr>
          <p:cNvPr id="4" name="3 CuadroTexto"/>
          <p:cNvSpPr txBox="1"/>
          <p:nvPr/>
        </p:nvSpPr>
        <p:spPr>
          <a:xfrm>
            <a:off x="4037197" y="5022761"/>
            <a:ext cx="3574312" cy="1200329"/>
          </a:xfrm>
          <a:prstGeom prst="rect">
            <a:avLst/>
          </a:prstGeom>
          <a:noFill/>
        </p:spPr>
        <p:txBody>
          <a:bodyPr wrap="none" rtlCol="0">
            <a:spAutoFit/>
          </a:bodyPr>
          <a:lstStyle/>
          <a:p>
            <a:r>
              <a:rPr lang="es-EC" sz="2400" dirty="0" smtClean="0"/>
              <a:t>AUTORES: </a:t>
            </a:r>
          </a:p>
          <a:p>
            <a:r>
              <a:rPr lang="es-EC" sz="2400" dirty="0"/>
              <a:t>	</a:t>
            </a:r>
            <a:r>
              <a:rPr lang="es-EC" sz="2400" dirty="0" smtClean="0"/>
              <a:t>MAXWELL SALAZAR</a:t>
            </a:r>
          </a:p>
          <a:p>
            <a:r>
              <a:rPr lang="es-EC" sz="2400" dirty="0"/>
              <a:t>	</a:t>
            </a:r>
            <a:r>
              <a:rPr lang="es-EC" sz="2400" dirty="0" smtClean="0"/>
              <a:t>MARIO VITERI</a:t>
            </a:r>
            <a:endParaRPr lang="es-EC" sz="2400" dirty="0"/>
          </a:p>
        </p:txBody>
      </p:sp>
      <p:sp>
        <p:nvSpPr>
          <p:cNvPr id="5" name="4 CuadroTexto"/>
          <p:cNvSpPr txBox="1"/>
          <p:nvPr/>
        </p:nvSpPr>
        <p:spPr>
          <a:xfrm>
            <a:off x="3223672" y="3835761"/>
            <a:ext cx="4865243" cy="830997"/>
          </a:xfrm>
          <a:prstGeom prst="rect">
            <a:avLst/>
          </a:prstGeom>
          <a:noFill/>
        </p:spPr>
        <p:txBody>
          <a:bodyPr wrap="none" rtlCol="0">
            <a:spAutoFit/>
          </a:bodyPr>
          <a:lstStyle/>
          <a:p>
            <a:r>
              <a:rPr lang="es-EC" sz="2400" dirty="0" smtClean="0"/>
              <a:t>DIRECTOR:	ING. LUIS ECHEVERRÍA.</a:t>
            </a:r>
          </a:p>
          <a:p>
            <a:r>
              <a:rPr lang="es-EC" sz="2400" dirty="0" smtClean="0"/>
              <a:t>CODIRECTOR: 	ING VÍCTOR PROAÑO.</a:t>
            </a:r>
            <a:endParaRPr lang="es-EC" sz="2400" dirty="0"/>
          </a:p>
        </p:txBody>
      </p:sp>
    </p:spTree>
    <p:extLst>
      <p:ext uri="{BB962C8B-B14F-4D97-AF65-F5344CB8AC3E}">
        <p14:creationId xmlns:p14="http://schemas.microsoft.com/office/powerpoint/2010/main" val="3010744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CARACTERISICAS</a:t>
            </a:r>
            <a:endParaRPr lang="es-EC" dirty="0"/>
          </a:p>
        </p:txBody>
      </p:sp>
      <p:sp>
        <p:nvSpPr>
          <p:cNvPr id="3" name="Marcador de contenido 2"/>
          <p:cNvSpPr>
            <a:spLocks noGrp="1"/>
          </p:cNvSpPr>
          <p:nvPr>
            <p:ph idx="1"/>
          </p:nvPr>
        </p:nvSpPr>
        <p:spPr>
          <a:xfrm>
            <a:off x="838200" y="1825624"/>
            <a:ext cx="10515600" cy="4550791"/>
          </a:xfrm>
        </p:spPr>
        <p:txBody>
          <a:bodyPr>
            <a:normAutofit/>
          </a:bodyPr>
          <a:lstStyle/>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Electro neumático</a:t>
            </a:r>
          </a:p>
          <a:p>
            <a:pPr eaLnBrk="0" fontAlgn="base" hangingPunct="0">
              <a:lnSpc>
                <a:spcPct val="100000"/>
              </a:lnSpc>
              <a:spcBef>
                <a:spcPct val="0"/>
              </a:spcBef>
              <a:spcAft>
                <a:spcPct val="0"/>
              </a:spcAft>
              <a:tabLst>
                <a:tab pos="558800" algn="l"/>
                <a:tab pos="5426075" algn="r"/>
              </a:tabLst>
            </a:pPr>
            <a:r>
              <a:rPr lang="es-EC" altLang="es-EC" dirty="0">
                <a:latin typeface="Calibri" panose="020F0502020204030204" pitchFamily="34" charset="0"/>
                <a:ea typeface="Times New Roman" panose="02020603050405020304" pitchFamily="18" charset="0"/>
                <a:cs typeface="Times New Roman" panose="02020603050405020304" pitchFamily="18" charset="0"/>
              </a:rPr>
              <a:t>Robots </a:t>
            </a: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Móviles</a:t>
            </a: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Hexápodo </a:t>
            </a: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Controlado a distancia </a:t>
            </a: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Peso total 2,5kg</a:t>
            </a: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1 kg de capacidad de carga</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8 ventosas</a:t>
            </a: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 movimientos </a:t>
            </a:r>
          </a:p>
          <a:p>
            <a:pPr eaLnBrk="0" fontAlgn="base" hangingPunct="0">
              <a:lnSpc>
                <a:spcPct val="100000"/>
              </a:lnSpc>
              <a:spcBef>
                <a:spcPct val="0"/>
              </a:spcBef>
              <a:spcAft>
                <a:spcPct val="0"/>
              </a:spcAft>
              <a:tabLst>
                <a:tab pos="558800" algn="l"/>
                <a:tab pos="5426075" algn="r"/>
              </a:tabLst>
            </a:pPr>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Avance por cada paso 5cm</a:t>
            </a: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Giro</a:t>
            </a:r>
            <a:r>
              <a:rPr kumimoji="0" lang="es-EC" altLang="es-EC"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de 20˚ a ambos lados</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endParaRPr lang="es-EC" dirty="0"/>
          </a:p>
        </p:txBody>
      </p:sp>
    </p:spTree>
    <p:extLst>
      <p:ext uri="{BB962C8B-B14F-4D97-AF65-F5344CB8AC3E}">
        <p14:creationId xmlns:p14="http://schemas.microsoft.com/office/powerpoint/2010/main" val="235600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94944" y="1964268"/>
            <a:ext cx="5651053" cy="4061533"/>
          </a:xfrm>
          <a:prstGeom prst="rect">
            <a:avLst/>
          </a:prstGeom>
        </p:spPr>
      </p:pic>
      <p:pic>
        <p:nvPicPr>
          <p:cNvPr id="5" name="Imagen 4"/>
          <p:cNvPicPr>
            <a:picLocks noChangeAspect="1"/>
          </p:cNvPicPr>
          <p:nvPr/>
        </p:nvPicPr>
        <p:blipFill>
          <a:blip r:embed="rId3"/>
          <a:stretch>
            <a:fillRect/>
          </a:stretch>
        </p:blipFill>
        <p:spPr>
          <a:xfrm>
            <a:off x="6271323" y="1964268"/>
            <a:ext cx="4969701" cy="4061533"/>
          </a:xfrm>
          <a:prstGeom prst="rect">
            <a:avLst/>
          </a:prstGeom>
        </p:spPr>
      </p:pic>
      <p:sp>
        <p:nvSpPr>
          <p:cNvPr id="6" name="Título 1"/>
          <p:cNvSpPr>
            <a:spLocks noGrp="1"/>
          </p:cNvSpPr>
          <p:nvPr>
            <p:ph type="title"/>
          </p:nvPr>
        </p:nvSpPr>
        <p:spPr>
          <a:xfrm>
            <a:off x="838200" y="365125"/>
            <a:ext cx="10515600" cy="1325563"/>
          </a:xfrm>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DIMENCIONES</a:t>
            </a:r>
            <a:endParaRPr lang="es-EC" dirty="0"/>
          </a:p>
        </p:txBody>
      </p:sp>
    </p:spTree>
    <p:extLst>
      <p:ext uri="{BB962C8B-B14F-4D97-AF65-F5344CB8AC3E}">
        <p14:creationId xmlns:p14="http://schemas.microsoft.com/office/powerpoint/2010/main" val="13333841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ALIMENTACION</a:t>
            </a:r>
            <a:endParaRPr lang="es-EC" dirty="0"/>
          </a:p>
        </p:txBody>
      </p:sp>
      <p:sp>
        <p:nvSpPr>
          <p:cNvPr id="3" name="Marcador de contenido 2"/>
          <p:cNvSpPr>
            <a:spLocks noGrp="1"/>
          </p:cNvSpPr>
          <p:nvPr>
            <p:ph idx="1"/>
          </p:nvPr>
        </p:nvSpPr>
        <p:spPr>
          <a:xfrm>
            <a:off x="838200" y="1888687"/>
            <a:ext cx="10515600" cy="4351338"/>
          </a:xfrm>
        </p:spPr>
        <p:txBody>
          <a:bodyPr>
            <a:normAutofit/>
          </a:bodyPr>
          <a:lstStyle/>
          <a:p>
            <a:pPr marL="0" indent="0" eaLnBrk="0" fontAlgn="base" hangingPunct="0">
              <a:lnSpc>
                <a:spcPct val="100000"/>
              </a:lnSpc>
              <a:spcBef>
                <a:spcPct val="0"/>
              </a:spcBef>
              <a:spcAft>
                <a:spcPct val="0"/>
              </a:spcAft>
              <a:buNone/>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Los voltajes requeridos para</a:t>
            </a:r>
            <a:r>
              <a:rPr kumimoji="0" lang="es-EC" altLang="es-EC"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el funcionamiento del robot son:</a:t>
            </a:r>
          </a:p>
          <a:p>
            <a:pPr eaLnBrk="0" fontAlgn="base" hangingPunct="0">
              <a:lnSpc>
                <a:spcPct val="100000"/>
              </a:lnSpc>
              <a:spcBef>
                <a:spcPct val="0"/>
              </a:spcBef>
              <a:spcAft>
                <a:spcPct val="0"/>
              </a:spcAft>
              <a:tabLst>
                <a:tab pos="558800" algn="l"/>
                <a:tab pos="5426075" algn="r"/>
              </a:tabLst>
            </a:pPr>
            <a:r>
              <a:rPr lang="es-EC" altLang="es-EC" baseline="0" dirty="0" smtClean="0">
                <a:latin typeface="Calibri" panose="020F0502020204030204" pitchFamily="34" charset="0"/>
                <a:ea typeface="Times New Roman" panose="02020603050405020304" pitchFamily="18" charset="0"/>
                <a:cs typeface="Times New Roman" panose="02020603050405020304" pitchFamily="18" charset="0"/>
              </a:rPr>
              <a:t>5v</a:t>
            </a: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12v</a:t>
            </a:r>
          </a:p>
          <a:p>
            <a:pPr eaLnBrk="0" fontAlgn="base" hangingPunct="0">
              <a:lnSpc>
                <a:spcPct val="100000"/>
              </a:lnSpc>
              <a:spcBef>
                <a:spcPct val="0"/>
              </a:spcBef>
              <a:spcAft>
                <a:spcPct val="0"/>
              </a:spcAft>
              <a:tabLst>
                <a:tab pos="558800" algn="l"/>
                <a:tab pos="5426075" algn="r"/>
              </a:tabLst>
            </a:pPr>
            <a:r>
              <a:rPr lang="es-EC" altLang="es-EC" baseline="0" dirty="0" smtClean="0">
                <a:latin typeface="Calibri" panose="020F0502020204030204" pitchFamily="34" charset="0"/>
                <a:ea typeface="Times New Roman" panose="02020603050405020304" pitchFamily="18" charset="0"/>
                <a:cs typeface="Times New Roman" panose="02020603050405020304" pitchFamily="18" charset="0"/>
              </a:rPr>
              <a:t>24v</a:t>
            </a:r>
          </a:p>
          <a:p>
            <a:pPr marL="0" indent="0" eaLnBrk="0" fontAlgn="base" hangingPunct="0">
              <a:lnSpc>
                <a:spcPct val="100000"/>
              </a:lnSpc>
              <a:spcBef>
                <a:spcPct val="0"/>
              </a:spcBef>
              <a:spcAft>
                <a:spcPct val="0"/>
              </a:spcAft>
              <a:buNone/>
              <a:tabLst>
                <a:tab pos="558800" algn="l"/>
                <a:tab pos="5426075" algn="r"/>
              </a:tabLst>
            </a:pPr>
            <a:r>
              <a:rPr lang="es-EC" dirty="0"/>
              <a:t>La fuente debe proporcionar una corriente mayor a </a:t>
            </a:r>
            <a:r>
              <a:rPr lang="es-EC" dirty="0" smtClean="0"/>
              <a:t>4 A</a:t>
            </a:r>
            <a:endParaRPr lang="es-EC" dirty="0"/>
          </a:p>
          <a:p>
            <a:pPr marL="0" indent="0" eaLnBrk="0" fontAlgn="base" hangingPunct="0">
              <a:lnSpc>
                <a:spcPct val="100000"/>
              </a:lnSpc>
              <a:spcBef>
                <a:spcPct val="0"/>
              </a:spcBef>
              <a:spcAft>
                <a:spcPct val="0"/>
              </a:spcAft>
              <a:buNone/>
              <a:tabLst>
                <a:tab pos="558800" algn="l"/>
                <a:tab pos="5426075" algn="r"/>
              </a:tabLst>
            </a:pPr>
            <a:endParaRPr lang="es-EC" altLang="es-EC" baseline="0" dirty="0" smtClean="0">
              <a:latin typeface="Calibri" panose="020F0502020204030204" pitchFamily="34" charset="0"/>
              <a:ea typeface="Times New Roman" panose="02020603050405020304" pitchFamily="18" charset="0"/>
              <a:cs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La  de presión de trabajo es de 3 a </a:t>
            </a:r>
            <a:r>
              <a:rPr lang="es-EC" altLang="es-EC" dirty="0">
                <a:latin typeface="Calibri" panose="020F0502020204030204" pitchFamily="34" charset="0"/>
                <a:ea typeface="Times New Roman" panose="02020603050405020304" pitchFamily="18" charset="0"/>
                <a:cs typeface="Times New Roman" panose="02020603050405020304" pitchFamily="18" charset="0"/>
              </a:rPr>
              <a:t>4</a:t>
            </a:r>
            <a:r>
              <a:rPr kumimoji="0" lang="es-EC" altLang="es-EC" b="0" i="0" u="none" strike="noStrike" cap="none" normalizeH="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bares.</a:t>
            </a:r>
            <a:endPar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s-EC" dirty="0"/>
          </a:p>
          <a:p>
            <a:pPr marL="0" indent="0">
              <a:buNone/>
            </a:pPr>
            <a:endParaRPr lang="es-EC" dirty="0"/>
          </a:p>
        </p:txBody>
      </p:sp>
    </p:spTree>
    <p:extLst>
      <p:ext uri="{BB962C8B-B14F-4D97-AF65-F5344CB8AC3E}">
        <p14:creationId xmlns:p14="http://schemas.microsoft.com/office/powerpoint/2010/main" val="478977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COMPONENTES MECÁNICOS</a:t>
            </a:r>
            <a:endParaRPr lang="es-EC" dirty="0"/>
          </a:p>
        </p:txBody>
      </p:sp>
      <p:sp>
        <p:nvSpPr>
          <p:cNvPr id="3" name="Marcador de contenido 2"/>
          <p:cNvSpPr>
            <a:spLocks noGrp="1"/>
          </p:cNvSpPr>
          <p:nvPr>
            <p:ph idx="1"/>
          </p:nvPr>
        </p:nvSpPr>
        <p:spPr/>
        <p:txBody>
          <a:bodyPr>
            <a:normAutofit/>
          </a:bodyPr>
          <a:lstStyle/>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Cilindros Neumáticos</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Electroválvulas</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Ventosas de Vacío</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Generador de Vacío</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endParaRPr lang="es-EC" dirty="0"/>
          </a:p>
        </p:txBody>
      </p:sp>
    </p:spTree>
    <p:extLst>
      <p:ext uri="{BB962C8B-B14F-4D97-AF65-F5344CB8AC3E}">
        <p14:creationId xmlns:p14="http://schemas.microsoft.com/office/powerpoint/2010/main" val="1076217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COMPONENTES ELECTRÓNICOS</a:t>
            </a:r>
            <a:endParaRPr lang="es-EC" dirty="0"/>
          </a:p>
        </p:txBody>
      </p:sp>
      <p:sp>
        <p:nvSpPr>
          <p:cNvPr id="3" name="Marcador de contenido 2"/>
          <p:cNvSpPr>
            <a:spLocks noGrp="1"/>
          </p:cNvSpPr>
          <p:nvPr>
            <p:ph idx="1"/>
          </p:nvPr>
        </p:nvSpPr>
        <p:spPr/>
        <p:txBody>
          <a:bodyPr>
            <a:normAutofit/>
          </a:bodyPr>
          <a:lstStyle/>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Placa Arduino</a:t>
            </a: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Relé</a:t>
            </a: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Servomotor</a:t>
            </a:r>
          </a:p>
          <a:p>
            <a:endParaRPr lang="es-EC" dirty="0"/>
          </a:p>
        </p:txBody>
      </p:sp>
    </p:spTree>
    <p:extLst>
      <p:ext uri="{BB962C8B-B14F-4D97-AF65-F5344CB8AC3E}">
        <p14:creationId xmlns:p14="http://schemas.microsoft.com/office/powerpoint/2010/main" val="22759380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SENSORES</a:t>
            </a:r>
            <a:endParaRPr lang="es-EC" dirty="0"/>
          </a:p>
        </p:txBody>
      </p:sp>
      <p:sp>
        <p:nvSpPr>
          <p:cNvPr id="3" name="Marcador de contenido 2"/>
          <p:cNvSpPr>
            <a:spLocks noGrp="1"/>
          </p:cNvSpPr>
          <p:nvPr>
            <p:ph idx="1"/>
          </p:nvPr>
        </p:nvSpPr>
        <p:spPr/>
        <p:txBody>
          <a:bodyPr/>
          <a:lstStyle/>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Sensor Magnético</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Sensor de Presión</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a:p>
            <a:pPr eaLnBrk="0" fontAlgn="base" hangingPunct="0">
              <a:lnSpc>
                <a:spcPct val="100000"/>
              </a:lnSpc>
              <a:spcBef>
                <a:spcPct val="0"/>
              </a:spcBef>
              <a:spcAft>
                <a:spcPct val="0"/>
              </a:spcAft>
              <a:tabLst>
                <a:tab pos="558800" algn="l"/>
                <a:tab pos="5426075" algn="r"/>
              </a:tabLst>
            </a:pPr>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Sensor Ultrasónico</a:t>
            </a:r>
            <a:endParaRPr kumimoji="0" lang="es-EC" altLang="es-EC" b="0" i="0" u="none" strike="noStrike" cap="none" normalizeH="0" baseline="0" dirty="0" smtClean="0">
              <a:ln>
                <a:noFill/>
              </a:ln>
              <a:solidFill>
                <a:schemeClr val="tx1"/>
              </a:solidFill>
              <a:effectLst/>
              <a:ea typeface="Times New Roman" panose="02020603050405020304" pitchFamily="18" charset="0"/>
            </a:endParaRPr>
          </a:p>
        </p:txBody>
      </p:sp>
    </p:spTree>
    <p:extLst>
      <p:ext uri="{BB962C8B-B14F-4D97-AF65-F5344CB8AC3E}">
        <p14:creationId xmlns:p14="http://schemas.microsoft.com/office/powerpoint/2010/main" val="145429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TRANSPORTE</a:t>
            </a:r>
            <a:endParaRPr lang="es-EC" dirty="0"/>
          </a:p>
        </p:txBody>
      </p:sp>
      <p:pic>
        <p:nvPicPr>
          <p:cNvPr id="5" name="Marcador de contenido 4"/>
          <p:cNvPicPr>
            <a:picLocks noGrp="1" noChangeAspect="1"/>
          </p:cNvPicPr>
          <p:nvPr>
            <p:ph idx="1"/>
          </p:nvPr>
        </p:nvPicPr>
        <p:blipFill>
          <a:blip r:embed="rId2"/>
          <a:stretch>
            <a:fillRect/>
          </a:stretch>
        </p:blipFill>
        <p:spPr>
          <a:xfrm>
            <a:off x="1854231" y="1825625"/>
            <a:ext cx="4648200" cy="3855862"/>
          </a:xfrm>
          <a:prstGeom prst="rect">
            <a:avLst/>
          </a:prstGeom>
        </p:spPr>
      </p:pic>
      <p:pic>
        <p:nvPicPr>
          <p:cNvPr id="4" name="Imagen 3"/>
          <p:cNvPicPr>
            <a:picLocks noChangeAspect="1"/>
          </p:cNvPicPr>
          <p:nvPr/>
        </p:nvPicPr>
        <p:blipFill>
          <a:blip r:embed="rId3"/>
          <a:stretch>
            <a:fillRect/>
          </a:stretch>
        </p:blipFill>
        <p:spPr>
          <a:xfrm>
            <a:off x="6502431" y="1825625"/>
            <a:ext cx="3385281" cy="3848508"/>
          </a:xfrm>
          <a:prstGeom prst="rect">
            <a:avLst/>
          </a:prstGeom>
        </p:spPr>
      </p:pic>
    </p:spTree>
    <p:extLst>
      <p:ext uri="{BB962C8B-B14F-4D97-AF65-F5344CB8AC3E}">
        <p14:creationId xmlns:p14="http://schemas.microsoft.com/office/powerpoint/2010/main" val="843785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III</a:t>
            </a:r>
            <a:endParaRPr lang="es-EC" dirty="0"/>
          </a:p>
        </p:txBody>
      </p:sp>
      <p:sp>
        <p:nvSpPr>
          <p:cNvPr id="5" name="Subtítulo 4"/>
          <p:cNvSpPr>
            <a:spLocks noGrp="1"/>
          </p:cNvSpPr>
          <p:nvPr>
            <p:ph type="subTitle" idx="1"/>
          </p:nvPr>
        </p:nvSpPr>
        <p:spPr/>
        <p:txBody>
          <a:bodyPr/>
          <a:lstStyle/>
          <a:p>
            <a:r>
              <a:rPr lang="es-EC" dirty="0" smtClean="0"/>
              <a:t>DISEÑO DEL PROTOTIPO</a:t>
            </a:r>
            <a:endParaRPr lang="es-EC" dirty="0"/>
          </a:p>
        </p:txBody>
      </p:sp>
    </p:spTree>
    <p:extLst>
      <p:ext uri="{BB962C8B-B14F-4D97-AF65-F5344CB8AC3E}">
        <p14:creationId xmlns:p14="http://schemas.microsoft.com/office/powerpoint/2010/main" val="6761143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DEL PROTOTIPO</a:t>
            </a:r>
            <a:endParaRPr lang="es-EC"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5" y="1916832"/>
            <a:ext cx="7948380" cy="4103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498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DISPOSITIVO DE SUJECIÓN</a:t>
            </a:r>
            <a:endParaRPr lang="es-EC" dirty="0"/>
          </a:p>
        </p:txBody>
      </p:sp>
      <p:sp>
        <p:nvSpPr>
          <p:cNvPr id="3" name="2 Marcador de contenido"/>
          <p:cNvSpPr>
            <a:spLocks noGrp="1"/>
          </p:cNvSpPr>
          <p:nvPr>
            <p:ph idx="1"/>
          </p:nvPr>
        </p:nvSpPr>
        <p:spPr/>
        <p:txBody>
          <a:bodyPr/>
          <a:lstStyle/>
          <a:p>
            <a:r>
              <a:rPr lang="es-EC" dirty="0" smtClean="0"/>
              <a:t>Se usan ventosas de vacío y esto conduce a usar accionamientos neumáticos para mover el robot</a:t>
            </a:r>
            <a:endParaRPr lang="es-EC"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573" y="3429001"/>
            <a:ext cx="3055299" cy="256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6" y="3645024"/>
            <a:ext cx="2713179" cy="1828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0659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I</a:t>
            </a:r>
            <a:endParaRPr lang="es-EC" dirty="0"/>
          </a:p>
        </p:txBody>
      </p:sp>
      <p:sp>
        <p:nvSpPr>
          <p:cNvPr id="5" name="Subtítulo 4"/>
          <p:cNvSpPr>
            <a:spLocks noGrp="1"/>
          </p:cNvSpPr>
          <p:nvPr>
            <p:ph type="subTitle" idx="1"/>
          </p:nvPr>
        </p:nvSpPr>
        <p:spPr/>
        <p:txBody>
          <a:bodyPr/>
          <a:lstStyle/>
          <a:p>
            <a:r>
              <a:rPr lang="es-EC" dirty="0" smtClean="0"/>
              <a:t>INTRODUCCION</a:t>
            </a:r>
            <a:endParaRPr lang="es-EC" dirty="0"/>
          </a:p>
        </p:txBody>
      </p:sp>
    </p:spTree>
    <p:extLst>
      <p:ext uri="{BB962C8B-B14F-4D97-AF65-F5344CB8AC3E}">
        <p14:creationId xmlns:p14="http://schemas.microsoft.com/office/powerpoint/2010/main" val="333248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MECÁNICO</a:t>
            </a:r>
            <a:endParaRPr lang="es-EC" dirty="0"/>
          </a:p>
        </p:txBody>
      </p:sp>
      <p:sp>
        <p:nvSpPr>
          <p:cNvPr id="3" name="2 Marcador de contenido"/>
          <p:cNvSpPr>
            <a:spLocks noGrp="1"/>
          </p:cNvSpPr>
          <p:nvPr>
            <p:ph idx="1"/>
          </p:nvPr>
        </p:nvSpPr>
        <p:spPr/>
        <p:txBody>
          <a:bodyPr>
            <a:normAutofit/>
          </a:bodyPr>
          <a:lstStyle/>
          <a:p>
            <a:r>
              <a:rPr lang="es-EC" sz="2800" dirty="0" smtClean="0"/>
              <a:t>Estructura de perfiles de aluminio 6063</a:t>
            </a:r>
          </a:p>
          <a:p>
            <a:endParaRPr lang="es-EC"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62474"/>
            <a:ext cx="7291499"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9797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Geometría</a:t>
            </a:r>
            <a:endParaRPr lang="es-EC" dirty="0"/>
          </a:p>
        </p:txBody>
      </p:sp>
      <p:sp>
        <p:nvSpPr>
          <p:cNvPr id="3" name="2 Marcador de contenido"/>
          <p:cNvSpPr>
            <a:spLocks noGrp="1"/>
          </p:cNvSpPr>
          <p:nvPr>
            <p:ph idx="1"/>
          </p:nvPr>
        </p:nvSpPr>
        <p:spPr/>
        <p:txBody>
          <a:bodyPr>
            <a:normAutofit/>
          </a:bodyPr>
          <a:lstStyle/>
          <a:p>
            <a:r>
              <a:rPr lang="es-EC" sz="2800" dirty="0" smtClean="0"/>
              <a:t>La estructura hace posible la secuencia de movimientos.</a:t>
            </a:r>
            <a:endParaRPr lang="es-EC"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881" y="2924944"/>
            <a:ext cx="6336704" cy="329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6842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Patas del robot</a:t>
            </a:r>
            <a:endParaRPr lang="es-EC" dirty="0"/>
          </a:p>
        </p:txBody>
      </p:sp>
      <p:sp>
        <p:nvSpPr>
          <p:cNvPr id="3" name="2 Marcador de contenido"/>
          <p:cNvSpPr>
            <a:spLocks noGrp="1"/>
          </p:cNvSpPr>
          <p:nvPr>
            <p:ph idx="1"/>
          </p:nvPr>
        </p:nvSpPr>
        <p:spPr>
          <a:xfrm>
            <a:off x="609600" y="1639342"/>
            <a:ext cx="10972800" cy="4525963"/>
          </a:xfrm>
        </p:spPr>
        <p:txBody>
          <a:bodyPr>
            <a:normAutofit/>
          </a:bodyPr>
          <a:lstStyle/>
          <a:p>
            <a:r>
              <a:rPr lang="es-EC" sz="2800" dirty="0" smtClean="0"/>
              <a:t>Partes que soportan todo el peso</a:t>
            </a:r>
          </a:p>
          <a:p>
            <a:r>
              <a:rPr lang="es-EC" sz="2800" dirty="0" smtClean="0"/>
              <a:t>Unidas por medio de eslabones</a:t>
            </a:r>
          </a:p>
          <a:p>
            <a:r>
              <a:rPr lang="es-EC" sz="2800" dirty="0" smtClean="0"/>
              <a:t>Tipo robot hexápodo para mayor estabilidad</a:t>
            </a:r>
            <a:endParaRPr lang="es-EC"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163" y="3446397"/>
            <a:ext cx="5088565" cy="2931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160" y="3327987"/>
            <a:ext cx="349634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3726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dirty="0" smtClean="0"/>
              <a:t>Mecanismo de descenso de las Patas</a:t>
            </a:r>
            <a:endParaRPr lang="es-EC"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1" y="2132856"/>
            <a:ext cx="659885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8075" y="1988841"/>
            <a:ext cx="508856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6119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Eslabones</a:t>
            </a:r>
            <a:endParaRPr lang="es-EC" dirty="0"/>
          </a:p>
        </p:txBody>
      </p:sp>
      <p:sp>
        <p:nvSpPr>
          <p:cNvPr id="3" name="2 Marcador de contenido"/>
          <p:cNvSpPr>
            <a:spLocks noGrp="1"/>
          </p:cNvSpPr>
          <p:nvPr>
            <p:ph idx="1"/>
          </p:nvPr>
        </p:nvSpPr>
        <p:spPr/>
        <p:txBody>
          <a:bodyPr>
            <a:normAutofit/>
          </a:bodyPr>
          <a:lstStyle/>
          <a:p>
            <a:r>
              <a:rPr lang="es-EC" sz="2400" dirty="0" smtClean="0"/>
              <a:t>Se utiliza acrílico de 2mm de espesor</a:t>
            </a:r>
          </a:p>
          <a:p>
            <a:r>
              <a:rPr lang="es-EC" sz="2400" dirty="0" smtClean="0"/>
              <a:t>Permiten el movimiento de las patas</a:t>
            </a:r>
          </a:p>
          <a:p>
            <a:r>
              <a:rPr lang="es-EC" sz="2400" dirty="0" smtClean="0"/>
              <a:t>Cada pata se conecta con cuatro de estos eslabones</a:t>
            </a:r>
            <a:endParaRPr lang="es-EC"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3501008"/>
            <a:ext cx="5901128" cy="221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3290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16632"/>
            <a:ext cx="10972800" cy="1143000"/>
          </a:xfrm>
        </p:spPr>
        <p:txBody>
          <a:bodyPr>
            <a:normAutofit/>
          </a:bodyPr>
          <a:lstStyle/>
          <a:p>
            <a:r>
              <a:rPr lang="es-EC" sz="3600" dirty="0" smtClean="0"/>
              <a:t>Estructura final del Robot</a:t>
            </a:r>
            <a:endParaRPr lang="es-EC" sz="3600" dirty="0"/>
          </a:p>
        </p:txBody>
      </p:sp>
      <p:sp>
        <p:nvSpPr>
          <p:cNvPr id="3" name="2 Marcador de contenido"/>
          <p:cNvSpPr>
            <a:spLocks noGrp="1"/>
          </p:cNvSpPr>
          <p:nvPr>
            <p:ph idx="1"/>
          </p:nvPr>
        </p:nvSpPr>
        <p:spPr>
          <a:xfrm>
            <a:off x="609600" y="5453286"/>
            <a:ext cx="10972800" cy="1072058"/>
          </a:xfrm>
        </p:spPr>
        <p:txBody>
          <a:bodyPr>
            <a:normAutofit/>
          </a:bodyPr>
          <a:lstStyle/>
          <a:p>
            <a:r>
              <a:rPr lang="es-EC" sz="2000" dirty="0" smtClean="0"/>
              <a:t>Peso: 1.45 [</a:t>
            </a:r>
            <a:r>
              <a:rPr lang="es-EC" sz="2000" dirty="0"/>
              <a:t>Kg]		Ancho: 22 [cm</a:t>
            </a:r>
            <a:r>
              <a:rPr lang="es-EC" sz="2000" dirty="0" smtClean="0"/>
              <a:t>]</a:t>
            </a:r>
          </a:p>
          <a:p>
            <a:r>
              <a:rPr lang="es-EC" sz="2000" dirty="0" smtClean="0"/>
              <a:t>Largo: 28.5 [</a:t>
            </a:r>
            <a:r>
              <a:rPr lang="es-EC" sz="2000" dirty="0"/>
              <a:t>cm]		Altura: 12 [cm]</a:t>
            </a:r>
          </a:p>
          <a:p>
            <a:endParaRPr lang="es-EC" sz="2000"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052736"/>
            <a:ext cx="88011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6007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Cálculo de las Ventosas</a:t>
            </a:r>
            <a:endParaRPr lang="es-EC" dirty="0"/>
          </a:p>
        </p:txBody>
      </p:sp>
      <p:sp>
        <p:nvSpPr>
          <p:cNvPr id="3" name="2 Marcador de contenido"/>
          <p:cNvSpPr>
            <a:spLocks noGrp="1"/>
          </p:cNvSpPr>
          <p:nvPr>
            <p:ph idx="1"/>
          </p:nvPr>
        </p:nvSpPr>
        <p:spPr/>
        <p:txBody>
          <a:bodyPr>
            <a:normAutofit/>
          </a:bodyPr>
          <a:lstStyle/>
          <a:p>
            <a:r>
              <a:rPr lang="es-EC" sz="2000" dirty="0" smtClean="0"/>
              <a:t>El factor más importante es el peso total del robot que es de 2.5 kg.</a:t>
            </a:r>
          </a:p>
          <a:p>
            <a:r>
              <a:rPr lang="es-EC" sz="2000" dirty="0"/>
              <a:t>Las ventosas tienen que aguantar un esfuerzo de cortadura </a:t>
            </a:r>
            <a:r>
              <a:rPr lang="es-EC" sz="2000" dirty="0" smtClean="0"/>
              <a:t>que es </a:t>
            </a:r>
            <a:r>
              <a:rPr lang="es-EC" sz="2000" dirty="0"/>
              <a:t>el peso del prototipo más las fuerzas debidas a la aceleración</a:t>
            </a:r>
          </a:p>
          <a:p>
            <a:pPr marL="0" indent="0">
              <a:buNone/>
            </a:pPr>
            <a:endParaRPr lang="es-EC" sz="2000"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03" y="2996952"/>
            <a:ext cx="598170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3" y="5301209"/>
            <a:ext cx="39243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03" y="5754588"/>
            <a:ext cx="3365500" cy="26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03" y="6167586"/>
            <a:ext cx="96266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906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98" r="3007"/>
          <a:stretch/>
        </p:blipFill>
        <p:spPr bwMode="auto">
          <a:xfrm>
            <a:off x="47328" y="476673"/>
            <a:ext cx="404840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861" y="620688"/>
            <a:ext cx="4155384" cy="2865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941" y="44624"/>
            <a:ext cx="3908059" cy="365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1 Rectángulo"/>
              <p:cNvSpPr/>
              <p:nvPr/>
            </p:nvSpPr>
            <p:spPr>
              <a:xfrm>
                <a:off x="4832615" y="3664253"/>
                <a:ext cx="2787877" cy="14120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𝑇𝐻</m:t>
                              </m:r>
                            </m:sub>
                          </m:sSub>
                        </m:num>
                        <m:den>
                          <m:r>
                            <a:rPr lang="es-EC" i="1">
                              <a:latin typeface="Cambria Math"/>
                            </a:rPr>
                            <m:t>𝑛</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r>
                            <a:rPr lang="es-EC" i="1">
                              <a:latin typeface="Cambria Math"/>
                            </a:rPr>
                            <m:t>52.5</m:t>
                          </m:r>
                        </m:num>
                        <m:den>
                          <m:r>
                            <a:rPr lang="es-EC" i="1">
                              <a:latin typeface="Cambria Math"/>
                            </a:rPr>
                            <m:t>4</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=13.12 </m:t>
                      </m:r>
                      <m:d>
                        <m:dPr>
                          <m:begChr m:val="["/>
                          <m:endChr m:val="]"/>
                          <m:ctrlPr>
                            <a:rPr lang="es-EC" i="1">
                              <a:latin typeface="Cambria Math"/>
                            </a:rPr>
                          </m:ctrlPr>
                        </m:dPr>
                        <m:e>
                          <m:r>
                            <a:rPr lang="es-EC" i="1">
                              <a:latin typeface="Cambria Math"/>
                            </a:rPr>
                            <m:t>𝑁</m:t>
                          </m:r>
                        </m:e>
                      </m:d>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3624461" y="3664252"/>
                <a:ext cx="2090908" cy="1412053"/>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787559" y="3695107"/>
                <a:ext cx="2567947" cy="14064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𝑇𝐻</m:t>
                              </m:r>
                            </m:sub>
                          </m:sSub>
                        </m:num>
                        <m:den>
                          <m:r>
                            <a:rPr lang="es-EC" i="1">
                              <a:latin typeface="Cambria Math"/>
                            </a:rPr>
                            <m:t>𝑛</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r>
                            <a:rPr lang="es-EC" i="1">
                              <a:latin typeface="Cambria Math"/>
                            </a:rPr>
                            <m:t>44.28</m:t>
                          </m:r>
                        </m:num>
                        <m:den>
                          <m:r>
                            <a:rPr lang="es-EC" i="1">
                              <a:latin typeface="Cambria Math"/>
                            </a:rPr>
                            <m:t>4</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=11.07 </m:t>
                      </m:r>
                      <m:d>
                        <m:dPr>
                          <m:begChr m:val="["/>
                          <m:endChr m:val="]"/>
                          <m:ctrlPr>
                            <a:rPr lang="es-EC" i="1">
                              <a:latin typeface="Cambria Math"/>
                            </a:rPr>
                          </m:ctrlPr>
                        </m:dPr>
                        <m:e>
                          <m:r>
                            <a:rPr lang="es-EC" i="1">
                              <a:latin typeface="Cambria Math"/>
                            </a:rPr>
                            <m:t>𝑁</m:t>
                          </m:r>
                        </m:e>
                      </m:d>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590669" y="3695106"/>
                <a:ext cx="1925960" cy="1406475"/>
              </a:xfrm>
              <a:prstGeom prst="rect">
                <a:avLst/>
              </a:prstGeom>
              <a:blipFill rotWithShape="1">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4 Rectángulo"/>
              <p:cNvSpPr/>
              <p:nvPr/>
            </p:nvSpPr>
            <p:spPr>
              <a:xfrm>
                <a:off x="8960753" y="3789041"/>
                <a:ext cx="2554435" cy="141205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𝑇𝐻</m:t>
                              </m:r>
                            </m:sub>
                          </m:sSub>
                        </m:num>
                        <m:den>
                          <m:r>
                            <a:rPr lang="es-EC" i="1">
                              <a:latin typeface="Cambria Math"/>
                            </a:rPr>
                            <m:t>𝑛</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m:t>
                      </m:r>
                      <m:f>
                        <m:fPr>
                          <m:ctrlPr>
                            <a:rPr lang="es-EC" i="1">
                              <a:latin typeface="Cambria Math"/>
                            </a:rPr>
                          </m:ctrlPr>
                        </m:fPr>
                        <m:num>
                          <m:r>
                            <a:rPr lang="es-EC" i="1">
                              <a:latin typeface="Cambria Math"/>
                            </a:rPr>
                            <m:t>88.57</m:t>
                          </m:r>
                        </m:num>
                        <m:den>
                          <m:r>
                            <a:rPr lang="es-EC" i="1">
                              <a:latin typeface="Cambria Math"/>
                            </a:rPr>
                            <m:t>4</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𝐹𝑠</m:t>
                      </m:r>
                      <m:r>
                        <a:rPr lang="es-EC" i="1">
                          <a:latin typeface="Cambria Math"/>
                        </a:rPr>
                        <m:t>=22.14 </m:t>
                      </m:r>
                      <m:d>
                        <m:dPr>
                          <m:begChr m:val="["/>
                          <m:endChr m:val="]"/>
                          <m:ctrlPr>
                            <a:rPr lang="es-EC" i="1">
                              <a:latin typeface="Cambria Math"/>
                            </a:rPr>
                          </m:ctrlPr>
                        </m:dPr>
                        <m:e>
                          <m:r>
                            <a:rPr lang="es-EC" i="1">
                              <a:latin typeface="Cambria Math"/>
                            </a:rPr>
                            <m:t>𝑁</m:t>
                          </m:r>
                        </m:e>
                      </m:d>
                    </m:oMath>
                  </m:oMathPara>
                </a14:m>
                <a:endParaRPr lang="es-EC" dirty="0"/>
              </a:p>
            </p:txBody>
          </p:sp>
        </mc:Choice>
        <mc:Fallback xmlns="">
          <p:sp>
            <p:nvSpPr>
              <p:cNvPr id="5" name="4 Rectángulo"/>
              <p:cNvSpPr>
                <a:spLocks noRot="1" noChangeAspect="1" noMove="1" noResize="1" noEditPoints="1" noAdjustHandles="1" noChangeArrowheads="1" noChangeShapeType="1" noTextEdit="1"/>
              </p:cNvSpPr>
              <p:nvPr/>
            </p:nvSpPr>
            <p:spPr>
              <a:xfrm>
                <a:off x="6720565" y="3789040"/>
                <a:ext cx="1915826" cy="1412053"/>
              </a:xfrm>
              <a:prstGeom prst="rect">
                <a:avLst/>
              </a:prstGeom>
              <a:blipFill rotWithShape="1">
                <a:blip r:embed="rId7"/>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649510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991270"/>
            <a:ext cx="10972800" cy="4525963"/>
          </a:xfrm>
        </p:spPr>
        <p:txBody>
          <a:bodyPr>
            <a:normAutofit/>
          </a:bodyPr>
          <a:lstStyle/>
          <a:p>
            <a:pPr algn="just"/>
            <a:r>
              <a:rPr lang="es-EC" sz="2200" dirty="0"/>
              <a:t>Al realizar los cálculos correspondientes, se concluye que el caso en </a:t>
            </a:r>
            <a:r>
              <a:rPr lang="es-EC" sz="2200" dirty="0" smtClean="0"/>
              <a:t>el que </a:t>
            </a:r>
            <a:r>
              <a:rPr lang="es-EC" sz="2200" dirty="0"/>
              <a:t>se encuentra la ventosa vertical y la fuerza vertical es el más crítico, por </a:t>
            </a:r>
            <a:r>
              <a:rPr lang="es-EC" sz="2200" dirty="0" smtClean="0"/>
              <a:t>lo que </a:t>
            </a:r>
            <a:r>
              <a:rPr lang="es-EC" sz="2200" dirty="0"/>
              <a:t>se utiliza el dato de la fuerza de aspiración de </a:t>
            </a:r>
            <a:r>
              <a:rPr lang="es-EC" sz="2200" dirty="0" smtClean="0"/>
              <a:t>22.14 </a:t>
            </a:r>
            <a:r>
              <a:rPr lang="es-EC" sz="2200" dirty="0"/>
              <a:t>[N] para la </a:t>
            </a:r>
            <a:r>
              <a:rPr lang="es-EC" sz="2200" dirty="0" smtClean="0"/>
              <a:t>selección del </a:t>
            </a:r>
            <a:r>
              <a:rPr lang="es-EC" sz="2200" dirty="0"/>
              <a:t>diámetro de las ventosas de la siguiente tabla</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67" y="3140968"/>
            <a:ext cx="974146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51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188640"/>
            <a:ext cx="10972800" cy="580926"/>
          </a:xfrm>
        </p:spPr>
        <p:txBody>
          <a:bodyPr>
            <a:normAutofit/>
          </a:bodyPr>
          <a:lstStyle/>
          <a:p>
            <a:r>
              <a:rPr lang="es-EC" sz="3200" dirty="0" smtClean="0"/>
              <a:t>Calculo para determinar altura máxima</a:t>
            </a:r>
            <a:endParaRPr lang="es-EC" sz="32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23392" y="4293097"/>
                <a:ext cx="4224469" cy="2232248"/>
              </a:xfrm>
            </p:spPr>
            <p:txBody>
              <a:bodyPr>
                <a:normAutofit/>
              </a:bodyPr>
              <a:lstStyle/>
              <a:p>
                <a:pPr marL="0" indent="0">
                  <a:buNone/>
                </a:pPr>
                <a:endParaRPr lang="es-EC" sz="2000" dirty="0"/>
              </a:p>
              <a:p>
                <a:pPr marL="0" inden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2000" i="1">
                              <a:latin typeface="Cambria Math"/>
                            </a:rPr>
                          </m:ctrlPr>
                        </m:naryPr>
                        <m:sub/>
                        <m:sup/>
                        <m:e>
                          <m:sSub>
                            <m:sSubPr>
                              <m:ctrlPr>
                                <a:rPr lang="es-EC" sz="2000" i="1">
                                  <a:latin typeface="Cambria Math"/>
                                </a:rPr>
                              </m:ctrlPr>
                            </m:sSubPr>
                            <m:e>
                              <m:r>
                                <a:rPr lang="es-EC" sz="2000" i="1">
                                  <a:latin typeface="Cambria Math"/>
                                </a:rPr>
                                <m:t>𝑀</m:t>
                              </m:r>
                            </m:e>
                            <m:sub>
                              <m:r>
                                <a:rPr lang="es-EC" sz="2000" i="1">
                                  <a:latin typeface="Cambria Math"/>
                                </a:rPr>
                                <m:t>𝐴</m:t>
                              </m:r>
                            </m:sub>
                          </m:sSub>
                          <m:r>
                            <a:rPr lang="es-EC" sz="2000" i="1">
                              <a:latin typeface="Cambria Math"/>
                            </a:rPr>
                            <m:t>=</m:t>
                          </m:r>
                        </m:e>
                      </m:nary>
                      <m:r>
                        <a:rPr lang="es-EC" sz="2000" i="1">
                          <a:latin typeface="Cambria Math"/>
                        </a:rPr>
                        <m:t>0</m:t>
                      </m:r>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C" sz="2000" i="1">
                          <a:latin typeface="Cambria Math"/>
                        </a:rPr>
                        <m:t>−</m:t>
                      </m:r>
                      <m:r>
                        <a:rPr lang="es-EC" sz="2000" i="1">
                          <a:latin typeface="Cambria Math"/>
                        </a:rPr>
                        <m:t>𝑏</m:t>
                      </m:r>
                      <m:r>
                        <a:rPr lang="es-EC" sz="2000" i="1">
                          <a:latin typeface="Cambria Math"/>
                        </a:rPr>
                        <m:t>∙</m:t>
                      </m:r>
                      <m:sSub>
                        <m:sSubPr>
                          <m:ctrlPr>
                            <a:rPr lang="es-EC" sz="2000" i="1">
                              <a:latin typeface="Cambria Math"/>
                            </a:rPr>
                          </m:ctrlPr>
                        </m:sSubPr>
                        <m:e>
                          <m:r>
                            <a:rPr lang="es-EC" sz="2000" i="1">
                              <a:latin typeface="Cambria Math"/>
                            </a:rPr>
                            <m:t>𝐹</m:t>
                          </m:r>
                        </m:e>
                        <m:sub>
                          <m:r>
                            <a:rPr lang="es-EC" sz="2000" i="1">
                              <a:latin typeface="Cambria Math"/>
                            </a:rPr>
                            <m:t>𝐴𝑠𝑝𝑖𝑟𝑎𝑐𝑖</m:t>
                          </m:r>
                          <m:r>
                            <a:rPr lang="es-EC" sz="2000" i="1">
                              <a:latin typeface="Cambria Math"/>
                            </a:rPr>
                            <m:t>ó</m:t>
                          </m:r>
                          <m:r>
                            <a:rPr lang="es-EC" sz="2000" i="1">
                              <a:latin typeface="Cambria Math"/>
                            </a:rPr>
                            <m:t>𝑛</m:t>
                          </m:r>
                        </m:sub>
                      </m:sSub>
                      <m:r>
                        <a:rPr lang="es-EC" sz="2000" i="1">
                          <a:latin typeface="Cambria Math"/>
                        </a:rPr>
                        <m:t>+</m:t>
                      </m:r>
                      <m:r>
                        <a:rPr lang="es-EC" sz="2000" i="1">
                          <a:latin typeface="Cambria Math"/>
                        </a:rPr>
                        <m:t>𝑚</m:t>
                      </m:r>
                      <m:r>
                        <a:rPr lang="es-EC" sz="2000" i="1">
                          <a:latin typeface="Cambria Math"/>
                        </a:rPr>
                        <m:t>∙</m:t>
                      </m:r>
                      <m:r>
                        <a:rPr lang="es-EC" sz="2000" i="1">
                          <a:latin typeface="Cambria Math"/>
                        </a:rPr>
                        <m:t>𝑔</m:t>
                      </m:r>
                      <m:r>
                        <a:rPr lang="es-EC" sz="2000" i="1">
                          <a:latin typeface="Cambria Math"/>
                        </a:rPr>
                        <m:t>∙</m:t>
                      </m:r>
                      <m:sSub>
                        <m:sSubPr>
                          <m:ctrlPr>
                            <a:rPr lang="es-EC" sz="2000" i="1">
                              <a:latin typeface="Cambria Math"/>
                            </a:rPr>
                          </m:ctrlPr>
                        </m:sSubPr>
                        <m:e>
                          <m:r>
                            <a:rPr lang="es-EC" sz="2000" i="1">
                              <a:latin typeface="Cambria Math"/>
                            </a:rPr>
                            <m:t>𝐷</m:t>
                          </m:r>
                        </m:e>
                        <m:sub>
                          <m:r>
                            <a:rPr lang="es-EC" sz="2000" i="1">
                              <a:latin typeface="Cambria Math"/>
                            </a:rPr>
                            <m:t>𝑚𝑎𝑥</m:t>
                          </m:r>
                        </m:sub>
                      </m:sSub>
                      <m:r>
                        <a:rPr lang="es-EC" sz="2000" i="1">
                          <a:latin typeface="Cambria Math"/>
                        </a:rPr>
                        <m:t>=0</m:t>
                      </m:r>
                    </m:oMath>
                  </m:oMathPara>
                </a14:m>
                <a:endParaRPr lang="es-EC" sz="2000" dirty="0" smtClean="0"/>
              </a:p>
              <a:p>
                <a:pPr marL="0" indent="0">
                  <a:buNone/>
                </a:pPr>
                <a:endParaRPr lang="es-EC" sz="2000" dirty="0"/>
              </a:p>
              <a:p>
                <a:pPr marL="0" indent="0">
                  <a:buNone/>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𝐷</m:t>
                          </m:r>
                        </m:e>
                        <m:sub>
                          <m:r>
                            <a:rPr lang="es-EC" sz="2000" i="1">
                              <a:latin typeface="Cambria Math"/>
                            </a:rPr>
                            <m:t>𝑚𝑎𝑥</m:t>
                          </m:r>
                        </m:sub>
                      </m:sSub>
                      <m:r>
                        <a:rPr lang="es-EC" sz="2000" i="1">
                          <a:latin typeface="Cambria Math"/>
                        </a:rPr>
                        <m:t>=32 </m:t>
                      </m:r>
                      <m:d>
                        <m:dPr>
                          <m:begChr m:val="["/>
                          <m:endChr m:val="]"/>
                          <m:ctrlPr>
                            <a:rPr lang="es-EC" sz="2000" i="1">
                              <a:latin typeface="Cambria Math"/>
                            </a:rPr>
                          </m:ctrlPr>
                        </m:dPr>
                        <m:e>
                          <m:r>
                            <a:rPr lang="es-EC" sz="2000" i="1">
                              <a:latin typeface="Cambria Math"/>
                            </a:rPr>
                            <m:t>𝑐𝑚</m:t>
                          </m:r>
                        </m:e>
                      </m:d>
                    </m:oMath>
                  </m:oMathPara>
                </a14:m>
                <a:endParaRPr lang="es-EC" sz="2000" dirty="0"/>
              </a:p>
              <a:p>
                <a:pPr marL="0" indent="0">
                  <a:buNone/>
                </a:pPr>
                <a:endParaRPr lang="es-EC" sz="20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67544" y="4293097"/>
                <a:ext cx="3168352" cy="2232248"/>
              </a:xfrm>
              <a:blipFill rotWithShape="1">
                <a:blip r:embed="rId2"/>
                <a:stretch>
                  <a:fillRect/>
                </a:stretch>
              </a:blipFill>
            </p:spPr>
            <p:txBody>
              <a:bodyPr/>
              <a:lstStyle/>
              <a:p>
                <a:r>
                  <a:rPr lang="es-EC">
                    <a:noFill/>
                  </a:rPr>
                  <a:t> </a:t>
                </a:r>
              </a:p>
            </p:txBody>
          </p:sp>
        </mc:Fallback>
      </mc:AlternateContent>
      <p:pic>
        <p:nvPicPr>
          <p:cNvPr id="4" name="3 Imagen"/>
          <p:cNvPicPr/>
          <p:nvPr/>
        </p:nvPicPr>
        <p:blipFill>
          <a:blip r:embed="rId3">
            <a:extLst>
              <a:ext uri="{28A0092B-C50C-407E-A947-70E740481C1C}">
                <a14:useLocalDpi xmlns:a14="http://schemas.microsoft.com/office/drawing/2010/main" val="0"/>
              </a:ext>
            </a:extLst>
          </a:blip>
          <a:srcRect/>
          <a:stretch>
            <a:fillRect/>
          </a:stretch>
        </p:blipFill>
        <p:spPr bwMode="auto">
          <a:xfrm>
            <a:off x="1452142" y="764704"/>
            <a:ext cx="2723644" cy="3600400"/>
          </a:xfrm>
          <a:prstGeom prst="rect">
            <a:avLst/>
          </a:prstGeom>
          <a:noFill/>
          <a:ln>
            <a:noFill/>
          </a:ln>
        </p:spPr>
      </p:pic>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7728181" y="768116"/>
            <a:ext cx="2976331" cy="3767906"/>
          </a:xfrm>
          <a:prstGeom prst="rect">
            <a:avLst/>
          </a:prstGeom>
          <a:noFill/>
          <a:ln>
            <a:noFill/>
          </a:ln>
        </p:spPr>
      </p:pic>
      <mc:AlternateContent xmlns:mc="http://schemas.openxmlformats.org/markup-compatibility/2006" xmlns:a14="http://schemas.microsoft.com/office/drawing/2010/main">
        <mc:Choice Requires="a14">
          <p:sp>
            <p:nvSpPr>
              <p:cNvPr id="6" name="2 Marcador de contenido"/>
              <p:cNvSpPr txBox="1">
                <a:spLocks/>
              </p:cNvSpPr>
              <p:nvPr/>
            </p:nvSpPr>
            <p:spPr>
              <a:xfrm>
                <a:off x="6480043" y="4365104"/>
                <a:ext cx="4224469" cy="216024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EC" sz="2000" dirty="0"/>
              </a:p>
              <a:p>
                <a:pPr marL="0" indent="0">
                  <a:buFont typeface="Arial" pitchFamily="34" charset="0"/>
                  <a:buNone/>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s-EC" sz="2000" i="1">
                              <a:latin typeface="Cambria Math"/>
                            </a:rPr>
                          </m:ctrlPr>
                        </m:naryPr>
                        <m:sub/>
                        <m:sup/>
                        <m:e>
                          <m:sSub>
                            <m:sSubPr>
                              <m:ctrlPr>
                                <a:rPr lang="es-EC" sz="2000" i="1">
                                  <a:latin typeface="Cambria Math"/>
                                </a:rPr>
                              </m:ctrlPr>
                            </m:sSubPr>
                            <m:e>
                              <m:r>
                                <a:rPr lang="es-EC" sz="2000" i="1">
                                  <a:latin typeface="Cambria Math"/>
                                </a:rPr>
                                <m:t>𝑀</m:t>
                              </m:r>
                            </m:e>
                            <m:sub>
                              <m:r>
                                <a:rPr lang="es-EC" sz="2000" i="1">
                                  <a:latin typeface="Cambria Math"/>
                                </a:rPr>
                                <m:t>𝐴</m:t>
                              </m:r>
                            </m:sub>
                          </m:sSub>
                          <m:r>
                            <a:rPr lang="es-EC" sz="2000" i="1">
                              <a:latin typeface="Cambria Math"/>
                            </a:rPr>
                            <m:t>=</m:t>
                          </m:r>
                        </m:e>
                      </m:nary>
                      <m:r>
                        <a:rPr lang="es-EC" sz="2000" i="1">
                          <a:latin typeface="Cambria Math"/>
                        </a:rPr>
                        <m:t>0</m:t>
                      </m:r>
                    </m:oMath>
                  </m:oMathPara>
                </a14:m>
                <a:endParaRPr lang="es-EC" sz="2000" dirty="0"/>
              </a:p>
              <a:p>
                <a:pPr marL="0" indent="0">
                  <a:buFont typeface="Arial" pitchFamily="34" charset="0"/>
                  <a:buNone/>
                </a:pPr>
                <a14:m>
                  <m:oMathPara xmlns:m="http://schemas.openxmlformats.org/officeDocument/2006/math">
                    <m:oMathParaPr>
                      <m:jc m:val="centerGroup"/>
                    </m:oMathParaPr>
                    <m:oMath xmlns:m="http://schemas.openxmlformats.org/officeDocument/2006/math">
                      <m:r>
                        <a:rPr lang="es-EC" sz="2000" i="1">
                          <a:latin typeface="Cambria Math"/>
                        </a:rPr>
                        <m:t>−</m:t>
                      </m:r>
                      <m:r>
                        <a:rPr lang="es-EC" sz="2000" i="1">
                          <a:latin typeface="Cambria Math"/>
                        </a:rPr>
                        <m:t>𝑏</m:t>
                      </m:r>
                      <m:r>
                        <a:rPr lang="es-EC" sz="2000" i="1">
                          <a:latin typeface="Cambria Math"/>
                        </a:rPr>
                        <m:t>∙</m:t>
                      </m:r>
                      <m:sSub>
                        <m:sSubPr>
                          <m:ctrlPr>
                            <a:rPr lang="es-EC" sz="2000" i="1">
                              <a:latin typeface="Cambria Math"/>
                            </a:rPr>
                          </m:ctrlPr>
                        </m:sSubPr>
                        <m:e>
                          <m:r>
                            <a:rPr lang="es-EC" sz="2000" i="1">
                              <a:latin typeface="Cambria Math"/>
                            </a:rPr>
                            <m:t>𝐹</m:t>
                          </m:r>
                        </m:e>
                        <m:sub>
                          <m:r>
                            <a:rPr lang="es-EC" sz="2000" i="1">
                              <a:latin typeface="Cambria Math"/>
                            </a:rPr>
                            <m:t>𝐴𝑠𝑝𝑖𝑟𝑎𝑐𝑖</m:t>
                          </m:r>
                          <m:r>
                            <a:rPr lang="es-EC" sz="2000" i="1">
                              <a:latin typeface="Cambria Math"/>
                            </a:rPr>
                            <m:t>ó</m:t>
                          </m:r>
                          <m:r>
                            <a:rPr lang="es-EC" sz="2000" i="1">
                              <a:latin typeface="Cambria Math"/>
                            </a:rPr>
                            <m:t>𝑛</m:t>
                          </m:r>
                        </m:sub>
                      </m:sSub>
                      <m:r>
                        <a:rPr lang="es-EC" sz="2000" i="1">
                          <a:latin typeface="Cambria Math"/>
                        </a:rPr>
                        <m:t>+</m:t>
                      </m:r>
                      <m:r>
                        <a:rPr lang="es-EC" sz="2000" i="1">
                          <a:latin typeface="Cambria Math"/>
                        </a:rPr>
                        <m:t>𝑚</m:t>
                      </m:r>
                      <m:r>
                        <a:rPr lang="es-EC" sz="2000" i="1">
                          <a:latin typeface="Cambria Math"/>
                        </a:rPr>
                        <m:t>∙</m:t>
                      </m:r>
                      <m:r>
                        <a:rPr lang="es-EC" sz="2000" i="1">
                          <a:latin typeface="Cambria Math"/>
                        </a:rPr>
                        <m:t>𝑔</m:t>
                      </m:r>
                      <m:r>
                        <a:rPr lang="es-EC" sz="2000" i="1">
                          <a:latin typeface="Cambria Math"/>
                        </a:rPr>
                        <m:t>∙</m:t>
                      </m:r>
                      <m:sSub>
                        <m:sSubPr>
                          <m:ctrlPr>
                            <a:rPr lang="es-EC" sz="2000" i="1">
                              <a:latin typeface="Cambria Math"/>
                            </a:rPr>
                          </m:ctrlPr>
                        </m:sSubPr>
                        <m:e>
                          <m:r>
                            <a:rPr lang="es-EC" sz="2000" i="1">
                              <a:latin typeface="Cambria Math"/>
                            </a:rPr>
                            <m:t>𝐷</m:t>
                          </m:r>
                        </m:e>
                        <m:sub>
                          <m:r>
                            <a:rPr lang="es-EC" sz="2000" i="1">
                              <a:latin typeface="Cambria Math"/>
                            </a:rPr>
                            <m:t>𝑚𝑎𝑥</m:t>
                          </m:r>
                        </m:sub>
                      </m:sSub>
                      <m:r>
                        <a:rPr lang="es-EC" sz="2000" i="1">
                          <a:latin typeface="Cambria Math"/>
                        </a:rPr>
                        <m:t>=0</m:t>
                      </m:r>
                    </m:oMath>
                  </m:oMathPara>
                </a14:m>
                <a:endParaRPr lang="es-EC" sz="2000" dirty="0" smtClean="0"/>
              </a:p>
              <a:p>
                <a:pPr marL="0" indent="0">
                  <a:buFont typeface="Arial" pitchFamily="34" charset="0"/>
                  <a:buNone/>
                </a:pPr>
                <a:endParaRPr lang="es-EC" sz="2000" dirty="0"/>
              </a:p>
              <a:p>
                <a:pPr marL="0" indent="0">
                  <a:buFont typeface="Arial" pitchFamily="34" charset="0"/>
                  <a:buNone/>
                </a:pPr>
                <a14:m>
                  <m:oMathPara xmlns:m="http://schemas.openxmlformats.org/officeDocument/2006/math">
                    <m:oMathParaPr>
                      <m:jc m:val="centerGroup"/>
                    </m:oMathParaPr>
                    <m:oMath xmlns:m="http://schemas.openxmlformats.org/officeDocument/2006/math">
                      <m:sSub>
                        <m:sSubPr>
                          <m:ctrlPr>
                            <a:rPr lang="es-EC" sz="2000" i="1">
                              <a:latin typeface="Cambria Math"/>
                            </a:rPr>
                          </m:ctrlPr>
                        </m:sSubPr>
                        <m:e>
                          <m:r>
                            <a:rPr lang="es-EC" sz="2000" i="1">
                              <a:latin typeface="Cambria Math"/>
                            </a:rPr>
                            <m:t>𝐷</m:t>
                          </m:r>
                        </m:e>
                        <m:sub>
                          <m:r>
                            <a:rPr lang="es-EC" sz="2000" i="1">
                              <a:latin typeface="Cambria Math"/>
                            </a:rPr>
                            <m:t>𝑚𝑎𝑥</m:t>
                          </m:r>
                        </m:sub>
                      </m:sSub>
                      <m:r>
                        <a:rPr lang="es-EC" sz="2000" i="1">
                          <a:latin typeface="Cambria Math"/>
                        </a:rPr>
                        <m:t>=10 </m:t>
                      </m:r>
                      <m:d>
                        <m:dPr>
                          <m:begChr m:val="["/>
                          <m:endChr m:val="]"/>
                          <m:ctrlPr>
                            <a:rPr lang="es-EC" sz="2000" i="1">
                              <a:latin typeface="Cambria Math"/>
                            </a:rPr>
                          </m:ctrlPr>
                        </m:dPr>
                        <m:e>
                          <m:r>
                            <a:rPr lang="es-EC" sz="2000" i="1">
                              <a:latin typeface="Cambria Math"/>
                            </a:rPr>
                            <m:t>𝑐𝑚</m:t>
                          </m:r>
                        </m:e>
                      </m:d>
                    </m:oMath>
                  </m:oMathPara>
                </a14:m>
                <a:endParaRPr lang="es-EC" sz="2000" dirty="0"/>
              </a:p>
              <a:p>
                <a:endParaRPr lang="es-EC" sz="2000" dirty="0"/>
              </a:p>
            </p:txBody>
          </p:sp>
        </mc:Choice>
        <mc:Fallback xmlns="">
          <p:sp>
            <p:nvSpPr>
              <p:cNvPr id="6" name="2 Marcador de contenido"/>
              <p:cNvSpPr txBox="1">
                <a:spLocks noRot="1" noChangeAspect="1" noMove="1" noResize="1" noEditPoints="1" noAdjustHandles="1" noChangeArrowheads="1" noChangeShapeType="1" noTextEdit="1"/>
              </p:cNvSpPr>
              <p:nvPr/>
            </p:nvSpPr>
            <p:spPr>
              <a:xfrm>
                <a:off x="4860032" y="4365104"/>
                <a:ext cx="3168352" cy="2160240"/>
              </a:xfrm>
              <a:prstGeom prst="rect">
                <a:avLst/>
              </a:prstGeom>
              <a:blipFill rotWithShape="1">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6 Rectángulo"/>
              <p:cNvSpPr/>
              <p:nvPr/>
            </p:nvSpPr>
            <p:spPr>
              <a:xfrm>
                <a:off x="3047476" y="1209526"/>
                <a:ext cx="6096000" cy="92333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a:latin typeface="Cambria Math"/>
                        </a:rPr>
                        <m:t>𝑏</m:t>
                      </m:r>
                      <m:r>
                        <a:rPr lang="es-EC" i="1">
                          <a:latin typeface="Cambria Math"/>
                        </a:rPr>
                        <m:t>=290 [</m:t>
                      </m:r>
                      <m:r>
                        <a:rPr lang="es-EC" i="1">
                          <a:latin typeface="Cambria Math"/>
                        </a:rPr>
                        <m:t>𝑚𝑚</m:t>
                      </m:r>
                      <m:r>
                        <a:rPr lang="es-EC" i="1">
                          <a:latin typeface="Cambria Math"/>
                        </a:rPr>
                        <m:t>]</m:t>
                      </m:r>
                    </m:oMath>
                  </m:oMathPara>
                </a14:m>
                <a:endParaRPr lang="es-EC" dirty="0"/>
              </a:p>
              <a:p>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𝑚</m:t>
                      </m:r>
                      <m:r>
                        <a:rPr lang="es-EC" i="1">
                          <a:latin typeface="Cambria Math"/>
                        </a:rPr>
                        <m:t>=2.54  [</m:t>
                      </m:r>
                      <m:r>
                        <a:rPr lang="es-EC" i="1">
                          <a:latin typeface="Cambria Math"/>
                        </a:rPr>
                        <m:t>𝑘𝑔</m:t>
                      </m:r>
                      <m:r>
                        <a:rPr lang="es-EC" i="1">
                          <a:latin typeface="Cambria Math"/>
                        </a:rPr>
                        <m:t>]</m:t>
                      </m:r>
                    </m:oMath>
                  </m:oMathPara>
                </a14:m>
                <a:endParaRPr lang="es-EC" dirty="0"/>
              </a:p>
            </p:txBody>
          </p:sp>
        </mc:Choice>
        <mc:Fallback xmlns="">
          <p:sp>
            <p:nvSpPr>
              <p:cNvPr id="7" name="6 Rectángulo"/>
              <p:cNvSpPr>
                <a:spLocks noRot="1" noChangeAspect="1" noMove="1" noResize="1" noEditPoints="1" noAdjustHandles="1" noChangeArrowheads="1" noChangeShapeType="1" noTextEdit="1"/>
              </p:cNvSpPr>
              <p:nvPr/>
            </p:nvSpPr>
            <p:spPr>
              <a:xfrm>
                <a:off x="2285607" y="1209526"/>
                <a:ext cx="4572000" cy="923330"/>
              </a:xfrm>
              <a:prstGeom prst="rect">
                <a:avLst/>
              </a:prstGeom>
              <a:blipFill rotWithShape="1">
                <a:blip r:embed="rId6"/>
                <a:stretch>
                  <a:fillRect b="-5263"/>
                </a:stretch>
              </a:blipFill>
            </p:spPr>
            <p:txBody>
              <a:bodyPr/>
              <a:lstStyle/>
              <a:p>
                <a:r>
                  <a:rPr lang="es-EC">
                    <a:noFill/>
                  </a:rPr>
                  <a:t> </a:t>
                </a:r>
              </a:p>
            </p:txBody>
          </p:sp>
        </mc:Fallback>
      </mc:AlternateContent>
    </p:spTree>
    <p:extLst>
      <p:ext uri="{BB962C8B-B14F-4D97-AF65-F5344CB8AC3E}">
        <p14:creationId xmlns:p14="http://schemas.microsoft.com/office/powerpoint/2010/main" val="1762395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RESUMEN</a:t>
            </a:r>
            <a:endParaRPr lang="es-EC" dirty="0"/>
          </a:p>
        </p:txBody>
      </p:sp>
      <p:sp>
        <p:nvSpPr>
          <p:cNvPr id="3" name="Marcador de contenido 2"/>
          <p:cNvSpPr>
            <a:spLocks noGrp="1"/>
          </p:cNvSpPr>
          <p:nvPr>
            <p:ph idx="1"/>
          </p:nvPr>
        </p:nvSpPr>
        <p:spPr/>
        <p:txBody>
          <a:bodyPr/>
          <a:lstStyle/>
          <a:p>
            <a:r>
              <a:rPr lang="es-EC" dirty="0"/>
              <a:t>El presente proyecto describe el diseño y la construcción de un robot móvil escalador, basado en un trabajo previo realizado como tesis de la Escuela Politécnica del Ejercito en el 2008, el cual puede moverse con libertad en superficies verticales o con una pendiente pronunciada gracias a ventosas que se adhieren por la generación de vacío, siempre que la superficie sea lisa no porosa. El robot realiza sus movimientos, mediante una combinación de actuadores neumáticos y eléctricos controlados por un microprocesador en una placa Arduino</a:t>
            </a:r>
            <a:r>
              <a:rPr lang="es-EC" dirty="0" smtClean="0"/>
              <a:t>.</a:t>
            </a:r>
            <a:endParaRPr lang="es-EC" dirty="0"/>
          </a:p>
        </p:txBody>
      </p:sp>
    </p:spTree>
    <p:extLst>
      <p:ext uri="{BB962C8B-B14F-4D97-AF65-F5344CB8AC3E}">
        <p14:creationId xmlns:p14="http://schemas.microsoft.com/office/powerpoint/2010/main" val="2770401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pt-BR" sz="3200" dirty="0"/>
              <a:t>D</a:t>
            </a:r>
            <a:r>
              <a:rPr lang="es-EC" sz="3200" dirty="0" err="1" smtClean="0"/>
              <a:t>iámetro</a:t>
            </a:r>
            <a:r>
              <a:rPr lang="pt-BR" sz="3200" dirty="0" smtClean="0"/>
              <a:t> </a:t>
            </a:r>
            <a:r>
              <a:rPr lang="pt-BR" sz="3200" dirty="0"/>
              <a:t>del cilindro</a:t>
            </a:r>
            <a:endParaRPr lang="es-EC" sz="3200" dirty="0"/>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561595" y="1412776"/>
                <a:ext cx="10972800" cy="4997152"/>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s-EC" sz="1800" i="1">
                          <a:latin typeface="Cambria Math"/>
                        </a:rPr>
                        <m:t>𝐷</m:t>
                      </m:r>
                      <m:r>
                        <a:rPr lang="es-EC" sz="1800" i="1">
                          <a:latin typeface="Cambria Math"/>
                        </a:rPr>
                        <m:t>=</m:t>
                      </m:r>
                      <m:rad>
                        <m:radPr>
                          <m:degHide m:val="on"/>
                          <m:ctrlPr>
                            <a:rPr lang="es-EC" sz="1800" i="1">
                              <a:latin typeface="Cambria Math"/>
                            </a:rPr>
                          </m:ctrlPr>
                        </m:radPr>
                        <m:deg/>
                        <m:e>
                          <m:f>
                            <m:fPr>
                              <m:ctrlPr>
                                <a:rPr lang="es-EC" sz="1800" i="1">
                                  <a:latin typeface="Cambria Math"/>
                                </a:rPr>
                              </m:ctrlPr>
                            </m:fPr>
                            <m:num>
                              <m:r>
                                <a:rPr lang="es-EC" sz="1800" i="1">
                                  <a:latin typeface="Cambria Math"/>
                                </a:rPr>
                                <m:t>4∙</m:t>
                              </m:r>
                              <m:f>
                                <m:fPr>
                                  <m:ctrlPr>
                                    <a:rPr lang="es-EC" sz="1800" i="1">
                                      <a:latin typeface="Cambria Math"/>
                                    </a:rPr>
                                  </m:ctrlPr>
                                </m:fPr>
                                <m:num>
                                  <m:r>
                                    <a:rPr lang="es-EC" sz="1800" i="1">
                                      <a:latin typeface="Cambria Math"/>
                                    </a:rPr>
                                    <m:t>𝑚</m:t>
                                  </m:r>
                                </m:num>
                                <m:den>
                                  <m:r>
                                    <a:rPr lang="es-EC" sz="1800" i="1">
                                      <a:latin typeface="Cambria Math"/>
                                    </a:rPr>
                                    <m:t>2</m:t>
                                  </m:r>
                                </m:den>
                              </m:f>
                              <m:r>
                                <a:rPr lang="es-EC" sz="1800" i="1">
                                  <a:latin typeface="Cambria Math"/>
                                </a:rPr>
                                <m:t>∙</m:t>
                              </m:r>
                              <m:r>
                                <a:rPr lang="es-EC" sz="1800" i="1">
                                  <a:latin typeface="Cambria Math"/>
                                </a:rPr>
                                <m:t>𝑔</m:t>
                              </m:r>
                            </m:num>
                            <m:den>
                              <m:r>
                                <a:rPr lang="es-EC" sz="1800" i="1">
                                  <a:latin typeface="Cambria Math"/>
                                </a:rPr>
                                <m:t>𝜆</m:t>
                              </m:r>
                              <m:r>
                                <a:rPr lang="es-EC" sz="1800" i="1">
                                  <a:latin typeface="Cambria Math"/>
                                </a:rPr>
                                <m:t>∙</m:t>
                              </m:r>
                              <m:r>
                                <a:rPr lang="es-EC" sz="1800" i="1">
                                  <a:latin typeface="Cambria Math"/>
                                </a:rPr>
                                <m:t>𝜇</m:t>
                              </m:r>
                              <m:r>
                                <a:rPr lang="es-EC" sz="1800" i="1">
                                  <a:latin typeface="Cambria Math"/>
                                </a:rPr>
                                <m:t>∙</m:t>
                              </m:r>
                              <m:r>
                                <a:rPr lang="es-EC" sz="1800" i="1">
                                  <a:latin typeface="Cambria Math"/>
                                </a:rPr>
                                <m:t>𝑃</m:t>
                              </m:r>
                            </m:den>
                          </m:f>
                        </m:e>
                      </m:rad>
                    </m:oMath>
                  </m:oMathPara>
                </a14:m>
                <a:endParaRPr lang="es-EC" sz="1800" dirty="0" smtClean="0"/>
              </a:p>
              <a:p>
                <a:pPr marL="0" indent="0">
                  <a:buNone/>
                </a:pPr>
                <a14:m>
                  <m:oMath xmlns:m="http://schemas.openxmlformats.org/officeDocument/2006/math">
                    <m:r>
                      <a:rPr lang="es-EC" sz="1800" i="1">
                        <a:latin typeface="Cambria Math"/>
                      </a:rPr>
                      <m:t>𝐷</m:t>
                    </m:r>
                  </m:oMath>
                </a14:m>
                <a:r>
                  <a:rPr lang="es-EC" sz="1800" dirty="0"/>
                  <a:t>= diámetro del cilindro [mm]</a:t>
                </a:r>
              </a:p>
              <a:p>
                <a:pPr marL="0" indent="0">
                  <a:buNone/>
                </a:pPr>
                <a14:m>
                  <m:oMath xmlns:m="http://schemas.openxmlformats.org/officeDocument/2006/math">
                    <m:r>
                      <a:rPr lang="es-EC" sz="1800" i="1">
                        <a:latin typeface="Cambria Math"/>
                      </a:rPr>
                      <m:t>𝑚</m:t>
                    </m:r>
                  </m:oMath>
                </a14:m>
                <a:r>
                  <a:rPr lang="es-EC" sz="1800" dirty="0"/>
                  <a:t>= masa total [gr] 2.51 kg</a:t>
                </a:r>
              </a:p>
              <a:p>
                <a:pPr marL="0" indent="0">
                  <a:buNone/>
                </a:pPr>
                <a14:m>
                  <m:oMath xmlns:m="http://schemas.openxmlformats.org/officeDocument/2006/math">
                    <m:r>
                      <a:rPr lang="es-EC" sz="1800" i="1">
                        <a:latin typeface="Cambria Math"/>
                      </a:rPr>
                      <m:t>𝑔</m:t>
                    </m:r>
                  </m:oMath>
                </a14:m>
                <a:r>
                  <a:rPr lang="es-EC" sz="1800" dirty="0"/>
                  <a:t>= gravedad </a:t>
                </a:r>
                <a14:m>
                  <m:oMath xmlns:m="http://schemas.openxmlformats.org/officeDocument/2006/math">
                    <m:r>
                      <a:rPr lang="es-EC" sz="1800" i="1">
                        <a:latin typeface="Cambria Math"/>
                      </a:rPr>
                      <m:t>[</m:t>
                    </m:r>
                    <m:r>
                      <a:rPr lang="es-EC" sz="1800" i="1">
                        <a:latin typeface="Cambria Math"/>
                      </a:rPr>
                      <m:t>𝑚</m:t>
                    </m:r>
                    <m:r>
                      <a:rPr lang="es-EC" sz="1800" i="1">
                        <a:latin typeface="Cambria Math"/>
                      </a:rPr>
                      <m:t>/</m:t>
                    </m:r>
                    <m:sSup>
                      <m:sSupPr>
                        <m:ctrlPr>
                          <a:rPr lang="es-EC" sz="1800" i="1">
                            <a:latin typeface="Cambria Math"/>
                          </a:rPr>
                        </m:ctrlPr>
                      </m:sSupPr>
                      <m:e>
                        <m:r>
                          <a:rPr lang="es-EC" sz="1800" i="1">
                            <a:latin typeface="Cambria Math"/>
                          </a:rPr>
                          <m:t>𝑠</m:t>
                        </m:r>
                      </m:e>
                      <m:sup>
                        <m:r>
                          <a:rPr lang="es-EC" sz="1800" i="1">
                            <a:latin typeface="Cambria Math"/>
                          </a:rPr>
                          <m:t>2</m:t>
                        </m:r>
                      </m:sup>
                    </m:sSup>
                    <m:r>
                      <a:rPr lang="es-EC" sz="1800" i="1">
                        <a:latin typeface="Cambria Math"/>
                      </a:rPr>
                      <m:t>] </m:t>
                    </m:r>
                  </m:oMath>
                </a14:m>
                <a:endParaRPr lang="es-EC" sz="1800" dirty="0"/>
              </a:p>
              <a:p>
                <a:pPr marL="0" indent="0">
                  <a:buNone/>
                </a:pPr>
                <a14:m>
                  <m:oMath xmlns:m="http://schemas.openxmlformats.org/officeDocument/2006/math">
                    <m:r>
                      <a:rPr lang="es-EC" sz="1800" i="1">
                        <a:latin typeface="Cambria Math"/>
                      </a:rPr>
                      <m:t>𝜆</m:t>
                    </m:r>
                  </m:oMath>
                </a14:m>
                <a:r>
                  <a:rPr lang="es-EC" sz="1800" dirty="0"/>
                  <a:t>= factor de carga comprendido entre 0.25  a 0.80</a:t>
                </a:r>
              </a:p>
              <a:p>
                <a:pPr marL="0" indent="0">
                  <a:buNone/>
                </a:pPr>
                <a14:m>
                  <m:oMath xmlns:m="http://schemas.openxmlformats.org/officeDocument/2006/math">
                    <m:r>
                      <a:rPr lang="es-EC" sz="1800" i="1">
                        <a:latin typeface="Cambria Math"/>
                      </a:rPr>
                      <m:t>𝜇</m:t>
                    </m:r>
                  </m:oMath>
                </a14:m>
                <a:r>
                  <a:rPr lang="es-EC" sz="1800" dirty="0"/>
                  <a:t>= coeficiente de rendimiento interno</a:t>
                </a:r>
              </a:p>
              <a:p>
                <a:pPr marL="0" indent="0">
                  <a:buNone/>
                </a:pPr>
                <a14:m>
                  <m:oMath xmlns:m="http://schemas.openxmlformats.org/officeDocument/2006/math">
                    <m:r>
                      <a:rPr lang="es-EC" sz="1800" i="1">
                        <a:latin typeface="Cambria Math"/>
                      </a:rPr>
                      <m:t>𝑃</m:t>
                    </m:r>
                  </m:oMath>
                </a14:m>
                <a:r>
                  <a:rPr lang="es-EC" sz="1800" dirty="0"/>
                  <a:t>= Presión de trabajo [</a:t>
                </a:r>
                <a:r>
                  <a:rPr lang="es-EC" sz="1800" dirty="0" err="1"/>
                  <a:t>Pa</a:t>
                </a:r>
                <a:r>
                  <a:rPr lang="es-EC" sz="1800" dirty="0"/>
                  <a:t>] </a:t>
                </a:r>
              </a:p>
              <a:p>
                <a:pPr marL="0" indent="0">
                  <a:buNone/>
                </a:pPr>
                <a:r>
                  <a:rPr lang="es-EC" sz="1800" dirty="0"/>
                  <a:t> </a:t>
                </a:r>
              </a:p>
              <a:p>
                <a:pPr marL="0" indent="0">
                  <a:buNone/>
                </a:pPr>
                <a14:m>
                  <m:oMathPara xmlns:m="http://schemas.openxmlformats.org/officeDocument/2006/math">
                    <m:oMathParaPr>
                      <m:jc m:val="centerGroup"/>
                    </m:oMathParaPr>
                    <m:oMath xmlns:m="http://schemas.openxmlformats.org/officeDocument/2006/math">
                      <m:r>
                        <a:rPr lang="es-EC" sz="1800" i="1">
                          <a:latin typeface="Cambria Math"/>
                        </a:rPr>
                        <m:t>𝐷</m:t>
                      </m:r>
                      <m:r>
                        <a:rPr lang="es-EC" sz="1800" i="1">
                          <a:latin typeface="Cambria Math"/>
                        </a:rPr>
                        <m:t>=0.016 </m:t>
                      </m:r>
                      <m:r>
                        <a:rPr lang="es-EC" sz="1800" i="1">
                          <a:latin typeface="Cambria Math"/>
                        </a:rPr>
                        <m:t>𝑚</m:t>
                      </m:r>
                      <m:r>
                        <a:rPr lang="es-EC" sz="1800" i="1">
                          <a:latin typeface="Cambria Math"/>
                        </a:rPr>
                        <m:t>=16[</m:t>
                      </m:r>
                      <m:r>
                        <a:rPr lang="es-EC" sz="1800" i="1">
                          <a:latin typeface="Cambria Math"/>
                        </a:rPr>
                        <m:t>𝑚𝑚</m:t>
                      </m:r>
                      <m:r>
                        <a:rPr lang="es-EC" sz="1800" i="1">
                          <a:latin typeface="Cambria Math"/>
                        </a:rPr>
                        <m:t>]</m:t>
                      </m:r>
                    </m:oMath>
                  </m:oMathPara>
                </a14:m>
                <a:endParaRPr lang="es-EC" sz="1800" dirty="0"/>
              </a:p>
              <a:p>
                <a:endParaRPr lang="es-EC" sz="1800" dirty="0"/>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21196" y="1412776"/>
                <a:ext cx="8229600" cy="4997152"/>
              </a:xfrm>
              <a:blipFill rotWithShape="1">
                <a:blip r:embed="rId2"/>
                <a:stretch>
                  <a:fillRect/>
                </a:stretch>
              </a:blipFill>
            </p:spPr>
            <p:txBody>
              <a:bodyPr/>
              <a:lstStyle/>
              <a:p>
                <a:r>
                  <a:rPr lang="es-EC">
                    <a:noFill/>
                  </a:rPr>
                  <a:t> </a:t>
                </a:r>
              </a:p>
            </p:txBody>
          </p:sp>
        </mc:Fallback>
      </mc:AlternateContent>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445" y="5301209"/>
            <a:ext cx="9889099" cy="131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80547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778098"/>
          </a:xfrm>
        </p:spPr>
        <p:txBody>
          <a:bodyPr>
            <a:normAutofit/>
          </a:bodyPr>
          <a:lstStyle/>
          <a:p>
            <a:r>
              <a:rPr lang="es-EC" sz="2800" dirty="0" smtClean="0"/>
              <a:t>Selección del Generador de Vacío</a:t>
            </a:r>
            <a:endParaRPr lang="es-EC" sz="2800" dirty="0"/>
          </a:p>
        </p:txBody>
      </p:sp>
      <p:sp>
        <p:nvSpPr>
          <p:cNvPr id="3" name="2 Marcador de contenido"/>
          <p:cNvSpPr>
            <a:spLocks noGrp="1"/>
          </p:cNvSpPr>
          <p:nvPr>
            <p:ph idx="1"/>
          </p:nvPr>
        </p:nvSpPr>
        <p:spPr/>
        <p:txBody>
          <a:bodyPr>
            <a:normAutofit/>
          </a:bodyPr>
          <a:lstStyle/>
          <a:p>
            <a:pPr algn="just"/>
            <a:r>
              <a:rPr lang="es-EC" sz="2000" dirty="0"/>
              <a:t>Los generadores de vacío se seleccionan principalmente por </a:t>
            </a:r>
            <a:r>
              <a:rPr lang="es-EC" sz="2000" dirty="0" smtClean="0"/>
              <a:t>su capacidad </a:t>
            </a:r>
            <a:r>
              <a:rPr lang="es-EC" sz="2000" dirty="0"/>
              <a:t>de aspiración en relación a las ventosas previamente </a:t>
            </a:r>
            <a:r>
              <a:rPr lang="es-EC" sz="2000" dirty="0" smtClean="0"/>
              <a:t>seleccionadas.</a:t>
            </a:r>
          </a:p>
          <a:p>
            <a:pPr algn="just"/>
            <a:r>
              <a:rPr lang="es-EC" sz="2000" dirty="0"/>
              <a:t>La capacidad de aspiración de la que debe disponer un generador </a:t>
            </a:r>
            <a:r>
              <a:rPr lang="es-EC" sz="2000" dirty="0" smtClean="0"/>
              <a:t>de vacío </a:t>
            </a:r>
            <a:r>
              <a:rPr lang="es-EC" sz="2000" dirty="0"/>
              <a:t>para evacuar la ventosa depende del diámetro de la ventosa</a:t>
            </a:r>
          </a:p>
        </p:txBody>
      </p:sp>
      <mc:AlternateContent xmlns:mc="http://schemas.openxmlformats.org/markup-compatibility/2006" xmlns:a14="http://schemas.microsoft.com/office/drawing/2010/main">
        <mc:Choice Requires="a14">
          <p:graphicFrame>
            <p:nvGraphicFramePr>
              <p:cNvPr id="4" name="3 Tabla"/>
              <p:cNvGraphicFramePr>
                <a:graphicFrameLocks noGrp="1"/>
              </p:cNvGraphicFramePr>
              <p:nvPr>
                <p:extLst>
                  <p:ext uri="{D42A27DB-BD31-4B8C-83A1-F6EECF244321}">
                    <p14:modId xmlns:p14="http://schemas.microsoft.com/office/powerpoint/2010/main" val="1018450685"/>
                  </p:ext>
                </p:extLst>
              </p:nvPr>
            </p:nvGraphicFramePr>
            <p:xfrm>
              <a:off x="239351" y="4149080"/>
              <a:ext cx="6528724" cy="1645920"/>
            </p:xfrm>
            <a:graphic>
              <a:graphicData uri="http://schemas.openxmlformats.org/drawingml/2006/table">
                <a:tbl>
                  <a:tblPr firstRow="1" firstCol="1" bandRow="1">
                    <a:tableStyleId>{5C22544A-7EE6-4342-B048-85BDC9FD1C3A}</a:tableStyleId>
                  </a:tblPr>
                  <a:tblGrid>
                    <a:gridCol w="3101144"/>
                    <a:gridCol w="1216135"/>
                    <a:gridCol w="2211445"/>
                  </a:tblGrid>
                  <a:tr h="0">
                    <a:tc>
                      <a:txBody>
                        <a:bodyPr/>
                        <a:lstStyle/>
                        <a:p>
                          <a:pPr algn="ctr">
                            <a:lnSpc>
                              <a:spcPct val="150000"/>
                            </a:lnSpc>
                            <a:spcAft>
                              <a:spcPts val="0"/>
                            </a:spcAft>
                          </a:pPr>
                          <a:r>
                            <a:rPr lang="es-EC" sz="1600" dirty="0">
                              <a:effectLst/>
                            </a:rPr>
                            <a:t>Diámetro de la Ventosa</a:t>
                          </a:r>
                          <a:endParaRPr lang="es-EC" sz="1400" dirty="0">
                            <a:solidFill>
                              <a:srgbClr val="000000"/>
                            </a:solidFill>
                            <a:effectLst/>
                            <a:latin typeface="Calibri"/>
                            <a:ea typeface="Calibri"/>
                            <a:cs typeface="Times New Roman"/>
                          </a:endParaRPr>
                        </a:p>
                      </a:txBody>
                      <a:tcPr marT="0" marB="0"/>
                    </a:tc>
                    <a:tc gridSpan="2">
                      <a:txBody>
                        <a:bodyPr/>
                        <a:lstStyle/>
                        <a:p>
                          <a:pPr algn="ctr">
                            <a:lnSpc>
                              <a:spcPct val="150000"/>
                            </a:lnSpc>
                            <a:spcAft>
                              <a:spcPts val="0"/>
                            </a:spcAft>
                          </a:pPr>
                          <a:r>
                            <a:rPr lang="es-EC" sz="1600">
                              <a:effectLst/>
                            </a:rPr>
                            <a:t>Capacidad de aspiración Vs</a:t>
                          </a:r>
                          <a:endParaRPr lang="es-EC" sz="1400">
                            <a:solidFill>
                              <a:srgbClr val="000000"/>
                            </a:solidFill>
                            <a:effectLst/>
                            <a:latin typeface="Calibri"/>
                            <a:ea typeface="Calibri"/>
                            <a:cs typeface="Times New Roman"/>
                          </a:endParaRPr>
                        </a:p>
                      </a:txBody>
                      <a:tcPr marT="0" marB="0"/>
                    </a:tc>
                    <a:tc hMerge="1">
                      <a:txBody>
                        <a:bodyPr/>
                        <a:lstStyle/>
                        <a:p>
                          <a:endParaRPr lang="es-EC"/>
                        </a:p>
                      </a:txBody>
                      <a:tcPr/>
                    </a:tc>
                  </a:tr>
                  <a:tr h="0">
                    <a:tc>
                      <a:txBody>
                        <a:bodyPr/>
                        <a:lstStyle/>
                        <a:p>
                          <a:pPr algn="ctr">
                            <a:lnSpc>
                              <a:spcPct val="150000"/>
                            </a:lnSpc>
                            <a:spcAft>
                              <a:spcPts val="0"/>
                            </a:spcAft>
                          </a:pPr>
                          <a:r>
                            <a:rPr lang="es-EC" sz="1400" dirty="0">
                              <a:effectLst/>
                            </a:rPr>
                            <a:t>Hasta 60 mm</a:t>
                          </a:r>
                          <a:endParaRPr lang="es-EC" sz="1400" dirty="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0.5 </a:t>
                          </a:r>
                          <a14:m>
                            <m:oMath xmlns:m="http://schemas.openxmlformats.org/officeDocument/2006/math">
                              <m:sSup>
                                <m:sSupPr>
                                  <m:ctrlPr>
                                    <a:rPr lang="es-EC" sz="1400" i="1">
                                      <a:effectLst/>
                                      <a:latin typeface="Cambria Math"/>
                                    </a:rPr>
                                  </m:ctrlPr>
                                </m:sSupPr>
                                <m:e>
                                  <m:r>
                                    <a:rPr lang="es-EC" sz="1400">
                                      <a:effectLst/>
                                      <a:latin typeface="Cambria Math"/>
                                    </a:rPr>
                                    <m:t>𝑚</m:t>
                                  </m:r>
                                </m:e>
                                <m:sup>
                                  <m:r>
                                    <a:rPr lang="es-EC" sz="1400">
                                      <a:effectLst/>
                                      <a:latin typeface="Cambria Math"/>
                                    </a:rPr>
                                    <m:t>3</m:t>
                                  </m:r>
                                </m:sup>
                              </m:sSup>
                              <m:r>
                                <a:rPr lang="es-EC" sz="1400">
                                  <a:effectLst/>
                                  <a:latin typeface="Cambria Math"/>
                                </a:rPr>
                                <m:t>/</m:t>
                              </m:r>
                              <m:r>
                                <a:rPr lang="es-EC" sz="1400">
                                  <a:effectLst/>
                                  <a:latin typeface="Cambria Math"/>
                                </a:rPr>
                                <m:t>h</m:t>
                              </m:r>
                              <m:r>
                                <a:rPr lang="es-EC" sz="1400">
                                  <a:effectLst/>
                                  <a:latin typeface="Cambria Math"/>
                                </a:rPr>
                                <m:t> </m:t>
                              </m:r>
                            </m:oMath>
                          </a14:m>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8.3 </a:t>
                          </a:r>
                          <a14:m>
                            <m:oMath xmlns:m="http://schemas.openxmlformats.org/officeDocument/2006/math">
                              <m:r>
                                <a:rPr lang="es-EC" sz="1400">
                                  <a:effectLst/>
                                  <a:latin typeface="Cambria Math"/>
                                </a:rPr>
                                <m:t>𝑙</m:t>
                              </m:r>
                              <m:r>
                                <a:rPr lang="es-EC" sz="1400">
                                  <a:effectLst/>
                                  <a:latin typeface="Cambria Math"/>
                                </a:rPr>
                                <m:t>/</m:t>
                              </m:r>
                              <m:r>
                                <a:rPr lang="es-EC" sz="1400">
                                  <a:effectLst/>
                                  <a:latin typeface="Cambria Math"/>
                                </a:rPr>
                                <m:t>𝑚𝑖𝑛</m:t>
                              </m:r>
                            </m:oMath>
                          </a14:m>
                          <a:endParaRPr lang="es-EC" sz="1400">
                            <a:solidFill>
                              <a:srgbClr val="000000"/>
                            </a:solidFill>
                            <a:effectLst/>
                            <a:latin typeface="Calibri"/>
                            <a:ea typeface="Calibri"/>
                            <a:cs typeface="Times New Roman"/>
                          </a:endParaRPr>
                        </a:p>
                      </a:txBody>
                      <a:tcPr marT="0" marB="0"/>
                    </a:tc>
                  </a:tr>
                  <a:tr h="0">
                    <a:tc>
                      <a:txBody>
                        <a:bodyPr/>
                        <a:lstStyle/>
                        <a:p>
                          <a:pPr algn="ctr">
                            <a:lnSpc>
                              <a:spcPct val="150000"/>
                            </a:lnSpc>
                            <a:spcAft>
                              <a:spcPts val="0"/>
                            </a:spcAft>
                          </a:pPr>
                          <a:r>
                            <a:rPr lang="es-EC" sz="1400">
                              <a:effectLst/>
                            </a:rPr>
                            <a:t>Hasta 120 mm</a:t>
                          </a:r>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1.0 </a:t>
                          </a:r>
                          <a14:m>
                            <m:oMath xmlns:m="http://schemas.openxmlformats.org/officeDocument/2006/math">
                              <m:sSup>
                                <m:sSupPr>
                                  <m:ctrlPr>
                                    <a:rPr lang="es-EC" sz="1400" i="1">
                                      <a:effectLst/>
                                      <a:latin typeface="Cambria Math"/>
                                    </a:rPr>
                                  </m:ctrlPr>
                                </m:sSupPr>
                                <m:e>
                                  <m:r>
                                    <a:rPr lang="es-EC" sz="1400">
                                      <a:effectLst/>
                                      <a:latin typeface="Cambria Math"/>
                                    </a:rPr>
                                    <m:t>𝑚</m:t>
                                  </m:r>
                                </m:e>
                                <m:sup>
                                  <m:r>
                                    <a:rPr lang="es-EC" sz="1400">
                                      <a:effectLst/>
                                      <a:latin typeface="Cambria Math"/>
                                    </a:rPr>
                                    <m:t>3</m:t>
                                  </m:r>
                                </m:sup>
                              </m:sSup>
                              <m:r>
                                <a:rPr lang="es-EC" sz="1400">
                                  <a:effectLst/>
                                  <a:latin typeface="Cambria Math"/>
                                </a:rPr>
                                <m:t>/</m:t>
                              </m:r>
                              <m:r>
                                <a:rPr lang="es-EC" sz="1400">
                                  <a:effectLst/>
                                  <a:latin typeface="Cambria Math"/>
                                </a:rPr>
                                <m:t>h</m:t>
                              </m:r>
                            </m:oMath>
                          </a14:m>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16.6</a:t>
                          </a:r>
                          <a14:m>
                            <m:oMath xmlns:m="http://schemas.openxmlformats.org/officeDocument/2006/math">
                              <m:r>
                                <a:rPr lang="es-EC" sz="1400">
                                  <a:effectLst/>
                                  <a:latin typeface="Cambria Math"/>
                                </a:rPr>
                                <m:t> </m:t>
                              </m:r>
                              <m:r>
                                <a:rPr lang="es-EC" sz="1400">
                                  <a:effectLst/>
                                  <a:latin typeface="Cambria Math"/>
                                </a:rPr>
                                <m:t>𝑙</m:t>
                              </m:r>
                              <m:r>
                                <a:rPr lang="es-EC" sz="1400">
                                  <a:effectLst/>
                                  <a:latin typeface="Cambria Math"/>
                                </a:rPr>
                                <m:t>/</m:t>
                              </m:r>
                              <m:r>
                                <a:rPr lang="es-EC" sz="1400">
                                  <a:effectLst/>
                                  <a:latin typeface="Cambria Math"/>
                                </a:rPr>
                                <m:t>𝑚𝑖𝑛</m:t>
                              </m:r>
                            </m:oMath>
                          </a14:m>
                          <a:endParaRPr lang="es-EC" sz="1400">
                            <a:solidFill>
                              <a:srgbClr val="000000"/>
                            </a:solidFill>
                            <a:effectLst/>
                            <a:latin typeface="Calibri"/>
                            <a:ea typeface="Calibri"/>
                            <a:cs typeface="Times New Roman"/>
                          </a:endParaRPr>
                        </a:p>
                      </a:txBody>
                      <a:tcPr marT="0" marB="0"/>
                    </a:tc>
                  </a:tr>
                  <a:tr h="0">
                    <a:tc>
                      <a:txBody>
                        <a:bodyPr/>
                        <a:lstStyle/>
                        <a:p>
                          <a:pPr algn="ctr">
                            <a:lnSpc>
                              <a:spcPct val="150000"/>
                            </a:lnSpc>
                            <a:spcAft>
                              <a:spcPts val="0"/>
                            </a:spcAft>
                          </a:pPr>
                          <a:r>
                            <a:rPr lang="es-EC" sz="1400">
                              <a:effectLst/>
                            </a:rPr>
                            <a:t>Hasta 215 mm</a:t>
                          </a:r>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2.0 </a:t>
                          </a:r>
                          <a14:m>
                            <m:oMath xmlns:m="http://schemas.openxmlformats.org/officeDocument/2006/math">
                              <m:sSup>
                                <m:sSupPr>
                                  <m:ctrlPr>
                                    <a:rPr lang="es-EC" sz="1400" i="1">
                                      <a:effectLst/>
                                      <a:latin typeface="Cambria Math"/>
                                    </a:rPr>
                                  </m:ctrlPr>
                                </m:sSupPr>
                                <m:e>
                                  <m:r>
                                    <a:rPr lang="es-EC" sz="1400">
                                      <a:effectLst/>
                                      <a:latin typeface="Cambria Math"/>
                                    </a:rPr>
                                    <m:t>𝑚</m:t>
                                  </m:r>
                                </m:e>
                                <m:sup>
                                  <m:r>
                                    <a:rPr lang="es-EC" sz="1400">
                                      <a:effectLst/>
                                      <a:latin typeface="Cambria Math"/>
                                    </a:rPr>
                                    <m:t>3</m:t>
                                  </m:r>
                                </m:sup>
                              </m:sSup>
                              <m:r>
                                <a:rPr lang="es-EC" sz="1400">
                                  <a:effectLst/>
                                  <a:latin typeface="Cambria Math"/>
                                </a:rPr>
                                <m:t>/</m:t>
                              </m:r>
                              <m:r>
                                <a:rPr lang="es-EC" sz="1400">
                                  <a:effectLst/>
                                  <a:latin typeface="Cambria Math"/>
                                </a:rPr>
                                <m:t>h</m:t>
                              </m:r>
                            </m:oMath>
                          </a14:m>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33.3</a:t>
                          </a:r>
                          <a14:m>
                            <m:oMath xmlns:m="http://schemas.openxmlformats.org/officeDocument/2006/math">
                              <m:r>
                                <a:rPr lang="es-EC" sz="1400">
                                  <a:effectLst/>
                                  <a:latin typeface="Cambria Math"/>
                                </a:rPr>
                                <m:t> </m:t>
                              </m:r>
                              <m:r>
                                <a:rPr lang="es-EC" sz="1400">
                                  <a:effectLst/>
                                  <a:latin typeface="Cambria Math"/>
                                </a:rPr>
                                <m:t>𝑙</m:t>
                              </m:r>
                              <m:r>
                                <a:rPr lang="es-EC" sz="1400">
                                  <a:effectLst/>
                                  <a:latin typeface="Cambria Math"/>
                                </a:rPr>
                                <m:t>/</m:t>
                              </m:r>
                              <m:r>
                                <a:rPr lang="es-EC" sz="1400">
                                  <a:effectLst/>
                                  <a:latin typeface="Cambria Math"/>
                                </a:rPr>
                                <m:t>𝑚𝑖𝑛</m:t>
                              </m:r>
                            </m:oMath>
                          </a14:m>
                          <a:endParaRPr lang="es-EC" sz="1400">
                            <a:solidFill>
                              <a:srgbClr val="000000"/>
                            </a:solidFill>
                            <a:effectLst/>
                            <a:latin typeface="Calibri"/>
                            <a:ea typeface="Calibri"/>
                            <a:cs typeface="Times New Roman"/>
                          </a:endParaRPr>
                        </a:p>
                      </a:txBody>
                      <a:tcPr marT="0" marB="0"/>
                    </a:tc>
                  </a:tr>
                  <a:tr h="0">
                    <a:tc>
                      <a:txBody>
                        <a:bodyPr/>
                        <a:lstStyle/>
                        <a:p>
                          <a:pPr algn="ctr">
                            <a:lnSpc>
                              <a:spcPct val="150000"/>
                            </a:lnSpc>
                            <a:spcAft>
                              <a:spcPts val="0"/>
                            </a:spcAft>
                          </a:pPr>
                          <a:r>
                            <a:rPr lang="es-EC" sz="1400">
                              <a:effectLst/>
                            </a:rPr>
                            <a:t>Hasta 450 mm</a:t>
                          </a:r>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a:effectLst/>
                            </a:rPr>
                            <a:t>4.0 </a:t>
                          </a:r>
                          <a14:m>
                            <m:oMath xmlns:m="http://schemas.openxmlformats.org/officeDocument/2006/math">
                              <m:sSup>
                                <m:sSupPr>
                                  <m:ctrlPr>
                                    <a:rPr lang="es-EC" sz="1400" i="1">
                                      <a:effectLst/>
                                      <a:latin typeface="Cambria Math"/>
                                    </a:rPr>
                                  </m:ctrlPr>
                                </m:sSupPr>
                                <m:e>
                                  <m:r>
                                    <a:rPr lang="es-EC" sz="1400">
                                      <a:effectLst/>
                                      <a:latin typeface="Cambria Math"/>
                                    </a:rPr>
                                    <m:t>𝑚</m:t>
                                  </m:r>
                                </m:e>
                                <m:sup>
                                  <m:r>
                                    <a:rPr lang="es-EC" sz="1400">
                                      <a:effectLst/>
                                      <a:latin typeface="Cambria Math"/>
                                    </a:rPr>
                                    <m:t>3</m:t>
                                  </m:r>
                                </m:sup>
                              </m:sSup>
                              <m:r>
                                <a:rPr lang="es-EC" sz="1400">
                                  <a:effectLst/>
                                  <a:latin typeface="Cambria Math"/>
                                </a:rPr>
                                <m:t>/</m:t>
                              </m:r>
                              <m:r>
                                <a:rPr lang="es-EC" sz="1400">
                                  <a:effectLst/>
                                  <a:latin typeface="Cambria Math"/>
                                </a:rPr>
                                <m:t>h</m:t>
                              </m:r>
                            </m:oMath>
                          </a14:m>
                          <a:endParaRPr lang="es-EC" sz="1400">
                            <a:solidFill>
                              <a:srgbClr val="000000"/>
                            </a:solidFill>
                            <a:effectLst/>
                            <a:latin typeface="Calibri"/>
                            <a:ea typeface="Calibri"/>
                            <a:cs typeface="Times New Roman"/>
                          </a:endParaRPr>
                        </a:p>
                      </a:txBody>
                      <a:tcPr marT="0" marB="0"/>
                    </a:tc>
                    <a:tc>
                      <a:txBody>
                        <a:bodyPr/>
                        <a:lstStyle/>
                        <a:p>
                          <a:pPr algn="just">
                            <a:lnSpc>
                              <a:spcPct val="150000"/>
                            </a:lnSpc>
                            <a:spcAft>
                              <a:spcPts val="0"/>
                            </a:spcAft>
                          </a:pPr>
                          <a:r>
                            <a:rPr lang="es-EC" sz="1400" dirty="0">
                              <a:effectLst/>
                            </a:rPr>
                            <a:t>66.6</a:t>
                          </a:r>
                          <a14:m>
                            <m:oMath xmlns:m="http://schemas.openxmlformats.org/officeDocument/2006/math">
                              <m:r>
                                <a:rPr lang="es-EC" sz="1400">
                                  <a:effectLst/>
                                  <a:latin typeface="Cambria Math"/>
                                </a:rPr>
                                <m:t> </m:t>
                              </m:r>
                              <m:r>
                                <a:rPr lang="es-EC" sz="1400">
                                  <a:effectLst/>
                                  <a:latin typeface="Cambria Math"/>
                                </a:rPr>
                                <m:t>𝑙</m:t>
                              </m:r>
                              <m:r>
                                <a:rPr lang="es-EC" sz="1400">
                                  <a:effectLst/>
                                  <a:latin typeface="Cambria Math"/>
                                </a:rPr>
                                <m:t>/</m:t>
                              </m:r>
                              <m:r>
                                <a:rPr lang="es-EC" sz="1400">
                                  <a:effectLst/>
                                  <a:latin typeface="Cambria Math"/>
                                </a:rPr>
                                <m:t>𝑚𝑖𝑛</m:t>
                              </m:r>
                            </m:oMath>
                          </a14:m>
                          <a:endParaRPr lang="es-EC" sz="1400" dirty="0">
                            <a:solidFill>
                              <a:srgbClr val="000000"/>
                            </a:solidFill>
                            <a:effectLst/>
                            <a:latin typeface="Calibri"/>
                            <a:ea typeface="Calibri"/>
                            <a:cs typeface="Times New Roman"/>
                          </a:endParaRPr>
                        </a:p>
                      </a:txBody>
                      <a:tcPr marT="0" marB="0"/>
                    </a:tc>
                  </a:tr>
                </a:tbl>
              </a:graphicData>
            </a:graphic>
          </p:graphicFrame>
        </mc:Choice>
        <mc:Fallback xmlns="">
          <p:graphicFrame>
            <p:nvGraphicFramePr>
              <p:cNvPr id="4" name="3 Tabla"/>
              <p:cNvGraphicFramePr>
                <a:graphicFrameLocks noGrp="1"/>
              </p:cNvGraphicFramePr>
              <p:nvPr>
                <p:extLst>
                  <p:ext uri="{D42A27DB-BD31-4B8C-83A1-F6EECF244321}">
                    <p14:modId xmlns:p14="http://schemas.microsoft.com/office/powerpoint/2010/main" val="3267393429"/>
                  </p:ext>
                </p:extLst>
              </p:nvPr>
            </p:nvGraphicFramePr>
            <p:xfrm>
              <a:off x="179513" y="4149080"/>
              <a:ext cx="4896543" cy="1674624"/>
            </p:xfrm>
            <a:graphic>
              <a:graphicData uri="http://schemas.openxmlformats.org/drawingml/2006/table">
                <a:tbl>
                  <a:tblPr firstRow="1" firstCol="1" bandRow="1">
                    <a:tableStyleId>{5C22544A-7EE6-4342-B048-85BDC9FD1C3A}</a:tableStyleId>
                  </a:tblPr>
                  <a:tblGrid>
                    <a:gridCol w="2325858"/>
                    <a:gridCol w="912101"/>
                    <a:gridCol w="1658584"/>
                  </a:tblGrid>
                  <a:tr h="365760">
                    <a:tc>
                      <a:txBody>
                        <a:bodyPr/>
                        <a:lstStyle/>
                        <a:p>
                          <a:pPr algn="ctr">
                            <a:lnSpc>
                              <a:spcPct val="150000"/>
                            </a:lnSpc>
                            <a:spcAft>
                              <a:spcPts val="0"/>
                            </a:spcAft>
                          </a:pPr>
                          <a:r>
                            <a:rPr lang="es-EC" sz="1600" dirty="0">
                              <a:effectLst/>
                            </a:rPr>
                            <a:t>Diámetro de la Ventosa</a:t>
                          </a:r>
                          <a:endParaRPr lang="es-EC" sz="1400" dirty="0">
                            <a:solidFill>
                              <a:srgbClr val="000000"/>
                            </a:solidFill>
                            <a:effectLst/>
                            <a:latin typeface="Calibri"/>
                            <a:ea typeface="Calibri"/>
                            <a:cs typeface="Times New Roman"/>
                          </a:endParaRPr>
                        </a:p>
                      </a:txBody>
                      <a:tcPr marL="68580" marR="68580" marT="0" marB="0"/>
                    </a:tc>
                    <a:tc gridSpan="2">
                      <a:txBody>
                        <a:bodyPr/>
                        <a:lstStyle/>
                        <a:p>
                          <a:pPr algn="ctr">
                            <a:lnSpc>
                              <a:spcPct val="150000"/>
                            </a:lnSpc>
                            <a:spcAft>
                              <a:spcPts val="0"/>
                            </a:spcAft>
                          </a:pPr>
                          <a:r>
                            <a:rPr lang="es-EC" sz="1600">
                              <a:effectLst/>
                            </a:rPr>
                            <a:t>Capacidad de aspiración Vs</a:t>
                          </a:r>
                          <a:endParaRPr lang="es-EC" sz="1400">
                            <a:solidFill>
                              <a:srgbClr val="000000"/>
                            </a:solidFill>
                            <a:effectLst/>
                            <a:latin typeface="Calibri"/>
                            <a:ea typeface="Calibri"/>
                            <a:cs typeface="Times New Roman"/>
                          </a:endParaRPr>
                        </a:p>
                      </a:txBody>
                      <a:tcPr marL="68580" marR="68580" marT="0" marB="0"/>
                    </a:tc>
                    <a:tc hMerge="1">
                      <a:txBody>
                        <a:bodyPr/>
                        <a:lstStyle/>
                        <a:p>
                          <a:endParaRPr lang="es-EC"/>
                        </a:p>
                      </a:txBody>
                      <a:tcPr/>
                    </a:tc>
                  </a:tr>
                  <a:tr h="327216">
                    <a:tc>
                      <a:txBody>
                        <a:bodyPr/>
                        <a:lstStyle/>
                        <a:p>
                          <a:pPr algn="ctr">
                            <a:lnSpc>
                              <a:spcPct val="150000"/>
                            </a:lnSpc>
                            <a:spcAft>
                              <a:spcPts val="0"/>
                            </a:spcAft>
                          </a:pPr>
                          <a:r>
                            <a:rPr lang="es-EC" sz="1400" dirty="0">
                              <a:effectLst/>
                            </a:rPr>
                            <a:t>Hasta 60 mm</a:t>
                          </a:r>
                          <a:endParaRPr lang="es-EC" sz="1400" dirty="0">
                            <a:solidFill>
                              <a:srgbClr val="000000"/>
                            </a:solidFill>
                            <a:effectLst/>
                            <a:latin typeface="Calibri"/>
                            <a:ea typeface="Calibri"/>
                            <a:cs typeface="Times New Roman"/>
                          </a:endParaRPr>
                        </a:p>
                      </a:txBody>
                      <a:tcPr marL="68580" marR="68580" marT="0" marB="0"/>
                    </a:tc>
                    <a:tc>
                      <a:txBody>
                        <a:bodyPr/>
                        <a:lstStyle/>
                        <a:p>
                          <a:endParaRPr lang="es-EC"/>
                        </a:p>
                      </a:txBody>
                      <a:tcPr marL="68580" marR="68580" marT="0" marB="0">
                        <a:blipFill rotWithShape="1">
                          <a:blip r:embed="rId2"/>
                          <a:stretch>
                            <a:fillRect l="-254667" t="-115094" r="-181333" b="-326415"/>
                          </a:stretch>
                        </a:blipFill>
                      </a:tcPr>
                    </a:tc>
                    <a:tc>
                      <a:txBody>
                        <a:bodyPr/>
                        <a:lstStyle/>
                        <a:p>
                          <a:endParaRPr lang="es-EC"/>
                        </a:p>
                      </a:txBody>
                      <a:tcPr marL="68580" marR="68580" marT="0" marB="0">
                        <a:blipFill rotWithShape="1">
                          <a:blip r:embed="rId2"/>
                          <a:stretch>
                            <a:fillRect l="-195588" t="-115094" b="-326415"/>
                          </a:stretch>
                        </a:blipFill>
                      </a:tcPr>
                    </a:tc>
                  </a:tr>
                  <a:tr h="327216">
                    <a:tc>
                      <a:txBody>
                        <a:bodyPr/>
                        <a:lstStyle/>
                        <a:p>
                          <a:pPr algn="ctr">
                            <a:lnSpc>
                              <a:spcPct val="150000"/>
                            </a:lnSpc>
                            <a:spcAft>
                              <a:spcPts val="0"/>
                            </a:spcAft>
                          </a:pPr>
                          <a:r>
                            <a:rPr lang="es-EC" sz="1400">
                              <a:effectLst/>
                            </a:rPr>
                            <a:t>Hasta 120 mm</a:t>
                          </a:r>
                          <a:endParaRPr lang="es-EC" sz="1400">
                            <a:solidFill>
                              <a:srgbClr val="000000"/>
                            </a:solidFill>
                            <a:effectLst/>
                            <a:latin typeface="Calibri"/>
                            <a:ea typeface="Calibri"/>
                            <a:cs typeface="Times New Roman"/>
                          </a:endParaRPr>
                        </a:p>
                      </a:txBody>
                      <a:tcPr marL="68580" marR="68580" marT="0" marB="0"/>
                    </a:tc>
                    <a:tc>
                      <a:txBody>
                        <a:bodyPr/>
                        <a:lstStyle/>
                        <a:p>
                          <a:endParaRPr lang="es-EC"/>
                        </a:p>
                      </a:txBody>
                      <a:tcPr marL="68580" marR="68580" marT="0" marB="0">
                        <a:blipFill rotWithShape="1">
                          <a:blip r:embed="rId2"/>
                          <a:stretch>
                            <a:fillRect l="-254667" t="-211111" r="-181333" b="-220370"/>
                          </a:stretch>
                        </a:blipFill>
                      </a:tcPr>
                    </a:tc>
                    <a:tc>
                      <a:txBody>
                        <a:bodyPr/>
                        <a:lstStyle/>
                        <a:p>
                          <a:endParaRPr lang="es-EC"/>
                        </a:p>
                      </a:txBody>
                      <a:tcPr marL="68580" marR="68580" marT="0" marB="0">
                        <a:blipFill rotWithShape="1">
                          <a:blip r:embed="rId2"/>
                          <a:stretch>
                            <a:fillRect l="-195588" t="-211111" b="-220370"/>
                          </a:stretch>
                        </a:blipFill>
                      </a:tcPr>
                    </a:tc>
                  </a:tr>
                  <a:tr h="327216">
                    <a:tc>
                      <a:txBody>
                        <a:bodyPr/>
                        <a:lstStyle/>
                        <a:p>
                          <a:pPr algn="ctr">
                            <a:lnSpc>
                              <a:spcPct val="150000"/>
                            </a:lnSpc>
                            <a:spcAft>
                              <a:spcPts val="0"/>
                            </a:spcAft>
                          </a:pPr>
                          <a:r>
                            <a:rPr lang="es-EC" sz="1400">
                              <a:effectLst/>
                            </a:rPr>
                            <a:t>Hasta 215 mm</a:t>
                          </a:r>
                          <a:endParaRPr lang="es-EC" sz="1400">
                            <a:solidFill>
                              <a:srgbClr val="000000"/>
                            </a:solidFill>
                            <a:effectLst/>
                            <a:latin typeface="Calibri"/>
                            <a:ea typeface="Calibri"/>
                            <a:cs typeface="Times New Roman"/>
                          </a:endParaRPr>
                        </a:p>
                      </a:txBody>
                      <a:tcPr marL="68580" marR="68580" marT="0" marB="0"/>
                    </a:tc>
                    <a:tc>
                      <a:txBody>
                        <a:bodyPr/>
                        <a:lstStyle/>
                        <a:p>
                          <a:endParaRPr lang="es-EC"/>
                        </a:p>
                      </a:txBody>
                      <a:tcPr marL="68580" marR="68580" marT="0" marB="0">
                        <a:blipFill rotWithShape="1">
                          <a:blip r:embed="rId2"/>
                          <a:stretch>
                            <a:fillRect l="-254667" t="-316981" r="-181333" b="-124528"/>
                          </a:stretch>
                        </a:blipFill>
                      </a:tcPr>
                    </a:tc>
                    <a:tc>
                      <a:txBody>
                        <a:bodyPr/>
                        <a:lstStyle/>
                        <a:p>
                          <a:endParaRPr lang="es-EC"/>
                        </a:p>
                      </a:txBody>
                      <a:tcPr marL="68580" marR="68580" marT="0" marB="0">
                        <a:blipFill rotWithShape="1">
                          <a:blip r:embed="rId2"/>
                          <a:stretch>
                            <a:fillRect l="-195588" t="-316981" b="-124528"/>
                          </a:stretch>
                        </a:blipFill>
                      </a:tcPr>
                    </a:tc>
                  </a:tr>
                  <a:tr h="327216">
                    <a:tc>
                      <a:txBody>
                        <a:bodyPr/>
                        <a:lstStyle/>
                        <a:p>
                          <a:pPr algn="ctr">
                            <a:lnSpc>
                              <a:spcPct val="150000"/>
                            </a:lnSpc>
                            <a:spcAft>
                              <a:spcPts val="0"/>
                            </a:spcAft>
                          </a:pPr>
                          <a:r>
                            <a:rPr lang="es-EC" sz="1400">
                              <a:effectLst/>
                            </a:rPr>
                            <a:t>Hasta 450 mm</a:t>
                          </a:r>
                          <a:endParaRPr lang="es-EC" sz="1400">
                            <a:solidFill>
                              <a:srgbClr val="000000"/>
                            </a:solidFill>
                            <a:effectLst/>
                            <a:latin typeface="Calibri"/>
                            <a:ea typeface="Calibri"/>
                            <a:cs typeface="Times New Roman"/>
                          </a:endParaRPr>
                        </a:p>
                      </a:txBody>
                      <a:tcPr marL="68580" marR="68580" marT="0" marB="0"/>
                    </a:tc>
                    <a:tc>
                      <a:txBody>
                        <a:bodyPr/>
                        <a:lstStyle/>
                        <a:p>
                          <a:endParaRPr lang="es-EC"/>
                        </a:p>
                      </a:txBody>
                      <a:tcPr marL="68580" marR="68580" marT="0" marB="0">
                        <a:blipFill rotWithShape="1">
                          <a:blip r:embed="rId2"/>
                          <a:stretch>
                            <a:fillRect l="-254667" t="-409259" r="-181333" b="-22222"/>
                          </a:stretch>
                        </a:blipFill>
                      </a:tcPr>
                    </a:tc>
                    <a:tc>
                      <a:txBody>
                        <a:bodyPr/>
                        <a:lstStyle/>
                        <a:p>
                          <a:endParaRPr lang="es-EC"/>
                        </a:p>
                      </a:txBody>
                      <a:tcPr marL="68580" marR="68580" marT="0" marB="0">
                        <a:blipFill rotWithShape="1">
                          <a:blip r:embed="rId2"/>
                          <a:stretch>
                            <a:fillRect l="-195588" t="-409259" b="-22222"/>
                          </a:stretch>
                        </a:blipFill>
                      </a:tcPr>
                    </a:tc>
                  </a:tr>
                </a:tbl>
              </a:graphicData>
            </a:graphic>
          </p:graphicFrame>
        </mc:Fallback>
      </mc:AlternateContent>
      <p:sp>
        <p:nvSpPr>
          <p:cNvPr id="5" name="Rectangle 1"/>
          <p:cNvSpPr>
            <a:spLocks noChangeArrowheads="1"/>
          </p:cNvSpPr>
          <p:nvPr/>
        </p:nvSpPr>
        <p:spPr bwMode="auto">
          <a:xfrm>
            <a:off x="1050" y="3552898"/>
            <a:ext cx="83031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defTabSz="914400" rtl="0" eaLnBrk="1" fontAlgn="base" latinLnBrk="0" hangingPunct="1">
              <a:lnSpc>
                <a:spcPct val="100000"/>
              </a:lnSpc>
              <a:spcBef>
                <a:spcPct val="0"/>
              </a:spcBef>
              <a:spcAft>
                <a:spcPct val="0"/>
              </a:spcAft>
              <a:buClrTx/>
              <a:buSzTx/>
              <a:buFontTx/>
              <a:buNone/>
              <a:tabLst/>
            </a:pPr>
            <a:r>
              <a:rPr kumimoji="0" lang="es-EC"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Capacidad de aspiraci</a:t>
            </a:r>
            <a:r>
              <a:rPr kumimoji="0" lang="es-EC" sz="160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n para la evacuaci</a:t>
            </a:r>
            <a:r>
              <a:rPr kumimoji="0" lang="es-EC" sz="1600" i="0" u="none" strike="noStrike" cap="none" normalizeH="0" baseline="0" dirty="0" smtClean="0">
                <a:ln>
                  <a:noFill/>
                </a:ln>
                <a:solidFill>
                  <a:schemeClr val="tx1"/>
                </a:solidFill>
                <a:effectLst/>
                <a:latin typeface="Calibri"/>
                <a:ea typeface="Calibri" pitchFamily="34" charset="0"/>
                <a:cs typeface="Arial" pitchFamily="34" charset="0"/>
              </a:rPr>
              <a:t>ó</a:t>
            </a:r>
            <a:r>
              <a:rPr kumimoji="0" lang="es-EC" sz="1600" i="0" u="none" strike="noStrike" cap="none" normalizeH="0" baseline="0" dirty="0" smtClean="0">
                <a:ln>
                  <a:noFill/>
                </a:ln>
                <a:solidFill>
                  <a:schemeClr val="tx1"/>
                </a:solidFill>
                <a:effectLst/>
                <a:latin typeface="Arial" pitchFamily="34" charset="0"/>
                <a:ea typeface="Calibri" pitchFamily="34" charset="0"/>
                <a:cs typeface="Arial" pitchFamily="34" charset="0"/>
              </a:rPr>
              <a:t>n de una ventosa</a:t>
            </a:r>
          </a:p>
          <a:p>
            <a:pPr marL="0" marR="0" lvl="0" indent="449263" algn="l" defTabSz="914400" rtl="0" eaLnBrk="1" fontAlgn="base" latinLnBrk="0" hangingPunct="1">
              <a:lnSpc>
                <a:spcPct val="100000"/>
              </a:lnSpc>
              <a:spcBef>
                <a:spcPct val="0"/>
              </a:spcBef>
              <a:spcAft>
                <a:spcPct val="0"/>
              </a:spcAft>
              <a:buClrTx/>
              <a:buSzTx/>
              <a:buFontTx/>
              <a:buNone/>
              <a:tabLst/>
            </a:pPr>
            <a:endParaRPr lang="es-EC" sz="1600" dirty="0">
              <a:latin typeface="Arial" pitchFamily="34" charset="0"/>
              <a:cs typeface="Arial"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3947641"/>
            <a:ext cx="467680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042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2800" dirty="0" smtClean="0"/>
              <a:t>Selección de Electroválvulas para los Cilindros</a:t>
            </a:r>
            <a:endParaRPr lang="es-EC"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755746121"/>
              </p:ext>
            </p:extLst>
          </p:nvPr>
        </p:nvGraphicFramePr>
        <p:xfrm>
          <a:off x="2063552" y="1268761"/>
          <a:ext cx="7776864" cy="2592289"/>
        </p:xfrm>
        <a:graphic>
          <a:graphicData uri="http://schemas.openxmlformats.org/drawingml/2006/table">
            <a:tbl>
              <a:tblPr firstRow="1" firstCol="1" bandRow="1">
                <a:tableStyleId>{5C22544A-7EE6-4342-B048-85BDC9FD1C3A}</a:tableStyleId>
              </a:tblPr>
              <a:tblGrid>
                <a:gridCol w="3911945"/>
                <a:gridCol w="3864919"/>
              </a:tblGrid>
              <a:tr h="370327">
                <a:tc gridSpan="2">
                  <a:txBody>
                    <a:bodyPr/>
                    <a:lstStyle/>
                    <a:p>
                      <a:pPr algn="ctr">
                        <a:lnSpc>
                          <a:spcPct val="115000"/>
                        </a:lnSpc>
                        <a:spcAft>
                          <a:spcPts val="0"/>
                        </a:spcAft>
                      </a:pPr>
                      <a:r>
                        <a:rPr lang="es-EC" sz="1800">
                          <a:effectLst/>
                        </a:rPr>
                        <a:t>Características de electroválvula TPC DV 3220-5</a:t>
                      </a:r>
                      <a:endParaRPr lang="es-EC" sz="1800">
                        <a:effectLst/>
                        <a:latin typeface="Arial"/>
                        <a:ea typeface="Calibri"/>
                        <a:cs typeface="Times New Roman"/>
                      </a:endParaRPr>
                    </a:p>
                  </a:txBody>
                  <a:tcPr marT="0" marB="0"/>
                </a:tc>
                <a:tc hMerge="1">
                  <a:txBody>
                    <a:bodyPr/>
                    <a:lstStyle/>
                    <a:p>
                      <a:endParaRPr lang="es-EC"/>
                    </a:p>
                  </a:txBody>
                  <a:tcPr/>
                </a:tc>
              </a:tr>
              <a:tr h="370327">
                <a:tc>
                  <a:txBody>
                    <a:bodyPr/>
                    <a:lstStyle/>
                    <a:p>
                      <a:pPr algn="ctr">
                        <a:lnSpc>
                          <a:spcPct val="115000"/>
                        </a:lnSpc>
                        <a:spcAft>
                          <a:spcPts val="0"/>
                        </a:spcAft>
                      </a:pPr>
                      <a:r>
                        <a:rPr lang="es-EC" sz="1800">
                          <a:effectLst/>
                        </a:rPr>
                        <a:t>Presión de operación</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a:effectLst/>
                        </a:rPr>
                        <a:t>0.1-0.7 MPa</a:t>
                      </a:r>
                      <a:endParaRPr lang="es-EC" sz="1800">
                        <a:effectLst/>
                        <a:latin typeface="Arial"/>
                        <a:ea typeface="Calibri"/>
                        <a:cs typeface="Times New Roman"/>
                      </a:endParaRPr>
                    </a:p>
                  </a:txBody>
                  <a:tcPr marT="0" marB="0"/>
                </a:tc>
              </a:tr>
              <a:tr h="370327">
                <a:tc>
                  <a:txBody>
                    <a:bodyPr/>
                    <a:lstStyle/>
                    <a:p>
                      <a:pPr algn="ctr">
                        <a:lnSpc>
                          <a:spcPct val="115000"/>
                        </a:lnSpc>
                        <a:spcAft>
                          <a:spcPts val="0"/>
                        </a:spcAft>
                      </a:pPr>
                      <a:r>
                        <a:rPr lang="es-EC" sz="1800">
                          <a:effectLst/>
                        </a:rPr>
                        <a:t>Temp. Máxima de trabajo</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a:effectLst/>
                        </a:rPr>
                        <a:t>50ºC</a:t>
                      </a:r>
                      <a:endParaRPr lang="es-EC" sz="1800">
                        <a:effectLst/>
                        <a:latin typeface="Arial"/>
                        <a:ea typeface="Calibri"/>
                        <a:cs typeface="Times New Roman"/>
                      </a:endParaRPr>
                    </a:p>
                  </a:txBody>
                  <a:tcPr marT="0" marB="0"/>
                </a:tc>
              </a:tr>
              <a:tr h="370327">
                <a:tc>
                  <a:txBody>
                    <a:bodyPr/>
                    <a:lstStyle/>
                    <a:p>
                      <a:pPr algn="ctr">
                        <a:lnSpc>
                          <a:spcPct val="115000"/>
                        </a:lnSpc>
                        <a:spcAft>
                          <a:spcPts val="0"/>
                        </a:spcAft>
                      </a:pPr>
                      <a:r>
                        <a:rPr lang="es-EC" sz="1800">
                          <a:effectLst/>
                        </a:rPr>
                        <a:t>Lubricación</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a:effectLst/>
                        </a:rPr>
                        <a:t>No requerida</a:t>
                      </a:r>
                      <a:endParaRPr lang="es-EC" sz="1800">
                        <a:effectLst/>
                        <a:latin typeface="Arial"/>
                        <a:ea typeface="Calibri"/>
                        <a:cs typeface="Times New Roman"/>
                      </a:endParaRPr>
                    </a:p>
                  </a:txBody>
                  <a:tcPr marT="0" marB="0"/>
                </a:tc>
              </a:tr>
              <a:tr h="370327">
                <a:tc>
                  <a:txBody>
                    <a:bodyPr/>
                    <a:lstStyle/>
                    <a:p>
                      <a:pPr algn="ctr">
                        <a:lnSpc>
                          <a:spcPct val="115000"/>
                        </a:lnSpc>
                        <a:spcAft>
                          <a:spcPts val="0"/>
                        </a:spcAft>
                      </a:pPr>
                      <a:r>
                        <a:rPr lang="es-EC" sz="1800">
                          <a:effectLst/>
                        </a:rPr>
                        <a:t>Montaje</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a:effectLst/>
                        </a:rPr>
                        <a:t>Libre</a:t>
                      </a:r>
                      <a:endParaRPr lang="es-EC" sz="1800">
                        <a:effectLst/>
                        <a:latin typeface="Arial"/>
                        <a:ea typeface="Calibri"/>
                        <a:cs typeface="Times New Roman"/>
                      </a:endParaRPr>
                    </a:p>
                  </a:txBody>
                  <a:tcPr marT="0" marB="0"/>
                </a:tc>
              </a:tr>
              <a:tr h="370327">
                <a:tc>
                  <a:txBody>
                    <a:bodyPr/>
                    <a:lstStyle/>
                    <a:p>
                      <a:pPr algn="ctr">
                        <a:lnSpc>
                          <a:spcPct val="115000"/>
                        </a:lnSpc>
                        <a:spcAft>
                          <a:spcPts val="0"/>
                        </a:spcAft>
                      </a:pPr>
                      <a:r>
                        <a:rPr lang="es-EC" sz="1800">
                          <a:effectLst/>
                        </a:rPr>
                        <a:t>Estructura</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a:effectLst/>
                        </a:rPr>
                        <a:t>DIN IP65</a:t>
                      </a:r>
                      <a:endParaRPr lang="es-EC" sz="1800">
                        <a:effectLst/>
                        <a:latin typeface="Arial"/>
                        <a:ea typeface="Calibri"/>
                        <a:cs typeface="Times New Roman"/>
                      </a:endParaRPr>
                    </a:p>
                  </a:txBody>
                  <a:tcPr marT="0" marB="0"/>
                </a:tc>
              </a:tr>
              <a:tr h="370327">
                <a:tc>
                  <a:txBody>
                    <a:bodyPr/>
                    <a:lstStyle/>
                    <a:p>
                      <a:pPr algn="ctr">
                        <a:lnSpc>
                          <a:spcPct val="115000"/>
                        </a:lnSpc>
                        <a:spcAft>
                          <a:spcPts val="0"/>
                        </a:spcAft>
                      </a:pPr>
                      <a:r>
                        <a:rPr lang="es-EC" sz="1800">
                          <a:effectLst/>
                        </a:rPr>
                        <a:t>Voltaje de accionamiento</a:t>
                      </a:r>
                      <a:endParaRPr lang="es-EC" sz="1800">
                        <a:effectLst/>
                        <a:latin typeface="Arial"/>
                        <a:ea typeface="Calibri"/>
                        <a:cs typeface="Times New Roman"/>
                      </a:endParaRPr>
                    </a:p>
                  </a:txBody>
                  <a:tcPr marT="0" marB="0"/>
                </a:tc>
                <a:tc>
                  <a:txBody>
                    <a:bodyPr/>
                    <a:lstStyle/>
                    <a:p>
                      <a:pPr algn="ctr">
                        <a:lnSpc>
                          <a:spcPct val="115000"/>
                        </a:lnSpc>
                        <a:spcAft>
                          <a:spcPts val="0"/>
                        </a:spcAft>
                      </a:pPr>
                      <a:r>
                        <a:rPr lang="es-EC" sz="1800" dirty="0">
                          <a:effectLst/>
                        </a:rPr>
                        <a:t>24V ±3V</a:t>
                      </a:r>
                      <a:endParaRPr lang="es-EC" sz="1800" dirty="0">
                        <a:effectLst/>
                        <a:latin typeface="Arial"/>
                        <a:ea typeface="Calibri"/>
                        <a:cs typeface="Times New Roman"/>
                      </a:endParaRPr>
                    </a:p>
                  </a:txBody>
                  <a:tcPr marT="0" marB="0"/>
                </a:tc>
              </a:tr>
            </a:tbl>
          </a:graphicData>
        </a:graphic>
      </p:graphicFrame>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9391" y="4077072"/>
            <a:ext cx="4512501" cy="252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19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C" sz="2800" dirty="0" smtClean="0"/>
              <a:t>Selección de electroválvula para los generadores de vacío</a:t>
            </a:r>
            <a:endParaRPr lang="es-EC" sz="28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64884753"/>
              </p:ext>
            </p:extLst>
          </p:nvPr>
        </p:nvGraphicFramePr>
        <p:xfrm>
          <a:off x="2639617" y="1412776"/>
          <a:ext cx="6816804" cy="2462152"/>
        </p:xfrm>
        <a:graphic>
          <a:graphicData uri="http://schemas.openxmlformats.org/drawingml/2006/table">
            <a:tbl>
              <a:tblPr firstRow="1" firstCol="1" bandRow="1">
                <a:tableStyleId>{5C22544A-7EE6-4342-B048-85BDC9FD1C3A}</a:tableStyleId>
              </a:tblPr>
              <a:tblGrid>
                <a:gridCol w="3429012"/>
                <a:gridCol w="3387792"/>
              </a:tblGrid>
              <a:tr h="351736">
                <a:tc gridSpan="2">
                  <a:txBody>
                    <a:bodyPr/>
                    <a:lstStyle/>
                    <a:p>
                      <a:pPr algn="ctr">
                        <a:lnSpc>
                          <a:spcPct val="115000"/>
                        </a:lnSpc>
                        <a:spcAft>
                          <a:spcPts val="0"/>
                        </a:spcAft>
                      </a:pPr>
                      <a:r>
                        <a:rPr lang="es-EC" sz="1600" dirty="0">
                          <a:effectLst/>
                        </a:rPr>
                        <a:t>Características de electroválvula </a:t>
                      </a:r>
                      <a:r>
                        <a:rPr lang="es-EC" sz="1600" dirty="0" err="1">
                          <a:effectLst/>
                        </a:rPr>
                        <a:t>TAIYO</a:t>
                      </a:r>
                      <a:r>
                        <a:rPr lang="es-EC" sz="1600" dirty="0">
                          <a:effectLst/>
                        </a:rPr>
                        <a:t> </a:t>
                      </a:r>
                      <a:r>
                        <a:rPr lang="es-EC" sz="1600" dirty="0" err="1">
                          <a:effectLst/>
                        </a:rPr>
                        <a:t>USR</a:t>
                      </a:r>
                      <a:r>
                        <a:rPr lang="es-EC" sz="1600" dirty="0">
                          <a:effectLst/>
                        </a:rPr>
                        <a:t>- 330</a:t>
                      </a:r>
                      <a:endParaRPr lang="es-EC" sz="1600" dirty="0">
                        <a:effectLst/>
                        <a:latin typeface="Arial"/>
                        <a:ea typeface="Calibri"/>
                        <a:cs typeface="Times New Roman"/>
                      </a:endParaRPr>
                    </a:p>
                  </a:txBody>
                  <a:tcPr marT="0" marB="0"/>
                </a:tc>
                <a:tc hMerge="1">
                  <a:txBody>
                    <a:bodyPr/>
                    <a:lstStyle/>
                    <a:p>
                      <a:endParaRPr lang="es-EC"/>
                    </a:p>
                  </a:txBody>
                  <a:tcPr/>
                </a:tc>
              </a:tr>
              <a:tr h="351736">
                <a:tc>
                  <a:txBody>
                    <a:bodyPr/>
                    <a:lstStyle/>
                    <a:p>
                      <a:pPr algn="ctr">
                        <a:lnSpc>
                          <a:spcPct val="115000"/>
                        </a:lnSpc>
                        <a:spcAft>
                          <a:spcPts val="0"/>
                        </a:spcAft>
                      </a:pPr>
                      <a:r>
                        <a:rPr lang="es-EC" sz="1600">
                          <a:effectLst/>
                        </a:rPr>
                        <a:t>Presión de operación</a:t>
                      </a:r>
                      <a:endParaRPr lang="es-EC" sz="1600">
                        <a:effectLst/>
                        <a:latin typeface="Arial"/>
                        <a:ea typeface="Calibri"/>
                        <a:cs typeface="Times New Roman"/>
                      </a:endParaRPr>
                    </a:p>
                  </a:txBody>
                  <a:tcPr marT="0" marB="0"/>
                </a:tc>
                <a:tc>
                  <a:txBody>
                    <a:bodyPr/>
                    <a:lstStyle/>
                    <a:p>
                      <a:pPr algn="ctr">
                        <a:lnSpc>
                          <a:spcPct val="115000"/>
                        </a:lnSpc>
                        <a:spcAft>
                          <a:spcPts val="0"/>
                        </a:spcAft>
                      </a:pPr>
                      <a:r>
                        <a:rPr lang="es-EC" sz="1600">
                          <a:effectLst/>
                        </a:rPr>
                        <a:t>0.15-0.7 MPa</a:t>
                      </a:r>
                      <a:endParaRPr lang="es-EC" sz="1600">
                        <a:effectLst/>
                        <a:latin typeface="Arial"/>
                        <a:ea typeface="Calibri"/>
                        <a:cs typeface="Times New Roman"/>
                      </a:endParaRPr>
                    </a:p>
                  </a:txBody>
                  <a:tcPr marT="0" marB="0"/>
                </a:tc>
              </a:tr>
              <a:tr h="351736">
                <a:tc>
                  <a:txBody>
                    <a:bodyPr/>
                    <a:lstStyle/>
                    <a:p>
                      <a:pPr algn="ctr">
                        <a:lnSpc>
                          <a:spcPct val="115000"/>
                        </a:lnSpc>
                        <a:spcAft>
                          <a:spcPts val="0"/>
                        </a:spcAft>
                      </a:pPr>
                      <a:r>
                        <a:rPr lang="es-EC" sz="1600">
                          <a:effectLst/>
                        </a:rPr>
                        <a:t>Temp. Máxima de trabajo</a:t>
                      </a:r>
                      <a:endParaRPr lang="es-EC" sz="1600">
                        <a:effectLst/>
                        <a:latin typeface="Arial"/>
                        <a:ea typeface="Calibri"/>
                        <a:cs typeface="Times New Roman"/>
                      </a:endParaRPr>
                    </a:p>
                  </a:txBody>
                  <a:tcPr marT="0" marB="0"/>
                </a:tc>
                <a:tc>
                  <a:txBody>
                    <a:bodyPr/>
                    <a:lstStyle/>
                    <a:p>
                      <a:pPr algn="ctr">
                        <a:lnSpc>
                          <a:spcPct val="115000"/>
                        </a:lnSpc>
                        <a:spcAft>
                          <a:spcPts val="0"/>
                        </a:spcAft>
                      </a:pPr>
                      <a:r>
                        <a:rPr lang="es-EC" sz="1600">
                          <a:effectLst/>
                        </a:rPr>
                        <a:t>5-50ºC</a:t>
                      </a:r>
                      <a:endParaRPr lang="es-EC" sz="1600">
                        <a:effectLst/>
                        <a:latin typeface="Arial"/>
                        <a:ea typeface="Calibri"/>
                        <a:cs typeface="Times New Roman"/>
                      </a:endParaRPr>
                    </a:p>
                  </a:txBody>
                  <a:tcPr marT="0" marB="0"/>
                </a:tc>
              </a:tr>
              <a:tr h="351736">
                <a:tc>
                  <a:txBody>
                    <a:bodyPr/>
                    <a:lstStyle/>
                    <a:p>
                      <a:pPr algn="ctr">
                        <a:lnSpc>
                          <a:spcPct val="115000"/>
                        </a:lnSpc>
                        <a:spcAft>
                          <a:spcPts val="0"/>
                        </a:spcAft>
                      </a:pPr>
                      <a:r>
                        <a:rPr lang="es-EC" sz="1600">
                          <a:effectLst/>
                        </a:rPr>
                        <a:t>Lubricación</a:t>
                      </a:r>
                      <a:endParaRPr lang="es-EC" sz="1600">
                        <a:effectLst/>
                        <a:latin typeface="Arial"/>
                        <a:ea typeface="Calibri"/>
                        <a:cs typeface="Times New Roman"/>
                      </a:endParaRPr>
                    </a:p>
                  </a:txBody>
                  <a:tcPr marT="0" marB="0"/>
                </a:tc>
                <a:tc>
                  <a:txBody>
                    <a:bodyPr/>
                    <a:lstStyle/>
                    <a:p>
                      <a:pPr algn="ctr">
                        <a:lnSpc>
                          <a:spcPct val="115000"/>
                        </a:lnSpc>
                        <a:spcAft>
                          <a:spcPts val="0"/>
                        </a:spcAft>
                      </a:pPr>
                      <a:r>
                        <a:rPr lang="es-EC" sz="1600">
                          <a:effectLst/>
                        </a:rPr>
                        <a:t>No requerida</a:t>
                      </a:r>
                      <a:endParaRPr lang="es-EC" sz="1600">
                        <a:effectLst/>
                        <a:latin typeface="Arial"/>
                        <a:ea typeface="Calibri"/>
                        <a:cs typeface="Times New Roman"/>
                      </a:endParaRPr>
                    </a:p>
                  </a:txBody>
                  <a:tcPr marT="0" marB="0"/>
                </a:tc>
              </a:tr>
              <a:tr h="351736">
                <a:tc>
                  <a:txBody>
                    <a:bodyPr/>
                    <a:lstStyle/>
                    <a:p>
                      <a:pPr algn="ctr">
                        <a:lnSpc>
                          <a:spcPct val="115000"/>
                        </a:lnSpc>
                        <a:spcAft>
                          <a:spcPts val="0"/>
                        </a:spcAft>
                      </a:pPr>
                      <a:r>
                        <a:rPr lang="es-EC" sz="1600">
                          <a:effectLst/>
                        </a:rPr>
                        <a:t>Montaje</a:t>
                      </a:r>
                      <a:endParaRPr lang="es-EC" sz="1600">
                        <a:effectLst/>
                        <a:latin typeface="Arial"/>
                        <a:ea typeface="Calibri"/>
                        <a:cs typeface="Times New Roman"/>
                      </a:endParaRPr>
                    </a:p>
                  </a:txBody>
                  <a:tcPr marT="0" marB="0"/>
                </a:tc>
                <a:tc>
                  <a:txBody>
                    <a:bodyPr/>
                    <a:lstStyle/>
                    <a:p>
                      <a:pPr algn="ctr">
                        <a:lnSpc>
                          <a:spcPct val="115000"/>
                        </a:lnSpc>
                        <a:spcAft>
                          <a:spcPts val="0"/>
                        </a:spcAft>
                      </a:pPr>
                      <a:r>
                        <a:rPr lang="es-EC" sz="1600">
                          <a:effectLst/>
                        </a:rPr>
                        <a:t>Libre</a:t>
                      </a:r>
                      <a:endParaRPr lang="es-EC" sz="1600">
                        <a:effectLst/>
                        <a:latin typeface="Arial"/>
                        <a:ea typeface="Calibri"/>
                        <a:cs typeface="Times New Roman"/>
                      </a:endParaRPr>
                    </a:p>
                  </a:txBody>
                  <a:tcPr marT="0" marB="0"/>
                </a:tc>
              </a:tr>
              <a:tr h="351736">
                <a:tc>
                  <a:txBody>
                    <a:bodyPr/>
                    <a:lstStyle/>
                    <a:p>
                      <a:pPr algn="ctr">
                        <a:lnSpc>
                          <a:spcPct val="115000"/>
                        </a:lnSpc>
                        <a:spcAft>
                          <a:spcPts val="0"/>
                        </a:spcAft>
                      </a:pPr>
                      <a:r>
                        <a:rPr lang="es-EC" sz="1600" dirty="0">
                          <a:effectLst/>
                        </a:rPr>
                        <a:t>Peso</a:t>
                      </a:r>
                      <a:endParaRPr lang="es-EC" sz="1600" dirty="0">
                        <a:effectLst/>
                        <a:latin typeface="Arial"/>
                        <a:ea typeface="Calibri"/>
                        <a:cs typeface="Times New Roman"/>
                      </a:endParaRPr>
                    </a:p>
                  </a:txBody>
                  <a:tcPr marT="0" marB="0"/>
                </a:tc>
                <a:tc>
                  <a:txBody>
                    <a:bodyPr/>
                    <a:lstStyle/>
                    <a:p>
                      <a:pPr algn="ctr">
                        <a:lnSpc>
                          <a:spcPct val="115000"/>
                        </a:lnSpc>
                        <a:spcAft>
                          <a:spcPts val="0"/>
                        </a:spcAft>
                      </a:pPr>
                      <a:r>
                        <a:rPr lang="es-EC" sz="1600">
                          <a:effectLst/>
                        </a:rPr>
                        <a:t>75gr</a:t>
                      </a:r>
                      <a:endParaRPr lang="es-EC" sz="1600">
                        <a:effectLst/>
                        <a:latin typeface="Arial"/>
                        <a:ea typeface="Calibri"/>
                        <a:cs typeface="Times New Roman"/>
                      </a:endParaRPr>
                    </a:p>
                  </a:txBody>
                  <a:tcPr marT="0" marB="0"/>
                </a:tc>
              </a:tr>
              <a:tr h="351736">
                <a:tc>
                  <a:txBody>
                    <a:bodyPr/>
                    <a:lstStyle/>
                    <a:p>
                      <a:pPr algn="ctr">
                        <a:lnSpc>
                          <a:spcPct val="115000"/>
                        </a:lnSpc>
                        <a:spcAft>
                          <a:spcPts val="0"/>
                        </a:spcAft>
                      </a:pPr>
                      <a:r>
                        <a:rPr lang="es-EC" sz="1600" dirty="0">
                          <a:effectLst/>
                        </a:rPr>
                        <a:t>Voltaje de accionamiento</a:t>
                      </a:r>
                      <a:endParaRPr lang="es-EC" sz="1600" dirty="0">
                        <a:effectLst/>
                        <a:latin typeface="Arial"/>
                        <a:ea typeface="Calibri"/>
                        <a:cs typeface="Times New Roman"/>
                      </a:endParaRPr>
                    </a:p>
                  </a:txBody>
                  <a:tcPr marT="0" marB="0"/>
                </a:tc>
                <a:tc>
                  <a:txBody>
                    <a:bodyPr/>
                    <a:lstStyle/>
                    <a:p>
                      <a:pPr algn="ctr">
                        <a:lnSpc>
                          <a:spcPct val="115000"/>
                        </a:lnSpc>
                        <a:spcAft>
                          <a:spcPts val="0"/>
                        </a:spcAft>
                      </a:pPr>
                      <a:r>
                        <a:rPr lang="es-EC" sz="1600" dirty="0">
                          <a:effectLst/>
                        </a:rPr>
                        <a:t>12V ±2V</a:t>
                      </a:r>
                      <a:endParaRPr lang="es-EC" sz="1600" dirty="0">
                        <a:effectLst/>
                        <a:latin typeface="Arial"/>
                        <a:ea typeface="Calibri"/>
                        <a:cs typeface="Times New Roman"/>
                      </a:endParaRPr>
                    </a:p>
                  </a:txBody>
                  <a:tcPr marT="0" marB="0"/>
                </a:tc>
              </a:tr>
            </a:tbl>
          </a:graphicData>
        </a:graphic>
      </p:graphicFrame>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745" y="4149080"/>
            <a:ext cx="4604212" cy="256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688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Circuito Neumático</a:t>
            </a:r>
            <a:endParaRPr lang="es-EC"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499" y="1623565"/>
            <a:ext cx="90297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5238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850106"/>
          </a:xfrm>
        </p:spPr>
        <p:txBody>
          <a:bodyPr>
            <a:normAutofit/>
          </a:bodyPr>
          <a:lstStyle/>
          <a:p>
            <a:r>
              <a:rPr lang="es-EC" sz="3200" dirty="0" smtClean="0"/>
              <a:t>Selección de Servomotores</a:t>
            </a:r>
            <a:endParaRPr lang="es-EC" sz="3200" dirty="0"/>
          </a:p>
        </p:txBody>
      </p:sp>
      <p:grpSp>
        <p:nvGrpSpPr>
          <p:cNvPr id="4" name="8 Grupo"/>
          <p:cNvGrpSpPr/>
          <p:nvPr/>
        </p:nvGrpSpPr>
        <p:grpSpPr>
          <a:xfrm>
            <a:off x="559921" y="1422228"/>
            <a:ext cx="2943860" cy="2503805"/>
            <a:chOff x="0" y="-2"/>
            <a:chExt cx="3571875" cy="4686302"/>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5718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4 Conector recto"/>
            <p:cNvCxnSpPr/>
            <p:nvPr/>
          </p:nvCxnSpPr>
          <p:spPr>
            <a:xfrm flipH="1">
              <a:off x="1569913" y="686966"/>
              <a:ext cx="14401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6 CuadroTexto"/>
            <p:cNvSpPr txBox="1"/>
            <p:nvPr/>
          </p:nvSpPr>
          <p:spPr>
            <a:xfrm>
              <a:off x="1883178" y="-2"/>
              <a:ext cx="586439" cy="686965"/>
            </a:xfrm>
            <a:prstGeom prst="rect">
              <a:avLst/>
            </a:prstGeom>
            <a:noFill/>
          </p:spPr>
          <p:txBody>
            <a:bodyPr wrap="square" rtlCol="0">
              <a:noAutofit/>
            </a:bodyPr>
            <a:lstStyle/>
            <a:p>
              <a:pPr>
                <a:spcAft>
                  <a:spcPts val="0"/>
                </a:spcAft>
              </a:pPr>
              <a:r>
                <a:rPr lang="es-EC" sz="1400" kern="1200">
                  <a:solidFill>
                    <a:srgbClr val="FF0000"/>
                  </a:solidFill>
                  <a:effectLst/>
                  <a:latin typeface="Calibri"/>
                  <a:ea typeface="Times New Roman"/>
                  <a:cs typeface="Times New Roman"/>
                </a:rPr>
                <a:t>d</a:t>
              </a:r>
              <a:endParaRPr lang="es-EC" sz="1200">
                <a:effectLst/>
                <a:latin typeface="Times New Roman"/>
                <a:ea typeface="Times New Roman"/>
              </a:endParaRPr>
            </a:p>
          </p:txBody>
        </p:sp>
        <p:sp>
          <p:nvSpPr>
            <p:cNvPr id="8" name="7 Elipse"/>
            <p:cNvSpPr/>
            <p:nvPr/>
          </p:nvSpPr>
          <p:spPr>
            <a:xfrm>
              <a:off x="2830053" y="535283"/>
              <a:ext cx="360040" cy="303366"/>
            </a:xfrm>
            <a:prstGeom prst="ellipse">
              <a:avLst/>
            </a:prstGeom>
            <a:solidFill>
              <a:schemeClr val="bg1">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s-EC" sz="1100">
                  <a:effectLst/>
                  <a:ea typeface="Times New Roman"/>
                  <a:cs typeface="Times New Roman"/>
                </a:rPr>
                <a:t> </a:t>
              </a:r>
              <a:endParaRPr lang="es-EC" sz="1100">
                <a:effectLst/>
                <a:ea typeface="Calibri"/>
                <a:cs typeface="Times New Roman"/>
              </a:endParaRPr>
            </a:p>
          </p:txBody>
        </p:sp>
      </p:grpSp>
      <mc:AlternateContent xmlns:mc="http://schemas.openxmlformats.org/markup-compatibility/2006" xmlns:a14="http://schemas.microsoft.com/office/drawing/2010/main">
        <mc:Choice Requires="a14">
          <p:sp>
            <p:nvSpPr>
              <p:cNvPr id="10" name="9 Rectángulo"/>
              <p:cNvSpPr/>
              <p:nvPr/>
            </p:nvSpPr>
            <p:spPr>
              <a:xfrm>
                <a:off x="4175787" y="1601493"/>
                <a:ext cx="7202351" cy="2031325"/>
              </a:xfrm>
              <a:prstGeom prst="rect">
                <a:avLst/>
              </a:prstGeom>
            </p:spPr>
            <p:txBody>
              <a:bodyPr wrap="square">
                <a:spAutoFit/>
              </a:bodyPr>
              <a:lstStyle/>
              <a:p>
                <a:r>
                  <a:rPr lang="es-EC" dirty="0" smtClean="0"/>
                  <a:t>Torque para las patas externas        </a:t>
                </a:r>
                <a14:m>
                  <m:oMath xmlns:m="http://schemas.openxmlformats.org/officeDocument/2006/math">
                    <m:sSub>
                      <m:sSubPr>
                        <m:ctrlPr>
                          <a:rPr lang="es-EC" i="1">
                            <a:latin typeface="Cambria Math"/>
                          </a:rPr>
                        </m:ctrlPr>
                      </m:sSubPr>
                      <m:e>
                        <m:r>
                          <a:rPr lang="es-EC" i="1">
                            <a:latin typeface="Cambria Math"/>
                          </a:rPr>
                          <m:t>𝑇</m:t>
                        </m:r>
                      </m:e>
                      <m:sub>
                        <m:r>
                          <a:rPr lang="es-EC" i="1">
                            <a:latin typeface="Cambria Math"/>
                          </a:rPr>
                          <m:t>𝑠</m:t>
                        </m:r>
                        <m:r>
                          <a:rPr lang="es-EC" i="1">
                            <a:latin typeface="Cambria Math"/>
                          </a:rPr>
                          <m:t>1</m:t>
                        </m:r>
                      </m:sub>
                    </m:sSub>
                    <m:r>
                      <a:rPr lang="es-EC" i="1">
                        <a:latin typeface="Cambria Math"/>
                      </a:rPr>
                      <m:t>=3.29</m:t>
                    </m:r>
                    <m:d>
                      <m:dPr>
                        <m:begChr m:val="["/>
                        <m:endChr m:val="]"/>
                        <m:ctrlPr>
                          <a:rPr lang="es-EC" i="1">
                            <a:latin typeface="Cambria Math"/>
                          </a:rPr>
                        </m:ctrlPr>
                      </m:dPr>
                      <m:e>
                        <m:r>
                          <a:rPr lang="es-EC" i="1">
                            <a:latin typeface="Cambria Math"/>
                          </a:rPr>
                          <m:t>𝑘𝑔</m:t>
                        </m:r>
                        <m:r>
                          <a:rPr lang="es-EC" i="1">
                            <a:latin typeface="Cambria Math"/>
                          </a:rPr>
                          <m:t>∙</m:t>
                        </m:r>
                        <m:r>
                          <a:rPr lang="es-EC" i="1">
                            <a:latin typeface="Cambria Math"/>
                          </a:rPr>
                          <m:t>𝑐𝑚</m:t>
                        </m:r>
                      </m:e>
                    </m:d>
                  </m:oMath>
                </a14:m>
                <a:endParaRPr lang="es-EC" dirty="0" smtClean="0"/>
              </a:p>
              <a:p>
                <a:endParaRPr lang="es-EC" dirty="0"/>
              </a:p>
              <a:p>
                <a:endParaRPr lang="es-EC" dirty="0" smtClean="0"/>
              </a:p>
              <a:p>
                <a:r>
                  <a:rPr lang="es-EC" dirty="0"/>
                  <a:t>Torque para las patas </a:t>
                </a:r>
                <a:r>
                  <a:rPr lang="es-EC" dirty="0" smtClean="0"/>
                  <a:t>internas</a:t>
                </a:r>
                <a14:m>
                  <m:oMath xmlns:m="http://schemas.openxmlformats.org/officeDocument/2006/math">
                    <m:r>
                      <a:rPr lang="es-EC" b="0" i="0" smtClean="0">
                        <a:latin typeface="Cambria Math"/>
                      </a:rPr>
                      <m:t>         </m:t>
                    </m:r>
                    <m:sSub>
                      <m:sSubPr>
                        <m:ctrlPr>
                          <a:rPr lang="es-EC" i="1">
                            <a:latin typeface="Cambria Math"/>
                          </a:rPr>
                        </m:ctrlPr>
                      </m:sSubPr>
                      <m:e>
                        <m:r>
                          <a:rPr lang="es-EC" i="1">
                            <a:latin typeface="Cambria Math"/>
                          </a:rPr>
                          <m:t>𝑇</m:t>
                        </m:r>
                      </m:e>
                      <m:sub>
                        <m:r>
                          <a:rPr lang="es-EC" i="1">
                            <a:latin typeface="Cambria Math"/>
                          </a:rPr>
                          <m:t>𝑠</m:t>
                        </m:r>
                        <m:r>
                          <a:rPr lang="es-EC" i="1">
                            <a:latin typeface="Cambria Math"/>
                          </a:rPr>
                          <m:t>2</m:t>
                        </m:r>
                      </m:sub>
                    </m:sSub>
                    <m:r>
                      <a:rPr lang="es-EC" i="1">
                        <a:latin typeface="Cambria Math"/>
                      </a:rPr>
                      <m:t>=6.59 </m:t>
                    </m:r>
                    <m:d>
                      <m:dPr>
                        <m:begChr m:val="["/>
                        <m:endChr m:val="]"/>
                        <m:ctrlPr>
                          <a:rPr lang="es-EC" i="1">
                            <a:latin typeface="Cambria Math"/>
                          </a:rPr>
                        </m:ctrlPr>
                      </m:dPr>
                      <m:e>
                        <m:r>
                          <a:rPr lang="es-EC" i="1">
                            <a:latin typeface="Cambria Math"/>
                          </a:rPr>
                          <m:t>𝑘𝑔</m:t>
                        </m:r>
                        <m:r>
                          <a:rPr lang="es-EC" i="1">
                            <a:latin typeface="Cambria Math"/>
                          </a:rPr>
                          <m:t>∙</m:t>
                        </m:r>
                        <m:r>
                          <a:rPr lang="es-EC" i="1">
                            <a:latin typeface="Cambria Math"/>
                          </a:rPr>
                          <m:t>𝑐𝑚</m:t>
                        </m:r>
                      </m:e>
                    </m:d>
                  </m:oMath>
                </a14:m>
                <a:endParaRPr lang="es-EC" dirty="0" smtClean="0"/>
              </a:p>
              <a:p>
                <a:endParaRPr lang="es-EC" dirty="0"/>
              </a:p>
              <a:p>
                <a:endParaRPr lang="es-EC" dirty="0" smtClean="0"/>
              </a:p>
              <a:p>
                <a:r>
                  <a:rPr lang="es-EC" dirty="0"/>
                  <a:t>Torque para </a:t>
                </a:r>
                <a:r>
                  <a:rPr lang="es-EC" dirty="0" smtClean="0"/>
                  <a:t>el giro                              </a:t>
                </a:r>
                <a14:m>
                  <m:oMath xmlns:m="http://schemas.openxmlformats.org/officeDocument/2006/math">
                    <m:r>
                      <a:rPr lang="es-EC" i="1">
                        <a:latin typeface="Cambria Math"/>
                      </a:rPr>
                      <m:t>𝑇</m:t>
                    </m:r>
                    <m:r>
                      <a:rPr lang="es-EC" i="1">
                        <a:latin typeface="Cambria Math"/>
                      </a:rPr>
                      <m:t>=7.95 </m:t>
                    </m:r>
                    <m:d>
                      <m:dPr>
                        <m:begChr m:val="["/>
                        <m:endChr m:val="]"/>
                        <m:ctrlPr>
                          <a:rPr lang="es-EC" i="1">
                            <a:latin typeface="Cambria Math"/>
                          </a:rPr>
                        </m:ctrlPr>
                      </m:dPr>
                      <m:e>
                        <m:r>
                          <a:rPr lang="es-EC" i="1">
                            <a:latin typeface="Cambria Math"/>
                          </a:rPr>
                          <m:t>𝑘𝑔</m:t>
                        </m:r>
                        <m:r>
                          <a:rPr lang="es-EC" i="1">
                            <a:latin typeface="Cambria Math"/>
                          </a:rPr>
                          <m:t>∙</m:t>
                        </m:r>
                        <m:r>
                          <a:rPr lang="es-EC" i="1">
                            <a:latin typeface="Cambria Math"/>
                          </a:rPr>
                          <m:t>𝑐𝑚</m:t>
                        </m:r>
                      </m:e>
                    </m:d>
                  </m:oMath>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3131840" y="1601492"/>
                <a:ext cx="5401763" cy="2031325"/>
              </a:xfrm>
              <a:prstGeom prst="rect">
                <a:avLst/>
              </a:prstGeom>
              <a:blipFill rotWithShape="1">
                <a:blip r:embed="rId3"/>
                <a:stretch>
                  <a:fillRect l="-1016" t="-1502" b="-3904"/>
                </a:stretch>
              </a:blipFill>
            </p:spPr>
            <p:txBody>
              <a:bodyPr/>
              <a:lstStyle/>
              <a:p>
                <a:r>
                  <a:rPr lang="es-EC">
                    <a:noFill/>
                  </a:rPr>
                  <a:t> </a:t>
                </a:r>
              </a:p>
            </p:txBody>
          </p:sp>
        </mc:Fallback>
      </mc:AlternateContent>
      <p:pic>
        <p:nvPicPr>
          <p:cNvPr id="11" name="10 Imagen"/>
          <p:cNvPicPr/>
          <p:nvPr/>
        </p:nvPicPr>
        <p:blipFill>
          <a:blip r:embed="rId4">
            <a:extLst>
              <a:ext uri="{28A0092B-C50C-407E-A947-70E740481C1C}">
                <a14:useLocalDpi xmlns:a14="http://schemas.microsoft.com/office/drawing/2010/main" val="0"/>
              </a:ext>
            </a:extLst>
          </a:blip>
          <a:srcRect/>
          <a:stretch>
            <a:fillRect/>
          </a:stretch>
        </p:blipFill>
        <p:spPr bwMode="auto">
          <a:xfrm>
            <a:off x="782593" y="4149080"/>
            <a:ext cx="2498513" cy="2183130"/>
          </a:xfrm>
          <a:prstGeom prst="rect">
            <a:avLst/>
          </a:prstGeom>
          <a:noFill/>
          <a:ln>
            <a:noFill/>
          </a:ln>
        </p:spPr>
      </p:pic>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5999989" y="3836489"/>
            <a:ext cx="4128459" cy="2808312"/>
          </a:xfrm>
          <a:prstGeom prst="rect">
            <a:avLst/>
          </a:prstGeom>
          <a:noFill/>
          <a:ln>
            <a:noFill/>
          </a:ln>
        </p:spPr>
      </p:pic>
    </p:spTree>
    <p:extLst>
      <p:ext uri="{BB962C8B-B14F-4D97-AF65-F5344CB8AC3E}">
        <p14:creationId xmlns:p14="http://schemas.microsoft.com/office/powerpoint/2010/main" val="472618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59008" cy="778098"/>
          </a:xfrm>
        </p:spPr>
        <p:txBody>
          <a:bodyPr>
            <a:normAutofit/>
          </a:bodyPr>
          <a:lstStyle/>
          <a:p>
            <a:r>
              <a:rPr lang="es-EC" sz="3200" dirty="0" smtClean="0"/>
              <a:t>Placa Principal Arduino</a:t>
            </a:r>
            <a:endParaRPr lang="es-EC" sz="3200" dirty="0"/>
          </a:p>
        </p:txBody>
      </p:sp>
      <p:sp>
        <p:nvSpPr>
          <p:cNvPr id="3" name="2 Marcador de contenido"/>
          <p:cNvSpPr>
            <a:spLocks noGrp="1"/>
          </p:cNvSpPr>
          <p:nvPr>
            <p:ph idx="1"/>
          </p:nvPr>
        </p:nvSpPr>
        <p:spPr>
          <a:xfrm>
            <a:off x="609600" y="1124745"/>
            <a:ext cx="10972800" cy="5001419"/>
          </a:xfrm>
        </p:spPr>
        <p:txBody>
          <a:bodyPr>
            <a:normAutofit/>
          </a:bodyPr>
          <a:lstStyle/>
          <a:p>
            <a:pPr algn="just"/>
            <a:r>
              <a:rPr lang="es-EC" sz="2000" dirty="0" smtClean="0"/>
              <a:t>Puede recibir información </a:t>
            </a:r>
            <a:r>
              <a:rPr lang="es-EC" sz="2000" dirty="0"/>
              <a:t>de variedad de </a:t>
            </a:r>
            <a:r>
              <a:rPr lang="es-EC" sz="2000" dirty="0" smtClean="0"/>
              <a:t>sensores</a:t>
            </a:r>
          </a:p>
          <a:p>
            <a:pPr algn="just"/>
            <a:r>
              <a:rPr lang="es-EC" sz="2000" dirty="0" smtClean="0"/>
              <a:t>Se encuentra disponible </a:t>
            </a:r>
            <a:r>
              <a:rPr lang="es-EC" sz="2000" dirty="0"/>
              <a:t>bajo una licencia </a:t>
            </a:r>
            <a:r>
              <a:rPr lang="es-EC" sz="2000" dirty="0" smtClean="0"/>
              <a:t>de código abierto</a:t>
            </a:r>
          </a:p>
          <a:p>
            <a:pPr algn="just"/>
            <a:r>
              <a:rPr lang="es-EC" sz="2000" dirty="0"/>
              <a:t>G</a:t>
            </a:r>
            <a:r>
              <a:rPr lang="es-EC" sz="2000" dirty="0" smtClean="0"/>
              <a:t>ran </a:t>
            </a:r>
            <a:r>
              <a:rPr lang="es-EC" sz="2000" dirty="0"/>
              <a:t>variedad de librerías </a:t>
            </a:r>
            <a:r>
              <a:rPr lang="es-EC" sz="2000" dirty="0" smtClean="0"/>
              <a:t>para prácticamente </a:t>
            </a:r>
            <a:r>
              <a:rPr lang="es-EC" sz="2000" dirty="0"/>
              <a:t>cualquier componente externo que se requiera acoplar</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267529" y="2780929"/>
            <a:ext cx="8035991" cy="3902745"/>
          </a:xfrm>
          <a:prstGeom prst="rect">
            <a:avLst/>
          </a:prstGeom>
          <a:noFill/>
          <a:ln>
            <a:noFill/>
          </a:ln>
        </p:spPr>
      </p:pic>
    </p:spTree>
    <p:extLst>
      <p:ext uri="{BB962C8B-B14F-4D97-AF65-F5344CB8AC3E}">
        <p14:creationId xmlns:p14="http://schemas.microsoft.com/office/powerpoint/2010/main" val="27031796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Diseño de Circuitos Eléctricos</a:t>
            </a:r>
            <a:endParaRPr lang="es-EC" sz="3200"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3058522" y="1340768"/>
            <a:ext cx="6113780" cy="5010150"/>
          </a:xfrm>
          <a:prstGeom prst="rect">
            <a:avLst/>
          </a:prstGeom>
          <a:noFill/>
          <a:ln>
            <a:noFill/>
          </a:ln>
        </p:spPr>
      </p:pic>
    </p:spTree>
    <p:extLst>
      <p:ext uri="{BB962C8B-B14F-4D97-AF65-F5344CB8AC3E}">
        <p14:creationId xmlns:p14="http://schemas.microsoft.com/office/powerpoint/2010/main" val="2143849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Circuito del Control</a:t>
            </a:r>
            <a:endParaRPr lang="es-EC" sz="3200" dirty="0"/>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063553" y="2166938"/>
            <a:ext cx="8132001" cy="2918247"/>
          </a:xfrm>
          <a:prstGeom prst="rect">
            <a:avLst/>
          </a:prstGeom>
          <a:noFill/>
          <a:ln>
            <a:noFill/>
          </a:ln>
        </p:spPr>
      </p:pic>
    </p:spTree>
    <p:extLst>
      <p:ext uri="{BB962C8B-B14F-4D97-AF65-F5344CB8AC3E}">
        <p14:creationId xmlns:p14="http://schemas.microsoft.com/office/powerpoint/2010/main" val="6213916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1055019" cy="634082"/>
          </a:xfrm>
        </p:spPr>
        <p:txBody>
          <a:bodyPr>
            <a:normAutofit/>
          </a:bodyPr>
          <a:lstStyle/>
          <a:p>
            <a:r>
              <a:rPr lang="es-EC" sz="3600" dirty="0" smtClean="0"/>
              <a:t>Instrumentación</a:t>
            </a:r>
            <a:endParaRPr lang="es-EC" sz="3600" dirty="0"/>
          </a:p>
        </p:txBody>
      </p:sp>
      <p:sp>
        <p:nvSpPr>
          <p:cNvPr id="3" name="2 Marcador de contenido"/>
          <p:cNvSpPr>
            <a:spLocks noGrp="1"/>
          </p:cNvSpPr>
          <p:nvPr>
            <p:ph idx="1"/>
          </p:nvPr>
        </p:nvSpPr>
        <p:spPr>
          <a:xfrm>
            <a:off x="623392" y="980729"/>
            <a:ext cx="6912768" cy="4525963"/>
          </a:xfrm>
        </p:spPr>
        <p:txBody>
          <a:bodyPr>
            <a:noAutofit/>
          </a:bodyPr>
          <a:lstStyle/>
          <a:p>
            <a:r>
              <a:rPr lang="es-EC" sz="1800" dirty="0"/>
              <a:t>Sensor Magnético</a:t>
            </a:r>
          </a:p>
          <a:p>
            <a:pPr marL="0" indent="0">
              <a:buNone/>
            </a:pPr>
            <a:r>
              <a:rPr lang="es-EC" sz="1800" dirty="0" smtClean="0"/>
              <a:t>Este servirá para dar información </a:t>
            </a:r>
            <a:r>
              <a:rPr lang="es-EC" sz="1800" dirty="0"/>
              <a:t>sobre la posición de los cilindros, se ubicarán en el inicio y en el final de los mismos. </a:t>
            </a:r>
            <a:endParaRPr lang="es-EC" sz="1800" dirty="0" smtClean="0"/>
          </a:p>
          <a:p>
            <a:pPr marL="0" indent="0">
              <a:buNone/>
            </a:pPr>
            <a:endParaRPr lang="es-EC" sz="1800" dirty="0" smtClean="0"/>
          </a:p>
          <a:p>
            <a:endParaRPr lang="es-EC" sz="1800" dirty="0"/>
          </a:p>
          <a:p>
            <a:r>
              <a:rPr lang="es-EC" sz="1800" dirty="0"/>
              <a:t>Sensor de </a:t>
            </a:r>
            <a:r>
              <a:rPr lang="es-EC" sz="1800" dirty="0" smtClean="0"/>
              <a:t>Presión</a:t>
            </a:r>
          </a:p>
          <a:p>
            <a:pPr marL="0" indent="0">
              <a:buNone/>
            </a:pPr>
            <a:r>
              <a:rPr lang="es-EC" sz="1800" dirty="0" smtClean="0"/>
              <a:t>Es importante que el vacío se realice correctamente, </a:t>
            </a:r>
            <a:r>
              <a:rPr lang="es-EC" sz="1800" dirty="0"/>
              <a:t>un sensor de presión </a:t>
            </a:r>
            <a:r>
              <a:rPr lang="es-EC" sz="1800" dirty="0" smtClean="0"/>
              <a:t>diferencial mide </a:t>
            </a:r>
            <a:r>
              <a:rPr lang="es-EC" sz="1800" dirty="0"/>
              <a:t>la presión de una entrada con respecto a la </a:t>
            </a:r>
            <a:r>
              <a:rPr lang="es-EC" sz="1800" dirty="0" smtClean="0"/>
              <a:t>otra esto es ideal </a:t>
            </a:r>
            <a:r>
              <a:rPr lang="es-EC" sz="1800" dirty="0"/>
              <a:t>para detectar si el vacío se realizó correctamente </a:t>
            </a:r>
            <a:endParaRPr lang="es-EC" sz="1800" dirty="0" smtClean="0"/>
          </a:p>
          <a:p>
            <a:endParaRPr lang="es-EC" sz="1800" dirty="0" smtClean="0"/>
          </a:p>
          <a:p>
            <a:r>
              <a:rPr lang="es-EC" sz="1800" dirty="0"/>
              <a:t>Sensor Ultrasónico</a:t>
            </a:r>
          </a:p>
          <a:p>
            <a:endParaRPr lang="es-EC" sz="1800" dirty="0"/>
          </a:p>
          <a:p>
            <a:r>
              <a:rPr lang="es-EC" sz="1800" dirty="0"/>
              <a:t>Este evita que el robot colisione con algún obstáculo que se encuentre al frente</a:t>
            </a:r>
          </a:p>
          <a:p>
            <a:endParaRPr lang="es-EC" sz="1800" dirty="0"/>
          </a:p>
          <a:p>
            <a:endParaRPr lang="es-EC" sz="1600" dirty="0"/>
          </a:p>
        </p:txBody>
      </p:sp>
      <p:pic>
        <p:nvPicPr>
          <p:cNvPr id="14338" name="Picture 2" descr="http://es.farnell.com/productimages/standard/en_GB/GE4344C-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845" y="2798678"/>
            <a:ext cx="24511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45" y="1052736"/>
            <a:ext cx="2569699" cy="153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6445" y="5229200"/>
            <a:ext cx="2980063"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225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DEFINICIÓN DEL PROYECTO</a:t>
            </a:r>
            <a:endParaRPr lang="es-EC" dirty="0"/>
          </a:p>
        </p:txBody>
      </p:sp>
      <p:sp>
        <p:nvSpPr>
          <p:cNvPr id="5" name="Marcador de contenido 4"/>
          <p:cNvSpPr>
            <a:spLocks noGrp="1"/>
          </p:cNvSpPr>
          <p:nvPr>
            <p:ph idx="1"/>
          </p:nvPr>
        </p:nvSpPr>
        <p:spPr/>
        <p:txBody>
          <a:bodyPr>
            <a:normAutofit fontScale="92500" lnSpcReduction="10000"/>
          </a:bodyPr>
          <a:lstStyle/>
          <a:p>
            <a:pPr algn="just"/>
            <a:r>
              <a:rPr lang="es-EC" dirty="0"/>
              <a:t>El presente proyecto </a:t>
            </a:r>
            <a:r>
              <a:rPr lang="es-EC" dirty="0" smtClean="0"/>
              <a:t>consiste </a:t>
            </a:r>
            <a:r>
              <a:rPr lang="es-EC" dirty="0"/>
              <a:t>en el diseño y construcción de un robot escalador capaz de trasladarse por </a:t>
            </a:r>
            <a:r>
              <a:rPr lang="es-EC" dirty="0" smtClean="0"/>
              <a:t> superficies lisas verticales </a:t>
            </a:r>
            <a:r>
              <a:rPr lang="es-EC" dirty="0"/>
              <a:t>no </a:t>
            </a:r>
            <a:r>
              <a:rPr lang="es-EC" dirty="0" smtClean="0"/>
              <a:t>porosas, </a:t>
            </a:r>
            <a:endParaRPr lang="es-EC" dirty="0"/>
          </a:p>
          <a:p>
            <a:pPr algn="just"/>
            <a:r>
              <a:rPr lang="es-EC" dirty="0" smtClean="0"/>
              <a:t>La </a:t>
            </a:r>
            <a:r>
              <a:rPr lang="es-EC" dirty="0"/>
              <a:t>forma en la que el robot logra aferrarse a las superficies y sostener su propio peso es gracias a ventosas y con la ayuda de generadores de </a:t>
            </a:r>
            <a:r>
              <a:rPr lang="es-EC" dirty="0" smtClean="0"/>
              <a:t>vacío</a:t>
            </a:r>
          </a:p>
          <a:p>
            <a:pPr algn="just"/>
            <a:r>
              <a:rPr lang="es-EC" dirty="0" smtClean="0"/>
              <a:t> Es dirigido gracias </a:t>
            </a:r>
            <a:r>
              <a:rPr lang="es-EC" dirty="0"/>
              <a:t>a un operador humano ubicado en un lugar seguro a unos metros del robot.</a:t>
            </a:r>
          </a:p>
          <a:p>
            <a:pPr algn="just"/>
            <a:r>
              <a:rPr lang="es-EC" dirty="0"/>
              <a:t>El robot controla su posición, el avance y en el giro, utilizando sensores en diferentes puntos del mecanismo de </a:t>
            </a:r>
            <a:r>
              <a:rPr lang="es-EC" dirty="0" smtClean="0"/>
              <a:t>recorrido. </a:t>
            </a:r>
          </a:p>
          <a:p>
            <a:pPr algn="just"/>
            <a:r>
              <a:rPr lang="es-EC" dirty="0" smtClean="0"/>
              <a:t>El </a:t>
            </a:r>
            <a:r>
              <a:rPr lang="es-EC" dirty="0"/>
              <a:t>robot a diseñar será capaz de identificar si una o más ventosas no realizaron correctamente el vacío para así que este no pueda caerse y provocar algún tipo de accidente</a:t>
            </a:r>
          </a:p>
          <a:p>
            <a:pPr marL="0" indent="0">
              <a:buNone/>
            </a:pPr>
            <a:endParaRPr lang="es-EC" dirty="0"/>
          </a:p>
        </p:txBody>
      </p:sp>
    </p:spTree>
    <p:extLst>
      <p:ext uri="{BB962C8B-B14F-4D97-AF65-F5344CB8AC3E}">
        <p14:creationId xmlns:p14="http://schemas.microsoft.com/office/powerpoint/2010/main" val="16291145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a:t>Modelo CAD final del robot</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00" y="1338040"/>
            <a:ext cx="820420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984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IV</a:t>
            </a:r>
            <a:endParaRPr lang="es-EC" dirty="0"/>
          </a:p>
        </p:txBody>
      </p:sp>
      <p:sp>
        <p:nvSpPr>
          <p:cNvPr id="5" name="Subtítulo 4"/>
          <p:cNvSpPr>
            <a:spLocks noGrp="1"/>
          </p:cNvSpPr>
          <p:nvPr>
            <p:ph type="subTitle" idx="1"/>
          </p:nvPr>
        </p:nvSpPr>
        <p:spPr/>
        <p:txBody>
          <a:bodyPr/>
          <a:lstStyle/>
          <a:p>
            <a:r>
              <a:rPr lang="es-EC" dirty="0" smtClean="0"/>
              <a:t>CONSTRUCCIÓN DEL PROTOTIPO</a:t>
            </a:r>
            <a:endParaRPr lang="es-EC" dirty="0"/>
          </a:p>
        </p:txBody>
      </p:sp>
    </p:spTree>
    <p:extLst>
      <p:ext uri="{BB962C8B-B14F-4D97-AF65-F5344CB8AC3E}">
        <p14:creationId xmlns:p14="http://schemas.microsoft.com/office/powerpoint/2010/main" val="4089100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064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413" y="2035820"/>
            <a:ext cx="2956448" cy="1969244"/>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215680" y="3933057"/>
            <a:ext cx="4608512" cy="2231643"/>
          </a:xfrm>
          <a:prstGeom prst="rect">
            <a:avLst/>
          </a:prstGeom>
          <a:noFill/>
          <a:ln>
            <a:noFill/>
          </a:ln>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2171" y="2036374"/>
            <a:ext cx="4122407" cy="2237730"/>
          </a:xfrm>
          <a:prstGeom prst="rect">
            <a:avLst/>
          </a:prstGeom>
          <a:noFill/>
          <a:ln>
            <a:noFill/>
          </a:ln>
        </p:spPr>
      </p:pic>
    </p:spTree>
    <p:extLst>
      <p:ext uri="{BB962C8B-B14F-4D97-AF65-F5344CB8AC3E}">
        <p14:creationId xmlns:p14="http://schemas.microsoft.com/office/powerpoint/2010/main" val="4198616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43339" y="1052736"/>
            <a:ext cx="4608512" cy="2382606"/>
          </a:xfrm>
          <a:prstGeom prst="rect">
            <a:avLst/>
          </a:prstGeom>
          <a:noFill/>
          <a:ln>
            <a:noFill/>
          </a:ln>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3136421" y="3280844"/>
            <a:ext cx="4382988" cy="2826489"/>
          </a:xfrm>
          <a:prstGeom prst="rect">
            <a:avLst/>
          </a:prstGeom>
          <a:noFill/>
          <a:ln>
            <a:noFill/>
          </a:ln>
        </p:spPr>
      </p:pic>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6768075" y="1196753"/>
            <a:ext cx="5088565" cy="2632121"/>
          </a:xfrm>
          <a:prstGeom prst="rect">
            <a:avLst/>
          </a:prstGeom>
          <a:noFill/>
          <a:ln>
            <a:noFill/>
          </a:ln>
        </p:spPr>
      </p:pic>
      <p:sp>
        <p:nvSpPr>
          <p:cNvPr id="10" name="1 Título"/>
          <p:cNvSpPr>
            <a:spLocks noGrp="1"/>
          </p:cNvSpPr>
          <p:nvPr>
            <p:ph type="title"/>
          </p:nvPr>
        </p:nvSpPr>
        <p:spPr>
          <a:xfrm>
            <a:off x="609600" y="26064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2374169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39349" y="980728"/>
            <a:ext cx="4896544" cy="2808312"/>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983766" y="3789040"/>
            <a:ext cx="4224469" cy="2715684"/>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7248129" y="1070502"/>
            <a:ext cx="4797260" cy="2718539"/>
          </a:xfrm>
          <a:prstGeom prst="rect">
            <a:avLst/>
          </a:prstGeom>
          <a:noFill/>
          <a:ln>
            <a:noFill/>
          </a:ln>
        </p:spPr>
      </p:pic>
      <p:sp>
        <p:nvSpPr>
          <p:cNvPr id="9"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3294264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431371" y="908720"/>
            <a:ext cx="4512501" cy="2448272"/>
          </a:xfrm>
          <a:prstGeom prst="rect">
            <a:avLst/>
          </a:prstGeom>
          <a:noFill/>
          <a:ln>
            <a:noFill/>
          </a:ln>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3983765" y="3212976"/>
            <a:ext cx="4320480" cy="2664296"/>
          </a:xfrm>
          <a:prstGeom prst="rect">
            <a:avLst/>
          </a:prstGeom>
          <a:noFill/>
          <a:ln>
            <a:noFill/>
          </a:ln>
        </p:spPr>
      </p:pic>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8105127" y="908720"/>
            <a:ext cx="4032448" cy="2736304"/>
          </a:xfrm>
          <a:prstGeom prst="rect">
            <a:avLst/>
          </a:prstGeom>
          <a:noFill/>
          <a:ln>
            <a:noFill/>
          </a:ln>
        </p:spPr>
      </p:pic>
      <p:sp>
        <p:nvSpPr>
          <p:cNvPr id="10"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8122084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527382" y="1365748"/>
            <a:ext cx="3788549" cy="2430190"/>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3407701" y="3717032"/>
            <a:ext cx="4950507" cy="2396852"/>
          </a:xfrm>
          <a:prstGeom prst="rect">
            <a:avLst/>
          </a:prstGeom>
          <a:noFill/>
          <a:ln>
            <a:noFill/>
          </a:ln>
        </p:spPr>
      </p:pic>
      <p:pic>
        <p:nvPicPr>
          <p:cNvPr id="8" name="7 Imagen"/>
          <p:cNvPicPr/>
          <p:nvPr/>
        </p:nvPicPr>
        <p:blipFill>
          <a:blip r:embed="rId4">
            <a:extLst>
              <a:ext uri="{28A0092B-C50C-407E-A947-70E740481C1C}">
                <a14:useLocalDpi xmlns:a14="http://schemas.microsoft.com/office/drawing/2010/main" val="0"/>
              </a:ext>
            </a:extLst>
          </a:blip>
          <a:srcRect/>
          <a:stretch>
            <a:fillRect/>
          </a:stretch>
        </p:blipFill>
        <p:spPr bwMode="auto">
          <a:xfrm>
            <a:off x="7364176" y="1340768"/>
            <a:ext cx="4827825" cy="2664296"/>
          </a:xfrm>
          <a:prstGeom prst="rect">
            <a:avLst/>
          </a:prstGeom>
          <a:noFill/>
          <a:ln>
            <a:noFill/>
          </a:ln>
        </p:spPr>
      </p:pic>
      <p:sp>
        <p:nvSpPr>
          <p:cNvPr id="9"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33596085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239350" y="1219206"/>
            <a:ext cx="5088565" cy="2808312"/>
          </a:xfrm>
          <a:prstGeom prst="rect">
            <a:avLst/>
          </a:prstGeom>
          <a:noFill/>
          <a:ln>
            <a:noFill/>
          </a:ln>
        </p:spPr>
      </p:pic>
      <p:pic>
        <p:nvPicPr>
          <p:cNvPr id="8" name="7 Imagen"/>
          <p:cNvPicPr/>
          <p:nvPr/>
        </p:nvPicPr>
        <p:blipFill>
          <a:blip r:embed="rId3">
            <a:extLst>
              <a:ext uri="{28A0092B-C50C-407E-A947-70E740481C1C}">
                <a14:useLocalDpi xmlns:a14="http://schemas.microsoft.com/office/drawing/2010/main" val="0"/>
              </a:ext>
            </a:extLst>
          </a:blip>
          <a:srcRect/>
          <a:stretch>
            <a:fillRect/>
          </a:stretch>
        </p:blipFill>
        <p:spPr bwMode="auto">
          <a:xfrm>
            <a:off x="3119669" y="3888933"/>
            <a:ext cx="5458816" cy="2952328"/>
          </a:xfrm>
          <a:prstGeom prst="rect">
            <a:avLst/>
          </a:prstGeom>
          <a:noFill/>
          <a:ln>
            <a:noFill/>
          </a:ln>
        </p:spPr>
      </p:pic>
      <p:pic>
        <p:nvPicPr>
          <p:cNvPr id="9" name="8 Imagen"/>
          <p:cNvPicPr/>
          <p:nvPr/>
        </p:nvPicPr>
        <p:blipFill>
          <a:blip r:embed="rId4">
            <a:extLst>
              <a:ext uri="{28A0092B-C50C-407E-A947-70E740481C1C}">
                <a14:useLocalDpi xmlns:a14="http://schemas.microsoft.com/office/drawing/2010/main" val="0"/>
              </a:ext>
            </a:extLst>
          </a:blip>
          <a:srcRect/>
          <a:stretch>
            <a:fillRect/>
          </a:stretch>
        </p:blipFill>
        <p:spPr bwMode="auto">
          <a:xfrm>
            <a:off x="6672065" y="1251147"/>
            <a:ext cx="5244191" cy="2920585"/>
          </a:xfrm>
          <a:prstGeom prst="rect">
            <a:avLst/>
          </a:prstGeom>
          <a:noFill/>
          <a:ln>
            <a:noFill/>
          </a:ln>
        </p:spPr>
      </p:pic>
      <p:sp>
        <p:nvSpPr>
          <p:cNvPr id="10"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86662879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719403" y="2852936"/>
            <a:ext cx="5376597" cy="2808312"/>
          </a:xfrm>
          <a:prstGeom prst="rect">
            <a:avLst/>
          </a:prstGeom>
          <a:noFill/>
          <a:ln>
            <a:noFill/>
          </a:ln>
        </p:spPr>
      </p:pic>
      <p:pic>
        <p:nvPicPr>
          <p:cNvPr id="5" name="4 Imagen"/>
          <p:cNvPicPr/>
          <p:nvPr/>
        </p:nvPicPr>
        <p:blipFill rotWithShape="1">
          <a:blip r:embed="rId3">
            <a:extLst>
              <a:ext uri="{28A0092B-C50C-407E-A947-70E740481C1C}">
                <a14:useLocalDpi xmlns:a14="http://schemas.microsoft.com/office/drawing/2010/main" val="0"/>
              </a:ext>
            </a:extLst>
          </a:blip>
          <a:srcRect l="5744"/>
          <a:stretch/>
        </p:blipFill>
        <p:spPr bwMode="auto">
          <a:xfrm>
            <a:off x="6355829" y="2910876"/>
            <a:ext cx="4924747" cy="2966397"/>
          </a:xfrm>
          <a:prstGeom prst="rect">
            <a:avLst/>
          </a:prstGeom>
          <a:noFill/>
          <a:ln>
            <a:noFill/>
          </a:ln>
          <a:extLst>
            <a:ext uri="{53640926-AAD7-44D8-BBD7-CCE9431645EC}">
              <a14:shadowObscured xmlns:a14="http://schemas.microsoft.com/office/drawing/2010/main"/>
            </a:ext>
          </a:extLst>
        </p:spPr>
      </p:pic>
      <p:sp>
        <p:nvSpPr>
          <p:cNvPr id="8"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40118278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431371" y="980728"/>
            <a:ext cx="4800533" cy="3024336"/>
          </a:xfrm>
          <a:prstGeom prst="rect">
            <a:avLst/>
          </a:prstGeom>
          <a:noFill/>
          <a:ln>
            <a:noFill/>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6192011" y="692696"/>
            <a:ext cx="5856651" cy="3024336"/>
          </a:xfrm>
          <a:prstGeom prst="rect">
            <a:avLst/>
          </a:prstGeom>
          <a:noFill/>
          <a:ln>
            <a:noFill/>
          </a:ln>
        </p:spPr>
      </p:pic>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7755" y="3501008"/>
            <a:ext cx="3264363" cy="3096344"/>
          </a:xfrm>
          <a:prstGeom prst="rect">
            <a:avLst/>
          </a:prstGeom>
          <a:noFill/>
          <a:ln>
            <a:noFill/>
          </a:ln>
        </p:spPr>
      </p:pic>
      <p:sp>
        <p:nvSpPr>
          <p:cNvPr id="9" name="1 Título"/>
          <p:cNvSpPr>
            <a:spLocks noGrp="1"/>
          </p:cNvSpPr>
          <p:nvPr>
            <p:ph type="title"/>
          </p:nvPr>
        </p:nvSpPr>
        <p:spPr>
          <a:xfrm>
            <a:off x="609600" y="274638"/>
            <a:ext cx="10972800" cy="1143000"/>
          </a:xfrm>
        </p:spPr>
        <p:txBody>
          <a:bodyPr>
            <a:normAutofit/>
          </a:bodyPr>
          <a:lstStyle/>
          <a:p>
            <a:pPr lvl="1" algn="ctr" rtl="0">
              <a:spcBef>
                <a:spcPct val="0"/>
              </a:spcBef>
            </a:pPr>
            <a:r>
              <a:rPr lang="es-EC" sz="2800" dirty="0">
                <a:latin typeface="+mn-lt"/>
              </a:rPr>
              <a:t>ENSAMBLE DE LA </a:t>
            </a:r>
            <a:r>
              <a:rPr lang="es-EC" sz="2800" dirty="0" smtClean="0">
                <a:latin typeface="+mn-lt"/>
              </a:rPr>
              <a:t>ESTRUCTURA</a:t>
            </a:r>
            <a:endParaRPr lang="es-EC" sz="2800" dirty="0">
              <a:latin typeface="+mn-lt"/>
            </a:endParaRPr>
          </a:p>
        </p:txBody>
      </p:sp>
    </p:spTree>
    <p:extLst>
      <p:ext uri="{BB962C8B-B14F-4D97-AF65-F5344CB8AC3E}">
        <p14:creationId xmlns:p14="http://schemas.microsoft.com/office/powerpoint/2010/main" val="3132830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kumimoji="0" lang="es-EC" altLang="es-EC"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ANTECEDENTES</a:t>
            </a:r>
            <a:endParaRPr lang="es-EC" dirty="0"/>
          </a:p>
        </p:txBody>
      </p:sp>
      <p:sp>
        <p:nvSpPr>
          <p:cNvPr id="3" name="Marcador de contenido 2"/>
          <p:cNvSpPr>
            <a:spLocks noGrp="1"/>
          </p:cNvSpPr>
          <p:nvPr>
            <p:ph idx="1"/>
          </p:nvPr>
        </p:nvSpPr>
        <p:spPr/>
        <p:txBody>
          <a:bodyPr>
            <a:noAutofit/>
          </a:bodyPr>
          <a:lstStyle/>
          <a:p>
            <a:r>
              <a:rPr lang="es-EC" sz="2400" dirty="0" smtClean="0"/>
              <a:t>Durante los últimos años ha crecido el interés por crear robots que sean capaces de cumplir con  tareas de inspección, mantenimiento, limpieza y supervisión, de ahí nace la necesidad de crear un robot que posea la capacidad de desplazarse por las paredes para poder realizar estas actividades en zonas de difícil acceso y riesgosas para el ser humano</a:t>
            </a:r>
          </a:p>
          <a:p>
            <a:r>
              <a:rPr lang="es-EC" sz="2400" dirty="0" smtClean="0"/>
              <a:t>A </a:t>
            </a:r>
            <a:r>
              <a:rPr lang="es-EC" sz="2400" dirty="0"/>
              <a:t>medida que aumenta la cantidad y edad de las construcciones </a:t>
            </a:r>
            <a:r>
              <a:rPr lang="es-EC" sz="2400" dirty="0" smtClean="0"/>
              <a:t>también </a:t>
            </a:r>
            <a:r>
              <a:rPr lang="es-EC" sz="2400" dirty="0"/>
              <a:t>se incrementa el número de trabajos de inspección y mantenimiento que hay que hacer sobre ellos</a:t>
            </a:r>
            <a:r>
              <a:rPr lang="es-EC" sz="2400" dirty="0" smtClean="0"/>
              <a:t>..</a:t>
            </a:r>
            <a:endParaRPr lang="es-EC" sz="2400" dirty="0"/>
          </a:p>
          <a:p>
            <a:r>
              <a:rPr lang="es-EC" sz="2400" dirty="0"/>
              <a:t>Los robots industriales tradicionales no son creados para trabajar en superficies verticales de difícil acceso, </a:t>
            </a:r>
          </a:p>
          <a:p>
            <a:r>
              <a:rPr lang="es-EC" sz="2400" dirty="0" smtClean="0"/>
              <a:t>La </a:t>
            </a:r>
            <a:r>
              <a:rPr lang="es-EC" sz="2400" dirty="0"/>
              <a:t>Universidad de las Fuerzas Armadas - ESPE siendo pionera en el campo de la robótica en el país busca la creación de prototipos como un impulso importante en el diseño y creación de autómatas en el medio</a:t>
            </a:r>
            <a:r>
              <a:rPr lang="es-EC" sz="1800" dirty="0" smtClean="0"/>
              <a:t>.</a:t>
            </a:r>
            <a:endParaRPr lang="es-EC" sz="1800" dirty="0"/>
          </a:p>
        </p:txBody>
      </p:sp>
    </p:spTree>
    <p:extLst>
      <p:ext uri="{BB962C8B-B14F-4D97-AF65-F5344CB8AC3E}">
        <p14:creationId xmlns:p14="http://schemas.microsoft.com/office/powerpoint/2010/main" val="17635260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Conexiones Eléctricas Placa Principal </a:t>
            </a:r>
            <a:endParaRPr lang="es-EC" sz="3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539" y="1124744"/>
            <a:ext cx="10657184" cy="551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40072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C" sz="3200" dirty="0" smtClean="0"/>
              <a:t>Conexiones Eléctricas Control</a:t>
            </a:r>
            <a:endParaRPr lang="es-EC" sz="32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477" y="1700809"/>
            <a:ext cx="10081120" cy="422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27585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59008" cy="562074"/>
          </a:xfrm>
        </p:spPr>
        <p:txBody>
          <a:bodyPr>
            <a:normAutofit/>
          </a:bodyPr>
          <a:lstStyle/>
          <a:p>
            <a:pPr lvl="1" algn="ctr" rtl="0">
              <a:spcBef>
                <a:spcPct val="0"/>
              </a:spcBef>
            </a:pPr>
            <a:r>
              <a:rPr lang="es-EC" sz="2400" dirty="0">
                <a:latin typeface="+mn-lt"/>
              </a:rPr>
              <a:t>MONTAJE DE </a:t>
            </a:r>
            <a:r>
              <a:rPr lang="es-EC" sz="2400" dirty="0" smtClean="0">
                <a:latin typeface="+mn-lt"/>
              </a:rPr>
              <a:t>SENSORES</a:t>
            </a:r>
            <a:endParaRPr lang="es-EC" sz="2400" dirty="0">
              <a:latin typeface="+mn-lt"/>
            </a:endParaRPr>
          </a:p>
        </p:txBody>
      </p:sp>
      <p:sp>
        <p:nvSpPr>
          <p:cNvPr id="3" name="2 Marcador de contenido"/>
          <p:cNvSpPr>
            <a:spLocks noGrp="1"/>
          </p:cNvSpPr>
          <p:nvPr>
            <p:ph idx="1"/>
          </p:nvPr>
        </p:nvSpPr>
        <p:spPr/>
        <p:txBody>
          <a:bodyPr>
            <a:normAutofit/>
          </a:bodyPr>
          <a:lstStyle/>
          <a:p>
            <a:r>
              <a:rPr lang="es-EC" sz="2400" b="1" dirty="0" smtClean="0"/>
              <a:t>Sensores Magnéticos</a:t>
            </a:r>
          </a:p>
          <a:p>
            <a:endParaRPr lang="es-EC" sz="2400" dirty="0" smtClean="0"/>
          </a:p>
          <a:p>
            <a:r>
              <a:rPr lang="es-EC" sz="2400" dirty="0" smtClean="0"/>
              <a:t>Los </a:t>
            </a:r>
            <a:r>
              <a:rPr lang="es-EC" sz="2400" dirty="0"/>
              <a:t>sensores se posicionan en el inicio y el final del cilindro para poder detentar la salida total del embolo y su retorno</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775511" y="3514299"/>
            <a:ext cx="4572000" cy="2082800"/>
          </a:xfrm>
          <a:prstGeom prst="rect">
            <a:avLst/>
          </a:prstGeom>
          <a:noFill/>
          <a:ln>
            <a:noFill/>
          </a:ln>
        </p:spPr>
      </p:pic>
    </p:spTree>
    <p:extLst>
      <p:ext uri="{BB962C8B-B14F-4D97-AF65-F5344CB8AC3E}">
        <p14:creationId xmlns:p14="http://schemas.microsoft.com/office/powerpoint/2010/main" val="3782005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23392" y="836713"/>
            <a:ext cx="10972800" cy="4525963"/>
          </a:xfrm>
        </p:spPr>
        <p:txBody>
          <a:bodyPr>
            <a:normAutofit/>
          </a:bodyPr>
          <a:lstStyle/>
          <a:p>
            <a:r>
              <a:rPr lang="es-EC" sz="2400" b="1" dirty="0" smtClean="0"/>
              <a:t>Sensor Ultrasónico</a:t>
            </a:r>
          </a:p>
          <a:p>
            <a:endParaRPr lang="es-EC" sz="2400" dirty="0"/>
          </a:p>
          <a:p>
            <a:r>
              <a:rPr lang="es-EC" sz="2400" dirty="0"/>
              <a:t>Se ha establecido que el sensor ultrasónico se ubique en la parte </a:t>
            </a:r>
            <a:r>
              <a:rPr lang="es-EC" sz="2400" dirty="0" smtClean="0"/>
              <a:t>frontal del </a:t>
            </a:r>
            <a:r>
              <a:rPr lang="es-EC" sz="2400" dirty="0"/>
              <a:t>robot, éste no debe estar interferido por ningún otro objeto para que </a:t>
            </a:r>
            <a:r>
              <a:rPr lang="es-EC" sz="2400" dirty="0" smtClean="0"/>
              <a:t>su funcionamiento </a:t>
            </a:r>
            <a:r>
              <a:rPr lang="es-EC" sz="2400" dirty="0"/>
              <a:t>sea correcto</a:t>
            </a: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5680" y="2996952"/>
            <a:ext cx="5760640" cy="3240360"/>
          </a:xfrm>
          <a:prstGeom prst="rect">
            <a:avLst/>
          </a:prstGeom>
          <a:noFill/>
          <a:ln>
            <a:noFill/>
          </a:ln>
        </p:spPr>
      </p:pic>
    </p:spTree>
    <p:extLst>
      <p:ext uri="{BB962C8B-B14F-4D97-AF65-F5344CB8AC3E}">
        <p14:creationId xmlns:p14="http://schemas.microsoft.com/office/powerpoint/2010/main" val="31835319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23392" y="980728"/>
            <a:ext cx="11041227" cy="2664296"/>
          </a:xfrm>
        </p:spPr>
        <p:txBody>
          <a:bodyPr>
            <a:normAutofit/>
          </a:bodyPr>
          <a:lstStyle/>
          <a:p>
            <a:pPr algn="just"/>
            <a:r>
              <a:rPr lang="es-EC" sz="2400" b="1" dirty="0" smtClean="0"/>
              <a:t>Sensor de Presión</a:t>
            </a:r>
          </a:p>
          <a:p>
            <a:pPr algn="just"/>
            <a:endParaRPr lang="es-EC" sz="2400" dirty="0"/>
          </a:p>
          <a:p>
            <a:pPr algn="just"/>
            <a:r>
              <a:rPr lang="es-EC" sz="2400" dirty="0"/>
              <a:t>El sensor diferencial debe ir </a:t>
            </a:r>
            <a:r>
              <a:rPr lang="es-EC" sz="2400" dirty="0" smtClean="0"/>
              <a:t>conectado entre </a:t>
            </a:r>
            <a:r>
              <a:rPr lang="es-EC" sz="2400" dirty="0"/>
              <a:t>la conexión de los generadores de vacío y las piezas </a:t>
            </a:r>
            <a:r>
              <a:rPr lang="es-EC" sz="2400" dirty="0" smtClean="0"/>
              <a:t>distribuidoras de </a:t>
            </a:r>
            <a:r>
              <a:rPr lang="es-EC" sz="2400" dirty="0"/>
              <a:t>las ventosas, con la ayuda de dos distribuidores de mangueras </a:t>
            </a:r>
            <a:r>
              <a:rPr lang="es-EC" sz="2400" dirty="0" smtClean="0"/>
              <a:t>neumáticas tipo </a:t>
            </a:r>
            <a:r>
              <a:rPr lang="es-EC" sz="2400" dirty="0"/>
              <a:t>T de 6mm</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3887755" y="3573016"/>
            <a:ext cx="4320480" cy="2880320"/>
          </a:xfrm>
          <a:prstGeom prst="rect">
            <a:avLst/>
          </a:prstGeom>
          <a:noFill/>
          <a:ln>
            <a:noFill/>
          </a:ln>
        </p:spPr>
      </p:pic>
    </p:spTree>
    <p:extLst>
      <p:ext uri="{BB962C8B-B14F-4D97-AF65-F5344CB8AC3E}">
        <p14:creationId xmlns:p14="http://schemas.microsoft.com/office/powerpoint/2010/main" val="19014902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2" name="Título 1"/>
          <p:cNvSpPr>
            <a:spLocks noGrp="1"/>
          </p:cNvSpPr>
          <p:nvPr>
            <p:ph type="ctrTitle"/>
          </p:nvPr>
        </p:nvSpPr>
        <p:spPr/>
        <p:txBody>
          <a:bodyPr/>
          <a:lstStyle/>
          <a:p>
            <a:r>
              <a:rPr lang="es-EC" dirty="0" smtClean="0"/>
              <a:t>CAPITULO V</a:t>
            </a:r>
            <a:endParaRPr lang="es-EC" dirty="0"/>
          </a:p>
        </p:txBody>
      </p:sp>
      <p:sp>
        <p:nvSpPr>
          <p:cNvPr id="3" name="Subtítulo 2"/>
          <p:cNvSpPr>
            <a:spLocks noGrp="1"/>
          </p:cNvSpPr>
          <p:nvPr>
            <p:ph type="subTitle" idx="1"/>
          </p:nvPr>
        </p:nvSpPr>
        <p:spPr/>
        <p:txBody>
          <a:bodyPr/>
          <a:lstStyle/>
          <a:p>
            <a:r>
              <a:rPr lang="es-EC" dirty="0" smtClean="0"/>
              <a:t>DESCRIPCION GENERAL DEL FUNCIONAMIENTO</a:t>
            </a:r>
            <a:endParaRPr lang="es-EC" dirty="0"/>
          </a:p>
        </p:txBody>
      </p:sp>
    </p:spTree>
    <p:extLst>
      <p:ext uri="{BB962C8B-B14F-4D97-AF65-F5344CB8AC3E}">
        <p14:creationId xmlns:p14="http://schemas.microsoft.com/office/powerpoint/2010/main" val="4234646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Marcador de contenido 78"/>
          <p:cNvPicPr>
            <a:picLocks noGrp="1" noChangeAspect="1"/>
          </p:cNvPicPr>
          <p:nvPr>
            <p:ph idx="1"/>
          </p:nvPr>
        </p:nvPicPr>
        <p:blipFill>
          <a:blip r:embed="rId2"/>
          <a:stretch>
            <a:fillRect/>
          </a:stretch>
        </p:blipFill>
        <p:spPr>
          <a:xfrm>
            <a:off x="1671145" y="352484"/>
            <a:ext cx="9128235" cy="6505516"/>
          </a:xfrm>
          <a:prstGeom prst="rect">
            <a:avLst/>
          </a:prstGeom>
        </p:spPr>
      </p:pic>
    </p:spTree>
    <p:extLst>
      <p:ext uri="{BB962C8B-B14F-4D97-AF65-F5344CB8AC3E}">
        <p14:creationId xmlns:p14="http://schemas.microsoft.com/office/powerpoint/2010/main" val="20637845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LED RGB</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56799625"/>
              </p:ext>
            </p:extLst>
          </p:nvPr>
        </p:nvGraphicFramePr>
        <p:xfrm>
          <a:off x="1954925" y="1690688"/>
          <a:ext cx="7993117" cy="4209783"/>
        </p:xfrm>
        <a:graphic>
          <a:graphicData uri="http://schemas.openxmlformats.org/drawingml/2006/table">
            <a:tbl>
              <a:tblPr firstRow="1" firstCol="1" bandRow="1">
                <a:tableStyleId>{5C22544A-7EE6-4342-B048-85BDC9FD1C3A}</a:tableStyleId>
              </a:tblPr>
              <a:tblGrid>
                <a:gridCol w="1189051"/>
                <a:gridCol w="3580250"/>
                <a:gridCol w="3223816"/>
              </a:tblGrid>
              <a:tr h="462503">
                <a:tc gridSpan="3">
                  <a:txBody>
                    <a:bodyPr/>
                    <a:lstStyle/>
                    <a:p>
                      <a:pPr algn="just">
                        <a:lnSpc>
                          <a:spcPct val="200000"/>
                        </a:lnSpc>
                        <a:spcAft>
                          <a:spcPts val="0"/>
                        </a:spcAft>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276247">
                <a:tc>
                  <a:txBody>
                    <a:bodyPr/>
                    <a:lstStyle/>
                    <a:p>
                      <a:pPr algn="ctr">
                        <a:lnSpc>
                          <a:spcPct val="115000"/>
                        </a:lnSpc>
                        <a:spcAft>
                          <a:spcPts val="0"/>
                        </a:spcAft>
                      </a:pPr>
                      <a:r>
                        <a:rPr lang="es-EC" sz="1600" b="1" dirty="0">
                          <a:effectLst/>
                        </a:rPr>
                        <a:t>Color</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b="1" dirty="0">
                          <a:effectLst/>
                        </a:rPr>
                        <a:t>Descripción</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600" b="1" dirty="0">
                          <a:effectLst/>
                        </a:rPr>
                        <a:t>Recomendación</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66716">
                <a:tc>
                  <a:txBody>
                    <a:bodyPr/>
                    <a:lstStyle/>
                    <a:p>
                      <a:pPr algn="just">
                        <a:lnSpc>
                          <a:spcPct val="115000"/>
                        </a:lnSpc>
                        <a:spcAft>
                          <a:spcPts val="0"/>
                        </a:spcAft>
                      </a:pPr>
                      <a:r>
                        <a:rPr lang="es-EC" sz="1400">
                          <a:effectLst/>
                        </a:rPr>
                        <a:t>Rojo</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El vacío no se realizó en alguna de las ventosas en donde se va a apoyar el robot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Revisar visualmente que todas las ventosas estén en contacto con la superficie</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66716">
                <a:tc>
                  <a:txBody>
                    <a:bodyPr/>
                    <a:lstStyle/>
                    <a:p>
                      <a:pPr algn="just">
                        <a:lnSpc>
                          <a:spcPct val="115000"/>
                        </a:lnSpc>
                        <a:spcAft>
                          <a:spcPts val="0"/>
                        </a:spcAft>
                      </a:pPr>
                      <a:r>
                        <a:rPr lang="es-EC" sz="1400">
                          <a:effectLst/>
                        </a:rPr>
                        <a:t>Naranja</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Al dar el paso adelante existe un objeto con el cual puede chocar el robot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Cambiar de dirección (derecha, izquierda, atrás) o si es posible quitar el objeto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66716">
                <a:tc>
                  <a:txBody>
                    <a:bodyPr/>
                    <a:lstStyle/>
                    <a:p>
                      <a:pPr algn="just">
                        <a:lnSpc>
                          <a:spcPct val="115000"/>
                        </a:lnSpc>
                        <a:spcAft>
                          <a:spcPts val="0"/>
                        </a:spcAft>
                      </a:pPr>
                      <a:r>
                        <a:rPr lang="es-EC" sz="1400" dirty="0">
                          <a:effectLst/>
                        </a:rPr>
                        <a:t> </a:t>
                      </a:r>
                      <a:r>
                        <a:rPr lang="es-EC" sz="1400" dirty="0" smtClean="0">
                          <a:effectLst/>
                        </a:rPr>
                        <a:t>Azul</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El robot se encuentra realizando algún proceso</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Esperar que cambie de color al luz para presionar un pulsador o dar una orden al robot</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866716">
                <a:tc>
                  <a:txBody>
                    <a:bodyPr/>
                    <a:lstStyle/>
                    <a:p>
                      <a:pPr algn="just">
                        <a:lnSpc>
                          <a:spcPct val="115000"/>
                        </a:lnSpc>
                        <a:spcAft>
                          <a:spcPts val="0"/>
                        </a:spcAft>
                      </a:pPr>
                      <a:r>
                        <a:rPr lang="es-EC" sz="1400" dirty="0">
                          <a:effectLst/>
                        </a:rPr>
                        <a:t> </a:t>
                      </a:r>
                      <a:r>
                        <a:rPr lang="es-EC" sz="1400" dirty="0" smtClean="0">
                          <a:effectLst/>
                        </a:rPr>
                        <a:t>Verde</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a:effectLst/>
                        </a:rPr>
                        <a:t>El robot está listo para recibir una de las cuatro señales para realizar el movimiento </a:t>
                      </a:r>
                      <a:endParaRPr lang="es-EC"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400" dirty="0">
                          <a:effectLst/>
                        </a:rPr>
                        <a:t> </a:t>
                      </a: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2052897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CONEXIONES PREVIAS</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1980" y="1690688"/>
            <a:ext cx="9614338" cy="4016429"/>
          </a:xfrm>
          <a:prstGeom prst="rect">
            <a:avLst/>
          </a:prstGeom>
          <a:noFill/>
          <a:ln>
            <a:noFill/>
          </a:ln>
        </p:spPr>
      </p:pic>
    </p:spTree>
    <p:extLst>
      <p:ext uri="{BB962C8B-B14F-4D97-AF65-F5344CB8AC3E}">
        <p14:creationId xmlns:p14="http://schemas.microsoft.com/office/powerpoint/2010/main" val="29167669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s-EC" altLang="es-EC" dirty="0" smtClean="0">
                <a:latin typeface="Calibri" panose="020F0502020204030204" pitchFamily="34" charset="0"/>
                <a:ea typeface="Times New Roman" panose="02020603050405020304" pitchFamily="18" charset="0"/>
                <a:cs typeface="Times New Roman" panose="02020603050405020304" pitchFamily="18" charset="0"/>
              </a:rPr>
              <a:t>INICIALIZACIÓN</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05294486"/>
              </p:ext>
            </p:extLst>
          </p:nvPr>
        </p:nvGraphicFramePr>
        <p:xfrm>
          <a:off x="1608082" y="1690684"/>
          <a:ext cx="8434552" cy="4568230"/>
        </p:xfrm>
        <a:graphic>
          <a:graphicData uri="http://schemas.openxmlformats.org/drawingml/2006/table">
            <a:tbl>
              <a:tblPr firstRow="1" firstCol="1" bandRow="1">
                <a:tableStyleId>{5C22544A-7EE6-4342-B048-85BDC9FD1C3A}</a:tableStyleId>
              </a:tblPr>
              <a:tblGrid>
                <a:gridCol w="4217276"/>
                <a:gridCol w="4217276"/>
              </a:tblGrid>
              <a:tr h="456823">
                <a:tc gridSpan="2">
                  <a:txBody>
                    <a:bodyPr/>
                    <a:lstStyle/>
                    <a:p>
                      <a:pPr algn="ctr">
                        <a:lnSpc>
                          <a:spcPct val="150000"/>
                        </a:lnSpc>
                        <a:spcAft>
                          <a:spcPts val="0"/>
                        </a:spcAft>
                      </a:pPr>
                      <a:r>
                        <a:rPr lang="es-EC" sz="1600" b="1" dirty="0">
                          <a:effectLst/>
                        </a:rPr>
                        <a:t>Posición Inicial del Robot</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r>
              <a:tr h="456823">
                <a:tc>
                  <a:txBody>
                    <a:bodyPr/>
                    <a:lstStyle/>
                    <a:p>
                      <a:pPr algn="ctr">
                        <a:lnSpc>
                          <a:spcPct val="150000"/>
                        </a:lnSpc>
                        <a:spcAft>
                          <a:spcPts val="0"/>
                        </a:spcAft>
                      </a:pPr>
                      <a:r>
                        <a:rPr lang="es-EC" sz="1600" b="1" dirty="0">
                          <a:effectLst/>
                        </a:rPr>
                        <a:t>Elemento</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b="1" dirty="0">
                          <a:effectLst/>
                        </a:rPr>
                        <a:t>Estado</a:t>
                      </a:r>
                      <a:endParaRPr lang="es-EC"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dirty="0">
                          <a:effectLst/>
                        </a:rPr>
                        <a:t>Servomotores de patas Externas</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Posición baja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Servomotores de patas internas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Posición baja</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Ventosas de patas Externas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Con succión </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Ventosas de patas internas</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Con succión</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Servomotor de giro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Posición central </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Pistones </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Contraídos A- </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Sensor magnético 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Activado </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r h="456823">
                <a:tc>
                  <a:txBody>
                    <a:bodyPr/>
                    <a:lstStyle/>
                    <a:p>
                      <a:pPr algn="just">
                        <a:lnSpc>
                          <a:spcPct val="150000"/>
                        </a:lnSpc>
                        <a:spcAft>
                          <a:spcPts val="0"/>
                        </a:spcAft>
                      </a:pPr>
                      <a:r>
                        <a:rPr lang="es-EC" sz="1600">
                          <a:effectLst/>
                        </a:rPr>
                        <a:t>Sensor magnético A+</a:t>
                      </a:r>
                      <a:endParaRPr lang="es-EC"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50000"/>
                        </a:lnSpc>
                        <a:spcAft>
                          <a:spcPts val="0"/>
                        </a:spcAft>
                      </a:pPr>
                      <a:r>
                        <a:rPr lang="es-EC" sz="1600" dirty="0">
                          <a:effectLst/>
                        </a:rPr>
                        <a:t>Desactivado</a:t>
                      </a:r>
                      <a:endParaRPr lang="es-EC"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893809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a:t>
            </a:r>
            <a:endParaRPr lang="es-EC" dirty="0"/>
          </a:p>
        </p:txBody>
      </p:sp>
      <p:sp>
        <p:nvSpPr>
          <p:cNvPr id="3" name="Marcador de contenido 2"/>
          <p:cNvSpPr>
            <a:spLocks noGrp="1"/>
          </p:cNvSpPr>
          <p:nvPr>
            <p:ph idx="1"/>
          </p:nvPr>
        </p:nvSpPr>
        <p:spPr>
          <a:xfrm>
            <a:off x="838200" y="1513490"/>
            <a:ext cx="10515600" cy="4950372"/>
          </a:xfrm>
        </p:spPr>
        <p:txBody>
          <a:bodyPr>
            <a:normAutofit fontScale="85000" lnSpcReduction="20000"/>
          </a:bodyPr>
          <a:lstStyle/>
          <a:p>
            <a:pPr marL="914400" lvl="2" indent="0">
              <a:buNone/>
            </a:pPr>
            <a:r>
              <a:rPr lang="es-EC" sz="3100" b="1" dirty="0" smtClean="0"/>
              <a:t>Objetivo </a:t>
            </a:r>
            <a:r>
              <a:rPr lang="es-EC" sz="3100" b="1" dirty="0"/>
              <a:t>General </a:t>
            </a:r>
          </a:p>
          <a:p>
            <a:pPr marL="0" indent="0">
              <a:buNone/>
            </a:pPr>
            <a:endParaRPr lang="es-EC" dirty="0"/>
          </a:p>
          <a:p>
            <a:pPr algn="just"/>
            <a:r>
              <a:rPr lang="es-EC" dirty="0"/>
              <a:t>Diseño y construcción de un prototipo de robot </a:t>
            </a:r>
            <a:r>
              <a:rPr lang="es-EC" dirty="0" err="1"/>
              <a:t>electroneumático</a:t>
            </a:r>
            <a:r>
              <a:rPr lang="es-EC" dirty="0"/>
              <a:t> controlado a distancia, capaz de desplazarse por superficies verticales lisas no porosas, enfocado a disminuir riesgos en seres humanos que trabajan bajo estas condiciones.</a:t>
            </a:r>
          </a:p>
          <a:p>
            <a:pPr marL="914400" lvl="2" indent="0">
              <a:buNone/>
            </a:pPr>
            <a:endParaRPr lang="es-EC" dirty="0" smtClean="0"/>
          </a:p>
          <a:p>
            <a:pPr marL="914400" lvl="2" indent="0">
              <a:buNone/>
            </a:pPr>
            <a:r>
              <a:rPr lang="es-EC" sz="3100" b="1" dirty="0" smtClean="0"/>
              <a:t>Objetivos </a:t>
            </a:r>
            <a:r>
              <a:rPr lang="es-EC" sz="3100" b="1" dirty="0"/>
              <a:t>Específicos</a:t>
            </a:r>
          </a:p>
          <a:p>
            <a:pPr marL="0" indent="0">
              <a:buNone/>
            </a:pPr>
            <a:r>
              <a:rPr lang="es-EC" sz="4600" dirty="0"/>
              <a:t> </a:t>
            </a:r>
          </a:p>
          <a:p>
            <a:pPr lvl="0" algn="just"/>
            <a:r>
              <a:rPr lang="es-EC" dirty="0"/>
              <a:t>Determinar un diseño mecánico funcional de robot apto para que este pueda maniobrar en superficies verticales.</a:t>
            </a:r>
          </a:p>
          <a:p>
            <a:pPr lvl="0" algn="just"/>
            <a:r>
              <a:rPr lang="es-EC" dirty="0"/>
              <a:t>Diseñar un circuito </a:t>
            </a:r>
            <a:r>
              <a:rPr lang="es-EC" dirty="0" err="1"/>
              <a:t>electroneumático</a:t>
            </a:r>
            <a:r>
              <a:rPr lang="es-EC" dirty="0"/>
              <a:t> capaz de mover los componentes mecánicos del robot permitiendo que este se desplace.  </a:t>
            </a:r>
          </a:p>
          <a:p>
            <a:pPr lvl="0" algn="just"/>
            <a:r>
              <a:rPr lang="es-EC" dirty="0"/>
              <a:t>Diseñar el sistema de control de desplazamiento del robot.</a:t>
            </a:r>
          </a:p>
          <a:p>
            <a:endParaRPr lang="es-EC" dirty="0"/>
          </a:p>
        </p:txBody>
      </p:sp>
    </p:spTree>
    <p:extLst>
      <p:ext uri="{BB962C8B-B14F-4D97-AF65-F5344CB8AC3E}">
        <p14:creationId xmlns:p14="http://schemas.microsoft.com/office/powerpoint/2010/main" val="1484180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ANALIZIS DE MOVIMIENTOS</a:t>
            </a:r>
            <a:endParaRPr lang="es-EC" dirty="0"/>
          </a:p>
        </p:txBody>
      </p:sp>
      <p:sp>
        <p:nvSpPr>
          <p:cNvPr id="3" name="Marcador de contenido 2"/>
          <p:cNvSpPr>
            <a:spLocks noGrp="1"/>
          </p:cNvSpPr>
          <p:nvPr>
            <p:ph idx="1"/>
          </p:nvPr>
        </p:nvSpPr>
        <p:spPr/>
        <p:txBody>
          <a:bodyPr/>
          <a:lstStyle/>
          <a:p>
            <a:r>
              <a:rPr lang="es-EC" dirty="0" smtClean="0"/>
              <a:t>4 movimientos</a:t>
            </a:r>
          </a:p>
          <a:p>
            <a:r>
              <a:rPr lang="es-EC" dirty="0" smtClean="0"/>
              <a:t>Parten desde la posición inicial </a:t>
            </a:r>
          </a:p>
          <a:p>
            <a:endParaRPr lang="es-EC" dirty="0"/>
          </a:p>
        </p:txBody>
      </p:sp>
      <p:pic>
        <p:nvPicPr>
          <p:cNvPr id="4" name="Imagen 3"/>
          <p:cNvPicPr>
            <a:picLocks noChangeAspect="1"/>
          </p:cNvPicPr>
          <p:nvPr/>
        </p:nvPicPr>
        <p:blipFill>
          <a:blip r:embed="rId2"/>
          <a:stretch>
            <a:fillRect/>
          </a:stretch>
        </p:blipFill>
        <p:spPr>
          <a:xfrm>
            <a:off x="7563439" y="1825625"/>
            <a:ext cx="2292269" cy="3173095"/>
          </a:xfrm>
          <a:prstGeom prst="rect">
            <a:avLst/>
          </a:prstGeom>
        </p:spPr>
      </p:pic>
    </p:spTree>
    <p:extLst>
      <p:ext uri="{BB962C8B-B14F-4D97-AF65-F5344CB8AC3E}">
        <p14:creationId xmlns:p14="http://schemas.microsoft.com/office/powerpoint/2010/main" val="173934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MANDO A DISTANCIA</a:t>
            </a:r>
            <a:endParaRPr lang="es-EC"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1300" y="2718086"/>
            <a:ext cx="6629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Conector recto de flecha 5"/>
          <p:cNvCxnSpPr/>
          <p:nvPr/>
        </p:nvCxnSpPr>
        <p:spPr>
          <a:xfrm>
            <a:off x="6035040" y="4474464"/>
            <a:ext cx="841248" cy="1255776"/>
          </a:xfrm>
          <a:prstGeom prst="straightConnector1">
            <a:avLst/>
          </a:prstGeom>
          <a:ln>
            <a:solidFill>
              <a:schemeClr val="tx1"/>
            </a:solidFill>
            <a:tailEnd type="triangle"/>
          </a:ln>
        </p:spPr>
        <p:style>
          <a:lnRef idx="1">
            <a:schemeClr val="accent5"/>
          </a:lnRef>
          <a:fillRef idx="0">
            <a:schemeClr val="accent5"/>
          </a:fillRef>
          <a:effectRef idx="0">
            <a:schemeClr val="accent5"/>
          </a:effectRef>
          <a:fontRef idx="minor">
            <a:schemeClr val="tx1"/>
          </a:fontRef>
        </p:style>
      </p:cxnSp>
      <p:cxnSp>
        <p:nvCxnSpPr>
          <p:cNvPr id="8" name="Conector recto de flecha 7"/>
          <p:cNvCxnSpPr/>
          <p:nvPr/>
        </p:nvCxnSpPr>
        <p:spPr>
          <a:xfrm flipH="1" flipV="1">
            <a:off x="7516368" y="2357248"/>
            <a:ext cx="24384" cy="1121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flipH="1">
            <a:off x="2438400" y="3840480"/>
            <a:ext cx="1341120" cy="36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errar llave 10"/>
          <p:cNvSpPr/>
          <p:nvPr/>
        </p:nvSpPr>
        <p:spPr>
          <a:xfrm rot="16200000" flipV="1">
            <a:off x="7498080" y="3316224"/>
            <a:ext cx="85344" cy="36576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Cerrar llave 11"/>
          <p:cNvSpPr/>
          <p:nvPr/>
        </p:nvSpPr>
        <p:spPr>
          <a:xfrm flipH="1">
            <a:off x="3828288" y="3511295"/>
            <a:ext cx="219456" cy="64617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14" name="Conector recto de flecha 13"/>
          <p:cNvCxnSpPr/>
          <p:nvPr/>
        </p:nvCxnSpPr>
        <p:spPr>
          <a:xfrm flipH="1" flipV="1">
            <a:off x="5169408" y="2377440"/>
            <a:ext cx="548640" cy="670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p:cNvCxnSpPr/>
          <p:nvPr/>
        </p:nvCxnSpPr>
        <p:spPr>
          <a:xfrm flipH="1" flipV="1">
            <a:off x="6315456" y="1989924"/>
            <a:ext cx="30480" cy="10580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7040179" y="1989924"/>
            <a:ext cx="2370521" cy="369332"/>
          </a:xfrm>
          <a:prstGeom prst="rect">
            <a:avLst/>
          </a:prstGeom>
          <a:noFill/>
        </p:spPr>
        <p:txBody>
          <a:bodyPr wrap="none" rtlCol="0">
            <a:spAutoFit/>
          </a:bodyPr>
          <a:lstStyle/>
          <a:p>
            <a:r>
              <a:rPr lang="es-EC" dirty="0" smtClean="0"/>
              <a:t>Giro Derecha/Izquierda</a:t>
            </a:r>
            <a:endParaRPr lang="es-EC" dirty="0"/>
          </a:p>
        </p:txBody>
      </p:sp>
      <p:sp>
        <p:nvSpPr>
          <p:cNvPr id="18" name="CuadroTexto 17"/>
          <p:cNvSpPr txBox="1"/>
          <p:nvPr/>
        </p:nvSpPr>
        <p:spPr>
          <a:xfrm>
            <a:off x="518160" y="3674102"/>
            <a:ext cx="1966308" cy="369332"/>
          </a:xfrm>
          <a:prstGeom prst="rect">
            <a:avLst/>
          </a:prstGeom>
          <a:noFill/>
        </p:spPr>
        <p:txBody>
          <a:bodyPr wrap="none" rtlCol="0">
            <a:spAutoFit/>
          </a:bodyPr>
          <a:lstStyle/>
          <a:p>
            <a:r>
              <a:rPr lang="es-EC" dirty="0" smtClean="0"/>
              <a:t>Paso Delante/Atrás</a:t>
            </a:r>
            <a:endParaRPr lang="es-EC" dirty="0"/>
          </a:p>
        </p:txBody>
      </p:sp>
      <p:sp>
        <p:nvSpPr>
          <p:cNvPr id="20" name="CuadroTexto 19"/>
          <p:cNvSpPr txBox="1"/>
          <p:nvPr/>
        </p:nvSpPr>
        <p:spPr>
          <a:xfrm>
            <a:off x="3463329" y="1989924"/>
            <a:ext cx="1850186" cy="369332"/>
          </a:xfrm>
          <a:prstGeom prst="rect">
            <a:avLst/>
          </a:prstGeom>
          <a:noFill/>
        </p:spPr>
        <p:txBody>
          <a:bodyPr wrap="none" rtlCol="0">
            <a:spAutoFit/>
          </a:bodyPr>
          <a:lstStyle/>
          <a:p>
            <a:r>
              <a:rPr lang="es-EC" dirty="0" smtClean="0"/>
              <a:t>Led de Encendido</a:t>
            </a:r>
            <a:endParaRPr lang="es-EC" dirty="0"/>
          </a:p>
        </p:txBody>
      </p:sp>
      <p:sp>
        <p:nvSpPr>
          <p:cNvPr id="21" name="CuadroTexto 20"/>
          <p:cNvSpPr txBox="1"/>
          <p:nvPr/>
        </p:nvSpPr>
        <p:spPr>
          <a:xfrm>
            <a:off x="6455664" y="5862565"/>
            <a:ext cx="1608197" cy="369332"/>
          </a:xfrm>
          <a:prstGeom prst="rect">
            <a:avLst/>
          </a:prstGeom>
          <a:noFill/>
        </p:spPr>
        <p:txBody>
          <a:bodyPr wrap="none" rtlCol="0">
            <a:spAutoFit/>
          </a:bodyPr>
          <a:lstStyle/>
          <a:p>
            <a:r>
              <a:rPr lang="es-EC" dirty="0" smtClean="0"/>
              <a:t>Switch ON/OFF</a:t>
            </a:r>
            <a:endParaRPr lang="es-EC" dirty="0"/>
          </a:p>
        </p:txBody>
      </p:sp>
      <p:sp>
        <p:nvSpPr>
          <p:cNvPr id="22" name="CuadroTexto 21"/>
          <p:cNvSpPr txBox="1"/>
          <p:nvPr/>
        </p:nvSpPr>
        <p:spPr>
          <a:xfrm>
            <a:off x="5396413" y="1656438"/>
            <a:ext cx="1899046" cy="369332"/>
          </a:xfrm>
          <a:prstGeom prst="rect">
            <a:avLst/>
          </a:prstGeom>
          <a:noFill/>
        </p:spPr>
        <p:txBody>
          <a:bodyPr wrap="none" rtlCol="0">
            <a:spAutoFit/>
          </a:bodyPr>
          <a:lstStyle/>
          <a:p>
            <a:r>
              <a:rPr lang="es-EC" dirty="0" smtClean="0"/>
              <a:t>Led RGB indicador</a:t>
            </a:r>
            <a:endParaRPr lang="es-EC" dirty="0"/>
          </a:p>
        </p:txBody>
      </p:sp>
    </p:spTree>
    <p:extLst>
      <p:ext uri="{BB962C8B-B14F-4D97-AF65-F5344CB8AC3E}">
        <p14:creationId xmlns:p14="http://schemas.microsoft.com/office/powerpoint/2010/main" val="14306499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PASO ADELANTE</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0952" y="1661045"/>
            <a:ext cx="4808151" cy="4883533"/>
          </a:xfrm>
          <a:prstGeom prst="rect">
            <a:avLst/>
          </a:prstGeom>
          <a:noFill/>
          <a:ln>
            <a:noFill/>
          </a:ln>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562023" y="2948904"/>
            <a:ext cx="2073575" cy="1293911"/>
          </a:xfrm>
          <a:prstGeom prst="rect">
            <a:avLst/>
          </a:prstGeom>
        </p:spPr>
      </p:pic>
    </p:spTree>
    <p:extLst>
      <p:ext uri="{BB962C8B-B14F-4D97-AF65-F5344CB8AC3E}">
        <p14:creationId xmlns:p14="http://schemas.microsoft.com/office/powerpoint/2010/main" val="36459263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PASO ATRAS</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5448" y="1434656"/>
            <a:ext cx="5191028" cy="4836235"/>
          </a:xfrm>
          <a:prstGeom prst="rect">
            <a:avLst/>
          </a:prstGeom>
          <a:noFill/>
          <a:ln>
            <a:noFill/>
          </a:ln>
        </p:spPr>
      </p:pic>
    </p:spTree>
    <p:extLst>
      <p:ext uri="{BB962C8B-B14F-4D97-AF65-F5344CB8AC3E}">
        <p14:creationId xmlns:p14="http://schemas.microsoft.com/office/powerpoint/2010/main" val="1297481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GIRO DERECHA</a:t>
            </a:r>
            <a:endParaRPr lang="es-EC" dirty="0"/>
          </a:p>
        </p:txBody>
      </p:sp>
      <p:pic>
        <p:nvPicPr>
          <p:cNvPr id="4" name="Marcador de contenido 3"/>
          <p:cNvPicPr>
            <a:picLocks noGrp="1"/>
          </p:cNvPicPr>
          <p:nvPr>
            <p:ph idx="1"/>
          </p:nvPr>
        </p:nvPicPr>
        <p:blipFill rotWithShape="1">
          <a:blip r:embed="rId2">
            <a:extLst>
              <a:ext uri="{28A0092B-C50C-407E-A947-70E740481C1C}">
                <a14:useLocalDpi xmlns:a14="http://schemas.microsoft.com/office/drawing/2010/main" val="0"/>
              </a:ext>
            </a:extLst>
          </a:blip>
          <a:srcRect t="3714" b="5143"/>
          <a:stretch/>
        </p:blipFill>
        <p:spPr bwMode="auto">
          <a:xfrm>
            <a:off x="1296556" y="1690688"/>
            <a:ext cx="5801709" cy="4221381"/>
          </a:xfrm>
          <a:prstGeom prst="rect">
            <a:avLst/>
          </a:prstGeom>
          <a:noFill/>
          <a:ln>
            <a:noFill/>
          </a:ln>
          <a:extLst>
            <a:ext uri="{53640926-AAD7-44D8-BBD7-CCE9431645EC}">
              <a14:shadowObscured xmlns:a14="http://schemas.microsoft.com/office/drawing/2010/main"/>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1010" y="2367866"/>
            <a:ext cx="2857500" cy="2867025"/>
          </a:xfrm>
          <a:prstGeom prst="rect">
            <a:avLst/>
          </a:prstGeom>
        </p:spPr>
      </p:pic>
    </p:spTree>
    <p:extLst>
      <p:ext uri="{BB962C8B-B14F-4D97-AF65-F5344CB8AC3E}">
        <p14:creationId xmlns:p14="http://schemas.microsoft.com/office/powerpoint/2010/main" val="19726946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GIRO IZQUIERDA</a:t>
            </a:r>
            <a:endParaRPr lang="es-EC"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3917" y="1828801"/>
            <a:ext cx="5454869" cy="4114800"/>
          </a:xfrm>
          <a:prstGeom prst="rect">
            <a:avLst/>
          </a:prstGeom>
          <a:noFill/>
          <a:ln>
            <a:noFill/>
          </a:ln>
        </p:spPr>
      </p:pic>
    </p:spTree>
    <p:extLst>
      <p:ext uri="{BB962C8B-B14F-4D97-AF65-F5344CB8AC3E}">
        <p14:creationId xmlns:p14="http://schemas.microsoft.com/office/powerpoint/2010/main" val="40520811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VI</a:t>
            </a:r>
            <a:endParaRPr lang="es-EC" dirty="0"/>
          </a:p>
        </p:txBody>
      </p:sp>
      <p:sp>
        <p:nvSpPr>
          <p:cNvPr id="5" name="Subtítulo 4"/>
          <p:cNvSpPr>
            <a:spLocks noGrp="1"/>
          </p:cNvSpPr>
          <p:nvPr>
            <p:ph type="subTitle" idx="1"/>
          </p:nvPr>
        </p:nvSpPr>
        <p:spPr/>
        <p:txBody>
          <a:bodyPr/>
          <a:lstStyle/>
          <a:p>
            <a:r>
              <a:rPr lang="es-EC" dirty="0" smtClean="0"/>
              <a:t>CALIBRACIÓN Y PRUEBAS</a:t>
            </a:r>
            <a:endParaRPr lang="es-EC" dirty="0"/>
          </a:p>
        </p:txBody>
      </p:sp>
    </p:spTree>
    <p:extLst>
      <p:ext uri="{BB962C8B-B14F-4D97-AF65-F5344CB8AC3E}">
        <p14:creationId xmlns:p14="http://schemas.microsoft.com/office/powerpoint/2010/main" val="17537787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9415" y="332656"/>
            <a:ext cx="10972800" cy="1143000"/>
          </a:xfrm>
        </p:spPr>
        <p:txBody>
          <a:bodyPr>
            <a:normAutofit/>
          </a:bodyPr>
          <a:lstStyle/>
          <a:p>
            <a:r>
              <a:rPr lang="es-EC" sz="3200" dirty="0"/>
              <a:t>Calibración del sensor de presión</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99810035"/>
              </p:ext>
            </p:extLst>
          </p:nvPr>
        </p:nvGraphicFramePr>
        <p:xfrm>
          <a:off x="3023659" y="1484785"/>
          <a:ext cx="6188407" cy="2464819"/>
        </p:xfrm>
        <a:graphic>
          <a:graphicData uri="http://schemas.openxmlformats.org/drawingml/2006/table">
            <a:tbl>
              <a:tblPr firstRow="1" firstCol="1" bandRow="1">
                <a:tableStyleId>{5C22544A-7EE6-4342-B048-85BDC9FD1C3A}</a:tableStyleId>
              </a:tblPr>
              <a:tblGrid>
                <a:gridCol w="1123196"/>
                <a:gridCol w="1748224"/>
                <a:gridCol w="2037017"/>
                <a:gridCol w="567271"/>
                <a:gridCol w="712699"/>
              </a:tblGrid>
              <a:tr h="352117">
                <a:tc gridSpan="5">
                  <a:txBody>
                    <a:bodyPr/>
                    <a:lstStyle/>
                    <a:p>
                      <a:pPr>
                        <a:lnSpc>
                          <a:spcPct val="107000"/>
                        </a:lnSpc>
                        <a:spcAft>
                          <a:spcPts val="0"/>
                        </a:spcAft>
                      </a:pPr>
                      <a:r>
                        <a:rPr lang="es-EC" sz="1800" dirty="0">
                          <a:effectLst/>
                        </a:rPr>
                        <a:t>Presión de Trabajo </a:t>
                      </a:r>
                      <a:r>
                        <a:rPr lang="es-EC" sz="1800" dirty="0" smtClean="0">
                          <a:effectLst/>
                        </a:rPr>
                        <a:t>4 </a:t>
                      </a:r>
                      <a:r>
                        <a:rPr lang="es-EC" sz="1800" dirty="0">
                          <a:effectLst/>
                        </a:rPr>
                        <a:t>Bares</a:t>
                      </a:r>
                      <a:endParaRPr lang="es-EC" sz="1800" dirty="0">
                        <a:effectLst/>
                        <a:latin typeface="Calibri"/>
                        <a:ea typeface="Calibri"/>
                        <a:cs typeface="Times New Roman"/>
                      </a:endParaRPr>
                    </a:p>
                  </a:txBody>
                  <a:tcPr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52117">
                <a:tc>
                  <a:txBody>
                    <a:bodyPr/>
                    <a:lstStyle/>
                    <a:p>
                      <a:pPr>
                        <a:lnSpc>
                          <a:spcPct val="107000"/>
                        </a:lnSpc>
                        <a:spcAft>
                          <a:spcPts val="0"/>
                        </a:spcAft>
                      </a:pPr>
                      <a:r>
                        <a:rPr lang="es-EC" sz="1800" dirty="0" smtClean="0">
                          <a:effectLst/>
                        </a:rPr>
                        <a:t>PIN </a:t>
                      </a:r>
                      <a:r>
                        <a:rPr lang="es-EC" sz="1800" dirty="0">
                          <a:effectLst/>
                        </a:rPr>
                        <a:t>5</a:t>
                      </a:r>
                      <a:endParaRPr lang="es-EC" sz="1800" dirty="0">
                        <a:effectLst/>
                        <a:latin typeface="Calibri"/>
                        <a:ea typeface="Calibri"/>
                        <a:cs typeface="Times New Roman"/>
                      </a:endParaRPr>
                    </a:p>
                  </a:txBody>
                  <a:tcPr marT="0" marB="0"/>
                </a:tc>
                <a:tc>
                  <a:txBody>
                    <a:bodyPr/>
                    <a:lstStyle/>
                    <a:p>
                      <a:pPr>
                        <a:lnSpc>
                          <a:spcPct val="107000"/>
                        </a:lnSpc>
                        <a:spcAft>
                          <a:spcPts val="0"/>
                        </a:spcAft>
                      </a:pPr>
                      <a:r>
                        <a:rPr lang="es-EC" sz="1800">
                          <a:effectLst/>
                        </a:rPr>
                        <a:t>VEN INT</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sin vacío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15</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5+-</a:t>
                      </a:r>
                      <a:endParaRPr lang="es-EC" sz="1800">
                        <a:effectLst/>
                        <a:latin typeface="Calibri"/>
                        <a:ea typeface="Calibri"/>
                        <a:cs typeface="Times New Roman"/>
                      </a:endParaRPr>
                    </a:p>
                  </a:txBody>
                  <a:tcPr marT="0" marB="0"/>
                </a:tc>
              </a:tr>
              <a:tr h="352117">
                <a:tc>
                  <a:txBody>
                    <a:bodyPr/>
                    <a:lstStyle/>
                    <a:p>
                      <a:endParaRPr lang="es-EC" sz="1800">
                        <a:effectLst/>
                        <a:latin typeface="Calibri"/>
                        <a:cs typeface="Times New Roman"/>
                      </a:endParaRPr>
                    </a:p>
                  </a:txBody>
                  <a:tcPr marT="0" marB="0"/>
                </a:tc>
                <a:tc>
                  <a:txBody>
                    <a:bodyPr/>
                    <a:lstStyle/>
                    <a:p>
                      <a:endParaRPr lang="es-EC" sz="1800">
                        <a:effectLst/>
                        <a:latin typeface="Calibri"/>
                        <a:cs typeface="Times New Roman"/>
                      </a:endParaRPr>
                    </a:p>
                  </a:txBody>
                  <a:tcPr marT="0" marB="0"/>
                </a:tc>
                <a:tc>
                  <a:txBody>
                    <a:bodyPr/>
                    <a:lstStyle/>
                    <a:p>
                      <a:pPr>
                        <a:lnSpc>
                          <a:spcPct val="107000"/>
                        </a:lnSpc>
                        <a:spcAft>
                          <a:spcPts val="0"/>
                        </a:spcAft>
                      </a:pPr>
                      <a:r>
                        <a:rPr lang="es-EC" sz="1800">
                          <a:effectLst/>
                        </a:rPr>
                        <a:t>con vacío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39</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5+-</a:t>
                      </a:r>
                      <a:endParaRPr lang="es-EC" sz="1800">
                        <a:effectLst/>
                        <a:latin typeface="Calibri"/>
                        <a:ea typeface="Calibri"/>
                        <a:cs typeface="Times New Roman"/>
                      </a:endParaRPr>
                    </a:p>
                  </a:txBody>
                  <a:tcPr marT="0" marB="0"/>
                </a:tc>
              </a:tr>
              <a:tr h="352117">
                <a:tc>
                  <a:txBody>
                    <a:bodyPr/>
                    <a:lstStyle/>
                    <a:p>
                      <a:endParaRPr lang="es-EC" sz="1800">
                        <a:effectLst/>
                        <a:latin typeface="Calibri"/>
                        <a:cs typeface="Times New Roman"/>
                      </a:endParaRPr>
                    </a:p>
                  </a:txBody>
                  <a:tcPr marT="0" marB="0"/>
                </a:tc>
                <a:tc>
                  <a:txBody>
                    <a:bodyPr/>
                    <a:lstStyle/>
                    <a:p>
                      <a:endParaRPr lang="es-EC" sz="1800">
                        <a:effectLst/>
                        <a:latin typeface="Calibri"/>
                        <a:cs typeface="Times New Roman"/>
                      </a:endParaRPr>
                    </a:p>
                  </a:txBody>
                  <a:tcPr marT="0" marB="0"/>
                </a:tc>
                <a:tc>
                  <a:txBody>
                    <a:bodyPr/>
                    <a:lstStyle/>
                    <a:p>
                      <a:pPr>
                        <a:lnSpc>
                          <a:spcPct val="107000"/>
                        </a:lnSpc>
                        <a:spcAft>
                          <a:spcPts val="0"/>
                        </a:spcAft>
                      </a:pPr>
                      <a:r>
                        <a:rPr lang="es-EC" sz="1800">
                          <a:effectLst/>
                        </a:rPr>
                        <a:t>apagado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5</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5+-</a:t>
                      </a:r>
                      <a:endParaRPr lang="es-EC" sz="1800">
                        <a:effectLst/>
                        <a:latin typeface="Calibri"/>
                        <a:ea typeface="Calibri"/>
                        <a:cs typeface="Times New Roman"/>
                      </a:endParaRPr>
                    </a:p>
                  </a:txBody>
                  <a:tcPr marT="0" marB="0"/>
                </a:tc>
              </a:tr>
              <a:tr h="352117">
                <a:tc>
                  <a:txBody>
                    <a:bodyPr/>
                    <a:lstStyle/>
                    <a:p>
                      <a:pPr>
                        <a:lnSpc>
                          <a:spcPct val="107000"/>
                        </a:lnSpc>
                        <a:spcAft>
                          <a:spcPts val="0"/>
                        </a:spcAft>
                      </a:pPr>
                      <a:r>
                        <a:rPr lang="es-EC" sz="1800">
                          <a:effectLst/>
                        </a:rPr>
                        <a:t>PIN 6</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VEN EXT</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sin vacío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24</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5+-</a:t>
                      </a:r>
                      <a:endParaRPr lang="es-EC" sz="1800">
                        <a:effectLst/>
                        <a:latin typeface="Calibri"/>
                        <a:ea typeface="Calibri"/>
                        <a:cs typeface="Times New Roman"/>
                      </a:endParaRPr>
                    </a:p>
                  </a:txBody>
                  <a:tcPr marT="0" marB="0"/>
                </a:tc>
              </a:tr>
              <a:tr h="352117">
                <a:tc>
                  <a:txBody>
                    <a:bodyPr/>
                    <a:lstStyle/>
                    <a:p>
                      <a:endParaRPr lang="es-EC" sz="1800">
                        <a:effectLst/>
                        <a:latin typeface="Calibri"/>
                        <a:cs typeface="Times New Roman"/>
                      </a:endParaRPr>
                    </a:p>
                  </a:txBody>
                  <a:tcPr marT="0" marB="0"/>
                </a:tc>
                <a:tc>
                  <a:txBody>
                    <a:bodyPr/>
                    <a:lstStyle/>
                    <a:p>
                      <a:endParaRPr lang="es-EC" sz="1800">
                        <a:effectLst/>
                        <a:latin typeface="Calibri"/>
                        <a:cs typeface="Times New Roman"/>
                      </a:endParaRPr>
                    </a:p>
                  </a:txBody>
                  <a:tcPr marT="0" marB="0"/>
                </a:tc>
                <a:tc>
                  <a:txBody>
                    <a:bodyPr/>
                    <a:lstStyle/>
                    <a:p>
                      <a:pPr>
                        <a:lnSpc>
                          <a:spcPct val="107000"/>
                        </a:lnSpc>
                        <a:spcAft>
                          <a:spcPts val="0"/>
                        </a:spcAft>
                      </a:pPr>
                      <a:r>
                        <a:rPr lang="es-EC" sz="1800">
                          <a:effectLst/>
                        </a:rPr>
                        <a:t>con vacío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63</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a:effectLst/>
                        </a:rPr>
                        <a:t>5+-</a:t>
                      </a:r>
                      <a:endParaRPr lang="es-EC" sz="1800">
                        <a:effectLst/>
                        <a:latin typeface="Calibri"/>
                        <a:ea typeface="Calibri"/>
                        <a:cs typeface="Times New Roman"/>
                      </a:endParaRPr>
                    </a:p>
                  </a:txBody>
                  <a:tcPr marT="0" marB="0"/>
                </a:tc>
              </a:tr>
              <a:tr h="352117">
                <a:tc>
                  <a:txBody>
                    <a:bodyPr/>
                    <a:lstStyle/>
                    <a:p>
                      <a:endParaRPr lang="es-EC" sz="1800">
                        <a:effectLst/>
                        <a:latin typeface="Calibri"/>
                        <a:cs typeface="Times New Roman"/>
                      </a:endParaRPr>
                    </a:p>
                  </a:txBody>
                  <a:tcPr marT="0" marB="0"/>
                </a:tc>
                <a:tc>
                  <a:txBody>
                    <a:bodyPr/>
                    <a:lstStyle/>
                    <a:p>
                      <a:endParaRPr lang="es-EC" sz="1800">
                        <a:effectLst/>
                        <a:latin typeface="Calibri"/>
                        <a:cs typeface="Times New Roman"/>
                      </a:endParaRPr>
                    </a:p>
                  </a:txBody>
                  <a:tcPr marT="0" marB="0"/>
                </a:tc>
                <a:tc>
                  <a:txBody>
                    <a:bodyPr/>
                    <a:lstStyle/>
                    <a:p>
                      <a:pPr>
                        <a:lnSpc>
                          <a:spcPct val="107000"/>
                        </a:lnSpc>
                        <a:spcAft>
                          <a:spcPts val="0"/>
                        </a:spcAft>
                      </a:pPr>
                      <a:r>
                        <a:rPr lang="es-EC" sz="1800">
                          <a:effectLst/>
                        </a:rPr>
                        <a:t>apagado</a:t>
                      </a:r>
                      <a:endParaRPr lang="es-EC" sz="1800">
                        <a:effectLst/>
                        <a:latin typeface="Calibri"/>
                        <a:ea typeface="Calibri"/>
                        <a:cs typeface="Times New Roman"/>
                      </a:endParaRPr>
                    </a:p>
                  </a:txBody>
                  <a:tcPr marT="0" marB="0"/>
                </a:tc>
                <a:tc>
                  <a:txBody>
                    <a:bodyPr/>
                    <a:lstStyle/>
                    <a:p>
                      <a:pPr algn="r">
                        <a:lnSpc>
                          <a:spcPct val="107000"/>
                        </a:lnSpc>
                        <a:spcAft>
                          <a:spcPts val="0"/>
                        </a:spcAft>
                      </a:pPr>
                      <a:r>
                        <a:rPr lang="es-EC" sz="1800">
                          <a:effectLst/>
                        </a:rPr>
                        <a:t>0</a:t>
                      </a:r>
                      <a:endParaRPr lang="es-EC" sz="1800">
                        <a:effectLst/>
                        <a:latin typeface="Calibri"/>
                        <a:ea typeface="Calibri"/>
                        <a:cs typeface="Times New Roman"/>
                      </a:endParaRPr>
                    </a:p>
                  </a:txBody>
                  <a:tcPr marT="0" marB="0"/>
                </a:tc>
                <a:tc>
                  <a:txBody>
                    <a:bodyPr/>
                    <a:lstStyle/>
                    <a:p>
                      <a:pPr>
                        <a:lnSpc>
                          <a:spcPct val="107000"/>
                        </a:lnSpc>
                        <a:spcAft>
                          <a:spcPts val="0"/>
                        </a:spcAft>
                      </a:pPr>
                      <a:r>
                        <a:rPr lang="es-EC" sz="1800" dirty="0">
                          <a:effectLst/>
                        </a:rPr>
                        <a:t>5+-</a:t>
                      </a:r>
                      <a:endParaRPr lang="es-EC" sz="1800" dirty="0">
                        <a:effectLst/>
                        <a:latin typeface="Calibri"/>
                        <a:ea typeface="Calibri"/>
                        <a:cs typeface="Times New Roman"/>
                      </a:endParaRPr>
                    </a:p>
                  </a:txBody>
                  <a:tcPr marT="0" marB="0"/>
                </a:tc>
              </a:tr>
            </a:tbl>
          </a:graphicData>
        </a:graphic>
      </p:graphicFrame>
      <p:sp>
        <p:nvSpPr>
          <p:cNvPr id="5" name="1 Título"/>
          <p:cNvSpPr txBox="1">
            <a:spLocks/>
          </p:cNvSpPr>
          <p:nvPr/>
        </p:nvSpPr>
        <p:spPr>
          <a:xfrm>
            <a:off x="801621" y="4091062"/>
            <a:ext cx="10959008" cy="85010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3200" smtClean="0"/>
              <a:t>Calibración de sensor Ultrasónico</a:t>
            </a:r>
            <a:endParaRPr lang="es-EC" sz="3200" dirty="0"/>
          </a:p>
        </p:txBody>
      </p:sp>
      <p:sp>
        <p:nvSpPr>
          <p:cNvPr id="6" name="2 Marcador de contenido"/>
          <p:cNvSpPr txBox="1">
            <a:spLocks/>
          </p:cNvSpPr>
          <p:nvPr/>
        </p:nvSpPr>
        <p:spPr>
          <a:xfrm>
            <a:off x="719403" y="5013176"/>
            <a:ext cx="11068811" cy="16127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s-EC" sz="2400" smtClean="0"/>
              <a:t>Rango máximo de medida es de 45 [cm], y se encuentra calibrado para que de la alerta cuando se encuentra un obstáculo a 15 [cm] del robot</a:t>
            </a:r>
            <a:endParaRPr lang="es-EC" sz="2400" dirty="0"/>
          </a:p>
        </p:txBody>
      </p:sp>
    </p:spTree>
    <p:extLst>
      <p:ext uri="{BB962C8B-B14F-4D97-AF65-F5344CB8AC3E}">
        <p14:creationId xmlns:p14="http://schemas.microsoft.com/office/powerpoint/2010/main" val="13712755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418654"/>
            <a:ext cx="10959008" cy="778098"/>
          </a:xfrm>
        </p:spPr>
        <p:txBody>
          <a:bodyPr>
            <a:normAutofit/>
          </a:bodyPr>
          <a:lstStyle/>
          <a:p>
            <a:r>
              <a:rPr lang="es-EC" sz="3600" dirty="0"/>
              <a:t>Pruebas de sujeción </a:t>
            </a:r>
          </a:p>
        </p:txBody>
      </p:sp>
      <p:pic>
        <p:nvPicPr>
          <p:cNvPr id="4" name="3 Imagen"/>
          <p:cNvPicPr/>
          <p:nvPr/>
        </p:nvPicPr>
        <p:blipFill>
          <a:blip r:embed="rId2">
            <a:extLst>
              <a:ext uri="{28A0092B-C50C-407E-A947-70E740481C1C}">
                <a14:useLocalDpi xmlns:a14="http://schemas.microsoft.com/office/drawing/2010/main" val="0"/>
              </a:ext>
            </a:extLst>
          </a:blip>
          <a:srcRect/>
          <a:stretch>
            <a:fillRect/>
          </a:stretch>
        </p:blipFill>
        <p:spPr bwMode="auto">
          <a:xfrm>
            <a:off x="2255574" y="1196753"/>
            <a:ext cx="6824417" cy="1642095"/>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670008283"/>
              </p:ext>
            </p:extLst>
          </p:nvPr>
        </p:nvGraphicFramePr>
        <p:xfrm>
          <a:off x="1871532" y="3068960"/>
          <a:ext cx="8350673" cy="3657600"/>
        </p:xfrm>
        <a:graphic>
          <a:graphicData uri="http://schemas.openxmlformats.org/drawingml/2006/table">
            <a:tbl>
              <a:tblPr firstRow="1" firstCol="1" bandRow="1">
                <a:tableStyleId>{EB344D84-9AFB-497E-A393-DC336BA19D2E}</a:tableStyleId>
              </a:tblPr>
              <a:tblGrid>
                <a:gridCol w="1871081"/>
                <a:gridCol w="2496277"/>
                <a:gridCol w="3983315"/>
              </a:tblGrid>
              <a:tr h="0">
                <a:tc>
                  <a:txBody>
                    <a:bodyPr/>
                    <a:lstStyle/>
                    <a:p>
                      <a:pPr>
                        <a:lnSpc>
                          <a:spcPct val="150000"/>
                        </a:lnSpc>
                        <a:spcAft>
                          <a:spcPts val="0"/>
                        </a:spcAft>
                      </a:pPr>
                      <a:r>
                        <a:rPr lang="es-EC" sz="1600">
                          <a:effectLst/>
                        </a:rPr>
                        <a:t> </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 </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 </a:t>
                      </a:r>
                      <a:endParaRPr lang="es-EC" sz="1400">
                        <a:effectLst/>
                        <a:latin typeface="Calibri"/>
                        <a:ea typeface="Calibri"/>
                        <a:cs typeface="Times New Roman"/>
                      </a:endParaRPr>
                    </a:p>
                  </a:txBody>
                  <a:tcPr marT="0" marB="0"/>
                </a:tc>
              </a:tr>
              <a:tr h="0">
                <a:tc>
                  <a:txBody>
                    <a:bodyPr/>
                    <a:lstStyle/>
                    <a:p>
                      <a:pPr algn="ctr">
                        <a:lnSpc>
                          <a:spcPct val="150000"/>
                        </a:lnSpc>
                        <a:spcAft>
                          <a:spcPts val="0"/>
                        </a:spcAft>
                      </a:pPr>
                      <a:r>
                        <a:rPr lang="es-EC" sz="1600">
                          <a:effectLst/>
                        </a:rPr>
                        <a:t>Superficie</a:t>
                      </a:r>
                      <a:endParaRPr lang="es-EC" sz="1400">
                        <a:effectLst/>
                        <a:latin typeface="Calibri"/>
                        <a:ea typeface="Calibri"/>
                        <a:cs typeface="Times New Roman"/>
                      </a:endParaRPr>
                    </a:p>
                  </a:txBody>
                  <a:tcPr marT="0" marB="0"/>
                </a:tc>
                <a:tc>
                  <a:txBody>
                    <a:bodyPr/>
                    <a:lstStyle/>
                    <a:p>
                      <a:pPr algn="ctr">
                        <a:lnSpc>
                          <a:spcPct val="150000"/>
                        </a:lnSpc>
                        <a:spcAft>
                          <a:spcPts val="0"/>
                        </a:spcAft>
                      </a:pPr>
                      <a:r>
                        <a:rPr lang="es-EC" sz="1600">
                          <a:effectLst/>
                        </a:rPr>
                        <a:t>Inclinación</a:t>
                      </a:r>
                      <a:endParaRPr lang="es-EC" sz="1400">
                        <a:effectLst/>
                        <a:latin typeface="Calibri"/>
                        <a:ea typeface="Calibri"/>
                        <a:cs typeface="Times New Roman"/>
                      </a:endParaRPr>
                    </a:p>
                  </a:txBody>
                  <a:tcPr marT="0" marB="0"/>
                </a:tc>
                <a:tc>
                  <a:txBody>
                    <a:bodyPr/>
                    <a:lstStyle/>
                    <a:p>
                      <a:pPr algn="ctr">
                        <a:lnSpc>
                          <a:spcPct val="150000"/>
                        </a:lnSpc>
                        <a:spcAft>
                          <a:spcPts val="0"/>
                        </a:spcAft>
                      </a:pPr>
                      <a:r>
                        <a:rPr lang="es-EC" sz="1600">
                          <a:effectLst/>
                        </a:rPr>
                        <a:t>Resultado</a:t>
                      </a:r>
                      <a:endParaRPr lang="es-EC" sz="1400">
                        <a:effectLst/>
                        <a:latin typeface="Calibri"/>
                        <a:ea typeface="Calibri"/>
                        <a:cs typeface="Times New Roman"/>
                      </a:endParaRPr>
                    </a:p>
                  </a:txBody>
                  <a:tcPr marT="0" marB="0"/>
                </a:tc>
              </a:tr>
              <a:tr h="0">
                <a:tc rowSpan="4">
                  <a:txBody>
                    <a:bodyPr/>
                    <a:lstStyle/>
                    <a:p>
                      <a:pPr algn="ctr">
                        <a:lnSpc>
                          <a:spcPct val="150000"/>
                        </a:lnSpc>
                        <a:spcAft>
                          <a:spcPts val="0"/>
                        </a:spcAft>
                      </a:pPr>
                      <a:r>
                        <a:rPr lang="es-EC" sz="1600">
                          <a:effectLst/>
                        </a:rPr>
                        <a:t>Madera</a:t>
                      </a:r>
                      <a:endParaRPr lang="es-EC" sz="1400">
                        <a:effectLst/>
                        <a:latin typeface="Calibri"/>
                        <a:ea typeface="Calibri"/>
                        <a:cs typeface="Times New Roman"/>
                      </a:endParaRPr>
                    </a:p>
                  </a:txBody>
                  <a:tcPr marT="0" marB="0"/>
                </a:tc>
                <a:tc>
                  <a:txBody>
                    <a:bodyPr/>
                    <a:lstStyle/>
                    <a:p>
                      <a:pPr algn="ctr">
                        <a:lnSpc>
                          <a:spcPct val="150000"/>
                        </a:lnSpc>
                        <a:spcAft>
                          <a:spcPts val="0"/>
                        </a:spcAft>
                      </a:pPr>
                      <a:r>
                        <a:rPr lang="es-EC" sz="1600">
                          <a:effectLst/>
                        </a:rPr>
                        <a:t>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45º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90º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360º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rowSpan="4">
                  <a:txBody>
                    <a:bodyPr/>
                    <a:lstStyle/>
                    <a:p>
                      <a:pPr algn="ctr">
                        <a:lnSpc>
                          <a:spcPct val="150000"/>
                        </a:lnSpc>
                        <a:spcAft>
                          <a:spcPts val="0"/>
                        </a:spcAft>
                      </a:pPr>
                      <a:r>
                        <a:rPr lang="es-EC" sz="1600">
                          <a:effectLst/>
                        </a:rPr>
                        <a:t>Vidrio</a:t>
                      </a:r>
                      <a:endParaRPr lang="es-EC" sz="1400">
                        <a:effectLst/>
                        <a:latin typeface="Calibri"/>
                        <a:ea typeface="Calibri"/>
                        <a:cs typeface="Times New Roman"/>
                      </a:endParaRPr>
                    </a:p>
                  </a:txBody>
                  <a:tcPr marT="0" marB="0"/>
                </a:tc>
                <a:tc>
                  <a:txBody>
                    <a:bodyPr/>
                    <a:lstStyle/>
                    <a:p>
                      <a:pPr algn="ctr">
                        <a:lnSpc>
                          <a:spcPct val="150000"/>
                        </a:lnSpc>
                        <a:spcAft>
                          <a:spcPts val="0"/>
                        </a:spcAft>
                      </a:pPr>
                      <a:r>
                        <a:rPr lang="es-EC" sz="1600">
                          <a:effectLst/>
                        </a:rPr>
                        <a:t>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45º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90º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a:effectLst/>
                        </a:rPr>
                        <a:t>Sujeción sin deslizamiento</a:t>
                      </a:r>
                      <a:endParaRPr lang="es-EC" sz="1400">
                        <a:effectLst/>
                        <a:latin typeface="Calibri"/>
                        <a:ea typeface="Calibri"/>
                        <a:cs typeface="Times New Roman"/>
                      </a:endParaRPr>
                    </a:p>
                  </a:txBody>
                  <a:tcPr marT="0" marB="0"/>
                </a:tc>
              </a:tr>
              <a:tr h="0">
                <a:tc vMerge="1">
                  <a:txBody>
                    <a:bodyPr/>
                    <a:lstStyle/>
                    <a:p>
                      <a:endParaRPr lang="es-EC"/>
                    </a:p>
                  </a:txBody>
                  <a:tcPr/>
                </a:tc>
                <a:tc>
                  <a:txBody>
                    <a:bodyPr/>
                    <a:lstStyle/>
                    <a:p>
                      <a:pPr algn="ctr">
                        <a:lnSpc>
                          <a:spcPct val="150000"/>
                        </a:lnSpc>
                        <a:spcAft>
                          <a:spcPts val="0"/>
                        </a:spcAft>
                      </a:pPr>
                      <a:r>
                        <a:rPr lang="es-EC" sz="1600">
                          <a:effectLst/>
                        </a:rPr>
                        <a:t>360º</a:t>
                      </a:r>
                      <a:endParaRPr lang="es-EC" sz="1400">
                        <a:effectLst/>
                        <a:latin typeface="Calibri"/>
                        <a:ea typeface="Calibri"/>
                        <a:cs typeface="Times New Roman"/>
                      </a:endParaRPr>
                    </a:p>
                  </a:txBody>
                  <a:tcPr marT="0" marB="0"/>
                </a:tc>
                <a:tc>
                  <a:txBody>
                    <a:bodyPr/>
                    <a:lstStyle/>
                    <a:p>
                      <a:pPr>
                        <a:lnSpc>
                          <a:spcPct val="150000"/>
                        </a:lnSpc>
                        <a:spcAft>
                          <a:spcPts val="0"/>
                        </a:spcAft>
                      </a:pPr>
                      <a:r>
                        <a:rPr lang="es-EC" sz="1600" dirty="0">
                          <a:effectLst/>
                        </a:rPr>
                        <a:t>Sujeción sin deslizamiento</a:t>
                      </a:r>
                      <a:endParaRPr lang="es-EC" sz="1400" dirty="0">
                        <a:effectLst/>
                        <a:latin typeface="Calibri"/>
                        <a:ea typeface="Calibri"/>
                        <a:cs typeface="Times New Roman"/>
                      </a:endParaRPr>
                    </a:p>
                  </a:txBody>
                  <a:tcPr marT="0" marB="0"/>
                </a:tc>
              </a:tr>
            </a:tbl>
          </a:graphicData>
        </a:graphic>
      </p:graphicFrame>
    </p:spTree>
    <p:extLst>
      <p:ext uri="{BB962C8B-B14F-4D97-AF65-F5344CB8AC3E}">
        <p14:creationId xmlns:p14="http://schemas.microsoft.com/office/powerpoint/2010/main" val="40180038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0" y="202630"/>
            <a:ext cx="10959008" cy="706090"/>
          </a:xfrm>
        </p:spPr>
        <p:txBody>
          <a:bodyPr>
            <a:normAutofit/>
          </a:bodyPr>
          <a:lstStyle/>
          <a:p>
            <a:r>
              <a:rPr lang="es-EC" sz="3200" dirty="0"/>
              <a:t>Pruebas de Desplazamiento </a:t>
            </a:r>
          </a:p>
        </p:txBody>
      </p:sp>
      <p:graphicFrame>
        <p:nvGraphicFramePr>
          <p:cNvPr id="4" name="3 Tabla"/>
          <p:cNvGraphicFramePr>
            <a:graphicFrameLocks noGrp="1"/>
          </p:cNvGraphicFramePr>
          <p:nvPr>
            <p:extLst>
              <p:ext uri="{D42A27DB-BD31-4B8C-83A1-F6EECF244321}">
                <p14:modId xmlns:p14="http://schemas.microsoft.com/office/powerpoint/2010/main" val="596556483"/>
              </p:ext>
            </p:extLst>
          </p:nvPr>
        </p:nvGraphicFramePr>
        <p:xfrm>
          <a:off x="1679509" y="1205820"/>
          <a:ext cx="8736970" cy="4593603"/>
        </p:xfrm>
        <a:graphic>
          <a:graphicData uri="http://schemas.openxmlformats.org/drawingml/2006/table">
            <a:tbl>
              <a:tblPr firstRow="1" firstCol="1" bandRow="1">
                <a:tableStyleId>{21E4AEA4-8DFA-4A89-87EB-49C32662AFE0}</a:tableStyleId>
              </a:tblPr>
              <a:tblGrid>
                <a:gridCol w="1344149"/>
                <a:gridCol w="1440160"/>
                <a:gridCol w="5952661"/>
              </a:tblGrid>
              <a:tr h="188582">
                <a:tc>
                  <a:txBody>
                    <a:bodyPr/>
                    <a:lstStyle/>
                    <a:p>
                      <a:pPr>
                        <a:lnSpc>
                          <a:spcPct val="150000"/>
                        </a:lnSpc>
                        <a:spcAft>
                          <a:spcPts val="0"/>
                        </a:spcAft>
                      </a:pPr>
                      <a:r>
                        <a:rPr lang="es-EC" sz="1400" dirty="0">
                          <a:effectLst/>
                        </a:rPr>
                        <a:t> </a:t>
                      </a:r>
                      <a:endParaRPr lang="es-EC" sz="1400" dirty="0">
                        <a:effectLst/>
                        <a:latin typeface="Calibri"/>
                        <a:ea typeface="Calibri"/>
                        <a:cs typeface="Times New Roman"/>
                      </a:endParaRPr>
                    </a:p>
                  </a:txBody>
                  <a:tcPr marL="62860" marR="62860" marT="0" marB="0"/>
                </a:tc>
                <a:tc>
                  <a:txBody>
                    <a:bodyPr/>
                    <a:lstStyle/>
                    <a:p>
                      <a:pPr>
                        <a:lnSpc>
                          <a:spcPct val="150000"/>
                        </a:lnSpc>
                        <a:spcAft>
                          <a:spcPts val="0"/>
                        </a:spcAft>
                      </a:pPr>
                      <a:r>
                        <a:rPr lang="es-EC" sz="1400">
                          <a:effectLst/>
                        </a:rPr>
                        <a:t> </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a:effectLst/>
                        </a:rPr>
                        <a:t> </a:t>
                      </a:r>
                      <a:endParaRPr lang="es-EC" sz="1400" dirty="0">
                        <a:effectLst/>
                        <a:latin typeface="Calibri"/>
                        <a:ea typeface="Calibri"/>
                        <a:cs typeface="Times New Roman"/>
                      </a:endParaRPr>
                    </a:p>
                  </a:txBody>
                  <a:tcPr marL="62860" marR="62860" marT="0" marB="0"/>
                </a:tc>
              </a:tr>
              <a:tr h="188582">
                <a:tc>
                  <a:txBody>
                    <a:bodyPr/>
                    <a:lstStyle/>
                    <a:p>
                      <a:pPr algn="ctr">
                        <a:lnSpc>
                          <a:spcPct val="150000"/>
                        </a:lnSpc>
                        <a:spcAft>
                          <a:spcPts val="0"/>
                        </a:spcAft>
                      </a:pPr>
                      <a:r>
                        <a:rPr lang="es-EC" sz="1400">
                          <a:effectLst/>
                        </a:rPr>
                        <a:t>Superficie</a:t>
                      </a:r>
                      <a:endParaRPr lang="es-EC" sz="1400">
                        <a:effectLst/>
                        <a:latin typeface="Calibri"/>
                        <a:ea typeface="Calibri"/>
                        <a:cs typeface="Times New Roman"/>
                      </a:endParaRPr>
                    </a:p>
                  </a:txBody>
                  <a:tcPr marL="62860" marR="62860" marT="0" marB="0"/>
                </a:tc>
                <a:tc>
                  <a:txBody>
                    <a:bodyPr/>
                    <a:lstStyle/>
                    <a:p>
                      <a:pPr algn="ctr">
                        <a:lnSpc>
                          <a:spcPct val="150000"/>
                        </a:lnSpc>
                        <a:spcAft>
                          <a:spcPts val="0"/>
                        </a:spcAft>
                      </a:pPr>
                      <a:r>
                        <a:rPr lang="es-EC" sz="1400">
                          <a:effectLst/>
                        </a:rPr>
                        <a:t>Inclinación</a:t>
                      </a:r>
                      <a:endParaRPr lang="es-EC" sz="1400">
                        <a:effectLst/>
                        <a:latin typeface="Calibri"/>
                        <a:ea typeface="Calibri"/>
                        <a:cs typeface="Times New Roman"/>
                      </a:endParaRPr>
                    </a:p>
                  </a:txBody>
                  <a:tcPr marL="62860" marR="62860" marT="0" marB="0"/>
                </a:tc>
                <a:tc>
                  <a:txBody>
                    <a:bodyPr/>
                    <a:lstStyle/>
                    <a:p>
                      <a:pPr algn="ctr">
                        <a:lnSpc>
                          <a:spcPct val="150000"/>
                        </a:lnSpc>
                        <a:spcAft>
                          <a:spcPts val="0"/>
                        </a:spcAft>
                      </a:pPr>
                      <a:r>
                        <a:rPr lang="es-EC" sz="1400">
                          <a:effectLst/>
                        </a:rPr>
                        <a:t>Resultado</a:t>
                      </a:r>
                      <a:endParaRPr lang="es-EC" sz="1400">
                        <a:effectLst/>
                        <a:latin typeface="Calibri"/>
                        <a:ea typeface="Calibri"/>
                        <a:cs typeface="Times New Roman"/>
                      </a:endParaRPr>
                    </a:p>
                  </a:txBody>
                  <a:tcPr marL="62860" marR="62860" marT="0" marB="0"/>
                </a:tc>
              </a:tr>
              <a:tr h="188582">
                <a:tc rowSpan="4">
                  <a:txBody>
                    <a:bodyPr/>
                    <a:lstStyle/>
                    <a:p>
                      <a:pPr>
                        <a:lnSpc>
                          <a:spcPct val="150000"/>
                        </a:lnSpc>
                        <a:spcAft>
                          <a:spcPts val="0"/>
                        </a:spcAft>
                      </a:pPr>
                      <a:r>
                        <a:rPr lang="es-EC" sz="1400">
                          <a:effectLst/>
                        </a:rPr>
                        <a:t>Madera</a:t>
                      </a:r>
                      <a:endParaRPr lang="es-EC" sz="1400">
                        <a:effectLst/>
                        <a:latin typeface="Calibri"/>
                        <a:ea typeface="Calibri"/>
                        <a:cs typeface="Times New Roman"/>
                      </a:endParaRPr>
                    </a:p>
                  </a:txBody>
                  <a:tcPr marL="62860" marR="62860" marT="0" marB="0"/>
                </a:tc>
                <a:tc>
                  <a:txBody>
                    <a:bodyPr/>
                    <a:lstStyle/>
                    <a:p>
                      <a:pPr algn="ctr">
                        <a:lnSpc>
                          <a:spcPct val="150000"/>
                        </a:lnSpc>
                        <a:spcAft>
                          <a:spcPts val="0"/>
                        </a:spcAft>
                      </a:pPr>
                      <a:r>
                        <a:rPr lang="es-EC" sz="1400">
                          <a:effectLst/>
                        </a:rPr>
                        <a:t>0º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a:effectLst/>
                        </a:rPr>
                        <a:t>Realiza movimientos con normalidad</a:t>
                      </a:r>
                      <a:endParaRPr lang="es-EC" sz="1400">
                        <a:effectLst/>
                        <a:latin typeface="Calibri"/>
                        <a:ea typeface="Calibri"/>
                        <a:cs typeface="Times New Roman"/>
                      </a:endParaRPr>
                    </a:p>
                  </a:txBody>
                  <a:tcPr marL="62860" marR="62860" marT="0" marB="0"/>
                </a:tc>
              </a:tr>
              <a:tr h="188582">
                <a:tc vMerge="1">
                  <a:txBody>
                    <a:bodyPr/>
                    <a:lstStyle/>
                    <a:p>
                      <a:endParaRPr lang="es-EC"/>
                    </a:p>
                  </a:txBody>
                  <a:tcPr/>
                </a:tc>
                <a:tc>
                  <a:txBody>
                    <a:bodyPr/>
                    <a:lstStyle/>
                    <a:p>
                      <a:pPr algn="ctr">
                        <a:lnSpc>
                          <a:spcPct val="150000"/>
                        </a:lnSpc>
                        <a:spcAft>
                          <a:spcPts val="0"/>
                        </a:spcAft>
                      </a:pPr>
                      <a:r>
                        <a:rPr lang="es-EC" sz="1400">
                          <a:effectLst/>
                        </a:rPr>
                        <a:t>45º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a:effectLst/>
                        </a:rPr>
                        <a:t>Realiza movimientos con normalidad</a:t>
                      </a:r>
                      <a:endParaRPr lang="es-EC" sz="1400" dirty="0">
                        <a:effectLst/>
                        <a:latin typeface="Calibri"/>
                        <a:ea typeface="Calibri"/>
                        <a:cs typeface="Times New Roman"/>
                      </a:endParaRPr>
                    </a:p>
                  </a:txBody>
                  <a:tcPr marL="62860" marR="62860" marT="0" marB="0"/>
                </a:tc>
              </a:tr>
              <a:tr h="376024">
                <a:tc vMerge="1">
                  <a:txBody>
                    <a:bodyPr/>
                    <a:lstStyle/>
                    <a:p>
                      <a:endParaRPr lang="es-EC"/>
                    </a:p>
                  </a:txBody>
                  <a:tcPr/>
                </a:tc>
                <a:tc>
                  <a:txBody>
                    <a:bodyPr/>
                    <a:lstStyle/>
                    <a:p>
                      <a:pPr algn="ctr">
                        <a:lnSpc>
                          <a:spcPct val="150000"/>
                        </a:lnSpc>
                        <a:spcAft>
                          <a:spcPts val="0"/>
                        </a:spcAft>
                      </a:pPr>
                      <a:r>
                        <a:rPr lang="es-EC" sz="1400">
                          <a:effectLst/>
                        </a:rPr>
                        <a:t>70º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smtClean="0">
                          <a:effectLst/>
                        </a:rPr>
                        <a:t>Realiza movimientos con normalidad</a:t>
                      </a:r>
                      <a:endParaRPr lang="es-EC" sz="1400" dirty="0">
                        <a:effectLst/>
                        <a:latin typeface="+mn-lt"/>
                        <a:ea typeface="Calibri"/>
                        <a:cs typeface="Times New Roman"/>
                      </a:endParaRPr>
                    </a:p>
                  </a:txBody>
                  <a:tcPr marL="62860" marR="62860" marT="0" marB="0"/>
                </a:tc>
              </a:tr>
              <a:tr h="754327">
                <a:tc vMerge="1">
                  <a:txBody>
                    <a:bodyPr/>
                    <a:lstStyle/>
                    <a:p>
                      <a:endParaRPr lang="es-EC"/>
                    </a:p>
                  </a:txBody>
                  <a:tcPr/>
                </a:tc>
                <a:tc>
                  <a:txBody>
                    <a:bodyPr/>
                    <a:lstStyle/>
                    <a:p>
                      <a:pPr algn="ctr">
                        <a:lnSpc>
                          <a:spcPct val="150000"/>
                        </a:lnSpc>
                        <a:spcAft>
                          <a:spcPts val="0"/>
                        </a:spcAft>
                      </a:pPr>
                      <a:r>
                        <a:rPr lang="es-EC" sz="1400">
                          <a:effectLst/>
                        </a:rPr>
                        <a:t>90</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smtClean="0">
                          <a:effectLst/>
                        </a:rPr>
                        <a:t>En las acciones de paso hacia adelante al cambiar de apoyo existe un pequeño resbalón, pero no es impedimento para completar la acción, en cuanto a giros no hay problemas</a:t>
                      </a:r>
                      <a:endParaRPr lang="es-EC" sz="1400" dirty="0">
                        <a:effectLst/>
                        <a:latin typeface="+mn-lt"/>
                        <a:ea typeface="Calibri"/>
                        <a:cs typeface="Times New Roman"/>
                      </a:endParaRPr>
                    </a:p>
                  </a:txBody>
                  <a:tcPr marL="62860" marR="62860" marT="0" marB="0"/>
                </a:tc>
              </a:tr>
              <a:tr h="188582">
                <a:tc rowSpan="4">
                  <a:txBody>
                    <a:bodyPr/>
                    <a:lstStyle/>
                    <a:p>
                      <a:pPr>
                        <a:lnSpc>
                          <a:spcPct val="150000"/>
                        </a:lnSpc>
                        <a:spcAft>
                          <a:spcPts val="0"/>
                        </a:spcAft>
                      </a:pPr>
                      <a:r>
                        <a:rPr lang="es-EC" sz="1400">
                          <a:effectLst/>
                        </a:rPr>
                        <a:t>Vidrio</a:t>
                      </a:r>
                      <a:endParaRPr lang="es-EC" sz="1400">
                        <a:effectLst/>
                        <a:latin typeface="Calibri"/>
                        <a:ea typeface="Calibri"/>
                        <a:cs typeface="Times New Roman"/>
                      </a:endParaRPr>
                    </a:p>
                  </a:txBody>
                  <a:tcPr marL="62860" marR="62860" marT="0" marB="0"/>
                </a:tc>
                <a:tc>
                  <a:txBody>
                    <a:bodyPr/>
                    <a:lstStyle/>
                    <a:p>
                      <a:pPr algn="ctr">
                        <a:lnSpc>
                          <a:spcPct val="150000"/>
                        </a:lnSpc>
                        <a:spcAft>
                          <a:spcPts val="0"/>
                        </a:spcAft>
                      </a:pPr>
                      <a:r>
                        <a:rPr lang="es-EC" sz="1400">
                          <a:effectLst/>
                        </a:rPr>
                        <a:t>0º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a:effectLst/>
                        </a:rPr>
                        <a:t>Realiza movimientos con normalidad</a:t>
                      </a:r>
                      <a:endParaRPr lang="es-EC" sz="1400">
                        <a:effectLst/>
                        <a:latin typeface="Calibri"/>
                        <a:ea typeface="Calibri"/>
                        <a:cs typeface="Times New Roman"/>
                      </a:endParaRPr>
                    </a:p>
                  </a:txBody>
                  <a:tcPr marL="62860" marR="62860" marT="0" marB="0"/>
                </a:tc>
              </a:tr>
              <a:tr h="188582">
                <a:tc vMerge="1">
                  <a:txBody>
                    <a:bodyPr/>
                    <a:lstStyle/>
                    <a:p>
                      <a:endParaRPr lang="es-EC"/>
                    </a:p>
                  </a:txBody>
                  <a:tcPr/>
                </a:tc>
                <a:tc>
                  <a:txBody>
                    <a:bodyPr/>
                    <a:lstStyle/>
                    <a:p>
                      <a:pPr algn="ctr">
                        <a:lnSpc>
                          <a:spcPct val="150000"/>
                        </a:lnSpc>
                        <a:spcAft>
                          <a:spcPts val="0"/>
                        </a:spcAft>
                      </a:pPr>
                      <a:r>
                        <a:rPr lang="es-EC" sz="1400">
                          <a:effectLst/>
                        </a:rPr>
                        <a:t>45º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a:effectLst/>
                        </a:rPr>
                        <a:t>Realiza movimientos con normalidad</a:t>
                      </a:r>
                      <a:endParaRPr lang="es-EC" sz="1400" dirty="0">
                        <a:effectLst/>
                        <a:latin typeface="Calibri"/>
                        <a:ea typeface="Calibri"/>
                        <a:cs typeface="Times New Roman"/>
                      </a:endParaRPr>
                    </a:p>
                  </a:txBody>
                  <a:tcPr marL="62860" marR="62860" marT="0" marB="0"/>
                </a:tc>
              </a:tr>
              <a:tr h="377099">
                <a:tc vMerge="1">
                  <a:txBody>
                    <a:bodyPr/>
                    <a:lstStyle/>
                    <a:p>
                      <a:endParaRPr lang="es-EC"/>
                    </a:p>
                  </a:txBody>
                  <a:tcPr/>
                </a:tc>
                <a:tc>
                  <a:txBody>
                    <a:bodyPr/>
                    <a:lstStyle/>
                    <a:p>
                      <a:pPr algn="ctr">
                        <a:lnSpc>
                          <a:spcPct val="150000"/>
                        </a:lnSpc>
                        <a:spcAft>
                          <a:spcPts val="0"/>
                        </a:spcAft>
                      </a:pPr>
                      <a:r>
                        <a:rPr lang="es-EC" sz="1400">
                          <a:effectLst/>
                        </a:rPr>
                        <a:t>70º</a:t>
                      </a:r>
                      <a:endParaRPr lang="es-EC" sz="1400">
                        <a:effectLst/>
                        <a:latin typeface="Calibri"/>
                        <a:ea typeface="Calibri"/>
                        <a:cs typeface="Times New Roman"/>
                      </a:endParaRPr>
                    </a:p>
                  </a:txBody>
                  <a:tcPr marL="62860" marR="62860" marT="0" marB="0"/>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s-EC" sz="1400" dirty="0" smtClean="0">
                          <a:effectLst/>
                        </a:rPr>
                        <a:t>Realiza movimientos con normalidad</a:t>
                      </a:r>
                      <a:endParaRPr lang="es-EC" sz="1400" dirty="0" smtClean="0">
                        <a:effectLst/>
                        <a:latin typeface="+mn-lt"/>
                        <a:ea typeface="Calibri"/>
                        <a:cs typeface="Times New Roman"/>
                      </a:endParaRPr>
                    </a:p>
                  </a:txBody>
                  <a:tcPr marL="62860" marR="62860" marT="0" marB="0"/>
                </a:tc>
              </a:tr>
              <a:tr h="754327">
                <a:tc vMerge="1">
                  <a:txBody>
                    <a:bodyPr/>
                    <a:lstStyle/>
                    <a:p>
                      <a:endParaRPr lang="es-EC"/>
                    </a:p>
                  </a:txBody>
                  <a:tcPr/>
                </a:tc>
                <a:tc>
                  <a:txBody>
                    <a:bodyPr/>
                    <a:lstStyle/>
                    <a:p>
                      <a:pPr algn="ctr">
                        <a:lnSpc>
                          <a:spcPct val="150000"/>
                        </a:lnSpc>
                        <a:spcAft>
                          <a:spcPts val="0"/>
                        </a:spcAft>
                      </a:pPr>
                      <a:r>
                        <a:rPr lang="es-EC" sz="1400">
                          <a:effectLst/>
                        </a:rPr>
                        <a:t>90º</a:t>
                      </a:r>
                      <a:endParaRPr lang="es-EC" sz="1400">
                        <a:effectLst/>
                        <a:latin typeface="Calibri"/>
                        <a:ea typeface="Calibri"/>
                        <a:cs typeface="Times New Roman"/>
                      </a:endParaRPr>
                    </a:p>
                  </a:txBody>
                  <a:tcPr marL="62860" marR="62860" marT="0" marB="0"/>
                </a:tc>
                <a:tc>
                  <a:txBody>
                    <a:bodyPr/>
                    <a:lstStyle/>
                    <a:p>
                      <a:pPr>
                        <a:lnSpc>
                          <a:spcPct val="150000"/>
                        </a:lnSpc>
                        <a:spcAft>
                          <a:spcPts val="0"/>
                        </a:spcAft>
                      </a:pPr>
                      <a:r>
                        <a:rPr lang="es-EC" sz="1400" dirty="0" smtClean="0">
                          <a:effectLst/>
                        </a:rPr>
                        <a:t>En las acciones de paso hacia adelante al cambiar de apoyo existe un pequeño resbalón, pero no es impedimento para completar la acción, en cuanto a giros no hay problemas</a:t>
                      </a:r>
                      <a:endParaRPr lang="es-EC" sz="1400" dirty="0">
                        <a:effectLst/>
                        <a:latin typeface="+mn-lt"/>
                        <a:ea typeface="Calibri"/>
                        <a:cs typeface="Times New Roman"/>
                      </a:endParaRPr>
                    </a:p>
                  </a:txBody>
                  <a:tcPr marL="62860" marR="62860" marT="0" marB="0"/>
                </a:tc>
              </a:tr>
            </a:tbl>
          </a:graphicData>
        </a:graphic>
      </p:graphicFrame>
    </p:spTree>
    <p:extLst>
      <p:ext uri="{BB962C8B-B14F-4D97-AF65-F5344CB8AC3E}">
        <p14:creationId xmlns:p14="http://schemas.microsoft.com/office/powerpoint/2010/main" val="37283588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ALCANCE MECÁNICO</a:t>
            </a:r>
            <a:endParaRPr lang="es-EC" dirty="0"/>
          </a:p>
        </p:txBody>
      </p:sp>
      <p:sp>
        <p:nvSpPr>
          <p:cNvPr id="3" name="Marcador de contenido 2"/>
          <p:cNvSpPr>
            <a:spLocks noGrp="1"/>
          </p:cNvSpPr>
          <p:nvPr>
            <p:ph idx="1"/>
          </p:nvPr>
        </p:nvSpPr>
        <p:spPr/>
        <p:txBody>
          <a:bodyPr/>
          <a:lstStyle/>
          <a:p>
            <a:r>
              <a:rPr lang="es-EC" dirty="0" smtClean="0"/>
              <a:t>El desplazamiento </a:t>
            </a:r>
            <a:r>
              <a:rPr lang="es-EC" dirty="0"/>
              <a:t>será realizado con la ayuda de actuadores </a:t>
            </a:r>
            <a:r>
              <a:rPr lang="es-EC" dirty="0" smtClean="0"/>
              <a:t>neumáticos, </a:t>
            </a:r>
            <a:r>
              <a:rPr lang="es-EC" dirty="0"/>
              <a:t>la activación de los mismos se realizará con válvulas </a:t>
            </a:r>
            <a:r>
              <a:rPr lang="es-EC" dirty="0" smtClean="0"/>
              <a:t>electro neumáticas.</a:t>
            </a:r>
          </a:p>
          <a:p>
            <a:r>
              <a:rPr lang="es-EC" dirty="0"/>
              <a:t>Para </a:t>
            </a:r>
            <a:r>
              <a:rPr lang="es-EC" dirty="0" smtClean="0"/>
              <a:t>el </a:t>
            </a:r>
            <a:r>
              <a:rPr lang="es-EC" dirty="0"/>
              <a:t>suministro de aire se utilizará un compresor de aire externo al robot el cual se mantendrá conectado al mismo por medio de </a:t>
            </a:r>
            <a:r>
              <a:rPr lang="es-EC" dirty="0" smtClean="0"/>
              <a:t>mangueras.</a:t>
            </a:r>
          </a:p>
          <a:p>
            <a:r>
              <a:rPr lang="es-EC" dirty="0"/>
              <a:t>E</a:t>
            </a:r>
            <a:r>
              <a:rPr lang="es-EC" dirty="0" smtClean="0"/>
              <a:t>l </a:t>
            </a:r>
            <a:r>
              <a:rPr lang="es-EC" dirty="0"/>
              <a:t>peso total del robot no deberá superar las 12lb o 5.45 kg. Las dimensiones aproximadas </a:t>
            </a:r>
            <a:r>
              <a:rPr lang="es-EC" dirty="0" smtClean="0"/>
              <a:t>60cm </a:t>
            </a:r>
            <a:r>
              <a:rPr lang="es-EC" dirty="0"/>
              <a:t>x </a:t>
            </a:r>
            <a:r>
              <a:rPr lang="es-EC" dirty="0" smtClean="0"/>
              <a:t>40cm</a:t>
            </a:r>
            <a:r>
              <a:rPr lang="es-EC" dirty="0"/>
              <a:t>, con la mínima altura posible para evitar el incremento de esfuerzos en las ventosas.</a:t>
            </a:r>
          </a:p>
          <a:p>
            <a:endParaRPr lang="es-EC" dirty="0" smtClean="0"/>
          </a:p>
          <a:p>
            <a:endParaRPr lang="es-EC" dirty="0"/>
          </a:p>
        </p:txBody>
      </p:sp>
    </p:spTree>
    <p:extLst>
      <p:ext uri="{BB962C8B-B14F-4D97-AF65-F5344CB8AC3E}">
        <p14:creationId xmlns:p14="http://schemas.microsoft.com/office/powerpoint/2010/main" val="41742749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VII</a:t>
            </a:r>
            <a:endParaRPr lang="es-EC" dirty="0"/>
          </a:p>
        </p:txBody>
      </p:sp>
      <p:sp>
        <p:nvSpPr>
          <p:cNvPr id="5" name="Subtítulo 4"/>
          <p:cNvSpPr>
            <a:spLocks noGrp="1"/>
          </p:cNvSpPr>
          <p:nvPr>
            <p:ph type="subTitle" idx="1"/>
          </p:nvPr>
        </p:nvSpPr>
        <p:spPr/>
        <p:txBody>
          <a:bodyPr/>
          <a:lstStyle/>
          <a:p>
            <a:r>
              <a:rPr lang="es-EC" dirty="0" smtClean="0"/>
              <a:t>CONCLUCIONES Y RECOMENDACIONES</a:t>
            </a:r>
            <a:endParaRPr lang="es-EC" dirty="0"/>
          </a:p>
        </p:txBody>
      </p:sp>
    </p:spTree>
    <p:extLst>
      <p:ext uri="{BB962C8B-B14F-4D97-AF65-F5344CB8AC3E}">
        <p14:creationId xmlns:p14="http://schemas.microsoft.com/office/powerpoint/2010/main" val="623648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fontScale="92500" lnSpcReduction="10000"/>
          </a:bodyPr>
          <a:lstStyle/>
          <a:p>
            <a:r>
              <a:rPr lang="es-EC" dirty="0"/>
              <a:t>Los robots caminantes son vehículos con unas grandes prestaciones y ventajas sobre los vehículos convencionales. Tradicionalmente, se admite que tienen todas las ventajas sobre los vehículos con ruedas y orugas salvo dos: velocidad y complejidad. </a:t>
            </a:r>
          </a:p>
          <a:p>
            <a:r>
              <a:rPr lang="es-EC" dirty="0"/>
              <a:t>Se conocen bien las ventajas e inconvenientes de cada estructura de pata y configuración de robot. Sin embargo, debe hacerse un esfuerzo para incorporar nuevos materiales que aligeren la masa total del robot y sobre todo deben incorporarse nuevos actuadores que ofrezcan mejores relaciones par/peso y con velocidades superiores. </a:t>
            </a:r>
          </a:p>
          <a:p>
            <a:r>
              <a:rPr lang="es-EC" dirty="0"/>
              <a:t>Al contrario de lo que se pensaba en cuanto a los generadores de vacío, el aumentar su presión de trabajo no aumenta la generación de vacío e incluso llega a disminuir la misma, se debe trabajar en base a la gráfica.</a:t>
            </a:r>
          </a:p>
          <a:p>
            <a:endParaRPr lang="es-EC" dirty="0"/>
          </a:p>
        </p:txBody>
      </p:sp>
    </p:spTree>
    <p:extLst>
      <p:ext uri="{BB962C8B-B14F-4D97-AF65-F5344CB8AC3E}">
        <p14:creationId xmlns:p14="http://schemas.microsoft.com/office/powerpoint/2010/main" val="23130988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CONCLUSIONES</a:t>
            </a:r>
            <a:endParaRPr lang="es-EC" dirty="0"/>
          </a:p>
        </p:txBody>
      </p:sp>
      <p:sp>
        <p:nvSpPr>
          <p:cNvPr id="3" name="Marcador de contenido 2"/>
          <p:cNvSpPr>
            <a:spLocks noGrp="1"/>
          </p:cNvSpPr>
          <p:nvPr>
            <p:ph idx="1"/>
          </p:nvPr>
        </p:nvSpPr>
        <p:spPr/>
        <p:txBody>
          <a:bodyPr>
            <a:normAutofit/>
          </a:bodyPr>
          <a:lstStyle/>
          <a:p>
            <a:r>
              <a:rPr lang="es-EC" dirty="0"/>
              <a:t>Dentro de cada proceso de investigación existen condiciones no predecibles que se transforman en puntos clave para alcanzar los objetivos planteados </a:t>
            </a:r>
          </a:p>
          <a:p>
            <a:r>
              <a:rPr lang="es-EC" dirty="0" smtClean="0"/>
              <a:t>El </a:t>
            </a:r>
            <a:r>
              <a:rPr lang="es-EC" dirty="0"/>
              <a:t>proyecto posee varios elementos que pueden ser reemplazados por otros de mejores características que debido a mantener bajo el costo total no se realizó, pero siempre manteniendo el principio fundamental.</a:t>
            </a:r>
          </a:p>
          <a:p>
            <a:r>
              <a:rPr lang="es-EC" dirty="0"/>
              <a:t>Se ha conseguido mejorar los resultados de las pruebas y de funcionamiento en relación al trabajo previo en el cual se basa el presente proyecto.</a:t>
            </a:r>
          </a:p>
          <a:p>
            <a:endParaRPr lang="es-EC" dirty="0"/>
          </a:p>
        </p:txBody>
      </p:sp>
    </p:spTree>
    <p:extLst>
      <p:ext uri="{BB962C8B-B14F-4D97-AF65-F5344CB8AC3E}">
        <p14:creationId xmlns:p14="http://schemas.microsoft.com/office/powerpoint/2010/main" val="27075295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RECOMENDACIONES</a:t>
            </a:r>
            <a:endParaRPr lang="es-EC" dirty="0"/>
          </a:p>
        </p:txBody>
      </p:sp>
      <p:sp>
        <p:nvSpPr>
          <p:cNvPr id="3" name="Marcador de contenido 2"/>
          <p:cNvSpPr>
            <a:spLocks noGrp="1"/>
          </p:cNvSpPr>
          <p:nvPr>
            <p:ph idx="1"/>
          </p:nvPr>
        </p:nvSpPr>
        <p:spPr/>
        <p:txBody>
          <a:bodyPr>
            <a:normAutofit fontScale="92500"/>
          </a:bodyPr>
          <a:lstStyle/>
          <a:p>
            <a:r>
              <a:rPr lang="es-EC" dirty="0"/>
              <a:t>Para evitar el deslizamiento del robot sobre la superficie es recomendable asegurar que todas las ventosas se encuentren limpias ya que las mismas al estar en contacto con la superficie tienden a acumular partículas de polvo o grasa y esto hace que disminuya la adhesión y aumente el deslizamiento de estas con la superficie.</a:t>
            </a:r>
          </a:p>
          <a:p>
            <a:r>
              <a:rPr lang="es-EC" dirty="0"/>
              <a:t>Se recomienda revisar las conexiones neumáticas, principalmente las mangueras y conexiones rápidas, comprobando que no existan fugas y esto afecte al funcionamiento de la parte neumática del robot.</a:t>
            </a:r>
          </a:p>
          <a:p>
            <a:r>
              <a:rPr lang="es-EC" dirty="0"/>
              <a:t>El remplazo de los elementos utilizados por otros que cumplan las mimas funciones pero que sean de menor peso, ayudará a la sujeción y movimiento del robot sobre las superficies, mejorando su desempeño.</a:t>
            </a:r>
          </a:p>
          <a:p>
            <a:endParaRPr lang="es-EC" dirty="0"/>
          </a:p>
        </p:txBody>
      </p:sp>
    </p:spTree>
    <p:extLst>
      <p:ext uri="{BB962C8B-B14F-4D97-AF65-F5344CB8AC3E}">
        <p14:creationId xmlns:p14="http://schemas.microsoft.com/office/powerpoint/2010/main" val="645397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ALCANCE ELECTRÓNICO</a:t>
            </a:r>
            <a:endParaRPr lang="es-EC" dirty="0"/>
          </a:p>
        </p:txBody>
      </p:sp>
      <p:sp>
        <p:nvSpPr>
          <p:cNvPr id="3" name="Marcador de contenido 2"/>
          <p:cNvSpPr>
            <a:spLocks noGrp="1"/>
          </p:cNvSpPr>
          <p:nvPr>
            <p:ph idx="1"/>
          </p:nvPr>
        </p:nvSpPr>
        <p:spPr/>
        <p:txBody>
          <a:bodyPr/>
          <a:lstStyle/>
          <a:p>
            <a:r>
              <a:rPr lang="es-EC" dirty="0"/>
              <a:t>El robot será controlado por una placa Arduino la misma que será programada para que sea posible que las válvulas se activen en el orden adecuado, para que la secuencia de pasos que requiere el robot para poder desplazarse sea realizada </a:t>
            </a:r>
            <a:r>
              <a:rPr lang="es-EC" dirty="0" smtClean="0"/>
              <a:t>correctamente.</a:t>
            </a:r>
            <a:endParaRPr lang="es-EC" dirty="0"/>
          </a:p>
        </p:txBody>
      </p:sp>
    </p:spTree>
    <p:extLst>
      <p:ext uri="{BB962C8B-B14F-4D97-AF65-F5344CB8AC3E}">
        <p14:creationId xmlns:p14="http://schemas.microsoft.com/office/powerpoint/2010/main" val="681186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207009" y="28092"/>
            <a:ext cx="9460992" cy="6829908"/>
          </a:xfrm>
          <a:prstGeom prst="rect">
            <a:avLst/>
          </a:prstGeom>
        </p:spPr>
      </p:pic>
      <p:sp>
        <p:nvSpPr>
          <p:cNvPr id="4" name="Título 3"/>
          <p:cNvSpPr>
            <a:spLocks noGrp="1"/>
          </p:cNvSpPr>
          <p:nvPr>
            <p:ph type="ctrTitle"/>
          </p:nvPr>
        </p:nvSpPr>
        <p:spPr/>
        <p:txBody>
          <a:bodyPr/>
          <a:lstStyle/>
          <a:p>
            <a:r>
              <a:rPr lang="es-EC" dirty="0" smtClean="0"/>
              <a:t>CAPITULO II</a:t>
            </a:r>
            <a:endParaRPr lang="es-EC" dirty="0"/>
          </a:p>
        </p:txBody>
      </p:sp>
      <p:sp>
        <p:nvSpPr>
          <p:cNvPr id="5" name="Subtítulo 4"/>
          <p:cNvSpPr>
            <a:spLocks noGrp="1"/>
          </p:cNvSpPr>
          <p:nvPr>
            <p:ph type="subTitle" idx="1"/>
          </p:nvPr>
        </p:nvSpPr>
        <p:spPr/>
        <p:txBody>
          <a:bodyPr/>
          <a:lstStyle/>
          <a:p>
            <a:r>
              <a:rPr lang="es-EC" dirty="0" smtClean="0"/>
              <a:t>DESCRIPCION GENERAL</a:t>
            </a:r>
            <a:endParaRPr lang="es-EC" dirty="0"/>
          </a:p>
        </p:txBody>
      </p:sp>
    </p:spTree>
    <p:extLst>
      <p:ext uri="{BB962C8B-B14F-4D97-AF65-F5344CB8AC3E}">
        <p14:creationId xmlns:p14="http://schemas.microsoft.com/office/powerpoint/2010/main" val="2286863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2377</Words>
  <Application>Microsoft Office PowerPoint</Application>
  <PresentationFormat>Personalizado</PresentationFormat>
  <Paragraphs>372</Paragraphs>
  <Slides>73</Slides>
  <Notes>0</Notes>
  <HiddenSlides>0</HiddenSlides>
  <MMClips>0</MMClips>
  <ScaleCrop>false</ScaleCrop>
  <HeadingPairs>
    <vt:vector size="4" baseType="variant">
      <vt:variant>
        <vt:lpstr>Tema</vt:lpstr>
      </vt:variant>
      <vt:variant>
        <vt:i4>1</vt:i4>
      </vt:variant>
      <vt:variant>
        <vt:lpstr>Títulos de diapositiva</vt:lpstr>
      </vt:variant>
      <vt:variant>
        <vt:i4>73</vt:i4>
      </vt:variant>
    </vt:vector>
  </HeadingPairs>
  <TitlesOfParts>
    <vt:vector size="74" baseType="lpstr">
      <vt:lpstr>Tema de Office</vt:lpstr>
      <vt:lpstr>DISEÑO Y CONSTRUCCIÓN DE UN PROTOTIPO DE ROBOT ELECTRONEUMÁTICO ESCALADOR PARA EXPLORACIÓN DE SUPERFICIES VERTICALES LISAS</vt:lpstr>
      <vt:lpstr>CAPITULO I</vt:lpstr>
      <vt:lpstr>RESUMEN</vt:lpstr>
      <vt:lpstr>DEFINICIÓN DEL PROYECTO</vt:lpstr>
      <vt:lpstr>ANTECEDENTES</vt:lpstr>
      <vt:lpstr>OBJETIVOS</vt:lpstr>
      <vt:lpstr>ALCANCE MECÁNICO</vt:lpstr>
      <vt:lpstr>ALCANCE ELECTRÓNICO</vt:lpstr>
      <vt:lpstr>CAPITULO II</vt:lpstr>
      <vt:lpstr>CARACTERISICAS</vt:lpstr>
      <vt:lpstr>DIMENCIONES</vt:lpstr>
      <vt:lpstr>ALIMENTACION</vt:lpstr>
      <vt:lpstr>COMPONENTES MECÁNICOS</vt:lpstr>
      <vt:lpstr>COMPONENTES ELECTRÓNICOS</vt:lpstr>
      <vt:lpstr>SENSORES</vt:lpstr>
      <vt:lpstr>TRANSPORTE</vt:lpstr>
      <vt:lpstr>CAPITULO III</vt:lpstr>
      <vt:lpstr>DISEÑO DEL PROTOTIPO</vt:lpstr>
      <vt:lpstr>DISPOSITIVO DE SUJECIÓN</vt:lpstr>
      <vt:lpstr>DISEÑO MECÁNICO</vt:lpstr>
      <vt:lpstr>Geometría</vt:lpstr>
      <vt:lpstr>Patas del robot</vt:lpstr>
      <vt:lpstr>Mecanismo de descenso de las Patas</vt:lpstr>
      <vt:lpstr>Eslabones</vt:lpstr>
      <vt:lpstr>Estructura final del Robot</vt:lpstr>
      <vt:lpstr>Cálculo de las Ventosas</vt:lpstr>
      <vt:lpstr>Presentación de PowerPoint</vt:lpstr>
      <vt:lpstr>Presentación de PowerPoint</vt:lpstr>
      <vt:lpstr>Calculo para determinar altura máxima</vt:lpstr>
      <vt:lpstr>Diámetro del cilindro</vt:lpstr>
      <vt:lpstr>Selección del Generador de Vacío</vt:lpstr>
      <vt:lpstr>Selección de Electroválvulas para los Cilindros</vt:lpstr>
      <vt:lpstr>Selección de electroválvula para los generadores de vacío</vt:lpstr>
      <vt:lpstr>Circuito Neumático</vt:lpstr>
      <vt:lpstr>Selección de Servomotores</vt:lpstr>
      <vt:lpstr>Placa Principal Arduino</vt:lpstr>
      <vt:lpstr>Diseño de Circuitos Eléctricos</vt:lpstr>
      <vt:lpstr>Circuito del Control</vt:lpstr>
      <vt:lpstr>Instrumentación</vt:lpstr>
      <vt:lpstr>Modelo CAD final del robot</vt:lpstr>
      <vt:lpstr>CAPITULO IV</vt:lpstr>
      <vt:lpstr>ENSAMBLE DE LA ESTRUCTURA</vt:lpstr>
      <vt:lpstr>ENSAMBLE DE LA ESTRUCTURA</vt:lpstr>
      <vt:lpstr>ENSAMBLE DE LA ESTRUCTURA</vt:lpstr>
      <vt:lpstr>ENSAMBLE DE LA ESTRUCTURA</vt:lpstr>
      <vt:lpstr>ENSAMBLE DE LA ESTRUCTURA</vt:lpstr>
      <vt:lpstr>ENSAMBLE DE LA ESTRUCTURA</vt:lpstr>
      <vt:lpstr>ENSAMBLE DE LA ESTRUCTURA</vt:lpstr>
      <vt:lpstr>ENSAMBLE DE LA ESTRUCTURA</vt:lpstr>
      <vt:lpstr>Conexiones Eléctricas Placa Principal </vt:lpstr>
      <vt:lpstr>Conexiones Eléctricas Control</vt:lpstr>
      <vt:lpstr>MONTAJE DE SENSORES</vt:lpstr>
      <vt:lpstr>Presentación de PowerPoint</vt:lpstr>
      <vt:lpstr>Presentación de PowerPoint</vt:lpstr>
      <vt:lpstr>CAPITULO V</vt:lpstr>
      <vt:lpstr>Presentación de PowerPoint</vt:lpstr>
      <vt:lpstr>LED RGB</vt:lpstr>
      <vt:lpstr>CONEXIONES PREVIAS</vt:lpstr>
      <vt:lpstr>INICIALIZACIÓN</vt:lpstr>
      <vt:lpstr>ANALIZIS DE MOVIMIENTOS</vt:lpstr>
      <vt:lpstr>MANDO A DISTANCIA</vt:lpstr>
      <vt:lpstr>PASO ADELANTE</vt:lpstr>
      <vt:lpstr>PASO ATRAS</vt:lpstr>
      <vt:lpstr>GIRO DERECHA</vt:lpstr>
      <vt:lpstr>GIRO IZQUIERDA</vt:lpstr>
      <vt:lpstr>CAPITULO VI</vt:lpstr>
      <vt:lpstr>Calibración del sensor de presión</vt:lpstr>
      <vt:lpstr>Pruebas de sujeción </vt:lpstr>
      <vt:lpstr>Pruebas de Desplazamiento </vt:lpstr>
      <vt:lpstr>CAPITULO VII</vt:lpstr>
      <vt:lpstr>CONCLUSIONES</vt:lpstr>
      <vt:lpstr>CONCLUSIONES</vt:lpstr>
      <vt:lpstr>RECOMENDACIONES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PROTOTIPO DE ROBOT ELECTRONEUMÁTICO ESCALADOR PARA EXPLORACIÓN DE SUPERFICIES VERTICALES LISAS</dc:title>
  <dc:creator>Mario win7EN</dc:creator>
  <cp:lastModifiedBy>PERSONAL</cp:lastModifiedBy>
  <cp:revision>45</cp:revision>
  <dcterms:created xsi:type="dcterms:W3CDTF">2015-06-28T21:18:24Z</dcterms:created>
  <dcterms:modified xsi:type="dcterms:W3CDTF">2015-07-20T18:05:18Z</dcterms:modified>
</cp:coreProperties>
</file>