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sdx" ContentType="application/vnd.ms-visio.drawing"/>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4.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6.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8.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2.xml" ContentType="application/vnd.openxmlformats-officedocument.drawingml.diagramData+xml"/>
  <Override PartName="/ppt/diagrams/data5.xml" ContentType="application/vnd.openxmlformats-officedocument.drawingml.diagramData+xml"/>
  <Override PartName="/ppt/diagrams/data7.xml" ContentType="application/vnd.openxmlformats-officedocument.drawingml.diagramData+xml"/>
  <Override PartName="/ppt/diagrams/data9.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4"/>
  </p:notesMasterIdLst>
  <p:handoutMasterIdLst>
    <p:handoutMasterId r:id="rId55"/>
  </p:handoutMasterIdLst>
  <p:sldIdLst>
    <p:sldId id="257" r:id="rId3"/>
    <p:sldId id="258" r:id="rId4"/>
    <p:sldId id="270" r:id="rId5"/>
    <p:sldId id="271" r:id="rId6"/>
    <p:sldId id="272" r:id="rId7"/>
    <p:sldId id="274" r:id="rId8"/>
    <p:sldId id="278" r:id="rId9"/>
    <p:sldId id="275" r:id="rId10"/>
    <p:sldId id="276" r:id="rId11"/>
    <p:sldId id="277" r:id="rId12"/>
    <p:sldId id="282" r:id="rId13"/>
    <p:sldId id="283" r:id="rId14"/>
    <p:sldId id="284" r:id="rId15"/>
    <p:sldId id="280" r:id="rId16"/>
    <p:sldId id="285" r:id="rId17"/>
    <p:sldId id="286" r:id="rId18"/>
    <p:sldId id="287" r:id="rId19"/>
    <p:sldId id="323" r:id="rId20"/>
    <p:sldId id="324" r:id="rId21"/>
    <p:sldId id="281" r:id="rId22"/>
    <p:sldId id="279" r:id="rId23"/>
    <p:sldId id="294" r:id="rId24"/>
    <p:sldId id="295" r:id="rId25"/>
    <p:sldId id="288" r:id="rId26"/>
    <p:sldId id="289" r:id="rId27"/>
    <p:sldId id="303" r:id="rId28"/>
    <p:sldId id="296" r:id="rId29"/>
    <p:sldId id="299" r:id="rId30"/>
    <p:sldId id="300" r:id="rId31"/>
    <p:sldId id="301" r:id="rId32"/>
    <p:sldId id="306" r:id="rId33"/>
    <p:sldId id="307" r:id="rId34"/>
    <p:sldId id="318" r:id="rId35"/>
    <p:sldId id="319" r:id="rId36"/>
    <p:sldId id="320" r:id="rId37"/>
    <p:sldId id="308" r:id="rId38"/>
    <p:sldId id="290" r:id="rId39"/>
    <p:sldId id="304" r:id="rId40"/>
    <p:sldId id="311" r:id="rId41"/>
    <p:sldId id="312" r:id="rId42"/>
    <p:sldId id="313" r:id="rId43"/>
    <p:sldId id="314" r:id="rId44"/>
    <p:sldId id="315" r:id="rId45"/>
    <p:sldId id="316" r:id="rId46"/>
    <p:sldId id="317" r:id="rId47"/>
    <p:sldId id="321" r:id="rId48"/>
    <p:sldId id="322" r:id="rId49"/>
    <p:sldId id="292" r:id="rId50"/>
    <p:sldId id="302" r:id="rId51"/>
    <p:sldId id="305" r:id="rId52"/>
    <p:sldId id="29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346" autoAdjust="0"/>
  </p:normalViewPr>
  <p:slideViewPr>
    <p:cSldViewPr snapToGrid="0">
      <p:cViewPr varScale="1">
        <p:scale>
          <a:sx n="70" d="100"/>
          <a:sy n="70" d="100"/>
        </p:scale>
        <p:origin x="1166" y="43"/>
      </p:cViewPr>
      <p:guideLst/>
    </p:cSldViewPr>
  </p:slideViewPr>
  <p:notesTextViewPr>
    <p:cViewPr>
      <p:scale>
        <a:sx n="1" d="1"/>
        <a:sy n="1" d="1"/>
      </p:scale>
      <p:origin x="0" y="0"/>
    </p:cViewPr>
  </p:notesTextViewPr>
  <p:notesViewPr>
    <p:cSldViewPr snapToGrid="0" showGuides="1">
      <p:cViewPr varScale="1">
        <p:scale>
          <a:sx n="95" d="100"/>
          <a:sy n="95" d="100"/>
        </p:scale>
        <p:origin x="272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_rels/data2.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600.png"/><Relationship Id="rId1" Type="http://schemas.openxmlformats.org/officeDocument/2006/relationships/image" Target="../media/image590.png"/></Relationships>
</file>

<file path=ppt/diagrams/_rels/data5.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790.png"/><Relationship Id="rId1" Type="http://schemas.openxmlformats.org/officeDocument/2006/relationships/image" Target="../media/image780.png"/></Relationships>
</file>

<file path=ppt/diagrams/_rels/data7.xml.rels><?xml version="1.0" encoding="UTF-8" standalone="yes"?>
<Relationships xmlns="http://schemas.openxmlformats.org/package/2006/relationships"><Relationship Id="rId1" Type="http://schemas.openxmlformats.org/officeDocument/2006/relationships/image" Target="../media/image810.png"/></Relationships>
</file>

<file path=ppt/diagrams/_rels/data9.xml.rels><?xml version="1.0" encoding="UTF-8" standalone="yes"?>
<Relationships xmlns="http://schemas.openxmlformats.org/package/2006/relationships"><Relationship Id="rId3" Type="http://schemas.openxmlformats.org/officeDocument/2006/relationships/image" Target="../media/image841.png"/><Relationship Id="rId2" Type="http://schemas.openxmlformats.org/officeDocument/2006/relationships/image" Target="../media/image830.png"/><Relationship Id="rId1" Type="http://schemas.openxmlformats.org/officeDocument/2006/relationships/image" Target="../media/image82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58500C-13AA-475F-94C0-054774FD26BB}"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es-ES"/>
        </a:p>
      </dgm:t>
    </dgm:pt>
    <dgm:pt modelId="{ECF224AA-4898-4C5B-957D-489CDD067782}">
      <dgm:prSet phldrT="[Texto]" custT="1"/>
      <dgm:spPr/>
      <dgm:t>
        <a:bodyPr/>
        <a:lstStyle/>
        <a:p>
          <a:r>
            <a:rPr lang="es-ES" sz="1800" smtClean="0">
              <a:solidFill>
                <a:schemeClr val="tx2"/>
              </a:solidFill>
            </a:rPr>
            <a:t>Elegir dos números primos </a:t>
          </a:r>
          <a:r>
            <a:rPr lang="es-ES" sz="1800" i="1" smtClean="0">
              <a:solidFill>
                <a:schemeClr val="tx2"/>
              </a:solidFill>
            </a:rPr>
            <a:t>p</a:t>
          </a:r>
          <a:r>
            <a:rPr lang="es-ES" sz="1800" smtClean="0">
              <a:solidFill>
                <a:schemeClr val="tx2"/>
              </a:solidFill>
            </a:rPr>
            <a:t> y </a:t>
          </a:r>
          <a:r>
            <a:rPr lang="es-ES" sz="1800" i="1" smtClean="0">
              <a:solidFill>
                <a:schemeClr val="tx2"/>
              </a:solidFill>
            </a:rPr>
            <a:t>q</a:t>
          </a:r>
          <a:r>
            <a:rPr lang="es-ES" sz="1800" smtClean="0">
              <a:solidFill>
                <a:schemeClr val="tx2"/>
              </a:solidFill>
            </a:rPr>
            <a:t>, </a:t>
          </a:r>
          <a:r>
            <a:rPr lang="es-ES" sz="1800" i="1" smtClean="0">
              <a:solidFill>
                <a:schemeClr val="tx2"/>
              </a:solidFill>
            </a:rPr>
            <a:t>p</a:t>
          </a:r>
          <a:r>
            <a:rPr lang="es-ES" sz="1800" smtClean="0">
              <a:solidFill>
                <a:schemeClr val="tx2"/>
              </a:solidFill>
            </a:rPr>
            <a:t> no debe ser igual a </a:t>
          </a:r>
          <a:r>
            <a:rPr lang="es-ES" sz="1800" i="1" smtClean="0">
              <a:solidFill>
                <a:schemeClr val="tx2"/>
              </a:solidFill>
            </a:rPr>
            <a:t>q</a:t>
          </a:r>
          <a:r>
            <a:rPr lang="es-ES" sz="1800" smtClean="0">
              <a:solidFill>
                <a:schemeClr val="tx2"/>
              </a:solidFill>
            </a:rPr>
            <a:t>;</a:t>
          </a:r>
          <a:endParaRPr lang="es-ES" sz="1800" dirty="0">
            <a:solidFill>
              <a:schemeClr val="tx2"/>
            </a:solidFill>
          </a:endParaRPr>
        </a:p>
      </dgm:t>
    </dgm:pt>
    <dgm:pt modelId="{019ACA81-22E1-480D-852E-FB98615E3E9A}" type="parTrans" cxnId="{C352F833-8D7F-4177-8140-BDA6B20B7AC2}">
      <dgm:prSet/>
      <dgm:spPr/>
      <dgm:t>
        <a:bodyPr/>
        <a:lstStyle/>
        <a:p>
          <a:endParaRPr lang="es-ES">
            <a:solidFill>
              <a:schemeClr val="tx2"/>
            </a:solidFill>
          </a:endParaRPr>
        </a:p>
      </dgm:t>
    </dgm:pt>
    <dgm:pt modelId="{0C53A9A1-26B9-4C9F-AC6D-77B9066A2323}" type="sibTrans" cxnId="{C352F833-8D7F-4177-8140-BDA6B20B7AC2}">
      <dgm:prSet/>
      <dgm:spPr/>
      <dgm:t>
        <a:bodyPr/>
        <a:lstStyle/>
        <a:p>
          <a:endParaRPr lang="es-ES">
            <a:solidFill>
              <a:schemeClr val="tx2"/>
            </a:solidFill>
          </a:endParaRPr>
        </a:p>
      </dgm:t>
    </dgm:pt>
    <mc:AlternateContent xmlns:mc="http://schemas.openxmlformats.org/markup-compatibility/2006" xmlns:a14="http://schemas.microsoft.com/office/drawing/2010/main">
      <mc:Choice Requires="a14">
        <dgm:pt modelId="{1B732048-AB04-4ACC-B245-4CF50DD2FE85}">
          <dgm:prSet custT="1"/>
          <dgm:spPr/>
          <dgm:t>
            <a:bodyPr/>
            <a:lstStyle/>
            <a:p>
              <a:r>
                <a:rPr lang="es-ES" sz="1800" dirty="0" smtClean="0">
                  <a:solidFill>
                    <a:schemeClr val="tx2"/>
                  </a:solidFill>
                </a:rPr>
                <a:t>Calcular </a:t>
              </a:r>
              <a14:m>
                <m:oMath xmlns:m="http://schemas.openxmlformats.org/officeDocument/2006/math">
                  <m:r>
                    <a:rPr lang="es-ES" sz="1800" i="1">
                      <a:solidFill>
                        <a:schemeClr val="tx2"/>
                      </a:solidFill>
                      <a:latin typeface="Cambria Math" panose="02040503050406030204" pitchFamily="18" charset="0"/>
                    </a:rPr>
                    <m:t>𝑧</m:t>
                  </m:r>
                  <m:r>
                    <a:rPr lang="es-ES" sz="1800" i="1">
                      <a:solidFill>
                        <a:schemeClr val="tx2"/>
                      </a:solidFill>
                      <a:latin typeface="Cambria Math" panose="02040503050406030204" pitchFamily="18" charset="0"/>
                    </a:rPr>
                    <m:t>=</m:t>
                  </m:r>
                  <m:r>
                    <a:rPr lang="es-ES" sz="1800" i="1">
                      <a:solidFill>
                        <a:schemeClr val="tx2"/>
                      </a:solidFill>
                      <a:latin typeface="Cambria Math" panose="02040503050406030204" pitchFamily="18" charset="0"/>
                    </a:rPr>
                    <m:t>𝑝</m:t>
                  </m:r>
                  <m:r>
                    <a:rPr lang="es-ES" sz="1800" i="1">
                      <a:solidFill>
                        <a:schemeClr val="tx2"/>
                      </a:solidFill>
                      <a:latin typeface="Cambria Math" panose="02040503050406030204" pitchFamily="18" charset="0"/>
                    </a:rPr>
                    <m:t>∗</m:t>
                  </m:r>
                  <m:r>
                    <a:rPr lang="es-ES" sz="1800" i="1">
                      <a:solidFill>
                        <a:schemeClr val="tx2"/>
                      </a:solidFill>
                      <a:latin typeface="Cambria Math" panose="02040503050406030204" pitchFamily="18" charset="0"/>
                    </a:rPr>
                    <m:t>𝑞</m:t>
                  </m:r>
                </m:oMath>
              </a14:m>
              <a:r>
                <a:rPr lang="es-ES" sz="1800" dirty="0">
                  <a:solidFill>
                    <a:schemeClr val="tx2"/>
                  </a:solidFill>
                </a:rPr>
                <a:t>, donde </a:t>
              </a:r>
              <a:r>
                <a:rPr lang="es-ES" sz="1800" i="1" dirty="0">
                  <a:solidFill>
                    <a:schemeClr val="tx2"/>
                  </a:solidFill>
                </a:rPr>
                <a:t>z</a:t>
              </a:r>
              <a:r>
                <a:rPr lang="es-ES" sz="1800" dirty="0">
                  <a:solidFill>
                    <a:schemeClr val="tx2"/>
                  </a:solidFill>
                </a:rPr>
                <a:t> representa a la longitud de la </a:t>
              </a:r>
              <a:r>
                <a:rPr lang="es-ES" sz="1800" dirty="0" smtClean="0">
                  <a:solidFill>
                    <a:schemeClr val="tx2"/>
                  </a:solidFill>
                </a:rPr>
                <a:t>clave e </a:t>
              </a:r>
              <a:r>
                <a:rPr lang="es-ES" sz="1800" dirty="0">
                  <a:solidFill>
                    <a:schemeClr val="tx2"/>
                  </a:solidFill>
                </a:rPr>
                <a:t>incluso es el producto que se hace público para procesar ambas </a:t>
              </a:r>
              <a:r>
                <a:rPr lang="es-ES" sz="1800" dirty="0" smtClean="0">
                  <a:solidFill>
                    <a:schemeClr val="tx2"/>
                  </a:solidFill>
                </a:rPr>
                <a:t>claves;</a:t>
              </a:r>
            </a:p>
          </dgm:t>
        </dgm:pt>
      </mc:Choice>
      <mc:Fallback xmlns="">
        <dgm:pt modelId="{1B732048-AB04-4ACC-B245-4CF50DD2FE85}">
          <dgm:prSet custT="1"/>
          <dgm:spPr/>
          <dgm:t>
            <a:bodyPr/>
            <a:lstStyle/>
            <a:p>
              <a:r>
                <a:rPr lang="es-ES" sz="1800" dirty="0" smtClean="0">
                  <a:solidFill>
                    <a:schemeClr val="tx2"/>
                  </a:solidFill>
                </a:rPr>
                <a:t>Calcular </a:t>
              </a:r>
              <a:r>
                <a:rPr lang="es-ES" sz="1800" i="0">
                  <a:solidFill>
                    <a:schemeClr val="tx2"/>
                  </a:solidFill>
                  <a:latin typeface="Cambria Math" panose="02040503050406030204" pitchFamily="18" charset="0"/>
                </a:rPr>
                <a:t>𝑧=𝑝∗𝑞</a:t>
              </a:r>
              <a:r>
                <a:rPr lang="es-ES" sz="1800" dirty="0">
                  <a:solidFill>
                    <a:schemeClr val="tx2"/>
                  </a:solidFill>
                </a:rPr>
                <a:t>, donde </a:t>
              </a:r>
              <a:r>
                <a:rPr lang="es-ES" sz="1800" i="1" dirty="0">
                  <a:solidFill>
                    <a:schemeClr val="tx2"/>
                  </a:solidFill>
                </a:rPr>
                <a:t>z</a:t>
              </a:r>
              <a:r>
                <a:rPr lang="es-ES" sz="1800" dirty="0">
                  <a:solidFill>
                    <a:schemeClr val="tx2"/>
                  </a:solidFill>
                </a:rPr>
                <a:t> representa a la longitud de la </a:t>
              </a:r>
              <a:r>
                <a:rPr lang="es-ES" sz="1800" dirty="0" smtClean="0">
                  <a:solidFill>
                    <a:schemeClr val="tx2"/>
                  </a:solidFill>
                </a:rPr>
                <a:t>clave e </a:t>
              </a:r>
              <a:r>
                <a:rPr lang="es-ES" sz="1800" dirty="0">
                  <a:solidFill>
                    <a:schemeClr val="tx2"/>
                  </a:solidFill>
                </a:rPr>
                <a:t>incluso es el producto que se hace público para procesar ambas </a:t>
              </a:r>
              <a:r>
                <a:rPr lang="es-ES" sz="1800" dirty="0" smtClean="0">
                  <a:solidFill>
                    <a:schemeClr val="tx2"/>
                  </a:solidFill>
                </a:rPr>
                <a:t>claves;</a:t>
              </a:r>
            </a:p>
          </dgm:t>
        </dgm:pt>
      </mc:Fallback>
    </mc:AlternateContent>
    <dgm:pt modelId="{8E405C38-A313-43B9-B820-B007B1B560A6}" type="parTrans" cxnId="{F5181002-553C-4493-A269-F9DF51A46481}">
      <dgm:prSet/>
      <dgm:spPr/>
      <dgm:t>
        <a:bodyPr/>
        <a:lstStyle/>
        <a:p>
          <a:endParaRPr lang="es-ES">
            <a:solidFill>
              <a:schemeClr val="tx2"/>
            </a:solidFill>
          </a:endParaRPr>
        </a:p>
      </dgm:t>
    </dgm:pt>
    <dgm:pt modelId="{F548F3E2-0795-4A58-9AD1-3AC2E884442F}" type="sibTrans" cxnId="{F5181002-553C-4493-A269-F9DF51A46481}">
      <dgm:prSet/>
      <dgm:spPr/>
      <dgm:t>
        <a:bodyPr/>
        <a:lstStyle/>
        <a:p>
          <a:endParaRPr lang="es-ES">
            <a:solidFill>
              <a:schemeClr val="tx2"/>
            </a:solidFill>
          </a:endParaRPr>
        </a:p>
      </dgm:t>
    </dgm:pt>
    <mc:AlternateContent xmlns:mc="http://schemas.openxmlformats.org/markup-compatibility/2006" xmlns:a14="http://schemas.microsoft.com/office/drawing/2010/main">
      <mc:Choice Requires="a14">
        <dgm:pt modelId="{A60379B5-5DFC-4D99-802A-BED3D6703E46}">
          <dgm:prSet custT="1"/>
          <dgm:spPr/>
          <dgm:t>
            <a:bodyPr/>
            <a:lstStyle/>
            <a:p>
              <a:r>
                <a:rPr lang="es-ES" sz="1800" dirty="0" smtClean="0">
                  <a:solidFill>
                    <a:schemeClr val="tx2"/>
                  </a:solidFill>
                </a:rPr>
                <a:t>Calcular  </a:t>
              </a:r>
              <a14:m>
                <m:oMath xmlns:m="http://schemas.openxmlformats.org/officeDocument/2006/math">
                  <m:r>
                    <a:rPr lang="es-ES" sz="1800" i="1">
                      <a:solidFill>
                        <a:schemeClr val="tx2"/>
                      </a:solidFill>
                      <a:latin typeface="Cambria Math" panose="02040503050406030204" pitchFamily="18" charset="0"/>
                    </a:rPr>
                    <m:t>𝜑</m:t>
                  </m:r>
                  <m:r>
                    <a:rPr lang="es-ES" sz="1800" i="1">
                      <a:solidFill>
                        <a:schemeClr val="tx2"/>
                      </a:solidFill>
                      <a:latin typeface="Cambria Math" panose="02040503050406030204" pitchFamily="18" charset="0"/>
                    </a:rPr>
                    <m:t>=</m:t>
                  </m:r>
                  <m:d>
                    <m:dPr>
                      <m:ctrlPr>
                        <a:rPr lang="es-ES" sz="1800" i="1">
                          <a:solidFill>
                            <a:schemeClr val="tx2"/>
                          </a:solidFill>
                          <a:latin typeface="Cambria Math" panose="02040503050406030204" pitchFamily="18" charset="0"/>
                        </a:rPr>
                      </m:ctrlPr>
                    </m:dPr>
                    <m:e>
                      <m:r>
                        <a:rPr lang="es-ES" sz="1800" i="1">
                          <a:solidFill>
                            <a:schemeClr val="tx2"/>
                          </a:solidFill>
                          <a:latin typeface="Cambria Math" panose="02040503050406030204" pitchFamily="18" charset="0"/>
                        </a:rPr>
                        <m:t>𝑝</m:t>
                      </m:r>
                      <m:r>
                        <a:rPr lang="es-ES" sz="1800" i="1">
                          <a:solidFill>
                            <a:schemeClr val="tx2"/>
                          </a:solidFill>
                          <a:latin typeface="Cambria Math" panose="02040503050406030204" pitchFamily="18" charset="0"/>
                        </a:rPr>
                        <m:t>−1</m:t>
                      </m:r>
                    </m:e>
                  </m:d>
                  <m:r>
                    <a:rPr lang="es-ES" sz="1800" i="1">
                      <a:solidFill>
                        <a:schemeClr val="tx2"/>
                      </a:solidFill>
                      <a:latin typeface="Cambria Math" panose="02040503050406030204" pitchFamily="18" charset="0"/>
                    </a:rPr>
                    <m:t>∗</m:t>
                  </m:r>
                  <m:d>
                    <m:dPr>
                      <m:ctrlPr>
                        <a:rPr lang="es-ES" sz="1800" i="1">
                          <a:solidFill>
                            <a:schemeClr val="tx2"/>
                          </a:solidFill>
                          <a:latin typeface="Cambria Math" panose="02040503050406030204" pitchFamily="18" charset="0"/>
                        </a:rPr>
                      </m:ctrlPr>
                    </m:dPr>
                    <m:e>
                      <m:r>
                        <a:rPr lang="es-ES" sz="1800" i="1">
                          <a:solidFill>
                            <a:schemeClr val="tx2"/>
                          </a:solidFill>
                          <a:latin typeface="Cambria Math" panose="02040503050406030204" pitchFamily="18" charset="0"/>
                        </a:rPr>
                        <m:t>𝑞</m:t>
                      </m:r>
                      <m:r>
                        <a:rPr lang="es-ES" sz="1800" i="1">
                          <a:solidFill>
                            <a:schemeClr val="tx2"/>
                          </a:solidFill>
                          <a:latin typeface="Cambria Math" panose="02040503050406030204" pitchFamily="18" charset="0"/>
                        </a:rPr>
                        <m:t>−1</m:t>
                      </m:r>
                    </m:e>
                  </m:d>
                </m:oMath>
              </a14:m>
              <a:r>
                <a:rPr lang="es-ES" sz="1800" dirty="0">
                  <a:solidFill>
                    <a:schemeClr val="tx2"/>
                  </a:solidFill>
                </a:rPr>
                <a:t>, donde φ es la función de </a:t>
              </a:r>
              <a:r>
                <a:rPr lang="es-ES" sz="1800" dirty="0" smtClean="0">
                  <a:solidFill>
                    <a:schemeClr val="tx2"/>
                  </a:solidFill>
                </a:rPr>
                <a:t>Euler;</a:t>
              </a:r>
            </a:p>
          </dgm:t>
        </dgm:pt>
      </mc:Choice>
      <mc:Fallback xmlns="">
        <dgm:pt modelId="{A60379B5-5DFC-4D99-802A-BED3D6703E46}">
          <dgm:prSet custT="1"/>
          <dgm:spPr/>
          <dgm:t>
            <a:bodyPr/>
            <a:lstStyle/>
            <a:p>
              <a:r>
                <a:rPr lang="es-ES" sz="1800" dirty="0" smtClean="0">
                  <a:solidFill>
                    <a:schemeClr val="tx2"/>
                  </a:solidFill>
                </a:rPr>
                <a:t>Calcular  </a:t>
              </a:r>
              <a:r>
                <a:rPr lang="es-ES" sz="1800" i="0">
                  <a:solidFill>
                    <a:schemeClr val="tx2"/>
                  </a:solidFill>
                  <a:latin typeface="Cambria Math" panose="02040503050406030204" pitchFamily="18" charset="0"/>
                </a:rPr>
                <a:t>𝜑=(𝑝−1)∗(𝑞−1)</a:t>
              </a:r>
              <a:r>
                <a:rPr lang="es-ES" sz="1800" dirty="0">
                  <a:solidFill>
                    <a:schemeClr val="tx2"/>
                  </a:solidFill>
                </a:rPr>
                <a:t>, donde φ es la función de </a:t>
              </a:r>
              <a:r>
                <a:rPr lang="es-ES" sz="1800" dirty="0" smtClean="0">
                  <a:solidFill>
                    <a:schemeClr val="tx2"/>
                  </a:solidFill>
                </a:rPr>
                <a:t>Euler;</a:t>
              </a:r>
            </a:p>
          </dgm:t>
        </dgm:pt>
      </mc:Fallback>
    </mc:AlternateContent>
    <dgm:pt modelId="{8DF02E69-A775-4E19-AC6A-07A720815E9D}" type="parTrans" cxnId="{D4346AAD-EDDD-4E57-98BF-945406CC7D95}">
      <dgm:prSet/>
      <dgm:spPr/>
      <dgm:t>
        <a:bodyPr/>
        <a:lstStyle/>
        <a:p>
          <a:endParaRPr lang="es-ES">
            <a:solidFill>
              <a:schemeClr val="tx2"/>
            </a:solidFill>
          </a:endParaRPr>
        </a:p>
      </dgm:t>
    </dgm:pt>
    <dgm:pt modelId="{EF46E7D2-8BD7-4B1F-BE4D-A89399B69448}" type="sibTrans" cxnId="{D4346AAD-EDDD-4E57-98BF-945406CC7D95}">
      <dgm:prSet/>
      <dgm:spPr/>
      <dgm:t>
        <a:bodyPr/>
        <a:lstStyle/>
        <a:p>
          <a:endParaRPr lang="es-ES">
            <a:solidFill>
              <a:schemeClr val="tx2"/>
            </a:solidFill>
          </a:endParaRPr>
        </a:p>
      </dgm:t>
    </dgm:pt>
    <dgm:pt modelId="{CEC3E48A-A1EA-4F3C-8DAB-C561B4655065}">
      <dgm:prSet custT="1"/>
      <dgm:spPr/>
      <dgm:t>
        <a:bodyPr/>
        <a:lstStyle/>
        <a:p>
          <a:r>
            <a:rPr lang="es-ES" sz="1800" dirty="0" smtClean="0">
              <a:solidFill>
                <a:schemeClr val="tx2"/>
              </a:solidFill>
            </a:rPr>
            <a:t>Elegir un número entero </a:t>
          </a:r>
          <a:r>
            <a:rPr lang="es-ES" sz="1800" i="1" dirty="0" smtClean="0">
              <a:solidFill>
                <a:schemeClr val="tx2"/>
              </a:solidFill>
            </a:rPr>
            <a:t>n</a:t>
          </a:r>
          <a:r>
            <a:rPr lang="es-ES" sz="1800" dirty="0" smtClean="0">
              <a:solidFill>
                <a:schemeClr val="tx2"/>
              </a:solidFill>
            </a:rPr>
            <a:t>, tal que el máximo común divisor de </a:t>
          </a:r>
          <a:r>
            <a:rPr lang="es-ES" sz="1800" i="1" dirty="0" smtClean="0">
              <a:solidFill>
                <a:schemeClr val="tx2"/>
              </a:solidFill>
            </a:rPr>
            <a:t>n </a:t>
          </a:r>
          <a:r>
            <a:rPr lang="es-ES" sz="1800" b="1" i="1" dirty="0" smtClean="0">
              <a:solidFill>
                <a:schemeClr val="tx2"/>
              </a:solidFill>
            </a:rPr>
            <a:t> </a:t>
          </a:r>
          <a:r>
            <a:rPr lang="es-ES" sz="1800" dirty="0" smtClean="0">
              <a:solidFill>
                <a:schemeClr val="tx2"/>
              </a:solidFill>
            </a:rPr>
            <a:t>y </a:t>
          </a:r>
          <a:r>
            <a:rPr lang="es-ES" sz="1800" i="1" dirty="0" smtClean="0">
              <a:solidFill>
                <a:schemeClr val="tx2"/>
              </a:solidFill>
            </a:rPr>
            <a:t>φ</a:t>
          </a:r>
          <a:r>
            <a:rPr lang="es-ES" sz="1800" dirty="0" smtClean="0">
              <a:solidFill>
                <a:schemeClr val="tx2"/>
              </a:solidFill>
            </a:rPr>
            <a:t> sea 1;</a:t>
          </a:r>
        </a:p>
      </dgm:t>
    </dgm:pt>
    <dgm:pt modelId="{CD5A70D3-A5E5-4BE7-A7BC-B66D534D5F47}" type="parTrans" cxnId="{CE8E139E-D4F7-4EDA-807C-2442DCE48617}">
      <dgm:prSet/>
      <dgm:spPr/>
      <dgm:t>
        <a:bodyPr/>
        <a:lstStyle/>
        <a:p>
          <a:endParaRPr lang="es-ES">
            <a:solidFill>
              <a:schemeClr val="tx2"/>
            </a:solidFill>
          </a:endParaRPr>
        </a:p>
      </dgm:t>
    </dgm:pt>
    <dgm:pt modelId="{D351AE51-469C-4F91-A99F-95A5834D7DA5}" type="sibTrans" cxnId="{CE8E139E-D4F7-4EDA-807C-2442DCE48617}">
      <dgm:prSet/>
      <dgm:spPr/>
      <dgm:t>
        <a:bodyPr/>
        <a:lstStyle/>
        <a:p>
          <a:endParaRPr lang="es-ES">
            <a:solidFill>
              <a:schemeClr val="tx2"/>
            </a:solidFill>
          </a:endParaRPr>
        </a:p>
      </dgm:t>
    </dgm:pt>
    <mc:AlternateContent xmlns:mc="http://schemas.openxmlformats.org/markup-compatibility/2006" xmlns:a14="http://schemas.microsoft.com/office/drawing/2010/main">
      <mc:Choice Requires="a14">
        <dgm:pt modelId="{A41863DF-4DA4-44A1-AE81-E4C136F0F9FC}">
          <dgm:prSet custT="1"/>
          <dgm:spPr/>
          <dgm:t>
            <a:bodyPr/>
            <a:lstStyle/>
            <a:p>
              <a:r>
                <a:rPr lang="es-ES" sz="1800" dirty="0" smtClean="0">
                  <a:solidFill>
                    <a:schemeClr val="tx2"/>
                  </a:solidFill>
                </a:rPr>
                <a:t>Calcular </a:t>
              </a:r>
              <a:r>
                <a:rPr lang="es-ES" sz="1800" dirty="0">
                  <a:solidFill>
                    <a:schemeClr val="tx2"/>
                  </a:solidFill>
                </a:rPr>
                <a:t>un número único </a:t>
              </a:r>
              <a:r>
                <a:rPr lang="es-ES" sz="1800" i="1" dirty="0">
                  <a:solidFill>
                    <a:schemeClr val="tx2"/>
                  </a:solidFill>
                </a:rPr>
                <a:t>s</a:t>
              </a:r>
              <a:r>
                <a:rPr lang="es-ES" sz="1800" dirty="0">
                  <a:solidFill>
                    <a:schemeClr val="tx2"/>
                  </a:solidFill>
                </a:rPr>
                <a:t>, que cumpla con la condición </a:t>
              </a:r>
              <a14:m>
                <m:oMath xmlns:m="http://schemas.openxmlformats.org/officeDocument/2006/math">
                  <m:r>
                    <a:rPr lang="es-ES" sz="1800" i="1">
                      <a:solidFill>
                        <a:schemeClr val="tx2"/>
                      </a:solidFill>
                      <a:latin typeface="Cambria Math" panose="02040503050406030204" pitchFamily="18" charset="0"/>
                    </a:rPr>
                    <m:t>0&lt;</m:t>
                  </m:r>
                  <m:r>
                    <a:rPr lang="es-ES" sz="1800" i="1">
                      <a:solidFill>
                        <a:schemeClr val="tx2"/>
                      </a:solidFill>
                      <a:latin typeface="Cambria Math" panose="02040503050406030204" pitchFamily="18" charset="0"/>
                    </a:rPr>
                    <m:t>𝑠</m:t>
                  </m:r>
                  <m:r>
                    <a:rPr lang="es-ES" sz="1800" i="1">
                      <a:solidFill>
                        <a:schemeClr val="tx2"/>
                      </a:solidFill>
                      <a:latin typeface="Cambria Math" panose="02040503050406030204" pitchFamily="18" charset="0"/>
                    </a:rPr>
                    <m:t>&lt;</m:t>
                  </m:r>
                  <m:r>
                    <a:rPr lang="es-ES" sz="1800" i="1">
                      <a:solidFill>
                        <a:schemeClr val="tx2"/>
                      </a:solidFill>
                      <a:latin typeface="Cambria Math" panose="02040503050406030204" pitchFamily="18" charset="0"/>
                    </a:rPr>
                    <m:t>𝜑</m:t>
                  </m:r>
                </m:oMath>
              </a14:m>
              <a:r>
                <a:rPr lang="es-ES" sz="1800" dirty="0">
                  <a:solidFill>
                    <a:schemeClr val="tx2"/>
                  </a:solidFill>
                </a:rPr>
                <a:t>, que satisface </a:t>
              </a:r>
              <a14:m>
                <m:oMath xmlns:m="http://schemas.openxmlformats.org/officeDocument/2006/math">
                  <m:r>
                    <a:rPr lang="es-ES" sz="1800" i="1">
                      <a:solidFill>
                        <a:schemeClr val="tx2"/>
                      </a:solidFill>
                      <a:latin typeface="Cambria Math" panose="02040503050406030204" pitchFamily="18" charset="0"/>
                    </a:rPr>
                    <m:t>𝑛𝑠</m:t>
                  </m:r>
                  <m:r>
                    <a:rPr lang="es-ES" sz="1800" i="1">
                      <a:solidFill>
                        <a:schemeClr val="tx2"/>
                      </a:solidFill>
                      <a:latin typeface="Cambria Math" panose="02040503050406030204" pitchFamily="18" charset="0"/>
                    </a:rPr>
                    <m:t> </m:t>
                  </m:r>
                  <m:r>
                    <a:rPr lang="es-ES" sz="1800" i="1">
                      <a:solidFill>
                        <a:schemeClr val="tx2"/>
                      </a:solidFill>
                      <a:latin typeface="Cambria Math" panose="02040503050406030204" pitchFamily="18" charset="0"/>
                    </a:rPr>
                    <m:t>𝑚𝑜𝑑</m:t>
                  </m:r>
                  <m:r>
                    <a:rPr lang="es-ES" sz="1800" i="1">
                      <a:solidFill>
                        <a:schemeClr val="tx2"/>
                      </a:solidFill>
                      <a:latin typeface="Cambria Math" panose="02040503050406030204" pitchFamily="18" charset="0"/>
                    </a:rPr>
                    <m:t> </m:t>
                  </m:r>
                  <m:r>
                    <a:rPr lang="es-ES" sz="1800" i="1">
                      <a:solidFill>
                        <a:schemeClr val="tx2"/>
                      </a:solidFill>
                      <a:latin typeface="Cambria Math" panose="02040503050406030204" pitchFamily="18" charset="0"/>
                    </a:rPr>
                    <m:t>𝜑</m:t>
                  </m:r>
                  <m:r>
                    <a:rPr lang="es-ES" sz="1800" i="1">
                      <a:solidFill>
                        <a:schemeClr val="tx2"/>
                      </a:solidFill>
                      <a:latin typeface="Cambria Math" panose="02040503050406030204" pitchFamily="18" charset="0"/>
                    </a:rPr>
                    <m:t>=1</m:t>
                  </m:r>
                </m:oMath>
              </a14:m>
              <a:r>
                <a:rPr lang="es-ES" sz="1800" dirty="0">
                  <a:solidFill>
                    <a:schemeClr val="tx2"/>
                  </a:solidFill>
                </a:rPr>
                <a:t>. </a:t>
              </a:r>
            </a:p>
          </dgm:t>
        </dgm:pt>
      </mc:Choice>
      <mc:Fallback xmlns="">
        <dgm:pt modelId="{A41863DF-4DA4-44A1-AE81-E4C136F0F9FC}">
          <dgm:prSet custT="1"/>
          <dgm:spPr/>
          <dgm:t>
            <a:bodyPr/>
            <a:lstStyle/>
            <a:p>
              <a:r>
                <a:rPr lang="es-ES" sz="1800" dirty="0" smtClean="0">
                  <a:solidFill>
                    <a:schemeClr val="tx2"/>
                  </a:solidFill>
                </a:rPr>
                <a:t>Calcular </a:t>
              </a:r>
              <a:r>
                <a:rPr lang="es-ES" sz="1800" dirty="0">
                  <a:solidFill>
                    <a:schemeClr val="tx2"/>
                  </a:solidFill>
                </a:rPr>
                <a:t>un número único </a:t>
              </a:r>
              <a:r>
                <a:rPr lang="es-ES" sz="1800" i="1" dirty="0">
                  <a:solidFill>
                    <a:schemeClr val="tx2"/>
                  </a:solidFill>
                </a:rPr>
                <a:t>s</a:t>
              </a:r>
              <a:r>
                <a:rPr lang="es-ES" sz="1800" dirty="0">
                  <a:solidFill>
                    <a:schemeClr val="tx2"/>
                  </a:solidFill>
                </a:rPr>
                <a:t>, que cumpla con la condición </a:t>
              </a:r>
              <a:r>
                <a:rPr lang="es-ES" sz="1800" i="0">
                  <a:solidFill>
                    <a:schemeClr val="tx2"/>
                  </a:solidFill>
                  <a:latin typeface="Cambria Math" panose="02040503050406030204" pitchFamily="18" charset="0"/>
                </a:rPr>
                <a:t>0&lt;𝑠&lt;𝜑</a:t>
              </a:r>
              <a:r>
                <a:rPr lang="es-ES" sz="1800" dirty="0">
                  <a:solidFill>
                    <a:schemeClr val="tx2"/>
                  </a:solidFill>
                </a:rPr>
                <a:t>, que satisface </a:t>
              </a:r>
              <a:r>
                <a:rPr lang="es-ES" sz="1800" i="0">
                  <a:solidFill>
                    <a:schemeClr val="tx2"/>
                  </a:solidFill>
                  <a:latin typeface="Cambria Math" panose="02040503050406030204" pitchFamily="18" charset="0"/>
                </a:rPr>
                <a:t>𝑛𝑠 𝑚𝑜𝑑 𝜑=1</a:t>
              </a:r>
              <a:r>
                <a:rPr lang="es-ES" sz="1800" dirty="0">
                  <a:solidFill>
                    <a:schemeClr val="tx2"/>
                  </a:solidFill>
                </a:rPr>
                <a:t>. </a:t>
              </a:r>
            </a:p>
          </dgm:t>
        </dgm:pt>
      </mc:Fallback>
    </mc:AlternateContent>
    <dgm:pt modelId="{3C594EA2-15CA-42CC-A3B0-AC00A4335419}" type="parTrans" cxnId="{46AD4A38-6E86-4FFF-90A7-7B1441307277}">
      <dgm:prSet/>
      <dgm:spPr/>
      <dgm:t>
        <a:bodyPr/>
        <a:lstStyle/>
        <a:p>
          <a:endParaRPr lang="es-ES">
            <a:solidFill>
              <a:schemeClr val="tx2"/>
            </a:solidFill>
          </a:endParaRPr>
        </a:p>
      </dgm:t>
    </dgm:pt>
    <dgm:pt modelId="{23DCBCF7-2293-4B0E-B0DD-6BCF4835F3C2}" type="sibTrans" cxnId="{46AD4A38-6E86-4FFF-90A7-7B1441307277}">
      <dgm:prSet/>
      <dgm:spPr/>
      <dgm:t>
        <a:bodyPr/>
        <a:lstStyle/>
        <a:p>
          <a:endParaRPr lang="es-ES">
            <a:solidFill>
              <a:schemeClr val="tx2"/>
            </a:solidFill>
          </a:endParaRPr>
        </a:p>
      </dgm:t>
    </dgm:pt>
    <dgm:pt modelId="{B2E78A35-B918-4148-B3FC-DB1C1E0C6826}" type="pres">
      <dgm:prSet presAssocID="{2B58500C-13AA-475F-94C0-054774FD26BB}" presName="Name0" presStyleCnt="0">
        <dgm:presLayoutVars>
          <dgm:chMax val="7"/>
          <dgm:chPref val="7"/>
          <dgm:dir/>
        </dgm:presLayoutVars>
      </dgm:prSet>
      <dgm:spPr/>
      <dgm:t>
        <a:bodyPr/>
        <a:lstStyle/>
        <a:p>
          <a:endParaRPr lang="es-ES"/>
        </a:p>
      </dgm:t>
    </dgm:pt>
    <dgm:pt modelId="{DB10F99E-80EB-4A00-80EA-7C30A42023E6}" type="pres">
      <dgm:prSet presAssocID="{2B58500C-13AA-475F-94C0-054774FD26BB}" presName="Name1" presStyleCnt="0"/>
      <dgm:spPr/>
    </dgm:pt>
    <dgm:pt modelId="{5F50BAAD-8C71-42D5-AA0A-5B6EB6B4DEBC}" type="pres">
      <dgm:prSet presAssocID="{2B58500C-13AA-475F-94C0-054774FD26BB}" presName="cycle" presStyleCnt="0"/>
      <dgm:spPr/>
    </dgm:pt>
    <dgm:pt modelId="{14611AC9-B8C2-41A5-94C7-C0EF71DEA0C2}" type="pres">
      <dgm:prSet presAssocID="{2B58500C-13AA-475F-94C0-054774FD26BB}" presName="srcNode" presStyleLbl="node1" presStyleIdx="0" presStyleCnt="5"/>
      <dgm:spPr/>
    </dgm:pt>
    <dgm:pt modelId="{0738D6FE-D502-4CF6-B96C-9BF5A043C816}" type="pres">
      <dgm:prSet presAssocID="{2B58500C-13AA-475F-94C0-054774FD26BB}" presName="conn" presStyleLbl="parChTrans1D2" presStyleIdx="0" presStyleCnt="1"/>
      <dgm:spPr/>
      <dgm:t>
        <a:bodyPr/>
        <a:lstStyle/>
        <a:p>
          <a:endParaRPr lang="es-ES"/>
        </a:p>
      </dgm:t>
    </dgm:pt>
    <dgm:pt modelId="{93E68F24-D92E-419E-B945-297853AD7DE9}" type="pres">
      <dgm:prSet presAssocID="{2B58500C-13AA-475F-94C0-054774FD26BB}" presName="extraNode" presStyleLbl="node1" presStyleIdx="0" presStyleCnt="5"/>
      <dgm:spPr/>
    </dgm:pt>
    <dgm:pt modelId="{539CA0D4-6AAF-4B10-B427-ED067217FA6B}" type="pres">
      <dgm:prSet presAssocID="{2B58500C-13AA-475F-94C0-054774FD26BB}" presName="dstNode" presStyleLbl="node1" presStyleIdx="0" presStyleCnt="5"/>
      <dgm:spPr/>
    </dgm:pt>
    <dgm:pt modelId="{5C124253-DF92-4E0B-981A-46FAEEE072F2}" type="pres">
      <dgm:prSet presAssocID="{ECF224AA-4898-4C5B-957D-489CDD067782}" presName="text_1" presStyleLbl="node1" presStyleIdx="0" presStyleCnt="5">
        <dgm:presLayoutVars>
          <dgm:bulletEnabled val="1"/>
        </dgm:presLayoutVars>
      </dgm:prSet>
      <dgm:spPr/>
      <dgm:t>
        <a:bodyPr/>
        <a:lstStyle/>
        <a:p>
          <a:endParaRPr lang="es-ES"/>
        </a:p>
      </dgm:t>
    </dgm:pt>
    <dgm:pt modelId="{CA5C8438-8346-4A30-9D54-8B16DD44AB29}" type="pres">
      <dgm:prSet presAssocID="{ECF224AA-4898-4C5B-957D-489CDD067782}" presName="accent_1" presStyleCnt="0"/>
      <dgm:spPr/>
    </dgm:pt>
    <dgm:pt modelId="{5792F2C2-5600-4B4F-815D-5C74BDB99973}" type="pres">
      <dgm:prSet presAssocID="{ECF224AA-4898-4C5B-957D-489CDD067782}" presName="accentRepeatNode" presStyleLbl="solidFgAcc1" presStyleIdx="0" presStyleCnt="5"/>
      <dgm:spPr/>
    </dgm:pt>
    <dgm:pt modelId="{E758EF2B-1525-48D1-BB19-0CD8D6C9C02E}" type="pres">
      <dgm:prSet presAssocID="{1B732048-AB04-4ACC-B245-4CF50DD2FE85}" presName="text_2" presStyleLbl="node1" presStyleIdx="1" presStyleCnt="5">
        <dgm:presLayoutVars>
          <dgm:bulletEnabled val="1"/>
        </dgm:presLayoutVars>
      </dgm:prSet>
      <dgm:spPr/>
      <dgm:t>
        <a:bodyPr/>
        <a:lstStyle/>
        <a:p>
          <a:endParaRPr lang="es-ES"/>
        </a:p>
      </dgm:t>
    </dgm:pt>
    <dgm:pt modelId="{48C20297-781D-4F63-B366-EE52339B9954}" type="pres">
      <dgm:prSet presAssocID="{1B732048-AB04-4ACC-B245-4CF50DD2FE85}" presName="accent_2" presStyleCnt="0"/>
      <dgm:spPr/>
    </dgm:pt>
    <dgm:pt modelId="{81FC757B-A951-4350-9ED6-A60609B64C2B}" type="pres">
      <dgm:prSet presAssocID="{1B732048-AB04-4ACC-B245-4CF50DD2FE85}" presName="accentRepeatNode" presStyleLbl="solidFgAcc1" presStyleIdx="1" presStyleCnt="5"/>
      <dgm:spPr/>
    </dgm:pt>
    <dgm:pt modelId="{A8366F81-9A65-4AAD-953A-AA8E2BB694F9}" type="pres">
      <dgm:prSet presAssocID="{A60379B5-5DFC-4D99-802A-BED3D6703E46}" presName="text_3" presStyleLbl="node1" presStyleIdx="2" presStyleCnt="5">
        <dgm:presLayoutVars>
          <dgm:bulletEnabled val="1"/>
        </dgm:presLayoutVars>
      </dgm:prSet>
      <dgm:spPr/>
      <dgm:t>
        <a:bodyPr/>
        <a:lstStyle/>
        <a:p>
          <a:endParaRPr lang="es-ES"/>
        </a:p>
      </dgm:t>
    </dgm:pt>
    <dgm:pt modelId="{6B18DD5F-0147-431B-B7B6-9371BD2E5D7E}" type="pres">
      <dgm:prSet presAssocID="{A60379B5-5DFC-4D99-802A-BED3D6703E46}" presName="accent_3" presStyleCnt="0"/>
      <dgm:spPr/>
    </dgm:pt>
    <dgm:pt modelId="{036E5DF4-762B-4312-B849-777EC69F93D5}" type="pres">
      <dgm:prSet presAssocID="{A60379B5-5DFC-4D99-802A-BED3D6703E46}" presName="accentRepeatNode" presStyleLbl="solidFgAcc1" presStyleIdx="2" presStyleCnt="5"/>
      <dgm:spPr/>
    </dgm:pt>
    <dgm:pt modelId="{56F1C58D-9AF1-4390-87A7-63C0075B05F3}" type="pres">
      <dgm:prSet presAssocID="{CEC3E48A-A1EA-4F3C-8DAB-C561B4655065}" presName="text_4" presStyleLbl="node1" presStyleIdx="3" presStyleCnt="5">
        <dgm:presLayoutVars>
          <dgm:bulletEnabled val="1"/>
        </dgm:presLayoutVars>
      </dgm:prSet>
      <dgm:spPr/>
      <dgm:t>
        <a:bodyPr/>
        <a:lstStyle/>
        <a:p>
          <a:endParaRPr lang="es-ES"/>
        </a:p>
      </dgm:t>
    </dgm:pt>
    <dgm:pt modelId="{572A6EBE-4CF8-462A-9325-3838AD449889}" type="pres">
      <dgm:prSet presAssocID="{CEC3E48A-A1EA-4F3C-8DAB-C561B4655065}" presName="accent_4" presStyleCnt="0"/>
      <dgm:spPr/>
    </dgm:pt>
    <dgm:pt modelId="{68CDD9CF-21D8-4126-B848-1C0519B4B567}" type="pres">
      <dgm:prSet presAssocID="{CEC3E48A-A1EA-4F3C-8DAB-C561B4655065}" presName="accentRepeatNode" presStyleLbl="solidFgAcc1" presStyleIdx="3" presStyleCnt="5"/>
      <dgm:spPr/>
    </dgm:pt>
    <dgm:pt modelId="{B28178E3-C1E4-41DE-99DA-000FE93892F3}" type="pres">
      <dgm:prSet presAssocID="{A41863DF-4DA4-44A1-AE81-E4C136F0F9FC}" presName="text_5" presStyleLbl="node1" presStyleIdx="4" presStyleCnt="5" custScaleY="94963">
        <dgm:presLayoutVars>
          <dgm:bulletEnabled val="1"/>
        </dgm:presLayoutVars>
      </dgm:prSet>
      <dgm:spPr/>
      <dgm:t>
        <a:bodyPr/>
        <a:lstStyle/>
        <a:p>
          <a:endParaRPr lang="es-ES"/>
        </a:p>
      </dgm:t>
    </dgm:pt>
    <dgm:pt modelId="{B61E84BC-05B9-44BF-A458-96DD045986A7}" type="pres">
      <dgm:prSet presAssocID="{A41863DF-4DA4-44A1-AE81-E4C136F0F9FC}" presName="accent_5" presStyleCnt="0"/>
      <dgm:spPr/>
    </dgm:pt>
    <dgm:pt modelId="{91B89159-35A2-47C0-8237-AF2693A58764}" type="pres">
      <dgm:prSet presAssocID="{A41863DF-4DA4-44A1-AE81-E4C136F0F9FC}" presName="accentRepeatNode" presStyleLbl="solidFgAcc1" presStyleIdx="4" presStyleCnt="5"/>
      <dgm:spPr/>
    </dgm:pt>
  </dgm:ptLst>
  <dgm:cxnLst>
    <dgm:cxn modelId="{C352F833-8D7F-4177-8140-BDA6B20B7AC2}" srcId="{2B58500C-13AA-475F-94C0-054774FD26BB}" destId="{ECF224AA-4898-4C5B-957D-489CDD067782}" srcOrd="0" destOrd="0" parTransId="{019ACA81-22E1-480D-852E-FB98615E3E9A}" sibTransId="{0C53A9A1-26B9-4C9F-AC6D-77B9066A2323}"/>
    <dgm:cxn modelId="{70C1E64C-9238-4389-9D59-27D4C9F93B55}" type="presOf" srcId="{CEC3E48A-A1EA-4F3C-8DAB-C561B4655065}" destId="{56F1C58D-9AF1-4390-87A7-63C0075B05F3}" srcOrd="0" destOrd="0" presId="urn:microsoft.com/office/officeart/2008/layout/VerticalCurvedList"/>
    <dgm:cxn modelId="{390F7A05-1D34-4F9F-8891-DF14C7E658B9}" type="presOf" srcId="{A41863DF-4DA4-44A1-AE81-E4C136F0F9FC}" destId="{B28178E3-C1E4-41DE-99DA-000FE93892F3}" srcOrd="0" destOrd="0" presId="urn:microsoft.com/office/officeart/2008/layout/VerticalCurvedList"/>
    <dgm:cxn modelId="{13417159-2CA6-45B9-AD90-CD89BEC2C36E}" type="presOf" srcId="{0C53A9A1-26B9-4C9F-AC6D-77B9066A2323}" destId="{0738D6FE-D502-4CF6-B96C-9BF5A043C816}" srcOrd="0" destOrd="0" presId="urn:microsoft.com/office/officeart/2008/layout/VerticalCurvedList"/>
    <dgm:cxn modelId="{578A5CAC-BA03-4BBE-A9C7-ADC0549DFBD3}" type="presOf" srcId="{2B58500C-13AA-475F-94C0-054774FD26BB}" destId="{B2E78A35-B918-4148-B3FC-DB1C1E0C6826}" srcOrd="0" destOrd="0" presId="urn:microsoft.com/office/officeart/2008/layout/VerticalCurvedList"/>
    <dgm:cxn modelId="{C3F0711C-C62B-475F-BA81-DA4E347335BD}" type="presOf" srcId="{1B732048-AB04-4ACC-B245-4CF50DD2FE85}" destId="{E758EF2B-1525-48D1-BB19-0CD8D6C9C02E}" srcOrd="0" destOrd="0" presId="urn:microsoft.com/office/officeart/2008/layout/VerticalCurvedList"/>
    <dgm:cxn modelId="{D4346AAD-EDDD-4E57-98BF-945406CC7D95}" srcId="{2B58500C-13AA-475F-94C0-054774FD26BB}" destId="{A60379B5-5DFC-4D99-802A-BED3D6703E46}" srcOrd="2" destOrd="0" parTransId="{8DF02E69-A775-4E19-AC6A-07A720815E9D}" sibTransId="{EF46E7D2-8BD7-4B1F-BE4D-A89399B69448}"/>
    <dgm:cxn modelId="{CE8E139E-D4F7-4EDA-807C-2442DCE48617}" srcId="{2B58500C-13AA-475F-94C0-054774FD26BB}" destId="{CEC3E48A-A1EA-4F3C-8DAB-C561B4655065}" srcOrd="3" destOrd="0" parTransId="{CD5A70D3-A5E5-4BE7-A7BC-B66D534D5F47}" sibTransId="{D351AE51-469C-4F91-A99F-95A5834D7DA5}"/>
    <dgm:cxn modelId="{66728D73-5F33-4E06-81A5-23E085FB3B2D}" type="presOf" srcId="{ECF224AA-4898-4C5B-957D-489CDD067782}" destId="{5C124253-DF92-4E0B-981A-46FAEEE072F2}" srcOrd="0" destOrd="0" presId="urn:microsoft.com/office/officeart/2008/layout/VerticalCurvedList"/>
    <dgm:cxn modelId="{46AD4A38-6E86-4FFF-90A7-7B1441307277}" srcId="{2B58500C-13AA-475F-94C0-054774FD26BB}" destId="{A41863DF-4DA4-44A1-AE81-E4C136F0F9FC}" srcOrd="4" destOrd="0" parTransId="{3C594EA2-15CA-42CC-A3B0-AC00A4335419}" sibTransId="{23DCBCF7-2293-4B0E-B0DD-6BCF4835F3C2}"/>
    <dgm:cxn modelId="{A12184AB-B4B7-42B7-9C65-AA20BF0AC6E4}" type="presOf" srcId="{A60379B5-5DFC-4D99-802A-BED3D6703E46}" destId="{A8366F81-9A65-4AAD-953A-AA8E2BB694F9}" srcOrd="0" destOrd="0" presId="urn:microsoft.com/office/officeart/2008/layout/VerticalCurvedList"/>
    <dgm:cxn modelId="{F5181002-553C-4493-A269-F9DF51A46481}" srcId="{2B58500C-13AA-475F-94C0-054774FD26BB}" destId="{1B732048-AB04-4ACC-B245-4CF50DD2FE85}" srcOrd="1" destOrd="0" parTransId="{8E405C38-A313-43B9-B820-B007B1B560A6}" sibTransId="{F548F3E2-0795-4A58-9AD1-3AC2E884442F}"/>
    <dgm:cxn modelId="{01E7D356-C4CB-4E93-919D-BB621D35433D}" type="presParOf" srcId="{B2E78A35-B918-4148-B3FC-DB1C1E0C6826}" destId="{DB10F99E-80EB-4A00-80EA-7C30A42023E6}" srcOrd="0" destOrd="0" presId="urn:microsoft.com/office/officeart/2008/layout/VerticalCurvedList"/>
    <dgm:cxn modelId="{2CEA28EA-1395-4C9D-838F-FD50B293BC1E}" type="presParOf" srcId="{DB10F99E-80EB-4A00-80EA-7C30A42023E6}" destId="{5F50BAAD-8C71-42D5-AA0A-5B6EB6B4DEBC}" srcOrd="0" destOrd="0" presId="urn:microsoft.com/office/officeart/2008/layout/VerticalCurvedList"/>
    <dgm:cxn modelId="{6929C37B-5A88-471F-9D92-9DDE7C76A48F}" type="presParOf" srcId="{5F50BAAD-8C71-42D5-AA0A-5B6EB6B4DEBC}" destId="{14611AC9-B8C2-41A5-94C7-C0EF71DEA0C2}" srcOrd="0" destOrd="0" presId="urn:microsoft.com/office/officeart/2008/layout/VerticalCurvedList"/>
    <dgm:cxn modelId="{F7E2DA15-A165-40E2-B01C-8D32DC39C97F}" type="presParOf" srcId="{5F50BAAD-8C71-42D5-AA0A-5B6EB6B4DEBC}" destId="{0738D6FE-D502-4CF6-B96C-9BF5A043C816}" srcOrd="1" destOrd="0" presId="urn:microsoft.com/office/officeart/2008/layout/VerticalCurvedList"/>
    <dgm:cxn modelId="{023923E4-8487-4C20-8ED8-1E59A0D21D56}" type="presParOf" srcId="{5F50BAAD-8C71-42D5-AA0A-5B6EB6B4DEBC}" destId="{93E68F24-D92E-419E-B945-297853AD7DE9}" srcOrd="2" destOrd="0" presId="urn:microsoft.com/office/officeart/2008/layout/VerticalCurvedList"/>
    <dgm:cxn modelId="{5092D457-DE62-441A-8D06-4613176A3E87}" type="presParOf" srcId="{5F50BAAD-8C71-42D5-AA0A-5B6EB6B4DEBC}" destId="{539CA0D4-6AAF-4B10-B427-ED067217FA6B}" srcOrd="3" destOrd="0" presId="urn:microsoft.com/office/officeart/2008/layout/VerticalCurvedList"/>
    <dgm:cxn modelId="{F2F33DF3-F5A0-457A-807F-191736DCD72F}" type="presParOf" srcId="{DB10F99E-80EB-4A00-80EA-7C30A42023E6}" destId="{5C124253-DF92-4E0B-981A-46FAEEE072F2}" srcOrd="1" destOrd="0" presId="urn:microsoft.com/office/officeart/2008/layout/VerticalCurvedList"/>
    <dgm:cxn modelId="{B60C99EA-79ED-454B-9425-4D1F00223BE6}" type="presParOf" srcId="{DB10F99E-80EB-4A00-80EA-7C30A42023E6}" destId="{CA5C8438-8346-4A30-9D54-8B16DD44AB29}" srcOrd="2" destOrd="0" presId="urn:microsoft.com/office/officeart/2008/layout/VerticalCurvedList"/>
    <dgm:cxn modelId="{457E3A1B-1DDD-47CE-B576-0270219895F3}" type="presParOf" srcId="{CA5C8438-8346-4A30-9D54-8B16DD44AB29}" destId="{5792F2C2-5600-4B4F-815D-5C74BDB99973}" srcOrd="0" destOrd="0" presId="urn:microsoft.com/office/officeart/2008/layout/VerticalCurvedList"/>
    <dgm:cxn modelId="{A7798A73-7817-4AC9-8F79-5F6FBFAC65F5}" type="presParOf" srcId="{DB10F99E-80EB-4A00-80EA-7C30A42023E6}" destId="{E758EF2B-1525-48D1-BB19-0CD8D6C9C02E}" srcOrd="3" destOrd="0" presId="urn:microsoft.com/office/officeart/2008/layout/VerticalCurvedList"/>
    <dgm:cxn modelId="{AF00EF1D-F05B-4C2D-96D4-842FD6F379D8}" type="presParOf" srcId="{DB10F99E-80EB-4A00-80EA-7C30A42023E6}" destId="{48C20297-781D-4F63-B366-EE52339B9954}" srcOrd="4" destOrd="0" presId="urn:microsoft.com/office/officeart/2008/layout/VerticalCurvedList"/>
    <dgm:cxn modelId="{CBF4523A-4F5F-44BF-9703-CABD99F260AB}" type="presParOf" srcId="{48C20297-781D-4F63-B366-EE52339B9954}" destId="{81FC757B-A951-4350-9ED6-A60609B64C2B}" srcOrd="0" destOrd="0" presId="urn:microsoft.com/office/officeart/2008/layout/VerticalCurvedList"/>
    <dgm:cxn modelId="{AA4D2E49-0469-47D5-AB20-5E44CE7DE8C8}" type="presParOf" srcId="{DB10F99E-80EB-4A00-80EA-7C30A42023E6}" destId="{A8366F81-9A65-4AAD-953A-AA8E2BB694F9}" srcOrd="5" destOrd="0" presId="urn:microsoft.com/office/officeart/2008/layout/VerticalCurvedList"/>
    <dgm:cxn modelId="{2B68BF17-746E-4486-A04B-325ABFE5CFDC}" type="presParOf" srcId="{DB10F99E-80EB-4A00-80EA-7C30A42023E6}" destId="{6B18DD5F-0147-431B-B7B6-9371BD2E5D7E}" srcOrd="6" destOrd="0" presId="urn:microsoft.com/office/officeart/2008/layout/VerticalCurvedList"/>
    <dgm:cxn modelId="{61B9C4E8-7804-4513-97E3-1BC0BE79560B}" type="presParOf" srcId="{6B18DD5F-0147-431B-B7B6-9371BD2E5D7E}" destId="{036E5DF4-762B-4312-B849-777EC69F93D5}" srcOrd="0" destOrd="0" presId="urn:microsoft.com/office/officeart/2008/layout/VerticalCurvedList"/>
    <dgm:cxn modelId="{73185BB4-3A42-4041-80C5-7DB42431363D}" type="presParOf" srcId="{DB10F99E-80EB-4A00-80EA-7C30A42023E6}" destId="{56F1C58D-9AF1-4390-87A7-63C0075B05F3}" srcOrd="7" destOrd="0" presId="urn:microsoft.com/office/officeart/2008/layout/VerticalCurvedList"/>
    <dgm:cxn modelId="{28C53D97-5749-4219-A68B-E7A2CECA3BB4}" type="presParOf" srcId="{DB10F99E-80EB-4A00-80EA-7C30A42023E6}" destId="{572A6EBE-4CF8-462A-9325-3838AD449889}" srcOrd="8" destOrd="0" presId="urn:microsoft.com/office/officeart/2008/layout/VerticalCurvedList"/>
    <dgm:cxn modelId="{E6F1F683-6B31-4007-92C2-5D1E6C37AFD2}" type="presParOf" srcId="{572A6EBE-4CF8-462A-9325-3838AD449889}" destId="{68CDD9CF-21D8-4126-B848-1C0519B4B567}" srcOrd="0" destOrd="0" presId="urn:microsoft.com/office/officeart/2008/layout/VerticalCurvedList"/>
    <dgm:cxn modelId="{7268773B-9CB0-4E61-930A-6812E7974142}" type="presParOf" srcId="{DB10F99E-80EB-4A00-80EA-7C30A42023E6}" destId="{B28178E3-C1E4-41DE-99DA-000FE93892F3}" srcOrd="9" destOrd="0" presId="urn:microsoft.com/office/officeart/2008/layout/VerticalCurvedList"/>
    <dgm:cxn modelId="{E3E26787-FBA5-4D9F-923E-B4C56BBC33A3}" type="presParOf" srcId="{DB10F99E-80EB-4A00-80EA-7C30A42023E6}" destId="{B61E84BC-05B9-44BF-A458-96DD045986A7}" srcOrd="10" destOrd="0" presId="urn:microsoft.com/office/officeart/2008/layout/VerticalCurvedList"/>
    <dgm:cxn modelId="{45588EDD-FD61-479E-A99A-D9F57C2F26D5}" type="presParOf" srcId="{B61E84BC-05B9-44BF-A458-96DD045986A7}" destId="{91B89159-35A2-47C0-8237-AF2693A5876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58500C-13AA-475F-94C0-054774FD26BB}"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es-ES"/>
        </a:p>
      </dgm:t>
    </dgm:pt>
    <dgm:pt modelId="{ECF224AA-4898-4C5B-957D-489CDD067782}">
      <dgm:prSet phldrT="[Texto]" custT="1"/>
      <dgm:spPr/>
      <dgm:t>
        <a:bodyPr/>
        <a:lstStyle/>
        <a:p>
          <a:r>
            <a:rPr lang="es-ES" sz="1800" smtClean="0">
              <a:solidFill>
                <a:schemeClr val="tx2"/>
              </a:solidFill>
            </a:rPr>
            <a:t>Elegir dos números primos </a:t>
          </a:r>
          <a:r>
            <a:rPr lang="es-ES" sz="1800" i="1" smtClean="0">
              <a:solidFill>
                <a:schemeClr val="tx2"/>
              </a:solidFill>
            </a:rPr>
            <a:t>p</a:t>
          </a:r>
          <a:r>
            <a:rPr lang="es-ES" sz="1800" smtClean="0">
              <a:solidFill>
                <a:schemeClr val="tx2"/>
              </a:solidFill>
            </a:rPr>
            <a:t> y </a:t>
          </a:r>
          <a:r>
            <a:rPr lang="es-ES" sz="1800" i="1" smtClean="0">
              <a:solidFill>
                <a:schemeClr val="tx2"/>
              </a:solidFill>
            </a:rPr>
            <a:t>q</a:t>
          </a:r>
          <a:r>
            <a:rPr lang="es-ES" sz="1800" smtClean="0">
              <a:solidFill>
                <a:schemeClr val="tx2"/>
              </a:solidFill>
            </a:rPr>
            <a:t>, </a:t>
          </a:r>
          <a:r>
            <a:rPr lang="es-ES" sz="1800" i="1" smtClean="0">
              <a:solidFill>
                <a:schemeClr val="tx2"/>
              </a:solidFill>
            </a:rPr>
            <a:t>p</a:t>
          </a:r>
          <a:r>
            <a:rPr lang="es-ES" sz="1800" smtClean="0">
              <a:solidFill>
                <a:schemeClr val="tx2"/>
              </a:solidFill>
            </a:rPr>
            <a:t> no debe ser igual a </a:t>
          </a:r>
          <a:r>
            <a:rPr lang="es-ES" sz="1800" i="1" smtClean="0">
              <a:solidFill>
                <a:schemeClr val="tx2"/>
              </a:solidFill>
            </a:rPr>
            <a:t>q</a:t>
          </a:r>
          <a:r>
            <a:rPr lang="es-ES" sz="1800" smtClean="0">
              <a:solidFill>
                <a:schemeClr val="tx2"/>
              </a:solidFill>
            </a:rPr>
            <a:t>;</a:t>
          </a:r>
          <a:endParaRPr lang="es-ES" sz="1800" dirty="0">
            <a:solidFill>
              <a:schemeClr val="tx2"/>
            </a:solidFill>
          </a:endParaRPr>
        </a:p>
      </dgm:t>
    </dgm:pt>
    <dgm:pt modelId="{019ACA81-22E1-480D-852E-FB98615E3E9A}" type="parTrans" cxnId="{C352F833-8D7F-4177-8140-BDA6B20B7AC2}">
      <dgm:prSet/>
      <dgm:spPr/>
      <dgm:t>
        <a:bodyPr/>
        <a:lstStyle/>
        <a:p>
          <a:endParaRPr lang="es-ES">
            <a:solidFill>
              <a:schemeClr val="tx2"/>
            </a:solidFill>
          </a:endParaRPr>
        </a:p>
      </dgm:t>
    </dgm:pt>
    <dgm:pt modelId="{0C53A9A1-26B9-4C9F-AC6D-77B9066A2323}" type="sibTrans" cxnId="{C352F833-8D7F-4177-8140-BDA6B20B7AC2}">
      <dgm:prSet/>
      <dgm:spPr/>
      <dgm:t>
        <a:bodyPr/>
        <a:lstStyle/>
        <a:p>
          <a:endParaRPr lang="es-ES">
            <a:solidFill>
              <a:schemeClr val="tx2"/>
            </a:solidFill>
          </a:endParaRPr>
        </a:p>
      </dgm:t>
    </dgm:pt>
    <dgm:pt modelId="{1B732048-AB04-4ACC-B245-4CF50DD2FE85}">
      <dgm:prSet custT="1"/>
      <dgm:spPr>
        <a:blipFill rotWithShape="0">
          <a:blip xmlns:r="http://schemas.openxmlformats.org/officeDocument/2006/relationships" r:embed="rId1"/>
          <a:stretch>
            <a:fillRect t="-862" b="-6897"/>
          </a:stretch>
        </a:blipFill>
      </dgm:spPr>
      <dgm:t>
        <a:bodyPr/>
        <a:lstStyle/>
        <a:p>
          <a:r>
            <a:rPr lang="es-ES">
              <a:noFill/>
            </a:rPr>
            <a:t> </a:t>
          </a:r>
        </a:p>
      </dgm:t>
    </dgm:pt>
    <dgm:pt modelId="{8E405C38-A313-43B9-B820-B007B1B560A6}" type="parTrans" cxnId="{F5181002-553C-4493-A269-F9DF51A46481}">
      <dgm:prSet/>
      <dgm:spPr/>
      <dgm:t>
        <a:bodyPr/>
        <a:lstStyle/>
        <a:p>
          <a:endParaRPr lang="es-ES">
            <a:solidFill>
              <a:schemeClr val="tx2"/>
            </a:solidFill>
          </a:endParaRPr>
        </a:p>
      </dgm:t>
    </dgm:pt>
    <dgm:pt modelId="{F548F3E2-0795-4A58-9AD1-3AC2E884442F}" type="sibTrans" cxnId="{F5181002-553C-4493-A269-F9DF51A46481}">
      <dgm:prSet/>
      <dgm:spPr/>
      <dgm:t>
        <a:bodyPr/>
        <a:lstStyle/>
        <a:p>
          <a:endParaRPr lang="es-ES">
            <a:solidFill>
              <a:schemeClr val="tx2"/>
            </a:solidFill>
          </a:endParaRPr>
        </a:p>
      </dgm:t>
    </dgm:pt>
    <dgm:pt modelId="{A60379B5-5DFC-4D99-802A-BED3D6703E46}">
      <dgm:prSet custT="1"/>
      <dgm:spPr>
        <a:blipFill rotWithShape="0">
          <a:blip xmlns:r="http://schemas.openxmlformats.org/officeDocument/2006/relationships" r:embed="rId2"/>
          <a:stretch>
            <a:fillRect/>
          </a:stretch>
        </a:blipFill>
      </dgm:spPr>
      <dgm:t>
        <a:bodyPr/>
        <a:lstStyle/>
        <a:p>
          <a:r>
            <a:rPr lang="es-ES">
              <a:noFill/>
            </a:rPr>
            <a:t> </a:t>
          </a:r>
        </a:p>
      </dgm:t>
    </dgm:pt>
    <dgm:pt modelId="{8DF02E69-A775-4E19-AC6A-07A720815E9D}" type="parTrans" cxnId="{D4346AAD-EDDD-4E57-98BF-945406CC7D95}">
      <dgm:prSet/>
      <dgm:spPr/>
      <dgm:t>
        <a:bodyPr/>
        <a:lstStyle/>
        <a:p>
          <a:endParaRPr lang="es-ES">
            <a:solidFill>
              <a:schemeClr val="tx2"/>
            </a:solidFill>
          </a:endParaRPr>
        </a:p>
      </dgm:t>
    </dgm:pt>
    <dgm:pt modelId="{EF46E7D2-8BD7-4B1F-BE4D-A89399B69448}" type="sibTrans" cxnId="{D4346AAD-EDDD-4E57-98BF-945406CC7D95}">
      <dgm:prSet/>
      <dgm:spPr/>
      <dgm:t>
        <a:bodyPr/>
        <a:lstStyle/>
        <a:p>
          <a:endParaRPr lang="es-ES">
            <a:solidFill>
              <a:schemeClr val="tx2"/>
            </a:solidFill>
          </a:endParaRPr>
        </a:p>
      </dgm:t>
    </dgm:pt>
    <dgm:pt modelId="{CEC3E48A-A1EA-4F3C-8DAB-C561B4655065}">
      <dgm:prSet custT="1"/>
      <dgm:spPr/>
      <dgm:t>
        <a:bodyPr/>
        <a:lstStyle/>
        <a:p>
          <a:r>
            <a:rPr lang="es-ES" sz="1800" dirty="0" smtClean="0">
              <a:solidFill>
                <a:schemeClr val="tx2"/>
              </a:solidFill>
            </a:rPr>
            <a:t>Elegir un número entero </a:t>
          </a:r>
          <a:r>
            <a:rPr lang="es-ES" sz="1800" i="1" dirty="0" smtClean="0">
              <a:solidFill>
                <a:schemeClr val="tx2"/>
              </a:solidFill>
            </a:rPr>
            <a:t>n</a:t>
          </a:r>
          <a:r>
            <a:rPr lang="es-ES" sz="1800" dirty="0" smtClean="0">
              <a:solidFill>
                <a:schemeClr val="tx2"/>
              </a:solidFill>
            </a:rPr>
            <a:t>, tal que el máximo común divisor de </a:t>
          </a:r>
          <a:r>
            <a:rPr lang="es-ES" sz="1800" i="1" dirty="0" smtClean="0">
              <a:solidFill>
                <a:schemeClr val="tx2"/>
              </a:solidFill>
            </a:rPr>
            <a:t>n </a:t>
          </a:r>
          <a:r>
            <a:rPr lang="es-ES" sz="1800" b="1" i="1" dirty="0" smtClean="0">
              <a:solidFill>
                <a:schemeClr val="tx2"/>
              </a:solidFill>
            </a:rPr>
            <a:t> </a:t>
          </a:r>
          <a:r>
            <a:rPr lang="es-ES" sz="1800" dirty="0" smtClean="0">
              <a:solidFill>
                <a:schemeClr val="tx2"/>
              </a:solidFill>
            </a:rPr>
            <a:t>y </a:t>
          </a:r>
          <a:r>
            <a:rPr lang="es-ES" sz="1800" i="1" dirty="0" smtClean="0">
              <a:solidFill>
                <a:schemeClr val="tx2"/>
              </a:solidFill>
            </a:rPr>
            <a:t>φ</a:t>
          </a:r>
          <a:r>
            <a:rPr lang="es-ES" sz="1800" dirty="0" smtClean="0">
              <a:solidFill>
                <a:schemeClr val="tx2"/>
              </a:solidFill>
            </a:rPr>
            <a:t> sea 1;</a:t>
          </a:r>
          <a:endParaRPr lang="es-ES" sz="1800" dirty="0" smtClean="0">
            <a:solidFill>
              <a:schemeClr val="tx2"/>
            </a:solidFill>
          </a:endParaRPr>
        </a:p>
      </dgm:t>
    </dgm:pt>
    <dgm:pt modelId="{CD5A70D3-A5E5-4BE7-A7BC-B66D534D5F47}" type="parTrans" cxnId="{CE8E139E-D4F7-4EDA-807C-2442DCE48617}">
      <dgm:prSet/>
      <dgm:spPr/>
      <dgm:t>
        <a:bodyPr/>
        <a:lstStyle/>
        <a:p>
          <a:endParaRPr lang="es-ES">
            <a:solidFill>
              <a:schemeClr val="tx2"/>
            </a:solidFill>
          </a:endParaRPr>
        </a:p>
      </dgm:t>
    </dgm:pt>
    <dgm:pt modelId="{D351AE51-469C-4F91-A99F-95A5834D7DA5}" type="sibTrans" cxnId="{CE8E139E-D4F7-4EDA-807C-2442DCE48617}">
      <dgm:prSet/>
      <dgm:spPr/>
      <dgm:t>
        <a:bodyPr/>
        <a:lstStyle/>
        <a:p>
          <a:endParaRPr lang="es-ES">
            <a:solidFill>
              <a:schemeClr val="tx2"/>
            </a:solidFill>
          </a:endParaRPr>
        </a:p>
      </dgm:t>
    </dgm:pt>
    <dgm:pt modelId="{A41863DF-4DA4-44A1-AE81-E4C136F0F9FC}">
      <dgm:prSet custT="1"/>
      <dgm:spPr>
        <a:blipFill rotWithShape="0">
          <a:blip xmlns:r="http://schemas.openxmlformats.org/officeDocument/2006/relationships" r:embed="rId3"/>
          <a:stretch>
            <a:fillRect t="-3636" b="-10000"/>
          </a:stretch>
        </a:blipFill>
      </dgm:spPr>
      <dgm:t>
        <a:bodyPr/>
        <a:lstStyle/>
        <a:p>
          <a:r>
            <a:rPr lang="es-ES">
              <a:noFill/>
            </a:rPr>
            <a:t> </a:t>
          </a:r>
        </a:p>
      </dgm:t>
    </dgm:pt>
    <dgm:pt modelId="{3C594EA2-15CA-42CC-A3B0-AC00A4335419}" type="parTrans" cxnId="{46AD4A38-6E86-4FFF-90A7-7B1441307277}">
      <dgm:prSet/>
      <dgm:spPr/>
      <dgm:t>
        <a:bodyPr/>
        <a:lstStyle/>
        <a:p>
          <a:endParaRPr lang="es-ES">
            <a:solidFill>
              <a:schemeClr val="tx2"/>
            </a:solidFill>
          </a:endParaRPr>
        </a:p>
      </dgm:t>
    </dgm:pt>
    <dgm:pt modelId="{23DCBCF7-2293-4B0E-B0DD-6BCF4835F3C2}" type="sibTrans" cxnId="{46AD4A38-6E86-4FFF-90A7-7B1441307277}">
      <dgm:prSet/>
      <dgm:spPr/>
      <dgm:t>
        <a:bodyPr/>
        <a:lstStyle/>
        <a:p>
          <a:endParaRPr lang="es-ES">
            <a:solidFill>
              <a:schemeClr val="tx2"/>
            </a:solidFill>
          </a:endParaRPr>
        </a:p>
      </dgm:t>
    </dgm:pt>
    <dgm:pt modelId="{B2E78A35-B918-4148-B3FC-DB1C1E0C6826}" type="pres">
      <dgm:prSet presAssocID="{2B58500C-13AA-475F-94C0-054774FD26BB}" presName="Name0" presStyleCnt="0">
        <dgm:presLayoutVars>
          <dgm:chMax val="7"/>
          <dgm:chPref val="7"/>
          <dgm:dir/>
        </dgm:presLayoutVars>
      </dgm:prSet>
      <dgm:spPr/>
    </dgm:pt>
    <dgm:pt modelId="{DB10F99E-80EB-4A00-80EA-7C30A42023E6}" type="pres">
      <dgm:prSet presAssocID="{2B58500C-13AA-475F-94C0-054774FD26BB}" presName="Name1" presStyleCnt="0"/>
      <dgm:spPr/>
    </dgm:pt>
    <dgm:pt modelId="{5F50BAAD-8C71-42D5-AA0A-5B6EB6B4DEBC}" type="pres">
      <dgm:prSet presAssocID="{2B58500C-13AA-475F-94C0-054774FD26BB}" presName="cycle" presStyleCnt="0"/>
      <dgm:spPr/>
    </dgm:pt>
    <dgm:pt modelId="{14611AC9-B8C2-41A5-94C7-C0EF71DEA0C2}" type="pres">
      <dgm:prSet presAssocID="{2B58500C-13AA-475F-94C0-054774FD26BB}" presName="srcNode" presStyleLbl="node1" presStyleIdx="0" presStyleCnt="5"/>
      <dgm:spPr/>
    </dgm:pt>
    <dgm:pt modelId="{0738D6FE-D502-4CF6-B96C-9BF5A043C816}" type="pres">
      <dgm:prSet presAssocID="{2B58500C-13AA-475F-94C0-054774FD26BB}" presName="conn" presStyleLbl="parChTrans1D2" presStyleIdx="0" presStyleCnt="1"/>
      <dgm:spPr/>
    </dgm:pt>
    <dgm:pt modelId="{93E68F24-D92E-419E-B945-297853AD7DE9}" type="pres">
      <dgm:prSet presAssocID="{2B58500C-13AA-475F-94C0-054774FD26BB}" presName="extraNode" presStyleLbl="node1" presStyleIdx="0" presStyleCnt="5"/>
      <dgm:spPr/>
    </dgm:pt>
    <dgm:pt modelId="{539CA0D4-6AAF-4B10-B427-ED067217FA6B}" type="pres">
      <dgm:prSet presAssocID="{2B58500C-13AA-475F-94C0-054774FD26BB}" presName="dstNode" presStyleLbl="node1" presStyleIdx="0" presStyleCnt="5"/>
      <dgm:spPr/>
    </dgm:pt>
    <dgm:pt modelId="{5C124253-DF92-4E0B-981A-46FAEEE072F2}" type="pres">
      <dgm:prSet presAssocID="{ECF224AA-4898-4C5B-957D-489CDD067782}" presName="text_1" presStyleLbl="node1" presStyleIdx="0" presStyleCnt="5">
        <dgm:presLayoutVars>
          <dgm:bulletEnabled val="1"/>
        </dgm:presLayoutVars>
      </dgm:prSet>
      <dgm:spPr/>
      <dgm:t>
        <a:bodyPr/>
        <a:lstStyle/>
        <a:p>
          <a:endParaRPr lang="es-ES"/>
        </a:p>
      </dgm:t>
    </dgm:pt>
    <dgm:pt modelId="{CA5C8438-8346-4A30-9D54-8B16DD44AB29}" type="pres">
      <dgm:prSet presAssocID="{ECF224AA-4898-4C5B-957D-489CDD067782}" presName="accent_1" presStyleCnt="0"/>
      <dgm:spPr/>
    </dgm:pt>
    <dgm:pt modelId="{5792F2C2-5600-4B4F-815D-5C74BDB99973}" type="pres">
      <dgm:prSet presAssocID="{ECF224AA-4898-4C5B-957D-489CDD067782}" presName="accentRepeatNode" presStyleLbl="solidFgAcc1" presStyleIdx="0" presStyleCnt="5"/>
      <dgm:spPr/>
    </dgm:pt>
    <dgm:pt modelId="{E758EF2B-1525-48D1-BB19-0CD8D6C9C02E}" type="pres">
      <dgm:prSet presAssocID="{1B732048-AB04-4ACC-B245-4CF50DD2FE85}" presName="text_2" presStyleLbl="node1" presStyleIdx="1" presStyleCnt="5">
        <dgm:presLayoutVars>
          <dgm:bulletEnabled val="1"/>
        </dgm:presLayoutVars>
      </dgm:prSet>
      <dgm:spPr/>
    </dgm:pt>
    <dgm:pt modelId="{48C20297-781D-4F63-B366-EE52339B9954}" type="pres">
      <dgm:prSet presAssocID="{1B732048-AB04-4ACC-B245-4CF50DD2FE85}" presName="accent_2" presStyleCnt="0"/>
      <dgm:spPr/>
    </dgm:pt>
    <dgm:pt modelId="{81FC757B-A951-4350-9ED6-A60609B64C2B}" type="pres">
      <dgm:prSet presAssocID="{1B732048-AB04-4ACC-B245-4CF50DD2FE85}" presName="accentRepeatNode" presStyleLbl="solidFgAcc1" presStyleIdx="1" presStyleCnt="5"/>
      <dgm:spPr/>
    </dgm:pt>
    <dgm:pt modelId="{A8366F81-9A65-4AAD-953A-AA8E2BB694F9}" type="pres">
      <dgm:prSet presAssocID="{A60379B5-5DFC-4D99-802A-BED3D6703E46}" presName="text_3" presStyleLbl="node1" presStyleIdx="2" presStyleCnt="5">
        <dgm:presLayoutVars>
          <dgm:bulletEnabled val="1"/>
        </dgm:presLayoutVars>
      </dgm:prSet>
      <dgm:spPr/>
    </dgm:pt>
    <dgm:pt modelId="{6B18DD5F-0147-431B-B7B6-9371BD2E5D7E}" type="pres">
      <dgm:prSet presAssocID="{A60379B5-5DFC-4D99-802A-BED3D6703E46}" presName="accent_3" presStyleCnt="0"/>
      <dgm:spPr/>
    </dgm:pt>
    <dgm:pt modelId="{036E5DF4-762B-4312-B849-777EC69F93D5}" type="pres">
      <dgm:prSet presAssocID="{A60379B5-5DFC-4D99-802A-BED3D6703E46}" presName="accentRepeatNode" presStyleLbl="solidFgAcc1" presStyleIdx="2" presStyleCnt="5"/>
      <dgm:spPr/>
    </dgm:pt>
    <dgm:pt modelId="{56F1C58D-9AF1-4390-87A7-63C0075B05F3}" type="pres">
      <dgm:prSet presAssocID="{CEC3E48A-A1EA-4F3C-8DAB-C561B4655065}" presName="text_4" presStyleLbl="node1" presStyleIdx="3" presStyleCnt="5">
        <dgm:presLayoutVars>
          <dgm:bulletEnabled val="1"/>
        </dgm:presLayoutVars>
      </dgm:prSet>
      <dgm:spPr/>
      <dgm:t>
        <a:bodyPr/>
        <a:lstStyle/>
        <a:p>
          <a:endParaRPr lang="es-ES"/>
        </a:p>
      </dgm:t>
    </dgm:pt>
    <dgm:pt modelId="{572A6EBE-4CF8-462A-9325-3838AD449889}" type="pres">
      <dgm:prSet presAssocID="{CEC3E48A-A1EA-4F3C-8DAB-C561B4655065}" presName="accent_4" presStyleCnt="0"/>
      <dgm:spPr/>
    </dgm:pt>
    <dgm:pt modelId="{68CDD9CF-21D8-4126-B848-1C0519B4B567}" type="pres">
      <dgm:prSet presAssocID="{CEC3E48A-A1EA-4F3C-8DAB-C561B4655065}" presName="accentRepeatNode" presStyleLbl="solidFgAcc1" presStyleIdx="3" presStyleCnt="5"/>
      <dgm:spPr/>
    </dgm:pt>
    <dgm:pt modelId="{B28178E3-C1E4-41DE-99DA-000FE93892F3}" type="pres">
      <dgm:prSet presAssocID="{A41863DF-4DA4-44A1-AE81-E4C136F0F9FC}" presName="text_5" presStyleLbl="node1" presStyleIdx="4" presStyleCnt="5" custScaleY="94963">
        <dgm:presLayoutVars>
          <dgm:bulletEnabled val="1"/>
        </dgm:presLayoutVars>
      </dgm:prSet>
      <dgm:spPr/>
      <dgm:t>
        <a:bodyPr/>
        <a:lstStyle/>
        <a:p>
          <a:endParaRPr lang="es-ES"/>
        </a:p>
      </dgm:t>
    </dgm:pt>
    <dgm:pt modelId="{B61E84BC-05B9-44BF-A458-96DD045986A7}" type="pres">
      <dgm:prSet presAssocID="{A41863DF-4DA4-44A1-AE81-E4C136F0F9FC}" presName="accent_5" presStyleCnt="0"/>
      <dgm:spPr/>
    </dgm:pt>
    <dgm:pt modelId="{91B89159-35A2-47C0-8237-AF2693A58764}" type="pres">
      <dgm:prSet presAssocID="{A41863DF-4DA4-44A1-AE81-E4C136F0F9FC}" presName="accentRepeatNode" presStyleLbl="solidFgAcc1" presStyleIdx="4" presStyleCnt="5"/>
      <dgm:spPr/>
    </dgm:pt>
  </dgm:ptLst>
  <dgm:cxnLst>
    <dgm:cxn modelId="{CE8E139E-D4F7-4EDA-807C-2442DCE48617}" srcId="{2B58500C-13AA-475F-94C0-054774FD26BB}" destId="{CEC3E48A-A1EA-4F3C-8DAB-C561B4655065}" srcOrd="3" destOrd="0" parTransId="{CD5A70D3-A5E5-4BE7-A7BC-B66D534D5F47}" sibTransId="{D351AE51-469C-4F91-A99F-95A5834D7DA5}"/>
    <dgm:cxn modelId="{D4346AAD-EDDD-4E57-98BF-945406CC7D95}" srcId="{2B58500C-13AA-475F-94C0-054774FD26BB}" destId="{A60379B5-5DFC-4D99-802A-BED3D6703E46}" srcOrd="2" destOrd="0" parTransId="{8DF02E69-A775-4E19-AC6A-07A720815E9D}" sibTransId="{EF46E7D2-8BD7-4B1F-BE4D-A89399B69448}"/>
    <dgm:cxn modelId="{70C1E64C-9238-4389-9D59-27D4C9F93B55}" type="presOf" srcId="{CEC3E48A-A1EA-4F3C-8DAB-C561B4655065}" destId="{56F1C58D-9AF1-4390-87A7-63C0075B05F3}" srcOrd="0" destOrd="0" presId="urn:microsoft.com/office/officeart/2008/layout/VerticalCurvedList"/>
    <dgm:cxn modelId="{578A5CAC-BA03-4BBE-A9C7-ADC0549DFBD3}" type="presOf" srcId="{2B58500C-13AA-475F-94C0-054774FD26BB}" destId="{B2E78A35-B918-4148-B3FC-DB1C1E0C6826}" srcOrd="0" destOrd="0" presId="urn:microsoft.com/office/officeart/2008/layout/VerticalCurvedList"/>
    <dgm:cxn modelId="{46AD4A38-6E86-4FFF-90A7-7B1441307277}" srcId="{2B58500C-13AA-475F-94C0-054774FD26BB}" destId="{A41863DF-4DA4-44A1-AE81-E4C136F0F9FC}" srcOrd="4" destOrd="0" parTransId="{3C594EA2-15CA-42CC-A3B0-AC00A4335419}" sibTransId="{23DCBCF7-2293-4B0E-B0DD-6BCF4835F3C2}"/>
    <dgm:cxn modelId="{390F7A05-1D34-4F9F-8891-DF14C7E658B9}" type="presOf" srcId="{A41863DF-4DA4-44A1-AE81-E4C136F0F9FC}" destId="{B28178E3-C1E4-41DE-99DA-000FE93892F3}" srcOrd="0" destOrd="0" presId="urn:microsoft.com/office/officeart/2008/layout/VerticalCurvedList"/>
    <dgm:cxn modelId="{66728D73-5F33-4E06-81A5-23E085FB3B2D}" type="presOf" srcId="{ECF224AA-4898-4C5B-957D-489CDD067782}" destId="{5C124253-DF92-4E0B-981A-46FAEEE072F2}" srcOrd="0" destOrd="0" presId="urn:microsoft.com/office/officeart/2008/layout/VerticalCurvedList"/>
    <dgm:cxn modelId="{A12184AB-B4B7-42B7-9C65-AA20BF0AC6E4}" type="presOf" srcId="{A60379B5-5DFC-4D99-802A-BED3D6703E46}" destId="{A8366F81-9A65-4AAD-953A-AA8E2BB694F9}" srcOrd="0" destOrd="0" presId="urn:microsoft.com/office/officeart/2008/layout/VerticalCurvedList"/>
    <dgm:cxn modelId="{C3F0711C-C62B-475F-BA81-DA4E347335BD}" type="presOf" srcId="{1B732048-AB04-4ACC-B245-4CF50DD2FE85}" destId="{E758EF2B-1525-48D1-BB19-0CD8D6C9C02E}" srcOrd="0" destOrd="0" presId="urn:microsoft.com/office/officeart/2008/layout/VerticalCurvedList"/>
    <dgm:cxn modelId="{C352F833-8D7F-4177-8140-BDA6B20B7AC2}" srcId="{2B58500C-13AA-475F-94C0-054774FD26BB}" destId="{ECF224AA-4898-4C5B-957D-489CDD067782}" srcOrd="0" destOrd="0" parTransId="{019ACA81-22E1-480D-852E-FB98615E3E9A}" sibTransId="{0C53A9A1-26B9-4C9F-AC6D-77B9066A2323}"/>
    <dgm:cxn modelId="{F5181002-553C-4493-A269-F9DF51A46481}" srcId="{2B58500C-13AA-475F-94C0-054774FD26BB}" destId="{1B732048-AB04-4ACC-B245-4CF50DD2FE85}" srcOrd="1" destOrd="0" parTransId="{8E405C38-A313-43B9-B820-B007B1B560A6}" sibTransId="{F548F3E2-0795-4A58-9AD1-3AC2E884442F}"/>
    <dgm:cxn modelId="{13417159-2CA6-45B9-AD90-CD89BEC2C36E}" type="presOf" srcId="{0C53A9A1-26B9-4C9F-AC6D-77B9066A2323}" destId="{0738D6FE-D502-4CF6-B96C-9BF5A043C816}" srcOrd="0" destOrd="0" presId="urn:microsoft.com/office/officeart/2008/layout/VerticalCurvedList"/>
    <dgm:cxn modelId="{01E7D356-C4CB-4E93-919D-BB621D35433D}" type="presParOf" srcId="{B2E78A35-B918-4148-B3FC-DB1C1E0C6826}" destId="{DB10F99E-80EB-4A00-80EA-7C30A42023E6}" srcOrd="0" destOrd="0" presId="urn:microsoft.com/office/officeart/2008/layout/VerticalCurvedList"/>
    <dgm:cxn modelId="{2CEA28EA-1395-4C9D-838F-FD50B293BC1E}" type="presParOf" srcId="{DB10F99E-80EB-4A00-80EA-7C30A42023E6}" destId="{5F50BAAD-8C71-42D5-AA0A-5B6EB6B4DEBC}" srcOrd="0" destOrd="0" presId="urn:microsoft.com/office/officeart/2008/layout/VerticalCurvedList"/>
    <dgm:cxn modelId="{6929C37B-5A88-471F-9D92-9DDE7C76A48F}" type="presParOf" srcId="{5F50BAAD-8C71-42D5-AA0A-5B6EB6B4DEBC}" destId="{14611AC9-B8C2-41A5-94C7-C0EF71DEA0C2}" srcOrd="0" destOrd="0" presId="urn:microsoft.com/office/officeart/2008/layout/VerticalCurvedList"/>
    <dgm:cxn modelId="{F7E2DA15-A165-40E2-B01C-8D32DC39C97F}" type="presParOf" srcId="{5F50BAAD-8C71-42D5-AA0A-5B6EB6B4DEBC}" destId="{0738D6FE-D502-4CF6-B96C-9BF5A043C816}" srcOrd="1" destOrd="0" presId="urn:microsoft.com/office/officeart/2008/layout/VerticalCurvedList"/>
    <dgm:cxn modelId="{023923E4-8487-4C20-8ED8-1E59A0D21D56}" type="presParOf" srcId="{5F50BAAD-8C71-42D5-AA0A-5B6EB6B4DEBC}" destId="{93E68F24-D92E-419E-B945-297853AD7DE9}" srcOrd="2" destOrd="0" presId="urn:microsoft.com/office/officeart/2008/layout/VerticalCurvedList"/>
    <dgm:cxn modelId="{5092D457-DE62-441A-8D06-4613176A3E87}" type="presParOf" srcId="{5F50BAAD-8C71-42D5-AA0A-5B6EB6B4DEBC}" destId="{539CA0D4-6AAF-4B10-B427-ED067217FA6B}" srcOrd="3" destOrd="0" presId="urn:microsoft.com/office/officeart/2008/layout/VerticalCurvedList"/>
    <dgm:cxn modelId="{F2F33DF3-F5A0-457A-807F-191736DCD72F}" type="presParOf" srcId="{DB10F99E-80EB-4A00-80EA-7C30A42023E6}" destId="{5C124253-DF92-4E0B-981A-46FAEEE072F2}" srcOrd="1" destOrd="0" presId="urn:microsoft.com/office/officeart/2008/layout/VerticalCurvedList"/>
    <dgm:cxn modelId="{B60C99EA-79ED-454B-9425-4D1F00223BE6}" type="presParOf" srcId="{DB10F99E-80EB-4A00-80EA-7C30A42023E6}" destId="{CA5C8438-8346-4A30-9D54-8B16DD44AB29}" srcOrd="2" destOrd="0" presId="urn:microsoft.com/office/officeart/2008/layout/VerticalCurvedList"/>
    <dgm:cxn modelId="{457E3A1B-1DDD-47CE-B576-0270219895F3}" type="presParOf" srcId="{CA5C8438-8346-4A30-9D54-8B16DD44AB29}" destId="{5792F2C2-5600-4B4F-815D-5C74BDB99973}" srcOrd="0" destOrd="0" presId="urn:microsoft.com/office/officeart/2008/layout/VerticalCurvedList"/>
    <dgm:cxn modelId="{A7798A73-7817-4AC9-8F79-5F6FBFAC65F5}" type="presParOf" srcId="{DB10F99E-80EB-4A00-80EA-7C30A42023E6}" destId="{E758EF2B-1525-48D1-BB19-0CD8D6C9C02E}" srcOrd="3" destOrd="0" presId="urn:microsoft.com/office/officeart/2008/layout/VerticalCurvedList"/>
    <dgm:cxn modelId="{AF00EF1D-F05B-4C2D-96D4-842FD6F379D8}" type="presParOf" srcId="{DB10F99E-80EB-4A00-80EA-7C30A42023E6}" destId="{48C20297-781D-4F63-B366-EE52339B9954}" srcOrd="4" destOrd="0" presId="urn:microsoft.com/office/officeart/2008/layout/VerticalCurvedList"/>
    <dgm:cxn modelId="{CBF4523A-4F5F-44BF-9703-CABD99F260AB}" type="presParOf" srcId="{48C20297-781D-4F63-B366-EE52339B9954}" destId="{81FC757B-A951-4350-9ED6-A60609B64C2B}" srcOrd="0" destOrd="0" presId="urn:microsoft.com/office/officeart/2008/layout/VerticalCurvedList"/>
    <dgm:cxn modelId="{AA4D2E49-0469-47D5-AB20-5E44CE7DE8C8}" type="presParOf" srcId="{DB10F99E-80EB-4A00-80EA-7C30A42023E6}" destId="{A8366F81-9A65-4AAD-953A-AA8E2BB694F9}" srcOrd="5" destOrd="0" presId="urn:microsoft.com/office/officeart/2008/layout/VerticalCurvedList"/>
    <dgm:cxn modelId="{2B68BF17-746E-4486-A04B-325ABFE5CFDC}" type="presParOf" srcId="{DB10F99E-80EB-4A00-80EA-7C30A42023E6}" destId="{6B18DD5F-0147-431B-B7B6-9371BD2E5D7E}" srcOrd="6" destOrd="0" presId="urn:microsoft.com/office/officeart/2008/layout/VerticalCurvedList"/>
    <dgm:cxn modelId="{61B9C4E8-7804-4513-97E3-1BC0BE79560B}" type="presParOf" srcId="{6B18DD5F-0147-431B-B7B6-9371BD2E5D7E}" destId="{036E5DF4-762B-4312-B849-777EC69F93D5}" srcOrd="0" destOrd="0" presId="urn:microsoft.com/office/officeart/2008/layout/VerticalCurvedList"/>
    <dgm:cxn modelId="{73185BB4-3A42-4041-80C5-7DB42431363D}" type="presParOf" srcId="{DB10F99E-80EB-4A00-80EA-7C30A42023E6}" destId="{56F1C58D-9AF1-4390-87A7-63C0075B05F3}" srcOrd="7" destOrd="0" presId="urn:microsoft.com/office/officeart/2008/layout/VerticalCurvedList"/>
    <dgm:cxn modelId="{28C53D97-5749-4219-A68B-E7A2CECA3BB4}" type="presParOf" srcId="{DB10F99E-80EB-4A00-80EA-7C30A42023E6}" destId="{572A6EBE-4CF8-462A-9325-3838AD449889}" srcOrd="8" destOrd="0" presId="urn:microsoft.com/office/officeart/2008/layout/VerticalCurvedList"/>
    <dgm:cxn modelId="{E6F1F683-6B31-4007-92C2-5D1E6C37AFD2}" type="presParOf" srcId="{572A6EBE-4CF8-462A-9325-3838AD449889}" destId="{68CDD9CF-21D8-4126-B848-1C0519B4B567}" srcOrd="0" destOrd="0" presId="urn:microsoft.com/office/officeart/2008/layout/VerticalCurvedList"/>
    <dgm:cxn modelId="{7268773B-9CB0-4E61-930A-6812E7974142}" type="presParOf" srcId="{DB10F99E-80EB-4A00-80EA-7C30A42023E6}" destId="{B28178E3-C1E4-41DE-99DA-000FE93892F3}" srcOrd="9" destOrd="0" presId="urn:microsoft.com/office/officeart/2008/layout/VerticalCurvedList"/>
    <dgm:cxn modelId="{E3E26787-FBA5-4D9F-923E-B4C56BBC33A3}" type="presParOf" srcId="{DB10F99E-80EB-4A00-80EA-7C30A42023E6}" destId="{B61E84BC-05B9-44BF-A458-96DD045986A7}" srcOrd="10" destOrd="0" presId="urn:microsoft.com/office/officeart/2008/layout/VerticalCurvedList"/>
    <dgm:cxn modelId="{45588EDD-FD61-479E-A99A-D9F57C2F26D5}" type="presParOf" srcId="{B61E84BC-05B9-44BF-A458-96DD045986A7}" destId="{91B89159-35A2-47C0-8237-AF2693A5876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367049-47BB-4305-A603-BB521580F2FC}"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es-ES"/>
        </a:p>
      </dgm:t>
    </dgm:pt>
    <dgm:pt modelId="{DB02F1E9-554A-49E1-BE59-A547216594C0}">
      <dgm:prSet phldrT="[Texto]"/>
      <dgm:spPr/>
      <dgm:t>
        <a:bodyPr/>
        <a:lstStyle/>
        <a:p>
          <a:r>
            <a:rPr lang="es-ES" smtClean="0">
              <a:solidFill>
                <a:schemeClr val="tx2"/>
              </a:solidFill>
            </a:rPr>
            <a:t>Primero se selecciona el alfabeto, el arreglo con el respectivo Código y los parámetros </a:t>
          </a:r>
          <a:r>
            <a:rPr lang="es-ES" i="1" smtClean="0">
              <a:solidFill>
                <a:schemeClr val="tx2"/>
              </a:solidFill>
            </a:rPr>
            <a:t>p</a:t>
          </a:r>
          <a:r>
            <a:rPr lang="es-ES" smtClean="0">
              <a:solidFill>
                <a:schemeClr val="tx2"/>
              </a:solidFill>
            </a:rPr>
            <a:t> y </a:t>
          </a:r>
          <a:r>
            <a:rPr lang="es-ES" i="1" smtClean="0">
              <a:solidFill>
                <a:schemeClr val="tx2"/>
              </a:solidFill>
            </a:rPr>
            <a:t>q,</a:t>
          </a:r>
          <a:r>
            <a:rPr lang="es-ES" smtClean="0">
              <a:solidFill>
                <a:schemeClr val="tx2"/>
              </a:solidFill>
            </a:rPr>
            <a:t> que se encuentran almacenados en la base de datos.</a:t>
          </a:r>
          <a:endParaRPr lang="es-ES">
            <a:solidFill>
              <a:schemeClr val="tx2"/>
            </a:solidFill>
          </a:endParaRPr>
        </a:p>
      </dgm:t>
    </dgm:pt>
    <dgm:pt modelId="{FD730594-7A97-4E40-8B0C-E501DC017AC0}" type="parTrans" cxnId="{126F4CD9-E6D4-4814-B68C-A547F3DD075B}">
      <dgm:prSet/>
      <dgm:spPr/>
      <dgm:t>
        <a:bodyPr/>
        <a:lstStyle/>
        <a:p>
          <a:endParaRPr lang="es-ES">
            <a:solidFill>
              <a:schemeClr val="tx2"/>
            </a:solidFill>
          </a:endParaRPr>
        </a:p>
      </dgm:t>
    </dgm:pt>
    <dgm:pt modelId="{32C58201-FB83-486E-AB9A-DE3A06E98E91}" type="sibTrans" cxnId="{126F4CD9-E6D4-4814-B68C-A547F3DD075B}">
      <dgm:prSet/>
      <dgm:spPr/>
      <dgm:t>
        <a:bodyPr/>
        <a:lstStyle/>
        <a:p>
          <a:endParaRPr lang="es-ES">
            <a:solidFill>
              <a:schemeClr val="tx2"/>
            </a:solidFill>
          </a:endParaRPr>
        </a:p>
      </dgm:t>
    </dgm:pt>
    <dgm:pt modelId="{5AE25A4D-1AD4-429E-9DAE-16AFD8B45E33}">
      <dgm:prSet/>
      <dgm:spPr/>
      <dgm:t>
        <a:bodyPr/>
        <a:lstStyle/>
        <a:p>
          <a:r>
            <a:rPr lang="es-ES" smtClean="0">
              <a:solidFill>
                <a:schemeClr val="tx2"/>
              </a:solidFill>
            </a:rPr>
            <a:t>Como se mencionó en la primera sección el cliente escribe un mensaje </a:t>
          </a:r>
          <a:r>
            <a:rPr lang="es-ES" i="1" smtClean="0">
              <a:solidFill>
                <a:schemeClr val="tx2"/>
              </a:solidFill>
            </a:rPr>
            <a:t>(msje)</a:t>
          </a:r>
          <a:r>
            <a:rPr lang="es-ES" smtClean="0">
              <a:solidFill>
                <a:schemeClr val="tx2"/>
              </a:solidFill>
            </a:rPr>
            <a:t>. este es capturado para ser enviado a </a:t>
          </a:r>
          <a:r>
            <a:rPr lang="es-ES" i="1" smtClean="0">
              <a:solidFill>
                <a:schemeClr val="tx2"/>
              </a:solidFill>
            </a:rPr>
            <a:t>Cifrar.</a:t>
          </a:r>
          <a:endParaRPr lang="es-ES">
            <a:solidFill>
              <a:schemeClr val="tx2"/>
            </a:solidFill>
          </a:endParaRPr>
        </a:p>
      </dgm:t>
    </dgm:pt>
    <dgm:pt modelId="{CF1712B8-1BA3-4B02-A2AB-8612B1A62CFA}" type="parTrans" cxnId="{58DF3951-DC6D-4A49-8563-22659E6DB7F2}">
      <dgm:prSet/>
      <dgm:spPr/>
      <dgm:t>
        <a:bodyPr/>
        <a:lstStyle/>
        <a:p>
          <a:endParaRPr lang="es-ES">
            <a:solidFill>
              <a:schemeClr val="tx2"/>
            </a:solidFill>
          </a:endParaRPr>
        </a:p>
      </dgm:t>
    </dgm:pt>
    <dgm:pt modelId="{CE415A70-E458-4AFF-A308-80C3BCCC3CC7}" type="sibTrans" cxnId="{58DF3951-DC6D-4A49-8563-22659E6DB7F2}">
      <dgm:prSet/>
      <dgm:spPr/>
      <dgm:t>
        <a:bodyPr/>
        <a:lstStyle/>
        <a:p>
          <a:endParaRPr lang="es-ES">
            <a:solidFill>
              <a:schemeClr val="tx2"/>
            </a:solidFill>
          </a:endParaRPr>
        </a:p>
      </dgm:t>
    </dgm:pt>
    <dgm:pt modelId="{214736E9-C21F-4100-B713-854C889EF3A0}">
      <dgm:prSet/>
      <dgm:spPr/>
      <dgm:t>
        <a:bodyPr/>
        <a:lstStyle/>
        <a:p>
          <a:r>
            <a:rPr lang="es-ES" smtClean="0">
              <a:solidFill>
                <a:schemeClr val="tx2"/>
              </a:solidFill>
            </a:rPr>
            <a:t>Se genera un número aleatorio primo entre </a:t>
          </a:r>
          <a:r>
            <a:rPr lang="es-ES" i="1" smtClean="0">
              <a:solidFill>
                <a:schemeClr val="tx2"/>
              </a:solidFill>
            </a:rPr>
            <a:t>1001</a:t>
          </a:r>
          <a:r>
            <a:rPr lang="es-ES" smtClean="0">
              <a:solidFill>
                <a:schemeClr val="tx2"/>
              </a:solidFill>
            </a:rPr>
            <a:t> y </a:t>
          </a:r>
          <a:r>
            <a:rPr lang="es-ES" i="1" smtClean="0">
              <a:solidFill>
                <a:schemeClr val="tx2"/>
              </a:solidFill>
            </a:rPr>
            <a:t>9999</a:t>
          </a:r>
          <a:r>
            <a:rPr lang="es-ES" smtClean="0">
              <a:solidFill>
                <a:schemeClr val="tx2"/>
              </a:solidFill>
            </a:rPr>
            <a:t>, este representa a </a:t>
          </a:r>
          <a:r>
            <a:rPr lang="es-ES" i="1" smtClean="0">
              <a:solidFill>
                <a:schemeClr val="tx2"/>
              </a:solidFill>
            </a:rPr>
            <a:t>n.</a:t>
          </a:r>
          <a:endParaRPr lang="es-ES">
            <a:solidFill>
              <a:schemeClr val="tx2"/>
            </a:solidFill>
          </a:endParaRPr>
        </a:p>
      </dgm:t>
    </dgm:pt>
    <dgm:pt modelId="{A0A8A784-3CE7-45C8-A3BF-78B5B0ABB839}" type="parTrans" cxnId="{229313F5-E838-42C8-9D8B-9B313264E86F}">
      <dgm:prSet/>
      <dgm:spPr/>
      <dgm:t>
        <a:bodyPr/>
        <a:lstStyle/>
        <a:p>
          <a:endParaRPr lang="es-ES">
            <a:solidFill>
              <a:schemeClr val="tx2"/>
            </a:solidFill>
          </a:endParaRPr>
        </a:p>
      </dgm:t>
    </dgm:pt>
    <dgm:pt modelId="{CA01C9C9-26F4-40AB-9D88-2B04E20CB3B0}" type="sibTrans" cxnId="{229313F5-E838-42C8-9D8B-9B313264E86F}">
      <dgm:prSet/>
      <dgm:spPr/>
      <dgm:t>
        <a:bodyPr/>
        <a:lstStyle/>
        <a:p>
          <a:endParaRPr lang="es-ES">
            <a:solidFill>
              <a:schemeClr val="tx2"/>
            </a:solidFill>
          </a:endParaRPr>
        </a:p>
      </dgm:t>
    </dgm:pt>
    <dgm:pt modelId="{FA7B013C-9521-41AC-B617-8F1642773847}">
      <dgm:prSet/>
      <dgm:spPr/>
      <dgm:t>
        <a:bodyPr/>
        <a:lstStyle/>
        <a:p>
          <a:r>
            <a:rPr lang="es-ES" smtClean="0">
              <a:solidFill>
                <a:schemeClr val="tx2"/>
              </a:solidFill>
            </a:rPr>
            <a:t>Se debe generar aleatoriamente un arreglo aleatorio de índices del código (</a:t>
          </a:r>
          <a:r>
            <a:rPr lang="es-ES" i="1" smtClean="0">
              <a:solidFill>
                <a:schemeClr val="tx2"/>
              </a:solidFill>
            </a:rPr>
            <a:t>a</a:t>
          </a:r>
          <a:r>
            <a:rPr lang="es-ES" smtClean="0">
              <a:solidFill>
                <a:schemeClr val="tx2"/>
              </a:solidFill>
            </a:rPr>
            <a:t>).</a:t>
          </a:r>
          <a:endParaRPr lang="es-ES">
            <a:solidFill>
              <a:schemeClr val="tx2"/>
            </a:solidFill>
          </a:endParaRPr>
        </a:p>
      </dgm:t>
    </dgm:pt>
    <dgm:pt modelId="{630D7869-4B55-436F-BA0E-4CEA1BD5BBA4}" type="parTrans" cxnId="{7E49CC56-D15C-4A6E-AB15-D5BB0BD30EC1}">
      <dgm:prSet/>
      <dgm:spPr/>
      <dgm:t>
        <a:bodyPr/>
        <a:lstStyle/>
        <a:p>
          <a:endParaRPr lang="es-ES">
            <a:solidFill>
              <a:schemeClr val="tx2"/>
            </a:solidFill>
          </a:endParaRPr>
        </a:p>
      </dgm:t>
    </dgm:pt>
    <dgm:pt modelId="{86624360-49AE-467D-91F0-9F007A166CB2}" type="sibTrans" cxnId="{7E49CC56-D15C-4A6E-AB15-D5BB0BD30EC1}">
      <dgm:prSet/>
      <dgm:spPr/>
      <dgm:t>
        <a:bodyPr/>
        <a:lstStyle/>
        <a:p>
          <a:endParaRPr lang="es-ES">
            <a:solidFill>
              <a:schemeClr val="tx2"/>
            </a:solidFill>
          </a:endParaRPr>
        </a:p>
      </dgm:t>
    </dgm:pt>
    <dgm:pt modelId="{529930F7-7557-4591-B623-B3BC2A91A536}" type="pres">
      <dgm:prSet presAssocID="{ED367049-47BB-4305-A603-BB521580F2FC}" presName="Name0" presStyleCnt="0">
        <dgm:presLayoutVars>
          <dgm:chMax val="7"/>
          <dgm:chPref val="7"/>
          <dgm:dir/>
        </dgm:presLayoutVars>
      </dgm:prSet>
      <dgm:spPr/>
      <dgm:t>
        <a:bodyPr/>
        <a:lstStyle/>
        <a:p>
          <a:endParaRPr lang="es-ES"/>
        </a:p>
      </dgm:t>
    </dgm:pt>
    <dgm:pt modelId="{B4408464-EC8E-4C82-8CE9-A13A66EC8EFC}" type="pres">
      <dgm:prSet presAssocID="{ED367049-47BB-4305-A603-BB521580F2FC}" presName="Name1" presStyleCnt="0"/>
      <dgm:spPr/>
    </dgm:pt>
    <dgm:pt modelId="{9F7593F7-C0F7-4F25-8652-1AE83863F49B}" type="pres">
      <dgm:prSet presAssocID="{ED367049-47BB-4305-A603-BB521580F2FC}" presName="cycle" presStyleCnt="0"/>
      <dgm:spPr/>
    </dgm:pt>
    <dgm:pt modelId="{2560BFBE-B30D-47D4-A708-35CEE2433107}" type="pres">
      <dgm:prSet presAssocID="{ED367049-47BB-4305-A603-BB521580F2FC}" presName="srcNode" presStyleLbl="node1" presStyleIdx="0" presStyleCnt="4"/>
      <dgm:spPr/>
    </dgm:pt>
    <dgm:pt modelId="{42D5CE54-F297-433D-B7E2-89E455969280}" type="pres">
      <dgm:prSet presAssocID="{ED367049-47BB-4305-A603-BB521580F2FC}" presName="conn" presStyleLbl="parChTrans1D2" presStyleIdx="0" presStyleCnt="1"/>
      <dgm:spPr/>
      <dgm:t>
        <a:bodyPr/>
        <a:lstStyle/>
        <a:p>
          <a:endParaRPr lang="es-ES"/>
        </a:p>
      </dgm:t>
    </dgm:pt>
    <dgm:pt modelId="{FE8EE9AD-2799-46CB-A701-2882C839CEFB}" type="pres">
      <dgm:prSet presAssocID="{ED367049-47BB-4305-A603-BB521580F2FC}" presName="extraNode" presStyleLbl="node1" presStyleIdx="0" presStyleCnt="4"/>
      <dgm:spPr/>
    </dgm:pt>
    <dgm:pt modelId="{91AFDA09-8B96-4B5F-BE92-C82AE651636F}" type="pres">
      <dgm:prSet presAssocID="{ED367049-47BB-4305-A603-BB521580F2FC}" presName="dstNode" presStyleLbl="node1" presStyleIdx="0" presStyleCnt="4"/>
      <dgm:spPr/>
    </dgm:pt>
    <dgm:pt modelId="{C40D86E6-A059-48DD-B792-DE24AB338F45}" type="pres">
      <dgm:prSet presAssocID="{DB02F1E9-554A-49E1-BE59-A547216594C0}" presName="text_1" presStyleLbl="node1" presStyleIdx="0" presStyleCnt="4">
        <dgm:presLayoutVars>
          <dgm:bulletEnabled val="1"/>
        </dgm:presLayoutVars>
      </dgm:prSet>
      <dgm:spPr/>
      <dgm:t>
        <a:bodyPr/>
        <a:lstStyle/>
        <a:p>
          <a:endParaRPr lang="es-ES"/>
        </a:p>
      </dgm:t>
    </dgm:pt>
    <dgm:pt modelId="{95C6B9DF-9579-44A3-B8BF-46EE2AD5A05E}" type="pres">
      <dgm:prSet presAssocID="{DB02F1E9-554A-49E1-BE59-A547216594C0}" presName="accent_1" presStyleCnt="0"/>
      <dgm:spPr/>
    </dgm:pt>
    <dgm:pt modelId="{FD8DBE29-1A78-4052-8001-42BADAC3841C}" type="pres">
      <dgm:prSet presAssocID="{DB02F1E9-554A-49E1-BE59-A547216594C0}" presName="accentRepeatNode" presStyleLbl="solidFgAcc1" presStyleIdx="0" presStyleCnt="4"/>
      <dgm:spPr/>
    </dgm:pt>
    <dgm:pt modelId="{04B55E80-09A0-4510-8CD7-A6EFB4517061}" type="pres">
      <dgm:prSet presAssocID="{5AE25A4D-1AD4-429E-9DAE-16AFD8B45E33}" presName="text_2" presStyleLbl="node1" presStyleIdx="1" presStyleCnt="4">
        <dgm:presLayoutVars>
          <dgm:bulletEnabled val="1"/>
        </dgm:presLayoutVars>
      </dgm:prSet>
      <dgm:spPr/>
      <dgm:t>
        <a:bodyPr/>
        <a:lstStyle/>
        <a:p>
          <a:endParaRPr lang="es-ES"/>
        </a:p>
      </dgm:t>
    </dgm:pt>
    <dgm:pt modelId="{06C7C16F-3E42-4E5E-93B4-0D61D03356A2}" type="pres">
      <dgm:prSet presAssocID="{5AE25A4D-1AD4-429E-9DAE-16AFD8B45E33}" presName="accent_2" presStyleCnt="0"/>
      <dgm:spPr/>
    </dgm:pt>
    <dgm:pt modelId="{C9F94F17-BF40-43DC-8C39-8003C5A18A69}" type="pres">
      <dgm:prSet presAssocID="{5AE25A4D-1AD4-429E-9DAE-16AFD8B45E33}" presName="accentRepeatNode" presStyleLbl="solidFgAcc1" presStyleIdx="1" presStyleCnt="4"/>
      <dgm:spPr/>
    </dgm:pt>
    <dgm:pt modelId="{652DF442-197F-4A3F-A6D4-4671591899CA}" type="pres">
      <dgm:prSet presAssocID="{214736E9-C21F-4100-B713-854C889EF3A0}" presName="text_3" presStyleLbl="node1" presStyleIdx="2" presStyleCnt="4">
        <dgm:presLayoutVars>
          <dgm:bulletEnabled val="1"/>
        </dgm:presLayoutVars>
      </dgm:prSet>
      <dgm:spPr/>
      <dgm:t>
        <a:bodyPr/>
        <a:lstStyle/>
        <a:p>
          <a:endParaRPr lang="es-ES"/>
        </a:p>
      </dgm:t>
    </dgm:pt>
    <dgm:pt modelId="{B97D09AF-92B3-4F06-BA86-E4CF8446E4FA}" type="pres">
      <dgm:prSet presAssocID="{214736E9-C21F-4100-B713-854C889EF3A0}" presName="accent_3" presStyleCnt="0"/>
      <dgm:spPr/>
    </dgm:pt>
    <dgm:pt modelId="{9D458E8E-99A7-4AB4-B903-529C7C3FF953}" type="pres">
      <dgm:prSet presAssocID="{214736E9-C21F-4100-B713-854C889EF3A0}" presName="accentRepeatNode" presStyleLbl="solidFgAcc1" presStyleIdx="2" presStyleCnt="4"/>
      <dgm:spPr/>
    </dgm:pt>
    <dgm:pt modelId="{5CFBB077-15F6-4FC1-BDBC-2F473B39C4B2}" type="pres">
      <dgm:prSet presAssocID="{FA7B013C-9521-41AC-B617-8F1642773847}" presName="text_4" presStyleLbl="node1" presStyleIdx="3" presStyleCnt="4">
        <dgm:presLayoutVars>
          <dgm:bulletEnabled val="1"/>
        </dgm:presLayoutVars>
      </dgm:prSet>
      <dgm:spPr/>
      <dgm:t>
        <a:bodyPr/>
        <a:lstStyle/>
        <a:p>
          <a:endParaRPr lang="es-ES"/>
        </a:p>
      </dgm:t>
    </dgm:pt>
    <dgm:pt modelId="{5CD76995-7876-485B-9761-D4102E22FDC6}" type="pres">
      <dgm:prSet presAssocID="{FA7B013C-9521-41AC-B617-8F1642773847}" presName="accent_4" presStyleCnt="0"/>
      <dgm:spPr/>
    </dgm:pt>
    <dgm:pt modelId="{C409DE25-2458-4607-9CA3-8449C2DCAF3E}" type="pres">
      <dgm:prSet presAssocID="{FA7B013C-9521-41AC-B617-8F1642773847}" presName="accentRepeatNode" presStyleLbl="solidFgAcc1" presStyleIdx="3" presStyleCnt="4"/>
      <dgm:spPr/>
    </dgm:pt>
  </dgm:ptLst>
  <dgm:cxnLst>
    <dgm:cxn modelId="{229313F5-E838-42C8-9D8B-9B313264E86F}" srcId="{ED367049-47BB-4305-A603-BB521580F2FC}" destId="{214736E9-C21F-4100-B713-854C889EF3A0}" srcOrd="2" destOrd="0" parTransId="{A0A8A784-3CE7-45C8-A3BF-78B5B0ABB839}" sibTransId="{CA01C9C9-26F4-40AB-9D88-2B04E20CB3B0}"/>
    <dgm:cxn modelId="{07F6D66E-B3F3-4A95-B839-D90518219695}" type="presOf" srcId="{32C58201-FB83-486E-AB9A-DE3A06E98E91}" destId="{42D5CE54-F297-433D-B7E2-89E455969280}" srcOrd="0" destOrd="0" presId="urn:microsoft.com/office/officeart/2008/layout/VerticalCurvedList"/>
    <dgm:cxn modelId="{F9580675-3D10-495E-865A-F03AE3DD1148}" type="presOf" srcId="{FA7B013C-9521-41AC-B617-8F1642773847}" destId="{5CFBB077-15F6-4FC1-BDBC-2F473B39C4B2}" srcOrd="0" destOrd="0" presId="urn:microsoft.com/office/officeart/2008/layout/VerticalCurvedList"/>
    <dgm:cxn modelId="{ADF80D08-7F59-478B-9CB7-1506581112BC}" type="presOf" srcId="{214736E9-C21F-4100-B713-854C889EF3A0}" destId="{652DF442-197F-4A3F-A6D4-4671591899CA}" srcOrd="0" destOrd="0" presId="urn:microsoft.com/office/officeart/2008/layout/VerticalCurvedList"/>
    <dgm:cxn modelId="{126F4CD9-E6D4-4814-B68C-A547F3DD075B}" srcId="{ED367049-47BB-4305-A603-BB521580F2FC}" destId="{DB02F1E9-554A-49E1-BE59-A547216594C0}" srcOrd="0" destOrd="0" parTransId="{FD730594-7A97-4E40-8B0C-E501DC017AC0}" sibTransId="{32C58201-FB83-486E-AB9A-DE3A06E98E91}"/>
    <dgm:cxn modelId="{634129CF-F53D-48D4-BB5C-3AD116CCE6A6}" type="presOf" srcId="{DB02F1E9-554A-49E1-BE59-A547216594C0}" destId="{C40D86E6-A059-48DD-B792-DE24AB338F45}" srcOrd="0" destOrd="0" presId="urn:microsoft.com/office/officeart/2008/layout/VerticalCurvedList"/>
    <dgm:cxn modelId="{C15983E4-9485-4F55-870A-A1AF621A3742}" type="presOf" srcId="{ED367049-47BB-4305-A603-BB521580F2FC}" destId="{529930F7-7557-4591-B623-B3BC2A91A536}" srcOrd="0" destOrd="0" presId="urn:microsoft.com/office/officeart/2008/layout/VerticalCurvedList"/>
    <dgm:cxn modelId="{58DF3951-DC6D-4A49-8563-22659E6DB7F2}" srcId="{ED367049-47BB-4305-A603-BB521580F2FC}" destId="{5AE25A4D-1AD4-429E-9DAE-16AFD8B45E33}" srcOrd="1" destOrd="0" parTransId="{CF1712B8-1BA3-4B02-A2AB-8612B1A62CFA}" sibTransId="{CE415A70-E458-4AFF-A308-80C3BCCC3CC7}"/>
    <dgm:cxn modelId="{1A4A2D4C-C107-40C1-82C1-1B9B23D40CA8}" type="presOf" srcId="{5AE25A4D-1AD4-429E-9DAE-16AFD8B45E33}" destId="{04B55E80-09A0-4510-8CD7-A6EFB4517061}" srcOrd="0" destOrd="0" presId="urn:microsoft.com/office/officeart/2008/layout/VerticalCurvedList"/>
    <dgm:cxn modelId="{7E49CC56-D15C-4A6E-AB15-D5BB0BD30EC1}" srcId="{ED367049-47BB-4305-A603-BB521580F2FC}" destId="{FA7B013C-9521-41AC-B617-8F1642773847}" srcOrd="3" destOrd="0" parTransId="{630D7869-4B55-436F-BA0E-4CEA1BD5BBA4}" sibTransId="{86624360-49AE-467D-91F0-9F007A166CB2}"/>
    <dgm:cxn modelId="{8A5390AD-A01F-4F02-8781-93B8CA19F4F2}" type="presParOf" srcId="{529930F7-7557-4591-B623-B3BC2A91A536}" destId="{B4408464-EC8E-4C82-8CE9-A13A66EC8EFC}" srcOrd="0" destOrd="0" presId="urn:microsoft.com/office/officeart/2008/layout/VerticalCurvedList"/>
    <dgm:cxn modelId="{A22A4A4F-D89A-49B6-9A1F-265EB1098D91}" type="presParOf" srcId="{B4408464-EC8E-4C82-8CE9-A13A66EC8EFC}" destId="{9F7593F7-C0F7-4F25-8652-1AE83863F49B}" srcOrd="0" destOrd="0" presId="urn:microsoft.com/office/officeart/2008/layout/VerticalCurvedList"/>
    <dgm:cxn modelId="{890B9C8B-E801-4874-AF9C-2ED2BB44C676}" type="presParOf" srcId="{9F7593F7-C0F7-4F25-8652-1AE83863F49B}" destId="{2560BFBE-B30D-47D4-A708-35CEE2433107}" srcOrd="0" destOrd="0" presId="urn:microsoft.com/office/officeart/2008/layout/VerticalCurvedList"/>
    <dgm:cxn modelId="{8C0A6D60-5099-4681-87F0-1BEB90EF0867}" type="presParOf" srcId="{9F7593F7-C0F7-4F25-8652-1AE83863F49B}" destId="{42D5CE54-F297-433D-B7E2-89E455969280}" srcOrd="1" destOrd="0" presId="urn:microsoft.com/office/officeart/2008/layout/VerticalCurvedList"/>
    <dgm:cxn modelId="{E05498DE-B524-40FF-8405-F2B1169D5AA9}" type="presParOf" srcId="{9F7593F7-C0F7-4F25-8652-1AE83863F49B}" destId="{FE8EE9AD-2799-46CB-A701-2882C839CEFB}" srcOrd="2" destOrd="0" presId="urn:microsoft.com/office/officeart/2008/layout/VerticalCurvedList"/>
    <dgm:cxn modelId="{19FEB831-9993-45B0-8CF5-50DF8C5D8E4D}" type="presParOf" srcId="{9F7593F7-C0F7-4F25-8652-1AE83863F49B}" destId="{91AFDA09-8B96-4B5F-BE92-C82AE651636F}" srcOrd="3" destOrd="0" presId="urn:microsoft.com/office/officeart/2008/layout/VerticalCurvedList"/>
    <dgm:cxn modelId="{0285CBF4-5618-448E-AFA5-7DCBDABD3F4A}" type="presParOf" srcId="{B4408464-EC8E-4C82-8CE9-A13A66EC8EFC}" destId="{C40D86E6-A059-48DD-B792-DE24AB338F45}" srcOrd="1" destOrd="0" presId="urn:microsoft.com/office/officeart/2008/layout/VerticalCurvedList"/>
    <dgm:cxn modelId="{288F7AB2-7524-4500-8BBF-FABCAEBAD0EB}" type="presParOf" srcId="{B4408464-EC8E-4C82-8CE9-A13A66EC8EFC}" destId="{95C6B9DF-9579-44A3-B8BF-46EE2AD5A05E}" srcOrd="2" destOrd="0" presId="urn:microsoft.com/office/officeart/2008/layout/VerticalCurvedList"/>
    <dgm:cxn modelId="{1C9E3E4A-5E9D-402F-A09E-006C2995085A}" type="presParOf" srcId="{95C6B9DF-9579-44A3-B8BF-46EE2AD5A05E}" destId="{FD8DBE29-1A78-4052-8001-42BADAC3841C}" srcOrd="0" destOrd="0" presId="urn:microsoft.com/office/officeart/2008/layout/VerticalCurvedList"/>
    <dgm:cxn modelId="{72FDC4E2-16D8-428D-909B-E2D920372048}" type="presParOf" srcId="{B4408464-EC8E-4C82-8CE9-A13A66EC8EFC}" destId="{04B55E80-09A0-4510-8CD7-A6EFB4517061}" srcOrd="3" destOrd="0" presId="urn:microsoft.com/office/officeart/2008/layout/VerticalCurvedList"/>
    <dgm:cxn modelId="{2D990098-1F99-41EB-B021-D154598D5069}" type="presParOf" srcId="{B4408464-EC8E-4C82-8CE9-A13A66EC8EFC}" destId="{06C7C16F-3E42-4E5E-93B4-0D61D03356A2}" srcOrd="4" destOrd="0" presId="urn:microsoft.com/office/officeart/2008/layout/VerticalCurvedList"/>
    <dgm:cxn modelId="{8DBA1E3E-1F39-419D-8923-5A5E7172C27A}" type="presParOf" srcId="{06C7C16F-3E42-4E5E-93B4-0D61D03356A2}" destId="{C9F94F17-BF40-43DC-8C39-8003C5A18A69}" srcOrd="0" destOrd="0" presId="urn:microsoft.com/office/officeart/2008/layout/VerticalCurvedList"/>
    <dgm:cxn modelId="{33A00B32-1C14-4CF0-9F83-18351D2A7A07}" type="presParOf" srcId="{B4408464-EC8E-4C82-8CE9-A13A66EC8EFC}" destId="{652DF442-197F-4A3F-A6D4-4671591899CA}" srcOrd="5" destOrd="0" presId="urn:microsoft.com/office/officeart/2008/layout/VerticalCurvedList"/>
    <dgm:cxn modelId="{1D2D75B3-A1A2-417F-822A-DFBBF4BCA531}" type="presParOf" srcId="{B4408464-EC8E-4C82-8CE9-A13A66EC8EFC}" destId="{B97D09AF-92B3-4F06-BA86-E4CF8446E4FA}" srcOrd="6" destOrd="0" presId="urn:microsoft.com/office/officeart/2008/layout/VerticalCurvedList"/>
    <dgm:cxn modelId="{9EA5164A-31B0-4F9F-8D37-D3A7C3A0761D}" type="presParOf" srcId="{B97D09AF-92B3-4F06-BA86-E4CF8446E4FA}" destId="{9D458E8E-99A7-4AB4-B903-529C7C3FF953}" srcOrd="0" destOrd="0" presId="urn:microsoft.com/office/officeart/2008/layout/VerticalCurvedList"/>
    <dgm:cxn modelId="{1350B038-28E3-47CE-BE1F-66B3F73CEF86}" type="presParOf" srcId="{B4408464-EC8E-4C82-8CE9-A13A66EC8EFC}" destId="{5CFBB077-15F6-4FC1-BDBC-2F473B39C4B2}" srcOrd="7" destOrd="0" presId="urn:microsoft.com/office/officeart/2008/layout/VerticalCurvedList"/>
    <dgm:cxn modelId="{D8726021-9684-42B0-B27E-E8A9F5691419}" type="presParOf" srcId="{B4408464-EC8E-4C82-8CE9-A13A66EC8EFC}" destId="{5CD76995-7876-485B-9761-D4102E22FDC6}" srcOrd="8" destOrd="0" presId="urn:microsoft.com/office/officeart/2008/layout/VerticalCurvedList"/>
    <dgm:cxn modelId="{CBBA6E03-A0A7-4F2B-9A01-9CFAC6993BF7}" type="presParOf" srcId="{5CD76995-7876-485B-9761-D4102E22FDC6}" destId="{C409DE25-2458-4607-9CA3-8449C2DCAF3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367049-47BB-4305-A603-BB521580F2FC}"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es-ES"/>
        </a:p>
      </dgm:t>
    </dgm:pt>
    <mc:AlternateContent xmlns:mc="http://schemas.openxmlformats.org/markup-compatibility/2006" xmlns:a14="http://schemas.microsoft.com/office/drawing/2010/main">
      <mc:Choice Requires="a14">
        <dgm:pt modelId="{903F9321-75B9-49D6-8E94-B9B247640211}">
          <dgm:prSet/>
          <dgm:spPr/>
          <dgm:t>
            <a:bodyPr/>
            <a:lstStyle/>
            <a:p>
              <a:r>
                <a:rPr lang="es-ES" dirty="0" smtClean="0">
                  <a:solidFill>
                    <a:schemeClr val="tx2"/>
                  </a:solidFill>
                </a:rPr>
                <a:t>Para cada carácter del mensaje </a:t>
              </a:r>
              <a:r>
                <a:rPr lang="es-ES" i="1" dirty="0">
                  <a:solidFill>
                    <a:schemeClr val="tx2"/>
                  </a:solidFill>
                </a:rPr>
                <a:t>(</a:t>
              </a:r>
              <a:r>
                <a:rPr lang="es-ES" i="1" dirty="0" err="1">
                  <a:solidFill>
                    <a:schemeClr val="tx2"/>
                  </a:solidFill>
                </a:rPr>
                <a:t>msje</a:t>
              </a:r>
              <a:r>
                <a:rPr lang="es-ES" i="1" dirty="0">
                  <a:solidFill>
                    <a:schemeClr val="tx2"/>
                  </a:solidFill>
                </a:rPr>
                <a:t>)</a:t>
              </a:r>
              <a:r>
                <a:rPr lang="es-ES" dirty="0">
                  <a:solidFill>
                    <a:schemeClr val="tx2"/>
                  </a:solidFill>
                </a:rPr>
                <a:t>, se debe calcular la posición de este en el alfabeto, con la siguiente expresión matemática </a:t>
              </a:r>
              <a14:m>
                <m:oMath xmlns:m="http://schemas.openxmlformats.org/officeDocument/2006/math">
                  <m:r>
                    <a:rPr lang="en-US" i="1">
                      <a:solidFill>
                        <a:schemeClr val="tx2"/>
                      </a:solidFill>
                      <a:latin typeface="Cambria Math" panose="02040503050406030204" pitchFamily="18" charset="0"/>
                    </a:rPr>
                    <m:t>𝑝𝑠</m:t>
                  </m:r>
                  <m:r>
                    <a:rPr lang="es-ES" i="1">
                      <a:solidFill>
                        <a:schemeClr val="tx2"/>
                      </a:solidFill>
                      <a:latin typeface="Cambria Math" panose="02040503050406030204" pitchFamily="18" charset="0"/>
                    </a:rPr>
                    <m:t>=</m:t>
                  </m:r>
                  <m:r>
                    <a:rPr lang="en-US" i="1">
                      <a:solidFill>
                        <a:schemeClr val="tx2"/>
                      </a:solidFill>
                      <a:latin typeface="Cambria Math" panose="02040503050406030204" pitchFamily="18" charset="0"/>
                    </a:rPr>
                    <m:t>𝑃𝑜𝑠𝑖𝑐𝑖𝑜𝑛</m:t>
                  </m:r>
                  <m:d>
                    <m:dPr>
                      <m:ctrlPr>
                        <a:rPr lang="es-ES" i="1">
                          <a:solidFill>
                            <a:schemeClr val="tx2"/>
                          </a:solidFill>
                          <a:latin typeface="Cambria Math" panose="02040503050406030204" pitchFamily="18" charset="0"/>
                        </a:rPr>
                      </m:ctrlPr>
                    </m:dPr>
                    <m:e>
                      <m:r>
                        <a:rPr lang="en-US" i="1">
                          <a:solidFill>
                            <a:schemeClr val="tx2"/>
                          </a:solidFill>
                          <a:latin typeface="Cambria Math" panose="02040503050406030204" pitchFamily="18" charset="0"/>
                        </a:rPr>
                        <m:t>𝐴𝑙𝑓𝑎</m:t>
                      </m:r>
                      <m:r>
                        <a:rPr lang="es-ES" i="1">
                          <a:solidFill>
                            <a:schemeClr val="tx2"/>
                          </a:solidFill>
                          <a:latin typeface="Cambria Math" panose="02040503050406030204" pitchFamily="18" charset="0"/>
                        </a:rPr>
                        <m:t>,</m:t>
                      </m:r>
                      <m:sSub>
                        <m:sSubPr>
                          <m:ctrlPr>
                            <a:rPr lang="es-ES" i="1">
                              <a:solidFill>
                                <a:schemeClr val="tx2"/>
                              </a:solidFill>
                              <a:latin typeface="Cambria Math" panose="02040503050406030204" pitchFamily="18" charset="0"/>
                            </a:rPr>
                          </m:ctrlPr>
                        </m:sSubPr>
                        <m:e>
                          <m:r>
                            <a:rPr lang="en-US" i="1">
                              <a:solidFill>
                                <a:schemeClr val="tx2"/>
                              </a:solidFill>
                              <a:latin typeface="Cambria Math" panose="02040503050406030204" pitchFamily="18" charset="0"/>
                            </a:rPr>
                            <m:t>𝑚𝑠𝑗𝑒</m:t>
                          </m:r>
                        </m:e>
                        <m:sub>
                          <m:r>
                            <a:rPr lang="en-US" i="1">
                              <a:solidFill>
                                <a:schemeClr val="tx2"/>
                              </a:solidFill>
                              <a:latin typeface="Cambria Math" panose="02040503050406030204" pitchFamily="18" charset="0"/>
                            </a:rPr>
                            <m:t>𝑖</m:t>
                          </m:r>
                        </m:sub>
                      </m:sSub>
                    </m:e>
                  </m:d>
                </m:oMath>
              </a14:m>
              <a:r>
                <a:rPr lang="es-ES" dirty="0" smtClean="0">
                  <a:solidFill>
                    <a:schemeClr val="tx2"/>
                  </a:solidFill>
                </a:rPr>
                <a:t>,</a:t>
              </a:r>
              <a:endParaRPr lang="es-ES" dirty="0">
                <a:solidFill>
                  <a:schemeClr val="tx2"/>
                </a:solidFill>
              </a:endParaRPr>
            </a:p>
          </dgm:t>
        </dgm:pt>
      </mc:Choice>
      <mc:Fallback xmlns="">
        <dgm:pt modelId="{903F9321-75B9-49D6-8E94-B9B247640211}">
          <dgm:prSet/>
          <dgm:spPr/>
          <dgm:t>
            <a:bodyPr/>
            <a:lstStyle/>
            <a:p>
              <a:r>
                <a:rPr lang="es-ES" dirty="0" smtClean="0">
                  <a:solidFill>
                    <a:schemeClr val="tx2"/>
                  </a:solidFill>
                </a:rPr>
                <a:t>Para cada carácter del mensaje </a:t>
              </a:r>
              <a:r>
                <a:rPr lang="es-ES" i="1" dirty="0">
                  <a:solidFill>
                    <a:schemeClr val="tx2"/>
                  </a:solidFill>
                </a:rPr>
                <a:t>(</a:t>
              </a:r>
              <a:r>
                <a:rPr lang="es-ES" i="1" dirty="0" err="1">
                  <a:solidFill>
                    <a:schemeClr val="tx2"/>
                  </a:solidFill>
                </a:rPr>
                <a:t>msje</a:t>
              </a:r>
              <a:r>
                <a:rPr lang="es-ES" i="1" dirty="0">
                  <a:solidFill>
                    <a:schemeClr val="tx2"/>
                  </a:solidFill>
                </a:rPr>
                <a:t>)</a:t>
              </a:r>
              <a:r>
                <a:rPr lang="es-ES" dirty="0">
                  <a:solidFill>
                    <a:schemeClr val="tx2"/>
                  </a:solidFill>
                </a:rPr>
                <a:t>, se debe calcular la posición de este en el alfabeto, con la siguiente expresión matemática </a:t>
              </a:r>
              <a:r>
                <a:rPr lang="en-US" i="0">
                  <a:solidFill>
                    <a:schemeClr val="tx2"/>
                  </a:solidFill>
                </a:rPr>
                <a:t>𝑝𝑠</a:t>
              </a:r>
              <a:r>
                <a:rPr lang="es-ES" i="0">
                  <a:solidFill>
                    <a:schemeClr val="tx2"/>
                  </a:solidFill>
                </a:rPr>
                <a:t>=</a:t>
              </a:r>
              <a:r>
                <a:rPr lang="en-US" i="0">
                  <a:solidFill>
                    <a:schemeClr val="tx2"/>
                  </a:solidFill>
                </a:rPr>
                <a:t>𝑃𝑜𝑠𝑖𝑐𝑖𝑜𝑛</a:t>
              </a:r>
              <a:r>
                <a:rPr lang="es-ES" i="0">
                  <a:solidFill>
                    <a:schemeClr val="tx2"/>
                  </a:solidFill>
                </a:rPr>
                <a:t>(</a:t>
              </a:r>
              <a:r>
                <a:rPr lang="en-US" i="0">
                  <a:solidFill>
                    <a:schemeClr val="tx2"/>
                  </a:solidFill>
                </a:rPr>
                <a:t>𝐴𝑙𝑓𝑎</a:t>
              </a:r>
              <a:r>
                <a:rPr lang="es-ES" i="0">
                  <a:solidFill>
                    <a:schemeClr val="tx2"/>
                  </a:solidFill>
                </a:rPr>
                <a:t>,〖</a:t>
              </a:r>
              <a:r>
                <a:rPr lang="en-US" i="0">
                  <a:solidFill>
                    <a:schemeClr val="tx2"/>
                  </a:solidFill>
                </a:rPr>
                <a:t>𝑚𝑠𝑗𝑒</a:t>
              </a:r>
              <a:r>
                <a:rPr lang="es-ES" i="0">
                  <a:solidFill>
                    <a:schemeClr val="tx2"/>
                  </a:solidFill>
                </a:rPr>
                <a:t>〗_</a:t>
              </a:r>
              <a:r>
                <a:rPr lang="en-US" i="0">
                  <a:solidFill>
                    <a:schemeClr val="tx2"/>
                  </a:solidFill>
                </a:rPr>
                <a:t>𝑖 )</a:t>
              </a:r>
              <a:r>
                <a:rPr lang="es-ES" dirty="0" smtClean="0">
                  <a:solidFill>
                    <a:schemeClr val="tx2"/>
                  </a:solidFill>
                </a:rPr>
                <a:t>,</a:t>
              </a:r>
              <a:endParaRPr lang="es-ES" dirty="0">
                <a:solidFill>
                  <a:schemeClr val="tx2"/>
                </a:solidFill>
              </a:endParaRPr>
            </a:p>
          </dgm:t>
        </dgm:pt>
      </mc:Fallback>
    </mc:AlternateContent>
    <dgm:pt modelId="{78B94E32-64B9-4583-8D55-2C27BC2A4CBB}" type="parTrans" cxnId="{3C235DB6-FC6D-4D5E-8EF3-76A7E3FBCA50}">
      <dgm:prSet/>
      <dgm:spPr/>
      <dgm:t>
        <a:bodyPr/>
        <a:lstStyle/>
        <a:p>
          <a:endParaRPr lang="es-ES">
            <a:solidFill>
              <a:schemeClr val="tx2"/>
            </a:solidFill>
          </a:endParaRPr>
        </a:p>
      </dgm:t>
    </dgm:pt>
    <dgm:pt modelId="{1DC24FF3-A52D-48EB-9166-7354B0770EAA}" type="sibTrans" cxnId="{3C235DB6-FC6D-4D5E-8EF3-76A7E3FBCA50}">
      <dgm:prSet/>
      <dgm:spPr/>
      <dgm:t>
        <a:bodyPr/>
        <a:lstStyle/>
        <a:p>
          <a:endParaRPr lang="es-ES">
            <a:solidFill>
              <a:schemeClr val="tx2"/>
            </a:solidFill>
          </a:endParaRPr>
        </a:p>
      </dgm:t>
    </dgm:pt>
    <mc:AlternateContent xmlns:mc="http://schemas.openxmlformats.org/markup-compatibility/2006" xmlns:a14="http://schemas.microsoft.com/office/drawing/2010/main">
      <mc:Choice Requires="a14">
        <dgm:pt modelId="{146EBB7B-A363-495A-BFA4-B2BBA350696A}">
          <dgm:prSet/>
          <dgm:spPr/>
          <dgm:t>
            <a:bodyPr/>
            <a:lstStyle/>
            <a:p>
              <a:r>
                <a:rPr lang="es-ES" smtClean="0">
                  <a:solidFill>
                    <a:schemeClr val="tx2"/>
                  </a:solidFill>
                </a:rPr>
                <a:t>Aplicar la fórmula </a:t>
              </a:r>
              <a14:m>
                <m:oMath xmlns:m="http://schemas.openxmlformats.org/officeDocument/2006/math">
                  <m:r>
                    <a:rPr lang="es-ES" i="1">
                      <a:solidFill>
                        <a:schemeClr val="tx2"/>
                      </a:solidFill>
                      <a:latin typeface="Cambria Math" panose="02040503050406030204" pitchFamily="18" charset="0"/>
                    </a:rPr>
                    <m:t> </m:t>
                  </m:r>
                  <m:r>
                    <a:rPr lang="es-ES" i="1">
                      <a:solidFill>
                        <a:schemeClr val="tx2"/>
                      </a:solidFill>
                      <a:latin typeface="Cambria Math" panose="02040503050406030204" pitchFamily="18" charset="0"/>
                    </a:rPr>
                    <m:t>𝑥</m:t>
                  </m:r>
                  <m:r>
                    <a:rPr lang="es-ES" i="1">
                      <a:solidFill>
                        <a:schemeClr val="tx2"/>
                      </a:solidFill>
                      <a:latin typeface="Cambria Math" panose="02040503050406030204" pitchFamily="18" charset="0"/>
                    </a:rPr>
                    <m:t>=</m:t>
                  </m:r>
                  <m:sSup>
                    <m:sSupPr>
                      <m:ctrlPr>
                        <a:rPr lang="es-ES" i="1">
                          <a:solidFill>
                            <a:schemeClr val="tx2"/>
                          </a:solidFill>
                          <a:latin typeface="Cambria Math" panose="02040503050406030204" pitchFamily="18" charset="0"/>
                        </a:rPr>
                      </m:ctrlPr>
                    </m:sSupPr>
                    <m:e>
                      <m:r>
                        <a:rPr lang="es-ES" i="1">
                          <a:solidFill>
                            <a:schemeClr val="tx2"/>
                          </a:solidFill>
                          <a:latin typeface="Cambria Math" panose="02040503050406030204" pitchFamily="18" charset="0"/>
                        </a:rPr>
                        <m:t>𝑎</m:t>
                      </m:r>
                    </m:e>
                    <m:sup>
                      <m:r>
                        <a:rPr lang="es-ES" i="1">
                          <a:solidFill>
                            <a:schemeClr val="tx2"/>
                          </a:solidFill>
                          <a:latin typeface="Cambria Math" panose="02040503050406030204" pitchFamily="18" charset="0"/>
                        </a:rPr>
                        <m:t>𝑛</m:t>
                      </m:r>
                    </m:sup>
                  </m:sSup>
                  <m:r>
                    <a:rPr lang="es-ES" i="1">
                      <a:solidFill>
                        <a:schemeClr val="tx2"/>
                      </a:solidFill>
                      <a:latin typeface="Cambria Math" panose="02040503050406030204" pitchFamily="18" charset="0"/>
                    </a:rPr>
                    <m:t>𝑚𝑜𝑑</m:t>
                  </m:r>
                  <m:r>
                    <a:rPr lang="es-ES" i="1">
                      <a:solidFill>
                        <a:schemeClr val="tx2"/>
                      </a:solidFill>
                      <a:latin typeface="Cambria Math" panose="02040503050406030204" pitchFamily="18" charset="0"/>
                    </a:rPr>
                    <m:t> </m:t>
                  </m:r>
                  <m:r>
                    <a:rPr lang="es-ES" i="1">
                      <a:solidFill>
                        <a:schemeClr val="tx2"/>
                      </a:solidFill>
                      <a:latin typeface="Cambria Math" panose="02040503050406030204" pitchFamily="18" charset="0"/>
                    </a:rPr>
                    <m:t>𝑧</m:t>
                  </m:r>
                </m:oMath>
              </a14:m>
              <a:r>
                <a:rPr lang="es-ES">
                  <a:solidFill>
                    <a:schemeClr val="tx2"/>
                  </a:solidFill>
                </a:rPr>
                <a:t>, para obtener </a:t>
              </a:r>
              <a:r>
                <a:rPr lang="es-ES" i="1">
                  <a:solidFill>
                    <a:schemeClr val="tx2"/>
                  </a:solidFill>
                </a:rPr>
                <a:t>(x)</a:t>
              </a:r>
              <a:r>
                <a:rPr lang="es-ES">
                  <a:solidFill>
                    <a:schemeClr val="tx2"/>
                  </a:solidFill>
                </a:rPr>
                <a:t>.</a:t>
              </a:r>
            </a:p>
          </dgm:t>
        </dgm:pt>
      </mc:Choice>
      <mc:Fallback xmlns="">
        <dgm:pt modelId="{146EBB7B-A363-495A-BFA4-B2BBA350696A}">
          <dgm:prSet/>
          <dgm:spPr/>
          <dgm:t>
            <a:bodyPr/>
            <a:lstStyle/>
            <a:p>
              <a:r>
                <a:rPr lang="es-ES" smtClean="0">
                  <a:solidFill>
                    <a:schemeClr val="tx2"/>
                  </a:solidFill>
                </a:rPr>
                <a:t>Aplicar la fórmula </a:t>
              </a:r>
              <a:r>
                <a:rPr lang="es-ES" i="0">
                  <a:solidFill>
                    <a:schemeClr val="tx2"/>
                  </a:solidFill>
                </a:rPr>
                <a:t> 𝑥=𝑎^𝑛 𝑚𝑜𝑑 𝑧</a:t>
              </a:r>
              <a:r>
                <a:rPr lang="es-ES">
                  <a:solidFill>
                    <a:schemeClr val="tx2"/>
                  </a:solidFill>
                </a:rPr>
                <a:t>, para obtener </a:t>
              </a:r>
              <a:r>
                <a:rPr lang="es-ES" i="1">
                  <a:solidFill>
                    <a:schemeClr val="tx2"/>
                  </a:solidFill>
                </a:rPr>
                <a:t>(x)</a:t>
              </a:r>
              <a:r>
                <a:rPr lang="es-ES">
                  <a:solidFill>
                    <a:schemeClr val="tx2"/>
                  </a:solidFill>
                </a:rPr>
                <a:t>.</a:t>
              </a:r>
            </a:p>
          </dgm:t>
        </dgm:pt>
      </mc:Fallback>
    </mc:AlternateContent>
    <dgm:pt modelId="{6F7B2E91-E000-436A-8489-487E12E271E5}" type="parTrans" cxnId="{AFA31EC2-AA0E-4868-945B-5B378F1507F9}">
      <dgm:prSet/>
      <dgm:spPr/>
      <dgm:t>
        <a:bodyPr/>
        <a:lstStyle/>
        <a:p>
          <a:endParaRPr lang="es-ES">
            <a:solidFill>
              <a:schemeClr val="tx2"/>
            </a:solidFill>
          </a:endParaRPr>
        </a:p>
      </dgm:t>
    </dgm:pt>
    <dgm:pt modelId="{D75CB430-98ED-478E-B7D0-F3FB68F274CE}" type="sibTrans" cxnId="{AFA31EC2-AA0E-4868-945B-5B378F1507F9}">
      <dgm:prSet/>
      <dgm:spPr/>
      <dgm:t>
        <a:bodyPr/>
        <a:lstStyle/>
        <a:p>
          <a:endParaRPr lang="es-ES">
            <a:solidFill>
              <a:schemeClr val="tx2"/>
            </a:solidFill>
          </a:endParaRPr>
        </a:p>
      </dgm:t>
    </dgm:pt>
    <dgm:pt modelId="{EC48B5A7-D5AA-4C71-B7DB-A5067CB340FD}">
      <dgm:prSet/>
      <dgm:spPr/>
      <dgm:t>
        <a:bodyPr/>
        <a:lstStyle/>
        <a:p>
          <a:r>
            <a:rPr lang="es-ES" smtClean="0">
              <a:solidFill>
                <a:schemeClr val="tx2"/>
              </a:solidFill>
            </a:rPr>
            <a:t>Luego se obtiene el carácter que se encuentre en la posición x que forma parte del mensaje cifrado.</a:t>
          </a:r>
          <a:endParaRPr lang="es-ES">
            <a:solidFill>
              <a:schemeClr val="tx2"/>
            </a:solidFill>
          </a:endParaRPr>
        </a:p>
      </dgm:t>
    </dgm:pt>
    <dgm:pt modelId="{0D82BB62-B7EC-43C5-8103-F7F8A69795B8}" type="parTrans" cxnId="{2B0847C3-3EF3-4E14-8532-EB3A2B555A81}">
      <dgm:prSet/>
      <dgm:spPr/>
      <dgm:t>
        <a:bodyPr/>
        <a:lstStyle/>
        <a:p>
          <a:endParaRPr lang="es-ES">
            <a:solidFill>
              <a:schemeClr val="tx2"/>
            </a:solidFill>
          </a:endParaRPr>
        </a:p>
      </dgm:t>
    </dgm:pt>
    <dgm:pt modelId="{6F13EFD8-8352-4748-B45A-A58AB86A44E3}" type="sibTrans" cxnId="{2B0847C3-3EF3-4E14-8532-EB3A2B555A81}">
      <dgm:prSet/>
      <dgm:spPr/>
      <dgm:t>
        <a:bodyPr/>
        <a:lstStyle/>
        <a:p>
          <a:endParaRPr lang="es-ES">
            <a:solidFill>
              <a:schemeClr val="tx2"/>
            </a:solidFill>
          </a:endParaRPr>
        </a:p>
      </dgm:t>
    </dgm:pt>
    <dgm:pt modelId="{3F44B3DF-63DF-49A6-834F-B0B399A2FC35}">
      <dgm:prSet/>
      <dgm:spPr/>
      <dgm:t>
        <a:bodyPr/>
        <a:lstStyle/>
        <a:p>
          <a:r>
            <a:rPr lang="es-ES" smtClean="0">
              <a:solidFill>
                <a:schemeClr val="tx2"/>
              </a:solidFill>
            </a:rPr>
            <a:t>El resultado final se obtiene un mensaje cifrado </a:t>
          </a:r>
          <a:r>
            <a:rPr lang="es-ES" i="1" smtClean="0">
              <a:solidFill>
                <a:schemeClr val="tx2"/>
              </a:solidFill>
            </a:rPr>
            <a:t>(msjec)</a:t>
          </a:r>
          <a:r>
            <a:rPr lang="es-ES" smtClean="0">
              <a:solidFill>
                <a:schemeClr val="tx2"/>
              </a:solidFill>
            </a:rPr>
            <a:t> del mensaje original </a:t>
          </a:r>
          <a:r>
            <a:rPr lang="es-ES" i="1" smtClean="0">
              <a:solidFill>
                <a:schemeClr val="tx2"/>
              </a:solidFill>
            </a:rPr>
            <a:t>(msje)</a:t>
          </a:r>
          <a:r>
            <a:rPr lang="es-ES" smtClean="0">
              <a:solidFill>
                <a:schemeClr val="tx2"/>
              </a:solidFill>
            </a:rPr>
            <a:t>.</a:t>
          </a:r>
          <a:endParaRPr lang="es-ES">
            <a:solidFill>
              <a:schemeClr val="tx2"/>
            </a:solidFill>
          </a:endParaRPr>
        </a:p>
      </dgm:t>
    </dgm:pt>
    <dgm:pt modelId="{DFD1F4E4-26A5-4ADF-A030-457268E41442}" type="parTrans" cxnId="{FA8D66BF-52C9-4756-9367-4D1B03BFA7C7}">
      <dgm:prSet/>
      <dgm:spPr/>
      <dgm:t>
        <a:bodyPr/>
        <a:lstStyle/>
        <a:p>
          <a:endParaRPr lang="es-ES">
            <a:solidFill>
              <a:schemeClr val="tx2"/>
            </a:solidFill>
          </a:endParaRPr>
        </a:p>
      </dgm:t>
    </dgm:pt>
    <dgm:pt modelId="{932FCA1F-99BF-4E2C-9517-4CBFDB32307E}" type="sibTrans" cxnId="{FA8D66BF-52C9-4756-9367-4D1B03BFA7C7}">
      <dgm:prSet/>
      <dgm:spPr/>
      <dgm:t>
        <a:bodyPr/>
        <a:lstStyle/>
        <a:p>
          <a:endParaRPr lang="es-ES">
            <a:solidFill>
              <a:schemeClr val="tx2"/>
            </a:solidFill>
          </a:endParaRPr>
        </a:p>
      </dgm:t>
    </dgm:pt>
    <mc:AlternateContent xmlns:mc="http://schemas.openxmlformats.org/markup-compatibility/2006" xmlns:a14="http://schemas.microsoft.com/office/drawing/2010/main">
      <mc:Choice Requires="a14">
        <dgm:pt modelId="{5481F277-30F8-471D-A537-E76700509030}">
          <dgm:prSet/>
          <dgm:spPr/>
          <dgm:t>
            <a:bodyPr/>
            <a:lstStyle/>
            <a:p>
              <a:r>
                <a:rPr lang="es-ES" dirty="0" smtClean="0">
                  <a:solidFill>
                    <a:schemeClr val="tx2"/>
                  </a:solidFill>
                </a:rPr>
                <a:t>Luego se emplea la expresión </a:t>
              </a:r>
              <a14:m>
                <m:oMath xmlns:m="http://schemas.openxmlformats.org/officeDocument/2006/math">
                  <m:r>
                    <a:rPr lang="es-ES" i="1">
                      <a:solidFill>
                        <a:schemeClr val="tx2"/>
                      </a:solidFill>
                      <a:latin typeface="Cambria Math" panose="02040503050406030204" pitchFamily="18" charset="0"/>
                    </a:rPr>
                    <m:t> </m:t>
                  </m:r>
                  <m:r>
                    <a:rPr lang="en-US" i="1">
                      <a:solidFill>
                        <a:schemeClr val="tx2"/>
                      </a:solidFill>
                      <a:latin typeface="Cambria Math" panose="02040503050406030204" pitchFamily="18" charset="0"/>
                    </a:rPr>
                    <m:t>𝑎</m:t>
                  </m:r>
                  <m:r>
                    <a:rPr lang="es-ES" i="1">
                      <a:solidFill>
                        <a:schemeClr val="tx2"/>
                      </a:solidFill>
                      <a:latin typeface="Cambria Math" panose="02040503050406030204" pitchFamily="18" charset="0"/>
                    </a:rPr>
                    <m:t>=</m:t>
                  </m:r>
                  <m:r>
                    <a:rPr lang="en-US" i="1">
                      <a:solidFill>
                        <a:schemeClr val="tx2"/>
                      </a:solidFill>
                      <a:latin typeface="Cambria Math" panose="02040503050406030204" pitchFamily="18" charset="0"/>
                    </a:rPr>
                    <m:t>𝑃𝑜𝑠𝑖𝑐𝑖𝑜𝑛</m:t>
                  </m:r>
                  <m:d>
                    <m:dPr>
                      <m:ctrlPr>
                        <a:rPr lang="es-ES" i="1">
                          <a:solidFill>
                            <a:schemeClr val="tx2"/>
                          </a:solidFill>
                          <a:latin typeface="Cambria Math" panose="02040503050406030204" pitchFamily="18" charset="0"/>
                        </a:rPr>
                      </m:ctrlPr>
                    </m:dPr>
                    <m:e>
                      <m:r>
                        <a:rPr lang="en-US" i="1">
                          <a:solidFill>
                            <a:schemeClr val="tx2"/>
                          </a:solidFill>
                          <a:latin typeface="Cambria Math" panose="02040503050406030204" pitchFamily="18" charset="0"/>
                        </a:rPr>
                        <m:t>𝐴𝑙𝑓𝑎</m:t>
                      </m:r>
                      <m:r>
                        <a:rPr lang="es-ES" i="1">
                          <a:solidFill>
                            <a:schemeClr val="tx2"/>
                          </a:solidFill>
                          <a:latin typeface="Cambria Math" panose="02040503050406030204" pitchFamily="18" charset="0"/>
                        </a:rPr>
                        <m:t>, </m:t>
                      </m:r>
                      <m:sSub>
                        <m:sSubPr>
                          <m:ctrlPr>
                            <a:rPr lang="es-ES" i="1">
                              <a:solidFill>
                                <a:schemeClr val="tx2"/>
                              </a:solidFill>
                              <a:latin typeface="Cambria Math" panose="02040503050406030204" pitchFamily="18" charset="0"/>
                            </a:rPr>
                          </m:ctrlPr>
                        </m:sSubPr>
                        <m:e>
                          <m:r>
                            <a:rPr lang="en-US" i="1">
                              <a:solidFill>
                                <a:schemeClr val="tx2"/>
                              </a:solidFill>
                              <a:latin typeface="Cambria Math" panose="02040503050406030204" pitchFamily="18" charset="0"/>
                            </a:rPr>
                            <m:t>𝐶𝑜𝑑</m:t>
                          </m:r>
                        </m:e>
                        <m:sub>
                          <m:sSub>
                            <m:sSubPr>
                              <m:ctrlPr>
                                <a:rPr lang="es-ES" i="1">
                                  <a:solidFill>
                                    <a:schemeClr val="tx2"/>
                                  </a:solidFill>
                                  <a:latin typeface="Cambria Math" panose="02040503050406030204" pitchFamily="18" charset="0"/>
                                </a:rPr>
                              </m:ctrlPr>
                            </m:sSubPr>
                            <m:e>
                              <m:r>
                                <a:rPr lang="en-US" i="1">
                                  <a:solidFill>
                                    <a:schemeClr val="tx2"/>
                                  </a:solidFill>
                                  <a:latin typeface="Cambria Math" panose="02040503050406030204" pitchFamily="18" charset="0"/>
                                </a:rPr>
                                <m:t>𝑎</m:t>
                              </m:r>
                            </m:e>
                            <m:sub>
                              <m:r>
                                <a:rPr lang="en-US" i="1">
                                  <a:solidFill>
                                    <a:schemeClr val="tx2"/>
                                  </a:solidFill>
                                  <a:latin typeface="Cambria Math" panose="02040503050406030204" pitchFamily="18" charset="0"/>
                                </a:rPr>
                                <m:t>𝑖</m:t>
                              </m:r>
                              <m:r>
                                <a:rPr lang="en-US" i="1">
                                  <a:solidFill>
                                    <a:schemeClr val="tx2"/>
                                  </a:solidFill>
                                  <a:latin typeface="Cambria Math" panose="02040503050406030204" pitchFamily="18" charset="0"/>
                                </a:rPr>
                                <m:t> </m:t>
                              </m:r>
                              <m:r>
                                <a:rPr lang="en-US" i="1">
                                  <a:solidFill>
                                    <a:schemeClr val="tx2"/>
                                  </a:solidFill>
                                  <a:latin typeface="Cambria Math" panose="02040503050406030204" pitchFamily="18" charset="0"/>
                                </a:rPr>
                                <m:t>𝑚𝑜𝑑</m:t>
                              </m:r>
                              <m:r>
                                <a:rPr lang="es-ES" i="1">
                                  <a:solidFill>
                                    <a:schemeClr val="tx2"/>
                                  </a:solidFill>
                                  <a:latin typeface="Cambria Math" panose="02040503050406030204" pitchFamily="18" charset="0"/>
                                </a:rPr>
                                <m:t> 3</m:t>
                              </m:r>
                            </m:sub>
                          </m:sSub>
                          <m:r>
                            <a:rPr lang="es-ES" i="1">
                              <a:solidFill>
                                <a:schemeClr val="tx2"/>
                              </a:solidFill>
                              <a:latin typeface="Cambria Math" panose="02040503050406030204" pitchFamily="18" charset="0"/>
                            </a:rPr>
                            <m:t>,   </m:t>
                          </m:r>
                          <m:r>
                            <a:rPr lang="en-US" i="1">
                              <a:solidFill>
                                <a:schemeClr val="tx2"/>
                              </a:solidFill>
                              <a:latin typeface="Cambria Math" panose="02040503050406030204" pitchFamily="18" charset="0"/>
                            </a:rPr>
                            <m:t>𝑝𝑠</m:t>
                          </m:r>
                        </m:sub>
                      </m:sSub>
                    </m:e>
                  </m:d>
                </m:oMath>
              </a14:m>
              <a:endParaRPr lang="es-ES" dirty="0">
                <a:solidFill>
                  <a:schemeClr val="tx2"/>
                </a:solidFill>
              </a:endParaRPr>
            </a:p>
          </dgm:t>
        </dgm:pt>
      </mc:Choice>
      <mc:Fallback xmlns="">
        <dgm:pt modelId="{5481F277-30F8-471D-A537-E76700509030}">
          <dgm:prSet/>
          <dgm:spPr/>
          <dgm:t>
            <a:bodyPr/>
            <a:lstStyle/>
            <a:p>
              <a:r>
                <a:rPr lang="es-ES" dirty="0" smtClean="0">
                  <a:solidFill>
                    <a:schemeClr val="tx2"/>
                  </a:solidFill>
                </a:rPr>
                <a:t>Luego se emplea la expresión </a:t>
              </a:r>
              <a:r>
                <a:rPr lang="es-ES" i="0">
                  <a:solidFill>
                    <a:schemeClr val="tx2"/>
                  </a:solidFill>
                </a:rPr>
                <a:t> </a:t>
              </a:r>
              <a:r>
                <a:rPr lang="en-US" i="0">
                  <a:solidFill>
                    <a:schemeClr val="tx2"/>
                  </a:solidFill>
                </a:rPr>
                <a:t>𝑎</a:t>
              </a:r>
              <a:r>
                <a:rPr lang="es-ES" i="0">
                  <a:solidFill>
                    <a:schemeClr val="tx2"/>
                  </a:solidFill>
                </a:rPr>
                <a:t>=</a:t>
              </a:r>
              <a:r>
                <a:rPr lang="en-US" i="0">
                  <a:solidFill>
                    <a:schemeClr val="tx2"/>
                  </a:solidFill>
                </a:rPr>
                <a:t>𝑃𝑜𝑠𝑖𝑐𝑖𝑜𝑛</a:t>
              </a:r>
              <a:r>
                <a:rPr lang="es-ES" i="0">
                  <a:solidFill>
                    <a:schemeClr val="tx2"/>
                  </a:solidFill>
                </a:rPr>
                <a:t>(</a:t>
              </a:r>
              <a:r>
                <a:rPr lang="en-US" i="0">
                  <a:solidFill>
                    <a:schemeClr val="tx2"/>
                  </a:solidFill>
                </a:rPr>
                <a:t>𝐴𝑙𝑓𝑎</a:t>
              </a:r>
              <a:r>
                <a:rPr lang="es-ES" i="0">
                  <a:solidFill>
                    <a:schemeClr val="tx2"/>
                  </a:solidFill>
                </a:rPr>
                <a:t>, 〖</a:t>
              </a:r>
              <a:r>
                <a:rPr lang="en-US" i="0">
                  <a:solidFill>
                    <a:schemeClr val="tx2"/>
                  </a:solidFill>
                </a:rPr>
                <a:t>𝐶𝑜𝑑</a:t>
              </a:r>
              <a:r>
                <a:rPr lang="es-ES" i="0">
                  <a:solidFill>
                    <a:schemeClr val="tx2"/>
                  </a:solidFill>
                </a:rPr>
                <a:t>〗_(</a:t>
              </a:r>
              <a:r>
                <a:rPr lang="en-US" i="0">
                  <a:solidFill>
                    <a:schemeClr val="tx2"/>
                  </a:solidFill>
                </a:rPr>
                <a:t>𝑎</a:t>
              </a:r>
              <a:r>
                <a:rPr lang="es-ES" i="0">
                  <a:solidFill>
                    <a:schemeClr val="tx2"/>
                  </a:solidFill>
                </a:rPr>
                <a:t>_(</a:t>
              </a:r>
              <a:r>
                <a:rPr lang="en-US" i="0">
                  <a:solidFill>
                    <a:schemeClr val="tx2"/>
                  </a:solidFill>
                </a:rPr>
                <a:t>𝑖 𝑚𝑜𝑑</a:t>
              </a:r>
              <a:r>
                <a:rPr lang="es-ES" i="0">
                  <a:solidFill>
                    <a:schemeClr val="tx2"/>
                  </a:solidFill>
                </a:rPr>
                <a:t> 3),   </a:t>
              </a:r>
              <a:r>
                <a:rPr lang="en-US" i="0">
                  <a:solidFill>
                    <a:schemeClr val="tx2"/>
                  </a:solidFill>
                </a:rPr>
                <a:t>𝑝𝑠</a:t>
              </a:r>
              <a:r>
                <a:rPr lang="es-ES" i="0">
                  <a:solidFill>
                    <a:schemeClr val="tx2"/>
                  </a:solidFill>
                </a:rPr>
                <a:t>)</a:t>
              </a:r>
              <a:r>
                <a:rPr lang="en-US" i="0">
                  <a:solidFill>
                    <a:schemeClr val="tx2"/>
                  </a:solidFill>
                </a:rPr>
                <a:t> )</a:t>
              </a:r>
              <a:endParaRPr lang="es-ES" dirty="0">
                <a:solidFill>
                  <a:schemeClr val="tx2"/>
                </a:solidFill>
              </a:endParaRPr>
            </a:p>
          </dgm:t>
        </dgm:pt>
      </mc:Fallback>
    </mc:AlternateContent>
    <dgm:pt modelId="{01E5C250-73D2-43B8-A07D-0A5056FF083A}" type="parTrans" cxnId="{065962D1-FC07-499F-8BF3-F5A8DE5558E9}">
      <dgm:prSet/>
      <dgm:spPr/>
      <dgm:t>
        <a:bodyPr/>
        <a:lstStyle/>
        <a:p>
          <a:endParaRPr lang="es-ES">
            <a:solidFill>
              <a:schemeClr val="tx2"/>
            </a:solidFill>
          </a:endParaRPr>
        </a:p>
      </dgm:t>
    </dgm:pt>
    <dgm:pt modelId="{F818C5C8-1C90-4006-8AEC-A49CCA87D97E}" type="sibTrans" cxnId="{065962D1-FC07-499F-8BF3-F5A8DE5558E9}">
      <dgm:prSet/>
      <dgm:spPr/>
      <dgm:t>
        <a:bodyPr/>
        <a:lstStyle/>
        <a:p>
          <a:endParaRPr lang="es-ES">
            <a:solidFill>
              <a:schemeClr val="tx2"/>
            </a:solidFill>
          </a:endParaRPr>
        </a:p>
      </dgm:t>
    </dgm:pt>
    <dgm:pt modelId="{529930F7-7557-4591-B623-B3BC2A91A536}" type="pres">
      <dgm:prSet presAssocID="{ED367049-47BB-4305-A603-BB521580F2FC}" presName="Name0" presStyleCnt="0">
        <dgm:presLayoutVars>
          <dgm:chMax val="7"/>
          <dgm:chPref val="7"/>
          <dgm:dir/>
        </dgm:presLayoutVars>
      </dgm:prSet>
      <dgm:spPr/>
      <dgm:t>
        <a:bodyPr/>
        <a:lstStyle/>
        <a:p>
          <a:endParaRPr lang="es-ES"/>
        </a:p>
      </dgm:t>
    </dgm:pt>
    <dgm:pt modelId="{B4408464-EC8E-4C82-8CE9-A13A66EC8EFC}" type="pres">
      <dgm:prSet presAssocID="{ED367049-47BB-4305-A603-BB521580F2FC}" presName="Name1" presStyleCnt="0"/>
      <dgm:spPr/>
    </dgm:pt>
    <dgm:pt modelId="{9F7593F7-C0F7-4F25-8652-1AE83863F49B}" type="pres">
      <dgm:prSet presAssocID="{ED367049-47BB-4305-A603-BB521580F2FC}" presName="cycle" presStyleCnt="0"/>
      <dgm:spPr/>
    </dgm:pt>
    <dgm:pt modelId="{2560BFBE-B30D-47D4-A708-35CEE2433107}" type="pres">
      <dgm:prSet presAssocID="{ED367049-47BB-4305-A603-BB521580F2FC}" presName="srcNode" presStyleLbl="node1" presStyleIdx="0" presStyleCnt="5"/>
      <dgm:spPr/>
    </dgm:pt>
    <dgm:pt modelId="{42D5CE54-F297-433D-B7E2-89E455969280}" type="pres">
      <dgm:prSet presAssocID="{ED367049-47BB-4305-A603-BB521580F2FC}" presName="conn" presStyleLbl="parChTrans1D2" presStyleIdx="0" presStyleCnt="1"/>
      <dgm:spPr/>
      <dgm:t>
        <a:bodyPr/>
        <a:lstStyle/>
        <a:p>
          <a:endParaRPr lang="es-ES"/>
        </a:p>
      </dgm:t>
    </dgm:pt>
    <dgm:pt modelId="{FE8EE9AD-2799-46CB-A701-2882C839CEFB}" type="pres">
      <dgm:prSet presAssocID="{ED367049-47BB-4305-A603-BB521580F2FC}" presName="extraNode" presStyleLbl="node1" presStyleIdx="0" presStyleCnt="5"/>
      <dgm:spPr/>
    </dgm:pt>
    <dgm:pt modelId="{91AFDA09-8B96-4B5F-BE92-C82AE651636F}" type="pres">
      <dgm:prSet presAssocID="{ED367049-47BB-4305-A603-BB521580F2FC}" presName="dstNode" presStyleLbl="node1" presStyleIdx="0" presStyleCnt="5"/>
      <dgm:spPr/>
    </dgm:pt>
    <dgm:pt modelId="{BDA0B6D7-81D9-4D46-A66D-0FAD47DC9F4F}" type="pres">
      <dgm:prSet presAssocID="{903F9321-75B9-49D6-8E94-B9B247640211}" presName="text_1" presStyleLbl="node1" presStyleIdx="0" presStyleCnt="5">
        <dgm:presLayoutVars>
          <dgm:bulletEnabled val="1"/>
        </dgm:presLayoutVars>
      </dgm:prSet>
      <dgm:spPr/>
      <dgm:t>
        <a:bodyPr/>
        <a:lstStyle/>
        <a:p>
          <a:endParaRPr lang="es-ES"/>
        </a:p>
      </dgm:t>
    </dgm:pt>
    <dgm:pt modelId="{7A46C241-76E6-49C5-B235-90A15787E044}" type="pres">
      <dgm:prSet presAssocID="{903F9321-75B9-49D6-8E94-B9B247640211}" presName="accent_1" presStyleCnt="0"/>
      <dgm:spPr/>
    </dgm:pt>
    <dgm:pt modelId="{DED57956-6B44-4210-9DA6-328E5EE08EBC}" type="pres">
      <dgm:prSet presAssocID="{903F9321-75B9-49D6-8E94-B9B247640211}" presName="accentRepeatNode" presStyleLbl="solidFgAcc1" presStyleIdx="0" presStyleCnt="5"/>
      <dgm:spPr/>
    </dgm:pt>
    <dgm:pt modelId="{B9C22148-004F-4939-9AFA-622574A22490}" type="pres">
      <dgm:prSet presAssocID="{5481F277-30F8-471D-A537-E76700509030}" presName="text_2" presStyleLbl="node1" presStyleIdx="1" presStyleCnt="5">
        <dgm:presLayoutVars>
          <dgm:bulletEnabled val="1"/>
        </dgm:presLayoutVars>
      </dgm:prSet>
      <dgm:spPr/>
      <dgm:t>
        <a:bodyPr/>
        <a:lstStyle/>
        <a:p>
          <a:endParaRPr lang="es-ES"/>
        </a:p>
      </dgm:t>
    </dgm:pt>
    <dgm:pt modelId="{7F0E9B1A-9EA0-443A-98E0-858C30071A1C}" type="pres">
      <dgm:prSet presAssocID="{5481F277-30F8-471D-A537-E76700509030}" presName="accent_2" presStyleCnt="0"/>
      <dgm:spPr/>
    </dgm:pt>
    <dgm:pt modelId="{CC5B21AB-B2A8-4A18-A396-1825021DFF28}" type="pres">
      <dgm:prSet presAssocID="{5481F277-30F8-471D-A537-E76700509030}" presName="accentRepeatNode" presStyleLbl="solidFgAcc1" presStyleIdx="1" presStyleCnt="5"/>
      <dgm:spPr/>
    </dgm:pt>
    <dgm:pt modelId="{D7F5B255-5E31-4672-89C9-2075508D5796}" type="pres">
      <dgm:prSet presAssocID="{146EBB7B-A363-495A-BFA4-B2BBA350696A}" presName="text_3" presStyleLbl="node1" presStyleIdx="2" presStyleCnt="5">
        <dgm:presLayoutVars>
          <dgm:bulletEnabled val="1"/>
        </dgm:presLayoutVars>
      </dgm:prSet>
      <dgm:spPr/>
      <dgm:t>
        <a:bodyPr/>
        <a:lstStyle/>
        <a:p>
          <a:endParaRPr lang="es-ES"/>
        </a:p>
      </dgm:t>
    </dgm:pt>
    <dgm:pt modelId="{5027F8A9-0A84-4533-B9B9-5FA0B5DC6DF5}" type="pres">
      <dgm:prSet presAssocID="{146EBB7B-A363-495A-BFA4-B2BBA350696A}" presName="accent_3" presStyleCnt="0"/>
      <dgm:spPr/>
    </dgm:pt>
    <dgm:pt modelId="{CC0D3A12-19F7-4289-9D5E-A29C39946B13}" type="pres">
      <dgm:prSet presAssocID="{146EBB7B-A363-495A-BFA4-B2BBA350696A}" presName="accentRepeatNode" presStyleLbl="solidFgAcc1" presStyleIdx="2" presStyleCnt="5"/>
      <dgm:spPr/>
    </dgm:pt>
    <dgm:pt modelId="{6A98EF41-E7BF-4FE5-B342-58D1F19ABEC6}" type="pres">
      <dgm:prSet presAssocID="{EC48B5A7-D5AA-4C71-B7DB-A5067CB340FD}" presName="text_4" presStyleLbl="node1" presStyleIdx="3" presStyleCnt="5">
        <dgm:presLayoutVars>
          <dgm:bulletEnabled val="1"/>
        </dgm:presLayoutVars>
      </dgm:prSet>
      <dgm:spPr/>
      <dgm:t>
        <a:bodyPr/>
        <a:lstStyle/>
        <a:p>
          <a:endParaRPr lang="es-ES"/>
        </a:p>
      </dgm:t>
    </dgm:pt>
    <dgm:pt modelId="{7487B007-591D-485A-B60D-5BA979D76E81}" type="pres">
      <dgm:prSet presAssocID="{EC48B5A7-D5AA-4C71-B7DB-A5067CB340FD}" presName="accent_4" presStyleCnt="0"/>
      <dgm:spPr/>
    </dgm:pt>
    <dgm:pt modelId="{FAA1BFC4-430E-4775-B255-C7C1657366C9}" type="pres">
      <dgm:prSet presAssocID="{EC48B5A7-D5AA-4C71-B7DB-A5067CB340FD}" presName="accentRepeatNode" presStyleLbl="solidFgAcc1" presStyleIdx="3" presStyleCnt="5"/>
      <dgm:spPr/>
    </dgm:pt>
    <dgm:pt modelId="{E5221DA5-10AE-44EF-9FFF-0E6F6C594FF9}" type="pres">
      <dgm:prSet presAssocID="{3F44B3DF-63DF-49A6-834F-B0B399A2FC35}" presName="text_5" presStyleLbl="node1" presStyleIdx="4" presStyleCnt="5">
        <dgm:presLayoutVars>
          <dgm:bulletEnabled val="1"/>
        </dgm:presLayoutVars>
      </dgm:prSet>
      <dgm:spPr/>
      <dgm:t>
        <a:bodyPr/>
        <a:lstStyle/>
        <a:p>
          <a:endParaRPr lang="es-ES"/>
        </a:p>
      </dgm:t>
    </dgm:pt>
    <dgm:pt modelId="{8302732C-8ABB-483C-BD20-DFB9D4EBA855}" type="pres">
      <dgm:prSet presAssocID="{3F44B3DF-63DF-49A6-834F-B0B399A2FC35}" presName="accent_5" presStyleCnt="0"/>
      <dgm:spPr/>
    </dgm:pt>
    <dgm:pt modelId="{8E6DFA34-110D-4AB9-A036-E9306CD13A28}" type="pres">
      <dgm:prSet presAssocID="{3F44B3DF-63DF-49A6-834F-B0B399A2FC35}" presName="accentRepeatNode" presStyleLbl="solidFgAcc1" presStyleIdx="4" presStyleCnt="5"/>
      <dgm:spPr/>
    </dgm:pt>
  </dgm:ptLst>
  <dgm:cxnLst>
    <dgm:cxn modelId="{D4F4098B-713B-44EB-B5BF-42BB4D0BA0FD}" type="presOf" srcId="{3F44B3DF-63DF-49A6-834F-B0B399A2FC35}" destId="{E5221DA5-10AE-44EF-9FFF-0E6F6C594FF9}" srcOrd="0" destOrd="0" presId="urn:microsoft.com/office/officeart/2008/layout/VerticalCurvedList"/>
    <dgm:cxn modelId="{FA8D66BF-52C9-4756-9367-4D1B03BFA7C7}" srcId="{ED367049-47BB-4305-A603-BB521580F2FC}" destId="{3F44B3DF-63DF-49A6-834F-B0B399A2FC35}" srcOrd="4" destOrd="0" parTransId="{DFD1F4E4-26A5-4ADF-A030-457268E41442}" sibTransId="{932FCA1F-99BF-4E2C-9517-4CBFDB32307E}"/>
    <dgm:cxn modelId="{F3FD2BE1-E737-446C-8ECF-110604128A11}" type="presOf" srcId="{5481F277-30F8-471D-A537-E76700509030}" destId="{B9C22148-004F-4939-9AFA-622574A22490}" srcOrd="0" destOrd="0" presId="urn:microsoft.com/office/officeart/2008/layout/VerticalCurvedList"/>
    <dgm:cxn modelId="{DC910EA0-2AFE-4EA7-BAEB-ED9C947648B4}" type="presOf" srcId="{146EBB7B-A363-495A-BFA4-B2BBA350696A}" destId="{D7F5B255-5E31-4672-89C9-2075508D5796}" srcOrd="0" destOrd="0" presId="urn:microsoft.com/office/officeart/2008/layout/VerticalCurvedList"/>
    <dgm:cxn modelId="{4BB4F195-B777-4DB5-B9E9-06AAA98A200C}" type="presOf" srcId="{ED367049-47BB-4305-A603-BB521580F2FC}" destId="{529930F7-7557-4591-B623-B3BC2A91A536}" srcOrd="0" destOrd="0" presId="urn:microsoft.com/office/officeart/2008/layout/VerticalCurvedList"/>
    <dgm:cxn modelId="{2B0847C3-3EF3-4E14-8532-EB3A2B555A81}" srcId="{ED367049-47BB-4305-A603-BB521580F2FC}" destId="{EC48B5A7-D5AA-4C71-B7DB-A5067CB340FD}" srcOrd="3" destOrd="0" parTransId="{0D82BB62-B7EC-43C5-8103-F7F8A69795B8}" sibTransId="{6F13EFD8-8352-4748-B45A-A58AB86A44E3}"/>
    <dgm:cxn modelId="{2AFE7593-13A9-4E74-A583-74E1E187F4FC}" type="presOf" srcId="{903F9321-75B9-49D6-8E94-B9B247640211}" destId="{BDA0B6D7-81D9-4D46-A66D-0FAD47DC9F4F}" srcOrd="0" destOrd="0" presId="urn:microsoft.com/office/officeart/2008/layout/VerticalCurvedList"/>
    <dgm:cxn modelId="{4A660263-0179-462E-937D-58C2F1504991}" type="presOf" srcId="{1DC24FF3-A52D-48EB-9166-7354B0770EAA}" destId="{42D5CE54-F297-433D-B7E2-89E455969280}" srcOrd="0" destOrd="0" presId="urn:microsoft.com/office/officeart/2008/layout/VerticalCurvedList"/>
    <dgm:cxn modelId="{AFA31EC2-AA0E-4868-945B-5B378F1507F9}" srcId="{ED367049-47BB-4305-A603-BB521580F2FC}" destId="{146EBB7B-A363-495A-BFA4-B2BBA350696A}" srcOrd="2" destOrd="0" parTransId="{6F7B2E91-E000-436A-8489-487E12E271E5}" sibTransId="{D75CB430-98ED-478E-B7D0-F3FB68F274CE}"/>
    <dgm:cxn modelId="{4B1EAB17-21A4-4C2E-B68E-E3AD488F157B}" type="presOf" srcId="{EC48B5A7-D5AA-4C71-B7DB-A5067CB340FD}" destId="{6A98EF41-E7BF-4FE5-B342-58D1F19ABEC6}" srcOrd="0" destOrd="0" presId="urn:microsoft.com/office/officeart/2008/layout/VerticalCurvedList"/>
    <dgm:cxn modelId="{065962D1-FC07-499F-8BF3-F5A8DE5558E9}" srcId="{ED367049-47BB-4305-A603-BB521580F2FC}" destId="{5481F277-30F8-471D-A537-E76700509030}" srcOrd="1" destOrd="0" parTransId="{01E5C250-73D2-43B8-A07D-0A5056FF083A}" sibTransId="{F818C5C8-1C90-4006-8AEC-A49CCA87D97E}"/>
    <dgm:cxn modelId="{3C235DB6-FC6D-4D5E-8EF3-76A7E3FBCA50}" srcId="{ED367049-47BB-4305-A603-BB521580F2FC}" destId="{903F9321-75B9-49D6-8E94-B9B247640211}" srcOrd="0" destOrd="0" parTransId="{78B94E32-64B9-4583-8D55-2C27BC2A4CBB}" sibTransId="{1DC24FF3-A52D-48EB-9166-7354B0770EAA}"/>
    <dgm:cxn modelId="{9CE2EB0C-08D6-4126-AEFB-BC3675EE5983}" type="presParOf" srcId="{529930F7-7557-4591-B623-B3BC2A91A536}" destId="{B4408464-EC8E-4C82-8CE9-A13A66EC8EFC}" srcOrd="0" destOrd="0" presId="urn:microsoft.com/office/officeart/2008/layout/VerticalCurvedList"/>
    <dgm:cxn modelId="{1C48564A-2573-43CF-9DC0-D17F83BE6DD4}" type="presParOf" srcId="{B4408464-EC8E-4C82-8CE9-A13A66EC8EFC}" destId="{9F7593F7-C0F7-4F25-8652-1AE83863F49B}" srcOrd="0" destOrd="0" presId="urn:microsoft.com/office/officeart/2008/layout/VerticalCurvedList"/>
    <dgm:cxn modelId="{EC0861E5-40CE-465F-937C-345EEA896C3C}" type="presParOf" srcId="{9F7593F7-C0F7-4F25-8652-1AE83863F49B}" destId="{2560BFBE-B30D-47D4-A708-35CEE2433107}" srcOrd="0" destOrd="0" presId="urn:microsoft.com/office/officeart/2008/layout/VerticalCurvedList"/>
    <dgm:cxn modelId="{0D359AA8-231C-4C0A-A4DC-E84DA37F1522}" type="presParOf" srcId="{9F7593F7-C0F7-4F25-8652-1AE83863F49B}" destId="{42D5CE54-F297-433D-B7E2-89E455969280}" srcOrd="1" destOrd="0" presId="urn:microsoft.com/office/officeart/2008/layout/VerticalCurvedList"/>
    <dgm:cxn modelId="{741051FE-DD53-4F43-8653-FCC77D544D0F}" type="presParOf" srcId="{9F7593F7-C0F7-4F25-8652-1AE83863F49B}" destId="{FE8EE9AD-2799-46CB-A701-2882C839CEFB}" srcOrd="2" destOrd="0" presId="urn:microsoft.com/office/officeart/2008/layout/VerticalCurvedList"/>
    <dgm:cxn modelId="{A7EDEF4F-9D88-4464-9ECA-D6A82EDDDD01}" type="presParOf" srcId="{9F7593F7-C0F7-4F25-8652-1AE83863F49B}" destId="{91AFDA09-8B96-4B5F-BE92-C82AE651636F}" srcOrd="3" destOrd="0" presId="urn:microsoft.com/office/officeart/2008/layout/VerticalCurvedList"/>
    <dgm:cxn modelId="{1B39C917-AC6D-4494-B1D1-9364C31C3239}" type="presParOf" srcId="{B4408464-EC8E-4C82-8CE9-A13A66EC8EFC}" destId="{BDA0B6D7-81D9-4D46-A66D-0FAD47DC9F4F}" srcOrd="1" destOrd="0" presId="urn:microsoft.com/office/officeart/2008/layout/VerticalCurvedList"/>
    <dgm:cxn modelId="{64C9CDFE-492A-4696-9332-956A73E0DBAC}" type="presParOf" srcId="{B4408464-EC8E-4C82-8CE9-A13A66EC8EFC}" destId="{7A46C241-76E6-49C5-B235-90A15787E044}" srcOrd="2" destOrd="0" presId="urn:microsoft.com/office/officeart/2008/layout/VerticalCurvedList"/>
    <dgm:cxn modelId="{FF671F6F-110D-4F68-B5F1-42627695E912}" type="presParOf" srcId="{7A46C241-76E6-49C5-B235-90A15787E044}" destId="{DED57956-6B44-4210-9DA6-328E5EE08EBC}" srcOrd="0" destOrd="0" presId="urn:microsoft.com/office/officeart/2008/layout/VerticalCurvedList"/>
    <dgm:cxn modelId="{0C432F58-9B75-4215-BF37-7C94055CE459}" type="presParOf" srcId="{B4408464-EC8E-4C82-8CE9-A13A66EC8EFC}" destId="{B9C22148-004F-4939-9AFA-622574A22490}" srcOrd="3" destOrd="0" presId="urn:microsoft.com/office/officeart/2008/layout/VerticalCurvedList"/>
    <dgm:cxn modelId="{D2FDCCEE-699E-4F02-9A5C-ECD80E19D2C1}" type="presParOf" srcId="{B4408464-EC8E-4C82-8CE9-A13A66EC8EFC}" destId="{7F0E9B1A-9EA0-443A-98E0-858C30071A1C}" srcOrd="4" destOrd="0" presId="urn:microsoft.com/office/officeart/2008/layout/VerticalCurvedList"/>
    <dgm:cxn modelId="{2889BFED-1B5C-42F5-B919-458AF413C3A2}" type="presParOf" srcId="{7F0E9B1A-9EA0-443A-98E0-858C30071A1C}" destId="{CC5B21AB-B2A8-4A18-A396-1825021DFF28}" srcOrd="0" destOrd="0" presId="urn:microsoft.com/office/officeart/2008/layout/VerticalCurvedList"/>
    <dgm:cxn modelId="{DC55C550-DDEF-48E7-AE3C-BC16ADCF0226}" type="presParOf" srcId="{B4408464-EC8E-4C82-8CE9-A13A66EC8EFC}" destId="{D7F5B255-5E31-4672-89C9-2075508D5796}" srcOrd="5" destOrd="0" presId="urn:microsoft.com/office/officeart/2008/layout/VerticalCurvedList"/>
    <dgm:cxn modelId="{5D077CFB-48AF-4898-B335-B4CFC7FBBE76}" type="presParOf" srcId="{B4408464-EC8E-4C82-8CE9-A13A66EC8EFC}" destId="{5027F8A9-0A84-4533-B9B9-5FA0B5DC6DF5}" srcOrd="6" destOrd="0" presId="urn:microsoft.com/office/officeart/2008/layout/VerticalCurvedList"/>
    <dgm:cxn modelId="{3944D5DF-5BEF-47CD-91D5-EBF8F153FE6D}" type="presParOf" srcId="{5027F8A9-0A84-4533-B9B9-5FA0B5DC6DF5}" destId="{CC0D3A12-19F7-4289-9D5E-A29C39946B13}" srcOrd="0" destOrd="0" presId="urn:microsoft.com/office/officeart/2008/layout/VerticalCurvedList"/>
    <dgm:cxn modelId="{FE295770-EEBD-4EA2-B187-ECCB5650D9E3}" type="presParOf" srcId="{B4408464-EC8E-4C82-8CE9-A13A66EC8EFC}" destId="{6A98EF41-E7BF-4FE5-B342-58D1F19ABEC6}" srcOrd="7" destOrd="0" presId="urn:microsoft.com/office/officeart/2008/layout/VerticalCurvedList"/>
    <dgm:cxn modelId="{75113EBC-0AE6-4160-A775-F3A25BA041F0}" type="presParOf" srcId="{B4408464-EC8E-4C82-8CE9-A13A66EC8EFC}" destId="{7487B007-591D-485A-B60D-5BA979D76E81}" srcOrd="8" destOrd="0" presId="urn:microsoft.com/office/officeart/2008/layout/VerticalCurvedList"/>
    <dgm:cxn modelId="{A2A0BF7E-C184-429C-BBF5-F321ACDBDC0D}" type="presParOf" srcId="{7487B007-591D-485A-B60D-5BA979D76E81}" destId="{FAA1BFC4-430E-4775-B255-C7C1657366C9}" srcOrd="0" destOrd="0" presId="urn:microsoft.com/office/officeart/2008/layout/VerticalCurvedList"/>
    <dgm:cxn modelId="{D7E85561-AB35-4B2B-9342-EA8C32389B19}" type="presParOf" srcId="{B4408464-EC8E-4C82-8CE9-A13A66EC8EFC}" destId="{E5221DA5-10AE-44EF-9FFF-0E6F6C594FF9}" srcOrd="9" destOrd="0" presId="urn:microsoft.com/office/officeart/2008/layout/VerticalCurvedList"/>
    <dgm:cxn modelId="{6ACA8BB3-431C-46A3-AB98-F22E1FC58A04}" type="presParOf" srcId="{B4408464-EC8E-4C82-8CE9-A13A66EC8EFC}" destId="{8302732C-8ABB-483C-BD20-DFB9D4EBA855}" srcOrd="10" destOrd="0" presId="urn:microsoft.com/office/officeart/2008/layout/VerticalCurvedList"/>
    <dgm:cxn modelId="{C7E6FEBB-1189-4060-8F5D-DBEA894F6847}" type="presParOf" srcId="{8302732C-8ABB-483C-BD20-DFB9D4EBA855}" destId="{8E6DFA34-110D-4AB9-A036-E9306CD13A2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367049-47BB-4305-A603-BB521580F2FC}"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es-ES"/>
        </a:p>
      </dgm:t>
    </dgm:pt>
    <dgm:pt modelId="{903F9321-75B9-49D6-8E94-B9B247640211}">
      <dgm:prSet/>
      <dgm:spPr>
        <a:blipFill rotWithShape="0">
          <a:blip xmlns:r="http://schemas.openxmlformats.org/officeDocument/2006/relationships" r:embed="rId1"/>
          <a:stretch>
            <a:fillRect/>
          </a:stretch>
        </a:blipFill>
      </dgm:spPr>
      <dgm:t>
        <a:bodyPr/>
        <a:lstStyle/>
        <a:p>
          <a:r>
            <a:rPr lang="es-ES">
              <a:noFill/>
            </a:rPr>
            <a:t> </a:t>
          </a:r>
        </a:p>
      </dgm:t>
    </dgm:pt>
    <dgm:pt modelId="{78B94E32-64B9-4583-8D55-2C27BC2A4CBB}" type="parTrans" cxnId="{3C235DB6-FC6D-4D5E-8EF3-76A7E3FBCA50}">
      <dgm:prSet/>
      <dgm:spPr/>
      <dgm:t>
        <a:bodyPr/>
        <a:lstStyle/>
        <a:p>
          <a:endParaRPr lang="es-ES">
            <a:solidFill>
              <a:schemeClr val="tx2"/>
            </a:solidFill>
          </a:endParaRPr>
        </a:p>
      </dgm:t>
    </dgm:pt>
    <dgm:pt modelId="{1DC24FF3-A52D-48EB-9166-7354B0770EAA}" type="sibTrans" cxnId="{3C235DB6-FC6D-4D5E-8EF3-76A7E3FBCA50}">
      <dgm:prSet/>
      <dgm:spPr/>
      <dgm:t>
        <a:bodyPr/>
        <a:lstStyle/>
        <a:p>
          <a:endParaRPr lang="es-ES">
            <a:solidFill>
              <a:schemeClr val="tx2"/>
            </a:solidFill>
          </a:endParaRPr>
        </a:p>
      </dgm:t>
    </dgm:pt>
    <dgm:pt modelId="{146EBB7B-A363-495A-BFA4-B2BBA350696A}">
      <dgm:prSet/>
      <dgm:spPr>
        <a:blipFill rotWithShape="0">
          <a:blip xmlns:r="http://schemas.openxmlformats.org/officeDocument/2006/relationships" r:embed="rId2"/>
          <a:stretch>
            <a:fillRect/>
          </a:stretch>
        </a:blipFill>
      </dgm:spPr>
      <dgm:t>
        <a:bodyPr/>
        <a:lstStyle/>
        <a:p>
          <a:r>
            <a:rPr lang="es-ES">
              <a:noFill/>
            </a:rPr>
            <a:t> </a:t>
          </a:r>
        </a:p>
      </dgm:t>
    </dgm:pt>
    <dgm:pt modelId="{6F7B2E91-E000-436A-8489-487E12E271E5}" type="parTrans" cxnId="{AFA31EC2-AA0E-4868-945B-5B378F1507F9}">
      <dgm:prSet/>
      <dgm:spPr/>
      <dgm:t>
        <a:bodyPr/>
        <a:lstStyle/>
        <a:p>
          <a:endParaRPr lang="es-ES">
            <a:solidFill>
              <a:schemeClr val="tx2"/>
            </a:solidFill>
          </a:endParaRPr>
        </a:p>
      </dgm:t>
    </dgm:pt>
    <dgm:pt modelId="{D75CB430-98ED-478E-B7D0-F3FB68F274CE}" type="sibTrans" cxnId="{AFA31EC2-AA0E-4868-945B-5B378F1507F9}">
      <dgm:prSet/>
      <dgm:spPr/>
      <dgm:t>
        <a:bodyPr/>
        <a:lstStyle/>
        <a:p>
          <a:endParaRPr lang="es-ES">
            <a:solidFill>
              <a:schemeClr val="tx2"/>
            </a:solidFill>
          </a:endParaRPr>
        </a:p>
      </dgm:t>
    </dgm:pt>
    <dgm:pt modelId="{EC48B5A7-D5AA-4C71-B7DB-A5067CB340FD}">
      <dgm:prSet/>
      <dgm:spPr/>
      <dgm:t>
        <a:bodyPr/>
        <a:lstStyle/>
        <a:p>
          <a:r>
            <a:rPr lang="es-ES" smtClean="0">
              <a:solidFill>
                <a:schemeClr val="tx2"/>
              </a:solidFill>
            </a:rPr>
            <a:t>Luego se obtiene el carácter que se encuentre en la posición x que forma parte del mensaje cifrado.</a:t>
          </a:r>
          <a:endParaRPr lang="es-ES">
            <a:solidFill>
              <a:schemeClr val="tx2"/>
            </a:solidFill>
          </a:endParaRPr>
        </a:p>
      </dgm:t>
    </dgm:pt>
    <dgm:pt modelId="{0D82BB62-B7EC-43C5-8103-F7F8A69795B8}" type="parTrans" cxnId="{2B0847C3-3EF3-4E14-8532-EB3A2B555A81}">
      <dgm:prSet/>
      <dgm:spPr/>
      <dgm:t>
        <a:bodyPr/>
        <a:lstStyle/>
        <a:p>
          <a:endParaRPr lang="es-ES">
            <a:solidFill>
              <a:schemeClr val="tx2"/>
            </a:solidFill>
          </a:endParaRPr>
        </a:p>
      </dgm:t>
    </dgm:pt>
    <dgm:pt modelId="{6F13EFD8-8352-4748-B45A-A58AB86A44E3}" type="sibTrans" cxnId="{2B0847C3-3EF3-4E14-8532-EB3A2B555A81}">
      <dgm:prSet/>
      <dgm:spPr/>
      <dgm:t>
        <a:bodyPr/>
        <a:lstStyle/>
        <a:p>
          <a:endParaRPr lang="es-ES">
            <a:solidFill>
              <a:schemeClr val="tx2"/>
            </a:solidFill>
          </a:endParaRPr>
        </a:p>
      </dgm:t>
    </dgm:pt>
    <dgm:pt modelId="{3F44B3DF-63DF-49A6-834F-B0B399A2FC35}">
      <dgm:prSet/>
      <dgm:spPr/>
      <dgm:t>
        <a:bodyPr/>
        <a:lstStyle/>
        <a:p>
          <a:r>
            <a:rPr lang="es-ES" smtClean="0">
              <a:solidFill>
                <a:schemeClr val="tx2"/>
              </a:solidFill>
            </a:rPr>
            <a:t>El resultado final se obtiene un mensaje cifrado </a:t>
          </a:r>
          <a:r>
            <a:rPr lang="es-ES" i="1" smtClean="0">
              <a:solidFill>
                <a:schemeClr val="tx2"/>
              </a:solidFill>
            </a:rPr>
            <a:t>(msjec)</a:t>
          </a:r>
          <a:r>
            <a:rPr lang="es-ES" smtClean="0">
              <a:solidFill>
                <a:schemeClr val="tx2"/>
              </a:solidFill>
            </a:rPr>
            <a:t> del mensaje original </a:t>
          </a:r>
          <a:r>
            <a:rPr lang="es-ES" i="1" smtClean="0">
              <a:solidFill>
                <a:schemeClr val="tx2"/>
              </a:solidFill>
            </a:rPr>
            <a:t>(msje)</a:t>
          </a:r>
          <a:r>
            <a:rPr lang="es-ES" smtClean="0">
              <a:solidFill>
                <a:schemeClr val="tx2"/>
              </a:solidFill>
            </a:rPr>
            <a:t>.</a:t>
          </a:r>
          <a:endParaRPr lang="es-ES">
            <a:solidFill>
              <a:schemeClr val="tx2"/>
            </a:solidFill>
          </a:endParaRPr>
        </a:p>
      </dgm:t>
    </dgm:pt>
    <dgm:pt modelId="{DFD1F4E4-26A5-4ADF-A030-457268E41442}" type="parTrans" cxnId="{FA8D66BF-52C9-4756-9367-4D1B03BFA7C7}">
      <dgm:prSet/>
      <dgm:spPr/>
      <dgm:t>
        <a:bodyPr/>
        <a:lstStyle/>
        <a:p>
          <a:endParaRPr lang="es-ES">
            <a:solidFill>
              <a:schemeClr val="tx2"/>
            </a:solidFill>
          </a:endParaRPr>
        </a:p>
      </dgm:t>
    </dgm:pt>
    <dgm:pt modelId="{932FCA1F-99BF-4E2C-9517-4CBFDB32307E}" type="sibTrans" cxnId="{FA8D66BF-52C9-4756-9367-4D1B03BFA7C7}">
      <dgm:prSet/>
      <dgm:spPr/>
      <dgm:t>
        <a:bodyPr/>
        <a:lstStyle/>
        <a:p>
          <a:endParaRPr lang="es-ES">
            <a:solidFill>
              <a:schemeClr val="tx2"/>
            </a:solidFill>
          </a:endParaRPr>
        </a:p>
      </dgm:t>
    </dgm:pt>
    <dgm:pt modelId="{5481F277-30F8-471D-A537-E76700509030}">
      <dgm:prSet/>
      <dgm:spPr>
        <a:blipFill rotWithShape="0">
          <a:blip xmlns:r="http://schemas.openxmlformats.org/officeDocument/2006/relationships" r:embed="rId3"/>
          <a:stretch>
            <a:fillRect/>
          </a:stretch>
        </a:blipFill>
      </dgm:spPr>
      <dgm:t>
        <a:bodyPr/>
        <a:lstStyle/>
        <a:p>
          <a:r>
            <a:rPr lang="es-ES">
              <a:noFill/>
            </a:rPr>
            <a:t> </a:t>
          </a:r>
        </a:p>
      </dgm:t>
    </dgm:pt>
    <dgm:pt modelId="{01E5C250-73D2-43B8-A07D-0A5056FF083A}" type="parTrans" cxnId="{065962D1-FC07-499F-8BF3-F5A8DE5558E9}">
      <dgm:prSet/>
      <dgm:spPr/>
      <dgm:t>
        <a:bodyPr/>
        <a:lstStyle/>
        <a:p>
          <a:endParaRPr lang="es-ES">
            <a:solidFill>
              <a:schemeClr val="tx2"/>
            </a:solidFill>
          </a:endParaRPr>
        </a:p>
      </dgm:t>
    </dgm:pt>
    <dgm:pt modelId="{F818C5C8-1C90-4006-8AEC-A49CCA87D97E}" type="sibTrans" cxnId="{065962D1-FC07-499F-8BF3-F5A8DE5558E9}">
      <dgm:prSet/>
      <dgm:spPr/>
      <dgm:t>
        <a:bodyPr/>
        <a:lstStyle/>
        <a:p>
          <a:endParaRPr lang="es-ES">
            <a:solidFill>
              <a:schemeClr val="tx2"/>
            </a:solidFill>
          </a:endParaRPr>
        </a:p>
      </dgm:t>
    </dgm:pt>
    <dgm:pt modelId="{529930F7-7557-4591-B623-B3BC2A91A536}" type="pres">
      <dgm:prSet presAssocID="{ED367049-47BB-4305-A603-BB521580F2FC}" presName="Name0" presStyleCnt="0">
        <dgm:presLayoutVars>
          <dgm:chMax val="7"/>
          <dgm:chPref val="7"/>
          <dgm:dir/>
        </dgm:presLayoutVars>
      </dgm:prSet>
      <dgm:spPr/>
    </dgm:pt>
    <dgm:pt modelId="{B4408464-EC8E-4C82-8CE9-A13A66EC8EFC}" type="pres">
      <dgm:prSet presAssocID="{ED367049-47BB-4305-A603-BB521580F2FC}" presName="Name1" presStyleCnt="0"/>
      <dgm:spPr/>
    </dgm:pt>
    <dgm:pt modelId="{9F7593F7-C0F7-4F25-8652-1AE83863F49B}" type="pres">
      <dgm:prSet presAssocID="{ED367049-47BB-4305-A603-BB521580F2FC}" presName="cycle" presStyleCnt="0"/>
      <dgm:spPr/>
    </dgm:pt>
    <dgm:pt modelId="{2560BFBE-B30D-47D4-A708-35CEE2433107}" type="pres">
      <dgm:prSet presAssocID="{ED367049-47BB-4305-A603-BB521580F2FC}" presName="srcNode" presStyleLbl="node1" presStyleIdx="0" presStyleCnt="5"/>
      <dgm:spPr/>
    </dgm:pt>
    <dgm:pt modelId="{42D5CE54-F297-433D-B7E2-89E455969280}" type="pres">
      <dgm:prSet presAssocID="{ED367049-47BB-4305-A603-BB521580F2FC}" presName="conn" presStyleLbl="parChTrans1D2" presStyleIdx="0" presStyleCnt="1"/>
      <dgm:spPr/>
    </dgm:pt>
    <dgm:pt modelId="{FE8EE9AD-2799-46CB-A701-2882C839CEFB}" type="pres">
      <dgm:prSet presAssocID="{ED367049-47BB-4305-A603-BB521580F2FC}" presName="extraNode" presStyleLbl="node1" presStyleIdx="0" presStyleCnt="5"/>
      <dgm:spPr/>
    </dgm:pt>
    <dgm:pt modelId="{91AFDA09-8B96-4B5F-BE92-C82AE651636F}" type="pres">
      <dgm:prSet presAssocID="{ED367049-47BB-4305-A603-BB521580F2FC}" presName="dstNode" presStyleLbl="node1" presStyleIdx="0" presStyleCnt="5"/>
      <dgm:spPr/>
    </dgm:pt>
    <dgm:pt modelId="{BDA0B6D7-81D9-4D46-A66D-0FAD47DC9F4F}" type="pres">
      <dgm:prSet presAssocID="{903F9321-75B9-49D6-8E94-B9B247640211}" presName="text_1" presStyleLbl="node1" presStyleIdx="0" presStyleCnt="5">
        <dgm:presLayoutVars>
          <dgm:bulletEnabled val="1"/>
        </dgm:presLayoutVars>
      </dgm:prSet>
      <dgm:spPr/>
      <dgm:t>
        <a:bodyPr/>
        <a:lstStyle/>
        <a:p>
          <a:endParaRPr lang="es-ES"/>
        </a:p>
      </dgm:t>
    </dgm:pt>
    <dgm:pt modelId="{7A46C241-76E6-49C5-B235-90A15787E044}" type="pres">
      <dgm:prSet presAssocID="{903F9321-75B9-49D6-8E94-B9B247640211}" presName="accent_1" presStyleCnt="0"/>
      <dgm:spPr/>
    </dgm:pt>
    <dgm:pt modelId="{DED57956-6B44-4210-9DA6-328E5EE08EBC}" type="pres">
      <dgm:prSet presAssocID="{903F9321-75B9-49D6-8E94-B9B247640211}" presName="accentRepeatNode" presStyleLbl="solidFgAcc1" presStyleIdx="0" presStyleCnt="5"/>
      <dgm:spPr/>
    </dgm:pt>
    <dgm:pt modelId="{B9C22148-004F-4939-9AFA-622574A22490}" type="pres">
      <dgm:prSet presAssocID="{5481F277-30F8-471D-A537-E76700509030}" presName="text_2" presStyleLbl="node1" presStyleIdx="1" presStyleCnt="5">
        <dgm:presLayoutVars>
          <dgm:bulletEnabled val="1"/>
        </dgm:presLayoutVars>
      </dgm:prSet>
      <dgm:spPr/>
      <dgm:t>
        <a:bodyPr/>
        <a:lstStyle/>
        <a:p>
          <a:endParaRPr lang="es-ES"/>
        </a:p>
      </dgm:t>
    </dgm:pt>
    <dgm:pt modelId="{7F0E9B1A-9EA0-443A-98E0-858C30071A1C}" type="pres">
      <dgm:prSet presAssocID="{5481F277-30F8-471D-A537-E76700509030}" presName="accent_2" presStyleCnt="0"/>
      <dgm:spPr/>
    </dgm:pt>
    <dgm:pt modelId="{CC5B21AB-B2A8-4A18-A396-1825021DFF28}" type="pres">
      <dgm:prSet presAssocID="{5481F277-30F8-471D-A537-E76700509030}" presName="accentRepeatNode" presStyleLbl="solidFgAcc1" presStyleIdx="1" presStyleCnt="5"/>
      <dgm:spPr/>
    </dgm:pt>
    <dgm:pt modelId="{D7F5B255-5E31-4672-89C9-2075508D5796}" type="pres">
      <dgm:prSet presAssocID="{146EBB7B-A363-495A-BFA4-B2BBA350696A}" presName="text_3" presStyleLbl="node1" presStyleIdx="2" presStyleCnt="5">
        <dgm:presLayoutVars>
          <dgm:bulletEnabled val="1"/>
        </dgm:presLayoutVars>
      </dgm:prSet>
      <dgm:spPr/>
    </dgm:pt>
    <dgm:pt modelId="{5027F8A9-0A84-4533-B9B9-5FA0B5DC6DF5}" type="pres">
      <dgm:prSet presAssocID="{146EBB7B-A363-495A-BFA4-B2BBA350696A}" presName="accent_3" presStyleCnt="0"/>
      <dgm:spPr/>
    </dgm:pt>
    <dgm:pt modelId="{CC0D3A12-19F7-4289-9D5E-A29C39946B13}" type="pres">
      <dgm:prSet presAssocID="{146EBB7B-A363-495A-BFA4-B2BBA350696A}" presName="accentRepeatNode" presStyleLbl="solidFgAcc1" presStyleIdx="2" presStyleCnt="5"/>
      <dgm:spPr/>
    </dgm:pt>
    <dgm:pt modelId="{6A98EF41-E7BF-4FE5-B342-58D1F19ABEC6}" type="pres">
      <dgm:prSet presAssocID="{EC48B5A7-D5AA-4C71-B7DB-A5067CB340FD}" presName="text_4" presStyleLbl="node1" presStyleIdx="3" presStyleCnt="5">
        <dgm:presLayoutVars>
          <dgm:bulletEnabled val="1"/>
        </dgm:presLayoutVars>
      </dgm:prSet>
      <dgm:spPr/>
    </dgm:pt>
    <dgm:pt modelId="{7487B007-591D-485A-B60D-5BA979D76E81}" type="pres">
      <dgm:prSet presAssocID="{EC48B5A7-D5AA-4C71-B7DB-A5067CB340FD}" presName="accent_4" presStyleCnt="0"/>
      <dgm:spPr/>
    </dgm:pt>
    <dgm:pt modelId="{FAA1BFC4-430E-4775-B255-C7C1657366C9}" type="pres">
      <dgm:prSet presAssocID="{EC48B5A7-D5AA-4C71-B7DB-A5067CB340FD}" presName="accentRepeatNode" presStyleLbl="solidFgAcc1" presStyleIdx="3" presStyleCnt="5"/>
      <dgm:spPr/>
    </dgm:pt>
    <dgm:pt modelId="{E5221DA5-10AE-44EF-9FFF-0E6F6C594FF9}" type="pres">
      <dgm:prSet presAssocID="{3F44B3DF-63DF-49A6-834F-B0B399A2FC35}" presName="text_5" presStyleLbl="node1" presStyleIdx="4" presStyleCnt="5">
        <dgm:presLayoutVars>
          <dgm:bulletEnabled val="1"/>
        </dgm:presLayoutVars>
      </dgm:prSet>
      <dgm:spPr/>
    </dgm:pt>
    <dgm:pt modelId="{8302732C-8ABB-483C-BD20-DFB9D4EBA855}" type="pres">
      <dgm:prSet presAssocID="{3F44B3DF-63DF-49A6-834F-B0B399A2FC35}" presName="accent_5" presStyleCnt="0"/>
      <dgm:spPr/>
    </dgm:pt>
    <dgm:pt modelId="{8E6DFA34-110D-4AB9-A036-E9306CD13A28}" type="pres">
      <dgm:prSet presAssocID="{3F44B3DF-63DF-49A6-834F-B0B399A2FC35}" presName="accentRepeatNode" presStyleLbl="solidFgAcc1" presStyleIdx="4" presStyleCnt="5"/>
      <dgm:spPr/>
    </dgm:pt>
  </dgm:ptLst>
  <dgm:cxnLst>
    <dgm:cxn modelId="{2B0847C3-3EF3-4E14-8532-EB3A2B555A81}" srcId="{ED367049-47BB-4305-A603-BB521580F2FC}" destId="{EC48B5A7-D5AA-4C71-B7DB-A5067CB340FD}" srcOrd="3" destOrd="0" parTransId="{0D82BB62-B7EC-43C5-8103-F7F8A69795B8}" sibTransId="{6F13EFD8-8352-4748-B45A-A58AB86A44E3}"/>
    <dgm:cxn modelId="{3C235DB6-FC6D-4D5E-8EF3-76A7E3FBCA50}" srcId="{ED367049-47BB-4305-A603-BB521580F2FC}" destId="{903F9321-75B9-49D6-8E94-B9B247640211}" srcOrd="0" destOrd="0" parTransId="{78B94E32-64B9-4583-8D55-2C27BC2A4CBB}" sibTransId="{1DC24FF3-A52D-48EB-9166-7354B0770EAA}"/>
    <dgm:cxn modelId="{4B1EAB17-21A4-4C2E-B68E-E3AD488F157B}" type="presOf" srcId="{EC48B5A7-D5AA-4C71-B7DB-A5067CB340FD}" destId="{6A98EF41-E7BF-4FE5-B342-58D1F19ABEC6}" srcOrd="0" destOrd="0" presId="urn:microsoft.com/office/officeart/2008/layout/VerticalCurvedList"/>
    <dgm:cxn modelId="{4A660263-0179-462E-937D-58C2F1504991}" type="presOf" srcId="{1DC24FF3-A52D-48EB-9166-7354B0770EAA}" destId="{42D5CE54-F297-433D-B7E2-89E455969280}" srcOrd="0" destOrd="0" presId="urn:microsoft.com/office/officeart/2008/layout/VerticalCurvedList"/>
    <dgm:cxn modelId="{4BB4F195-B777-4DB5-B9E9-06AAA98A200C}" type="presOf" srcId="{ED367049-47BB-4305-A603-BB521580F2FC}" destId="{529930F7-7557-4591-B623-B3BC2A91A536}" srcOrd="0" destOrd="0" presId="urn:microsoft.com/office/officeart/2008/layout/VerticalCurvedList"/>
    <dgm:cxn modelId="{2AFE7593-13A9-4E74-A583-74E1E187F4FC}" type="presOf" srcId="{903F9321-75B9-49D6-8E94-B9B247640211}" destId="{BDA0B6D7-81D9-4D46-A66D-0FAD47DC9F4F}" srcOrd="0" destOrd="0" presId="urn:microsoft.com/office/officeart/2008/layout/VerticalCurvedList"/>
    <dgm:cxn modelId="{D4F4098B-713B-44EB-B5BF-42BB4D0BA0FD}" type="presOf" srcId="{3F44B3DF-63DF-49A6-834F-B0B399A2FC35}" destId="{E5221DA5-10AE-44EF-9FFF-0E6F6C594FF9}" srcOrd="0" destOrd="0" presId="urn:microsoft.com/office/officeart/2008/layout/VerticalCurvedList"/>
    <dgm:cxn modelId="{AFA31EC2-AA0E-4868-945B-5B378F1507F9}" srcId="{ED367049-47BB-4305-A603-BB521580F2FC}" destId="{146EBB7B-A363-495A-BFA4-B2BBA350696A}" srcOrd="2" destOrd="0" parTransId="{6F7B2E91-E000-436A-8489-487E12E271E5}" sibTransId="{D75CB430-98ED-478E-B7D0-F3FB68F274CE}"/>
    <dgm:cxn modelId="{FA8D66BF-52C9-4756-9367-4D1B03BFA7C7}" srcId="{ED367049-47BB-4305-A603-BB521580F2FC}" destId="{3F44B3DF-63DF-49A6-834F-B0B399A2FC35}" srcOrd="4" destOrd="0" parTransId="{DFD1F4E4-26A5-4ADF-A030-457268E41442}" sibTransId="{932FCA1F-99BF-4E2C-9517-4CBFDB32307E}"/>
    <dgm:cxn modelId="{F3FD2BE1-E737-446C-8ECF-110604128A11}" type="presOf" srcId="{5481F277-30F8-471D-A537-E76700509030}" destId="{B9C22148-004F-4939-9AFA-622574A22490}" srcOrd="0" destOrd="0" presId="urn:microsoft.com/office/officeart/2008/layout/VerticalCurvedList"/>
    <dgm:cxn modelId="{DC910EA0-2AFE-4EA7-BAEB-ED9C947648B4}" type="presOf" srcId="{146EBB7B-A363-495A-BFA4-B2BBA350696A}" destId="{D7F5B255-5E31-4672-89C9-2075508D5796}" srcOrd="0" destOrd="0" presId="urn:microsoft.com/office/officeart/2008/layout/VerticalCurvedList"/>
    <dgm:cxn modelId="{065962D1-FC07-499F-8BF3-F5A8DE5558E9}" srcId="{ED367049-47BB-4305-A603-BB521580F2FC}" destId="{5481F277-30F8-471D-A537-E76700509030}" srcOrd="1" destOrd="0" parTransId="{01E5C250-73D2-43B8-A07D-0A5056FF083A}" sibTransId="{F818C5C8-1C90-4006-8AEC-A49CCA87D97E}"/>
    <dgm:cxn modelId="{9CE2EB0C-08D6-4126-AEFB-BC3675EE5983}" type="presParOf" srcId="{529930F7-7557-4591-B623-B3BC2A91A536}" destId="{B4408464-EC8E-4C82-8CE9-A13A66EC8EFC}" srcOrd="0" destOrd="0" presId="urn:microsoft.com/office/officeart/2008/layout/VerticalCurvedList"/>
    <dgm:cxn modelId="{1C48564A-2573-43CF-9DC0-D17F83BE6DD4}" type="presParOf" srcId="{B4408464-EC8E-4C82-8CE9-A13A66EC8EFC}" destId="{9F7593F7-C0F7-4F25-8652-1AE83863F49B}" srcOrd="0" destOrd="0" presId="urn:microsoft.com/office/officeart/2008/layout/VerticalCurvedList"/>
    <dgm:cxn modelId="{EC0861E5-40CE-465F-937C-345EEA896C3C}" type="presParOf" srcId="{9F7593F7-C0F7-4F25-8652-1AE83863F49B}" destId="{2560BFBE-B30D-47D4-A708-35CEE2433107}" srcOrd="0" destOrd="0" presId="urn:microsoft.com/office/officeart/2008/layout/VerticalCurvedList"/>
    <dgm:cxn modelId="{0D359AA8-231C-4C0A-A4DC-E84DA37F1522}" type="presParOf" srcId="{9F7593F7-C0F7-4F25-8652-1AE83863F49B}" destId="{42D5CE54-F297-433D-B7E2-89E455969280}" srcOrd="1" destOrd="0" presId="urn:microsoft.com/office/officeart/2008/layout/VerticalCurvedList"/>
    <dgm:cxn modelId="{741051FE-DD53-4F43-8653-FCC77D544D0F}" type="presParOf" srcId="{9F7593F7-C0F7-4F25-8652-1AE83863F49B}" destId="{FE8EE9AD-2799-46CB-A701-2882C839CEFB}" srcOrd="2" destOrd="0" presId="urn:microsoft.com/office/officeart/2008/layout/VerticalCurvedList"/>
    <dgm:cxn modelId="{A7EDEF4F-9D88-4464-9ECA-D6A82EDDDD01}" type="presParOf" srcId="{9F7593F7-C0F7-4F25-8652-1AE83863F49B}" destId="{91AFDA09-8B96-4B5F-BE92-C82AE651636F}" srcOrd="3" destOrd="0" presId="urn:microsoft.com/office/officeart/2008/layout/VerticalCurvedList"/>
    <dgm:cxn modelId="{1B39C917-AC6D-4494-B1D1-9364C31C3239}" type="presParOf" srcId="{B4408464-EC8E-4C82-8CE9-A13A66EC8EFC}" destId="{BDA0B6D7-81D9-4D46-A66D-0FAD47DC9F4F}" srcOrd="1" destOrd="0" presId="urn:microsoft.com/office/officeart/2008/layout/VerticalCurvedList"/>
    <dgm:cxn modelId="{64C9CDFE-492A-4696-9332-956A73E0DBAC}" type="presParOf" srcId="{B4408464-EC8E-4C82-8CE9-A13A66EC8EFC}" destId="{7A46C241-76E6-49C5-B235-90A15787E044}" srcOrd="2" destOrd="0" presId="urn:microsoft.com/office/officeart/2008/layout/VerticalCurvedList"/>
    <dgm:cxn modelId="{FF671F6F-110D-4F68-B5F1-42627695E912}" type="presParOf" srcId="{7A46C241-76E6-49C5-B235-90A15787E044}" destId="{DED57956-6B44-4210-9DA6-328E5EE08EBC}" srcOrd="0" destOrd="0" presId="urn:microsoft.com/office/officeart/2008/layout/VerticalCurvedList"/>
    <dgm:cxn modelId="{0C432F58-9B75-4215-BF37-7C94055CE459}" type="presParOf" srcId="{B4408464-EC8E-4C82-8CE9-A13A66EC8EFC}" destId="{B9C22148-004F-4939-9AFA-622574A22490}" srcOrd="3" destOrd="0" presId="urn:microsoft.com/office/officeart/2008/layout/VerticalCurvedList"/>
    <dgm:cxn modelId="{D2FDCCEE-699E-4F02-9A5C-ECD80E19D2C1}" type="presParOf" srcId="{B4408464-EC8E-4C82-8CE9-A13A66EC8EFC}" destId="{7F0E9B1A-9EA0-443A-98E0-858C30071A1C}" srcOrd="4" destOrd="0" presId="urn:microsoft.com/office/officeart/2008/layout/VerticalCurvedList"/>
    <dgm:cxn modelId="{2889BFED-1B5C-42F5-B919-458AF413C3A2}" type="presParOf" srcId="{7F0E9B1A-9EA0-443A-98E0-858C30071A1C}" destId="{CC5B21AB-B2A8-4A18-A396-1825021DFF28}" srcOrd="0" destOrd="0" presId="urn:microsoft.com/office/officeart/2008/layout/VerticalCurvedList"/>
    <dgm:cxn modelId="{DC55C550-DDEF-48E7-AE3C-BC16ADCF0226}" type="presParOf" srcId="{B4408464-EC8E-4C82-8CE9-A13A66EC8EFC}" destId="{D7F5B255-5E31-4672-89C9-2075508D5796}" srcOrd="5" destOrd="0" presId="urn:microsoft.com/office/officeart/2008/layout/VerticalCurvedList"/>
    <dgm:cxn modelId="{5D077CFB-48AF-4898-B335-B4CFC7FBBE76}" type="presParOf" srcId="{B4408464-EC8E-4C82-8CE9-A13A66EC8EFC}" destId="{5027F8A9-0A84-4533-B9B9-5FA0B5DC6DF5}" srcOrd="6" destOrd="0" presId="urn:microsoft.com/office/officeart/2008/layout/VerticalCurvedList"/>
    <dgm:cxn modelId="{3944D5DF-5BEF-47CD-91D5-EBF8F153FE6D}" type="presParOf" srcId="{5027F8A9-0A84-4533-B9B9-5FA0B5DC6DF5}" destId="{CC0D3A12-19F7-4289-9D5E-A29C39946B13}" srcOrd="0" destOrd="0" presId="urn:microsoft.com/office/officeart/2008/layout/VerticalCurvedList"/>
    <dgm:cxn modelId="{FE295770-EEBD-4EA2-B187-ECCB5650D9E3}" type="presParOf" srcId="{B4408464-EC8E-4C82-8CE9-A13A66EC8EFC}" destId="{6A98EF41-E7BF-4FE5-B342-58D1F19ABEC6}" srcOrd="7" destOrd="0" presId="urn:microsoft.com/office/officeart/2008/layout/VerticalCurvedList"/>
    <dgm:cxn modelId="{75113EBC-0AE6-4160-A775-F3A25BA041F0}" type="presParOf" srcId="{B4408464-EC8E-4C82-8CE9-A13A66EC8EFC}" destId="{7487B007-591D-485A-B60D-5BA979D76E81}" srcOrd="8" destOrd="0" presId="urn:microsoft.com/office/officeart/2008/layout/VerticalCurvedList"/>
    <dgm:cxn modelId="{A2A0BF7E-C184-429C-BBF5-F321ACDBDC0D}" type="presParOf" srcId="{7487B007-591D-485A-B60D-5BA979D76E81}" destId="{FAA1BFC4-430E-4775-B255-C7C1657366C9}" srcOrd="0" destOrd="0" presId="urn:microsoft.com/office/officeart/2008/layout/VerticalCurvedList"/>
    <dgm:cxn modelId="{D7E85561-AB35-4B2B-9342-EA8C32389B19}" type="presParOf" srcId="{B4408464-EC8E-4C82-8CE9-A13A66EC8EFC}" destId="{E5221DA5-10AE-44EF-9FFF-0E6F6C594FF9}" srcOrd="9" destOrd="0" presId="urn:microsoft.com/office/officeart/2008/layout/VerticalCurvedList"/>
    <dgm:cxn modelId="{6ACA8BB3-431C-46A3-AB98-F22E1FC58A04}" type="presParOf" srcId="{B4408464-EC8E-4C82-8CE9-A13A66EC8EFC}" destId="{8302732C-8ABB-483C-BD20-DFB9D4EBA855}" srcOrd="10" destOrd="0" presId="urn:microsoft.com/office/officeart/2008/layout/VerticalCurvedList"/>
    <dgm:cxn modelId="{C7E6FEBB-1189-4060-8F5D-DBEA894F6847}" type="presParOf" srcId="{8302732C-8ABB-483C-BD20-DFB9D4EBA855}" destId="{8E6DFA34-110D-4AB9-A036-E9306CD13A2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367049-47BB-4305-A603-BB521580F2FC}"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es-ES"/>
        </a:p>
      </dgm:t>
    </dgm:pt>
    <dgm:pt modelId="{A485D8EA-8E26-48CE-A7BB-534CBB2CACF7}">
      <dgm:prSet/>
      <dgm:spPr/>
      <dgm:t>
        <a:bodyPr/>
        <a:lstStyle/>
        <a:p>
          <a:r>
            <a:rPr lang="es-ES" smtClean="0">
              <a:solidFill>
                <a:schemeClr val="tx2"/>
              </a:solidFill>
            </a:rPr>
            <a:t>Se recepta el número </a:t>
          </a:r>
          <a:r>
            <a:rPr lang="es-ES" i="1" smtClean="0">
              <a:solidFill>
                <a:schemeClr val="tx2"/>
              </a:solidFill>
            </a:rPr>
            <a:t>n</a:t>
          </a:r>
          <a:r>
            <a:rPr lang="es-ES" smtClean="0">
              <a:solidFill>
                <a:schemeClr val="tx2"/>
              </a:solidFill>
            </a:rPr>
            <a:t>, el arreglo de índices del código (a) y el mensaje cifrado (msjec).</a:t>
          </a:r>
          <a:endParaRPr lang="es-ES">
            <a:solidFill>
              <a:schemeClr val="tx2"/>
            </a:solidFill>
          </a:endParaRPr>
        </a:p>
      </dgm:t>
    </dgm:pt>
    <dgm:pt modelId="{3BFB2F4E-CA2E-4E56-9AB5-D46C805950A0}" type="parTrans" cxnId="{EC3F5C96-B20E-4202-8FCB-FA2CFA0BB3CD}">
      <dgm:prSet/>
      <dgm:spPr/>
      <dgm:t>
        <a:bodyPr/>
        <a:lstStyle/>
        <a:p>
          <a:endParaRPr lang="es-ES">
            <a:solidFill>
              <a:schemeClr val="tx2"/>
            </a:solidFill>
          </a:endParaRPr>
        </a:p>
      </dgm:t>
    </dgm:pt>
    <dgm:pt modelId="{EBC2EE18-2DDE-4857-A05A-868CA706F231}" type="sibTrans" cxnId="{EC3F5C96-B20E-4202-8FCB-FA2CFA0BB3CD}">
      <dgm:prSet/>
      <dgm:spPr/>
      <dgm:t>
        <a:bodyPr/>
        <a:lstStyle/>
        <a:p>
          <a:endParaRPr lang="es-ES">
            <a:solidFill>
              <a:schemeClr val="tx2"/>
            </a:solidFill>
          </a:endParaRPr>
        </a:p>
      </dgm:t>
    </dgm:pt>
    <mc:AlternateContent xmlns:mc="http://schemas.openxmlformats.org/markup-compatibility/2006" xmlns:a14="http://schemas.microsoft.com/office/drawing/2010/main">
      <mc:Choice Requires="a14">
        <dgm:pt modelId="{409501C9-A811-4208-BE92-4F5EA879316A}">
          <dgm:prSet/>
          <dgm:spPr/>
          <dgm:t>
            <a:bodyPr/>
            <a:lstStyle/>
            <a:p>
              <a:r>
                <a:rPr lang="es-ES" smtClean="0">
                  <a:solidFill>
                    <a:schemeClr val="tx2"/>
                  </a:solidFill>
                </a:rPr>
                <a:t>Es necesario calcular la clave (s), a través de la expresión </a:t>
              </a:r>
              <a14:m>
                <m:oMath xmlns:m="http://schemas.openxmlformats.org/officeDocument/2006/math">
                  <m:r>
                    <a:rPr lang="en-US" i="1">
                      <a:solidFill>
                        <a:schemeClr val="tx2"/>
                      </a:solidFill>
                      <a:latin typeface="Cambria Math" panose="02040503050406030204" pitchFamily="18" charset="0"/>
                    </a:rPr>
                    <m:t>𝑠</m:t>
                  </m:r>
                  <m:r>
                    <a:rPr lang="es-ES" i="1">
                      <a:solidFill>
                        <a:schemeClr val="tx2"/>
                      </a:solidFill>
                      <a:latin typeface="Cambria Math" panose="02040503050406030204" pitchFamily="18" charset="0"/>
                    </a:rPr>
                    <m:t>=</m:t>
                  </m:r>
                  <m:r>
                    <a:rPr lang="en-US" i="1">
                      <a:solidFill>
                        <a:schemeClr val="tx2"/>
                      </a:solidFill>
                      <a:latin typeface="Cambria Math" panose="02040503050406030204" pitchFamily="18" charset="0"/>
                    </a:rPr>
                    <m:t>𝐶𝑎𝑙𝑐𝑢𝑙𝑎𝑟𝑆</m:t>
                  </m:r>
                  <m:d>
                    <m:dPr>
                      <m:ctrlPr>
                        <a:rPr lang="es-ES" i="1">
                          <a:solidFill>
                            <a:schemeClr val="tx2"/>
                          </a:solidFill>
                          <a:latin typeface="Cambria Math" panose="02040503050406030204" pitchFamily="18" charset="0"/>
                        </a:rPr>
                      </m:ctrlPr>
                    </m:dPr>
                    <m:e>
                      <m:r>
                        <a:rPr lang="en-US" i="1">
                          <a:solidFill>
                            <a:schemeClr val="tx2"/>
                          </a:solidFill>
                          <a:latin typeface="Cambria Math" panose="02040503050406030204" pitchFamily="18" charset="0"/>
                        </a:rPr>
                        <m:t>𝑛</m:t>
                      </m:r>
                      <m:r>
                        <a:rPr lang="es-ES" i="1">
                          <a:solidFill>
                            <a:schemeClr val="tx2"/>
                          </a:solidFill>
                          <a:latin typeface="Cambria Math" panose="02040503050406030204" pitchFamily="18" charset="0"/>
                        </a:rPr>
                        <m:t>,</m:t>
                      </m:r>
                      <m:r>
                        <m:rPr>
                          <m:sty m:val="p"/>
                        </m:rPr>
                        <a:rPr lang="es-ES">
                          <a:solidFill>
                            <a:schemeClr val="tx2"/>
                          </a:solidFill>
                          <a:latin typeface="Cambria Math" panose="02040503050406030204" pitchFamily="18" charset="0"/>
                        </a:rPr>
                        <m:t>φ</m:t>
                      </m:r>
                    </m:e>
                  </m:d>
                </m:oMath>
              </a14:m>
              <a:r>
                <a:rPr lang="es-ES">
                  <a:solidFill>
                    <a:schemeClr val="tx2"/>
                  </a:solidFill>
                </a:rPr>
                <a:t>, donde φ= (p-1)*(q-1).</a:t>
              </a:r>
            </a:p>
          </dgm:t>
        </dgm:pt>
      </mc:Choice>
      <mc:Fallback xmlns="">
        <dgm:pt modelId="{409501C9-A811-4208-BE92-4F5EA879316A}">
          <dgm:prSet/>
          <dgm:spPr/>
          <dgm:t>
            <a:bodyPr/>
            <a:lstStyle/>
            <a:p>
              <a:r>
                <a:rPr lang="es-ES" smtClean="0">
                  <a:solidFill>
                    <a:schemeClr val="tx2"/>
                  </a:solidFill>
                </a:rPr>
                <a:t>Es necesario calcular la clave (s), a través de la expresión </a:t>
              </a:r>
              <a:r>
                <a:rPr lang="en-US" i="0">
                  <a:solidFill>
                    <a:schemeClr val="tx2"/>
                  </a:solidFill>
                </a:rPr>
                <a:t>𝑠</a:t>
              </a:r>
              <a:r>
                <a:rPr lang="es-ES" i="0">
                  <a:solidFill>
                    <a:schemeClr val="tx2"/>
                  </a:solidFill>
                </a:rPr>
                <a:t>=</a:t>
              </a:r>
              <a:r>
                <a:rPr lang="en-US" i="0">
                  <a:solidFill>
                    <a:schemeClr val="tx2"/>
                  </a:solidFill>
                </a:rPr>
                <a:t>𝐶𝑎𝑙𝑐𝑢𝑙𝑎𝑟𝑆</a:t>
              </a:r>
              <a:r>
                <a:rPr lang="es-ES" i="0">
                  <a:solidFill>
                    <a:schemeClr val="tx2"/>
                  </a:solidFill>
                </a:rPr>
                <a:t>(</a:t>
              </a:r>
              <a:r>
                <a:rPr lang="en-US" i="0">
                  <a:solidFill>
                    <a:schemeClr val="tx2"/>
                  </a:solidFill>
                </a:rPr>
                <a:t>𝑛</a:t>
              </a:r>
              <a:r>
                <a:rPr lang="es-ES" i="0">
                  <a:solidFill>
                    <a:schemeClr val="tx2"/>
                  </a:solidFill>
                </a:rPr>
                <a:t>,φ)</a:t>
              </a:r>
              <a:r>
                <a:rPr lang="es-ES">
                  <a:solidFill>
                    <a:schemeClr val="tx2"/>
                  </a:solidFill>
                </a:rPr>
                <a:t>, donde φ= (p-1)*(q-1).</a:t>
              </a:r>
            </a:p>
          </dgm:t>
        </dgm:pt>
      </mc:Fallback>
    </mc:AlternateContent>
    <dgm:pt modelId="{3E9927F5-EEEF-4639-A9E7-14013E65FB6B}" type="parTrans" cxnId="{804424B3-BDFF-496D-A27D-4040730D6C19}">
      <dgm:prSet/>
      <dgm:spPr/>
      <dgm:t>
        <a:bodyPr/>
        <a:lstStyle/>
        <a:p>
          <a:endParaRPr lang="es-ES">
            <a:solidFill>
              <a:schemeClr val="tx2"/>
            </a:solidFill>
          </a:endParaRPr>
        </a:p>
      </dgm:t>
    </dgm:pt>
    <dgm:pt modelId="{DAB14B78-0AFF-4EB0-B51B-66D8DF6D8860}" type="sibTrans" cxnId="{804424B3-BDFF-496D-A27D-4040730D6C19}">
      <dgm:prSet/>
      <dgm:spPr/>
      <dgm:t>
        <a:bodyPr/>
        <a:lstStyle/>
        <a:p>
          <a:endParaRPr lang="es-ES">
            <a:solidFill>
              <a:schemeClr val="tx2"/>
            </a:solidFill>
          </a:endParaRPr>
        </a:p>
      </dgm:t>
    </dgm:pt>
    <dgm:pt modelId="{529930F7-7557-4591-B623-B3BC2A91A536}" type="pres">
      <dgm:prSet presAssocID="{ED367049-47BB-4305-A603-BB521580F2FC}" presName="Name0" presStyleCnt="0">
        <dgm:presLayoutVars>
          <dgm:chMax val="7"/>
          <dgm:chPref val="7"/>
          <dgm:dir/>
        </dgm:presLayoutVars>
      </dgm:prSet>
      <dgm:spPr/>
      <dgm:t>
        <a:bodyPr/>
        <a:lstStyle/>
        <a:p>
          <a:endParaRPr lang="es-ES"/>
        </a:p>
      </dgm:t>
    </dgm:pt>
    <dgm:pt modelId="{B4408464-EC8E-4C82-8CE9-A13A66EC8EFC}" type="pres">
      <dgm:prSet presAssocID="{ED367049-47BB-4305-A603-BB521580F2FC}" presName="Name1" presStyleCnt="0"/>
      <dgm:spPr/>
    </dgm:pt>
    <dgm:pt modelId="{9F7593F7-C0F7-4F25-8652-1AE83863F49B}" type="pres">
      <dgm:prSet presAssocID="{ED367049-47BB-4305-A603-BB521580F2FC}" presName="cycle" presStyleCnt="0"/>
      <dgm:spPr/>
    </dgm:pt>
    <dgm:pt modelId="{2560BFBE-B30D-47D4-A708-35CEE2433107}" type="pres">
      <dgm:prSet presAssocID="{ED367049-47BB-4305-A603-BB521580F2FC}" presName="srcNode" presStyleLbl="node1" presStyleIdx="0" presStyleCnt="2"/>
      <dgm:spPr/>
    </dgm:pt>
    <dgm:pt modelId="{42D5CE54-F297-433D-B7E2-89E455969280}" type="pres">
      <dgm:prSet presAssocID="{ED367049-47BB-4305-A603-BB521580F2FC}" presName="conn" presStyleLbl="parChTrans1D2" presStyleIdx="0" presStyleCnt="1"/>
      <dgm:spPr/>
      <dgm:t>
        <a:bodyPr/>
        <a:lstStyle/>
        <a:p>
          <a:endParaRPr lang="es-ES"/>
        </a:p>
      </dgm:t>
    </dgm:pt>
    <dgm:pt modelId="{FE8EE9AD-2799-46CB-A701-2882C839CEFB}" type="pres">
      <dgm:prSet presAssocID="{ED367049-47BB-4305-A603-BB521580F2FC}" presName="extraNode" presStyleLbl="node1" presStyleIdx="0" presStyleCnt="2"/>
      <dgm:spPr/>
    </dgm:pt>
    <dgm:pt modelId="{91AFDA09-8B96-4B5F-BE92-C82AE651636F}" type="pres">
      <dgm:prSet presAssocID="{ED367049-47BB-4305-A603-BB521580F2FC}" presName="dstNode" presStyleLbl="node1" presStyleIdx="0" presStyleCnt="2"/>
      <dgm:spPr/>
    </dgm:pt>
    <dgm:pt modelId="{8492B932-DB2B-463C-BC3B-11C469F3F22B}" type="pres">
      <dgm:prSet presAssocID="{A485D8EA-8E26-48CE-A7BB-534CBB2CACF7}" presName="text_1" presStyleLbl="node1" presStyleIdx="0" presStyleCnt="2">
        <dgm:presLayoutVars>
          <dgm:bulletEnabled val="1"/>
        </dgm:presLayoutVars>
      </dgm:prSet>
      <dgm:spPr/>
      <dgm:t>
        <a:bodyPr/>
        <a:lstStyle/>
        <a:p>
          <a:endParaRPr lang="es-ES"/>
        </a:p>
      </dgm:t>
    </dgm:pt>
    <dgm:pt modelId="{57DA6302-4569-427F-8DC8-73E0F430B2B2}" type="pres">
      <dgm:prSet presAssocID="{A485D8EA-8E26-48CE-A7BB-534CBB2CACF7}" presName="accent_1" presStyleCnt="0"/>
      <dgm:spPr/>
    </dgm:pt>
    <dgm:pt modelId="{D1A610AE-8369-4107-97E7-0A7CBBA04ED7}" type="pres">
      <dgm:prSet presAssocID="{A485D8EA-8E26-48CE-A7BB-534CBB2CACF7}" presName="accentRepeatNode" presStyleLbl="solidFgAcc1" presStyleIdx="0" presStyleCnt="2"/>
      <dgm:spPr/>
    </dgm:pt>
    <dgm:pt modelId="{2A842D2D-B85F-4936-B32D-748CEDE1BEBD}" type="pres">
      <dgm:prSet presAssocID="{409501C9-A811-4208-BE92-4F5EA879316A}" presName="text_2" presStyleLbl="node1" presStyleIdx="1" presStyleCnt="2">
        <dgm:presLayoutVars>
          <dgm:bulletEnabled val="1"/>
        </dgm:presLayoutVars>
      </dgm:prSet>
      <dgm:spPr/>
      <dgm:t>
        <a:bodyPr/>
        <a:lstStyle/>
        <a:p>
          <a:endParaRPr lang="es-ES"/>
        </a:p>
      </dgm:t>
    </dgm:pt>
    <dgm:pt modelId="{5B300F2C-6A04-4B64-BBE4-C467734F3047}" type="pres">
      <dgm:prSet presAssocID="{409501C9-A811-4208-BE92-4F5EA879316A}" presName="accent_2" presStyleCnt="0"/>
      <dgm:spPr/>
    </dgm:pt>
    <dgm:pt modelId="{CF5BFC84-9892-4B65-AE90-F08A73B64C93}" type="pres">
      <dgm:prSet presAssocID="{409501C9-A811-4208-BE92-4F5EA879316A}" presName="accentRepeatNode" presStyleLbl="solidFgAcc1" presStyleIdx="1" presStyleCnt="2"/>
      <dgm:spPr/>
    </dgm:pt>
  </dgm:ptLst>
  <dgm:cxnLst>
    <dgm:cxn modelId="{C6AA197E-BC03-40DF-9924-15A7E73BFF77}" type="presOf" srcId="{409501C9-A811-4208-BE92-4F5EA879316A}" destId="{2A842D2D-B85F-4936-B32D-748CEDE1BEBD}" srcOrd="0" destOrd="0" presId="urn:microsoft.com/office/officeart/2008/layout/VerticalCurvedList"/>
    <dgm:cxn modelId="{EC3F5C96-B20E-4202-8FCB-FA2CFA0BB3CD}" srcId="{ED367049-47BB-4305-A603-BB521580F2FC}" destId="{A485D8EA-8E26-48CE-A7BB-534CBB2CACF7}" srcOrd="0" destOrd="0" parTransId="{3BFB2F4E-CA2E-4E56-9AB5-D46C805950A0}" sibTransId="{EBC2EE18-2DDE-4857-A05A-868CA706F231}"/>
    <dgm:cxn modelId="{09CACEFA-DACB-4A51-855E-8748345C57B1}" type="presOf" srcId="{A485D8EA-8E26-48CE-A7BB-534CBB2CACF7}" destId="{8492B932-DB2B-463C-BC3B-11C469F3F22B}" srcOrd="0" destOrd="0" presId="urn:microsoft.com/office/officeart/2008/layout/VerticalCurvedList"/>
    <dgm:cxn modelId="{D341788C-B574-4660-9383-EEE27C2E2EE6}" type="presOf" srcId="{EBC2EE18-2DDE-4857-A05A-868CA706F231}" destId="{42D5CE54-F297-433D-B7E2-89E455969280}" srcOrd="0" destOrd="0" presId="urn:microsoft.com/office/officeart/2008/layout/VerticalCurvedList"/>
    <dgm:cxn modelId="{037060E2-3393-4AA5-958F-5B81053C5F25}" type="presOf" srcId="{ED367049-47BB-4305-A603-BB521580F2FC}" destId="{529930F7-7557-4591-B623-B3BC2A91A536}" srcOrd="0" destOrd="0" presId="urn:microsoft.com/office/officeart/2008/layout/VerticalCurvedList"/>
    <dgm:cxn modelId="{804424B3-BDFF-496D-A27D-4040730D6C19}" srcId="{ED367049-47BB-4305-A603-BB521580F2FC}" destId="{409501C9-A811-4208-BE92-4F5EA879316A}" srcOrd="1" destOrd="0" parTransId="{3E9927F5-EEEF-4639-A9E7-14013E65FB6B}" sibTransId="{DAB14B78-0AFF-4EB0-B51B-66D8DF6D8860}"/>
    <dgm:cxn modelId="{49E1A062-36AA-422C-A671-C59EDA30B12A}" type="presParOf" srcId="{529930F7-7557-4591-B623-B3BC2A91A536}" destId="{B4408464-EC8E-4C82-8CE9-A13A66EC8EFC}" srcOrd="0" destOrd="0" presId="urn:microsoft.com/office/officeart/2008/layout/VerticalCurvedList"/>
    <dgm:cxn modelId="{48B69E2C-2E91-4D90-AE22-8D4C0861D4A0}" type="presParOf" srcId="{B4408464-EC8E-4C82-8CE9-A13A66EC8EFC}" destId="{9F7593F7-C0F7-4F25-8652-1AE83863F49B}" srcOrd="0" destOrd="0" presId="urn:microsoft.com/office/officeart/2008/layout/VerticalCurvedList"/>
    <dgm:cxn modelId="{E317CC37-F277-46AC-B652-953ADCC86331}" type="presParOf" srcId="{9F7593F7-C0F7-4F25-8652-1AE83863F49B}" destId="{2560BFBE-B30D-47D4-A708-35CEE2433107}" srcOrd="0" destOrd="0" presId="urn:microsoft.com/office/officeart/2008/layout/VerticalCurvedList"/>
    <dgm:cxn modelId="{EB640BF9-8BD0-44C8-8E51-04B2AA471402}" type="presParOf" srcId="{9F7593F7-C0F7-4F25-8652-1AE83863F49B}" destId="{42D5CE54-F297-433D-B7E2-89E455969280}" srcOrd="1" destOrd="0" presId="urn:microsoft.com/office/officeart/2008/layout/VerticalCurvedList"/>
    <dgm:cxn modelId="{EBE222C1-12A6-4961-86CF-137E7F5FD7D5}" type="presParOf" srcId="{9F7593F7-C0F7-4F25-8652-1AE83863F49B}" destId="{FE8EE9AD-2799-46CB-A701-2882C839CEFB}" srcOrd="2" destOrd="0" presId="urn:microsoft.com/office/officeart/2008/layout/VerticalCurvedList"/>
    <dgm:cxn modelId="{DCDA162C-329B-4CA2-8D0C-4F8323F262CB}" type="presParOf" srcId="{9F7593F7-C0F7-4F25-8652-1AE83863F49B}" destId="{91AFDA09-8B96-4B5F-BE92-C82AE651636F}" srcOrd="3" destOrd="0" presId="urn:microsoft.com/office/officeart/2008/layout/VerticalCurvedList"/>
    <dgm:cxn modelId="{D9E5EB3D-CC5C-43E2-80DC-0B583D29778B}" type="presParOf" srcId="{B4408464-EC8E-4C82-8CE9-A13A66EC8EFC}" destId="{8492B932-DB2B-463C-BC3B-11C469F3F22B}" srcOrd="1" destOrd="0" presId="urn:microsoft.com/office/officeart/2008/layout/VerticalCurvedList"/>
    <dgm:cxn modelId="{5D423D0C-A319-46AC-8DC7-866FFAE6426C}" type="presParOf" srcId="{B4408464-EC8E-4C82-8CE9-A13A66EC8EFC}" destId="{57DA6302-4569-427F-8DC8-73E0F430B2B2}" srcOrd="2" destOrd="0" presId="urn:microsoft.com/office/officeart/2008/layout/VerticalCurvedList"/>
    <dgm:cxn modelId="{5A888F5A-1D07-4E12-A576-FDDEC9B350C8}" type="presParOf" srcId="{57DA6302-4569-427F-8DC8-73E0F430B2B2}" destId="{D1A610AE-8369-4107-97E7-0A7CBBA04ED7}" srcOrd="0" destOrd="0" presId="urn:microsoft.com/office/officeart/2008/layout/VerticalCurvedList"/>
    <dgm:cxn modelId="{7D816A0D-E799-4541-B67F-302A88A41F8C}" type="presParOf" srcId="{B4408464-EC8E-4C82-8CE9-A13A66EC8EFC}" destId="{2A842D2D-B85F-4936-B32D-748CEDE1BEBD}" srcOrd="3" destOrd="0" presId="urn:microsoft.com/office/officeart/2008/layout/VerticalCurvedList"/>
    <dgm:cxn modelId="{E916064E-4BF7-42E0-A27D-78004BDDCB1C}" type="presParOf" srcId="{B4408464-EC8E-4C82-8CE9-A13A66EC8EFC}" destId="{5B300F2C-6A04-4B64-BBE4-C467734F3047}" srcOrd="4" destOrd="0" presId="urn:microsoft.com/office/officeart/2008/layout/VerticalCurvedList"/>
    <dgm:cxn modelId="{60413A07-2310-485A-87D1-ADA68007E832}" type="presParOf" srcId="{5B300F2C-6A04-4B64-BBE4-C467734F3047}" destId="{CF5BFC84-9892-4B65-AE90-F08A73B64C9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367049-47BB-4305-A603-BB521580F2FC}"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es-ES"/>
        </a:p>
      </dgm:t>
    </dgm:pt>
    <dgm:pt modelId="{A485D8EA-8E26-48CE-A7BB-534CBB2CACF7}">
      <dgm:prSet/>
      <dgm:spPr/>
      <dgm:t>
        <a:bodyPr/>
        <a:lstStyle/>
        <a:p>
          <a:r>
            <a:rPr lang="es-ES" smtClean="0">
              <a:solidFill>
                <a:schemeClr val="tx2"/>
              </a:solidFill>
            </a:rPr>
            <a:t>Se recepta el número </a:t>
          </a:r>
          <a:r>
            <a:rPr lang="es-ES" i="1" smtClean="0">
              <a:solidFill>
                <a:schemeClr val="tx2"/>
              </a:solidFill>
            </a:rPr>
            <a:t>n</a:t>
          </a:r>
          <a:r>
            <a:rPr lang="es-ES" smtClean="0">
              <a:solidFill>
                <a:schemeClr val="tx2"/>
              </a:solidFill>
            </a:rPr>
            <a:t>, el arreglo de índices del código (a) y el mensaje cifrado (msjec).</a:t>
          </a:r>
          <a:endParaRPr lang="es-ES">
            <a:solidFill>
              <a:schemeClr val="tx2"/>
            </a:solidFill>
          </a:endParaRPr>
        </a:p>
      </dgm:t>
    </dgm:pt>
    <dgm:pt modelId="{3BFB2F4E-CA2E-4E56-9AB5-D46C805950A0}" type="parTrans" cxnId="{EC3F5C96-B20E-4202-8FCB-FA2CFA0BB3CD}">
      <dgm:prSet/>
      <dgm:spPr/>
      <dgm:t>
        <a:bodyPr/>
        <a:lstStyle/>
        <a:p>
          <a:endParaRPr lang="es-ES">
            <a:solidFill>
              <a:schemeClr val="tx2"/>
            </a:solidFill>
          </a:endParaRPr>
        </a:p>
      </dgm:t>
    </dgm:pt>
    <dgm:pt modelId="{EBC2EE18-2DDE-4857-A05A-868CA706F231}" type="sibTrans" cxnId="{EC3F5C96-B20E-4202-8FCB-FA2CFA0BB3CD}">
      <dgm:prSet/>
      <dgm:spPr/>
      <dgm:t>
        <a:bodyPr/>
        <a:lstStyle/>
        <a:p>
          <a:endParaRPr lang="es-ES">
            <a:solidFill>
              <a:schemeClr val="tx2"/>
            </a:solidFill>
          </a:endParaRPr>
        </a:p>
      </dgm:t>
    </dgm:pt>
    <dgm:pt modelId="{409501C9-A811-4208-BE92-4F5EA879316A}">
      <dgm:prSet/>
      <dgm:spPr>
        <a:blipFill rotWithShape="0">
          <a:blip xmlns:r="http://schemas.openxmlformats.org/officeDocument/2006/relationships" r:embed="rId1"/>
          <a:stretch>
            <a:fillRect r="-1197" b="-386"/>
          </a:stretch>
        </a:blipFill>
      </dgm:spPr>
      <dgm:t>
        <a:bodyPr/>
        <a:lstStyle/>
        <a:p>
          <a:r>
            <a:rPr lang="es-ES">
              <a:noFill/>
            </a:rPr>
            <a:t> </a:t>
          </a:r>
        </a:p>
      </dgm:t>
    </dgm:pt>
    <dgm:pt modelId="{3E9927F5-EEEF-4639-A9E7-14013E65FB6B}" type="parTrans" cxnId="{804424B3-BDFF-496D-A27D-4040730D6C19}">
      <dgm:prSet/>
      <dgm:spPr/>
      <dgm:t>
        <a:bodyPr/>
        <a:lstStyle/>
        <a:p>
          <a:endParaRPr lang="es-ES">
            <a:solidFill>
              <a:schemeClr val="tx2"/>
            </a:solidFill>
          </a:endParaRPr>
        </a:p>
      </dgm:t>
    </dgm:pt>
    <dgm:pt modelId="{DAB14B78-0AFF-4EB0-B51B-66D8DF6D8860}" type="sibTrans" cxnId="{804424B3-BDFF-496D-A27D-4040730D6C19}">
      <dgm:prSet/>
      <dgm:spPr/>
      <dgm:t>
        <a:bodyPr/>
        <a:lstStyle/>
        <a:p>
          <a:endParaRPr lang="es-ES">
            <a:solidFill>
              <a:schemeClr val="tx2"/>
            </a:solidFill>
          </a:endParaRPr>
        </a:p>
      </dgm:t>
    </dgm:pt>
    <dgm:pt modelId="{529930F7-7557-4591-B623-B3BC2A91A536}" type="pres">
      <dgm:prSet presAssocID="{ED367049-47BB-4305-A603-BB521580F2FC}" presName="Name0" presStyleCnt="0">
        <dgm:presLayoutVars>
          <dgm:chMax val="7"/>
          <dgm:chPref val="7"/>
          <dgm:dir/>
        </dgm:presLayoutVars>
      </dgm:prSet>
      <dgm:spPr/>
    </dgm:pt>
    <dgm:pt modelId="{B4408464-EC8E-4C82-8CE9-A13A66EC8EFC}" type="pres">
      <dgm:prSet presAssocID="{ED367049-47BB-4305-A603-BB521580F2FC}" presName="Name1" presStyleCnt="0"/>
      <dgm:spPr/>
    </dgm:pt>
    <dgm:pt modelId="{9F7593F7-C0F7-4F25-8652-1AE83863F49B}" type="pres">
      <dgm:prSet presAssocID="{ED367049-47BB-4305-A603-BB521580F2FC}" presName="cycle" presStyleCnt="0"/>
      <dgm:spPr/>
    </dgm:pt>
    <dgm:pt modelId="{2560BFBE-B30D-47D4-A708-35CEE2433107}" type="pres">
      <dgm:prSet presAssocID="{ED367049-47BB-4305-A603-BB521580F2FC}" presName="srcNode" presStyleLbl="node1" presStyleIdx="0" presStyleCnt="2"/>
      <dgm:spPr/>
    </dgm:pt>
    <dgm:pt modelId="{42D5CE54-F297-433D-B7E2-89E455969280}" type="pres">
      <dgm:prSet presAssocID="{ED367049-47BB-4305-A603-BB521580F2FC}" presName="conn" presStyleLbl="parChTrans1D2" presStyleIdx="0" presStyleCnt="1"/>
      <dgm:spPr/>
    </dgm:pt>
    <dgm:pt modelId="{FE8EE9AD-2799-46CB-A701-2882C839CEFB}" type="pres">
      <dgm:prSet presAssocID="{ED367049-47BB-4305-A603-BB521580F2FC}" presName="extraNode" presStyleLbl="node1" presStyleIdx="0" presStyleCnt="2"/>
      <dgm:spPr/>
    </dgm:pt>
    <dgm:pt modelId="{91AFDA09-8B96-4B5F-BE92-C82AE651636F}" type="pres">
      <dgm:prSet presAssocID="{ED367049-47BB-4305-A603-BB521580F2FC}" presName="dstNode" presStyleLbl="node1" presStyleIdx="0" presStyleCnt="2"/>
      <dgm:spPr/>
    </dgm:pt>
    <dgm:pt modelId="{8492B932-DB2B-463C-BC3B-11C469F3F22B}" type="pres">
      <dgm:prSet presAssocID="{A485D8EA-8E26-48CE-A7BB-534CBB2CACF7}" presName="text_1" presStyleLbl="node1" presStyleIdx="0" presStyleCnt="2">
        <dgm:presLayoutVars>
          <dgm:bulletEnabled val="1"/>
        </dgm:presLayoutVars>
      </dgm:prSet>
      <dgm:spPr/>
    </dgm:pt>
    <dgm:pt modelId="{57DA6302-4569-427F-8DC8-73E0F430B2B2}" type="pres">
      <dgm:prSet presAssocID="{A485D8EA-8E26-48CE-A7BB-534CBB2CACF7}" presName="accent_1" presStyleCnt="0"/>
      <dgm:spPr/>
    </dgm:pt>
    <dgm:pt modelId="{D1A610AE-8369-4107-97E7-0A7CBBA04ED7}" type="pres">
      <dgm:prSet presAssocID="{A485D8EA-8E26-48CE-A7BB-534CBB2CACF7}" presName="accentRepeatNode" presStyleLbl="solidFgAcc1" presStyleIdx="0" presStyleCnt="2"/>
      <dgm:spPr/>
    </dgm:pt>
    <dgm:pt modelId="{2A842D2D-B85F-4936-B32D-748CEDE1BEBD}" type="pres">
      <dgm:prSet presAssocID="{409501C9-A811-4208-BE92-4F5EA879316A}" presName="text_2" presStyleLbl="node1" presStyleIdx="1" presStyleCnt="2">
        <dgm:presLayoutVars>
          <dgm:bulletEnabled val="1"/>
        </dgm:presLayoutVars>
      </dgm:prSet>
      <dgm:spPr/>
    </dgm:pt>
    <dgm:pt modelId="{5B300F2C-6A04-4B64-BBE4-C467734F3047}" type="pres">
      <dgm:prSet presAssocID="{409501C9-A811-4208-BE92-4F5EA879316A}" presName="accent_2" presStyleCnt="0"/>
      <dgm:spPr/>
    </dgm:pt>
    <dgm:pt modelId="{CF5BFC84-9892-4B65-AE90-F08A73B64C93}" type="pres">
      <dgm:prSet presAssocID="{409501C9-A811-4208-BE92-4F5EA879316A}" presName="accentRepeatNode" presStyleLbl="solidFgAcc1" presStyleIdx="1" presStyleCnt="2"/>
      <dgm:spPr/>
    </dgm:pt>
  </dgm:ptLst>
  <dgm:cxnLst>
    <dgm:cxn modelId="{C6AA197E-BC03-40DF-9924-15A7E73BFF77}" type="presOf" srcId="{409501C9-A811-4208-BE92-4F5EA879316A}" destId="{2A842D2D-B85F-4936-B32D-748CEDE1BEBD}" srcOrd="0" destOrd="0" presId="urn:microsoft.com/office/officeart/2008/layout/VerticalCurvedList"/>
    <dgm:cxn modelId="{EC3F5C96-B20E-4202-8FCB-FA2CFA0BB3CD}" srcId="{ED367049-47BB-4305-A603-BB521580F2FC}" destId="{A485D8EA-8E26-48CE-A7BB-534CBB2CACF7}" srcOrd="0" destOrd="0" parTransId="{3BFB2F4E-CA2E-4E56-9AB5-D46C805950A0}" sibTransId="{EBC2EE18-2DDE-4857-A05A-868CA706F231}"/>
    <dgm:cxn modelId="{09CACEFA-DACB-4A51-855E-8748345C57B1}" type="presOf" srcId="{A485D8EA-8E26-48CE-A7BB-534CBB2CACF7}" destId="{8492B932-DB2B-463C-BC3B-11C469F3F22B}" srcOrd="0" destOrd="0" presId="urn:microsoft.com/office/officeart/2008/layout/VerticalCurvedList"/>
    <dgm:cxn modelId="{D341788C-B574-4660-9383-EEE27C2E2EE6}" type="presOf" srcId="{EBC2EE18-2DDE-4857-A05A-868CA706F231}" destId="{42D5CE54-F297-433D-B7E2-89E455969280}" srcOrd="0" destOrd="0" presId="urn:microsoft.com/office/officeart/2008/layout/VerticalCurvedList"/>
    <dgm:cxn modelId="{037060E2-3393-4AA5-958F-5B81053C5F25}" type="presOf" srcId="{ED367049-47BB-4305-A603-BB521580F2FC}" destId="{529930F7-7557-4591-B623-B3BC2A91A536}" srcOrd="0" destOrd="0" presId="urn:microsoft.com/office/officeart/2008/layout/VerticalCurvedList"/>
    <dgm:cxn modelId="{804424B3-BDFF-496D-A27D-4040730D6C19}" srcId="{ED367049-47BB-4305-A603-BB521580F2FC}" destId="{409501C9-A811-4208-BE92-4F5EA879316A}" srcOrd="1" destOrd="0" parTransId="{3E9927F5-EEEF-4639-A9E7-14013E65FB6B}" sibTransId="{DAB14B78-0AFF-4EB0-B51B-66D8DF6D8860}"/>
    <dgm:cxn modelId="{49E1A062-36AA-422C-A671-C59EDA30B12A}" type="presParOf" srcId="{529930F7-7557-4591-B623-B3BC2A91A536}" destId="{B4408464-EC8E-4C82-8CE9-A13A66EC8EFC}" srcOrd="0" destOrd="0" presId="urn:microsoft.com/office/officeart/2008/layout/VerticalCurvedList"/>
    <dgm:cxn modelId="{48B69E2C-2E91-4D90-AE22-8D4C0861D4A0}" type="presParOf" srcId="{B4408464-EC8E-4C82-8CE9-A13A66EC8EFC}" destId="{9F7593F7-C0F7-4F25-8652-1AE83863F49B}" srcOrd="0" destOrd="0" presId="urn:microsoft.com/office/officeart/2008/layout/VerticalCurvedList"/>
    <dgm:cxn modelId="{E317CC37-F277-46AC-B652-953ADCC86331}" type="presParOf" srcId="{9F7593F7-C0F7-4F25-8652-1AE83863F49B}" destId="{2560BFBE-B30D-47D4-A708-35CEE2433107}" srcOrd="0" destOrd="0" presId="urn:microsoft.com/office/officeart/2008/layout/VerticalCurvedList"/>
    <dgm:cxn modelId="{EB640BF9-8BD0-44C8-8E51-04B2AA471402}" type="presParOf" srcId="{9F7593F7-C0F7-4F25-8652-1AE83863F49B}" destId="{42D5CE54-F297-433D-B7E2-89E455969280}" srcOrd="1" destOrd="0" presId="urn:microsoft.com/office/officeart/2008/layout/VerticalCurvedList"/>
    <dgm:cxn modelId="{EBE222C1-12A6-4961-86CF-137E7F5FD7D5}" type="presParOf" srcId="{9F7593F7-C0F7-4F25-8652-1AE83863F49B}" destId="{FE8EE9AD-2799-46CB-A701-2882C839CEFB}" srcOrd="2" destOrd="0" presId="urn:microsoft.com/office/officeart/2008/layout/VerticalCurvedList"/>
    <dgm:cxn modelId="{DCDA162C-329B-4CA2-8D0C-4F8323F262CB}" type="presParOf" srcId="{9F7593F7-C0F7-4F25-8652-1AE83863F49B}" destId="{91AFDA09-8B96-4B5F-BE92-C82AE651636F}" srcOrd="3" destOrd="0" presId="urn:microsoft.com/office/officeart/2008/layout/VerticalCurvedList"/>
    <dgm:cxn modelId="{D9E5EB3D-CC5C-43E2-80DC-0B583D29778B}" type="presParOf" srcId="{B4408464-EC8E-4C82-8CE9-A13A66EC8EFC}" destId="{8492B932-DB2B-463C-BC3B-11C469F3F22B}" srcOrd="1" destOrd="0" presId="urn:microsoft.com/office/officeart/2008/layout/VerticalCurvedList"/>
    <dgm:cxn modelId="{5D423D0C-A319-46AC-8DC7-866FFAE6426C}" type="presParOf" srcId="{B4408464-EC8E-4C82-8CE9-A13A66EC8EFC}" destId="{57DA6302-4569-427F-8DC8-73E0F430B2B2}" srcOrd="2" destOrd="0" presId="urn:microsoft.com/office/officeart/2008/layout/VerticalCurvedList"/>
    <dgm:cxn modelId="{5A888F5A-1D07-4E12-A576-FDDEC9B350C8}" type="presParOf" srcId="{57DA6302-4569-427F-8DC8-73E0F430B2B2}" destId="{D1A610AE-8369-4107-97E7-0A7CBBA04ED7}" srcOrd="0" destOrd="0" presId="urn:microsoft.com/office/officeart/2008/layout/VerticalCurvedList"/>
    <dgm:cxn modelId="{7D816A0D-E799-4541-B67F-302A88A41F8C}" type="presParOf" srcId="{B4408464-EC8E-4C82-8CE9-A13A66EC8EFC}" destId="{2A842D2D-B85F-4936-B32D-748CEDE1BEBD}" srcOrd="3" destOrd="0" presId="urn:microsoft.com/office/officeart/2008/layout/VerticalCurvedList"/>
    <dgm:cxn modelId="{E916064E-4BF7-42E0-A27D-78004BDDCB1C}" type="presParOf" srcId="{B4408464-EC8E-4C82-8CE9-A13A66EC8EFC}" destId="{5B300F2C-6A04-4B64-BBE4-C467734F3047}" srcOrd="4" destOrd="0" presId="urn:microsoft.com/office/officeart/2008/layout/VerticalCurvedList"/>
    <dgm:cxn modelId="{60413A07-2310-485A-87D1-ADA68007E832}" type="presParOf" srcId="{5B300F2C-6A04-4B64-BBE4-C467734F3047}" destId="{CF5BFC84-9892-4B65-AE90-F08A73B64C9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367049-47BB-4305-A603-BB521580F2FC}"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es-ES"/>
        </a:p>
      </dgm:t>
    </dgm:pt>
    <mc:AlternateContent xmlns:mc="http://schemas.openxmlformats.org/markup-compatibility/2006" xmlns:a14="http://schemas.microsoft.com/office/drawing/2010/main">
      <mc:Choice Requires="a14">
        <dgm:pt modelId="{C4F4A167-52F7-4A71-91E2-7BAD0F9F41D3}">
          <dgm:prSet custT="1"/>
          <dgm:spPr/>
          <dgm:t>
            <a:bodyPr/>
            <a:lstStyle/>
            <a:p>
              <a:r>
                <a:rPr lang="es-ES" sz="1600" dirty="0" smtClean="0">
                  <a:solidFill>
                    <a:schemeClr val="tx2"/>
                  </a:solidFill>
                </a:rPr>
                <a:t>Para cada carácter del mensaje cifrado </a:t>
              </a:r>
              <a:r>
                <a:rPr lang="es-ES" sz="1600" i="1" dirty="0">
                  <a:solidFill>
                    <a:schemeClr val="tx2"/>
                  </a:solidFill>
                </a:rPr>
                <a:t>(</a:t>
              </a:r>
              <a:r>
                <a:rPr lang="es-ES" sz="1600" i="1" dirty="0" err="1">
                  <a:solidFill>
                    <a:schemeClr val="tx2"/>
                  </a:solidFill>
                </a:rPr>
                <a:t>msjec</a:t>
              </a:r>
              <a:r>
                <a:rPr lang="es-ES" sz="1600" i="1" dirty="0">
                  <a:solidFill>
                    <a:schemeClr val="tx2"/>
                  </a:solidFill>
                </a:rPr>
                <a:t>)</a:t>
              </a:r>
              <a:r>
                <a:rPr lang="es-ES" sz="1600" dirty="0">
                  <a:solidFill>
                    <a:schemeClr val="tx2"/>
                  </a:solidFill>
                </a:rPr>
                <a:t>, se debe calcular la posición de este en el alfabeto, con la siguiente expresión matemática </a:t>
              </a:r>
              <a14:m>
                <m:oMath xmlns:m="http://schemas.openxmlformats.org/officeDocument/2006/math">
                  <m:r>
                    <a:rPr lang="es-ES" sz="1600" i="1">
                      <a:solidFill>
                        <a:schemeClr val="tx2"/>
                      </a:solidFill>
                      <a:latin typeface="Cambria Math" panose="02040503050406030204" pitchFamily="18" charset="0"/>
                    </a:rPr>
                    <m:t>𝑎</m:t>
                  </m:r>
                  <m:r>
                    <a:rPr lang="es-ES" sz="1600" i="1">
                      <a:solidFill>
                        <a:schemeClr val="tx2"/>
                      </a:solidFill>
                      <a:latin typeface="Cambria Math" panose="02040503050406030204" pitchFamily="18" charset="0"/>
                    </a:rPr>
                    <m:t>=</m:t>
                  </m:r>
                  <m:r>
                    <a:rPr lang="en-US" sz="1600" i="1">
                      <a:solidFill>
                        <a:schemeClr val="tx2"/>
                      </a:solidFill>
                      <a:latin typeface="Cambria Math" panose="02040503050406030204" pitchFamily="18" charset="0"/>
                    </a:rPr>
                    <m:t>𝑃𝑜𝑠𝑖𝑐𝑖𝑜𝑛</m:t>
                  </m:r>
                  <m:d>
                    <m:dPr>
                      <m:ctrlPr>
                        <a:rPr lang="es-ES" sz="1600" i="1">
                          <a:solidFill>
                            <a:schemeClr val="tx2"/>
                          </a:solidFill>
                          <a:latin typeface="Cambria Math" panose="02040503050406030204" pitchFamily="18" charset="0"/>
                        </a:rPr>
                      </m:ctrlPr>
                    </m:dPr>
                    <m:e>
                      <m:r>
                        <a:rPr lang="en-US" sz="1600" i="1">
                          <a:solidFill>
                            <a:schemeClr val="tx2"/>
                          </a:solidFill>
                          <a:latin typeface="Cambria Math" panose="02040503050406030204" pitchFamily="18" charset="0"/>
                        </a:rPr>
                        <m:t>𝐴𝑙𝑓𝑎</m:t>
                      </m:r>
                      <m:r>
                        <a:rPr lang="es-ES" sz="1600" i="1">
                          <a:solidFill>
                            <a:schemeClr val="tx2"/>
                          </a:solidFill>
                          <a:latin typeface="Cambria Math" panose="02040503050406030204" pitchFamily="18" charset="0"/>
                        </a:rPr>
                        <m:t>,</m:t>
                      </m:r>
                      <m:sSub>
                        <m:sSubPr>
                          <m:ctrlPr>
                            <a:rPr lang="es-ES" sz="1600" i="1">
                              <a:solidFill>
                                <a:schemeClr val="tx2"/>
                              </a:solidFill>
                              <a:latin typeface="Cambria Math" panose="02040503050406030204" pitchFamily="18" charset="0"/>
                            </a:rPr>
                          </m:ctrlPr>
                        </m:sSubPr>
                        <m:e>
                          <m:r>
                            <a:rPr lang="en-US" sz="1600" i="1">
                              <a:solidFill>
                                <a:schemeClr val="tx2"/>
                              </a:solidFill>
                              <a:latin typeface="Cambria Math" panose="02040503050406030204" pitchFamily="18" charset="0"/>
                            </a:rPr>
                            <m:t>𝑚𝑠𝑗𝑒𝑐</m:t>
                          </m:r>
                        </m:e>
                        <m:sub>
                          <m:r>
                            <a:rPr lang="en-US" sz="1600" i="1">
                              <a:solidFill>
                                <a:schemeClr val="tx2"/>
                              </a:solidFill>
                              <a:latin typeface="Cambria Math" panose="02040503050406030204" pitchFamily="18" charset="0"/>
                            </a:rPr>
                            <m:t>𝑖</m:t>
                          </m:r>
                        </m:sub>
                      </m:sSub>
                    </m:e>
                  </m:d>
                </m:oMath>
              </a14:m>
              <a:endParaRPr lang="es-ES" sz="1600" dirty="0">
                <a:solidFill>
                  <a:schemeClr val="tx2"/>
                </a:solidFill>
              </a:endParaRPr>
            </a:p>
          </dgm:t>
        </dgm:pt>
      </mc:Choice>
      <mc:Fallback xmlns="">
        <dgm:pt modelId="{C4F4A167-52F7-4A71-91E2-7BAD0F9F41D3}">
          <dgm:prSet custT="1"/>
          <dgm:spPr/>
          <dgm:t>
            <a:bodyPr/>
            <a:lstStyle/>
            <a:p>
              <a:r>
                <a:rPr lang="es-ES" sz="1600" dirty="0" smtClean="0">
                  <a:solidFill>
                    <a:schemeClr val="tx2"/>
                  </a:solidFill>
                </a:rPr>
                <a:t>Para cada carácter del mensaje cifrado </a:t>
              </a:r>
              <a:r>
                <a:rPr lang="es-ES" sz="1600" i="1" dirty="0">
                  <a:solidFill>
                    <a:schemeClr val="tx2"/>
                  </a:solidFill>
                </a:rPr>
                <a:t>(</a:t>
              </a:r>
              <a:r>
                <a:rPr lang="es-ES" sz="1600" i="1" dirty="0" err="1">
                  <a:solidFill>
                    <a:schemeClr val="tx2"/>
                  </a:solidFill>
                </a:rPr>
                <a:t>msjec</a:t>
              </a:r>
              <a:r>
                <a:rPr lang="es-ES" sz="1600" i="1" dirty="0">
                  <a:solidFill>
                    <a:schemeClr val="tx2"/>
                  </a:solidFill>
                </a:rPr>
                <a:t>)</a:t>
              </a:r>
              <a:r>
                <a:rPr lang="es-ES" sz="1600" dirty="0">
                  <a:solidFill>
                    <a:schemeClr val="tx2"/>
                  </a:solidFill>
                </a:rPr>
                <a:t>, se debe calcular la posición de este en el alfabeto, con la siguiente expresión matemática </a:t>
              </a:r>
              <a:r>
                <a:rPr lang="es-ES" sz="1600" i="0">
                  <a:solidFill>
                    <a:schemeClr val="tx2"/>
                  </a:solidFill>
                </a:rPr>
                <a:t>𝑎=</a:t>
              </a:r>
              <a:r>
                <a:rPr lang="en-US" sz="1600" i="0">
                  <a:solidFill>
                    <a:schemeClr val="tx2"/>
                  </a:solidFill>
                </a:rPr>
                <a:t>𝑃𝑜𝑠𝑖𝑐𝑖𝑜𝑛</a:t>
              </a:r>
              <a:r>
                <a:rPr lang="es-ES" sz="1600" i="0">
                  <a:solidFill>
                    <a:schemeClr val="tx2"/>
                  </a:solidFill>
                </a:rPr>
                <a:t>(</a:t>
              </a:r>
              <a:r>
                <a:rPr lang="en-US" sz="1600" i="0">
                  <a:solidFill>
                    <a:schemeClr val="tx2"/>
                  </a:solidFill>
                </a:rPr>
                <a:t>𝐴𝑙𝑓𝑎</a:t>
              </a:r>
              <a:r>
                <a:rPr lang="es-ES" sz="1600" i="0">
                  <a:solidFill>
                    <a:schemeClr val="tx2"/>
                  </a:solidFill>
                </a:rPr>
                <a:t>,〖</a:t>
              </a:r>
              <a:r>
                <a:rPr lang="en-US" sz="1600" i="0">
                  <a:solidFill>
                    <a:schemeClr val="tx2"/>
                  </a:solidFill>
                </a:rPr>
                <a:t>𝑚𝑠𝑗𝑒𝑐</a:t>
              </a:r>
              <a:r>
                <a:rPr lang="es-ES" sz="1600" i="0">
                  <a:solidFill>
                    <a:schemeClr val="tx2"/>
                  </a:solidFill>
                </a:rPr>
                <a:t>〗_</a:t>
              </a:r>
              <a:r>
                <a:rPr lang="en-US" sz="1600" i="0">
                  <a:solidFill>
                    <a:schemeClr val="tx2"/>
                  </a:solidFill>
                </a:rPr>
                <a:t>𝑖 )</a:t>
              </a:r>
              <a:endParaRPr lang="es-ES" sz="1600" dirty="0">
                <a:solidFill>
                  <a:schemeClr val="tx2"/>
                </a:solidFill>
              </a:endParaRPr>
            </a:p>
          </dgm:t>
        </dgm:pt>
      </mc:Fallback>
    </mc:AlternateContent>
    <dgm:pt modelId="{B82B18C7-420E-49E5-A322-AF68430E0F6C}" type="parTrans" cxnId="{D1F5879D-C178-466A-9216-7C8EF29211A6}">
      <dgm:prSet/>
      <dgm:spPr/>
      <dgm:t>
        <a:bodyPr/>
        <a:lstStyle/>
        <a:p>
          <a:endParaRPr lang="es-ES" sz="1600">
            <a:solidFill>
              <a:schemeClr val="tx2"/>
            </a:solidFill>
          </a:endParaRPr>
        </a:p>
      </dgm:t>
    </dgm:pt>
    <dgm:pt modelId="{A6F8E524-62E9-4F11-B9D3-31ED9A6440CC}" type="sibTrans" cxnId="{D1F5879D-C178-466A-9216-7C8EF29211A6}">
      <dgm:prSet/>
      <dgm:spPr/>
      <dgm:t>
        <a:bodyPr/>
        <a:lstStyle/>
        <a:p>
          <a:endParaRPr lang="es-ES" sz="1600">
            <a:solidFill>
              <a:schemeClr val="tx2"/>
            </a:solidFill>
          </a:endParaRPr>
        </a:p>
      </dgm:t>
    </dgm:pt>
    <mc:AlternateContent xmlns:mc="http://schemas.openxmlformats.org/markup-compatibility/2006" xmlns:a14="http://schemas.microsoft.com/office/drawing/2010/main">
      <mc:Choice Requires="a14">
        <dgm:pt modelId="{66A35A3C-E052-4076-BFBE-09F4741D7EA7}">
          <dgm:prSet custT="1"/>
          <dgm:spPr/>
          <dgm:t>
            <a:bodyPr/>
            <a:lstStyle/>
            <a:p>
              <a:r>
                <a:rPr lang="es-ES" sz="1600" dirty="0" smtClean="0">
                  <a:solidFill>
                    <a:schemeClr val="tx2"/>
                  </a:solidFill>
                </a:rPr>
                <a:t>Aplicar la fórmula </a:t>
              </a:r>
              <a14:m>
                <m:oMath xmlns:m="http://schemas.openxmlformats.org/officeDocument/2006/math">
                  <m:r>
                    <a:rPr lang="es-ES" sz="1600" i="1">
                      <a:solidFill>
                        <a:schemeClr val="tx2"/>
                      </a:solidFill>
                      <a:latin typeface="Cambria Math" panose="02040503050406030204" pitchFamily="18" charset="0"/>
                    </a:rPr>
                    <m:t> </m:t>
                  </m:r>
                  <m:r>
                    <a:rPr lang="es-ES" sz="1600" i="1">
                      <a:solidFill>
                        <a:schemeClr val="tx2"/>
                      </a:solidFill>
                      <a:latin typeface="Cambria Math" panose="02040503050406030204" pitchFamily="18" charset="0"/>
                    </a:rPr>
                    <m:t>𝑥</m:t>
                  </m:r>
                  <m:r>
                    <a:rPr lang="es-ES" sz="1600" i="1">
                      <a:solidFill>
                        <a:schemeClr val="tx2"/>
                      </a:solidFill>
                      <a:latin typeface="Cambria Math" panose="02040503050406030204" pitchFamily="18" charset="0"/>
                    </a:rPr>
                    <m:t>=</m:t>
                  </m:r>
                  <m:sSup>
                    <m:sSupPr>
                      <m:ctrlPr>
                        <a:rPr lang="es-ES" sz="1600" i="1">
                          <a:solidFill>
                            <a:schemeClr val="tx2"/>
                          </a:solidFill>
                          <a:latin typeface="Cambria Math" panose="02040503050406030204" pitchFamily="18" charset="0"/>
                        </a:rPr>
                      </m:ctrlPr>
                    </m:sSupPr>
                    <m:e>
                      <m:r>
                        <a:rPr lang="es-ES" sz="1600" i="1">
                          <a:solidFill>
                            <a:schemeClr val="tx2"/>
                          </a:solidFill>
                          <a:latin typeface="Cambria Math" panose="02040503050406030204" pitchFamily="18" charset="0"/>
                        </a:rPr>
                        <m:t>𝑎</m:t>
                      </m:r>
                    </m:e>
                    <m:sup>
                      <m:r>
                        <a:rPr lang="es-ES" sz="1600" i="1">
                          <a:solidFill>
                            <a:schemeClr val="tx2"/>
                          </a:solidFill>
                          <a:latin typeface="Cambria Math" panose="02040503050406030204" pitchFamily="18" charset="0"/>
                        </a:rPr>
                        <m:t>𝑠</m:t>
                      </m:r>
                    </m:sup>
                  </m:sSup>
                  <m:r>
                    <a:rPr lang="es-ES" sz="1600" i="1">
                      <a:solidFill>
                        <a:schemeClr val="tx2"/>
                      </a:solidFill>
                      <a:latin typeface="Cambria Math" panose="02040503050406030204" pitchFamily="18" charset="0"/>
                    </a:rPr>
                    <m:t>𝑚𝑜𝑑</m:t>
                  </m:r>
                  <m:r>
                    <a:rPr lang="es-ES" sz="1600" i="1">
                      <a:solidFill>
                        <a:schemeClr val="tx2"/>
                      </a:solidFill>
                      <a:latin typeface="Cambria Math" panose="02040503050406030204" pitchFamily="18" charset="0"/>
                    </a:rPr>
                    <m:t> </m:t>
                  </m:r>
                  <m:r>
                    <a:rPr lang="es-ES" sz="1600" i="1">
                      <a:solidFill>
                        <a:schemeClr val="tx2"/>
                      </a:solidFill>
                      <a:latin typeface="Cambria Math" panose="02040503050406030204" pitchFamily="18" charset="0"/>
                    </a:rPr>
                    <m:t>𝑧</m:t>
                  </m:r>
                </m:oMath>
              </a14:m>
              <a:r>
                <a:rPr lang="es-ES" sz="1600" dirty="0">
                  <a:solidFill>
                    <a:schemeClr val="tx2"/>
                  </a:solidFill>
                </a:rPr>
                <a:t>, para obtener </a:t>
              </a:r>
              <a:r>
                <a:rPr lang="es-ES" sz="1600" i="1" dirty="0">
                  <a:solidFill>
                    <a:schemeClr val="tx2"/>
                  </a:solidFill>
                </a:rPr>
                <a:t>(x)</a:t>
              </a:r>
              <a:r>
                <a:rPr lang="es-ES" sz="1600" dirty="0">
                  <a:solidFill>
                    <a:schemeClr val="tx2"/>
                  </a:solidFill>
                </a:rPr>
                <a:t>.</a:t>
              </a:r>
            </a:p>
          </dgm:t>
        </dgm:pt>
      </mc:Choice>
      <mc:Fallback xmlns="">
        <dgm:pt modelId="{66A35A3C-E052-4076-BFBE-09F4741D7EA7}">
          <dgm:prSet custT="1"/>
          <dgm:spPr/>
          <dgm:t>
            <a:bodyPr/>
            <a:lstStyle/>
            <a:p>
              <a:r>
                <a:rPr lang="es-ES" sz="1600" dirty="0" smtClean="0">
                  <a:solidFill>
                    <a:schemeClr val="tx2"/>
                  </a:solidFill>
                </a:rPr>
                <a:t>Aplicar la fórmula </a:t>
              </a:r>
              <a:r>
                <a:rPr lang="es-ES" sz="1600" i="0">
                  <a:solidFill>
                    <a:schemeClr val="tx2"/>
                  </a:solidFill>
                </a:rPr>
                <a:t> 𝑥=𝑎^𝑠 𝑚𝑜𝑑 𝑧</a:t>
              </a:r>
              <a:r>
                <a:rPr lang="es-ES" sz="1600" dirty="0">
                  <a:solidFill>
                    <a:schemeClr val="tx2"/>
                  </a:solidFill>
                </a:rPr>
                <a:t>, para obtener </a:t>
              </a:r>
              <a:r>
                <a:rPr lang="es-ES" sz="1600" i="1" dirty="0">
                  <a:solidFill>
                    <a:schemeClr val="tx2"/>
                  </a:solidFill>
                </a:rPr>
                <a:t>(x)</a:t>
              </a:r>
              <a:r>
                <a:rPr lang="es-ES" sz="1600" dirty="0">
                  <a:solidFill>
                    <a:schemeClr val="tx2"/>
                  </a:solidFill>
                </a:rPr>
                <a:t>.</a:t>
              </a:r>
            </a:p>
          </dgm:t>
        </dgm:pt>
      </mc:Fallback>
    </mc:AlternateContent>
    <dgm:pt modelId="{D8A1B9B9-7923-4AA9-8645-DD7191472945}" type="parTrans" cxnId="{740745E0-F0E1-43CE-AF0E-5B26538E4906}">
      <dgm:prSet/>
      <dgm:spPr/>
      <dgm:t>
        <a:bodyPr/>
        <a:lstStyle/>
        <a:p>
          <a:endParaRPr lang="es-ES" sz="1600">
            <a:solidFill>
              <a:schemeClr val="tx2"/>
            </a:solidFill>
          </a:endParaRPr>
        </a:p>
      </dgm:t>
    </dgm:pt>
    <dgm:pt modelId="{1DA75840-AABB-4808-8324-EB59D1ED343B}" type="sibTrans" cxnId="{740745E0-F0E1-43CE-AF0E-5B26538E4906}">
      <dgm:prSet/>
      <dgm:spPr/>
      <dgm:t>
        <a:bodyPr/>
        <a:lstStyle/>
        <a:p>
          <a:endParaRPr lang="es-ES" sz="1600">
            <a:solidFill>
              <a:schemeClr val="tx2"/>
            </a:solidFill>
          </a:endParaRPr>
        </a:p>
      </dgm:t>
    </dgm:pt>
    <mc:AlternateContent xmlns:mc="http://schemas.openxmlformats.org/markup-compatibility/2006" xmlns:a14="http://schemas.microsoft.com/office/drawing/2010/main">
      <mc:Choice Requires="a14">
        <dgm:pt modelId="{6EFCED40-61C0-47C8-B307-8DA2C89A3FD5}">
          <dgm:prSet custT="1"/>
          <dgm:spPr/>
          <dgm:t>
            <a:bodyPr/>
            <a:lstStyle/>
            <a:p>
              <a:r>
                <a:rPr lang="es-ES" sz="1600" dirty="0" smtClean="0">
                  <a:solidFill>
                    <a:schemeClr val="tx2"/>
                  </a:solidFill>
                </a:rPr>
                <a:t>Se emplea la expresión </a:t>
              </a:r>
              <a14:m>
                <m:oMath xmlns:m="http://schemas.openxmlformats.org/officeDocument/2006/math">
                  <m:r>
                    <a:rPr lang="en-US" sz="1600" i="1">
                      <a:solidFill>
                        <a:schemeClr val="tx2"/>
                      </a:solidFill>
                      <a:latin typeface="Cambria Math" panose="02040503050406030204" pitchFamily="18" charset="0"/>
                    </a:rPr>
                    <m:t>𝑝𝑠</m:t>
                  </m:r>
                  <m:r>
                    <a:rPr lang="es-ES" sz="1600" i="1">
                      <a:solidFill>
                        <a:schemeClr val="tx2"/>
                      </a:solidFill>
                      <a:latin typeface="Cambria Math" panose="02040503050406030204" pitchFamily="18" charset="0"/>
                    </a:rPr>
                    <m:t>=</m:t>
                  </m:r>
                  <m:r>
                    <a:rPr lang="en-US" sz="1600" i="1">
                      <a:solidFill>
                        <a:schemeClr val="tx2"/>
                      </a:solidFill>
                      <a:latin typeface="Cambria Math" panose="02040503050406030204" pitchFamily="18" charset="0"/>
                    </a:rPr>
                    <m:t>𝑃𝑜𝑠𝑖𝑐𝑖𝑜𝑛</m:t>
                  </m:r>
                  <m:d>
                    <m:dPr>
                      <m:ctrlPr>
                        <a:rPr lang="es-ES" sz="1600" i="1">
                          <a:solidFill>
                            <a:schemeClr val="tx2"/>
                          </a:solidFill>
                          <a:latin typeface="Cambria Math" panose="02040503050406030204" pitchFamily="18" charset="0"/>
                        </a:rPr>
                      </m:ctrlPr>
                    </m:dPr>
                    <m:e>
                      <m:sSub>
                        <m:sSubPr>
                          <m:ctrlPr>
                            <a:rPr lang="es-ES" sz="1600" i="1">
                              <a:solidFill>
                                <a:schemeClr val="tx2"/>
                              </a:solidFill>
                              <a:latin typeface="Cambria Math" panose="02040503050406030204" pitchFamily="18" charset="0"/>
                            </a:rPr>
                          </m:ctrlPr>
                        </m:sSubPr>
                        <m:e>
                          <m:r>
                            <a:rPr lang="en-US" sz="1600" i="1">
                              <a:solidFill>
                                <a:schemeClr val="tx2"/>
                              </a:solidFill>
                              <a:latin typeface="Cambria Math" panose="02040503050406030204" pitchFamily="18" charset="0"/>
                            </a:rPr>
                            <m:t>𝐶𝑜𝑑</m:t>
                          </m:r>
                        </m:e>
                        <m:sub>
                          <m:sSub>
                            <m:sSubPr>
                              <m:ctrlPr>
                                <a:rPr lang="es-ES" sz="1600" i="1">
                                  <a:solidFill>
                                    <a:schemeClr val="tx2"/>
                                  </a:solidFill>
                                  <a:latin typeface="Cambria Math" panose="02040503050406030204" pitchFamily="18" charset="0"/>
                                </a:rPr>
                              </m:ctrlPr>
                            </m:sSubPr>
                            <m:e>
                              <m:r>
                                <a:rPr lang="en-US" sz="1600" i="1">
                                  <a:solidFill>
                                    <a:schemeClr val="tx2"/>
                                  </a:solidFill>
                                  <a:latin typeface="Cambria Math" panose="02040503050406030204" pitchFamily="18" charset="0"/>
                                </a:rPr>
                                <m:t>𝑎𝑙𝑡</m:t>
                              </m:r>
                            </m:e>
                            <m:sub>
                              <m:r>
                                <a:rPr lang="en-US" sz="1600" i="1">
                                  <a:solidFill>
                                    <a:schemeClr val="tx2"/>
                                  </a:solidFill>
                                  <a:latin typeface="Cambria Math" panose="02040503050406030204" pitchFamily="18" charset="0"/>
                                </a:rPr>
                                <m:t>𝑖</m:t>
                              </m:r>
                              <m:r>
                                <a:rPr lang="en-US" sz="1600" i="1">
                                  <a:solidFill>
                                    <a:schemeClr val="tx2"/>
                                  </a:solidFill>
                                  <a:latin typeface="Cambria Math" panose="02040503050406030204" pitchFamily="18" charset="0"/>
                                </a:rPr>
                                <m:t> </m:t>
                              </m:r>
                              <m:r>
                                <a:rPr lang="en-US" sz="1600" i="1">
                                  <a:solidFill>
                                    <a:schemeClr val="tx2"/>
                                  </a:solidFill>
                                  <a:latin typeface="Cambria Math" panose="02040503050406030204" pitchFamily="18" charset="0"/>
                                </a:rPr>
                                <m:t>𝑚𝑜𝑑</m:t>
                              </m:r>
                              <m:r>
                                <a:rPr lang="es-ES" sz="1600" i="1">
                                  <a:solidFill>
                                    <a:schemeClr val="tx2"/>
                                  </a:solidFill>
                                  <a:latin typeface="Cambria Math" panose="02040503050406030204" pitchFamily="18" charset="0"/>
                                </a:rPr>
                                <m:t> 3</m:t>
                              </m:r>
                            </m:sub>
                          </m:sSub>
                        </m:sub>
                      </m:sSub>
                      <m:r>
                        <a:rPr lang="es-ES" sz="1600" i="1">
                          <a:solidFill>
                            <a:schemeClr val="tx2"/>
                          </a:solidFill>
                          <a:latin typeface="Cambria Math" panose="02040503050406030204" pitchFamily="18" charset="0"/>
                        </a:rPr>
                        <m:t>, </m:t>
                      </m:r>
                      <m:sSub>
                        <m:sSubPr>
                          <m:ctrlPr>
                            <a:rPr lang="es-ES" sz="1600" i="1">
                              <a:solidFill>
                                <a:schemeClr val="tx2"/>
                              </a:solidFill>
                              <a:latin typeface="Cambria Math" panose="02040503050406030204" pitchFamily="18" charset="0"/>
                            </a:rPr>
                          </m:ctrlPr>
                        </m:sSubPr>
                        <m:e>
                          <m:r>
                            <a:rPr lang="en-US" sz="1600" i="1">
                              <a:solidFill>
                                <a:schemeClr val="tx2"/>
                              </a:solidFill>
                              <a:latin typeface="Cambria Math" panose="02040503050406030204" pitchFamily="18" charset="0"/>
                            </a:rPr>
                            <m:t>𝐴𝑙𝑓</m:t>
                          </m:r>
                        </m:e>
                        <m:sub>
                          <m:r>
                            <a:rPr lang="en-US" sz="1600" i="1">
                              <a:solidFill>
                                <a:schemeClr val="tx2"/>
                              </a:solidFill>
                              <a:latin typeface="Cambria Math" panose="02040503050406030204" pitchFamily="18" charset="0"/>
                            </a:rPr>
                            <m:t>𝑥</m:t>
                          </m:r>
                        </m:sub>
                      </m:sSub>
                    </m:e>
                  </m:d>
                </m:oMath>
              </a14:m>
              <a:endParaRPr lang="es-ES" sz="1600" dirty="0">
                <a:solidFill>
                  <a:schemeClr val="tx2"/>
                </a:solidFill>
              </a:endParaRPr>
            </a:p>
          </dgm:t>
        </dgm:pt>
      </mc:Choice>
      <mc:Fallback xmlns="">
        <dgm:pt modelId="{6EFCED40-61C0-47C8-B307-8DA2C89A3FD5}">
          <dgm:prSet custT="1"/>
          <dgm:spPr/>
          <dgm:t>
            <a:bodyPr/>
            <a:lstStyle/>
            <a:p>
              <a:r>
                <a:rPr lang="es-ES" sz="1600" dirty="0" smtClean="0">
                  <a:solidFill>
                    <a:schemeClr val="tx2"/>
                  </a:solidFill>
                </a:rPr>
                <a:t>Se emplea la expresión </a:t>
              </a:r>
              <a:r>
                <a:rPr lang="en-US" sz="1600" i="0">
                  <a:solidFill>
                    <a:schemeClr val="tx2"/>
                  </a:solidFill>
                </a:rPr>
                <a:t>𝑝𝑠</a:t>
              </a:r>
              <a:r>
                <a:rPr lang="es-ES" sz="1600" i="0">
                  <a:solidFill>
                    <a:schemeClr val="tx2"/>
                  </a:solidFill>
                </a:rPr>
                <a:t>=</a:t>
              </a:r>
              <a:r>
                <a:rPr lang="en-US" sz="1600" i="0">
                  <a:solidFill>
                    <a:schemeClr val="tx2"/>
                  </a:solidFill>
                </a:rPr>
                <a:t>𝑃𝑜𝑠𝑖𝑐𝑖𝑜𝑛</a:t>
              </a:r>
              <a:r>
                <a:rPr lang="es-ES" sz="1600" i="0">
                  <a:solidFill>
                    <a:schemeClr val="tx2"/>
                  </a:solidFill>
                </a:rPr>
                <a:t>(〖</a:t>
              </a:r>
              <a:r>
                <a:rPr lang="en-US" sz="1600" i="0">
                  <a:solidFill>
                    <a:schemeClr val="tx2"/>
                  </a:solidFill>
                </a:rPr>
                <a:t>𝐶𝑜𝑑</a:t>
              </a:r>
              <a:r>
                <a:rPr lang="es-ES" sz="1600" i="0">
                  <a:solidFill>
                    <a:schemeClr val="tx2"/>
                  </a:solidFill>
                </a:rPr>
                <a:t>〗_(〖</a:t>
              </a:r>
              <a:r>
                <a:rPr lang="en-US" sz="1600" i="0">
                  <a:solidFill>
                    <a:schemeClr val="tx2"/>
                  </a:solidFill>
                </a:rPr>
                <a:t>𝑎𝑙𝑡</a:t>
              </a:r>
              <a:r>
                <a:rPr lang="es-ES" sz="1600" i="0">
                  <a:solidFill>
                    <a:schemeClr val="tx2"/>
                  </a:solidFill>
                </a:rPr>
                <a:t>〗_(</a:t>
              </a:r>
              <a:r>
                <a:rPr lang="en-US" sz="1600" i="0">
                  <a:solidFill>
                    <a:schemeClr val="tx2"/>
                  </a:solidFill>
                </a:rPr>
                <a:t>𝑖 𝑚𝑜𝑑</a:t>
              </a:r>
              <a:r>
                <a:rPr lang="es-ES" sz="1600" i="0">
                  <a:solidFill>
                    <a:schemeClr val="tx2"/>
                  </a:solidFill>
                </a:rPr>
                <a:t> 3) ), 〖</a:t>
              </a:r>
              <a:r>
                <a:rPr lang="en-US" sz="1600" i="0">
                  <a:solidFill>
                    <a:schemeClr val="tx2"/>
                  </a:solidFill>
                </a:rPr>
                <a:t>𝐴𝑙𝑓</a:t>
              </a:r>
              <a:r>
                <a:rPr lang="es-ES" sz="1600" i="0">
                  <a:solidFill>
                    <a:schemeClr val="tx2"/>
                  </a:solidFill>
                </a:rPr>
                <a:t>〗_</a:t>
              </a:r>
              <a:r>
                <a:rPr lang="en-US" sz="1600" i="0">
                  <a:solidFill>
                    <a:schemeClr val="tx2"/>
                  </a:solidFill>
                </a:rPr>
                <a:t>𝑥 )</a:t>
              </a:r>
              <a:endParaRPr lang="es-ES" sz="1600" dirty="0">
                <a:solidFill>
                  <a:schemeClr val="tx2"/>
                </a:solidFill>
              </a:endParaRPr>
            </a:p>
          </dgm:t>
        </dgm:pt>
      </mc:Fallback>
    </mc:AlternateContent>
    <dgm:pt modelId="{43BD2776-2D64-4463-9080-38521EA6A349}" type="parTrans" cxnId="{B097B5C4-B7CB-485A-A50D-1B4BB531AFE3}">
      <dgm:prSet/>
      <dgm:spPr/>
      <dgm:t>
        <a:bodyPr/>
        <a:lstStyle/>
        <a:p>
          <a:endParaRPr lang="es-ES" sz="1600">
            <a:solidFill>
              <a:schemeClr val="tx2"/>
            </a:solidFill>
          </a:endParaRPr>
        </a:p>
      </dgm:t>
    </dgm:pt>
    <dgm:pt modelId="{DD3695C2-A2C0-440A-B1C6-E7BE1CB33570}" type="sibTrans" cxnId="{B097B5C4-B7CB-485A-A50D-1B4BB531AFE3}">
      <dgm:prSet/>
      <dgm:spPr/>
      <dgm:t>
        <a:bodyPr/>
        <a:lstStyle/>
        <a:p>
          <a:endParaRPr lang="es-ES" sz="1600">
            <a:solidFill>
              <a:schemeClr val="tx2"/>
            </a:solidFill>
          </a:endParaRPr>
        </a:p>
      </dgm:t>
    </dgm:pt>
    <dgm:pt modelId="{6850E210-F6B7-4849-AB90-4EFC6EAD22D8}">
      <dgm:prSet custT="1"/>
      <dgm:spPr/>
      <dgm:t>
        <a:bodyPr/>
        <a:lstStyle/>
        <a:p>
          <a:r>
            <a:rPr lang="es-ES" sz="1600" smtClean="0">
              <a:solidFill>
                <a:schemeClr val="tx2"/>
              </a:solidFill>
            </a:rPr>
            <a:t>Se obtiene del alfabeto el carácter que corresponde  a la posición ps, el cual forma parte ya del mensaje original o descifrado.</a:t>
          </a:r>
          <a:endParaRPr lang="es-ES" sz="1600" dirty="0">
            <a:solidFill>
              <a:schemeClr val="tx2"/>
            </a:solidFill>
          </a:endParaRPr>
        </a:p>
      </dgm:t>
    </dgm:pt>
    <dgm:pt modelId="{55703626-59D8-4416-AD57-6E89B1886C90}" type="parTrans" cxnId="{A4F68C64-4ACD-4E3F-878D-D7163013C9F4}">
      <dgm:prSet/>
      <dgm:spPr/>
      <dgm:t>
        <a:bodyPr/>
        <a:lstStyle/>
        <a:p>
          <a:endParaRPr lang="es-ES" sz="1600">
            <a:solidFill>
              <a:schemeClr val="tx2"/>
            </a:solidFill>
          </a:endParaRPr>
        </a:p>
      </dgm:t>
    </dgm:pt>
    <dgm:pt modelId="{373CD0F6-461C-4434-874D-C2197AB31223}" type="sibTrans" cxnId="{A4F68C64-4ACD-4E3F-878D-D7163013C9F4}">
      <dgm:prSet/>
      <dgm:spPr/>
      <dgm:t>
        <a:bodyPr/>
        <a:lstStyle/>
        <a:p>
          <a:endParaRPr lang="es-ES" sz="1600">
            <a:solidFill>
              <a:schemeClr val="tx2"/>
            </a:solidFill>
          </a:endParaRPr>
        </a:p>
      </dgm:t>
    </dgm:pt>
    <dgm:pt modelId="{446AFD99-542B-469F-8E77-34901C6398A2}">
      <dgm:prSet custT="1"/>
      <dgm:spPr/>
      <dgm:t>
        <a:bodyPr/>
        <a:lstStyle/>
        <a:p>
          <a:r>
            <a:rPr lang="es-ES" sz="1600" dirty="0" smtClean="0">
              <a:solidFill>
                <a:schemeClr val="tx2"/>
              </a:solidFill>
            </a:rPr>
            <a:t>El resultado final es un mensaje original </a:t>
          </a:r>
          <a:r>
            <a:rPr lang="es-ES" sz="1600" i="1" dirty="0" smtClean="0">
              <a:solidFill>
                <a:schemeClr val="tx2"/>
              </a:solidFill>
            </a:rPr>
            <a:t>(</a:t>
          </a:r>
          <a:r>
            <a:rPr lang="es-ES" sz="1600" i="1" dirty="0" err="1" smtClean="0">
              <a:solidFill>
                <a:schemeClr val="tx2"/>
              </a:solidFill>
            </a:rPr>
            <a:t>msjc</a:t>
          </a:r>
          <a:r>
            <a:rPr lang="es-ES" sz="1600" i="1" dirty="0" smtClean="0">
              <a:solidFill>
                <a:schemeClr val="tx2"/>
              </a:solidFill>
            </a:rPr>
            <a:t>)</a:t>
          </a:r>
          <a:r>
            <a:rPr lang="es-ES" sz="1600" dirty="0" smtClean="0">
              <a:solidFill>
                <a:schemeClr val="tx2"/>
              </a:solidFill>
            </a:rPr>
            <a:t> del mensaje cifrado </a:t>
          </a:r>
          <a:r>
            <a:rPr lang="es-ES" sz="1600" i="1" dirty="0" smtClean="0">
              <a:solidFill>
                <a:schemeClr val="tx2"/>
              </a:solidFill>
            </a:rPr>
            <a:t>(</a:t>
          </a:r>
          <a:r>
            <a:rPr lang="es-ES" sz="1600" i="1" dirty="0" err="1" smtClean="0">
              <a:solidFill>
                <a:schemeClr val="tx2"/>
              </a:solidFill>
            </a:rPr>
            <a:t>msjec</a:t>
          </a:r>
          <a:r>
            <a:rPr lang="es-ES" sz="1600" i="1" dirty="0" smtClean="0">
              <a:solidFill>
                <a:schemeClr val="tx2"/>
              </a:solidFill>
            </a:rPr>
            <a:t>)</a:t>
          </a:r>
          <a:r>
            <a:rPr lang="es-ES" sz="1600" dirty="0" smtClean="0">
              <a:solidFill>
                <a:schemeClr val="tx2"/>
              </a:solidFill>
            </a:rPr>
            <a:t>.</a:t>
          </a:r>
          <a:endParaRPr lang="es-ES" sz="1600" dirty="0">
            <a:solidFill>
              <a:schemeClr val="tx2"/>
            </a:solidFill>
          </a:endParaRPr>
        </a:p>
      </dgm:t>
    </dgm:pt>
    <dgm:pt modelId="{5B2531D3-7719-4E86-8F40-48A973C45BFA}" type="parTrans" cxnId="{9FD3060A-3C5F-4A41-86AB-0DC805D6F4F3}">
      <dgm:prSet/>
      <dgm:spPr/>
      <dgm:t>
        <a:bodyPr/>
        <a:lstStyle/>
        <a:p>
          <a:endParaRPr lang="es-ES" sz="1600">
            <a:solidFill>
              <a:schemeClr val="tx2"/>
            </a:solidFill>
          </a:endParaRPr>
        </a:p>
      </dgm:t>
    </dgm:pt>
    <dgm:pt modelId="{D1249BC3-513D-4C68-B8E0-31F0A94C907E}" type="sibTrans" cxnId="{9FD3060A-3C5F-4A41-86AB-0DC805D6F4F3}">
      <dgm:prSet/>
      <dgm:spPr/>
      <dgm:t>
        <a:bodyPr/>
        <a:lstStyle/>
        <a:p>
          <a:endParaRPr lang="es-ES" sz="1600">
            <a:solidFill>
              <a:schemeClr val="tx2"/>
            </a:solidFill>
          </a:endParaRPr>
        </a:p>
      </dgm:t>
    </dgm:pt>
    <dgm:pt modelId="{529930F7-7557-4591-B623-B3BC2A91A536}" type="pres">
      <dgm:prSet presAssocID="{ED367049-47BB-4305-A603-BB521580F2FC}" presName="Name0" presStyleCnt="0">
        <dgm:presLayoutVars>
          <dgm:chMax val="7"/>
          <dgm:chPref val="7"/>
          <dgm:dir/>
        </dgm:presLayoutVars>
      </dgm:prSet>
      <dgm:spPr/>
      <dgm:t>
        <a:bodyPr/>
        <a:lstStyle/>
        <a:p>
          <a:endParaRPr lang="es-ES"/>
        </a:p>
      </dgm:t>
    </dgm:pt>
    <dgm:pt modelId="{B4408464-EC8E-4C82-8CE9-A13A66EC8EFC}" type="pres">
      <dgm:prSet presAssocID="{ED367049-47BB-4305-A603-BB521580F2FC}" presName="Name1" presStyleCnt="0"/>
      <dgm:spPr/>
    </dgm:pt>
    <dgm:pt modelId="{9F7593F7-C0F7-4F25-8652-1AE83863F49B}" type="pres">
      <dgm:prSet presAssocID="{ED367049-47BB-4305-A603-BB521580F2FC}" presName="cycle" presStyleCnt="0"/>
      <dgm:spPr/>
    </dgm:pt>
    <dgm:pt modelId="{2560BFBE-B30D-47D4-A708-35CEE2433107}" type="pres">
      <dgm:prSet presAssocID="{ED367049-47BB-4305-A603-BB521580F2FC}" presName="srcNode" presStyleLbl="node1" presStyleIdx="0" presStyleCnt="5"/>
      <dgm:spPr/>
    </dgm:pt>
    <dgm:pt modelId="{42D5CE54-F297-433D-B7E2-89E455969280}" type="pres">
      <dgm:prSet presAssocID="{ED367049-47BB-4305-A603-BB521580F2FC}" presName="conn" presStyleLbl="parChTrans1D2" presStyleIdx="0" presStyleCnt="1"/>
      <dgm:spPr/>
      <dgm:t>
        <a:bodyPr/>
        <a:lstStyle/>
        <a:p>
          <a:endParaRPr lang="es-ES"/>
        </a:p>
      </dgm:t>
    </dgm:pt>
    <dgm:pt modelId="{FE8EE9AD-2799-46CB-A701-2882C839CEFB}" type="pres">
      <dgm:prSet presAssocID="{ED367049-47BB-4305-A603-BB521580F2FC}" presName="extraNode" presStyleLbl="node1" presStyleIdx="0" presStyleCnt="5"/>
      <dgm:spPr/>
    </dgm:pt>
    <dgm:pt modelId="{91AFDA09-8B96-4B5F-BE92-C82AE651636F}" type="pres">
      <dgm:prSet presAssocID="{ED367049-47BB-4305-A603-BB521580F2FC}" presName="dstNode" presStyleLbl="node1" presStyleIdx="0" presStyleCnt="5"/>
      <dgm:spPr/>
    </dgm:pt>
    <dgm:pt modelId="{3449DC6F-74D4-4702-9EEB-DB71415C07C4}" type="pres">
      <dgm:prSet presAssocID="{C4F4A167-52F7-4A71-91E2-7BAD0F9F41D3}" presName="text_1" presStyleLbl="node1" presStyleIdx="0" presStyleCnt="5">
        <dgm:presLayoutVars>
          <dgm:bulletEnabled val="1"/>
        </dgm:presLayoutVars>
      </dgm:prSet>
      <dgm:spPr/>
      <dgm:t>
        <a:bodyPr/>
        <a:lstStyle/>
        <a:p>
          <a:endParaRPr lang="es-ES"/>
        </a:p>
      </dgm:t>
    </dgm:pt>
    <dgm:pt modelId="{85B3BA9B-C23F-4AA4-9E35-45922794D1EC}" type="pres">
      <dgm:prSet presAssocID="{C4F4A167-52F7-4A71-91E2-7BAD0F9F41D3}" presName="accent_1" presStyleCnt="0"/>
      <dgm:spPr/>
    </dgm:pt>
    <dgm:pt modelId="{48CAAE5F-781E-44EF-9FA9-A88402E1597A}" type="pres">
      <dgm:prSet presAssocID="{C4F4A167-52F7-4A71-91E2-7BAD0F9F41D3}" presName="accentRepeatNode" presStyleLbl="solidFgAcc1" presStyleIdx="0" presStyleCnt="5"/>
      <dgm:spPr/>
    </dgm:pt>
    <dgm:pt modelId="{C4D5E900-61B7-42A1-8A2E-8A34E1D4A7C3}" type="pres">
      <dgm:prSet presAssocID="{66A35A3C-E052-4076-BFBE-09F4741D7EA7}" presName="text_2" presStyleLbl="node1" presStyleIdx="1" presStyleCnt="5">
        <dgm:presLayoutVars>
          <dgm:bulletEnabled val="1"/>
        </dgm:presLayoutVars>
      </dgm:prSet>
      <dgm:spPr/>
      <dgm:t>
        <a:bodyPr/>
        <a:lstStyle/>
        <a:p>
          <a:endParaRPr lang="es-ES"/>
        </a:p>
      </dgm:t>
    </dgm:pt>
    <dgm:pt modelId="{F5C6BE08-5DD4-41E9-ABDD-38F7423A2F48}" type="pres">
      <dgm:prSet presAssocID="{66A35A3C-E052-4076-BFBE-09F4741D7EA7}" presName="accent_2" presStyleCnt="0"/>
      <dgm:spPr/>
    </dgm:pt>
    <dgm:pt modelId="{EFBD8464-D4F9-45F1-9060-627840386070}" type="pres">
      <dgm:prSet presAssocID="{66A35A3C-E052-4076-BFBE-09F4741D7EA7}" presName="accentRepeatNode" presStyleLbl="solidFgAcc1" presStyleIdx="1" presStyleCnt="5"/>
      <dgm:spPr/>
    </dgm:pt>
    <dgm:pt modelId="{C018DA32-9473-4C1F-B6E0-382122426069}" type="pres">
      <dgm:prSet presAssocID="{6EFCED40-61C0-47C8-B307-8DA2C89A3FD5}" presName="text_3" presStyleLbl="node1" presStyleIdx="2" presStyleCnt="5">
        <dgm:presLayoutVars>
          <dgm:bulletEnabled val="1"/>
        </dgm:presLayoutVars>
      </dgm:prSet>
      <dgm:spPr/>
      <dgm:t>
        <a:bodyPr/>
        <a:lstStyle/>
        <a:p>
          <a:endParaRPr lang="es-ES"/>
        </a:p>
      </dgm:t>
    </dgm:pt>
    <dgm:pt modelId="{187D2566-5475-4948-9317-F2E3F25C5172}" type="pres">
      <dgm:prSet presAssocID="{6EFCED40-61C0-47C8-B307-8DA2C89A3FD5}" presName="accent_3" presStyleCnt="0"/>
      <dgm:spPr/>
    </dgm:pt>
    <dgm:pt modelId="{9EDA6F01-0E54-4C51-9D7B-5CEFE487FAF0}" type="pres">
      <dgm:prSet presAssocID="{6EFCED40-61C0-47C8-B307-8DA2C89A3FD5}" presName="accentRepeatNode" presStyleLbl="solidFgAcc1" presStyleIdx="2" presStyleCnt="5"/>
      <dgm:spPr/>
    </dgm:pt>
    <dgm:pt modelId="{D04F8AA8-C2CD-41DC-99E6-38DF1734EA9E}" type="pres">
      <dgm:prSet presAssocID="{6850E210-F6B7-4849-AB90-4EFC6EAD22D8}" presName="text_4" presStyleLbl="node1" presStyleIdx="3" presStyleCnt="5">
        <dgm:presLayoutVars>
          <dgm:bulletEnabled val="1"/>
        </dgm:presLayoutVars>
      </dgm:prSet>
      <dgm:spPr/>
      <dgm:t>
        <a:bodyPr/>
        <a:lstStyle/>
        <a:p>
          <a:endParaRPr lang="es-ES"/>
        </a:p>
      </dgm:t>
    </dgm:pt>
    <dgm:pt modelId="{409D28B9-DC59-427B-89DA-CC9830C13E86}" type="pres">
      <dgm:prSet presAssocID="{6850E210-F6B7-4849-AB90-4EFC6EAD22D8}" presName="accent_4" presStyleCnt="0"/>
      <dgm:spPr/>
    </dgm:pt>
    <dgm:pt modelId="{53688B76-2995-4B6E-98C1-0067ED5A304A}" type="pres">
      <dgm:prSet presAssocID="{6850E210-F6B7-4849-AB90-4EFC6EAD22D8}" presName="accentRepeatNode" presStyleLbl="solidFgAcc1" presStyleIdx="3" presStyleCnt="5"/>
      <dgm:spPr/>
    </dgm:pt>
    <dgm:pt modelId="{CDE3CCD3-C864-4878-9244-AA2D9C95F4BB}" type="pres">
      <dgm:prSet presAssocID="{446AFD99-542B-469F-8E77-34901C6398A2}" presName="text_5" presStyleLbl="node1" presStyleIdx="4" presStyleCnt="5">
        <dgm:presLayoutVars>
          <dgm:bulletEnabled val="1"/>
        </dgm:presLayoutVars>
      </dgm:prSet>
      <dgm:spPr/>
      <dgm:t>
        <a:bodyPr/>
        <a:lstStyle/>
        <a:p>
          <a:endParaRPr lang="es-ES"/>
        </a:p>
      </dgm:t>
    </dgm:pt>
    <dgm:pt modelId="{846F0227-66B7-46EA-9606-894FF0A59DAD}" type="pres">
      <dgm:prSet presAssocID="{446AFD99-542B-469F-8E77-34901C6398A2}" presName="accent_5" presStyleCnt="0"/>
      <dgm:spPr/>
    </dgm:pt>
    <dgm:pt modelId="{1D418E64-778D-4681-876A-E3F7C110F093}" type="pres">
      <dgm:prSet presAssocID="{446AFD99-542B-469F-8E77-34901C6398A2}" presName="accentRepeatNode" presStyleLbl="solidFgAcc1" presStyleIdx="4" presStyleCnt="5"/>
      <dgm:spPr/>
    </dgm:pt>
  </dgm:ptLst>
  <dgm:cxnLst>
    <dgm:cxn modelId="{9FD3060A-3C5F-4A41-86AB-0DC805D6F4F3}" srcId="{ED367049-47BB-4305-A603-BB521580F2FC}" destId="{446AFD99-542B-469F-8E77-34901C6398A2}" srcOrd="4" destOrd="0" parTransId="{5B2531D3-7719-4E86-8F40-48A973C45BFA}" sibTransId="{D1249BC3-513D-4C68-B8E0-31F0A94C907E}"/>
    <dgm:cxn modelId="{740745E0-F0E1-43CE-AF0E-5B26538E4906}" srcId="{ED367049-47BB-4305-A603-BB521580F2FC}" destId="{66A35A3C-E052-4076-BFBE-09F4741D7EA7}" srcOrd="1" destOrd="0" parTransId="{D8A1B9B9-7923-4AA9-8645-DD7191472945}" sibTransId="{1DA75840-AABB-4808-8324-EB59D1ED343B}"/>
    <dgm:cxn modelId="{B77F319E-048B-4434-8993-D3FA71196E6B}" type="presOf" srcId="{446AFD99-542B-469F-8E77-34901C6398A2}" destId="{CDE3CCD3-C864-4878-9244-AA2D9C95F4BB}" srcOrd="0" destOrd="0" presId="urn:microsoft.com/office/officeart/2008/layout/VerticalCurvedList"/>
    <dgm:cxn modelId="{A4F68C64-4ACD-4E3F-878D-D7163013C9F4}" srcId="{ED367049-47BB-4305-A603-BB521580F2FC}" destId="{6850E210-F6B7-4849-AB90-4EFC6EAD22D8}" srcOrd="3" destOrd="0" parTransId="{55703626-59D8-4416-AD57-6E89B1886C90}" sibTransId="{373CD0F6-461C-4434-874D-C2197AB31223}"/>
    <dgm:cxn modelId="{E1468C5B-9BD2-4C8E-9953-37A045BC563A}" type="presOf" srcId="{C4F4A167-52F7-4A71-91E2-7BAD0F9F41D3}" destId="{3449DC6F-74D4-4702-9EEB-DB71415C07C4}" srcOrd="0" destOrd="0" presId="urn:microsoft.com/office/officeart/2008/layout/VerticalCurvedList"/>
    <dgm:cxn modelId="{D55A9594-C9D1-443B-A1C6-40EBBB9549FD}" type="presOf" srcId="{6850E210-F6B7-4849-AB90-4EFC6EAD22D8}" destId="{D04F8AA8-C2CD-41DC-99E6-38DF1734EA9E}" srcOrd="0" destOrd="0" presId="urn:microsoft.com/office/officeart/2008/layout/VerticalCurvedList"/>
    <dgm:cxn modelId="{D1F5879D-C178-466A-9216-7C8EF29211A6}" srcId="{ED367049-47BB-4305-A603-BB521580F2FC}" destId="{C4F4A167-52F7-4A71-91E2-7BAD0F9F41D3}" srcOrd="0" destOrd="0" parTransId="{B82B18C7-420E-49E5-A322-AF68430E0F6C}" sibTransId="{A6F8E524-62E9-4F11-B9D3-31ED9A6440CC}"/>
    <dgm:cxn modelId="{18A46284-5100-4FAA-AE71-88EFF508FF8D}" type="presOf" srcId="{A6F8E524-62E9-4F11-B9D3-31ED9A6440CC}" destId="{42D5CE54-F297-433D-B7E2-89E455969280}" srcOrd="0" destOrd="0" presId="urn:microsoft.com/office/officeart/2008/layout/VerticalCurvedList"/>
    <dgm:cxn modelId="{B097B5C4-B7CB-485A-A50D-1B4BB531AFE3}" srcId="{ED367049-47BB-4305-A603-BB521580F2FC}" destId="{6EFCED40-61C0-47C8-B307-8DA2C89A3FD5}" srcOrd="2" destOrd="0" parTransId="{43BD2776-2D64-4463-9080-38521EA6A349}" sibTransId="{DD3695C2-A2C0-440A-B1C6-E7BE1CB33570}"/>
    <dgm:cxn modelId="{DE226497-7D79-4C15-A343-D25AA26B2F22}" type="presOf" srcId="{66A35A3C-E052-4076-BFBE-09F4741D7EA7}" destId="{C4D5E900-61B7-42A1-8A2E-8A34E1D4A7C3}" srcOrd="0" destOrd="0" presId="urn:microsoft.com/office/officeart/2008/layout/VerticalCurvedList"/>
    <dgm:cxn modelId="{DE0BB6C9-E213-4720-9BB7-3509E3EF5B50}" type="presOf" srcId="{6EFCED40-61C0-47C8-B307-8DA2C89A3FD5}" destId="{C018DA32-9473-4C1F-B6E0-382122426069}" srcOrd="0" destOrd="0" presId="urn:microsoft.com/office/officeart/2008/layout/VerticalCurvedList"/>
    <dgm:cxn modelId="{05C8433B-65B7-4AE8-B3DA-485814B58498}" type="presOf" srcId="{ED367049-47BB-4305-A603-BB521580F2FC}" destId="{529930F7-7557-4591-B623-B3BC2A91A536}" srcOrd="0" destOrd="0" presId="urn:microsoft.com/office/officeart/2008/layout/VerticalCurvedList"/>
    <dgm:cxn modelId="{ADCF9F83-C493-4A76-ACE0-09322B22E74E}" type="presParOf" srcId="{529930F7-7557-4591-B623-B3BC2A91A536}" destId="{B4408464-EC8E-4C82-8CE9-A13A66EC8EFC}" srcOrd="0" destOrd="0" presId="urn:microsoft.com/office/officeart/2008/layout/VerticalCurvedList"/>
    <dgm:cxn modelId="{BB73ACAC-30BD-42F5-BC71-EA6BC88C8051}" type="presParOf" srcId="{B4408464-EC8E-4C82-8CE9-A13A66EC8EFC}" destId="{9F7593F7-C0F7-4F25-8652-1AE83863F49B}" srcOrd="0" destOrd="0" presId="urn:microsoft.com/office/officeart/2008/layout/VerticalCurvedList"/>
    <dgm:cxn modelId="{59B75C2C-00E2-4D65-AEB3-BA90AD74852E}" type="presParOf" srcId="{9F7593F7-C0F7-4F25-8652-1AE83863F49B}" destId="{2560BFBE-B30D-47D4-A708-35CEE2433107}" srcOrd="0" destOrd="0" presId="urn:microsoft.com/office/officeart/2008/layout/VerticalCurvedList"/>
    <dgm:cxn modelId="{EAB29DA8-7B55-41EE-9B61-BDA47E90F130}" type="presParOf" srcId="{9F7593F7-C0F7-4F25-8652-1AE83863F49B}" destId="{42D5CE54-F297-433D-B7E2-89E455969280}" srcOrd="1" destOrd="0" presId="urn:microsoft.com/office/officeart/2008/layout/VerticalCurvedList"/>
    <dgm:cxn modelId="{D259AC4E-766D-453E-AE7C-AE12D2992F8B}" type="presParOf" srcId="{9F7593F7-C0F7-4F25-8652-1AE83863F49B}" destId="{FE8EE9AD-2799-46CB-A701-2882C839CEFB}" srcOrd="2" destOrd="0" presId="urn:microsoft.com/office/officeart/2008/layout/VerticalCurvedList"/>
    <dgm:cxn modelId="{A1324049-A0E5-4555-988A-0DC216EFEB0C}" type="presParOf" srcId="{9F7593F7-C0F7-4F25-8652-1AE83863F49B}" destId="{91AFDA09-8B96-4B5F-BE92-C82AE651636F}" srcOrd="3" destOrd="0" presId="urn:microsoft.com/office/officeart/2008/layout/VerticalCurvedList"/>
    <dgm:cxn modelId="{DAF31B43-4269-4A48-A24A-C0F28067E27A}" type="presParOf" srcId="{B4408464-EC8E-4C82-8CE9-A13A66EC8EFC}" destId="{3449DC6F-74D4-4702-9EEB-DB71415C07C4}" srcOrd="1" destOrd="0" presId="urn:microsoft.com/office/officeart/2008/layout/VerticalCurvedList"/>
    <dgm:cxn modelId="{88DF3237-9D25-47C7-82E3-491E6576A194}" type="presParOf" srcId="{B4408464-EC8E-4C82-8CE9-A13A66EC8EFC}" destId="{85B3BA9B-C23F-4AA4-9E35-45922794D1EC}" srcOrd="2" destOrd="0" presId="urn:microsoft.com/office/officeart/2008/layout/VerticalCurvedList"/>
    <dgm:cxn modelId="{43CC5D31-3016-4A3A-8DDA-0C0777619651}" type="presParOf" srcId="{85B3BA9B-C23F-4AA4-9E35-45922794D1EC}" destId="{48CAAE5F-781E-44EF-9FA9-A88402E1597A}" srcOrd="0" destOrd="0" presId="urn:microsoft.com/office/officeart/2008/layout/VerticalCurvedList"/>
    <dgm:cxn modelId="{5AC12189-CAD6-4223-81BF-0B663A40780C}" type="presParOf" srcId="{B4408464-EC8E-4C82-8CE9-A13A66EC8EFC}" destId="{C4D5E900-61B7-42A1-8A2E-8A34E1D4A7C3}" srcOrd="3" destOrd="0" presId="urn:microsoft.com/office/officeart/2008/layout/VerticalCurvedList"/>
    <dgm:cxn modelId="{996ED4BC-D7C5-4BFA-96E2-2A03D717A438}" type="presParOf" srcId="{B4408464-EC8E-4C82-8CE9-A13A66EC8EFC}" destId="{F5C6BE08-5DD4-41E9-ABDD-38F7423A2F48}" srcOrd="4" destOrd="0" presId="urn:microsoft.com/office/officeart/2008/layout/VerticalCurvedList"/>
    <dgm:cxn modelId="{4EB0E1E8-17C0-414B-9D10-E33E1CF489B0}" type="presParOf" srcId="{F5C6BE08-5DD4-41E9-ABDD-38F7423A2F48}" destId="{EFBD8464-D4F9-45F1-9060-627840386070}" srcOrd="0" destOrd="0" presId="urn:microsoft.com/office/officeart/2008/layout/VerticalCurvedList"/>
    <dgm:cxn modelId="{EB9580FF-700D-480C-9FB3-B4BD288B8D44}" type="presParOf" srcId="{B4408464-EC8E-4C82-8CE9-A13A66EC8EFC}" destId="{C018DA32-9473-4C1F-B6E0-382122426069}" srcOrd="5" destOrd="0" presId="urn:microsoft.com/office/officeart/2008/layout/VerticalCurvedList"/>
    <dgm:cxn modelId="{38745F57-C162-4C77-B061-4DD8A7BB7FCC}" type="presParOf" srcId="{B4408464-EC8E-4C82-8CE9-A13A66EC8EFC}" destId="{187D2566-5475-4948-9317-F2E3F25C5172}" srcOrd="6" destOrd="0" presId="urn:microsoft.com/office/officeart/2008/layout/VerticalCurvedList"/>
    <dgm:cxn modelId="{6B28B639-E142-4696-95D2-18AB78B07482}" type="presParOf" srcId="{187D2566-5475-4948-9317-F2E3F25C5172}" destId="{9EDA6F01-0E54-4C51-9D7B-5CEFE487FAF0}" srcOrd="0" destOrd="0" presId="urn:microsoft.com/office/officeart/2008/layout/VerticalCurvedList"/>
    <dgm:cxn modelId="{AEA5A2D1-2CB2-40E2-9234-5FB06B8FF822}" type="presParOf" srcId="{B4408464-EC8E-4C82-8CE9-A13A66EC8EFC}" destId="{D04F8AA8-C2CD-41DC-99E6-38DF1734EA9E}" srcOrd="7" destOrd="0" presId="urn:microsoft.com/office/officeart/2008/layout/VerticalCurvedList"/>
    <dgm:cxn modelId="{4E62081A-0351-417E-92F5-E3122F7059B5}" type="presParOf" srcId="{B4408464-EC8E-4C82-8CE9-A13A66EC8EFC}" destId="{409D28B9-DC59-427B-89DA-CC9830C13E86}" srcOrd="8" destOrd="0" presId="urn:microsoft.com/office/officeart/2008/layout/VerticalCurvedList"/>
    <dgm:cxn modelId="{B91B86AD-B4D8-477F-8654-F96816E41E14}" type="presParOf" srcId="{409D28B9-DC59-427B-89DA-CC9830C13E86}" destId="{53688B76-2995-4B6E-98C1-0067ED5A304A}" srcOrd="0" destOrd="0" presId="urn:microsoft.com/office/officeart/2008/layout/VerticalCurvedList"/>
    <dgm:cxn modelId="{EB2D948C-502C-4544-9324-A36030B21D06}" type="presParOf" srcId="{B4408464-EC8E-4C82-8CE9-A13A66EC8EFC}" destId="{CDE3CCD3-C864-4878-9244-AA2D9C95F4BB}" srcOrd="9" destOrd="0" presId="urn:microsoft.com/office/officeart/2008/layout/VerticalCurvedList"/>
    <dgm:cxn modelId="{EAE75555-8E98-48A9-AEC5-43D7A6AE56D2}" type="presParOf" srcId="{B4408464-EC8E-4C82-8CE9-A13A66EC8EFC}" destId="{846F0227-66B7-46EA-9606-894FF0A59DAD}" srcOrd="10" destOrd="0" presId="urn:microsoft.com/office/officeart/2008/layout/VerticalCurvedList"/>
    <dgm:cxn modelId="{F9DCD743-65D6-49F2-AD95-69EA41FDCB76}" type="presParOf" srcId="{846F0227-66B7-46EA-9606-894FF0A59DAD}" destId="{1D418E64-778D-4681-876A-E3F7C110F09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367049-47BB-4305-A603-BB521580F2FC}"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es-ES"/>
        </a:p>
      </dgm:t>
    </dgm:pt>
    <dgm:pt modelId="{C4F4A167-52F7-4A71-91E2-7BAD0F9F41D3}">
      <dgm:prSet custT="1"/>
      <dgm:spPr>
        <a:blipFill rotWithShape="0">
          <a:blip xmlns:r="http://schemas.openxmlformats.org/officeDocument/2006/relationships" r:embed="rId1"/>
          <a:stretch>
            <a:fillRect t="-12931" r="-564" b="-10345"/>
          </a:stretch>
        </a:blipFill>
      </dgm:spPr>
      <dgm:t>
        <a:bodyPr/>
        <a:lstStyle/>
        <a:p>
          <a:r>
            <a:rPr lang="es-ES">
              <a:noFill/>
            </a:rPr>
            <a:t> </a:t>
          </a:r>
        </a:p>
      </dgm:t>
    </dgm:pt>
    <dgm:pt modelId="{B82B18C7-420E-49E5-A322-AF68430E0F6C}" type="parTrans" cxnId="{D1F5879D-C178-466A-9216-7C8EF29211A6}">
      <dgm:prSet/>
      <dgm:spPr/>
      <dgm:t>
        <a:bodyPr/>
        <a:lstStyle/>
        <a:p>
          <a:endParaRPr lang="es-ES" sz="1600">
            <a:solidFill>
              <a:schemeClr val="tx2"/>
            </a:solidFill>
          </a:endParaRPr>
        </a:p>
      </dgm:t>
    </dgm:pt>
    <dgm:pt modelId="{A6F8E524-62E9-4F11-B9D3-31ED9A6440CC}" type="sibTrans" cxnId="{D1F5879D-C178-466A-9216-7C8EF29211A6}">
      <dgm:prSet/>
      <dgm:spPr/>
      <dgm:t>
        <a:bodyPr/>
        <a:lstStyle/>
        <a:p>
          <a:endParaRPr lang="es-ES" sz="1600">
            <a:solidFill>
              <a:schemeClr val="tx2"/>
            </a:solidFill>
          </a:endParaRPr>
        </a:p>
      </dgm:t>
    </dgm:pt>
    <dgm:pt modelId="{66A35A3C-E052-4076-BFBE-09F4741D7EA7}">
      <dgm:prSet custT="1"/>
      <dgm:spPr>
        <a:blipFill rotWithShape="0">
          <a:blip xmlns:r="http://schemas.openxmlformats.org/officeDocument/2006/relationships" r:embed="rId2"/>
          <a:stretch>
            <a:fillRect/>
          </a:stretch>
        </a:blipFill>
      </dgm:spPr>
      <dgm:t>
        <a:bodyPr/>
        <a:lstStyle/>
        <a:p>
          <a:r>
            <a:rPr lang="es-ES">
              <a:noFill/>
            </a:rPr>
            <a:t> </a:t>
          </a:r>
        </a:p>
      </dgm:t>
    </dgm:pt>
    <dgm:pt modelId="{D8A1B9B9-7923-4AA9-8645-DD7191472945}" type="parTrans" cxnId="{740745E0-F0E1-43CE-AF0E-5B26538E4906}">
      <dgm:prSet/>
      <dgm:spPr/>
      <dgm:t>
        <a:bodyPr/>
        <a:lstStyle/>
        <a:p>
          <a:endParaRPr lang="es-ES" sz="1600">
            <a:solidFill>
              <a:schemeClr val="tx2"/>
            </a:solidFill>
          </a:endParaRPr>
        </a:p>
      </dgm:t>
    </dgm:pt>
    <dgm:pt modelId="{1DA75840-AABB-4808-8324-EB59D1ED343B}" type="sibTrans" cxnId="{740745E0-F0E1-43CE-AF0E-5B26538E4906}">
      <dgm:prSet/>
      <dgm:spPr/>
      <dgm:t>
        <a:bodyPr/>
        <a:lstStyle/>
        <a:p>
          <a:endParaRPr lang="es-ES" sz="1600">
            <a:solidFill>
              <a:schemeClr val="tx2"/>
            </a:solidFill>
          </a:endParaRPr>
        </a:p>
      </dgm:t>
    </dgm:pt>
    <dgm:pt modelId="{6EFCED40-61C0-47C8-B307-8DA2C89A3FD5}">
      <dgm:prSet custT="1"/>
      <dgm:spPr>
        <a:blipFill rotWithShape="0">
          <a:blip xmlns:r="http://schemas.openxmlformats.org/officeDocument/2006/relationships" r:embed="rId3"/>
          <a:stretch>
            <a:fillRect/>
          </a:stretch>
        </a:blipFill>
      </dgm:spPr>
      <dgm:t>
        <a:bodyPr/>
        <a:lstStyle/>
        <a:p>
          <a:r>
            <a:rPr lang="es-ES">
              <a:noFill/>
            </a:rPr>
            <a:t> </a:t>
          </a:r>
        </a:p>
      </dgm:t>
    </dgm:pt>
    <dgm:pt modelId="{43BD2776-2D64-4463-9080-38521EA6A349}" type="parTrans" cxnId="{B097B5C4-B7CB-485A-A50D-1B4BB531AFE3}">
      <dgm:prSet/>
      <dgm:spPr/>
      <dgm:t>
        <a:bodyPr/>
        <a:lstStyle/>
        <a:p>
          <a:endParaRPr lang="es-ES" sz="1600">
            <a:solidFill>
              <a:schemeClr val="tx2"/>
            </a:solidFill>
          </a:endParaRPr>
        </a:p>
      </dgm:t>
    </dgm:pt>
    <dgm:pt modelId="{DD3695C2-A2C0-440A-B1C6-E7BE1CB33570}" type="sibTrans" cxnId="{B097B5C4-B7CB-485A-A50D-1B4BB531AFE3}">
      <dgm:prSet/>
      <dgm:spPr/>
      <dgm:t>
        <a:bodyPr/>
        <a:lstStyle/>
        <a:p>
          <a:endParaRPr lang="es-ES" sz="1600">
            <a:solidFill>
              <a:schemeClr val="tx2"/>
            </a:solidFill>
          </a:endParaRPr>
        </a:p>
      </dgm:t>
    </dgm:pt>
    <dgm:pt modelId="{6850E210-F6B7-4849-AB90-4EFC6EAD22D8}">
      <dgm:prSet custT="1"/>
      <dgm:spPr/>
      <dgm:t>
        <a:bodyPr/>
        <a:lstStyle/>
        <a:p>
          <a:r>
            <a:rPr lang="es-ES" sz="1600" smtClean="0">
              <a:solidFill>
                <a:schemeClr val="tx2"/>
              </a:solidFill>
            </a:rPr>
            <a:t>Se obtiene del alfabeto el carácter que corresponde  a la posición ps, el cual forma parte ya del mensaje original o descifrado.</a:t>
          </a:r>
          <a:endParaRPr lang="es-ES" sz="1600" dirty="0">
            <a:solidFill>
              <a:schemeClr val="tx2"/>
            </a:solidFill>
          </a:endParaRPr>
        </a:p>
      </dgm:t>
    </dgm:pt>
    <dgm:pt modelId="{55703626-59D8-4416-AD57-6E89B1886C90}" type="parTrans" cxnId="{A4F68C64-4ACD-4E3F-878D-D7163013C9F4}">
      <dgm:prSet/>
      <dgm:spPr/>
      <dgm:t>
        <a:bodyPr/>
        <a:lstStyle/>
        <a:p>
          <a:endParaRPr lang="es-ES" sz="1600">
            <a:solidFill>
              <a:schemeClr val="tx2"/>
            </a:solidFill>
          </a:endParaRPr>
        </a:p>
      </dgm:t>
    </dgm:pt>
    <dgm:pt modelId="{373CD0F6-461C-4434-874D-C2197AB31223}" type="sibTrans" cxnId="{A4F68C64-4ACD-4E3F-878D-D7163013C9F4}">
      <dgm:prSet/>
      <dgm:spPr/>
      <dgm:t>
        <a:bodyPr/>
        <a:lstStyle/>
        <a:p>
          <a:endParaRPr lang="es-ES" sz="1600">
            <a:solidFill>
              <a:schemeClr val="tx2"/>
            </a:solidFill>
          </a:endParaRPr>
        </a:p>
      </dgm:t>
    </dgm:pt>
    <dgm:pt modelId="{446AFD99-542B-469F-8E77-34901C6398A2}">
      <dgm:prSet custT="1"/>
      <dgm:spPr/>
      <dgm:t>
        <a:bodyPr/>
        <a:lstStyle/>
        <a:p>
          <a:r>
            <a:rPr lang="es-ES" sz="1600" dirty="0" smtClean="0">
              <a:solidFill>
                <a:schemeClr val="tx2"/>
              </a:solidFill>
            </a:rPr>
            <a:t>El resultado final es un mensaje original </a:t>
          </a:r>
          <a:r>
            <a:rPr lang="es-ES" sz="1600" i="1" dirty="0" smtClean="0">
              <a:solidFill>
                <a:schemeClr val="tx2"/>
              </a:solidFill>
            </a:rPr>
            <a:t>(</a:t>
          </a:r>
          <a:r>
            <a:rPr lang="es-ES" sz="1600" i="1" dirty="0" err="1" smtClean="0">
              <a:solidFill>
                <a:schemeClr val="tx2"/>
              </a:solidFill>
            </a:rPr>
            <a:t>msjc</a:t>
          </a:r>
          <a:r>
            <a:rPr lang="es-ES" sz="1600" i="1" dirty="0" smtClean="0">
              <a:solidFill>
                <a:schemeClr val="tx2"/>
              </a:solidFill>
            </a:rPr>
            <a:t>)</a:t>
          </a:r>
          <a:r>
            <a:rPr lang="es-ES" sz="1600" dirty="0" smtClean="0">
              <a:solidFill>
                <a:schemeClr val="tx2"/>
              </a:solidFill>
            </a:rPr>
            <a:t> del mensaje cifrado </a:t>
          </a:r>
          <a:r>
            <a:rPr lang="es-ES" sz="1600" i="1" dirty="0" smtClean="0">
              <a:solidFill>
                <a:schemeClr val="tx2"/>
              </a:solidFill>
            </a:rPr>
            <a:t>(</a:t>
          </a:r>
          <a:r>
            <a:rPr lang="es-ES" sz="1600" i="1" dirty="0" err="1" smtClean="0">
              <a:solidFill>
                <a:schemeClr val="tx2"/>
              </a:solidFill>
            </a:rPr>
            <a:t>msjec</a:t>
          </a:r>
          <a:r>
            <a:rPr lang="es-ES" sz="1600" i="1" dirty="0" smtClean="0">
              <a:solidFill>
                <a:schemeClr val="tx2"/>
              </a:solidFill>
            </a:rPr>
            <a:t>)</a:t>
          </a:r>
          <a:r>
            <a:rPr lang="es-ES" sz="1600" dirty="0" smtClean="0">
              <a:solidFill>
                <a:schemeClr val="tx2"/>
              </a:solidFill>
            </a:rPr>
            <a:t>.</a:t>
          </a:r>
          <a:endParaRPr lang="es-ES" sz="1600" dirty="0">
            <a:solidFill>
              <a:schemeClr val="tx2"/>
            </a:solidFill>
          </a:endParaRPr>
        </a:p>
      </dgm:t>
    </dgm:pt>
    <dgm:pt modelId="{5B2531D3-7719-4E86-8F40-48A973C45BFA}" type="parTrans" cxnId="{9FD3060A-3C5F-4A41-86AB-0DC805D6F4F3}">
      <dgm:prSet/>
      <dgm:spPr/>
      <dgm:t>
        <a:bodyPr/>
        <a:lstStyle/>
        <a:p>
          <a:endParaRPr lang="es-ES" sz="1600">
            <a:solidFill>
              <a:schemeClr val="tx2"/>
            </a:solidFill>
          </a:endParaRPr>
        </a:p>
      </dgm:t>
    </dgm:pt>
    <dgm:pt modelId="{D1249BC3-513D-4C68-B8E0-31F0A94C907E}" type="sibTrans" cxnId="{9FD3060A-3C5F-4A41-86AB-0DC805D6F4F3}">
      <dgm:prSet/>
      <dgm:spPr/>
      <dgm:t>
        <a:bodyPr/>
        <a:lstStyle/>
        <a:p>
          <a:endParaRPr lang="es-ES" sz="1600">
            <a:solidFill>
              <a:schemeClr val="tx2"/>
            </a:solidFill>
          </a:endParaRPr>
        </a:p>
      </dgm:t>
    </dgm:pt>
    <dgm:pt modelId="{529930F7-7557-4591-B623-B3BC2A91A536}" type="pres">
      <dgm:prSet presAssocID="{ED367049-47BB-4305-A603-BB521580F2FC}" presName="Name0" presStyleCnt="0">
        <dgm:presLayoutVars>
          <dgm:chMax val="7"/>
          <dgm:chPref val="7"/>
          <dgm:dir/>
        </dgm:presLayoutVars>
      </dgm:prSet>
      <dgm:spPr/>
    </dgm:pt>
    <dgm:pt modelId="{B4408464-EC8E-4C82-8CE9-A13A66EC8EFC}" type="pres">
      <dgm:prSet presAssocID="{ED367049-47BB-4305-A603-BB521580F2FC}" presName="Name1" presStyleCnt="0"/>
      <dgm:spPr/>
    </dgm:pt>
    <dgm:pt modelId="{9F7593F7-C0F7-4F25-8652-1AE83863F49B}" type="pres">
      <dgm:prSet presAssocID="{ED367049-47BB-4305-A603-BB521580F2FC}" presName="cycle" presStyleCnt="0"/>
      <dgm:spPr/>
    </dgm:pt>
    <dgm:pt modelId="{2560BFBE-B30D-47D4-A708-35CEE2433107}" type="pres">
      <dgm:prSet presAssocID="{ED367049-47BB-4305-A603-BB521580F2FC}" presName="srcNode" presStyleLbl="node1" presStyleIdx="0" presStyleCnt="5"/>
      <dgm:spPr/>
    </dgm:pt>
    <dgm:pt modelId="{42D5CE54-F297-433D-B7E2-89E455969280}" type="pres">
      <dgm:prSet presAssocID="{ED367049-47BB-4305-A603-BB521580F2FC}" presName="conn" presStyleLbl="parChTrans1D2" presStyleIdx="0" presStyleCnt="1"/>
      <dgm:spPr/>
    </dgm:pt>
    <dgm:pt modelId="{FE8EE9AD-2799-46CB-A701-2882C839CEFB}" type="pres">
      <dgm:prSet presAssocID="{ED367049-47BB-4305-A603-BB521580F2FC}" presName="extraNode" presStyleLbl="node1" presStyleIdx="0" presStyleCnt="5"/>
      <dgm:spPr/>
    </dgm:pt>
    <dgm:pt modelId="{91AFDA09-8B96-4B5F-BE92-C82AE651636F}" type="pres">
      <dgm:prSet presAssocID="{ED367049-47BB-4305-A603-BB521580F2FC}" presName="dstNode" presStyleLbl="node1" presStyleIdx="0" presStyleCnt="5"/>
      <dgm:spPr/>
    </dgm:pt>
    <dgm:pt modelId="{3449DC6F-74D4-4702-9EEB-DB71415C07C4}" type="pres">
      <dgm:prSet presAssocID="{C4F4A167-52F7-4A71-91E2-7BAD0F9F41D3}" presName="text_1" presStyleLbl="node1" presStyleIdx="0" presStyleCnt="5">
        <dgm:presLayoutVars>
          <dgm:bulletEnabled val="1"/>
        </dgm:presLayoutVars>
      </dgm:prSet>
      <dgm:spPr/>
      <dgm:t>
        <a:bodyPr/>
        <a:lstStyle/>
        <a:p>
          <a:endParaRPr lang="es-ES"/>
        </a:p>
      </dgm:t>
    </dgm:pt>
    <dgm:pt modelId="{85B3BA9B-C23F-4AA4-9E35-45922794D1EC}" type="pres">
      <dgm:prSet presAssocID="{C4F4A167-52F7-4A71-91E2-7BAD0F9F41D3}" presName="accent_1" presStyleCnt="0"/>
      <dgm:spPr/>
    </dgm:pt>
    <dgm:pt modelId="{48CAAE5F-781E-44EF-9FA9-A88402E1597A}" type="pres">
      <dgm:prSet presAssocID="{C4F4A167-52F7-4A71-91E2-7BAD0F9F41D3}" presName="accentRepeatNode" presStyleLbl="solidFgAcc1" presStyleIdx="0" presStyleCnt="5"/>
      <dgm:spPr/>
    </dgm:pt>
    <dgm:pt modelId="{C4D5E900-61B7-42A1-8A2E-8A34E1D4A7C3}" type="pres">
      <dgm:prSet presAssocID="{66A35A3C-E052-4076-BFBE-09F4741D7EA7}" presName="text_2" presStyleLbl="node1" presStyleIdx="1" presStyleCnt="5">
        <dgm:presLayoutVars>
          <dgm:bulletEnabled val="1"/>
        </dgm:presLayoutVars>
      </dgm:prSet>
      <dgm:spPr/>
    </dgm:pt>
    <dgm:pt modelId="{F5C6BE08-5DD4-41E9-ABDD-38F7423A2F48}" type="pres">
      <dgm:prSet presAssocID="{66A35A3C-E052-4076-BFBE-09F4741D7EA7}" presName="accent_2" presStyleCnt="0"/>
      <dgm:spPr/>
    </dgm:pt>
    <dgm:pt modelId="{EFBD8464-D4F9-45F1-9060-627840386070}" type="pres">
      <dgm:prSet presAssocID="{66A35A3C-E052-4076-BFBE-09F4741D7EA7}" presName="accentRepeatNode" presStyleLbl="solidFgAcc1" presStyleIdx="1" presStyleCnt="5"/>
      <dgm:spPr/>
    </dgm:pt>
    <dgm:pt modelId="{C018DA32-9473-4C1F-B6E0-382122426069}" type="pres">
      <dgm:prSet presAssocID="{6EFCED40-61C0-47C8-B307-8DA2C89A3FD5}" presName="text_3" presStyleLbl="node1" presStyleIdx="2" presStyleCnt="5">
        <dgm:presLayoutVars>
          <dgm:bulletEnabled val="1"/>
        </dgm:presLayoutVars>
      </dgm:prSet>
      <dgm:spPr/>
      <dgm:t>
        <a:bodyPr/>
        <a:lstStyle/>
        <a:p>
          <a:endParaRPr lang="es-ES"/>
        </a:p>
      </dgm:t>
    </dgm:pt>
    <dgm:pt modelId="{187D2566-5475-4948-9317-F2E3F25C5172}" type="pres">
      <dgm:prSet presAssocID="{6EFCED40-61C0-47C8-B307-8DA2C89A3FD5}" presName="accent_3" presStyleCnt="0"/>
      <dgm:spPr/>
    </dgm:pt>
    <dgm:pt modelId="{9EDA6F01-0E54-4C51-9D7B-5CEFE487FAF0}" type="pres">
      <dgm:prSet presAssocID="{6EFCED40-61C0-47C8-B307-8DA2C89A3FD5}" presName="accentRepeatNode" presStyleLbl="solidFgAcc1" presStyleIdx="2" presStyleCnt="5"/>
      <dgm:spPr/>
    </dgm:pt>
    <dgm:pt modelId="{D04F8AA8-C2CD-41DC-99E6-38DF1734EA9E}" type="pres">
      <dgm:prSet presAssocID="{6850E210-F6B7-4849-AB90-4EFC6EAD22D8}" presName="text_4" presStyleLbl="node1" presStyleIdx="3" presStyleCnt="5">
        <dgm:presLayoutVars>
          <dgm:bulletEnabled val="1"/>
        </dgm:presLayoutVars>
      </dgm:prSet>
      <dgm:spPr/>
      <dgm:t>
        <a:bodyPr/>
        <a:lstStyle/>
        <a:p>
          <a:endParaRPr lang="es-ES"/>
        </a:p>
      </dgm:t>
    </dgm:pt>
    <dgm:pt modelId="{409D28B9-DC59-427B-89DA-CC9830C13E86}" type="pres">
      <dgm:prSet presAssocID="{6850E210-F6B7-4849-AB90-4EFC6EAD22D8}" presName="accent_4" presStyleCnt="0"/>
      <dgm:spPr/>
    </dgm:pt>
    <dgm:pt modelId="{53688B76-2995-4B6E-98C1-0067ED5A304A}" type="pres">
      <dgm:prSet presAssocID="{6850E210-F6B7-4849-AB90-4EFC6EAD22D8}" presName="accentRepeatNode" presStyleLbl="solidFgAcc1" presStyleIdx="3" presStyleCnt="5"/>
      <dgm:spPr/>
    </dgm:pt>
    <dgm:pt modelId="{CDE3CCD3-C864-4878-9244-AA2D9C95F4BB}" type="pres">
      <dgm:prSet presAssocID="{446AFD99-542B-469F-8E77-34901C6398A2}" presName="text_5" presStyleLbl="node1" presStyleIdx="4" presStyleCnt="5">
        <dgm:presLayoutVars>
          <dgm:bulletEnabled val="1"/>
        </dgm:presLayoutVars>
      </dgm:prSet>
      <dgm:spPr/>
    </dgm:pt>
    <dgm:pt modelId="{846F0227-66B7-46EA-9606-894FF0A59DAD}" type="pres">
      <dgm:prSet presAssocID="{446AFD99-542B-469F-8E77-34901C6398A2}" presName="accent_5" presStyleCnt="0"/>
      <dgm:spPr/>
    </dgm:pt>
    <dgm:pt modelId="{1D418E64-778D-4681-876A-E3F7C110F093}" type="pres">
      <dgm:prSet presAssocID="{446AFD99-542B-469F-8E77-34901C6398A2}" presName="accentRepeatNode" presStyleLbl="solidFgAcc1" presStyleIdx="4" presStyleCnt="5"/>
      <dgm:spPr/>
    </dgm:pt>
  </dgm:ptLst>
  <dgm:cxnLst>
    <dgm:cxn modelId="{E1468C5B-9BD2-4C8E-9953-37A045BC563A}" type="presOf" srcId="{C4F4A167-52F7-4A71-91E2-7BAD0F9F41D3}" destId="{3449DC6F-74D4-4702-9EEB-DB71415C07C4}" srcOrd="0" destOrd="0" presId="urn:microsoft.com/office/officeart/2008/layout/VerticalCurvedList"/>
    <dgm:cxn modelId="{DE0BB6C9-E213-4720-9BB7-3509E3EF5B50}" type="presOf" srcId="{6EFCED40-61C0-47C8-B307-8DA2C89A3FD5}" destId="{C018DA32-9473-4C1F-B6E0-382122426069}" srcOrd="0" destOrd="0" presId="urn:microsoft.com/office/officeart/2008/layout/VerticalCurvedList"/>
    <dgm:cxn modelId="{DE226497-7D79-4C15-A343-D25AA26B2F22}" type="presOf" srcId="{66A35A3C-E052-4076-BFBE-09F4741D7EA7}" destId="{C4D5E900-61B7-42A1-8A2E-8A34E1D4A7C3}" srcOrd="0" destOrd="0" presId="urn:microsoft.com/office/officeart/2008/layout/VerticalCurvedList"/>
    <dgm:cxn modelId="{D55A9594-C9D1-443B-A1C6-40EBBB9549FD}" type="presOf" srcId="{6850E210-F6B7-4849-AB90-4EFC6EAD22D8}" destId="{D04F8AA8-C2CD-41DC-99E6-38DF1734EA9E}" srcOrd="0" destOrd="0" presId="urn:microsoft.com/office/officeart/2008/layout/VerticalCurvedList"/>
    <dgm:cxn modelId="{A4F68C64-4ACD-4E3F-878D-D7163013C9F4}" srcId="{ED367049-47BB-4305-A603-BB521580F2FC}" destId="{6850E210-F6B7-4849-AB90-4EFC6EAD22D8}" srcOrd="3" destOrd="0" parTransId="{55703626-59D8-4416-AD57-6E89B1886C90}" sibTransId="{373CD0F6-461C-4434-874D-C2197AB31223}"/>
    <dgm:cxn modelId="{18A46284-5100-4FAA-AE71-88EFF508FF8D}" type="presOf" srcId="{A6F8E524-62E9-4F11-B9D3-31ED9A6440CC}" destId="{42D5CE54-F297-433D-B7E2-89E455969280}" srcOrd="0" destOrd="0" presId="urn:microsoft.com/office/officeart/2008/layout/VerticalCurvedList"/>
    <dgm:cxn modelId="{05C8433B-65B7-4AE8-B3DA-485814B58498}" type="presOf" srcId="{ED367049-47BB-4305-A603-BB521580F2FC}" destId="{529930F7-7557-4591-B623-B3BC2A91A536}" srcOrd="0" destOrd="0" presId="urn:microsoft.com/office/officeart/2008/layout/VerticalCurvedList"/>
    <dgm:cxn modelId="{9FD3060A-3C5F-4A41-86AB-0DC805D6F4F3}" srcId="{ED367049-47BB-4305-A603-BB521580F2FC}" destId="{446AFD99-542B-469F-8E77-34901C6398A2}" srcOrd="4" destOrd="0" parTransId="{5B2531D3-7719-4E86-8F40-48A973C45BFA}" sibTransId="{D1249BC3-513D-4C68-B8E0-31F0A94C907E}"/>
    <dgm:cxn modelId="{B77F319E-048B-4434-8993-D3FA71196E6B}" type="presOf" srcId="{446AFD99-542B-469F-8E77-34901C6398A2}" destId="{CDE3CCD3-C864-4878-9244-AA2D9C95F4BB}" srcOrd="0" destOrd="0" presId="urn:microsoft.com/office/officeart/2008/layout/VerticalCurvedList"/>
    <dgm:cxn modelId="{740745E0-F0E1-43CE-AF0E-5B26538E4906}" srcId="{ED367049-47BB-4305-A603-BB521580F2FC}" destId="{66A35A3C-E052-4076-BFBE-09F4741D7EA7}" srcOrd="1" destOrd="0" parTransId="{D8A1B9B9-7923-4AA9-8645-DD7191472945}" sibTransId="{1DA75840-AABB-4808-8324-EB59D1ED343B}"/>
    <dgm:cxn modelId="{D1F5879D-C178-466A-9216-7C8EF29211A6}" srcId="{ED367049-47BB-4305-A603-BB521580F2FC}" destId="{C4F4A167-52F7-4A71-91E2-7BAD0F9F41D3}" srcOrd="0" destOrd="0" parTransId="{B82B18C7-420E-49E5-A322-AF68430E0F6C}" sibTransId="{A6F8E524-62E9-4F11-B9D3-31ED9A6440CC}"/>
    <dgm:cxn modelId="{B097B5C4-B7CB-485A-A50D-1B4BB531AFE3}" srcId="{ED367049-47BB-4305-A603-BB521580F2FC}" destId="{6EFCED40-61C0-47C8-B307-8DA2C89A3FD5}" srcOrd="2" destOrd="0" parTransId="{43BD2776-2D64-4463-9080-38521EA6A349}" sibTransId="{DD3695C2-A2C0-440A-B1C6-E7BE1CB33570}"/>
    <dgm:cxn modelId="{ADCF9F83-C493-4A76-ACE0-09322B22E74E}" type="presParOf" srcId="{529930F7-7557-4591-B623-B3BC2A91A536}" destId="{B4408464-EC8E-4C82-8CE9-A13A66EC8EFC}" srcOrd="0" destOrd="0" presId="urn:microsoft.com/office/officeart/2008/layout/VerticalCurvedList"/>
    <dgm:cxn modelId="{BB73ACAC-30BD-42F5-BC71-EA6BC88C8051}" type="presParOf" srcId="{B4408464-EC8E-4C82-8CE9-A13A66EC8EFC}" destId="{9F7593F7-C0F7-4F25-8652-1AE83863F49B}" srcOrd="0" destOrd="0" presId="urn:microsoft.com/office/officeart/2008/layout/VerticalCurvedList"/>
    <dgm:cxn modelId="{59B75C2C-00E2-4D65-AEB3-BA90AD74852E}" type="presParOf" srcId="{9F7593F7-C0F7-4F25-8652-1AE83863F49B}" destId="{2560BFBE-B30D-47D4-A708-35CEE2433107}" srcOrd="0" destOrd="0" presId="urn:microsoft.com/office/officeart/2008/layout/VerticalCurvedList"/>
    <dgm:cxn modelId="{EAB29DA8-7B55-41EE-9B61-BDA47E90F130}" type="presParOf" srcId="{9F7593F7-C0F7-4F25-8652-1AE83863F49B}" destId="{42D5CE54-F297-433D-B7E2-89E455969280}" srcOrd="1" destOrd="0" presId="urn:microsoft.com/office/officeart/2008/layout/VerticalCurvedList"/>
    <dgm:cxn modelId="{D259AC4E-766D-453E-AE7C-AE12D2992F8B}" type="presParOf" srcId="{9F7593F7-C0F7-4F25-8652-1AE83863F49B}" destId="{FE8EE9AD-2799-46CB-A701-2882C839CEFB}" srcOrd="2" destOrd="0" presId="urn:microsoft.com/office/officeart/2008/layout/VerticalCurvedList"/>
    <dgm:cxn modelId="{A1324049-A0E5-4555-988A-0DC216EFEB0C}" type="presParOf" srcId="{9F7593F7-C0F7-4F25-8652-1AE83863F49B}" destId="{91AFDA09-8B96-4B5F-BE92-C82AE651636F}" srcOrd="3" destOrd="0" presId="urn:microsoft.com/office/officeart/2008/layout/VerticalCurvedList"/>
    <dgm:cxn modelId="{DAF31B43-4269-4A48-A24A-C0F28067E27A}" type="presParOf" srcId="{B4408464-EC8E-4C82-8CE9-A13A66EC8EFC}" destId="{3449DC6F-74D4-4702-9EEB-DB71415C07C4}" srcOrd="1" destOrd="0" presId="urn:microsoft.com/office/officeart/2008/layout/VerticalCurvedList"/>
    <dgm:cxn modelId="{88DF3237-9D25-47C7-82E3-491E6576A194}" type="presParOf" srcId="{B4408464-EC8E-4C82-8CE9-A13A66EC8EFC}" destId="{85B3BA9B-C23F-4AA4-9E35-45922794D1EC}" srcOrd="2" destOrd="0" presId="urn:microsoft.com/office/officeart/2008/layout/VerticalCurvedList"/>
    <dgm:cxn modelId="{43CC5D31-3016-4A3A-8DDA-0C0777619651}" type="presParOf" srcId="{85B3BA9B-C23F-4AA4-9E35-45922794D1EC}" destId="{48CAAE5F-781E-44EF-9FA9-A88402E1597A}" srcOrd="0" destOrd="0" presId="urn:microsoft.com/office/officeart/2008/layout/VerticalCurvedList"/>
    <dgm:cxn modelId="{5AC12189-CAD6-4223-81BF-0B663A40780C}" type="presParOf" srcId="{B4408464-EC8E-4C82-8CE9-A13A66EC8EFC}" destId="{C4D5E900-61B7-42A1-8A2E-8A34E1D4A7C3}" srcOrd="3" destOrd="0" presId="urn:microsoft.com/office/officeart/2008/layout/VerticalCurvedList"/>
    <dgm:cxn modelId="{996ED4BC-D7C5-4BFA-96E2-2A03D717A438}" type="presParOf" srcId="{B4408464-EC8E-4C82-8CE9-A13A66EC8EFC}" destId="{F5C6BE08-5DD4-41E9-ABDD-38F7423A2F48}" srcOrd="4" destOrd="0" presId="urn:microsoft.com/office/officeart/2008/layout/VerticalCurvedList"/>
    <dgm:cxn modelId="{4EB0E1E8-17C0-414B-9D10-E33E1CF489B0}" type="presParOf" srcId="{F5C6BE08-5DD4-41E9-ABDD-38F7423A2F48}" destId="{EFBD8464-D4F9-45F1-9060-627840386070}" srcOrd="0" destOrd="0" presId="urn:microsoft.com/office/officeart/2008/layout/VerticalCurvedList"/>
    <dgm:cxn modelId="{EB9580FF-700D-480C-9FB3-B4BD288B8D44}" type="presParOf" srcId="{B4408464-EC8E-4C82-8CE9-A13A66EC8EFC}" destId="{C018DA32-9473-4C1F-B6E0-382122426069}" srcOrd="5" destOrd="0" presId="urn:microsoft.com/office/officeart/2008/layout/VerticalCurvedList"/>
    <dgm:cxn modelId="{38745F57-C162-4C77-B061-4DD8A7BB7FCC}" type="presParOf" srcId="{B4408464-EC8E-4C82-8CE9-A13A66EC8EFC}" destId="{187D2566-5475-4948-9317-F2E3F25C5172}" srcOrd="6" destOrd="0" presId="urn:microsoft.com/office/officeart/2008/layout/VerticalCurvedList"/>
    <dgm:cxn modelId="{6B28B639-E142-4696-95D2-18AB78B07482}" type="presParOf" srcId="{187D2566-5475-4948-9317-F2E3F25C5172}" destId="{9EDA6F01-0E54-4C51-9D7B-5CEFE487FAF0}" srcOrd="0" destOrd="0" presId="urn:microsoft.com/office/officeart/2008/layout/VerticalCurvedList"/>
    <dgm:cxn modelId="{AEA5A2D1-2CB2-40E2-9234-5FB06B8FF822}" type="presParOf" srcId="{B4408464-EC8E-4C82-8CE9-A13A66EC8EFC}" destId="{D04F8AA8-C2CD-41DC-99E6-38DF1734EA9E}" srcOrd="7" destOrd="0" presId="urn:microsoft.com/office/officeart/2008/layout/VerticalCurvedList"/>
    <dgm:cxn modelId="{4E62081A-0351-417E-92F5-E3122F7059B5}" type="presParOf" srcId="{B4408464-EC8E-4C82-8CE9-A13A66EC8EFC}" destId="{409D28B9-DC59-427B-89DA-CC9830C13E86}" srcOrd="8" destOrd="0" presId="urn:microsoft.com/office/officeart/2008/layout/VerticalCurvedList"/>
    <dgm:cxn modelId="{B91B86AD-B4D8-477F-8654-F96816E41E14}" type="presParOf" srcId="{409D28B9-DC59-427B-89DA-CC9830C13E86}" destId="{53688B76-2995-4B6E-98C1-0067ED5A304A}" srcOrd="0" destOrd="0" presId="urn:microsoft.com/office/officeart/2008/layout/VerticalCurvedList"/>
    <dgm:cxn modelId="{EB2D948C-502C-4544-9324-A36030B21D06}" type="presParOf" srcId="{B4408464-EC8E-4C82-8CE9-A13A66EC8EFC}" destId="{CDE3CCD3-C864-4878-9244-AA2D9C95F4BB}" srcOrd="9" destOrd="0" presId="urn:microsoft.com/office/officeart/2008/layout/VerticalCurvedList"/>
    <dgm:cxn modelId="{EAE75555-8E98-48A9-AEC5-43D7A6AE56D2}" type="presParOf" srcId="{B4408464-EC8E-4C82-8CE9-A13A66EC8EFC}" destId="{846F0227-66B7-46EA-9606-894FF0A59DAD}" srcOrd="10" destOrd="0" presId="urn:microsoft.com/office/officeart/2008/layout/VerticalCurvedList"/>
    <dgm:cxn modelId="{F9DCD743-65D6-49F2-AD95-69EA41FDCB76}" type="presParOf" srcId="{846F0227-66B7-46EA-9606-894FF0A59DAD}" destId="{1D418E64-778D-4681-876A-E3F7C110F09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8D6FE-D502-4CF6-B96C-9BF5A043C816}">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124253-DF92-4E0B-981A-46FAEEE072F2}">
      <dsp:nvSpPr>
        <dsp:cNvPr id="0" name=""/>
        <dsp:cNvSpPr/>
      </dsp:nvSpPr>
      <dsp:spPr>
        <a:xfrm>
          <a:off x="509717" y="338558"/>
          <a:ext cx="8290486" cy="67755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45720" rIns="45720" bIns="45720" numCol="1" spcCol="1270" anchor="ctr" anchorCtr="0">
          <a:noAutofit/>
        </a:bodyPr>
        <a:lstStyle/>
        <a:p>
          <a:pPr lvl="0" algn="l" defTabSz="800100">
            <a:lnSpc>
              <a:spcPct val="90000"/>
            </a:lnSpc>
            <a:spcBef>
              <a:spcPct val="0"/>
            </a:spcBef>
            <a:spcAft>
              <a:spcPct val="35000"/>
            </a:spcAft>
          </a:pPr>
          <a:r>
            <a:rPr lang="es-ES" sz="1800" kern="1200" smtClean="0">
              <a:solidFill>
                <a:schemeClr val="tx2"/>
              </a:solidFill>
            </a:rPr>
            <a:t>Elegir dos números primos </a:t>
          </a:r>
          <a:r>
            <a:rPr lang="es-ES" sz="1800" i="1" kern="1200" smtClean="0">
              <a:solidFill>
                <a:schemeClr val="tx2"/>
              </a:solidFill>
            </a:rPr>
            <a:t>p</a:t>
          </a:r>
          <a:r>
            <a:rPr lang="es-ES" sz="1800" kern="1200" smtClean="0">
              <a:solidFill>
                <a:schemeClr val="tx2"/>
              </a:solidFill>
            </a:rPr>
            <a:t> y </a:t>
          </a:r>
          <a:r>
            <a:rPr lang="es-ES" sz="1800" i="1" kern="1200" smtClean="0">
              <a:solidFill>
                <a:schemeClr val="tx2"/>
              </a:solidFill>
            </a:rPr>
            <a:t>q</a:t>
          </a:r>
          <a:r>
            <a:rPr lang="es-ES" sz="1800" kern="1200" smtClean="0">
              <a:solidFill>
                <a:schemeClr val="tx2"/>
              </a:solidFill>
            </a:rPr>
            <a:t>, </a:t>
          </a:r>
          <a:r>
            <a:rPr lang="es-ES" sz="1800" i="1" kern="1200" smtClean="0">
              <a:solidFill>
                <a:schemeClr val="tx2"/>
              </a:solidFill>
            </a:rPr>
            <a:t>p</a:t>
          </a:r>
          <a:r>
            <a:rPr lang="es-ES" sz="1800" kern="1200" smtClean="0">
              <a:solidFill>
                <a:schemeClr val="tx2"/>
              </a:solidFill>
            </a:rPr>
            <a:t> no debe ser igual a </a:t>
          </a:r>
          <a:r>
            <a:rPr lang="es-ES" sz="1800" i="1" kern="1200" smtClean="0">
              <a:solidFill>
                <a:schemeClr val="tx2"/>
              </a:solidFill>
            </a:rPr>
            <a:t>q</a:t>
          </a:r>
          <a:r>
            <a:rPr lang="es-ES" sz="1800" kern="1200" smtClean="0">
              <a:solidFill>
                <a:schemeClr val="tx2"/>
              </a:solidFill>
            </a:rPr>
            <a:t>;</a:t>
          </a:r>
          <a:endParaRPr lang="es-ES" sz="1800" kern="1200" dirty="0">
            <a:solidFill>
              <a:schemeClr val="tx2"/>
            </a:solidFill>
          </a:endParaRPr>
        </a:p>
      </dsp:txBody>
      <dsp:txXfrm>
        <a:off x="509717" y="338558"/>
        <a:ext cx="8290486" cy="677550"/>
      </dsp:txXfrm>
    </dsp:sp>
    <dsp:sp modelId="{5792F2C2-5600-4B4F-815D-5C74BDB99973}">
      <dsp:nvSpPr>
        <dsp:cNvPr id="0" name=""/>
        <dsp:cNvSpPr/>
      </dsp:nvSpPr>
      <dsp:spPr>
        <a:xfrm>
          <a:off x="86248" y="253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E758EF2B-1525-48D1-BB19-0CD8D6C9C02E}">
      <dsp:nvSpPr>
        <dsp:cNvPr id="0" name=""/>
        <dsp:cNvSpPr/>
      </dsp:nvSpPr>
      <dsp:spPr>
        <a:xfrm>
          <a:off x="995230" y="1354558"/>
          <a:ext cx="7804973" cy="677550"/>
        </a:xfrm>
        <a:prstGeom prst="rect">
          <a:avLst/>
        </a:prstGeom>
        <a:gradFill rotWithShape="0">
          <a:gsLst>
            <a:gs pos="0">
              <a:schemeClr val="accent2">
                <a:hueOff val="319579"/>
                <a:satOff val="95"/>
                <a:lumOff val="-343"/>
                <a:alphaOff val="0"/>
                <a:lumMod val="110000"/>
                <a:satMod val="105000"/>
                <a:tint val="67000"/>
              </a:schemeClr>
            </a:gs>
            <a:gs pos="50000">
              <a:schemeClr val="accent2">
                <a:hueOff val="319579"/>
                <a:satOff val="95"/>
                <a:lumOff val="-343"/>
                <a:alphaOff val="0"/>
                <a:lumMod val="105000"/>
                <a:satMod val="103000"/>
                <a:tint val="73000"/>
              </a:schemeClr>
            </a:gs>
            <a:gs pos="100000">
              <a:schemeClr val="accent2">
                <a:hueOff val="319579"/>
                <a:satOff val="95"/>
                <a:lumOff val="-3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45720" rIns="45720" bIns="45720" numCol="1" spcCol="1270" anchor="ctr" anchorCtr="0">
          <a:noAutofit/>
        </a:bodyPr>
        <a:lstStyle/>
        <a:p>
          <a:pPr lvl="0" algn="l" defTabSz="800100">
            <a:lnSpc>
              <a:spcPct val="90000"/>
            </a:lnSpc>
            <a:spcBef>
              <a:spcPct val="0"/>
            </a:spcBef>
            <a:spcAft>
              <a:spcPct val="35000"/>
            </a:spcAft>
          </a:pPr>
          <a:r>
            <a:rPr lang="es-ES" sz="1800" kern="1200" dirty="0" smtClean="0">
              <a:solidFill>
                <a:schemeClr val="tx2"/>
              </a:solidFill>
            </a:rPr>
            <a:t>Calcular </a:t>
          </a:r>
          <a14:m xmlns:a14="http://schemas.microsoft.com/office/drawing/2010/main">
            <m:oMath xmlns:m="http://schemas.openxmlformats.org/officeDocument/2006/math">
              <m:r>
                <a:rPr lang="es-ES" sz="1800" i="1" kern="1200">
                  <a:solidFill>
                    <a:schemeClr val="tx2"/>
                  </a:solidFill>
                  <a:latin typeface="Cambria Math" panose="02040503050406030204" pitchFamily="18" charset="0"/>
                </a:rPr>
                <m:t>𝑧</m:t>
              </m:r>
              <m:r>
                <a:rPr lang="es-ES" sz="1800" i="1" kern="1200">
                  <a:solidFill>
                    <a:schemeClr val="tx2"/>
                  </a:solidFill>
                  <a:latin typeface="Cambria Math" panose="02040503050406030204" pitchFamily="18" charset="0"/>
                </a:rPr>
                <m:t>=</m:t>
              </m:r>
              <m:r>
                <a:rPr lang="es-ES" sz="1800" i="1" kern="1200">
                  <a:solidFill>
                    <a:schemeClr val="tx2"/>
                  </a:solidFill>
                  <a:latin typeface="Cambria Math" panose="02040503050406030204" pitchFamily="18" charset="0"/>
                </a:rPr>
                <m:t>𝑝</m:t>
              </m:r>
              <m:r>
                <a:rPr lang="es-ES" sz="1800" i="1" kern="1200">
                  <a:solidFill>
                    <a:schemeClr val="tx2"/>
                  </a:solidFill>
                  <a:latin typeface="Cambria Math" panose="02040503050406030204" pitchFamily="18" charset="0"/>
                </a:rPr>
                <m:t>∗</m:t>
              </m:r>
              <m:r>
                <a:rPr lang="es-ES" sz="1800" i="1" kern="1200">
                  <a:solidFill>
                    <a:schemeClr val="tx2"/>
                  </a:solidFill>
                  <a:latin typeface="Cambria Math" panose="02040503050406030204" pitchFamily="18" charset="0"/>
                </a:rPr>
                <m:t>𝑞</m:t>
              </m:r>
            </m:oMath>
          </a14:m>
          <a:r>
            <a:rPr lang="es-ES" sz="1800" kern="1200" dirty="0">
              <a:solidFill>
                <a:schemeClr val="tx2"/>
              </a:solidFill>
            </a:rPr>
            <a:t>, donde </a:t>
          </a:r>
          <a:r>
            <a:rPr lang="es-ES" sz="1800" i="1" kern="1200" dirty="0">
              <a:solidFill>
                <a:schemeClr val="tx2"/>
              </a:solidFill>
            </a:rPr>
            <a:t>z</a:t>
          </a:r>
          <a:r>
            <a:rPr lang="es-ES" sz="1800" kern="1200" dirty="0">
              <a:solidFill>
                <a:schemeClr val="tx2"/>
              </a:solidFill>
            </a:rPr>
            <a:t> representa a la longitud de la </a:t>
          </a:r>
          <a:r>
            <a:rPr lang="es-ES" sz="1800" kern="1200" dirty="0" smtClean="0">
              <a:solidFill>
                <a:schemeClr val="tx2"/>
              </a:solidFill>
            </a:rPr>
            <a:t>clave e </a:t>
          </a:r>
          <a:r>
            <a:rPr lang="es-ES" sz="1800" kern="1200" dirty="0">
              <a:solidFill>
                <a:schemeClr val="tx2"/>
              </a:solidFill>
            </a:rPr>
            <a:t>incluso es el producto que se hace público para procesar ambas </a:t>
          </a:r>
          <a:r>
            <a:rPr lang="es-ES" sz="1800" kern="1200" dirty="0" smtClean="0">
              <a:solidFill>
                <a:schemeClr val="tx2"/>
              </a:solidFill>
            </a:rPr>
            <a:t>claves;</a:t>
          </a:r>
        </a:p>
      </dsp:txBody>
      <dsp:txXfrm>
        <a:off x="995230" y="1354558"/>
        <a:ext cx="7804973" cy="677550"/>
      </dsp:txXfrm>
    </dsp:sp>
    <dsp:sp modelId="{81FC757B-A951-4350-9ED6-A60609B64C2B}">
      <dsp:nvSpPr>
        <dsp:cNvPr id="0" name=""/>
        <dsp:cNvSpPr/>
      </dsp:nvSpPr>
      <dsp:spPr>
        <a:xfrm>
          <a:off x="571761" y="1269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319579"/>
              <a:satOff val="95"/>
              <a:lumOff val="-343"/>
              <a:alphaOff val="0"/>
            </a:schemeClr>
          </a:solidFill>
          <a:prstDash val="solid"/>
          <a:miter lim="800000"/>
        </a:ln>
        <a:effectLst/>
      </dsp:spPr>
      <dsp:style>
        <a:lnRef idx="1">
          <a:scrgbClr r="0" g="0" b="0"/>
        </a:lnRef>
        <a:fillRef idx="2">
          <a:scrgbClr r="0" g="0" b="0"/>
        </a:fillRef>
        <a:effectRef idx="0">
          <a:scrgbClr r="0" g="0" b="0"/>
        </a:effectRef>
        <a:fontRef idx="minor"/>
      </dsp:style>
    </dsp:sp>
    <dsp:sp modelId="{A8366F81-9A65-4AAD-953A-AA8E2BB694F9}">
      <dsp:nvSpPr>
        <dsp:cNvPr id="0" name=""/>
        <dsp:cNvSpPr/>
      </dsp:nvSpPr>
      <dsp:spPr>
        <a:xfrm>
          <a:off x="1144243" y="2370558"/>
          <a:ext cx="7655960" cy="677550"/>
        </a:xfrm>
        <a:prstGeom prst="rect">
          <a:avLst/>
        </a:prstGeom>
        <a:gradFill rotWithShape="0">
          <a:gsLst>
            <a:gs pos="0">
              <a:schemeClr val="accent2">
                <a:hueOff val="639158"/>
                <a:satOff val="190"/>
                <a:lumOff val="-686"/>
                <a:alphaOff val="0"/>
                <a:lumMod val="110000"/>
                <a:satMod val="105000"/>
                <a:tint val="67000"/>
              </a:schemeClr>
            </a:gs>
            <a:gs pos="50000">
              <a:schemeClr val="accent2">
                <a:hueOff val="639158"/>
                <a:satOff val="190"/>
                <a:lumOff val="-686"/>
                <a:alphaOff val="0"/>
                <a:lumMod val="105000"/>
                <a:satMod val="103000"/>
                <a:tint val="73000"/>
              </a:schemeClr>
            </a:gs>
            <a:gs pos="100000">
              <a:schemeClr val="accent2">
                <a:hueOff val="639158"/>
                <a:satOff val="190"/>
                <a:lumOff val="-68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45720" rIns="45720" bIns="45720" numCol="1" spcCol="1270" anchor="ctr" anchorCtr="0">
          <a:noAutofit/>
        </a:bodyPr>
        <a:lstStyle/>
        <a:p>
          <a:pPr lvl="0" algn="l" defTabSz="800100">
            <a:lnSpc>
              <a:spcPct val="90000"/>
            </a:lnSpc>
            <a:spcBef>
              <a:spcPct val="0"/>
            </a:spcBef>
            <a:spcAft>
              <a:spcPct val="35000"/>
            </a:spcAft>
          </a:pPr>
          <a:r>
            <a:rPr lang="es-ES" sz="1800" kern="1200" dirty="0" smtClean="0">
              <a:solidFill>
                <a:schemeClr val="tx2"/>
              </a:solidFill>
            </a:rPr>
            <a:t>Calcular  </a:t>
          </a:r>
          <a14:m xmlns:a14="http://schemas.microsoft.com/office/drawing/2010/main">
            <m:oMath xmlns:m="http://schemas.openxmlformats.org/officeDocument/2006/math">
              <m:r>
                <a:rPr lang="es-ES" sz="1800" i="1" kern="1200">
                  <a:solidFill>
                    <a:schemeClr val="tx2"/>
                  </a:solidFill>
                  <a:latin typeface="Cambria Math" panose="02040503050406030204" pitchFamily="18" charset="0"/>
                </a:rPr>
                <m:t>𝜑</m:t>
              </m:r>
              <m:r>
                <a:rPr lang="es-ES" sz="1800" i="1" kern="1200">
                  <a:solidFill>
                    <a:schemeClr val="tx2"/>
                  </a:solidFill>
                  <a:latin typeface="Cambria Math" panose="02040503050406030204" pitchFamily="18" charset="0"/>
                </a:rPr>
                <m:t>=</m:t>
              </m:r>
              <m:d>
                <m:dPr>
                  <m:ctrlPr>
                    <a:rPr lang="es-ES" sz="1800" i="1" kern="1200">
                      <a:solidFill>
                        <a:schemeClr val="tx2"/>
                      </a:solidFill>
                      <a:latin typeface="Cambria Math" panose="02040503050406030204" pitchFamily="18" charset="0"/>
                    </a:rPr>
                  </m:ctrlPr>
                </m:dPr>
                <m:e>
                  <m:r>
                    <a:rPr lang="es-ES" sz="1800" i="1" kern="1200">
                      <a:solidFill>
                        <a:schemeClr val="tx2"/>
                      </a:solidFill>
                      <a:latin typeface="Cambria Math" panose="02040503050406030204" pitchFamily="18" charset="0"/>
                    </a:rPr>
                    <m:t>𝑝</m:t>
                  </m:r>
                  <m:r>
                    <a:rPr lang="es-ES" sz="1800" i="1" kern="1200">
                      <a:solidFill>
                        <a:schemeClr val="tx2"/>
                      </a:solidFill>
                      <a:latin typeface="Cambria Math" panose="02040503050406030204" pitchFamily="18" charset="0"/>
                    </a:rPr>
                    <m:t>−1</m:t>
                  </m:r>
                </m:e>
              </m:d>
              <m:r>
                <a:rPr lang="es-ES" sz="1800" i="1" kern="1200">
                  <a:solidFill>
                    <a:schemeClr val="tx2"/>
                  </a:solidFill>
                  <a:latin typeface="Cambria Math" panose="02040503050406030204" pitchFamily="18" charset="0"/>
                </a:rPr>
                <m:t>∗</m:t>
              </m:r>
              <m:d>
                <m:dPr>
                  <m:ctrlPr>
                    <a:rPr lang="es-ES" sz="1800" i="1" kern="1200">
                      <a:solidFill>
                        <a:schemeClr val="tx2"/>
                      </a:solidFill>
                      <a:latin typeface="Cambria Math" panose="02040503050406030204" pitchFamily="18" charset="0"/>
                    </a:rPr>
                  </m:ctrlPr>
                </m:dPr>
                <m:e>
                  <m:r>
                    <a:rPr lang="es-ES" sz="1800" i="1" kern="1200">
                      <a:solidFill>
                        <a:schemeClr val="tx2"/>
                      </a:solidFill>
                      <a:latin typeface="Cambria Math" panose="02040503050406030204" pitchFamily="18" charset="0"/>
                    </a:rPr>
                    <m:t>𝑞</m:t>
                  </m:r>
                  <m:r>
                    <a:rPr lang="es-ES" sz="1800" i="1" kern="1200">
                      <a:solidFill>
                        <a:schemeClr val="tx2"/>
                      </a:solidFill>
                      <a:latin typeface="Cambria Math" panose="02040503050406030204" pitchFamily="18" charset="0"/>
                    </a:rPr>
                    <m:t>−1</m:t>
                  </m:r>
                </m:e>
              </m:d>
            </m:oMath>
          </a14:m>
          <a:r>
            <a:rPr lang="es-ES" sz="1800" kern="1200" dirty="0">
              <a:solidFill>
                <a:schemeClr val="tx2"/>
              </a:solidFill>
            </a:rPr>
            <a:t>, donde φ es la función de </a:t>
          </a:r>
          <a:r>
            <a:rPr lang="es-ES" sz="1800" kern="1200" dirty="0" smtClean="0">
              <a:solidFill>
                <a:schemeClr val="tx2"/>
              </a:solidFill>
            </a:rPr>
            <a:t>Euler;</a:t>
          </a:r>
        </a:p>
      </dsp:txBody>
      <dsp:txXfrm>
        <a:off x="1144243" y="2370558"/>
        <a:ext cx="7655960" cy="677550"/>
      </dsp:txXfrm>
    </dsp:sp>
    <dsp:sp modelId="{036E5DF4-762B-4312-B849-777EC69F93D5}">
      <dsp:nvSpPr>
        <dsp:cNvPr id="0" name=""/>
        <dsp:cNvSpPr/>
      </dsp:nvSpPr>
      <dsp:spPr>
        <a:xfrm>
          <a:off x="720774" y="2285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639158"/>
              <a:satOff val="190"/>
              <a:lumOff val="-686"/>
              <a:alphaOff val="0"/>
            </a:schemeClr>
          </a:solidFill>
          <a:prstDash val="solid"/>
          <a:miter lim="800000"/>
        </a:ln>
        <a:effectLst/>
      </dsp:spPr>
      <dsp:style>
        <a:lnRef idx="1">
          <a:scrgbClr r="0" g="0" b="0"/>
        </a:lnRef>
        <a:fillRef idx="2">
          <a:scrgbClr r="0" g="0" b="0"/>
        </a:fillRef>
        <a:effectRef idx="0">
          <a:scrgbClr r="0" g="0" b="0"/>
        </a:effectRef>
        <a:fontRef idx="minor"/>
      </dsp:style>
    </dsp:sp>
    <dsp:sp modelId="{56F1C58D-9AF1-4390-87A7-63C0075B05F3}">
      <dsp:nvSpPr>
        <dsp:cNvPr id="0" name=""/>
        <dsp:cNvSpPr/>
      </dsp:nvSpPr>
      <dsp:spPr>
        <a:xfrm>
          <a:off x="995230" y="3386558"/>
          <a:ext cx="7804973" cy="677550"/>
        </a:xfrm>
        <a:prstGeom prst="rect">
          <a:avLst/>
        </a:prstGeom>
        <a:gradFill rotWithShape="0">
          <a:gsLst>
            <a:gs pos="0">
              <a:schemeClr val="accent2">
                <a:hueOff val="958737"/>
                <a:satOff val="286"/>
                <a:lumOff val="-1029"/>
                <a:alphaOff val="0"/>
                <a:lumMod val="110000"/>
                <a:satMod val="105000"/>
                <a:tint val="67000"/>
              </a:schemeClr>
            </a:gs>
            <a:gs pos="50000">
              <a:schemeClr val="accent2">
                <a:hueOff val="958737"/>
                <a:satOff val="286"/>
                <a:lumOff val="-1029"/>
                <a:alphaOff val="0"/>
                <a:lumMod val="105000"/>
                <a:satMod val="103000"/>
                <a:tint val="73000"/>
              </a:schemeClr>
            </a:gs>
            <a:gs pos="100000">
              <a:schemeClr val="accent2">
                <a:hueOff val="958737"/>
                <a:satOff val="286"/>
                <a:lumOff val="-102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45720" rIns="45720" bIns="45720" numCol="1" spcCol="1270" anchor="ctr" anchorCtr="0">
          <a:noAutofit/>
        </a:bodyPr>
        <a:lstStyle/>
        <a:p>
          <a:pPr lvl="0" algn="l" defTabSz="800100">
            <a:lnSpc>
              <a:spcPct val="90000"/>
            </a:lnSpc>
            <a:spcBef>
              <a:spcPct val="0"/>
            </a:spcBef>
            <a:spcAft>
              <a:spcPct val="35000"/>
            </a:spcAft>
          </a:pPr>
          <a:r>
            <a:rPr lang="es-ES" sz="1800" kern="1200" dirty="0" smtClean="0">
              <a:solidFill>
                <a:schemeClr val="tx2"/>
              </a:solidFill>
            </a:rPr>
            <a:t>Elegir un número entero </a:t>
          </a:r>
          <a:r>
            <a:rPr lang="es-ES" sz="1800" i="1" kern="1200" dirty="0" smtClean="0">
              <a:solidFill>
                <a:schemeClr val="tx2"/>
              </a:solidFill>
            </a:rPr>
            <a:t>n</a:t>
          </a:r>
          <a:r>
            <a:rPr lang="es-ES" sz="1800" kern="1200" dirty="0" smtClean="0">
              <a:solidFill>
                <a:schemeClr val="tx2"/>
              </a:solidFill>
            </a:rPr>
            <a:t>, tal que el máximo común divisor de </a:t>
          </a:r>
          <a:r>
            <a:rPr lang="es-ES" sz="1800" i="1" kern="1200" dirty="0" smtClean="0">
              <a:solidFill>
                <a:schemeClr val="tx2"/>
              </a:solidFill>
            </a:rPr>
            <a:t>n </a:t>
          </a:r>
          <a:r>
            <a:rPr lang="es-ES" sz="1800" b="1" i="1" kern="1200" dirty="0" smtClean="0">
              <a:solidFill>
                <a:schemeClr val="tx2"/>
              </a:solidFill>
            </a:rPr>
            <a:t> </a:t>
          </a:r>
          <a:r>
            <a:rPr lang="es-ES" sz="1800" kern="1200" dirty="0" smtClean="0">
              <a:solidFill>
                <a:schemeClr val="tx2"/>
              </a:solidFill>
            </a:rPr>
            <a:t>y </a:t>
          </a:r>
          <a:r>
            <a:rPr lang="es-ES" sz="1800" i="1" kern="1200" dirty="0" smtClean="0">
              <a:solidFill>
                <a:schemeClr val="tx2"/>
              </a:solidFill>
            </a:rPr>
            <a:t>φ</a:t>
          </a:r>
          <a:r>
            <a:rPr lang="es-ES" sz="1800" kern="1200" dirty="0" smtClean="0">
              <a:solidFill>
                <a:schemeClr val="tx2"/>
              </a:solidFill>
            </a:rPr>
            <a:t> sea 1;</a:t>
          </a:r>
        </a:p>
      </dsp:txBody>
      <dsp:txXfrm>
        <a:off x="995230" y="3386558"/>
        <a:ext cx="7804973" cy="677550"/>
      </dsp:txXfrm>
    </dsp:sp>
    <dsp:sp modelId="{68CDD9CF-21D8-4126-B848-1C0519B4B567}">
      <dsp:nvSpPr>
        <dsp:cNvPr id="0" name=""/>
        <dsp:cNvSpPr/>
      </dsp:nvSpPr>
      <dsp:spPr>
        <a:xfrm>
          <a:off x="571761" y="3301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958737"/>
              <a:satOff val="286"/>
              <a:lumOff val="-1029"/>
              <a:alphaOff val="0"/>
            </a:schemeClr>
          </a:solidFill>
          <a:prstDash val="solid"/>
          <a:miter lim="800000"/>
        </a:ln>
        <a:effectLst/>
      </dsp:spPr>
      <dsp:style>
        <a:lnRef idx="1">
          <a:scrgbClr r="0" g="0" b="0"/>
        </a:lnRef>
        <a:fillRef idx="2">
          <a:scrgbClr r="0" g="0" b="0"/>
        </a:fillRef>
        <a:effectRef idx="0">
          <a:scrgbClr r="0" g="0" b="0"/>
        </a:effectRef>
        <a:fontRef idx="minor"/>
      </dsp:style>
    </dsp:sp>
    <dsp:sp modelId="{B28178E3-C1E4-41DE-99DA-000FE93892F3}">
      <dsp:nvSpPr>
        <dsp:cNvPr id="0" name=""/>
        <dsp:cNvSpPr/>
      </dsp:nvSpPr>
      <dsp:spPr>
        <a:xfrm>
          <a:off x="509717" y="4419622"/>
          <a:ext cx="8290486" cy="643421"/>
        </a:xfrm>
        <a:prstGeom prst="rect">
          <a:avLst/>
        </a:prstGeom>
        <a:gradFill rotWithShape="0">
          <a:gsLst>
            <a:gs pos="0">
              <a:schemeClr val="accent2">
                <a:hueOff val="1278316"/>
                <a:satOff val="381"/>
                <a:lumOff val="-1372"/>
                <a:alphaOff val="0"/>
                <a:lumMod val="110000"/>
                <a:satMod val="105000"/>
                <a:tint val="67000"/>
              </a:schemeClr>
            </a:gs>
            <a:gs pos="50000">
              <a:schemeClr val="accent2">
                <a:hueOff val="1278316"/>
                <a:satOff val="381"/>
                <a:lumOff val="-1372"/>
                <a:alphaOff val="0"/>
                <a:lumMod val="105000"/>
                <a:satMod val="103000"/>
                <a:tint val="73000"/>
              </a:schemeClr>
            </a:gs>
            <a:gs pos="100000">
              <a:schemeClr val="accent2">
                <a:hueOff val="1278316"/>
                <a:satOff val="381"/>
                <a:lumOff val="-137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45720" rIns="45720" bIns="45720" numCol="1" spcCol="1270" anchor="ctr" anchorCtr="0">
          <a:noAutofit/>
        </a:bodyPr>
        <a:lstStyle/>
        <a:p>
          <a:pPr lvl="0" algn="l" defTabSz="800100">
            <a:lnSpc>
              <a:spcPct val="90000"/>
            </a:lnSpc>
            <a:spcBef>
              <a:spcPct val="0"/>
            </a:spcBef>
            <a:spcAft>
              <a:spcPct val="35000"/>
            </a:spcAft>
          </a:pPr>
          <a:r>
            <a:rPr lang="es-ES" sz="1800" kern="1200" dirty="0" smtClean="0">
              <a:solidFill>
                <a:schemeClr val="tx2"/>
              </a:solidFill>
            </a:rPr>
            <a:t>Calcular </a:t>
          </a:r>
          <a:r>
            <a:rPr lang="es-ES" sz="1800" kern="1200" dirty="0">
              <a:solidFill>
                <a:schemeClr val="tx2"/>
              </a:solidFill>
            </a:rPr>
            <a:t>un número único </a:t>
          </a:r>
          <a:r>
            <a:rPr lang="es-ES" sz="1800" i="1" kern="1200" dirty="0">
              <a:solidFill>
                <a:schemeClr val="tx2"/>
              </a:solidFill>
            </a:rPr>
            <a:t>s</a:t>
          </a:r>
          <a:r>
            <a:rPr lang="es-ES" sz="1800" kern="1200" dirty="0">
              <a:solidFill>
                <a:schemeClr val="tx2"/>
              </a:solidFill>
            </a:rPr>
            <a:t>, que cumpla con la condición </a:t>
          </a:r>
          <a14:m xmlns:a14="http://schemas.microsoft.com/office/drawing/2010/main">
            <m:oMath xmlns:m="http://schemas.openxmlformats.org/officeDocument/2006/math">
              <m:r>
                <a:rPr lang="es-ES" sz="1800" i="1" kern="1200">
                  <a:solidFill>
                    <a:schemeClr val="tx2"/>
                  </a:solidFill>
                  <a:latin typeface="Cambria Math" panose="02040503050406030204" pitchFamily="18" charset="0"/>
                </a:rPr>
                <m:t>0&lt;</m:t>
              </m:r>
              <m:r>
                <a:rPr lang="es-ES" sz="1800" i="1" kern="1200">
                  <a:solidFill>
                    <a:schemeClr val="tx2"/>
                  </a:solidFill>
                  <a:latin typeface="Cambria Math" panose="02040503050406030204" pitchFamily="18" charset="0"/>
                </a:rPr>
                <m:t>𝑠</m:t>
              </m:r>
              <m:r>
                <a:rPr lang="es-ES" sz="1800" i="1" kern="1200">
                  <a:solidFill>
                    <a:schemeClr val="tx2"/>
                  </a:solidFill>
                  <a:latin typeface="Cambria Math" panose="02040503050406030204" pitchFamily="18" charset="0"/>
                </a:rPr>
                <m:t>&lt;</m:t>
              </m:r>
              <m:r>
                <a:rPr lang="es-ES" sz="1800" i="1" kern="1200">
                  <a:solidFill>
                    <a:schemeClr val="tx2"/>
                  </a:solidFill>
                  <a:latin typeface="Cambria Math" panose="02040503050406030204" pitchFamily="18" charset="0"/>
                </a:rPr>
                <m:t>𝜑</m:t>
              </m:r>
            </m:oMath>
          </a14:m>
          <a:r>
            <a:rPr lang="es-ES" sz="1800" kern="1200" dirty="0">
              <a:solidFill>
                <a:schemeClr val="tx2"/>
              </a:solidFill>
            </a:rPr>
            <a:t>, que satisface </a:t>
          </a:r>
          <a14:m xmlns:a14="http://schemas.microsoft.com/office/drawing/2010/main">
            <m:oMath xmlns:m="http://schemas.openxmlformats.org/officeDocument/2006/math">
              <m:r>
                <a:rPr lang="es-ES" sz="1800" i="1" kern="1200">
                  <a:solidFill>
                    <a:schemeClr val="tx2"/>
                  </a:solidFill>
                  <a:latin typeface="Cambria Math" panose="02040503050406030204" pitchFamily="18" charset="0"/>
                </a:rPr>
                <m:t>𝑛𝑠</m:t>
              </m:r>
              <m:r>
                <a:rPr lang="es-ES" sz="1800" i="1" kern="1200">
                  <a:solidFill>
                    <a:schemeClr val="tx2"/>
                  </a:solidFill>
                  <a:latin typeface="Cambria Math" panose="02040503050406030204" pitchFamily="18" charset="0"/>
                </a:rPr>
                <m:t> </m:t>
              </m:r>
              <m:r>
                <a:rPr lang="es-ES" sz="1800" i="1" kern="1200">
                  <a:solidFill>
                    <a:schemeClr val="tx2"/>
                  </a:solidFill>
                  <a:latin typeface="Cambria Math" panose="02040503050406030204" pitchFamily="18" charset="0"/>
                </a:rPr>
                <m:t>𝑚𝑜𝑑</m:t>
              </m:r>
              <m:r>
                <a:rPr lang="es-ES" sz="1800" i="1" kern="1200">
                  <a:solidFill>
                    <a:schemeClr val="tx2"/>
                  </a:solidFill>
                  <a:latin typeface="Cambria Math" panose="02040503050406030204" pitchFamily="18" charset="0"/>
                </a:rPr>
                <m:t> </m:t>
              </m:r>
              <m:r>
                <a:rPr lang="es-ES" sz="1800" i="1" kern="1200">
                  <a:solidFill>
                    <a:schemeClr val="tx2"/>
                  </a:solidFill>
                  <a:latin typeface="Cambria Math" panose="02040503050406030204" pitchFamily="18" charset="0"/>
                </a:rPr>
                <m:t>𝜑</m:t>
              </m:r>
              <m:r>
                <a:rPr lang="es-ES" sz="1800" i="1" kern="1200">
                  <a:solidFill>
                    <a:schemeClr val="tx2"/>
                  </a:solidFill>
                  <a:latin typeface="Cambria Math" panose="02040503050406030204" pitchFamily="18" charset="0"/>
                </a:rPr>
                <m:t>=1</m:t>
              </m:r>
            </m:oMath>
          </a14:m>
          <a:r>
            <a:rPr lang="es-ES" sz="1800" kern="1200" dirty="0">
              <a:solidFill>
                <a:schemeClr val="tx2"/>
              </a:solidFill>
            </a:rPr>
            <a:t>. </a:t>
          </a:r>
        </a:p>
      </dsp:txBody>
      <dsp:txXfrm>
        <a:off x="509717" y="4419622"/>
        <a:ext cx="8290486" cy="643421"/>
      </dsp:txXfrm>
    </dsp:sp>
    <dsp:sp modelId="{91B89159-35A2-47C0-8237-AF2693A58764}">
      <dsp:nvSpPr>
        <dsp:cNvPr id="0" name=""/>
        <dsp:cNvSpPr/>
      </dsp:nvSpPr>
      <dsp:spPr>
        <a:xfrm>
          <a:off x="86248" y="4317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278316"/>
              <a:satOff val="381"/>
              <a:lumOff val="-1372"/>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5CE54-F297-433D-B7E2-89E455969280}">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0D86E6-A059-48DD-B792-DE24AB338F45}">
      <dsp:nvSpPr>
        <dsp:cNvPr id="0" name=""/>
        <dsp:cNvSpPr/>
      </dsp:nvSpPr>
      <dsp:spPr>
        <a:xfrm>
          <a:off x="610504" y="416587"/>
          <a:ext cx="7440913" cy="833607"/>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43180" rIns="43180" bIns="43180" numCol="1" spcCol="1270" anchor="ctr" anchorCtr="0">
          <a:noAutofit/>
        </a:bodyPr>
        <a:lstStyle/>
        <a:p>
          <a:pPr lvl="0" algn="l" defTabSz="755650">
            <a:lnSpc>
              <a:spcPct val="90000"/>
            </a:lnSpc>
            <a:spcBef>
              <a:spcPct val="0"/>
            </a:spcBef>
            <a:spcAft>
              <a:spcPct val="35000"/>
            </a:spcAft>
          </a:pPr>
          <a:r>
            <a:rPr lang="es-ES" sz="1700" kern="1200" smtClean="0">
              <a:solidFill>
                <a:schemeClr val="tx2"/>
              </a:solidFill>
            </a:rPr>
            <a:t>Primero se selecciona el alfabeto, el arreglo con el respectivo Código y los parámetros </a:t>
          </a:r>
          <a:r>
            <a:rPr lang="es-ES" sz="1700" i="1" kern="1200" smtClean="0">
              <a:solidFill>
                <a:schemeClr val="tx2"/>
              </a:solidFill>
            </a:rPr>
            <a:t>p</a:t>
          </a:r>
          <a:r>
            <a:rPr lang="es-ES" sz="1700" kern="1200" smtClean="0">
              <a:solidFill>
                <a:schemeClr val="tx2"/>
              </a:solidFill>
            </a:rPr>
            <a:t> y </a:t>
          </a:r>
          <a:r>
            <a:rPr lang="es-ES" sz="1700" i="1" kern="1200" smtClean="0">
              <a:solidFill>
                <a:schemeClr val="tx2"/>
              </a:solidFill>
            </a:rPr>
            <a:t>q,</a:t>
          </a:r>
          <a:r>
            <a:rPr lang="es-ES" sz="1700" kern="1200" smtClean="0">
              <a:solidFill>
                <a:schemeClr val="tx2"/>
              </a:solidFill>
            </a:rPr>
            <a:t> que se encuentran almacenados en la base de datos.</a:t>
          </a:r>
          <a:endParaRPr lang="es-ES" sz="1700" kern="1200">
            <a:solidFill>
              <a:schemeClr val="tx2"/>
            </a:solidFill>
          </a:endParaRPr>
        </a:p>
      </dsp:txBody>
      <dsp:txXfrm>
        <a:off x="610504" y="416587"/>
        <a:ext cx="7440913" cy="833607"/>
      </dsp:txXfrm>
    </dsp:sp>
    <dsp:sp modelId="{FD8DBE29-1A78-4052-8001-42BADAC3841C}">
      <dsp:nvSpPr>
        <dsp:cNvPr id="0" name=""/>
        <dsp:cNvSpPr/>
      </dsp:nvSpPr>
      <dsp:spPr>
        <a:xfrm>
          <a:off x="89500" y="312386"/>
          <a:ext cx="1042009" cy="10420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04B55E80-09A0-4510-8CD7-A6EFB4517061}">
      <dsp:nvSpPr>
        <dsp:cNvPr id="0" name=""/>
        <dsp:cNvSpPr/>
      </dsp:nvSpPr>
      <dsp:spPr>
        <a:xfrm>
          <a:off x="1088431" y="1667215"/>
          <a:ext cx="6962986" cy="833607"/>
        </a:xfrm>
        <a:prstGeom prst="rect">
          <a:avLst/>
        </a:prstGeom>
        <a:gradFill rotWithShape="0">
          <a:gsLst>
            <a:gs pos="0">
              <a:schemeClr val="accent4">
                <a:hueOff val="2559355"/>
                <a:satOff val="27477"/>
                <a:lumOff val="1699"/>
                <a:alphaOff val="0"/>
                <a:lumMod val="110000"/>
                <a:satMod val="105000"/>
                <a:tint val="67000"/>
              </a:schemeClr>
            </a:gs>
            <a:gs pos="50000">
              <a:schemeClr val="accent4">
                <a:hueOff val="2559355"/>
                <a:satOff val="27477"/>
                <a:lumOff val="1699"/>
                <a:alphaOff val="0"/>
                <a:lumMod val="105000"/>
                <a:satMod val="103000"/>
                <a:tint val="73000"/>
              </a:schemeClr>
            </a:gs>
            <a:gs pos="100000">
              <a:schemeClr val="accent4">
                <a:hueOff val="2559355"/>
                <a:satOff val="27477"/>
                <a:lumOff val="169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43180" rIns="43180" bIns="43180" numCol="1" spcCol="1270" anchor="ctr" anchorCtr="0">
          <a:noAutofit/>
        </a:bodyPr>
        <a:lstStyle/>
        <a:p>
          <a:pPr lvl="0" algn="l" defTabSz="755650">
            <a:lnSpc>
              <a:spcPct val="90000"/>
            </a:lnSpc>
            <a:spcBef>
              <a:spcPct val="0"/>
            </a:spcBef>
            <a:spcAft>
              <a:spcPct val="35000"/>
            </a:spcAft>
          </a:pPr>
          <a:r>
            <a:rPr lang="es-ES" sz="1700" kern="1200" smtClean="0">
              <a:solidFill>
                <a:schemeClr val="tx2"/>
              </a:solidFill>
            </a:rPr>
            <a:t>Como se mencionó en la primera sección el cliente escribe un mensaje </a:t>
          </a:r>
          <a:r>
            <a:rPr lang="es-ES" sz="1700" i="1" kern="1200" smtClean="0">
              <a:solidFill>
                <a:schemeClr val="tx2"/>
              </a:solidFill>
            </a:rPr>
            <a:t>(msje)</a:t>
          </a:r>
          <a:r>
            <a:rPr lang="es-ES" sz="1700" kern="1200" smtClean="0">
              <a:solidFill>
                <a:schemeClr val="tx2"/>
              </a:solidFill>
            </a:rPr>
            <a:t>. este es capturado para ser enviado a </a:t>
          </a:r>
          <a:r>
            <a:rPr lang="es-ES" sz="1700" i="1" kern="1200" smtClean="0">
              <a:solidFill>
                <a:schemeClr val="tx2"/>
              </a:solidFill>
            </a:rPr>
            <a:t>Cifrar.</a:t>
          </a:r>
          <a:endParaRPr lang="es-ES" sz="1700" kern="1200">
            <a:solidFill>
              <a:schemeClr val="tx2"/>
            </a:solidFill>
          </a:endParaRPr>
        </a:p>
      </dsp:txBody>
      <dsp:txXfrm>
        <a:off x="1088431" y="1667215"/>
        <a:ext cx="6962986" cy="833607"/>
      </dsp:txXfrm>
    </dsp:sp>
    <dsp:sp modelId="{C9F94F17-BF40-43DC-8C39-8003C5A18A69}">
      <dsp:nvSpPr>
        <dsp:cNvPr id="0" name=""/>
        <dsp:cNvSpPr/>
      </dsp:nvSpPr>
      <dsp:spPr>
        <a:xfrm>
          <a:off x="567426" y="1563014"/>
          <a:ext cx="1042009" cy="10420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2559355"/>
              <a:satOff val="27477"/>
              <a:lumOff val="1699"/>
              <a:alphaOff val="0"/>
            </a:schemeClr>
          </a:solidFill>
          <a:prstDash val="solid"/>
          <a:miter lim="800000"/>
        </a:ln>
        <a:effectLst/>
      </dsp:spPr>
      <dsp:style>
        <a:lnRef idx="1">
          <a:scrgbClr r="0" g="0" b="0"/>
        </a:lnRef>
        <a:fillRef idx="2">
          <a:scrgbClr r="0" g="0" b="0"/>
        </a:fillRef>
        <a:effectRef idx="0">
          <a:scrgbClr r="0" g="0" b="0"/>
        </a:effectRef>
        <a:fontRef idx="minor"/>
      </dsp:style>
    </dsp:sp>
    <dsp:sp modelId="{652DF442-197F-4A3F-A6D4-4671591899CA}">
      <dsp:nvSpPr>
        <dsp:cNvPr id="0" name=""/>
        <dsp:cNvSpPr/>
      </dsp:nvSpPr>
      <dsp:spPr>
        <a:xfrm>
          <a:off x="1088431" y="2917843"/>
          <a:ext cx="6962986" cy="833607"/>
        </a:xfrm>
        <a:prstGeom prst="rect">
          <a:avLst/>
        </a:prstGeom>
        <a:gradFill rotWithShape="0">
          <a:gsLst>
            <a:gs pos="0">
              <a:schemeClr val="accent4">
                <a:hueOff val="5118710"/>
                <a:satOff val="54954"/>
                <a:lumOff val="3399"/>
                <a:alphaOff val="0"/>
                <a:lumMod val="110000"/>
                <a:satMod val="105000"/>
                <a:tint val="67000"/>
              </a:schemeClr>
            </a:gs>
            <a:gs pos="50000">
              <a:schemeClr val="accent4">
                <a:hueOff val="5118710"/>
                <a:satOff val="54954"/>
                <a:lumOff val="3399"/>
                <a:alphaOff val="0"/>
                <a:lumMod val="105000"/>
                <a:satMod val="103000"/>
                <a:tint val="73000"/>
              </a:schemeClr>
            </a:gs>
            <a:gs pos="100000">
              <a:schemeClr val="accent4">
                <a:hueOff val="5118710"/>
                <a:satOff val="54954"/>
                <a:lumOff val="339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43180" rIns="43180" bIns="43180" numCol="1" spcCol="1270" anchor="ctr" anchorCtr="0">
          <a:noAutofit/>
        </a:bodyPr>
        <a:lstStyle/>
        <a:p>
          <a:pPr lvl="0" algn="l" defTabSz="755650">
            <a:lnSpc>
              <a:spcPct val="90000"/>
            </a:lnSpc>
            <a:spcBef>
              <a:spcPct val="0"/>
            </a:spcBef>
            <a:spcAft>
              <a:spcPct val="35000"/>
            </a:spcAft>
          </a:pPr>
          <a:r>
            <a:rPr lang="es-ES" sz="1700" kern="1200" smtClean="0">
              <a:solidFill>
                <a:schemeClr val="tx2"/>
              </a:solidFill>
            </a:rPr>
            <a:t>Se genera un número aleatorio primo entre </a:t>
          </a:r>
          <a:r>
            <a:rPr lang="es-ES" sz="1700" i="1" kern="1200" smtClean="0">
              <a:solidFill>
                <a:schemeClr val="tx2"/>
              </a:solidFill>
            </a:rPr>
            <a:t>1001</a:t>
          </a:r>
          <a:r>
            <a:rPr lang="es-ES" sz="1700" kern="1200" smtClean="0">
              <a:solidFill>
                <a:schemeClr val="tx2"/>
              </a:solidFill>
            </a:rPr>
            <a:t> y </a:t>
          </a:r>
          <a:r>
            <a:rPr lang="es-ES" sz="1700" i="1" kern="1200" smtClean="0">
              <a:solidFill>
                <a:schemeClr val="tx2"/>
              </a:solidFill>
            </a:rPr>
            <a:t>9999</a:t>
          </a:r>
          <a:r>
            <a:rPr lang="es-ES" sz="1700" kern="1200" smtClean="0">
              <a:solidFill>
                <a:schemeClr val="tx2"/>
              </a:solidFill>
            </a:rPr>
            <a:t>, este representa a </a:t>
          </a:r>
          <a:r>
            <a:rPr lang="es-ES" sz="1700" i="1" kern="1200" smtClean="0">
              <a:solidFill>
                <a:schemeClr val="tx2"/>
              </a:solidFill>
            </a:rPr>
            <a:t>n.</a:t>
          </a:r>
          <a:endParaRPr lang="es-ES" sz="1700" kern="1200">
            <a:solidFill>
              <a:schemeClr val="tx2"/>
            </a:solidFill>
          </a:endParaRPr>
        </a:p>
      </dsp:txBody>
      <dsp:txXfrm>
        <a:off x="1088431" y="2917843"/>
        <a:ext cx="6962986" cy="833607"/>
      </dsp:txXfrm>
    </dsp:sp>
    <dsp:sp modelId="{9D458E8E-99A7-4AB4-B903-529C7C3FF953}">
      <dsp:nvSpPr>
        <dsp:cNvPr id="0" name=""/>
        <dsp:cNvSpPr/>
      </dsp:nvSpPr>
      <dsp:spPr>
        <a:xfrm>
          <a:off x="567426" y="2813642"/>
          <a:ext cx="1042009" cy="10420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5118710"/>
              <a:satOff val="54954"/>
              <a:lumOff val="3399"/>
              <a:alphaOff val="0"/>
            </a:schemeClr>
          </a:solidFill>
          <a:prstDash val="solid"/>
          <a:miter lim="800000"/>
        </a:ln>
        <a:effectLst/>
      </dsp:spPr>
      <dsp:style>
        <a:lnRef idx="1">
          <a:scrgbClr r="0" g="0" b="0"/>
        </a:lnRef>
        <a:fillRef idx="2">
          <a:scrgbClr r="0" g="0" b="0"/>
        </a:fillRef>
        <a:effectRef idx="0">
          <a:scrgbClr r="0" g="0" b="0"/>
        </a:effectRef>
        <a:fontRef idx="minor"/>
      </dsp:style>
    </dsp:sp>
    <dsp:sp modelId="{5CFBB077-15F6-4FC1-BDBC-2F473B39C4B2}">
      <dsp:nvSpPr>
        <dsp:cNvPr id="0" name=""/>
        <dsp:cNvSpPr/>
      </dsp:nvSpPr>
      <dsp:spPr>
        <a:xfrm>
          <a:off x="610504" y="4168472"/>
          <a:ext cx="7440913" cy="833607"/>
        </a:xfrm>
        <a:prstGeom prst="rect">
          <a:avLst/>
        </a:prstGeom>
        <a:gradFill rotWithShape="0">
          <a:gsLst>
            <a:gs pos="0">
              <a:schemeClr val="accent4">
                <a:hueOff val="7678065"/>
                <a:satOff val="82431"/>
                <a:lumOff val="5098"/>
                <a:alphaOff val="0"/>
                <a:lumMod val="110000"/>
                <a:satMod val="105000"/>
                <a:tint val="67000"/>
              </a:schemeClr>
            </a:gs>
            <a:gs pos="50000">
              <a:schemeClr val="accent4">
                <a:hueOff val="7678065"/>
                <a:satOff val="82431"/>
                <a:lumOff val="5098"/>
                <a:alphaOff val="0"/>
                <a:lumMod val="105000"/>
                <a:satMod val="103000"/>
                <a:tint val="73000"/>
              </a:schemeClr>
            </a:gs>
            <a:gs pos="100000">
              <a:schemeClr val="accent4">
                <a:hueOff val="7678065"/>
                <a:satOff val="82431"/>
                <a:lumOff val="509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43180" rIns="43180" bIns="43180" numCol="1" spcCol="1270" anchor="ctr" anchorCtr="0">
          <a:noAutofit/>
        </a:bodyPr>
        <a:lstStyle/>
        <a:p>
          <a:pPr lvl="0" algn="l" defTabSz="755650">
            <a:lnSpc>
              <a:spcPct val="90000"/>
            </a:lnSpc>
            <a:spcBef>
              <a:spcPct val="0"/>
            </a:spcBef>
            <a:spcAft>
              <a:spcPct val="35000"/>
            </a:spcAft>
          </a:pPr>
          <a:r>
            <a:rPr lang="es-ES" sz="1700" kern="1200" smtClean="0">
              <a:solidFill>
                <a:schemeClr val="tx2"/>
              </a:solidFill>
            </a:rPr>
            <a:t>Se debe generar aleatoriamente un arreglo aleatorio de índices del código (</a:t>
          </a:r>
          <a:r>
            <a:rPr lang="es-ES" sz="1700" i="1" kern="1200" smtClean="0">
              <a:solidFill>
                <a:schemeClr val="tx2"/>
              </a:solidFill>
            </a:rPr>
            <a:t>a</a:t>
          </a:r>
          <a:r>
            <a:rPr lang="es-ES" sz="1700" kern="1200" smtClean="0">
              <a:solidFill>
                <a:schemeClr val="tx2"/>
              </a:solidFill>
            </a:rPr>
            <a:t>).</a:t>
          </a:r>
          <a:endParaRPr lang="es-ES" sz="1700" kern="1200">
            <a:solidFill>
              <a:schemeClr val="tx2"/>
            </a:solidFill>
          </a:endParaRPr>
        </a:p>
      </dsp:txBody>
      <dsp:txXfrm>
        <a:off x="610504" y="4168472"/>
        <a:ext cx="7440913" cy="833607"/>
      </dsp:txXfrm>
    </dsp:sp>
    <dsp:sp modelId="{C409DE25-2458-4607-9CA3-8449C2DCAF3E}">
      <dsp:nvSpPr>
        <dsp:cNvPr id="0" name=""/>
        <dsp:cNvSpPr/>
      </dsp:nvSpPr>
      <dsp:spPr>
        <a:xfrm>
          <a:off x="89500" y="4064271"/>
          <a:ext cx="1042009" cy="10420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7678065"/>
              <a:satOff val="82431"/>
              <a:lumOff val="509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5CE54-F297-433D-B7E2-89E455969280}">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A0B6D7-81D9-4D46-A66D-0FAD47DC9F4F}">
      <dsp:nvSpPr>
        <dsp:cNvPr id="0" name=""/>
        <dsp:cNvSpPr/>
      </dsp:nvSpPr>
      <dsp:spPr>
        <a:xfrm>
          <a:off x="509717" y="338558"/>
          <a:ext cx="7541700" cy="67755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38100" rIns="38100" bIns="38100" numCol="1" spcCol="1270" anchor="ctr" anchorCtr="0">
          <a:noAutofit/>
        </a:bodyPr>
        <a:lstStyle/>
        <a:p>
          <a:pPr lvl="0" algn="l" defTabSz="666750">
            <a:lnSpc>
              <a:spcPct val="90000"/>
            </a:lnSpc>
            <a:spcBef>
              <a:spcPct val="0"/>
            </a:spcBef>
            <a:spcAft>
              <a:spcPct val="35000"/>
            </a:spcAft>
          </a:pPr>
          <a:r>
            <a:rPr lang="es-ES" sz="1500" kern="1200" dirty="0" smtClean="0">
              <a:solidFill>
                <a:schemeClr val="tx2"/>
              </a:solidFill>
            </a:rPr>
            <a:t>Para cada carácter del mensaje </a:t>
          </a:r>
          <a:r>
            <a:rPr lang="es-ES" sz="1500" i="1" kern="1200" dirty="0">
              <a:solidFill>
                <a:schemeClr val="tx2"/>
              </a:solidFill>
            </a:rPr>
            <a:t>(</a:t>
          </a:r>
          <a:r>
            <a:rPr lang="es-ES" sz="1500" i="1" kern="1200" dirty="0" err="1">
              <a:solidFill>
                <a:schemeClr val="tx2"/>
              </a:solidFill>
            </a:rPr>
            <a:t>msje</a:t>
          </a:r>
          <a:r>
            <a:rPr lang="es-ES" sz="1500" i="1" kern="1200" dirty="0">
              <a:solidFill>
                <a:schemeClr val="tx2"/>
              </a:solidFill>
            </a:rPr>
            <a:t>)</a:t>
          </a:r>
          <a:r>
            <a:rPr lang="es-ES" sz="1500" kern="1200" dirty="0">
              <a:solidFill>
                <a:schemeClr val="tx2"/>
              </a:solidFill>
            </a:rPr>
            <a:t>, se debe calcular la posición de este en el alfabeto, con la siguiente expresión matemática </a:t>
          </a:r>
          <a14:m xmlns:a14="http://schemas.microsoft.com/office/drawing/2010/main">
            <m:oMath xmlns:m="http://schemas.openxmlformats.org/officeDocument/2006/math">
              <m:r>
                <a:rPr lang="en-US" sz="1500" i="1" kern="1200">
                  <a:solidFill>
                    <a:schemeClr val="tx2"/>
                  </a:solidFill>
                  <a:latin typeface="Cambria Math" panose="02040503050406030204" pitchFamily="18" charset="0"/>
                </a:rPr>
                <m:t>𝑝𝑠</m:t>
              </m:r>
              <m:r>
                <a:rPr lang="es-ES" sz="1500" i="1" kern="1200">
                  <a:solidFill>
                    <a:schemeClr val="tx2"/>
                  </a:solidFill>
                  <a:latin typeface="Cambria Math" panose="02040503050406030204" pitchFamily="18" charset="0"/>
                </a:rPr>
                <m:t>=</m:t>
              </m:r>
              <m:r>
                <a:rPr lang="en-US" sz="1500" i="1" kern="1200">
                  <a:solidFill>
                    <a:schemeClr val="tx2"/>
                  </a:solidFill>
                  <a:latin typeface="Cambria Math" panose="02040503050406030204" pitchFamily="18" charset="0"/>
                </a:rPr>
                <m:t>𝑃𝑜𝑠𝑖𝑐𝑖𝑜𝑛</m:t>
              </m:r>
              <m:d>
                <m:dPr>
                  <m:ctrlPr>
                    <a:rPr lang="es-ES" sz="1500" i="1" kern="1200">
                      <a:solidFill>
                        <a:schemeClr val="tx2"/>
                      </a:solidFill>
                      <a:latin typeface="Cambria Math" panose="02040503050406030204" pitchFamily="18" charset="0"/>
                    </a:rPr>
                  </m:ctrlPr>
                </m:dPr>
                <m:e>
                  <m:r>
                    <a:rPr lang="en-US" sz="1500" i="1" kern="1200">
                      <a:solidFill>
                        <a:schemeClr val="tx2"/>
                      </a:solidFill>
                      <a:latin typeface="Cambria Math" panose="02040503050406030204" pitchFamily="18" charset="0"/>
                    </a:rPr>
                    <m:t>𝐴𝑙𝑓𝑎</m:t>
                  </m:r>
                  <m:r>
                    <a:rPr lang="es-ES" sz="1500" i="1" kern="1200">
                      <a:solidFill>
                        <a:schemeClr val="tx2"/>
                      </a:solidFill>
                      <a:latin typeface="Cambria Math" panose="02040503050406030204" pitchFamily="18" charset="0"/>
                    </a:rPr>
                    <m:t>,</m:t>
                  </m:r>
                  <m:sSub>
                    <m:sSubPr>
                      <m:ctrlPr>
                        <a:rPr lang="es-ES" sz="1500" i="1" kern="1200">
                          <a:solidFill>
                            <a:schemeClr val="tx2"/>
                          </a:solidFill>
                          <a:latin typeface="Cambria Math" panose="02040503050406030204" pitchFamily="18" charset="0"/>
                        </a:rPr>
                      </m:ctrlPr>
                    </m:sSubPr>
                    <m:e>
                      <m:r>
                        <a:rPr lang="en-US" sz="1500" i="1" kern="1200">
                          <a:solidFill>
                            <a:schemeClr val="tx2"/>
                          </a:solidFill>
                          <a:latin typeface="Cambria Math" panose="02040503050406030204" pitchFamily="18" charset="0"/>
                        </a:rPr>
                        <m:t>𝑚𝑠𝑗𝑒</m:t>
                      </m:r>
                    </m:e>
                    <m:sub>
                      <m:r>
                        <a:rPr lang="en-US" sz="1500" i="1" kern="1200">
                          <a:solidFill>
                            <a:schemeClr val="tx2"/>
                          </a:solidFill>
                          <a:latin typeface="Cambria Math" panose="02040503050406030204" pitchFamily="18" charset="0"/>
                        </a:rPr>
                        <m:t>𝑖</m:t>
                      </m:r>
                    </m:sub>
                  </m:sSub>
                </m:e>
              </m:d>
            </m:oMath>
          </a14:m>
          <a:r>
            <a:rPr lang="es-ES" sz="1500" kern="1200" dirty="0" smtClean="0">
              <a:solidFill>
                <a:schemeClr val="tx2"/>
              </a:solidFill>
            </a:rPr>
            <a:t>,</a:t>
          </a:r>
          <a:endParaRPr lang="es-ES" sz="1500" kern="1200" dirty="0">
            <a:solidFill>
              <a:schemeClr val="tx2"/>
            </a:solidFill>
          </a:endParaRPr>
        </a:p>
      </dsp:txBody>
      <dsp:txXfrm>
        <a:off x="509717" y="338558"/>
        <a:ext cx="7541700" cy="677550"/>
      </dsp:txXfrm>
    </dsp:sp>
    <dsp:sp modelId="{DED57956-6B44-4210-9DA6-328E5EE08EBC}">
      <dsp:nvSpPr>
        <dsp:cNvPr id="0" name=""/>
        <dsp:cNvSpPr/>
      </dsp:nvSpPr>
      <dsp:spPr>
        <a:xfrm>
          <a:off x="86248" y="253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B9C22148-004F-4939-9AFA-622574A22490}">
      <dsp:nvSpPr>
        <dsp:cNvPr id="0" name=""/>
        <dsp:cNvSpPr/>
      </dsp:nvSpPr>
      <dsp:spPr>
        <a:xfrm>
          <a:off x="995230" y="1354558"/>
          <a:ext cx="7056187" cy="677550"/>
        </a:xfrm>
        <a:prstGeom prst="rect">
          <a:avLst/>
        </a:prstGeom>
        <a:gradFill rotWithShape="0">
          <a:gsLst>
            <a:gs pos="0">
              <a:schemeClr val="accent4">
                <a:hueOff val="1919516"/>
                <a:satOff val="20608"/>
                <a:lumOff val="1275"/>
                <a:alphaOff val="0"/>
                <a:lumMod val="110000"/>
                <a:satMod val="105000"/>
                <a:tint val="67000"/>
              </a:schemeClr>
            </a:gs>
            <a:gs pos="50000">
              <a:schemeClr val="accent4">
                <a:hueOff val="1919516"/>
                <a:satOff val="20608"/>
                <a:lumOff val="1275"/>
                <a:alphaOff val="0"/>
                <a:lumMod val="105000"/>
                <a:satMod val="103000"/>
                <a:tint val="73000"/>
              </a:schemeClr>
            </a:gs>
            <a:gs pos="100000">
              <a:schemeClr val="accent4">
                <a:hueOff val="1919516"/>
                <a:satOff val="20608"/>
                <a:lumOff val="127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38100" rIns="38100" bIns="38100" numCol="1" spcCol="1270" anchor="ctr" anchorCtr="0">
          <a:noAutofit/>
        </a:bodyPr>
        <a:lstStyle/>
        <a:p>
          <a:pPr lvl="0" algn="l" defTabSz="666750">
            <a:lnSpc>
              <a:spcPct val="90000"/>
            </a:lnSpc>
            <a:spcBef>
              <a:spcPct val="0"/>
            </a:spcBef>
            <a:spcAft>
              <a:spcPct val="35000"/>
            </a:spcAft>
          </a:pPr>
          <a:r>
            <a:rPr lang="es-ES" sz="1500" kern="1200" dirty="0" smtClean="0">
              <a:solidFill>
                <a:schemeClr val="tx2"/>
              </a:solidFill>
            </a:rPr>
            <a:t>Luego se emplea la expresión </a:t>
          </a:r>
          <a14:m xmlns:a14="http://schemas.microsoft.com/office/drawing/2010/main">
            <m:oMath xmlns:m="http://schemas.openxmlformats.org/officeDocument/2006/math">
              <m:r>
                <a:rPr lang="es-ES" sz="1500" i="1" kern="1200">
                  <a:solidFill>
                    <a:schemeClr val="tx2"/>
                  </a:solidFill>
                  <a:latin typeface="Cambria Math" panose="02040503050406030204" pitchFamily="18" charset="0"/>
                </a:rPr>
                <m:t> </m:t>
              </m:r>
              <m:r>
                <a:rPr lang="en-US" sz="1500" i="1" kern="1200">
                  <a:solidFill>
                    <a:schemeClr val="tx2"/>
                  </a:solidFill>
                  <a:latin typeface="Cambria Math" panose="02040503050406030204" pitchFamily="18" charset="0"/>
                </a:rPr>
                <m:t>𝑎</m:t>
              </m:r>
              <m:r>
                <a:rPr lang="es-ES" sz="1500" i="1" kern="1200">
                  <a:solidFill>
                    <a:schemeClr val="tx2"/>
                  </a:solidFill>
                  <a:latin typeface="Cambria Math" panose="02040503050406030204" pitchFamily="18" charset="0"/>
                </a:rPr>
                <m:t>=</m:t>
              </m:r>
              <m:r>
                <a:rPr lang="en-US" sz="1500" i="1" kern="1200">
                  <a:solidFill>
                    <a:schemeClr val="tx2"/>
                  </a:solidFill>
                  <a:latin typeface="Cambria Math" panose="02040503050406030204" pitchFamily="18" charset="0"/>
                </a:rPr>
                <m:t>𝑃𝑜𝑠𝑖𝑐𝑖𝑜𝑛</m:t>
              </m:r>
              <m:d>
                <m:dPr>
                  <m:ctrlPr>
                    <a:rPr lang="es-ES" sz="1500" i="1" kern="1200">
                      <a:solidFill>
                        <a:schemeClr val="tx2"/>
                      </a:solidFill>
                      <a:latin typeface="Cambria Math" panose="02040503050406030204" pitchFamily="18" charset="0"/>
                    </a:rPr>
                  </m:ctrlPr>
                </m:dPr>
                <m:e>
                  <m:r>
                    <a:rPr lang="en-US" sz="1500" i="1" kern="1200">
                      <a:solidFill>
                        <a:schemeClr val="tx2"/>
                      </a:solidFill>
                      <a:latin typeface="Cambria Math" panose="02040503050406030204" pitchFamily="18" charset="0"/>
                    </a:rPr>
                    <m:t>𝐴𝑙𝑓𝑎</m:t>
                  </m:r>
                  <m:r>
                    <a:rPr lang="es-ES" sz="1500" i="1" kern="1200">
                      <a:solidFill>
                        <a:schemeClr val="tx2"/>
                      </a:solidFill>
                      <a:latin typeface="Cambria Math" panose="02040503050406030204" pitchFamily="18" charset="0"/>
                    </a:rPr>
                    <m:t>, </m:t>
                  </m:r>
                  <m:sSub>
                    <m:sSubPr>
                      <m:ctrlPr>
                        <a:rPr lang="es-ES" sz="1500" i="1" kern="1200">
                          <a:solidFill>
                            <a:schemeClr val="tx2"/>
                          </a:solidFill>
                          <a:latin typeface="Cambria Math" panose="02040503050406030204" pitchFamily="18" charset="0"/>
                        </a:rPr>
                      </m:ctrlPr>
                    </m:sSubPr>
                    <m:e>
                      <m:r>
                        <a:rPr lang="en-US" sz="1500" i="1" kern="1200">
                          <a:solidFill>
                            <a:schemeClr val="tx2"/>
                          </a:solidFill>
                          <a:latin typeface="Cambria Math" panose="02040503050406030204" pitchFamily="18" charset="0"/>
                        </a:rPr>
                        <m:t>𝐶𝑜𝑑</m:t>
                      </m:r>
                    </m:e>
                    <m:sub>
                      <m:sSub>
                        <m:sSubPr>
                          <m:ctrlPr>
                            <a:rPr lang="es-ES" sz="1500" i="1" kern="1200">
                              <a:solidFill>
                                <a:schemeClr val="tx2"/>
                              </a:solidFill>
                              <a:latin typeface="Cambria Math" panose="02040503050406030204" pitchFamily="18" charset="0"/>
                            </a:rPr>
                          </m:ctrlPr>
                        </m:sSubPr>
                        <m:e>
                          <m:r>
                            <a:rPr lang="en-US" sz="1500" i="1" kern="1200">
                              <a:solidFill>
                                <a:schemeClr val="tx2"/>
                              </a:solidFill>
                              <a:latin typeface="Cambria Math" panose="02040503050406030204" pitchFamily="18" charset="0"/>
                            </a:rPr>
                            <m:t>𝑎</m:t>
                          </m:r>
                        </m:e>
                        <m:sub>
                          <m:r>
                            <a:rPr lang="en-US" sz="1500" i="1" kern="1200">
                              <a:solidFill>
                                <a:schemeClr val="tx2"/>
                              </a:solidFill>
                              <a:latin typeface="Cambria Math" panose="02040503050406030204" pitchFamily="18" charset="0"/>
                            </a:rPr>
                            <m:t>𝑖</m:t>
                          </m:r>
                          <m:r>
                            <a:rPr lang="en-US" sz="1500" i="1" kern="1200">
                              <a:solidFill>
                                <a:schemeClr val="tx2"/>
                              </a:solidFill>
                              <a:latin typeface="Cambria Math" panose="02040503050406030204" pitchFamily="18" charset="0"/>
                            </a:rPr>
                            <m:t> </m:t>
                          </m:r>
                          <m:r>
                            <a:rPr lang="en-US" sz="1500" i="1" kern="1200">
                              <a:solidFill>
                                <a:schemeClr val="tx2"/>
                              </a:solidFill>
                              <a:latin typeface="Cambria Math" panose="02040503050406030204" pitchFamily="18" charset="0"/>
                            </a:rPr>
                            <m:t>𝑚𝑜𝑑</m:t>
                          </m:r>
                          <m:r>
                            <a:rPr lang="es-ES" sz="1500" i="1" kern="1200">
                              <a:solidFill>
                                <a:schemeClr val="tx2"/>
                              </a:solidFill>
                              <a:latin typeface="Cambria Math" panose="02040503050406030204" pitchFamily="18" charset="0"/>
                            </a:rPr>
                            <m:t> 3</m:t>
                          </m:r>
                        </m:sub>
                      </m:sSub>
                      <m:r>
                        <a:rPr lang="es-ES" sz="1500" i="1" kern="1200">
                          <a:solidFill>
                            <a:schemeClr val="tx2"/>
                          </a:solidFill>
                          <a:latin typeface="Cambria Math" panose="02040503050406030204" pitchFamily="18" charset="0"/>
                        </a:rPr>
                        <m:t>,   </m:t>
                      </m:r>
                      <m:r>
                        <a:rPr lang="en-US" sz="1500" i="1" kern="1200">
                          <a:solidFill>
                            <a:schemeClr val="tx2"/>
                          </a:solidFill>
                          <a:latin typeface="Cambria Math" panose="02040503050406030204" pitchFamily="18" charset="0"/>
                        </a:rPr>
                        <m:t>𝑝𝑠</m:t>
                      </m:r>
                    </m:sub>
                  </m:sSub>
                </m:e>
              </m:d>
            </m:oMath>
          </a14:m>
          <a:endParaRPr lang="es-ES" sz="1500" kern="1200" dirty="0">
            <a:solidFill>
              <a:schemeClr val="tx2"/>
            </a:solidFill>
          </a:endParaRPr>
        </a:p>
      </dsp:txBody>
      <dsp:txXfrm>
        <a:off x="995230" y="1354558"/>
        <a:ext cx="7056187" cy="677550"/>
      </dsp:txXfrm>
    </dsp:sp>
    <dsp:sp modelId="{CC5B21AB-B2A8-4A18-A396-1825021DFF28}">
      <dsp:nvSpPr>
        <dsp:cNvPr id="0" name=""/>
        <dsp:cNvSpPr/>
      </dsp:nvSpPr>
      <dsp:spPr>
        <a:xfrm>
          <a:off x="571761" y="1269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1919516"/>
              <a:satOff val="20608"/>
              <a:lumOff val="1275"/>
              <a:alphaOff val="0"/>
            </a:schemeClr>
          </a:solidFill>
          <a:prstDash val="solid"/>
          <a:miter lim="800000"/>
        </a:ln>
        <a:effectLst/>
      </dsp:spPr>
      <dsp:style>
        <a:lnRef idx="1">
          <a:scrgbClr r="0" g="0" b="0"/>
        </a:lnRef>
        <a:fillRef idx="2">
          <a:scrgbClr r="0" g="0" b="0"/>
        </a:fillRef>
        <a:effectRef idx="0">
          <a:scrgbClr r="0" g="0" b="0"/>
        </a:effectRef>
        <a:fontRef idx="minor"/>
      </dsp:style>
    </dsp:sp>
    <dsp:sp modelId="{D7F5B255-5E31-4672-89C9-2075508D5796}">
      <dsp:nvSpPr>
        <dsp:cNvPr id="0" name=""/>
        <dsp:cNvSpPr/>
      </dsp:nvSpPr>
      <dsp:spPr>
        <a:xfrm>
          <a:off x="1144243" y="2370558"/>
          <a:ext cx="6907174" cy="677550"/>
        </a:xfrm>
        <a:prstGeom prst="rect">
          <a:avLst/>
        </a:prstGeom>
        <a:gradFill rotWithShape="0">
          <a:gsLst>
            <a:gs pos="0">
              <a:schemeClr val="accent4">
                <a:hueOff val="3839033"/>
                <a:satOff val="41216"/>
                <a:lumOff val="2549"/>
                <a:alphaOff val="0"/>
                <a:lumMod val="110000"/>
                <a:satMod val="105000"/>
                <a:tint val="67000"/>
              </a:schemeClr>
            </a:gs>
            <a:gs pos="50000">
              <a:schemeClr val="accent4">
                <a:hueOff val="3839033"/>
                <a:satOff val="41216"/>
                <a:lumOff val="2549"/>
                <a:alphaOff val="0"/>
                <a:lumMod val="105000"/>
                <a:satMod val="103000"/>
                <a:tint val="73000"/>
              </a:schemeClr>
            </a:gs>
            <a:gs pos="100000">
              <a:schemeClr val="accent4">
                <a:hueOff val="3839033"/>
                <a:satOff val="41216"/>
                <a:lumOff val="254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38100" rIns="38100" bIns="38100" numCol="1" spcCol="1270" anchor="ctr" anchorCtr="0">
          <a:noAutofit/>
        </a:bodyPr>
        <a:lstStyle/>
        <a:p>
          <a:pPr lvl="0" algn="l" defTabSz="666750">
            <a:lnSpc>
              <a:spcPct val="90000"/>
            </a:lnSpc>
            <a:spcBef>
              <a:spcPct val="0"/>
            </a:spcBef>
            <a:spcAft>
              <a:spcPct val="35000"/>
            </a:spcAft>
          </a:pPr>
          <a:r>
            <a:rPr lang="es-ES" sz="1500" kern="1200" smtClean="0">
              <a:solidFill>
                <a:schemeClr val="tx2"/>
              </a:solidFill>
            </a:rPr>
            <a:t>Aplicar la fórmula </a:t>
          </a:r>
          <a14:m xmlns:a14="http://schemas.microsoft.com/office/drawing/2010/main">
            <m:oMath xmlns:m="http://schemas.openxmlformats.org/officeDocument/2006/math">
              <m:r>
                <a:rPr lang="es-ES" sz="1500" i="1" kern="1200">
                  <a:solidFill>
                    <a:schemeClr val="tx2"/>
                  </a:solidFill>
                  <a:latin typeface="Cambria Math" panose="02040503050406030204" pitchFamily="18" charset="0"/>
                </a:rPr>
                <m:t> </m:t>
              </m:r>
              <m:r>
                <a:rPr lang="es-ES" sz="1500" i="1" kern="1200">
                  <a:solidFill>
                    <a:schemeClr val="tx2"/>
                  </a:solidFill>
                  <a:latin typeface="Cambria Math" panose="02040503050406030204" pitchFamily="18" charset="0"/>
                </a:rPr>
                <m:t>𝑥</m:t>
              </m:r>
              <m:r>
                <a:rPr lang="es-ES" sz="1500" i="1" kern="1200">
                  <a:solidFill>
                    <a:schemeClr val="tx2"/>
                  </a:solidFill>
                  <a:latin typeface="Cambria Math" panose="02040503050406030204" pitchFamily="18" charset="0"/>
                </a:rPr>
                <m:t>=</m:t>
              </m:r>
              <m:sSup>
                <m:sSupPr>
                  <m:ctrlPr>
                    <a:rPr lang="es-ES" sz="1500" i="1" kern="1200">
                      <a:solidFill>
                        <a:schemeClr val="tx2"/>
                      </a:solidFill>
                      <a:latin typeface="Cambria Math" panose="02040503050406030204" pitchFamily="18" charset="0"/>
                    </a:rPr>
                  </m:ctrlPr>
                </m:sSupPr>
                <m:e>
                  <m:r>
                    <a:rPr lang="es-ES" sz="1500" i="1" kern="1200">
                      <a:solidFill>
                        <a:schemeClr val="tx2"/>
                      </a:solidFill>
                      <a:latin typeface="Cambria Math" panose="02040503050406030204" pitchFamily="18" charset="0"/>
                    </a:rPr>
                    <m:t>𝑎</m:t>
                  </m:r>
                </m:e>
                <m:sup>
                  <m:r>
                    <a:rPr lang="es-ES" sz="1500" i="1" kern="1200">
                      <a:solidFill>
                        <a:schemeClr val="tx2"/>
                      </a:solidFill>
                      <a:latin typeface="Cambria Math" panose="02040503050406030204" pitchFamily="18" charset="0"/>
                    </a:rPr>
                    <m:t>𝑛</m:t>
                  </m:r>
                </m:sup>
              </m:sSup>
              <m:r>
                <a:rPr lang="es-ES" sz="1500" i="1" kern="1200">
                  <a:solidFill>
                    <a:schemeClr val="tx2"/>
                  </a:solidFill>
                  <a:latin typeface="Cambria Math" panose="02040503050406030204" pitchFamily="18" charset="0"/>
                </a:rPr>
                <m:t>𝑚𝑜𝑑</m:t>
              </m:r>
              <m:r>
                <a:rPr lang="es-ES" sz="1500" i="1" kern="1200">
                  <a:solidFill>
                    <a:schemeClr val="tx2"/>
                  </a:solidFill>
                  <a:latin typeface="Cambria Math" panose="02040503050406030204" pitchFamily="18" charset="0"/>
                </a:rPr>
                <m:t> </m:t>
              </m:r>
              <m:r>
                <a:rPr lang="es-ES" sz="1500" i="1" kern="1200">
                  <a:solidFill>
                    <a:schemeClr val="tx2"/>
                  </a:solidFill>
                  <a:latin typeface="Cambria Math" panose="02040503050406030204" pitchFamily="18" charset="0"/>
                </a:rPr>
                <m:t>𝑧</m:t>
              </m:r>
            </m:oMath>
          </a14:m>
          <a:r>
            <a:rPr lang="es-ES" sz="1500" kern="1200">
              <a:solidFill>
                <a:schemeClr val="tx2"/>
              </a:solidFill>
            </a:rPr>
            <a:t>, para obtener </a:t>
          </a:r>
          <a:r>
            <a:rPr lang="es-ES" sz="1500" i="1" kern="1200">
              <a:solidFill>
                <a:schemeClr val="tx2"/>
              </a:solidFill>
            </a:rPr>
            <a:t>(x)</a:t>
          </a:r>
          <a:r>
            <a:rPr lang="es-ES" sz="1500" kern="1200">
              <a:solidFill>
                <a:schemeClr val="tx2"/>
              </a:solidFill>
            </a:rPr>
            <a:t>.</a:t>
          </a:r>
        </a:p>
      </dsp:txBody>
      <dsp:txXfrm>
        <a:off x="1144243" y="2370558"/>
        <a:ext cx="6907174" cy="677550"/>
      </dsp:txXfrm>
    </dsp:sp>
    <dsp:sp modelId="{CC0D3A12-19F7-4289-9D5E-A29C39946B13}">
      <dsp:nvSpPr>
        <dsp:cNvPr id="0" name=""/>
        <dsp:cNvSpPr/>
      </dsp:nvSpPr>
      <dsp:spPr>
        <a:xfrm>
          <a:off x="720774" y="2285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3839033"/>
              <a:satOff val="41216"/>
              <a:lumOff val="2549"/>
              <a:alphaOff val="0"/>
            </a:schemeClr>
          </a:solidFill>
          <a:prstDash val="solid"/>
          <a:miter lim="800000"/>
        </a:ln>
        <a:effectLst/>
      </dsp:spPr>
      <dsp:style>
        <a:lnRef idx="1">
          <a:scrgbClr r="0" g="0" b="0"/>
        </a:lnRef>
        <a:fillRef idx="2">
          <a:scrgbClr r="0" g="0" b="0"/>
        </a:fillRef>
        <a:effectRef idx="0">
          <a:scrgbClr r="0" g="0" b="0"/>
        </a:effectRef>
        <a:fontRef idx="minor"/>
      </dsp:style>
    </dsp:sp>
    <dsp:sp modelId="{6A98EF41-E7BF-4FE5-B342-58D1F19ABEC6}">
      <dsp:nvSpPr>
        <dsp:cNvPr id="0" name=""/>
        <dsp:cNvSpPr/>
      </dsp:nvSpPr>
      <dsp:spPr>
        <a:xfrm>
          <a:off x="995230" y="3386558"/>
          <a:ext cx="7056187" cy="677550"/>
        </a:xfrm>
        <a:prstGeom prst="rect">
          <a:avLst/>
        </a:prstGeom>
        <a:gradFill rotWithShape="0">
          <a:gsLst>
            <a:gs pos="0">
              <a:schemeClr val="accent4">
                <a:hueOff val="5758549"/>
                <a:satOff val="61823"/>
                <a:lumOff val="3824"/>
                <a:alphaOff val="0"/>
                <a:lumMod val="110000"/>
                <a:satMod val="105000"/>
                <a:tint val="67000"/>
              </a:schemeClr>
            </a:gs>
            <a:gs pos="50000">
              <a:schemeClr val="accent4">
                <a:hueOff val="5758549"/>
                <a:satOff val="61823"/>
                <a:lumOff val="3824"/>
                <a:alphaOff val="0"/>
                <a:lumMod val="105000"/>
                <a:satMod val="103000"/>
                <a:tint val="73000"/>
              </a:schemeClr>
            </a:gs>
            <a:gs pos="100000">
              <a:schemeClr val="accent4">
                <a:hueOff val="5758549"/>
                <a:satOff val="61823"/>
                <a:lumOff val="38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38100" rIns="38100" bIns="38100" numCol="1" spcCol="1270" anchor="ctr" anchorCtr="0">
          <a:noAutofit/>
        </a:bodyPr>
        <a:lstStyle/>
        <a:p>
          <a:pPr lvl="0" algn="l" defTabSz="666750">
            <a:lnSpc>
              <a:spcPct val="90000"/>
            </a:lnSpc>
            <a:spcBef>
              <a:spcPct val="0"/>
            </a:spcBef>
            <a:spcAft>
              <a:spcPct val="35000"/>
            </a:spcAft>
          </a:pPr>
          <a:r>
            <a:rPr lang="es-ES" sz="1500" kern="1200" smtClean="0">
              <a:solidFill>
                <a:schemeClr val="tx2"/>
              </a:solidFill>
            </a:rPr>
            <a:t>Luego se obtiene el carácter que se encuentre en la posición x que forma parte del mensaje cifrado.</a:t>
          </a:r>
          <a:endParaRPr lang="es-ES" sz="1500" kern="1200">
            <a:solidFill>
              <a:schemeClr val="tx2"/>
            </a:solidFill>
          </a:endParaRPr>
        </a:p>
      </dsp:txBody>
      <dsp:txXfrm>
        <a:off x="995230" y="3386558"/>
        <a:ext cx="7056187" cy="677550"/>
      </dsp:txXfrm>
    </dsp:sp>
    <dsp:sp modelId="{FAA1BFC4-430E-4775-B255-C7C1657366C9}">
      <dsp:nvSpPr>
        <dsp:cNvPr id="0" name=""/>
        <dsp:cNvSpPr/>
      </dsp:nvSpPr>
      <dsp:spPr>
        <a:xfrm>
          <a:off x="571761" y="3301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5758549"/>
              <a:satOff val="61823"/>
              <a:lumOff val="3824"/>
              <a:alphaOff val="0"/>
            </a:schemeClr>
          </a:solidFill>
          <a:prstDash val="solid"/>
          <a:miter lim="800000"/>
        </a:ln>
        <a:effectLst/>
      </dsp:spPr>
      <dsp:style>
        <a:lnRef idx="1">
          <a:scrgbClr r="0" g="0" b="0"/>
        </a:lnRef>
        <a:fillRef idx="2">
          <a:scrgbClr r="0" g="0" b="0"/>
        </a:fillRef>
        <a:effectRef idx="0">
          <a:scrgbClr r="0" g="0" b="0"/>
        </a:effectRef>
        <a:fontRef idx="minor"/>
      </dsp:style>
    </dsp:sp>
    <dsp:sp modelId="{E5221DA5-10AE-44EF-9FFF-0E6F6C594FF9}">
      <dsp:nvSpPr>
        <dsp:cNvPr id="0" name=""/>
        <dsp:cNvSpPr/>
      </dsp:nvSpPr>
      <dsp:spPr>
        <a:xfrm>
          <a:off x="509717" y="4402558"/>
          <a:ext cx="7541700" cy="677550"/>
        </a:xfrm>
        <a:prstGeom prst="rect">
          <a:avLst/>
        </a:prstGeom>
        <a:gradFill rotWithShape="0">
          <a:gsLst>
            <a:gs pos="0">
              <a:schemeClr val="accent4">
                <a:hueOff val="7678065"/>
                <a:satOff val="82431"/>
                <a:lumOff val="5098"/>
                <a:alphaOff val="0"/>
                <a:lumMod val="110000"/>
                <a:satMod val="105000"/>
                <a:tint val="67000"/>
              </a:schemeClr>
            </a:gs>
            <a:gs pos="50000">
              <a:schemeClr val="accent4">
                <a:hueOff val="7678065"/>
                <a:satOff val="82431"/>
                <a:lumOff val="5098"/>
                <a:alphaOff val="0"/>
                <a:lumMod val="105000"/>
                <a:satMod val="103000"/>
                <a:tint val="73000"/>
              </a:schemeClr>
            </a:gs>
            <a:gs pos="100000">
              <a:schemeClr val="accent4">
                <a:hueOff val="7678065"/>
                <a:satOff val="82431"/>
                <a:lumOff val="509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38100" rIns="38100" bIns="38100" numCol="1" spcCol="1270" anchor="ctr" anchorCtr="0">
          <a:noAutofit/>
        </a:bodyPr>
        <a:lstStyle/>
        <a:p>
          <a:pPr lvl="0" algn="l" defTabSz="666750">
            <a:lnSpc>
              <a:spcPct val="90000"/>
            </a:lnSpc>
            <a:spcBef>
              <a:spcPct val="0"/>
            </a:spcBef>
            <a:spcAft>
              <a:spcPct val="35000"/>
            </a:spcAft>
          </a:pPr>
          <a:r>
            <a:rPr lang="es-ES" sz="1500" kern="1200" smtClean="0">
              <a:solidFill>
                <a:schemeClr val="tx2"/>
              </a:solidFill>
            </a:rPr>
            <a:t>El resultado final se obtiene un mensaje cifrado </a:t>
          </a:r>
          <a:r>
            <a:rPr lang="es-ES" sz="1500" i="1" kern="1200" smtClean="0">
              <a:solidFill>
                <a:schemeClr val="tx2"/>
              </a:solidFill>
            </a:rPr>
            <a:t>(msjec)</a:t>
          </a:r>
          <a:r>
            <a:rPr lang="es-ES" sz="1500" kern="1200" smtClean="0">
              <a:solidFill>
                <a:schemeClr val="tx2"/>
              </a:solidFill>
            </a:rPr>
            <a:t> del mensaje original </a:t>
          </a:r>
          <a:r>
            <a:rPr lang="es-ES" sz="1500" i="1" kern="1200" smtClean="0">
              <a:solidFill>
                <a:schemeClr val="tx2"/>
              </a:solidFill>
            </a:rPr>
            <a:t>(msje)</a:t>
          </a:r>
          <a:r>
            <a:rPr lang="es-ES" sz="1500" kern="1200" smtClean="0">
              <a:solidFill>
                <a:schemeClr val="tx2"/>
              </a:solidFill>
            </a:rPr>
            <a:t>.</a:t>
          </a:r>
          <a:endParaRPr lang="es-ES" sz="1500" kern="1200">
            <a:solidFill>
              <a:schemeClr val="tx2"/>
            </a:solidFill>
          </a:endParaRPr>
        </a:p>
      </dsp:txBody>
      <dsp:txXfrm>
        <a:off x="509717" y="4402558"/>
        <a:ext cx="7541700" cy="677550"/>
      </dsp:txXfrm>
    </dsp:sp>
    <dsp:sp modelId="{8E6DFA34-110D-4AB9-A036-E9306CD13A28}">
      <dsp:nvSpPr>
        <dsp:cNvPr id="0" name=""/>
        <dsp:cNvSpPr/>
      </dsp:nvSpPr>
      <dsp:spPr>
        <a:xfrm>
          <a:off x="86248" y="4317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7678065"/>
              <a:satOff val="82431"/>
              <a:lumOff val="509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5CE54-F297-433D-B7E2-89E455969280}">
      <dsp:nvSpPr>
        <dsp:cNvPr id="0" name=""/>
        <dsp:cNvSpPr/>
      </dsp:nvSpPr>
      <dsp:spPr>
        <a:xfrm>
          <a:off x="-6078982" y="-937410"/>
          <a:ext cx="7293488" cy="7293488"/>
        </a:xfrm>
        <a:prstGeom prst="blockArc">
          <a:avLst>
            <a:gd name="adj1" fmla="val 18900000"/>
            <a:gd name="adj2" fmla="val 2700000"/>
            <a:gd name="adj3" fmla="val 296"/>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92B932-DB2B-463C-BC3B-11C469F3F22B}">
      <dsp:nvSpPr>
        <dsp:cNvPr id="0" name=""/>
        <dsp:cNvSpPr/>
      </dsp:nvSpPr>
      <dsp:spPr>
        <a:xfrm>
          <a:off x="996086" y="774110"/>
          <a:ext cx="7103330" cy="1548004"/>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28729" tIns="68580" rIns="68580" bIns="68580" numCol="1" spcCol="1270" anchor="ctr" anchorCtr="0">
          <a:noAutofit/>
        </a:bodyPr>
        <a:lstStyle/>
        <a:p>
          <a:pPr lvl="0" algn="l" defTabSz="1200150">
            <a:lnSpc>
              <a:spcPct val="90000"/>
            </a:lnSpc>
            <a:spcBef>
              <a:spcPct val="0"/>
            </a:spcBef>
            <a:spcAft>
              <a:spcPct val="35000"/>
            </a:spcAft>
          </a:pPr>
          <a:r>
            <a:rPr lang="es-ES" sz="2700" kern="1200" smtClean="0">
              <a:solidFill>
                <a:schemeClr val="tx2"/>
              </a:solidFill>
            </a:rPr>
            <a:t>Se recepta el número </a:t>
          </a:r>
          <a:r>
            <a:rPr lang="es-ES" sz="2700" i="1" kern="1200" smtClean="0">
              <a:solidFill>
                <a:schemeClr val="tx2"/>
              </a:solidFill>
            </a:rPr>
            <a:t>n</a:t>
          </a:r>
          <a:r>
            <a:rPr lang="es-ES" sz="2700" kern="1200" smtClean="0">
              <a:solidFill>
                <a:schemeClr val="tx2"/>
              </a:solidFill>
            </a:rPr>
            <a:t>, el arreglo de índices del código (a) y el mensaje cifrado (msjec).</a:t>
          </a:r>
          <a:endParaRPr lang="es-ES" sz="2700" kern="1200">
            <a:solidFill>
              <a:schemeClr val="tx2"/>
            </a:solidFill>
          </a:endParaRPr>
        </a:p>
      </dsp:txBody>
      <dsp:txXfrm>
        <a:off x="996086" y="774110"/>
        <a:ext cx="7103330" cy="1548004"/>
      </dsp:txXfrm>
    </dsp:sp>
    <dsp:sp modelId="{D1A610AE-8369-4107-97E7-0A7CBBA04ED7}">
      <dsp:nvSpPr>
        <dsp:cNvPr id="0" name=""/>
        <dsp:cNvSpPr/>
      </dsp:nvSpPr>
      <dsp:spPr>
        <a:xfrm>
          <a:off x="28583" y="580610"/>
          <a:ext cx="1935005" cy="193500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A842D2D-B85F-4936-B32D-748CEDE1BEBD}">
      <dsp:nvSpPr>
        <dsp:cNvPr id="0" name=""/>
        <dsp:cNvSpPr/>
      </dsp:nvSpPr>
      <dsp:spPr>
        <a:xfrm>
          <a:off x="996086" y="3096551"/>
          <a:ext cx="7103330" cy="1548004"/>
        </a:xfrm>
        <a:prstGeom prst="rect">
          <a:avLst/>
        </a:prstGeom>
        <a:gradFill rotWithShape="0">
          <a:gsLst>
            <a:gs pos="0">
              <a:schemeClr val="accent2">
                <a:hueOff val="1278316"/>
                <a:satOff val="381"/>
                <a:lumOff val="-1372"/>
                <a:alphaOff val="0"/>
                <a:lumMod val="110000"/>
                <a:satMod val="105000"/>
                <a:tint val="67000"/>
              </a:schemeClr>
            </a:gs>
            <a:gs pos="50000">
              <a:schemeClr val="accent2">
                <a:hueOff val="1278316"/>
                <a:satOff val="381"/>
                <a:lumOff val="-1372"/>
                <a:alphaOff val="0"/>
                <a:lumMod val="105000"/>
                <a:satMod val="103000"/>
                <a:tint val="73000"/>
              </a:schemeClr>
            </a:gs>
            <a:gs pos="100000">
              <a:schemeClr val="accent2">
                <a:hueOff val="1278316"/>
                <a:satOff val="381"/>
                <a:lumOff val="-137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28729" tIns="68580" rIns="68580" bIns="68580" numCol="1" spcCol="1270" anchor="ctr" anchorCtr="0">
          <a:noAutofit/>
        </a:bodyPr>
        <a:lstStyle/>
        <a:p>
          <a:pPr lvl="0" algn="l" defTabSz="1200150">
            <a:lnSpc>
              <a:spcPct val="90000"/>
            </a:lnSpc>
            <a:spcBef>
              <a:spcPct val="0"/>
            </a:spcBef>
            <a:spcAft>
              <a:spcPct val="35000"/>
            </a:spcAft>
          </a:pPr>
          <a:r>
            <a:rPr lang="es-ES" sz="2700" kern="1200" smtClean="0">
              <a:solidFill>
                <a:schemeClr val="tx2"/>
              </a:solidFill>
            </a:rPr>
            <a:t>Es necesario calcular la clave (s), a través de la expresión </a:t>
          </a:r>
          <a14:m xmlns:a14="http://schemas.microsoft.com/office/drawing/2010/main">
            <m:oMath xmlns:m="http://schemas.openxmlformats.org/officeDocument/2006/math">
              <m:r>
                <a:rPr lang="en-US" sz="2700" i="1" kern="1200">
                  <a:solidFill>
                    <a:schemeClr val="tx2"/>
                  </a:solidFill>
                  <a:latin typeface="Cambria Math" panose="02040503050406030204" pitchFamily="18" charset="0"/>
                </a:rPr>
                <m:t>𝑠</m:t>
              </m:r>
              <m:r>
                <a:rPr lang="es-ES" sz="2700" i="1" kern="1200">
                  <a:solidFill>
                    <a:schemeClr val="tx2"/>
                  </a:solidFill>
                  <a:latin typeface="Cambria Math" panose="02040503050406030204" pitchFamily="18" charset="0"/>
                </a:rPr>
                <m:t>=</m:t>
              </m:r>
              <m:r>
                <a:rPr lang="en-US" sz="2700" i="1" kern="1200">
                  <a:solidFill>
                    <a:schemeClr val="tx2"/>
                  </a:solidFill>
                  <a:latin typeface="Cambria Math" panose="02040503050406030204" pitchFamily="18" charset="0"/>
                </a:rPr>
                <m:t>𝐶𝑎𝑙𝑐𝑢𝑙𝑎𝑟𝑆</m:t>
              </m:r>
              <m:d>
                <m:dPr>
                  <m:ctrlPr>
                    <a:rPr lang="es-ES" sz="2700" i="1" kern="1200">
                      <a:solidFill>
                        <a:schemeClr val="tx2"/>
                      </a:solidFill>
                      <a:latin typeface="Cambria Math" panose="02040503050406030204" pitchFamily="18" charset="0"/>
                    </a:rPr>
                  </m:ctrlPr>
                </m:dPr>
                <m:e>
                  <m:r>
                    <a:rPr lang="en-US" sz="2700" i="1" kern="1200">
                      <a:solidFill>
                        <a:schemeClr val="tx2"/>
                      </a:solidFill>
                      <a:latin typeface="Cambria Math" panose="02040503050406030204" pitchFamily="18" charset="0"/>
                    </a:rPr>
                    <m:t>𝑛</m:t>
                  </m:r>
                  <m:r>
                    <a:rPr lang="es-ES" sz="2700" i="1" kern="1200">
                      <a:solidFill>
                        <a:schemeClr val="tx2"/>
                      </a:solidFill>
                      <a:latin typeface="Cambria Math" panose="02040503050406030204" pitchFamily="18" charset="0"/>
                    </a:rPr>
                    <m:t>,</m:t>
                  </m:r>
                  <m:r>
                    <m:rPr>
                      <m:sty m:val="p"/>
                    </m:rPr>
                    <a:rPr lang="es-ES" sz="2700" kern="1200">
                      <a:solidFill>
                        <a:schemeClr val="tx2"/>
                      </a:solidFill>
                      <a:latin typeface="Cambria Math" panose="02040503050406030204" pitchFamily="18" charset="0"/>
                    </a:rPr>
                    <m:t>φ</m:t>
                  </m:r>
                </m:e>
              </m:d>
            </m:oMath>
          </a14:m>
          <a:r>
            <a:rPr lang="es-ES" sz="2700" kern="1200">
              <a:solidFill>
                <a:schemeClr val="tx2"/>
              </a:solidFill>
            </a:rPr>
            <a:t>, donde φ= (p-1)*(q-1).</a:t>
          </a:r>
        </a:p>
      </dsp:txBody>
      <dsp:txXfrm>
        <a:off x="996086" y="3096551"/>
        <a:ext cx="7103330" cy="1548004"/>
      </dsp:txXfrm>
    </dsp:sp>
    <dsp:sp modelId="{CF5BFC84-9892-4B65-AE90-F08A73B64C93}">
      <dsp:nvSpPr>
        <dsp:cNvPr id="0" name=""/>
        <dsp:cNvSpPr/>
      </dsp:nvSpPr>
      <dsp:spPr>
        <a:xfrm>
          <a:off x="28583" y="2903050"/>
          <a:ext cx="1935005" cy="193500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278316"/>
              <a:satOff val="381"/>
              <a:lumOff val="-1372"/>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5CE54-F297-433D-B7E2-89E455969280}">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49DC6F-74D4-4702-9EEB-DB71415C07C4}">
      <dsp:nvSpPr>
        <dsp:cNvPr id="0" name=""/>
        <dsp:cNvSpPr/>
      </dsp:nvSpPr>
      <dsp:spPr>
        <a:xfrm>
          <a:off x="509717" y="338558"/>
          <a:ext cx="7541700" cy="67755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40640" rIns="40640" bIns="40640" numCol="1" spcCol="1270" anchor="ctr" anchorCtr="0">
          <a:noAutofit/>
        </a:bodyPr>
        <a:lstStyle/>
        <a:p>
          <a:pPr lvl="0" algn="l" defTabSz="711200">
            <a:lnSpc>
              <a:spcPct val="90000"/>
            </a:lnSpc>
            <a:spcBef>
              <a:spcPct val="0"/>
            </a:spcBef>
            <a:spcAft>
              <a:spcPct val="35000"/>
            </a:spcAft>
          </a:pPr>
          <a:r>
            <a:rPr lang="es-ES" sz="1600" kern="1200" dirty="0" smtClean="0">
              <a:solidFill>
                <a:schemeClr val="tx2"/>
              </a:solidFill>
            </a:rPr>
            <a:t>Para cada carácter del mensaje cifrado </a:t>
          </a:r>
          <a:r>
            <a:rPr lang="es-ES" sz="1600" i="1" kern="1200" dirty="0">
              <a:solidFill>
                <a:schemeClr val="tx2"/>
              </a:solidFill>
            </a:rPr>
            <a:t>(</a:t>
          </a:r>
          <a:r>
            <a:rPr lang="es-ES" sz="1600" i="1" kern="1200" dirty="0" err="1">
              <a:solidFill>
                <a:schemeClr val="tx2"/>
              </a:solidFill>
            </a:rPr>
            <a:t>msjec</a:t>
          </a:r>
          <a:r>
            <a:rPr lang="es-ES" sz="1600" i="1" kern="1200" dirty="0">
              <a:solidFill>
                <a:schemeClr val="tx2"/>
              </a:solidFill>
            </a:rPr>
            <a:t>)</a:t>
          </a:r>
          <a:r>
            <a:rPr lang="es-ES" sz="1600" kern="1200" dirty="0">
              <a:solidFill>
                <a:schemeClr val="tx2"/>
              </a:solidFill>
            </a:rPr>
            <a:t>, se debe calcular la posición de este en el alfabeto, con la siguiente expresión matemática </a:t>
          </a:r>
          <a14:m xmlns:a14="http://schemas.microsoft.com/office/drawing/2010/main">
            <m:oMath xmlns:m="http://schemas.openxmlformats.org/officeDocument/2006/math">
              <m:r>
                <a:rPr lang="es-ES" sz="1600" i="1" kern="1200">
                  <a:solidFill>
                    <a:schemeClr val="tx2"/>
                  </a:solidFill>
                  <a:latin typeface="Cambria Math" panose="02040503050406030204" pitchFamily="18" charset="0"/>
                </a:rPr>
                <m:t>𝑎</m:t>
              </m:r>
              <m:r>
                <a:rPr lang="es-ES" sz="1600" i="1" kern="1200">
                  <a:solidFill>
                    <a:schemeClr val="tx2"/>
                  </a:solidFill>
                  <a:latin typeface="Cambria Math" panose="02040503050406030204" pitchFamily="18" charset="0"/>
                </a:rPr>
                <m:t>=</m:t>
              </m:r>
              <m:r>
                <a:rPr lang="en-US" sz="1600" i="1" kern="1200">
                  <a:solidFill>
                    <a:schemeClr val="tx2"/>
                  </a:solidFill>
                  <a:latin typeface="Cambria Math" panose="02040503050406030204" pitchFamily="18" charset="0"/>
                </a:rPr>
                <m:t>𝑃𝑜𝑠𝑖𝑐𝑖𝑜𝑛</m:t>
              </m:r>
              <m:d>
                <m:dPr>
                  <m:ctrlPr>
                    <a:rPr lang="es-ES" sz="1600" i="1" kern="1200">
                      <a:solidFill>
                        <a:schemeClr val="tx2"/>
                      </a:solidFill>
                      <a:latin typeface="Cambria Math" panose="02040503050406030204" pitchFamily="18" charset="0"/>
                    </a:rPr>
                  </m:ctrlPr>
                </m:dPr>
                <m:e>
                  <m:r>
                    <a:rPr lang="en-US" sz="1600" i="1" kern="1200">
                      <a:solidFill>
                        <a:schemeClr val="tx2"/>
                      </a:solidFill>
                      <a:latin typeface="Cambria Math" panose="02040503050406030204" pitchFamily="18" charset="0"/>
                    </a:rPr>
                    <m:t>𝐴𝑙𝑓𝑎</m:t>
                  </m:r>
                  <m:r>
                    <a:rPr lang="es-ES" sz="1600" i="1" kern="1200">
                      <a:solidFill>
                        <a:schemeClr val="tx2"/>
                      </a:solidFill>
                      <a:latin typeface="Cambria Math" panose="02040503050406030204" pitchFamily="18" charset="0"/>
                    </a:rPr>
                    <m:t>,</m:t>
                  </m:r>
                  <m:sSub>
                    <m:sSubPr>
                      <m:ctrlPr>
                        <a:rPr lang="es-ES" sz="1600" i="1" kern="1200">
                          <a:solidFill>
                            <a:schemeClr val="tx2"/>
                          </a:solidFill>
                          <a:latin typeface="Cambria Math" panose="02040503050406030204" pitchFamily="18" charset="0"/>
                        </a:rPr>
                      </m:ctrlPr>
                    </m:sSubPr>
                    <m:e>
                      <m:r>
                        <a:rPr lang="en-US" sz="1600" i="1" kern="1200">
                          <a:solidFill>
                            <a:schemeClr val="tx2"/>
                          </a:solidFill>
                          <a:latin typeface="Cambria Math" panose="02040503050406030204" pitchFamily="18" charset="0"/>
                        </a:rPr>
                        <m:t>𝑚𝑠𝑗𝑒𝑐</m:t>
                      </m:r>
                    </m:e>
                    <m:sub>
                      <m:r>
                        <a:rPr lang="en-US" sz="1600" i="1" kern="1200">
                          <a:solidFill>
                            <a:schemeClr val="tx2"/>
                          </a:solidFill>
                          <a:latin typeface="Cambria Math" panose="02040503050406030204" pitchFamily="18" charset="0"/>
                        </a:rPr>
                        <m:t>𝑖</m:t>
                      </m:r>
                    </m:sub>
                  </m:sSub>
                </m:e>
              </m:d>
            </m:oMath>
          </a14:m>
          <a:endParaRPr lang="es-ES" sz="1600" kern="1200" dirty="0">
            <a:solidFill>
              <a:schemeClr val="tx2"/>
            </a:solidFill>
          </a:endParaRPr>
        </a:p>
      </dsp:txBody>
      <dsp:txXfrm>
        <a:off x="509717" y="338558"/>
        <a:ext cx="7541700" cy="677550"/>
      </dsp:txXfrm>
    </dsp:sp>
    <dsp:sp modelId="{48CAAE5F-781E-44EF-9FA9-A88402E1597A}">
      <dsp:nvSpPr>
        <dsp:cNvPr id="0" name=""/>
        <dsp:cNvSpPr/>
      </dsp:nvSpPr>
      <dsp:spPr>
        <a:xfrm>
          <a:off x="86248" y="253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C4D5E900-61B7-42A1-8A2E-8A34E1D4A7C3}">
      <dsp:nvSpPr>
        <dsp:cNvPr id="0" name=""/>
        <dsp:cNvSpPr/>
      </dsp:nvSpPr>
      <dsp:spPr>
        <a:xfrm>
          <a:off x="995230" y="1354558"/>
          <a:ext cx="7056187" cy="677550"/>
        </a:xfrm>
        <a:prstGeom prst="rect">
          <a:avLst/>
        </a:prstGeom>
        <a:gradFill rotWithShape="0">
          <a:gsLst>
            <a:gs pos="0">
              <a:schemeClr val="accent2">
                <a:hueOff val="319579"/>
                <a:satOff val="95"/>
                <a:lumOff val="-343"/>
                <a:alphaOff val="0"/>
                <a:lumMod val="110000"/>
                <a:satMod val="105000"/>
                <a:tint val="67000"/>
              </a:schemeClr>
            </a:gs>
            <a:gs pos="50000">
              <a:schemeClr val="accent2">
                <a:hueOff val="319579"/>
                <a:satOff val="95"/>
                <a:lumOff val="-343"/>
                <a:alphaOff val="0"/>
                <a:lumMod val="105000"/>
                <a:satMod val="103000"/>
                <a:tint val="73000"/>
              </a:schemeClr>
            </a:gs>
            <a:gs pos="100000">
              <a:schemeClr val="accent2">
                <a:hueOff val="319579"/>
                <a:satOff val="95"/>
                <a:lumOff val="-3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40640" rIns="40640" bIns="40640" numCol="1" spcCol="1270" anchor="ctr" anchorCtr="0">
          <a:noAutofit/>
        </a:bodyPr>
        <a:lstStyle/>
        <a:p>
          <a:pPr lvl="0" algn="l" defTabSz="711200">
            <a:lnSpc>
              <a:spcPct val="90000"/>
            </a:lnSpc>
            <a:spcBef>
              <a:spcPct val="0"/>
            </a:spcBef>
            <a:spcAft>
              <a:spcPct val="35000"/>
            </a:spcAft>
          </a:pPr>
          <a:r>
            <a:rPr lang="es-ES" sz="1600" kern="1200" dirty="0" smtClean="0">
              <a:solidFill>
                <a:schemeClr val="tx2"/>
              </a:solidFill>
            </a:rPr>
            <a:t>Aplicar la fórmula </a:t>
          </a:r>
          <a14:m xmlns:a14="http://schemas.microsoft.com/office/drawing/2010/main">
            <m:oMath xmlns:m="http://schemas.openxmlformats.org/officeDocument/2006/math">
              <m:r>
                <a:rPr lang="es-ES" sz="1600" i="1" kern="1200">
                  <a:solidFill>
                    <a:schemeClr val="tx2"/>
                  </a:solidFill>
                  <a:latin typeface="Cambria Math" panose="02040503050406030204" pitchFamily="18" charset="0"/>
                </a:rPr>
                <m:t> </m:t>
              </m:r>
              <m:r>
                <a:rPr lang="es-ES" sz="1600" i="1" kern="1200">
                  <a:solidFill>
                    <a:schemeClr val="tx2"/>
                  </a:solidFill>
                  <a:latin typeface="Cambria Math" panose="02040503050406030204" pitchFamily="18" charset="0"/>
                </a:rPr>
                <m:t>𝑥</m:t>
              </m:r>
              <m:r>
                <a:rPr lang="es-ES" sz="1600" i="1" kern="1200">
                  <a:solidFill>
                    <a:schemeClr val="tx2"/>
                  </a:solidFill>
                  <a:latin typeface="Cambria Math" panose="02040503050406030204" pitchFamily="18" charset="0"/>
                </a:rPr>
                <m:t>=</m:t>
              </m:r>
              <m:sSup>
                <m:sSupPr>
                  <m:ctrlPr>
                    <a:rPr lang="es-ES" sz="1600" i="1" kern="1200">
                      <a:solidFill>
                        <a:schemeClr val="tx2"/>
                      </a:solidFill>
                      <a:latin typeface="Cambria Math" panose="02040503050406030204" pitchFamily="18" charset="0"/>
                    </a:rPr>
                  </m:ctrlPr>
                </m:sSupPr>
                <m:e>
                  <m:r>
                    <a:rPr lang="es-ES" sz="1600" i="1" kern="1200">
                      <a:solidFill>
                        <a:schemeClr val="tx2"/>
                      </a:solidFill>
                      <a:latin typeface="Cambria Math" panose="02040503050406030204" pitchFamily="18" charset="0"/>
                    </a:rPr>
                    <m:t>𝑎</m:t>
                  </m:r>
                </m:e>
                <m:sup>
                  <m:r>
                    <a:rPr lang="es-ES" sz="1600" i="1" kern="1200">
                      <a:solidFill>
                        <a:schemeClr val="tx2"/>
                      </a:solidFill>
                      <a:latin typeface="Cambria Math" panose="02040503050406030204" pitchFamily="18" charset="0"/>
                    </a:rPr>
                    <m:t>𝑠</m:t>
                  </m:r>
                </m:sup>
              </m:sSup>
              <m:r>
                <a:rPr lang="es-ES" sz="1600" i="1" kern="1200">
                  <a:solidFill>
                    <a:schemeClr val="tx2"/>
                  </a:solidFill>
                  <a:latin typeface="Cambria Math" panose="02040503050406030204" pitchFamily="18" charset="0"/>
                </a:rPr>
                <m:t>𝑚𝑜𝑑</m:t>
              </m:r>
              <m:r>
                <a:rPr lang="es-ES" sz="1600" i="1" kern="1200">
                  <a:solidFill>
                    <a:schemeClr val="tx2"/>
                  </a:solidFill>
                  <a:latin typeface="Cambria Math" panose="02040503050406030204" pitchFamily="18" charset="0"/>
                </a:rPr>
                <m:t> </m:t>
              </m:r>
              <m:r>
                <a:rPr lang="es-ES" sz="1600" i="1" kern="1200">
                  <a:solidFill>
                    <a:schemeClr val="tx2"/>
                  </a:solidFill>
                  <a:latin typeface="Cambria Math" panose="02040503050406030204" pitchFamily="18" charset="0"/>
                </a:rPr>
                <m:t>𝑧</m:t>
              </m:r>
            </m:oMath>
          </a14:m>
          <a:r>
            <a:rPr lang="es-ES" sz="1600" kern="1200" dirty="0">
              <a:solidFill>
                <a:schemeClr val="tx2"/>
              </a:solidFill>
            </a:rPr>
            <a:t>, para obtener </a:t>
          </a:r>
          <a:r>
            <a:rPr lang="es-ES" sz="1600" i="1" kern="1200" dirty="0">
              <a:solidFill>
                <a:schemeClr val="tx2"/>
              </a:solidFill>
            </a:rPr>
            <a:t>(x)</a:t>
          </a:r>
          <a:r>
            <a:rPr lang="es-ES" sz="1600" kern="1200" dirty="0">
              <a:solidFill>
                <a:schemeClr val="tx2"/>
              </a:solidFill>
            </a:rPr>
            <a:t>.</a:t>
          </a:r>
        </a:p>
      </dsp:txBody>
      <dsp:txXfrm>
        <a:off x="995230" y="1354558"/>
        <a:ext cx="7056187" cy="677550"/>
      </dsp:txXfrm>
    </dsp:sp>
    <dsp:sp modelId="{EFBD8464-D4F9-45F1-9060-627840386070}">
      <dsp:nvSpPr>
        <dsp:cNvPr id="0" name=""/>
        <dsp:cNvSpPr/>
      </dsp:nvSpPr>
      <dsp:spPr>
        <a:xfrm>
          <a:off x="571761" y="1269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319579"/>
              <a:satOff val="95"/>
              <a:lumOff val="-343"/>
              <a:alphaOff val="0"/>
            </a:schemeClr>
          </a:solidFill>
          <a:prstDash val="solid"/>
          <a:miter lim="800000"/>
        </a:ln>
        <a:effectLst/>
      </dsp:spPr>
      <dsp:style>
        <a:lnRef idx="1">
          <a:scrgbClr r="0" g="0" b="0"/>
        </a:lnRef>
        <a:fillRef idx="2">
          <a:scrgbClr r="0" g="0" b="0"/>
        </a:fillRef>
        <a:effectRef idx="0">
          <a:scrgbClr r="0" g="0" b="0"/>
        </a:effectRef>
        <a:fontRef idx="minor"/>
      </dsp:style>
    </dsp:sp>
    <dsp:sp modelId="{C018DA32-9473-4C1F-B6E0-382122426069}">
      <dsp:nvSpPr>
        <dsp:cNvPr id="0" name=""/>
        <dsp:cNvSpPr/>
      </dsp:nvSpPr>
      <dsp:spPr>
        <a:xfrm>
          <a:off x="1144243" y="2370558"/>
          <a:ext cx="6907174" cy="677550"/>
        </a:xfrm>
        <a:prstGeom prst="rect">
          <a:avLst/>
        </a:prstGeom>
        <a:gradFill rotWithShape="0">
          <a:gsLst>
            <a:gs pos="0">
              <a:schemeClr val="accent2">
                <a:hueOff val="639158"/>
                <a:satOff val="190"/>
                <a:lumOff val="-686"/>
                <a:alphaOff val="0"/>
                <a:lumMod val="110000"/>
                <a:satMod val="105000"/>
                <a:tint val="67000"/>
              </a:schemeClr>
            </a:gs>
            <a:gs pos="50000">
              <a:schemeClr val="accent2">
                <a:hueOff val="639158"/>
                <a:satOff val="190"/>
                <a:lumOff val="-686"/>
                <a:alphaOff val="0"/>
                <a:lumMod val="105000"/>
                <a:satMod val="103000"/>
                <a:tint val="73000"/>
              </a:schemeClr>
            </a:gs>
            <a:gs pos="100000">
              <a:schemeClr val="accent2">
                <a:hueOff val="639158"/>
                <a:satOff val="190"/>
                <a:lumOff val="-68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40640" rIns="40640" bIns="40640" numCol="1" spcCol="1270" anchor="ctr" anchorCtr="0">
          <a:noAutofit/>
        </a:bodyPr>
        <a:lstStyle/>
        <a:p>
          <a:pPr lvl="0" algn="l" defTabSz="711200">
            <a:lnSpc>
              <a:spcPct val="90000"/>
            </a:lnSpc>
            <a:spcBef>
              <a:spcPct val="0"/>
            </a:spcBef>
            <a:spcAft>
              <a:spcPct val="35000"/>
            </a:spcAft>
          </a:pPr>
          <a:r>
            <a:rPr lang="es-ES" sz="1600" kern="1200" dirty="0" smtClean="0">
              <a:solidFill>
                <a:schemeClr val="tx2"/>
              </a:solidFill>
            </a:rPr>
            <a:t>Se emplea la expresión </a:t>
          </a:r>
          <a14:m xmlns:a14="http://schemas.microsoft.com/office/drawing/2010/main">
            <m:oMath xmlns:m="http://schemas.openxmlformats.org/officeDocument/2006/math">
              <m:r>
                <a:rPr lang="en-US" sz="1600" i="1" kern="1200">
                  <a:solidFill>
                    <a:schemeClr val="tx2"/>
                  </a:solidFill>
                  <a:latin typeface="Cambria Math" panose="02040503050406030204" pitchFamily="18" charset="0"/>
                </a:rPr>
                <m:t>𝑝𝑠</m:t>
              </m:r>
              <m:r>
                <a:rPr lang="es-ES" sz="1600" i="1" kern="1200">
                  <a:solidFill>
                    <a:schemeClr val="tx2"/>
                  </a:solidFill>
                  <a:latin typeface="Cambria Math" panose="02040503050406030204" pitchFamily="18" charset="0"/>
                </a:rPr>
                <m:t>=</m:t>
              </m:r>
              <m:r>
                <a:rPr lang="en-US" sz="1600" i="1" kern="1200">
                  <a:solidFill>
                    <a:schemeClr val="tx2"/>
                  </a:solidFill>
                  <a:latin typeface="Cambria Math" panose="02040503050406030204" pitchFamily="18" charset="0"/>
                </a:rPr>
                <m:t>𝑃𝑜𝑠𝑖𝑐𝑖𝑜𝑛</m:t>
              </m:r>
              <m:d>
                <m:dPr>
                  <m:ctrlPr>
                    <a:rPr lang="es-ES" sz="1600" i="1" kern="1200">
                      <a:solidFill>
                        <a:schemeClr val="tx2"/>
                      </a:solidFill>
                      <a:latin typeface="Cambria Math" panose="02040503050406030204" pitchFamily="18" charset="0"/>
                    </a:rPr>
                  </m:ctrlPr>
                </m:dPr>
                <m:e>
                  <m:sSub>
                    <m:sSubPr>
                      <m:ctrlPr>
                        <a:rPr lang="es-ES" sz="1600" i="1" kern="1200">
                          <a:solidFill>
                            <a:schemeClr val="tx2"/>
                          </a:solidFill>
                          <a:latin typeface="Cambria Math" panose="02040503050406030204" pitchFamily="18" charset="0"/>
                        </a:rPr>
                      </m:ctrlPr>
                    </m:sSubPr>
                    <m:e>
                      <m:r>
                        <a:rPr lang="en-US" sz="1600" i="1" kern="1200">
                          <a:solidFill>
                            <a:schemeClr val="tx2"/>
                          </a:solidFill>
                          <a:latin typeface="Cambria Math" panose="02040503050406030204" pitchFamily="18" charset="0"/>
                        </a:rPr>
                        <m:t>𝐶𝑜𝑑</m:t>
                      </m:r>
                    </m:e>
                    <m:sub>
                      <m:sSub>
                        <m:sSubPr>
                          <m:ctrlPr>
                            <a:rPr lang="es-ES" sz="1600" i="1" kern="1200">
                              <a:solidFill>
                                <a:schemeClr val="tx2"/>
                              </a:solidFill>
                              <a:latin typeface="Cambria Math" panose="02040503050406030204" pitchFamily="18" charset="0"/>
                            </a:rPr>
                          </m:ctrlPr>
                        </m:sSubPr>
                        <m:e>
                          <m:r>
                            <a:rPr lang="en-US" sz="1600" i="1" kern="1200">
                              <a:solidFill>
                                <a:schemeClr val="tx2"/>
                              </a:solidFill>
                              <a:latin typeface="Cambria Math" panose="02040503050406030204" pitchFamily="18" charset="0"/>
                            </a:rPr>
                            <m:t>𝑎𝑙𝑡</m:t>
                          </m:r>
                        </m:e>
                        <m:sub>
                          <m:r>
                            <a:rPr lang="en-US" sz="1600" i="1" kern="1200">
                              <a:solidFill>
                                <a:schemeClr val="tx2"/>
                              </a:solidFill>
                              <a:latin typeface="Cambria Math" panose="02040503050406030204" pitchFamily="18" charset="0"/>
                            </a:rPr>
                            <m:t>𝑖</m:t>
                          </m:r>
                          <m:r>
                            <a:rPr lang="en-US" sz="1600" i="1" kern="1200">
                              <a:solidFill>
                                <a:schemeClr val="tx2"/>
                              </a:solidFill>
                              <a:latin typeface="Cambria Math" panose="02040503050406030204" pitchFamily="18" charset="0"/>
                            </a:rPr>
                            <m:t> </m:t>
                          </m:r>
                          <m:r>
                            <a:rPr lang="en-US" sz="1600" i="1" kern="1200">
                              <a:solidFill>
                                <a:schemeClr val="tx2"/>
                              </a:solidFill>
                              <a:latin typeface="Cambria Math" panose="02040503050406030204" pitchFamily="18" charset="0"/>
                            </a:rPr>
                            <m:t>𝑚𝑜𝑑</m:t>
                          </m:r>
                          <m:r>
                            <a:rPr lang="es-ES" sz="1600" i="1" kern="1200">
                              <a:solidFill>
                                <a:schemeClr val="tx2"/>
                              </a:solidFill>
                              <a:latin typeface="Cambria Math" panose="02040503050406030204" pitchFamily="18" charset="0"/>
                            </a:rPr>
                            <m:t> 3</m:t>
                          </m:r>
                        </m:sub>
                      </m:sSub>
                    </m:sub>
                  </m:sSub>
                  <m:r>
                    <a:rPr lang="es-ES" sz="1600" i="1" kern="1200">
                      <a:solidFill>
                        <a:schemeClr val="tx2"/>
                      </a:solidFill>
                      <a:latin typeface="Cambria Math" panose="02040503050406030204" pitchFamily="18" charset="0"/>
                    </a:rPr>
                    <m:t>, </m:t>
                  </m:r>
                  <m:sSub>
                    <m:sSubPr>
                      <m:ctrlPr>
                        <a:rPr lang="es-ES" sz="1600" i="1" kern="1200">
                          <a:solidFill>
                            <a:schemeClr val="tx2"/>
                          </a:solidFill>
                          <a:latin typeface="Cambria Math" panose="02040503050406030204" pitchFamily="18" charset="0"/>
                        </a:rPr>
                      </m:ctrlPr>
                    </m:sSubPr>
                    <m:e>
                      <m:r>
                        <a:rPr lang="en-US" sz="1600" i="1" kern="1200">
                          <a:solidFill>
                            <a:schemeClr val="tx2"/>
                          </a:solidFill>
                          <a:latin typeface="Cambria Math" panose="02040503050406030204" pitchFamily="18" charset="0"/>
                        </a:rPr>
                        <m:t>𝐴𝑙𝑓</m:t>
                      </m:r>
                    </m:e>
                    <m:sub>
                      <m:r>
                        <a:rPr lang="en-US" sz="1600" i="1" kern="1200">
                          <a:solidFill>
                            <a:schemeClr val="tx2"/>
                          </a:solidFill>
                          <a:latin typeface="Cambria Math" panose="02040503050406030204" pitchFamily="18" charset="0"/>
                        </a:rPr>
                        <m:t>𝑥</m:t>
                      </m:r>
                    </m:sub>
                  </m:sSub>
                </m:e>
              </m:d>
            </m:oMath>
          </a14:m>
          <a:endParaRPr lang="es-ES" sz="1600" kern="1200" dirty="0">
            <a:solidFill>
              <a:schemeClr val="tx2"/>
            </a:solidFill>
          </a:endParaRPr>
        </a:p>
      </dsp:txBody>
      <dsp:txXfrm>
        <a:off x="1144243" y="2370558"/>
        <a:ext cx="6907174" cy="677550"/>
      </dsp:txXfrm>
    </dsp:sp>
    <dsp:sp modelId="{9EDA6F01-0E54-4C51-9D7B-5CEFE487FAF0}">
      <dsp:nvSpPr>
        <dsp:cNvPr id="0" name=""/>
        <dsp:cNvSpPr/>
      </dsp:nvSpPr>
      <dsp:spPr>
        <a:xfrm>
          <a:off x="720774" y="2285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639158"/>
              <a:satOff val="190"/>
              <a:lumOff val="-686"/>
              <a:alphaOff val="0"/>
            </a:schemeClr>
          </a:solidFill>
          <a:prstDash val="solid"/>
          <a:miter lim="800000"/>
        </a:ln>
        <a:effectLst/>
      </dsp:spPr>
      <dsp:style>
        <a:lnRef idx="1">
          <a:scrgbClr r="0" g="0" b="0"/>
        </a:lnRef>
        <a:fillRef idx="2">
          <a:scrgbClr r="0" g="0" b="0"/>
        </a:fillRef>
        <a:effectRef idx="0">
          <a:scrgbClr r="0" g="0" b="0"/>
        </a:effectRef>
        <a:fontRef idx="minor"/>
      </dsp:style>
    </dsp:sp>
    <dsp:sp modelId="{D04F8AA8-C2CD-41DC-99E6-38DF1734EA9E}">
      <dsp:nvSpPr>
        <dsp:cNvPr id="0" name=""/>
        <dsp:cNvSpPr/>
      </dsp:nvSpPr>
      <dsp:spPr>
        <a:xfrm>
          <a:off x="995230" y="3386558"/>
          <a:ext cx="7056187" cy="677550"/>
        </a:xfrm>
        <a:prstGeom prst="rect">
          <a:avLst/>
        </a:prstGeom>
        <a:gradFill rotWithShape="0">
          <a:gsLst>
            <a:gs pos="0">
              <a:schemeClr val="accent2">
                <a:hueOff val="958737"/>
                <a:satOff val="286"/>
                <a:lumOff val="-1029"/>
                <a:alphaOff val="0"/>
                <a:lumMod val="110000"/>
                <a:satMod val="105000"/>
                <a:tint val="67000"/>
              </a:schemeClr>
            </a:gs>
            <a:gs pos="50000">
              <a:schemeClr val="accent2">
                <a:hueOff val="958737"/>
                <a:satOff val="286"/>
                <a:lumOff val="-1029"/>
                <a:alphaOff val="0"/>
                <a:lumMod val="105000"/>
                <a:satMod val="103000"/>
                <a:tint val="73000"/>
              </a:schemeClr>
            </a:gs>
            <a:gs pos="100000">
              <a:schemeClr val="accent2">
                <a:hueOff val="958737"/>
                <a:satOff val="286"/>
                <a:lumOff val="-102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40640" rIns="40640" bIns="40640" numCol="1" spcCol="1270" anchor="ctr" anchorCtr="0">
          <a:noAutofit/>
        </a:bodyPr>
        <a:lstStyle/>
        <a:p>
          <a:pPr lvl="0" algn="l" defTabSz="711200">
            <a:lnSpc>
              <a:spcPct val="90000"/>
            </a:lnSpc>
            <a:spcBef>
              <a:spcPct val="0"/>
            </a:spcBef>
            <a:spcAft>
              <a:spcPct val="35000"/>
            </a:spcAft>
          </a:pPr>
          <a:r>
            <a:rPr lang="es-ES" sz="1600" kern="1200" smtClean="0">
              <a:solidFill>
                <a:schemeClr val="tx2"/>
              </a:solidFill>
            </a:rPr>
            <a:t>Se obtiene del alfabeto el carácter que corresponde  a la posición ps, el cual forma parte ya del mensaje original o descifrado.</a:t>
          </a:r>
          <a:endParaRPr lang="es-ES" sz="1600" kern="1200" dirty="0">
            <a:solidFill>
              <a:schemeClr val="tx2"/>
            </a:solidFill>
          </a:endParaRPr>
        </a:p>
      </dsp:txBody>
      <dsp:txXfrm>
        <a:off x="995230" y="3386558"/>
        <a:ext cx="7056187" cy="677550"/>
      </dsp:txXfrm>
    </dsp:sp>
    <dsp:sp modelId="{53688B76-2995-4B6E-98C1-0067ED5A304A}">
      <dsp:nvSpPr>
        <dsp:cNvPr id="0" name=""/>
        <dsp:cNvSpPr/>
      </dsp:nvSpPr>
      <dsp:spPr>
        <a:xfrm>
          <a:off x="571761" y="3301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958737"/>
              <a:satOff val="286"/>
              <a:lumOff val="-1029"/>
              <a:alphaOff val="0"/>
            </a:schemeClr>
          </a:solidFill>
          <a:prstDash val="solid"/>
          <a:miter lim="800000"/>
        </a:ln>
        <a:effectLst/>
      </dsp:spPr>
      <dsp:style>
        <a:lnRef idx="1">
          <a:scrgbClr r="0" g="0" b="0"/>
        </a:lnRef>
        <a:fillRef idx="2">
          <a:scrgbClr r="0" g="0" b="0"/>
        </a:fillRef>
        <a:effectRef idx="0">
          <a:scrgbClr r="0" g="0" b="0"/>
        </a:effectRef>
        <a:fontRef idx="minor"/>
      </dsp:style>
    </dsp:sp>
    <dsp:sp modelId="{CDE3CCD3-C864-4878-9244-AA2D9C95F4BB}">
      <dsp:nvSpPr>
        <dsp:cNvPr id="0" name=""/>
        <dsp:cNvSpPr/>
      </dsp:nvSpPr>
      <dsp:spPr>
        <a:xfrm>
          <a:off x="509717" y="4402558"/>
          <a:ext cx="7541700" cy="677550"/>
        </a:xfrm>
        <a:prstGeom prst="rect">
          <a:avLst/>
        </a:prstGeom>
        <a:gradFill rotWithShape="0">
          <a:gsLst>
            <a:gs pos="0">
              <a:schemeClr val="accent2">
                <a:hueOff val="1278316"/>
                <a:satOff val="381"/>
                <a:lumOff val="-1372"/>
                <a:alphaOff val="0"/>
                <a:lumMod val="110000"/>
                <a:satMod val="105000"/>
                <a:tint val="67000"/>
              </a:schemeClr>
            </a:gs>
            <a:gs pos="50000">
              <a:schemeClr val="accent2">
                <a:hueOff val="1278316"/>
                <a:satOff val="381"/>
                <a:lumOff val="-1372"/>
                <a:alphaOff val="0"/>
                <a:lumMod val="105000"/>
                <a:satMod val="103000"/>
                <a:tint val="73000"/>
              </a:schemeClr>
            </a:gs>
            <a:gs pos="100000">
              <a:schemeClr val="accent2">
                <a:hueOff val="1278316"/>
                <a:satOff val="381"/>
                <a:lumOff val="-137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40640" rIns="40640" bIns="40640" numCol="1" spcCol="1270" anchor="ctr" anchorCtr="0">
          <a:noAutofit/>
        </a:bodyPr>
        <a:lstStyle/>
        <a:p>
          <a:pPr lvl="0" algn="l" defTabSz="711200">
            <a:lnSpc>
              <a:spcPct val="90000"/>
            </a:lnSpc>
            <a:spcBef>
              <a:spcPct val="0"/>
            </a:spcBef>
            <a:spcAft>
              <a:spcPct val="35000"/>
            </a:spcAft>
          </a:pPr>
          <a:r>
            <a:rPr lang="es-ES" sz="1600" kern="1200" dirty="0" smtClean="0">
              <a:solidFill>
                <a:schemeClr val="tx2"/>
              </a:solidFill>
            </a:rPr>
            <a:t>El resultado final es un mensaje original </a:t>
          </a:r>
          <a:r>
            <a:rPr lang="es-ES" sz="1600" i="1" kern="1200" dirty="0" smtClean="0">
              <a:solidFill>
                <a:schemeClr val="tx2"/>
              </a:solidFill>
            </a:rPr>
            <a:t>(</a:t>
          </a:r>
          <a:r>
            <a:rPr lang="es-ES" sz="1600" i="1" kern="1200" dirty="0" err="1" smtClean="0">
              <a:solidFill>
                <a:schemeClr val="tx2"/>
              </a:solidFill>
            </a:rPr>
            <a:t>msjc</a:t>
          </a:r>
          <a:r>
            <a:rPr lang="es-ES" sz="1600" i="1" kern="1200" dirty="0" smtClean="0">
              <a:solidFill>
                <a:schemeClr val="tx2"/>
              </a:solidFill>
            </a:rPr>
            <a:t>)</a:t>
          </a:r>
          <a:r>
            <a:rPr lang="es-ES" sz="1600" kern="1200" dirty="0" smtClean="0">
              <a:solidFill>
                <a:schemeClr val="tx2"/>
              </a:solidFill>
            </a:rPr>
            <a:t> del mensaje cifrado </a:t>
          </a:r>
          <a:r>
            <a:rPr lang="es-ES" sz="1600" i="1" kern="1200" dirty="0" smtClean="0">
              <a:solidFill>
                <a:schemeClr val="tx2"/>
              </a:solidFill>
            </a:rPr>
            <a:t>(</a:t>
          </a:r>
          <a:r>
            <a:rPr lang="es-ES" sz="1600" i="1" kern="1200" dirty="0" err="1" smtClean="0">
              <a:solidFill>
                <a:schemeClr val="tx2"/>
              </a:solidFill>
            </a:rPr>
            <a:t>msjec</a:t>
          </a:r>
          <a:r>
            <a:rPr lang="es-ES" sz="1600" i="1" kern="1200" dirty="0" smtClean="0">
              <a:solidFill>
                <a:schemeClr val="tx2"/>
              </a:solidFill>
            </a:rPr>
            <a:t>)</a:t>
          </a:r>
          <a:r>
            <a:rPr lang="es-ES" sz="1600" kern="1200" dirty="0" smtClean="0">
              <a:solidFill>
                <a:schemeClr val="tx2"/>
              </a:solidFill>
            </a:rPr>
            <a:t>.</a:t>
          </a:r>
          <a:endParaRPr lang="es-ES" sz="1600" kern="1200" dirty="0">
            <a:solidFill>
              <a:schemeClr val="tx2"/>
            </a:solidFill>
          </a:endParaRPr>
        </a:p>
      </dsp:txBody>
      <dsp:txXfrm>
        <a:off x="509717" y="4402558"/>
        <a:ext cx="7541700" cy="677550"/>
      </dsp:txXfrm>
    </dsp:sp>
    <dsp:sp modelId="{1D418E64-778D-4681-876A-E3F7C110F093}">
      <dsp:nvSpPr>
        <dsp:cNvPr id="0" name=""/>
        <dsp:cNvSpPr/>
      </dsp:nvSpPr>
      <dsp:spPr>
        <a:xfrm>
          <a:off x="86248" y="4317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278316"/>
              <a:satOff val="381"/>
              <a:lumOff val="-1372"/>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3D5444-F62C-42C3-A75A-D9DBA807730F}" type="datetimeFigureOut">
              <a:rPr lang="en-US" smtClean="0"/>
              <a:t>7/24/2015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A4F617-7A30-41D4-AB86-5D833C98E18B}" type="slidenum">
              <a:rPr lang="en-US" smtClean="0"/>
              <a:t>‹Nº›</a:t>
            </a:fld>
            <a:endParaRPr lang="en-US"/>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AA1FA-7B6A-47D2-8D61-F225D71B51FF}" type="datetimeFigureOut">
              <a:rPr lang="en-US" smtClean="0"/>
              <a:t>7/24/2015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A179D-2D27-49E2-B022-8EDDA2EFE682}" type="slidenum">
              <a:rPr lang="en-US" smtClean="0"/>
              <a:t>‹Nº›</a:t>
            </a:fld>
            <a:endParaRPr lang="en-US"/>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Como sabemos </a:t>
            </a:r>
            <a:r>
              <a:rPr lang="es-ES" sz="1200" kern="1200" dirty="0" smtClean="0">
                <a:solidFill>
                  <a:schemeClr val="tx1"/>
                </a:solidFill>
                <a:effectLst/>
                <a:latin typeface="+mn-lt"/>
                <a:ea typeface="+mn-ea"/>
                <a:cs typeface="+mn-cs"/>
              </a:rPr>
              <a:t>La evolución de la tecnología y la comunicación, ha producido cambios notables en la sociedad, exigiendo servicios escalables, rápidos y de bajo costo………….</a:t>
            </a:r>
          </a:p>
          <a:p>
            <a:r>
              <a:rPr lang="es-ES" sz="1200" kern="1200" dirty="0" smtClean="0">
                <a:solidFill>
                  <a:schemeClr val="tx1"/>
                </a:solidFill>
                <a:effectLst/>
                <a:latin typeface="+mn-lt"/>
                <a:ea typeface="+mn-ea"/>
                <a:cs typeface="+mn-cs"/>
              </a:rPr>
              <a:t>Desde finales del siglo XX, un área de las matemáticas conocida como la teoría de números adquirió una importancia notable en los sistemas criptográficos que se usan para la seguridad de la información…. </a:t>
            </a:r>
          </a:p>
        </p:txBody>
      </p:sp>
      <p:sp>
        <p:nvSpPr>
          <p:cNvPr id="4" name="Marcador de número de diapositiva 3"/>
          <p:cNvSpPr>
            <a:spLocks noGrp="1"/>
          </p:cNvSpPr>
          <p:nvPr>
            <p:ph type="sldNum" sz="quarter" idx="10"/>
          </p:nvPr>
        </p:nvSpPr>
        <p:spPr/>
        <p:txBody>
          <a:bodyPr/>
          <a:lstStyle/>
          <a:p>
            <a:fld id="{1B9A179D-2D27-49E2-B022-8EDDA2EFE682}" type="slidenum">
              <a:rPr lang="en-US" smtClean="0"/>
              <a:t>4</a:t>
            </a:fld>
            <a:endParaRPr lang="en-US"/>
          </a:p>
        </p:txBody>
      </p:sp>
    </p:spTree>
    <p:extLst>
      <p:ext uri="{BB962C8B-B14F-4D97-AF65-F5344CB8AC3E}">
        <p14:creationId xmlns:p14="http://schemas.microsoft.com/office/powerpoint/2010/main" val="4030764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Uno de los mecanismos de mayor contundencia, para evitar ataques informáticos es la encriptación de la información.  La encriptación es un proceso de convertir ilegible  un mensaje, de esta manera, solo los receptores que tengan y conozcan la clave de encriptación.</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los algoritmos asimétricos, el tipo de cifrado se basa particularmente en generar un clave privada y pública, con la diferencia de que al momento del envió el mensaje será encriptado por una llave pública, mientras que la clave privada se mantendrá en exclusivo para los diferentes receptores (</a:t>
            </a:r>
            <a:r>
              <a:rPr lang="es-ES" sz="1200" kern="1200" dirty="0" err="1" smtClean="0">
                <a:solidFill>
                  <a:schemeClr val="tx1"/>
                </a:solidFill>
                <a:effectLst/>
                <a:latin typeface="+mn-lt"/>
                <a:ea typeface="+mn-ea"/>
                <a:cs typeface="+mn-cs"/>
              </a:rPr>
              <a:t>Sanjuan</a:t>
            </a:r>
            <a:r>
              <a:rPr lang="es-ES" sz="1200" kern="1200" dirty="0" smtClean="0">
                <a:solidFill>
                  <a:schemeClr val="tx1"/>
                </a:solidFill>
                <a:effectLst/>
                <a:latin typeface="+mn-lt"/>
                <a:ea typeface="+mn-ea"/>
                <a:cs typeface="+mn-cs"/>
              </a:rPr>
              <a:t>, 2012). Una vez enviado el paquete encriptado, el destinatario podrá descifrar este mensaje solamente con la llave privada; Se puede decir entonces que la seguridad descansa en la clave.</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1B9A179D-2D27-49E2-B022-8EDDA2EFE682}" type="slidenum">
              <a:rPr lang="en-US" smtClean="0"/>
              <a:t>5</a:t>
            </a:fld>
            <a:endParaRPr lang="en-US"/>
          </a:p>
        </p:txBody>
      </p:sp>
    </p:spTree>
    <p:extLst>
      <p:ext uri="{BB962C8B-B14F-4D97-AF65-F5344CB8AC3E}">
        <p14:creationId xmlns:p14="http://schemas.microsoft.com/office/powerpoint/2010/main" val="3119428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79A3335-6331-4872-A8B7-ECD55539F4D0}" type="datetimeFigureOut">
              <a:rPr lang="en-US" smtClean="0"/>
              <a:t>7/24/2015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‹Nº›</a:t>
            </a:fld>
            <a:endParaRPr lang="en-US"/>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Dos imágenes con títulos">
    <p:spTree>
      <p:nvGrpSpPr>
        <p:cNvPr id="1" name=""/>
        <p:cNvGrpSpPr/>
        <p:nvPr/>
      </p:nvGrpSpPr>
      <p:grpSpPr>
        <a:xfrm>
          <a:off x="0" y="0"/>
          <a:ext cx="0" cy="0"/>
          <a:chOff x="0" y="0"/>
          <a:chExt cx="0" cy="0"/>
        </a:xfrm>
      </p:grpSpPr>
      <p:sp>
        <p:nvSpPr>
          <p:cNvPr id="9" name="Rectangle 8"/>
          <p:cNvSpPr/>
          <p:nvPr/>
        </p:nvSpPr>
        <p:spPr>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79A3335-6331-4872-A8B7-ECD55539F4D0}" type="datetimeFigureOut">
              <a:rPr lang="en-US" smtClean="0"/>
              <a:t>7/24/2015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‹Nº›</a:t>
            </a:fld>
            <a:endParaRPr lang="en-US"/>
          </a:p>
        </p:txBody>
      </p:sp>
      <p:sp>
        <p:nvSpPr>
          <p:cNvPr id="10" name="Rectangle 9"/>
          <p:cNvSpPr/>
          <p:nvPr/>
        </p:nvSpPr>
        <p:spPr>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3"/>
          <p:cNvSpPr>
            <a:spLocks noGrp="1"/>
          </p:cNvSpPr>
          <p:nvPr>
            <p:ph type="body" sz="half" idx="14"/>
          </p:nvPr>
        </p:nvSpPr>
        <p:spPr>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3" name="Picture Placeholder 2"/>
          <p:cNvSpPr>
            <a:spLocks noGrp="1"/>
          </p:cNvSpPr>
          <p:nvPr>
            <p:ph type="pic" idx="1"/>
          </p:nvPr>
        </p:nvSpPr>
        <p:spPr>
          <a:xfrm>
            <a:off x="12954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8" name="Picture Placeholder 2"/>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79A3335-6331-4872-A8B7-ECD55539F4D0}" type="datetimeFigureOut">
              <a:rPr lang="en-US" smtClean="0"/>
              <a:t>7/24/2015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‹Nº›</a:t>
            </a:fld>
            <a:endParaRPr lang="en-US"/>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685800"/>
            <a:ext cx="1033272" cy="54864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79A3335-6331-4872-A8B7-ECD55539F4D0}" type="datetimeFigureOut">
              <a:rPr lang="en-US" smtClean="0"/>
              <a:t>7/24/2015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‹Nº›</a:t>
            </a:fld>
            <a:endParaRPr lang="en-US"/>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79A3335-6331-4872-A8B7-ECD55539F4D0}" type="datetimeFigureOut">
              <a:rPr lang="en-US" smtClean="0"/>
              <a:t>7/24/2015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‹Nº›</a:t>
            </a:fld>
            <a:endParaRPr lang="en-US"/>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apositiva de título con imagen">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a:p>
        </p:txBody>
      </p:sp>
      <p:sp>
        <p:nvSpPr>
          <p:cNvPr id="15" name="Picture Placeholder 14"/>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s-ES" smtClean="0"/>
              <a:t>Haga clic en el icono para agregar una imagen</a:t>
            </a:r>
            <a:endParaRPr lang="en-US"/>
          </a:p>
        </p:txBody>
      </p:sp>
      <p:sp>
        <p:nvSpPr>
          <p:cNvPr id="16"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a:buNone/>
            </a:pPr>
            <a:r>
              <a:rPr sz="1200" b="1" i="1">
                <a:latin typeface="Arial"/>
                <a:ea typeface="+mn-ea"/>
                <a:cs typeface="Arial"/>
              </a:rPr>
              <a:t>NOTA:</a:t>
            </a:r>
          </a:p>
          <a:p>
            <a:pPr algn="l" defTabSz="914400">
              <a:buNone/>
            </a:pPr>
            <a:r>
              <a:rPr sz="1200" b="0" i="1">
                <a:latin typeface="Arial"/>
                <a:ea typeface="+mn-ea"/>
                <a:cs typeface="Arial"/>
              </a:rPr>
              <a:t>Para cambiar la imagen de esta dispositiva, seleccione la imagen y elimínela. A continuación haga clic en el icono Imágenes  en el marcador de posición e inserte su imagen.</a:t>
            </a:r>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Date Placeholder 4"/>
          <p:cNvSpPr>
            <a:spLocks noGrp="1"/>
          </p:cNvSpPr>
          <p:nvPr>
            <p:ph type="dt" sz="half" idx="10"/>
          </p:nvPr>
        </p:nvSpPr>
        <p:spPr/>
        <p:txBody>
          <a:bodyPr/>
          <a:lstStyle/>
          <a:p>
            <a:fld id="{A79A3335-6331-4872-A8B7-ECD55539F4D0}" type="datetimeFigureOut">
              <a:rPr lang="en-US" smtClean="0"/>
              <a:t>7/24/2015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‹Nº›</a:t>
            </a:fld>
            <a:endParaRPr lang="en-US"/>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s-ES" smtClean="0"/>
              <a:t>Haga clic para modificar el estilo de título del patrón</a:t>
            </a:r>
            <a:endParaRPr lang="en-US"/>
          </a:p>
        </p:txBody>
      </p:sp>
      <p:sp>
        <p:nvSpPr>
          <p:cNvPr id="3" name="Text Placeholder 2"/>
          <p:cNvSpPr>
            <a:spLocks noGrp="1"/>
          </p:cNvSpPr>
          <p:nvPr>
            <p:ph type="body" idx="1"/>
          </p:nvPr>
        </p:nvSpPr>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95400" y="2705100"/>
            <a:ext cx="4572000" cy="34671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324600" y="2705100"/>
            <a:ext cx="4572000" cy="34671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79A3335-6331-4872-A8B7-ECD55539F4D0}" type="datetimeFigureOut">
              <a:rPr lang="en-US" smtClean="0"/>
              <a:t>7/24/2015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t>‹Nº›</a:t>
            </a:fld>
            <a:endParaRPr lang="en-US"/>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A79A3335-6331-4872-A8B7-ECD55539F4D0}" type="datetimeFigureOut">
              <a:rPr lang="en-US" smtClean="0"/>
              <a:t>7/24/2015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F8E3F6-DE14-48B2-B2BC-6FABA9630FB8}" type="slidenum">
              <a:rPr lang="en-US" smtClean="0"/>
              <a:t>‹Nº›</a:t>
            </a:fld>
            <a:endParaRPr lang="en-US"/>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A3335-6331-4872-A8B7-ECD55539F4D0}" type="datetimeFigureOut">
              <a:rPr lang="en-US" smtClean="0"/>
              <a:t>7/24/2015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F8E3F6-DE14-48B2-B2BC-6FABA9630FB8}" type="slidenum">
              <a:rPr lang="en-US" smtClean="0"/>
              <a:t>‹Nº›</a:t>
            </a:fld>
            <a:endParaRPr lang="en-US"/>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79A3335-6331-4872-A8B7-ECD55539F4D0}" type="datetimeFigureOut">
              <a:rPr lang="en-US" smtClean="0"/>
              <a:t>7/24/2015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‹Nº›</a:t>
            </a:fld>
            <a:endParaRPr lang="en-US"/>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000">
                <a:solidFill>
                  <a:schemeClr val="tx1"/>
                </a:solidFill>
              </a:defRPr>
            </a:lvl1pPr>
          </a:lstStyle>
          <a:p>
            <a:fld id="{A79A3335-6331-4872-A8B7-ECD55539F4D0}" type="datetimeFigureOut">
              <a:rPr lang="en-US" smtClean="0"/>
              <a:pPr/>
              <a:t>7/24/2015</a:t>
            </a:fld>
            <a:endParaRPr lang="en-US"/>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000">
                <a:solidFill>
                  <a:schemeClr val="tx1"/>
                </a:solidFill>
              </a:defRPr>
            </a:lvl1pPr>
          </a:lstStyle>
          <a:p>
            <a:fld id="{A7F8E3F6-DE14-48B2-B2BC-6FABA9630FB8}" type="slidenum">
              <a:rPr lang="en-US" smtClean="0"/>
              <a:pPr/>
              <a:t>‹Nº›</a:t>
            </a:fld>
            <a:endParaRPr lang="en-US"/>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3.png"/><Relationship Id="rId5" Type="http://schemas.microsoft.com/office/2007/relationships/hdphoto" Target="../media/hdphoto22.wdp"/><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3.png"/><Relationship Id="rId5" Type="http://schemas.microsoft.com/office/2007/relationships/hdphoto" Target="../media/hdphoto22.wdp"/><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3.png"/><Relationship Id="rId5" Type="http://schemas.microsoft.com/office/2007/relationships/hdphoto" Target="../media/hdphoto22.wdp"/><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3.png"/><Relationship Id="rId5" Type="http://schemas.microsoft.com/office/2007/relationships/hdphoto" Target="../media/hdphoto22.wdp"/><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8.xml"/><Relationship Id="rId5" Type="http://schemas.microsoft.com/office/2007/relationships/hdphoto" Target="../media/hdphoto23.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52.jpeg"/><Relationship Id="rId3" Type="http://schemas.microsoft.com/office/2007/relationships/hdphoto" Target="../media/hdphoto4.wdp"/><Relationship Id="rId7" Type="http://schemas.openxmlformats.org/officeDocument/2006/relationships/image" Target="../media/image51.gif"/><Relationship Id="rId2" Type="http://schemas.openxmlformats.org/officeDocument/2006/relationships/image" Target="../media/image48.png"/><Relationship Id="rId1" Type="http://schemas.openxmlformats.org/officeDocument/2006/relationships/slideLayout" Target="../slideLayouts/slideLayout8.xml"/><Relationship Id="rId6" Type="http://schemas.microsoft.com/office/2007/relationships/hdphoto" Target="../media/hdphoto24.wdp"/><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jpe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4.wdp"/><Relationship Id="rId7" Type="http://schemas.openxmlformats.org/officeDocument/2006/relationships/image" Target="../media/image58.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60.png"/><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43.png"/><Relationship Id="rId3" Type="http://schemas.microsoft.com/office/2007/relationships/hdphoto" Target="../media/hdphoto25.wdp"/><Relationship Id="rId7" Type="http://schemas.openxmlformats.org/officeDocument/2006/relationships/diagramColors" Target="../diagrams/colors1.xml"/><Relationship Id="rId12" Type="http://schemas.openxmlformats.org/officeDocument/2006/relationships/diagramColors" Target="../diagrams/colors1.xml"/><Relationship Id="rId2"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diagramQuickStyle" Target="../diagrams/quickStyle1.xml"/><Relationship Id="rId11"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diagramData" Target="../diagrams/data2.xml"/><Relationship Id="rId14" Type="http://schemas.microsoft.com/office/2007/relationships/hdphoto" Target="../media/hdphoto21.wdp"/></Relationships>
</file>

<file path=ppt/slides/_rels/slide2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60.png"/><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0.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4.wdp"/><Relationship Id="rId7"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64.png"/><Relationship Id="rId5" Type="http://schemas.microsoft.com/office/2007/relationships/hdphoto" Target="../media/hdphoto26.wdp"/><Relationship Id="rId4" Type="http://schemas.openxmlformats.org/officeDocument/2006/relationships/image" Target="../media/image62.pn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71.emf"/><Relationship Id="rId5" Type="http://schemas.openxmlformats.org/officeDocument/2006/relationships/package" Target="../embeddings/Dibujo_de_Microsoft_Visio1.vsdx"/><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hdphoto" Target="../media/hdphoto4.wdp"/><Relationship Id="rId7" Type="http://schemas.openxmlformats.org/officeDocument/2006/relationships/image" Target="../media/image80.png"/><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4.wdp"/><Relationship Id="rId7" Type="http://schemas.openxmlformats.org/officeDocument/2006/relationships/diagramColors" Target="../diagrams/colors2.xml"/><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3.xml"/></Relationships>
</file>

<file path=ppt/slides/_rels/slide33.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4.wdp"/><Relationship Id="rId7" Type="http://schemas.openxmlformats.org/officeDocument/2006/relationships/diagramColors" Target="../diagrams/colors3.xml"/><Relationship Id="rId12" Type="http://schemas.openxmlformats.org/officeDocument/2006/relationships/diagramColors" Target="../diagrams/colors3.xml"/><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diagramQuickStyle" Target="../diagrams/quickStyle3.xml"/><Relationship Id="rId11"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diagramLayout" Target="../diagrams/layout3.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34.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4.wdp"/><Relationship Id="rId7" Type="http://schemas.openxmlformats.org/officeDocument/2006/relationships/diagramColors" Target="../diagrams/colors4.xml"/><Relationship Id="rId12" Type="http://schemas.openxmlformats.org/officeDocument/2006/relationships/diagramColors" Target="../diagrams/colors4.xml"/><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diagramQuickStyle" Target="../diagrams/quickStyle4.xml"/><Relationship Id="rId11"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diagramLayout" Target="../diagrams/layout4.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35.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4.wdp"/><Relationship Id="rId7" Type="http://schemas.openxmlformats.org/officeDocument/2006/relationships/diagramColors" Target="../diagrams/colors5.xml"/><Relationship Id="rId12" Type="http://schemas.openxmlformats.org/officeDocument/2006/relationships/diagramColors" Target="../diagrams/colors5.xml"/><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diagramQuickStyle" Target="../diagrams/quickStyle5.xml"/><Relationship Id="rId11"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diagramLayout" Target="../diagrams/layout5.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7.png"/><Relationship Id="rId1" Type="http://schemas.openxmlformats.org/officeDocument/2006/relationships/slideLayout" Target="../slideLayouts/slideLayout8.xml"/><Relationship Id="rId5" Type="http://schemas.microsoft.com/office/2007/relationships/hdphoto" Target="../media/hdphoto27.wdp"/><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7.png"/><Relationship Id="rId1" Type="http://schemas.openxmlformats.org/officeDocument/2006/relationships/slideLayout" Target="../slideLayouts/slideLayout8.xml"/><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4.gif"/><Relationship Id="rId1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1.png"/><Relationship Id="rId12" Type="http://schemas.microsoft.com/office/2007/relationships/hdphoto" Target="../media/hdphoto9.wdp"/><Relationship Id="rId17" Type="http://schemas.microsoft.com/office/2007/relationships/hdphoto" Target="../media/hdphoto11.wdp"/><Relationship Id="rId2" Type="http://schemas.openxmlformats.org/officeDocument/2006/relationships/notesSlide" Target="../notesSlides/notesSlide1.xml"/><Relationship Id="rId16" Type="http://schemas.openxmlformats.org/officeDocument/2006/relationships/image" Target="../media/image16.png"/><Relationship Id="rId20" Type="http://schemas.microsoft.com/office/2007/relationships/hdphoto" Target="../media/hdphoto12.wdp"/><Relationship Id="rId1" Type="http://schemas.openxmlformats.org/officeDocument/2006/relationships/slideLayout" Target="../slideLayouts/slideLayout8.xml"/><Relationship Id="rId6" Type="http://schemas.microsoft.com/office/2007/relationships/hdphoto" Target="../media/hdphoto6.wdp"/><Relationship Id="rId11" Type="http://schemas.openxmlformats.org/officeDocument/2006/relationships/image" Target="../media/image13.png"/><Relationship Id="rId5" Type="http://schemas.openxmlformats.org/officeDocument/2006/relationships/image" Target="../media/image10.png"/><Relationship Id="rId15" Type="http://schemas.microsoft.com/office/2007/relationships/hdphoto" Target="../media/hdphoto10.wdp"/><Relationship Id="rId10" Type="http://schemas.microsoft.com/office/2007/relationships/hdphoto" Target="../media/hdphoto8.wdp"/><Relationship Id="rId19" Type="http://schemas.openxmlformats.org/officeDocument/2006/relationships/image" Target="../media/image18.png"/><Relationship Id="rId4" Type="http://schemas.microsoft.com/office/2007/relationships/hdphoto" Target="../media/hdphoto4.wdp"/><Relationship Id="rId9" Type="http://schemas.openxmlformats.org/officeDocument/2006/relationships/image" Target="../media/image12.pn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8.xml"/><Relationship Id="rId5" Type="http://schemas.openxmlformats.org/officeDocument/2006/relationships/image" Target="../media/image840.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7.png"/><Relationship Id="rId1" Type="http://schemas.openxmlformats.org/officeDocument/2006/relationships/slideLayout" Target="../slideLayouts/slideLayout8.xml"/><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7.png"/><Relationship Id="rId1" Type="http://schemas.openxmlformats.org/officeDocument/2006/relationships/slideLayout" Target="../slideLayouts/slideLayout8.xml"/><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8.xml"/><Relationship Id="rId5" Type="http://schemas.openxmlformats.org/officeDocument/2006/relationships/image" Target="../media/image92.png"/><Relationship Id="rId4" Type="http://schemas.openxmlformats.org/officeDocument/2006/relationships/image" Target="../media/image890.png"/></Relationships>
</file>

<file path=ppt/slides/_rels/slide4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7.png"/><Relationship Id="rId1" Type="http://schemas.openxmlformats.org/officeDocument/2006/relationships/slideLayout" Target="../slideLayouts/slideLayout8.xml"/><Relationship Id="rId5" Type="http://schemas.openxmlformats.org/officeDocument/2006/relationships/image" Target="../media/image94.pn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8.xml"/><Relationship Id="rId5" Type="http://schemas.microsoft.com/office/2007/relationships/hdphoto" Target="../media/hdphoto21.wdp"/><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8.xml"/><Relationship Id="rId5" Type="http://schemas.microsoft.com/office/2007/relationships/hdphoto" Target="../media/hdphoto21.wdp"/><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microsoft.com/office/2007/relationships/hdphoto" Target="../media/hdphoto15.wdp"/><Relationship Id="rId3" Type="http://schemas.openxmlformats.org/officeDocument/2006/relationships/image" Target="../media/image9.png"/><Relationship Id="rId7" Type="http://schemas.openxmlformats.org/officeDocument/2006/relationships/image" Target="../media/image20.png"/><Relationship Id="rId12" Type="http://schemas.microsoft.com/office/2007/relationships/hdphoto" Target="../media/hdphoto14.wdp"/><Relationship Id="rId17"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8.emf"/><Relationship Id="rId1" Type="http://schemas.openxmlformats.org/officeDocument/2006/relationships/slideLayout" Target="../slideLayouts/slideLayout8.xml"/><Relationship Id="rId6" Type="http://schemas.microsoft.com/office/2007/relationships/hdphoto" Target="../media/hdphoto13.wdp"/><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7.emf"/><Relationship Id="rId10" Type="http://schemas.openxmlformats.org/officeDocument/2006/relationships/image" Target="../media/image23.png"/><Relationship Id="rId4" Type="http://schemas.microsoft.com/office/2007/relationships/hdphoto" Target="../media/hdphoto4.wdp"/><Relationship Id="rId9" Type="http://schemas.openxmlformats.org/officeDocument/2006/relationships/image" Target="../media/image22.png"/><Relationship Id="rId1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8.xml"/><Relationship Id="rId5" Type="http://schemas.microsoft.com/office/2007/relationships/hdphoto" Target="../media/hdphoto21.wdp"/><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0.png"/><Relationship Id="rId1" Type="http://schemas.openxmlformats.org/officeDocument/2006/relationships/slideLayout" Target="../slideLayouts/slideLayout8.xml"/><Relationship Id="rId5" Type="http://schemas.microsoft.com/office/2007/relationships/hdphoto" Target="../media/hdphoto17.wdp"/><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image" Target="../media/image36.jpeg"/><Relationship Id="rId5" Type="http://schemas.microsoft.com/office/2007/relationships/hdphoto" Target="../media/hdphoto10.wdp"/><Relationship Id="rId10" Type="http://schemas.openxmlformats.org/officeDocument/2006/relationships/image" Target="../media/image35.jpeg"/><Relationship Id="rId4" Type="http://schemas.openxmlformats.org/officeDocument/2006/relationships/image" Target="../media/image15.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9.png"/><Relationship Id="rId5" Type="http://schemas.microsoft.com/office/2007/relationships/hdphoto" Target="../media/hdphoto20.wdp"/><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2.png"/><Relationship Id="rId5" Type="http://schemas.microsoft.com/office/2007/relationships/hdphoto" Target="../media/hdphoto22.wdp"/><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85548" y="359594"/>
            <a:ext cx="6964419" cy="2459100"/>
          </a:xfrm>
        </p:spPr>
        <p:txBody>
          <a:bodyPr>
            <a:normAutofit/>
          </a:bodyPr>
          <a:lstStyle/>
          <a:p>
            <a:pPr algn="ctr"/>
            <a:r>
              <a:rPr lang="es-ES" sz="2500" b="1" dirty="0" smtClean="0"/>
              <a:t>INGENIERÍA ELECTRÓNICA EN REDES Y COMUNICACIÓN DE DATOS</a:t>
            </a:r>
            <a:endParaRPr lang="es-ES" sz="2500" b="1" dirty="0"/>
          </a:p>
        </p:txBody>
      </p:sp>
      <p:sp>
        <p:nvSpPr>
          <p:cNvPr id="3" name="Subtítulo 2"/>
          <p:cNvSpPr>
            <a:spLocks noGrp="1"/>
          </p:cNvSpPr>
          <p:nvPr>
            <p:ph type="subTitle" idx="1"/>
          </p:nvPr>
        </p:nvSpPr>
        <p:spPr>
          <a:xfrm>
            <a:off x="144516" y="3065464"/>
            <a:ext cx="6599187" cy="1600200"/>
          </a:xfrm>
        </p:spPr>
        <p:txBody>
          <a:bodyPr>
            <a:normAutofit/>
          </a:bodyPr>
          <a:lstStyle/>
          <a:p>
            <a:pPr algn="ctr"/>
            <a:r>
              <a:rPr lang="es-ES" b="1" dirty="0">
                <a:effectLst>
                  <a:outerShdw blurRad="38100" dist="38100" dir="2700000" algn="tl">
                    <a:srgbClr val="000000">
                      <a:alpha val="43137"/>
                    </a:srgbClr>
                  </a:outerShdw>
                </a:effectLst>
              </a:rPr>
              <a:t>OPTIMIZACIÓN DEL ALGORITMO DE ENCRIPTACIÓN ASIMÉTRICA RSA PARA LA MITIGACIÓN DE ATAQUES DE SEGURIDAD DE REDES</a:t>
            </a:r>
            <a:endParaRPr lang="es-ES" dirty="0">
              <a:effectLst>
                <a:outerShdw blurRad="38100" dist="38100" dir="2700000" algn="tl">
                  <a:srgbClr val="000000">
                    <a:alpha val="43137"/>
                  </a:srgbClr>
                </a:outerShdw>
              </a:effectLst>
            </a:endParaRPr>
          </a:p>
        </p:txBody>
      </p:sp>
      <p:pic>
        <p:nvPicPr>
          <p:cNvPr id="6" name="Marcador de posición de imagen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208" r="20208"/>
          <a:stretch>
            <a:fillRect/>
          </a:stretch>
        </p:blipFill>
        <p:spPr/>
      </p:pic>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652427" y="346055"/>
            <a:ext cx="5064751" cy="1275277"/>
          </a:xfrm>
          <a:prstGeom prst="rect">
            <a:avLst/>
          </a:prstGeom>
          <a:noFill/>
          <a:ln>
            <a:noFill/>
          </a:ln>
        </p:spPr>
      </p:pic>
      <p:sp>
        <p:nvSpPr>
          <p:cNvPr id="9" name="Subtítulo 2"/>
          <p:cNvSpPr txBox="1">
            <a:spLocks/>
          </p:cNvSpPr>
          <p:nvPr/>
        </p:nvSpPr>
        <p:spPr>
          <a:xfrm>
            <a:off x="-167052" y="4752540"/>
            <a:ext cx="7159420" cy="1600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8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9pPr>
          </a:lstStyle>
          <a:p>
            <a:pPr algn="ctr"/>
            <a:r>
              <a:rPr lang="es-ES" sz="2000" b="1" dirty="0" smtClean="0">
                <a:effectLst>
                  <a:outerShdw blurRad="38100" dist="38100" dir="2700000" algn="tl">
                    <a:srgbClr val="000000">
                      <a:alpha val="43137"/>
                    </a:srgbClr>
                  </a:outerShdw>
                </a:effectLst>
                <a:latin typeface="+mj-lt"/>
              </a:rPr>
              <a:t>AUTOR: DANIELA KATHERINE FLORES TAIPE</a:t>
            </a:r>
            <a:endParaRPr lang="es-ES" sz="2000" dirty="0">
              <a:effectLst>
                <a:outerShdw blurRad="38100" dist="38100" dir="2700000" algn="tl">
                  <a:srgbClr val="000000">
                    <a:alpha val="43137"/>
                  </a:srgbClr>
                </a:outerShdw>
              </a:effectLst>
              <a:latin typeface="+mj-lt"/>
            </a:endParaRPr>
          </a:p>
        </p:txBody>
      </p:sp>
      <p:sp>
        <p:nvSpPr>
          <p:cNvPr id="10" name="Subtítulo 2"/>
          <p:cNvSpPr txBox="1">
            <a:spLocks/>
          </p:cNvSpPr>
          <p:nvPr/>
        </p:nvSpPr>
        <p:spPr>
          <a:xfrm>
            <a:off x="57832" y="5393728"/>
            <a:ext cx="6599187" cy="1600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8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9pPr>
          </a:lstStyle>
          <a:p>
            <a:pPr algn="ctr"/>
            <a:r>
              <a:rPr lang="es-ES" sz="2000" b="1" dirty="0" smtClean="0">
                <a:latin typeface="+mj-lt"/>
              </a:rPr>
              <a:t>DIRECTOR: ING. WALTER FUERTES,PHD</a:t>
            </a:r>
          </a:p>
          <a:p>
            <a:pPr algn="ctr"/>
            <a:r>
              <a:rPr lang="es-ES" sz="2000" b="1" dirty="0" smtClean="0">
                <a:latin typeface="+mj-lt"/>
              </a:rPr>
              <a:t>CODIRECTOR: ING. DARWIN AGUILAR, </a:t>
            </a:r>
            <a:r>
              <a:rPr lang="es-ES" sz="2000" b="1" dirty="0" err="1" smtClean="0">
                <a:latin typeface="+mj-lt"/>
              </a:rPr>
              <a:t>MSc</a:t>
            </a:r>
            <a:endParaRPr lang="es-ES" sz="2000" b="1" dirty="0" smtClean="0">
              <a:latin typeface="+mj-lt"/>
            </a:endParaRPr>
          </a:p>
          <a:p>
            <a:pPr algn="ctr"/>
            <a:r>
              <a:rPr lang="es-ES" sz="2000" b="1" dirty="0" smtClean="0">
                <a:latin typeface="+mj-lt"/>
              </a:rPr>
              <a:t>2015</a:t>
            </a:r>
            <a:endParaRPr lang="es-ES" sz="2000" dirty="0">
              <a:latin typeface="+mj-lt"/>
            </a:endParaRPr>
          </a:p>
        </p:txBody>
      </p:sp>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omegalat.files.wordpress.com/2011/01/seguridad.jpg"/>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thumbs.dreamstime.com/z/hoja-en-blanco-del-cuaderno-893133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62" b="90000" l="9296" r="89950"/>
                    </a14:imgEffect>
                  </a14:imgLayer>
                </a14:imgProps>
              </a:ext>
              <a:ext uri="{28A0092B-C50C-407E-A947-70E740481C1C}">
                <a14:useLocalDpi xmlns:a14="http://schemas.microsoft.com/office/drawing/2010/main" val="0"/>
              </a:ext>
            </a:extLst>
          </a:blip>
          <a:srcRect/>
          <a:stretch>
            <a:fillRect/>
          </a:stretch>
        </p:blipFill>
        <p:spPr bwMode="auto">
          <a:xfrm>
            <a:off x="2170788" y="-276925"/>
            <a:ext cx="12298680" cy="74118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previews.123rf.com/images/chudtsankov/chudtsankov1308/chudtsankov130800471/21699450-Funny-Scientist-Or-Professor-Cartoon-Characters-Set-Collection-7-Stock-Vector.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43628" l="55308" r="100000"/>
                    </a14:imgEffect>
                  </a14:imgLayer>
                </a14:imgProps>
              </a:ext>
              <a:ext uri="{28A0092B-C50C-407E-A947-70E740481C1C}">
                <a14:useLocalDpi xmlns:a14="http://schemas.microsoft.com/office/drawing/2010/main" val="0"/>
              </a:ext>
            </a:extLst>
          </a:blip>
          <a:srcRect l="54951" b="60317"/>
          <a:stretch/>
        </p:blipFill>
        <p:spPr bwMode="auto">
          <a:xfrm>
            <a:off x="303223" y="3117183"/>
            <a:ext cx="2830179" cy="2167432"/>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3859147" y="887925"/>
            <a:ext cx="7595427"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500" b="1" dirty="0" smtClean="0">
                <a:solidFill>
                  <a:schemeClr val="tx2"/>
                </a:solidFill>
                <a:effectLst>
                  <a:outerShdw blurRad="38100" dist="38100" dir="2700000" algn="tl">
                    <a:srgbClr val="000000">
                      <a:alpha val="43137"/>
                    </a:srgbClr>
                  </a:outerShdw>
                </a:effectLst>
              </a:rPr>
              <a:t>OBJETIVOS ESPECIFICOS</a:t>
            </a:r>
          </a:p>
        </p:txBody>
      </p:sp>
      <p:sp>
        <p:nvSpPr>
          <p:cNvPr id="7" name="Esquina doblada 6"/>
          <p:cNvSpPr/>
          <p:nvPr/>
        </p:nvSpPr>
        <p:spPr>
          <a:xfrm>
            <a:off x="4461136" y="1529251"/>
            <a:ext cx="6321174" cy="4267200"/>
          </a:xfrm>
          <a:prstGeom prst="foldedCorner">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a:endParaRPr lang="es-ES" sz="2800" dirty="0" smtClean="0">
              <a:solidFill>
                <a:schemeClr val="tx2"/>
              </a:solidFill>
            </a:endParaRPr>
          </a:p>
          <a:p>
            <a:pPr algn="just"/>
            <a:endParaRPr lang="es-ES" sz="2800" dirty="0">
              <a:solidFill>
                <a:schemeClr val="tx2"/>
              </a:solidFill>
            </a:endParaRPr>
          </a:p>
          <a:p>
            <a:pPr lvl="0" algn="just"/>
            <a:r>
              <a:rPr lang="es-ES" sz="2800" dirty="0"/>
              <a:t>Evaluar los sistemas criptográficos </a:t>
            </a:r>
            <a:r>
              <a:rPr lang="es-ES" sz="2800" dirty="0" smtClean="0"/>
              <a:t>con </a:t>
            </a:r>
            <a:r>
              <a:rPr lang="es-ES" sz="2800" dirty="0"/>
              <a:t>el fin de determinar la problemática y nivel de seguridad, para analizar los posibles escenarios que se pueden presentar.</a:t>
            </a:r>
          </a:p>
          <a:p>
            <a:pPr algn="just"/>
            <a:endParaRPr lang="es-ES" sz="2800" dirty="0">
              <a:solidFill>
                <a:schemeClr val="tx2"/>
              </a:solidFill>
            </a:endParaRPr>
          </a:p>
        </p:txBody>
      </p:sp>
    </p:spTree>
    <p:extLst>
      <p:ext uri="{BB962C8B-B14F-4D97-AF65-F5344CB8AC3E}">
        <p14:creationId xmlns:p14="http://schemas.microsoft.com/office/powerpoint/2010/main" val="321735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omegalat.files.wordpress.com/2011/01/seguridad.jpg"/>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thumbs.dreamstime.com/z/hoja-en-blanco-del-cuaderno-893133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62" b="90000" l="9296" r="89950"/>
                    </a14:imgEffect>
                  </a14:imgLayer>
                </a14:imgProps>
              </a:ext>
              <a:ext uri="{28A0092B-C50C-407E-A947-70E740481C1C}">
                <a14:useLocalDpi xmlns:a14="http://schemas.microsoft.com/office/drawing/2010/main" val="0"/>
              </a:ext>
            </a:extLst>
          </a:blip>
          <a:srcRect/>
          <a:stretch>
            <a:fillRect/>
          </a:stretch>
        </p:blipFill>
        <p:spPr bwMode="auto">
          <a:xfrm>
            <a:off x="2249615" y="-181459"/>
            <a:ext cx="12298680" cy="74118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previews.123rf.com/images/chudtsankov/chudtsankov1308/chudtsankov130800471/21699450-Funny-Scientist-Or-Professor-Cartoon-Characters-Set-Collection-7-Stock-Vector.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43628" l="55308" r="100000"/>
                    </a14:imgEffect>
                  </a14:imgLayer>
                </a14:imgProps>
              </a:ext>
              <a:ext uri="{28A0092B-C50C-407E-A947-70E740481C1C}">
                <a14:useLocalDpi xmlns:a14="http://schemas.microsoft.com/office/drawing/2010/main" val="0"/>
              </a:ext>
            </a:extLst>
          </a:blip>
          <a:srcRect l="54951" b="60317"/>
          <a:stretch/>
        </p:blipFill>
        <p:spPr bwMode="auto">
          <a:xfrm>
            <a:off x="303223" y="3105608"/>
            <a:ext cx="2830179" cy="2167432"/>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3859147" y="887925"/>
            <a:ext cx="7595427"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500" b="1" dirty="0" smtClean="0">
                <a:solidFill>
                  <a:schemeClr val="tx2"/>
                </a:solidFill>
                <a:effectLst>
                  <a:outerShdw blurRad="38100" dist="38100" dir="2700000" algn="tl">
                    <a:srgbClr val="000000">
                      <a:alpha val="43137"/>
                    </a:srgbClr>
                  </a:outerShdw>
                </a:effectLst>
              </a:rPr>
              <a:t>OBJETIVOS ESPECIFICOS</a:t>
            </a:r>
          </a:p>
        </p:txBody>
      </p:sp>
      <p:sp>
        <p:nvSpPr>
          <p:cNvPr id="7" name="Esquina doblada 6"/>
          <p:cNvSpPr/>
          <p:nvPr/>
        </p:nvSpPr>
        <p:spPr>
          <a:xfrm>
            <a:off x="4496273" y="1765733"/>
            <a:ext cx="6321174" cy="4267200"/>
          </a:xfrm>
          <a:prstGeom prst="foldedCorner">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a:endParaRPr lang="es-ES" sz="2800" dirty="0" smtClean="0">
              <a:solidFill>
                <a:schemeClr val="tx2"/>
              </a:solidFill>
            </a:endParaRPr>
          </a:p>
          <a:p>
            <a:pPr algn="just"/>
            <a:endParaRPr lang="es-ES" sz="2800" dirty="0">
              <a:solidFill>
                <a:schemeClr val="tx2"/>
              </a:solidFill>
            </a:endParaRPr>
          </a:p>
          <a:p>
            <a:pPr lvl="0" algn="just"/>
            <a:r>
              <a:rPr lang="es-ES" sz="2800" dirty="0"/>
              <a:t>Definir el algoritmo línea base de la encriptación asimétrica RSA, para determinar su funcionamiento, algoritmo, métodos y herramientas</a:t>
            </a:r>
            <a:r>
              <a:rPr lang="es-ES" sz="2800" dirty="0" smtClean="0"/>
              <a:t>.</a:t>
            </a:r>
          </a:p>
          <a:p>
            <a:pPr lvl="0" algn="just"/>
            <a:endParaRPr lang="es-ES" sz="2800" dirty="0"/>
          </a:p>
          <a:p>
            <a:pPr algn="just"/>
            <a:r>
              <a:rPr lang="es-ES" sz="2800" dirty="0"/>
              <a:t>Determinar un modelo matemático que permita optimizar el algoritmo de encriptación RSA.</a:t>
            </a:r>
          </a:p>
          <a:p>
            <a:pPr lvl="0"/>
            <a:endParaRPr lang="es-ES" sz="2800" dirty="0"/>
          </a:p>
          <a:p>
            <a:pPr algn="just"/>
            <a:endParaRPr lang="es-ES" sz="2800" dirty="0">
              <a:solidFill>
                <a:schemeClr val="tx2"/>
              </a:solidFill>
            </a:endParaRPr>
          </a:p>
        </p:txBody>
      </p:sp>
    </p:spTree>
    <p:extLst>
      <p:ext uri="{BB962C8B-B14F-4D97-AF65-F5344CB8AC3E}">
        <p14:creationId xmlns:p14="http://schemas.microsoft.com/office/powerpoint/2010/main" val="253534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omegalat.files.wordpress.com/2011/01/seguridad.jpg"/>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thumbs.dreamstime.com/z/hoja-en-blanco-del-cuaderno-893133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62" b="90000" l="9296" r="89950"/>
                    </a14:imgEffect>
                  </a14:imgLayer>
                </a14:imgProps>
              </a:ext>
              <a:ext uri="{28A0092B-C50C-407E-A947-70E740481C1C}">
                <a14:useLocalDpi xmlns:a14="http://schemas.microsoft.com/office/drawing/2010/main" val="0"/>
              </a:ext>
            </a:extLst>
          </a:blip>
          <a:srcRect/>
          <a:stretch>
            <a:fillRect/>
          </a:stretch>
        </p:blipFill>
        <p:spPr bwMode="auto">
          <a:xfrm>
            <a:off x="2249615" y="-181459"/>
            <a:ext cx="12298680" cy="74118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previews.123rf.com/images/chudtsankov/chudtsankov1308/chudtsankov130800471/21699450-Funny-Scientist-Or-Professor-Cartoon-Characters-Set-Collection-7-Stock-Vector.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43628" l="55308" r="100000"/>
                    </a14:imgEffect>
                  </a14:imgLayer>
                </a14:imgProps>
              </a:ext>
              <a:ext uri="{28A0092B-C50C-407E-A947-70E740481C1C}">
                <a14:useLocalDpi xmlns:a14="http://schemas.microsoft.com/office/drawing/2010/main" val="0"/>
              </a:ext>
            </a:extLst>
          </a:blip>
          <a:srcRect l="54951" b="60317"/>
          <a:stretch/>
        </p:blipFill>
        <p:spPr bwMode="auto">
          <a:xfrm>
            <a:off x="303223" y="3105608"/>
            <a:ext cx="2830179" cy="2167432"/>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3859147" y="887925"/>
            <a:ext cx="7595427"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500" b="1" dirty="0" smtClean="0">
                <a:solidFill>
                  <a:schemeClr val="tx2"/>
                </a:solidFill>
                <a:effectLst>
                  <a:outerShdw blurRad="38100" dist="38100" dir="2700000" algn="tl">
                    <a:srgbClr val="000000">
                      <a:alpha val="43137"/>
                    </a:srgbClr>
                  </a:outerShdw>
                </a:effectLst>
              </a:rPr>
              <a:t>OBJETIVOS ESPECIFICOS</a:t>
            </a:r>
          </a:p>
        </p:txBody>
      </p:sp>
      <p:sp>
        <p:nvSpPr>
          <p:cNvPr id="7" name="Esquina doblada 6"/>
          <p:cNvSpPr/>
          <p:nvPr/>
        </p:nvSpPr>
        <p:spPr>
          <a:xfrm>
            <a:off x="4502113" y="1390865"/>
            <a:ext cx="6321174" cy="4267200"/>
          </a:xfrm>
          <a:prstGeom prst="foldedCorner">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a:endParaRPr lang="es-ES" sz="2800" dirty="0" smtClean="0">
              <a:solidFill>
                <a:schemeClr val="tx2"/>
              </a:solidFill>
            </a:endParaRPr>
          </a:p>
          <a:p>
            <a:pPr algn="just"/>
            <a:endParaRPr lang="es-ES" sz="2800" dirty="0">
              <a:solidFill>
                <a:schemeClr val="tx2"/>
              </a:solidFill>
            </a:endParaRPr>
          </a:p>
          <a:p>
            <a:pPr lvl="0" algn="just"/>
            <a:r>
              <a:rPr lang="es-ES" sz="2800" dirty="0"/>
              <a:t>Diseñar e implementar el algoritmo experimental que permita optimizar el RSA en base al modelo matemático esperado, para la generación de las claves, la encriptación y la desencriptación RSA.</a:t>
            </a:r>
          </a:p>
          <a:p>
            <a:pPr algn="just"/>
            <a:endParaRPr lang="es-ES" sz="2800" dirty="0">
              <a:solidFill>
                <a:schemeClr val="tx2"/>
              </a:solidFill>
            </a:endParaRPr>
          </a:p>
        </p:txBody>
      </p:sp>
    </p:spTree>
    <p:extLst>
      <p:ext uri="{BB962C8B-B14F-4D97-AF65-F5344CB8AC3E}">
        <p14:creationId xmlns:p14="http://schemas.microsoft.com/office/powerpoint/2010/main" val="238353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omegalat.files.wordpress.com/2011/01/seguridad.jpg"/>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thumbs.dreamstime.com/z/hoja-en-blanco-del-cuaderno-893133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62" b="90000" l="9296" r="89950"/>
                    </a14:imgEffect>
                  </a14:imgLayer>
                </a14:imgProps>
              </a:ext>
              <a:ext uri="{28A0092B-C50C-407E-A947-70E740481C1C}">
                <a14:useLocalDpi xmlns:a14="http://schemas.microsoft.com/office/drawing/2010/main" val="0"/>
              </a:ext>
            </a:extLst>
          </a:blip>
          <a:srcRect/>
          <a:stretch>
            <a:fillRect/>
          </a:stretch>
        </p:blipFill>
        <p:spPr bwMode="auto">
          <a:xfrm>
            <a:off x="2249615" y="-181459"/>
            <a:ext cx="12298680" cy="74118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previews.123rf.com/images/chudtsankov/chudtsankov1308/chudtsankov130800471/21699450-Funny-Scientist-Or-Professor-Cartoon-Characters-Set-Collection-7-Stock-Vector.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43628" l="55308" r="100000"/>
                    </a14:imgEffect>
                  </a14:imgLayer>
                </a14:imgProps>
              </a:ext>
              <a:ext uri="{28A0092B-C50C-407E-A947-70E740481C1C}">
                <a14:useLocalDpi xmlns:a14="http://schemas.microsoft.com/office/drawing/2010/main" val="0"/>
              </a:ext>
            </a:extLst>
          </a:blip>
          <a:srcRect l="54951" b="60317"/>
          <a:stretch/>
        </p:blipFill>
        <p:spPr bwMode="auto">
          <a:xfrm>
            <a:off x="303223" y="3105608"/>
            <a:ext cx="2830179" cy="2167432"/>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3859147" y="887925"/>
            <a:ext cx="7595427"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500" b="1" dirty="0" smtClean="0">
                <a:solidFill>
                  <a:schemeClr val="tx2"/>
                </a:solidFill>
                <a:effectLst>
                  <a:outerShdw blurRad="38100" dist="38100" dir="2700000" algn="tl">
                    <a:srgbClr val="000000">
                      <a:alpha val="43137"/>
                    </a:srgbClr>
                  </a:outerShdw>
                </a:effectLst>
              </a:rPr>
              <a:t>OBJETIVOS ESPECIFICOS</a:t>
            </a:r>
          </a:p>
        </p:txBody>
      </p:sp>
      <p:sp>
        <p:nvSpPr>
          <p:cNvPr id="7" name="Esquina doblada 6"/>
          <p:cNvSpPr/>
          <p:nvPr/>
        </p:nvSpPr>
        <p:spPr>
          <a:xfrm>
            <a:off x="4496273" y="1390865"/>
            <a:ext cx="6321174" cy="4267200"/>
          </a:xfrm>
          <a:prstGeom prst="foldedCorner">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a:endParaRPr lang="es-ES" sz="2800" dirty="0" smtClean="0">
              <a:solidFill>
                <a:schemeClr val="tx2"/>
              </a:solidFill>
            </a:endParaRPr>
          </a:p>
          <a:p>
            <a:pPr algn="just"/>
            <a:endParaRPr lang="es-ES" sz="2800" dirty="0">
              <a:solidFill>
                <a:schemeClr val="tx2"/>
              </a:solidFill>
            </a:endParaRPr>
          </a:p>
          <a:p>
            <a:pPr lvl="0"/>
            <a:r>
              <a:rPr lang="es-ES" sz="2800" dirty="0"/>
              <a:t>Diseñar e implementar una librería de clases y funciones que convierta una solución genérica.</a:t>
            </a:r>
          </a:p>
          <a:p>
            <a:pPr algn="just"/>
            <a:endParaRPr lang="es-ES" sz="2800" dirty="0" smtClean="0">
              <a:solidFill>
                <a:schemeClr val="tx2"/>
              </a:solidFill>
            </a:endParaRPr>
          </a:p>
          <a:p>
            <a:pPr lvl="0" algn="just"/>
            <a:r>
              <a:rPr lang="es-ES" sz="2800" dirty="0"/>
              <a:t>Realizar el suficiente número de pruebas, evaluar los resultados de manera estadística, validarlos, analizarlos e interpretarlos para difundir los resultados.</a:t>
            </a:r>
          </a:p>
          <a:p>
            <a:pPr algn="just"/>
            <a:endParaRPr lang="es-ES" sz="2800" dirty="0">
              <a:solidFill>
                <a:schemeClr val="tx2"/>
              </a:solidFill>
            </a:endParaRPr>
          </a:p>
        </p:txBody>
      </p:sp>
    </p:spTree>
    <p:extLst>
      <p:ext uri="{BB962C8B-B14F-4D97-AF65-F5344CB8AC3E}">
        <p14:creationId xmlns:p14="http://schemas.microsoft.com/office/powerpoint/2010/main" val="176637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FilmGrain/>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686274" y="1290637"/>
            <a:ext cx="5120640"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5000" b="1" dirty="0" smtClean="0">
                <a:solidFill>
                  <a:schemeClr val="tx2"/>
                </a:solidFill>
                <a:effectLst>
                  <a:outerShdw blurRad="38100" dist="38100" dir="2700000" algn="tl">
                    <a:srgbClr val="000000">
                      <a:alpha val="43137"/>
                    </a:srgbClr>
                  </a:outerShdw>
                </a:effectLst>
              </a:rPr>
              <a:t>MARCO TEÓRICO</a:t>
            </a:r>
            <a:endParaRPr lang="es-ES" sz="5000" b="1" dirty="0">
              <a:solidFill>
                <a:schemeClr val="tx2"/>
              </a:solidFill>
              <a:effectLst>
                <a:outerShdw blurRad="38100" dist="38100" dir="2700000" algn="tl">
                  <a:srgbClr val="000000">
                    <a:alpha val="43137"/>
                  </a:srgbClr>
                </a:outerShdw>
              </a:effectLst>
            </a:endParaRPr>
          </a:p>
        </p:txBody>
      </p:sp>
      <p:sp>
        <p:nvSpPr>
          <p:cNvPr id="7" name="AutoShape 2" descr="data:image/jpeg;base64,/9j/4AAQSkZJRgABAQAAAQABAAD/2wCEAAkGBxQQEBUPEBIVFBUVFRAVEBUUEBQXFRQUFBQWFhcUFBcYHCggGBonHBQWITEhJSkrLi4wFx8zODMsQygtLisBCgoKDg0OGxAQGzQkICYtLywtMDAsLCwvLCwsLywsLC8vLCwsLCwsLC8sLCwsLCwsLCwsLCwsLCwsLCwsLCwsLP/AABEIAOAA4QMBEQACEQEDEQH/xAAbAAEAAgMBAQAAAAAAAAAAAAAAAwQCBQYBB//EAD4QAAIBAgMFBgMHAQcFAQAAAAECAAMRBBIhBTFBUWEGEyJxgZEyobEUQlJiwdHh8AcjM1NygpIVk6Ky0mP/xAAaAQEAAwEBAQAAAAAAAAAAAAAAAgMEAQUG/8QANREAAgECAwMMAgIDAAMBAAAAAAECAxESITEEQfAFEyIyUWFxgZGhsdHB4ULxFCNSJENiFf/aAAwDAQACEQMRAD8A+4wBAEAQBAEAQBAEAQBAEAQBAEAQBAEAQBAEAQBAEAQBAEAQBAEAQBAEAQBAEAQBAEAQBAEAQBAEAQBAEAQBAEAQBAEAQBAEAQBAEAQBAEAQBAEAQBAEAQBAEAQBAEAQBAEAQBAEAQBAEAQBAEAQBAEAQBAEAQBAEAQBAEAQBAEAQBAEAQBAEAQBAEAQBAEAQBAEAQBAEAQBAEAQBAEAjr11pjM7BRzYgDy1koxlJ2irkJ1IwWKTsu85zaPbnDUjlUtVP5FsL9S1vlebqfJtaebyPNq8sbPDq3l4fs0OJ/tHc/4dBF/1uW+gE2R5Jj/KXHuYZ8uTfUgl4u/0Um/tBxR+7SH+xv1aWrkuj3+v6KP/ANnaOxen7PU/tCxQ3rSP+xv0aHyVR7X6/oLlraFuXo/s6TY3a56q3q0CL7iua3sbn13TFW5PjF9GRqo8tSl14ehvqG1qbaElT1H6iYpbNOPeelT5Qoz1dvEuo4IuCCOYN5S01qbVJSV0ZTh0QBAEAQBAEAQBAEAQBAEAQBAEAQBAEA8ZgBcmw4kwlc42krs4jtL26FMmlhLM241CLgH8i/e8zp5z1tm5OxdKr6fZ4e18r4ejR9X+P2cHidrValQValR2YG9y27oOAHQaT14UYRjhirI8GrUqVXinK7IA3eMCAWYkXGliTwFpPRFVrZFtqZw1RGZUY7ymhtv0O83H1HGRTVSLSJWwyzN3tynSq4Y10C/dYOF1OuWx0vx+UzUXKNTCy2aTjdI5IGbyqx2uwmelR/v7KosVJbUA8+U86uoyn0C6k3FZ6Gxo4inXQ5WDKbqbH5dJS4yg8y66kjRYirWwFQPSrPlfQFiTYjg43HTjb0mlRp142lHQrjUq7PLFTk1x2aHWbE7Zq9kxSimx0Dg3pm1t5+7vGtyOo3TzNo5Pcc6ea7N57mycrxn0a2T7d36OsBvqPSeYe1qewBAEAQBAEAQBAEAQBAEAQBAEAQCLFYhaal3NgPn0HWSjFydkV1asaccUj5j2y7WNVJo0zZeIH6nj/Xr7mx7IodJ6nzO27bOs7aLs++P3xhe+s9M86xtOzeHSrWy1FLaeEWNr/mtKa83GN0ycIOTtY6TblNaVIH+7RhYJcjwX1uFAJ4cpkoycpb2W1KKWtlx3GjoVsOcrYipmcMoBpUyBlvve4Xdru1ml84soLLvf9lXNw3v0X3Y7GpTpMpQ5ipFiLAaH1mBSmnc02o2tmanZuwqVGt3gZyAGte1wT9dJfPaJzjYgoU7539jdkIfvH1UfvKLy7Cy1N736GFLDIotTKDoBl/S066jeoVGK6rXwUtsKyoM1MVKZIVwDc67ittCRLKUk3k7Mrq05xV7XRqKlCnTTvKRJp3tUS5zh9bGx3MDbfbdre8vUpSdpameUVFYk8jd9nu0opUU08ILLUpak2FialE9M1yh623WmLadkxzfs/wAP79T2Nj5QVOmuzevTOPrnH0O7wuIWqgqU2DKwupG4ieROEoPDJZnv06kakVKLumSyJMQBAEAQBAEAQBAEAQBAEAQDCtVCKWY2AFyZ1Jt2RGUlFOT0PnXaTbb1mbuwSF0UAEhSd277xAJ8h5T1tnoxha587tVedZtpZLj9s4Z6agk1H14hPEfU7h7nynqKT/ijzsK/k+Pg9pYn7tKmLni3jPrfw/Kdwv8Ak/x+zkpRjnb1z/XsYYuvUzZKpbQi6k6DyA0ElGMbXiccnNamOLxLV6haxuSMqjW24ACdilBWCRbo7DrGxZQl/wATDN/wHi+Ug9ohuz47dCfNta5eP1r7HU9n6qgNSq1u8ZCBZRqOYuTc204TFXTdpRjYlTVNZN+3HwbnvaY3KT5t/EotLtLcVJbvcfaF/wAse7fvGF9o5yH/AD8nv2hf8tfdv3jC+0c7H/le/wBmFco65WQWPJmBHUG+hnViTumMcH/H3ZSx9JQC60jUJChgagvYEG97XJ0Gl5ZBvRu3kRlKGuG/n+r+5V20KNfD0qlC9KspJNOxudcpfTjdNZKhzlOpKM849vHiWbS6NSlGdPKS3du6/sSdlu0RwfgrKe6c3BGoU6Bitt43HThpwnNq2Xns46obDtv+M8+q3n3M+lowIBBBBAII3EHcRPCatkz6pNNXRlOHRAEAQBAEAQBAEAQBAEAQDju2u2MoNMHRfi6tuA9/1m/ZKN3c8XlHaf4LRfJwm2NulVXD0gAoANS6qxeowBZmuLb56NHZ03jlru7kYK20NRVKGSWumb3mpp45z92n/wBil/8AM1YI9/q/syOo12ei+izh6+ckGhTcgEiylRfmxVgAOJJkWrLrM7GePJRT9vhosYmthAB3iEvvbuanhvyJYHpu95GKrbnl3omlSW5+Ty9/x6kmBo/acy4ar3IFswNPLoeBZSzN6zkpYM5q/n+MkSybtF28re6u35mz2RsPEUrqHQrcHSzMbHlvFx9ZXU2inLVEP8Wo3eNvJ8MsU9jU6VQVFQqwvz4g7/eRddyjYrdFxedy7mlZ09zQD0GAZAzhJFfH94aZ7k+Peul724DrJww4ulocabWRo8NjicaAxBsuTcLMwGpHK7ZjfrNMqf8Ap9+PI5KVqi7svv3NocNTLmlpmfMwsQCAASGK7id69Qdb6yjHJLFuR2MVJuPadd2SxORBh2O6/d3Pmco6WuR5GedtkMTxrzPb5LrWjzMn4fX0dHMJ7AgCAIAgCAIAgCAIAgCAVdpYruqTPxtZf9R0EnCOKViqvU5uDkfKO0dctZb/ABuoPUBh87kH3ns0FbPsR8vVeKST3s5LEPmdm5sT7mb4qySKZO7bO87IbIoLhamIxChmswpoTY2y3BUczwPSeZtVabqKEGensWzU+adWorvd4fs4raePLkqLKl9FXQeZ5nqZ6VOCWbzZ5yli0yXYe7CwHf1LNfKurdel4q1MKIyvojtqNNUFlAA6CYXJvU4oqOhKHnCSbRYTGsNL3HI6j2Mi4ItVeayuZ9+jfEluqn9D/E5hktGS5ynLrR9D3uVPwOPI6H9vnGJrVDmYy6kvXIjqUmXeCJJST0K5U5R1RirTpBFmh4Aah8k8+fp+0rlm8JpprAnN+RyW2adPDOtSmozsXIBJsOoHrunoUZSqJp6HnzhnkzS4TFMlVaoPiDBr89dbzROKlFxOxeFpm2O2ai4hX3NSc7iQGysbXHuPIyhUYum1uaJSqSp1FNaxfwfZ8HiRVprVXc6hh6ifMzi4ScXuPs6dRVIKcdHmTSJMQBAEAQBAEAQBAEAQDm+1mJ1WmOALH6D9featnjqzzOUJ5qHmfN9pLeoh5NS+bH/5nqQdovzPD/8AZHyITsQ0qmVwM+pUHUBR99ufQe/WS2hTjdaE57PKi7S13L8v6Ln2CpkP96b50bNre4DdZXjjiWW4Wqc23fevyU6Oylr18j2WoFzMq6LUF7Ar+E819uQudVwjdafBGKdXTKXz4d/C7DeUqIpjKq5QOFrSnFizK8GAkDTgMg0HD0NBw9zQdMg0AmpYpl0B05HUe0i4Jlsa046Ms0ctT4hltqWG72kJXjpmX01CrnJW7xiwW1XVQNAN4HUb4g7a6itBzzhmkcX2srqXRR8Shs3kbW+k9HZk0mzDLU0iiabkGXMZ/jvb/Mb/ANpXDqLwO1V0peLPq/YPG5qdTDk60WUDyK6/+Sv7zwtvhaSn28fFj6HkmreEqX/Ltx53OpmA9YQBAEAQBAEAQBAEAQDiNvVs2IfoQo9AB9bzfRVoI8Pa5YqrObqVBTIdhdUdWbyXUe5sPWaLOSst5lpNQlieidzPEY4Vqj1APwKvPLlDD/2M5CDhFIntNZVJt+HpqYUMQpWouYeEXOo0tz9CZKSaaZRTacJLzNZRqI1c1Ua7BQpXcbE3za9JoaahhZlxZ3XG43yYwMLVBfr94evH1mbBbqmtVlLKor/Jn9mza02DdNze3H0vGO3WDoKWcHf5IGUjQi0mmmUShKOTQDTpA9DQDINAJaFMubD1PADmZGUrFlOm5uyJa9cWyJ8I3/mPMzkY72WVJq2COnyQrUI1BtJtXKYya0OS2ntFatd+9W/iIDro4y6a8G3cdes2U6bjFYWdc8Wc157/AN8Zm17P9nu/a6MrILEm9jofhI3g/LrKNo2rArNZluzbC607p3S44+SjXpdxWLvbvMxZF/Cb3zPyPIe/W6EuciktCionSk3Lrbu7vf4Xr39H/ZrisuLKE/HTb3Uhh8s0zcpRvST7GaeRZ4a7j2o+oTwj6kQBAEAQBAEAQBAEAQD55jnvVc83c/8AkZ6MOqj56rnN+LKO0MPmp5fxDxDpw9eMnCVpXK6i6Fu3hHJ7TWrhwrq2jAKdOKXA37tAJtpOE20zPKOje9fGRP2VZU8RYFmJzC4vl3fqfec2m7yOUp4amemn2Wdr4EXFhZgwyMo+HkfKQpVMiFanzcml/fHaQvtNqRVGRn/EyqRqOnl1k1BSzRBS7Wl4s2VDFBvhOtgSOIB3XHCVuNtSSkXqeOYCx8Q5ML+190rdNGhV5rJ5+JIK9M/Elv8ASf0N5zDJaM7jpS1jbwPRTpnc5Hmv7XjFJbjnN0npLj3JKWBzbnUjjqRYeonHVtqiUdlxaSRPVpkDIhW3E51ux667ukjGWd2WzptLBBq3is/crjCHmv8AzX95ZziKP8eXavVfZl9mA3uo9b/QTmPsR3mEtZI5HbuHoU67XLsSA2VQFFz+Y35X+HjN1GVSUOOPcqcaccrt+3v+jZ9ndvDDqzpTVV0VRcksx11PQDhbeJRtGz840my/Z9r5hSko5fL48DT4uoXdnO9iSfWbKccMUjyqlRzk5PebrsO9sfR83HvTYTPtudCXG818mZbVDz+GfYp86fYiAIAgCAIAgCAIAgCAfOcQv96w/O9/RjPQT6J8/ON6jXeQ1HubyaVkVyd3chxODWtTZGHUfr+ntOqbhK6OOCnBx3rM499kmjikUHQ+JbXvYA6TfzuKm2ZJXSwvU6UnOv5l39V/iYuq/E0P/ZDvXwU+/W+W4vyuLy6zMt0TK04MjINB0yDQCxh6WbXcBvJ3CRlKxbTpOee4krYnTImi/MnmZyMd7JTqK2GGnyQh5MpMs8C56DecBo9vbEqO/eotwcoYDVr7r29ppo1opWbOWktxTxVktSQ3CAgkfec/Ew6bgOiiXQV+k9/wVVnford87/rwRjSpMwLKCQouxHCScksmU4ew3nYlD9vojiGa48lMy7Y/9MjZyav/ACo8bj7JPnj7AQBAEAQBAEAQBAEAQD5/tdMmIrD8xI/3+L6GboO8UeJWjhqS41NdeWmUySpY3ENXVhGWF3IdpYNagB1GuZGB1UyVOo0crU080aDamIq4YL48+YEMWUGxG+3Qg2tNMIwqXyKE5QeppcbhVKd7RuFJ8YDG6N+E9OR/aXRk74Za/JJpdZafH67PsjXalYCwf1KgmdwRIYI8M3+xMcKwys1n1NiN4vwlFSOHPcRUWb/D7OJ8TMAo48+g5mZ5VNyNEKF+lJ5GVZC3hFgo3D9TzMRyzepypJyyWSIxhDz+UniKsBIuEHEmcxHcBMmGUcPczmJncKJ0AG4ThJFoAKtzvYEAcgdCZXe7L0sEbvVnNP2aQ1LhiE4rx8geU2ranh0zMPMZ9xucHhUpLkQWG89fMzNObk7svhTUVZFbsPQz7RLkbjiH8gLp9ag9pPbJWoW8OPYs5Mhfab+L/H5PqE8Y+mEAQBAEAQBAEAQBAEA43tlQy1Q/BwPdbg/IrNVB5WPL26NpX7fwc7eaTz2YsTpb18p1EWS0qv3W3H5HmJFreicJLqvQ5DtNiS9QLbwrfIfxX+8Dy0+s3UFaNzNUykazC4lqbXXUHRgdQwO8EcRLZRUlmRjLC7omr4QODUo7hq6feTmfzL19+sVJrKX9k7J5x9Oz7Xf6jB4cUwK9UlRvpqDZ3I5H7q/m9BfW3JSv0Y/0dSVry0+f13+hZTtLW7wMzXXdk4BeS8R/V7znMQtZCU5S1OxoVwyhlNwQCD5zI1Z2Cd0ShoOmQaAZBoBYoqAM7buA/Ef2kJO+SLYRSWKX9mD1SxuZ1KxCUnJ3YDQcMl10nGyaVzYdg8NeticQN2YUk0/D4n9yQZXtcujGPn9G7kyCxTmtNF+fc7OYD1xAEAQBAEAQBAEAQBANP2qwfe4ckfEnjHkPiHtf2ltKVpGba6eOm+7M+f5ptPFPLzpFi86cOQeqUdqVZbqWJIGhUn7ycvofputdKUePEzp2ylpxpxmbDA9n2rEd0c4OoOgt/qvu/rfKZ7SodbIvp7HKpnF3RnX2b9iPeVL5x8Cg8fxMRw6DfORq89ktCU6D2fpS13L74zNViMUmIN6pyVPxgeA2FhmUfD5rp0lyi4K0c1xx+StyU3eWT7d3pu8vQp4nBvT1IuD8LA3U+RGknGaloRlFx1J8HtirSAVWuBuDC48uc5KnGWpG1tDc0e1Qt4qZvpuIsee/dKnQ7GdUmbnA7Tp1rZGF7Xyn4h6SmUJR1JJpm0pKAMz7uA4n+Ospbvki+MElikY1K5Y3PpyA5CSSsQlJyd2eBp04ZBpw6e16hRDYXa2g68F9TaRWb7ibvFWWp2/Z7Z32bDJSOrAFqh51GOZj7k+0xVqmObke5s1HmqSh6+O82UqLxAEAQBAEAQBAEAQBAEA+bdotm/ZqxUDwNdqflxX0Ontzm2nPEjxdpo83PLTcavNLTMM06RsajtBg86ioo1Xf1X+P3l9CdnZlVSO8y2HtP7GA7asw0T8psbtyvw9/ONenzzsjRs1ZbOrvV7u4z23tunij4wUsLKV8QA36jTn/ABOUaEqWmZ3adqp18nl7nO1NnsdaZFQfkNz/AMfi+U184t+RmVN7s/D619iKjiKlIkAkfiUi4PRlOh9Z1xjI4pOOnHkTd9Sf40KH8VPUeqMfoR5TlpLR38fs7eL1VvD6f2j1dnZzalUR77hfK3s1hfyJjnLdZWO4L9V39vk6LYGw2oEV6gu1jlUagX4sePkP4marXU+jEujQlDpSRuXqEm5lSstCMrt3YDRc5YkRSdwJ9JxySJKEnoi1To5dSRf3y/zK3O5fGlh11+DadncAKtUNbwUyGY/icfCvkD4vQc5XVnZeJp2WkpSutF7vjM7KZD1BAEAQBAEAQBAEAQBAPCYBg1WAarbuDXE0ih0I1RuTfsdxk4Twu5VWpKpGx85royMUcWYGxE2p3V0eJKLi7PUjzSRAmpWAzNrwA5nr0kW75IsikliZoNrbLzFqqHXVmU8eJsZrpVbdFmWcW22c+WmkqseoIDyNilSrbU5hycBvbNe0qeC5YpVWu3xz+TNaYPiq0lRfxAspP+kXN/QW8pHE9Iu7JxV85xsvNen9GWHr0iRTpLUTMbF7qWI9hlFuA+cSjPWVmMUErRuu/f8AryOqouqgAMwtyUfvMbu9UXRwx0b48ywMX/8Ao/t/Mjh7iznP/p8eZKmI45mtz0X97zjRJS33fwGx/Bb+bEk/sJ1Q7SLrf8+5lhKT1nCDj7AcWPIRKSiriEJVJJHfbPprSQU13D3J4kzDKTk7s9qnBQjhRcDXnCZlAEAQBAEAQBAEAQDBngEFSpAK1SrAKlWvANDtzCCsMw0cbjzHIyynUw+Bm2jZ1UV1qco4KnKwsRvE2Jpq6PJlFxdmZ131twGg9IjoKmtuwiJvpJ3K2rnFsttJvuZjKi9jDzOM7LZnaWlTod21O515Wa/4r/1pPOqbNOU7pnq0dtpxp4WjQth3xLF82m65/QTUpKmrHnSbqSxGw2dssUjmF2bhpu8pXOtiRKNN3Nll5kD6+0qxdhdgtqeiqBuF+p/aczep26WiHeE6n3P6RdIWcs2TYclmCoLnmdw6yMpWV2Tp03J2jmzrdk0xSWw1Y/E3E/xMc5uTPXo0VTXfvNvSryBcW6dWAWUqQCUGAewBAEAQBAEAwdoBXqNAK1V4BTrVIBQr1YBrsRVgGnx9m37+B4ycJuOhVVoxqLM1VVtZqp1FLI8uvQnB3eh4tS0sKFkVkbCsrpUBRwWsRrfXSw3f1vknzqacc0WR/wAeUWpZM01ajRvpUPqCPoDNCnPsMzjSWjLeE2UrWY/Dv/xN/pkFpCVZrL8fs6qcX/f6NzQRUXKgQAeZ+sobbd2WpJaWM2q839AD9JzyOt95hnXqfYTuZHonnfcgB8/rOWO37D1PEdTK51VHQ0UtmnUzeSNzgCFFh68z5zLKTk7s9OnTjTVom4w9WRLDY0KkAv0akAuU3gFmm0AmgCAIAgCADAIXMAr1IBUqwClWgFCvANdiBANViVgGpxKQDXvWZevnLY1ZIzVNkpz0yKGOK1Dm1U8bi4PqP2mqntcVkzz6vJ89Y5lnZtRFWxK5uOok5VYyeTKFs84axLwxC8x7icOWPGxSjew94FiF9pION/KRc4rVlio1JaRfHiY/9RB+FSfPSVSrxWhphsU31svczp1Gbfp5SmVWUjZT2anDddmywqSs0G3wywDaYcQDZUIBfowC7SgFqnALKwD2AIAgCADAIXEAgcQCtUWAU6qQClWpwCjWowDX18PANdXwsA11fBQChWwEAp1Nm9IBCdmdIB6uzOkAnp7O6QC5RwHSAbChg4BssPhYBsaFCAbChSgF+jTgF2kkAuU1gFmmIBOsA9gCAIAgCAYsIBC6wCB0gFepTgFWpRgFWpQgFSrhoBUq4WAVamCgFZ8BAIW2d0gGH/TukADZ3SASLs7pAJ0wEAtU8F0gFqlhYBbpYaAXKVCAWqdKAWqdOAWESATosAkgCAIAgCAIAgGLLAImSARNTgEL0oBA9GAQvh4BA2GgETYWARNhIBgcHAMfscA9GDgGQwcAzXCQCZcLAJkw0AnShAJ0owCZKUAnSnAJVSAZwBAEAQBAEAQBAEAQDEpAI2pwCNqUAwNKARmjAMDQgGJw8Ax+zwDz7PAPfs8A9GHgGQoQDMUIBmtGASLSgEi0oBIEgGQEA9gCAIAgCAIAgCAIAgCAIAgHloB5lgHhSAed3APO6gHndQDzuoB73MAd1AMhSgHopwD0LAPbQD2AIAgCAIAgCAIAgCAIAgCAIAgCAIAgCAIAgCAIAgCAIAgCAIAgCAIAgCAIAgCAIB//2Q=="/>
          <p:cNvSpPr>
            <a:spLocks noChangeAspect="1" noChangeArrowheads="1"/>
          </p:cNvSpPr>
          <p:nvPr/>
        </p:nvSpPr>
        <p:spPr bwMode="auto">
          <a:xfrm>
            <a:off x="155575" y="-1385888"/>
            <a:ext cx="2895600" cy="2895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8194" name="Picture 2" descr="http://img1.mlstatic.com/asesoria-metodologia-y-contenido-tesis-y-proyectos_MLV-O-3772083665_02201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41" b="93987" l="0" r="98667"/>
                    </a14:imgEffect>
                  </a14:imgLayer>
                </a14:imgProps>
              </a:ext>
              <a:ext uri="{28A0092B-C50C-407E-A947-70E740481C1C}">
                <a14:useLocalDpi xmlns:a14="http://schemas.microsoft.com/office/drawing/2010/main" val="0"/>
              </a:ext>
            </a:extLst>
          </a:blip>
          <a:srcRect/>
          <a:stretch>
            <a:fillRect/>
          </a:stretch>
        </p:blipFill>
        <p:spPr bwMode="auto">
          <a:xfrm>
            <a:off x="5094665" y="1290637"/>
            <a:ext cx="4286250" cy="427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81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3169920" y="443849"/>
            <a:ext cx="6615467" cy="1060784"/>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5400" b="1" dirty="0" smtClean="0">
                <a:solidFill>
                  <a:schemeClr val="tx2"/>
                </a:solidFill>
                <a:effectLst>
                  <a:outerShdw blurRad="38100" dist="38100" dir="2700000" algn="tl">
                    <a:srgbClr val="000000">
                      <a:alpha val="43137"/>
                    </a:srgbClr>
                  </a:outerShdw>
                </a:effectLst>
              </a:rPr>
              <a:t>SEGURIDAD</a:t>
            </a:r>
            <a:endParaRPr lang="es-ES" sz="5400" b="1" dirty="0">
              <a:solidFill>
                <a:schemeClr val="tx2"/>
              </a:solidFill>
              <a:effectLst>
                <a:outerShdw blurRad="38100" dist="38100" dir="2700000" algn="tl">
                  <a:srgbClr val="000000">
                    <a:alpha val="43137"/>
                  </a:srgbClr>
                </a:outerShdw>
              </a:effectLst>
            </a:endParaRPr>
          </a:p>
        </p:txBody>
      </p:sp>
      <p:pic>
        <p:nvPicPr>
          <p:cNvPr id="2050" name="Picture 2" descr="http://cocoatics.com/images/seguridad%20infomtica%20portat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15" y="1528918"/>
            <a:ext cx="289560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grupsertec.com/wp-content/uploads/2011/04/Fotolia_21337715_X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629" y="2200274"/>
            <a:ext cx="2895600" cy="24574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tecnologiasavg.com/images/Institucional/segurida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0157" y="3460738"/>
            <a:ext cx="2895600" cy="1781176"/>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281772" y="3820934"/>
            <a:ext cx="3283286" cy="106078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500" b="1" dirty="0" smtClean="0">
                <a:solidFill>
                  <a:schemeClr val="tx2"/>
                </a:solidFill>
                <a:effectLst>
                  <a:outerShdw blurRad="38100" dist="38100" dir="2700000" algn="tl">
                    <a:srgbClr val="000000">
                      <a:alpha val="43137"/>
                    </a:srgbClr>
                  </a:outerShdw>
                </a:effectLst>
              </a:rPr>
              <a:t>SEGURIDAD</a:t>
            </a:r>
          </a:p>
          <a:p>
            <a:pPr algn="ctr">
              <a:spcBef>
                <a:spcPts val="0"/>
              </a:spcBef>
            </a:pPr>
            <a:r>
              <a:rPr lang="es-ES" sz="3500" b="1" dirty="0" smtClean="0">
                <a:solidFill>
                  <a:schemeClr val="tx2"/>
                </a:solidFill>
                <a:effectLst>
                  <a:outerShdw blurRad="38100" dist="38100" dir="2700000" algn="tl">
                    <a:srgbClr val="000000">
                      <a:alpha val="43137"/>
                    </a:srgbClr>
                  </a:outerShdw>
                </a:effectLst>
              </a:rPr>
              <a:t>INFORMÁTICA</a:t>
            </a:r>
            <a:endParaRPr lang="es-ES" sz="3500" b="1" dirty="0">
              <a:solidFill>
                <a:schemeClr val="tx2"/>
              </a:solidFill>
              <a:effectLst>
                <a:outerShdw blurRad="38100" dist="38100" dir="2700000" algn="tl">
                  <a:srgbClr val="000000">
                    <a:alpha val="43137"/>
                  </a:srgbClr>
                </a:outerShdw>
              </a:effectLst>
            </a:endParaRPr>
          </a:p>
        </p:txBody>
      </p:sp>
      <p:sp>
        <p:nvSpPr>
          <p:cNvPr id="8" name="Título 1"/>
          <p:cNvSpPr txBox="1">
            <a:spLocks/>
          </p:cNvSpPr>
          <p:nvPr/>
        </p:nvSpPr>
        <p:spPr>
          <a:xfrm>
            <a:off x="4306786" y="4881718"/>
            <a:ext cx="3283286" cy="1060784"/>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500" b="1" dirty="0" smtClean="0">
                <a:solidFill>
                  <a:schemeClr val="tx2"/>
                </a:solidFill>
                <a:effectLst>
                  <a:outerShdw blurRad="38100" dist="38100" dir="2700000" algn="tl">
                    <a:srgbClr val="000000">
                      <a:alpha val="43137"/>
                    </a:srgbClr>
                  </a:outerShdw>
                </a:effectLst>
              </a:rPr>
              <a:t>SEGURIDAD</a:t>
            </a:r>
          </a:p>
          <a:p>
            <a:pPr algn="ctr">
              <a:spcBef>
                <a:spcPts val="0"/>
              </a:spcBef>
            </a:pPr>
            <a:r>
              <a:rPr lang="es-ES" sz="3500" b="1" dirty="0" smtClean="0">
                <a:solidFill>
                  <a:schemeClr val="tx2"/>
                </a:solidFill>
                <a:effectLst>
                  <a:outerShdw blurRad="38100" dist="38100" dir="2700000" algn="tl">
                    <a:srgbClr val="000000">
                      <a:alpha val="43137"/>
                    </a:srgbClr>
                  </a:outerShdw>
                </a:effectLst>
              </a:rPr>
              <a:t>EN REDES</a:t>
            </a:r>
            <a:endParaRPr lang="es-ES" sz="3500" b="1" dirty="0">
              <a:solidFill>
                <a:schemeClr val="tx2"/>
              </a:solidFill>
              <a:effectLst>
                <a:outerShdw blurRad="38100" dist="38100" dir="2700000" algn="tl">
                  <a:srgbClr val="000000">
                    <a:alpha val="43137"/>
                  </a:srgbClr>
                </a:outerShdw>
              </a:effectLst>
            </a:endParaRPr>
          </a:p>
        </p:txBody>
      </p:sp>
      <p:sp>
        <p:nvSpPr>
          <p:cNvPr id="9" name="Título 1"/>
          <p:cNvSpPr txBox="1">
            <a:spLocks/>
          </p:cNvSpPr>
          <p:nvPr/>
        </p:nvSpPr>
        <p:spPr>
          <a:xfrm>
            <a:off x="8540157" y="5519565"/>
            <a:ext cx="3283286" cy="1060784"/>
          </a:xfrm>
          <a:prstGeom prst="rect">
            <a:avLst/>
          </a:prstGeom>
        </p:spPr>
        <p:txBody>
          <a:bodyPr>
            <a:normAutofit fontScale="85000" lnSpcReduction="20000"/>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500" b="1" dirty="0" smtClean="0">
                <a:solidFill>
                  <a:schemeClr val="tx2"/>
                </a:solidFill>
                <a:effectLst>
                  <a:outerShdw blurRad="38100" dist="38100" dir="2700000" algn="tl">
                    <a:srgbClr val="000000">
                      <a:alpha val="43137"/>
                    </a:srgbClr>
                  </a:outerShdw>
                </a:effectLst>
              </a:rPr>
              <a:t>SEGURIDAD</a:t>
            </a:r>
          </a:p>
          <a:p>
            <a:pPr algn="ctr">
              <a:spcBef>
                <a:spcPts val="0"/>
              </a:spcBef>
            </a:pPr>
            <a:r>
              <a:rPr lang="es-ES" sz="3500" b="1" dirty="0" smtClean="0">
                <a:solidFill>
                  <a:schemeClr val="tx2"/>
                </a:solidFill>
                <a:effectLst>
                  <a:outerShdw blurRad="38100" dist="38100" dir="2700000" algn="tl">
                    <a:srgbClr val="000000">
                      <a:alpha val="43137"/>
                    </a:srgbClr>
                  </a:outerShdw>
                </a:effectLst>
              </a:rPr>
              <a:t>DE LA INFORMACIÓN</a:t>
            </a:r>
            <a:endParaRPr lang="es-ES" sz="3500" b="1" dirty="0">
              <a:solidFill>
                <a:schemeClr val="tx2"/>
              </a:solidFill>
              <a:effectLst>
                <a:outerShdw blurRad="38100" dist="38100" dir="2700000" algn="tl">
                  <a:srgbClr val="000000">
                    <a:alpha val="43137"/>
                  </a:srgbClr>
                </a:outerShdw>
              </a:effectLst>
            </a:endParaRPr>
          </a:p>
        </p:txBody>
      </p:sp>
      <p:sp>
        <p:nvSpPr>
          <p:cNvPr id="10" name="Flecha a la derecha con bandas 9"/>
          <p:cNvSpPr/>
          <p:nvPr/>
        </p:nvSpPr>
        <p:spPr>
          <a:xfrm>
            <a:off x="3430047" y="2872085"/>
            <a:ext cx="1070582" cy="556914"/>
          </a:xfrm>
          <a:prstGeom prst="stripedRightArrow">
            <a:avLst/>
          </a:prstGeom>
          <a:solidFill>
            <a:schemeClr val="accent6">
              <a:lumMod val="40000"/>
              <a:lumOff val="60000"/>
            </a:scheme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11" name="Flecha a la derecha con bandas 10"/>
          <p:cNvSpPr/>
          <p:nvPr/>
        </p:nvSpPr>
        <p:spPr>
          <a:xfrm>
            <a:off x="7455061" y="3596951"/>
            <a:ext cx="1070582" cy="556914"/>
          </a:xfrm>
          <a:prstGeom prst="stripedRightArrow">
            <a:avLst/>
          </a:prstGeom>
          <a:solidFill>
            <a:schemeClr val="accent6">
              <a:lumMod val="40000"/>
              <a:lumOff val="60000"/>
            </a:scheme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5528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barn(inVertical)">
                                      <p:cBhvr>
                                        <p:cTn id="21" dur="500"/>
                                        <p:tgtEl>
                                          <p:spTgt spid="205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barn(inVertical)">
                                      <p:cBhvr>
                                        <p:cTn id="35" dur="500"/>
                                        <p:tgtEl>
                                          <p:spTgt spid="205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1043211" y="148603"/>
            <a:ext cx="6615467" cy="1060784"/>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4000" b="1" dirty="0" smtClean="0">
                <a:solidFill>
                  <a:schemeClr val="tx2"/>
                </a:solidFill>
                <a:effectLst>
                  <a:outerShdw blurRad="38100" dist="38100" dir="2700000" algn="tl">
                    <a:srgbClr val="000000">
                      <a:alpha val="43137"/>
                    </a:srgbClr>
                  </a:outerShdw>
                </a:effectLst>
              </a:rPr>
              <a:t>CRIPTOGRAFÍA</a:t>
            </a:r>
            <a:endParaRPr lang="es-ES" sz="4000" b="1" dirty="0">
              <a:solidFill>
                <a:schemeClr val="tx2"/>
              </a:solidFill>
              <a:effectLst>
                <a:outerShdw blurRad="38100" dist="38100" dir="2700000" algn="tl">
                  <a:srgbClr val="000000">
                    <a:alpha val="43137"/>
                  </a:srgbClr>
                </a:outerShdw>
              </a:effectLst>
            </a:endParaRPr>
          </a:p>
        </p:txBody>
      </p:sp>
      <p:pic>
        <p:nvPicPr>
          <p:cNvPr id="3074" name="Picture 2" descr="http://hdnh.es/wp-content/uploads/2013/09/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53" y="1522363"/>
            <a:ext cx="2551931" cy="16256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thumb/5/50/Enigma_Verkehrshaus_Luzern.jpg/220px-Enigma_Verkehrshaus_Luzern.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48216" y="4531438"/>
            <a:ext cx="1832614" cy="20893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2.bp.blogspot.com/-tYirgM1pC84/Ulrhyw6ukvI/AAAAAAAAD_M/yG8pkpxvgKA/s1600/romanos2.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67" y="3315444"/>
            <a:ext cx="1900385" cy="16875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8"/>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10"/>
          <p:cNvSpPr>
            <a:spLocks noChangeArrowheads="1"/>
          </p:cNvSpPr>
          <p:nvPr/>
        </p:nvSpPr>
        <p:spPr bwMode="auto">
          <a:xfrm>
            <a:off x="9225167" y="3875337"/>
            <a:ext cx="1340986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8" name="Rectangle 12"/>
          <p:cNvSpPr>
            <a:spLocks noChangeArrowheads="1"/>
          </p:cNvSpPr>
          <p:nvPr/>
        </p:nvSpPr>
        <p:spPr bwMode="auto">
          <a:xfrm>
            <a:off x="4178906" y="25544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3" name="Título 1"/>
          <p:cNvSpPr txBox="1">
            <a:spLocks/>
          </p:cNvSpPr>
          <p:nvPr/>
        </p:nvSpPr>
        <p:spPr>
          <a:xfrm>
            <a:off x="5174677" y="827597"/>
            <a:ext cx="7017323" cy="1060784"/>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2500" b="1" dirty="0" smtClean="0">
                <a:solidFill>
                  <a:schemeClr val="tx2"/>
                </a:solidFill>
                <a:effectLst>
                  <a:outerShdw blurRad="38100" dist="38100" dir="2700000" algn="tl">
                    <a:srgbClr val="000000">
                      <a:alpha val="43137"/>
                    </a:srgbClr>
                  </a:outerShdw>
                </a:effectLst>
              </a:rPr>
              <a:t>CRIPTOGRAFÍA DE CLAVE PRIVADA</a:t>
            </a:r>
            <a:endParaRPr lang="es-ES" sz="2500" b="1" dirty="0">
              <a:solidFill>
                <a:schemeClr val="tx2"/>
              </a:solidFill>
              <a:effectLst>
                <a:outerShdw blurRad="38100" dist="38100" dir="2700000" algn="tl">
                  <a:srgbClr val="000000">
                    <a:alpha val="43137"/>
                  </a:srgbClr>
                </a:outerShdw>
              </a:effectLst>
            </a:endParaRPr>
          </a:p>
        </p:txBody>
      </p:sp>
      <p:sp>
        <p:nvSpPr>
          <p:cNvPr id="14" name="Título 1"/>
          <p:cNvSpPr txBox="1">
            <a:spLocks/>
          </p:cNvSpPr>
          <p:nvPr/>
        </p:nvSpPr>
        <p:spPr>
          <a:xfrm>
            <a:off x="5174677" y="3871667"/>
            <a:ext cx="7017323" cy="1060784"/>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2500" b="1" dirty="0" smtClean="0">
                <a:solidFill>
                  <a:schemeClr val="tx2"/>
                </a:solidFill>
                <a:effectLst>
                  <a:outerShdw blurRad="38100" dist="38100" dir="2700000" algn="tl">
                    <a:srgbClr val="000000">
                      <a:alpha val="43137"/>
                    </a:srgbClr>
                  </a:outerShdw>
                </a:effectLst>
              </a:rPr>
              <a:t>CRIPTOGRAFÍA DE CLAVE PÚBLICA</a:t>
            </a:r>
            <a:endParaRPr lang="es-ES" sz="2500" b="1" dirty="0">
              <a:solidFill>
                <a:schemeClr val="tx2"/>
              </a:solidFill>
              <a:effectLst>
                <a:outerShdw blurRad="38100" dist="38100" dir="2700000" algn="tl">
                  <a:srgbClr val="000000">
                    <a:alpha val="43137"/>
                  </a:srgbClr>
                </a:outerShdw>
              </a:effectLst>
            </a:endParaRPr>
          </a:p>
        </p:txBody>
      </p:sp>
      <p:pic>
        <p:nvPicPr>
          <p:cNvPr id="3088" name="Picture 16" descr="http://farm8.staticflickr.com/7043/6775969032_71b6b9988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3876" y="2817866"/>
            <a:ext cx="1774067" cy="1774067"/>
          </a:xfrm>
          <a:prstGeom prst="rect">
            <a:avLst/>
          </a:prstGeom>
          <a:noFill/>
          <a:extLst>
            <a:ext uri="{909E8E84-426E-40DD-AFC4-6F175D3DCCD1}">
              <a14:hiddenFill xmlns:a14="http://schemas.microsoft.com/office/drawing/2010/main">
                <a:solidFill>
                  <a:srgbClr val="FFFFFF"/>
                </a:solidFill>
              </a14:hiddenFill>
            </a:ext>
          </a:extLst>
        </p:spPr>
      </p:pic>
      <p:sp>
        <p:nvSpPr>
          <p:cNvPr id="10" name="Flecha circular 9"/>
          <p:cNvSpPr/>
          <p:nvPr/>
        </p:nvSpPr>
        <p:spPr>
          <a:xfrm rot="16638841" flipH="1">
            <a:off x="-132416" y="3135377"/>
            <a:ext cx="1084619" cy="862127"/>
          </a:xfrm>
          <a:prstGeom prst="circularArrow">
            <a:avLst/>
          </a:prstGeom>
          <a:solidFill>
            <a:srgbClr val="FEB4F9"/>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solidFill>
                <a:schemeClr val="tx1"/>
              </a:solidFill>
            </a:endParaRPr>
          </a:p>
        </p:txBody>
      </p:sp>
      <p:sp>
        <p:nvSpPr>
          <p:cNvPr id="17" name="Flecha circular 16"/>
          <p:cNvSpPr/>
          <p:nvPr/>
        </p:nvSpPr>
        <p:spPr>
          <a:xfrm rot="14071974" flipH="1">
            <a:off x="734171" y="4883130"/>
            <a:ext cx="1141389" cy="862127"/>
          </a:xfrm>
          <a:prstGeom prst="circularArrow">
            <a:avLst/>
          </a:prstGeom>
          <a:solidFill>
            <a:srgbClr val="FEB4F9"/>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solidFill>
                <a:schemeClr val="tx1"/>
              </a:solidFill>
            </a:endParaRPr>
          </a:p>
        </p:txBody>
      </p:sp>
      <p:sp>
        <p:nvSpPr>
          <p:cNvPr id="18" name="Flecha circular 17"/>
          <p:cNvSpPr/>
          <p:nvPr/>
        </p:nvSpPr>
        <p:spPr>
          <a:xfrm rot="7799754" flipH="1">
            <a:off x="2582059" y="4625055"/>
            <a:ext cx="1298559" cy="862127"/>
          </a:xfrm>
          <a:prstGeom prst="circularArrow">
            <a:avLst/>
          </a:prstGeom>
          <a:solidFill>
            <a:srgbClr val="FEB4F9"/>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solidFill>
                <a:schemeClr val="tx1"/>
              </a:solidFill>
            </a:endParaRPr>
          </a:p>
        </p:txBody>
      </p:sp>
      <p:pic>
        <p:nvPicPr>
          <p:cNvPr id="5" name="Imagen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0866" y="4378442"/>
            <a:ext cx="5974598" cy="2331922"/>
          </a:xfrm>
          <a:prstGeom prst="rect">
            <a:avLst/>
          </a:prstGeom>
        </p:spPr>
      </p:pic>
      <p:pic>
        <p:nvPicPr>
          <p:cNvPr id="11" name="Imagen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72256" y="1546965"/>
            <a:ext cx="5974598" cy="2019475"/>
          </a:xfrm>
          <a:prstGeom prst="rect">
            <a:avLst/>
          </a:prstGeom>
        </p:spPr>
      </p:pic>
    </p:spTree>
    <p:extLst>
      <p:ext uri="{BB962C8B-B14F-4D97-AF65-F5344CB8AC3E}">
        <p14:creationId xmlns:p14="http://schemas.microsoft.com/office/powerpoint/2010/main" val="157990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08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0"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6146" y="138204"/>
            <a:ext cx="6615467" cy="1060784"/>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4000" b="1" dirty="0" smtClean="0">
                <a:solidFill>
                  <a:schemeClr val="tx2"/>
                </a:solidFill>
                <a:effectLst>
                  <a:outerShdw blurRad="38100" dist="38100" dir="2700000" algn="tl">
                    <a:srgbClr val="000000">
                      <a:alpha val="43137"/>
                    </a:srgbClr>
                  </a:outerShdw>
                </a:effectLst>
              </a:rPr>
              <a:t>TEORÍA DE NÚMEROS</a:t>
            </a:r>
            <a:endParaRPr lang="es-ES" sz="4000" b="1" dirty="0">
              <a:solidFill>
                <a:schemeClr val="tx2"/>
              </a:solidFill>
              <a:effectLst>
                <a:outerShdw blurRad="38100" dist="38100" dir="2700000" algn="tl">
                  <a:srgbClr val="000000">
                    <a:alpha val="43137"/>
                  </a:srgbClr>
                </a:outerShdw>
              </a:effectLst>
            </a:endParaRPr>
          </a:p>
        </p:txBody>
      </p:sp>
      <p:pic>
        <p:nvPicPr>
          <p:cNvPr id="10242" name="Picture 2" descr="http://www.juegosdelogica.com/imagen/numeros_prim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30" y="1043154"/>
            <a:ext cx="1966583" cy="2185092"/>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85761" y="3429000"/>
            <a:ext cx="2806666" cy="1060784"/>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2500" b="1" dirty="0" smtClean="0">
                <a:solidFill>
                  <a:schemeClr val="tx2"/>
                </a:solidFill>
                <a:effectLst>
                  <a:outerShdw blurRad="38100" dist="38100" dir="2700000" algn="tl">
                    <a:srgbClr val="000000">
                      <a:alpha val="43137"/>
                    </a:srgbClr>
                  </a:outerShdw>
                </a:effectLst>
              </a:rPr>
              <a:t>NÚMEROS PRIMOS</a:t>
            </a:r>
            <a:endParaRPr lang="es-ES" sz="2500" b="1" dirty="0">
              <a:solidFill>
                <a:schemeClr val="tx2"/>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6" name="Esquina doblada 5"/>
              <p:cNvSpPr/>
              <p:nvPr/>
            </p:nvSpPr>
            <p:spPr>
              <a:xfrm>
                <a:off x="4059174" y="827807"/>
                <a:ext cx="7126014" cy="1410725"/>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d>
                        <m:dPr>
                          <m:begChr m:val="["/>
                          <m:endChr m:val="]"/>
                          <m:ctrlPr>
                            <a:rPr lang="es-ES" sz="2500" i="1" smtClean="0">
                              <a:solidFill>
                                <a:schemeClr val="tx2"/>
                              </a:solidFill>
                              <a:latin typeface="Cambria Math" panose="02040503050406030204" pitchFamily="18" charset="0"/>
                            </a:rPr>
                          </m:ctrlPr>
                        </m:dPr>
                        <m:e>
                          <m:d>
                            <m:dPr>
                              <m:ctrlPr>
                                <a:rPr lang="es-ES" sz="2500" i="1">
                                  <a:solidFill>
                                    <a:schemeClr val="tx2"/>
                                  </a:solidFill>
                                  <a:latin typeface="Cambria Math" panose="02040503050406030204" pitchFamily="18" charset="0"/>
                                </a:rPr>
                              </m:ctrlPr>
                            </m:dPr>
                            <m:e>
                              <m:r>
                                <a:rPr lang="es-ES" sz="2500" i="1">
                                  <a:solidFill>
                                    <a:schemeClr val="tx2"/>
                                  </a:solidFill>
                                  <a:latin typeface="Cambria Math" panose="02040503050406030204" pitchFamily="18" charset="0"/>
                                </a:rPr>
                                <m:t>𝑎</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𝑚𝑜𝑑</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𝑧</m:t>
                              </m:r>
                            </m:e>
                          </m:d>
                          <m:r>
                            <a:rPr lang="es-ES" sz="2500" i="1">
                              <a:solidFill>
                                <a:schemeClr val="tx2"/>
                              </a:solidFill>
                              <a:latin typeface="Cambria Math" panose="02040503050406030204" pitchFamily="18" charset="0"/>
                            </a:rPr>
                            <m:t>+</m:t>
                          </m:r>
                          <m:d>
                            <m:dPr>
                              <m:ctrlPr>
                                <a:rPr lang="es-ES" sz="2500" i="1">
                                  <a:solidFill>
                                    <a:schemeClr val="tx2"/>
                                  </a:solidFill>
                                  <a:latin typeface="Cambria Math" panose="02040503050406030204" pitchFamily="18" charset="0"/>
                                </a:rPr>
                              </m:ctrlPr>
                            </m:dPr>
                            <m:e>
                              <m:r>
                                <a:rPr lang="es-ES" sz="2500" i="1">
                                  <a:solidFill>
                                    <a:schemeClr val="tx2"/>
                                  </a:solidFill>
                                  <a:latin typeface="Cambria Math" panose="02040503050406030204" pitchFamily="18" charset="0"/>
                                </a:rPr>
                                <m:t>𝑏</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𝑚𝑜𝑑</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𝑧</m:t>
                              </m:r>
                            </m:e>
                          </m:d>
                        </m:e>
                      </m:d>
                      <m:r>
                        <a:rPr lang="es-ES" sz="2500" i="1">
                          <a:solidFill>
                            <a:schemeClr val="tx2"/>
                          </a:solidFill>
                          <a:latin typeface="Cambria Math" panose="02040503050406030204" pitchFamily="18" charset="0"/>
                        </a:rPr>
                        <m:t>𝑚𝑜𝑑</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𝑧</m:t>
                      </m:r>
                      <m:r>
                        <a:rPr lang="es-ES" sz="2500" i="1">
                          <a:solidFill>
                            <a:schemeClr val="tx2"/>
                          </a:solidFill>
                          <a:latin typeface="Cambria Math" panose="02040503050406030204" pitchFamily="18" charset="0"/>
                        </a:rPr>
                        <m:t>=</m:t>
                      </m:r>
                      <m:d>
                        <m:dPr>
                          <m:ctrlPr>
                            <a:rPr lang="es-ES" sz="2500" i="1">
                              <a:solidFill>
                                <a:schemeClr val="tx2"/>
                              </a:solidFill>
                              <a:latin typeface="Cambria Math" panose="02040503050406030204" pitchFamily="18" charset="0"/>
                            </a:rPr>
                          </m:ctrlPr>
                        </m:dPr>
                        <m:e>
                          <m:r>
                            <a:rPr lang="es-ES" sz="2500" i="1">
                              <a:solidFill>
                                <a:schemeClr val="tx2"/>
                              </a:solidFill>
                              <a:latin typeface="Cambria Math" panose="02040503050406030204" pitchFamily="18" charset="0"/>
                            </a:rPr>
                            <m:t>𝑎</m:t>
                          </m:r>
                          <m:r>
                            <a:rPr lang="es-ES" sz="2500" i="1">
                              <a:solidFill>
                                <a:schemeClr val="tx2"/>
                              </a:solidFill>
                              <a:latin typeface="Cambria Math" panose="02040503050406030204" pitchFamily="18" charset="0"/>
                            </a:rPr>
                            <m:t>+</m:t>
                          </m:r>
                          <m:r>
                            <a:rPr lang="es-ES" sz="2500" i="1">
                              <a:solidFill>
                                <a:schemeClr val="tx2"/>
                              </a:solidFill>
                              <a:latin typeface="Cambria Math" panose="02040503050406030204" pitchFamily="18" charset="0"/>
                            </a:rPr>
                            <m:t>𝑏</m:t>
                          </m:r>
                        </m:e>
                      </m:d>
                      <m:r>
                        <a:rPr lang="es-ES" sz="2500" i="1">
                          <a:solidFill>
                            <a:schemeClr val="tx2"/>
                          </a:solidFill>
                          <a:latin typeface="Cambria Math" panose="02040503050406030204" pitchFamily="18" charset="0"/>
                        </a:rPr>
                        <m:t>𝑚𝑜𝑑</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𝑧</m:t>
                      </m:r>
                    </m:oMath>
                  </m:oMathPara>
                </a14:m>
                <a:endParaRPr lang="es-ES" sz="2500" dirty="0">
                  <a:solidFill>
                    <a:schemeClr val="tx2"/>
                  </a:solidFill>
                </a:endParaRPr>
              </a:p>
              <a:p>
                <a:pPr algn="ctr"/>
                <a14:m>
                  <m:oMath xmlns:m="http://schemas.openxmlformats.org/officeDocument/2006/math">
                    <m:d>
                      <m:dPr>
                        <m:begChr m:val="["/>
                        <m:endChr m:val="]"/>
                        <m:ctrlPr>
                          <a:rPr lang="es-ES" sz="2500" i="1">
                            <a:solidFill>
                              <a:schemeClr val="tx2"/>
                            </a:solidFill>
                            <a:latin typeface="Cambria Math" panose="02040503050406030204" pitchFamily="18" charset="0"/>
                          </a:rPr>
                        </m:ctrlPr>
                      </m:dPr>
                      <m:e>
                        <m:d>
                          <m:dPr>
                            <m:ctrlPr>
                              <a:rPr lang="es-ES" sz="2500" i="1">
                                <a:solidFill>
                                  <a:schemeClr val="tx2"/>
                                </a:solidFill>
                                <a:latin typeface="Cambria Math" panose="02040503050406030204" pitchFamily="18" charset="0"/>
                              </a:rPr>
                            </m:ctrlPr>
                          </m:dPr>
                          <m:e>
                            <m:r>
                              <a:rPr lang="es-ES" sz="2500" i="1">
                                <a:solidFill>
                                  <a:schemeClr val="tx2"/>
                                </a:solidFill>
                                <a:latin typeface="Cambria Math" panose="02040503050406030204" pitchFamily="18" charset="0"/>
                              </a:rPr>
                              <m:t>𝑎</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𝑚𝑜𝑑</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𝑧</m:t>
                            </m:r>
                          </m:e>
                        </m:d>
                        <m:r>
                          <a:rPr lang="es-ES" sz="2500" i="1">
                            <a:solidFill>
                              <a:schemeClr val="tx2"/>
                            </a:solidFill>
                            <a:latin typeface="Cambria Math" panose="02040503050406030204" pitchFamily="18" charset="0"/>
                          </a:rPr>
                          <m:t>−</m:t>
                        </m:r>
                        <m:d>
                          <m:dPr>
                            <m:ctrlPr>
                              <a:rPr lang="es-ES" sz="2500" i="1">
                                <a:solidFill>
                                  <a:schemeClr val="tx2"/>
                                </a:solidFill>
                                <a:latin typeface="Cambria Math" panose="02040503050406030204" pitchFamily="18" charset="0"/>
                              </a:rPr>
                            </m:ctrlPr>
                          </m:dPr>
                          <m:e>
                            <m:r>
                              <a:rPr lang="es-ES" sz="2500" i="1">
                                <a:solidFill>
                                  <a:schemeClr val="tx2"/>
                                </a:solidFill>
                                <a:latin typeface="Cambria Math" panose="02040503050406030204" pitchFamily="18" charset="0"/>
                              </a:rPr>
                              <m:t>𝑏</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𝑚𝑜𝑑</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𝑧</m:t>
                            </m:r>
                          </m:e>
                        </m:d>
                      </m:e>
                    </m:d>
                    <m:r>
                      <a:rPr lang="es-ES" sz="2500" i="1">
                        <a:solidFill>
                          <a:schemeClr val="tx2"/>
                        </a:solidFill>
                        <a:latin typeface="Cambria Math" panose="02040503050406030204" pitchFamily="18" charset="0"/>
                      </a:rPr>
                      <m:t>𝑚𝑜𝑑</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𝑧</m:t>
                    </m:r>
                    <m:r>
                      <a:rPr lang="es-ES" sz="2500" i="1">
                        <a:solidFill>
                          <a:schemeClr val="tx2"/>
                        </a:solidFill>
                        <a:latin typeface="Cambria Math" panose="02040503050406030204" pitchFamily="18" charset="0"/>
                      </a:rPr>
                      <m:t>=</m:t>
                    </m:r>
                    <m:d>
                      <m:dPr>
                        <m:ctrlPr>
                          <a:rPr lang="es-ES" sz="2500" i="1">
                            <a:solidFill>
                              <a:schemeClr val="tx2"/>
                            </a:solidFill>
                            <a:latin typeface="Cambria Math" panose="02040503050406030204" pitchFamily="18" charset="0"/>
                          </a:rPr>
                        </m:ctrlPr>
                      </m:dPr>
                      <m:e>
                        <m:r>
                          <a:rPr lang="es-ES" sz="2500" i="1">
                            <a:solidFill>
                              <a:schemeClr val="tx2"/>
                            </a:solidFill>
                            <a:latin typeface="Cambria Math" panose="02040503050406030204" pitchFamily="18" charset="0"/>
                          </a:rPr>
                          <m:t>𝑎</m:t>
                        </m:r>
                        <m:r>
                          <a:rPr lang="es-ES" sz="2500" i="1">
                            <a:solidFill>
                              <a:schemeClr val="tx2"/>
                            </a:solidFill>
                            <a:latin typeface="Cambria Math" panose="02040503050406030204" pitchFamily="18" charset="0"/>
                          </a:rPr>
                          <m:t>−</m:t>
                        </m:r>
                        <m:r>
                          <a:rPr lang="es-ES" sz="2500" i="1">
                            <a:solidFill>
                              <a:schemeClr val="tx2"/>
                            </a:solidFill>
                            <a:latin typeface="Cambria Math" panose="02040503050406030204" pitchFamily="18" charset="0"/>
                          </a:rPr>
                          <m:t>𝑏</m:t>
                        </m:r>
                      </m:e>
                    </m:d>
                    <m:r>
                      <a:rPr lang="es-ES" sz="2500" i="1">
                        <a:solidFill>
                          <a:schemeClr val="tx2"/>
                        </a:solidFill>
                        <a:latin typeface="Cambria Math" panose="02040503050406030204" pitchFamily="18" charset="0"/>
                      </a:rPr>
                      <m:t>𝑚𝑜𝑑</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𝑧</m:t>
                    </m:r>
                  </m:oMath>
                </a14:m>
                <a:r>
                  <a:rPr lang="es-ES" sz="2500" dirty="0">
                    <a:solidFill>
                      <a:schemeClr val="tx2"/>
                    </a:solidFill>
                  </a:rPr>
                  <a:t>                      </a:t>
                </a:r>
                <a14:m>
                  <m:oMath xmlns:m="http://schemas.openxmlformats.org/officeDocument/2006/math">
                    <m:d>
                      <m:dPr>
                        <m:begChr m:val="["/>
                        <m:endChr m:val="]"/>
                        <m:ctrlPr>
                          <a:rPr lang="es-ES" sz="2500" i="1">
                            <a:solidFill>
                              <a:schemeClr val="tx2"/>
                            </a:solidFill>
                            <a:latin typeface="Cambria Math" panose="02040503050406030204" pitchFamily="18" charset="0"/>
                          </a:rPr>
                        </m:ctrlPr>
                      </m:dPr>
                      <m:e>
                        <m:d>
                          <m:dPr>
                            <m:ctrlPr>
                              <a:rPr lang="es-ES" sz="2500" i="1">
                                <a:solidFill>
                                  <a:schemeClr val="tx2"/>
                                </a:solidFill>
                                <a:latin typeface="Cambria Math" panose="02040503050406030204" pitchFamily="18" charset="0"/>
                              </a:rPr>
                            </m:ctrlPr>
                          </m:dPr>
                          <m:e>
                            <m:r>
                              <a:rPr lang="es-ES" sz="2500" i="1">
                                <a:solidFill>
                                  <a:schemeClr val="tx2"/>
                                </a:solidFill>
                                <a:latin typeface="Cambria Math" panose="02040503050406030204" pitchFamily="18" charset="0"/>
                              </a:rPr>
                              <m:t>𝑎</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𝑚𝑜𝑑</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𝑧</m:t>
                            </m:r>
                          </m:e>
                        </m:d>
                        <m:r>
                          <a:rPr lang="es-ES" sz="2500" i="1">
                            <a:solidFill>
                              <a:schemeClr val="tx2"/>
                            </a:solidFill>
                            <a:latin typeface="Cambria Math" panose="02040503050406030204" pitchFamily="18" charset="0"/>
                          </a:rPr>
                          <m:t>∗</m:t>
                        </m:r>
                        <m:d>
                          <m:dPr>
                            <m:ctrlPr>
                              <a:rPr lang="es-ES" sz="2500" i="1">
                                <a:solidFill>
                                  <a:schemeClr val="tx2"/>
                                </a:solidFill>
                                <a:latin typeface="Cambria Math" panose="02040503050406030204" pitchFamily="18" charset="0"/>
                              </a:rPr>
                            </m:ctrlPr>
                          </m:dPr>
                          <m:e>
                            <m:r>
                              <a:rPr lang="es-ES" sz="2500" i="1">
                                <a:solidFill>
                                  <a:schemeClr val="tx2"/>
                                </a:solidFill>
                                <a:latin typeface="Cambria Math" panose="02040503050406030204" pitchFamily="18" charset="0"/>
                              </a:rPr>
                              <m:t>𝑏</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𝑚𝑜𝑑</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𝑧</m:t>
                            </m:r>
                          </m:e>
                        </m:d>
                      </m:e>
                    </m:d>
                    <m:r>
                      <a:rPr lang="es-ES" sz="2500" i="1">
                        <a:solidFill>
                          <a:schemeClr val="tx2"/>
                        </a:solidFill>
                        <a:latin typeface="Cambria Math" panose="02040503050406030204" pitchFamily="18" charset="0"/>
                      </a:rPr>
                      <m:t>𝑚𝑜𝑑</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𝑧</m:t>
                    </m:r>
                    <m:r>
                      <a:rPr lang="es-ES" sz="2500" i="1">
                        <a:solidFill>
                          <a:schemeClr val="tx2"/>
                        </a:solidFill>
                        <a:latin typeface="Cambria Math" panose="02040503050406030204" pitchFamily="18" charset="0"/>
                      </a:rPr>
                      <m:t>=</m:t>
                    </m:r>
                    <m:d>
                      <m:dPr>
                        <m:ctrlPr>
                          <a:rPr lang="es-ES" sz="2500" i="1">
                            <a:solidFill>
                              <a:schemeClr val="tx2"/>
                            </a:solidFill>
                            <a:latin typeface="Cambria Math" panose="02040503050406030204" pitchFamily="18" charset="0"/>
                          </a:rPr>
                        </m:ctrlPr>
                      </m:dPr>
                      <m:e>
                        <m:r>
                          <a:rPr lang="es-ES" sz="2500" i="1">
                            <a:solidFill>
                              <a:schemeClr val="tx2"/>
                            </a:solidFill>
                            <a:latin typeface="Cambria Math" panose="02040503050406030204" pitchFamily="18" charset="0"/>
                          </a:rPr>
                          <m:t>𝑎</m:t>
                        </m:r>
                        <m:r>
                          <a:rPr lang="es-ES" sz="2500" i="1">
                            <a:solidFill>
                              <a:schemeClr val="tx2"/>
                            </a:solidFill>
                            <a:latin typeface="Cambria Math" panose="02040503050406030204" pitchFamily="18" charset="0"/>
                          </a:rPr>
                          <m:t>∗</m:t>
                        </m:r>
                        <m:r>
                          <a:rPr lang="es-ES" sz="2500" i="1">
                            <a:solidFill>
                              <a:schemeClr val="tx2"/>
                            </a:solidFill>
                            <a:latin typeface="Cambria Math" panose="02040503050406030204" pitchFamily="18" charset="0"/>
                          </a:rPr>
                          <m:t>𝑏</m:t>
                        </m:r>
                      </m:e>
                    </m:d>
                    <m:r>
                      <a:rPr lang="es-ES" sz="2500" i="1">
                        <a:solidFill>
                          <a:schemeClr val="tx2"/>
                        </a:solidFill>
                        <a:latin typeface="Cambria Math" panose="02040503050406030204" pitchFamily="18" charset="0"/>
                      </a:rPr>
                      <m:t>𝑚𝑜𝑑</m:t>
                    </m:r>
                    <m:r>
                      <a:rPr lang="es-ES" sz="2500" i="1">
                        <a:solidFill>
                          <a:schemeClr val="tx2"/>
                        </a:solidFill>
                        <a:latin typeface="Cambria Math" panose="02040503050406030204" pitchFamily="18" charset="0"/>
                      </a:rPr>
                      <m:t> </m:t>
                    </m:r>
                    <m:r>
                      <a:rPr lang="es-ES" sz="2500" i="1">
                        <a:solidFill>
                          <a:schemeClr val="tx2"/>
                        </a:solidFill>
                        <a:latin typeface="Cambria Math" panose="02040503050406030204" pitchFamily="18" charset="0"/>
                      </a:rPr>
                      <m:t>𝑧</m:t>
                    </m:r>
                  </m:oMath>
                </a14:m>
                <a:r>
                  <a:rPr lang="es-ES" sz="2500" dirty="0">
                    <a:solidFill>
                      <a:schemeClr val="tx2"/>
                    </a:solidFill>
                  </a:rPr>
                  <a:t> </a:t>
                </a:r>
              </a:p>
            </p:txBody>
          </p:sp>
        </mc:Choice>
        <mc:Fallback xmlns="">
          <p:sp>
            <p:nvSpPr>
              <p:cNvPr id="6" name="Esquina doblada 5"/>
              <p:cNvSpPr>
                <a:spLocks noRot="1" noChangeAspect="1" noMove="1" noResize="1" noEditPoints="1" noAdjustHandles="1" noChangeArrowheads="1" noChangeShapeType="1" noTextEdit="1"/>
              </p:cNvSpPr>
              <p:nvPr/>
            </p:nvSpPr>
            <p:spPr>
              <a:xfrm>
                <a:off x="4059174" y="827807"/>
                <a:ext cx="7126014" cy="1410725"/>
              </a:xfrm>
              <a:prstGeom prst="foldedCorner">
                <a:avLst/>
              </a:prstGeom>
              <a:blipFill rotWithShape="0">
                <a:blip r:embed="rId5"/>
                <a:stretch>
                  <a:fillRect/>
                </a:stretch>
              </a:blipFill>
            </p:spPr>
            <p:txBody>
              <a:bodyPr/>
              <a:lstStyle/>
              <a:p>
                <a:r>
                  <a:rPr lang="es-ES">
                    <a:noFill/>
                  </a:rPr>
                  <a:t> </a:t>
                </a:r>
              </a:p>
            </p:txBody>
          </p:sp>
        </mc:Fallback>
      </mc:AlternateContent>
      <p:sp>
        <p:nvSpPr>
          <p:cNvPr id="7" name="Título 1"/>
          <p:cNvSpPr txBox="1">
            <a:spLocks/>
          </p:cNvSpPr>
          <p:nvPr/>
        </p:nvSpPr>
        <p:spPr>
          <a:xfrm>
            <a:off x="5132070" y="2436735"/>
            <a:ext cx="4820287" cy="1060784"/>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2500" b="1" dirty="0" smtClean="0">
                <a:solidFill>
                  <a:schemeClr val="tx2"/>
                </a:solidFill>
                <a:effectLst>
                  <a:outerShdw blurRad="38100" dist="38100" dir="2700000" algn="tl">
                    <a:srgbClr val="000000">
                      <a:alpha val="43137"/>
                    </a:srgbClr>
                  </a:outerShdw>
                </a:effectLst>
              </a:rPr>
              <a:t>ARITMÉTICA MODULAR</a:t>
            </a:r>
            <a:endParaRPr lang="es-ES" sz="2500" b="1" dirty="0">
              <a:solidFill>
                <a:schemeClr val="tx2"/>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8" name="Esquina doblada 7"/>
              <p:cNvSpPr/>
              <p:nvPr/>
            </p:nvSpPr>
            <p:spPr>
              <a:xfrm>
                <a:off x="4059174" y="2930765"/>
                <a:ext cx="3785186" cy="1410725"/>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i="1" dirty="0" smtClean="0">
                    <a:solidFill>
                      <a:schemeClr val="tx2"/>
                    </a:solidFill>
                  </a:rPr>
                  <a:t>mcd(a, b)=mcd(b, r) </a:t>
                </a:r>
                <a:endParaRPr lang="es-ES" sz="2800" i="1" dirty="0" smtClean="0">
                  <a:solidFill>
                    <a:schemeClr val="tx2"/>
                  </a:solidFill>
                </a:endParaRPr>
              </a:p>
              <a:p>
                <a:pPr/>
                <a14:m>
                  <m:oMathPara xmlns:m="http://schemas.openxmlformats.org/officeDocument/2006/math">
                    <m:oMathParaPr>
                      <m:jc m:val="centerGroup"/>
                    </m:oMathParaPr>
                    <m:oMath xmlns:m="http://schemas.openxmlformats.org/officeDocument/2006/math">
                      <m:r>
                        <a:rPr lang="es-ES" sz="2800" i="1">
                          <a:solidFill>
                            <a:schemeClr val="tx2"/>
                          </a:solidFill>
                          <a:latin typeface="Cambria Math" panose="02040503050406030204" pitchFamily="18" charset="0"/>
                        </a:rPr>
                        <m:t>𝑚𝑐𝑑</m:t>
                      </m:r>
                      <m:d>
                        <m:dPr>
                          <m:ctrlPr>
                            <a:rPr lang="es-ES" sz="2800" i="1">
                              <a:solidFill>
                                <a:schemeClr val="tx2"/>
                              </a:solidFill>
                              <a:latin typeface="Cambria Math" panose="02040503050406030204" pitchFamily="18" charset="0"/>
                            </a:rPr>
                          </m:ctrlPr>
                        </m:dPr>
                        <m:e>
                          <m:r>
                            <a:rPr lang="es-ES" sz="2800" i="1">
                              <a:solidFill>
                                <a:schemeClr val="tx2"/>
                              </a:solidFill>
                              <a:latin typeface="Cambria Math" panose="02040503050406030204" pitchFamily="18" charset="0"/>
                            </a:rPr>
                            <m:t>𝑎</m:t>
                          </m:r>
                          <m:r>
                            <a:rPr lang="es-ES" sz="2800" i="1">
                              <a:solidFill>
                                <a:schemeClr val="tx2"/>
                              </a:solidFill>
                              <a:latin typeface="Cambria Math" panose="02040503050406030204" pitchFamily="18" charset="0"/>
                            </a:rPr>
                            <m:t>,</m:t>
                          </m:r>
                          <m:r>
                            <a:rPr lang="es-ES" sz="2800" i="1">
                              <a:solidFill>
                                <a:schemeClr val="tx2"/>
                              </a:solidFill>
                              <a:latin typeface="Cambria Math" panose="02040503050406030204" pitchFamily="18" charset="0"/>
                            </a:rPr>
                            <m:t>𝑏</m:t>
                          </m:r>
                        </m:e>
                      </m:d>
                      <m:r>
                        <a:rPr lang="es-ES" sz="2800" i="1">
                          <a:solidFill>
                            <a:schemeClr val="tx2"/>
                          </a:solidFill>
                          <a:latin typeface="Cambria Math" panose="02040503050406030204" pitchFamily="18" charset="0"/>
                        </a:rPr>
                        <m:t>=</m:t>
                      </m:r>
                      <m:r>
                        <a:rPr lang="es-ES" sz="2800" i="1">
                          <a:solidFill>
                            <a:schemeClr val="tx2"/>
                          </a:solidFill>
                          <a:latin typeface="Cambria Math" panose="02040503050406030204" pitchFamily="18" charset="0"/>
                        </a:rPr>
                        <m:t>𝑠𝑎</m:t>
                      </m:r>
                      <m:r>
                        <a:rPr lang="es-ES" sz="2800" i="1">
                          <a:solidFill>
                            <a:schemeClr val="tx2"/>
                          </a:solidFill>
                          <a:latin typeface="Cambria Math" panose="02040503050406030204" pitchFamily="18" charset="0"/>
                        </a:rPr>
                        <m:t>+</m:t>
                      </m:r>
                      <m:r>
                        <a:rPr lang="es-ES" sz="2800" i="1">
                          <a:solidFill>
                            <a:schemeClr val="tx2"/>
                          </a:solidFill>
                          <a:latin typeface="Cambria Math" panose="02040503050406030204" pitchFamily="18" charset="0"/>
                        </a:rPr>
                        <m:t>𝑡𝑏</m:t>
                      </m:r>
                    </m:oMath>
                  </m:oMathPara>
                </a14:m>
                <a:endParaRPr lang="es-ES" sz="2500" dirty="0">
                  <a:solidFill>
                    <a:schemeClr val="tx2"/>
                  </a:solidFill>
                </a:endParaRPr>
              </a:p>
            </p:txBody>
          </p:sp>
        </mc:Choice>
        <mc:Fallback xmlns="">
          <p:sp>
            <p:nvSpPr>
              <p:cNvPr id="8" name="Esquina doblada 7"/>
              <p:cNvSpPr>
                <a:spLocks noRot="1" noChangeAspect="1" noMove="1" noResize="1" noEditPoints="1" noAdjustHandles="1" noChangeArrowheads="1" noChangeShapeType="1" noTextEdit="1"/>
              </p:cNvSpPr>
              <p:nvPr/>
            </p:nvSpPr>
            <p:spPr>
              <a:xfrm>
                <a:off x="4059174" y="2930765"/>
                <a:ext cx="3785186" cy="1410725"/>
              </a:xfrm>
              <a:prstGeom prst="foldedCorner">
                <a:avLst/>
              </a:prstGeom>
              <a:blipFill rotWithShape="0">
                <a:blip r:embed="rId6"/>
                <a:stretch>
                  <a:fillRect/>
                </a:stretch>
              </a:blipFill>
            </p:spPr>
            <p:txBody>
              <a:bodyPr/>
              <a:lstStyle/>
              <a:p>
                <a:r>
                  <a:rPr lang="es-ES">
                    <a:noFill/>
                  </a:rPr>
                  <a:t> </a:t>
                </a:r>
              </a:p>
            </p:txBody>
          </p:sp>
        </mc:Fallback>
      </mc:AlternateContent>
      <p:sp>
        <p:nvSpPr>
          <p:cNvPr id="9" name="Título 1"/>
          <p:cNvSpPr txBox="1">
            <a:spLocks/>
          </p:cNvSpPr>
          <p:nvPr/>
        </p:nvSpPr>
        <p:spPr>
          <a:xfrm>
            <a:off x="7844360" y="3066339"/>
            <a:ext cx="3791160" cy="1060784"/>
          </a:xfrm>
          <a:prstGeom prst="rect">
            <a:avLst/>
          </a:prstGeom>
        </p:spPr>
        <p:txBody>
          <a:bodyPr>
            <a:normAutofit lnSpcReduction="10000"/>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2500" b="1" dirty="0" smtClean="0">
                <a:solidFill>
                  <a:schemeClr val="tx2"/>
                </a:solidFill>
                <a:effectLst>
                  <a:outerShdw blurRad="38100" dist="38100" dir="2700000" algn="tl">
                    <a:srgbClr val="000000">
                      <a:alpha val="43137"/>
                    </a:srgbClr>
                  </a:outerShdw>
                </a:effectLst>
              </a:rPr>
              <a:t>ALGORITMO DE EUCLIDES EXTENDIDO</a:t>
            </a:r>
            <a:endParaRPr lang="es-ES" sz="2500" b="1" dirty="0">
              <a:solidFill>
                <a:schemeClr val="tx2"/>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0" name="Esquina doblada 9"/>
              <p:cNvSpPr/>
              <p:nvPr/>
            </p:nvSpPr>
            <p:spPr>
              <a:xfrm>
                <a:off x="259715" y="4624876"/>
                <a:ext cx="3785186" cy="1937101"/>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2800" dirty="0" smtClean="0">
                    <a:solidFill>
                      <a:schemeClr val="tx2"/>
                    </a:solidFill>
                  </a:rPr>
                  <a:t>Dos </a:t>
                </a:r>
                <a:r>
                  <a:rPr lang="es-ES" sz="2800" dirty="0">
                    <a:solidFill>
                      <a:schemeClr val="tx2"/>
                    </a:solidFill>
                  </a:rPr>
                  <a:t>números enteros </a:t>
                </a:r>
                <a14:m>
                  <m:oMath xmlns:m="http://schemas.openxmlformats.org/officeDocument/2006/math">
                    <m:r>
                      <a:rPr lang="es-ES" sz="2800" i="1">
                        <a:solidFill>
                          <a:schemeClr val="tx2"/>
                        </a:solidFill>
                        <a:latin typeface="Cambria Math" panose="02040503050406030204" pitchFamily="18" charset="0"/>
                      </a:rPr>
                      <m:t>𝑛</m:t>
                    </m:r>
                    <m:r>
                      <a:rPr lang="es-ES" sz="2800" i="1">
                        <a:solidFill>
                          <a:schemeClr val="tx2"/>
                        </a:solidFill>
                        <a:latin typeface="Cambria Math" panose="02040503050406030204" pitchFamily="18" charset="0"/>
                      </a:rPr>
                      <m:t>&gt;0 </m:t>
                    </m:r>
                  </m:oMath>
                </a14:m>
                <a:r>
                  <a:rPr lang="es-ES" sz="2800" dirty="0">
                    <a:solidFill>
                      <a:schemeClr val="tx2"/>
                    </a:solidFill>
                  </a:rPr>
                  <a:t> y </a:t>
                </a:r>
                <a14:m>
                  <m:oMath xmlns:m="http://schemas.openxmlformats.org/officeDocument/2006/math">
                    <m:r>
                      <a:rPr lang="es-ES" sz="2800" i="1">
                        <a:solidFill>
                          <a:schemeClr val="tx2"/>
                        </a:solidFill>
                        <a:latin typeface="Cambria Math" panose="02040503050406030204" pitchFamily="18" charset="0"/>
                      </a:rPr>
                      <m:t>𝜑</m:t>
                    </m:r>
                    <m:r>
                      <a:rPr lang="es-ES" sz="2800" i="1">
                        <a:solidFill>
                          <a:schemeClr val="tx2"/>
                        </a:solidFill>
                        <a:latin typeface="Cambria Math" panose="02040503050406030204" pitchFamily="18" charset="0"/>
                      </a:rPr>
                      <m:t>&gt;1</m:t>
                    </m:r>
                  </m:oMath>
                </a14:m>
                <a:r>
                  <a:rPr lang="es-ES" sz="2800" dirty="0">
                    <a:solidFill>
                      <a:schemeClr val="tx2"/>
                    </a:solidFill>
                  </a:rPr>
                  <a:t> </a:t>
                </a:r>
                <a:endParaRPr lang="es-ES" sz="2800" dirty="0" smtClean="0">
                  <a:solidFill>
                    <a:schemeClr val="tx2"/>
                  </a:solidFill>
                </a:endParaRPr>
              </a:p>
              <a:p>
                <a:pPr algn="ctr"/>
                <a:r>
                  <a:rPr lang="es-ES" sz="2800" dirty="0" smtClean="0">
                    <a:solidFill>
                      <a:schemeClr val="tx2"/>
                    </a:solidFill>
                  </a:rPr>
                  <a:t>Dan como </a:t>
                </a:r>
                <a:r>
                  <a:rPr lang="es-ES" sz="2800" dirty="0">
                    <a:solidFill>
                      <a:schemeClr val="tx2"/>
                    </a:solidFill>
                  </a:rPr>
                  <a:t>resultado </a:t>
                </a:r>
                <a14:m>
                  <m:oMath xmlns:m="http://schemas.openxmlformats.org/officeDocument/2006/math">
                    <m:r>
                      <a:rPr lang="es-ES" sz="2800" i="1">
                        <a:solidFill>
                          <a:schemeClr val="tx2"/>
                        </a:solidFill>
                        <a:latin typeface="Cambria Math" panose="02040503050406030204" pitchFamily="18" charset="0"/>
                      </a:rPr>
                      <m:t>𝑚𝑐𝑑</m:t>
                    </m:r>
                    <m:d>
                      <m:dPr>
                        <m:ctrlPr>
                          <a:rPr lang="es-ES" sz="2800" i="1">
                            <a:solidFill>
                              <a:schemeClr val="tx2"/>
                            </a:solidFill>
                            <a:latin typeface="Cambria Math" panose="02040503050406030204" pitchFamily="18" charset="0"/>
                          </a:rPr>
                        </m:ctrlPr>
                      </m:dPr>
                      <m:e>
                        <m:r>
                          <a:rPr lang="es-ES" sz="2800" i="1">
                            <a:solidFill>
                              <a:schemeClr val="tx2"/>
                            </a:solidFill>
                            <a:latin typeface="Cambria Math" panose="02040503050406030204" pitchFamily="18" charset="0"/>
                          </a:rPr>
                          <m:t>𝑛</m:t>
                        </m:r>
                        <m:r>
                          <a:rPr lang="es-ES" sz="2800" i="1">
                            <a:solidFill>
                              <a:schemeClr val="tx2"/>
                            </a:solidFill>
                            <a:latin typeface="Cambria Math" panose="02040503050406030204" pitchFamily="18" charset="0"/>
                          </a:rPr>
                          <m:t>, </m:t>
                        </m:r>
                        <m:r>
                          <a:rPr lang="es-ES" sz="2800" i="1">
                            <a:solidFill>
                              <a:schemeClr val="tx2"/>
                            </a:solidFill>
                            <a:latin typeface="Cambria Math" panose="02040503050406030204" pitchFamily="18" charset="0"/>
                          </a:rPr>
                          <m:t>𝜑</m:t>
                        </m:r>
                      </m:e>
                    </m:d>
                    <m:r>
                      <a:rPr lang="es-ES" sz="2800" i="1">
                        <a:solidFill>
                          <a:schemeClr val="tx2"/>
                        </a:solidFill>
                        <a:latin typeface="Cambria Math" panose="02040503050406030204" pitchFamily="18" charset="0"/>
                      </a:rPr>
                      <m:t>=1</m:t>
                    </m:r>
                  </m:oMath>
                </a14:m>
                <a:r>
                  <a:rPr lang="es-ES" sz="2800" dirty="0">
                    <a:solidFill>
                      <a:schemeClr val="tx2"/>
                    </a:solidFill>
                  </a:rPr>
                  <a:t>.</a:t>
                </a:r>
                <a:endParaRPr lang="es-ES" sz="2500" dirty="0">
                  <a:solidFill>
                    <a:schemeClr val="tx2"/>
                  </a:solidFill>
                </a:endParaRPr>
              </a:p>
            </p:txBody>
          </p:sp>
        </mc:Choice>
        <mc:Fallback xmlns="">
          <p:sp>
            <p:nvSpPr>
              <p:cNvPr id="10" name="Esquina doblada 9"/>
              <p:cNvSpPr>
                <a:spLocks noRot="1" noChangeAspect="1" noMove="1" noResize="1" noEditPoints="1" noAdjustHandles="1" noChangeArrowheads="1" noChangeShapeType="1" noTextEdit="1"/>
              </p:cNvSpPr>
              <p:nvPr/>
            </p:nvSpPr>
            <p:spPr>
              <a:xfrm>
                <a:off x="259715" y="4624876"/>
                <a:ext cx="3785186" cy="1937101"/>
              </a:xfrm>
              <a:prstGeom prst="foldedCorner">
                <a:avLst/>
              </a:prstGeom>
              <a:blipFill rotWithShape="0">
                <a:blip r:embed="rId7"/>
                <a:stretch>
                  <a:fillRect t="-8176" r="-128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Esquina doblada 10"/>
              <p:cNvSpPr/>
              <p:nvPr/>
            </p:nvSpPr>
            <p:spPr>
              <a:xfrm>
                <a:off x="4716728" y="4558931"/>
                <a:ext cx="3785186" cy="1937101"/>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14:m>
                  <m:oMath xmlns:m="http://schemas.openxmlformats.org/officeDocument/2006/math">
                    <m:r>
                      <a:rPr lang="es-ES" sz="2800" i="1" smtClean="0">
                        <a:solidFill>
                          <a:schemeClr val="tx2"/>
                        </a:solidFill>
                        <a:latin typeface="Cambria Math" panose="02040503050406030204" pitchFamily="18" charset="0"/>
                      </a:rPr>
                      <m:t>𝑠</m:t>
                    </m:r>
                  </m:oMath>
                </a14:m>
                <a:r>
                  <a:rPr lang="es-ES" sz="2800" dirty="0">
                    <a:solidFill>
                      <a:schemeClr val="tx2"/>
                    </a:solidFill>
                  </a:rPr>
                  <a:t> como el inverso de </a:t>
                </a:r>
                <a14:m>
                  <m:oMath xmlns:m="http://schemas.openxmlformats.org/officeDocument/2006/math">
                    <m:r>
                      <a:rPr lang="es-ES" sz="2800" i="1">
                        <a:solidFill>
                          <a:schemeClr val="tx2"/>
                        </a:solidFill>
                        <a:latin typeface="Cambria Math" panose="02040503050406030204" pitchFamily="18" charset="0"/>
                      </a:rPr>
                      <m:t>𝑛</m:t>
                    </m:r>
                    <m:r>
                      <a:rPr lang="es-ES" sz="2800" i="1">
                        <a:solidFill>
                          <a:schemeClr val="tx2"/>
                        </a:solidFill>
                        <a:latin typeface="Cambria Math" panose="02040503050406030204" pitchFamily="18" charset="0"/>
                      </a:rPr>
                      <m:t> </m:t>
                    </m:r>
                    <m:r>
                      <a:rPr lang="es-ES" sz="2800" i="1">
                        <a:solidFill>
                          <a:schemeClr val="tx2"/>
                        </a:solidFill>
                        <a:latin typeface="Cambria Math" panose="02040503050406030204" pitchFamily="18" charset="0"/>
                      </a:rPr>
                      <m:t>𝑚𝑜𝑑</m:t>
                    </m:r>
                    <m:r>
                      <a:rPr lang="es-ES" sz="2800" i="1">
                        <a:solidFill>
                          <a:schemeClr val="tx2"/>
                        </a:solidFill>
                        <a:latin typeface="Cambria Math" panose="02040503050406030204" pitchFamily="18" charset="0"/>
                      </a:rPr>
                      <m:t> </m:t>
                    </m:r>
                    <m:r>
                      <a:rPr lang="es-ES" sz="2800" i="1">
                        <a:solidFill>
                          <a:schemeClr val="tx2"/>
                        </a:solidFill>
                        <a:latin typeface="Cambria Math" panose="02040503050406030204" pitchFamily="18" charset="0"/>
                      </a:rPr>
                      <m:t>𝜑</m:t>
                    </m:r>
                  </m:oMath>
                </a14:m>
                <a:r>
                  <a:rPr lang="es-ES" sz="2800" dirty="0">
                    <a:solidFill>
                      <a:schemeClr val="tx2"/>
                    </a:solidFill>
                  </a:rPr>
                  <a:t> </a:t>
                </a:r>
                <a:endParaRPr lang="es-ES" sz="2800" dirty="0" smtClean="0">
                  <a:solidFill>
                    <a:schemeClr val="tx2"/>
                  </a:solidFill>
                </a:endParaRPr>
              </a:p>
              <a:p>
                <a:pPr algn="ctr"/>
                <a:r>
                  <a:rPr lang="es-ES" sz="2800" dirty="0">
                    <a:solidFill>
                      <a:schemeClr val="tx2"/>
                    </a:solidFill>
                  </a:rPr>
                  <a:t>tal que </a:t>
                </a:r>
                <a14:m>
                  <m:oMath xmlns:m="http://schemas.openxmlformats.org/officeDocument/2006/math">
                    <m:r>
                      <a:rPr lang="es-ES" sz="2800" i="1">
                        <a:solidFill>
                          <a:schemeClr val="tx2"/>
                        </a:solidFill>
                        <a:latin typeface="Cambria Math" panose="02040503050406030204" pitchFamily="18" charset="0"/>
                      </a:rPr>
                      <m:t>𝑛𝑠</m:t>
                    </m:r>
                    <m:r>
                      <a:rPr lang="es-ES" sz="2800" i="1">
                        <a:solidFill>
                          <a:schemeClr val="tx2"/>
                        </a:solidFill>
                        <a:latin typeface="Cambria Math" panose="02040503050406030204" pitchFamily="18" charset="0"/>
                      </a:rPr>
                      <m:t> </m:t>
                    </m:r>
                    <m:r>
                      <a:rPr lang="es-ES" sz="2800" i="1">
                        <a:solidFill>
                          <a:schemeClr val="tx2"/>
                        </a:solidFill>
                        <a:latin typeface="Cambria Math" panose="02040503050406030204" pitchFamily="18" charset="0"/>
                      </a:rPr>
                      <m:t>𝑚𝑜𝑑</m:t>
                    </m:r>
                    <m:r>
                      <a:rPr lang="es-ES" sz="2800" i="1">
                        <a:solidFill>
                          <a:schemeClr val="tx2"/>
                        </a:solidFill>
                        <a:latin typeface="Cambria Math" panose="02040503050406030204" pitchFamily="18" charset="0"/>
                      </a:rPr>
                      <m:t> </m:t>
                    </m:r>
                    <m:r>
                      <a:rPr lang="es-ES" sz="2800" i="1">
                        <a:solidFill>
                          <a:schemeClr val="tx2"/>
                        </a:solidFill>
                        <a:latin typeface="Cambria Math" panose="02040503050406030204" pitchFamily="18" charset="0"/>
                      </a:rPr>
                      <m:t>𝜑</m:t>
                    </m:r>
                    <m:r>
                      <a:rPr lang="es-ES" sz="2800" i="1">
                        <a:solidFill>
                          <a:schemeClr val="tx2"/>
                        </a:solidFill>
                        <a:latin typeface="Cambria Math" panose="02040503050406030204" pitchFamily="18" charset="0"/>
                      </a:rPr>
                      <m:t>=1</m:t>
                    </m:r>
                  </m:oMath>
                </a14:m>
                <a:endParaRPr lang="es-ES" sz="2500" dirty="0">
                  <a:solidFill>
                    <a:schemeClr val="tx2"/>
                  </a:solidFill>
                </a:endParaRPr>
              </a:p>
            </p:txBody>
          </p:sp>
        </mc:Choice>
        <mc:Fallback xmlns="">
          <p:sp>
            <p:nvSpPr>
              <p:cNvPr id="11" name="Esquina doblada 10"/>
              <p:cNvSpPr>
                <a:spLocks noRot="1" noChangeAspect="1" noMove="1" noResize="1" noEditPoints="1" noAdjustHandles="1" noChangeArrowheads="1" noChangeShapeType="1" noTextEdit="1"/>
              </p:cNvSpPr>
              <p:nvPr/>
            </p:nvSpPr>
            <p:spPr>
              <a:xfrm>
                <a:off x="4716728" y="4558931"/>
                <a:ext cx="3785186" cy="1937101"/>
              </a:xfrm>
              <a:prstGeom prst="foldedCorner">
                <a:avLst/>
              </a:prstGeom>
              <a:blipFill rotWithShape="0">
                <a:blip r:embed="rId8"/>
                <a:stretch>
                  <a:fillRect/>
                </a:stretch>
              </a:blipFill>
            </p:spPr>
            <p:txBody>
              <a:bodyPr/>
              <a:lstStyle/>
              <a:p>
                <a:r>
                  <a:rPr lang="es-ES">
                    <a:noFill/>
                  </a:rPr>
                  <a:t> </a:t>
                </a:r>
              </a:p>
            </p:txBody>
          </p:sp>
        </mc:Fallback>
      </mc:AlternateContent>
      <p:sp>
        <p:nvSpPr>
          <p:cNvPr id="12" name="Título 1"/>
          <p:cNvSpPr txBox="1">
            <a:spLocks/>
          </p:cNvSpPr>
          <p:nvPr/>
        </p:nvSpPr>
        <p:spPr>
          <a:xfrm>
            <a:off x="8954813" y="4926734"/>
            <a:ext cx="3186649" cy="1060784"/>
          </a:xfrm>
          <a:prstGeom prst="rect">
            <a:avLst/>
          </a:prstGeom>
        </p:spPr>
        <p:txBody>
          <a:bodyPr>
            <a:normAutofit fontScale="92500"/>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2500" b="1" dirty="0" smtClean="0">
                <a:solidFill>
                  <a:schemeClr val="tx2"/>
                </a:solidFill>
                <a:effectLst>
                  <a:outerShdw blurRad="38100" dist="38100" dir="2700000" algn="tl">
                    <a:srgbClr val="000000">
                      <a:alpha val="43137"/>
                    </a:srgbClr>
                  </a:outerShdw>
                </a:effectLst>
              </a:rPr>
              <a:t>CÁLCULO INVERSO DEL MÓDULO DE UN ENTERO</a:t>
            </a:r>
            <a:endParaRPr lang="es-ES" sz="2500" b="1" dirty="0">
              <a:solidFill>
                <a:schemeClr val="tx2"/>
              </a:solidFill>
              <a:effectLst>
                <a:outerShdw blurRad="38100" dist="38100" dir="2700000" algn="tl">
                  <a:srgbClr val="000000">
                    <a:alpha val="43137"/>
                  </a:srgbClr>
                </a:outerShdw>
              </a:effectLst>
            </a:endParaRPr>
          </a:p>
        </p:txBody>
      </p:sp>
      <p:sp>
        <p:nvSpPr>
          <p:cNvPr id="4" name="Flecha a la derecha con muesca 3"/>
          <p:cNvSpPr/>
          <p:nvPr/>
        </p:nvSpPr>
        <p:spPr>
          <a:xfrm>
            <a:off x="4116009" y="5314646"/>
            <a:ext cx="538866" cy="425669"/>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5887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6146"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551146" y="118087"/>
            <a:ext cx="11550446"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000" b="1" dirty="0" smtClean="0">
                <a:solidFill>
                  <a:schemeClr val="tx2"/>
                </a:solidFill>
                <a:effectLst>
                  <a:outerShdw blurRad="38100" dist="38100" dir="2700000" algn="tl">
                    <a:srgbClr val="000000">
                      <a:alpha val="43137"/>
                    </a:srgbClr>
                  </a:outerShdw>
                </a:effectLst>
              </a:rPr>
              <a:t>EVALUACIÓN DE LOS SISTEMAS CRIPTOGRÁFICOS</a:t>
            </a:r>
            <a:endParaRPr lang="es-ES" sz="3000" b="1" dirty="0">
              <a:solidFill>
                <a:schemeClr val="tx2"/>
              </a:solidFill>
              <a:effectLst>
                <a:outerShdw blurRad="38100" dist="38100" dir="2700000" algn="tl">
                  <a:srgbClr val="000000">
                    <a:alpha val="43137"/>
                  </a:srgbClr>
                </a:outerShdw>
              </a:effectLst>
            </a:endParaRPr>
          </a:p>
        </p:txBody>
      </p:sp>
      <p:sp>
        <p:nvSpPr>
          <p:cNvPr id="5" name="Rectangle 2"/>
          <p:cNvSpPr>
            <a:spLocks noChangeArrowheads="1"/>
          </p:cNvSpPr>
          <p:nvPr/>
        </p:nvSpPr>
        <p:spPr bwMode="auto">
          <a:xfrm>
            <a:off x="881743" y="1296958"/>
            <a:ext cx="142605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7" name="Título 1"/>
          <p:cNvSpPr txBox="1">
            <a:spLocks/>
          </p:cNvSpPr>
          <p:nvPr/>
        </p:nvSpPr>
        <p:spPr>
          <a:xfrm>
            <a:off x="586944" y="1467341"/>
            <a:ext cx="4311446" cy="1060784"/>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000" b="1" dirty="0" smtClean="0">
                <a:solidFill>
                  <a:schemeClr val="tx2"/>
                </a:solidFill>
                <a:effectLst>
                  <a:outerShdw blurRad="38100" dist="38100" dir="2700000" algn="tl">
                    <a:srgbClr val="000000">
                      <a:alpha val="43137"/>
                    </a:srgbClr>
                  </a:outerShdw>
                </a:effectLst>
              </a:rPr>
              <a:t>CRIPTOGRAFÍA DE CLAVE PRIVADA</a:t>
            </a:r>
            <a:endParaRPr lang="es-ES" sz="3000" b="1" dirty="0">
              <a:solidFill>
                <a:schemeClr val="tx2"/>
              </a:solidFill>
              <a:effectLst>
                <a:outerShdw blurRad="38100" dist="38100" dir="2700000" algn="tl">
                  <a:srgbClr val="000000">
                    <a:alpha val="43137"/>
                  </a:srgbClr>
                </a:outerShdw>
              </a:effectLst>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9072" y="648479"/>
            <a:ext cx="5974598" cy="2331922"/>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4036535065"/>
              </p:ext>
            </p:extLst>
          </p:nvPr>
        </p:nvGraphicFramePr>
        <p:xfrm>
          <a:off x="1076529" y="3145166"/>
          <a:ext cx="10026650" cy="3388360"/>
        </p:xfrm>
        <a:graphic>
          <a:graphicData uri="http://schemas.openxmlformats.org/drawingml/2006/table">
            <a:tbl>
              <a:tblPr firstRow="1" bandRow="1">
                <a:tableStyleId>{5FD0F851-EC5A-4D38-B0AD-8093EC10F338}</a:tableStyleId>
              </a:tblPr>
              <a:tblGrid>
                <a:gridCol w="2916428"/>
                <a:gridCol w="7110222"/>
              </a:tblGrid>
              <a:tr h="370840">
                <a:tc>
                  <a:txBody>
                    <a:bodyPr/>
                    <a:lstStyle/>
                    <a:p>
                      <a:r>
                        <a:rPr lang="es-ES" dirty="0" smtClean="0">
                          <a:solidFill>
                            <a:schemeClr val="tx2"/>
                          </a:solidFill>
                          <a:effectLst>
                            <a:outerShdw blurRad="38100" dist="38100" dir="2700000" algn="tl">
                              <a:srgbClr val="000000">
                                <a:alpha val="43137"/>
                              </a:srgbClr>
                            </a:outerShdw>
                          </a:effectLst>
                        </a:rPr>
                        <a:t>ALGORITMO</a:t>
                      </a:r>
                      <a:endParaRPr lang="es-ES" dirty="0">
                        <a:solidFill>
                          <a:schemeClr val="tx2"/>
                        </a:solidFill>
                        <a:effectLst>
                          <a:outerShdw blurRad="38100" dist="38100" dir="2700000" algn="tl">
                            <a:srgbClr val="000000">
                              <a:alpha val="43137"/>
                            </a:srgbClr>
                          </a:outerShdw>
                        </a:effectLst>
                      </a:endParaRPr>
                    </a:p>
                  </a:txBody>
                  <a:tcPr/>
                </a:tc>
                <a:tc>
                  <a:txBody>
                    <a:bodyPr/>
                    <a:lstStyle/>
                    <a:p>
                      <a:r>
                        <a:rPr lang="es-ES" dirty="0" smtClean="0">
                          <a:solidFill>
                            <a:schemeClr val="tx2"/>
                          </a:solidFill>
                          <a:effectLst>
                            <a:outerShdw blurRad="38100" dist="38100" dir="2700000" algn="tl">
                              <a:srgbClr val="000000">
                                <a:alpha val="43137"/>
                              </a:srgbClr>
                            </a:outerShdw>
                          </a:effectLst>
                        </a:rPr>
                        <a:t>CARACTERÍSTICAS</a:t>
                      </a:r>
                      <a:endParaRPr lang="es-ES" dirty="0">
                        <a:solidFill>
                          <a:schemeClr val="tx2"/>
                        </a:solidFill>
                        <a:effectLst>
                          <a:outerShdw blurRad="38100" dist="38100" dir="2700000" algn="tl">
                            <a:srgbClr val="000000">
                              <a:alpha val="43137"/>
                            </a:srgbClr>
                          </a:outerShdw>
                        </a:effectLst>
                      </a:endParaRPr>
                    </a:p>
                  </a:txBody>
                  <a:tcPr/>
                </a:tc>
              </a:tr>
              <a:tr h="370840">
                <a:tc>
                  <a:txBody>
                    <a:bodyPr/>
                    <a:lstStyle/>
                    <a:p>
                      <a:r>
                        <a:rPr lang="es-ES" dirty="0" smtClean="0">
                          <a:solidFill>
                            <a:schemeClr val="tx2"/>
                          </a:solidFill>
                          <a:effectLst>
                            <a:outerShdw blurRad="38100" dist="38100" dir="2700000" algn="tl">
                              <a:srgbClr val="000000">
                                <a:alpha val="43137"/>
                              </a:srgbClr>
                            </a:outerShdw>
                          </a:effectLst>
                        </a:rPr>
                        <a:t>DES</a:t>
                      </a:r>
                      <a:endParaRPr lang="es-ES" dirty="0">
                        <a:solidFill>
                          <a:schemeClr val="tx2"/>
                        </a:solidFill>
                        <a:effectLst>
                          <a:outerShdw blurRad="38100" dist="38100" dir="2700000" algn="tl">
                            <a:srgbClr val="000000">
                              <a:alpha val="43137"/>
                            </a:srgbClr>
                          </a:outerShdw>
                        </a:effectLst>
                      </a:endParaRPr>
                    </a:p>
                  </a:txBody>
                  <a:tcPr/>
                </a:tc>
                <a:tc>
                  <a:txBody>
                    <a:bodyPr/>
                    <a:lstStyle/>
                    <a:p>
                      <a:pPr marL="285750" indent="-285750">
                        <a:buFont typeface="Arial" panose="020B0604020202020204" pitchFamily="34" charset="0"/>
                        <a:buChar char="•"/>
                      </a:pPr>
                      <a:r>
                        <a:rPr lang="es-ES" sz="1800" kern="1200" dirty="0" smtClean="0">
                          <a:solidFill>
                            <a:schemeClr val="tx2"/>
                          </a:solidFill>
                          <a:effectLst>
                            <a:outerShdw blurRad="38100" dist="38100" dir="2700000" algn="tl">
                              <a:srgbClr val="000000">
                                <a:alpha val="43137"/>
                              </a:srgbClr>
                            </a:outerShdw>
                          </a:effectLst>
                        </a:rPr>
                        <a:t>La longitud de bloque es de 64 bits</a:t>
                      </a:r>
                    </a:p>
                    <a:p>
                      <a:pPr marL="285750" indent="-285750">
                        <a:buFont typeface="Arial" panose="020B0604020202020204" pitchFamily="34" charset="0"/>
                        <a:buChar char="•"/>
                      </a:pPr>
                      <a:r>
                        <a:rPr lang="es-ES" sz="1800" kern="1200" dirty="0" smtClean="0">
                          <a:solidFill>
                            <a:schemeClr val="tx2"/>
                          </a:solidFill>
                          <a:effectLst>
                            <a:outerShdw blurRad="38100" dist="38100" dir="2700000" algn="tl">
                              <a:srgbClr val="000000">
                                <a:alpha val="43137"/>
                              </a:srgbClr>
                            </a:outerShdw>
                          </a:effectLst>
                        </a:rPr>
                        <a:t>La longitud de la clave 56 bits</a:t>
                      </a:r>
                    </a:p>
                    <a:p>
                      <a:pPr marL="285750" indent="-285750">
                        <a:buFont typeface="Arial" panose="020B0604020202020204" pitchFamily="34" charset="0"/>
                        <a:buChar char="•"/>
                      </a:pPr>
                      <a:r>
                        <a:rPr lang="es-ES" sz="1800" kern="1200" dirty="0" smtClean="0">
                          <a:solidFill>
                            <a:schemeClr val="tx2"/>
                          </a:solidFill>
                          <a:effectLst>
                            <a:outerShdw blurRad="38100" dist="38100" dir="2700000" algn="tl">
                              <a:srgbClr val="000000">
                                <a:alpha val="43137"/>
                              </a:srgbClr>
                            </a:outerShdw>
                          </a:effectLst>
                        </a:rPr>
                        <a:t>Insuficiente para garantizar la seguridad </a:t>
                      </a:r>
                      <a:endParaRPr lang="es-ES" dirty="0">
                        <a:solidFill>
                          <a:schemeClr val="tx2"/>
                        </a:solidFill>
                        <a:effectLst>
                          <a:outerShdw blurRad="38100" dist="38100" dir="2700000" algn="tl">
                            <a:srgbClr val="000000">
                              <a:alpha val="43137"/>
                            </a:srgbClr>
                          </a:outerShdw>
                        </a:effectLst>
                      </a:endParaRPr>
                    </a:p>
                  </a:txBody>
                  <a:tcPr/>
                </a:tc>
              </a:tr>
              <a:tr h="370840">
                <a:tc>
                  <a:txBody>
                    <a:bodyPr/>
                    <a:lstStyle/>
                    <a:p>
                      <a:r>
                        <a:rPr lang="es-ES" dirty="0" smtClean="0">
                          <a:solidFill>
                            <a:schemeClr val="tx2"/>
                          </a:solidFill>
                          <a:effectLst>
                            <a:outerShdw blurRad="38100" dist="38100" dir="2700000" algn="tl">
                              <a:srgbClr val="000000">
                                <a:alpha val="43137"/>
                              </a:srgbClr>
                            </a:outerShdw>
                          </a:effectLst>
                        </a:rPr>
                        <a:t>IDEA</a:t>
                      </a:r>
                      <a:endParaRPr lang="es-ES" dirty="0">
                        <a:solidFill>
                          <a:schemeClr val="tx2"/>
                        </a:solidFill>
                        <a:effectLst>
                          <a:outerShdw blurRad="38100" dist="38100" dir="2700000" algn="tl">
                            <a:srgbClr val="000000">
                              <a:alpha val="43137"/>
                            </a:srgbClr>
                          </a:outerShdw>
                        </a:effectLst>
                      </a:endParaRPr>
                    </a:p>
                  </a:txBody>
                  <a:tcPr/>
                </a:tc>
                <a:tc>
                  <a:txBody>
                    <a:bodyPr/>
                    <a:lstStyle/>
                    <a:p>
                      <a:pPr marL="285750" indent="-285750">
                        <a:buFont typeface="Arial" panose="020B0604020202020204" pitchFamily="34" charset="0"/>
                        <a:buChar char="•"/>
                      </a:pPr>
                      <a:r>
                        <a:rPr lang="es-ES" sz="1800" kern="1200" dirty="0" smtClean="0">
                          <a:solidFill>
                            <a:schemeClr val="tx2"/>
                          </a:solidFill>
                          <a:effectLst>
                            <a:outerShdw blurRad="38100" dist="38100" dir="2700000" algn="tl">
                              <a:srgbClr val="000000">
                                <a:alpha val="43137"/>
                              </a:srgbClr>
                            </a:outerShdw>
                          </a:effectLst>
                        </a:rPr>
                        <a:t>Cifra bloques de 64 bits con una clave de 128 bits</a:t>
                      </a:r>
                    </a:p>
                    <a:p>
                      <a:pPr marL="285750" indent="-285750">
                        <a:buFont typeface="Arial" panose="020B0604020202020204" pitchFamily="34" charset="0"/>
                        <a:buChar char="•"/>
                      </a:pPr>
                      <a:r>
                        <a:rPr lang="es-ES" sz="1800" kern="1200" dirty="0" smtClean="0">
                          <a:solidFill>
                            <a:schemeClr val="tx2"/>
                          </a:solidFill>
                          <a:effectLst>
                            <a:outerShdw blurRad="38100" dist="38100" dir="2700000" algn="tl">
                              <a:srgbClr val="000000">
                                <a:alpha val="43137"/>
                              </a:srgbClr>
                            </a:outerShdw>
                          </a:effectLst>
                        </a:rPr>
                        <a:t>Mezclar operaciones aritméticas de grupos algebraicos diferentes</a:t>
                      </a:r>
                    </a:p>
                    <a:p>
                      <a:pPr marL="285750" indent="-285750">
                        <a:buFont typeface="Arial" panose="020B0604020202020204" pitchFamily="34" charset="0"/>
                        <a:buChar char="•"/>
                      </a:pPr>
                      <a:r>
                        <a:rPr lang="es-ES" sz="1800" kern="1200" dirty="0" smtClean="0">
                          <a:solidFill>
                            <a:schemeClr val="tx2"/>
                          </a:solidFill>
                          <a:effectLst>
                            <a:outerShdw blurRad="38100" dist="38100" dir="2700000" algn="tl">
                              <a:srgbClr val="000000">
                                <a:alpha val="43137"/>
                              </a:srgbClr>
                            </a:outerShdw>
                          </a:effectLst>
                        </a:rPr>
                        <a:t>Tiene</a:t>
                      </a:r>
                      <a:r>
                        <a:rPr lang="es-ES" sz="1800" kern="1200" baseline="0" dirty="0" smtClean="0">
                          <a:solidFill>
                            <a:schemeClr val="tx2"/>
                          </a:solidFill>
                          <a:effectLst>
                            <a:outerShdw blurRad="38100" dist="38100" dir="2700000" algn="tl">
                              <a:srgbClr val="000000">
                                <a:alpha val="43137"/>
                              </a:srgbClr>
                            </a:outerShdw>
                          </a:effectLst>
                        </a:rPr>
                        <a:t> </a:t>
                      </a:r>
                      <a:r>
                        <a:rPr lang="es-ES" sz="1800" kern="1200" dirty="0" smtClean="0">
                          <a:solidFill>
                            <a:schemeClr val="tx2"/>
                          </a:solidFill>
                          <a:effectLst>
                            <a:outerShdw blurRad="38100" dist="38100" dir="2700000" algn="tl">
                              <a:srgbClr val="000000">
                                <a:alpha val="43137"/>
                              </a:srgbClr>
                            </a:outerShdw>
                          </a:effectLst>
                        </a:rPr>
                        <a:t>ocho transformaciones idénticas </a:t>
                      </a:r>
                    </a:p>
                    <a:p>
                      <a:pPr marL="285750" indent="-285750">
                        <a:buFont typeface="Arial" panose="020B0604020202020204" pitchFamily="34" charset="0"/>
                        <a:buChar char="•"/>
                      </a:pPr>
                      <a:r>
                        <a:rPr lang="es-ES" sz="1800" kern="1200" dirty="0" smtClean="0">
                          <a:solidFill>
                            <a:schemeClr val="tx2"/>
                          </a:solidFill>
                          <a:effectLst>
                            <a:outerShdw blurRad="38100" dist="38100" dir="2700000" algn="tl">
                              <a:srgbClr val="000000">
                                <a:alpha val="43137"/>
                              </a:srgbClr>
                            </a:outerShdw>
                          </a:effectLst>
                        </a:rPr>
                        <a:t>Inmune al criptoanálisis diferencial</a:t>
                      </a:r>
                      <a:endParaRPr lang="es-ES" dirty="0">
                        <a:solidFill>
                          <a:schemeClr val="tx2"/>
                        </a:solidFill>
                        <a:effectLst>
                          <a:outerShdw blurRad="38100" dist="38100" dir="2700000" algn="tl">
                            <a:srgbClr val="000000">
                              <a:alpha val="43137"/>
                            </a:srgbClr>
                          </a:outerShdw>
                        </a:effectLst>
                      </a:endParaRPr>
                    </a:p>
                  </a:txBody>
                  <a:tcPr/>
                </a:tc>
              </a:tr>
              <a:tr h="370840">
                <a:tc>
                  <a:txBody>
                    <a:bodyPr/>
                    <a:lstStyle/>
                    <a:p>
                      <a:r>
                        <a:rPr lang="es-ES" dirty="0" smtClean="0">
                          <a:solidFill>
                            <a:schemeClr val="tx2"/>
                          </a:solidFill>
                          <a:effectLst>
                            <a:outerShdw blurRad="38100" dist="38100" dir="2700000" algn="tl">
                              <a:srgbClr val="000000">
                                <a:alpha val="43137"/>
                              </a:srgbClr>
                            </a:outerShdw>
                          </a:effectLst>
                        </a:rPr>
                        <a:t>RC5</a:t>
                      </a:r>
                      <a:endParaRPr lang="es-ES" dirty="0">
                        <a:solidFill>
                          <a:schemeClr val="tx2"/>
                        </a:solidFill>
                        <a:effectLst>
                          <a:outerShdw blurRad="38100" dist="38100" dir="2700000" algn="tl">
                            <a:srgbClr val="000000">
                              <a:alpha val="43137"/>
                            </a:srgbClr>
                          </a:outerShdw>
                        </a:effectLst>
                      </a:endParaRPr>
                    </a:p>
                  </a:txBody>
                  <a:tcPr/>
                </a:tc>
                <a:tc>
                  <a:txBody>
                    <a:bodyPr/>
                    <a:lstStyle/>
                    <a:p>
                      <a:pPr marL="285750" indent="-285750">
                        <a:buFont typeface="Arial" panose="020B0604020202020204" pitchFamily="34" charset="0"/>
                        <a:buChar char="•"/>
                      </a:pPr>
                      <a:r>
                        <a:rPr lang="es-ES" sz="1800" kern="1200" dirty="0" smtClean="0">
                          <a:solidFill>
                            <a:schemeClr val="tx2"/>
                          </a:solidFill>
                          <a:effectLst>
                            <a:outerShdw blurRad="38100" dist="38100" dir="2700000" algn="tl">
                              <a:srgbClr val="000000">
                                <a:alpha val="43137"/>
                              </a:srgbClr>
                            </a:outerShdw>
                          </a:effectLst>
                        </a:rPr>
                        <a:t>Palabras de tamaño variable (16, 32 o 64 bits)</a:t>
                      </a:r>
                    </a:p>
                    <a:p>
                      <a:pPr marL="285750" indent="-285750">
                        <a:buFont typeface="Arial" panose="020B0604020202020204" pitchFamily="34" charset="0"/>
                        <a:buChar char="•"/>
                      </a:pPr>
                      <a:r>
                        <a:rPr lang="es-ES" sz="1800" kern="1200" dirty="0" smtClean="0">
                          <a:solidFill>
                            <a:schemeClr val="tx2"/>
                          </a:solidFill>
                          <a:effectLst>
                            <a:outerShdw blurRad="38100" dist="38100" dir="2700000" algn="tl">
                              <a:srgbClr val="000000">
                                <a:alpha val="43137"/>
                              </a:srgbClr>
                            </a:outerShdw>
                          </a:effectLst>
                        </a:rPr>
                        <a:t>Número de vueltas variable (0, 1, 2….255)</a:t>
                      </a:r>
                    </a:p>
                    <a:p>
                      <a:pPr marL="285750" indent="-285750">
                        <a:buFont typeface="Arial" panose="020B0604020202020204" pitchFamily="34" charset="0"/>
                        <a:buChar char="•"/>
                      </a:pPr>
                      <a:r>
                        <a:rPr lang="es-ES" sz="1800" kern="1200" dirty="0" smtClean="0">
                          <a:solidFill>
                            <a:schemeClr val="tx2"/>
                          </a:solidFill>
                          <a:effectLst>
                            <a:outerShdw blurRad="38100" dist="38100" dir="2700000" algn="tl">
                              <a:srgbClr val="000000">
                                <a:alpha val="43137"/>
                              </a:srgbClr>
                            </a:outerShdw>
                          </a:effectLst>
                        </a:rPr>
                        <a:t>Clave privada con longitud variable (octetos desde 1 hasta 255)</a:t>
                      </a:r>
                      <a:endParaRPr lang="es-ES" dirty="0">
                        <a:solidFill>
                          <a:schemeClr val="tx2"/>
                        </a:solidFill>
                        <a:effectLst>
                          <a:outerShdw blurRad="38100" dist="38100" dir="2700000" algn="tl">
                            <a:srgbClr val="000000">
                              <a:alpha val="43137"/>
                            </a:srgbClr>
                          </a:outerShdw>
                        </a:effectLst>
                      </a:endParaRPr>
                    </a:p>
                  </a:txBody>
                  <a:tcPr/>
                </a:tc>
              </a:tr>
            </a:tbl>
          </a:graphicData>
        </a:graphic>
      </p:graphicFrame>
    </p:spTree>
    <p:extLst>
      <p:ext uri="{BB962C8B-B14F-4D97-AF65-F5344CB8AC3E}">
        <p14:creationId xmlns:p14="http://schemas.microsoft.com/office/powerpoint/2010/main" val="194692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169432" y="153713"/>
            <a:ext cx="11098689" cy="1060784"/>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000" b="1" dirty="0" smtClean="0">
                <a:solidFill>
                  <a:schemeClr val="tx2"/>
                </a:solidFill>
                <a:effectLst>
                  <a:outerShdw blurRad="38100" dist="38100" dir="2700000" algn="tl">
                    <a:srgbClr val="000000">
                      <a:alpha val="43137"/>
                    </a:srgbClr>
                  </a:outerShdw>
                </a:effectLst>
              </a:rPr>
              <a:t>EVALUACIÓN DE LOS SISTEMAS CRIPTOGRÁFICOS</a:t>
            </a:r>
            <a:endParaRPr lang="es-ES" sz="3000" b="1" dirty="0">
              <a:solidFill>
                <a:schemeClr val="tx2"/>
              </a:solidFill>
              <a:effectLst>
                <a:outerShdw blurRad="38100" dist="38100" dir="2700000" algn="tl">
                  <a:srgbClr val="000000">
                    <a:alpha val="43137"/>
                  </a:srgbClr>
                </a:outerShdw>
              </a:effectLst>
            </a:endParaRPr>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Título 1"/>
          <p:cNvSpPr txBox="1">
            <a:spLocks/>
          </p:cNvSpPr>
          <p:nvPr/>
        </p:nvSpPr>
        <p:spPr>
          <a:xfrm>
            <a:off x="451054" y="1227735"/>
            <a:ext cx="4311446" cy="1060784"/>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000" b="1" dirty="0" smtClean="0">
                <a:solidFill>
                  <a:schemeClr val="tx2"/>
                </a:solidFill>
                <a:effectLst>
                  <a:outerShdw blurRad="38100" dist="38100" dir="2700000" algn="tl">
                    <a:srgbClr val="000000">
                      <a:alpha val="43137"/>
                    </a:srgbClr>
                  </a:outerShdw>
                </a:effectLst>
              </a:rPr>
              <a:t>CRIPTOGRAFÍA DE CLAVE PÚBLICA</a:t>
            </a:r>
            <a:endParaRPr lang="es-ES" sz="3000" b="1" dirty="0">
              <a:solidFill>
                <a:schemeClr val="tx2"/>
              </a:solidFill>
              <a:effectLst>
                <a:outerShdw blurRad="38100" dist="38100" dir="2700000" algn="tl">
                  <a:srgbClr val="000000">
                    <a:alpha val="43137"/>
                  </a:srgbClr>
                </a:outerShdw>
              </a:effectLst>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350" y="799435"/>
            <a:ext cx="5974598" cy="2019475"/>
          </a:xfrm>
          <a:prstGeom prst="rect">
            <a:avLst/>
          </a:prstGeom>
        </p:spPr>
      </p:pic>
      <p:graphicFrame>
        <p:nvGraphicFramePr>
          <p:cNvPr id="9" name="Tabla 8"/>
          <p:cNvGraphicFramePr>
            <a:graphicFrameLocks noGrp="1"/>
          </p:cNvGraphicFramePr>
          <p:nvPr>
            <p:extLst>
              <p:ext uri="{D42A27DB-BD31-4B8C-83A1-F6EECF244321}">
                <p14:modId xmlns:p14="http://schemas.microsoft.com/office/powerpoint/2010/main" val="3213558039"/>
              </p:ext>
            </p:extLst>
          </p:nvPr>
        </p:nvGraphicFramePr>
        <p:xfrm>
          <a:off x="1376589" y="3275795"/>
          <a:ext cx="9922782" cy="2839720"/>
        </p:xfrm>
        <a:graphic>
          <a:graphicData uri="http://schemas.openxmlformats.org/drawingml/2006/table">
            <a:tbl>
              <a:tblPr firstRow="1" bandRow="1">
                <a:tableStyleId>{5FD0F851-EC5A-4D38-B0AD-8093EC10F338}</a:tableStyleId>
              </a:tblPr>
              <a:tblGrid>
                <a:gridCol w="1718169"/>
                <a:gridCol w="8204613"/>
              </a:tblGrid>
              <a:tr h="370840">
                <a:tc>
                  <a:txBody>
                    <a:bodyPr/>
                    <a:lstStyle/>
                    <a:p>
                      <a:r>
                        <a:rPr lang="es-ES" dirty="0" smtClean="0">
                          <a:solidFill>
                            <a:schemeClr val="tx2"/>
                          </a:solidFill>
                          <a:effectLst>
                            <a:outerShdw blurRad="38100" dist="38100" dir="2700000" algn="tl">
                              <a:srgbClr val="000000">
                                <a:alpha val="43137"/>
                              </a:srgbClr>
                            </a:outerShdw>
                          </a:effectLst>
                        </a:rPr>
                        <a:t>ALGORITMO</a:t>
                      </a:r>
                      <a:endParaRPr lang="es-ES" dirty="0">
                        <a:solidFill>
                          <a:schemeClr val="tx2"/>
                        </a:solidFill>
                        <a:effectLst>
                          <a:outerShdw blurRad="38100" dist="38100" dir="2700000" algn="tl">
                            <a:srgbClr val="000000">
                              <a:alpha val="43137"/>
                            </a:srgbClr>
                          </a:outerShdw>
                        </a:effectLst>
                      </a:endParaRPr>
                    </a:p>
                  </a:txBody>
                  <a:tcPr/>
                </a:tc>
                <a:tc>
                  <a:txBody>
                    <a:bodyPr/>
                    <a:lstStyle/>
                    <a:p>
                      <a:r>
                        <a:rPr lang="es-ES" dirty="0" smtClean="0">
                          <a:solidFill>
                            <a:schemeClr val="tx2"/>
                          </a:solidFill>
                          <a:effectLst>
                            <a:outerShdw blurRad="38100" dist="38100" dir="2700000" algn="tl">
                              <a:srgbClr val="000000">
                                <a:alpha val="43137"/>
                              </a:srgbClr>
                            </a:outerShdw>
                          </a:effectLst>
                        </a:rPr>
                        <a:t>CARACTERÍSTICAS</a:t>
                      </a:r>
                      <a:endParaRPr lang="es-ES" dirty="0">
                        <a:solidFill>
                          <a:schemeClr val="tx2"/>
                        </a:solidFill>
                        <a:effectLst>
                          <a:outerShdw blurRad="38100" dist="38100" dir="2700000" algn="tl">
                            <a:srgbClr val="000000">
                              <a:alpha val="43137"/>
                            </a:srgbClr>
                          </a:outerShdw>
                        </a:effectLst>
                      </a:endParaRPr>
                    </a:p>
                  </a:txBody>
                  <a:tcPr/>
                </a:tc>
              </a:tr>
              <a:tr h="370840">
                <a:tc>
                  <a:txBody>
                    <a:bodyPr/>
                    <a:lstStyle/>
                    <a:p>
                      <a:r>
                        <a:rPr lang="es-ES" sz="1800" b="1" kern="1200" dirty="0" err="1" smtClean="0">
                          <a:solidFill>
                            <a:schemeClr val="tx2"/>
                          </a:solidFill>
                          <a:effectLst/>
                          <a:latin typeface="+mn-lt"/>
                          <a:ea typeface="+mn-ea"/>
                          <a:cs typeface="+mn-cs"/>
                        </a:rPr>
                        <a:t>Diffie-Hellman</a:t>
                      </a:r>
                      <a:endParaRPr lang="es-ES" dirty="0">
                        <a:solidFill>
                          <a:schemeClr val="tx2"/>
                        </a:solidFill>
                        <a:effectLst>
                          <a:outerShdw blurRad="38100" dist="38100" dir="2700000" algn="tl">
                            <a:srgbClr val="000000">
                              <a:alpha val="43137"/>
                            </a:srgbClr>
                          </a:outerShdw>
                        </a:effectLst>
                      </a:endParaRPr>
                    </a:p>
                  </a:txBody>
                  <a:tcPr/>
                </a:tc>
                <a:tc>
                  <a:txBody>
                    <a:bodyPr/>
                    <a:lstStyle/>
                    <a:p>
                      <a:pPr marL="285750" indent="-285750">
                        <a:buFont typeface="Arial" panose="020B0604020202020204" pitchFamily="34" charset="0"/>
                        <a:buChar char="•"/>
                      </a:pPr>
                      <a:r>
                        <a:rPr lang="es-ES" sz="1800" kern="1200" dirty="0" smtClean="0">
                          <a:solidFill>
                            <a:schemeClr val="tx2"/>
                          </a:solidFill>
                          <a:effectLst/>
                          <a:latin typeface="+mn-lt"/>
                          <a:ea typeface="+mn-ea"/>
                          <a:cs typeface="+mn-cs"/>
                        </a:rPr>
                        <a:t>Permite un intercambio y elaboración de claves privadas entre usuarios activos a través de un canal de comunicación inseguro</a:t>
                      </a:r>
                    </a:p>
                    <a:p>
                      <a:pPr marL="285750" indent="-285750">
                        <a:buFont typeface="Arial" panose="020B0604020202020204" pitchFamily="34" charset="0"/>
                        <a:buChar char="•"/>
                      </a:pPr>
                      <a:r>
                        <a:rPr lang="es-ES" sz="1800" kern="1200" dirty="0" smtClean="0">
                          <a:solidFill>
                            <a:schemeClr val="tx2"/>
                          </a:solidFill>
                          <a:effectLst/>
                          <a:latin typeface="+mn-lt"/>
                          <a:ea typeface="+mn-ea"/>
                          <a:cs typeface="+mn-cs"/>
                        </a:rPr>
                        <a:t>La seguridad de este algoritmo radica en el cálculo de logaritmos discretos</a:t>
                      </a:r>
                      <a:endParaRPr lang="es-ES" dirty="0">
                        <a:solidFill>
                          <a:schemeClr val="tx2"/>
                        </a:solidFill>
                        <a:effectLst>
                          <a:outerShdw blurRad="38100" dist="38100" dir="2700000" algn="tl">
                            <a:srgbClr val="000000">
                              <a:alpha val="43137"/>
                            </a:srgbClr>
                          </a:outerShdw>
                        </a:effectLst>
                      </a:endParaRPr>
                    </a:p>
                  </a:txBody>
                  <a:tcPr/>
                </a:tc>
              </a:tr>
              <a:tr h="370840">
                <a:tc>
                  <a:txBody>
                    <a:bodyPr/>
                    <a:lstStyle/>
                    <a:p>
                      <a:r>
                        <a:rPr lang="es-ES" sz="1800" b="1" kern="1200" dirty="0" smtClean="0">
                          <a:solidFill>
                            <a:schemeClr val="tx2"/>
                          </a:solidFill>
                          <a:effectLst/>
                          <a:latin typeface="+mn-lt"/>
                          <a:ea typeface="+mn-ea"/>
                          <a:cs typeface="+mn-cs"/>
                        </a:rPr>
                        <a:t> </a:t>
                      </a:r>
                      <a:r>
                        <a:rPr lang="es-ES" sz="1800" b="1" kern="1200" dirty="0" err="1" smtClean="0">
                          <a:solidFill>
                            <a:schemeClr val="tx2"/>
                          </a:solidFill>
                          <a:effectLst/>
                          <a:latin typeface="+mn-lt"/>
                          <a:ea typeface="+mn-ea"/>
                          <a:cs typeface="+mn-cs"/>
                        </a:rPr>
                        <a:t>ElGamal</a:t>
                      </a:r>
                      <a:endParaRPr lang="es-ES" dirty="0">
                        <a:solidFill>
                          <a:schemeClr val="tx2"/>
                        </a:solidFill>
                        <a:effectLst>
                          <a:outerShdw blurRad="38100" dist="38100" dir="2700000" algn="tl">
                            <a:srgbClr val="000000">
                              <a:alpha val="43137"/>
                            </a:srgbClr>
                          </a:outerShdw>
                        </a:effectLst>
                      </a:endParaRPr>
                    </a:p>
                  </a:txBody>
                  <a:tcPr/>
                </a:tc>
                <a:tc>
                  <a:txBody>
                    <a:bodyPr/>
                    <a:lstStyle/>
                    <a:p>
                      <a:pPr marL="285750" indent="-285750">
                        <a:buFont typeface="Arial" panose="020B0604020202020204" pitchFamily="34" charset="0"/>
                        <a:buChar char="•"/>
                      </a:pPr>
                      <a:r>
                        <a:rPr lang="es-ES" sz="1800" kern="1200" dirty="0" smtClean="0">
                          <a:solidFill>
                            <a:schemeClr val="tx2"/>
                          </a:solidFill>
                          <a:effectLst/>
                          <a:latin typeface="+mn-lt"/>
                          <a:ea typeface="+mn-ea"/>
                          <a:cs typeface="+mn-cs"/>
                        </a:rPr>
                        <a:t>Está relacionado con la técnica </a:t>
                      </a:r>
                      <a:r>
                        <a:rPr lang="es-ES" sz="1800" kern="1200" dirty="0" err="1" smtClean="0">
                          <a:solidFill>
                            <a:schemeClr val="tx2"/>
                          </a:solidFill>
                          <a:effectLst/>
                          <a:latin typeface="+mn-lt"/>
                          <a:ea typeface="+mn-ea"/>
                          <a:cs typeface="+mn-cs"/>
                        </a:rPr>
                        <a:t>Diffie-Hellman</a:t>
                      </a:r>
                      <a:endParaRPr lang="es-ES" sz="1800" kern="1200" dirty="0" smtClean="0">
                        <a:solidFill>
                          <a:schemeClr val="tx2"/>
                        </a:solidFill>
                        <a:effectLst/>
                        <a:latin typeface="+mn-lt"/>
                        <a:ea typeface="+mn-ea"/>
                        <a:cs typeface="+mn-cs"/>
                      </a:endParaRPr>
                    </a:p>
                    <a:p>
                      <a:pPr marL="285750" indent="-285750">
                        <a:buFont typeface="Arial" panose="020B0604020202020204" pitchFamily="34" charset="0"/>
                        <a:buChar char="•"/>
                      </a:pPr>
                      <a:r>
                        <a:rPr lang="es-ES" sz="1800" kern="1200" dirty="0" smtClean="0">
                          <a:solidFill>
                            <a:schemeClr val="tx2"/>
                          </a:solidFill>
                          <a:effectLst/>
                          <a:latin typeface="+mn-lt"/>
                          <a:ea typeface="+mn-ea"/>
                          <a:cs typeface="+mn-cs"/>
                        </a:rPr>
                        <a:t>la seguridad de este sistema radica en el cálculo de logaritmos discretos</a:t>
                      </a:r>
                      <a:endParaRPr lang="es-ES" sz="1800" kern="1200" dirty="0" smtClean="0">
                        <a:solidFill>
                          <a:schemeClr val="tx2"/>
                        </a:solidFill>
                        <a:effectLst>
                          <a:outerShdw blurRad="38100" dist="38100" dir="2700000" algn="tl">
                            <a:srgbClr val="000000">
                              <a:alpha val="43137"/>
                            </a:srgbClr>
                          </a:outerShdw>
                        </a:effectLst>
                      </a:endParaRPr>
                    </a:p>
                  </a:txBody>
                  <a:tcPr/>
                </a:tc>
              </a:tr>
              <a:tr h="370840">
                <a:tc>
                  <a:txBody>
                    <a:bodyPr/>
                    <a:lstStyle/>
                    <a:p>
                      <a:r>
                        <a:rPr lang="es-ES" sz="1800" b="1" kern="1200" dirty="0" smtClean="0">
                          <a:solidFill>
                            <a:schemeClr val="tx2"/>
                          </a:solidFill>
                          <a:effectLst/>
                          <a:latin typeface="+mn-lt"/>
                          <a:ea typeface="+mn-ea"/>
                          <a:cs typeface="+mn-cs"/>
                        </a:rPr>
                        <a:t>Curvas Elípticas</a:t>
                      </a:r>
                      <a:endParaRPr lang="es-ES" dirty="0">
                        <a:solidFill>
                          <a:schemeClr val="tx2"/>
                        </a:solidFill>
                        <a:effectLst>
                          <a:outerShdw blurRad="38100" dist="38100" dir="2700000" algn="tl">
                            <a:srgbClr val="000000">
                              <a:alpha val="43137"/>
                            </a:srgbClr>
                          </a:outerShdw>
                        </a:effectLst>
                      </a:endParaRPr>
                    </a:p>
                  </a:txBody>
                  <a:tcPr/>
                </a:tc>
                <a:tc>
                  <a:txBody>
                    <a:bodyPr/>
                    <a:lstStyle/>
                    <a:p>
                      <a:pPr marL="285750" indent="-285750">
                        <a:buFont typeface="Arial" panose="020B0604020202020204" pitchFamily="34" charset="0"/>
                        <a:buChar char="•"/>
                      </a:pPr>
                      <a:r>
                        <a:rPr lang="es-ES" sz="1800" kern="1200" dirty="0" smtClean="0">
                          <a:solidFill>
                            <a:schemeClr val="tx2"/>
                          </a:solidFill>
                          <a:effectLst/>
                          <a:latin typeface="+mn-lt"/>
                          <a:ea typeface="+mn-ea"/>
                          <a:cs typeface="+mn-cs"/>
                        </a:rPr>
                        <a:t>La seguridad  se basa en la dificultad del logaritmo discreto</a:t>
                      </a:r>
                    </a:p>
                    <a:p>
                      <a:pPr marL="285750" indent="-285750">
                        <a:buFont typeface="Arial" panose="020B0604020202020204" pitchFamily="34" charset="0"/>
                        <a:buChar char="•"/>
                      </a:pPr>
                      <a:r>
                        <a:rPr lang="es-ES" sz="1800" kern="1200" dirty="0" smtClean="0">
                          <a:solidFill>
                            <a:schemeClr val="tx2"/>
                          </a:solidFill>
                          <a:effectLst/>
                          <a:latin typeface="+mn-lt"/>
                          <a:ea typeface="+mn-ea"/>
                          <a:cs typeface="+mn-cs"/>
                        </a:rPr>
                        <a:t>Usa puntos de la Curva Elíptica en vez de los números enteros </a:t>
                      </a:r>
                    </a:p>
                    <a:p>
                      <a:pPr marL="285750" indent="-285750">
                        <a:buFont typeface="Arial" panose="020B0604020202020204" pitchFamily="34" charset="0"/>
                        <a:buChar char="•"/>
                      </a:pPr>
                      <a:r>
                        <a:rPr lang="es-ES" sz="1800" kern="1200" dirty="0" smtClean="0">
                          <a:solidFill>
                            <a:schemeClr val="tx2"/>
                          </a:solidFill>
                          <a:effectLst/>
                          <a:latin typeface="+mn-lt"/>
                          <a:ea typeface="+mn-ea"/>
                          <a:cs typeface="+mn-cs"/>
                        </a:rPr>
                        <a:t>El entorno de aplicación de este algoritmo es en las Redes </a:t>
                      </a:r>
                      <a:r>
                        <a:rPr lang="es-ES" sz="1800" kern="1200" dirty="0" err="1" smtClean="0">
                          <a:solidFill>
                            <a:schemeClr val="tx2"/>
                          </a:solidFill>
                          <a:effectLst/>
                          <a:latin typeface="+mn-lt"/>
                          <a:ea typeface="+mn-ea"/>
                          <a:cs typeface="+mn-cs"/>
                        </a:rPr>
                        <a:t>Wireless</a:t>
                      </a:r>
                      <a:endParaRPr lang="es-ES" dirty="0">
                        <a:solidFill>
                          <a:schemeClr val="tx2"/>
                        </a:solidFill>
                        <a:effectLst>
                          <a:outerShdw blurRad="38100" dist="38100" dir="2700000" algn="tl">
                            <a:srgbClr val="000000">
                              <a:alpha val="43137"/>
                            </a:srgbClr>
                          </a:outerShdw>
                        </a:effectLst>
                      </a:endParaRPr>
                    </a:p>
                  </a:txBody>
                  <a:tcPr/>
                </a:tc>
              </a:tr>
            </a:tbl>
          </a:graphicData>
        </a:graphic>
      </p:graphicFrame>
    </p:spTree>
    <p:extLst>
      <p:ext uri="{BB962C8B-B14F-4D97-AF65-F5344CB8AC3E}">
        <p14:creationId xmlns:p14="http://schemas.microsoft.com/office/powerpoint/2010/main" val="95196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humbs.dreamstime.com/z/cuaderno-de-cuero-de-la-agenda-13335495.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015" b="89971" l="6077" r="49538"/>
                    </a14:imgEffect>
                  </a14:imgLayer>
                </a14:imgProps>
              </a:ext>
              <a:ext uri="{28A0092B-C50C-407E-A947-70E740481C1C}">
                <a14:useLocalDpi xmlns:a14="http://schemas.microsoft.com/office/drawing/2010/main" val="0"/>
              </a:ext>
            </a:extLst>
          </a:blip>
          <a:srcRect/>
          <a:stretch>
            <a:fillRect/>
          </a:stretch>
        </p:blipFill>
        <p:spPr bwMode="auto">
          <a:xfrm>
            <a:off x="316194" y="1197214"/>
            <a:ext cx="10580405" cy="649317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382520" y="334009"/>
            <a:ext cx="9601200" cy="1036850"/>
          </a:xfrm>
        </p:spPr>
        <p:txBody>
          <a:bodyPr>
            <a:normAutofit/>
          </a:bodyPr>
          <a:lstStyle/>
          <a:p>
            <a:pPr algn="l" defTabSz="914400">
              <a:lnSpc>
                <a:spcPct val="90000"/>
              </a:lnSpc>
              <a:spcBef>
                <a:spcPts val="0"/>
              </a:spcBef>
              <a:buNone/>
            </a:pPr>
            <a:r>
              <a:rPr lang="es-ES" sz="4000" b="1" dirty="0" smtClean="0">
                <a:effectLst>
                  <a:outerShdw blurRad="38100" dist="38100" dir="2700000" algn="tl">
                    <a:srgbClr val="000000">
                      <a:alpha val="43137"/>
                    </a:srgbClr>
                  </a:outerShdw>
                </a:effectLst>
              </a:rPr>
              <a:t>AGENDA</a:t>
            </a:r>
            <a:endParaRPr lang="es-ES" sz="4000" b="1" dirty="0">
              <a:effectLst>
                <a:outerShdw blurRad="38100" dist="38100" dir="2700000" algn="tl">
                  <a:srgbClr val="000000">
                    <a:alpha val="43137"/>
                  </a:srgbClr>
                </a:outerShdw>
              </a:effectLst>
            </a:endParaRPr>
          </a:p>
        </p:txBody>
      </p:sp>
      <p:pic>
        <p:nvPicPr>
          <p:cNvPr id="6" name="Picture 4" descr="http://thumbs.dreamstime.com/z/cuaderno-de-cuero-de-la-agenda-13335495.jpg"/>
          <p:cNvPicPr>
            <a:picLocks noChangeAspect="1" noChangeArrowheads="1"/>
          </p:cNvPicPr>
          <p:nvPr/>
        </p:nvPicPr>
        <p:blipFill>
          <a:blip r:embed="rId4">
            <a:extLst>
              <a:ext uri="{BEBA8EAE-BF5A-486C-A8C5-ECC9F3942E4B}">
                <a14:imgProps xmlns:a14="http://schemas.microsoft.com/office/drawing/2010/main">
                  <a14:imgLayer r:embed="rId3">
                    <a14:imgEffect>
                      <a14:backgroundRemoval t="5310" b="84267" l="4000" r="94077"/>
                    </a14:imgEffect>
                  </a14:imgLayer>
                </a14:imgProps>
              </a:ext>
              <a:ext uri="{28A0092B-C50C-407E-A947-70E740481C1C}">
                <a14:useLocalDpi xmlns:a14="http://schemas.microsoft.com/office/drawing/2010/main" val="0"/>
              </a:ext>
            </a:extLst>
          </a:blip>
          <a:srcRect/>
          <a:stretch>
            <a:fillRect/>
          </a:stretch>
        </p:blipFill>
        <p:spPr bwMode="auto">
          <a:xfrm>
            <a:off x="-137504" y="1197213"/>
            <a:ext cx="11281549" cy="6493175"/>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posición de contenido 2"/>
          <p:cNvSpPr>
            <a:spLocks noGrp="1"/>
          </p:cNvSpPr>
          <p:nvPr>
            <p:ph idx="1"/>
          </p:nvPr>
        </p:nvSpPr>
        <p:spPr>
          <a:xfrm>
            <a:off x="1620714" y="2099711"/>
            <a:ext cx="9601200" cy="4343400"/>
          </a:xfrm>
        </p:spPr>
        <p:txBody>
          <a:bodyPr/>
          <a:lstStyle/>
          <a:p>
            <a:pPr marL="0" indent="0">
              <a:buClr>
                <a:srgbClr val="595959"/>
              </a:buClr>
              <a:buNone/>
            </a:pPr>
            <a:r>
              <a:rPr lang="es-ES" b="1" dirty="0" smtClean="0">
                <a:solidFill>
                  <a:srgbClr val="595959"/>
                </a:solidFill>
                <a:effectLst>
                  <a:outerShdw blurRad="38100" dist="38100" dir="2700000" algn="tl">
                    <a:srgbClr val="000000">
                      <a:alpha val="43137"/>
                    </a:srgbClr>
                  </a:outerShdw>
                </a:effectLst>
                <a:latin typeface="Book Antiqua"/>
              </a:rPr>
              <a:t>MOTIVACIÓN Y CONTEXTO</a:t>
            </a:r>
            <a:endParaRPr lang="es-ES" sz="2400" b="1" i="0" dirty="0" smtClean="0">
              <a:solidFill>
                <a:srgbClr val="595959"/>
              </a:solidFill>
              <a:effectLst>
                <a:outerShdw blurRad="38100" dist="38100" dir="2700000" algn="tl">
                  <a:srgbClr val="000000">
                    <a:alpha val="43137"/>
                  </a:srgbClr>
                </a:outerShdw>
              </a:effectLst>
              <a:latin typeface="Book Antiqua"/>
            </a:endParaRPr>
          </a:p>
          <a:p>
            <a:pPr marL="0" indent="0">
              <a:buClr>
                <a:srgbClr val="595959"/>
              </a:buClr>
              <a:buNone/>
            </a:pPr>
            <a:r>
              <a:rPr lang="es-ES" b="1" dirty="0" smtClean="0">
                <a:solidFill>
                  <a:srgbClr val="595959"/>
                </a:solidFill>
                <a:effectLst>
                  <a:outerShdw blurRad="38100" dist="38100" dir="2700000" algn="tl">
                    <a:srgbClr val="000000">
                      <a:alpha val="43137"/>
                    </a:srgbClr>
                  </a:outerShdw>
                </a:effectLst>
                <a:latin typeface="Book Antiqua"/>
              </a:rPr>
              <a:t>    PLANTEAMIENTO DEL PROBLEMA E HIPÓTESIS</a:t>
            </a:r>
          </a:p>
          <a:p>
            <a:pPr marL="0" indent="0">
              <a:buClr>
                <a:srgbClr val="595959"/>
              </a:buClr>
              <a:buNone/>
            </a:pPr>
            <a:r>
              <a:rPr lang="es-ES" sz="2400" b="1" i="0" dirty="0" smtClean="0">
                <a:solidFill>
                  <a:srgbClr val="595959"/>
                </a:solidFill>
                <a:effectLst>
                  <a:outerShdw blurRad="38100" dist="38100" dir="2700000" algn="tl">
                    <a:srgbClr val="000000">
                      <a:alpha val="43137"/>
                    </a:srgbClr>
                  </a:outerShdw>
                </a:effectLst>
                <a:latin typeface="Book Antiqua"/>
              </a:rPr>
              <a:t>        OBJETIVOS</a:t>
            </a:r>
          </a:p>
          <a:p>
            <a:pPr marL="0" indent="0">
              <a:buClr>
                <a:srgbClr val="595959"/>
              </a:buClr>
              <a:buNone/>
            </a:pPr>
            <a:r>
              <a:rPr lang="es-ES" b="1" dirty="0" smtClean="0">
                <a:solidFill>
                  <a:srgbClr val="595959"/>
                </a:solidFill>
                <a:effectLst>
                  <a:outerShdw blurRad="38100" dist="38100" dir="2700000" algn="tl">
                    <a:srgbClr val="000000">
                      <a:alpha val="43137"/>
                    </a:srgbClr>
                  </a:outerShdw>
                </a:effectLst>
                <a:latin typeface="Book Antiqua"/>
              </a:rPr>
              <a:t>            FUNDAMENTO TEÓRICO</a:t>
            </a:r>
          </a:p>
          <a:p>
            <a:pPr marL="0" indent="0">
              <a:buClr>
                <a:srgbClr val="595959"/>
              </a:buClr>
              <a:buNone/>
            </a:pPr>
            <a:r>
              <a:rPr lang="es-ES" b="1" dirty="0" smtClean="0">
                <a:solidFill>
                  <a:srgbClr val="595959"/>
                </a:solidFill>
                <a:effectLst>
                  <a:outerShdw blurRad="38100" dist="38100" dir="2700000" algn="tl">
                    <a:srgbClr val="000000">
                      <a:alpha val="43137"/>
                    </a:srgbClr>
                  </a:outerShdw>
                </a:effectLst>
                <a:latin typeface="Book Antiqua"/>
              </a:rPr>
              <a:t>                EXPRESIÓN MATEMÁTICA</a:t>
            </a:r>
          </a:p>
          <a:p>
            <a:pPr marL="0" indent="0">
              <a:buClr>
                <a:srgbClr val="595959"/>
              </a:buClr>
              <a:buNone/>
            </a:pPr>
            <a:r>
              <a:rPr lang="es-ES" b="1" dirty="0">
                <a:solidFill>
                  <a:srgbClr val="595959"/>
                </a:solidFill>
                <a:effectLst>
                  <a:outerShdw blurRad="38100" dist="38100" dir="2700000" algn="tl">
                    <a:srgbClr val="000000">
                      <a:alpha val="43137"/>
                    </a:srgbClr>
                  </a:outerShdw>
                </a:effectLst>
                <a:latin typeface="Book Antiqua"/>
              </a:rPr>
              <a:t> </a:t>
            </a:r>
            <a:r>
              <a:rPr lang="es-ES" b="1" dirty="0" smtClean="0">
                <a:solidFill>
                  <a:srgbClr val="595959"/>
                </a:solidFill>
                <a:effectLst>
                  <a:outerShdw blurRad="38100" dist="38100" dir="2700000" algn="tl">
                    <a:srgbClr val="000000">
                      <a:alpha val="43137"/>
                    </a:srgbClr>
                  </a:outerShdw>
                </a:effectLst>
                <a:latin typeface="Book Antiqua"/>
              </a:rPr>
              <a:t>                   IMPLEMENTACIÓN</a:t>
            </a:r>
          </a:p>
          <a:p>
            <a:pPr marL="0" indent="0">
              <a:buClr>
                <a:srgbClr val="595959"/>
              </a:buClr>
              <a:buNone/>
            </a:pPr>
            <a:r>
              <a:rPr lang="es-ES" b="1" dirty="0" smtClean="0">
                <a:solidFill>
                  <a:srgbClr val="595959"/>
                </a:solidFill>
                <a:effectLst>
                  <a:outerShdw blurRad="38100" dist="38100" dir="2700000" algn="tl">
                    <a:srgbClr val="000000">
                      <a:alpha val="43137"/>
                    </a:srgbClr>
                  </a:outerShdw>
                </a:effectLst>
                <a:latin typeface="Book Antiqua"/>
              </a:rPr>
              <a:t>                       ANÁLISIS Y EVALUACIÓN DE RESULTADOS</a:t>
            </a:r>
          </a:p>
          <a:p>
            <a:pPr marL="0" indent="0">
              <a:buClr>
                <a:srgbClr val="595959"/>
              </a:buClr>
              <a:buNone/>
            </a:pPr>
            <a:r>
              <a:rPr lang="es-ES" b="1" dirty="0" smtClean="0">
                <a:solidFill>
                  <a:srgbClr val="595959"/>
                </a:solidFill>
                <a:effectLst>
                  <a:outerShdw blurRad="38100" dist="38100" dir="2700000" algn="tl">
                    <a:srgbClr val="000000">
                      <a:alpha val="43137"/>
                    </a:srgbClr>
                  </a:outerShdw>
                </a:effectLst>
                <a:latin typeface="Book Antiqua"/>
              </a:rPr>
              <a:t>                           CONCLUSIONES Y RECOMENDACIONES</a:t>
            </a:r>
          </a:p>
          <a:p>
            <a:pPr>
              <a:buClr>
                <a:srgbClr val="595959"/>
              </a:buClr>
            </a:pPr>
            <a:endParaRPr lang="es-ES" b="1" dirty="0" smtClean="0">
              <a:solidFill>
                <a:srgbClr val="595959"/>
              </a:solidFill>
              <a:effectLst>
                <a:outerShdw blurRad="38100" dist="38100" dir="2700000" algn="tl">
                  <a:srgbClr val="000000">
                    <a:alpha val="43137"/>
                  </a:srgbClr>
                </a:outerShdw>
              </a:effectLst>
              <a:latin typeface="Book Antiqua"/>
            </a:endParaRPr>
          </a:p>
        </p:txBody>
      </p:sp>
      <p:pic>
        <p:nvPicPr>
          <p:cNvPr id="1030" name="Picture 6" descr="http://archivo.de10.com.mx/img/fotogaleria/2013/04/94checklist-verde.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99710" l="600" r="80600"/>
                    </a14:imgEffect>
                  </a14:imgLayer>
                </a14:imgProps>
              </a:ext>
              <a:ext uri="{28A0092B-C50C-407E-A947-70E740481C1C}">
                <a14:useLocalDpi xmlns:a14="http://schemas.microsoft.com/office/drawing/2010/main" val="0"/>
              </a:ext>
            </a:extLst>
          </a:blip>
          <a:srcRect/>
          <a:stretch>
            <a:fillRect/>
          </a:stretch>
        </p:blipFill>
        <p:spPr bwMode="auto">
          <a:xfrm>
            <a:off x="0" y="-8744"/>
            <a:ext cx="4282816" cy="29551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logrnrmadridmaraton.com/wp-content/uploads/2014/10/agenda.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449" b="89855" l="52315" r="89987"/>
                    </a14:imgEffect>
                  </a14:imgLayer>
                </a14:imgProps>
              </a:ext>
              <a:ext uri="{28A0092B-C50C-407E-A947-70E740481C1C}">
                <a14:useLocalDpi xmlns:a14="http://schemas.microsoft.com/office/drawing/2010/main" val="0"/>
              </a:ext>
            </a:extLst>
          </a:blip>
          <a:srcRect/>
          <a:stretch>
            <a:fillRect/>
          </a:stretch>
        </p:blipFill>
        <p:spPr bwMode="auto">
          <a:xfrm>
            <a:off x="5736950" y="1600199"/>
            <a:ext cx="7610475" cy="525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8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thumbs.dreamstime.com/z/fondo-abstracto-con-n%C3%BAmeros-coloridos-del-arco-iris-19441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0193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txBox="1">
            <a:spLocks/>
          </p:cNvSpPr>
          <p:nvPr/>
        </p:nvSpPr>
        <p:spPr>
          <a:xfrm>
            <a:off x="1080794" y="2269825"/>
            <a:ext cx="9989023" cy="3115157"/>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4000" b="1" dirty="0" smtClean="0">
                <a:solidFill>
                  <a:schemeClr val="tx2"/>
                </a:solidFill>
                <a:effectLst>
                  <a:outerShdw blurRad="38100" dist="38100" dir="2700000" algn="tl">
                    <a:srgbClr val="000000">
                      <a:alpha val="43137"/>
                    </a:srgbClr>
                  </a:outerShdw>
                </a:effectLst>
              </a:rPr>
              <a:t>DISEÑO DE LA INVESTIGACIÓN</a:t>
            </a:r>
          </a:p>
          <a:p>
            <a:pPr algn="ctr">
              <a:spcBef>
                <a:spcPts val="0"/>
              </a:spcBef>
            </a:pPr>
            <a:endParaRPr lang="es-ES" sz="4000" b="1" dirty="0" smtClean="0">
              <a:solidFill>
                <a:schemeClr val="tx2"/>
              </a:solidFill>
              <a:effectLst>
                <a:outerShdw blurRad="38100" dist="38100" dir="2700000" algn="tl">
                  <a:srgbClr val="000000">
                    <a:alpha val="43137"/>
                  </a:srgbClr>
                </a:outerShdw>
              </a:effectLst>
            </a:endParaRPr>
          </a:p>
        </p:txBody>
      </p:sp>
      <p:pic>
        <p:nvPicPr>
          <p:cNvPr id="5" name="Picture 20" descr="https://ludicaupel.files.wordpress.com/2009/07/matematicas_numeros_0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348" y="3235180"/>
            <a:ext cx="2955916" cy="268366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5621264" y="2840756"/>
            <a:ext cx="5448553" cy="3115157"/>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endParaRPr lang="es-ES" sz="5000" b="1" dirty="0" smtClean="0">
              <a:solidFill>
                <a:schemeClr val="tx2"/>
              </a:solidFill>
              <a:effectLst>
                <a:outerShdw blurRad="38100" dist="38100" dir="2700000" algn="tl">
                  <a:srgbClr val="000000">
                    <a:alpha val="43137"/>
                  </a:srgbClr>
                </a:outerShdw>
              </a:effectLst>
            </a:endParaRPr>
          </a:p>
          <a:p>
            <a:pPr algn="ctr">
              <a:spcBef>
                <a:spcPts val="0"/>
              </a:spcBef>
            </a:pPr>
            <a:r>
              <a:rPr lang="es-ES" sz="5000" b="1" dirty="0" smtClean="0">
                <a:solidFill>
                  <a:schemeClr val="tx2"/>
                </a:solidFill>
                <a:effectLst>
                  <a:outerShdw blurRad="38100" dist="38100" dir="2700000" algn="tl">
                    <a:srgbClr val="000000">
                      <a:alpha val="43137"/>
                    </a:srgbClr>
                  </a:outerShdw>
                </a:effectLst>
              </a:rPr>
              <a:t>EXPRESIÓN </a:t>
            </a:r>
            <a:r>
              <a:rPr lang="es-ES" sz="5000" b="1" dirty="0" smtClean="0">
                <a:solidFill>
                  <a:schemeClr val="tx2"/>
                </a:solidFill>
                <a:effectLst>
                  <a:outerShdw blurRad="38100" dist="38100" dir="2700000" algn="tl">
                    <a:srgbClr val="000000">
                      <a:alpha val="43137"/>
                    </a:srgbClr>
                  </a:outerShdw>
                </a:effectLst>
              </a:rPr>
              <a:t>MATEMÁTICA</a:t>
            </a:r>
            <a:endParaRPr lang="es-ES" sz="50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009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http://www.fotosdigitalesgratis.com/noticias/fotos/Binarios-800x600-FDG.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621442" y="642705"/>
            <a:ext cx="10949116"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5000" b="1" dirty="0" smtClean="0">
                <a:solidFill>
                  <a:schemeClr val="tx2"/>
                </a:solidFill>
                <a:effectLst>
                  <a:outerShdw blurRad="38100" dist="38100" dir="2700000" algn="tl">
                    <a:srgbClr val="000000">
                      <a:alpha val="43137"/>
                    </a:srgbClr>
                  </a:outerShdw>
                </a:effectLst>
              </a:rPr>
              <a:t>SISTEMA CRIPTOGRÁFICO RSA</a:t>
            </a:r>
            <a:endParaRPr lang="es-ES" sz="5000" b="1" dirty="0">
              <a:solidFill>
                <a:schemeClr val="tx2"/>
              </a:solidFill>
              <a:effectLst>
                <a:outerShdw blurRad="38100" dist="38100" dir="2700000" algn="tl">
                  <a:srgbClr val="000000">
                    <a:alpha val="43137"/>
                  </a:srgbClr>
                </a:outerShdw>
              </a:effectLst>
            </a:endParaRPr>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539" y="1733429"/>
            <a:ext cx="10003143" cy="4177514"/>
          </a:xfrm>
          <a:prstGeom prst="rect">
            <a:avLst/>
          </a:prstGeom>
        </p:spPr>
      </p:pic>
    </p:spTree>
    <p:extLst>
      <p:ext uri="{BB962C8B-B14F-4D97-AF65-F5344CB8AC3E}">
        <p14:creationId xmlns:p14="http://schemas.microsoft.com/office/powerpoint/2010/main" val="202862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http://www.fotosdigitalesgratis.com/noticias/fotos/Binarios-800x600-FDG.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txBox="1">
            <a:spLocks/>
          </p:cNvSpPr>
          <p:nvPr/>
        </p:nvSpPr>
        <p:spPr>
          <a:xfrm>
            <a:off x="1086101" y="163226"/>
            <a:ext cx="9345792" cy="2068365"/>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4000" b="1" dirty="0" smtClean="0">
                <a:solidFill>
                  <a:schemeClr val="tx2"/>
                </a:solidFill>
                <a:effectLst>
                  <a:outerShdw blurRad="38100" dist="38100" dir="2700000" algn="tl">
                    <a:srgbClr val="000000">
                      <a:alpha val="43137"/>
                    </a:srgbClr>
                  </a:outerShdw>
                </a:effectLst>
              </a:rPr>
              <a:t>GENERACIÓN DE CLAVE PÚBLICA Y PRIVADA</a:t>
            </a:r>
            <a:endParaRPr lang="es-ES" sz="4000" b="1" dirty="0">
              <a:solidFill>
                <a:schemeClr val="tx2"/>
              </a:solidFill>
              <a:effectLst>
                <a:outerShdw blurRad="38100" dist="38100" dir="2700000" algn="tl">
                  <a:srgbClr val="000000">
                    <a:alpha val="43137"/>
                  </a:srgbClr>
                </a:outerShdw>
              </a:effectLst>
            </a:endParaRPr>
          </a:p>
        </p:txBody>
      </p:sp>
      <p:sp>
        <p:nvSpPr>
          <p:cNvPr id="8" name="Título 1"/>
          <p:cNvSpPr txBox="1">
            <a:spLocks/>
          </p:cNvSpPr>
          <p:nvPr/>
        </p:nvSpPr>
        <p:spPr>
          <a:xfrm>
            <a:off x="265917" y="2394817"/>
            <a:ext cx="11185853" cy="4180154"/>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marL="685800" indent="-685800">
              <a:buFont typeface="Arial" panose="020B0604020202020204" pitchFamily="34" charset="0"/>
              <a:buChar char="•"/>
            </a:pPr>
            <a:endParaRPr lang="es-ES" sz="4800" dirty="0">
              <a:solidFill>
                <a:schemeClr val="tx2"/>
              </a:solidFill>
            </a:endParaRPr>
          </a:p>
        </p:txBody>
      </p:sp>
      <mc:AlternateContent xmlns:mc="http://schemas.openxmlformats.org/markup-compatibility/2006" xmlns:a14="http://schemas.microsoft.com/office/drawing/2010/main">
        <mc:Choice Requires="a14">
          <p:graphicFrame>
            <p:nvGraphicFramePr>
              <p:cNvPr id="9" name="Diagrama 8"/>
              <p:cNvGraphicFramePr/>
              <p:nvPr>
                <p:extLst>
                  <p:ext uri="{D42A27DB-BD31-4B8C-83A1-F6EECF244321}">
                    <p14:modId xmlns:p14="http://schemas.microsoft.com/office/powerpoint/2010/main" val="194212410"/>
                  </p:ext>
                </p:extLst>
              </p:nvPr>
            </p:nvGraphicFramePr>
            <p:xfrm>
              <a:off x="1972752" y="1197408"/>
              <a:ext cx="887678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9" name="Diagrama 8"/>
              <p:cNvGraphicFramePr/>
              <p:nvPr>
                <p:extLst>
                  <p:ext uri="{D42A27DB-BD31-4B8C-83A1-F6EECF244321}">
                    <p14:modId xmlns:p14="http://schemas.microsoft.com/office/powerpoint/2010/main" val="194212410"/>
                  </p:ext>
                </p:extLst>
              </p:nvPr>
            </p:nvGraphicFramePr>
            <p:xfrm>
              <a:off x="1972752" y="1197408"/>
              <a:ext cx="8876786"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pic>
        <p:nvPicPr>
          <p:cNvPr id="10" name="Picture 6" descr="http://previews.123rf.com/images/chudtsankov/chudtsankov1308/chudtsankov130800471/21699450-Funny-Scientist-Or-Professor-Cartoon-Characters-Set-Collection-7-Stock-Vector.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43628" l="55308" r="100000"/>
                    </a14:imgEffect>
                  </a14:imgLayer>
                </a14:imgProps>
              </a:ext>
              <a:ext uri="{28A0092B-C50C-407E-A947-70E740481C1C}">
                <a14:useLocalDpi xmlns:a14="http://schemas.microsoft.com/office/drawing/2010/main" val="0"/>
              </a:ext>
            </a:extLst>
          </a:blip>
          <a:srcRect l="54951" b="60317"/>
          <a:stretch/>
        </p:blipFill>
        <p:spPr bwMode="auto">
          <a:xfrm>
            <a:off x="-197520" y="4549054"/>
            <a:ext cx="2830179" cy="216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44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www.fotosdigitalesgratis.com/noticias/fotos/Binarios-800x600-FDG.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476665" y="250444"/>
            <a:ext cx="6461931" cy="181408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500" b="1" dirty="0" smtClean="0">
                <a:solidFill>
                  <a:schemeClr val="tx2"/>
                </a:solidFill>
                <a:effectLst>
                  <a:outerShdw blurRad="38100" dist="38100" dir="2700000" algn="tl">
                    <a:srgbClr val="000000">
                      <a:alpha val="43137"/>
                    </a:srgbClr>
                  </a:outerShdw>
                </a:effectLst>
              </a:rPr>
              <a:t>ENCRIPTACIÓN DE MENSAJES</a:t>
            </a:r>
            <a:endParaRPr lang="es-ES" sz="3500" b="1" dirty="0">
              <a:solidFill>
                <a:schemeClr val="tx2"/>
              </a:solidFill>
              <a:effectLst>
                <a:outerShdw blurRad="38100" dist="38100" dir="2700000" algn="tl">
                  <a:srgbClr val="000000">
                    <a:alpha val="43137"/>
                  </a:srgbClr>
                </a:outerShdw>
              </a:effectLst>
            </a:endParaRPr>
          </a:p>
        </p:txBody>
      </p:sp>
      <p:sp>
        <p:nvSpPr>
          <p:cNvPr id="7" name="Título 1"/>
          <p:cNvSpPr txBox="1">
            <a:spLocks/>
          </p:cNvSpPr>
          <p:nvPr/>
        </p:nvSpPr>
        <p:spPr>
          <a:xfrm>
            <a:off x="5036863" y="250444"/>
            <a:ext cx="7974192" cy="1267351"/>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500" b="1" dirty="0" smtClean="0">
                <a:solidFill>
                  <a:schemeClr val="tx2"/>
                </a:solidFill>
                <a:effectLst>
                  <a:outerShdw blurRad="38100" dist="38100" dir="2700000" algn="tl">
                    <a:srgbClr val="000000">
                      <a:alpha val="43137"/>
                    </a:srgbClr>
                  </a:outerShdw>
                </a:effectLst>
              </a:rPr>
              <a:t>DESENCRIPTACIÓN DE MENSAJES</a:t>
            </a:r>
            <a:endParaRPr lang="es-ES" sz="3500" b="1" dirty="0">
              <a:solidFill>
                <a:schemeClr val="tx2"/>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8" name="Esquina doblada 7"/>
              <p:cNvSpPr/>
              <p:nvPr/>
            </p:nvSpPr>
            <p:spPr>
              <a:xfrm>
                <a:off x="520786" y="1517795"/>
                <a:ext cx="5165861" cy="5218285"/>
              </a:xfrm>
              <a:prstGeom prst="foldedCorner">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a:endParaRPr lang="es-ES" sz="3000" dirty="0" smtClean="0">
                  <a:solidFill>
                    <a:schemeClr val="tx2"/>
                  </a:solidFill>
                </a:endParaRPr>
              </a:p>
              <a:p>
                <a:pPr algn="just"/>
                <a:endParaRPr lang="es-ES" sz="3200" dirty="0" smtClean="0">
                  <a:solidFill>
                    <a:schemeClr val="tx2"/>
                  </a:solidFill>
                </a:endParaRPr>
              </a:p>
              <a:p>
                <a:pPr algn="just"/>
                <a:r>
                  <a:rPr lang="es-ES" sz="3200" dirty="0" smtClean="0">
                    <a:solidFill>
                      <a:schemeClr val="tx2"/>
                    </a:solidFill>
                  </a:rPr>
                  <a:t>El </a:t>
                </a:r>
                <a:r>
                  <a:rPr lang="es-ES" sz="3200" dirty="0">
                    <a:solidFill>
                      <a:schemeClr val="tx2"/>
                    </a:solidFill>
                  </a:rPr>
                  <a:t>usuario A (emisor) envía un mensaje (texto plano) al usuario B (receptor</a:t>
                </a:r>
                <a:r>
                  <a:rPr lang="es-ES" sz="3200" dirty="0" smtClean="0">
                    <a:solidFill>
                      <a:schemeClr val="tx2"/>
                    </a:solidFill>
                  </a:rPr>
                  <a:t>).</a:t>
                </a:r>
              </a:p>
              <a:p>
                <a:pPr algn="just"/>
                <a:endParaRPr lang="es-ES" sz="3200" dirty="0" smtClean="0">
                  <a:solidFill>
                    <a:schemeClr val="tx2"/>
                  </a:solidFill>
                </a:endParaRPr>
              </a:p>
              <a:p>
                <a:pPr algn="just"/>
                <a:r>
                  <a:rPr lang="es-ES" sz="3200" dirty="0" smtClean="0">
                    <a:solidFill>
                      <a:schemeClr val="tx2"/>
                    </a:solidFill>
                  </a:rPr>
                  <a:t>Se </a:t>
                </a:r>
                <a:r>
                  <a:rPr lang="es-ES" sz="3200" dirty="0">
                    <a:solidFill>
                      <a:schemeClr val="tx2"/>
                    </a:solidFill>
                  </a:rPr>
                  <a:t>utiliza la clave pública que consiste en el par </a:t>
                </a:r>
                <a14:m>
                  <m:oMath xmlns:m="http://schemas.openxmlformats.org/officeDocument/2006/math">
                    <m:d>
                      <m:dPr>
                        <m:ctrlPr>
                          <a:rPr lang="es-ES" sz="3200" i="1">
                            <a:solidFill>
                              <a:schemeClr val="tx2"/>
                            </a:solidFill>
                            <a:latin typeface="Cambria Math" panose="02040503050406030204" pitchFamily="18" charset="0"/>
                          </a:rPr>
                        </m:ctrlPr>
                      </m:dPr>
                      <m:e>
                        <m:r>
                          <a:rPr lang="es-ES" sz="3200" i="1">
                            <a:solidFill>
                              <a:schemeClr val="tx2"/>
                            </a:solidFill>
                            <a:latin typeface="Cambria Math" panose="02040503050406030204" pitchFamily="18" charset="0"/>
                          </a:rPr>
                          <m:t>𝑛</m:t>
                        </m:r>
                        <m:r>
                          <a:rPr lang="es-ES" sz="3200" i="1">
                            <a:solidFill>
                              <a:schemeClr val="tx2"/>
                            </a:solidFill>
                            <a:latin typeface="Cambria Math" panose="02040503050406030204" pitchFamily="18" charset="0"/>
                          </a:rPr>
                          <m:t>, </m:t>
                        </m:r>
                        <m:r>
                          <a:rPr lang="es-ES" sz="3200" i="1">
                            <a:solidFill>
                              <a:schemeClr val="tx2"/>
                            </a:solidFill>
                            <a:latin typeface="Cambria Math" panose="02040503050406030204" pitchFamily="18" charset="0"/>
                          </a:rPr>
                          <m:t>𝑧</m:t>
                        </m:r>
                      </m:e>
                    </m:d>
                  </m:oMath>
                </a14:m>
                <a:r>
                  <a:rPr lang="es-ES" sz="3200" dirty="0">
                    <a:solidFill>
                      <a:schemeClr val="tx2"/>
                    </a:solidFill>
                  </a:rPr>
                  <a:t> y el número entero a. </a:t>
                </a:r>
                <a:endParaRPr lang="es-ES" sz="3200" dirty="0" smtClean="0">
                  <a:solidFill>
                    <a:schemeClr val="tx2"/>
                  </a:solidFill>
                </a:endParaRPr>
              </a:p>
              <a:p>
                <a:pPr algn="just"/>
                <a:endParaRPr lang="es-ES" sz="3200" dirty="0" smtClean="0">
                  <a:solidFill>
                    <a:schemeClr val="tx2"/>
                  </a:solidFill>
                </a:endParaRPr>
              </a:p>
              <a:p>
                <a:pPr algn="just"/>
                <a:r>
                  <a:rPr lang="es-ES" sz="3200" dirty="0" smtClean="0">
                    <a:solidFill>
                      <a:schemeClr val="tx2"/>
                    </a:solidFill>
                  </a:rPr>
                  <a:t>Aritmética </a:t>
                </a:r>
                <a:r>
                  <a:rPr lang="es-ES" sz="3200" dirty="0">
                    <a:solidFill>
                      <a:schemeClr val="tx2"/>
                    </a:solidFill>
                  </a:rPr>
                  <a:t>modular </a:t>
                </a:r>
                <a:endParaRPr lang="es-ES" sz="3200" dirty="0" smtClean="0">
                  <a:solidFill>
                    <a:schemeClr val="tx2"/>
                  </a:solidFill>
                </a:endParaRPr>
              </a:p>
              <a:p>
                <a:pPr algn="just"/>
                <a14:m>
                  <m:oMath xmlns:m="http://schemas.openxmlformats.org/officeDocument/2006/math">
                    <m:r>
                      <a:rPr lang="es-ES" sz="2800" i="1" smtClean="0">
                        <a:solidFill>
                          <a:schemeClr val="tx2"/>
                        </a:solidFill>
                        <a:latin typeface="Cambria Math" panose="02040503050406030204" pitchFamily="18" charset="0"/>
                      </a:rPr>
                      <m:t>𝐶</m:t>
                    </m:r>
                    <m:r>
                      <a:rPr lang="es-ES" sz="2800" i="1" smtClean="0">
                        <a:solidFill>
                          <a:schemeClr val="tx2"/>
                        </a:solidFill>
                        <a:latin typeface="Cambria Math" panose="02040503050406030204" pitchFamily="18" charset="0"/>
                      </a:rPr>
                      <m:t>=</m:t>
                    </m:r>
                    <m:sSup>
                      <m:sSupPr>
                        <m:ctrlPr>
                          <a:rPr lang="es-ES" sz="2800" i="1">
                            <a:solidFill>
                              <a:schemeClr val="tx2"/>
                            </a:solidFill>
                            <a:latin typeface="Cambria Math" panose="02040503050406030204" pitchFamily="18" charset="0"/>
                          </a:rPr>
                        </m:ctrlPr>
                      </m:sSupPr>
                      <m:e>
                        <m:r>
                          <a:rPr lang="es-ES" sz="2800" i="1">
                            <a:solidFill>
                              <a:schemeClr val="tx2"/>
                            </a:solidFill>
                            <a:latin typeface="Cambria Math" panose="02040503050406030204" pitchFamily="18" charset="0"/>
                          </a:rPr>
                          <m:t>𝑎</m:t>
                        </m:r>
                      </m:e>
                      <m:sup>
                        <m:r>
                          <a:rPr lang="es-ES" sz="2800" i="1">
                            <a:solidFill>
                              <a:schemeClr val="tx2"/>
                            </a:solidFill>
                            <a:latin typeface="Cambria Math" panose="02040503050406030204" pitchFamily="18" charset="0"/>
                          </a:rPr>
                          <m:t>𝑛</m:t>
                        </m:r>
                      </m:sup>
                    </m:sSup>
                    <m:r>
                      <a:rPr lang="es-ES" sz="2800" i="1">
                        <a:solidFill>
                          <a:schemeClr val="tx2"/>
                        </a:solidFill>
                        <a:latin typeface="Cambria Math" panose="02040503050406030204" pitchFamily="18" charset="0"/>
                      </a:rPr>
                      <m:t>𝑚𝑜𝑑</m:t>
                    </m:r>
                    <m:r>
                      <a:rPr lang="es-ES" sz="2800" i="1">
                        <a:solidFill>
                          <a:schemeClr val="tx2"/>
                        </a:solidFill>
                        <a:latin typeface="Cambria Math" panose="02040503050406030204" pitchFamily="18" charset="0"/>
                      </a:rPr>
                      <m:t> </m:t>
                    </m:r>
                    <m:r>
                      <a:rPr lang="es-ES" sz="2800" i="1">
                        <a:solidFill>
                          <a:schemeClr val="tx2"/>
                        </a:solidFill>
                        <a:latin typeface="Cambria Math" panose="02040503050406030204" pitchFamily="18" charset="0"/>
                      </a:rPr>
                      <m:t>𝑧</m:t>
                    </m:r>
                  </m:oMath>
                </a14:m>
                <a:r>
                  <a:rPr lang="es-ES" sz="2800" dirty="0">
                    <a:solidFill>
                      <a:schemeClr val="tx2"/>
                    </a:solidFill>
                  </a:rPr>
                  <a:t> </a:t>
                </a:r>
                <a:endParaRPr lang="es-ES" sz="3000" dirty="0">
                  <a:solidFill>
                    <a:schemeClr val="tx2"/>
                  </a:solidFill>
                </a:endParaRPr>
              </a:p>
              <a:p>
                <a:pPr algn="ctr"/>
                <a:endParaRPr lang="es-ES" dirty="0">
                  <a:solidFill>
                    <a:schemeClr val="tx2"/>
                  </a:solidFill>
                </a:endParaRPr>
              </a:p>
            </p:txBody>
          </p:sp>
        </mc:Choice>
        <mc:Fallback xmlns="">
          <p:sp>
            <p:nvSpPr>
              <p:cNvPr id="8" name="Esquina doblada 7"/>
              <p:cNvSpPr>
                <a:spLocks noRot="1" noChangeAspect="1" noMove="1" noResize="1" noEditPoints="1" noAdjustHandles="1" noChangeArrowheads="1" noChangeShapeType="1" noTextEdit="1"/>
              </p:cNvSpPr>
              <p:nvPr/>
            </p:nvSpPr>
            <p:spPr>
              <a:xfrm>
                <a:off x="520786" y="1517795"/>
                <a:ext cx="5165861" cy="5218285"/>
              </a:xfrm>
              <a:prstGeom prst="foldedCorner">
                <a:avLst/>
              </a:prstGeom>
              <a:blipFill rotWithShape="0">
                <a:blip r:embed="rId4"/>
                <a:stretch>
                  <a:fillRect l="-2938" t="-350" r="-258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Esquina doblada 9"/>
              <p:cNvSpPr/>
              <p:nvPr/>
            </p:nvSpPr>
            <p:spPr>
              <a:xfrm>
                <a:off x="6505702" y="1517795"/>
                <a:ext cx="5165861" cy="5218285"/>
              </a:xfrm>
              <a:prstGeom prst="foldedCorner">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a:endParaRPr lang="es-ES" sz="3200" dirty="0" smtClean="0">
                  <a:solidFill>
                    <a:schemeClr val="tx2"/>
                  </a:solidFill>
                </a:endParaRPr>
              </a:p>
              <a:p>
                <a:pPr algn="just"/>
                <a:r>
                  <a:rPr lang="es-ES" sz="3200" dirty="0" smtClean="0">
                    <a:solidFill>
                      <a:schemeClr val="tx2"/>
                    </a:solidFill>
                  </a:rPr>
                  <a:t>El receptor descifra el mensaje con la ayuda de la clave privada </a:t>
                </a:r>
                <a14:m>
                  <m:oMath xmlns:m="http://schemas.openxmlformats.org/officeDocument/2006/math">
                    <m:d>
                      <m:dPr>
                        <m:ctrlPr>
                          <a:rPr lang="es-ES" sz="3200" i="1">
                            <a:solidFill>
                              <a:schemeClr val="tx2"/>
                            </a:solidFill>
                            <a:latin typeface="Cambria Math" panose="02040503050406030204" pitchFamily="18" charset="0"/>
                          </a:rPr>
                        </m:ctrlPr>
                      </m:dPr>
                      <m:e>
                        <m:r>
                          <a:rPr lang="es-ES" sz="3200" i="1">
                            <a:solidFill>
                              <a:schemeClr val="tx2"/>
                            </a:solidFill>
                            <a:latin typeface="Cambria Math" panose="02040503050406030204" pitchFamily="18" charset="0"/>
                          </a:rPr>
                          <m:t>𝑠</m:t>
                        </m:r>
                        <m:r>
                          <a:rPr lang="es-ES" sz="3200" i="1">
                            <a:solidFill>
                              <a:schemeClr val="tx2"/>
                            </a:solidFill>
                            <a:latin typeface="Cambria Math" panose="02040503050406030204" pitchFamily="18" charset="0"/>
                          </a:rPr>
                          <m:t>,</m:t>
                        </m:r>
                        <m:r>
                          <a:rPr lang="es-ES" sz="3200" i="1">
                            <a:solidFill>
                              <a:schemeClr val="tx2"/>
                            </a:solidFill>
                            <a:latin typeface="Cambria Math" panose="02040503050406030204" pitchFamily="18" charset="0"/>
                          </a:rPr>
                          <m:t>𝑧</m:t>
                        </m:r>
                      </m:e>
                    </m:d>
                  </m:oMath>
                </a14:m>
                <a:r>
                  <a:rPr lang="es-ES" sz="3200" dirty="0">
                    <a:solidFill>
                      <a:schemeClr val="tx2"/>
                    </a:solidFill>
                  </a:rPr>
                  <a:t> y el entero </a:t>
                </a:r>
                <a:r>
                  <a:rPr lang="es-ES" sz="3200" i="1" dirty="0" smtClean="0">
                    <a:solidFill>
                      <a:schemeClr val="tx2"/>
                    </a:solidFill>
                  </a:rPr>
                  <a:t>C</a:t>
                </a:r>
              </a:p>
              <a:p>
                <a:pPr algn="just"/>
                <a:endParaRPr lang="es-ES" sz="3200" i="1" dirty="0" smtClean="0">
                  <a:solidFill>
                    <a:schemeClr val="tx2"/>
                  </a:solidFill>
                </a:endParaRPr>
              </a:p>
              <a:p>
                <a:pPr algn="just"/>
                <a:endParaRPr lang="es-ES" sz="3200" i="1" dirty="0">
                  <a:solidFill>
                    <a:schemeClr val="tx2"/>
                  </a:solidFill>
                </a:endParaRPr>
              </a:p>
              <a:p>
                <a:pPr algn="just"/>
                <a:r>
                  <a:rPr lang="es-ES" sz="3200" dirty="0" smtClean="0">
                    <a:solidFill>
                      <a:schemeClr val="tx2"/>
                    </a:solidFill>
                  </a:rPr>
                  <a:t>Aritmética modular</a:t>
                </a:r>
              </a:p>
              <a:p>
                <a:pPr algn="just"/>
                <a14:m>
                  <m:oMath xmlns:m="http://schemas.openxmlformats.org/officeDocument/2006/math">
                    <m:r>
                      <a:rPr lang="es-ES" sz="3200" i="1">
                        <a:solidFill>
                          <a:schemeClr val="tx2"/>
                        </a:solidFill>
                        <a:latin typeface="Cambria Math" panose="02040503050406030204" pitchFamily="18" charset="0"/>
                      </a:rPr>
                      <m:t>𝐷</m:t>
                    </m:r>
                    <m:r>
                      <a:rPr lang="es-ES" sz="3200" i="1">
                        <a:solidFill>
                          <a:schemeClr val="tx2"/>
                        </a:solidFill>
                        <a:latin typeface="Cambria Math" panose="02040503050406030204" pitchFamily="18" charset="0"/>
                      </a:rPr>
                      <m:t>=</m:t>
                    </m:r>
                    <m:sSup>
                      <m:sSupPr>
                        <m:ctrlPr>
                          <a:rPr lang="es-ES" sz="3200" i="1">
                            <a:solidFill>
                              <a:schemeClr val="tx2"/>
                            </a:solidFill>
                            <a:latin typeface="Cambria Math" panose="02040503050406030204" pitchFamily="18" charset="0"/>
                          </a:rPr>
                        </m:ctrlPr>
                      </m:sSupPr>
                      <m:e>
                        <m:r>
                          <a:rPr lang="es-ES" sz="3200" i="1">
                            <a:solidFill>
                              <a:schemeClr val="tx2"/>
                            </a:solidFill>
                            <a:latin typeface="Cambria Math" panose="02040503050406030204" pitchFamily="18" charset="0"/>
                          </a:rPr>
                          <m:t>𝐶</m:t>
                        </m:r>
                      </m:e>
                      <m:sup>
                        <m:r>
                          <a:rPr lang="es-ES" sz="3200" i="1">
                            <a:solidFill>
                              <a:schemeClr val="tx2"/>
                            </a:solidFill>
                            <a:latin typeface="Cambria Math" panose="02040503050406030204" pitchFamily="18" charset="0"/>
                          </a:rPr>
                          <m:t>𝑠</m:t>
                        </m:r>
                      </m:sup>
                    </m:sSup>
                    <m:r>
                      <a:rPr lang="es-ES" sz="3200" i="1">
                        <a:solidFill>
                          <a:schemeClr val="tx2"/>
                        </a:solidFill>
                        <a:latin typeface="Cambria Math" panose="02040503050406030204" pitchFamily="18" charset="0"/>
                      </a:rPr>
                      <m:t>𝑚𝑜𝑑</m:t>
                    </m:r>
                    <m:r>
                      <a:rPr lang="es-ES" sz="3200" i="1">
                        <a:solidFill>
                          <a:schemeClr val="tx2"/>
                        </a:solidFill>
                        <a:latin typeface="Cambria Math" panose="02040503050406030204" pitchFamily="18" charset="0"/>
                      </a:rPr>
                      <m:t> </m:t>
                    </m:r>
                    <m:r>
                      <a:rPr lang="es-ES" sz="3200" i="1">
                        <a:solidFill>
                          <a:schemeClr val="tx2"/>
                        </a:solidFill>
                        <a:latin typeface="Cambria Math" panose="02040503050406030204" pitchFamily="18" charset="0"/>
                      </a:rPr>
                      <m:t>𝑧</m:t>
                    </m:r>
                  </m:oMath>
                </a14:m>
                <a:r>
                  <a:rPr lang="es-ES" sz="3200" dirty="0">
                    <a:solidFill>
                      <a:schemeClr val="tx2"/>
                    </a:solidFill>
                  </a:rPr>
                  <a:t> </a:t>
                </a:r>
                <a:endParaRPr lang="es-ES" sz="3000" dirty="0" smtClean="0">
                  <a:solidFill>
                    <a:schemeClr val="tx2"/>
                  </a:solidFill>
                </a:endParaRPr>
              </a:p>
            </p:txBody>
          </p:sp>
        </mc:Choice>
        <mc:Fallback xmlns="">
          <p:sp>
            <p:nvSpPr>
              <p:cNvPr id="10" name="Esquina doblada 9"/>
              <p:cNvSpPr>
                <a:spLocks noRot="1" noChangeAspect="1" noMove="1" noResize="1" noEditPoints="1" noAdjustHandles="1" noChangeArrowheads="1" noChangeShapeType="1" noTextEdit="1"/>
              </p:cNvSpPr>
              <p:nvPr/>
            </p:nvSpPr>
            <p:spPr>
              <a:xfrm>
                <a:off x="6505702" y="1517795"/>
                <a:ext cx="5165861" cy="5218285"/>
              </a:xfrm>
              <a:prstGeom prst="foldedCorner">
                <a:avLst/>
              </a:prstGeom>
              <a:blipFill rotWithShape="0">
                <a:blip r:embed="rId5"/>
                <a:stretch>
                  <a:fillRect l="-2938" r="-2585"/>
                </a:stretch>
              </a:blipFill>
            </p:spPr>
            <p:txBody>
              <a:bodyPr/>
              <a:lstStyle/>
              <a:p>
                <a:r>
                  <a:rPr lang="es-ES">
                    <a:noFill/>
                  </a:rPr>
                  <a:t> </a:t>
                </a:r>
              </a:p>
            </p:txBody>
          </p:sp>
        </mc:Fallback>
      </mc:AlternateContent>
    </p:spTree>
    <p:extLst>
      <p:ext uri="{BB962C8B-B14F-4D97-AF65-F5344CB8AC3E}">
        <p14:creationId xmlns:p14="http://schemas.microsoft.com/office/powerpoint/2010/main" val="233770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FilmGrain/>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5419811" y="2698052"/>
            <a:ext cx="7424046"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4000" b="1" dirty="0" smtClean="0">
                <a:solidFill>
                  <a:schemeClr val="tx2"/>
                </a:solidFill>
                <a:effectLst>
                  <a:outerShdw blurRad="38100" dist="38100" dir="2700000" algn="tl">
                    <a:srgbClr val="000000">
                      <a:alpha val="43137"/>
                    </a:srgbClr>
                  </a:outerShdw>
                </a:effectLst>
              </a:rPr>
              <a:t>DESARROLLO</a:t>
            </a:r>
          </a:p>
          <a:p>
            <a:pPr algn="ctr">
              <a:spcBef>
                <a:spcPts val="0"/>
              </a:spcBef>
            </a:pPr>
            <a:r>
              <a:rPr lang="es-ES" sz="4000" b="1" dirty="0" smtClean="0">
                <a:solidFill>
                  <a:schemeClr val="tx2"/>
                </a:solidFill>
                <a:effectLst>
                  <a:outerShdw blurRad="38100" dist="38100" dir="2700000" algn="tl">
                    <a:srgbClr val="000000">
                      <a:alpha val="43137"/>
                    </a:srgbClr>
                  </a:outerShdw>
                </a:effectLst>
              </a:rPr>
              <a:t>DE</a:t>
            </a:r>
          </a:p>
          <a:p>
            <a:pPr algn="ctr">
              <a:spcBef>
                <a:spcPts val="0"/>
              </a:spcBef>
            </a:pPr>
            <a:r>
              <a:rPr lang="es-ES" sz="4000" b="1" dirty="0" smtClean="0">
                <a:solidFill>
                  <a:schemeClr val="tx2"/>
                </a:solidFill>
                <a:effectLst>
                  <a:outerShdw blurRad="38100" dist="38100" dir="2700000" algn="tl">
                    <a:srgbClr val="000000">
                      <a:alpha val="43137"/>
                    </a:srgbClr>
                  </a:outerShdw>
                </a:effectLst>
              </a:rPr>
              <a:t>LA PROPUESTA</a:t>
            </a:r>
            <a:endParaRPr lang="es-ES" sz="4000" b="1" dirty="0">
              <a:solidFill>
                <a:schemeClr val="tx2"/>
              </a:solidFill>
              <a:effectLst>
                <a:outerShdw blurRad="38100" dist="38100" dir="2700000" algn="tl">
                  <a:srgbClr val="000000">
                    <a:alpha val="43137"/>
                  </a:srgbClr>
                </a:outerShdw>
              </a:effectLst>
            </a:endParaRPr>
          </a:p>
        </p:txBody>
      </p:sp>
      <p:sp>
        <p:nvSpPr>
          <p:cNvPr id="7" name="AutoShape 2" descr="data:image/jpeg;base64,/9j/4AAQSkZJRgABAQAAAQABAAD/2wCEAAkGBxQQEBUPEBIVFBUVFRAVEBUUEBQXFRQUFBQWFhcUFBcYHCggGBonHBQWITEhJSkrLi4wFx8zODMsQygtLisBCgoKDg0OGxAQGzQkICYtLywtMDAsLCwvLCwsLywsLC8vLCwsLCwsLC8sLCwsLCwsLCwsLCwsLCwsLCwsLCwsLP/AABEIAOAA4QMBEQACEQEDEQH/xAAbAAEAAgMBAQAAAAAAAAAAAAAAAwQCBQYBB//EAD4QAAIBAgMFBgMHAQcFAQAAAAECAAMRBBIhBTFBUWEGEyJxgZEyobEUQlJiwdHh8AcjM1NygpIVk6Ky0mP/xAAaAQEAAwEBAQAAAAAAAAAAAAAAAgMEAQUG/8QANREAAgECAwMMAgIDAAMBAAAAAAECAxESITEEQfAFEyIyUWFxgZGhsdHB4ULxFCNSJENiFf/aAAwDAQACEQMRAD8A+4wBAEAQBAEAQBAEAQBAEAQBAEAQBAEAQBAEAQBAEAQBAEAQBAEAQBAEAQBAEAQBAEAQBAEAQBAEAQBAEAQBAEAQBAEAQBAEAQBAEAQBAEAQBAEAQBAEAQBAEAQBAEAQBAEAQBAEAQBAEAQBAEAQBAEAQBAEAQBAEAQBAEAQBAEAQBAEAQBAEAQBAEAQBAEAQBAEAQBAEAQBAEAQBAEAjr11pjM7BRzYgDy1koxlJ2irkJ1IwWKTsu85zaPbnDUjlUtVP5FsL9S1vlebqfJtaebyPNq8sbPDq3l4fs0OJ/tHc/4dBF/1uW+gE2R5Jj/KXHuYZ8uTfUgl4u/0Um/tBxR+7SH+xv1aWrkuj3+v6KP/ANnaOxen7PU/tCxQ3rSP+xv0aHyVR7X6/oLlraFuXo/s6TY3a56q3q0CL7iua3sbn13TFW5PjF9GRqo8tSl14ehvqG1qbaElT1H6iYpbNOPeelT5Qoz1dvEuo4IuCCOYN5S01qbVJSV0ZTh0QBAEAQBAEAQBAEAQBAEAQBAEAQBAEA8ZgBcmw4kwlc42krs4jtL26FMmlhLM241CLgH8i/e8zp5z1tm5OxdKr6fZ4e18r4ejR9X+P2cHidrValQValR2YG9y27oOAHQaT14UYRjhirI8GrUqVXinK7IA3eMCAWYkXGliTwFpPRFVrZFtqZw1RGZUY7ymhtv0O83H1HGRTVSLSJWwyzN3tynSq4Y10C/dYOF1OuWx0vx+UzUXKNTCy2aTjdI5IGbyqx2uwmelR/v7KosVJbUA8+U86uoyn0C6k3FZ6Gxo4inXQ5WDKbqbH5dJS4yg8y66kjRYirWwFQPSrPlfQFiTYjg43HTjb0mlRp142lHQrjUq7PLFTk1x2aHWbE7Zq9kxSimx0Dg3pm1t5+7vGtyOo3TzNo5Pcc6ea7N57mycrxn0a2T7d36OsBvqPSeYe1qewBAEAQBAEAQBAEAQBAEAQBAEAQCLFYhaal3NgPn0HWSjFydkV1asaccUj5j2y7WNVJo0zZeIH6nj/Xr7mx7IodJ6nzO27bOs7aLs++P3xhe+s9M86xtOzeHSrWy1FLaeEWNr/mtKa83GN0ycIOTtY6TblNaVIH+7RhYJcjwX1uFAJ4cpkoycpb2W1KKWtlx3GjoVsOcrYipmcMoBpUyBlvve4Xdru1ml84soLLvf9lXNw3v0X3Y7GpTpMpQ5ipFiLAaH1mBSmnc02o2tmanZuwqVGt3gZyAGte1wT9dJfPaJzjYgoU7539jdkIfvH1UfvKLy7Cy1N736GFLDIotTKDoBl/S066jeoVGK6rXwUtsKyoM1MVKZIVwDc67ittCRLKUk3k7Mrq05xV7XRqKlCnTTvKRJp3tUS5zh9bGx3MDbfbdre8vUpSdpameUVFYk8jd9nu0opUU08ILLUpak2FialE9M1yh623WmLadkxzfs/wAP79T2Nj5QVOmuzevTOPrnH0O7wuIWqgqU2DKwupG4ieROEoPDJZnv06kakVKLumSyJMQBAEAQBAEAQBAEAQBAEAQDCtVCKWY2AFyZ1Jt2RGUlFOT0PnXaTbb1mbuwSF0UAEhSd277xAJ8h5T1tnoxha587tVedZtpZLj9s4Z6agk1H14hPEfU7h7nynqKT/ijzsK/k+Pg9pYn7tKmLni3jPrfw/Kdwv8Ak/x+zkpRjnb1z/XsYYuvUzZKpbQi6k6DyA0ElGMbXiccnNamOLxLV6haxuSMqjW24ACdilBWCRbo7DrGxZQl/wATDN/wHi+Ug9ohuz47dCfNta5eP1r7HU9n6qgNSq1u8ZCBZRqOYuTc204TFXTdpRjYlTVNZN+3HwbnvaY3KT5t/EotLtLcVJbvcfaF/wAse7fvGF9o5yH/AD8nv2hf8tfdv3jC+0c7H/le/wBmFco65WQWPJmBHUG+hnViTumMcH/H3ZSx9JQC60jUJChgagvYEG97XJ0Gl5ZBvRu3kRlKGuG/n+r+5V20KNfD0qlC9KspJNOxudcpfTjdNZKhzlOpKM849vHiWbS6NSlGdPKS3du6/sSdlu0RwfgrKe6c3BGoU6Bitt43HThpwnNq2Xns46obDtv+M8+q3n3M+lowIBBBBAII3EHcRPCatkz6pNNXRlOHRAEAQBAEAQBAEAQBAEAQDju2u2MoNMHRfi6tuA9/1m/ZKN3c8XlHaf4LRfJwm2NulVXD0gAoANS6qxeowBZmuLb56NHZ03jlru7kYK20NRVKGSWumb3mpp45z92n/wBil/8AM1YI9/q/syOo12ei+izh6+ckGhTcgEiylRfmxVgAOJJkWrLrM7GePJRT9vhosYmthAB3iEvvbuanhvyJYHpu95GKrbnl3omlSW5+Ty9/x6kmBo/acy4ar3IFswNPLoeBZSzN6zkpYM5q/n+MkSybtF28re6u35mz2RsPEUrqHQrcHSzMbHlvFx9ZXU2inLVEP8Wo3eNvJ8MsU9jU6VQVFQqwvz4g7/eRddyjYrdFxedy7mlZ09zQD0GAZAzhJFfH94aZ7k+Peul724DrJww4ulocabWRo8NjicaAxBsuTcLMwGpHK7ZjfrNMqf8Ap9+PI5KVqi7svv3NocNTLmlpmfMwsQCAASGK7id69Qdb6yjHJLFuR2MVJuPadd2SxORBh2O6/d3Pmco6WuR5GedtkMTxrzPb5LrWjzMn4fX0dHMJ7AgCAIAgCAIAgCAIAgCAVdpYruqTPxtZf9R0EnCOKViqvU5uDkfKO0dctZb/ABuoPUBh87kH3ns0FbPsR8vVeKST3s5LEPmdm5sT7mb4qySKZO7bO87IbIoLhamIxChmswpoTY2y3BUczwPSeZtVabqKEGensWzU+adWorvd4fs4raePLkqLKl9FXQeZ5nqZ6VOCWbzZ5yli0yXYe7CwHf1LNfKurdel4q1MKIyvojtqNNUFlAA6CYXJvU4oqOhKHnCSbRYTGsNL3HI6j2Mi4ItVeayuZ9+jfEluqn9D/E5hktGS5ynLrR9D3uVPwOPI6H9vnGJrVDmYy6kvXIjqUmXeCJJST0K5U5R1RirTpBFmh4Aah8k8+fp+0rlm8JpprAnN+RyW2adPDOtSmozsXIBJsOoHrunoUZSqJp6HnzhnkzS4TFMlVaoPiDBr89dbzROKlFxOxeFpm2O2ai4hX3NSc7iQGysbXHuPIyhUYum1uaJSqSp1FNaxfwfZ8HiRVprVXc6hh6ifMzi4ScXuPs6dRVIKcdHmTSJMQBAEAQBAEAQBAEAQDm+1mJ1WmOALH6D9featnjqzzOUJ5qHmfN9pLeoh5NS+bH/5nqQdovzPD/8AZHyITsQ0qmVwM+pUHUBR99ufQe/WS2hTjdaE57PKi7S13L8v6Ln2CpkP96b50bNre4DdZXjjiWW4Wqc23fevyU6Oylr18j2WoFzMq6LUF7Ar+E819uQudVwjdafBGKdXTKXz4d/C7DeUqIpjKq5QOFrSnFizK8GAkDTgMg0HD0NBw9zQdMg0AmpYpl0B05HUe0i4Jlsa046Ms0ctT4hltqWG72kJXjpmX01CrnJW7xiwW1XVQNAN4HUb4g7a6itBzzhmkcX2srqXRR8Shs3kbW+k9HZk0mzDLU0iiabkGXMZ/jvb/Mb/ANpXDqLwO1V0peLPq/YPG5qdTDk60WUDyK6/+Sv7zwtvhaSn28fFj6HkmreEqX/Ltx53OpmA9YQBAEAQBAEAQBAEAQDiNvVs2IfoQo9AB9bzfRVoI8Pa5YqrObqVBTIdhdUdWbyXUe5sPWaLOSst5lpNQlieidzPEY4Vqj1APwKvPLlDD/2M5CDhFIntNZVJt+HpqYUMQpWouYeEXOo0tz9CZKSaaZRTacJLzNZRqI1c1Ua7BQpXcbE3za9JoaahhZlxZ3XG43yYwMLVBfr94evH1mbBbqmtVlLKor/Jn9mza02DdNze3H0vGO3WDoKWcHf5IGUjQi0mmmUShKOTQDTpA9DQDINAJaFMubD1PADmZGUrFlOm5uyJa9cWyJ8I3/mPMzkY72WVJq2COnyQrUI1BtJtXKYya0OS2ntFatd+9W/iIDro4y6a8G3cdes2U6bjFYWdc8Wc157/AN8Zm17P9nu/a6MrILEm9jofhI3g/LrKNo2rArNZluzbC607p3S44+SjXpdxWLvbvMxZF/Cb3zPyPIe/W6EuciktCionSk3Lrbu7vf4Xr39H/ZrisuLKE/HTb3Uhh8s0zcpRvST7GaeRZ4a7j2o+oTwj6kQBAEAQBAEAQBAEAQD55jnvVc83c/8AkZ6MOqj56rnN+LKO0MPmp5fxDxDpw9eMnCVpXK6i6Fu3hHJ7TWrhwrq2jAKdOKXA37tAJtpOE20zPKOje9fGRP2VZU8RYFmJzC4vl3fqfec2m7yOUp4amemn2Wdr4EXFhZgwyMo+HkfKQpVMiFanzcml/fHaQvtNqRVGRn/EyqRqOnl1k1BSzRBS7Wl4s2VDFBvhOtgSOIB3XHCVuNtSSkXqeOYCx8Q5ML+190rdNGhV5rJ5+JIK9M/Elv8ASf0N5zDJaM7jpS1jbwPRTpnc5Hmv7XjFJbjnN0npLj3JKWBzbnUjjqRYeonHVtqiUdlxaSRPVpkDIhW3E51ux667ukjGWd2WzptLBBq3is/crjCHmv8AzX95ZziKP8eXavVfZl9mA3uo9b/QTmPsR3mEtZI5HbuHoU67XLsSA2VQFFz+Y35X+HjN1GVSUOOPcqcaccrt+3v+jZ9ndvDDqzpTVV0VRcksx11PQDhbeJRtGz840my/Z9r5hSko5fL48DT4uoXdnO9iSfWbKccMUjyqlRzk5PebrsO9sfR83HvTYTPtudCXG818mZbVDz+GfYp86fYiAIAgCAIAgCAIAgCAfOcQv96w/O9/RjPQT6J8/ON6jXeQ1HubyaVkVyd3chxODWtTZGHUfr+ntOqbhK6OOCnBx3rM499kmjikUHQ+JbXvYA6TfzuKm2ZJXSwvU6UnOv5l39V/iYuq/E0P/ZDvXwU+/W+W4vyuLy6zMt0TK04MjINB0yDQCxh6WbXcBvJ3CRlKxbTpOee4krYnTImi/MnmZyMd7JTqK2GGnyQh5MpMs8C56DecBo9vbEqO/eotwcoYDVr7r29ppo1opWbOWktxTxVktSQ3CAgkfec/Ew6bgOiiXQV+k9/wVVnford87/rwRjSpMwLKCQouxHCScksmU4ew3nYlD9vojiGa48lMy7Y/9MjZyav/ACo8bj7JPnj7AQBAEAQBAEAQBAEAQD5/tdMmIrD8xI/3+L6GboO8UeJWjhqS41NdeWmUySpY3ENXVhGWF3IdpYNagB1GuZGB1UyVOo0crU080aDamIq4YL48+YEMWUGxG+3Qg2tNMIwqXyKE5QeppcbhVKd7RuFJ8YDG6N+E9OR/aXRk74Za/JJpdZafH67PsjXalYCwf1KgmdwRIYI8M3+xMcKwys1n1NiN4vwlFSOHPcRUWb/D7OJ8TMAo48+g5mZ5VNyNEKF+lJ5GVZC3hFgo3D9TzMRyzepypJyyWSIxhDz+UniKsBIuEHEmcxHcBMmGUcPczmJncKJ0AG4ThJFoAKtzvYEAcgdCZXe7L0sEbvVnNP2aQ1LhiE4rx8geU2ranh0zMPMZ9xucHhUpLkQWG89fMzNObk7svhTUVZFbsPQz7RLkbjiH8gLp9ag9pPbJWoW8OPYs5Mhfab+L/H5PqE8Y+mEAQBAEAQBAEAQBAEA43tlQy1Q/BwPdbg/IrNVB5WPL26NpX7fwc7eaTz2YsTpb18p1EWS0qv3W3H5HmJFreicJLqvQ5DtNiS9QLbwrfIfxX+8Dy0+s3UFaNzNUykazC4lqbXXUHRgdQwO8EcRLZRUlmRjLC7omr4QODUo7hq6feTmfzL19+sVJrKX9k7J5x9Oz7Xf6jB4cUwK9UlRvpqDZ3I5H7q/m9BfW3JSv0Y/0dSVry0+f13+hZTtLW7wMzXXdk4BeS8R/V7znMQtZCU5S1OxoVwyhlNwQCD5zI1Z2Cd0ShoOmQaAZBoBYoqAM7buA/Ef2kJO+SLYRSWKX9mD1SxuZ1KxCUnJ3YDQcMl10nGyaVzYdg8NeticQN2YUk0/D4n9yQZXtcujGPn9G7kyCxTmtNF+fc7OYD1xAEAQBAEAQBAEAQBANP2qwfe4ckfEnjHkPiHtf2ltKVpGba6eOm+7M+f5ptPFPLzpFi86cOQeqUdqVZbqWJIGhUn7ycvofputdKUePEzp2ylpxpxmbDA9n2rEd0c4OoOgt/qvu/rfKZ7SodbIvp7HKpnF3RnX2b9iPeVL5x8Cg8fxMRw6DfORq89ktCU6D2fpS13L74zNViMUmIN6pyVPxgeA2FhmUfD5rp0lyi4K0c1xx+StyU3eWT7d3pu8vQp4nBvT1IuD8LA3U+RGknGaloRlFx1J8HtirSAVWuBuDC48uc5KnGWpG1tDc0e1Qt4qZvpuIsee/dKnQ7GdUmbnA7Tp1rZGF7Xyn4h6SmUJR1JJpm0pKAMz7uA4n+Ospbvki+MElikY1K5Y3PpyA5CSSsQlJyd2eBp04ZBpw6e16hRDYXa2g68F9TaRWb7ibvFWWp2/Z7Z32bDJSOrAFqh51GOZj7k+0xVqmObke5s1HmqSh6+O82UqLxAEAQBAEAQBAEAQBAEA+bdotm/ZqxUDwNdqflxX0Ontzm2nPEjxdpo83PLTcavNLTMM06RsajtBg86ioo1Xf1X+P3l9CdnZlVSO8y2HtP7GA7asw0T8psbtyvw9/ONenzzsjRs1ZbOrvV7u4z23tunij4wUsLKV8QA36jTn/ABOUaEqWmZ3adqp18nl7nO1NnsdaZFQfkNz/AMfi+U184t+RmVN7s/D619iKjiKlIkAkfiUi4PRlOh9Z1xjI4pOOnHkTd9Sf40KH8VPUeqMfoR5TlpLR38fs7eL1VvD6f2j1dnZzalUR77hfK3s1hfyJjnLdZWO4L9V39vk6LYGw2oEV6gu1jlUagX4sePkP4marXU+jEujQlDpSRuXqEm5lSstCMrt3YDRc5YkRSdwJ9JxySJKEnoi1To5dSRf3y/zK3O5fGlh11+DadncAKtUNbwUyGY/icfCvkD4vQc5XVnZeJp2WkpSutF7vjM7KZD1BAEAQBAEAQBAEAQBAPCYBg1WAarbuDXE0ih0I1RuTfsdxk4Twu5VWpKpGx85royMUcWYGxE2p3V0eJKLi7PUjzSRAmpWAzNrwA5nr0kW75IsikliZoNrbLzFqqHXVmU8eJsZrpVbdFmWcW22c+WmkqseoIDyNilSrbU5hycBvbNe0qeC5YpVWu3xz+TNaYPiq0lRfxAspP+kXN/QW8pHE9Iu7JxV85xsvNen9GWHr0iRTpLUTMbF7qWI9hlFuA+cSjPWVmMUErRuu/f8AryOqouqgAMwtyUfvMbu9UXRwx0b48ywMX/8Ao/t/Mjh7iznP/p8eZKmI45mtz0X97zjRJS33fwGx/Bb+bEk/sJ1Q7SLrf8+5lhKT1nCDj7AcWPIRKSiriEJVJJHfbPprSQU13D3J4kzDKTk7s9qnBQjhRcDXnCZlAEAQBAEAQBAEAQDBngEFSpAK1SrAKlWvANDtzCCsMw0cbjzHIyynUw+Bm2jZ1UV1qco4KnKwsRvE2Jpq6PJlFxdmZ131twGg9IjoKmtuwiJvpJ3K2rnFsttJvuZjKi9jDzOM7LZnaWlTod21O515Wa/4r/1pPOqbNOU7pnq0dtpxp4WjQth3xLF82m65/QTUpKmrHnSbqSxGw2dssUjmF2bhpu8pXOtiRKNN3Nll5kD6+0qxdhdgtqeiqBuF+p/aczep26WiHeE6n3P6RdIWcs2TYclmCoLnmdw6yMpWV2Tp03J2jmzrdk0xSWw1Y/E3E/xMc5uTPXo0VTXfvNvSryBcW6dWAWUqQCUGAewBAEAQBAEAwdoBXqNAK1V4BTrVIBQr1YBrsRVgGnx9m37+B4ycJuOhVVoxqLM1VVtZqp1FLI8uvQnB3eh4tS0sKFkVkbCsrpUBRwWsRrfXSw3f1vknzqacc0WR/wAeUWpZM01ajRvpUPqCPoDNCnPsMzjSWjLeE2UrWY/Dv/xN/pkFpCVZrL8fs6qcX/f6NzQRUXKgQAeZ+sobbd2WpJaWM2q839AD9JzyOt95hnXqfYTuZHonnfcgB8/rOWO37D1PEdTK51VHQ0UtmnUzeSNzgCFFh68z5zLKTk7s9OnTjTVom4w9WRLDY0KkAv0akAuU3gFmm0AmgCAIAgCADAIXMAr1IBUqwClWgFCvANdiBANViVgGpxKQDXvWZevnLY1ZIzVNkpz0yKGOK1Dm1U8bi4PqP2mqntcVkzz6vJ89Y5lnZtRFWxK5uOok5VYyeTKFs84axLwxC8x7icOWPGxSjew94FiF9pION/KRc4rVlio1JaRfHiY/9RB+FSfPSVSrxWhphsU31svczp1Gbfp5SmVWUjZT2anDddmywqSs0G3wywDaYcQDZUIBfowC7SgFqnALKwD2AIAgCADAIXEAgcQCtUWAU6qQClWpwCjWowDX18PANdXwsA11fBQChWwEAp1Nm9IBCdmdIB6uzOkAnp7O6QC5RwHSAbChg4BssPhYBsaFCAbChSgF+jTgF2kkAuU1gFmmIBOsA9gCAIAgCAYsIBC6wCB0gFepTgFWpRgFWpQgFSrhoBUq4WAVamCgFZ8BAIW2d0gGH/TukADZ3SASLs7pAJ0wEAtU8F0gFqlhYBbpYaAXKVCAWqdKAWqdOAWESATosAkgCAIAgCAIAgGLLAImSARNTgEL0oBA9GAQvh4BA2GgETYWARNhIBgcHAMfscA9GDgGQwcAzXCQCZcLAJkw0AnShAJ0owCZKUAnSnAJVSAZwBAEAQBAEAQBAEAQDEpAI2pwCNqUAwNKARmjAMDQgGJw8Ax+zwDz7PAPfs8A9GHgGQoQDMUIBmtGASLSgEi0oBIEgGQEA9gCAIAgCAIAgCAIAgCAIAgHloB5lgHhSAed3APO6gHndQDzuoB73MAd1AMhSgHopwD0LAPbQD2AIAgCAIAgCAIAgCAIAgCAIAgCAIAgCAIAgCAIAgCAIAgCAIAgCAIAgCAIAgCAIB//2Q=="/>
          <p:cNvSpPr>
            <a:spLocks noChangeAspect="1" noChangeArrowheads="1"/>
          </p:cNvSpPr>
          <p:nvPr/>
        </p:nvSpPr>
        <p:spPr bwMode="auto">
          <a:xfrm>
            <a:off x="155575" y="-1385888"/>
            <a:ext cx="2895600" cy="2895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8" name="Picture 4" descr="http://www.muycomputerpro.com/wp-content/uploads/2011/06/gestion-de-software.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1318465" y="2204552"/>
            <a:ext cx="5735789" cy="3108568"/>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p:cNvSpPr txBox="1">
            <a:spLocks/>
          </p:cNvSpPr>
          <p:nvPr/>
        </p:nvSpPr>
        <p:spPr>
          <a:xfrm>
            <a:off x="0" y="1098981"/>
            <a:ext cx="9989023" cy="3115157"/>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4000" b="1" dirty="0" smtClean="0">
                <a:solidFill>
                  <a:schemeClr val="tx2"/>
                </a:solidFill>
                <a:effectLst>
                  <a:outerShdw blurRad="38100" dist="38100" dir="2700000" algn="tl">
                    <a:srgbClr val="000000">
                      <a:alpha val="43137"/>
                    </a:srgbClr>
                  </a:outerShdw>
                </a:effectLst>
              </a:rPr>
              <a:t>DISEÑO DE LA INVESTIGACIÓN:</a:t>
            </a:r>
          </a:p>
          <a:p>
            <a:pPr algn="ctr">
              <a:spcBef>
                <a:spcPts val="0"/>
              </a:spcBef>
            </a:pPr>
            <a:endParaRPr lang="es-ES" sz="4000" b="1" dirty="0" smtClean="0">
              <a:solidFill>
                <a:schemeClr val="tx2"/>
              </a:solidFill>
              <a:effectLst>
                <a:outerShdw blurRad="38100" dist="38100" dir="2700000" algn="tl">
                  <a:srgbClr val="000000">
                    <a:alpha val="43137"/>
                  </a:srgbClr>
                </a:outerShdw>
              </a:effectLst>
            </a:endParaRPr>
          </a:p>
        </p:txBody>
      </p:sp>
      <p:pic>
        <p:nvPicPr>
          <p:cNvPr id="11" name="Picture 4" descr="http://www.muycomputerpro.com/wp-content/uploads/2011/06/gestion-de-software.jpg"/>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9259" b="100000" l="44600" r="90000"/>
                    </a14:imgEffect>
                  </a14:imgLayer>
                </a14:imgProps>
              </a:ext>
              <a:ext uri="{28A0092B-C50C-407E-A947-70E740481C1C}">
                <a14:useLocalDpi xmlns:a14="http://schemas.microsoft.com/office/drawing/2010/main" val="0"/>
              </a:ext>
            </a:extLst>
          </a:blip>
          <a:srcRect/>
          <a:stretch>
            <a:fillRect/>
          </a:stretch>
        </p:blipFill>
        <p:spPr bwMode="auto">
          <a:xfrm>
            <a:off x="1470865" y="2356952"/>
            <a:ext cx="5735789" cy="31085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muycomputerpro.com/wp-content/uploads/2011/06/gestion-de-software.jpg"/>
          <p:cNvPicPr>
            <a:picLocks noChangeAspect="1" noChangeArrowheads="1"/>
          </p:cNvPicPr>
          <p:nvPr/>
        </p:nvPicPr>
        <p:blipFill>
          <a:blip r:embed="rId7">
            <a:extLst>
              <a:ext uri="{BEBA8EAE-BF5A-486C-A8C5-ECC9F3942E4B}">
                <a14:imgProps xmlns:a14="http://schemas.microsoft.com/office/drawing/2010/main">
                  <a14:imgLayer r:embed="rId5">
                    <a14:imgEffect>
                      <a14:backgroundRemoval t="0" b="37500" l="49600" r="90000"/>
                    </a14:imgEffect>
                  </a14:imgLayer>
                </a14:imgProps>
              </a:ext>
              <a:ext uri="{28A0092B-C50C-407E-A947-70E740481C1C}">
                <a14:useLocalDpi xmlns:a14="http://schemas.microsoft.com/office/drawing/2010/main" val="0"/>
              </a:ext>
            </a:extLst>
          </a:blip>
          <a:srcRect/>
          <a:stretch>
            <a:fillRect/>
          </a:stretch>
        </p:blipFill>
        <p:spPr bwMode="auto">
          <a:xfrm>
            <a:off x="1318465" y="2204552"/>
            <a:ext cx="5735789" cy="31085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muycomputerpro.com/wp-content/uploads/2011/06/gestion-de-software.jpg"/>
          <p:cNvPicPr>
            <a:picLocks noChangeAspect="1" noChangeArrowheads="1"/>
          </p:cNvPicPr>
          <p:nvPr/>
        </p:nvPicPr>
        <p:blipFill>
          <a:blip r:embed="rId8">
            <a:extLst>
              <a:ext uri="{BEBA8EAE-BF5A-486C-A8C5-ECC9F3942E4B}">
                <a14:imgProps xmlns:a14="http://schemas.microsoft.com/office/drawing/2010/main">
                  <a14:imgLayer r:embed="rId5">
                    <a14:imgEffect>
                      <a14:backgroundRemoval t="463" b="100000" l="0" r="20000"/>
                    </a14:imgEffect>
                  </a14:imgLayer>
                </a14:imgProps>
              </a:ext>
              <a:ext uri="{28A0092B-C50C-407E-A947-70E740481C1C}">
                <a14:useLocalDpi xmlns:a14="http://schemas.microsoft.com/office/drawing/2010/main" val="0"/>
              </a:ext>
            </a:extLst>
          </a:blip>
          <a:srcRect/>
          <a:stretch>
            <a:fillRect/>
          </a:stretch>
        </p:blipFill>
        <p:spPr bwMode="auto">
          <a:xfrm>
            <a:off x="1318465" y="2204552"/>
            <a:ext cx="5735789" cy="31085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muycomputerpro.com/wp-content/uploads/2011/06/gestion-de-software.jpg"/>
          <p:cNvPicPr>
            <a:picLocks noChangeAspect="1" noChangeArrowheads="1"/>
          </p:cNvPicPr>
          <p:nvPr/>
        </p:nvPicPr>
        <p:blipFill>
          <a:blip r:embed="rId9">
            <a:extLst>
              <a:ext uri="{BEBA8EAE-BF5A-486C-A8C5-ECC9F3942E4B}">
                <a14:imgProps xmlns:a14="http://schemas.microsoft.com/office/drawing/2010/main">
                  <a14:imgLayer r:embed="rId5">
                    <a14:imgEffect>
                      <a14:backgroundRemoval t="17130" b="100000" l="80400" r="100000"/>
                    </a14:imgEffect>
                  </a14:imgLayer>
                </a14:imgProps>
              </a:ext>
              <a:ext uri="{28A0092B-C50C-407E-A947-70E740481C1C}">
                <a14:useLocalDpi xmlns:a14="http://schemas.microsoft.com/office/drawing/2010/main" val="0"/>
              </a:ext>
            </a:extLst>
          </a:blip>
          <a:srcRect/>
          <a:stretch>
            <a:fillRect/>
          </a:stretch>
        </p:blipFill>
        <p:spPr bwMode="auto">
          <a:xfrm>
            <a:off x="1461540" y="2356952"/>
            <a:ext cx="5735789" cy="310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04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FilmGrain/>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1103497" y="503873"/>
            <a:ext cx="7424046"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5000" b="1" dirty="0" smtClean="0">
                <a:solidFill>
                  <a:schemeClr val="tx2"/>
                </a:solidFill>
                <a:effectLst>
                  <a:outerShdw blurRad="38100" dist="38100" dir="2700000" algn="tl">
                    <a:srgbClr val="000000">
                      <a:alpha val="43137"/>
                    </a:srgbClr>
                  </a:outerShdw>
                </a:effectLst>
              </a:rPr>
              <a:t>REQUISITOS</a:t>
            </a:r>
            <a:endParaRPr lang="es-ES" sz="5000" b="1" dirty="0">
              <a:solidFill>
                <a:schemeClr val="tx2"/>
              </a:solidFill>
              <a:effectLst>
                <a:outerShdw blurRad="38100" dist="38100" dir="2700000" algn="tl">
                  <a:srgbClr val="000000">
                    <a:alpha val="43137"/>
                  </a:srgbClr>
                </a:outerShdw>
              </a:effectLst>
            </a:endParaRPr>
          </a:p>
        </p:txBody>
      </p:sp>
      <p:graphicFrame>
        <p:nvGraphicFramePr>
          <p:cNvPr id="7" name="Tabla 6"/>
          <p:cNvGraphicFramePr>
            <a:graphicFrameLocks noGrp="1"/>
          </p:cNvGraphicFramePr>
          <p:nvPr>
            <p:extLst>
              <p:ext uri="{D42A27DB-BD31-4B8C-83A1-F6EECF244321}">
                <p14:modId xmlns:p14="http://schemas.microsoft.com/office/powerpoint/2010/main" val="3238938577"/>
              </p:ext>
            </p:extLst>
          </p:nvPr>
        </p:nvGraphicFramePr>
        <p:xfrm>
          <a:off x="3181585" y="1325881"/>
          <a:ext cx="8472488" cy="5026140"/>
        </p:xfrm>
        <a:graphic>
          <a:graphicData uri="http://schemas.openxmlformats.org/drawingml/2006/table">
            <a:tbl>
              <a:tblPr firstRow="1" firstCol="1" bandRow="1">
                <a:tableStyleId>{5C22544A-7EE6-4342-B048-85BDC9FD1C3A}</a:tableStyleId>
              </a:tblPr>
              <a:tblGrid>
                <a:gridCol w="2686514"/>
                <a:gridCol w="1479956"/>
                <a:gridCol w="4306018"/>
              </a:tblGrid>
              <a:tr h="271468">
                <a:tc>
                  <a:txBody>
                    <a:bodyPr/>
                    <a:lstStyle/>
                    <a:p>
                      <a:pPr algn="just">
                        <a:lnSpc>
                          <a:spcPct val="150000"/>
                        </a:lnSpc>
                        <a:spcAft>
                          <a:spcPts val="0"/>
                        </a:spcAft>
                      </a:pPr>
                      <a:r>
                        <a:rPr lang="es-ES" sz="1500" dirty="0">
                          <a:solidFill>
                            <a:schemeClr val="tx2"/>
                          </a:solidFill>
                          <a:effectLst/>
                        </a:rPr>
                        <a:t>Requerimiento</a:t>
                      </a:r>
                      <a:endParaRPr lang="es-ES" sz="1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500">
                          <a:solidFill>
                            <a:schemeClr val="tx2"/>
                          </a:solidFill>
                          <a:effectLst/>
                        </a:rPr>
                        <a:t>Actores</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500" dirty="0">
                          <a:solidFill>
                            <a:schemeClr val="tx2"/>
                          </a:solidFill>
                          <a:effectLst/>
                        </a:rPr>
                        <a:t>Descripción</a:t>
                      </a:r>
                      <a:endParaRPr lang="es-ES" sz="1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72638">
                <a:tc>
                  <a:txBody>
                    <a:bodyPr/>
                    <a:lstStyle/>
                    <a:p>
                      <a:pPr algn="just">
                        <a:lnSpc>
                          <a:spcPct val="150000"/>
                        </a:lnSpc>
                        <a:spcAft>
                          <a:spcPts val="0"/>
                        </a:spcAft>
                      </a:pPr>
                      <a:r>
                        <a:rPr lang="es-ES" sz="1500">
                          <a:solidFill>
                            <a:schemeClr val="tx2"/>
                          </a:solidFill>
                          <a:effectLst/>
                        </a:rPr>
                        <a:t>Envió de mensaje</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500">
                          <a:solidFill>
                            <a:schemeClr val="tx2"/>
                          </a:solidFill>
                          <a:effectLst/>
                        </a:rPr>
                        <a:t>Cliente</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500" dirty="0" smtClean="0">
                          <a:solidFill>
                            <a:schemeClr val="tx2"/>
                          </a:solidFill>
                          <a:effectLst/>
                        </a:rPr>
                        <a:t>Datos disponibles </a:t>
                      </a:r>
                      <a:r>
                        <a:rPr lang="es-ES" sz="1500" dirty="0">
                          <a:solidFill>
                            <a:schemeClr val="tx2"/>
                          </a:solidFill>
                          <a:effectLst/>
                        </a:rPr>
                        <a:t>en el juego de caracteres imprimibles ASCII extendido</a:t>
                      </a:r>
                      <a:r>
                        <a:rPr lang="es-ES" sz="1500" dirty="0" smtClean="0">
                          <a:solidFill>
                            <a:schemeClr val="tx2"/>
                          </a:solidFill>
                          <a:effectLst/>
                        </a:rPr>
                        <a:t>.</a:t>
                      </a:r>
                      <a:endParaRPr lang="es-ES" sz="1500" dirty="0">
                        <a:solidFill>
                          <a:schemeClr val="tx2"/>
                        </a:solidFill>
                        <a:effectLst/>
                      </a:endParaRPr>
                    </a:p>
                  </a:txBody>
                  <a:tcPr marL="68580" marR="68580" marT="0" marB="0"/>
                </a:tc>
              </a:tr>
              <a:tr h="574378">
                <a:tc>
                  <a:txBody>
                    <a:bodyPr/>
                    <a:lstStyle/>
                    <a:p>
                      <a:pPr algn="just">
                        <a:lnSpc>
                          <a:spcPct val="150000"/>
                        </a:lnSpc>
                        <a:spcAft>
                          <a:spcPts val="0"/>
                        </a:spcAft>
                      </a:pPr>
                      <a:r>
                        <a:rPr lang="es-ES" sz="1500">
                          <a:solidFill>
                            <a:schemeClr val="tx2"/>
                          </a:solidFill>
                          <a:effectLst/>
                        </a:rPr>
                        <a:t>Recepción de mensaje</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500">
                          <a:solidFill>
                            <a:schemeClr val="tx2"/>
                          </a:solidFill>
                          <a:effectLst/>
                        </a:rPr>
                        <a:t>Servidor</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500" dirty="0">
                          <a:solidFill>
                            <a:schemeClr val="tx2"/>
                          </a:solidFill>
                          <a:effectLst/>
                        </a:rPr>
                        <a:t>La aplicación permite recibir los datos que el cliente haya enviado.</a:t>
                      </a:r>
                      <a:endParaRPr lang="es-ES" sz="1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76601">
                <a:tc>
                  <a:txBody>
                    <a:bodyPr/>
                    <a:lstStyle/>
                    <a:p>
                      <a:pPr algn="just">
                        <a:lnSpc>
                          <a:spcPct val="150000"/>
                        </a:lnSpc>
                        <a:spcAft>
                          <a:spcPts val="0"/>
                        </a:spcAft>
                      </a:pPr>
                      <a:r>
                        <a:rPr lang="es-ES" sz="1500">
                          <a:solidFill>
                            <a:schemeClr val="tx2"/>
                          </a:solidFill>
                          <a:effectLst/>
                        </a:rPr>
                        <a:t>Utilización del algoritmo</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500">
                          <a:solidFill>
                            <a:schemeClr val="tx2"/>
                          </a:solidFill>
                          <a:effectLst/>
                        </a:rPr>
                        <a:t>Cliente</a:t>
                      </a:r>
                    </a:p>
                    <a:p>
                      <a:pPr algn="just">
                        <a:lnSpc>
                          <a:spcPct val="150000"/>
                        </a:lnSpc>
                        <a:spcAft>
                          <a:spcPts val="0"/>
                        </a:spcAft>
                      </a:pPr>
                      <a:r>
                        <a:rPr lang="es-ES" sz="1500">
                          <a:solidFill>
                            <a:schemeClr val="tx2"/>
                          </a:solidFill>
                          <a:effectLst/>
                        </a:rPr>
                        <a:t>Servidor</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500" dirty="0">
                          <a:solidFill>
                            <a:schemeClr val="tx2"/>
                          </a:solidFill>
                          <a:effectLst/>
                        </a:rPr>
                        <a:t>Tanto el cliente como el servidor </a:t>
                      </a:r>
                      <a:r>
                        <a:rPr lang="es-ES" sz="1500" dirty="0" smtClean="0">
                          <a:solidFill>
                            <a:schemeClr val="tx2"/>
                          </a:solidFill>
                          <a:effectLst/>
                        </a:rPr>
                        <a:t>usan el algoritmo </a:t>
                      </a:r>
                      <a:r>
                        <a:rPr lang="es-ES" sz="1500" dirty="0">
                          <a:solidFill>
                            <a:schemeClr val="tx2"/>
                          </a:solidFill>
                          <a:effectLst/>
                        </a:rPr>
                        <a:t>para cifrar y </a:t>
                      </a:r>
                      <a:r>
                        <a:rPr lang="es-ES" sz="1500" dirty="0" smtClean="0">
                          <a:solidFill>
                            <a:schemeClr val="tx2"/>
                          </a:solidFill>
                          <a:effectLst/>
                        </a:rPr>
                        <a:t>descifrar</a:t>
                      </a:r>
                      <a:endParaRPr lang="es-ES" sz="1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86894">
                <a:tc>
                  <a:txBody>
                    <a:bodyPr/>
                    <a:lstStyle/>
                    <a:p>
                      <a:pPr algn="just">
                        <a:lnSpc>
                          <a:spcPct val="150000"/>
                        </a:lnSpc>
                        <a:spcAft>
                          <a:spcPts val="0"/>
                        </a:spcAft>
                      </a:pPr>
                      <a:r>
                        <a:rPr lang="es-ES" sz="1500">
                          <a:solidFill>
                            <a:schemeClr val="tx2"/>
                          </a:solidFill>
                          <a:effectLst/>
                        </a:rPr>
                        <a:t>Visualización del mensaje</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500">
                          <a:solidFill>
                            <a:schemeClr val="tx2"/>
                          </a:solidFill>
                          <a:effectLst/>
                        </a:rPr>
                        <a:t>Cliente</a:t>
                      </a:r>
                    </a:p>
                    <a:p>
                      <a:pPr algn="just">
                        <a:lnSpc>
                          <a:spcPct val="150000"/>
                        </a:lnSpc>
                        <a:spcAft>
                          <a:spcPts val="0"/>
                        </a:spcAft>
                      </a:pPr>
                      <a:r>
                        <a:rPr lang="es-ES" sz="1500">
                          <a:solidFill>
                            <a:schemeClr val="tx2"/>
                          </a:solidFill>
                          <a:effectLst/>
                        </a:rPr>
                        <a:t>Servidor</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500">
                          <a:solidFill>
                            <a:schemeClr val="tx2"/>
                          </a:solidFill>
                          <a:effectLst/>
                        </a:rPr>
                        <a:t>Tanto el cliente como el servidor pueden observar el resultado del cifrado.</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74378">
                <a:tc>
                  <a:txBody>
                    <a:bodyPr/>
                    <a:lstStyle/>
                    <a:p>
                      <a:pPr algn="just">
                        <a:lnSpc>
                          <a:spcPct val="150000"/>
                        </a:lnSpc>
                        <a:spcAft>
                          <a:spcPts val="0"/>
                        </a:spcAft>
                      </a:pPr>
                      <a:r>
                        <a:rPr lang="es-ES" sz="1500">
                          <a:solidFill>
                            <a:schemeClr val="tx2"/>
                          </a:solidFill>
                          <a:effectLst/>
                        </a:rPr>
                        <a:t>Selección de datos</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500">
                          <a:solidFill>
                            <a:schemeClr val="tx2"/>
                          </a:solidFill>
                          <a:effectLst/>
                        </a:rPr>
                        <a:t>Servidor</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500" dirty="0" smtClean="0">
                          <a:solidFill>
                            <a:schemeClr val="tx2"/>
                          </a:solidFill>
                          <a:effectLst/>
                        </a:rPr>
                        <a:t>Almacenamiento de la </a:t>
                      </a:r>
                      <a:r>
                        <a:rPr lang="es-ES" sz="1500" dirty="0">
                          <a:solidFill>
                            <a:schemeClr val="tx2"/>
                          </a:solidFill>
                          <a:effectLst/>
                        </a:rPr>
                        <a:t>base de </a:t>
                      </a:r>
                      <a:r>
                        <a:rPr lang="es-ES" sz="1500" dirty="0" smtClean="0">
                          <a:solidFill>
                            <a:schemeClr val="tx2"/>
                          </a:solidFill>
                          <a:effectLst/>
                        </a:rPr>
                        <a:t>datos, </a:t>
                      </a:r>
                      <a:r>
                        <a:rPr lang="es-ES" sz="1500" dirty="0">
                          <a:solidFill>
                            <a:schemeClr val="tx2"/>
                          </a:solidFill>
                          <a:effectLst/>
                        </a:rPr>
                        <a:t>que consta de dos tablas.</a:t>
                      </a:r>
                      <a:endParaRPr lang="es-ES" sz="1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76601">
                <a:tc>
                  <a:txBody>
                    <a:bodyPr/>
                    <a:lstStyle/>
                    <a:p>
                      <a:pPr algn="just">
                        <a:lnSpc>
                          <a:spcPct val="150000"/>
                        </a:lnSpc>
                        <a:spcAft>
                          <a:spcPts val="0"/>
                        </a:spcAft>
                      </a:pPr>
                      <a:r>
                        <a:rPr lang="es-ES" sz="1500">
                          <a:solidFill>
                            <a:schemeClr val="tx2"/>
                          </a:solidFill>
                          <a:effectLst/>
                        </a:rPr>
                        <a:t>Llamada a Procedimiento Remoto</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500">
                          <a:solidFill>
                            <a:schemeClr val="tx2"/>
                          </a:solidFill>
                          <a:effectLst/>
                        </a:rPr>
                        <a:t>Cliente</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500" dirty="0" smtClean="0">
                          <a:solidFill>
                            <a:schemeClr val="tx2"/>
                          </a:solidFill>
                          <a:effectLst/>
                        </a:rPr>
                        <a:t>El </a:t>
                      </a:r>
                      <a:r>
                        <a:rPr lang="es-ES" sz="1500" dirty="0">
                          <a:solidFill>
                            <a:schemeClr val="tx2"/>
                          </a:solidFill>
                          <a:effectLst/>
                        </a:rPr>
                        <a:t>cliente </a:t>
                      </a:r>
                      <a:r>
                        <a:rPr lang="es-ES" sz="1500" dirty="0" smtClean="0">
                          <a:solidFill>
                            <a:schemeClr val="tx2"/>
                          </a:solidFill>
                          <a:effectLst/>
                        </a:rPr>
                        <a:t>obtiene los </a:t>
                      </a:r>
                      <a:r>
                        <a:rPr lang="es-ES" sz="1500" dirty="0">
                          <a:solidFill>
                            <a:schemeClr val="tx2"/>
                          </a:solidFill>
                          <a:effectLst/>
                        </a:rPr>
                        <a:t>datos almacenados en el </a:t>
                      </a:r>
                      <a:r>
                        <a:rPr lang="es-ES" sz="1500" dirty="0" smtClean="0">
                          <a:solidFill>
                            <a:schemeClr val="tx2"/>
                          </a:solidFill>
                          <a:effectLst/>
                        </a:rPr>
                        <a:t>servidor.</a:t>
                      </a:r>
                      <a:endParaRPr lang="es-ES" sz="1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9" name="Título 1"/>
          <p:cNvSpPr txBox="1">
            <a:spLocks/>
          </p:cNvSpPr>
          <p:nvPr/>
        </p:nvSpPr>
        <p:spPr>
          <a:xfrm>
            <a:off x="600111" y="2898608"/>
            <a:ext cx="4016829"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Requisitos funcionales</a:t>
            </a:r>
            <a:endParaRPr lang="es-ES" sz="30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985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FilmGrain/>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1103497" y="503873"/>
            <a:ext cx="7424046"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5000" b="1" dirty="0" smtClean="0">
                <a:solidFill>
                  <a:schemeClr val="tx2"/>
                </a:solidFill>
                <a:effectLst>
                  <a:outerShdw blurRad="38100" dist="38100" dir="2700000" algn="tl">
                    <a:srgbClr val="000000">
                      <a:alpha val="43137"/>
                    </a:srgbClr>
                  </a:outerShdw>
                </a:effectLst>
              </a:rPr>
              <a:t>REQUISITOS</a:t>
            </a:r>
            <a:endParaRPr lang="es-ES" sz="5000" b="1" dirty="0">
              <a:solidFill>
                <a:schemeClr val="tx2"/>
              </a:solidFill>
              <a:effectLst>
                <a:outerShdw blurRad="38100" dist="38100" dir="2700000" algn="tl">
                  <a:srgbClr val="000000">
                    <a:alpha val="43137"/>
                  </a:srgbClr>
                </a:outerShdw>
              </a:effectLst>
            </a:endParaRPr>
          </a:p>
        </p:txBody>
      </p:sp>
      <p:sp>
        <p:nvSpPr>
          <p:cNvPr id="9" name="Título 1"/>
          <p:cNvSpPr txBox="1">
            <a:spLocks/>
          </p:cNvSpPr>
          <p:nvPr/>
        </p:nvSpPr>
        <p:spPr>
          <a:xfrm>
            <a:off x="417231" y="2898608"/>
            <a:ext cx="4016829"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Requisitos no funcionales</a:t>
            </a:r>
            <a:endParaRPr lang="es-ES" sz="3000" b="1" dirty="0">
              <a:solidFill>
                <a:schemeClr val="tx2"/>
              </a:solidFill>
              <a:effectLst>
                <a:outerShdw blurRad="38100" dist="38100" dir="2700000" algn="tl">
                  <a:srgbClr val="000000">
                    <a:alpha val="43137"/>
                  </a:srgbClr>
                </a:outerShdw>
              </a:effectLst>
            </a:endParaRPr>
          </a:p>
        </p:txBody>
      </p:sp>
      <p:graphicFrame>
        <p:nvGraphicFramePr>
          <p:cNvPr id="4" name="Tabla 3"/>
          <p:cNvGraphicFramePr>
            <a:graphicFrameLocks noGrp="1"/>
          </p:cNvGraphicFramePr>
          <p:nvPr>
            <p:extLst>
              <p:ext uri="{D42A27DB-BD31-4B8C-83A1-F6EECF244321}">
                <p14:modId xmlns:p14="http://schemas.microsoft.com/office/powerpoint/2010/main" val="2495771135"/>
              </p:ext>
            </p:extLst>
          </p:nvPr>
        </p:nvGraphicFramePr>
        <p:xfrm>
          <a:off x="3456622" y="1390556"/>
          <a:ext cx="8247698" cy="5137672"/>
        </p:xfrm>
        <a:graphic>
          <a:graphicData uri="http://schemas.openxmlformats.org/drawingml/2006/table">
            <a:tbl>
              <a:tblPr firstRow="1" firstCol="1" bandRow="1">
                <a:tableStyleId>{5C22544A-7EE6-4342-B048-85BDC9FD1C3A}</a:tableStyleId>
              </a:tblPr>
              <a:tblGrid>
                <a:gridCol w="2129928"/>
                <a:gridCol w="6117770"/>
              </a:tblGrid>
              <a:tr h="447988">
                <a:tc>
                  <a:txBody>
                    <a:bodyPr/>
                    <a:lstStyle/>
                    <a:p>
                      <a:pPr algn="just">
                        <a:lnSpc>
                          <a:spcPct val="150000"/>
                        </a:lnSpc>
                        <a:spcAft>
                          <a:spcPts val="0"/>
                        </a:spcAft>
                      </a:pPr>
                      <a:r>
                        <a:rPr lang="es-ES" sz="2000">
                          <a:solidFill>
                            <a:schemeClr val="tx2"/>
                          </a:solidFill>
                          <a:effectLst/>
                        </a:rPr>
                        <a:t>Requerimiento</a:t>
                      </a:r>
                      <a:endParaRPr lang="es-ES" sz="20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2000">
                          <a:solidFill>
                            <a:schemeClr val="tx2"/>
                          </a:solidFill>
                          <a:effectLst/>
                        </a:rPr>
                        <a:t>Descripción</a:t>
                      </a:r>
                      <a:endParaRPr lang="es-ES" sz="20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9121">
                <a:tc>
                  <a:txBody>
                    <a:bodyPr/>
                    <a:lstStyle/>
                    <a:p>
                      <a:pPr algn="just">
                        <a:lnSpc>
                          <a:spcPct val="150000"/>
                        </a:lnSpc>
                        <a:spcAft>
                          <a:spcPts val="0"/>
                        </a:spcAft>
                      </a:pPr>
                      <a:r>
                        <a:rPr lang="es-ES" sz="2000">
                          <a:solidFill>
                            <a:schemeClr val="tx2"/>
                          </a:solidFill>
                          <a:effectLst/>
                        </a:rPr>
                        <a:t>Base de Datos</a:t>
                      </a:r>
                      <a:endParaRPr lang="es-ES" sz="20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2000">
                          <a:solidFill>
                            <a:schemeClr val="tx2"/>
                          </a:solidFill>
                          <a:effectLst/>
                        </a:rPr>
                        <a:t>La información es almacenada en la base de datos MYSQL</a:t>
                      </a:r>
                      <a:endParaRPr lang="es-ES" sz="20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446608">
                <a:tc>
                  <a:txBody>
                    <a:bodyPr/>
                    <a:lstStyle/>
                    <a:p>
                      <a:pPr algn="just">
                        <a:lnSpc>
                          <a:spcPct val="150000"/>
                        </a:lnSpc>
                        <a:spcAft>
                          <a:spcPts val="0"/>
                        </a:spcAft>
                      </a:pPr>
                      <a:r>
                        <a:rPr lang="es-ES" sz="2000">
                          <a:solidFill>
                            <a:schemeClr val="tx2"/>
                          </a:solidFill>
                          <a:effectLst/>
                        </a:rPr>
                        <a:t>Plataforma Linux/Windows</a:t>
                      </a:r>
                      <a:endParaRPr lang="es-ES" sz="20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2000">
                          <a:solidFill>
                            <a:schemeClr val="tx2"/>
                          </a:solidFill>
                          <a:effectLst/>
                        </a:rPr>
                        <a:t>El mecanismo de encriptación puede ser implementado tanto en Linux como Windows, a partir de la versión 9.1 y Windows 7 en adelante.</a:t>
                      </a:r>
                      <a:endParaRPr lang="es-ES" sz="20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47864">
                <a:tc>
                  <a:txBody>
                    <a:bodyPr/>
                    <a:lstStyle/>
                    <a:p>
                      <a:pPr algn="just">
                        <a:lnSpc>
                          <a:spcPct val="150000"/>
                        </a:lnSpc>
                        <a:spcAft>
                          <a:spcPts val="0"/>
                        </a:spcAft>
                      </a:pPr>
                      <a:r>
                        <a:rPr lang="es-ES" sz="2000">
                          <a:solidFill>
                            <a:schemeClr val="tx2"/>
                          </a:solidFill>
                          <a:effectLst/>
                        </a:rPr>
                        <a:t>Funcionamiento síncrono</a:t>
                      </a:r>
                      <a:endParaRPr lang="es-ES" sz="20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2000">
                          <a:solidFill>
                            <a:schemeClr val="tx2"/>
                          </a:solidFill>
                          <a:effectLst/>
                        </a:rPr>
                        <a:t>La interfaz debe funcionar en tiempo real, para que la mensajería sea instantánea.</a:t>
                      </a:r>
                      <a:endParaRPr lang="es-ES" sz="20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47864">
                <a:tc>
                  <a:txBody>
                    <a:bodyPr/>
                    <a:lstStyle/>
                    <a:p>
                      <a:pPr algn="just">
                        <a:lnSpc>
                          <a:spcPct val="150000"/>
                        </a:lnSpc>
                        <a:spcAft>
                          <a:spcPts val="0"/>
                        </a:spcAft>
                      </a:pPr>
                      <a:r>
                        <a:rPr lang="es-ES" sz="2000">
                          <a:solidFill>
                            <a:schemeClr val="tx2"/>
                          </a:solidFill>
                          <a:effectLst/>
                        </a:rPr>
                        <a:t>Comunicación TCP</a:t>
                      </a:r>
                      <a:endParaRPr lang="es-ES" sz="20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2000" dirty="0">
                          <a:solidFill>
                            <a:schemeClr val="tx2"/>
                          </a:solidFill>
                          <a:effectLst/>
                        </a:rPr>
                        <a:t>Se establece la conexión cliente/servidor, se transfiere los datos y finalmente se da fin a la  misma.</a:t>
                      </a:r>
                      <a:endParaRPr lang="es-ES"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73408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FilmGrain/>
                    </a14:imgEffect>
                    <a14:imgEffect>
                      <a14:colorTemperature colorTemp="88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228600" y="457200"/>
            <a:ext cx="4016829"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DISEÑO CONCEPTUAL</a:t>
            </a:r>
            <a:endParaRPr lang="es-ES" sz="3000" b="1" dirty="0">
              <a:solidFill>
                <a:schemeClr val="tx2"/>
              </a:solidFill>
              <a:effectLst>
                <a:outerShdw blurRad="38100" dist="38100" dir="2700000" algn="tl">
                  <a:srgbClr val="000000">
                    <a:alpha val="43137"/>
                  </a:srgbClr>
                </a:outerShdw>
              </a:effectLst>
            </a:endParaRPr>
          </a:p>
        </p:txBody>
      </p:sp>
      <p:sp>
        <p:nvSpPr>
          <p:cNvPr id="5" name="Título 1"/>
          <p:cNvSpPr txBox="1">
            <a:spLocks/>
          </p:cNvSpPr>
          <p:nvPr/>
        </p:nvSpPr>
        <p:spPr>
          <a:xfrm>
            <a:off x="1360714" y="3127208"/>
            <a:ext cx="4016829"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Diagrama de secuencia</a:t>
            </a:r>
            <a:endParaRPr lang="es-ES" sz="3000" b="1" dirty="0">
              <a:solidFill>
                <a:schemeClr val="tx2"/>
              </a:solidFill>
              <a:effectLst>
                <a:outerShdw blurRad="38100" dist="38100" dir="2700000" algn="tl">
                  <a:srgbClr val="000000">
                    <a:alpha val="43137"/>
                  </a:srgbClr>
                </a:outerShdw>
              </a:effectLst>
            </a:endParaRP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366" y="50883"/>
            <a:ext cx="6121834" cy="6741256"/>
          </a:xfrm>
          <a:prstGeom prst="rect">
            <a:avLst/>
          </a:prstGeom>
        </p:spPr>
      </p:pic>
    </p:spTree>
    <p:extLst>
      <p:ext uri="{BB962C8B-B14F-4D97-AF65-F5344CB8AC3E}">
        <p14:creationId xmlns:p14="http://schemas.microsoft.com/office/powerpoint/2010/main" val="70773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FilmGrain/>
                    </a14:imgEffect>
                    <a14:imgEffect>
                      <a14:colorTemperature colorTemp="88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228600" y="457200"/>
            <a:ext cx="4016829"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DISEÑO CONCEPTUAL</a:t>
            </a:r>
            <a:endParaRPr lang="es-ES" sz="3000" b="1" dirty="0">
              <a:solidFill>
                <a:schemeClr val="tx2"/>
              </a:solidFill>
              <a:effectLst>
                <a:outerShdw blurRad="38100" dist="38100" dir="2700000" algn="tl">
                  <a:srgbClr val="000000">
                    <a:alpha val="43137"/>
                  </a:srgbClr>
                </a:outerShdw>
              </a:effectLst>
            </a:endParaRPr>
          </a:p>
        </p:txBody>
      </p:sp>
      <p:sp>
        <p:nvSpPr>
          <p:cNvPr id="5" name="Título 1"/>
          <p:cNvSpPr txBox="1">
            <a:spLocks/>
          </p:cNvSpPr>
          <p:nvPr/>
        </p:nvSpPr>
        <p:spPr>
          <a:xfrm>
            <a:off x="1360715" y="3127208"/>
            <a:ext cx="2677886"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Diagrama de clases</a:t>
            </a:r>
            <a:endParaRPr lang="es-ES" sz="3000" b="1" dirty="0">
              <a:solidFill>
                <a:schemeClr val="tx2"/>
              </a:solidFill>
              <a:effectLst>
                <a:outerShdw blurRad="38100" dist="38100" dir="2700000" algn="tl">
                  <a:srgbClr val="000000">
                    <a:alpha val="43137"/>
                  </a:srgbClr>
                </a:outerShdw>
              </a:effectLst>
            </a:endParaRP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0021" y="-1"/>
            <a:ext cx="6084921" cy="6858000"/>
          </a:xfrm>
          <a:prstGeom prst="rect">
            <a:avLst/>
          </a:prstGeom>
        </p:spPr>
      </p:pic>
    </p:spTree>
    <p:extLst>
      <p:ext uri="{BB962C8B-B14F-4D97-AF65-F5344CB8AC3E}">
        <p14:creationId xmlns:p14="http://schemas.microsoft.com/office/powerpoint/2010/main" val="66335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artisticFilmGrain/>
                    </a14:imgEffect>
                    <a14:imgEffect>
                      <a14:colorTemperature colorTemp="88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228600" y="457200"/>
            <a:ext cx="4016829"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ARQUITECTURA DEL SISTEMA</a:t>
            </a:r>
            <a:endParaRPr lang="es-ES" sz="3000" b="1" dirty="0">
              <a:solidFill>
                <a:schemeClr val="tx2"/>
              </a:solidFill>
              <a:effectLst>
                <a:outerShdw blurRad="38100" dist="38100" dir="2700000" algn="tl">
                  <a:srgbClr val="000000">
                    <a:alpha val="43137"/>
                  </a:srgbClr>
                </a:outerShdw>
              </a:effectLst>
            </a:endParaRPr>
          </a:p>
        </p:txBody>
      </p:sp>
      <p:sp>
        <p:nvSpPr>
          <p:cNvPr id="6" name="Rectangle 2"/>
          <p:cNvSpPr>
            <a:spLocks noChangeArrowheads="1"/>
          </p:cNvSpPr>
          <p:nvPr/>
        </p:nvSpPr>
        <p:spPr bwMode="auto">
          <a:xfrm>
            <a:off x="2852057" y="1517983"/>
            <a:ext cx="1750645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7" name="Objeto 6"/>
          <p:cNvGraphicFramePr>
            <a:graphicFrameLocks noChangeAspect="1"/>
          </p:cNvGraphicFramePr>
          <p:nvPr>
            <p:extLst>
              <p:ext uri="{D42A27DB-BD31-4B8C-83A1-F6EECF244321}">
                <p14:modId xmlns:p14="http://schemas.microsoft.com/office/powerpoint/2010/main" val="2649404"/>
              </p:ext>
            </p:extLst>
          </p:nvPr>
        </p:nvGraphicFramePr>
        <p:xfrm>
          <a:off x="718457" y="1563702"/>
          <a:ext cx="4267199" cy="4486030"/>
        </p:xfrm>
        <a:graphic>
          <a:graphicData uri="http://schemas.openxmlformats.org/presentationml/2006/ole">
            <mc:AlternateContent xmlns:mc="http://schemas.openxmlformats.org/markup-compatibility/2006">
              <mc:Choice xmlns:v="urn:schemas-microsoft-com:vml" Requires="v">
                <p:oleObj spid="_x0000_s16409" name="Visio" r:id="rId5" imgW="6743554" imgH="7688737" progId="Visio.Drawing.15">
                  <p:embed/>
                </p:oleObj>
              </mc:Choice>
              <mc:Fallback>
                <p:oleObj name="Visio" r:id="rId5" imgW="6743554" imgH="7688737" progId="Visio.Drawing.15">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457" y="1563702"/>
                        <a:ext cx="4267199" cy="4486030"/>
                      </a:xfrm>
                      <a:prstGeom prst="rect">
                        <a:avLst/>
                      </a:prstGeom>
                      <a:noFill/>
                    </p:spPr>
                  </p:pic>
                </p:oleObj>
              </mc:Fallback>
            </mc:AlternateContent>
          </a:graphicData>
        </a:graphic>
      </p:graphicFrame>
      <p:pic>
        <p:nvPicPr>
          <p:cNvPr id="8" name="Imagen 7"/>
          <p:cNvPicPr/>
          <p:nvPr/>
        </p:nvPicPr>
        <p:blipFill>
          <a:blip r:embed="rId7" cstate="print">
            <a:extLst>
              <a:ext uri="{28A0092B-C50C-407E-A947-70E740481C1C}">
                <a14:useLocalDpi xmlns:a14="http://schemas.microsoft.com/office/drawing/2010/main" val="0"/>
              </a:ext>
            </a:extLst>
          </a:blip>
          <a:stretch>
            <a:fillRect/>
          </a:stretch>
        </p:blipFill>
        <p:spPr>
          <a:xfrm>
            <a:off x="6096000" y="784225"/>
            <a:ext cx="5219700" cy="2888615"/>
          </a:xfrm>
          <a:prstGeom prst="rect">
            <a:avLst/>
          </a:prstGeom>
        </p:spPr>
      </p:pic>
      <p:pic>
        <p:nvPicPr>
          <p:cNvPr id="9" name="Imagen 8"/>
          <p:cNvPicPr/>
          <p:nvPr/>
        </p:nvPicPr>
        <p:blipFill>
          <a:blip r:embed="rId8" cstate="print">
            <a:extLst>
              <a:ext uri="{28A0092B-C50C-407E-A947-70E740481C1C}">
                <a14:useLocalDpi xmlns:a14="http://schemas.microsoft.com/office/drawing/2010/main" val="0"/>
              </a:ext>
            </a:extLst>
          </a:blip>
          <a:stretch>
            <a:fillRect/>
          </a:stretch>
        </p:blipFill>
        <p:spPr>
          <a:xfrm>
            <a:off x="6096000" y="4076066"/>
            <a:ext cx="5219700" cy="2337751"/>
          </a:xfrm>
          <a:prstGeom prst="rect">
            <a:avLst/>
          </a:prstGeom>
        </p:spPr>
      </p:pic>
      <p:sp>
        <p:nvSpPr>
          <p:cNvPr id="10" name="Flecha a la derecha con muesca 9"/>
          <p:cNvSpPr/>
          <p:nvPr/>
        </p:nvSpPr>
        <p:spPr>
          <a:xfrm rot="19460389">
            <a:off x="4678680" y="1517983"/>
            <a:ext cx="1036320" cy="889937"/>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Flecha a la derecha con muesca 10"/>
          <p:cNvSpPr/>
          <p:nvPr/>
        </p:nvSpPr>
        <p:spPr>
          <a:xfrm rot="1462051">
            <a:off x="4678680" y="4589235"/>
            <a:ext cx="1036320" cy="889937"/>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7593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FilmGrain/>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232985" y="1677786"/>
            <a:ext cx="6176163"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5000" b="1" dirty="0" smtClean="0">
                <a:solidFill>
                  <a:schemeClr val="tx2"/>
                </a:solidFill>
                <a:effectLst>
                  <a:outerShdw blurRad="38100" dist="38100" dir="2700000" algn="tl">
                    <a:srgbClr val="000000">
                      <a:alpha val="43137"/>
                    </a:srgbClr>
                  </a:outerShdw>
                </a:effectLst>
              </a:rPr>
              <a:t>MOTIVACIÓN Y CONTEXTO</a:t>
            </a:r>
            <a:endParaRPr lang="es-ES" sz="5000" b="1" dirty="0">
              <a:solidFill>
                <a:schemeClr val="tx2"/>
              </a:solidFill>
              <a:effectLst>
                <a:outerShdw blurRad="38100" dist="38100" dir="2700000" algn="tl">
                  <a:srgbClr val="000000">
                    <a:alpha val="43137"/>
                  </a:srgbClr>
                </a:outerShdw>
              </a:effectLst>
            </a:endParaRPr>
          </a:p>
        </p:txBody>
      </p:sp>
      <p:sp>
        <p:nvSpPr>
          <p:cNvPr id="7" name="AutoShape 2" descr="data:image/jpeg;base64,/9j/4AAQSkZJRgABAQAAAQABAAD/2wCEAAkGBxQQEBUPEBIVFBUVFRAVEBUUEBQXFRQUFBQWFhcUFBcYHCggGBonHBQWITEhJSkrLi4wFx8zODMsQygtLisBCgoKDg0OGxAQGzQkICYtLywtMDAsLCwvLCwsLywsLC8vLCwsLCwsLC8sLCwsLCwsLCwsLCwsLCwsLCwsLCwsLP/AABEIAOAA4QMBEQACEQEDEQH/xAAbAAEAAgMBAQAAAAAAAAAAAAAAAwQCBQYBB//EAD4QAAIBAgMFBgMHAQcFAQAAAAECAAMRBBIhBTFBUWEGEyJxgZEyobEUQlJiwdHh8AcjM1NygpIVk6Ky0mP/xAAaAQEAAwEBAQAAAAAAAAAAAAAAAgMEAQUG/8QANREAAgECAwMMAgIDAAMBAAAAAAECAxESITEEQfAFEyIyUWFxgZGhsdHB4ULxFCNSJENiFf/aAAwDAQACEQMRAD8A+4wBAEAQBAEAQBAEAQBAEAQBAEAQBAEAQBAEAQBAEAQBAEAQBAEAQBAEAQBAEAQBAEAQBAEAQBAEAQBAEAQBAEAQBAEAQBAEAQBAEAQBAEAQBAEAQBAEAQBAEAQBAEAQBAEAQBAEAQBAEAQBAEAQBAEAQBAEAQBAEAQBAEAQBAEAQBAEAQBAEAQBAEAQBAEAQBAEAQBAEAQBAEAQBAEAjr11pjM7BRzYgDy1koxlJ2irkJ1IwWKTsu85zaPbnDUjlUtVP5FsL9S1vlebqfJtaebyPNq8sbPDq3l4fs0OJ/tHc/4dBF/1uW+gE2R5Jj/KXHuYZ8uTfUgl4u/0Um/tBxR+7SH+xv1aWrkuj3+v6KP/ANnaOxen7PU/tCxQ3rSP+xv0aHyVR7X6/oLlraFuXo/s6TY3a56q3q0CL7iua3sbn13TFW5PjF9GRqo8tSl14ehvqG1qbaElT1H6iYpbNOPeelT5Qoz1dvEuo4IuCCOYN5S01qbVJSV0ZTh0QBAEAQBAEAQBAEAQBAEAQBAEAQBAEA8ZgBcmw4kwlc42krs4jtL26FMmlhLM241CLgH8i/e8zp5z1tm5OxdKr6fZ4e18r4ejR9X+P2cHidrValQValR2YG9y27oOAHQaT14UYRjhirI8GrUqVXinK7IA3eMCAWYkXGliTwFpPRFVrZFtqZw1RGZUY7ymhtv0O83H1HGRTVSLSJWwyzN3tynSq4Y10C/dYOF1OuWx0vx+UzUXKNTCy2aTjdI5IGbyqx2uwmelR/v7KosVJbUA8+U86uoyn0C6k3FZ6Gxo4inXQ5WDKbqbH5dJS4yg8y66kjRYirWwFQPSrPlfQFiTYjg43HTjb0mlRp142lHQrjUq7PLFTk1x2aHWbE7Zq9kxSimx0Dg3pm1t5+7vGtyOo3TzNo5Pcc6ea7N57mycrxn0a2T7d36OsBvqPSeYe1qewBAEAQBAEAQBAEAQBAEAQBAEAQCLFYhaal3NgPn0HWSjFydkV1asaccUj5j2y7WNVJo0zZeIH6nj/Xr7mx7IodJ6nzO27bOs7aLs++P3xhe+s9M86xtOzeHSrWy1FLaeEWNr/mtKa83GN0ycIOTtY6TblNaVIH+7RhYJcjwX1uFAJ4cpkoycpb2W1KKWtlx3GjoVsOcrYipmcMoBpUyBlvve4Xdru1ml84soLLvf9lXNw3v0X3Y7GpTpMpQ5ipFiLAaH1mBSmnc02o2tmanZuwqVGt3gZyAGte1wT9dJfPaJzjYgoU7539jdkIfvH1UfvKLy7Cy1N736GFLDIotTKDoBl/S066jeoVGK6rXwUtsKyoM1MVKZIVwDc67ittCRLKUk3k7Mrq05xV7XRqKlCnTTvKRJp3tUS5zh9bGx3MDbfbdre8vUpSdpameUVFYk8jd9nu0opUU08ILLUpak2FialE9M1yh623WmLadkxzfs/wAP79T2Nj5QVOmuzevTOPrnH0O7wuIWqgqU2DKwupG4ieROEoPDJZnv06kakVKLumSyJMQBAEAQBAEAQBAEAQBAEAQDCtVCKWY2AFyZ1Jt2RGUlFOT0PnXaTbb1mbuwSF0UAEhSd277xAJ8h5T1tnoxha587tVedZtpZLj9s4Z6agk1H14hPEfU7h7nynqKT/ijzsK/k+Pg9pYn7tKmLni3jPrfw/Kdwv8Ak/x+zkpRjnb1z/XsYYuvUzZKpbQi6k6DyA0ElGMbXiccnNamOLxLV6haxuSMqjW24ACdilBWCRbo7DrGxZQl/wATDN/wHi+Ug9ohuz47dCfNta5eP1r7HU9n6qgNSq1u8ZCBZRqOYuTc204TFXTdpRjYlTVNZN+3HwbnvaY3KT5t/EotLtLcVJbvcfaF/wAse7fvGF9o5yH/AD8nv2hf8tfdv3jC+0c7H/le/wBmFco65WQWPJmBHUG+hnViTumMcH/H3ZSx9JQC60jUJChgagvYEG97XJ0Gl5ZBvRu3kRlKGuG/n+r+5V20KNfD0qlC9KspJNOxudcpfTjdNZKhzlOpKM849vHiWbS6NSlGdPKS3du6/sSdlu0RwfgrKe6c3BGoU6Bitt43HThpwnNq2Xns46obDtv+M8+q3n3M+lowIBBBBAII3EHcRPCatkz6pNNXRlOHRAEAQBAEAQBAEAQBAEAQDju2u2MoNMHRfi6tuA9/1m/ZKN3c8XlHaf4LRfJwm2NulVXD0gAoANS6qxeowBZmuLb56NHZ03jlru7kYK20NRVKGSWumb3mpp45z92n/wBil/8AM1YI9/q/syOo12ei+izh6+ckGhTcgEiylRfmxVgAOJJkWrLrM7GePJRT9vhosYmthAB3iEvvbuanhvyJYHpu95GKrbnl3omlSW5+Ty9/x6kmBo/acy4ar3IFswNPLoeBZSzN6zkpYM5q/n+MkSybtF28re6u35mz2RsPEUrqHQrcHSzMbHlvFx9ZXU2inLVEP8Wo3eNvJ8MsU9jU6VQVFQqwvz4g7/eRddyjYrdFxedy7mlZ09zQD0GAZAzhJFfH94aZ7k+Peul724DrJww4ulocabWRo8NjicaAxBsuTcLMwGpHK7ZjfrNMqf8Ap9+PI5KVqi7svv3NocNTLmlpmfMwsQCAASGK7id69Qdb6yjHJLFuR2MVJuPadd2SxORBh2O6/d3Pmco6WuR5GedtkMTxrzPb5LrWjzMn4fX0dHMJ7AgCAIAgCAIAgCAIAgCAVdpYruqTPxtZf9R0EnCOKViqvU5uDkfKO0dctZb/ABuoPUBh87kH3ns0FbPsR8vVeKST3s5LEPmdm5sT7mb4qySKZO7bO87IbIoLhamIxChmswpoTY2y3BUczwPSeZtVabqKEGensWzU+adWorvd4fs4raePLkqLKl9FXQeZ5nqZ6VOCWbzZ5yli0yXYe7CwHf1LNfKurdel4q1MKIyvojtqNNUFlAA6CYXJvU4oqOhKHnCSbRYTGsNL3HI6j2Mi4ItVeayuZ9+jfEluqn9D/E5hktGS5ynLrR9D3uVPwOPI6H9vnGJrVDmYy6kvXIjqUmXeCJJST0K5U5R1RirTpBFmh4Aah8k8+fp+0rlm8JpprAnN+RyW2adPDOtSmozsXIBJsOoHrunoUZSqJp6HnzhnkzS4TFMlVaoPiDBr89dbzROKlFxOxeFpm2O2ai4hX3NSc7iQGysbXHuPIyhUYum1uaJSqSp1FNaxfwfZ8HiRVprVXc6hh6ifMzi4ScXuPs6dRVIKcdHmTSJMQBAEAQBAEAQBAEAQDm+1mJ1WmOALH6D9featnjqzzOUJ5qHmfN9pLeoh5NS+bH/5nqQdovzPD/8AZHyITsQ0qmVwM+pUHUBR99ufQe/WS2hTjdaE57PKi7S13L8v6Ln2CpkP96b50bNre4DdZXjjiWW4Wqc23fevyU6Oylr18j2WoFzMq6LUF7Ar+E819uQudVwjdafBGKdXTKXz4d/C7DeUqIpjKq5QOFrSnFizK8GAkDTgMg0HD0NBw9zQdMg0AmpYpl0B05HUe0i4Jlsa046Ms0ctT4hltqWG72kJXjpmX01CrnJW7xiwW1XVQNAN4HUb4g7a6itBzzhmkcX2srqXRR8Shs3kbW+k9HZk0mzDLU0iiabkGXMZ/jvb/Mb/ANpXDqLwO1V0peLPq/YPG5qdTDk60WUDyK6/+Sv7zwtvhaSn28fFj6HkmreEqX/Ltx53OpmA9YQBAEAQBAEAQBAEAQDiNvVs2IfoQo9AB9bzfRVoI8Pa5YqrObqVBTIdhdUdWbyXUe5sPWaLOSst5lpNQlieidzPEY4Vqj1APwKvPLlDD/2M5CDhFIntNZVJt+HpqYUMQpWouYeEXOo0tz9CZKSaaZRTacJLzNZRqI1c1Ua7BQpXcbE3za9JoaahhZlxZ3XG43yYwMLVBfr94evH1mbBbqmtVlLKor/Jn9mza02DdNze3H0vGO3WDoKWcHf5IGUjQi0mmmUShKOTQDTpA9DQDINAJaFMubD1PADmZGUrFlOm5uyJa9cWyJ8I3/mPMzkY72WVJq2COnyQrUI1BtJtXKYya0OS2ntFatd+9W/iIDro4y6a8G3cdes2U6bjFYWdc8Wc157/AN8Zm17P9nu/a6MrILEm9jofhI3g/LrKNo2rArNZluzbC607p3S44+SjXpdxWLvbvMxZF/Cb3zPyPIe/W6EuciktCionSk3Lrbu7vf4Xr39H/ZrisuLKE/HTb3Uhh8s0zcpRvST7GaeRZ4a7j2o+oTwj6kQBAEAQBAEAQBAEAQD55jnvVc83c/8AkZ6MOqj56rnN+LKO0MPmp5fxDxDpw9eMnCVpXK6i6Fu3hHJ7TWrhwrq2jAKdOKXA37tAJtpOE20zPKOje9fGRP2VZU8RYFmJzC4vl3fqfec2m7yOUp4amemn2Wdr4EXFhZgwyMo+HkfKQpVMiFanzcml/fHaQvtNqRVGRn/EyqRqOnl1k1BSzRBS7Wl4s2VDFBvhOtgSOIB3XHCVuNtSSkXqeOYCx8Q5ML+190rdNGhV5rJ5+JIK9M/Elv8ASf0N5zDJaM7jpS1jbwPRTpnc5Hmv7XjFJbjnN0npLj3JKWBzbnUjjqRYeonHVtqiUdlxaSRPVpkDIhW3E51ux667ukjGWd2WzptLBBq3is/crjCHmv8AzX95ZziKP8eXavVfZl9mA3uo9b/QTmPsR3mEtZI5HbuHoU67XLsSA2VQFFz+Y35X+HjN1GVSUOOPcqcaccrt+3v+jZ9ndvDDqzpTVV0VRcksx11PQDhbeJRtGz840my/Z9r5hSko5fL48DT4uoXdnO9iSfWbKccMUjyqlRzk5PebrsO9sfR83HvTYTPtudCXG818mZbVDz+GfYp86fYiAIAgCAIAgCAIAgCAfOcQv96w/O9/RjPQT6J8/ON6jXeQ1HubyaVkVyd3chxODWtTZGHUfr+ntOqbhK6OOCnBx3rM499kmjikUHQ+JbXvYA6TfzuKm2ZJXSwvU6UnOv5l39V/iYuq/E0P/ZDvXwU+/W+W4vyuLy6zMt0TK04MjINB0yDQCxh6WbXcBvJ3CRlKxbTpOee4krYnTImi/MnmZyMd7JTqK2GGnyQh5MpMs8C56DecBo9vbEqO/eotwcoYDVr7r29ppo1opWbOWktxTxVktSQ3CAgkfec/Ew6bgOiiXQV+k9/wVVnford87/rwRjSpMwLKCQouxHCScksmU4ew3nYlD9vojiGa48lMy7Y/9MjZyav/ACo8bj7JPnj7AQBAEAQBAEAQBAEAQD5/tdMmIrD8xI/3+L6GboO8UeJWjhqS41NdeWmUySpY3ENXVhGWF3IdpYNagB1GuZGB1UyVOo0crU080aDamIq4YL48+YEMWUGxG+3Qg2tNMIwqXyKE5QeppcbhVKd7RuFJ8YDG6N+E9OR/aXRk74Za/JJpdZafH67PsjXalYCwf1KgmdwRIYI8M3+xMcKwys1n1NiN4vwlFSOHPcRUWb/D7OJ8TMAo48+g5mZ5VNyNEKF+lJ5GVZC3hFgo3D9TzMRyzepypJyyWSIxhDz+UniKsBIuEHEmcxHcBMmGUcPczmJncKJ0AG4ThJFoAKtzvYEAcgdCZXe7L0sEbvVnNP2aQ1LhiE4rx8geU2ranh0zMPMZ9xucHhUpLkQWG89fMzNObk7svhTUVZFbsPQz7RLkbjiH8gLp9ag9pPbJWoW8OPYs5Mhfab+L/H5PqE8Y+mEAQBAEAQBAEAQBAEA43tlQy1Q/BwPdbg/IrNVB5WPL26NpX7fwc7eaTz2YsTpb18p1EWS0qv3W3H5HmJFreicJLqvQ5DtNiS9QLbwrfIfxX+8Dy0+s3UFaNzNUykazC4lqbXXUHRgdQwO8EcRLZRUlmRjLC7omr4QODUo7hq6feTmfzL19+sVJrKX9k7J5x9Oz7Xf6jB4cUwK9UlRvpqDZ3I5H7q/m9BfW3JSv0Y/0dSVry0+f13+hZTtLW7wMzXXdk4BeS8R/V7znMQtZCU5S1OxoVwyhlNwQCD5zI1Z2Cd0ShoOmQaAZBoBYoqAM7buA/Ef2kJO+SLYRSWKX9mD1SxuZ1KxCUnJ3YDQcMl10nGyaVzYdg8NeticQN2YUk0/D4n9yQZXtcujGPn9G7kyCxTmtNF+fc7OYD1xAEAQBAEAQBAEAQBANP2qwfe4ckfEnjHkPiHtf2ltKVpGba6eOm+7M+f5ptPFPLzpFi86cOQeqUdqVZbqWJIGhUn7ycvofputdKUePEzp2ylpxpxmbDA9n2rEd0c4OoOgt/qvu/rfKZ7SodbIvp7HKpnF3RnX2b9iPeVL5x8Cg8fxMRw6DfORq89ktCU6D2fpS13L74zNViMUmIN6pyVPxgeA2FhmUfD5rp0lyi4K0c1xx+StyU3eWT7d3pu8vQp4nBvT1IuD8LA3U+RGknGaloRlFx1J8HtirSAVWuBuDC48uc5KnGWpG1tDc0e1Qt4qZvpuIsee/dKnQ7GdUmbnA7Tp1rZGF7Xyn4h6SmUJR1JJpm0pKAMz7uA4n+Ospbvki+MElikY1K5Y3PpyA5CSSsQlJyd2eBp04ZBpw6e16hRDYXa2g68F9TaRWb7ibvFWWp2/Z7Z32bDJSOrAFqh51GOZj7k+0xVqmObke5s1HmqSh6+O82UqLxAEAQBAEAQBAEAQBAEA+bdotm/ZqxUDwNdqflxX0Ontzm2nPEjxdpo83PLTcavNLTMM06RsajtBg86ioo1Xf1X+P3l9CdnZlVSO8y2HtP7GA7asw0T8psbtyvw9/ONenzzsjRs1ZbOrvV7u4z23tunij4wUsLKV8QA36jTn/ABOUaEqWmZ3adqp18nl7nO1NnsdaZFQfkNz/AMfi+U184t+RmVN7s/D619iKjiKlIkAkfiUi4PRlOh9Z1xjI4pOOnHkTd9Sf40KH8VPUeqMfoR5TlpLR38fs7eL1VvD6f2j1dnZzalUR77hfK3s1hfyJjnLdZWO4L9V39vk6LYGw2oEV6gu1jlUagX4sePkP4marXU+jEujQlDpSRuXqEm5lSstCMrt3YDRc5YkRSdwJ9JxySJKEnoi1To5dSRf3y/zK3O5fGlh11+DadncAKtUNbwUyGY/icfCvkD4vQc5XVnZeJp2WkpSutF7vjM7KZD1BAEAQBAEAQBAEAQBAPCYBg1WAarbuDXE0ih0I1RuTfsdxk4Twu5VWpKpGx85royMUcWYGxE2p3V0eJKLi7PUjzSRAmpWAzNrwA5nr0kW75IsikliZoNrbLzFqqHXVmU8eJsZrpVbdFmWcW22c+WmkqseoIDyNilSrbU5hycBvbNe0qeC5YpVWu3xz+TNaYPiq0lRfxAspP+kXN/QW8pHE9Iu7JxV85xsvNen9GWHr0iRTpLUTMbF7qWI9hlFuA+cSjPWVmMUErRuu/f8AryOqouqgAMwtyUfvMbu9UXRwx0b48ywMX/8Ao/t/Mjh7iznP/p8eZKmI45mtz0X97zjRJS33fwGx/Bb+bEk/sJ1Q7SLrf8+5lhKT1nCDj7AcWPIRKSiriEJVJJHfbPprSQU13D3J4kzDKTk7s9qnBQjhRcDXnCZlAEAQBAEAQBAEAQDBngEFSpAK1SrAKlWvANDtzCCsMw0cbjzHIyynUw+Bm2jZ1UV1qco4KnKwsRvE2Jpq6PJlFxdmZ131twGg9IjoKmtuwiJvpJ3K2rnFsttJvuZjKi9jDzOM7LZnaWlTod21O515Wa/4r/1pPOqbNOU7pnq0dtpxp4WjQth3xLF82m65/QTUpKmrHnSbqSxGw2dssUjmF2bhpu8pXOtiRKNN3Nll5kD6+0qxdhdgtqeiqBuF+p/aczep26WiHeE6n3P6RdIWcs2TYclmCoLnmdw6yMpWV2Tp03J2jmzrdk0xSWw1Y/E3E/xMc5uTPXo0VTXfvNvSryBcW6dWAWUqQCUGAewBAEAQBAEAwdoBXqNAK1V4BTrVIBQr1YBrsRVgGnx9m37+B4ycJuOhVVoxqLM1VVtZqp1FLI8uvQnB3eh4tS0sKFkVkbCsrpUBRwWsRrfXSw3f1vknzqacc0WR/wAeUWpZM01ajRvpUPqCPoDNCnPsMzjSWjLeE2UrWY/Dv/xN/pkFpCVZrL8fs6qcX/f6NzQRUXKgQAeZ+sobbd2WpJaWM2q839AD9JzyOt95hnXqfYTuZHonnfcgB8/rOWO37D1PEdTK51VHQ0UtmnUzeSNzgCFFh68z5zLKTk7s9OnTjTVom4w9WRLDY0KkAv0akAuU3gFmm0AmgCAIAgCADAIXMAr1IBUqwClWgFCvANdiBANViVgGpxKQDXvWZevnLY1ZIzVNkpz0yKGOK1Dm1U8bi4PqP2mqntcVkzz6vJ89Y5lnZtRFWxK5uOok5VYyeTKFs84axLwxC8x7icOWPGxSjew94FiF9pION/KRc4rVlio1JaRfHiY/9RB+FSfPSVSrxWhphsU31svczp1Gbfp5SmVWUjZT2anDddmywqSs0G3wywDaYcQDZUIBfowC7SgFqnALKwD2AIAgCADAIXEAgcQCtUWAU6qQClWpwCjWowDX18PANdXwsA11fBQChWwEAp1Nm9IBCdmdIB6uzOkAnp7O6QC5RwHSAbChg4BssPhYBsaFCAbChSgF+jTgF2kkAuU1gFmmIBOsA9gCAIAgCAYsIBC6wCB0gFepTgFWpRgFWpQgFSrhoBUq4WAVamCgFZ8BAIW2d0gGH/TukADZ3SASLs7pAJ0wEAtU8F0gFqlhYBbpYaAXKVCAWqdKAWqdOAWESATosAkgCAIAgCAIAgGLLAImSARNTgEL0oBA9GAQvh4BA2GgETYWARNhIBgcHAMfscA9GDgGQwcAzXCQCZcLAJkw0AnShAJ0owCZKUAnSnAJVSAZwBAEAQBAEAQBAEAQDEpAI2pwCNqUAwNKARmjAMDQgGJw8Ax+zwDz7PAPfs8A9GHgGQoQDMUIBmtGASLSgEi0oBIEgGQEA9gCAIAgCAIAgCAIAgCAIAgHloB5lgHhSAed3APO6gHndQDzuoB73MAd1AMhSgHopwD0LAPbQD2AIAgCAIAgCAIAgCAIAgCAIAgCAIAgCAIAgCAIAgCAIAgCAIAgCAIAgCAIAgCAIB//2Q=="/>
          <p:cNvSpPr>
            <a:spLocks noChangeAspect="1" noChangeArrowheads="1"/>
          </p:cNvSpPr>
          <p:nvPr/>
        </p:nvSpPr>
        <p:spPr bwMode="auto">
          <a:xfrm>
            <a:off x="155575" y="-1385888"/>
            <a:ext cx="2895600" cy="2895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56" name="Picture 8" descr="http://www.contelecltda.com/appweb/wp-content/uploads/2013/08/P_ProductosyServicios_1.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51171" y="1509713"/>
            <a:ext cx="5740986" cy="574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95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FilmGrain/>
                    </a14:imgEffect>
                    <a14:imgEffect>
                      <a14:colorTemperature colorTemp="88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55500" y="-1573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177823" y="195949"/>
            <a:ext cx="5692457"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DESARROLLO DEL SISTEMA</a:t>
            </a:r>
            <a:endParaRPr lang="es-ES" sz="3000" b="1" dirty="0">
              <a:solidFill>
                <a:schemeClr val="tx2"/>
              </a:solidFill>
              <a:effectLst>
                <a:outerShdw blurRad="38100" dist="38100" dir="2700000" algn="tl">
                  <a:srgbClr val="000000">
                    <a:alpha val="43137"/>
                  </a:srgbClr>
                </a:outerShdw>
              </a:effectLst>
            </a:endParaRPr>
          </a:p>
        </p:txBody>
      </p:sp>
      <p:sp>
        <p:nvSpPr>
          <p:cNvPr id="6" name="Rectangle 2"/>
          <p:cNvSpPr>
            <a:spLocks noChangeArrowheads="1"/>
          </p:cNvSpPr>
          <p:nvPr/>
        </p:nvSpPr>
        <p:spPr bwMode="auto">
          <a:xfrm>
            <a:off x="2852057" y="1517983"/>
            <a:ext cx="1750645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2" name="Título 1"/>
          <p:cNvSpPr txBox="1">
            <a:spLocks/>
          </p:cNvSpPr>
          <p:nvPr/>
        </p:nvSpPr>
        <p:spPr>
          <a:xfrm>
            <a:off x="558436" y="722346"/>
            <a:ext cx="6192883"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marL="457200" indent="-457200">
              <a:spcBef>
                <a:spcPts val="0"/>
              </a:spcBef>
              <a:buFont typeface="Arial" panose="020B0604020202020204" pitchFamily="34" charset="0"/>
              <a:buChar char="•"/>
            </a:pPr>
            <a:r>
              <a:rPr lang="es-ES" sz="3000" b="1" dirty="0" smtClean="0">
                <a:solidFill>
                  <a:schemeClr val="tx2"/>
                </a:solidFill>
                <a:effectLst>
                  <a:outerShdw blurRad="38100" dist="38100" dir="2700000" algn="tl">
                    <a:srgbClr val="000000">
                      <a:alpha val="43137"/>
                    </a:srgbClr>
                  </a:outerShdw>
                </a:effectLst>
              </a:rPr>
              <a:t>Comunicación cliente/servidor</a:t>
            </a:r>
            <a:endParaRPr lang="es-ES" sz="3000" b="1" dirty="0">
              <a:solidFill>
                <a:schemeClr val="tx2"/>
              </a:solidFill>
              <a:effectLst>
                <a:outerShdw blurRad="38100" dist="38100" dir="2700000" algn="tl">
                  <a:srgbClr val="000000">
                    <a:alpha val="43137"/>
                  </a:srgbClr>
                </a:outerShdw>
              </a:effectLst>
            </a:endParaRPr>
          </a:p>
        </p:txBody>
      </p:sp>
      <p:pic>
        <p:nvPicPr>
          <p:cNvPr id="23554" name="Picture 2" descr="http://www.davidtan.org/wp-content/uploads/2009/12/netbeans-ide-logo-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0460" y="-288721"/>
            <a:ext cx="3368040" cy="1852423"/>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p:nvPr/>
        </p:nvPicPr>
        <p:blipFill>
          <a:blip r:embed="rId5"/>
          <a:stretch>
            <a:fillRect/>
          </a:stretch>
        </p:blipFill>
        <p:spPr>
          <a:xfrm>
            <a:off x="508507" y="1563702"/>
            <a:ext cx="5023486" cy="4030216"/>
          </a:xfrm>
          <a:prstGeom prst="rect">
            <a:avLst/>
          </a:prstGeom>
        </p:spPr>
      </p:pic>
      <p:sp>
        <p:nvSpPr>
          <p:cNvPr id="4"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5" name="Flecha derecha 14"/>
          <p:cNvSpPr/>
          <p:nvPr/>
        </p:nvSpPr>
        <p:spPr>
          <a:xfrm>
            <a:off x="6044709" y="1639953"/>
            <a:ext cx="1083829" cy="2863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Proceso 15"/>
          <p:cNvSpPr/>
          <p:nvPr/>
        </p:nvSpPr>
        <p:spPr>
          <a:xfrm>
            <a:off x="7128538" y="1517983"/>
            <a:ext cx="3265142" cy="524177"/>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smtClean="0">
                <a:solidFill>
                  <a:schemeClr val="tx2"/>
                </a:solidFill>
                <a:effectLst>
                  <a:outerShdw blurRad="38100" dist="38100" dir="2700000" algn="tl">
                    <a:srgbClr val="000000">
                      <a:alpha val="43137"/>
                    </a:srgbClr>
                  </a:outerShdw>
                </a:effectLst>
              </a:rPr>
              <a:t>ESCRIBIR EL MENSAJE</a:t>
            </a:r>
            <a:endParaRPr lang="es-ES" b="1" dirty="0">
              <a:solidFill>
                <a:schemeClr val="tx2"/>
              </a:solidFill>
              <a:effectLst>
                <a:outerShdw blurRad="38100" dist="38100" dir="2700000" algn="tl">
                  <a:srgbClr val="000000">
                    <a:alpha val="43137"/>
                  </a:srgbClr>
                </a:outerShdw>
              </a:effectLst>
            </a:endParaRPr>
          </a:p>
        </p:txBody>
      </p:sp>
      <p:sp>
        <p:nvSpPr>
          <p:cNvPr id="18" name="Flecha derecha 17"/>
          <p:cNvSpPr/>
          <p:nvPr/>
        </p:nvSpPr>
        <p:spPr>
          <a:xfrm>
            <a:off x="6468422" y="2141983"/>
            <a:ext cx="1083829" cy="2863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Flecha derecha 18"/>
          <p:cNvSpPr/>
          <p:nvPr/>
        </p:nvSpPr>
        <p:spPr>
          <a:xfrm>
            <a:off x="7010336" y="2668526"/>
            <a:ext cx="1083829" cy="2863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Proceso 19"/>
          <p:cNvSpPr/>
          <p:nvPr/>
        </p:nvSpPr>
        <p:spPr>
          <a:xfrm>
            <a:off x="7545423" y="2046773"/>
            <a:ext cx="3265142" cy="524177"/>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smtClean="0">
                <a:solidFill>
                  <a:schemeClr val="tx2"/>
                </a:solidFill>
                <a:effectLst>
                  <a:outerShdw blurRad="38100" dist="38100" dir="2700000" algn="tl">
                    <a:srgbClr val="000000">
                      <a:alpha val="43137"/>
                    </a:srgbClr>
                  </a:outerShdw>
                </a:effectLst>
              </a:rPr>
              <a:t>RECIBIR EL MENSAJE</a:t>
            </a:r>
            <a:endParaRPr lang="es-ES" b="1" dirty="0">
              <a:solidFill>
                <a:schemeClr val="tx2"/>
              </a:solidFill>
              <a:effectLst>
                <a:outerShdw blurRad="38100" dist="38100" dir="2700000" algn="tl">
                  <a:srgbClr val="000000">
                    <a:alpha val="43137"/>
                  </a:srgbClr>
                </a:outerShdw>
              </a:effectLst>
            </a:endParaRPr>
          </a:p>
        </p:txBody>
      </p:sp>
      <p:sp>
        <p:nvSpPr>
          <p:cNvPr id="21" name="Proceso 20"/>
          <p:cNvSpPr/>
          <p:nvPr/>
        </p:nvSpPr>
        <p:spPr>
          <a:xfrm>
            <a:off x="8094165" y="2548627"/>
            <a:ext cx="3265142" cy="524177"/>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smtClean="0">
                <a:solidFill>
                  <a:schemeClr val="tx2"/>
                </a:solidFill>
                <a:effectLst>
                  <a:outerShdw blurRad="38100" dist="38100" dir="2700000" algn="tl">
                    <a:srgbClr val="000000">
                      <a:alpha val="43137"/>
                    </a:srgbClr>
                  </a:outerShdw>
                </a:effectLst>
              </a:rPr>
              <a:t>BOTÓN ENVIAR</a:t>
            </a:r>
            <a:endParaRPr lang="es-ES" b="1" dirty="0">
              <a:solidFill>
                <a:schemeClr val="tx2"/>
              </a:solidFill>
              <a:effectLst>
                <a:outerShdw blurRad="38100" dist="38100" dir="2700000" algn="tl">
                  <a:srgbClr val="000000">
                    <a:alpha val="43137"/>
                  </a:srgbClr>
                </a:outerShdw>
              </a:effectLst>
            </a:endParaRPr>
          </a:p>
        </p:txBody>
      </p:sp>
      <p:sp>
        <p:nvSpPr>
          <p:cNvPr id="17" name="Flecha curvada hacia la derecha 16"/>
          <p:cNvSpPr/>
          <p:nvPr/>
        </p:nvSpPr>
        <p:spPr>
          <a:xfrm rot="19286139">
            <a:off x="5350670" y="5647299"/>
            <a:ext cx="362646" cy="124632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3" name="Proceso 22"/>
          <p:cNvSpPr/>
          <p:nvPr/>
        </p:nvSpPr>
        <p:spPr>
          <a:xfrm>
            <a:off x="3779520" y="6209481"/>
            <a:ext cx="1435580" cy="524177"/>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smtClean="0">
                <a:solidFill>
                  <a:schemeClr val="tx2"/>
                </a:solidFill>
                <a:effectLst>
                  <a:outerShdw blurRad="38100" dist="38100" dir="2700000" algn="tl">
                    <a:srgbClr val="000000">
                      <a:alpha val="43137"/>
                    </a:srgbClr>
                  </a:outerShdw>
                </a:effectLst>
              </a:rPr>
              <a:t>SOCKETS</a:t>
            </a:r>
            <a:endParaRPr lang="es-ES" b="1" dirty="0">
              <a:solidFill>
                <a:schemeClr val="tx2"/>
              </a:solidFill>
              <a:effectLst>
                <a:outerShdw blurRad="38100" dist="38100" dir="2700000" algn="tl">
                  <a:srgbClr val="000000">
                    <a:alpha val="43137"/>
                  </a:srgbClr>
                </a:outerShdw>
              </a:effectLst>
            </a:endParaRPr>
          </a:p>
        </p:txBody>
      </p:sp>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3301112"/>
            <a:ext cx="5761348" cy="3276556"/>
          </a:xfrm>
          <a:prstGeom prst="rect">
            <a:avLst/>
          </a:prstGeom>
        </p:spPr>
      </p:pic>
    </p:spTree>
    <p:extLst>
      <p:ext uri="{BB962C8B-B14F-4D97-AF65-F5344CB8AC3E}">
        <p14:creationId xmlns:p14="http://schemas.microsoft.com/office/powerpoint/2010/main" val="403002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0" grpId="0" animBg="1"/>
      <p:bldP spid="21" grpId="0" animBg="1"/>
      <p:bldP spid="17"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FilmGrain/>
                    </a14:imgEffect>
                    <a14:imgEffect>
                      <a14:colorTemperature colorTemp="88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0" y="-4572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228600" y="228698"/>
            <a:ext cx="6629400"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DESARROLLO DEL SISTEMA</a:t>
            </a:r>
            <a:endParaRPr lang="es-ES" sz="3000" b="1" dirty="0">
              <a:solidFill>
                <a:schemeClr val="tx2"/>
              </a:solidFill>
              <a:effectLst>
                <a:outerShdw blurRad="38100" dist="38100" dir="2700000" algn="tl">
                  <a:srgbClr val="000000">
                    <a:alpha val="43137"/>
                  </a:srgbClr>
                </a:outerShdw>
              </a:effectLst>
            </a:endParaRPr>
          </a:p>
        </p:txBody>
      </p:sp>
      <p:sp>
        <p:nvSpPr>
          <p:cNvPr id="6" name="Rectangle 2"/>
          <p:cNvSpPr>
            <a:spLocks noChangeArrowheads="1"/>
          </p:cNvSpPr>
          <p:nvPr/>
        </p:nvSpPr>
        <p:spPr bwMode="auto">
          <a:xfrm>
            <a:off x="2852057" y="1517983"/>
            <a:ext cx="1750645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2" name="Título 1"/>
          <p:cNvSpPr txBox="1">
            <a:spLocks/>
          </p:cNvSpPr>
          <p:nvPr/>
        </p:nvSpPr>
        <p:spPr>
          <a:xfrm>
            <a:off x="618308" y="987591"/>
            <a:ext cx="5477692"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marL="457200" indent="-457200">
              <a:spcBef>
                <a:spcPts val="0"/>
              </a:spcBef>
              <a:buFont typeface="Arial" panose="020B0604020202020204" pitchFamily="34" charset="0"/>
              <a:buChar char="•"/>
            </a:pPr>
            <a:r>
              <a:rPr lang="es-ES" sz="3000" b="1" dirty="0" smtClean="0">
                <a:solidFill>
                  <a:schemeClr val="tx2"/>
                </a:solidFill>
                <a:effectLst>
                  <a:outerShdw blurRad="38100" dist="38100" dir="2700000" algn="tl">
                    <a:srgbClr val="000000">
                      <a:alpha val="43137"/>
                    </a:srgbClr>
                  </a:outerShdw>
                </a:effectLst>
              </a:rPr>
              <a:t>Acceso a la base de datos</a:t>
            </a:r>
            <a:endParaRPr lang="es-ES" sz="3000" b="1" dirty="0">
              <a:solidFill>
                <a:schemeClr val="tx2"/>
              </a:solidFill>
              <a:effectLst>
                <a:outerShdw blurRad="38100" dist="38100" dir="2700000" algn="tl">
                  <a:srgbClr val="000000">
                    <a:alpha val="43137"/>
                  </a:srgbClr>
                </a:outerShdw>
              </a:effectLst>
            </a:endParaRPr>
          </a:p>
        </p:txBody>
      </p:sp>
      <p:pic>
        <p:nvPicPr>
          <p:cNvPr id="27650" name="Picture 2" descr="http://3.bp.blogspot.com/-danBOFeDg7g/U6n9PNOeNFI/AAAAAAAABOk/j-1KteaO9Yc/s1600/wordpress_mysql_backu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511" y="109886"/>
            <a:ext cx="1938489" cy="19384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7711439" y="2203981"/>
            <a:ext cx="152608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9" name="Imagen 8"/>
          <p:cNvPicPr/>
          <p:nvPr/>
        </p:nvPicPr>
        <p:blipFill>
          <a:blip r:embed="rId5">
            <a:extLst>
              <a:ext uri="{28A0092B-C50C-407E-A947-70E740481C1C}">
                <a14:useLocalDpi xmlns:a14="http://schemas.microsoft.com/office/drawing/2010/main" val="0"/>
              </a:ext>
            </a:extLst>
          </a:blip>
          <a:srcRect/>
          <a:stretch>
            <a:fillRect/>
          </a:stretch>
        </p:blipFill>
        <p:spPr bwMode="auto">
          <a:xfrm>
            <a:off x="192313" y="3417260"/>
            <a:ext cx="3663406" cy="3258930"/>
          </a:xfrm>
          <a:prstGeom prst="rect">
            <a:avLst/>
          </a:prstGeom>
          <a:noFill/>
          <a:ln>
            <a:noFill/>
          </a:ln>
        </p:spPr>
      </p:pic>
      <p:pic>
        <p:nvPicPr>
          <p:cNvPr id="27654" name="Picture 6" descr="http://multiproyectosumg.com/wp-content/uploads/2015/03/data_refres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6080" y="1740661"/>
            <a:ext cx="1499639" cy="1499639"/>
          </a:xfrm>
          <a:prstGeom prst="rect">
            <a:avLst/>
          </a:prstGeom>
          <a:noFill/>
          <a:extLst>
            <a:ext uri="{909E8E84-426E-40DD-AFC4-6F175D3DCCD1}">
              <a14:hiddenFill xmlns:a14="http://schemas.microsoft.com/office/drawing/2010/main">
                <a:solidFill>
                  <a:srgbClr val="FFFFFF"/>
                </a:solidFill>
              </a14:hiddenFill>
            </a:ext>
          </a:extLst>
        </p:spPr>
      </p:pic>
      <p:sp>
        <p:nvSpPr>
          <p:cNvPr id="11" name="Flecha curvada hacia la derecha 10"/>
          <p:cNvSpPr/>
          <p:nvPr/>
        </p:nvSpPr>
        <p:spPr>
          <a:xfrm rot="992605">
            <a:off x="1456122" y="2135251"/>
            <a:ext cx="740035" cy="123085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393425456"/>
              </p:ext>
            </p:extLst>
          </p:nvPr>
        </p:nvGraphicFramePr>
        <p:xfrm>
          <a:off x="4133582" y="2697579"/>
          <a:ext cx="7826058" cy="1606845"/>
        </p:xfrm>
        <a:graphic>
          <a:graphicData uri="http://schemas.openxmlformats.org/drawingml/2006/table">
            <a:tbl>
              <a:tblPr firstRow="1" firstCol="1" bandRow="1">
                <a:tableStyleId>{BDBED569-4797-4DF1-A0F4-6AAB3CD982D8}</a:tableStyleId>
              </a:tblPr>
              <a:tblGrid>
                <a:gridCol w="1867218"/>
                <a:gridCol w="2026920"/>
                <a:gridCol w="2036678"/>
                <a:gridCol w="1895242"/>
              </a:tblGrid>
              <a:tr h="609501">
                <a:tc>
                  <a:txBody>
                    <a:bodyPr/>
                    <a:lstStyle/>
                    <a:p>
                      <a:pPr marL="457200" algn="l">
                        <a:lnSpc>
                          <a:spcPct val="150000"/>
                        </a:lnSpc>
                        <a:spcAft>
                          <a:spcPts val="0"/>
                        </a:spcAft>
                      </a:pPr>
                      <a:r>
                        <a:rPr lang="es-ES" sz="2000" dirty="0">
                          <a:effectLst/>
                        </a:rPr>
                        <a:t>Secuencial</a:t>
                      </a:r>
                      <a:endParaRPr lang="es-ES" sz="20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l">
                        <a:lnSpc>
                          <a:spcPct val="150000"/>
                        </a:lnSpc>
                        <a:spcAft>
                          <a:spcPts val="0"/>
                        </a:spcAft>
                      </a:pPr>
                      <a:r>
                        <a:rPr lang="es-ES" sz="2000" dirty="0">
                          <a:effectLst/>
                        </a:rPr>
                        <a:t>Descripción</a:t>
                      </a:r>
                      <a:endParaRPr lang="es-ES" sz="20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l">
                        <a:lnSpc>
                          <a:spcPct val="150000"/>
                        </a:lnSpc>
                        <a:spcAft>
                          <a:spcPts val="0"/>
                        </a:spcAft>
                      </a:pPr>
                      <a:r>
                        <a:rPr lang="es-ES" sz="2000" dirty="0">
                          <a:effectLst/>
                        </a:rPr>
                        <a:t>Parámetro</a:t>
                      </a:r>
                      <a:endParaRPr lang="es-ES" sz="20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l">
                        <a:lnSpc>
                          <a:spcPct val="150000"/>
                        </a:lnSpc>
                        <a:spcAft>
                          <a:spcPts val="0"/>
                        </a:spcAft>
                      </a:pPr>
                      <a:r>
                        <a:rPr lang="es-ES" sz="2000" dirty="0">
                          <a:effectLst/>
                        </a:rPr>
                        <a:t>Fecha</a:t>
                      </a:r>
                      <a:endParaRPr lang="es-ES" sz="20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98672">
                <a:tc>
                  <a:txBody>
                    <a:bodyPr/>
                    <a:lstStyle/>
                    <a:p>
                      <a:pPr marL="457200" algn="l">
                        <a:lnSpc>
                          <a:spcPct val="150000"/>
                        </a:lnSpc>
                        <a:spcAft>
                          <a:spcPts val="0"/>
                        </a:spcAft>
                      </a:pPr>
                      <a:r>
                        <a:rPr lang="es-ES" sz="2000">
                          <a:effectLst/>
                        </a:rPr>
                        <a:t>1</a:t>
                      </a:r>
                      <a:endParaRPr lang="es-ES" sz="20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l">
                        <a:lnSpc>
                          <a:spcPct val="150000"/>
                        </a:lnSpc>
                        <a:spcAft>
                          <a:spcPts val="0"/>
                        </a:spcAft>
                      </a:pPr>
                      <a:r>
                        <a:rPr lang="es-ES" sz="2000">
                          <a:effectLst/>
                        </a:rPr>
                        <a:t>p</a:t>
                      </a:r>
                      <a:endParaRPr lang="es-ES" sz="20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l">
                        <a:lnSpc>
                          <a:spcPct val="150000"/>
                        </a:lnSpc>
                        <a:spcAft>
                          <a:spcPts val="0"/>
                        </a:spcAft>
                      </a:pPr>
                      <a:r>
                        <a:rPr lang="es-ES" sz="2000">
                          <a:effectLst/>
                        </a:rPr>
                        <a:t>13</a:t>
                      </a:r>
                      <a:endParaRPr lang="es-ES" sz="20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l">
                        <a:lnSpc>
                          <a:spcPct val="150000"/>
                        </a:lnSpc>
                        <a:spcAft>
                          <a:spcPts val="0"/>
                        </a:spcAft>
                      </a:pPr>
                      <a:r>
                        <a:rPr lang="es-ES" sz="2000">
                          <a:effectLst/>
                        </a:rPr>
                        <a:t>2015-03-30</a:t>
                      </a:r>
                      <a:endParaRPr lang="es-ES" sz="20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98672">
                <a:tc>
                  <a:txBody>
                    <a:bodyPr/>
                    <a:lstStyle/>
                    <a:p>
                      <a:pPr marL="457200" algn="l">
                        <a:lnSpc>
                          <a:spcPct val="150000"/>
                        </a:lnSpc>
                        <a:spcAft>
                          <a:spcPts val="0"/>
                        </a:spcAft>
                      </a:pPr>
                      <a:r>
                        <a:rPr lang="es-ES" sz="2000">
                          <a:effectLst/>
                        </a:rPr>
                        <a:t>2</a:t>
                      </a:r>
                      <a:endParaRPr lang="es-ES" sz="20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l">
                        <a:lnSpc>
                          <a:spcPct val="150000"/>
                        </a:lnSpc>
                        <a:spcAft>
                          <a:spcPts val="0"/>
                        </a:spcAft>
                      </a:pPr>
                      <a:r>
                        <a:rPr lang="es-ES" sz="2000">
                          <a:effectLst/>
                        </a:rPr>
                        <a:t>q</a:t>
                      </a:r>
                      <a:endParaRPr lang="es-ES" sz="20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l">
                        <a:lnSpc>
                          <a:spcPct val="150000"/>
                        </a:lnSpc>
                        <a:spcAft>
                          <a:spcPts val="0"/>
                        </a:spcAft>
                      </a:pPr>
                      <a:r>
                        <a:rPr lang="es-ES" sz="2000" dirty="0">
                          <a:effectLst/>
                        </a:rPr>
                        <a:t>17</a:t>
                      </a:r>
                      <a:endParaRPr lang="es-ES" sz="20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l">
                        <a:lnSpc>
                          <a:spcPct val="150000"/>
                        </a:lnSpc>
                        <a:spcAft>
                          <a:spcPts val="0"/>
                        </a:spcAft>
                      </a:pPr>
                      <a:r>
                        <a:rPr lang="es-ES" sz="2000" dirty="0">
                          <a:effectLst/>
                        </a:rPr>
                        <a:t>2015-03-30</a:t>
                      </a:r>
                      <a:endParaRPr lang="es-ES" sz="20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473687785"/>
              </p:ext>
            </p:extLst>
          </p:nvPr>
        </p:nvGraphicFramePr>
        <p:xfrm>
          <a:off x="4282439" y="4587240"/>
          <a:ext cx="7245254" cy="1723722"/>
        </p:xfrm>
        <a:graphic>
          <a:graphicData uri="http://schemas.openxmlformats.org/drawingml/2006/table">
            <a:tbl>
              <a:tblPr firstRow="1" firstCol="1" bandRow="1">
                <a:tableStyleId>{BDBED569-4797-4DF1-A0F4-6AAB3CD982D8}</a:tableStyleId>
              </a:tblPr>
              <a:tblGrid>
                <a:gridCol w="1371600"/>
                <a:gridCol w="4434840"/>
                <a:gridCol w="1438814"/>
              </a:tblGrid>
              <a:tr h="406648">
                <a:tc>
                  <a:txBody>
                    <a:bodyPr/>
                    <a:lstStyle/>
                    <a:p>
                      <a:pPr marL="457200" algn="l">
                        <a:lnSpc>
                          <a:spcPct val="150000"/>
                        </a:lnSpc>
                        <a:spcAft>
                          <a:spcPts val="0"/>
                        </a:spcAft>
                      </a:pPr>
                      <a:r>
                        <a:rPr lang="es-US" sz="1200" dirty="0">
                          <a:effectLst/>
                        </a:rPr>
                        <a:t>Clave</a:t>
                      </a:r>
                      <a:endParaRPr lang="es-ES" sz="12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56408" marR="56408" marT="0" marB="0"/>
                </a:tc>
                <a:tc>
                  <a:txBody>
                    <a:bodyPr/>
                    <a:lstStyle/>
                    <a:p>
                      <a:pPr marL="457200" algn="ctr">
                        <a:lnSpc>
                          <a:spcPct val="150000"/>
                        </a:lnSpc>
                        <a:spcAft>
                          <a:spcPts val="0"/>
                        </a:spcAft>
                      </a:pPr>
                      <a:r>
                        <a:rPr lang="es-ES" sz="1200" dirty="0">
                          <a:effectLst/>
                        </a:rPr>
                        <a:t>Contenido</a:t>
                      </a:r>
                      <a:endParaRPr lang="es-ES" sz="12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56408" marR="56408" marT="0" marB="0"/>
                </a:tc>
                <a:tc>
                  <a:txBody>
                    <a:bodyPr/>
                    <a:lstStyle/>
                    <a:p>
                      <a:pPr marL="457200" algn="ctr">
                        <a:lnSpc>
                          <a:spcPct val="150000"/>
                        </a:lnSpc>
                        <a:spcAft>
                          <a:spcPts val="0"/>
                        </a:spcAft>
                      </a:pPr>
                      <a:r>
                        <a:rPr lang="es-ES" sz="1200">
                          <a:effectLst/>
                        </a:rPr>
                        <a:t>Si_Alf_Cod</a:t>
                      </a:r>
                      <a:endParaRPr lang="es-ES" sz="12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56408" marR="56408" marT="0" marB="0"/>
                </a:tc>
              </a:tr>
              <a:tr h="387434">
                <a:tc>
                  <a:txBody>
                    <a:bodyPr/>
                    <a:lstStyle/>
                    <a:p>
                      <a:pPr marL="457200" algn="l">
                        <a:lnSpc>
                          <a:spcPct val="150000"/>
                        </a:lnSpc>
                        <a:spcAft>
                          <a:spcPts val="0"/>
                        </a:spcAft>
                      </a:pPr>
                      <a:r>
                        <a:rPr lang="es-ES" sz="1200" dirty="0">
                          <a:effectLst/>
                        </a:rPr>
                        <a:t>1</a:t>
                      </a:r>
                      <a:endParaRPr lang="es-ES" sz="12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56408" marR="56408" marT="0" marB="0"/>
                </a:tc>
                <a:tc>
                  <a:txBody>
                    <a:bodyPr/>
                    <a:lstStyle/>
                    <a:p>
                      <a:pPr marL="457200" algn="just">
                        <a:lnSpc>
                          <a:spcPct val="150000"/>
                        </a:lnSpc>
                        <a:spcAft>
                          <a:spcPts val="0"/>
                        </a:spcAft>
                      </a:pPr>
                      <a:r>
                        <a:rPr lang="es-ES" sz="1200">
                          <a:effectLst/>
                        </a:rPr>
                        <a:t>221 caracteres del alfabeto ASCII extendido</a:t>
                      </a:r>
                      <a:endParaRPr lang="es-ES" sz="12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56408" marR="56408" marT="0" marB="0"/>
                </a:tc>
                <a:tc>
                  <a:txBody>
                    <a:bodyPr/>
                    <a:lstStyle/>
                    <a:p>
                      <a:pPr marL="457200" algn="ctr">
                        <a:lnSpc>
                          <a:spcPct val="150000"/>
                        </a:lnSpc>
                        <a:spcAft>
                          <a:spcPts val="0"/>
                        </a:spcAft>
                      </a:pPr>
                      <a:r>
                        <a:rPr lang="es-ES" sz="1200">
                          <a:effectLst/>
                        </a:rPr>
                        <a:t>s</a:t>
                      </a:r>
                      <a:endParaRPr lang="es-ES" sz="12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56408" marR="56408" marT="0" marB="0"/>
                </a:tc>
              </a:tr>
              <a:tr h="335280">
                <a:tc>
                  <a:txBody>
                    <a:bodyPr/>
                    <a:lstStyle/>
                    <a:p>
                      <a:pPr marL="457200" algn="l">
                        <a:lnSpc>
                          <a:spcPct val="150000"/>
                        </a:lnSpc>
                        <a:spcAft>
                          <a:spcPts val="0"/>
                        </a:spcAft>
                      </a:pPr>
                      <a:r>
                        <a:rPr lang="es-ES" sz="1200" dirty="0">
                          <a:effectLst/>
                        </a:rPr>
                        <a:t>2</a:t>
                      </a:r>
                      <a:endParaRPr lang="es-ES" sz="12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56408" marR="56408" marT="0" marB="0"/>
                </a:tc>
                <a:tc>
                  <a:txBody>
                    <a:bodyPr/>
                    <a:lstStyle/>
                    <a:p>
                      <a:pPr marL="457200" algn="just">
                        <a:lnSpc>
                          <a:spcPct val="150000"/>
                        </a:lnSpc>
                        <a:spcAft>
                          <a:spcPts val="0"/>
                        </a:spcAft>
                      </a:pPr>
                      <a:r>
                        <a:rPr lang="es-ES" sz="1200">
                          <a:effectLst/>
                        </a:rPr>
                        <a:t>221 caracteres del alfabeto ASCII extendido (aleatorio)</a:t>
                      </a:r>
                      <a:endParaRPr lang="es-ES" sz="12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56408" marR="56408" marT="0" marB="0"/>
                </a:tc>
                <a:tc>
                  <a:txBody>
                    <a:bodyPr/>
                    <a:lstStyle/>
                    <a:p>
                      <a:pPr marL="457200" algn="ctr">
                        <a:lnSpc>
                          <a:spcPct val="150000"/>
                        </a:lnSpc>
                        <a:spcAft>
                          <a:spcPts val="0"/>
                        </a:spcAft>
                      </a:pPr>
                      <a:r>
                        <a:rPr lang="es-ES" sz="1200">
                          <a:effectLst/>
                        </a:rPr>
                        <a:t>n</a:t>
                      </a:r>
                      <a:endParaRPr lang="es-ES" sz="12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56408" marR="56408" marT="0" marB="0"/>
                </a:tc>
              </a:tr>
              <a:tr h="304800">
                <a:tc>
                  <a:txBody>
                    <a:bodyPr/>
                    <a:lstStyle/>
                    <a:p>
                      <a:pPr marL="457200" algn="l">
                        <a:lnSpc>
                          <a:spcPct val="150000"/>
                        </a:lnSpc>
                        <a:spcAft>
                          <a:spcPts val="0"/>
                        </a:spcAft>
                      </a:pPr>
                      <a:r>
                        <a:rPr lang="es-ES" sz="1200" dirty="0">
                          <a:effectLst/>
                        </a:rPr>
                        <a:t>3</a:t>
                      </a:r>
                      <a:endParaRPr lang="es-ES" sz="12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56408" marR="56408" marT="0" marB="0"/>
                </a:tc>
                <a:tc>
                  <a:txBody>
                    <a:bodyPr/>
                    <a:lstStyle/>
                    <a:p>
                      <a:pPr marL="457200" algn="just">
                        <a:lnSpc>
                          <a:spcPct val="150000"/>
                        </a:lnSpc>
                        <a:spcAft>
                          <a:spcPts val="0"/>
                        </a:spcAft>
                      </a:pPr>
                      <a:r>
                        <a:rPr lang="es-ES" sz="1200">
                          <a:effectLst/>
                        </a:rPr>
                        <a:t>221 caracteres del alfabeto ASCII extendido (aleatorio)</a:t>
                      </a:r>
                      <a:endParaRPr lang="es-ES" sz="12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56408" marR="56408" marT="0" marB="0"/>
                </a:tc>
                <a:tc>
                  <a:txBody>
                    <a:bodyPr/>
                    <a:lstStyle/>
                    <a:p>
                      <a:pPr marL="457200" algn="ctr">
                        <a:lnSpc>
                          <a:spcPct val="150000"/>
                        </a:lnSpc>
                        <a:spcAft>
                          <a:spcPts val="0"/>
                        </a:spcAft>
                      </a:pPr>
                      <a:r>
                        <a:rPr lang="es-ES" sz="1200">
                          <a:effectLst/>
                        </a:rPr>
                        <a:t>n</a:t>
                      </a:r>
                      <a:endParaRPr lang="es-ES" sz="12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56408" marR="56408" marT="0" marB="0"/>
                </a:tc>
              </a:tr>
              <a:tr h="289560">
                <a:tc>
                  <a:txBody>
                    <a:bodyPr/>
                    <a:lstStyle/>
                    <a:p>
                      <a:pPr marL="457200" algn="l">
                        <a:lnSpc>
                          <a:spcPct val="150000"/>
                        </a:lnSpc>
                        <a:spcAft>
                          <a:spcPts val="0"/>
                        </a:spcAft>
                      </a:pPr>
                      <a:r>
                        <a:rPr lang="es-ES" sz="1200" dirty="0">
                          <a:effectLst/>
                        </a:rPr>
                        <a:t>4</a:t>
                      </a:r>
                      <a:endParaRPr lang="es-ES" sz="12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56408" marR="56408" marT="0" marB="0"/>
                </a:tc>
                <a:tc>
                  <a:txBody>
                    <a:bodyPr/>
                    <a:lstStyle/>
                    <a:p>
                      <a:pPr marL="457200" algn="just">
                        <a:lnSpc>
                          <a:spcPct val="150000"/>
                        </a:lnSpc>
                        <a:spcAft>
                          <a:spcPts val="0"/>
                        </a:spcAft>
                      </a:pPr>
                      <a:r>
                        <a:rPr lang="es-ES" sz="1200" dirty="0">
                          <a:effectLst/>
                        </a:rPr>
                        <a:t>221 caracteres del alfabeto ASCII extendido (aleatorio)</a:t>
                      </a:r>
                      <a:endParaRPr lang="es-ES" sz="12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56408" marR="56408" marT="0" marB="0"/>
                </a:tc>
                <a:tc>
                  <a:txBody>
                    <a:bodyPr/>
                    <a:lstStyle/>
                    <a:p>
                      <a:pPr marL="457200" algn="ctr">
                        <a:lnSpc>
                          <a:spcPct val="150000"/>
                        </a:lnSpc>
                        <a:spcAft>
                          <a:spcPts val="0"/>
                        </a:spcAft>
                      </a:pPr>
                      <a:r>
                        <a:rPr lang="es-ES" sz="1200" dirty="0">
                          <a:effectLst/>
                        </a:rPr>
                        <a:t>n</a:t>
                      </a:r>
                      <a:endParaRPr lang="es-ES" sz="12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56408" marR="56408" marT="0" marB="0"/>
                </a:tc>
              </a:tr>
            </a:tbl>
          </a:graphicData>
        </a:graphic>
      </p:graphicFrame>
      <p:sp>
        <p:nvSpPr>
          <p:cNvPr id="15" name="Flecha derecha 14"/>
          <p:cNvSpPr/>
          <p:nvPr/>
        </p:nvSpPr>
        <p:spPr>
          <a:xfrm>
            <a:off x="3925601" y="2099775"/>
            <a:ext cx="1857978" cy="507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13"/>
          <p:cNvSpPr>
            <a:spLocks noChangeArrowheads="1"/>
          </p:cNvSpPr>
          <p:nvPr/>
        </p:nvSpPr>
        <p:spPr bwMode="auto">
          <a:xfrm>
            <a:off x="899160" y="39125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4" name="Imagen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401" y="3362220"/>
            <a:ext cx="6370436" cy="2211549"/>
          </a:xfrm>
          <a:prstGeom prst="rect">
            <a:avLst/>
          </a:prstGeom>
        </p:spPr>
      </p:pic>
      <p:pic>
        <p:nvPicPr>
          <p:cNvPr id="16" name="Imagen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0" y="687312"/>
            <a:ext cx="5281118" cy="5517358"/>
          </a:xfrm>
          <a:prstGeom prst="rect">
            <a:avLst/>
          </a:prstGeom>
        </p:spPr>
      </p:pic>
    </p:spTree>
    <p:extLst>
      <p:ext uri="{BB962C8B-B14F-4D97-AF65-F5344CB8AC3E}">
        <p14:creationId xmlns:p14="http://schemas.microsoft.com/office/powerpoint/2010/main" val="314675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7650"/>
                                        </p:tgtEl>
                                      </p:cBhvr>
                                    </p:animEffect>
                                    <p:set>
                                      <p:cBhvr>
                                        <p:cTn id="22" dur="1" fill="hold">
                                          <p:stCondLst>
                                            <p:cond delay="499"/>
                                          </p:stCondLst>
                                        </p:cTn>
                                        <p:tgtEl>
                                          <p:spTgt spid="276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FilmGrain/>
                    </a14:imgEffect>
                    <a14:imgEffect>
                      <a14:colorTemperature colorTemp="88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0" y="-4572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182880" y="140266"/>
            <a:ext cx="5745480"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DESARROLLO DEL SISTEMA</a:t>
            </a:r>
            <a:endParaRPr lang="es-ES" sz="3000" b="1" dirty="0">
              <a:solidFill>
                <a:schemeClr val="tx2"/>
              </a:solidFill>
              <a:effectLst>
                <a:outerShdw blurRad="38100" dist="38100" dir="2700000" algn="tl">
                  <a:srgbClr val="000000">
                    <a:alpha val="43137"/>
                  </a:srgbClr>
                </a:outerShdw>
              </a:effectLst>
            </a:endParaRPr>
          </a:p>
        </p:txBody>
      </p:sp>
      <p:sp>
        <p:nvSpPr>
          <p:cNvPr id="6" name="Rectangle 2"/>
          <p:cNvSpPr>
            <a:spLocks noChangeArrowheads="1"/>
          </p:cNvSpPr>
          <p:nvPr/>
        </p:nvSpPr>
        <p:spPr bwMode="auto">
          <a:xfrm>
            <a:off x="2852057" y="1517983"/>
            <a:ext cx="1750645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2" name="Título 1"/>
          <p:cNvSpPr txBox="1">
            <a:spLocks/>
          </p:cNvSpPr>
          <p:nvPr/>
        </p:nvSpPr>
        <p:spPr>
          <a:xfrm>
            <a:off x="182880" y="670658"/>
            <a:ext cx="7251537" cy="659398"/>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Modelo matemático del algoritmo RSA</a:t>
            </a:r>
          </a:p>
          <a:p>
            <a:pPr>
              <a:spcBef>
                <a:spcPts val="0"/>
              </a:spcBef>
            </a:pPr>
            <a:endParaRPr lang="es-ES" sz="3000" b="1" dirty="0">
              <a:solidFill>
                <a:schemeClr val="tx2"/>
              </a:solidFill>
              <a:effectLst>
                <a:outerShdw blurRad="38100" dist="38100" dir="2700000" algn="tl">
                  <a:srgbClr val="000000">
                    <a:alpha val="43137"/>
                  </a:srgbClr>
                </a:outerShdw>
              </a:effectLst>
            </a:endParaRPr>
          </a:p>
          <a:p>
            <a:pPr>
              <a:spcBef>
                <a:spcPts val="0"/>
              </a:spcBef>
            </a:pPr>
            <a:endParaRPr lang="es-ES" sz="3000" b="1" dirty="0">
              <a:solidFill>
                <a:schemeClr val="tx2"/>
              </a:solidFill>
              <a:effectLst>
                <a:outerShdw blurRad="38100" dist="38100" dir="2700000" algn="tl">
                  <a:srgbClr val="000000">
                    <a:alpha val="43137"/>
                  </a:srgbClr>
                </a:outerShdw>
              </a:effectLst>
            </a:endParaRPr>
          </a:p>
        </p:txBody>
      </p:sp>
      <p:graphicFrame>
        <p:nvGraphicFramePr>
          <p:cNvPr id="4" name="Diagrama 3"/>
          <p:cNvGraphicFramePr/>
          <p:nvPr>
            <p:extLst>
              <p:ext uri="{D42A27DB-BD31-4B8C-83A1-F6EECF244321}">
                <p14:modId xmlns:p14="http://schemas.microsoft.com/office/powerpoint/2010/main" val="1146659957"/>
              </p:ext>
            </p:extLst>
          </p:nvPr>
        </p:nvGraphicFramePr>
        <p:xfrm>
          <a:off x="3517900" y="102827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ángulo 4"/>
          <p:cNvSpPr/>
          <p:nvPr/>
        </p:nvSpPr>
        <p:spPr>
          <a:xfrm>
            <a:off x="1202486" y="1861769"/>
            <a:ext cx="1895071" cy="553998"/>
          </a:xfrm>
          <a:prstGeom prst="rect">
            <a:avLst/>
          </a:prstGeom>
        </p:spPr>
        <p:txBody>
          <a:bodyPr wrap="none">
            <a:spAutoFit/>
          </a:bodyPr>
          <a:lstStyle/>
          <a:p>
            <a:pPr>
              <a:spcBef>
                <a:spcPts val="0"/>
              </a:spcBef>
            </a:pPr>
            <a:r>
              <a:rPr lang="es-ES" sz="3000" b="1" dirty="0">
                <a:solidFill>
                  <a:schemeClr val="tx2"/>
                </a:solidFill>
                <a:effectLst>
                  <a:outerShdw blurRad="38100" dist="38100" dir="2700000" algn="tl">
                    <a:srgbClr val="000000">
                      <a:alpha val="43137"/>
                    </a:srgbClr>
                  </a:outerShdw>
                </a:effectLst>
              </a:rPr>
              <a:t>CLIENTE</a:t>
            </a:r>
          </a:p>
        </p:txBody>
      </p:sp>
      <p:sp>
        <p:nvSpPr>
          <p:cNvPr id="9" name="Rectángulo 8"/>
          <p:cNvSpPr/>
          <p:nvPr/>
        </p:nvSpPr>
        <p:spPr>
          <a:xfrm>
            <a:off x="634176" y="2947480"/>
            <a:ext cx="3031689" cy="1477328"/>
          </a:xfrm>
          <a:prstGeom prst="rect">
            <a:avLst/>
          </a:prstGeom>
        </p:spPr>
        <p:txBody>
          <a:bodyPr wrap="square">
            <a:spAutoFit/>
          </a:bodyPr>
          <a:lstStyle/>
          <a:p>
            <a:pPr algn="ctr">
              <a:spcBef>
                <a:spcPts val="0"/>
              </a:spcBef>
            </a:pPr>
            <a:r>
              <a:rPr lang="es-ES" sz="3000" b="1" dirty="0" smtClean="0">
                <a:solidFill>
                  <a:schemeClr val="tx2"/>
                </a:solidFill>
                <a:effectLst>
                  <a:outerShdw blurRad="38100" dist="38100" dir="2700000" algn="tl">
                    <a:srgbClr val="000000">
                      <a:alpha val="43137"/>
                    </a:srgbClr>
                  </a:outerShdw>
                </a:effectLst>
              </a:rPr>
              <a:t>Algoritmo para enviar el mensaje</a:t>
            </a:r>
            <a:endParaRPr lang="es-ES" sz="30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747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FilmGrain/>
                    </a14:imgEffect>
                    <a14:imgEffect>
                      <a14:colorTemperature colorTemp="88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0" y="-4572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182880" y="140266"/>
            <a:ext cx="5745480"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DESARROLLO DEL SISTEMA</a:t>
            </a:r>
            <a:endParaRPr lang="es-ES" sz="3000" b="1" dirty="0">
              <a:solidFill>
                <a:schemeClr val="tx2"/>
              </a:solidFill>
              <a:effectLst>
                <a:outerShdw blurRad="38100" dist="38100" dir="2700000" algn="tl">
                  <a:srgbClr val="000000">
                    <a:alpha val="43137"/>
                  </a:srgbClr>
                </a:outerShdw>
              </a:effectLst>
            </a:endParaRPr>
          </a:p>
        </p:txBody>
      </p:sp>
      <p:sp>
        <p:nvSpPr>
          <p:cNvPr id="6" name="Rectangle 2"/>
          <p:cNvSpPr>
            <a:spLocks noChangeArrowheads="1"/>
          </p:cNvSpPr>
          <p:nvPr/>
        </p:nvSpPr>
        <p:spPr bwMode="auto">
          <a:xfrm>
            <a:off x="2852057" y="1517983"/>
            <a:ext cx="1750645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2" name="Título 1"/>
          <p:cNvSpPr txBox="1">
            <a:spLocks/>
          </p:cNvSpPr>
          <p:nvPr/>
        </p:nvSpPr>
        <p:spPr>
          <a:xfrm>
            <a:off x="182880" y="670658"/>
            <a:ext cx="7251537" cy="659398"/>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Modelo matemático del algoritmo RSA</a:t>
            </a:r>
          </a:p>
          <a:p>
            <a:pPr>
              <a:spcBef>
                <a:spcPts val="0"/>
              </a:spcBef>
            </a:pPr>
            <a:endParaRPr lang="es-ES" sz="3000" b="1" dirty="0">
              <a:solidFill>
                <a:schemeClr val="tx2"/>
              </a:solidFill>
              <a:effectLst>
                <a:outerShdw blurRad="38100" dist="38100" dir="2700000" algn="tl">
                  <a:srgbClr val="000000">
                    <a:alpha val="43137"/>
                  </a:srgbClr>
                </a:outerShdw>
              </a:effectLst>
            </a:endParaRPr>
          </a:p>
          <a:p>
            <a:pPr>
              <a:spcBef>
                <a:spcPts val="0"/>
              </a:spcBef>
            </a:pPr>
            <a:endParaRPr lang="es-ES" sz="3000" b="1" dirty="0">
              <a:solidFill>
                <a:schemeClr val="tx2"/>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graphicFrame>
            <p:nvGraphicFramePr>
              <p:cNvPr id="4" name="Diagrama 3"/>
              <p:cNvGraphicFramePr/>
              <p:nvPr>
                <p:extLst>
                  <p:ext uri="{D42A27DB-BD31-4B8C-83A1-F6EECF244321}">
                    <p14:modId xmlns:p14="http://schemas.microsoft.com/office/powerpoint/2010/main" val="2710372093"/>
                  </p:ext>
                </p:extLst>
              </p:nvPr>
            </p:nvGraphicFramePr>
            <p:xfrm>
              <a:off x="3517900" y="102827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4" name="Diagrama 3"/>
              <p:cNvGraphicFramePr/>
              <p:nvPr>
                <p:extLst>
                  <p:ext uri="{D42A27DB-BD31-4B8C-83A1-F6EECF244321}">
                    <p14:modId xmlns:p14="http://schemas.microsoft.com/office/powerpoint/2010/main" val="2710372093"/>
                  </p:ext>
                </p:extLst>
              </p:nvPr>
            </p:nvGraphicFramePr>
            <p:xfrm>
              <a:off x="3517900" y="1028276"/>
              <a:ext cx="8128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sp>
        <p:nvSpPr>
          <p:cNvPr id="5" name="Rectángulo 4"/>
          <p:cNvSpPr/>
          <p:nvPr/>
        </p:nvSpPr>
        <p:spPr>
          <a:xfrm>
            <a:off x="1202486" y="1861769"/>
            <a:ext cx="1895071" cy="553998"/>
          </a:xfrm>
          <a:prstGeom prst="rect">
            <a:avLst/>
          </a:prstGeom>
        </p:spPr>
        <p:txBody>
          <a:bodyPr wrap="none">
            <a:spAutoFit/>
          </a:bodyPr>
          <a:lstStyle/>
          <a:p>
            <a:pPr>
              <a:spcBef>
                <a:spcPts val="0"/>
              </a:spcBef>
            </a:pPr>
            <a:r>
              <a:rPr lang="es-ES" sz="3000" b="1" dirty="0">
                <a:solidFill>
                  <a:schemeClr val="tx2"/>
                </a:solidFill>
                <a:effectLst>
                  <a:outerShdw blurRad="38100" dist="38100" dir="2700000" algn="tl">
                    <a:srgbClr val="000000">
                      <a:alpha val="43137"/>
                    </a:srgbClr>
                  </a:outerShdw>
                </a:effectLst>
              </a:rPr>
              <a:t>CLIENTE</a:t>
            </a:r>
          </a:p>
        </p:txBody>
      </p:sp>
      <p:sp>
        <p:nvSpPr>
          <p:cNvPr id="9" name="Rectángulo 8"/>
          <p:cNvSpPr/>
          <p:nvPr/>
        </p:nvSpPr>
        <p:spPr>
          <a:xfrm>
            <a:off x="634176" y="2947480"/>
            <a:ext cx="3031689" cy="1477328"/>
          </a:xfrm>
          <a:prstGeom prst="rect">
            <a:avLst/>
          </a:prstGeom>
        </p:spPr>
        <p:txBody>
          <a:bodyPr wrap="square">
            <a:spAutoFit/>
          </a:bodyPr>
          <a:lstStyle/>
          <a:p>
            <a:pPr algn="ctr">
              <a:spcBef>
                <a:spcPts val="0"/>
              </a:spcBef>
            </a:pPr>
            <a:r>
              <a:rPr lang="es-ES" sz="3000" b="1" dirty="0" smtClean="0">
                <a:solidFill>
                  <a:schemeClr val="tx2"/>
                </a:solidFill>
                <a:effectLst>
                  <a:outerShdw blurRad="38100" dist="38100" dir="2700000" algn="tl">
                    <a:srgbClr val="000000">
                      <a:alpha val="43137"/>
                    </a:srgbClr>
                  </a:outerShdw>
                </a:effectLst>
              </a:rPr>
              <a:t>Algoritmo para cifrar el mensaje</a:t>
            </a:r>
            <a:endParaRPr lang="es-ES" sz="30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4972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FilmGrain/>
                    </a14:imgEffect>
                    <a14:imgEffect>
                      <a14:colorTemperature colorTemp="88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0" y="-4572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182880" y="140266"/>
            <a:ext cx="5745480"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DESARROLLO DEL SISTEMA</a:t>
            </a:r>
            <a:endParaRPr lang="es-ES" sz="3000" b="1" dirty="0">
              <a:solidFill>
                <a:schemeClr val="tx2"/>
              </a:solidFill>
              <a:effectLst>
                <a:outerShdw blurRad="38100" dist="38100" dir="2700000" algn="tl">
                  <a:srgbClr val="000000">
                    <a:alpha val="43137"/>
                  </a:srgbClr>
                </a:outerShdw>
              </a:effectLst>
            </a:endParaRPr>
          </a:p>
        </p:txBody>
      </p:sp>
      <p:sp>
        <p:nvSpPr>
          <p:cNvPr id="6" name="Rectangle 2"/>
          <p:cNvSpPr>
            <a:spLocks noChangeArrowheads="1"/>
          </p:cNvSpPr>
          <p:nvPr/>
        </p:nvSpPr>
        <p:spPr bwMode="auto">
          <a:xfrm>
            <a:off x="2852057" y="1517983"/>
            <a:ext cx="1750645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2" name="Título 1"/>
          <p:cNvSpPr txBox="1">
            <a:spLocks/>
          </p:cNvSpPr>
          <p:nvPr/>
        </p:nvSpPr>
        <p:spPr>
          <a:xfrm>
            <a:off x="182880" y="670658"/>
            <a:ext cx="7251537" cy="659398"/>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Modelo matemático del algoritmo RSA</a:t>
            </a:r>
          </a:p>
          <a:p>
            <a:pPr>
              <a:spcBef>
                <a:spcPts val="0"/>
              </a:spcBef>
            </a:pPr>
            <a:endParaRPr lang="es-ES" sz="3000" b="1" dirty="0">
              <a:solidFill>
                <a:schemeClr val="tx2"/>
              </a:solidFill>
              <a:effectLst>
                <a:outerShdw blurRad="38100" dist="38100" dir="2700000" algn="tl">
                  <a:srgbClr val="000000">
                    <a:alpha val="43137"/>
                  </a:srgbClr>
                </a:outerShdw>
              </a:effectLst>
            </a:endParaRPr>
          </a:p>
          <a:p>
            <a:pPr>
              <a:spcBef>
                <a:spcPts val="0"/>
              </a:spcBef>
            </a:pPr>
            <a:endParaRPr lang="es-ES" sz="3000" b="1" dirty="0">
              <a:solidFill>
                <a:schemeClr val="tx2"/>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graphicFrame>
            <p:nvGraphicFramePr>
              <p:cNvPr id="4" name="Diagrama 3"/>
              <p:cNvGraphicFramePr/>
              <p:nvPr>
                <p:extLst>
                  <p:ext uri="{D42A27DB-BD31-4B8C-83A1-F6EECF244321}">
                    <p14:modId xmlns:p14="http://schemas.microsoft.com/office/powerpoint/2010/main" val="2482804009"/>
                  </p:ext>
                </p:extLst>
              </p:nvPr>
            </p:nvGraphicFramePr>
            <p:xfrm>
              <a:off x="3517900" y="102827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4" name="Diagrama 3"/>
              <p:cNvGraphicFramePr/>
              <p:nvPr>
                <p:extLst>
                  <p:ext uri="{D42A27DB-BD31-4B8C-83A1-F6EECF244321}">
                    <p14:modId xmlns:p14="http://schemas.microsoft.com/office/powerpoint/2010/main" val="2482804009"/>
                  </p:ext>
                </p:extLst>
              </p:nvPr>
            </p:nvGraphicFramePr>
            <p:xfrm>
              <a:off x="3517900" y="1028276"/>
              <a:ext cx="8128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sp>
        <p:nvSpPr>
          <p:cNvPr id="5" name="Rectángulo 4"/>
          <p:cNvSpPr/>
          <p:nvPr/>
        </p:nvSpPr>
        <p:spPr>
          <a:xfrm>
            <a:off x="999705" y="1860448"/>
            <a:ext cx="2300630" cy="553998"/>
          </a:xfrm>
          <a:prstGeom prst="rect">
            <a:avLst/>
          </a:prstGeom>
        </p:spPr>
        <p:txBody>
          <a:bodyPr wrap="none">
            <a:spAutoFit/>
          </a:bodyPr>
          <a:lstStyle/>
          <a:p>
            <a:pPr>
              <a:spcBef>
                <a:spcPts val="0"/>
              </a:spcBef>
            </a:pPr>
            <a:r>
              <a:rPr lang="es-ES" sz="3000" b="1" dirty="0" smtClean="0">
                <a:solidFill>
                  <a:schemeClr val="tx2"/>
                </a:solidFill>
                <a:effectLst>
                  <a:outerShdw blurRad="38100" dist="38100" dir="2700000" algn="tl">
                    <a:srgbClr val="000000">
                      <a:alpha val="43137"/>
                    </a:srgbClr>
                  </a:outerShdw>
                </a:effectLst>
              </a:rPr>
              <a:t>SERVIDOR</a:t>
            </a:r>
            <a:endParaRPr lang="es-ES" sz="3000" b="1" dirty="0">
              <a:solidFill>
                <a:schemeClr val="tx2"/>
              </a:solidFill>
              <a:effectLst>
                <a:outerShdw blurRad="38100" dist="38100" dir="2700000" algn="tl">
                  <a:srgbClr val="000000">
                    <a:alpha val="43137"/>
                  </a:srgbClr>
                </a:outerShdw>
              </a:effectLst>
            </a:endParaRPr>
          </a:p>
        </p:txBody>
      </p:sp>
      <p:sp>
        <p:nvSpPr>
          <p:cNvPr id="9" name="Rectángulo 8"/>
          <p:cNvSpPr/>
          <p:nvPr/>
        </p:nvSpPr>
        <p:spPr>
          <a:xfrm>
            <a:off x="634176" y="2947480"/>
            <a:ext cx="3031689" cy="1477328"/>
          </a:xfrm>
          <a:prstGeom prst="rect">
            <a:avLst/>
          </a:prstGeom>
        </p:spPr>
        <p:txBody>
          <a:bodyPr wrap="square">
            <a:spAutoFit/>
          </a:bodyPr>
          <a:lstStyle/>
          <a:p>
            <a:pPr algn="ctr">
              <a:spcBef>
                <a:spcPts val="0"/>
              </a:spcBef>
            </a:pPr>
            <a:r>
              <a:rPr lang="es-ES" sz="3000" b="1" dirty="0" smtClean="0">
                <a:solidFill>
                  <a:schemeClr val="tx2"/>
                </a:solidFill>
                <a:effectLst>
                  <a:outerShdw blurRad="38100" dist="38100" dir="2700000" algn="tl">
                    <a:srgbClr val="000000">
                      <a:alpha val="43137"/>
                    </a:srgbClr>
                  </a:outerShdw>
                </a:effectLst>
              </a:rPr>
              <a:t>Algoritmo para recibir el mensaje</a:t>
            </a:r>
            <a:endParaRPr lang="es-ES" sz="30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2678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FilmGrain/>
                    </a14:imgEffect>
                    <a14:imgEffect>
                      <a14:colorTemperature colorTemp="88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0" y="-4572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182880" y="140266"/>
            <a:ext cx="5745480"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DESARROLLO DEL SISTEMA</a:t>
            </a:r>
            <a:endParaRPr lang="es-ES" sz="3000" b="1" dirty="0">
              <a:solidFill>
                <a:schemeClr val="tx2"/>
              </a:solidFill>
              <a:effectLst>
                <a:outerShdw blurRad="38100" dist="38100" dir="2700000" algn="tl">
                  <a:srgbClr val="000000">
                    <a:alpha val="43137"/>
                  </a:srgbClr>
                </a:outerShdw>
              </a:effectLst>
            </a:endParaRPr>
          </a:p>
        </p:txBody>
      </p:sp>
      <p:sp>
        <p:nvSpPr>
          <p:cNvPr id="6" name="Rectangle 2"/>
          <p:cNvSpPr>
            <a:spLocks noChangeArrowheads="1"/>
          </p:cNvSpPr>
          <p:nvPr/>
        </p:nvSpPr>
        <p:spPr bwMode="auto">
          <a:xfrm>
            <a:off x="2852057" y="1517983"/>
            <a:ext cx="1750645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2" name="Título 1"/>
          <p:cNvSpPr txBox="1">
            <a:spLocks/>
          </p:cNvSpPr>
          <p:nvPr/>
        </p:nvSpPr>
        <p:spPr>
          <a:xfrm>
            <a:off x="182880" y="670658"/>
            <a:ext cx="7251537" cy="659398"/>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Modelo matemático del algoritmo RSA</a:t>
            </a:r>
          </a:p>
          <a:p>
            <a:pPr>
              <a:spcBef>
                <a:spcPts val="0"/>
              </a:spcBef>
            </a:pPr>
            <a:endParaRPr lang="es-ES" sz="3000" b="1" dirty="0">
              <a:solidFill>
                <a:schemeClr val="tx2"/>
              </a:solidFill>
              <a:effectLst>
                <a:outerShdw blurRad="38100" dist="38100" dir="2700000" algn="tl">
                  <a:srgbClr val="000000">
                    <a:alpha val="43137"/>
                  </a:srgbClr>
                </a:outerShdw>
              </a:effectLst>
            </a:endParaRPr>
          </a:p>
          <a:p>
            <a:pPr>
              <a:spcBef>
                <a:spcPts val="0"/>
              </a:spcBef>
            </a:pPr>
            <a:endParaRPr lang="es-ES" sz="3000" b="1" dirty="0">
              <a:solidFill>
                <a:schemeClr val="tx2"/>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graphicFrame>
            <p:nvGraphicFramePr>
              <p:cNvPr id="4" name="Diagrama 3"/>
              <p:cNvGraphicFramePr/>
              <p:nvPr>
                <p:extLst>
                  <p:ext uri="{D42A27DB-BD31-4B8C-83A1-F6EECF244321}">
                    <p14:modId xmlns:p14="http://schemas.microsoft.com/office/powerpoint/2010/main" val="1364920066"/>
                  </p:ext>
                </p:extLst>
              </p:nvPr>
            </p:nvGraphicFramePr>
            <p:xfrm>
              <a:off x="3517900" y="102827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4" name="Diagrama 3"/>
              <p:cNvGraphicFramePr/>
              <p:nvPr>
                <p:extLst>
                  <p:ext uri="{D42A27DB-BD31-4B8C-83A1-F6EECF244321}">
                    <p14:modId xmlns:p14="http://schemas.microsoft.com/office/powerpoint/2010/main" val="1364920066"/>
                  </p:ext>
                </p:extLst>
              </p:nvPr>
            </p:nvGraphicFramePr>
            <p:xfrm>
              <a:off x="3517900" y="1028276"/>
              <a:ext cx="8128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sp>
        <p:nvSpPr>
          <p:cNvPr id="5" name="Rectángulo 4"/>
          <p:cNvSpPr/>
          <p:nvPr/>
        </p:nvSpPr>
        <p:spPr>
          <a:xfrm>
            <a:off x="1202486" y="1861769"/>
            <a:ext cx="1895071" cy="553998"/>
          </a:xfrm>
          <a:prstGeom prst="rect">
            <a:avLst/>
          </a:prstGeom>
        </p:spPr>
        <p:txBody>
          <a:bodyPr wrap="none">
            <a:spAutoFit/>
          </a:bodyPr>
          <a:lstStyle/>
          <a:p>
            <a:pPr>
              <a:spcBef>
                <a:spcPts val="0"/>
              </a:spcBef>
            </a:pPr>
            <a:r>
              <a:rPr lang="es-ES" sz="3000" b="1" dirty="0">
                <a:solidFill>
                  <a:schemeClr val="tx2"/>
                </a:solidFill>
                <a:effectLst>
                  <a:outerShdw blurRad="38100" dist="38100" dir="2700000" algn="tl">
                    <a:srgbClr val="000000">
                      <a:alpha val="43137"/>
                    </a:srgbClr>
                  </a:outerShdw>
                </a:effectLst>
              </a:rPr>
              <a:t>CLIENTE</a:t>
            </a:r>
          </a:p>
        </p:txBody>
      </p:sp>
      <p:sp>
        <p:nvSpPr>
          <p:cNvPr id="9" name="Rectángulo 8"/>
          <p:cNvSpPr/>
          <p:nvPr/>
        </p:nvSpPr>
        <p:spPr>
          <a:xfrm>
            <a:off x="634176" y="2947480"/>
            <a:ext cx="3031689" cy="1477328"/>
          </a:xfrm>
          <a:prstGeom prst="rect">
            <a:avLst/>
          </a:prstGeom>
        </p:spPr>
        <p:txBody>
          <a:bodyPr wrap="square">
            <a:spAutoFit/>
          </a:bodyPr>
          <a:lstStyle/>
          <a:p>
            <a:pPr algn="ctr">
              <a:spcBef>
                <a:spcPts val="0"/>
              </a:spcBef>
            </a:pPr>
            <a:r>
              <a:rPr lang="es-ES" sz="3000" b="1" dirty="0" smtClean="0">
                <a:solidFill>
                  <a:schemeClr val="tx2"/>
                </a:solidFill>
                <a:effectLst>
                  <a:outerShdw blurRad="38100" dist="38100" dir="2700000" algn="tl">
                    <a:srgbClr val="000000">
                      <a:alpha val="43137"/>
                    </a:srgbClr>
                  </a:outerShdw>
                </a:effectLst>
              </a:rPr>
              <a:t>Algoritmo para descifrar el mensaje</a:t>
            </a:r>
            <a:endParaRPr lang="es-ES" sz="30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564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FilmGrain/>
                    </a14:imgEffect>
                    <a14:imgEffect>
                      <a14:colorTemperature colorTemp="88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0" y="-4572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843642" y="762000"/>
            <a:ext cx="4016829" cy="106078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spcBef>
                <a:spcPts val="0"/>
              </a:spcBef>
            </a:pPr>
            <a:r>
              <a:rPr lang="es-ES" sz="3000" b="1" dirty="0" smtClean="0">
                <a:solidFill>
                  <a:schemeClr val="tx2"/>
                </a:solidFill>
                <a:effectLst>
                  <a:outerShdw blurRad="38100" dist="38100" dir="2700000" algn="tl">
                    <a:srgbClr val="000000">
                      <a:alpha val="43137"/>
                    </a:srgbClr>
                  </a:outerShdw>
                </a:effectLst>
              </a:rPr>
              <a:t>PRUEBAS</a:t>
            </a:r>
            <a:endParaRPr lang="es-ES" sz="3000" b="1" dirty="0">
              <a:solidFill>
                <a:schemeClr val="tx2"/>
              </a:solidFill>
              <a:effectLst>
                <a:outerShdw blurRad="38100" dist="38100" dir="2700000" algn="tl">
                  <a:srgbClr val="000000">
                    <a:alpha val="43137"/>
                  </a:srgbClr>
                </a:outerShdw>
              </a:effectLst>
            </a:endParaRPr>
          </a:p>
        </p:txBody>
      </p:sp>
      <p:sp>
        <p:nvSpPr>
          <p:cNvPr id="6" name="Rectangle 2"/>
          <p:cNvSpPr>
            <a:spLocks noChangeArrowheads="1"/>
          </p:cNvSpPr>
          <p:nvPr/>
        </p:nvSpPr>
        <p:spPr bwMode="auto">
          <a:xfrm>
            <a:off x="2852057" y="1517983"/>
            <a:ext cx="1750645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4" name="Rectangle 2"/>
          <p:cNvSpPr>
            <a:spLocks noChangeArrowheads="1"/>
          </p:cNvSpPr>
          <p:nvPr/>
        </p:nvSpPr>
        <p:spPr bwMode="auto">
          <a:xfrm>
            <a:off x="-2936733" y="2312510"/>
            <a:ext cx="27840373" cy="52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001" y="716045"/>
            <a:ext cx="9883997" cy="5425910"/>
          </a:xfrm>
          <a:prstGeom prst="rect">
            <a:avLst/>
          </a:prstGeom>
        </p:spPr>
      </p:pic>
    </p:spTree>
    <p:extLst>
      <p:ext uri="{BB962C8B-B14F-4D97-AF65-F5344CB8AC3E}">
        <p14:creationId xmlns:p14="http://schemas.microsoft.com/office/powerpoint/2010/main" val="8921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iomegalat.files.wordpress.com/2011/01/seguridad.jpg"/>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430135" y="1006729"/>
            <a:ext cx="8690716"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5000" b="1" dirty="0" smtClean="0">
                <a:solidFill>
                  <a:schemeClr val="tx2"/>
                </a:solidFill>
                <a:effectLst>
                  <a:outerShdw blurRad="38100" dist="38100" dir="2700000" algn="tl">
                    <a:srgbClr val="000000">
                      <a:alpha val="43137"/>
                    </a:srgbClr>
                  </a:outerShdw>
                </a:effectLst>
              </a:rPr>
              <a:t>ANÁLISIS Y EVALUACIÓN DE RESULTADOS</a:t>
            </a:r>
          </a:p>
        </p:txBody>
      </p:sp>
      <p:pic>
        <p:nvPicPr>
          <p:cNvPr id="6" name="Picture 8" descr="http://www.hablemosdecapacitacion.cl/FotosNoticiasBoletin/051243281354740208.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4" b="92053" l="4701" r="93162"/>
                    </a14:imgEffect>
                  </a14:imgLayer>
                </a14:imgProps>
              </a:ext>
              <a:ext uri="{28A0092B-C50C-407E-A947-70E740481C1C}">
                <a14:useLocalDpi xmlns:a14="http://schemas.microsoft.com/office/drawing/2010/main" val="0"/>
              </a:ext>
            </a:extLst>
          </a:blip>
          <a:srcRect/>
          <a:stretch>
            <a:fillRect/>
          </a:stretch>
        </p:blipFill>
        <p:spPr bwMode="auto">
          <a:xfrm>
            <a:off x="4328932" y="2327618"/>
            <a:ext cx="6134581" cy="395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67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iomegalat.files.wordpress.com/2011/01/seguridad.jpg"/>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148985" y="749999"/>
            <a:ext cx="4065666"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500" b="1" dirty="0" smtClean="0">
                <a:solidFill>
                  <a:schemeClr val="tx2"/>
                </a:solidFill>
                <a:effectLst>
                  <a:outerShdw blurRad="38100" dist="38100" dir="2700000" algn="tl">
                    <a:srgbClr val="000000">
                      <a:alpha val="43137"/>
                    </a:srgbClr>
                  </a:outerShdw>
                </a:effectLst>
              </a:rPr>
              <a:t>ALGORITMO LINEA BASE </a:t>
            </a:r>
          </a:p>
          <a:p>
            <a:pPr algn="ctr">
              <a:spcBef>
                <a:spcPts val="0"/>
              </a:spcBef>
            </a:pPr>
            <a:r>
              <a:rPr lang="es-ES" sz="3500" b="1" dirty="0" smtClean="0">
                <a:solidFill>
                  <a:schemeClr val="tx2"/>
                </a:solidFill>
                <a:effectLst>
                  <a:outerShdw blurRad="38100" dist="38100" dir="2700000" algn="tl">
                    <a:srgbClr val="000000">
                      <a:alpha val="43137"/>
                    </a:srgbClr>
                  </a:outerShdw>
                </a:effectLst>
              </a:rPr>
              <a:t>VS</a:t>
            </a:r>
          </a:p>
          <a:p>
            <a:pPr algn="ctr">
              <a:spcBef>
                <a:spcPts val="0"/>
              </a:spcBef>
            </a:pPr>
            <a:r>
              <a:rPr lang="es-ES" sz="3500" b="1" dirty="0" smtClean="0">
                <a:solidFill>
                  <a:schemeClr val="tx2"/>
                </a:solidFill>
                <a:effectLst>
                  <a:outerShdw blurRad="38100" dist="38100" dir="2700000" algn="tl">
                    <a:srgbClr val="000000">
                      <a:alpha val="43137"/>
                    </a:srgbClr>
                  </a:outerShdw>
                </a:effectLst>
              </a:rPr>
              <a:t>ALGORITMO OPTIMIZADO</a:t>
            </a:r>
          </a:p>
        </p:txBody>
      </p:sp>
      <p:pic>
        <p:nvPicPr>
          <p:cNvPr id="5" name="Imagen 4"/>
          <p:cNvPicPr/>
          <p:nvPr/>
        </p:nvPicPr>
        <p:blipFill rotWithShape="1">
          <a:blip r:embed="rId4">
            <a:extLst>
              <a:ext uri="{28A0092B-C50C-407E-A947-70E740481C1C}">
                <a14:useLocalDpi xmlns:a14="http://schemas.microsoft.com/office/drawing/2010/main" val="0"/>
              </a:ext>
            </a:extLst>
          </a:blip>
          <a:srcRect t="11113"/>
          <a:stretch/>
        </p:blipFill>
        <p:spPr bwMode="auto">
          <a:xfrm>
            <a:off x="4678679" y="104928"/>
            <a:ext cx="7227570" cy="3054775"/>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5">
            <a:extLst>
              <a:ext uri="{28A0092B-C50C-407E-A947-70E740481C1C}">
                <a14:useLocalDpi xmlns:a14="http://schemas.microsoft.com/office/drawing/2010/main" val="0"/>
              </a:ext>
            </a:extLst>
          </a:blip>
          <a:srcRect t="8867"/>
          <a:stretch/>
        </p:blipFill>
        <p:spPr bwMode="auto">
          <a:xfrm>
            <a:off x="485776" y="3586980"/>
            <a:ext cx="6861810" cy="2724150"/>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8522965" y="3768744"/>
            <a:ext cx="2708915" cy="2338974"/>
          </a:xfrm>
          <a:prstGeom prst="rect">
            <a:avLst/>
          </a:prstGeom>
        </p:spPr>
        <p:txBody>
          <a:bodyPr wrap="square">
            <a:spAutoFit/>
          </a:bodyPr>
          <a:lstStyle/>
          <a:p>
            <a:pPr indent="252095" algn="ctr">
              <a:lnSpc>
                <a:spcPct val="150000"/>
              </a:lnSpc>
              <a:spcAft>
                <a:spcPts val="800"/>
              </a:spcAft>
            </a:pPr>
            <a:r>
              <a:rPr lang="es-ES" sz="25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Histograma de densidad y análisis de varianza: Cliente</a:t>
            </a:r>
            <a:endParaRPr lang="es-ES" sz="2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7833362" y="3129517"/>
            <a:ext cx="3657600" cy="669414"/>
          </a:xfrm>
          <a:prstGeom prst="rect">
            <a:avLst/>
          </a:prstGeom>
        </p:spPr>
        <p:txBody>
          <a:bodyPr wrap="square">
            <a:spAutoFit/>
          </a:bodyPr>
          <a:lstStyle/>
          <a:p>
            <a:pPr indent="252095" algn="ctr">
              <a:lnSpc>
                <a:spcPct val="150000"/>
              </a:lnSpc>
              <a:spcAft>
                <a:spcPts val="800"/>
              </a:spcAft>
            </a:pPr>
            <a:r>
              <a:rPr lang="es-ES" sz="25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TIEMPO:CLIENTE</a:t>
            </a:r>
            <a:endParaRPr lang="es-ES" sz="2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88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iomegalat.files.wordpress.com/2011/01/seguridad.jpg"/>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p:cNvGraphicFramePr>
            <a:graphicFrameLocks noGrp="1"/>
          </p:cNvGraphicFramePr>
          <p:nvPr>
            <p:extLst>
              <p:ext uri="{D42A27DB-BD31-4B8C-83A1-F6EECF244321}">
                <p14:modId xmlns:p14="http://schemas.microsoft.com/office/powerpoint/2010/main" val="1460380391"/>
              </p:ext>
            </p:extLst>
          </p:nvPr>
        </p:nvGraphicFramePr>
        <p:xfrm>
          <a:off x="1310639" y="1035174"/>
          <a:ext cx="10043161" cy="2880360"/>
        </p:xfrm>
        <a:graphic>
          <a:graphicData uri="http://schemas.openxmlformats.org/drawingml/2006/table">
            <a:tbl>
              <a:tblPr firstRow="1" firstCol="1" bandRow="1">
                <a:tableStyleId>{BDBED569-4797-4DF1-A0F4-6AAB3CD982D8}</a:tableStyleId>
              </a:tblPr>
              <a:tblGrid>
                <a:gridCol w="1953868"/>
                <a:gridCol w="1470009"/>
                <a:gridCol w="1304113"/>
                <a:gridCol w="1961931"/>
                <a:gridCol w="1470009"/>
                <a:gridCol w="1883231"/>
              </a:tblGrid>
              <a:tr h="403467">
                <a:tc gridSpan="3">
                  <a:txBody>
                    <a:bodyPr/>
                    <a:lstStyle/>
                    <a:p>
                      <a:pPr algn="just">
                        <a:lnSpc>
                          <a:spcPct val="150000"/>
                        </a:lnSpc>
                        <a:spcAft>
                          <a:spcPts val="0"/>
                        </a:spcAft>
                      </a:pPr>
                      <a:r>
                        <a:rPr lang="es-ES" sz="1800" dirty="0">
                          <a:solidFill>
                            <a:schemeClr val="tx2"/>
                          </a:solidFill>
                          <a:effectLst/>
                        </a:rPr>
                        <a:t>Tiempo Línea Base-Cliente</a:t>
                      </a:r>
                      <a:endParaRPr lang="es-E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gridSpan="3">
                  <a:txBody>
                    <a:bodyPr/>
                    <a:lstStyle/>
                    <a:p>
                      <a:pPr algn="just">
                        <a:lnSpc>
                          <a:spcPct val="150000"/>
                        </a:lnSpc>
                        <a:spcAft>
                          <a:spcPts val="0"/>
                        </a:spcAft>
                      </a:pPr>
                      <a:r>
                        <a:rPr lang="es-ES" sz="1800">
                          <a:solidFill>
                            <a:schemeClr val="tx2"/>
                          </a:solidFill>
                          <a:effectLst/>
                        </a:rPr>
                        <a:t>Tiempo Optimizado-Cliente</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r>
              <a:tr h="404487">
                <a:tc>
                  <a:txBody>
                    <a:bodyPr/>
                    <a:lstStyle/>
                    <a:p>
                      <a:pPr algn="just">
                        <a:lnSpc>
                          <a:spcPct val="150000"/>
                        </a:lnSpc>
                        <a:spcAft>
                          <a:spcPts val="0"/>
                        </a:spcAft>
                      </a:pPr>
                      <a:r>
                        <a:rPr lang="es-ES" sz="1800">
                          <a:solidFill>
                            <a:schemeClr val="tx2"/>
                          </a:solidFill>
                          <a:effectLst/>
                        </a:rPr>
                        <a:t>Mínimo</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17.00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4.60%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Mínimo</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0.00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4487">
                <a:tc>
                  <a:txBody>
                    <a:bodyPr/>
                    <a:lstStyle/>
                    <a:p>
                      <a:pPr algn="just">
                        <a:lnSpc>
                          <a:spcPct val="150000"/>
                        </a:lnSpc>
                        <a:spcAft>
                          <a:spcPts val="0"/>
                        </a:spcAft>
                      </a:pPr>
                      <a:r>
                        <a:rPr lang="es-ES" sz="1800">
                          <a:solidFill>
                            <a:schemeClr val="tx2"/>
                          </a:solidFill>
                          <a:effectLst/>
                        </a:rPr>
                        <a:t>Primer cuartil</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18.00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4.87%</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Primer cuartil</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9.09%</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4487">
                <a:tc>
                  <a:txBody>
                    <a:bodyPr/>
                    <a:lstStyle/>
                    <a:p>
                      <a:pPr algn="just">
                        <a:lnSpc>
                          <a:spcPct val="150000"/>
                        </a:lnSpc>
                        <a:spcAft>
                          <a:spcPts val="0"/>
                        </a:spcAft>
                      </a:pPr>
                      <a:r>
                        <a:rPr lang="es-ES" sz="1800">
                          <a:solidFill>
                            <a:schemeClr val="tx2"/>
                          </a:solidFill>
                          <a:effectLst/>
                        </a:rPr>
                        <a:t>Mediana</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33.00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8.94%</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Mediana</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dirty="0">
                          <a:solidFill>
                            <a:schemeClr val="tx2"/>
                          </a:solidFill>
                          <a:effectLst/>
                        </a:rPr>
                        <a:t>9.09%</a:t>
                      </a:r>
                      <a:endParaRPr lang="es-E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4487">
                <a:tc>
                  <a:txBody>
                    <a:bodyPr/>
                    <a:lstStyle/>
                    <a:p>
                      <a:pPr algn="just">
                        <a:lnSpc>
                          <a:spcPct val="150000"/>
                        </a:lnSpc>
                        <a:spcAft>
                          <a:spcPts val="0"/>
                        </a:spcAft>
                      </a:pPr>
                      <a:r>
                        <a:rPr lang="es-ES" sz="1800">
                          <a:solidFill>
                            <a:schemeClr val="tx2"/>
                          </a:solidFill>
                          <a:effectLst/>
                        </a:rPr>
                        <a:t>Media</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119.2</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32.30%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Media</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2.154</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19.58%</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4487">
                <a:tc>
                  <a:txBody>
                    <a:bodyPr/>
                    <a:lstStyle/>
                    <a:p>
                      <a:pPr algn="just">
                        <a:lnSpc>
                          <a:spcPct val="150000"/>
                        </a:lnSpc>
                        <a:spcAft>
                          <a:spcPts val="0"/>
                        </a:spcAft>
                      </a:pPr>
                      <a:r>
                        <a:rPr lang="es-ES" sz="1800">
                          <a:solidFill>
                            <a:schemeClr val="tx2"/>
                          </a:solidFill>
                          <a:effectLst/>
                        </a:rPr>
                        <a:t>Tercer cuartil</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192.0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52.03%</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Tercer cuartil</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9.09%</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4487">
                <a:tc>
                  <a:txBody>
                    <a:bodyPr/>
                    <a:lstStyle/>
                    <a:p>
                      <a:pPr algn="just">
                        <a:lnSpc>
                          <a:spcPct val="150000"/>
                        </a:lnSpc>
                        <a:spcAft>
                          <a:spcPts val="0"/>
                        </a:spcAft>
                      </a:pPr>
                      <a:r>
                        <a:rPr lang="es-ES" sz="1800">
                          <a:solidFill>
                            <a:schemeClr val="tx2"/>
                          </a:solidFill>
                          <a:effectLst/>
                        </a:rPr>
                        <a:t>Máximo</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369.0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Máximo</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11.00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dirty="0">
                          <a:solidFill>
                            <a:schemeClr val="tx2"/>
                          </a:solidFill>
                          <a:effectLst/>
                        </a:rPr>
                        <a:t>100%</a:t>
                      </a:r>
                      <a:endParaRPr lang="es-E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8" name="Rectángulo 7"/>
          <p:cNvSpPr/>
          <p:nvPr/>
        </p:nvSpPr>
        <p:spPr>
          <a:xfrm>
            <a:off x="5802624" y="365760"/>
            <a:ext cx="5551176" cy="669414"/>
          </a:xfrm>
          <a:prstGeom prst="rect">
            <a:avLst/>
          </a:prstGeom>
        </p:spPr>
        <p:txBody>
          <a:bodyPr wrap="square">
            <a:spAutoFit/>
          </a:bodyPr>
          <a:lstStyle/>
          <a:p>
            <a:pPr indent="252095" algn="ctr">
              <a:lnSpc>
                <a:spcPct val="150000"/>
              </a:lnSpc>
              <a:spcAft>
                <a:spcPts val="800"/>
              </a:spcAft>
            </a:pPr>
            <a:r>
              <a:rPr lang="es-ES" sz="25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Histograma de </a:t>
            </a:r>
            <a:r>
              <a:rPr lang="es-ES" sz="25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densidad: Cliente</a:t>
            </a:r>
            <a:endParaRPr lang="es-ES" sz="2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1264920" y="4187875"/>
            <a:ext cx="6096000" cy="861774"/>
          </a:xfrm>
          <a:prstGeom prst="rect">
            <a:avLst/>
          </a:prstGeom>
        </p:spPr>
        <p:txBody>
          <a:bodyPr>
            <a:spAutoFit/>
          </a:bodyPr>
          <a:lstStyle/>
          <a:p>
            <a:pPr marL="285750" indent="-285750">
              <a:buFont typeface="Arial" panose="020B0604020202020204" pitchFamily="34" charset="0"/>
              <a:buChar char="•"/>
            </a:pPr>
            <a:r>
              <a:rPr lang="es-ES" sz="2500" smtClean="0">
                <a:solidFill>
                  <a:schemeClr val="tx2"/>
                </a:solidFill>
                <a:latin typeface="Times New Roman" panose="02020603050405020304" pitchFamily="18" charset="0"/>
                <a:ea typeface="Calibri" panose="020F0502020204030204" pitchFamily="34" charset="0"/>
              </a:rPr>
              <a:t>Tiempo Línea Base-Cliente:  8.94%  </a:t>
            </a:r>
          </a:p>
          <a:p>
            <a:pPr marL="285750" indent="-285750">
              <a:buFont typeface="Arial" panose="020B0604020202020204" pitchFamily="34" charset="0"/>
              <a:buChar char="•"/>
            </a:pPr>
            <a:r>
              <a:rPr lang="es-ES" sz="2500" smtClean="0">
                <a:solidFill>
                  <a:schemeClr val="tx2"/>
                </a:solidFill>
                <a:latin typeface="Times New Roman" panose="02020603050405020304" pitchFamily="18" charset="0"/>
                <a:ea typeface="Calibri" panose="020F0502020204030204" pitchFamily="34" charset="0"/>
              </a:rPr>
              <a:t>Tiempo Optimizado-Cliente: 9.09% </a:t>
            </a:r>
            <a:endParaRPr lang="es-ES" sz="2500" dirty="0">
              <a:solidFill>
                <a:schemeClr val="tx2"/>
              </a:solidFill>
            </a:endParaRPr>
          </a:p>
        </p:txBody>
      </p:sp>
      <p:sp>
        <p:nvSpPr>
          <p:cNvPr id="6" name="Rectángulo 5"/>
          <p:cNvSpPr/>
          <p:nvPr/>
        </p:nvSpPr>
        <p:spPr>
          <a:xfrm>
            <a:off x="2331720" y="5049649"/>
            <a:ext cx="7528560" cy="861774"/>
          </a:xfrm>
          <a:prstGeom prst="rect">
            <a:avLst/>
          </a:prstGeom>
        </p:spPr>
        <p:txBody>
          <a:bodyPr wrap="square">
            <a:spAutoFit/>
          </a:bodyPr>
          <a:lstStyle/>
          <a:p>
            <a:pPr algn="ctr"/>
            <a:r>
              <a:rPr lang="es-ES" sz="2500" b="1" dirty="0">
                <a:solidFill>
                  <a:schemeClr val="tx2"/>
                </a:solidFill>
                <a:latin typeface="Times New Roman" panose="02020603050405020304" pitchFamily="18" charset="0"/>
                <a:ea typeface="Calibri" panose="020F0502020204030204" pitchFamily="34" charset="0"/>
              </a:rPr>
              <a:t>Tiempo Optimizado es mayor al Tiempo línea Base </a:t>
            </a:r>
            <a:endParaRPr lang="es-ES" sz="2500" b="1" dirty="0" smtClean="0">
              <a:solidFill>
                <a:schemeClr val="tx2"/>
              </a:solidFill>
              <a:latin typeface="Times New Roman" panose="02020603050405020304" pitchFamily="18" charset="0"/>
              <a:ea typeface="Calibri" panose="020F0502020204030204" pitchFamily="34" charset="0"/>
            </a:endParaRPr>
          </a:p>
          <a:p>
            <a:pPr algn="ctr"/>
            <a:r>
              <a:rPr lang="es-ES" sz="2500" b="1" dirty="0" smtClean="0">
                <a:solidFill>
                  <a:schemeClr val="tx2"/>
                </a:solidFill>
                <a:latin typeface="Times New Roman" panose="02020603050405020304" pitchFamily="18" charset="0"/>
                <a:ea typeface="Calibri" panose="020F0502020204030204" pitchFamily="34" charset="0"/>
              </a:rPr>
              <a:t>(</a:t>
            </a:r>
            <a:r>
              <a:rPr lang="es-ES" sz="2500" b="1" dirty="0">
                <a:solidFill>
                  <a:schemeClr val="tx2"/>
                </a:solidFill>
                <a:latin typeface="Times New Roman" panose="02020603050405020304" pitchFamily="18" charset="0"/>
                <a:ea typeface="Calibri" panose="020F0502020204030204" pitchFamily="34" charset="0"/>
              </a:rPr>
              <a:t>9.09% &gt; 8.94%)</a:t>
            </a:r>
            <a:endParaRPr lang="es-ES" sz="2500" b="1" dirty="0">
              <a:solidFill>
                <a:schemeClr val="tx2"/>
              </a:solidFill>
            </a:endParaRPr>
          </a:p>
        </p:txBody>
      </p:sp>
      <p:sp>
        <p:nvSpPr>
          <p:cNvPr id="9" name="Rectángulo 8"/>
          <p:cNvSpPr/>
          <p:nvPr/>
        </p:nvSpPr>
        <p:spPr>
          <a:xfrm>
            <a:off x="2543828" y="5985837"/>
            <a:ext cx="1421934" cy="477054"/>
          </a:xfrm>
          <a:prstGeom prst="rect">
            <a:avLst/>
          </a:prstGeom>
        </p:spPr>
        <p:txBody>
          <a:bodyPr wrap="square">
            <a:spAutoFit/>
          </a:bodyPr>
          <a:lstStyle/>
          <a:p>
            <a:r>
              <a:rPr lang="es-ES" sz="2500" b="1" dirty="0">
                <a:solidFill>
                  <a:schemeClr val="tx2"/>
                </a:solidFill>
                <a:latin typeface="Times New Roman" panose="02020603050405020304" pitchFamily="18" charset="0"/>
                <a:ea typeface="Calibri" panose="020F0502020204030204" pitchFamily="34" charset="0"/>
              </a:rPr>
              <a:t>99.85% </a:t>
            </a:r>
            <a:endParaRPr lang="es-ES" sz="2500" b="1" dirty="0">
              <a:solidFill>
                <a:schemeClr val="tx2"/>
              </a:solidFill>
            </a:endParaRPr>
          </a:p>
        </p:txBody>
      </p:sp>
      <p:cxnSp>
        <p:nvCxnSpPr>
          <p:cNvPr id="11" name="Conector recto de flecha 10"/>
          <p:cNvCxnSpPr/>
          <p:nvPr/>
        </p:nvCxnSpPr>
        <p:spPr>
          <a:xfrm>
            <a:off x="3965762" y="6224364"/>
            <a:ext cx="1264920"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2" name="Rectángulo 11"/>
          <p:cNvSpPr/>
          <p:nvPr/>
        </p:nvSpPr>
        <p:spPr>
          <a:xfrm>
            <a:off x="5387696" y="5985837"/>
            <a:ext cx="5768567" cy="477054"/>
          </a:xfrm>
          <a:prstGeom prst="rect">
            <a:avLst/>
          </a:prstGeom>
        </p:spPr>
        <p:txBody>
          <a:bodyPr wrap="none">
            <a:spAutoFit/>
          </a:bodyPr>
          <a:lstStyle/>
          <a:p>
            <a:r>
              <a:rPr lang="es-ES" sz="2500" b="1" dirty="0" smtClean="0">
                <a:solidFill>
                  <a:schemeClr val="tx2"/>
                </a:solidFill>
                <a:latin typeface="Times New Roman" panose="02020603050405020304" pitchFamily="18" charset="0"/>
                <a:ea typeface="Calibri" panose="020F0502020204030204" pitchFamily="34" charset="0"/>
              </a:rPr>
              <a:t>Tiempo se optimizó de manera favorable</a:t>
            </a:r>
            <a:endParaRPr lang="es-ES" sz="2500" b="1" dirty="0">
              <a:solidFill>
                <a:schemeClr val="tx2"/>
              </a:solidFill>
            </a:endParaRPr>
          </a:p>
        </p:txBody>
      </p:sp>
    </p:spTree>
    <p:extLst>
      <p:ext uri="{BB962C8B-B14F-4D97-AF65-F5344CB8AC3E}">
        <p14:creationId xmlns:p14="http://schemas.microsoft.com/office/powerpoint/2010/main" val="19157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http://www.siliconweek.es/wp-content/uploads/2015/07/lucent.jpg"/>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Nube 2"/>
          <p:cNvSpPr/>
          <p:nvPr/>
        </p:nvSpPr>
        <p:spPr>
          <a:xfrm>
            <a:off x="3252323" y="2970415"/>
            <a:ext cx="5934618" cy="1882309"/>
          </a:xfrm>
          <a:prstGeom prst="clou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S"/>
          </a:p>
        </p:txBody>
      </p:sp>
      <p:pic>
        <p:nvPicPr>
          <p:cNvPr id="4100" name="Picture 4" descr="http://www.dibujosparapintar.com/archivos/man_papel_cartas.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02" b="100000" l="1000" r="99000"/>
                    </a14:imgEffect>
                  </a14:imgLayer>
                </a14:imgProps>
              </a:ext>
              <a:ext uri="{28A0092B-C50C-407E-A947-70E740481C1C}">
                <a14:useLocalDpi xmlns:a14="http://schemas.microsoft.com/office/drawing/2010/main" val="0"/>
              </a:ext>
            </a:extLst>
          </a:blip>
          <a:srcRect/>
          <a:stretch>
            <a:fillRect/>
          </a:stretch>
        </p:blipFill>
        <p:spPr bwMode="auto">
          <a:xfrm>
            <a:off x="217324" y="3046404"/>
            <a:ext cx="285750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eltonodelavoz.com/archivo/www.cubaencuentro.com/var/cubaencuentro.com/storage/images/blogs/el-tono-de-la-voz/media/vintage-black-telephone-telefono-negro-antiguo/1885572-1-esl-ES/vintage-black-telephone-telefono-negro-antiguo_fullblock.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29" b="89716" l="941" r="89882"/>
                    </a14:imgEffect>
                  </a14:imgLayer>
                </a14:imgProps>
              </a:ext>
              <a:ext uri="{28A0092B-C50C-407E-A947-70E740481C1C}">
                <a14:useLocalDpi xmlns:a14="http://schemas.microsoft.com/office/drawing/2010/main" val="0"/>
              </a:ext>
            </a:extLst>
          </a:blip>
          <a:srcRect/>
          <a:stretch>
            <a:fillRect/>
          </a:stretch>
        </p:blipFill>
        <p:spPr bwMode="auto">
          <a:xfrm>
            <a:off x="608032" y="1335155"/>
            <a:ext cx="28956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4.bp.blogspot.com/-brxkgFfLi5o/U0hKQ_avPeI/AAAAAAAABAg/q4_kal9wlJM/s600/hello.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7403" l="0" r="96495"/>
                    </a14:imgEffect>
                  </a14:imgLayer>
                </a14:imgProps>
              </a:ext>
              <a:ext uri="{28A0092B-C50C-407E-A947-70E740481C1C}">
                <a14:useLocalDpi xmlns:a14="http://schemas.microsoft.com/office/drawing/2010/main" val="0"/>
              </a:ext>
            </a:extLst>
          </a:blip>
          <a:srcRect/>
          <a:stretch>
            <a:fillRect/>
          </a:stretch>
        </p:blipFill>
        <p:spPr bwMode="auto">
          <a:xfrm>
            <a:off x="3188730" y="267035"/>
            <a:ext cx="2895600" cy="229552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encrypted-tbn0.gstatic.com/images?q=tbn:ANd9GcSwXIzk-uj_9FXOk0NzI3QyoA8IKNMjfQ5WHGQn4YQqw48SrkSL"/>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589" b="96575" l="10000" r="90000"/>
                    </a14:imgEffect>
                  </a14:imgLayer>
                </a14:imgProps>
              </a:ext>
              <a:ext uri="{28A0092B-C50C-407E-A947-70E740481C1C}">
                <a14:useLocalDpi xmlns:a14="http://schemas.microsoft.com/office/drawing/2010/main" val="0"/>
              </a:ext>
            </a:extLst>
          </a:blip>
          <a:srcRect/>
          <a:stretch>
            <a:fillRect/>
          </a:stretch>
        </p:blipFill>
        <p:spPr bwMode="auto">
          <a:xfrm>
            <a:off x="6018956" y="696824"/>
            <a:ext cx="3167169" cy="2101850"/>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3729545" y="3418960"/>
            <a:ext cx="5120640" cy="1060784"/>
          </a:xfrm>
          <a:prstGeom prst="rect">
            <a:avLst/>
          </a:prstGeom>
        </p:spPr>
        <p:txBody>
          <a:bodyPr>
            <a:normAutofit fontScale="92500" lnSpcReduction="10000"/>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4000" b="1" dirty="0" smtClean="0">
                <a:solidFill>
                  <a:schemeClr val="tx2"/>
                </a:solidFill>
                <a:effectLst>
                  <a:outerShdw blurRad="38100" dist="38100" dir="2700000" algn="tl">
                    <a:srgbClr val="000000">
                      <a:alpha val="43137"/>
                    </a:srgbClr>
                  </a:outerShdw>
                </a:effectLst>
              </a:rPr>
              <a:t>EVOLUCIÓN DE LA TECNOLOGÍA</a:t>
            </a:r>
            <a:endParaRPr lang="es-ES" sz="4000" b="1" dirty="0">
              <a:solidFill>
                <a:schemeClr val="tx2"/>
              </a:solidFill>
              <a:effectLst>
                <a:outerShdw blurRad="38100" dist="38100" dir="2700000" algn="tl">
                  <a:srgbClr val="000000">
                    <a:alpha val="43137"/>
                  </a:srgbClr>
                </a:outerShdw>
              </a:effectLst>
            </a:endParaRPr>
          </a:p>
        </p:txBody>
      </p:sp>
      <p:pic>
        <p:nvPicPr>
          <p:cNvPr id="4110" name="Picture 14" descr="http://lomaximopc.galeon.com/image00001.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34956" y="1737583"/>
            <a:ext cx="2333625" cy="1971676"/>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s://igdigital.com/wp-content/uploads/2015/06/aplicaciones-celular.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600" b="97200" l="3033" r="89854"/>
                    </a14:imgEffect>
                  </a14:imgLayer>
                </a14:imgProps>
              </a:ext>
              <a:ext uri="{28A0092B-C50C-407E-A947-70E740481C1C}">
                <a14:useLocalDpi xmlns:a14="http://schemas.microsoft.com/office/drawing/2010/main" val="0"/>
              </a:ext>
            </a:extLst>
          </a:blip>
          <a:srcRect/>
          <a:stretch>
            <a:fillRect/>
          </a:stretch>
        </p:blipFill>
        <p:spPr bwMode="auto">
          <a:xfrm>
            <a:off x="8850185" y="3259206"/>
            <a:ext cx="4436792" cy="2320559"/>
          </a:xfrm>
          <a:prstGeom prst="rect">
            <a:avLst/>
          </a:prstGeom>
          <a:noFill/>
          <a:extLst>
            <a:ext uri="{909E8E84-426E-40DD-AFC4-6F175D3DCCD1}">
              <a14:hiddenFill xmlns:a14="http://schemas.microsoft.com/office/drawing/2010/main">
                <a:solidFill>
                  <a:srgbClr val="FFFFFF"/>
                </a:solidFill>
              </a14:hiddenFill>
            </a:ext>
          </a:extLst>
        </p:spPr>
      </p:pic>
      <p:sp>
        <p:nvSpPr>
          <p:cNvPr id="2" name="Flecha curvada hacia abajo 1"/>
          <p:cNvSpPr/>
          <p:nvPr/>
        </p:nvSpPr>
        <p:spPr>
          <a:xfrm rot="17859160">
            <a:off x="-298889" y="2580560"/>
            <a:ext cx="1423135" cy="576863"/>
          </a:xfrm>
          <a:prstGeom prst="curvedDownArrow">
            <a:avLst/>
          </a:prstGeom>
          <a:solidFill>
            <a:schemeClr val="accent6">
              <a:lumMod val="40000"/>
              <a:lumOff val="60000"/>
            </a:scheme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solidFill>
                <a:schemeClr val="tx1"/>
              </a:solidFill>
            </a:endParaRPr>
          </a:p>
        </p:txBody>
      </p:sp>
      <p:sp>
        <p:nvSpPr>
          <p:cNvPr id="12" name="Flecha curvada hacia abajo 11"/>
          <p:cNvSpPr/>
          <p:nvPr/>
        </p:nvSpPr>
        <p:spPr>
          <a:xfrm rot="19962781">
            <a:off x="2390515" y="774210"/>
            <a:ext cx="1352787" cy="435386"/>
          </a:xfrm>
          <a:prstGeom prst="curvedDownArrow">
            <a:avLst/>
          </a:prstGeom>
          <a:solidFill>
            <a:schemeClr val="accent6">
              <a:lumMod val="40000"/>
              <a:lumOff val="60000"/>
            </a:scheme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solidFill>
                <a:schemeClr val="tx1"/>
              </a:solidFill>
            </a:endParaRPr>
          </a:p>
        </p:txBody>
      </p:sp>
      <p:sp>
        <p:nvSpPr>
          <p:cNvPr id="13" name="Flecha curvada hacia abajo 12"/>
          <p:cNvSpPr/>
          <p:nvPr/>
        </p:nvSpPr>
        <p:spPr>
          <a:xfrm rot="270177">
            <a:off x="5679450" y="487701"/>
            <a:ext cx="1610535" cy="576863"/>
          </a:xfrm>
          <a:prstGeom prst="curvedDownArrow">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solidFill>
                <a:schemeClr val="tx1"/>
              </a:solidFill>
            </a:endParaRPr>
          </a:p>
        </p:txBody>
      </p:sp>
      <p:sp>
        <p:nvSpPr>
          <p:cNvPr id="14" name="Flecha curvada hacia abajo 13"/>
          <p:cNvSpPr/>
          <p:nvPr/>
        </p:nvSpPr>
        <p:spPr>
          <a:xfrm rot="1040144">
            <a:off x="8512093" y="959204"/>
            <a:ext cx="1733490" cy="576863"/>
          </a:xfrm>
          <a:prstGeom prst="curvedDownArrow">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solidFill>
                <a:schemeClr val="tx1"/>
              </a:solidFill>
            </a:endParaRPr>
          </a:p>
        </p:txBody>
      </p:sp>
      <p:sp>
        <p:nvSpPr>
          <p:cNvPr id="15" name="Flecha curvada hacia abajo 14"/>
          <p:cNvSpPr/>
          <p:nvPr/>
        </p:nvSpPr>
        <p:spPr>
          <a:xfrm rot="3676888">
            <a:off x="10941503" y="2779900"/>
            <a:ext cx="1554024" cy="670884"/>
          </a:xfrm>
          <a:prstGeom prst="curvedDownArrow">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solidFill>
                <a:schemeClr val="tx1"/>
              </a:solidFill>
            </a:endParaRPr>
          </a:p>
        </p:txBody>
      </p:sp>
      <p:pic>
        <p:nvPicPr>
          <p:cNvPr id="4114" name="Picture 18" descr="http://3.bp.blogspot.com/_FIs6Y2XOFN8/THwigSdnXXI/AAAAAAAANiE/_9XIs5rYfPg/s1600/clave-criptografica.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8575" l="0" r="95789"/>
                    </a14:imgEffect>
                  </a14:imgLayer>
                </a14:imgProps>
              </a:ext>
              <a:ext uri="{28A0092B-C50C-407E-A947-70E740481C1C}">
                <a14:useLocalDpi xmlns:a14="http://schemas.microsoft.com/office/drawing/2010/main" val="0"/>
              </a:ext>
            </a:extLst>
          </a:blip>
          <a:srcRect/>
          <a:stretch>
            <a:fillRect/>
          </a:stretch>
        </p:blipFill>
        <p:spPr bwMode="auto">
          <a:xfrm>
            <a:off x="5412894" y="4960694"/>
            <a:ext cx="1666089" cy="1845852"/>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ttps://ludicaupel.files.wordpress.com/2009/07/matematicas_numeros_011.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84291" y="5085734"/>
            <a:ext cx="1761821" cy="1599548"/>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http://www.informaticalegal.com.ar/wp-content/uploads/2013/09/informacion.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25873" y="4653668"/>
            <a:ext cx="2895600" cy="2171701"/>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a la derecha con bandas 3"/>
          <p:cNvSpPr/>
          <p:nvPr/>
        </p:nvSpPr>
        <p:spPr>
          <a:xfrm>
            <a:off x="4474406" y="5605163"/>
            <a:ext cx="1070582" cy="556914"/>
          </a:xfrm>
          <a:prstGeom prst="stripedRightArrow">
            <a:avLst/>
          </a:prstGeom>
          <a:solidFill>
            <a:schemeClr val="accent6">
              <a:lumMod val="40000"/>
              <a:lumOff val="60000"/>
            </a:scheme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21" name="Flecha a la derecha con bandas 20"/>
          <p:cNvSpPr/>
          <p:nvPr/>
        </p:nvSpPr>
        <p:spPr>
          <a:xfrm>
            <a:off x="7062744" y="5579765"/>
            <a:ext cx="1070582" cy="556914"/>
          </a:xfrm>
          <a:prstGeom prst="stripedRightArrow">
            <a:avLst/>
          </a:prstGeom>
          <a:solidFill>
            <a:schemeClr val="accent6">
              <a:lumMod val="40000"/>
              <a:lumOff val="60000"/>
            </a:scheme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6638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FilmGrain/>
                    </a14:imgEffect>
                    <a14:imgEffect>
                      <a14:colorTemperature colorTemp="88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6699406" y="231732"/>
            <a:ext cx="4676461" cy="669414"/>
          </a:xfrm>
          <a:prstGeom prst="rect">
            <a:avLst/>
          </a:prstGeom>
        </p:spPr>
        <p:txBody>
          <a:bodyPr wrap="square">
            <a:spAutoFit/>
          </a:bodyPr>
          <a:lstStyle/>
          <a:p>
            <a:pPr indent="252095" algn="ctr">
              <a:lnSpc>
                <a:spcPct val="150000"/>
              </a:lnSpc>
              <a:spcAft>
                <a:spcPts val="800"/>
              </a:spcAft>
            </a:pPr>
            <a:r>
              <a:rPr lang="es-ES" sz="25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A</a:t>
            </a:r>
            <a:r>
              <a:rPr lang="es-ES" sz="25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nálisis </a:t>
            </a:r>
            <a:r>
              <a:rPr lang="es-ES" sz="25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de varianza: Cliente</a:t>
            </a:r>
            <a:endParaRPr lang="es-ES" sz="2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p:cNvPicPr/>
          <p:nvPr/>
        </p:nvPicPr>
        <p:blipFill rotWithShape="1">
          <a:blip r:embed="rId4">
            <a:extLst>
              <a:ext uri="{28A0092B-C50C-407E-A947-70E740481C1C}">
                <a14:useLocalDpi xmlns:a14="http://schemas.microsoft.com/office/drawing/2010/main" val="0"/>
              </a:ext>
            </a:extLst>
          </a:blip>
          <a:srcRect t="15108" r="5665" b="3519"/>
          <a:stretch/>
        </p:blipFill>
        <p:spPr bwMode="auto">
          <a:xfrm>
            <a:off x="137160" y="901146"/>
            <a:ext cx="5045075" cy="3202305"/>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472440" y="5805885"/>
            <a:ext cx="11247120" cy="477054"/>
          </a:xfrm>
          <a:prstGeom prst="rect">
            <a:avLst/>
          </a:prstGeom>
        </p:spPr>
        <p:txBody>
          <a:bodyPr wrap="square">
            <a:spAutoFit/>
          </a:bodyPr>
          <a:lstStyle/>
          <a:p>
            <a:r>
              <a:rPr lang="es-ES" sz="2500" b="1" dirty="0">
                <a:solidFill>
                  <a:schemeClr val="tx2"/>
                </a:solidFill>
                <a:latin typeface="Times New Roman" panose="02020603050405020304" pitchFamily="18" charset="0"/>
                <a:ea typeface="Calibri" panose="020F0502020204030204" pitchFamily="34" charset="0"/>
              </a:rPr>
              <a:t>Tiempo-Optimizado-Cliente =  - 0.27424 + 0.02037 * Tiempo-Línea base-Cliente </a:t>
            </a:r>
            <a:endParaRPr lang="es-ES" sz="2500" b="1" dirty="0">
              <a:solidFill>
                <a:schemeClr val="tx2"/>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2893911114"/>
              </p:ext>
            </p:extLst>
          </p:nvPr>
        </p:nvGraphicFramePr>
        <p:xfrm>
          <a:off x="5182235" y="1461257"/>
          <a:ext cx="6831012" cy="1714500"/>
        </p:xfrm>
        <a:graphic>
          <a:graphicData uri="http://schemas.openxmlformats.org/drawingml/2006/table">
            <a:tbl>
              <a:tblPr firstRow="1" firstCol="1" bandRow="1">
                <a:tableStyleId>{5FD0F851-EC5A-4D38-B0AD-8093EC10F338}</a:tableStyleId>
              </a:tblPr>
              <a:tblGrid>
                <a:gridCol w="1366203"/>
                <a:gridCol w="1818829"/>
                <a:gridCol w="1650759"/>
                <a:gridCol w="1297144"/>
                <a:gridCol w="698077"/>
              </a:tblGrid>
              <a:tr h="630557">
                <a:tc>
                  <a:txBody>
                    <a:bodyPr/>
                    <a:lstStyle/>
                    <a:p>
                      <a:pPr algn="ctr">
                        <a:lnSpc>
                          <a:spcPct val="150000"/>
                        </a:lnSpc>
                        <a:spcAft>
                          <a:spcPts val="0"/>
                        </a:spcAft>
                      </a:pPr>
                      <a:r>
                        <a:rPr lang="es-ES" sz="1500">
                          <a:solidFill>
                            <a:schemeClr val="tx2"/>
                          </a:solidFill>
                          <a:effectLst/>
                        </a:rPr>
                        <a:t>Fuente</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500">
                          <a:solidFill>
                            <a:schemeClr val="tx2"/>
                          </a:solidFill>
                          <a:effectLst/>
                        </a:rPr>
                        <a:t>Grados de Libertad</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500">
                          <a:solidFill>
                            <a:schemeClr val="tx2"/>
                          </a:solidFill>
                          <a:effectLst/>
                        </a:rPr>
                        <a:t>Suma de cuadrado</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500">
                          <a:solidFill>
                            <a:schemeClr val="tx2"/>
                          </a:solidFill>
                          <a:effectLst/>
                        </a:rPr>
                        <a:t>Cuadrado medio</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500">
                          <a:solidFill>
                            <a:schemeClr val="tx2"/>
                          </a:solidFill>
                          <a:effectLst/>
                        </a:rPr>
                        <a:t>F</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9130">
                <a:tc>
                  <a:txBody>
                    <a:bodyPr/>
                    <a:lstStyle/>
                    <a:p>
                      <a:pPr algn="just">
                        <a:lnSpc>
                          <a:spcPct val="150000"/>
                        </a:lnSpc>
                        <a:spcAft>
                          <a:spcPts val="0"/>
                        </a:spcAft>
                      </a:pPr>
                      <a:r>
                        <a:rPr lang="es-ES" sz="1500">
                          <a:solidFill>
                            <a:schemeClr val="tx2"/>
                          </a:solidFill>
                          <a:effectLst/>
                        </a:rPr>
                        <a:t>Regresión</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500">
                          <a:solidFill>
                            <a:schemeClr val="tx2"/>
                          </a:solidFill>
                          <a:effectLst/>
                        </a:rPr>
                        <a:t>1</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500">
                          <a:solidFill>
                            <a:schemeClr val="tx2"/>
                          </a:solidFill>
                          <a:effectLst/>
                        </a:rPr>
                        <a:t>80.410</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500">
                          <a:solidFill>
                            <a:schemeClr val="tx2"/>
                          </a:solidFill>
                          <a:effectLst/>
                        </a:rPr>
                        <a:t>80.410</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500">
                          <a:solidFill>
                            <a:schemeClr val="tx2"/>
                          </a:solidFill>
                          <a:effectLst/>
                        </a:rPr>
                        <a:t>26.576</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30557">
                <a:tc>
                  <a:txBody>
                    <a:bodyPr/>
                    <a:lstStyle/>
                    <a:p>
                      <a:pPr algn="just">
                        <a:lnSpc>
                          <a:spcPct val="150000"/>
                        </a:lnSpc>
                        <a:spcAft>
                          <a:spcPts val="0"/>
                        </a:spcAft>
                      </a:pPr>
                      <a:r>
                        <a:rPr lang="es-ES" sz="1500">
                          <a:solidFill>
                            <a:schemeClr val="tx2"/>
                          </a:solidFill>
                          <a:effectLst/>
                        </a:rPr>
                        <a:t>Error Residual</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500">
                          <a:solidFill>
                            <a:schemeClr val="tx2"/>
                          </a:solidFill>
                          <a:effectLst/>
                        </a:rPr>
                        <a:t>11</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500">
                          <a:solidFill>
                            <a:schemeClr val="tx2"/>
                          </a:solidFill>
                          <a:effectLst/>
                        </a:rPr>
                        <a:t>33.282</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500">
                          <a:solidFill>
                            <a:schemeClr val="tx2"/>
                          </a:solidFill>
                          <a:effectLst/>
                        </a:rPr>
                        <a:t>3.026</a:t>
                      </a:r>
                      <a:endParaRPr lang="es-ES" sz="15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500" dirty="0">
                          <a:solidFill>
                            <a:schemeClr val="tx2"/>
                          </a:solidFill>
                          <a:effectLst/>
                        </a:rPr>
                        <a:t> </a:t>
                      </a:r>
                      <a:endParaRPr lang="es-ES" sz="1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AlternateContent xmlns:mc="http://schemas.openxmlformats.org/markup-compatibility/2006" xmlns:a14="http://schemas.microsoft.com/office/drawing/2010/main">
        <mc:Choice Requires="a14">
          <p:sp>
            <p:nvSpPr>
              <p:cNvPr id="11" name="Rectángulo 10"/>
              <p:cNvSpPr/>
              <p:nvPr/>
            </p:nvSpPr>
            <p:spPr>
              <a:xfrm>
                <a:off x="2659697" y="4131638"/>
                <a:ext cx="7482840" cy="1349087"/>
              </a:xfrm>
              <a:prstGeom prst="rect">
                <a:avLst/>
              </a:prstGeom>
            </p:spPr>
            <p:txBody>
              <a:bodyPr wrap="square">
                <a:spAutoFit/>
              </a:bodyPr>
              <a:lstStyle/>
              <a:p>
                <a:pPr marL="342900" lvl="0" indent="-342900" algn="just">
                  <a:lnSpc>
                    <a:spcPct val="150000"/>
                  </a:lnSpc>
                  <a:spcAft>
                    <a:spcPts val="800"/>
                  </a:spcAft>
                  <a:buFont typeface="Symbol" panose="05050102010706020507" pitchFamily="18" charset="2"/>
                  <a:buChar char=""/>
                </a:pPr>
                <a14:m>
                  <m:oMath xmlns:m="http://schemas.openxmlformats.org/officeDocument/2006/math">
                    <m:sSub>
                      <m:sSubPr>
                        <m:ctrlPr>
                          <a:rPr lang="es-ES" sz="25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0.05</m:t>
                        </m:r>
                      </m:sub>
                    </m:sSub>
                    <m:d>
                      <m:dPr>
                        <m:ctrlP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1,11</m:t>
                        </m:r>
                      </m:e>
                    </m:d>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=4.84</m:t>
                    </m:r>
                  </m:oMath>
                </a14:m>
                <a:r>
                  <a:rPr lang="es-E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2500" dirty="0" smtClean="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S" sz="2500" dirty="0" smtClean="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Donde  </a:t>
                </a:r>
                <a14:m>
                  <m:oMath xmlns:m="http://schemas.openxmlformats.org/officeDocument/2006/math">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&gt;</m:t>
                    </m:r>
                    <m:sSub>
                      <m:sSubPr>
                        <m:ctrlP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0.05</m:t>
                        </m:r>
                      </m:sub>
                    </m:sSub>
                    <m:d>
                      <m:dPr>
                        <m:ctrlP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1,11</m:t>
                        </m:r>
                      </m:e>
                    </m:d>
                  </m:oMath>
                </a14:m>
                <a:r>
                  <a:rPr lang="es-E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es decir 26.576 &gt; 4.84.</a:t>
                </a:r>
                <a:endParaRPr lang="es-ES" sz="2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2659697" y="4131638"/>
                <a:ext cx="7482840" cy="1349087"/>
              </a:xfrm>
              <a:prstGeom prst="rect">
                <a:avLst/>
              </a:prstGeom>
              <a:blipFill rotWithShape="0">
                <a:blip r:embed="rId5"/>
                <a:stretch>
                  <a:fillRect l="-1384" b="-4977"/>
                </a:stretch>
              </a:blipFill>
            </p:spPr>
            <p:txBody>
              <a:bodyPr/>
              <a:lstStyle/>
              <a:p>
                <a:r>
                  <a:rPr lang="es-ES">
                    <a:noFill/>
                  </a:rPr>
                  <a:t> </a:t>
                </a:r>
              </a:p>
            </p:txBody>
          </p:sp>
        </mc:Fallback>
      </mc:AlternateContent>
    </p:spTree>
    <p:extLst>
      <p:ext uri="{BB962C8B-B14F-4D97-AF65-F5344CB8AC3E}">
        <p14:creationId xmlns:p14="http://schemas.microsoft.com/office/powerpoint/2010/main" val="292076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iomegalat.files.wordpress.com/2011/01/seguridad.jpg"/>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148985" y="749999"/>
            <a:ext cx="4065666"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500" b="1" dirty="0" smtClean="0">
                <a:solidFill>
                  <a:schemeClr val="tx2"/>
                </a:solidFill>
                <a:effectLst>
                  <a:outerShdw blurRad="38100" dist="38100" dir="2700000" algn="tl">
                    <a:srgbClr val="000000">
                      <a:alpha val="43137"/>
                    </a:srgbClr>
                  </a:outerShdw>
                </a:effectLst>
              </a:rPr>
              <a:t>ALGORITMO LINEA BASE </a:t>
            </a:r>
          </a:p>
          <a:p>
            <a:pPr algn="ctr">
              <a:spcBef>
                <a:spcPts val="0"/>
              </a:spcBef>
            </a:pPr>
            <a:r>
              <a:rPr lang="es-ES" sz="3500" b="1" dirty="0" smtClean="0">
                <a:solidFill>
                  <a:schemeClr val="tx2"/>
                </a:solidFill>
                <a:effectLst>
                  <a:outerShdw blurRad="38100" dist="38100" dir="2700000" algn="tl">
                    <a:srgbClr val="000000">
                      <a:alpha val="43137"/>
                    </a:srgbClr>
                  </a:outerShdw>
                </a:effectLst>
              </a:rPr>
              <a:t>VS</a:t>
            </a:r>
          </a:p>
          <a:p>
            <a:pPr algn="ctr">
              <a:spcBef>
                <a:spcPts val="0"/>
              </a:spcBef>
            </a:pPr>
            <a:r>
              <a:rPr lang="es-ES" sz="3500" b="1" dirty="0" smtClean="0">
                <a:solidFill>
                  <a:schemeClr val="tx2"/>
                </a:solidFill>
                <a:effectLst>
                  <a:outerShdw blurRad="38100" dist="38100" dir="2700000" algn="tl">
                    <a:srgbClr val="000000">
                      <a:alpha val="43137"/>
                    </a:srgbClr>
                  </a:outerShdw>
                </a:effectLst>
              </a:rPr>
              <a:t>ALGORITMO OPTIMIZADO</a:t>
            </a:r>
          </a:p>
        </p:txBody>
      </p:sp>
      <p:sp>
        <p:nvSpPr>
          <p:cNvPr id="2" name="Rectángulo 1"/>
          <p:cNvSpPr/>
          <p:nvPr/>
        </p:nvSpPr>
        <p:spPr>
          <a:xfrm>
            <a:off x="8122921" y="4401352"/>
            <a:ext cx="3108960" cy="1246495"/>
          </a:xfrm>
          <a:prstGeom prst="rect">
            <a:avLst/>
          </a:prstGeom>
        </p:spPr>
        <p:txBody>
          <a:bodyPr wrap="square">
            <a:spAutoFit/>
          </a:bodyPr>
          <a:lstStyle/>
          <a:p>
            <a:pPr indent="252095" algn="ctr">
              <a:lnSpc>
                <a:spcPct val="150000"/>
              </a:lnSpc>
              <a:spcAft>
                <a:spcPts val="800"/>
              </a:spcAft>
            </a:pPr>
            <a:r>
              <a:rPr lang="es-ES" sz="25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Histograma de </a:t>
            </a:r>
            <a:r>
              <a:rPr lang="es-ES" sz="25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densidad: servidor</a:t>
            </a:r>
            <a:endParaRPr lang="es-ES" sz="2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7982346" y="3571477"/>
            <a:ext cx="3657600" cy="607730"/>
          </a:xfrm>
          <a:prstGeom prst="rect">
            <a:avLst/>
          </a:prstGeom>
        </p:spPr>
        <p:txBody>
          <a:bodyPr wrap="square">
            <a:spAutoFit/>
          </a:bodyPr>
          <a:lstStyle/>
          <a:p>
            <a:pPr indent="252095" algn="ctr">
              <a:lnSpc>
                <a:spcPct val="150000"/>
              </a:lnSpc>
              <a:spcAft>
                <a:spcPts val="800"/>
              </a:spcAft>
            </a:pPr>
            <a:r>
              <a:rPr lang="es-ES" sz="25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TIEMPO:SERVIDOR</a:t>
            </a:r>
            <a:endParaRPr lang="es-ES" sz="2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p:cNvPicPr/>
          <p:nvPr/>
        </p:nvPicPr>
        <p:blipFill rotWithShape="1">
          <a:blip r:embed="rId4">
            <a:extLst>
              <a:ext uri="{28A0092B-C50C-407E-A947-70E740481C1C}">
                <a14:useLocalDpi xmlns:a14="http://schemas.microsoft.com/office/drawing/2010/main" val="0"/>
              </a:ext>
            </a:extLst>
          </a:blip>
          <a:srcRect t="9348"/>
          <a:stretch/>
        </p:blipFill>
        <p:spPr bwMode="auto">
          <a:xfrm>
            <a:off x="4065666" y="144381"/>
            <a:ext cx="7583805" cy="2985135"/>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5">
            <a:extLst>
              <a:ext uri="{28A0092B-C50C-407E-A947-70E740481C1C}">
                <a14:useLocalDpi xmlns:a14="http://schemas.microsoft.com/office/drawing/2010/main" val="0"/>
              </a:ext>
            </a:extLst>
          </a:blip>
          <a:srcRect t="12299"/>
          <a:stretch/>
        </p:blipFill>
        <p:spPr bwMode="auto">
          <a:xfrm>
            <a:off x="935161" y="3429000"/>
            <a:ext cx="6898200" cy="29479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181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iomegalat.files.wordpress.com/2011/01/seguridad.jpg"/>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5802624" y="365760"/>
            <a:ext cx="5551176" cy="669414"/>
          </a:xfrm>
          <a:prstGeom prst="rect">
            <a:avLst/>
          </a:prstGeom>
        </p:spPr>
        <p:txBody>
          <a:bodyPr wrap="square">
            <a:spAutoFit/>
          </a:bodyPr>
          <a:lstStyle/>
          <a:p>
            <a:pPr indent="252095" algn="ctr">
              <a:lnSpc>
                <a:spcPct val="150000"/>
              </a:lnSpc>
              <a:spcAft>
                <a:spcPts val="800"/>
              </a:spcAft>
            </a:pPr>
            <a:r>
              <a:rPr lang="es-ES" sz="25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Histograma de </a:t>
            </a:r>
            <a:r>
              <a:rPr lang="es-ES" sz="25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densidad: Servidor</a:t>
            </a:r>
            <a:endParaRPr lang="es-ES" sz="2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1264920" y="4187875"/>
            <a:ext cx="6096000" cy="861774"/>
          </a:xfrm>
          <a:prstGeom prst="rect">
            <a:avLst/>
          </a:prstGeom>
        </p:spPr>
        <p:txBody>
          <a:bodyPr>
            <a:spAutoFit/>
          </a:bodyPr>
          <a:lstStyle/>
          <a:p>
            <a:pPr marL="285750" indent="-285750">
              <a:buFont typeface="Arial" panose="020B0604020202020204" pitchFamily="34" charset="0"/>
              <a:buChar char="•"/>
            </a:pPr>
            <a:r>
              <a:rPr lang="es-ES" sz="2500" dirty="0" smtClean="0">
                <a:solidFill>
                  <a:schemeClr val="tx2"/>
                </a:solidFill>
                <a:latin typeface="Times New Roman" panose="02020603050405020304" pitchFamily="18" charset="0"/>
                <a:ea typeface="Calibri" panose="020F0502020204030204" pitchFamily="34" charset="0"/>
              </a:rPr>
              <a:t>Tiempo Línea Base-Servidor:  95,38%  </a:t>
            </a:r>
          </a:p>
          <a:p>
            <a:pPr marL="285750" indent="-285750">
              <a:buFont typeface="Arial" panose="020B0604020202020204" pitchFamily="34" charset="0"/>
              <a:buChar char="•"/>
            </a:pPr>
            <a:r>
              <a:rPr lang="es-ES" sz="2500" dirty="0" smtClean="0">
                <a:solidFill>
                  <a:schemeClr val="tx2"/>
                </a:solidFill>
                <a:latin typeface="Times New Roman" panose="02020603050405020304" pitchFamily="18" charset="0"/>
                <a:ea typeface="Calibri" panose="020F0502020204030204" pitchFamily="34" charset="0"/>
              </a:rPr>
              <a:t>Tiempo Optimizado-Servidor: 5,88% </a:t>
            </a:r>
            <a:endParaRPr lang="es-ES" sz="2500" dirty="0">
              <a:solidFill>
                <a:schemeClr val="tx2"/>
              </a:solidFill>
            </a:endParaRPr>
          </a:p>
        </p:txBody>
      </p:sp>
      <p:sp>
        <p:nvSpPr>
          <p:cNvPr id="6" name="Rectángulo 5"/>
          <p:cNvSpPr/>
          <p:nvPr/>
        </p:nvSpPr>
        <p:spPr>
          <a:xfrm>
            <a:off x="2331720" y="5049649"/>
            <a:ext cx="7528560" cy="907941"/>
          </a:xfrm>
          <a:prstGeom prst="rect">
            <a:avLst/>
          </a:prstGeom>
        </p:spPr>
        <p:txBody>
          <a:bodyPr wrap="square">
            <a:spAutoFit/>
          </a:bodyPr>
          <a:lstStyle/>
          <a:p>
            <a:pPr algn="ctr"/>
            <a:r>
              <a:rPr lang="es-ES" sz="2500" b="1" dirty="0" smtClean="0">
                <a:solidFill>
                  <a:schemeClr val="tx2"/>
                </a:solidFill>
                <a:latin typeface="Times New Roman" panose="02020603050405020304" pitchFamily="18" charset="0"/>
                <a:ea typeface="Calibri" panose="020F0502020204030204" pitchFamily="34" charset="0"/>
              </a:rPr>
              <a:t>Tiempo </a:t>
            </a:r>
            <a:r>
              <a:rPr lang="es-ES" sz="2500" b="1" dirty="0">
                <a:solidFill>
                  <a:schemeClr val="tx2"/>
                </a:solidFill>
                <a:latin typeface="Times New Roman" panose="02020603050405020304" pitchFamily="18" charset="0"/>
                <a:ea typeface="Calibri" panose="020F0502020204030204" pitchFamily="34" charset="0"/>
              </a:rPr>
              <a:t>línea </a:t>
            </a:r>
            <a:r>
              <a:rPr lang="es-ES" sz="2500" b="1" dirty="0" smtClean="0">
                <a:solidFill>
                  <a:schemeClr val="tx2"/>
                </a:solidFill>
                <a:latin typeface="Times New Roman" panose="02020603050405020304" pitchFamily="18" charset="0"/>
                <a:ea typeface="Calibri" panose="020F0502020204030204" pitchFamily="34" charset="0"/>
              </a:rPr>
              <a:t>Base es mayor al </a:t>
            </a:r>
            <a:r>
              <a:rPr lang="es-ES" sz="2500" b="1" dirty="0">
                <a:solidFill>
                  <a:schemeClr val="tx2"/>
                </a:solidFill>
                <a:latin typeface="Times New Roman" panose="02020603050405020304" pitchFamily="18" charset="0"/>
                <a:ea typeface="Calibri" panose="020F0502020204030204" pitchFamily="34" charset="0"/>
              </a:rPr>
              <a:t>Tiempo </a:t>
            </a:r>
            <a:r>
              <a:rPr lang="es-ES" sz="2500" b="1" dirty="0" smtClean="0">
                <a:solidFill>
                  <a:schemeClr val="tx2"/>
                </a:solidFill>
                <a:latin typeface="Times New Roman" panose="02020603050405020304" pitchFamily="18" charset="0"/>
                <a:ea typeface="Calibri" panose="020F0502020204030204" pitchFamily="34" charset="0"/>
              </a:rPr>
              <a:t>Optimizado</a:t>
            </a:r>
          </a:p>
          <a:p>
            <a:pPr algn="ctr"/>
            <a:r>
              <a:rPr lang="es-ES" sz="2800" b="1" dirty="0">
                <a:solidFill>
                  <a:schemeClr val="tx2"/>
                </a:solidFill>
              </a:rPr>
              <a:t>(5.88% &lt; 95.38%),</a:t>
            </a:r>
            <a:endParaRPr lang="es-ES" sz="2500" b="1" dirty="0">
              <a:solidFill>
                <a:schemeClr val="tx2"/>
              </a:solidFill>
            </a:endParaRPr>
          </a:p>
        </p:txBody>
      </p:sp>
      <p:sp>
        <p:nvSpPr>
          <p:cNvPr id="9" name="Rectángulo 8"/>
          <p:cNvSpPr/>
          <p:nvPr/>
        </p:nvSpPr>
        <p:spPr>
          <a:xfrm>
            <a:off x="2543828" y="5985837"/>
            <a:ext cx="1421934" cy="477054"/>
          </a:xfrm>
          <a:prstGeom prst="rect">
            <a:avLst/>
          </a:prstGeom>
        </p:spPr>
        <p:txBody>
          <a:bodyPr wrap="square">
            <a:spAutoFit/>
          </a:bodyPr>
          <a:lstStyle/>
          <a:p>
            <a:r>
              <a:rPr lang="es-ES" sz="2500" b="1" dirty="0" smtClean="0">
                <a:solidFill>
                  <a:schemeClr val="tx2"/>
                </a:solidFill>
                <a:latin typeface="Times New Roman" panose="02020603050405020304" pitchFamily="18" charset="0"/>
                <a:ea typeface="Calibri" panose="020F0502020204030204" pitchFamily="34" charset="0"/>
              </a:rPr>
              <a:t>89,5% </a:t>
            </a:r>
            <a:endParaRPr lang="es-ES" sz="2500" b="1" dirty="0">
              <a:solidFill>
                <a:schemeClr val="tx2"/>
              </a:solidFill>
            </a:endParaRPr>
          </a:p>
        </p:txBody>
      </p:sp>
      <p:cxnSp>
        <p:nvCxnSpPr>
          <p:cNvPr id="11" name="Conector recto de flecha 10"/>
          <p:cNvCxnSpPr/>
          <p:nvPr/>
        </p:nvCxnSpPr>
        <p:spPr>
          <a:xfrm>
            <a:off x="3542404" y="6224364"/>
            <a:ext cx="1264920"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2" name="Rectángulo 11"/>
          <p:cNvSpPr/>
          <p:nvPr/>
        </p:nvSpPr>
        <p:spPr>
          <a:xfrm>
            <a:off x="4891144" y="5985837"/>
            <a:ext cx="6833602" cy="477054"/>
          </a:xfrm>
          <a:prstGeom prst="rect">
            <a:avLst/>
          </a:prstGeom>
        </p:spPr>
        <p:txBody>
          <a:bodyPr wrap="none">
            <a:spAutoFit/>
          </a:bodyPr>
          <a:lstStyle/>
          <a:p>
            <a:r>
              <a:rPr lang="es-ES" sz="2500" b="1" dirty="0" smtClean="0">
                <a:solidFill>
                  <a:schemeClr val="tx2"/>
                </a:solidFill>
                <a:latin typeface="Times New Roman" panose="02020603050405020304" pitchFamily="18" charset="0"/>
                <a:ea typeface="Calibri" panose="020F0502020204030204" pitchFamily="34" charset="0"/>
              </a:rPr>
              <a:t>Tiempo descifrado es menor al tiempo línea base</a:t>
            </a:r>
            <a:endParaRPr lang="es-ES" sz="2500" b="1" dirty="0">
              <a:solidFill>
                <a:schemeClr val="tx2"/>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3717565395"/>
              </p:ext>
            </p:extLst>
          </p:nvPr>
        </p:nvGraphicFramePr>
        <p:xfrm>
          <a:off x="1386838" y="1188720"/>
          <a:ext cx="9631681" cy="2880360"/>
        </p:xfrm>
        <a:graphic>
          <a:graphicData uri="http://schemas.openxmlformats.org/drawingml/2006/table">
            <a:tbl>
              <a:tblPr firstRow="1" firstCol="1" bandRow="1">
                <a:tableStyleId>{5FD0F851-EC5A-4D38-B0AD-8093EC10F338}</a:tableStyleId>
              </a:tblPr>
              <a:tblGrid>
                <a:gridCol w="1989687"/>
                <a:gridCol w="1496958"/>
                <a:gridCol w="1328022"/>
                <a:gridCol w="1997899"/>
                <a:gridCol w="1496958"/>
                <a:gridCol w="1322157"/>
              </a:tblGrid>
              <a:tr h="405800">
                <a:tc gridSpan="3">
                  <a:txBody>
                    <a:bodyPr/>
                    <a:lstStyle/>
                    <a:p>
                      <a:pPr algn="just">
                        <a:lnSpc>
                          <a:spcPct val="150000"/>
                        </a:lnSpc>
                        <a:spcAft>
                          <a:spcPts val="0"/>
                        </a:spcAft>
                      </a:pPr>
                      <a:r>
                        <a:rPr lang="es-ES" sz="1800">
                          <a:solidFill>
                            <a:schemeClr val="tx2"/>
                          </a:solidFill>
                          <a:effectLst/>
                        </a:rPr>
                        <a:t>Tiempo Línea Base-Servidor</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gridSpan="3">
                  <a:txBody>
                    <a:bodyPr/>
                    <a:lstStyle/>
                    <a:p>
                      <a:pPr algn="just">
                        <a:lnSpc>
                          <a:spcPct val="150000"/>
                        </a:lnSpc>
                        <a:spcAft>
                          <a:spcPts val="0"/>
                        </a:spcAft>
                      </a:pPr>
                      <a:r>
                        <a:rPr lang="es-ES" sz="1800">
                          <a:solidFill>
                            <a:schemeClr val="tx2"/>
                          </a:solidFill>
                          <a:effectLst/>
                        </a:rPr>
                        <a:t>Tiempo Optimizado-Servidor</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r>
              <a:tr h="406826">
                <a:tc>
                  <a:txBody>
                    <a:bodyPr/>
                    <a:lstStyle/>
                    <a:p>
                      <a:pPr algn="just">
                        <a:lnSpc>
                          <a:spcPct val="150000"/>
                        </a:lnSpc>
                        <a:spcAft>
                          <a:spcPts val="0"/>
                        </a:spcAft>
                      </a:pPr>
                      <a:r>
                        <a:rPr lang="es-ES" sz="1800">
                          <a:solidFill>
                            <a:schemeClr val="tx2"/>
                          </a:solidFill>
                          <a:effectLst/>
                        </a:rPr>
                        <a:t>Mínimo</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32530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93.76%</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Mínimo</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2.00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5.88%</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6826">
                <a:tc>
                  <a:txBody>
                    <a:bodyPr/>
                    <a:lstStyle/>
                    <a:p>
                      <a:pPr algn="just">
                        <a:lnSpc>
                          <a:spcPct val="150000"/>
                        </a:lnSpc>
                        <a:spcAft>
                          <a:spcPts val="0"/>
                        </a:spcAft>
                      </a:pPr>
                      <a:r>
                        <a:rPr lang="es-ES" sz="1800">
                          <a:solidFill>
                            <a:schemeClr val="tx2"/>
                          </a:solidFill>
                          <a:effectLst/>
                        </a:rPr>
                        <a:t>Primer cuartil</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33010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95.14%</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Primer cuartil</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2.00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5.88%</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6826">
                <a:tc>
                  <a:txBody>
                    <a:bodyPr/>
                    <a:lstStyle/>
                    <a:p>
                      <a:pPr algn="just">
                        <a:lnSpc>
                          <a:spcPct val="150000"/>
                        </a:lnSpc>
                        <a:spcAft>
                          <a:spcPts val="0"/>
                        </a:spcAft>
                      </a:pPr>
                      <a:r>
                        <a:rPr lang="es-ES" sz="1800">
                          <a:solidFill>
                            <a:schemeClr val="tx2"/>
                          </a:solidFill>
                          <a:effectLst/>
                        </a:rPr>
                        <a:t>Mediana</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33090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95.38%</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Mediana</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2.00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5.88%</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6826">
                <a:tc>
                  <a:txBody>
                    <a:bodyPr/>
                    <a:lstStyle/>
                    <a:p>
                      <a:pPr algn="just">
                        <a:lnSpc>
                          <a:spcPct val="150000"/>
                        </a:lnSpc>
                        <a:spcAft>
                          <a:spcPts val="0"/>
                        </a:spcAft>
                      </a:pPr>
                      <a:r>
                        <a:rPr lang="es-ES" sz="1800">
                          <a:solidFill>
                            <a:schemeClr val="tx2"/>
                          </a:solidFill>
                          <a:effectLst/>
                        </a:rPr>
                        <a:t>Media</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33310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96.01%</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Media</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6.154</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18.1%</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6826">
                <a:tc>
                  <a:txBody>
                    <a:bodyPr/>
                    <a:lstStyle/>
                    <a:p>
                      <a:pPr algn="just">
                        <a:lnSpc>
                          <a:spcPct val="150000"/>
                        </a:lnSpc>
                        <a:spcAft>
                          <a:spcPts val="0"/>
                        </a:spcAft>
                      </a:pPr>
                      <a:r>
                        <a:rPr lang="es-ES" sz="1800">
                          <a:solidFill>
                            <a:schemeClr val="tx2"/>
                          </a:solidFill>
                          <a:effectLst/>
                        </a:rPr>
                        <a:t>Tercer cuartil</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33380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52.03%</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Tercer cuartil</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3.00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8.82%</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6826">
                <a:tc>
                  <a:txBody>
                    <a:bodyPr/>
                    <a:lstStyle/>
                    <a:p>
                      <a:pPr algn="just">
                        <a:lnSpc>
                          <a:spcPct val="150000"/>
                        </a:lnSpc>
                        <a:spcAft>
                          <a:spcPts val="0"/>
                        </a:spcAft>
                      </a:pPr>
                      <a:r>
                        <a:rPr lang="es-ES" sz="1800">
                          <a:solidFill>
                            <a:schemeClr val="tx2"/>
                          </a:solidFill>
                          <a:effectLst/>
                        </a:rPr>
                        <a:t>Máximo</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34693</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96.21%</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Máximo</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34.00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dirty="0">
                          <a:solidFill>
                            <a:schemeClr val="tx2"/>
                          </a:solidFill>
                          <a:effectLst/>
                        </a:rPr>
                        <a:t>100%</a:t>
                      </a:r>
                      <a:endParaRPr lang="es-E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21049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iomegalat.files.wordpress.com/2011/01/seguridad.jpg"/>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148985" y="749999"/>
            <a:ext cx="4065666"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500" b="1" dirty="0" smtClean="0">
                <a:solidFill>
                  <a:schemeClr val="tx2"/>
                </a:solidFill>
                <a:effectLst>
                  <a:outerShdw blurRad="38100" dist="38100" dir="2700000" algn="tl">
                    <a:srgbClr val="000000">
                      <a:alpha val="43137"/>
                    </a:srgbClr>
                  </a:outerShdw>
                </a:effectLst>
              </a:rPr>
              <a:t>ALGORITMO LINEA BASE </a:t>
            </a:r>
          </a:p>
          <a:p>
            <a:pPr algn="ctr">
              <a:spcBef>
                <a:spcPts val="0"/>
              </a:spcBef>
            </a:pPr>
            <a:r>
              <a:rPr lang="es-ES" sz="3500" b="1" dirty="0" smtClean="0">
                <a:solidFill>
                  <a:schemeClr val="tx2"/>
                </a:solidFill>
                <a:effectLst>
                  <a:outerShdw blurRad="38100" dist="38100" dir="2700000" algn="tl">
                    <a:srgbClr val="000000">
                      <a:alpha val="43137"/>
                    </a:srgbClr>
                  </a:outerShdw>
                </a:effectLst>
              </a:rPr>
              <a:t>VS</a:t>
            </a:r>
          </a:p>
          <a:p>
            <a:pPr algn="ctr">
              <a:spcBef>
                <a:spcPts val="0"/>
              </a:spcBef>
            </a:pPr>
            <a:r>
              <a:rPr lang="es-ES" sz="3500" b="1" dirty="0" smtClean="0">
                <a:solidFill>
                  <a:schemeClr val="tx2"/>
                </a:solidFill>
                <a:effectLst>
                  <a:outerShdw blurRad="38100" dist="38100" dir="2700000" algn="tl">
                    <a:srgbClr val="000000">
                      <a:alpha val="43137"/>
                    </a:srgbClr>
                  </a:outerShdw>
                </a:effectLst>
              </a:rPr>
              <a:t>ALGORITMO OPTIMIZADO</a:t>
            </a:r>
          </a:p>
        </p:txBody>
      </p:sp>
      <p:sp>
        <p:nvSpPr>
          <p:cNvPr id="2" name="Rectángulo 1"/>
          <p:cNvSpPr/>
          <p:nvPr/>
        </p:nvSpPr>
        <p:spPr>
          <a:xfrm>
            <a:off x="8522965" y="3768744"/>
            <a:ext cx="2708915" cy="2338974"/>
          </a:xfrm>
          <a:prstGeom prst="rect">
            <a:avLst/>
          </a:prstGeom>
        </p:spPr>
        <p:txBody>
          <a:bodyPr wrap="square">
            <a:spAutoFit/>
          </a:bodyPr>
          <a:lstStyle/>
          <a:p>
            <a:pPr indent="252095" algn="ctr">
              <a:lnSpc>
                <a:spcPct val="150000"/>
              </a:lnSpc>
              <a:spcAft>
                <a:spcPts val="800"/>
              </a:spcAft>
            </a:pPr>
            <a:r>
              <a:rPr lang="es-ES" sz="25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Histograma de densidad y análisis de varianza: Cliente</a:t>
            </a:r>
            <a:endParaRPr lang="es-ES" sz="2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7833362" y="3129517"/>
            <a:ext cx="3657600" cy="607730"/>
          </a:xfrm>
          <a:prstGeom prst="rect">
            <a:avLst/>
          </a:prstGeom>
        </p:spPr>
        <p:txBody>
          <a:bodyPr wrap="square">
            <a:spAutoFit/>
          </a:bodyPr>
          <a:lstStyle/>
          <a:p>
            <a:pPr indent="252095" algn="ctr">
              <a:lnSpc>
                <a:spcPct val="150000"/>
              </a:lnSpc>
              <a:spcAft>
                <a:spcPts val="800"/>
              </a:spcAft>
            </a:pPr>
            <a:r>
              <a:rPr lang="es-ES" sz="25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MEMORIA:CLIENTE</a:t>
            </a:r>
            <a:endParaRPr lang="es-ES" sz="2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p:cNvPicPr/>
          <p:nvPr/>
        </p:nvPicPr>
        <p:blipFill rotWithShape="1">
          <a:blip r:embed="rId4">
            <a:extLst>
              <a:ext uri="{28A0092B-C50C-407E-A947-70E740481C1C}">
                <a14:useLocalDpi xmlns:a14="http://schemas.microsoft.com/office/drawing/2010/main" val="0"/>
              </a:ext>
            </a:extLst>
          </a:blip>
          <a:srcRect t="10857"/>
          <a:stretch/>
        </p:blipFill>
        <p:spPr bwMode="auto">
          <a:xfrm>
            <a:off x="4419404" y="142269"/>
            <a:ext cx="6827916" cy="2987248"/>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5">
            <a:extLst>
              <a:ext uri="{28A0092B-C50C-407E-A947-70E740481C1C}">
                <a14:useLocalDpi xmlns:a14="http://schemas.microsoft.com/office/drawing/2010/main" val="0"/>
              </a:ext>
            </a:extLst>
          </a:blip>
          <a:srcRect t="13000"/>
          <a:stretch/>
        </p:blipFill>
        <p:spPr bwMode="auto">
          <a:xfrm>
            <a:off x="976752" y="3737247"/>
            <a:ext cx="6782117" cy="27028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6988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iomegalat.files.wordpress.com/2011/01/seguridad.jpg"/>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5802624" y="365760"/>
            <a:ext cx="5551176" cy="669414"/>
          </a:xfrm>
          <a:prstGeom prst="rect">
            <a:avLst/>
          </a:prstGeom>
        </p:spPr>
        <p:txBody>
          <a:bodyPr wrap="square">
            <a:spAutoFit/>
          </a:bodyPr>
          <a:lstStyle/>
          <a:p>
            <a:pPr indent="252095" algn="ctr">
              <a:lnSpc>
                <a:spcPct val="150000"/>
              </a:lnSpc>
              <a:spcAft>
                <a:spcPts val="800"/>
              </a:spcAft>
            </a:pPr>
            <a:r>
              <a:rPr lang="es-ES" sz="25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Histograma de </a:t>
            </a:r>
            <a:r>
              <a:rPr lang="es-ES" sz="25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densidad: Cliente</a:t>
            </a:r>
            <a:endParaRPr lang="es-ES" sz="2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1264920" y="4187875"/>
            <a:ext cx="6096000" cy="861774"/>
          </a:xfrm>
          <a:prstGeom prst="rect">
            <a:avLst/>
          </a:prstGeom>
        </p:spPr>
        <p:txBody>
          <a:bodyPr>
            <a:spAutoFit/>
          </a:bodyPr>
          <a:lstStyle/>
          <a:p>
            <a:pPr marL="285750" indent="-285750">
              <a:buFont typeface="Arial" panose="020B0604020202020204" pitchFamily="34" charset="0"/>
              <a:buChar char="•"/>
            </a:pPr>
            <a:r>
              <a:rPr lang="es-ES" sz="2500" dirty="0" smtClean="0">
                <a:solidFill>
                  <a:schemeClr val="tx2"/>
                </a:solidFill>
                <a:latin typeface="Times New Roman" panose="02020603050405020304" pitchFamily="18" charset="0"/>
                <a:ea typeface="Calibri" panose="020F0502020204030204" pitchFamily="34" charset="0"/>
              </a:rPr>
              <a:t>Memoria Línea Base-Cliente:  98,76%  </a:t>
            </a:r>
          </a:p>
          <a:p>
            <a:pPr marL="285750" indent="-285750">
              <a:buFont typeface="Arial" panose="020B0604020202020204" pitchFamily="34" charset="0"/>
              <a:buChar char="•"/>
            </a:pPr>
            <a:r>
              <a:rPr lang="es-ES" sz="2500" dirty="0" smtClean="0">
                <a:solidFill>
                  <a:schemeClr val="tx2"/>
                </a:solidFill>
                <a:latin typeface="Times New Roman" panose="02020603050405020304" pitchFamily="18" charset="0"/>
                <a:ea typeface="Calibri" panose="020F0502020204030204" pitchFamily="34" charset="0"/>
              </a:rPr>
              <a:t>Memoria Optimizado-Cliente: 96,27% </a:t>
            </a:r>
            <a:endParaRPr lang="es-ES" sz="2500" dirty="0">
              <a:solidFill>
                <a:schemeClr val="tx2"/>
              </a:solidFill>
            </a:endParaRPr>
          </a:p>
        </p:txBody>
      </p:sp>
      <p:sp>
        <p:nvSpPr>
          <p:cNvPr id="6" name="Rectángulo 5"/>
          <p:cNvSpPr/>
          <p:nvPr/>
        </p:nvSpPr>
        <p:spPr>
          <a:xfrm>
            <a:off x="2331720" y="5049649"/>
            <a:ext cx="8458200" cy="907941"/>
          </a:xfrm>
          <a:prstGeom prst="rect">
            <a:avLst/>
          </a:prstGeom>
        </p:spPr>
        <p:txBody>
          <a:bodyPr wrap="square">
            <a:spAutoFit/>
          </a:bodyPr>
          <a:lstStyle/>
          <a:p>
            <a:pPr algn="ctr"/>
            <a:r>
              <a:rPr lang="es-ES" sz="2500" b="1" dirty="0" smtClean="0">
                <a:solidFill>
                  <a:schemeClr val="tx2"/>
                </a:solidFill>
                <a:latin typeface="Times New Roman" panose="02020603050405020304" pitchFamily="18" charset="0"/>
                <a:ea typeface="Calibri" panose="020F0502020204030204" pitchFamily="34" charset="0"/>
              </a:rPr>
              <a:t>Memoria Optimizado </a:t>
            </a:r>
            <a:r>
              <a:rPr lang="es-ES" sz="2500" b="1" dirty="0">
                <a:solidFill>
                  <a:schemeClr val="tx2"/>
                </a:solidFill>
                <a:latin typeface="Times New Roman" panose="02020603050405020304" pitchFamily="18" charset="0"/>
                <a:ea typeface="Calibri" panose="020F0502020204030204" pitchFamily="34" charset="0"/>
              </a:rPr>
              <a:t>es mayor al </a:t>
            </a:r>
            <a:r>
              <a:rPr lang="es-ES" sz="2500" b="1" dirty="0" smtClean="0">
                <a:solidFill>
                  <a:schemeClr val="tx2"/>
                </a:solidFill>
                <a:latin typeface="Times New Roman" panose="02020603050405020304" pitchFamily="18" charset="0"/>
                <a:ea typeface="Calibri" panose="020F0502020204030204" pitchFamily="34" charset="0"/>
              </a:rPr>
              <a:t>Memoria </a:t>
            </a:r>
            <a:r>
              <a:rPr lang="es-ES" sz="2500" b="1" dirty="0">
                <a:solidFill>
                  <a:schemeClr val="tx2"/>
                </a:solidFill>
                <a:latin typeface="Times New Roman" panose="02020603050405020304" pitchFamily="18" charset="0"/>
                <a:ea typeface="Calibri" panose="020F0502020204030204" pitchFamily="34" charset="0"/>
              </a:rPr>
              <a:t>línea Base </a:t>
            </a:r>
            <a:endParaRPr lang="es-ES" sz="2500" b="1" dirty="0" smtClean="0">
              <a:solidFill>
                <a:schemeClr val="tx2"/>
              </a:solidFill>
              <a:latin typeface="Times New Roman" panose="02020603050405020304" pitchFamily="18" charset="0"/>
              <a:ea typeface="Calibri" panose="020F0502020204030204" pitchFamily="34" charset="0"/>
            </a:endParaRPr>
          </a:p>
          <a:p>
            <a:pPr algn="ctr"/>
            <a:r>
              <a:rPr lang="es-ES" sz="2800" b="1" dirty="0">
                <a:solidFill>
                  <a:schemeClr val="tx2"/>
                </a:solidFill>
              </a:rPr>
              <a:t>(96.27% &lt; 98.76%), </a:t>
            </a:r>
            <a:endParaRPr lang="es-ES" sz="2500" b="1" dirty="0">
              <a:solidFill>
                <a:schemeClr val="tx2"/>
              </a:solidFill>
            </a:endParaRPr>
          </a:p>
        </p:txBody>
      </p:sp>
      <p:sp>
        <p:nvSpPr>
          <p:cNvPr id="9" name="Rectángulo 8"/>
          <p:cNvSpPr/>
          <p:nvPr/>
        </p:nvSpPr>
        <p:spPr>
          <a:xfrm>
            <a:off x="2543828" y="5985837"/>
            <a:ext cx="1421934" cy="477054"/>
          </a:xfrm>
          <a:prstGeom prst="rect">
            <a:avLst/>
          </a:prstGeom>
        </p:spPr>
        <p:txBody>
          <a:bodyPr wrap="square">
            <a:spAutoFit/>
          </a:bodyPr>
          <a:lstStyle/>
          <a:p>
            <a:r>
              <a:rPr lang="es-ES" sz="2500" b="1" dirty="0" smtClean="0">
                <a:solidFill>
                  <a:schemeClr val="tx2"/>
                </a:solidFill>
                <a:latin typeface="Times New Roman" panose="02020603050405020304" pitchFamily="18" charset="0"/>
                <a:ea typeface="Calibri" panose="020F0502020204030204" pitchFamily="34" charset="0"/>
              </a:rPr>
              <a:t>97,51% </a:t>
            </a:r>
            <a:endParaRPr lang="es-ES" sz="2500" b="1" dirty="0">
              <a:solidFill>
                <a:schemeClr val="tx2"/>
              </a:solidFill>
            </a:endParaRPr>
          </a:p>
        </p:txBody>
      </p:sp>
      <p:cxnSp>
        <p:nvCxnSpPr>
          <p:cNvPr id="11" name="Conector recto de flecha 10"/>
          <p:cNvCxnSpPr/>
          <p:nvPr/>
        </p:nvCxnSpPr>
        <p:spPr>
          <a:xfrm>
            <a:off x="3706682" y="6224364"/>
            <a:ext cx="1264920"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graphicFrame>
        <p:nvGraphicFramePr>
          <p:cNvPr id="3" name="Tabla 2"/>
          <p:cNvGraphicFramePr>
            <a:graphicFrameLocks noGrp="1"/>
          </p:cNvGraphicFramePr>
          <p:nvPr>
            <p:extLst>
              <p:ext uri="{D42A27DB-BD31-4B8C-83A1-F6EECF244321}">
                <p14:modId xmlns:p14="http://schemas.microsoft.com/office/powerpoint/2010/main" val="2355390116"/>
              </p:ext>
            </p:extLst>
          </p:nvPr>
        </p:nvGraphicFramePr>
        <p:xfrm>
          <a:off x="1264920" y="1087368"/>
          <a:ext cx="9601783" cy="3151709"/>
        </p:xfrm>
        <a:graphic>
          <a:graphicData uri="http://schemas.openxmlformats.org/drawingml/2006/table">
            <a:tbl>
              <a:tblPr firstRow="1" firstCol="1" bandRow="1">
                <a:tableStyleId>{5FD0F851-EC5A-4D38-B0AD-8093EC10F338}</a:tableStyleId>
              </a:tblPr>
              <a:tblGrid>
                <a:gridCol w="1983511"/>
                <a:gridCol w="1492311"/>
                <a:gridCol w="1323900"/>
                <a:gridCol w="1991698"/>
                <a:gridCol w="1492311"/>
                <a:gridCol w="1318052"/>
              </a:tblGrid>
              <a:tr h="259724">
                <a:tc gridSpan="3">
                  <a:txBody>
                    <a:bodyPr/>
                    <a:lstStyle/>
                    <a:p>
                      <a:pPr algn="just">
                        <a:lnSpc>
                          <a:spcPct val="150000"/>
                        </a:lnSpc>
                        <a:spcAft>
                          <a:spcPts val="0"/>
                        </a:spcAft>
                      </a:pPr>
                      <a:r>
                        <a:rPr lang="es-ES" sz="1800">
                          <a:solidFill>
                            <a:schemeClr val="tx2"/>
                          </a:solidFill>
                          <a:effectLst/>
                        </a:rPr>
                        <a:t>Memoria Línea Base-Cliente</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gridSpan="3">
                  <a:txBody>
                    <a:bodyPr/>
                    <a:lstStyle/>
                    <a:p>
                      <a:pPr algn="just">
                        <a:lnSpc>
                          <a:spcPct val="150000"/>
                        </a:lnSpc>
                        <a:spcAft>
                          <a:spcPts val="0"/>
                        </a:spcAft>
                      </a:pPr>
                      <a:r>
                        <a:rPr lang="es-ES" sz="1800">
                          <a:solidFill>
                            <a:schemeClr val="tx2"/>
                          </a:solidFill>
                          <a:effectLst/>
                        </a:rPr>
                        <a:t>Memoria Optimizada-Cliente</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r>
              <a:tr h="549529">
                <a:tc>
                  <a:txBody>
                    <a:bodyPr/>
                    <a:lstStyle/>
                    <a:p>
                      <a:pPr algn="just">
                        <a:lnSpc>
                          <a:spcPct val="150000"/>
                        </a:lnSpc>
                        <a:spcAft>
                          <a:spcPts val="0"/>
                        </a:spcAft>
                      </a:pPr>
                      <a:r>
                        <a:rPr lang="es-ES" sz="1800">
                          <a:solidFill>
                            <a:schemeClr val="tx2"/>
                          </a:solidFill>
                          <a:effectLst/>
                        </a:rPr>
                        <a:t>Mínimo</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1579000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76530" algn="just">
                        <a:lnSpc>
                          <a:spcPct val="150000"/>
                        </a:lnSpc>
                        <a:spcAft>
                          <a:spcPts val="0"/>
                        </a:spcAft>
                      </a:pPr>
                      <a:r>
                        <a:rPr lang="es-ES" sz="1800">
                          <a:solidFill>
                            <a:schemeClr val="tx2"/>
                          </a:solidFill>
                          <a:effectLst/>
                        </a:rPr>
                        <a:t>3.  97.89%</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Mínimo</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847900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89.68%</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44780">
                <a:tc>
                  <a:txBody>
                    <a:bodyPr/>
                    <a:lstStyle/>
                    <a:p>
                      <a:pPr algn="just">
                        <a:lnSpc>
                          <a:spcPct val="150000"/>
                        </a:lnSpc>
                        <a:spcAft>
                          <a:spcPts val="0"/>
                        </a:spcAft>
                      </a:pPr>
                      <a:r>
                        <a:rPr lang="es-ES" sz="1800">
                          <a:solidFill>
                            <a:schemeClr val="tx2"/>
                          </a:solidFill>
                          <a:effectLst/>
                        </a:rPr>
                        <a:t>Primer cuartil</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1584000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98.20%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dirty="0">
                          <a:solidFill>
                            <a:schemeClr val="tx2"/>
                          </a:solidFill>
                          <a:effectLst/>
                        </a:rPr>
                        <a:t>Primer </a:t>
                      </a:r>
                      <a:r>
                        <a:rPr lang="es-ES" sz="1800" dirty="0" smtClean="0">
                          <a:solidFill>
                            <a:schemeClr val="tx2"/>
                          </a:solidFill>
                          <a:effectLst/>
                        </a:rPr>
                        <a:t>cuartil</a:t>
                      </a:r>
                      <a:endParaRPr lang="es-ES" sz="1800" dirty="0">
                        <a:solidFill>
                          <a:schemeClr val="tx2"/>
                        </a:solidFill>
                        <a:effectLst/>
                      </a:endParaRPr>
                    </a:p>
                  </a:txBody>
                  <a:tcPr marL="68580" marR="68580" marT="0" marB="0"/>
                </a:tc>
                <a:tc>
                  <a:txBody>
                    <a:bodyPr/>
                    <a:lstStyle/>
                    <a:p>
                      <a:pPr algn="just">
                        <a:lnSpc>
                          <a:spcPct val="150000"/>
                        </a:lnSpc>
                        <a:spcAft>
                          <a:spcPts val="0"/>
                        </a:spcAft>
                      </a:pPr>
                      <a:r>
                        <a:rPr lang="es-ES" sz="1800" dirty="0">
                          <a:solidFill>
                            <a:schemeClr val="tx2"/>
                          </a:solidFill>
                          <a:effectLst/>
                        </a:rPr>
                        <a:t>849600</a:t>
                      </a:r>
                      <a:endParaRPr lang="es-E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dirty="0">
                          <a:solidFill>
                            <a:schemeClr val="tx2"/>
                          </a:solidFill>
                          <a:effectLst/>
                        </a:rPr>
                        <a:t>89.86</a:t>
                      </a:r>
                      <a:r>
                        <a:rPr lang="es-ES" sz="1800" dirty="0" smtClean="0">
                          <a:solidFill>
                            <a:schemeClr val="tx2"/>
                          </a:solidFill>
                          <a:effectLst/>
                        </a:rPr>
                        <a:t>%</a:t>
                      </a:r>
                      <a:endParaRPr lang="es-E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0380">
                <a:tc>
                  <a:txBody>
                    <a:bodyPr/>
                    <a:lstStyle/>
                    <a:p>
                      <a:pPr algn="just">
                        <a:lnSpc>
                          <a:spcPct val="150000"/>
                        </a:lnSpc>
                        <a:spcAft>
                          <a:spcPts val="0"/>
                        </a:spcAft>
                      </a:pPr>
                      <a:r>
                        <a:rPr lang="es-ES" sz="1800">
                          <a:solidFill>
                            <a:schemeClr val="tx2"/>
                          </a:solidFill>
                          <a:effectLst/>
                        </a:rPr>
                        <a:t>Mediana</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1593000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98.76%</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Mediana</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910200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96.27%</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0380">
                <a:tc>
                  <a:txBody>
                    <a:bodyPr/>
                    <a:lstStyle/>
                    <a:p>
                      <a:pPr algn="just">
                        <a:lnSpc>
                          <a:spcPct val="150000"/>
                        </a:lnSpc>
                        <a:spcAft>
                          <a:spcPts val="0"/>
                        </a:spcAft>
                      </a:pPr>
                      <a:r>
                        <a:rPr lang="es-ES" sz="1800">
                          <a:solidFill>
                            <a:schemeClr val="tx2"/>
                          </a:solidFill>
                          <a:effectLst/>
                        </a:rPr>
                        <a:t>Media</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1594000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98.82%</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Media</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893800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94.54%</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0380">
                <a:tc>
                  <a:txBody>
                    <a:bodyPr/>
                    <a:lstStyle/>
                    <a:p>
                      <a:pPr algn="just">
                        <a:lnSpc>
                          <a:spcPct val="150000"/>
                        </a:lnSpc>
                        <a:spcAft>
                          <a:spcPts val="0"/>
                        </a:spcAft>
                      </a:pPr>
                      <a:r>
                        <a:rPr lang="es-ES" sz="1800">
                          <a:solidFill>
                            <a:schemeClr val="tx2"/>
                          </a:solidFill>
                          <a:effectLst/>
                        </a:rPr>
                        <a:t>Tercer cuartil</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1594000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98.82%</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Tercer cuartil</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914000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96.67%</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0380">
                <a:tc>
                  <a:txBody>
                    <a:bodyPr/>
                    <a:lstStyle/>
                    <a:p>
                      <a:pPr algn="just">
                        <a:lnSpc>
                          <a:spcPct val="150000"/>
                        </a:lnSpc>
                        <a:spcAft>
                          <a:spcPts val="0"/>
                        </a:spcAft>
                      </a:pPr>
                      <a:r>
                        <a:rPr lang="es-ES" sz="1800">
                          <a:solidFill>
                            <a:schemeClr val="tx2"/>
                          </a:solidFill>
                          <a:effectLst/>
                        </a:rPr>
                        <a:t>Máximo</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1613000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Máximo</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945400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dirty="0">
                          <a:solidFill>
                            <a:schemeClr val="tx2"/>
                          </a:solidFill>
                          <a:effectLst/>
                        </a:rPr>
                        <a:t>100%</a:t>
                      </a:r>
                      <a:endParaRPr lang="es-E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cxnSp>
        <p:nvCxnSpPr>
          <p:cNvPr id="13" name="Conector recto de flecha 12"/>
          <p:cNvCxnSpPr/>
          <p:nvPr/>
        </p:nvCxnSpPr>
        <p:spPr>
          <a:xfrm>
            <a:off x="8753656" y="12377738"/>
            <a:ext cx="84205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5013506" y="5894397"/>
            <a:ext cx="6295954" cy="861774"/>
          </a:xfrm>
          <a:prstGeom prst="rect">
            <a:avLst/>
          </a:prstGeom>
        </p:spPr>
        <p:txBody>
          <a:bodyPr wrap="none">
            <a:spAutoFit/>
          </a:bodyPr>
          <a:lstStyle/>
          <a:p>
            <a:r>
              <a:rPr lang="es-ES" sz="2500" b="1" dirty="0" smtClean="0">
                <a:solidFill>
                  <a:schemeClr val="tx2"/>
                </a:solidFill>
                <a:latin typeface="Times New Roman" panose="02020603050405020304" pitchFamily="18" charset="0"/>
                <a:ea typeface="Calibri" panose="020F0502020204030204" pitchFamily="34" charset="0"/>
              </a:rPr>
              <a:t>Memoria optimizada es menor a la Memoria</a:t>
            </a:r>
          </a:p>
          <a:p>
            <a:r>
              <a:rPr lang="es-ES" sz="2500" b="1" dirty="0" smtClean="0">
                <a:solidFill>
                  <a:schemeClr val="tx2"/>
                </a:solidFill>
                <a:latin typeface="Times New Roman" panose="02020603050405020304" pitchFamily="18" charset="0"/>
                <a:ea typeface="Calibri" panose="020F0502020204030204" pitchFamily="34" charset="0"/>
              </a:rPr>
              <a:t>línea base</a:t>
            </a:r>
            <a:endParaRPr lang="es-ES" sz="2500" b="1" dirty="0">
              <a:solidFill>
                <a:schemeClr val="tx2"/>
              </a:solidFill>
            </a:endParaRPr>
          </a:p>
        </p:txBody>
      </p:sp>
    </p:spTree>
    <p:extLst>
      <p:ext uri="{BB962C8B-B14F-4D97-AF65-F5344CB8AC3E}">
        <p14:creationId xmlns:p14="http://schemas.microsoft.com/office/powerpoint/2010/main" val="123451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www.siliconweek.es/wp-content/uploads/2015/07/lucent.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FilmGrain/>
                    </a14:imgEffect>
                    <a14:imgEffect>
                      <a14:colorTemperature colorTemp="88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6699406" y="231732"/>
            <a:ext cx="4676461" cy="669414"/>
          </a:xfrm>
          <a:prstGeom prst="rect">
            <a:avLst/>
          </a:prstGeom>
        </p:spPr>
        <p:txBody>
          <a:bodyPr wrap="square">
            <a:spAutoFit/>
          </a:bodyPr>
          <a:lstStyle/>
          <a:p>
            <a:pPr indent="252095" algn="ctr">
              <a:lnSpc>
                <a:spcPct val="150000"/>
              </a:lnSpc>
              <a:spcAft>
                <a:spcPts val="800"/>
              </a:spcAft>
            </a:pPr>
            <a:r>
              <a:rPr lang="es-ES" sz="25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A</a:t>
            </a:r>
            <a:r>
              <a:rPr lang="es-ES" sz="25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nálisis </a:t>
            </a:r>
            <a:r>
              <a:rPr lang="es-ES" sz="25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de varianza: Cliente</a:t>
            </a:r>
            <a:endParaRPr lang="es-ES" sz="2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ángulo 10"/>
              <p:cNvSpPr/>
              <p:nvPr/>
            </p:nvSpPr>
            <p:spPr>
              <a:xfrm>
                <a:off x="2659697" y="4131638"/>
                <a:ext cx="7482840" cy="1349087"/>
              </a:xfrm>
              <a:prstGeom prst="rect">
                <a:avLst/>
              </a:prstGeom>
            </p:spPr>
            <p:txBody>
              <a:bodyPr wrap="square">
                <a:spAutoFit/>
              </a:bodyPr>
              <a:lstStyle/>
              <a:p>
                <a:pPr marL="342900" lvl="0" indent="-342900" algn="just">
                  <a:lnSpc>
                    <a:spcPct val="150000"/>
                  </a:lnSpc>
                  <a:spcAft>
                    <a:spcPts val="800"/>
                  </a:spcAft>
                  <a:buFont typeface="Symbol" panose="05050102010706020507" pitchFamily="18" charset="2"/>
                  <a:buChar char=""/>
                </a:pPr>
                <a14:m>
                  <m:oMath xmlns:m="http://schemas.openxmlformats.org/officeDocument/2006/math">
                    <m:sSub>
                      <m:sSubPr>
                        <m:ctrlPr>
                          <a:rPr lang="es-ES" sz="25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0.05</m:t>
                        </m:r>
                      </m:sub>
                    </m:sSub>
                    <m:d>
                      <m:dPr>
                        <m:ctrlP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1,11</m:t>
                        </m:r>
                      </m:e>
                    </m:d>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=4.84</m:t>
                    </m:r>
                  </m:oMath>
                </a14:m>
                <a:r>
                  <a:rPr lang="es-E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2500" dirty="0" smtClean="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S" sz="2500" dirty="0" smtClean="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Donde  </a:t>
                </a:r>
                <a14:m>
                  <m:oMath xmlns:m="http://schemas.openxmlformats.org/officeDocument/2006/math">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&gt;</m:t>
                    </m:r>
                    <m:sSub>
                      <m:sSubPr>
                        <m:ctrlP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0.05</m:t>
                        </m:r>
                      </m:sub>
                    </m:sSub>
                    <m:d>
                      <m:dPr>
                        <m:ctrlP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sz="25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1,11</m:t>
                        </m:r>
                      </m:e>
                    </m:d>
                  </m:oMath>
                </a14:m>
                <a:r>
                  <a:rPr lang="es-E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es decir </a:t>
                </a:r>
                <a:r>
                  <a:rPr lang="es-ES" sz="2500" dirty="0" smtClean="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53,835 </a:t>
                </a:r>
                <a:r>
                  <a:rPr lang="es-ES" sz="25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&gt; 4.84.</a:t>
                </a:r>
                <a:endParaRPr lang="es-ES" sz="2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2659697" y="4131638"/>
                <a:ext cx="7482840" cy="1349087"/>
              </a:xfrm>
              <a:prstGeom prst="rect">
                <a:avLst/>
              </a:prstGeom>
              <a:blipFill rotWithShape="0">
                <a:blip r:embed="rId4"/>
                <a:stretch>
                  <a:fillRect l="-1384" b="-4977"/>
                </a:stretch>
              </a:blipFill>
            </p:spPr>
            <p:txBody>
              <a:bodyPr/>
              <a:lstStyle/>
              <a:p>
                <a:r>
                  <a:rPr lang="es-ES">
                    <a:noFill/>
                  </a:rPr>
                  <a:t> </a:t>
                </a:r>
              </a:p>
            </p:txBody>
          </p:sp>
        </mc:Fallback>
      </mc:AlternateContent>
      <p:pic>
        <p:nvPicPr>
          <p:cNvPr id="10" name="Imagen 9"/>
          <p:cNvPicPr/>
          <p:nvPr/>
        </p:nvPicPr>
        <p:blipFill rotWithShape="1">
          <a:blip r:embed="rId5">
            <a:extLst>
              <a:ext uri="{28A0092B-C50C-407E-A947-70E740481C1C}">
                <a14:useLocalDpi xmlns:a14="http://schemas.microsoft.com/office/drawing/2010/main" val="0"/>
              </a:ext>
            </a:extLst>
          </a:blip>
          <a:srcRect t="11952" b="2141"/>
          <a:stretch/>
        </p:blipFill>
        <p:spPr bwMode="auto">
          <a:xfrm>
            <a:off x="175260" y="599849"/>
            <a:ext cx="4883468" cy="3389509"/>
          </a:xfrm>
          <a:prstGeom prst="rect">
            <a:avLst/>
          </a:prstGeom>
          <a:ln>
            <a:noFill/>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399121049"/>
              </p:ext>
            </p:extLst>
          </p:nvPr>
        </p:nvGraphicFramePr>
        <p:xfrm>
          <a:off x="4754880" y="1270785"/>
          <a:ext cx="7437120" cy="2047636"/>
        </p:xfrm>
        <a:graphic>
          <a:graphicData uri="http://schemas.openxmlformats.org/drawingml/2006/table">
            <a:tbl>
              <a:tblPr firstRow="1" firstCol="1" bandRow="1">
                <a:tableStyleId>{5FD0F851-EC5A-4D38-B0AD-8093EC10F338}</a:tableStyleId>
              </a:tblPr>
              <a:tblGrid>
                <a:gridCol w="1487424"/>
                <a:gridCol w="1980212"/>
                <a:gridCol w="1797229"/>
                <a:gridCol w="1412238"/>
                <a:gridCol w="760017"/>
              </a:tblGrid>
              <a:tr h="771035">
                <a:tc>
                  <a:txBody>
                    <a:bodyPr/>
                    <a:lstStyle/>
                    <a:p>
                      <a:pPr algn="ctr">
                        <a:lnSpc>
                          <a:spcPct val="150000"/>
                        </a:lnSpc>
                        <a:spcAft>
                          <a:spcPts val="0"/>
                        </a:spcAft>
                      </a:pPr>
                      <a:r>
                        <a:rPr lang="es-ES" sz="1600">
                          <a:solidFill>
                            <a:schemeClr val="tx2"/>
                          </a:solidFill>
                          <a:effectLst/>
                        </a:rPr>
                        <a:t>Fuente</a:t>
                      </a:r>
                      <a:endParaRPr lang="es-E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600">
                          <a:solidFill>
                            <a:schemeClr val="tx2"/>
                          </a:solidFill>
                          <a:effectLst/>
                        </a:rPr>
                        <a:t>Grados de Libertad</a:t>
                      </a:r>
                      <a:endParaRPr lang="es-E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600">
                          <a:solidFill>
                            <a:schemeClr val="tx2"/>
                          </a:solidFill>
                          <a:effectLst/>
                        </a:rPr>
                        <a:t>Suma de cuadrado</a:t>
                      </a:r>
                      <a:endParaRPr lang="es-E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600">
                          <a:solidFill>
                            <a:schemeClr val="tx2"/>
                          </a:solidFill>
                          <a:effectLst/>
                        </a:rPr>
                        <a:t>Cuadrado medio</a:t>
                      </a:r>
                      <a:endParaRPr lang="es-E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600">
                          <a:solidFill>
                            <a:schemeClr val="tx2"/>
                          </a:solidFill>
                          <a:effectLst/>
                        </a:rPr>
                        <a:t>F</a:t>
                      </a:r>
                      <a:endParaRPr lang="es-E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05566">
                <a:tc>
                  <a:txBody>
                    <a:bodyPr/>
                    <a:lstStyle/>
                    <a:p>
                      <a:pPr algn="just">
                        <a:lnSpc>
                          <a:spcPct val="150000"/>
                        </a:lnSpc>
                        <a:spcAft>
                          <a:spcPts val="0"/>
                        </a:spcAft>
                      </a:pPr>
                      <a:r>
                        <a:rPr lang="es-ES" sz="1600">
                          <a:solidFill>
                            <a:schemeClr val="tx2"/>
                          </a:solidFill>
                          <a:effectLst/>
                        </a:rPr>
                        <a:t>Regresión</a:t>
                      </a:r>
                      <a:endParaRPr lang="es-E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solidFill>
                            <a:schemeClr val="tx2"/>
                          </a:solidFill>
                          <a:effectLst/>
                        </a:rPr>
                        <a:t>1</a:t>
                      </a:r>
                      <a:endParaRPr lang="es-E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600">
                          <a:solidFill>
                            <a:schemeClr val="tx2"/>
                          </a:solidFill>
                          <a:effectLst/>
                        </a:rPr>
                        <a:t>1.3921x10</a:t>
                      </a:r>
                      <a:r>
                        <a:rPr lang="es-ES" sz="1600" baseline="30000">
                          <a:solidFill>
                            <a:schemeClr val="tx2"/>
                          </a:solidFill>
                          <a:effectLst/>
                        </a:rPr>
                        <a:t>10</a:t>
                      </a:r>
                      <a:endParaRPr lang="es-E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600">
                          <a:solidFill>
                            <a:schemeClr val="tx2"/>
                          </a:solidFill>
                          <a:effectLst/>
                        </a:rPr>
                        <a:t>1.3921x10</a:t>
                      </a:r>
                      <a:r>
                        <a:rPr lang="es-ES" sz="1600" baseline="30000">
                          <a:solidFill>
                            <a:schemeClr val="tx2"/>
                          </a:solidFill>
                          <a:effectLst/>
                        </a:rPr>
                        <a:t>10</a:t>
                      </a:r>
                      <a:endParaRPr lang="es-E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600">
                          <a:solidFill>
                            <a:schemeClr val="tx2"/>
                          </a:solidFill>
                          <a:effectLst/>
                        </a:rPr>
                        <a:t>53.838</a:t>
                      </a:r>
                      <a:endParaRPr lang="es-E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771035">
                <a:tc>
                  <a:txBody>
                    <a:bodyPr/>
                    <a:lstStyle/>
                    <a:p>
                      <a:pPr algn="just">
                        <a:lnSpc>
                          <a:spcPct val="150000"/>
                        </a:lnSpc>
                        <a:spcAft>
                          <a:spcPts val="0"/>
                        </a:spcAft>
                      </a:pPr>
                      <a:r>
                        <a:rPr lang="es-ES" sz="1600">
                          <a:solidFill>
                            <a:schemeClr val="tx2"/>
                          </a:solidFill>
                          <a:effectLst/>
                        </a:rPr>
                        <a:t>Error Residual</a:t>
                      </a:r>
                      <a:endParaRPr lang="es-E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600">
                          <a:solidFill>
                            <a:schemeClr val="tx2"/>
                          </a:solidFill>
                          <a:effectLst/>
                        </a:rPr>
                        <a:t>11</a:t>
                      </a:r>
                      <a:endParaRPr lang="es-E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600">
                          <a:solidFill>
                            <a:schemeClr val="tx2"/>
                          </a:solidFill>
                          <a:effectLst/>
                        </a:rPr>
                        <a:t>2.8442x10</a:t>
                      </a:r>
                      <a:r>
                        <a:rPr lang="es-ES" sz="1600" baseline="30000">
                          <a:solidFill>
                            <a:schemeClr val="tx2"/>
                          </a:solidFill>
                          <a:effectLst/>
                        </a:rPr>
                        <a:t>9</a:t>
                      </a:r>
                      <a:endParaRPr lang="es-E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600">
                          <a:solidFill>
                            <a:schemeClr val="tx2"/>
                          </a:solidFill>
                          <a:effectLst/>
                        </a:rPr>
                        <a:t>2.5857x10</a:t>
                      </a:r>
                      <a:r>
                        <a:rPr lang="es-ES" sz="1600" baseline="30000">
                          <a:solidFill>
                            <a:schemeClr val="tx2"/>
                          </a:solidFill>
                          <a:effectLst/>
                        </a:rPr>
                        <a:t>8</a:t>
                      </a:r>
                      <a:endParaRPr lang="es-E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600" dirty="0">
                          <a:solidFill>
                            <a:schemeClr val="tx2"/>
                          </a:solidFill>
                          <a:effectLst/>
                        </a:rPr>
                        <a:t> </a:t>
                      </a:r>
                      <a:endParaRPr lang="es-E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5" name="Rectángulo 4"/>
          <p:cNvSpPr/>
          <p:nvPr/>
        </p:nvSpPr>
        <p:spPr>
          <a:xfrm>
            <a:off x="408066" y="5692309"/>
            <a:ext cx="11375867" cy="477054"/>
          </a:xfrm>
          <a:prstGeom prst="rect">
            <a:avLst/>
          </a:prstGeom>
        </p:spPr>
        <p:txBody>
          <a:bodyPr wrap="square">
            <a:spAutoFit/>
          </a:bodyPr>
          <a:lstStyle/>
          <a:p>
            <a:r>
              <a:rPr lang="es-ES" sz="2500" b="1" dirty="0">
                <a:solidFill>
                  <a:schemeClr val="tx2"/>
                </a:solidFill>
                <a:latin typeface="Times New Roman" panose="02020603050405020304" pitchFamily="18" charset="0"/>
                <a:ea typeface="Calibri" panose="020F0502020204030204" pitchFamily="34" charset="0"/>
              </a:rPr>
              <a:t>Memoria-Optimizada-Cliente =  - 4238000 + 3.22 * Memoria-Línea base-Cliente </a:t>
            </a:r>
            <a:endParaRPr lang="es-ES" sz="2500" b="1" dirty="0">
              <a:solidFill>
                <a:schemeClr val="tx2"/>
              </a:solidFill>
            </a:endParaRPr>
          </a:p>
        </p:txBody>
      </p:sp>
    </p:spTree>
    <p:extLst>
      <p:ext uri="{BB962C8B-B14F-4D97-AF65-F5344CB8AC3E}">
        <p14:creationId xmlns:p14="http://schemas.microsoft.com/office/powerpoint/2010/main" val="246481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iomegalat.files.wordpress.com/2011/01/seguridad.jpg"/>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8522965" y="3768744"/>
            <a:ext cx="2938566" cy="1246495"/>
          </a:xfrm>
          <a:prstGeom prst="rect">
            <a:avLst/>
          </a:prstGeom>
        </p:spPr>
        <p:txBody>
          <a:bodyPr wrap="square">
            <a:spAutoFit/>
          </a:bodyPr>
          <a:lstStyle/>
          <a:p>
            <a:pPr indent="252095" algn="ctr">
              <a:lnSpc>
                <a:spcPct val="150000"/>
              </a:lnSpc>
              <a:spcAft>
                <a:spcPts val="800"/>
              </a:spcAft>
            </a:pPr>
            <a:r>
              <a:rPr lang="es-ES" sz="25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Histograma de </a:t>
            </a:r>
            <a:r>
              <a:rPr lang="es-ES" sz="25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densidad: Servidor</a:t>
            </a:r>
            <a:endParaRPr lang="es-ES" sz="2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7892017" y="3193592"/>
            <a:ext cx="3970810" cy="669414"/>
          </a:xfrm>
          <a:prstGeom prst="rect">
            <a:avLst/>
          </a:prstGeom>
        </p:spPr>
        <p:txBody>
          <a:bodyPr wrap="square">
            <a:spAutoFit/>
          </a:bodyPr>
          <a:lstStyle/>
          <a:p>
            <a:pPr indent="252095" algn="ctr">
              <a:lnSpc>
                <a:spcPct val="150000"/>
              </a:lnSpc>
              <a:spcAft>
                <a:spcPts val="800"/>
              </a:spcAft>
            </a:pPr>
            <a:r>
              <a:rPr lang="es-ES" sz="25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MEMORIA: SERVIDOR</a:t>
            </a:r>
            <a:endParaRPr lang="es-ES" sz="2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ítulo 1"/>
          <p:cNvSpPr txBox="1">
            <a:spLocks/>
          </p:cNvSpPr>
          <p:nvPr/>
        </p:nvSpPr>
        <p:spPr>
          <a:xfrm>
            <a:off x="-438545" y="320928"/>
            <a:ext cx="5124846" cy="3656711"/>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500" b="1" dirty="0" smtClean="0">
                <a:solidFill>
                  <a:schemeClr val="tx2"/>
                </a:solidFill>
                <a:effectLst>
                  <a:outerShdw blurRad="38100" dist="38100" dir="2700000" algn="tl">
                    <a:srgbClr val="000000">
                      <a:alpha val="43137"/>
                    </a:srgbClr>
                  </a:outerShdw>
                </a:effectLst>
              </a:rPr>
              <a:t>ALGORITMO ITERATIVO</a:t>
            </a:r>
          </a:p>
          <a:p>
            <a:pPr algn="ctr">
              <a:spcBef>
                <a:spcPts val="0"/>
              </a:spcBef>
            </a:pPr>
            <a:r>
              <a:rPr lang="es-ES" sz="3500" b="1" dirty="0" smtClean="0">
                <a:solidFill>
                  <a:schemeClr val="tx2"/>
                </a:solidFill>
                <a:effectLst>
                  <a:outerShdw blurRad="38100" dist="38100" dir="2700000" algn="tl">
                    <a:srgbClr val="000000">
                      <a:alpha val="43137"/>
                    </a:srgbClr>
                  </a:outerShdw>
                </a:effectLst>
              </a:rPr>
              <a:t>VS</a:t>
            </a:r>
          </a:p>
          <a:p>
            <a:pPr algn="ctr">
              <a:spcBef>
                <a:spcPts val="0"/>
              </a:spcBef>
            </a:pPr>
            <a:r>
              <a:rPr lang="es-ES" sz="3500" b="1" dirty="0" smtClean="0">
                <a:solidFill>
                  <a:schemeClr val="tx2"/>
                </a:solidFill>
                <a:effectLst>
                  <a:outerShdw blurRad="38100" dist="38100" dir="2700000" algn="tl">
                    <a:srgbClr val="000000">
                      <a:alpha val="43137"/>
                    </a:srgbClr>
                  </a:outerShdw>
                </a:effectLst>
              </a:rPr>
              <a:t>ALGORITMO RECURSIVO</a:t>
            </a:r>
          </a:p>
        </p:txBody>
      </p:sp>
      <p:pic>
        <p:nvPicPr>
          <p:cNvPr id="12" name="Imagen 11"/>
          <p:cNvPicPr/>
          <p:nvPr/>
        </p:nvPicPr>
        <p:blipFill rotWithShape="1">
          <a:blip r:embed="rId4">
            <a:extLst>
              <a:ext uri="{28A0092B-C50C-407E-A947-70E740481C1C}">
                <a14:useLocalDpi xmlns:a14="http://schemas.microsoft.com/office/drawing/2010/main" val="0"/>
              </a:ext>
            </a:extLst>
          </a:blip>
          <a:srcRect t="8617"/>
          <a:stretch/>
        </p:blipFill>
        <p:spPr bwMode="auto">
          <a:xfrm>
            <a:off x="4382814" y="249156"/>
            <a:ext cx="7484351" cy="3005596"/>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5">
            <a:extLst>
              <a:ext uri="{28A0092B-C50C-407E-A947-70E740481C1C}">
                <a14:useLocalDpi xmlns:a14="http://schemas.microsoft.com/office/drawing/2010/main" val="0"/>
              </a:ext>
            </a:extLst>
          </a:blip>
          <a:srcRect t="11700"/>
          <a:stretch/>
        </p:blipFill>
        <p:spPr bwMode="auto">
          <a:xfrm>
            <a:off x="753984" y="3528299"/>
            <a:ext cx="6507085" cy="29040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266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iomegalat.files.wordpress.com/2011/01/seguridad.jpg"/>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5802624" y="365760"/>
            <a:ext cx="5551176" cy="607730"/>
          </a:xfrm>
          <a:prstGeom prst="rect">
            <a:avLst/>
          </a:prstGeom>
        </p:spPr>
        <p:txBody>
          <a:bodyPr wrap="square">
            <a:spAutoFit/>
          </a:bodyPr>
          <a:lstStyle/>
          <a:p>
            <a:pPr indent="252095" algn="ctr">
              <a:lnSpc>
                <a:spcPct val="150000"/>
              </a:lnSpc>
              <a:spcAft>
                <a:spcPts val="800"/>
              </a:spcAft>
            </a:pPr>
            <a:r>
              <a:rPr lang="es-ES" sz="25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Histograma de </a:t>
            </a:r>
            <a:r>
              <a:rPr lang="es-ES" sz="25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densidad: Servidor</a:t>
            </a:r>
            <a:endParaRPr lang="es-ES" sz="2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1264920" y="4187875"/>
            <a:ext cx="6096000" cy="861774"/>
          </a:xfrm>
          <a:prstGeom prst="rect">
            <a:avLst/>
          </a:prstGeom>
        </p:spPr>
        <p:txBody>
          <a:bodyPr>
            <a:spAutoFit/>
          </a:bodyPr>
          <a:lstStyle/>
          <a:p>
            <a:pPr marL="285750" indent="-285750">
              <a:buFont typeface="Arial" panose="020B0604020202020204" pitchFamily="34" charset="0"/>
              <a:buChar char="•"/>
            </a:pPr>
            <a:r>
              <a:rPr lang="es-ES" sz="2500" dirty="0" smtClean="0">
                <a:solidFill>
                  <a:schemeClr val="tx2"/>
                </a:solidFill>
                <a:latin typeface="Times New Roman" panose="02020603050405020304" pitchFamily="18" charset="0"/>
                <a:ea typeface="Calibri" panose="020F0502020204030204" pitchFamily="34" charset="0"/>
              </a:rPr>
              <a:t>Memoria </a:t>
            </a:r>
            <a:r>
              <a:rPr lang="es-ES" sz="2500" dirty="0">
                <a:solidFill>
                  <a:schemeClr val="tx2"/>
                </a:solidFill>
                <a:latin typeface="Times New Roman" panose="02020603050405020304" pitchFamily="18" charset="0"/>
                <a:ea typeface="Calibri" panose="020F0502020204030204" pitchFamily="34" charset="0"/>
              </a:rPr>
              <a:t>Optimizado-Servidor</a:t>
            </a:r>
            <a:r>
              <a:rPr lang="es-ES" sz="2500" dirty="0" smtClean="0">
                <a:solidFill>
                  <a:schemeClr val="tx2"/>
                </a:solidFill>
                <a:latin typeface="Times New Roman" panose="02020603050405020304" pitchFamily="18" charset="0"/>
                <a:ea typeface="Calibri" panose="020F0502020204030204" pitchFamily="34" charset="0"/>
              </a:rPr>
              <a:t>:  99,38%  </a:t>
            </a:r>
          </a:p>
          <a:p>
            <a:pPr marL="285750" indent="-285750">
              <a:buFont typeface="Arial" panose="020B0604020202020204" pitchFamily="34" charset="0"/>
              <a:buChar char="•"/>
            </a:pPr>
            <a:r>
              <a:rPr lang="es-ES" sz="2500" dirty="0" smtClean="0">
                <a:solidFill>
                  <a:schemeClr val="tx2"/>
                </a:solidFill>
                <a:latin typeface="Times New Roman" panose="02020603050405020304" pitchFamily="18" charset="0"/>
                <a:ea typeface="Calibri" panose="020F0502020204030204" pitchFamily="34" charset="0"/>
              </a:rPr>
              <a:t>Memoria Recursiva-Servidor: 99,02% </a:t>
            </a:r>
            <a:endParaRPr lang="es-ES" sz="2500" dirty="0">
              <a:solidFill>
                <a:schemeClr val="tx2"/>
              </a:solidFill>
            </a:endParaRPr>
          </a:p>
        </p:txBody>
      </p:sp>
      <p:sp>
        <p:nvSpPr>
          <p:cNvPr id="6" name="Rectángulo 5"/>
          <p:cNvSpPr/>
          <p:nvPr/>
        </p:nvSpPr>
        <p:spPr>
          <a:xfrm>
            <a:off x="2331720" y="5049649"/>
            <a:ext cx="8458200" cy="907941"/>
          </a:xfrm>
          <a:prstGeom prst="rect">
            <a:avLst/>
          </a:prstGeom>
        </p:spPr>
        <p:txBody>
          <a:bodyPr wrap="square">
            <a:spAutoFit/>
          </a:bodyPr>
          <a:lstStyle/>
          <a:p>
            <a:pPr algn="ctr"/>
            <a:r>
              <a:rPr lang="es-ES" sz="2500" b="1" dirty="0" smtClean="0">
                <a:solidFill>
                  <a:schemeClr val="tx2"/>
                </a:solidFill>
                <a:latin typeface="Times New Roman" panose="02020603050405020304" pitchFamily="18" charset="0"/>
                <a:ea typeface="Calibri" panose="020F0502020204030204" pitchFamily="34" charset="0"/>
              </a:rPr>
              <a:t>Memoria Optimizado </a:t>
            </a:r>
            <a:r>
              <a:rPr lang="es-ES" sz="2500" b="1" dirty="0">
                <a:solidFill>
                  <a:schemeClr val="tx2"/>
                </a:solidFill>
                <a:latin typeface="Times New Roman" panose="02020603050405020304" pitchFamily="18" charset="0"/>
                <a:ea typeface="Calibri" panose="020F0502020204030204" pitchFamily="34" charset="0"/>
              </a:rPr>
              <a:t>es mayor al </a:t>
            </a:r>
            <a:r>
              <a:rPr lang="es-ES" sz="2500" b="1" dirty="0" smtClean="0">
                <a:solidFill>
                  <a:schemeClr val="tx2"/>
                </a:solidFill>
                <a:latin typeface="Times New Roman" panose="02020603050405020304" pitchFamily="18" charset="0"/>
                <a:ea typeface="Calibri" panose="020F0502020204030204" pitchFamily="34" charset="0"/>
              </a:rPr>
              <a:t>Memoria Recursiva</a:t>
            </a:r>
          </a:p>
          <a:p>
            <a:pPr algn="ctr"/>
            <a:r>
              <a:rPr lang="es-ES" sz="2800" b="1" dirty="0">
                <a:solidFill>
                  <a:schemeClr val="tx2"/>
                </a:solidFill>
              </a:rPr>
              <a:t>(99.38% &gt; 99.02</a:t>
            </a:r>
            <a:r>
              <a:rPr lang="es-ES" sz="2800" b="1" dirty="0" smtClean="0">
                <a:solidFill>
                  <a:schemeClr val="tx2"/>
                </a:solidFill>
              </a:rPr>
              <a:t>%)</a:t>
            </a:r>
            <a:endParaRPr lang="es-ES" sz="2500" b="1" dirty="0">
              <a:solidFill>
                <a:schemeClr val="tx2"/>
              </a:solidFill>
            </a:endParaRPr>
          </a:p>
        </p:txBody>
      </p:sp>
      <p:sp>
        <p:nvSpPr>
          <p:cNvPr id="9" name="Rectángulo 8"/>
          <p:cNvSpPr/>
          <p:nvPr/>
        </p:nvSpPr>
        <p:spPr>
          <a:xfrm>
            <a:off x="2543828" y="5985837"/>
            <a:ext cx="1421934" cy="477054"/>
          </a:xfrm>
          <a:prstGeom prst="rect">
            <a:avLst/>
          </a:prstGeom>
        </p:spPr>
        <p:txBody>
          <a:bodyPr wrap="square">
            <a:spAutoFit/>
          </a:bodyPr>
          <a:lstStyle/>
          <a:p>
            <a:r>
              <a:rPr lang="es-ES" sz="2500" b="1" dirty="0" smtClean="0">
                <a:solidFill>
                  <a:schemeClr val="tx2"/>
                </a:solidFill>
                <a:latin typeface="Times New Roman" panose="02020603050405020304" pitchFamily="18" charset="0"/>
                <a:ea typeface="Calibri" panose="020F0502020204030204" pitchFamily="34" charset="0"/>
              </a:rPr>
              <a:t>99,64% </a:t>
            </a:r>
            <a:endParaRPr lang="es-ES" sz="2500" b="1" dirty="0">
              <a:solidFill>
                <a:schemeClr val="tx2"/>
              </a:solidFill>
            </a:endParaRPr>
          </a:p>
        </p:txBody>
      </p:sp>
      <p:cxnSp>
        <p:nvCxnSpPr>
          <p:cNvPr id="11" name="Conector recto de flecha 10"/>
          <p:cNvCxnSpPr/>
          <p:nvPr/>
        </p:nvCxnSpPr>
        <p:spPr>
          <a:xfrm>
            <a:off x="3706682" y="6224364"/>
            <a:ext cx="1264920"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3" name="Conector recto de flecha 12"/>
          <p:cNvCxnSpPr/>
          <p:nvPr/>
        </p:nvCxnSpPr>
        <p:spPr>
          <a:xfrm>
            <a:off x="8753656" y="12377738"/>
            <a:ext cx="84205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5013506" y="5894397"/>
            <a:ext cx="6463791" cy="861774"/>
          </a:xfrm>
          <a:prstGeom prst="rect">
            <a:avLst/>
          </a:prstGeom>
        </p:spPr>
        <p:txBody>
          <a:bodyPr wrap="square">
            <a:spAutoFit/>
          </a:bodyPr>
          <a:lstStyle/>
          <a:p>
            <a:r>
              <a:rPr lang="es-ES" sz="2500" b="1" dirty="0" smtClean="0">
                <a:solidFill>
                  <a:schemeClr val="tx2"/>
                </a:solidFill>
                <a:latin typeface="Times New Roman" panose="02020603050405020304" pitchFamily="18" charset="0"/>
                <a:ea typeface="Calibri" panose="020F0502020204030204" pitchFamily="34" charset="0"/>
              </a:rPr>
              <a:t>Consumo de la memoria sigue siendo óptima con el algoritmo RSA iterativo</a:t>
            </a:r>
            <a:endParaRPr lang="es-ES" sz="2500" b="1" dirty="0">
              <a:solidFill>
                <a:schemeClr val="tx2"/>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4193168886"/>
              </p:ext>
            </p:extLst>
          </p:nvPr>
        </p:nvGraphicFramePr>
        <p:xfrm>
          <a:off x="1753476" y="1229711"/>
          <a:ext cx="8446812" cy="2880360"/>
        </p:xfrm>
        <a:graphic>
          <a:graphicData uri="http://schemas.openxmlformats.org/drawingml/2006/table">
            <a:tbl>
              <a:tblPr firstRow="1" firstCol="1" bandRow="1">
                <a:tableStyleId>{5FD0F851-EC5A-4D38-B0AD-8093EC10F338}</a:tableStyleId>
              </a:tblPr>
              <a:tblGrid>
                <a:gridCol w="1742374"/>
                <a:gridCol w="1310890"/>
                <a:gridCol w="1162952"/>
                <a:gridCol w="1749564"/>
                <a:gridCol w="1024260"/>
                <a:gridCol w="1456772"/>
              </a:tblGrid>
              <a:tr h="392005">
                <a:tc gridSpan="3">
                  <a:txBody>
                    <a:bodyPr/>
                    <a:lstStyle/>
                    <a:p>
                      <a:pPr algn="just">
                        <a:lnSpc>
                          <a:spcPct val="150000"/>
                        </a:lnSpc>
                        <a:spcAft>
                          <a:spcPts val="0"/>
                        </a:spcAft>
                      </a:pPr>
                      <a:r>
                        <a:rPr lang="es-ES" sz="1800">
                          <a:solidFill>
                            <a:schemeClr val="tx2"/>
                          </a:solidFill>
                          <a:effectLst/>
                        </a:rPr>
                        <a:t>Memoria Optimizada-Servidor</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gridSpan="3">
                  <a:txBody>
                    <a:bodyPr/>
                    <a:lstStyle/>
                    <a:p>
                      <a:pPr algn="just">
                        <a:lnSpc>
                          <a:spcPct val="150000"/>
                        </a:lnSpc>
                        <a:spcAft>
                          <a:spcPts val="0"/>
                        </a:spcAft>
                      </a:pPr>
                      <a:r>
                        <a:rPr lang="es-ES" sz="1800">
                          <a:solidFill>
                            <a:schemeClr val="tx2"/>
                          </a:solidFill>
                          <a:effectLst/>
                        </a:rPr>
                        <a:t>Memoria Recursiva-Servidor</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r>
              <a:tr h="392996">
                <a:tc>
                  <a:txBody>
                    <a:bodyPr/>
                    <a:lstStyle/>
                    <a:p>
                      <a:pPr algn="just">
                        <a:lnSpc>
                          <a:spcPct val="150000"/>
                        </a:lnSpc>
                        <a:spcAft>
                          <a:spcPts val="0"/>
                        </a:spcAft>
                      </a:pPr>
                      <a:r>
                        <a:rPr lang="es-ES" sz="1800">
                          <a:solidFill>
                            <a:schemeClr val="tx2"/>
                          </a:solidFill>
                          <a:effectLst/>
                        </a:rPr>
                        <a:t>Mínimo</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911200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97.74%</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Mínimo</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903400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96.59%</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92996">
                <a:tc>
                  <a:txBody>
                    <a:bodyPr/>
                    <a:lstStyle/>
                    <a:p>
                      <a:pPr algn="just">
                        <a:lnSpc>
                          <a:spcPct val="150000"/>
                        </a:lnSpc>
                        <a:spcAft>
                          <a:spcPts val="0"/>
                        </a:spcAft>
                      </a:pPr>
                      <a:r>
                        <a:rPr lang="es-ES" sz="1800">
                          <a:solidFill>
                            <a:schemeClr val="tx2"/>
                          </a:solidFill>
                          <a:effectLst/>
                        </a:rPr>
                        <a:t>Primer cuartil</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925300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99.25%</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Primer cuartil</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914100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97.74%</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92996">
                <a:tc>
                  <a:txBody>
                    <a:bodyPr/>
                    <a:lstStyle/>
                    <a:p>
                      <a:pPr algn="just">
                        <a:lnSpc>
                          <a:spcPct val="150000"/>
                        </a:lnSpc>
                        <a:spcAft>
                          <a:spcPts val="0"/>
                        </a:spcAft>
                      </a:pPr>
                      <a:r>
                        <a:rPr lang="es-ES" sz="1800">
                          <a:solidFill>
                            <a:schemeClr val="tx2"/>
                          </a:solidFill>
                          <a:effectLst/>
                        </a:rPr>
                        <a:t>Mediana</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926500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99.38%</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Mediana</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926100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99.02%</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92996">
                <a:tc>
                  <a:txBody>
                    <a:bodyPr/>
                    <a:lstStyle/>
                    <a:p>
                      <a:pPr algn="just">
                        <a:lnSpc>
                          <a:spcPct val="150000"/>
                        </a:lnSpc>
                        <a:spcAft>
                          <a:spcPts val="0"/>
                        </a:spcAft>
                      </a:pPr>
                      <a:r>
                        <a:rPr lang="es-ES" sz="1800">
                          <a:solidFill>
                            <a:schemeClr val="tx2"/>
                          </a:solidFill>
                          <a:effectLst/>
                        </a:rPr>
                        <a:t>Media</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926400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99.37%</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Media</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922900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98.68%</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92996">
                <a:tc>
                  <a:txBody>
                    <a:bodyPr/>
                    <a:lstStyle/>
                    <a:p>
                      <a:pPr algn="just">
                        <a:lnSpc>
                          <a:spcPct val="150000"/>
                        </a:lnSpc>
                        <a:spcAft>
                          <a:spcPts val="0"/>
                        </a:spcAft>
                      </a:pPr>
                      <a:r>
                        <a:rPr lang="es-ES" sz="1800">
                          <a:solidFill>
                            <a:schemeClr val="tx2"/>
                          </a:solidFill>
                          <a:effectLst/>
                        </a:rPr>
                        <a:t>Tercer cuartil</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929200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99.67%</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Tercer cuartil</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930600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99.50%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92996">
                <a:tc>
                  <a:txBody>
                    <a:bodyPr/>
                    <a:lstStyle/>
                    <a:p>
                      <a:pPr algn="just">
                        <a:lnSpc>
                          <a:spcPct val="150000"/>
                        </a:lnSpc>
                        <a:spcAft>
                          <a:spcPts val="0"/>
                        </a:spcAft>
                      </a:pPr>
                      <a:r>
                        <a:rPr lang="es-ES" sz="1800">
                          <a:solidFill>
                            <a:schemeClr val="tx2"/>
                          </a:solidFill>
                          <a:effectLst/>
                        </a:rPr>
                        <a:t>Máximo</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932200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100%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Máximo</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solidFill>
                            <a:schemeClr val="tx2"/>
                          </a:solidFill>
                          <a:effectLst/>
                        </a:rPr>
                        <a:t>935200</a:t>
                      </a:r>
                      <a:endParaRPr lang="es-E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dirty="0">
                          <a:solidFill>
                            <a:schemeClr val="tx2"/>
                          </a:solidFill>
                          <a:effectLst/>
                        </a:rPr>
                        <a:t>100%</a:t>
                      </a:r>
                      <a:endParaRPr lang="es-E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83463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www.siliconweek.es/wp-content/uploads/2015/07/lucent.jpg"/>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previews.123rf.com/images/chudtsankov/chudtsankov1308/chudtsankov130800471/21699450-Funny-Scientist-Or-Professor-Cartoon-Characters-Set-Collection-7-Stock-Vector.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66" b="100000" l="59385" r="100000"/>
                    </a14:imgEffect>
                  </a14:imgLayer>
                </a14:imgProps>
              </a:ext>
              <a:ext uri="{28A0092B-C50C-407E-A947-70E740481C1C}">
                <a14:useLocalDpi xmlns:a14="http://schemas.microsoft.com/office/drawing/2010/main" val="0"/>
              </a:ext>
            </a:extLst>
          </a:blip>
          <a:srcRect l="53809" t="50704"/>
          <a:stretch/>
        </p:blipFill>
        <p:spPr bwMode="auto">
          <a:xfrm>
            <a:off x="7060555" y="3083877"/>
            <a:ext cx="3437681" cy="3189601"/>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txBox="1">
            <a:spLocks/>
          </p:cNvSpPr>
          <p:nvPr/>
        </p:nvSpPr>
        <p:spPr>
          <a:xfrm>
            <a:off x="173620" y="1193446"/>
            <a:ext cx="8690716"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5000" b="1" dirty="0" smtClean="0">
                <a:solidFill>
                  <a:schemeClr val="tx2"/>
                </a:solidFill>
                <a:effectLst>
                  <a:outerShdw blurRad="38100" dist="38100" dir="2700000" algn="tl">
                    <a:srgbClr val="000000">
                      <a:alpha val="43137"/>
                    </a:srgbClr>
                  </a:outerShdw>
                </a:effectLst>
              </a:rPr>
              <a:t>CONCLUSIONES </a:t>
            </a:r>
          </a:p>
          <a:p>
            <a:pPr algn="ctr">
              <a:spcBef>
                <a:spcPts val="0"/>
              </a:spcBef>
            </a:pPr>
            <a:r>
              <a:rPr lang="es-ES" sz="5000" b="1" dirty="0" smtClean="0">
                <a:solidFill>
                  <a:schemeClr val="tx2"/>
                </a:solidFill>
                <a:effectLst>
                  <a:outerShdw blurRad="38100" dist="38100" dir="2700000" algn="tl">
                    <a:srgbClr val="000000">
                      <a:alpha val="43137"/>
                    </a:srgbClr>
                  </a:outerShdw>
                </a:effectLst>
              </a:rPr>
              <a:t>Y </a:t>
            </a:r>
          </a:p>
          <a:p>
            <a:pPr algn="ctr">
              <a:spcBef>
                <a:spcPts val="0"/>
              </a:spcBef>
            </a:pPr>
            <a:r>
              <a:rPr lang="es-ES" sz="5000" b="1" dirty="0" smtClean="0">
                <a:solidFill>
                  <a:schemeClr val="tx2"/>
                </a:solidFill>
                <a:effectLst>
                  <a:outerShdw blurRad="38100" dist="38100" dir="2700000" algn="tl">
                    <a:srgbClr val="000000">
                      <a:alpha val="43137"/>
                    </a:srgbClr>
                  </a:outerShdw>
                </a:effectLst>
              </a:rPr>
              <a:t>RECOMENDACIONES</a:t>
            </a:r>
          </a:p>
        </p:txBody>
      </p:sp>
    </p:spTree>
    <p:extLst>
      <p:ext uri="{BB962C8B-B14F-4D97-AF65-F5344CB8AC3E}">
        <p14:creationId xmlns:p14="http://schemas.microsoft.com/office/powerpoint/2010/main" val="360625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www.siliconweek.es/wp-content/uploads/2015/07/lucent.jpg"/>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previews.123rf.com/images/chudtsankov/chudtsankov1308/chudtsankov130800471/21699450-Funny-Scientist-Or-Professor-Cartoon-Characters-Set-Collection-7-Stock-Vector.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66" b="100000" l="59385" r="100000"/>
                    </a14:imgEffect>
                  </a14:imgLayer>
                </a14:imgProps>
              </a:ext>
              <a:ext uri="{28A0092B-C50C-407E-A947-70E740481C1C}">
                <a14:useLocalDpi xmlns:a14="http://schemas.microsoft.com/office/drawing/2010/main" val="0"/>
              </a:ext>
            </a:extLst>
          </a:blip>
          <a:srcRect l="53809" t="50704"/>
          <a:stretch/>
        </p:blipFill>
        <p:spPr bwMode="auto">
          <a:xfrm>
            <a:off x="9296400" y="0"/>
            <a:ext cx="2680116" cy="2486706"/>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txBox="1">
            <a:spLocks/>
          </p:cNvSpPr>
          <p:nvPr/>
        </p:nvSpPr>
        <p:spPr>
          <a:xfrm>
            <a:off x="-1154437" y="84589"/>
            <a:ext cx="8690716"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5000" b="1" dirty="0" smtClean="0">
                <a:solidFill>
                  <a:schemeClr val="tx2"/>
                </a:solidFill>
                <a:effectLst>
                  <a:outerShdw blurRad="38100" dist="38100" dir="2700000" algn="tl">
                    <a:srgbClr val="000000">
                      <a:alpha val="43137"/>
                    </a:srgbClr>
                  </a:outerShdw>
                </a:effectLst>
              </a:rPr>
              <a:t>CONCLUSIONES </a:t>
            </a:r>
          </a:p>
        </p:txBody>
      </p:sp>
      <p:sp>
        <p:nvSpPr>
          <p:cNvPr id="6" name="Proceso 5"/>
          <p:cNvSpPr/>
          <p:nvPr/>
        </p:nvSpPr>
        <p:spPr>
          <a:xfrm>
            <a:off x="610726" y="928342"/>
            <a:ext cx="8927487" cy="89858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r>
              <a:rPr lang="es-ES" sz="2500" dirty="0" smtClean="0">
                <a:solidFill>
                  <a:schemeClr val="tx2"/>
                </a:solidFill>
              </a:rPr>
              <a:t>Se logró optimizar</a:t>
            </a:r>
            <a:r>
              <a:rPr lang="es-ES" sz="2500" dirty="0" smtClean="0">
                <a:solidFill>
                  <a:schemeClr val="tx2"/>
                </a:solidFill>
                <a:effectLst>
                  <a:outerShdw blurRad="38100" dist="38100" dir="2700000" algn="tl">
                    <a:srgbClr val="000000">
                      <a:alpha val="43137"/>
                    </a:srgbClr>
                  </a:outerShdw>
                </a:effectLst>
              </a:rPr>
              <a:t> </a:t>
            </a:r>
            <a:r>
              <a:rPr lang="es-ES" sz="2500" dirty="0" smtClean="0">
                <a:solidFill>
                  <a:schemeClr val="tx2"/>
                </a:solidFill>
              </a:rPr>
              <a:t>el </a:t>
            </a:r>
            <a:r>
              <a:rPr lang="es-ES" sz="2500" dirty="0">
                <a:solidFill>
                  <a:schemeClr val="tx2"/>
                </a:solidFill>
              </a:rPr>
              <a:t>algoritmo RSA logrando una solución genérica</a:t>
            </a:r>
            <a:r>
              <a:rPr lang="es-ES" sz="2500" dirty="0" smtClean="0">
                <a:solidFill>
                  <a:schemeClr val="tx2"/>
                </a:solidFill>
              </a:rPr>
              <a:t>.</a:t>
            </a:r>
            <a:endParaRPr lang="es-ES" sz="2500" dirty="0">
              <a:solidFill>
                <a:schemeClr val="tx2"/>
              </a:solidFill>
            </a:endParaRPr>
          </a:p>
        </p:txBody>
      </p:sp>
      <p:sp>
        <p:nvSpPr>
          <p:cNvPr id="7" name="Proceso 6"/>
          <p:cNvSpPr/>
          <p:nvPr/>
        </p:nvSpPr>
        <p:spPr>
          <a:xfrm>
            <a:off x="833416" y="1954166"/>
            <a:ext cx="9061698" cy="89858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r>
              <a:rPr lang="es-ES" sz="2500" dirty="0" smtClean="0">
                <a:solidFill>
                  <a:schemeClr val="tx2"/>
                </a:solidFill>
              </a:rPr>
              <a:t>Se llevo a cabo el análisis y optimización de la expresión matemática RSA combinando cálculo modular y probabilístico</a:t>
            </a:r>
            <a:endParaRPr lang="es-ES" sz="2500" dirty="0">
              <a:solidFill>
                <a:schemeClr val="tx2"/>
              </a:solidFill>
            </a:endParaRPr>
          </a:p>
        </p:txBody>
      </p:sp>
      <p:sp>
        <p:nvSpPr>
          <p:cNvPr id="8" name="Proceso 7"/>
          <p:cNvSpPr/>
          <p:nvPr/>
        </p:nvSpPr>
        <p:spPr>
          <a:xfrm>
            <a:off x="1219114" y="3036346"/>
            <a:ext cx="9973277" cy="89858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r>
              <a:rPr lang="es-ES" sz="2500" dirty="0" smtClean="0">
                <a:solidFill>
                  <a:schemeClr val="tx2"/>
                </a:solidFill>
              </a:rPr>
              <a:t>Se desarrolló e implementó un algoritmo experimental que permite optimizar el RSA en base a la expresión matemática</a:t>
            </a:r>
            <a:endParaRPr lang="es-ES" sz="2500" dirty="0">
              <a:solidFill>
                <a:schemeClr val="tx2"/>
              </a:solidFill>
            </a:endParaRPr>
          </a:p>
        </p:txBody>
      </p:sp>
      <p:sp>
        <p:nvSpPr>
          <p:cNvPr id="9" name="Proceso 8"/>
          <p:cNvSpPr/>
          <p:nvPr/>
        </p:nvSpPr>
        <p:spPr>
          <a:xfrm>
            <a:off x="2003239" y="4118526"/>
            <a:ext cx="9973277" cy="89858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r>
              <a:rPr lang="es-ES" sz="2500" dirty="0" smtClean="0">
                <a:solidFill>
                  <a:schemeClr val="tx2"/>
                </a:solidFill>
              </a:rPr>
              <a:t>Se realizaron varias pruebas funcionales, en las que se verificó y validó el comportamiento del algoritmo</a:t>
            </a:r>
            <a:endParaRPr lang="es-ES" sz="2500" dirty="0">
              <a:solidFill>
                <a:schemeClr val="tx2"/>
              </a:solidFill>
            </a:endParaRPr>
          </a:p>
        </p:txBody>
      </p:sp>
      <p:sp>
        <p:nvSpPr>
          <p:cNvPr id="10" name="Proceso 9"/>
          <p:cNvSpPr/>
          <p:nvPr/>
        </p:nvSpPr>
        <p:spPr>
          <a:xfrm>
            <a:off x="2287781" y="5200706"/>
            <a:ext cx="9523219" cy="89858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r>
              <a:rPr lang="es-ES" sz="2500" dirty="0" smtClean="0">
                <a:solidFill>
                  <a:schemeClr val="tx2"/>
                </a:solidFill>
              </a:rPr>
              <a:t>Realizar periódicamente un mezclado del código ASCII mediante un programa en código Java.</a:t>
            </a:r>
            <a:endParaRPr lang="es-ES" sz="2500" dirty="0">
              <a:solidFill>
                <a:schemeClr val="tx2"/>
              </a:solidFill>
            </a:endParaRPr>
          </a:p>
        </p:txBody>
      </p:sp>
    </p:spTree>
    <p:extLst>
      <p:ext uri="{BB962C8B-B14F-4D97-AF65-F5344CB8AC3E}">
        <p14:creationId xmlns:p14="http://schemas.microsoft.com/office/powerpoint/2010/main" val="190256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descr="http://www.siliconweek.es/wp-content/uploads/2015/07/lucent.jpg"/>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imagenesdeninos.com/wp-content/uploads/2014/11/Im%C3%A1genes-de-Ni%C3%B1os-Animados-2.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49574" l="8159" r="68531"/>
                    </a14:imgEffect>
                  </a14:imgLayer>
                </a14:imgProps>
              </a:ext>
              <a:ext uri="{28A0092B-C50C-407E-A947-70E740481C1C}">
                <a14:useLocalDpi xmlns:a14="http://schemas.microsoft.com/office/drawing/2010/main" val="0"/>
              </a:ext>
            </a:extLst>
          </a:blip>
          <a:srcRect l="29117" b="50235"/>
          <a:stretch/>
        </p:blipFill>
        <p:spPr bwMode="auto">
          <a:xfrm>
            <a:off x="146976" y="212034"/>
            <a:ext cx="4410303" cy="33909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imagenesdeninos.com/wp-content/uploads/2014/11/Im%C3%A1genes-de-Ni%C3%B1os-Animados-2.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13" b="48511" l="0" r="39394"/>
                    </a14:imgEffect>
                  </a14:imgLayer>
                </a14:imgProps>
              </a:ext>
              <a:ext uri="{28A0092B-C50C-407E-A947-70E740481C1C}">
                <a14:useLocalDpi xmlns:a14="http://schemas.microsoft.com/office/drawing/2010/main" val="0"/>
              </a:ext>
            </a:extLst>
          </a:blip>
          <a:srcRect r="62245" b="48357"/>
          <a:stretch/>
        </p:blipFill>
        <p:spPr bwMode="auto">
          <a:xfrm>
            <a:off x="10135046" y="-62286"/>
            <a:ext cx="2629941" cy="393954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www.es.clipproject.info/images/joomgallery/details/computadoras_dibujos_animadas_16/computadoras_animadas_8_20101225_1800169113.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2074" y="321041"/>
            <a:ext cx="2292972" cy="2292972"/>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www.pt.clipproject.info/images/joomgallery/details/office_imagens_2/computador_torre_desenho_animado_imagens_cliparte_gratuito_descarregar_20110831_1172892491.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0190" y="321041"/>
            <a:ext cx="2219703" cy="2732929"/>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s://pixabay.com/static/uploads/photo/2012/04/01/17/40/paper-23698_64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3014" y="668830"/>
            <a:ext cx="1347237" cy="1793509"/>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ttp://departamentos.uca.es/C110/intranet/boton-rojo-candado-cerrado.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7647" l="0" r="100000"/>
                    </a14:imgEffect>
                  </a14:imgLayer>
                </a14:imgProps>
              </a:ext>
              <a:ext uri="{28A0092B-C50C-407E-A947-70E740481C1C}">
                <a14:useLocalDpi xmlns:a14="http://schemas.microsoft.com/office/drawing/2010/main" val="0"/>
              </a:ext>
            </a:extLst>
          </a:blip>
          <a:srcRect/>
          <a:stretch>
            <a:fillRect/>
          </a:stretch>
        </p:blipFill>
        <p:spPr bwMode="auto">
          <a:xfrm>
            <a:off x="6338134" y="505662"/>
            <a:ext cx="997231" cy="9972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https://pixabay.com/static/uploads/photo/2012/04/01/17/40/paper-23698_64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68796" y="2673453"/>
            <a:ext cx="1120011" cy="14910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https://pixabay.com/static/uploads/photo/2012/04/01/17/40/paper-23698_640.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75560" y="2630199"/>
            <a:ext cx="1049019" cy="139650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15"/>
          <a:stretch>
            <a:fillRect/>
          </a:stretch>
        </p:blipFill>
        <p:spPr>
          <a:xfrm>
            <a:off x="2855816" y="3163793"/>
            <a:ext cx="1125809" cy="1435914"/>
          </a:xfrm>
          <a:prstGeom prst="rect">
            <a:avLst/>
          </a:prstGeom>
        </p:spPr>
      </p:pic>
      <p:pic>
        <p:nvPicPr>
          <p:cNvPr id="17" name="Imagen 16"/>
          <p:cNvPicPr>
            <a:picLocks noChangeAspect="1"/>
          </p:cNvPicPr>
          <p:nvPr/>
        </p:nvPicPr>
        <p:blipFill>
          <a:blip r:embed="rId15"/>
          <a:stretch>
            <a:fillRect/>
          </a:stretch>
        </p:blipFill>
        <p:spPr>
          <a:xfrm>
            <a:off x="8508451" y="3198134"/>
            <a:ext cx="1125809" cy="1435914"/>
          </a:xfrm>
          <a:prstGeom prst="rect">
            <a:avLst/>
          </a:prstGeom>
        </p:spPr>
      </p:pic>
      <p:pic>
        <p:nvPicPr>
          <p:cNvPr id="4" name="Imagen 3"/>
          <p:cNvPicPr>
            <a:picLocks noChangeAspect="1"/>
          </p:cNvPicPr>
          <p:nvPr/>
        </p:nvPicPr>
        <p:blipFill>
          <a:blip r:embed="rId16"/>
          <a:stretch>
            <a:fillRect/>
          </a:stretch>
        </p:blipFill>
        <p:spPr>
          <a:xfrm>
            <a:off x="705585" y="3715563"/>
            <a:ext cx="1512929" cy="707257"/>
          </a:xfrm>
          <a:prstGeom prst="rect">
            <a:avLst/>
          </a:prstGeom>
        </p:spPr>
      </p:pic>
      <p:pic>
        <p:nvPicPr>
          <p:cNvPr id="19" name="Imagen 18"/>
          <p:cNvPicPr>
            <a:picLocks noChangeAspect="1"/>
          </p:cNvPicPr>
          <p:nvPr/>
        </p:nvPicPr>
        <p:blipFill>
          <a:blip r:embed="rId16"/>
          <a:stretch>
            <a:fillRect/>
          </a:stretch>
        </p:blipFill>
        <p:spPr>
          <a:xfrm flipH="1">
            <a:off x="10349152" y="3715563"/>
            <a:ext cx="1512929" cy="707257"/>
          </a:xfrm>
          <a:prstGeom prst="rect">
            <a:avLst/>
          </a:prstGeom>
        </p:spPr>
      </p:pic>
      <p:sp>
        <p:nvSpPr>
          <p:cNvPr id="20" name="Nube 19"/>
          <p:cNvSpPr/>
          <p:nvPr/>
        </p:nvSpPr>
        <p:spPr>
          <a:xfrm>
            <a:off x="4000236" y="2674057"/>
            <a:ext cx="4586792" cy="105629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Título 1"/>
          <p:cNvSpPr txBox="1">
            <a:spLocks/>
          </p:cNvSpPr>
          <p:nvPr/>
        </p:nvSpPr>
        <p:spPr>
          <a:xfrm>
            <a:off x="3944854" y="2908583"/>
            <a:ext cx="5120640" cy="1060784"/>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500" b="1" dirty="0" smtClean="0">
                <a:solidFill>
                  <a:schemeClr val="tx2"/>
                </a:solidFill>
                <a:effectLst>
                  <a:outerShdw blurRad="38100" dist="38100" dir="2700000" algn="tl">
                    <a:srgbClr val="000000">
                      <a:alpha val="43137"/>
                    </a:srgbClr>
                  </a:outerShdw>
                </a:effectLst>
              </a:rPr>
              <a:t>ENCRIPTACIÓN</a:t>
            </a:r>
            <a:endParaRPr lang="es-ES" sz="3500" b="1" dirty="0">
              <a:solidFill>
                <a:schemeClr val="tx2"/>
              </a:solidFill>
              <a:effectLst>
                <a:outerShdw blurRad="38100" dist="38100" dir="2700000" algn="tl">
                  <a:srgbClr val="000000">
                    <a:alpha val="43137"/>
                  </a:srgbClr>
                </a:outerShdw>
              </a:effectLst>
            </a:endParaRPr>
          </a:p>
        </p:txBody>
      </p:sp>
      <p:sp>
        <p:nvSpPr>
          <p:cNvPr id="22" name="Flecha a la derecha con bandas 21"/>
          <p:cNvSpPr/>
          <p:nvPr/>
        </p:nvSpPr>
        <p:spPr>
          <a:xfrm>
            <a:off x="4321817" y="1287127"/>
            <a:ext cx="1070582" cy="556914"/>
          </a:xfrm>
          <a:prstGeom prst="stripedRightArrow">
            <a:avLst/>
          </a:prstGeom>
          <a:solidFill>
            <a:schemeClr val="accent6">
              <a:lumMod val="40000"/>
              <a:lumOff val="60000"/>
            </a:scheme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23" name="Flecha a la derecha con bandas 22"/>
          <p:cNvSpPr/>
          <p:nvPr/>
        </p:nvSpPr>
        <p:spPr>
          <a:xfrm>
            <a:off x="6940417" y="1189070"/>
            <a:ext cx="1070582" cy="556914"/>
          </a:xfrm>
          <a:prstGeom prst="stripedRightArrow">
            <a:avLst/>
          </a:prstGeom>
          <a:solidFill>
            <a:schemeClr val="accent6">
              <a:lumMod val="40000"/>
              <a:lumOff val="60000"/>
            </a:scheme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24" name="Nube 23"/>
          <p:cNvSpPr/>
          <p:nvPr/>
        </p:nvSpPr>
        <p:spPr>
          <a:xfrm>
            <a:off x="282164" y="5197868"/>
            <a:ext cx="4586792" cy="105629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ítulo 1"/>
          <p:cNvSpPr txBox="1">
            <a:spLocks/>
          </p:cNvSpPr>
          <p:nvPr/>
        </p:nvSpPr>
        <p:spPr>
          <a:xfrm>
            <a:off x="146976" y="5427944"/>
            <a:ext cx="5120640" cy="1060784"/>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000" b="1" dirty="0" smtClean="0">
                <a:solidFill>
                  <a:schemeClr val="tx2"/>
                </a:solidFill>
                <a:effectLst>
                  <a:outerShdw blurRad="38100" dist="38100" dir="2700000" algn="tl">
                    <a:srgbClr val="000000">
                      <a:alpha val="43137"/>
                    </a:srgbClr>
                  </a:outerShdw>
                </a:effectLst>
              </a:rPr>
              <a:t>Algoritmos asimétricos</a:t>
            </a:r>
            <a:endParaRPr lang="es-ES" sz="3000" b="1" dirty="0">
              <a:solidFill>
                <a:schemeClr val="tx2"/>
              </a:solidFill>
              <a:effectLst>
                <a:outerShdw blurRad="38100" dist="38100" dir="2700000" algn="tl">
                  <a:srgbClr val="000000">
                    <a:alpha val="43137"/>
                  </a:srgbClr>
                </a:outerShdw>
              </a:effectLst>
            </a:endParaRPr>
          </a:p>
        </p:txBody>
      </p:sp>
      <p:sp>
        <p:nvSpPr>
          <p:cNvPr id="26" name="Flecha a la derecha con bandas 25"/>
          <p:cNvSpPr/>
          <p:nvPr/>
        </p:nvSpPr>
        <p:spPr>
          <a:xfrm>
            <a:off x="5003778" y="5401422"/>
            <a:ext cx="1070582" cy="556914"/>
          </a:xfrm>
          <a:prstGeom prst="stripedRightArrow">
            <a:avLst/>
          </a:prstGeom>
          <a:solidFill>
            <a:schemeClr val="accent6">
              <a:lumMod val="40000"/>
              <a:lumOff val="60000"/>
            </a:scheme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pic>
        <p:nvPicPr>
          <p:cNvPr id="5146" name="Picture 26" descr="http://st.depositphotos.com/1318729/3103/i/950/depositphotos_31031209-Two-golden-door-keys.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5996" l="2539" r="94141"/>
                    </a14:imgEffect>
                  </a14:imgLayer>
                </a14:imgProps>
              </a:ext>
              <a:ext uri="{28A0092B-C50C-407E-A947-70E740481C1C}">
                <a14:useLocalDpi xmlns:a14="http://schemas.microsoft.com/office/drawing/2010/main" val="0"/>
              </a:ext>
            </a:extLst>
          </a:blip>
          <a:srcRect/>
          <a:stretch>
            <a:fillRect/>
          </a:stretch>
        </p:blipFill>
        <p:spPr bwMode="auto">
          <a:xfrm>
            <a:off x="6074360" y="4670070"/>
            <a:ext cx="2019618" cy="2019618"/>
          </a:xfrm>
          <a:prstGeom prst="rect">
            <a:avLst/>
          </a:prstGeom>
          <a:noFill/>
          <a:extLst>
            <a:ext uri="{909E8E84-426E-40DD-AFC4-6F175D3DCCD1}">
              <a14:hiddenFill xmlns:a14="http://schemas.microsoft.com/office/drawing/2010/main">
                <a:solidFill>
                  <a:srgbClr val="FFFFFF"/>
                </a:solidFill>
              </a14:hiddenFill>
            </a:ext>
          </a:extLst>
        </p:spPr>
      </p:pic>
      <p:sp>
        <p:nvSpPr>
          <p:cNvPr id="28" name="Título 1"/>
          <p:cNvSpPr txBox="1">
            <a:spLocks/>
          </p:cNvSpPr>
          <p:nvPr/>
        </p:nvSpPr>
        <p:spPr>
          <a:xfrm>
            <a:off x="7723987" y="5244501"/>
            <a:ext cx="3312036" cy="1060784"/>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000" b="1" dirty="0" smtClean="0">
                <a:solidFill>
                  <a:schemeClr val="tx2"/>
                </a:solidFill>
                <a:effectLst>
                  <a:outerShdw blurRad="38100" dist="38100" dir="2700000" algn="tl">
                    <a:srgbClr val="000000">
                      <a:alpha val="43137"/>
                    </a:srgbClr>
                  </a:outerShdw>
                </a:effectLst>
              </a:rPr>
              <a:t>Clave privada y pública</a:t>
            </a:r>
            <a:endParaRPr lang="es-ES" sz="30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817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146"/>
                                        </p:tgtEl>
                                        <p:attrNameLst>
                                          <p:attrName>style.visibility</p:attrName>
                                        </p:attrNameLst>
                                      </p:cBhvr>
                                      <p:to>
                                        <p:strVal val="visible"/>
                                      </p:to>
                                    </p:set>
                                    <p:animEffect transition="in" filter="circle(in)">
                                      <p:cBhvr>
                                        <p:cTn id="23" dur="2000"/>
                                        <p:tgtEl>
                                          <p:spTgt spid="514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www.siliconweek.es/wp-content/uploads/2015/07/lucent.jpg"/>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previews.123rf.com/images/chudtsankov/chudtsankov1308/chudtsankov130800471/21699450-Funny-Scientist-Or-Professor-Cartoon-Characters-Set-Collection-7-Stock-Vector.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66" b="100000" l="59385" r="100000"/>
                    </a14:imgEffect>
                  </a14:imgLayer>
                </a14:imgProps>
              </a:ext>
              <a:ext uri="{28A0092B-C50C-407E-A947-70E740481C1C}">
                <a14:useLocalDpi xmlns:a14="http://schemas.microsoft.com/office/drawing/2010/main" val="0"/>
              </a:ext>
            </a:extLst>
          </a:blip>
          <a:srcRect l="53809" t="50704"/>
          <a:stretch/>
        </p:blipFill>
        <p:spPr bwMode="auto">
          <a:xfrm>
            <a:off x="9296400" y="0"/>
            <a:ext cx="2680116" cy="2486706"/>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txBox="1">
            <a:spLocks/>
          </p:cNvSpPr>
          <p:nvPr/>
        </p:nvSpPr>
        <p:spPr>
          <a:xfrm>
            <a:off x="-435980" y="787222"/>
            <a:ext cx="8690716"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5000" b="1" dirty="0" smtClean="0">
                <a:solidFill>
                  <a:schemeClr val="tx2"/>
                </a:solidFill>
                <a:effectLst>
                  <a:outerShdw blurRad="38100" dist="38100" dir="2700000" algn="tl">
                    <a:srgbClr val="000000">
                      <a:alpha val="43137"/>
                    </a:srgbClr>
                  </a:outerShdw>
                </a:effectLst>
              </a:rPr>
              <a:t>RECOMENDACIONES </a:t>
            </a:r>
          </a:p>
        </p:txBody>
      </p:sp>
      <p:sp>
        <p:nvSpPr>
          <p:cNvPr id="5" name="Proceso 4"/>
          <p:cNvSpPr/>
          <p:nvPr/>
        </p:nvSpPr>
        <p:spPr>
          <a:xfrm>
            <a:off x="431964" y="1658816"/>
            <a:ext cx="9200767" cy="898589"/>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r>
              <a:rPr lang="es-ES" sz="2500" dirty="0" smtClean="0">
                <a:solidFill>
                  <a:schemeClr val="tx2"/>
                </a:solidFill>
              </a:rPr>
              <a:t>Cambiar la codificación de </a:t>
            </a:r>
            <a:r>
              <a:rPr lang="es-ES" sz="2500" dirty="0" err="1" smtClean="0">
                <a:solidFill>
                  <a:schemeClr val="tx2"/>
                </a:solidFill>
              </a:rPr>
              <a:t>MySQL</a:t>
            </a:r>
            <a:r>
              <a:rPr lang="es-ES" sz="2500" dirty="0" smtClean="0">
                <a:solidFill>
                  <a:schemeClr val="tx2"/>
                </a:solidFill>
              </a:rPr>
              <a:t>, es decir de UTF-8 a latín</a:t>
            </a:r>
            <a:endParaRPr lang="es-ES" sz="2500" dirty="0">
              <a:solidFill>
                <a:schemeClr val="tx2"/>
              </a:solidFill>
            </a:endParaRPr>
          </a:p>
        </p:txBody>
      </p:sp>
      <p:sp>
        <p:nvSpPr>
          <p:cNvPr id="6" name="Proceso 5"/>
          <p:cNvSpPr/>
          <p:nvPr/>
        </p:nvSpPr>
        <p:spPr>
          <a:xfrm>
            <a:off x="836613" y="2824633"/>
            <a:ext cx="10325373" cy="898589"/>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r>
              <a:rPr lang="es-ES" sz="2500" dirty="0" smtClean="0">
                <a:solidFill>
                  <a:schemeClr val="tx2"/>
                </a:solidFill>
              </a:rPr>
              <a:t>Los números aleatorios </a:t>
            </a:r>
            <a:r>
              <a:rPr lang="es-ES" sz="2500" i="1" dirty="0" smtClean="0">
                <a:solidFill>
                  <a:schemeClr val="tx2"/>
                </a:solidFill>
              </a:rPr>
              <a:t>p</a:t>
            </a:r>
            <a:r>
              <a:rPr lang="es-ES" sz="2500" dirty="0" smtClean="0">
                <a:solidFill>
                  <a:schemeClr val="tx2"/>
                </a:solidFill>
              </a:rPr>
              <a:t>, </a:t>
            </a:r>
            <a:r>
              <a:rPr lang="es-ES" sz="2500" i="1" dirty="0" smtClean="0">
                <a:solidFill>
                  <a:schemeClr val="tx2"/>
                </a:solidFill>
              </a:rPr>
              <a:t>q</a:t>
            </a:r>
            <a:r>
              <a:rPr lang="es-ES" sz="2500" dirty="0" smtClean="0">
                <a:solidFill>
                  <a:schemeClr val="tx2"/>
                </a:solidFill>
              </a:rPr>
              <a:t> </a:t>
            </a:r>
            <a:r>
              <a:rPr lang="es-ES" sz="2500" dirty="0">
                <a:solidFill>
                  <a:schemeClr val="tx2"/>
                </a:solidFill>
              </a:rPr>
              <a:t>y</a:t>
            </a:r>
            <a:r>
              <a:rPr lang="es-ES" sz="2500" i="1" dirty="0" smtClean="0">
                <a:solidFill>
                  <a:schemeClr val="tx2"/>
                </a:solidFill>
              </a:rPr>
              <a:t> n</a:t>
            </a:r>
            <a:r>
              <a:rPr lang="es-ES" sz="2500" dirty="0" smtClean="0">
                <a:solidFill>
                  <a:schemeClr val="tx2"/>
                </a:solidFill>
              </a:rPr>
              <a:t>, deben ser primos, para la generación de claves</a:t>
            </a:r>
            <a:endParaRPr lang="es-ES" sz="2500" dirty="0">
              <a:solidFill>
                <a:schemeClr val="tx2"/>
              </a:solidFill>
            </a:endParaRPr>
          </a:p>
        </p:txBody>
      </p:sp>
      <p:sp>
        <p:nvSpPr>
          <p:cNvPr id="7" name="Proceso 6"/>
          <p:cNvSpPr/>
          <p:nvPr/>
        </p:nvSpPr>
        <p:spPr>
          <a:xfrm>
            <a:off x="1650789" y="5135538"/>
            <a:ext cx="5522145" cy="714119"/>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r>
              <a:rPr lang="es-ES" sz="2500" dirty="0" smtClean="0">
                <a:solidFill>
                  <a:schemeClr val="tx2"/>
                </a:solidFill>
              </a:rPr>
              <a:t>Sincronización del Cliente-servidor</a:t>
            </a:r>
            <a:endParaRPr lang="es-ES" sz="2500" dirty="0">
              <a:solidFill>
                <a:schemeClr val="tx2"/>
              </a:solidFill>
            </a:endParaRPr>
          </a:p>
        </p:txBody>
      </p:sp>
      <p:sp>
        <p:nvSpPr>
          <p:cNvPr id="8" name="Proceso 7"/>
          <p:cNvSpPr/>
          <p:nvPr/>
        </p:nvSpPr>
        <p:spPr>
          <a:xfrm>
            <a:off x="1148305" y="3942727"/>
            <a:ext cx="10115166" cy="898589"/>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r>
              <a:rPr lang="es-ES" sz="2500" dirty="0" smtClean="0">
                <a:solidFill>
                  <a:schemeClr val="tx2"/>
                </a:solidFill>
              </a:rPr>
              <a:t>Cálculos probabilísticos: </a:t>
            </a:r>
            <a:r>
              <a:rPr lang="es-ES" sz="2500" i="1" dirty="0" smtClean="0">
                <a:solidFill>
                  <a:schemeClr val="tx2"/>
                </a:solidFill>
              </a:rPr>
              <a:t>n</a:t>
            </a:r>
            <a:r>
              <a:rPr lang="es-ES" sz="2500" b="1" i="1" dirty="0" smtClean="0">
                <a:solidFill>
                  <a:schemeClr val="tx2"/>
                </a:solidFill>
              </a:rPr>
              <a:t> </a:t>
            </a:r>
            <a:r>
              <a:rPr lang="es-ES" sz="2500" dirty="0" smtClean="0">
                <a:solidFill>
                  <a:schemeClr val="tx2"/>
                </a:solidFill>
              </a:rPr>
              <a:t>debe emplear un número con un rango de 4 a 6 cifras y el arreglo de índices puede constar con 1 a 3 filas más. </a:t>
            </a:r>
            <a:endParaRPr lang="es-ES" sz="2500" dirty="0">
              <a:solidFill>
                <a:schemeClr val="tx2"/>
              </a:solidFill>
            </a:endParaRPr>
          </a:p>
        </p:txBody>
      </p:sp>
    </p:spTree>
    <p:extLst>
      <p:ext uri="{BB962C8B-B14F-4D97-AF65-F5344CB8AC3E}">
        <p14:creationId xmlns:p14="http://schemas.microsoft.com/office/powerpoint/2010/main" val="136699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8" name="Picture 12" descr="http://arimapsicologia.com/blog/wp-content/uploads/2015/07/Preguntas-correctas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41844" cy="689806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0566629" y="286626"/>
            <a:ext cx="799710" cy="6324808"/>
          </a:xfrm>
          <a:prstGeom prst="rect">
            <a:avLst/>
          </a:prstGeom>
          <a:noFill/>
        </p:spPr>
        <p:txBody>
          <a:bodyPr wrap="square" lIns="91440" tIns="45720" rIns="91440" bIns="45720">
            <a:spAutoFit/>
          </a:bodyPr>
          <a:lstStyle/>
          <a:p>
            <a:pPr algn="ctr"/>
            <a:r>
              <a:rPr lang="es-ES" sz="4500" b="1" dirty="0" smtClean="0">
                <a:ln w="76200"/>
                <a:solidFill>
                  <a:srgbClr val="C00000"/>
                </a:solidFill>
                <a:effectLst>
                  <a:outerShdw blurRad="38100" dist="25400" dir="5400000" algn="ctr" rotWithShape="0">
                    <a:srgbClr val="6E747A">
                      <a:alpha val="43000"/>
                    </a:srgbClr>
                  </a:outerShdw>
                </a:effectLst>
              </a:rPr>
              <a:t>PREGUNTAS</a:t>
            </a:r>
            <a:endParaRPr lang="es-ES" sz="4500" b="1" dirty="0">
              <a:ln w="76200"/>
              <a:solidFill>
                <a:srgbClr val="C00000"/>
              </a:solidFill>
              <a:effectLst>
                <a:outerShdw blurRad="38100" dist="25400" dir="5400000" algn="ctr" rotWithShape="0">
                  <a:srgbClr val="6E747A">
                    <a:alpha val="43000"/>
                  </a:srgbClr>
                </a:outerShdw>
              </a:effectLst>
            </a:endParaRPr>
          </a:p>
        </p:txBody>
      </p:sp>
      <p:sp>
        <p:nvSpPr>
          <p:cNvPr id="11" name="Rectángulo 10"/>
          <p:cNvSpPr/>
          <p:nvPr/>
        </p:nvSpPr>
        <p:spPr>
          <a:xfrm>
            <a:off x="426522" y="439026"/>
            <a:ext cx="4166013" cy="630942"/>
          </a:xfrm>
          <a:prstGeom prst="rect">
            <a:avLst/>
          </a:prstGeom>
          <a:noFill/>
        </p:spPr>
        <p:txBody>
          <a:bodyPr wrap="square" lIns="91440" tIns="45720" rIns="91440" bIns="45720">
            <a:spAutoFit/>
          </a:bodyPr>
          <a:lstStyle/>
          <a:p>
            <a:pPr algn="ctr"/>
            <a:r>
              <a:rPr lang="es-ES" sz="3500" b="1" dirty="0" smtClean="0">
                <a:ln w="76200"/>
                <a:solidFill>
                  <a:srgbClr val="C00000"/>
                </a:solidFill>
                <a:effectLst>
                  <a:outerShdw blurRad="38100" dist="25400" dir="5400000" algn="ctr" rotWithShape="0">
                    <a:srgbClr val="6E747A">
                      <a:alpha val="43000"/>
                    </a:srgbClr>
                  </a:outerShdw>
                </a:effectLst>
              </a:rPr>
              <a:t>GRACIAS</a:t>
            </a:r>
            <a:endParaRPr lang="es-ES" sz="3500" b="1" dirty="0">
              <a:ln w="76200"/>
              <a:solidFill>
                <a:srgbClr val="C00000"/>
              </a:solidFill>
              <a:effectLst>
                <a:outerShdw blurRad="38100" dist="25400" dir="5400000" algn="ctr" rotWithShape="0">
                  <a:srgbClr val="6E747A">
                    <a:alpha val="43000"/>
                  </a:srgbClr>
                </a:outerShdw>
              </a:effectLst>
            </a:endParaRPr>
          </a:p>
        </p:txBody>
      </p:sp>
      <p:sp>
        <p:nvSpPr>
          <p:cNvPr id="15" name="Rectángulo 14"/>
          <p:cNvSpPr/>
          <p:nvPr/>
        </p:nvSpPr>
        <p:spPr>
          <a:xfrm>
            <a:off x="617068" y="1006777"/>
            <a:ext cx="1541174" cy="630942"/>
          </a:xfrm>
          <a:prstGeom prst="rect">
            <a:avLst/>
          </a:prstGeom>
          <a:noFill/>
        </p:spPr>
        <p:txBody>
          <a:bodyPr wrap="square" lIns="91440" tIns="45720" rIns="91440" bIns="45720">
            <a:spAutoFit/>
          </a:bodyPr>
          <a:lstStyle/>
          <a:p>
            <a:pPr algn="ctr"/>
            <a:r>
              <a:rPr lang="es-ES" sz="3500" b="1" dirty="0" smtClean="0">
                <a:ln w="76200"/>
                <a:solidFill>
                  <a:srgbClr val="C00000"/>
                </a:solidFill>
                <a:effectLst>
                  <a:outerShdw blurRad="38100" dist="25400" dir="5400000" algn="ctr" rotWithShape="0">
                    <a:srgbClr val="6E747A">
                      <a:alpha val="43000"/>
                    </a:srgbClr>
                  </a:outerShdw>
                </a:effectLst>
              </a:rPr>
              <a:t>POR</a:t>
            </a:r>
            <a:endParaRPr lang="es-ES" sz="3500" b="1" dirty="0">
              <a:ln w="76200"/>
              <a:solidFill>
                <a:srgbClr val="C00000"/>
              </a:solidFill>
              <a:effectLst>
                <a:outerShdw blurRad="38100" dist="25400" dir="5400000" algn="ctr" rotWithShape="0">
                  <a:srgbClr val="6E747A">
                    <a:alpha val="43000"/>
                  </a:srgbClr>
                </a:outerShdw>
              </a:effectLst>
            </a:endParaRPr>
          </a:p>
        </p:txBody>
      </p:sp>
      <p:sp>
        <p:nvSpPr>
          <p:cNvPr id="16" name="Rectángulo 15"/>
          <p:cNvSpPr/>
          <p:nvPr/>
        </p:nvSpPr>
        <p:spPr>
          <a:xfrm>
            <a:off x="1717097" y="1006777"/>
            <a:ext cx="1263382" cy="630942"/>
          </a:xfrm>
          <a:prstGeom prst="rect">
            <a:avLst/>
          </a:prstGeom>
          <a:noFill/>
        </p:spPr>
        <p:txBody>
          <a:bodyPr wrap="square" lIns="91440" tIns="45720" rIns="91440" bIns="45720">
            <a:spAutoFit/>
          </a:bodyPr>
          <a:lstStyle/>
          <a:p>
            <a:pPr algn="ctr"/>
            <a:r>
              <a:rPr lang="es-ES" sz="3500" b="1" dirty="0" smtClean="0">
                <a:ln w="76200"/>
                <a:solidFill>
                  <a:srgbClr val="C00000"/>
                </a:solidFill>
                <a:effectLst>
                  <a:outerShdw blurRad="38100" dist="25400" dir="5400000" algn="ctr" rotWithShape="0">
                    <a:srgbClr val="6E747A">
                      <a:alpha val="43000"/>
                    </a:srgbClr>
                  </a:outerShdw>
                </a:effectLst>
              </a:rPr>
              <a:t>SU</a:t>
            </a:r>
            <a:endParaRPr lang="es-ES" sz="3500" b="1" dirty="0">
              <a:ln w="76200"/>
              <a:solidFill>
                <a:srgbClr val="C00000"/>
              </a:solidFill>
              <a:effectLst>
                <a:outerShdw blurRad="38100" dist="25400" dir="5400000" algn="ctr" rotWithShape="0">
                  <a:srgbClr val="6E747A">
                    <a:alpha val="43000"/>
                  </a:srgbClr>
                </a:outerShdw>
              </a:effectLst>
            </a:endParaRPr>
          </a:p>
        </p:txBody>
      </p:sp>
      <p:sp>
        <p:nvSpPr>
          <p:cNvPr id="17" name="Rectángulo 16"/>
          <p:cNvSpPr/>
          <p:nvPr/>
        </p:nvSpPr>
        <p:spPr>
          <a:xfrm>
            <a:off x="-384142" y="1637719"/>
            <a:ext cx="3543594" cy="630942"/>
          </a:xfrm>
          <a:prstGeom prst="rect">
            <a:avLst/>
          </a:prstGeom>
          <a:noFill/>
        </p:spPr>
        <p:txBody>
          <a:bodyPr wrap="square" lIns="91440" tIns="45720" rIns="91440" bIns="45720">
            <a:spAutoFit/>
          </a:bodyPr>
          <a:lstStyle/>
          <a:p>
            <a:pPr algn="ctr"/>
            <a:r>
              <a:rPr lang="es-ES" sz="3500" b="1" dirty="0" smtClean="0">
                <a:ln w="76200"/>
                <a:solidFill>
                  <a:srgbClr val="C00000"/>
                </a:solidFill>
                <a:effectLst>
                  <a:outerShdw blurRad="38100" dist="25400" dir="5400000" algn="ctr" rotWithShape="0">
                    <a:srgbClr val="6E747A">
                      <a:alpha val="43000"/>
                    </a:srgbClr>
                  </a:outerShdw>
                </a:effectLst>
              </a:rPr>
              <a:t>ATENCION</a:t>
            </a:r>
            <a:endParaRPr lang="es-ES" sz="3500" b="1" dirty="0">
              <a:ln w="76200"/>
              <a:solidFill>
                <a:srgbClr val="C00000"/>
              </a:solidFill>
              <a:effectLst>
                <a:outerShdw blurRad="38100" dist="25400" dir="5400000" algn="ctr" rotWithShape="0">
                  <a:srgbClr val="6E747A">
                    <a:alpha val="43000"/>
                  </a:srgbClr>
                </a:outerShdw>
              </a:effectLst>
            </a:endParaRPr>
          </a:p>
        </p:txBody>
      </p:sp>
      <p:sp>
        <p:nvSpPr>
          <p:cNvPr id="18" name="Rectángulo 17"/>
          <p:cNvSpPr/>
          <p:nvPr/>
        </p:nvSpPr>
        <p:spPr>
          <a:xfrm>
            <a:off x="55695" y="2926151"/>
            <a:ext cx="3543594" cy="630942"/>
          </a:xfrm>
          <a:prstGeom prst="rect">
            <a:avLst/>
          </a:prstGeom>
          <a:noFill/>
        </p:spPr>
        <p:txBody>
          <a:bodyPr wrap="square" lIns="91440" tIns="45720" rIns="91440" bIns="45720">
            <a:spAutoFit/>
          </a:bodyPr>
          <a:lstStyle/>
          <a:p>
            <a:pPr algn="ctr"/>
            <a:r>
              <a:rPr lang="es-ES" sz="3500" b="1" dirty="0" smtClean="0">
                <a:ln w="76200"/>
                <a:solidFill>
                  <a:srgbClr val="C00000"/>
                </a:solidFill>
                <a:effectLst>
                  <a:outerShdw blurRad="38100" dist="25400" dir="5400000" algn="ctr" rotWithShape="0">
                    <a:srgbClr val="6E747A">
                      <a:alpha val="43000"/>
                    </a:srgbClr>
                  </a:outerShdw>
                </a:effectLst>
              </a:rPr>
              <a:t>QUERIDOS</a:t>
            </a:r>
            <a:endParaRPr lang="es-ES" sz="3500" b="1" dirty="0">
              <a:ln w="76200"/>
              <a:solidFill>
                <a:srgbClr val="C00000"/>
              </a:solidFill>
              <a:effectLst>
                <a:outerShdw blurRad="38100" dist="25400" dir="5400000" algn="ctr" rotWithShape="0">
                  <a:srgbClr val="6E747A">
                    <a:alpha val="43000"/>
                  </a:srgbClr>
                </a:outerShdw>
              </a:effectLst>
            </a:endParaRPr>
          </a:p>
        </p:txBody>
      </p:sp>
      <p:sp>
        <p:nvSpPr>
          <p:cNvPr id="19" name="Rectángulo 18"/>
          <p:cNvSpPr/>
          <p:nvPr/>
        </p:nvSpPr>
        <p:spPr>
          <a:xfrm>
            <a:off x="-196769" y="3623673"/>
            <a:ext cx="4316484" cy="630942"/>
          </a:xfrm>
          <a:prstGeom prst="rect">
            <a:avLst/>
          </a:prstGeom>
          <a:noFill/>
        </p:spPr>
        <p:txBody>
          <a:bodyPr wrap="square" lIns="91440" tIns="45720" rIns="91440" bIns="45720">
            <a:spAutoFit/>
          </a:bodyPr>
          <a:lstStyle/>
          <a:p>
            <a:pPr algn="ctr"/>
            <a:r>
              <a:rPr lang="es-ES" sz="3500" b="1" dirty="0" smtClean="0">
                <a:ln w="76200"/>
                <a:solidFill>
                  <a:srgbClr val="C00000"/>
                </a:solidFill>
                <a:effectLst>
                  <a:outerShdw blurRad="38100" dist="25400" dir="5400000" algn="ctr" rotWithShape="0">
                    <a:srgbClr val="6E747A">
                      <a:alpha val="43000"/>
                    </a:srgbClr>
                  </a:outerShdw>
                </a:effectLst>
              </a:rPr>
              <a:t>INGENIEROS</a:t>
            </a:r>
            <a:endParaRPr lang="es-ES" sz="3500" b="1" dirty="0">
              <a:ln w="76200"/>
              <a:solidFill>
                <a:srgbClr val="C0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26569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ciatblogs.cgiar.org/knowledgemanagement/files/2014/01/red3d.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12287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txBox="1">
            <a:spLocks/>
          </p:cNvSpPr>
          <p:nvPr/>
        </p:nvSpPr>
        <p:spPr>
          <a:xfrm>
            <a:off x="486672" y="1588190"/>
            <a:ext cx="6284518" cy="2810190"/>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5000" b="1" dirty="0" smtClean="0">
                <a:solidFill>
                  <a:schemeClr val="tx2"/>
                </a:solidFill>
                <a:effectLst>
                  <a:outerShdw blurRad="38100" dist="38100" dir="2700000" algn="tl">
                    <a:srgbClr val="000000">
                      <a:alpha val="43137"/>
                    </a:srgbClr>
                  </a:outerShdw>
                </a:effectLst>
              </a:rPr>
              <a:t>PLANTEAMIENTO </a:t>
            </a:r>
          </a:p>
          <a:p>
            <a:pPr algn="ctr">
              <a:spcBef>
                <a:spcPts val="0"/>
              </a:spcBef>
            </a:pPr>
            <a:r>
              <a:rPr lang="es-ES" sz="5000" b="1" dirty="0" smtClean="0">
                <a:solidFill>
                  <a:schemeClr val="tx2"/>
                </a:solidFill>
                <a:effectLst>
                  <a:outerShdw blurRad="38100" dist="38100" dir="2700000" algn="tl">
                    <a:srgbClr val="000000">
                      <a:alpha val="43137"/>
                    </a:srgbClr>
                  </a:outerShdw>
                </a:effectLst>
              </a:rPr>
              <a:t>DEL </a:t>
            </a:r>
          </a:p>
          <a:p>
            <a:pPr algn="ctr">
              <a:spcBef>
                <a:spcPts val="0"/>
              </a:spcBef>
            </a:pPr>
            <a:r>
              <a:rPr lang="es-ES" sz="5000" b="1" dirty="0" smtClean="0">
                <a:solidFill>
                  <a:schemeClr val="tx2"/>
                </a:solidFill>
                <a:effectLst>
                  <a:outerShdw blurRad="38100" dist="38100" dir="2700000" algn="tl">
                    <a:srgbClr val="000000">
                      <a:alpha val="43137"/>
                    </a:srgbClr>
                  </a:outerShdw>
                </a:effectLst>
              </a:rPr>
              <a:t>PROBLEMA </a:t>
            </a:r>
            <a:endParaRPr lang="es-ES" sz="5000" b="1" dirty="0">
              <a:solidFill>
                <a:schemeClr val="tx2"/>
              </a:solidFill>
              <a:effectLst>
                <a:outerShdw blurRad="38100" dist="38100" dir="2700000" algn="tl">
                  <a:srgbClr val="000000">
                    <a:alpha val="43137"/>
                  </a:srgbClr>
                </a:outerShdw>
              </a:effectLst>
            </a:endParaRPr>
          </a:p>
        </p:txBody>
      </p:sp>
      <p:pic>
        <p:nvPicPr>
          <p:cNvPr id="4100" name="Picture 4" descr="http://www.sexualidadsana.com.pe/principal/images/stories/exitacion-cual-es-el-problema.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9" b="94427" l="5372" r="89256"/>
                    </a14:imgEffect>
                  </a14:imgLayer>
                </a14:imgProps>
              </a:ext>
              <a:ext uri="{28A0092B-C50C-407E-A947-70E740481C1C}">
                <a14:useLocalDpi xmlns:a14="http://schemas.microsoft.com/office/drawing/2010/main" val="0"/>
              </a:ext>
            </a:extLst>
          </a:blip>
          <a:srcRect/>
          <a:stretch>
            <a:fillRect/>
          </a:stretch>
        </p:blipFill>
        <p:spPr bwMode="auto">
          <a:xfrm>
            <a:off x="6771190" y="2239099"/>
            <a:ext cx="3377637" cy="4508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39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iatblogs.cgiar.org/knowledgemanagement/files/2014/01/red3d.jp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artisticBlur/>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4187" y="18643"/>
            <a:ext cx="12287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6" descr="https://igdigital.com/wp-content/uploads/2015/06/aplicaciones-celular.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00" b="97200" l="3033" r="89854"/>
                    </a14:imgEffect>
                  </a14:imgLayer>
                </a14:imgProps>
              </a:ext>
              <a:ext uri="{28A0092B-C50C-407E-A947-70E740481C1C}">
                <a14:useLocalDpi xmlns:a14="http://schemas.microsoft.com/office/drawing/2010/main" val="0"/>
              </a:ext>
            </a:extLst>
          </a:blip>
          <a:srcRect/>
          <a:stretch>
            <a:fillRect/>
          </a:stretch>
        </p:blipFill>
        <p:spPr bwMode="auto">
          <a:xfrm>
            <a:off x="-882383" y="213869"/>
            <a:ext cx="5375982" cy="281178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contrapapelnoticias.files.wordpress.com/2014/09/redes-sociales-anzuelo-para-el-robo-de-informacic3b3n-contrapapelmx-noticias-texcoco-edomex.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50" b="100000" l="449" r="100000"/>
                    </a14:imgEffect>
                  </a14:imgLayer>
                </a14:imgProps>
              </a:ext>
              <a:ext uri="{28A0092B-C50C-407E-A947-70E740481C1C}">
                <a14:useLocalDpi xmlns:a14="http://schemas.microsoft.com/office/drawing/2010/main" val="0"/>
              </a:ext>
            </a:extLst>
          </a:blip>
          <a:srcRect/>
          <a:stretch>
            <a:fillRect/>
          </a:stretch>
        </p:blipFill>
        <p:spPr bwMode="auto">
          <a:xfrm>
            <a:off x="4493599" y="-752"/>
            <a:ext cx="2952484" cy="265391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4.bp.blogspot.com/_YLqZryv7ExI/TIkX3WyDXxI/AAAAAAAALws/X2Ol_7-h0cM/s200/drache.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4944" y="774608"/>
            <a:ext cx="2168416" cy="2168417"/>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305853" y="2795562"/>
            <a:ext cx="4497885"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2500" b="1" dirty="0" smtClean="0">
                <a:solidFill>
                  <a:schemeClr val="tx2"/>
                </a:solidFill>
                <a:effectLst>
                  <a:outerShdw blurRad="38100" dist="38100" dir="2700000" algn="tl">
                    <a:srgbClr val="000000">
                      <a:alpha val="43137"/>
                    </a:srgbClr>
                  </a:outerShdw>
                </a:effectLst>
              </a:rPr>
              <a:t>DESARROLLO DE LAS COMUNICACIONES</a:t>
            </a:r>
            <a:endParaRPr lang="es-ES" sz="2500" b="1" dirty="0">
              <a:solidFill>
                <a:schemeClr val="tx2"/>
              </a:solidFill>
              <a:effectLst>
                <a:outerShdw blurRad="38100" dist="38100" dir="2700000" algn="tl">
                  <a:srgbClr val="000000">
                    <a:alpha val="43137"/>
                  </a:srgbClr>
                </a:outerShdw>
              </a:effectLst>
            </a:endParaRPr>
          </a:p>
        </p:txBody>
      </p:sp>
      <p:sp>
        <p:nvSpPr>
          <p:cNvPr id="9" name="Título 1"/>
          <p:cNvSpPr txBox="1">
            <a:spLocks/>
          </p:cNvSpPr>
          <p:nvPr/>
        </p:nvSpPr>
        <p:spPr>
          <a:xfrm>
            <a:off x="3945231" y="2768319"/>
            <a:ext cx="4497885"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2500" b="1" dirty="0" smtClean="0">
                <a:solidFill>
                  <a:schemeClr val="tx2"/>
                </a:solidFill>
                <a:effectLst>
                  <a:outerShdw blurRad="38100" dist="38100" dir="2700000" algn="tl">
                    <a:srgbClr val="000000">
                      <a:alpha val="43137"/>
                    </a:srgbClr>
                  </a:outerShdw>
                </a:effectLst>
              </a:rPr>
              <a:t>ENEMIGOS</a:t>
            </a:r>
            <a:endParaRPr lang="es-ES" sz="2500" b="1" dirty="0">
              <a:solidFill>
                <a:schemeClr val="tx2"/>
              </a:solidFill>
              <a:effectLst>
                <a:outerShdw blurRad="38100" dist="38100" dir="2700000" algn="tl">
                  <a:srgbClr val="000000">
                    <a:alpha val="43137"/>
                  </a:srgbClr>
                </a:outerShdw>
              </a:effectLst>
            </a:endParaRPr>
          </a:p>
        </p:txBody>
      </p:sp>
      <p:sp>
        <p:nvSpPr>
          <p:cNvPr id="10" name="Título 1"/>
          <p:cNvSpPr txBox="1">
            <a:spLocks/>
          </p:cNvSpPr>
          <p:nvPr/>
        </p:nvSpPr>
        <p:spPr>
          <a:xfrm>
            <a:off x="8156815" y="2889177"/>
            <a:ext cx="4497885"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2500" b="1" dirty="0" smtClean="0">
                <a:solidFill>
                  <a:schemeClr val="tx2"/>
                </a:solidFill>
                <a:effectLst>
                  <a:outerShdw blurRad="38100" dist="38100" dir="2700000" algn="tl">
                    <a:srgbClr val="000000">
                      <a:alpha val="43137"/>
                    </a:srgbClr>
                  </a:outerShdw>
                </a:effectLst>
              </a:rPr>
              <a:t>CRIPTOANÁLISIS</a:t>
            </a:r>
            <a:endParaRPr lang="es-ES" sz="2500" b="1" dirty="0">
              <a:solidFill>
                <a:schemeClr val="tx2"/>
              </a:solidFill>
              <a:effectLst>
                <a:outerShdw blurRad="38100" dist="38100" dir="2700000" algn="tl">
                  <a:srgbClr val="000000">
                    <a:alpha val="43137"/>
                  </a:srgbClr>
                </a:outerShdw>
              </a:effectLst>
            </a:endParaRPr>
          </a:p>
        </p:txBody>
      </p:sp>
      <p:pic>
        <p:nvPicPr>
          <p:cNvPr id="11" name="Picture 20" descr="https://ludicaupel.files.wordpress.com/2009/07/matematicas_numeros_011.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569" y="3690369"/>
            <a:ext cx="2471592" cy="2243945"/>
          </a:xfrm>
          <a:prstGeom prst="rect">
            <a:avLst/>
          </a:prstGeom>
          <a:noFill/>
          <a:extLst>
            <a:ext uri="{909E8E84-426E-40DD-AFC4-6F175D3DCCD1}">
              <a14:hiddenFill xmlns:a14="http://schemas.microsoft.com/office/drawing/2010/main">
                <a:solidFill>
                  <a:srgbClr val="FFFFFF"/>
                </a:solidFill>
              </a14:hiddenFill>
            </a:ext>
          </a:extLst>
        </p:spPr>
      </p:pic>
      <p:sp>
        <p:nvSpPr>
          <p:cNvPr id="12" name="Flecha a la derecha con bandas 11"/>
          <p:cNvSpPr/>
          <p:nvPr/>
        </p:nvSpPr>
        <p:spPr>
          <a:xfrm>
            <a:off x="3114552" y="4635155"/>
            <a:ext cx="1070582" cy="556914"/>
          </a:xfrm>
          <a:prstGeom prst="stripedRightArrow">
            <a:avLst/>
          </a:prstGeom>
          <a:solidFill>
            <a:schemeClr val="accent6">
              <a:lumMod val="40000"/>
              <a:lumOff val="60000"/>
            </a:scheme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pic>
        <p:nvPicPr>
          <p:cNvPr id="1028" name="Picture 4" descr="http://www.muycomputerpro.com/wp-content/uploads/2011/06/gestion-de-softwar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5491" y="3768923"/>
            <a:ext cx="3678936" cy="1993836"/>
          </a:xfrm>
          <a:prstGeom prst="rect">
            <a:avLst/>
          </a:prstGeom>
          <a:noFill/>
          <a:extLst>
            <a:ext uri="{909E8E84-426E-40DD-AFC4-6F175D3DCCD1}">
              <a14:hiddenFill xmlns:a14="http://schemas.microsoft.com/office/drawing/2010/main">
                <a:solidFill>
                  <a:srgbClr val="FFFFFF"/>
                </a:solidFill>
              </a14:hiddenFill>
            </a:ext>
          </a:extLst>
        </p:spPr>
      </p:pic>
      <p:sp>
        <p:nvSpPr>
          <p:cNvPr id="14" name="Flecha a la derecha con bandas 13"/>
          <p:cNvSpPr/>
          <p:nvPr/>
        </p:nvSpPr>
        <p:spPr>
          <a:xfrm>
            <a:off x="8073919" y="4497129"/>
            <a:ext cx="1070582" cy="556914"/>
          </a:xfrm>
          <a:prstGeom prst="stripedRightArrow">
            <a:avLst/>
          </a:prstGeom>
          <a:solidFill>
            <a:schemeClr val="accent6">
              <a:lumMod val="40000"/>
              <a:lumOff val="60000"/>
            </a:scheme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pic>
        <p:nvPicPr>
          <p:cNvPr id="1032" name="Picture 8" descr="http://www.hablemosdecapacitacion.cl/FotosNoticiasBoletin/051243281354740208.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40953" y="3847746"/>
            <a:ext cx="2728257" cy="1760542"/>
          </a:xfrm>
          <a:prstGeom prst="rect">
            <a:avLst/>
          </a:prstGeom>
          <a:noFill/>
          <a:extLst>
            <a:ext uri="{909E8E84-426E-40DD-AFC4-6F175D3DCCD1}">
              <a14:hiddenFill xmlns:a14="http://schemas.microsoft.com/office/drawing/2010/main">
                <a:solidFill>
                  <a:srgbClr val="FFFFFF"/>
                </a:solidFill>
              </a14:hiddenFill>
            </a:ext>
          </a:extLst>
        </p:spPr>
      </p:pic>
      <p:sp>
        <p:nvSpPr>
          <p:cNvPr id="20" name="Título 1"/>
          <p:cNvSpPr txBox="1">
            <a:spLocks/>
          </p:cNvSpPr>
          <p:nvPr/>
        </p:nvSpPr>
        <p:spPr>
          <a:xfrm>
            <a:off x="-4286" y="5995248"/>
            <a:ext cx="4189420" cy="99654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2500" b="1" dirty="0" smtClean="0">
                <a:solidFill>
                  <a:schemeClr val="tx2"/>
                </a:solidFill>
                <a:effectLst>
                  <a:outerShdw blurRad="38100" dist="38100" dir="2700000" algn="tl">
                    <a:srgbClr val="000000">
                      <a:alpha val="43137"/>
                    </a:srgbClr>
                  </a:outerShdw>
                </a:effectLst>
              </a:rPr>
              <a:t>EXPRESIÓN MATEMÁTICA</a:t>
            </a:r>
            <a:endParaRPr lang="es-ES" sz="2500" b="1" dirty="0">
              <a:solidFill>
                <a:schemeClr val="tx2"/>
              </a:solidFill>
              <a:effectLst>
                <a:outerShdw blurRad="38100" dist="38100" dir="2700000" algn="tl">
                  <a:srgbClr val="000000">
                    <a:alpha val="43137"/>
                  </a:srgbClr>
                </a:outerShdw>
              </a:effectLst>
            </a:endParaRPr>
          </a:p>
        </p:txBody>
      </p:sp>
      <p:sp>
        <p:nvSpPr>
          <p:cNvPr id="21" name="Título 1"/>
          <p:cNvSpPr txBox="1">
            <a:spLocks/>
          </p:cNvSpPr>
          <p:nvPr/>
        </p:nvSpPr>
        <p:spPr>
          <a:xfrm>
            <a:off x="4053770" y="6169602"/>
            <a:ext cx="4189420" cy="99654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2500" b="1" dirty="0" smtClean="0">
                <a:solidFill>
                  <a:schemeClr val="tx2"/>
                </a:solidFill>
                <a:effectLst>
                  <a:outerShdw blurRad="38100" dist="38100" dir="2700000" algn="tl">
                    <a:srgbClr val="000000">
                      <a:alpha val="43137"/>
                    </a:srgbClr>
                  </a:outerShdw>
                </a:effectLst>
              </a:rPr>
              <a:t>IMPLEMENTACIÓN</a:t>
            </a:r>
            <a:endParaRPr lang="es-ES" sz="2500" b="1" dirty="0">
              <a:solidFill>
                <a:schemeClr val="tx2"/>
              </a:solidFill>
              <a:effectLst>
                <a:outerShdw blurRad="38100" dist="38100" dir="2700000" algn="tl">
                  <a:srgbClr val="000000">
                    <a:alpha val="43137"/>
                  </a:srgbClr>
                </a:outerShdw>
              </a:effectLst>
            </a:endParaRPr>
          </a:p>
        </p:txBody>
      </p:sp>
      <p:sp>
        <p:nvSpPr>
          <p:cNvPr id="22" name="Título 1"/>
          <p:cNvSpPr txBox="1">
            <a:spLocks/>
          </p:cNvSpPr>
          <p:nvPr/>
        </p:nvSpPr>
        <p:spPr>
          <a:xfrm>
            <a:off x="8510371" y="5929138"/>
            <a:ext cx="4189420" cy="99654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2500" b="1" dirty="0" smtClean="0">
                <a:solidFill>
                  <a:schemeClr val="tx2"/>
                </a:solidFill>
                <a:effectLst>
                  <a:outerShdw blurRad="38100" dist="38100" dir="2700000" algn="tl">
                    <a:srgbClr val="000000">
                      <a:alpha val="43137"/>
                    </a:srgbClr>
                  </a:outerShdw>
                </a:effectLst>
              </a:rPr>
              <a:t>EVALUACIÓN DE RESULTADOS</a:t>
            </a:r>
            <a:endParaRPr lang="es-ES" sz="25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125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down)">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32"/>
                                        </p:tgtEl>
                                        <p:attrNameLst>
                                          <p:attrName>style.visibility</p:attrName>
                                        </p:attrNameLst>
                                      </p:cBhvr>
                                      <p:to>
                                        <p:strVal val="visible"/>
                                      </p:to>
                                    </p:set>
                                    <p:animEffect transition="in" filter="barn(inVertical)">
                                      <p:cBhvr>
                                        <p:cTn id="39" dur="500"/>
                                        <p:tgtEl>
                                          <p:spTgt spid="103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iomegalat.files.wordpress.com/2011/01/seguridad.jpg"/>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Esquina doblada 1"/>
          <p:cNvSpPr/>
          <p:nvPr/>
        </p:nvSpPr>
        <p:spPr>
          <a:xfrm>
            <a:off x="3834748" y="1950720"/>
            <a:ext cx="7513320" cy="4267200"/>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endParaRPr lang="es-ES" sz="3000" dirty="0" smtClean="0">
              <a:solidFill>
                <a:schemeClr val="tx2"/>
              </a:solidFill>
            </a:endParaRPr>
          </a:p>
          <a:p>
            <a:pPr algn="just"/>
            <a:endParaRPr lang="es-ES" sz="3000" dirty="0">
              <a:solidFill>
                <a:schemeClr val="tx2"/>
              </a:solidFill>
            </a:endParaRPr>
          </a:p>
          <a:p>
            <a:pPr algn="just"/>
            <a:r>
              <a:rPr lang="es-ES" sz="3000" dirty="0" smtClean="0">
                <a:solidFill>
                  <a:schemeClr val="tx2"/>
                </a:solidFill>
              </a:rPr>
              <a:t>La </a:t>
            </a:r>
            <a:r>
              <a:rPr lang="es-ES" sz="3000" dirty="0">
                <a:solidFill>
                  <a:schemeClr val="tx2"/>
                </a:solidFill>
              </a:rPr>
              <a:t>optimización del algoritmo de encriptación asimétrica RSA, mediante una nueva algoritmia garantiza </a:t>
            </a:r>
            <a:r>
              <a:rPr lang="es-ES" sz="3000" dirty="0" smtClean="0">
                <a:solidFill>
                  <a:schemeClr val="tx2"/>
                </a:solidFill>
              </a:rPr>
              <a:t>la disminución del costo computacional y la incrementación de </a:t>
            </a:r>
            <a:r>
              <a:rPr lang="es-ES" sz="3000" dirty="0">
                <a:solidFill>
                  <a:schemeClr val="tx2"/>
                </a:solidFill>
              </a:rPr>
              <a:t>la </a:t>
            </a:r>
            <a:r>
              <a:rPr lang="es-ES" sz="3000" dirty="0" smtClean="0">
                <a:solidFill>
                  <a:schemeClr val="tx2"/>
                </a:solidFill>
              </a:rPr>
              <a:t>seguridad, </a:t>
            </a:r>
            <a:r>
              <a:rPr lang="es-ES" sz="3000" dirty="0">
                <a:solidFill>
                  <a:schemeClr val="tx2"/>
                </a:solidFill>
              </a:rPr>
              <a:t>la velocidad de </a:t>
            </a:r>
            <a:r>
              <a:rPr lang="es-ES" sz="3000" dirty="0" smtClean="0">
                <a:solidFill>
                  <a:schemeClr val="tx2"/>
                </a:solidFill>
              </a:rPr>
              <a:t>cálculo y la </a:t>
            </a:r>
            <a:r>
              <a:rPr lang="es-ES" sz="3000" dirty="0">
                <a:solidFill>
                  <a:schemeClr val="tx2"/>
                </a:solidFill>
              </a:rPr>
              <a:t>mitigación de ataques en las redes.</a:t>
            </a:r>
          </a:p>
          <a:p>
            <a:pPr algn="ctr"/>
            <a:endParaRPr lang="es-ES" dirty="0"/>
          </a:p>
        </p:txBody>
      </p:sp>
      <p:sp>
        <p:nvSpPr>
          <p:cNvPr id="3" name="Título 1"/>
          <p:cNvSpPr txBox="1">
            <a:spLocks/>
          </p:cNvSpPr>
          <p:nvPr/>
        </p:nvSpPr>
        <p:spPr>
          <a:xfrm>
            <a:off x="3293147" y="1026071"/>
            <a:ext cx="5120640"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5000" b="1" dirty="0" smtClean="0">
                <a:solidFill>
                  <a:schemeClr val="tx2"/>
                </a:solidFill>
                <a:effectLst>
                  <a:outerShdw blurRad="38100" dist="38100" dir="2700000" algn="tl">
                    <a:srgbClr val="000000">
                      <a:alpha val="43137"/>
                    </a:srgbClr>
                  </a:outerShdw>
                </a:effectLst>
              </a:rPr>
              <a:t>HIPÓTESIS</a:t>
            </a:r>
          </a:p>
        </p:txBody>
      </p:sp>
      <p:pic>
        <p:nvPicPr>
          <p:cNvPr id="7" name="Picture 4" descr="https://proyectoempresarial.files.wordpress.com/2009/10/consejos-elegir-idea-de-negocio.jpg?w=59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8708" y="1529251"/>
            <a:ext cx="1379211" cy="17390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previews.123rf.com/images/chudtsankov/chudtsankov1308/chudtsankov130800471/21699450-Funny-Scientist-Or-Professor-Cartoon-Characters-Set-Collection-7-Stock-Vector.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2566" b="100000" l="59385" r="100000"/>
                    </a14:imgEffect>
                  </a14:imgLayer>
                </a14:imgProps>
              </a:ext>
              <a:ext uri="{28A0092B-C50C-407E-A947-70E740481C1C}">
                <a14:useLocalDpi xmlns:a14="http://schemas.microsoft.com/office/drawing/2010/main" val="0"/>
              </a:ext>
            </a:extLst>
          </a:blip>
          <a:srcRect l="53809" t="50704"/>
          <a:stretch/>
        </p:blipFill>
        <p:spPr bwMode="auto">
          <a:xfrm>
            <a:off x="-152401" y="2849880"/>
            <a:ext cx="3584829" cy="3326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13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s://iomegalat.files.wordpress.com/2011/01/seguridad.jpg"/>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thumbs.dreamstime.com/z/hoja-en-blanco-del-cuaderno-893133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62" b="90000" l="9296" r="89950"/>
                    </a14:imgEffect>
                  </a14:imgLayer>
                </a14:imgProps>
              </a:ext>
              <a:ext uri="{28A0092B-C50C-407E-A947-70E740481C1C}">
                <a14:useLocalDpi xmlns:a14="http://schemas.microsoft.com/office/drawing/2010/main" val="0"/>
              </a:ext>
            </a:extLst>
          </a:blip>
          <a:srcRect/>
          <a:stretch>
            <a:fillRect/>
          </a:stretch>
        </p:blipFill>
        <p:spPr bwMode="auto">
          <a:xfrm>
            <a:off x="2249615" y="-181459"/>
            <a:ext cx="12298680" cy="7411849"/>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579120" y="463830"/>
            <a:ext cx="5120640"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5000" b="1" dirty="0" smtClean="0">
                <a:solidFill>
                  <a:schemeClr val="tx2"/>
                </a:solidFill>
                <a:effectLst>
                  <a:outerShdw blurRad="38100" dist="38100" dir="2700000" algn="tl">
                    <a:srgbClr val="000000">
                      <a:alpha val="43137"/>
                    </a:srgbClr>
                  </a:outerShdw>
                </a:effectLst>
              </a:rPr>
              <a:t>OBJETIVOS</a:t>
            </a:r>
          </a:p>
        </p:txBody>
      </p:sp>
      <p:sp>
        <p:nvSpPr>
          <p:cNvPr id="3" name="Esquina doblada 2"/>
          <p:cNvSpPr/>
          <p:nvPr/>
        </p:nvSpPr>
        <p:spPr>
          <a:xfrm>
            <a:off x="4461136" y="1529251"/>
            <a:ext cx="6321174" cy="4267200"/>
          </a:xfrm>
          <a:prstGeom prst="foldedCorner">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a:endParaRPr lang="es-ES" sz="2800" dirty="0" smtClean="0">
              <a:solidFill>
                <a:schemeClr val="tx2"/>
              </a:solidFill>
            </a:endParaRPr>
          </a:p>
          <a:p>
            <a:pPr algn="just"/>
            <a:endParaRPr lang="es-ES" sz="2800" dirty="0">
              <a:solidFill>
                <a:schemeClr val="tx2"/>
              </a:solidFill>
            </a:endParaRPr>
          </a:p>
          <a:p>
            <a:pPr algn="just"/>
            <a:r>
              <a:rPr lang="es-ES" sz="2800" dirty="0">
                <a:solidFill>
                  <a:schemeClr val="tx2"/>
                </a:solidFill>
              </a:rPr>
              <a:t>Optimizar el algoritmo de encriptación asimétrica RSA a través de un modelo matemático que da origen a una nueva algoritmia y librería en Java, para garantizar el incremento de la seguridad y la velocidad de cálculo, además disminuir los costos computacionales, para el control y la mitigación de ataques en las redes.</a:t>
            </a:r>
          </a:p>
          <a:p>
            <a:pPr algn="just"/>
            <a:endParaRPr lang="es-ES" sz="2800" dirty="0">
              <a:solidFill>
                <a:schemeClr val="tx2"/>
              </a:solidFill>
            </a:endParaRPr>
          </a:p>
        </p:txBody>
      </p:sp>
      <p:sp>
        <p:nvSpPr>
          <p:cNvPr id="4" name="Título 1"/>
          <p:cNvSpPr txBox="1">
            <a:spLocks/>
          </p:cNvSpPr>
          <p:nvPr/>
        </p:nvSpPr>
        <p:spPr>
          <a:xfrm>
            <a:off x="3859147" y="887925"/>
            <a:ext cx="7595427" cy="2641778"/>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spcBef>
                <a:spcPts val="0"/>
              </a:spcBef>
            </a:pPr>
            <a:r>
              <a:rPr lang="es-ES" sz="3500" b="1" dirty="0" smtClean="0">
                <a:solidFill>
                  <a:schemeClr val="tx2"/>
                </a:solidFill>
                <a:effectLst>
                  <a:outerShdw blurRad="38100" dist="38100" dir="2700000" algn="tl">
                    <a:srgbClr val="000000">
                      <a:alpha val="43137"/>
                    </a:srgbClr>
                  </a:outerShdw>
                </a:effectLst>
              </a:rPr>
              <a:t>OBJETIVO GENERAL</a:t>
            </a:r>
          </a:p>
        </p:txBody>
      </p:sp>
      <p:pic>
        <p:nvPicPr>
          <p:cNvPr id="10" name="Picture 2" descr="http://previews.123rf.com/images/chudtsankov/chudtsankov1308/chudtsankov130800471/21699450-Funny-Scientist-Or-Professor-Cartoon-Characters-Set-Collection-7-Stock-Vector.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7080" b="100000" l="3462" r="59692"/>
                    </a14:imgEffect>
                  </a14:imgLayer>
                </a14:imgProps>
              </a:ext>
              <a:ext uri="{28A0092B-C50C-407E-A947-70E740481C1C}">
                <a14:useLocalDpi xmlns:a14="http://schemas.microsoft.com/office/drawing/2010/main" val="0"/>
              </a:ext>
            </a:extLst>
          </a:blip>
          <a:srcRect t="48571" r="40639"/>
          <a:stretch/>
        </p:blipFill>
        <p:spPr bwMode="auto">
          <a:xfrm>
            <a:off x="101088" y="2199773"/>
            <a:ext cx="4070488" cy="302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62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ales Direction 16X9">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esDirection_16x9_TP103431346" id="{7967F6BA-A0E9-4090-803B-5E1B26E67236}" vid="{D2858717-EA9D-40E4-B182-4BE6C8B5EBEC}"/>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0D23229-ACB3-4158-AD37-197CF91833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Presentación de dirección del negocio (pantalla panorámica)</Template>
  <TotalTime>0</TotalTime>
  <Words>2275</Words>
  <Application>Microsoft Office PowerPoint</Application>
  <PresentationFormat>Panorámica</PresentationFormat>
  <Paragraphs>520</Paragraphs>
  <Slides>51</Slides>
  <Notes>2</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51</vt:i4>
      </vt:variant>
    </vt:vector>
  </HeadingPairs>
  <TitlesOfParts>
    <vt:vector size="59" baseType="lpstr">
      <vt:lpstr>Arial</vt:lpstr>
      <vt:lpstr>Book Antiqua</vt:lpstr>
      <vt:lpstr>Calibri</vt:lpstr>
      <vt:lpstr>Cambria Math</vt:lpstr>
      <vt:lpstr>Symbol</vt:lpstr>
      <vt:lpstr>Times New Roman</vt:lpstr>
      <vt:lpstr>Sales Direction 16X9</vt:lpstr>
      <vt:lpstr>Visio</vt:lpstr>
      <vt:lpstr>INGENIERÍA ELECTRÓNICA EN REDES Y COMUNICACIÓN DE DATOS</vt:lpstr>
      <vt:lpstr>AGENDA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2015-07-21T23:46:31Z</dcterms:created>
  <dcterms:modified xsi:type="dcterms:W3CDTF">2015-07-24T12:27:39Z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TC034313749991</vt:lpwstr>
  </property>
</Properties>
</file>