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sldIdLst>
    <p:sldId id="256" r:id="rId2"/>
    <p:sldId id="257" r:id="rId3"/>
    <p:sldId id="265" r:id="rId4"/>
    <p:sldId id="259" r:id="rId5"/>
    <p:sldId id="266" r:id="rId6"/>
    <p:sldId id="258" r:id="rId7"/>
    <p:sldId id="281" r:id="rId8"/>
    <p:sldId id="282" r:id="rId9"/>
    <p:sldId id="260" r:id="rId10"/>
    <p:sldId id="283" r:id="rId11"/>
    <p:sldId id="267" r:id="rId12"/>
    <p:sldId id="268" r:id="rId13"/>
    <p:sldId id="261" r:id="rId14"/>
    <p:sldId id="284" r:id="rId15"/>
    <p:sldId id="285" r:id="rId16"/>
    <p:sldId id="286" r:id="rId17"/>
    <p:sldId id="287" r:id="rId18"/>
    <p:sldId id="262" r:id="rId19"/>
    <p:sldId id="278" r:id="rId20"/>
    <p:sldId id="269" r:id="rId21"/>
    <p:sldId id="270" r:id="rId22"/>
    <p:sldId id="271" r:id="rId23"/>
    <p:sldId id="280" r:id="rId24"/>
    <p:sldId id="272" r:id="rId25"/>
    <p:sldId id="273" r:id="rId26"/>
    <p:sldId id="263" r:id="rId27"/>
    <p:sldId id="264" r:id="rId28"/>
    <p:sldId id="274" r:id="rId29"/>
    <p:sldId id="275" r:id="rId30"/>
    <p:sldId id="276"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Xime\Desktop\TESIS\MAYO%202015\Resultados%20encues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Xime\Desktop\TESIS\MAYO%202015\Resultados%20encues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Xime\Desktop\TESIS\MAYO%202015\Resultados%20encues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Xime\Desktop\TESIS\MAYO%202015\Resultados%20encues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Xime\Desktop\TESIS\MAYO%202015\Resultados%20encues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Xime\Desktop\TESIS\MAYO%202015\Resultados%20encues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Xime\Desktop\TESIS\MAYO%202015\Resultados%20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Género</a:t>
            </a:r>
            <a:r>
              <a:rPr lang="en-US" baseline="0"/>
              <a:t> de los p</a:t>
            </a:r>
            <a:r>
              <a:rPr lang="en-US"/>
              <a:t>roductores</a:t>
            </a:r>
          </a:p>
        </c:rich>
      </c:tx>
      <c:layout>
        <c:manualLayout>
          <c:xMode val="edge"/>
          <c:yMode val="edge"/>
          <c:x val="0.20854752857170417"/>
          <c:y val="4.2883945322969713E-2"/>
        </c:manualLayout>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53437962066957E-2"/>
          <c:y val="0.20168192904963514"/>
          <c:w val="0.78845201312377078"/>
          <c:h val="0.74546532444911218"/>
        </c:manualLayout>
      </c:layout>
      <c:pie3DChart>
        <c:varyColors val="1"/>
        <c:ser>
          <c:idx val="0"/>
          <c:order val="0"/>
          <c:tx>
            <c:strRef>
              <c:f>'Preg 1'!$B$3</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1'!$A$4:$A$5</c:f>
              <c:strCache>
                <c:ptCount val="2"/>
                <c:pt idx="0">
                  <c:v>Masculino</c:v>
                </c:pt>
                <c:pt idx="1">
                  <c:v>Femenino</c:v>
                </c:pt>
              </c:strCache>
            </c:strRef>
          </c:cat>
          <c:val>
            <c:numRef>
              <c:f>'Preg 1'!$B$4:$B$5</c:f>
              <c:numCache>
                <c:formatCode>General</c:formatCode>
                <c:ptCount val="2"/>
                <c:pt idx="0">
                  <c:v>24</c:v>
                </c:pt>
                <c:pt idx="1">
                  <c:v>42</c:v>
                </c:pt>
              </c:numCache>
            </c:numRef>
          </c:val>
        </c:ser>
        <c:ser>
          <c:idx val="1"/>
          <c:order val="1"/>
          <c:tx>
            <c:strRef>
              <c:f>'Preg 1'!$C$3</c:f>
              <c:strCache>
                <c:ptCount val="1"/>
                <c:pt idx="0">
                  <c:v>Porcentaje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1'!$A$4:$A$5</c:f>
              <c:strCache>
                <c:ptCount val="2"/>
                <c:pt idx="0">
                  <c:v>Masculino</c:v>
                </c:pt>
                <c:pt idx="1">
                  <c:v>Femenino</c:v>
                </c:pt>
              </c:strCache>
            </c:strRef>
          </c:cat>
          <c:val>
            <c:numRef>
              <c:f>'Preg 1'!$C$4:$C$5</c:f>
              <c:numCache>
                <c:formatCode>0%</c:formatCode>
                <c:ptCount val="2"/>
                <c:pt idx="0">
                  <c:v>0.36363636363636365</c:v>
                </c:pt>
                <c:pt idx="1">
                  <c:v>0.63636363636363635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1773229218406687"/>
          <c:y val="0.4885279114969916"/>
          <c:w val="0.19589907259463069"/>
          <c:h val="0.183605332635484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Variación</a:t>
            </a:r>
            <a:r>
              <a:rPr lang="en-US" baseline="0"/>
              <a:t> precio del litro de leche</a:t>
            </a:r>
            <a:endParaRPr lang="en-US"/>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 5'!$B$2</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5'!$A$3:$A$4</c:f>
              <c:strCache>
                <c:ptCount val="2"/>
                <c:pt idx="0">
                  <c:v>Constante</c:v>
                </c:pt>
                <c:pt idx="1">
                  <c:v>Variable</c:v>
                </c:pt>
              </c:strCache>
            </c:strRef>
          </c:cat>
          <c:val>
            <c:numRef>
              <c:f>'Preg. 5'!$B$3:$B$4</c:f>
              <c:numCache>
                <c:formatCode>General</c:formatCode>
                <c:ptCount val="2"/>
                <c:pt idx="0">
                  <c:v>18</c:v>
                </c:pt>
                <c:pt idx="1">
                  <c:v>48</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Financiamiento</a:t>
            </a:r>
            <a:r>
              <a:rPr lang="en-US" baseline="0"/>
              <a:t> a través de la AGSO</a:t>
            </a:r>
            <a:endParaRPr lang="en-US"/>
          </a:p>
        </c:rich>
      </c:tx>
      <c:layout>
        <c:manualLayout>
          <c:xMode val="edge"/>
          <c:yMode val="edge"/>
          <c:x val="0.13161490216280772"/>
          <c:y val="0"/>
        </c:manualLayout>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 8'!$B$2</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8'!$A$3:$A$4</c:f>
              <c:strCache>
                <c:ptCount val="2"/>
                <c:pt idx="0">
                  <c:v>Si</c:v>
                </c:pt>
                <c:pt idx="1">
                  <c:v>No</c:v>
                </c:pt>
              </c:strCache>
            </c:strRef>
          </c:cat>
          <c:val>
            <c:numRef>
              <c:f>'Preg. 8'!$B$3:$B$4</c:f>
              <c:numCache>
                <c:formatCode>General</c:formatCode>
                <c:ptCount val="2"/>
                <c:pt idx="0">
                  <c:v>21</c:v>
                </c:pt>
                <c:pt idx="1">
                  <c:v>45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8210673665791774"/>
          <c:y val="0.49357575094779821"/>
          <c:w val="0.20122659667541554"/>
          <c:h val="0.156251093613298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Capacitación</a:t>
            </a:r>
            <a:r>
              <a:rPr lang="en-US" baseline="0"/>
              <a:t> a través de la AGSO</a:t>
            </a:r>
            <a:endParaRPr lang="en-US"/>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131952614001822E-2"/>
          <c:y val="0.2115324788698861"/>
          <c:w val="0.82941280092373715"/>
          <c:h val="0.73303321296773938"/>
        </c:manualLayout>
      </c:layout>
      <c:pie3DChart>
        <c:varyColors val="1"/>
        <c:ser>
          <c:idx val="0"/>
          <c:order val="0"/>
          <c:tx>
            <c:strRef>
              <c:f>'Preg. 9'!$B$2</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9'!$A$3:$A$4</c:f>
              <c:strCache>
                <c:ptCount val="2"/>
                <c:pt idx="0">
                  <c:v>Si</c:v>
                </c:pt>
                <c:pt idx="1">
                  <c:v>No</c:v>
                </c:pt>
              </c:strCache>
            </c:strRef>
          </c:cat>
          <c:val>
            <c:numRef>
              <c:f>'Preg. 9'!$B$3:$B$4</c:f>
              <c:numCache>
                <c:formatCode>General</c:formatCode>
                <c:ptCount val="2"/>
                <c:pt idx="0">
                  <c:v>63</c:v>
                </c:pt>
                <c:pt idx="1">
                  <c:v>3</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7655118110236221"/>
          <c:y val="0.49357575094779821"/>
          <c:w val="0.20678215223097113"/>
          <c:h val="0.202547389909594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Mejoramiento genético a través de la AGSO</a:t>
            </a:r>
            <a:endParaRPr lang="es-EC"/>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10604565358618E-2"/>
          <c:y val="0.42847037713005581"/>
          <c:w val="0.79806569633341284"/>
          <c:h val="0.50771756978653526"/>
        </c:manualLayout>
      </c:layout>
      <c:pie3DChart>
        <c:varyColors val="1"/>
        <c:ser>
          <c:idx val="0"/>
          <c:order val="0"/>
          <c:tx>
            <c:strRef>
              <c:f>'Preg. 10'!$B$2</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10'!$A$3:$A$4</c:f>
              <c:strCache>
                <c:ptCount val="2"/>
                <c:pt idx="0">
                  <c:v>Si</c:v>
                </c:pt>
                <c:pt idx="1">
                  <c:v>No</c:v>
                </c:pt>
              </c:strCache>
            </c:strRef>
          </c:cat>
          <c:val>
            <c:numRef>
              <c:f>'Preg. 10'!$B$3:$B$4</c:f>
              <c:numCache>
                <c:formatCode>General</c:formatCode>
                <c:ptCount val="2"/>
                <c:pt idx="0">
                  <c:v>61</c:v>
                </c:pt>
                <c:pt idx="1">
                  <c:v>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Descuentos en productos agropecuarios a través de la AGSO</a:t>
            </a:r>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 19'!$B$2</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dLbl>
              <c:idx val="0"/>
              <c:layout>
                <c:manualLayout>
                  <c:x val="-1.0936132983886331E-6"/>
                  <c:y val="-0.39286162146398368"/>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19'!$A$3:$A$4</c:f>
              <c:strCache>
                <c:ptCount val="2"/>
                <c:pt idx="0">
                  <c:v>Si</c:v>
                </c:pt>
                <c:pt idx="1">
                  <c:v>No</c:v>
                </c:pt>
              </c:strCache>
            </c:strRef>
          </c:cat>
          <c:val>
            <c:numRef>
              <c:f>'Preg. 19'!$B$3:$B$4</c:f>
              <c:numCache>
                <c:formatCode>General</c:formatCode>
                <c:ptCount val="2"/>
                <c:pt idx="0">
                  <c:v>66</c:v>
                </c:pt>
                <c:pt idx="1">
                  <c:v>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2377340332458449"/>
          <c:y val="0.54444371536891223"/>
          <c:w val="0.15955993000874891"/>
          <c:h val="0.156251093613298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¿Existen beneficios al asociarse?</a:t>
            </a:r>
          </a:p>
        </c:rich>
      </c:tx>
      <c:layout>
        <c:manualLayout>
          <c:xMode val="edge"/>
          <c:yMode val="edge"/>
          <c:x val="0.15107633420822397"/>
          <c:y val="3.7333333333333336E-2"/>
        </c:manualLayout>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 19'!$B$2</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dLbl>
              <c:idx val="0"/>
              <c:layout>
                <c:manualLayout>
                  <c:x val="-1.0936132983886331E-6"/>
                  <c:y val="-0.39286162146398368"/>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19'!$A$3:$A$4</c:f>
              <c:strCache>
                <c:ptCount val="2"/>
                <c:pt idx="0">
                  <c:v>Si</c:v>
                </c:pt>
                <c:pt idx="1">
                  <c:v>No</c:v>
                </c:pt>
              </c:strCache>
            </c:strRef>
          </c:cat>
          <c:val>
            <c:numRef>
              <c:f>'Preg. 19'!$B$3:$B$4</c:f>
              <c:numCache>
                <c:formatCode>General</c:formatCode>
                <c:ptCount val="2"/>
                <c:pt idx="0">
                  <c:v>66</c:v>
                </c:pt>
                <c:pt idx="1">
                  <c:v>0</c:v>
                </c:pt>
              </c:numCache>
            </c:numRef>
          </c:val>
        </c:ser>
        <c:ser>
          <c:idx val="1"/>
          <c:order val="1"/>
          <c:tx>
            <c:strRef>
              <c:f>'Preg. 20'!$B$2</c:f>
              <c:strCache>
                <c:ptCount val="1"/>
                <c:pt idx="0">
                  <c:v>Productores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20'!$A$3:$A$5</c:f>
              <c:strCache>
                <c:ptCount val="3"/>
                <c:pt idx="0">
                  <c:v>Si</c:v>
                </c:pt>
                <c:pt idx="1">
                  <c:v>No</c:v>
                </c:pt>
                <c:pt idx="2">
                  <c:v>Totales</c:v>
                </c:pt>
              </c:strCache>
            </c:strRef>
          </c:cat>
          <c:val>
            <c:numRef>
              <c:f>'Preg. 20'!$B$3:$B$5</c:f>
              <c:numCache>
                <c:formatCode>General</c:formatCode>
                <c:ptCount val="3"/>
                <c:pt idx="0">
                  <c:v>66</c:v>
                </c:pt>
                <c:pt idx="1">
                  <c:v>0</c:v>
                </c:pt>
                <c:pt idx="2">
                  <c:v>66</c:v>
                </c:pt>
              </c:numCache>
            </c:numRef>
          </c:val>
        </c:ser>
        <c:ser>
          <c:idx val="2"/>
          <c:order val="2"/>
          <c:tx>
            <c:strRef>
              <c:f>'Preg. 20'!$C$2</c:f>
              <c:strCache>
                <c:ptCount val="1"/>
                <c:pt idx="0">
                  <c:v>Porcentaje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 20'!$A$3:$A$5</c:f>
              <c:strCache>
                <c:ptCount val="3"/>
                <c:pt idx="0">
                  <c:v>Si</c:v>
                </c:pt>
                <c:pt idx="1">
                  <c:v>No</c:v>
                </c:pt>
                <c:pt idx="2">
                  <c:v>Totales</c:v>
                </c:pt>
              </c:strCache>
            </c:strRef>
          </c:cat>
          <c:val>
            <c:numRef>
              <c:f>'Preg. 20'!$C$3:$C$5</c:f>
              <c:numCache>
                <c:formatCode>0%</c:formatCode>
                <c:ptCount val="3"/>
                <c:pt idx="0">
                  <c:v>1</c:v>
                </c:pt>
                <c:pt idx="1">
                  <c:v>0</c:v>
                </c:pt>
                <c:pt idx="2">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ayout>
        <c:manualLayout>
          <c:xMode val="edge"/>
          <c:yMode val="edge"/>
          <c:x val="0.77176937067256446"/>
          <c:y val="0.54444371536891223"/>
          <c:w val="0.17267522942265079"/>
          <c:h val="0.270001889763779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
        <p:nvSpPr>
          <p:cNvPr id="9" name="Content Placeholder 8"/>
          <p:cNvSpPr>
            <a:spLocks noGrp="1"/>
          </p:cNvSpPr>
          <p:nvPr>
            <p:ph sz="quarter" idx="13"/>
          </p:nvPr>
        </p:nvSpPr>
        <p:spPr>
          <a:xfrm>
            <a:off x="902207"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B61BEF0D-F0BB-DE4B-95CE-6DB70DBA9567}" type="datetimeFigureOut">
              <a:rPr lang="en-US" smtClean="0"/>
              <a:pPr/>
              <a:t>6/30/2015</a:t>
            </a:fld>
            <a:endParaRPr lang="en-US" dirty="0"/>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57F1E4F-1CFF-5643-939E-217C01CDF565}" type="slidenum">
              <a:rPr lang="en-US" smtClean="0"/>
              <a:pPr/>
              <a:t>‹Nº›</a:t>
            </a:fld>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83799" y="2803511"/>
            <a:ext cx="7766936" cy="3275049"/>
          </a:xfrm>
        </p:spPr>
        <p:txBody>
          <a:bodyPr>
            <a:normAutofit fontScale="90000"/>
          </a:bodyPr>
          <a:lstStyle/>
          <a:p>
            <a:r>
              <a:rPr lang="es-EC" sz="1800" b="1" dirty="0">
                <a:solidFill>
                  <a:schemeClr val="bg2">
                    <a:lumMod val="25000"/>
                  </a:schemeClr>
                </a:solidFill>
                <a:latin typeface="Arial" panose="020B0604020202020204" pitchFamily="34" charset="0"/>
                <a:cs typeface="Arial" panose="020B0604020202020204" pitchFamily="34" charset="0"/>
              </a:rPr>
              <a:t>DEPARTAMENTO DE CIENCIAS ECONÓMICAS, ADMINISTRATIVAS Y DE COMERCIO</a:t>
            </a:r>
            <a:r>
              <a:rPr lang="en-US" sz="1800" dirty="0">
                <a:solidFill>
                  <a:schemeClr val="bg2">
                    <a:lumMod val="25000"/>
                  </a:schemeClr>
                </a:solidFill>
                <a:latin typeface="Arial" panose="020B0604020202020204" pitchFamily="34" charset="0"/>
                <a:cs typeface="Arial" panose="020B0604020202020204" pitchFamily="34" charset="0"/>
              </a:rPr>
              <a:t/>
            </a:r>
            <a:br>
              <a:rPr lang="en-US" sz="1800" dirty="0">
                <a:solidFill>
                  <a:schemeClr val="bg2">
                    <a:lumMod val="25000"/>
                  </a:schemeClr>
                </a:solidFill>
                <a:latin typeface="Arial" panose="020B0604020202020204" pitchFamily="34" charset="0"/>
                <a:cs typeface="Arial" panose="020B0604020202020204" pitchFamily="34" charset="0"/>
              </a:rPr>
            </a:br>
            <a:r>
              <a:rPr lang="es-EC" sz="1800" b="1" dirty="0">
                <a:solidFill>
                  <a:schemeClr val="bg2">
                    <a:lumMod val="25000"/>
                  </a:schemeClr>
                </a:solidFill>
                <a:latin typeface="Arial" panose="020B0604020202020204" pitchFamily="34" charset="0"/>
                <a:cs typeface="Arial" panose="020B0604020202020204" pitchFamily="34" charset="0"/>
              </a:rPr>
              <a:t> </a:t>
            </a:r>
            <a:r>
              <a:rPr lang="en-US" sz="1800" dirty="0">
                <a:solidFill>
                  <a:schemeClr val="bg2">
                    <a:lumMod val="25000"/>
                  </a:schemeClr>
                </a:solidFill>
                <a:latin typeface="Arial" panose="020B0604020202020204" pitchFamily="34" charset="0"/>
                <a:cs typeface="Arial" panose="020B0604020202020204" pitchFamily="34" charset="0"/>
              </a:rPr>
              <a:t/>
            </a:r>
            <a:br>
              <a:rPr lang="en-US" sz="1800" dirty="0">
                <a:solidFill>
                  <a:schemeClr val="bg2">
                    <a:lumMod val="25000"/>
                  </a:schemeClr>
                </a:solidFill>
                <a:latin typeface="Arial" panose="020B0604020202020204" pitchFamily="34" charset="0"/>
                <a:cs typeface="Arial" panose="020B0604020202020204" pitchFamily="34" charset="0"/>
              </a:rPr>
            </a:br>
            <a:r>
              <a:rPr lang="es-EC" sz="1800" b="1" dirty="0">
                <a:solidFill>
                  <a:schemeClr val="bg2">
                    <a:lumMod val="25000"/>
                  </a:schemeClr>
                </a:solidFill>
                <a:latin typeface="Arial" panose="020B0604020202020204" pitchFamily="34" charset="0"/>
                <a:cs typeface="Arial" panose="020B0604020202020204" pitchFamily="34" charset="0"/>
              </a:rPr>
              <a:t>INGENIERÍA </a:t>
            </a:r>
            <a:r>
              <a:rPr lang="es-EC" sz="1800" b="1" dirty="0" smtClean="0">
                <a:solidFill>
                  <a:schemeClr val="bg2">
                    <a:lumMod val="25000"/>
                  </a:schemeClr>
                </a:solidFill>
                <a:latin typeface="Arial" panose="020B0604020202020204" pitchFamily="34" charset="0"/>
                <a:cs typeface="Arial" panose="020B0604020202020204" pitchFamily="34" charset="0"/>
              </a:rPr>
              <a:t>EN FINANZAS Y AUDITORÍA </a:t>
            </a:r>
            <a:br>
              <a:rPr lang="es-EC" sz="1800" b="1" dirty="0" smtClean="0">
                <a:solidFill>
                  <a:schemeClr val="bg2">
                    <a:lumMod val="25000"/>
                  </a:schemeClr>
                </a:solidFill>
                <a:latin typeface="Arial" panose="020B0604020202020204" pitchFamily="34" charset="0"/>
                <a:cs typeface="Arial" panose="020B0604020202020204" pitchFamily="34" charset="0"/>
              </a:rPr>
            </a:br>
            <a:r>
              <a:rPr lang="es-EC" sz="1800" b="1" dirty="0">
                <a:solidFill>
                  <a:schemeClr val="bg2">
                    <a:lumMod val="25000"/>
                  </a:schemeClr>
                </a:solidFill>
                <a:latin typeface="Arial" panose="020B0604020202020204" pitchFamily="34" charset="0"/>
                <a:cs typeface="Arial" panose="020B0604020202020204" pitchFamily="34" charset="0"/>
              </a:rPr>
              <a:t/>
            </a:r>
            <a:br>
              <a:rPr lang="es-EC" sz="1800" b="1" dirty="0">
                <a:solidFill>
                  <a:schemeClr val="bg2">
                    <a:lumMod val="25000"/>
                  </a:schemeClr>
                </a:solidFill>
                <a:latin typeface="Arial" panose="020B0604020202020204" pitchFamily="34" charset="0"/>
                <a:cs typeface="Arial" panose="020B0604020202020204" pitchFamily="34" charset="0"/>
              </a:rPr>
            </a:br>
            <a:r>
              <a:rPr lang="es-EC" sz="1800" b="1" dirty="0" smtClean="0">
                <a:solidFill>
                  <a:schemeClr val="bg2">
                    <a:lumMod val="25000"/>
                  </a:schemeClr>
                </a:solidFill>
                <a:latin typeface="Arial" panose="020B0604020202020204" pitchFamily="34" charset="0"/>
                <a:cs typeface="Arial" panose="020B0604020202020204" pitchFamily="34" charset="0"/>
              </a:rPr>
              <a:t/>
            </a:r>
            <a:br>
              <a:rPr lang="es-EC" sz="1800" b="1" dirty="0" smtClean="0">
                <a:solidFill>
                  <a:schemeClr val="bg2">
                    <a:lumMod val="25000"/>
                  </a:schemeClr>
                </a:solidFill>
                <a:latin typeface="Arial" panose="020B0604020202020204" pitchFamily="34" charset="0"/>
                <a:cs typeface="Arial" panose="020B0604020202020204" pitchFamily="34" charset="0"/>
              </a:rPr>
            </a:br>
            <a:r>
              <a:rPr lang="es-EC" sz="1800" b="1" dirty="0" smtClean="0">
                <a:solidFill>
                  <a:schemeClr val="bg2">
                    <a:lumMod val="25000"/>
                  </a:schemeClr>
                </a:solidFill>
                <a:latin typeface="Arial" panose="020B0604020202020204" pitchFamily="34" charset="0"/>
                <a:cs typeface="Arial" panose="020B0604020202020204" pitchFamily="34" charset="0"/>
              </a:rPr>
              <a:t>EVALUACIÓN FINANCIERA, DESDE LA PERSPECTIVA DE ECONOMÍA POPULAR Y SOLIDARIA, DE LOS BENEFICIOS DE LOS PRODUCTORES DE LECHE,  VINCULADOS A LA ASOCIACIÓN DE GANADEROS DE LA SIERRA Y ORIENTE AGSO</a:t>
            </a:r>
            <a:br>
              <a:rPr lang="es-EC" sz="1800" b="1" dirty="0" smtClean="0">
                <a:solidFill>
                  <a:schemeClr val="bg2">
                    <a:lumMod val="25000"/>
                  </a:schemeClr>
                </a:solidFill>
                <a:latin typeface="Arial" panose="020B0604020202020204" pitchFamily="34" charset="0"/>
                <a:cs typeface="Arial" panose="020B0604020202020204" pitchFamily="34" charset="0"/>
              </a:rPr>
            </a:br>
            <a:r>
              <a:rPr lang="es-EC" sz="1800" b="1" dirty="0">
                <a:solidFill>
                  <a:schemeClr val="bg2">
                    <a:lumMod val="25000"/>
                  </a:schemeClr>
                </a:solidFill>
                <a:latin typeface="Arial" panose="020B0604020202020204" pitchFamily="34" charset="0"/>
                <a:cs typeface="Arial" panose="020B0604020202020204" pitchFamily="34" charset="0"/>
              </a:rPr>
              <a:t/>
            </a:r>
            <a:br>
              <a:rPr lang="es-EC" sz="1800" b="1" dirty="0">
                <a:solidFill>
                  <a:schemeClr val="bg2">
                    <a:lumMod val="25000"/>
                  </a:schemeClr>
                </a:solidFill>
                <a:latin typeface="Arial" panose="020B0604020202020204" pitchFamily="34" charset="0"/>
                <a:cs typeface="Arial" panose="020B0604020202020204" pitchFamily="34" charset="0"/>
              </a:rPr>
            </a:br>
            <a:r>
              <a:rPr lang="es-EC" sz="1800" b="1" dirty="0" smtClean="0">
                <a:solidFill>
                  <a:schemeClr val="bg2">
                    <a:lumMod val="25000"/>
                  </a:schemeClr>
                </a:solidFill>
                <a:latin typeface="Arial" panose="020B0604020202020204" pitchFamily="34" charset="0"/>
                <a:cs typeface="Arial" panose="020B0604020202020204" pitchFamily="34" charset="0"/>
              </a:rPr>
              <a:t>XIMENA ALEXANDRA JARRIN PAEZ</a:t>
            </a:r>
            <a:r>
              <a:rPr lang="en-US" sz="1800" dirty="0">
                <a:solidFill>
                  <a:schemeClr val="bg2">
                    <a:lumMod val="25000"/>
                  </a:schemeClr>
                </a:solidFill>
                <a:latin typeface="Arial" panose="020B0604020202020204" pitchFamily="34" charset="0"/>
                <a:cs typeface="Arial" panose="020B0604020202020204" pitchFamily="34" charset="0"/>
              </a:rPr>
              <a:t/>
            </a:r>
            <a:br>
              <a:rPr lang="en-US" sz="1800" dirty="0">
                <a:solidFill>
                  <a:schemeClr val="bg2">
                    <a:lumMod val="25000"/>
                  </a:schemeClr>
                </a:solidFill>
                <a:latin typeface="Arial" panose="020B0604020202020204" pitchFamily="34" charset="0"/>
                <a:cs typeface="Arial" panose="020B0604020202020204" pitchFamily="34" charset="0"/>
              </a:rPr>
            </a:br>
            <a:r>
              <a:rPr lang="es-EC" sz="1800" b="1" dirty="0">
                <a:solidFill>
                  <a:schemeClr val="bg2">
                    <a:lumMod val="25000"/>
                  </a:schemeClr>
                </a:solidFill>
                <a:latin typeface="Arial" panose="020B0604020202020204" pitchFamily="34" charset="0"/>
                <a:cs typeface="Arial" panose="020B0604020202020204" pitchFamily="34" charset="0"/>
              </a:rPr>
              <a:t> </a:t>
            </a:r>
            <a:r>
              <a:rPr lang="en-US" sz="1800" dirty="0">
                <a:solidFill>
                  <a:schemeClr val="bg2">
                    <a:lumMod val="25000"/>
                  </a:schemeClr>
                </a:solidFill>
                <a:latin typeface="Arial" panose="020B0604020202020204" pitchFamily="34" charset="0"/>
                <a:cs typeface="Arial" panose="020B0604020202020204" pitchFamily="34" charset="0"/>
              </a:rPr>
              <a:t/>
            </a:r>
            <a:br>
              <a:rPr lang="en-US" sz="1800" dirty="0">
                <a:solidFill>
                  <a:schemeClr val="bg2">
                    <a:lumMod val="25000"/>
                  </a:schemeClr>
                </a:solidFill>
                <a:latin typeface="Arial" panose="020B0604020202020204" pitchFamily="34" charset="0"/>
                <a:cs typeface="Arial" panose="020B0604020202020204" pitchFamily="34" charset="0"/>
              </a:rPr>
            </a:br>
            <a:r>
              <a:rPr lang="es-EC" sz="1800" b="1" dirty="0">
                <a:solidFill>
                  <a:schemeClr val="bg2">
                    <a:lumMod val="25000"/>
                  </a:schemeClr>
                </a:solidFill>
                <a:latin typeface="Arial" panose="020B0604020202020204" pitchFamily="34" charset="0"/>
                <a:cs typeface="Arial" panose="020B0604020202020204" pitchFamily="34" charset="0"/>
              </a:rPr>
              <a:t> </a:t>
            </a:r>
            <a:r>
              <a:rPr lang="en-US" sz="1800" dirty="0">
                <a:solidFill>
                  <a:schemeClr val="bg2">
                    <a:lumMod val="25000"/>
                  </a:schemeClr>
                </a:solidFill>
                <a:latin typeface="Arial" panose="020B0604020202020204" pitchFamily="34" charset="0"/>
                <a:cs typeface="Arial" panose="020B0604020202020204" pitchFamily="34" charset="0"/>
              </a:rPr>
              <a:t/>
            </a:r>
            <a:br>
              <a:rPr lang="en-US" sz="1800" dirty="0">
                <a:solidFill>
                  <a:schemeClr val="bg2">
                    <a:lumMod val="25000"/>
                  </a:schemeClr>
                </a:solidFill>
                <a:latin typeface="Arial" panose="020B0604020202020204" pitchFamily="34" charset="0"/>
                <a:cs typeface="Arial" panose="020B0604020202020204" pitchFamily="34" charset="0"/>
              </a:rPr>
            </a:br>
            <a:r>
              <a:rPr lang="es-EC" sz="1800" b="1" dirty="0" smtClean="0">
                <a:solidFill>
                  <a:schemeClr val="bg2">
                    <a:lumMod val="25000"/>
                  </a:schemeClr>
                </a:solidFill>
                <a:latin typeface="Arial" panose="020B0604020202020204" pitchFamily="34" charset="0"/>
                <a:cs typeface="Arial" panose="020B0604020202020204" pitchFamily="34" charset="0"/>
              </a:rPr>
              <a:t>DIRECTORA: HALINA LYKO</a:t>
            </a:r>
            <a:br>
              <a:rPr lang="es-EC" sz="1800" b="1" dirty="0" smtClean="0">
                <a:solidFill>
                  <a:schemeClr val="bg2">
                    <a:lumMod val="25000"/>
                  </a:schemeClr>
                </a:solidFill>
                <a:latin typeface="Arial" panose="020B0604020202020204" pitchFamily="34" charset="0"/>
                <a:cs typeface="Arial" panose="020B0604020202020204" pitchFamily="34" charset="0"/>
              </a:rPr>
            </a:br>
            <a:r>
              <a:rPr lang="es-EC" sz="1800" b="1" dirty="0" smtClean="0">
                <a:solidFill>
                  <a:schemeClr val="bg2">
                    <a:lumMod val="25000"/>
                  </a:schemeClr>
                </a:solidFill>
                <a:latin typeface="Arial" panose="020B0604020202020204" pitchFamily="34" charset="0"/>
                <a:cs typeface="Arial" panose="020B0604020202020204" pitchFamily="34" charset="0"/>
              </a:rPr>
              <a:t>CODIRECTORA: MARICELA FLOR</a:t>
            </a:r>
            <a:br>
              <a:rPr lang="es-EC" sz="1800" b="1" dirty="0" smtClean="0">
                <a:solidFill>
                  <a:schemeClr val="bg2">
                    <a:lumMod val="25000"/>
                  </a:schemeClr>
                </a:solidFill>
                <a:latin typeface="Arial" panose="020B0604020202020204" pitchFamily="34" charset="0"/>
                <a:cs typeface="Arial" panose="020B0604020202020204" pitchFamily="34" charset="0"/>
              </a:rPr>
            </a:br>
            <a:endParaRPr lang="es-EC" sz="1800" b="1" dirty="0">
              <a:solidFill>
                <a:schemeClr val="bg2">
                  <a:lumMod val="25000"/>
                </a:schemeClr>
              </a:solidFill>
              <a:latin typeface="Arial" panose="020B0604020202020204" pitchFamily="34" charset="0"/>
              <a:cs typeface="Arial" panose="020B0604020202020204" pitchFamily="34" charset="0"/>
            </a:endParaRPr>
          </a:p>
        </p:txBody>
      </p:sp>
      <p:pic>
        <p:nvPicPr>
          <p:cNvPr id="3" name="3 Imagen" descr="C:\Users\Tania\Desktop\Caratulas\LOGOESPE-1.png"/>
          <p:cNvPicPr/>
          <p:nvPr/>
        </p:nvPicPr>
        <p:blipFill>
          <a:blip r:embed="rId2">
            <a:extLst>
              <a:ext uri="{28A0092B-C50C-407E-A947-70E740481C1C}">
                <a14:useLocalDpi xmlns:a14="http://schemas.microsoft.com/office/drawing/2010/main" val="0"/>
              </a:ext>
            </a:extLst>
          </a:blip>
          <a:srcRect/>
          <a:stretch>
            <a:fillRect/>
          </a:stretch>
        </p:blipFill>
        <p:spPr bwMode="auto">
          <a:xfrm>
            <a:off x="3533507" y="451565"/>
            <a:ext cx="4571999" cy="1066800"/>
          </a:xfrm>
          <a:prstGeom prst="rect">
            <a:avLst/>
          </a:prstGeom>
          <a:noFill/>
          <a:ln>
            <a:noFill/>
          </a:ln>
        </p:spPr>
      </p:pic>
    </p:spTree>
    <p:extLst>
      <p:ext uri="{BB962C8B-B14F-4D97-AF65-F5344CB8AC3E}">
        <p14:creationId xmlns:p14="http://schemas.microsoft.com/office/powerpoint/2010/main" val="48366297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65160" y="3657599"/>
            <a:ext cx="9504609" cy="2601533"/>
          </a:xfrm>
        </p:spPr>
        <p:txBody>
          <a:bodyPr>
            <a:noAutofit/>
          </a:bodyPr>
          <a:lstStyle/>
          <a:p>
            <a:r>
              <a:rPr lang="es-ES" sz="1800" b="1" dirty="0">
                <a:solidFill>
                  <a:schemeClr val="bg2">
                    <a:lumMod val="25000"/>
                  </a:schemeClr>
                </a:solidFill>
              </a:rPr>
              <a:t>A junio de 2012, la </a:t>
            </a:r>
            <a:r>
              <a:rPr lang="es-ES" sz="1800" b="1" dirty="0" smtClean="0">
                <a:solidFill>
                  <a:schemeClr val="bg2">
                    <a:lumMod val="25000"/>
                  </a:schemeClr>
                </a:solidFill>
              </a:rPr>
              <a:t>SEPS </a:t>
            </a:r>
            <a:r>
              <a:rPr lang="es-ES" sz="1800" b="1" dirty="0">
                <a:solidFill>
                  <a:schemeClr val="bg2">
                    <a:lumMod val="25000"/>
                  </a:schemeClr>
                </a:solidFill>
              </a:rPr>
              <a:t>no disponía de una cuantificación oficial del universo y organizaciones del sector económico popular solidario. Con excepción del sector cooperativo cuyas fuentes de información provenían de la Superintendencia de Bancos y Seguros; y la Dirección Nacional de Cooperativas. Desde noviembre de 2012, la SEPS inicio el proceso de Registro y Adecuación de Estatutos (ROEPS) de los sectores cooperativo y </a:t>
            </a:r>
            <a:r>
              <a:rPr lang="es-ES" sz="1800" b="1" dirty="0" smtClean="0">
                <a:solidFill>
                  <a:schemeClr val="bg2">
                    <a:lumMod val="25000"/>
                  </a:schemeClr>
                </a:solidFill>
              </a:rPr>
              <a:t>asociativo.</a:t>
            </a:r>
            <a:br>
              <a:rPr lang="es-ES" sz="1800" b="1" dirty="0" smtClean="0">
                <a:solidFill>
                  <a:schemeClr val="bg2">
                    <a:lumMod val="25000"/>
                  </a:schemeClr>
                </a:solidFill>
              </a:rPr>
            </a:br>
            <a:r>
              <a:rPr lang="es-ES" sz="1800" b="1" dirty="0">
                <a:solidFill>
                  <a:schemeClr val="bg2">
                    <a:lumMod val="25000"/>
                  </a:schemeClr>
                </a:solidFill>
              </a:rPr>
              <a:t/>
            </a:r>
            <a:br>
              <a:rPr lang="es-ES" sz="1800" b="1" dirty="0">
                <a:solidFill>
                  <a:schemeClr val="bg2">
                    <a:lumMod val="25000"/>
                  </a:schemeClr>
                </a:solidFill>
              </a:rPr>
            </a:br>
            <a:r>
              <a:rPr lang="es-ES" sz="1800" b="1" dirty="0">
                <a:solidFill>
                  <a:schemeClr val="bg2">
                    <a:lumMod val="25000"/>
                  </a:schemeClr>
                </a:solidFill>
              </a:rPr>
              <a:t>Al 31 de julio del 2013, en Ecuador existían 3.260 cooperativas (946 cooperativas de ahorro y crédito, una caja central y 2.313 cooperativas no financieras); y 2.847 Asociaciones de Producción. El proceso de registro alcanzó una cobertura del 95% y 168% del universo estimado de cooperativas y asociaciones productivas respectivamente. </a:t>
            </a:r>
            <a:endParaRPr lang="es-EC" sz="1800" b="1" dirty="0">
              <a:solidFill>
                <a:schemeClr val="bg2">
                  <a:lumMod val="25000"/>
                </a:schemeClr>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969" y="621258"/>
            <a:ext cx="3971053" cy="2284941"/>
          </a:xfrm>
          <a:prstGeom prst="rect">
            <a:avLst/>
          </a:prstGeom>
        </p:spPr>
      </p:pic>
    </p:spTree>
    <p:extLst>
      <p:ext uri="{BB962C8B-B14F-4D97-AF65-F5344CB8AC3E}">
        <p14:creationId xmlns:p14="http://schemas.microsoft.com/office/powerpoint/2010/main" val="153927536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16980" y="2535127"/>
            <a:ext cx="8596668" cy="2653048"/>
          </a:xfrm>
        </p:spPr>
        <p:txBody>
          <a:bodyPr>
            <a:noAutofit/>
          </a:bodyPr>
          <a:lstStyle/>
          <a:p>
            <a:pPr marL="0" indent="0" algn="just">
              <a:buNone/>
            </a:pPr>
            <a:r>
              <a:rPr lang="es-ES" sz="2000" b="1" dirty="0"/>
              <a:t>la AGSO es una Institución Gremial sin fines de lucro, que lidera la defensa de la producción lechera y del sector ganadero en general. Fue fundada hace más de 50 años y durante este tiempo ha puesto su contingente de apoyo para impulsar el desarrollo y crecimiento de la actividad lechera y mejorar la calidad de vida de la gente del campo</a:t>
            </a:r>
            <a:r>
              <a:rPr lang="es-ES" sz="2000" b="1" dirty="0" smtClean="0"/>
              <a:t>.</a:t>
            </a:r>
          </a:p>
          <a:p>
            <a:pPr marL="0" indent="0" algn="just">
              <a:buNone/>
            </a:pPr>
            <a:endParaRPr lang="es-ES" sz="2000" b="1" dirty="0"/>
          </a:p>
          <a:p>
            <a:pPr marL="0" indent="0" algn="just">
              <a:buNone/>
            </a:pPr>
            <a:r>
              <a:rPr lang="es-ES" sz="2000" b="1" dirty="0" smtClean="0"/>
              <a:t>Las </a:t>
            </a:r>
            <a:r>
              <a:rPr lang="es-ES" sz="2000" b="1" dirty="0"/>
              <a:t>acciones de la AGSO </a:t>
            </a:r>
            <a:r>
              <a:rPr lang="es-ES" sz="2000" b="1" dirty="0" smtClean="0"/>
              <a:t>han </a:t>
            </a:r>
            <a:r>
              <a:rPr lang="es-ES" sz="2000" b="1" dirty="0"/>
              <a:t>sido dirigidas a generar un ambiente positivo para la actividad lechera en el contexto nacional y por ello se han enfocado en forma permanente a generar conciencia entre los diferentes gobiernos, la prensa y la comunidad nacional e internacional, de la importancia que la actividad tiene en el Ecuador, tanto por su calidad nutricional como por la generación de trabajo directo e indirecto .</a:t>
            </a:r>
            <a:endParaRPr lang="es-EC" sz="2000" b="1" dirty="0">
              <a:solidFill>
                <a:schemeClr val="bg2">
                  <a:lumMod val="50000"/>
                </a:schemeClr>
              </a:solidFill>
            </a:endParaRPr>
          </a:p>
          <a:p>
            <a:pPr algn="just"/>
            <a:endParaRPr lang="es-EC" sz="2000" b="1" dirty="0">
              <a:solidFill>
                <a:schemeClr val="bg2">
                  <a:lumMod val="5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80" y="437344"/>
            <a:ext cx="8436740" cy="1733550"/>
          </a:xfrm>
          <a:prstGeom prst="rect">
            <a:avLst/>
          </a:prstGeom>
        </p:spPr>
      </p:pic>
    </p:spTree>
    <p:extLst>
      <p:ext uri="{BB962C8B-B14F-4D97-AF65-F5344CB8AC3E}">
        <p14:creationId xmlns:p14="http://schemas.microsoft.com/office/powerpoint/2010/main" val="49298113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702" y="2328526"/>
            <a:ext cx="4134118" cy="3155186"/>
          </a:xfrm>
        </p:spPr>
      </p:pic>
      <p:sp>
        <p:nvSpPr>
          <p:cNvPr id="2" name="Título 1"/>
          <p:cNvSpPr>
            <a:spLocks noGrp="1"/>
          </p:cNvSpPr>
          <p:nvPr>
            <p:ph type="title"/>
          </p:nvPr>
        </p:nvSpPr>
        <p:spPr>
          <a:xfrm>
            <a:off x="1599520" y="558218"/>
            <a:ext cx="8596668" cy="819955"/>
          </a:xfrm>
        </p:spPr>
        <p:txBody>
          <a:bodyPr/>
          <a:lstStyle/>
          <a:p>
            <a:r>
              <a:rPr lang="es-ES" b="1" dirty="0" smtClean="0"/>
              <a:t>CENTROS DE ACOPIO</a:t>
            </a:r>
            <a:endParaRPr lang="es-EC" b="1" dirty="0"/>
          </a:p>
        </p:txBody>
      </p:sp>
      <p:sp>
        <p:nvSpPr>
          <p:cNvPr id="6" name="CuadroTexto 5"/>
          <p:cNvSpPr txBox="1"/>
          <p:nvPr/>
        </p:nvSpPr>
        <p:spPr>
          <a:xfrm>
            <a:off x="5929918" y="1601273"/>
            <a:ext cx="4687910" cy="286232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solidFill>
                  <a:schemeClr val="tx2"/>
                </a:solidFill>
              </a:rPr>
              <a:t>Comercialización formal</a:t>
            </a:r>
          </a:p>
          <a:p>
            <a:pPr marL="285750" indent="-285750">
              <a:buFont typeface="Arial" panose="020B0604020202020204" pitchFamily="34" charset="0"/>
              <a:buChar char="•"/>
            </a:pPr>
            <a:r>
              <a:rPr lang="es-EC" b="1" dirty="0" smtClean="0">
                <a:solidFill>
                  <a:schemeClr val="tx2"/>
                </a:solidFill>
              </a:rPr>
              <a:t>Precio oficial + calidad</a:t>
            </a:r>
          </a:p>
          <a:p>
            <a:pPr marL="285750" indent="-285750">
              <a:buFont typeface="Arial" panose="020B0604020202020204" pitchFamily="34" charset="0"/>
              <a:buChar char="•"/>
            </a:pPr>
            <a:r>
              <a:rPr lang="es-EC" b="1" dirty="0" smtClean="0">
                <a:solidFill>
                  <a:schemeClr val="tx2"/>
                </a:solidFill>
              </a:rPr>
              <a:t>Seguridad de compra</a:t>
            </a:r>
          </a:p>
          <a:p>
            <a:pPr marL="285750" indent="-285750">
              <a:buFont typeface="Arial" panose="020B0604020202020204" pitchFamily="34" charset="0"/>
              <a:buChar char="•"/>
            </a:pPr>
            <a:r>
              <a:rPr lang="es-EC" b="1" dirty="0" smtClean="0">
                <a:solidFill>
                  <a:schemeClr val="tx2"/>
                </a:solidFill>
              </a:rPr>
              <a:t>Ingresos fijos al productor</a:t>
            </a:r>
          </a:p>
          <a:p>
            <a:pPr marL="285750" indent="-285750">
              <a:buFont typeface="Arial" panose="020B0604020202020204" pitchFamily="34" charset="0"/>
              <a:buChar char="•"/>
            </a:pPr>
            <a:r>
              <a:rPr lang="es-ES" b="1" dirty="0">
                <a:solidFill>
                  <a:schemeClr val="tx2"/>
                </a:solidFill>
              </a:rPr>
              <a:t>44 Centros de Acopio, en 7 provincias del </a:t>
            </a:r>
            <a:r>
              <a:rPr lang="es-ES" b="1" dirty="0" smtClean="0">
                <a:solidFill>
                  <a:schemeClr val="tx2"/>
                </a:solidFill>
              </a:rPr>
              <a:t>país</a:t>
            </a:r>
            <a:r>
              <a:rPr lang="es-ES" b="1" dirty="0">
                <a:solidFill>
                  <a:schemeClr val="tx2"/>
                </a:solidFill>
              </a:rPr>
              <a:t>.</a:t>
            </a:r>
            <a:r>
              <a:rPr lang="es-ES" b="1" dirty="0" smtClean="0">
                <a:solidFill>
                  <a:schemeClr val="tx2"/>
                </a:solidFill>
              </a:rPr>
              <a:t> </a:t>
            </a:r>
          </a:p>
          <a:p>
            <a:pPr marL="285750" indent="-285750">
              <a:buFont typeface="Arial" panose="020B0604020202020204" pitchFamily="34" charset="0"/>
              <a:buChar char="•"/>
            </a:pPr>
            <a:r>
              <a:rPr lang="es-ES" b="1" dirty="0" smtClean="0">
                <a:solidFill>
                  <a:schemeClr val="tx2"/>
                </a:solidFill>
              </a:rPr>
              <a:t>La </a:t>
            </a:r>
            <a:r>
              <a:rPr lang="es-ES" b="1" dirty="0">
                <a:solidFill>
                  <a:schemeClr val="tx2"/>
                </a:solidFill>
              </a:rPr>
              <a:t>meta es llegar a 200 Centros de Acopio. </a:t>
            </a:r>
            <a:endParaRPr lang="es-ES" b="1" dirty="0" smtClean="0">
              <a:solidFill>
                <a:schemeClr val="tx2"/>
              </a:solidFill>
            </a:endParaRPr>
          </a:p>
          <a:p>
            <a:pPr marL="285750" indent="-285750">
              <a:buFont typeface="Arial" panose="020B0604020202020204" pitchFamily="34" charset="0"/>
              <a:buChar char="•"/>
            </a:pPr>
            <a:r>
              <a:rPr lang="es-ES" b="1" dirty="0" smtClean="0">
                <a:solidFill>
                  <a:schemeClr val="tx2"/>
                </a:solidFill>
              </a:rPr>
              <a:t>El Ordeño</a:t>
            </a:r>
            <a:endParaRPr lang="es-EC" b="1" dirty="0">
              <a:solidFill>
                <a:schemeClr val="tx2"/>
              </a:solidFill>
            </a:endParaRPr>
          </a:p>
          <a:p>
            <a:pPr marL="285750" indent="-285750">
              <a:buFont typeface="Arial" panose="020B0604020202020204" pitchFamily="34" charset="0"/>
              <a:buChar char="•"/>
            </a:pPr>
            <a:endParaRPr lang="es-EC" b="1" dirty="0" smtClean="0">
              <a:solidFill>
                <a:schemeClr val="tx2"/>
              </a:solidFill>
            </a:endParaRPr>
          </a:p>
          <a:p>
            <a:pPr marL="285750" indent="-285750">
              <a:buFont typeface="Arial" panose="020B0604020202020204" pitchFamily="34" charset="0"/>
              <a:buChar char="•"/>
            </a:pPr>
            <a:endParaRPr lang="es-EC" b="1" dirty="0">
              <a:solidFill>
                <a:schemeClr val="tx2"/>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304513435"/>
              </p:ext>
            </p:extLst>
          </p:nvPr>
        </p:nvGraphicFramePr>
        <p:xfrm>
          <a:off x="6342449" y="4088223"/>
          <a:ext cx="4001701" cy="2348298"/>
        </p:xfrm>
        <a:graphic>
          <a:graphicData uri="http://schemas.openxmlformats.org/drawingml/2006/table">
            <a:tbl>
              <a:tblPr firstRow="1" firstCol="1" bandRow="1">
                <a:tableStyleId>{5C22544A-7EE6-4342-B048-85BDC9FD1C3A}</a:tableStyleId>
              </a:tblPr>
              <a:tblGrid>
                <a:gridCol w="2310842"/>
                <a:gridCol w="1690859"/>
              </a:tblGrid>
              <a:tr h="231977">
                <a:tc>
                  <a:txBody>
                    <a:bodyPr/>
                    <a:lstStyle/>
                    <a:p>
                      <a:pPr>
                        <a:lnSpc>
                          <a:spcPct val="107000"/>
                        </a:lnSpc>
                        <a:spcAft>
                          <a:spcPts val="0"/>
                        </a:spcAft>
                      </a:pPr>
                      <a:r>
                        <a:rPr lang="es-EC" sz="1600" b="1" dirty="0">
                          <a:solidFill>
                            <a:schemeClr val="tx2"/>
                          </a:solidFill>
                          <a:effectLst/>
                        </a:rPr>
                        <a:t>Cayambe</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17</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Los Bancos</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5</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Imbabura</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1</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Cotopaxi</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7</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Tungurahua</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5</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Napo</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6</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Sucumbíos</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1</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Carchi</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c>
                  <a:txBody>
                    <a:bodyPr/>
                    <a:lstStyle/>
                    <a:p>
                      <a:pPr algn="r">
                        <a:lnSpc>
                          <a:spcPct val="107000"/>
                        </a:lnSpc>
                        <a:spcAft>
                          <a:spcPts val="0"/>
                        </a:spcAft>
                      </a:pPr>
                      <a:r>
                        <a:rPr lang="es-EC" sz="1600" b="1" dirty="0">
                          <a:solidFill>
                            <a:schemeClr val="tx2"/>
                          </a:solidFill>
                          <a:effectLst/>
                        </a:rPr>
                        <a:t>2</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bg2">
                        <a:lumMod val="75000"/>
                      </a:schemeClr>
                    </a:solidFill>
                  </a:tcPr>
                </a:tc>
              </a:tr>
              <a:tr h="231977">
                <a:tc>
                  <a:txBody>
                    <a:bodyPr/>
                    <a:lstStyle/>
                    <a:p>
                      <a:pPr>
                        <a:lnSpc>
                          <a:spcPct val="107000"/>
                        </a:lnSpc>
                        <a:spcAft>
                          <a:spcPts val="0"/>
                        </a:spcAft>
                      </a:pPr>
                      <a:r>
                        <a:rPr lang="es-EC" sz="1600" b="1" dirty="0">
                          <a:solidFill>
                            <a:schemeClr val="tx2"/>
                          </a:solidFill>
                          <a:effectLst/>
                        </a:rPr>
                        <a:t>Total</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b="1" dirty="0">
                          <a:solidFill>
                            <a:schemeClr val="tx2"/>
                          </a:solidFill>
                          <a:effectLst/>
                        </a:rPr>
                        <a:t>44</a:t>
                      </a:r>
                      <a:endParaRPr lang="es-EC" sz="1600" b="1" dirty="0">
                        <a:solidFill>
                          <a:schemeClr val="tx2"/>
                        </a:solidFill>
                        <a:effectLst/>
                        <a:latin typeface="Times New Roman" panose="02020603050405020304" pitchFamily="18" charset="0"/>
                        <a:ea typeface="Times New Roman" panose="02020603050405020304" pitchFamily="18" charset="0"/>
                      </a:endParaRPr>
                    </a:p>
                  </a:txBody>
                  <a:tcPr marL="44450" marR="44450" marT="0" marB="0" anchor="b">
                    <a:solidFill>
                      <a:schemeClr val="accent1"/>
                    </a:solidFill>
                  </a:tcPr>
                </a:tc>
              </a:tr>
            </a:tbl>
          </a:graphicData>
        </a:graphic>
      </p:graphicFrame>
    </p:spTree>
    <p:extLst>
      <p:ext uri="{BB962C8B-B14F-4D97-AF65-F5344CB8AC3E}">
        <p14:creationId xmlns:p14="http://schemas.microsoft.com/office/powerpoint/2010/main" val="385711697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533" y="223183"/>
            <a:ext cx="8596668" cy="819955"/>
          </a:xfrm>
        </p:spPr>
        <p:txBody>
          <a:bodyPr>
            <a:normAutofit fontScale="90000"/>
          </a:bodyPr>
          <a:lstStyle/>
          <a:p>
            <a:r>
              <a:rPr lang="es-EC" b="1" dirty="0" smtClean="0"/>
              <a:t>BENEFICIOS QUE BRINDA  LA AGSO</a:t>
            </a:r>
            <a:endParaRPr lang="es-EC" b="1"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0" y="1813260"/>
            <a:ext cx="3065714" cy="1928537"/>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545" y="4625784"/>
            <a:ext cx="3065714" cy="1894611"/>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018" y="1868960"/>
            <a:ext cx="3028527" cy="1872837"/>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233" y="4625784"/>
            <a:ext cx="3110095" cy="1894611"/>
          </a:xfrm>
          <a:prstGeom prst="rect">
            <a:avLst/>
          </a:prstGeom>
        </p:spPr>
      </p:pic>
      <p:sp>
        <p:nvSpPr>
          <p:cNvPr id="4" name="3 CuadroTexto"/>
          <p:cNvSpPr txBox="1"/>
          <p:nvPr/>
        </p:nvSpPr>
        <p:spPr>
          <a:xfrm>
            <a:off x="1891849" y="1181100"/>
            <a:ext cx="8107695" cy="830997"/>
          </a:xfrm>
          <a:prstGeom prst="rect">
            <a:avLst/>
          </a:prstGeom>
          <a:noFill/>
        </p:spPr>
        <p:txBody>
          <a:bodyPr wrap="square" rtlCol="0">
            <a:spAutoFit/>
          </a:bodyPr>
          <a:lstStyle/>
          <a:p>
            <a:r>
              <a:rPr lang="es-ES" sz="2400" b="1" dirty="0" smtClean="0">
                <a:solidFill>
                  <a:schemeClr val="tx2"/>
                </a:solidFill>
              </a:rPr>
              <a:t>         Capacitación                                          Provisión </a:t>
            </a:r>
            <a:r>
              <a:rPr lang="es-ES" sz="2400" b="1" dirty="0">
                <a:solidFill>
                  <a:schemeClr val="tx2"/>
                </a:solidFill>
              </a:rPr>
              <a:t>de insumos </a:t>
            </a:r>
          </a:p>
          <a:p>
            <a:pPr algn="ctr"/>
            <a:endParaRPr lang="es-ES" sz="2400" b="1" dirty="0"/>
          </a:p>
        </p:txBody>
      </p:sp>
      <p:sp>
        <p:nvSpPr>
          <p:cNvPr id="6" name="5 CuadroTexto"/>
          <p:cNvSpPr txBox="1"/>
          <p:nvPr/>
        </p:nvSpPr>
        <p:spPr>
          <a:xfrm>
            <a:off x="1910443" y="3913138"/>
            <a:ext cx="8233682" cy="461665"/>
          </a:xfrm>
          <a:prstGeom prst="rect">
            <a:avLst/>
          </a:prstGeom>
          <a:noFill/>
        </p:spPr>
        <p:txBody>
          <a:bodyPr wrap="square" rtlCol="0">
            <a:spAutoFit/>
          </a:bodyPr>
          <a:lstStyle>
            <a:defPPr>
              <a:defRPr lang="en-US"/>
            </a:defPPr>
            <a:lvl1pPr>
              <a:defRPr sz="2400" b="1">
                <a:solidFill>
                  <a:schemeClr val="tx2"/>
                </a:solidFill>
              </a:defRPr>
            </a:lvl1pPr>
          </a:lstStyle>
          <a:p>
            <a:r>
              <a:rPr lang="es-ES" dirty="0"/>
              <a:t>Mejoramiento genético   </a:t>
            </a:r>
            <a:r>
              <a:rPr lang="es-ES" dirty="0" smtClean="0"/>
              <a:t>                               Acceso </a:t>
            </a:r>
            <a:r>
              <a:rPr lang="es-ES" dirty="0"/>
              <a:t>a </a:t>
            </a:r>
            <a:r>
              <a:rPr lang="es-ES" dirty="0" smtClean="0"/>
              <a:t>créditos</a:t>
            </a:r>
            <a:endParaRPr lang="es-EC" dirty="0"/>
          </a:p>
        </p:txBody>
      </p:sp>
    </p:spTree>
    <p:extLst>
      <p:ext uri="{BB962C8B-B14F-4D97-AF65-F5344CB8AC3E}">
        <p14:creationId xmlns:p14="http://schemas.microsoft.com/office/powerpoint/2010/main" val="295661223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533" y="622425"/>
            <a:ext cx="8596668" cy="819955"/>
          </a:xfrm>
        </p:spPr>
        <p:txBody>
          <a:bodyPr>
            <a:normAutofit fontScale="90000"/>
          </a:bodyPr>
          <a:lstStyle/>
          <a:p>
            <a:r>
              <a:rPr lang="es-EC" b="1" dirty="0" smtClean="0"/>
              <a:t>BENEFICIOS QUE BRINDA  LA AGSO</a:t>
            </a:r>
            <a:endParaRPr lang="es-EC" b="1"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560" y="2678746"/>
            <a:ext cx="3894101" cy="2449647"/>
          </a:xfrm>
          <a:prstGeom prst="rect">
            <a:avLst/>
          </a:prstGeom>
        </p:spPr>
      </p:pic>
      <p:sp>
        <p:nvSpPr>
          <p:cNvPr id="4" name="3 CuadroTexto"/>
          <p:cNvSpPr txBox="1"/>
          <p:nvPr/>
        </p:nvSpPr>
        <p:spPr>
          <a:xfrm>
            <a:off x="1734396" y="1778992"/>
            <a:ext cx="3182427" cy="1015663"/>
          </a:xfrm>
          <a:prstGeom prst="rect">
            <a:avLst/>
          </a:prstGeom>
          <a:noFill/>
        </p:spPr>
        <p:txBody>
          <a:bodyPr wrap="square" rtlCol="0">
            <a:spAutoFit/>
          </a:bodyPr>
          <a:lstStyle/>
          <a:p>
            <a:r>
              <a:rPr lang="es-ES" sz="3000" b="1" dirty="0" smtClean="0">
                <a:solidFill>
                  <a:schemeClr val="tx2"/>
                </a:solidFill>
              </a:rPr>
              <a:t>         Capacitación</a:t>
            </a:r>
            <a:endParaRPr lang="es-ES" sz="3000" b="1" dirty="0">
              <a:solidFill>
                <a:schemeClr val="tx2"/>
              </a:solidFill>
            </a:endParaRPr>
          </a:p>
          <a:p>
            <a:pPr algn="ctr"/>
            <a:endParaRPr lang="es-ES" sz="3000" b="1" dirty="0"/>
          </a:p>
        </p:txBody>
      </p:sp>
      <p:sp>
        <p:nvSpPr>
          <p:cNvPr id="3" name="CuadroTexto 2"/>
          <p:cNvSpPr txBox="1"/>
          <p:nvPr/>
        </p:nvSpPr>
        <p:spPr>
          <a:xfrm>
            <a:off x="6619741" y="2010743"/>
            <a:ext cx="4082603" cy="3785652"/>
          </a:xfrm>
          <a:prstGeom prst="rect">
            <a:avLst/>
          </a:prstGeom>
          <a:noFill/>
        </p:spPr>
        <p:txBody>
          <a:bodyPr wrap="square" rtlCol="0">
            <a:spAutoFit/>
          </a:bodyPr>
          <a:lstStyle/>
          <a:p>
            <a:r>
              <a:rPr lang="es-ES" sz="2000" b="1" dirty="0">
                <a:solidFill>
                  <a:schemeClr val="bg2">
                    <a:lumMod val="25000"/>
                  </a:schemeClr>
                </a:solidFill>
              </a:rPr>
              <a:t>La Asociación de Ganaderos de la Sierra y Oriente AGSO, a través de los centros de acopio organiza capacitaciones en temas como: </a:t>
            </a:r>
            <a:endParaRPr lang="es-ES" sz="2000" b="1" dirty="0" smtClean="0">
              <a:solidFill>
                <a:schemeClr val="bg2">
                  <a:lumMod val="25000"/>
                </a:schemeClr>
              </a:solidFill>
            </a:endParaRPr>
          </a:p>
          <a:p>
            <a:endParaRPr lang="es-ES" sz="2000" b="1" dirty="0" smtClean="0">
              <a:solidFill>
                <a:schemeClr val="bg2">
                  <a:lumMod val="25000"/>
                </a:schemeClr>
              </a:solidFill>
            </a:endParaRPr>
          </a:p>
          <a:p>
            <a:pPr marL="285750" indent="-285750">
              <a:buFont typeface="Arial" panose="020B0604020202020204" pitchFamily="34" charset="0"/>
              <a:buChar char="•"/>
            </a:pPr>
            <a:r>
              <a:rPr lang="es-ES" sz="2000" b="1" dirty="0">
                <a:solidFill>
                  <a:schemeClr val="bg2">
                    <a:lumMod val="25000"/>
                  </a:schemeClr>
                </a:solidFill>
              </a:rPr>
              <a:t>M</a:t>
            </a:r>
            <a:r>
              <a:rPr lang="es-ES" sz="2000" b="1" dirty="0" smtClean="0">
                <a:solidFill>
                  <a:schemeClr val="bg2">
                    <a:lumMod val="25000"/>
                  </a:schemeClr>
                </a:solidFill>
              </a:rPr>
              <a:t>antenimiento animal</a:t>
            </a:r>
          </a:p>
          <a:p>
            <a:pPr marL="285750" indent="-285750">
              <a:buFont typeface="Arial" panose="020B0604020202020204" pitchFamily="34" charset="0"/>
              <a:buChar char="•"/>
            </a:pPr>
            <a:endParaRPr lang="es-ES" sz="2000" b="1" dirty="0" smtClean="0">
              <a:solidFill>
                <a:schemeClr val="bg2">
                  <a:lumMod val="25000"/>
                </a:schemeClr>
              </a:solidFill>
            </a:endParaRPr>
          </a:p>
          <a:p>
            <a:pPr marL="285750" indent="-285750">
              <a:buFont typeface="Arial" panose="020B0604020202020204" pitchFamily="34" charset="0"/>
              <a:buChar char="•"/>
            </a:pPr>
            <a:r>
              <a:rPr lang="es-ES" sz="2000" b="1" dirty="0">
                <a:solidFill>
                  <a:schemeClr val="bg2">
                    <a:lumMod val="25000"/>
                  </a:schemeClr>
                </a:solidFill>
              </a:rPr>
              <a:t>M</a:t>
            </a:r>
            <a:r>
              <a:rPr lang="es-ES" sz="2000" b="1" dirty="0" smtClean="0">
                <a:solidFill>
                  <a:schemeClr val="bg2">
                    <a:lumMod val="25000"/>
                  </a:schemeClr>
                </a:solidFill>
              </a:rPr>
              <a:t>anejo </a:t>
            </a:r>
            <a:r>
              <a:rPr lang="es-ES" sz="2000" b="1" dirty="0">
                <a:solidFill>
                  <a:schemeClr val="bg2">
                    <a:lumMod val="25000"/>
                  </a:schemeClr>
                </a:solidFill>
              </a:rPr>
              <a:t>de </a:t>
            </a:r>
            <a:r>
              <a:rPr lang="es-ES" sz="2000" b="1" dirty="0" smtClean="0">
                <a:solidFill>
                  <a:schemeClr val="bg2">
                    <a:lumMod val="25000"/>
                  </a:schemeClr>
                </a:solidFill>
              </a:rPr>
              <a:t>leche</a:t>
            </a:r>
          </a:p>
          <a:p>
            <a:pPr marL="285750" indent="-285750">
              <a:buFont typeface="Arial" panose="020B0604020202020204" pitchFamily="34" charset="0"/>
              <a:buChar char="•"/>
            </a:pPr>
            <a:endParaRPr lang="es-ES" sz="2000" b="1" dirty="0" smtClean="0">
              <a:solidFill>
                <a:schemeClr val="bg2">
                  <a:lumMod val="25000"/>
                </a:schemeClr>
              </a:solidFill>
            </a:endParaRPr>
          </a:p>
          <a:p>
            <a:pPr marL="285750" indent="-285750">
              <a:buFont typeface="Arial" panose="020B0604020202020204" pitchFamily="34" charset="0"/>
              <a:buChar char="•"/>
            </a:pPr>
            <a:r>
              <a:rPr lang="es-ES" sz="2000" b="1" dirty="0">
                <a:solidFill>
                  <a:schemeClr val="bg2">
                    <a:lumMod val="25000"/>
                  </a:schemeClr>
                </a:solidFill>
              </a:rPr>
              <a:t>M</a:t>
            </a:r>
            <a:r>
              <a:rPr lang="es-ES" sz="2000" b="1" dirty="0" smtClean="0">
                <a:solidFill>
                  <a:schemeClr val="bg2">
                    <a:lumMod val="25000"/>
                  </a:schemeClr>
                </a:solidFill>
              </a:rPr>
              <a:t>ejoramiento </a:t>
            </a:r>
            <a:r>
              <a:rPr lang="es-ES" sz="2000" b="1" dirty="0">
                <a:solidFill>
                  <a:schemeClr val="bg2">
                    <a:lumMod val="25000"/>
                  </a:schemeClr>
                </a:solidFill>
              </a:rPr>
              <a:t>de </a:t>
            </a:r>
            <a:r>
              <a:rPr lang="es-ES" sz="2000" b="1" dirty="0" smtClean="0">
                <a:solidFill>
                  <a:schemeClr val="bg2">
                    <a:lumMod val="25000"/>
                  </a:schemeClr>
                </a:solidFill>
              </a:rPr>
              <a:t>potreros</a:t>
            </a:r>
          </a:p>
          <a:p>
            <a:endParaRPr lang="es-ES" sz="2000" b="1" dirty="0" smtClean="0">
              <a:solidFill>
                <a:schemeClr val="bg2">
                  <a:lumMod val="25000"/>
                </a:schemeClr>
              </a:solidFill>
            </a:endParaRPr>
          </a:p>
          <a:p>
            <a:pPr marL="285750" indent="-285750">
              <a:buFont typeface="Arial" panose="020B0604020202020204" pitchFamily="34" charset="0"/>
              <a:buChar char="•"/>
            </a:pPr>
            <a:r>
              <a:rPr lang="es-ES" sz="2000" b="1" dirty="0" smtClean="0">
                <a:solidFill>
                  <a:schemeClr val="bg2">
                    <a:lumMod val="25000"/>
                  </a:schemeClr>
                </a:solidFill>
              </a:rPr>
              <a:t>Inseminación</a:t>
            </a:r>
            <a:r>
              <a:rPr lang="es-ES" sz="2000" b="1" dirty="0">
                <a:solidFill>
                  <a:schemeClr val="bg2">
                    <a:lumMod val="25000"/>
                  </a:schemeClr>
                </a:solidFill>
              </a:rPr>
              <a:t>.</a:t>
            </a:r>
            <a:endParaRPr lang="es-EC" sz="2000" b="1" dirty="0">
              <a:solidFill>
                <a:schemeClr val="bg2">
                  <a:lumMod val="25000"/>
                </a:schemeClr>
              </a:solidFill>
            </a:endParaRPr>
          </a:p>
        </p:txBody>
      </p:sp>
    </p:spTree>
    <p:extLst>
      <p:ext uri="{BB962C8B-B14F-4D97-AF65-F5344CB8AC3E}">
        <p14:creationId xmlns:p14="http://schemas.microsoft.com/office/powerpoint/2010/main" val="16700245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533" y="622425"/>
            <a:ext cx="8596668" cy="819955"/>
          </a:xfrm>
        </p:spPr>
        <p:txBody>
          <a:bodyPr>
            <a:normAutofit fontScale="90000"/>
          </a:bodyPr>
          <a:lstStyle/>
          <a:p>
            <a:r>
              <a:rPr lang="es-EC" b="1" dirty="0" smtClean="0"/>
              <a:t>BENEFICIOS QUE BRINDA  LA AGSO</a:t>
            </a:r>
            <a:endParaRPr lang="es-EC" b="1" dirty="0"/>
          </a:p>
        </p:txBody>
      </p:sp>
      <p:sp>
        <p:nvSpPr>
          <p:cNvPr id="4" name="3 CuadroTexto"/>
          <p:cNvSpPr txBox="1"/>
          <p:nvPr/>
        </p:nvSpPr>
        <p:spPr>
          <a:xfrm>
            <a:off x="1510982" y="1778992"/>
            <a:ext cx="3629254" cy="1077218"/>
          </a:xfrm>
          <a:prstGeom prst="rect">
            <a:avLst/>
          </a:prstGeom>
          <a:noFill/>
        </p:spPr>
        <p:txBody>
          <a:bodyPr wrap="square" rtlCol="0">
            <a:spAutoFit/>
          </a:bodyPr>
          <a:lstStyle/>
          <a:p>
            <a:pPr algn="ctr"/>
            <a:r>
              <a:rPr lang="es-ES" sz="3200" b="1" dirty="0" smtClean="0">
                <a:solidFill>
                  <a:schemeClr val="bg2">
                    <a:lumMod val="25000"/>
                  </a:schemeClr>
                </a:solidFill>
              </a:rPr>
              <a:t>Mejoramiento genético</a:t>
            </a:r>
            <a:endParaRPr lang="es-ES" sz="3000" b="1" dirty="0">
              <a:solidFill>
                <a:schemeClr val="bg2">
                  <a:lumMod val="25000"/>
                </a:schemeClr>
              </a:solidFill>
            </a:endParaRPr>
          </a:p>
        </p:txBody>
      </p:sp>
      <p:sp>
        <p:nvSpPr>
          <p:cNvPr id="3" name="CuadroTexto 2"/>
          <p:cNvSpPr txBox="1"/>
          <p:nvPr/>
        </p:nvSpPr>
        <p:spPr>
          <a:xfrm>
            <a:off x="6181861" y="2098660"/>
            <a:ext cx="5151548" cy="4093428"/>
          </a:xfrm>
          <a:prstGeom prst="rect">
            <a:avLst/>
          </a:prstGeom>
          <a:noFill/>
        </p:spPr>
        <p:txBody>
          <a:bodyPr wrap="square" rtlCol="0">
            <a:spAutoFit/>
          </a:bodyPr>
          <a:lstStyle/>
          <a:p>
            <a:r>
              <a:rPr lang="es-ES" sz="2000" b="1" dirty="0" smtClean="0">
                <a:solidFill>
                  <a:schemeClr val="bg2">
                    <a:lumMod val="25000"/>
                  </a:schemeClr>
                </a:solidFill>
              </a:rPr>
              <a:t>AGSO </a:t>
            </a:r>
            <a:r>
              <a:rPr lang="es-ES" sz="2000" b="1" dirty="0">
                <a:solidFill>
                  <a:schemeClr val="bg2">
                    <a:lumMod val="25000"/>
                  </a:schemeClr>
                </a:solidFill>
              </a:rPr>
              <a:t>cuenta con nuevos laboratorios y equipos de tecnología de punta, para el procesamiento y distribución de semen bovino, a través de su Centro de Desarrollo Genético y Capacitación, que está ubicado al sur de la ciudad de Quito, sector Guamaní</a:t>
            </a:r>
            <a:r>
              <a:rPr lang="es-ES" sz="2000" b="1" dirty="0" smtClean="0">
                <a:solidFill>
                  <a:schemeClr val="bg2">
                    <a:lumMod val="25000"/>
                  </a:schemeClr>
                </a:solidFill>
              </a:rPr>
              <a:t>.</a:t>
            </a:r>
          </a:p>
          <a:p>
            <a:endParaRPr lang="es-ES" sz="2000" b="1" dirty="0">
              <a:solidFill>
                <a:schemeClr val="bg2">
                  <a:lumMod val="25000"/>
                </a:schemeClr>
              </a:solidFill>
            </a:endParaRPr>
          </a:p>
          <a:p>
            <a:r>
              <a:rPr lang="es-ES" sz="2000" b="1" dirty="0">
                <a:solidFill>
                  <a:schemeClr val="bg2">
                    <a:lumMod val="25000"/>
                  </a:schemeClr>
                </a:solidFill>
              </a:rPr>
              <a:t>La capacitación en inseminación artificial bovina a pequeños productores, es otra de las fases del proyecto, ya que se busca capacitar a gente de las mismas comunidades, para que puedan desenvolverse en este campo. </a:t>
            </a:r>
            <a:endParaRPr lang="es-EC" sz="2000" b="1" dirty="0">
              <a:solidFill>
                <a:schemeClr val="bg2">
                  <a:lumMod val="25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982" y="3337896"/>
            <a:ext cx="3629254" cy="2174262"/>
          </a:xfrm>
          <a:prstGeom prst="rect">
            <a:avLst/>
          </a:prstGeom>
        </p:spPr>
      </p:pic>
    </p:spTree>
    <p:extLst>
      <p:ext uri="{BB962C8B-B14F-4D97-AF65-F5344CB8AC3E}">
        <p14:creationId xmlns:p14="http://schemas.microsoft.com/office/powerpoint/2010/main" val="106558099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533" y="622425"/>
            <a:ext cx="8596668" cy="819955"/>
          </a:xfrm>
        </p:spPr>
        <p:txBody>
          <a:bodyPr>
            <a:normAutofit fontScale="90000"/>
          </a:bodyPr>
          <a:lstStyle/>
          <a:p>
            <a:r>
              <a:rPr lang="es-EC" b="1" dirty="0" smtClean="0"/>
              <a:t>BENEFICIOS QUE BRINDA  LA AGSO</a:t>
            </a:r>
            <a:endParaRPr lang="es-EC" b="1" dirty="0"/>
          </a:p>
        </p:txBody>
      </p:sp>
      <p:sp>
        <p:nvSpPr>
          <p:cNvPr id="4" name="3 CuadroTexto"/>
          <p:cNvSpPr txBox="1"/>
          <p:nvPr/>
        </p:nvSpPr>
        <p:spPr>
          <a:xfrm>
            <a:off x="1433707" y="2098660"/>
            <a:ext cx="3923903" cy="584775"/>
          </a:xfrm>
          <a:prstGeom prst="rect">
            <a:avLst/>
          </a:prstGeom>
          <a:noFill/>
        </p:spPr>
        <p:txBody>
          <a:bodyPr wrap="square" rtlCol="0">
            <a:spAutoFit/>
          </a:bodyPr>
          <a:lstStyle/>
          <a:p>
            <a:pPr algn="ctr"/>
            <a:r>
              <a:rPr lang="es-ES" sz="3200" b="1" dirty="0">
                <a:solidFill>
                  <a:schemeClr val="tx2"/>
                </a:solidFill>
              </a:rPr>
              <a:t>Provisión de insumos</a:t>
            </a:r>
            <a:endParaRPr lang="es-ES" sz="3000" b="1" dirty="0">
              <a:solidFill>
                <a:schemeClr val="bg2">
                  <a:lumMod val="25000"/>
                </a:schemeClr>
              </a:solidFill>
            </a:endParaRPr>
          </a:p>
        </p:txBody>
      </p:sp>
      <p:sp>
        <p:nvSpPr>
          <p:cNvPr id="3" name="CuadroTexto 2"/>
          <p:cNvSpPr txBox="1"/>
          <p:nvPr/>
        </p:nvSpPr>
        <p:spPr>
          <a:xfrm>
            <a:off x="6156104" y="1879720"/>
            <a:ext cx="5151548" cy="4708981"/>
          </a:xfrm>
          <a:prstGeom prst="rect">
            <a:avLst/>
          </a:prstGeom>
          <a:noFill/>
        </p:spPr>
        <p:txBody>
          <a:bodyPr wrap="square" rtlCol="0">
            <a:spAutoFit/>
          </a:bodyPr>
          <a:lstStyle/>
          <a:p>
            <a:r>
              <a:rPr lang="es-ES" sz="2000" b="1" dirty="0">
                <a:solidFill>
                  <a:schemeClr val="bg2">
                    <a:lumMod val="25000"/>
                  </a:schemeClr>
                </a:solidFill>
              </a:rPr>
              <a:t>AGSO abastece los almacenes de insumos establecidos en los centros de acopio comunitario, a fin de facilitar a los ganaderos el acceso a medicinas e insumos agropecuarios, combatiendo la especulación de precios, y logrando disminuir sus costos de producción</a:t>
            </a:r>
            <a:r>
              <a:rPr lang="es-ES" sz="2000" b="1" dirty="0" smtClean="0">
                <a:solidFill>
                  <a:schemeClr val="bg2">
                    <a:lumMod val="25000"/>
                  </a:schemeClr>
                </a:solidFill>
              </a:rPr>
              <a:t>.</a:t>
            </a:r>
          </a:p>
          <a:p>
            <a:endParaRPr lang="es-ES" sz="2000" b="1" dirty="0">
              <a:solidFill>
                <a:schemeClr val="bg2">
                  <a:lumMod val="25000"/>
                </a:schemeClr>
              </a:solidFill>
            </a:endParaRPr>
          </a:p>
          <a:p>
            <a:pPr marL="342900" indent="-342900">
              <a:buFont typeface="Arial" panose="020B0604020202020204" pitchFamily="34" charset="0"/>
              <a:buChar char="•"/>
            </a:pPr>
            <a:r>
              <a:rPr lang="es-ES" sz="2000" b="1" dirty="0">
                <a:solidFill>
                  <a:schemeClr val="bg2">
                    <a:lumMod val="25000"/>
                  </a:schemeClr>
                </a:solidFill>
              </a:rPr>
              <a:t>20% de descuento en compras al contado y en compras a crédito a 30 </a:t>
            </a:r>
            <a:r>
              <a:rPr lang="es-ES" sz="2000" b="1" dirty="0" smtClean="0">
                <a:solidFill>
                  <a:schemeClr val="bg2">
                    <a:lumMod val="25000"/>
                  </a:schemeClr>
                </a:solidFill>
              </a:rPr>
              <a:t>días.</a:t>
            </a:r>
          </a:p>
          <a:p>
            <a:endParaRPr lang="es-ES" sz="2000" b="1" dirty="0" smtClean="0">
              <a:solidFill>
                <a:schemeClr val="bg2">
                  <a:lumMod val="25000"/>
                </a:schemeClr>
              </a:solidFill>
            </a:endParaRPr>
          </a:p>
          <a:p>
            <a:pPr marL="342900" indent="-342900">
              <a:buFont typeface="Arial" panose="020B0604020202020204" pitchFamily="34" charset="0"/>
              <a:buChar char="•"/>
            </a:pPr>
            <a:r>
              <a:rPr lang="es-ES" sz="2000" b="1" dirty="0">
                <a:solidFill>
                  <a:schemeClr val="bg2">
                    <a:lumMod val="25000"/>
                  </a:schemeClr>
                </a:solidFill>
              </a:rPr>
              <a:t>E</a:t>
            </a:r>
            <a:r>
              <a:rPr lang="es-ES" sz="2000" b="1" dirty="0" smtClean="0">
                <a:solidFill>
                  <a:schemeClr val="bg2">
                    <a:lumMod val="25000"/>
                  </a:schemeClr>
                </a:solidFill>
              </a:rPr>
              <a:t>n </a:t>
            </a:r>
            <a:r>
              <a:rPr lang="es-ES" sz="2000" b="1" dirty="0">
                <a:solidFill>
                  <a:schemeClr val="bg2">
                    <a:lumMod val="25000"/>
                  </a:schemeClr>
                </a:solidFill>
              </a:rPr>
              <a:t>equipos de ordeño y tanques de enfriamiento </a:t>
            </a:r>
            <a:r>
              <a:rPr lang="es-ES" sz="2000" b="1" dirty="0" smtClean="0">
                <a:solidFill>
                  <a:schemeClr val="bg2">
                    <a:lumMod val="25000"/>
                  </a:schemeClr>
                </a:solidFill>
              </a:rPr>
              <a:t>un </a:t>
            </a:r>
            <a:r>
              <a:rPr lang="es-ES" sz="2000" b="1" dirty="0">
                <a:solidFill>
                  <a:schemeClr val="bg2">
                    <a:lumMod val="25000"/>
                  </a:schemeClr>
                </a:solidFill>
              </a:rPr>
              <a:t>3% de descuento en compras al contado.</a:t>
            </a:r>
            <a:endParaRPr lang="es-EC" sz="2000" b="1" dirty="0">
              <a:solidFill>
                <a:schemeClr val="bg2">
                  <a:lumMod val="25000"/>
                </a:schemeClr>
              </a:solidFill>
            </a:endParaRPr>
          </a:p>
          <a:p>
            <a:endParaRPr lang="es-EC" sz="2000" b="1" dirty="0">
              <a:solidFill>
                <a:schemeClr val="bg2">
                  <a:lumMod val="25000"/>
                </a:schemeClr>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980" y="3339715"/>
            <a:ext cx="3769356" cy="2330965"/>
          </a:xfrm>
          <a:prstGeom prst="rect">
            <a:avLst/>
          </a:prstGeom>
        </p:spPr>
      </p:pic>
    </p:spTree>
    <p:extLst>
      <p:ext uri="{BB962C8B-B14F-4D97-AF65-F5344CB8AC3E}">
        <p14:creationId xmlns:p14="http://schemas.microsoft.com/office/powerpoint/2010/main" val="103711378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533" y="622425"/>
            <a:ext cx="8596668" cy="819955"/>
          </a:xfrm>
        </p:spPr>
        <p:txBody>
          <a:bodyPr>
            <a:normAutofit fontScale="90000"/>
          </a:bodyPr>
          <a:lstStyle/>
          <a:p>
            <a:r>
              <a:rPr lang="es-EC" b="1" dirty="0" smtClean="0"/>
              <a:t>BENEFICIOS QUE BRINDA  LA AGSO</a:t>
            </a:r>
            <a:endParaRPr lang="es-EC" b="1" dirty="0"/>
          </a:p>
        </p:txBody>
      </p:sp>
      <p:sp>
        <p:nvSpPr>
          <p:cNvPr id="4" name="3 CuadroTexto"/>
          <p:cNvSpPr txBox="1"/>
          <p:nvPr/>
        </p:nvSpPr>
        <p:spPr>
          <a:xfrm>
            <a:off x="1433707" y="2098660"/>
            <a:ext cx="3923903" cy="584775"/>
          </a:xfrm>
          <a:prstGeom prst="rect">
            <a:avLst/>
          </a:prstGeom>
          <a:noFill/>
        </p:spPr>
        <p:txBody>
          <a:bodyPr wrap="square" rtlCol="0">
            <a:spAutoFit/>
          </a:bodyPr>
          <a:lstStyle/>
          <a:p>
            <a:pPr algn="ctr"/>
            <a:r>
              <a:rPr lang="es-ES" sz="3200" b="1" dirty="0">
                <a:solidFill>
                  <a:schemeClr val="bg2">
                    <a:lumMod val="25000"/>
                  </a:schemeClr>
                </a:solidFill>
              </a:rPr>
              <a:t>Acceso a créditos</a:t>
            </a:r>
            <a:endParaRPr lang="es-ES" sz="3000" b="1" dirty="0">
              <a:solidFill>
                <a:schemeClr val="bg2">
                  <a:lumMod val="25000"/>
                </a:schemeClr>
              </a:solidFill>
            </a:endParaRPr>
          </a:p>
        </p:txBody>
      </p:sp>
      <p:sp>
        <p:nvSpPr>
          <p:cNvPr id="3" name="CuadroTexto 2"/>
          <p:cNvSpPr txBox="1"/>
          <p:nvPr/>
        </p:nvSpPr>
        <p:spPr>
          <a:xfrm>
            <a:off x="6156104" y="1879720"/>
            <a:ext cx="5151548" cy="4401205"/>
          </a:xfrm>
          <a:prstGeom prst="rect">
            <a:avLst/>
          </a:prstGeom>
          <a:noFill/>
        </p:spPr>
        <p:txBody>
          <a:bodyPr wrap="square" rtlCol="0">
            <a:spAutoFit/>
          </a:bodyPr>
          <a:lstStyle/>
          <a:p>
            <a:r>
              <a:rPr lang="es-ES" sz="2000" b="1" dirty="0" smtClean="0">
                <a:solidFill>
                  <a:schemeClr val="bg2">
                    <a:lumMod val="25000"/>
                  </a:schemeClr>
                </a:solidFill>
              </a:rPr>
              <a:t>AGSO </a:t>
            </a:r>
            <a:r>
              <a:rPr lang="es-ES" sz="2000" b="1" dirty="0">
                <a:solidFill>
                  <a:schemeClr val="bg2">
                    <a:lumMod val="25000"/>
                  </a:schemeClr>
                </a:solidFill>
              </a:rPr>
              <a:t>ha coordinado la entrega de créditos del Banco Nacional de Fomento y Corporación Financiera Nacional. </a:t>
            </a:r>
            <a:endParaRPr lang="es-EC" sz="2000" b="1" dirty="0">
              <a:solidFill>
                <a:schemeClr val="bg2">
                  <a:lumMod val="25000"/>
                </a:schemeClr>
              </a:solidFill>
            </a:endParaRPr>
          </a:p>
          <a:p>
            <a:r>
              <a:rPr lang="es-ES" sz="2000" b="1" dirty="0">
                <a:solidFill>
                  <a:schemeClr val="bg2">
                    <a:lumMod val="25000"/>
                  </a:schemeClr>
                </a:solidFill>
              </a:rPr>
              <a:t> </a:t>
            </a:r>
            <a:endParaRPr lang="es-EC" sz="2000" b="1" dirty="0">
              <a:solidFill>
                <a:schemeClr val="bg2">
                  <a:lumMod val="25000"/>
                </a:schemeClr>
              </a:solidFill>
            </a:endParaRPr>
          </a:p>
          <a:p>
            <a:pPr marL="342900" indent="-342900">
              <a:buFont typeface="Arial" panose="020B0604020202020204" pitchFamily="34" charset="0"/>
              <a:buChar char="•"/>
            </a:pPr>
            <a:r>
              <a:rPr lang="es-ES" sz="2000" b="1" dirty="0">
                <a:solidFill>
                  <a:schemeClr val="bg2">
                    <a:lumMod val="25000"/>
                  </a:schemeClr>
                </a:solidFill>
              </a:rPr>
              <a:t>La AGSO suscribió un convenio con el Banco Nacional de Fomento, para otorgar créditos a proveedores de algunas industrias lácteas, facilitando así la compra de animales y equipamiento. </a:t>
            </a:r>
            <a:endParaRPr lang="es-EC" sz="2000" b="1" dirty="0">
              <a:solidFill>
                <a:schemeClr val="bg2">
                  <a:lumMod val="25000"/>
                </a:schemeClr>
              </a:solidFill>
            </a:endParaRPr>
          </a:p>
          <a:p>
            <a:r>
              <a:rPr lang="es-ES" sz="2000" b="1" dirty="0">
                <a:solidFill>
                  <a:schemeClr val="bg2">
                    <a:lumMod val="25000"/>
                  </a:schemeClr>
                </a:solidFill>
              </a:rPr>
              <a:t> </a:t>
            </a:r>
            <a:endParaRPr lang="es-EC" sz="2000" b="1" dirty="0">
              <a:solidFill>
                <a:schemeClr val="bg2">
                  <a:lumMod val="25000"/>
                </a:schemeClr>
              </a:solidFill>
            </a:endParaRPr>
          </a:p>
          <a:p>
            <a:pPr marL="342900" indent="-342900">
              <a:buFont typeface="Arial" panose="020B0604020202020204" pitchFamily="34" charset="0"/>
              <a:buChar char="•"/>
            </a:pPr>
            <a:r>
              <a:rPr lang="es-ES" sz="2000" b="1" dirty="0">
                <a:solidFill>
                  <a:schemeClr val="bg2">
                    <a:lumMod val="25000"/>
                  </a:schemeClr>
                </a:solidFill>
              </a:rPr>
              <a:t>La CFN en coordinación con la AGSO otorgó créditos a productores de leche bajo la modalidad de: 5.000 dólares,  5 años plazo y a una tasa del 5 %. </a:t>
            </a:r>
            <a:endParaRPr lang="es-EC" sz="2000" b="1" dirty="0">
              <a:solidFill>
                <a:schemeClr val="bg2">
                  <a:lumMod val="25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707" y="3080319"/>
            <a:ext cx="3907415" cy="2380323"/>
          </a:xfrm>
          <a:prstGeom prst="rect">
            <a:avLst/>
          </a:prstGeom>
        </p:spPr>
      </p:pic>
    </p:spTree>
    <p:extLst>
      <p:ext uri="{BB962C8B-B14F-4D97-AF65-F5344CB8AC3E}">
        <p14:creationId xmlns:p14="http://schemas.microsoft.com/office/powerpoint/2010/main" val="325003707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45341" y="1784930"/>
            <a:ext cx="8596668" cy="4275785"/>
          </a:xfrm>
          <a:noFill/>
          <a:ln>
            <a:noFill/>
          </a:ln>
        </p:spPr>
        <p:txBody>
          <a:bodyPr>
            <a:noAutofit/>
          </a:bodyPr>
          <a:lstStyle/>
          <a:p>
            <a:pPr marL="0" indent="0" algn="just">
              <a:buNone/>
            </a:pPr>
            <a:r>
              <a:rPr lang="es-ES" sz="2200" b="1" dirty="0" smtClean="0"/>
              <a:t>Aproximadamente el 39% de los centros de acopio se encuentran en Cayambe, por lo que se aplicó una encuesta de 20 preguntas a 66 productores seleccionados en forma aleatoria de este sector.</a:t>
            </a:r>
          </a:p>
          <a:p>
            <a:pPr marL="0" indent="0" algn="just">
              <a:buNone/>
            </a:pPr>
            <a:endParaRPr lang="es-EC" sz="2200" b="1" dirty="0"/>
          </a:p>
        </p:txBody>
      </p:sp>
      <p:sp>
        <p:nvSpPr>
          <p:cNvPr id="2" name="Título 1"/>
          <p:cNvSpPr>
            <a:spLocks noGrp="1"/>
          </p:cNvSpPr>
          <p:nvPr>
            <p:ph type="title"/>
          </p:nvPr>
        </p:nvSpPr>
        <p:spPr>
          <a:xfrm>
            <a:off x="1672494" y="564925"/>
            <a:ext cx="8596668" cy="819955"/>
          </a:xfrm>
        </p:spPr>
        <p:txBody>
          <a:bodyPr/>
          <a:lstStyle/>
          <a:p>
            <a:r>
              <a:rPr lang="es-EC" b="1" dirty="0" smtClean="0"/>
              <a:t>PRUEBA DE HIPÓTESIS</a:t>
            </a:r>
            <a:endParaRPr lang="es-EC"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859791" y="3312278"/>
            <a:ext cx="3744934" cy="2434112"/>
          </a:xfrm>
          <a:prstGeom prst="rect">
            <a:avLst/>
          </a:prstGeom>
          <a:gradFill>
            <a:gsLst>
              <a:gs pos="0">
                <a:schemeClr val="accent1">
                  <a:tint val="66000"/>
                  <a:satMod val="160000"/>
                </a:schemeClr>
              </a:gs>
              <a:gs pos="30000">
                <a:schemeClr val="accent1">
                  <a:lumMod val="40000"/>
                  <a:lumOff val="60000"/>
                </a:schemeClr>
              </a:gs>
              <a:gs pos="100000">
                <a:schemeClr val="accent1">
                  <a:tint val="23500"/>
                  <a:satMod val="160000"/>
                </a:schemeClr>
              </a:gs>
            </a:gsLst>
            <a:lin ang="5400000" scaled="0"/>
          </a:grad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527574" y="3312278"/>
            <a:ext cx="3813844" cy="2434112"/>
          </a:xfrm>
          <a:prstGeom prst="rect">
            <a:avLst/>
          </a:prstGeom>
          <a:gradFill>
            <a:gsLst>
              <a:gs pos="0">
                <a:schemeClr val="accent1">
                  <a:tint val="66000"/>
                  <a:satMod val="160000"/>
                </a:schemeClr>
              </a:gs>
              <a:gs pos="30000">
                <a:schemeClr val="accent1">
                  <a:lumMod val="40000"/>
                  <a:lumOff val="60000"/>
                </a:schemeClr>
              </a:gs>
              <a:gs pos="100000">
                <a:schemeClr val="accent1">
                  <a:tint val="23500"/>
                  <a:satMod val="160000"/>
                </a:schemeClr>
              </a:gs>
            </a:gsLst>
            <a:lin ang="5400000" scaled="0"/>
          </a:gradFill>
          <a:ln>
            <a:noFill/>
          </a:ln>
        </p:spPr>
      </p:pic>
    </p:spTree>
    <p:extLst>
      <p:ext uri="{BB962C8B-B14F-4D97-AF65-F5344CB8AC3E}">
        <p14:creationId xmlns:p14="http://schemas.microsoft.com/office/powerpoint/2010/main" val="28158359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4319" y="2907003"/>
            <a:ext cx="4614006" cy="3350922"/>
          </a:xfrm>
        </p:spPr>
        <p:txBody>
          <a:bodyPr>
            <a:noAutofit/>
          </a:bodyPr>
          <a:lstStyle/>
          <a:p>
            <a:r>
              <a:rPr lang="es-ES" sz="2400" b="1" dirty="0" smtClean="0"/>
              <a:t>En </a:t>
            </a:r>
            <a:r>
              <a:rPr lang="es-ES" sz="2400" b="1" dirty="0"/>
              <a:t>esta actividad es empleada la mano de obra femenina, lo cual ayuda a mejorar los ingresos de los hogares, el 64% de los productores encuestados fueron mujeres. </a:t>
            </a:r>
          </a:p>
          <a:p>
            <a:pPr marL="0" indent="0">
              <a:buNone/>
            </a:pPr>
            <a:endParaRPr lang="es-EC" sz="2200" b="1" dirty="0">
              <a:solidFill>
                <a:schemeClr val="bg2">
                  <a:lumMod val="50000"/>
                </a:schemeClr>
              </a:solidFill>
            </a:endParaRPr>
          </a:p>
        </p:txBody>
      </p:sp>
      <p:sp>
        <p:nvSpPr>
          <p:cNvPr id="2" name="Título 1"/>
          <p:cNvSpPr>
            <a:spLocks noGrp="1"/>
          </p:cNvSpPr>
          <p:nvPr>
            <p:ph type="title"/>
          </p:nvPr>
        </p:nvSpPr>
        <p:spPr>
          <a:xfrm>
            <a:off x="1796319" y="679225"/>
            <a:ext cx="8596668" cy="819955"/>
          </a:xfrm>
        </p:spPr>
        <p:txBody>
          <a:bodyPr/>
          <a:lstStyle/>
          <a:p>
            <a:r>
              <a:rPr lang="es-EC" b="1" dirty="0" smtClean="0"/>
              <a:t>RESULTADOS DE LA ENCUESTA</a:t>
            </a:r>
            <a:endParaRPr lang="es-EC" b="1" dirty="0"/>
          </a:p>
        </p:txBody>
      </p:sp>
      <p:graphicFrame>
        <p:nvGraphicFramePr>
          <p:cNvPr id="8" name="7 Gráfico"/>
          <p:cNvGraphicFramePr/>
          <p:nvPr>
            <p:extLst>
              <p:ext uri="{D42A27DB-BD31-4B8C-83A1-F6EECF244321}">
                <p14:modId xmlns:p14="http://schemas.microsoft.com/office/powerpoint/2010/main" val="1224400388"/>
              </p:ext>
            </p:extLst>
          </p:nvPr>
        </p:nvGraphicFramePr>
        <p:xfrm>
          <a:off x="6620193" y="2823819"/>
          <a:ext cx="4485957" cy="2814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730701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82208" y="1551092"/>
            <a:ext cx="9136368" cy="4765183"/>
          </a:xfrm>
        </p:spPr>
        <p:txBody>
          <a:bodyPr>
            <a:normAutofit lnSpcReduction="10000"/>
          </a:bodyPr>
          <a:lstStyle/>
          <a:p>
            <a:pPr lvl="0"/>
            <a:r>
              <a:rPr lang="es-ES" b="1" dirty="0">
                <a:solidFill>
                  <a:schemeClr val="bg2">
                    <a:lumMod val="25000"/>
                  </a:schemeClr>
                </a:solidFill>
              </a:rPr>
              <a:t>Establecer los fundamentos de la Economía Popular y Solidaria en el Ecuador y del Plan Nacional para el Buen Vivir.</a:t>
            </a:r>
            <a:endParaRPr lang="es-EC" b="1" dirty="0">
              <a:solidFill>
                <a:schemeClr val="bg2">
                  <a:lumMod val="25000"/>
                </a:schemeClr>
              </a:solidFill>
            </a:endParaRPr>
          </a:p>
          <a:p>
            <a:pPr marL="0" indent="0">
              <a:buNone/>
            </a:pPr>
            <a:endParaRPr lang="es-EC" b="1" dirty="0">
              <a:solidFill>
                <a:schemeClr val="bg2">
                  <a:lumMod val="25000"/>
                </a:schemeClr>
              </a:solidFill>
            </a:endParaRPr>
          </a:p>
          <a:p>
            <a:pPr lvl="0"/>
            <a:r>
              <a:rPr lang="es-ES" b="1" dirty="0">
                <a:solidFill>
                  <a:schemeClr val="bg2">
                    <a:lumMod val="25000"/>
                  </a:schemeClr>
                </a:solidFill>
              </a:rPr>
              <a:t>Determinar las principales corrientes asociativas y cooperativas a nivel mundial y nacional.</a:t>
            </a:r>
            <a:endParaRPr lang="es-EC" b="1" dirty="0">
              <a:solidFill>
                <a:schemeClr val="bg2">
                  <a:lumMod val="25000"/>
                </a:schemeClr>
              </a:solidFill>
            </a:endParaRPr>
          </a:p>
          <a:p>
            <a:pPr marL="0" indent="0">
              <a:buNone/>
            </a:pPr>
            <a:endParaRPr lang="es-EC" b="1" dirty="0">
              <a:solidFill>
                <a:schemeClr val="bg2">
                  <a:lumMod val="25000"/>
                </a:schemeClr>
              </a:solidFill>
            </a:endParaRPr>
          </a:p>
          <a:p>
            <a:pPr lvl="0"/>
            <a:r>
              <a:rPr lang="es-ES" b="1" dirty="0">
                <a:solidFill>
                  <a:schemeClr val="bg2">
                    <a:lumMod val="25000"/>
                  </a:schemeClr>
                </a:solidFill>
              </a:rPr>
              <a:t>Identificar los beneficios que la Asociación de Ganaderos de la Sierra y Oriente AGSO brinda a sus asociados. </a:t>
            </a:r>
            <a:endParaRPr lang="es-EC" b="1" dirty="0">
              <a:solidFill>
                <a:schemeClr val="bg2">
                  <a:lumMod val="25000"/>
                </a:schemeClr>
              </a:solidFill>
            </a:endParaRPr>
          </a:p>
          <a:p>
            <a:pPr marL="0" indent="0">
              <a:buNone/>
            </a:pPr>
            <a:endParaRPr lang="es-EC" b="1" dirty="0">
              <a:solidFill>
                <a:schemeClr val="bg2">
                  <a:lumMod val="25000"/>
                </a:schemeClr>
              </a:solidFill>
            </a:endParaRPr>
          </a:p>
          <a:p>
            <a:pPr lvl="0"/>
            <a:r>
              <a:rPr lang="es-ES" b="1" dirty="0">
                <a:solidFill>
                  <a:schemeClr val="bg2">
                    <a:lumMod val="25000"/>
                  </a:schemeClr>
                </a:solidFill>
              </a:rPr>
              <a:t>Evaluar financieramente  los beneficios que han obtenido  los productores de leche al estar vinculados a la Asociación de Ganaderos de la Sierra y Oriente AGSO.</a:t>
            </a:r>
            <a:endParaRPr lang="es-EC" b="1" dirty="0">
              <a:solidFill>
                <a:schemeClr val="bg2">
                  <a:lumMod val="25000"/>
                </a:schemeClr>
              </a:solidFill>
            </a:endParaRPr>
          </a:p>
          <a:p>
            <a:endParaRPr lang="es-EC" b="1" dirty="0">
              <a:solidFill>
                <a:schemeClr val="bg2">
                  <a:lumMod val="25000"/>
                </a:schemeClr>
              </a:solidFill>
            </a:endParaRPr>
          </a:p>
        </p:txBody>
      </p:sp>
      <p:sp>
        <p:nvSpPr>
          <p:cNvPr id="2" name="Título 1"/>
          <p:cNvSpPr>
            <a:spLocks noGrp="1"/>
          </p:cNvSpPr>
          <p:nvPr>
            <p:ph type="title"/>
          </p:nvPr>
        </p:nvSpPr>
        <p:spPr>
          <a:xfrm>
            <a:off x="1620309" y="500399"/>
            <a:ext cx="8596668" cy="819955"/>
          </a:xfrm>
        </p:spPr>
        <p:txBody>
          <a:bodyPr/>
          <a:lstStyle/>
          <a:p>
            <a:r>
              <a:rPr lang="es-EC" b="1" dirty="0" smtClean="0"/>
              <a:t>OBJETIVOS</a:t>
            </a:r>
            <a:endParaRPr lang="es-EC" b="1" dirty="0"/>
          </a:p>
        </p:txBody>
      </p:sp>
    </p:spTree>
    <p:extLst>
      <p:ext uri="{BB962C8B-B14F-4D97-AF65-F5344CB8AC3E}">
        <p14:creationId xmlns:p14="http://schemas.microsoft.com/office/powerpoint/2010/main" val="140395109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6319" y="679225"/>
            <a:ext cx="8596668" cy="819955"/>
          </a:xfrm>
        </p:spPr>
        <p:txBody>
          <a:bodyPr/>
          <a:lstStyle/>
          <a:p>
            <a:r>
              <a:rPr lang="es-EC" b="1" dirty="0" smtClean="0"/>
              <a:t>RESULTADOS DE LA ENCUESTA</a:t>
            </a:r>
            <a:endParaRPr lang="es-EC" b="1" dirty="0"/>
          </a:p>
        </p:txBody>
      </p:sp>
      <p:sp>
        <p:nvSpPr>
          <p:cNvPr id="6" name="Marcador de contenido 2"/>
          <p:cNvSpPr txBox="1">
            <a:spLocks/>
          </p:cNvSpPr>
          <p:nvPr/>
        </p:nvSpPr>
        <p:spPr>
          <a:xfrm>
            <a:off x="1548668" y="2184980"/>
            <a:ext cx="8957405" cy="40634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lgn="just"/>
            <a:r>
              <a:rPr lang="es-ES" b="1" dirty="0"/>
              <a:t>Los centros de acopio vinculados a la AGSO sirven a pequeños productores de leche. El productor más grande tiene 20 cabezas de ganado. </a:t>
            </a:r>
            <a:endParaRPr lang="es-ES" b="1" dirty="0" smtClean="0"/>
          </a:p>
          <a:p>
            <a:pPr marL="0" lvl="0" indent="0" algn="just">
              <a:buNone/>
            </a:pPr>
            <a:endParaRPr lang="es-EC" sz="1200" dirty="0" smtClean="0"/>
          </a:p>
          <a:p>
            <a:pPr lvl="0" algn="just"/>
            <a:r>
              <a:rPr lang="es-ES" b="1" dirty="0" smtClean="0"/>
              <a:t>En </a:t>
            </a:r>
            <a:r>
              <a:rPr lang="es-ES" b="1" dirty="0"/>
              <a:t>promedio los pequeños productores tienen 6 cabezas de ganado de leche</a:t>
            </a:r>
            <a:r>
              <a:rPr lang="es-ES" b="1" dirty="0" smtClean="0"/>
              <a:t>.</a:t>
            </a:r>
          </a:p>
          <a:p>
            <a:pPr lvl="0" algn="just"/>
            <a:endParaRPr lang="es-ES" b="1" dirty="0"/>
          </a:p>
          <a:p>
            <a:pPr algn="just"/>
            <a:r>
              <a:rPr lang="es-ES" b="1" dirty="0"/>
              <a:t>En promedio un pequeño productor de leche entrega a los centros de acopio vinculados a la AGSO alrededor de 58 litros de leche diarios, en dos ordeños.</a:t>
            </a:r>
          </a:p>
          <a:p>
            <a:pPr marL="0" lvl="0" indent="0" algn="just">
              <a:buNone/>
            </a:pPr>
            <a:endParaRPr lang="es-EC" dirty="0"/>
          </a:p>
          <a:p>
            <a:pPr marL="0" indent="0">
              <a:buNone/>
            </a:pPr>
            <a:endParaRPr lang="es-ES" b="1" dirty="0" smtClean="0"/>
          </a:p>
          <a:p>
            <a:endParaRPr lang="es-ES" b="1" dirty="0" smtClean="0"/>
          </a:p>
          <a:p>
            <a:pPr marL="0" indent="0">
              <a:buFont typeface="Symbol" pitchFamily="18" charset="2"/>
              <a:buNone/>
            </a:pPr>
            <a:endParaRPr lang="es-EC" sz="2200" b="1" dirty="0">
              <a:solidFill>
                <a:schemeClr val="bg2">
                  <a:lumMod val="50000"/>
                </a:schemeClr>
              </a:solidFill>
            </a:endParaRPr>
          </a:p>
        </p:txBody>
      </p:sp>
    </p:spTree>
    <p:extLst>
      <p:ext uri="{BB962C8B-B14F-4D97-AF65-F5344CB8AC3E}">
        <p14:creationId xmlns:p14="http://schemas.microsoft.com/office/powerpoint/2010/main" val="32191830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0" y="1975430"/>
            <a:ext cx="4705349" cy="2263195"/>
          </a:xfrm>
        </p:spPr>
        <p:txBody>
          <a:bodyPr>
            <a:noAutofit/>
          </a:bodyPr>
          <a:lstStyle/>
          <a:p>
            <a:r>
              <a:rPr lang="es-ES" sz="2400" b="1" dirty="0" smtClean="0"/>
              <a:t> El </a:t>
            </a:r>
            <a:r>
              <a:rPr lang="es-ES" sz="2400" b="1" dirty="0"/>
              <a:t>73% de los encuestados indican que reciben un precio variable por la leche y coinciden en que la variación del precio depende de la calidad de la leche. </a:t>
            </a:r>
            <a:endParaRPr lang="es-ES" sz="2400" b="1" dirty="0" smtClean="0"/>
          </a:p>
          <a:p>
            <a:pPr marL="0" indent="0">
              <a:buNone/>
            </a:pPr>
            <a:endParaRPr lang="es-ES" sz="2400" b="1" dirty="0" smtClean="0"/>
          </a:p>
          <a:p>
            <a:endParaRPr lang="es-ES" b="1" dirty="0"/>
          </a:p>
          <a:p>
            <a:endParaRPr lang="es-ES" sz="2400" b="1" dirty="0" smtClean="0"/>
          </a:p>
          <a:p>
            <a:pPr marL="0" indent="0">
              <a:buNone/>
            </a:pPr>
            <a:endParaRPr lang="es-ES" sz="2400" b="1" dirty="0" smtClean="0"/>
          </a:p>
          <a:p>
            <a:pPr marL="0" indent="0">
              <a:buNone/>
            </a:pPr>
            <a:endParaRPr lang="es-ES" sz="2400" b="1" dirty="0" smtClean="0"/>
          </a:p>
          <a:p>
            <a:pPr marL="0" indent="0">
              <a:buNone/>
            </a:pPr>
            <a:endParaRPr lang="es-ES" sz="2400" b="1" dirty="0" smtClean="0"/>
          </a:p>
          <a:p>
            <a:pPr marL="0" indent="0">
              <a:buNone/>
            </a:pPr>
            <a:endParaRPr lang="es-ES" sz="2400" b="1" dirty="0" smtClean="0"/>
          </a:p>
          <a:p>
            <a:pPr marL="0" indent="0">
              <a:buNone/>
            </a:pPr>
            <a:endParaRPr lang="es-EC" sz="2200" b="1" dirty="0">
              <a:solidFill>
                <a:schemeClr val="bg2">
                  <a:lumMod val="50000"/>
                </a:schemeClr>
              </a:solidFill>
            </a:endParaRPr>
          </a:p>
        </p:txBody>
      </p:sp>
      <p:sp>
        <p:nvSpPr>
          <p:cNvPr id="2" name="Título 1"/>
          <p:cNvSpPr>
            <a:spLocks noGrp="1"/>
          </p:cNvSpPr>
          <p:nvPr>
            <p:ph type="title"/>
          </p:nvPr>
        </p:nvSpPr>
        <p:spPr>
          <a:xfrm>
            <a:off x="1748694" y="603025"/>
            <a:ext cx="8596668" cy="819955"/>
          </a:xfrm>
        </p:spPr>
        <p:txBody>
          <a:bodyPr/>
          <a:lstStyle/>
          <a:p>
            <a:r>
              <a:rPr lang="es-EC" b="1" dirty="0" smtClean="0"/>
              <a:t>RESULTADOS DE LA ENCUESTA</a:t>
            </a:r>
            <a:endParaRPr lang="es-EC" b="1" dirty="0"/>
          </a:p>
        </p:txBody>
      </p:sp>
      <p:graphicFrame>
        <p:nvGraphicFramePr>
          <p:cNvPr id="4" name="3 Gráfico"/>
          <p:cNvGraphicFramePr/>
          <p:nvPr>
            <p:extLst>
              <p:ext uri="{D42A27DB-BD31-4B8C-83A1-F6EECF244321}">
                <p14:modId xmlns:p14="http://schemas.microsoft.com/office/powerpoint/2010/main" val="3972357353"/>
              </p:ext>
            </p:extLst>
          </p:nvPr>
        </p:nvGraphicFramePr>
        <p:xfrm>
          <a:off x="6915150" y="1943100"/>
          <a:ext cx="3743325" cy="232410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contenido 2"/>
          <p:cNvSpPr txBox="1">
            <a:spLocks/>
          </p:cNvSpPr>
          <p:nvPr/>
        </p:nvSpPr>
        <p:spPr>
          <a:xfrm>
            <a:off x="1295400" y="4537652"/>
            <a:ext cx="9496425" cy="1805997"/>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lgn="just"/>
            <a:r>
              <a:rPr lang="es-ES" b="1" dirty="0"/>
              <a:t>Al promediar el valor que los encuestados reciben como sobreprecio por calidad, el valor fue de $0,02 adicionales a los $0,42 establecidos como precio oficial, es decir reciben por litro de leche un precio de $0,44.</a:t>
            </a:r>
            <a:endParaRPr lang="es-EC" dirty="0"/>
          </a:p>
          <a:p>
            <a:pPr algn="just"/>
            <a:endParaRPr lang="es-ES" b="1" dirty="0" smtClean="0"/>
          </a:p>
          <a:p>
            <a:pPr algn="just"/>
            <a:endParaRPr lang="es-ES" b="1" dirty="0" smtClean="0"/>
          </a:p>
          <a:p>
            <a:pPr marL="0" indent="0" algn="just">
              <a:buFont typeface="Symbol" pitchFamily="18" charset="2"/>
              <a:buNone/>
            </a:pPr>
            <a:endParaRPr lang="es-ES" b="1" dirty="0" smtClean="0"/>
          </a:p>
          <a:p>
            <a:pPr marL="0" indent="0" algn="just">
              <a:buFont typeface="Symbol" pitchFamily="18" charset="2"/>
              <a:buNone/>
            </a:pPr>
            <a:endParaRPr lang="es-ES" b="1" dirty="0" smtClean="0"/>
          </a:p>
          <a:p>
            <a:pPr marL="0" indent="0" algn="just">
              <a:buFont typeface="Symbol" pitchFamily="18" charset="2"/>
              <a:buNone/>
            </a:pPr>
            <a:endParaRPr lang="es-ES" b="1" dirty="0" smtClean="0"/>
          </a:p>
          <a:p>
            <a:pPr marL="0" indent="0" algn="just">
              <a:buFont typeface="Symbol" pitchFamily="18" charset="2"/>
              <a:buNone/>
            </a:pPr>
            <a:endParaRPr lang="es-ES" b="1" dirty="0" smtClean="0"/>
          </a:p>
          <a:p>
            <a:pPr marL="0" indent="0" algn="just">
              <a:buFont typeface="Symbol" pitchFamily="18" charset="2"/>
              <a:buNone/>
            </a:pPr>
            <a:endParaRPr lang="es-EC" sz="2200" b="1" dirty="0">
              <a:solidFill>
                <a:schemeClr val="bg2">
                  <a:lumMod val="50000"/>
                </a:schemeClr>
              </a:solidFill>
            </a:endParaRPr>
          </a:p>
        </p:txBody>
      </p:sp>
    </p:spTree>
    <p:extLst>
      <p:ext uri="{BB962C8B-B14F-4D97-AF65-F5344CB8AC3E}">
        <p14:creationId xmlns:p14="http://schemas.microsoft.com/office/powerpoint/2010/main" val="290924840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4219" y="2181626"/>
            <a:ext cx="4032980" cy="4275785"/>
          </a:xfrm>
        </p:spPr>
        <p:txBody>
          <a:bodyPr>
            <a:noAutofit/>
          </a:bodyPr>
          <a:lstStyle/>
          <a:p>
            <a:r>
              <a:rPr lang="es-ES" sz="2200" b="1" dirty="0" smtClean="0"/>
              <a:t>El 95% indicó haber recibido capacitación </a:t>
            </a:r>
            <a:r>
              <a:rPr lang="es-ES" sz="2200" b="1" dirty="0"/>
              <a:t>a través de la </a:t>
            </a:r>
            <a:r>
              <a:rPr lang="es-ES" sz="2200" b="1" dirty="0" smtClean="0"/>
              <a:t>AGSO. </a:t>
            </a:r>
          </a:p>
          <a:p>
            <a:pPr marL="0" indent="0">
              <a:buNone/>
            </a:pPr>
            <a:endParaRPr lang="es-EC" sz="2200" b="1" dirty="0">
              <a:solidFill>
                <a:schemeClr val="bg2">
                  <a:lumMod val="50000"/>
                </a:schemeClr>
              </a:solidFill>
            </a:endParaRPr>
          </a:p>
        </p:txBody>
      </p:sp>
      <p:sp>
        <p:nvSpPr>
          <p:cNvPr id="2" name="Título 1"/>
          <p:cNvSpPr>
            <a:spLocks noGrp="1"/>
          </p:cNvSpPr>
          <p:nvPr>
            <p:ph type="title"/>
          </p:nvPr>
        </p:nvSpPr>
        <p:spPr>
          <a:xfrm>
            <a:off x="1672494" y="336994"/>
            <a:ext cx="8596668" cy="819955"/>
          </a:xfrm>
        </p:spPr>
        <p:txBody>
          <a:bodyPr/>
          <a:lstStyle/>
          <a:p>
            <a:r>
              <a:rPr lang="es-EC" b="1" dirty="0" smtClean="0"/>
              <a:t>RESULTADOS DE LA ENCUESTA</a:t>
            </a:r>
            <a:endParaRPr lang="es-EC" b="1" dirty="0"/>
          </a:p>
        </p:txBody>
      </p:sp>
      <p:graphicFrame>
        <p:nvGraphicFramePr>
          <p:cNvPr id="4" name="3 Gráfico"/>
          <p:cNvGraphicFramePr/>
          <p:nvPr>
            <p:extLst>
              <p:ext uri="{D42A27DB-BD31-4B8C-83A1-F6EECF244321}">
                <p14:modId xmlns:p14="http://schemas.microsoft.com/office/powerpoint/2010/main" val="3445337978"/>
              </p:ext>
            </p:extLst>
          </p:nvPr>
        </p:nvGraphicFramePr>
        <p:xfrm>
          <a:off x="6639991" y="3549871"/>
          <a:ext cx="4433831" cy="290754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contenido 2"/>
          <p:cNvSpPr txBox="1">
            <a:spLocks/>
          </p:cNvSpPr>
          <p:nvPr/>
        </p:nvSpPr>
        <p:spPr>
          <a:xfrm>
            <a:off x="1958244" y="1286207"/>
            <a:ext cx="8814531" cy="766161"/>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s-ES" sz="2200" b="1" dirty="0" smtClean="0"/>
              <a:t>Acerca de los beneficios que reciben al estar vinculados a la AGSO:</a:t>
            </a:r>
          </a:p>
        </p:txBody>
      </p:sp>
      <p:graphicFrame>
        <p:nvGraphicFramePr>
          <p:cNvPr id="7" name="6 Gráfico"/>
          <p:cNvGraphicFramePr/>
          <p:nvPr>
            <p:extLst>
              <p:ext uri="{D42A27DB-BD31-4B8C-83A1-F6EECF244321}">
                <p14:modId xmlns:p14="http://schemas.microsoft.com/office/powerpoint/2010/main" val="3329347399"/>
              </p:ext>
            </p:extLst>
          </p:nvPr>
        </p:nvGraphicFramePr>
        <p:xfrm>
          <a:off x="1138157" y="3582605"/>
          <a:ext cx="4429732" cy="2874806"/>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contenido 2"/>
          <p:cNvSpPr txBox="1">
            <a:spLocks/>
          </p:cNvSpPr>
          <p:nvPr/>
        </p:nvSpPr>
        <p:spPr>
          <a:xfrm>
            <a:off x="6739795" y="1735294"/>
            <a:ext cx="4032980" cy="427578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s-ES" sz="2200" b="1" dirty="0" smtClean="0"/>
          </a:p>
          <a:p>
            <a:r>
              <a:rPr lang="es-ES" sz="2200" b="1" dirty="0" smtClean="0"/>
              <a:t>El 32% indicó haber obtenido financiamiento a través de la AGSO. </a:t>
            </a:r>
          </a:p>
          <a:p>
            <a:pPr marL="0" indent="0">
              <a:buFont typeface="Symbol" pitchFamily="18" charset="2"/>
              <a:buNone/>
            </a:pPr>
            <a:endParaRPr lang="es-ES" sz="2200" b="1" dirty="0" smtClean="0"/>
          </a:p>
          <a:p>
            <a:pPr marL="0" indent="0">
              <a:buFont typeface="Symbol" pitchFamily="18" charset="2"/>
              <a:buNone/>
            </a:pPr>
            <a:endParaRPr lang="es-EC" sz="2200" b="1" dirty="0">
              <a:solidFill>
                <a:schemeClr val="bg2">
                  <a:lumMod val="50000"/>
                </a:schemeClr>
              </a:solidFill>
            </a:endParaRPr>
          </a:p>
        </p:txBody>
      </p:sp>
    </p:spTree>
    <p:extLst>
      <p:ext uri="{BB962C8B-B14F-4D97-AF65-F5344CB8AC3E}">
        <p14:creationId xmlns:p14="http://schemas.microsoft.com/office/powerpoint/2010/main" val="428589311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72494" y="1030979"/>
            <a:ext cx="4032980" cy="4275785"/>
          </a:xfrm>
        </p:spPr>
        <p:txBody>
          <a:bodyPr>
            <a:noAutofit/>
          </a:bodyPr>
          <a:lstStyle/>
          <a:p>
            <a:pPr marL="0" indent="0">
              <a:buNone/>
            </a:pPr>
            <a:endParaRPr lang="es-ES" sz="2200" b="1" dirty="0" smtClean="0"/>
          </a:p>
          <a:p>
            <a:r>
              <a:rPr lang="es-ES" sz="2200" b="1" dirty="0" smtClean="0"/>
              <a:t>El </a:t>
            </a:r>
            <a:r>
              <a:rPr lang="es-ES" sz="2200" b="1" dirty="0"/>
              <a:t>100% de los encuestados indican que al estar vinculados a la AGSO obtienen un 20%  de descuento en </a:t>
            </a:r>
            <a:r>
              <a:rPr lang="es-ES" sz="2200" b="1" dirty="0" smtClean="0"/>
              <a:t> insumos.</a:t>
            </a:r>
            <a:endParaRPr lang="es-EC" sz="2200" b="1" dirty="0"/>
          </a:p>
          <a:p>
            <a:pPr marL="0" indent="0">
              <a:buNone/>
            </a:pPr>
            <a:endParaRPr lang="es-EC" sz="2200" b="1" dirty="0">
              <a:solidFill>
                <a:schemeClr val="bg2">
                  <a:lumMod val="50000"/>
                </a:schemeClr>
              </a:solidFill>
            </a:endParaRPr>
          </a:p>
        </p:txBody>
      </p:sp>
      <p:sp>
        <p:nvSpPr>
          <p:cNvPr id="2" name="Título 1"/>
          <p:cNvSpPr>
            <a:spLocks noGrp="1"/>
          </p:cNvSpPr>
          <p:nvPr>
            <p:ph type="title"/>
          </p:nvPr>
        </p:nvSpPr>
        <p:spPr>
          <a:xfrm>
            <a:off x="1672494" y="336994"/>
            <a:ext cx="8596668" cy="819955"/>
          </a:xfrm>
        </p:spPr>
        <p:txBody>
          <a:bodyPr/>
          <a:lstStyle/>
          <a:p>
            <a:r>
              <a:rPr lang="es-EC" b="1" dirty="0" smtClean="0"/>
              <a:t>RESULTADOS DE LA ENCUESTA</a:t>
            </a:r>
            <a:endParaRPr lang="es-EC" b="1" dirty="0"/>
          </a:p>
        </p:txBody>
      </p:sp>
      <p:sp>
        <p:nvSpPr>
          <p:cNvPr id="8" name="Marcador de contenido 2"/>
          <p:cNvSpPr txBox="1">
            <a:spLocks/>
          </p:cNvSpPr>
          <p:nvPr/>
        </p:nvSpPr>
        <p:spPr>
          <a:xfrm>
            <a:off x="6584041" y="1440553"/>
            <a:ext cx="4032980" cy="427578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s-ES" sz="2200" b="1" dirty="0" smtClean="0"/>
              <a:t>El </a:t>
            </a:r>
            <a:r>
              <a:rPr lang="es-ES" sz="2200" b="1" dirty="0"/>
              <a:t>92% de los productores encuestados indicó haber accedido a planes de mejoramiento genético a través de la AGSO. </a:t>
            </a:r>
          </a:p>
          <a:p>
            <a:pPr marL="0" indent="0">
              <a:buFont typeface="Symbol" pitchFamily="18" charset="2"/>
              <a:buNone/>
            </a:pPr>
            <a:endParaRPr lang="es-ES" sz="2200" b="1" dirty="0" smtClean="0"/>
          </a:p>
          <a:p>
            <a:pPr marL="0" indent="0">
              <a:buFont typeface="Symbol" pitchFamily="18" charset="2"/>
              <a:buNone/>
            </a:pPr>
            <a:endParaRPr lang="es-EC" sz="2200" b="1" dirty="0">
              <a:solidFill>
                <a:schemeClr val="bg2">
                  <a:lumMod val="50000"/>
                </a:schemeClr>
              </a:solidFill>
            </a:endParaRPr>
          </a:p>
        </p:txBody>
      </p:sp>
      <p:graphicFrame>
        <p:nvGraphicFramePr>
          <p:cNvPr id="11" name="10 Gráfico"/>
          <p:cNvGraphicFramePr/>
          <p:nvPr>
            <p:extLst>
              <p:ext uri="{D42A27DB-BD31-4B8C-83A1-F6EECF244321}">
                <p14:modId xmlns:p14="http://schemas.microsoft.com/office/powerpoint/2010/main" val="2051764626"/>
              </p:ext>
            </p:extLst>
          </p:nvPr>
        </p:nvGraphicFramePr>
        <p:xfrm>
          <a:off x="6255900" y="3578445"/>
          <a:ext cx="4497959" cy="2951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Gráfico"/>
          <p:cNvGraphicFramePr/>
          <p:nvPr>
            <p:extLst>
              <p:ext uri="{D42A27DB-BD31-4B8C-83A1-F6EECF244321}">
                <p14:modId xmlns:p14="http://schemas.microsoft.com/office/powerpoint/2010/main" val="454418330"/>
              </p:ext>
            </p:extLst>
          </p:nvPr>
        </p:nvGraphicFramePr>
        <p:xfrm>
          <a:off x="1349052" y="3578445"/>
          <a:ext cx="4356422" cy="2918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73355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07643" y="1738647"/>
            <a:ext cx="9509856" cy="4275785"/>
          </a:xfrm>
        </p:spPr>
        <p:txBody>
          <a:bodyPr>
            <a:noAutofit/>
          </a:bodyPr>
          <a:lstStyle/>
          <a:p>
            <a:pPr marL="0" indent="0" algn="just">
              <a:buNone/>
            </a:pPr>
            <a:r>
              <a:rPr lang="es-ES" sz="2400" b="1" dirty="0"/>
              <a:t>E</a:t>
            </a:r>
            <a:r>
              <a:rPr lang="es-ES" sz="2400" b="1" dirty="0" smtClean="0"/>
              <a:t>l </a:t>
            </a:r>
            <a:r>
              <a:rPr lang="es-ES" sz="2400" b="1" dirty="0"/>
              <a:t>100% de los encuestados </a:t>
            </a:r>
            <a:r>
              <a:rPr lang="es-ES" sz="2400" b="1" dirty="0" smtClean="0"/>
              <a:t>indicó </a:t>
            </a:r>
            <a:r>
              <a:rPr lang="es-ES" sz="2400" b="1" dirty="0"/>
              <a:t>que la asociación  les ha traído ventajas, entre los beneficios que citaron fueron los siguientes</a:t>
            </a:r>
            <a:r>
              <a:rPr lang="es-ES" sz="2400" b="1" dirty="0" smtClean="0"/>
              <a:t>:</a:t>
            </a:r>
          </a:p>
          <a:p>
            <a:pPr marL="0" indent="0" algn="just">
              <a:buNone/>
            </a:pPr>
            <a:endParaRPr lang="es-EC" sz="2400" b="1" dirty="0"/>
          </a:p>
          <a:p>
            <a:pPr lvl="0" algn="just"/>
            <a:r>
              <a:rPr lang="es-ES" sz="2400" b="1" dirty="0"/>
              <a:t>Ingresos fijo</a:t>
            </a:r>
            <a:endParaRPr lang="es-EC" sz="2400" b="1" dirty="0"/>
          </a:p>
          <a:p>
            <a:pPr lvl="0" algn="just"/>
            <a:r>
              <a:rPr lang="es-ES" sz="2400" b="1" dirty="0"/>
              <a:t>Mejoramiento genético</a:t>
            </a:r>
            <a:endParaRPr lang="es-EC" sz="2400" b="1" dirty="0"/>
          </a:p>
          <a:p>
            <a:pPr lvl="0" algn="just"/>
            <a:r>
              <a:rPr lang="es-ES" sz="2400" b="1" dirty="0"/>
              <a:t>Poder de negociación</a:t>
            </a:r>
            <a:endParaRPr lang="es-EC" sz="2400" b="1" dirty="0"/>
          </a:p>
          <a:p>
            <a:pPr lvl="0" algn="just"/>
            <a:r>
              <a:rPr lang="es-ES" sz="2400" b="1" dirty="0"/>
              <a:t>Mejoramiento de pastos </a:t>
            </a:r>
            <a:endParaRPr lang="es-EC" sz="2400" b="1" dirty="0"/>
          </a:p>
          <a:p>
            <a:pPr lvl="0" algn="just"/>
            <a:r>
              <a:rPr lang="es-ES" sz="2400" b="1" dirty="0"/>
              <a:t>Capacitación</a:t>
            </a:r>
            <a:endParaRPr lang="es-EC" sz="2400" b="1" dirty="0"/>
          </a:p>
          <a:p>
            <a:pPr lvl="0" algn="just"/>
            <a:r>
              <a:rPr lang="es-ES" sz="2400" b="1" dirty="0"/>
              <a:t>Descuento en </a:t>
            </a:r>
            <a:r>
              <a:rPr lang="es-ES" sz="2400" b="1" dirty="0" smtClean="0"/>
              <a:t>insumos</a:t>
            </a:r>
          </a:p>
          <a:p>
            <a:pPr lvl="0" algn="just"/>
            <a:endParaRPr lang="es-ES" sz="2400" b="1" dirty="0" smtClean="0"/>
          </a:p>
          <a:p>
            <a:pPr marL="0" indent="0" algn="just">
              <a:buNone/>
            </a:pPr>
            <a:r>
              <a:rPr lang="es-ES" sz="2400" b="1" dirty="0" smtClean="0"/>
              <a:t>Ninguno </a:t>
            </a:r>
            <a:r>
              <a:rPr lang="es-ES" sz="2400" b="1" dirty="0"/>
              <a:t>indicó que el vincularse a la </a:t>
            </a:r>
            <a:r>
              <a:rPr lang="es-ES" sz="2400" b="1" dirty="0" smtClean="0"/>
              <a:t>AGSO le </a:t>
            </a:r>
            <a:r>
              <a:rPr lang="es-ES" sz="2400" b="1" dirty="0"/>
              <a:t>haya traído desventajas.</a:t>
            </a:r>
            <a:endParaRPr lang="es-EC" sz="2400" b="1" dirty="0"/>
          </a:p>
          <a:p>
            <a:pPr marL="0" indent="0" algn="just">
              <a:buNone/>
            </a:pPr>
            <a:endParaRPr lang="es-EC" sz="2200" b="1" dirty="0">
              <a:solidFill>
                <a:schemeClr val="bg2">
                  <a:lumMod val="50000"/>
                </a:schemeClr>
              </a:solidFill>
            </a:endParaRPr>
          </a:p>
        </p:txBody>
      </p:sp>
      <p:sp>
        <p:nvSpPr>
          <p:cNvPr id="2" name="Título 1"/>
          <p:cNvSpPr>
            <a:spLocks noGrp="1"/>
          </p:cNvSpPr>
          <p:nvPr>
            <p:ph type="title"/>
          </p:nvPr>
        </p:nvSpPr>
        <p:spPr>
          <a:xfrm>
            <a:off x="1617490" y="532324"/>
            <a:ext cx="8596668" cy="819955"/>
          </a:xfrm>
        </p:spPr>
        <p:txBody>
          <a:bodyPr/>
          <a:lstStyle/>
          <a:p>
            <a:r>
              <a:rPr lang="es-EC" b="1" dirty="0" smtClean="0"/>
              <a:t>RESULTADOS DE LA ENCUESTA</a:t>
            </a:r>
            <a:endParaRPr lang="es-EC" b="1" dirty="0"/>
          </a:p>
        </p:txBody>
      </p:sp>
      <p:graphicFrame>
        <p:nvGraphicFramePr>
          <p:cNvPr id="4" name="3 Gráfico"/>
          <p:cNvGraphicFramePr/>
          <p:nvPr>
            <p:extLst>
              <p:ext uri="{D42A27DB-BD31-4B8C-83A1-F6EECF244321}">
                <p14:modId xmlns:p14="http://schemas.microsoft.com/office/powerpoint/2010/main" val="2050766789"/>
              </p:ext>
            </p:extLst>
          </p:nvPr>
        </p:nvGraphicFramePr>
        <p:xfrm>
          <a:off x="6448692" y="2868903"/>
          <a:ext cx="4640017" cy="2578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624241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4307" y="751264"/>
            <a:ext cx="8596668" cy="819955"/>
          </a:xfrm>
        </p:spPr>
        <p:txBody>
          <a:bodyPr/>
          <a:lstStyle/>
          <a:p>
            <a:r>
              <a:rPr lang="es-EC" b="1" dirty="0" smtClean="0"/>
              <a:t>PYG COMPARATIVO</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1723156580"/>
              </p:ext>
            </p:extLst>
          </p:nvPr>
        </p:nvGraphicFramePr>
        <p:xfrm>
          <a:off x="1705645" y="2009104"/>
          <a:ext cx="8371265" cy="4325055"/>
        </p:xfrm>
        <a:graphic>
          <a:graphicData uri="http://schemas.openxmlformats.org/drawingml/2006/table">
            <a:tbl>
              <a:tblPr firstRow="1" firstCol="1" bandRow="1">
                <a:tableStyleId>{5C22544A-7EE6-4342-B048-85BDC9FD1C3A}</a:tableStyleId>
              </a:tblPr>
              <a:tblGrid>
                <a:gridCol w="2994457"/>
                <a:gridCol w="369533"/>
                <a:gridCol w="1533871"/>
                <a:gridCol w="369533"/>
                <a:gridCol w="1459552"/>
                <a:gridCol w="369533"/>
                <a:gridCol w="1274786"/>
              </a:tblGrid>
              <a:tr h="783110">
                <a:tc>
                  <a:txBody>
                    <a:bodyPr/>
                    <a:lstStyle/>
                    <a:p>
                      <a:pPr algn="l">
                        <a:lnSpc>
                          <a:spcPct val="107000"/>
                        </a:lnSpc>
                        <a:spcAft>
                          <a:spcPts val="0"/>
                        </a:spcAft>
                      </a:pPr>
                      <a:r>
                        <a:rPr lang="es-EC" sz="1400" dirty="0">
                          <a:effectLst/>
                        </a:rPr>
                        <a:t>RUBROS</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PRODUCTOR SIN ASOCIARSE</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PRODUCTOR ASOCIADO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VARIACION</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269717">
                <a:tc>
                  <a:txBody>
                    <a:bodyPr/>
                    <a:lstStyle/>
                    <a:p>
                      <a:pPr algn="l">
                        <a:lnSpc>
                          <a:spcPct val="107000"/>
                        </a:lnSpc>
                        <a:spcAft>
                          <a:spcPts val="0"/>
                        </a:spcAft>
                      </a:pPr>
                      <a:r>
                        <a:rPr lang="es-EC" sz="1400" dirty="0">
                          <a:effectLst/>
                        </a:rPr>
                        <a:t>Ventas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r>
              <a:tr h="461403">
                <a:tc>
                  <a:txBody>
                    <a:bodyPr/>
                    <a:lstStyle/>
                    <a:p>
                      <a:pPr algn="l">
                        <a:lnSpc>
                          <a:spcPct val="107000"/>
                        </a:lnSpc>
                        <a:spcAft>
                          <a:spcPts val="0"/>
                        </a:spcAft>
                      </a:pPr>
                      <a:r>
                        <a:rPr lang="es-EC" sz="1400" dirty="0">
                          <a:effectLst/>
                        </a:rPr>
                        <a:t>Promedio litros de leche mensuales</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dirty="0">
                          <a:effectLst/>
                        </a:rPr>
                        <a:t>1.080,00</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1.740,00</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61%</a:t>
                      </a:r>
                      <a:endParaRPr lang="es-EC" sz="1400">
                        <a:effectLst/>
                        <a:latin typeface="Times New Roman" panose="02020603050405020304" pitchFamily="18" charset="0"/>
                        <a:ea typeface="Times New Roman" panose="02020603050405020304" pitchFamily="18" charset="0"/>
                      </a:endParaRPr>
                    </a:p>
                  </a:txBody>
                  <a:tcPr marL="44450" marR="44450" marT="0" marB="0" anchor="b"/>
                </a:tc>
              </a:tr>
              <a:tr h="461403">
                <a:tc>
                  <a:txBody>
                    <a:bodyPr/>
                    <a:lstStyle/>
                    <a:p>
                      <a:pPr algn="l">
                        <a:lnSpc>
                          <a:spcPct val="107000"/>
                        </a:lnSpc>
                        <a:spcAft>
                          <a:spcPts val="0"/>
                        </a:spcAft>
                      </a:pPr>
                      <a:r>
                        <a:rPr lang="es-EC" sz="1400" dirty="0">
                          <a:effectLst/>
                        </a:rPr>
                        <a:t>Precio promedio litro de leche</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0,35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0,44</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26%</a:t>
                      </a:r>
                      <a:endParaRPr lang="es-EC" sz="1400">
                        <a:effectLst/>
                        <a:latin typeface="Times New Roman" panose="02020603050405020304" pitchFamily="18" charset="0"/>
                        <a:ea typeface="Times New Roman" panose="02020603050405020304" pitchFamily="18" charset="0"/>
                      </a:endParaRPr>
                    </a:p>
                  </a:txBody>
                  <a:tcPr marL="44450" marR="44450" marT="0" marB="0" anchor="b"/>
                </a:tc>
              </a:tr>
              <a:tr h="269717">
                <a:tc>
                  <a:txBody>
                    <a:bodyPr/>
                    <a:lstStyle/>
                    <a:p>
                      <a:pPr algn="l">
                        <a:lnSpc>
                          <a:spcPct val="107000"/>
                        </a:lnSpc>
                        <a:spcAft>
                          <a:spcPts val="0"/>
                        </a:spcAft>
                      </a:pPr>
                      <a:r>
                        <a:rPr lang="es-EC" sz="1400" dirty="0">
                          <a:effectLst/>
                        </a:rPr>
                        <a:t>Ventas netas</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b="1" dirty="0">
                          <a:effectLst/>
                        </a:rPr>
                        <a:t>378,00</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b="1" dirty="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b="1" dirty="0">
                          <a:effectLst/>
                        </a:rPr>
                        <a:t>765,60</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b="1" dirty="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b="1" dirty="0">
                          <a:effectLst/>
                        </a:rPr>
                        <a:t>103%</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r>
              <a:tr h="539434">
                <a:tc>
                  <a:txBody>
                    <a:bodyPr/>
                    <a:lstStyle/>
                    <a:p>
                      <a:pPr algn="l">
                        <a:lnSpc>
                          <a:spcPct val="107000"/>
                        </a:lnSpc>
                        <a:spcAft>
                          <a:spcPts val="0"/>
                        </a:spcAft>
                      </a:pPr>
                      <a:r>
                        <a:rPr lang="es-EC" sz="1400" dirty="0">
                          <a:effectLst/>
                        </a:rPr>
                        <a:t>Costo de producción promedio por litro de leche</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0,30</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0,27</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dirty="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dirty="0">
                          <a:effectLst/>
                        </a:rPr>
                        <a:t>-10%</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461403">
                <a:tc>
                  <a:txBody>
                    <a:bodyPr/>
                    <a:lstStyle/>
                    <a:p>
                      <a:pPr algn="l">
                        <a:lnSpc>
                          <a:spcPct val="107000"/>
                        </a:lnSpc>
                        <a:spcAft>
                          <a:spcPts val="0"/>
                        </a:spcAft>
                      </a:pPr>
                      <a:r>
                        <a:rPr lang="es-EC" sz="1400" dirty="0">
                          <a:effectLst/>
                        </a:rPr>
                        <a:t>Costos de producción promedio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324,00</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469,80</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r>
              <a:tr h="269717">
                <a:tc>
                  <a:txBody>
                    <a:bodyPr/>
                    <a:lstStyle/>
                    <a:p>
                      <a:pPr algn="l">
                        <a:lnSpc>
                          <a:spcPct val="107000"/>
                        </a:lnSpc>
                        <a:spcAft>
                          <a:spcPts val="0"/>
                        </a:spcAft>
                      </a:pPr>
                      <a:r>
                        <a:rPr lang="es-EC" sz="1400" dirty="0">
                          <a:effectLst/>
                        </a:rPr>
                        <a:t>Utilidad Bruta</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b="1" dirty="0">
                          <a:effectLst/>
                        </a:rPr>
                        <a:t>54,00</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b="1" dirty="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b="1" dirty="0">
                          <a:effectLst/>
                        </a:rPr>
                        <a:t>295,80</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b="1">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b="1" dirty="0">
                          <a:effectLst/>
                        </a:rPr>
                        <a:t>448%</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r>
              <a:tr h="269717">
                <a:tc>
                  <a:txBody>
                    <a:bodyPr/>
                    <a:lstStyle/>
                    <a:p>
                      <a:pPr algn="l">
                        <a:lnSpc>
                          <a:spcPct val="107000"/>
                        </a:lnSpc>
                        <a:spcAft>
                          <a:spcPts val="0"/>
                        </a:spcAft>
                      </a:pPr>
                      <a:r>
                        <a:rPr lang="es-EC" sz="1400" dirty="0">
                          <a:effectLst/>
                        </a:rPr>
                        <a:t>Gastos de Operación</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dirty="0">
                        <a:effectLst/>
                        <a:latin typeface="Calibri" panose="020F0502020204030204" pitchFamily="34" charset="0"/>
                      </a:endParaRPr>
                    </a:p>
                  </a:txBody>
                  <a:tcPr marL="44450" marR="44450" marT="0" marB="0" anchor="b"/>
                </a:tc>
                <a:tc>
                  <a:txBody>
                    <a:bodyPr/>
                    <a:lstStyle/>
                    <a:p>
                      <a:pPr algn="r">
                        <a:lnSpc>
                          <a:spcPct val="107000"/>
                        </a:lnSpc>
                      </a:pPr>
                      <a:endParaRPr lang="es-EC" sz="1400" dirty="0">
                        <a:effectLst/>
                        <a:latin typeface="Calibri" panose="020F0502020204030204" pitchFamily="34" charset="0"/>
                      </a:endParaRPr>
                    </a:p>
                  </a:txBody>
                  <a:tcPr marL="44450" marR="44450" marT="0" marB="0" anchor="b"/>
                </a:tc>
                <a:tc>
                  <a:txBody>
                    <a:bodyPr/>
                    <a:lstStyle/>
                    <a:p>
                      <a:pPr algn="r">
                        <a:lnSpc>
                          <a:spcPct val="107000"/>
                        </a:lnSpc>
                      </a:pPr>
                      <a:endParaRPr lang="es-EC" sz="1400" dirty="0">
                        <a:effectLst/>
                        <a:latin typeface="Calibri" panose="020F0502020204030204" pitchFamily="34" charset="0"/>
                      </a:endParaRPr>
                    </a:p>
                  </a:txBody>
                  <a:tcPr marL="44450" marR="44450" marT="0" marB="0" anchor="b"/>
                </a:tc>
              </a:tr>
              <a:tr h="269717">
                <a:tc>
                  <a:txBody>
                    <a:bodyPr/>
                    <a:lstStyle/>
                    <a:p>
                      <a:pPr algn="l">
                        <a:lnSpc>
                          <a:spcPct val="107000"/>
                        </a:lnSpc>
                        <a:spcAft>
                          <a:spcPts val="0"/>
                        </a:spcAft>
                      </a:pPr>
                      <a:r>
                        <a:rPr lang="es-EC" sz="1400" dirty="0">
                          <a:effectLst/>
                        </a:rPr>
                        <a:t>Aporte a Centros de Acopio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400">
                          <a:effectLst/>
                        </a:rPr>
                        <a:t>17,40</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c>
                  <a:txBody>
                    <a:bodyPr/>
                    <a:lstStyle/>
                    <a:p>
                      <a:pPr algn="r">
                        <a:lnSpc>
                          <a:spcPct val="107000"/>
                        </a:lnSpc>
                      </a:pPr>
                      <a:endParaRPr lang="es-EC" sz="1400">
                        <a:effectLst/>
                        <a:latin typeface="Calibri" panose="020F0502020204030204" pitchFamily="34" charset="0"/>
                      </a:endParaRPr>
                    </a:p>
                  </a:txBody>
                  <a:tcPr marL="44450" marR="44450" marT="0" marB="0" anchor="b"/>
                </a:tc>
              </a:tr>
              <a:tr h="269717">
                <a:tc>
                  <a:txBody>
                    <a:bodyPr/>
                    <a:lstStyle/>
                    <a:p>
                      <a:pPr algn="l">
                        <a:lnSpc>
                          <a:spcPct val="107000"/>
                        </a:lnSpc>
                        <a:spcAft>
                          <a:spcPts val="0"/>
                        </a:spcAft>
                      </a:pPr>
                      <a:r>
                        <a:rPr lang="es-EC" sz="1400" dirty="0">
                          <a:effectLst/>
                        </a:rPr>
                        <a:t>UTILIDAD NETA</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54,00</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a:effectLst/>
                        </a:rPr>
                        <a:t> </a:t>
                      </a:r>
                      <a:endParaRPr lang="es-EC" sz="1400" b="1">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278,40</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 </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416%</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889506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1886" y="583842"/>
            <a:ext cx="8596668" cy="819955"/>
          </a:xfrm>
        </p:spPr>
        <p:txBody>
          <a:bodyPr/>
          <a:lstStyle/>
          <a:p>
            <a:r>
              <a:rPr lang="es-EC" b="1" dirty="0" smtClean="0"/>
              <a:t>INDICES DE RENTABILIDAD</a:t>
            </a:r>
            <a:endParaRPr lang="es-EC" b="1" dirty="0"/>
          </a:p>
        </p:txBody>
      </p:sp>
      <p:graphicFrame>
        <p:nvGraphicFramePr>
          <p:cNvPr id="7" name="Tabla 6"/>
          <p:cNvGraphicFramePr>
            <a:graphicFrameLocks noGrp="1"/>
          </p:cNvGraphicFramePr>
          <p:nvPr>
            <p:extLst>
              <p:ext uri="{D42A27DB-BD31-4B8C-83A1-F6EECF244321}">
                <p14:modId xmlns:p14="http://schemas.microsoft.com/office/powerpoint/2010/main" val="2051938793"/>
              </p:ext>
            </p:extLst>
          </p:nvPr>
        </p:nvGraphicFramePr>
        <p:xfrm>
          <a:off x="2021983" y="2176534"/>
          <a:ext cx="7521263" cy="4129945"/>
        </p:xfrm>
        <a:graphic>
          <a:graphicData uri="http://schemas.openxmlformats.org/drawingml/2006/table">
            <a:tbl>
              <a:tblPr firstRow="1" firstCol="1" bandRow="1">
                <a:tableStyleId>{5C22544A-7EE6-4342-B048-85BDC9FD1C3A}</a:tableStyleId>
              </a:tblPr>
              <a:tblGrid>
                <a:gridCol w="2326429"/>
                <a:gridCol w="2135633"/>
                <a:gridCol w="1322673"/>
                <a:gridCol w="477453"/>
                <a:gridCol w="1259075"/>
              </a:tblGrid>
              <a:tr h="599934">
                <a:tc>
                  <a:txBody>
                    <a:bodyPr/>
                    <a:lstStyle/>
                    <a:p>
                      <a:pPr algn="l">
                        <a:lnSpc>
                          <a:spcPct val="107000"/>
                        </a:lnSpc>
                        <a:spcAft>
                          <a:spcPts val="0"/>
                        </a:spcAft>
                      </a:pPr>
                      <a:r>
                        <a:rPr lang="es-EC" sz="1400" dirty="0">
                          <a:effectLst/>
                        </a:rPr>
                        <a:t>INDICES DE RENTABILIDAD</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dirty="0">
                          <a:effectLst/>
                        </a:rPr>
                        <a:t> </a:t>
                      </a:r>
                      <a:r>
                        <a:rPr lang="es-EC" sz="1400" dirty="0" smtClean="0">
                          <a:effectLst/>
                        </a:rPr>
                        <a:t>CÁLCULO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PRODUCTOR SIN ASOCIARSE</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PRODUCTOR ASOCIADO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r h="225105">
                <a:tc>
                  <a:txBody>
                    <a:bodyPr/>
                    <a:lstStyle/>
                    <a:p>
                      <a:pPr algn="l">
                        <a:lnSpc>
                          <a:spcPct val="107000"/>
                        </a:lnSpc>
                        <a:spcAft>
                          <a:spcPts val="0"/>
                        </a:spcAft>
                      </a:pPr>
                      <a:r>
                        <a:rPr lang="es-EC" sz="1400" dirty="0">
                          <a:effectLst/>
                        </a:rPr>
                        <a:t>Margen de utilidad</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b="1" dirty="0">
                          <a:effectLst/>
                        </a:rPr>
                        <a:t>Utilidad neta/ventas</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14%</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pPr>
                      <a:endParaRPr lang="es-EC" sz="1400" b="1">
                        <a:effectLst/>
                        <a:latin typeface="Calibri" panose="020F0502020204030204" pitchFamily="34" charset="0"/>
                      </a:endParaRPr>
                    </a:p>
                  </a:txBody>
                  <a:tcPr marL="44450" marR="44450" marT="0" marB="0" anchor="b"/>
                </a:tc>
                <a:tc>
                  <a:txBody>
                    <a:bodyPr/>
                    <a:lstStyle/>
                    <a:p>
                      <a:pPr algn="ctr">
                        <a:lnSpc>
                          <a:spcPct val="107000"/>
                        </a:lnSpc>
                        <a:spcAft>
                          <a:spcPts val="0"/>
                        </a:spcAft>
                      </a:pPr>
                      <a:r>
                        <a:rPr lang="es-EC" sz="1400" b="1">
                          <a:effectLst/>
                        </a:rPr>
                        <a:t>36%</a:t>
                      </a:r>
                      <a:endParaRPr lang="es-EC" sz="1400" b="1">
                        <a:effectLst/>
                        <a:latin typeface="Times New Roman" panose="02020603050405020304" pitchFamily="18" charset="0"/>
                        <a:ea typeface="Times New Roman" panose="02020603050405020304" pitchFamily="18" charset="0"/>
                      </a:endParaRPr>
                    </a:p>
                  </a:txBody>
                  <a:tcPr marL="44450" marR="44450" marT="0" marB="0" anchor="b"/>
                </a:tc>
              </a:tr>
              <a:tr h="225105">
                <a:tc>
                  <a:txBody>
                    <a:bodyPr/>
                    <a:lstStyle/>
                    <a:p>
                      <a:pPr algn="l">
                        <a:lnSpc>
                          <a:spcPct val="107000"/>
                        </a:lnSpc>
                      </a:pPr>
                      <a:endParaRPr lang="es-EC" sz="1400" dirty="0">
                        <a:effectLst/>
                        <a:latin typeface="Calibri" panose="020F0502020204030204" pitchFamily="34" charset="0"/>
                      </a:endParaRPr>
                    </a:p>
                  </a:txBody>
                  <a:tcPr marL="44450" marR="44450" marT="0" marB="0" anchor="b"/>
                </a:tc>
                <a:tc>
                  <a:txBody>
                    <a:bodyPr/>
                    <a:lstStyle/>
                    <a:p>
                      <a:pP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pPr>
                      <a:endParaRPr lang="es-EC" sz="1400" b="1">
                        <a:effectLst/>
                        <a:latin typeface="Calibri" panose="020F0502020204030204" pitchFamily="34" charset="0"/>
                      </a:endParaRPr>
                    </a:p>
                  </a:txBody>
                  <a:tcPr marL="44450" marR="44450" marT="0" marB="0" anchor="b"/>
                </a:tc>
              </a:tr>
              <a:tr h="395308">
                <a:tc>
                  <a:txBody>
                    <a:bodyPr/>
                    <a:lstStyle/>
                    <a:p>
                      <a:pPr algn="l">
                        <a:lnSpc>
                          <a:spcPct val="107000"/>
                        </a:lnSpc>
                        <a:spcAft>
                          <a:spcPts val="0"/>
                        </a:spcAft>
                      </a:pPr>
                      <a:r>
                        <a:rPr lang="es-EC" sz="1400" dirty="0">
                          <a:effectLst/>
                        </a:rPr>
                        <a:t>ROA</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b="1" dirty="0">
                          <a:effectLst/>
                        </a:rPr>
                        <a:t>Utilidad neta/Activo total</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0%</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spcAft>
                          <a:spcPts val="0"/>
                        </a:spcAft>
                      </a:pPr>
                      <a:r>
                        <a:rPr lang="es-EC" sz="1400" b="1" dirty="0">
                          <a:effectLst/>
                        </a:rPr>
                        <a:t>1%</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r>
              <a:tr h="225105">
                <a:tc>
                  <a:txBody>
                    <a:bodyPr/>
                    <a:lstStyle/>
                    <a:p>
                      <a:pPr algn="l">
                        <a:lnSpc>
                          <a:spcPct val="107000"/>
                        </a:lnSpc>
                      </a:pPr>
                      <a:endParaRPr lang="es-EC" sz="1400" dirty="0">
                        <a:effectLst/>
                        <a:latin typeface="Calibri" panose="020F0502020204030204" pitchFamily="34" charset="0"/>
                      </a:endParaRPr>
                    </a:p>
                  </a:txBody>
                  <a:tcPr marL="44450" marR="44450" marT="0" marB="0" anchor="b"/>
                </a:tc>
                <a:tc>
                  <a:txBody>
                    <a:bodyPr/>
                    <a:lstStyle/>
                    <a:p>
                      <a:pP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pPr>
                      <a:endParaRPr lang="es-EC" sz="1400" b="1" dirty="0">
                        <a:effectLst/>
                        <a:latin typeface="Calibri" panose="020F0502020204030204" pitchFamily="34" charset="0"/>
                      </a:endParaRPr>
                    </a:p>
                  </a:txBody>
                  <a:tcPr marL="44450" marR="44450" marT="0" marB="0" anchor="b"/>
                </a:tc>
              </a:tr>
              <a:tr h="395308">
                <a:tc>
                  <a:txBody>
                    <a:bodyPr/>
                    <a:lstStyle/>
                    <a:p>
                      <a:pPr algn="l">
                        <a:lnSpc>
                          <a:spcPct val="107000"/>
                        </a:lnSpc>
                        <a:spcAft>
                          <a:spcPts val="0"/>
                        </a:spcAft>
                      </a:pPr>
                      <a:r>
                        <a:rPr lang="es-EC" sz="1400" dirty="0">
                          <a:effectLst/>
                        </a:rPr>
                        <a:t>ROE</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b="1">
                          <a:effectLst/>
                        </a:rPr>
                        <a:t>Utilidad neta/Patrimonio total</a:t>
                      </a:r>
                      <a:endParaRPr lang="es-EC" sz="1400" b="1">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a:effectLst/>
                        </a:rPr>
                        <a:t>0%</a:t>
                      </a:r>
                      <a:endParaRPr lang="es-EC" sz="1400" b="1">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pPr>
                      <a:endParaRPr lang="es-EC" sz="1400" b="1" dirty="0">
                        <a:effectLst/>
                        <a:latin typeface="Calibri" panose="020F0502020204030204" pitchFamily="34" charset="0"/>
                      </a:endParaRPr>
                    </a:p>
                  </a:txBody>
                  <a:tcPr marL="44450" marR="44450" marT="0" marB="0" anchor="b"/>
                </a:tc>
                <a:tc>
                  <a:txBody>
                    <a:bodyPr/>
                    <a:lstStyle/>
                    <a:p>
                      <a:pPr algn="ctr">
                        <a:lnSpc>
                          <a:spcPct val="107000"/>
                        </a:lnSpc>
                        <a:spcAft>
                          <a:spcPts val="0"/>
                        </a:spcAft>
                      </a:pPr>
                      <a:r>
                        <a:rPr lang="es-EC" sz="1400" b="1" dirty="0">
                          <a:effectLst/>
                        </a:rPr>
                        <a:t>2%</a:t>
                      </a:r>
                      <a:endParaRPr lang="es-EC" sz="1400" b="1" dirty="0">
                        <a:effectLst/>
                        <a:latin typeface="Times New Roman" panose="02020603050405020304" pitchFamily="18" charset="0"/>
                        <a:ea typeface="Times New Roman" panose="02020603050405020304" pitchFamily="18" charset="0"/>
                      </a:endParaRPr>
                    </a:p>
                  </a:txBody>
                  <a:tcPr marL="44450" marR="44450" marT="0" marB="0" anchor="b"/>
                </a:tc>
              </a:tr>
              <a:tr h="225105">
                <a:tc>
                  <a:txBody>
                    <a:bodyPr/>
                    <a:lstStyle/>
                    <a:p>
                      <a:pPr algn="l">
                        <a:lnSpc>
                          <a:spcPct val="107000"/>
                        </a:lnSpc>
                      </a:pPr>
                      <a:endParaRPr lang="es-EC" sz="1400" dirty="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dirty="0">
                        <a:effectLst/>
                        <a:latin typeface="Calibri" panose="020F0502020204030204" pitchFamily="34" charset="0"/>
                      </a:endParaRPr>
                    </a:p>
                  </a:txBody>
                  <a:tcPr marL="44450" marR="44450" marT="0" marB="0" anchor="b"/>
                </a:tc>
              </a:tr>
              <a:tr h="395308">
                <a:tc gridSpan="5">
                  <a:txBody>
                    <a:bodyPr/>
                    <a:lstStyle/>
                    <a:p>
                      <a:pPr algn="ctr">
                        <a:lnSpc>
                          <a:spcPct val="107000"/>
                        </a:lnSpc>
                        <a:spcAft>
                          <a:spcPts val="0"/>
                        </a:spcAft>
                      </a:pPr>
                      <a:r>
                        <a:rPr lang="es-EC" sz="1400" dirty="0" smtClean="0">
                          <a:effectLst/>
                        </a:rPr>
                        <a:t>EN BASE A ENCUESTA REALIZADA:</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pPr>
                        <a:lnSpc>
                          <a:spcPct val="107000"/>
                        </a:lnSpc>
                      </a:pPr>
                      <a:endParaRPr lang="es-EC" sz="1400" dirty="0">
                        <a:effectLst/>
                        <a:latin typeface="Calibri" panose="020F0502020204030204" pitchFamily="34" charset="0"/>
                      </a:endParaRPr>
                    </a:p>
                  </a:txBody>
                  <a:tcPr marL="44450" marR="44450" marT="0" marB="0" anchor="b"/>
                </a:tc>
                <a:tc hMerge="1">
                  <a:txBody>
                    <a:bodyPr/>
                    <a:lstStyle/>
                    <a:p>
                      <a:pPr>
                        <a:lnSpc>
                          <a:spcPct val="107000"/>
                        </a:lnSpc>
                      </a:pPr>
                      <a:endParaRPr lang="es-EC" sz="1400" dirty="0">
                        <a:effectLst/>
                        <a:latin typeface="Calibri" panose="020F0502020204030204" pitchFamily="34" charset="0"/>
                      </a:endParaRPr>
                    </a:p>
                  </a:txBody>
                  <a:tcPr marL="44450" marR="44450" marT="0" marB="0" anchor="b"/>
                </a:tc>
                <a:tc hMerge="1">
                  <a:txBody>
                    <a:bodyPr/>
                    <a:lstStyle/>
                    <a:p>
                      <a:pPr>
                        <a:lnSpc>
                          <a:spcPct val="107000"/>
                        </a:lnSpc>
                      </a:pPr>
                      <a:endParaRPr lang="es-EC" sz="1400" dirty="0">
                        <a:effectLst/>
                        <a:latin typeface="Calibri" panose="020F0502020204030204" pitchFamily="34" charset="0"/>
                      </a:endParaRPr>
                    </a:p>
                  </a:txBody>
                  <a:tcPr marL="44450" marR="44450" marT="0" marB="0" anchor="b"/>
                </a:tc>
                <a:tc hMerge="1">
                  <a:txBody>
                    <a:bodyPr/>
                    <a:lstStyle/>
                    <a:p>
                      <a:pPr>
                        <a:lnSpc>
                          <a:spcPct val="107000"/>
                        </a:lnSpc>
                      </a:pPr>
                      <a:endParaRPr lang="es-EC" sz="1400" dirty="0">
                        <a:effectLst/>
                        <a:latin typeface="Calibri" panose="020F0502020204030204" pitchFamily="34" charset="0"/>
                      </a:endParaRPr>
                    </a:p>
                  </a:txBody>
                  <a:tcPr marL="44450" marR="44450" marT="0" marB="0" anchor="b"/>
                </a:tc>
              </a:tr>
              <a:tr h="225105">
                <a:tc>
                  <a:txBody>
                    <a:bodyPr/>
                    <a:lstStyle/>
                    <a:p>
                      <a:pPr algn="l">
                        <a:lnSpc>
                          <a:spcPct val="107000"/>
                        </a:lnSpc>
                      </a:pPr>
                      <a:endParaRPr lang="es-EC" sz="1400" dirty="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r>
              <a:tr h="225105">
                <a:tc>
                  <a:txBody>
                    <a:bodyPr/>
                    <a:lstStyle/>
                    <a:p>
                      <a:pPr algn="l">
                        <a:lnSpc>
                          <a:spcPct val="107000"/>
                        </a:lnSpc>
                        <a:spcAft>
                          <a:spcPts val="0"/>
                        </a:spcAft>
                      </a:pPr>
                      <a:r>
                        <a:rPr lang="es-EC" sz="1400" dirty="0">
                          <a:effectLst/>
                        </a:rPr>
                        <a:t>Activo promedio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a:effectLst/>
                        </a:rPr>
                        <a:t>19.114,00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r>
              <a:tr h="225105">
                <a:tc>
                  <a:txBody>
                    <a:bodyPr/>
                    <a:lstStyle/>
                    <a:p>
                      <a:pPr algn="l">
                        <a:lnSpc>
                          <a:spcPct val="107000"/>
                        </a:lnSpc>
                      </a:pPr>
                      <a:endParaRPr lang="es-EC" sz="1400" dirty="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dirty="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r>
              <a:tr h="225105">
                <a:tc>
                  <a:txBody>
                    <a:bodyPr/>
                    <a:lstStyle/>
                    <a:p>
                      <a:pPr algn="l">
                        <a:lnSpc>
                          <a:spcPct val="107000"/>
                        </a:lnSpc>
                        <a:spcAft>
                          <a:spcPts val="0"/>
                        </a:spcAft>
                      </a:pPr>
                      <a:r>
                        <a:rPr lang="es-EC" sz="1400" dirty="0">
                          <a:effectLst/>
                        </a:rPr>
                        <a:t>Pasivo promedio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a:effectLst/>
                        </a:rPr>
                        <a:t>1.261,00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r>
              <a:tr h="225105">
                <a:tc>
                  <a:txBody>
                    <a:bodyPr/>
                    <a:lstStyle/>
                    <a:p>
                      <a:pPr algn="l">
                        <a:lnSpc>
                          <a:spcPct val="107000"/>
                        </a:lnSpc>
                      </a:pPr>
                      <a:endParaRPr lang="es-EC" sz="1400" dirty="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c>
                  <a:txBody>
                    <a:bodyPr/>
                    <a:lstStyle/>
                    <a:p>
                      <a:pPr>
                        <a:lnSpc>
                          <a:spcPct val="107000"/>
                        </a:lnSpc>
                      </a:pPr>
                      <a:endParaRPr lang="es-EC" sz="1400">
                        <a:effectLst/>
                        <a:latin typeface="Calibri" panose="020F0502020204030204" pitchFamily="34" charset="0"/>
                      </a:endParaRPr>
                    </a:p>
                  </a:txBody>
                  <a:tcPr marL="44450" marR="44450" marT="0" marB="0" anchor="b"/>
                </a:tc>
              </a:tr>
              <a:tr h="204785">
                <a:tc>
                  <a:txBody>
                    <a:bodyPr/>
                    <a:lstStyle/>
                    <a:p>
                      <a:pPr algn="l">
                        <a:lnSpc>
                          <a:spcPct val="107000"/>
                        </a:lnSpc>
                        <a:spcAft>
                          <a:spcPts val="0"/>
                        </a:spcAft>
                      </a:pPr>
                      <a:r>
                        <a:rPr lang="es-EC" sz="1400" dirty="0">
                          <a:effectLst/>
                        </a:rPr>
                        <a:t>Patrimonio promedio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a:effectLst/>
                        </a:rPr>
                        <a:t>17.853,00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62147072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798490" y="1750097"/>
            <a:ext cx="10496282" cy="4275785"/>
          </a:xfrm>
        </p:spPr>
        <p:txBody>
          <a:bodyPr>
            <a:noAutofit/>
          </a:bodyPr>
          <a:lstStyle/>
          <a:p>
            <a:pPr marL="0" indent="0" algn="just">
              <a:buNone/>
            </a:pPr>
            <a:r>
              <a:rPr lang="es-EC" sz="2200" b="1" dirty="0"/>
              <a:t>Con esta investigación se prueban las hipótesis </a:t>
            </a:r>
            <a:r>
              <a:rPr lang="es-EC" sz="2200" b="1" dirty="0" smtClean="0"/>
              <a:t>planteadas:</a:t>
            </a:r>
          </a:p>
          <a:p>
            <a:pPr marL="0" indent="0" algn="just">
              <a:buNone/>
            </a:pPr>
            <a:endParaRPr lang="es-EC" sz="2200" b="1" dirty="0" smtClean="0"/>
          </a:p>
          <a:p>
            <a:pPr algn="just"/>
            <a:r>
              <a:rPr lang="es-ES" sz="2200" b="1" dirty="0" smtClean="0"/>
              <a:t>Un </a:t>
            </a:r>
            <a:r>
              <a:rPr lang="es-ES" sz="2200" b="1" dirty="0"/>
              <a:t>productor de leche vinculado a  la </a:t>
            </a:r>
            <a:r>
              <a:rPr lang="es-ES" sz="2200" b="1" dirty="0" smtClean="0"/>
              <a:t>AGSO </a:t>
            </a:r>
            <a:r>
              <a:rPr lang="es-ES" sz="2200" b="1" dirty="0"/>
              <a:t>tiene mayores ventas que un productor no </a:t>
            </a:r>
            <a:r>
              <a:rPr lang="es-ES" sz="2200" b="1" dirty="0" smtClean="0"/>
              <a:t>asociado, pues tiene </a:t>
            </a:r>
            <a:r>
              <a:rPr lang="es-ES" sz="2200" b="1" dirty="0"/>
              <a:t>acceso a mejoramiento genético lo que se traduce en un aumento del 61% en la producción de leche. Al comercializar la leche de manera formal </a:t>
            </a:r>
            <a:r>
              <a:rPr lang="es-ES" sz="2200" b="1" dirty="0" smtClean="0"/>
              <a:t>obtiene </a:t>
            </a:r>
            <a:r>
              <a:rPr lang="es-ES" sz="2200" b="1" dirty="0"/>
              <a:t>un 26% </a:t>
            </a:r>
            <a:r>
              <a:rPr lang="es-ES" sz="2200" b="1" dirty="0" smtClean="0"/>
              <a:t>más </a:t>
            </a:r>
            <a:r>
              <a:rPr lang="es-ES" sz="2200" b="1" dirty="0"/>
              <a:t>en el precio de la leche. Al producir más y obtener un mejor precio por litro de leche, sus ventas aumentan en un 103%.</a:t>
            </a:r>
            <a:endParaRPr lang="es-EC" sz="2200" b="1" dirty="0"/>
          </a:p>
          <a:p>
            <a:pPr marL="0" indent="0" algn="just">
              <a:buNone/>
            </a:pPr>
            <a:endParaRPr lang="es-EC" sz="2200" b="1" dirty="0"/>
          </a:p>
          <a:p>
            <a:pPr algn="just"/>
            <a:r>
              <a:rPr lang="es-ES" sz="2200" b="1" dirty="0"/>
              <a:t>Un productor de leche vinculado a  la Asociación de Ganaderos de la Sierra  y Oriente AGSO tiene un costo de producción menor que un productor no asociado. El obtener un 20% de descuento en el 58% de sus costos de producción, se traduce en una disminución del 10% del total de sus costos de producción.  </a:t>
            </a:r>
            <a:endParaRPr lang="es-EC" sz="2200" b="1" dirty="0"/>
          </a:p>
          <a:p>
            <a:pPr marL="0" indent="0" algn="just">
              <a:buNone/>
            </a:pPr>
            <a:endParaRPr lang="es-EC" sz="2200" b="1" dirty="0"/>
          </a:p>
          <a:p>
            <a:pPr algn="just"/>
            <a:endParaRPr lang="es-EC" sz="2200" b="1" dirty="0">
              <a:solidFill>
                <a:schemeClr val="bg2">
                  <a:lumMod val="50000"/>
                </a:schemeClr>
              </a:solidFill>
            </a:endParaRPr>
          </a:p>
        </p:txBody>
      </p:sp>
      <p:sp>
        <p:nvSpPr>
          <p:cNvPr id="2" name="Título 1"/>
          <p:cNvSpPr>
            <a:spLocks noGrp="1"/>
          </p:cNvSpPr>
          <p:nvPr>
            <p:ph type="title"/>
          </p:nvPr>
        </p:nvSpPr>
        <p:spPr>
          <a:xfrm>
            <a:off x="1514460" y="429297"/>
            <a:ext cx="8596668" cy="1320800"/>
          </a:xfrm>
        </p:spPr>
        <p:txBody>
          <a:bodyPr/>
          <a:lstStyle/>
          <a:p>
            <a:r>
              <a:rPr lang="es-EC" b="1" dirty="0" smtClean="0"/>
              <a:t>CONCLUSIONES</a:t>
            </a:r>
            <a:endParaRPr lang="es-EC" b="1" dirty="0"/>
          </a:p>
        </p:txBody>
      </p:sp>
    </p:spTree>
    <p:extLst>
      <p:ext uri="{BB962C8B-B14F-4D97-AF65-F5344CB8AC3E}">
        <p14:creationId xmlns:p14="http://schemas.microsoft.com/office/powerpoint/2010/main" val="44813620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986425" y="2176530"/>
            <a:ext cx="10115163" cy="4275785"/>
          </a:xfrm>
        </p:spPr>
        <p:txBody>
          <a:bodyPr>
            <a:noAutofit/>
          </a:bodyPr>
          <a:lstStyle/>
          <a:p>
            <a:pPr algn="just"/>
            <a:r>
              <a:rPr lang="es-ES" sz="2200" b="1" dirty="0"/>
              <a:t>Como resultado del aumento en ventas y disminución de los costos de producción, la utilidad bruta que obtiene un productor vinculado a la AGSO aumenta en un 448%,  y su utilidad neta aumenta en un 416% respecto a un productor no asociado.</a:t>
            </a:r>
            <a:endParaRPr lang="es-EC" sz="2200" b="1" dirty="0"/>
          </a:p>
          <a:p>
            <a:pPr marL="0" indent="0" algn="just">
              <a:buNone/>
            </a:pPr>
            <a:r>
              <a:rPr lang="es-ES" sz="2200" b="1" dirty="0"/>
              <a:t> </a:t>
            </a:r>
            <a:endParaRPr lang="es-EC" sz="2200" b="1" dirty="0"/>
          </a:p>
          <a:p>
            <a:pPr algn="just"/>
            <a:r>
              <a:rPr lang="es-ES" sz="2200" b="1" dirty="0"/>
              <a:t>El margen de utilidad de un productor de leche no asociado es del 14%, es decir, por cada dólar vendido obtiene una utilidad de $0,14. El margen de utilidad de un productor  de leche vinculado a la AGSO  es del 36% es decir, por cada dólar vendido obtiene una utilidad de $0,36.</a:t>
            </a:r>
            <a:endParaRPr lang="es-EC" sz="2200" b="1" dirty="0"/>
          </a:p>
          <a:p>
            <a:pPr marL="0" indent="0" algn="just">
              <a:buNone/>
            </a:pPr>
            <a:endParaRPr lang="es-EC" sz="2200" b="1" dirty="0"/>
          </a:p>
          <a:p>
            <a:pPr algn="just"/>
            <a:endParaRPr lang="es-EC" sz="2200" b="1" dirty="0">
              <a:solidFill>
                <a:schemeClr val="bg2">
                  <a:lumMod val="50000"/>
                </a:schemeClr>
              </a:solidFill>
            </a:endParaRPr>
          </a:p>
        </p:txBody>
      </p:sp>
      <p:sp>
        <p:nvSpPr>
          <p:cNvPr id="2" name="Título 1"/>
          <p:cNvSpPr>
            <a:spLocks noGrp="1"/>
          </p:cNvSpPr>
          <p:nvPr>
            <p:ph type="title"/>
          </p:nvPr>
        </p:nvSpPr>
        <p:spPr>
          <a:xfrm>
            <a:off x="1553096" y="493692"/>
            <a:ext cx="8596668" cy="1320800"/>
          </a:xfrm>
        </p:spPr>
        <p:txBody>
          <a:bodyPr/>
          <a:lstStyle/>
          <a:p>
            <a:r>
              <a:rPr lang="es-EC" b="1" dirty="0" smtClean="0"/>
              <a:t>CONCLUSIONES</a:t>
            </a:r>
            <a:endParaRPr lang="es-EC" b="1" dirty="0"/>
          </a:p>
        </p:txBody>
      </p:sp>
    </p:spTree>
    <p:extLst>
      <p:ext uri="{BB962C8B-B14F-4D97-AF65-F5344CB8AC3E}">
        <p14:creationId xmlns:p14="http://schemas.microsoft.com/office/powerpoint/2010/main" val="360276418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481071" y="1996224"/>
            <a:ext cx="9274001" cy="4275785"/>
          </a:xfrm>
        </p:spPr>
        <p:txBody>
          <a:bodyPr>
            <a:noAutofit/>
          </a:bodyPr>
          <a:lstStyle/>
          <a:p>
            <a:pPr algn="just"/>
            <a:r>
              <a:rPr lang="es-ES" sz="2000" b="1" dirty="0"/>
              <a:t>A todos los productores de leche </a:t>
            </a:r>
            <a:r>
              <a:rPr lang="es-ES" sz="2000" b="1" dirty="0" smtClean="0"/>
              <a:t>se sugiere </a:t>
            </a:r>
            <a:r>
              <a:rPr lang="es-ES" sz="2000" b="1" dirty="0"/>
              <a:t>asociarse, pues el proceso asociativo les permitirá aumentar sus ventas a través de acceso a mejoramiento genético y a una adecuada capacitación en mejoramiento de potreros, mantenimiento animal y manejo de leche</a:t>
            </a:r>
            <a:r>
              <a:rPr lang="es-ES" sz="2000" b="1" dirty="0" smtClean="0"/>
              <a:t>.</a:t>
            </a:r>
          </a:p>
          <a:p>
            <a:pPr marL="0" indent="0" algn="just">
              <a:buNone/>
            </a:pPr>
            <a:endParaRPr lang="es-ES" sz="2000" b="1" dirty="0" smtClean="0"/>
          </a:p>
          <a:p>
            <a:pPr algn="just"/>
            <a:r>
              <a:rPr lang="es-ES" sz="2000" b="1" dirty="0" smtClean="0"/>
              <a:t>Lograrán </a:t>
            </a:r>
            <a:r>
              <a:rPr lang="es-ES" sz="2000" b="1" dirty="0"/>
              <a:t>también bajar sus costos de producción al realizar compras de insumos por volumen con descuentos. El aumento de sus ventas y disminución de sus costos de producción se traducirá en mayores ingresos</a:t>
            </a:r>
            <a:r>
              <a:rPr lang="es-ES" sz="2000" b="1" dirty="0" smtClean="0"/>
              <a:t>.</a:t>
            </a:r>
          </a:p>
          <a:p>
            <a:pPr marL="0" indent="0" algn="just">
              <a:buNone/>
            </a:pPr>
            <a:endParaRPr lang="es-EC" sz="2000" b="1" dirty="0"/>
          </a:p>
          <a:p>
            <a:pPr algn="just"/>
            <a:r>
              <a:rPr lang="es-ES" sz="2000" b="1" dirty="0" smtClean="0"/>
              <a:t>Recomiendo </a:t>
            </a:r>
            <a:r>
              <a:rPr lang="es-ES" sz="2000" b="1" dirty="0"/>
              <a:t>que los productores de leche se organicen con su comunidad para crear nuevos centros de acopio, pues a través de la comercialización formal  obtendrán  un mejor precio por litro de leche, la seguridad de compra de su producción e ingresos fijos para sus familias</a:t>
            </a:r>
            <a:r>
              <a:rPr lang="es-ES" sz="2000" b="1" dirty="0" smtClean="0"/>
              <a:t>.</a:t>
            </a:r>
            <a:endParaRPr lang="es-EC" sz="2000" b="1" dirty="0"/>
          </a:p>
        </p:txBody>
      </p:sp>
      <p:sp>
        <p:nvSpPr>
          <p:cNvPr id="2" name="Título 1"/>
          <p:cNvSpPr>
            <a:spLocks noGrp="1"/>
          </p:cNvSpPr>
          <p:nvPr>
            <p:ph type="title"/>
          </p:nvPr>
        </p:nvSpPr>
        <p:spPr>
          <a:xfrm>
            <a:off x="1578854" y="480812"/>
            <a:ext cx="8596668" cy="1320800"/>
          </a:xfrm>
        </p:spPr>
        <p:txBody>
          <a:bodyPr/>
          <a:lstStyle/>
          <a:p>
            <a:r>
              <a:rPr lang="es-EC" b="1" dirty="0" smtClean="0"/>
              <a:t>RECOMENDACIONES</a:t>
            </a:r>
            <a:endParaRPr lang="es-EC" b="1" dirty="0"/>
          </a:p>
        </p:txBody>
      </p:sp>
    </p:spTree>
    <p:extLst>
      <p:ext uri="{BB962C8B-B14F-4D97-AF65-F5344CB8AC3E}">
        <p14:creationId xmlns:p14="http://schemas.microsoft.com/office/powerpoint/2010/main" val="12808587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0746" y="2060217"/>
            <a:ext cx="5247216" cy="2794716"/>
          </a:xfrm>
        </p:spPr>
        <p:txBody>
          <a:bodyPr>
            <a:noAutofit/>
          </a:bodyPr>
          <a:lstStyle/>
          <a:p>
            <a:pPr marL="457200" indent="-457200">
              <a:buFont typeface="+mj-lt"/>
              <a:buAutoNum type="arabicPeriod"/>
            </a:pPr>
            <a:r>
              <a:rPr lang="es-ES" sz="2200" b="1" dirty="0" smtClean="0"/>
              <a:t>Un </a:t>
            </a:r>
            <a:r>
              <a:rPr lang="es-ES" sz="2200" b="1" dirty="0"/>
              <a:t>productor de leche vinculado a  la Asociación de Ganaderos de la Sierra  y Oriente AGSO tiene mayores ventas que un productor no asociado</a:t>
            </a:r>
            <a:r>
              <a:rPr lang="es-ES" sz="2200" b="1" dirty="0" smtClean="0"/>
              <a:t>.</a:t>
            </a:r>
          </a:p>
          <a:p>
            <a:pPr marL="457200" indent="-457200">
              <a:buFont typeface="+mj-lt"/>
              <a:buAutoNum type="arabicPeriod"/>
            </a:pPr>
            <a:endParaRPr lang="es-ES" sz="2200" b="1" dirty="0"/>
          </a:p>
          <a:p>
            <a:pPr marL="457200" indent="-457200">
              <a:buFont typeface="+mj-lt"/>
              <a:buAutoNum type="arabicPeriod"/>
            </a:pPr>
            <a:r>
              <a:rPr lang="es-ES" sz="2200" b="1" dirty="0" smtClean="0"/>
              <a:t>Un </a:t>
            </a:r>
            <a:r>
              <a:rPr lang="es-ES" sz="2200" b="1" dirty="0"/>
              <a:t>productor de leche vinculado a  la Asociación de Ganaderos de la Sierra  y Oriente AGSO tiene un costo de producción menor que un productor no asociado.</a:t>
            </a:r>
            <a:endParaRPr lang="es-EC" sz="2200" b="1" dirty="0"/>
          </a:p>
          <a:p>
            <a:pPr marL="0" indent="0">
              <a:buNone/>
            </a:pPr>
            <a:endParaRPr lang="es-EC" sz="2200" dirty="0"/>
          </a:p>
          <a:p>
            <a:pPr marL="0" indent="0">
              <a:buNone/>
            </a:pPr>
            <a:endParaRPr lang="es-EC" sz="2200" dirty="0">
              <a:solidFill>
                <a:schemeClr val="bg2">
                  <a:lumMod val="50000"/>
                </a:schemeClr>
              </a:solidFill>
            </a:endParaRPr>
          </a:p>
        </p:txBody>
      </p:sp>
      <p:sp>
        <p:nvSpPr>
          <p:cNvPr id="2" name="Título 1"/>
          <p:cNvSpPr>
            <a:spLocks noGrp="1"/>
          </p:cNvSpPr>
          <p:nvPr>
            <p:ph type="title"/>
          </p:nvPr>
        </p:nvSpPr>
        <p:spPr>
          <a:xfrm>
            <a:off x="1639359" y="638175"/>
            <a:ext cx="8596668" cy="819955"/>
          </a:xfrm>
        </p:spPr>
        <p:txBody>
          <a:bodyPr/>
          <a:lstStyle/>
          <a:p>
            <a:r>
              <a:rPr lang="es-EC" b="1" dirty="0" smtClean="0"/>
              <a:t>HIPÓTESIS</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318" y="2498501"/>
            <a:ext cx="4342461" cy="2875746"/>
          </a:xfrm>
          <a:prstGeom prst="rect">
            <a:avLst/>
          </a:prstGeom>
        </p:spPr>
      </p:pic>
    </p:spTree>
    <p:extLst>
      <p:ext uri="{BB962C8B-B14F-4D97-AF65-F5344CB8AC3E}">
        <p14:creationId xmlns:p14="http://schemas.microsoft.com/office/powerpoint/2010/main" val="167026482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012183" y="1957588"/>
            <a:ext cx="9921980" cy="4275785"/>
          </a:xfrm>
        </p:spPr>
        <p:txBody>
          <a:bodyPr>
            <a:noAutofit/>
          </a:bodyPr>
          <a:lstStyle/>
          <a:p>
            <a:pPr algn="just"/>
            <a:r>
              <a:rPr lang="es-ES" sz="2200" b="1" dirty="0" smtClean="0">
                <a:solidFill>
                  <a:schemeClr val="bg2">
                    <a:lumMod val="25000"/>
                  </a:schemeClr>
                </a:solidFill>
              </a:rPr>
              <a:t>Recomiendo a pequeños productores de leche asociarse, pues la asociación les </a:t>
            </a:r>
            <a:r>
              <a:rPr lang="es-ES" sz="2200" b="1" dirty="0">
                <a:solidFill>
                  <a:schemeClr val="bg2">
                    <a:lumMod val="25000"/>
                  </a:schemeClr>
                </a:solidFill>
              </a:rPr>
              <a:t>ha permitido obtener voz y poder de negociación con instituciones públicas y </a:t>
            </a:r>
            <a:r>
              <a:rPr lang="es-ES" sz="2200" b="1" dirty="0" smtClean="0">
                <a:solidFill>
                  <a:schemeClr val="bg2">
                    <a:lumMod val="25000"/>
                  </a:schemeClr>
                </a:solidFill>
              </a:rPr>
              <a:t>privadas, </a:t>
            </a:r>
            <a:r>
              <a:rPr lang="es-ES" sz="2200" b="1" dirty="0">
                <a:solidFill>
                  <a:schemeClr val="bg2">
                    <a:lumMod val="25000"/>
                  </a:schemeClr>
                </a:solidFill>
              </a:rPr>
              <a:t>creando así, un ambiente positivo para </a:t>
            </a:r>
            <a:r>
              <a:rPr lang="es-ES" sz="2200" b="1" dirty="0" smtClean="0">
                <a:solidFill>
                  <a:schemeClr val="bg2">
                    <a:lumMod val="25000"/>
                  </a:schemeClr>
                </a:solidFill>
              </a:rPr>
              <a:t>desarrollar </a:t>
            </a:r>
            <a:r>
              <a:rPr lang="es-ES" sz="2200" b="1" dirty="0">
                <a:solidFill>
                  <a:schemeClr val="bg2">
                    <a:lumMod val="25000"/>
                  </a:schemeClr>
                </a:solidFill>
              </a:rPr>
              <a:t>la actividad </a:t>
            </a:r>
            <a:r>
              <a:rPr lang="es-ES" sz="2200" b="1" dirty="0" smtClean="0">
                <a:solidFill>
                  <a:schemeClr val="bg2">
                    <a:lumMod val="25000"/>
                  </a:schemeClr>
                </a:solidFill>
              </a:rPr>
              <a:t>lechera y  </a:t>
            </a:r>
            <a:r>
              <a:rPr lang="es-ES" sz="2200" b="1" dirty="0">
                <a:solidFill>
                  <a:schemeClr val="bg2">
                    <a:lumMod val="25000"/>
                  </a:schemeClr>
                </a:solidFill>
              </a:rPr>
              <a:t>mejorar la calidad de vida del </a:t>
            </a:r>
            <a:r>
              <a:rPr lang="es-ES" sz="2200" b="1" dirty="0" smtClean="0">
                <a:solidFill>
                  <a:schemeClr val="bg2">
                    <a:lumMod val="25000"/>
                  </a:schemeClr>
                </a:solidFill>
              </a:rPr>
              <a:t>productor, evitando que </a:t>
            </a:r>
            <a:r>
              <a:rPr lang="es-ES" sz="2200" b="1" dirty="0">
                <a:solidFill>
                  <a:schemeClr val="bg2">
                    <a:lumMod val="25000"/>
                  </a:schemeClr>
                </a:solidFill>
              </a:rPr>
              <a:t>el campo sea abandonado.</a:t>
            </a:r>
            <a:endParaRPr lang="es-EC" sz="2200" b="1" dirty="0">
              <a:solidFill>
                <a:schemeClr val="bg2">
                  <a:lumMod val="25000"/>
                </a:schemeClr>
              </a:solidFill>
            </a:endParaRPr>
          </a:p>
          <a:p>
            <a:pPr marL="0" indent="0" algn="just">
              <a:buNone/>
            </a:pPr>
            <a:r>
              <a:rPr lang="es-ES" sz="2200" b="1" dirty="0">
                <a:solidFill>
                  <a:schemeClr val="bg2">
                    <a:lumMod val="25000"/>
                  </a:schemeClr>
                </a:solidFill>
              </a:rPr>
              <a:t> </a:t>
            </a:r>
            <a:endParaRPr lang="es-EC" sz="2200" b="1" dirty="0">
              <a:solidFill>
                <a:schemeClr val="bg2">
                  <a:lumMod val="25000"/>
                </a:schemeClr>
              </a:solidFill>
            </a:endParaRPr>
          </a:p>
          <a:p>
            <a:pPr algn="just"/>
            <a:r>
              <a:rPr lang="es-ES" sz="2200" b="1" dirty="0">
                <a:solidFill>
                  <a:schemeClr val="bg2">
                    <a:lumMod val="25000"/>
                  </a:schemeClr>
                </a:solidFill>
              </a:rPr>
              <a:t>Sugiero que no solo los productores de leche opten por la asociación sino también productores de cacao, banano, el sector pesquero, etc., pues la asociación les traerá grandes beneficios económicos y les permitirá desarrollar cada uno de sus sectores.</a:t>
            </a:r>
            <a:endParaRPr lang="es-EC" sz="2200" b="1" dirty="0">
              <a:solidFill>
                <a:schemeClr val="bg2">
                  <a:lumMod val="25000"/>
                </a:schemeClr>
              </a:solidFill>
            </a:endParaRPr>
          </a:p>
          <a:p>
            <a:pPr marL="0" indent="0" algn="just">
              <a:buNone/>
            </a:pPr>
            <a:endParaRPr lang="es-EC" sz="2200" b="1" dirty="0">
              <a:solidFill>
                <a:schemeClr val="bg2">
                  <a:lumMod val="25000"/>
                </a:schemeClr>
              </a:solidFill>
            </a:endParaRPr>
          </a:p>
          <a:p>
            <a:pPr algn="just"/>
            <a:endParaRPr lang="es-EC" sz="2200" b="1" dirty="0">
              <a:solidFill>
                <a:schemeClr val="bg2">
                  <a:lumMod val="25000"/>
                </a:schemeClr>
              </a:solidFill>
            </a:endParaRPr>
          </a:p>
        </p:txBody>
      </p:sp>
      <p:sp>
        <p:nvSpPr>
          <p:cNvPr id="2" name="Título 1"/>
          <p:cNvSpPr>
            <a:spLocks noGrp="1"/>
          </p:cNvSpPr>
          <p:nvPr>
            <p:ph type="title"/>
          </p:nvPr>
        </p:nvSpPr>
        <p:spPr>
          <a:xfrm>
            <a:off x="1488701" y="455055"/>
            <a:ext cx="8596668" cy="1320800"/>
          </a:xfrm>
        </p:spPr>
        <p:txBody>
          <a:bodyPr/>
          <a:lstStyle/>
          <a:p>
            <a:r>
              <a:rPr lang="es-EC" b="1" dirty="0" smtClean="0"/>
              <a:t>RECOMENDACIONES</a:t>
            </a:r>
            <a:endParaRPr lang="es-EC" b="1" dirty="0"/>
          </a:p>
        </p:txBody>
      </p:sp>
    </p:spTree>
    <p:extLst>
      <p:ext uri="{BB962C8B-B14F-4D97-AF65-F5344CB8AC3E}">
        <p14:creationId xmlns:p14="http://schemas.microsoft.com/office/powerpoint/2010/main" val="19857829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810674" y="2833352"/>
            <a:ext cx="8596668" cy="4275785"/>
          </a:xfrm>
        </p:spPr>
        <p:txBody>
          <a:bodyPr>
            <a:noAutofit/>
          </a:bodyPr>
          <a:lstStyle/>
          <a:p>
            <a:pPr marL="0" indent="0" algn="ctr">
              <a:buNone/>
            </a:pPr>
            <a:r>
              <a:rPr lang="es-EC" sz="6600" b="1" dirty="0" smtClean="0">
                <a:solidFill>
                  <a:schemeClr val="bg2">
                    <a:lumMod val="50000"/>
                  </a:schemeClr>
                </a:solidFill>
              </a:rPr>
              <a:t>GRACIAS POR SU ATENCION</a:t>
            </a:r>
            <a:endParaRPr lang="es-EC" sz="6600" b="1" dirty="0">
              <a:solidFill>
                <a:schemeClr val="bg2">
                  <a:lumMod val="50000"/>
                </a:schemeClr>
              </a:solidFill>
            </a:endParaRPr>
          </a:p>
          <a:p>
            <a:pPr marL="0" indent="0" algn="ctr">
              <a:buNone/>
            </a:pPr>
            <a:endParaRPr lang="es-EC" sz="6600" b="1" dirty="0">
              <a:solidFill>
                <a:schemeClr val="bg2">
                  <a:lumMod val="50000"/>
                </a:schemeClr>
              </a:solidFill>
            </a:endParaRPr>
          </a:p>
          <a:p>
            <a:pPr algn="ctr"/>
            <a:endParaRPr lang="es-EC" sz="6600" b="1" dirty="0">
              <a:solidFill>
                <a:schemeClr val="bg2">
                  <a:lumMod val="50000"/>
                </a:schemeClr>
              </a:solidFill>
            </a:endParaRPr>
          </a:p>
        </p:txBody>
      </p:sp>
    </p:spTree>
    <p:extLst>
      <p:ext uri="{BB962C8B-B14F-4D97-AF65-F5344CB8AC3E}">
        <p14:creationId xmlns:p14="http://schemas.microsoft.com/office/powerpoint/2010/main" val="195935842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29834" y="1604489"/>
            <a:ext cx="8596668" cy="3155325"/>
          </a:xfrm>
        </p:spPr>
        <p:txBody>
          <a:bodyPr>
            <a:noAutofit/>
          </a:bodyPr>
          <a:lstStyle/>
          <a:p>
            <a:pPr marL="0" indent="0" algn="just">
              <a:buNone/>
            </a:pPr>
            <a:r>
              <a:rPr lang="es-ES" sz="2200" b="1" dirty="0"/>
              <a:t>La Economía Popular y Solidaria es una manera diferente de hacer economía, en la que el ser humano es el centro de la actividad económica y, por lo tanto, la economía debe estar al servicio de la vida y no a la </a:t>
            </a:r>
            <a:r>
              <a:rPr lang="es-ES" sz="2200" b="1" dirty="0" smtClean="0"/>
              <a:t>inversa.</a:t>
            </a:r>
          </a:p>
          <a:p>
            <a:pPr marL="0" indent="0" algn="just">
              <a:buNone/>
            </a:pPr>
            <a:r>
              <a:rPr lang="es-ES" sz="2200" b="1" dirty="0" smtClean="0"/>
              <a:t>El trabajo es </a:t>
            </a:r>
            <a:r>
              <a:rPr lang="es-ES" sz="2200" b="1" dirty="0"/>
              <a:t>una noción </a:t>
            </a:r>
            <a:r>
              <a:rPr lang="es-ES" sz="2200" b="1" dirty="0" smtClean="0"/>
              <a:t>central, por lo que se </a:t>
            </a:r>
            <a:r>
              <a:rPr lang="es-ES" sz="2200" b="1" dirty="0"/>
              <a:t>trata </a:t>
            </a:r>
            <a:r>
              <a:rPr lang="es-ES" sz="2200" b="1" dirty="0" smtClean="0"/>
              <a:t>de </a:t>
            </a:r>
            <a:r>
              <a:rPr lang="es-ES" sz="2200" b="1" dirty="0"/>
              <a:t>apoyar las iniciativas económicas de la población desde la perspectiva del trabajo y no desde la perspectiva del empleo, con el fin de garantizar que la riqueza quede directamente en manos de los </a:t>
            </a:r>
            <a:r>
              <a:rPr lang="es-ES" sz="2200" b="1" dirty="0" smtClean="0"/>
              <a:t>trabajadores. 	</a:t>
            </a:r>
            <a:endParaRPr lang="es-EC" sz="2200" b="1" dirty="0">
              <a:solidFill>
                <a:schemeClr val="bg2">
                  <a:lumMod val="50000"/>
                </a:schemeClr>
              </a:solidFill>
            </a:endParaRPr>
          </a:p>
        </p:txBody>
      </p:sp>
      <p:sp>
        <p:nvSpPr>
          <p:cNvPr id="2" name="Título 1"/>
          <p:cNvSpPr>
            <a:spLocks noGrp="1"/>
          </p:cNvSpPr>
          <p:nvPr>
            <p:ph type="title"/>
          </p:nvPr>
        </p:nvSpPr>
        <p:spPr>
          <a:xfrm>
            <a:off x="1629834" y="532324"/>
            <a:ext cx="8596668" cy="819955"/>
          </a:xfrm>
        </p:spPr>
        <p:txBody>
          <a:bodyPr>
            <a:normAutofit/>
          </a:bodyPr>
          <a:lstStyle/>
          <a:p>
            <a:r>
              <a:rPr lang="es-ES" b="1" dirty="0" smtClean="0"/>
              <a:t>ECONOMÍA POPULAR Y SOLIDARIA</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834" y="5012025"/>
            <a:ext cx="8596668" cy="1504685"/>
          </a:xfrm>
          <a:prstGeom prst="rect">
            <a:avLst/>
          </a:prstGeom>
        </p:spPr>
      </p:pic>
    </p:spTree>
    <p:extLst>
      <p:ext uri="{BB962C8B-B14F-4D97-AF65-F5344CB8AC3E}">
        <p14:creationId xmlns:p14="http://schemas.microsoft.com/office/powerpoint/2010/main" val="22264517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16561" y="2003200"/>
            <a:ext cx="4984272" cy="5190187"/>
          </a:xfrm>
        </p:spPr>
        <p:txBody>
          <a:bodyPr>
            <a:noAutofit/>
          </a:bodyPr>
          <a:lstStyle/>
          <a:p>
            <a:pPr marL="0" indent="0" algn="just">
              <a:buNone/>
            </a:pPr>
            <a:r>
              <a:rPr lang="es-ES" sz="2400" b="1" dirty="0">
                <a:solidFill>
                  <a:schemeClr val="bg2">
                    <a:lumMod val="25000"/>
                  </a:schemeClr>
                </a:solidFill>
              </a:rPr>
              <a:t>En </a:t>
            </a:r>
            <a:r>
              <a:rPr lang="es-ES" sz="2400" b="1" dirty="0" smtClean="0">
                <a:solidFill>
                  <a:schemeClr val="bg2">
                    <a:lumMod val="25000"/>
                  </a:schemeClr>
                </a:solidFill>
              </a:rPr>
              <a:t>la Constitución de nuestro </a:t>
            </a:r>
            <a:r>
              <a:rPr lang="es-ES" sz="2400" b="1" dirty="0">
                <a:solidFill>
                  <a:schemeClr val="bg2">
                    <a:lumMod val="25000"/>
                  </a:schemeClr>
                </a:solidFill>
              </a:rPr>
              <a:t>país, </a:t>
            </a:r>
            <a:r>
              <a:rPr lang="es-ES" sz="2400" b="1" dirty="0" smtClean="0">
                <a:solidFill>
                  <a:schemeClr val="bg2">
                    <a:lumMod val="25000"/>
                  </a:schemeClr>
                </a:solidFill>
              </a:rPr>
              <a:t>se </a:t>
            </a:r>
            <a:r>
              <a:rPr lang="es-ES" sz="2400" b="1" dirty="0">
                <a:solidFill>
                  <a:schemeClr val="bg2">
                    <a:lumMod val="25000"/>
                  </a:schemeClr>
                </a:solidFill>
              </a:rPr>
              <a:t>establece que el sistema económico es social y solidario y se integra por las formas de organización económica pública, privada, mixta, popular y </a:t>
            </a:r>
            <a:r>
              <a:rPr lang="es-ES" sz="2400" b="1" dirty="0" smtClean="0">
                <a:solidFill>
                  <a:schemeClr val="bg2">
                    <a:lumMod val="25000"/>
                  </a:schemeClr>
                </a:solidFill>
              </a:rPr>
              <a:t>solidaria</a:t>
            </a:r>
            <a:r>
              <a:rPr lang="es-ES" sz="2400" b="1" dirty="0">
                <a:solidFill>
                  <a:schemeClr val="bg2">
                    <a:lumMod val="25000"/>
                  </a:schemeClr>
                </a:solidFill>
              </a:rPr>
              <a:t>.</a:t>
            </a:r>
            <a:r>
              <a:rPr lang="es-ES" sz="2400" b="1" dirty="0" smtClean="0">
                <a:solidFill>
                  <a:schemeClr val="bg2">
                    <a:lumMod val="25000"/>
                  </a:schemeClr>
                </a:solidFill>
              </a:rPr>
              <a:t> </a:t>
            </a:r>
          </a:p>
          <a:p>
            <a:pPr marL="0" indent="0" algn="just">
              <a:buNone/>
            </a:pPr>
            <a:endParaRPr lang="es-ES" sz="2400" b="1" dirty="0">
              <a:solidFill>
                <a:schemeClr val="bg2">
                  <a:lumMod val="25000"/>
                </a:schemeClr>
              </a:solidFill>
            </a:endParaRPr>
          </a:p>
          <a:p>
            <a:pPr marL="0" indent="0" algn="just">
              <a:buNone/>
            </a:pPr>
            <a:r>
              <a:rPr lang="es-ES" sz="2400" b="1" dirty="0" smtClean="0">
                <a:solidFill>
                  <a:schemeClr val="bg2">
                    <a:lumMod val="25000"/>
                  </a:schemeClr>
                </a:solidFill>
              </a:rPr>
              <a:t>Así </a:t>
            </a:r>
            <a:r>
              <a:rPr lang="es-ES" sz="2400" b="1" dirty="0">
                <a:solidFill>
                  <a:schemeClr val="bg2">
                    <a:lumMod val="25000"/>
                  </a:schemeClr>
                </a:solidFill>
              </a:rPr>
              <a:t>mismo que la economía popular y solidaria incluirá a los sectores cooperativistas, asociativos y comunitarios</a:t>
            </a:r>
            <a:r>
              <a:rPr lang="es-ES" sz="2400" b="1" dirty="0" smtClean="0">
                <a:solidFill>
                  <a:schemeClr val="bg2">
                    <a:lumMod val="25000"/>
                  </a:schemeClr>
                </a:solidFill>
              </a:rPr>
              <a:t>.</a:t>
            </a:r>
          </a:p>
          <a:p>
            <a:pPr marL="0" indent="0" algn="just">
              <a:buNone/>
            </a:pPr>
            <a:endParaRPr lang="es-EC" sz="2200" b="1" dirty="0">
              <a:solidFill>
                <a:schemeClr val="bg2">
                  <a:lumMod val="25000"/>
                </a:schemeClr>
              </a:solidFill>
            </a:endParaRPr>
          </a:p>
        </p:txBody>
      </p:sp>
      <p:sp>
        <p:nvSpPr>
          <p:cNvPr id="2" name="Título 1"/>
          <p:cNvSpPr>
            <a:spLocks noGrp="1"/>
          </p:cNvSpPr>
          <p:nvPr>
            <p:ph type="title"/>
          </p:nvPr>
        </p:nvSpPr>
        <p:spPr>
          <a:xfrm>
            <a:off x="1534584" y="644342"/>
            <a:ext cx="8596668" cy="819955"/>
          </a:xfrm>
        </p:spPr>
        <p:txBody>
          <a:bodyPr>
            <a:normAutofit/>
          </a:bodyPr>
          <a:lstStyle/>
          <a:p>
            <a:r>
              <a:rPr lang="es-ES" b="1" dirty="0" smtClean="0"/>
              <a:t>ECONOMÍA POPULAR Y SOLIDARIA</a:t>
            </a:r>
            <a:endParaRPr lang="es-EC"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418" y="2312293"/>
            <a:ext cx="4762500" cy="3571875"/>
          </a:xfrm>
          <a:prstGeom prst="rect">
            <a:avLst/>
          </a:prstGeom>
        </p:spPr>
      </p:pic>
    </p:spTree>
    <p:extLst>
      <p:ext uri="{BB962C8B-B14F-4D97-AF65-F5344CB8AC3E}">
        <p14:creationId xmlns:p14="http://schemas.microsoft.com/office/powerpoint/2010/main" val="328558961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70506" y="1013004"/>
            <a:ext cx="5419859" cy="5280338"/>
          </a:xfrm>
        </p:spPr>
        <p:txBody>
          <a:bodyPr>
            <a:noAutofit/>
          </a:bodyPr>
          <a:lstStyle/>
          <a:p>
            <a:pPr algn="just">
              <a:lnSpc>
                <a:spcPct val="150000"/>
              </a:lnSpc>
            </a:pPr>
            <a:r>
              <a:rPr lang="es-EC" sz="1800" b="1" dirty="0" smtClean="0">
                <a:solidFill>
                  <a:schemeClr val="bg2">
                    <a:lumMod val="25000"/>
                  </a:schemeClr>
                </a:solidFill>
              </a:rPr>
              <a:t>El </a:t>
            </a:r>
            <a:r>
              <a:rPr lang="es-EC" sz="1800" b="1" dirty="0">
                <a:solidFill>
                  <a:schemeClr val="bg2">
                    <a:lumMod val="25000"/>
                  </a:schemeClr>
                </a:solidFill>
              </a:rPr>
              <a:t>Plan Nacional para el Buen Vivir </a:t>
            </a:r>
            <a:r>
              <a:rPr lang="es-EC" sz="1800" b="1" dirty="0" smtClean="0">
                <a:solidFill>
                  <a:schemeClr val="bg2">
                    <a:lumMod val="25000"/>
                  </a:schemeClr>
                </a:solidFill>
              </a:rPr>
              <a:t>busca </a:t>
            </a:r>
            <a:r>
              <a:rPr lang="es-EC" sz="1800" b="1" dirty="0">
                <a:solidFill>
                  <a:schemeClr val="bg2">
                    <a:lumMod val="25000"/>
                  </a:schemeClr>
                </a:solidFill>
              </a:rPr>
              <a:t>establecer un sistema económico social, solidario y sostenible a través, entre otras cosas,  del impulso de la actividad de pequeñas y medianas unidades económicas  asociativas y el fomento de la demanda de los bienes y servicios que generan. Uno de los objetivos específicos en este tema es difundir las ventajas, aportes y potencialidades de la producción </a:t>
            </a:r>
            <a:r>
              <a:rPr lang="es-EC" sz="1800" b="1" dirty="0" smtClean="0">
                <a:solidFill>
                  <a:schemeClr val="bg2">
                    <a:lumMod val="25000"/>
                  </a:schemeClr>
                </a:solidFill>
              </a:rPr>
              <a:t>asociada y se reconoce  </a:t>
            </a:r>
            <a:r>
              <a:rPr lang="es-EC" sz="1800" b="1" dirty="0">
                <a:solidFill>
                  <a:schemeClr val="bg2">
                    <a:lumMod val="25000"/>
                  </a:schemeClr>
                </a:solidFill>
              </a:rPr>
              <a:t>la importancia de fomentar la asociatividad para el sistema económico popular y solidario organizado y con poder de negociación, en los diferentes encadenamientos productivos donde ejercen su actividad.</a:t>
            </a:r>
          </a:p>
        </p:txBody>
      </p:sp>
      <p:pic>
        <p:nvPicPr>
          <p:cNvPr id="3" name="Imagen 2"/>
          <p:cNvPicPr>
            <a:picLocks noChangeAspect="1"/>
          </p:cNvPicPr>
          <p:nvPr/>
        </p:nvPicPr>
        <p:blipFill>
          <a:blip r:embed="rId2"/>
          <a:stretch>
            <a:fillRect/>
          </a:stretch>
        </p:blipFill>
        <p:spPr>
          <a:xfrm>
            <a:off x="1021708" y="1571222"/>
            <a:ext cx="3782111" cy="3714577"/>
          </a:xfrm>
          <a:prstGeom prst="rect">
            <a:avLst/>
          </a:prstGeom>
        </p:spPr>
      </p:pic>
    </p:spTree>
    <p:extLst>
      <p:ext uri="{BB962C8B-B14F-4D97-AF65-F5344CB8AC3E}">
        <p14:creationId xmlns:p14="http://schemas.microsoft.com/office/powerpoint/2010/main" val="314220962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4705" y="3799268"/>
            <a:ext cx="10120664" cy="2107708"/>
          </a:xfrm>
        </p:spPr>
        <p:txBody>
          <a:bodyPr>
            <a:noAutofit/>
          </a:bodyPr>
          <a:lstStyle/>
          <a:p>
            <a:pPr algn="just"/>
            <a:r>
              <a:rPr lang="es-ES" sz="1800" b="1" dirty="0">
                <a:solidFill>
                  <a:schemeClr val="bg2">
                    <a:lumMod val="25000"/>
                  </a:schemeClr>
                </a:solidFill>
              </a:rPr>
              <a:t>E</a:t>
            </a:r>
            <a:r>
              <a:rPr lang="es-ES" sz="1800" b="1" dirty="0" smtClean="0">
                <a:solidFill>
                  <a:schemeClr val="bg2">
                    <a:lumMod val="25000"/>
                  </a:schemeClr>
                </a:solidFill>
              </a:rPr>
              <a:t>l </a:t>
            </a:r>
            <a:r>
              <a:rPr lang="es-ES" sz="1800" b="1" dirty="0">
                <a:solidFill>
                  <a:schemeClr val="bg2">
                    <a:lumMod val="25000"/>
                  </a:schemeClr>
                </a:solidFill>
              </a:rPr>
              <a:t>cooperativismo es el resultado de un largo proceso histórico en el cual el ser humano ha demostrado su espíritu solidario y asociativo. Es un sistema económico y social basado en la libertad, la igualdad, la participación y la solidaridad. La idea y la práctica de la Cooperación aplicada a la solución de problemas económicos aparecen en las primeras etapas de la civilización, cuando el ser humano se da cuenta de la necesidad de unirse con el fin de obtener los bienes y servicios indispensables para su supervivencia.</a:t>
            </a:r>
            <a:endParaRPr lang="es-EC" sz="1800" b="1" dirty="0">
              <a:solidFill>
                <a:schemeClr val="bg2">
                  <a:lumMod val="2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666" y="973832"/>
            <a:ext cx="4771087" cy="2825436"/>
          </a:xfrm>
          <a:prstGeom prst="rect">
            <a:avLst/>
          </a:prstGeom>
        </p:spPr>
      </p:pic>
    </p:spTree>
    <p:extLst>
      <p:ext uri="{BB962C8B-B14F-4D97-AF65-F5344CB8AC3E}">
        <p14:creationId xmlns:p14="http://schemas.microsoft.com/office/powerpoint/2010/main" val="324344040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72783" y="1141793"/>
            <a:ext cx="4919714" cy="4563548"/>
          </a:xfrm>
        </p:spPr>
        <p:txBody>
          <a:bodyPr>
            <a:noAutofit/>
          </a:bodyPr>
          <a:lstStyle/>
          <a:p>
            <a:pPr algn="just"/>
            <a:r>
              <a:rPr lang="es-ES" sz="2000" b="1" dirty="0">
                <a:solidFill>
                  <a:schemeClr val="bg2">
                    <a:lumMod val="25000"/>
                  </a:schemeClr>
                </a:solidFill>
              </a:rPr>
              <a:t>En el Ecuador la cooperación  tiene una larga tradición histórica que se remonta a las épocas pre-coloniales, cuando constituyó un factor importante para el desarrollo organizacional y cultural de su población. Antes y después de la dominación de los incas y de la conquista de los españoles, existían formas de cooperación voluntaria de las colectividades agrarias para llevar a cabo obras de beneficio comunitario o de beneficio familiar, denominadas de diferentes maneras: minga, trabajo mancomunado, cambia manos, etc.</a:t>
            </a:r>
            <a:endParaRPr lang="es-EC" sz="2000" b="1" dirty="0">
              <a:solidFill>
                <a:schemeClr val="bg2">
                  <a:lumMod val="2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89" y="1706852"/>
            <a:ext cx="2922699" cy="3640989"/>
          </a:xfrm>
          <a:prstGeom prst="rect">
            <a:avLst/>
          </a:prstGeom>
        </p:spPr>
      </p:pic>
    </p:spTree>
    <p:extLst>
      <p:ext uri="{BB962C8B-B14F-4D97-AF65-F5344CB8AC3E}">
        <p14:creationId xmlns:p14="http://schemas.microsoft.com/office/powerpoint/2010/main" val="42116363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1478" y="859127"/>
            <a:ext cx="8596668" cy="819955"/>
          </a:xfrm>
        </p:spPr>
        <p:txBody>
          <a:bodyPr>
            <a:normAutofit/>
          </a:bodyPr>
          <a:lstStyle/>
          <a:p>
            <a:r>
              <a:rPr lang="es-ES" b="1" dirty="0" smtClean="0"/>
              <a:t>ECONOMÍA POPULAR Y SOLIDARIA</a:t>
            </a:r>
            <a:endParaRPr lang="es-EC" b="1" dirty="0"/>
          </a:p>
        </p:txBody>
      </p:sp>
      <p:sp>
        <p:nvSpPr>
          <p:cNvPr id="5" name="4 CuadroTexto"/>
          <p:cNvSpPr txBox="1"/>
          <p:nvPr/>
        </p:nvSpPr>
        <p:spPr>
          <a:xfrm>
            <a:off x="838196" y="2524125"/>
            <a:ext cx="3333753" cy="3693319"/>
          </a:xfrm>
          <a:prstGeom prst="rect">
            <a:avLst/>
          </a:prstGeom>
          <a:gradFill>
            <a:gsLst>
              <a:gs pos="0">
                <a:schemeClr val="accent1">
                  <a:tint val="66000"/>
                  <a:satMod val="160000"/>
                </a:schemeClr>
              </a:gs>
              <a:gs pos="30000">
                <a:schemeClr val="accent1">
                  <a:lumMod val="40000"/>
                  <a:lumOff val="60000"/>
                </a:schemeClr>
              </a:gs>
              <a:gs pos="100000">
                <a:schemeClr val="accent1">
                  <a:tint val="23500"/>
                  <a:satMod val="160000"/>
                </a:schemeClr>
              </a:gs>
            </a:gsLst>
            <a:lin ang="5400000" scaled="0"/>
          </a:gradFill>
          <a:ln>
            <a:solidFill>
              <a:schemeClr val="tx2">
                <a:lumMod val="75000"/>
              </a:schemeClr>
            </a:solidFill>
          </a:ln>
        </p:spPr>
        <p:txBody>
          <a:bodyPr wrap="square" rtlCol="0">
            <a:spAutoFit/>
          </a:bodyPr>
          <a:lstStyle/>
          <a:p>
            <a:pPr algn="just"/>
            <a:r>
              <a:rPr lang="es-ES" b="1" dirty="0">
                <a:solidFill>
                  <a:schemeClr val="tx2"/>
                </a:solidFill>
              </a:rPr>
              <a:t>Las organizaciones de la EPS se clasifican en: </a:t>
            </a:r>
            <a:endParaRPr lang="es-ES" b="1" dirty="0" smtClean="0">
              <a:solidFill>
                <a:schemeClr val="tx2"/>
              </a:solidFill>
            </a:endParaRPr>
          </a:p>
          <a:p>
            <a:pPr marL="342900" indent="-342900" algn="just">
              <a:buFont typeface="Arial" panose="020B0604020202020204" pitchFamily="34" charset="0"/>
              <a:buChar char="•"/>
            </a:pPr>
            <a:r>
              <a:rPr lang="es-ES" b="1" dirty="0">
                <a:solidFill>
                  <a:schemeClr val="tx2"/>
                </a:solidFill>
              </a:rPr>
              <a:t>C</a:t>
            </a:r>
            <a:r>
              <a:rPr lang="es-ES" b="1" dirty="0" smtClean="0">
                <a:solidFill>
                  <a:schemeClr val="tx2"/>
                </a:solidFill>
              </a:rPr>
              <a:t>ooperativas </a:t>
            </a:r>
            <a:r>
              <a:rPr lang="es-ES" b="1" dirty="0">
                <a:solidFill>
                  <a:schemeClr val="tx2"/>
                </a:solidFill>
              </a:rPr>
              <a:t>de </a:t>
            </a:r>
            <a:r>
              <a:rPr lang="es-ES" b="1" dirty="0" smtClean="0">
                <a:solidFill>
                  <a:schemeClr val="tx2"/>
                </a:solidFill>
              </a:rPr>
              <a:t>producción; </a:t>
            </a:r>
          </a:p>
          <a:p>
            <a:pPr marL="342900" indent="-342900" algn="just">
              <a:buFont typeface="Arial" panose="020B0604020202020204" pitchFamily="34" charset="0"/>
              <a:buChar char="•"/>
            </a:pPr>
            <a:r>
              <a:rPr lang="es-ES" b="1" dirty="0">
                <a:solidFill>
                  <a:schemeClr val="tx2"/>
                </a:solidFill>
              </a:rPr>
              <a:t>C</a:t>
            </a:r>
            <a:r>
              <a:rPr lang="es-ES" b="1" dirty="0" smtClean="0">
                <a:solidFill>
                  <a:schemeClr val="tx2"/>
                </a:solidFill>
              </a:rPr>
              <a:t>ooperativas </a:t>
            </a:r>
            <a:r>
              <a:rPr lang="es-ES" b="1" dirty="0">
                <a:solidFill>
                  <a:schemeClr val="tx2"/>
                </a:solidFill>
              </a:rPr>
              <a:t>de </a:t>
            </a:r>
            <a:r>
              <a:rPr lang="es-ES" b="1" dirty="0" smtClean="0">
                <a:solidFill>
                  <a:schemeClr val="tx2"/>
                </a:solidFill>
              </a:rPr>
              <a:t>consumo; </a:t>
            </a:r>
          </a:p>
          <a:p>
            <a:pPr marL="342900" indent="-342900" algn="just">
              <a:buFont typeface="Arial" panose="020B0604020202020204" pitchFamily="34" charset="0"/>
              <a:buChar char="•"/>
            </a:pPr>
            <a:r>
              <a:rPr lang="es-ES" b="1" dirty="0">
                <a:solidFill>
                  <a:schemeClr val="tx2"/>
                </a:solidFill>
              </a:rPr>
              <a:t>C</a:t>
            </a:r>
            <a:r>
              <a:rPr lang="es-ES" b="1" dirty="0" smtClean="0">
                <a:solidFill>
                  <a:schemeClr val="tx2"/>
                </a:solidFill>
              </a:rPr>
              <a:t>ooperativas </a:t>
            </a:r>
            <a:r>
              <a:rPr lang="es-ES" b="1" dirty="0">
                <a:solidFill>
                  <a:schemeClr val="tx2"/>
                </a:solidFill>
              </a:rPr>
              <a:t>de </a:t>
            </a:r>
            <a:r>
              <a:rPr lang="es-ES" b="1" dirty="0" smtClean="0">
                <a:solidFill>
                  <a:schemeClr val="tx2"/>
                </a:solidFill>
              </a:rPr>
              <a:t>vivienda; </a:t>
            </a:r>
          </a:p>
          <a:p>
            <a:pPr marL="285750" indent="-285750" algn="just">
              <a:buFont typeface="Arial" panose="020B0604020202020204" pitchFamily="34" charset="0"/>
              <a:buChar char="•"/>
            </a:pPr>
            <a:r>
              <a:rPr lang="es-ES" b="1" dirty="0" smtClean="0">
                <a:solidFill>
                  <a:schemeClr val="tx2"/>
                </a:solidFill>
              </a:rPr>
              <a:t>Cooperativas </a:t>
            </a:r>
            <a:r>
              <a:rPr lang="es-ES" b="1" dirty="0">
                <a:solidFill>
                  <a:schemeClr val="tx2"/>
                </a:solidFill>
              </a:rPr>
              <a:t>de </a:t>
            </a:r>
            <a:r>
              <a:rPr lang="es-ES" b="1" dirty="0" smtClean="0">
                <a:solidFill>
                  <a:schemeClr val="tx2"/>
                </a:solidFill>
              </a:rPr>
              <a:t>servicios; </a:t>
            </a:r>
          </a:p>
          <a:p>
            <a:pPr marL="285750" indent="-285750" algn="just">
              <a:buFont typeface="Arial" panose="020B0604020202020204" pitchFamily="34" charset="0"/>
              <a:buChar char="•"/>
            </a:pPr>
            <a:r>
              <a:rPr lang="es-ES" b="1" dirty="0" smtClean="0">
                <a:solidFill>
                  <a:schemeClr val="tx2"/>
                </a:solidFill>
              </a:rPr>
              <a:t>Asociaciones productivas; y, </a:t>
            </a:r>
          </a:p>
          <a:p>
            <a:pPr marL="285750" indent="-285750" algn="just">
              <a:buFont typeface="Arial" panose="020B0604020202020204" pitchFamily="34" charset="0"/>
              <a:buChar char="•"/>
            </a:pPr>
            <a:r>
              <a:rPr lang="es-ES" b="1" dirty="0" smtClean="0">
                <a:solidFill>
                  <a:schemeClr val="tx2"/>
                </a:solidFill>
              </a:rPr>
              <a:t>Organizaciones      comunitarias</a:t>
            </a:r>
            <a:r>
              <a:rPr lang="es-ES" b="1" dirty="0">
                <a:solidFill>
                  <a:schemeClr val="tx2"/>
                </a:solidFill>
              </a:rPr>
              <a:t>. </a:t>
            </a:r>
            <a:endParaRPr lang="es-ES" b="1" dirty="0" smtClean="0">
              <a:solidFill>
                <a:schemeClr val="tx2"/>
              </a:solidFill>
            </a:endParaRPr>
          </a:p>
          <a:p>
            <a:pPr marL="285750" indent="-285750" algn="just">
              <a:buFont typeface="Arial" panose="020B0604020202020204" pitchFamily="34" charset="0"/>
              <a:buChar char="•"/>
            </a:pPr>
            <a:endParaRPr lang="es-ES" b="1" dirty="0" smtClean="0">
              <a:solidFill>
                <a:schemeClr val="tx2"/>
              </a:solidFill>
            </a:endParaRPr>
          </a:p>
          <a:p>
            <a:pPr algn="just"/>
            <a:endParaRPr lang="es-ES" b="1" dirty="0">
              <a:solidFill>
                <a:schemeClr val="tx2"/>
              </a:solidFill>
            </a:endParaRPr>
          </a:p>
          <a:p>
            <a:pPr algn="just"/>
            <a:endParaRPr lang="es-ES" b="1" dirty="0">
              <a:solidFill>
                <a:schemeClr val="tx2"/>
              </a:solidFill>
            </a:endParaRPr>
          </a:p>
          <a:p>
            <a:pPr algn="just"/>
            <a:endParaRPr lang="es-EC" dirty="0">
              <a:solidFill>
                <a:schemeClr val="tx2"/>
              </a:solidFill>
            </a:endParaRPr>
          </a:p>
        </p:txBody>
      </p:sp>
      <p:sp>
        <p:nvSpPr>
          <p:cNvPr id="7" name="6 CuadroTexto"/>
          <p:cNvSpPr txBox="1"/>
          <p:nvPr/>
        </p:nvSpPr>
        <p:spPr>
          <a:xfrm>
            <a:off x="4571999" y="2524125"/>
            <a:ext cx="3095626" cy="3693319"/>
          </a:xfrm>
          <a:prstGeom prst="rect">
            <a:avLst/>
          </a:prstGeom>
          <a:gradFill>
            <a:gsLst>
              <a:gs pos="0">
                <a:schemeClr val="accent1">
                  <a:tint val="66000"/>
                  <a:satMod val="160000"/>
                </a:schemeClr>
              </a:gs>
              <a:gs pos="30000">
                <a:schemeClr val="accent1">
                  <a:lumMod val="40000"/>
                  <a:lumOff val="60000"/>
                </a:schemeClr>
              </a:gs>
              <a:gs pos="100000">
                <a:schemeClr val="accent1">
                  <a:tint val="23500"/>
                  <a:satMod val="160000"/>
                </a:schemeClr>
              </a:gs>
            </a:gsLst>
            <a:lin ang="5400000" scaled="0"/>
          </a:gradFill>
          <a:ln>
            <a:solidFill>
              <a:schemeClr val="tx2">
                <a:lumMod val="75000"/>
              </a:schemeClr>
            </a:solidFill>
          </a:ln>
        </p:spPr>
        <p:txBody>
          <a:bodyPr wrap="square" rtlCol="0">
            <a:spAutoFit/>
          </a:bodyPr>
          <a:lstStyle>
            <a:defPPr>
              <a:defRPr lang="en-US"/>
            </a:defPPr>
            <a:lvl1pPr>
              <a:defRPr b="1">
                <a:solidFill>
                  <a:schemeClr val="bg2">
                    <a:lumMod val="50000"/>
                  </a:schemeClr>
                </a:solidFill>
              </a:defRPr>
            </a:lvl1pPr>
          </a:lstStyle>
          <a:p>
            <a:pPr algn="just"/>
            <a:r>
              <a:rPr lang="es-ES" dirty="0">
                <a:solidFill>
                  <a:schemeClr val="tx2"/>
                </a:solidFill>
              </a:rPr>
              <a:t>El Sector Financiero Popular y Solidario está conformado por: </a:t>
            </a:r>
          </a:p>
          <a:p>
            <a:pPr marL="285750" indent="-285750" algn="just">
              <a:buFont typeface="Arial" panose="020B0604020202020204" pitchFamily="34" charset="0"/>
              <a:buChar char="•"/>
            </a:pPr>
            <a:r>
              <a:rPr lang="es-ES" dirty="0">
                <a:solidFill>
                  <a:schemeClr val="tx2"/>
                </a:solidFill>
              </a:rPr>
              <a:t>Cooperativas de ahorro y crédito; </a:t>
            </a:r>
          </a:p>
          <a:p>
            <a:pPr marL="285750" indent="-285750" algn="just">
              <a:buFont typeface="Arial" panose="020B0604020202020204" pitchFamily="34" charset="0"/>
              <a:buChar char="•"/>
            </a:pPr>
            <a:r>
              <a:rPr lang="es-ES" dirty="0">
                <a:solidFill>
                  <a:schemeClr val="tx2"/>
                </a:solidFill>
              </a:rPr>
              <a:t>Cajas solidarias y de ahorro; </a:t>
            </a:r>
          </a:p>
          <a:p>
            <a:pPr marL="285750" indent="-285750" algn="just">
              <a:buFont typeface="Arial" panose="020B0604020202020204" pitchFamily="34" charset="0"/>
              <a:buChar char="•"/>
            </a:pPr>
            <a:r>
              <a:rPr lang="es-ES" dirty="0">
                <a:solidFill>
                  <a:schemeClr val="tx2"/>
                </a:solidFill>
              </a:rPr>
              <a:t>Cajas centrales; y, </a:t>
            </a:r>
          </a:p>
          <a:p>
            <a:pPr marL="285750" indent="-285750" algn="just">
              <a:buFont typeface="Arial" panose="020B0604020202020204" pitchFamily="34" charset="0"/>
              <a:buChar char="•"/>
            </a:pPr>
            <a:r>
              <a:rPr lang="es-ES" dirty="0">
                <a:solidFill>
                  <a:schemeClr val="tx2"/>
                </a:solidFill>
              </a:rPr>
              <a:t>Bancos comunales.</a:t>
            </a:r>
          </a:p>
          <a:p>
            <a:pPr algn="just"/>
            <a:endParaRPr lang="es-ES" dirty="0">
              <a:solidFill>
                <a:schemeClr val="tx2"/>
              </a:solidFill>
            </a:endParaRPr>
          </a:p>
          <a:p>
            <a:pPr algn="just"/>
            <a:endParaRPr lang="es-ES" dirty="0">
              <a:solidFill>
                <a:schemeClr val="tx2"/>
              </a:solidFill>
            </a:endParaRPr>
          </a:p>
          <a:p>
            <a:pPr algn="just"/>
            <a:endParaRPr lang="es-ES" dirty="0">
              <a:solidFill>
                <a:schemeClr val="tx2"/>
              </a:solidFill>
            </a:endParaRPr>
          </a:p>
          <a:p>
            <a:pPr algn="just"/>
            <a:endParaRPr lang="es-ES" dirty="0">
              <a:solidFill>
                <a:schemeClr val="tx2"/>
              </a:solidFill>
            </a:endParaRPr>
          </a:p>
        </p:txBody>
      </p:sp>
      <p:sp>
        <p:nvSpPr>
          <p:cNvPr id="9" name="8 CuadroTexto"/>
          <p:cNvSpPr txBox="1"/>
          <p:nvPr/>
        </p:nvSpPr>
        <p:spPr>
          <a:xfrm>
            <a:off x="8115301" y="2543175"/>
            <a:ext cx="3181350" cy="3693319"/>
          </a:xfrm>
          <a:prstGeom prst="rect">
            <a:avLst/>
          </a:prstGeom>
          <a:gradFill>
            <a:gsLst>
              <a:gs pos="0">
                <a:schemeClr val="accent1">
                  <a:tint val="66000"/>
                  <a:satMod val="160000"/>
                </a:schemeClr>
              </a:gs>
              <a:gs pos="30000">
                <a:schemeClr val="accent1">
                  <a:lumMod val="40000"/>
                  <a:lumOff val="60000"/>
                </a:schemeClr>
              </a:gs>
              <a:gs pos="100000">
                <a:schemeClr val="accent1">
                  <a:tint val="23500"/>
                  <a:satMod val="160000"/>
                </a:schemeClr>
              </a:gs>
            </a:gsLst>
            <a:lin ang="5400000" scaled="0"/>
          </a:gradFill>
          <a:ln>
            <a:solidFill>
              <a:schemeClr val="tx2">
                <a:lumMod val="75000"/>
              </a:schemeClr>
            </a:solidFill>
          </a:ln>
        </p:spPr>
        <p:txBody>
          <a:bodyPr wrap="square" rtlCol="0">
            <a:spAutoFit/>
          </a:bodyPr>
          <a:lstStyle>
            <a:defPPr>
              <a:defRPr lang="en-US"/>
            </a:defPPr>
            <a:lvl1pPr>
              <a:defRPr b="1">
                <a:solidFill>
                  <a:schemeClr val="bg2">
                    <a:lumMod val="50000"/>
                  </a:schemeClr>
                </a:solidFill>
              </a:defRPr>
            </a:lvl1pPr>
          </a:lstStyle>
          <a:p>
            <a:r>
              <a:rPr lang="es-ES" dirty="0">
                <a:solidFill>
                  <a:schemeClr val="tx2"/>
                </a:solidFill>
              </a:rPr>
              <a:t>Adicionalmente el sector está integrado por otro tipo de formas económicas conocidas como Unidades Económicas Populares (UEP), las cuales incluyen actores como emprendimientos unipersonales, familiares, domésticos, comerciantes minoristas, talleres artesanales y personas responsables de la economía del cuidado.</a:t>
            </a:r>
            <a:endParaRPr lang="es-EC" dirty="0">
              <a:solidFill>
                <a:schemeClr val="tx2"/>
              </a:solidFill>
            </a:endParaRPr>
          </a:p>
        </p:txBody>
      </p:sp>
      <p:sp>
        <p:nvSpPr>
          <p:cNvPr id="10" name="9 Flecha abajo"/>
          <p:cNvSpPr/>
          <p:nvPr/>
        </p:nvSpPr>
        <p:spPr>
          <a:xfrm>
            <a:off x="2085972" y="1695450"/>
            <a:ext cx="838200" cy="59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abajo"/>
          <p:cNvSpPr/>
          <p:nvPr/>
        </p:nvSpPr>
        <p:spPr>
          <a:xfrm>
            <a:off x="5772150" y="1704975"/>
            <a:ext cx="838200" cy="59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a:off x="9286876" y="1695450"/>
            <a:ext cx="838200" cy="59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130595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934</TotalTime>
  <Words>2144</Words>
  <Application>Microsoft Office PowerPoint</Application>
  <PresentationFormat>Panorámica</PresentationFormat>
  <Paragraphs>249</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Candara</vt:lpstr>
      <vt:lpstr>Symbol</vt:lpstr>
      <vt:lpstr>Times New Roman</vt:lpstr>
      <vt:lpstr>Forma de onda</vt:lpstr>
      <vt:lpstr>DEPARTAMENTO DE CIENCIAS ECONÓMICAS, ADMINISTRATIVAS Y DE COMERCIO   INGENIERÍA EN FINANZAS Y AUDITORÍA    EVALUACIÓN FINANCIERA, DESDE LA PERSPECTIVA DE ECONOMÍA POPULAR Y SOLIDARIA, DE LOS BENEFICIOS DE LOS PRODUCTORES DE LECHE,  VINCULADOS A LA ASOCIACIÓN DE GANADEROS DE LA SIERRA Y ORIENTE AGSO  XIMENA ALEXANDRA JARRIN PAEZ     DIRECTORA: HALINA LYKO CODIRECTORA: MARICELA FLOR </vt:lpstr>
      <vt:lpstr>OBJETIVOS</vt:lpstr>
      <vt:lpstr>HIPÓTESIS</vt:lpstr>
      <vt:lpstr>ECONOMÍA POPULAR Y SOLIDARIA</vt:lpstr>
      <vt:lpstr>ECONOMÍA POPULAR Y SOLIDARIA</vt:lpstr>
      <vt:lpstr>El Plan Nacional para el Buen Vivir busca establecer un sistema económico social, solidario y sostenible a través, entre otras cosas,  del impulso de la actividad de pequeñas y medianas unidades económicas  asociativas y el fomento de la demanda de los bienes y servicios que generan. Uno de los objetivos específicos en este tema es difundir las ventajas, aportes y potencialidades de la producción asociada y se reconoce  la importancia de fomentar la asociatividad para el sistema económico popular y solidario organizado y con poder de negociación, en los diferentes encadenamientos productivos donde ejercen su actividad.</vt:lpstr>
      <vt:lpstr>El cooperativismo es el resultado de un largo proceso histórico en el cual el ser humano ha demostrado su espíritu solidario y asociativo. Es un sistema económico y social basado en la libertad, la igualdad, la participación y la solidaridad. La idea y la práctica de la Cooperación aplicada a la solución de problemas económicos aparecen en las primeras etapas de la civilización, cuando el ser humano se da cuenta de la necesidad de unirse con el fin de obtener los bienes y servicios indispensables para su supervivencia.</vt:lpstr>
      <vt:lpstr>En el Ecuador la cooperación  tiene una larga tradición histórica que se remonta a las épocas pre-coloniales, cuando constituyó un factor importante para el desarrollo organizacional y cultural de su población. Antes y después de la dominación de los incas y de la conquista de los españoles, existían formas de cooperación voluntaria de las colectividades agrarias para llevar a cabo obras de beneficio comunitario o de beneficio familiar, denominadas de diferentes maneras: minga, trabajo mancomunado, cambia manos, etc.</vt:lpstr>
      <vt:lpstr>ECONOMÍA POPULAR Y SOLIDARIA</vt:lpstr>
      <vt:lpstr>A junio de 2012, la SEPS no disponía de una cuantificación oficial del universo y organizaciones del sector económico popular solidario. Con excepción del sector cooperativo cuyas fuentes de información provenían de la Superintendencia de Bancos y Seguros; y la Dirección Nacional de Cooperativas. Desde noviembre de 2012, la SEPS inicio el proceso de Registro y Adecuación de Estatutos (ROEPS) de los sectores cooperativo y asociativo.  Al 31 de julio del 2013, en Ecuador existían 3.260 cooperativas (946 cooperativas de ahorro y crédito, una caja central y 2.313 cooperativas no financieras); y 2.847 Asociaciones de Producción. El proceso de registro alcanzó una cobertura del 95% y 168% del universo estimado de cooperativas y asociaciones productivas respectivamente. </vt:lpstr>
      <vt:lpstr>Presentación de PowerPoint</vt:lpstr>
      <vt:lpstr>CENTROS DE ACOPIO</vt:lpstr>
      <vt:lpstr>BENEFICIOS QUE BRINDA  LA AGSO</vt:lpstr>
      <vt:lpstr>BENEFICIOS QUE BRINDA  LA AGSO</vt:lpstr>
      <vt:lpstr>BENEFICIOS QUE BRINDA  LA AGSO</vt:lpstr>
      <vt:lpstr>BENEFICIOS QUE BRINDA  LA AGSO</vt:lpstr>
      <vt:lpstr>BENEFICIOS QUE BRINDA  LA AGSO</vt:lpstr>
      <vt:lpstr>PRUEBA DE HIPÓTESIS</vt:lpstr>
      <vt:lpstr>RESULTADOS DE LA ENCUESTA</vt:lpstr>
      <vt:lpstr>RESULTADOS DE LA ENCUESTA</vt:lpstr>
      <vt:lpstr>RESULTADOS DE LA ENCUESTA</vt:lpstr>
      <vt:lpstr>RESULTADOS DE LA ENCUESTA</vt:lpstr>
      <vt:lpstr>RESULTADOS DE LA ENCUESTA</vt:lpstr>
      <vt:lpstr>RESULTADOS DE LA ENCUESTA</vt:lpstr>
      <vt:lpstr>PYG COMPARATIVO</vt:lpstr>
      <vt:lpstr>INDICES DE RENTABILIDAD</vt:lpstr>
      <vt:lpstr>CONCLUSIONES</vt:lpstr>
      <vt:lpstr>CONCLUSIONES</vt:lpstr>
      <vt:lpstr>RECOMENDACIONES</vt:lpstr>
      <vt:lpstr>RECOMENDACIONES</vt:lpstr>
      <vt:lpstr>Presentación de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financiera, desde la perspectiva de Economía Popular y Solidaria, de los beneficios de los productores de leche,  vinculados a la Asociación de Ganaderos de la Sierra y Oriente AGSO</dc:title>
  <dc:creator>Xime</dc:creator>
  <cp:lastModifiedBy>Xime</cp:lastModifiedBy>
  <cp:revision>69</cp:revision>
  <dcterms:created xsi:type="dcterms:W3CDTF">2015-05-10T12:41:16Z</dcterms:created>
  <dcterms:modified xsi:type="dcterms:W3CDTF">2015-06-30T22:34:28Z</dcterms:modified>
</cp:coreProperties>
</file>