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9"/>
  </p:notesMasterIdLst>
  <p:sldIdLst>
    <p:sldId id="256" r:id="rId2"/>
    <p:sldId id="260" r:id="rId3"/>
    <p:sldId id="306" r:id="rId4"/>
    <p:sldId id="259" r:id="rId5"/>
    <p:sldId id="261" r:id="rId6"/>
    <p:sldId id="263" r:id="rId7"/>
    <p:sldId id="264" r:id="rId8"/>
    <p:sldId id="307" r:id="rId9"/>
    <p:sldId id="266" r:id="rId10"/>
    <p:sldId id="265" r:id="rId11"/>
    <p:sldId id="308" r:id="rId12"/>
    <p:sldId id="309" r:id="rId13"/>
    <p:sldId id="267" r:id="rId14"/>
    <p:sldId id="273" r:id="rId15"/>
    <p:sldId id="274" r:id="rId16"/>
    <p:sldId id="277" r:id="rId17"/>
    <p:sldId id="278" r:id="rId18"/>
    <p:sldId id="280" r:id="rId19"/>
    <p:sldId id="287" r:id="rId20"/>
    <p:sldId id="310" r:id="rId21"/>
    <p:sldId id="291" r:id="rId22"/>
    <p:sldId id="293" r:id="rId23"/>
    <p:sldId id="295" r:id="rId24"/>
    <p:sldId id="311" r:id="rId25"/>
    <p:sldId id="297" r:id="rId26"/>
    <p:sldId id="298" r:id="rId27"/>
    <p:sldId id="299" r:id="rId28"/>
    <p:sldId id="317" r:id="rId29"/>
    <p:sldId id="300" r:id="rId30"/>
    <p:sldId id="316" r:id="rId31"/>
    <p:sldId id="318" r:id="rId32"/>
    <p:sldId id="315" r:id="rId33"/>
    <p:sldId id="314" r:id="rId34"/>
    <p:sldId id="303" r:id="rId35"/>
    <p:sldId id="304" r:id="rId36"/>
    <p:sldId id="312" r:id="rId37"/>
    <p:sldId id="305"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94684" autoAdjust="0"/>
  </p:normalViewPr>
  <p:slideViewPr>
    <p:cSldViewPr>
      <p:cViewPr>
        <p:scale>
          <a:sx n="70" d="100"/>
          <a:sy n="70" d="100"/>
        </p:scale>
        <p:origin x="-516" y="-120"/>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tx>
                <c:rich>
                  <a:bodyPr/>
                  <a:lstStyle/>
                  <a:p>
                    <a:r>
                      <a:rPr lang="en-US"/>
                      <a:t>44% (26 )</a:t>
                    </a:r>
                  </a:p>
                </c:rich>
              </c:tx>
              <c:showLegendKey val="0"/>
              <c:showVal val="0"/>
              <c:showCatName val="0"/>
              <c:showSerName val="0"/>
              <c:showPercent val="1"/>
              <c:showBubbleSize val="0"/>
            </c:dLbl>
            <c:dLbl>
              <c:idx val="1"/>
              <c:layout>
                <c:manualLayout>
                  <c:x val="0.17293153980752407"/>
                  <c:y val="-9.948272090988626E-2"/>
                </c:manualLayout>
              </c:layout>
              <c:tx>
                <c:rich>
                  <a:bodyPr/>
                  <a:lstStyle/>
                  <a:p>
                    <a:r>
                      <a:rPr lang="en-US"/>
                      <a:t>53% (32 )</a:t>
                    </a:r>
                  </a:p>
                </c:rich>
              </c:tx>
              <c:showLegendKey val="0"/>
              <c:showVal val="0"/>
              <c:showCatName val="0"/>
              <c:showSerName val="0"/>
              <c:showPercent val="1"/>
              <c:showBubbleSize val="0"/>
            </c:dLbl>
            <c:dLbl>
              <c:idx val="2"/>
              <c:layout/>
              <c:tx>
                <c:rich>
                  <a:bodyPr/>
                  <a:lstStyle/>
                  <a:p>
                    <a:r>
                      <a:rPr lang="en-US"/>
                      <a:t>3% (2 </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Hoja1!$B$1:$B$3</c:f>
              <c:strCache>
                <c:ptCount val="3"/>
                <c:pt idx="0">
                  <c:v>SI</c:v>
                </c:pt>
                <c:pt idx="1">
                  <c:v>PARCIALMENTE</c:v>
                </c:pt>
                <c:pt idx="2">
                  <c:v>NO</c:v>
                </c:pt>
              </c:strCache>
            </c:strRef>
          </c:cat>
          <c:val>
            <c:numRef>
              <c:f>Hoja1!$C$1:$C$3</c:f>
              <c:numCache>
                <c:formatCode>General</c:formatCode>
                <c:ptCount val="3"/>
                <c:pt idx="0">
                  <c:v>26</c:v>
                </c:pt>
                <c:pt idx="1">
                  <c:v>32</c:v>
                </c:pt>
                <c:pt idx="2">
                  <c:v>2</c:v>
                </c:pt>
              </c:numCache>
            </c:numRef>
          </c:val>
        </c:ser>
        <c:ser>
          <c:idx val="1"/>
          <c:order val="1"/>
          <c:dLbls>
            <c:showLegendKey val="0"/>
            <c:showVal val="0"/>
            <c:showCatName val="0"/>
            <c:showSerName val="0"/>
            <c:showPercent val="1"/>
            <c:showBubbleSize val="0"/>
            <c:showLeaderLines val="1"/>
          </c:dLbls>
          <c:cat>
            <c:strRef>
              <c:f>Hoja1!$B$1:$B$3</c:f>
              <c:strCache>
                <c:ptCount val="3"/>
                <c:pt idx="0">
                  <c:v>SI</c:v>
                </c:pt>
                <c:pt idx="1">
                  <c:v>PARCIALMENTE</c:v>
                </c:pt>
                <c:pt idx="2">
                  <c:v>NO</c:v>
                </c:pt>
              </c:strCache>
            </c:strRef>
          </c:cat>
          <c:val>
            <c:numRef>
              <c:f>Hoja1!$D$1:$D$3</c:f>
              <c:numCache>
                <c:formatCode>0%</c:formatCode>
                <c:ptCount val="3"/>
                <c:pt idx="0">
                  <c:v>0.44</c:v>
                </c:pt>
                <c:pt idx="1">
                  <c:v>0.54</c:v>
                </c:pt>
                <c:pt idx="2">
                  <c:v>0.03</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b="1"/>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tx>
                <c:rich>
                  <a:bodyPr/>
                  <a:lstStyle/>
                  <a:p>
                    <a:r>
                      <a:rPr lang="en-US"/>
                      <a:t>12% (7)</a:t>
                    </a:r>
                  </a:p>
                </c:rich>
              </c:tx>
              <c:showLegendKey val="0"/>
              <c:showVal val="0"/>
              <c:showCatName val="0"/>
              <c:showSerName val="0"/>
              <c:showPercent val="1"/>
              <c:showBubbleSize val="0"/>
            </c:dLbl>
            <c:dLbl>
              <c:idx val="1"/>
              <c:layout>
                <c:manualLayout>
                  <c:x val="-0.11588582677165354"/>
                  <c:y val="8.2349810440361618E-2"/>
                </c:manualLayout>
              </c:layout>
              <c:tx>
                <c:rich>
                  <a:bodyPr/>
                  <a:lstStyle/>
                  <a:p>
                    <a:r>
                      <a:rPr lang="en-US"/>
                      <a:t>10%(6) </a:t>
                    </a:r>
                  </a:p>
                </c:rich>
              </c:tx>
              <c:showLegendKey val="0"/>
              <c:showVal val="0"/>
              <c:showCatName val="0"/>
              <c:showSerName val="0"/>
              <c:showPercent val="1"/>
              <c:showBubbleSize val="0"/>
            </c:dLbl>
            <c:dLbl>
              <c:idx val="2"/>
              <c:layout>
                <c:manualLayout>
                  <c:x val="-0.13659339457567804"/>
                  <c:y val="-0.20210666375036454"/>
                </c:manualLayout>
              </c:layout>
              <c:tx>
                <c:rich>
                  <a:bodyPr/>
                  <a:lstStyle/>
                  <a:p>
                    <a:r>
                      <a:rPr lang="en-US"/>
                      <a:t>32% (19 )</a:t>
                    </a:r>
                  </a:p>
                </c:rich>
              </c:tx>
              <c:showLegendKey val="0"/>
              <c:showVal val="0"/>
              <c:showCatName val="0"/>
              <c:showSerName val="0"/>
              <c:showPercent val="1"/>
              <c:showBubbleSize val="0"/>
            </c:dLbl>
            <c:dLbl>
              <c:idx val="3"/>
              <c:layout>
                <c:manualLayout>
                  <c:x val="0.15234722222222222"/>
                  <c:y val="4.503499562554681E-3"/>
                </c:manualLayout>
              </c:layout>
              <c:tx>
                <c:rich>
                  <a:bodyPr/>
                  <a:lstStyle/>
                  <a:p>
                    <a:r>
                      <a:rPr lang="en-US"/>
                      <a:t>46% (28 )</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Hoja1!$B$1:$B$4</c:f>
              <c:strCache>
                <c:ptCount val="4"/>
                <c:pt idx="0">
                  <c:v>Caza indiscriminada</c:v>
                </c:pt>
                <c:pt idx="1">
                  <c:v>Inad., adm., de recursos</c:v>
                </c:pt>
                <c:pt idx="2">
                  <c:v>Quema de los amb., nat</c:v>
                </c:pt>
                <c:pt idx="3">
                  <c:v>Tráfico ilegal</c:v>
                </c:pt>
              </c:strCache>
            </c:strRef>
          </c:cat>
          <c:val>
            <c:numRef>
              <c:f>Hoja1!$C$1:$C$4</c:f>
              <c:numCache>
                <c:formatCode>General</c:formatCode>
                <c:ptCount val="4"/>
                <c:pt idx="0">
                  <c:v>7</c:v>
                </c:pt>
                <c:pt idx="1">
                  <c:v>6</c:v>
                </c:pt>
                <c:pt idx="2">
                  <c:v>19</c:v>
                </c:pt>
                <c:pt idx="3">
                  <c:v>28</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b="1"/>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1"/>
              <c:layout/>
              <c:tx>
                <c:rich>
                  <a:bodyPr/>
                  <a:lstStyle/>
                  <a:p>
                    <a:r>
                      <a:rPr lang="en-US"/>
                      <a:t>45% (27)</a:t>
                    </a:r>
                  </a:p>
                </c:rich>
              </c:tx>
              <c:showLegendKey val="0"/>
              <c:showVal val="0"/>
              <c:showCatName val="0"/>
              <c:showSerName val="0"/>
              <c:showPercent val="1"/>
              <c:showBubbleSize val="0"/>
            </c:dLbl>
            <c:dLbl>
              <c:idx val="2"/>
              <c:layout/>
              <c:tx>
                <c:rich>
                  <a:bodyPr/>
                  <a:lstStyle/>
                  <a:p>
                    <a:r>
                      <a:rPr lang="en-US"/>
                      <a:t>45% (27)</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Hoja1!$B$1:$B$5</c:f>
              <c:strCache>
                <c:ptCount val="5"/>
                <c:pt idx="0">
                  <c:v>Reducir la contaminación ambiental</c:v>
                </c:pt>
                <c:pt idx="1">
                  <c:v>Conservación de las áreas naturales</c:v>
                </c:pt>
                <c:pt idx="2">
                  <c:v>La Educación Ambiental</c:v>
                </c:pt>
                <c:pt idx="3">
                  <c:v>Apoyar la labor de las ONGs ambientalistas</c:v>
                </c:pt>
                <c:pt idx="4">
                  <c:v>No Respondieron</c:v>
                </c:pt>
              </c:strCache>
            </c:strRef>
          </c:cat>
          <c:val>
            <c:numRef>
              <c:f>Hoja1!$C$1:$C$5</c:f>
              <c:numCache>
                <c:formatCode>General</c:formatCode>
                <c:ptCount val="5"/>
                <c:pt idx="0">
                  <c:v>1</c:v>
                </c:pt>
                <c:pt idx="1">
                  <c:v>27</c:v>
                </c:pt>
                <c:pt idx="2">
                  <c:v>27</c:v>
                </c:pt>
                <c:pt idx="3">
                  <c:v>4</c:v>
                </c:pt>
                <c:pt idx="4">
                  <c:v>1</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b="1"/>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18118569553805774"/>
                  <c:y val="-0.15044297527102352"/>
                </c:manualLayout>
              </c:layout>
              <c:tx>
                <c:rich>
                  <a:bodyPr/>
                  <a:lstStyle/>
                  <a:p>
                    <a:r>
                      <a:rPr lang="en-US"/>
                      <a:t>67% (40 alumnos)</a:t>
                    </a:r>
                  </a:p>
                </c:rich>
              </c:tx>
              <c:showLegendKey val="0"/>
              <c:showVal val="0"/>
              <c:showCatName val="0"/>
              <c:showSerName val="0"/>
              <c:showPercent val="1"/>
              <c:showBubbleSize val="0"/>
            </c:dLbl>
            <c:dLbl>
              <c:idx val="1"/>
              <c:layout/>
              <c:tx>
                <c:rich>
                  <a:bodyPr/>
                  <a:lstStyle/>
                  <a:p>
                    <a:r>
                      <a:rPr lang="en-US"/>
                      <a:t>30% (18 estudiantes)</a:t>
                    </a:r>
                  </a:p>
                </c:rich>
              </c:tx>
              <c:showLegendKey val="0"/>
              <c:showVal val="0"/>
              <c:showCatName val="0"/>
              <c:showSerName val="0"/>
              <c:showPercent val="1"/>
              <c:showBubbleSize val="0"/>
            </c:dLbl>
            <c:showLegendKey val="0"/>
            <c:showVal val="0"/>
            <c:showCatName val="0"/>
            <c:showSerName val="0"/>
            <c:showPercent val="1"/>
            <c:showBubbleSize val="0"/>
            <c:showLeaderLines val="1"/>
          </c:dLbls>
          <c:cat>
            <c:strRef>
              <c:f>Hoja1!$B$1:$B$3</c:f>
              <c:strCache>
                <c:ptCount val="3"/>
                <c:pt idx="0">
                  <c:v>SI</c:v>
                </c:pt>
                <c:pt idx="1">
                  <c:v>NO</c:v>
                </c:pt>
                <c:pt idx="2">
                  <c:v>NO RESPONDIERON</c:v>
                </c:pt>
              </c:strCache>
            </c:strRef>
          </c:cat>
          <c:val>
            <c:numRef>
              <c:f>Hoja1!$C$1:$C$3</c:f>
              <c:numCache>
                <c:formatCode>General</c:formatCode>
                <c:ptCount val="3"/>
                <c:pt idx="0">
                  <c:v>40</c:v>
                </c:pt>
                <c:pt idx="1">
                  <c:v>18</c:v>
                </c:pt>
                <c:pt idx="2">
                  <c:v>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b="1"/>
      </a:pPr>
      <a:endParaRPr lang="es-EC"/>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6C388C-9D4A-47FF-B373-2F57247318C7}" type="doc">
      <dgm:prSet loTypeId="urn:microsoft.com/office/officeart/2005/8/layout/process2" loCatId="process" qsTypeId="urn:microsoft.com/office/officeart/2005/8/quickstyle/simple1" qsCatId="simple" csTypeId="urn:microsoft.com/office/officeart/2005/8/colors/colorful4" csCatId="colorful" phldr="1"/>
      <dgm:spPr/>
    </dgm:pt>
    <dgm:pt modelId="{8100A136-7DD8-4913-92E4-78471E03E405}">
      <dgm:prSet phldrT="[Texto]"/>
      <dgm:spPr/>
      <dgm:t>
        <a:bodyPr vert="vert270"/>
        <a:lstStyle/>
        <a:p>
          <a:r>
            <a:rPr lang="es-EC" b="1" dirty="0" smtClean="0">
              <a:effectLst>
                <a:outerShdw blurRad="38100" dist="38100" dir="2700000" algn="tl">
                  <a:srgbClr val="000000">
                    <a:alpha val="43137"/>
                  </a:srgbClr>
                </a:outerShdw>
              </a:effectLst>
            </a:rPr>
            <a:t>BARRERAS EN </a:t>
          </a:r>
          <a:r>
            <a:rPr lang="es-EC" b="1" dirty="0" err="1" smtClean="0">
              <a:effectLst>
                <a:outerShdw blurRad="38100" dist="38100" dir="2700000" algn="tl">
                  <a:srgbClr val="000000">
                    <a:alpha val="43137"/>
                  </a:srgbClr>
                </a:outerShdw>
              </a:effectLst>
            </a:rPr>
            <a:t>E.A</a:t>
          </a:r>
          <a:endParaRPr lang="es-EC" b="1" dirty="0">
            <a:effectLst>
              <a:outerShdw blurRad="38100" dist="38100" dir="2700000" algn="tl">
                <a:srgbClr val="000000">
                  <a:alpha val="43137"/>
                </a:srgbClr>
              </a:outerShdw>
            </a:effectLst>
          </a:endParaRPr>
        </a:p>
      </dgm:t>
    </dgm:pt>
    <dgm:pt modelId="{F1763D87-FB5A-4D8D-B574-EADAA76884E2}" type="parTrans" cxnId="{042B7AD5-6261-4026-9480-E36F8693CC98}">
      <dgm:prSet/>
      <dgm:spPr/>
      <dgm:t>
        <a:bodyPr/>
        <a:lstStyle/>
        <a:p>
          <a:endParaRPr lang="es-EC" b="1"/>
        </a:p>
      </dgm:t>
    </dgm:pt>
    <dgm:pt modelId="{4C443A85-2E1A-48FC-B7DF-914D08C1BCEF}" type="sibTrans" cxnId="{042B7AD5-6261-4026-9480-E36F8693CC98}">
      <dgm:prSet/>
      <dgm:spPr/>
      <dgm:t>
        <a:bodyPr/>
        <a:lstStyle/>
        <a:p>
          <a:endParaRPr lang="es-EC" b="1"/>
        </a:p>
      </dgm:t>
    </dgm:pt>
    <dgm:pt modelId="{C1ED514C-B7C6-4B66-B4F5-28DEBA8E7C90}">
      <dgm:prSet/>
      <dgm:spPr/>
      <dgm:t>
        <a:bodyPr vert="vert270"/>
        <a:lstStyle/>
        <a:p>
          <a:r>
            <a:rPr lang="es-EC" b="1" dirty="0" smtClean="0">
              <a:effectLst>
                <a:outerShdw blurRad="38100" dist="38100" dir="2700000" algn="tl">
                  <a:srgbClr val="000000">
                    <a:alpha val="43137"/>
                  </a:srgbClr>
                </a:outerShdw>
              </a:effectLst>
            </a:rPr>
            <a:t>PROBLEMAS SOCIO AMBIENTALES</a:t>
          </a:r>
          <a:endParaRPr lang="es-EC" b="1" dirty="0">
            <a:effectLst>
              <a:outerShdw blurRad="38100" dist="38100" dir="2700000" algn="tl">
                <a:srgbClr val="000000">
                  <a:alpha val="43137"/>
                </a:srgbClr>
              </a:outerShdw>
            </a:effectLst>
          </a:endParaRPr>
        </a:p>
      </dgm:t>
    </dgm:pt>
    <dgm:pt modelId="{6F5F2E53-3540-498B-AA12-DF21737B70E7}" type="parTrans" cxnId="{6773807F-BEA6-406A-BD15-F6B8C45BBFA0}">
      <dgm:prSet/>
      <dgm:spPr/>
      <dgm:t>
        <a:bodyPr/>
        <a:lstStyle/>
        <a:p>
          <a:endParaRPr lang="es-EC" b="1"/>
        </a:p>
      </dgm:t>
    </dgm:pt>
    <dgm:pt modelId="{8CC2D8A2-0976-467E-A1A9-0C63B9D3A700}" type="sibTrans" cxnId="{6773807F-BEA6-406A-BD15-F6B8C45BBFA0}">
      <dgm:prSet/>
      <dgm:spPr/>
      <dgm:t>
        <a:bodyPr/>
        <a:lstStyle/>
        <a:p>
          <a:endParaRPr lang="es-EC" b="1"/>
        </a:p>
      </dgm:t>
    </dgm:pt>
    <dgm:pt modelId="{3E830BB3-560A-458F-BC8D-A0DC72B08384}" type="pres">
      <dgm:prSet presAssocID="{5F6C388C-9D4A-47FF-B373-2F57247318C7}" presName="linearFlow" presStyleCnt="0">
        <dgm:presLayoutVars>
          <dgm:resizeHandles val="exact"/>
        </dgm:presLayoutVars>
      </dgm:prSet>
      <dgm:spPr/>
    </dgm:pt>
    <dgm:pt modelId="{BCB4A520-11FB-454C-9A9B-5336DBD859B9}" type="pres">
      <dgm:prSet presAssocID="{8100A136-7DD8-4913-92E4-78471E03E405}" presName="node" presStyleLbl="node1" presStyleIdx="0" presStyleCnt="2">
        <dgm:presLayoutVars>
          <dgm:bulletEnabled val="1"/>
        </dgm:presLayoutVars>
      </dgm:prSet>
      <dgm:spPr/>
      <dgm:t>
        <a:bodyPr/>
        <a:lstStyle/>
        <a:p>
          <a:endParaRPr lang="es-EC"/>
        </a:p>
      </dgm:t>
    </dgm:pt>
    <dgm:pt modelId="{21775C49-DE43-4CFE-BEE0-BD8F130E90C3}" type="pres">
      <dgm:prSet presAssocID="{4C443A85-2E1A-48FC-B7DF-914D08C1BCEF}" presName="sibTrans" presStyleLbl="sibTrans2D1" presStyleIdx="0" presStyleCnt="1"/>
      <dgm:spPr/>
      <dgm:t>
        <a:bodyPr/>
        <a:lstStyle/>
        <a:p>
          <a:endParaRPr lang="es-EC"/>
        </a:p>
      </dgm:t>
    </dgm:pt>
    <dgm:pt modelId="{D40D9916-712D-413F-A3A9-94A03117B93E}" type="pres">
      <dgm:prSet presAssocID="{4C443A85-2E1A-48FC-B7DF-914D08C1BCEF}" presName="connectorText" presStyleLbl="sibTrans2D1" presStyleIdx="0" presStyleCnt="1"/>
      <dgm:spPr/>
      <dgm:t>
        <a:bodyPr/>
        <a:lstStyle/>
        <a:p>
          <a:endParaRPr lang="es-EC"/>
        </a:p>
      </dgm:t>
    </dgm:pt>
    <dgm:pt modelId="{B98534DA-6E13-4D79-8EC6-011C2719B07F}" type="pres">
      <dgm:prSet presAssocID="{C1ED514C-B7C6-4B66-B4F5-28DEBA8E7C90}" presName="node" presStyleLbl="node1" presStyleIdx="1" presStyleCnt="2">
        <dgm:presLayoutVars>
          <dgm:bulletEnabled val="1"/>
        </dgm:presLayoutVars>
      </dgm:prSet>
      <dgm:spPr/>
      <dgm:t>
        <a:bodyPr/>
        <a:lstStyle/>
        <a:p>
          <a:endParaRPr lang="es-EC"/>
        </a:p>
      </dgm:t>
    </dgm:pt>
  </dgm:ptLst>
  <dgm:cxnLst>
    <dgm:cxn modelId="{0B12A9DE-CB00-4BB2-8E73-D1CA981C54FC}" type="presOf" srcId="{4C443A85-2E1A-48FC-B7DF-914D08C1BCEF}" destId="{D40D9916-712D-413F-A3A9-94A03117B93E}" srcOrd="1" destOrd="0" presId="urn:microsoft.com/office/officeart/2005/8/layout/process2"/>
    <dgm:cxn modelId="{042B7AD5-6261-4026-9480-E36F8693CC98}" srcId="{5F6C388C-9D4A-47FF-B373-2F57247318C7}" destId="{8100A136-7DD8-4913-92E4-78471E03E405}" srcOrd="0" destOrd="0" parTransId="{F1763D87-FB5A-4D8D-B574-EADAA76884E2}" sibTransId="{4C443A85-2E1A-48FC-B7DF-914D08C1BCEF}"/>
    <dgm:cxn modelId="{1B832265-D51F-4874-A8A6-3552F7D2EF34}" type="presOf" srcId="{C1ED514C-B7C6-4B66-B4F5-28DEBA8E7C90}" destId="{B98534DA-6E13-4D79-8EC6-011C2719B07F}" srcOrd="0" destOrd="0" presId="urn:microsoft.com/office/officeart/2005/8/layout/process2"/>
    <dgm:cxn modelId="{E14CDD34-D7B6-4F04-88F1-073F5D02DA25}" type="presOf" srcId="{8100A136-7DD8-4913-92E4-78471E03E405}" destId="{BCB4A520-11FB-454C-9A9B-5336DBD859B9}" srcOrd="0" destOrd="0" presId="urn:microsoft.com/office/officeart/2005/8/layout/process2"/>
    <dgm:cxn modelId="{DF1BF1C0-CD38-435F-ADAA-A4F436C019DA}" type="presOf" srcId="{4C443A85-2E1A-48FC-B7DF-914D08C1BCEF}" destId="{21775C49-DE43-4CFE-BEE0-BD8F130E90C3}" srcOrd="0" destOrd="0" presId="urn:microsoft.com/office/officeart/2005/8/layout/process2"/>
    <dgm:cxn modelId="{9D311351-2601-425E-AE5F-CD2325B85DAE}" type="presOf" srcId="{5F6C388C-9D4A-47FF-B373-2F57247318C7}" destId="{3E830BB3-560A-458F-BC8D-A0DC72B08384}" srcOrd="0" destOrd="0" presId="urn:microsoft.com/office/officeart/2005/8/layout/process2"/>
    <dgm:cxn modelId="{6773807F-BEA6-406A-BD15-F6B8C45BBFA0}" srcId="{5F6C388C-9D4A-47FF-B373-2F57247318C7}" destId="{C1ED514C-B7C6-4B66-B4F5-28DEBA8E7C90}" srcOrd="1" destOrd="0" parTransId="{6F5F2E53-3540-498B-AA12-DF21737B70E7}" sibTransId="{8CC2D8A2-0976-467E-A1A9-0C63B9D3A700}"/>
    <dgm:cxn modelId="{C6260DC7-9C95-499F-9EF9-1BB1D760A1C9}" type="presParOf" srcId="{3E830BB3-560A-458F-BC8D-A0DC72B08384}" destId="{BCB4A520-11FB-454C-9A9B-5336DBD859B9}" srcOrd="0" destOrd="0" presId="urn:microsoft.com/office/officeart/2005/8/layout/process2"/>
    <dgm:cxn modelId="{EEFD9F98-08E7-45CE-AA17-D20B0DF3ADD0}" type="presParOf" srcId="{3E830BB3-560A-458F-BC8D-A0DC72B08384}" destId="{21775C49-DE43-4CFE-BEE0-BD8F130E90C3}" srcOrd="1" destOrd="0" presId="urn:microsoft.com/office/officeart/2005/8/layout/process2"/>
    <dgm:cxn modelId="{80D7EAD4-EED1-46E4-BAB8-29DD7A25767B}" type="presParOf" srcId="{21775C49-DE43-4CFE-BEE0-BD8F130E90C3}" destId="{D40D9916-712D-413F-A3A9-94A03117B93E}" srcOrd="0" destOrd="0" presId="urn:microsoft.com/office/officeart/2005/8/layout/process2"/>
    <dgm:cxn modelId="{46C68758-2AFC-48FA-89D9-8CDA1E4373C2}" type="presParOf" srcId="{3E830BB3-560A-458F-BC8D-A0DC72B08384}" destId="{B98534DA-6E13-4D79-8EC6-011C2719B07F}"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AD9B6-5CB4-4AD0-9030-338E8DDB9EE5}" type="doc">
      <dgm:prSet loTypeId="urn:microsoft.com/office/officeart/2005/8/layout/process1" loCatId="process" qsTypeId="urn:microsoft.com/office/officeart/2005/8/quickstyle/simple1" qsCatId="simple" csTypeId="urn:microsoft.com/office/officeart/2005/8/colors/colorful4" csCatId="colorful" phldr="1"/>
      <dgm:spPr/>
    </dgm:pt>
    <dgm:pt modelId="{B51ACE7D-8C80-40A8-A5E7-E98FB1FBE4E8}">
      <dgm:prSet phldrT="[Texto]"/>
      <dgm:spPr/>
      <dgm:t>
        <a:bodyPr/>
        <a:lstStyle/>
        <a:p>
          <a:r>
            <a:rPr lang="es-EC" dirty="0" smtClean="0">
              <a:effectLst>
                <a:outerShdw blurRad="38100" dist="38100" dir="2700000" algn="tl">
                  <a:srgbClr val="000000">
                    <a:alpha val="43137"/>
                  </a:srgbClr>
                </a:outerShdw>
              </a:effectLst>
            </a:rPr>
            <a:t>Técnica </a:t>
          </a:r>
          <a:endParaRPr lang="es-EC" dirty="0">
            <a:effectLst>
              <a:outerShdw blurRad="38100" dist="38100" dir="2700000" algn="tl">
                <a:srgbClr val="000000">
                  <a:alpha val="43137"/>
                </a:srgbClr>
              </a:outerShdw>
            </a:effectLst>
          </a:endParaRPr>
        </a:p>
      </dgm:t>
    </dgm:pt>
    <dgm:pt modelId="{BBD0609D-889B-4137-A386-B06BFF4F6868}" type="parTrans" cxnId="{50A89110-626D-41C9-AF00-D553C958D034}">
      <dgm:prSet/>
      <dgm:spPr/>
      <dgm:t>
        <a:bodyPr/>
        <a:lstStyle/>
        <a:p>
          <a:endParaRPr lang="es-EC"/>
        </a:p>
      </dgm:t>
    </dgm:pt>
    <dgm:pt modelId="{ED8A4844-FE21-491A-AFD5-ABEB127C2C23}" type="sibTrans" cxnId="{50A89110-626D-41C9-AF00-D553C958D034}">
      <dgm:prSet/>
      <dgm:spPr/>
      <dgm:t>
        <a:bodyPr/>
        <a:lstStyle/>
        <a:p>
          <a:endParaRPr lang="es-EC"/>
        </a:p>
      </dgm:t>
    </dgm:pt>
    <dgm:pt modelId="{CD52EA98-7495-4F05-B676-DAFC9A7BA004}">
      <dgm:prSet phldrT="[Texto]"/>
      <dgm:spPr/>
      <dgm:t>
        <a:bodyPr/>
        <a:lstStyle/>
        <a:p>
          <a:r>
            <a:rPr lang="es-EC" dirty="0" smtClean="0">
              <a:effectLst>
                <a:outerShdw blurRad="38100" dist="38100" dir="2700000" algn="tl">
                  <a:srgbClr val="000000">
                    <a:alpha val="43137"/>
                  </a:srgbClr>
                </a:outerShdw>
              </a:effectLst>
            </a:rPr>
            <a:t>Económica</a:t>
          </a:r>
          <a:endParaRPr lang="es-EC" dirty="0">
            <a:effectLst>
              <a:outerShdw blurRad="38100" dist="38100" dir="2700000" algn="tl">
                <a:srgbClr val="000000">
                  <a:alpha val="43137"/>
                </a:srgbClr>
              </a:outerShdw>
            </a:effectLst>
          </a:endParaRPr>
        </a:p>
      </dgm:t>
    </dgm:pt>
    <dgm:pt modelId="{2E08EBFD-1204-4FE2-B237-6F84D44B0948}" type="parTrans" cxnId="{6D90115A-6FF6-483E-8686-2B1C2DFF53F1}">
      <dgm:prSet/>
      <dgm:spPr/>
      <dgm:t>
        <a:bodyPr/>
        <a:lstStyle/>
        <a:p>
          <a:endParaRPr lang="es-EC"/>
        </a:p>
      </dgm:t>
    </dgm:pt>
    <dgm:pt modelId="{020CC04E-F92C-4D98-BC64-555EF08F2890}" type="sibTrans" cxnId="{6D90115A-6FF6-483E-8686-2B1C2DFF53F1}">
      <dgm:prSet/>
      <dgm:spPr/>
      <dgm:t>
        <a:bodyPr/>
        <a:lstStyle/>
        <a:p>
          <a:endParaRPr lang="es-EC"/>
        </a:p>
      </dgm:t>
    </dgm:pt>
    <dgm:pt modelId="{724FF79A-7E3D-4D33-BAF3-D9E73281CBA2}" type="pres">
      <dgm:prSet presAssocID="{6A5AD9B6-5CB4-4AD0-9030-338E8DDB9EE5}" presName="Name0" presStyleCnt="0">
        <dgm:presLayoutVars>
          <dgm:dir/>
          <dgm:resizeHandles val="exact"/>
        </dgm:presLayoutVars>
      </dgm:prSet>
      <dgm:spPr/>
    </dgm:pt>
    <dgm:pt modelId="{D44ED5B1-403A-4E02-A1B2-378A6E9EA17B}" type="pres">
      <dgm:prSet presAssocID="{B51ACE7D-8C80-40A8-A5E7-E98FB1FBE4E8}" presName="node" presStyleLbl="node1" presStyleIdx="0" presStyleCnt="2">
        <dgm:presLayoutVars>
          <dgm:bulletEnabled val="1"/>
        </dgm:presLayoutVars>
      </dgm:prSet>
      <dgm:spPr/>
      <dgm:t>
        <a:bodyPr/>
        <a:lstStyle/>
        <a:p>
          <a:endParaRPr lang="es-EC"/>
        </a:p>
      </dgm:t>
    </dgm:pt>
    <dgm:pt modelId="{95F9A161-9990-4031-A32B-48F8EB3EF320}" type="pres">
      <dgm:prSet presAssocID="{ED8A4844-FE21-491A-AFD5-ABEB127C2C23}" presName="sibTrans" presStyleLbl="sibTrans2D1" presStyleIdx="0" presStyleCnt="1"/>
      <dgm:spPr/>
      <dgm:t>
        <a:bodyPr/>
        <a:lstStyle/>
        <a:p>
          <a:endParaRPr lang="es-EC"/>
        </a:p>
      </dgm:t>
    </dgm:pt>
    <dgm:pt modelId="{54E0A179-6DB9-409A-8346-561F09DDA547}" type="pres">
      <dgm:prSet presAssocID="{ED8A4844-FE21-491A-AFD5-ABEB127C2C23}" presName="connectorText" presStyleLbl="sibTrans2D1" presStyleIdx="0" presStyleCnt="1"/>
      <dgm:spPr/>
      <dgm:t>
        <a:bodyPr/>
        <a:lstStyle/>
        <a:p>
          <a:endParaRPr lang="es-EC"/>
        </a:p>
      </dgm:t>
    </dgm:pt>
    <dgm:pt modelId="{6D8370F0-589E-41AD-AB3B-9CF2FBA16461}" type="pres">
      <dgm:prSet presAssocID="{CD52EA98-7495-4F05-B676-DAFC9A7BA004}" presName="node" presStyleLbl="node1" presStyleIdx="1" presStyleCnt="2">
        <dgm:presLayoutVars>
          <dgm:bulletEnabled val="1"/>
        </dgm:presLayoutVars>
      </dgm:prSet>
      <dgm:spPr/>
      <dgm:t>
        <a:bodyPr/>
        <a:lstStyle/>
        <a:p>
          <a:endParaRPr lang="es-EC"/>
        </a:p>
      </dgm:t>
    </dgm:pt>
  </dgm:ptLst>
  <dgm:cxnLst>
    <dgm:cxn modelId="{AB9352F6-9EF2-4D80-B4E2-29A998D0CB7E}" type="presOf" srcId="{CD52EA98-7495-4F05-B676-DAFC9A7BA004}" destId="{6D8370F0-589E-41AD-AB3B-9CF2FBA16461}" srcOrd="0" destOrd="0" presId="urn:microsoft.com/office/officeart/2005/8/layout/process1"/>
    <dgm:cxn modelId="{C265FE7E-C9EE-4871-9096-A4B8042943BD}" type="presOf" srcId="{ED8A4844-FE21-491A-AFD5-ABEB127C2C23}" destId="{95F9A161-9990-4031-A32B-48F8EB3EF320}" srcOrd="0" destOrd="0" presId="urn:microsoft.com/office/officeart/2005/8/layout/process1"/>
    <dgm:cxn modelId="{DC0AA3D1-C7B9-4FC1-8530-98E534563D8D}" type="presOf" srcId="{6A5AD9B6-5CB4-4AD0-9030-338E8DDB9EE5}" destId="{724FF79A-7E3D-4D33-BAF3-D9E73281CBA2}" srcOrd="0" destOrd="0" presId="urn:microsoft.com/office/officeart/2005/8/layout/process1"/>
    <dgm:cxn modelId="{B891289F-F582-447A-BB1C-6AC21A291C23}" type="presOf" srcId="{ED8A4844-FE21-491A-AFD5-ABEB127C2C23}" destId="{54E0A179-6DB9-409A-8346-561F09DDA547}" srcOrd="1" destOrd="0" presId="urn:microsoft.com/office/officeart/2005/8/layout/process1"/>
    <dgm:cxn modelId="{6D90115A-6FF6-483E-8686-2B1C2DFF53F1}" srcId="{6A5AD9B6-5CB4-4AD0-9030-338E8DDB9EE5}" destId="{CD52EA98-7495-4F05-B676-DAFC9A7BA004}" srcOrd="1" destOrd="0" parTransId="{2E08EBFD-1204-4FE2-B237-6F84D44B0948}" sibTransId="{020CC04E-F92C-4D98-BC64-555EF08F2890}"/>
    <dgm:cxn modelId="{50A89110-626D-41C9-AF00-D553C958D034}" srcId="{6A5AD9B6-5CB4-4AD0-9030-338E8DDB9EE5}" destId="{B51ACE7D-8C80-40A8-A5E7-E98FB1FBE4E8}" srcOrd="0" destOrd="0" parTransId="{BBD0609D-889B-4137-A386-B06BFF4F6868}" sibTransId="{ED8A4844-FE21-491A-AFD5-ABEB127C2C23}"/>
    <dgm:cxn modelId="{1083DA27-D8E6-4E04-A535-3003DAEDD48C}" type="presOf" srcId="{B51ACE7D-8C80-40A8-A5E7-E98FB1FBE4E8}" destId="{D44ED5B1-403A-4E02-A1B2-378A6E9EA17B}" srcOrd="0" destOrd="0" presId="urn:microsoft.com/office/officeart/2005/8/layout/process1"/>
    <dgm:cxn modelId="{BF020BB2-9502-4FC1-B6F0-E3DD1C952C3E}" type="presParOf" srcId="{724FF79A-7E3D-4D33-BAF3-D9E73281CBA2}" destId="{D44ED5B1-403A-4E02-A1B2-378A6E9EA17B}" srcOrd="0" destOrd="0" presId="urn:microsoft.com/office/officeart/2005/8/layout/process1"/>
    <dgm:cxn modelId="{EE5C530B-E737-496E-8978-0266C0688A5D}" type="presParOf" srcId="{724FF79A-7E3D-4D33-BAF3-D9E73281CBA2}" destId="{95F9A161-9990-4031-A32B-48F8EB3EF320}" srcOrd="1" destOrd="0" presId="urn:microsoft.com/office/officeart/2005/8/layout/process1"/>
    <dgm:cxn modelId="{91B15A69-2186-41A4-8A5E-FA58410E83E6}" type="presParOf" srcId="{95F9A161-9990-4031-A32B-48F8EB3EF320}" destId="{54E0A179-6DB9-409A-8346-561F09DDA547}" srcOrd="0" destOrd="0" presId="urn:microsoft.com/office/officeart/2005/8/layout/process1"/>
    <dgm:cxn modelId="{9A9D3A58-155F-4F5E-8CFB-246AE862A62A}" type="presParOf" srcId="{724FF79A-7E3D-4D33-BAF3-D9E73281CBA2}" destId="{6D8370F0-589E-41AD-AB3B-9CF2FBA16461}"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28BCCA-E42C-4A4D-BE9A-CD6FBF56A6D7}" type="doc">
      <dgm:prSet loTypeId="urn:microsoft.com/office/officeart/2005/8/layout/process1" loCatId="process" qsTypeId="urn:microsoft.com/office/officeart/2005/8/quickstyle/simple1" qsCatId="simple" csTypeId="urn:microsoft.com/office/officeart/2005/8/colors/colorful5" csCatId="colorful" phldr="1"/>
      <dgm:spPr/>
    </dgm:pt>
    <dgm:pt modelId="{E0426DE0-0DC0-4E2C-A279-9E23FEF3831D}">
      <dgm:prSet phldrT="[Texto]" custT="1"/>
      <dgm:spPr/>
      <dgm:t>
        <a:bodyPr/>
        <a:lstStyle/>
        <a:p>
          <a:r>
            <a:rPr lang="es-EC" sz="1000" b="1" dirty="0" smtClean="0">
              <a:effectLst/>
            </a:rPr>
            <a:t>Sustento legal, teórico, filosófico</a:t>
          </a:r>
          <a:endParaRPr lang="es-EC" sz="1000" b="1" dirty="0">
            <a:effectLst/>
          </a:endParaRPr>
        </a:p>
      </dgm:t>
    </dgm:pt>
    <dgm:pt modelId="{4C04D967-E624-42E5-A02A-A423AA950EA7}" type="parTrans" cxnId="{C6A73917-6BD9-4B6F-B421-7C6AE209DFB0}">
      <dgm:prSet/>
      <dgm:spPr/>
      <dgm:t>
        <a:bodyPr/>
        <a:lstStyle/>
        <a:p>
          <a:endParaRPr lang="es-EC" sz="1000" b="1">
            <a:effectLst/>
          </a:endParaRPr>
        </a:p>
      </dgm:t>
    </dgm:pt>
    <dgm:pt modelId="{80E859EE-CCED-4B37-BEBE-0A65E812C3AD}" type="sibTrans" cxnId="{C6A73917-6BD9-4B6F-B421-7C6AE209DFB0}">
      <dgm:prSet custT="1"/>
      <dgm:spPr/>
      <dgm:t>
        <a:bodyPr/>
        <a:lstStyle/>
        <a:p>
          <a:endParaRPr lang="es-EC" sz="1000" b="1">
            <a:effectLst/>
          </a:endParaRPr>
        </a:p>
      </dgm:t>
    </dgm:pt>
    <dgm:pt modelId="{B6DF9545-F86F-42A3-845D-DB5858B6660D}">
      <dgm:prSet phldrT="[Texto]" custT="1"/>
      <dgm:spPr/>
      <dgm:t>
        <a:bodyPr/>
        <a:lstStyle/>
        <a:p>
          <a:r>
            <a:rPr lang="es-EC" sz="1000" b="1" dirty="0" smtClean="0">
              <a:effectLst/>
            </a:rPr>
            <a:t>Talento humano</a:t>
          </a:r>
          <a:endParaRPr lang="es-EC" sz="1000" b="1" dirty="0">
            <a:effectLst/>
          </a:endParaRPr>
        </a:p>
      </dgm:t>
    </dgm:pt>
    <dgm:pt modelId="{E6F1408F-0DDB-499F-91A7-29DAA4BD4621}" type="parTrans" cxnId="{6CB36E7A-9330-4CBE-9187-B4E1AF6B4C02}">
      <dgm:prSet/>
      <dgm:spPr/>
      <dgm:t>
        <a:bodyPr/>
        <a:lstStyle/>
        <a:p>
          <a:endParaRPr lang="es-EC" sz="1000" b="1">
            <a:effectLst/>
          </a:endParaRPr>
        </a:p>
      </dgm:t>
    </dgm:pt>
    <dgm:pt modelId="{D451975C-B288-4322-AEC4-2287DCC9A8B7}" type="sibTrans" cxnId="{6CB36E7A-9330-4CBE-9187-B4E1AF6B4C02}">
      <dgm:prSet custT="1"/>
      <dgm:spPr/>
      <dgm:t>
        <a:bodyPr/>
        <a:lstStyle/>
        <a:p>
          <a:endParaRPr lang="es-EC" sz="1000" b="1">
            <a:effectLst/>
          </a:endParaRPr>
        </a:p>
      </dgm:t>
    </dgm:pt>
    <dgm:pt modelId="{AC8CC34A-EFCA-48D7-8A08-2D998E26B1B9}">
      <dgm:prSet phldrT="[Texto]" custT="1"/>
      <dgm:spPr/>
      <dgm:t>
        <a:bodyPr/>
        <a:lstStyle/>
        <a:p>
          <a:r>
            <a:rPr lang="es-EC" sz="1000" b="1" dirty="0" smtClean="0">
              <a:effectLst/>
            </a:rPr>
            <a:t>Recursos</a:t>
          </a:r>
          <a:endParaRPr lang="es-EC" sz="1000" b="1" dirty="0">
            <a:effectLst/>
          </a:endParaRPr>
        </a:p>
      </dgm:t>
    </dgm:pt>
    <dgm:pt modelId="{4364246F-CD42-40EB-B19A-871AA2EE5931}" type="parTrans" cxnId="{6D662EE1-3DB1-4020-B7C1-7FEA31650002}">
      <dgm:prSet/>
      <dgm:spPr/>
      <dgm:t>
        <a:bodyPr/>
        <a:lstStyle/>
        <a:p>
          <a:endParaRPr lang="es-EC" sz="1000" b="1">
            <a:effectLst/>
          </a:endParaRPr>
        </a:p>
      </dgm:t>
    </dgm:pt>
    <dgm:pt modelId="{C50076D6-D238-4BC6-8944-498D1CB413E7}" type="sibTrans" cxnId="{6D662EE1-3DB1-4020-B7C1-7FEA31650002}">
      <dgm:prSet/>
      <dgm:spPr/>
      <dgm:t>
        <a:bodyPr/>
        <a:lstStyle/>
        <a:p>
          <a:endParaRPr lang="es-EC" sz="1000" b="1">
            <a:effectLst/>
          </a:endParaRPr>
        </a:p>
      </dgm:t>
    </dgm:pt>
    <dgm:pt modelId="{621E612B-F6E7-4C13-A929-698CC20B4111}">
      <dgm:prSet custT="1"/>
      <dgm:spPr/>
      <dgm:t>
        <a:bodyPr/>
        <a:lstStyle/>
        <a:p>
          <a:r>
            <a:rPr lang="es-EC" sz="1000" b="1" dirty="0" smtClean="0">
              <a:effectLst/>
            </a:rPr>
            <a:t>Información</a:t>
          </a:r>
          <a:endParaRPr lang="es-EC" sz="1000" b="1" dirty="0">
            <a:effectLst/>
          </a:endParaRPr>
        </a:p>
      </dgm:t>
    </dgm:pt>
    <dgm:pt modelId="{C59BE3F0-94BA-41DF-AF09-7400159DAC03}" type="parTrans" cxnId="{B367A4C2-38CF-494D-BA98-1B3F05652127}">
      <dgm:prSet/>
      <dgm:spPr/>
      <dgm:t>
        <a:bodyPr/>
        <a:lstStyle/>
        <a:p>
          <a:endParaRPr lang="es-EC" sz="1000" b="1">
            <a:effectLst/>
          </a:endParaRPr>
        </a:p>
      </dgm:t>
    </dgm:pt>
    <dgm:pt modelId="{4581D865-C4C1-44AC-8080-3865291EF4E5}" type="sibTrans" cxnId="{B367A4C2-38CF-494D-BA98-1B3F05652127}">
      <dgm:prSet custT="1"/>
      <dgm:spPr/>
      <dgm:t>
        <a:bodyPr/>
        <a:lstStyle/>
        <a:p>
          <a:endParaRPr lang="es-EC" sz="1000" b="1">
            <a:effectLst/>
          </a:endParaRPr>
        </a:p>
      </dgm:t>
    </dgm:pt>
    <dgm:pt modelId="{8074CF12-2E72-448B-B584-5B811DB6C0FF}" type="pres">
      <dgm:prSet presAssocID="{B628BCCA-E42C-4A4D-BE9A-CD6FBF56A6D7}" presName="Name0" presStyleCnt="0">
        <dgm:presLayoutVars>
          <dgm:dir/>
          <dgm:resizeHandles val="exact"/>
        </dgm:presLayoutVars>
      </dgm:prSet>
      <dgm:spPr/>
    </dgm:pt>
    <dgm:pt modelId="{7A36FC3D-5906-4440-B41C-F43F8160517B}" type="pres">
      <dgm:prSet presAssocID="{E0426DE0-0DC0-4E2C-A279-9E23FEF3831D}" presName="node" presStyleLbl="node1" presStyleIdx="0" presStyleCnt="4">
        <dgm:presLayoutVars>
          <dgm:bulletEnabled val="1"/>
        </dgm:presLayoutVars>
      </dgm:prSet>
      <dgm:spPr/>
      <dgm:t>
        <a:bodyPr/>
        <a:lstStyle/>
        <a:p>
          <a:endParaRPr lang="es-EC"/>
        </a:p>
      </dgm:t>
    </dgm:pt>
    <dgm:pt modelId="{51038F5C-7080-42A9-8CD5-A9A7070C7850}" type="pres">
      <dgm:prSet presAssocID="{80E859EE-CCED-4B37-BEBE-0A65E812C3AD}" presName="sibTrans" presStyleLbl="sibTrans2D1" presStyleIdx="0" presStyleCnt="3"/>
      <dgm:spPr/>
      <dgm:t>
        <a:bodyPr/>
        <a:lstStyle/>
        <a:p>
          <a:endParaRPr lang="es-EC"/>
        </a:p>
      </dgm:t>
    </dgm:pt>
    <dgm:pt modelId="{601780DE-95A2-4F52-BBCE-1492980589DC}" type="pres">
      <dgm:prSet presAssocID="{80E859EE-CCED-4B37-BEBE-0A65E812C3AD}" presName="connectorText" presStyleLbl="sibTrans2D1" presStyleIdx="0" presStyleCnt="3"/>
      <dgm:spPr/>
      <dgm:t>
        <a:bodyPr/>
        <a:lstStyle/>
        <a:p>
          <a:endParaRPr lang="es-EC"/>
        </a:p>
      </dgm:t>
    </dgm:pt>
    <dgm:pt modelId="{10F6AB1E-750A-4A3B-86E5-20BD27C8DE43}" type="pres">
      <dgm:prSet presAssocID="{B6DF9545-F86F-42A3-845D-DB5858B6660D}" presName="node" presStyleLbl="node1" presStyleIdx="1" presStyleCnt="4">
        <dgm:presLayoutVars>
          <dgm:bulletEnabled val="1"/>
        </dgm:presLayoutVars>
      </dgm:prSet>
      <dgm:spPr/>
      <dgm:t>
        <a:bodyPr/>
        <a:lstStyle/>
        <a:p>
          <a:endParaRPr lang="es-EC"/>
        </a:p>
      </dgm:t>
    </dgm:pt>
    <dgm:pt modelId="{46370E2B-B24C-40EF-B1BB-FEA43C67D38B}" type="pres">
      <dgm:prSet presAssocID="{D451975C-B288-4322-AEC4-2287DCC9A8B7}" presName="sibTrans" presStyleLbl="sibTrans2D1" presStyleIdx="1" presStyleCnt="3"/>
      <dgm:spPr/>
      <dgm:t>
        <a:bodyPr/>
        <a:lstStyle/>
        <a:p>
          <a:endParaRPr lang="es-EC"/>
        </a:p>
      </dgm:t>
    </dgm:pt>
    <dgm:pt modelId="{DF39AB1D-7518-4126-ACE6-ED109E4F8A8A}" type="pres">
      <dgm:prSet presAssocID="{D451975C-B288-4322-AEC4-2287DCC9A8B7}" presName="connectorText" presStyleLbl="sibTrans2D1" presStyleIdx="1" presStyleCnt="3"/>
      <dgm:spPr/>
      <dgm:t>
        <a:bodyPr/>
        <a:lstStyle/>
        <a:p>
          <a:endParaRPr lang="es-EC"/>
        </a:p>
      </dgm:t>
    </dgm:pt>
    <dgm:pt modelId="{376C304B-F85A-4A94-8BE3-1FF3547C8E48}" type="pres">
      <dgm:prSet presAssocID="{621E612B-F6E7-4C13-A929-698CC20B4111}" presName="node" presStyleLbl="node1" presStyleIdx="2" presStyleCnt="4">
        <dgm:presLayoutVars>
          <dgm:bulletEnabled val="1"/>
        </dgm:presLayoutVars>
      </dgm:prSet>
      <dgm:spPr/>
      <dgm:t>
        <a:bodyPr/>
        <a:lstStyle/>
        <a:p>
          <a:endParaRPr lang="es-EC"/>
        </a:p>
      </dgm:t>
    </dgm:pt>
    <dgm:pt modelId="{E6155268-30D1-4944-8302-EDF88CD95FAA}" type="pres">
      <dgm:prSet presAssocID="{4581D865-C4C1-44AC-8080-3865291EF4E5}" presName="sibTrans" presStyleLbl="sibTrans2D1" presStyleIdx="2" presStyleCnt="3"/>
      <dgm:spPr/>
      <dgm:t>
        <a:bodyPr/>
        <a:lstStyle/>
        <a:p>
          <a:endParaRPr lang="es-EC"/>
        </a:p>
      </dgm:t>
    </dgm:pt>
    <dgm:pt modelId="{AECB76BB-7FBC-4957-A91F-E4EAE0459133}" type="pres">
      <dgm:prSet presAssocID="{4581D865-C4C1-44AC-8080-3865291EF4E5}" presName="connectorText" presStyleLbl="sibTrans2D1" presStyleIdx="2" presStyleCnt="3"/>
      <dgm:spPr/>
      <dgm:t>
        <a:bodyPr/>
        <a:lstStyle/>
        <a:p>
          <a:endParaRPr lang="es-EC"/>
        </a:p>
      </dgm:t>
    </dgm:pt>
    <dgm:pt modelId="{FCAE24A3-921A-4986-A1AD-5694000D0387}" type="pres">
      <dgm:prSet presAssocID="{AC8CC34A-EFCA-48D7-8A08-2D998E26B1B9}" presName="node" presStyleLbl="node1" presStyleIdx="3" presStyleCnt="4">
        <dgm:presLayoutVars>
          <dgm:bulletEnabled val="1"/>
        </dgm:presLayoutVars>
      </dgm:prSet>
      <dgm:spPr/>
      <dgm:t>
        <a:bodyPr/>
        <a:lstStyle/>
        <a:p>
          <a:endParaRPr lang="es-EC"/>
        </a:p>
      </dgm:t>
    </dgm:pt>
  </dgm:ptLst>
  <dgm:cxnLst>
    <dgm:cxn modelId="{7AA61CC7-DD46-471B-82CF-1B3C996BB9E7}" type="presOf" srcId="{D451975C-B288-4322-AEC4-2287DCC9A8B7}" destId="{DF39AB1D-7518-4126-ACE6-ED109E4F8A8A}" srcOrd="1" destOrd="0" presId="urn:microsoft.com/office/officeart/2005/8/layout/process1"/>
    <dgm:cxn modelId="{4EF25C10-7C78-453D-B13B-EFF7372610A4}" type="presOf" srcId="{4581D865-C4C1-44AC-8080-3865291EF4E5}" destId="{AECB76BB-7FBC-4957-A91F-E4EAE0459133}" srcOrd="1" destOrd="0" presId="urn:microsoft.com/office/officeart/2005/8/layout/process1"/>
    <dgm:cxn modelId="{ECA1ED2E-D6EA-455D-89CF-7B50ECBBCFC9}" type="presOf" srcId="{621E612B-F6E7-4C13-A929-698CC20B4111}" destId="{376C304B-F85A-4A94-8BE3-1FF3547C8E48}" srcOrd="0" destOrd="0" presId="urn:microsoft.com/office/officeart/2005/8/layout/process1"/>
    <dgm:cxn modelId="{66486D14-651B-46A2-99D8-D23D000A0D47}" type="presOf" srcId="{4581D865-C4C1-44AC-8080-3865291EF4E5}" destId="{E6155268-30D1-4944-8302-EDF88CD95FAA}" srcOrd="0" destOrd="0" presId="urn:microsoft.com/office/officeart/2005/8/layout/process1"/>
    <dgm:cxn modelId="{B367A4C2-38CF-494D-BA98-1B3F05652127}" srcId="{B628BCCA-E42C-4A4D-BE9A-CD6FBF56A6D7}" destId="{621E612B-F6E7-4C13-A929-698CC20B4111}" srcOrd="2" destOrd="0" parTransId="{C59BE3F0-94BA-41DF-AF09-7400159DAC03}" sibTransId="{4581D865-C4C1-44AC-8080-3865291EF4E5}"/>
    <dgm:cxn modelId="{6CB36E7A-9330-4CBE-9187-B4E1AF6B4C02}" srcId="{B628BCCA-E42C-4A4D-BE9A-CD6FBF56A6D7}" destId="{B6DF9545-F86F-42A3-845D-DB5858B6660D}" srcOrd="1" destOrd="0" parTransId="{E6F1408F-0DDB-499F-91A7-29DAA4BD4621}" sibTransId="{D451975C-B288-4322-AEC4-2287DCC9A8B7}"/>
    <dgm:cxn modelId="{6D662EE1-3DB1-4020-B7C1-7FEA31650002}" srcId="{B628BCCA-E42C-4A4D-BE9A-CD6FBF56A6D7}" destId="{AC8CC34A-EFCA-48D7-8A08-2D998E26B1B9}" srcOrd="3" destOrd="0" parTransId="{4364246F-CD42-40EB-B19A-871AA2EE5931}" sibTransId="{C50076D6-D238-4BC6-8944-498D1CB413E7}"/>
    <dgm:cxn modelId="{ED77FA55-AEEB-4513-AEE4-AD82E3119471}" type="presOf" srcId="{E0426DE0-0DC0-4E2C-A279-9E23FEF3831D}" destId="{7A36FC3D-5906-4440-B41C-F43F8160517B}" srcOrd="0" destOrd="0" presId="urn:microsoft.com/office/officeart/2005/8/layout/process1"/>
    <dgm:cxn modelId="{2F3B291C-26BE-4B77-8CCC-4E20ECA306F5}" type="presOf" srcId="{B6DF9545-F86F-42A3-845D-DB5858B6660D}" destId="{10F6AB1E-750A-4A3B-86E5-20BD27C8DE43}" srcOrd="0" destOrd="0" presId="urn:microsoft.com/office/officeart/2005/8/layout/process1"/>
    <dgm:cxn modelId="{C241B681-E4B3-4EC0-8D50-101587D830F5}" type="presOf" srcId="{B628BCCA-E42C-4A4D-BE9A-CD6FBF56A6D7}" destId="{8074CF12-2E72-448B-B584-5B811DB6C0FF}" srcOrd="0" destOrd="0" presId="urn:microsoft.com/office/officeart/2005/8/layout/process1"/>
    <dgm:cxn modelId="{C6A73917-6BD9-4B6F-B421-7C6AE209DFB0}" srcId="{B628BCCA-E42C-4A4D-BE9A-CD6FBF56A6D7}" destId="{E0426DE0-0DC0-4E2C-A279-9E23FEF3831D}" srcOrd="0" destOrd="0" parTransId="{4C04D967-E624-42E5-A02A-A423AA950EA7}" sibTransId="{80E859EE-CCED-4B37-BEBE-0A65E812C3AD}"/>
    <dgm:cxn modelId="{0389A258-7A26-4816-8052-242C4707547D}" type="presOf" srcId="{80E859EE-CCED-4B37-BEBE-0A65E812C3AD}" destId="{601780DE-95A2-4F52-BBCE-1492980589DC}" srcOrd="1" destOrd="0" presId="urn:microsoft.com/office/officeart/2005/8/layout/process1"/>
    <dgm:cxn modelId="{C6C736C6-B1BE-4295-ADA3-27C4BB8148E5}" type="presOf" srcId="{D451975C-B288-4322-AEC4-2287DCC9A8B7}" destId="{46370E2B-B24C-40EF-B1BB-FEA43C67D38B}" srcOrd="0" destOrd="0" presId="urn:microsoft.com/office/officeart/2005/8/layout/process1"/>
    <dgm:cxn modelId="{0EDCA5C6-F40E-4DE0-BAC4-6702DD28E7BD}" type="presOf" srcId="{AC8CC34A-EFCA-48D7-8A08-2D998E26B1B9}" destId="{FCAE24A3-921A-4986-A1AD-5694000D0387}" srcOrd="0" destOrd="0" presId="urn:microsoft.com/office/officeart/2005/8/layout/process1"/>
    <dgm:cxn modelId="{B7AEAF7C-5B86-4FD2-8AEC-7D0BC713D9B8}" type="presOf" srcId="{80E859EE-CCED-4B37-BEBE-0A65E812C3AD}" destId="{51038F5C-7080-42A9-8CD5-A9A7070C7850}" srcOrd="0" destOrd="0" presId="urn:microsoft.com/office/officeart/2005/8/layout/process1"/>
    <dgm:cxn modelId="{1F3DD2FD-4C7C-4DF6-86AA-FA65930BAE53}" type="presParOf" srcId="{8074CF12-2E72-448B-B584-5B811DB6C0FF}" destId="{7A36FC3D-5906-4440-B41C-F43F8160517B}" srcOrd="0" destOrd="0" presId="urn:microsoft.com/office/officeart/2005/8/layout/process1"/>
    <dgm:cxn modelId="{93CED26A-8475-4A3D-B4C5-8BEF909C484F}" type="presParOf" srcId="{8074CF12-2E72-448B-B584-5B811DB6C0FF}" destId="{51038F5C-7080-42A9-8CD5-A9A7070C7850}" srcOrd="1" destOrd="0" presId="urn:microsoft.com/office/officeart/2005/8/layout/process1"/>
    <dgm:cxn modelId="{AE47C453-4F78-4679-9F22-EF58046FC521}" type="presParOf" srcId="{51038F5C-7080-42A9-8CD5-A9A7070C7850}" destId="{601780DE-95A2-4F52-BBCE-1492980589DC}" srcOrd="0" destOrd="0" presId="urn:microsoft.com/office/officeart/2005/8/layout/process1"/>
    <dgm:cxn modelId="{A54A197B-F99D-4EA4-8260-5E25F7EA16DF}" type="presParOf" srcId="{8074CF12-2E72-448B-B584-5B811DB6C0FF}" destId="{10F6AB1E-750A-4A3B-86E5-20BD27C8DE43}" srcOrd="2" destOrd="0" presId="urn:microsoft.com/office/officeart/2005/8/layout/process1"/>
    <dgm:cxn modelId="{FC3A3661-2C6B-43E5-BF0E-44BFAB80C050}" type="presParOf" srcId="{8074CF12-2E72-448B-B584-5B811DB6C0FF}" destId="{46370E2B-B24C-40EF-B1BB-FEA43C67D38B}" srcOrd="3" destOrd="0" presId="urn:microsoft.com/office/officeart/2005/8/layout/process1"/>
    <dgm:cxn modelId="{660B6E3D-F3D8-4FC1-9C5E-DBEAB57A5118}" type="presParOf" srcId="{46370E2B-B24C-40EF-B1BB-FEA43C67D38B}" destId="{DF39AB1D-7518-4126-ACE6-ED109E4F8A8A}" srcOrd="0" destOrd="0" presId="urn:microsoft.com/office/officeart/2005/8/layout/process1"/>
    <dgm:cxn modelId="{8C4F3A89-214F-4171-B84D-064EFAE3C7D2}" type="presParOf" srcId="{8074CF12-2E72-448B-B584-5B811DB6C0FF}" destId="{376C304B-F85A-4A94-8BE3-1FF3547C8E48}" srcOrd="4" destOrd="0" presId="urn:microsoft.com/office/officeart/2005/8/layout/process1"/>
    <dgm:cxn modelId="{7B4A5765-F366-4387-AAB7-B2EAF13425FC}" type="presParOf" srcId="{8074CF12-2E72-448B-B584-5B811DB6C0FF}" destId="{E6155268-30D1-4944-8302-EDF88CD95FAA}" srcOrd="5" destOrd="0" presId="urn:microsoft.com/office/officeart/2005/8/layout/process1"/>
    <dgm:cxn modelId="{28200E56-A681-40A4-84B9-42E9A4CB9960}" type="presParOf" srcId="{E6155268-30D1-4944-8302-EDF88CD95FAA}" destId="{AECB76BB-7FBC-4957-A91F-E4EAE0459133}" srcOrd="0" destOrd="0" presId="urn:microsoft.com/office/officeart/2005/8/layout/process1"/>
    <dgm:cxn modelId="{869D02F8-ED38-4117-9292-8A2896ADBE01}" type="presParOf" srcId="{8074CF12-2E72-448B-B584-5B811DB6C0FF}" destId="{FCAE24A3-921A-4986-A1AD-5694000D0387}" srcOrd="6" destOrd="0" presId="urn:microsoft.com/office/officeart/2005/8/layout/process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7B983-D68A-47C9-80CE-F91A59BCC82A}" type="doc">
      <dgm:prSet loTypeId="urn:microsoft.com/office/officeart/2005/8/layout/process1" loCatId="process" qsTypeId="urn:microsoft.com/office/officeart/2005/8/quickstyle/simple1" qsCatId="simple" csTypeId="urn:microsoft.com/office/officeart/2005/8/colors/colorful1" csCatId="colorful" phldr="1"/>
      <dgm:spPr/>
    </dgm:pt>
    <dgm:pt modelId="{C921E61B-B01F-4537-9F2D-EDC121A57E2C}">
      <dgm:prSet phldrT="[Texto]" custT="1"/>
      <dgm:spPr/>
      <dgm:t>
        <a:bodyPr/>
        <a:lstStyle/>
        <a:p>
          <a:r>
            <a:rPr lang="es-EC" sz="900" b="1" dirty="0" smtClean="0"/>
            <a:t>Financiamiento (</a:t>
          </a:r>
          <a:r>
            <a:rPr lang="es-EC" sz="900" b="1" dirty="0" smtClean="0">
              <a:effectLst>
                <a:outerShdw blurRad="38100" dist="38100" dir="2700000" algn="tl">
                  <a:srgbClr val="000000">
                    <a:alpha val="43137"/>
                  </a:srgbClr>
                </a:outerShdw>
              </a:effectLst>
            </a:rPr>
            <a:t>Colegio</a:t>
          </a:r>
          <a:r>
            <a:rPr lang="es-EC" sz="900" b="1" dirty="0" smtClean="0"/>
            <a:t> </a:t>
          </a:r>
          <a:r>
            <a:rPr lang="es-EC" sz="1000" b="1" dirty="0" smtClean="0"/>
            <a:t>Ágora</a:t>
          </a:r>
          <a:r>
            <a:rPr lang="es-EC" sz="900" b="1" dirty="0" smtClean="0"/>
            <a:t>)</a:t>
          </a:r>
          <a:endParaRPr lang="es-EC" sz="900" b="1" dirty="0"/>
        </a:p>
      </dgm:t>
    </dgm:pt>
    <dgm:pt modelId="{6FD64541-7F97-42FA-AAA4-B80B3EEAA851}" type="parTrans" cxnId="{AC4C6395-C664-4196-B281-7A8369EDCDBC}">
      <dgm:prSet/>
      <dgm:spPr/>
      <dgm:t>
        <a:bodyPr/>
        <a:lstStyle/>
        <a:p>
          <a:endParaRPr lang="es-EC" b="1"/>
        </a:p>
      </dgm:t>
    </dgm:pt>
    <dgm:pt modelId="{33692602-2314-4B79-BFBA-8901314228D2}" type="sibTrans" cxnId="{AC4C6395-C664-4196-B281-7A8369EDCDBC}">
      <dgm:prSet/>
      <dgm:spPr/>
      <dgm:t>
        <a:bodyPr/>
        <a:lstStyle/>
        <a:p>
          <a:endParaRPr lang="es-EC" b="1"/>
        </a:p>
      </dgm:t>
    </dgm:pt>
    <dgm:pt modelId="{5DDD28ED-D9D1-4A2E-B691-4E77CE490939}" type="pres">
      <dgm:prSet presAssocID="{FFE7B983-D68A-47C9-80CE-F91A59BCC82A}" presName="Name0" presStyleCnt="0">
        <dgm:presLayoutVars>
          <dgm:dir/>
          <dgm:resizeHandles val="exact"/>
        </dgm:presLayoutVars>
      </dgm:prSet>
      <dgm:spPr/>
    </dgm:pt>
    <dgm:pt modelId="{E4650518-D9FB-42B8-BF16-E17EE7D89DC6}" type="pres">
      <dgm:prSet presAssocID="{C921E61B-B01F-4537-9F2D-EDC121A57E2C}" presName="node" presStyleLbl="node1" presStyleIdx="0" presStyleCnt="1" custLinFactNeighborX="49" custLinFactNeighborY="25474">
        <dgm:presLayoutVars>
          <dgm:bulletEnabled val="1"/>
        </dgm:presLayoutVars>
      </dgm:prSet>
      <dgm:spPr/>
      <dgm:t>
        <a:bodyPr/>
        <a:lstStyle/>
        <a:p>
          <a:endParaRPr lang="es-EC"/>
        </a:p>
      </dgm:t>
    </dgm:pt>
  </dgm:ptLst>
  <dgm:cxnLst>
    <dgm:cxn modelId="{F146942A-8415-4CC6-947E-2B08CEB8216D}" type="presOf" srcId="{FFE7B983-D68A-47C9-80CE-F91A59BCC82A}" destId="{5DDD28ED-D9D1-4A2E-B691-4E77CE490939}" srcOrd="0" destOrd="0" presId="urn:microsoft.com/office/officeart/2005/8/layout/process1"/>
    <dgm:cxn modelId="{AC4C6395-C664-4196-B281-7A8369EDCDBC}" srcId="{FFE7B983-D68A-47C9-80CE-F91A59BCC82A}" destId="{C921E61B-B01F-4537-9F2D-EDC121A57E2C}" srcOrd="0" destOrd="0" parTransId="{6FD64541-7F97-42FA-AAA4-B80B3EEAA851}" sibTransId="{33692602-2314-4B79-BFBA-8901314228D2}"/>
    <dgm:cxn modelId="{0714CD6B-B559-4218-8AFD-3B5D2968AF2C}" type="presOf" srcId="{C921E61B-B01F-4537-9F2D-EDC121A57E2C}" destId="{E4650518-D9FB-42B8-BF16-E17EE7D89DC6}" srcOrd="0" destOrd="0" presId="urn:microsoft.com/office/officeart/2005/8/layout/process1"/>
    <dgm:cxn modelId="{28C6B8CA-C5A0-429E-8374-D923FB3ECB9F}" type="presParOf" srcId="{5DDD28ED-D9D1-4A2E-B691-4E77CE490939}" destId="{E4650518-D9FB-42B8-BF16-E17EE7D89DC6}"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5DD7BD-09EA-4434-A805-6325BCC0705A}"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es-EC"/>
        </a:p>
      </dgm:t>
    </dgm:pt>
    <dgm:pt modelId="{E7ACD270-428B-4827-A694-DECBA5E55D77}">
      <dgm:prSet phldrT="[Texto]"/>
      <dgm:spPr/>
      <dgm:t>
        <a:bodyPr/>
        <a:lstStyle/>
        <a:p>
          <a:pPr algn="just"/>
          <a:r>
            <a:rPr lang="es-EC" dirty="0" smtClean="0"/>
            <a:t>Antecedentes</a:t>
          </a:r>
          <a:endParaRPr lang="es-EC" dirty="0"/>
        </a:p>
      </dgm:t>
    </dgm:pt>
    <dgm:pt modelId="{41F782E9-AA89-42A4-9EF4-B0573C90C55D}" type="parTrans" cxnId="{1A04C2B2-9B45-4294-A2B5-CF9854D944B8}">
      <dgm:prSet/>
      <dgm:spPr/>
      <dgm:t>
        <a:bodyPr/>
        <a:lstStyle/>
        <a:p>
          <a:endParaRPr lang="es-EC"/>
        </a:p>
      </dgm:t>
    </dgm:pt>
    <dgm:pt modelId="{67B5FDDB-FB17-46BE-A826-46AD2015E917}" type="sibTrans" cxnId="{1A04C2B2-9B45-4294-A2B5-CF9854D944B8}">
      <dgm:prSet/>
      <dgm:spPr/>
      <dgm:t>
        <a:bodyPr/>
        <a:lstStyle/>
        <a:p>
          <a:endParaRPr lang="es-EC"/>
        </a:p>
      </dgm:t>
    </dgm:pt>
    <dgm:pt modelId="{E846E672-B3F5-4A82-B6FF-AF0D1EC3FA99}">
      <dgm:prSet phldrT="[Texto]"/>
      <dgm:spPr/>
      <dgm:t>
        <a:bodyPr/>
        <a:lstStyle/>
        <a:p>
          <a:r>
            <a:rPr lang="es-EC" dirty="0" smtClean="0"/>
            <a:t>Fundamentación Legal</a:t>
          </a:r>
          <a:endParaRPr lang="es-EC" dirty="0"/>
        </a:p>
      </dgm:t>
    </dgm:pt>
    <dgm:pt modelId="{F3037618-2D37-4FBA-82EC-2724F57A59F4}" type="parTrans" cxnId="{46D627E0-DD6D-4166-8BF8-53F99FED4838}">
      <dgm:prSet/>
      <dgm:spPr/>
      <dgm:t>
        <a:bodyPr/>
        <a:lstStyle/>
        <a:p>
          <a:endParaRPr lang="es-EC"/>
        </a:p>
      </dgm:t>
    </dgm:pt>
    <dgm:pt modelId="{AC5FC738-7555-4BBD-835E-1F8DAB61F564}" type="sibTrans" cxnId="{46D627E0-DD6D-4166-8BF8-53F99FED4838}">
      <dgm:prSet/>
      <dgm:spPr/>
      <dgm:t>
        <a:bodyPr/>
        <a:lstStyle/>
        <a:p>
          <a:endParaRPr lang="es-EC"/>
        </a:p>
      </dgm:t>
    </dgm:pt>
    <dgm:pt modelId="{1C6EFF95-7AE8-40CD-AECB-71E453025B67}">
      <dgm:prSet phldrT="[Texto]"/>
      <dgm:spPr/>
      <dgm:t>
        <a:bodyPr/>
        <a:lstStyle/>
        <a:p>
          <a:r>
            <a:rPr lang="es-EC" dirty="0" smtClean="0"/>
            <a:t>Fundamentación Teórica</a:t>
          </a:r>
          <a:endParaRPr lang="es-EC" dirty="0"/>
        </a:p>
      </dgm:t>
    </dgm:pt>
    <dgm:pt modelId="{12E1898F-9FF6-4E2A-BEBA-1EEFF0B820AA}" type="parTrans" cxnId="{43260FB0-DB71-4A30-95ED-70FB07FB2D36}">
      <dgm:prSet/>
      <dgm:spPr/>
      <dgm:t>
        <a:bodyPr/>
        <a:lstStyle/>
        <a:p>
          <a:endParaRPr lang="es-EC"/>
        </a:p>
      </dgm:t>
    </dgm:pt>
    <dgm:pt modelId="{1F5E9EB7-0366-49EF-84CB-C63FFB1C0C2E}" type="sibTrans" cxnId="{43260FB0-DB71-4A30-95ED-70FB07FB2D36}">
      <dgm:prSet/>
      <dgm:spPr/>
      <dgm:t>
        <a:bodyPr/>
        <a:lstStyle/>
        <a:p>
          <a:endParaRPr lang="es-EC"/>
        </a:p>
      </dgm:t>
    </dgm:pt>
    <dgm:pt modelId="{5B079E3B-E08B-45D8-8B10-C21077158EF8}">
      <dgm:prSet/>
      <dgm:spPr/>
      <dgm:t>
        <a:bodyPr/>
        <a:lstStyle/>
        <a:p>
          <a:r>
            <a:rPr lang="es-EC" dirty="0" smtClean="0"/>
            <a:t>Ley Federal N°. 9.795, (27/abr/1999).</a:t>
          </a:r>
          <a:endParaRPr lang="es-EC" dirty="0"/>
        </a:p>
      </dgm:t>
    </dgm:pt>
    <dgm:pt modelId="{31908268-8A93-4532-B822-B475B334A0E8}" type="parTrans" cxnId="{4735AAE4-CBBD-453A-848F-B9DAA0FDC71C}">
      <dgm:prSet/>
      <dgm:spPr/>
      <dgm:t>
        <a:bodyPr/>
        <a:lstStyle/>
        <a:p>
          <a:endParaRPr lang="es-EC"/>
        </a:p>
      </dgm:t>
    </dgm:pt>
    <dgm:pt modelId="{06744D8A-14B5-4D9A-B5C7-6030ADF63EFD}" type="sibTrans" cxnId="{4735AAE4-CBBD-453A-848F-B9DAA0FDC71C}">
      <dgm:prSet/>
      <dgm:spPr/>
      <dgm:t>
        <a:bodyPr/>
        <a:lstStyle/>
        <a:p>
          <a:endParaRPr lang="es-EC"/>
        </a:p>
      </dgm:t>
    </dgm:pt>
    <dgm:pt modelId="{96397FA7-7B94-417A-86B1-1271B97C8581}">
      <dgm:prSet/>
      <dgm:spPr/>
      <dgm:t>
        <a:bodyPr/>
        <a:lstStyle/>
        <a:p>
          <a:r>
            <a:rPr lang="es-EC" dirty="0" smtClean="0"/>
            <a:t>Ley Federal N°. 6938, de 1981.</a:t>
          </a:r>
          <a:endParaRPr lang="es-EC" dirty="0"/>
        </a:p>
      </dgm:t>
    </dgm:pt>
    <dgm:pt modelId="{23D7587E-7270-47D5-BD4D-373961EEC344}" type="parTrans" cxnId="{3E53D97E-F942-47F6-9617-5C09EF021BD7}">
      <dgm:prSet/>
      <dgm:spPr/>
      <dgm:t>
        <a:bodyPr/>
        <a:lstStyle/>
        <a:p>
          <a:endParaRPr lang="es-EC"/>
        </a:p>
      </dgm:t>
    </dgm:pt>
    <dgm:pt modelId="{D357A2DC-DE36-43AD-9D8B-72D54D4C6260}" type="sibTrans" cxnId="{3E53D97E-F942-47F6-9617-5C09EF021BD7}">
      <dgm:prSet/>
      <dgm:spPr/>
      <dgm:t>
        <a:bodyPr/>
        <a:lstStyle/>
        <a:p>
          <a:endParaRPr lang="es-EC"/>
        </a:p>
      </dgm:t>
    </dgm:pt>
    <dgm:pt modelId="{2FC6FC37-028A-4F09-84D1-3719ECAFE321}">
      <dgm:prSet/>
      <dgm:spPr/>
      <dgm:t>
        <a:bodyPr/>
        <a:lstStyle/>
        <a:p>
          <a:r>
            <a:rPr lang="es-EC" dirty="0" smtClean="0"/>
            <a:t>Art. 225 (1998). </a:t>
          </a:r>
          <a:r>
            <a:rPr lang="es-EC" b="0" dirty="0" smtClean="0"/>
            <a:t>Constitución Federal de Brasil.</a:t>
          </a:r>
          <a:endParaRPr lang="es-EC" b="0" dirty="0"/>
        </a:p>
      </dgm:t>
    </dgm:pt>
    <dgm:pt modelId="{73B34245-EB16-4D71-9F10-A976AE9CC1CE}" type="parTrans" cxnId="{886EF96C-58C6-4481-8A13-736D4F383D81}">
      <dgm:prSet/>
      <dgm:spPr/>
      <dgm:t>
        <a:bodyPr/>
        <a:lstStyle/>
        <a:p>
          <a:endParaRPr lang="es-EC"/>
        </a:p>
      </dgm:t>
    </dgm:pt>
    <dgm:pt modelId="{C17A0272-1826-4A1E-89DC-73736A21F80F}" type="sibTrans" cxnId="{886EF96C-58C6-4481-8A13-736D4F383D81}">
      <dgm:prSet/>
      <dgm:spPr/>
      <dgm:t>
        <a:bodyPr/>
        <a:lstStyle/>
        <a:p>
          <a:endParaRPr lang="es-EC"/>
        </a:p>
      </dgm:t>
    </dgm:pt>
    <dgm:pt modelId="{8B359CC1-6801-461B-89F8-EDF27A29B7DE}">
      <dgm:prSet/>
      <dgm:spPr/>
      <dgm:t>
        <a:bodyPr/>
        <a:lstStyle/>
        <a:p>
          <a:r>
            <a:rPr lang="es-EC" b="0" dirty="0" smtClean="0"/>
            <a:t>Ley de Directrices y Bases de la Educación, N°. 9394, (1996).</a:t>
          </a:r>
          <a:endParaRPr lang="es-EC" b="0" dirty="0"/>
        </a:p>
      </dgm:t>
    </dgm:pt>
    <dgm:pt modelId="{DE83FA38-FEDC-4FC9-A400-6C6965A2A5DF}" type="parTrans" cxnId="{A5DD83FB-5670-4526-BBEB-1881B05FE4F2}">
      <dgm:prSet/>
      <dgm:spPr/>
      <dgm:t>
        <a:bodyPr/>
        <a:lstStyle/>
        <a:p>
          <a:endParaRPr lang="es-EC"/>
        </a:p>
      </dgm:t>
    </dgm:pt>
    <dgm:pt modelId="{671C6101-4AE9-45BB-A505-F65185434685}" type="sibTrans" cxnId="{A5DD83FB-5670-4526-BBEB-1881B05FE4F2}">
      <dgm:prSet/>
      <dgm:spPr/>
      <dgm:t>
        <a:bodyPr/>
        <a:lstStyle/>
        <a:p>
          <a:endParaRPr lang="es-EC"/>
        </a:p>
      </dgm:t>
    </dgm:pt>
    <dgm:pt modelId="{B42AC2E4-EECB-441E-8C3C-E09CF4AF18C7}">
      <dgm:prSet/>
      <dgm:spPr/>
      <dgm:t>
        <a:bodyPr/>
        <a:lstStyle/>
        <a:p>
          <a:r>
            <a:rPr lang="es-EC" dirty="0" smtClean="0"/>
            <a:t>Decreto Nº 41.055, de (18/</a:t>
          </a:r>
          <a:r>
            <a:rPr lang="es-EC" dirty="0" err="1" smtClean="0"/>
            <a:t>may</a:t>
          </a:r>
          <a:r>
            <a:rPr lang="es-EC" dirty="0" smtClean="0"/>
            <a:t>/2000, </a:t>
          </a:r>
          <a:endParaRPr lang="es-EC" b="0" dirty="0"/>
        </a:p>
      </dgm:t>
    </dgm:pt>
    <dgm:pt modelId="{27BC3C0C-A113-43B0-A956-5EB872A75D01}" type="parTrans" cxnId="{93407778-1F4B-419F-A40B-DDD1A5D444B4}">
      <dgm:prSet/>
      <dgm:spPr/>
      <dgm:t>
        <a:bodyPr/>
        <a:lstStyle/>
        <a:p>
          <a:endParaRPr lang="es-EC"/>
        </a:p>
      </dgm:t>
    </dgm:pt>
    <dgm:pt modelId="{C7ABE93F-7048-4BCA-B0EE-5C8EA79B74BE}" type="sibTrans" cxnId="{93407778-1F4B-419F-A40B-DDD1A5D444B4}">
      <dgm:prSet/>
      <dgm:spPr/>
      <dgm:t>
        <a:bodyPr/>
        <a:lstStyle/>
        <a:p>
          <a:endParaRPr lang="es-EC"/>
        </a:p>
      </dgm:t>
    </dgm:pt>
    <dgm:pt modelId="{DBF92E9E-5649-4A1F-AF65-BB701AEBE686}">
      <dgm:prSet/>
      <dgm:spPr/>
      <dgm:t>
        <a:bodyPr/>
        <a:lstStyle/>
        <a:p>
          <a:r>
            <a:rPr lang="es-EC" dirty="0" smtClean="0"/>
            <a:t>TEMA 1: EL CONTEXTO ECOLÓGICO GENERAL</a:t>
          </a:r>
          <a:endParaRPr lang="es-EC" dirty="0"/>
        </a:p>
      </dgm:t>
    </dgm:pt>
    <dgm:pt modelId="{C7A5900C-5AEA-4D14-B3CF-C4C37D1A84C7}" type="parTrans" cxnId="{F244E8C5-A4DC-49C4-BD8C-99C83D977CFF}">
      <dgm:prSet/>
      <dgm:spPr/>
      <dgm:t>
        <a:bodyPr/>
        <a:lstStyle/>
        <a:p>
          <a:endParaRPr lang="es-EC"/>
        </a:p>
      </dgm:t>
    </dgm:pt>
    <dgm:pt modelId="{EB3D6282-505D-41E5-A0CA-C43DBA5522F0}" type="sibTrans" cxnId="{F244E8C5-A4DC-49C4-BD8C-99C83D977CFF}">
      <dgm:prSet/>
      <dgm:spPr/>
      <dgm:t>
        <a:bodyPr/>
        <a:lstStyle/>
        <a:p>
          <a:endParaRPr lang="es-EC"/>
        </a:p>
      </dgm:t>
    </dgm:pt>
    <dgm:pt modelId="{55AE49BF-4D86-449E-BB3D-E0888CBA4471}">
      <dgm:prSet/>
      <dgm:spPr/>
      <dgm:t>
        <a:bodyPr/>
        <a:lstStyle/>
        <a:p>
          <a:r>
            <a:rPr lang="es-EC" dirty="0" smtClean="0"/>
            <a:t>TEMA 2: CONTEXTO ECOLÓGICO DE AVIFAUNA DEL SECTOR</a:t>
          </a:r>
          <a:endParaRPr lang="es-EC" dirty="0"/>
        </a:p>
      </dgm:t>
    </dgm:pt>
    <dgm:pt modelId="{5B5F361D-9E71-4D04-86AE-F6993C7D982F}" type="parTrans" cxnId="{DB6B8C5F-6706-4CF6-B58F-03A2DE483D26}">
      <dgm:prSet/>
      <dgm:spPr/>
      <dgm:t>
        <a:bodyPr/>
        <a:lstStyle/>
        <a:p>
          <a:endParaRPr lang="es-EC"/>
        </a:p>
      </dgm:t>
    </dgm:pt>
    <dgm:pt modelId="{5E59BEA5-3978-4CD4-8BB2-AF45FA89B42C}" type="sibTrans" cxnId="{DB6B8C5F-6706-4CF6-B58F-03A2DE483D26}">
      <dgm:prSet/>
      <dgm:spPr/>
      <dgm:t>
        <a:bodyPr/>
        <a:lstStyle/>
        <a:p>
          <a:endParaRPr lang="es-EC"/>
        </a:p>
      </dgm:t>
    </dgm:pt>
    <dgm:pt modelId="{D2144CE3-190A-4E3E-9DD0-F4CEACD55371}">
      <dgm:prSet/>
      <dgm:spPr/>
      <dgm:t>
        <a:bodyPr/>
        <a:lstStyle/>
        <a:p>
          <a:r>
            <a:rPr lang="es-EC" dirty="0" smtClean="0"/>
            <a:t>TEMA 3: CONTEXTO EDUCATIVO</a:t>
          </a:r>
          <a:endParaRPr lang="es-EC" dirty="0"/>
        </a:p>
      </dgm:t>
    </dgm:pt>
    <dgm:pt modelId="{4CE1AA12-F7C3-4648-8E82-002113632444}" type="parTrans" cxnId="{F894B08B-2E85-499F-8500-29B0E3BDDEFC}">
      <dgm:prSet/>
      <dgm:spPr/>
      <dgm:t>
        <a:bodyPr/>
        <a:lstStyle/>
        <a:p>
          <a:endParaRPr lang="es-EC"/>
        </a:p>
      </dgm:t>
    </dgm:pt>
    <dgm:pt modelId="{E612B64C-DFC2-4A03-873F-8ED015879593}" type="sibTrans" cxnId="{F894B08B-2E85-499F-8500-29B0E3BDDEFC}">
      <dgm:prSet/>
      <dgm:spPr/>
      <dgm:t>
        <a:bodyPr/>
        <a:lstStyle/>
        <a:p>
          <a:endParaRPr lang="es-EC"/>
        </a:p>
      </dgm:t>
    </dgm:pt>
    <dgm:pt modelId="{117E3FE8-8365-40D4-AACC-94CF0076BBCA}" type="pres">
      <dgm:prSet presAssocID="{CE5DD7BD-09EA-4434-A805-6325BCC0705A}" presName="linear" presStyleCnt="0">
        <dgm:presLayoutVars>
          <dgm:dir/>
          <dgm:animLvl val="lvl"/>
          <dgm:resizeHandles val="exact"/>
        </dgm:presLayoutVars>
      </dgm:prSet>
      <dgm:spPr/>
      <dgm:t>
        <a:bodyPr/>
        <a:lstStyle/>
        <a:p>
          <a:endParaRPr lang="es-EC"/>
        </a:p>
      </dgm:t>
    </dgm:pt>
    <dgm:pt modelId="{3499073F-724C-4726-9B33-D26FB1C7DF59}" type="pres">
      <dgm:prSet presAssocID="{E7ACD270-428B-4827-A694-DECBA5E55D77}" presName="parentLin" presStyleCnt="0"/>
      <dgm:spPr/>
    </dgm:pt>
    <dgm:pt modelId="{52BE1231-0D5F-448E-AEF8-5D09B794CA34}" type="pres">
      <dgm:prSet presAssocID="{E7ACD270-428B-4827-A694-DECBA5E55D77}" presName="parentLeftMargin" presStyleLbl="node1" presStyleIdx="0" presStyleCnt="3"/>
      <dgm:spPr/>
      <dgm:t>
        <a:bodyPr/>
        <a:lstStyle/>
        <a:p>
          <a:endParaRPr lang="es-EC"/>
        </a:p>
      </dgm:t>
    </dgm:pt>
    <dgm:pt modelId="{35B601E7-C1DE-4256-8F6E-D13BC89AF8B4}" type="pres">
      <dgm:prSet presAssocID="{E7ACD270-428B-4827-A694-DECBA5E55D77}" presName="parentText" presStyleLbl="node1" presStyleIdx="0" presStyleCnt="3">
        <dgm:presLayoutVars>
          <dgm:chMax val="0"/>
          <dgm:bulletEnabled val="1"/>
        </dgm:presLayoutVars>
      </dgm:prSet>
      <dgm:spPr/>
      <dgm:t>
        <a:bodyPr/>
        <a:lstStyle/>
        <a:p>
          <a:endParaRPr lang="es-EC"/>
        </a:p>
      </dgm:t>
    </dgm:pt>
    <dgm:pt modelId="{BD835D89-EEC7-453D-B6CD-40DAEE797492}" type="pres">
      <dgm:prSet presAssocID="{E7ACD270-428B-4827-A694-DECBA5E55D77}" presName="negativeSpace" presStyleCnt="0"/>
      <dgm:spPr/>
    </dgm:pt>
    <dgm:pt modelId="{5A2F8B46-7BD5-430D-998F-AF7D298AC33E}" type="pres">
      <dgm:prSet presAssocID="{E7ACD270-428B-4827-A694-DECBA5E55D77}" presName="childText" presStyleLbl="conFgAcc1" presStyleIdx="0" presStyleCnt="3">
        <dgm:presLayoutVars>
          <dgm:bulletEnabled val="1"/>
        </dgm:presLayoutVars>
      </dgm:prSet>
      <dgm:spPr/>
    </dgm:pt>
    <dgm:pt modelId="{182796D6-6A38-4D2F-B588-16644B65DCCC}" type="pres">
      <dgm:prSet presAssocID="{67B5FDDB-FB17-46BE-A826-46AD2015E917}" presName="spaceBetweenRectangles" presStyleCnt="0"/>
      <dgm:spPr/>
    </dgm:pt>
    <dgm:pt modelId="{4943DBCF-14CE-475E-B8D3-ABBB45B6E173}" type="pres">
      <dgm:prSet presAssocID="{E846E672-B3F5-4A82-B6FF-AF0D1EC3FA99}" presName="parentLin" presStyleCnt="0"/>
      <dgm:spPr/>
    </dgm:pt>
    <dgm:pt modelId="{3BF65D76-9D55-410A-8677-3A043C5A18A3}" type="pres">
      <dgm:prSet presAssocID="{E846E672-B3F5-4A82-B6FF-AF0D1EC3FA99}" presName="parentLeftMargin" presStyleLbl="node1" presStyleIdx="0" presStyleCnt="3"/>
      <dgm:spPr/>
      <dgm:t>
        <a:bodyPr/>
        <a:lstStyle/>
        <a:p>
          <a:endParaRPr lang="es-EC"/>
        </a:p>
      </dgm:t>
    </dgm:pt>
    <dgm:pt modelId="{2CFA72E0-5714-44BF-98F1-5A83E87E7C53}" type="pres">
      <dgm:prSet presAssocID="{E846E672-B3F5-4A82-B6FF-AF0D1EC3FA99}" presName="parentText" presStyleLbl="node1" presStyleIdx="1" presStyleCnt="3">
        <dgm:presLayoutVars>
          <dgm:chMax val="0"/>
          <dgm:bulletEnabled val="1"/>
        </dgm:presLayoutVars>
      </dgm:prSet>
      <dgm:spPr/>
      <dgm:t>
        <a:bodyPr/>
        <a:lstStyle/>
        <a:p>
          <a:endParaRPr lang="es-EC"/>
        </a:p>
      </dgm:t>
    </dgm:pt>
    <dgm:pt modelId="{ADE462C5-D0D6-4ADE-9499-9C497DA85A55}" type="pres">
      <dgm:prSet presAssocID="{E846E672-B3F5-4A82-B6FF-AF0D1EC3FA99}" presName="negativeSpace" presStyleCnt="0"/>
      <dgm:spPr/>
    </dgm:pt>
    <dgm:pt modelId="{023939E8-4004-4BCD-9491-96F762C99EA0}" type="pres">
      <dgm:prSet presAssocID="{E846E672-B3F5-4A82-B6FF-AF0D1EC3FA99}" presName="childText" presStyleLbl="conFgAcc1" presStyleIdx="1" presStyleCnt="3">
        <dgm:presLayoutVars>
          <dgm:bulletEnabled val="1"/>
        </dgm:presLayoutVars>
      </dgm:prSet>
      <dgm:spPr/>
      <dgm:t>
        <a:bodyPr/>
        <a:lstStyle/>
        <a:p>
          <a:endParaRPr lang="es-EC"/>
        </a:p>
      </dgm:t>
    </dgm:pt>
    <dgm:pt modelId="{4210F6A9-84F4-44BC-A58A-42171D8CEE4D}" type="pres">
      <dgm:prSet presAssocID="{AC5FC738-7555-4BBD-835E-1F8DAB61F564}" presName="spaceBetweenRectangles" presStyleCnt="0"/>
      <dgm:spPr/>
    </dgm:pt>
    <dgm:pt modelId="{D341D3F8-4928-4B51-B406-3F2AECB1B0D0}" type="pres">
      <dgm:prSet presAssocID="{1C6EFF95-7AE8-40CD-AECB-71E453025B67}" presName="parentLin" presStyleCnt="0"/>
      <dgm:spPr/>
    </dgm:pt>
    <dgm:pt modelId="{6A45C903-6510-4BE9-810D-BFAD328F6885}" type="pres">
      <dgm:prSet presAssocID="{1C6EFF95-7AE8-40CD-AECB-71E453025B67}" presName="parentLeftMargin" presStyleLbl="node1" presStyleIdx="1" presStyleCnt="3"/>
      <dgm:spPr/>
      <dgm:t>
        <a:bodyPr/>
        <a:lstStyle/>
        <a:p>
          <a:endParaRPr lang="es-EC"/>
        </a:p>
      </dgm:t>
    </dgm:pt>
    <dgm:pt modelId="{77DC89D8-2F4C-4B35-AA06-97635CB43FC6}" type="pres">
      <dgm:prSet presAssocID="{1C6EFF95-7AE8-40CD-AECB-71E453025B67}" presName="parentText" presStyleLbl="node1" presStyleIdx="2" presStyleCnt="3">
        <dgm:presLayoutVars>
          <dgm:chMax val="0"/>
          <dgm:bulletEnabled val="1"/>
        </dgm:presLayoutVars>
      </dgm:prSet>
      <dgm:spPr/>
      <dgm:t>
        <a:bodyPr/>
        <a:lstStyle/>
        <a:p>
          <a:endParaRPr lang="es-EC"/>
        </a:p>
      </dgm:t>
    </dgm:pt>
    <dgm:pt modelId="{E096A79D-52A2-4911-A051-816636BD2C94}" type="pres">
      <dgm:prSet presAssocID="{1C6EFF95-7AE8-40CD-AECB-71E453025B67}" presName="negativeSpace" presStyleCnt="0"/>
      <dgm:spPr/>
    </dgm:pt>
    <dgm:pt modelId="{B00E6C3B-9F3B-46C5-98CB-BC6317B25906}" type="pres">
      <dgm:prSet presAssocID="{1C6EFF95-7AE8-40CD-AECB-71E453025B67}" presName="childText" presStyleLbl="conFgAcc1" presStyleIdx="2" presStyleCnt="3">
        <dgm:presLayoutVars>
          <dgm:bulletEnabled val="1"/>
        </dgm:presLayoutVars>
      </dgm:prSet>
      <dgm:spPr/>
      <dgm:t>
        <a:bodyPr/>
        <a:lstStyle/>
        <a:p>
          <a:endParaRPr lang="es-EC"/>
        </a:p>
      </dgm:t>
    </dgm:pt>
  </dgm:ptLst>
  <dgm:cxnLst>
    <dgm:cxn modelId="{46D627E0-DD6D-4166-8BF8-53F99FED4838}" srcId="{CE5DD7BD-09EA-4434-A805-6325BCC0705A}" destId="{E846E672-B3F5-4A82-B6FF-AF0D1EC3FA99}" srcOrd="1" destOrd="0" parTransId="{F3037618-2D37-4FBA-82EC-2724F57A59F4}" sibTransId="{AC5FC738-7555-4BBD-835E-1F8DAB61F564}"/>
    <dgm:cxn modelId="{A5DD83FB-5670-4526-BBEB-1881B05FE4F2}" srcId="{E846E672-B3F5-4A82-B6FF-AF0D1EC3FA99}" destId="{8B359CC1-6801-461B-89F8-EDF27A29B7DE}" srcOrd="3" destOrd="0" parTransId="{DE83FA38-FEDC-4FC9-A400-6C6965A2A5DF}" sibTransId="{671C6101-4AE9-45BB-A505-F65185434685}"/>
    <dgm:cxn modelId="{6053518F-5FFE-4C01-AC11-8BAAF84B2F7A}" type="presOf" srcId="{55AE49BF-4D86-449E-BB3D-E0888CBA4471}" destId="{B00E6C3B-9F3B-46C5-98CB-BC6317B25906}" srcOrd="0" destOrd="1" presId="urn:microsoft.com/office/officeart/2005/8/layout/list1"/>
    <dgm:cxn modelId="{886EF96C-58C6-4481-8A13-736D4F383D81}" srcId="{E846E672-B3F5-4A82-B6FF-AF0D1EC3FA99}" destId="{2FC6FC37-028A-4F09-84D1-3719ECAFE321}" srcOrd="2" destOrd="0" parTransId="{73B34245-EB16-4D71-9F10-A976AE9CC1CE}" sibTransId="{C17A0272-1826-4A1E-89DC-73736A21F80F}"/>
    <dgm:cxn modelId="{82B7D554-7833-4419-9399-9FDC0CF4AD81}" type="presOf" srcId="{DBF92E9E-5649-4A1F-AF65-BB701AEBE686}" destId="{B00E6C3B-9F3B-46C5-98CB-BC6317B25906}" srcOrd="0" destOrd="0" presId="urn:microsoft.com/office/officeart/2005/8/layout/list1"/>
    <dgm:cxn modelId="{34234C53-86CB-438D-8CE4-D79A660AB347}" type="presOf" srcId="{E7ACD270-428B-4827-A694-DECBA5E55D77}" destId="{35B601E7-C1DE-4256-8F6E-D13BC89AF8B4}" srcOrd="1" destOrd="0" presId="urn:microsoft.com/office/officeart/2005/8/layout/list1"/>
    <dgm:cxn modelId="{2F30E439-DC74-4648-B8FB-7843A85A1D66}" type="presOf" srcId="{E846E672-B3F5-4A82-B6FF-AF0D1EC3FA99}" destId="{3BF65D76-9D55-410A-8677-3A043C5A18A3}" srcOrd="0" destOrd="0" presId="urn:microsoft.com/office/officeart/2005/8/layout/list1"/>
    <dgm:cxn modelId="{8568685D-01E4-4CB9-BE77-475E412749FE}" type="presOf" srcId="{2FC6FC37-028A-4F09-84D1-3719ECAFE321}" destId="{023939E8-4004-4BCD-9491-96F762C99EA0}" srcOrd="0" destOrd="2" presId="urn:microsoft.com/office/officeart/2005/8/layout/list1"/>
    <dgm:cxn modelId="{3E53D97E-F942-47F6-9617-5C09EF021BD7}" srcId="{E846E672-B3F5-4A82-B6FF-AF0D1EC3FA99}" destId="{96397FA7-7B94-417A-86B1-1271B97C8581}" srcOrd="1" destOrd="0" parTransId="{23D7587E-7270-47D5-BD4D-373961EEC344}" sibTransId="{D357A2DC-DE36-43AD-9D8B-72D54D4C6260}"/>
    <dgm:cxn modelId="{BA5067BC-806A-4BD1-AD99-DD548DB91296}" type="presOf" srcId="{8B359CC1-6801-461B-89F8-EDF27A29B7DE}" destId="{023939E8-4004-4BCD-9491-96F762C99EA0}" srcOrd="0" destOrd="3" presId="urn:microsoft.com/office/officeart/2005/8/layout/list1"/>
    <dgm:cxn modelId="{F894B08B-2E85-499F-8500-29B0E3BDDEFC}" srcId="{1C6EFF95-7AE8-40CD-AECB-71E453025B67}" destId="{D2144CE3-190A-4E3E-9DD0-F4CEACD55371}" srcOrd="2" destOrd="0" parTransId="{4CE1AA12-F7C3-4648-8E82-002113632444}" sibTransId="{E612B64C-DFC2-4A03-873F-8ED015879593}"/>
    <dgm:cxn modelId="{4735AAE4-CBBD-453A-848F-B9DAA0FDC71C}" srcId="{E846E672-B3F5-4A82-B6FF-AF0D1EC3FA99}" destId="{5B079E3B-E08B-45D8-8B10-C21077158EF8}" srcOrd="0" destOrd="0" parTransId="{31908268-8A93-4532-B822-B475B334A0E8}" sibTransId="{06744D8A-14B5-4D9A-B5C7-6030ADF63EFD}"/>
    <dgm:cxn modelId="{1A04C2B2-9B45-4294-A2B5-CF9854D944B8}" srcId="{CE5DD7BD-09EA-4434-A805-6325BCC0705A}" destId="{E7ACD270-428B-4827-A694-DECBA5E55D77}" srcOrd="0" destOrd="0" parTransId="{41F782E9-AA89-42A4-9EF4-B0573C90C55D}" sibTransId="{67B5FDDB-FB17-46BE-A826-46AD2015E917}"/>
    <dgm:cxn modelId="{D692EAC3-00D0-49C7-AF86-3305F2FF890B}" type="presOf" srcId="{1C6EFF95-7AE8-40CD-AECB-71E453025B67}" destId="{77DC89D8-2F4C-4B35-AA06-97635CB43FC6}" srcOrd="1" destOrd="0" presId="urn:microsoft.com/office/officeart/2005/8/layout/list1"/>
    <dgm:cxn modelId="{A718C7F9-77C7-4883-8E58-9B57DCF8F1B6}" type="presOf" srcId="{96397FA7-7B94-417A-86B1-1271B97C8581}" destId="{023939E8-4004-4BCD-9491-96F762C99EA0}" srcOrd="0" destOrd="1" presId="urn:microsoft.com/office/officeart/2005/8/layout/list1"/>
    <dgm:cxn modelId="{5C720406-2872-43C9-83F6-48F24A660A21}" type="presOf" srcId="{E7ACD270-428B-4827-A694-DECBA5E55D77}" destId="{52BE1231-0D5F-448E-AEF8-5D09B794CA34}" srcOrd="0" destOrd="0" presId="urn:microsoft.com/office/officeart/2005/8/layout/list1"/>
    <dgm:cxn modelId="{75E0CF93-8DDE-45C4-9503-9E39E5006E51}" type="presOf" srcId="{B42AC2E4-EECB-441E-8C3C-E09CF4AF18C7}" destId="{023939E8-4004-4BCD-9491-96F762C99EA0}" srcOrd="0" destOrd="4" presId="urn:microsoft.com/office/officeart/2005/8/layout/list1"/>
    <dgm:cxn modelId="{29651EFE-153F-4599-9BCF-7FAC10AA6BE2}" type="presOf" srcId="{D2144CE3-190A-4E3E-9DD0-F4CEACD55371}" destId="{B00E6C3B-9F3B-46C5-98CB-BC6317B25906}" srcOrd="0" destOrd="2" presId="urn:microsoft.com/office/officeart/2005/8/layout/list1"/>
    <dgm:cxn modelId="{93407778-1F4B-419F-A40B-DDD1A5D444B4}" srcId="{E846E672-B3F5-4A82-B6FF-AF0D1EC3FA99}" destId="{B42AC2E4-EECB-441E-8C3C-E09CF4AF18C7}" srcOrd="4" destOrd="0" parTransId="{27BC3C0C-A113-43B0-A956-5EB872A75D01}" sibTransId="{C7ABE93F-7048-4BCA-B0EE-5C8EA79B74BE}"/>
    <dgm:cxn modelId="{DB6B8C5F-6706-4CF6-B58F-03A2DE483D26}" srcId="{1C6EFF95-7AE8-40CD-AECB-71E453025B67}" destId="{55AE49BF-4D86-449E-BB3D-E0888CBA4471}" srcOrd="1" destOrd="0" parTransId="{5B5F361D-9E71-4D04-86AE-F6993C7D982F}" sibTransId="{5E59BEA5-3978-4CD4-8BB2-AF45FA89B42C}"/>
    <dgm:cxn modelId="{FB08510B-7A8F-4281-B9A7-3341C42E3371}" type="presOf" srcId="{CE5DD7BD-09EA-4434-A805-6325BCC0705A}" destId="{117E3FE8-8365-40D4-AACC-94CF0076BBCA}" srcOrd="0" destOrd="0" presId="urn:microsoft.com/office/officeart/2005/8/layout/list1"/>
    <dgm:cxn modelId="{F48D32E4-9D54-4D38-8A2B-BF8D61F8B70E}" type="presOf" srcId="{1C6EFF95-7AE8-40CD-AECB-71E453025B67}" destId="{6A45C903-6510-4BE9-810D-BFAD328F6885}" srcOrd="0" destOrd="0" presId="urn:microsoft.com/office/officeart/2005/8/layout/list1"/>
    <dgm:cxn modelId="{A480834F-1F75-4D21-8E7A-5C8D43E88C0C}" type="presOf" srcId="{E846E672-B3F5-4A82-B6FF-AF0D1EC3FA99}" destId="{2CFA72E0-5714-44BF-98F1-5A83E87E7C53}" srcOrd="1" destOrd="0" presId="urn:microsoft.com/office/officeart/2005/8/layout/list1"/>
    <dgm:cxn modelId="{F507B38E-675F-4445-B46F-94A38D55BD24}" type="presOf" srcId="{5B079E3B-E08B-45D8-8B10-C21077158EF8}" destId="{023939E8-4004-4BCD-9491-96F762C99EA0}" srcOrd="0" destOrd="0" presId="urn:microsoft.com/office/officeart/2005/8/layout/list1"/>
    <dgm:cxn modelId="{F244E8C5-A4DC-49C4-BD8C-99C83D977CFF}" srcId="{1C6EFF95-7AE8-40CD-AECB-71E453025B67}" destId="{DBF92E9E-5649-4A1F-AF65-BB701AEBE686}" srcOrd="0" destOrd="0" parTransId="{C7A5900C-5AEA-4D14-B3CF-C4C37D1A84C7}" sibTransId="{EB3D6282-505D-41E5-A0CA-C43DBA5522F0}"/>
    <dgm:cxn modelId="{43260FB0-DB71-4A30-95ED-70FB07FB2D36}" srcId="{CE5DD7BD-09EA-4434-A805-6325BCC0705A}" destId="{1C6EFF95-7AE8-40CD-AECB-71E453025B67}" srcOrd="2" destOrd="0" parTransId="{12E1898F-9FF6-4E2A-BEBA-1EEFF0B820AA}" sibTransId="{1F5E9EB7-0366-49EF-84CB-C63FFB1C0C2E}"/>
    <dgm:cxn modelId="{F08EB126-9E09-42B3-99A0-4AE686C25BB0}" type="presParOf" srcId="{117E3FE8-8365-40D4-AACC-94CF0076BBCA}" destId="{3499073F-724C-4726-9B33-D26FB1C7DF59}" srcOrd="0" destOrd="0" presId="urn:microsoft.com/office/officeart/2005/8/layout/list1"/>
    <dgm:cxn modelId="{DD88BA2F-F1EA-402D-8B52-C287DF0A2A5E}" type="presParOf" srcId="{3499073F-724C-4726-9B33-D26FB1C7DF59}" destId="{52BE1231-0D5F-448E-AEF8-5D09B794CA34}" srcOrd="0" destOrd="0" presId="urn:microsoft.com/office/officeart/2005/8/layout/list1"/>
    <dgm:cxn modelId="{B1183E43-C63F-49DD-8BE8-4563F3BE0FE5}" type="presParOf" srcId="{3499073F-724C-4726-9B33-D26FB1C7DF59}" destId="{35B601E7-C1DE-4256-8F6E-D13BC89AF8B4}" srcOrd="1" destOrd="0" presId="urn:microsoft.com/office/officeart/2005/8/layout/list1"/>
    <dgm:cxn modelId="{945B22FA-B813-4A8C-83DC-79649D21D2CC}" type="presParOf" srcId="{117E3FE8-8365-40D4-AACC-94CF0076BBCA}" destId="{BD835D89-EEC7-453D-B6CD-40DAEE797492}" srcOrd="1" destOrd="0" presId="urn:microsoft.com/office/officeart/2005/8/layout/list1"/>
    <dgm:cxn modelId="{491FE2BE-E4EE-4DE6-A27A-26A5295A3C74}" type="presParOf" srcId="{117E3FE8-8365-40D4-AACC-94CF0076BBCA}" destId="{5A2F8B46-7BD5-430D-998F-AF7D298AC33E}" srcOrd="2" destOrd="0" presId="urn:microsoft.com/office/officeart/2005/8/layout/list1"/>
    <dgm:cxn modelId="{84259596-B0A8-4648-8D10-2C36FB30855E}" type="presParOf" srcId="{117E3FE8-8365-40D4-AACC-94CF0076BBCA}" destId="{182796D6-6A38-4D2F-B588-16644B65DCCC}" srcOrd="3" destOrd="0" presId="urn:microsoft.com/office/officeart/2005/8/layout/list1"/>
    <dgm:cxn modelId="{6F6B1C03-1137-423C-BF6E-22F51D27134B}" type="presParOf" srcId="{117E3FE8-8365-40D4-AACC-94CF0076BBCA}" destId="{4943DBCF-14CE-475E-B8D3-ABBB45B6E173}" srcOrd="4" destOrd="0" presId="urn:microsoft.com/office/officeart/2005/8/layout/list1"/>
    <dgm:cxn modelId="{9BB47ABC-0017-48BE-B368-F11945462478}" type="presParOf" srcId="{4943DBCF-14CE-475E-B8D3-ABBB45B6E173}" destId="{3BF65D76-9D55-410A-8677-3A043C5A18A3}" srcOrd="0" destOrd="0" presId="urn:microsoft.com/office/officeart/2005/8/layout/list1"/>
    <dgm:cxn modelId="{9A257E93-BB29-4C81-8B0D-4647CCFD8AF7}" type="presParOf" srcId="{4943DBCF-14CE-475E-B8D3-ABBB45B6E173}" destId="{2CFA72E0-5714-44BF-98F1-5A83E87E7C53}" srcOrd="1" destOrd="0" presId="urn:microsoft.com/office/officeart/2005/8/layout/list1"/>
    <dgm:cxn modelId="{317C6D34-DAAB-4BE2-A189-C2DFB0F08E1D}" type="presParOf" srcId="{117E3FE8-8365-40D4-AACC-94CF0076BBCA}" destId="{ADE462C5-D0D6-4ADE-9499-9C497DA85A55}" srcOrd="5" destOrd="0" presId="urn:microsoft.com/office/officeart/2005/8/layout/list1"/>
    <dgm:cxn modelId="{53C6A28D-95A4-4D74-BE1F-EFF114B0FFA3}" type="presParOf" srcId="{117E3FE8-8365-40D4-AACC-94CF0076BBCA}" destId="{023939E8-4004-4BCD-9491-96F762C99EA0}" srcOrd="6" destOrd="0" presId="urn:microsoft.com/office/officeart/2005/8/layout/list1"/>
    <dgm:cxn modelId="{7CF463DD-F985-43B8-AA30-EF5DE4A78D4D}" type="presParOf" srcId="{117E3FE8-8365-40D4-AACC-94CF0076BBCA}" destId="{4210F6A9-84F4-44BC-A58A-42171D8CEE4D}" srcOrd="7" destOrd="0" presId="urn:microsoft.com/office/officeart/2005/8/layout/list1"/>
    <dgm:cxn modelId="{EA192578-C828-4E91-924F-29C33D59D07B}" type="presParOf" srcId="{117E3FE8-8365-40D4-AACC-94CF0076BBCA}" destId="{D341D3F8-4928-4B51-B406-3F2AECB1B0D0}" srcOrd="8" destOrd="0" presId="urn:microsoft.com/office/officeart/2005/8/layout/list1"/>
    <dgm:cxn modelId="{A2F0E0F8-36DD-4533-91F2-E2DA36379B0D}" type="presParOf" srcId="{D341D3F8-4928-4B51-B406-3F2AECB1B0D0}" destId="{6A45C903-6510-4BE9-810D-BFAD328F6885}" srcOrd="0" destOrd="0" presId="urn:microsoft.com/office/officeart/2005/8/layout/list1"/>
    <dgm:cxn modelId="{9C521637-9F99-4E25-A741-5709EFBDE6E6}" type="presParOf" srcId="{D341D3F8-4928-4B51-B406-3F2AECB1B0D0}" destId="{77DC89D8-2F4C-4B35-AA06-97635CB43FC6}" srcOrd="1" destOrd="0" presId="urn:microsoft.com/office/officeart/2005/8/layout/list1"/>
    <dgm:cxn modelId="{FC433C80-B880-4B37-A4D1-04FC2DE9E22A}" type="presParOf" srcId="{117E3FE8-8365-40D4-AACC-94CF0076BBCA}" destId="{E096A79D-52A2-4911-A051-816636BD2C94}" srcOrd="9" destOrd="0" presId="urn:microsoft.com/office/officeart/2005/8/layout/list1"/>
    <dgm:cxn modelId="{D6ACF010-6F9A-4975-90C7-81E400BCD84D}" type="presParOf" srcId="{117E3FE8-8365-40D4-AACC-94CF0076BBCA}" destId="{B00E6C3B-9F3B-46C5-98CB-BC6317B2590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A520-11FB-454C-9A9B-5336DBD859B9}">
      <dsp:nvSpPr>
        <dsp:cNvPr id="0" name=""/>
        <dsp:cNvSpPr/>
      </dsp:nvSpPr>
      <dsp:spPr>
        <a:xfrm>
          <a:off x="0" y="370"/>
          <a:ext cx="857256" cy="121255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rPr>
            <a:t>BARRERAS EN </a:t>
          </a:r>
          <a:r>
            <a:rPr lang="es-EC" sz="1400" b="1" kern="1200" dirty="0" err="1" smtClean="0">
              <a:effectLst>
                <a:outerShdw blurRad="38100" dist="38100" dir="2700000" algn="tl">
                  <a:srgbClr val="000000">
                    <a:alpha val="43137"/>
                  </a:srgbClr>
                </a:outerShdw>
              </a:effectLst>
            </a:rPr>
            <a:t>E.A</a:t>
          </a:r>
          <a:endParaRPr lang="es-EC" sz="1400" b="1" kern="1200" dirty="0">
            <a:effectLst>
              <a:outerShdw blurRad="38100" dist="38100" dir="2700000" algn="tl">
                <a:srgbClr val="000000">
                  <a:alpha val="43137"/>
                </a:srgbClr>
              </a:outerShdw>
            </a:effectLst>
          </a:endParaRPr>
        </a:p>
      </dsp:txBody>
      <dsp:txXfrm>
        <a:off x="25108" y="25478"/>
        <a:ext cx="807040" cy="1162340"/>
      </dsp:txXfrm>
    </dsp:sp>
    <dsp:sp modelId="{21775C49-DE43-4CFE-BEE0-BD8F130E90C3}">
      <dsp:nvSpPr>
        <dsp:cNvPr id="0" name=""/>
        <dsp:cNvSpPr/>
      </dsp:nvSpPr>
      <dsp:spPr>
        <a:xfrm rot="5400000">
          <a:off x="201273" y="1243240"/>
          <a:ext cx="454708" cy="54565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b="1" kern="1200"/>
        </a:p>
      </dsp:txBody>
      <dsp:txXfrm rot="-5400000">
        <a:off x="264932" y="1288711"/>
        <a:ext cx="327390" cy="318296"/>
      </dsp:txXfrm>
    </dsp:sp>
    <dsp:sp modelId="{B98534DA-6E13-4D79-8EC6-011C2719B07F}">
      <dsp:nvSpPr>
        <dsp:cNvPr id="0" name=""/>
        <dsp:cNvSpPr/>
      </dsp:nvSpPr>
      <dsp:spPr>
        <a:xfrm>
          <a:off x="0" y="1819205"/>
          <a:ext cx="857256" cy="1212556"/>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effectLst>
                <a:outerShdw blurRad="38100" dist="38100" dir="2700000" algn="tl">
                  <a:srgbClr val="000000">
                    <a:alpha val="43137"/>
                  </a:srgbClr>
                </a:outerShdw>
              </a:effectLst>
            </a:rPr>
            <a:t>PROBLEMAS SOCIO AMBIENTALES</a:t>
          </a:r>
          <a:endParaRPr lang="es-EC" sz="1400" b="1" kern="1200" dirty="0">
            <a:effectLst>
              <a:outerShdw blurRad="38100" dist="38100" dir="2700000" algn="tl">
                <a:srgbClr val="000000">
                  <a:alpha val="43137"/>
                </a:srgbClr>
              </a:outerShdw>
            </a:effectLst>
          </a:endParaRPr>
        </a:p>
      </dsp:txBody>
      <dsp:txXfrm>
        <a:off x="25108" y="1844313"/>
        <a:ext cx="807040" cy="1162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ED5B1-403A-4E02-A1B2-378A6E9EA17B}">
      <dsp:nvSpPr>
        <dsp:cNvPr id="0" name=""/>
        <dsp:cNvSpPr/>
      </dsp:nvSpPr>
      <dsp:spPr>
        <a:xfrm>
          <a:off x="586" y="0"/>
          <a:ext cx="1249676" cy="6349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effectLst>
                <a:outerShdw blurRad="38100" dist="38100" dir="2700000" algn="tl">
                  <a:srgbClr val="000000">
                    <a:alpha val="43137"/>
                  </a:srgbClr>
                </a:outerShdw>
              </a:effectLst>
            </a:rPr>
            <a:t>Técnica </a:t>
          </a:r>
          <a:endParaRPr lang="es-EC" sz="1900" kern="1200" dirty="0">
            <a:effectLst>
              <a:outerShdw blurRad="38100" dist="38100" dir="2700000" algn="tl">
                <a:srgbClr val="000000">
                  <a:alpha val="43137"/>
                </a:srgbClr>
              </a:outerShdw>
            </a:effectLst>
          </a:endParaRPr>
        </a:p>
      </dsp:txBody>
      <dsp:txXfrm>
        <a:off x="19184" y="18598"/>
        <a:ext cx="1212480" cy="597780"/>
      </dsp:txXfrm>
    </dsp:sp>
    <dsp:sp modelId="{95F9A161-9990-4031-A32B-48F8EB3EF320}">
      <dsp:nvSpPr>
        <dsp:cNvPr id="0" name=""/>
        <dsp:cNvSpPr/>
      </dsp:nvSpPr>
      <dsp:spPr>
        <a:xfrm>
          <a:off x="1375230" y="162528"/>
          <a:ext cx="264931" cy="30991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a:off x="1375230" y="224512"/>
        <a:ext cx="185452" cy="185951"/>
      </dsp:txXfrm>
    </dsp:sp>
    <dsp:sp modelId="{6D8370F0-589E-41AD-AB3B-9CF2FBA16461}">
      <dsp:nvSpPr>
        <dsp:cNvPr id="0" name=""/>
        <dsp:cNvSpPr/>
      </dsp:nvSpPr>
      <dsp:spPr>
        <a:xfrm>
          <a:off x="1750133" y="0"/>
          <a:ext cx="1249676" cy="634976"/>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effectLst>
                <a:outerShdw blurRad="38100" dist="38100" dir="2700000" algn="tl">
                  <a:srgbClr val="000000">
                    <a:alpha val="43137"/>
                  </a:srgbClr>
                </a:outerShdw>
              </a:effectLst>
            </a:rPr>
            <a:t>Económica</a:t>
          </a:r>
          <a:endParaRPr lang="es-EC" sz="1900" kern="1200" dirty="0">
            <a:effectLst>
              <a:outerShdw blurRad="38100" dist="38100" dir="2700000" algn="tl">
                <a:srgbClr val="000000">
                  <a:alpha val="43137"/>
                </a:srgbClr>
              </a:outerShdw>
            </a:effectLst>
          </a:endParaRPr>
        </a:p>
      </dsp:txBody>
      <dsp:txXfrm>
        <a:off x="1768731" y="18598"/>
        <a:ext cx="1212480" cy="597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6FC3D-5906-4440-B41C-F43F8160517B}">
      <dsp:nvSpPr>
        <dsp:cNvPr id="0" name=""/>
        <dsp:cNvSpPr/>
      </dsp:nvSpPr>
      <dsp:spPr>
        <a:xfrm>
          <a:off x="3236" y="595787"/>
          <a:ext cx="669968" cy="6846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b="1" kern="1200" dirty="0" smtClean="0">
              <a:effectLst/>
            </a:rPr>
            <a:t>Sustento legal, teórico, filosófico</a:t>
          </a:r>
          <a:endParaRPr lang="es-EC" sz="1000" b="1" kern="1200" dirty="0">
            <a:effectLst/>
          </a:endParaRPr>
        </a:p>
      </dsp:txBody>
      <dsp:txXfrm>
        <a:off x="22859" y="615410"/>
        <a:ext cx="630722" cy="645377"/>
      </dsp:txXfrm>
    </dsp:sp>
    <dsp:sp modelId="{51038F5C-7080-42A9-8CD5-A9A7070C7850}">
      <dsp:nvSpPr>
        <dsp:cNvPr id="0" name=""/>
        <dsp:cNvSpPr/>
      </dsp:nvSpPr>
      <dsp:spPr>
        <a:xfrm>
          <a:off x="740201" y="855022"/>
          <a:ext cx="142033" cy="16615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b="1" kern="1200">
            <a:effectLst/>
          </a:endParaRPr>
        </a:p>
      </dsp:txBody>
      <dsp:txXfrm>
        <a:off x="740201" y="888252"/>
        <a:ext cx="99423" cy="99692"/>
      </dsp:txXfrm>
    </dsp:sp>
    <dsp:sp modelId="{10F6AB1E-750A-4A3B-86E5-20BD27C8DE43}">
      <dsp:nvSpPr>
        <dsp:cNvPr id="0" name=""/>
        <dsp:cNvSpPr/>
      </dsp:nvSpPr>
      <dsp:spPr>
        <a:xfrm>
          <a:off x="941192" y="595787"/>
          <a:ext cx="669968" cy="684623"/>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b="1" kern="1200" dirty="0" smtClean="0">
              <a:effectLst/>
            </a:rPr>
            <a:t>Talento humano</a:t>
          </a:r>
          <a:endParaRPr lang="es-EC" sz="1000" b="1" kern="1200" dirty="0">
            <a:effectLst/>
          </a:endParaRPr>
        </a:p>
      </dsp:txBody>
      <dsp:txXfrm>
        <a:off x="960815" y="615410"/>
        <a:ext cx="630722" cy="645377"/>
      </dsp:txXfrm>
    </dsp:sp>
    <dsp:sp modelId="{46370E2B-B24C-40EF-B1BB-FEA43C67D38B}">
      <dsp:nvSpPr>
        <dsp:cNvPr id="0" name=""/>
        <dsp:cNvSpPr/>
      </dsp:nvSpPr>
      <dsp:spPr>
        <a:xfrm>
          <a:off x="1678157" y="855022"/>
          <a:ext cx="142033" cy="166152"/>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b="1" kern="1200">
            <a:effectLst/>
          </a:endParaRPr>
        </a:p>
      </dsp:txBody>
      <dsp:txXfrm>
        <a:off x="1678157" y="888252"/>
        <a:ext cx="99423" cy="99692"/>
      </dsp:txXfrm>
    </dsp:sp>
    <dsp:sp modelId="{376C304B-F85A-4A94-8BE3-1FF3547C8E48}">
      <dsp:nvSpPr>
        <dsp:cNvPr id="0" name=""/>
        <dsp:cNvSpPr/>
      </dsp:nvSpPr>
      <dsp:spPr>
        <a:xfrm>
          <a:off x="1879147" y="595787"/>
          <a:ext cx="669968" cy="684623"/>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b="1" kern="1200" dirty="0" smtClean="0">
              <a:effectLst/>
            </a:rPr>
            <a:t>Información</a:t>
          </a:r>
          <a:endParaRPr lang="es-EC" sz="1000" b="1" kern="1200" dirty="0">
            <a:effectLst/>
          </a:endParaRPr>
        </a:p>
      </dsp:txBody>
      <dsp:txXfrm>
        <a:off x="1898770" y="615410"/>
        <a:ext cx="630722" cy="645377"/>
      </dsp:txXfrm>
    </dsp:sp>
    <dsp:sp modelId="{E6155268-30D1-4944-8302-EDF88CD95FAA}">
      <dsp:nvSpPr>
        <dsp:cNvPr id="0" name=""/>
        <dsp:cNvSpPr/>
      </dsp:nvSpPr>
      <dsp:spPr>
        <a:xfrm>
          <a:off x="2616112" y="855022"/>
          <a:ext cx="142033" cy="166152"/>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b="1" kern="1200">
            <a:effectLst/>
          </a:endParaRPr>
        </a:p>
      </dsp:txBody>
      <dsp:txXfrm>
        <a:off x="2616112" y="888252"/>
        <a:ext cx="99423" cy="99692"/>
      </dsp:txXfrm>
    </dsp:sp>
    <dsp:sp modelId="{FCAE24A3-921A-4986-A1AD-5694000D0387}">
      <dsp:nvSpPr>
        <dsp:cNvPr id="0" name=""/>
        <dsp:cNvSpPr/>
      </dsp:nvSpPr>
      <dsp:spPr>
        <a:xfrm>
          <a:off x="2817103" y="595787"/>
          <a:ext cx="669968" cy="68462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b="1" kern="1200" dirty="0" smtClean="0">
              <a:effectLst/>
            </a:rPr>
            <a:t>Recursos</a:t>
          </a:r>
          <a:endParaRPr lang="es-EC" sz="1000" b="1" kern="1200" dirty="0">
            <a:effectLst/>
          </a:endParaRPr>
        </a:p>
      </dsp:txBody>
      <dsp:txXfrm>
        <a:off x="2836726" y="615410"/>
        <a:ext cx="630722" cy="645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50518-D9FB-42B8-BF16-E17EE7D89DC6}">
      <dsp:nvSpPr>
        <dsp:cNvPr id="0" name=""/>
        <dsp:cNvSpPr/>
      </dsp:nvSpPr>
      <dsp:spPr>
        <a:xfrm>
          <a:off x="0" y="174624"/>
          <a:ext cx="833422" cy="5000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smtClean="0"/>
            <a:t>Financiamiento (</a:t>
          </a:r>
          <a:r>
            <a:rPr lang="es-EC" sz="900" b="1" kern="1200" dirty="0" smtClean="0">
              <a:effectLst>
                <a:outerShdw blurRad="38100" dist="38100" dir="2700000" algn="tl">
                  <a:srgbClr val="000000">
                    <a:alpha val="43137"/>
                  </a:srgbClr>
                </a:outerShdw>
              </a:effectLst>
            </a:rPr>
            <a:t>Colegio</a:t>
          </a:r>
          <a:r>
            <a:rPr lang="es-EC" sz="900" b="1" kern="1200" dirty="0" smtClean="0"/>
            <a:t> </a:t>
          </a:r>
          <a:r>
            <a:rPr lang="es-EC" sz="1000" b="1" kern="1200" dirty="0" smtClean="0"/>
            <a:t>Ágora</a:t>
          </a:r>
          <a:r>
            <a:rPr lang="es-EC" sz="900" b="1" kern="1200" dirty="0" smtClean="0"/>
            <a:t>)</a:t>
          </a:r>
          <a:endParaRPr lang="es-EC" sz="900" b="1" kern="1200" dirty="0"/>
        </a:p>
      </dsp:txBody>
      <dsp:txXfrm>
        <a:off x="14646" y="189270"/>
        <a:ext cx="804130" cy="4707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F8B46-7BD5-430D-998F-AF7D298AC33E}">
      <dsp:nvSpPr>
        <dsp:cNvPr id="0" name=""/>
        <dsp:cNvSpPr/>
      </dsp:nvSpPr>
      <dsp:spPr>
        <a:xfrm>
          <a:off x="0" y="281049"/>
          <a:ext cx="6096000" cy="378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5B601E7-C1DE-4256-8F6E-D13BC89AF8B4}">
      <dsp:nvSpPr>
        <dsp:cNvPr id="0" name=""/>
        <dsp:cNvSpPr/>
      </dsp:nvSpPr>
      <dsp:spPr>
        <a:xfrm>
          <a:off x="304800" y="59649"/>
          <a:ext cx="4267200" cy="4428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just" defTabSz="666750">
            <a:lnSpc>
              <a:spcPct val="90000"/>
            </a:lnSpc>
            <a:spcBef>
              <a:spcPct val="0"/>
            </a:spcBef>
            <a:spcAft>
              <a:spcPct val="35000"/>
            </a:spcAft>
          </a:pPr>
          <a:r>
            <a:rPr lang="es-EC" sz="1500" kern="1200" dirty="0" smtClean="0"/>
            <a:t>Antecedentes</a:t>
          </a:r>
          <a:endParaRPr lang="es-EC" sz="1500" kern="1200" dirty="0"/>
        </a:p>
      </dsp:txBody>
      <dsp:txXfrm>
        <a:off x="326416" y="81265"/>
        <a:ext cx="4223968" cy="399568"/>
      </dsp:txXfrm>
    </dsp:sp>
    <dsp:sp modelId="{023939E8-4004-4BCD-9491-96F762C99EA0}">
      <dsp:nvSpPr>
        <dsp:cNvPr id="0" name=""/>
        <dsp:cNvSpPr/>
      </dsp:nvSpPr>
      <dsp:spPr>
        <a:xfrm>
          <a:off x="0" y="961449"/>
          <a:ext cx="6096000" cy="16065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73117" tIns="312420" rIns="473117" bIns="106680"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Ley Federal N°. 9.795, (27/abr/1999).</a:t>
          </a:r>
          <a:endParaRPr lang="es-EC" sz="1500" kern="1200" dirty="0"/>
        </a:p>
        <a:p>
          <a:pPr marL="114300" lvl="1" indent="-114300" algn="l" defTabSz="666750">
            <a:lnSpc>
              <a:spcPct val="90000"/>
            </a:lnSpc>
            <a:spcBef>
              <a:spcPct val="0"/>
            </a:spcBef>
            <a:spcAft>
              <a:spcPct val="15000"/>
            </a:spcAft>
            <a:buChar char="••"/>
          </a:pPr>
          <a:r>
            <a:rPr lang="es-EC" sz="1500" kern="1200" dirty="0" smtClean="0"/>
            <a:t>Ley Federal N°. 6938, de 1981.</a:t>
          </a:r>
          <a:endParaRPr lang="es-EC" sz="1500" kern="1200" dirty="0"/>
        </a:p>
        <a:p>
          <a:pPr marL="114300" lvl="1" indent="-114300" algn="l" defTabSz="666750">
            <a:lnSpc>
              <a:spcPct val="90000"/>
            </a:lnSpc>
            <a:spcBef>
              <a:spcPct val="0"/>
            </a:spcBef>
            <a:spcAft>
              <a:spcPct val="15000"/>
            </a:spcAft>
            <a:buChar char="••"/>
          </a:pPr>
          <a:r>
            <a:rPr lang="es-EC" sz="1500" kern="1200" dirty="0" smtClean="0"/>
            <a:t>Art. 225 (1998). </a:t>
          </a:r>
          <a:r>
            <a:rPr lang="es-EC" sz="1500" b="0" kern="1200" dirty="0" smtClean="0"/>
            <a:t>Constitución Federal de Brasil.</a:t>
          </a:r>
          <a:endParaRPr lang="es-EC" sz="1500" b="0" kern="1200" dirty="0"/>
        </a:p>
        <a:p>
          <a:pPr marL="114300" lvl="1" indent="-114300" algn="l" defTabSz="666750">
            <a:lnSpc>
              <a:spcPct val="90000"/>
            </a:lnSpc>
            <a:spcBef>
              <a:spcPct val="0"/>
            </a:spcBef>
            <a:spcAft>
              <a:spcPct val="15000"/>
            </a:spcAft>
            <a:buChar char="••"/>
          </a:pPr>
          <a:r>
            <a:rPr lang="es-EC" sz="1500" b="0" kern="1200" dirty="0" smtClean="0"/>
            <a:t>Ley de Directrices y Bases de la Educación, N°. 9394, (1996).</a:t>
          </a:r>
          <a:endParaRPr lang="es-EC" sz="1500" b="0" kern="1200" dirty="0"/>
        </a:p>
        <a:p>
          <a:pPr marL="114300" lvl="1" indent="-114300" algn="l" defTabSz="666750">
            <a:lnSpc>
              <a:spcPct val="90000"/>
            </a:lnSpc>
            <a:spcBef>
              <a:spcPct val="0"/>
            </a:spcBef>
            <a:spcAft>
              <a:spcPct val="15000"/>
            </a:spcAft>
            <a:buChar char="••"/>
          </a:pPr>
          <a:r>
            <a:rPr lang="es-EC" sz="1500" kern="1200" dirty="0" smtClean="0"/>
            <a:t>Decreto Nº 41.055, de (18/</a:t>
          </a:r>
          <a:r>
            <a:rPr lang="es-EC" sz="1500" kern="1200" dirty="0" err="1" smtClean="0"/>
            <a:t>may</a:t>
          </a:r>
          <a:r>
            <a:rPr lang="es-EC" sz="1500" kern="1200" dirty="0" smtClean="0"/>
            <a:t>/2000, </a:t>
          </a:r>
          <a:endParaRPr lang="es-EC" sz="1500" b="0" kern="1200" dirty="0"/>
        </a:p>
      </dsp:txBody>
      <dsp:txXfrm>
        <a:off x="0" y="961449"/>
        <a:ext cx="6096000" cy="1606500"/>
      </dsp:txXfrm>
    </dsp:sp>
    <dsp:sp modelId="{2CFA72E0-5714-44BF-98F1-5A83E87E7C53}">
      <dsp:nvSpPr>
        <dsp:cNvPr id="0" name=""/>
        <dsp:cNvSpPr/>
      </dsp:nvSpPr>
      <dsp:spPr>
        <a:xfrm>
          <a:off x="304800" y="740049"/>
          <a:ext cx="4267200" cy="44280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s-EC" sz="1500" kern="1200" dirty="0" smtClean="0"/>
            <a:t>Fundamentación Legal</a:t>
          </a:r>
          <a:endParaRPr lang="es-EC" sz="1500" kern="1200" dirty="0"/>
        </a:p>
      </dsp:txBody>
      <dsp:txXfrm>
        <a:off x="326416" y="761665"/>
        <a:ext cx="4223968" cy="399568"/>
      </dsp:txXfrm>
    </dsp:sp>
    <dsp:sp modelId="{B00E6C3B-9F3B-46C5-98CB-BC6317B25906}">
      <dsp:nvSpPr>
        <dsp:cNvPr id="0" name=""/>
        <dsp:cNvSpPr/>
      </dsp:nvSpPr>
      <dsp:spPr>
        <a:xfrm>
          <a:off x="0" y="2870349"/>
          <a:ext cx="6096000" cy="1134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73117" tIns="312420" rIns="473117" bIns="106680" numCol="1" spcCol="1270" anchor="t" anchorCtr="0">
          <a:noAutofit/>
        </a:bodyPr>
        <a:lstStyle/>
        <a:p>
          <a:pPr marL="114300" lvl="1" indent="-114300" algn="l" defTabSz="666750">
            <a:lnSpc>
              <a:spcPct val="90000"/>
            </a:lnSpc>
            <a:spcBef>
              <a:spcPct val="0"/>
            </a:spcBef>
            <a:spcAft>
              <a:spcPct val="15000"/>
            </a:spcAft>
            <a:buChar char="••"/>
          </a:pPr>
          <a:r>
            <a:rPr lang="es-EC" sz="1500" kern="1200" dirty="0" smtClean="0"/>
            <a:t>TEMA 1: EL CONTEXTO ECOLÓGICO GENERAL</a:t>
          </a:r>
          <a:endParaRPr lang="es-EC" sz="1500" kern="1200" dirty="0"/>
        </a:p>
        <a:p>
          <a:pPr marL="114300" lvl="1" indent="-114300" algn="l" defTabSz="666750">
            <a:lnSpc>
              <a:spcPct val="90000"/>
            </a:lnSpc>
            <a:spcBef>
              <a:spcPct val="0"/>
            </a:spcBef>
            <a:spcAft>
              <a:spcPct val="15000"/>
            </a:spcAft>
            <a:buChar char="••"/>
          </a:pPr>
          <a:r>
            <a:rPr lang="es-EC" sz="1500" kern="1200" dirty="0" smtClean="0"/>
            <a:t>TEMA 2: CONTEXTO ECOLÓGICO DE AVIFAUNA DEL SECTOR</a:t>
          </a:r>
          <a:endParaRPr lang="es-EC" sz="1500" kern="1200" dirty="0"/>
        </a:p>
        <a:p>
          <a:pPr marL="114300" lvl="1" indent="-114300" algn="l" defTabSz="666750">
            <a:lnSpc>
              <a:spcPct val="90000"/>
            </a:lnSpc>
            <a:spcBef>
              <a:spcPct val="0"/>
            </a:spcBef>
            <a:spcAft>
              <a:spcPct val="15000"/>
            </a:spcAft>
            <a:buChar char="••"/>
          </a:pPr>
          <a:r>
            <a:rPr lang="es-EC" sz="1500" kern="1200" dirty="0" smtClean="0"/>
            <a:t>TEMA 3: CONTEXTO EDUCATIVO</a:t>
          </a:r>
          <a:endParaRPr lang="es-EC" sz="1500" kern="1200" dirty="0"/>
        </a:p>
      </dsp:txBody>
      <dsp:txXfrm>
        <a:off x="0" y="2870349"/>
        <a:ext cx="6096000" cy="1134000"/>
      </dsp:txXfrm>
    </dsp:sp>
    <dsp:sp modelId="{77DC89D8-2F4C-4B35-AA06-97635CB43FC6}">
      <dsp:nvSpPr>
        <dsp:cNvPr id="0" name=""/>
        <dsp:cNvSpPr/>
      </dsp:nvSpPr>
      <dsp:spPr>
        <a:xfrm>
          <a:off x="304800" y="2648950"/>
          <a:ext cx="4267200" cy="4428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s-EC" sz="1500" kern="1200" dirty="0" smtClean="0"/>
            <a:t>Fundamentación Teórica</a:t>
          </a:r>
          <a:endParaRPr lang="es-EC" sz="1500" kern="1200" dirty="0"/>
        </a:p>
      </dsp:txBody>
      <dsp:txXfrm>
        <a:off x="326416" y="2670566"/>
        <a:ext cx="422396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0767F-7289-45DD-AE10-C758920C8E27}" type="datetimeFigureOut">
              <a:rPr lang="es-EC" smtClean="0"/>
              <a:t>19/08/2015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F9210-3583-4A7E-9A91-C5992CE72761}" type="slidenum">
              <a:rPr lang="es-EC" smtClean="0"/>
              <a:t>‹Nº›</a:t>
            </a:fld>
            <a:endParaRPr lang="es-EC"/>
          </a:p>
        </p:txBody>
      </p:sp>
    </p:spTree>
    <p:extLst>
      <p:ext uri="{BB962C8B-B14F-4D97-AF65-F5344CB8AC3E}">
        <p14:creationId xmlns:p14="http://schemas.microsoft.com/office/powerpoint/2010/main" val="235949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8AF9210-3583-4A7E-9A91-C5992CE72761}" type="slidenum">
              <a:rPr lang="es-EC" smtClean="0"/>
              <a:t>2</a:t>
            </a:fld>
            <a:endParaRPr lang="es-EC"/>
          </a:p>
        </p:txBody>
      </p:sp>
    </p:spTree>
    <p:extLst>
      <p:ext uri="{BB962C8B-B14F-4D97-AF65-F5344CB8AC3E}">
        <p14:creationId xmlns:p14="http://schemas.microsoft.com/office/powerpoint/2010/main" val="19665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8AF9210-3583-4A7E-9A91-C5992CE72761}" type="slidenum">
              <a:rPr lang="es-EC" smtClean="0"/>
              <a:t>3</a:t>
            </a:fld>
            <a:endParaRPr lang="es-EC"/>
          </a:p>
        </p:txBody>
      </p:sp>
    </p:spTree>
    <p:extLst>
      <p:ext uri="{BB962C8B-B14F-4D97-AF65-F5344CB8AC3E}">
        <p14:creationId xmlns:p14="http://schemas.microsoft.com/office/powerpoint/2010/main" val="19665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8AF9210-3583-4A7E-9A91-C5992CE72761}" type="slidenum">
              <a:rPr lang="es-EC" smtClean="0"/>
              <a:t>29</a:t>
            </a:fld>
            <a:endParaRPr lang="es-EC"/>
          </a:p>
        </p:txBody>
      </p:sp>
    </p:spTree>
    <p:extLst>
      <p:ext uri="{BB962C8B-B14F-4D97-AF65-F5344CB8AC3E}">
        <p14:creationId xmlns:p14="http://schemas.microsoft.com/office/powerpoint/2010/main" val="353263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8AF9210-3583-4A7E-9A91-C5992CE72761}" type="slidenum">
              <a:rPr lang="es-EC" smtClean="0"/>
              <a:t>35</a:t>
            </a:fld>
            <a:endParaRPr lang="es-EC"/>
          </a:p>
        </p:txBody>
      </p:sp>
    </p:spTree>
    <p:extLst>
      <p:ext uri="{BB962C8B-B14F-4D97-AF65-F5344CB8AC3E}">
        <p14:creationId xmlns:p14="http://schemas.microsoft.com/office/powerpoint/2010/main" val="206911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8AF9210-3583-4A7E-9A91-C5992CE72761}" type="slidenum">
              <a:rPr lang="es-EC" smtClean="0"/>
              <a:t>36</a:t>
            </a:fld>
            <a:endParaRPr lang="es-EC"/>
          </a:p>
        </p:txBody>
      </p:sp>
    </p:spTree>
    <p:extLst>
      <p:ext uri="{BB962C8B-B14F-4D97-AF65-F5344CB8AC3E}">
        <p14:creationId xmlns:p14="http://schemas.microsoft.com/office/powerpoint/2010/main" val="206911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CBCDB429-567E-4024-BAED-796E98A11753}" type="datetimeFigureOut">
              <a:rPr lang="es-EC" smtClean="0"/>
              <a:t>19/08/2015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87269BD-A8B6-495E-84D0-070650E8F960}" type="slidenum">
              <a:rPr lang="es-EC" smtClean="0"/>
              <a:t>‹Nº›</a:t>
            </a:fld>
            <a:endParaRPr lang="es-EC"/>
          </a:p>
        </p:txBody>
      </p:sp>
    </p:spTree>
    <p:extLst>
      <p:ext uri="{BB962C8B-B14F-4D97-AF65-F5344CB8AC3E}">
        <p14:creationId xmlns:p14="http://schemas.microsoft.com/office/powerpoint/2010/main" val="134080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BCDB429-567E-4024-BAED-796E98A11753}" type="datetimeFigureOut">
              <a:rPr lang="es-EC" smtClean="0"/>
              <a:t>19/08/2015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87269BD-A8B6-495E-84D0-070650E8F960}" type="slidenum">
              <a:rPr lang="es-EC" smtClean="0"/>
              <a:t>‹Nº›</a:t>
            </a:fld>
            <a:endParaRPr lang="es-EC"/>
          </a:p>
        </p:txBody>
      </p:sp>
    </p:spTree>
    <p:extLst>
      <p:ext uri="{BB962C8B-B14F-4D97-AF65-F5344CB8AC3E}">
        <p14:creationId xmlns:p14="http://schemas.microsoft.com/office/powerpoint/2010/main" val="286459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BCDB429-567E-4024-BAED-796E98A11753}" type="datetimeFigureOut">
              <a:rPr lang="es-EC" smtClean="0"/>
              <a:t>19/08/2015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87269BD-A8B6-495E-84D0-070650E8F960}" type="slidenum">
              <a:rPr lang="es-EC" smtClean="0"/>
              <a:t>‹Nº›</a:t>
            </a:fld>
            <a:endParaRPr lang="es-EC"/>
          </a:p>
        </p:txBody>
      </p:sp>
    </p:spTree>
    <p:extLst>
      <p:ext uri="{BB962C8B-B14F-4D97-AF65-F5344CB8AC3E}">
        <p14:creationId xmlns:p14="http://schemas.microsoft.com/office/powerpoint/2010/main" val="17720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CBCDB429-567E-4024-BAED-796E98A11753}" type="datetimeFigureOut">
              <a:rPr lang="es-EC" smtClean="0"/>
              <a:t>19/08/2015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87269BD-A8B6-495E-84D0-070650E8F960}" type="slidenum">
              <a:rPr lang="es-EC" smtClean="0"/>
              <a:t>‹Nº›</a:t>
            </a:fld>
            <a:endParaRPr lang="es-EC"/>
          </a:p>
        </p:txBody>
      </p:sp>
    </p:spTree>
    <p:extLst>
      <p:ext uri="{BB962C8B-B14F-4D97-AF65-F5344CB8AC3E}">
        <p14:creationId xmlns:p14="http://schemas.microsoft.com/office/powerpoint/2010/main" val="305806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CDB429-567E-4024-BAED-796E98A11753}" type="datetimeFigureOut">
              <a:rPr lang="es-EC" smtClean="0"/>
              <a:t>19/08/2015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87269BD-A8B6-495E-84D0-070650E8F960}" type="slidenum">
              <a:rPr lang="es-EC" smtClean="0"/>
              <a:t>‹Nº›</a:t>
            </a:fld>
            <a:endParaRPr lang="es-EC"/>
          </a:p>
        </p:txBody>
      </p:sp>
    </p:spTree>
    <p:extLst>
      <p:ext uri="{BB962C8B-B14F-4D97-AF65-F5344CB8AC3E}">
        <p14:creationId xmlns:p14="http://schemas.microsoft.com/office/powerpoint/2010/main" val="3323241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CBCDB429-567E-4024-BAED-796E98A11753}" type="datetimeFigureOut">
              <a:rPr lang="es-EC" smtClean="0"/>
              <a:t>19/08/2015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87269BD-A8B6-495E-84D0-070650E8F960}" type="slidenum">
              <a:rPr lang="es-EC" smtClean="0"/>
              <a:t>‹Nº›</a:t>
            </a:fld>
            <a:endParaRPr lang="es-EC"/>
          </a:p>
        </p:txBody>
      </p:sp>
    </p:spTree>
    <p:extLst>
      <p:ext uri="{BB962C8B-B14F-4D97-AF65-F5344CB8AC3E}">
        <p14:creationId xmlns:p14="http://schemas.microsoft.com/office/powerpoint/2010/main" val="395999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CBCDB429-567E-4024-BAED-796E98A11753}" type="datetimeFigureOut">
              <a:rPr lang="es-EC" smtClean="0"/>
              <a:t>19/08/2015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87269BD-A8B6-495E-84D0-070650E8F960}" type="slidenum">
              <a:rPr lang="es-EC" smtClean="0"/>
              <a:t>‹Nº›</a:t>
            </a:fld>
            <a:endParaRPr lang="es-EC"/>
          </a:p>
        </p:txBody>
      </p:sp>
    </p:spTree>
    <p:extLst>
      <p:ext uri="{BB962C8B-B14F-4D97-AF65-F5344CB8AC3E}">
        <p14:creationId xmlns:p14="http://schemas.microsoft.com/office/powerpoint/2010/main" val="304341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CBCDB429-567E-4024-BAED-796E98A11753}" type="datetimeFigureOut">
              <a:rPr lang="es-EC" smtClean="0"/>
              <a:t>19/08/2015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87269BD-A8B6-495E-84D0-070650E8F960}" type="slidenum">
              <a:rPr lang="es-EC" smtClean="0"/>
              <a:t>‹Nº›</a:t>
            </a:fld>
            <a:endParaRPr lang="es-EC"/>
          </a:p>
        </p:txBody>
      </p:sp>
    </p:spTree>
    <p:extLst>
      <p:ext uri="{BB962C8B-B14F-4D97-AF65-F5344CB8AC3E}">
        <p14:creationId xmlns:p14="http://schemas.microsoft.com/office/powerpoint/2010/main" val="92157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BCDB429-567E-4024-BAED-796E98A11753}" type="datetimeFigureOut">
              <a:rPr lang="es-EC" smtClean="0"/>
              <a:t>19/08/2015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87269BD-A8B6-495E-84D0-070650E8F960}" type="slidenum">
              <a:rPr lang="es-EC" smtClean="0"/>
              <a:t>‹Nº›</a:t>
            </a:fld>
            <a:endParaRPr lang="es-EC"/>
          </a:p>
        </p:txBody>
      </p:sp>
    </p:spTree>
    <p:extLst>
      <p:ext uri="{BB962C8B-B14F-4D97-AF65-F5344CB8AC3E}">
        <p14:creationId xmlns:p14="http://schemas.microsoft.com/office/powerpoint/2010/main" val="55779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CDB429-567E-4024-BAED-796E98A11753}" type="datetimeFigureOut">
              <a:rPr lang="es-EC" smtClean="0"/>
              <a:t>19/08/2015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87269BD-A8B6-495E-84D0-070650E8F960}" type="slidenum">
              <a:rPr lang="es-EC" smtClean="0"/>
              <a:t>‹Nº›</a:t>
            </a:fld>
            <a:endParaRPr lang="es-EC"/>
          </a:p>
        </p:txBody>
      </p:sp>
    </p:spTree>
    <p:extLst>
      <p:ext uri="{BB962C8B-B14F-4D97-AF65-F5344CB8AC3E}">
        <p14:creationId xmlns:p14="http://schemas.microsoft.com/office/powerpoint/2010/main" val="379583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CDB429-567E-4024-BAED-796E98A11753}" type="datetimeFigureOut">
              <a:rPr lang="es-EC" smtClean="0"/>
              <a:t>19/08/2015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87269BD-A8B6-495E-84D0-070650E8F960}" type="slidenum">
              <a:rPr lang="es-EC" smtClean="0"/>
              <a:t>‹Nº›</a:t>
            </a:fld>
            <a:endParaRPr lang="es-EC"/>
          </a:p>
        </p:txBody>
      </p:sp>
    </p:spTree>
    <p:extLst>
      <p:ext uri="{BB962C8B-B14F-4D97-AF65-F5344CB8AC3E}">
        <p14:creationId xmlns:p14="http://schemas.microsoft.com/office/powerpoint/2010/main" val="6299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DB429-567E-4024-BAED-796E98A11753}" type="datetimeFigureOut">
              <a:rPr lang="es-EC" smtClean="0"/>
              <a:t>19/08/2015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269BD-A8B6-495E-84D0-070650E8F960}" type="slidenum">
              <a:rPr lang="es-EC" smtClean="0"/>
              <a:t>‹Nº›</a:t>
            </a:fld>
            <a:endParaRPr lang="es-EC"/>
          </a:p>
        </p:txBody>
      </p:sp>
    </p:spTree>
    <p:extLst>
      <p:ext uri="{BB962C8B-B14F-4D97-AF65-F5344CB8AC3E}">
        <p14:creationId xmlns:p14="http://schemas.microsoft.com/office/powerpoint/2010/main" val="150359042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lanetofbirds.com/anseriformes-anatidae-muscovy-duck-cairina-moschata" TargetMode="External"/><Relationship Id="rId2" Type="http://schemas.openxmlformats.org/officeDocument/2006/relationships/hyperlink" Target="http://www.planetofbirds.com/anseriformes-anatidae-brazilian-teal-amazonetta-brasiliensis" TargetMode="External"/><Relationship Id="rId1" Type="http://schemas.openxmlformats.org/officeDocument/2006/relationships/slideLayout" Target="../slideLayouts/slideLayout2.xml"/><Relationship Id="rId5" Type="http://schemas.openxmlformats.org/officeDocument/2006/relationships/hyperlink" Target="http://www.planetofbirds.com/anseriformes-anatidae-masked-duck-nomonyx-dominicus" TargetMode="External"/><Relationship Id="rId4" Type="http://schemas.openxmlformats.org/officeDocument/2006/relationships/hyperlink" Target="http://www.wikiaves.com.br/marreca-de-bico-roxo" TargetMode="Externa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4.gif"/></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image" Target="../media/image4.gif"/></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4.gif"/><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gif"/><Relationship Id="rId7" Type="http://schemas.openxmlformats.org/officeDocument/2006/relationships/diagramColors" Target="../diagrams/colors5.xml"/><Relationship Id="rId2" Type="http://schemas.openxmlformats.org/officeDocument/2006/relationships/hyperlink" Target="http://www.google.com.ec/url?sa=i&amp;source=imgres&amp;cd=&amp;cad=rja&amp;uact=8&amp;ved=0CAkQjRwwAGoVChMI0ffFs9ekxwIVA5seCh29jASm&amp;url=http://somosbuga.com/menu.html&amp;ei=tdTLVZHJKoO2er2ZkrAK&amp;psig=AFQjCNFBp-IRaKw2qiJrDejEPMkhMVBElA&amp;ust=1439508021822715" TargetMode="Externa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www.outerbanks.com/img/content/birding-h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 y="0"/>
            <a:ext cx="924795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1503377"/>
            <a:ext cx="9144000" cy="5324535"/>
          </a:xfrm>
          <a:prstGeom prst="rect">
            <a:avLst/>
          </a:prstGeom>
        </p:spPr>
        <p:txBody>
          <a:bodyPr wrap="square">
            <a:spAutoFit/>
          </a:bodyPr>
          <a:lstStyle/>
          <a:p>
            <a:pPr algn="ctr"/>
            <a:r>
              <a:rPr lang="es-ES" sz="2000" b="1" dirty="0">
                <a:ln w="18415" cmpd="sng">
                  <a:solidFill>
                    <a:srgbClr val="FFFFFF"/>
                  </a:solidFill>
                  <a:prstDash val="solid"/>
                </a:ln>
                <a:solidFill>
                  <a:schemeClr val="bg1"/>
                </a:solidFill>
                <a:effectLst>
                  <a:outerShdw blurRad="63500" dir="3600000" algn="tl" rotWithShape="0">
                    <a:srgbClr val="000000">
                      <a:alpha val="70000"/>
                    </a:srgbClr>
                  </a:outerShdw>
                </a:effectLst>
                <a:cs typeface="Times New Roman" panose="02020603050405020304" pitchFamily="18" charset="0"/>
              </a:rPr>
              <a:t>DEPARTAMENTO DE CIENCIAS HUMANAS Y SOCIALES</a:t>
            </a:r>
            <a:r>
              <a:rPr lang="es-EC" sz="2000" b="1" dirty="0">
                <a:ln w="18415" cmpd="sng">
                  <a:solidFill>
                    <a:srgbClr val="FFFFFF"/>
                  </a:solidFill>
                  <a:prstDash val="solid"/>
                </a:ln>
                <a:solidFill>
                  <a:schemeClr val="bg1"/>
                </a:solidFill>
                <a:effectLst>
                  <a:outerShdw blurRad="63500" dir="3600000" algn="tl" rotWithShape="0">
                    <a:srgbClr val="000000">
                      <a:alpha val="70000"/>
                    </a:srgbClr>
                  </a:outerShdw>
                </a:effectLst>
                <a:cs typeface="Times New Roman" panose="02020603050405020304" pitchFamily="18" charset="0"/>
              </a:rPr>
              <a:t/>
            </a:r>
            <a:br>
              <a:rPr lang="es-EC" sz="2000" b="1" dirty="0">
                <a:ln w="18415" cmpd="sng">
                  <a:solidFill>
                    <a:srgbClr val="FFFFFF"/>
                  </a:solidFill>
                  <a:prstDash val="solid"/>
                </a:ln>
                <a:solidFill>
                  <a:schemeClr val="bg1"/>
                </a:solidFill>
                <a:effectLst>
                  <a:outerShdw blurRad="63500" dir="3600000" algn="tl" rotWithShape="0">
                    <a:srgbClr val="000000">
                      <a:alpha val="70000"/>
                    </a:srgbClr>
                  </a:outerShdw>
                </a:effectLst>
                <a:cs typeface="Times New Roman" panose="02020603050405020304" pitchFamily="18" charset="0"/>
              </a:rPr>
            </a:br>
            <a:r>
              <a:rPr lang="es-ES" sz="2000" b="1" dirty="0">
                <a:ln w="18415" cmpd="sng">
                  <a:solidFill>
                    <a:srgbClr val="FFFFFF"/>
                  </a:solidFill>
                  <a:prstDash val="solid"/>
                </a:ln>
                <a:solidFill>
                  <a:schemeClr val="bg1"/>
                </a:solidFill>
                <a:effectLst>
                  <a:outerShdw blurRad="63500" dir="3600000" algn="tl" rotWithShape="0">
                    <a:srgbClr val="000000">
                      <a:alpha val="70000"/>
                    </a:srgbClr>
                  </a:outerShdw>
                </a:effectLst>
                <a:cs typeface="Times New Roman" panose="02020603050405020304" pitchFamily="18" charset="0"/>
              </a:rPr>
              <a:t>CARRERA DE LICENCIATURA EN CIENCIAS DE LA EDUCACIÓN </a:t>
            </a:r>
          </a:p>
          <a:p>
            <a:pPr algn="ctr"/>
            <a:r>
              <a:rPr lang="es-ES" sz="2000" b="1" dirty="0">
                <a:ln w="18415" cmpd="sng">
                  <a:solidFill>
                    <a:srgbClr val="FFFFFF"/>
                  </a:solidFill>
                  <a:prstDash val="solid"/>
                </a:ln>
                <a:solidFill>
                  <a:schemeClr val="bg1"/>
                </a:solidFill>
                <a:effectLst>
                  <a:outerShdw blurRad="63500" dir="3600000" algn="tl" rotWithShape="0">
                    <a:srgbClr val="000000">
                      <a:alpha val="70000"/>
                    </a:srgbClr>
                  </a:outerShdw>
                </a:effectLst>
                <a:cs typeface="Times New Roman" panose="02020603050405020304" pitchFamily="18" charset="0"/>
              </a:rPr>
              <a:t>MENCIÓN EDUCACIÓN </a:t>
            </a:r>
            <a:r>
              <a:rPr lang="es-ES" sz="2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cs typeface="Times New Roman" panose="02020603050405020304" pitchFamily="18" charset="0"/>
              </a:rPr>
              <a:t>AMBIENTAL</a:t>
            </a:r>
          </a:p>
          <a:p>
            <a:pPr algn="ctr"/>
            <a:endParaRPr lang="es-ES" sz="2000" b="1" dirty="0">
              <a:ln w="18415" cmpd="sng">
                <a:solidFill>
                  <a:srgbClr val="FFFFFF"/>
                </a:solidFill>
                <a:prstDash val="solid"/>
              </a:ln>
              <a:solidFill>
                <a:schemeClr val="bg1"/>
              </a:solidFill>
              <a:effectLst>
                <a:outerShdw blurRad="63500" dir="3600000" algn="tl" rotWithShape="0">
                  <a:srgbClr val="000000">
                    <a:alpha val="70000"/>
                  </a:srgbClr>
                </a:outerShdw>
              </a:effectLst>
              <a:cs typeface="Times New Roman" panose="02020603050405020304" pitchFamily="18" charset="0"/>
            </a:endParaRPr>
          </a:p>
          <a:p>
            <a:pPr algn="ctr"/>
            <a:endParaRPr lang="es-ES" sz="2000" dirty="0">
              <a:ln w="18415" cmpd="sng">
                <a:solidFill>
                  <a:srgbClr val="FFFFFF"/>
                </a:solidFill>
                <a:prstDash val="solid"/>
              </a:ln>
              <a:solidFill>
                <a:schemeClr val="bg1"/>
              </a:solidFill>
              <a:effectLst>
                <a:outerShdw blurRad="63500" dir="3600000" algn="tl" rotWithShape="0">
                  <a:srgbClr val="000000">
                    <a:alpha val="70000"/>
                  </a:srgbClr>
                </a:outerShdw>
              </a:effectLst>
              <a:cs typeface="Times New Roman" panose="02020603050405020304" pitchFamily="18" charset="0"/>
            </a:endParaRPr>
          </a:p>
          <a:p>
            <a:pPr algn="ctr"/>
            <a:r>
              <a:rPr lang="es-EC" sz="2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ANÁLISIS </a:t>
            </a:r>
            <a:r>
              <a:rPr lang="es-EC"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DE LOS CONOCIMIENTOS DE DOCENTES Y ALUMNOS DEL COLEGIO “ÁGORA” - </a:t>
            </a:r>
            <a:r>
              <a:rPr lang="es-EC" sz="2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VIÇOSA</a:t>
            </a:r>
            <a:r>
              <a:rPr lang="es-EC" sz="2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s-EC"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BRASIL, ACERCA DE LA OBSERVACIÓN DE AVES PROPIAS DEL ENTORNO ECOLÓGICO. </a:t>
            </a:r>
            <a:r>
              <a:rPr lang="es-EC" sz="2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PROPUESTA </a:t>
            </a:r>
            <a:r>
              <a:rPr lang="es-EC"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ALTERNATIVA. </a:t>
            </a:r>
            <a:endParaRPr lang="es-EC" sz="2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algn="ctr"/>
            <a:endParaRPr lang="es-EC"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algn="ctr"/>
            <a:r>
              <a:rPr lang="es-EC" sz="2000" b="1" dirty="0" smtClean="0">
                <a:solidFill>
                  <a:schemeClr val="bg1"/>
                </a:solidFill>
                <a:effectLst>
                  <a:outerShdw blurRad="38100" dist="38100" dir="2700000" algn="tl">
                    <a:srgbClr val="000000">
                      <a:alpha val="43137"/>
                    </a:srgbClr>
                  </a:outerShdw>
                </a:effectLst>
              </a:rPr>
              <a:t>JOHANNA ELIZABETH JARA CONTRERAS </a:t>
            </a:r>
          </a:p>
          <a:p>
            <a:pPr algn="ctr"/>
            <a:endParaRPr lang="es-EC" sz="2000" b="1" dirty="0" smtClean="0">
              <a:solidFill>
                <a:schemeClr val="bg1"/>
              </a:solidFill>
              <a:effectLst>
                <a:outerShdw blurRad="38100" dist="38100" dir="2700000" algn="tl">
                  <a:srgbClr val="000000">
                    <a:alpha val="43137"/>
                  </a:srgbClr>
                </a:outerShdw>
              </a:effectLst>
            </a:endParaRPr>
          </a:p>
          <a:p>
            <a:pPr algn="ctr"/>
            <a:r>
              <a:rPr lang="es-EC" sz="2000" b="1" dirty="0" smtClean="0">
                <a:solidFill>
                  <a:schemeClr val="bg1"/>
                </a:solidFill>
                <a:effectLst>
                  <a:outerShdw blurRad="38100" dist="38100" dir="2700000" algn="tl">
                    <a:srgbClr val="000000">
                      <a:alpha val="43137"/>
                    </a:srgbClr>
                  </a:outerShdw>
                </a:effectLst>
              </a:rPr>
              <a:t>DIRECTOR: ARQ. EDGAR PADILLA U. </a:t>
            </a:r>
            <a:r>
              <a:rPr lang="es-EC" sz="2000" b="1" dirty="0" err="1" smtClean="0">
                <a:solidFill>
                  <a:schemeClr val="bg1"/>
                </a:solidFill>
                <a:effectLst>
                  <a:outerShdw blurRad="38100" dist="38100" dir="2700000" algn="tl">
                    <a:srgbClr val="000000">
                      <a:alpha val="43137"/>
                    </a:srgbClr>
                  </a:outerShdw>
                </a:effectLst>
              </a:rPr>
              <a:t>Mgs</a:t>
            </a:r>
            <a:r>
              <a:rPr lang="es-EC" sz="2000" b="1" dirty="0" smtClean="0">
                <a:solidFill>
                  <a:schemeClr val="bg1"/>
                </a:solidFill>
                <a:effectLst>
                  <a:outerShdw blurRad="38100" dist="38100" dir="2700000" algn="tl">
                    <a:srgbClr val="000000">
                      <a:alpha val="43137"/>
                    </a:srgbClr>
                  </a:outerShdw>
                </a:effectLst>
              </a:rPr>
              <a:t>.</a:t>
            </a:r>
          </a:p>
          <a:p>
            <a:pPr algn="ctr"/>
            <a:r>
              <a:rPr lang="es-EC" sz="2000" b="1" dirty="0" smtClean="0">
                <a:solidFill>
                  <a:schemeClr val="bg1"/>
                </a:solidFill>
                <a:effectLst>
                  <a:outerShdw blurRad="38100" dist="38100" dir="2700000" algn="tl">
                    <a:srgbClr val="000000">
                      <a:alpha val="43137"/>
                    </a:srgbClr>
                  </a:outerShdw>
                </a:effectLst>
              </a:rPr>
              <a:t>CODIRECTOR: DR. MIGUEL PALACIOS V.</a:t>
            </a:r>
          </a:p>
          <a:p>
            <a:pPr algn="ctr"/>
            <a:r>
              <a:rPr lang="es-EC" sz="2000" b="1" dirty="0" smtClean="0">
                <a:solidFill>
                  <a:schemeClr val="bg1"/>
                </a:solidFill>
                <a:effectLst>
                  <a:outerShdw blurRad="38100" dist="38100" dir="2700000" algn="tl">
                    <a:srgbClr val="000000">
                      <a:alpha val="43137"/>
                    </a:srgbClr>
                  </a:outerShdw>
                </a:effectLst>
              </a:rPr>
              <a:t> </a:t>
            </a:r>
          </a:p>
          <a:p>
            <a:pPr algn="ctr"/>
            <a:r>
              <a:rPr lang="es-EC" sz="2000" b="1" dirty="0" err="1" smtClean="0">
                <a:solidFill>
                  <a:schemeClr val="bg1"/>
                </a:solidFill>
                <a:effectLst>
                  <a:outerShdw blurRad="38100" dist="38100" dir="2700000" algn="tl">
                    <a:srgbClr val="000000">
                      <a:alpha val="43137"/>
                    </a:srgbClr>
                  </a:outerShdw>
                </a:effectLst>
              </a:rPr>
              <a:t>SANGOLQUÍ</a:t>
            </a:r>
            <a:endParaRPr lang="es-EC" sz="2000" b="1" dirty="0" smtClean="0">
              <a:solidFill>
                <a:schemeClr val="bg1"/>
              </a:solidFill>
              <a:effectLst>
                <a:outerShdw blurRad="38100" dist="38100" dir="2700000" algn="tl">
                  <a:srgbClr val="000000">
                    <a:alpha val="43137"/>
                  </a:srgbClr>
                </a:outerShdw>
              </a:effectLst>
            </a:endParaRPr>
          </a:p>
          <a:p>
            <a:pPr algn="ctr"/>
            <a:r>
              <a:rPr lang="es-EC" sz="2000" b="1" dirty="0" smtClean="0">
                <a:solidFill>
                  <a:schemeClr val="bg1"/>
                </a:solidFill>
                <a:effectLst>
                  <a:outerShdw blurRad="38100" dist="38100" dir="2700000" algn="tl">
                    <a:srgbClr val="000000">
                      <a:alpha val="43137"/>
                    </a:srgbClr>
                  </a:outerShdw>
                </a:effectLst>
              </a:rPr>
              <a:t>2015</a:t>
            </a:r>
          </a:p>
          <a:p>
            <a:pPr algn="ctr"/>
            <a:endParaRPr lang="es-EC" sz="20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036" name="Picture 12" descr="C:\Users\Johanna\Pictures\Logos ESPE\Imagen1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4280961" cy="1106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14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Conector recto 16"/>
          <p:cNvCxnSpPr/>
          <p:nvPr/>
        </p:nvCxnSpPr>
        <p:spPr>
          <a:xfrm>
            <a:off x="8001909" y="1344462"/>
            <a:ext cx="0" cy="356346"/>
          </a:xfrm>
          <a:prstGeom prst="line">
            <a:avLst/>
          </a:prstGeom>
        </p:spPr>
        <p:style>
          <a:lnRef idx="1">
            <a:schemeClr val="accent1"/>
          </a:lnRef>
          <a:fillRef idx="2">
            <a:schemeClr val="accent1"/>
          </a:fillRef>
          <a:effectRef idx="1">
            <a:schemeClr val="accent1"/>
          </a:effectRef>
          <a:fontRef idx="minor">
            <a:schemeClr val="dk1"/>
          </a:fontRef>
        </p:style>
      </p:cxnSp>
      <p:sp>
        <p:nvSpPr>
          <p:cNvPr id="21" name="Rectángulo 3"/>
          <p:cNvSpPr/>
          <p:nvPr/>
        </p:nvSpPr>
        <p:spPr>
          <a:xfrm>
            <a:off x="537883" y="1586752"/>
            <a:ext cx="1648029" cy="860613"/>
          </a:xfrm>
          <a:prstGeom prst="rect">
            <a:avLst/>
          </a:prstGeom>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lvl="1" algn="ctr"/>
            <a:endParaRPr lang="es-ES" b="1" dirty="0" smtClean="0"/>
          </a:p>
          <a:p>
            <a:pPr marL="0" lvl="1" algn="ctr"/>
            <a:r>
              <a:rPr lang="es-ES" b="1" dirty="0" smtClean="0"/>
              <a:t>Modalidad de la </a:t>
            </a:r>
            <a:r>
              <a:rPr lang="es-ES" b="1" dirty="0"/>
              <a:t>Investigación </a:t>
            </a:r>
            <a:endParaRPr lang="es-ES" dirty="0"/>
          </a:p>
          <a:p>
            <a:pPr algn="ctr"/>
            <a:endParaRPr lang="es-ES" dirty="0"/>
          </a:p>
        </p:txBody>
      </p:sp>
      <p:sp>
        <p:nvSpPr>
          <p:cNvPr id="22" name="Rectángulo 4"/>
          <p:cNvSpPr/>
          <p:nvPr/>
        </p:nvSpPr>
        <p:spPr>
          <a:xfrm>
            <a:off x="2626272" y="1611531"/>
            <a:ext cx="1666044" cy="860613"/>
          </a:xfrm>
          <a:prstGeom prst="rect">
            <a:avLst/>
          </a:prstGeom>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lvl="1" algn="ctr"/>
            <a:endParaRPr lang="es-ES" b="1" dirty="0" smtClean="0"/>
          </a:p>
          <a:p>
            <a:pPr marL="0" lvl="1" algn="ctr"/>
            <a:r>
              <a:rPr lang="es-ES" b="1" dirty="0" smtClean="0"/>
              <a:t>Tipo de</a:t>
            </a:r>
          </a:p>
          <a:p>
            <a:pPr marL="0" lvl="1" algn="ctr"/>
            <a:r>
              <a:rPr lang="es-ES" b="1" dirty="0" smtClean="0"/>
              <a:t>investigación</a:t>
            </a:r>
            <a:endParaRPr lang="es-ES" dirty="0"/>
          </a:p>
          <a:p>
            <a:pPr algn="ctr"/>
            <a:endParaRPr lang="es-ES" dirty="0"/>
          </a:p>
        </p:txBody>
      </p:sp>
      <p:sp>
        <p:nvSpPr>
          <p:cNvPr id="23" name="Rectángulo 5"/>
          <p:cNvSpPr/>
          <p:nvPr/>
        </p:nvSpPr>
        <p:spPr>
          <a:xfrm>
            <a:off x="4761663" y="1570054"/>
            <a:ext cx="1616735" cy="860613"/>
          </a:xfrm>
          <a:prstGeom prst="rect">
            <a:avLst/>
          </a:prstGeom>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lvl="1" algn="r"/>
            <a:endParaRPr lang="es-ES" b="1" dirty="0"/>
          </a:p>
          <a:p>
            <a:pPr marL="0" lvl="1" algn="ctr"/>
            <a:r>
              <a:rPr lang="es-ES" b="1" dirty="0" smtClean="0"/>
              <a:t>Técnicas </a:t>
            </a:r>
            <a:r>
              <a:rPr lang="es-ES" b="1" dirty="0"/>
              <a:t>e </a:t>
            </a:r>
            <a:r>
              <a:rPr lang="es-ES" b="1" dirty="0" smtClean="0"/>
              <a:t>Instrumentos </a:t>
            </a:r>
            <a:endParaRPr lang="es-ES" dirty="0"/>
          </a:p>
          <a:p>
            <a:pPr algn="ctr"/>
            <a:endParaRPr lang="es-ES" dirty="0"/>
          </a:p>
        </p:txBody>
      </p:sp>
      <p:sp>
        <p:nvSpPr>
          <p:cNvPr id="24" name="Rectángulo 7"/>
          <p:cNvSpPr/>
          <p:nvPr/>
        </p:nvSpPr>
        <p:spPr>
          <a:xfrm>
            <a:off x="6871486" y="1564489"/>
            <a:ext cx="1616735" cy="860613"/>
          </a:xfrm>
          <a:prstGeom prst="rect">
            <a:avLst/>
          </a:prstGeom>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lvl="1" algn="ctr"/>
            <a:endParaRPr lang="es-ES" b="1" dirty="0" smtClean="0"/>
          </a:p>
          <a:p>
            <a:pPr marL="0" lvl="1" algn="ctr"/>
            <a:r>
              <a:rPr lang="es-ES" b="1" dirty="0" smtClean="0"/>
              <a:t>Población</a:t>
            </a:r>
            <a:endParaRPr lang="es-ES" dirty="0"/>
          </a:p>
          <a:p>
            <a:pPr algn="ctr"/>
            <a:endParaRPr lang="es-ES" dirty="0"/>
          </a:p>
        </p:txBody>
      </p:sp>
      <p:sp>
        <p:nvSpPr>
          <p:cNvPr id="25" name="Rectángulo redondeado 9"/>
          <p:cNvSpPr/>
          <p:nvPr/>
        </p:nvSpPr>
        <p:spPr>
          <a:xfrm>
            <a:off x="501822" y="2971800"/>
            <a:ext cx="1958454" cy="2405418"/>
          </a:xfrm>
          <a:prstGeom prst="roundRect">
            <a:avLst/>
          </a:prstGeom>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Font typeface="Arial" panose="020B0604020202020204" pitchFamily="34" charset="0"/>
              <a:buChar char="•"/>
            </a:pPr>
            <a:r>
              <a:rPr lang="es-ES" dirty="0"/>
              <a:t>De campo</a:t>
            </a:r>
          </a:p>
          <a:p>
            <a:pPr marL="285750" indent="-285750" algn="just">
              <a:buFont typeface="Arial" panose="020B0604020202020204" pitchFamily="34" charset="0"/>
              <a:buChar char="•"/>
            </a:pPr>
            <a:r>
              <a:rPr lang="es-ES" dirty="0" smtClean="0"/>
              <a:t>Bibliográfica documental</a:t>
            </a:r>
          </a:p>
          <a:p>
            <a:pPr marL="285750" indent="-285750" algn="just">
              <a:buFont typeface="Arial" panose="020B0604020202020204" pitchFamily="34" charset="0"/>
              <a:buChar char="•"/>
            </a:pPr>
            <a:r>
              <a:rPr lang="es-ES" dirty="0" smtClean="0"/>
              <a:t>De intervención social</a:t>
            </a:r>
          </a:p>
          <a:p>
            <a:pPr algn="just"/>
            <a:endParaRPr lang="es-ES" dirty="0" smtClean="0"/>
          </a:p>
          <a:p>
            <a:pPr algn="just"/>
            <a:endParaRPr lang="es-ES" dirty="0" smtClean="0"/>
          </a:p>
        </p:txBody>
      </p:sp>
      <p:sp>
        <p:nvSpPr>
          <p:cNvPr id="26" name="Rectángulo redondeado 10"/>
          <p:cNvSpPr/>
          <p:nvPr/>
        </p:nvSpPr>
        <p:spPr>
          <a:xfrm>
            <a:off x="2611624" y="2971800"/>
            <a:ext cx="2099929" cy="2405418"/>
          </a:xfrm>
          <a:prstGeom prst="roundRect">
            <a:avLst/>
          </a:prstGeom>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nchorCtr="1"/>
          <a:lstStyle/>
          <a:p>
            <a:r>
              <a:rPr lang="es-ES" dirty="0" smtClean="0"/>
              <a:t>Descriptiva</a:t>
            </a:r>
          </a:p>
          <a:p>
            <a:endParaRPr lang="es-ES" dirty="0" smtClean="0"/>
          </a:p>
          <a:p>
            <a:r>
              <a:rPr lang="es-ES" dirty="0" smtClean="0"/>
              <a:t>(</a:t>
            </a:r>
            <a:r>
              <a:rPr lang="es-ES" dirty="0" smtClean="0">
                <a:solidFill>
                  <a:schemeClr val="tx1"/>
                </a:solidFill>
              </a:rPr>
              <a:t>D</a:t>
            </a:r>
            <a:r>
              <a:rPr lang="es-CR" dirty="0" smtClean="0">
                <a:solidFill>
                  <a:schemeClr val="tx1"/>
                </a:solidFill>
              </a:rPr>
              <a:t>escribe y relaciona el problema </a:t>
            </a:r>
            <a:r>
              <a:rPr lang="es-ES" dirty="0" smtClean="0">
                <a:solidFill>
                  <a:schemeClr val="tx1"/>
                </a:solidFill>
              </a:rPr>
              <a:t>)</a:t>
            </a:r>
          </a:p>
          <a:p>
            <a:endParaRPr lang="es-ES" dirty="0"/>
          </a:p>
          <a:p>
            <a:endParaRPr lang="es-ES" dirty="0"/>
          </a:p>
        </p:txBody>
      </p:sp>
      <p:sp>
        <p:nvSpPr>
          <p:cNvPr id="27" name="Rectángulo redondeado 11"/>
          <p:cNvSpPr/>
          <p:nvPr/>
        </p:nvSpPr>
        <p:spPr>
          <a:xfrm>
            <a:off x="4861344" y="2971800"/>
            <a:ext cx="1880448" cy="2405418"/>
          </a:xfrm>
          <a:prstGeom prst="roundRect">
            <a:avLst/>
          </a:prstGeom>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s-ES" dirty="0" smtClean="0"/>
              <a:t>Encuestas: Cuestionario</a:t>
            </a:r>
          </a:p>
          <a:p>
            <a:pPr marL="285750" indent="-285750">
              <a:buFont typeface="Arial" panose="020B0604020202020204" pitchFamily="34" charset="0"/>
              <a:buChar char="•"/>
            </a:pPr>
            <a:r>
              <a:rPr lang="es-ES" dirty="0" smtClean="0"/>
              <a:t>Entrevista informal</a:t>
            </a:r>
          </a:p>
          <a:p>
            <a:pPr marL="285750" indent="-285750">
              <a:buFont typeface="Arial" panose="020B0604020202020204" pitchFamily="34" charset="0"/>
              <a:buChar char="•"/>
            </a:pPr>
            <a:r>
              <a:rPr lang="es-ES" dirty="0" smtClean="0"/>
              <a:t>Consulta bibliográfica</a:t>
            </a:r>
          </a:p>
          <a:p>
            <a:endParaRPr lang="es-ES" dirty="0"/>
          </a:p>
        </p:txBody>
      </p:sp>
      <p:sp>
        <p:nvSpPr>
          <p:cNvPr id="28" name="Rectángulo redondeado 12"/>
          <p:cNvSpPr/>
          <p:nvPr/>
        </p:nvSpPr>
        <p:spPr>
          <a:xfrm>
            <a:off x="6871486" y="2971800"/>
            <a:ext cx="1989335" cy="2405418"/>
          </a:xfrm>
          <a:prstGeom prst="roundRect">
            <a:avLst/>
          </a:prstGeom>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87313" indent="-87313">
              <a:lnSpc>
                <a:spcPct val="150000"/>
              </a:lnSpc>
              <a:buFont typeface="Arial" panose="020B0604020202020204" pitchFamily="34" charset="0"/>
              <a:buChar char="•"/>
            </a:pPr>
            <a:r>
              <a:rPr lang="es-ES" dirty="0" smtClean="0"/>
              <a:t>61 Estudiantes</a:t>
            </a:r>
          </a:p>
          <a:p>
            <a:pPr marL="87313" indent="-87313">
              <a:lnSpc>
                <a:spcPct val="150000"/>
              </a:lnSpc>
              <a:buFont typeface="Arial" panose="020B0604020202020204" pitchFamily="34" charset="0"/>
              <a:buChar char="•"/>
            </a:pPr>
            <a:r>
              <a:rPr lang="es-ES" dirty="0" smtClean="0"/>
              <a:t>1 Docentes</a:t>
            </a:r>
          </a:p>
          <a:p>
            <a:pPr marL="87313" indent="-87313">
              <a:lnSpc>
                <a:spcPct val="150000"/>
              </a:lnSpc>
              <a:buFont typeface="Arial" panose="020B0604020202020204" pitchFamily="34" charset="0"/>
              <a:buChar char="•"/>
            </a:pPr>
            <a:r>
              <a:rPr lang="es-ES" dirty="0" smtClean="0"/>
              <a:t>2 Directivos </a:t>
            </a:r>
            <a:endParaRPr lang="es-ES" dirty="0"/>
          </a:p>
          <a:p>
            <a:pPr>
              <a:lnSpc>
                <a:spcPct val="150000"/>
              </a:lnSpc>
            </a:pPr>
            <a:endParaRPr lang="es-ES" dirty="0"/>
          </a:p>
        </p:txBody>
      </p:sp>
      <p:cxnSp>
        <p:nvCxnSpPr>
          <p:cNvPr id="29" name="Conector recto 14"/>
          <p:cNvCxnSpPr/>
          <p:nvPr/>
        </p:nvCxnSpPr>
        <p:spPr>
          <a:xfrm>
            <a:off x="1169894" y="1264024"/>
            <a:ext cx="6832015" cy="40304"/>
          </a:xfrm>
          <a:prstGeom prst="line">
            <a:avLst/>
          </a:prstGeom>
        </p:spPr>
        <p:style>
          <a:lnRef idx="1">
            <a:schemeClr val="accent1"/>
          </a:lnRef>
          <a:fillRef idx="2">
            <a:schemeClr val="accent1"/>
          </a:fillRef>
          <a:effectRef idx="1">
            <a:schemeClr val="accent1"/>
          </a:effectRef>
          <a:fontRef idx="minor">
            <a:schemeClr val="dk1"/>
          </a:fontRef>
        </p:style>
      </p:cxnSp>
      <p:cxnSp>
        <p:nvCxnSpPr>
          <p:cNvPr id="30" name="Conector recto 16"/>
          <p:cNvCxnSpPr/>
          <p:nvPr/>
        </p:nvCxnSpPr>
        <p:spPr>
          <a:xfrm>
            <a:off x="1156447" y="1270745"/>
            <a:ext cx="0" cy="356346"/>
          </a:xfrm>
          <a:prstGeom prst="line">
            <a:avLst/>
          </a:prstGeom>
        </p:spPr>
        <p:style>
          <a:lnRef idx="1">
            <a:schemeClr val="accent1"/>
          </a:lnRef>
          <a:fillRef idx="2">
            <a:schemeClr val="accent1"/>
          </a:fillRef>
          <a:effectRef idx="1">
            <a:schemeClr val="accent1"/>
          </a:effectRef>
          <a:fontRef idx="minor">
            <a:schemeClr val="dk1"/>
          </a:fontRef>
        </p:style>
      </p:cxnSp>
      <p:cxnSp>
        <p:nvCxnSpPr>
          <p:cNvPr id="31" name="Conector recto 18"/>
          <p:cNvCxnSpPr>
            <a:endCxn id="22" idx="0"/>
          </p:cNvCxnSpPr>
          <p:nvPr/>
        </p:nvCxnSpPr>
        <p:spPr>
          <a:xfrm>
            <a:off x="3459294" y="1315699"/>
            <a:ext cx="0" cy="295832"/>
          </a:xfrm>
          <a:prstGeom prst="line">
            <a:avLst/>
          </a:prstGeom>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cxnSp>
      <p:cxnSp>
        <p:nvCxnSpPr>
          <p:cNvPr id="32" name="Conector recto 20"/>
          <p:cNvCxnSpPr>
            <a:endCxn id="23" idx="0"/>
          </p:cNvCxnSpPr>
          <p:nvPr/>
        </p:nvCxnSpPr>
        <p:spPr>
          <a:xfrm>
            <a:off x="5570031" y="1304328"/>
            <a:ext cx="0" cy="265726"/>
          </a:xfrm>
          <a:prstGeom prst="line">
            <a:avLst/>
          </a:prstGeom>
        </p:spPr>
        <p:style>
          <a:lnRef idx="1">
            <a:schemeClr val="accent1"/>
          </a:lnRef>
          <a:fillRef idx="2">
            <a:schemeClr val="accent1"/>
          </a:fillRef>
          <a:effectRef idx="1">
            <a:schemeClr val="accent1"/>
          </a:effectRef>
          <a:fontRef idx="minor">
            <a:schemeClr val="dk1"/>
          </a:fontRef>
        </p:style>
      </p:cxnSp>
      <p:cxnSp>
        <p:nvCxnSpPr>
          <p:cNvPr id="33" name="Conector recto 23"/>
          <p:cNvCxnSpPr/>
          <p:nvPr/>
        </p:nvCxnSpPr>
        <p:spPr>
          <a:xfrm>
            <a:off x="9977718" y="1290918"/>
            <a:ext cx="0" cy="295832"/>
          </a:xfrm>
          <a:prstGeom prst="line">
            <a:avLst/>
          </a:prstGeom>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cxnSp>
      <p:cxnSp>
        <p:nvCxnSpPr>
          <p:cNvPr id="34" name="Conector recto de flecha 25"/>
          <p:cNvCxnSpPr>
            <a:stCxn id="21" idx="2"/>
          </p:cNvCxnSpPr>
          <p:nvPr/>
        </p:nvCxnSpPr>
        <p:spPr>
          <a:xfrm flipH="1">
            <a:off x="1361897" y="2447365"/>
            <a:ext cx="1" cy="524435"/>
          </a:xfrm>
          <a:prstGeom prst="straightConnector1">
            <a:avLst/>
          </a:prstGeom>
          <a:ln>
            <a:solidFill>
              <a:schemeClr val="accent6">
                <a:lumMod val="75000"/>
              </a:schemeClr>
            </a:solidFill>
            <a:tailEnd type="triangle"/>
          </a:ln>
        </p:spPr>
        <p:style>
          <a:lnRef idx="1">
            <a:schemeClr val="accent1"/>
          </a:lnRef>
          <a:fillRef idx="2">
            <a:schemeClr val="accent1"/>
          </a:fillRef>
          <a:effectRef idx="1">
            <a:schemeClr val="accent1"/>
          </a:effectRef>
          <a:fontRef idx="minor">
            <a:schemeClr val="dk1"/>
          </a:fontRef>
        </p:style>
      </p:cxnSp>
      <p:cxnSp>
        <p:nvCxnSpPr>
          <p:cNvPr id="35" name="Conector recto de flecha 27"/>
          <p:cNvCxnSpPr>
            <a:stCxn id="22" idx="2"/>
          </p:cNvCxnSpPr>
          <p:nvPr/>
        </p:nvCxnSpPr>
        <p:spPr>
          <a:xfrm>
            <a:off x="3459294" y="2472144"/>
            <a:ext cx="0" cy="499656"/>
          </a:xfrm>
          <a:prstGeom prst="straightConnector1">
            <a:avLst/>
          </a:prstGeom>
          <a:ln>
            <a:solidFill>
              <a:schemeClr val="accent6">
                <a:lumMod val="75000"/>
              </a:schemeClr>
            </a:solidFill>
            <a:tailEnd type="triangle"/>
          </a:ln>
        </p:spPr>
        <p:style>
          <a:lnRef idx="1">
            <a:schemeClr val="accent1"/>
          </a:lnRef>
          <a:fillRef idx="2">
            <a:schemeClr val="accent1"/>
          </a:fillRef>
          <a:effectRef idx="1">
            <a:schemeClr val="accent1"/>
          </a:effectRef>
          <a:fontRef idx="minor">
            <a:schemeClr val="dk1"/>
          </a:fontRef>
        </p:style>
      </p:cxnSp>
      <p:cxnSp>
        <p:nvCxnSpPr>
          <p:cNvPr id="36" name="Conector recto de flecha 29"/>
          <p:cNvCxnSpPr/>
          <p:nvPr/>
        </p:nvCxnSpPr>
        <p:spPr>
          <a:xfrm>
            <a:off x="7771522" y="2461946"/>
            <a:ext cx="0" cy="509854"/>
          </a:xfrm>
          <a:prstGeom prst="straightConnector1">
            <a:avLst/>
          </a:prstGeom>
          <a:ln>
            <a:solidFill>
              <a:schemeClr val="accent6">
                <a:lumMod val="75000"/>
              </a:schemeClr>
            </a:solidFill>
            <a:tailEnd type="triangle"/>
          </a:ln>
        </p:spPr>
        <p:style>
          <a:lnRef idx="1">
            <a:schemeClr val="accent1"/>
          </a:lnRef>
          <a:fillRef idx="2">
            <a:schemeClr val="accent1"/>
          </a:fillRef>
          <a:effectRef idx="1">
            <a:schemeClr val="accent1"/>
          </a:effectRef>
          <a:fontRef idx="minor">
            <a:schemeClr val="dk1"/>
          </a:fontRef>
        </p:style>
      </p:cxnSp>
      <p:cxnSp>
        <p:nvCxnSpPr>
          <p:cNvPr id="37" name="Conector recto de flecha 31"/>
          <p:cNvCxnSpPr/>
          <p:nvPr/>
        </p:nvCxnSpPr>
        <p:spPr>
          <a:xfrm>
            <a:off x="5522540" y="2447364"/>
            <a:ext cx="0" cy="524436"/>
          </a:xfrm>
          <a:prstGeom prst="straightConnector1">
            <a:avLst/>
          </a:prstGeom>
          <a:ln>
            <a:solidFill>
              <a:schemeClr val="accent6">
                <a:lumMod val="75000"/>
              </a:schemeClr>
            </a:solidFill>
            <a:tailEnd type="triangle"/>
          </a:ln>
        </p:spPr>
        <p:style>
          <a:lnRef idx="1">
            <a:schemeClr val="accent1"/>
          </a:lnRef>
          <a:fillRef idx="2">
            <a:schemeClr val="accent1"/>
          </a:fillRef>
          <a:effectRef idx="1">
            <a:schemeClr val="accent1"/>
          </a:effectRef>
          <a:fontRef idx="minor">
            <a:schemeClr val="dk1"/>
          </a:fontRef>
        </p:style>
      </p:cxnSp>
      <p:pic>
        <p:nvPicPr>
          <p:cNvPr id="58"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7919772" y="5235751"/>
            <a:ext cx="1224227" cy="153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149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7919772" y="5235751"/>
            <a:ext cx="1224227" cy="153003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51520" y="1988840"/>
            <a:ext cx="8568952" cy="2169825"/>
          </a:xfrm>
          <a:prstGeom prst="rect">
            <a:avLst/>
          </a:prstGeom>
        </p:spPr>
        <p:txBody>
          <a:bodyPr wrap="square">
            <a:spAutoFit/>
          </a:bodyPr>
          <a:lstStyle/>
          <a:p>
            <a:pPr algn="ctr"/>
            <a:r>
              <a:rPr lang="es-EC" sz="4500" b="1" dirty="0"/>
              <a:t>CAPÍTULO </a:t>
            </a:r>
            <a:r>
              <a:rPr lang="es-EC" sz="4500" b="1" dirty="0" smtClean="0"/>
              <a:t>IV</a:t>
            </a:r>
            <a:r>
              <a:rPr lang="es-EC" sz="4500" b="1" dirty="0"/>
              <a:t>  </a:t>
            </a:r>
            <a:endParaRPr lang="es-EC" sz="4500" dirty="0"/>
          </a:p>
          <a:p>
            <a:pPr algn="ctr"/>
            <a:r>
              <a:rPr lang="es-EC" sz="4500" b="1" dirty="0"/>
              <a:t>PROCESAMIENTO, ANÁLISIS </a:t>
            </a:r>
            <a:r>
              <a:rPr lang="es-EC" sz="4500" b="1" dirty="0" smtClean="0"/>
              <a:t>E INTERPRETACIÓN </a:t>
            </a:r>
            <a:r>
              <a:rPr lang="es-EC" sz="4500" b="1" dirty="0"/>
              <a:t>DE </a:t>
            </a:r>
            <a:r>
              <a:rPr lang="es-EC" sz="4500" b="1" dirty="0" smtClean="0"/>
              <a:t>RESULTADOS</a:t>
            </a:r>
          </a:p>
        </p:txBody>
      </p:sp>
    </p:spTree>
    <p:extLst>
      <p:ext uri="{BB962C8B-B14F-4D97-AF65-F5344CB8AC3E}">
        <p14:creationId xmlns:p14="http://schemas.microsoft.com/office/powerpoint/2010/main" val="710819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7919772" y="5235751"/>
            <a:ext cx="1224227" cy="153003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827584" y="548679"/>
            <a:ext cx="7704301" cy="461665"/>
          </a:xfrm>
          <a:prstGeom prst="rect">
            <a:avLst/>
          </a:prstGeom>
        </p:spPr>
        <p:txBody>
          <a:bodyPr wrap="square">
            <a:spAutoFit/>
          </a:bodyPr>
          <a:lstStyle/>
          <a:p>
            <a:pPr algn="ctr"/>
            <a:r>
              <a:rPr lang="es-EC" sz="2400" b="1" dirty="0" smtClean="0"/>
              <a:t>DIRECTORA Y CO-DIRECTORA</a:t>
            </a:r>
            <a:endParaRPr lang="es-EC" sz="2400" b="1" dirty="0"/>
          </a:p>
        </p:txBody>
      </p:sp>
      <p:sp>
        <p:nvSpPr>
          <p:cNvPr id="6" name="5 Rectángulo"/>
          <p:cNvSpPr/>
          <p:nvPr/>
        </p:nvSpPr>
        <p:spPr>
          <a:xfrm>
            <a:off x="683568" y="1556792"/>
            <a:ext cx="7704856" cy="2308324"/>
          </a:xfrm>
          <a:prstGeom prst="rect">
            <a:avLst/>
          </a:prstGeom>
        </p:spPr>
        <p:txBody>
          <a:bodyPr wrap="square">
            <a:spAutoFit/>
          </a:bodyPr>
          <a:lstStyle/>
          <a:p>
            <a:pPr algn="just"/>
            <a:r>
              <a:rPr lang="es-EC" b="1" dirty="0"/>
              <a:t>Pregunta 1.</a:t>
            </a:r>
            <a:r>
              <a:rPr lang="es-EC" dirty="0"/>
              <a:t> </a:t>
            </a:r>
            <a:endParaRPr lang="es-EC" dirty="0" smtClean="0"/>
          </a:p>
          <a:p>
            <a:pPr algn="just"/>
            <a:endParaRPr lang="es-EC" b="1" dirty="0"/>
          </a:p>
          <a:p>
            <a:pPr algn="just"/>
            <a:r>
              <a:rPr lang="es-EC" b="1" dirty="0" smtClean="0"/>
              <a:t>¿</a:t>
            </a:r>
            <a:r>
              <a:rPr lang="es-EC" b="1" dirty="0"/>
              <a:t>La Observación de aves contribuye para la conservación de las áreas protegidas y naturales a través de la Filosofía de la Interpretación. Usted considera en forma general que esta actividad es una buena iniciativa para ser incorporada en las aulas como parte de los planes y proyectos institucionales de Educación Ambiental?</a:t>
            </a:r>
            <a:endParaRPr lang="es-EC" dirty="0"/>
          </a:p>
          <a:p>
            <a:pPr algn="just"/>
            <a:r>
              <a:rPr lang="es-EC" b="1" dirty="0"/>
              <a:t> </a:t>
            </a: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4164789032"/>
              </p:ext>
            </p:extLst>
          </p:nvPr>
        </p:nvGraphicFramePr>
        <p:xfrm>
          <a:off x="1907704" y="3865116"/>
          <a:ext cx="5256584" cy="2409218"/>
        </p:xfrm>
        <a:graphic>
          <a:graphicData uri="http://schemas.openxmlformats.org/drawingml/2006/table">
            <a:tbl>
              <a:tblPr firstRow="1">
                <a:tableStyleId>{9D7B26C5-4107-4FEC-AEDC-1716B250A1EF}</a:tableStyleId>
              </a:tblPr>
              <a:tblGrid>
                <a:gridCol w="2024437"/>
                <a:gridCol w="1670377"/>
                <a:gridCol w="1561770"/>
              </a:tblGrid>
              <a:tr h="344174">
                <a:tc>
                  <a:txBody>
                    <a:bodyPr/>
                    <a:lstStyle/>
                    <a:p>
                      <a:pPr algn="ctr">
                        <a:lnSpc>
                          <a:spcPct val="100000"/>
                        </a:lnSpc>
                        <a:spcAft>
                          <a:spcPts val="0"/>
                        </a:spcAft>
                        <a:tabLst>
                          <a:tab pos="90170" algn="l"/>
                        </a:tabLst>
                      </a:pPr>
                      <a:r>
                        <a:rPr lang="es-EC" sz="1000" b="1" dirty="0">
                          <a:effectLst/>
                        </a:rPr>
                        <a:t>DESCRIPCIÓN</a:t>
                      </a:r>
                      <a:endParaRPr lang="es-EC" sz="1000" b="1" dirty="0">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dirty="0">
                          <a:effectLst/>
                        </a:rPr>
                        <a:t>FRECUENCIA</a:t>
                      </a:r>
                      <a:endParaRPr lang="es-EC" sz="1000" b="1" dirty="0">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dirty="0">
                          <a:effectLst/>
                        </a:rPr>
                        <a:t>PORCENTAJE</a:t>
                      </a:r>
                      <a:endParaRPr lang="es-EC" sz="1000" b="1" dirty="0">
                        <a:solidFill>
                          <a:srgbClr val="000000"/>
                        </a:solidFill>
                        <a:effectLst/>
                        <a:latin typeface="Times New Roman"/>
                        <a:ea typeface="Times New Roman"/>
                      </a:endParaRPr>
                    </a:p>
                  </a:txBody>
                  <a:tcPr marL="68580" marR="68580" marT="0" marB="0" anchor="ctr"/>
                </a:tc>
              </a:tr>
              <a:tr h="344174">
                <a:tc>
                  <a:txBody>
                    <a:bodyPr/>
                    <a:lstStyle/>
                    <a:p>
                      <a:pPr algn="ctr">
                        <a:lnSpc>
                          <a:spcPct val="100000"/>
                        </a:lnSpc>
                        <a:spcAft>
                          <a:spcPts val="0"/>
                        </a:spcAft>
                        <a:tabLst>
                          <a:tab pos="180340" algn="l"/>
                          <a:tab pos="450215" algn="l"/>
                        </a:tabLst>
                      </a:pPr>
                      <a:r>
                        <a:rPr lang="es-EC" sz="1000" b="1" dirty="0">
                          <a:effectLst/>
                        </a:rPr>
                        <a:t>Definitivamente Si</a:t>
                      </a:r>
                      <a:endParaRPr lang="es-EC" sz="1000" b="1" dirty="0">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a:effectLst/>
                        </a:rPr>
                        <a:t>2</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a:effectLst/>
                        </a:rPr>
                        <a:t>100%</a:t>
                      </a:r>
                      <a:endParaRPr lang="es-EC" sz="1000" b="1">
                        <a:solidFill>
                          <a:srgbClr val="000000"/>
                        </a:solidFill>
                        <a:effectLst/>
                        <a:latin typeface="Times New Roman"/>
                        <a:ea typeface="Times New Roman"/>
                      </a:endParaRPr>
                    </a:p>
                  </a:txBody>
                  <a:tcPr marL="68580" marR="68580" marT="0" marB="0" anchor="ctr"/>
                </a:tc>
              </a:tr>
              <a:tr h="344174">
                <a:tc>
                  <a:txBody>
                    <a:bodyPr/>
                    <a:lstStyle/>
                    <a:p>
                      <a:pPr algn="ctr">
                        <a:lnSpc>
                          <a:spcPct val="100000"/>
                        </a:lnSpc>
                        <a:spcAft>
                          <a:spcPts val="0"/>
                        </a:spcAft>
                        <a:tabLst>
                          <a:tab pos="180340" algn="l"/>
                          <a:tab pos="450215" algn="l"/>
                        </a:tabLst>
                      </a:pPr>
                      <a:r>
                        <a:rPr lang="es-EC" sz="1000" b="1">
                          <a:effectLst/>
                        </a:rPr>
                        <a:t>Probablemente Si</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a:effectLst/>
                        </a:rPr>
                        <a:t>0</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dirty="0">
                          <a:effectLst/>
                        </a:rPr>
                        <a:t> </a:t>
                      </a:r>
                      <a:endParaRPr lang="es-EC" sz="1000" b="1" dirty="0">
                        <a:solidFill>
                          <a:srgbClr val="000000"/>
                        </a:solidFill>
                        <a:effectLst/>
                        <a:latin typeface="Times New Roman"/>
                        <a:ea typeface="Times New Roman"/>
                      </a:endParaRPr>
                    </a:p>
                  </a:txBody>
                  <a:tcPr marL="68580" marR="68580" marT="0" marB="0" anchor="ctr"/>
                </a:tc>
              </a:tr>
              <a:tr h="344174">
                <a:tc>
                  <a:txBody>
                    <a:bodyPr/>
                    <a:lstStyle/>
                    <a:p>
                      <a:pPr algn="ctr">
                        <a:lnSpc>
                          <a:spcPct val="100000"/>
                        </a:lnSpc>
                        <a:spcAft>
                          <a:spcPts val="0"/>
                        </a:spcAft>
                        <a:tabLst>
                          <a:tab pos="180340" algn="l"/>
                          <a:tab pos="450215" algn="l"/>
                        </a:tabLst>
                      </a:pPr>
                      <a:r>
                        <a:rPr lang="es-EC" sz="1000" b="1" dirty="0">
                          <a:effectLst/>
                        </a:rPr>
                        <a:t>Indeciso</a:t>
                      </a:r>
                      <a:endParaRPr lang="es-EC" sz="1000" b="1" dirty="0">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a:effectLst/>
                        </a:rPr>
                        <a:t>0</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dirty="0">
                          <a:effectLst/>
                        </a:rPr>
                        <a:t> </a:t>
                      </a:r>
                      <a:endParaRPr lang="es-EC" sz="1000" b="1" dirty="0">
                        <a:solidFill>
                          <a:srgbClr val="000000"/>
                        </a:solidFill>
                        <a:effectLst/>
                        <a:latin typeface="Times New Roman"/>
                        <a:ea typeface="Times New Roman"/>
                      </a:endParaRPr>
                    </a:p>
                  </a:txBody>
                  <a:tcPr marL="68580" marR="68580" marT="0" marB="0" anchor="ctr"/>
                </a:tc>
              </a:tr>
              <a:tr h="344174">
                <a:tc>
                  <a:txBody>
                    <a:bodyPr/>
                    <a:lstStyle/>
                    <a:p>
                      <a:pPr algn="ctr">
                        <a:lnSpc>
                          <a:spcPct val="100000"/>
                        </a:lnSpc>
                        <a:spcAft>
                          <a:spcPts val="0"/>
                        </a:spcAft>
                        <a:tabLst>
                          <a:tab pos="180340" algn="l"/>
                          <a:tab pos="450215" algn="l"/>
                        </a:tabLst>
                      </a:pPr>
                      <a:r>
                        <a:rPr lang="es-EC" sz="1000" b="1" dirty="0">
                          <a:effectLst/>
                        </a:rPr>
                        <a:t>Probablemente No</a:t>
                      </a:r>
                      <a:endParaRPr lang="es-EC" sz="1000" b="1" dirty="0">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dirty="0">
                          <a:effectLst/>
                        </a:rPr>
                        <a:t>0</a:t>
                      </a:r>
                      <a:endParaRPr lang="es-EC" sz="1000" b="1" dirty="0">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a:effectLst/>
                        </a:rPr>
                        <a:t> </a:t>
                      </a:r>
                      <a:endParaRPr lang="es-EC" sz="1000" b="1">
                        <a:solidFill>
                          <a:srgbClr val="000000"/>
                        </a:solidFill>
                        <a:effectLst/>
                        <a:latin typeface="Times New Roman"/>
                        <a:ea typeface="Times New Roman"/>
                      </a:endParaRPr>
                    </a:p>
                  </a:txBody>
                  <a:tcPr marL="68580" marR="68580" marT="0" marB="0" anchor="ctr"/>
                </a:tc>
              </a:tr>
              <a:tr h="344174">
                <a:tc>
                  <a:txBody>
                    <a:bodyPr/>
                    <a:lstStyle/>
                    <a:p>
                      <a:pPr algn="ctr">
                        <a:lnSpc>
                          <a:spcPct val="100000"/>
                        </a:lnSpc>
                        <a:spcAft>
                          <a:spcPts val="0"/>
                        </a:spcAft>
                        <a:tabLst>
                          <a:tab pos="180340" algn="l"/>
                          <a:tab pos="450215" algn="l"/>
                        </a:tabLst>
                      </a:pPr>
                      <a:r>
                        <a:rPr lang="es-EC" sz="1000" b="1">
                          <a:effectLst/>
                        </a:rPr>
                        <a:t>Definitivamente No</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a:effectLst/>
                        </a:rPr>
                        <a:t>0</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a:effectLst/>
                        </a:rPr>
                        <a:t> </a:t>
                      </a:r>
                      <a:endParaRPr lang="es-EC" sz="1000" b="1">
                        <a:solidFill>
                          <a:srgbClr val="000000"/>
                        </a:solidFill>
                        <a:effectLst/>
                        <a:latin typeface="Times New Roman"/>
                        <a:ea typeface="Times New Roman"/>
                      </a:endParaRPr>
                    </a:p>
                  </a:txBody>
                  <a:tcPr marL="68580" marR="68580" marT="0" marB="0" anchor="ctr"/>
                </a:tc>
              </a:tr>
              <a:tr h="344174">
                <a:tc>
                  <a:txBody>
                    <a:bodyPr/>
                    <a:lstStyle/>
                    <a:p>
                      <a:pPr algn="ctr">
                        <a:lnSpc>
                          <a:spcPct val="100000"/>
                        </a:lnSpc>
                        <a:spcAft>
                          <a:spcPts val="0"/>
                        </a:spcAft>
                        <a:tabLst>
                          <a:tab pos="90170" algn="l"/>
                        </a:tabLst>
                      </a:pPr>
                      <a:r>
                        <a:rPr lang="es-EC" sz="1000" b="1">
                          <a:effectLst/>
                        </a:rPr>
                        <a:t>TOTAL</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a:effectLst/>
                        </a:rPr>
                        <a:t>2</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00000"/>
                        </a:lnSpc>
                        <a:spcAft>
                          <a:spcPts val="0"/>
                        </a:spcAft>
                        <a:tabLst>
                          <a:tab pos="90170" algn="l"/>
                        </a:tabLst>
                      </a:pPr>
                      <a:r>
                        <a:rPr lang="es-EC" sz="1000" b="1" dirty="0">
                          <a:effectLst/>
                        </a:rPr>
                        <a:t>100%</a:t>
                      </a:r>
                      <a:endParaRPr lang="es-EC" sz="1000" b="1" dirty="0">
                        <a:solidFill>
                          <a:srgbClr val="000000"/>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667168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7919772" y="5235751"/>
            <a:ext cx="1224227" cy="153003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683567" y="764704"/>
            <a:ext cx="7848317" cy="1754326"/>
          </a:xfrm>
          <a:prstGeom prst="rect">
            <a:avLst/>
          </a:prstGeom>
        </p:spPr>
        <p:txBody>
          <a:bodyPr wrap="square">
            <a:spAutoFit/>
          </a:bodyPr>
          <a:lstStyle/>
          <a:p>
            <a:pPr algn="just"/>
            <a:r>
              <a:rPr lang="es-EC" b="1" dirty="0"/>
              <a:t>Pregunta 2. </a:t>
            </a:r>
            <a:endParaRPr lang="es-EC" b="1" dirty="0" smtClean="0"/>
          </a:p>
          <a:p>
            <a:pPr algn="just"/>
            <a:endParaRPr lang="es-EC" b="1" dirty="0"/>
          </a:p>
          <a:p>
            <a:pPr algn="just"/>
            <a:r>
              <a:rPr lang="es-EC" b="1" dirty="0" smtClean="0"/>
              <a:t>El </a:t>
            </a:r>
            <a:r>
              <a:rPr lang="es-EC" b="1" dirty="0"/>
              <a:t>Estado de Minas Gerais alberga aproximadamente la mitad de las aves de todo Brasil. ¿Usted considera que en </a:t>
            </a:r>
            <a:r>
              <a:rPr lang="es-EC" b="1" dirty="0" err="1"/>
              <a:t>Viçosa</a:t>
            </a:r>
            <a:r>
              <a:rPr lang="es-EC" b="1" dirty="0"/>
              <a:t> se promueve la observación de aves a través de programas y proyectos que permitan dar a conocer a los estudiantes y profesionales en educación formal la situación actual de las aves de </a:t>
            </a:r>
            <a:r>
              <a:rPr lang="es-EC" b="1" dirty="0" err="1"/>
              <a:t>Viçosa</a:t>
            </a:r>
            <a:r>
              <a:rPr lang="es-EC" b="1" dirty="0"/>
              <a:t>?</a:t>
            </a:r>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2110196139"/>
              </p:ext>
            </p:extLst>
          </p:nvPr>
        </p:nvGraphicFramePr>
        <p:xfrm>
          <a:off x="1835696" y="2996952"/>
          <a:ext cx="5221179" cy="1728190"/>
        </p:xfrm>
        <a:graphic>
          <a:graphicData uri="http://schemas.openxmlformats.org/drawingml/2006/table">
            <a:tbl>
              <a:tblPr firstRow="1">
                <a:tableStyleId>{9D7B26C5-4107-4FEC-AEDC-1716B250A1EF}</a:tableStyleId>
              </a:tblPr>
              <a:tblGrid>
                <a:gridCol w="2010801"/>
                <a:gridCol w="1659127"/>
                <a:gridCol w="1551251"/>
              </a:tblGrid>
              <a:tr h="345638">
                <a:tc>
                  <a:txBody>
                    <a:bodyPr/>
                    <a:lstStyle/>
                    <a:p>
                      <a:pPr algn="ctr">
                        <a:lnSpc>
                          <a:spcPct val="115000"/>
                        </a:lnSpc>
                        <a:spcAft>
                          <a:spcPts val="0"/>
                        </a:spcAft>
                        <a:tabLst>
                          <a:tab pos="90170" algn="l"/>
                        </a:tabLst>
                      </a:pPr>
                      <a:r>
                        <a:rPr lang="es-EC" sz="1000" b="1" dirty="0">
                          <a:effectLst/>
                        </a:rPr>
                        <a:t>DESCRIPCIÓN</a:t>
                      </a:r>
                      <a:endParaRPr lang="es-EC"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FRECUENCIA</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PORCENTAJE</a:t>
                      </a:r>
                      <a:endParaRPr lang="es-EC" sz="1000" b="1">
                        <a:solidFill>
                          <a:srgbClr val="000000"/>
                        </a:solidFill>
                        <a:effectLst/>
                        <a:latin typeface="Times New Roman"/>
                        <a:ea typeface="Times New Roman"/>
                      </a:endParaRPr>
                    </a:p>
                  </a:txBody>
                  <a:tcPr marL="68580" marR="68580" marT="0" marB="0" anchor="ctr"/>
                </a:tc>
              </a:tr>
              <a:tr h="345638">
                <a:tc>
                  <a:txBody>
                    <a:bodyPr/>
                    <a:lstStyle/>
                    <a:p>
                      <a:pPr algn="ctr">
                        <a:lnSpc>
                          <a:spcPct val="115000"/>
                        </a:lnSpc>
                        <a:spcAft>
                          <a:spcPts val="0"/>
                        </a:spcAft>
                        <a:tabLst>
                          <a:tab pos="180340" algn="l"/>
                          <a:tab pos="450215" algn="l"/>
                        </a:tabLst>
                      </a:pPr>
                      <a:r>
                        <a:rPr lang="es-EC" sz="1000" b="1">
                          <a:effectLst/>
                        </a:rPr>
                        <a:t>Si</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0</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 </a:t>
                      </a:r>
                      <a:endParaRPr lang="es-EC" sz="1000" b="1">
                        <a:solidFill>
                          <a:srgbClr val="000000"/>
                        </a:solidFill>
                        <a:effectLst/>
                        <a:latin typeface="Times New Roman"/>
                        <a:ea typeface="Times New Roman"/>
                      </a:endParaRPr>
                    </a:p>
                  </a:txBody>
                  <a:tcPr marL="68580" marR="68580" marT="0" marB="0" anchor="ctr"/>
                </a:tc>
              </a:tr>
              <a:tr h="345638">
                <a:tc>
                  <a:txBody>
                    <a:bodyPr/>
                    <a:lstStyle/>
                    <a:p>
                      <a:pPr algn="ctr">
                        <a:lnSpc>
                          <a:spcPct val="115000"/>
                        </a:lnSpc>
                        <a:spcAft>
                          <a:spcPts val="0"/>
                        </a:spcAft>
                        <a:tabLst>
                          <a:tab pos="180340" algn="l"/>
                          <a:tab pos="450215" algn="l"/>
                        </a:tabLst>
                      </a:pPr>
                      <a:r>
                        <a:rPr lang="es-EC" sz="1000" b="1" dirty="0">
                          <a:effectLst/>
                        </a:rPr>
                        <a:t>Parcialmente</a:t>
                      </a:r>
                      <a:endParaRPr lang="es-EC"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0</a:t>
                      </a:r>
                      <a:endParaRPr lang="es-EC"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 </a:t>
                      </a:r>
                      <a:endParaRPr lang="es-EC" sz="1000" b="1">
                        <a:solidFill>
                          <a:srgbClr val="000000"/>
                        </a:solidFill>
                        <a:effectLst/>
                        <a:latin typeface="Times New Roman"/>
                        <a:ea typeface="Times New Roman"/>
                      </a:endParaRPr>
                    </a:p>
                  </a:txBody>
                  <a:tcPr marL="68580" marR="68580" marT="0" marB="0" anchor="ctr"/>
                </a:tc>
              </a:tr>
              <a:tr h="345638">
                <a:tc>
                  <a:txBody>
                    <a:bodyPr/>
                    <a:lstStyle/>
                    <a:p>
                      <a:pPr algn="ctr">
                        <a:lnSpc>
                          <a:spcPct val="115000"/>
                        </a:lnSpc>
                        <a:spcAft>
                          <a:spcPts val="0"/>
                        </a:spcAft>
                        <a:tabLst>
                          <a:tab pos="180340" algn="l"/>
                          <a:tab pos="450215" algn="l"/>
                        </a:tabLst>
                      </a:pPr>
                      <a:r>
                        <a:rPr lang="es-EC" sz="1000" b="1">
                          <a:effectLst/>
                        </a:rPr>
                        <a:t>No</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2</a:t>
                      </a:r>
                      <a:endParaRPr lang="es-EC"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100%</a:t>
                      </a:r>
                      <a:endParaRPr lang="es-EC" sz="1000" b="1">
                        <a:solidFill>
                          <a:srgbClr val="000000"/>
                        </a:solidFill>
                        <a:effectLst/>
                        <a:latin typeface="Times New Roman"/>
                        <a:ea typeface="Times New Roman"/>
                      </a:endParaRPr>
                    </a:p>
                  </a:txBody>
                  <a:tcPr marL="68580" marR="68580" marT="0" marB="0" anchor="ctr"/>
                </a:tc>
              </a:tr>
              <a:tr h="345638">
                <a:tc>
                  <a:txBody>
                    <a:bodyPr/>
                    <a:lstStyle/>
                    <a:p>
                      <a:pPr algn="ctr">
                        <a:lnSpc>
                          <a:spcPct val="115000"/>
                        </a:lnSpc>
                        <a:spcAft>
                          <a:spcPts val="0"/>
                        </a:spcAft>
                        <a:tabLst>
                          <a:tab pos="90170" algn="l"/>
                        </a:tabLst>
                      </a:pPr>
                      <a:r>
                        <a:rPr lang="es-EC" sz="1000" b="1">
                          <a:effectLst/>
                        </a:rPr>
                        <a:t>TOTAL</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a:t>
                      </a:r>
                      <a:endParaRPr lang="es-EC"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100%</a:t>
                      </a:r>
                      <a:endParaRPr lang="es-EC" sz="1000" b="1" dirty="0">
                        <a:solidFill>
                          <a:srgbClr val="000000"/>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84956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1" y="463605"/>
            <a:ext cx="7992333" cy="1754326"/>
          </a:xfrm>
          <a:prstGeom prst="rect">
            <a:avLst/>
          </a:prstGeom>
        </p:spPr>
        <p:txBody>
          <a:bodyPr wrap="square">
            <a:spAutoFit/>
          </a:bodyPr>
          <a:lstStyle/>
          <a:p>
            <a:pPr algn="just"/>
            <a:r>
              <a:rPr lang="es-EC" b="1" dirty="0"/>
              <a:t>Pregunta 8. </a:t>
            </a:r>
            <a:endParaRPr lang="es-EC" b="1" dirty="0" smtClean="0"/>
          </a:p>
          <a:p>
            <a:pPr algn="just"/>
            <a:endParaRPr lang="es-EC" b="1" dirty="0"/>
          </a:p>
          <a:p>
            <a:pPr algn="just"/>
            <a:r>
              <a:rPr lang="es-EC" b="1" dirty="0" smtClean="0"/>
              <a:t>¿</a:t>
            </a:r>
            <a:r>
              <a:rPr lang="es-EC" b="1" dirty="0"/>
              <a:t>En pocas palabras, indique los principales cambios que usted considera que traería para los alumnos de Educación Media, en términos de concientización ambiental conocer más de las aves de </a:t>
            </a:r>
            <a:r>
              <a:rPr lang="es-EC" b="1" dirty="0" err="1"/>
              <a:t>Viçosa</a:t>
            </a:r>
            <a:r>
              <a:rPr lang="es-EC" b="1" dirty="0"/>
              <a:t> por medio de la Observación de Aves?</a:t>
            </a:r>
            <a:endParaRPr lang="es-EC" dirty="0"/>
          </a:p>
        </p:txBody>
      </p:sp>
      <p:pic>
        <p:nvPicPr>
          <p:cNvPr id="6"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7919772" y="5235751"/>
            <a:ext cx="1224227" cy="153003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75276" y="2564029"/>
            <a:ext cx="7920882" cy="3139321"/>
          </a:xfrm>
          <a:prstGeom prst="rect">
            <a:avLst/>
          </a:prstGeom>
        </p:spPr>
        <p:txBody>
          <a:bodyPr wrap="square">
            <a:spAutoFit/>
          </a:bodyPr>
          <a:lstStyle/>
          <a:p>
            <a:pPr algn="just"/>
            <a:r>
              <a:rPr lang="es-EC" b="1" dirty="0"/>
              <a:t>Testimonio 1: Directora Institucional: </a:t>
            </a:r>
            <a:r>
              <a:rPr lang="es-EC" dirty="0"/>
              <a:t>“El alumno será más observador de la naturaleza y de las aves, con certeza serán más conscientes y cuidadosos con el medio ambiente”.</a:t>
            </a:r>
          </a:p>
          <a:p>
            <a:pPr algn="just"/>
            <a:r>
              <a:rPr lang="es-EC" b="1" dirty="0"/>
              <a:t> </a:t>
            </a:r>
            <a:endParaRPr lang="es-EC" dirty="0"/>
          </a:p>
          <a:p>
            <a:pPr algn="just"/>
            <a:r>
              <a:rPr lang="es-EC" b="1" dirty="0" smtClean="0"/>
              <a:t>Testimonio </a:t>
            </a:r>
            <a:r>
              <a:rPr lang="es-EC" b="1" dirty="0"/>
              <a:t>2: Coordinadora Pedagógica:</a:t>
            </a:r>
            <a:r>
              <a:rPr lang="es-EC" dirty="0"/>
              <a:t> “La experiencia, antes que cualquier cosa, introduciría a los estudiantes en el Medio Ambiente de forma más intensificada, algo que es interesante. El contacto con el medio es apto para despertar cierta sensibilidad para que los individuos se concienticen sobre la importancia de la preservación ambiental. Además, a partir de iniciativas como esta, sí es posible conocer más y mejor la Geografía, la naturaleza (flora y fauna), y el medio ambiente local (</a:t>
            </a:r>
            <a:r>
              <a:rPr lang="es-EC" dirty="0" err="1"/>
              <a:t>Viçosa</a:t>
            </a:r>
            <a:r>
              <a:rPr lang="es-EC" dirty="0"/>
              <a:t>)”. </a:t>
            </a:r>
          </a:p>
        </p:txBody>
      </p:sp>
    </p:spTree>
    <p:extLst>
      <p:ext uri="{BB962C8B-B14F-4D97-AF65-F5344CB8AC3E}">
        <p14:creationId xmlns:p14="http://schemas.microsoft.com/office/powerpoint/2010/main" val="329439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400" b="1" dirty="0" smtClean="0"/>
              <a:t>ENCUESTA APLICADA AL PROFESOR DE BIOLOGÍA DE EDUCACIÓN MEDIA DEL COLEGIO ÁGORA.</a:t>
            </a:r>
            <a:br>
              <a:rPr lang="es-EC" sz="2400" b="1" dirty="0" smtClean="0"/>
            </a:br>
            <a:endParaRPr lang="es-EC" sz="2400" dirty="0"/>
          </a:p>
        </p:txBody>
      </p:sp>
      <p:pic>
        <p:nvPicPr>
          <p:cNvPr id="4"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7919772" y="5235751"/>
            <a:ext cx="1224227" cy="153003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83568" y="1412776"/>
            <a:ext cx="8064896" cy="1477328"/>
          </a:xfrm>
          <a:prstGeom prst="rect">
            <a:avLst/>
          </a:prstGeom>
        </p:spPr>
        <p:txBody>
          <a:bodyPr wrap="square">
            <a:spAutoFit/>
          </a:bodyPr>
          <a:lstStyle/>
          <a:p>
            <a:pPr algn="just"/>
            <a:r>
              <a:rPr lang="es-EC" b="1" dirty="0">
                <a:solidFill>
                  <a:srgbClr val="FF6600"/>
                </a:solidFill>
              </a:rPr>
              <a:t>Pregunta 1. </a:t>
            </a:r>
            <a:r>
              <a:rPr lang="es-EC" b="1" dirty="0"/>
              <a:t>¿Alguna vez usted ya dirigió la actividad de Observación e Interpretación de aves como iniciativa o Proyecto Educativo en Educación Ambiental en el Colegio Ágora?  </a:t>
            </a:r>
            <a:endParaRPr lang="es-EC" b="1" dirty="0" smtClean="0"/>
          </a:p>
          <a:p>
            <a:pPr algn="just"/>
            <a:endParaRPr lang="es-EC" b="1" dirty="0"/>
          </a:p>
          <a:p>
            <a:r>
              <a:rPr lang="es-EC" dirty="0"/>
              <a:t>Si (_)           </a:t>
            </a:r>
            <a:r>
              <a:rPr lang="es-EC" b="1" dirty="0"/>
              <a:t>No (X)</a:t>
            </a:r>
          </a:p>
        </p:txBody>
      </p:sp>
      <p:sp>
        <p:nvSpPr>
          <p:cNvPr id="6" name="5 Rectángulo"/>
          <p:cNvSpPr/>
          <p:nvPr/>
        </p:nvSpPr>
        <p:spPr>
          <a:xfrm>
            <a:off x="642813" y="2996952"/>
            <a:ext cx="8033643" cy="1477328"/>
          </a:xfrm>
          <a:prstGeom prst="rect">
            <a:avLst/>
          </a:prstGeom>
        </p:spPr>
        <p:txBody>
          <a:bodyPr wrap="square">
            <a:spAutoFit/>
          </a:bodyPr>
          <a:lstStyle/>
          <a:p>
            <a:pPr algn="just"/>
            <a:r>
              <a:rPr lang="es-EC" b="1" dirty="0">
                <a:solidFill>
                  <a:srgbClr val="FF6600"/>
                </a:solidFill>
              </a:rPr>
              <a:t>Pregunta 2. </a:t>
            </a:r>
            <a:r>
              <a:rPr lang="es-EC" b="1" dirty="0"/>
              <a:t>¿Si tuviera la oportunidad de dirigir la actividad de observar aves, considera usted que conoce las técnicas y estrategias para conducir a los alumnos a realizar el avistamiento de las especies?</a:t>
            </a:r>
          </a:p>
          <a:p>
            <a:pPr algn="just"/>
            <a:r>
              <a:rPr lang="es-EC" b="1" dirty="0"/>
              <a:t> </a:t>
            </a:r>
          </a:p>
          <a:p>
            <a:pPr algn="just"/>
            <a:r>
              <a:rPr lang="es-EC" b="1" dirty="0"/>
              <a:t>Sí (X)     </a:t>
            </a:r>
            <a:r>
              <a:rPr lang="es-EC" dirty="0"/>
              <a:t>Parcialmente (_)     No (_)</a:t>
            </a:r>
          </a:p>
        </p:txBody>
      </p:sp>
      <p:sp>
        <p:nvSpPr>
          <p:cNvPr id="7" name="6 Rectángulo"/>
          <p:cNvSpPr/>
          <p:nvPr/>
        </p:nvSpPr>
        <p:spPr>
          <a:xfrm>
            <a:off x="683568" y="4638035"/>
            <a:ext cx="8064896" cy="2031325"/>
          </a:xfrm>
          <a:prstGeom prst="rect">
            <a:avLst/>
          </a:prstGeom>
        </p:spPr>
        <p:txBody>
          <a:bodyPr wrap="square">
            <a:spAutoFit/>
          </a:bodyPr>
          <a:lstStyle/>
          <a:p>
            <a:pPr algn="just"/>
            <a:r>
              <a:rPr lang="es-EC" b="1" dirty="0">
                <a:solidFill>
                  <a:srgbClr val="FF6600"/>
                </a:solidFill>
              </a:rPr>
              <a:t>Pregunta 3. </a:t>
            </a:r>
            <a:r>
              <a:rPr lang="es-EC" b="1" dirty="0"/>
              <a:t>¿Usted considera que la actividad de observar aves promueve la concientización ambiental en los alumnos del Educación Media para preservar las aves de Brasil comenzando con iniciativas de protección de las aves a nivel local?</a:t>
            </a:r>
            <a:endParaRPr lang="es-EC" dirty="0"/>
          </a:p>
          <a:p>
            <a:pPr algn="just"/>
            <a:r>
              <a:rPr lang="es-EC" b="1" dirty="0"/>
              <a:t> </a:t>
            </a:r>
            <a:endParaRPr lang="es-EC" dirty="0"/>
          </a:p>
          <a:p>
            <a:pPr algn="just"/>
            <a:r>
              <a:rPr lang="es-EC" b="1" dirty="0"/>
              <a:t>Definitivamente sí (X)</a:t>
            </a:r>
            <a:r>
              <a:rPr lang="es-EC" dirty="0"/>
              <a:t>       Probablemente Si(_ )     Indeciso (_)</a:t>
            </a:r>
          </a:p>
          <a:p>
            <a:pPr algn="just"/>
            <a:r>
              <a:rPr lang="es-EC" dirty="0"/>
              <a:t>Probablemente No (_)    Definitivamente No (_)</a:t>
            </a:r>
          </a:p>
          <a:p>
            <a:pPr algn="just"/>
            <a:r>
              <a:rPr lang="es-EC" b="1" dirty="0"/>
              <a:t> </a:t>
            </a:r>
            <a:endParaRPr lang="es-EC" dirty="0"/>
          </a:p>
        </p:txBody>
      </p:sp>
      <p:cxnSp>
        <p:nvCxnSpPr>
          <p:cNvPr id="9" name="8 Conector recto"/>
          <p:cNvCxnSpPr/>
          <p:nvPr/>
        </p:nvCxnSpPr>
        <p:spPr>
          <a:xfrm>
            <a:off x="683568" y="2890104"/>
            <a:ext cx="7992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719572" y="4594439"/>
            <a:ext cx="79928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020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7919772" y="5235751"/>
            <a:ext cx="1224227" cy="153003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12864" y="922455"/>
            <a:ext cx="7920325" cy="2862322"/>
          </a:xfrm>
          <a:prstGeom prst="rect">
            <a:avLst/>
          </a:prstGeom>
        </p:spPr>
        <p:txBody>
          <a:bodyPr wrap="square">
            <a:spAutoFit/>
          </a:bodyPr>
          <a:lstStyle/>
          <a:p>
            <a:pPr algn="just"/>
            <a:r>
              <a:rPr lang="es-EC" b="1" dirty="0"/>
              <a:t>Pregunta 9. En pocas palabras, que tan importante sería para los alumnos de Educación Media observar aves, en relación a los beneficios de generar conciencia ambiental en los estudiantes. </a:t>
            </a:r>
            <a:endParaRPr lang="es-EC" b="1" dirty="0" smtClean="0"/>
          </a:p>
          <a:p>
            <a:pPr algn="just"/>
            <a:endParaRPr lang="es-EC" dirty="0"/>
          </a:p>
          <a:p>
            <a:pPr algn="just"/>
            <a:r>
              <a:rPr lang="es-EC" b="1" dirty="0" smtClean="0"/>
              <a:t>Testimonio</a:t>
            </a:r>
            <a:r>
              <a:rPr lang="es-EC" b="1" dirty="0"/>
              <a:t>: </a:t>
            </a:r>
            <a:endParaRPr lang="es-EC" b="1" dirty="0" smtClean="0"/>
          </a:p>
          <a:p>
            <a:pPr algn="just"/>
            <a:endParaRPr lang="es-EC" b="1" dirty="0"/>
          </a:p>
          <a:p>
            <a:pPr algn="just"/>
            <a:r>
              <a:rPr lang="es-EC" dirty="0" smtClean="0"/>
              <a:t>La </a:t>
            </a:r>
            <a:r>
              <a:rPr lang="es-EC" dirty="0"/>
              <a:t>observación de aves puede venir a promover la concientización efectiva de los estudiantes para la fauna de aves, sumado, preservar lo que se conoce es más eficiente.  </a:t>
            </a:r>
            <a:endParaRPr lang="es-EC" dirty="0" smtClean="0"/>
          </a:p>
          <a:p>
            <a:pPr algn="just"/>
            <a:endParaRPr lang="es-EC" dirty="0"/>
          </a:p>
        </p:txBody>
      </p:sp>
    </p:spTree>
    <p:extLst>
      <p:ext uri="{BB962C8B-B14F-4D97-AF65-F5344CB8AC3E}">
        <p14:creationId xmlns:p14="http://schemas.microsoft.com/office/powerpoint/2010/main" val="2382821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8475207" y="116632"/>
            <a:ext cx="612114" cy="76501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9551" y="404664"/>
            <a:ext cx="7992333" cy="646331"/>
          </a:xfrm>
          <a:prstGeom prst="rect">
            <a:avLst/>
          </a:prstGeom>
        </p:spPr>
        <p:txBody>
          <a:bodyPr wrap="square">
            <a:spAutoFit/>
          </a:bodyPr>
          <a:lstStyle/>
          <a:p>
            <a:pPr algn="ctr"/>
            <a:r>
              <a:rPr lang="es-EC" b="1" dirty="0" smtClean="0"/>
              <a:t>ENCUESTA APLICADA A ESTUDIANTES DE  1°, 2° Y 3°. AÑO DE EDUCACIÓN MEDIA DEL COLEGIO ÁGORA</a:t>
            </a:r>
            <a:endParaRPr lang="es-ES" b="1" dirty="0"/>
          </a:p>
        </p:txBody>
      </p:sp>
      <p:sp>
        <p:nvSpPr>
          <p:cNvPr id="6" name="5 Rectángulo"/>
          <p:cNvSpPr/>
          <p:nvPr/>
        </p:nvSpPr>
        <p:spPr>
          <a:xfrm>
            <a:off x="683568" y="1303998"/>
            <a:ext cx="8064896" cy="369332"/>
          </a:xfrm>
          <a:prstGeom prst="rect">
            <a:avLst/>
          </a:prstGeom>
        </p:spPr>
        <p:txBody>
          <a:bodyPr wrap="square">
            <a:spAutoFit/>
          </a:bodyPr>
          <a:lstStyle/>
          <a:p>
            <a:r>
              <a:rPr lang="es-EC" b="1" dirty="0"/>
              <a:t>Pregunta 1: ¿Usted conoce la importancia de las aves en la naturaleza?</a:t>
            </a:r>
            <a:endParaRPr lang="es-ES" dirty="0"/>
          </a:p>
        </p:txBody>
      </p:sp>
      <p:graphicFrame>
        <p:nvGraphicFramePr>
          <p:cNvPr id="7" name="6 Tabla"/>
          <p:cNvGraphicFramePr>
            <a:graphicFrameLocks noGrp="1"/>
          </p:cNvGraphicFramePr>
          <p:nvPr>
            <p:extLst>
              <p:ext uri="{D42A27DB-BD31-4B8C-83A1-F6EECF244321}">
                <p14:modId xmlns:p14="http://schemas.microsoft.com/office/powerpoint/2010/main" val="2850098000"/>
              </p:ext>
            </p:extLst>
          </p:nvPr>
        </p:nvGraphicFramePr>
        <p:xfrm>
          <a:off x="827584" y="1863902"/>
          <a:ext cx="4752527" cy="1684289"/>
        </p:xfrm>
        <a:graphic>
          <a:graphicData uri="http://schemas.openxmlformats.org/drawingml/2006/table">
            <a:tbl>
              <a:tblPr firstRow="1">
                <a:tableStyleId>{9D7B26C5-4107-4FEC-AEDC-1716B250A1EF}</a:tableStyleId>
              </a:tblPr>
              <a:tblGrid>
                <a:gridCol w="1622032"/>
                <a:gridCol w="372778"/>
                <a:gridCol w="372778"/>
                <a:gridCol w="372252"/>
                <a:gridCol w="1043674"/>
                <a:gridCol w="969013"/>
              </a:tblGrid>
              <a:tr h="573957">
                <a:tc>
                  <a:txBody>
                    <a:bodyPr/>
                    <a:lstStyle/>
                    <a:p>
                      <a:pPr algn="ctr">
                        <a:lnSpc>
                          <a:spcPct val="115000"/>
                        </a:lnSpc>
                        <a:spcAft>
                          <a:spcPts val="0"/>
                        </a:spcAft>
                        <a:tabLst>
                          <a:tab pos="90170" algn="l"/>
                        </a:tabLst>
                      </a:pPr>
                      <a:r>
                        <a:rPr lang="es-EC" sz="1000" b="1" dirty="0">
                          <a:effectLst/>
                        </a:rPr>
                        <a:t>DESCRIPCIÓN</a:t>
                      </a:r>
                      <a:endParaRPr lang="es-ES" sz="1000" b="1"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 pos="336550" algn="l"/>
                        </a:tabLst>
                      </a:pPr>
                      <a:r>
                        <a:rPr lang="es-EC" sz="1000" b="1">
                          <a:effectLst/>
                        </a:rPr>
                        <a:t>1°. AÑO</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dirty="0">
                          <a:effectLst/>
                        </a:rPr>
                        <a:t>2°. AÑO</a:t>
                      </a:r>
                      <a:endParaRPr lang="es-ES" sz="1000" b="1"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3°. AÑO</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FRECUENCIA ABSOLUTA</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PORCENTAJE</a:t>
                      </a:r>
                      <a:endParaRPr lang="es-ES" sz="1000" b="1">
                        <a:solidFill>
                          <a:srgbClr val="000000"/>
                        </a:solidFill>
                        <a:effectLst/>
                        <a:latin typeface="Times New Roman"/>
                        <a:ea typeface="Times New Roman"/>
                      </a:endParaRPr>
                    </a:p>
                  </a:txBody>
                  <a:tcPr marL="68580" marR="68580" marT="0" marB="0"/>
                </a:tc>
              </a:tr>
              <a:tr h="277583">
                <a:tc>
                  <a:txBody>
                    <a:bodyPr/>
                    <a:lstStyle/>
                    <a:p>
                      <a:pPr algn="ctr">
                        <a:lnSpc>
                          <a:spcPct val="115000"/>
                        </a:lnSpc>
                        <a:spcAft>
                          <a:spcPts val="0"/>
                        </a:spcAft>
                        <a:tabLst>
                          <a:tab pos="180340" algn="l"/>
                          <a:tab pos="450215" algn="l"/>
                        </a:tabLst>
                      </a:pPr>
                      <a:r>
                        <a:rPr lang="es-EC" sz="1000" b="1">
                          <a:effectLst/>
                        </a:rPr>
                        <a:t>Si</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180340" algn="l"/>
                          <a:tab pos="450215" algn="l"/>
                        </a:tabLst>
                      </a:pPr>
                      <a:r>
                        <a:rPr lang="es-EC" sz="1000" b="1">
                          <a:effectLst/>
                        </a:rPr>
                        <a:t>10</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7</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9</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dirty="0">
                          <a:effectLst/>
                        </a:rPr>
                        <a:t>26</a:t>
                      </a:r>
                      <a:endParaRPr lang="es-ES" sz="1000" b="1"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44%</a:t>
                      </a:r>
                      <a:endParaRPr lang="es-ES" sz="1000" b="1">
                        <a:solidFill>
                          <a:srgbClr val="000000"/>
                        </a:solidFill>
                        <a:effectLst/>
                        <a:latin typeface="Times New Roman"/>
                        <a:ea typeface="Times New Roman"/>
                      </a:endParaRPr>
                    </a:p>
                  </a:txBody>
                  <a:tcPr marL="68580" marR="68580" marT="0" marB="0"/>
                </a:tc>
              </a:tr>
              <a:tr h="277583">
                <a:tc>
                  <a:txBody>
                    <a:bodyPr/>
                    <a:lstStyle/>
                    <a:p>
                      <a:pPr algn="ctr">
                        <a:lnSpc>
                          <a:spcPct val="115000"/>
                        </a:lnSpc>
                        <a:spcAft>
                          <a:spcPts val="0"/>
                        </a:spcAft>
                        <a:tabLst>
                          <a:tab pos="180340" algn="l"/>
                          <a:tab pos="450215" algn="l"/>
                        </a:tabLst>
                      </a:pPr>
                      <a:r>
                        <a:rPr lang="es-EC" sz="1000" b="1">
                          <a:effectLst/>
                        </a:rPr>
                        <a:t>Parcialmente</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180340" algn="l"/>
                          <a:tab pos="450215" algn="l"/>
                        </a:tabLst>
                      </a:pPr>
                      <a:r>
                        <a:rPr lang="es-EC" sz="1000" b="1">
                          <a:effectLst/>
                        </a:rPr>
                        <a:t>8</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9</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15</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32</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53%</a:t>
                      </a:r>
                      <a:endParaRPr lang="es-ES" sz="1000" b="1">
                        <a:solidFill>
                          <a:srgbClr val="000000"/>
                        </a:solidFill>
                        <a:effectLst/>
                        <a:latin typeface="Times New Roman"/>
                        <a:ea typeface="Times New Roman"/>
                      </a:endParaRPr>
                    </a:p>
                  </a:txBody>
                  <a:tcPr marL="68580" marR="68580" marT="0" marB="0"/>
                </a:tc>
              </a:tr>
              <a:tr h="277583">
                <a:tc>
                  <a:txBody>
                    <a:bodyPr/>
                    <a:lstStyle/>
                    <a:p>
                      <a:pPr algn="ctr">
                        <a:lnSpc>
                          <a:spcPct val="115000"/>
                        </a:lnSpc>
                        <a:spcAft>
                          <a:spcPts val="0"/>
                        </a:spcAft>
                        <a:tabLst>
                          <a:tab pos="180340" algn="l"/>
                          <a:tab pos="450215" algn="l"/>
                        </a:tabLst>
                      </a:pPr>
                      <a:r>
                        <a:rPr lang="es-EC" sz="1000" b="1">
                          <a:effectLst/>
                        </a:rPr>
                        <a:t>No</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180340" algn="l"/>
                          <a:tab pos="450215" algn="l"/>
                        </a:tabLst>
                      </a:pPr>
                      <a:r>
                        <a:rPr lang="es-EC" sz="1000" b="1">
                          <a:effectLst/>
                        </a:rPr>
                        <a:t>1</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0</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1</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2</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3%</a:t>
                      </a:r>
                      <a:endParaRPr lang="es-ES" sz="1000" b="1">
                        <a:solidFill>
                          <a:srgbClr val="000000"/>
                        </a:solidFill>
                        <a:effectLst/>
                        <a:latin typeface="Times New Roman"/>
                        <a:ea typeface="Times New Roman"/>
                      </a:endParaRPr>
                    </a:p>
                  </a:txBody>
                  <a:tcPr marL="68580" marR="68580" marT="0" marB="0"/>
                </a:tc>
              </a:tr>
              <a:tr h="277583">
                <a:tc>
                  <a:txBody>
                    <a:bodyPr/>
                    <a:lstStyle/>
                    <a:p>
                      <a:pPr algn="ctr">
                        <a:lnSpc>
                          <a:spcPct val="115000"/>
                        </a:lnSpc>
                        <a:spcAft>
                          <a:spcPts val="0"/>
                        </a:spcAft>
                        <a:tabLst>
                          <a:tab pos="90170" algn="l"/>
                        </a:tabLst>
                      </a:pPr>
                      <a:r>
                        <a:rPr lang="es-EC" sz="800" b="1">
                          <a:effectLst/>
                        </a:rPr>
                        <a:t>TOTAL POR CURSO:</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19</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16</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dirty="0">
                          <a:effectLst/>
                        </a:rPr>
                        <a:t>25</a:t>
                      </a:r>
                      <a:endParaRPr lang="es-ES" sz="1000" b="1" dirty="0">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a:effectLst/>
                        </a:rPr>
                        <a:t>60</a:t>
                      </a:r>
                      <a:endParaRPr lang="es-ES" sz="1000" b="1">
                        <a:solidFill>
                          <a:srgbClr val="000000"/>
                        </a:solidFill>
                        <a:effectLst/>
                        <a:latin typeface="Times New Roman"/>
                        <a:ea typeface="Times New Roman"/>
                      </a:endParaRPr>
                    </a:p>
                  </a:txBody>
                  <a:tcPr marL="68580" marR="68580" marT="0" marB="0"/>
                </a:tc>
                <a:tc>
                  <a:txBody>
                    <a:bodyPr/>
                    <a:lstStyle/>
                    <a:p>
                      <a:pPr algn="ctr">
                        <a:lnSpc>
                          <a:spcPct val="115000"/>
                        </a:lnSpc>
                        <a:spcAft>
                          <a:spcPts val="0"/>
                        </a:spcAft>
                        <a:tabLst>
                          <a:tab pos="90170" algn="l"/>
                        </a:tabLst>
                      </a:pPr>
                      <a:r>
                        <a:rPr lang="es-EC" sz="1000" b="1" dirty="0">
                          <a:effectLst/>
                        </a:rPr>
                        <a:t>100%</a:t>
                      </a:r>
                      <a:endParaRPr lang="es-ES" sz="1000" b="1" dirty="0">
                        <a:solidFill>
                          <a:srgbClr val="000000"/>
                        </a:solidFill>
                        <a:effectLst/>
                        <a:latin typeface="Times New Roman"/>
                        <a:ea typeface="Times New Roman"/>
                      </a:endParaRPr>
                    </a:p>
                  </a:txBody>
                  <a:tcPr marL="68580" marR="68580" marT="0" marB="0"/>
                </a:tc>
              </a:tr>
            </a:tbl>
          </a:graphicData>
        </a:graphic>
      </p:graphicFrame>
      <p:sp>
        <p:nvSpPr>
          <p:cNvPr id="8" name="Rectangle 1"/>
          <p:cNvSpPr>
            <a:spLocks noChangeArrowheads="1"/>
          </p:cNvSpPr>
          <p:nvPr/>
        </p:nvSpPr>
        <p:spPr bwMode="auto">
          <a:xfrm>
            <a:off x="1700213" y="3336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8 Gráfico"/>
          <p:cNvGraphicFramePr/>
          <p:nvPr>
            <p:extLst>
              <p:ext uri="{D42A27DB-BD31-4B8C-83A1-F6EECF244321}">
                <p14:modId xmlns:p14="http://schemas.microsoft.com/office/powerpoint/2010/main" val="3110038802"/>
              </p:ext>
            </p:extLst>
          </p:nvPr>
        </p:nvGraphicFramePr>
        <p:xfrm>
          <a:off x="5498404" y="1733904"/>
          <a:ext cx="3635896" cy="2222956"/>
        </p:xfrm>
        <a:graphic>
          <a:graphicData uri="http://schemas.openxmlformats.org/drawingml/2006/chart">
            <c:chart xmlns:c="http://schemas.openxmlformats.org/drawingml/2006/chart" xmlns:r="http://schemas.openxmlformats.org/officeDocument/2006/relationships" r:id="rId4"/>
          </a:graphicData>
        </a:graphic>
      </p:graphicFrame>
      <p:sp>
        <p:nvSpPr>
          <p:cNvPr id="10" name="9 Rectángulo"/>
          <p:cNvSpPr/>
          <p:nvPr/>
        </p:nvSpPr>
        <p:spPr>
          <a:xfrm>
            <a:off x="684416" y="3717031"/>
            <a:ext cx="8136906" cy="646331"/>
          </a:xfrm>
          <a:prstGeom prst="rect">
            <a:avLst/>
          </a:prstGeom>
        </p:spPr>
        <p:txBody>
          <a:bodyPr wrap="square">
            <a:spAutoFit/>
          </a:bodyPr>
          <a:lstStyle/>
          <a:p>
            <a:pPr algn="just"/>
            <a:r>
              <a:rPr lang="es-EC" b="1" dirty="0"/>
              <a:t>Pregunta 2: ¿Usted sabe cuál es el principal problema de que existan aves amenazadas de extinción?</a:t>
            </a:r>
            <a:endParaRPr lang="es-ES" dirty="0"/>
          </a:p>
        </p:txBody>
      </p:sp>
      <p:graphicFrame>
        <p:nvGraphicFramePr>
          <p:cNvPr id="11" name="10 Tabla"/>
          <p:cNvGraphicFramePr>
            <a:graphicFrameLocks noGrp="1"/>
          </p:cNvGraphicFramePr>
          <p:nvPr>
            <p:extLst>
              <p:ext uri="{D42A27DB-BD31-4B8C-83A1-F6EECF244321}">
                <p14:modId xmlns:p14="http://schemas.microsoft.com/office/powerpoint/2010/main" val="3901907231"/>
              </p:ext>
            </p:extLst>
          </p:nvPr>
        </p:nvGraphicFramePr>
        <p:xfrm>
          <a:off x="636258" y="4417544"/>
          <a:ext cx="5262633" cy="2118912"/>
        </p:xfrm>
        <a:graphic>
          <a:graphicData uri="http://schemas.openxmlformats.org/drawingml/2006/table">
            <a:tbl>
              <a:tblPr firstRow="1">
                <a:tableStyleId>{9D7B26C5-4107-4FEC-AEDC-1716B250A1EF}</a:tableStyleId>
              </a:tblPr>
              <a:tblGrid>
                <a:gridCol w="1796130"/>
                <a:gridCol w="412790"/>
                <a:gridCol w="412790"/>
                <a:gridCol w="412207"/>
                <a:gridCol w="1155695"/>
                <a:gridCol w="1073021"/>
              </a:tblGrid>
              <a:tr h="512445">
                <a:tc>
                  <a:txBody>
                    <a:bodyPr/>
                    <a:lstStyle/>
                    <a:p>
                      <a:pPr algn="ctr">
                        <a:lnSpc>
                          <a:spcPct val="115000"/>
                        </a:lnSpc>
                        <a:spcAft>
                          <a:spcPts val="0"/>
                        </a:spcAft>
                        <a:tabLst>
                          <a:tab pos="90170" algn="l"/>
                        </a:tabLst>
                      </a:pPr>
                      <a:r>
                        <a:rPr lang="es-EC" sz="1000" b="1" dirty="0">
                          <a:effectLst/>
                        </a:rPr>
                        <a:t>DESCRIPCIÓN</a:t>
                      </a:r>
                      <a:endParaRPr lang="es-ES"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 pos="336550" algn="l"/>
                        </a:tabLst>
                      </a:pPr>
                      <a:r>
                        <a:rPr lang="es-EC" sz="1000" b="1">
                          <a:effectLst/>
                        </a:rPr>
                        <a:t>1°. AÑO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 AÑO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3°. AÑO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FRECUENCIA ABSOLUTA</a:t>
                      </a:r>
                      <a:endParaRPr lang="es-ES"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PORCENTAJE</a:t>
                      </a:r>
                      <a:endParaRPr lang="es-ES" sz="1000" b="1">
                        <a:solidFill>
                          <a:srgbClr val="000000"/>
                        </a:solidFill>
                        <a:effectLst/>
                        <a:latin typeface="Times New Roman"/>
                        <a:ea typeface="Times New Roman"/>
                      </a:endParaRPr>
                    </a:p>
                  </a:txBody>
                  <a:tcPr marL="68580" marR="68580" marT="0" marB="0" anchor="ctr"/>
                </a:tc>
              </a:tr>
              <a:tr h="247834">
                <a:tc>
                  <a:txBody>
                    <a:bodyPr/>
                    <a:lstStyle/>
                    <a:p>
                      <a:pPr algn="ctr">
                        <a:lnSpc>
                          <a:spcPct val="115000"/>
                        </a:lnSpc>
                        <a:spcAft>
                          <a:spcPts val="0"/>
                        </a:spcAft>
                        <a:tabLst>
                          <a:tab pos="180340" algn="l"/>
                          <a:tab pos="450215" algn="l"/>
                        </a:tabLst>
                      </a:pPr>
                      <a:r>
                        <a:rPr lang="es-EC" sz="1000" b="1" dirty="0">
                          <a:effectLst/>
                        </a:rPr>
                        <a:t>Caza indiscriminada</a:t>
                      </a:r>
                      <a:endParaRPr lang="es-ES"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4</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1</a:t>
                      </a:r>
                      <a:endParaRPr lang="es-ES"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7</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12%</a:t>
                      </a:r>
                      <a:endParaRPr lang="es-ES" sz="1000" b="1">
                        <a:solidFill>
                          <a:srgbClr val="000000"/>
                        </a:solidFill>
                        <a:effectLst/>
                        <a:latin typeface="Times New Roman"/>
                        <a:ea typeface="Times New Roman"/>
                      </a:endParaRPr>
                    </a:p>
                  </a:txBody>
                  <a:tcPr marL="68580" marR="68580" marT="0" marB="0" anchor="ctr"/>
                </a:tc>
              </a:tr>
              <a:tr h="512445">
                <a:tc>
                  <a:txBody>
                    <a:bodyPr/>
                    <a:lstStyle/>
                    <a:p>
                      <a:pPr algn="ctr">
                        <a:lnSpc>
                          <a:spcPct val="115000"/>
                        </a:lnSpc>
                        <a:spcAft>
                          <a:spcPts val="0"/>
                        </a:spcAft>
                        <a:tabLst>
                          <a:tab pos="180340" algn="l"/>
                          <a:tab pos="450215" algn="l"/>
                        </a:tabLst>
                      </a:pPr>
                      <a:r>
                        <a:rPr lang="es-EC" sz="1000" b="1">
                          <a:effectLst/>
                        </a:rPr>
                        <a:t>Inadecuada administración de los recursos naturales</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2</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3</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6</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10%</a:t>
                      </a:r>
                      <a:endParaRPr lang="es-ES" sz="1000" b="1">
                        <a:solidFill>
                          <a:srgbClr val="000000"/>
                        </a:solidFill>
                        <a:effectLst/>
                        <a:latin typeface="Times New Roman"/>
                        <a:ea typeface="Times New Roman"/>
                      </a:endParaRPr>
                    </a:p>
                  </a:txBody>
                  <a:tcPr marL="68580" marR="68580" marT="0" marB="0" anchor="ctr"/>
                </a:tc>
              </a:tr>
              <a:tr h="247834">
                <a:tc>
                  <a:txBody>
                    <a:bodyPr/>
                    <a:lstStyle/>
                    <a:p>
                      <a:pPr algn="ctr">
                        <a:lnSpc>
                          <a:spcPct val="115000"/>
                        </a:lnSpc>
                        <a:spcAft>
                          <a:spcPts val="0"/>
                        </a:spcAft>
                        <a:tabLst>
                          <a:tab pos="180340" algn="l"/>
                          <a:tab pos="450215" algn="l"/>
                        </a:tabLst>
                      </a:pPr>
                      <a:r>
                        <a:rPr lang="es-EC" sz="1000" b="1">
                          <a:effectLst/>
                        </a:rPr>
                        <a:t>Quema de los ambientes naturales</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6</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3</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19</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32%</a:t>
                      </a:r>
                      <a:endParaRPr lang="es-ES" sz="1000" b="1">
                        <a:solidFill>
                          <a:srgbClr val="000000"/>
                        </a:solidFill>
                        <a:effectLst/>
                        <a:latin typeface="Times New Roman"/>
                        <a:ea typeface="Times New Roman"/>
                      </a:endParaRPr>
                    </a:p>
                  </a:txBody>
                  <a:tcPr marL="68580" marR="68580" marT="0" marB="0" anchor="ctr"/>
                </a:tc>
              </a:tr>
              <a:tr h="247834">
                <a:tc>
                  <a:txBody>
                    <a:bodyPr/>
                    <a:lstStyle/>
                    <a:p>
                      <a:pPr algn="ctr">
                        <a:lnSpc>
                          <a:spcPct val="115000"/>
                        </a:lnSpc>
                        <a:spcAft>
                          <a:spcPts val="0"/>
                        </a:spcAft>
                        <a:tabLst>
                          <a:tab pos="180340" algn="l"/>
                          <a:tab pos="450215" algn="l"/>
                        </a:tabLst>
                      </a:pPr>
                      <a:r>
                        <a:rPr lang="pt-BR" sz="1000" b="1">
                          <a:effectLst/>
                        </a:rPr>
                        <a:t>Tráfico ilegal</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7</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8</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13</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28</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46%</a:t>
                      </a:r>
                      <a:endParaRPr lang="es-ES" sz="1000" b="1">
                        <a:solidFill>
                          <a:srgbClr val="000000"/>
                        </a:solidFill>
                        <a:effectLst/>
                        <a:latin typeface="Times New Roman"/>
                        <a:ea typeface="Times New Roman"/>
                      </a:endParaRPr>
                    </a:p>
                  </a:txBody>
                  <a:tcPr marL="68580" marR="68580" marT="0" marB="0" anchor="ctr"/>
                </a:tc>
              </a:tr>
              <a:tr h="247834">
                <a:tc>
                  <a:txBody>
                    <a:bodyPr/>
                    <a:lstStyle/>
                    <a:p>
                      <a:pPr algn="ctr">
                        <a:lnSpc>
                          <a:spcPct val="115000"/>
                        </a:lnSpc>
                        <a:spcAft>
                          <a:spcPts val="0"/>
                        </a:spcAft>
                        <a:tabLst>
                          <a:tab pos="90170" algn="l"/>
                        </a:tabLst>
                      </a:pPr>
                      <a:r>
                        <a:rPr lang="es-EC" sz="800" b="1">
                          <a:effectLst/>
                        </a:rPr>
                        <a:t>TOTAL POR CURSO: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19</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16</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25</a:t>
                      </a:r>
                      <a:endParaRPr lang="es-ES"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60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100%</a:t>
                      </a:r>
                      <a:endParaRPr lang="es-ES" sz="1000" b="1" dirty="0">
                        <a:solidFill>
                          <a:srgbClr val="000000"/>
                        </a:solidFill>
                        <a:effectLst/>
                        <a:latin typeface="Times New Roman"/>
                        <a:ea typeface="Times New Roman"/>
                      </a:endParaRPr>
                    </a:p>
                  </a:txBody>
                  <a:tcPr marL="68580" marR="68580" marT="0" marB="0" anchor="ctr"/>
                </a:tc>
              </a:tr>
            </a:tbl>
          </a:graphicData>
        </a:graphic>
      </p:graphicFrame>
      <p:graphicFrame>
        <p:nvGraphicFramePr>
          <p:cNvPr id="12" name="11 Gráfico"/>
          <p:cNvGraphicFramePr/>
          <p:nvPr>
            <p:extLst>
              <p:ext uri="{D42A27DB-BD31-4B8C-83A1-F6EECF244321}">
                <p14:modId xmlns:p14="http://schemas.microsoft.com/office/powerpoint/2010/main" val="559967729"/>
              </p:ext>
            </p:extLst>
          </p:nvPr>
        </p:nvGraphicFramePr>
        <p:xfrm>
          <a:off x="5796136" y="4221088"/>
          <a:ext cx="3168352" cy="23644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64671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5" y="404664"/>
            <a:ext cx="8136349" cy="646331"/>
          </a:xfrm>
          <a:prstGeom prst="rect">
            <a:avLst/>
          </a:prstGeom>
        </p:spPr>
        <p:txBody>
          <a:bodyPr wrap="square">
            <a:spAutoFit/>
          </a:bodyPr>
          <a:lstStyle/>
          <a:p>
            <a:pPr algn="just"/>
            <a:r>
              <a:rPr lang="es-EC" b="1" dirty="0"/>
              <a:t>Pregunta 3: ¿Cuál usted considera que sería la mejor estrategia para minimizar los  riesgos de amenaza en las aves?</a:t>
            </a:r>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481397238"/>
              </p:ext>
            </p:extLst>
          </p:nvPr>
        </p:nvGraphicFramePr>
        <p:xfrm>
          <a:off x="899592" y="1268761"/>
          <a:ext cx="4968552" cy="2161828"/>
        </p:xfrm>
        <a:graphic>
          <a:graphicData uri="http://schemas.openxmlformats.org/drawingml/2006/table">
            <a:tbl>
              <a:tblPr firstRow="1">
                <a:tableStyleId>{9D7B26C5-4107-4FEC-AEDC-1716B250A1EF}</a:tableStyleId>
              </a:tblPr>
              <a:tblGrid>
                <a:gridCol w="1695760"/>
                <a:gridCol w="389723"/>
                <a:gridCol w="389723"/>
                <a:gridCol w="389172"/>
                <a:gridCol w="1091115"/>
                <a:gridCol w="1013059"/>
              </a:tblGrid>
              <a:tr h="524588">
                <a:tc>
                  <a:txBody>
                    <a:bodyPr/>
                    <a:lstStyle/>
                    <a:p>
                      <a:pPr algn="ctr">
                        <a:lnSpc>
                          <a:spcPct val="115000"/>
                        </a:lnSpc>
                        <a:spcAft>
                          <a:spcPts val="0"/>
                        </a:spcAft>
                        <a:tabLst>
                          <a:tab pos="90170" algn="l"/>
                        </a:tabLst>
                      </a:pPr>
                      <a:r>
                        <a:rPr lang="es-EC" sz="1000" b="1" dirty="0">
                          <a:effectLst/>
                        </a:rPr>
                        <a:t>DESCRIPCIÓN</a:t>
                      </a:r>
                      <a:endParaRPr lang="es-ES"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 pos="336550" algn="l"/>
                        </a:tabLst>
                      </a:pPr>
                      <a:r>
                        <a:rPr lang="es-EC" sz="1000" b="1">
                          <a:effectLst/>
                        </a:rPr>
                        <a:t>1°. AÑO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 AÑO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3°. AÑO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FRECUENCIA ABSOLUTA</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PORCENTAJE</a:t>
                      </a:r>
                      <a:endParaRPr lang="es-ES" sz="1000" b="1" dirty="0">
                        <a:solidFill>
                          <a:srgbClr val="000000"/>
                        </a:solidFill>
                        <a:effectLst/>
                        <a:latin typeface="Times New Roman"/>
                        <a:ea typeface="Times New Roman"/>
                      </a:endParaRPr>
                    </a:p>
                  </a:txBody>
                  <a:tcPr marL="68580" marR="68580" marT="0" marB="0" anchor="ctr"/>
                </a:tc>
              </a:tr>
              <a:tr h="351075">
                <a:tc>
                  <a:txBody>
                    <a:bodyPr/>
                    <a:lstStyle/>
                    <a:p>
                      <a:pPr algn="ctr">
                        <a:lnSpc>
                          <a:spcPct val="115000"/>
                        </a:lnSpc>
                        <a:spcAft>
                          <a:spcPts val="0"/>
                        </a:spcAft>
                        <a:tabLst>
                          <a:tab pos="180340" algn="l"/>
                          <a:tab pos="450215" algn="l"/>
                        </a:tabLst>
                      </a:pPr>
                      <a:r>
                        <a:rPr lang="es-EC" sz="1000" b="1" dirty="0">
                          <a:effectLst/>
                        </a:rPr>
                        <a:t>Reducir la contaminación ambiental</a:t>
                      </a:r>
                      <a:endParaRPr lang="es-ES"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1</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a:t>
                      </a:r>
                      <a:endParaRPr lang="es-ES" sz="1000" b="1">
                        <a:solidFill>
                          <a:srgbClr val="000000"/>
                        </a:solidFill>
                        <a:effectLst/>
                        <a:latin typeface="Times New Roman"/>
                        <a:ea typeface="Times New Roman"/>
                      </a:endParaRPr>
                    </a:p>
                  </a:txBody>
                  <a:tcPr marL="68580" marR="68580" marT="0" marB="0" anchor="ctr"/>
                </a:tc>
              </a:tr>
              <a:tr h="349725">
                <a:tc>
                  <a:txBody>
                    <a:bodyPr/>
                    <a:lstStyle/>
                    <a:p>
                      <a:pPr algn="ctr">
                        <a:lnSpc>
                          <a:spcPct val="115000"/>
                        </a:lnSpc>
                        <a:spcAft>
                          <a:spcPts val="0"/>
                        </a:spcAft>
                        <a:tabLst>
                          <a:tab pos="180340" algn="l"/>
                          <a:tab pos="450215" algn="l"/>
                        </a:tabLst>
                      </a:pPr>
                      <a:r>
                        <a:rPr lang="es-EC" sz="1000" b="1">
                          <a:effectLst/>
                        </a:rPr>
                        <a:t>Conservación de las áreas naturales</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10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7</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27</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45%</a:t>
                      </a:r>
                      <a:endParaRPr lang="es-ES" sz="1000" b="1">
                        <a:solidFill>
                          <a:srgbClr val="000000"/>
                        </a:solidFill>
                        <a:effectLst/>
                        <a:latin typeface="Times New Roman"/>
                        <a:ea typeface="Times New Roman"/>
                      </a:endParaRPr>
                    </a:p>
                  </a:txBody>
                  <a:tcPr marL="68580" marR="68580" marT="0" marB="0" anchor="ctr"/>
                </a:tc>
              </a:tr>
              <a:tr h="234050">
                <a:tc>
                  <a:txBody>
                    <a:bodyPr/>
                    <a:lstStyle/>
                    <a:p>
                      <a:pPr algn="ctr">
                        <a:lnSpc>
                          <a:spcPct val="115000"/>
                        </a:lnSpc>
                        <a:spcAft>
                          <a:spcPts val="0"/>
                        </a:spcAft>
                        <a:tabLst>
                          <a:tab pos="180340" algn="l"/>
                          <a:tab pos="450215" algn="l"/>
                        </a:tabLst>
                      </a:pPr>
                      <a:r>
                        <a:rPr lang="es-EC" sz="1000" b="1">
                          <a:effectLst/>
                        </a:rPr>
                        <a:t>La Educación Ambiental</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7</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7</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13</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27</a:t>
                      </a:r>
                      <a:endParaRPr lang="es-ES"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45%</a:t>
                      </a:r>
                      <a:endParaRPr lang="es-ES" sz="1000" b="1">
                        <a:solidFill>
                          <a:srgbClr val="000000"/>
                        </a:solidFill>
                        <a:effectLst/>
                        <a:latin typeface="Times New Roman"/>
                        <a:ea typeface="Times New Roman"/>
                      </a:endParaRPr>
                    </a:p>
                  </a:txBody>
                  <a:tcPr marL="68580" marR="68580" marT="0" marB="0" anchor="ctr"/>
                </a:tc>
              </a:tr>
              <a:tr h="351075">
                <a:tc>
                  <a:txBody>
                    <a:bodyPr/>
                    <a:lstStyle/>
                    <a:p>
                      <a:pPr algn="ctr">
                        <a:lnSpc>
                          <a:spcPct val="115000"/>
                        </a:lnSpc>
                        <a:spcAft>
                          <a:spcPts val="0"/>
                        </a:spcAft>
                        <a:tabLst>
                          <a:tab pos="180340" algn="l"/>
                          <a:tab pos="450215" algn="l"/>
                        </a:tabLst>
                      </a:pPr>
                      <a:r>
                        <a:rPr lang="es-EC" sz="1000" b="1">
                          <a:effectLst/>
                        </a:rPr>
                        <a:t>Apoyar la labor de las ONGs ambientalistas</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1</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4</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7%</a:t>
                      </a:r>
                      <a:endParaRPr lang="es-ES" sz="1000" b="1">
                        <a:solidFill>
                          <a:srgbClr val="000000"/>
                        </a:solidFill>
                        <a:effectLst/>
                        <a:latin typeface="Times New Roman"/>
                        <a:ea typeface="Times New Roman"/>
                      </a:endParaRPr>
                    </a:p>
                  </a:txBody>
                  <a:tcPr marL="68580" marR="68580" marT="0" marB="0" anchor="ctr"/>
                </a:tc>
              </a:tr>
              <a:tr h="174863">
                <a:tc>
                  <a:txBody>
                    <a:bodyPr/>
                    <a:lstStyle/>
                    <a:p>
                      <a:pPr algn="ctr">
                        <a:lnSpc>
                          <a:spcPct val="115000"/>
                        </a:lnSpc>
                        <a:spcAft>
                          <a:spcPts val="0"/>
                        </a:spcAft>
                        <a:tabLst>
                          <a:tab pos="180340" algn="l"/>
                          <a:tab pos="450215" algn="l"/>
                        </a:tabLst>
                      </a:pPr>
                      <a:r>
                        <a:rPr lang="es-EC" sz="1000" b="1">
                          <a:effectLst/>
                        </a:rPr>
                        <a:t>No Respondieron</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a:t>
                      </a:r>
                      <a:endParaRPr lang="es-ES" sz="1000" b="1">
                        <a:solidFill>
                          <a:srgbClr val="000000"/>
                        </a:solidFill>
                        <a:effectLst/>
                        <a:latin typeface="Times New Roman"/>
                        <a:ea typeface="Times New Roman"/>
                      </a:endParaRPr>
                    </a:p>
                  </a:txBody>
                  <a:tcPr marL="68580" marR="68580" marT="0" marB="0" anchor="ctr"/>
                </a:tc>
              </a:tr>
              <a:tr h="174863">
                <a:tc>
                  <a:txBody>
                    <a:bodyPr/>
                    <a:lstStyle/>
                    <a:p>
                      <a:pPr algn="ctr">
                        <a:lnSpc>
                          <a:spcPct val="115000"/>
                        </a:lnSpc>
                        <a:spcAft>
                          <a:spcPts val="0"/>
                        </a:spcAft>
                        <a:tabLst>
                          <a:tab pos="90170" algn="l"/>
                        </a:tabLst>
                      </a:pPr>
                      <a:r>
                        <a:rPr lang="es-EC" sz="800" b="1">
                          <a:effectLst/>
                        </a:rPr>
                        <a:t>TOTAL POR CURSO: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19</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16</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25</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60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100%</a:t>
                      </a:r>
                      <a:endParaRPr lang="es-ES" sz="1000" b="1" dirty="0">
                        <a:solidFill>
                          <a:srgbClr val="000000"/>
                        </a:solidFill>
                        <a:effectLst/>
                        <a:latin typeface="Times New Roman"/>
                        <a:ea typeface="Times New Roman"/>
                      </a:endParaRPr>
                    </a:p>
                  </a:txBody>
                  <a:tcPr marL="68580" marR="68580" marT="0" marB="0" anchor="ctr"/>
                </a:tc>
              </a:tr>
            </a:tbl>
          </a:graphicData>
        </a:graphic>
      </p:graphicFrame>
      <p:graphicFrame>
        <p:nvGraphicFramePr>
          <p:cNvPr id="7" name="6 Gráfico"/>
          <p:cNvGraphicFramePr/>
          <p:nvPr>
            <p:extLst>
              <p:ext uri="{D42A27DB-BD31-4B8C-83A1-F6EECF244321}">
                <p14:modId xmlns:p14="http://schemas.microsoft.com/office/powerpoint/2010/main" val="1782276867"/>
              </p:ext>
            </p:extLst>
          </p:nvPr>
        </p:nvGraphicFramePr>
        <p:xfrm>
          <a:off x="5796136" y="1196752"/>
          <a:ext cx="3168352"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467542" y="3717032"/>
            <a:ext cx="8064341" cy="369332"/>
          </a:xfrm>
          <a:prstGeom prst="rect">
            <a:avLst/>
          </a:prstGeom>
        </p:spPr>
        <p:txBody>
          <a:bodyPr wrap="square">
            <a:spAutoFit/>
          </a:bodyPr>
          <a:lstStyle/>
          <a:p>
            <a:r>
              <a:rPr lang="es-EC" b="1" dirty="0"/>
              <a:t>Pregunta 4: ¿Es común para usted ver aves cerca de su casa o vecindario?</a:t>
            </a:r>
            <a:endParaRPr lang="es-ES" dirty="0"/>
          </a:p>
        </p:txBody>
      </p:sp>
      <p:graphicFrame>
        <p:nvGraphicFramePr>
          <p:cNvPr id="9" name="8 Gráfico"/>
          <p:cNvGraphicFramePr/>
          <p:nvPr>
            <p:extLst>
              <p:ext uri="{D42A27DB-BD31-4B8C-83A1-F6EECF244321}">
                <p14:modId xmlns:p14="http://schemas.microsoft.com/office/powerpoint/2010/main" val="1555021544"/>
              </p:ext>
            </p:extLst>
          </p:nvPr>
        </p:nvGraphicFramePr>
        <p:xfrm>
          <a:off x="5903640" y="4086364"/>
          <a:ext cx="3240360" cy="2931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230606619"/>
              </p:ext>
            </p:extLst>
          </p:nvPr>
        </p:nvGraphicFramePr>
        <p:xfrm>
          <a:off x="827585" y="4365104"/>
          <a:ext cx="5112567" cy="1944217"/>
        </p:xfrm>
        <a:graphic>
          <a:graphicData uri="http://schemas.openxmlformats.org/drawingml/2006/table">
            <a:tbl>
              <a:tblPr firstRow="1">
                <a:tableStyleId>{9D7B26C5-4107-4FEC-AEDC-1716B250A1EF}</a:tableStyleId>
              </a:tblPr>
              <a:tblGrid>
                <a:gridCol w="1744913"/>
                <a:gridCol w="401019"/>
                <a:gridCol w="401019"/>
                <a:gridCol w="400453"/>
                <a:gridCol w="1122740"/>
                <a:gridCol w="1042423"/>
              </a:tblGrid>
              <a:tr h="662533">
                <a:tc>
                  <a:txBody>
                    <a:bodyPr/>
                    <a:lstStyle/>
                    <a:p>
                      <a:pPr algn="ctr">
                        <a:lnSpc>
                          <a:spcPct val="115000"/>
                        </a:lnSpc>
                        <a:spcAft>
                          <a:spcPts val="0"/>
                        </a:spcAft>
                        <a:tabLst>
                          <a:tab pos="90170" algn="l"/>
                        </a:tabLst>
                      </a:pPr>
                      <a:r>
                        <a:rPr lang="es-EC" sz="1000" b="1" dirty="0">
                          <a:effectLst/>
                        </a:rPr>
                        <a:t>DESCRIPCIÓN</a:t>
                      </a:r>
                      <a:endParaRPr lang="es-ES"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 pos="336550" algn="l"/>
                        </a:tabLst>
                      </a:pPr>
                      <a:r>
                        <a:rPr lang="es-EC" sz="1000" b="1">
                          <a:effectLst/>
                        </a:rPr>
                        <a:t>1°. AÑO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 AÑO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3°. AÑO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FRECUENCIA ABSOLUTA</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PORCENTAJE</a:t>
                      </a:r>
                      <a:endParaRPr lang="es-ES" sz="1000" b="1">
                        <a:solidFill>
                          <a:srgbClr val="000000"/>
                        </a:solidFill>
                        <a:effectLst/>
                        <a:latin typeface="Times New Roman"/>
                        <a:ea typeface="Times New Roman"/>
                      </a:endParaRPr>
                    </a:p>
                  </a:txBody>
                  <a:tcPr marL="68580" marR="68580" marT="0" marB="0" anchor="ctr"/>
                </a:tc>
              </a:tr>
              <a:tr h="320421">
                <a:tc>
                  <a:txBody>
                    <a:bodyPr/>
                    <a:lstStyle/>
                    <a:p>
                      <a:pPr algn="ctr">
                        <a:lnSpc>
                          <a:spcPct val="115000"/>
                        </a:lnSpc>
                        <a:spcAft>
                          <a:spcPts val="0"/>
                        </a:spcAft>
                        <a:tabLst>
                          <a:tab pos="180340" algn="l"/>
                          <a:tab pos="450215" algn="l"/>
                        </a:tabLst>
                      </a:pPr>
                      <a:r>
                        <a:rPr lang="es-EC" sz="1000" b="1">
                          <a:effectLst/>
                        </a:rPr>
                        <a:t>Si</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13</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17</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40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67%</a:t>
                      </a:r>
                      <a:endParaRPr lang="es-ES" sz="1000" b="1">
                        <a:solidFill>
                          <a:srgbClr val="000000"/>
                        </a:solidFill>
                        <a:effectLst/>
                        <a:latin typeface="Times New Roman"/>
                        <a:ea typeface="Times New Roman"/>
                      </a:endParaRPr>
                    </a:p>
                  </a:txBody>
                  <a:tcPr marL="68580" marR="68580" marT="0" marB="0" anchor="ctr"/>
                </a:tc>
              </a:tr>
              <a:tr h="320421">
                <a:tc>
                  <a:txBody>
                    <a:bodyPr/>
                    <a:lstStyle/>
                    <a:p>
                      <a:pPr algn="ctr">
                        <a:lnSpc>
                          <a:spcPct val="115000"/>
                        </a:lnSpc>
                        <a:spcAft>
                          <a:spcPts val="0"/>
                        </a:spcAft>
                        <a:tabLst>
                          <a:tab pos="180340" algn="l"/>
                          <a:tab pos="450215" algn="l"/>
                        </a:tabLst>
                      </a:pPr>
                      <a:r>
                        <a:rPr lang="es-EC" sz="1000" b="1">
                          <a:effectLst/>
                        </a:rPr>
                        <a:t>No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6</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5</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7</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18</a:t>
                      </a:r>
                      <a:endParaRPr lang="es-ES" sz="10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30%</a:t>
                      </a:r>
                      <a:endParaRPr lang="es-ES" sz="1000" b="1">
                        <a:solidFill>
                          <a:srgbClr val="000000"/>
                        </a:solidFill>
                        <a:effectLst/>
                        <a:latin typeface="Times New Roman"/>
                        <a:ea typeface="Times New Roman"/>
                      </a:endParaRPr>
                    </a:p>
                  </a:txBody>
                  <a:tcPr marL="68580" marR="68580" marT="0" marB="0" anchor="ctr"/>
                </a:tc>
              </a:tr>
              <a:tr h="320421">
                <a:tc>
                  <a:txBody>
                    <a:bodyPr/>
                    <a:lstStyle/>
                    <a:p>
                      <a:pPr algn="ctr">
                        <a:lnSpc>
                          <a:spcPct val="115000"/>
                        </a:lnSpc>
                        <a:spcAft>
                          <a:spcPts val="0"/>
                        </a:spcAft>
                        <a:tabLst>
                          <a:tab pos="180340" algn="l"/>
                          <a:tab pos="450215" algn="l"/>
                        </a:tabLst>
                      </a:pPr>
                      <a:r>
                        <a:rPr lang="es-EC" sz="1000" b="1">
                          <a:effectLst/>
                        </a:rPr>
                        <a:t>No Respondieron</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000" b="1">
                          <a:effectLst/>
                        </a:rPr>
                        <a:t>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3%</a:t>
                      </a:r>
                      <a:endParaRPr lang="es-ES" sz="1000" b="1">
                        <a:solidFill>
                          <a:srgbClr val="000000"/>
                        </a:solidFill>
                        <a:effectLst/>
                        <a:latin typeface="Times New Roman"/>
                        <a:ea typeface="Times New Roman"/>
                      </a:endParaRPr>
                    </a:p>
                  </a:txBody>
                  <a:tcPr marL="68580" marR="68580" marT="0" marB="0" anchor="ctr"/>
                </a:tc>
              </a:tr>
              <a:tr h="320421">
                <a:tc>
                  <a:txBody>
                    <a:bodyPr/>
                    <a:lstStyle/>
                    <a:p>
                      <a:pPr algn="ctr">
                        <a:lnSpc>
                          <a:spcPct val="115000"/>
                        </a:lnSpc>
                        <a:spcAft>
                          <a:spcPts val="0"/>
                        </a:spcAft>
                        <a:tabLst>
                          <a:tab pos="90170" algn="l"/>
                        </a:tabLst>
                      </a:pPr>
                      <a:r>
                        <a:rPr lang="es-EC" sz="800" b="1">
                          <a:effectLst/>
                        </a:rPr>
                        <a:t>TOTAL POR CURSO:</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19</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16</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25</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a:effectLst/>
                        </a:rPr>
                        <a:t>60</a:t>
                      </a:r>
                      <a:endParaRPr lang="es-ES" sz="10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000" b="1" dirty="0">
                          <a:effectLst/>
                        </a:rPr>
                        <a:t>100%</a:t>
                      </a:r>
                      <a:endParaRPr lang="es-ES" sz="1000" b="1" dirty="0">
                        <a:solidFill>
                          <a:srgbClr val="000000"/>
                        </a:solidFill>
                        <a:effectLst/>
                        <a:latin typeface="Times New Roman"/>
                        <a:ea typeface="Times New Roman"/>
                      </a:endParaRPr>
                    </a:p>
                  </a:txBody>
                  <a:tcPr marL="68580" marR="68580" marT="0" marB="0" anchor="ctr"/>
                </a:tc>
              </a:tr>
            </a:tbl>
          </a:graphicData>
        </a:graphic>
      </p:graphicFrame>
      <p:pic>
        <p:nvPicPr>
          <p:cNvPr id="11" name="Picture 4" descr="http://somosbuga.com/images/animalp3.gif">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480" b="16423"/>
          <a:stretch/>
        </p:blipFill>
        <p:spPr bwMode="auto">
          <a:xfrm>
            <a:off x="8475207" y="116632"/>
            <a:ext cx="612114" cy="76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63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7" y="548680"/>
            <a:ext cx="7848317" cy="1200329"/>
          </a:xfrm>
          <a:prstGeom prst="rect">
            <a:avLst/>
          </a:prstGeom>
        </p:spPr>
        <p:txBody>
          <a:bodyPr wrap="square">
            <a:spAutoFit/>
          </a:bodyPr>
          <a:lstStyle/>
          <a:p>
            <a:pPr algn="just"/>
            <a:r>
              <a:rPr lang="es-EC" b="1" dirty="0"/>
              <a:t>Pregunta 10: En pocas palabras, indique los principales cambios que traería para usted en términos de concientización ambiental conocer más de las aves de </a:t>
            </a:r>
            <a:r>
              <a:rPr lang="es-EC" b="1" dirty="0" err="1"/>
              <a:t>Viçosa</a:t>
            </a:r>
            <a:r>
              <a:rPr lang="es-EC" b="1" dirty="0"/>
              <a:t> por medio de la observación de aves?</a:t>
            </a:r>
            <a:endParaRPr lang="es-ES" dirty="0"/>
          </a:p>
          <a:p>
            <a:pPr algn="just"/>
            <a:r>
              <a:rPr lang="es-EC" b="1" dirty="0"/>
              <a:t> </a:t>
            </a:r>
            <a:endParaRPr lang="es-ES" dirty="0"/>
          </a:p>
        </p:txBody>
      </p:sp>
      <p:sp>
        <p:nvSpPr>
          <p:cNvPr id="6" name="5 Rectángulo"/>
          <p:cNvSpPr/>
          <p:nvPr/>
        </p:nvSpPr>
        <p:spPr>
          <a:xfrm>
            <a:off x="684311" y="1783656"/>
            <a:ext cx="4175722" cy="5632311"/>
          </a:xfrm>
          <a:prstGeom prst="rect">
            <a:avLst/>
          </a:prstGeom>
        </p:spPr>
        <p:txBody>
          <a:bodyPr wrap="square">
            <a:spAutoFit/>
          </a:bodyPr>
          <a:lstStyle/>
          <a:p>
            <a:pPr algn="just"/>
            <a:r>
              <a:rPr lang="es-EC" sz="1500" b="1" dirty="0" smtClean="0"/>
              <a:t>Testimonios relevantes. </a:t>
            </a:r>
            <a:r>
              <a:rPr lang="es-EC" sz="1500" b="1" dirty="0"/>
              <a:t> </a:t>
            </a:r>
            <a:endParaRPr lang="es-EC" sz="1500" b="1" dirty="0" smtClean="0"/>
          </a:p>
          <a:p>
            <a:pPr algn="just"/>
            <a:endParaRPr lang="es-ES" sz="1500" dirty="0"/>
          </a:p>
          <a:p>
            <a:pPr algn="just"/>
            <a:r>
              <a:rPr lang="es-EC" sz="1500" dirty="0">
                <a:solidFill>
                  <a:schemeClr val="accent6">
                    <a:lumMod val="50000"/>
                  </a:schemeClr>
                </a:solidFill>
              </a:rPr>
              <a:t>“Mejoraría para saber cuáles son las aves naturales de la región de </a:t>
            </a:r>
            <a:r>
              <a:rPr lang="es-EC" sz="1500" dirty="0" err="1">
                <a:solidFill>
                  <a:schemeClr val="accent6">
                    <a:lumMod val="50000"/>
                  </a:schemeClr>
                </a:solidFill>
              </a:rPr>
              <a:t>Viçosa</a:t>
            </a:r>
            <a:r>
              <a:rPr lang="es-EC" sz="1500" dirty="0">
                <a:solidFill>
                  <a:schemeClr val="accent6">
                    <a:lumMod val="50000"/>
                  </a:schemeClr>
                </a:solidFill>
              </a:rPr>
              <a:t>”.</a:t>
            </a:r>
          </a:p>
          <a:p>
            <a:pPr lvl="0" algn="just"/>
            <a:r>
              <a:rPr lang="es-EC" sz="1500" dirty="0"/>
              <a:t>“Incentivar a la población de </a:t>
            </a:r>
            <a:r>
              <a:rPr lang="es-EC" sz="1500" dirty="0" err="1"/>
              <a:t>Viçosa</a:t>
            </a:r>
            <a:r>
              <a:rPr lang="es-EC" sz="1500" dirty="0"/>
              <a:t> para preservar más el medio ambiente. Dar conferencias sobre las especies existentes y extintas”.</a:t>
            </a:r>
            <a:endParaRPr lang="es-ES" sz="1500" dirty="0"/>
          </a:p>
          <a:p>
            <a:pPr lvl="0" algn="just"/>
            <a:r>
              <a:rPr lang="es-EC" sz="1500" dirty="0" smtClean="0">
                <a:solidFill>
                  <a:schemeClr val="accent6">
                    <a:lumMod val="50000"/>
                  </a:schemeClr>
                </a:solidFill>
              </a:rPr>
              <a:t>“</a:t>
            </a:r>
            <a:r>
              <a:rPr lang="es-EC" sz="1500" dirty="0">
                <a:solidFill>
                  <a:schemeClr val="accent6">
                    <a:lumMod val="50000"/>
                  </a:schemeClr>
                </a:solidFill>
              </a:rPr>
              <a:t>Podría pasar para otras personas los conocimientos que iría a adquirir, </a:t>
            </a:r>
            <a:r>
              <a:rPr lang="es-EC" sz="1500" dirty="0" smtClean="0">
                <a:solidFill>
                  <a:schemeClr val="accent6">
                    <a:lumMod val="50000"/>
                  </a:schemeClr>
                </a:solidFill>
              </a:rPr>
              <a:t>e intentar </a:t>
            </a:r>
            <a:r>
              <a:rPr lang="es-EC" sz="1500" dirty="0">
                <a:solidFill>
                  <a:schemeClr val="accent6">
                    <a:lumMod val="50000"/>
                  </a:schemeClr>
                </a:solidFill>
              </a:rPr>
              <a:t>ayudar al medio ambiente para que no haya especies en extinción”.</a:t>
            </a:r>
            <a:endParaRPr lang="es-ES" sz="1500" dirty="0">
              <a:solidFill>
                <a:schemeClr val="accent6">
                  <a:lumMod val="50000"/>
                </a:schemeClr>
              </a:solidFill>
            </a:endParaRPr>
          </a:p>
          <a:p>
            <a:pPr lvl="0" algn="just"/>
            <a:r>
              <a:rPr lang="es-EC" sz="1500" dirty="0" smtClean="0">
                <a:solidFill>
                  <a:schemeClr val="accent6">
                    <a:lumMod val="50000"/>
                  </a:schemeClr>
                </a:solidFill>
              </a:rPr>
              <a:t>“</a:t>
            </a:r>
            <a:r>
              <a:rPr lang="es-EC" sz="1500" dirty="0">
                <a:solidFill>
                  <a:schemeClr val="accent6">
                    <a:lumMod val="50000"/>
                  </a:schemeClr>
                </a:solidFill>
              </a:rPr>
              <a:t>Adquirir conocimiento </a:t>
            </a:r>
            <a:r>
              <a:rPr lang="es-EC" sz="1500" dirty="0" smtClean="0">
                <a:solidFill>
                  <a:schemeClr val="accent6">
                    <a:lumMod val="50000"/>
                  </a:schemeClr>
                </a:solidFill>
              </a:rPr>
              <a:t>de </a:t>
            </a:r>
            <a:r>
              <a:rPr lang="es-EC" sz="1500" dirty="0">
                <a:solidFill>
                  <a:schemeClr val="accent6">
                    <a:lumMod val="50000"/>
                  </a:schemeClr>
                </a:solidFill>
              </a:rPr>
              <a:t>las aves y saber la importancia de ellas para la naturaleza</a:t>
            </a:r>
            <a:r>
              <a:rPr lang="es-EC" sz="1500" dirty="0" smtClean="0">
                <a:solidFill>
                  <a:schemeClr val="accent6">
                    <a:lumMod val="50000"/>
                  </a:schemeClr>
                </a:solidFill>
              </a:rPr>
              <a:t>”.</a:t>
            </a:r>
          </a:p>
          <a:p>
            <a:pPr lvl="0" algn="just"/>
            <a:r>
              <a:rPr lang="es-EC" sz="1500" dirty="0" smtClean="0"/>
              <a:t>“Protegería las </a:t>
            </a:r>
            <a:r>
              <a:rPr lang="es-EC" sz="1500" dirty="0"/>
              <a:t>aves de la caza y destrucción de los hábitats”. </a:t>
            </a:r>
            <a:endParaRPr lang="es-ES" sz="1500" dirty="0"/>
          </a:p>
          <a:p>
            <a:pPr lvl="0" algn="just"/>
            <a:r>
              <a:rPr lang="es-EC" sz="1500" dirty="0" smtClean="0"/>
              <a:t>“</a:t>
            </a:r>
            <a:r>
              <a:rPr lang="es-EC" sz="1500" dirty="0"/>
              <a:t>La concientización para mejorar el trabajo ambiental”. </a:t>
            </a:r>
            <a:endParaRPr lang="es-EC" sz="1500" dirty="0" smtClean="0"/>
          </a:p>
          <a:p>
            <a:pPr lvl="0" algn="just"/>
            <a:r>
              <a:rPr lang="es-EC" sz="1500" dirty="0" smtClean="0">
                <a:solidFill>
                  <a:schemeClr val="accent6">
                    <a:lumMod val="50000"/>
                  </a:schemeClr>
                </a:solidFill>
              </a:rPr>
              <a:t>“</a:t>
            </a:r>
            <a:r>
              <a:rPr lang="es-EC" sz="1500" dirty="0">
                <a:solidFill>
                  <a:schemeClr val="accent6">
                    <a:lumMod val="50000"/>
                  </a:schemeClr>
                </a:solidFill>
              </a:rPr>
              <a:t>Adquiriría un conocimiento mayor, como también curiosidad, y eso podría evitar destrucción ambiental, llevando en consideración la importancia de esos animales”. </a:t>
            </a:r>
            <a:endParaRPr lang="es-ES" sz="1500" dirty="0">
              <a:solidFill>
                <a:schemeClr val="accent6">
                  <a:lumMod val="50000"/>
                </a:schemeClr>
              </a:solidFill>
            </a:endParaRPr>
          </a:p>
          <a:p>
            <a:pPr algn="just"/>
            <a:endParaRPr lang="es-ES" sz="1500" dirty="0">
              <a:solidFill>
                <a:schemeClr val="accent6">
                  <a:lumMod val="50000"/>
                </a:schemeClr>
              </a:solidFill>
            </a:endParaRPr>
          </a:p>
          <a:p>
            <a:pPr lvl="0" algn="just"/>
            <a:endParaRPr lang="es-ES" sz="1500" dirty="0"/>
          </a:p>
          <a:p>
            <a:pPr lvl="0" algn="just"/>
            <a:endParaRPr lang="es-ES" sz="1500" dirty="0">
              <a:solidFill>
                <a:schemeClr val="accent6">
                  <a:lumMod val="50000"/>
                </a:schemeClr>
              </a:solidFill>
            </a:endParaRPr>
          </a:p>
        </p:txBody>
      </p:sp>
      <p:sp>
        <p:nvSpPr>
          <p:cNvPr id="7" name="6 Rectángulo"/>
          <p:cNvSpPr/>
          <p:nvPr/>
        </p:nvSpPr>
        <p:spPr>
          <a:xfrm>
            <a:off x="5076056" y="1799115"/>
            <a:ext cx="3672408" cy="369332"/>
          </a:xfrm>
          <a:prstGeom prst="rect">
            <a:avLst/>
          </a:prstGeom>
        </p:spPr>
        <p:txBody>
          <a:bodyPr wrap="square">
            <a:spAutoFit/>
          </a:bodyPr>
          <a:lstStyle/>
          <a:p>
            <a:pPr lvl="0" algn="just"/>
            <a:endParaRPr lang="es-ES" dirty="0"/>
          </a:p>
        </p:txBody>
      </p:sp>
      <p:pic>
        <p:nvPicPr>
          <p:cNvPr id="8"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8475207" y="6030973"/>
            <a:ext cx="612114" cy="7650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1204333356"/>
              </p:ext>
            </p:extLst>
          </p:nvPr>
        </p:nvGraphicFramePr>
        <p:xfrm>
          <a:off x="4885631" y="2420888"/>
          <a:ext cx="3963343" cy="2880318"/>
        </p:xfrm>
        <a:graphic>
          <a:graphicData uri="http://schemas.openxmlformats.org/drawingml/2006/table">
            <a:tbl>
              <a:tblPr firstRow="1">
                <a:tableStyleId>{9D7B26C5-4107-4FEC-AEDC-1716B250A1EF}</a:tableStyleId>
              </a:tblPr>
              <a:tblGrid>
                <a:gridCol w="1198537"/>
                <a:gridCol w="584835"/>
                <a:gridCol w="423277"/>
                <a:gridCol w="432048"/>
                <a:gridCol w="511810"/>
                <a:gridCol w="812836"/>
              </a:tblGrid>
              <a:tr h="981530">
                <a:tc>
                  <a:txBody>
                    <a:bodyPr/>
                    <a:lstStyle/>
                    <a:p>
                      <a:pPr algn="ctr">
                        <a:lnSpc>
                          <a:spcPct val="115000"/>
                        </a:lnSpc>
                        <a:spcAft>
                          <a:spcPts val="0"/>
                        </a:spcAft>
                        <a:tabLst>
                          <a:tab pos="90170" algn="l"/>
                        </a:tabLst>
                      </a:pPr>
                      <a:r>
                        <a:rPr lang="es-EC" sz="1100" b="1" dirty="0">
                          <a:effectLst/>
                        </a:rPr>
                        <a:t>DESCRIPCIÓN</a:t>
                      </a:r>
                      <a:endParaRPr lang="es-EC" sz="11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 pos="336550" algn="l"/>
                        </a:tabLst>
                      </a:pPr>
                      <a:r>
                        <a:rPr lang="es-EC" sz="1100" b="1">
                          <a:effectLst/>
                        </a:rPr>
                        <a:t>1°. AÑO</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dirty="0">
                          <a:effectLst/>
                        </a:rPr>
                        <a:t>2°. AÑO</a:t>
                      </a:r>
                      <a:endParaRPr lang="es-EC" sz="11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dirty="0">
                          <a:effectLst/>
                        </a:rPr>
                        <a:t>3°. AÑO</a:t>
                      </a:r>
                      <a:endParaRPr lang="es-EC" sz="11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dirty="0">
                          <a:effectLst/>
                        </a:rPr>
                        <a:t>TOTAL</a:t>
                      </a:r>
                      <a:endParaRPr lang="es-EC" sz="11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dirty="0" err="1" smtClean="0">
                          <a:effectLst/>
                        </a:rPr>
                        <a:t>PORC</a:t>
                      </a:r>
                      <a:r>
                        <a:rPr lang="es-EC" sz="1100" b="1" dirty="0" smtClean="0">
                          <a:effectLst/>
                        </a:rPr>
                        <a:t>.</a:t>
                      </a:r>
                      <a:endParaRPr lang="es-EC" sz="1100" b="1" dirty="0">
                        <a:solidFill>
                          <a:srgbClr val="000000"/>
                        </a:solidFill>
                        <a:effectLst/>
                        <a:latin typeface="Times New Roman"/>
                        <a:ea typeface="Times New Roman"/>
                      </a:endParaRPr>
                    </a:p>
                  </a:txBody>
                  <a:tcPr marL="68580" marR="68580" marT="0" marB="0" anchor="ctr"/>
                </a:tc>
              </a:tr>
              <a:tr h="474697">
                <a:tc>
                  <a:txBody>
                    <a:bodyPr/>
                    <a:lstStyle/>
                    <a:p>
                      <a:pPr algn="ctr">
                        <a:lnSpc>
                          <a:spcPct val="115000"/>
                        </a:lnSpc>
                        <a:spcAft>
                          <a:spcPts val="0"/>
                        </a:spcAft>
                        <a:tabLst>
                          <a:tab pos="180340" algn="l"/>
                          <a:tab pos="450215" algn="l"/>
                        </a:tabLst>
                      </a:pPr>
                      <a:r>
                        <a:rPr lang="es-EC" sz="1100" b="1">
                          <a:effectLst/>
                        </a:rPr>
                        <a:t>Respondieron positivamente</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100" b="1">
                          <a:effectLst/>
                        </a:rPr>
                        <a:t>9</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6</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17</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32</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91%</a:t>
                      </a:r>
                      <a:endParaRPr lang="es-EC" sz="1100" b="1">
                        <a:solidFill>
                          <a:srgbClr val="000000"/>
                        </a:solidFill>
                        <a:effectLst/>
                        <a:latin typeface="Times New Roman"/>
                        <a:ea typeface="Times New Roman"/>
                      </a:endParaRPr>
                    </a:p>
                  </a:txBody>
                  <a:tcPr marL="68580" marR="68580" marT="0" marB="0" anchor="ctr"/>
                </a:tc>
              </a:tr>
              <a:tr h="474697">
                <a:tc>
                  <a:txBody>
                    <a:bodyPr/>
                    <a:lstStyle/>
                    <a:p>
                      <a:pPr algn="ctr">
                        <a:lnSpc>
                          <a:spcPct val="115000"/>
                        </a:lnSpc>
                        <a:spcAft>
                          <a:spcPts val="0"/>
                        </a:spcAft>
                        <a:tabLst>
                          <a:tab pos="180340" algn="l"/>
                          <a:tab pos="450215" algn="l"/>
                        </a:tabLst>
                      </a:pPr>
                      <a:r>
                        <a:rPr lang="es-EC" sz="1100" b="1">
                          <a:effectLst/>
                        </a:rPr>
                        <a:t>No les interesa</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100" b="1">
                          <a:effectLst/>
                        </a:rPr>
                        <a:t>0</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2</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0</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2</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6%</a:t>
                      </a:r>
                      <a:endParaRPr lang="es-EC" sz="1100" b="1">
                        <a:solidFill>
                          <a:srgbClr val="000000"/>
                        </a:solidFill>
                        <a:effectLst/>
                        <a:latin typeface="Times New Roman"/>
                        <a:ea typeface="Times New Roman"/>
                      </a:endParaRPr>
                    </a:p>
                  </a:txBody>
                  <a:tcPr marL="68580" marR="68580" marT="0" marB="0" anchor="ctr"/>
                </a:tc>
              </a:tr>
              <a:tr h="474697">
                <a:tc>
                  <a:txBody>
                    <a:bodyPr/>
                    <a:lstStyle/>
                    <a:p>
                      <a:pPr algn="ctr">
                        <a:lnSpc>
                          <a:spcPct val="115000"/>
                        </a:lnSpc>
                        <a:spcAft>
                          <a:spcPts val="0"/>
                        </a:spcAft>
                        <a:tabLst>
                          <a:tab pos="180340" algn="l"/>
                          <a:tab pos="450215" algn="l"/>
                        </a:tabLst>
                      </a:pPr>
                      <a:r>
                        <a:rPr lang="es-EC" sz="1100" b="1">
                          <a:effectLst/>
                        </a:rPr>
                        <a:t>No sabe</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180340" algn="l"/>
                          <a:tab pos="450215" algn="l"/>
                        </a:tabLst>
                      </a:pPr>
                      <a:r>
                        <a:rPr lang="es-EC" sz="1100" b="1">
                          <a:effectLst/>
                        </a:rPr>
                        <a:t> </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 </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1</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1</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3%</a:t>
                      </a:r>
                      <a:endParaRPr lang="es-EC" sz="1100" b="1">
                        <a:solidFill>
                          <a:srgbClr val="000000"/>
                        </a:solidFill>
                        <a:effectLst/>
                        <a:latin typeface="Times New Roman"/>
                        <a:ea typeface="Times New Roman"/>
                      </a:endParaRPr>
                    </a:p>
                  </a:txBody>
                  <a:tcPr marL="68580" marR="68580" marT="0" marB="0" anchor="ctr"/>
                </a:tc>
              </a:tr>
              <a:tr h="474697">
                <a:tc>
                  <a:txBody>
                    <a:bodyPr/>
                    <a:lstStyle/>
                    <a:p>
                      <a:pPr algn="ctr">
                        <a:lnSpc>
                          <a:spcPct val="115000"/>
                        </a:lnSpc>
                        <a:spcAft>
                          <a:spcPts val="0"/>
                        </a:spcAft>
                        <a:tabLst>
                          <a:tab pos="90170" algn="l"/>
                        </a:tabLst>
                      </a:pPr>
                      <a:r>
                        <a:rPr lang="es-EC" sz="1000" b="1">
                          <a:effectLst/>
                        </a:rPr>
                        <a:t>TOTAL POR CURSO:</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9</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8</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a:effectLst/>
                        </a:rPr>
                        <a:t>18</a:t>
                      </a:r>
                      <a:endParaRPr lang="es-EC" sz="1100" b="1">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dirty="0">
                          <a:effectLst/>
                        </a:rPr>
                        <a:t>35</a:t>
                      </a:r>
                      <a:endParaRPr lang="es-EC" sz="1100" b="1" dirty="0">
                        <a:solidFill>
                          <a:srgbClr val="000000"/>
                        </a:solidFill>
                        <a:effectLst/>
                        <a:latin typeface="Times New Roman"/>
                        <a:ea typeface="Times New Roman"/>
                      </a:endParaRPr>
                    </a:p>
                  </a:txBody>
                  <a:tcPr marL="68580" marR="68580" marT="0" marB="0" anchor="ctr"/>
                </a:tc>
                <a:tc>
                  <a:txBody>
                    <a:bodyPr/>
                    <a:lstStyle/>
                    <a:p>
                      <a:pPr algn="ctr">
                        <a:lnSpc>
                          <a:spcPct val="115000"/>
                        </a:lnSpc>
                        <a:spcAft>
                          <a:spcPts val="0"/>
                        </a:spcAft>
                        <a:tabLst>
                          <a:tab pos="90170" algn="l"/>
                        </a:tabLst>
                      </a:pPr>
                      <a:r>
                        <a:rPr lang="es-EC" sz="1100" b="1" dirty="0">
                          <a:effectLst/>
                        </a:rPr>
                        <a:t>100%</a:t>
                      </a:r>
                      <a:endParaRPr lang="es-EC" sz="1100" b="1" dirty="0">
                        <a:solidFill>
                          <a:srgbClr val="000000"/>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08123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2.bp.blogspot.com/-i9UIl3KqgKE/U_7vhQh4zRI/AAAAAAAADb8/wvqWOjb0aHk/s1600/aves%2B%2833%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762698"/>
            <a:ext cx="2141725" cy="888641"/>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a:spLocks noGrp="1"/>
          </p:cNvSpPr>
          <p:nvPr>
            <p:ph type="title"/>
          </p:nvPr>
        </p:nvSpPr>
        <p:spPr>
          <a:xfrm>
            <a:off x="899592" y="3140968"/>
            <a:ext cx="7772400" cy="1143000"/>
          </a:xfrm>
        </p:spPr>
        <p:txBody>
          <a:bodyPr>
            <a:noAutofit/>
          </a:bodyPr>
          <a:lstStyle/>
          <a:p>
            <a:r>
              <a:rPr lang="es-EC" sz="6000" b="1" dirty="0" smtClean="0"/>
              <a:t>CAPÍTULO I</a:t>
            </a:r>
            <a:br>
              <a:rPr lang="es-EC" sz="6000" b="1" dirty="0" smtClean="0"/>
            </a:br>
            <a:r>
              <a:rPr lang="es-EC" sz="6000" b="1" dirty="0" smtClean="0"/>
              <a:t>PROBLEMA</a:t>
            </a:r>
            <a:br>
              <a:rPr lang="es-EC" sz="6000" b="1" dirty="0" smtClean="0"/>
            </a:br>
            <a:endParaRPr lang="es-EC" sz="6000" dirty="0"/>
          </a:p>
        </p:txBody>
      </p:sp>
    </p:spTree>
    <p:extLst>
      <p:ext uri="{BB962C8B-B14F-4D97-AF65-F5344CB8AC3E}">
        <p14:creationId xmlns:p14="http://schemas.microsoft.com/office/powerpoint/2010/main" val="25751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7003" y="1844824"/>
            <a:ext cx="9832296" cy="2554545"/>
          </a:xfrm>
          <a:prstGeom prst="rect">
            <a:avLst/>
          </a:prstGeom>
        </p:spPr>
        <p:txBody>
          <a:bodyPr wrap="square">
            <a:spAutoFit/>
          </a:bodyPr>
          <a:lstStyle/>
          <a:p>
            <a:pPr algn="ctr"/>
            <a:endParaRPr lang="es-EC" sz="4000" b="1" dirty="0" smtClean="0"/>
          </a:p>
          <a:p>
            <a:pPr algn="ctr"/>
            <a:r>
              <a:rPr lang="es-EC" sz="4000" b="1" dirty="0" smtClean="0"/>
              <a:t>CAPÍTULO V</a:t>
            </a:r>
            <a:r>
              <a:rPr lang="es-EC" sz="4000" b="1" dirty="0"/>
              <a:t> </a:t>
            </a:r>
            <a:endParaRPr lang="es-ES" sz="4000" b="1" dirty="0"/>
          </a:p>
          <a:p>
            <a:pPr algn="ctr"/>
            <a:r>
              <a:rPr lang="es-EC" sz="4000" b="1" dirty="0"/>
              <a:t>CONCLUSIONES Y RECOMENDACIONES</a:t>
            </a:r>
            <a:endParaRPr lang="es-ES" sz="4000" b="1" dirty="0"/>
          </a:p>
          <a:p>
            <a:pPr algn="just"/>
            <a:endParaRPr lang="es-EC" sz="4000" b="1" dirty="0" smtClean="0"/>
          </a:p>
        </p:txBody>
      </p:sp>
      <p:pic>
        <p:nvPicPr>
          <p:cNvPr id="6"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8475207" y="116632"/>
            <a:ext cx="612114" cy="76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93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0"/>
            <a:ext cx="8568952" cy="6370975"/>
          </a:xfrm>
          <a:prstGeom prst="rect">
            <a:avLst/>
          </a:prstGeom>
        </p:spPr>
        <p:txBody>
          <a:bodyPr wrap="square">
            <a:spAutoFit/>
          </a:bodyPr>
          <a:lstStyle/>
          <a:p>
            <a:pPr algn="ctr"/>
            <a:endParaRPr lang="es-EC" sz="2400" b="1" dirty="0" smtClean="0"/>
          </a:p>
          <a:p>
            <a:pPr algn="ctr"/>
            <a:r>
              <a:rPr lang="es-EC" sz="2400" b="1" dirty="0" smtClean="0"/>
              <a:t>CONCLUSIONES</a:t>
            </a:r>
          </a:p>
          <a:p>
            <a:pPr algn="ctr"/>
            <a:endParaRPr lang="es-EC" dirty="0" smtClean="0"/>
          </a:p>
          <a:p>
            <a:pPr algn="just"/>
            <a:r>
              <a:rPr lang="es-EC" dirty="0" smtClean="0"/>
              <a:t>1. El </a:t>
            </a:r>
            <a:r>
              <a:rPr lang="es-EC" dirty="0"/>
              <a:t>profesor de Biología sí posee conocimientos sobre técnicas y estrategias para avistar aves, en tanto que los alumnos en un 70% tienen dificultades para reconocer más de 5 especies </a:t>
            </a:r>
            <a:r>
              <a:rPr lang="es-EC" dirty="0" smtClean="0"/>
              <a:t>comunes.</a:t>
            </a:r>
          </a:p>
          <a:p>
            <a:pPr algn="just"/>
            <a:endParaRPr lang="es-EC" dirty="0"/>
          </a:p>
          <a:p>
            <a:pPr algn="just"/>
            <a:r>
              <a:rPr lang="es-EC" dirty="0" smtClean="0"/>
              <a:t>2. En el Colegio Ágora no hay profesores de Educación Ambiental, pese a dominar el tema de avistar aves, está sujeto a impartir contenidos del currículo formal, sin que exista profundización de  tema ambientales para llegar a crear conciencia ambiental. </a:t>
            </a:r>
          </a:p>
          <a:p>
            <a:pPr algn="just"/>
            <a:endParaRPr lang="es-EC" dirty="0"/>
          </a:p>
          <a:p>
            <a:pPr algn="just"/>
            <a:r>
              <a:rPr lang="es-EC" dirty="0" smtClean="0"/>
              <a:t>3. La </a:t>
            </a:r>
            <a:r>
              <a:rPr lang="es-EC" dirty="0"/>
              <a:t>Educación Ambiental como eje transversal aún no tiene fuerza en el Colegio Ágora, se evidenciaron </a:t>
            </a:r>
            <a:r>
              <a:rPr lang="es-EC" dirty="0" smtClean="0"/>
              <a:t>falencias </a:t>
            </a:r>
            <a:r>
              <a:rPr lang="es-EC" dirty="0"/>
              <a:t>en sus conocimientos </a:t>
            </a:r>
            <a:r>
              <a:rPr lang="es-EC" dirty="0" smtClean="0"/>
              <a:t>sobre </a:t>
            </a:r>
            <a:r>
              <a:rPr lang="es-EC" dirty="0"/>
              <a:t>Medio Ambiente y aves de la región, </a:t>
            </a:r>
            <a:r>
              <a:rPr lang="es-EC" dirty="0" smtClean="0"/>
              <a:t>la disciplina </a:t>
            </a:r>
            <a:r>
              <a:rPr lang="es-EC" dirty="0"/>
              <a:t>de </a:t>
            </a:r>
            <a:r>
              <a:rPr lang="es-EC" dirty="0" smtClean="0"/>
              <a:t> Biología no es  asociada </a:t>
            </a:r>
            <a:r>
              <a:rPr lang="es-EC" dirty="0"/>
              <a:t>a prácticas de investigación y de </a:t>
            </a:r>
            <a:r>
              <a:rPr lang="es-EC" dirty="0" smtClean="0"/>
              <a:t>campo.</a:t>
            </a:r>
          </a:p>
          <a:p>
            <a:pPr algn="just"/>
            <a:endParaRPr lang="es-EC" dirty="0"/>
          </a:p>
          <a:p>
            <a:pPr algn="just"/>
            <a:r>
              <a:rPr lang="es-EC" dirty="0" smtClean="0"/>
              <a:t>4. Las </a:t>
            </a:r>
            <a:r>
              <a:rPr lang="es-EC" dirty="0"/>
              <a:t>autoridades, profesores y estudiantes presentan interés y consideran importante la actividad de observar aves como Proyecto Pedagógico en Educación Ambiental</a:t>
            </a:r>
            <a:r>
              <a:rPr lang="es-EC" dirty="0" smtClean="0"/>
              <a:t>.</a:t>
            </a:r>
          </a:p>
          <a:p>
            <a:pPr algn="just"/>
            <a:endParaRPr lang="es-EC" dirty="0"/>
          </a:p>
          <a:p>
            <a:pPr algn="just"/>
            <a:r>
              <a:rPr lang="es-EC" dirty="0" smtClean="0"/>
              <a:t>5. Se </a:t>
            </a:r>
            <a:r>
              <a:rPr lang="es-EC" dirty="0"/>
              <a:t>presentó como propuesta de acción el diseño de una Guía de Capacitación en Observación de Aves para la Educación Media con la finalidad de contribuir con la sensibilización ambiental de los estudiantes a través de la implementación de proyectos en Educación Ambiental. </a:t>
            </a:r>
            <a:endParaRPr lang="es-EC" dirty="0" smtClean="0"/>
          </a:p>
        </p:txBody>
      </p:sp>
      <p:pic>
        <p:nvPicPr>
          <p:cNvPr id="6"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8475207" y="116632"/>
            <a:ext cx="612114" cy="76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10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819" y="-27384"/>
            <a:ext cx="8784976" cy="7448193"/>
          </a:xfrm>
          <a:prstGeom prst="rect">
            <a:avLst/>
          </a:prstGeom>
        </p:spPr>
        <p:txBody>
          <a:bodyPr wrap="square">
            <a:spAutoFit/>
          </a:bodyPr>
          <a:lstStyle/>
          <a:p>
            <a:pPr algn="ctr"/>
            <a:r>
              <a:rPr lang="es-EC" sz="2400" b="1" dirty="0" smtClean="0"/>
              <a:t>RECOMENDACIONES </a:t>
            </a:r>
          </a:p>
          <a:p>
            <a:pPr algn="ctr"/>
            <a:endParaRPr lang="es-EC" sz="2400" b="1" dirty="0"/>
          </a:p>
          <a:p>
            <a:pPr marL="285750" indent="-285750" algn="just">
              <a:buFont typeface="Wingdings" panose="05000000000000000000" pitchFamily="2" charset="2"/>
              <a:buChar char="§"/>
            </a:pPr>
            <a:r>
              <a:rPr lang="es-EC" dirty="0" smtClean="0"/>
              <a:t>Se debe incentivar la Educación Ambiental en la institución educativa a fin de educar cultivando actitudes responsables con el ambiente en los estudiantes como otra área del conocimiento.</a:t>
            </a:r>
          </a:p>
          <a:p>
            <a:pPr algn="just"/>
            <a:endParaRPr lang="es-EC" dirty="0" smtClean="0"/>
          </a:p>
          <a:p>
            <a:pPr marL="285750" indent="-285750" algn="just">
              <a:buFont typeface="Wingdings" panose="05000000000000000000" pitchFamily="2" charset="2"/>
              <a:buChar char="§"/>
            </a:pPr>
            <a:r>
              <a:rPr lang="es-EC" dirty="0" smtClean="0"/>
              <a:t>Se </a:t>
            </a:r>
            <a:r>
              <a:rPr lang="es-EC" dirty="0"/>
              <a:t>recomienda tomar medidas correctivas y redirigir los conocimientos con información efectiva </a:t>
            </a:r>
            <a:r>
              <a:rPr lang="es-EC" dirty="0" smtClean="0"/>
              <a:t>sobre </a:t>
            </a:r>
            <a:r>
              <a:rPr lang="es-EC" dirty="0"/>
              <a:t>la importancia de la conservación y el buen estado de los ambientes </a:t>
            </a:r>
            <a:r>
              <a:rPr lang="es-EC" dirty="0" smtClean="0"/>
              <a:t>naturales ya que no </a:t>
            </a:r>
            <a:r>
              <a:rPr lang="es-EC" dirty="0"/>
              <a:t>tienen una idea específica de las causas y del por qué existen especies amenazadas de </a:t>
            </a:r>
            <a:r>
              <a:rPr lang="es-EC" dirty="0" smtClean="0"/>
              <a:t>extinción.</a:t>
            </a:r>
          </a:p>
          <a:p>
            <a:pPr algn="just"/>
            <a:endParaRPr lang="es-EC" dirty="0" smtClean="0"/>
          </a:p>
          <a:p>
            <a:pPr marL="285750" indent="-285750" algn="just">
              <a:buFont typeface="Wingdings" panose="05000000000000000000" pitchFamily="2" charset="2"/>
              <a:buChar char="§"/>
            </a:pPr>
            <a:r>
              <a:rPr lang="es-EC" dirty="0" smtClean="0"/>
              <a:t>Se </a:t>
            </a:r>
            <a:r>
              <a:rPr lang="es-EC" dirty="0"/>
              <a:t>recomienda hacer uso de la “</a:t>
            </a:r>
            <a:r>
              <a:rPr lang="es-EC" dirty="0" smtClean="0"/>
              <a:t>Guía </a:t>
            </a:r>
            <a:r>
              <a:rPr lang="es-EC" dirty="0"/>
              <a:t>de Capacitación para la Observación de Aves” con la finalidad de crear interés y despertar curiosidad en los estudiantes en el mundo de las aves, </a:t>
            </a:r>
            <a:r>
              <a:rPr lang="es-EC" dirty="0" smtClean="0"/>
              <a:t>a fin de que pueda ser un incentivo profesional y puedan aportar </a:t>
            </a:r>
            <a:r>
              <a:rPr lang="es-EC" dirty="0"/>
              <a:t>con notas científicas gracias a </a:t>
            </a:r>
            <a:r>
              <a:rPr lang="es-EC" dirty="0" smtClean="0"/>
              <a:t>sus observaciones. </a:t>
            </a:r>
          </a:p>
          <a:p>
            <a:pPr marL="285750" indent="-285750" algn="just">
              <a:buFont typeface="Wingdings" panose="05000000000000000000" pitchFamily="2" charset="2"/>
              <a:buChar char="§"/>
            </a:pPr>
            <a:endParaRPr lang="es-EC" dirty="0"/>
          </a:p>
          <a:p>
            <a:pPr marL="285750" indent="-285750" algn="just">
              <a:buFont typeface="Wingdings" panose="05000000000000000000" pitchFamily="2" charset="2"/>
              <a:buChar char="§"/>
            </a:pPr>
            <a:r>
              <a:rPr lang="es-EC" dirty="0" smtClean="0"/>
              <a:t>Se </a:t>
            </a:r>
            <a:r>
              <a:rPr lang="es-EC" dirty="0"/>
              <a:t>recomienda gestionar planes, programas y proyectos en Educación Ambiental a partir de la presente investigación a fin de mitigar y mejorar el estado de conservación de la </a:t>
            </a:r>
            <a:r>
              <a:rPr lang="es-EC" dirty="0" smtClean="0"/>
              <a:t>biodiversidad</a:t>
            </a:r>
            <a:r>
              <a:rPr lang="es-EC" dirty="0"/>
              <a:t> ya que algunas especies son sensibles a la destrucción de los </a:t>
            </a:r>
            <a:r>
              <a:rPr lang="es-EC" dirty="0" smtClean="0"/>
              <a:t>ambientes.</a:t>
            </a:r>
          </a:p>
          <a:p>
            <a:pPr marL="285750" indent="-285750" algn="just">
              <a:buFont typeface="Wingdings" panose="05000000000000000000" pitchFamily="2" charset="2"/>
              <a:buChar char="§"/>
            </a:pPr>
            <a:endParaRPr lang="es-EC" dirty="0"/>
          </a:p>
          <a:p>
            <a:pPr marL="285750" indent="-285750" algn="just">
              <a:buFont typeface="Wingdings" panose="05000000000000000000" pitchFamily="2" charset="2"/>
              <a:buChar char="§"/>
            </a:pPr>
            <a:r>
              <a:rPr lang="es-EC" dirty="0" smtClean="0"/>
              <a:t>Se </a:t>
            </a:r>
            <a:r>
              <a:rPr lang="es-EC" dirty="0"/>
              <a:t>recomienda </a:t>
            </a:r>
            <a:r>
              <a:rPr lang="es-EC" dirty="0" smtClean="0"/>
              <a:t>que </a:t>
            </a:r>
            <a:r>
              <a:rPr lang="es-EC" dirty="0"/>
              <a:t>la Educación Ambiental como este eje transversal del currículo brasilero según Ley N°.9.795/99 sea interdisciplinar, ya que es un es un componente esencial y permanente de la educación nacional, debiendo estar presente de forma articulada en todas los niveles y modales del proceso educativo.</a:t>
            </a:r>
            <a:endParaRPr lang="es-ES" dirty="0"/>
          </a:p>
          <a:p>
            <a:pPr lvl="1" algn="just"/>
            <a:endParaRPr lang="es-EC" dirty="0" smtClean="0"/>
          </a:p>
          <a:p>
            <a:pPr marL="742950" lvl="1" indent="-285750" algn="just">
              <a:buFont typeface="Wingdings" pitchFamily="2" charset="2"/>
              <a:buChar char="§"/>
            </a:pPr>
            <a:endParaRPr lang="es-ES" sz="1600" dirty="0"/>
          </a:p>
        </p:txBody>
      </p:sp>
      <p:pic>
        <p:nvPicPr>
          <p:cNvPr id="5"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8475207" y="116632"/>
            <a:ext cx="612114" cy="76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964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1775" y="2492896"/>
            <a:ext cx="7770097" cy="2308324"/>
          </a:xfrm>
          <a:prstGeom prst="rect">
            <a:avLst/>
          </a:prstGeom>
        </p:spPr>
        <p:txBody>
          <a:bodyPr wrap="square">
            <a:spAutoFit/>
          </a:bodyPr>
          <a:lstStyle/>
          <a:p>
            <a:pPr algn="ctr"/>
            <a:r>
              <a:rPr lang="es-EC" sz="4800" b="1" dirty="0"/>
              <a:t>CAPÍTULO </a:t>
            </a:r>
            <a:r>
              <a:rPr lang="es-EC" sz="4800" b="1" dirty="0" smtClean="0"/>
              <a:t>VI</a:t>
            </a:r>
            <a:r>
              <a:rPr lang="es-EC" sz="4800" b="1" dirty="0"/>
              <a:t> </a:t>
            </a:r>
            <a:endParaRPr lang="es-ES" sz="4800" b="1" dirty="0"/>
          </a:p>
          <a:p>
            <a:pPr algn="ctr"/>
            <a:r>
              <a:rPr lang="es-EC" sz="4800" b="1" dirty="0"/>
              <a:t>PROPUESTA ALTERNATIVA</a:t>
            </a:r>
            <a:endParaRPr lang="es-ES" sz="4800" b="1" dirty="0"/>
          </a:p>
          <a:p>
            <a:r>
              <a:rPr lang="es-EC" sz="4800" dirty="0"/>
              <a:t> </a:t>
            </a:r>
            <a:endParaRPr lang="es-ES" sz="4800" dirty="0"/>
          </a:p>
        </p:txBody>
      </p:sp>
      <p:pic>
        <p:nvPicPr>
          <p:cNvPr id="7"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8453665" y="6041162"/>
            <a:ext cx="612114" cy="76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77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536" y="0"/>
            <a:ext cx="8364186" cy="8402300"/>
          </a:xfrm>
          <a:prstGeom prst="rect">
            <a:avLst/>
          </a:prstGeom>
        </p:spPr>
        <p:txBody>
          <a:bodyPr wrap="square">
            <a:spAutoFit/>
          </a:bodyPr>
          <a:lstStyle/>
          <a:p>
            <a:pPr lvl="0" algn="ctr"/>
            <a:r>
              <a:rPr lang="es-EC" sz="2400" b="1" dirty="0" smtClean="0"/>
              <a:t>TÍTULO</a:t>
            </a:r>
            <a:endParaRPr lang="es-ES" sz="2400" dirty="0" smtClean="0"/>
          </a:p>
          <a:p>
            <a:pPr algn="just"/>
            <a:r>
              <a:rPr lang="es-EC" dirty="0"/>
              <a:t> </a:t>
            </a:r>
            <a:endParaRPr lang="es-ES" dirty="0"/>
          </a:p>
          <a:p>
            <a:pPr algn="just"/>
            <a:r>
              <a:rPr lang="es-EC" dirty="0" smtClean="0"/>
              <a:t>Guía </a:t>
            </a:r>
            <a:r>
              <a:rPr lang="es-EC" dirty="0"/>
              <a:t>de capacitación para la observación de aves del entorno ecológico del Colegio Ágora – “</a:t>
            </a:r>
            <a:r>
              <a:rPr lang="es-EC" i="1" dirty="0"/>
              <a:t>Una orientación práctica para docentes y alumnos de Educación Media</a:t>
            </a:r>
            <a:r>
              <a:rPr lang="es-EC" i="1" dirty="0" smtClean="0"/>
              <a:t>”.</a:t>
            </a:r>
            <a:r>
              <a:rPr lang="es-EC" sz="2400" b="1" dirty="0"/>
              <a:t> </a:t>
            </a:r>
            <a:endParaRPr lang="es-EC" sz="2400" b="1" dirty="0" smtClean="0"/>
          </a:p>
          <a:p>
            <a:pPr algn="just"/>
            <a:endParaRPr lang="es-EC" sz="2400" b="1" dirty="0" smtClean="0"/>
          </a:p>
          <a:p>
            <a:pPr algn="just"/>
            <a:endParaRPr lang="es-EC" sz="2400" b="1" dirty="0" smtClean="0"/>
          </a:p>
          <a:p>
            <a:pPr algn="just"/>
            <a:endParaRPr lang="es-EC" sz="2400" b="1" dirty="0"/>
          </a:p>
          <a:p>
            <a:pPr algn="just"/>
            <a:r>
              <a:rPr lang="es-EC" dirty="0" smtClean="0"/>
              <a:t>Proporcionar </a:t>
            </a:r>
            <a:r>
              <a:rPr lang="es-EC" dirty="0"/>
              <a:t>técnicas y estrategias de bajo impacto para el correcto avistamiento e identificación de la avifauna local como estrategia en Educación Ambiental para docentes y alumnos de Educación Media del Colegio Ágora</a:t>
            </a:r>
            <a:r>
              <a:rPr lang="es-EC" dirty="0" smtClean="0"/>
              <a:t>.</a:t>
            </a:r>
          </a:p>
          <a:p>
            <a:pPr algn="just"/>
            <a:endParaRPr lang="es-EC" dirty="0"/>
          </a:p>
          <a:p>
            <a:pPr lvl="1" algn="ctr"/>
            <a:r>
              <a:rPr lang="es-EC" sz="2400" b="1" dirty="0"/>
              <a:t>OBJETIVOS </a:t>
            </a:r>
            <a:r>
              <a:rPr lang="es-EC" sz="2400" b="1" dirty="0" smtClean="0"/>
              <a:t>ESPECÍFICOS</a:t>
            </a:r>
          </a:p>
          <a:p>
            <a:pPr lvl="1" algn="ctr"/>
            <a:endParaRPr lang="es-EC" b="1" dirty="0"/>
          </a:p>
          <a:p>
            <a:pPr marL="285750" lvl="0" indent="-285750" algn="just">
              <a:buFont typeface="Wingdings" pitchFamily="2" charset="2"/>
              <a:buChar char="§"/>
            </a:pPr>
            <a:r>
              <a:rPr lang="es-EC" dirty="0"/>
              <a:t>Ayudar a los estudiantes observadores a desarrollar habilidades para identificar especies de aves de manera grupal o autónoma, apoyados con información de consulta rápida.  </a:t>
            </a:r>
            <a:endParaRPr lang="es-ES" sz="1600" dirty="0"/>
          </a:p>
          <a:p>
            <a:pPr marL="285750" indent="-285750" algn="just">
              <a:buFont typeface="Wingdings" pitchFamily="2" charset="2"/>
              <a:buChar char="§"/>
            </a:pPr>
            <a:r>
              <a:rPr lang="es-EC" dirty="0"/>
              <a:t>Entrenar a los estudiantes a través de las técnicas y estrategias cómo avistar aves.</a:t>
            </a:r>
            <a:endParaRPr lang="es-ES" sz="1600" dirty="0"/>
          </a:p>
          <a:p>
            <a:pPr marL="285750" lvl="0" indent="-285750" algn="just">
              <a:buFont typeface="Wingdings" pitchFamily="2" charset="2"/>
              <a:buChar char="§"/>
            </a:pPr>
            <a:r>
              <a:rPr lang="es-EC" dirty="0"/>
              <a:t>Dar a conocer las principales aves de la localidad a través de actividades recreativas y educativas.</a:t>
            </a:r>
            <a:endParaRPr lang="es-ES" sz="1600" dirty="0"/>
          </a:p>
          <a:p>
            <a:pPr marL="285750" lvl="0" indent="-285750" algn="just">
              <a:buFont typeface="Wingdings" pitchFamily="2" charset="2"/>
              <a:buChar char="§"/>
            </a:pPr>
            <a:r>
              <a:rPr lang="es-EC" dirty="0"/>
              <a:t>Contribuir con la Educación Ambiental, sensibilizando y generando conciencia ambiental en los estudiantes acerca de la importancia de conservar aves con el objetivo de que sean promotores de la gestión ambiental enseñando a otros cómo cuidar el ambiente. </a:t>
            </a:r>
            <a:endParaRPr lang="es-ES" sz="1600" dirty="0"/>
          </a:p>
          <a:p>
            <a:pPr algn="just"/>
            <a:endParaRPr lang="es-EC" dirty="0" smtClean="0"/>
          </a:p>
          <a:p>
            <a:pPr algn="just"/>
            <a:endParaRPr lang="es-EC" dirty="0"/>
          </a:p>
          <a:p>
            <a:pPr algn="just"/>
            <a:endParaRPr lang="es-EC" dirty="0" smtClean="0"/>
          </a:p>
          <a:p>
            <a:pPr algn="just"/>
            <a:endParaRPr lang="es-EC" dirty="0"/>
          </a:p>
          <a:p>
            <a:pPr algn="just"/>
            <a:endParaRPr lang="es-ES" dirty="0"/>
          </a:p>
        </p:txBody>
      </p:sp>
      <p:pic>
        <p:nvPicPr>
          <p:cNvPr id="7"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8531886" y="188640"/>
            <a:ext cx="612114" cy="76501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347864" y="1700808"/>
            <a:ext cx="2831544" cy="461665"/>
          </a:xfrm>
          <a:prstGeom prst="rect">
            <a:avLst/>
          </a:prstGeom>
        </p:spPr>
        <p:txBody>
          <a:bodyPr wrap="none">
            <a:spAutoFit/>
          </a:bodyPr>
          <a:lstStyle/>
          <a:p>
            <a:pPr lvl="0" algn="ctr"/>
            <a:r>
              <a:rPr lang="es-EC" sz="2400" b="1" dirty="0">
                <a:solidFill>
                  <a:prstClr val="black"/>
                </a:solidFill>
              </a:rPr>
              <a:t>OBJETIVO PRINCIPAL</a:t>
            </a:r>
          </a:p>
        </p:txBody>
      </p:sp>
    </p:spTree>
    <p:extLst>
      <p:ext uri="{BB962C8B-B14F-4D97-AF65-F5344CB8AC3E}">
        <p14:creationId xmlns:p14="http://schemas.microsoft.com/office/powerpoint/2010/main" val="4248911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11800" y="980728"/>
            <a:ext cx="8280920" cy="4431983"/>
          </a:xfrm>
          <a:prstGeom prst="rect">
            <a:avLst/>
          </a:prstGeom>
        </p:spPr>
        <p:txBody>
          <a:bodyPr wrap="square">
            <a:spAutoFit/>
          </a:bodyPr>
          <a:lstStyle/>
          <a:p>
            <a:pPr lvl="0" algn="ctr"/>
            <a:r>
              <a:rPr lang="es-EC" sz="2400" b="1" dirty="0" smtClean="0"/>
              <a:t>JUSTIFICACIÓN E IMPORTANCIA </a:t>
            </a:r>
          </a:p>
          <a:p>
            <a:pPr lvl="0" algn="ctr"/>
            <a:endParaRPr lang="es-ES" sz="2400" dirty="0" smtClean="0"/>
          </a:p>
          <a:p>
            <a:pPr algn="just"/>
            <a:r>
              <a:rPr lang="es-EC" b="1" dirty="0"/>
              <a:t> </a:t>
            </a:r>
            <a:endParaRPr lang="es-ES" dirty="0"/>
          </a:p>
          <a:p>
            <a:pPr algn="just"/>
            <a:r>
              <a:rPr lang="es-EC" dirty="0" smtClean="0"/>
              <a:t>La elaboración de la </a:t>
            </a:r>
            <a:r>
              <a:rPr lang="es-EC" i="1" dirty="0" smtClean="0"/>
              <a:t>Guía </a:t>
            </a:r>
            <a:r>
              <a:rPr lang="es-EC" i="1" dirty="0"/>
              <a:t>de Capacitación para la Observación de Aves</a:t>
            </a:r>
            <a:r>
              <a:rPr lang="es-EC" dirty="0" smtClean="0"/>
              <a:t>, se justifica partir de los resultados obtenidos de la investigación.</a:t>
            </a:r>
          </a:p>
          <a:p>
            <a:pPr algn="just"/>
            <a:endParaRPr lang="es-EC" dirty="0" smtClean="0"/>
          </a:p>
          <a:p>
            <a:pPr algn="just"/>
            <a:endParaRPr lang="es-EC" dirty="0"/>
          </a:p>
          <a:p>
            <a:pPr marL="285750" indent="-285750" algn="just">
              <a:buFont typeface="Wingdings" pitchFamily="2" charset="2"/>
              <a:buChar char="§"/>
            </a:pPr>
            <a:r>
              <a:rPr lang="es-EC" dirty="0" smtClean="0"/>
              <a:t>Es una propuesta </a:t>
            </a:r>
            <a:r>
              <a:rPr lang="es-EC" dirty="0"/>
              <a:t>de </a:t>
            </a:r>
            <a:r>
              <a:rPr lang="es-EC" dirty="0" smtClean="0"/>
              <a:t>acción en Educación </a:t>
            </a:r>
            <a:r>
              <a:rPr lang="es-EC" dirty="0"/>
              <a:t>Ambiental para el Colegio </a:t>
            </a:r>
            <a:r>
              <a:rPr lang="es-EC" dirty="0" smtClean="0"/>
              <a:t>Ágora.</a:t>
            </a:r>
          </a:p>
          <a:p>
            <a:pPr marL="285750" indent="-285750" algn="just">
              <a:buFont typeface="Wingdings" pitchFamily="2" charset="2"/>
              <a:buChar char="§"/>
            </a:pPr>
            <a:r>
              <a:rPr lang="es-EC" dirty="0" smtClean="0"/>
              <a:t>Proporciona estrategias metodológicas para la observación de aves.</a:t>
            </a:r>
          </a:p>
          <a:p>
            <a:pPr marL="285750" indent="-285750" algn="just">
              <a:buFont typeface="Wingdings" pitchFamily="2" charset="2"/>
              <a:buChar char="§"/>
            </a:pPr>
            <a:r>
              <a:rPr lang="es-EC" dirty="0" smtClean="0"/>
              <a:t>Proporcionen </a:t>
            </a:r>
            <a:r>
              <a:rPr lang="es-EC" dirty="0"/>
              <a:t>aulas prácticas a partir de la recreación y el </a:t>
            </a:r>
            <a:r>
              <a:rPr lang="es-EC" dirty="0" smtClean="0"/>
              <a:t>entretenimiento.</a:t>
            </a:r>
          </a:p>
          <a:p>
            <a:pPr marL="285750" indent="-285750" algn="just">
              <a:buFont typeface="Wingdings" pitchFamily="2" charset="2"/>
              <a:buChar char="§"/>
            </a:pPr>
            <a:r>
              <a:rPr lang="es-EC" dirty="0" smtClean="0"/>
              <a:t>Favorece </a:t>
            </a:r>
            <a:r>
              <a:rPr lang="es-EC" dirty="0"/>
              <a:t>el conocimiento, motivar el aprendizaje, contribuir el desarrollo de habilidades y técnicas de observación </a:t>
            </a:r>
            <a:r>
              <a:rPr lang="es-EC" dirty="0" smtClean="0"/>
              <a:t>de aves.</a:t>
            </a:r>
          </a:p>
          <a:p>
            <a:pPr marL="285750" indent="-285750" algn="just">
              <a:buFont typeface="Wingdings" pitchFamily="2" charset="2"/>
              <a:buChar char="§"/>
            </a:pPr>
            <a:r>
              <a:rPr lang="es-EC" dirty="0" smtClean="0"/>
              <a:t>Ayuda </a:t>
            </a:r>
            <a:r>
              <a:rPr lang="es-EC" dirty="0"/>
              <a:t>a reconocer especies </a:t>
            </a:r>
            <a:r>
              <a:rPr lang="es-EC" dirty="0" smtClean="0"/>
              <a:t>locales.</a:t>
            </a:r>
          </a:p>
          <a:p>
            <a:pPr marL="285750" indent="-285750" algn="just">
              <a:buFont typeface="Wingdings" pitchFamily="2" charset="2"/>
              <a:buChar char="§"/>
            </a:pPr>
            <a:r>
              <a:rPr lang="es-EC" dirty="0"/>
              <a:t>Valora la avifauna </a:t>
            </a:r>
            <a:r>
              <a:rPr lang="es-EC" dirty="0" smtClean="0"/>
              <a:t>local promoviendo </a:t>
            </a:r>
            <a:r>
              <a:rPr lang="es-EC" dirty="0"/>
              <a:t>el cuidado del </a:t>
            </a:r>
            <a:r>
              <a:rPr lang="es-EC" dirty="0" smtClean="0"/>
              <a:t>ambiente al despertar </a:t>
            </a:r>
            <a:r>
              <a:rPr lang="es-EC" dirty="0"/>
              <a:t>sensibilidad y conciencia </a:t>
            </a:r>
            <a:r>
              <a:rPr lang="es-EC" dirty="0" smtClean="0"/>
              <a:t>ambiental.</a:t>
            </a:r>
          </a:p>
        </p:txBody>
      </p:sp>
      <p:pic>
        <p:nvPicPr>
          <p:cNvPr id="5"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8475207" y="6018917"/>
            <a:ext cx="612114" cy="76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94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03990" y="692696"/>
            <a:ext cx="3515258" cy="461665"/>
          </a:xfrm>
          <a:prstGeom prst="rect">
            <a:avLst/>
          </a:prstGeom>
        </p:spPr>
        <p:txBody>
          <a:bodyPr wrap="none">
            <a:spAutoFit/>
          </a:bodyPr>
          <a:lstStyle/>
          <a:p>
            <a:pPr lvl="0" algn="just"/>
            <a:r>
              <a:rPr lang="es-ES" sz="2400" b="1" dirty="0" smtClean="0"/>
              <a:t>¿QUÉ CONTIENE LA GUÍA?</a:t>
            </a:r>
            <a:endParaRPr lang="es-EC" sz="2400" b="1" dirty="0"/>
          </a:p>
        </p:txBody>
      </p:sp>
      <p:sp>
        <p:nvSpPr>
          <p:cNvPr id="6" name="5 Rectángulo"/>
          <p:cNvSpPr/>
          <p:nvPr/>
        </p:nvSpPr>
        <p:spPr>
          <a:xfrm>
            <a:off x="1096845" y="1628800"/>
            <a:ext cx="7272808" cy="4524315"/>
          </a:xfrm>
          <a:prstGeom prst="rect">
            <a:avLst/>
          </a:prstGeom>
        </p:spPr>
        <p:txBody>
          <a:bodyPr wrap="square">
            <a:spAutoFit/>
          </a:bodyPr>
          <a:lstStyle/>
          <a:p>
            <a:r>
              <a:rPr lang="es-EC" b="1" dirty="0"/>
              <a:t>TEMA 1: SABERES FUNDAMENTALES PARA OBSERVAR E IDENTIFICAR </a:t>
            </a:r>
            <a:r>
              <a:rPr lang="es-EC" b="1" dirty="0" smtClean="0"/>
              <a:t>AVES.</a:t>
            </a:r>
          </a:p>
          <a:p>
            <a:endParaRPr lang="es-EC" b="1" dirty="0" smtClean="0"/>
          </a:p>
          <a:p>
            <a:r>
              <a:rPr lang="es-EC" b="1" dirty="0"/>
              <a:t>TEMA 2. ¿QUÉ VER EN LAS AVES PARA </a:t>
            </a:r>
            <a:r>
              <a:rPr lang="es-EC" b="1" dirty="0" smtClean="0"/>
              <a:t>IDENTIFICARLAS.</a:t>
            </a:r>
          </a:p>
          <a:p>
            <a:endParaRPr lang="es-EC" b="1" dirty="0" smtClean="0"/>
          </a:p>
          <a:p>
            <a:r>
              <a:rPr lang="es-EC" b="1" dirty="0"/>
              <a:t>TEMA 3. USO, CUIDADO Y SELECCIÓN DEL EQUIPO DE </a:t>
            </a:r>
            <a:r>
              <a:rPr lang="es-EC" b="1" dirty="0" smtClean="0"/>
              <a:t>CAMPO.</a:t>
            </a:r>
          </a:p>
          <a:p>
            <a:endParaRPr lang="es-EC" b="1" dirty="0" smtClean="0"/>
          </a:p>
          <a:p>
            <a:r>
              <a:rPr lang="es-EC" b="1" dirty="0"/>
              <a:t>TEMA 4. ORGANIZANDO UNA SALIDA  DE </a:t>
            </a:r>
            <a:r>
              <a:rPr lang="es-EC" b="1" dirty="0" smtClean="0"/>
              <a:t>CAMPO.</a:t>
            </a:r>
          </a:p>
          <a:p>
            <a:endParaRPr lang="es-EC" b="1" dirty="0" smtClean="0"/>
          </a:p>
          <a:p>
            <a:r>
              <a:rPr lang="pt-BR" b="1" dirty="0"/>
              <a:t>TEMA 5. 42 ESPÉCIES DE AVES DE ÁREAS HÚMIDAS DE </a:t>
            </a:r>
            <a:r>
              <a:rPr lang="pt-BR" b="1" dirty="0" smtClean="0"/>
              <a:t>VIÇOSA.</a:t>
            </a:r>
          </a:p>
          <a:p>
            <a:endParaRPr lang="pt-BR" b="1" dirty="0" smtClean="0"/>
          </a:p>
          <a:p>
            <a:r>
              <a:rPr lang="es-EC" dirty="0"/>
              <a:t>Orden 1: Anseriformes (patos</a:t>
            </a:r>
            <a:r>
              <a:rPr lang="es-EC" dirty="0" smtClean="0"/>
              <a:t>).</a:t>
            </a:r>
          </a:p>
          <a:p>
            <a:r>
              <a:rPr lang="es-EC" dirty="0"/>
              <a:t>Orden 2: </a:t>
            </a:r>
            <a:r>
              <a:rPr lang="es-EC" dirty="0" err="1"/>
              <a:t>Podicipediformes</a:t>
            </a:r>
            <a:r>
              <a:rPr lang="es-EC" dirty="0"/>
              <a:t> (zambullidores</a:t>
            </a:r>
            <a:r>
              <a:rPr lang="es-EC" dirty="0" smtClean="0"/>
              <a:t>).</a:t>
            </a:r>
          </a:p>
          <a:p>
            <a:r>
              <a:rPr lang="es-EC" dirty="0"/>
              <a:t>Orden 3: </a:t>
            </a:r>
            <a:r>
              <a:rPr lang="es-EC" dirty="0" err="1"/>
              <a:t>Suliformes</a:t>
            </a:r>
            <a:r>
              <a:rPr lang="es-EC" dirty="0"/>
              <a:t> (pato aguja</a:t>
            </a:r>
            <a:r>
              <a:rPr lang="es-EC" dirty="0" smtClean="0"/>
              <a:t>).</a:t>
            </a:r>
          </a:p>
          <a:p>
            <a:r>
              <a:rPr lang="es-EC" dirty="0" smtClean="0"/>
              <a:t>Orden </a:t>
            </a:r>
            <a:r>
              <a:rPr lang="es-EC" dirty="0"/>
              <a:t>4: </a:t>
            </a:r>
            <a:r>
              <a:rPr lang="es-EC" dirty="0" err="1"/>
              <a:t>Pelicaniformes</a:t>
            </a:r>
            <a:r>
              <a:rPr lang="es-EC" dirty="0"/>
              <a:t> (garzas y aves </a:t>
            </a:r>
            <a:r>
              <a:rPr lang="es-EC" dirty="0" smtClean="0"/>
              <a:t>costeras.</a:t>
            </a:r>
          </a:p>
          <a:p>
            <a:r>
              <a:rPr lang="es-EC" dirty="0"/>
              <a:t>Orden 5: </a:t>
            </a:r>
            <a:r>
              <a:rPr lang="es-EC" dirty="0" err="1"/>
              <a:t>Charadriiformes</a:t>
            </a:r>
            <a:r>
              <a:rPr lang="es-EC" dirty="0"/>
              <a:t> (</a:t>
            </a:r>
            <a:r>
              <a:rPr lang="es-EC" dirty="0" err="1"/>
              <a:t>narcejas</a:t>
            </a:r>
            <a:r>
              <a:rPr lang="es-EC" dirty="0"/>
              <a:t>, y </a:t>
            </a:r>
            <a:r>
              <a:rPr lang="es-EC" dirty="0" err="1"/>
              <a:t>martins</a:t>
            </a:r>
            <a:r>
              <a:rPr lang="es-EC" dirty="0" smtClean="0"/>
              <a:t>).</a:t>
            </a:r>
            <a:endParaRPr lang="es-ES" sz="1200" dirty="0">
              <a:latin typeface="Times New Roman"/>
              <a:ea typeface="Times New Roman"/>
            </a:endParaRPr>
          </a:p>
          <a:p>
            <a:r>
              <a:rPr lang="es-EC" dirty="0"/>
              <a:t>Orden 6: </a:t>
            </a:r>
            <a:r>
              <a:rPr lang="es-EC" dirty="0" err="1"/>
              <a:t>Passeriformes</a:t>
            </a:r>
            <a:r>
              <a:rPr lang="es-EC" dirty="0"/>
              <a:t> (pajaritos</a:t>
            </a:r>
            <a:r>
              <a:rPr lang="es-EC" dirty="0" smtClean="0"/>
              <a:t>).</a:t>
            </a:r>
            <a:endParaRPr lang="es-ES" dirty="0"/>
          </a:p>
        </p:txBody>
      </p:sp>
      <p:pic>
        <p:nvPicPr>
          <p:cNvPr id="13"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8442105" y="6064544"/>
            <a:ext cx="612114" cy="76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270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5063" t="12660" r="17025" b="5388"/>
          <a:stretch/>
        </p:blipFill>
        <p:spPr bwMode="auto">
          <a:xfrm rot="5400000">
            <a:off x="4586741" y="1110004"/>
            <a:ext cx="4525553" cy="3258892"/>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4499992" y="5027456"/>
            <a:ext cx="4176464" cy="861774"/>
          </a:xfrm>
          <a:prstGeom prst="rect">
            <a:avLst/>
          </a:prstGeom>
        </p:spPr>
        <p:txBody>
          <a:bodyPr wrap="square">
            <a:spAutoFit/>
          </a:bodyPr>
          <a:lstStyle/>
          <a:p>
            <a:pPr algn="ctr"/>
            <a:r>
              <a:rPr lang="es-EC" sz="1000" b="1" dirty="0"/>
              <a:t>Figura 1. Anatomía externa de un ave. (A) Parte externa; (B) Cabeza; (C) Ala.</a:t>
            </a:r>
            <a:endParaRPr lang="es-ES" sz="1000" dirty="0"/>
          </a:p>
          <a:p>
            <a:pPr algn="ctr"/>
            <a:r>
              <a:rPr lang="es-EC" sz="1000" b="1" dirty="0"/>
              <a:t>Fuente: Pinilla, J. (Coord.) 2000. Manual para el anillamiento científico de aves [Imagen] Recuperado de http://www.magrama.gob.es/es/biodiversidad/temas/inventarios-nacionales/manual_anillador_tcm7-24002.pdf</a:t>
            </a:r>
            <a:endParaRPr lang="es-ES" sz="1000" dirty="0"/>
          </a:p>
        </p:txBody>
      </p:sp>
      <p:sp>
        <p:nvSpPr>
          <p:cNvPr id="8" name="7 Rectángulo"/>
          <p:cNvSpPr/>
          <p:nvPr/>
        </p:nvSpPr>
        <p:spPr>
          <a:xfrm>
            <a:off x="399907" y="513291"/>
            <a:ext cx="3938579" cy="461665"/>
          </a:xfrm>
          <a:prstGeom prst="rect">
            <a:avLst/>
          </a:prstGeom>
        </p:spPr>
        <p:txBody>
          <a:bodyPr wrap="none">
            <a:spAutoFit/>
          </a:bodyPr>
          <a:lstStyle/>
          <a:p>
            <a:pPr lvl="0" algn="just"/>
            <a:r>
              <a:rPr lang="es-EC" sz="2400" b="1" dirty="0" smtClean="0"/>
              <a:t>Ejemplificación del contenido</a:t>
            </a:r>
            <a:endParaRPr lang="es-EC" sz="2400" b="1" dirty="0"/>
          </a:p>
        </p:txBody>
      </p:sp>
      <p:sp>
        <p:nvSpPr>
          <p:cNvPr id="10" name="9 Rectángulo"/>
          <p:cNvSpPr/>
          <p:nvPr/>
        </p:nvSpPr>
        <p:spPr>
          <a:xfrm>
            <a:off x="-684584" y="2420888"/>
            <a:ext cx="5616623" cy="1785104"/>
          </a:xfrm>
          <a:prstGeom prst="rect">
            <a:avLst/>
          </a:prstGeom>
        </p:spPr>
        <p:txBody>
          <a:bodyPr wrap="square">
            <a:spAutoFit/>
          </a:bodyPr>
          <a:lstStyle/>
          <a:p>
            <a:pPr lvl="2" algn="just"/>
            <a:r>
              <a:rPr lang="es-EC" sz="1400" b="1" dirty="0"/>
              <a:t>1.2.2. ¿QUÉ CONOCER PARA IDENTIFICARLAS? MORFOLOGÍA DE </a:t>
            </a:r>
            <a:r>
              <a:rPr lang="es-EC" sz="1400" b="1" dirty="0" smtClean="0"/>
              <a:t>LAS AVES?</a:t>
            </a:r>
          </a:p>
          <a:p>
            <a:pPr lvl="2" algn="just"/>
            <a:endParaRPr lang="es-EC" sz="1400" dirty="0"/>
          </a:p>
          <a:p>
            <a:pPr lvl="2" algn="just"/>
            <a:r>
              <a:rPr lang="es-EC" sz="1400" dirty="0" smtClean="0"/>
              <a:t>A lo largo de la guía se proporciona una serie de imágenes explicativas,  con información en resumen  a fin de que el estudiante entienda y relacione a la brevedad posible los temas. </a:t>
            </a:r>
          </a:p>
          <a:p>
            <a:pPr lvl="2" algn="just"/>
            <a:endParaRPr lang="es-ES" sz="1200" dirty="0"/>
          </a:p>
        </p:txBody>
      </p:sp>
      <p:pic>
        <p:nvPicPr>
          <p:cNvPr id="11" name="Picture 4" descr="http://somosbuga.com/images/animalp3.gif">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480" b="16423"/>
          <a:stretch/>
        </p:blipFill>
        <p:spPr bwMode="auto">
          <a:xfrm>
            <a:off x="8370399" y="5889230"/>
            <a:ext cx="612114" cy="76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74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237" t="34143" r="26890" b="31343"/>
          <a:stretch/>
        </p:blipFill>
        <p:spPr bwMode="auto">
          <a:xfrm>
            <a:off x="1207062" y="1249077"/>
            <a:ext cx="3198699" cy="1220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1979712" y="548680"/>
            <a:ext cx="4213718" cy="369332"/>
          </a:xfrm>
          <a:prstGeom prst="rect">
            <a:avLst/>
          </a:prstGeom>
          <a:noFill/>
        </p:spPr>
        <p:txBody>
          <a:bodyPr wrap="none" rtlCol="0">
            <a:spAutoFit/>
          </a:bodyPr>
          <a:lstStyle/>
          <a:p>
            <a:r>
              <a:rPr lang="es-EC" b="1" dirty="0" smtClean="0"/>
              <a:t>Algunos recursos ilustrativos contemplan: </a:t>
            </a:r>
            <a:endParaRPr lang="es-EC" b="1" dirty="0"/>
          </a:p>
        </p:txBody>
      </p:sp>
      <p:pic>
        <p:nvPicPr>
          <p:cNvPr id="410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1119" t="38946" r="34686" b="19263"/>
          <a:stretch/>
        </p:blipFill>
        <p:spPr bwMode="auto">
          <a:xfrm>
            <a:off x="5545956" y="1233791"/>
            <a:ext cx="2339153" cy="160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30076" t="13149" r="35944"/>
          <a:stretch/>
        </p:blipFill>
        <p:spPr bwMode="auto">
          <a:xfrm>
            <a:off x="1578183" y="2793709"/>
            <a:ext cx="2456456" cy="3530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28078" t="22528" r="32588" b="14039"/>
          <a:stretch/>
        </p:blipFill>
        <p:spPr bwMode="auto">
          <a:xfrm>
            <a:off x="4921199" y="3048128"/>
            <a:ext cx="3588668" cy="325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144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918342" y="188640"/>
            <a:ext cx="7547160" cy="5016758"/>
          </a:xfrm>
          <a:prstGeom prst="rect">
            <a:avLst/>
          </a:prstGeom>
        </p:spPr>
        <p:txBody>
          <a:bodyPr wrap="square">
            <a:spAutoFit/>
          </a:bodyPr>
          <a:lstStyle/>
          <a:p>
            <a:pPr algn="ctr"/>
            <a:r>
              <a:rPr lang="es-ES" sz="1600" b="1" dirty="0" smtClean="0"/>
              <a:t>Detalle de los instrumentos de trabajo destacados en la guía: </a:t>
            </a:r>
          </a:p>
          <a:p>
            <a:pPr algn="just"/>
            <a:endParaRPr lang="es-ES" sz="1600" dirty="0" smtClean="0"/>
          </a:p>
          <a:p>
            <a:pPr marL="285750" indent="-285750" algn="just">
              <a:buFontTx/>
              <a:buChar char="-"/>
            </a:pPr>
            <a:r>
              <a:rPr lang="es-ES" sz="1600" b="1" dirty="0" smtClean="0"/>
              <a:t>Un </a:t>
            </a:r>
            <a:r>
              <a:rPr lang="es-ES" sz="1600" b="1" dirty="0" smtClean="0"/>
              <a:t>registro de las 42 aves de áreas húmedas de la región local </a:t>
            </a:r>
            <a:r>
              <a:rPr lang="es-ES" sz="1600" dirty="0" smtClean="0"/>
              <a:t>indicando </a:t>
            </a:r>
            <a:r>
              <a:rPr lang="es-ES" sz="1600" dirty="0"/>
              <a:t>el Orden, Familia, y datos generales</a:t>
            </a:r>
            <a:r>
              <a:rPr lang="es-ES" sz="1600" dirty="0" smtClean="0"/>
              <a:t>. (Pág.163).</a:t>
            </a:r>
            <a:endParaRPr lang="es-ES" sz="1600" dirty="0" smtClean="0"/>
          </a:p>
          <a:p>
            <a:pPr marL="285750" indent="-285750" algn="just">
              <a:buFontTx/>
              <a:buChar char="-"/>
            </a:pPr>
            <a:endParaRPr lang="es-ES" sz="1600" dirty="0"/>
          </a:p>
          <a:p>
            <a:pPr algn="just"/>
            <a:endParaRPr lang="es-ES" sz="1600" dirty="0"/>
          </a:p>
          <a:p>
            <a:pPr marL="285750" indent="-285750" algn="just">
              <a:buFontTx/>
              <a:buChar char="-"/>
            </a:pPr>
            <a:endParaRPr lang="es-ES" sz="1600" b="1" dirty="0" smtClean="0"/>
          </a:p>
          <a:p>
            <a:pPr marL="285750" indent="-285750" algn="just">
              <a:buFontTx/>
              <a:buChar char="-"/>
            </a:pPr>
            <a:endParaRPr lang="es-ES" sz="1600" b="1" dirty="0"/>
          </a:p>
          <a:p>
            <a:pPr marL="285750" indent="-285750" algn="just">
              <a:buFontTx/>
              <a:buChar char="-"/>
            </a:pPr>
            <a:endParaRPr lang="es-ES" sz="1600" dirty="0"/>
          </a:p>
          <a:p>
            <a:pPr marL="285750" indent="-285750" algn="just">
              <a:buFontTx/>
              <a:buChar char="-"/>
            </a:pPr>
            <a:endParaRPr lang="es-ES" sz="1600" dirty="0" smtClean="0"/>
          </a:p>
          <a:p>
            <a:pPr marL="285750" indent="-285750" algn="just">
              <a:buFontTx/>
              <a:buChar char="-"/>
            </a:pPr>
            <a:endParaRPr lang="es-ES" sz="1600" dirty="0"/>
          </a:p>
          <a:p>
            <a:pPr marL="285750" indent="-285750" algn="just">
              <a:buFontTx/>
              <a:buChar char="-"/>
            </a:pPr>
            <a:endParaRPr lang="es-ES" sz="1600" dirty="0" smtClean="0"/>
          </a:p>
          <a:p>
            <a:pPr marL="285750" indent="-285750" algn="just">
              <a:buFontTx/>
              <a:buChar char="-"/>
            </a:pPr>
            <a:endParaRPr lang="es-ES" sz="1600" dirty="0"/>
          </a:p>
          <a:p>
            <a:pPr marL="285750" indent="-285750" algn="just">
              <a:buFontTx/>
              <a:buChar char="-"/>
            </a:pPr>
            <a:endParaRPr lang="es-ES" sz="1600" dirty="0"/>
          </a:p>
          <a:p>
            <a:pPr marL="285750" indent="-285750" algn="just">
              <a:buFontTx/>
              <a:buChar char="-"/>
            </a:pPr>
            <a:endParaRPr lang="es-ES" sz="1600" dirty="0" smtClean="0"/>
          </a:p>
          <a:p>
            <a:pPr marL="285750" indent="-285750" algn="just">
              <a:buFontTx/>
              <a:buChar char="-"/>
            </a:pPr>
            <a:endParaRPr lang="es-ES" sz="1600" dirty="0"/>
          </a:p>
          <a:p>
            <a:pPr algn="just"/>
            <a:endParaRPr lang="es-ES" sz="1600" dirty="0" smtClean="0"/>
          </a:p>
          <a:p>
            <a:pPr marL="285750" indent="-285750" algn="just">
              <a:buFontTx/>
              <a:buChar char="-"/>
            </a:pPr>
            <a:endParaRPr lang="es-ES" sz="1600" dirty="0"/>
          </a:p>
          <a:p>
            <a:pPr marL="285750" indent="-285750" algn="just">
              <a:buFontTx/>
              <a:buChar char="-"/>
            </a:pPr>
            <a:endParaRPr lang="es-ES" sz="1600" dirty="0" smtClean="0"/>
          </a:p>
          <a:p>
            <a:pPr algn="just"/>
            <a:endParaRPr lang="es-ES" sz="1600" dirty="0"/>
          </a:p>
        </p:txBody>
      </p:sp>
      <p:pic>
        <p:nvPicPr>
          <p:cNvPr id="20" name="Picture 4" descr="http://somosbuga.com/images/animalp3.gif">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480" b="16423"/>
          <a:stretch/>
        </p:blipFill>
        <p:spPr bwMode="auto">
          <a:xfrm>
            <a:off x="8390214" y="6046213"/>
            <a:ext cx="612114" cy="7650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22621" t="17512" r="19005" b="7208"/>
          <a:stretch/>
        </p:blipFill>
        <p:spPr bwMode="auto">
          <a:xfrm>
            <a:off x="1259632" y="1324543"/>
            <a:ext cx="6696744" cy="539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985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95 Conector recto"/>
          <p:cNvCxnSpPr/>
          <p:nvPr/>
        </p:nvCxnSpPr>
        <p:spPr>
          <a:xfrm>
            <a:off x="1145323" y="5157192"/>
            <a:ext cx="1724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91 Conector recto"/>
          <p:cNvCxnSpPr>
            <a:stCxn id="69" idx="1"/>
          </p:cNvCxnSpPr>
          <p:nvPr/>
        </p:nvCxnSpPr>
        <p:spPr>
          <a:xfrm>
            <a:off x="4504895" y="5269833"/>
            <a:ext cx="3934803" cy="0"/>
          </a:xfrm>
          <a:prstGeom prst="line">
            <a:avLst/>
          </a:prstGeom>
        </p:spPr>
        <p:style>
          <a:lnRef idx="1">
            <a:schemeClr val="accent1"/>
          </a:lnRef>
          <a:fillRef idx="0">
            <a:schemeClr val="accent1"/>
          </a:fillRef>
          <a:effectRef idx="0">
            <a:schemeClr val="accent1"/>
          </a:effectRef>
          <a:fontRef idx="minor">
            <a:schemeClr val="tx1"/>
          </a:fontRef>
        </p:style>
      </p:cxnSp>
      <p:pic>
        <p:nvPicPr>
          <p:cNvPr id="4100" name="Picture 4" descr="http://2.bp.blogspot.com/-i9UIl3KqgKE/U_7vhQh4zRI/AAAAAAAADb8/wvqWOjb0aHk/s1600/aves%2B%2833%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762698"/>
            <a:ext cx="2141725" cy="888641"/>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a:spLocks noGrp="1"/>
          </p:cNvSpPr>
          <p:nvPr>
            <p:ph type="title"/>
          </p:nvPr>
        </p:nvSpPr>
        <p:spPr>
          <a:xfrm>
            <a:off x="928662" y="548680"/>
            <a:ext cx="7772400" cy="1143000"/>
          </a:xfrm>
        </p:spPr>
        <p:txBody>
          <a:bodyPr>
            <a:noAutofit/>
          </a:bodyPr>
          <a:lstStyle/>
          <a:p>
            <a:r>
              <a:rPr lang="es-EC" sz="2800" b="1" dirty="0" smtClean="0"/>
              <a:t>PLANTEAMIENTO DEL PROBLEMA</a:t>
            </a:r>
            <a:endParaRPr lang="es-EC" sz="2800" dirty="0"/>
          </a:p>
        </p:txBody>
      </p:sp>
      <p:sp>
        <p:nvSpPr>
          <p:cNvPr id="12" name="11 CuadroTexto"/>
          <p:cNvSpPr txBox="1"/>
          <p:nvPr/>
        </p:nvSpPr>
        <p:spPr>
          <a:xfrm>
            <a:off x="2786050" y="1775079"/>
            <a:ext cx="3663288" cy="338554"/>
          </a:xfrm>
          <a:prstGeom prst="rect">
            <a:avLst/>
          </a:prstGeom>
          <a:solidFill>
            <a:srgbClr val="FF6600"/>
          </a:solidFill>
        </p:spPr>
        <p:style>
          <a:lnRef idx="0">
            <a:schemeClr val="accent2"/>
          </a:lnRef>
          <a:fillRef idx="1002">
            <a:schemeClr val="dk2"/>
          </a:fillRef>
          <a:effectRef idx="3">
            <a:schemeClr val="accent2"/>
          </a:effectRef>
          <a:fontRef idx="minor">
            <a:schemeClr val="lt1"/>
          </a:fontRef>
        </p:style>
        <p:txBody>
          <a:bodyPr wrap="square" rtlCol="0">
            <a:spAutoFit/>
          </a:bodyPr>
          <a:lstStyle/>
          <a:p>
            <a:pPr algn="ctr"/>
            <a:r>
              <a:rPr lang="es-EC" sz="1600" b="1" dirty="0" smtClean="0"/>
              <a:t>IMPACTOS NEGATIVOS EN LAS AVES</a:t>
            </a:r>
            <a:endParaRPr lang="es-EC" sz="1600" b="1" dirty="0"/>
          </a:p>
        </p:txBody>
      </p:sp>
      <p:sp>
        <p:nvSpPr>
          <p:cNvPr id="13" name="12 Rectángulo"/>
          <p:cNvSpPr/>
          <p:nvPr/>
        </p:nvSpPr>
        <p:spPr>
          <a:xfrm>
            <a:off x="3438967" y="2429662"/>
            <a:ext cx="2357454" cy="642942"/>
          </a:xfrm>
          <a:prstGeom prst="rect">
            <a:avLst/>
          </a:prstGeom>
          <a:solidFill>
            <a:srgbClr val="FF000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sz="1400" b="1" dirty="0" smtClean="0"/>
              <a:t>REDUCCIÓN DE LA BIODIVERSIDAD</a:t>
            </a:r>
            <a:endParaRPr lang="es-EC" sz="1400" b="1" dirty="0"/>
          </a:p>
        </p:txBody>
      </p:sp>
      <p:sp>
        <p:nvSpPr>
          <p:cNvPr id="16" name="15 Rectángulo"/>
          <p:cNvSpPr/>
          <p:nvPr/>
        </p:nvSpPr>
        <p:spPr>
          <a:xfrm>
            <a:off x="2048688" y="3795107"/>
            <a:ext cx="1500198" cy="71438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s-EC" sz="1200" b="1" dirty="0" smtClean="0"/>
              <a:t>ACCIONES ANTRÓPICAS</a:t>
            </a:r>
            <a:endParaRPr lang="es-EC" sz="1200" b="1" dirty="0"/>
          </a:p>
        </p:txBody>
      </p:sp>
      <p:cxnSp>
        <p:nvCxnSpPr>
          <p:cNvPr id="23" name="22 Conector recto"/>
          <p:cNvCxnSpPr/>
          <p:nvPr/>
        </p:nvCxnSpPr>
        <p:spPr>
          <a:xfrm>
            <a:off x="2719966" y="3501008"/>
            <a:ext cx="3569859" cy="0"/>
          </a:xfrm>
          <a:prstGeom prst="line">
            <a:avLst/>
          </a:prstGeom>
        </p:spPr>
        <p:style>
          <a:lnRef idx="1">
            <a:schemeClr val="accent1"/>
          </a:lnRef>
          <a:fillRef idx="1002">
            <a:schemeClr val="dk2"/>
          </a:fillRef>
          <a:effectRef idx="0">
            <a:schemeClr val="accent1"/>
          </a:effectRef>
          <a:fontRef idx="minor">
            <a:schemeClr val="tx1"/>
          </a:fontRef>
        </p:style>
      </p:cxnSp>
      <p:sp>
        <p:nvSpPr>
          <p:cNvPr id="31" name="30 Rectángulo"/>
          <p:cNvSpPr/>
          <p:nvPr/>
        </p:nvSpPr>
        <p:spPr>
          <a:xfrm>
            <a:off x="1362341" y="4742059"/>
            <a:ext cx="1357625" cy="1020639"/>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r>
              <a:rPr lang="es-EC" sz="1200" b="1" dirty="0" smtClean="0"/>
              <a:t>- Urbanización</a:t>
            </a:r>
          </a:p>
          <a:p>
            <a:r>
              <a:rPr lang="es-EC" sz="1200" b="1" dirty="0" smtClean="0"/>
              <a:t>- Captura de aves</a:t>
            </a:r>
          </a:p>
          <a:p>
            <a:r>
              <a:rPr lang="es-EC" sz="1200" b="1" dirty="0" smtClean="0"/>
              <a:t>- Caza predatoria </a:t>
            </a:r>
          </a:p>
          <a:p>
            <a:r>
              <a:rPr lang="es-EC" sz="1200" b="1" dirty="0" smtClean="0"/>
              <a:t>- Destrucción de hábitats.</a:t>
            </a:r>
            <a:endParaRPr lang="es-EC" sz="1200" b="1" dirty="0"/>
          </a:p>
        </p:txBody>
      </p:sp>
      <p:sp>
        <p:nvSpPr>
          <p:cNvPr id="4109" name="4108 Rectángulo"/>
          <p:cNvSpPr/>
          <p:nvPr/>
        </p:nvSpPr>
        <p:spPr>
          <a:xfrm>
            <a:off x="1082311" y="5812584"/>
            <a:ext cx="1646965" cy="27699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200" i="1" dirty="0"/>
              <a:t>(</a:t>
            </a:r>
            <a:r>
              <a:rPr lang="es-EC" sz="1200" dirty="0"/>
              <a:t>Mattos </a:t>
            </a:r>
            <a:r>
              <a:rPr lang="es-EC" sz="1200" i="1" dirty="0"/>
              <a:t>et </a:t>
            </a:r>
            <a:r>
              <a:rPr lang="es-EC" sz="1200" i="1" dirty="0" err="1"/>
              <a:t>aI</a:t>
            </a:r>
            <a:r>
              <a:rPr lang="es-EC" sz="1200" i="1" dirty="0"/>
              <a:t>. </a:t>
            </a:r>
            <a:r>
              <a:rPr lang="es-EC" sz="1200" dirty="0"/>
              <a:t>1993)</a:t>
            </a:r>
          </a:p>
        </p:txBody>
      </p:sp>
      <p:sp>
        <p:nvSpPr>
          <p:cNvPr id="56" name="55 Rectángulo"/>
          <p:cNvSpPr/>
          <p:nvPr/>
        </p:nvSpPr>
        <p:spPr>
          <a:xfrm>
            <a:off x="5364088" y="3783982"/>
            <a:ext cx="1851475" cy="71438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lvl="0" algn="ctr"/>
            <a:r>
              <a:rPr lang="es-EC" sz="1200" b="1" dirty="0" smtClean="0"/>
              <a:t>BARRERAS  EN EDUCACIÓN AMBIENTAL</a:t>
            </a:r>
            <a:endParaRPr lang="es-EC" sz="1200" b="1" dirty="0"/>
          </a:p>
        </p:txBody>
      </p:sp>
      <p:sp>
        <p:nvSpPr>
          <p:cNvPr id="69" name="68 Rectángulo"/>
          <p:cNvSpPr/>
          <p:nvPr/>
        </p:nvSpPr>
        <p:spPr>
          <a:xfrm>
            <a:off x="4504895" y="4759513"/>
            <a:ext cx="1256905" cy="1020639"/>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1200" b="1" dirty="0" smtClean="0"/>
              <a:t>Currículo formal no </a:t>
            </a:r>
            <a:r>
              <a:rPr lang="es-EC" sz="1200" b="1" dirty="0" err="1" smtClean="0"/>
              <a:t>ambientalizado</a:t>
            </a:r>
            <a:endParaRPr lang="es-EC" sz="1200" b="1" dirty="0"/>
          </a:p>
        </p:txBody>
      </p:sp>
      <p:sp>
        <p:nvSpPr>
          <p:cNvPr id="70" name="69 Rectángulo"/>
          <p:cNvSpPr/>
          <p:nvPr/>
        </p:nvSpPr>
        <p:spPr>
          <a:xfrm>
            <a:off x="2870073" y="4744520"/>
            <a:ext cx="1357625" cy="1020639"/>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1200" b="1" dirty="0" smtClean="0"/>
              <a:t>Legislación ambiental flexible</a:t>
            </a:r>
            <a:endParaRPr lang="es-EC" sz="1200" b="1" dirty="0"/>
          </a:p>
        </p:txBody>
      </p:sp>
      <p:sp>
        <p:nvSpPr>
          <p:cNvPr id="71" name="70 Rectángulo"/>
          <p:cNvSpPr/>
          <p:nvPr/>
        </p:nvSpPr>
        <p:spPr>
          <a:xfrm>
            <a:off x="5949174" y="4759513"/>
            <a:ext cx="1120868" cy="1020639"/>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1200" b="1" dirty="0" smtClean="0"/>
              <a:t>Profesores  no capacitados en técnicas y estrategias</a:t>
            </a:r>
            <a:endParaRPr lang="es-EC" sz="1200" b="1" dirty="0"/>
          </a:p>
        </p:txBody>
      </p:sp>
      <p:sp>
        <p:nvSpPr>
          <p:cNvPr id="72" name="71 Rectángulo"/>
          <p:cNvSpPr/>
          <p:nvPr/>
        </p:nvSpPr>
        <p:spPr>
          <a:xfrm>
            <a:off x="7236296" y="4744519"/>
            <a:ext cx="1030697" cy="1020639"/>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lvl="0" algn="ctr"/>
            <a:r>
              <a:rPr lang="es-EC" sz="1200" b="1" dirty="0" smtClean="0"/>
              <a:t>Falta de recursos  educativos en </a:t>
            </a:r>
            <a:r>
              <a:rPr lang="es-EC" sz="1200" b="1" dirty="0" err="1" smtClean="0"/>
              <a:t>E.A</a:t>
            </a:r>
            <a:endParaRPr lang="es-EC" sz="1200" b="1" dirty="0"/>
          </a:p>
        </p:txBody>
      </p:sp>
      <p:sp>
        <p:nvSpPr>
          <p:cNvPr id="4117" name="4116 Rectángulo"/>
          <p:cNvSpPr/>
          <p:nvPr/>
        </p:nvSpPr>
        <p:spPr>
          <a:xfrm>
            <a:off x="1145323" y="6068518"/>
            <a:ext cx="1266437" cy="276999"/>
          </a:xfrm>
          <a:prstGeom prst="rect">
            <a:avLst/>
          </a:prstGeom>
        </p:spPr>
        <p:txBody>
          <a:bodyPr wrap="none">
            <a:spAutoFit/>
          </a:bodyPr>
          <a:lstStyle/>
          <a:p>
            <a:r>
              <a:rPr lang="es-EC" sz="1200" i="1" dirty="0" smtClean="0"/>
              <a:t>(</a:t>
            </a:r>
            <a:r>
              <a:rPr lang="es-EC" sz="1200" dirty="0" err="1" smtClean="0"/>
              <a:t>McKinney</a:t>
            </a:r>
            <a:r>
              <a:rPr lang="es-EC" sz="1200" dirty="0" smtClean="0"/>
              <a:t>, 2002)</a:t>
            </a:r>
            <a:endParaRPr lang="es-EC" sz="1200" dirty="0"/>
          </a:p>
        </p:txBody>
      </p:sp>
      <p:cxnSp>
        <p:nvCxnSpPr>
          <p:cNvPr id="4124" name="4123 Conector recto de flecha"/>
          <p:cNvCxnSpPr>
            <a:endCxn id="56" idx="0"/>
          </p:cNvCxnSpPr>
          <p:nvPr/>
        </p:nvCxnSpPr>
        <p:spPr>
          <a:xfrm>
            <a:off x="6289825" y="3501008"/>
            <a:ext cx="1" cy="282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a:off x="2722163" y="3506066"/>
            <a:ext cx="7113" cy="282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27" name="4126 Conector recto de flecha"/>
          <p:cNvCxnSpPr>
            <a:endCxn id="13" idx="0"/>
          </p:cNvCxnSpPr>
          <p:nvPr/>
        </p:nvCxnSpPr>
        <p:spPr>
          <a:xfrm>
            <a:off x="4617694" y="2113633"/>
            <a:ext cx="0" cy="316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86 Conector recto de flecha"/>
          <p:cNvCxnSpPr>
            <a:stCxn id="13" idx="2"/>
          </p:cNvCxnSpPr>
          <p:nvPr/>
        </p:nvCxnSpPr>
        <p:spPr>
          <a:xfrm>
            <a:off x="4617694" y="3072604"/>
            <a:ext cx="21704" cy="428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a:off x="1145323" y="4152297"/>
            <a:ext cx="8958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a:off x="1145323" y="4152297"/>
            <a:ext cx="0" cy="1004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81 Conector recto de flecha"/>
          <p:cNvCxnSpPr/>
          <p:nvPr/>
        </p:nvCxnSpPr>
        <p:spPr>
          <a:xfrm flipH="1">
            <a:off x="7236296" y="4141172"/>
            <a:ext cx="120340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a:off x="8460432" y="4152297"/>
            <a:ext cx="0" cy="11286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64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953044256"/>
              </p:ext>
            </p:extLst>
          </p:nvPr>
        </p:nvGraphicFramePr>
        <p:xfrm>
          <a:off x="3203848" y="260648"/>
          <a:ext cx="5762871" cy="6338462"/>
        </p:xfrm>
        <a:graphic>
          <a:graphicData uri="http://schemas.openxmlformats.org/drawingml/2006/table">
            <a:tbl>
              <a:tblPr firstRow="1">
                <a:tableStyleId>{616DA210-FB5B-4158-B5E0-FEB733F419BA}</a:tableStyleId>
              </a:tblPr>
              <a:tblGrid>
                <a:gridCol w="1512171"/>
                <a:gridCol w="662620"/>
                <a:gridCol w="164052"/>
                <a:gridCol w="164052"/>
                <a:gridCol w="164052"/>
                <a:gridCol w="164052"/>
                <a:gridCol w="164052"/>
                <a:gridCol w="164052"/>
                <a:gridCol w="164052"/>
                <a:gridCol w="328104"/>
                <a:gridCol w="164052"/>
                <a:gridCol w="164052"/>
                <a:gridCol w="164052"/>
                <a:gridCol w="164052"/>
                <a:gridCol w="164052"/>
                <a:gridCol w="164052"/>
                <a:gridCol w="1127300"/>
              </a:tblGrid>
              <a:tr h="258690">
                <a:tc gridSpan="17">
                  <a:txBody>
                    <a:bodyPr/>
                    <a:lstStyle/>
                    <a:p>
                      <a:pPr algn="ctr">
                        <a:lnSpc>
                          <a:spcPct val="115000"/>
                        </a:lnSpc>
                        <a:spcAft>
                          <a:spcPts val="0"/>
                        </a:spcAft>
                      </a:pPr>
                      <a:r>
                        <a:rPr lang="es-EC" sz="1100" b="1" dirty="0">
                          <a:effectLst/>
                        </a:rPr>
                        <a:t>MI HOJA DE REGISTROS</a:t>
                      </a:r>
                      <a:endParaRPr lang="es-EC" sz="1100" b="1" dirty="0">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6027">
                <a:tc gridSpan="4">
                  <a:txBody>
                    <a:bodyPr/>
                    <a:lstStyle/>
                    <a:p>
                      <a:pPr algn="l">
                        <a:lnSpc>
                          <a:spcPct val="115000"/>
                        </a:lnSpc>
                        <a:spcAft>
                          <a:spcPts val="0"/>
                        </a:spcAft>
                      </a:pPr>
                      <a:r>
                        <a:rPr lang="es-EC" sz="1100" b="1" dirty="0">
                          <a:effectLst/>
                        </a:rPr>
                        <a:t>Lugar:</a:t>
                      </a:r>
                      <a:endParaRPr lang="es-EC" sz="1100" b="1" dirty="0">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7">
                  <a:txBody>
                    <a:bodyPr/>
                    <a:lstStyle/>
                    <a:p>
                      <a:pPr algn="l">
                        <a:lnSpc>
                          <a:spcPct val="115000"/>
                        </a:lnSpc>
                        <a:spcAft>
                          <a:spcPts val="0"/>
                        </a:spcAft>
                      </a:pPr>
                      <a:r>
                        <a:rPr lang="es-EC" sz="1100" b="1">
                          <a:effectLst/>
                        </a:rPr>
                        <a:t>Hora:</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gn="l">
                        <a:lnSpc>
                          <a:spcPct val="115000"/>
                        </a:lnSpc>
                        <a:spcAft>
                          <a:spcPts val="0"/>
                        </a:spcAft>
                      </a:pPr>
                      <a:r>
                        <a:rPr lang="es-EC" sz="1100" b="1">
                          <a:effectLst/>
                        </a:rPr>
                        <a:t>Fecha:</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6027">
                <a:tc gridSpan="17">
                  <a:txBody>
                    <a:bodyPr/>
                    <a:lstStyle/>
                    <a:p>
                      <a:pPr algn="l">
                        <a:lnSpc>
                          <a:spcPct val="115000"/>
                        </a:lnSpc>
                        <a:spcAft>
                          <a:spcPts val="0"/>
                        </a:spcAft>
                      </a:pPr>
                      <a:r>
                        <a:rPr lang="es-EC" sz="1100" b="1">
                          <a:effectLst/>
                        </a:rPr>
                        <a:t>Estado del tiempo: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6027">
                <a:tc gridSpan="17">
                  <a:txBody>
                    <a:bodyPr/>
                    <a:lstStyle/>
                    <a:p>
                      <a:pPr algn="l">
                        <a:lnSpc>
                          <a:spcPct val="115000"/>
                        </a:lnSpc>
                        <a:spcAft>
                          <a:spcPts val="0"/>
                        </a:spcAft>
                      </a:pPr>
                      <a:r>
                        <a:rPr lang="es-EC" sz="1100" b="1" dirty="0">
                          <a:effectLst/>
                        </a:rPr>
                        <a:t>Tipo de Hábitat:</a:t>
                      </a:r>
                      <a:endParaRPr lang="es-EC" sz="1100" b="1" dirty="0">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6027">
                <a:tc gridSpan="2">
                  <a:txBody>
                    <a:bodyPr/>
                    <a:lstStyle/>
                    <a:p>
                      <a:pPr algn="l">
                        <a:lnSpc>
                          <a:spcPct val="115000"/>
                        </a:lnSpc>
                        <a:spcAft>
                          <a:spcPts val="0"/>
                        </a:spcAft>
                      </a:pPr>
                      <a:r>
                        <a:rPr lang="es-EC" sz="1100" b="1">
                          <a:effectLst/>
                        </a:rPr>
                        <a:t>Nombre del ave:</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7">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marL="19050" algn="l">
                        <a:lnSpc>
                          <a:spcPct val="115000"/>
                        </a:lnSpc>
                        <a:spcAft>
                          <a:spcPts val="0"/>
                        </a:spcAft>
                      </a:pPr>
                      <a:r>
                        <a:rPr lang="es-EC" sz="1100" b="1">
                          <a:effectLst/>
                        </a:rPr>
                        <a:t>Se parece a:</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r>
              <a:tr h="383484">
                <a:tc gridSpan="17">
                  <a:txBody>
                    <a:bodyPr/>
                    <a:lstStyle/>
                    <a:p>
                      <a:pPr algn="l">
                        <a:lnSpc>
                          <a:spcPct val="115000"/>
                        </a:lnSpc>
                        <a:spcAft>
                          <a:spcPts val="0"/>
                        </a:spcAft>
                      </a:pPr>
                      <a:r>
                        <a:rPr lang="es-EC" sz="1100" b="1">
                          <a:effectLst/>
                        </a:rPr>
                        <a:t>Descripción del canto:</a:t>
                      </a:r>
                    </a:p>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6027">
                <a:tc gridSpan="4">
                  <a:txBody>
                    <a:bodyPr/>
                    <a:lstStyle/>
                    <a:p>
                      <a:pPr algn="l">
                        <a:lnSpc>
                          <a:spcPct val="115000"/>
                        </a:lnSpc>
                        <a:spcAft>
                          <a:spcPts val="0"/>
                        </a:spcAft>
                      </a:pPr>
                      <a:r>
                        <a:rPr lang="es-EC" sz="1100" b="1">
                          <a:effectLst/>
                        </a:rPr>
                        <a:t>Tamaño aproximado: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gridSpan="8">
                  <a:txBody>
                    <a:bodyPr/>
                    <a:lstStyle/>
                    <a:p>
                      <a:pPr algn="l">
                        <a:lnSpc>
                          <a:spcPct val="115000"/>
                        </a:lnSpc>
                        <a:spcAft>
                          <a:spcPts val="0"/>
                        </a:spcAft>
                      </a:pPr>
                      <a:r>
                        <a:rPr lang="es-EC" sz="1100" b="1">
                          <a:effectLst/>
                        </a:rPr>
                        <a:t>N°. de individuos:</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r>
              <a:tr h="196027">
                <a:tc gridSpan="10">
                  <a:txBody>
                    <a:bodyPr/>
                    <a:lstStyle/>
                    <a:p>
                      <a:pPr algn="l">
                        <a:lnSpc>
                          <a:spcPct val="115000"/>
                        </a:lnSpc>
                        <a:spcAft>
                          <a:spcPts val="0"/>
                        </a:spcAft>
                      </a:pPr>
                      <a:r>
                        <a:rPr lang="es-EC" sz="1100" b="1">
                          <a:effectLst/>
                        </a:rPr>
                        <a:t>¿Cómo se mueve el ave en tierra?    Camina:</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4">
                  <a:txBody>
                    <a:bodyPr/>
                    <a:lstStyle/>
                    <a:p>
                      <a:pPr algn="l">
                        <a:lnSpc>
                          <a:spcPct val="115000"/>
                        </a:lnSpc>
                        <a:spcAft>
                          <a:spcPts val="0"/>
                        </a:spcAft>
                      </a:pPr>
                      <a:r>
                        <a:rPr lang="es-EC" sz="1100" b="1">
                          <a:effectLst/>
                        </a:rPr>
                        <a:t>Salta:</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r>
              <a:tr h="196027">
                <a:tc gridSpan="17">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6027">
                <a:tc gridSpan="17">
                  <a:txBody>
                    <a:bodyPr/>
                    <a:lstStyle/>
                    <a:p>
                      <a:pPr algn="l">
                        <a:lnSpc>
                          <a:spcPct val="115000"/>
                        </a:lnSpc>
                        <a:spcAft>
                          <a:spcPts val="0"/>
                        </a:spcAft>
                      </a:pPr>
                      <a:r>
                        <a:rPr lang="es-EC" sz="1100" b="1">
                          <a:effectLst/>
                        </a:rPr>
                        <a:t>Se está alimentando de:</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91294">
                <a:tc>
                  <a:txBody>
                    <a:bodyPr/>
                    <a:lstStyle/>
                    <a:p>
                      <a:pPr algn="l">
                        <a:lnSpc>
                          <a:spcPct val="115000"/>
                        </a:lnSpc>
                        <a:spcAft>
                          <a:spcPts val="0"/>
                        </a:spcAft>
                      </a:pPr>
                      <a:r>
                        <a:rPr lang="es-EC" sz="1100" b="1">
                          <a:effectLst/>
                        </a:rPr>
                        <a:t>Su cuerpo es:</a:t>
                      </a:r>
                      <a:endParaRPr lang="es-EC" sz="1100" b="1">
                        <a:solidFill>
                          <a:srgbClr val="000000"/>
                        </a:solidFill>
                        <a:effectLst/>
                        <a:latin typeface="Times New Roman"/>
                        <a:ea typeface="Times New Roman"/>
                      </a:endParaRPr>
                    </a:p>
                  </a:txBody>
                  <a:tcPr marL="43804" marR="43804" marT="0" marB="0" anchor="ctr"/>
                </a:tc>
                <a:tc gridSpan="2">
                  <a:txBody>
                    <a:bodyPr/>
                    <a:lstStyle/>
                    <a:p>
                      <a:pPr algn="l">
                        <a:lnSpc>
                          <a:spcPct val="115000"/>
                        </a:lnSpc>
                        <a:spcAft>
                          <a:spcPts val="0"/>
                        </a:spcAft>
                      </a:pPr>
                      <a:r>
                        <a:rPr lang="es-EC" sz="1100" b="1">
                          <a:effectLst/>
                        </a:rPr>
                        <a:t>Redondo: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2">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5">
                  <a:txBody>
                    <a:bodyPr/>
                    <a:lstStyle/>
                    <a:p>
                      <a:pPr algn="l">
                        <a:lnSpc>
                          <a:spcPct val="115000"/>
                        </a:lnSpc>
                        <a:spcAft>
                          <a:spcPts val="0"/>
                        </a:spcAft>
                      </a:pPr>
                      <a:r>
                        <a:rPr lang="es-EC" sz="1100" b="1">
                          <a:effectLst/>
                        </a:rPr>
                        <a:t>Esbelto: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4">
                  <a:txBody>
                    <a:bodyPr/>
                    <a:lstStyle/>
                    <a:p>
                      <a:pPr algn="l">
                        <a:lnSpc>
                          <a:spcPct val="115000"/>
                        </a:lnSpc>
                        <a:spcAft>
                          <a:spcPts val="0"/>
                        </a:spcAft>
                      </a:pPr>
                      <a:r>
                        <a:rPr lang="es-EC" sz="1100" b="1">
                          <a:effectLst/>
                        </a:rPr>
                        <a:t>Largo: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r>
              <a:tr h="443470">
                <a:tc>
                  <a:txBody>
                    <a:bodyPr/>
                    <a:lstStyle/>
                    <a:p>
                      <a:pPr algn="l">
                        <a:lnSpc>
                          <a:spcPct val="115000"/>
                        </a:lnSpc>
                        <a:spcAft>
                          <a:spcPts val="0"/>
                        </a:spcAft>
                      </a:pPr>
                      <a:r>
                        <a:rPr lang="es-EC" sz="1100" b="1" dirty="0">
                          <a:effectLst/>
                        </a:rPr>
                        <a:t>Sus alas son:</a:t>
                      </a:r>
                      <a:endParaRPr lang="es-EC" sz="1100" b="1" dirty="0">
                        <a:solidFill>
                          <a:srgbClr val="000000"/>
                        </a:solidFill>
                        <a:effectLst/>
                        <a:latin typeface="Times New Roman"/>
                        <a:ea typeface="Times New Roman"/>
                      </a:endParaRPr>
                    </a:p>
                  </a:txBody>
                  <a:tcPr marL="43804" marR="43804" marT="0" marB="0" anchor="ctr"/>
                </a:tc>
                <a:tc gridSpan="2">
                  <a:txBody>
                    <a:bodyPr/>
                    <a:lstStyle/>
                    <a:p>
                      <a:pPr algn="l">
                        <a:lnSpc>
                          <a:spcPct val="115000"/>
                        </a:lnSpc>
                        <a:spcAft>
                          <a:spcPts val="0"/>
                        </a:spcAft>
                      </a:pPr>
                      <a:r>
                        <a:rPr lang="es-EC" sz="1100" b="1">
                          <a:effectLst/>
                        </a:rPr>
                        <a:t>Cortas:</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2">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5">
                  <a:txBody>
                    <a:bodyPr/>
                    <a:lstStyle/>
                    <a:p>
                      <a:pPr algn="l">
                        <a:lnSpc>
                          <a:spcPct val="115000"/>
                        </a:lnSpc>
                        <a:spcAft>
                          <a:spcPts val="0"/>
                        </a:spcAft>
                      </a:pPr>
                      <a:r>
                        <a:rPr lang="es-EC" sz="1100" b="1">
                          <a:effectLst/>
                        </a:rPr>
                        <a:t>Medianas:</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4">
                  <a:txBody>
                    <a:bodyPr/>
                    <a:lstStyle/>
                    <a:p>
                      <a:pPr algn="l">
                        <a:lnSpc>
                          <a:spcPct val="115000"/>
                        </a:lnSpc>
                        <a:spcAft>
                          <a:spcPts val="0"/>
                        </a:spcAft>
                      </a:pPr>
                      <a:r>
                        <a:rPr lang="es-EC" sz="1100" b="1" dirty="0" smtClean="0">
                          <a:effectLst/>
                        </a:rPr>
                        <a:t>Largas:</a:t>
                      </a:r>
                      <a:endParaRPr lang="es-EC" sz="1100" b="1" dirty="0">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r>
              <a:tr h="443470">
                <a:tc>
                  <a:txBody>
                    <a:bodyPr/>
                    <a:lstStyle/>
                    <a:p>
                      <a:pPr algn="l">
                        <a:lnSpc>
                          <a:spcPct val="115000"/>
                        </a:lnSpc>
                        <a:spcAft>
                          <a:spcPts val="0"/>
                        </a:spcAft>
                      </a:pPr>
                      <a:r>
                        <a:rPr lang="es-EC" sz="1100" b="1">
                          <a:effectLst/>
                        </a:rPr>
                        <a:t>La cola es:</a:t>
                      </a:r>
                      <a:endParaRPr lang="es-EC" sz="1100" b="1">
                        <a:solidFill>
                          <a:srgbClr val="000000"/>
                        </a:solidFill>
                        <a:effectLst/>
                        <a:latin typeface="Times New Roman"/>
                        <a:ea typeface="Times New Roman"/>
                      </a:endParaRPr>
                    </a:p>
                  </a:txBody>
                  <a:tcPr marL="43804" marR="43804" marT="0" marB="0" anchor="ctr"/>
                </a:tc>
                <a:tc gridSpan="2">
                  <a:txBody>
                    <a:bodyPr/>
                    <a:lstStyle/>
                    <a:p>
                      <a:pPr algn="l">
                        <a:lnSpc>
                          <a:spcPct val="115000"/>
                        </a:lnSpc>
                        <a:spcAft>
                          <a:spcPts val="0"/>
                        </a:spcAft>
                      </a:pPr>
                      <a:r>
                        <a:rPr lang="es-EC" sz="1100" b="1">
                          <a:effectLst/>
                        </a:rPr>
                        <a:t>Corta:</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2">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5">
                  <a:txBody>
                    <a:bodyPr/>
                    <a:lstStyle/>
                    <a:p>
                      <a:pPr algn="l">
                        <a:lnSpc>
                          <a:spcPct val="115000"/>
                        </a:lnSpc>
                        <a:spcAft>
                          <a:spcPts val="0"/>
                        </a:spcAft>
                      </a:pPr>
                      <a:r>
                        <a:rPr lang="es-EC" sz="1100" b="1">
                          <a:effectLst/>
                        </a:rPr>
                        <a:t>Mediana:</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4">
                  <a:txBody>
                    <a:bodyPr/>
                    <a:lstStyle/>
                    <a:p>
                      <a:pPr algn="l">
                        <a:lnSpc>
                          <a:spcPct val="115000"/>
                        </a:lnSpc>
                        <a:spcAft>
                          <a:spcPts val="0"/>
                        </a:spcAft>
                      </a:pPr>
                      <a:r>
                        <a:rPr lang="es-EC" sz="1100" b="1" dirty="0" smtClean="0">
                          <a:effectLst/>
                        </a:rPr>
                        <a:t>Larga:</a:t>
                      </a:r>
                      <a:endParaRPr lang="es-EC" sz="1100" b="1" dirty="0">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r>
              <a:tr h="443470">
                <a:tc>
                  <a:txBody>
                    <a:bodyPr/>
                    <a:lstStyle/>
                    <a:p>
                      <a:pPr algn="l">
                        <a:lnSpc>
                          <a:spcPct val="115000"/>
                        </a:lnSpc>
                        <a:spcAft>
                          <a:spcPts val="0"/>
                        </a:spcAft>
                      </a:pPr>
                      <a:r>
                        <a:rPr lang="es-EC" sz="1100" b="1">
                          <a:effectLst/>
                        </a:rPr>
                        <a:t>Sus tarsos son:</a:t>
                      </a:r>
                      <a:endParaRPr lang="es-EC" sz="1100" b="1">
                        <a:solidFill>
                          <a:srgbClr val="000000"/>
                        </a:solidFill>
                        <a:effectLst/>
                        <a:latin typeface="Times New Roman"/>
                        <a:ea typeface="Times New Roman"/>
                      </a:endParaRPr>
                    </a:p>
                  </a:txBody>
                  <a:tcPr marL="43804" marR="43804" marT="0" marB="0" anchor="ctr"/>
                </a:tc>
                <a:tc gridSpan="2">
                  <a:txBody>
                    <a:bodyPr/>
                    <a:lstStyle/>
                    <a:p>
                      <a:pPr algn="l">
                        <a:lnSpc>
                          <a:spcPct val="115000"/>
                        </a:lnSpc>
                        <a:spcAft>
                          <a:spcPts val="0"/>
                        </a:spcAft>
                      </a:pPr>
                      <a:r>
                        <a:rPr lang="es-EC" sz="1100" b="1">
                          <a:effectLst/>
                        </a:rPr>
                        <a:t>Largos:</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2">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5">
                  <a:txBody>
                    <a:bodyPr/>
                    <a:lstStyle/>
                    <a:p>
                      <a:pPr algn="l">
                        <a:lnSpc>
                          <a:spcPct val="115000"/>
                        </a:lnSpc>
                        <a:spcAft>
                          <a:spcPts val="0"/>
                        </a:spcAft>
                      </a:pPr>
                      <a:r>
                        <a:rPr lang="es-EC" sz="1100" b="1">
                          <a:effectLst/>
                        </a:rPr>
                        <a:t>Medianos:</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4">
                  <a:txBody>
                    <a:bodyPr/>
                    <a:lstStyle/>
                    <a:p>
                      <a:pPr algn="l">
                        <a:lnSpc>
                          <a:spcPct val="115000"/>
                        </a:lnSpc>
                        <a:spcAft>
                          <a:spcPts val="0"/>
                        </a:spcAft>
                      </a:pPr>
                      <a:r>
                        <a:rPr lang="es-EC" sz="1100" b="1">
                          <a:effectLst/>
                        </a:rPr>
                        <a:t>Cortos:</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r>
              <a:tr h="443470">
                <a:tc rowSpan="2">
                  <a:txBody>
                    <a:bodyPr/>
                    <a:lstStyle/>
                    <a:p>
                      <a:pPr algn="l">
                        <a:lnSpc>
                          <a:spcPct val="115000"/>
                        </a:lnSpc>
                        <a:spcAft>
                          <a:spcPts val="0"/>
                        </a:spcAft>
                      </a:pPr>
                      <a:r>
                        <a:rPr lang="es-EC" sz="1100" b="1">
                          <a:effectLst/>
                        </a:rPr>
                        <a:t>Su vuelo es:</a:t>
                      </a:r>
                      <a:endParaRPr lang="es-EC" sz="1100" b="1">
                        <a:solidFill>
                          <a:srgbClr val="000000"/>
                        </a:solidFill>
                        <a:effectLst/>
                        <a:latin typeface="Times New Roman"/>
                        <a:ea typeface="Times New Roman"/>
                      </a:endParaRPr>
                    </a:p>
                  </a:txBody>
                  <a:tcPr marL="43804" marR="43804" marT="0" marB="0" anchor="ctr"/>
                </a:tc>
                <a:tc gridSpan="2">
                  <a:txBody>
                    <a:bodyPr/>
                    <a:lstStyle/>
                    <a:p>
                      <a:pPr algn="l">
                        <a:lnSpc>
                          <a:spcPct val="115000"/>
                        </a:lnSpc>
                        <a:spcAft>
                          <a:spcPts val="0"/>
                        </a:spcAft>
                      </a:pPr>
                      <a:r>
                        <a:rPr lang="es-EC" sz="1100" b="1">
                          <a:effectLst/>
                        </a:rPr>
                        <a:t>Recto: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gridSpan="5">
                  <a:txBody>
                    <a:bodyPr/>
                    <a:lstStyle/>
                    <a:p>
                      <a:pPr algn="l">
                        <a:lnSpc>
                          <a:spcPct val="115000"/>
                        </a:lnSpc>
                        <a:spcAft>
                          <a:spcPts val="0"/>
                        </a:spcAft>
                      </a:pPr>
                      <a:r>
                        <a:rPr lang="es-EC" sz="1100" b="1">
                          <a:effectLst/>
                        </a:rPr>
                        <a:t>Errático: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algn="l">
                        <a:lnSpc>
                          <a:spcPct val="115000"/>
                        </a:lnSpc>
                        <a:spcAft>
                          <a:spcPts val="0"/>
                        </a:spcAft>
                      </a:pPr>
                      <a:r>
                        <a:rPr lang="es-EC" sz="1100" b="1">
                          <a:effectLst/>
                        </a:rPr>
                        <a:t>Espiral:</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l">
                        <a:lnSpc>
                          <a:spcPct val="115000"/>
                        </a:lnSpc>
                        <a:spcAft>
                          <a:spcPts val="0"/>
                        </a:spcAft>
                      </a:pPr>
                      <a:r>
                        <a:rPr lang="es-EC" sz="1100" b="1">
                          <a:effectLst/>
                        </a:rPr>
                        <a:t>Ondulado corto: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18522">
                <a:tc vMerge="1">
                  <a:txBody>
                    <a:bodyPr/>
                    <a:lstStyle/>
                    <a:p>
                      <a:endParaRPr lang="es-EC"/>
                    </a:p>
                  </a:txBody>
                  <a:tcPr/>
                </a:tc>
                <a:tc gridSpan="7">
                  <a:txBody>
                    <a:bodyPr/>
                    <a:lstStyle/>
                    <a:p>
                      <a:pPr marL="19685" algn="l">
                        <a:lnSpc>
                          <a:spcPct val="115000"/>
                        </a:lnSpc>
                        <a:spcAft>
                          <a:spcPts val="0"/>
                        </a:spcAft>
                      </a:pPr>
                      <a:r>
                        <a:rPr lang="pt-BR" sz="1100" b="1">
                          <a:effectLst/>
                        </a:rPr>
                        <a:t>Ondulado largo: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marL="19685" algn="l">
                        <a:lnSpc>
                          <a:spcPct val="115000"/>
                        </a:lnSpc>
                        <a:spcAft>
                          <a:spcPts val="0"/>
                        </a:spcAft>
                      </a:pPr>
                      <a:r>
                        <a:rPr lang="pt-BR" sz="1100" b="1">
                          <a:effectLst/>
                        </a:rPr>
                        <a:t>Planeo: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l">
                        <a:lnSpc>
                          <a:spcPct val="115000"/>
                        </a:lnSpc>
                        <a:spcAft>
                          <a:spcPts val="0"/>
                        </a:spcAft>
                      </a:pPr>
                      <a:r>
                        <a:rPr lang="es-EC" sz="1100" b="1">
                          <a:effectLst/>
                        </a:rPr>
                        <a:t>Aleatorio: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47823">
                <a:tc rowSpan="2" gridSpan="6">
                  <a:txBody>
                    <a:bodyPr/>
                    <a:lstStyle/>
                    <a:p>
                      <a:pPr algn="l">
                        <a:lnSpc>
                          <a:spcPct val="115000"/>
                        </a:lnSpc>
                        <a:spcAft>
                          <a:spcPts val="0"/>
                        </a:spcAft>
                      </a:pPr>
                      <a:r>
                        <a:rPr lang="es-EC" sz="1100" b="1">
                          <a:effectLst/>
                        </a:rPr>
                        <a:t>Anotaciones: (Actitudes adicionales en tierra y vuelo; colores, tipos de ojos, tipo de cortejo. huevos, forma del nido, forma del vuelo, etc).</a:t>
                      </a:r>
                      <a:endParaRPr lang="es-EC" sz="1100" b="1">
                        <a:solidFill>
                          <a:srgbClr val="000000"/>
                        </a:solidFill>
                        <a:effectLst/>
                        <a:latin typeface="Times New Roman"/>
                        <a:ea typeface="Times New Roman"/>
                      </a:endParaRPr>
                    </a:p>
                  </a:txBody>
                  <a:tcPr marL="43804" marR="43804" marT="0" marB="0" anchor="ct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gridSpan="11">
                  <a:txBody>
                    <a:bodyPr/>
                    <a:lstStyle/>
                    <a:p>
                      <a:pPr algn="ctr">
                        <a:lnSpc>
                          <a:spcPct val="115000"/>
                        </a:lnSpc>
                        <a:spcAft>
                          <a:spcPts val="0"/>
                        </a:spcAft>
                      </a:pPr>
                      <a:r>
                        <a:rPr lang="es-EC" sz="1100" b="1">
                          <a:effectLst/>
                        </a:rPr>
                        <a:t>DIBUJO</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5647">
                <a:tc gridSpan="6"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rowSpan="3" gridSpan="11">
                  <a:txBody>
                    <a:bodyPr/>
                    <a:lstStyle/>
                    <a:p>
                      <a:pPr algn="l">
                        <a:lnSpc>
                          <a:spcPct val="115000"/>
                        </a:lnSpc>
                        <a:spcAft>
                          <a:spcPts val="0"/>
                        </a:spcAft>
                      </a:pPr>
                      <a:r>
                        <a:rPr lang="es-EC" sz="1100" b="1" dirty="0">
                          <a:effectLst/>
                        </a:rPr>
                        <a:t> </a:t>
                      </a:r>
                    </a:p>
                    <a:p>
                      <a:pPr algn="l">
                        <a:lnSpc>
                          <a:spcPct val="115000"/>
                        </a:lnSpc>
                        <a:spcAft>
                          <a:spcPts val="0"/>
                        </a:spcAft>
                      </a:pPr>
                      <a:r>
                        <a:rPr lang="es-EC" sz="1100" b="1" dirty="0">
                          <a:effectLst/>
                        </a:rPr>
                        <a:t> </a:t>
                      </a:r>
                    </a:p>
                    <a:p>
                      <a:pPr algn="l">
                        <a:lnSpc>
                          <a:spcPct val="115000"/>
                        </a:lnSpc>
                        <a:spcAft>
                          <a:spcPts val="0"/>
                        </a:spcAft>
                      </a:pPr>
                      <a:r>
                        <a:rPr lang="es-EC" sz="1100" b="1" dirty="0">
                          <a:effectLst/>
                        </a:rPr>
                        <a:t> </a:t>
                      </a:r>
                    </a:p>
                    <a:p>
                      <a:pPr algn="l">
                        <a:lnSpc>
                          <a:spcPct val="115000"/>
                        </a:lnSpc>
                        <a:spcAft>
                          <a:spcPts val="0"/>
                        </a:spcAft>
                      </a:pPr>
                      <a:r>
                        <a:rPr lang="es-EC" sz="1100" b="1" dirty="0">
                          <a:effectLst/>
                        </a:rPr>
                        <a:t> </a:t>
                      </a:r>
                    </a:p>
                    <a:p>
                      <a:pPr algn="l">
                        <a:lnSpc>
                          <a:spcPct val="115000"/>
                        </a:lnSpc>
                        <a:spcAft>
                          <a:spcPts val="0"/>
                        </a:spcAft>
                      </a:pPr>
                      <a:r>
                        <a:rPr lang="es-EC" sz="1100" b="1" dirty="0">
                          <a:effectLst/>
                        </a:rPr>
                        <a:t> </a:t>
                      </a:r>
                    </a:p>
                    <a:p>
                      <a:pPr algn="l">
                        <a:lnSpc>
                          <a:spcPct val="115000"/>
                        </a:lnSpc>
                        <a:spcAft>
                          <a:spcPts val="0"/>
                        </a:spcAft>
                      </a:pPr>
                      <a:r>
                        <a:rPr lang="es-EC" sz="1100" b="1" dirty="0">
                          <a:effectLst/>
                        </a:rPr>
                        <a:t> </a:t>
                      </a:r>
                    </a:p>
                    <a:p>
                      <a:pPr algn="l">
                        <a:lnSpc>
                          <a:spcPct val="115000"/>
                        </a:lnSpc>
                        <a:spcAft>
                          <a:spcPts val="0"/>
                        </a:spcAft>
                      </a:pPr>
                      <a:r>
                        <a:rPr lang="es-EC" sz="1100" b="1" dirty="0">
                          <a:effectLst/>
                        </a:rPr>
                        <a:t> </a:t>
                      </a:r>
                      <a:endParaRPr lang="es-EC" sz="1100" b="1" dirty="0">
                        <a:solidFill>
                          <a:srgbClr val="000000"/>
                        </a:solidFill>
                        <a:effectLst/>
                        <a:latin typeface="Times New Roman"/>
                        <a:ea typeface="Times New Roman"/>
                      </a:endParaRPr>
                    </a:p>
                  </a:txBody>
                  <a:tcPr marL="43804" marR="43804" marT="0" marB="0" anchor="ct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c rowSpan="3" hMerge="1">
                  <a:txBody>
                    <a:bodyPr/>
                    <a:lstStyle/>
                    <a:p>
                      <a:endParaRPr lang="es-EC"/>
                    </a:p>
                  </a:txBody>
                  <a:tcPr/>
                </a:tc>
              </a:tr>
              <a:tr h="147823">
                <a:tc gridSpan="6">
                  <a:txBody>
                    <a:bodyPr/>
                    <a:lstStyle/>
                    <a:p>
                      <a:pPr algn="l">
                        <a:lnSpc>
                          <a:spcPct val="115000"/>
                        </a:lnSpc>
                        <a:spcAft>
                          <a:spcPts val="0"/>
                        </a:spcAft>
                      </a:pPr>
                      <a:r>
                        <a:rPr lang="es-EC" sz="1100" b="1">
                          <a:effectLst/>
                        </a:rPr>
                        <a:t> </a:t>
                      </a:r>
                      <a:endParaRPr lang="es-EC" sz="1100" b="1">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1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r>
              <a:tr h="591294">
                <a:tc gridSpan="6">
                  <a:txBody>
                    <a:bodyPr/>
                    <a:lstStyle/>
                    <a:p>
                      <a:pPr algn="l">
                        <a:lnSpc>
                          <a:spcPct val="115000"/>
                        </a:lnSpc>
                        <a:spcAft>
                          <a:spcPts val="0"/>
                        </a:spcAft>
                      </a:pPr>
                      <a:r>
                        <a:rPr lang="es-EC" sz="1100" b="1" dirty="0">
                          <a:effectLst/>
                        </a:rPr>
                        <a:t> </a:t>
                      </a:r>
                      <a:endParaRPr lang="es-EC" sz="1100" b="1" dirty="0">
                        <a:solidFill>
                          <a:srgbClr val="000000"/>
                        </a:solidFill>
                        <a:effectLst/>
                        <a:latin typeface="Times New Roman"/>
                        <a:ea typeface="Times New Roman"/>
                      </a:endParaRPr>
                    </a:p>
                  </a:txBody>
                  <a:tcPr marL="43804" marR="4380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1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r>
            </a:tbl>
          </a:graphicData>
        </a:graphic>
      </p:graphicFrame>
      <p:sp>
        <p:nvSpPr>
          <p:cNvPr id="6" name="5 CuadroTexto"/>
          <p:cNvSpPr txBox="1"/>
          <p:nvPr/>
        </p:nvSpPr>
        <p:spPr>
          <a:xfrm>
            <a:off x="251520" y="908720"/>
            <a:ext cx="2808312" cy="1077218"/>
          </a:xfrm>
          <a:prstGeom prst="rect">
            <a:avLst/>
          </a:prstGeom>
          <a:noFill/>
        </p:spPr>
        <p:txBody>
          <a:bodyPr wrap="square" rtlCol="0">
            <a:spAutoFit/>
          </a:bodyPr>
          <a:lstStyle/>
          <a:p>
            <a:pPr algn="just"/>
            <a:r>
              <a:rPr lang="es-EC" sz="1600" dirty="0" smtClean="0"/>
              <a:t>- </a:t>
            </a:r>
            <a:r>
              <a:rPr lang="es-EC" sz="1600" b="1" dirty="0" smtClean="0"/>
              <a:t>ANEXO </a:t>
            </a:r>
            <a:r>
              <a:rPr lang="es-EC" sz="1600" dirty="0" smtClean="0"/>
              <a:t>1. </a:t>
            </a:r>
            <a:r>
              <a:rPr lang="es-EC" sz="1600" dirty="0" smtClean="0"/>
              <a:t>Una </a:t>
            </a:r>
            <a:r>
              <a:rPr lang="es-EC" sz="1600" dirty="0" smtClean="0"/>
              <a:t>Hoja de Registros para anotaciones en cada salida de </a:t>
            </a:r>
            <a:r>
              <a:rPr lang="es-EC" sz="1600" dirty="0" smtClean="0"/>
              <a:t>campo (Pág.189).</a:t>
            </a:r>
            <a:endParaRPr lang="es-EC" sz="1600" dirty="0"/>
          </a:p>
        </p:txBody>
      </p:sp>
    </p:spTree>
    <p:extLst>
      <p:ext uri="{BB962C8B-B14F-4D97-AF65-F5344CB8AC3E}">
        <p14:creationId xmlns:p14="http://schemas.microsoft.com/office/powerpoint/2010/main" val="3642339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83734" y="43452"/>
            <a:ext cx="5328592" cy="6986528"/>
          </a:xfrm>
          <a:prstGeom prst="rect">
            <a:avLst/>
          </a:prstGeom>
        </p:spPr>
        <p:txBody>
          <a:bodyPr wrap="square">
            <a:spAutoFit/>
          </a:bodyPr>
          <a:lstStyle/>
          <a:p>
            <a:pPr algn="just"/>
            <a:endParaRPr lang="es-EC" sz="1600" i="1" dirty="0"/>
          </a:p>
          <a:p>
            <a:pPr algn="just"/>
            <a:r>
              <a:rPr lang="es-EC" sz="1600" b="1" i="1" dirty="0"/>
              <a:t>1. </a:t>
            </a:r>
            <a:r>
              <a:rPr lang="es-EC" sz="1600" b="1" i="1" dirty="0" err="1"/>
              <a:t>Amazonetta</a:t>
            </a:r>
            <a:r>
              <a:rPr lang="es-EC" sz="1600" b="1" i="1" dirty="0"/>
              <a:t> </a:t>
            </a:r>
            <a:r>
              <a:rPr lang="es-EC" sz="1600" b="1" i="1" dirty="0" err="1"/>
              <a:t>brasiliensis</a:t>
            </a:r>
            <a:endParaRPr lang="es-EC" sz="1600" b="1" i="1" dirty="0"/>
          </a:p>
          <a:p>
            <a:pPr algn="just"/>
            <a:r>
              <a:rPr lang="es-EC" sz="1600" dirty="0" err="1"/>
              <a:t>BirdLife</a:t>
            </a:r>
            <a:r>
              <a:rPr lang="es-EC" sz="1600" dirty="0"/>
              <a:t> International (2012). </a:t>
            </a:r>
            <a:r>
              <a:rPr lang="es-EC" sz="1600" dirty="0" err="1"/>
              <a:t>Amazonetta</a:t>
            </a:r>
            <a:r>
              <a:rPr lang="es-EC" sz="1600" dirty="0"/>
              <a:t> &lt;</a:t>
            </a:r>
            <a:r>
              <a:rPr lang="es-EC" sz="1600" dirty="0" err="1"/>
              <a:t>brasiliensis</a:t>
            </a:r>
            <a:r>
              <a:rPr lang="es-EC" sz="1600" dirty="0"/>
              <a:t>. </a:t>
            </a:r>
            <a:r>
              <a:rPr lang="es-EC" sz="1600" dirty="0" err="1"/>
              <a:t>The</a:t>
            </a:r>
            <a:r>
              <a:rPr lang="es-EC" sz="1600" dirty="0"/>
              <a:t> IUCN Red </a:t>
            </a:r>
            <a:r>
              <a:rPr lang="es-EC" sz="1600" dirty="0" err="1"/>
              <a:t>List</a:t>
            </a:r>
            <a:r>
              <a:rPr lang="es-EC" sz="1600" dirty="0"/>
              <a:t> of </a:t>
            </a:r>
            <a:r>
              <a:rPr lang="es-EC" sz="1600" dirty="0" err="1"/>
              <a:t>Threatened</a:t>
            </a:r>
            <a:r>
              <a:rPr lang="es-EC" sz="1600" dirty="0"/>
              <a:t> </a:t>
            </a:r>
            <a:r>
              <a:rPr lang="es-EC" sz="1600" dirty="0" err="1"/>
              <a:t>Species</a:t>
            </a:r>
            <a:r>
              <a:rPr lang="es-EC" sz="1600" dirty="0"/>
              <a:t>.</a:t>
            </a:r>
          </a:p>
          <a:p>
            <a:pPr algn="just"/>
            <a:r>
              <a:rPr lang="es-EC" sz="1600" dirty="0" err="1"/>
              <a:t>Version</a:t>
            </a:r>
            <a:r>
              <a:rPr lang="es-EC" sz="1600" dirty="0"/>
              <a:t> 2015.2. Recuperado de &lt;www.iucnredlist.org&gt;. </a:t>
            </a:r>
            <a:r>
              <a:rPr lang="es-EC" sz="1600" dirty="0" err="1"/>
              <a:t>Downloaded</a:t>
            </a:r>
            <a:r>
              <a:rPr lang="es-EC" sz="1600" dirty="0"/>
              <a:t> </a:t>
            </a:r>
            <a:r>
              <a:rPr lang="es-EC" sz="1600" dirty="0" err="1"/>
              <a:t>on</a:t>
            </a:r>
            <a:r>
              <a:rPr lang="es-EC" sz="1600" dirty="0"/>
              <a:t> 08 </a:t>
            </a:r>
            <a:r>
              <a:rPr lang="es-EC" sz="1600" dirty="0" err="1"/>
              <a:t>August</a:t>
            </a:r>
            <a:r>
              <a:rPr lang="es-EC" sz="1600" dirty="0"/>
              <a:t> 2015.</a:t>
            </a:r>
          </a:p>
          <a:p>
            <a:pPr algn="just"/>
            <a:r>
              <a:rPr lang="es-EC" sz="1600" dirty="0"/>
              <a:t>http://www.wikiaves.com.br/pe-vermelho</a:t>
            </a:r>
          </a:p>
          <a:p>
            <a:pPr algn="just"/>
            <a:r>
              <a:rPr lang="es-EC" sz="1600" dirty="0">
                <a:hlinkClick r:id="rId2"/>
              </a:rPr>
              <a:t>http://</a:t>
            </a:r>
            <a:r>
              <a:rPr lang="es-EC" sz="1600" dirty="0" smtClean="0">
                <a:hlinkClick r:id="rId2"/>
              </a:rPr>
              <a:t>www.planetofbirds.com/anseriformes-anatidae-brazilian-teal-amazonetta-brasiliensis</a:t>
            </a:r>
            <a:endParaRPr lang="es-EC" sz="1600" dirty="0" smtClean="0"/>
          </a:p>
          <a:p>
            <a:pPr algn="just"/>
            <a:endParaRPr lang="es-EC" sz="1600" dirty="0"/>
          </a:p>
          <a:p>
            <a:pPr algn="just"/>
            <a:r>
              <a:rPr lang="es-EC" sz="1600" b="1" i="1" dirty="0"/>
              <a:t>2</a:t>
            </a:r>
            <a:r>
              <a:rPr lang="es-EC" sz="1600" i="1" dirty="0"/>
              <a:t>. </a:t>
            </a:r>
            <a:r>
              <a:rPr lang="es-EC" sz="1600" b="1" i="1" dirty="0"/>
              <a:t>Cairina </a:t>
            </a:r>
            <a:r>
              <a:rPr lang="es-EC" sz="1600" b="1" i="1" dirty="0" err="1"/>
              <a:t>moschata</a:t>
            </a:r>
            <a:endParaRPr lang="es-EC" sz="1600" b="1" i="1" dirty="0"/>
          </a:p>
          <a:p>
            <a:pPr algn="just"/>
            <a:r>
              <a:rPr lang="es-EC" sz="1600" dirty="0" err="1"/>
              <a:t>BirdLife</a:t>
            </a:r>
            <a:r>
              <a:rPr lang="es-EC" sz="1600" dirty="0"/>
              <a:t> International 2012. Cairina </a:t>
            </a:r>
            <a:r>
              <a:rPr lang="es-EC" sz="1600" dirty="0" err="1"/>
              <a:t>moschata</a:t>
            </a:r>
            <a:r>
              <a:rPr lang="es-EC" sz="1600" dirty="0"/>
              <a:t>. </a:t>
            </a:r>
            <a:r>
              <a:rPr lang="es-EC" sz="1600" dirty="0" err="1"/>
              <a:t>The</a:t>
            </a:r>
            <a:r>
              <a:rPr lang="es-EC" sz="1600" dirty="0"/>
              <a:t> IUCN Red </a:t>
            </a:r>
            <a:r>
              <a:rPr lang="es-EC" sz="1600" dirty="0" err="1"/>
              <a:t>List</a:t>
            </a:r>
            <a:r>
              <a:rPr lang="es-EC" sz="1600" dirty="0"/>
              <a:t> of </a:t>
            </a:r>
            <a:r>
              <a:rPr lang="es-EC" sz="1600" dirty="0" err="1"/>
              <a:t>Threatened</a:t>
            </a:r>
            <a:r>
              <a:rPr lang="es-EC" sz="1600" dirty="0"/>
              <a:t> </a:t>
            </a:r>
            <a:r>
              <a:rPr lang="es-EC" sz="1600" dirty="0" err="1"/>
              <a:t>Species</a:t>
            </a:r>
            <a:r>
              <a:rPr lang="es-EC" sz="1600" dirty="0"/>
              <a:t>. </a:t>
            </a:r>
            <a:r>
              <a:rPr lang="es-EC" sz="1600" dirty="0" err="1"/>
              <a:t>Version</a:t>
            </a:r>
            <a:endParaRPr lang="es-EC" sz="1600" dirty="0"/>
          </a:p>
          <a:p>
            <a:pPr algn="just"/>
            <a:r>
              <a:rPr lang="es-EC" sz="1600" dirty="0"/>
              <a:t>2015.2. Recuperado de &lt;www.iucnredlist.org&gt;. </a:t>
            </a:r>
            <a:r>
              <a:rPr lang="es-EC" sz="1600" dirty="0" err="1"/>
              <a:t>Downloaded</a:t>
            </a:r>
            <a:r>
              <a:rPr lang="es-EC" sz="1600" dirty="0"/>
              <a:t> </a:t>
            </a:r>
            <a:r>
              <a:rPr lang="es-EC" sz="1600" dirty="0" err="1"/>
              <a:t>on</a:t>
            </a:r>
            <a:r>
              <a:rPr lang="es-EC" sz="1600" dirty="0"/>
              <a:t> 08 </a:t>
            </a:r>
            <a:r>
              <a:rPr lang="es-EC" sz="1600" dirty="0" err="1"/>
              <a:t>August</a:t>
            </a:r>
            <a:r>
              <a:rPr lang="es-EC" sz="1600" dirty="0"/>
              <a:t> 2015</a:t>
            </a:r>
            <a:r>
              <a:rPr lang="es-EC" sz="1600" dirty="0" smtClean="0"/>
              <a:t>.</a:t>
            </a:r>
            <a:endParaRPr lang="es-EC" sz="1600" dirty="0"/>
          </a:p>
          <a:p>
            <a:pPr algn="just"/>
            <a:r>
              <a:rPr lang="es-EC" sz="1600" dirty="0">
                <a:hlinkClick r:id="rId3"/>
              </a:rPr>
              <a:t>http://</a:t>
            </a:r>
            <a:r>
              <a:rPr lang="es-EC" sz="1600" dirty="0" smtClean="0">
                <a:hlinkClick r:id="rId3"/>
              </a:rPr>
              <a:t>www.planetofbirds.com/anseriformes-anatidae-muscovy-duck-cairina-moschata</a:t>
            </a:r>
            <a:endParaRPr lang="es-EC" sz="1600" dirty="0" smtClean="0"/>
          </a:p>
          <a:p>
            <a:pPr algn="just"/>
            <a:endParaRPr lang="es-EC" sz="1600" b="1" i="1" dirty="0"/>
          </a:p>
          <a:p>
            <a:pPr algn="just"/>
            <a:r>
              <a:rPr lang="es-EC" sz="1600" b="1" i="1" dirty="0"/>
              <a:t>3. </a:t>
            </a:r>
            <a:r>
              <a:rPr lang="es-EC" sz="1600" b="1" i="1" dirty="0" err="1"/>
              <a:t>Nomonyx</a:t>
            </a:r>
            <a:r>
              <a:rPr lang="es-EC" sz="1600" b="1" i="1" dirty="0"/>
              <a:t> </a:t>
            </a:r>
            <a:r>
              <a:rPr lang="es-EC" sz="1600" b="1" i="1" dirty="0" err="1"/>
              <a:t>dominicus</a:t>
            </a:r>
            <a:endParaRPr lang="es-EC" sz="1600" b="1" i="1" dirty="0"/>
          </a:p>
          <a:p>
            <a:pPr algn="just"/>
            <a:r>
              <a:rPr lang="es-EC" sz="1600" dirty="0" err="1"/>
              <a:t>BirdLife</a:t>
            </a:r>
            <a:r>
              <a:rPr lang="es-EC" sz="1600" dirty="0"/>
              <a:t> International 2012. </a:t>
            </a:r>
            <a:r>
              <a:rPr lang="es-EC" sz="1600" dirty="0" err="1"/>
              <a:t>Nomonyx</a:t>
            </a:r>
            <a:r>
              <a:rPr lang="es-EC" sz="1600" dirty="0"/>
              <a:t> </a:t>
            </a:r>
            <a:r>
              <a:rPr lang="es-EC" sz="1600" dirty="0" err="1"/>
              <a:t>dominicus</a:t>
            </a:r>
            <a:r>
              <a:rPr lang="es-EC" sz="1600" dirty="0"/>
              <a:t>. </a:t>
            </a:r>
            <a:r>
              <a:rPr lang="es-EC" sz="1600" dirty="0" err="1"/>
              <a:t>The</a:t>
            </a:r>
            <a:r>
              <a:rPr lang="es-EC" sz="1600" dirty="0"/>
              <a:t> IUCN Red </a:t>
            </a:r>
            <a:r>
              <a:rPr lang="es-EC" sz="1600" dirty="0" err="1"/>
              <a:t>List</a:t>
            </a:r>
            <a:r>
              <a:rPr lang="es-EC" sz="1600" dirty="0"/>
              <a:t> of </a:t>
            </a:r>
            <a:r>
              <a:rPr lang="es-EC" sz="1600" dirty="0" err="1"/>
              <a:t>Threatened</a:t>
            </a:r>
            <a:r>
              <a:rPr lang="es-EC" sz="1600" dirty="0"/>
              <a:t> </a:t>
            </a:r>
            <a:r>
              <a:rPr lang="es-EC" sz="1600" dirty="0" err="1"/>
              <a:t>Species</a:t>
            </a:r>
            <a:r>
              <a:rPr lang="es-EC" sz="1600" dirty="0"/>
              <a:t>. </a:t>
            </a:r>
            <a:r>
              <a:rPr lang="es-EC" sz="1600" dirty="0" err="1"/>
              <a:t>Version</a:t>
            </a:r>
            <a:endParaRPr lang="es-EC" sz="1600" dirty="0"/>
          </a:p>
          <a:p>
            <a:pPr algn="just"/>
            <a:r>
              <a:rPr lang="es-EC" sz="1600" dirty="0"/>
              <a:t>2015.2. Recuperado de &lt;www.iucnredlist.org&gt;. </a:t>
            </a:r>
            <a:r>
              <a:rPr lang="es-EC" sz="1600" dirty="0" err="1"/>
              <a:t>Downloaded</a:t>
            </a:r>
            <a:r>
              <a:rPr lang="es-EC" sz="1600" dirty="0"/>
              <a:t> </a:t>
            </a:r>
            <a:r>
              <a:rPr lang="es-EC" sz="1600" dirty="0" err="1"/>
              <a:t>on</a:t>
            </a:r>
            <a:r>
              <a:rPr lang="es-EC" sz="1600" dirty="0"/>
              <a:t> 08 </a:t>
            </a:r>
            <a:r>
              <a:rPr lang="es-EC" sz="1600" dirty="0" err="1"/>
              <a:t>August</a:t>
            </a:r>
            <a:r>
              <a:rPr lang="es-EC" sz="1600" dirty="0"/>
              <a:t> 2015.</a:t>
            </a:r>
          </a:p>
          <a:p>
            <a:pPr algn="just"/>
            <a:r>
              <a:rPr lang="es-EC" sz="1600" dirty="0">
                <a:hlinkClick r:id="rId4"/>
              </a:rPr>
              <a:t>http://</a:t>
            </a:r>
            <a:r>
              <a:rPr lang="es-EC" sz="1600" dirty="0" smtClean="0">
                <a:hlinkClick r:id="rId4"/>
              </a:rPr>
              <a:t>www.wikiaves.com.br/marreca-de-bico-roxo</a:t>
            </a:r>
            <a:endParaRPr lang="es-EC" sz="1600" dirty="0"/>
          </a:p>
          <a:p>
            <a:pPr algn="just"/>
            <a:r>
              <a:rPr lang="es-EC" sz="1600" dirty="0">
                <a:hlinkClick r:id="rId5"/>
              </a:rPr>
              <a:t>http://</a:t>
            </a:r>
            <a:r>
              <a:rPr lang="es-EC" sz="1600" dirty="0" smtClean="0">
                <a:hlinkClick r:id="rId5"/>
              </a:rPr>
              <a:t>www.planetofbirds.com/anseriformes-anatidae-masked-duck-nomonyx-dominicus</a:t>
            </a:r>
            <a:endParaRPr lang="es-EC" sz="1600" dirty="0" smtClean="0"/>
          </a:p>
          <a:p>
            <a:pPr algn="just"/>
            <a:endParaRPr lang="es-EC" sz="1600" dirty="0"/>
          </a:p>
        </p:txBody>
      </p:sp>
      <p:cxnSp>
        <p:nvCxnSpPr>
          <p:cNvPr id="6" name="5 Conector recto"/>
          <p:cNvCxnSpPr/>
          <p:nvPr/>
        </p:nvCxnSpPr>
        <p:spPr>
          <a:xfrm>
            <a:off x="3419872" y="620688"/>
            <a:ext cx="5328592" cy="0"/>
          </a:xfrm>
          <a:prstGeom prst="line">
            <a:avLst/>
          </a:prstGeom>
        </p:spPr>
        <p:style>
          <a:lnRef idx="1">
            <a:schemeClr val="dk1"/>
          </a:lnRef>
          <a:fillRef idx="0">
            <a:schemeClr val="dk1"/>
          </a:fillRef>
          <a:effectRef idx="0">
            <a:schemeClr val="dk1"/>
          </a:effectRef>
          <a:fontRef idx="minor">
            <a:schemeClr val="tx1"/>
          </a:fontRef>
        </p:style>
      </p:cxnSp>
      <p:cxnSp>
        <p:nvCxnSpPr>
          <p:cNvPr id="7" name="6 Conector recto"/>
          <p:cNvCxnSpPr/>
          <p:nvPr/>
        </p:nvCxnSpPr>
        <p:spPr>
          <a:xfrm>
            <a:off x="3419872" y="332656"/>
            <a:ext cx="5328592" cy="0"/>
          </a:xfrm>
          <a:prstGeom prst="line">
            <a:avLst/>
          </a:prstGeom>
        </p:spPr>
        <p:style>
          <a:lnRef idx="1">
            <a:schemeClr val="dk1"/>
          </a:lnRef>
          <a:fillRef idx="0">
            <a:schemeClr val="dk1"/>
          </a:fillRef>
          <a:effectRef idx="0">
            <a:schemeClr val="dk1"/>
          </a:effectRef>
          <a:fontRef idx="minor">
            <a:schemeClr val="tx1"/>
          </a:fontRef>
        </p:style>
      </p:cxnSp>
      <p:cxnSp>
        <p:nvCxnSpPr>
          <p:cNvPr id="8" name="7 Conector recto"/>
          <p:cNvCxnSpPr/>
          <p:nvPr/>
        </p:nvCxnSpPr>
        <p:spPr>
          <a:xfrm>
            <a:off x="3383734" y="2780928"/>
            <a:ext cx="5328592" cy="0"/>
          </a:xfrm>
          <a:prstGeom prst="line">
            <a:avLst/>
          </a:prstGeom>
        </p:spPr>
        <p:style>
          <a:lnRef idx="1">
            <a:schemeClr val="dk1"/>
          </a:lnRef>
          <a:fillRef idx="0">
            <a:schemeClr val="dk1"/>
          </a:fillRef>
          <a:effectRef idx="0">
            <a:schemeClr val="dk1"/>
          </a:effectRef>
          <a:fontRef idx="minor">
            <a:schemeClr val="tx1"/>
          </a:fontRef>
        </p:style>
      </p:cxnSp>
      <p:cxnSp>
        <p:nvCxnSpPr>
          <p:cNvPr id="9" name="8 Conector recto"/>
          <p:cNvCxnSpPr/>
          <p:nvPr/>
        </p:nvCxnSpPr>
        <p:spPr>
          <a:xfrm>
            <a:off x="3419872" y="2492896"/>
            <a:ext cx="5328592" cy="0"/>
          </a:xfrm>
          <a:prstGeom prst="line">
            <a:avLst/>
          </a:prstGeom>
        </p:spPr>
        <p:style>
          <a:lnRef idx="1">
            <a:schemeClr val="dk1"/>
          </a:lnRef>
          <a:fillRef idx="0">
            <a:schemeClr val="dk1"/>
          </a:fillRef>
          <a:effectRef idx="0">
            <a:schemeClr val="dk1"/>
          </a:effectRef>
          <a:fontRef idx="minor">
            <a:schemeClr val="tx1"/>
          </a:fontRef>
        </p:style>
      </p:cxnSp>
      <p:sp>
        <p:nvSpPr>
          <p:cNvPr id="11" name="10 Rectángulo"/>
          <p:cNvSpPr/>
          <p:nvPr/>
        </p:nvSpPr>
        <p:spPr>
          <a:xfrm>
            <a:off x="323529" y="879103"/>
            <a:ext cx="2808312" cy="1754326"/>
          </a:xfrm>
          <a:prstGeom prst="rect">
            <a:avLst/>
          </a:prstGeom>
        </p:spPr>
        <p:txBody>
          <a:bodyPr wrap="square">
            <a:spAutoFit/>
          </a:bodyPr>
          <a:lstStyle/>
          <a:p>
            <a:pPr algn="just"/>
            <a:r>
              <a:rPr lang="es-EC" b="1" dirty="0"/>
              <a:t>ANEXO 2</a:t>
            </a:r>
            <a:r>
              <a:rPr lang="es-EC" dirty="0" smtClean="0"/>
              <a:t>. Bibliografía complementaria de las 42 especies de aves de áreas húmedas de </a:t>
            </a:r>
            <a:r>
              <a:rPr lang="es-EC" dirty="0" err="1" smtClean="0"/>
              <a:t>Viçosa</a:t>
            </a:r>
            <a:r>
              <a:rPr lang="es-EC" dirty="0"/>
              <a:t> </a:t>
            </a:r>
            <a:r>
              <a:rPr lang="es-EC" dirty="0" smtClean="0"/>
              <a:t>(Pág.190).</a:t>
            </a:r>
          </a:p>
          <a:p>
            <a:r>
              <a:rPr lang="es-EC" dirty="0" smtClean="0"/>
              <a:t> </a:t>
            </a:r>
            <a:endParaRPr lang="es-EC" dirty="0"/>
          </a:p>
        </p:txBody>
      </p:sp>
      <p:cxnSp>
        <p:nvCxnSpPr>
          <p:cNvPr id="12" name="11 Conector recto"/>
          <p:cNvCxnSpPr/>
          <p:nvPr/>
        </p:nvCxnSpPr>
        <p:spPr>
          <a:xfrm>
            <a:off x="3419872" y="4725144"/>
            <a:ext cx="5328592" cy="0"/>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a:off x="3419872" y="4509120"/>
            <a:ext cx="532859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417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4356" y="225514"/>
            <a:ext cx="7776864" cy="646331"/>
          </a:xfrm>
          <a:prstGeom prst="rect">
            <a:avLst/>
          </a:prstGeom>
        </p:spPr>
        <p:txBody>
          <a:bodyPr wrap="square">
            <a:spAutoFit/>
          </a:bodyPr>
          <a:lstStyle/>
          <a:p>
            <a:pPr algn="just"/>
            <a:r>
              <a:rPr lang="es-ES" b="1" dirty="0" smtClean="0"/>
              <a:t>ANEXO 3. Un </a:t>
            </a:r>
            <a:r>
              <a:rPr lang="es-ES" b="1" dirty="0" smtClean="0"/>
              <a:t>mapa con as </a:t>
            </a:r>
            <a:r>
              <a:rPr lang="es-ES" b="1" dirty="0"/>
              <a:t>aves símbolos de cada Estado </a:t>
            </a:r>
            <a:r>
              <a:rPr lang="es-ES" b="1" dirty="0" smtClean="0"/>
              <a:t>brasilero (Pág.195)</a:t>
            </a:r>
            <a:r>
              <a:rPr lang="es-ES" dirty="0" smtClean="0"/>
              <a:t>.</a:t>
            </a:r>
            <a:endParaRPr lang="es-ES" dirty="0"/>
          </a:p>
          <a:p>
            <a:pPr marL="285750" indent="-285750" algn="just">
              <a:buFontTx/>
              <a:buChar char="-"/>
            </a:pPr>
            <a:endParaRPr lang="es-ES" dirty="0"/>
          </a:p>
        </p:txBody>
      </p:sp>
      <p:pic>
        <p:nvPicPr>
          <p:cNvPr id="5" name="4 Imagen" descr="C:\Users\Johanna\Desktop\d.jpg"/>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t="5580" b="2885"/>
          <a:stretch>
            <a:fillRect/>
          </a:stretch>
        </p:blipFill>
        <p:spPr bwMode="auto">
          <a:xfrm>
            <a:off x="1043608" y="543640"/>
            <a:ext cx="7560840" cy="5975806"/>
          </a:xfrm>
          <a:prstGeom prst="rect">
            <a:avLst/>
          </a:prstGeom>
          <a:noFill/>
          <a:ln>
            <a:noFill/>
          </a:ln>
        </p:spPr>
      </p:pic>
      <p:sp>
        <p:nvSpPr>
          <p:cNvPr id="2" name="1 Rectángulo"/>
          <p:cNvSpPr/>
          <p:nvPr/>
        </p:nvSpPr>
        <p:spPr>
          <a:xfrm>
            <a:off x="336718" y="6519446"/>
            <a:ext cx="8392140" cy="338554"/>
          </a:xfrm>
          <a:prstGeom prst="rect">
            <a:avLst/>
          </a:prstGeom>
        </p:spPr>
        <p:txBody>
          <a:bodyPr wrap="square">
            <a:spAutoFit/>
          </a:bodyPr>
          <a:lstStyle/>
          <a:p>
            <a:r>
              <a:rPr lang="es-EC" sz="1600" dirty="0"/>
              <a:t>Tomado del Libro “Aves Símbolos de los Estados Brasileros” por Roberto </a:t>
            </a:r>
            <a:r>
              <a:rPr lang="es-EC" sz="1600" dirty="0" err="1"/>
              <a:t>Gonçalves</a:t>
            </a:r>
            <a:r>
              <a:rPr lang="es-EC" sz="1600" dirty="0"/>
              <a:t> de Oliveira.</a:t>
            </a:r>
          </a:p>
        </p:txBody>
      </p:sp>
    </p:spTree>
    <p:extLst>
      <p:ext uri="{BB962C8B-B14F-4D97-AF65-F5344CB8AC3E}">
        <p14:creationId xmlns:p14="http://schemas.microsoft.com/office/powerpoint/2010/main" val="908279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39552" y="476672"/>
            <a:ext cx="7992888" cy="646331"/>
          </a:xfrm>
          <a:prstGeom prst="rect">
            <a:avLst/>
          </a:prstGeom>
        </p:spPr>
        <p:txBody>
          <a:bodyPr wrap="square">
            <a:spAutoFit/>
          </a:bodyPr>
          <a:lstStyle/>
          <a:p>
            <a:pPr algn="just"/>
            <a:r>
              <a:rPr lang="es-EC" b="1" dirty="0"/>
              <a:t>ANEXO 4. </a:t>
            </a:r>
            <a:r>
              <a:rPr lang="pt-BR" b="1" dirty="0" smtClean="0"/>
              <a:t>Lista </a:t>
            </a:r>
            <a:r>
              <a:rPr lang="pt-BR" b="1" dirty="0"/>
              <a:t>completa de aves 364 aves registradas avistadas </a:t>
            </a:r>
            <a:r>
              <a:rPr lang="pt-BR" b="1" dirty="0" err="1"/>
              <a:t>en</a:t>
            </a:r>
            <a:r>
              <a:rPr lang="pt-BR" b="1" dirty="0"/>
              <a:t> Viçosa – Minas </a:t>
            </a:r>
            <a:r>
              <a:rPr lang="pt-BR" b="1" dirty="0" smtClean="0"/>
              <a:t>Gerais (Pág. 196).</a:t>
            </a:r>
            <a:endParaRPr lang="pt-BR" b="1" dirty="0"/>
          </a:p>
        </p:txBody>
      </p:sp>
      <p:sp>
        <p:nvSpPr>
          <p:cNvPr id="9" name="8 Rectángulo"/>
          <p:cNvSpPr/>
          <p:nvPr/>
        </p:nvSpPr>
        <p:spPr>
          <a:xfrm>
            <a:off x="-1202624" y="7306985"/>
            <a:ext cx="3484352" cy="369332"/>
          </a:xfrm>
          <a:prstGeom prst="rect">
            <a:avLst/>
          </a:prstGeom>
        </p:spPr>
        <p:txBody>
          <a:bodyPr wrap="none">
            <a:spAutoFit/>
          </a:bodyPr>
          <a:lstStyle/>
          <a:p>
            <a:pPr marL="285750" indent="-285750" algn="just">
              <a:buFontTx/>
              <a:buChar char="-"/>
            </a:pPr>
            <a:r>
              <a:rPr lang="pt-BR" b="1" dirty="0"/>
              <a:t>Código de Ética </a:t>
            </a:r>
            <a:r>
              <a:rPr lang="pt-BR" b="1" dirty="0" err="1"/>
              <a:t>del</a:t>
            </a:r>
            <a:r>
              <a:rPr lang="pt-BR" b="1" dirty="0"/>
              <a:t> Observador.</a:t>
            </a:r>
          </a:p>
        </p:txBody>
      </p:sp>
      <p:sp>
        <p:nvSpPr>
          <p:cNvPr id="2" name="1 Rectángulo"/>
          <p:cNvSpPr/>
          <p:nvPr/>
        </p:nvSpPr>
        <p:spPr>
          <a:xfrm>
            <a:off x="827584" y="980728"/>
            <a:ext cx="7704856" cy="5755422"/>
          </a:xfrm>
          <a:prstGeom prst="rect">
            <a:avLst/>
          </a:prstGeom>
        </p:spPr>
        <p:txBody>
          <a:bodyPr wrap="square">
            <a:spAutoFit/>
          </a:bodyPr>
          <a:lstStyle/>
          <a:p>
            <a:endParaRPr lang="es-EC" sz="1600" dirty="0"/>
          </a:p>
          <a:p>
            <a:r>
              <a:rPr lang="pt-BR" sz="1600" b="1" dirty="0"/>
              <a:t>LEGEND</a:t>
            </a:r>
            <a:r>
              <a:rPr lang="pt-BR" sz="1600" dirty="0"/>
              <a:t>A:</a:t>
            </a:r>
            <a:endParaRPr lang="es-EC" sz="1600" dirty="0"/>
          </a:p>
          <a:p>
            <a:r>
              <a:rPr lang="pt-BR" sz="1600" dirty="0"/>
              <a:t>Ameaçada em Viçosa =</a:t>
            </a:r>
            <a:r>
              <a:rPr lang="pt-BR" sz="1600" b="1" dirty="0"/>
              <a:t> </a:t>
            </a:r>
            <a:r>
              <a:rPr lang="pt-BR" sz="1600" b="1" dirty="0">
                <a:solidFill>
                  <a:srgbClr val="FF0000"/>
                </a:solidFill>
              </a:rPr>
              <a:t>[V]; </a:t>
            </a:r>
            <a:r>
              <a:rPr lang="pt-BR" sz="1600" dirty="0"/>
              <a:t>Ameaçada em Minas Gerais=</a:t>
            </a:r>
            <a:r>
              <a:rPr lang="pt-BR" sz="1600" b="1" dirty="0">
                <a:solidFill>
                  <a:srgbClr val="FF0000"/>
                </a:solidFill>
              </a:rPr>
              <a:t> [MG]; </a:t>
            </a:r>
            <a:r>
              <a:rPr lang="pt-BR" sz="1600" dirty="0"/>
              <a:t>Ameaçada no Brasil = </a:t>
            </a:r>
            <a:r>
              <a:rPr lang="pt-BR" sz="1600" b="1" dirty="0">
                <a:solidFill>
                  <a:srgbClr val="FF0000"/>
                </a:solidFill>
              </a:rPr>
              <a:t>[BR]</a:t>
            </a:r>
            <a:r>
              <a:rPr lang="pt-BR" sz="1600" dirty="0"/>
              <a:t>; Ameaçada Globalmente = </a:t>
            </a:r>
            <a:r>
              <a:rPr lang="pt-BR" sz="1600" b="1" dirty="0">
                <a:solidFill>
                  <a:srgbClr val="FF0000"/>
                </a:solidFill>
              </a:rPr>
              <a:t>[G</a:t>
            </a:r>
            <a:r>
              <a:rPr lang="pt-BR" sz="1600" dirty="0"/>
              <a:t>]; Extinta em Viçosa </a:t>
            </a:r>
            <a:r>
              <a:rPr lang="pt-BR" sz="1600" b="1" dirty="0" smtClean="0">
                <a:solidFill>
                  <a:srgbClr val="FF0000"/>
                </a:solidFill>
              </a:rPr>
              <a:t>=</a:t>
            </a:r>
            <a:r>
              <a:rPr lang="pt-BR" sz="1600" dirty="0"/>
              <a:t/>
            </a:r>
            <a:br>
              <a:rPr lang="pt-BR" sz="1600" dirty="0"/>
            </a:br>
            <a:r>
              <a:rPr lang="pt-BR" sz="1600" dirty="0"/>
              <a:t>Ordem , família, </a:t>
            </a:r>
            <a:r>
              <a:rPr lang="pt-BR" sz="1600" i="1" dirty="0"/>
              <a:t>espécie </a:t>
            </a:r>
            <a:r>
              <a:rPr lang="pt-BR" sz="1600" dirty="0"/>
              <a:t>, </a:t>
            </a:r>
            <a:r>
              <a:rPr lang="pt-BR" sz="1600" dirty="0" err="1"/>
              <a:t>nombre</a:t>
            </a:r>
            <a:r>
              <a:rPr lang="pt-BR" sz="1600" dirty="0"/>
              <a:t> popular</a:t>
            </a:r>
            <a:r>
              <a:rPr lang="pt-BR" sz="1600" dirty="0" smtClean="0"/>
              <a:t>.</a:t>
            </a:r>
          </a:p>
          <a:p>
            <a:endParaRPr lang="es-EC" sz="1600" dirty="0"/>
          </a:p>
          <a:p>
            <a:r>
              <a:rPr lang="pt-BR" sz="1600" b="1" dirty="0"/>
              <a:t>TINAMIFORMES </a:t>
            </a:r>
            <a:endParaRPr lang="es-EC" sz="1600" dirty="0"/>
          </a:p>
          <a:p>
            <a:r>
              <a:rPr lang="pt-BR" sz="1600" b="1" dirty="0"/>
              <a:t>TINAMIDAE</a:t>
            </a:r>
            <a:endParaRPr lang="es-EC" sz="1600" dirty="0"/>
          </a:p>
          <a:p>
            <a:r>
              <a:rPr lang="pt-BR" sz="1600" dirty="0"/>
              <a:t>1.</a:t>
            </a:r>
            <a:r>
              <a:rPr lang="pt-BR" sz="1600" b="1" dirty="0"/>
              <a:t> </a:t>
            </a:r>
            <a:r>
              <a:rPr lang="pt-BR" sz="1600" i="1" dirty="0" err="1"/>
              <a:t>Crypturellus</a:t>
            </a:r>
            <a:r>
              <a:rPr lang="pt-BR" sz="1600" i="1" dirty="0"/>
              <a:t> </a:t>
            </a:r>
            <a:r>
              <a:rPr lang="pt-BR" sz="1600" i="1" dirty="0" err="1"/>
              <a:t>obsoletus</a:t>
            </a:r>
            <a:r>
              <a:rPr lang="pt-BR" sz="1600" i="1" dirty="0"/>
              <a:t> </a:t>
            </a:r>
            <a:r>
              <a:rPr lang="pt-BR" sz="1600" dirty="0" err="1"/>
              <a:t>inhambuguaçu</a:t>
            </a:r>
            <a:r>
              <a:rPr lang="pt-BR" sz="1600" dirty="0"/>
              <a:t> </a:t>
            </a:r>
            <a:r>
              <a:rPr lang="pt-BR" sz="1600" b="1" dirty="0">
                <a:solidFill>
                  <a:srgbClr val="FF0000"/>
                </a:solidFill>
              </a:rPr>
              <a:t>[V]</a:t>
            </a:r>
            <a:endParaRPr lang="es-EC" sz="1600" b="1" dirty="0">
              <a:solidFill>
                <a:srgbClr val="FF0000"/>
              </a:solidFill>
            </a:endParaRPr>
          </a:p>
          <a:p>
            <a:r>
              <a:rPr lang="pt-BR" sz="1600" dirty="0"/>
              <a:t>2. </a:t>
            </a:r>
            <a:r>
              <a:rPr lang="pt-BR" sz="1600" i="1" dirty="0" err="1"/>
              <a:t>Crypturellus</a:t>
            </a:r>
            <a:r>
              <a:rPr lang="pt-BR" sz="1600" i="1" dirty="0"/>
              <a:t> </a:t>
            </a:r>
            <a:r>
              <a:rPr lang="pt-BR" sz="1600" i="1" dirty="0" err="1"/>
              <a:t>parvirostris</a:t>
            </a:r>
            <a:r>
              <a:rPr lang="pt-BR" sz="1600" i="1" dirty="0"/>
              <a:t> </a:t>
            </a:r>
            <a:r>
              <a:rPr lang="pt-BR" sz="1600" dirty="0"/>
              <a:t>inhambu chororó</a:t>
            </a:r>
            <a:endParaRPr lang="es-EC" sz="1600" dirty="0"/>
          </a:p>
          <a:p>
            <a:r>
              <a:rPr lang="pt-BR" sz="1600" dirty="0"/>
              <a:t>3. </a:t>
            </a:r>
            <a:r>
              <a:rPr lang="pt-BR" sz="1600" i="1" dirty="0" err="1"/>
              <a:t>Crytturellus</a:t>
            </a:r>
            <a:r>
              <a:rPr lang="pt-BR" sz="1600" i="1" dirty="0"/>
              <a:t> </a:t>
            </a:r>
            <a:r>
              <a:rPr lang="pt-BR" sz="1600" i="1" dirty="0" err="1"/>
              <a:t>tataupa</a:t>
            </a:r>
            <a:r>
              <a:rPr lang="pt-BR" sz="1600" i="1" dirty="0"/>
              <a:t> </a:t>
            </a:r>
            <a:r>
              <a:rPr lang="pt-BR" sz="1600" dirty="0" err="1"/>
              <a:t>inhabu</a:t>
            </a:r>
            <a:r>
              <a:rPr lang="pt-BR" sz="1600" dirty="0"/>
              <a:t> </a:t>
            </a:r>
            <a:r>
              <a:rPr lang="pt-BR" sz="1600" dirty="0" err="1"/>
              <a:t>chintã</a:t>
            </a:r>
            <a:endParaRPr lang="es-EC" sz="1600" dirty="0"/>
          </a:p>
          <a:p>
            <a:r>
              <a:rPr lang="pt-BR" sz="1600" dirty="0"/>
              <a:t>4. </a:t>
            </a:r>
            <a:r>
              <a:rPr lang="pt-BR" sz="1600" i="1" dirty="0" err="1"/>
              <a:t>Tinamus</a:t>
            </a:r>
            <a:r>
              <a:rPr lang="pt-BR" sz="1600" i="1" dirty="0"/>
              <a:t> </a:t>
            </a:r>
            <a:r>
              <a:rPr lang="pt-BR" sz="1600" i="1" dirty="0" err="1"/>
              <a:t>solitarius</a:t>
            </a:r>
            <a:r>
              <a:rPr lang="pt-BR" sz="1600" i="1" dirty="0"/>
              <a:t> </a:t>
            </a:r>
            <a:r>
              <a:rPr lang="pt-BR" sz="1600" dirty="0"/>
              <a:t>macuco </a:t>
            </a:r>
            <a:r>
              <a:rPr lang="pt-BR" sz="1600" b="1" dirty="0">
                <a:solidFill>
                  <a:srgbClr val="FF0000"/>
                </a:solidFill>
              </a:rPr>
              <a:t>[MG] [G] </a:t>
            </a:r>
            <a:r>
              <a:rPr lang="pt-BR" sz="1600" b="1" dirty="0" smtClean="0">
                <a:solidFill>
                  <a:srgbClr val="FF0000"/>
                </a:solidFill>
              </a:rPr>
              <a:t>extinto</a:t>
            </a:r>
            <a:endParaRPr lang="es-EC" sz="1600" b="1" dirty="0" smtClean="0">
              <a:solidFill>
                <a:srgbClr val="FF0000"/>
              </a:solidFill>
            </a:endParaRPr>
          </a:p>
          <a:p>
            <a:r>
              <a:rPr lang="pt-BR" sz="1600" b="1" dirty="0" smtClean="0"/>
              <a:t>ANSERIFORMES </a:t>
            </a:r>
            <a:endParaRPr lang="es-EC" sz="1600" dirty="0" smtClean="0"/>
          </a:p>
          <a:p>
            <a:r>
              <a:rPr lang="pt-BR" sz="1600" b="1" dirty="0" smtClean="0"/>
              <a:t>ANATIDAE</a:t>
            </a:r>
            <a:endParaRPr lang="es-EC" sz="1600" dirty="0"/>
          </a:p>
          <a:p>
            <a:r>
              <a:rPr lang="pt-BR" sz="1600" dirty="0"/>
              <a:t>5. </a:t>
            </a:r>
            <a:r>
              <a:rPr lang="pt-BR" sz="1600" i="1" dirty="0" err="1"/>
              <a:t>Amazonetta</a:t>
            </a:r>
            <a:r>
              <a:rPr lang="pt-BR" sz="1600" i="1" dirty="0"/>
              <a:t> brasiliensis - </a:t>
            </a:r>
            <a:r>
              <a:rPr lang="pt-BR" sz="1600" dirty="0"/>
              <a:t>pé vermelho</a:t>
            </a:r>
            <a:endParaRPr lang="es-EC" sz="1600" dirty="0"/>
          </a:p>
          <a:p>
            <a:r>
              <a:rPr lang="pt-BR" sz="1600" dirty="0"/>
              <a:t>6. </a:t>
            </a:r>
            <a:r>
              <a:rPr lang="pt-BR" sz="1600" i="1" dirty="0" err="1"/>
              <a:t>Cairina</a:t>
            </a:r>
            <a:r>
              <a:rPr lang="pt-BR" sz="1600" i="1" dirty="0"/>
              <a:t> </a:t>
            </a:r>
            <a:r>
              <a:rPr lang="pt-BR" sz="1600" i="1" dirty="0" err="1"/>
              <a:t>moschata</a:t>
            </a:r>
            <a:r>
              <a:rPr lang="pt-BR" sz="1600" i="1" dirty="0"/>
              <a:t> - </a:t>
            </a:r>
            <a:r>
              <a:rPr lang="pt-BR" sz="1600" dirty="0"/>
              <a:t>pato do mato</a:t>
            </a:r>
            <a:endParaRPr lang="es-EC" sz="1600" dirty="0"/>
          </a:p>
          <a:p>
            <a:r>
              <a:rPr lang="pt-BR" sz="1600" dirty="0"/>
              <a:t>7. </a:t>
            </a:r>
            <a:r>
              <a:rPr lang="pt-BR" sz="1600" i="1" dirty="0" err="1"/>
              <a:t>Nomonyx</a:t>
            </a:r>
            <a:r>
              <a:rPr lang="pt-BR" sz="1600" i="1" dirty="0"/>
              <a:t> </a:t>
            </a:r>
            <a:r>
              <a:rPr lang="pt-BR" sz="1600" i="1" dirty="0" err="1"/>
              <a:t>dominica</a:t>
            </a:r>
            <a:r>
              <a:rPr lang="pt-BR" sz="1600" i="1" dirty="0"/>
              <a:t> - </a:t>
            </a:r>
            <a:r>
              <a:rPr lang="pt-BR" sz="1600" dirty="0"/>
              <a:t>marreca do bico roxo</a:t>
            </a:r>
            <a:endParaRPr lang="es-EC" sz="1600" dirty="0"/>
          </a:p>
          <a:p>
            <a:r>
              <a:rPr lang="pt-BR" sz="1600" b="1" dirty="0"/>
              <a:t>GALLIFORMES </a:t>
            </a:r>
            <a:endParaRPr lang="es-EC" sz="1600" dirty="0"/>
          </a:p>
          <a:p>
            <a:r>
              <a:rPr lang="pt-BR" sz="1600" b="1" dirty="0"/>
              <a:t>CRACIDAE</a:t>
            </a:r>
            <a:endParaRPr lang="es-EC" sz="1600" dirty="0"/>
          </a:p>
          <a:p>
            <a:r>
              <a:rPr lang="pt-BR" sz="1600" dirty="0"/>
              <a:t>8.</a:t>
            </a:r>
            <a:r>
              <a:rPr lang="pt-BR" sz="1600" b="1" dirty="0"/>
              <a:t> </a:t>
            </a:r>
            <a:r>
              <a:rPr lang="pt-BR" sz="1600" i="1" dirty="0" err="1"/>
              <a:t>Penelope</a:t>
            </a:r>
            <a:r>
              <a:rPr lang="pt-BR" sz="1600" i="1" dirty="0"/>
              <a:t> obscura – </a:t>
            </a:r>
            <a:r>
              <a:rPr lang="pt-BR" sz="1600" dirty="0" err="1"/>
              <a:t>jacuaçu</a:t>
            </a:r>
            <a:r>
              <a:rPr lang="pt-BR" sz="1600" b="1" dirty="0">
                <a:solidFill>
                  <a:srgbClr val="FF0000"/>
                </a:solidFill>
              </a:rPr>
              <a:t> [V]</a:t>
            </a:r>
            <a:endParaRPr lang="es-EC" sz="1600" b="1" dirty="0">
              <a:solidFill>
                <a:srgbClr val="FF0000"/>
              </a:solidFill>
            </a:endParaRPr>
          </a:p>
          <a:p>
            <a:r>
              <a:rPr lang="pt-BR" sz="1600" dirty="0"/>
              <a:t>9. </a:t>
            </a:r>
            <a:r>
              <a:rPr lang="pt-BR" sz="1600" i="1" dirty="0" err="1"/>
              <a:t>Penelope</a:t>
            </a:r>
            <a:r>
              <a:rPr lang="pt-BR" sz="1600" i="1" dirty="0"/>
              <a:t> superciliares – </a:t>
            </a:r>
            <a:r>
              <a:rPr lang="pt-BR" sz="1600" dirty="0"/>
              <a:t>jacupemba </a:t>
            </a:r>
            <a:r>
              <a:rPr lang="pt-BR" sz="1600" b="1" dirty="0">
                <a:solidFill>
                  <a:srgbClr val="FF0000"/>
                </a:solidFill>
              </a:rPr>
              <a:t>[V]</a:t>
            </a:r>
            <a:endParaRPr lang="es-EC" sz="1600" b="1" dirty="0">
              <a:solidFill>
                <a:srgbClr val="FF0000"/>
              </a:solidFill>
            </a:endParaRPr>
          </a:p>
          <a:p>
            <a:r>
              <a:rPr lang="pt-BR" sz="1600" b="1" dirty="0"/>
              <a:t>ODONTOPHORIDAE</a:t>
            </a:r>
            <a:endParaRPr lang="es-EC" sz="1600" dirty="0"/>
          </a:p>
          <a:p>
            <a:r>
              <a:rPr lang="pt-BR" sz="1600" dirty="0"/>
              <a:t>10. </a:t>
            </a:r>
            <a:r>
              <a:rPr lang="pt-BR" sz="1600" i="1" dirty="0" err="1"/>
              <a:t>Odontophorus</a:t>
            </a:r>
            <a:r>
              <a:rPr lang="pt-BR" sz="1600" i="1" dirty="0"/>
              <a:t> </a:t>
            </a:r>
            <a:r>
              <a:rPr lang="pt-BR" sz="1600" i="1" dirty="0" err="1"/>
              <a:t>capueira</a:t>
            </a:r>
            <a:r>
              <a:rPr lang="pt-BR" sz="1600" i="1" dirty="0"/>
              <a:t>-</a:t>
            </a:r>
            <a:r>
              <a:rPr lang="pt-BR" sz="1600" dirty="0"/>
              <a:t>uru</a:t>
            </a:r>
            <a:r>
              <a:rPr lang="pt-BR" sz="1600" b="1" dirty="0">
                <a:solidFill>
                  <a:srgbClr val="FF0000"/>
                </a:solidFill>
              </a:rPr>
              <a:t> [MG] extinto</a:t>
            </a:r>
            <a:endParaRPr lang="es-EC" sz="1600" b="1" dirty="0">
              <a:solidFill>
                <a:srgbClr val="FF0000"/>
              </a:solidFill>
            </a:endParaRPr>
          </a:p>
        </p:txBody>
      </p:sp>
      <p:sp>
        <p:nvSpPr>
          <p:cNvPr id="3" name="2 Rectángulo"/>
          <p:cNvSpPr/>
          <p:nvPr/>
        </p:nvSpPr>
        <p:spPr>
          <a:xfrm>
            <a:off x="5148064" y="1772816"/>
            <a:ext cx="864096"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0000"/>
                </a:solidFill>
              </a:rPr>
              <a:t>extinto</a:t>
            </a:r>
            <a:endParaRPr lang="es-EC" sz="1600" b="1" dirty="0">
              <a:solidFill>
                <a:srgbClr val="FF0000"/>
              </a:solidFill>
            </a:endParaRPr>
          </a:p>
        </p:txBody>
      </p:sp>
      <p:sp>
        <p:nvSpPr>
          <p:cNvPr id="10" name="9 Rectángulo"/>
          <p:cNvSpPr/>
          <p:nvPr/>
        </p:nvSpPr>
        <p:spPr>
          <a:xfrm>
            <a:off x="4109857" y="3645024"/>
            <a:ext cx="864096"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0000"/>
                </a:solidFill>
              </a:rPr>
              <a:t>extinto</a:t>
            </a:r>
            <a:endParaRPr lang="es-EC" sz="1600" b="1" dirty="0">
              <a:solidFill>
                <a:srgbClr val="FF0000"/>
              </a:solidFill>
            </a:endParaRPr>
          </a:p>
        </p:txBody>
      </p:sp>
      <p:sp>
        <p:nvSpPr>
          <p:cNvPr id="11" name="10 Rectángulo"/>
          <p:cNvSpPr/>
          <p:nvPr/>
        </p:nvSpPr>
        <p:spPr>
          <a:xfrm>
            <a:off x="4067944" y="6381328"/>
            <a:ext cx="864096"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FF0000"/>
                </a:solidFill>
              </a:rPr>
              <a:t>extinto</a:t>
            </a:r>
            <a:endParaRPr lang="es-EC" sz="1600" b="1" dirty="0">
              <a:solidFill>
                <a:srgbClr val="FF0000"/>
              </a:solidFill>
            </a:endParaRPr>
          </a:p>
        </p:txBody>
      </p:sp>
    </p:spTree>
    <p:extLst>
      <p:ext uri="{BB962C8B-B14F-4D97-AF65-F5344CB8AC3E}">
        <p14:creationId xmlns:p14="http://schemas.microsoft.com/office/powerpoint/2010/main" val="3567885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980728"/>
            <a:ext cx="8496944" cy="4708981"/>
          </a:xfrm>
          <a:prstGeom prst="rect">
            <a:avLst/>
          </a:prstGeom>
        </p:spPr>
        <p:txBody>
          <a:bodyPr wrap="square">
            <a:spAutoFit/>
          </a:bodyPr>
          <a:lstStyle/>
          <a:p>
            <a:pPr algn="ctr"/>
            <a:r>
              <a:rPr lang="es-EC" sz="2400" b="1" dirty="0" smtClean="0"/>
              <a:t>GESTIÓN DE LA PROPUESTA </a:t>
            </a:r>
          </a:p>
          <a:p>
            <a:pPr algn="just"/>
            <a:endParaRPr lang="es-ES" dirty="0"/>
          </a:p>
          <a:p>
            <a:pPr marL="285750" indent="-285750" algn="just">
              <a:buFont typeface="Wingdings" pitchFamily="2" charset="2"/>
              <a:buChar char="§"/>
            </a:pPr>
            <a:r>
              <a:rPr lang="es-EC" b="1" dirty="0"/>
              <a:t> </a:t>
            </a:r>
            <a:r>
              <a:rPr lang="es-ES" dirty="0" smtClean="0"/>
              <a:t>A</a:t>
            </a:r>
            <a:r>
              <a:rPr lang="es-EC" dirty="0" smtClean="0"/>
              <a:t> </a:t>
            </a:r>
            <a:r>
              <a:rPr lang="es-EC" dirty="0"/>
              <a:t>través de clases temáticas por parte del profesor </a:t>
            </a:r>
            <a:r>
              <a:rPr lang="es-EC" dirty="0" smtClean="0"/>
              <a:t>responsable </a:t>
            </a:r>
            <a:r>
              <a:rPr lang="es-EC" dirty="0"/>
              <a:t>de los tres cursos de Educación </a:t>
            </a:r>
            <a:r>
              <a:rPr lang="es-EC" dirty="0" smtClean="0"/>
              <a:t>Media,.</a:t>
            </a:r>
          </a:p>
          <a:p>
            <a:pPr marL="285750" indent="-285750" algn="just">
              <a:buFont typeface="Wingdings" pitchFamily="2" charset="2"/>
              <a:buChar char="§"/>
            </a:pPr>
            <a:r>
              <a:rPr lang="es-EC" dirty="0" smtClean="0"/>
              <a:t>Se aplicaran actividades de </a:t>
            </a:r>
            <a:r>
              <a:rPr lang="es-EC" dirty="0"/>
              <a:t>recreación educativa aplicándose en la práctica las técnicas y estrategias para avistar aves expuestas en la presente guía de </a:t>
            </a:r>
            <a:r>
              <a:rPr lang="es-EC" dirty="0" smtClean="0"/>
              <a:t>capacitación.</a:t>
            </a:r>
          </a:p>
          <a:p>
            <a:pPr marL="285750" indent="-285750" algn="just">
              <a:buFont typeface="Wingdings" pitchFamily="2" charset="2"/>
              <a:buChar char="§"/>
            </a:pPr>
            <a:r>
              <a:rPr lang="es-EC" dirty="0" smtClean="0"/>
              <a:t>Los </a:t>
            </a:r>
            <a:r>
              <a:rPr lang="es-EC" dirty="0"/>
              <a:t>días y horarios serán ajustados al cronograma de actividades del currículo formal. </a:t>
            </a:r>
            <a:endParaRPr lang="es-EC" dirty="0" smtClean="0"/>
          </a:p>
          <a:p>
            <a:pPr marL="285750" indent="-285750" algn="just">
              <a:buFont typeface="Wingdings" pitchFamily="2" charset="2"/>
              <a:buChar char="§"/>
            </a:pPr>
            <a:endParaRPr lang="es-ES" dirty="0"/>
          </a:p>
          <a:p>
            <a:pPr algn="just"/>
            <a:r>
              <a:rPr lang="es-EC" b="1" dirty="0"/>
              <a:t> </a:t>
            </a:r>
            <a:endParaRPr lang="es-ES" dirty="0"/>
          </a:p>
          <a:p>
            <a:pPr algn="ctr"/>
            <a:r>
              <a:rPr lang="es-EC" sz="2400" b="1" dirty="0" smtClean="0"/>
              <a:t>EVALUACIÓN DE LA PROPUESTA</a:t>
            </a:r>
            <a:endParaRPr lang="es-ES" sz="2400" dirty="0" smtClean="0"/>
          </a:p>
          <a:p>
            <a:pPr algn="just"/>
            <a:r>
              <a:rPr lang="es-EC" dirty="0"/>
              <a:t> </a:t>
            </a:r>
            <a:endParaRPr lang="es-ES" dirty="0"/>
          </a:p>
          <a:p>
            <a:pPr marL="285750" indent="-285750" algn="just">
              <a:buFont typeface="Wingdings" pitchFamily="2" charset="2"/>
              <a:buChar char="§"/>
            </a:pPr>
            <a:r>
              <a:rPr lang="es-EC" dirty="0" smtClean="0"/>
              <a:t>Finalidad, </a:t>
            </a:r>
            <a:r>
              <a:rPr lang="es-EC" dirty="0"/>
              <a:t>conocer si se están alcanzando los objetivos específicos propuestos en la guía a fin de tomar las debidas correcciones para su perfeccionamiento. </a:t>
            </a:r>
            <a:endParaRPr lang="es-EC" dirty="0" smtClean="0"/>
          </a:p>
          <a:p>
            <a:pPr algn="just"/>
            <a:endParaRPr lang="es-EC" dirty="0" smtClean="0"/>
          </a:p>
          <a:p>
            <a:pPr marL="285750" indent="-285750" algn="just">
              <a:buFont typeface="Wingdings" pitchFamily="2" charset="2"/>
              <a:buChar char="§"/>
            </a:pPr>
            <a:r>
              <a:rPr lang="es-EC" dirty="0" smtClean="0"/>
              <a:t>Para </a:t>
            </a:r>
            <a:r>
              <a:rPr lang="es-EC" dirty="0"/>
              <a:t>dicha evaluación se aplicará </a:t>
            </a:r>
            <a:r>
              <a:rPr lang="es-EC" dirty="0" smtClean="0"/>
              <a:t>una entrevista </a:t>
            </a:r>
            <a:r>
              <a:rPr lang="es-EC" dirty="0"/>
              <a:t>a los estudiantes, y profesor responsable </a:t>
            </a:r>
            <a:r>
              <a:rPr lang="es-EC" dirty="0" smtClean="0"/>
              <a:t>dos </a:t>
            </a:r>
            <a:r>
              <a:rPr lang="es-EC" dirty="0"/>
              <a:t>veces al año, a mediados del año escolar y finales del mismo.  </a:t>
            </a:r>
            <a:endParaRPr lang="es-ES" dirty="0"/>
          </a:p>
        </p:txBody>
      </p:sp>
      <p:pic>
        <p:nvPicPr>
          <p:cNvPr id="5"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8475207" y="5949280"/>
            <a:ext cx="612114" cy="76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40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mosbuga.com/images/animalp3.gif">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480" b="16423"/>
          <a:stretch/>
        </p:blipFill>
        <p:spPr bwMode="auto">
          <a:xfrm>
            <a:off x="8475207" y="116632"/>
            <a:ext cx="612114" cy="7650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3170238" y="1052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41525" algn="l"/>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23647" t="12542" r="17304" b="2440"/>
          <a:stretch/>
        </p:blipFill>
        <p:spPr bwMode="auto">
          <a:xfrm>
            <a:off x="1331640" y="36381"/>
            <a:ext cx="6573931" cy="682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484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omosbuga.com/images/animalp3.gif">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480" b="16423"/>
          <a:stretch/>
        </p:blipFill>
        <p:spPr bwMode="auto">
          <a:xfrm>
            <a:off x="8475207" y="116632"/>
            <a:ext cx="612114" cy="7650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20569" t="9514" r="19123" b="2438"/>
          <a:stretch/>
        </p:blipFill>
        <p:spPr bwMode="auto">
          <a:xfrm>
            <a:off x="1259632" y="-30904"/>
            <a:ext cx="6480720" cy="681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760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www.wildlifetrusts.org/sites/default/files/images/Kingfisher013%C2%A9jonhawkinsSurreyHillsPhotography.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86" r="17729" b="4270"/>
          <a:stretch/>
        </p:blipFill>
        <p:spPr bwMode="auto">
          <a:xfrm>
            <a:off x="0" y="-14917"/>
            <a:ext cx="9144000" cy="687291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295557" y="3717032"/>
            <a:ext cx="4905317" cy="769441"/>
          </a:xfrm>
          <a:prstGeom prst="rect">
            <a:avLst/>
          </a:prstGeom>
          <a:noFill/>
        </p:spPr>
        <p:txBody>
          <a:bodyPr wrap="none" rtlCol="0">
            <a:spAutoFit/>
          </a:bodyPr>
          <a:lstStyle/>
          <a:p>
            <a:r>
              <a:rPr lang="es-ES" sz="4400" b="1" dirty="0" smtClean="0">
                <a:solidFill>
                  <a:schemeClr val="bg1"/>
                </a:solidFill>
              </a:rPr>
              <a:t>MUCHAS GRACIAS…</a:t>
            </a:r>
            <a:endParaRPr lang="es-ES" sz="4400" b="1" dirty="0">
              <a:solidFill>
                <a:schemeClr val="bg1"/>
              </a:solidFill>
            </a:endParaRPr>
          </a:p>
        </p:txBody>
      </p:sp>
      <p:sp>
        <p:nvSpPr>
          <p:cNvPr id="7" name="6 CuadroTexto"/>
          <p:cNvSpPr txBox="1"/>
          <p:nvPr/>
        </p:nvSpPr>
        <p:spPr>
          <a:xfrm>
            <a:off x="4537415" y="5733916"/>
            <a:ext cx="4691477" cy="923330"/>
          </a:xfrm>
          <a:prstGeom prst="rect">
            <a:avLst/>
          </a:prstGeom>
          <a:noFill/>
        </p:spPr>
        <p:txBody>
          <a:bodyPr wrap="none" rtlCol="0">
            <a:spAutoFit/>
          </a:bodyPr>
          <a:lstStyle/>
          <a:p>
            <a:r>
              <a:rPr lang="es-ES" b="1" dirty="0" smtClean="0">
                <a:solidFill>
                  <a:schemeClr val="bg1"/>
                </a:solidFill>
              </a:rPr>
              <a:t>Muchos vuelan como hojas, pocos como aves.</a:t>
            </a:r>
          </a:p>
          <a:p>
            <a:pPr algn="r"/>
            <a:r>
              <a:rPr lang="es-ES" b="1" i="1" dirty="0" smtClean="0">
                <a:solidFill>
                  <a:schemeClr val="bg1"/>
                </a:solidFill>
              </a:rPr>
              <a:t>José </a:t>
            </a:r>
            <a:r>
              <a:rPr lang="es-ES" b="1" i="1" dirty="0" err="1">
                <a:solidFill>
                  <a:schemeClr val="bg1"/>
                </a:solidFill>
              </a:rPr>
              <a:t>N</a:t>
            </a:r>
            <a:r>
              <a:rPr lang="es-ES" b="1" i="1" dirty="0" err="1" smtClean="0">
                <a:solidFill>
                  <a:schemeClr val="bg1"/>
                </a:solidFill>
              </a:rPr>
              <a:t>arosky</a:t>
            </a:r>
            <a:endParaRPr lang="es-ES" b="1" i="1" dirty="0" smtClean="0">
              <a:solidFill>
                <a:schemeClr val="bg1"/>
              </a:solidFill>
            </a:endParaRPr>
          </a:p>
          <a:p>
            <a:endParaRPr lang="es-ES" b="1" dirty="0">
              <a:solidFill>
                <a:schemeClr val="bg1"/>
              </a:solidFill>
            </a:endParaRPr>
          </a:p>
        </p:txBody>
      </p:sp>
    </p:spTree>
    <p:extLst>
      <p:ext uri="{BB962C8B-B14F-4D97-AF65-F5344CB8AC3E}">
        <p14:creationId xmlns:p14="http://schemas.microsoft.com/office/powerpoint/2010/main" val="163942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7308214" y="5949280"/>
            <a:ext cx="694780" cy="868333"/>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611561" y="836712"/>
            <a:ext cx="7776864" cy="923330"/>
          </a:xfrm>
          <a:prstGeom prst="rect">
            <a:avLst/>
          </a:prstGeom>
          <a:noFill/>
        </p:spPr>
        <p:txBody>
          <a:bodyPr wrap="square" rtlCol="0">
            <a:spAutoFit/>
          </a:bodyPr>
          <a:lstStyle/>
          <a:p>
            <a:pPr algn="just"/>
            <a:r>
              <a:rPr lang="es-EC" b="1" dirty="0" smtClean="0"/>
              <a:t>¿</a:t>
            </a:r>
            <a:r>
              <a:rPr lang="es-EC" b="1" dirty="0"/>
              <a:t>Cuáles son los conocimientos acerca de la observación de aves, que poseen los docentes y estudiantes de Enseñanza Media del Colegio Ágora de </a:t>
            </a:r>
            <a:r>
              <a:rPr lang="es-EC" b="1" dirty="0" err="1"/>
              <a:t>Viçosa</a:t>
            </a:r>
            <a:r>
              <a:rPr lang="es-EC" b="1" dirty="0"/>
              <a:t> - Minas Gerais – Brasil, en el año 2015 en el entorno ecológico del centro educativo</a:t>
            </a:r>
            <a:r>
              <a:rPr lang="es-EC" b="1" dirty="0" smtClean="0"/>
              <a:t>?</a:t>
            </a:r>
          </a:p>
        </p:txBody>
      </p:sp>
      <p:sp>
        <p:nvSpPr>
          <p:cNvPr id="9" name="1 Título"/>
          <p:cNvSpPr>
            <a:spLocks noGrp="1"/>
          </p:cNvSpPr>
          <p:nvPr>
            <p:ph type="title"/>
          </p:nvPr>
        </p:nvSpPr>
        <p:spPr>
          <a:xfrm>
            <a:off x="971600" y="332656"/>
            <a:ext cx="7772400" cy="576064"/>
          </a:xfrm>
        </p:spPr>
        <p:txBody>
          <a:bodyPr>
            <a:noAutofit/>
          </a:bodyPr>
          <a:lstStyle/>
          <a:p>
            <a:r>
              <a:rPr lang="es-EC" sz="2800" b="1" dirty="0" smtClean="0"/>
              <a:t>FORMULACIÓN DEL PROBLEMA</a:t>
            </a:r>
            <a:br>
              <a:rPr lang="es-EC" sz="2800" b="1" dirty="0" smtClean="0"/>
            </a:br>
            <a:endParaRPr lang="es-EC" sz="2800" dirty="0"/>
          </a:p>
        </p:txBody>
      </p:sp>
      <p:sp>
        <p:nvSpPr>
          <p:cNvPr id="5" name="4 Rectángulo"/>
          <p:cNvSpPr/>
          <p:nvPr/>
        </p:nvSpPr>
        <p:spPr>
          <a:xfrm>
            <a:off x="611560" y="2060848"/>
            <a:ext cx="7892031" cy="4862870"/>
          </a:xfrm>
          <a:prstGeom prst="rect">
            <a:avLst/>
          </a:prstGeom>
        </p:spPr>
        <p:txBody>
          <a:bodyPr wrap="square">
            <a:spAutoFit/>
          </a:bodyPr>
          <a:lstStyle/>
          <a:p>
            <a:pPr lvl="1" algn="ctr"/>
            <a:r>
              <a:rPr lang="es-EC" sz="2800" b="1" dirty="0" smtClean="0">
                <a:latin typeface="+mj-lt"/>
              </a:rPr>
              <a:t>PREGUNTAS DE INVESTIGACIÓN</a:t>
            </a:r>
          </a:p>
          <a:p>
            <a:pPr lvl="1" algn="ctr"/>
            <a:endParaRPr lang="es-EC" sz="2800" b="1" dirty="0" smtClean="0">
              <a:latin typeface="+mj-lt"/>
            </a:endParaRPr>
          </a:p>
          <a:p>
            <a:pPr algn="just"/>
            <a:r>
              <a:rPr lang="es-EC" dirty="0" smtClean="0"/>
              <a:t> ¿Cuál es el contexto ecológico del sector en donde se encuentra ubicado el colegio Ágora de la ciudad </a:t>
            </a:r>
            <a:r>
              <a:rPr lang="es-EC" dirty="0" err="1" smtClean="0"/>
              <a:t>Viçosa</a:t>
            </a:r>
            <a:r>
              <a:rPr lang="es-EC" dirty="0" smtClean="0"/>
              <a:t>, en cuanto a la cantidad y calidad de aves para observación y conservación sustentable de las mismas?</a:t>
            </a:r>
          </a:p>
          <a:p>
            <a:pPr algn="just"/>
            <a:r>
              <a:rPr lang="es-EC" dirty="0" smtClean="0"/>
              <a:t> </a:t>
            </a:r>
          </a:p>
          <a:p>
            <a:pPr lvl="0" algn="just"/>
            <a:r>
              <a:rPr lang="es-EC" dirty="0" smtClean="0"/>
              <a:t>¿Qué importancia tendrá para la institución educativa del Colegio Ágora de la ciudad de </a:t>
            </a:r>
            <a:r>
              <a:rPr lang="es-EC" dirty="0" err="1" smtClean="0"/>
              <a:t>Viçosa</a:t>
            </a:r>
            <a:r>
              <a:rPr lang="es-EC" dirty="0" smtClean="0"/>
              <a:t>, la observación de aves?</a:t>
            </a:r>
          </a:p>
          <a:p>
            <a:pPr algn="just"/>
            <a:r>
              <a:rPr lang="es-EC" dirty="0" smtClean="0"/>
              <a:t> </a:t>
            </a:r>
          </a:p>
          <a:p>
            <a:pPr lvl="0" algn="just"/>
            <a:r>
              <a:rPr lang="es-EC" dirty="0" smtClean="0"/>
              <a:t>¿Qué nivel de conocimientos tienen los docentes y alumnos de educación media del Colegio Ágora de la ciudad de </a:t>
            </a:r>
            <a:r>
              <a:rPr lang="es-EC" dirty="0" err="1" smtClean="0"/>
              <a:t>Viçosa</a:t>
            </a:r>
            <a:r>
              <a:rPr lang="es-EC" dirty="0" smtClean="0"/>
              <a:t> sobre técnicas y estrategias para observación de aves?</a:t>
            </a:r>
          </a:p>
          <a:p>
            <a:pPr algn="just"/>
            <a:r>
              <a:rPr lang="es-EC" dirty="0" smtClean="0"/>
              <a:t> </a:t>
            </a:r>
          </a:p>
          <a:p>
            <a:pPr lvl="0" algn="just"/>
            <a:r>
              <a:rPr lang="es-EC" dirty="0" smtClean="0"/>
              <a:t>¿Qué se debería realizar para capacitar a los docentes y alumnos en el tema de investigación propuesto?</a:t>
            </a:r>
          </a:p>
          <a:p>
            <a:pPr algn="just"/>
            <a:endParaRPr lang="es-EC" sz="2000" b="1" dirty="0" smtClean="0"/>
          </a:p>
        </p:txBody>
      </p:sp>
    </p:spTree>
    <p:extLst>
      <p:ext uri="{BB962C8B-B14F-4D97-AF65-F5344CB8AC3E}">
        <p14:creationId xmlns:p14="http://schemas.microsoft.com/office/powerpoint/2010/main" val="166629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7919773" y="5287579"/>
            <a:ext cx="1224227" cy="153003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10694" y="332656"/>
            <a:ext cx="8365762" cy="2000548"/>
          </a:xfrm>
          <a:prstGeom prst="rect">
            <a:avLst/>
          </a:prstGeom>
        </p:spPr>
        <p:txBody>
          <a:bodyPr wrap="square">
            <a:spAutoFit/>
          </a:bodyPr>
          <a:lstStyle/>
          <a:p>
            <a:pPr lvl="0" algn="ctr"/>
            <a:r>
              <a:rPr lang="es-EC" sz="2800" b="1" dirty="0" smtClean="0"/>
              <a:t>OBJETIVO GENERAL</a:t>
            </a:r>
          </a:p>
          <a:p>
            <a:pPr lvl="0" algn="ctr"/>
            <a:endParaRPr lang="es-EC" sz="1200" b="1" dirty="0" smtClean="0"/>
          </a:p>
          <a:p>
            <a:pPr algn="just"/>
            <a:r>
              <a:rPr lang="es-EC" b="1" dirty="0" smtClean="0"/>
              <a:t>Indagar </a:t>
            </a:r>
            <a:r>
              <a:rPr lang="es-EC" b="1" dirty="0"/>
              <a:t>los conocimientos</a:t>
            </a:r>
            <a:r>
              <a:rPr lang="es-EC" dirty="0"/>
              <a:t> que poseen los </a:t>
            </a:r>
            <a:r>
              <a:rPr lang="es-EC" b="1" dirty="0"/>
              <a:t>docentes y estudiantes </a:t>
            </a:r>
            <a:r>
              <a:rPr lang="es-EC" dirty="0"/>
              <a:t>de Enseñanza Media del Colegio Ágora de </a:t>
            </a:r>
            <a:r>
              <a:rPr lang="es-EC" dirty="0" err="1"/>
              <a:t>Viçosa</a:t>
            </a:r>
            <a:r>
              <a:rPr lang="es-EC" dirty="0"/>
              <a:t> - Minas Gerais – Brasil, en el año 2015 acerca de la observación de aves en el entorno ecológico de este centro educativo, con la finalidad de proponer la elaboración de una Guía de capacitación sobre el tema</a:t>
            </a:r>
            <a:r>
              <a:rPr lang="es-EC" dirty="0" smtClean="0"/>
              <a:t>.</a:t>
            </a:r>
            <a:endParaRPr lang="es-EC" dirty="0"/>
          </a:p>
          <a:p>
            <a:endParaRPr lang="es-EC" sz="1200" dirty="0"/>
          </a:p>
        </p:txBody>
      </p:sp>
      <p:sp>
        <p:nvSpPr>
          <p:cNvPr id="9" name="8 Rectángulo"/>
          <p:cNvSpPr/>
          <p:nvPr/>
        </p:nvSpPr>
        <p:spPr>
          <a:xfrm>
            <a:off x="389118" y="2721694"/>
            <a:ext cx="8208912" cy="923330"/>
          </a:xfrm>
          <a:prstGeom prst="rect">
            <a:avLst/>
          </a:prstGeom>
        </p:spPr>
        <p:txBody>
          <a:bodyPr wrap="square">
            <a:spAutoFit/>
          </a:bodyPr>
          <a:lstStyle/>
          <a:p>
            <a:pPr marL="285750" lvl="0" indent="-285750" algn="just">
              <a:buFont typeface="Wingdings" panose="05000000000000000000" pitchFamily="2" charset="2"/>
              <a:buChar char="§"/>
            </a:pPr>
            <a:r>
              <a:rPr lang="es-EC" b="1" dirty="0" smtClean="0"/>
              <a:t>Identificar el contexto ecológico del sector</a:t>
            </a:r>
            <a:r>
              <a:rPr lang="es-EC" dirty="0" smtClean="0"/>
              <a:t> en donde se encuentra ubicado el Colegio Ágora de la ciudad </a:t>
            </a:r>
            <a:r>
              <a:rPr lang="es-EC" dirty="0" err="1" smtClean="0"/>
              <a:t>Viçosa</a:t>
            </a:r>
            <a:r>
              <a:rPr lang="es-EC" dirty="0" smtClean="0"/>
              <a:t>, </a:t>
            </a:r>
            <a:r>
              <a:rPr lang="es-EC" b="1" dirty="0" smtClean="0"/>
              <a:t>en cuanto a la cantidad y calidad de aves</a:t>
            </a:r>
            <a:r>
              <a:rPr lang="es-EC" dirty="0" smtClean="0"/>
              <a:t> para observación y conservación sustentable de las mismas.</a:t>
            </a:r>
            <a:endParaRPr lang="es-EC" sz="1600" dirty="0" smtClean="0"/>
          </a:p>
        </p:txBody>
      </p:sp>
      <p:sp>
        <p:nvSpPr>
          <p:cNvPr id="10" name="9 Rectángulo"/>
          <p:cNvSpPr/>
          <p:nvPr/>
        </p:nvSpPr>
        <p:spPr>
          <a:xfrm>
            <a:off x="2565675" y="2175247"/>
            <a:ext cx="3855799" cy="461665"/>
          </a:xfrm>
          <a:prstGeom prst="rect">
            <a:avLst/>
          </a:prstGeom>
        </p:spPr>
        <p:txBody>
          <a:bodyPr wrap="none">
            <a:spAutoFit/>
          </a:bodyPr>
          <a:lstStyle/>
          <a:p>
            <a:pPr lvl="1" algn="ctr"/>
            <a:r>
              <a:rPr lang="es-EC" sz="2400" b="1" dirty="0" smtClean="0"/>
              <a:t>OBJETIVOS ESPECÍFICOS </a:t>
            </a:r>
          </a:p>
        </p:txBody>
      </p:sp>
      <p:sp>
        <p:nvSpPr>
          <p:cNvPr id="7" name="6 Rectángulo"/>
          <p:cNvSpPr/>
          <p:nvPr/>
        </p:nvSpPr>
        <p:spPr>
          <a:xfrm>
            <a:off x="415378" y="3735030"/>
            <a:ext cx="8318982" cy="2862322"/>
          </a:xfrm>
          <a:prstGeom prst="rect">
            <a:avLst/>
          </a:prstGeom>
        </p:spPr>
        <p:txBody>
          <a:bodyPr wrap="square">
            <a:spAutoFit/>
          </a:bodyPr>
          <a:lstStyle/>
          <a:p>
            <a:pPr marL="285750" indent="-285750" algn="just">
              <a:buFont typeface="Arial" panose="020B0604020202020204" pitchFamily="34" charset="0"/>
              <a:buChar char="•"/>
            </a:pPr>
            <a:r>
              <a:rPr lang="es-EC" b="1" dirty="0" smtClean="0"/>
              <a:t> Establecer la importancia</a:t>
            </a:r>
            <a:r>
              <a:rPr lang="es-EC" dirty="0" smtClean="0"/>
              <a:t> que tiene para la institución educativa del Colegio Ágora de la ciudad de </a:t>
            </a:r>
            <a:r>
              <a:rPr lang="es-EC" dirty="0" err="1" smtClean="0"/>
              <a:t>Viçosa</a:t>
            </a:r>
            <a:r>
              <a:rPr lang="es-EC" dirty="0" smtClean="0"/>
              <a:t>, </a:t>
            </a:r>
            <a:r>
              <a:rPr lang="es-EC" b="1" dirty="0" smtClean="0"/>
              <a:t>la observación de aves,</a:t>
            </a:r>
            <a:r>
              <a:rPr lang="es-EC" dirty="0" smtClean="0"/>
              <a:t> como aspecto generatriz para la elaboración de una Guía de Capacitación.</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b="1" dirty="0" smtClean="0"/>
              <a:t>Establecer el nivel de conocimientos </a:t>
            </a:r>
            <a:r>
              <a:rPr lang="es-EC" dirty="0" smtClean="0"/>
              <a:t>que poseen los </a:t>
            </a:r>
            <a:r>
              <a:rPr lang="es-EC" b="1" dirty="0" smtClean="0"/>
              <a:t>docentes y alumnos </a:t>
            </a:r>
            <a:r>
              <a:rPr lang="es-EC" dirty="0" smtClean="0"/>
              <a:t>de Educación Media del Colegio Ágora de la ciudad de </a:t>
            </a:r>
            <a:r>
              <a:rPr lang="es-EC" dirty="0" err="1" smtClean="0"/>
              <a:t>Viçosa</a:t>
            </a:r>
            <a:r>
              <a:rPr lang="es-EC" dirty="0" smtClean="0"/>
              <a:t> sobre técnicas y estrategias para observación de aves.</a:t>
            </a:r>
          </a:p>
          <a:p>
            <a:r>
              <a:rPr lang="es-EC" b="1" dirty="0" smtClean="0"/>
              <a:t> </a:t>
            </a:r>
            <a:endParaRPr lang="es-EC" dirty="0" smtClean="0"/>
          </a:p>
          <a:p>
            <a:pPr marL="285750" lvl="0" indent="-285750">
              <a:buFont typeface="Arial" panose="020B0604020202020204" pitchFamily="34" charset="0"/>
              <a:buChar char="•"/>
            </a:pPr>
            <a:r>
              <a:rPr lang="es-EC" b="1" dirty="0" smtClean="0"/>
              <a:t>Proponer una alternativa de capacitación </a:t>
            </a:r>
            <a:r>
              <a:rPr lang="es-EC" dirty="0" smtClean="0"/>
              <a:t>para la observación de aves existentes en el entorno del centro educativo para docentes y alumnos.</a:t>
            </a:r>
          </a:p>
        </p:txBody>
      </p:sp>
    </p:spTree>
    <p:extLst>
      <p:ext uri="{BB962C8B-B14F-4D97-AF65-F5344CB8AC3E}">
        <p14:creationId xmlns:p14="http://schemas.microsoft.com/office/powerpoint/2010/main" val="228709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112602249"/>
              </p:ext>
            </p:extLst>
          </p:nvPr>
        </p:nvGraphicFramePr>
        <p:xfrm>
          <a:off x="785786" y="2214554"/>
          <a:ext cx="857256" cy="3032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p:cNvSpPr/>
          <p:nvPr/>
        </p:nvSpPr>
        <p:spPr>
          <a:xfrm>
            <a:off x="214282" y="2643182"/>
            <a:ext cx="428628" cy="21431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p>
        </p:txBody>
      </p:sp>
      <p:sp>
        <p:nvSpPr>
          <p:cNvPr id="12" name="11 CuadroTexto"/>
          <p:cNvSpPr txBox="1"/>
          <p:nvPr/>
        </p:nvSpPr>
        <p:spPr>
          <a:xfrm rot="16200000">
            <a:off x="-595678" y="3514697"/>
            <a:ext cx="2143140"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C" sz="2000" dirty="0" smtClean="0">
                <a:effectLst>
                  <a:outerShdw blurRad="38100" dist="38100" dir="2700000" algn="tl">
                    <a:srgbClr val="000000">
                      <a:alpha val="43137"/>
                    </a:srgbClr>
                  </a:outerShdw>
                </a:effectLst>
                <a:latin typeface="Aharoni" pitchFamily="2" charset="-79"/>
                <a:cs typeface="Aharoni" pitchFamily="2" charset="-79"/>
              </a:rPr>
              <a:t>DIAGNÓSTICO</a:t>
            </a:r>
            <a:endParaRPr lang="es-EC" sz="2000" dirty="0">
              <a:effectLst>
                <a:outerShdw blurRad="38100" dist="38100" dir="2700000" algn="tl">
                  <a:srgbClr val="000000">
                    <a:alpha val="43137"/>
                  </a:srgbClr>
                </a:outerShdw>
              </a:effectLst>
              <a:latin typeface="Aharoni" pitchFamily="2" charset="-79"/>
              <a:cs typeface="Aharoni" pitchFamily="2" charset="-79"/>
            </a:endParaRPr>
          </a:p>
        </p:txBody>
      </p:sp>
      <p:graphicFrame>
        <p:nvGraphicFramePr>
          <p:cNvPr id="13" name="12 Diagrama"/>
          <p:cNvGraphicFramePr/>
          <p:nvPr>
            <p:extLst>
              <p:ext uri="{D42A27DB-BD31-4B8C-83A1-F6EECF244321}">
                <p14:modId xmlns:p14="http://schemas.microsoft.com/office/powerpoint/2010/main" val="1608843573"/>
              </p:ext>
            </p:extLst>
          </p:nvPr>
        </p:nvGraphicFramePr>
        <p:xfrm>
          <a:off x="4643438" y="5357826"/>
          <a:ext cx="3000396" cy="634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3 Rectángulo"/>
          <p:cNvSpPr/>
          <p:nvPr/>
        </p:nvSpPr>
        <p:spPr>
          <a:xfrm>
            <a:off x="5000628" y="6165304"/>
            <a:ext cx="2001058" cy="33553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dirty="0" smtClean="0">
                <a:solidFill>
                  <a:schemeClr val="tx1"/>
                </a:solidFill>
                <a:latin typeface="Aharoni" pitchFamily="2" charset="-79"/>
                <a:cs typeface="Aharoni" pitchFamily="2" charset="-79"/>
              </a:rPr>
              <a:t>FACTIBILIDAD</a:t>
            </a:r>
            <a:endParaRPr lang="es-EC" sz="1400" dirty="0">
              <a:solidFill>
                <a:schemeClr val="tx1"/>
              </a:solidFill>
              <a:latin typeface="Aharoni" pitchFamily="2" charset="-79"/>
              <a:cs typeface="Aharoni" pitchFamily="2" charset="-79"/>
            </a:endParaRPr>
          </a:p>
        </p:txBody>
      </p:sp>
      <p:graphicFrame>
        <p:nvGraphicFramePr>
          <p:cNvPr id="15" name="14 Diagrama"/>
          <p:cNvGraphicFramePr/>
          <p:nvPr>
            <p:extLst>
              <p:ext uri="{D42A27DB-BD31-4B8C-83A1-F6EECF244321}">
                <p14:modId xmlns:p14="http://schemas.microsoft.com/office/powerpoint/2010/main" val="2404745125"/>
              </p:ext>
            </p:extLst>
          </p:nvPr>
        </p:nvGraphicFramePr>
        <p:xfrm>
          <a:off x="2843808" y="3929066"/>
          <a:ext cx="3490308" cy="18761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15 Diagrama"/>
          <p:cNvGraphicFramePr/>
          <p:nvPr>
            <p:extLst>
              <p:ext uri="{D42A27DB-BD31-4B8C-83A1-F6EECF244321}">
                <p14:modId xmlns:p14="http://schemas.microsoft.com/office/powerpoint/2010/main" val="342412070"/>
              </p:ext>
            </p:extLst>
          </p:nvPr>
        </p:nvGraphicFramePr>
        <p:xfrm>
          <a:off x="6572264" y="4500570"/>
          <a:ext cx="833422" cy="67467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7" name="16 Elipse"/>
          <p:cNvSpPr/>
          <p:nvPr/>
        </p:nvSpPr>
        <p:spPr>
          <a:xfrm>
            <a:off x="2570739" y="2600315"/>
            <a:ext cx="2750363" cy="167993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dirty="0">
                <a:effectLst>
                  <a:outerShdw blurRad="38100" dist="38100" dir="2700000" algn="tl">
                    <a:srgbClr val="000000">
                      <a:alpha val="43137"/>
                    </a:srgbClr>
                  </a:outerShdw>
                </a:effectLst>
              </a:rPr>
              <a:t>GUÍA DE CAPACITACIÓN PARA LA OBSERVACIÓN DE AVES </a:t>
            </a:r>
            <a:endParaRPr lang="es-EC" dirty="0" smtClean="0">
              <a:effectLst>
                <a:outerShdw blurRad="38100" dist="38100" dir="2700000" algn="tl">
                  <a:srgbClr val="000000">
                    <a:alpha val="43137"/>
                  </a:srgbClr>
                </a:outerShdw>
              </a:effectLst>
            </a:endParaRPr>
          </a:p>
        </p:txBody>
      </p:sp>
      <p:sp>
        <p:nvSpPr>
          <p:cNvPr id="18" name="17 Rectángulo"/>
          <p:cNvSpPr/>
          <p:nvPr/>
        </p:nvSpPr>
        <p:spPr>
          <a:xfrm>
            <a:off x="5090876" y="1677107"/>
            <a:ext cx="1857388" cy="121444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400" b="1" dirty="0" smtClean="0">
                <a:effectLst>
                  <a:outerShdw blurRad="38100" dist="38100" dir="2700000" algn="tl">
                    <a:srgbClr val="000000">
                      <a:alpha val="43137"/>
                    </a:srgbClr>
                  </a:outerShdw>
                </a:effectLst>
              </a:rPr>
              <a:t>SENSIBILIZACIÓN AMBIENTAL A  PROFESORES Y ESTUDIANTES DE </a:t>
            </a:r>
            <a:r>
              <a:rPr lang="es-EC" sz="1400" b="1" dirty="0" err="1" smtClean="0">
                <a:effectLst>
                  <a:outerShdw blurRad="38100" dist="38100" dir="2700000" algn="tl">
                    <a:srgbClr val="000000">
                      <a:alpha val="43137"/>
                    </a:srgbClr>
                  </a:outerShdw>
                </a:effectLst>
              </a:rPr>
              <a:t>EDUC</a:t>
            </a:r>
            <a:r>
              <a:rPr lang="es-EC" sz="1400" b="1" dirty="0" smtClean="0">
                <a:effectLst>
                  <a:outerShdw blurRad="38100" dist="38100" dir="2700000" algn="tl">
                    <a:srgbClr val="000000">
                      <a:alpha val="43137"/>
                    </a:srgbClr>
                  </a:outerShdw>
                </a:effectLst>
              </a:rPr>
              <a:t>. MEDIA</a:t>
            </a:r>
            <a:endParaRPr lang="es-EC" sz="1400" b="1" dirty="0">
              <a:effectLst>
                <a:outerShdw blurRad="38100" dist="38100" dir="2700000" algn="tl">
                  <a:srgbClr val="000000">
                    <a:alpha val="43137"/>
                  </a:srgbClr>
                </a:outerShdw>
              </a:effectLst>
            </a:endParaRPr>
          </a:p>
        </p:txBody>
      </p:sp>
      <p:cxnSp>
        <p:nvCxnSpPr>
          <p:cNvPr id="20" name="19 Conector recto"/>
          <p:cNvCxnSpPr/>
          <p:nvPr/>
        </p:nvCxnSpPr>
        <p:spPr>
          <a:xfrm>
            <a:off x="4000496" y="5214950"/>
            <a:ext cx="21431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flipH="1" flipV="1">
            <a:off x="3929058" y="5143512"/>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5400000" flipH="1" flipV="1">
            <a:off x="4643438" y="5143512"/>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rot="5400000" flipH="1" flipV="1">
            <a:off x="5286380" y="5143512"/>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5400000" flipH="1" flipV="1">
            <a:off x="6072198" y="5143512"/>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5400000" flipH="1" flipV="1">
            <a:off x="6893735" y="5250669"/>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5400000" flipH="1" flipV="1">
            <a:off x="5214942" y="5286388"/>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1498392" y="3706368"/>
            <a:ext cx="110382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4678365" y="2493158"/>
            <a:ext cx="412511"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4498996" y="4221088"/>
            <a:ext cx="78659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30 Rectángulo redondeado"/>
          <p:cNvSpPr/>
          <p:nvPr/>
        </p:nvSpPr>
        <p:spPr>
          <a:xfrm>
            <a:off x="1475656" y="1560473"/>
            <a:ext cx="2160240" cy="5357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b="1" dirty="0" smtClean="0">
                <a:effectLst>
                  <a:outerShdw blurRad="38100" dist="38100" dir="2700000" algn="tl">
                    <a:srgbClr val="000000">
                      <a:alpha val="43137"/>
                    </a:srgbClr>
                  </a:outerShdw>
                </a:effectLst>
              </a:rPr>
              <a:t>EDUCACIÓN AMBIENTAL + </a:t>
            </a:r>
            <a:r>
              <a:rPr lang="es-EC" sz="1400" b="1" dirty="0" err="1" smtClean="0">
                <a:effectLst>
                  <a:outerShdw blurRad="38100" dist="38100" dir="2700000" algn="tl">
                    <a:srgbClr val="000000">
                      <a:alpha val="43137"/>
                    </a:srgbClr>
                  </a:outerShdw>
                </a:effectLst>
              </a:rPr>
              <a:t>BIRDWATCHING</a:t>
            </a:r>
            <a:endParaRPr lang="es-EC" sz="1400" b="1" dirty="0">
              <a:effectLst>
                <a:outerShdw blurRad="38100" dist="38100" dir="2700000" algn="tl">
                  <a:srgbClr val="000000">
                    <a:alpha val="43137"/>
                  </a:srgbClr>
                </a:outerShdw>
              </a:effectLst>
            </a:endParaRPr>
          </a:p>
        </p:txBody>
      </p:sp>
      <p:sp>
        <p:nvSpPr>
          <p:cNvPr id="33" name="32 Rectángulo"/>
          <p:cNvSpPr/>
          <p:nvPr/>
        </p:nvSpPr>
        <p:spPr>
          <a:xfrm>
            <a:off x="3318893" y="692696"/>
            <a:ext cx="2550506" cy="461665"/>
          </a:xfrm>
          <a:prstGeom prst="rect">
            <a:avLst/>
          </a:prstGeom>
        </p:spPr>
        <p:txBody>
          <a:bodyPr wrap="none">
            <a:spAutoFit/>
          </a:bodyPr>
          <a:lstStyle/>
          <a:p>
            <a:pPr lvl="1" algn="ctr"/>
            <a:r>
              <a:rPr lang="es-EC" sz="2400" b="1" dirty="0" smtClean="0"/>
              <a:t>JUSTIFICACIÓN</a:t>
            </a:r>
          </a:p>
        </p:txBody>
      </p:sp>
      <p:cxnSp>
        <p:nvCxnSpPr>
          <p:cNvPr id="35" name="34 Conector recto de flecha"/>
          <p:cNvCxnSpPr/>
          <p:nvPr/>
        </p:nvCxnSpPr>
        <p:spPr>
          <a:xfrm>
            <a:off x="2267744" y="2143116"/>
            <a:ext cx="0" cy="143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6" name="Picture 4" descr="http://somosbuga.com/images/animalp3.gif">
            <a:hlinkClick r:id="rId22"/>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3480" b="16423"/>
          <a:stretch/>
        </p:blipFill>
        <p:spPr bwMode="auto">
          <a:xfrm>
            <a:off x="7919773" y="5355350"/>
            <a:ext cx="1224227" cy="1530034"/>
          </a:xfrm>
          <a:prstGeom prst="rect">
            <a:avLst/>
          </a:prstGeom>
          <a:noFill/>
          <a:extLst>
            <a:ext uri="{909E8E84-426E-40DD-AFC4-6F175D3DCCD1}">
              <a14:hiddenFill xmlns:a14="http://schemas.microsoft.com/office/drawing/2010/main">
                <a:solidFill>
                  <a:srgbClr val="FFFFFF"/>
                </a:solidFill>
              </a14:hiddenFill>
            </a:ext>
          </a:extLst>
        </p:spPr>
      </p:pic>
      <p:sp>
        <p:nvSpPr>
          <p:cNvPr id="44" name="43 Rectángulo redondeado"/>
          <p:cNvSpPr/>
          <p:nvPr/>
        </p:nvSpPr>
        <p:spPr>
          <a:xfrm>
            <a:off x="7236296" y="836712"/>
            <a:ext cx="1440160" cy="5040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b="1" dirty="0" smtClean="0"/>
              <a:t>BENEFICIOS</a:t>
            </a:r>
            <a:endParaRPr lang="es-EC" b="1" dirty="0"/>
          </a:p>
        </p:txBody>
      </p:sp>
      <p:sp>
        <p:nvSpPr>
          <p:cNvPr id="45" name="44 Rectángulo"/>
          <p:cNvSpPr/>
          <p:nvPr/>
        </p:nvSpPr>
        <p:spPr>
          <a:xfrm>
            <a:off x="7308304" y="1632481"/>
            <a:ext cx="1295590" cy="28046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200" dirty="0" smtClean="0"/>
          </a:p>
          <a:p>
            <a:pPr algn="ctr"/>
            <a:r>
              <a:rPr lang="es-EC" sz="1200" dirty="0" smtClean="0"/>
              <a:t>Avifauna local</a:t>
            </a:r>
          </a:p>
          <a:p>
            <a:pPr algn="ctr"/>
            <a:endParaRPr lang="es-EC" sz="1200" dirty="0" smtClean="0"/>
          </a:p>
          <a:p>
            <a:pPr algn="ctr"/>
            <a:r>
              <a:rPr lang="es-EC" sz="1200" dirty="0" smtClean="0"/>
              <a:t>Práctica de la Educación Ambiental </a:t>
            </a:r>
          </a:p>
          <a:p>
            <a:pPr algn="ctr"/>
            <a:endParaRPr lang="es-EC" sz="1200" dirty="0"/>
          </a:p>
          <a:p>
            <a:pPr algn="ctr"/>
            <a:r>
              <a:rPr lang="es-EC" sz="1200" dirty="0" smtClean="0"/>
              <a:t>Metodología de la </a:t>
            </a:r>
            <a:r>
              <a:rPr lang="es-EC" sz="1200" dirty="0" err="1" smtClean="0"/>
              <a:t>E.A</a:t>
            </a:r>
            <a:r>
              <a:rPr lang="es-EC" sz="1200" dirty="0" smtClean="0"/>
              <a:t>.</a:t>
            </a:r>
          </a:p>
          <a:p>
            <a:pPr algn="ctr"/>
            <a:endParaRPr lang="es-EC" sz="1200" dirty="0" smtClean="0"/>
          </a:p>
          <a:p>
            <a:pPr algn="ctr"/>
            <a:r>
              <a:rPr lang="es-EC" sz="1200" dirty="0" smtClean="0"/>
              <a:t>Socio-ambientales: </a:t>
            </a:r>
          </a:p>
          <a:p>
            <a:pPr algn="ctr"/>
            <a:r>
              <a:rPr lang="es-EC" sz="1200" dirty="0" smtClean="0"/>
              <a:t>Espíritu conservacionista</a:t>
            </a:r>
          </a:p>
          <a:p>
            <a:pPr algn="ctr"/>
            <a:endParaRPr lang="es-EC" sz="1200" dirty="0"/>
          </a:p>
          <a:p>
            <a:pPr algn="ctr"/>
            <a:endParaRPr lang="es-EC" sz="1200" dirty="0"/>
          </a:p>
        </p:txBody>
      </p:sp>
      <p:pic>
        <p:nvPicPr>
          <p:cNvPr id="46" name="Picture 4" descr="http://somosbuga.com/images/animalp3.gif">
            <a:hlinkClick r:id="rId22"/>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3480" b="16423"/>
          <a:stretch/>
        </p:blipFill>
        <p:spPr bwMode="auto">
          <a:xfrm>
            <a:off x="7919773" y="5287579"/>
            <a:ext cx="1224227" cy="1530034"/>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47 Conector recto de flecha"/>
          <p:cNvCxnSpPr>
            <a:endCxn id="45" idx="0"/>
          </p:cNvCxnSpPr>
          <p:nvPr/>
        </p:nvCxnSpPr>
        <p:spPr>
          <a:xfrm>
            <a:off x="7956099" y="1340768"/>
            <a:ext cx="0" cy="291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014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7704" y="2060848"/>
            <a:ext cx="5724036" cy="2862322"/>
          </a:xfrm>
          <a:prstGeom prst="rect">
            <a:avLst/>
          </a:prstGeom>
        </p:spPr>
        <p:txBody>
          <a:bodyPr wrap="square">
            <a:spAutoFit/>
          </a:bodyPr>
          <a:lstStyle/>
          <a:p>
            <a:pPr algn="ctr"/>
            <a:r>
              <a:rPr lang="es-EC" sz="6000" b="1" dirty="0" smtClean="0"/>
              <a:t>CAPÍTULO I </a:t>
            </a:r>
            <a:r>
              <a:rPr lang="es-EC" sz="6000" b="1" dirty="0"/>
              <a:t>I</a:t>
            </a:r>
            <a:br>
              <a:rPr lang="es-EC" sz="6000" b="1" dirty="0"/>
            </a:br>
            <a:r>
              <a:rPr lang="es-EC" sz="6000" b="1" dirty="0" smtClean="0"/>
              <a:t>MARCO TEÓRICO</a:t>
            </a:r>
            <a:r>
              <a:rPr lang="es-EC" sz="6000" b="1" dirty="0"/>
              <a:t/>
            </a:r>
            <a:br>
              <a:rPr lang="es-EC" sz="6000" b="1" dirty="0"/>
            </a:br>
            <a:endParaRPr lang="es-EC" sz="6000" dirty="0"/>
          </a:p>
        </p:txBody>
      </p:sp>
      <p:pic>
        <p:nvPicPr>
          <p:cNvPr id="7"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7919772" y="5235751"/>
            <a:ext cx="1224227" cy="153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672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11760" y="404664"/>
            <a:ext cx="4572000" cy="1200329"/>
          </a:xfrm>
          <a:prstGeom prst="rect">
            <a:avLst/>
          </a:prstGeom>
        </p:spPr>
        <p:txBody>
          <a:bodyPr>
            <a:spAutoFit/>
          </a:bodyPr>
          <a:lstStyle/>
          <a:p>
            <a:pPr algn="ctr"/>
            <a:r>
              <a:rPr lang="es-EC" sz="2400" b="1" dirty="0" smtClean="0"/>
              <a:t>CAPÍTULO I </a:t>
            </a:r>
            <a:r>
              <a:rPr lang="es-EC" sz="2400" b="1" dirty="0"/>
              <a:t>I</a:t>
            </a:r>
            <a:br>
              <a:rPr lang="es-EC" sz="2400" b="1" dirty="0"/>
            </a:br>
            <a:r>
              <a:rPr lang="es-EC" sz="2400" b="1" dirty="0" smtClean="0"/>
              <a:t>MARCO TEÓRICO</a:t>
            </a:r>
            <a:r>
              <a:rPr lang="es-EC" sz="2400" b="1" dirty="0"/>
              <a:t/>
            </a:r>
            <a:br>
              <a:rPr lang="es-EC" sz="2400" b="1" dirty="0"/>
            </a:br>
            <a:endParaRPr lang="es-EC" sz="2400" dirty="0"/>
          </a:p>
        </p:txBody>
      </p:sp>
      <p:sp>
        <p:nvSpPr>
          <p:cNvPr id="6" name="5 Rectángulo redondeado"/>
          <p:cNvSpPr/>
          <p:nvPr/>
        </p:nvSpPr>
        <p:spPr>
          <a:xfrm>
            <a:off x="1097614" y="1916832"/>
            <a:ext cx="540060" cy="2880320"/>
          </a:xfrm>
          <a:prstGeom prst="roundRect">
            <a:avLst/>
          </a:prstGeom>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es-EC" b="1" dirty="0" smtClean="0"/>
              <a:t>MARCO TEÓRICO</a:t>
            </a:r>
            <a:endParaRPr lang="es-EC" b="1" dirty="0"/>
          </a:p>
        </p:txBody>
      </p:sp>
      <p:pic>
        <p:nvPicPr>
          <p:cNvPr id="7" name="Picture 4" descr="http://somosbuga.com/images/animalp3.gif">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0" b="16423"/>
          <a:stretch/>
        </p:blipFill>
        <p:spPr bwMode="auto">
          <a:xfrm>
            <a:off x="7919772" y="5235751"/>
            <a:ext cx="1224227" cy="15300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9 Diagrama"/>
          <p:cNvGraphicFramePr/>
          <p:nvPr>
            <p:extLst>
              <p:ext uri="{D42A27DB-BD31-4B8C-83A1-F6EECF244321}">
                <p14:modId xmlns:p14="http://schemas.microsoft.com/office/powerpoint/2010/main" val="159600462"/>
              </p:ext>
            </p:extLst>
          </p:nvPr>
        </p:nvGraphicFramePr>
        <p:xfrm>
          <a:off x="1979712" y="144711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2" name="11 Conector recto de flecha"/>
          <p:cNvCxnSpPr/>
          <p:nvPr/>
        </p:nvCxnSpPr>
        <p:spPr>
          <a:xfrm>
            <a:off x="1637674" y="3356992"/>
            <a:ext cx="3420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621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21599" y="2492896"/>
            <a:ext cx="7704301" cy="1938992"/>
          </a:xfrm>
          <a:prstGeom prst="rect">
            <a:avLst/>
          </a:prstGeom>
        </p:spPr>
        <p:txBody>
          <a:bodyPr wrap="square">
            <a:spAutoFit/>
          </a:bodyPr>
          <a:lstStyle/>
          <a:p>
            <a:pPr algn="ctr"/>
            <a:r>
              <a:rPr lang="es-EC" sz="6000" b="1" dirty="0"/>
              <a:t>CAPÍTULO </a:t>
            </a:r>
            <a:r>
              <a:rPr lang="es-EC" sz="6000" b="1" dirty="0" smtClean="0"/>
              <a:t>III</a:t>
            </a:r>
            <a:r>
              <a:rPr lang="es-EC" sz="6000" b="1" dirty="0"/>
              <a:t>  </a:t>
            </a:r>
            <a:endParaRPr lang="es-EC" sz="6000" dirty="0"/>
          </a:p>
          <a:p>
            <a:pPr algn="ctr"/>
            <a:r>
              <a:rPr lang="es-EC" sz="6000" b="1" dirty="0" smtClean="0"/>
              <a:t>METODOLOGÍA</a:t>
            </a:r>
            <a:endParaRPr lang="es-EC" sz="6000" b="1" dirty="0"/>
          </a:p>
        </p:txBody>
      </p:sp>
    </p:spTree>
    <p:extLst>
      <p:ext uri="{BB962C8B-B14F-4D97-AF65-F5344CB8AC3E}">
        <p14:creationId xmlns:p14="http://schemas.microsoft.com/office/powerpoint/2010/main" val="164712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1091</TotalTime>
  <Words>2413</Words>
  <Application>Microsoft Office PowerPoint</Application>
  <PresentationFormat>Presentación en pantalla (4:3)</PresentationFormat>
  <Paragraphs>614</Paragraphs>
  <Slides>37</Slides>
  <Notes>5</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Presentación de PowerPoint</vt:lpstr>
      <vt:lpstr>CAPÍTULO I PROBLEMA </vt:lpstr>
      <vt:lpstr>PLANTEAMIENTO DEL PROBLEMA</vt:lpstr>
      <vt:lpstr>FORMULACIÓN DEL PROBLEMA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ENCUESTA APLICADA AL PROFESOR DE BIOLOGÍA DE EDUCACIÓN MEDIA DEL COLEGIO ÁGORA.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Johanna</dc:creator>
  <cp:lastModifiedBy>Equipo 6</cp:lastModifiedBy>
  <cp:revision>137</cp:revision>
  <dcterms:created xsi:type="dcterms:W3CDTF">2015-08-12T17:15:31Z</dcterms:created>
  <dcterms:modified xsi:type="dcterms:W3CDTF">2015-08-19T13:13:16Z</dcterms:modified>
</cp:coreProperties>
</file>