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3"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00" r:id="rId37"/>
    <p:sldId id="301" r:id="rId38"/>
    <p:sldId id="302" r:id="rId39"/>
    <p:sldId id="303" r:id="rId40"/>
    <p:sldId id="304" r:id="rId41"/>
    <p:sldId id="305" r:id="rId42"/>
    <p:sldId id="306" r:id="rId43"/>
    <p:sldId id="308" r:id="rId44"/>
    <p:sldId id="309" r:id="rId45"/>
    <p:sldId id="315" r:id="rId46"/>
    <p:sldId id="310" r:id="rId47"/>
    <p:sldId id="316" r:id="rId48"/>
    <p:sldId id="311" r:id="rId49"/>
    <p:sldId id="312" r:id="rId50"/>
    <p:sldId id="313" r:id="rId51"/>
    <p:sldId id="314" r:id="rId52"/>
    <p:sldId id="318" r:id="rId53"/>
    <p:sldId id="317" r:id="rId54"/>
    <p:sldId id="319" r:id="rId55"/>
    <p:sldId id="320" r:id="rId56"/>
    <p:sldId id="321"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J:\RESPUESTA%20MULTIPL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ssasindo\Documents\Reencauch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ssasindo\Documents\Reencauch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J:\RESPUESTA%20MULTIP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J:\RESPUESTA%20MULTI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J:\RESPUESTA%20MULTIP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J:\RESPUESTA%20MULTIPL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J:\RESPUESTA%20MULTIPLE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ssasindo\Documents\Reencauch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Medida</a:t>
            </a:r>
            <a:r>
              <a:rPr lang="es-EC" baseline="0"/>
              <a:t> de llantas segun tipo de vehiculo</a:t>
            </a:r>
            <a:endParaRPr lang="es-EC"/>
          </a:p>
        </c:rich>
      </c:tx>
      <c:layout/>
      <c:overlay val="0"/>
    </c:title>
    <c:autoTitleDeleted val="0"/>
    <c:plotArea>
      <c:layout/>
      <c:barChart>
        <c:barDir val="col"/>
        <c:grouping val="clustered"/>
        <c:varyColors val="0"/>
        <c:ser>
          <c:idx val="0"/>
          <c:order val="0"/>
          <c:tx>
            <c:strRef>
              <c:f>Hoja2!$U$18:$W$18</c:f>
              <c:strCache>
                <c:ptCount val="1"/>
                <c:pt idx="0">
                  <c:v>Camiones</c:v>
                </c:pt>
              </c:strCache>
            </c:strRef>
          </c:tx>
          <c:invertIfNegative val="0"/>
          <c:cat>
            <c:strRef>
              <c:f>Hoja2!$X$17:$AL$17</c:f>
              <c:strCache>
                <c:ptCount val="15"/>
                <c:pt idx="0">
                  <c:v>7.00R15</c:v>
                </c:pt>
                <c:pt idx="1">
                  <c:v>7.00R16</c:v>
                </c:pt>
                <c:pt idx="2">
                  <c:v>750R16</c:v>
                </c:pt>
                <c:pt idx="3">
                  <c:v>8.25R16</c:v>
                </c:pt>
                <c:pt idx="4">
                  <c:v>9.00-20</c:v>
                </c:pt>
                <c:pt idx="5">
                  <c:v>10.00-20</c:v>
                </c:pt>
                <c:pt idx="6">
                  <c:v>11R20</c:v>
                </c:pt>
                <c:pt idx="7">
                  <c:v>11R22.5</c:v>
                </c:pt>
                <c:pt idx="8">
                  <c:v>12R20</c:v>
                </c:pt>
                <c:pt idx="9">
                  <c:v>12R22.5</c:v>
                </c:pt>
                <c:pt idx="10">
                  <c:v>12R24</c:v>
                </c:pt>
                <c:pt idx="11">
                  <c:v>215/75R17.5</c:v>
                </c:pt>
                <c:pt idx="12">
                  <c:v>275/70R22.5</c:v>
                </c:pt>
                <c:pt idx="13">
                  <c:v>295/80R22.5</c:v>
                </c:pt>
                <c:pt idx="14">
                  <c:v>315/80R22.5</c:v>
                </c:pt>
              </c:strCache>
            </c:strRef>
          </c:cat>
          <c:val>
            <c:numRef>
              <c:f>Hoja2!$X$18:$AL$18</c:f>
              <c:numCache>
                <c:formatCode>General</c:formatCode>
                <c:ptCount val="15"/>
                <c:pt idx="0">
                  <c:v>11</c:v>
                </c:pt>
                <c:pt idx="1">
                  <c:v>13</c:v>
                </c:pt>
                <c:pt idx="2">
                  <c:v>45</c:v>
                </c:pt>
                <c:pt idx="4">
                  <c:v>6</c:v>
                </c:pt>
                <c:pt idx="6">
                  <c:v>3</c:v>
                </c:pt>
                <c:pt idx="7">
                  <c:v>8</c:v>
                </c:pt>
                <c:pt idx="9">
                  <c:v>4</c:v>
                </c:pt>
                <c:pt idx="10">
                  <c:v>3</c:v>
                </c:pt>
                <c:pt idx="11">
                  <c:v>18</c:v>
                </c:pt>
                <c:pt idx="12">
                  <c:v>18</c:v>
                </c:pt>
                <c:pt idx="13">
                  <c:v>7</c:v>
                </c:pt>
              </c:numCache>
            </c:numRef>
          </c:val>
        </c:ser>
        <c:ser>
          <c:idx val="1"/>
          <c:order val="1"/>
          <c:tx>
            <c:strRef>
              <c:f>Hoja2!$U$19:$W$19</c:f>
              <c:strCache>
                <c:ptCount val="1"/>
                <c:pt idx="0">
                  <c:v>Colectivos</c:v>
                </c:pt>
              </c:strCache>
            </c:strRef>
          </c:tx>
          <c:invertIfNegative val="0"/>
          <c:cat>
            <c:strRef>
              <c:f>Hoja2!$X$17:$AL$17</c:f>
              <c:strCache>
                <c:ptCount val="15"/>
                <c:pt idx="0">
                  <c:v>7.00R15</c:v>
                </c:pt>
                <c:pt idx="1">
                  <c:v>7.00R16</c:v>
                </c:pt>
                <c:pt idx="2">
                  <c:v>750R16</c:v>
                </c:pt>
                <c:pt idx="3">
                  <c:v>8.25R16</c:v>
                </c:pt>
                <c:pt idx="4">
                  <c:v>9.00-20</c:v>
                </c:pt>
                <c:pt idx="5">
                  <c:v>10.00-20</c:v>
                </c:pt>
                <c:pt idx="6">
                  <c:v>11R20</c:v>
                </c:pt>
                <c:pt idx="7">
                  <c:v>11R22.5</c:v>
                </c:pt>
                <c:pt idx="8">
                  <c:v>12R20</c:v>
                </c:pt>
                <c:pt idx="9">
                  <c:v>12R22.5</c:v>
                </c:pt>
                <c:pt idx="10">
                  <c:v>12R24</c:v>
                </c:pt>
                <c:pt idx="11">
                  <c:v>215/75R17.5</c:v>
                </c:pt>
                <c:pt idx="12">
                  <c:v>275/70R22.5</c:v>
                </c:pt>
                <c:pt idx="13">
                  <c:v>295/80R22.5</c:v>
                </c:pt>
                <c:pt idx="14">
                  <c:v>315/80R22.5</c:v>
                </c:pt>
              </c:strCache>
            </c:strRef>
          </c:cat>
          <c:val>
            <c:numRef>
              <c:f>Hoja2!$X$19:$AL$19</c:f>
              <c:numCache>
                <c:formatCode>General</c:formatCode>
                <c:ptCount val="15"/>
                <c:pt idx="0">
                  <c:v>17</c:v>
                </c:pt>
                <c:pt idx="1">
                  <c:v>1</c:v>
                </c:pt>
                <c:pt idx="2">
                  <c:v>9</c:v>
                </c:pt>
                <c:pt idx="11">
                  <c:v>8</c:v>
                </c:pt>
                <c:pt idx="12">
                  <c:v>6</c:v>
                </c:pt>
              </c:numCache>
            </c:numRef>
          </c:val>
        </c:ser>
        <c:ser>
          <c:idx val="2"/>
          <c:order val="2"/>
          <c:tx>
            <c:strRef>
              <c:f>Hoja2!$U$20:$W$20</c:f>
              <c:strCache>
                <c:ptCount val="1"/>
                <c:pt idx="0">
                  <c:v>Buses</c:v>
                </c:pt>
              </c:strCache>
            </c:strRef>
          </c:tx>
          <c:invertIfNegative val="0"/>
          <c:cat>
            <c:strRef>
              <c:f>Hoja2!$X$17:$AL$17</c:f>
              <c:strCache>
                <c:ptCount val="15"/>
                <c:pt idx="0">
                  <c:v>7.00R15</c:v>
                </c:pt>
                <c:pt idx="1">
                  <c:v>7.00R16</c:v>
                </c:pt>
                <c:pt idx="2">
                  <c:v>750R16</c:v>
                </c:pt>
                <c:pt idx="3">
                  <c:v>8.25R16</c:v>
                </c:pt>
                <c:pt idx="4">
                  <c:v>9.00-20</c:v>
                </c:pt>
                <c:pt idx="5">
                  <c:v>10.00-20</c:v>
                </c:pt>
                <c:pt idx="6">
                  <c:v>11R20</c:v>
                </c:pt>
                <c:pt idx="7">
                  <c:v>11R22.5</c:v>
                </c:pt>
                <c:pt idx="8">
                  <c:v>12R20</c:v>
                </c:pt>
                <c:pt idx="9">
                  <c:v>12R22.5</c:v>
                </c:pt>
                <c:pt idx="10">
                  <c:v>12R24</c:v>
                </c:pt>
                <c:pt idx="11">
                  <c:v>215/75R17.5</c:v>
                </c:pt>
                <c:pt idx="12">
                  <c:v>275/70R22.5</c:v>
                </c:pt>
                <c:pt idx="13">
                  <c:v>295/80R22.5</c:v>
                </c:pt>
                <c:pt idx="14">
                  <c:v>315/80R22.5</c:v>
                </c:pt>
              </c:strCache>
            </c:strRef>
          </c:cat>
          <c:val>
            <c:numRef>
              <c:f>Hoja2!$X$20:$AL$20</c:f>
              <c:numCache>
                <c:formatCode>General</c:formatCode>
                <c:ptCount val="15"/>
                <c:pt idx="0">
                  <c:v>1</c:v>
                </c:pt>
                <c:pt idx="1">
                  <c:v>1</c:v>
                </c:pt>
                <c:pt idx="2">
                  <c:v>1</c:v>
                </c:pt>
                <c:pt idx="3">
                  <c:v>4</c:v>
                </c:pt>
                <c:pt idx="6">
                  <c:v>2</c:v>
                </c:pt>
                <c:pt idx="7">
                  <c:v>5</c:v>
                </c:pt>
                <c:pt idx="11">
                  <c:v>1</c:v>
                </c:pt>
                <c:pt idx="12">
                  <c:v>12</c:v>
                </c:pt>
                <c:pt idx="13">
                  <c:v>28</c:v>
                </c:pt>
                <c:pt idx="14">
                  <c:v>1</c:v>
                </c:pt>
              </c:numCache>
            </c:numRef>
          </c:val>
        </c:ser>
        <c:ser>
          <c:idx val="3"/>
          <c:order val="3"/>
          <c:tx>
            <c:strRef>
              <c:f>Hoja2!$U$21:$W$21</c:f>
              <c:strCache>
                <c:ptCount val="1"/>
                <c:pt idx="0">
                  <c:v>Volqueta</c:v>
                </c:pt>
              </c:strCache>
            </c:strRef>
          </c:tx>
          <c:invertIfNegative val="0"/>
          <c:cat>
            <c:strRef>
              <c:f>Hoja2!$X$17:$AL$17</c:f>
              <c:strCache>
                <c:ptCount val="15"/>
                <c:pt idx="0">
                  <c:v>7.00R15</c:v>
                </c:pt>
                <c:pt idx="1">
                  <c:v>7.00R16</c:v>
                </c:pt>
                <c:pt idx="2">
                  <c:v>750R16</c:v>
                </c:pt>
                <c:pt idx="3">
                  <c:v>8.25R16</c:v>
                </c:pt>
                <c:pt idx="4">
                  <c:v>9.00-20</c:v>
                </c:pt>
                <c:pt idx="5">
                  <c:v>10.00-20</c:v>
                </c:pt>
                <c:pt idx="6">
                  <c:v>11R20</c:v>
                </c:pt>
                <c:pt idx="7">
                  <c:v>11R22.5</c:v>
                </c:pt>
                <c:pt idx="8">
                  <c:v>12R20</c:v>
                </c:pt>
                <c:pt idx="9">
                  <c:v>12R22.5</c:v>
                </c:pt>
                <c:pt idx="10">
                  <c:v>12R24</c:v>
                </c:pt>
                <c:pt idx="11">
                  <c:v>215/75R17.5</c:v>
                </c:pt>
                <c:pt idx="12">
                  <c:v>275/70R22.5</c:v>
                </c:pt>
                <c:pt idx="13">
                  <c:v>295/80R22.5</c:v>
                </c:pt>
                <c:pt idx="14">
                  <c:v>315/80R22.5</c:v>
                </c:pt>
              </c:strCache>
            </c:strRef>
          </c:cat>
          <c:val>
            <c:numRef>
              <c:f>Hoja2!$X$21:$AL$21</c:f>
              <c:numCache>
                <c:formatCode>General</c:formatCode>
                <c:ptCount val="15"/>
                <c:pt idx="4">
                  <c:v>2</c:v>
                </c:pt>
                <c:pt idx="7">
                  <c:v>2</c:v>
                </c:pt>
                <c:pt idx="9">
                  <c:v>16</c:v>
                </c:pt>
                <c:pt idx="14">
                  <c:v>4</c:v>
                </c:pt>
              </c:numCache>
            </c:numRef>
          </c:val>
        </c:ser>
        <c:ser>
          <c:idx val="4"/>
          <c:order val="4"/>
          <c:tx>
            <c:strRef>
              <c:f>Hoja2!$U$22:$W$22</c:f>
              <c:strCache>
                <c:ptCount val="1"/>
                <c:pt idx="0">
                  <c:v>Trailer</c:v>
                </c:pt>
              </c:strCache>
            </c:strRef>
          </c:tx>
          <c:invertIfNegative val="0"/>
          <c:cat>
            <c:strRef>
              <c:f>Hoja2!$X$17:$AL$17</c:f>
              <c:strCache>
                <c:ptCount val="15"/>
                <c:pt idx="0">
                  <c:v>7.00R15</c:v>
                </c:pt>
                <c:pt idx="1">
                  <c:v>7.00R16</c:v>
                </c:pt>
                <c:pt idx="2">
                  <c:v>750R16</c:v>
                </c:pt>
                <c:pt idx="3">
                  <c:v>8.25R16</c:v>
                </c:pt>
                <c:pt idx="4">
                  <c:v>9.00-20</c:v>
                </c:pt>
                <c:pt idx="5">
                  <c:v>10.00-20</c:v>
                </c:pt>
                <c:pt idx="6">
                  <c:v>11R20</c:v>
                </c:pt>
                <c:pt idx="7">
                  <c:v>11R22.5</c:v>
                </c:pt>
                <c:pt idx="8">
                  <c:v>12R20</c:v>
                </c:pt>
                <c:pt idx="9">
                  <c:v>12R22.5</c:v>
                </c:pt>
                <c:pt idx="10">
                  <c:v>12R24</c:v>
                </c:pt>
                <c:pt idx="11">
                  <c:v>215/75R17.5</c:v>
                </c:pt>
                <c:pt idx="12">
                  <c:v>275/70R22.5</c:v>
                </c:pt>
                <c:pt idx="13">
                  <c:v>295/80R22.5</c:v>
                </c:pt>
                <c:pt idx="14">
                  <c:v>315/80R22.5</c:v>
                </c:pt>
              </c:strCache>
            </c:strRef>
          </c:cat>
          <c:val>
            <c:numRef>
              <c:f>Hoja2!$X$22:$AL$22</c:f>
              <c:numCache>
                <c:formatCode>General</c:formatCode>
                <c:ptCount val="15"/>
                <c:pt idx="7">
                  <c:v>3</c:v>
                </c:pt>
                <c:pt idx="9">
                  <c:v>15</c:v>
                </c:pt>
                <c:pt idx="12">
                  <c:v>1</c:v>
                </c:pt>
                <c:pt idx="13">
                  <c:v>16</c:v>
                </c:pt>
                <c:pt idx="14">
                  <c:v>18</c:v>
                </c:pt>
              </c:numCache>
            </c:numRef>
          </c:val>
        </c:ser>
        <c:ser>
          <c:idx val="5"/>
          <c:order val="5"/>
          <c:tx>
            <c:strRef>
              <c:f>Hoja2!$U$23:$W$23</c:f>
              <c:strCache>
                <c:ptCount val="1"/>
                <c:pt idx="0">
                  <c:v>Tanquero</c:v>
                </c:pt>
              </c:strCache>
            </c:strRef>
          </c:tx>
          <c:invertIfNegative val="0"/>
          <c:cat>
            <c:strRef>
              <c:f>Hoja2!$X$17:$AL$17</c:f>
              <c:strCache>
                <c:ptCount val="15"/>
                <c:pt idx="0">
                  <c:v>7.00R15</c:v>
                </c:pt>
                <c:pt idx="1">
                  <c:v>7.00R16</c:v>
                </c:pt>
                <c:pt idx="2">
                  <c:v>750R16</c:v>
                </c:pt>
                <c:pt idx="3">
                  <c:v>8.25R16</c:v>
                </c:pt>
                <c:pt idx="4">
                  <c:v>9.00-20</c:v>
                </c:pt>
                <c:pt idx="5">
                  <c:v>10.00-20</c:v>
                </c:pt>
                <c:pt idx="6">
                  <c:v>11R20</c:v>
                </c:pt>
                <c:pt idx="7">
                  <c:v>11R22.5</c:v>
                </c:pt>
                <c:pt idx="8">
                  <c:v>12R20</c:v>
                </c:pt>
                <c:pt idx="9">
                  <c:v>12R22.5</c:v>
                </c:pt>
                <c:pt idx="10">
                  <c:v>12R24</c:v>
                </c:pt>
                <c:pt idx="11">
                  <c:v>215/75R17.5</c:v>
                </c:pt>
                <c:pt idx="12">
                  <c:v>275/70R22.5</c:v>
                </c:pt>
                <c:pt idx="13">
                  <c:v>295/80R22.5</c:v>
                </c:pt>
                <c:pt idx="14">
                  <c:v>315/80R22.5</c:v>
                </c:pt>
              </c:strCache>
            </c:strRef>
          </c:cat>
          <c:val>
            <c:numRef>
              <c:f>Hoja2!$X$23:$AL$23</c:f>
              <c:numCache>
                <c:formatCode>General</c:formatCode>
                <c:ptCount val="15"/>
                <c:pt idx="9">
                  <c:v>3</c:v>
                </c:pt>
                <c:pt idx="12">
                  <c:v>2</c:v>
                </c:pt>
                <c:pt idx="13">
                  <c:v>2</c:v>
                </c:pt>
              </c:numCache>
            </c:numRef>
          </c:val>
        </c:ser>
        <c:ser>
          <c:idx val="6"/>
          <c:order val="6"/>
          <c:tx>
            <c:strRef>
              <c:f>Hoja2!$U$24:$W$24</c:f>
              <c:strCache>
                <c:ptCount val="1"/>
                <c:pt idx="0">
                  <c:v>Transporte público</c:v>
                </c:pt>
              </c:strCache>
            </c:strRef>
          </c:tx>
          <c:invertIfNegative val="0"/>
          <c:dLbls>
            <c:dLbl>
              <c:idx val="13"/>
              <c:delete val="1"/>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Hoja2!$X$17:$AL$17</c:f>
              <c:strCache>
                <c:ptCount val="15"/>
                <c:pt idx="0">
                  <c:v>7.00R15</c:v>
                </c:pt>
                <c:pt idx="1">
                  <c:v>7.00R16</c:v>
                </c:pt>
                <c:pt idx="2">
                  <c:v>750R16</c:v>
                </c:pt>
                <c:pt idx="3">
                  <c:v>8.25R16</c:v>
                </c:pt>
                <c:pt idx="4">
                  <c:v>9.00-20</c:v>
                </c:pt>
                <c:pt idx="5">
                  <c:v>10.00-20</c:v>
                </c:pt>
                <c:pt idx="6">
                  <c:v>11R20</c:v>
                </c:pt>
                <c:pt idx="7">
                  <c:v>11R22.5</c:v>
                </c:pt>
                <c:pt idx="8">
                  <c:v>12R20</c:v>
                </c:pt>
                <c:pt idx="9">
                  <c:v>12R22.5</c:v>
                </c:pt>
                <c:pt idx="10">
                  <c:v>12R24</c:v>
                </c:pt>
                <c:pt idx="11">
                  <c:v>215/75R17.5</c:v>
                </c:pt>
                <c:pt idx="12">
                  <c:v>275/70R22.5</c:v>
                </c:pt>
                <c:pt idx="13">
                  <c:v>295/80R22.5</c:v>
                </c:pt>
                <c:pt idx="14">
                  <c:v>315/80R22.5</c:v>
                </c:pt>
              </c:strCache>
            </c:strRef>
          </c:cat>
          <c:val>
            <c:numRef>
              <c:f>Hoja2!$X$24:$AL$24</c:f>
              <c:numCache>
                <c:formatCode>General</c:formatCode>
                <c:ptCount val="15"/>
                <c:pt idx="13">
                  <c:v>2</c:v>
                </c:pt>
              </c:numCache>
            </c:numRef>
          </c:val>
        </c:ser>
        <c:dLbls>
          <c:showLegendKey val="0"/>
          <c:showVal val="0"/>
          <c:showCatName val="0"/>
          <c:showSerName val="0"/>
          <c:showPercent val="0"/>
          <c:showBubbleSize val="0"/>
        </c:dLbls>
        <c:gapWidth val="75"/>
        <c:overlap val="40"/>
        <c:axId val="1761269728"/>
        <c:axId val="1761268096"/>
      </c:barChart>
      <c:catAx>
        <c:axId val="1761269728"/>
        <c:scaling>
          <c:orientation val="minMax"/>
        </c:scaling>
        <c:delete val="0"/>
        <c:axPos val="b"/>
        <c:numFmt formatCode="General" sourceLinked="0"/>
        <c:majorTickMark val="none"/>
        <c:minorTickMark val="none"/>
        <c:tickLblPos val="nextTo"/>
        <c:crossAx val="1761268096"/>
        <c:crosses val="autoZero"/>
        <c:auto val="1"/>
        <c:lblAlgn val="ctr"/>
        <c:lblOffset val="100"/>
        <c:noMultiLvlLbl val="0"/>
      </c:catAx>
      <c:valAx>
        <c:axId val="1761268096"/>
        <c:scaling>
          <c:orientation val="minMax"/>
        </c:scaling>
        <c:delete val="0"/>
        <c:axPos val="l"/>
        <c:majorGridlines/>
        <c:numFmt formatCode="General" sourceLinked="1"/>
        <c:majorTickMark val="none"/>
        <c:minorTickMark val="none"/>
        <c:tickLblPos val="nextTo"/>
        <c:crossAx val="17612697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Quien</a:t>
            </a:r>
            <a:r>
              <a:rPr lang="es-EC" baseline="0"/>
              <a:t> toma la decision de compra</a:t>
            </a:r>
            <a:endParaRPr lang="es-EC"/>
          </a:p>
        </c:rich>
      </c:tx>
      <c:layout/>
      <c:overlay val="0"/>
    </c:title>
    <c:autoTitleDeleted val="0"/>
    <c:plotArea>
      <c:layout/>
      <c:pieChart>
        <c:varyColors val="1"/>
        <c:ser>
          <c:idx val="0"/>
          <c:order val="0"/>
          <c:dLbls>
            <c:spPr>
              <a:noFill/>
              <a:ln>
                <a:noFill/>
              </a:ln>
              <a:effectLst/>
            </c:spPr>
            <c:txPr>
              <a:bodyPr wrap="square" lIns="38100" tIns="19050" rIns="38100" bIns="19050" anchor="ctr">
                <a:spAutoFit/>
              </a:bodyPr>
              <a:lstStyle/>
              <a:p>
                <a:pPr>
                  <a:defRPr sz="1600"/>
                </a:pPr>
                <a:endParaRPr lang="es-EC"/>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Hoja1!$E$113:$E$114</c:f>
              <c:strCache>
                <c:ptCount val="2"/>
                <c:pt idx="0">
                  <c:v>El propietario de vehículo</c:v>
                </c:pt>
                <c:pt idx="1">
                  <c:v>Taller donde realiza el mantenimiento</c:v>
                </c:pt>
              </c:strCache>
            </c:strRef>
          </c:cat>
          <c:val>
            <c:numRef>
              <c:f>Hoja1!$F$113:$F$114</c:f>
              <c:numCache>
                <c:formatCode>General</c:formatCode>
                <c:ptCount val="2"/>
                <c:pt idx="0">
                  <c:v>140</c:v>
                </c:pt>
                <c:pt idx="1">
                  <c:v>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185596662099277"/>
          <c:y val="0.40660451307879364"/>
          <c:w val="0.33638608055895025"/>
          <c:h val="0.31408701502302211"/>
        </c:manualLayout>
      </c:layout>
      <c:overlay val="0"/>
      <c:txPr>
        <a:bodyPr/>
        <a:lstStyle/>
        <a:p>
          <a:pPr>
            <a:defRPr sz="1400"/>
          </a:pPr>
          <a:endParaRPr lang="es-EC"/>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Forma</a:t>
            </a:r>
            <a:r>
              <a:rPr lang="es-EC" baseline="0"/>
              <a:t> de pago para adquirir las llantas</a:t>
            </a:r>
            <a:endParaRPr lang="es-EC"/>
          </a:p>
        </c:rich>
      </c:tx>
      <c:layout/>
      <c:overlay val="0"/>
    </c:title>
    <c:autoTitleDeleted val="0"/>
    <c:plotArea>
      <c:layout/>
      <c:pieChart>
        <c:varyColors val="1"/>
        <c:ser>
          <c:idx val="0"/>
          <c:order val="0"/>
          <c:dLbls>
            <c:spPr>
              <a:noFill/>
              <a:ln>
                <a:noFill/>
              </a:ln>
              <a:effectLst/>
            </c:spPr>
            <c:txPr>
              <a:bodyPr wrap="square" lIns="38100" tIns="19050" rIns="38100" bIns="19050" anchor="ctr">
                <a:spAutoFit/>
              </a:bodyPr>
              <a:lstStyle/>
              <a:p>
                <a:pPr>
                  <a:defRPr sz="1400"/>
                </a:pPr>
                <a:endParaRPr lang="es-EC"/>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Hoja1!$I$83:$I$87</c:f>
              <c:strCache>
                <c:ptCount val="5"/>
                <c:pt idx="0">
                  <c:v>Efectivo</c:v>
                </c:pt>
                <c:pt idx="1">
                  <c:v>Tarjeta de credito</c:v>
                </c:pt>
                <c:pt idx="2">
                  <c:v>Cheque</c:v>
                </c:pt>
                <c:pt idx="3">
                  <c:v>Tarjeta de débito</c:v>
                </c:pt>
                <c:pt idx="4">
                  <c:v>Otros</c:v>
                </c:pt>
              </c:strCache>
            </c:strRef>
          </c:cat>
          <c:val>
            <c:numRef>
              <c:f>Hoja1!$J$83:$J$87</c:f>
              <c:numCache>
                <c:formatCode>General</c:formatCode>
                <c:ptCount val="5"/>
                <c:pt idx="0">
                  <c:v>87</c:v>
                </c:pt>
                <c:pt idx="1">
                  <c:v>22</c:v>
                </c:pt>
                <c:pt idx="2">
                  <c:v>46</c:v>
                </c:pt>
                <c:pt idx="3">
                  <c:v>5</c:v>
                </c:pt>
                <c:pt idx="4">
                  <c:v>13</c:v>
                </c:pt>
              </c:numCache>
            </c:numRef>
          </c:val>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Hoja1!$I$83:$I$87</c:f>
              <c:strCache>
                <c:ptCount val="5"/>
                <c:pt idx="0">
                  <c:v>Efectivo</c:v>
                </c:pt>
                <c:pt idx="1">
                  <c:v>Tarjeta de credito</c:v>
                </c:pt>
                <c:pt idx="2">
                  <c:v>Cheque</c:v>
                </c:pt>
                <c:pt idx="3">
                  <c:v>Tarjeta de débito</c:v>
                </c:pt>
                <c:pt idx="4">
                  <c:v>Otros</c:v>
                </c:pt>
              </c:strCache>
            </c:strRef>
          </c:cat>
          <c:val>
            <c:numRef>
              <c:f>Hoja1!$K$83:$K$87</c:f>
              <c:numCache>
                <c:formatCode>0.00</c:formatCode>
                <c:ptCount val="5"/>
                <c:pt idx="0">
                  <c:v>50.289017341040463</c:v>
                </c:pt>
                <c:pt idx="1">
                  <c:v>12.716763005780347</c:v>
                </c:pt>
                <c:pt idx="2">
                  <c:v>26.589595375722542</c:v>
                </c:pt>
                <c:pt idx="3">
                  <c:v>2.8901734104046244</c:v>
                </c:pt>
                <c:pt idx="4">
                  <c:v>7.5144508670520231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1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Nivel</a:t>
            </a:r>
            <a:r>
              <a:rPr lang="es-EC" baseline="0"/>
              <a:t> de importancia en el cuidado de llantas</a:t>
            </a:r>
            <a:endParaRPr lang="es-EC"/>
          </a:p>
        </c:rich>
      </c:tx>
      <c:layout/>
      <c:overlay val="0"/>
    </c:title>
    <c:autoTitleDeleted val="0"/>
    <c:plotArea>
      <c:layout/>
      <c:barChart>
        <c:barDir val="col"/>
        <c:grouping val="clustered"/>
        <c:varyColors val="0"/>
        <c:ser>
          <c:idx val="0"/>
          <c:order val="0"/>
          <c:tx>
            <c:strRef>
              <c:f>Hoja4!$D$14</c:f>
              <c:strCache>
                <c:ptCount val="1"/>
                <c:pt idx="0">
                  <c:v>labrado esté de 3 a 4 mm</c:v>
                </c:pt>
              </c:strCache>
            </c:strRef>
          </c:tx>
          <c:invertIfNegative val="0"/>
          <c:cat>
            <c:strRef>
              <c:f>Hoja4!$E$13:$J$13</c:f>
              <c:strCache>
                <c:ptCount val="5"/>
                <c:pt idx="0">
                  <c:v>Nada importante</c:v>
                </c:pt>
                <c:pt idx="1">
                  <c:v>Poco Importante</c:v>
                </c:pt>
                <c:pt idx="2">
                  <c:v>Moderadamente importante</c:v>
                </c:pt>
                <c:pt idx="3">
                  <c:v>Importante</c:v>
                </c:pt>
                <c:pt idx="4">
                  <c:v>Muy Importante</c:v>
                </c:pt>
              </c:strCache>
            </c:strRef>
          </c:cat>
          <c:val>
            <c:numRef>
              <c:f>Hoja4!$E$14:$J$14</c:f>
              <c:numCache>
                <c:formatCode>General</c:formatCode>
                <c:ptCount val="6"/>
                <c:pt idx="0">
                  <c:v>6</c:v>
                </c:pt>
                <c:pt idx="1">
                  <c:v>4</c:v>
                </c:pt>
                <c:pt idx="2">
                  <c:v>14</c:v>
                </c:pt>
                <c:pt idx="3">
                  <c:v>15</c:v>
                </c:pt>
                <c:pt idx="4">
                  <c:v>23</c:v>
                </c:pt>
              </c:numCache>
            </c:numRef>
          </c:val>
        </c:ser>
        <c:ser>
          <c:idx val="1"/>
          <c:order val="1"/>
          <c:tx>
            <c:strRef>
              <c:f>Hoja4!$D$15</c:f>
              <c:strCache>
                <c:ptCount val="1"/>
                <c:pt idx="0">
                  <c:v>Rotación de neumaticos</c:v>
                </c:pt>
              </c:strCache>
            </c:strRef>
          </c:tx>
          <c:invertIfNegative val="0"/>
          <c:cat>
            <c:strRef>
              <c:f>Hoja4!$E$13:$J$13</c:f>
              <c:strCache>
                <c:ptCount val="5"/>
                <c:pt idx="0">
                  <c:v>Nada importante</c:v>
                </c:pt>
                <c:pt idx="1">
                  <c:v>Poco Importante</c:v>
                </c:pt>
                <c:pt idx="2">
                  <c:v>Moderadamente importante</c:v>
                </c:pt>
                <c:pt idx="3">
                  <c:v>Importante</c:v>
                </c:pt>
                <c:pt idx="4">
                  <c:v>Muy Importante</c:v>
                </c:pt>
              </c:strCache>
            </c:strRef>
          </c:cat>
          <c:val>
            <c:numRef>
              <c:f>Hoja4!$E$15:$J$15</c:f>
              <c:numCache>
                <c:formatCode>General</c:formatCode>
                <c:ptCount val="6"/>
                <c:pt idx="0">
                  <c:v>1</c:v>
                </c:pt>
                <c:pt idx="1">
                  <c:v>7</c:v>
                </c:pt>
                <c:pt idx="2">
                  <c:v>19</c:v>
                </c:pt>
                <c:pt idx="3">
                  <c:v>18</c:v>
                </c:pt>
                <c:pt idx="4">
                  <c:v>17</c:v>
                </c:pt>
              </c:numCache>
            </c:numRef>
          </c:val>
        </c:ser>
        <c:ser>
          <c:idx val="2"/>
          <c:order val="2"/>
          <c:tx>
            <c:strRef>
              <c:f>Hoja4!$D$16</c:f>
              <c:strCache>
                <c:ptCount val="1"/>
                <c:pt idx="0">
                  <c:v>Balancea los neumaticos</c:v>
                </c:pt>
              </c:strCache>
            </c:strRef>
          </c:tx>
          <c:invertIfNegative val="0"/>
          <c:cat>
            <c:strRef>
              <c:f>Hoja4!$E$13:$J$13</c:f>
              <c:strCache>
                <c:ptCount val="5"/>
                <c:pt idx="0">
                  <c:v>Nada importante</c:v>
                </c:pt>
                <c:pt idx="1">
                  <c:v>Poco Importante</c:v>
                </c:pt>
                <c:pt idx="2">
                  <c:v>Moderadamente importante</c:v>
                </c:pt>
                <c:pt idx="3">
                  <c:v>Importante</c:v>
                </c:pt>
                <c:pt idx="4">
                  <c:v>Muy Importante</c:v>
                </c:pt>
              </c:strCache>
            </c:strRef>
          </c:cat>
          <c:val>
            <c:numRef>
              <c:f>Hoja4!$E$16:$J$16</c:f>
              <c:numCache>
                <c:formatCode>General</c:formatCode>
                <c:ptCount val="6"/>
                <c:pt idx="0">
                  <c:v>21</c:v>
                </c:pt>
                <c:pt idx="1">
                  <c:v>23</c:v>
                </c:pt>
                <c:pt idx="2">
                  <c:v>8</c:v>
                </c:pt>
                <c:pt idx="3">
                  <c:v>4</c:v>
                </c:pt>
                <c:pt idx="4">
                  <c:v>6</c:v>
                </c:pt>
              </c:numCache>
            </c:numRef>
          </c:val>
        </c:ser>
        <c:ser>
          <c:idx val="3"/>
          <c:order val="3"/>
          <c:tx>
            <c:strRef>
              <c:f>Hoja4!$D$17</c:f>
              <c:strCache>
                <c:ptCount val="1"/>
                <c:pt idx="0">
                  <c:v>No conduce con exceso de velocidad</c:v>
                </c:pt>
              </c:strCache>
            </c:strRef>
          </c:tx>
          <c:invertIfNegative val="0"/>
          <c:cat>
            <c:strRef>
              <c:f>Hoja4!$E$13:$J$13</c:f>
              <c:strCache>
                <c:ptCount val="5"/>
                <c:pt idx="0">
                  <c:v>Nada importante</c:v>
                </c:pt>
                <c:pt idx="1">
                  <c:v>Poco Importante</c:v>
                </c:pt>
                <c:pt idx="2">
                  <c:v>Moderadamente importante</c:v>
                </c:pt>
                <c:pt idx="3">
                  <c:v>Importante</c:v>
                </c:pt>
                <c:pt idx="4">
                  <c:v>Muy Importante</c:v>
                </c:pt>
              </c:strCache>
            </c:strRef>
          </c:cat>
          <c:val>
            <c:numRef>
              <c:f>Hoja4!$E$17:$J$17</c:f>
              <c:numCache>
                <c:formatCode>General</c:formatCode>
                <c:ptCount val="6"/>
                <c:pt idx="0">
                  <c:v>8</c:v>
                </c:pt>
                <c:pt idx="1">
                  <c:v>6</c:v>
                </c:pt>
                <c:pt idx="2">
                  <c:v>14</c:v>
                </c:pt>
                <c:pt idx="3">
                  <c:v>20</c:v>
                </c:pt>
                <c:pt idx="4">
                  <c:v>14</c:v>
                </c:pt>
              </c:numCache>
            </c:numRef>
          </c:val>
        </c:ser>
        <c:ser>
          <c:idx val="4"/>
          <c:order val="4"/>
          <c:tx>
            <c:strRef>
              <c:f>Hoja4!$D$18</c:f>
              <c:strCache>
                <c:ptCount val="1"/>
                <c:pt idx="0">
                  <c:v>No sobrecarga el vehiculo</c:v>
                </c:pt>
              </c:strCache>
            </c:strRef>
          </c:tx>
          <c:invertIfNegative val="0"/>
          <c:cat>
            <c:strRef>
              <c:f>Hoja4!$E$13:$J$13</c:f>
              <c:strCache>
                <c:ptCount val="5"/>
                <c:pt idx="0">
                  <c:v>Nada importante</c:v>
                </c:pt>
                <c:pt idx="1">
                  <c:v>Poco Importante</c:v>
                </c:pt>
                <c:pt idx="2">
                  <c:v>Moderadamente importante</c:v>
                </c:pt>
                <c:pt idx="3">
                  <c:v>Importante</c:v>
                </c:pt>
                <c:pt idx="4">
                  <c:v>Muy Importante</c:v>
                </c:pt>
              </c:strCache>
            </c:strRef>
          </c:cat>
          <c:val>
            <c:numRef>
              <c:f>Hoja4!$E$18:$J$18</c:f>
              <c:numCache>
                <c:formatCode>General</c:formatCode>
                <c:ptCount val="6"/>
                <c:pt idx="0">
                  <c:v>26</c:v>
                </c:pt>
                <c:pt idx="1">
                  <c:v>21</c:v>
                </c:pt>
                <c:pt idx="2">
                  <c:v>7</c:v>
                </c:pt>
                <c:pt idx="3">
                  <c:v>5</c:v>
                </c:pt>
                <c:pt idx="4">
                  <c:v>3</c:v>
                </c:pt>
              </c:numCache>
            </c:numRef>
          </c:val>
        </c:ser>
        <c:dLbls>
          <c:showLegendKey val="0"/>
          <c:showVal val="0"/>
          <c:showCatName val="0"/>
          <c:showSerName val="0"/>
          <c:showPercent val="0"/>
          <c:showBubbleSize val="0"/>
        </c:dLbls>
        <c:gapWidth val="75"/>
        <c:overlap val="40"/>
        <c:axId val="1761263744"/>
        <c:axId val="1761256128"/>
      </c:barChart>
      <c:catAx>
        <c:axId val="1761263744"/>
        <c:scaling>
          <c:orientation val="minMax"/>
        </c:scaling>
        <c:delete val="0"/>
        <c:axPos val="b"/>
        <c:numFmt formatCode="General" sourceLinked="0"/>
        <c:majorTickMark val="none"/>
        <c:minorTickMark val="none"/>
        <c:tickLblPos val="nextTo"/>
        <c:crossAx val="1761256128"/>
        <c:crosses val="autoZero"/>
        <c:auto val="1"/>
        <c:lblAlgn val="ctr"/>
        <c:lblOffset val="100"/>
        <c:noMultiLvlLbl val="0"/>
      </c:catAx>
      <c:valAx>
        <c:axId val="1761256128"/>
        <c:scaling>
          <c:orientation val="minMax"/>
        </c:scaling>
        <c:delete val="0"/>
        <c:axPos val="l"/>
        <c:majorGridlines/>
        <c:numFmt formatCode="General" sourceLinked="1"/>
        <c:majorTickMark val="none"/>
        <c:minorTickMark val="none"/>
        <c:tickLblPos val="nextTo"/>
        <c:crossAx val="17612637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Por</a:t>
            </a:r>
            <a:r>
              <a:rPr lang="es-EC" baseline="0"/>
              <a:t> que no compra llantas reencauchadas</a:t>
            </a:r>
            <a:endParaRPr lang="es-EC"/>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Hoja5!$B$4</c:f>
              <c:strCache>
                <c:ptCount val="1"/>
                <c:pt idx="0">
                  <c:v>Solo utiliza llantas nuevas</c:v>
                </c:pt>
              </c:strCache>
            </c:strRef>
          </c:tx>
          <c:invertIfNegative val="0"/>
          <c:cat>
            <c:strRef>
              <c:f>Hoja5!$C$3:$I$3</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Hoja5!$C$4:$I$4</c:f>
              <c:numCache>
                <c:formatCode>General</c:formatCode>
                <c:ptCount val="7"/>
                <c:pt idx="0" formatCode="###0">
                  <c:v>11</c:v>
                </c:pt>
                <c:pt idx="1">
                  <c:v>13</c:v>
                </c:pt>
                <c:pt idx="2" formatCode="###0">
                  <c:v>15</c:v>
                </c:pt>
                <c:pt idx="3" formatCode="###0">
                  <c:v>28</c:v>
                </c:pt>
                <c:pt idx="4" formatCode="###0">
                  <c:v>14</c:v>
                </c:pt>
                <c:pt idx="5" formatCode="###0">
                  <c:v>11</c:v>
                </c:pt>
                <c:pt idx="6" formatCode="###0">
                  <c:v>49</c:v>
                </c:pt>
              </c:numCache>
            </c:numRef>
          </c:val>
        </c:ser>
        <c:ser>
          <c:idx val="1"/>
          <c:order val="1"/>
          <c:tx>
            <c:strRef>
              <c:f>Hoja5!$B$5</c:f>
              <c:strCache>
                <c:ptCount val="1"/>
                <c:pt idx="0">
                  <c:v>Inseguridad</c:v>
                </c:pt>
              </c:strCache>
            </c:strRef>
          </c:tx>
          <c:invertIfNegative val="0"/>
          <c:cat>
            <c:strRef>
              <c:f>Hoja5!$C$3:$I$3</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Hoja5!$C$5:$I$5</c:f>
              <c:numCache>
                <c:formatCode>General</c:formatCode>
                <c:ptCount val="7"/>
                <c:pt idx="0" formatCode="###0">
                  <c:v>7</c:v>
                </c:pt>
                <c:pt idx="1">
                  <c:v>31</c:v>
                </c:pt>
                <c:pt idx="2" formatCode="###0">
                  <c:v>16</c:v>
                </c:pt>
                <c:pt idx="3" formatCode="###0">
                  <c:v>6</c:v>
                </c:pt>
                <c:pt idx="4" formatCode="###0">
                  <c:v>58</c:v>
                </c:pt>
                <c:pt idx="5" formatCode="###0">
                  <c:v>21</c:v>
                </c:pt>
                <c:pt idx="6" formatCode="###0">
                  <c:v>2</c:v>
                </c:pt>
              </c:numCache>
            </c:numRef>
          </c:val>
        </c:ser>
        <c:ser>
          <c:idx val="2"/>
          <c:order val="2"/>
          <c:tx>
            <c:strRef>
              <c:f>Hoja5!$B$6</c:f>
              <c:strCache>
                <c:ptCount val="1"/>
                <c:pt idx="0">
                  <c:v>Por politicas de la empresa</c:v>
                </c:pt>
              </c:strCache>
            </c:strRef>
          </c:tx>
          <c:invertIfNegative val="0"/>
          <c:cat>
            <c:strRef>
              <c:f>Hoja5!$C$3:$I$3</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Hoja5!$C$6:$I$6</c:f>
              <c:numCache>
                <c:formatCode>General</c:formatCode>
                <c:ptCount val="7"/>
                <c:pt idx="0" formatCode="###0">
                  <c:v>33</c:v>
                </c:pt>
                <c:pt idx="1">
                  <c:v>38</c:v>
                </c:pt>
                <c:pt idx="2" formatCode="###0">
                  <c:v>42</c:v>
                </c:pt>
                <c:pt idx="3" formatCode="###0">
                  <c:v>11</c:v>
                </c:pt>
                <c:pt idx="4" formatCode="###0">
                  <c:v>9</c:v>
                </c:pt>
                <c:pt idx="5" formatCode="###0">
                  <c:v>6</c:v>
                </c:pt>
                <c:pt idx="6" formatCode="###0">
                  <c:v>1</c:v>
                </c:pt>
              </c:numCache>
            </c:numRef>
          </c:val>
        </c:ser>
        <c:ser>
          <c:idx val="3"/>
          <c:order val="3"/>
          <c:tx>
            <c:strRef>
              <c:f>Hoja5!$B$7</c:f>
              <c:strCache>
                <c:ptCount val="1"/>
                <c:pt idx="0">
                  <c:v>No ha probado</c:v>
                </c:pt>
              </c:strCache>
            </c:strRef>
          </c:tx>
          <c:invertIfNegative val="0"/>
          <c:cat>
            <c:strRef>
              <c:f>Hoja5!$C$3:$I$3</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Hoja5!$C$7:$I$7</c:f>
              <c:numCache>
                <c:formatCode>General</c:formatCode>
                <c:ptCount val="7"/>
                <c:pt idx="0" formatCode="###0">
                  <c:v>30</c:v>
                </c:pt>
                <c:pt idx="1">
                  <c:v>43</c:v>
                </c:pt>
                <c:pt idx="2" formatCode="###0">
                  <c:v>23</c:v>
                </c:pt>
                <c:pt idx="3" formatCode="###0">
                  <c:v>6</c:v>
                </c:pt>
                <c:pt idx="4" formatCode="###0">
                  <c:v>9</c:v>
                </c:pt>
                <c:pt idx="5" formatCode="###0">
                  <c:v>16</c:v>
                </c:pt>
                <c:pt idx="6" formatCode="###0">
                  <c:v>14</c:v>
                </c:pt>
              </c:numCache>
            </c:numRef>
          </c:val>
        </c:ser>
        <c:ser>
          <c:idx val="4"/>
          <c:order val="4"/>
          <c:tx>
            <c:strRef>
              <c:f>Hoja5!$B$8</c:f>
              <c:strCache>
                <c:ptCount val="1"/>
                <c:pt idx="0">
                  <c:v>Mala experiencia</c:v>
                </c:pt>
              </c:strCache>
            </c:strRef>
          </c:tx>
          <c:invertIfNegative val="0"/>
          <c:cat>
            <c:strRef>
              <c:f>Hoja5!$C$3:$I$3</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Hoja5!$C$8:$I$8</c:f>
              <c:numCache>
                <c:formatCode>General</c:formatCode>
                <c:ptCount val="7"/>
                <c:pt idx="0" formatCode="###0">
                  <c:v>3</c:v>
                </c:pt>
                <c:pt idx="1">
                  <c:v>8</c:v>
                </c:pt>
                <c:pt idx="2" formatCode="###0">
                  <c:v>5</c:v>
                </c:pt>
                <c:pt idx="3" formatCode="###0">
                  <c:v>37</c:v>
                </c:pt>
                <c:pt idx="4" formatCode="###0">
                  <c:v>33</c:v>
                </c:pt>
                <c:pt idx="5" formatCode="###0">
                  <c:v>24</c:v>
                </c:pt>
                <c:pt idx="6" formatCode="###0">
                  <c:v>39</c:v>
                </c:pt>
              </c:numCache>
            </c:numRef>
          </c:val>
        </c:ser>
        <c:ser>
          <c:idx val="5"/>
          <c:order val="5"/>
          <c:tx>
            <c:strRef>
              <c:f>Hoja5!$B$9</c:f>
              <c:strCache>
                <c:ptCount val="1"/>
                <c:pt idx="0">
                  <c:v>Mala calidad</c:v>
                </c:pt>
              </c:strCache>
            </c:strRef>
          </c:tx>
          <c:invertIfNegative val="0"/>
          <c:cat>
            <c:strRef>
              <c:f>Hoja5!$C$3:$I$3</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Hoja5!$C$9:$I$9</c:f>
              <c:numCache>
                <c:formatCode>General</c:formatCode>
                <c:ptCount val="7"/>
                <c:pt idx="0" formatCode="###0">
                  <c:v>3</c:v>
                </c:pt>
                <c:pt idx="1">
                  <c:v>10</c:v>
                </c:pt>
                <c:pt idx="2" formatCode="###0">
                  <c:v>24</c:v>
                </c:pt>
                <c:pt idx="3" formatCode="###0">
                  <c:v>29</c:v>
                </c:pt>
                <c:pt idx="4" formatCode="###0">
                  <c:v>9</c:v>
                </c:pt>
                <c:pt idx="5" formatCode="###0">
                  <c:v>30</c:v>
                </c:pt>
                <c:pt idx="6" formatCode="###0">
                  <c:v>38</c:v>
                </c:pt>
              </c:numCache>
            </c:numRef>
          </c:val>
        </c:ser>
        <c:ser>
          <c:idx val="6"/>
          <c:order val="6"/>
          <c:tx>
            <c:strRef>
              <c:f>Hoja5!$B$10</c:f>
              <c:strCache>
                <c:ptCount val="1"/>
                <c:pt idx="0">
                  <c:v>Producto a base de llantas usadas</c:v>
                </c:pt>
              </c:strCache>
            </c:strRef>
          </c:tx>
          <c:invertIfNegative val="0"/>
          <c:cat>
            <c:strRef>
              <c:f>Hoja5!$C$3:$I$3</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Hoja5!$C$10:$I$10</c:f>
              <c:numCache>
                <c:formatCode>General</c:formatCode>
                <c:ptCount val="7"/>
                <c:pt idx="0" formatCode="###0">
                  <c:v>3</c:v>
                </c:pt>
                <c:pt idx="2" formatCode="###0">
                  <c:v>14</c:v>
                </c:pt>
                <c:pt idx="3" formatCode="###0">
                  <c:v>24</c:v>
                </c:pt>
                <c:pt idx="4" formatCode="###0">
                  <c:v>31</c:v>
                </c:pt>
                <c:pt idx="5" formatCode="###0">
                  <c:v>32</c:v>
                </c:pt>
                <c:pt idx="6" formatCode="###0">
                  <c:v>27</c:v>
                </c:pt>
              </c:numCache>
            </c:numRef>
          </c:val>
        </c:ser>
        <c:dLbls>
          <c:showLegendKey val="0"/>
          <c:showVal val="0"/>
          <c:showCatName val="0"/>
          <c:showSerName val="0"/>
          <c:showPercent val="0"/>
          <c:showBubbleSize val="0"/>
        </c:dLbls>
        <c:gapWidth val="75"/>
        <c:shape val="box"/>
        <c:axId val="1761265376"/>
        <c:axId val="1761256672"/>
        <c:axId val="0"/>
      </c:bar3DChart>
      <c:catAx>
        <c:axId val="1761265376"/>
        <c:scaling>
          <c:orientation val="minMax"/>
        </c:scaling>
        <c:delete val="0"/>
        <c:axPos val="b"/>
        <c:numFmt formatCode="General" sourceLinked="0"/>
        <c:majorTickMark val="none"/>
        <c:minorTickMark val="none"/>
        <c:tickLblPos val="nextTo"/>
        <c:crossAx val="1761256672"/>
        <c:crosses val="autoZero"/>
        <c:auto val="1"/>
        <c:lblAlgn val="ctr"/>
        <c:lblOffset val="100"/>
        <c:noMultiLvlLbl val="0"/>
      </c:catAx>
      <c:valAx>
        <c:axId val="1761256672"/>
        <c:scaling>
          <c:orientation val="minMax"/>
        </c:scaling>
        <c:delete val="0"/>
        <c:axPos val="l"/>
        <c:majorGridlines/>
        <c:numFmt formatCode="###0" sourceLinked="1"/>
        <c:majorTickMark val="none"/>
        <c:minorTickMark val="none"/>
        <c:tickLblPos val="nextTo"/>
        <c:spPr>
          <a:ln w="6350">
            <a:noFill/>
          </a:ln>
        </c:spPr>
        <c:crossAx val="17612653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Que</a:t>
            </a:r>
            <a:r>
              <a:rPr lang="es-EC" baseline="0"/>
              <a:t> le motivaria a comprar una llanta reencauchada</a:t>
            </a:r>
            <a:endParaRPr lang="es-EC"/>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Hoja5!$B$31</c:f>
              <c:strCache>
                <c:ptCount val="1"/>
                <c:pt idx="0">
                  <c:v>Que tenga un certificado de calidad</c:v>
                </c:pt>
              </c:strCache>
            </c:strRef>
          </c:tx>
          <c:invertIfNegative val="0"/>
          <c:cat>
            <c:strRef>
              <c:f>Hoja5!$C$30:$I$30</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Hoja5!$C$31:$I$31</c:f>
              <c:numCache>
                <c:formatCode>###0</c:formatCode>
                <c:ptCount val="7"/>
                <c:pt idx="0">
                  <c:v>14</c:v>
                </c:pt>
                <c:pt idx="1">
                  <c:v>6</c:v>
                </c:pt>
                <c:pt idx="2">
                  <c:v>11</c:v>
                </c:pt>
                <c:pt idx="3">
                  <c:v>14</c:v>
                </c:pt>
                <c:pt idx="4">
                  <c:v>31</c:v>
                </c:pt>
                <c:pt idx="5">
                  <c:v>26</c:v>
                </c:pt>
                <c:pt idx="6">
                  <c:v>40</c:v>
                </c:pt>
              </c:numCache>
            </c:numRef>
          </c:val>
        </c:ser>
        <c:ser>
          <c:idx val="1"/>
          <c:order val="1"/>
          <c:tx>
            <c:strRef>
              <c:f>Hoja5!$B$32</c:f>
              <c:strCache>
                <c:ptCount val="1"/>
                <c:pt idx="0">
                  <c:v>Seguridad</c:v>
                </c:pt>
              </c:strCache>
            </c:strRef>
          </c:tx>
          <c:invertIfNegative val="0"/>
          <c:cat>
            <c:strRef>
              <c:f>Hoja5!$C$30:$I$30</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Hoja5!$C$32:$I$32</c:f>
              <c:numCache>
                <c:formatCode>###0</c:formatCode>
                <c:ptCount val="7"/>
                <c:pt idx="0">
                  <c:v>41</c:v>
                </c:pt>
                <c:pt idx="1">
                  <c:v>51</c:v>
                </c:pt>
                <c:pt idx="2">
                  <c:v>19</c:v>
                </c:pt>
                <c:pt idx="3">
                  <c:v>17</c:v>
                </c:pt>
                <c:pt idx="4">
                  <c:v>10</c:v>
                </c:pt>
                <c:pt idx="5">
                  <c:v>2</c:v>
                </c:pt>
                <c:pt idx="6">
                  <c:v>2</c:v>
                </c:pt>
              </c:numCache>
            </c:numRef>
          </c:val>
        </c:ser>
        <c:ser>
          <c:idx val="2"/>
          <c:order val="2"/>
          <c:tx>
            <c:strRef>
              <c:f>Hoja5!$B$33</c:f>
              <c:strCache>
                <c:ptCount val="1"/>
                <c:pt idx="0">
                  <c:v>Contribuir con el medio ambiente</c:v>
                </c:pt>
              </c:strCache>
            </c:strRef>
          </c:tx>
          <c:invertIfNegative val="0"/>
          <c:cat>
            <c:strRef>
              <c:f>Hoja5!$C$30:$I$30</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Hoja5!$C$33:$I$33</c:f>
              <c:numCache>
                <c:formatCode>###0</c:formatCode>
                <c:ptCount val="7"/>
                <c:pt idx="0">
                  <c:v>17</c:v>
                </c:pt>
                <c:pt idx="1">
                  <c:v>23</c:v>
                </c:pt>
                <c:pt idx="2">
                  <c:v>27</c:v>
                </c:pt>
                <c:pt idx="3">
                  <c:v>41</c:v>
                </c:pt>
                <c:pt idx="4">
                  <c:v>8</c:v>
                </c:pt>
                <c:pt idx="5">
                  <c:v>21</c:v>
                </c:pt>
                <c:pt idx="6">
                  <c:v>5</c:v>
                </c:pt>
              </c:numCache>
            </c:numRef>
          </c:val>
        </c:ser>
        <c:ser>
          <c:idx val="3"/>
          <c:order val="3"/>
          <c:tx>
            <c:strRef>
              <c:f>Hoja5!$B$34</c:f>
              <c:strCache>
                <c:ptCount val="1"/>
                <c:pt idx="0">
                  <c:v>Durabilidad</c:v>
                </c:pt>
              </c:strCache>
            </c:strRef>
          </c:tx>
          <c:invertIfNegative val="0"/>
          <c:cat>
            <c:strRef>
              <c:f>Hoja5!$C$30:$I$30</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Hoja5!$C$34:$I$34</c:f>
              <c:numCache>
                <c:formatCode>###0</c:formatCode>
                <c:ptCount val="7"/>
                <c:pt idx="0">
                  <c:v>31</c:v>
                </c:pt>
                <c:pt idx="1">
                  <c:v>16</c:v>
                </c:pt>
                <c:pt idx="2">
                  <c:v>55</c:v>
                </c:pt>
                <c:pt idx="3">
                  <c:v>13</c:v>
                </c:pt>
                <c:pt idx="4">
                  <c:v>17</c:v>
                </c:pt>
                <c:pt idx="5">
                  <c:v>5</c:v>
                </c:pt>
                <c:pt idx="6">
                  <c:v>5</c:v>
                </c:pt>
              </c:numCache>
            </c:numRef>
          </c:val>
        </c:ser>
        <c:ser>
          <c:idx val="4"/>
          <c:order val="4"/>
          <c:tx>
            <c:strRef>
              <c:f>Hoja5!$B$35</c:f>
              <c:strCache>
                <c:ptCount val="1"/>
                <c:pt idx="0">
                  <c:v>Tipo de labrado</c:v>
                </c:pt>
              </c:strCache>
            </c:strRef>
          </c:tx>
          <c:invertIfNegative val="0"/>
          <c:cat>
            <c:strRef>
              <c:f>Hoja5!$C$30:$I$30</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Hoja5!$C$35:$I$35</c:f>
              <c:numCache>
                <c:formatCode>###0</c:formatCode>
                <c:ptCount val="7"/>
                <c:pt idx="0">
                  <c:v>32</c:v>
                </c:pt>
                <c:pt idx="1">
                  <c:v>39</c:v>
                </c:pt>
                <c:pt idx="2">
                  <c:v>17</c:v>
                </c:pt>
                <c:pt idx="3">
                  <c:v>35</c:v>
                </c:pt>
                <c:pt idx="4">
                  <c:v>8</c:v>
                </c:pt>
                <c:pt idx="5">
                  <c:v>6</c:v>
                </c:pt>
                <c:pt idx="6">
                  <c:v>5</c:v>
                </c:pt>
              </c:numCache>
            </c:numRef>
          </c:val>
        </c:ser>
        <c:ser>
          <c:idx val="5"/>
          <c:order val="5"/>
          <c:tx>
            <c:strRef>
              <c:f>Hoja5!$B$36</c:f>
              <c:strCache>
                <c:ptCount val="1"/>
                <c:pt idx="0">
                  <c:v>Precio</c:v>
                </c:pt>
              </c:strCache>
            </c:strRef>
          </c:tx>
          <c:invertIfNegative val="0"/>
          <c:cat>
            <c:strRef>
              <c:f>Hoja5!$C$30:$I$30</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Hoja5!$C$36:$I$36</c:f>
              <c:numCache>
                <c:formatCode>###0</c:formatCode>
                <c:ptCount val="7"/>
                <c:pt idx="0">
                  <c:v>4</c:v>
                </c:pt>
                <c:pt idx="1">
                  <c:v>7</c:v>
                </c:pt>
                <c:pt idx="2">
                  <c:v>5</c:v>
                </c:pt>
                <c:pt idx="3">
                  <c:v>12</c:v>
                </c:pt>
                <c:pt idx="4">
                  <c:v>45</c:v>
                </c:pt>
                <c:pt idx="5">
                  <c:v>33</c:v>
                </c:pt>
                <c:pt idx="6">
                  <c:v>43</c:v>
                </c:pt>
              </c:numCache>
            </c:numRef>
          </c:val>
        </c:ser>
        <c:ser>
          <c:idx val="6"/>
          <c:order val="6"/>
          <c:tx>
            <c:strRef>
              <c:f>Hoja5!$B$37</c:f>
              <c:strCache>
                <c:ptCount val="1"/>
                <c:pt idx="0">
                  <c:v>Garantia</c:v>
                </c:pt>
              </c:strCache>
            </c:strRef>
          </c:tx>
          <c:invertIfNegative val="0"/>
          <c:cat>
            <c:strRef>
              <c:f>Hoja5!$C$30:$I$30</c:f>
              <c:strCache>
                <c:ptCount val="7"/>
                <c:pt idx="0">
                  <c:v>Calificación 1</c:v>
                </c:pt>
                <c:pt idx="1">
                  <c:v>Calificación 2</c:v>
                </c:pt>
                <c:pt idx="2">
                  <c:v>Calificación 3</c:v>
                </c:pt>
                <c:pt idx="3">
                  <c:v>Calificación 4</c:v>
                </c:pt>
                <c:pt idx="4">
                  <c:v>Calificación 5</c:v>
                </c:pt>
                <c:pt idx="5">
                  <c:v>Calificación 6</c:v>
                </c:pt>
                <c:pt idx="6">
                  <c:v>Calificación 7</c:v>
                </c:pt>
              </c:strCache>
            </c:strRef>
          </c:cat>
          <c:val>
            <c:numRef>
              <c:f>Hoja5!$C$37:$I$37</c:f>
              <c:numCache>
                <c:formatCode>General</c:formatCode>
                <c:ptCount val="7"/>
                <c:pt idx="0" formatCode="###0">
                  <c:v>3</c:v>
                </c:pt>
                <c:pt idx="2" formatCode="###0">
                  <c:v>8</c:v>
                </c:pt>
                <c:pt idx="3" formatCode="###0">
                  <c:v>10</c:v>
                </c:pt>
                <c:pt idx="4" formatCode="###0">
                  <c:v>23</c:v>
                </c:pt>
                <c:pt idx="5" formatCode="###0">
                  <c:v>49</c:v>
                </c:pt>
                <c:pt idx="6" formatCode="###0">
                  <c:v>42</c:v>
                </c:pt>
              </c:numCache>
            </c:numRef>
          </c:val>
        </c:ser>
        <c:dLbls>
          <c:showLegendKey val="0"/>
          <c:showVal val="0"/>
          <c:showCatName val="0"/>
          <c:showSerName val="0"/>
          <c:showPercent val="0"/>
          <c:showBubbleSize val="0"/>
        </c:dLbls>
        <c:gapWidth val="75"/>
        <c:shape val="box"/>
        <c:axId val="1761266464"/>
        <c:axId val="1761267008"/>
        <c:axId val="0"/>
      </c:bar3DChart>
      <c:catAx>
        <c:axId val="1761266464"/>
        <c:scaling>
          <c:orientation val="minMax"/>
        </c:scaling>
        <c:delete val="0"/>
        <c:axPos val="b"/>
        <c:numFmt formatCode="General" sourceLinked="0"/>
        <c:majorTickMark val="none"/>
        <c:minorTickMark val="none"/>
        <c:tickLblPos val="nextTo"/>
        <c:crossAx val="1761267008"/>
        <c:crosses val="autoZero"/>
        <c:auto val="1"/>
        <c:lblAlgn val="ctr"/>
        <c:lblOffset val="100"/>
        <c:noMultiLvlLbl val="0"/>
      </c:catAx>
      <c:valAx>
        <c:axId val="1761267008"/>
        <c:scaling>
          <c:orientation val="minMax"/>
        </c:scaling>
        <c:delete val="0"/>
        <c:axPos val="l"/>
        <c:majorGridlines/>
        <c:numFmt formatCode="###0" sourceLinked="1"/>
        <c:majorTickMark val="none"/>
        <c:minorTickMark val="none"/>
        <c:tickLblPos val="nextTo"/>
        <c:spPr>
          <a:ln w="6350">
            <a:noFill/>
          </a:ln>
        </c:spPr>
        <c:crossAx val="176126646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i="0">
                <a:effectLst/>
              </a:rPr>
              <a:t>¿Estaría dispuesto a reencauchar?</a:t>
            </a:r>
            <a:endParaRPr lang="es-EC" sz="1800" i="1">
              <a:effectLst/>
            </a:endParaRPr>
          </a:p>
        </c:rich>
      </c:tx>
      <c:layout/>
      <c:overlay val="0"/>
    </c:title>
    <c:autoTitleDeleted val="0"/>
    <c:plotArea>
      <c:layout/>
      <c:pieChart>
        <c:varyColors val="1"/>
        <c:ser>
          <c:idx val="0"/>
          <c:order val="0"/>
          <c:tx>
            <c:strRef>
              <c:f>Hoja1!$E$13</c:f>
              <c:strCache>
                <c:ptCount val="1"/>
                <c:pt idx="0">
                  <c:v>Frecuencia</c:v>
                </c:pt>
              </c:strCache>
            </c:strRef>
          </c:tx>
          <c:dLbls>
            <c:spPr>
              <a:noFill/>
              <a:ln>
                <a:noFill/>
              </a:ln>
              <a:effectLst/>
            </c:spPr>
            <c:txPr>
              <a:bodyPr wrap="square" lIns="38100" tIns="19050" rIns="38100" bIns="19050" anchor="ctr">
                <a:spAutoFit/>
              </a:bodyPr>
              <a:lstStyle/>
              <a:p>
                <a:pPr>
                  <a:defRPr sz="2400"/>
                </a:pPr>
                <a:endParaRPr lang="es-EC"/>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Hoja1!$C$14:$D$15</c:f>
              <c:strCache>
                <c:ptCount val="2"/>
                <c:pt idx="0">
                  <c:v>Si</c:v>
                </c:pt>
                <c:pt idx="1">
                  <c:v>No</c:v>
                </c:pt>
              </c:strCache>
            </c:strRef>
          </c:cat>
          <c:val>
            <c:numRef>
              <c:f>Hoja1!$E$14:$E$15</c:f>
              <c:numCache>
                <c:formatCode>General</c:formatCode>
                <c:ptCount val="2"/>
                <c:pt idx="0">
                  <c:v>36</c:v>
                </c:pt>
                <c:pt idx="1">
                  <c:v>140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800"/>
          </a:pPr>
          <a:endParaRPr lang="es-EC"/>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800" b="1" dirty="0" smtClean="0">
                <a:effectLst/>
              </a:rPr>
              <a:t>¿Porque reencaucha o reencaucharía sus llantas?</a:t>
            </a:r>
            <a:endParaRPr lang="es-EC"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Hoja1!$B$6</c:f>
              <c:strCache>
                <c:ptCount val="1"/>
                <c:pt idx="0">
                  <c:v>Rendimiento</c:v>
                </c:pt>
              </c:strCache>
            </c:strRef>
          </c:tx>
          <c:spPr>
            <a:solidFill>
              <a:schemeClr val="accent1"/>
            </a:solidFill>
            <a:ln>
              <a:noFill/>
            </a:ln>
            <a:effectLst/>
          </c:spPr>
          <c:invertIfNegative val="0"/>
          <c:cat>
            <c:strRef>
              <c:f>Hoja1!$C$5:$H$5</c:f>
              <c:strCache>
                <c:ptCount val="6"/>
                <c:pt idx="0">
                  <c:v>Calificación 1</c:v>
                </c:pt>
                <c:pt idx="1">
                  <c:v>Calificación 2</c:v>
                </c:pt>
                <c:pt idx="2">
                  <c:v>Calificación 3</c:v>
                </c:pt>
                <c:pt idx="3">
                  <c:v>Calificación 4</c:v>
                </c:pt>
                <c:pt idx="4">
                  <c:v>Calificación 5</c:v>
                </c:pt>
                <c:pt idx="5">
                  <c:v>Calificación 6</c:v>
                </c:pt>
              </c:strCache>
            </c:strRef>
          </c:cat>
          <c:val>
            <c:numRef>
              <c:f>Hoja1!$C$6:$H$6</c:f>
              <c:numCache>
                <c:formatCode>General</c:formatCode>
                <c:ptCount val="6"/>
                <c:pt idx="0">
                  <c:v>18</c:v>
                </c:pt>
                <c:pt idx="1">
                  <c:v>32</c:v>
                </c:pt>
                <c:pt idx="2">
                  <c:v>34</c:v>
                </c:pt>
                <c:pt idx="3">
                  <c:v>29</c:v>
                </c:pt>
                <c:pt idx="4">
                  <c:v>29</c:v>
                </c:pt>
                <c:pt idx="5">
                  <c:v>6</c:v>
                </c:pt>
              </c:numCache>
            </c:numRef>
          </c:val>
        </c:ser>
        <c:ser>
          <c:idx val="1"/>
          <c:order val="1"/>
          <c:tx>
            <c:strRef>
              <c:f>Hoja1!$B$7</c:f>
              <c:strCache>
                <c:ptCount val="1"/>
                <c:pt idx="0">
                  <c:v>Rentabilidad</c:v>
                </c:pt>
              </c:strCache>
            </c:strRef>
          </c:tx>
          <c:spPr>
            <a:solidFill>
              <a:schemeClr val="accent2"/>
            </a:solidFill>
            <a:ln>
              <a:noFill/>
            </a:ln>
            <a:effectLst/>
          </c:spPr>
          <c:invertIfNegative val="0"/>
          <c:cat>
            <c:strRef>
              <c:f>Hoja1!$C$5:$H$5</c:f>
              <c:strCache>
                <c:ptCount val="6"/>
                <c:pt idx="0">
                  <c:v>Calificación 1</c:v>
                </c:pt>
                <c:pt idx="1">
                  <c:v>Calificación 2</c:v>
                </c:pt>
                <c:pt idx="2">
                  <c:v>Calificación 3</c:v>
                </c:pt>
                <c:pt idx="3">
                  <c:v>Calificación 4</c:v>
                </c:pt>
                <c:pt idx="4">
                  <c:v>Calificación 5</c:v>
                </c:pt>
                <c:pt idx="5">
                  <c:v>Calificación 6</c:v>
                </c:pt>
              </c:strCache>
            </c:strRef>
          </c:cat>
          <c:val>
            <c:numRef>
              <c:f>Hoja1!$C$7:$H$7</c:f>
              <c:numCache>
                <c:formatCode>General</c:formatCode>
                <c:ptCount val="6"/>
                <c:pt idx="0">
                  <c:v>15</c:v>
                </c:pt>
                <c:pt idx="1">
                  <c:v>23</c:v>
                </c:pt>
                <c:pt idx="2">
                  <c:v>45</c:v>
                </c:pt>
                <c:pt idx="3">
                  <c:v>36</c:v>
                </c:pt>
                <c:pt idx="4">
                  <c:v>49</c:v>
                </c:pt>
                <c:pt idx="5">
                  <c:v>9</c:v>
                </c:pt>
              </c:numCache>
            </c:numRef>
          </c:val>
        </c:ser>
        <c:ser>
          <c:idx val="2"/>
          <c:order val="2"/>
          <c:tx>
            <c:strRef>
              <c:f>Hoja1!$B$8</c:f>
              <c:strCache>
                <c:ptCount val="1"/>
                <c:pt idx="0">
                  <c:v>Calidad</c:v>
                </c:pt>
              </c:strCache>
            </c:strRef>
          </c:tx>
          <c:spPr>
            <a:solidFill>
              <a:schemeClr val="accent3"/>
            </a:solidFill>
            <a:ln>
              <a:noFill/>
            </a:ln>
            <a:effectLst/>
          </c:spPr>
          <c:invertIfNegative val="0"/>
          <c:cat>
            <c:strRef>
              <c:f>Hoja1!$C$5:$H$5</c:f>
              <c:strCache>
                <c:ptCount val="6"/>
                <c:pt idx="0">
                  <c:v>Calificación 1</c:v>
                </c:pt>
                <c:pt idx="1">
                  <c:v>Calificación 2</c:v>
                </c:pt>
                <c:pt idx="2">
                  <c:v>Calificación 3</c:v>
                </c:pt>
                <c:pt idx="3">
                  <c:v>Calificación 4</c:v>
                </c:pt>
                <c:pt idx="4">
                  <c:v>Calificación 5</c:v>
                </c:pt>
                <c:pt idx="5">
                  <c:v>Calificación 6</c:v>
                </c:pt>
              </c:strCache>
            </c:strRef>
          </c:cat>
          <c:val>
            <c:numRef>
              <c:f>Hoja1!$C$8:$H$8</c:f>
              <c:numCache>
                <c:formatCode>General</c:formatCode>
                <c:ptCount val="6"/>
                <c:pt idx="0">
                  <c:v>2</c:v>
                </c:pt>
                <c:pt idx="1">
                  <c:v>18</c:v>
                </c:pt>
                <c:pt idx="2">
                  <c:v>32</c:v>
                </c:pt>
                <c:pt idx="3">
                  <c:v>55</c:v>
                </c:pt>
                <c:pt idx="4">
                  <c:v>51</c:v>
                </c:pt>
                <c:pt idx="5">
                  <c:v>19</c:v>
                </c:pt>
              </c:numCache>
            </c:numRef>
          </c:val>
        </c:ser>
        <c:ser>
          <c:idx val="3"/>
          <c:order val="3"/>
          <c:tx>
            <c:strRef>
              <c:f>Hoja1!$B$9</c:f>
              <c:strCache>
                <c:ptCount val="1"/>
                <c:pt idx="0">
                  <c:v>Durabilidad</c:v>
                </c:pt>
              </c:strCache>
            </c:strRef>
          </c:tx>
          <c:spPr>
            <a:solidFill>
              <a:schemeClr val="accent4"/>
            </a:solidFill>
            <a:ln>
              <a:noFill/>
            </a:ln>
            <a:effectLst/>
          </c:spPr>
          <c:invertIfNegative val="0"/>
          <c:cat>
            <c:strRef>
              <c:f>Hoja1!$C$5:$H$5</c:f>
              <c:strCache>
                <c:ptCount val="6"/>
                <c:pt idx="0">
                  <c:v>Calificación 1</c:v>
                </c:pt>
                <c:pt idx="1">
                  <c:v>Calificación 2</c:v>
                </c:pt>
                <c:pt idx="2">
                  <c:v>Calificación 3</c:v>
                </c:pt>
                <c:pt idx="3">
                  <c:v>Calificación 4</c:v>
                </c:pt>
                <c:pt idx="4">
                  <c:v>Calificación 5</c:v>
                </c:pt>
                <c:pt idx="5">
                  <c:v>Calificación 6</c:v>
                </c:pt>
              </c:strCache>
            </c:strRef>
          </c:cat>
          <c:val>
            <c:numRef>
              <c:f>Hoja1!$C$9:$H$9</c:f>
              <c:numCache>
                <c:formatCode>General</c:formatCode>
                <c:ptCount val="6"/>
                <c:pt idx="0">
                  <c:v>21</c:v>
                </c:pt>
                <c:pt idx="1">
                  <c:v>19</c:v>
                </c:pt>
                <c:pt idx="2">
                  <c:v>16</c:v>
                </c:pt>
                <c:pt idx="3">
                  <c:v>11</c:v>
                </c:pt>
                <c:pt idx="4">
                  <c:v>2</c:v>
                </c:pt>
                <c:pt idx="5">
                  <c:v>36</c:v>
                </c:pt>
              </c:numCache>
            </c:numRef>
          </c:val>
        </c:ser>
        <c:ser>
          <c:idx val="4"/>
          <c:order val="4"/>
          <c:tx>
            <c:strRef>
              <c:f>Hoja1!$B$10</c:f>
              <c:strCache>
                <c:ptCount val="1"/>
                <c:pt idx="0">
                  <c:v>Ahorro</c:v>
                </c:pt>
              </c:strCache>
            </c:strRef>
          </c:tx>
          <c:spPr>
            <a:solidFill>
              <a:schemeClr val="accent5"/>
            </a:solidFill>
            <a:ln>
              <a:noFill/>
            </a:ln>
            <a:effectLst/>
          </c:spPr>
          <c:invertIfNegative val="0"/>
          <c:cat>
            <c:strRef>
              <c:f>Hoja1!$C$5:$H$5</c:f>
              <c:strCache>
                <c:ptCount val="6"/>
                <c:pt idx="0">
                  <c:v>Calificación 1</c:v>
                </c:pt>
                <c:pt idx="1">
                  <c:v>Calificación 2</c:v>
                </c:pt>
                <c:pt idx="2">
                  <c:v>Calificación 3</c:v>
                </c:pt>
                <c:pt idx="3">
                  <c:v>Calificación 4</c:v>
                </c:pt>
                <c:pt idx="4">
                  <c:v>Calificación 5</c:v>
                </c:pt>
                <c:pt idx="5">
                  <c:v>Calificación 6</c:v>
                </c:pt>
              </c:strCache>
            </c:strRef>
          </c:cat>
          <c:val>
            <c:numRef>
              <c:f>Hoja1!$C$10:$H$10</c:f>
              <c:numCache>
                <c:formatCode>General</c:formatCode>
                <c:ptCount val="6"/>
                <c:pt idx="0">
                  <c:v>4</c:v>
                </c:pt>
                <c:pt idx="1">
                  <c:v>13</c:v>
                </c:pt>
                <c:pt idx="2">
                  <c:v>11</c:v>
                </c:pt>
                <c:pt idx="3">
                  <c:v>24</c:v>
                </c:pt>
                <c:pt idx="4">
                  <c:v>32</c:v>
                </c:pt>
                <c:pt idx="5">
                  <c:v>93</c:v>
                </c:pt>
              </c:numCache>
            </c:numRef>
          </c:val>
        </c:ser>
        <c:ser>
          <c:idx val="5"/>
          <c:order val="5"/>
          <c:tx>
            <c:strRef>
              <c:f>Hoja1!$B$11</c:f>
              <c:strCache>
                <c:ptCount val="1"/>
                <c:pt idx="0">
                  <c:v>Seguridad</c:v>
                </c:pt>
              </c:strCache>
            </c:strRef>
          </c:tx>
          <c:spPr>
            <a:solidFill>
              <a:schemeClr val="accent6"/>
            </a:solidFill>
            <a:ln>
              <a:noFill/>
            </a:ln>
            <a:effectLst/>
          </c:spPr>
          <c:invertIfNegative val="0"/>
          <c:cat>
            <c:strRef>
              <c:f>Hoja1!$C$5:$H$5</c:f>
              <c:strCache>
                <c:ptCount val="6"/>
                <c:pt idx="0">
                  <c:v>Calificación 1</c:v>
                </c:pt>
                <c:pt idx="1">
                  <c:v>Calificación 2</c:v>
                </c:pt>
                <c:pt idx="2">
                  <c:v>Calificación 3</c:v>
                </c:pt>
                <c:pt idx="3">
                  <c:v>Calificación 4</c:v>
                </c:pt>
                <c:pt idx="4">
                  <c:v>Calificación 5</c:v>
                </c:pt>
                <c:pt idx="5">
                  <c:v>Calificación 6</c:v>
                </c:pt>
              </c:strCache>
            </c:strRef>
          </c:cat>
          <c:val>
            <c:numRef>
              <c:f>Hoja1!$C$11:$H$11</c:f>
              <c:numCache>
                <c:formatCode>General</c:formatCode>
                <c:ptCount val="6"/>
                <c:pt idx="0">
                  <c:v>15</c:v>
                </c:pt>
                <c:pt idx="1">
                  <c:v>9</c:v>
                </c:pt>
                <c:pt idx="2">
                  <c:v>40</c:v>
                </c:pt>
                <c:pt idx="3">
                  <c:v>22</c:v>
                </c:pt>
                <c:pt idx="4">
                  <c:v>19</c:v>
                </c:pt>
                <c:pt idx="5">
                  <c:v>72</c:v>
                </c:pt>
              </c:numCache>
            </c:numRef>
          </c:val>
        </c:ser>
        <c:dLbls>
          <c:showLegendKey val="0"/>
          <c:showVal val="0"/>
          <c:showCatName val="0"/>
          <c:showSerName val="0"/>
          <c:showPercent val="0"/>
          <c:showBubbleSize val="0"/>
        </c:dLbls>
        <c:gapWidth val="219"/>
        <c:overlap val="-27"/>
        <c:axId val="1856484224"/>
        <c:axId val="1856485312"/>
      </c:barChart>
      <c:catAx>
        <c:axId val="185648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1856485312"/>
        <c:crosses val="autoZero"/>
        <c:auto val="1"/>
        <c:lblAlgn val="ctr"/>
        <c:lblOffset val="100"/>
        <c:noMultiLvlLbl val="0"/>
      </c:catAx>
      <c:valAx>
        <c:axId val="1856485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484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Precio</a:t>
            </a:r>
            <a:r>
              <a:rPr lang="es-EC" baseline="0"/>
              <a:t> que pagaria por medida de llanta</a:t>
            </a:r>
            <a:endParaRPr lang="es-EC"/>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Hoja9!$V$17:$Y$17</c:f>
              <c:strCache>
                <c:ptCount val="1"/>
                <c:pt idx="0">
                  <c:v>$75 - $100</c:v>
                </c:pt>
              </c:strCache>
            </c:strRef>
          </c:tx>
          <c:invertIfNegative val="0"/>
          <c:cat>
            <c:strRef>
              <c:f>Hoja9!$Z$16:$AN$16</c:f>
              <c:strCache>
                <c:ptCount val="15"/>
                <c:pt idx="0">
                  <c:v>7.00R15</c:v>
                </c:pt>
                <c:pt idx="1">
                  <c:v>7.00R16</c:v>
                </c:pt>
                <c:pt idx="2">
                  <c:v>750R16</c:v>
                </c:pt>
                <c:pt idx="3">
                  <c:v>8.25R16</c:v>
                </c:pt>
                <c:pt idx="4">
                  <c:v>9.00-20</c:v>
                </c:pt>
                <c:pt idx="5">
                  <c:v>10.00-20</c:v>
                </c:pt>
                <c:pt idx="6">
                  <c:v>11R20</c:v>
                </c:pt>
                <c:pt idx="7">
                  <c:v>11R22.5</c:v>
                </c:pt>
                <c:pt idx="8">
                  <c:v>12R20</c:v>
                </c:pt>
                <c:pt idx="9">
                  <c:v>11R22.5</c:v>
                </c:pt>
                <c:pt idx="10">
                  <c:v>12R24</c:v>
                </c:pt>
                <c:pt idx="11">
                  <c:v>215/75R17.5</c:v>
                </c:pt>
                <c:pt idx="12">
                  <c:v>275/70R22.5</c:v>
                </c:pt>
                <c:pt idx="13">
                  <c:v>295/80R22.5</c:v>
                </c:pt>
                <c:pt idx="14">
                  <c:v>315/80R22.5</c:v>
                </c:pt>
              </c:strCache>
            </c:strRef>
          </c:cat>
          <c:val>
            <c:numRef>
              <c:f>Hoja9!$Z$17:$AN$17</c:f>
              <c:numCache>
                <c:formatCode>General</c:formatCode>
                <c:ptCount val="15"/>
                <c:pt idx="0">
                  <c:v>10</c:v>
                </c:pt>
                <c:pt idx="1">
                  <c:v>6</c:v>
                </c:pt>
                <c:pt idx="2">
                  <c:v>5</c:v>
                </c:pt>
                <c:pt idx="5">
                  <c:v>0</c:v>
                </c:pt>
                <c:pt idx="8">
                  <c:v>0</c:v>
                </c:pt>
                <c:pt idx="10">
                  <c:v>0</c:v>
                </c:pt>
              </c:numCache>
            </c:numRef>
          </c:val>
        </c:ser>
        <c:ser>
          <c:idx val="1"/>
          <c:order val="1"/>
          <c:tx>
            <c:strRef>
              <c:f>Hoja9!$V$18:$Y$18</c:f>
              <c:strCache>
                <c:ptCount val="1"/>
                <c:pt idx="0">
                  <c:v>$101 - $ 150</c:v>
                </c:pt>
              </c:strCache>
            </c:strRef>
          </c:tx>
          <c:invertIfNegative val="0"/>
          <c:cat>
            <c:strRef>
              <c:f>Hoja9!$Z$16:$AN$16</c:f>
              <c:strCache>
                <c:ptCount val="15"/>
                <c:pt idx="0">
                  <c:v>7.00R15</c:v>
                </c:pt>
                <c:pt idx="1">
                  <c:v>7.00R16</c:v>
                </c:pt>
                <c:pt idx="2">
                  <c:v>750R16</c:v>
                </c:pt>
                <c:pt idx="3">
                  <c:v>8.25R16</c:v>
                </c:pt>
                <c:pt idx="4">
                  <c:v>9.00-20</c:v>
                </c:pt>
                <c:pt idx="5">
                  <c:v>10.00-20</c:v>
                </c:pt>
                <c:pt idx="6">
                  <c:v>11R20</c:v>
                </c:pt>
                <c:pt idx="7">
                  <c:v>11R22.5</c:v>
                </c:pt>
                <c:pt idx="8">
                  <c:v>12R20</c:v>
                </c:pt>
                <c:pt idx="9">
                  <c:v>11R22.5</c:v>
                </c:pt>
                <c:pt idx="10">
                  <c:v>12R24</c:v>
                </c:pt>
                <c:pt idx="11">
                  <c:v>215/75R17.5</c:v>
                </c:pt>
                <c:pt idx="12">
                  <c:v>275/70R22.5</c:v>
                </c:pt>
                <c:pt idx="13">
                  <c:v>295/80R22.5</c:v>
                </c:pt>
                <c:pt idx="14">
                  <c:v>315/80R22.5</c:v>
                </c:pt>
              </c:strCache>
            </c:strRef>
          </c:cat>
          <c:val>
            <c:numRef>
              <c:f>Hoja9!$Z$18:$AN$18</c:f>
              <c:numCache>
                <c:formatCode>General</c:formatCode>
                <c:ptCount val="15"/>
                <c:pt idx="0">
                  <c:v>3</c:v>
                </c:pt>
                <c:pt idx="1">
                  <c:v>5</c:v>
                </c:pt>
                <c:pt idx="2">
                  <c:v>10</c:v>
                </c:pt>
                <c:pt idx="3">
                  <c:v>2</c:v>
                </c:pt>
                <c:pt idx="7">
                  <c:v>1</c:v>
                </c:pt>
                <c:pt idx="11">
                  <c:v>4</c:v>
                </c:pt>
                <c:pt idx="12">
                  <c:v>5</c:v>
                </c:pt>
              </c:numCache>
            </c:numRef>
          </c:val>
        </c:ser>
        <c:ser>
          <c:idx val="2"/>
          <c:order val="2"/>
          <c:tx>
            <c:strRef>
              <c:f>Hoja9!$V$19:$Y$19</c:f>
              <c:strCache>
                <c:ptCount val="1"/>
                <c:pt idx="0">
                  <c:v>$151 - $ 200</c:v>
                </c:pt>
              </c:strCache>
            </c:strRef>
          </c:tx>
          <c:invertIfNegative val="0"/>
          <c:cat>
            <c:strRef>
              <c:f>Hoja9!$Z$16:$AN$16</c:f>
              <c:strCache>
                <c:ptCount val="15"/>
                <c:pt idx="0">
                  <c:v>7.00R15</c:v>
                </c:pt>
                <c:pt idx="1">
                  <c:v>7.00R16</c:v>
                </c:pt>
                <c:pt idx="2">
                  <c:v>750R16</c:v>
                </c:pt>
                <c:pt idx="3">
                  <c:v>8.25R16</c:v>
                </c:pt>
                <c:pt idx="4">
                  <c:v>9.00-20</c:v>
                </c:pt>
                <c:pt idx="5">
                  <c:v>10.00-20</c:v>
                </c:pt>
                <c:pt idx="6">
                  <c:v>11R20</c:v>
                </c:pt>
                <c:pt idx="7">
                  <c:v>11R22.5</c:v>
                </c:pt>
                <c:pt idx="8">
                  <c:v>12R20</c:v>
                </c:pt>
                <c:pt idx="9">
                  <c:v>11R22.5</c:v>
                </c:pt>
                <c:pt idx="10">
                  <c:v>12R24</c:v>
                </c:pt>
                <c:pt idx="11">
                  <c:v>215/75R17.5</c:v>
                </c:pt>
                <c:pt idx="12">
                  <c:v>275/70R22.5</c:v>
                </c:pt>
                <c:pt idx="13">
                  <c:v>295/80R22.5</c:v>
                </c:pt>
                <c:pt idx="14">
                  <c:v>315/80R22.5</c:v>
                </c:pt>
              </c:strCache>
            </c:strRef>
          </c:cat>
          <c:val>
            <c:numRef>
              <c:f>Hoja9!$Z$19:$AN$19</c:f>
              <c:numCache>
                <c:formatCode>General</c:formatCode>
                <c:ptCount val="15"/>
                <c:pt idx="2">
                  <c:v>5</c:v>
                </c:pt>
                <c:pt idx="3">
                  <c:v>1</c:v>
                </c:pt>
                <c:pt idx="4">
                  <c:v>1</c:v>
                </c:pt>
                <c:pt idx="6">
                  <c:v>1</c:v>
                </c:pt>
                <c:pt idx="7">
                  <c:v>1</c:v>
                </c:pt>
                <c:pt idx="9">
                  <c:v>2</c:v>
                </c:pt>
                <c:pt idx="11">
                  <c:v>6</c:v>
                </c:pt>
                <c:pt idx="12">
                  <c:v>1</c:v>
                </c:pt>
                <c:pt idx="13">
                  <c:v>2</c:v>
                </c:pt>
              </c:numCache>
            </c:numRef>
          </c:val>
        </c:ser>
        <c:ser>
          <c:idx val="3"/>
          <c:order val="3"/>
          <c:tx>
            <c:strRef>
              <c:f>Hoja9!$V$20:$Y$20</c:f>
              <c:strCache>
                <c:ptCount val="1"/>
                <c:pt idx="0">
                  <c:v>$201 - $250</c:v>
                </c:pt>
              </c:strCache>
            </c:strRef>
          </c:tx>
          <c:invertIfNegative val="0"/>
          <c:cat>
            <c:strRef>
              <c:f>Hoja9!$Z$16:$AN$16</c:f>
              <c:strCache>
                <c:ptCount val="15"/>
                <c:pt idx="0">
                  <c:v>7.00R15</c:v>
                </c:pt>
                <c:pt idx="1">
                  <c:v>7.00R16</c:v>
                </c:pt>
                <c:pt idx="2">
                  <c:v>750R16</c:v>
                </c:pt>
                <c:pt idx="3">
                  <c:v>8.25R16</c:v>
                </c:pt>
                <c:pt idx="4">
                  <c:v>9.00-20</c:v>
                </c:pt>
                <c:pt idx="5">
                  <c:v>10.00-20</c:v>
                </c:pt>
                <c:pt idx="6">
                  <c:v>11R20</c:v>
                </c:pt>
                <c:pt idx="7">
                  <c:v>11R22.5</c:v>
                </c:pt>
                <c:pt idx="8">
                  <c:v>12R20</c:v>
                </c:pt>
                <c:pt idx="9">
                  <c:v>11R22.5</c:v>
                </c:pt>
                <c:pt idx="10">
                  <c:v>12R24</c:v>
                </c:pt>
                <c:pt idx="11">
                  <c:v>215/75R17.5</c:v>
                </c:pt>
                <c:pt idx="12">
                  <c:v>275/70R22.5</c:v>
                </c:pt>
                <c:pt idx="13">
                  <c:v>295/80R22.5</c:v>
                </c:pt>
                <c:pt idx="14">
                  <c:v>315/80R22.5</c:v>
                </c:pt>
              </c:strCache>
            </c:strRef>
          </c:cat>
          <c:val>
            <c:numRef>
              <c:f>Hoja9!$Z$20:$AN$20</c:f>
              <c:numCache>
                <c:formatCode>General</c:formatCode>
                <c:ptCount val="15"/>
                <c:pt idx="3">
                  <c:v>1</c:v>
                </c:pt>
                <c:pt idx="7">
                  <c:v>5</c:v>
                </c:pt>
                <c:pt idx="9">
                  <c:v>17</c:v>
                </c:pt>
                <c:pt idx="11">
                  <c:v>4</c:v>
                </c:pt>
                <c:pt idx="12">
                  <c:v>7</c:v>
                </c:pt>
                <c:pt idx="13">
                  <c:v>12</c:v>
                </c:pt>
                <c:pt idx="14">
                  <c:v>1</c:v>
                </c:pt>
              </c:numCache>
            </c:numRef>
          </c:val>
        </c:ser>
        <c:ser>
          <c:idx val="4"/>
          <c:order val="4"/>
          <c:tx>
            <c:strRef>
              <c:f>Hoja9!$V$21:$Y$21</c:f>
              <c:strCache>
                <c:ptCount val="1"/>
                <c:pt idx="0">
                  <c:v>$ 251 - $300</c:v>
                </c:pt>
              </c:strCache>
            </c:strRef>
          </c:tx>
          <c:invertIfNegative val="0"/>
          <c:cat>
            <c:strRef>
              <c:f>Hoja9!$Z$16:$AN$16</c:f>
              <c:strCache>
                <c:ptCount val="15"/>
                <c:pt idx="0">
                  <c:v>7.00R15</c:v>
                </c:pt>
                <c:pt idx="1">
                  <c:v>7.00R16</c:v>
                </c:pt>
                <c:pt idx="2">
                  <c:v>750R16</c:v>
                </c:pt>
                <c:pt idx="3">
                  <c:v>8.25R16</c:v>
                </c:pt>
                <c:pt idx="4">
                  <c:v>9.00-20</c:v>
                </c:pt>
                <c:pt idx="5">
                  <c:v>10.00-20</c:v>
                </c:pt>
                <c:pt idx="6">
                  <c:v>11R20</c:v>
                </c:pt>
                <c:pt idx="7">
                  <c:v>11R22.5</c:v>
                </c:pt>
                <c:pt idx="8">
                  <c:v>12R20</c:v>
                </c:pt>
                <c:pt idx="9">
                  <c:v>11R22.5</c:v>
                </c:pt>
                <c:pt idx="10">
                  <c:v>12R24</c:v>
                </c:pt>
                <c:pt idx="11">
                  <c:v>215/75R17.5</c:v>
                </c:pt>
                <c:pt idx="12">
                  <c:v>275/70R22.5</c:v>
                </c:pt>
                <c:pt idx="13">
                  <c:v>295/80R22.5</c:v>
                </c:pt>
                <c:pt idx="14">
                  <c:v>315/80R22.5</c:v>
                </c:pt>
              </c:strCache>
            </c:strRef>
          </c:cat>
          <c:val>
            <c:numRef>
              <c:f>Hoja9!$Z$21:$AN$21</c:f>
              <c:numCache>
                <c:formatCode>General</c:formatCode>
                <c:ptCount val="15"/>
                <c:pt idx="7">
                  <c:v>1</c:v>
                </c:pt>
                <c:pt idx="9">
                  <c:v>12</c:v>
                </c:pt>
                <c:pt idx="11">
                  <c:v>1</c:v>
                </c:pt>
                <c:pt idx="12">
                  <c:v>3</c:v>
                </c:pt>
                <c:pt idx="13">
                  <c:v>20</c:v>
                </c:pt>
                <c:pt idx="14">
                  <c:v>10</c:v>
                </c:pt>
              </c:numCache>
            </c:numRef>
          </c:val>
        </c:ser>
        <c:ser>
          <c:idx val="5"/>
          <c:order val="5"/>
          <c:tx>
            <c:strRef>
              <c:f>Hoja9!$V$22:$Y$22</c:f>
              <c:strCache>
                <c:ptCount val="1"/>
                <c:pt idx="0">
                  <c:v>Más de $300</c:v>
                </c:pt>
              </c:strCache>
            </c:strRef>
          </c:tx>
          <c:invertIfNegative val="0"/>
          <c:cat>
            <c:strRef>
              <c:f>Hoja9!$Z$16:$AN$16</c:f>
              <c:strCache>
                <c:ptCount val="15"/>
                <c:pt idx="0">
                  <c:v>7.00R15</c:v>
                </c:pt>
                <c:pt idx="1">
                  <c:v>7.00R16</c:v>
                </c:pt>
                <c:pt idx="2">
                  <c:v>750R16</c:v>
                </c:pt>
                <c:pt idx="3">
                  <c:v>8.25R16</c:v>
                </c:pt>
                <c:pt idx="4">
                  <c:v>9.00-20</c:v>
                </c:pt>
                <c:pt idx="5">
                  <c:v>10.00-20</c:v>
                </c:pt>
                <c:pt idx="6">
                  <c:v>11R20</c:v>
                </c:pt>
                <c:pt idx="7">
                  <c:v>11R22.5</c:v>
                </c:pt>
                <c:pt idx="8">
                  <c:v>12R20</c:v>
                </c:pt>
                <c:pt idx="9">
                  <c:v>11R22.5</c:v>
                </c:pt>
                <c:pt idx="10">
                  <c:v>12R24</c:v>
                </c:pt>
                <c:pt idx="11">
                  <c:v>215/75R17.5</c:v>
                </c:pt>
                <c:pt idx="12">
                  <c:v>275/70R22.5</c:v>
                </c:pt>
                <c:pt idx="13">
                  <c:v>295/80R22.5</c:v>
                </c:pt>
                <c:pt idx="14">
                  <c:v>315/80R22.5</c:v>
                </c:pt>
              </c:strCache>
            </c:strRef>
          </c:cat>
          <c:val>
            <c:numRef>
              <c:f>Hoja9!$Z$22:$AN$22</c:f>
              <c:numCache>
                <c:formatCode>General</c:formatCode>
                <c:ptCount val="15"/>
                <c:pt idx="12">
                  <c:v>1</c:v>
                </c:pt>
                <c:pt idx="13">
                  <c:v>6</c:v>
                </c:pt>
                <c:pt idx="14">
                  <c:v>8</c:v>
                </c:pt>
              </c:numCache>
            </c:numRef>
          </c:val>
        </c:ser>
        <c:dLbls>
          <c:showLegendKey val="0"/>
          <c:showVal val="0"/>
          <c:showCatName val="0"/>
          <c:showSerName val="0"/>
          <c:showPercent val="0"/>
          <c:showBubbleSize val="0"/>
        </c:dLbls>
        <c:gapWidth val="150"/>
        <c:shape val="box"/>
        <c:axId val="1856491840"/>
        <c:axId val="1856481504"/>
        <c:axId val="0"/>
      </c:bar3DChart>
      <c:catAx>
        <c:axId val="1856491840"/>
        <c:scaling>
          <c:orientation val="minMax"/>
        </c:scaling>
        <c:delete val="0"/>
        <c:axPos val="b"/>
        <c:numFmt formatCode="General" sourceLinked="0"/>
        <c:majorTickMark val="none"/>
        <c:minorTickMark val="none"/>
        <c:tickLblPos val="nextTo"/>
        <c:txPr>
          <a:bodyPr/>
          <a:lstStyle/>
          <a:p>
            <a:pPr>
              <a:defRPr sz="1200"/>
            </a:pPr>
            <a:endParaRPr lang="es-EC"/>
          </a:p>
        </c:txPr>
        <c:crossAx val="1856481504"/>
        <c:crosses val="autoZero"/>
        <c:auto val="1"/>
        <c:lblAlgn val="ctr"/>
        <c:lblOffset val="100"/>
        <c:noMultiLvlLbl val="0"/>
      </c:catAx>
      <c:valAx>
        <c:axId val="1856481504"/>
        <c:scaling>
          <c:orientation val="minMax"/>
        </c:scaling>
        <c:delete val="0"/>
        <c:axPos val="l"/>
        <c:majorGridlines/>
        <c:numFmt formatCode="General" sourceLinked="1"/>
        <c:majorTickMark val="none"/>
        <c:minorTickMark val="none"/>
        <c:tickLblPos val="nextTo"/>
        <c:crossAx val="1856491840"/>
        <c:crosses val="autoZero"/>
        <c:crossBetween val="between"/>
      </c:valAx>
    </c:plotArea>
    <c:legend>
      <c:legendPos val="r"/>
      <c:layout/>
      <c:overlay val="0"/>
      <c:txPr>
        <a:bodyPr/>
        <a:lstStyle/>
        <a:p>
          <a:pPr>
            <a:defRPr sz="1100"/>
          </a:pPr>
          <a:endParaRPr lang="es-EC"/>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Top</a:t>
            </a:r>
            <a:r>
              <a:rPr lang="es-EC" baseline="0"/>
              <a:t> of mind reencauchadoras</a:t>
            </a:r>
            <a:endParaRPr lang="es-EC"/>
          </a:p>
        </c:rich>
      </c:tx>
      <c:layout/>
      <c:overlay val="0"/>
    </c:title>
    <c:autoTitleDeleted val="0"/>
    <c:plotArea>
      <c:layout/>
      <c:pieChart>
        <c:varyColors val="1"/>
        <c:ser>
          <c:idx val="0"/>
          <c:order val="0"/>
          <c:dLbls>
            <c:spPr>
              <a:noFill/>
              <a:ln>
                <a:noFill/>
              </a:ln>
              <a:effectLst/>
            </c:spPr>
            <c:txPr>
              <a:bodyPr wrap="square" lIns="38100" tIns="19050" rIns="38100" bIns="19050" anchor="ctr">
                <a:spAutoFit/>
              </a:bodyPr>
              <a:lstStyle/>
              <a:p>
                <a:pPr>
                  <a:defRPr sz="1400"/>
                </a:pPr>
                <a:endParaRPr lang="es-EC"/>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Hoja5!$B$4:$B$13</c:f>
              <c:strCache>
                <c:ptCount val="10"/>
                <c:pt idx="0">
                  <c:v>Durallanta </c:v>
                </c:pt>
                <c:pt idx="1">
                  <c:v>Llantera Oso </c:v>
                </c:pt>
                <c:pt idx="2">
                  <c:v>Renovallanta </c:v>
                </c:pt>
                <c:pt idx="3">
                  <c:v>Reencauchadora Europea</c:v>
                </c:pt>
                <c:pt idx="4">
                  <c:v>Reencauchadora Ecuador </c:v>
                </c:pt>
                <c:pt idx="5">
                  <c:v>Reencauchadora del Pacifico </c:v>
                </c:pt>
                <c:pt idx="6">
                  <c:v>Reencauchadora el Juri </c:v>
                </c:pt>
                <c:pt idx="7">
                  <c:v>Importadora Andina </c:v>
                </c:pt>
                <c:pt idx="8">
                  <c:v>Conauto </c:v>
                </c:pt>
                <c:pt idx="9">
                  <c:v>Isollanta </c:v>
                </c:pt>
              </c:strCache>
            </c:strRef>
          </c:cat>
          <c:val>
            <c:numRef>
              <c:f>Hoja5!$C$4:$C$13</c:f>
              <c:numCache>
                <c:formatCode>###0</c:formatCode>
                <c:ptCount val="10"/>
                <c:pt idx="0">
                  <c:v>110</c:v>
                </c:pt>
                <c:pt idx="1">
                  <c:v>46</c:v>
                </c:pt>
                <c:pt idx="2">
                  <c:v>55</c:v>
                </c:pt>
                <c:pt idx="3">
                  <c:v>82</c:v>
                </c:pt>
                <c:pt idx="4">
                  <c:v>32</c:v>
                </c:pt>
                <c:pt idx="5">
                  <c:v>43</c:v>
                </c:pt>
                <c:pt idx="6">
                  <c:v>17</c:v>
                </c:pt>
                <c:pt idx="7">
                  <c:v>26</c:v>
                </c:pt>
                <c:pt idx="8">
                  <c:v>41</c:v>
                </c:pt>
                <c:pt idx="9">
                  <c:v>46</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es-EC"/>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Como</a:t>
            </a:r>
            <a:r>
              <a:rPr lang="es-EC" baseline="0"/>
              <a:t> empezo a reencauchar</a:t>
            </a:r>
            <a:endParaRPr lang="es-EC"/>
          </a:p>
        </c:rich>
      </c:tx>
      <c:layout/>
      <c:overlay val="0"/>
    </c:title>
    <c:autoTitleDeleted val="0"/>
    <c:plotArea>
      <c:layout/>
      <c:pieChart>
        <c:varyColors val="1"/>
        <c:ser>
          <c:idx val="0"/>
          <c:order val="0"/>
          <c:explosion val="4"/>
          <c:dLbls>
            <c:spPr>
              <a:noFill/>
              <a:ln>
                <a:noFill/>
              </a:ln>
              <a:effectLst/>
            </c:spPr>
            <c:txPr>
              <a:bodyPr wrap="square" lIns="38100" tIns="19050" rIns="38100" bIns="19050" anchor="ctr">
                <a:spAutoFit/>
              </a:bodyPr>
              <a:lstStyle/>
              <a:p>
                <a:pPr>
                  <a:defRPr sz="1400"/>
                </a:pPr>
                <a:endParaRPr lang="es-EC"/>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Hoja1!$D$92:$D$97</c:f>
              <c:strCache>
                <c:ptCount val="6"/>
                <c:pt idx="0">
                  <c:v>Por el programa Reusa llanta</c:v>
                </c:pt>
                <c:pt idx="1">
                  <c:v>Porque busco en internet</c:v>
                </c:pt>
                <c:pt idx="2">
                  <c:v>Porque un representante de una reencauchadora lo visitó</c:v>
                </c:pt>
                <c:pt idx="3">
                  <c:v>Por publicidad</c:v>
                </c:pt>
                <c:pt idx="4">
                  <c:v>Recomendación</c:v>
                </c:pt>
                <c:pt idx="5">
                  <c:v>Otros</c:v>
                </c:pt>
              </c:strCache>
            </c:strRef>
          </c:cat>
          <c:val>
            <c:numRef>
              <c:f>Hoja1!$E$92:$E$97</c:f>
              <c:numCache>
                <c:formatCode>General</c:formatCode>
                <c:ptCount val="6"/>
                <c:pt idx="0">
                  <c:v>20</c:v>
                </c:pt>
                <c:pt idx="1">
                  <c:v>5</c:v>
                </c:pt>
                <c:pt idx="2">
                  <c:v>16</c:v>
                </c:pt>
                <c:pt idx="3">
                  <c:v>32</c:v>
                </c:pt>
                <c:pt idx="4">
                  <c:v>58</c:v>
                </c:pt>
                <c:pt idx="5">
                  <c:v>12</c:v>
                </c:pt>
              </c:numCache>
            </c:numRef>
          </c:val>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Hoja1!$D$92:$D$97</c:f>
              <c:strCache>
                <c:ptCount val="6"/>
                <c:pt idx="0">
                  <c:v>Por el programa Reusa llanta</c:v>
                </c:pt>
                <c:pt idx="1">
                  <c:v>Porque busco en internet</c:v>
                </c:pt>
                <c:pt idx="2">
                  <c:v>Porque un representante de una reencauchadora lo visitó</c:v>
                </c:pt>
                <c:pt idx="3">
                  <c:v>Por publicidad</c:v>
                </c:pt>
                <c:pt idx="4">
                  <c:v>Recomendación</c:v>
                </c:pt>
                <c:pt idx="5">
                  <c:v>Otros</c:v>
                </c:pt>
              </c:strCache>
            </c:strRef>
          </c:cat>
          <c:val>
            <c:numRef>
              <c:f>Hoja1!$F$92:$F$97</c:f>
              <c:numCache>
                <c:formatCode>0.00</c:formatCode>
                <c:ptCount val="6"/>
                <c:pt idx="0">
                  <c:v>13.986013986013987</c:v>
                </c:pt>
                <c:pt idx="1">
                  <c:v>3.4965034965034967</c:v>
                </c:pt>
                <c:pt idx="2">
                  <c:v>11.188811188811188</c:v>
                </c:pt>
                <c:pt idx="3">
                  <c:v>22.377622377622377</c:v>
                </c:pt>
                <c:pt idx="4">
                  <c:v>40.55944055944056</c:v>
                </c:pt>
                <c:pt idx="5">
                  <c:v>8.3916083916083917</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100"/>
          </a:pPr>
          <a:endParaRPr lang="es-EC"/>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A4FBC-BA3B-4AC8-844A-3412D753ED7B}" type="doc">
      <dgm:prSet loTypeId="urn:microsoft.com/office/officeart/2005/8/layout/process1" loCatId="process" qsTypeId="urn:microsoft.com/office/officeart/2005/8/quickstyle/simple1" qsCatId="simple" csTypeId="urn:microsoft.com/office/officeart/2005/8/colors/accent3_1" csCatId="accent3" phldr="1"/>
      <dgm:spPr/>
    </dgm:pt>
    <dgm:pt modelId="{CA911677-EC8C-4D7B-8A64-B4169222482F}">
      <dgm:prSet phldrT="[Texto]" custT="1"/>
      <dgm:spPr/>
      <dgm:t>
        <a:bodyPr/>
        <a:lstStyle/>
        <a:p>
          <a:r>
            <a:rPr lang="es-EC" sz="1400" dirty="0" smtClean="0"/>
            <a:t>Tema de investigación</a:t>
          </a:r>
          <a:endParaRPr lang="es-EC" sz="1400" dirty="0"/>
        </a:p>
      </dgm:t>
    </dgm:pt>
    <dgm:pt modelId="{A81D329E-5130-4EFD-8E62-BCC6354A6EDA}" type="parTrans" cxnId="{D2369892-14D6-43AC-9F52-8EBA268E0F10}">
      <dgm:prSet/>
      <dgm:spPr/>
      <dgm:t>
        <a:bodyPr/>
        <a:lstStyle/>
        <a:p>
          <a:endParaRPr lang="es-EC"/>
        </a:p>
      </dgm:t>
    </dgm:pt>
    <dgm:pt modelId="{D153F4F0-7843-4C0C-9019-56BA1541EFA1}" type="sibTrans" cxnId="{D2369892-14D6-43AC-9F52-8EBA268E0F10}">
      <dgm:prSet/>
      <dgm:spPr/>
      <dgm:t>
        <a:bodyPr/>
        <a:lstStyle/>
        <a:p>
          <a:endParaRPr lang="es-EC"/>
        </a:p>
      </dgm:t>
    </dgm:pt>
    <dgm:pt modelId="{821C4C5B-DB7B-4858-84D0-5E764359741C}">
      <dgm:prSet phldrT="[Texto]" custT="1"/>
      <dgm:spPr/>
      <dgm:t>
        <a:bodyPr/>
        <a:lstStyle/>
        <a:p>
          <a:r>
            <a:rPr lang="es-EC" sz="1400" dirty="0" smtClean="0"/>
            <a:t>Definición del problema</a:t>
          </a:r>
          <a:endParaRPr lang="es-EC" sz="1400" dirty="0"/>
        </a:p>
      </dgm:t>
    </dgm:pt>
    <dgm:pt modelId="{89D09CB4-2D8D-4E67-9376-9C356AEFDDE6}" type="parTrans" cxnId="{ADB6F0A3-BCFC-4CA9-B7F4-C2309B13FD6F}">
      <dgm:prSet/>
      <dgm:spPr/>
      <dgm:t>
        <a:bodyPr/>
        <a:lstStyle/>
        <a:p>
          <a:endParaRPr lang="es-EC"/>
        </a:p>
      </dgm:t>
    </dgm:pt>
    <dgm:pt modelId="{B566CBDA-498B-4A8C-999F-87C8B7C47E4A}" type="sibTrans" cxnId="{ADB6F0A3-BCFC-4CA9-B7F4-C2309B13FD6F}">
      <dgm:prSet/>
      <dgm:spPr/>
      <dgm:t>
        <a:bodyPr/>
        <a:lstStyle/>
        <a:p>
          <a:endParaRPr lang="es-EC"/>
        </a:p>
      </dgm:t>
    </dgm:pt>
    <dgm:pt modelId="{9F1448BB-A4CA-4C38-92BE-3E682F1421BF}">
      <dgm:prSet phldrT="[Texto]" custT="1"/>
      <dgm:spPr/>
      <dgm:t>
        <a:bodyPr/>
        <a:lstStyle/>
        <a:p>
          <a:r>
            <a:rPr lang="es-EC" sz="1400" dirty="0" smtClean="0">
              <a:latin typeface="+mj-lt"/>
              <a:cs typeface="Times New Roman" panose="02020603050405020304" pitchFamily="18" charset="0"/>
            </a:rPr>
            <a:t>Justificación del tema</a:t>
          </a:r>
          <a:endParaRPr lang="es-EC" sz="1400" dirty="0">
            <a:latin typeface="+mj-lt"/>
          </a:endParaRPr>
        </a:p>
      </dgm:t>
    </dgm:pt>
    <dgm:pt modelId="{CF070353-B6D6-491B-8B81-E637B00587DE}" type="parTrans" cxnId="{427E5F62-9EBE-4492-82D8-3616555BC004}">
      <dgm:prSet/>
      <dgm:spPr/>
      <dgm:t>
        <a:bodyPr/>
        <a:lstStyle/>
        <a:p>
          <a:endParaRPr lang="es-EC"/>
        </a:p>
      </dgm:t>
    </dgm:pt>
    <dgm:pt modelId="{F0EF4A00-3E8E-4EDD-8D40-55446D793A9D}" type="sibTrans" cxnId="{427E5F62-9EBE-4492-82D8-3616555BC004}">
      <dgm:prSet/>
      <dgm:spPr/>
      <dgm:t>
        <a:bodyPr/>
        <a:lstStyle/>
        <a:p>
          <a:endParaRPr lang="es-EC"/>
        </a:p>
      </dgm:t>
    </dgm:pt>
    <dgm:pt modelId="{AF279FEB-AF52-41B0-BCE2-04D4CD7E7C45}">
      <dgm:prSet custT="1"/>
      <dgm:spPr/>
      <dgm:t>
        <a:bodyPr/>
        <a:lstStyle/>
        <a:p>
          <a:r>
            <a:rPr lang="es-EC" sz="1400" dirty="0" smtClean="0">
              <a:latin typeface="+mj-lt"/>
              <a:cs typeface="Times New Roman" panose="02020603050405020304" pitchFamily="18" charset="0"/>
            </a:rPr>
            <a:t>Objetivo General y específicos </a:t>
          </a:r>
          <a:endParaRPr lang="es-EC" sz="1400" dirty="0"/>
        </a:p>
      </dgm:t>
    </dgm:pt>
    <dgm:pt modelId="{4D086906-4E64-42BA-938E-A7BC140700DA}" type="parTrans" cxnId="{EBDA7CAF-EEDA-4122-A37A-CE13F110342D}">
      <dgm:prSet/>
      <dgm:spPr/>
      <dgm:t>
        <a:bodyPr/>
        <a:lstStyle/>
        <a:p>
          <a:endParaRPr lang="es-EC"/>
        </a:p>
      </dgm:t>
    </dgm:pt>
    <dgm:pt modelId="{5CE84708-A7A6-4180-9AB2-BEFADCE0CC3E}" type="sibTrans" cxnId="{EBDA7CAF-EEDA-4122-A37A-CE13F110342D}">
      <dgm:prSet/>
      <dgm:spPr/>
      <dgm:t>
        <a:bodyPr/>
        <a:lstStyle/>
        <a:p>
          <a:endParaRPr lang="es-EC"/>
        </a:p>
      </dgm:t>
    </dgm:pt>
    <dgm:pt modelId="{F1AF3BDE-D471-46F3-9395-649BF70E7C47}">
      <dgm:prSet custT="1"/>
      <dgm:spPr/>
      <dgm:t>
        <a:bodyPr/>
        <a:lstStyle/>
        <a:p>
          <a:r>
            <a:rPr lang="es-EC" sz="1400" dirty="0" smtClean="0"/>
            <a:t>Investigación de mercado</a:t>
          </a:r>
          <a:endParaRPr lang="es-EC" sz="1400" dirty="0"/>
        </a:p>
      </dgm:t>
    </dgm:pt>
    <dgm:pt modelId="{82AD35BA-6757-4B35-967C-8101324BF791}" type="parTrans" cxnId="{2062BEFE-97F7-4AD6-906B-F49370B16592}">
      <dgm:prSet/>
      <dgm:spPr/>
      <dgm:t>
        <a:bodyPr/>
        <a:lstStyle/>
        <a:p>
          <a:endParaRPr lang="es-EC"/>
        </a:p>
      </dgm:t>
    </dgm:pt>
    <dgm:pt modelId="{63BF1EAB-AB88-469E-815E-8529102202A3}" type="sibTrans" cxnId="{2062BEFE-97F7-4AD6-906B-F49370B16592}">
      <dgm:prSet/>
      <dgm:spPr/>
      <dgm:t>
        <a:bodyPr/>
        <a:lstStyle/>
        <a:p>
          <a:endParaRPr lang="es-EC"/>
        </a:p>
      </dgm:t>
    </dgm:pt>
    <dgm:pt modelId="{18BB0C2A-385F-41DA-924E-7714B5E24912}">
      <dgm:prSet custT="1"/>
      <dgm:spPr/>
      <dgm:t>
        <a:bodyPr/>
        <a:lstStyle/>
        <a:p>
          <a:r>
            <a:rPr lang="es-EC" sz="1200" dirty="0" smtClean="0"/>
            <a:t>Conclusiones y recomendaciones</a:t>
          </a:r>
          <a:endParaRPr lang="es-EC" sz="1200" dirty="0"/>
        </a:p>
      </dgm:t>
    </dgm:pt>
    <dgm:pt modelId="{1CA5B0CE-2A0E-4915-8C42-2F876C15504B}" type="parTrans" cxnId="{71A97A6C-CCEE-4367-BC1C-8D4280251A48}">
      <dgm:prSet/>
      <dgm:spPr/>
      <dgm:t>
        <a:bodyPr/>
        <a:lstStyle/>
        <a:p>
          <a:endParaRPr lang="es-EC"/>
        </a:p>
      </dgm:t>
    </dgm:pt>
    <dgm:pt modelId="{B2FAB514-45CF-4CFE-886B-1CDF3150D59A}" type="sibTrans" cxnId="{71A97A6C-CCEE-4367-BC1C-8D4280251A48}">
      <dgm:prSet/>
      <dgm:spPr/>
      <dgm:t>
        <a:bodyPr/>
        <a:lstStyle/>
        <a:p>
          <a:endParaRPr lang="es-EC"/>
        </a:p>
      </dgm:t>
    </dgm:pt>
    <dgm:pt modelId="{35A88B14-DA75-4B18-89DC-5D8BF32E73F6}" type="pres">
      <dgm:prSet presAssocID="{117A4FBC-BA3B-4AC8-844A-3412D753ED7B}" presName="Name0" presStyleCnt="0">
        <dgm:presLayoutVars>
          <dgm:dir/>
          <dgm:resizeHandles val="exact"/>
        </dgm:presLayoutVars>
      </dgm:prSet>
      <dgm:spPr/>
    </dgm:pt>
    <dgm:pt modelId="{DFE3EFC4-B95E-482D-BA0E-F7F499C41060}" type="pres">
      <dgm:prSet presAssocID="{CA911677-EC8C-4D7B-8A64-B4169222482F}" presName="node" presStyleLbl="node1" presStyleIdx="0" presStyleCnt="6" custScaleX="107212" custScaleY="172749">
        <dgm:presLayoutVars>
          <dgm:bulletEnabled val="1"/>
        </dgm:presLayoutVars>
      </dgm:prSet>
      <dgm:spPr/>
      <dgm:t>
        <a:bodyPr/>
        <a:lstStyle/>
        <a:p>
          <a:endParaRPr lang="es-EC"/>
        </a:p>
      </dgm:t>
    </dgm:pt>
    <dgm:pt modelId="{5CF954EA-D0CC-4EDC-BF84-1FDA99B7E8EE}" type="pres">
      <dgm:prSet presAssocID="{D153F4F0-7843-4C0C-9019-56BA1541EFA1}" presName="sibTrans" presStyleLbl="sibTrans2D1" presStyleIdx="0" presStyleCnt="5"/>
      <dgm:spPr/>
      <dgm:t>
        <a:bodyPr/>
        <a:lstStyle/>
        <a:p>
          <a:endParaRPr lang="es-EC"/>
        </a:p>
      </dgm:t>
    </dgm:pt>
    <dgm:pt modelId="{820F7133-E19B-48B1-9384-1D85642641FF}" type="pres">
      <dgm:prSet presAssocID="{D153F4F0-7843-4C0C-9019-56BA1541EFA1}" presName="connectorText" presStyleLbl="sibTrans2D1" presStyleIdx="0" presStyleCnt="5"/>
      <dgm:spPr/>
      <dgm:t>
        <a:bodyPr/>
        <a:lstStyle/>
        <a:p>
          <a:endParaRPr lang="es-EC"/>
        </a:p>
      </dgm:t>
    </dgm:pt>
    <dgm:pt modelId="{F0485E5F-0A5A-4BDC-BC74-A8FEBCB6F7AE}" type="pres">
      <dgm:prSet presAssocID="{821C4C5B-DB7B-4858-84D0-5E764359741C}" presName="node" presStyleLbl="node1" presStyleIdx="1" presStyleCnt="6" custScaleY="172749">
        <dgm:presLayoutVars>
          <dgm:bulletEnabled val="1"/>
        </dgm:presLayoutVars>
      </dgm:prSet>
      <dgm:spPr/>
      <dgm:t>
        <a:bodyPr/>
        <a:lstStyle/>
        <a:p>
          <a:endParaRPr lang="es-EC"/>
        </a:p>
      </dgm:t>
    </dgm:pt>
    <dgm:pt modelId="{FE1A50AC-921C-4244-97A6-4A19A1B7E4A0}" type="pres">
      <dgm:prSet presAssocID="{B566CBDA-498B-4A8C-999F-87C8B7C47E4A}" presName="sibTrans" presStyleLbl="sibTrans2D1" presStyleIdx="1" presStyleCnt="5"/>
      <dgm:spPr/>
      <dgm:t>
        <a:bodyPr/>
        <a:lstStyle/>
        <a:p>
          <a:endParaRPr lang="es-EC"/>
        </a:p>
      </dgm:t>
    </dgm:pt>
    <dgm:pt modelId="{F0535D8A-D4BB-4EB0-A541-310856AB0011}" type="pres">
      <dgm:prSet presAssocID="{B566CBDA-498B-4A8C-999F-87C8B7C47E4A}" presName="connectorText" presStyleLbl="sibTrans2D1" presStyleIdx="1" presStyleCnt="5"/>
      <dgm:spPr/>
      <dgm:t>
        <a:bodyPr/>
        <a:lstStyle/>
        <a:p>
          <a:endParaRPr lang="es-EC"/>
        </a:p>
      </dgm:t>
    </dgm:pt>
    <dgm:pt modelId="{1AE7EC48-5389-47B4-9383-89872B8CE9BE}" type="pres">
      <dgm:prSet presAssocID="{9F1448BB-A4CA-4C38-92BE-3E682F1421BF}" presName="node" presStyleLbl="node1" presStyleIdx="2" presStyleCnt="6" custScaleY="172749">
        <dgm:presLayoutVars>
          <dgm:bulletEnabled val="1"/>
        </dgm:presLayoutVars>
      </dgm:prSet>
      <dgm:spPr/>
      <dgm:t>
        <a:bodyPr/>
        <a:lstStyle/>
        <a:p>
          <a:endParaRPr lang="es-EC"/>
        </a:p>
      </dgm:t>
    </dgm:pt>
    <dgm:pt modelId="{96111799-B2F5-426D-A614-557DA2554D92}" type="pres">
      <dgm:prSet presAssocID="{F0EF4A00-3E8E-4EDD-8D40-55446D793A9D}" presName="sibTrans" presStyleLbl="sibTrans2D1" presStyleIdx="2" presStyleCnt="5"/>
      <dgm:spPr/>
      <dgm:t>
        <a:bodyPr/>
        <a:lstStyle/>
        <a:p>
          <a:endParaRPr lang="es-EC"/>
        </a:p>
      </dgm:t>
    </dgm:pt>
    <dgm:pt modelId="{A3FA58CC-305D-405F-8C03-390461A8C9BD}" type="pres">
      <dgm:prSet presAssocID="{F0EF4A00-3E8E-4EDD-8D40-55446D793A9D}" presName="connectorText" presStyleLbl="sibTrans2D1" presStyleIdx="2" presStyleCnt="5"/>
      <dgm:spPr/>
      <dgm:t>
        <a:bodyPr/>
        <a:lstStyle/>
        <a:p>
          <a:endParaRPr lang="es-EC"/>
        </a:p>
      </dgm:t>
    </dgm:pt>
    <dgm:pt modelId="{6E474244-CEDF-4A28-832E-B219CF8440E0}" type="pres">
      <dgm:prSet presAssocID="{AF279FEB-AF52-41B0-BCE2-04D4CD7E7C45}" presName="node" presStyleLbl="node1" presStyleIdx="3" presStyleCnt="6" custScaleY="172749">
        <dgm:presLayoutVars>
          <dgm:bulletEnabled val="1"/>
        </dgm:presLayoutVars>
      </dgm:prSet>
      <dgm:spPr/>
      <dgm:t>
        <a:bodyPr/>
        <a:lstStyle/>
        <a:p>
          <a:endParaRPr lang="es-EC"/>
        </a:p>
      </dgm:t>
    </dgm:pt>
    <dgm:pt modelId="{B414808E-EF04-4C5A-B162-3220F8203D36}" type="pres">
      <dgm:prSet presAssocID="{5CE84708-A7A6-4180-9AB2-BEFADCE0CC3E}" presName="sibTrans" presStyleLbl="sibTrans2D1" presStyleIdx="3" presStyleCnt="5"/>
      <dgm:spPr/>
      <dgm:t>
        <a:bodyPr/>
        <a:lstStyle/>
        <a:p>
          <a:endParaRPr lang="es-EC"/>
        </a:p>
      </dgm:t>
    </dgm:pt>
    <dgm:pt modelId="{CD93C499-CEC0-4CDE-BE8B-6CAF9CEC2E6F}" type="pres">
      <dgm:prSet presAssocID="{5CE84708-A7A6-4180-9AB2-BEFADCE0CC3E}" presName="connectorText" presStyleLbl="sibTrans2D1" presStyleIdx="3" presStyleCnt="5"/>
      <dgm:spPr/>
      <dgm:t>
        <a:bodyPr/>
        <a:lstStyle/>
        <a:p>
          <a:endParaRPr lang="es-EC"/>
        </a:p>
      </dgm:t>
    </dgm:pt>
    <dgm:pt modelId="{1F17A7EB-E77B-42FB-9F5D-A3CACD5E22F9}" type="pres">
      <dgm:prSet presAssocID="{F1AF3BDE-D471-46F3-9395-649BF70E7C47}" presName="node" presStyleLbl="node1" presStyleIdx="4" presStyleCnt="6" custScaleX="111634" custScaleY="172749">
        <dgm:presLayoutVars>
          <dgm:bulletEnabled val="1"/>
        </dgm:presLayoutVars>
      </dgm:prSet>
      <dgm:spPr/>
      <dgm:t>
        <a:bodyPr/>
        <a:lstStyle/>
        <a:p>
          <a:endParaRPr lang="es-EC"/>
        </a:p>
      </dgm:t>
    </dgm:pt>
    <dgm:pt modelId="{FBB3BEBC-B3FE-446E-950D-94C09706B328}" type="pres">
      <dgm:prSet presAssocID="{63BF1EAB-AB88-469E-815E-8529102202A3}" presName="sibTrans" presStyleLbl="sibTrans2D1" presStyleIdx="4" presStyleCnt="5"/>
      <dgm:spPr/>
      <dgm:t>
        <a:bodyPr/>
        <a:lstStyle/>
        <a:p>
          <a:endParaRPr lang="es-EC"/>
        </a:p>
      </dgm:t>
    </dgm:pt>
    <dgm:pt modelId="{AA5DFB5D-CE48-4FB7-8E7D-E2E9667F5092}" type="pres">
      <dgm:prSet presAssocID="{63BF1EAB-AB88-469E-815E-8529102202A3}" presName="connectorText" presStyleLbl="sibTrans2D1" presStyleIdx="4" presStyleCnt="5"/>
      <dgm:spPr/>
      <dgm:t>
        <a:bodyPr/>
        <a:lstStyle/>
        <a:p>
          <a:endParaRPr lang="es-EC"/>
        </a:p>
      </dgm:t>
    </dgm:pt>
    <dgm:pt modelId="{5E652B12-1EF4-45D2-BCA1-D75E6F3C2F48}" type="pres">
      <dgm:prSet presAssocID="{18BB0C2A-385F-41DA-924E-7714B5E24912}" presName="node" presStyleLbl="node1" presStyleIdx="5" presStyleCnt="6" custScaleX="128107" custScaleY="172749" custLinFactNeighborX="-19924" custLinFactNeighborY="0">
        <dgm:presLayoutVars>
          <dgm:bulletEnabled val="1"/>
        </dgm:presLayoutVars>
      </dgm:prSet>
      <dgm:spPr/>
      <dgm:t>
        <a:bodyPr/>
        <a:lstStyle/>
        <a:p>
          <a:endParaRPr lang="es-EC"/>
        </a:p>
      </dgm:t>
    </dgm:pt>
  </dgm:ptLst>
  <dgm:cxnLst>
    <dgm:cxn modelId="{522F3898-3420-4E06-A1C7-0D7E10E73A80}" type="presOf" srcId="{117A4FBC-BA3B-4AC8-844A-3412D753ED7B}" destId="{35A88B14-DA75-4B18-89DC-5D8BF32E73F6}" srcOrd="0" destOrd="0" presId="urn:microsoft.com/office/officeart/2005/8/layout/process1"/>
    <dgm:cxn modelId="{2AABBFA6-AD1B-46B8-B5C3-25D2E3F3E614}" type="presOf" srcId="{D153F4F0-7843-4C0C-9019-56BA1541EFA1}" destId="{5CF954EA-D0CC-4EDC-BF84-1FDA99B7E8EE}" srcOrd="0" destOrd="0" presId="urn:microsoft.com/office/officeart/2005/8/layout/process1"/>
    <dgm:cxn modelId="{E8DD404A-602F-442A-97D6-F3B0FA7373AF}" type="presOf" srcId="{D153F4F0-7843-4C0C-9019-56BA1541EFA1}" destId="{820F7133-E19B-48B1-9384-1D85642641FF}" srcOrd="1" destOrd="0" presId="urn:microsoft.com/office/officeart/2005/8/layout/process1"/>
    <dgm:cxn modelId="{5343BA56-E330-40E8-AC42-5E4790747021}" type="presOf" srcId="{B566CBDA-498B-4A8C-999F-87C8B7C47E4A}" destId="{FE1A50AC-921C-4244-97A6-4A19A1B7E4A0}" srcOrd="0" destOrd="0" presId="urn:microsoft.com/office/officeart/2005/8/layout/process1"/>
    <dgm:cxn modelId="{A5FB202C-D79E-4366-AE64-B670899C59A1}" type="presOf" srcId="{5CE84708-A7A6-4180-9AB2-BEFADCE0CC3E}" destId="{CD93C499-CEC0-4CDE-BE8B-6CAF9CEC2E6F}" srcOrd="1" destOrd="0" presId="urn:microsoft.com/office/officeart/2005/8/layout/process1"/>
    <dgm:cxn modelId="{2062BEFE-97F7-4AD6-906B-F49370B16592}" srcId="{117A4FBC-BA3B-4AC8-844A-3412D753ED7B}" destId="{F1AF3BDE-D471-46F3-9395-649BF70E7C47}" srcOrd="4" destOrd="0" parTransId="{82AD35BA-6757-4B35-967C-8101324BF791}" sibTransId="{63BF1EAB-AB88-469E-815E-8529102202A3}"/>
    <dgm:cxn modelId="{876B2507-94A3-4DB8-B7F1-7C69DDA4E902}" type="presOf" srcId="{F0EF4A00-3E8E-4EDD-8D40-55446D793A9D}" destId="{A3FA58CC-305D-405F-8C03-390461A8C9BD}" srcOrd="1" destOrd="0" presId="urn:microsoft.com/office/officeart/2005/8/layout/process1"/>
    <dgm:cxn modelId="{D2369892-14D6-43AC-9F52-8EBA268E0F10}" srcId="{117A4FBC-BA3B-4AC8-844A-3412D753ED7B}" destId="{CA911677-EC8C-4D7B-8A64-B4169222482F}" srcOrd="0" destOrd="0" parTransId="{A81D329E-5130-4EFD-8E62-BCC6354A6EDA}" sibTransId="{D153F4F0-7843-4C0C-9019-56BA1541EFA1}"/>
    <dgm:cxn modelId="{427E5F62-9EBE-4492-82D8-3616555BC004}" srcId="{117A4FBC-BA3B-4AC8-844A-3412D753ED7B}" destId="{9F1448BB-A4CA-4C38-92BE-3E682F1421BF}" srcOrd="2" destOrd="0" parTransId="{CF070353-B6D6-491B-8B81-E637B00587DE}" sibTransId="{F0EF4A00-3E8E-4EDD-8D40-55446D793A9D}"/>
    <dgm:cxn modelId="{01D969E2-BF82-4059-841E-3CB8E709F7E7}" type="presOf" srcId="{9F1448BB-A4CA-4C38-92BE-3E682F1421BF}" destId="{1AE7EC48-5389-47B4-9383-89872B8CE9BE}" srcOrd="0" destOrd="0" presId="urn:microsoft.com/office/officeart/2005/8/layout/process1"/>
    <dgm:cxn modelId="{ADB6F0A3-BCFC-4CA9-B7F4-C2309B13FD6F}" srcId="{117A4FBC-BA3B-4AC8-844A-3412D753ED7B}" destId="{821C4C5B-DB7B-4858-84D0-5E764359741C}" srcOrd="1" destOrd="0" parTransId="{89D09CB4-2D8D-4E67-9376-9C356AEFDDE6}" sibTransId="{B566CBDA-498B-4A8C-999F-87C8B7C47E4A}"/>
    <dgm:cxn modelId="{DD97AFF1-1D4D-4FE7-A96D-2F69CF8E2616}" type="presOf" srcId="{AF279FEB-AF52-41B0-BCE2-04D4CD7E7C45}" destId="{6E474244-CEDF-4A28-832E-B219CF8440E0}" srcOrd="0" destOrd="0" presId="urn:microsoft.com/office/officeart/2005/8/layout/process1"/>
    <dgm:cxn modelId="{71A97A6C-CCEE-4367-BC1C-8D4280251A48}" srcId="{117A4FBC-BA3B-4AC8-844A-3412D753ED7B}" destId="{18BB0C2A-385F-41DA-924E-7714B5E24912}" srcOrd="5" destOrd="0" parTransId="{1CA5B0CE-2A0E-4915-8C42-2F876C15504B}" sibTransId="{B2FAB514-45CF-4CFE-886B-1CDF3150D59A}"/>
    <dgm:cxn modelId="{92EC86D7-680B-404B-ACED-B0AC301B1846}" type="presOf" srcId="{63BF1EAB-AB88-469E-815E-8529102202A3}" destId="{AA5DFB5D-CE48-4FB7-8E7D-E2E9667F5092}" srcOrd="1" destOrd="0" presId="urn:microsoft.com/office/officeart/2005/8/layout/process1"/>
    <dgm:cxn modelId="{7F3FF6A3-026C-4DDC-A16A-D1F0968FCED2}" type="presOf" srcId="{CA911677-EC8C-4D7B-8A64-B4169222482F}" destId="{DFE3EFC4-B95E-482D-BA0E-F7F499C41060}" srcOrd="0" destOrd="0" presId="urn:microsoft.com/office/officeart/2005/8/layout/process1"/>
    <dgm:cxn modelId="{C4CA75A1-34E1-4F6E-8075-9F66A70208F1}" type="presOf" srcId="{18BB0C2A-385F-41DA-924E-7714B5E24912}" destId="{5E652B12-1EF4-45D2-BCA1-D75E6F3C2F48}" srcOrd="0" destOrd="0" presId="urn:microsoft.com/office/officeart/2005/8/layout/process1"/>
    <dgm:cxn modelId="{A3AF1318-BA43-43BD-8A50-3187895737A1}" type="presOf" srcId="{F0EF4A00-3E8E-4EDD-8D40-55446D793A9D}" destId="{96111799-B2F5-426D-A614-557DA2554D92}" srcOrd="0" destOrd="0" presId="urn:microsoft.com/office/officeart/2005/8/layout/process1"/>
    <dgm:cxn modelId="{98DA2E7B-E0E5-4073-8B28-5C94B04C9EA4}" type="presOf" srcId="{B566CBDA-498B-4A8C-999F-87C8B7C47E4A}" destId="{F0535D8A-D4BB-4EB0-A541-310856AB0011}" srcOrd="1" destOrd="0" presId="urn:microsoft.com/office/officeart/2005/8/layout/process1"/>
    <dgm:cxn modelId="{49BCF5E2-605C-4143-849A-B9D960345639}" type="presOf" srcId="{821C4C5B-DB7B-4858-84D0-5E764359741C}" destId="{F0485E5F-0A5A-4BDC-BC74-A8FEBCB6F7AE}" srcOrd="0" destOrd="0" presId="urn:microsoft.com/office/officeart/2005/8/layout/process1"/>
    <dgm:cxn modelId="{19EC7BE1-17F2-40F7-8D4A-9A2CB625ED8E}" type="presOf" srcId="{F1AF3BDE-D471-46F3-9395-649BF70E7C47}" destId="{1F17A7EB-E77B-42FB-9F5D-A3CACD5E22F9}" srcOrd="0" destOrd="0" presId="urn:microsoft.com/office/officeart/2005/8/layout/process1"/>
    <dgm:cxn modelId="{D1B320C4-20DE-44CE-92AA-A9AF0E362226}" type="presOf" srcId="{63BF1EAB-AB88-469E-815E-8529102202A3}" destId="{FBB3BEBC-B3FE-446E-950D-94C09706B328}" srcOrd="0" destOrd="0" presId="urn:microsoft.com/office/officeart/2005/8/layout/process1"/>
    <dgm:cxn modelId="{EBDA7CAF-EEDA-4122-A37A-CE13F110342D}" srcId="{117A4FBC-BA3B-4AC8-844A-3412D753ED7B}" destId="{AF279FEB-AF52-41B0-BCE2-04D4CD7E7C45}" srcOrd="3" destOrd="0" parTransId="{4D086906-4E64-42BA-938E-A7BC140700DA}" sibTransId="{5CE84708-A7A6-4180-9AB2-BEFADCE0CC3E}"/>
    <dgm:cxn modelId="{0B61C52D-76C0-4A0B-BE9E-6C2300A0238B}" type="presOf" srcId="{5CE84708-A7A6-4180-9AB2-BEFADCE0CC3E}" destId="{B414808E-EF04-4C5A-B162-3220F8203D36}" srcOrd="0" destOrd="0" presId="urn:microsoft.com/office/officeart/2005/8/layout/process1"/>
    <dgm:cxn modelId="{3D6D3C7D-5ACF-4C9E-804D-B3C2C9978F79}" type="presParOf" srcId="{35A88B14-DA75-4B18-89DC-5D8BF32E73F6}" destId="{DFE3EFC4-B95E-482D-BA0E-F7F499C41060}" srcOrd="0" destOrd="0" presId="urn:microsoft.com/office/officeart/2005/8/layout/process1"/>
    <dgm:cxn modelId="{3D386CD6-1328-4513-A57D-B508B7E2C009}" type="presParOf" srcId="{35A88B14-DA75-4B18-89DC-5D8BF32E73F6}" destId="{5CF954EA-D0CC-4EDC-BF84-1FDA99B7E8EE}" srcOrd="1" destOrd="0" presId="urn:microsoft.com/office/officeart/2005/8/layout/process1"/>
    <dgm:cxn modelId="{DA3E8765-9376-4A19-A4AD-ED51B4D3164D}" type="presParOf" srcId="{5CF954EA-D0CC-4EDC-BF84-1FDA99B7E8EE}" destId="{820F7133-E19B-48B1-9384-1D85642641FF}" srcOrd="0" destOrd="0" presId="urn:microsoft.com/office/officeart/2005/8/layout/process1"/>
    <dgm:cxn modelId="{19B9DB55-134D-41E1-9266-7D84EEF75FD5}" type="presParOf" srcId="{35A88B14-DA75-4B18-89DC-5D8BF32E73F6}" destId="{F0485E5F-0A5A-4BDC-BC74-A8FEBCB6F7AE}" srcOrd="2" destOrd="0" presId="urn:microsoft.com/office/officeart/2005/8/layout/process1"/>
    <dgm:cxn modelId="{7F583B36-0CD0-4724-80A7-ED2A0C85003A}" type="presParOf" srcId="{35A88B14-DA75-4B18-89DC-5D8BF32E73F6}" destId="{FE1A50AC-921C-4244-97A6-4A19A1B7E4A0}" srcOrd="3" destOrd="0" presId="urn:microsoft.com/office/officeart/2005/8/layout/process1"/>
    <dgm:cxn modelId="{801C0104-48C6-45AC-9193-369238454728}" type="presParOf" srcId="{FE1A50AC-921C-4244-97A6-4A19A1B7E4A0}" destId="{F0535D8A-D4BB-4EB0-A541-310856AB0011}" srcOrd="0" destOrd="0" presId="urn:microsoft.com/office/officeart/2005/8/layout/process1"/>
    <dgm:cxn modelId="{42DC69C2-E5EC-4F39-9499-319CE933AD90}" type="presParOf" srcId="{35A88B14-DA75-4B18-89DC-5D8BF32E73F6}" destId="{1AE7EC48-5389-47B4-9383-89872B8CE9BE}" srcOrd="4" destOrd="0" presId="urn:microsoft.com/office/officeart/2005/8/layout/process1"/>
    <dgm:cxn modelId="{7FA00F50-5060-4F51-8CB2-2AB681945170}" type="presParOf" srcId="{35A88B14-DA75-4B18-89DC-5D8BF32E73F6}" destId="{96111799-B2F5-426D-A614-557DA2554D92}" srcOrd="5" destOrd="0" presId="urn:microsoft.com/office/officeart/2005/8/layout/process1"/>
    <dgm:cxn modelId="{6E30AD3C-B49E-4C4C-B79B-64491EA3CB20}" type="presParOf" srcId="{96111799-B2F5-426D-A614-557DA2554D92}" destId="{A3FA58CC-305D-405F-8C03-390461A8C9BD}" srcOrd="0" destOrd="0" presId="urn:microsoft.com/office/officeart/2005/8/layout/process1"/>
    <dgm:cxn modelId="{FF184624-F004-46EE-A576-3E72CB17F9F9}" type="presParOf" srcId="{35A88B14-DA75-4B18-89DC-5D8BF32E73F6}" destId="{6E474244-CEDF-4A28-832E-B219CF8440E0}" srcOrd="6" destOrd="0" presId="urn:microsoft.com/office/officeart/2005/8/layout/process1"/>
    <dgm:cxn modelId="{78BE66B4-C2FD-4C24-8B1D-A098C153A147}" type="presParOf" srcId="{35A88B14-DA75-4B18-89DC-5D8BF32E73F6}" destId="{B414808E-EF04-4C5A-B162-3220F8203D36}" srcOrd="7" destOrd="0" presId="urn:microsoft.com/office/officeart/2005/8/layout/process1"/>
    <dgm:cxn modelId="{82A90CD6-921A-4043-96C7-2DECE135E1B2}" type="presParOf" srcId="{B414808E-EF04-4C5A-B162-3220F8203D36}" destId="{CD93C499-CEC0-4CDE-BE8B-6CAF9CEC2E6F}" srcOrd="0" destOrd="0" presId="urn:microsoft.com/office/officeart/2005/8/layout/process1"/>
    <dgm:cxn modelId="{F5A25308-6F55-495F-8CB4-C83745F47230}" type="presParOf" srcId="{35A88B14-DA75-4B18-89DC-5D8BF32E73F6}" destId="{1F17A7EB-E77B-42FB-9F5D-A3CACD5E22F9}" srcOrd="8" destOrd="0" presId="urn:microsoft.com/office/officeart/2005/8/layout/process1"/>
    <dgm:cxn modelId="{4C3EB38A-C610-48CE-B1A1-977DA2AA046B}" type="presParOf" srcId="{35A88B14-DA75-4B18-89DC-5D8BF32E73F6}" destId="{FBB3BEBC-B3FE-446E-950D-94C09706B328}" srcOrd="9" destOrd="0" presId="urn:microsoft.com/office/officeart/2005/8/layout/process1"/>
    <dgm:cxn modelId="{E7C56A00-31B5-4649-A365-D4EE4C6DBB59}" type="presParOf" srcId="{FBB3BEBC-B3FE-446E-950D-94C09706B328}" destId="{AA5DFB5D-CE48-4FB7-8E7D-E2E9667F5092}" srcOrd="0" destOrd="0" presId="urn:microsoft.com/office/officeart/2005/8/layout/process1"/>
    <dgm:cxn modelId="{4F196302-E365-423D-B1C6-64D26A2EAC50}" type="presParOf" srcId="{35A88B14-DA75-4B18-89DC-5D8BF32E73F6}" destId="{5E652B12-1EF4-45D2-BCA1-D75E6F3C2F48}"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45CDC-4C73-4C1F-A208-E81963F95F8F}" type="doc">
      <dgm:prSet loTypeId="urn:microsoft.com/office/officeart/2005/8/layout/hProcess4" loCatId="process" qsTypeId="urn:microsoft.com/office/officeart/2005/8/quickstyle/simple1" qsCatId="simple" csTypeId="urn:microsoft.com/office/officeart/2005/8/colors/accent3_1" csCatId="accent3" phldr="1"/>
      <dgm:spPr/>
      <dgm:t>
        <a:bodyPr/>
        <a:lstStyle/>
        <a:p>
          <a:endParaRPr lang="es-EC"/>
        </a:p>
      </dgm:t>
    </dgm:pt>
    <dgm:pt modelId="{74930401-0F9F-466A-98D7-A6A4435A3BFF}">
      <dgm:prSet phldrT="[Texto]"/>
      <dgm:spPr/>
      <dgm:t>
        <a:bodyPr/>
        <a:lstStyle/>
        <a:p>
          <a:r>
            <a:rPr lang="es-EC" dirty="0" smtClean="0"/>
            <a:t>En 2008</a:t>
          </a:r>
          <a:endParaRPr lang="es-EC" dirty="0"/>
        </a:p>
      </dgm:t>
    </dgm:pt>
    <dgm:pt modelId="{406D2BAB-7799-4B7A-9070-0658DD4ACF05}" type="parTrans" cxnId="{97311BB2-07AB-4BB9-9AFB-627915D69E94}">
      <dgm:prSet/>
      <dgm:spPr/>
      <dgm:t>
        <a:bodyPr/>
        <a:lstStyle/>
        <a:p>
          <a:endParaRPr lang="es-EC"/>
        </a:p>
      </dgm:t>
    </dgm:pt>
    <dgm:pt modelId="{8D07BDF0-803E-47B0-BC4A-B719DC9C4172}" type="sibTrans" cxnId="{97311BB2-07AB-4BB9-9AFB-627915D69E94}">
      <dgm:prSet/>
      <dgm:spPr/>
      <dgm:t>
        <a:bodyPr/>
        <a:lstStyle/>
        <a:p>
          <a:endParaRPr lang="es-EC"/>
        </a:p>
      </dgm:t>
    </dgm:pt>
    <dgm:pt modelId="{635AFA00-471F-404E-AA81-0A02AC611C2F}">
      <dgm:prSet phldrT="[Texto]" custT="1"/>
      <dgm:spPr/>
      <dgm:t>
        <a:bodyPr/>
        <a:lstStyle/>
        <a:p>
          <a:r>
            <a:rPr lang="es-EC" sz="1600" dirty="0" smtClean="0"/>
            <a:t>La Asociación Internacional de llantas y cauchos (INTRA) presento cifra de reencauche de varios países. Ecuador reencaucha el 20% de llantas</a:t>
          </a:r>
          <a:endParaRPr lang="es-EC" sz="1600" dirty="0"/>
        </a:p>
      </dgm:t>
    </dgm:pt>
    <dgm:pt modelId="{DECDCA12-D1A3-435A-8962-37FC9B0802F4}" type="parTrans" cxnId="{14B37358-A934-49D5-832C-88D568203758}">
      <dgm:prSet/>
      <dgm:spPr/>
      <dgm:t>
        <a:bodyPr/>
        <a:lstStyle/>
        <a:p>
          <a:endParaRPr lang="es-EC"/>
        </a:p>
      </dgm:t>
    </dgm:pt>
    <dgm:pt modelId="{C29376F6-3F1A-44D2-95CF-C2C1B63C7282}" type="sibTrans" cxnId="{14B37358-A934-49D5-832C-88D568203758}">
      <dgm:prSet/>
      <dgm:spPr/>
      <dgm:t>
        <a:bodyPr/>
        <a:lstStyle/>
        <a:p>
          <a:endParaRPr lang="es-EC"/>
        </a:p>
      </dgm:t>
    </dgm:pt>
    <dgm:pt modelId="{DEE9908F-BFAB-4B65-97BF-F5AFDFC261DC}">
      <dgm:prSet phldrT="[Texto]"/>
      <dgm:spPr/>
      <dgm:t>
        <a:bodyPr/>
        <a:lstStyle/>
        <a:p>
          <a:r>
            <a:rPr lang="es-EC" dirty="0" smtClean="0"/>
            <a:t>En el 2009 </a:t>
          </a:r>
          <a:endParaRPr lang="es-EC" dirty="0"/>
        </a:p>
      </dgm:t>
    </dgm:pt>
    <dgm:pt modelId="{B368AC5E-A0B2-471E-8813-811A7DA5AE58}" type="parTrans" cxnId="{C27DCF16-B0B4-4697-B61F-565C4F862DF2}">
      <dgm:prSet/>
      <dgm:spPr/>
      <dgm:t>
        <a:bodyPr/>
        <a:lstStyle/>
        <a:p>
          <a:endParaRPr lang="es-EC"/>
        </a:p>
      </dgm:t>
    </dgm:pt>
    <dgm:pt modelId="{5EE020BC-3D54-4C8F-AE0D-DCCBD32ABF45}" type="sibTrans" cxnId="{C27DCF16-B0B4-4697-B61F-565C4F862DF2}">
      <dgm:prSet/>
      <dgm:spPr/>
      <dgm:t>
        <a:bodyPr/>
        <a:lstStyle/>
        <a:p>
          <a:endParaRPr lang="es-EC"/>
        </a:p>
      </dgm:t>
    </dgm:pt>
    <dgm:pt modelId="{EE9FE622-6469-4B5B-A037-C6DC1862F302}">
      <dgm:prSet phldrT="[Texto]" custT="1"/>
      <dgm:spPr/>
      <dgm:t>
        <a:bodyPr/>
        <a:lstStyle/>
        <a:p>
          <a:r>
            <a:rPr lang="es-EC" sz="1400" dirty="0" smtClean="0"/>
            <a:t>Ecuador importaba 64 millones de dólares en 357.814 neumáticos; en el 2010 esa cifra se disparó a 105 millones de dólares (76% aumento del volumen de importaciones hasta las 629.872,18 llantas</a:t>
          </a:r>
          <a:endParaRPr lang="es-EC" sz="1400" dirty="0"/>
        </a:p>
      </dgm:t>
    </dgm:pt>
    <dgm:pt modelId="{E9CD03F3-727C-40E1-BCEF-237FC4798C64}" type="parTrans" cxnId="{FEB4CD95-D46A-4634-8768-32E78BB40FEB}">
      <dgm:prSet/>
      <dgm:spPr/>
      <dgm:t>
        <a:bodyPr/>
        <a:lstStyle/>
        <a:p>
          <a:endParaRPr lang="es-EC"/>
        </a:p>
      </dgm:t>
    </dgm:pt>
    <dgm:pt modelId="{38BDB5D6-A30D-438C-8B6C-1BFC61733FA9}" type="sibTrans" cxnId="{FEB4CD95-D46A-4634-8768-32E78BB40FEB}">
      <dgm:prSet/>
      <dgm:spPr/>
      <dgm:t>
        <a:bodyPr/>
        <a:lstStyle/>
        <a:p>
          <a:endParaRPr lang="es-EC"/>
        </a:p>
      </dgm:t>
    </dgm:pt>
    <dgm:pt modelId="{61594F2E-C525-4F96-8043-4AFE6D829833}">
      <dgm:prSet phldrT="[Texto]"/>
      <dgm:spPr/>
      <dgm:t>
        <a:bodyPr/>
        <a:lstStyle/>
        <a:p>
          <a:r>
            <a:rPr lang="es-EC" dirty="0" smtClean="0"/>
            <a:t>En 2010</a:t>
          </a:r>
          <a:endParaRPr lang="es-EC" dirty="0"/>
        </a:p>
      </dgm:t>
    </dgm:pt>
    <dgm:pt modelId="{43CAF7C1-F0CC-4DE9-B1B6-B799F8E550C8}" type="parTrans" cxnId="{61837341-96B5-41F1-ABA4-0D234F525C80}">
      <dgm:prSet/>
      <dgm:spPr/>
      <dgm:t>
        <a:bodyPr/>
        <a:lstStyle/>
        <a:p>
          <a:endParaRPr lang="es-EC"/>
        </a:p>
      </dgm:t>
    </dgm:pt>
    <dgm:pt modelId="{8FBF2898-6DAF-4047-95A3-C2290597DFBA}" type="sibTrans" cxnId="{61837341-96B5-41F1-ABA4-0D234F525C80}">
      <dgm:prSet/>
      <dgm:spPr/>
      <dgm:t>
        <a:bodyPr/>
        <a:lstStyle/>
        <a:p>
          <a:endParaRPr lang="es-EC"/>
        </a:p>
      </dgm:t>
    </dgm:pt>
    <dgm:pt modelId="{5607BB54-CDB3-4AE5-89AB-F323661F88EB}">
      <dgm:prSet phldrT="[Texto]"/>
      <dgm:spPr/>
      <dgm:t>
        <a:bodyPr/>
        <a:lstStyle/>
        <a:p>
          <a:r>
            <a:rPr lang="es-EC" dirty="0" smtClean="0"/>
            <a:t>El reencauche en el Ecuador eran mayoritariamente artesanales y el sector estaba compuesto por 11 empresas reencauchadoras y por vulcanizadores </a:t>
          </a:r>
          <a:endParaRPr lang="es-EC" dirty="0"/>
        </a:p>
      </dgm:t>
    </dgm:pt>
    <dgm:pt modelId="{DD0A5B94-0635-4A6D-9DCF-E4F7F641DB62}" type="parTrans" cxnId="{3879B4C1-E7EF-4560-994C-163FC6F65A40}">
      <dgm:prSet/>
      <dgm:spPr/>
      <dgm:t>
        <a:bodyPr/>
        <a:lstStyle/>
        <a:p>
          <a:endParaRPr lang="es-EC"/>
        </a:p>
      </dgm:t>
    </dgm:pt>
    <dgm:pt modelId="{55E68CC2-4499-468C-95A6-46654A4BC8A4}" type="sibTrans" cxnId="{3879B4C1-E7EF-4560-994C-163FC6F65A40}">
      <dgm:prSet/>
      <dgm:spPr/>
      <dgm:t>
        <a:bodyPr/>
        <a:lstStyle/>
        <a:p>
          <a:endParaRPr lang="es-EC"/>
        </a:p>
      </dgm:t>
    </dgm:pt>
    <dgm:pt modelId="{E98695D7-4FB4-41D1-85D0-5EBD9D1D9E2E}" type="pres">
      <dgm:prSet presAssocID="{52645CDC-4C73-4C1F-A208-E81963F95F8F}" presName="Name0" presStyleCnt="0">
        <dgm:presLayoutVars>
          <dgm:dir/>
          <dgm:animLvl val="lvl"/>
          <dgm:resizeHandles val="exact"/>
        </dgm:presLayoutVars>
      </dgm:prSet>
      <dgm:spPr/>
      <dgm:t>
        <a:bodyPr/>
        <a:lstStyle/>
        <a:p>
          <a:endParaRPr lang="es-EC"/>
        </a:p>
      </dgm:t>
    </dgm:pt>
    <dgm:pt modelId="{D5FA114B-1A7C-41E7-A72B-29D87E18C3B4}" type="pres">
      <dgm:prSet presAssocID="{52645CDC-4C73-4C1F-A208-E81963F95F8F}" presName="tSp" presStyleCnt="0"/>
      <dgm:spPr/>
    </dgm:pt>
    <dgm:pt modelId="{224E7499-B294-48B6-AFF8-FA13E072D1EC}" type="pres">
      <dgm:prSet presAssocID="{52645CDC-4C73-4C1F-A208-E81963F95F8F}" presName="bSp" presStyleCnt="0"/>
      <dgm:spPr/>
    </dgm:pt>
    <dgm:pt modelId="{1F653060-4DE6-4A98-B4B6-9A74220A21C2}" type="pres">
      <dgm:prSet presAssocID="{52645CDC-4C73-4C1F-A208-E81963F95F8F}" presName="process" presStyleCnt="0"/>
      <dgm:spPr/>
    </dgm:pt>
    <dgm:pt modelId="{14E7C495-9D60-451C-8F42-2EC9643C576D}" type="pres">
      <dgm:prSet presAssocID="{74930401-0F9F-466A-98D7-A6A4435A3BFF}" presName="composite1" presStyleCnt="0"/>
      <dgm:spPr/>
    </dgm:pt>
    <dgm:pt modelId="{4193D47E-CD38-4EEF-973E-EC92E3B1F9BD}" type="pres">
      <dgm:prSet presAssocID="{74930401-0F9F-466A-98D7-A6A4435A3BFF}" presName="dummyNode1" presStyleLbl="node1" presStyleIdx="0" presStyleCnt="3"/>
      <dgm:spPr/>
    </dgm:pt>
    <dgm:pt modelId="{6D9C17B8-ACEF-4936-88C2-325047E62182}" type="pres">
      <dgm:prSet presAssocID="{74930401-0F9F-466A-98D7-A6A4435A3BFF}" presName="childNode1" presStyleLbl="bgAcc1" presStyleIdx="0" presStyleCnt="3">
        <dgm:presLayoutVars>
          <dgm:bulletEnabled val="1"/>
        </dgm:presLayoutVars>
      </dgm:prSet>
      <dgm:spPr/>
      <dgm:t>
        <a:bodyPr/>
        <a:lstStyle/>
        <a:p>
          <a:endParaRPr lang="es-EC"/>
        </a:p>
      </dgm:t>
    </dgm:pt>
    <dgm:pt modelId="{42FBF194-673C-49B6-8488-4A8735736307}" type="pres">
      <dgm:prSet presAssocID="{74930401-0F9F-466A-98D7-A6A4435A3BFF}" presName="childNode1tx" presStyleLbl="bgAcc1" presStyleIdx="0" presStyleCnt="3">
        <dgm:presLayoutVars>
          <dgm:bulletEnabled val="1"/>
        </dgm:presLayoutVars>
      </dgm:prSet>
      <dgm:spPr/>
      <dgm:t>
        <a:bodyPr/>
        <a:lstStyle/>
        <a:p>
          <a:endParaRPr lang="es-EC"/>
        </a:p>
      </dgm:t>
    </dgm:pt>
    <dgm:pt modelId="{8B7366EC-EB85-469E-9825-60486B6A24DC}" type="pres">
      <dgm:prSet presAssocID="{74930401-0F9F-466A-98D7-A6A4435A3BFF}" presName="parentNode1" presStyleLbl="node1" presStyleIdx="0" presStyleCnt="3">
        <dgm:presLayoutVars>
          <dgm:chMax val="1"/>
          <dgm:bulletEnabled val="1"/>
        </dgm:presLayoutVars>
      </dgm:prSet>
      <dgm:spPr/>
      <dgm:t>
        <a:bodyPr/>
        <a:lstStyle/>
        <a:p>
          <a:endParaRPr lang="es-EC"/>
        </a:p>
      </dgm:t>
    </dgm:pt>
    <dgm:pt modelId="{0A2D580F-A24F-48C3-ABDA-3D15245133CB}" type="pres">
      <dgm:prSet presAssocID="{74930401-0F9F-466A-98D7-A6A4435A3BFF}" presName="connSite1" presStyleCnt="0"/>
      <dgm:spPr/>
    </dgm:pt>
    <dgm:pt modelId="{EF6081BE-8680-4572-A57F-3FE71D56C204}" type="pres">
      <dgm:prSet presAssocID="{8D07BDF0-803E-47B0-BC4A-B719DC9C4172}" presName="Name9" presStyleLbl="sibTrans2D1" presStyleIdx="0" presStyleCnt="2"/>
      <dgm:spPr/>
      <dgm:t>
        <a:bodyPr/>
        <a:lstStyle/>
        <a:p>
          <a:endParaRPr lang="es-EC"/>
        </a:p>
      </dgm:t>
    </dgm:pt>
    <dgm:pt modelId="{2615E517-E7E3-446F-9547-DAAEA362982B}" type="pres">
      <dgm:prSet presAssocID="{DEE9908F-BFAB-4B65-97BF-F5AFDFC261DC}" presName="composite2" presStyleCnt="0"/>
      <dgm:spPr/>
    </dgm:pt>
    <dgm:pt modelId="{ADF4D3DB-103E-401A-B2C1-9E8456438CA0}" type="pres">
      <dgm:prSet presAssocID="{DEE9908F-BFAB-4B65-97BF-F5AFDFC261DC}" presName="dummyNode2" presStyleLbl="node1" presStyleIdx="0" presStyleCnt="3"/>
      <dgm:spPr/>
    </dgm:pt>
    <dgm:pt modelId="{BD713D70-93AA-4DE6-9119-0348EAA77B67}" type="pres">
      <dgm:prSet presAssocID="{DEE9908F-BFAB-4B65-97BF-F5AFDFC261DC}" presName="childNode2" presStyleLbl="bgAcc1" presStyleIdx="1" presStyleCnt="3" custScaleX="112405" custScaleY="115123">
        <dgm:presLayoutVars>
          <dgm:bulletEnabled val="1"/>
        </dgm:presLayoutVars>
      </dgm:prSet>
      <dgm:spPr/>
      <dgm:t>
        <a:bodyPr/>
        <a:lstStyle/>
        <a:p>
          <a:endParaRPr lang="es-EC"/>
        </a:p>
      </dgm:t>
    </dgm:pt>
    <dgm:pt modelId="{5980625D-CD19-4167-B226-AB4072500735}" type="pres">
      <dgm:prSet presAssocID="{DEE9908F-BFAB-4B65-97BF-F5AFDFC261DC}" presName="childNode2tx" presStyleLbl="bgAcc1" presStyleIdx="1" presStyleCnt="3">
        <dgm:presLayoutVars>
          <dgm:bulletEnabled val="1"/>
        </dgm:presLayoutVars>
      </dgm:prSet>
      <dgm:spPr/>
      <dgm:t>
        <a:bodyPr/>
        <a:lstStyle/>
        <a:p>
          <a:endParaRPr lang="es-EC"/>
        </a:p>
      </dgm:t>
    </dgm:pt>
    <dgm:pt modelId="{69DABEE0-773D-4CD3-86D4-07EA81FBC55D}" type="pres">
      <dgm:prSet presAssocID="{DEE9908F-BFAB-4B65-97BF-F5AFDFC261DC}" presName="parentNode2" presStyleLbl="node1" presStyleIdx="1" presStyleCnt="3">
        <dgm:presLayoutVars>
          <dgm:chMax val="0"/>
          <dgm:bulletEnabled val="1"/>
        </dgm:presLayoutVars>
      </dgm:prSet>
      <dgm:spPr/>
      <dgm:t>
        <a:bodyPr/>
        <a:lstStyle/>
        <a:p>
          <a:endParaRPr lang="es-EC"/>
        </a:p>
      </dgm:t>
    </dgm:pt>
    <dgm:pt modelId="{0DDBA146-CDF2-42A3-8AE9-C8DD3595FEE0}" type="pres">
      <dgm:prSet presAssocID="{DEE9908F-BFAB-4B65-97BF-F5AFDFC261DC}" presName="connSite2" presStyleCnt="0"/>
      <dgm:spPr/>
    </dgm:pt>
    <dgm:pt modelId="{107BF0F2-80D0-4550-8EE5-2A94711FC5B6}" type="pres">
      <dgm:prSet presAssocID="{5EE020BC-3D54-4C8F-AE0D-DCCBD32ABF45}" presName="Name18" presStyleLbl="sibTrans2D1" presStyleIdx="1" presStyleCnt="2"/>
      <dgm:spPr/>
      <dgm:t>
        <a:bodyPr/>
        <a:lstStyle/>
        <a:p>
          <a:endParaRPr lang="es-EC"/>
        </a:p>
      </dgm:t>
    </dgm:pt>
    <dgm:pt modelId="{5A0C4496-6D50-4D48-B8AF-68C9B7CDB21B}" type="pres">
      <dgm:prSet presAssocID="{61594F2E-C525-4F96-8043-4AFE6D829833}" presName="composite1" presStyleCnt="0"/>
      <dgm:spPr/>
    </dgm:pt>
    <dgm:pt modelId="{1FECDFE4-0FB7-4462-BED6-EDE1070BB71A}" type="pres">
      <dgm:prSet presAssocID="{61594F2E-C525-4F96-8043-4AFE6D829833}" presName="dummyNode1" presStyleLbl="node1" presStyleIdx="1" presStyleCnt="3"/>
      <dgm:spPr/>
    </dgm:pt>
    <dgm:pt modelId="{B46A5933-803C-403C-A6AE-310549BA5150}" type="pres">
      <dgm:prSet presAssocID="{61594F2E-C525-4F96-8043-4AFE6D829833}" presName="childNode1" presStyleLbl="bgAcc1" presStyleIdx="2" presStyleCnt="3">
        <dgm:presLayoutVars>
          <dgm:bulletEnabled val="1"/>
        </dgm:presLayoutVars>
      </dgm:prSet>
      <dgm:spPr/>
      <dgm:t>
        <a:bodyPr/>
        <a:lstStyle/>
        <a:p>
          <a:endParaRPr lang="es-EC"/>
        </a:p>
      </dgm:t>
    </dgm:pt>
    <dgm:pt modelId="{2AA6EECA-5A12-4F67-AC75-D251455C1A9D}" type="pres">
      <dgm:prSet presAssocID="{61594F2E-C525-4F96-8043-4AFE6D829833}" presName="childNode1tx" presStyleLbl="bgAcc1" presStyleIdx="2" presStyleCnt="3">
        <dgm:presLayoutVars>
          <dgm:bulletEnabled val="1"/>
        </dgm:presLayoutVars>
      </dgm:prSet>
      <dgm:spPr/>
      <dgm:t>
        <a:bodyPr/>
        <a:lstStyle/>
        <a:p>
          <a:endParaRPr lang="es-EC"/>
        </a:p>
      </dgm:t>
    </dgm:pt>
    <dgm:pt modelId="{818D4EA7-89AA-49FF-9891-D0CE4B7DC52C}" type="pres">
      <dgm:prSet presAssocID="{61594F2E-C525-4F96-8043-4AFE6D829833}" presName="parentNode1" presStyleLbl="node1" presStyleIdx="2" presStyleCnt="3">
        <dgm:presLayoutVars>
          <dgm:chMax val="1"/>
          <dgm:bulletEnabled val="1"/>
        </dgm:presLayoutVars>
      </dgm:prSet>
      <dgm:spPr/>
      <dgm:t>
        <a:bodyPr/>
        <a:lstStyle/>
        <a:p>
          <a:endParaRPr lang="es-EC"/>
        </a:p>
      </dgm:t>
    </dgm:pt>
    <dgm:pt modelId="{190166B0-81A9-4792-B224-BAF752245175}" type="pres">
      <dgm:prSet presAssocID="{61594F2E-C525-4F96-8043-4AFE6D829833}" presName="connSite1" presStyleCnt="0"/>
      <dgm:spPr/>
    </dgm:pt>
  </dgm:ptLst>
  <dgm:cxnLst>
    <dgm:cxn modelId="{5CBF881D-2AD7-4ECB-A940-4098E6E31EE9}" type="presOf" srcId="{EE9FE622-6469-4B5B-A037-C6DC1862F302}" destId="{BD713D70-93AA-4DE6-9119-0348EAA77B67}" srcOrd="0" destOrd="0" presId="urn:microsoft.com/office/officeart/2005/8/layout/hProcess4"/>
    <dgm:cxn modelId="{582FF237-BFEF-407E-BA78-9DC62B4E7FAC}" type="presOf" srcId="{5EE020BC-3D54-4C8F-AE0D-DCCBD32ABF45}" destId="{107BF0F2-80D0-4550-8EE5-2A94711FC5B6}" srcOrd="0" destOrd="0" presId="urn:microsoft.com/office/officeart/2005/8/layout/hProcess4"/>
    <dgm:cxn modelId="{E080DDE2-179C-453A-85A2-8994DEC3755C}" type="presOf" srcId="{52645CDC-4C73-4C1F-A208-E81963F95F8F}" destId="{E98695D7-4FB4-41D1-85D0-5EBD9D1D9E2E}" srcOrd="0" destOrd="0" presId="urn:microsoft.com/office/officeart/2005/8/layout/hProcess4"/>
    <dgm:cxn modelId="{3D163659-00ED-48D7-971A-9B538C861C58}" type="presOf" srcId="{DEE9908F-BFAB-4B65-97BF-F5AFDFC261DC}" destId="{69DABEE0-773D-4CD3-86D4-07EA81FBC55D}" srcOrd="0" destOrd="0" presId="urn:microsoft.com/office/officeart/2005/8/layout/hProcess4"/>
    <dgm:cxn modelId="{43ACD84C-6AD1-42F7-9751-118C27331ED3}" type="presOf" srcId="{5607BB54-CDB3-4AE5-89AB-F323661F88EB}" destId="{2AA6EECA-5A12-4F67-AC75-D251455C1A9D}" srcOrd="1" destOrd="0" presId="urn:microsoft.com/office/officeart/2005/8/layout/hProcess4"/>
    <dgm:cxn modelId="{61837341-96B5-41F1-ABA4-0D234F525C80}" srcId="{52645CDC-4C73-4C1F-A208-E81963F95F8F}" destId="{61594F2E-C525-4F96-8043-4AFE6D829833}" srcOrd="2" destOrd="0" parTransId="{43CAF7C1-F0CC-4DE9-B1B6-B799F8E550C8}" sibTransId="{8FBF2898-6DAF-4047-95A3-C2290597DFBA}"/>
    <dgm:cxn modelId="{6A852EA3-1CC1-4EDF-93C3-30A41D228E59}" type="presOf" srcId="{5607BB54-CDB3-4AE5-89AB-F323661F88EB}" destId="{B46A5933-803C-403C-A6AE-310549BA5150}" srcOrd="0" destOrd="0" presId="urn:microsoft.com/office/officeart/2005/8/layout/hProcess4"/>
    <dgm:cxn modelId="{97311BB2-07AB-4BB9-9AFB-627915D69E94}" srcId="{52645CDC-4C73-4C1F-A208-E81963F95F8F}" destId="{74930401-0F9F-466A-98D7-A6A4435A3BFF}" srcOrd="0" destOrd="0" parTransId="{406D2BAB-7799-4B7A-9070-0658DD4ACF05}" sibTransId="{8D07BDF0-803E-47B0-BC4A-B719DC9C4172}"/>
    <dgm:cxn modelId="{FEB4CD95-D46A-4634-8768-32E78BB40FEB}" srcId="{DEE9908F-BFAB-4B65-97BF-F5AFDFC261DC}" destId="{EE9FE622-6469-4B5B-A037-C6DC1862F302}" srcOrd="0" destOrd="0" parTransId="{E9CD03F3-727C-40E1-BCEF-237FC4798C64}" sibTransId="{38BDB5D6-A30D-438C-8B6C-1BFC61733FA9}"/>
    <dgm:cxn modelId="{C27DCF16-B0B4-4697-B61F-565C4F862DF2}" srcId="{52645CDC-4C73-4C1F-A208-E81963F95F8F}" destId="{DEE9908F-BFAB-4B65-97BF-F5AFDFC261DC}" srcOrd="1" destOrd="0" parTransId="{B368AC5E-A0B2-471E-8813-811A7DA5AE58}" sibTransId="{5EE020BC-3D54-4C8F-AE0D-DCCBD32ABF45}"/>
    <dgm:cxn modelId="{0159C875-DFCD-4832-9DAB-CBAB3D0B7055}" type="presOf" srcId="{8D07BDF0-803E-47B0-BC4A-B719DC9C4172}" destId="{EF6081BE-8680-4572-A57F-3FE71D56C204}" srcOrd="0" destOrd="0" presId="urn:microsoft.com/office/officeart/2005/8/layout/hProcess4"/>
    <dgm:cxn modelId="{14B37358-A934-49D5-832C-88D568203758}" srcId="{74930401-0F9F-466A-98D7-A6A4435A3BFF}" destId="{635AFA00-471F-404E-AA81-0A02AC611C2F}" srcOrd="0" destOrd="0" parTransId="{DECDCA12-D1A3-435A-8962-37FC9B0802F4}" sibTransId="{C29376F6-3F1A-44D2-95CF-C2C1B63C7282}"/>
    <dgm:cxn modelId="{7771BF0E-66A2-4D10-ABDB-980431024893}" type="presOf" srcId="{635AFA00-471F-404E-AA81-0A02AC611C2F}" destId="{6D9C17B8-ACEF-4936-88C2-325047E62182}" srcOrd="0" destOrd="0" presId="urn:microsoft.com/office/officeart/2005/8/layout/hProcess4"/>
    <dgm:cxn modelId="{21210D15-E296-4119-A1C7-13678F1FDA2E}" type="presOf" srcId="{61594F2E-C525-4F96-8043-4AFE6D829833}" destId="{818D4EA7-89AA-49FF-9891-D0CE4B7DC52C}" srcOrd="0" destOrd="0" presId="urn:microsoft.com/office/officeart/2005/8/layout/hProcess4"/>
    <dgm:cxn modelId="{39A0ED9C-24DB-4120-992B-B79A2B992CE6}" type="presOf" srcId="{EE9FE622-6469-4B5B-A037-C6DC1862F302}" destId="{5980625D-CD19-4167-B226-AB4072500735}" srcOrd="1" destOrd="0" presId="urn:microsoft.com/office/officeart/2005/8/layout/hProcess4"/>
    <dgm:cxn modelId="{7EF8DE70-4015-495E-8F1A-55B9CE1693A9}" type="presOf" srcId="{74930401-0F9F-466A-98D7-A6A4435A3BFF}" destId="{8B7366EC-EB85-469E-9825-60486B6A24DC}" srcOrd="0" destOrd="0" presId="urn:microsoft.com/office/officeart/2005/8/layout/hProcess4"/>
    <dgm:cxn modelId="{3879B4C1-E7EF-4560-994C-163FC6F65A40}" srcId="{61594F2E-C525-4F96-8043-4AFE6D829833}" destId="{5607BB54-CDB3-4AE5-89AB-F323661F88EB}" srcOrd="0" destOrd="0" parTransId="{DD0A5B94-0635-4A6D-9DCF-E4F7F641DB62}" sibTransId="{55E68CC2-4499-468C-95A6-46654A4BC8A4}"/>
    <dgm:cxn modelId="{7B0A1048-4551-41F3-AF77-9B84ECD99503}" type="presOf" srcId="{635AFA00-471F-404E-AA81-0A02AC611C2F}" destId="{42FBF194-673C-49B6-8488-4A8735736307}" srcOrd="1" destOrd="0" presId="urn:microsoft.com/office/officeart/2005/8/layout/hProcess4"/>
    <dgm:cxn modelId="{663C0283-C089-4769-86A1-4A81341CCE9D}" type="presParOf" srcId="{E98695D7-4FB4-41D1-85D0-5EBD9D1D9E2E}" destId="{D5FA114B-1A7C-41E7-A72B-29D87E18C3B4}" srcOrd="0" destOrd="0" presId="urn:microsoft.com/office/officeart/2005/8/layout/hProcess4"/>
    <dgm:cxn modelId="{3ADA7477-DBF6-4EB3-A81B-6403DF6F48BF}" type="presParOf" srcId="{E98695D7-4FB4-41D1-85D0-5EBD9D1D9E2E}" destId="{224E7499-B294-48B6-AFF8-FA13E072D1EC}" srcOrd="1" destOrd="0" presId="urn:microsoft.com/office/officeart/2005/8/layout/hProcess4"/>
    <dgm:cxn modelId="{6B789DDE-1B29-43B5-8059-8BE85C4DD940}" type="presParOf" srcId="{E98695D7-4FB4-41D1-85D0-5EBD9D1D9E2E}" destId="{1F653060-4DE6-4A98-B4B6-9A74220A21C2}" srcOrd="2" destOrd="0" presId="urn:microsoft.com/office/officeart/2005/8/layout/hProcess4"/>
    <dgm:cxn modelId="{3248D3CC-77F2-404F-B79C-F23BA2A3B592}" type="presParOf" srcId="{1F653060-4DE6-4A98-B4B6-9A74220A21C2}" destId="{14E7C495-9D60-451C-8F42-2EC9643C576D}" srcOrd="0" destOrd="0" presId="urn:microsoft.com/office/officeart/2005/8/layout/hProcess4"/>
    <dgm:cxn modelId="{A86D9F03-68B5-461A-AC42-28139D6F891D}" type="presParOf" srcId="{14E7C495-9D60-451C-8F42-2EC9643C576D}" destId="{4193D47E-CD38-4EEF-973E-EC92E3B1F9BD}" srcOrd="0" destOrd="0" presId="urn:microsoft.com/office/officeart/2005/8/layout/hProcess4"/>
    <dgm:cxn modelId="{50D1851F-626F-4A17-BE3F-6A82FA79F497}" type="presParOf" srcId="{14E7C495-9D60-451C-8F42-2EC9643C576D}" destId="{6D9C17B8-ACEF-4936-88C2-325047E62182}" srcOrd="1" destOrd="0" presId="urn:microsoft.com/office/officeart/2005/8/layout/hProcess4"/>
    <dgm:cxn modelId="{1139DE4A-C2B4-424D-9248-2DCE964ED760}" type="presParOf" srcId="{14E7C495-9D60-451C-8F42-2EC9643C576D}" destId="{42FBF194-673C-49B6-8488-4A8735736307}" srcOrd="2" destOrd="0" presId="urn:microsoft.com/office/officeart/2005/8/layout/hProcess4"/>
    <dgm:cxn modelId="{8EC9F047-8B19-44DA-8D2D-3D01CC150D9A}" type="presParOf" srcId="{14E7C495-9D60-451C-8F42-2EC9643C576D}" destId="{8B7366EC-EB85-469E-9825-60486B6A24DC}" srcOrd="3" destOrd="0" presId="urn:microsoft.com/office/officeart/2005/8/layout/hProcess4"/>
    <dgm:cxn modelId="{5FB9F09C-D1F1-48EA-8467-4232D8DDE27E}" type="presParOf" srcId="{14E7C495-9D60-451C-8F42-2EC9643C576D}" destId="{0A2D580F-A24F-48C3-ABDA-3D15245133CB}" srcOrd="4" destOrd="0" presId="urn:microsoft.com/office/officeart/2005/8/layout/hProcess4"/>
    <dgm:cxn modelId="{CB433BEC-BD9F-4930-A7E3-46DBFAF3F0DE}" type="presParOf" srcId="{1F653060-4DE6-4A98-B4B6-9A74220A21C2}" destId="{EF6081BE-8680-4572-A57F-3FE71D56C204}" srcOrd="1" destOrd="0" presId="urn:microsoft.com/office/officeart/2005/8/layout/hProcess4"/>
    <dgm:cxn modelId="{9E8EDAF4-531B-4CC6-AFFB-754B3A653652}" type="presParOf" srcId="{1F653060-4DE6-4A98-B4B6-9A74220A21C2}" destId="{2615E517-E7E3-446F-9547-DAAEA362982B}" srcOrd="2" destOrd="0" presId="urn:microsoft.com/office/officeart/2005/8/layout/hProcess4"/>
    <dgm:cxn modelId="{87EB1D36-7549-4CFD-80E7-54E4B63898CB}" type="presParOf" srcId="{2615E517-E7E3-446F-9547-DAAEA362982B}" destId="{ADF4D3DB-103E-401A-B2C1-9E8456438CA0}" srcOrd="0" destOrd="0" presId="urn:microsoft.com/office/officeart/2005/8/layout/hProcess4"/>
    <dgm:cxn modelId="{39A40EB1-B5BE-4101-A941-2FEE09E1ECB1}" type="presParOf" srcId="{2615E517-E7E3-446F-9547-DAAEA362982B}" destId="{BD713D70-93AA-4DE6-9119-0348EAA77B67}" srcOrd="1" destOrd="0" presId="urn:microsoft.com/office/officeart/2005/8/layout/hProcess4"/>
    <dgm:cxn modelId="{DE408CE5-2FAF-4D90-9EB6-CC3BC69B3556}" type="presParOf" srcId="{2615E517-E7E3-446F-9547-DAAEA362982B}" destId="{5980625D-CD19-4167-B226-AB4072500735}" srcOrd="2" destOrd="0" presId="urn:microsoft.com/office/officeart/2005/8/layout/hProcess4"/>
    <dgm:cxn modelId="{0E8F8271-A178-42AB-99A3-2D87C319F0CF}" type="presParOf" srcId="{2615E517-E7E3-446F-9547-DAAEA362982B}" destId="{69DABEE0-773D-4CD3-86D4-07EA81FBC55D}" srcOrd="3" destOrd="0" presId="urn:microsoft.com/office/officeart/2005/8/layout/hProcess4"/>
    <dgm:cxn modelId="{F7FFA579-7170-44F7-8358-08BFF0926147}" type="presParOf" srcId="{2615E517-E7E3-446F-9547-DAAEA362982B}" destId="{0DDBA146-CDF2-42A3-8AE9-C8DD3595FEE0}" srcOrd="4" destOrd="0" presId="urn:microsoft.com/office/officeart/2005/8/layout/hProcess4"/>
    <dgm:cxn modelId="{B993E8C5-BF01-4251-A4CA-2F67A22EE7F9}" type="presParOf" srcId="{1F653060-4DE6-4A98-B4B6-9A74220A21C2}" destId="{107BF0F2-80D0-4550-8EE5-2A94711FC5B6}" srcOrd="3" destOrd="0" presId="urn:microsoft.com/office/officeart/2005/8/layout/hProcess4"/>
    <dgm:cxn modelId="{D044C50E-D261-40FD-852F-119829858829}" type="presParOf" srcId="{1F653060-4DE6-4A98-B4B6-9A74220A21C2}" destId="{5A0C4496-6D50-4D48-B8AF-68C9B7CDB21B}" srcOrd="4" destOrd="0" presId="urn:microsoft.com/office/officeart/2005/8/layout/hProcess4"/>
    <dgm:cxn modelId="{7A65CA4E-C3DF-49A6-99CA-1035ACF1CB16}" type="presParOf" srcId="{5A0C4496-6D50-4D48-B8AF-68C9B7CDB21B}" destId="{1FECDFE4-0FB7-4462-BED6-EDE1070BB71A}" srcOrd="0" destOrd="0" presId="urn:microsoft.com/office/officeart/2005/8/layout/hProcess4"/>
    <dgm:cxn modelId="{44EE24D0-C71E-4FB1-8876-16715002B23A}" type="presParOf" srcId="{5A0C4496-6D50-4D48-B8AF-68C9B7CDB21B}" destId="{B46A5933-803C-403C-A6AE-310549BA5150}" srcOrd="1" destOrd="0" presId="urn:microsoft.com/office/officeart/2005/8/layout/hProcess4"/>
    <dgm:cxn modelId="{425773FC-7392-44F8-BDC0-4B7A5C775601}" type="presParOf" srcId="{5A0C4496-6D50-4D48-B8AF-68C9B7CDB21B}" destId="{2AA6EECA-5A12-4F67-AC75-D251455C1A9D}" srcOrd="2" destOrd="0" presId="urn:microsoft.com/office/officeart/2005/8/layout/hProcess4"/>
    <dgm:cxn modelId="{44EBD211-AA70-4BBC-92B2-1F3B834A6BB5}" type="presParOf" srcId="{5A0C4496-6D50-4D48-B8AF-68C9B7CDB21B}" destId="{818D4EA7-89AA-49FF-9891-D0CE4B7DC52C}" srcOrd="3" destOrd="0" presId="urn:microsoft.com/office/officeart/2005/8/layout/hProcess4"/>
    <dgm:cxn modelId="{98B2CFB7-FC2A-4639-959B-EB1A58BF2DA4}" type="presParOf" srcId="{5A0C4496-6D50-4D48-B8AF-68C9B7CDB21B}" destId="{190166B0-81A9-4792-B224-BAF75224517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4D2AB-6185-477F-9979-11350C5A5E69}"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s-EC"/>
        </a:p>
      </dgm:t>
    </dgm:pt>
    <dgm:pt modelId="{3D809131-6D14-4C17-BEC8-850ED5C99836}">
      <dgm:prSet phldrT="[Texto]" custT="1"/>
      <dgm:spPr/>
      <dgm:t>
        <a:bodyPr/>
        <a:lstStyle/>
        <a:p>
          <a:r>
            <a:rPr lang="es-EC" sz="1200" dirty="0" smtClean="0"/>
            <a:t>El reencauche ayuda al transportista a reducir sus costos de operación,</a:t>
          </a:r>
          <a:endParaRPr lang="es-EC" sz="1200" dirty="0"/>
        </a:p>
      </dgm:t>
    </dgm:pt>
    <dgm:pt modelId="{920AFAD2-077E-4410-BB15-BBAB787B9731}" type="parTrans" cxnId="{E990A1B6-6BC0-4ECC-9895-49C9C2479332}">
      <dgm:prSet/>
      <dgm:spPr/>
      <dgm:t>
        <a:bodyPr/>
        <a:lstStyle/>
        <a:p>
          <a:endParaRPr lang="es-EC"/>
        </a:p>
      </dgm:t>
    </dgm:pt>
    <dgm:pt modelId="{7B397DDD-21AA-4CB3-8E80-F04C84D0E244}" type="sibTrans" cxnId="{E990A1B6-6BC0-4ECC-9895-49C9C2479332}">
      <dgm:prSet/>
      <dgm:spPr/>
      <dgm:t>
        <a:bodyPr/>
        <a:lstStyle/>
        <a:p>
          <a:endParaRPr lang="es-EC"/>
        </a:p>
      </dgm:t>
    </dgm:pt>
    <dgm:pt modelId="{9B3658B5-82D6-4EC9-A061-3A34975C206F}">
      <dgm:prSet phldrT="[Texto]" custT="1"/>
      <dgm:spPr/>
      <dgm:t>
        <a:bodyPr/>
        <a:lstStyle/>
        <a:p>
          <a:r>
            <a:rPr lang="es-EC" sz="1100" dirty="0" smtClean="0"/>
            <a:t>Beneficios para el país desde un punto de vista social será la de aumentar las fuentes de trabajo.</a:t>
          </a:r>
          <a:endParaRPr lang="es-EC" sz="1100" dirty="0"/>
        </a:p>
      </dgm:t>
    </dgm:pt>
    <dgm:pt modelId="{61915D18-2759-4FF1-86AC-070811817A13}" type="parTrans" cxnId="{802DFC02-61D3-4032-A978-E86706A9DCC2}">
      <dgm:prSet/>
      <dgm:spPr/>
      <dgm:t>
        <a:bodyPr/>
        <a:lstStyle/>
        <a:p>
          <a:endParaRPr lang="es-EC"/>
        </a:p>
      </dgm:t>
    </dgm:pt>
    <dgm:pt modelId="{49B2BE9F-07BA-48FF-AED8-662D392DB5AF}" type="sibTrans" cxnId="{802DFC02-61D3-4032-A978-E86706A9DCC2}">
      <dgm:prSet/>
      <dgm:spPr/>
      <dgm:t>
        <a:bodyPr/>
        <a:lstStyle/>
        <a:p>
          <a:endParaRPr lang="es-EC"/>
        </a:p>
      </dgm:t>
    </dgm:pt>
    <dgm:pt modelId="{CF0DE7F7-8A65-4EAE-BF3B-5723B1DB7150}">
      <dgm:prSet phldrT="[Texto]" custT="1"/>
      <dgm:spPr/>
      <dgm:t>
        <a:bodyPr/>
        <a:lstStyle/>
        <a:p>
          <a:r>
            <a:rPr lang="es-EC" sz="1100" dirty="0" smtClean="0"/>
            <a:t>Punto de vista ecológico se verá beneficiado ya que se dará el máximo de uso a las llantas que representan materiales no biodegradables altamente contaminantes para el medio ambiente</a:t>
          </a:r>
          <a:endParaRPr lang="es-EC" sz="1100" dirty="0"/>
        </a:p>
      </dgm:t>
    </dgm:pt>
    <dgm:pt modelId="{09FBC65A-38F8-46FB-A609-D66771CC280D}" type="parTrans" cxnId="{A64A9DF4-B6AC-41DB-9269-A91DCF3B3C46}">
      <dgm:prSet/>
      <dgm:spPr/>
      <dgm:t>
        <a:bodyPr/>
        <a:lstStyle/>
        <a:p>
          <a:endParaRPr lang="es-EC"/>
        </a:p>
      </dgm:t>
    </dgm:pt>
    <dgm:pt modelId="{A1C47CAD-43F8-4699-9011-C3A1B8AD0521}" type="sibTrans" cxnId="{A64A9DF4-B6AC-41DB-9269-A91DCF3B3C46}">
      <dgm:prSet/>
      <dgm:spPr/>
      <dgm:t>
        <a:bodyPr/>
        <a:lstStyle/>
        <a:p>
          <a:endParaRPr lang="es-EC"/>
        </a:p>
      </dgm:t>
    </dgm:pt>
    <dgm:pt modelId="{710830B5-2B93-4FCA-837E-73C45CF9B8CC}">
      <dgm:prSet phldrT="[Texto]" custT="1"/>
      <dgm:spPr/>
      <dgm:t>
        <a:bodyPr/>
        <a:lstStyle/>
        <a:p>
          <a:r>
            <a:rPr lang="es-EC" sz="1100" dirty="0" smtClean="0"/>
            <a:t>El aspecto económico el país se verá beneficiado por la reducción de las importaciones y aumento de la producción nacional.</a:t>
          </a:r>
          <a:endParaRPr lang="es-EC" sz="1100" dirty="0"/>
        </a:p>
      </dgm:t>
    </dgm:pt>
    <dgm:pt modelId="{7242EE64-73F8-457E-97C5-081B440D30D4}" type="parTrans" cxnId="{9B144FDE-CF86-4A1C-9022-168F33893DB8}">
      <dgm:prSet/>
      <dgm:spPr/>
      <dgm:t>
        <a:bodyPr/>
        <a:lstStyle/>
        <a:p>
          <a:endParaRPr lang="es-EC"/>
        </a:p>
      </dgm:t>
    </dgm:pt>
    <dgm:pt modelId="{501E44A6-AEFE-4853-8D88-B724EDEC0816}" type="sibTrans" cxnId="{9B144FDE-CF86-4A1C-9022-168F33893DB8}">
      <dgm:prSet/>
      <dgm:spPr/>
      <dgm:t>
        <a:bodyPr/>
        <a:lstStyle/>
        <a:p>
          <a:endParaRPr lang="es-EC"/>
        </a:p>
      </dgm:t>
    </dgm:pt>
    <dgm:pt modelId="{A9B696B9-639E-46D1-818B-1C9B26BABE73}">
      <dgm:prSet phldrT="[Texto]" custT="1"/>
      <dgm:spPr/>
      <dgm:t>
        <a:bodyPr/>
        <a:lstStyle/>
        <a:p>
          <a:r>
            <a:rPr lang="es-EC" sz="1100" dirty="0" smtClean="0"/>
            <a:t>Los beneficios para el cliente es proporcionar un producto de una calidad a un precio accesible</a:t>
          </a:r>
          <a:endParaRPr lang="es-EC" sz="1100" dirty="0"/>
        </a:p>
      </dgm:t>
    </dgm:pt>
    <dgm:pt modelId="{5670B7B2-DCAE-4B69-A00B-782D19AEA422}" type="parTrans" cxnId="{CE59222E-4B18-4D5A-A21C-0415FAD75451}">
      <dgm:prSet/>
      <dgm:spPr/>
      <dgm:t>
        <a:bodyPr/>
        <a:lstStyle/>
        <a:p>
          <a:endParaRPr lang="es-EC"/>
        </a:p>
      </dgm:t>
    </dgm:pt>
    <dgm:pt modelId="{32F72A63-B619-4ECF-BC1C-2CD7776E242C}" type="sibTrans" cxnId="{CE59222E-4B18-4D5A-A21C-0415FAD75451}">
      <dgm:prSet/>
      <dgm:spPr/>
      <dgm:t>
        <a:bodyPr/>
        <a:lstStyle/>
        <a:p>
          <a:endParaRPr lang="es-EC"/>
        </a:p>
      </dgm:t>
    </dgm:pt>
    <dgm:pt modelId="{4F0634B4-5D90-4E2D-BDE7-0EF30823345D}">
      <dgm:prSet custT="1"/>
      <dgm:spPr/>
      <dgm:t>
        <a:bodyPr/>
        <a:lstStyle/>
        <a:p>
          <a:r>
            <a:rPr lang="es-EC" sz="1100" dirty="0" smtClean="0"/>
            <a:t>Apoyar al desarrollo y emprendimiento</a:t>
          </a:r>
          <a:endParaRPr lang="es-EC" sz="1100" dirty="0"/>
        </a:p>
      </dgm:t>
    </dgm:pt>
    <dgm:pt modelId="{7261C991-86BA-46D4-846F-EE4ADAD0603D}" type="parTrans" cxnId="{7289785E-0DD9-4671-824B-1B845FFE91CD}">
      <dgm:prSet/>
      <dgm:spPr/>
      <dgm:t>
        <a:bodyPr/>
        <a:lstStyle/>
        <a:p>
          <a:endParaRPr lang="es-EC"/>
        </a:p>
      </dgm:t>
    </dgm:pt>
    <dgm:pt modelId="{132DCD90-3315-43DA-B597-AA28FBB5AEAC}" type="sibTrans" cxnId="{7289785E-0DD9-4671-824B-1B845FFE91CD}">
      <dgm:prSet/>
      <dgm:spPr/>
      <dgm:t>
        <a:bodyPr/>
        <a:lstStyle/>
        <a:p>
          <a:endParaRPr lang="es-EC"/>
        </a:p>
      </dgm:t>
    </dgm:pt>
    <dgm:pt modelId="{8A968EA0-9B29-41BE-851A-7EBB575B21F3}" type="pres">
      <dgm:prSet presAssocID="{2594D2AB-6185-477F-9979-11350C5A5E69}" presName="Name0" presStyleCnt="0">
        <dgm:presLayoutVars>
          <dgm:dir/>
          <dgm:resizeHandles val="exact"/>
        </dgm:presLayoutVars>
      </dgm:prSet>
      <dgm:spPr/>
      <dgm:t>
        <a:bodyPr/>
        <a:lstStyle/>
        <a:p>
          <a:endParaRPr lang="es-EC"/>
        </a:p>
      </dgm:t>
    </dgm:pt>
    <dgm:pt modelId="{47122F19-28E7-4D0F-9130-CB720B905591}" type="pres">
      <dgm:prSet presAssocID="{2594D2AB-6185-477F-9979-11350C5A5E69}" presName="cycle" presStyleCnt="0"/>
      <dgm:spPr/>
    </dgm:pt>
    <dgm:pt modelId="{9BC15D75-9146-4928-9032-CBD4FFD6E87E}" type="pres">
      <dgm:prSet presAssocID="{3D809131-6D14-4C17-BEC8-850ED5C99836}" presName="nodeFirstNode" presStyleLbl="node1" presStyleIdx="0" presStyleCnt="6">
        <dgm:presLayoutVars>
          <dgm:bulletEnabled val="1"/>
        </dgm:presLayoutVars>
      </dgm:prSet>
      <dgm:spPr/>
      <dgm:t>
        <a:bodyPr/>
        <a:lstStyle/>
        <a:p>
          <a:endParaRPr lang="es-EC"/>
        </a:p>
      </dgm:t>
    </dgm:pt>
    <dgm:pt modelId="{B4E8BB60-C424-44EB-8151-03E9AAF3E9F4}" type="pres">
      <dgm:prSet presAssocID="{7B397DDD-21AA-4CB3-8E80-F04C84D0E244}" presName="sibTransFirstNode" presStyleLbl="bgShp" presStyleIdx="0" presStyleCnt="1"/>
      <dgm:spPr/>
      <dgm:t>
        <a:bodyPr/>
        <a:lstStyle/>
        <a:p>
          <a:endParaRPr lang="es-EC"/>
        </a:p>
      </dgm:t>
    </dgm:pt>
    <dgm:pt modelId="{3384DAFF-36A5-4E67-83A4-09F4074DB104}" type="pres">
      <dgm:prSet presAssocID="{4F0634B4-5D90-4E2D-BDE7-0EF30823345D}" presName="nodeFollowingNodes" presStyleLbl="node1" presStyleIdx="1" presStyleCnt="6">
        <dgm:presLayoutVars>
          <dgm:bulletEnabled val="1"/>
        </dgm:presLayoutVars>
      </dgm:prSet>
      <dgm:spPr/>
      <dgm:t>
        <a:bodyPr/>
        <a:lstStyle/>
        <a:p>
          <a:endParaRPr lang="es-EC"/>
        </a:p>
      </dgm:t>
    </dgm:pt>
    <dgm:pt modelId="{E7B60A03-C0B7-4D9B-B9E4-083C313949C3}" type="pres">
      <dgm:prSet presAssocID="{9B3658B5-82D6-4EC9-A061-3A34975C206F}" presName="nodeFollowingNodes" presStyleLbl="node1" presStyleIdx="2" presStyleCnt="6" custRadScaleRad="117338" custRadScaleInc="-18358">
        <dgm:presLayoutVars>
          <dgm:bulletEnabled val="1"/>
        </dgm:presLayoutVars>
      </dgm:prSet>
      <dgm:spPr/>
      <dgm:t>
        <a:bodyPr/>
        <a:lstStyle/>
        <a:p>
          <a:endParaRPr lang="es-EC"/>
        </a:p>
      </dgm:t>
    </dgm:pt>
    <dgm:pt modelId="{762B2BE5-EB8F-48FD-A784-622A52630EE4}" type="pres">
      <dgm:prSet presAssocID="{CF0DE7F7-8A65-4EAE-BF3B-5723B1DB7150}" presName="nodeFollowingNodes" presStyleLbl="node1" presStyleIdx="3" presStyleCnt="6" custScaleY="135538">
        <dgm:presLayoutVars>
          <dgm:bulletEnabled val="1"/>
        </dgm:presLayoutVars>
      </dgm:prSet>
      <dgm:spPr/>
      <dgm:t>
        <a:bodyPr/>
        <a:lstStyle/>
        <a:p>
          <a:endParaRPr lang="es-EC"/>
        </a:p>
      </dgm:t>
    </dgm:pt>
    <dgm:pt modelId="{CD839C21-9CDA-497C-A10C-7E239A8E72E3}" type="pres">
      <dgm:prSet presAssocID="{710830B5-2B93-4FCA-837E-73C45CF9B8CC}" presName="nodeFollowingNodes" presStyleLbl="node1" presStyleIdx="4" presStyleCnt="6" custRadScaleRad="107999" custRadScaleInc="18621">
        <dgm:presLayoutVars>
          <dgm:bulletEnabled val="1"/>
        </dgm:presLayoutVars>
      </dgm:prSet>
      <dgm:spPr/>
      <dgm:t>
        <a:bodyPr/>
        <a:lstStyle/>
        <a:p>
          <a:endParaRPr lang="es-EC"/>
        </a:p>
      </dgm:t>
    </dgm:pt>
    <dgm:pt modelId="{0A8D71B5-543E-46AE-B744-6D09F9734555}" type="pres">
      <dgm:prSet presAssocID="{A9B696B9-639E-46D1-818B-1C9B26BABE73}" presName="nodeFollowingNodes" presStyleLbl="node1" presStyleIdx="5" presStyleCnt="6">
        <dgm:presLayoutVars>
          <dgm:bulletEnabled val="1"/>
        </dgm:presLayoutVars>
      </dgm:prSet>
      <dgm:spPr/>
      <dgm:t>
        <a:bodyPr/>
        <a:lstStyle/>
        <a:p>
          <a:endParaRPr lang="es-EC"/>
        </a:p>
      </dgm:t>
    </dgm:pt>
  </dgm:ptLst>
  <dgm:cxnLst>
    <dgm:cxn modelId="{171F1F51-77DD-4B4C-92A3-EC0E810DD486}" type="presOf" srcId="{7B397DDD-21AA-4CB3-8E80-F04C84D0E244}" destId="{B4E8BB60-C424-44EB-8151-03E9AAF3E9F4}" srcOrd="0" destOrd="0" presId="urn:microsoft.com/office/officeart/2005/8/layout/cycle3"/>
    <dgm:cxn modelId="{3E0D0344-6615-42DB-84A4-FDE77DB583F7}" type="presOf" srcId="{2594D2AB-6185-477F-9979-11350C5A5E69}" destId="{8A968EA0-9B29-41BE-851A-7EBB575B21F3}" srcOrd="0" destOrd="0" presId="urn:microsoft.com/office/officeart/2005/8/layout/cycle3"/>
    <dgm:cxn modelId="{7289785E-0DD9-4671-824B-1B845FFE91CD}" srcId="{2594D2AB-6185-477F-9979-11350C5A5E69}" destId="{4F0634B4-5D90-4E2D-BDE7-0EF30823345D}" srcOrd="1" destOrd="0" parTransId="{7261C991-86BA-46D4-846F-EE4ADAD0603D}" sibTransId="{132DCD90-3315-43DA-B597-AA28FBB5AEAC}"/>
    <dgm:cxn modelId="{84E252EE-153B-4484-B821-1F7F106CC648}" type="presOf" srcId="{A9B696B9-639E-46D1-818B-1C9B26BABE73}" destId="{0A8D71B5-543E-46AE-B744-6D09F9734555}" srcOrd="0" destOrd="0" presId="urn:microsoft.com/office/officeart/2005/8/layout/cycle3"/>
    <dgm:cxn modelId="{95A518F9-F5D6-40C7-8CBA-C9428CB4E3DD}" type="presOf" srcId="{CF0DE7F7-8A65-4EAE-BF3B-5723B1DB7150}" destId="{762B2BE5-EB8F-48FD-A784-622A52630EE4}" srcOrd="0" destOrd="0" presId="urn:microsoft.com/office/officeart/2005/8/layout/cycle3"/>
    <dgm:cxn modelId="{A64A9DF4-B6AC-41DB-9269-A91DCF3B3C46}" srcId="{2594D2AB-6185-477F-9979-11350C5A5E69}" destId="{CF0DE7F7-8A65-4EAE-BF3B-5723B1DB7150}" srcOrd="3" destOrd="0" parTransId="{09FBC65A-38F8-46FB-A609-D66771CC280D}" sibTransId="{A1C47CAD-43F8-4699-9011-C3A1B8AD0521}"/>
    <dgm:cxn modelId="{7F90B1A5-412A-481B-ADC3-EF4A8A0F9338}" type="presOf" srcId="{9B3658B5-82D6-4EC9-A061-3A34975C206F}" destId="{E7B60A03-C0B7-4D9B-B9E4-083C313949C3}" srcOrd="0" destOrd="0" presId="urn:microsoft.com/office/officeart/2005/8/layout/cycle3"/>
    <dgm:cxn modelId="{CE59222E-4B18-4D5A-A21C-0415FAD75451}" srcId="{2594D2AB-6185-477F-9979-11350C5A5E69}" destId="{A9B696B9-639E-46D1-818B-1C9B26BABE73}" srcOrd="5" destOrd="0" parTransId="{5670B7B2-DCAE-4B69-A00B-782D19AEA422}" sibTransId="{32F72A63-B619-4ECF-BC1C-2CD7776E242C}"/>
    <dgm:cxn modelId="{9B144FDE-CF86-4A1C-9022-168F33893DB8}" srcId="{2594D2AB-6185-477F-9979-11350C5A5E69}" destId="{710830B5-2B93-4FCA-837E-73C45CF9B8CC}" srcOrd="4" destOrd="0" parTransId="{7242EE64-73F8-457E-97C5-081B440D30D4}" sibTransId="{501E44A6-AEFE-4853-8D88-B724EDEC0816}"/>
    <dgm:cxn modelId="{28423AC5-D7B3-4D1C-BC27-5FC471660006}" type="presOf" srcId="{3D809131-6D14-4C17-BEC8-850ED5C99836}" destId="{9BC15D75-9146-4928-9032-CBD4FFD6E87E}" srcOrd="0" destOrd="0" presId="urn:microsoft.com/office/officeart/2005/8/layout/cycle3"/>
    <dgm:cxn modelId="{009D6116-C2D6-4BB7-A52C-CEDC5CF9698D}" type="presOf" srcId="{710830B5-2B93-4FCA-837E-73C45CF9B8CC}" destId="{CD839C21-9CDA-497C-A10C-7E239A8E72E3}" srcOrd="0" destOrd="0" presId="urn:microsoft.com/office/officeart/2005/8/layout/cycle3"/>
    <dgm:cxn modelId="{0946C759-5E30-41A4-8BAF-4EA89C64D91C}" type="presOf" srcId="{4F0634B4-5D90-4E2D-BDE7-0EF30823345D}" destId="{3384DAFF-36A5-4E67-83A4-09F4074DB104}" srcOrd="0" destOrd="0" presId="urn:microsoft.com/office/officeart/2005/8/layout/cycle3"/>
    <dgm:cxn modelId="{802DFC02-61D3-4032-A978-E86706A9DCC2}" srcId="{2594D2AB-6185-477F-9979-11350C5A5E69}" destId="{9B3658B5-82D6-4EC9-A061-3A34975C206F}" srcOrd="2" destOrd="0" parTransId="{61915D18-2759-4FF1-86AC-070811817A13}" sibTransId="{49B2BE9F-07BA-48FF-AED8-662D392DB5AF}"/>
    <dgm:cxn modelId="{E990A1B6-6BC0-4ECC-9895-49C9C2479332}" srcId="{2594D2AB-6185-477F-9979-11350C5A5E69}" destId="{3D809131-6D14-4C17-BEC8-850ED5C99836}" srcOrd="0" destOrd="0" parTransId="{920AFAD2-077E-4410-BB15-BBAB787B9731}" sibTransId="{7B397DDD-21AA-4CB3-8E80-F04C84D0E244}"/>
    <dgm:cxn modelId="{9D2EF5FA-2C54-485F-A6DE-64F1988C76FD}" type="presParOf" srcId="{8A968EA0-9B29-41BE-851A-7EBB575B21F3}" destId="{47122F19-28E7-4D0F-9130-CB720B905591}" srcOrd="0" destOrd="0" presId="urn:microsoft.com/office/officeart/2005/8/layout/cycle3"/>
    <dgm:cxn modelId="{ABEF6CA9-6E0F-4976-8F06-D30975632744}" type="presParOf" srcId="{47122F19-28E7-4D0F-9130-CB720B905591}" destId="{9BC15D75-9146-4928-9032-CBD4FFD6E87E}" srcOrd="0" destOrd="0" presId="urn:microsoft.com/office/officeart/2005/8/layout/cycle3"/>
    <dgm:cxn modelId="{74657E6E-56C2-4EF6-B42D-6C71BBC8FB93}" type="presParOf" srcId="{47122F19-28E7-4D0F-9130-CB720B905591}" destId="{B4E8BB60-C424-44EB-8151-03E9AAF3E9F4}" srcOrd="1" destOrd="0" presId="urn:microsoft.com/office/officeart/2005/8/layout/cycle3"/>
    <dgm:cxn modelId="{E81033A6-C378-416E-AFA1-1F2F81157084}" type="presParOf" srcId="{47122F19-28E7-4D0F-9130-CB720B905591}" destId="{3384DAFF-36A5-4E67-83A4-09F4074DB104}" srcOrd="2" destOrd="0" presId="urn:microsoft.com/office/officeart/2005/8/layout/cycle3"/>
    <dgm:cxn modelId="{DB1D04E6-A339-4CC0-9938-072C152A6C02}" type="presParOf" srcId="{47122F19-28E7-4D0F-9130-CB720B905591}" destId="{E7B60A03-C0B7-4D9B-B9E4-083C313949C3}" srcOrd="3" destOrd="0" presId="urn:microsoft.com/office/officeart/2005/8/layout/cycle3"/>
    <dgm:cxn modelId="{416814BC-EF77-4B9A-AEBD-0AAE9412D3AC}" type="presParOf" srcId="{47122F19-28E7-4D0F-9130-CB720B905591}" destId="{762B2BE5-EB8F-48FD-A784-622A52630EE4}" srcOrd="4" destOrd="0" presId="urn:microsoft.com/office/officeart/2005/8/layout/cycle3"/>
    <dgm:cxn modelId="{6C7C4E7B-E787-409E-8E60-0B20809E1FCF}" type="presParOf" srcId="{47122F19-28E7-4D0F-9130-CB720B905591}" destId="{CD839C21-9CDA-497C-A10C-7E239A8E72E3}" srcOrd="5" destOrd="0" presId="urn:microsoft.com/office/officeart/2005/8/layout/cycle3"/>
    <dgm:cxn modelId="{5FCFE3CE-9B2C-431E-ADBA-13A68DEC88D4}" type="presParOf" srcId="{47122F19-28E7-4D0F-9130-CB720B905591}" destId="{0A8D71B5-543E-46AE-B744-6D09F9734555}"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E38D8-7F90-4F1E-8E66-4BC850E67ECF}" type="doc">
      <dgm:prSet loTypeId="urn:microsoft.com/office/officeart/2005/8/layout/hList7" loCatId="list" qsTypeId="urn:microsoft.com/office/officeart/2005/8/quickstyle/simple1" qsCatId="simple" csTypeId="urn:microsoft.com/office/officeart/2005/8/colors/accent3_1" csCatId="accent3" phldr="1"/>
      <dgm:spPr/>
      <dgm:t>
        <a:bodyPr/>
        <a:lstStyle/>
        <a:p>
          <a:endParaRPr lang="es-EC"/>
        </a:p>
      </dgm:t>
    </dgm:pt>
    <dgm:pt modelId="{DD52CFF9-44D5-4737-952F-3DA3601CFB12}">
      <dgm:prSet phldrT="[Texto]"/>
      <dgm:spPr/>
      <dgm:t>
        <a:bodyPr/>
        <a:lstStyle/>
        <a:p>
          <a:r>
            <a:rPr lang="es-EC" dirty="0" smtClean="0"/>
            <a:t>Identificar las características del sector de transporte de pasajeros y de carga.</a:t>
          </a:r>
          <a:endParaRPr lang="es-EC" dirty="0"/>
        </a:p>
      </dgm:t>
    </dgm:pt>
    <dgm:pt modelId="{D40D0133-8DD2-4A2B-AD44-B092355DAB57}" type="parTrans" cxnId="{25BD610C-E82D-4E19-B7F4-42F612488D69}">
      <dgm:prSet/>
      <dgm:spPr/>
      <dgm:t>
        <a:bodyPr/>
        <a:lstStyle/>
        <a:p>
          <a:endParaRPr lang="es-EC"/>
        </a:p>
      </dgm:t>
    </dgm:pt>
    <dgm:pt modelId="{AD0C3DC3-FEE4-4A2D-87A8-87DA3CE13C40}" type="sibTrans" cxnId="{25BD610C-E82D-4E19-B7F4-42F612488D69}">
      <dgm:prSet/>
      <dgm:spPr/>
      <dgm:t>
        <a:bodyPr/>
        <a:lstStyle/>
        <a:p>
          <a:endParaRPr lang="es-EC"/>
        </a:p>
      </dgm:t>
    </dgm:pt>
    <dgm:pt modelId="{556FFE4E-D319-44F5-8EA9-F4C357FD2353}">
      <dgm:prSet phldrT="[Texto]"/>
      <dgm:spPr/>
      <dgm:t>
        <a:bodyPr/>
        <a:lstStyle/>
        <a:p>
          <a:r>
            <a:rPr lang="es-EC" dirty="0" smtClean="0"/>
            <a:t>Identificar los factores motivantes y des motivantes que inciden en el proceso de decisión de compra de las llantas reencauchadas</a:t>
          </a:r>
          <a:endParaRPr lang="es-EC" dirty="0"/>
        </a:p>
      </dgm:t>
    </dgm:pt>
    <dgm:pt modelId="{6D20C3E3-A611-4B9A-8C39-0B279D5519BF}" type="parTrans" cxnId="{9DC1A4D5-B861-423D-A730-6BD632881E89}">
      <dgm:prSet/>
      <dgm:spPr/>
      <dgm:t>
        <a:bodyPr/>
        <a:lstStyle/>
        <a:p>
          <a:endParaRPr lang="es-EC"/>
        </a:p>
      </dgm:t>
    </dgm:pt>
    <dgm:pt modelId="{4C24DB97-DD1C-4D9C-A424-A405D89DCD8A}" type="sibTrans" cxnId="{9DC1A4D5-B861-423D-A730-6BD632881E89}">
      <dgm:prSet/>
      <dgm:spPr/>
      <dgm:t>
        <a:bodyPr/>
        <a:lstStyle/>
        <a:p>
          <a:endParaRPr lang="es-EC"/>
        </a:p>
      </dgm:t>
    </dgm:pt>
    <dgm:pt modelId="{B64EEAF4-BB39-4CA4-BB91-37678F3BFE18}">
      <dgm:prSet phldrT="[Texto]"/>
      <dgm:spPr/>
      <dgm:t>
        <a:bodyPr/>
        <a:lstStyle/>
        <a:p>
          <a:r>
            <a:rPr lang="es-EC" dirty="0" smtClean="0"/>
            <a:t>Conocer las características más relevantes que el cliente toma en cuenta para tomar la decisión de compra.</a:t>
          </a:r>
          <a:endParaRPr lang="es-EC" dirty="0"/>
        </a:p>
      </dgm:t>
    </dgm:pt>
    <dgm:pt modelId="{0E725631-D35D-419E-91C2-742DED6D7F22}" type="parTrans" cxnId="{E78FD9A7-16DC-4CCE-9A9E-3824F9183BFE}">
      <dgm:prSet/>
      <dgm:spPr/>
      <dgm:t>
        <a:bodyPr/>
        <a:lstStyle/>
        <a:p>
          <a:endParaRPr lang="es-EC"/>
        </a:p>
      </dgm:t>
    </dgm:pt>
    <dgm:pt modelId="{698FB8A7-9304-48B9-9456-A850B6E4ECAC}" type="sibTrans" cxnId="{E78FD9A7-16DC-4CCE-9A9E-3824F9183BFE}">
      <dgm:prSet/>
      <dgm:spPr/>
      <dgm:t>
        <a:bodyPr/>
        <a:lstStyle/>
        <a:p>
          <a:endParaRPr lang="es-EC"/>
        </a:p>
      </dgm:t>
    </dgm:pt>
    <dgm:pt modelId="{F8F2D72C-82CF-41C9-9B4E-5734EEFD9DCE}">
      <dgm:prSet/>
      <dgm:spPr/>
      <dgm:t>
        <a:bodyPr/>
        <a:lstStyle/>
        <a:p>
          <a:r>
            <a:rPr lang="es-EC" dirty="0" smtClean="0"/>
            <a:t>Determinar la demanda actual y potencial del transporte de pasajeros y transporte de carga en el distrito metropolitano de Quito.</a:t>
          </a:r>
          <a:endParaRPr lang="es-EC" dirty="0"/>
        </a:p>
      </dgm:t>
    </dgm:pt>
    <dgm:pt modelId="{2FFF8EB3-F96B-427E-A864-BD44C93923F3}" type="parTrans" cxnId="{D9DE7E54-B1D2-4F61-82C7-BBC270C2D506}">
      <dgm:prSet/>
      <dgm:spPr/>
      <dgm:t>
        <a:bodyPr/>
        <a:lstStyle/>
        <a:p>
          <a:endParaRPr lang="es-EC"/>
        </a:p>
      </dgm:t>
    </dgm:pt>
    <dgm:pt modelId="{3B2331CE-C320-4498-BEEA-46C0D52EC1CF}" type="sibTrans" cxnId="{D9DE7E54-B1D2-4F61-82C7-BBC270C2D506}">
      <dgm:prSet/>
      <dgm:spPr/>
      <dgm:t>
        <a:bodyPr/>
        <a:lstStyle/>
        <a:p>
          <a:endParaRPr lang="es-EC"/>
        </a:p>
      </dgm:t>
    </dgm:pt>
    <dgm:pt modelId="{EB036E18-20EA-4FDA-B798-798F9AFCA765}" type="pres">
      <dgm:prSet presAssocID="{67BE38D8-7F90-4F1E-8E66-4BC850E67ECF}" presName="Name0" presStyleCnt="0">
        <dgm:presLayoutVars>
          <dgm:dir/>
          <dgm:resizeHandles val="exact"/>
        </dgm:presLayoutVars>
      </dgm:prSet>
      <dgm:spPr/>
      <dgm:t>
        <a:bodyPr/>
        <a:lstStyle/>
        <a:p>
          <a:endParaRPr lang="es-EC"/>
        </a:p>
      </dgm:t>
    </dgm:pt>
    <dgm:pt modelId="{9E257DD8-4742-4DB6-BA36-DCD1A58039A7}" type="pres">
      <dgm:prSet presAssocID="{67BE38D8-7F90-4F1E-8E66-4BC850E67ECF}" presName="fgShape" presStyleLbl="fgShp" presStyleIdx="0" presStyleCnt="1"/>
      <dgm:spPr/>
    </dgm:pt>
    <dgm:pt modelId="{BC8F8441-5032-4F38-8600-4E1E1CA7797E}" type="pres">
      <dgm:prSet presAssocID="{67BE38D8-7F90-4F1E-8E66-4BC850E67ECF}" presName="linComp" presStyleCnt="0"/>
      <dgm:spPr/>
    </dgm:pt>
    <dgm:pt modelId="{F8385678-53D8-48E6-8422-4278ACCB1434}" type="pres">
      <dgm:prSet presAssocID="{DD52CFF9-44D5-4737-952F-3DA3601CFB12}" presName="compNode" presStyleCnt="0"/>
      <dgm:spPr/>
    </dgm:pt>
    <dgm:pt modelId="{CA004796-CF27-4744-AA47-00316DF9EF47}" type="pres">
      <dgm:prSet presAssocID="{DD52CFF9-44D5-4737-952F-3DA3601CFB12}" presName="bkgdShape" presStyleLbl="node1" presStyleIdx="0" presStyleCnt="4"/>
      <dgm:spPr/>
      <dgm:t>
        <a:bodyPr/>
        <a:lstStyle/>
        <a:p>
          <a:endParaRPr lang="es-EC"/>
        </a:p>
      </dgm:t>
    </dgm:pt>
    <dgm:pt modelId="{55DDECF8-1ABC-44D9-9AA6-AB8189D1128F}" type="pres">
      <dgm:prSet presAssocID="{DD52CFF9-44D5-4737-952F-3DA3601CFB12}" presName="nodeTx" presStyleLbl="node1" presStyleIdx="0" presStyleCnt="4">
        <dgm:presLayoutVars>
          <dgm:bulletEnabled val="1"/>
        </dgm:presLayoutVars>
      </dgm:prSet>
      <dgm:spPr/>
      <dgm:t>
        <a:bodyPr/>
        <a:lstStyle/>
        <a:p>
          <a:endParaRPr lang="es-EC"/>
        </a:p>
      </dgm:t>
    </dgm:pt>
    <dgm:pt modelId="{48A94436-282C-42B2-BD1C-C92921664D14}" type="pres">
      <dgm:prSet presAssocID="{DD52CFF9-44D5-4737-952F-3DA3601CFB12}" presName="invisiNode" presStyleLbl="node1" presStyleIdx="0" presStyleCnt="4"/>
      <dgm:spPr/>
    </dgm:pt>
    <dgm:pt modelId="{08BF58A9-3790-4E3A-BF1E-A32568C814FF}" type="pres">
      <dgm:prSet presAssocID="{DD52CFF9-44D5-4737-952F-3DA3601CFB12}" presName="imagNode"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480F65C9-D1B1-424E-BFA3-B4242CD7C84E}" type="pres">
      <dgm:prSet presAssocID="{AD0C3DC3-FEE4-4A2D-87A8-87DA3CE13C40}" presName="sibTrans" presStyleLbl="sibTrans2D1" presStyleIdx="0" presStyleCnt="0"/>
      <dgm:spPr/>
      <dgm:t>
        <a:bodyPr/>
        <a:lstStyle/>
        <a:p>
          <a:endParaRPr lang="es-EC"/>
        </a:p>
      </dgm:t>
    </dgm:pt>
    <dgm:pt modelId="{B086DF89-51AC-42C8-846C-989FF2179F81}" type="pres">
      <dgm:prSet presAssocID="{556FFE4E-D319-44F5-8EA9-F4C357FD2353}" presName="compNode" presStyleCnt="0"/>
      <dgm:spPr/>
    </dgm:pt>
    <dgm:pt modelId="{E7D9E00C-0801-4906-9044-F14B6421708E}" type="pres">
      <dgm:prSet presAssocID="{556FFE4E-D319-44F5-8EA9-F4C357FD2353}" presName="bkgdShape" presStyleLbl="node1" presStyleIdx="1" presStyleCnt="4"/>
      <dgm:spPr/>
      <dgm:t>
        <a:bodyPr/>
        <a:lstStyle/>
        <a:p>
          <a:endParaRPr lang="es-EC"/>
        </a:p>
      </dgm:t>
    </dgm:pt>
    <dgm:pt modelId="{F59FF051-F4CE-4506-8C2E-457584DE8787}" type="pres">
      <dgm:prSet presAssocID="{556FFE4E-D319-44F5-8EA9-F4C357FD2353}" presName="nodeTx" presStyleLbl="node1" presStyleIdx="1" presStyleCnt="4">
        <dgm:presLayoutVars>
          <dgm:bulletEnabled val="1"/>
        </dgm:presLayoutVars>
      </dgm:prSet>
      <dgm:spPr/>
      <dgm:t>
        <a:bodyPr/>
        <a:lstStyle/>
        <a:p>
          <a:endParaRPr lang="es-EC"/>
        </a:p>
      </dgm:t>
    </dgm:pt>
    <dgm:pt modelId="{350E305D-AD7B-452B-9CC3-C484C92B376A}" type="pres">
      <dgm:prSet presAssocID="{556FFE4E-D319-44F5-8EA9-F4C357FD2353}" presName="invisiNode" presStyleLbl="node1" presStyleIdx="1" presStyleCnt="4"/>
      <dgm:spPr/>
    </dgm:pt>
    <dgm:pt modelId="{69985B73-804D-492F-8AED-08B22D7E2F8D}" type="pres">
      <dgm:prSet presAssocID="{556FFE4E-D319-44F5-8EA9-F4C357FD2353}" presName="imagNode"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4BDF6509-AA16-4883-B9FA-AC1D2C51141C}" type="pres">
      <dgm:prSet presAssocID="{4C24DB97-DD1C-4D9C-A424-A405D89DCD8A}" presName="sibTrans" presStyleLbl="sibTrans2D1" presStyleIdx="0" presStyleCnt="0"/>
      <dgm:spPr/>
      <dgm:t>
        <a:bodyPr/>
        <a:lstStyle/>
        <a:p>
          <a:endParaRPr lang="es-EC"/>
        </a:p>
      </dgm:t>
    </dgm:pt>
    <dgm:pt modelId="{772B4E08-ABB4-41E6-BA0A-1E19A4BFF0B5}" type="pres">
      <dgm:prSet presAssocID="{F8F2D72C-82CF-41C9-9B4E-5734EEFD9DCE}" presName="compNode" presStyleCnt="0"/>
      <dgm:spPr/>
    </dgm:pt>
    <dgm:pt modelId="{AA6CF2EE-DB15-4D88-8B74-3DA4E755E65E}" type="pres">
      <dgm:prSet presAssocID="{F8F2D72C-82CF-41C9-9B4E-5734EEFD9DCE}" presName="bkgdShape" presStyleLbl="node1" presStyleIdx="2" presStyleCnt="4"/>
      <dgm:spPr/>
      <dgm:t>
        <a:bodyPr/>
        <a:lstStyle/>
        <a:p>
          <a:endParaRPr lang="es-EC"/>
        </a:p>
      </dgm:t>
    </dgm:pt>
    <dgm:pt modelId="{99AEBB79-5D5E-465F-A68E-3500D0EB9AEA}" type="pres">
      <dgm:prSet presAssocID="{F8F2D72C-82CF-41C9-9B4E-5734EEFD9DCE}" presName="nodeTx" presStyleLbl="node1" presStyleIdx="2" presStyleCnt="4">
        <dgm:presLayoutVars>
          <dgm:bulletEnabled val="1"/>
        </dgm:presLayoutVars>
      </dgm:prSet>
      <dgm:spPr/>
      <dgm:t>
        <a:bodyPr/>
        <a:lstStyle/>
        <a:p>
          <a:endParaRPr lang="es-EC"/>
        </a:p>
      </dgm:t>
    </dgm:pt>
    <dgm:pt modelId="{BCA2A3DB-6CFF-4971-9D5D-886B02E92F64}" type="pres">
      <dgm:prSet presAssocID="{F8F2D72C-82CF-41C9-9B4E-5734EEFD9DCE}" presName="invisiNode" presStyleLbl="node1" presStyleIdx="2" presStyleCnt="4"/>
      <dgm:spPr/>
    </dgm:pt>
    <dgm:pt modelId="{1ADFF87B-858D-401F-96C0-DC8C0BB7189B}" type="pres">
      <dgm:prSet presAssocID="{F8F2D72C-82CF-41C9-9B4E-5734EEFD9DCE}" presName="imagNode" presStyleLbl="fgImgPlace1" presStyleIdx="2" presStyleCnt="4" custScaleX="95599" custScaleY="98082"/>
      <dgm:spPr>
        <a:blipFill rotWithShape="1">
          <a:blip xmlns:r="http://schemas.openxmlformats.org/officeDocument/2006/relationships" r:embed="rId3"/>
          <a:stretch>
            <a:fillRect/>
          </a:stretch>
        </a:blipFill>
      </dgm:spPr>
      <dgm:t>
        <a:bodyPr/>
        <a:lstStyle/>
        <a:p>
          <a:endParaRPr lang="es-EC"/>
        </a:p>
      </dgm:t>
    </dgm:pt>
    <dgm:pt modelId="{AB660A53-59C3-449D-B801-70A8EDE36CEA}" type="pres">
      <dgm:prSet presAssocID="{3B2331CE-C320-4498-BEEA-46C0D52EC1CF}" presName="sibTrans" presStyleLbl="sibTrans2D1" presStyleIdx="0" presStyleCnt="0"/>
      <dgm:spPr/>
      <dgm:t>
        <a:bodyPr/>
        <a:lstStyle/>
        <a:p>
          <a:endParaRPr lang="es-EC"/>
        </a:p>
      </dgm:t>
    </dgm:pt>
    <dgm:pt modelId="{D112B3AE-13F7-442D-93B3-FD0FECA62D38}" type="pres">
      <dgm:prSet presAssocID="{B64EEAF4-BB39-4CA4-BB91-37678F3BFE18}" presName="compNode" presStyleCnt="0"/>
      <dgm:spPr/>
    </dgm:pt>
    <dgm:pt modelId="{2E225AE4-61D5-43B0-B6EE-5D92ACACDECD}" type="pres">
      <dgm:prSet presAssocID="{B64EEAF4-BB39-4CA4-BB91-37678F3BFE18}" presName="bkgdShape" presStyleLbl="node1" presStyleIdx="3" presStyleCnt="4"/>
      <dgm:spPr/>
      <dgm:t>
        <a:bodyPr/>
        <a:lstStyle/>
        <a:p>
          <a:endParaRPr lang="es-EC"/>
        </a:p>
      </dgm:t>
    </dgm:pt>
    <dgm:pt modelId="{6E5B5F61-DC16-4F1D-AE4E-86FC8BD4DA94}" type="pres">
      <dgm:prSet presAssocID="{B64EEAF4-BB39-4CA4-BB91-37678F3BFE18}" presName="nodeTx" presStyleLbl="node1" presStyleIdx="3" presStyleCnt="4">
        <dgm:presLayoutVars>
          <dgm:bulletEnabled val="1"/>
        </dgm:presLayoutVars>
      </dgm:prSet>
      <dgm:spPr/>
      <dgm:t>
        <a:bodyPr/>
        <a:lstStyle/>
        <a:p>
          <a:endParaRPr lang="es-EC"/>
        </a:p>
      </dgm:t>
    </dgm:pt>
    <dgm:pt modelId="{516367E3-1B67-480E-BCBD-9CBBF10D9EAE}" type="pres">
      <dgm:prSet presAssocID="{B64EEAF4-BB39-4CA4-BB91-37678F3BFE18}" presName="invisiNode" presStyleLbl="node1" presStyleIdx="3" presStyleCnt="4"/>
      <dgm:spPr/>
    </dgm:pt>
    <dgm:pt modelId="{F1565B4E-FDDF-456D-A9AD-EC075F96945D}" type="pres">
      <dgm:prSet presAssocID="{B64EEAF4-BB39-4CA4-BB91-37678F3BFE18}" presName="imagNode" presStyleLbl="fgImgPlace1" presStyleIdx="3" presStyleCnt="4"/>
      <dgm:spPr>
        <a:blipFill rotWithShape="1">
          <a:blip xmlns:r="http://schemas.openxmlformats.org/officeDocument/2006/relationships" r:embed="rId4"/>
          <a:stretch>
            <a:fillRect/>
          </a:stretch>
        </a:blipFill>
      </dgm:spPr>
      <dgm:t>
        <a:bodyPr/>
        <a:lstStyle/>
        <a:p>
          <a:endParaRPr lang="es-EC"/>
        </a:p>
      </dgm:t>
    </dgm:pt>
  </dgm:ptLst>
  <dgm:cxnLst>
    <dgm:cxn modelId="{EE5CC756-CBF0-4851-823D-E535A3040403}" type="presOf" srcId="{556FFE4E-D319-44F5-8EA9-F4C357FD2353}" destId="{F59FF051-F4CE-4506-8C2E-457584DE8787}" srcOrd="1" destOrd="0" presId="urn:microsoft.com/office/officeart/2005/8/layout/hList7"/>
    <dgm:cxn modelId="{7D78DFCC-C91D-4ACE-97C1-83D698952907}" type="presOf" srcId="{B64EEAF4-BB39-4CA4-BB91-37678F3BFE18}" destId="{2E225AE4-61D5-43B0-B6EE-5D92ACACDECD}" srcOrd="0" destOrd="0" presId="urn:microsoft.com/office/officeart/2005/8/layout/hList7"/>
    <dgm:cxn modelId="{25BD610C-E82D-4E19-B7F4-42F612488D69}" srcId="{67BE38D8-7F90-4F1E-8E66-4BC850E67ECF}" destId="{DD52CFF9-44D5-4737-952F-3DA3601CFB12}" srcOrd="0" destOrd="0" parTransId="{D40D0133-8DD2-4A2B-AD44-B092355DAB57}" sibTransId="{AD0C3DC3-FEE4-4A2D-87A8-87DA3CE13C40}"/>
    <dgm:cxn modelId="{D9DE7E54-B1D2-4F61-82C7-BBC270C2D506}" srcId="{67BE38D8-7F90-4F1E-8E66-4BC850E67ECF}" destId="{F8F2D72C-82CF-41C9-9B4E-5734EEFD9DCE}" srcOrd="2" destOrd="0" parTransId="{2FFF8EB3-F96B-427E-A864-BD44C93923F3}" sibTransId="{3B2331CE-C320-4498-BEEA-46C0D52EC1CF}"/>
    <dgm:cxn modelId="{0D981838-BCB3-4317-BC77-EBC8EB9527F2}" type="presOf" srcId="{F8F2D72C-82CF-41C9-9B4E-5734EEFD9DCE}" destId="{99AEBB79-5D5E-465F-A68E-3500D0EB9AEA}" srcOrd="1" destOrd="0" presId="urn:microsoft.com/office/officeart/2005/8/layout/hList7"/>
    <dgm:cxn modelId="{4F4E1CB9-8C7D-4769-8317-6E12316B5DF1}" type="presOf" srcId="{DD52CFF9-44D5-4737-952F-3DA3601CFB12}" destId="{55DDECF8-1ABC-44D9-9AA6-AB8189D1128F}" srcOrd="1" destOrd="0" presId="urn:microsoft.com/office/officeart/2005/8/layout/hList7"/>
    <dgm:cxn modelId="{CFE2D3D6-3B0C-45F0-9E2E-786AB3C5D01A}" type="presOf" srcId="{4C24DB97-DD1C-4D9C-A424-A405D89DCD8A}" destId="{4BDF6509-AA16-4883-B9FA-AC1D2C51141C}" srcOrd="0" destOrd="0" presId="urn:microsoft.com/office/officeart/2005/8/layout/hList7"/>
    <dgm:cxn modelId="{E78FD9A7-16DC-4CCE-9A9E-3824F9183BFE}" srcId="{67BE38D8-7F90-4F1E-8E66-4BC850E67ECF}" destId="{B64EEAF4-BB39-4CA4-BB91-37678F3BFE18}" srcOrd="3" destOrd="0" parTransId="{0E725631-D35D-419E-91C2-742DED6D7F22}" sibTransId="{698FB8A7-9304-48B9-9456-A850B6E4ECAC}"/>
    <dgm:cxn modelId="{A17B0A84-42F8-47A8-BE54-4DD6A6FC5E47}" type="presOf" srcId="{F8F2D72C-82CF-41C9-9B4E-5734EEFD9DCE}" destId="{AA6CF2EE-DB15-4D88-8B74-3DA4E755E65E}" srcOrd="0" destOrd="0" presId="urn:microsoft.com/office/officeart/2005/8/layout/hList7"/>
    <dgm:cxn modelId="{62ED9AF0-01AB-424E-827F-12A7C6C6CEBC}" type="presOf" srcId="{B64EEAF4-BB39-4CA4-BB91-37678F3BFE18}" destId="{6E5B5F61-DC16-4F1D-AE4E-86FC8BD4DA94}" srcOrd="1" destOrd="0" presId="urn:microsoft.com/office/officeart/2005/8/layout/hList7"/>
    <dgm:cxn modelId="{9DC1A4D5-B861-423D-A730-6BD632881E89}" srcId="{67BE38D8-7F90-4F1E-8E66-4BC850E67ECF}" destId="{556FFE4E-D319-44F5-8EA9-F4C357FD2353}" srcOrd="1" destOrd="0" parTransId="{6D20C3E3-A611-4B9A-8C39-0B279D5519BF}" sibTransId="{4C24DB97-DD1C-4D9C-A424-A405D89DCD8A}"/>
    <dgm:cxn modelId="{57679F91-7F8C-4C9B-9F3A-539B0813EC23}" type="presOf" srcId="{AD0C3DC3-FEE4-4A2D-87A8-87DA3CE13C40}" destId="{480F65C9-D1B1-424E-BFA3-B4242CD7C84E}" srcOrd="0" destOrd="0" presId="urn:microsoft.com/office/officeart/2005/8/layout/hList7"/>
    <dgm:cxn modelId="{3DDFA8CA-9CB7-45C9-A6FB-C2A628AEA7A8}" type="presOf" srcId="{556FFE4E-D319-44F5-8EA9-F4C357FD2353}" destId="{E7D9E00C-0801-4906-9044-F14B6421708E}" srcOrd="0" destOrd="0" presId="urn:microsoft.com/office/officeart/2005/8/layout/hList7"/>
    <dgm:cxn modelId="{84817B54-3D68-4E7B-992B-91FD4EE324D0}" type="presOf" srcId="{DD52CFF9-44D5-4737-952F-3DA3601CFB12}" destId="{CA004796-CF27-4744-AA47-00316DF9EF47}" srcOrd="0" destOrd="0" presId="urn:microsoft.com/office/officeart/2005/8/layout/hList7"/>
    <dgm:cxn modelId="{FCE55A41-8F9D-491A-BBE9-3F9D7CD76A64}" type="presOf" srcId="{3B2331CE-C320-4498-BEEA-46C0D52EC1CF}" destId="{AB660A53-59C3-449D-B801-70A8EDE36CEA}" srcOrd="0" destOrd="0" presId="urn:microsoft.com/office/officeart/2005/8/layout/hList7"/>
    <dgm:cxn modelId="{C0A6F697-0664-403C-8173-73A6A3EF1F66}" type="presOf" srcId="{67BE38D8-7F90-4F1E-8E66-4BC850E67ECF}" destId="{EB036E18-20EA-4FDA-B798-798F9AFCA765}" srcOrd="0" destOrd="0" presId="urn:microsoft.com/office/officeart/2005/8/layout/hList7"/>
    <dgm:cxn modelId="{8C79B885-4E9B-4C9F-A41F-66EB58A4C351}" type="presParOf" srcId="{EB036E18-20EA-4FDA-B798-798F9AFCA765}" destId="{9E257DD8-4742-4DB6-BA36-DCD1A58039A7}" srcOrd="0" destOrd="0" presId="urn:microsoft.com/office/officeart/2005/8/layout/hList7"/>
    <dgm:cxn modelId="{F176CC1D-844E-453A-931D-08897115FED7}" type="presParOf" srcId="{EB036E18-20EA-4FDA-B798-798F9AFCA765}" destId="{BC8F8441-5032-4F38-8600-4E1E1CA7797E}" srcOrd="1" destOrd="0" presId="urn:microsoft.com/office/officeart/2005/8/layout/hList7"/>
    <dgm:cxn modelId="{CD8C5441-D882-45D9-9B42-CBAFC8DEF301}" type="presParOf" srcId="{BC8F8441-5032-4F38-8600-4E1E1CA7797E}" destId="{F8385678-53D8-48E6-8422-4278ACCB1434}" srcOrd="0" destOrd="0" presId="urn:microsoft.com/office/officeart/2005/8/layout/hList7"/>
    <dgm:cxn modelId="{80A92281-6595-467D-8F38-2819EFEF0A33}" type="presParOf" srcId="{F8385678-53D8-48E6-8422-4278ACCB1434}" destId="{CA004796-CF27-4744-AA47-00316DF9EF47}" srcOrd="0" destOrd="0" presId="urn:microsoft.com/office/officeart/2005/8/layout/hList7"/>
    <dgm:cxn modelId="{FAF228B0-1A2A-4796-A142-26487BE40246}" type="presParOf" srcId="{F8385678-53D8-48E6-8422-4278ACCB1434}" destId="{55DDECF8-1ABC-44D9-9AA6-AB8189D1128F}" srcOrd="1" destOrd="0" presId="urn:microsoft.com/office/officeart/2005/8/layout/hList7"/>
    <dgm:cxn modelId="{40FE6A9D-09F3-4A1C-9DF5-C2DA55E3C863}" type="presParOf" srcId="{F8385678-53D8-48E6-8422-4278ACCB1434}" destId="{48A94436-282C-42B2-BD1C-C92921664D14}" srcOrd="2" destOrd="0" presId="urn:microsoft.com/office/officeart/2005/8/layout/hList7"/>
    <dgm:cxn modelId="{A995B517-DCEF-49E2-AEBD-701A30F11F35}" type="presParOf" srcId="{F8385678-53D8-48E6-8422-4278ACCB1434}" destId="{08BF58A9-3790-4E3A-BF1E-A32568C814FF}" srcOrd="3" destOrd="0" presId="urn:microsoft.com/office/officeart/2005/8/layout/hList7"/>
    <dgm:cxn modelId="{128B3136-9DE2-4D3B-BFCB-870A6A85594E}" type="presParOf" srcId="{BC8F8441-5032-4F38-8600-4E1E1CA7797E}" destId="{480F65C9-D1B1-424E-BFA3-B4242CD7C84E}" srcOrd="1" destOrd="0" presId="urn:microsoft.com/office/officeart/2005/8/layout/hList7"/>
    <dgm:cxn modelId="{17181587-0A50-4D6D-BBCE-2BEE560FB536}" type="presParOf" srcId="{BC8F8441-5032-4F38-8600-4E1E1CA7797E}" destId="{B086DF89-51AC-42C8-846C-989FF2179F81}" srcOrd="2" destOrd="0" presId="urn:microsoft.com/office/officeart/2005/8/layout/hList7"/>
    <dgm:cxn modelId="{EA65AE31-BA17-47EE-8406-8BA43CAB9BD8}" type="presParOf" srcId="{B086DF89-51AC-42C8-846C-989FF2179F81}" destId="{E7D9E00C-0801-4906-9044-F14B6421708E}" srcOrd="0" destOrd="0" presId="urn:microsoft.com/office/officeart/2005/8/layout/hList7"/>
    <dgm:cxn modelId="{BF8392B5-E1A3-41AE-9C13-6A3899141EAD}" type="presParOf" srcId="{B086DF89-51AC-42C8-846C-989FF2179F81}" destId="{F59FF051-F4CE-4506-8C2E-457584DE8787}" srcOrd="1" destOrd="0" presId="urn:microsoft.com/office/officeart/2005/8/layout/hList7"/>
    <dgm:cxn modelId="{CDC9A71C-92FC-404B-B58D-C2C5BB366CE6}" type="presParOf" srcId="{B086DF89-51AC-42C8-846C-989FF2179F81}" destId="{350E305D-AD7B-452B-9CC3-C484C92B376A}" srcOrd="2" destOrd="0" presId="urn:microsoft.com/office/officeart/2005/8/layout/hList7"/>
    <dgm:cxn modelId="{545CD52D-E420-4042-A547-08534594686C}" type="presParOf" srcId="{B086DF89-51AC-42C8-846C-989FF2179F81}" destId="{69985B73-804D-492F-8AED-08B22D7E2F8D}" srcOrd="3" destOrd="0" presId="urn:microsoft.com/office/officeart/2005/8/layout/hList7"/>
    <dgm:cxn modelId="{E520DC11-C379-4F83-A7E3-9D88B4F17C54}" type="presParOf" srcId="{BC8F8441-5032-4F38-8600-4E1E1CA7797E}" destId="{4BDF6509-AA16-4883-B9FA-AC1D2C51141C}" srcOrd="3" destOrd="0" presId="urn:microsoft.com/office/officeart/2005/8/layout/hList7"/>
    <dgm:cxn modelId="{E049203A-CB67-4C68-BA0B-E570B385A290}" type="presParOf" srcId="{BC8F8441-5032-4F38-8600-4E1E1CA7797E}" destId="{772B4E08-ABB4-41E6-BA0A-1E19A4BFF0B5}" srcOrd="4" destOrd="0" presId="urn:microsoft.com/office/officeart/2005/8/layout/hList7"/>
    <dgm:cxn modelId="{60D76A09-E608-4373-8CBD-975F949262EA}" type="presParOf" srcId="{772B4E08-ABB4-41E6-BA0A-1E19A4BFF0B5}" destId="{AA6CF2EE-DB15-4D88-8B74-3DA4E755E65E}" srcOrd="0" destOrd="0" presId="urn:microsoft.com/office/officeart/2005/8/layout/hList7"/>
    <dgm:cxn modelId="{107D1C1E-A2FF-41E5-A03D-6F802555AAD2}" type="presParOf" srcId="{772B4E08-ABB4-41E6-BA0A-1E19A4BFF0B5}" destId="{99AEBB79-5D5E-465F-A68E-3500D0EB9AEA}" srcOrd="1" destOrd="0" presId="urn:microsoft.com/office/officeart/2005/8/layout/hList7"/>
    <dgm:cxn modelId="{F4EDB0C4-303A-489E-A765-90362C6C8D0B}" type="presParOf" srcId="{772B4E08-ABB4-41E6-BA0A-1E19A4BFF0B5}" destId="{BCA2A3DB-6CFF-4971-9D5D-886B02E92F64}" srcOrd="2" destOrd="0" presId="urn:microsoft.com/office/officeart/2005/8/layout/hList7"/>
    <dgm:cxn modelId="{E48764B7-6930-4423-A964-DF39A1DE1456}" type="presParOf" srcId="{772B4E08-ABB4-41E6-BA0A-1E19A4BFF0B5}" destId="{1ADFF87B-858D-401F-96C0-DC8C0BB7189B}" srcOrd="3" destOrd="0" presId="urn:microsoft.com/office/officeart/2005/8/layout/hList7"/>
    <dgm:cxn modelId="{5364275A-29E0-47BC-A614-AF6A2AB1ADD9}" type="presParOf" srcId="{BC8F8441-5032-4F38-8600-4E1E1CA7797E}" destId="{AB660A53-59C3-449D-B801-70A8EDE36CEA}" srcOrd="5" destOrd="0" presId="urn:microsoft.com/office/officeart/2005/8/layout/hList7"/>
    <dgm:cxn modelId="{FD85F4DB-F571-4A30-8018-605E2E9DB9B1}" type="presParOf" srcId="{BC8F8441-5032-4F38-8600-4E1E1CA7797E}" destId="{D112B3AE-13F7-442D-93B3-FD0FECA62D38}" srcOrd="6" destOrd="0" presId="urn:microsoft.com/office/officeart/2005/8/layout/hList7"/>
    <dgm:cxn modelId="{D0243C93-9586-4A26-A98A-689DD8888C5C}" type="presParOf" srcId="{D112B3AE-13F7-442D-93B3-FD0FECA62D38}" destId="{2E225AE4-61D5-43B0-B6EE-5D92ACACDECD}" srcOrd="0" destOrd="0" presId="urn:microsoft.com/office/officeart/2005/8/layout/hList7"/>
    <dgm:cxn modelId="{749B6EEA-056B-47AD-B2D3-5ACB8BFB162B}" type="presParOf" srcId="{D112B3AE-13F7-442D-93B3-FD0FECA62D38}" destId="{6E5B5F61-DC16-4F1D-AE4E-86FC8BD4DA94}" srcOrd="1" destOrd="0" presId="urn:microsoft.com/office/officeart/2005/8/layout/hList7"/>
    <dgm:cxn modelId="{81C60FFC-4AA0-471B-99BF-68E6982BF6B9}" type="presParOf" srcId="{D112B3AE-13F7-442D-93B3-FD0FECA62D38}" destId="{516367E3-1B67-480E-BCBD-9CBBF10D9EAE}" srcOrd="2" destOrd="0" presId="urn:microsoft.com/office/officeart/2005/8/layout/hList7"/>
    <dgm:cxn modelId="{CD11F256-28CA-4163-AB46-5C36B4397E80}" type="presParOf" srcId="{D112B3AE-13F7-442D-93B3-FD0FECA62D38}" destId="{F1565B4E-FDDF-456D-A9AD-EC075F96945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6C1FA7-5EB7-40D6-B1F7-F6BFCE15DAFB}" type="doc">
      <dgm:prSet loTypeId="urn:microsoft.com/office/officeart/2005/8/layout/arrow5" loCatId="process" qsTypeId="urn:microsoft.com/office/officeart/2005/8/quickstyle/simple1" qsCatId="simple" csTypeId="urn:microsoft.com/office/officeart/2005/8/colors/colorful5" csCatId="colorful" phldr="1"/>
      <dgm:spPr/>
      <dgm:t>
        <a:bodyPr/>
        <a:lstStyle/>
        <a:p>
          <a:endParaRPr lang="es-EC"/>
        </a:p>
      </dgm:t>
    </dgm:pt>
    <dgm:pt modelId="{1A6241B2-F1BD-4A1C-88A6-192DACF62EA5}">
      <dgm:prSet phldrT="[Texto]"/>
      <dgm:spPr/>
      <dgm:t>
        <a:bodyPr/>
        <a:lstStyle/>
        <a:p>
          <a:r>
            <a:rPr lang="es-EC" dirty="0" smtClean="0"/>
            <a:t>Percepción</a:t>
          </a:r>
          <a:endParaRPr lang="es-EC" dirty="0"/>
        </a:p>
      </dgm:t>
    </dgm:pt>
    <dgm:pt modelId="{2CF2E8C1-115F-43F1-873C-1022DEB21E43}" type="parTrans" cxnId="{1D3E3911-D166-4BBE-834E-3E8AEC062655}">
      <dgm:prSet/>
      <dgm:spPr/>
      <dgm:t>
        <a:bodyPr/>
        <a:lstStyle/>
        <a:p>
          <a:endParaRPr lang="es-EC"/>
        </a:p>
      </dgm:t>
    </dgm:pt>
    <dgm:pt modelId="{1B4E8B5F-B126-44FD-96BF-64FDAD0A4997}" type="sibTrans" cxnId="{1D3E3911-D166-4BBE-834E-3E8AEC062655}">
      <dgm:prSet/>
      <dgm:spPr/>
      <dgm:t>
        <a:bodyPr/>
        <a:lstStyle/>
        <a:p>
          <a:endParaRPr lang="es-EC"/>
        </a:p>
      </dgm:t>
    </dgm:pt>
    <dgm:pt modelId="{F21210DA-02ED-4F2E-ABD6-F33A69216841}">
      <dgm:prSet/>
      <dgm:spPr/>
      <dgm:t>
        <a:bodyPr/>
        <a:lstStyle/>
        <a:p>
          <a:r>
            <a:rPr lang="es-EC" dirty="0" smtClean="0">
              <a:latin typeface="Monotype Corsiva" pitchFamily="66" charset="0"/>
            </a:rPr>
            <a:t>Intención de compra</a:t>
          </a:r>
          <a:endParaRPr lang="es-EC" dirty="0">
            <a:latin typeface="Monotype Corsiva" pitchFamily="66" charset="0"/>
          </a:endParaRPr>
        </a:p>
      </dgm:t>
    </dgm:pt>
    <dgm:pt modelId="{6396A390-43E2-4678-8D78-B415F1447576}" type="parTrans" cxnId="{55007666-FD37-4C4F-965A-8B4C5A7DEE50}">
      <dgm:prSet/>
      <dgm:spPr/>
      <dgm:t>
        <a:bodyPr/>
        <a:lstStyle/>
        <a:p>
          <a:endParaRPr lang="es-EC"/>
        </a:p>
      </dgm:t>
    </dgm:pt>
    <dgm:pt modelId="{9141F05F-13C3-48A5-8864-079B3DCC8E5E}" type="sibTrans" cxnId="{55007666-FD37-4C4F-965A-8B4C5A7DEE50}">
      <dgm:prSet/>
      <dgm:spPr/>
      <dgm:t>
        <a:bodyPr/>
        <a:lstStyle/>
        <a:p>
          <a:endParaRPr lang="es-EC"/>
        </a:p>
      </dgm:t>
    </dgm:pt>
    <dgm:pt modelId="{436B9C65-0667-4AE3-A04A-1ABAEF185534}" type="pres">
      <dgm:prSet presAssocID="{106C1FA7-5EB7-40D6-B1F7-F6BFCE15DAFB}" presName="diagram" presStyleCnt="0">
        <dgm:presLayoutVars>
          <dgm:dir/>
          <dgm:resizeHandles val="exact"/>
        </dgm:presLayoutVars>
      </dgm:prSet>
      <dgm:spPr/>
      <dgm:t>
        <a:bodyPr/>
        <a:lstStyle/>
        <a:p>
          <a:endParaRPr lang="es-EC"/>
        </a:p>
      </dgm:t>
    </dgm:pt>
    <dgm:pt modelId="{024D870D-E88E-4FE2-A5A6-661966702E05}" type="pres">
      <dgm:prSet presAssocID="{1A6241B2-F1BD-4A1C-88A6-192DACF62EA5}" presName="arrow" presStyleLbl="node1" presStyleIdx="0" presStyleCnt="2">
        <dgm:presLayoutVars>
          <dgm:bulletEnabled val="1"/>
        </dgm:presLayoutVars>
      </dgm:prSet>
      <dgm:spPr/>
      <dgm:t>
        <a:bodyPr/>
        <a:lstStyle/>
        <a:p>
          <a:endParaRPr lang="es-EC"/>
        </a:p>
      </dgm:t>
    </dgm:pt>
    <dgm:pt modelId="{7D71977F-7690-4B5A-9E37-A1E6738CFB89}" type="pres">
      <dgm:prSet presAssocID="{F21210DA-02ED-4F2E-ABD6-F33A69216841}" presName="arrow" presStyleLbl="node1" presStyleIdx="1" presStyleCnt="2">
        <dgm:presLayoutVars>
          <dgm:bulletEnabled val="1"/>
        </dgm:presLayoutVars>
      </dgm:prSet>
      <dgm:spPr/>
      <dgm:t>
        <a:bodyPr/>
        <a:lstStyle/>
        <a:p>
          <a:endParaRPr lang="es-EC"/>
        </a:p>
      </dgm:t>
    </dgm:pt>
  </dgm:ptLst>
  <dgm:cxnLst>
    <dgm:cxn modelId="{55007666-FD37-4C4F-965A-8B4C5A7DEE50}" srcId="{106C1FA7-5EB7-40D6-B1F7-F6BFCE15DAFB}" destId="{F21210DA-02ED-4F2E-ABD6-F33A69216841}" srcOrd="1" destOrd="0" parTransId="{6396A390-43E2-4678-8D78-B415F1447576}" sibTransId="{9141F05F-13C3-48A5-8864-079B3DCC8E5E}"/>
    <dgm:cxn modelId="{F30E05BD-F8E9-4DF3-8A3B-FB2A728DAB20}" type="presOf" srcId="{106C1FA7-5EB7-40D6-B1F7-F6BFCE15DAFB}" destId="{436B9C65-0667-4AE3-A04A-1ABAEF185534}" srcOrd="0" destOrd="0" presId="urn:microsoft.com/office/officeart/2005/8/layout/arrow5"/>
    <dgm:cxn modelId="{5C38792C-477D-4D19-823F-6399327B54DF}" type="presOf" srcId="{F21210DA-02ED-4F2E-ABD6-F33A69216841}" destId="{7D71977F-7690-4B5A-9E37-A1E6738CFB89}" srcOrd="0" destOrd="0" presId="urn:microsoft.com/office/officeart/2005/8/layout/arrow5"/>
    <dgm:cxn modelId="{1D3E3911-D166-4BBE-834E-3E8AEC062655}" srcId="{106C1FA7-5EB7-40D6-B1F7-F6BFCE15DAFB}" destId="{1A6241B2-F1BD-4A1C-88A6-192DACF62EA5}" srcOrd="0" destOrd="0" parTransId="{2CF2E8C1-115F-43F1-873C-1022DEB21E43}" sibTransId="{1B4E8B5F-B126-44FD-96BF-64FDAD0A4997}"/>
    <dgm:cxn modelId="{446F1493-A97D-4F92-BE43-836F1859AE20}" type="presOf" srcId="{1A6241B2-F1BD-4A1C-88A6-192DACF62EA5}" destId="{024D870D-E88E-4FE2-A5A6-661966702E05}" srcOrd="0" destOrd="0" presId="urn:microsoft.com/office/officeart/2005/8/layout/arrow5"/>
    <dgm:cxn modelId="{96569001-85F3-4399-9EE5-F4912D03A973}" type="presParOf" srcId="{436B9C65-0667-4AE3-A04A-1ABAEF185534}" destId="{024D870D-E88E-4FE2-A5A6-661966702E05}" srcOrd="0" destOrd="0" presId="urn:microsoft.com/office/officeart/2005/8/layout/arrow5"/>
    <dgm:cxn modelId="{DF20AB4C-0B0B-440F-8FF4-0895EE51BFAB}" type="presParOf" srcId="{436B9C65-0667-4AE3-A04A-1ABAEF185534}" destId="{7D71977F-7690-4B5A-9E37-A1E6738CFB8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47F518-7E3C-4DD8-8AED-25FB61C26458}" type="doc">
      <dgm:prSet loTypeId="urn:microsoft.com/office/officeart/2005/8/layout/vList6" loCatId="list" qsTypeId="urn:microsoft.com/office/officeart/2005/8/quickstyle/simple2" qsCatId="simple" csTypeId="urn:microsoft.com/office/officeart/2005/8/colors/accent3_1" csCatId="accent3" phldr="1"/>
      <dgm:spPr/>
      <dgm:t>
        <a:bodyPr/>
        <a:lstStyle/>
        <a:p>
          <a:endParaRPr lang="es-EC"/>
        </a:p>
      </dgm:t>
    </dgm:pt>
    <dgm:pt modelId="{B0530754-825D-4DA6-B7AF-43D43A2D794B}">
      <dgm:prSet phldrT="[Texto]"/>
      <dgm:spPr/>
      <dgm:t>
        <a:bodyPr/>
        <a:lstStyle/>
        <a:p>
          <a:r>
            <a:rPr lang="es-EC" dirty="0" smtClean="0"/>
            <a:t>Diseño de Investigación</a:t>
          </a:r>
          <a:endParaRPr lang="es-EC" dirty="0"/>
        </a:p>
      </dgm:t>
    </dgm:pt>
    <dgm:pt modelId="{E555FF1B-9EB1-4A95-9CB3-FD4B655D8DF5}" type="parTrans" cxnId="{C043F184-BFE5-4FC2-99C3-50BD6573F7E3}">
      <dgm:prSet/>
      <dgm:spPr/>
      <dgm:t>
        <a:bodyPr/>
        <a:lstStyle/>
        <a:p>
          <a:endParaRPr lang="es-EC"/>
        </a:p>
      </dgm:t>
    </dgm:pt>
    <dgm:pt modelId="{C8897F32-2EE3-40E3-9C12-A700AC8CDD7D}" type="sibTrans" cxnId="{C043F184-BFE5-4FC2-99C3-50BD6573F7E3}">
      <dgm:prSet/>
      <dgm:spPr/>
      <dgm:t>
        <a:bodyPr/>
        <a:lstStyle/>
        <a:p>
          <a:endParaRPr lang="es-EC"/>
        </a:p>
      </dgm:t>
    </dgm:pt>
    <dgm:pt modelId="{A157DE17-E58C-452A-8AA4-451BE6D13B0B}">
      <dgm:prSet phldrT="[Texto]"/>
      <dgm:spPr/>
      <dgm:t>
        <a:bodyPr/>
        <a:lstStyle/>
        <a:p>
          <a:r>
            <a:rPr lang="es-EC" dirty="0" smtClean="0"/>
            <a:t>Conclusiva</a:t>
          </a:r>
          <a:endParaRPr lang="es-EC" dirty="0"/>
        </a:p>
      </dgm:t>
    </dgm:pt>
    <dgm:pt modelId="{BA9562ED-CED0-490C-823D-4C7ADC09B211}" type="parTrans" cxnId="{FC5CD10D-8754-483D-82D9-0584646967FD}">
      <dgm:prSet/>
      <dgm:spPr/>
      <dgm:t>
        <a:bodyPr/>
        <a:lstStyle/>
        <a:p>
          <a:endParaRPr lang="es-EC"/>
        </a:p>
      </dgm:t>
    </dgm:pt>
    <dgm:pt modelId="{7FADABC9-2889-4EC7-8797-B08CBFCA044C}" type="sibTrans" cxnId="{FC5CD10D-8754-483D-82D9-0584646967FD}">
      <dgm:prSet/>
      <dgm:spPr/>
      <dgm:t>
        <a:bodyPr/>
        <a:lstStyle/>
        <a:p>
          <a:endParaRPr lang="es-EC"/>
        </a:p>
      </dgm:t>
    </dgm:pt>
    <dgm:pt modelId="{27264241-537E-4482-A533-2C64AC0BB4E5}">
      <dgm:prSet phldrT="[Texto]"/>
      <dgm:spPr/>
      <dgm:t>
        <a:bodyPr/>
        <a:lstStyle/>
        <a:p>
          <a:r>
            <a:rPr lang="es-EC" dirty="0" smtClean="0"/>
            <a:t>Descriptiva</a:t>
          </a:r>
          <a:endParaRPr lang="es-EC" dirty="0"/>
        </a:p>
      </dgm:t>
    </dgm:pt>
    <dgm:pt modelId="{49222A22-ADE0-4E4B-A414-F94FA7A9116E}" type="parTrans" cxnId="{FFC369AD-751E-4FC0-8E70-114ECC5CCFEB}">
      <dgm:prSet/>
      <dgm:spPr/>
      <dgm:t>
        <a:bodyPr/>
        <a:lstStyle/>
        <a:p>
          <a:endParaRPr lang="es-EC"/>
        </a:p>
      </dgm:t>
    </dgm:pt>
    <dgm:pt modelId="{8C725E7B-E387-49A5-B606-60DA5898DFF7}" type="sibTrans" cxnId="{FFC369AD-751E-4FC0-8E70-114ECC5CCFEB}">
      <dgm:prSet/>
      <dgm:spPr/>
      <dgm:t>
        <a:bodyPr/>
        <a:lstStyle/>
        <a:p>
          <a:endParaRPr lang="es-EC"/>
        </a:p>
      </dgm:t>
    </dgm:pt>
    <dgm:pt modelId="{37E9F0A3-F099-4203-BD72-F4924A7FEEA3}">
      <dgm:prSet phldrT="[Texto]"/>
      <dgm:spPr/>
      <dgm:t>
        <a:bodyPr/>
        <a:lstStyle/>
        <a:p>
          <a:r>
            <a:rPr lang="es-EC" dirty="0" smtClean="0"/>
            <a:t>Tipo de muestreo</a:t>
          </a:r>
          <a:endParaRPr lang="es-EC" dirty="0"/>
        </a:p>
      </dgm:t>
    </dgm:pt>
    <dgm:pt modelId="{CD1D4D08-C63F-41FB-84CD-9DEB5605D4F8}" type="parTrans" cxnId="{850C3C91-6ADF-4608-B5AC-D793A755A12C}">
      <dgm:prSet/>
      <dgm:spPr/>
      <dgm:t>
        <a:bodyPr/>
        <a:lstStyle/>
        <a:p>
          <a:endParaRPr lang="es-EC"/>
        </a:p>
      </dgm:t>
    </dgm:pt>
    <dgm:pt modelId="{04581FE6-DAC3-419B-B1EB-8FE80B69278A}" type="sibTrans" cxnId="{850C3C91-6ADF-4608-B5AC-D793A755A12C}">
      <dgm:prSet/>
      <dgm:spPr/>
      <dgm:t>
        <a:bodyPr/>
        <a:lstStyle/>
        <a:p>
          <a:endParaRPr lang="es-EC"/>
        </a:p>
      </dgm:t>
    </dgm:pt>
    <dgm:pt modelId="{092C9C1B-76E2-42FE-AD85-0804AA293413}">
      <dgm:prSet phldrT="[Texto]"/>
      <dgm:spPr/>
      <dgm:t>
        <a:bodyPr/>
        <a:lstStyle/>
        <a:p>
          <a:r>
            <a:rPr lang="es-EC" dirty="0" smtClean="0"/>
            <a:t>Probabilístico</a:t>
          </a:r>
          <a:endParaRPr lang="es-EC" dirty="0"/>
        </a:p>
      </dgm:t>
    </dgm:pt>
    <dgm:pt modelId="{654769BD-AE78-41B2-BD27-E9FD6A61072D}" type="parTrans" cxnId="{686C62AF-706C-449F-B116-59D43346859C}">
      <dgm:prSet/>
      <dgm:spPr/>
      <dgm:t>
        <a:bodyPr/>
        <a:lstStyle/>
        <a:p>
          <a:endParaRPr lang="es-EC"/>
        </a:p>
      </dgm:t>
    </dgm:pt>
    <dgm:pt modelId="{760101D5-7935-46CD-BB00-65BD6F3EE661}" type="sibTrans" cxnId="{686C62AF-706C-449F-B116-59D43346859C}">
      <dgm:prSet/>
      <dgm:spPr/>
      <dgm:t>
        <a:bodyPr/>
        <a:lstStyle/>
        <a:p>
          <a:endParaRPr lang="es-EC"/>
        </a:p>
      </dgm:t>
    </dgm:pt>
    <dgm:pt modelId="{28B3A787-82E4-4B30-A76F-BCBAC97A4924}">
      <dgm:prSet phldrT="[Texto]"/>
      <dgm:spPr/>
      <dgm:t>
        <a:bodyPr/>
        <a:lstStyle/>
        <a:p>
          <a:r>
            <a:rPr lang="es-EC" dirty="0" smtClean="0"/>
            <a:t>Muestreo estratificado</a:t>
          </a:r>
          <a:endParaRPr lang="es-EC" dirty="0"/>
        </a:p>
      </dgm:t>
    </dgm:pt>
    <dgm:pt modelId="{89E040ED-28C4-430E-85CF-28B75B893B35}" type="parTrans" cxnId="{CA7B565F-5729-47C2-BA56-CEC201AB928A}">
      <dgm:prSet/>
      <dgm:spPr/>
      <dgm:t>
        <a:bodyPr/>
        <a:lstStyle/>
        <a:p>
          <a:endParaRPr lang="es-EC"/>
        </a:p>
      </dgm:t>
    </dgm:pt>
    <dgm:pt modelId="{F3350D10-6E05-4589-99CD-A1AFA5269F71}" type="sibTrans" cxnId="{CA7B565F-5729-47C2-BA56-CEC201AB928A}">
      <dgm:prSet/>
      <dgm:spPr/>
      <dgm:t>
        <a:bodyPr/>
        <a:lstStyle/>
        <a:p>
          <a:endParaRPr lang="es-EC"/>
        </a:p>
      </dgm:t>
    </dgm:pt>
    <dgm:pt modelId="{CB49E896-FDB2-4583-BCD8-F5C7CB9B4F4B}">
      <dgm:prSet phldrT="[Texto]"/>
      <dgm:spPr/>
      <dgm:t>
        <a:bodyPr/>
        <a:lstStyle/>
        <a:p>
          <a:r>
            <a:rPr lang="es-EC" dirty="0" smtClean="0"/>
            <a:t>Transversal</a:t>
          </a:r>
          <a:endParaRPr lang="es-EC" dirty="0"/>
        </a:p>
      </dgm:t>
    </dgm:pt>
    <dgm:pt modelId="{77B44F02-77DC-4688-BAC2-F4B31410B549}" type="parTrans" cxnId="{D3FEFECD-54B1-41EC-84B4-5978308BD48B}">
      <dgm:prSet/>
      <dgm:spPr/>
      <dgm:t>
        <a:bodyPr/>
        <a:lstStyle/>
        <a:p>
          <a:endParaRPr lang="es-EC"/>
        </a:p>
      </dgm:t>
    </dgm:pt>
    <dgm:pt modelId="{46E2EDCF-0352-4659-8D85-55932A76EC7E}" type="sibTrans" cxnId="{D3FEFECD-54B1-41EC-84B4-5978308BD48B}">
      <dgm:prSet/>
      <dgm:spPr/>
      <dgm:t>
        <a:bodyPr/>
        <a:lstStyle/>
        <a:p>
          <a:endParaRPr lang="es-EC"/>
        </a:p>
      </dgm:t>
    </dgm:pt>
    <dgm:pt modelId="{0F9E3F33-0C6D-4FBA-A8D3-7001B3170DFC}">
      <dgm:prSet phldrT="[Texto]"/>
      <dgm:spPr/>
      <dgm:t>
        <a:bodyPr/>
        <a:lstStyle/>
        <a:p>
          <a:r>
            <a:rPr lang="es-EC" dirty="0" smtClean="0"/>
            <a:t>Exploratoria</a:t>
          </a:r>
          <a:endParaRPr lang="es-EC" dirty="0"/>
        </a:p>
      </dgm:t>
    </dgm:pt>
    <dgm:pt modelId="{B811D808-D24C-4D50-B507-A39C95282190}" type="parTrans" cxnId="{D3DF8C1A-66D3-4A32-BEF1-34AC99AFDD1E}">
      <dgm:prSet/>
      <dgm:spPr/>
      <dgm:t>
        <a:bodyPr/>
        <a:lstStyle/>
        <a:p>
          <a:endParaRPr lang="es-EC"/>
        </a:p>
      </dgm:t>
    </dgm:pt>
    <dgm:pt modelId="{1B35434C-FFFD-40FA-996F-D7365CFFECB3}" type="sibTrans" cxnId="{D3DF8C1A-66D3-4A32-BEF1-34AC99AFDD1E}">
      <dgm:prSet/>
      <dgm:spPr/>
      <dgm:t>
        <a:bodyPr/>
        <a:lstStyle/>
        <a:p>
          <a:endParaRPr lang="es-EC"/>
        </a:p>
      </dgm:t>
    </dgm:pt>
    <dgm:pt modelId="{5B8B60AA-B773-4365-98C5-17A6CD728F30}">
      <dgm:prSet phldrT="[Texto]"/>
      <dgm:spPr/>
      <dgm:t>
        <a:bodyPr/>
        <a:lstStyle/>
        <a:p>
          <a:endParaRPr lang="es-EC" dirty="0"/>
        </a:p>
      </dgm:t>
    </dgm:pt>
    <dgm:pt modelId="{E7EE5825-B3E3-48E5-AD89-647E238DF461}" type="parTrans" cxnId="{3BE87360-7150-403B-954F-5E5BAD1E81C9}">
      <dgm:prSet/>
      <dgm:spPr/>
      <dgm:t>
        <a:bodyPr/>
        <a:lstStyle/>
        <a:p>
          <a:endParaRPr lang="es-EC"/>
        </a:p>
      </dgm:t>
    </dgm:pt>
    <dgm:pt modelId="{25CF99D2-21B8-4AD9-9919-C23C366FB255}" type="sibTrans" cxnId="{3BE87360-7150-403B-954F-5E5BAD1E81C9}">
      <dgm:prSet/>
      <dgm:spPr/>
      <dgm:t>
        <a:bodyPr/>
        <a:lstStyle/>
        <a:p>
          <a:endParaRPr lang="es-EC"/>
        </a:p>
      </dgm:t>
    </dgm:pt>
    <dgm:pt modelId="{C3DFE553-E671-46A2-B286-4D1196B1C47E}">
      <dgm:prSet phldrT="[Texto]"/>
      <dgm:spPr/>
      <dgm:t>
        <a:bodyPr/>
        <a:lstStyle/>
        <a:p>
          <a:r>
            <a:rPr lang="es-EC" dirty="0" smtClean="0"/>
            <a:t>Proporcionado</a:t>
          </a:r>
          <a:endParaRPr lang="es-EC" dirty="0"/>
        </a:p>
      </dgm:t>
    </dgm:pt>
    <dgm:pt modelId="{CE72E3FB-23EC-46DA-B918-669A1932D0FF}" type="parTrans" cxnId="{914E0873-3271-4F91-9EDF-0189A4B1FCC4}">
      <dgm:prSet/>
      <dgm:spPr/>
      <dgm:t>
        <a:bodyPr/>
        <a:lstStyle/>
        <a:p>
          <a:endParaRPr lang="es-EC"/>
        </a:p>
      </dgm:t>
    </dgm:pt>
    <dgm:pt modelId="{402A994D-C5B4-4553-B78E-55A287235CA5}" type="sibTrans" cxnId="{914E0873-3271-4F91-9EDF-0189A4B1FCC4}">
      <dgm:prSet/>
      <dgm:spPr/>
      <dgm:t>
        <a:bodyPr/>
        <a:lstStyle/>
        <a:p>
          <a:endParaRPr lang="es-EC"/>
        </a:p>
      </dgm:t>
    </dgm:pt>
    <dgm:pt modelId="{FFA4111F-0876-46C6-8E10-9B970FCD4619}">
      <dgm:prSet/>
      <dgm:spPr/>
      <dgm:t>
        <a:bodyPr/>
        <a:lstStyle/>
        <a:p>
          <a:r>
            <a:rPr lang="es-EC" dirty="0" smtClean="0"/>
            <a:t>Método de investigación</a:t>
          </a:r>
          <a:endParaRPr lang="es-EC" dirty="0"/>
        </a:p>
      </dgm:t>
    </dgm:pt>
    <dgm:pt modelId="{9C2932A5-36CB-43C8-A3C5-A979834F3267}" type="parTrans" cxnId="{0655E1DE-6F67-4814-B756-801C7C79A3EE}">
      <dgm:prSet/>
      <dgm:spPr/>
      <dgm:t>
        <a:bodyPr/>
        <a:lstStyle/>
        <a:p>
          <a:endParaRPr lang="es-EC"/>
        </a:p>
      </dgm:t>
    </dgm:pt>
    <dgm:pt modelId="{27AC6520-FE5A-4C64-982F-3B83BB5560DF}" type="sibTrans" cxnId="{0655E1DE-6F67-4814-B756-801C7C79A3EE}">
      <dgm:prSet/>
      <dgm:spPr/>
      <dgm:t>
        <a:bodyPr/>
        <a:lstStyle/>
        <a:p>
          <a:endParaRPr lang="es-EC"/>
        </a:p>
      </dgm:t>
    </dgm:pt>
    <dgm:pt modelId="{ECC8BD6B-1231-436E-984A-D8CEEB43C2F1}">
      <dgm:prSet/>
      <dgm:spPr/>
      <dgm:t>
        <a:bodyPr/>
        <a:lstStyle/>
        <a:p>
          <a:r>
            <a:rPr lang="es-EC" dirty="0" smtClean="0"/>
            <a:t>Hipotético deductivo</a:t>
          </a:r>
          <a:endParaRPr lang="es-EC" dirty="0"/>
        </a:p>
      </dgm:t>
    </dgm:pt>
    <dgm:pt modelId="{FCF2E839-7590-4696-80B2-49D6DC519C21}" type="parTrans" cxnId="{69E61FA7-D2EA-4D98-97C0-DD15CCA54B6C}">
      <dgm:prSet/>
      <dgm:spPr/>
      <dgm:t>
        <a:bodyPr/>
        <a:lstStyle/>
        <a:p>
          <a:endParaRPr lang="es-EC"/>
        </a:p>
      </dgm:t>
    </dgm:pt>
    <dgm:pt modelId="{3608FC66-AB62-4B31-BB5C-DEADAA7090CA}" type="sibTrans" cxnId="{69E61FA7-D2EA-4D98-97C0-DD15CCA54B6C}">
      <dgm:prSet/>
      <dgm:spPr/>
      <dgm:t>
        <a:bodyPr/>
        <a:lstStyle/>
        <a:p>
          <a:endParaRPr lang="es-EC"/>
        </a:p>
      </dgm:t>
    </dgm:pt>
    <dgm:pt modelId="{B95332D1-5C8E-43F8-9710-599F5EE0E680}" type="pres">
      <dgm:prSet presAssocID="{9F47F518-7E3C-4DD8-8AED-25FB61C26458}" presName="Name0" presStyleCnt="0">
        <dgm:presLayoutVars>
          <dgm:dir/>
          <dgm:animLvl val="lvl"/>
          <dgm:resizeHandles/>
        </dgm:presLayoutVars>
      </dgm:prSet>
      <dgm:spPr/>
      <dgm:t>
        <a:bodyPr/>
        <a:lstStyle/>
        <a:p>
          <a:endParaRPr lang="es-EC"/>
        </a:p>
      </dgm:t>
    </dgm:pt>
    <dgm:pt modelId="{132E8E74-83A0-406F-AB49-3B05BF992927}" type="pres">
      <dgm:prSet presAssocID="{B0530754-825D-4DA6-B7AF-43D43A2D794B}" presName="linNode" presStyleCnt="0"/>
      <dgm:spPr/>
      <dgm:t>
        <a:bodyPr/>
        <a:lstStyle/>
        <a:p>
          <a:endParaRPr lang="es-EC"/>
        </a:p>
      </dgm:t>
    </dgm:pt>
    <dgm:pt modelId="{F3A03443-D47F-4C22-8867-B2C51D89637C}" type="pres">
      <dgm:prSet presAssocID="{B0530754-825D-4DA6-B7AF-43D43A2D794B}" presName="parentShp" presStyleLbl="node1" presStyleIdx="0" presStyleCnt="3">
        <dgm:presLayoutVars>
          <dgm:bulletEnabled val="1"/>
        </dgm:presLayoutVars>
      </dgm:prSet>
      <dgm:spPr/>
      <dgm:t>
        <a:bodyPr/>
        <a:lstStyle/>
        <a:p>
          <a:endParaRPr lang="es-EC"/>
        </a:p>
      </dgm:t>
    </dgm:pt>
    <dgm:pt modelId="{F29441B1-88A0-43F6-A927-C479587D3FDB}" type="pres">
      <dgm:prSet presAssocID="{B0530754-825D-4DA6-B7AF-43D43A2D794B}" presName="childShp" presStyleLbl="bgAccFollowNode1" presStyleIdx="0" presStyleCnt="3">
        <dgm:presLayoutVars>
          <dgm:bulletEnabled val="1"/>
        </dgm:presLayoutVars>
      </dgm:prSet>
      <dgm:spPr/>
      <dgm:t>
        <a:bodyPr/>
        <a:lstStyle/>
        <a:p>
          <a:endParaRPr lang="es-EC"/>
        </a:p>
      </dgm:t>
    </dgm:pt>
    <dgm:pt modelId="{35913C7F-7BE4-42C6-B1B6-3456AA3198CF}" type="pres">
      <dgm:prSet presAssocID="{C8897F32-2EE3-40E3-9C12-A700AC8CDD7D}" presName="spacing" presStyleCnt="0"/>
      <dgm:spPr/>
      <dgm:t>
        <a:bodyPr/>
        <a:lstStyle/>
        <a:p>
          <a:endParaRPr lang="es-EC"/>
        </a:p>
      </dgm:t>
    </dgm:pt>
    <dgm:pt modelId="{E1523240-DA83-41E3-A0C1-31CA879CF317}" type="pres">
      <dgm:prSet presAssocID="{37E9F0A3-F099-4203-BD72-F4924A7FEEA3}" presName="linNode" presStyleCnt="0"/>
      <dgm:spPr/>
      <dgm:t>
        <a:bodyPr/>
        <a:lstStyle/>
        <a:p>
          <a:endParaRPr lang="es-EC"/>
        </a:p>
      </dgm:t>
    </dgm:pt>
    <dgm:pt modelId="{AB97CC6C-C939-4EB6-BEA3-671FC1E8C618}" type="pres">
      <dgm:prSet presAssocID="{37E9F0A3-F099-4203-BD72-F4924A7FEEA3}" presName="parentShp" presStyleLbl="node1" presStyleIdx="1" presStyleCnt="3" custLinFactNeighborX="-9844" custLinFactNeighborY="-2094">
        <dgm:presLayoutVars>
          <dgm:bulletEnabled val="1"/>
        </dgm:presLayoutVars>
      </dgm:prSet>
      <dgm:spPr/>
      <dgm:t>
        <a:bodyPr/>
        <a:lstStyle/>
        <a:p>
          <a:endParaRPr lang="es-EC"/>
        </a:p>
      </dgm:t>
    </dgm:pt>
    <dgm:pt modelId="{D43A36EA-79CE-4418-A454-76EB13ED3EF5}" type="pres">
      <dgm:prSet presAssocID="{37E9F0A3-F099-4203-BD72-F4924A7FEEA3}" presName="childShp" presStyleLbl="bgAccFollowNode1" presStyleIdx="1" presStyleCnt="3">
        <dgm:presLayoutVars>
          <dgm:bulletEnabled val="1"/>
        </dgm:presLayoutVars>
      </dgm:prSet>
      <dgm:spPr/>
      <dgm:t>
        <a:bodyPr/>
        <a:lstStyle/>
        <a:p>
          <a:endParaRPr lang="es-EC"/>
        </a:p>
      </dgm:t>
    </dgm:pt>
    <dgm:pt modelId="{4F17BC70-FB2E-4C43-A207-CED523B3E109}" type="pres">
      <dgm:prSet presAssocID="{04581FE6-DAC3-419B-B1EB-8FE80B69278A}" presName="spacing" presStyleCnt="0"/>
      <dgm:spPr/>
      <dgm:t>
        <a:bodyPr/>
        <a:lstStyle/>
        <a:p>
          <a:endParaRPr lang="es-EC"/>
        </a:p>
      </dgm:t>
    </dgm:pt>
    <dgm:pt modelId="{BF1A891F-C243-444A-940E-14F29E12C54D}" type="pres">
      <dgm:prSet presAssocID="{FFA4111F-0876-46C6-8E10-9B970FCD4619}" presName="linNode" presStyleCnt="0"/>
      <dgm:spPr/>
      <dgm:t>
        <a:bodyPr/>
        <a:lstStyle/>
        <a:p>
          <a:endParaRPr lang="es-EC"/>
        </a:p>
      </dgm:t>
    </dgm:pt>
    <dgm:pt modelId="{F5633A7B-C16C-44B4-BF26-D381490472E2}" type="pres">
      <dgm:prSet presAssocID="{FFA4111F-0876-46C6-8E10-9B970FCD4619}" presName="parentShp" presStyleLbl="node1" presStyleIdx="2" presStyleCnt="3">
        <dgm:presLayoutVars>
          <dgm:bulletEnabled val="1"/>
        </dgm:presLayoutVars>
      </dgm:prSet>
      <dgm:spPr/>
      <dgm:t>
        <a:bodyPr/>
        <a:lstStyle/>
        <a:p>
          <a:endParaRPr lang="es-EC"/>
        </a:p>
      </dgm:t>
    </dgm:pt>
    <dgm:pt modelId="{99E52965-2E0F-4786-86B1-BE7A1FE7F9B2}" type="pres">
      <dgm:prSet presAssocID="{FFA4111F-0876-46C6-8E10-9B970FCD4619}" presName="childShp" presStyleLbl="bgAccFollowNode1" presStyleIdx="2" presStyleCnt="3">
        <dgm:presLayoutVars>
          <dgm:bulletEnabled val="1"/>
        </dgm:presLayoutVars>
      </dgm:prSet>
      <dgm:spPr/>
      <dgm:t>
        <a:bodyPr/>
        <a:lstStyle/>
        <a:p>
          <a:endParaRPr lang="es-EC"/>
        </a:p>
      </dgm:t>
    </dgm:pt>
  </dgm:ptLst>
  <dgm:cxnLst>
    <dgm:cxn modelId="{EBB67105-DEA0-4BC4-8FD3-7DDA6881C066}" type="presOf" srcId="{37E9F0A3-F099-4203-BD72-F4924A7FEEA3}" destId="{AB97CC6C-C939-4EB6-BEA3-671FC1E8C618}" srcOrd="0" destOrd="0" presId="urn:microsoft.com/office/officeart/2005/8/layout/vList6"/>
    <dgm:cxn modelId="{CA7B565F-5729-47C2-BA56-CEC201AB928A}" srcId="{37E9F0A3-F099-4203-BD72-F4924A7FEEA3}" destId="{28B3A787-82E4-4B30-A76F-BCBAC97A4924}" srcOrd="1" destOrd="0" parTransId="{89E040ED-28C4-430E-85CF-28B75B893B35}" sibTransId="{F3350D10-6E05-4589-99CD-A1AFA5269F71}"/>
    <dgm:cxn modelId="{6B24BC68-FF17-4413-B86F-62A6927BE575}" type="presOf" srcId="{A157DE17-E58C-452A-8AA4-451BE6D13B0B}" destId="{F29441B1-88A0-43F6-A927-C479587D3FDB}" srcOrd="0" destOrd="0" presId="urn:microsoft.com/office/officeart/2005/8/layout/vList6"/>
    <dgm:cxn modelId="{57936667-CA05-4CA0-961C-BA37012DB1BA}" type="presOf" srcId="{9F47F518-7E3C-4DD8-8AED-25FB61C26458}" destId="{B95332D1-5C8E-43F8-9710-599F5EE0E680}" srcOrd="0" destOrd="0" presId="urn:microsoft.com/office/officeart/2005/8/layout/vList6"/>
    <dgm:cxn modelId="{A17AF9E7-FF45-40A1-80AD-E099C786F0FB}" type="presOf" srcId="{B0530754-825D-4DA6-B7AF-43D43A2D794B}" destId="{F3A03443-D47F-4C22-8867-B2C51D89637C}" srcOrd="0" destOrd="0" presId="urn:microsoft.com/office/officeart/2005/8/layout/vList6"/>
    <dgm:cxn modelId="{686C62AF-706C-449F-B116-59D43346859C}" srcId="{37E9F0A3-F099-4203-BD72-F4924A7FEEA3}" destId="{092C9C1B-76E2-42FE-AD85-0804AA293413}" srcOrd="0" destOrd="0" parTransId="{654769BD-AE78-41B2-BD27-E9FD6A61072D}" sibTransId="{760101D5-7935-46CD-BB00-65BD6F3EE661}"/>
    <dgm:cxn modelId="{FC5CD10D-8754-483D-82D9-0584646967FD}" srcId="{B0530754-825D-4DA6-B7AF-43D43A2D794B}" destId="{A157DE17-E58C-452A-8AA4-451BE6D13B0B}" srcOrd="0" destOrd="0" parTransId="{BA9562ED-CED0-490C-823D-4C7ADC09B211}" sibTransId="{7FADABC9-2889-4EC7-8797-B08CBFCA044C}"/>
    <dgm:cxn modelId="{69E61FA7-D2EA-4D98-97C0-DD15CCA54B6C}" srcId="{FFA4111F-0876-46C6-8E10-9B970FCD4619}" destId="{ECC8BD6B-1231-436E-984A-D8CEEB43C2F1}" srcOrd="0" destOrd="0" parTransId="{FCF2E839-7590-4696-80B2-49D6DC519C21}" sibTransId="{3608FC66-AB62-4B31-BB5C-DEADAA7090CA}"/>
    <dgm:cxn modelId="{D3FEFECD-54B1-41EC-84B4-5978308BD48B}" srcId="{B0530754-825D-4DA6-B7AF-43D43A2D794B}" destId="{CB49E896-FDB2-4583-BCD8-F5C7CB9B4F4B}" srcOrd="2" destOrd="0" parTransId="{77B44F02-77DC-4688-BAC2-F4B31410B549}" sibTransId="{46E2EDCF-0352-4659-8D85-55932A76EC7E}"/>
    <dgm:cxn modelId="{C043F184-BFE5-4FC2-99C3-50BD6573F7E3}" srcId="{9F47F518-7E3C-4DD8-8AED-25FB61C26458}" destId="{B0530754-825D-4DA6-B7AF-43D43A2D794B}" srcOrd="0" destOrd="0" parTransId="{E555FF1B-9EB1-4A95-9CB3-FD4B655D8DF5}" sibTransId="{C8897F32-2EE3-40E3-9C12-A700AC8CDD7D}"/>
    <dgm:cxn modelId="{5EC15278-64D5-47B8-911A-8CA30B7B45AC}" type="presOf" srcId="{FFA4111F-0876-46C6-8E10-9B970FCD4619}" destId="{F5633A7B-C16C-44B4-BF26-D381490472E2}" srcOrd="0" destOrd="0" presId="urn:microsoft.com/office/officeart/2005/8/layout/vList6"/>
    <dgm:cxn modelId="{3BE87360-7150-403B-954F-5E5BAD1E81C9}" srcId="{37E9F0A3-F099-4203-BD72-F4924A7FEEA3}" destId="{5B8B60AA-B773-4365-98C5-17A6CD728F30}" srcOrd="3" destOrd="0" parTransId="{E7EE5825-B3E3-48E5-AD89-647E238DF461}" sibTransId="{25CF99D2-21B8-4AD9-9919-C23C366FB255}"/>
    <dgm:cxn modelId="{0655E1DE-6F67-4814-B756-801C7C79A3EE}" srcId="{9F47F518-7E3C-4DD8-8AED-25FB61C26458}" destId="{FFA4111F-0876-46C6-8E10-9B970FCD4619}" srcOrd="2" destOrd="0" parTransId="{9C2932A5-36CB-43C8-A3C5-A979834F3267}" sibTransId="{27AC6520-FE5A-4C64-982F-3B83BB5560DF}"/>
    <dgm:cxn modelId="{C2E4C61A-68FC-4743-BB6F-5ECEA9960475}" type="presOf" srcId="{27264241-537E-4482-A533-2C64AC0BB4E5}" destId="{F29441B1-88A0-43F6-A927-C479587D3FDB}" srcOrd="0" destOrd="1" presId="urn:microsoft.com/office/officeart/2005/8/layout/vList6"/>
    <dgm:cxn modelId="{E9A3AEF9-D799-4559-8098-B9B228DDB28D}" type="presOf" srcId="{092C9C1B-76E2-42FE-AD85-0804AA293413}" destId="{D43A36EA-79CE-4418-A454-76EB13ED3EF5}" srcOrd="0" destOrd="0" presId="urn:microsoft.com/office/officeart/2005/8/layout/vList6"/>
    <dgm:cxn modelId="{4C1913E1-FE8B-42EE-9496-2A5149FB41FC}" type="presOf" srcId="{5B8B60AA-B773-4365-98C5-17A6CD728F30}" destId="{D43A36EA-79CE-4418-A454-76EB13ED3EF5}" srcOrd="0" destOrd="3" presId="urn:microsoft.com/office/officeart/2005/8/layout/vList6"/>
    <dgm:cxn modelId="{D640871D-E188-4204-B38C-0FFDEDCDF7D3}" type="presOf" srcId="{ECC8BD6B-1231-436E-984A-D8CEEB43C2F1}" destId="{99E52965-2E0F-4786-86B1-BE7A1FE7F9B2}" srcOrd="0" destOrd="0" presId="urn:microsoft.com/office/officeart/2005/8/layout/vList6"/>
    <dgm:cxn modelId="{D3DF8C1A-66D3-4A32-BEF1-34AC99AFDD1E}" srcId="{B0530754-825D-4DA6-B7AF-43D43A2D794B}" destId="{0F9E3F33-0C6D-4FBA-A8D3-7001B3170DFC}" srcOrd="3" destOrd="0" parTransId="{B811D808-D24C-4D50-B507-A39C95282190}" sibTransId="{1B35434C-FFFD-40FA-996F-D7365CFFECB3}"/>
    <dgm:cxn modelId="{914E0873-3271-4F91-9EDF-0189A4B1FCC4}" srcId="{37E9F0A3-F099-4203-BD72-F4924A7FEEA3}" destId="{C3DFE553-E671-46A2-B286-4D1196B1C47E}" srcOrd="2" destOrd="0" parTransId="{CE72E3FB-23EC-46DA-B918-669A1932D0FF}" sibTransId="{402A994D-C5B4-4553-B78E-55A287235CA5}"/>
    <dgm:cxn modelId="{512105FA-FEB8-4B3D-A9B6-ECE7D46FBE99}" type="presOf" srcId="{0F9E3F33-0C6D-4FBA-A8D3-7001B3170DFC}" destId="{F29441B1-88A0-43F6-A927-C479587D3FDB}" srcOrd="0" destOrd="3" presId="urn:microsoft.com/office/officeart/2005/8/layout/vList6"/>
    <dgm:cxn modelId="{74788535-35D6-4055-9B68-CD69B14EB1DA}" type="presOf" srcId="{CB49E896-FDB2-4583-BCD8-F5C7CB9B4F4B}" destId="{F29441B1-88A0-43F6-A927-C479587D3FDB}" srcOrd="0" destOrd="2" presId="urn:microsoft.com/office/officeart/2005/8/layout/vList6"/>
    <dgm:cxn modelId="{FFC369AD-751E-4FC0-8E70-114ECC5CCFEB}" srcId="{B0530754-825D-4DA6-B7AF-43D43A2D794B}" destId="{27264241-537E-4482-A533-2C64AC0BB4E5}" srcOrd="1" destOrd="0" parTransId="{49222A22-ADE0-4E4B-A414-F94FA7A9116E}" sibTransId="{8C725E7B-E387-49A5-B606-60DA5898DFF7}"/>
    <dgm:cxn modelId="{4CE10105-9B9B-4398-8AA9-9E6301F81300}" type="presOf" srcId="{C3DFE553-E671-46A2-B286-4D1196B1C47E}" destId="{D43A36EA-79CE-4418-A454-76EB13ED3EF5}" srcOrd="0" destOrd="2" presId="urn:microsoft.com/office/officeart/2005/8/layout/vList6"/>
    <dgm:cxn modelId="{D9C94AD8-DA45-4A26-84D7-092E41D50013}" type="presOf" srcId="{28B3A787-82E4-4B30-A76F-BCBAC97A4924}" destId="{D43A36EA-79CE-4418-A454-76EB13ED3EF5}" srcOrd="0" destOrd="1" presId="urn:microsoft.com/office/officeart/2005/8/layout/vList6"/>
    <dgm:cxn modelId="{850C3C91-6ADF-4608-B5AC-D793A755A12C}" srcId="{9F47F518-7E3C-4DD8-8AED-25FB61C26458}" destId="{37E9F0A3-F099-4203-BD72-F4924A7FEEA3}" srcOrd="1" destOrd="0" parTransId="{CD1D4D08-C63F-41FB-84CD-9DEB5605D4F8}" sibTransId="{04581FE6-DAC3-419B-B1EB-8FE80B69278A}"/>
    <dgm:cxn modelId="{C5F79D63-2831-4C31-9FC0-F5A8E910C63D}" type="presParOf" srcId="{B95332D1-5C8E-43F8-9710-599F5EE0E680}" destId="{132E8E74-83A0-406F-AB49-3B05BF992927}" srcOrd="0" destOrd="0" presId="urn:microsoft.com/office/officeart/2005/8/layout/vList6"/>
    <dgm:cxn modelId="{0EBDE1F6-5D9C-4A0C-AEF3-A422C3611739}" type="presParOf" srcId="{132E8E74-83A0-406F-AB49-3B05BF992927}" destId="{F3A03443-D47F-4C22-8867-B2C51D89637C}" srcOrd="0" destOrd="0" presId="urn:microsoft.com/office/officeart/2005/8/layout/vList6"/>
    <dgm:cxn modelId="{BBC72A0E-E0AC-4476-999E-03BF0AC2AD78}" type="presParOf" srcId="{132E8E74-83A0-406F-AB49-3B05BF992927}" destId="{F29441B1-88A0-43F6-A927-C479587D3FDB}" srcOrd="1" destOrd="0" presId="urn:microsoft.com/office/officeart/2005/8/layout/vList6"/>
    <dgm:cxn modelId="{8CB54A72-7E63-40DC-AAB1-7056BF6C7D04}" type="presParOf" srcId="{B95332D1-5C8E-43F8-9710-599F5EE0E680}" destId="{35913C7F-7BE4-42C6-B1B6-3456AA3198CF}" srcOrd="1" destOrd="0" presId="urn:microsoft.com/office/officeart/2005/8/layout/vList6"/>
    <dgm:cxn modelId="{321FFFC0-7D59-4FBD-9206-D371C14669D7}" type="presParOf" srcId="{B95332D1-5C8E-43F8-9710-599F5EE0E680}" destId="{E1523240-DA83-41E3-A0C1-31CA879CF317}" srcOrd="2" destOrd="0" presId="urn:microsoft.com/office/officeart/2005/8/layout/vList6"/>
    <dgm:cxn modelId="{15B28CA6-777D-46F5-A396-47637402B141}" type="presParOf" srcId="{E1523240-DA83-41E3-A0C1-31CA879CF317}" destId="{AB97CC6C-C939-4EB6-BEA3-671FC1E8C618}" srcOrd="0" destOrd="0" presId="urn:microsoft.com/office/officeart/2005/8/layout/vList6"/>
    <dgm:cxn modelId="{2B2218A7-D686-4F3A-AE6D-EB096028483E}" type="presParOf" srcId="{E1523240-DA83-41E3-A0C1-31CA879CF317}" destId="{D43A36EA-79CE-4418-A454-76EB13ED3EF5}" srcOrd="1" destOrd="0" presId="urn:microsoft.com/office/officeart/2005/8/layout/vList6"/>
    <dgm:cxn modelId="{113AA918-2C21-46DC-865B-3F64557DC37C}" type="presParOf" srcId="{B95332D1-5C8E-43F8-9710-599F5EE0E680}" destId="{4F17BC70-FB2E-4C43-A207-CED523B3E109}" srcOrd="3" destOrd="0" presId="urn:microsoft.com/office/officeart/2005/8/layout/vList6"/>
    <dgm:cxn modelId="{38406140-3056-45A4-840B-544971BF768B}" type="presParOf" srcId="{B95332D1-5C8E-43F8-9710-599F5EE0E680}" destId="{BF1A891F-C243-444A-940E-14F29E12C54D}" srcOrd="4" destOrd="0" presId="urn:microsoft.com/office/officeart/2005/8/layout/vList6"/>
    <dgm:cxn modelId="{8835F2B7-36C0-4395-9367-D4F46A84E02F}" type="presParOf" srcId="{BF1A891F-C243-444A-940E-14F29E12C54D}" destId="{F5633A7B-C16C-44B4-BF26-D381490472E2}" srcOrd="0" destOrd="0" presId="urn:microsoft.com/office/officeart/2005/8/layout/vList6"/>
    <dgm:cxn modelId="{B0409FB1-1BA2-4E81-93F0-96C08505DCEE}" type="presParOf" srcId="{BF1A891F-C243-444A-940E-14F29E12C54D}" destId="{99E52965-2E0F-4786-86B1-BE7A1FE7F9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154AD9-D189-42CB-89FB-9E428315224A}" type="doc">
      <dgm:prSet loTypeId="urn:microsoft.com/office/officeart/2005/8/layout/process5" loCatId="process" qsTypeId="urn:microsoft.com/office/officeart/2005/8/quickstyle/simple1" qsCatId="simple" csTypeId="urn:microsoft.com/office/officeart/2005/8/colors/accent5_1" csCatId="accent5" phldr="1"/>
      <dgm:spPr/>
      <dgm:t>
        <a:bodyPr/>
        <a:lstStyle/>
        <a:p>
          <a:endParaRPr lang="es-EC"/>
        </a:p>
      </dgm:t>
    </dgm:pt>
    <dgm:pt modelId="{8CF601DF-6105-4DBB-9073-81F783344172}">
      <dgm:prSet phldrT="[Texto]"/>
      <dgm:spPr/>
      <dgm:t>
        <a:bodyPr/>
        <a:lstStyle/>
        <a:p>
          <a:r>
            <a:rPr lang="es-EC" smtClean="0">
              <a:latin typeface="Times New Roman" panose="02020603050405020304" pitchFamily="18" charset="0"/>
              <a:ea typeface="Calibri" panose="020F0502020204030204" pitchFamily="34" charset="0"/>
              <a:cs typeface="Times New Roman" panose="02020603050405020304" pitchFamily="18" charset="0"/>
            </a:rPr>
            <a:t>Bus urbano</a:t>
          </a:r>
          <a:endParaRPr lang="es-EC" dirty="0"/>
        </a:p>
      </dgm:t>
    </dgm:pt>
    <dgm:pt modelId="{B5D28792-1784-43DE-80B0-4D616F3FD9F0}" type="parTrans" cxnId="{EC292544-D760-4CE0-B44C-08B16B69DE8E}">
      <dgm:prSet/>
      <dgm:spPr/>
      <dgm:t>
        <a:bodyPr/>
        <a:lstStyle/>
        <a:p>
          <a:endParaRPr lang="es-EC"/>
        </a:p>
      </dgm:t>
    </dgm:pt>
    <dgm:pt modelId="{D2F37AAA-C36A-4C96-9434-6C55A8013A63}" type="sibTrans" cxnId="{EC292544-D760-4CE0-B44C-08B16B69DE8E}">
      <dgm:prSet/>
      <dgm:spPr/>
      <dgm:t>
        <a:bodyPr/>
        <a:lstStyle/>
        <a:p>
          <a:endParaRPr lang="es-EC"/>
        </a:p>
      </dgm:t>
    </dgm:pt>
    <dgm:pt modelId="{404BF1A3-6AAA-4B76-B252-92656AEB94E0}">
      <dgm:prSet/>
      <dgm:spPr/>
      <dgm:t>
        <a:bodyPr/>
        <a:lstStyle/>
        <a:p>
          <a:r>
            <a:rPr lang="es-EC" smtClean="0">
              <a:latin typeface="Times New Roman" panose="02020603050405020304" pitchFamily="18" charset="0"/>
              <a:ea typeface="Calibri" panose="020F0502020204030204" pitchFamily="34" charset="0"/>
              <a:cs typeface="Times New Roman" panose="02020603050405020304" pitchFamily="18" charset="0"/>
            </a:rPr>
            <a:t>Bus interparroquial</a:t>
          </a:r>
          <a:endParaRPr lang="es-EC" dirty="0">
            <a:latin typeface="Calibri" panose="020F0502020204030204" pitchFamily="34" charset="0"/>
            <a:ea typeface="Calibri" panose="020F0502020204030204" pitchFamily="34" charset="0"/>
            <a:cs typeface="Times New Roman" panose="02020603050405020304" pitchFamily="18" charset="0"/>
          </a:endParaRPr>
        </a:p>
      </dgm:t>
    </dgm:pt>
    <dgm:pt modelId="{B35BC754-869C-4C10-B9B4-05D86693FAAE}" type="parTrans" cxnId="{17599C94-5748-439F-AEA3-C9DE446B9886}">
      <dgm:prSet/>
      <dgm:spPr/>
      <dgm:t>
        <a:bodyPr/>
        <a:lstStyle/>
        <a:p>
          <a:endParaRPr lang="es-EC"/>
        </a:p>
      </dgm:t>
    </dgm:pt>
    <dgm:pt modelId="{4534A223-B1BE-45B5-825F-B2F6FBD42526}" type="sibTrans" cxnId="{17599C94-5748-439F-AEA3-C9DE446B9886}">
      <dgm:prSet/>
      <dgm:spPr/>
      <dgm:t>
        <a:bodyPr/>
        <a:lstStyle/>
        <a:p>
          <a:endParaRPr lang="es-EC"/>
        </a:p>
      </dgm:t>
    </dgm:pt>
    <dgm:pt modelId="{98DCDA62-10F5-4464-BB1B-03F7A31D4E06}">
      <dgm:prSet/>
      <dgm:spPr/>
      <dgm:t>
        <a:bodyPr/>
        <a:lstStyle/>
        <a:p>
          <a:r>
            <a:rPr lang="es-EC" smtClean="0">
              <a:latin typeface="Times New Roman" panose="02020603050405020304" pitchFamily="18" charset="0"/>
              <a:ea typeface="Calibri" panose="020F0502020204030204" pitchFamily="34" charset="0"/>
              <a:cs typeface="Times New Roman" panose="02020603050405020304" pitchFamily="18" charset="0"/>
            </a:rPr>
            <a:t>Bus interprovincial</a:t>
          </a:r>
          <a:endParaRPr lang="es-EC" dirty="0">
            <a:latin typeface="Calibri" panose="020F0502020204030204" pitchFamily="34" charset="0"/>
            <a:ea typeface="Calibri" panose="020F0502020204030204" pitchFamily="34" charset="0"/>
            <a:cs typeface="Times New Roman" panose="02020603050405020304" pitchFamily="18" charset="0"/>
          </a:endParaRPr>
        </a:p>
      </dgm:t>
    </dgm:pt>
    <dgm:pt modelId="{E1862BDF-B227-4C55-942D-F6F9835D0C60}" type="parTrans" cxnId="{6092497D-F9A4-4CCF-BFC9-527282982F12}">
      <dgm:prSet/>
      <dgm:spPr/>
      <dgm:t>
        <a:bodyPr/>
        <a:lstStyle/>
        <a:p>
          <a:endParaRPr lang="es-EC"/>
        </a:p>
      </dgm:t>
    </dgm:pt>
    <dgm:pt modelId="{602DB502-E304-4BFA-BF5B-B72A6E7FBE95}" type="sibTrans" cxnId="{6092497D-F9A4-4CCF-BFC9-527282982F12}">
      <dgm:prSet/>
      <dgm:spPr/>
      <dgm:t>
        <a:bodyPr/>
        <a:lstStyle/>
        <a:p>
          <a:endParaRPr lang="es-EC"/>
        </a:p>
      </dgm:t>
    </dgm:pt>
    <dgm:pt modelId="{19C1EABC-BD83-4452-B88F-9424ECC1EC24}">
      <dgm:prSet/>
      <dgm:spPr/>
      <dgm:t>
        <a:bodyPr/>
        <a:lstStyle/>
        <a:p>
          <a:r>
            <a:rPr lang="es-EC" smtClean="0">
              <a:latin typeface="Times New Roman" panose="02020603050405020304" pitchFamily="18" charset="0"/>
              <a:ea typeface="Calibri" panose="020F0502020204030204" pitchFamily="34" charset="0"/>
              <a:cs typeface="Times New Roman" panose="02020603050405020304" pitchFamily="18" charset="0"/>
            </a:rPr>
            <a:t>Bus Intercantonal</a:t>
          </a:r>
          <a:endParaRPr lang="es-EC" dirty="0">
            <a:latin typeface="Calibri" panose="020F0502020204030204" pitchFamily="34" charset="0"/>
            <a:ea typeface="Calibri" panose="020F0502020204030204" pitchFamily="34" charset="0"/>
            <a:cs typeface="Times New Roman" panose="02020603050405020304" pitchFamily="18" charset="0"/>
          </a:endParaRPr>
        </a:p>
      </dgm:t>
    </dgm:pt>
    <dgm:pt modelId="{C7315666-81A3-4572-8246-A5396F366243}" type="parTrans" cxnId="{22941161-B950-466A-9B53-A381F76483C1}">
      <dgm:prSet/>
      <dgm:spPr/>
      <dgm:t>
        <a:bodyPr/>
        <a:lstStyle/>
        <a:p>
          <a:endParaRPr lang="es-EC"/>
        </a:p>
      </dgm:t>
    </dgm:pt>
    <dgm:pt modelId="{59E1DF3F-CA6E-4755-9AC4-47D96B26CFC1}" type="sibTrans" cxnId="{22941161-B950-466A-9B53-A381F76483C1}">
      <dgm:prSet/>
      <dgm:spPr/>
      <dgm:t>
        <a:bodyPr/>
        <a:lstStyle/>
        <a:p>
          <a:endParaRPr lang="es-EC"/>
        </a:p>
      </dgm:t>
    </dgm:pt>
    <dgm:pt modelId="{67FD123E-BE9F-490E-A78E-B97A818B625D}">
      <dgm:prSet/>
      <dgm:spPr/>
      <dgm:t>
        <a:bodyPr/>
        <a:lstStyle/>
        <a:p>
          <a:r>
            <a:rPr lang="es-EC" smtClean="0">
              <a:latin typeface="Times New Roman" panose="02020603050405020304" pitchFamily="18" charset="0"/>
              <a:ea typeface="Calibri" panose="020F0502020204030204" pitchFamily="34" charset="0"/>
              <a:cs typeface="Times New Roman" panose="02020603050405020304" pitchFamily="18" charset="0"/>
            </a:rPr>
            <a:t>Bus Articulado</a:t>
          </a:r>
          <a:endParaRPr lang="es-EC" dirty="0">
            <a:latin typeface="Calibri" panose="020F0502020204030204" pitchFamily="34" charset="0"/>
            <a:ea typeface="Calibri" panose="020F0502020204030204" pitchFamily="34" charset="0"/>
            <a:cs typeface="Times New Roman" panose="02020603050405020304" pitchFamily="18" charset="0"/>
          </a:endParaRPr>
        </a:p>
      </dgm:t>
    </dgm:pt>
    <dgm:pt modelId="{0F31D543-2478-4F53-A171-28212FB0715E}" type="parTrans" cxnId="{E784ED21-692E-4F50-8370-8904327AEDC6}">
      <dgm:prSet/>
      <dgm:spPr/>
      <dgm:t>
        <a:bodyPr/>
        <a:lstStyle/>
        <a:p>
          <a:endParaRPr lang="es-EC"/>
        </a:p>
      </dgm:t>
    </dgm:pt>
    <dgm:pt modelId="{0DA15436-0A38-4098-BC41-392FD3C6C8AD}" type="sibTrans" cxnId="{E784ED21-692E-4F50-8370-8904327AEDC6}">
      <dgm:prSet/>
      <dgm:spPr/>
      <dgm:t>
        <a:bodyPr/>
        <a:lstStyle/>
        <a:p>
          <a:endParaRPr lang="es-EC"/>
        </a:p>
      </dgm:t>
    </dgm:pt>
    <dgm:pt modelId="{1D702BB5-4333-4CF0-9048-156DCD904D2B}">
      <dgm:prSet/>
      <dgm:spPr/>
      <dgm:t>
        <a:bodyPr/>
        <a:lstStyle/>
        <a:p>
          <a:r>
            <a:rPr lang="es-EC" smtClean="0">
              <a:latin typeface="Times New Roman" panose="02020603050405020304" pitchFamily="18" charset="0"/>
              <a:ea typeface="Calibri" panose="020F0502020204030204" pitchFamily="34" charset="0"/>
              <a:cs typeface="Times New Roman" panose="02020603050405020304" pitchFamily="18" charset="0"/>
            </a:rPr>
            <a:t>Bus turismo</a:t>
          </a:r>
          <a:endParaRPr lang="es-EC" dirty="0">
            <a:latin typeface="Calibri" panose="020F0502020204030204" pitchFamily="34" charset="0"/>
            <a:ea typeface="Calibri" panose="020F0502020204030204" pitchFamily="34" charset="0"/>
            <a:cs typeface="Times New Roman" panose="02020603050405020304" pitchFamily="18" charset="0"/>
          </a:endParaRPr>
        </a:p>
      </dgm:t>
    </dgm:pt>
    <dgm:pt modelId="{F959B03D-9AD8-4E6D-813C-2F3FA8D237AD}" type="parTrans" cxnId="{6E36B9A4-040A-4994-91F3-A14583D91C90}">
      <dgm:prSet/>
      <dgm:spPr/>
      <dgm:t>
        <a:bodyPr/>
        <a:lstStyle/>
        <a:p>
          <a:endParaRPr lang="es-EC"/>
        </a:p>
      </dgm:t>
    </dgm:pt>
    <dgm:pt modelId="{9B4B28E5-2E7F-4F27-BCAF-2455D2365D89}" type="sibTrans" cxnId="{6E36B9A4-040A-4994-91F3-A14583D91C90}">
      <dgm:prSet/>
      <dgm:spPr/>
      <dgm:t>
        <a:bodyPr/>
        <a:lstStyle/>
        <a:p>
          <a:endParaRPr lang="es-EC"/>
        </a:p>
      </dgm:t>
    </dgm:pt>
    <dgm:pt modelId="{736026B1-2522-49A1-8C72-467A6167289E}">
      <dgm:prSet/>
      <dgm:spPr/>
      <dgm:t>
        <a:bodyPr/>
        <a:lstStyle/>
        <a:p>
          <a:r>
            <a:rPr lang="es-EC" smtClean="0">
              <a:latin typeface="Times New Roman" panose="02020603050405020304" pitchFamily="18" charset="0"/>
              <a:ea typeface="Calibri" panose="020F0502020204030204" pitchFamily="34" charset="0"/>
              <a:cs typeface="Times New Roman" panose="02020603050405020304" pitchFamily="18" charset="0"/>
            </a:rPr>
            <a:t>Bus Escolar.</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dgm:t>
    </dgm:pt>
    <dgm:pt modelId="{048E009D-52AC-450A-B525-3EDA046A583E}" type="parTrans" cxnId="{1DC36E5D-4E00-4619-B026-D634FE03ADD0}">
      <dgm:prSet/>
      <dgm:spPr/>
      <dgm:t>
        <a:bodyPr/>
        <a:lstStyle/>
        <a:p>
          <a:endParaRPr lang="es-EC"/>
        </a:p>
      </dgm:t>
    </dgm:pt>
    <dgm:pt modelId="{6B933BE1-A95B-44B0-A8A7-C33808364CAC}" type="sibTrans" cxnId="{1DC36E5D-4E00-4619-B026-D634FE03ADD0}">
      <dgm:prSet/>
      <dgm:spPr/>
      <dgm:t>
        <a:bodyPr/>
        <a:lstStyle/>
        <a:p>
          <a:endParaRPr lang="es-EC"/>
        </a:p>
      </dgm:t>
    </dgm:pt>
    <dgm:pt modelId="{37A0CEAE-A6B1-427F-BEF5-55930E2B464E}" type="pres">
      <dgm:prSet presAssocID="{D9154AD9-D189-42CB-89FB-9E428315224A}" presName="diagram" presStyleCnt="0">
        <dgm:presLayoutVars>
          <dgm:dir/>
          <dgm:resizeHandles val="exact"/>
        </dgm:presLayoutVars>
      </dgm:prSet>
      <dgm:spPr/>
      <dgm:t>
        <a:bodyPr/>
        <a:lstStyle/>
        <a:p>
          <a:endParaRPr lang="es-EC"/>
        </a:p>
      </dgm:t>
    </dgm:pt>
    <dgm:pt modelId="{17453F56-B5F4-49AA-9210-A575D4DEBA84}" type="pres">
      <dgm:prSet presAssocID="{8CF601DF-6105-4DBB-9073-81F783344172}" presName="node" presStyleLbl="node1" presStyleIdx="0" presStyleCnt="7">
        <dgm:presLayoutVars>
          <dgm:bulletEnabled val="1"/>
        </dgm:presLayoutVars>
      </dgm:prSet>
      <dgm:spPr/>
      <dgm:t>
        <a:bodyPr/>
        <a:lstStyle/>
        <a:p>
          <a:endParaRPr lang="es-EC"/>
        </a:p>
      </dgm:t>
    </dgm:pt>
    <dgm:pt modelId="{00C95D56-3C01-463B-8A90-5BD30F9CF6F9}" type="pres">
      <dgm:prSet presAssocID="{D2F37AAA-C36A-4C96-9434-6C55A8013A63}" presName="sibTrans" presStyleLbl="sibTrans2D1" presStyleIdx="0" presStyleCnt="6"/>
      <dgm:spPr/>
      <dgm:t>
        <a:bodyPr/>
        <a:lstStyle/>
        <a:p>
          <a:endParaRPr lang="es-EC"/>
        </a:p>
      </dgm:t>
    </dgm:pt>
    <dgm:pt modelId="{0510336A-BF14-45E3-B1D8-AC9419222A93}" type="pres">
      <dgm:prSet presAssocID="{D2F37AAA-C36A-4C96-9434-6C55A8013A63}" presName="connectorText" presStyleLbl="sibTrans2D1" presStyleIdx="0" presStyleCnt="6"/>
      <dgm:spPr/>
      <dgm:t>
        <a:bodyPr/>
        <a:lstStyle/>
        <a:p>
          <a:endParaRPr lang="es-EC"/>
        </a:p>
      </dgm:t>
    </dgm:pt>
    <dgm:pt modelId="{0E96268B-E63A-49C0-B38C-E5B20549195C}" type="pres">
      <dgm:prSet presAssocID="{404BF1A3-6AAA-4B76-B252-92656AEB94E0}" presName="node" presStyleLbl="node1" presStyleIdx="1" presStyleCnt="7">
        <dgm:presLayoutVars>
          <dgm:bulletEnabled val="1"/>
        </dgm:presLayoutVars>
      </dgm:prSet>
      <dgm:spPr/>
      <dgm:t>
        <a:bodyPr/>
        <a:lstStyle/>
        <a:p>
          <a:endParaRPr lang="es-EC"/>
        </a:p>
      </dgm:t>
    </dgm:pt>
    <dgm:pt modelId="{A79BE6F1-1550-4CFB-892A-19D2EF67834F}" type="pres">
      <dgm:prSet presAssocID="{4534A223-B1BE-45B5-825F-B2F6FBD42526}" presName="sibTrans" presStyleLbl="sibTrans2D1" presStyleIdx="1" presStyleCnt="6"/>
      <dgm:spPr/>
      <dgm:t>
        <a:bodyPr/>
        <a:lstStyle/>
        <a:p>
          <a:endParaRPr lang="es-EC"/>
        </a:p>
      </dgm:t>
    </dgm:pt>
    <dgm:pt modelId="{54A0F1E7-9546-4E18-AEB5-09E5900C97CE}" type="pres">
      <dgm:prSet presAssocID="{4534A223-B1BE-45B5-825F-B2F6FBD42526}" presName="connectorText" presStyleLbl="sibTrans2D1" presStyleIdx="1" presStyleCnt="6"/>
      <dgm:spPr/>
      <dgm:t>
        <a:bodyPr/>
        <a:lstStyle/>
        <a:p>
          <a:endParaRPr lang="es-EC"/>
        </a:p>
      </dgm:t>
    </dgm:pt>
    <dgm:pt modelId="{E056FF39-BDDD-4905-9571-9D84CBDAF06C}" type="pres">
      <dgm:prSet presAssocID="{98DCDA62-10F5-4464-BB1B-03F7A31D4E06}" presName="node" presStyleLbl="node1" presStyleIdx="2" presStyleCnt="7">
        <dgm:presLayoutVars>
          <dgm:bulletEnabled val="1"/>
        </dgm:presLayoutVars>
      </dgm:prSet>
      <dgm:spPr/>
      <dgm:t>
        <a:bodyPr/>
        <a:lstStyle/>
        <a:p>
          <a:endParaRPr lang="es-EC"/>
        </a:p>
      </dgm:t>
    </dgm:pt>
    <dgm:pt modelId="{2B896DBF-DE38-4C38-BA38-03377B10AF8E}" type="pres">
      <dgm:prSet presAssocID="{602DB502-E304-4BFA-BF5B-B72A6E7FBE95}" presName="sibTrans" presStyleLbl="sibTrans2D1" presStyleIdx="2" presStyleCnt="6"/>
      <dgm:spPr/>
      <dgm:t>
        <a:bodyPr/>
        <a:lstStyle/>
        <a:p>
          <a:endParaRPr lang="es-EC"/>
        </a:p>
      </dgm:t>
    </dgm:pt>
    <dgm:pt modelId="{1CF6FFAF-C5FC-47E1-A8CF-B9EF8A976B24}" type="pres">
      <dgm:prSet presAssocID="{602DB502-E304-4BFA-BF5B-B72A6E7FBE95}" presName="connectorText" presStyleLbl="sibTrans2D1" presStyleIdx="2" presStyleCnt="6"/>
      <dgm:spPr/>
      <dgm:t>
        <a:bodyPr/>
        <a:lstStyle/>
        <a:p>
          <a:endParaRPr lang="es-EC"/>
        </a:p>
      </dgm:t>
    </dgm:pt>
    <dgm:pt modelId="{721FDAF7-ACBD-481D-A3E8-50BC94EEFD11}" type="pres">
      <dgm:prSet presAssocID="{19C1EABC-BD83-4452-B88F-9424ECC1EC24}" presName="node" presStyleLbl="node1" presStyleIdx="3" presStyleCnt="7">
        <dgm:presLayoutVars>
          <dgm:bulletEnabled val="1"/>
        </dgm:presLayoutVars>
      </dgm:prSet>
      <dgm:spPr/>
      <dgm:t>
        <a:bodyPr/>
        <a:lstStyle/>
        <a:p>
          <a:endParaRPr lang="es-EC"/>
        </a:p>
      </dgm:t>
    </dgm:pt>
    <dgm:pt modelId="{4A433434-5C07-44F5-A8FC-05C236B9504F}" type="pres">
      <dgm:prSet presAssocID="{59E1DF3F-CA6E-4755-9AC4-47D96B26CFC1}" presName="sibTrans" presStyleLbl="sibTrans2D1" presStyleIdx="3" presStyleCnt="6"/>
      <dgm:spPr/>
      <dgm:t>
        <a:bodyPr/>
        <a:lstStyle/>
        <a:p>
          <a:endParaRPr lang="es-EC"/>
        </a:p>
      </dgm:t>
    </dgm:pt>
    <dgm:pt modelId="{FCC30F46-0601-4A48-B268-9C22B493EDE0}" type="pres">
      <dgm:prSet presAssocID="{59E1DF3F-CA6E-4755-9AC4-47D96B26CFC1}" presName="connectorText" presStyleLbl="sibTrans2D1" presStyleIdx="3" presStyleCnt="6"/>
      <dgm:spPr/>
      <dgm:t>
        <a:bodyPr/>
        <a:lstStyle/>
        <a:p>
          <a:endParaRPr lang="es-EC"/>
        </a:p>
      </dgm:t>
    </dgm:pt>
    <dgm:pt modelId="{BCE0803A-F079-4C32-B42D-45CF3C5150A4}" type="pres">
      <dgm:prSet presAssocID="{67FD123E-BE9F-490E-A78E-B97A818B625D}" presName="node" presStyleLbl="node1" presStyleIdx="4" presStyleCnt="7">
        <dgm:presLayoutVars>
          <dgm:bulletEnabled val="1"/>
        </dgm:presLayoutVars>
      </dgm:prSet>
      <dgm:spPr/>
      <dgm:t>
        <a:bodyPr/>
        <a:lstStyle/>
        <a:p>
          <a:endParaRPr lang="es-EC"/>
        </a:p>
      </dgm:t>
    </dgm:pt>
    <dgm:pt modelId="{36BB921E-830E-45A9-8A5F-31BC75C3CFB2}" type="pres">
      <dgm:prSet presAssocID="{0DA15436-0A38-4098-BC41-392FD3C6C8AD}" presName="sibTrans" presStyleLbl="sibTrans2D1" presStyleIdx="4" presStyleCnt="6"/>
      <dgm:spPr/>
      <dgm:t>
        <a:bodyPr/>
        <a:lstStyle/>
        <a:p>
          <a:endParaRPr lang="es-EC"/>
        </a:p>
      </dgm:t>
    </dgm:pt>
    <dgm:pt modelId="{B7EE52D2-0AE2-43DB-832F-5A5E207612D3}" type="pres">
      <dgm:prSet presAssocID="{0DA15436-0A38-4098-BC41-392FD3C6C8AD}" presName="connectorText" presStyleLbl="sibTrans2D1" presStyleIdx="4" presStyleCnt="6"/>
      <dgm:spPr/>
      <dgm:t>
        <a:bodyPr/>
        <a:lstStyle/>
        <a:p>
          <a:endParaRPr lang="es-EC"/>
        </a:p>
      </dgm:t>
    </dgm:pt>
    <dgm:pt modelId="{4F9FA44F-B02A-47BD-BF42-D98EC2EEF5DF}" type="pres">
      <dgm:prSet presAssocID="{1D702BB5-4333-4CF0-9048-156DCD904D2B}" presName="node" presStyleLbl="node1" presStyleIdx="5" presStyleCnt="7">
        <dgm:presLayoutVars>
          <dgm:bulletEnabled val="1"/>
        </dgm:presLayoutVars>
      </dgm:prSet>
      <dgm:spPr/>
      <dgm:t>
        <a:bodyPr/>
        <a:lstStyle/>
        <a:p>
          <a:endParaRPr lang="es-EC"/>
        </a:p>
      </dgm:t>
    </dgm:pt>
    <dgm:pt modelId="{97EE8BA0-EADE-46A0-94FD-764CBC1FF51F}" type="pres">
      <dgm:prSet presAssocID="{9B4B28E5-2E7F-4F27-BCAF-2455D2365D89}" presName="sibTrans" presStyleLbl="sibTrans2D1" presStyleIdx="5" presStyleCnt="6"/>
      <dgm:spPr/>
      <dgm:t>
        <a:bodyPr/>
        <a:lstStyle/>
        <a:p>
          <a:endParaRPr lang="es-EC"/>
        </a:p>
      </dgm:t>
    </dgm:pt>
    <dgm:pt modelId="{C4E63C62-7733-43A7-951D-9E6B08FB7047}" type="pres">
      <dgm:prSet presAssocID="{9B4B28E5-2E7F-4F27-BCAF-2455D2365D89}" presName="connectorText" presStyleLbl="sibTrans2D1" presStyleIdx="5" presStyleCnt="6"/>
      <dgm:spPr/>
      <dgm:t>
        <a:bodyPr/>
        <a:lstStyle/>
        <a:p>
          <a:endParaRPr lang="es-EC"/>
        </a:p>
      </dgm:t>
    </dgm:pt>
    <dgm:pt modelId="{DFFC2A5A-CABA-4027-A4F0-0182B0952904}" type="pres">
      <dgm:prSet presAssocID="{736026B1-2522-49A1-8C72-467A6167289E}" presName="node" presStyleLbl="node1" presStyleIdx="6" presStyleCnt="7">
        <dgm:presLayoutVars>
          <dgm:bulletEnabled val="1"/>
        </dgm:presLayoutVars>
      </dgm:prSet>
      <dgm:spPr/>
      <dgm:t>
        <a:bodyPr/>
        <a:lstStyle/>
        <a:p>
          <a:endParaRPr lang="es-EC"/>
        </a:p>
      </dgm:t>
    </dgm:pt>
  </dgm:ptLst>
  <dgm:cxnLst>
    <dgm:cxn modelId="{2FC4B229-6DDA-4DB0-B217-53294573A8D7}" type="presOf" srcId="{602DB502-E304-4BFA-BF5B-B72A6E7FBE95}" destId="{1CF6FFAF-C5FC-47E1-A8CF-B9EF8A976B24}" srcOrd="1" destOrd="0" presId="urn:microsoft.com/office/officeart/2005/8/layout/process5"/>
    <dgm:cxn modelId="{17599C94-5748-439F-AEA3-C9DE446B9886}" srcId="{D9154AD9-D189-42CB-89FB-9E428315224A}" destId="{404BF1A3-6AAA-4B76-B252-92656AEB94E0}" srcOrd="1" destOrd="0" parTransId="{B35BC754-869C-4C10-B9B4-05D86693FAAE}" sibTransId="{4534A223-B1BE-45B5-825F-B2F6FBD42526}"/>
    <dgm:cxn modelId="{EB8F304B-5A8B-4788-8663-4B4886262B50}" type="presOf" srcId="{D2F37AAA-C36A-4C96-9434-6C55A8013A63}" destId="{0510336A-BF14-45E3-B1D8-AC9419222A93}" srcOrd="1" destOrd="0" presId="urn:microsoft.com/office/officeart/2005/8/layout/process5"/>
    <dgm:cxn modelId="{ACFF1CCF-B75F-439D-82F5-F8556BFC7212}" type="presOf" srcId="{D2F37AAA-C36A-4C96-9434-6C55A8013A63}" destId="{00C95D56-3C01-463B-8A90-5BD30F9CF6F9}" srcOrd="0" destOrd="0" presId="urn:microsoft.com/office/officeart/2005/8/layout/process5"/>
    <dgm:cxn modelId="{60279424-7FFA-451B-8E25-AADAAE8D0FEB}" type="presOf" srcId="{9B4B28E5-2E7F-4F27-BCAF-2455D2365D89}" destId="{C4E63C62-7733-43A7-951D-9E6B08FB7047}" srcOrd="1" destOrd="0" presId="urn:microsoft.com/office/officeart/2005/8/layout/process5"/>
    <dgm:cxn modelId="{17C751D4-A89C-4577-BB13-89587AA9D1B3}" type="presOf" srcId="{59E1DF3F-CA6E-4755-9AC4-47D96B26CFC1}" destId="{4A433434-5C07-44F5-A8FC-05C236B9504F}" srcOrd="0" destOrd="0" presId="urn:microsoft.com/office/officeart/2005/8/layout/process5"/>
    <dgm:cxn modelId="{E784ED21-692E-4F50-8370-8904327AEDC6}" srcId="{D9154AD9-D189-42CB-89FB-9E428315224A}" destId="{67FD123E-BE9F-490E-A78E-B97A818B625D}" srcOrd="4" destOrd="0" parTransId="{0F31D543-2478-4F53-A171-28212FB0715E}" sibTransId="{0DA15436-0A38-4098-BC41-392FD3C6C8AD}"/>
    <dgm:cxn modelId="{6D775CB3-5934-4128-BA79-D5F700D32861}" type="presOf" srcId="{0DA15436-0A38-4098-BC41-392FD3C6C8AD}" destId="{B7EE52D2-0AE2-43DB-832F-5A5E207612D3}" srcOrd="1" destOrd="0" presId="urn:microsoft.com/office/officeart/2005/8/layout/process5"/>
    <dgm:cxn modelId="{9668D0B1-4617-4D15-B81C-EC4B2D623D71}" type="presOf" srcId="{8CF601DF-6105-4DBB-9073-81F783344172}" destId="{17453F56-B5F4-49AA-9210-A575D4DEBA84}" srcOrd="0" destOrd="0" presId="urn:microsoft.com/office/officeart/2005/8/layout/process5"/>
    <dgm:cxn modelId="{119E8325-AE50-4312-8738-7E86FAFD5135}" type="presOf" srcId="{1D702BB5-4333-4CF0-9048-156DCD904D2B}" destId="{4F9FA44F-B02A-47BD-BF42-D98EC2EEF5DF}" srcOrd="0" destOrd="0" presId="urn:microsoft.com/office/officeart/2005/8/layout/process5"/>
    <dgm:cxn modelId="{39FBD514-6E13-4EBE-8C52-93F4955A5648}" type="presOf" srcId="{404BF1A3-6AAA-4B76-B252-92656AEB94E0}" destId="{0E96268B-E63A-49C0-B38C-E5B20549195C}" srcOrd="0" destOrd="0" presId="urn:microsoft.com/office/officeart/2005/8/layout/process5"/>
    <dgm:cxn modelId="{BD22816C-3FDC-4B55-A603-BD3F867459B9}" type="presOf" srcId="{0DA15436-0A38-4098-BC41-392FD3C6C8AD}" destId="{36BB921E-830E-45A9-8A5F-31BC75C3CFB2}" srcOrd="0" destOrd="0" presId="urn:microsoft.com/office/officeart/2005/8/layout/process5"/>
    <dgm:cxn modelId="{6EAB0B35-82D1-4E49-921E-C8126EE6AAA4}" type="presOf" srcId="{602DB502-E304-4BFA-BF5B-B72A6E7FBE95}" destId="{2B896DBF-DE38-4C38-BA38-03377B10AF8E}" srcOrd="0" destOrd="0" presId="urn:microsoft.com/office/officeart/2005/8/layout/process5"/>
    <dgm:cxn modelId="{6E36B9A4-040A-4994-91F3-A14583D91C90}" srcId="{D9154AD9-D189-42CB-89FB-9E428315224A}" destId="{1D702BB5-4333-4CF0-9048-156DCD904D2B}" srcOrd="5" destOrd="0" parTransId="{F959B03D-9AD8-4E6D-813C-2F3FA8D237AD}" sibTransId="{9B4B28E5-2E7F-4F27-BCAF-2455D2365D89}"/>
    <dgm:cxn modelId="{5E666C48-B3DD-4958-B99F-6F7BED7FC94B}" type="presOf" srcId="{19C1EABC-BD83-4452-B88F-9424ECC1EC24}" destId="{721FDAF7-ACBD-481D-A3E8-50BC94EEFD11}" srcOrd="0" destOrd="0" presId="urn:microsoft.com/office/officeart/2005/8/layout/process5"/>
    <dgm:cxn modelId="{541CF17E-A82C-412B-B909-08C0DD228DDD}" type="presOf" srcId="{736026B1-2522-49A1-8C72-467A6167289E}" destId="{DFFC2A5A-CABA-4027-A4F0-0182B0952904}" srcOrd="0" destOrd="0" presId="urn:microsoft.com/office/officeart/2005/8/layout/process5"/>
    <dgm:cxn modelId="{6092497D-F9A4-4CCF-BFC9-527282982F12}" srcId="{D9154AD9-D189-42CB-89FB-9E428315224A}" destId="{98DCDA62-10F5-4464-BB1B-03F7A31D4E06}" srcOrd="2" destOrd="0" parTransId="{E1862BDF-B227-4C55-942D-F6F9835D0C60}" sibTransId="{602DB502-E304-4BFA-BF5B-B72A6E7FBE95}"/>
    <dgm:cxn modelId="{776F20EA-6D3E-4CEE-A1CE-11307F804E59}" type="presOf" srcId="{9B4B28E5-2E7F-4F27-BCAF-2455D2365D89}" destId="{97EE8BA0-EADE-46A0-94FD-764CBC1FF51F}" srcOrd="0" destOrd="0" presId="urn:microsoft.com/office/officeart/2005/8/layout/process5"/>
    <dgm:cxn modelId="{32DA9132-FE73-490B-807C-44BD962AA910}" type="presOf" srcId="{4534A223-B1BE-45B5-825F-B2F6FBD42526}" destId="{A79BE6F1-1550-4CFB-892A-19D2EF67834F}" srcOrd="0" destOrd="0" presId="urn:microsoft.com/office/officeart/2005/8/layout/process5"/>
    <dgm:cxn modelId="{81E26ED9-6960-41D0-AFE6-22FEEEF9502A}" type="presOf" srcId="{98DCDA62-10F5-4464-BB1B-03F7A31D4E06}" destId="{E056FF39-BDDD-4905-9571-9D84CBDAF06C}" srcOrd="0" destOrd="0" presId="urn:microsoft.com/office/officeart/2005/8/layout/process5"/>
    <dgm:cxn modelId="{25AEF106-29E4-495C-9073-1AEDC188DB40}" type="presOf" srcId="{59E1DF3F-CA6E-4755-9AC4-47D96B26CFC1}" destId="{FCC30F46-0601-4A48-B268-9C22B493EDE0}" srcOrd="1" destOrd="0" presId="urn:microsoft.com/office/officeart/2005/8/layout/process5"/>
    <dgm:cxn modelId="{433C8C73-347D-45EC-B652-8F07B6975B95}" type="presOf" srcId="{4534A223-B1BE-45B5-825F-B2F6FBD42526}" destId="{54A0F1E7-9546-4E18-AEB5-09E5900C97CE}" srcOrd="1" destOrd="0" presId="urn:microsoft.com/office/officeart/2005/8/layout/process5"/>
    <dgm:cxn modelId="{22941161-B950-466A-9B53-A381F76483C1}" srcId="{D9154AD9-D189-42CB-89FB-9E428315224A}" destId="{19C1EABC-BD83-4452-B88F-9424ECC1EC24}" srcOrd="3" destOrd="0" parTransId="{C7315666-81A3-4572-8246-A5396F366243}" sibTransId="{59E1DF3F-CA6E-4755-9AC4-47D96B26CFC1}"/>
    <dgm:cxn modelId="{1CEAEB2E-ADB1-42DC-A862-87DE4EB35AA4}" type="presOf" srcId="{67FD123E-BE9F-490E-A78E-B97A818B625D}" destId="{BCE0803A-F079-4C32-B42D-45CF3C5150A4}" srcOrd="0" destOrd="0" presId="urn:microsoft.com/office/officeart/2005/8/layout/process5"/>
    <dgm:cxn modelId="{1DC36E5D-4E00-4619-B026-D634FE03ADD0}" srcId="{D9154AD9-D189-42CB-89FB-9E428315224A}" destId="{736026B1-2522-49A1-8C72-467A6167289E}" srcOrd="6" destOrd="0" parTransId="{048E009D-52AC-450A-B525-3EDA046A583E}" sibTransId="{6B933BE1-A95B-44B0-A8A7-C33808364CAC}"/>
    <dgm:cxn modelId="{EC292544-D760-4CE0-B44C-08B16B69DE8E}" srcId="{D9154AD9-D189-42CB-89FB-9E428315224A}" destId="{8CF601DF-6105-4DBB-9073-81F783344172}" srcOrd="0" destOrd="0" parTransId="{B5D28792-1784-43DE-80B0-4D616F3FD9F0}" sibTransId="{D2F37AAA-C36A-4C96-9434-6C55A8013A63}"/>
    <dgm:cxn modelId="{46D2761B-5371-4F2D-9FF3-A552E0697C9C}" type="presOf" srcId="{D9154AD9-D189-42CB-89FB-9E428315224A}" destId="{37A0CEAE-A6B1-427F-BEF5-55930E2B464E}" srcOrd="0" destOrd="0" presId="urn:microsoft.com/office/officeart/2005/8/layout/process5"/>
    <dgm:cxn modelId="{CA37B458-EA2E-479B-9633-D50D54C899C9}" type="presParOf" srcId="{37A0CEAE-A6B1-427F-BEF5-55930E2B464E}" destId="{17453F56-B5F4-49AA-9210-A575D4DEBA84}" srcOrd="0" destOrd="0" presId="urn:microsoft.com/office/officeart/2005/8/layout/process5"/>
    <dgm:cxn modelId="{23BBAAA5-83DA-49C3-8856-8527623B1582}" type="presParOf" srcId="{37A0CEAE-A6B1-427F-BEF5-55930E2B464E}" destId="{00C95D56-3C01-463B-8A90-5BD30F9CF6F9}" srcOrd="1" destOrd="0" presId="urn:microsoft.com/office/officeart/2005/8/layout/process5"/>
    <dgm:cxn modelId="{8E0424B5-106B-4F68-9614-EF9FDD5D3DCC}" type="presParOf" srcId="{00C95D56-3C01-463B-8A90-5BD30F9CF6F9}" destId="{0510336A-BF14-45E3-B1D8-AC9419222A93}" srcOrd="0" destOrd="0" presId="urn:microsoft.com/office/officeart/2005/8/layout/process5"/>
    <dgm:cxn modelId="{A9E6E5D7-7D72-42F2-93F6-52E495161A3C}" type="presParOf" srcId="{37A0CEAE-A6B1-427F-BEF5-55930E2B464E}" destId="{0E96268B-E63A-49C0-B38C-E5B20549195C}" srcOrd="2" destOrd="0" presId="urn:microsoft.com/office/officeart/2005/8/layout/process5"/>
    <dgm:cxn modelId="{98FD95EF-BAF6-4517-B449-D813D290078E}" type="presParOf" srcId="{37A0CEAE-A6B1-427F-BEF5-55930E2B464E}" destId="{A79BE6F1-1550-4CFB-892A-19D2EF67834F}" srcOrd="3" destOrd="0" presId="urn:microsoft.com/office/officeart/2005/8/layout/process5"/>
    <dgm:cxn modelId="{F6FEB212-A817-4D41-87C8-759901E1383F}" type="presParOf" srcId="{A79BE6F1-1550-4CFB-892A-19D2EF67834F}" destId="{54A0F1E7-9546-4E18-AEB5-09E5900C97CE}" srcOrd="0" destOrd="0" presId="urn:microsoft.com/office/officeart/2005/8/layout/process5"/>
    <dgm:cxn modelId="{BAF50AAD-B00B-41B4-A105-CA8050A7E1D7}" type="presParOf" srcId="{37A0CEAE-A6B1-427F-BEF5-55930E2B464E}" destId="{E056FF39-BDDD-4905-9571-9D84CBDAF06C}" srcOrd="4" destOrd="0" presId="urn:microsoft.com/office/officeart/2005/8/layout/process5"/>
    <dgm:cxn modelId="{D4EF48FD-9EB2-4D40-B992-58D0482C6384}" type="presParOf" srcId="{37A0CEAE-A6B1-427F-BEF5-55930E2B464E}" destId="{2B896DBF-DE38-4C38-BA38-03377B10AF8E}" srcOrd="5" destOrd="0" presId="urn:microsoft.com/office/officeart/2005/8/layout/process5"/>
    <dgm:cxn modelId="{E5E40B54-DDF6-4001-BB23-D5922AFD68ED}" type="presParOf" srcId="{2B896DBF-DE38-4C38-BA38-03377B10AF8E}" destId="{1CF6FFAF-C5FC-47E1-A8CF-B9EF8A976B24}" srcOrd="0" destOrd="0" presId="urn:microsoft.com/office/officeart/2005/8/layout/process5"/>
    <dgm:cxn modelId="{A49C79E6-08B8-4D76-B9DB-16B27A02581B}" type="presParOf" srcId="{37A0CEAE-A6B1-427F-BEF5-55930E2B464E}" destId="{721FDAF7-ACBD-481D-A3E8-50BC94EEFD11}" srcOrd="6" destOrd="0" presId="urn:microsoft.com/office/officeart/2005/8/layout/process5"/>
    <dgm:cxn modelId="{09A2D007-99E6-457B-9BEB-43137CA2D5F1}" type="presParOf" srcId="{37A0CEAE-A6B1-427F-BEF5-55930E2B464E}" destId="{4A433434-5C07-44F5-A8FC-05C236B9504F}" srcOrd="7" destOrd="0" presId="urn:microsoft.com/office/officeart/2005/8/layout/process5"/>
    <dgm:cxn modelId="{A9218746-3022-4A16-A97C-050164FE5BCE}" type="presParOf" srcId="{4A433434-5C07-44F5-A8FC-05C236B9504F}" destId="{FCC30F46-0601-4A48-B268-9C22B493EDE0}" srcOrd="0" destOrd="0" presId="urn:microsoft.com/office/officeart/2005/8/layout/process5"/>
    <dgm:cxn modelId="{F0F6CAF9-A6A8-4A24-ABC8-C32BB36C1493}" type="presParOf" srcId="{37A0CEAE-A6B1-427F-BEF5-55930E2B464E}" destId="{BCE0803A-F079-4C32-B42D-45CF3C5150A4}" srcOrd="8" destOrd="0" presId="urn:microsoft.com/office/officeart/2005/8/layout/process5"/>
    <dgm:cxn modelId="{E484D29D-017C-4A48-B907-824BC6EFABAB}" type="presParOf" srcId="{37A0CEAE-A6B1-427F-BEF5-55930E2B464E}" destId="{36BB921E-830E-45A9-8A5F-31BC75C3CFB2}" srcOrd="9" destOrd="0" presId="urn:microsoft.com/office/officeart/2005/8/layout/process5"/>
    <dgm:cxn modelId="{0D72DF6C-CFC8-4B5B-A6AA-04780E298C08}" type="presParOf" srcId="{36BB921E-830E-45A9-8A5F-31BC75C3CFB2}" destId="{B7EE52D2-0AE2-43DB-832F-5A5E207612D3}" srcOrd="0" destOrd="0" presId="urn:microsoft.com/office/officeart/2005/8/layout/process5"/>
    <dgm:cxn modelId="{6B07F1C7-576A-4921-A49F-1B8093536464}" type="presParOf" srcId="{37A0CEAE-A6B1-427F-BEF5-55930E2B464E}" destId="{4F9FA44F-B02A-47BD-BF42-D98EC2EEF5DF}" srcOrd="10" destOrd="0" presId="urn:microsoft.com/office/officeart/2005/8/layout/process5"/>
    <dgm:cxn modelId="{FE7AD6B2-03AC-488F-A2A5-F2BD79EB48B6}" type="presParOf" srcId="{37A0CEAE-A6B1-427F-BEF5-55930E2B464E}" destId="{97EE8BA0-EADE-46A0-94FD-764CBC1FF51F}" srcOrd="11" destOrd="0" presId="urn:microsoft.com/office/officeart/2005/8/layout/process5"/>
    <dgm:cxn modelId="{4F232903-7D79-48F7-9C0F-55DD80279FC2}" type="presParOf" srcId="{97EE8BA0-EADE-46A0-94FD-764CBC1FF51F}" destId="{C4E63C62-7733-43A7-951D-9E6B08FB7047}" srcOrd="0" destOrd="0" presId="urn:microsoft.com/office/officeart/2005/8/layout/process5"/>
    <dgm:cxn modelId="{D44EF5C8-0C11-443D-9A6A-5E4EF5D01E95}" type="presParOf" srcId="{37A0CEAE-A6B1-427F-BEF5-55930E2B464E}" destId="{DFFC2A5A-CABA-4027-A4F0-0182B0952904}"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FFC058-FC88-45AD-8B05-3F347E171001}" type="doc">
      <dgm:prSet loTypeId="urn:microsoft.com/office/officeart/2005/8/layout/hProcess4" loCatId="process" qsTypeId="urn:microsoft.com/office/officeart/2005/8/quickstyle/3d3" qsCatId="3D" csTypeId="urn:microsoft.com/office/officeart/2005/8/colors/accent3_1" csCatId="accent3" phldr="1"/>
      <dgm:spPr/>
      <dgm:t>
        <a:bodyPr/>
        <a:lstStyle/>
        <a:p>
          <a:endParaRPr lang="es-EC"/>
        </a:p>
      </dgm:t>
    </dgm:pt>
    <dgm:pt modelId="{E0F86A4B-0F8A-493B-B850-A09EE6D51B60}">
      <dgm:prSet phldrT="[Texto]"/>
      <dgm:spPr/>
      <dgm:t>
        <a:bodyPr/>
        <a:lstStyle/>
        <a:p>
          <a:r>
            <a:rPr lang="es-EC" b="1" dirty="0" smtClean="0"/>
            <a:t>Población </a:t>
          </a:r>
          <a:endParaRPr lang="es-EC" dirty="0"/>
        </a:p>
      </dgm:t>
    </dgm:pt>
    <dgm:pt modelId="{F2CE5086-A113-4B39-9031-83FFBD30ED4C}" type="parTrans" cxnId="{F72945E9-833D-4630-B5D1-B0354FE83AC5}">
      <dgm:prSet/>
      <dgm:spPr/>
      <dgm:t>
        <a:bodyPr/>
        <a:lstStyle/>
        <a:p>
          <a:endParaRPr lang="es-EC"/>
        </a:p>
      </dgm:t>
    </dgm:pt>
    <dgm:pt modelId="{1263133A-FC4F-4571-8E0A-F3F2C54564E9}" type="sibTrans" cxnId="{F72945E9-833D-4630-B5D1-B0354FE83AC5}">
      <dgm:prSet/>
      <dgm:spPr/>
      <dgm:t>
        <a:bodyPr/>
        <a:lstStyle/>
        <a:p>
          <a:endParaRPr lang="es-EC"/>
        </a:p>
      </dgm:t>
    </dgm:pt>
    <dgm:pt modelId="{661106E4-7DBF-4D54-9DE7-1310D2094F3A}">
      <dgm:prSet phldrT="[Texto]"/>
      <dgm:spPr/>
      <dgm:t>
        <a:bodyPr/>
        <a:lstStyle/>
        <a:p>
          <a:r>
            <a:rPr lang="es-EC" dirty="0" smtClean="0"/>
            <a:t>Elemento: transporte de pasajeros y de carga del Distrito Metropolitano de Quito</a:t>
          </a:r>
          <a:endParaRPr lang="es-EC" dirty="0"/>
        </a:p>
      </dgm:t>
    </dgm:pt>
    <dgm:pt modelId="{5C4064DD-3E05-4626-8DDA-D0942BC92736}" type="parTrans" cxnId="{6497D1D7-C959-4ECA-B350-B6F16624655A}">
      <dgm:prSet/>
      <dgm:spPr/>
      <dgm:t>
        <a:bodyPr/>
        <a:lstStyle/>
        <a:p>
          <a:endParaRPr lang="es-EC"/>
        </a:p>
      </dgm:t>
    </dgm:pt>
    <dgm:pt modelId="{C0A71F60-F1CC-4CBB-A3D7-94986E72F358}" type="sibTrans" cxnId="{6497D1D7-C959-4ECA-B350-B6F16624655A}">
      <dgm:prSet/>
      <dgm:spPr/>
      <dgm:t>
        <a:bodyPr/>
        <a:lstStyle/>
        <a:p>
          <a:endParaRPr lang="es-EC"/>
        </a:p>
      </dgm:t>
    </dgm:pt>
    <dgm:pt modelId="{A1C58676-C1B8-4983-90BD-8698AA505FA0}">
      <dgm:prSet phldrT="[Texto]"/>
      <dgm:spPr/>
      <dgm:t>
        <a:bodyPr/>
        <a:lstStyle/>
        <a:p>
          <a:r>
            <a:rPr lang="es-EC" dirty="0" smtClean="0"/>
            <a:t>Muestra</a:t>
          </a:r>
          <a:endParaRPr lang="es-EC" dirty="0"/>
        </a:p>
      </dgm:t>
    </dgm:pt>
    <dgm:pt modelId="{AB4153AC-66E9-4DC5-A9C2-EF00E0B83BF4}" type="parTrans" cxnId="{AE7BACD3-2C28-4453-9CEB-85B4AA14C218}">
      <dgm:prSet/>
      <dgm:spPr/>
      <dgm:t>
        <a:bodyPr/>
        <a:lstStyle/>
        <a:p>
          <a:endParaRPr lang="es-EC"/>
        </a:p>
      </dgm:t>
    </dgm:pt>
    <dgm:pt modelId="{91B1C0FE-4ABC-429F-9DBC-47AC097DCC01}" type="sibTrans" cxnId="{AE7BACD3-2C28-4453-9CEB-85B4AA14C218}">
      <dgm:prSet/>
      <dgm:spPr/>
      <dgm:t>
        <a:bodyPr/>
        <a:lstStyle/>
        <a:p>
          <a:endParaRPr lang="es-EC"/>
        </a:p>
      </dgm:t>
    </dgm:pt>
    <dgm:pt modelId="{B8DE4D7C-9BBC-43D6-B53B-E2E489E1CC0C}">
      <dgm:prSet phldrT="[Texto]"/>
      <dgm:spPr/>
      <dgm:t>
        <a:bodyPr/>
        <a:lstStyle/>
        <a:p>
          <a:endParaRPr lang="es-EC" dirty="0"/>
        </a:p>
      </dgm:t>
    </dgm:pt>
    <dgm:pt modelId="{C308D219-C198-4F28-AF49-3546F0E3F570}" type="parTrans" cxnId="{E0340059-5404-4BB6-8015-92DEBCD7002A}">
      <dgm:prSet/>
      <dgm:spPr/>
      <dgm:t>
        <a:bodyPr/>
        <a:lstStyle/>
        <a:p>
          <a:endParaRPr lang="es-EC"/>
        </a:p>
      </dgm:t>
    </dgm:pt>
    <dgm:pt modelId="{4507D18B-3172-4334-98AE-85A5BB22DD25}" type="sibTrans" cxnId="{E0340059-5404-4BB6-8015-92DEBCD7002A}">
      <dgm:prSet/>
      <dgm:spPr/>
      <dgm:t>
        <a:bodyPr/>
        <a:lstStyle/>
        <a:p>
          <a:endParaRPr lang="es-EC"/>
        </a:p>
      </dgm:t>
    </dgm:pt>
    <dgm:pt modelId="{8FB50248-1CF8-46A9-8107-EEFCB0733E1C}">
      <dgm:prSet phldrT="[Texto]"/>
      <dgm:spPr/>
      <dgm:t>
        <a:bodyPr/>
        <a:lstStyle/>
        <a:p>
          <a:r>
            <a:rPr lang="es-ES" dirty="0" smtClean="0"/>
            <a:t>Tamaño muestra</a:t>
          </a:r>
          <a:endParaRPr lang="es-EC" dirty="0"/>
        </a:p>
      </dgm:t>
    </dgm:pt>
    <dgm:pt modelId="{8FC7E330-EAE3-4199-BF17-C8487BA9EBD8}" type="parTrans" cxnId="{BF532B16-F5B6-4BC9-A447-34E4C109C346}">
      <dgm:prSet/>
      <dgm:spPr/>
      <dgm:t>
        <a:bodyPr/>
        <a:lstStyle/>
        <a:p>
          <a:endParaRPr lang="es-EC"/>
        </a:p>
      </dgm:t>
    </dgm:pt>
    <dgm:pt modelId="{9F74A25D-F988-40C1-A2A6-5F977F2BC957}" type="sibTrans" cxnId="{BF532B16-F5B6-4BC9-A447-34E4C109C346}">
      <dgm:prSet/>
      <dgm:spPr/>
      <dgm:t>
        <a:bodyPr/>
        <a:lstStyle/>
        <a:p>
          <a:endParaRPr lang="es-EC"/>
        </a:p>
      </dgm:t>
    </dgm:pt>
    <dgm:pt modelId="{1D833EBF-9350-4A9D-897A-B7E2CBF38864}">
      <dgm:prSet phldrT="[Texto]" custT="1"/>
      <dgm:spPr/>
      <dgm:t>
        <a:bodyPr/>
        <a:lstStyle/>
        <a:p>
          <a:r>
            <a:rPr lang="es-EC" sz="2400" dirty="0" smtClean="0"/>
            <a:t>Total de encuestar a realizar: 319</a:t>
          </a:r>
          <a:endParaRPr lang="es-EC" sz="2400" dirty="0"/>
        </a:p>
      </dgm:t>
    </dgm:pt>
    <dgm:pt modelId="{7FCC37C0-5117-40A7-B58A-CE029D71AD59}" type="parTrans" cxnId="{BE966F3B-93B3-42AE-8E6E-6C7CB6BEA04F}">
      <dgm:prSet/>
      <dgm:spPr/>
      <dgm:t>
        <a:bodyPr/>
        <a:lstStyle/>
        <a:p>
          <a:endParaRPr lang="es-EC"/>
        </a:p>
      </dgm:t>
    </dgm:pt>
    <dgm:pt modelId="{5703FF27-7EF2-46DC-852C-7C8B0D12AF70}" type="sibTrans" cxnId="{BE966F3B-93B3-42AE-8E6E-6C7CB6BEA04F}">
      <dgm:prSet/>
      <dgm:spPr/>
      <dgm:t>
        <a:bodyPr/>
        <a:lstStyle/>
        <a:p>
          <a:endParaRPr lang="es-EC"/>
        </a:p>
      </dgm:t>
    </dgm:pt>
    <dgm:pt modelId="{D550188A-D7C0-4182-B367-90BE25E6F70C}">
      <dgm:prSet/>
      <dgm:spPr/>
      <dgm:t>
        <a:bodyPr/>
        <a:lstStyle/>
        <a:p>
          <a:r>
            <a:rPr lang="es-EC" dirty="0" smtClean="0"/>
            <a:t># de vehículo 28.166 </a:t>
          </a:r>
          <a:endParaRPr lang="es-EC" dirty="0"/>
        </a:p>
      </dgm:t>
    </dgm:pt>
    <dgm:pt modelId="{71B5DFEA-A3E3-4B6A-B52E-FD7BD25A5B0F}" type="parTrans" cxnId="{77118289-377D-406F-8C75-D3AEDB5A33BE}">
      <dgm:prSet/>
      <dgm:spPr/>
      <dgm:t>
        <a:bodyPr/>
        <a:lstStyle/>
        <a:p>
          <a:endParaRPr lang="es-EC"/>
        </a:p>
      </dgm:t>
    </dgm:pt>
    <dgm:pt modelId="{18A550C0-E129-49E2-9275-E0323ECB5E87}" type="sibTrans" cxnId="{77118289-377D-406F-8C75-D3AEDB5A33BE}">
      <dgm:prSet/>
      <dgm:spPr/>
      <dgm:t>
        <a:bodyPr/>
        <a:lstStyle/>
        <a:p>
          <a:endParaRPr lang="es-EC"/>
        </a:p>
      </dgm:t>
    </dgm:pt>
    <dgm:pt modelId="{6DD29854-DB56-4703-9E32-F53E1E82C324}">
      <dgm:prSet/>
      <dgm:spPr/>
      <dgm:t>
        <a:bodyPr/>
        <a:lstStyle/>
        <a:p>
          <a:r>
            <a:rPr lang="es-ES" dirty="0" smtClean="0"/>
            <a:t>Fuente: AMT 2015 </a:t>
          </a:r>
          <a:endParaRPr lang="es-EC" dirty="0"/>
        </a:p>
      </dgm:t>
    </dgm:pt>
    <dgm:pt modelId="{CA731829-4500-488E-88B4-71C8758D2050}" type="parTrans" cxnId="{F1E1A6F7-FDEE-4C0A-B16E-F06FC765822B}">
      <dgm:prSet/>
      <dgm:spPr/>
      <dgm:t>
        <a:bodyPr/>
        <a:lstStyle/>
        <a:p>
          <a:endParaRPr lang="es-EC"/>
        </a:p>
      </dgm:t>
    </dgm:pt>
    <dgm:pt modelId="{4CD1D7A5-5A2D-4366-B081-B7FA9B966A2B}" type="sibTrans" cxnId="{F1E1A6F7-FDEE-4C0A-B16E-F06FC765822B}">
      <dgm:prSet/>
      <dgm:spPr/>
      <dgm:t>
        <a:bodyPr/>
        <a:lstStyle/>
        <a:p>
          <a:endParaRPr lang="es-EC"/>
        </a:p>
      </dgm:t>
    </dgm:pt>
    <dgm:pt modelId="{E343EFF2-0F6E-40E3-9FE8-3FAC58D51C26}" type="pres">
      <dgm:prSet presAssocID="{FFFFC058-FC88-45AD-8B05-3F347E171001}" presName="Name0" presStyleCnt="0">
        <dgm:presLayoutVars>
          <dgm:dir/>
          <dgm:animLvl val="lvl"/>
          <dgm:resizeHandles val="exact"/>
        </dgm:presLayoutVars>
      </dgm:prSet>
      <dgm:spPr/>
      <dgm:t>
        <a:bodyPr/>
        <a:lstStyle/>
        <a:p>
          <a:endParaRPr lang="es-EC"/>
        </a:p>
      </dgm:t>
    </dgm:pt>
    <dgm:pt modelId="{E0992F97-49C7-470F-BE83-91C7E1EE4958}" type="pres">
      <dgm:prSet presAssocID="{FFFFC058-FC88-45AD-8B05-3F347E171001}" presName="tSp" presStyleCnt="0"/>
      <dgm:spPr/>
      <dgm:t>
        <a:bodyPr/>
        <a:lstStyle/>
        <a:p>
          <a:endParaRPr lang="es-EC"/>
        </a:p>
      </dgm:t>
    </dgm:pt>
    <dgm:pt modelId="{EE5E2EBC-9D43-4B54-A5F1-7BAEC7898838}" type="pres">
      <dgm:prSet presAssocID="{FFFFC058-FC88-45AD-8B05-3F347E171001}" presName="bSp" presStyleCnt="0"/>
      <dgm:spPr/>
      <dgm:t>
        <a:bodyPr/>
        <a:lstStyle/>
        <a:p>
          <a:endParaRPr lang="es-EC"/>
        </a:p>
      </dgm:t>
    </dgm:pt>
    <dgm:pt modelId="{A113DA72-5867-4099-A7B4-BF0D1B37E922}" type="pres">
      <dgm:prSet presAssocID="{FFFFC058-FC88-45AD-8B05-3F347E171001}" presName="process" presStyleCnt="0"/>
      <dgm:spPr/>
      <dgm:t>
        <a:bodyPr/>
        <a:lstStyle/>
        <a:p>
          <a:endParaRPr lang="es-EC"/>
        </a:p>
      </dgm:t>
    </dgm:pt>
    <dgm:pt modelId="{375FAB4C-6F01-48A6-962D-B52F8B95E944}" type="pres">
      <dgm:prSet presAssocID="{E0F86A4B-0F8A-493B-B850-A09EE6D51B60}" presName="composite1" presStyleCnt="0"/>
      <dgm:spPr/>
      <dgm:t>
        <a:bodyPr/>
        <a:lstStyle/>
        <a:p>
          <a:endParaRPr lang="es-EC"/>
        </a:p>
      </dgm:t>
    </dgm:pt>
    <dgm:pt modelId="{13DB9D02-0092-4E85-8F5D-ED9491EF8DA7}" type="pres">
      <dgm:prSet presAssocID="{E0F86A4B-0F8A-493B-B850-A09EE6D51B60}" presName="dummyNode1" presStyleLbl="node1" presStyleIdx="0" presStyleCnt="3"/>
      <dgm:spPr/>
      <dgm:t>
        <a:bodyPr/>
        <a:lstStyle/>
        <a:p>
          <a:endParaRPr lang="es-EC"/>
        </a:p>
      </dgm:t>
    </dgm:pt>
    <dgm:pt modelId="{E2E62806-FD41-4408-984E-9A915534D0FA}" type="pres">
      <dgm:prSet presAssocID="{E0F86A4B-0F8A-493B-B850-A09EE6D51B60}" presName="childNode1" presStyleLbl="bgAcc1" presStyleIdx="0" presStyleCnt="3">
        <dgm:presLayoutVars>
          <dgm:bulletEnabled val="1"/>
        </dgm:presLayoutVars>
      </dgm:prSet>
      <dgm:spPr/>
      <dgm:t>
        <a:bodyPr/>
        <a:lstStyle/>
        <a:p>
          <a:endParaRPr lang="es-EC"/>
        </a:p>
      </dgm:t>
    </dgm:pt>
    <dgm:pt modelId="{7357047F-257E-4D6E-B5DB-54797BFA4B36}" type="pres">
      <dgm:prSet presAssocID="{E0F86A4B-0F8A-493B-B850-A09EE6D51B60}" presName="childNode1tx" presStyleLbl="bgAcc1" presStyleIdx="0" presStyleCnt="3">
        <dgm:presLayoutVars>
          <dgm:bulletEnabled val="1"/>
        </dgm:presLayoutVars>
      </dgm:prSet>
      <dgm:spPr/>
      <dgm:t>
        <a:bodyPr/>
        <a:lstStyle/>
        <a:p>
          <a:endParaRPr lang="es-EC"/>
        </a:p>
      </dgm:t>
    </dgm:pt>
    <dgm:pt modelId="{A486AD5E-3CDE-4BE2-A209-30F8E25CBFD4}" type="pres">
      <dgm:prSet presAssocID="{E0F86A4B-0F8A-493B-B850-A09EE6D51B60}" presName="parentNode1" presStyleLbl="node1" presStyleIdx="0" presStyleCnt="3">
        <dgm:presLayoutVars>
          <dgm:chMax val="1"/>
          <dgm:bulletEnabled val="1"/>
        </dgm:presLayoutVars>
      </dgm:prSet>
      <dgm:spPr/>
      <dgm:t>
        <a:bodyPr/>
        <a:lstStyle/>
        <a:p>
          <a:endParaRPr lang="es-EC"/>
        </a:p>
      </dgm:t>
    </dgm:pt>
    <dgm:pt modelId="{3D89B038-1EE4-4963-AE7F-0A86ED541118}" type="pres">
      <dgm:prSet presAssocID="{E0F86A4B-0F8A-493B-B850-A09EE6D51B60}" presName="connSite1" presStyleCnt="0"/>
      <dgm:spPr/>
      <dgm:t>
        <a:bodyPr/>
        <a:lstStyle/>
        <a:p>
          <a:endParaRPr lang="es-EC"/>
        </a:p>
      </dgm:t>
    </dgm:pt>
    <dgm:pt modelId="{241AD0BF-DB9F-4144-B3A6-70E364E9F30F}" type="pres">
      <dgm:prSet presAssocID="{1263133A-FC4F-4571-8E0A-F3F2C54564E9}" presName="Name9" presStyleLbl="sibTrans2D1" presStyleIdx="0" presStyleCnt="2"/>
      <dgm:spPr/>
      <dgm:t>
        <a:bodyPr/>
        <a:lstStyle/>
        <a:p>
          <a:endParaRPr lang="es-EC"/>
        </a:p>
      </dgm:t>
    </dgm:pt>
    <dgm:pt modelId="{BF8E457B-AE1B-4E62-BE58-0A4CE0D33396}" type="pres">
      <dgm:prSet presAssocID="{A1C58676-C1B8-4983-90BD-8698AA505FA0}" presName="composite2" presStyleCnt="0"/>
      <dgm:spPr/>
      <dgm:t>
        <a:bodyPr/>
        <a:lstStyle/>
        <a:p>
          <a:endParaRPr lang="es-EC"/>
        </a:p>
      </dgm:t>
    </dgm:pt>
    <dgm:pt modelId="{9430DC21-135B-4AEC-82AE-4DCD8E350EF0}" type="pres">
      <dgm:prSet presAssocID="{A1C58676-C1B8-4983-90BD-8698AA505FA0}" presName="dummyNode2" presStyleLbl="node1" presStyleIdx="0" presStyleCnt="3"/>
      <dgm:spPr/>
      <dgm:t>
        <a:bodyPr/>
        <a:lstStyle/>
        <a:p>
          <a:endParaRPr lang="es-EC"/>
        </a:p>
      </dgm:t>
    </dgm:pt>
    <dgm:pt modelId="{54C63C2B-246B-454F-91BC-CEB5556F253C}" type="pres">
      <dgm:prSet presAssocID="{A1C58676-C1B8-4983-90BD-8698AA505FA0}" presName="childNode2" presStyleLbl="bgAcc1" presStyleIdx="1" presStyleCnt="3">
        <dgm:presLayoutVars>
          <dgm:bulletEnabled val="1"/>
        </dgm:presLayoutVars>
      </dgm:prSet>
      <dgm:spPr/>
      <dgm:t>
        <a:bodyPr/>
        <a:lstStyle/>
        <a:p>
          <a:endParaRPr lang="es-EC"/>
        </a:p>
      </dgm:t>
    </dgm:pt>
    <dgm:pt modelId="{3A052D17-01B9-4AB0-9103-F3E962CF59AF}" type="pres">
      <dgm:prSet presAssocID="{A1C58676-C1B8-4983-90BD-8698AA505FA0}" presName="childNode2tx" presStyleLbl="bgAcc1" presStyleIdx="1" presStyleCnt="3">
        <dgm:presLayoutVars>
          <dgm:bulletEnabled val="1"/>
        </dgm:presLayoutVars>
      </dgm:prSet>
      <dgm:spPr/>
      <dgm:t>
        <a:bodyPr/>
        <a:lstStyle/>
        <a:p>
          <a:endParaRPr lang="es-EC"/>
        </a:p>
      </dgm:t>
    </dgm:pt>
    <dgm:pt modelId="{2AC44428-B531-4F65-A2E5-200248A9CAAB}" type="pres">
      <dgm:prSet presAssocID="{A1C58676-C1B8-4983-90BD-8698AA505FA0}" presName="parentNode2" presStyleLbl="node1" presStyleIdx="1" presStyleCnt="3">
        <dgm:presLayoutVars>
          <dgm:chMax val="0"/>
          <dgm:bulletEnabled val="1"/>
        </dgm:presLayoutVars>
      </dgm:prSet>
      <dgm:spPr/>
      <dgm:t>
        <a:bodyPr/>
        <a:lstStyle/>
        <a:p>
          <a:endParaRPr lang="es-EC"/>
        </a:p>
      </dgm:t>
    </dgm:pt>
    <dgm:pt modelId="{53F1CFD8-A8EB-4157-A021-64F605B38911}" type="pres">
      <dgm:prSet presAssocID="{A1C58676-C1B8-4983-90BD-8698AA505FA0}" presName="connSite2" presStyleCnt="0"/>
      <dgm:spPr/>
      <dgm:t>
        <a:bodyPr/>
        <a:lstStyle/>
        <a:p>
          <a:endParaRPr lang="es-EC"/>
        </a:p>
      </dgm:t>
    </dgm:pt>
    <dgm:pt modelId="{434D0275-5A21-4C46-8A24-A57A62AA1834}" type="pres">
      <dgm:prSet presAssocID="{91B1C0FE-4ABC-429F-9DBC-47AC097DCC01}" presName="Name18" presStyleLbl="sibTrans2D1" presStyleIdx="1" presStyleCnt="2"/>
      <dgm:spPr/>
      <dgm:t>
        <a:bodyPr/>
        <a:lstStyle/>
        <a:p>
          <a:endParaRPr lang="es-EC"/>
        </a:p>
      </dgm:t>
    </dgm:pt>
    <dgm:pt modelId="{09F5602E-CEB1-4858-AF44-F54C0CD1FE1E}" type="pres">
      <dgm:prSet presAssocID="{8FB50248-1CF8-46A9-8107-EEFCB0733E1C}" presName="composite1" presStyleCnt="0"/>
      <dgm:spPr/>
      <dgm:t>
        <a:bodyPr/>
        <a:lstStyle/>
        <a:p>
          <a:endParaRPr lang="es-EC"/>
        </a:p>
      </dgm:t>
    </dgm:pt>
    <dgm:pt modelId="{B1E98E84-2796-41E1-8E3E-1436B75B600D}" type="pres">
      <dgm:prSet presAssocID="{8FB50248-1CF8-46A9-8107-EEFCB0733E1C}" presName="dummyNode1" presStyleLbl="node1" presStyleIdx="1" presStyleCnt="3"/>
      <dgm:spPr/>
      <dgm:t>
        <a:bodyPr/>
        <a:lstStyle/>
        <a:p>
          <a:endParaRPr lang="es-EC"/>
        </a:p>
      </dgm:t>
    </dgm:pt>
    <dgm:pt modelId="{CFD3B8F8-6CB2-4ECE-9F30-4BFBE79330AB}" type="pres">
      <dgm:prSet presAssocID="{8FB50248-1CF8-46A9-8107-EEFCB0733E1C}" presName="childNode1" presStyleLbl="bgAcc1" presStyleIdx="2" presStyleCnt="3">
        <dgm:presLayoutVars>
          <dgm:bulletEnabled val="1"/>
        </dgm:presLayoutVars>
      </dgm:prSet>
      <dgm:spPr/>
      <dgm:t>
        <a:bodyPr/>
        <a:lstStyle/>
        <a:p>
          <a:endParaRPr lang="es-EC"/>
        </a:p>
      </dgm:t>
    </dgm:pt>
    <dgm:pt modelId="{DF70B335-F446-4581-8AAC-8A6CCDC0C581}" type="pres">
      <dgm:prSet presAssocID="{8FB50248-1CF8-46A9-8107-EEFCB0733E1C}" presName="childNode1tx" presStyleLbl="bgAcc1" presStyleIdx="2" presStyleCnt="3">
        <dgm:presLayoutVars>
          <dgm:bulletEnabled val="1"/>
        </dgm:presLayoutVars>
      </dgm:prSet>
      <dgm:spPr/>
      <dgm:t>
        <a:bodyPr/>
        <a:lstStyle/>
        <a:p>
          <a:endParaRPr lang="es-EC"/>
        </a:p>
      </dgm:t>
    </dgm:pt>
    <dgm:pt modelId="{0F9079B0-67D4-4CEB-A5D9-1EC58A0D6A16}" type="pres">
      <dgm:prSet presAssocID="{8FB50248-1CF8-46A9-8107-EEFCB0733E1C}" presName="parentNode1" presStyleLbl="node1" presStyleIdx="2" presStyleCnt="3">
        <dgm:presLayoutVars>
          <dgm:chMax val="1"/>
          <dgm:bulletEnabled val="1"/>
        </dgm:presLayoutVars>
      </dgm:prSet>
      <dgm:spPr/>
      <dgm:t>
        <a:bodyPr/>
        <a:lstStyle/>
        <a:p>
          <a:endParaRPr lang="es-EC"/>
        </a:p>
      </dgm:t>
    </dgm:pt>
    <dgm:pt modelId="{2FB24D40-A51A-4564-84C3-00148A2563F2}" type="pres">
      <dgm:prSet presAssocID="{8FB50248-1CF8-46A9-8107-EEFCB0733E1C}" presName="connSite1" presStyleCnt="0"/>
      <dgm:spPr/>
      <dgm:t>
        <a:bodyPr/>
        <a:lstStyle/>
        <a:p>
          <a:endParaRPr lang="es-EC"/>
        </a:p>
      </dgm:t>
    </dgm:pt>
  </dgm:ptLst>
  <dgm:cxnLst>
    <dgm:cxn modelId="{9111586B-07C6-49A1-B2CE-C57DA061CB11}" type="presOf" srcId="{1263133A-FC4F-4571-8E0A-F3F2C54564E9}" destId="{241AD0BF-DB9F-4144-B3A6-70E364E9F30F}" srcOrd="0" destOrd="0" presId="urn:microsoft.com/office/officeart/2005/8/layout/hProcess4"/>
    <dgm:cxn modelId="{E3025DE7-A01A-4664-824D-4ED42365F057}" type="presOf" srcId="{B8DE4D7C-9BBC-43D6-B53B-E2E489E1CC0C}" destId="{54C63C2B-246B-454F-91BC-CEB5556F253C}" srcOrd="0" destOrd="0" presId="urn:microsoft.com/office/officeart/2005/8/layout/hProcess4"/>
    <dgm:cxn modelId="{0809393B-4CD1-4124-8060-A850485BBBC1}" type="presOf" srcId="{6DD29854-DB56-4703-9E32-F53E1E82C324}" destId="{E2E62806-FD41-4408-984E-9A915534D0FA}" srcOrd="0" destOrd="2" presId="urn:microsoft.com/office/officeart/2005/8/layout/hProcess4"/>
    <dgm:cxn modelId="{F72945E9-833D-4630-B5D1-B0354FE83AC5}" srcId="{FFFFC058-FC88-45AD-8B05-3F347E171001}" destId="{E0F86A4B-0F8A-493B-B850-A09EE6D51B60}" srcOrd="0" destOrd="0" parTransId="{F2CE5086-A113-4B39-9031-83FFBD30ED4C}" sibTransId="{1263133A-FC4F-4571-8E0A-F3F2C54564E9}"/>
    <dgm:cxn modelId="{F1E1A6F7-FDEE-4C0A-B16E-F06FC765822B}" srcId="{E0F86A4B-0F8A-493B-B850-A09EE6D51B60}" destId="{6DD29854-DB56-4703-9E32-F53E1E82C324}" srcOrd="2" destOrd="0" parTransId="{CA731829-4500-488E-88B4-71C8758D2050}" sibTransId="{4CD1D7A5-5A2D-4366-B081-B7FA9B966A2B}"/>
    <dgm:cxn modelId="{7C8945A1-C85E-478C-9625-E2D8784E767F}" type="presOf" srcId="{8FB50248-1CF8-46A9-8107-EEFCB0733E1C}" destId="{0F9079B0-67D4-4CEB-A5D9-1EC58A0D6A16}" srcOrd="0" destOrd="0" presId="urn:microsoft.com/office/officeart/2005/8/layout/hProcess4"/>
    <dgm:cxn modelId="{E0340059-5404-4BB6-8015-92DEBCD7002A}" srcId="{A1C58676-C1B8-4983-90BD-8698AA505FA0}" destId="{B8DE4D7C-9BBC-43D6-B53B-E2E489E1CC0C}" srcOrd="0" destOrd="0" parTransId="{C308D219-C198-4F28-AF49-3546F0E3F570}" sibTransId="{4507D18B-3172-4334-98AE-85A5BB22DD25}"/>
    <dgm:cxn modelId="{1B9C70AB-1BA3-42C7-AE7E-AA8094D1928E}" type="presOf" srcId="{A1C58676-C1B8-4983-90BD-8698AA505FA0}" destId="{2AC44428-B531-4F65-A2E5-200248A9CAAB}" srcOrd="0" destOrd="0" presId="urn:microsoft.com/office/officeart/2005/8/layout/hProcess4"/>
    <dgm:cxn modelId="{F28A7F12-9BCA-4974-B9C3-4EC6CD7EB9D0}" type="presOf" srcId="{D550188A-D7C0-4182-B367-90BE25E6F70C}" destId="{7357047F-257E-4D6E-B5DB-54797BFA4B36}" srcOrd="1" destOrd="1" presId="urn:microsoft.com/office/officeart/2005/8/layout/hProcess4"/>
    <dgm:cxn modelId="{3FEF4353-B054-4D9D-84C2-BF13901F00FA}" type="presOf" srcId="{1D833EBF-9350-4A9D-897A-B7E2CBF38864}" destId="{CFD3B8F8-6CB2-4ECE-9F30-4BFBE79330AB}" srcOrd="0" destOrd="0" presId="urn:microsoft.com/office/officeart/2005/8/layout/hProcess4"/>
    <dgm:cxn modelId="{DE4243F8-4188-4808-967D-7B514DB1722A}" type="presOf" srcId="{661106E4-7DBF-4D54-9DE7-1310D2094F3A}" destId="{7357047F-257E-4D6E-B5DB-54797BFA4B36}" srcOrd="1" destOrd="0" presId="urn:microsoft.com/office/officeart/2005/8/layout/hProcess4"/>
    <dgm:cxn modelId="{0924FA6A-BD8C-4F33-9C80-A561F390F0D5}" type="presOf" srcId="{E0F86A4B-0F8A-493B-B850-A09EE6D51B60}" destId="{A486AD5E-3CDE-4BE2-A209-30F8E25CBFD4}" srcOrd="0" destOrd="0" presId="urn:microsoft.com/office/officeart/2005/8/layout/hProcess4"/>
    <dgm:cxn modelId="{5449A0A4-5B68-4D4A-9E53-78402213D61D}" type="presOf" srcId="{6DD29854-DB56-4703-9E32-F53E1E82C324}" destId="{7357047F-257E-4D6E-B5DB-54797BFA4B36}" srcOrd="1" destOrd="2" presId="urn:microsoft.com/office/officeart/2005/8/layout/hProcess4"/>
    <dgm:cxn modelId="{77118289-377D-406F-8C75-D3AEDB5A33BE}" srcId="{E0F86A4B-0F8A-493B-B850-A09EE6D51B60}" destId="{D550188A-D7C0-4182-B367-90BE25E6F70C}" srcOrd="1" destOrd="0" parTransId="{71B5DFEA-A3E3-4B6A-B52E-FD7BD25A5B0F}" sibTransId="{18A550C0-E129-49E2-9275-E0323ECB5E87}"/>
    <dgm:cxn modelId="{487A5F5A-6476-49CB-A017-8E0F6C0AFB9A}" type="presOf" srcId="{D550188A-D7C0-4182-B367-90BE25E6F70C}" destId="{E2E62806-FD41-4408-984E-9A915534D0FA}" srcOrd="0" destOrd="1" presId="urn:microsoft.com/office/officeart/2005/8/layout/hProcess4"/>
    <dgm:cxn modelId="{DD5CA19F-1B82-4FC2-9B65-B4D4E63BCBDF}" type="presOf" srcId="{91B1C0FE-4ABC-429F-9DBC-47AC097DCC01}" destId="{434D0275-5A21-4C46-8A24-A57A62AA1834}" srcOrd="0" destOrd="0" presId="urn:microsoft.com/office/officeart/2005/8/layout/hProcess4"/>
    <dgm:cxn modelId="{BF532B16-F5B6-4BC9-A447-34E4C109C346}" srcId="{FFFFC058-FC88-45AD-8B05-3F347E171001}" destId="{8FB50248-1CF8-46A9-8107-EEFCB0733E1C}" srcOrd="2" destOrd="0" parTransId="{8FC7E330-EAE3-4199-BF17-C8487BA9EBD8}" sibTransId="{9F74A25D-F988-40C1-A2A6-5F977F2BC957}"/>
    <dgm:cxn modelId="{2D46877B-EAB9-4842-9304-2290E6AB6EB5}" type="presOf" srcId="{B8DE4D7C-9BBC-43D6-B53B-E2E489E1CC0C}" destId="{3A052D17-01B9-4AB0-9103-F3E962CF59AF}" srcOrd="1" destOrd="0" presId="urn:microsoft.com/office/officeart/2005/8/layout/hProcess4"/>
    <dgm:cxn modelId="{6497D1D7-C959-4ECA-B350-B6F16624655A}" srcId="{E0F86A4B-0F8A-493B-B850-A09EE6D51B60}" destId="{661106E4-7DBF-4D54-9DE7-1310D2094F3A}" srcOrd="0" destOrd="0" parTransId="{5C4064DD-3E05-4626-8DDA-D0942BC92736}" sibTransId="{C0A71F60-F1CC-4CBB-A3D7-94986E72F358}"/>
    <dgm:cxn modelId="{3CF6FCF7-2E9D-4E63-89C4-9A29DFBA0D29}" type="presOf" srcId="{FFFFC058-FC88-45AD-8B05-3F347E171001}" destId="{E343EFF2-0F6E-40E3-9FE8-3FAC58D51C26}" srcOrd="0" destOrd="0" presId="urn:microsoft.com/office/officeart/2005/8/layout/hProcess4"/>
    <dgm:cxn modelId="{A20739D4-6071-48F4-909F-80C7D038272A}" type="presOf" srcId="{661106E4-7DBF-4D54-9DE7-1310D2094F3A}" destId="{E2E62806-FD41-4408-984E-9A915534D0FA}" srcOrd="0" destOrd="0" presId="urn:microsoft.com/office/officeart/2005/8/layout/hProcess4"/>
    <dgm:cxn modelId="{BE966F3B-93B3-42AE-8E6E-6C7CB6BEA04F}" srcId="{8FB50248-1CF8-46A9-8107-EEFCB0733E1C}" destId="{1D833EBF-9350-4A9D-897A-B7E2CBF38864}" srcOrd="0" destOrd="0" parTransId="{7FCC37C0-5117-40A7-B58A-CE029D71AD59}" sibTransId="{5703FF27-7EF2-46DC-852C-7C8B0D12AF70}"/>
    <dgm:cxn modelId="{0DC91848-EB35-49E5-9AE0-7C04D692DC26}" type="presOf" srcId="{1D833EBF-9350-4A9D-897A-B7E2CBF38864}" destId="{DF70B335-F446-4581-8AAC-8A6CCDC0C581}" srcOrd="1" destOrd="0" presId="urn:microsoft.com/office/officeart/2005/8/layout/hProcess4"/>
    <dgm:cxn modelId="{AE7BACD3-2C28-4453-9CEB-85B4AA14C218}" srcId="{FFFFC058-FC88-45AD-8B05-3F347E171001}" destId="{A1C58676-C1B8-4983-90BD-8698AA505FA0}" srcOrd="1" destOrd="0" parTransId="{AB4153AC-66E9-4DC5-A9C2-EF00E0B83BF4}" sibTransId="{91B1C0FE-4ABC-429F-9DBC-47AC097DCC01}"/>
    <dgm:cxn modelId="{1B7C4657-7A78-4CB8-9AD5-64D7B2FFBFF0}" type="presParOf" srcId="{E343EFF2-0F6E-40E3-9FE8-3FAC58D51C26}" destId="{E0992F97-49C7-470F-BE83-91C7E1EE4958}" srcOrd="0" destOrd="0" presId="urn:microsoft.com/office/officeart/2005/8/layout/hProcess4"/>
    <dgm:cxn modelId="{99D1D219-16DA-4326-BDFE-CA0322F240B9}" type="presParOf" srcId="{E343EFF2-0F6E-40E3-9FE8-3FAC58D51C26}" destId="{EE5E2EBC-9D43-4B54-A5F1-7BAEC7898838}" srcOrd="1" destOrd="0" presId="urn:microsoft.com/office/officeart/2005/8/layout/hProcess4"/>
    <dgm:cxn modelId="{39D2BD7B-00E3-4E93-B38D-9AC43275BDE6}" type="presParOf" srcId="{E343EFF2-0F6E-40E3-9FE8-3FAC58D51C26}" destId="{A113DA72-5867-4099-A7B4-BF0D1B37E922}" srcOrd="2" destOrd="0" presId="urn:microsoft.com/office/officeart/2005/8/layout/hProcess4"/>
    <dgm:cxn modelId="{4394E231-24DE-48AE-9179-C6384982F1CD}" type="presParOf" srcId="{A113DA72-5867-4099-A7B4-BF0D1B37E922}" destId="{375FAB4C-6F01-48A6-962D-B52F8B95E944}" srcOrd="0" destOrd="0" presId="urn:microsoft.com/office/officeart/2005/8/layout/hProcess4"/>
    <dgm:cxn modelId="{04C5155D-2CE0-4D30-9A5B-32CC651F40A2}" type="presParOf" srcId="{375FAB4C-6F01-48A6-962D-B52F8B95E944}" destId="{13DB9D02-0092-4E85-8F5D-ED9491EF8DA7}" srcOrd="0" destOrd="0" presId="urn:microsoft.com/office/officeart/2005/8/layout/hProcess4"/>
    <dgm:cxn modelId="{C1C81492-E3EF-47C8-ABCC-3F7E5C2612A8}" type="presParOf" srcId="{375FAB4C-6F01-48A6-962D-B52F8B95E944}" destId="{E2E62806-FD41-4408-984E-9A915534D0FA}" srcOrd="1" destOrd="0" presId="urn:microsoft.com/office/officeart/2005/8/layout/hProcess4"/>
    <dgm:cxn modelId="{51C86011-F5C6-4F55-B12D-98D910578DC3}" type="presParOf" srcId="{375FAB4C-6F01-48A6-962D-B52F8B95E944}" destId="{7357047F-257E-4D6E-B5DB-54797BFA4B36}" srcOrd="2" destOrd="0" presId="urn:microsoft.com/office/officeart/2005/8/layout/hProcess4"/>
    <dgm:cxn modelId="{72238A59-0445-455F-868C-4A27DF85829D}" type="presParOf" srcId="{375FAB4C-6F01-48A6-962D-B52F8B95E944}" destId="{A486AD5E-3CDE-4BE2-A209-30F8E25CBFD4}" srcOrd="3" destOrd="0" presId="urn:microsoft.com/office/officeart/2005/8/layout/hProcess4"/>
    <dgm:cxn modelId="{AAD6A91F-DDE5-447D-A0AA-C52BB3A3D35F}" type="presParOf" srcId="{375FAB4C-6F01-48A6-962D-B52F8B95E944}" destId="{3D89B038-1EE4-4963-AE7F-0A86ED541118}" srcOrd="4" destOrd="0" presId="urn:microsoft.com/office/officeart/2005/8/layout/hProcess4"/>
    <dgm:cxn modelId="{D51EA1C5-C6D0-4A5D-AE8B-315F4D34BE41}" type="presParOf" srcId="{A113DA72-5867-4099-A7B4-BF0D1B37E922}" destId="{241AD0BF-DB9F-4144-B3A6-70E364E9F30F}" srcOrd="1" destOrd="0" presId="urn:microsoft.com/office/officeart/2005/8/layout/hProcess4"/>
    <dgm:cxn modelId="{A404313A-829E-4453-9071-DD49695114B5}" type="presParOf" srcId="{A113DA72-5867-4099-A7B4-BF0D1B37E922}" destId="{BF8E457B-AE1B-4E62-BE58-0A4CE0D33396}" srcOrd="2" destOrd="0" presId="urn:microsoft.com/office/officeart/2005/8/layout/hProcess4"/>
    <dgm:cxn modelId="{A3BEBD4C-357D-4EE6-B76D-616C749FA887}" type="presParOf" srcId="{BF8E457B-AE1B-4E62-BE58-0A4CE0D33396}" destId="{9430DC21-135B-4AEC-82AE-4DCD8E350EF0}" srcOrd="0" destOrd="0" presId="urn:microsoft.com/office/officeart/2005/8/layout/hProcess4"/>
    <dgm:cxn modelId="{7DA74588-F752-4038-A478-A107DA5237F0}" type="presParOf" srcId="{BF8E457B-AE1B-4E62-BE58-0A4CE0D33396}" destId="{54C63C2B-246B-454F-91BC-CEB5556F253C}" srcOrd="1" destOrd="0" presId="urn:microsoft.com/office/officeart/2005/8/layout/hProcess4"/>
    <dgm:cxn modelId="{48C982E9-E86D-43AD-87C5-804837C86885}" type="presParOf" srcId="{BF8E457B-AE1B-4E62-BE58-0A4CE0D33396}" destId="{3A052D17-01B9-4AB0-9103-F3E962CF59AF}" srcOrd="2" destOrd="0" presId="urn:microsoft.com/office/officeart/2005/8/layout/hProcess4"/>
    <dgm:cxn modelId="{6CE1C26E-C74B-4DBD-999C-6811F6890CD7}" type="presParOf" srcId="{BF8E457B-AE1B-4E62-BE58-0A4CE0D33396}" destId="{2AC44428-B531-4F65-A2E5-200248A9CAAB}" srcOrd="3" destOrd="0" presId="urn:microsoft.com/office/officeart/2005/8/layout/hProcess4"/>
    <dgm:cxn modelId="{C7D3B72B-4E5D-4C6C-A84B-CC8AB7386CCE}" type="presParOf" srcId="{BF8E457B-AE1B-4E62-BE58-0A4CE0D33396}" destId="{53F1CFD8-A8EB-4157-A021-64F605B38911}" srcOrd="4" destOrd="0" presId="urn:microsoft.com/office/officeart/2005/8/layout/hProcess4"/>
    <dgm:cxn modelId="{C5B6487E-41F0-4402-8175-A4B7F1085EE1}" type="presParOf" srcId="{A113DA72-5867-4099-A7B4-BF0D1B37E922}" destId="{434D0275-5A21-4C46-8A24-A57A62AA1834}" srcOrd="3" destOrd="0" presId="urn:microsoft.com/office/officeart/2005/8/layout/hProcess4"/>
    <dgm:cxn modelId="{E92D7231-1967-4D38-96B0-4DED505938B3}" type="presParOf" srcId="{A113DA72-5867-4099-A7B4-BF0D1B37E922}" destId="{09F5602E-CEB1-4858-AF44-F54C0CD1FE1E}" srcOrd="4" destOrd="0" presId="urn:microsoft.com/office/officeart/2005/8/layout/hProcess4"/>
    <dgm:cxn modelId="{B3A38323-9525-493B-95D6-A925CFF9B482}" type="presParOf" srcId="{09F5602E-CEB1-4858-AF44-F54C0CD1FE1E}" destId="{B1E98E84-2796-41E1-8E3E-1436B75B600D}" srcOrd="0" destOrd="0" presId="urn:microsoft.com/office/officeart/2005/8/layout/hProcess4"/>
    <dgm:cxn modelId="{49815D79-A9D8-4C30-B60F-02566426C80D}" type="presParOf" srcId="{09F5602E-CEB1-4858-AF44-F54C0CD1FE1E}" destId="{CFD3B8F8-6CB2-4ECE-9F30-4BFBE79330AB}" srcOrd="1" destOrd="0" presId="urn:microsoft.com/office/officeart/2005/8/layout/hProcess4"/>
    <dgm:cxn modelId="{E3ED089F-3689-4EE3-A66C-36EEB6188D86}" type="presParOf" srcId="{09F5602E-CEB1-4858-AF44-F54C0CD1FE1E}" destId="{DF70B335-F446-4581-8AAC-8A6CCDC0C581}" srcOrd="2" destOrd="0" presId="urn:microsoft.com/office/officeart/2005/8/layout/hProcess4"/>
    <dgm:cxn modelId="{48BD5E88-6157-4746-8929-6EB12140B199}" type="presParOf" srcId="{09F5602E-CEB1-4858-AF44-F54C0CD1FE1E}" destId="{0F9079B0-67D4-4CEB-A5D9-1EC58A0D6A16}" srcOrd="3" destOrd="0" presId="urn:microsoft.com/office/officeart/2005/8/layout/hProcess4"/>
    <dgm:cxn modelId="{FCB70BFA-8861-4B03-B8B4-640FF1843E75}" type="presParOf" srcId="{09F5602E-CEB1-4858-AF44-F54C0CD1FE1E}" destId="{2FB24D40-A51A-4564-84C3-00148A2563F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95D6FB-DBFA-4311-9AFB-7181C3BFDD53}" type="doc">
      <dgm:prSet loTypeId="urn:microsoft.com/office/officeart/2005/8/layout/process1" loCatId="process" qsTypeId="urn:microsoft.com/office/officeart/2005/8/quickstyle/simple1" qsCatId="simple" csTypeId="urn:microsoft.com/office/officeart/2005/8/colors/accent3_1" csCatId="accent3" phldr="1"/>
      <dgm:spPr/>
    </dgm:pt>
    <dgm:pt modelId="{8D455B5F-9BF7-4188-BE9F-CCF84F05EB62}">
      <dgm:prSet phldrT="[Texto]"/>
      <dgm:spPr/>
      <dgm:t>
        <a:bodyPr/>
        <a:lstStyle/>
        <a:p>
          <a:r>
            <a:rPr lang="es-EC" dirty="0" smtClean="0"/>
            <a:t>Buses </a:t>
          </a:r>
          <a:endParaRPr lang="es-EC" dirty="0"/>
        </a:p>
      </dgm:t>
    </dgm:pt>
    <dgm:pt modelId="{769F8E0C-4F64-481B-99A4-4114AEF8D209}" type="parTrans" cxnId="{C42EC552-10D9-422A-B3F8-4CC780FA8CE2}">
      <dgm:prSet/>
      <dgm:spPr/>
      <dgm:t>
        <a:bodyPr/>
        <a:lstStyle/>
        <a:p>
          <a:endParaRPr lang="es-EC"/>
        </a:p>
      </dgm:t>
    </dgm:pt>
    <dgm:pt modelId="{A000AE17-3553-4B38-84CD-8C1CA6F0916C}" type="sibTrans" cxnId="{C42EC552-10D9-422A-B3F8-4CC780FA8CE2}">
      <dgm:prSet/>
      <dgm:spPr/>
      <dgm:t>
        <a:bodyPr/>
        <a:lstStyle/>
        <a:p>
          <a:endParaRPr lang="es-EC"/>
        </a:p>
      </dgm:t>
    </dgm:pt>
    <dgm:pt modelId="{A54E4A54-746D-4D2D-8368-C1F7C7FCC730}">
      <dgm:prSet phldrT="[Texto]"/>
      <dgm:spPr/>
      <dgm:t>
        <a:bodyPr/>
        <a:lstStyle/>
        <a:p>
          <a:r>
            <a:rPr lang="es-EC" dirty="0" smtClean="0"/>
            <a:t>Colectivos</a:t>
          </a:r>
          <a:endParaRPr lang="es-EC" dirty="0"/>
        </a:p>
      </dgm:t>
    </dgm:pt>
    <dgm:pt modelId="{A5B15C70-BD4D-40EE-9A2E-8B1D14A7DC97}" type="parTrans" cxnId="{9B73A8B5-BA71-4DAB-A875-A1D5DB2ABE2D}">
      <dgm:prSet/>
      <dgm:spPr/>
      <dgm:t>
        <a:bodyPr/>
        <a:lstStyle/>
        <a:p>
          <a:endParaRPr lang="es-EC"/>
        </a:p>
      </dgm:t>
    </dgm:pt>
    <dgm:pt modelId="{AC005589-3E92-4A4F-9F55-844DE8458212}" type="sibTrans" cxnId="{9B73A8B5-BA71-4DAB-A875-A1D5DB2ABE2D}">
      <dgm:prSet/>
      <dgm:spPr/>
      <dgm:t>
        <a:bodyPr/>
        <a:lstStyle/>
        <a:p>
          <a:endParaRPr lang="es-EC"/>
        </a:p>
      </dgm:t>
    </dgm:pt>
    <dgm:pt modelId="{C145F26D-4E93-411A-9486-8207392C03B1}">
      <dgm:prSet phldrT="[Texto]"/>
      <dgm:spPr/>
      <dgm:t>
        <a:bodyPr/>
        <a:lstStyle/>
        <a:p>
          <a:r>
            <a:rPr lang="es-EC" dirty="0" smtClean="0"/>
            <a:t>Camiones</a:t>
          </a:r>
          <a:endParaRPr lang="es-EC" dirty="0"/>
        </a:p>
      </dgm:t>
    </dgm:pt>
    <dgm:pt modelId="{4B82A5CB-3CBC-4687-9253-388F359EC494}" type="parTrans" cxnId="{B6BE58D8-4675-41A7-93B9-2D20BA5B2D4E}">
      <dgm:prSet/>
      <dgm:spPr/>
      <dgm:t>
        <a:bodyPr/>
        <a:lstStyle/>
        <a:p>
          <a:endParaRPr lang="es-EC"/>
        </a:p>
      </dgm:t>
    </dgm:pt>
    <dgm:pt modelId="{422A8F15-42DD-460A-88AD-F271B313652C}" type="sibTrans" cxnId="{B6BE58D8-4675-41A7-93B9-2D20BA5B2D4E}">
      <dgm:prSet/>
      <dgm:spPr/>
      <dgm:t>
        <a:bodyPr/>
        <a:lstStyle/>
        <a:p>
          <a:endParaRPr lang="es-EC"/>
        </a:p>
      </dgm:t>
    </dgm:pt>
    <dgm:pt modelId="{4AE16F9A-858B-43EC-9339-60DF95A00FFC}">
      <dgm:prSet/>
      <dgm:spPr/>
      <dgm:t>
        <a:bodyPr/>
        <a:lstStyle/>
        <a:p>
          <a:r>
            <a:rPr lang="es-EC" dirty="0" smtClean="0"/>
            <a:t>Tráiler</a:t>
          </a:r>
          <a:endParaRPr lang="es-EC" dirty="0"/>
        </a:p>
      </dgm:t>
    </dgm:pt>
    <dgm:pt modelId="{0E3F4B63-16BB-4FD0-8036-741EB5673F2E}" type="parTrans" cxnId="{99B9204A-6799-4BD7-8B84-82EF6B4DF03D}">
      <dgm:prSet/>
      <dgm:spPr/>
      <dgm:t>
        <a:bodyPr/>
        <a:lstStyle/>
        <a:p>
          <a:endParaRPr lang="es-EC"/>
        </a:p>
      </dgm:t>
    </dgm:pt>
    <dgm:pt modelId="{FE196331-AB69-46E7-AE93-99DEDC753CF0}" type="sibTrans" cxnId="{99B9204A-6799-4BD7-8B84-82EF6B4DF03D}">
      <dgm:prSet/>
      <dgm:spPr/>
      <dgm:t>
        <a:bodyPr/>
        <a:lstStyle/>
        <a:p>
          <a:endParaRPr lang="es-EC"/>
        </a:p>
      </dgm:t>
    </dgm:pt>
    <dgm:pt modelId="{4BD7E3A9-5E09-4F0B-B0A2-7B7F1FB35705}">
      <dgm:prSet/>
      <dgm:spPr/>
      <dgm:t>
        <a:bodyPr/>
        <a:lstStyle/>
        <a:p>
          <a:r>
            <a:rPr lang="es-EC" dirty="0" smtClean="0"/>
            <a:t>Volqueta</a:t>
          </a:r>
          <a:endParaRPr lang="es-EC" dirty="0"/>
        </a:p>
      </dgm:t>
    </dgm:pt>
    <dgm:pt modelId="{CCB950A3-EBA0-43BE-930E-94E910FA5A36}" type="parTrans" cxnId="{258C02EF-825A-4560-BFCE-E9D9DD463AED}">
      <dgm:prSet/>
      <dgm:spPr/>
      <dgm:t>
        <a:bodyPr/>
        <a:lstStyle/>
        <a:p>
          <a:endParaRPr lang="es-EC"/>
        </a:p>
      </dgm:t>
    </dgm:pt>
    <dgm:pt modelId="{24B76B69-630A-474E-8068-89681D198207}" type="sibTrans" cxnId="{258C02EF-825A-4560-BFCE-E9D9DD463AED}">
      <dgm:prSet/>
      <dgm:spPr/>
      <dgm:t>
        <a:bodyPr/>
        <a:lstStyle/>
        <a:p>
          <a:endParaRPr lang="es-EC"/>
        </a:p>
      </dgm:t>
    </dgm:pt>
    <dgm:pt modelId="{453C9178-3949-4B6C-8BBA-B8FEA0ADE8BE}">
      <dgm:prSet/>
      <dgm:spPr/>
      <dgm:t>
        <a:bodyPr/>
        <a:lstStyle/>
        <a:p>
          <a:r>
            <a:rPr lang="es-EC" dirty="0" smtClean="0"/>
            <a:t>Tanquero</a:t>
          </a:r>
          <a:endParaRPr lang="es-EC" dirty="0"/>
        </a:p>
      </dgm:t>
    </dgm:pt>
    <dgm:pt modelId="{33A67BBA-A3BC-4A7A-9D8B-CAC86F8B4480}" type="parTrans" cxnId="{03BD8561-472E-4ECF-A10C-A7109BB3559E}">
      <dgm:prSet/>
      <dgm:spPr/>
      <dgm:t>
        <a:bodyPr/>
        <a:lstStyle/>
        <a:p>
          <a:endParaRPr lang="es-EC"/>
        </a:p>
      </dgm:t>
    </dgm:pt>
    <dgm:pt modelId="{9B67228B-1788-4B1A-99BC-517F76BDC7DC}" type="sibTrans" cxnId="{03BD8561-472E-4ECF-A10C-A7109BB3559E}">
      <dgm:prSet/>
      <dgm:spPr/>
      <dgm:t>
        <a:bodyPr/>
        <a:lstStyle/>
        <a:p>
          <a:endParaRPr lang="es-EC"/>
        </a:p>
      </dgm:t>
    </dgm:pt>
    <dgm:pt modelId="{E78FBC8A-48F3-4C55-9E03-C350CEE814BF}" type="pres">
      <dgm:prSet presAssocID="{7095D6FB-DBFA-4311-9AFB-7181C3BFDD53}" presName="Name0" presStyleCnt="0">
        <dgm:presLayoutVars>
          <dgm:dir/>
          <dgm:resizeHandles val="exact"/>
        </dgm:presLayoutVars>
      </dgm:prSet>
      <dgm:spPr/>
    </dgm:pt>
    <dgm:pt modelId="{9CAA6946-AC9B-4125-A685-419F040F985D}" type="pres">
      <dgm:prSet presAssocID="{8D455B5F-9BF7-4188-BE9F-CCF84F05EB62}" presName="node" presStyleLbl="node1" presStyleIdx="0" presStyleCnt="6">
        <dgm:presLayoutVars>
          <dgm:bulletEnabled val="1"/>
        </dgm:presLayoutVars>
      </dgm:prSet>
      <dgm:spPr/>
      <dgm:t>
        <a:bodyPr/>
        <a:lstStyle/>
        <a:p>
          <a:endParaRPr lang="es-EC"/>
        </a:p>
      </dgm:t>
    </dgm:pt>
    <dgm:pt modelId="{0C2F6A6C-9000-4010-A63E-B76565C45774}" type="pres">
      <dgm:prSet presAssocID="{A000AE17-3553-4B38-84CD-8C1CA6F0916C}" presName="sibTrans" presStyleLbl="sibTrans2D1" presStyleIdx="0" presStyleCnt="5"/>
      <dgm:spPr/>
      <dgm:t>
        <a:bodyPr/>
        <a:lstStyle/>
        <a:p>
          <a:endParaRPr lang="es-EC"/>
        </a:p>
      </dgm:t>
    </dgm:pt>
    <dgm:pt modelId="{43D1BF74-CD64-4EE7-AF0D-D1090A33D0B8}" type="pres">
      <dgm:prSet presAssocID="{A000AE17-3553-4B38-84CD-8C1CA6F0916C}" presName="connectorText" presStyleLbl="sibTrans2D1" presStyleIdx="0" presStyleCnt="5"/>
      <dgm:spPr/>
      <dgm:t>
        <a:bodyPr/>
        <a:lstStyle/>
        <a:p>
          <a:endParaRPr lang="es-EC"/>
        </a:p>
      </dgm:t>
    </dgm:pt>
    <dgm:pt modelId="{5977FF96-1C59-4402-9B11-7E4C0688009F}" type="pres">
      <dgm:prSet presAssocID="{A54E4A54-746D-4D2D-8368-C1F7C7FCC730}" presName="node" presStyleLbl="node1" presStyleIdx="1" presStyleCnt="6">
        <dgm:presLayoutVars>
          <dgm:bulletEnabled val="1"/>
        </dgm:presLayoutVars>
      </dgm:prSet>
      <dgm:spPr/>
      <dgm:t>
        <a:bodyPr/>
        <a:lstStyle/>
        <a:p>
          <a:endParaRPr lang="es-EC"/>
        </a:p>
      </dgm:t>
    </dgm:pt>
    <dgm:pt modelId="{453FE4AA-0065-4456-AB6B-19B91CED313C}" type="pres">
      <dgm:prSet presAssocID="{AC005589-3E92-4A4F-9F55-844DE8458212}" presName="sibTrans" presStyleLbl="sibTrans2D1" presStyleIdx="1" presStyleCnt="5"/>
      <dgm:spPr/>
      <dgm:t>
        <a:bodyPr/>
        <a:lstStyle/>
        <a:p>
          <a:endParaRPr lang="es-EC"/>
        </a:p>
      </dgm:t>
    </dgm:pt>
    <dgm:pt modelId="{EAE557B1-3414-4AE1-A991-F89818D5C857}" type="pres">
      <dgm:prSet presAssocID="{AC005589-3E92-4A4F-9F55-844DE8458212}" presName="connectorText" presStyleLbl="sibTrans2D1" presStyleIdx="1" presStyleCnt="5"/>
      <dgm:spPr/>
      <dgm:t>
        <a:bodyPr/>
        <a:lstStyle/>
        <a:p>
          <a:endParaRPr lang="es-EC"/>
        </a:p>
      </dgm:t>
    </dgm:pt>
    <dgm:pt modelId="{1C8D4D3D-B230-4360-AF6A-562C8FA4AB7C}" type="pres">
      <dgm:prSet presAssocID="{C145F26D-4E93-411A-9486-8207392C03B1}" presName="node" presStyleLbl="node1" presStyleIdx="2" presStyleCnt="6">
        <dgm:presLayoutVars>
          <dgm:bulletEnabled val="1"/>
        </dgm:presLayoutVars>
      </dgm:prSet>
      <dgm:spPr/>
      <dgm:t>
        <a:bodyPr/>
        <a:lstStyle/>
        <a:p>
          <a:endParaRPr lang="es-EC"/>
        </a:p>
      </dgm:t>
    </dgm:pt>
    <dgm:pt modelId="{5B99F765-3C71-45F7-865D-C3066A68FBC8}" type="pres">
      <dgm:prSet presAssocID="{422A8F15-42DD-460A-88AD-F271B313652C}" presName="sibTrans" presStyleLbl="sibTrans2D1" presStyleIdx="2" presStyleCnt="5"/>
      <dgm:spPr/>
      <dgm:t>
        <a:bodyPr/>
        <a:lstStyle/>
        <a:p>
          <a:endParaRPr lang="es-EC"/>
        </a:p>
      </dgm:t>
    </dgm:pt>
    <dgm:pt modelId="{8062768F-5721-4F0E-AE06-95B294447004}" type="pres">
      <dgm:prSet presAssocID="{422A8F15-42DD-460A-88AD-F271B313652C}" presName="connectorText" presStyleLbl="sibTrans2D1" presStyleIdx="2" presStyleCnt="5"/>
      <dgm:spPr/>
      <dgm:t>
        <a:bodyPr/>
        <a:lstStyle/>
        <a:p>
          <a:endParaRPr lang="es-EC"/>
        </a:p>
      </dgm:t>
    </dgm:pt>
    <dgm:pt modelId="{3C3905B7-338F-42FD-8E67-3270E20B7153}" type="pres">
      <dgm:prSet presAssocID="{4AE16F9A-858B-43EC-9339-60DF95A00FFC}" presName="node" presStyleLbl="node1" presStyleIdx="3" presStyleCnt="6">
        <dgm:presLayoutVars>
          <dgm:bulletEnabled val="1"/>
        </dgm:presLayoutVars>
      </dgm:prSet>
      <dgm:spPr/>
      <dgm:t>
        <a:bodyPr/>
        <a:lstStyle/>
        <a:p>
          <a:endParaRPr lang="es-EC"/>
        </a:p>
      </dgm:t>
    </dgm:pt>
    <dgm:pt modelId="{309E637B-322F-4C19-BF42-06524D4232F6}" type="pres">
      <dgm:prSet presAssocID="{FE196331-AB69-46E7-AE93-99DEDC753CF0}" presName="sibTrans" presStyleLbl="sibTrans2D1" presStyleIdx="3" presStyleCnt="5"/>
      <dgm:spPr/>
      <dgm:t>
        <a:bodyPr/>
        <a:lstStyle/>
        <a:p>
          <a:endParaRPr lang="es-EC"/>
        </a:p>
      </dgm:t>
    </dgm:pt>
    <dgm:pt modelId="{1C0C0701-B3CA-410F-9833-B90AE2B78077}" type="pres">
      <dgm:prSet presAssocID="{FE196331-AB69-46E7-AE93-99DEDC753CF0}" presName="connectorText" presStyleLbl="sibTrans2D1" presStyleIdx="3" presStyleCnt="5"/>
      <dgm:spPr/>
      <dgm:t>
        <a:bodyPr/>
        <a:lstStyle/>
        <a:p>
          <a:endParaRPr lang="es-EC"/>
        </a:p>
      </dgm:t>
    </dgm:pt>
    <dgm:pt modelId="{3205B746-67C2-4F8E-A8AB-4C2D5CE77D69}" type="pres">
      <dgm:prSet presAssocID="{4BD7E3A9-5E09-4F0B-B0A2-7B7F1FB35705}" presName="node" presStyleLbl="node1" presStyleIdx="4" presStyleCnt="6">
        <dgm:presLayoutVars>
          <dgm:bulletEnabled val="1"/>
        </dgm:presLayoutVars>
      </dgm:prSet>
      <dgm:spPr/>
      <dgm:t>
        <a:bodyPr/>
        <a:lstStyle/>
        <a:p>
          <a:endParaRPr lang="es-EC"/>
        </a:p>
      </dgm:t>
    </dgm:pt>
    <dgm:pt modelId="{D3E23C99-D28B-4A91-BBAA-20BF0EA13438}" type="pres">
      <dgm:prSet presAssocID="{24B76B69-630A-474E-8068-89681D198207}" presName="sibTrans" presStyleLbl="sibTrans2D1" presStyleIdx="4" presStyleCnt="5"/>
      <dgm:spPr/>
      <dgm:t>
        <a:bodyPr/>
        <a:lstStyle/>
        <a:p>
          <a:endParaRPr lang="es-EC"/>
        </a:p>
      </dgm:t>
    </dgm:pt>
    <dgm:pt modelId="{4FFCAFCF-1E76-4490-8F18-5DB548F793DD}" type="pres">
      <dgm:prSet presAssocID="{24B76B69-630A-474E-8068-89681D198207}" presName="connectorText" presStyleLbl="sibTrans2D1" presStyleIdx="4" presStyleCnt="5"/>
      <dgm:spPr/>
      <dgm:t>
        <a:bodyPr/>
        <a:lstStyle/>
        <a:p>
          <a:endParaRPr lang="es-EC"/>
        </a:p>
      </dgm:t>
    </dgm:pt>
    <dgm:pt modelId="{8AB839BA-A3A2-4443-BEAE-6DC0CCA82C50}" type="pres">
      <dgm:prSet presAssocID="{453C9178-3949-4B6C-8BBA-B8FEA0ADE8BE}" presName="node" presStyleLbl="node1" presStyleIdx="5" presStyleCnt="6">
        <dgm:presLayoutVars>
          <dgm:bulletEnabled val="1"/>
        </dgm:presLayoutVars>
      </dgm:prSet>
      <dgm:spPr/>
      <dgm:t>
        <a:bodyPr/>
        <a:lstStyle/>
        <a:p>
          <a:endParaRPr lang="es-EC"/>
        </a:p>
      </dgm:t>
    </dgm:pt>
  </dgm:ptLst>
  <dgm:cxnLst>
    <dgm:cxn modelId="{CB01D9CD-E492-4EF7-A34C-20A64FEE330F}" type="presOf" srcId="{AC005589-3E92-4A4F-9F55-844DE8458212}" destId="{EAE557B1-3414-4AE1-A991-F89818D5C857}" srcOrd="1" destOrd="0" presId="urn:microsoft.com/office/officeart/2005/8/layout/process1"/>
    <dgm:cxn modelId="{287B6B80-70CB-4F1A-890A-871F4ED96B6F}" type="presOf" srcId="{7095D6FB-DBFA-4311-9AFB-7181C3BFDD53}" destId="{E78FBC8A-48F3-4C55-9E03-C350CEE814BF}" srcOrd="0" destOrd="0" presId="urn:microsoft.com/office/officeart/2005/8/layout/process1"/>
    <dgm:cxn modelId="{03BD8561-472E-4ECF-A10C-A7109BB3559E}" srcId="{7095D6FB-DBFA-4311-9AFB-7181C3BFDD53}" destId="{453C9178-3949-4B6C-8BBA-B8FEA0ADE8BE}" srcOrd="5" destOrd="0" parTransId="{33A67BBA-A3BC-4A7A-9D8B-CAC86F8B4480}" sibTransId="{9B67228B-1788-4B1A-99BC-517F76BDC7DC}"/>
    <dgm:cxn modelId="{1F592690-71F9-410A-B95A-E653771AFA2C}" type="presOf" srcId="{453C9178-3949-4B6C-8BBA-B8FEA0ADE8BE}" destId="{8AB839BA-A3A2-4443-BEAE-6DC0CCA82C50}" srcOrd="0" destOrd="0" presId="urn:microsoft.com/office/officeart/2005/8/layout/process1"/>
    <dgm:cxn modelId="{F7356680-2E55-4596-8D38-1D5F5B86FC83}" type="presOf" srcId="{24B76B69-630A-474E-8068-89681D198207}" destId="{D3E23C99-D28B-4A91-BBAA-20BF0EA13438}" srcOrd="0" destOrd="0" presId="urn:microsoft.com/office/officeart/2005/8/layout/process1"/>
    <dgm:cxn modelId="{64F43E82-C105-4F86-90E1-45F268A1897B}" type="presOf" srcId="{A54E4A54-746D-4D2D-8368-C1F7C7FCC730}" destId="{5977FF96-1C59-4402-9B11-7E4C0688009F}" srcOrd="0" destOrd="0" presId="urn:microsoft.com/office/officeart/2005/8/layout/process1"/>
    <dgm:cxn modelId="{08F6A71A-30EC-43C5-92DC-4D519658C6B8}" type="presOf" srcId="{4AE16F9A-858B-43EC-9339-60DF95A00FFC}" destId="{3C3905B7-338F-42FD-8E67-3270E20B7153}" srcOrd="0" destOrd="0" presId="urn:microsoft.com/office/officeart/2005/8/layout/process1"/>
    <dgm:cxn modelId="{9B73A8B5-BA71-4DAB-A875-A1D5DB2ABE2D}" srcId="{7095D6FB-DBFA-4311-9AFB-7181C3BFDD53}" destId="{A54E4A54-746D-4D2D-8368-C1F7C7FCC730}" srcOrd="1" destOrd="0" parTransId="{A5B15C70-BD4D-40EE-9A2E-8B1D14A7DC97}" sibTransId="{AC005589-3E92-4A4F-9F55-844DE8458212}"/>
    <dgm:cxn modelId="{A9008831-9B79-4883-A34A-167FC3425EFC}" type="presOf" srcId="{8D455B5F-9BF7-4188-BE9F-CCF84F05EB62}" destId="{9CAA6946-AC9B-4125-A685-419F040F985D}" srcOrd="0" destOrd="0" presId="urn:microsoft.com/office/officeart/2005/8/layout/process1"/>
    <dgm:cxn modelId="{2820807C-D92E-4BA2-8FBF-3773C9B402D5}" type="presOf" srcId="{24B76B69-630A-474E-8068-89681D198207}" destId="{4FFCAFCF-1E76-4490-8F18-5DB548F793DD}" srcOrd="1" destOrd="0" presId="urn:microsoft.com/office/officeart/2005/8/layout/process1"/>
    <dgm:cxn modelId="{D6B320DD-3D9B-4E8A-81E7-E0DF556FFB68}" type="presOf" srcId="{4BD7E3A9-5E09-4F0B-B0A2-7B7F1FB35705}" destId="{3205B746-67C2-4F8E-A8AB-4C2D5CE77D69}" srcOrd="0" destOrd="0" presId="urn:microsoft.com/office/officeart/2005/8/layout/process1"/>
    <dgm:cxn modelId="{0009FAB9-F619-478D-AA50-5422E444FB6C}" type="presOf" srcId="{FE196331-AB69-46E7-AE93-99DEDC753CF0}" destId="{309E637B-322F-4C19-BF42-06524D4232F6}" srcOrd="0" destOrd="0" presId="urn:microsoft.com/office/officeart/2005/8/layout/process1"/>
    <dgm:cxn modelId="{65217F5C-971E-4EDF-BFD4-563CBD93E4C8}" type="presOf" srcId="{A000AE17-3553-4B38-84CD-8C1CA6F0916C}" destId="{43D1BF74-CD64-4EE7-AF0D-D1090A33D0B8}" srcOrd="1" destOrd="0" presId="urn:microsoft.com/office/officeart/2005/8/layout/process1"/>
    <dgm:cxn modelId="{C42EC552-10D9-422A-B3F8-4CC780FA8CE2}" srcId="{7095D6FB-DBFA-4311-9AFB-7181C3BFDD53}" destId="{8D455B5F-9BF7-4188-BE9F-CCF84F05EB62}" srcOrd="0" destOrd="0" parTransId="{769F8E0C-4F64-481B-99A4-4114AEF8D209}" sibTransId="{A000AE17-3553-4B38-84CD-8C1CA6F0916C}"/>
    <dgm:cxn modelId="{EEBD2DBB-B6D8-449E-9861-3DADF4BE7B99}" type="presOf" srcId="{C145F26D-4E93-411A-9486-8207392C03B1}" destId="{1C8D4D3D-B230-4360-AF6A-562C8FA4AB7C}" srcOrd="0" destOrd="0" presId="urn:microsoft.com/office/officeart/2005/8/layout/process1"/>
    <dgm:cxn modelId="{92C2A7EB-64DB-42EF-8F86-C2604C88A906}" type="presOf" srcId="{422A8F15-42DD-460A-88AD-F271B313652C}" destId="{5B99F765-3C71-45F7-865D-C3066A68FBC8}" srcOrd="0" destOrd="0" presId="urn:microsoft.com/office/officeart/2005/8/layout/process1"/>
    <dgm:cxn modelId="{258C02EF-825A-4560-BFCE-E9D9DD463AED}" srcId="{7095D6FB-DBFA-4311-9AFB-7181C3BFDD53}" destId="{4BD7E3A9-5E09-4F0B-B0A2-7B7F1FB35705}" srcOrd="4" destOrd="0" parTransId="{CCB950A3-EBA0-43BE-930E-94E910FA5A36}" sibTransId="{24B76B69-630A-474E-8068-89681D198207}"/>
    <dgm:cxn modelId="{97D88BAF-9631-4A9B-95E0-B6C61ACEC2F0}" type="presOf" srcId="{FE196331-AB69-46E7-AE93-99DEDC753CF0}" destId="{1C0C0701-B3CA-410F-9833-B90AE2B78077}" srcOrd="1" destOrd="0" presId="urn:microsoft.com/office/officeart/2005/8/layout/process1"/>
    <dgm:cxn modelId="{B6BE58D8-4675-41A7-93B9-2D20BA5B2D4E}" srcId="{7095D6FB-DBFA-4311-9AFB-7181C3BFDD53}" destId="{C145F26D-4E93-411A-9486-8207392C03B1}" srcOrd="2" destOrd="0" parTransId="{4B82A5CB-3CBC-4687-9253-388F359EC494}" sibTransId="{422A8F15-42DD-460A-88AD-F271B313652C}"/>
    <dgm:cxn modelId="{F0E8E56A-9078-4749-A07D-B2D4CB60733B}" type="presOf" srcId="{422A8F15-42DD-460A-88AD-F271B313652C}" destId="{8062768F-5721-4F0E-AE06-95B294447004}" srcOrd="1" destOrd="0" presId="urn:microsoft.com/office/officeart/2005/8/layout/process1"/>
    <dgm:cxn modelId="{7C719AED-F777-4244-894E-DD3F7E85E33A}" type="presOf" srcId="{A000AE17-3553-4B38-84CD-8C1CA6F0916C}" destId="{0C2F6A6C-9000-4010-A63E-B76565C45774}" srcOrd="0" destOrd="0" presId="urn:microsoft.com/office/officeart/2005/8/layout/process1"/>
    <dgm:cxn modelId="{25AB1981-4F6E-43E9-9488-9760B1340DE5}" type="presOf" srcId="{AC005589-3E92-4A4F-9F55-844DE8458212}" destId="{453FE4AA-0065-4456-AB6B-19B91CED313C}" srcOrd="0" destOrd="0" presId="urn:microsoft.com/office/officeart/2005/8/layout/process1"/>
    <dgm:cxn modelId="{99B9204A-6799-4BD7-8B84-82EF6B4DF03D}" srcId="{7095D6FB-DBFA-4311-9AFB-7181C3BFDD53}" destId="{4AE16F9A-858B-43EC-9339-60DF95A00FFC}" srcOrd="3" destOrd="0" parTransId="{0E3F4B63-16BB-4FD0-8036-741EB5673F2E}" sibTransId="{FE196331-AB69-46E7-AE93-99DEDC753CF0}"/>
    <dgm:cxn modelId="{D4745F76-CA98-44F6-8DE2-8DF028404E30}" type="presParOf" srcId="{E78FBC8A-48F3-4C55-9E03-C350CEE814BF}" destId="{9CAA6946-AC9B-4125-A685-419F040F985D}" srcOrd="0" destOrd="0" presId="urn:microsoft.com/office/officeart/2005/8/layout/process1"/>
    <dgm:cxn modelId="{A937DD2E-478B-4720-B0C7-6330B824B02E}" type="presParOf" srcId="{E78FBC8A-48F3-4C55-9E03-C350CEE814BF}" destId="{0C2F6A6C-9000-4010-A63E-B76565C45774}" srcOrd="1" destOrd="0" presId="urn:microsoft.com/office/officeart/2005/8/layout/process1"/>
    <dgm:cxn modelId="{B0E4CB53-9D90-46C9-A797-10FFDC3D2261}" type="presParOf" srcId="{0C2F6A6C-9000-4010-A63E-B76565C45774}" destId="{43D1BF74-CD64-4EE7-AF0D-D1090A33D0B8}" srcOrd="0" destOrd="0" presId="urn:microsoft.com/office/officeart/2005/8/layout/process1"/>
    <dgm:cxn modelId="{5021B94A-AA6A-49BB-8293-8D47BA591397}" type="presParOf" srcId="{E78FBC8A-48F3-4C55-9E03-C350CEE814BF}" destId="{5977FF96-1C59-4402-9B11-7E4C0688009F}" srcOrd="2" destOrd="0" presId="urn:microsoft.com/office/officeart/2005/8/layout/process1"/>
    <dgm:cxn modelId="{E922B149-5EB4-4F85-98B6-162206BA1690}" type="presParOf" srcId="{E78FBC8A-48F3-4C55-9E03-C350CEE814BF}" destId="{453FE4AA-0065-4456-AB6B-19B91CED313C}" srcOrd="3" destOrd="0" presId="urn:microsoft.com/office/officeart/2005/8/layout/process1"/>
    <dgm:cxn modelId="{CA466C4B-30E9-43F9-AB6D-41A288455D1A}" type="presParOf" srcId="{453FE4AA-0065-4456-AB6B-19B91CED313C}" destId="{EAE557B1-3414-4AE1-A991-F89818D5C857}" srcOrd="0" destOrd="0" presId="urn:microsoft.com/office/officeart/2005/8/layout/process1"/>
    <dgm:cxn modelId="{BF8E56CE-B7D0-481D-89D7-2E0DFAA95003}" type="presParOf" srcId="{E78FBC8A-48F3-4C55-9E03-C350CEE814BF}" destId="{1C8D4D3D-B230-4360-AF6A-562C8FA4AB7C}" srcOrd="4" destOrd="0" presId="urn:microsoft.com/office/officeart/2005/8/layout/process1"/>
    <dgm:cxn modelId="{2D3506C8-29F2-4E77-ABFE-AF176C8D9989}" type="presParOf" srcId="{E78FBC8A-48F3-4C55-9E03-C350CEE814BF}" destId="{5B99F765-3C71-45F7-865D-C3066A68FBC8}" srcOrd="5" destOrd="0" presId="urn:microsoft.com/office/officeart/2005/8/layout/process1"/>
    <dgm:cxn modelId="{89850F79-7DE8-4800-85EC-E4400C63F96E}" type="presParOf" srcId="{5B99F765-3C71-45F7-865D-C3066A68FBC8}" destId="{8062768F-5721-4F0E-AE06-95B294447004}" srcOrd="0" destOrd="0" presId="urn:microsoft.com/office/officeart/2005/8/layout/process1"/>
    <dgm:cxn modelId="{7A7C546A-9920-4FC4-AAAA-7D7D080989F7}" type="presParOf" srcId="{E78FBC8A-48F3-4C55-9E03-C350CEE814BF}" destId="{3C3905B7-338F-42FD-8E67-3270E20B7153}" srcOrd="6" destOrd="0" presId="urn:microsoft.com/office/officeart/2005/8/layout/process1"/>
    <dgm:cxn modelId="{D4FBEAB1-0B85-4E41-B070-4D62D961417B}" type="presParOf" srcId="{E78FBC8A-48F3-4C55-9E03-C350CEE814BF}" destId="{309E637B-322F-4C19-BF42-06524D4232F6}" srcOrd="7" destOrd="0" presId="urn:microsoft.com/office/officeart/2005/8/layout/process1"/>
    <dgm:cxn modelId="{C8C973FF-43D5-4123-9653-E0AE2DAEAA6F}" type="presParOf" srcId="{309E637B-322F-4C19-BF42-06524D4232F6}" destId="{1C0C0701-B3CA-410F-9833-B90AE2B78077}" srcOrd="0" destOrd="0" presId="urn:microsoft.com/office/officeart/2005/8/layout/process1"/>
    <dgm:cxn modelId="{2D0718BB-2300-4388-8823-832C1C147D43}" type="presParOf" srcId="{E78FBC8A-48F3-4C55-9E03-C350CEE814BF}" destId="{3205B746-67C2-4F8E-A8AB-4C2D5CE77D69}" srcOrd="8" destOrd="0" presId="urn:microsoft.com/office/officeart/2005/8/layout/process1"/>
    <dgm:cxn modelId="{35B261AC-8AF7-4473-98D7-B1E5B37E9344}" type="presParOf" srcId="{E78FBC8A-48F3-4C55-9E03-C350CEE814BF}" destId="{D3E23C99-D28B-4A91-BBAA-20BF0EA13438}" srcOrd="9" destOrd="0" presId="urn:microsoft.com/office/officeart/2005/8/layout/process1"/>
    <dgm:cxn modelId="{C1A42AAC-6540-4AB9-B999-670825C32F0F}" type="presParOf" srcId="{D3E23C99-D28B-4A91-BBAA-20BF0EA13438}" destId="{4FFCAFCF-1E76-4490-8F18-5DB548F793DD}" srcOrd="0" destOrd="0" presId="urn:microsoft.com/office/officeart/2005/8/layout/process1"/>
    <dgm:cxn modelId="{06319E16-767E-42FA-AD3F-EE528F381E20}" type="presParOf" srcId="{E78FBC8A-48F3-4C55-9E03-C350CEE814BF}" destId="{8AB839BA-A3A2-4443-BEAE-6DC0CCA82C50}"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3EFC4-B95E-482D-BA0E-F7F499C41060}">
      <dsp:nvSpPr>
        <dsp:cNvPr id="0" name=""/>
        <dsp:cNvSpPr/>
      </dsp:nvSpPr>
      <dsp:spPr>
        <a:xfrm>
          <a:off x="5407" y="2167164"/>
          <a:ext cx="1124290" cy="12919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Tema de investigación</a:t>
          </a:r>
          <a:endParaRPr lang="es-EC" sz="1400" kern="1200" dirty="0"/>
        </a:p>
      </dsp:txBody>
      <dsp:txXfrm>
        <a:off x="38336" y="2200093"/>
        <a:ext cx="1058432" cy="1226134"/>
      </dsp:txXfrm>
    </dsp:sp>
    <dsp:sp modelId="{5CF954EA-D0CC-4EDC-BF84-1FDA99B7E8EE}">
      <dsp:nvSpPr>
        <dsp:cNvPr id="0" name=""/>
        <dsp:cNvSpPr/>
      </dsp:nvSpPr>
      <dsp:spPr>
        <a:xfrm>
          <a:off x="1234563" y="2683126"/>
          <a:ext cx="222316" cy="26006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234563" y="2735139"/>
        <a:ext cx="155621" cy="156041"/>
      </dsp:txXfrm>
    </dsp:sp>
    <dsp:sp modelId="{F0485E5F-0A5A-4BDC-BC74-A8FEBCB6F7AE}">
      <dsp:nvSpPr>
        <dsp:cNvPr id="0" name=""/>
        <dsp:cNvSpPr/>
      </dsp:nvSpPr>
      <dsp:spPr>
        <a:xfrm>
          <a:off x="1549162" y="2167164"/>
          <a:ext cx="1048660" cy="12919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Definición del problema</a:t>
          </a:r>
          <a:endParaRPr lang="es-EC" sz="1400" kern="1200" dirty="0"/>
        </a:p>
      </dsp:txBody>
      <dsp:txXfrm>
        <a:off x="1579876" y="2197878"/>
        <a:ext cx="987232" cy="1230564"/>
      </dsp:txXfrm>
    </dsp:sp>
    <dsp:sp modelId="{FE1A50AC-921C-4244-97A6-4A19A1B7E4A0}">
      <dsp:nvSpPr>
        <dsp:cNvPr id="0" name=""/>
        <dsp:cNvSpPr/>
      </dsp:nvSpPr>
      <dsp:spPr>
        <a:xfrm>
          <a:off x="2702689" y="2683126"/>
          <a:ext cx="222316" cy="26006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702689" y="2735139"/>
        <a:ext cx="155621" cy="156041"/>
      </dsp:txXfrm>
    </dsp:sp>
    <dsp:sp modelId="{1AE7EC48-5389-47B4-9383-89872B8CE9BE}">
      <dsp:nvSpPr>
        <dsp:cNvPr id="0" name=""/>
        <dsp:cNvSpPr/>
      </dsp:nvSpPr>
      <dsp:spPr>
        <a:xfrm>
          <a:off x="3017287" y="2167164"/>
          <a:ext cx="1048660" cy="12919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j-lt"/>
              <a:cs typeface="Times New Roman" panose="02020603050405020304" pitchFamily="18" charset="0"/>
            </a:rPr>
            <a:t>Justificación del tema</a:t>
          </a:r>
          <a:endParaRPr lang="es-EC" sz="1400" kern="1200" dirty="0">
            <a:latin typeface="+mj-lt"/>
          </a:endParaRPr>
        </a:p>
      </dsp:txBody>
      <dsp:txXfrm>
        <a:off x="3048001" y="2197878"/>
        <a:ext cx="987232" cy="1230564"/>
      </dsp:txXfrm>
    </dsp:sp>
    <dsp:sp modelId="{96111799-B2F5-426D-A614-557DA2554D92}">
      <dsp:nvSpPr>
        <dsp:cNvPr id="0" name=""/>
        <dsp:cNvSpPr/>
      </dsp:nvSpPr>
      <dsp:spPr>
        <a:xfrm>
          <a:off x="4170814" y="2683126"/>
          <a:ext cx="222316" cy="26006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4170814" y="2735139"/>
        <a:ext cx="155621" cy="156041"/>
      </dsp:txXfrm>
    </dsp:sp>
    <dsp:sp modelId="{6E474244-CEDF-4A28-832E-B219CF8440E0}">
      <dsp:nvSpPr>
        <dsp:cNvPr id="0" name=""/>
        <dsp:cNvSpPr/>
      </dsp:nvSpPr>
      <dsp:spPr>
        <a:xfrm>
          <a:off x="4485412" y="2167164"/>
          <a:ext cx="1048660" cy="12919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j-lt"/>
              <a:cs typeface="Times New Roman" panose="02020603050405020304" pitchFamily="18" charset="0"/>
            </a:rPr>
            <a:t>Objetivo General y específicos </a:t>
          </a:r>
          <a:endParaRPr lang="es-EC" sz="1400" kern="1200" dirty="0"/>
        </a:p>
      </dsp:txBody>
      <dsp:txXfrm>
        <a:off x="4516126" y="2197878"/>
        <a:ext cx="987232" cy="1230564"/>
      </dsp:txXfrm>
    </dsp:sp>
    <dsp:sp modelId="{B414808E-EF04-4C5A-B162-3220F8203D36}">
      <dsp:nvSpPr>
        <dsp:cNvPr id="0" name=""/>
        <dsp:cNvSpPr/>
      </dsp:nvSpPr>
      <dsp:spPr>
        <a:xfrm>
          <a:off x="5638939" y="2683126"/>
          <a:ext cx="222316" cy="26006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638939" y="2735139"/>
        <a:ext cx="155621" cy="156041"/>
      </dsp:txXfrm>
    </dsp:sp>
    <dsp:sp modelId="{1F17A7EB-E77B-42FB-9F5D-A3CACD5E22F9}">
      <dsp:nvSpPr>
        <dsp:cNvPr id="0" name=""/>
        <dsp:cNvSpPr/>
      </dsp:nvSpPr>
      <dsp:spPr>
        <a:xfrm>
          <a:off x="5953538" y="2167164"/>
          <a:ext cx="1170662" cy="12919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Investigación de mercado</a:t>
          </a:r>
          <a:endParaRPr lang="es-EC" sz="1400" kern="1200" dirty="0"/>
        </a:p>
      </dsp:txBody>
      <dsp:txXfrm>
        <a:off x="5987826" y="2201452"/>
        <a:ext cx="1102086" cy="1223416"/>
      </dsp:txXfrm>
    </dsp:sp>
    <dsp:sp modelId="{FBB3BEBC-B3FE-446E-950D-94C09706B328}">
      <dsp:nvSpPr>
        <dsp:cNvPr id="0" name=""/>
        <dsp:cNvSpPr/>
      </dsp:nvSpPr>
      <dsp:spPr>
        <a:xfrm>
          <a:off x="7208172" y="2683126"/>
          <a:ext cx="178021" cy="26006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7208172" y="2735139"/>
        <a:ext cx="124615" cy="156041"/>
      </dsp:txXfrm>
    </dsp:sp>
    <dsp:sp modelId="{5E652B12-1EF4-45D2-BCA1-D75E6F3C2F48}">
      <dsp:nvSpPr>
        <dsp:cNvPr id="0" name=""/>
        <dsp:cNvSpPr/>
      </dsp:nvSpPr>
      <dsp:spPr>
        <a:xfrm>
          <a:off x="7460090" y="2167164"/>
          <a:ext cx="1343408" cy="12919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Conclusiones y recomendaciones</a:t>
          </a:r>
          <a:endParaRPr lang="es-EC" sz="1200" kern="1200" dirty="0"/>
        </a:p>
      </dsp:txBody>
      <dsp:txXfrm>
        <a:off x="7497931" y="2205005"/>
        <a:ext cx="1267726" cy="1216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C17B8-ACEF-4936-88C2-325047E62182}">
      <dsp:nvSpPr>
        <dsp:cNvPr id="0" name=""/>
        <dsp:cNvSpPr/>
      </dsp:nvSpPr>
      <dsp:spPr>
        <a:xfrm>
          <a:off x="3063" y="1860053"/>
          <a:ext cx="2467552" cy="203521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La Asociación Internacional de llantas y cauchos (INTRA) presento cifra de reencauche de varios países. Ecuador reencaucha el 20% de llantas</a:t>
          </a:r>
          <a:endParaRPr lang="es-EC" sz="1600" kern="1200" dirty="0"/>
        </a:p>
      </dsp:txBody>
      <dsp:txXfrm>
        <a:off x="49899" y="1906889"/>
        <a:ext cx="2373880" cy="1505425"/>
      </dsp:txXfrm>
    </dsp:sp>
    <dsp:sp modelId="{EF6081BE-8680-4572-A57F-3FE71D56C204}">
      <dsp:nvSpPr>
        <dsp:cNvPr id="0" name=""/>
        <dsp:cNvSpPr/>
      </dsp:nvSpPr>
      <dsp:spPr>
        <a:xfrm>
          <a:off x="1403607" y="2303693"/>
          <a:ext cx="2764558" cy="2764558"/>
        </a:xfrm>
        <a:prstGeom prst="leftCircularArrow">
          <a:avLst>
            <a:gd name="adj1" fmla="val 2477"/>
            <a:gd name="adj2" fmla="val 300023"/>
            <a:gd name="adj3" fmla="val 2077195"/>
            <a:gd name="adj4" fmla="val 9026150"/>
            <a:gd name="adj5" fmla="val 289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7366EC-EB85-469E-9825-60486B6A24DC}">
      <dsp:nvSpPr>
        <dsp:cNvPr id="0" name=""/>
        <dsp:cNvSpPr/>
      </dsp:nvSpPr>
      <dsp:spPr>
        <a:xfrm>
          <a:off x="551408" y="3459150"/>
          <a:ext cx="2193379" cy="8722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C" sz="3700" kern="1200" dirty="0" smtClean="0"/>
            <a:t>En 2008</a:t>
          </a:r>
          <a:endParaRPr lang="es-EC" sz="3700" kern="1200" dirty="0"/>
        </a:p>
      </dsp:txBody>
      <dsp:txXfrm>
        <a:off x="576955" y="3484697"/>
        <a:ext cx="2142285" cy="821140"/>
      </dsp:txXfrm>
    </dsp:sp>
    <dsp:sp modelId="{BD713D70-93AA-4DE6-9119-0348EAA77B67}">
      <dsp:nvSpPr>
        <dsp:cNvPr id="0" name=""/>
        <dsp:cNvSpPr/>
      </dsp:nvSpPr>
      <dsp:spPr>
        <a:xfrm>
          <a:off x="3070860" y="1705061"/>
          <a:ext cx="2773652" cy="234299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Ecuador importaba 64 millones de dólares en 357.814 neumáticos; en el 2010 esa cifra se disparó a 105 millones de dólares (76% aumento del volumen de importaciones hasta las 629.872,18 llantas</a:t>
          </a:r>
          <a:endParaRPr lang="es-EC" sz="1400" kern="1200" dirty="0"/>
        </a:p>
      </dsp:txBody>
      <dsp:txXfrm>
        <a:off x="3124779" y="2261052"/>
        <a:ext cx="2665814" cy="1733090"/>
      </dsp:txXfrm>
    </dsp:sp>
    <dsp:sp modelId="{107BF0F2-80D0-4550-8EE5-2A94711FC5B6}">
      <dsp:nvSpPr>
        <dsp:cNvPr id="0" name=""/>
        <dsp:cNvSpPr/>
      </dsp:nvSpPr>
      <dsp:spPr>
        <a:xfrm>
          <a:off x="4614745" y="651816"/>
          <a:ext cx="2903849" cy="2903849"/>
        </a:xfrm>
        <a:prstGeom prst="circularArrow">
          <a:avLst>
            <a:gd name="adj1" fmla="val 2358"/>
            <a:gd name="adj2" fmla="val 284848"/>
            <a:gd name="adj3" fmla="val 19541219"/>
            <a:gd name="adj4" fmla="val 12577088"/>
            <a:gd name="adj5" fmla="val 275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DABEE0-773D-4CD3-86D4-07EA81FBC55D}">
      <dsp:nvSpPr>
        <dsp:cNvPr id="0" name=""/>
        <dsp:cNvSpPr/>
      </dsp:nvSpPr>
      <dsp:spPr>
        <a:xfrm>
          <a:off x="3772255" y="1422837"/>
          <a:ext cx="2193379" cy="8722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C" sz="3700" kern="1200" dirty="0" smtClean="0"/>
            <a:t>En el 2009 </a:t>
          </a:r>
          <a:endParaRPr lang="es-EC" sz="3700" kern="1200" dirty="0"/>
        </a:p>
      </dsp:txBody>
      <dsp:txXfrm>
        <a:off x="3797802" y="1448384"/>
        <a:ext cx="2142285" cy="821140"/>
      </dsp:txXfrm>
    </dsp:sp>
    <dsp:sp modelId="{B46A5933-803C-403C-A6AE-310549BA5150}">
      <dsp:nvSpPr>
        <dsp:cNvPr id="0" name=""/>
        <dsp:cNvSpPr/>
      </dsp:nvSpPr>
      <dsp:spPr>
        <a:xfrm>
          <a:off x="6291708" y="1860053"/>
          <a:ext cx="2467552" cy="203521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El reencauche en el Ecuador eran mayoritariamente artesanales y el sector estaba compuesto por 11 empresas reencauchadoras y por vulcanizadores </a:t>
          </a:r>
          <a:endParaRPr lang="es-EC" sz="1500" kern="1200" dirty="0"/>
        </a:p>
      </dsp:txBody>
      <dsp:txXfrm>
        <a:off x="6338544" y="1906889"/>
        <a:ext cx="2373880" cy="1505425"/>
      </dsp:txXfrm>
    </dsp:sp>
    <dsp:sp modelId="{818D4EA7-89AA-49FF-9891-D0CE4B7DC52C}">
      <dsp:nvSpPr>
        <dsp:cNvPr id="0" name=""/>
        <dsp:cNvSpPr/>
      </dsp:nvSpPr>
      <dsp:spPr>
        <a:xfrm>
          <a:off x="6840053" y="3459150"/>
          <a:ext cx="2193379" cy="8722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C" sz="3700" kern="1200" dirty="0" smtClean="0"/>
            <a:t>En 2010</a:t>
          </a:r>
          <a:endParaRPr lang="es-EC" sz="3700" kern="1200" dirty="0"/>
        </a:p>
      </dsp:txBody>
      <dsp:txXfrm>
        <a:off x="6865600" y="3484697"/>
        <a:ext cx="2142285" cy="821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8BB60-C424-44EB-8151-03E9AAF3E9F4}">
      <dsp:nvSpPr>
        <dsp:cNvPr id="0" name=""/>
        <dsp:cNvSpPr/>
      </dsp:nvSpPr>
      <dsp:spPr>
        <a:xfrm>
          <a:off x="1480269" y="-86963"/>
          <a:ext cx="4888332" cy="4888332"/>
        </a:xfrm>
        <a:prstGeom prst="circularArrow">
          <a:avLst>
            <a:gd name="adj1" fmla="val 5274"/>
            <a:gd name="adj2" fmla="val 312630"/>
            <a:gd name="adj3" fmla="val 14231548"/>
            <a:gd name="adj4" fmla="val 17125019"/>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15D75-9146-4928-9032-CBD4FFD6E87E}">
      <dsp:nvSpPr>
        <dsp:cNvPr id="0" name=""/>
        <dsp:cNvSpPr/>
      </dsp:nvSpPr>
      <dsp:spPr>
        <a:xfrm>
          <a:off x="2996981" y="-80951"/>
          <a:ext cx="1854908" cy="9274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 reencauche ayuda al transportista a reducir sus costos de operación,</a:t>
          </a:r>
          <a:endParaRPr lang="es-EC" sz="1200" kern="1200" dirty="0"/>
        </a:p>
      </dsp:txBody>
      <dsp:txXfrm>
        <a:off x="3042256" y="-35676"/>
        <a:ext cx="1764358" cy="836904"/>
      </dsp:txXfrm>
    </dsp:sp>
    <dsp:sp modelId="{3384DAFF-36A5-4E67-83A4-09F4074DB104}">
      <dsp:nvSpPr>
        <dsp:cNvPr id="0" name=""/>
        <dsp:cNvSpPr/>
      </dsp:nvSpPr>
      <dsp:spPr>
        <a:xfrm>
          <a:off x="4714392" y="910596"/>
          <a:ext cx="1854908" cy="9274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Apoyar al desarrollo y emprendimiento</a:t>
          </a:r>
          <a:endParaRPr lang="es-EC" sz="1100" kern="1200" dirty="0"/>
        </a:p>
      </dsp:txBody>
      <dsp:txXfrm>
        <a:off x="4759667" y="955871"/>
        <a:ext cx="1764358" cy="836904"/>
      </dsp:txXfrm>
    </dsp:sp>
    <dsp:sp modelId="{E7B60A03-C0B7-4D9B-B9E4-083C313949C3}">
      <dsp:nvSpPr>
        <dsp:cNvPr id="0" name=""/>
        <dsp:cNvSpPr/>
      </dsp:nvSpPr>
      <dsp:spPr>
        <a:xfrm>
          <a:off x="5175710" y="2719285"/>
          <a:ext cx="1854908" cy="9274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Beneficios para el país desde un punto de vista social será la de aumentar las fuentes de trabajo.</a:t>
          </a:r>
          <a:endParaRPr lang="es-EC" sz="1100" kern="1200" dirty="0"/>
        </a:p>
      </dsp:txBody>
      <dsp:txXfrm>
        <a:off x="5220985" y="2764560"/>
        <a:ext cx="1764358" cy="836904"/>
      </dsp:txXfrm>
    </dsp:sp>
    <dsp:sp modelId="{762B2BE5-EB8F-48FD-A784-622A52630EE4}">
      <dsp:nvSpPr>
        <dsp:cNvPr id="0" name=""/>
        <dsp:cNvSpPr/>
      </dsp:nvSpPr>
      <dsp:spPr>
        <a:xfrm>
          <a:off x="2996981" y="3720441"/>
          <a:ext cx="1854908" cy="125705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Punto de vista ecológico se verá beneficiado ya que se dará el máximo de uso a las llantas que representan materiales no biodegradables altamente contaminantes para el medio ambiente</a:t>
          </a:r>
          <a:endParaRPr lang="es-EC" sz="1100" kern="1200" dirty="0"/>
        </a:p>
      </dsp:txBody>
      <dsp:txXfrm>
        <a:off x="3058345" y="3781805"/>
        <a:ext cx="1732180" cy="1134325"/>
      </dsp:txXfrm>
    </dsp:sp>
    <dsp:sp modelId="{CD839C21-9CDA-497C-A10C-7E239A8E72E3}">
      <dsp:nvSpPr>
        <dsp:cNvPr id="0" name=""/>
        <dsp:cNvSpPr/>
      </dsp:nvSpPr>
      <dsp:spPr>
        <a:xfrm>
          <a:off x="989887" y="2649513"/>
          <a:ext cx="1854908" cy="9274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El aspecto económico el país se verá beneficiado por la reducción de las importaciones y aumento de la producción nacional.</a:t>
          </a:r>
          <a:endParaRPr lang="es-EC" sz="1100" kern="1200" dirty="0"/>
        </a:p>
      </dsp:txBody>
      <dsp:txXfrm>
        <a:off x="1035162" y="2694788"/>
        <a:ext cx="1764358" cy="836904"/>
      </dsp:txXfrm>
    </dsp:sp>
    <dsp:sp modelId="{0A8D71B5-543E-46AE-B744-6D09F9734555}">
      <dsp:nvSpPr>
        <dsp:cNvPr id="0" name=""/>
        <dsp:cNvSpPr/>
      </dsp:nvSpPr>
      <dsp:spPr>
        <a:xfrm>
          <a:off x="1279569" y="910596"/>
          <a:ext cx="1854908" cy="9274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Los beneficios para el cliente es proporcionar un producto de una calidad a un precio accesible</a:t>
          </a:r>
          <a:endParaRPr lang="es-EC" sz="1100" kern="1200" dirty="0"/>
        </a:p>
      </dsp:txBody>
      <dsp:txXfrm>
        <a:off x="1324844" y="955871"/>
        <a:ext cx="1764358" cy="836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04796-CF27-4744-AA47-00316DF9EF47}">
      <dsp:nvSpPr>
        <dsp:cNvPr id="0" name=""/>
        <dsp:cNvSpPr/>
      </dsp:nvSpPr>
      <dsp:spPr>
        <a:xfrm>
          <a:off x="2031" y="0"/>
          <a:ext cx="2129316" cy="482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Identificar las características del sector de transporte de pasajeros y de carga.</a:t>
          </a:r>
          <a:endParaRPr lang="es-EC" sz="1500" kern="1200" dirty="0"/>
        </a:p>
      </dsp:txBody>
      <dsp:txXfrm>
        <a:off x="2031" y="1929814"/>
        <a:ext cx="2129316" cy="1929814"/>
      </dsp:txXfrm>
    </dsp:sp>
    <dsp:sp modelId="{08BF58A9-3790-4E3A-BF1E-A32568C814FF}">
      <dsp:nvSpPr>
        <dsp:cNvPr id="0" name=""/>
        <dsp:cNvSpPr/>
      </dsp:nvSpPr>
      <dsp:spPr>
        <a:xfrm>
          <a:off x="263404" y="289472"/>
          <a:ext cx="1606570" cy="1606570"/>
        </a:xfrm>
        <a:prstGeom prst="ellipse">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9E00C-0801-4906-9044-F14B6421708E}">
      <dsp:nvSpPr>
        <dsp:cNvPr id="0" name=""/>
        <dsp:cNvSpPr/>
      </dsp:nvSpPr>
      <dsp:spPr>
        <a:xfrm>
          <a:off x="2195227" y="0"/>
          <a:ext cx="2129316" cy="482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Identificar los factores motivantes y des motivantes que inciden en el proceso de decisión de compra de las llantas reencauchadas</a:t>
          </a:r>
          <a:endParaRPr lang="es-EC" sz="1500" kern="1200" dirty="0"/>
        </a:p>
      </dsp:txBody>
      <dsp:txXfrm>
        <a:off x="2195227" y="1929814"/>
        <a:ext cx="2129316" cy="1929814"/>
      </dsp:txXfrm>
    </dsp:sp>
    <dsp:sp modelId="{69985B73-804D-492F-8AED-08B22D7E2F8D}">
      <dsp:nvSpPr>
        <dsp:cNvPr id="0" name=""/>
        <dsp:cNvSpPr/>
      </dsp:nvSpPr>
      <dsp:spPr>
        <a:xfrm>
          <a:off x="2456600" y="289472"/>
          <a:ext cx="1606570" cy="1606570"/>
        </a:xfrm>
        <a:prstGeom prst="ellipse">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6CF2EE-DB15-4D88-8B74-3DA4E755E65E}">
      <dsp:nvSpPr>
        <dsp:cNvPr id="0" name=""/>
        <dsp:cNvSpPr/>
      </dsp:nvSpPr>
      <dsp:spPr>
        <a:xfrm>
          <a:off x="4388423" y="0"/>
          <a:ext cx="2129316" cy="482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Determinar la demanda actual y potencial del transporte de pasajeros y transporte de carga en el distrito metropolitano de Quito.</a:t>
          </a:r>
          <a:endParaRPr lang="es-EC" sz="1500" kern="1200" dirty="0"/>
        </a:p>
      </dsp:txBody>
      <dsp:txXfrm>
        <a:off x="4388423" y="1929814"/>
        <a:ext cx="2129316" cy="1929814"/>
      </dsp:txXfrm>
    </dsp:sp>
    <dsp:sp modelId="{1ADFF87B-858D-401F-96C0-DC8C0BB7189B}">
      <dsp:nvSpPr>
        <dsp:cNvPr id="0" name=""/>
        <dsp:cNvSpPr/>
      </dsp:nvSpPr>
      <dsp:spPr>
        <a:xfrm>
          <a:off x="4685149" y="304879"/>
          <a:ext cx="1535865" cy="1575756"/>
        </a:xfrm>
        <a:prstGeom prst="ellipse">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25AE4-61D5-43B0-B6EE-5D92ACACDECD}">
      <dsp:nvSpPr>
        <dsp:cNvPr id="0" name=""/>
        <dsp:cNvSpPr/>
      </dsp:nvSpPr>
      <dsp:spPr>
        <a:xfrm>
          <a:off x="6581619" y="0"/>
          <a:ext cx="2129316" cy="482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Conocer las características más relevantes que el cliente toma en cuenta para tomar la decisión de compra.</a:t>
          </a:r>
          <a:endParaRPr lang="es-EC" sz="1500" kern="1200" dirty="0"/>
        </a:p>
      </dsp:txBody>
      <dsp:txXfrm>
        <a:off x="6581619" y="1929814"/>
        <a:ext cx="2129316" cy="1929814"/>
      </dsp:txXfrm>
    </dsp:sp>
    <dsp:sp modelId="{F1565B4E-FDDF-456D-A9AD-EC075F96945D}">
      <dsp:nvSpPr>
        <dsp:cNvPr id="0" name=""/>
        <dsp:cNvSpPr/>
      </dsp:nvSpPr>
      <dsp:spPr>
        <a:xfrm>
          <a:off x="6842992" y="289472"/>
          <a:ext cx="1606570" cy="1606570"/>
        </a:xfrm>
        <a:prstGeom prst="ellipse">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257DD8-4742-4DB6-BA36-DCD1A58039A7}">
      <dsp:nvSpPr>
        <dsp:cNvPr id="0" name=""/>
        <dsp:cNvSpPr/>
      </dsp:nvSpPr>
      <dsp:spPr>
        <a:xfrm>
          <a:off x="348518" y="3859628"/>
          <a:ext cx="8015930" cy="723680"/>
        </a:xfrm>
        <a:prstGeom prst="leftRight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D870D-E88E-4FE2-A5A6-661966702E05}">
      <dsp:nvSpPr>
        <dsp:cNvPr id="0" name=""/>
        <dsp:cNvSpPr/>
      </dsp:nvSpPr>
      <dsp:spPr>
        <a:xfrm rot="16200000">
          <a:off x="1567" y="1502"/>
          <a:ext cx="2933625" cy="2933625"/>
        </a:xfrm>
        <a:prstGeom prst="downArrow">
          <a:avLst>
            <a:gd name="adj1" fmla="val 50000"/>
            <a:gd name="adj2" fmla="val 3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EC" sz="3400" kern="1200" dirty="0" smtClean="0"/>
            <a:t>Percepción</a:t>
          </a:r>
          <a:endParaRPr lang="es-EC" sz="3400" kern="1200" dirty="0"/>
        </a:p>
      </dsp:txBody>
      <dsp:txXfrm rot="5400000">
        <a:off x="1567" y="734908"/>
        <a:ext cx="2420241" cy="1466813"/>
      </dsp:txXfrm>
    </dsp:sp>
    <dsp:sp modelId="{7D71977F-7690-4B5A-9E37-A1E6738CFB89}">
      <dsp:nvSpPr>
        <dsp:cNvPr id="0" name=""/>
        <dsp:cNvSpPr/>
      </dsp:nvSpPr>
      <dsp:spPr>
        <a:xfrm rot="5400000">
          <a:off x="4837205" y="1502"/>
          <a:ext cx="2933625" cy="2933625"/>
        </a:xfrm>
        <a:prstGeom prst="downArrow">
          <a:avLst>
            <a:gd name="adj1" fmla="val 50000"/>
            <a:gd name="adj2" fmla="val 35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EC" sz="3400" kern="1200" dirty="0" smtClean="0">
              <a:latin typeface="Monotype Corsiva" pitchFamily="66" charset="0"/>
            </a:rPr>
            <a:t>Intención de compra</a:t>
          </a:r>
          <a:endParaRPr lang="es-EC" sz="3400" kern="1200" dirty="0">
            <a:latin typeface="Monotype Corsiva" pitchFamily="66" charset="0"/>
          </a:endParaRPr>
        </a:p>
      </dsp:txBody>
      <dsp:txXfrm rot="-5400000">
        <a:off x="5350589" y="734908"/>
        <a:ext cx="2420241" cy="1466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441B1-88A0-43F6-A927-C479587D3FDB}">
      <dsp:nvSpPr>
        <dsp:cNvPr id="0" name=""/>
        <dsp:cNvSpPr/>
      </dsp:nvSpPr>
      <dsp:spPr>
        <a:xfrm>
          <a:off x="2505878" y="0"/>
          <a:ext cx="3758817" cy="130514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Conclusiva</a:t>
          </a:r>
          <a:endParaRPr lang="es-EC" sz="1500" kern="1200" dirty="0"/>
        </a:p>
        <a:p>
          <a:pPr marL="114300" lvl="1" indent="-114300" algn="l" defTabSz="666750">
            <a:lnSpc>
              <a:spcPct val="90000"/>
            </a:lnSpc>
            <a:spcBef>
              <a:spcPct val="0"/>
            </a:spcBef>
            <a:spcAft>
              <a:spcPct val="15000"/>
            </a:spcAft>
            <a:buChar char="••"/>
          </a:pPr>
          <a:r>
            <a:rPr lang="es-EC" sz="1500" kern="1200" dirty="0" smtClean="0"/>
            <a:t>Descriptiva</a:t>
          </a:r>
          <a:endParaRPr lang="es-EC" sz="1500" kern="1200" dirty="0"/>
        </a:p>
        <a:p>
          <a:pPr marL="114300" lvl="1" indent="-114300" algn="l" defTabSz="666750">
            <a:lnSpc>
              <a:spcPct val="90000"/>
            </a:lnSpc>
            <a:spcBef>
              <a:spcPct val="0"/>
            </a:spcBef>
            <a:spcAft>
              <a:spcPct val="15000"/>
            </a:spcAft>
            <a:buChar char="••"/>
          </a:pPr>
          <a:r>
            <a:rPr lang="es-EC" sz="1500" kern="1200" dirty="0" smtClean="0"/>
            <a:t>Transversal</a:t>
          </a:r>
          <a:endParaRPr lang="es-EC" sz="1500" kern="1200" dirty="0"/>
        </a:p>
        <a:p>
          <a:pPr marL="114300" lvl="1" indent="-114300" algn="l" defTabSz="666750">
            <a:lnSpc>
              <a:spcPct val="90000"/>
            </a:lnSpc>
            <a:spcBef>
              <a:spcPct val="0"/>
            </a:spcBef>
            <a:spcAft>
              <a:spcPct val="15000"/>
            </a:spcAft>
            <a:buChar char="••"/>
          </a:pPr>
          <a:r>
            <a:rPr lang="es-EC" sz="1500" kern="1200" dirty="0" smtClean="0"/>
            <a:t>Exploratoria</a:t>
          </a:r>
          <a:endParaRPr lang="es-EC" sz="1500" kern="1200" dirty="0"/>
        </a:p>
      </dsp:txBody>
      <dsp:txXfrm>
        <a:off x="2505878" y="163143"/>
        <a:ext cx="3269388" cy="978858"/>
      </dsp:txXfrm>
    </dsp:sp>
    <dsp:sp modelId="{F3A03443-D47F-4C22-8867-B2C51D89637C}">
      <dsp:nvSpPr>
        <dsp:cNvPr id="0" name=""/>
        <dsp:cNvSpPr/>
      </dsp:nvSpPr>
      <dsp:spPr>
        <a:xfrm>
          <a:off x="0" y="0"/>
          <a:ext cx="2505878" cy="1305144"/>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Diseño de Investigación</a:t>
          </a:r>
          <a:endParaRPr lang="es-EC" sz="3000" kern="1200" dirty="0"/>
        </a:p>
      </dsp:txBody>
      <dsp:txXfrm>
        <a:off x="63712" y="63712"/>
        <a:ext cx="2378454" cy="1177720"/>
      </dsp:txXfrm>
    </dsp:sp>
    <dsp:sp modelId="{D43A36EA-79CE-4418-A454-76EB13ED3EF5}">
      <dsp:nvSpPr>
        <dsp:cNvPr id="0" name=""/>
        <dsp:cNvSpPr/>
      </dsp:nvSpPr>
      <dsp:spPr>
        <a:xfrm>
          <a:off x="2505878" y="1435659"/>
          <a:ext cx="3758817" cy="130514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Probabilístico</a:t>
          </a:r>
          <a:endParaRPr lang="es-EC" sz="1500" kern="1200" dirty="0"/>
        </a:p>
        <a:p>
          <a:pPr marL="114300" lvl="1" indent="-114300" algn="l" defTabSz="666750">
            <a:lnSpc>
              <a:spcPct val="90000"/>
            </a:lnSpc>
            <a:spcBef>
              <a:spcPct val="0"/>
            </a:spcBef>
            <a:spcAft>
              <a:spcPct val="15000"/>
            </a:spcAft>
            <a:buChar char="••"/>
          </a:pPr>
          <a:r>
            <a:rPr lang="es-EC" sz="1500" kern="1200" dirty="0" smtClean="0"/>
            <a:t>Muestreo estratificado</a:t>
          </a:r>
          <a:endParaRPr lang="es-EC" sz="1500" kern="1200" dirty="0"/>
        </a:p>
        <a:p>
          <a:pPr marL="114300" lvl="1" indent="-114300" algn="l" defTabSz="666750">
            <a:lnSpc>
              <a:spcPct val="90000"/>
            </a:lnSpc>
            <a:spcBef>
              <a:spcPct val="0"/>
            </a:spcBef>
            <a:spcAft>
              <a:spcPct val="15000"/>
            </a:spcAft>
            <a:buChar char="••"/>
          </a:pPr>
          <a:r>
            <a:rPr lang="es-EC" sz="1500" kern="1200" dirty="0" smtClean="0"/>
            <a:t>Proporcionado</a:t>
          </a:r>
          <a:endParaRPr lang="es-EC" sz="1500" kern="1200" dirty="0"/>
        </a:p>
        <a:p>
          <a:pPr marL="114300" lvl="1" indent="-114300" algn="l" defTabSz="666750">
            <a:lnSpc>
              <a:spcPct val="90000"/>
            </a:lnSpc>
            <a:spcBef>
              <a:spcPct val="0"/>
            </a:spcBef>
            <a:spcAft>
              <a:spcPct val="15000"/>
            </a:spcAft>
            <a:buChar char="••"/>
          </a:pPr>
          <a:endParaRPr lang="es-EC" sz="1500" kern="1200" dirty="0"/>
        </a:p>
      </dsp:txBody>
      <dsp:txXfrm>
        <a:off x="2505878" y="1598802"/>
        <a:ext cx="3269388" cy="978858"/>
      </dsp:txXfrm>
    </dsp:sp>
    <dsp:sp modelId="{AB97CC6C-C939-4EB6-BEA3-671FC1E8C618}">
      <dsp:nvSpPr>
        <dsp:cNvPr id="0" name=""/>
        <dsp:cNvSpPr/>
      </dsp:nvSpPr>
      <dsp:spPr>
        <a:xfrm>
          <a:off x="0" y="1408329"/>
          <a:ext cx="2505878" cy="1305144"/>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Tipo de muestreo</a:t>
          </a:r>
          <a:endParaRPr lang="es-EC" sz="3000" kern="1200" dirty="0"/>
        </a:p>
      </dsp:txBody>
      <dsp:txXfrm>
        <a:off x="63712" y="1472041"/>
        <a:ext cx="2378454" cy="1177720"/>
      </dsp:txXfrm>
    </dsp:sp>
    <dsp:sp modelId="{99E52965-2E0F-4786-86B1-BE7A1FE7F9B2}">
      <dsp:nvSpPr>
        <dsp:cNvPr id="0" name=""/>
        <dsp:cNvSpPr/>
      </dsp:nvSpPr>
      <dsp:spPr>
        <a:xfrm>
          <a:off x="2505878" y="2871319"/>
          <a:ext cx="3758817" cy="130514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Hipotético deductivo</a:t>
          </a:r>
          <a:endParaRPr lang="es-EC" sz="1500" kern="1200" dirty="0"/>
        </a:p>
      </dsp:txBody>
      <dsp:txXfrm>
        <a:off x="2505878" y="3034462"/>
        <a:ext cx="3269388" cy="978858"/>
      </dsp:txXfrm>
    </dsp:sp>
    <dsp:sp modelId="{F5633A7B-C16C-44B4-BF26-D381490472E2}">
      <dsp:nvSpPr>
        <dsp:cNvPr id="0" name=""/>
        <dsp:cNvSpPr/>
      </dsp:nvSpPr>
      <dsp:spPr>
        <a:xfrm>
          <a:off x="0" y="2871319"/>
          <a:ext cx="2505878" cy="1305144"/>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Método de investigación</a:t>
          </a:r>
          <a:endParaRPr lang="es-EC" sz="3000" kern="1200" dirty="0"/>
        </a:p>
      </dsp:txBody>
      <dsp:txXfrm>
        <a:off x="63712" y="2935031"/>
        <a:ext cx="2378454" cy="1177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53F56-B5F4-49AA-9210-A575D4DEBA84}">
      <dsp:nvSpPr>
        <dsp:cNvPr id="0" name=""/>
        <dsp:cNvSpPr/>
      </dsp:nvSpPr>
      <dsp:spPr>
        <a:xfrm>
          <a:off x="457067" y="1216"/>
          <a:ext cx="1098192" cy="65891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Bus urbano</a:t>
          </a:r>
          <a:endParaRPr lang="es-EC" sz="1200" kern="1200" dirty="0"/>
        </a:p>
      </dsp:txBody>
      <dsp:txXfrm>
        <a:off x="476366" y="20515"/>
        <a:ext cx="1059594" cy="620317"/>
      </dsp:txXfrm>
    </dsp:sp>
    <dsp:sp modelId="{00C95D56-3C01-463B-8A90-5BD30F9CF6F9}">
      <dsp:nvSpPr>
        <dsp:cNvPr id="0" name=""/>
        <dsp:cNvSpPr/>
      </dsp:nvSpPr>
      <dsp:spPr>
        <a:xfrm>
          <a:off x="1651901" y="194497"/>
          <a:ext cx="232816" cy="27235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1651901" y="248967"/>
        <a:ext cx="162971" cy="163411"/>
      </dsp:txXfrm>
    </dsp:sp>
    <dsp:sp modelId="{0E96268B-E63A-49C0-B38C-E5B20549195C}">
      <dsp:nvSpPr>
        <dsp:cNvPr id="0" name=""/>
        <dsp:cNvSpPr/>
      </dsp:nvSpPr>
      <dsp:spPr>
        <a:xfrm>
          <a:off x="1994537" y="1216"/>
          <a:ext cx="1098192" cy="65891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Bus interparroquial</a:t>
          </a:r>
          <a:endParaRPr lang="es-EC"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2013836" y="20515"/>
        <a:ext cx="1059594" cy="620317"/>
      </dsp:txXfrm>
    </dsp:sp>
    <dsp:sp modelId="{A79BE6F1-1550-4CFB-892A-19D2EF67834F}">
      <dsp:nvSpPr>
        <dsp:cNvPr id="0" name=""/>
        <dsp:cNvSpPr/>
      </dsp:nvSpPr>
      <dsp:spPr>
        <a:xfrm>
          <a:off x="3189370" y="194497"/>
          <a:ext cx="232816" cy="27235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3189370" y="248967"/>
        <a:ext cx="162971" cy="163411"/>
      </dsp:txXfrm>
    </dsp:sp>
    <dsp:sp modelId="{E056FF39-BDDD-4905-9571-9D84CBDAF06C}">
      <dsp:nvSpPr>
        <dsp:cNvPr id="0" name=""/>
        <dsp:cNvSpPr/>
      </dsp:nvSpPr>
      <dsp:spPr>
        <a:xfrm>
          <a:off x="3532006" y="1216"/>
          <a:ext cx="1098192" cy="65891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Bus interprovincial</a:t>
          </a:r>
          <a:endParaRPr lang="es-EC"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3551305" y="20515"/>
        <a:ext cx="1059594" cy="620317"/>
      </dsp:txXfrm>
    </dsp:sp>
    <dsp:sp modelId="{2B896DBF-DE38-4C38-BA38-03377B10AF8E}">
      <dsp:nvSpPr>
        <dsp:cNvPr id="0" name=""/>
        <dsp:cNvSpPr/>
      </dsp:nvSpPr>
      <dsp:spPr>
        <a:xfrm>
          <a:off x="4726839" y="194497"/>
          <a:ext cx="232816" cy="27235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4726839" y="248967"/>
        <a:ext cx="162971" cy="163411"/>
      </dsp:txXfrm>
    </dsp:sp>
    <dsp:sp modelId="{721FDAF7-ACBD-481D-A3E8-50BC94EEFD11}">
      <dsp:nvSpPr>
        <dsp:cNvPr id="0" name=""/>
        <dsp:cNvSpPr/>
      </dsp:nvSpPr>
      <dsp:spPr>
        <a:xfrm>
          <a:off x="5069475" y="1216"/>
          <a:ext cx="1098192" cy="65891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Bus Intercantonal</a:t>
          </a:r>
          <a:endParaRPr lang="es-EC"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5088774" y="20515"/>
        <a:ext cx="1059594" cy="620317"/>
      </dsp:txXfrm>
    </dsp:sp>
    <dsp:sp modelId="{4A433434-5C07-44F5-A8FC-05C236B9504F}">
      <dsp:nvSpPr>
        <dsp:cNvPr id="0" name=""/>
        <dsp:cNvSpPr/>
      </dsp:nvSpPr>
      <dsp:spPr>
        <a:xfrm rot="5400000">
          <a:off x="5502163" y="737004"/>
          <a:ext cx="232816" cy="27235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5400000">
        <a:off x="5536866" y="756772"/>
        <a:ext cx="163411" cy="162971"/>
      </dsp:txXfrm>
    </dsp:sp>
    <dsp:sp modelId="{BCE0803A-F079-4C32-B42D-45CF3C5150A4}">
      <dsp:nvSpPr>
        <dsp:cNvPr id="0" name=""/>
        <dsp:cNvSpPr/>
      </dsp:nvSpPr>
      <dsp:spPr>
        <a:xfrm>
          <a:off x="5069475" y="1099408"/>
          <a:ext cx="1098192" cy="65891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Bus Articulado</a:t>
          </a:r>
          <a:endParaRPr lang="es-EC"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5088774" y="1118707"/>
        <a:ext cx="1059594" cy="620317"/>
      </dsp:txXfrm>
    </dsp:sp>
    <dsp:sp modelId="{36BB921E-830E-45A9-8A5F-31BC75C3CFB2}">
      <dsp:nvSpPr>
        <dsp:cNvPr id="0" name=""/>
        <dsp:cNvSpPr/>
      </dsp:nvSpPr>
      <dsp:spPr>
        <a:xfrm rot="10800000">
          <a:off x="4740018" y="1292690"/>
          <a:ext cx="232816" cy="27235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4809863" y="1347160"/>
        <a:ext cx="162971" cy="163411"/>
      </dsp:txXfrm>
    </dsp:sp>
    <dsp:sp modelId="{4F9FA44F-B02A-47BD-BF42-D98EC2EEF5DF}">
      <dsp:nvSpPr>
        <dsp:cNvPr id="0" name=""/>
        <dsp:cNvSpPr/>
      </dsp:nvSpPr>
      <dsp:spPr>
        <a:xfrm>
          <a:off x="3532006" y="1099408"/>
          <a:ext cx="1098192" cy="65891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Bus turismo</a:t>
          </a:r>
          <a:endParaRPr lang="es-EC"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3551305" y="1118707"/>
        <a:ext cx="1059594" cy="620317"/>
      </dsp:txXfrm>
    </dsp:sp>
    <dsp:sp modelId="{97EE8BA0-EADE-46A0-94FD-764CBC1FF51F}">
      <dsp:nvSpPr>
        <dsp:cNvPr id="0" name=""/>
        <dsp:cNvSpPr/>
      </dsp:nvSpPr>
      <dsp:spPr>
        <a:xfrm rot="10800000">
          <a:off x="3202548" y="1292690"/>
          <a:ext cx="232816" cy="27235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3272393" y="1347160"/>
        <a:ext cx="162971" cy="163411"/>
      </dsp:txXfrm>
    </dsp:sp>
    <dsp:sp modelId="{DFFC2A5A-CABA-4027-A4F0-0182B0952904}">
      <dsp:nvSpPr>
        <dsp:cNvPr id="0" name=""/>
        <dsp:cNvSpPr/>
      </dsp:nvSpPr>
      <dsp:spPr>
        <a:xfrm>
          <a:off x="1994537" y="1099408"/>
          <a:ext cx="1098192" cy="65891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Bus Escolar.</a:t>
          </a:r>
          <a:endParaRPr lang="es-EC" sz="12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013836" y="1118707"/>
        <a:ext cx="1059594" cy="620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62806-FD41-4408-984E-9A915534D0FA}">
      <dsp:nvSpPr>
        <dsp:cNvPr id="0" name=""/>
        <dsp:cNvSpPr/>
      </dsp:nvSpPr>
      <dsp:spPr>
        <a:xfrm>
          <a:off x="851" y="1240114"/>
          <a:ext cx="2425341" cy="2000399"/>
        </a:xfrm>
        <a:prstGeom prst="roundRect">
          <a:avLst>
            <a:gd name="adj" fmla="val 10000"/>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Elemento: transporte de pasajeros y de carga del Distrito Metropolitano de Quito</a:t>
          </a:r>
          <a:endParaRPr lang="es-EC" sz="1600" kern="1200" dirty="0"/>
        </a:p>
        <a:p>
          <a:pPr marL="171450" lvl="1" indent="-171450" algn="l" defTabSz="711200">
            <a:lnSpc>
              <a:spcPct val="90000"/>
            </a:lnSpc>
            <a:spcBef>
              <a:spcPct val="0"/>
            </a:spcBef>
            <a:spcAft>
              <a:spcPct val="15000"/>
            </a:spcAft>
            <a:buChar char="••"/>
          </a:pPr>
          <a:r>
            <a:rPr lang="es-EC" sz="1600" kern="1200" dirty="0" smtClean="0"/>
            <a:t># de vehículo 28.166 </a:t>
          </a:r>
          <a:endParaRPr lang="es-EC" sz="1600" kern="1200" dirty="0"/>
        </a:p>
        <a:p>
          <a:pPr marL="171450" lvl="1" indent="-171450" algn="l" defTabSz="711200">
            <a:lnSpc>
              <a:spcPct val="90000"/>
            </a:lnSpc>
            <a:spcBef>
              <a:spcPct val="0"/>
            </a:spcBef>
            <a:spcAft>
              <a:spcPct val="15000"/>
            </a:spcAft>
            <a:buChar char="••"/>
          </a:pPr>
          <a:r>
            <a:rPr lang="es-ES" sz="1600" kern="1200" dirty="0" smtClean="0"/>
            <a:t>Fuente: AMT 2015 </a:t>
          </a:r>
          <a:endParaRPr lang="es-EC" sz="1600" kern="1200" dirty="0"/>
        </a:p>
      </dsp:txBody>
      <dsp:txXfrm>
        <a:off x="46886" y="1286149"/>
        <a:ext cx="2333271" cy="1479672"/>
      </dsp:txXfrm>
    </dsp:sp>
    <dsp:sp modelId="{241AD0BF-DB9F-4144-B3A6-70E364E9F30F}">
      <dsp:nvSpPr>
        <dsp:cNvPr id="0" name=""/>
        <dsp:cNvSpPr/>
      </dsp:nvSpPr>
      <dsp:spPr>
        <a:xfrm>
          <a:off x="1362756" y="1712693"/>
          <a:ext cx="2680394" cy="2680394"/>
        </a:xfrm>
        <a:prstGeom prst="leftCircularArrow">
          <a:avLst>
            <a:gd name="adj1" fmla="val 3175"/>
            <a:gd name="adj2" fmla="val 390976"/>
            <a:gd name="adj3" fmla="val 2166487"/>
            <a:gd name="adj4" fmla="val 9024489"/>
            <a:gd name="adj5" fmla="val 3705"/>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486AD5E-3CDE-4BE2-A209-30F8E25CBFD4}">
      <dsp:nvSpPr>
        <dsp:cNvPr id="0" name=""/>
        <dsp:cNvSpPr/>
      </dsp:nvSpPr>
      <dsp:spPr>
        <a:xfrm>
          <a:off x="539815" y="2811856"/>
          <a:ext cx="2155858" cy="857313"/>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b="1" kern="1200" dirty="0" smtClean="0"/>
            <a:t>Población </a:t>
          </a:r>
          <a:endParaRPr lang="es-EC" sz="2600" kern="1200" dirty="0"/>
        </a:p>
      </dsp:txBody>
      <dsp:txXfrm>
        <a:off x="564925" y="2836966"/>
        <a:ext cx="2105638" cy="807093"/>
      </dsp:txXfrm>
    </dsp:sp>
    <dsp:sp modelId="{54C63C2B-246B-454F-91BC-CEB5556F253C}">
      <dsp:nvSpPr>
        <dsp:cNvPr id="0" name=""/>
        <dsp:cNvSpPr/>
      </dsp:nvSpPr>
      <dsp:spPr>
        <a:xfrm>
          <a:off x="3100982" y="1240114"/>
          <a:ext cx="2425341" cy="2000399"/>
        </a:xfrm>
        <a:prstGeom prst="roundRect">
          <a:avLst>
            <a:gd name="adj" fmla="val 10000"/>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s-EC" sz="1600" kern="1200" dirty="0"/>
        </a:p>
      </dsp:txBody>
      <dsp:txXfrm>
        <a:off x="3147017" y="1714806"/>
        <a:ext cx="2333271" cy="1479672"/>
      </dsp:txXfrm>
    </dsp:sp>
    <dsp:sp modelId="{434D0275-5A21-4C46-8A24-A57A62AA1834}">
      <dsp:nvSpPr>
        <dsp:cNvPr id="0" name=""/>
        <dsp:cNvSpPr/>
      </dsp:nvSpPr>
      <dsp:spPr>
        <a:xfrm>
          <a:off x="4442676" y="9106"/>
          <a:ext cx="2990299" cy="2990299"/>
        </a:xfrm>
        <a:prstGeom prst="circularArrow">
          <a:avLst>
            <a:gd name="adj1" fmla="val 2846"/>
            <a:gd name="adj2" fmla="val 347754"/>
            <a:gd name="adj3" fmla="val 19476735"/>
            <a:gd name="adj4" fmla="val 12575511"/>
            <a:gd name="adj5" fmla="val 3321"/>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AC44428-B531-4F65-A2E5-200248A9CAAB}">
      <dsp:nvSpPr>
        <dsp:cNvPr id="0" name=""/>
        <dsp:cNvSpPr/>
      </dsp:nvSpPr>
      <dsp:spPr>
        <a:xfrm>
          <a:off x="3639946" y="811457"/>
          <a:ext cx="2155858" cy="857313"/>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smtClean="0"/>
            <a:t>Muestra</a:t>
          </a:r>
          <a:endParaRPr lang="es-EC" sz="2600" kern="1200" dirty="0"/>
        </a:p>
      </dsp:txBody>
      <dsp:txXfrm>
        <a:off x="3665056" y="836567"/>
        <a:ext cx="2105638" cy="807093"/>
      </dsp:txXfrm>
    </dsp:sp>
    <dsp:sp modelId="{CFD3B8F8-6CB2-4ECE-9F30-4BFBE79330AB}">
      <dsp:nvSpPr>
        <dsp:cNvPr id="0" name=""/>
        <dsp:cNvSpPr/>
      </dsp:nvSpPr>
      <dsp:spPr>
        <a:xfrm>
          <a:off x="6201113" y="1240114"/>
          <a:ext cx="2425341" cy="2000399"/>
        </a:xfrm>
        <a:prstGeom prst="roundRect">
          <a:avLst>
            <a:gd name="adj" fmla="val 10000"/>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Total de encuestar a realizar: 319</a:t>
          </a:r>
          <a:endParaRPr lang="es-EC" sz="2400" kern="1200" dirty="0"/>
        </a:p>
      </dsp:txBody>
      <dsp:txXfrm>
        <a:off x="6247148" y="1286149"/>
        <a:ext cx="2333271" cy="1479672"/>
      </dsp:txXfrm>
    </dsp:sp>
    <dsp:sp modelId="{0F9079B0-67D4-4CEB-A5D9-1EC58A0D6A16}">
      <dsp:nvSpPr>
        <dsp:cNvPr id="0" name=""/>
        <dsp:cNvSpPr/>
      </dsp:nvSpPr>
      <dsp:spPr>
        <a:xfrm>
          <a:off x="6740078" y="2811856"/>
          <a:ext cx="2155858" cy="857313"/>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Tamaño muestra</a:t>
          </a:r>
          <a:endParaRPr lang="es-EC" sz="2600" kern="1200" dirty="0"/>
        </a:p>
      </dsp:txBody>
      <dsp:txXfrm>
        <a:off x="6765188" y="2836966"/>
        <a:ext cx="2105638" cy="8070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A6946-AC9B-4125-A685-419F040F985D}">
      <dsp:nvSpPr>
        <dsp:cNvPr id="0" name=""/>
        <dsp:cNvSpPr/>
      </dsp:nvSpPr>
      <dsp:spPr>
        <a:xfrm>
          <a:off x="0" y="1731302"/>
          <a:ext cx="731536" cy="43892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Buses </a:t>
          </a:r>
          <a:endParaRPr lang="es-EC" sz="1100" kern="1200" dirty="0"/>
        </a:p>
      </dsp:txBody>
      <dsp:txXfrm>
        <a:off x="12856" y="1744158"/>
        <a:ext cx="705824" cy="413209"/>
      </dsp:txXfrm>
    </dsp:sp>
    <dsp:sp modelId="{0C2F6A6C-9000-4010-A63E-B76565C45774}">
      <dsp:nvSpPr>
        <dsp:cNvPr id="0" name=""/>
        <dsp:cNvSpPr/>
      </dsp:nvSpPr>
      <dsp:spPr>
        <a:xfrm>
          <a:off x="804689" y="1860052"/>
          <a:ext cx="155085" cy="1814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804689" y="1896336"/>
        <a:ext cx="108560" cy="108852"/>
      </dsp:txXfrm>
    </dsp:sp>
    <dsp:sp modelId="{5977FF96-1C59-4402-9B11-7E4C0688009F}">
      <dsp:nvSpPr>
        <dsp:cNvPr id="0" name=""/>
        <dsp:cNvSpPr/>
      </dsp:nvSpPr>
      <dsp:spPr>
        <a:xfrm>
          <a:off x="1024150" y="1731302"/>
          <a:ext cx="731536" cy="43892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Colectivos</a:t>
          </a:r>
          <a:endParaRPr lang="es-EC" sz="1100" kern="1200" dirty="0"/>
        </a:p>
      </dsp:txBody>
      <dsp:txXfrm>
        <a:off x="1037006" y="1744158"/>
        <a:ext cx="705824" cy="413209"/>
      </dsp:txXfrm>
    </dsp:sp>
    <dsp:sp modelId="{453FE4AA-0065-4456-AB6B-19B91CED313C}">
      <dsp:nvSpPr>
        <dsp:cNvPr id="0" name=""/>
        <dsp:cNvSpPr/>
      </dsp:nvSpPr>
      <dsp:spPr>
        <a:xfrm>
          <a:off x="1828840" y="1860052"/>
          <a:ext cx="155085" cy="1814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1828840" y="1896336"/>
        <a:ext cx="108560" cy="108852"/>
      </dsp:txXfrm>
    </dsp:sp>
    <dsp:sp modelId="{1C8D4D3D-B230-4360-AF6A-562C8FA4AB7C}">
      <dsp:nvSpPr>
        <dsp:cNvPr id="0" name=""/>
        <dsp:cNvSpPr/>
      </dsp:nvSpPr>
      <dsp:spPr>
        <a:xfrm>
          <a:off x="2048301" y="1731302"/>
          <a:ext cx="731536" cy="43892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Camiones</a:t>
          </a:r>
          <a:endParaRPr lang="es-EC" sz="1100" kern="1200" dirty="0"/>
        </a:p>
      </dsp:txBody>
      <dsp:txXfrm>
        <a:off x="2061157" y="1744158"/>
        <a:ext cx="705824" cy="413209"/>
      </dsp:txXfrm>
    </dsp:sp>
    <dsp:sp modelId="{5B99F765-3C71-45F7-865D-C3066A68FBC8}">
      <dsp:nvSpPr>
        <dsp:cNvPr id="0" name=""/>
        <dsp:cNvSpPr/>
      </dsp:nvSpPr>
      <dsp:spPr>
        <a:xfrm>
          <a:off x="2852990" y="1860052"/>
          <a:ext cx="155085" cy="1814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2852990" y="1896336"/>
        <a:ext cx="108560" cy="108852"/>
      </dsp:txXfrm>
    </dsp:sp>
    <dsp:sp modelId="{3C3905B7-338F-42FD-8E67-3270E20B7153}">
      <dsp:nvSpPr>
        <dsp:cNvPr id="0" name=""/>
        <dsp:cNvSpPr/>
      </dsp:nvSpPr>
      <dsp:spPr>
        <a:xfrm>
          <a:off x="3072451" y="1731302"/>
          <a:ext cx="731536" cy="43892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Tráiler</a:t>
          </a:r>
          <a:endParaRPr lang="es-EC" sz="1100" kern="1200" dirty="0"/>
        </a:p>
      </dsp:txBody>
      <dsp:txXfrm>
        <a:off x="3085307" y="1744158"/>
        <a:ext cx="705824" cy="413209"/>
      </dsp:txXfrm>
    </dsp:sp>
    <dsp:sp modelId="{309E637B-322F-4C19-BF42-06524D4232F6}">
      <dsp:nvSpPr>
        <dsp:cNvPr id="0" name=""/>
        <dsp:cNvSpPr/>
      </dsp:nvSpPr>
      <dsp:spPr>
        <a:xfrm>
          <a:off x="3877141" y="1860052"/>
          <a:ext cx="155085" cy="1814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3877141" y="1896336"/>
        <a:ext cx="108560" cy="108852"/>
      </dsp:txXfrm>
    </dsp:sp>
    <dsp:sp modelId="{3205B746-67C2-4F8E-A8AB-4C2D5CE77D69}">
      <dsp:nvSpPr>
        <dsp:cNvPr id="0" name=""/>
        <dsp:cNvSpPr/>
      </dsp:nvSpPr>
      <dsp:spPr>
        <a:xfrm>
          <a:off x="4096602" y="1731302"/>
          <a:ext cx="731536" cy="43892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Volqueta</a:t>
          </a:r>
          <a:endParaRPr lang="es-EC" sz="1100" kern="1200" dirty="0"/>
        </a:p>
      </dsp:txBody>
      <dsp:txXfrm>
        <a:off x="4109458" y="1744158"/>
        <a:ext cx="705824" cy="413209"/>
      </dsp:txXfrm>
    </dsp:sp>
    <dsp:sp modelId="{D3E23C99-D28B-4A91-BBAA-20BF0EA13438}">
      <dsp:nvSpPr>
        <dsp:cNvPr id="0" name=""/>
        <dsp:cNvSpPr/>
      </dsp:nvSpPr>
      <dsp:spPr>
        <a:xfrm>
          <a:off x="4901292" y="1860052"/>
          <a:ext cx="155085" cy="1814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a:off x="4901292" y="1896336"/>
        <a:ext cx="108560" cy="108852"/>
      </dsp:txXfrm>
    </dsp:sp>
    <dsp:sp modelId="{8AB839BA-A3A2-4443-BEAE-6DC0CCA82C50}">
      <dsp:nvSpPr>
        <dsp:cNvPr id="0" name=""/>
        <dsp:cNvSpPr/>
      </dsp:nvSpPr>
      <dsp:spPr>
        <a:xfrm>
          <a:off x="5120752" y="1731302"/>
          <a:ext cx="731536" cy="43892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Tanquero</a:t>
          </a:r>
          <a:endParaRPr lang="es-EC" sz="1100" kern="1200" dirty="0"/>
        </a:p>
      </dsp:txBody>
      <dsp:txXfrm>
        <a:off x="5133608" y="1744158"/>
        <a:ext cx="705824" cy="4132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207855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171422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101031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311943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34782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63630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44942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15313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87408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17718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4086CA-9728-4F3B-89CB-D6A6BE2DF1AB}" type="datetimeFigureOut">
              <a:rPr lang="es-EC" smtClean="0"/>
              <a:t>13/09/2015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EBA0FFF-A435-4AF4-9194-59DC60C5CCCF}" type="slidenum">
              <a:rPr lang="es-EC" smtClean="0"/>
              <a:t>‹Nº›</a:t>
            </a:fld>
            <a:endParaRPr lang="es-EC"/>
          </a:p>
        </p:txBody>
      </p:sp>
    </p:spTree>
    <p:extLst>
      <p:ext uri="{BB962C8B-B14F-4D97-AF65-F5344CB8AC3E}">
        <p14:creationId xmlns:p14="http://schemas.microsoft.com/office/powerpoint/2010/main" val="282288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86CA-9728-4F3B-89CB-D6A6BE2DF1AB}" type="datetimeFigureOut">
              <a:rPr lang="es-EC" smtClean="0"/>
              <a:t>13/09/2015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A0FFF-A435-4AF4-9194-59DC60C5CCCF}" type="slidenum">
              <a:rPr lang="es-EC" smtClean="0"/>
              <a:t>‹Nº›</a:t>
            </a:fld>
            <a:endParaRPr lang="es-EC"/>
          </a:p>
        </p:txBody>
      </p:sp>
    </p:spTree>
    <p:extLst>
      <p:ext uri="{BB962C8B-B14F-4D97-AF65-F5344CB8AC3E}">
        <p14:creationId xmlns:p14="http://schemas.microsoft.com/office/powerpoint/2010/main" val="279224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jp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png"/><Relationship Id="rId7" Type="http://schemas.openxmlformats.org/officeDocument/2006/relationships/diagramColors" Target="../diagrams/colors7.xml"/><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0.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descr="C:\Users\brightstar\Desktop\TESIS 2\Imagenes\LOGO-PRINCIPAL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5516563"/>
            <a:ext cx="47529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deguate.com.gt/media/bagazo/AUTOS/reencauche/reencau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872"/>
            <a:ext cx="3491880" cy="2095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ángulo 3"/>
          <p:cNvSpPr/>
          <p:nvPr/>
        </p:nvSpPr>
        <p:spPr>
          <a:xfrm>
            <a:off x="0" y="-13251"/>
            <a:ext cx="9144000" cy="392991"/>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
        <p:nvSpPr>
          <p:cNvPr id="8" name="7 CuadroTexto"/>
          <p:cNvSpPr txBox="1"/>
          <p:nvPr/>
        </p:nvSpPr>
        <p:spPr>
          <a:xfrm>
            <a:off x="1804296" y="395518"/>
            <a:ext cx="6049963" cy="5016758"/>
          </a:xfrm>
          <a:prstGeom prst="rect">
            <a:avLst/>
          </a:prstGeom>
          <a:noFill/>
        </p:spPr>
        <p:txBody>
          <a:bodyPr>
            <a:spAutoFit/>
          </a:bodyPr>
          <a:lstStyle/>
          <a:p>
            <a:pPr algn="ctr" eaLnBrk="1" hangingPunct="1">
              <a:defRPr/>
            </a:pPr>
            <a:r>
              <a:rPr lang="es-EC" sz="1600" b="1" cap="all" dirty="0"/>
              <a:t>Departamentos de ciencias económicas</a:t>
            </a:r>
          </a:p>
          <a:p>
            <a:pPr algn="ctr" eaLnBrk="1" hangingPunct="1">
              <a:defRPr/>
            </a:pPr>
            <a:r>
              <a:rPr lang="es-EC" sz="1600" b="1" cap="all" dirty="0"/>
              <a:t> </a:t>
            </a:r>
            <a:r>
              <a:rPr lang="es-EC" sz="1600" b="1" cap="all" dirty="0" smtClean="0"/>
              <a:t>administrativas </a:t>
            </a:r>
            <a:r>
              <a:rPr lang="es-EC" sz="1600" b="1" cap="all" dirty="0"/>
              <a:t>y de comercio </a:t>
            </a:r>
            <a:endParaRPr lang="es-EC" sz="1600" dirty="0"/>
          </a:p>
          <a:p>
            <a:pPr algn="ctr" eaLnBrk="1" hangingPunct="1">
              <a:defRPr/>
            </a:pPr>
            <a:endParaRPr lang="es-EC" sz="1600" b="1" cap="all" dirty="0"/>
          </a:p>
          <a:p>
            <a:pPr algn="ctr" eaLnBrk="1" hangingPunct="1">
              <a:defRPr/>
            </a:pPr>
            <a:r>
              <a:rPr lang="es-EC" sz="1600" b="1" cap="all" dirty="0"/>
              <a:t> </a:t>
            </a:r>
            <a:endParaRPr lang="es-EC" sz="1600" dirty="0"/>
          </a:p>
          <a:p>
            <a:pPr algn="ctr" eaLnBrk="1" hangingPunct="1">
              <a:defRPr/>
            </a:pPr>
            <a:r>
              <a:rPr lang="es-EC" sz="1600" b="1" cap="all" dirty="0"/>
              <a:t>Carrera de ingeniería en mercadotecnia </a:t>
            </a:r>
            <a:endParaRPr lang="es-EC" sz="1600" dirty="0"/>
          </a:p>
          <a:p>
            <a:pPr algn="ctr" eaLnBrk="1" hangingPunct="1">
              <a:defRPr/>
            </a:pPr>
            <a:endParaRPr lang="es-EC" sz="1600" b="1" cap="all" dirty="0"/>
          </a:p>
          <a:p>
            <a:pPr algn="ctr" eaLnBrk="1" hangingPunct="1">
              <a:defRPr/>
            </a:pPr>
            <a:r>
              <a:rPr lang="es-EC" sz="1600" b="1" cap="all" dirty="0"/>
              <a:t>	</a:t>
            </a:r>
            <a:endParaRPr lang="es-EC" sz="1600" dirty="0"/>
          </a:p>
          <a:p>
            <a:pPr algn="ctr" eaLnBrk="1" hangingPunct="1">
              <a:defRPr/>
            </a:pPr>
            <a:r>
              <a:rPr lang="es-EC" sz="1600" b="1" cap="all" dirty="0"/>
              <a:t>Proyecto de titulación previo a la obtención del título de ingeniero en mercadotecnia</a:t>
            </a:r>
            <a:endParaRPr lang="es-EC" sz="1600" dirty="0"/>
          </a:p>
          <a:p>
            <a:pPr algn="ctr" eaLnBrk="1" hangingPunct="1">
              <a:defRPr/>
            </a:pPr>
            <a:r>
              <a:rPr lang="es-EC" sz="1600" b="1" cap="all" dirty="0"/>
              <a:t> </a:t>
            </a:r>
          </a:p>
          <a:p>
            <a:pPr algn="ctr" eaLnBrk="1" hangingPunct="1">
              <a:defRPr/>
            </a:pPr>
            <a:endParaRPr lang="es-EC" sz="1600" dirty="0"/>
          </a:p>
          <a:p>
            <a:pPr algn="ctr" eaLnBrk="1" hangingPunct="1">
              <a:defRPr/>
            </a:pPr>
            <a:r>
              <a:rPr lang="es-EC" sz="1600" b="1" cap="all" dirty="0"/>
              <a:t>Autor: </a:t>
            </a:r>
            <a:r>
              <a:rPr lang="es-EC" sz="1600" b="1" cap="all" dirty="0" smtClean="0"/>
              <a:t>JUAN FERNANDO BARBA MACÍAS</a:t>
            </a:r>
            <a:endParaRPr lang="es-EC" sz="1600" dirty="0"/>
          </a:p>
          <a:p>
            <a:pPr algn="ctr" eaLnBrk="1" hangingPunct="1">
              <a:defRPr/>
            </a:pPr>
            <a:r>
              <a:rPr lang="es-EC" sz="1600" b="1" cap="all" dirty="0"/>
              <a:t>  </a:t>
            </a:r>
            <a:endParaRPr lang="es-EC" sz="1600" dirty="0"/>
          </a:p>
          <a:p>
            <a:pPr algn="ctr" eaLnBrk="1" hangingPunct="1">
              <a:defRPr/>
            </a:pPr>
            <a:r>
              <a:rPr lang="es-EC" sz="1600" b="1" cap="all" dirty="0"/>
              <a:t>Tema de estudio: Estudio de mercado, para determinar </a:t>
            </a:r>
            <a:r>
              <a:rPr lang="es-EC" sz="1600" b="1" cap="all" dirty="0" smtClean="0"/>
              <a:t>La intención de compra de llantas reencauchadas en los segmento de transporte de pasajeros y de carga del distrito metropolitano de quito</a:t>
            </a:r>
            <a:endParaRPr lang="es-EC" sz="1600" dirty="0"/>
          </a:p>
          <a:p>
            <a:pPr algn="ctr" eaLnBrk="1" hangingPunct="1">
              <a:defRPr/>
            </a:pPr>
            <a:r>
              <a:rPr lang="es-EC" sz="1600" b="1" cap="all" dirty="0"/>
              <a:t> </a:t>
            </a:r>
            <a:endParaRPr lang="es-EC" sz="1600" dirty="0"/>
          </a:p>
          <a:p>
            <a:pPr algn="ctr" eaLnBrk="1" hangingPunct="1">
              <a:defRPr/>
            </a:pPr>
            <a:r>
              <a:rPr lang="es-EC" sz="1600" b="1" cap="all" dirty="0"/>
              <a:t> </a:t>
            </a:r>
            <a:endParaRPr lang="es-EC" sz="1600" dirty="0"/>
          </a:p>
          <a:p>
            <a:pPr algn="ctr" eaLnBrk="1" hangingPunct="1">
              <a:defRPr/>
            </a:pPr>
            <a:endParaRPr lang="es-EC" sz="1600" dirty="0"/>
          </a:p>
        </p:txBody>
      </p:sp>
    </p:spTree>
    <p:extLst>
      <p:ext uri="{BB962C8B-B14F-4D97-AF65-F5344CB8AC3E}">
        <p14:creationId xmlns:p14="http://schemas.microsoft.com/office/powerpoint/2010/main" val="419909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548680"/>
            <a:ext cx="6655777" cy="759711"/>
          </a:xfrm>
        </p:spPr>
        <p:txBody>
          <a:bodyPr>
            <a:normAutofit fontScale="90000"/>
          </a:bodyPr>
          <a:lstStyle/>
          <a:p>
            <a:r>
              <a:rPr lang="es-EC" dirty="0" smtClean="0">
                <a:latin typeface="Monotype Corsiva" pitchFamily="66" charset="0"/>
              </a:rPr>
              <a:t>Teorías que sustentan la tesis</a:t>
            </a:r>
            <a:endParaRPr lang="es-EC" dirty="0">
              <a:latin typeface="Monotype Corsiva" pitchFamily="66" charset="0"/>
            </a:endParaRPr>
          </a:p>
        </p:txBody>
      </p:sp>
      <p:graphicFrame>
        <p:nvGraphicFramePr>
          <p:cNvPr id="5" name="4 Diagrama"/>
          <p:cNvGraphicFramePr/>
          <p:nvPr>
            <p:extLst>
              <p:ext uri="{D42A27DB-BD31-4B8C-83A1-F6EECF244321}">
                <p14:modId xmlns:p14="http://schemas.microsoft.com/office/powerpoint/2010/main" val="84667489"/>
              </p:ext>
            </p:extLst>
          </p:nvPr>
        </p:nvGraphicFramePr>
        <p:xfrm>
          <a:off x="881641" y="1628800"/>
          <a:ext cx="7772399" cy="2936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827584" y="4726170"/>
            <a:ext cx="2448272" cy="1152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2000" dirty="0" smtClean="0"/>
              <a:t>Conocer que influye para que compren o no</a:t>
            </a:r>
            <a:endParaRPr lang="es-EC" sz="2000" dirty="0"/>
          </a:p>
        </p:txBody>
      </p:sp>
      <p:sp>
        <p:nvSpPr>
          <p:cNvPr id="6" name="Rectángulo 5"/>
          <p:cNvSpPr/>
          <p:nvPr/>
        </p:nvSpPr>
        <p:spPr>
          <a:xfrm>
            <a:off x="6084168" y="4726170"/>
            <a:ext cx="2587397" cy="13671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smtClean="0"/>
              <a:t>Segmentos seleccionados conocen bien la opción de compra</a:t>
            </a:r>
            <a:endParaRPr lang="es-EC" sz="2000" dirty="0"/>
          </a:p>
        </p:txBody>
      </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2" y="1772816"/>
            <a:ext cx="1944216" cy="2427852"/>
          </a:xfrm>
          <a:prstGeom prst="rect">
            <a:avLst/>
          </a:prstGeom>
        </p:spPr>
      </p:pic>
    </p:spTree>
    <p:extLst>
      <p:ext uri="{BB962C8B-B14F-4D97-AF65-F5344CB8AC3E}">
        <p14:creationId xmlns:p14="http://schemas.microsoft.com/office/powerpoint/2010/main" val="1572780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5576" y="188640"/>
            <a:ext cx="7462299" cy="923330"/>
          </a:xfrm>
          <a:prstGeom prst="rect">
            <a:avLst/>
          </a:prstGeom>
        </p:spPr>
        <p:txBody>
          <a:bodyPr wrap="none">
            <a:spAutoFit/>
          </a:bodyPr>
          <a:lstStyle/>
          <a:p>
            <a:pPr marL="1143000" indent="-1143000">
              <a:buFont typeface="Arial" panose="020B0604020202020204" pitchFamily="34" charset="0"/>
              <a:buChar char="•"/>
            </a:pPr>
            <a:r>
              <a:rPr lang="es-EC" sz="5400" dirty="0" smtClean="0">
                <a:solidFill>
                  <a:srgbClr val="00B050"/>
                </a:solidFill>
                <a:latin typeface="Monotype Corsiva" panose="03010101010201010101" pitchFamily="66" charset="0"/>
              </a:rPr>
              <a:t>Investigación de mercado</a:t>
            </a:r>
            <a:endParaRPr lang="es-EC" sz="5400" dirty="0">
              <a:solidFill>
                <a:srgbClr val="00B050"/>
              </a:solidFill>
              <a:latin typeface="Monotype Corsiva" panose="03010101010201010101" pitchFamily="66" charset="0"/>
            </a:endParaRPr>
          </a:p>
        </p:txBody>
      </p:sp>
      <p:graphicFrame>
        <p:nvGraphicFramePr>
          <p:cNvPr id="4" name="Diagrama 3"/>
          <p:cNvGraphicFramePr/>
          <p:nvPr>
            <p:extLst>
              <p:ext uri="{D42A27DB-BD31-4B8C-83A1-F6EECF244321}">
                <p14:modId xmlns:p14="http://schemas.microsoft.com/office/powerpoint/2010/main" val="1450625800"/>
              </p:ext>
            </p:extLst>
          </p:nvPr>
        </p:nvGraphicFramePr>
        <p:xfrm>
          <a:off x="179512" y="2136661"/>
          <a:ext cx="626469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6444208" y="2060848"/>
            <a:ext cx="2520280" cy="1296144"/>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Encuesta</a:t>
            </a:r>
          </a:p>
          <a:p>
            <a:pPr algn="ctr"/>
            <a:r>
              <a:rPr lang="es-EC" dirty="0" smtClean="0">
                <a:solidFill>
                  <a:schemeClr val="tx1"/>
                </a:solidFill>
              </a:rPr>
              <a:t>Entrevista</a:t>
            </a:r>
            <a:endParaRPr lang="es-EC" dirty="0">
              <a:solidFill>
                <a:schemeClr val="tx1"/>
              </a:solidFill>
            </a:endParaRPr>
          </a:p>
        </p:txBody>
      </p:sp>
      <p:pic>
        <p:nvPicPr>
          <p:cNvPr id="4098" name="Picture 2" descr="http://www.noticias.fcs.uner.edu.ar/userfiles/Dise%C3%B1os%20investigacion%20cualitativ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8909" y="4581129"/>
            <a:ext cx="2838316" cy="227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876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3289" y="285751"/>
            <a:ext cx="8307082" cy="923330"/>
          </a:xfrm>
          <a:prstGeom prst="rect">
            <a:avLst/>
          </a:prstGeom>
        </p:spPr>
        <p:txBody>
          <a:bodyPr wrap="none">
            <a:spAutoFit/>
          </a:bodyPr>
          <a:lstStyle/>
          <a:p>
            <a:pPr marL="1143000" indent="-1143000">
              <a:buFont typeface="Arial" panose="020B0604020202020204" pitchFamily="34" charset="0"/>
              <a:buChar char="•"/>
            </a:pPr>
            <a:r>
              <a:rPr lang="es-EC" sz="5400" dirty="0" smtClean="0">
                <a:solidFill>
                  <a:srgbClr val="00B050"/>
                </a:solidFill>
                <a:latin typeface="Monotype Corsiva" panose="03010101010201010101" pitchFamily="66" charset="0"/>
              </a:rPr>
              <a:t>Determinación de la muestra</a:t>
            </a:r>
            <a:endParaRPr lang="es-EC" sz="5400" dirty="0">
              <a:solidFill>
                <a:srgbClr val="00B050"/>
              </a:solidFill>
              <a:latin typeface="Monotype Corsiva" panose="03010101010201010101" pitchFamily="66" charset="0"/>
            </a:endParaRPr>
          </a:p>
        </p:txBody>
      </p:sp>
      <p:grpSp>
        <p:nvGrpSpPr>
          <p:cNvPr id="4" name="Grupo 3"/>
          <p:cNvGrpSpPr/>
          <p:nvPr/>
        </p:nvGrpSpPr>
        <p:grpSpPr>
          <a:xfrm>
            <a:off x="2987824" y="1412776"/>
            <a:ext cx="3946604" cy="4365102"/>
            <a:chOff x="4577" y="0"/>
            <a:chExt cx="4402335" cy="4869159"/>
          </a:xfrm>
        </p:grpSpPr>
        <p:sp>
          <p:nvSpPr>
            <p:cNvPr id="5" name="Operación manual 4"/>
            <p:cNvSpPr/>
            <p:nvPr/>
          </p:nvSpPr>
          <p:spPr>
            <a:xfrm rot="16200000">
              <a:off x="-228835" y="233412"/>
              <a:ext cx="4869159" cy="4402335"/>
            </a:xfrm>
            <a:prstGeom prst="flowChartManualOperation">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6" name="Operación manual 4"/>
            <p:cNvSpPr/>
            <p:nvPr/>
          </p:nvSpPr>
          <p:spPr>
            <a:xfrm rot="21600000">
              <a:off x="4577" y="973832"/>
              <a:ext cx="4402335" cy="2921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0" rIns="135930" bIns="0" numCol="1" spcCol="1270" anchor="ctr" anchorCtr="0">
              <a:noAutofit/>
            </a:bodyPr>
            <a:lstStyle/>
            <a:p>
              <a:r>
                <a:rPr lang="es-EC" dirty="0">
                  <a:latin typeface="Times New Roman" panose="02020603050405020304" pitchFamily="18" charset="0"/>
                  <a:cs typeface="Times New Roman" panose="02020603050405020304" pitchFamily="18" charset="0"/>
                </a:rPr>
                <a:t>La Población de estudio será el sector económico de </a:t>
              </a:r>
              <a:r>
                <a:rPr lang="es-EC" dirty="0" smtClean="0">
                  <a:latin typeface="Times New Roman" panose="02020603050405020304" pitchFamily="18" charset="0"/>
                  <a:cs typeface="Times New Roman" panose="02020603050405020304" pitchFamily="18" charset="0"/>
                </a:rPr>
                <a:t>transporte de pasajeros y de carga , </a:t>
              </a:r>
              <a:r>
                <a:rPr lang="es-EC" dirty="0">
                  <a:latin typeface="Times New Roman" panose="02020603050405020304" pitchFamily="18" charset="0"/>
                  <a:cs typeface="Times New Roman" panose="02020603050405020304" pitchFamily="18" charset="0"/>
                </a:rPr>
                <a:t>en el Distrito Metropolitano de </a:t>
              </a:r>
              <a:r>
                <a:rPr lang="es-EC" dirty="0" smtClean="0">
                  <a:latin typeface="Times New Roman" panose="02020603050405020304" pitchFamily="18" charset="0"/>
                  <a:cs typeface="Times New Roman" panose="02020603050405020304" pitchFamily="18" charset="0"/>
                </a:rPr>
                <a:t>Quito.</a:t>
              </a:r>
              <a:endParaRPr lang="es-EC" dirty="0">
                <a:latin typeface="Times New Roman" panose="02020603050405020304" pitchFamily="18" charset="0"/>
                <a:cs typeface="Times New Roman" panose="02020603050405020304" pitchFamily="18" charset="0"/>
              </a:endParaRPr>
            </a:p>
          </p:txBody>
        </p:sp>
      </p:grpSp>
      <p:pic>
        <p:nvPicPr>
          <p:cNvPr id="5122" name="Picture 2" descr="http://www.transcares.com/web/images/demo/slider/slide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22042"/>
            <a:ext cx="2844120" cy="174049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6362700" y="5219700"/>
            <a:ext cx="2781300" cy="1638300"/>
          </a:xfrm>
          <a:prstGeom prst="rect">
            <a:avLst/>
          </a:prstGeom>
        </p:spPr>
      </p:pic>
    </p:spTree>
    <p:extLst>
      <p:ext uri="{BB962C8B-B14F-4D97-AF65-F5344CB8AC3E}">
        <p14:creationId xmlns:p14="http://schemas.microsoft.com/office/powerpoint/2010/main" val="121913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5057" t="43110" r="34796" b="24406"/>
          <a:stretch/>
        </p:blipFill>
        <p:spPr>
          <a:xfrm>
            <a:off x="323528" y="1287714"/>
            <a:ext cx="4247636" cy="2573333"/>
          </a:xfrm>
          <a:prstGeom prst="rect">
            <a:avLst/>
          </a:prstGeom>
        </p:spPr>
      </p:pic>
      <p:sp>
        <p:nvSpPr>
          <p:cNvPr id="4" name="Rectángulo 3"/>
          <p:cNvSpPr/>
          <p:nvPr/>
        </p:nvSpPr>
        <p:spPr>
          <a:xfrm>
            <a:off x="187458" y="4221088"/>
            <a:ext cx="4572000" cy="380938"/>
          </a:xfrm>
          <a:prstGeom prst="rect">
            <a:avLst/>
          </a:prstGeom>
        </p:spPr>
        <p:txBody>
          <a:bodyPr>
            <a:spAutoFit/>
          </a:bodyPr>
          <a:lstStyle/>
          <a:p>
            <a:pPr marL="180340" indent="180340">
              <a:lnSpc>
                <a:spcPct val="150000"/>
              </a:lnSpc>
              <a:spcAft>
                <a:spcPts val="0"/>
              </a:spcAft>
            </a:pP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Dentro de los buses existen las diferentes categorías</a:t>
            </a:r>
            <a:r>
              <a:rPr lang="es-EC"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1259632" y="555724"/>
            <a:ext cx="2468817" cy="369332"/>
          </a:xfrm>
          <a:prstGeom prst="rect">
            <a:avLst/>
          </a:prstGeom>
          <a:noFill/>
        </p:spPr>
        <p:txBody>
          <a:bodyPr wrap="none" rtlCol="0">
            <a:spAutoFit/>
          </a:bodyPr>
          <a:lstStyle/>
          <a:p>
            <a:r>
              <a:rPr lang="es-EC" b="1" dirty="0" smtClean="0"/>
              <a:t>Transporte de pasajeros</a:t>
            </a:r>
            <a:endParaRPr lang="es-EC" b="1" dirty="0"/>
          </a:p>
        </p:txBody>
      </p:sp>
      <p:sp>
        <p:nvSpPr>
          <p:cNvPr id="6" name="CuadroTexto 5"/>
          <p:cNvSpPr txBox="1"/>
          <p:nvPr/>
        </p:nvSpPr>
        <p:spPr>
          <a:xfrm>
            <a:off x="6084168" y="555724"/>
            <a:ext cx="2064476" cy="369332"/>
          </a:xfrm>
          <a:prstGeom prst="rect">
            <a:avLst/>
          </a:prstGeom>
          <a:noFill/>
        </p:spPr>
        <p:txBody>
          <a:bodyPr wrap="none" rtlCol="0">
            <a:spAutoFit/>
          </a:bodyPr>
          <a:lstStyle/>
          <a:p>
            <a:r>
              <a:rPr lang="es-EC" b="1" dirty="0" smtClean="0"/>
              <a:t>Transporte de carga</a:t>
            </a:r>
            <a:endParaRPr lang="es-EC" b="1" dirty="0"/>
          </a:p>
        </p:txBody>
      </p:sp>
      <p:pic>
        <p:nvPicPr>
          <p:cNvPr id="7" name="Imagen 6"/>
          <p:cNvPicPr>
            <a:picLocks noChangeAspect="1"/>
          </p:cNvPicPr>
          <p:nvPr/>
        </p:nvPicPr>
        <p:blipFill rotWithShape="1">
          <a:blip r:embed="rId3"/>
          <a:srcRect l="32290" t="51969" r="35058" b="30313"/>
          <a:stretch/>
        </p:blipFill>
        <p:spPr>
          <a:xfrm>
            <a:off x="4468328" y="1147904"/>
            <a:ext cx="4675672" cy="1426476"/>
          </a:xfrm>
          <a:prstGeom prst="rect">
            <a:avLst/>
          </a:prstGeom>
        </p:spPr>
      </p:pic>
      <p:graphicFrame>
        <p:nvGraphicFramePr>
          <p:cNvPr id="2" name="Diagrama 1"/>
          <p:cNvGraphicFramePr/>
          <p:nvPr>
            <p:extLst>
              <p:ext uri="{D42A27DB-BD31-4B8C-83A1-F6EECF244321}">
                <p14:modId xmlns:p14="http://schemas.microsoft.com/office/powerpoint/2010/main" val="838089245"/>
              </p:ext>
            </p:extLst>
          </p:nvPr>
        </p:nvGraphicFramePr>
        <p:xfrm>
          <a:off x="0" y="4869160"/>
          <a:ext cx="6624736" cy="1759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1966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88640"/>
            <a:ext cx="4690708" cy="923330"/>
          </a:xfrm>
          <a:prstGeom prst="rect">
            <a:avLst/>
          </a:prstGeom>
        </p:spPr>
        <p:txBody>
          <a:bodyPr wrap="none">
            <a:spAutoFit/>
          </a:bodyPr>
          <a:lstStyle/>
          <a:p>
            <a:pPr marL="1143000" indent="-1143000">
              <a:buFont typeface="Arial" panose="020B0604020202020204" pitchFamily="34" charset="0"/>
              <a:buChar char="•"/>
            </a:pPr>
            <a:r>
              <a:rPr lang="es-EC" sz="5400" dirty="0" smtClean="0">
                <a:solidFill>
                  <a:srgbClr val="00B050"/>
                </a:solidFill>
                <a:latin typeface="Monotype Corsiva" panose="03010101010201010101" pitchFamily="66" charset="0"/>
              </a:rPr>
              <a:t>Prueba Piloto</a:t>
            </a:r>
            <a:endParaRPr lang="es-EC" sz="5400" dirty="0">
              <a:solidFill>
                <a:srgbClr val="00B050"/>
              </a:solidFill>
              <a:latin typeface="Monotype Corsiva" panose="03010101010201010101" pitchFamily="66" charset="0"/>
            </a:endParaRPr>
          </a:p>
        </p:txBody>
      </p:sp>
      <p:sp>
        <p:nvSpPr>
          <p:cNvPr id="4" name="Rectángulo 3"/>
          <p:cNvSpPr/>
          <p:nvPr/>
        </p:nvSpPr>
        <p:spPr>
          <a:xfrm>
            <a:off x="0" y="1033975"/>
            <a:ext cx="8712968" cy="1530162"/>
          </a:xfrm>
          <a:prstGeom prst="rect">
            <a:avLst/>
          </a:prstGeom>
        </p:spPr>
        <p:txBody>
          <a:bodyPr wrap="square">
            <a:spAutoFit/>
          </a:bodyPr>
          <a:lstStyle/>
          <a:p>
            <a:pPr marL="180340" indent="180340" algn="just">
              <a:lnSpc>
                <a:spcPct val="15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En el desarrollo de la prueba piloto, para la investigación, se realizaron 20 encuestas a los transportistas pertenecientes a los segmentos de transporte de pasajeros y transporte de carga del Distrito Metropolitano de Quito (DMQ), en donde se tomó en cuenta la pregunta Número 10 de la encuesta, ¿Actualmente reencauche  sus llantas? Y como resultado se obtuvo</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stretch>
            <a:fillRect/>
          </a:stretch>
        </p:blipFill>
        <p:spPr>
          <a:xfrm>
            <a:off x="392553" y="2636912"/>
            <a:ext cx="4899527" cy="4015884"/>
          </a:xfrm>
          <a:prstGeom prst="rect">
            <a:avLst/>
          </a:prstGeom>
        </p:spPr>
      </p:pic>
      <p:sp>
        <p:nvSpPr>
          <p:cNvPr id="6" name="Rectángulo 5"/>
          <p:cNvSpPr/>
          <p:nvPr/>
        </p:nvSpPr>
        <p:spPr>
          <a:xfrm>
            <a:off x="3923928" y="4077072"/>
            <a:ext cx="4572000" cy="685059"/>
          </a:xfrm>
          <a:prstGeom prst="rect">
            <a:avLst/>
          </a:prstGeom>
        </p:spPr>
        <p:txBody>
          <a:bodyPr>
            <a:spAutoFit/>
          </a:bodyPr>
          <a:lstStyle/>
          <a:p>
            <a:pPr algn="ctr">
              <a:lnSpc>
                <a:spcPct val="107000"/>
              </a:lnSpc>
              <a:spcAft>
                <a:spcPts val="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 variables positivas 14/20 = 0,7</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 variables negativas 6/10 = 0,3</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6096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51520" y="2204864"/>
            <a:ext cx="3035143" cy="3356990"/>
            <a:chOff x="4577" y="0"/>
            <a:chExt cx="4402335" cy="4869159"/>
          </a:xfrm>
        </p:grpSpPr>
        <p:sp>
          <p:nvSpPr>
            <p:cNvPr id="4" name="Operación manual 3"/>
            <p:cNvSpPr/>
            <p:nvPr/>
          </p:nvSpPr>
          <p:spPr>
            <a:xfrm rot="16200000">
              <a:off x="-228835" y="233412"/>
              <a:ext cx="4869159" cy="4402335"/>
            </a:xfrm>
            <a:prstGeom prst="flowChartManualOperation">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5" name="Operación manual 4"/>
            <p:cNvSpPr/>
            <p:nvPr/>
          </p:nvSpPr>
          <p:spPr>
            <a:xfrm rot="21600000">
              <a:off x="4577" y="973832"/>
              <a:ext cx="4402335" cy="2921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0" rIns="135930" bIns="0" numCol="1" spcCol="1270" anchor="ctr" anchorCtr="0">
              <a:noAutofit/>
            </a:bodyPr>
            <a:lstStyle/>
            <a:p>
              <a:r>
                <a:rPr lang="es-EC" dirty="0" smtClean="0">
                  <a:latin typeface="Times New Roman" panose="02020603050405020304" pitchFamily="18" charset="0"/>
                  <a:cs typeface="Times New Roman" panose="02020603050405020304" pitchFamily="18" charset="0"/>
                </a:rPr>
                <a:t>Muestreo Estratificado</a:t>
              </a:r>
              <a:endParaRPr lang="es-EC" dirty="0">
                <a:latin typeface="Times New Roman" panose="02020603050405020304" pitchFamily="18" charset="0"/>
                <a:cs typeface="Times New Roman" panose="02020603050405020304" pitchFamily="18" charset="0"/>
              </a:endParaRPr>
            </a:p>
          </p:txBody>
        </p:sp>
      </p:grpSp>
      <p:pic>
        <p:nvPicPr>
          <p:cNvPr id="6" name="Imagen 5"/>
          <p:cNvPicPr>
            <a:picLocks noChangeAspect="1"/>
          </p:cNvPicPr>
          <p:nvPr/>
        </p:nvPicPr>
        <p:blipFill rotWithShape="1">
          <a:blip r:embed="rId2"/>
          <a:srcRect l="31184" t="24406" r="28969" b="30313"/>
          <a:stretch/>
        </p:blipFill>
        <p:spPr>
          <a:xfrm>
            <a:off x="3419872" y="2157477"/>
            <a:ext cx="5328593" cy="3404378"/>
          </a:xfrm>
          <a:prstGeom prst="rect">
            <a:avLst/>
          </a:prstGeom>
        </p:spPr>
      </p:pic>
    </p:spTree>
    <p:extLst>
      <p:ext uri="{BB962C8B-B14F-4D97-AF65-F5344CB8AC3E}">
        <p14:creationId xmlns:p14="http://schemas.microsoft.com/office/powerpoint/2010/main" val="203292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3398218784"/>
              </p:ext>
            </p:extLst>
          </p:nvPr>
        </p:nvGraphicFramePr>
        <p:xfrm>
          <a:off x="247212" y="908720"/>
          <a:ext cx="8896788" cy="4480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Marcador de texto 3"/>
              <p:cNvSpPr txBox="1">
                <a:spLocks/>
              </p:cNvSpPr>
              <p:nvPr/>
            </p:nvSpPr>
            <p:spPr>
              <a:xfrm>
                <a:off x="3275856" y="2780928"/>
                <a:ext cx="2997034" cy="1046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s-EC" sz="2400" i="1" smtClean="0">
                        <a:latin typeface="Cambria Math" panose="02040503050406030204" pitchFamily="18" charset="0"/>
                      </a:rPr>
                      <m:t>𝑛</m:t>
                    </m:r>
                    <m:r>
                      <a:rPr lang="es-EC" sz="2400" i="1" smtClean="0">
                        <a:latin typeface="Cambria Math" panose="02040503050406030204" pitchFamily="18" charset="0"/>
                      </a:rPr>
                      <m:t>= </m:t>
                    </m:r>
                    <m:f>
                      <m:fPr>
                        <m:ctrlPr>
                          <a:rPr lang="es-EC" sz="2400" i="1">
                            <a:latin typeface="Cambria Math" panose="02040503050406030204" pitchFamily="18" charset="0"/>
                          </a:rPr>
                        </m:ctrlPr>
                      </m:fPr>
                      <m:num>
                        <m:r>
                          <a:rPr lang="es-EC" sz="2400" i="1">
                            <a:latin typeface="Cambria Math" panose="02040503050406030204" pitchFamily="18" charset="0"/>
                          </a:rPr>
                          <m:t>𝑁</m:t>
                        </m:r>
                        <m:r>
                          <a:rPr lang="es-EC" sz="2400" i="1">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𝑧</m:t>
                            </m:r>
                          </m:e>
                          <m:sup>
                            <m:r>
                              <a:rPr lang="es-EC" sz="2400" i="1">
                                <a:latin typeface="Cambria Math" panose="02040503050406030204" pitchFamily="18" charset="0"/>
                              </a:rPr>
                              <m:t>2</m:t>
                            </m:r>
                          </m:sup>
                        </m:sSup>
                        <m:r>
                          <a:rPr lang="es-EC" sz="2400" i="1">
                            <a:latin typeface="Cambria Math" panose="02040503050406030204" pitchFamily="18" charset="0"/>
                          </a:rPr>
                          <m:t>∗</m:t>
                        </m:r>
                        <m:r>
                          <a:rPr lang="es-EC" sz="2400" i="1">
                            <a:latin typeface="Cambria Math" panose="02040503050406030204" pitchFamily="18" charset="0"/>
                          </a:rPr>
                          <m:t>𝑝</m:t>
                        </m:r>
                        <m:r>
                          <a:rPr lang="es-EC" sz="2400" i="1">
                            <a:latin typeface="Cambria Math" panose="02040503050406030204" pitchFamily="18" charset="0"/>
                          </a:rPr>
                          <m:t>∗</m:t>
                        </m:r>
                        <m:r>
                          <a:rPr lang="es-EC" sz="2400" i="1">
                            <a:latin typeface="Cambria Math" panose="02040503050406030204" pitchFamily="18" charset="0"/>
                          </a:rPr>
                          <m:t>𝑞</m:t>
                        </m:r>
                      </m:num>
                      <m:den>
                        <m:sSup>
                          <m:sSupPr>
                            <m:ctrlPr>
                              <a:rPr lang="es-EC" sz="2400" i="1">
                                <a:latin typeface="Cambria Math" panose="02040503050406030204" pitchFamily="18" charset="0"/>
                              </a:rPr>
                            </m:ctrlPr>
                          </m:sSupPr>
                          <m:e>
                            <m:r>
                              <a:rPr lang="es-EC" sz="2400" i="1">
                                <a:latin typeface="Cambria Math" panose="02040503050406030204" pitchFamily="18" charset="0"/>
                              </a:rPr>
                              <m:t>𝑒</m:t>
                            </m:r>
                          </m:e>
                          <m:sup>
                            <m:r>
                              <a:rPr lang="es-EC" sz="2400" i="1">
                                <a:latin typeface="Cambria Math" panose="02040503050406030204" pitchFamily="18" charset="0"/>
                              </a:rPr>
                              <m:t>2</m:t>
                            </m:r>
                          </m:sup>
                        </m:sSup>
                        <m:r>
                          <a:rPr lang="es-EC" sz="2400" i="1">
                            <a:latin typeface="Cambria Math" panose="02040503050406030204" pitchFamily="18" charset="0"/>
                          </a:rPr>
                          <m:t>∗</m:t>
                        </m:r>
                        <m:d>
                          <m:dPr>
                            <m:ctrlPr>
                              <a:rPr lang="es-EC" sz="2400" i="1">
                                <a:latin typeface="Cambria Math" panose="02040503050406030204" pitchFamily="18" charset="0"/>
                              </a:rPr>
                            </m:ctrlPr>
                          </m:dPr>
                          <m:e>
                            <m:r>
                              <a:rPr lang="es-EC" sz="2400" i="1">
                                <a:latin typeface="Cambria Math" panose="02040503050406030204" pitchFamily="18" charset="0"/>
                              </a:rPr>
                              <m:t>𝑁</m:t>
                            </m:r>
                            <m:r>
                              <a:rPr lang="es-EC" sz="2400" i="1">
                                <a:latin typeface="Cambria Math" panose="02040503050406030204" pitchFamily="18" charset="0"/>
                              </a:rPr>
                              <m:t>−1</m:t>
                            </m:r>
                          </m:e>
                        </m:d>
                        <m:r>
                          <a:rPr lang="es-EC" sz="2400" i="1">
                            <a:latin typeface="Cambria Math" panose="02040503050406030204" pitchFamily="18" charset="0"/>
                          </a:rPr>
                          <m:t>+ </m:t>
                        </m:r>
                        <m:sSup>
                          <m:sSupPr>
                            <m:ctrlPr>
                              <a:rPr lang="es-EC" sz="2400" i="1">
                                <a:latin typeface="Cambria Math" panose="02040503050406030204" pitchFamily="18" charset="0"/>
                              </a:rPr>
                            </m:ctrlPr>
                          </m:sSupPr>
                          <m:e>
                            <m:r>
                              <a:rPr lang="es-EC" sz="2400" i="1">
                                <a:latin typeface="Cambria Math" panose="02040503050406030204" pitchFamily="18" charset="0"/>
                              </a:rPr>
                              <m:t>𝑧</m:t>
                            </m:r>
                          </m:e>
                          <m:sup>
                            <m:r>
                              <a:rPr lang="es-EC" sz="2400" i="1">
                                <a:latin typeface="Cambria Math" panose="02040503050406030204" pitchFamily="18" charset="0"/>
                              </a:rPr>
                              <m:t>2</m:t>
                            </m:r>
                          </m:sup>
                        </m:sSup>
                        <m:r>
                          <a:rPr lang="es-EC" sz="2400" i="1">
                            <a:latin typeface="Cambria Math" panose="02040503050406030204" pitchFamily="18" charset="0"/>
                          </a:rPr>
                          <m:t>∗</m:t>
                        </m:r>
                        <m:r>
                          <a:rPr lang="es-EC" sz="2400" i="1">
                            <a:latin typeface="Cambria Math" panose="02040503050406030204" pitchFamily="18" charset="0"/>
                          </a:rPr>
                          <m:t>𝑝</m:t>
                        </m:r>
                        <m:r>
                          <a:rPr lang="es-EC" sz="2400" i="1">
                            <a:latin typeface="Cambria Math" panose="02040503050406030204" pitchFamily="18" charset="0"/>
                          </a:rPr>
                          <m:t>∗</m:t>
                        </m:r>
                        <m:r>
                          <a:rPr lang="es-EC" sz="2400" i="1">
                            <a:latin typeface="Cambria Math" panose="02040503050406030204" pitchFamily="18" charset="0"/>
                          </a:rPr>
                          <m:t>𝑞</m:t>
                        </m:r>
                      </m:den>
                    </m:f>
                  </m:oMath>
                </a14:m>
                <a:endParaRPr lang="es-EC" sz="2400" dirty="0"/>
              </a:p>
              <a:p>
                <a:endParaRPr lang="es-EC" sz="2400" dirty="0"/>
              </a:p>
            </p:txBody>
          </p:sp>
        </mc:Choice>
        <mc:Fallback xmlns="">
          <p:sp>
            <p:nvSpPr>
              <p:cNvPr id="5" name="Marcador de texto 3"/>
              <p:cNvSpPr txBox="1">
                <a:spLocks noRot="1" noChangeAspect="1" noMove="1" noResize="1" noEditPoints="1" noAdjustHandles="1" noChangeArrowheads="1" noChangeShapeType="1" noTextEdit="1"/>
              </p:cNvSpPr>
              <p:nvPr/>
            </p:nvSpPr>
            <p:spPr>
              <a:xfrm>
                <a:off x="3275856" y="2780928"/>
                <a:ext cx="2997034" cy="1046900"/>
              </a:xfrm>
              <a:prstGeom prst="rect">
                <a:avLst/>
              </a:prstGeom>
              <a:blipFill rotWithShape="0">
                <a:blip r:embed="rId7"/>
                <a:stretch>
                  <a:fillRect l="-2642" t="-5814"/>
                </a:stretch>
              </a:blipFill>
            </p:spPr>
            <p:txBody>
              <a:bodyPr/>
              <a:lstStyle/>
              <a:p>
                <a:r>
                  <a:rPr lang="es-EC">
                    <a:noFill/>
                  </a:rPr>
                  <a:t> </a:t>
                </a:r>
              </a:p>
            </p:txBody>
          </p:sp>
        </mc:Fallback>
      </mc:AlternateContent>
      <p:sp>
        <p:nvSpPr>
          <p:cNvPr id="6" name="CuadroTexto 5"/>
          <p:cNvSpPr txBox="1"/>
          <p:nvPr/>
        </p:nvSpPr>
        <p:spPr>
          <a:xfrm>
            <a:off x="323528" y="6165304"/>
            <a:ext cx="3960123" cy="369332"/>
          </a:xfrm>
          <a:prstGeom prst="rect">
            <a:avLst/>
          </a:prstGeom>
          <a:noFill/>
        </p:spPr>
        <p:txBody>
          <a:bodyPr wrap="none" rtlCol="0">
            <a:spAutoFit/>
          </a:bodyPr>
          <a:lstStyle/>
          <a:p>
            <a:r>
              <a:rPr lang="es-EC" dirty="0" smtClean="0"/>
              <a:t>AMT: Agencia Metropolitana de Transito</a:t>
            </a:r>
            <a:endParaRPr lang="es-EC" dirty="0"/>
          </a:p>
        </p:txBody>
      </p:sp>
    </p:spTree>
    <p:extLst>
      <p:ext uri="{BB962C8B-B14F-4D97-AF65-F5344CB8AC3E}">
        <p14:creationId xmlns:p14="http://schemas.microsoft.com/office/powerpoint/2010/main" val="788158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88640"/>
            <a:ext cx="6851556" cy="923330"/>
          </a:xfrm>
          <a:prstGeom prst="rect">
            <a:avLst/>
          </a:prstGeom>
        </p:spPr>
        <p:txBody>
          <a:bodyPr wrap="none">
            <a:spAutoFit/>
          </a:bodyPr>
          <a:lstStyle/>
          <a:p>
            <a:pPr marL="1143000" indent="-1143000">
              <a:buFont typeface="Arial" panose="020B0604020202020204" pitchFamily="34" charset="0"/>
              <a:buChar char="•"/>
            </a:pPr>
            <a:r>
              <a:rPr lang="es-EC" sz="5400" dirty="0" smtClean="0">
                <a:solidFill>
                  <a:srgbClr val="00B050"/>
                </a:solidFill>
                <a:latin typeface="Monotype Corsiva" panose="03010101010201010101" pitchFamily="66" charset="0"/>
              </a:rPr>
              <a:t>Principales Resultados</a:t>
            </a:r>
            <a:endParaRPr lang="es-EC" sz="5400" dirty="0">
              <a:solidFill>
                <a:srgbClr val="00B050"/>
              </a:solidFill>
              <a:latin typeface="Monotype Corsiva" panose="03010101010201010101" pitchFamily="66" charset="0"/>
            </a:endParaRPr>
          </a:p>
        </p:txBody>
      </p:sp>
      <p:sp>
        <p:nvSpPr>
          <p:cNvPr id="4" name="Rectángulo 3"/>
          <p:cNvSpPr/>
          <p:nvPr/>
        </p:nvSpPr>
        <p:spPr>
          <a:xfrm>
            <a:off x="179512" y="1412776"/>
            <a:ext cx="6174432" cy="388696"/>
          </a:xfrm>
          <a:prstGeom prst="rect">
            <a:avLst/>
          </a:prstGeom>
        </p:spPr>
        <p:txBody>
          <a:bodyPr wrap="square">
            <a:spAutoFit/>
          </a:bodyPr>
          <a:lstStyle/>
          <a:p>
            <a:pPr>
              <a:lnSpc>
                <a:spcPct val="107000"/>
              </a:lnSpc>
              <a:spcAft>
                <a:spcPts val="800"/>
              </a:spcAft>
              <a:tabLst>
                <a:tab pos="66675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 ¿Cargo que ocupa actualmente en la empresa?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83180" y="2102278"/>
            <a:ext cx="5483332" cy="4381636"/>
          </a:xfrm>
          <a:prstGeom prst="rect">
            <a:avLst/>
          </a:prstGeom>
          <a:noFill/>
          <a:ln>
            <a:noFill/>
          </a:ln>
        </p:spPr>
      </p:pic>
      <p:sp>
        <p:nvSpPr>
          <p:cNvPr id="6" name="Rectángulo 5"/>
          <p:cNvSpPr/>
          <p:nvPr/>
        </p:nvSpPr>
        <p:spPr>
          <a:xfrm>
            <a:off x="4427984" y="5537612"/>
            <a:ext cx="4572000" cy="923330"/>
          </a:xfrm>
          <a:prstGeom prst="rect">
            <a:avLst/>
          </a:prstGeom>
        </p:spPr>
        <p:txBody>
          <a:bodyPr>
            <a:spAutoFit/>
          </a:bodyPr>
          <a:lstStyle/>
          <a:p>
            <a:r>
              <a:rPr lang="es-EC" dirty="0">
                <a:latin typeface="Times New Roman" panose="02020603050405020304" pitchFamily="18" charset="0"/>
                <a:ea typeface="Calibri" panose="020F0502020204030204" pitchFamily="34" charset="0"/>
              </a:rPr>
              <a:t>Del total de encuestados el 61,4% son choferes, el 34,5% son propietarios del vehículo y el 4,1% el jefe de mantenimiento</a:t>
            </a:r>
            <a:endParaRPr lang="es-EC" dirty="0"/>
          </a:p>
        </p:txBody>
      </p:sp>
    </p:spTree>
    <p:extLst>
      <p:ext uri="{BB962C8B-B14F-4D97-AF65-F5344CB8AC3E}">
        <p14:creationId xmlns:p14="http://schemas.microsoft.com/office/powerpoint/2010/main" val="3138869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740" y="332656"/>
            <a:ext cx="6174432" cy="507831"/>
          </a:xfrm>
          <a:prstGeom prst="rect">
            <a:avLst/>
          </a:prstGeom>
        </p:spPr>
        <p:txBody>
          <a:bodyPr wrap="square">
            <a:spAutoFit/>
          </a:bodyPr>
          <a:lstStyle/>
          <a:p>
            <a:pPr marL="457200" algn="just">
              <a:lnSpc>
                <a:spcPct val="150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N°3 ¿A qué sector de transporte pertenece?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09045" y="980728"/>
            <a:ext cx="5858885" cy="4680520"/>
          </a:xfrm>
          <a:prstGeom prst="rect">
            <a:avLst/>
          </a:prstGeom>
          <a:noFill/>
          <a:ln>
            <a:noFill/>
          </a:ln>
        </p:spPr>
      </p:pic>
      <p:sp>
        <p:nvSpPr>
          <p:cNvPr id="5" name="Rectángulo 4"/>
          <p:cNvSpPr/>
          <p:nvPr/>
        </p:nvSpPr>
        <p:spPr>
          <a:xfrm>
            <a:off x="2771800" y="5445224"/>
            <a:ext cx="6174432" cy="1338828"/>
          </a:xfrm>
          <a:prstGeom prst="rect">
            <a:avLst/>
          </a:prstGeom>
        </p:spPr>
        <p:txBody>
          <a:bodyPr wrap="square">
            <a:spAutoFit/>
          </a:bodyPr>
          <a:lstStyle/>
          <a:p>
            <a:pPr marL="180340" indent="450215"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El sector de transporte más representativo en el mercado es el transporte de carga con el 68,97%, mientras que el transporte de pasajeros tiene el 31,03%.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143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2" y="476672"/>
            <a:ext cx="5814392" cy="388696"/>
          </a:xfrm>
          <a:prstGeom prst="rect">
            <a:avLst/>
          </a:prstGeom>
        </p:spPr>
        <p:txBody>
          <a:bodyPr wrap="square">
            <a:spAutoFit/>
          </a:bodyPr>
          <a:lstStyle/>
          <a:p>
            <a:pPr marL="180340" algn="just">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N°4 ¿Qué actividad de transporte realiza?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5367276" cy="4288018"/>
          </a:xfrm>
          <a:prstGeom prst="rect">
            <a:avLst/>
          </a:prstGeom>
          <a:noFill/>
          <a:ln>
            <a:noFill/>
          </a:ln>
        </p:spPr>
      </p:pic>
      <p:sp>
        <p:nvSpPr>
          <p:cNvPr id="5" name="Rectángulo 4"/>
          <p:cNvSpPr/>
          <p:nvPr/>
        </p:nvSpPr>
        <p:spPr>
          <a:xfrm>
            <a:off x="4283968" y="2636912"/>
            <a:ext cx="4572000" cy="3831818"/>
          </a:xfrm>
          <a:prstGeom prst="rect">
            <a:avLst/>
          </a:prstGeom>
        </p:spPr>
        <p:txBody>
          <a:bodyPr>
            <a:spAutoFit/>
          </a:bodyPr>
          <a:lstStyle/>
          <a:p>
            <a:pPr marL="180340" indent="450215"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El sector de transporte más representativo en el mercado es el transporte de carga liviana con el 42.63%, seguido por el transporte de carga pesada con el 26,3%, transporte escolar con el 18,5%, transporte urbano 7,5%, transporte interprovincial el 2,2%, transporte Interparroquial 1,3%, transporte Intercantonal 0,9% y el transporte público con el 0,6%.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19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3251"/>
            <a:ext cx="9144000" cy="392991"/>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
        <p:nvSpPr>
          <p:cNvPr id="9" name="8 Rectángulo"/>
          <p:cNvSpPr/>
          <p:nvPr/>
        </p:nvSpPr>
        <p:spPr>
          <a:xfrm>
            <a:off x="1331640" y="836712"/>
            <a:ext cx="6097631" cy="646331"/>
          </a:xfrm>
          <a:prstGeom prst="rect">
            <a:avLst/>
          </a:prstGeom>
          <a:noFill/>
        </p:spPr>
        <p:txBody>
          <a:bodyPr wrap="none" lIns="91440" tIns="45720" rIns="91440" bIns="45720">
            <a:spAutoFit/>
          </a:bodyPr>
          <a:lstStyle/>
          <a:p>
            <a:pPr algn="ctr"/>
            <a:r>
              <a:rPr lang="es-ES" sz="3600" b="0" cap="none" spc="0" dirty="0" smtClean="0">
                <a:ln w="18415" cmpd="sng">
                  <a:solidFill>
                    <a:srgbClr val="00B050"/>
                  </a:solidFill>
                  <a:prstDash val="solid"/>
                </a:ln>
                <a:solidFill>
                  <a:schemeClr val="bg1"/>
                </a:solidFill>
                <a:effectLst>
                  <a:outerShdw blurRad="63500" dir="3600000" algn="tl" rotWithShape="0">
                    <a:srgbClr val="000000">
                      <a:alpha val="70000"/>
                    </a:srgbClr>
                  </a:outerShdw>
                </a:effectLst>
              </a:rPr>
              <a:t>Introducción de la presentación</a:t>
            </a:r>
            <a:endParaRPr lang="es-ES" sz="3600" b="0" cap="none" spc="0" dirty="0">
              <a:ln w="18415" cmpd="sng">
                <a:solidFill>
                  <a:srgbClr val="00B050"/>
                </a:solidFill>
                <a:prstDash val="solid"/>
              </a:ln>
              <a:solidFill>
                <a:schemeClr val="bg1"/>
              </a:solidFill>
              <a:effectLst>
                <a:outerShdw blurRad="63500" dir="3600000" algn="tl" rotWithShape="0">
                  <a:srgbClr val="000000">
                    <a:alpha val="70000"/>
                  </a:srgbClr>
                </a:outerShdw>
              </a:effectLst>
            </a:endParaRPr>
          </a:p>
        </p:txBody>
      </p:sp>
      <p:pic>
        <p:nvPicPr>
          <p:cNvPr id="1028" name="Picture 4" descr="Resultado de imagen para introduccion al problem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809" y="3068960"/>
            <a:ext cx="5842482" cy="38879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92011" y="6130336"/>
            <a:ext cx="300082" cy="369332"/>
          </a:xfrm>
          <a:prstGeom prst="rect">
            <a:avLst/>
          </a:prstGeom>
        </p:spPr>
        <p:txBody>
          <a:bodyPr wrap="none">
            <a:spAutoFit/>
          </a:bodyPr>
          <a:lstStyle/>
          <a:p>
            <a:pPr lvl="0"/>
            <a:r>
              <a:rPr lang="es-EC" dirty="0" smtClean="0">
                <a:latin typeface="Times New Roman" panose="02020603050405020304" pitchFamily="18" charset="0"/>
                <a:cs typeface="Times New Roman" panose="02020603050405020304" pitchFamily="18" charset="0"/>
              </a:rPr>
              <a:t>  </a:t>
            </a:r>
            <a:endParaRPr lang="es-EC" dirty="0"/>
          </a:p>
        </p:txBody>
      </p:sp>
      <p:graphicFrame>
        <p:nvGraphicFramePr>
          <p:cNvPr id="3" name="Diagrama 2"/>
          <p:cNvGraphicFramePr/>
          <p:nvPr>
            <p:extLst>
              <p:ext uri="{D42A27DB-BD31-4B8C-83A1-F6EECF244321}">
                <p14:modId xmlns:p14="http://schemas.microsoft.com/office/powerpoint/2010/main" val="1322537006"/>
              </p:ext>
            </p:extLst>
          </p:nvPr>
        </p:nvGraphicFramePr>
        <p:xfrm>
          <a:off x="239302" y="-99392"/>
          <a:ext cx="8892480" cy="5626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72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33" y="332656"/>
            <a:ext cx="5166320" cy="388696"/>
          </a:xfrm>
          <a:prstGeom prst="rect">
            <a:avLst/>
          </a:prstGeom>
        </p:spPr>
        <p:txBody>
          <a:bodyPr wrap="square">
            <a:spAutoFit/>
          </a:bodyPr>
          <a:lstStyle/>
          <a:p>
            <a:pPr marL="180340" algn="just">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N°6 ¿Cuántas llantas tiene su vehículo?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5502205" cy="4396705"/>
          </a:xfrm>
          <a:prstGeom prst="rect">
            <a:avLst/>
          </a:prstGeom>
          <a:noFill/>
          <a:ln>
            <a:noFill/>
          </a:ln>
        </p:spPr>
      </p:pic>
      <p:sp>
        <p:nvSpPr>
          <p:cNvPr id="5" name="Rectángulo 4"/>
          <p:cNvSpPr/>
          <p:nvPr/>
        </p:nvSpPr>
        <p:spPr>
          <a:xfrm>
            <a:off x="395536" y="5301208"/>
            <a:ext cx="8004982" cy="1338828"/>
          </a:xfrm>
          <a:prstGeom prst="rect">
            <a:avLst/>
          </a:prstGeom>
        </p:spPr>
        <p:txBody>
          <a:bodyPr wrap="square">
            <a:spAutoFit/>
          </a:bodyPr>
          <a:lstStyle/>
          <a:p>
            <a:pPr marL="180340" indent="450215"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68,65% de los vehículos de transporte de pasajeros y de carga tiene 2 ejes doble llanta (6 llantas), el 10,97% tiene 2 ejes (4 llantas), el 10,97% tiene 5 ejes (18 llantas), el 5,64% 6 ejes (22 llantas) y el 3,76% tiene 3 ejes (10 llantas).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410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32656"/>
            <a:ext cx="7236296" cy="388696"/>
          </a:xfrm>
          <a:prstGeom prst="rect">
            <a:avLst/>
          </a:prstGeom>
        </p:spPr>
        <p:txBody>
          <a:bodyPr wrap="square">
            <a:spAutoFit/>
          </a:bodyPr>
          <a:lstStyle/>
          <a:p>
            <a:pPr marL="180340" algn="just">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N°8 ¿Seleccione la medida de llantas que utiliza su vehículo?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1582733034"/>
              </p:ext>
            </p:extLst>
          </p:nvPr>
        </p:nvGraphicFramePr>
        <p:xfrm>
          <a:off x="1259632" y="1196752"/>
          <a:ext cx="6126426" cy="36758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323528" y="4869160"/>
            <a:ext cx="8208912" cy="1338828"/>
          </a:xfrm>
          <a:prstGeom prst="rect">
            <a:avLst/>
          </a:prstGeom>
        </p:spPr>
        <p:txBody>
          <a:bodyPr wrap="square">
            <a:spAutoFit/>
          </a:bodyPr>
          <a:lstStyle/>
          <a:p>
            <a:pPr marL="180340" indent="180340"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La medida que más utilizan los camiones es la 750R16, los colectivos 7.00R15. Los buses la 295/80R22.5, las volquetas la 12R22.5, tráiler la 315/80R22.5, tanquero 12R22.5 y transporte publico la 295/80R22.5.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85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83" y="332656"/>
            <a:ext cx="5814392" cy="388696"/>
          </a:xfrm>
          <a:prstGeom prst="rect">
            <a:avLst/>
          </a:prstGeom>
        </p:spPr>
        <p:txBody>
          <a:bodyPr wrap="square">
            <a:spAutoFit/>
          </a:bodyPr>
          <a:lstStyle/>
          <a:p>
            <a:pPr marL="180340" algn="just">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N°10 ¿Actualmente reencaucha sus llantas?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79743" y="1124744"/>
            <a:ext cx="5136596" cy="4104456"/>
          </a:xfrm>
          <a:prstGeom prst="rect">
            <a:avLst/>
          </a:prstGeom>
          <a:noFill/>
          <a:ln>
            <a:noFill/>
          </a:ln>
        </p:spPr>
      </p:pic>
      <p:sp>
        <p:nvSpPr>
          <p:cNvPr id="5" name="Rectángulo 4"/>
          <p:cNvSpPr/>
          <p:nvPr/>
        </p:nvSpPr>
        <p:spPr>
          <a:xfrm>
            <a:off x="2983" y="5237417"/>
            <a:ext cx="8532440" cy="923330"/>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Actualmente el 44.83% del sector de transporte de pasajeros y de carga reencauchan llantas, mientras que el 55.17% no reencaucha.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760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332656"/>
            <a:ext cx="6984776" cy="388696"/>
          </a:xfrm>
          <a:prstGeom prst="rect">
            <a:avLst/>
          </a:prstGeom>
        </p:spPr>
        <p:txBody>
          <a:bodyPr wrap="square">
            <a:spAutoFit/>
          </a:bodyPr>
          <a:lstStyle/>
          <a:p>
            <a:pPr marL="180340" algn="just">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N°13 ¿Cuál es el cuidado que le da a sus neumáticos?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3792762184"/>
              </p:ext>
            </p:extLst>
          </p:nvPr>
        </p:nvGraphicFramePr>
        <p:xfrm>
          <a:off x="1259632" y="1196752"/>
          <a:ext cx="6720747"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07504" y="5157192"/>
            <a:ext cx="8082188" cy="1338828"/>
          </a:xfrm>
          <a:prstGeom prst="rect">
            <a:avLst/>
          </a:prstGeom>
        </p:spPr>
        <p:txBody>
          <a:bodyPr wrap="square">
            <a:spAutoFit/>
          </a:bodyPr>
          <a:lstStyle/>
          <a:p>
            <a:pPr marL="180340" indent="180340" algn="just">
              <a:lnSpc>
                <a:spcPct val="150000"/>
              </a:lnSpc>
              <a:spcAft>
                <a:spcPts val="80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Del 42,66% que cuida sus lllantas lo </a:t>
            </a:r>
            <a:r>
              <a:rPr lang="es-EC" dirty="0">
                <a:latin typeface="Times New Roman" panose="02020603050405020304" pitchFamily="18" charset="0"/>
                <a:ea typeface="Calibri" panose="020F0502020204030204" pitchFamily="34" charset="0"/>
                <a:cs typeface="Times New Roman" panose="02020603050405020304" pitchFamily="18" charset="0"/>
              </a:rPr>
              <a:t>más importante para ellos es que el labrado este de 3 a 4mm para desmontarla del vehículo y previamente a eso realizar la rotación de los neumáticos.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7253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1520" y="548680"/>
            <a:ext cx="6264696" cy="388696"/>
          </a:xfrm>
          <a:prstGeom prst="rect">
            <a:avLst/>
          </a:prstGeom>
        </p:spPr>
        <p:txBody>
          <a:bodyPr wrap="square">
            <a:spAutoFit/>
          </a:bodyPr>
          <a:lstStyle/>
          <a:p>
            <a:pPr marL="180340" algn="just">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N°14 ¿Por qué no compra llantas reencauchadas?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99227570"/>
              </p:ext>
            </p:extLst>
          </p:nvPr>
        </p:nvGraphicFramePr>
        <p:xfrm>
          <a:off x="1259632" y="1383546"/>
          <a:ext cx="6478795" cy="39459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51520" y="5301208"/>
            <a:ext cx="8640960" cy="1338828"/>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La razón por la cual el sector de transporte de pasajeros y de carga no compra llantas reencauchadas es porque solo compra llantas nuevas para sus flotas y han tenido una mala experiencia con las llantas reencauchadas.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18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332656"/>
            <a:ext cx="5094312" cy="388696"/>
          </a:xfrm>
          <a:prstGeom prst="rect">
            <a:avLst/>
          </a:prstGeom>
        </p:spPr>
        <p:txBody>
          <a:bodyPr wrap="square">
            <a:spAutoFit/>
          </a:bodyPr>
          <a:lstStyle/>
          <a:p>
            <a:pPr marL="180340" algn="just">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N°15 ¿Que le motivaría reencauchar?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1366268921"/>
              </p:ext>
            </p:extLst>
          </p:nvPr>
        </p:nvGraphicFramePr>
        <p:xfrm>
          <a:off x="899592" y="1268760"/>
          <a:ext cx="712879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755576" y="5445224"/>
            <a:ext cx="6768752"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El sector de transporte de pasajeros y de carga la principal razón que le motivaría a comprar una llanta reencauchada es el precio y la garantía</a:t>
            </a:r>
            <a:endParaRPr lang="es-EC" dirty="0"/>
          </a:p>
        </p:txBody>
      </p:sp>
    </p:spTree>
    <p:extLst>
      <p:ext uri="{BB962C8B-B14F-4D97-AF65-F5344CB8AC3E}">
        <p14:creationId xmlns:p14="http://schemas.microsoft.com/office/powerpoint/2010/main" val="4219908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32656"/>
            <a:ext cx="5742384" cy="507831"/>
          </a:xfrm>
          <a:prstGeom prst="rect">
            <a:avLst/>
          </a:prstGeom>
        </p:spPr>
        <p:txBody>
          <a:bodyPr wrap="square">
            <a:spAutoFit/>
          </a:bodyPr>
          <a:lstStyle/>
          <a:p>
            <a:pPr marL="228600">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N°16 ¿Estaría dispuesto a reencauchar?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2118983737"/>
              </p:ext>
            </p:extLst>
          </p:nvPr>
        </p:nvGraphicFramePr>
        <p:xfrm>
          <a:off x="467544" y="1052736"/>
          <a:ext cx="640871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539552" y="4797152"/>
            <a:ext cx="6840760" cy="1338828"/>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Del 55,17% que no reencauchan sus llantas el 20% estaría dispuesto en utilizar el proceso de reencauche para sus llantas mientras que el 80% que no reencaucha no reencaucharía sus llantas.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92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404664"/>
            <a:ext cx="5886400" cy="923330"/>
          </a:xfrm>
          <a:prstGeom prst="rect">
            <a:avLst/>
          </a:prstGeom>
        </p:spPr>
        <p:txBody>
          <a:bodyPr wrap="square">
            <a:spAutoFit/>
          </a:bodyPr>
          <a:lstStyle/>
          <a:p>
            <a:pPr marL="228600">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N°18 ¿Porque reencaucha o reencaucharía sus llantas?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3496351103"/>
              </p:ext>
            </p:extLst>
          </p:nvPr>
        </p:nvGraphicFramePr>
        <p:xfrm>
          <a:off x="1115616" y="1359451"/>
          <a:ext cx="6742037" cy="40452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07504" y="5517232"/>
            <a:ext cx="7900212" cy="878895"/>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sector de transporte de pasajeros y de carga la principal razón por la cual reencauchan las llantas es por </a:t>
            </a:r>
            <a:r>
              <a:rPr lang="es-EC" dirty="0" smtClean="0">
                <a:latin typeface="Times New Roman" panose="02020603050405020304" pitchFamily="18" charset="0"/>
                <a:ea typeface="Calibri" panose="020F0502020204030204" pitchFamily="34" charset="0"/>
                <a:cs typeface="Times New Roman" panose="02020603050405020304" pitchFamily="18" charset="0"/>
              </a:rPr>
              <a:t>seguridad, ahorro y durabilidad.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848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1520" y="404664"/>
            <a:ext cx="6174432" cy="923330"/>
          </a:xfrm>
          <a:prstGeom prst="rect">
            <a:avLst/>
          </a:prstGeom>
        </p:spPr>
        <p:txBody>
          <a:bodyPr wrap="square">
            <a:spAutoFit/>
          </a:bodyPr>
          <a:lstStyle/>
          <a:p>
            <a:pPr marL="228600">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N°19 ¿Cuántas veces que reencaucha una misma llanta?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0728"/>
            <a:ext cx="5557039" cy="4440138"/>
          </a:xfrm>
          <a:prstGeom prst="rect">
            <a:avLst/>
          </a:prstGeom>
          <a:noFill/>
          <a:ln>
            <a:noFill/>
          </a:ln>
        </p:spPr>
      </p:pic>
      <p:sp>
        <p:nvSpPr>
          <p:cNvPr id="5" name="Rectángulo 4"/>
          <p:cNvSpPr/>
          <p:nvPr/>
        </p:nvSpPr>
        <p:spPr>
          <a:xfrm>
            <a:off x="0" y="5517232"/>
            <a:ext cx="8136904" cy="1338828"/>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De los encuestados que actualmente reencauchan sus llantas 65,73% del sector de transporte reencaucha 1 sola vez sus llantas, el 32,87% reencaucha 2 veces mientras que el 1,40% reencaucha 3 veces la misma llanta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919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206" y="260648"/>
            <a:ext cx="5479897" cy="388696"/>
          </a:xfrm>
          <a:prstGeom prst="rect">
            <a:avLst/>
          </a:prstGeom>
        </p:spPr>
        <p:txBody>
          <a:bodyPr wrap="square">
            <a:spAutoFit/>
          </a:bodyPr>
          <a:lstStyle/>
          <a:p>
            <a:pPr marL="180340">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N°20 ¿Cuántas llantas reencaucha usted?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5472608" cy="4372728"/>
          </a:xfrm>
          <a:prstGeom prst="rect">
            <a:avLst/>
          </a:prstGeom>
          <a:noFill/>
          <a:ln>
            <a:noFill/>
          </a:ln>
        </p:spPr>
      </p:pic>
      <p:sp>
        <p:nvSpPr>
          <p:cNvPr id="5" name="Rectángulo 4"/>
          <p:cNvSpPr/>
          <p:nvPr/>
        </p:nvSpPr>
        <p:spPr>
          <a:xfrm>
            <a:off x="179512" y="5770192"/>
            <a:ext cx="7272808" cy="685059"/>
          </a:xfrm>
          <a:prstGeom prst="rect">
            <a:avLst/>
          </a:prstGeom>
        </p:spPr>
        <p:txBody>
          <a:bodyPr wrap="square">
            <a:spAutoFit/>
          </a:bodyPr>
          <a:lstStyle/>
          <a:p>
            <a:pPr marL="180340" indent="180340" algn="just">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promedio de llantas que reencaucha el sector de transporte de pasajeros y de carga es de 6 llantas anualmente.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18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3251"/>
            <a:ext cx="9144000" cy="392991"/>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
        <p:nvSpPr>
          <p:cNvPr id="6" name="Rectángulo 5"/>
          <p:cNvSpPr/>
          <p:nvPr/>
        </p:nvSpPr>
        <p:spPr>
          <a:xfrm>
            <a:off x="357544" y="548680"/>
            <a:ext cx="8428911" cy="1107996"/>
          </a:xfrm>
          <a:prstGeom prst="rect">
            <a:avLst/>
          </a:prstGeom>
        </p:spPr>
        <p:txBody>
          <a:bodyPr wrap="none">
            <a:spAutoFit/>
          </a:bodyPr>
          <a:lstStyle/>
          <a:p>
            <a:pPr marL="1143000" indent="-1143000">
              <a:buFont typeface="Arial" panose="020B0604020202020204" pitchFamily="34" charset="0"/>
              <a:buChar char="•"/>
            </a:pPr>
            <a:r>
              <a:rPr lang="es-EC" sz="6600" dirty="0">
                <a:solidFill>
                  <a:srgbClr val="00B050"/>
                </a:solidFill>
                <a:latin typeface="Monotype Corsiva" panose="03010101010201010101" pitchFamily="66" charset="0"/>
              </a:rPr>
              <a:t>Definición del problema</a:t>
            </a:r>
          </a:p>
        </p:txBody>
      </p:sp>
      <p:pic>
        <p:nvPicPr>
          <p:cNvPr id="1026" name="Picture 2" descr="http://www.ecuavisa.com/sites/ecuavisa.com/files/fotos/2015/04/07-04-2015-llant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9" y="1825616"/>
            <a:ext cx="9092677" cy="4339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4111047567"/>
              </p:ext>
            </p:extLst>
          </p:nvPr>
        </p:nvGraphicFramePr>
        <p:xfrm>
          <a:off x="107504" y="1101016"/>
          <a:ext cx="9036496" cy="5755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849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8520" y="260648"/>
            <a:ext cx="5742384" cy="729430"/>
          </a:xfrm>
          <a:prstGeom prst="rect">
            <a:avLst/>
          </a:prstGeom>
        </p:spPr>
        <p:txBody>
          <a:bodyPr wrap="square">
            <a:spAutoFit/>
          </a:bodyPr>
          <a:lstStyle/>
          <a:p>
            <a:pPr marL="457200" algn="just">
              <a:lnSpc>
                <a:spcPct val="115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N°23 Precio que paga o pagaría por reencauchar una llanta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1532139387"/>
              </p:ext>
            </p:extLst>
          </p:nvPr>
        </p:nvGraphicFramePr>
        <p:xfrm>
          <a:off x="827584" y="1340768"/>
          <a:ext cx="7488832" cy="388843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51520" y="5229200"/>
            <a:ext cx="7488832" cy="923330"/>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precio depende de la medida de la llanta que utilice el precio más bajo es de $75-$100 y el más alto más de $300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533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32656"/>
            <a:ext cx="6030416" cy="729430"/>
          </a:xfrm>
          <a:prstGeom prst="rect">
            <a:avLst/>
          </a:prstGeom>
        </p:spPr>
        <p:txBody>
          <a:bodyPr wrap="square">
            <a:spAutoFit/>
          </a:bodyPr>
          <a:lstStyle/>
          <a:p>
            <a:pPr marL="457200" algn="just">
              <a:lnSpc>
                <a:spcPct val="115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N°24 ¿Cuál es la reencauchadora que conoce usted?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119576623"/>
              </p:ext>
            </p:extLst>
          </p:nvPr>
        </p:nvGraphicFramePr>
        <p:xfrm>
          <a:off x="1331640" y="1062086"/>
          <a:ext cx="7056784" cy="409510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79512" y="4941168"/>
            <a:ext cx="8568952" cy="923330"/>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La reencauchadora más mencionada fue la </a:t>
            </a:r>
            <a:r>
              <a:rPr lang="es-EC" dirty="0" err="1">
                <a:latin typeface="Times New Roman" panose="02020603050405020304" pitchFamily="18" charset="0"/>
                <a:ea typeface="Calibri" panose="020F0502020204030204" pitchFamily="34" charset="0"/>
                <a:cs typeface="Times New Roman" panose="02020603050405020304" pitchFamily="18" charset="0"/>
              </a:rPr>
              <a:t>Durallanta</a:t>
            </a:r>
            <a:r>
              <a:rPr lang="es-EC" dirty="0">
                <a:latin typeface="Times New Roman" panose="02020603050405020304" pitchFamily="18" charset="0"/>
                <a:ea typeface="Calibri" panose="020F0502020204030204" pitchFamily="34" charset="0"/>
                <a:cs typeface="Times New Roman" panose="02020603050405020304" pitchFamily="18" charset="0"/>
              </a:rPr>
              <a:t> con el 22% seguida por Reencauchadora Europea con el 17%, y </a:t>
            </a:r>
            <a:r>
              <a:rPr lang="es-EC" dirty="0" err="1">
                <a:latin typeface="Times New Roman" panose="02020603050405020304" pitchFamily="18" charset="0"/>
                <a:ea typeface="Calibri" panose="020F0502020204030204" pitchFamily="34" charset="0"/>
                <a:cs typeface="Times New Roman" panose="02020603050405020304" pitchFamily="18" charset="0"/>
              </a:rPr>
              <a:t>Renovallanta</a:t>
            </a:r>
            <a:r>
              <a:rPr lang="es-EC" dirty="0">
                <a:latin typeface="Times New Roman" panose="02020603050405020304" pitchFamily="18" charset="0"/>
                <a:ea typeface="Calibri" panose="020F0502020204030204" pitchFamily="34" charset="0"/>
                <a:cs typeface="Times New Roman" panose="02020603050405020304" pitchFamily="18" charset="0"/>
              </a:rPr>
              <a:t> con el 11% del total del mercado.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088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0528" y="260648"/>
            <a:ext cx="5958408" cy="729430"/>
          </a:xfrm>
          <a:prstGeom prst="rect">
            <a:avLst/>
          </a:prstGeom>
        </p:spPr>
        <p:txBody>
          <a:bodyPr wrap="square">
            <a:spAutoFit/>
          </a:bodyPr>
          <a:lstStyle/>
          <a:p>
            <a:pPr marL="457200" algn="just">
              <a:lnSpc>
                <a:spcPct val="115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N°25 ¿Razones para escoger la compañía de reencauche?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56376"/>
            <a:ext cx="5857551" cy="4680519"/>
          </a:xfrm>
          <a:prstGeom prst="rect">
            <a:avLst/>
          </a:prstGeom>
          <a:noFill/>
          <a:ln>
            <a:noFill/>
          </a:ln>
        </p:spPr>
      </p:pic>
      <p:sp>
        <p:nvSpPr>
          <p:cNvPr id="5" name="Rectángulo 4"/>
          <p:cNvSpPr/>
          <p:nvPr/>
        </p:nvSpPr>
        <p:spPr>
          <a:xfrm>
            <a:off x="179512" y="5589240"/>
            <a:ext cx="6539770" cy="923330"/>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sector de transporte de pasajeros y carga escoge su compañía de reencauche por la garantía que le da la empresa.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870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548680"/>
            <a:ext cx="5256584" cy="410882"/>
          </a:xfrm>
          <a:prstGeom prst="rect">
            <a:avLst/>
          </a:prstGeom>
        </p:spPr>
        <p:txBody>
          <a:bodyPr wrap="square">
            <a:spAutoFit/>
          </a:bodyPr>
          <a:lstStyle/>
          <a:p>
            <a:pPr marL="457200" algn="just">
              <a:lnSpc>
                <a:spcPct val="115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N°26 ¿Cómo empezó a reencauchar?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794768707"/>
              </p:ext>
            </p:extLst>
          </p:nvPr>
        </p:nvGraphicFramePr>
        <p:xfrm>
          <a:off x="1835696" y="1201986"/>
          <a:ext cx="5472608" cy="398578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0400" y="5157192"/>
            <a:ext cx="8568952" cy="1338828"/>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41% del sector de transporte de pasajeros y carga empezó a reencauchar por recomendación, mientras que el 22% por publicidad, el 14% por el programa Reusa llanta, el 11% por que un representante lo visito.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881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260648"/>
            <a:ext cx="5220072" cy="729430"/>
          </a:xfrm>
          <a:prstGeom prst="rect">
            <a:avLst/>
          </a:prstGeom>
        </p:spPr>
        <p:txBody>
          <a:bodyPr wrap="square">
            <a:spAutoFit/>
          </a:bodyPr>
          <a:lstStyle/>
          <a:p>
            <a:pPr marL="457200" algn="just">
              <a:lnSpc>
                <a:spcPct val="115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N°27 </a:t>
            </a:r>
            <a:r>
              <a:rPr lang="es-EC" dirty="0">
                <a:latin typeface="Times New Roman" panose="02020603050405020304" pitchFamily="18" charset="0"/>
                <a:ea typeface="Calibri" panose="020F0502020204030204" pitchFamily="34" charset="0"/>
                <a:cs typeface="Times New Roman" panose="02020603050405020304" pitchFamily="18" charset="0"/>
              </a:rPr>
              <a:t>¿Quién toma la decisión de compra?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3497732067"/>
              </p:ext>
            </p:extLst>
          </p:nvPr>
        </p:nvGraphicFramePr>
        <p:xfrm>
          <a:off x="1259632" y="1340768"/>
          <a:ext cx="648072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24036" y="5157192"/>
            <a:ext cx="4572000" cy="923330"/>
          </a:xfrm>
          <a:prstGeom prst="rect">
            <a:avLst/>
          </a:prstGeom>
        </p:spPr>
        <p:txBody>
          <a:bodyPr>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Quien toma la decisión de compra es el propietario del vehículo con el 98%.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459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932" y="476672"/>
            <a:ext cx="6292260" cy="729430"/>
          </a:xfrm>
          <a:prstGeom prst="rect">
            <a:avLst/>
          </a:prstGeom>
        </p:spPr>
        <p:txBody>
          <a:bodyPr wrap="square">
            <a:spAutoFit/>
          </a:bodyPr>
          <a:lstStyle/>
          <a:p>
            <a:pPr marL="457200" algn="just">
              <a:lnSpc>
                <a:spcPct val="115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Pregunta N°28 Forma de pago para adquirir una llanta reencauchada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3326790510"/>
              </p:ext>
            </p:extLst>
          </p:nvPr>
        </p:nvGraphicFramePr>
        <p:xfrm>
          <a:off x="1451653" y="1412776"/>
          <a:ext cx="6288699"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08520" y="5085184"/>
            <a:ext cx="8928992" cy="1338828"/>
          </a:xfrm>
          <a:prstGeom prst="rect">
            <a:avLst/>
          </a:prstGeom>
        </p:spPr>
        <p:txBody>
          <a:bodyPr wrap="square">
            <a:spAutoFit/>
          </a:bodyPr>
          <a:lstStyle/>
          <a:p>
            <a:pPr marL="180340" indent="18034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50% del sector de transporte de pasajeros y de carga la forma que paga las llantas reencauchadas es en efectivo, el 27% con cheque, el 13% con tarjeta de crédito, el 3% con tarjeta de débito y el 7% paga de otra forma.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132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88640"/>
            <a:ext cx="8295861" cy="830997"/>
          </a:xfrm>
          <a:prstGeom prst="rect">
            <a:avLst/>
          </a:prstGeom>
        </p:spPr>
        <p:txBody>
          <a:bodyPr wrap="none">
            <a:spAutoFit/>
          </a:bodyPr>
          <a:lstStyle/>
          <a:p>
            <a:pPr marL="1143000" indent="-1143000">
              <a:buFont typeface="Arial" panose="020B0604020202020204" pitchFamily="34" charset="0"/>
              <a:buChar char="•"/>
            </a:pPr>
            <a:r>
              <a:rPr lang="es-EC" sz="4800" dirty="0" smtClean="0">
                <a:solidFill>
                  <a:srgbClr val="00B050"/>
                </a:solidFill>
                <a:latin typeface="Monotype Corsiva" panose="03010101010201010101" pitchFamily="66" charset="0"/>
              </a:rPr>
              <a:t>Demanda llantas reencauchadas</a:t>
            </a:r>
            <a:endParaRPr lang="es-EC" sz="4800" dirty="0">
              <a:solidFill>
                <a:srgbClr val="00B050"/>
              </a:solidFill>
              <a:latin typeface="Monotype Corsiva" panose="03010101010201010101"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60" t="45709" r="28358" b="16605"/>
          <a:stretch/>
        </p:blipFill>
        <p:spPr bwMode="auto">
          <a:xfrm>
            <a:off x="671076" y="1628800"/>
            <a:ext cx="774478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874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achlatinoamerica.com/virtual/wp-content/uploads/2012/08/148059517.jpg"/>
          <p:cNvPicPr>
            <a:picLocks noChangeAspect="1" noChangeArrowheads="1"/>
          </p:cNvPicPr>
          <p:nvPr/>
        </p:nvPicPr>
        <p:blipFill rotWithShape="1">
          <a:blip r:embed="rId2">
            <a:extLst>
              <a:ext uri="{28A0092B-C50C-407E-A947-70E740481C1C}">
                <a14:useLocalDpi xmlns:a14="http://schemas.microsoft.com/office/drawing/2010/main" val="0"/>
              </a:ext>
            </a:extLst>
          </a:blip>
          <a:srcRect b="7623"/>
          <a:stretch/>
        </p:blipFill>
        <p:spPr bwMode="auto">
          <a:xfrm>
            <a:off x="4763711" y="3699173"/>
            <a:ext cx="4552950" cy="315882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95536" y="188640"/>
            <a:ext cx="6399509" cy="830997"/>
          </a:xfrm>
          <a:prstGeom prst="rect">
            <a:avLst/>
          </a:prstGeom>
        </p:spPr>
        <p:txBody>
          <a:bodyPr wrap="none">
            <a:spAutoFit/>
          </a:bodyPr>
          <a:lstStyle/>
          <a:p>
            <a:pPr marL="1143000" indent="-1143000">
              <a:buFont typeface="Arial" panose="020B0604020202020204" pitchFamily="34" charset="0"/>
              <a:buChar char="•"/>
            </a:pPr>
            <a:r>
              <a:rPr lang="es-EC" sz="4800" dirty="0" smtClean="0">
                <a:solidFill>
                  <a:srgbClr val="00B050"/>
                </a:solidFill>
                <a:latin typeface="Monotype Corsiva" panose="03010101010201010101" pitchFamily="66" charset="0"/>
              </a:rPr>
              <a:t>Propuesta de marketing</a:t>
            </a:r>
            <a:endParaRPr lang="es-EC" sz="4800" dirty="0">
              <a:solidFill>
                <a:srgbClr val="00B050"/>
              </a:solidFill>
              <a:latin typeface="Monotype Corsiva" panose="03010101010201010101" pitchFamily="66" charset="0"/>
            </a:endParaRPr>
          </a:p>
        </p:txBody>
      </p:sp>
      <p:sp>
        <p:nvSpPr>
          <p:cNvPr id="4" name="3 Rectángulo redondeado"/>
          <p:cNvSpPr/>
          <p:nvPr/>
        </p:nvSpPr>
        <p:spPr>
          <a:xfrm>
            <a:off x="395536" y="3309902"/>
            <a:ext cx="1872208" cy="100811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Mercado Meta</a:t>
            </a:r>
            <a:endParaRPr lang="es-EC" dirty="0">
              <a:solidFill>
                <a:schemeClr val="tx1"/>
              </a:solidFill>
            </a:endParaRPr>
          </a:p>
        </p:txBody>
      </p:sp>
      <p:sp>
        <p:nvSpPr>
          <p:cNvPr id="7" name="6 Abrir llave"/>
          <p:cNvSpPr/>
          <p:nvPr/>
        </p:nvSpPr>
        <p:spPr>
          <a:xfrm>
            <a:off x="2267744" y="1488639"/>
            <a:ext cx="1152128" cy="4608512"/>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C"/>
          </a:p>
        </p:txBody>
      </p:sp>
      <p:sp>
        <p:nvSpPr>
          <p:cNvPr id="8" name="7 Rectángulo redondeado"/>
          <p:cNvSpPr/>
          <p:nvPr/>
        </p:nvSpPr>
        <p:spPr>
          <a:xfrm>
            <a:off x="3595290" y="1327674"/>
            <a:ext cx="1872208" cy="100811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Propietarios de vehículos</a:t>
            </a:r>
            <a:endParaRPr lang="es-EC" dirty="0">
              <a:solidFill>
                <a:schemeClr val="tx1"/>
              </a:solidFill>
            </a:endParaRPr>
          </a:p>
        </p:txBody>
      </p:sp>
      <p:sp>
        <p:nvSpPr>
          <p:cNvPr id="9" name="8 Rectángulo redondeado"/>
          <p:cNvSpPr/>
          <p:nvPr/>
        </p:nvSpPr>
        <p:spPr>
          <a:xfrm>
            <a:off x="3570853" y="5229200"/>
            <a:ext cx="1872208" cy="100811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Choferes</a:t>
            </a:r>
            <a:endParaRPr lang="es-EC" dirty="0">
              <a:solidFill>
                <a:schemeClr val="tx1"/>
              </a:solidFill>
            </a:endParaRPr>
          </a:p>
        </p:txBody>
      </p:sp>
      <p:graphicFrame>
        <p:nvGraphicFramePr>
          <p:cNvPr id="10" name="9 Diagrama"/>
          <p:cNvGraphicFramePr/>
          <p:nvPr>
            <p:extLst>
              <p:ext uri="{D42A27DB-BD31-4B8C-83A1-F6EECF244321}">
                <p14:modId xmlns:p14="http://schemas.microsoft.com/office/powerpoint/2010/main" val="3443226461"/>
              </p:ext>
            </p:extLst>
          </p:nvPr>
        </p:nvGraphicFramePr>
        <p:xfrm>
          <a:off x="3131840" y="1831730"/>
          <a:ext cx="5852289" cy="390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Flecha arriba y abajo"/>
          <p:cNvSpPr/>
          <p:nvPr/>
        </p:nvSpPr>
        <p:spPr>
          <a:xfrm>
            <a:off x="4355976" y="4318014"/>
            <a:ext cx="432048" cy="767170"/>
          </a:xfrm>
          <a:prstGeom prst="upDownArrow">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rriba y abajo"/>
          <p:cNvSpPr/>
          <p:nvPr/>
        </p:nvSpPr>
        <p:spPr>
          <a:xfrm>
            <a:off x="4355976" y="2542732"/>
            <a:ext cx="432048" cy="767170"/>
          </a:xfrm>
          <a:prstGeom prst="upDownArrow">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20165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isconsulting.org/wp-content/uploads/Segmen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54"/>
            <a:ext cx="2938204" cy="220365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395536" y="3260066"/>
            <a:ext cx="1872208" cy="132106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Segmento de mercado transporte de pasajeros</a:t>
            </a:r>
            <a:endParaRPr lang="es-EC" dirty="0">
              <a:solidFill>
                <a:schemeClr val="tx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96" t="31034" r="27586" b="20259"/>
          <a:stretch/>
        </p:blipFill>
        <p:spPr bwMode="auto">
          <a:xfrm>
            <a:off x="2771800" y="2032454"/>
            <a:ext cx="5896305" cy="356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echa derecha 5"/>
          <p:cNvSpPr/>
          <p:nvPr/>
        </p:nvSpPr>
        <p:spPr>
          <a:xfrm>
            <a:off x="2289717" y="3740577"/>
            <a:ext cx="576064" cy="3600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9" name="Picture 2" descr="http://www.transcares.com/web/images/demo/slider/slid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2" y="5110256"/>
            <a:ext cx="2844120" cy="174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6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95536" y="3309902"/>
            <a:ext cx="1872208" cy="112721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Segmento de mercado transporte de carga</a:t>
            </a:r>
            <a:endParaRPr lang="es-EC" dirty="0">
              <a:solidFill>
                <a:schemeClr val="tx1"/>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410" t="30172" r="27343" b="20906"/>
          <a:stretch/>
        </p:blipFill>
        <p:spPr bwMode="auto">
          <a:xfrm>
            <a:off x="2784558" y="2024570"/>
            <a:ext cx="5990898" cy="357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p:cNvPicPr>
            <a:picLocks noChangeAspect="1"/>
          </p:cNvPicPr>
          <p:nvPr/>
        </p:nvPicPr>
        <p:blipFill>
          <a:blip r:embed="rId3"/>
          <a:stretch>
            <a:fillRect/>
          </a:stretch>
        </p:blipFill>
        <p:spPr>
          <a:xfrm>
            <a:off x="3258" y="5219700"/>
            <a:ext cx="2781300" cy="1638300"/>
          </a:xfrm>
          <a:prstGeom prst="rect">
            <a:avLst/>
          </a:prstGeom>
        </p:spPr>
      </p:pic>
      <p:pic>
        <p:nvPicPr>
          <p:cNvPr id="8194" name="Picture 2" descr="http://www.spri.eus/archivos/4626/SegmentarMercad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5" y="133609"/>
            <a:ext cx="2705943" cy="2029457"/>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derecha 7"/>
          <p:cNvSpPr/>
          <p:nvPr/>
        </p:nvSpPr>
        <p:spPr>
          <a:xfrm>
            <a:off x="2289717" y="3740577"/>
            <a:ext cx="576064" cy="3600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265835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6632"/>
            <a:ext cx="9144000" cy="461196"/>
          </a:xfrm>
          <a:prstGeom prst="rect">
            <a:avLst/>
          </a:prstGeom>
          <a:solidFill>
            <a:srgbClr val="3FB93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La problemática nace principalmente por:</a:t>
            </a:r>
            <a:endParaRPr lang="es-EC" dirty="0"/>
          </a:p>
        </p:txBody>
      </p:sp>
      <p:grpSp>
        <p:nvGrpSpPr>
          <p:cNvPr id="30" name="Group 2"/>
          <p:cNvGrpSpPr>
            <a:grpSpLocks/>
          </p:cNvGrpSpPr>
          <p:nvPr/>
        </p:nvGrpSpPr>
        <p:grpSpPr bwMode="auto">
          <a:xfrm>
            <a:off x="122874" y="1490664"/>
            <a:ext cx="8898259" cy="3884672"/>
            <a:chOff x="990" y="3075"/>
            <a:chExt cx="14460" cy="6313"/>
          </a:xfrm>
        </p:grpSpPr>
        <p:sp>
          <p:nvSpPr>
            <p:cNvPr id="31" name="Text Box 3"/>
            <p:cNvSpPr txBox="1">
              <a:spLocks noChangeArrowheads="1"/>
            </p:cNvSpPr>
            <p:nvPr/>
          </p:nvSpPr>
          <p:spPr bwMode="auto">
            <a:xfrm>
              <a:off x="8400" y="6030"/>
              <a:ext cx="2745" cy="3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457200" indent="-228600" algn="just">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Falta de cumplimiento de la ley de tránsito y transporte terrestre al no ejercer un efectivo control.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Política de reducción selectiva de importaciones para los neumáticos.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10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Los vehículos del sector público están obligados a reencauchar sus </a:t>
              </a:r>
              <a:r>
                <a:rPr lang="es-EC" sz="800" dirty="0" smtClean="0">
                  <a:effectLst/>
                  <a:latin typeface="Times New Roman" panose="02020603050405020304" pitchFamily="18" charset="0"/>
                  <a:ea typeface="Calibri" panose="020F0502020204030204" pitchFamily="34" charset="0"/>
                  <a:cs typeface="Times New Roman" panose="02020603050405020304" pitchFamily="18" charset="0"/>
                </a:rPr>
                <a:t>neumáticos</a:t>
              </a:r>
            </a:p>
            <a:p>
              <a:pPr marL="457200" indent="-228600" algn="just">
                <a:lnSpc>
                  <a:spcPct val="115000"/>
                </a:lnSpc>
                <a:spcAft>
                  <a:spcPts val="1000"/>
                </a:spcAft>
              </a:pPr>
              <a:r>
                <a:rPr lang="es-EC" sz="800" dirty="0" smtClean="0">
                  <a:latin typeface="Times New Roman" panose="02020603050405020304" pitchFamily="18" charset="0"/>
                  <a:ea typeface="Calibri" panose="020F0502020204030204" pitchFamily="34" charset="0"/>
                  <a:cs typeface="Times New Roman" panose="02020603050405020304" pitchFamily="18" charset="0"/>
                </a:rPr>
                <a:t>Ley de registro de importadores</a:t>
              </a:r>
              <a:r>
                <a:rPr lang="es-EC" sz="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4"/>
            <p:cNvSpPr txBox="1">
              <a:spLocks noChangeArrowheads="1"/>
            </p:cNvSpPr>
            <p:nvPr/>
          </p:nvSpPr>
          <p:spPr bwMode="auto">
            <a:xfrm>
              <a:off x="4965" y="6300"/>
              <a:ext cx="2325" cy="2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457200" indent="-228600">
                <a:lnSpc>
                  <a:spcPct val="115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El 70% de los neumáticos son incinerados o depositados en basureros siendo una amenaza para el medio ambiente.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15000"/>
                </a:lnSpc>
                <a:spcAft>
                  <a:spcPts val="100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Plan de gestión integral de neumáticos usados.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5"/>
            <p:cNvSpPr txBox="1">
              <a:spLocks noChangeArrowheads="1"/>
            </p:cNvSpPr>
            <p:nvPr/>
          </p:nvSpPr>
          <p:spPr bwMode="auto">
            <a:xfrm>
              <a:off x="990" y="6270"/>
              <a:ext cx="2955" cy="25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457200" indent="-228600" algn="just">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Falta de una efectiva aplicación de la normativa 2582 existente.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Normas INEN que no dan seguridad al cliente.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Solo existen 16 empresas certificadas en el Ecuador para reencauchar.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6"/>
            <p:cNvSpPr txBox="1">
              <a:spLocks noChangeArrowheads="1"/>
            </p:cNvSpPr>
            <p:nvPr/>
          </p:nvSpPr>
          <p:spPr bwMode="auto">
            <a:xfrm>
              <a:off x="8295" y="3735"/>
              <a:ext cx="3165" cy="2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457200" indent="-228600">
                <a:lnSpc>
                  <a:spcPct val="115000"/>
                </a:lnSpc>
                <a:spcAft>
                  <a:spcPts val="0"/>
                </a:spcAft>
                <a:tabLst>
                  <a:tab pos="457200" algn="l"/>
                </a:tabLs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Precios competitivos.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Empresas certificadas e ilegales que realizan el reencauche.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15000"/>
                </a:lnSpc>
                <a:spcAft>
                  <a:spcPts val="0"/>
                </a:spcAft>
                <a:tabLst>
                  <a:tab pos="457200" algn="l"/>
                </a:tabLs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Capacidad productiva que no satisface a la demanda.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15000"/>
                </a:lnSpc>
                <a:spcAft>
                  <a:spcPts val="0"/>
                </a:spcAft>
                <a:tabLst>
                  <a:tab pos="457200" algn="l"/>
                </a:tabLs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Aumento de la producción nacional y disminución de las importaciones.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7"/>
            <p:cNvSpPr txBox="1">
              <a:spLocks noChangeArrowheads="1"/>
            </p:cNvSpPr>
            <p:nvPr/>
          </p:nvSpPr>
          <p:spPr bwMode="auto">
            <a:xfrm>
              <a:off x="5073" y="3630"/>
              <a:ext cx="2991" cy="23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457200" indent="-228600" algn="just">
                <a:lnSpc>
                  <a:spcPct val="115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Desconocimiento del producto de reencauche.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Calidad de algunas carcasas que no dan reencauche.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Neumáticos de diferentes orígenes.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Solo el 30% de los neumáticos  reencauchan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15000"/>
                </a:lnSpc>
                <a:spcAft>
                  <a:spcPts val="100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8"/>
            <p:cNvSpPr txBox="1">
              <a:spLocks noChangeArrowheads="1"/>
            </p:cNvSpPr>
            <p:nvPr/>
          </p:nvSpPr>
          <p:spPr bwMode="auto">
            <a:xfrm>
              <a:off x="990" y="3810"/>
              <a:ext cx="3720" cy="20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342900" lvl="0" indent="-342900">
                <a:lnSpc>
                  <a:spcPct val="115000"/>
                </a:lnSpc>
                <a:spcAft>
                  <a:spcPts val="0"/>
                </a:spcAft>
                <a:buFont typeface="Symbol" panose="05050102010706020507" pitchFamily="18" charset="2"/>
                <a:buChar char=""/>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Mal uso de la carcasa.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Problemas mecánicos de los vehículos por falta de alineación, balanceo, suspensión que provocan que las llantas tengan un mal acabado de labrado.</a:t>
              </a:r>
            </a:p>
            <a:p>
              <a:pPr marL="342900" lvl="0" indent="-342900">
                <a:lnSpc>
                  <a:spcPct val="115000"/>
                </a:lnSpc>
                <a:spcAft>
                  <a:spcPts val="0"/>
                </a:spcAft>
                <a:buFont typeface="Symbol" panose="05050102010706020507" pitchFamily="18" charset="2"/>
                <a:buChar char=""/>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No desmontar a tiempo las llantas para reencauche, ruedan los vehículos hasta que las llantas pierden su labrado</a:t>
              </a:r>
            </a:p>
          </p:txBody>
        </p:sp>
        <p:sp>
          <p:nvSpPr>
            <p:cNvPr id="37" name="1 Rectángulo"/>
            <p:cNvSpPr>
              <a:spLocks noChangeArrowheads="1"/>
            </p:cNvSpPr>
            <p:nvPr/>
          </p:nvSpPr>
          <p:spPr bwMode="auto">
            <a:xfrm>
              <a:off x="13530" y="5340"/>
              <a:ext cx="1920" cy="1606"/>
            </a:xfrm>
            <a:prstGeom prst="rect">
              <a:avLst/>
            </a:prstGeom>
            <a:noFill/>
            <a:ln w="25400">
              <a:solidFill>
                <a:schemeClr val="accent1">
                  <a:lumMod val="5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s-EC"/>
            </a:p>
          </p:txBody>
        </p:sp>
        <p:cxnSp>
          <p:nvCxnSpPr>
            <p:cNvPr id="38" name="2 Conector recto"/>
            <p:cNvCxnSpPr/>
            <p:nvPr/>
          </p:nvCxnSpPr>
          <p:spPr bwMode="auto">
            <a:xfrm flipH="1">
              <a:off x="1710" y="6000"/>
              <a:ext cx="11820" cy="0"/>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39" name="3 Conector recto"/>
            <p:cNvCxnSpPr/>
            <p:nvPr/>
          </p:nvCxnSpPr>
          <p:spPr bwMode="auto">
            <a:xfrm flipH="1" flipV="1">
              <a:off x="4185" y="4095"/>
              <a:ext cx="2310" cy="1905"/>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40" name="4 Conector recto"/>
            <p:cNvCxnSpPr/>
            <p:nvPr/>
          </p:nvCxnSpPr>
          <p:spPr bwMode="auto">
            <a:xfrm flipH="1" flipV="1">
              <a:off x="7596" y="3705"/>
              <a:ext cx="2805" cy="2265"/>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 name="5 Conector recto"/>
            <p:cNvCxnSpPr/>
            <p:nvPr/>
          </p:nvCxnSpPr>
          <p:spPr bwMode="auto">
            <a:xfrm flipV="1">
              <a:off x="3465" y="6000"/>
              <a:ext cx="2265" cy="2744"/>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2" name="6 Conector recto"/>
            <p:cNvCxnSpPr/>
            <p:nvPr/>
          </p:nvCxnSpPr>
          <p:spPr bwMode="auto">
            <a:xfrm flipH="1" flipV="1">
              <a:off x="11265" y="4290"/>
              <a:ext cx="2145" cy="168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3" name="7 Conector recto"/>
            <p:cNvCxnSpPr/>
            <p:nvPr/>
          </p:nvCxnSpPr>
          <p:spPr bwMode="auto">
            <a:xfrm flipV="1">
              <a:off x="6585" y="6000"/>
              <a:ext cx="2415" cy="2819"/>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sp>
          <p:nvSpPr>
            <p:cNvPr id="44" name="8 Cuadro de texto"/>
            <p:cNvSpPr txBox="1">
              <a:spLocks noChangeArrowheads="1"/>
            </p:cNvSpPr>
            <p:nvPr/>
          </p:nvSpPr>
          <p:spPr bwMode="auto">
            <a:xfrm>
              <a:off x="3015" y="3180"/>
              <a:ext cx="1545" cy="555"/>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07000"/>
                </a:lnSpc>
                <a:spcAft>
                  <a:spcPts val="8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CLIENTES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9 Cuadro de texto"/>
            <p:cNvSpPr txBox="1">
              <a:spLocks noChangeArrowheads="1"/>
            </p:cNvSpPr>
            <p:nvPr/>
          </p:nvSpPr>
          <p:spPr bwMode="auto">
            <a:xfrm>
              <a:off x="10525" y="8833"/>
              <a:ext cx="1830" cy="555"/>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07000"/>
                </a:lnSpc>
                <a:spcAft>
                  <a:spcPts val="800"/>
                </a:spcAft>
              </a:pPr>
              <a:r>
                <a:rPr lang="es-EC" sz="900" b="1" dirty="0">
                  <a:effectLst/>
                  <a:latin typeface="Times New Roman" panose="02020603050405020304" pitchFamily="18" charset="0"/>
                  <a:ea typeface="Calibri" panose="020F0502020204030204" pitchFamily="34" charset="0"/>
                  <a:cs typeface="Times New Roman" panose="02020603050405020304" pitchFamily="18" charset="0"/>
                </a:rPr>
                <a:t>LEYES Y POLITICAS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11 Cuadro de texto"/>
            <p:cNvSpPr txBox="1">
              <a:spLocks noChangeArrowheads="1"/>
            </p:cNvSpPr>
            <p:nvPr/>
          </p:nvSpPr>
          <p:spPr bwMode="auto">
            <a:xfrm>
              <a:off x="2608" y="8589"/>
              <a:ext cx="1470" cy="555"/>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07000"/>
                </a:lnSpc>
                <a:spcAft>
                  <a:spcPts val="8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NORMAS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12 Cuadro de texto"/>
            <p:cNvSpPr txBox="1">
              <a:spLocks noChangeArrowheads="1"/>
            </p:cNvSpPr>
            <p:nvPr/>
          </p:nvSpPr>
          <p:spPr bwMode="auto">
            <a:xfrm>
              <a:off x="5955" y="3180"/>
              <a:ext cx="1500" cy="555"/>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07000"/>
                </a:lnSpc>
                <a:spcAft>
                  <a:spcPts val="8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PRODUCTO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13 Cuadro de texto"/>
            <p:cNvSpPr txBox="1">
              <a:spLocks noChangeArrowheads="1"/>
            </p:cNvSpPr>
            <p:nvPr/>
          </p:nvSpPr>
          <p:spPr bwMode="auto">
            <a:xfrm>
              <a:off x="9000" y="3075"/>
              <a:ext cx="1695" cy="555"/>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07000"/>
                </a:lnSpc>
                <a:spcAft>
                  <a:spcPts val="8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MERCADO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14 Conector recto"/>
            <p:cNvCxnSpPr/>
            <p:nvPr/>
          </p:nvCxnSpPr>
          <p:spPr bwMode="auto">
            <a:xfrm flipV="1">
              <a:off x="10455" y="6000"/>
              <a:ext cx="2205" cy="282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sp>
          <p:nvSpPr>
            <p:cNvPr id="50" name="10 Cuadro de texto"/>
            <p:cNvSpPr txBox="1">
              <a:spLocks noChangeArrowheads="1"/>
            </p:cNvSpPr>
            <p:nvPr/>
          </p:nvSpPr>
          <p:spPr bwMode="auto">
            <a:xfrm>
              <a:off x="5295" y="8589"/>
              <a:ext cx="2134" cy="555"/>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ctr" anchorCtr="0" upright="1">
              <a:noAutofit/>
            </a:bodyPr>
            <a:lstStyle/>
            <a:p>
              <a:pPr algn="ctr">
                <a:lnSpc>
                  <a:spcPct val="107000"/>
                </a:lnSpc>
                <a:spcAft>
                  <a:spcPts val="8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MEDIO AMBIENTE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1" name="Cuadro de texto 2"/>
          <p:cNvSpPr txBox="1">
            <a:spLocks noChangeArrowheads="1"/>
          </p:cNvSpPr>
          <p:nvPr/>
        </p:nvSpPr>
        <p:spPr bwMode="auto">
          <a:xfrm>
            <a:off x="7851397" y="2932137"/>
            <a:ext cx="1143000" cy="892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Desconocimiento del proceso de reencauche y compra de llanta reencauchadas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44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95536" y="3309902"/>
            <a:ext cx="1872208" cy="100811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Perfil del  cliente</a:t>
            </a:r>
            <a:endParaRPr lang="es-EC" dirty="0">
              <a:solidFill>
                <a:schemeClr val="tx1"/>
              </a:solidFill>
            </a:endParaRPr>
          </a:p>
        </p:txBody>
      </p:sp>
      <p:cxnSp>
        <p:nvCxnSpPr>
          <p:cNvPr id="4" name="3 Conector recto de flecha"/>
          <p:cNvCxnSpPr>
            <a:stCxn id="3" idx="3"/>
          </p:cNvCxnSpPr>
          <p:nvPr/>
        </p:nvCxnSpPr>
        <p:spPr>
          <a:xfrm>
            <a:off x="2267744" y="3813958"/>
            <a:ext cx="504056"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10" t="28664" r="31602" b="45905"/>
          <a:stretch/>
        </p:blipFill>
        <p:spPr bwMode="auto">
          <a:xfrm>
            <a:off x="2771800" y="2755361"/>
            <a:ext cx="6369024" cy="217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echa derecha 4"/>
          <p:cNvSpPr/>
          <p:nvPr/>
        </p:nvSpPr>
        <p:spPr>
          <a:xfrm>
            <a:off x="2289717" y="3740577"/>
            <a:ext cx="576064" cy="3600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9218" name="Picture 2" descr="cliente grande"/>
          <p:cNvPicPr>
            <a:picLocks noChangeAspect="1" noChangeArrowheads="1"/>
          </p:cNvPicPr>
          <p:nvPr/>
        </p:nvPicPr>
        <p:blipFill rotWithShape="1">
          <a:blip r:embed="rId3">
            <a:extLst>
              <a:ext uri="{28A0092B-C50C-407E-A947-70E740481C1C}">
                <a14:useLocalDpi xmlns:a14="http://schemas.microsoft.com/office/drawing/2010/main" val="0"/>
              </a:ext>
            </a:extLst>
          </a:blip>
          <a:srcRect b="10039"/>
          <a:stretch/>
        </p:blipFill>
        <p:spPr bwMode="auto">
          <a:xfrm>
            <a:off x="0" y="1517"/>
            <a:ext cx="3062463" cy="285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60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88640"/>
            <a:ext cx="4713150" cy="830997"/>
          </a:xfrm>
          <a:prstGeom prst="rect">
            <a:avLst/>
          </a:prstGeom>
        </p:spPr>
        <p:txBody>
          <a:bodyPr wrap="none">
            <a:spAutoFit/>
          </a:bodyPr>
          <a:lstStyle/>
          <a:p>
            <a:pPr marL="1143000" indent="-1143000">
              <a:buFont typeface="Arial" panose="020B0604020202020204" pitchFamily="34" charset="0"/>
              <a:buChar char="•"/>
            </a:pPr>
            <a:r>
              <a:rPr lang="es-EC" sz="4800" dirty="0" smtClean="0">
                <a:solidFill>
                  <a:srgbClr val="00B050"/>
                </a:solidFill>
                <a:latin typeface="Monotype Corsiva" panose="03010101010201010101" pitchFamily="66" charset="0"/>
              </a:rPr>
              <a:t>Marketing Mix</a:t>
            </a:r>
            <a:endParaRPr lang="es-EC" sz="4800" dirty="0">
              <a:solidFill>
                <a:srgbClr val="00B050"/>
              </a:solidFill>
              <a:latin typeface="Monotype Corsiva" panose="03010101010201010101" pitchFamily="66" charset="0"/>
            </a:endParaRPr>
          </a:p>
        </p:txBody>
      </p:sp>
      <p:sp>
        <p:nvSpPr>
          <p:cNvPr id="5" name="4 Rectángulo redondeado"/>
          <p:cNvSpPr/>
          <p:nvPr/>
        </p:nvSpPr>
        <p:spPr>
          <a:xfrm>
            <a:off x="3419872" y="1556792"/>
            <a:ext cx="2448272" cy="79208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a:t>
            </a:r>
            <a:r>
              <a:rPr lang="es-EC" dirty="0">
                <a:solidFill>
                  <a:schemeClr val="tx1"/>
                </a:solidFill>
              </a:rPr>
              <a:t>E</a:t>
            </a:r>
            <a:r>
              <a:rPr lang="es-EC" dirty="0" smtClean="0">
                <a:solidFill>
                  <a:schemeClr val="tx1"/>
                </a:solidFill>
              </a:rPr>
              <a:t>strategia de producto</a:t>
            </a:r>
            <a:endParaRPr lang="es-EC" dirty="0"/>
          </a:p>
        </p:txBody>
      </p:sp>
      <p:cxnSp>
        <p:nvCxnSpPr>
          <p:cNvPr id="7" name="6 Conector recto de flecha"/>
          <p:cNvCxnSpPr>
            <a:stCxn id="5" idx="2"/>
          </p:cNvCxnSpPr>
          <p:nvPr/>
        </p:nvCxnSpPr>
        <p:spPr>
          <a:xfrm>
            <a:off x="4644008" y="2348880"/>
            <a:ext cx="0" cy="36004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9" name="8 Conector recto"/>
          <p:cNvCxnSpPr/>
          <p:nvPr/>
        </p:nvCxnSpPr>
        <p:spPr>
          <a:xfrm>
            <a:off x="1187624" y="2708920"/>
            <a:ext cx="73448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9 Conector recto de flecha"/>
          <p:cNvCxnSpPr/>
          <p:nvPr/>
        </p:nvCxnSpPr>
        <p:spPr>
          <a:xfrm>
            <a:off x="1187624" y="2708920"/>
            <a:ext cx="0" cy="36004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1" name="10 Conector recto de flecha"/>
          <p:cNvCxnSpPr/>
          <p:nvPr/>
        </p:nvCxnSpPr>
        <p:spPr>
          <a:xfrm>
            <a:off x="8532440" y="2708920"/>
            <a:ext cx="0" cy="36004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2" name="11 Rectángulo redondeado"/>
          <p:cNvSpPr/>
          <p:nvPr/>
        </p:nvSpPr>
        <p:spPr>
          <a:xfrm>
            <a:off x="6516216" y="3068960"/>
            <a:ext cx="2448272" cy="79208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Elaborar un plan de alianzas estratégicas organizacionales</a:t>
            </a:r>
          </a:p>
        </p:txBody>
      </p:sp>
      <p:sp>
        <p:nvSpPr>
          <p:cNvPr id="13" name="12 Rectángulo redondeado"/>
          <p:cNvSpPr/>
          <p:nvPr/>
        </p:nvSpPr>
        <p:spPr>
          <a:xfrm>
            <a:off x="251520" y="3068960"/>
            <a:ext cx="2448272" cy="79208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a:t>
            </a:r>
            <a:r>
              <a:rPr lang="es-EC" dirty="0">
                <a:solidFill>
                  <a:schemeClr val="tx1"/>
                </a:solidFill>
              </a:rPr>
              <a:t>Diseñar un plan de posicionamiento de producto/servicio</a:t>
            </a:r>
          </a:p>
        </p:txBody>
      </p:sp>
      <p:pic>
        <p:nvPicPr>
          <p:cNvPr id="10242" name="Picture 2" descr="http://www.bluelawmarket.com/wp-content/uploads/2015/02/Posicionamien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84" y="4393684"/>
            <a:ext cx="187994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generastudio.com/claut/images/stories/interiores/alianz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038163"/>
            <a:ext cx="3125601" cy="239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20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81" t="46983" r="20285" b="17600"/>
          <a:stretch/>
        </p:blipFill>
        <p:spPr bwMode="auto">
          <a:xfrm>
            <a:off x="683567" y="404664"/>
            <a:ext cx="8087711" cy="259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160" t="40950" r="18702" b="16594"/>
          <a:stretch/>
        </p:blipFill>
        <p:spPr bwMode="auto">
          <a:xfrm>
            <a:off x="683567" y="3429000"/>
            <a:ext cx="8087711" cy="302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092974" y="2708920"/>
            <a:ext cx="1487138" cy="307777"/>
          </a:xfrm>
          <a:prstGeom prst="rect">
            <a:avLst/>
          </a:prstGeom>
          <a:noFill/>
        </p:spPr>
        <p:txBody>
          <a:bodyPr wrap="none" rtlCol="0">
            <a:spAutoFit/>
          </a:bodyPr>
          <a:lstStyle/>
          <a:p>
            <a:r>
              <a:rPr lang="es-EC" sz="1400" dirty="0" smtClean="0"/>
              <a:t>$2256,31 </a:t>
            </a:r>
            <a:r>
              <a:rPr lang="es-EC" sz="1400" dirty="0"/>
              <a:t>dólares </a:t>
            </a:r>
          </a:p>
        </p:txBody>
      </p:sp>
      <p:sp>
        <p:nvSpPr>
          <p:cNvPr id="6" name="5 CuadroTexto"/>
          <p:cNvSpPr txBox="1"/>
          <p:nvPr/>
        </p:nvSpPr>
        <p:spPr>
          <a:xfrm>
            <a:off x="4245374" y="6165304"/>
            <a:ext cx="1304396" cy="307777"/>
          </a:xfrm>
          <a:prstGeom prst="rect">
            <a:avLst/>
          </a:prstGeom>
          <a:noFill/>
        </p:spPr>
        <p:txBody>
          <a:bodyPr wrap="none" rtlCol="0">
            <a:spAutoFit/>
          </a:bodyPr>
          <a:lstStyle/>
          <a:p>
            <a:r>
              <a:rPr lang="es-EC" sz="1400" dirty="0" smtClean="0"/>
              <a:t>$8.400 </a:t>
            </a:r>
            <a:r>
              <a:rPr lang="es-EC" sz="1400" dirty="0"/>
              <a:t>dólares </a:t>
            </a:r>
          </a:p>
        </p:txBody>
      </p:sp>
    </p:spTree>
    <p:extLst>
      <p:ext uri="{BB962C8B-B14F-4D97-AF65-F5344CB8AC3E}">
        <p14:creationId xmlns:p14="http://schemas.microsoft.com/office/powerpoint/2010/main" val="194005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eryuppies.com/wp-content/uploads/2014/06/post_promocion_evento_redes_socia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3" y="1025246"/>
            <a:ext cx="9080169" cy="459148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3419872" y="1340768"/>
            <a:ext cx="2448272" cy="792088"/>
          </a:xfrm>
          <a:prstGeom prst="round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 </a:t>
            </a:r>
            <a:r>
              <a:rPr lang="es-EC" dirty="0">
                <a:solidFill>
                  <a:schemeClr val="tx1"/>
                </a:solidFill>
              </a:rPr>
              <a:t>E</a:t>
            </a:r>
            <a:r>
              <a:rPr lang="es-EC" dirty="0" smtClean="0">
                <a:solidFill>
                  <a:schemeClr val="tx1"/>
                </a:solidFill>
              </a:rPr>
              <a:t>strategia de promoción</a:t>
            </a:r>
            <a:endParaRPr lang="es-EC" dirty="0"/>
          </a:p>
        </p:txBody>
      </p:sp>
      <p:cxnSp>
        <p:nvCxnSpPr>
          <p:cNvPr id="4" name="3 Conector recto de flecha"/>
          <p:cNvCxnSpPr/>
          <p:nvPr/>
        </p:nvCxnSpPr>
        <p:spPr>
          <a:xfrm>
            <a:off x="4644008" y="2168860"/>
            <a:ext cx="0" cy="360040"/>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5" name="4 Conector recto"/>
          <p:cNvCxnSpPr/>
          <p:nvPr/>
        </p:nvCxnSpPr>
        <p:spPr>
          <a:xfrm>
            <a:off x="1187624" y="2528900"/>
            <a:ext cx="6912768" cy="3729"/>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6" name="5 Conector recto de flecha"/>
          <p:cNvCxnSpPr/>
          <p:nvPr/>
        </p:nvCxnSpPr>
        <p:spPr>
          <a:xfrm>
            <a:off x="1187624" y="2501280"/>
            <a:ext cx="0" cy="360040"/>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7" name="6 Rectángulo redondeado"/>
          <p:cNvSpPr/>
          <p:nvPr/>
        </p:nvSpPr>
        <p:spPr>
          <a:xfrm>
            <a:off x="179512" y="2892669"/>
            <a:ext cx="2448272" cy="1143614"/>
          </a:xfrm>
          <a:prstGeom prst="round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1"/>
                </a:solidFill>
              </a:rPr>
              <a:t>Diseñar la página web del programa reusa llanta</a:t>
            </a:r>
          </a:p>
        </p:txBody>
      </p:sp>
      <p:cxnSp>
        <p:nvCxnSpPr>
          <p:cNvPr id="8" name="7 Conector recto de flecha"/>
          <p:cNvCxnSpPr/>
          <p:nvPr/>
        </p:nvCxnSpPr>
        <p:spPr>
          <a:xfrm>
            <a:off x="4644008" y="2532629"/>
            <a:ext cx="0" cy="360040"/>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9" name="8 Rectángulo redondeado"/>
          <p:cNvSpPr/>
          <p:nvPr/>
        </p:nvSpPr>
        <p:spPr>
          <a:xfrm>
            <a:off x="3419872" y="2924944"/>
            <a:ext cx="2448272" cy="1107610"/>
          </a:xfrm>
          <a:prstGeom prst="round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1"/>
                </a:solidFill>
              </a:rPr>
              <a:t>Realizar campañas publicitarias en medios de comunicación</a:t>
            </a:r>
          </a:p>
        </p:txBody>
      </p:sp>
      <p:cxnSp>
        <p:nvCxnSpPr>
          <p:cNvPr id="10" name="9 Conector recto de flecha"/>
          <p:cNvCxnSpPr/>
          <p:nvPr/>
        </p:nvCxnSpPr>
        <p:spPr>
          <a:xfrm>
            <a:off x="8100392" y="2492896"/>
            <a:ext cx="0" cy="360040"/>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11" name="10 Rectángulo redondeado"/>
          <p:cNvSpPr/>
          <p:nvPr/>
        </p:nvSpPr>
        <p:spPr>
          <a:xfrm>
            <a:off x="6654370" y="2926524"/>
            <a:ext cx="2448272" cy="2518700"/>
          </a:xfrm>
          <a:prstGeom prst="round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1"/>
                </a:solidFill>
              </a:rPr>
              <a:t>Realizar capacitaciones a los vulcanizadores y propietarios de transporte pesado (público y privado)</a:t>
            </a:r>
            <a:r>
              <a:rPr lang="es-EC" dirty="0" smtClean="0">
                <a:solidFill>
                  <a:schemeClr val="tx1"/>
                </a:solidFill>
              </a:rPr>
              <a:t>(público </a:t>
            </a:r>
            <a:r>
              <a:rPr lang="es-EC" dirty="0">
                <a:solidFill>
                  <a:schemeClr val="tx1"/>
                </a:solidFill>
              </a:rPr>
              <a:t>y privado)</a:t>
            </a:r>
          </a:p>
        </p:txBody>
      </p:sp>
    </p:spTree>
    <p:extLst>
      <p:ext uri="{BB962C8B-B14F-4D97-AF65-F5344CB8AC3E}">
        <p14:creationId xmlns:p14="http://schemas.microsoft.com/office/powerpoint/2010/main" val="1931905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38" t="38362" r="19919" b="19181"/>
          <a:stretch/>
        </p:blipFill>
        <p:spPr bwMode="auto">
          <a:xfrm>
            <a:off x="648149" y="8323"/>
            <a:ext cx="8166538" cy="310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092974" y="2852936"/>
            <a:ext cx="1304396" cy="307777"/>
          </a:xfrm>
          <a:prstGeom prst="rect">
            <a:avLst/>
          </a:prstGeom>
          <a:noFill/>
        </p:spPr>
        <p:txBody>
          <a:bodyPr wrap="none" rtlCol="0">
            <a:spAutoFit/>
          </a:bodyPr>
          <a:lstStyle/>
          <a:p>
            <a:r>
              <a:rPr lang="es-EC" sz="1400" dirty="0" smtClean="0"/>
              <a:t>$5.600 dólares </a:t>
            </a:r>
            <a:endParaRPr lang="es-EC" sz="1400"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117" t="28017" r="20162" b="28879"/>
          <a:stretch/>
        </p:blipFill>
        <p:spPr bwMode="auto">
          <a:xfrm>
            <a:off x="379101" y="3372239"/>
            <a:ext cx="8513379" cy="315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745172" y="6235687"/>
            <a:ext cx="1435842" cy="307777"/>
          </a:xfrm>
          <a:prstGeom prst="rect">
            <a:avLst/>
          </a:prstGeom>
          <a:noFill/>
        </p:spPr>
        <p:txBody>
          <a:bodyPr wrap="none" rtlCol="0">
            <a:spAutoFit/>
          </a:bodyPr>
          <a:lstStyle/>
          <a:p>
            <a:r>
              <a:rPr lang="es-EC" sz="1400" dirty="0" smtClean="0"/>
              <a:t>$12.800  dólares </a:t>
            </a:r>
            <a:endParaRPr lang="es-EC" sz="1400" dirty="0"/>
          </a:p>
        </p:txBody>
      </p:sp>
    </p:spTree>
    <p:extLst>
      <p:ext uri="{BB962C8B-B14F-4D97-AF65-F5344CB8AC3E}">
        <p14:creationId xmlns:p14="http://schemas.microsoft.com/office/powerpoint/2010/main" val="876215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39" t="25431" r="19311" b="32759"/>
          <a:stretch/>
        </p:blipFill>
        <p:spPr bwMode="auto">
          <a:xfrm>
            <a:off x="485876" y="1484784"/>
            <a:ext cx="8245366" cy="305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618750" y="4291122"/>
            <a:ext cx="1435842" cy="307777"/>
          </a:xfrm>
          <a:prstGeom prst="rect">
            <a:avLst/>
          </a:prstGeom>
          <a:noFill/>
        </p:spPr>
        <p:txBody>
          <a:bodyPr wrap="none" rtlCol="0">
            <a:spAutoFit/>
          </a:bodyPr>
          <a:lstStyle/>
          <a:p>
            <a:r>
              <a:rPr lang="es-EC" sz="1400" dirty="0" smtClean="0"/>
              <a:t>$25.000  dólares </a:t>
            </a:r>
            <a:endParaRPr lang="es-EC" sz="1400" dirty="0"/>
          </a:p>
        </p:txBody>
      </p:sp>
    </p:spTree>
    <p:extLst>
      <p:ext uri="{BB962C8B-B14F-4D97-AF65-F5344CB8AC3E}">
        <p14:creationId xmlns:p14="http://schemas.microsoft.com/office/powerpoint/2010/main" val="3787080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dn2.hubspot.net/hub/432365/file-2377554606-png/2.png?t=14352929217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3408"/>
            <a:ext cx="9434734" cy="750927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3424565" y="1052736"/>
            <a:ext cx="2448272" cy="792088"/>
          </a:xfrm>
          <a:prstGeom prst="roundRect">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 </a:t>
            </a:r>
            <a:r>
              <a:rPr lang="es-EC" dirty="0">
                <a:solidFill>
                  <a:schemeClr val="tx1"/>
                </a:solidFill>
              </a:rPr>
              <a:t>E</a:t>
            </a:r>
            <a:r>
              <a:rPr lang="es-EC" dirty="0" smtClean="0">
                <a:solidFill>
                  <a:schemeClr val="tx1"/>
                </a:solidFill>
              </a:rPr>
              <a:t>strategia plaza</a:t>
            </a:r>
            <a:endParaRPr lang="es-EC" dirty="0"/>
          </a:p>
        </p:txBody>
      </p:sp>
      <p:cxnSp>
        <p:nvCxnSpPr>
          <p:cNvPr id="4" name="3 Conector recto de flecha"/>
          <p:cNvCxnSpPr/>
          <p:nvPr/>
        </p:nvCxnSpPr>
        <p:spPr>
          <a:xfrm>
            <a:off x="4648701" y="1880828"/>
            <a:ext cx="0" cy="360040"/>
          </a:xfrm>
          <a:prstGeom prst="straightConnector1">
            <a:avLst/>
          </a:prstGeom>
          <a:ln w="38100">
            <a:solidFill>
              <a:schemeClr val="bg1"/>
            </a:solidFill>
            <a:tailEnd type="arrow"/>
          </a:ln>
        </p:spPr>
        <p:style>
          <a:lnRef idx="1">
            <a:schemeClr val="accent3"/>
          </a:lnRef>
          <a:fillRef idx="0">
            <a:schemeClr val="accent3"/>
          </a:fillRef>
          <a:effectRef idx="0">
            <a:schemeClr val="accent3"/>
          </a:effectRef>
          <a:fontRef idx="minor">
            <a:schemeClr val="tx1"/>
          </a:fontRef>
        </p:style>
      </p:cxnSp>
      <p:sp>
        <p:nvSpPr>
          <p:cNvPr id="6" name="5 Rectángulo redondeado"/>
          <p:cNvSpPr/>
          <p:nvPr/>
        </p:nvSpPr>
        <p:spPr>
          <a:xfrm>
            <a:off x="3421558" y="2255890"/>
            <a:ext cx="2448272" cy="1749174"/>
          </a:xfrm>
          <a:prstGeom prst="roundRect">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1"/>
                </a:solidFill>
              </a:rPr>
              <a:t> Participar y realizar eventos dirigidos </a:t>
            </a:r>
            <a:r>
              <a:rPr lang="es-EC" dirty="0"/>
              <a:t>a </a:t>
            </a:r>
            <a:r>
              <a:rPr lang="es-EC" dirty="0">
                <a:solidFill>
                  <a:schemeClr val="tx1"/>
                </a:solidFill>
              </a:rPr>
              <a:t>nuestros segmento de mercado para</a:t>
            </a:r>
            <a:r>
              <a:rPr lang="es-EC" b="1" dirty="0">
                <a:solidFill>
                  <a:schemeClr val="tx1"/>
                </a:solidFill>
              </a:rPr>
              <a:t> </a:t>
            </a:r>
            <a:r>
              <a:rPr lang="es-EC" dirty="0">
                <a:solidFill>
                  <a:schemeClr val="tx1"/>
                </a:solidFill>
              </a:rPr>
              <a:t>lograr conocimiento de la marca.</a:t>
            </a:r>
          </a:p>
        </p:txBody>
      </p:sp>
      <p:sp>
        <p:nvSpPr>
          <p:cNvPr id="18"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 name="20 Conector recto de flecha"/>
          <p:cNvCxnSpPr/>
          <p:nvPr/>
        </p:nvCxnSpPr>
        <p:spPr>
          <a:xfrm>
            <a:off x="4645694" y="4005064"/>
            <a:ext cx="0" cy="360040"/>
          </a:xfrm>
          <a:prstGeom prst="straightConnector1">
            <a:avLst/>
          </a:prstGeom>
          <a:ln w="38100">
            <a:solidFill>
              <a:schemeClr val="bg1"/>
            </a:solidFill>
            <a:tailEnd type="arrow"/>
          </a:ln>
        </p:spPr>
        <p:style>
          <a:lnRef idx="1">
            <a:schemeClr val="accent3"/>
          </a:lnRef>
          <a:fillRef idx="0">
            <a:schemeClr val="accent3"/>
          </a:fillRef>
          <a:effectRef idx="0">
            <a:schemeClr val="accent3"/>
          </a:effectRef>
          <a:fontRef idx="minor">
            <a:schemeClr val="tx1"/>
          </a:fontRef>
        </p:style>
      </p:cxnSp>
      <p:sp>
        <p:nvSpPr>
          <p:cNvPr id="22" name="21 Rectángulo redondeado"/>
          <p:cNvSpPr/>
          <p:nvPr/>
        </p:nvSpPr>
        <p:spPr>
          <a:xfrm>
            <a:off x="3424565" y="4360107"/>
            <a:ext cx="2448272" cy="792088"/>
          </a:xfrm>
          <a:prstGeom prst="roundRect">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 </a:t>
            </a:r>
            <a:r>
              <a:rPr lang="es-EC" dirty="0" smtClean="0">
                <a:solidFill>
                  <a:schemeClr val="tx1"/>
                </a:solidFill>
              </a:rPr>
              <a:t>Marketing directo</a:t>
            </a:r>
            <a:endParaRPr lang="es-EC" dirty="0"/>
          </a:p>
        </p:txBody>
      </p:sp>
    </p:spTree>
    <p:extLst>
      <p:ext uri="{BB962C8B-B14F-4D97-AF65-F5344CB8AC3E}">
        <p14:creationId xmlns:p14="http://schemas.microsoft.com/office/powerpoint/2010/main" val="2784822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38" t="33190" r="19189" b="28448"/>
          <a:stretch/>
        </p:blipFill>
        <p:spPr bwMode="auto">
          <a:xfrm>
            <a:off x="179512" y="1196752"/>
            <a:ext cx="890310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631063" y="3916472"/>
            <a:ext cx="1435842" cy="307777"/>
          </a:xfrm>
          <a:prstGeom prst="rect">
            <a:avLst/>
          </a:prstGeom>
          <a:noFill/>
        </p:spPr>
        <p:txBody>
          <a:bodyPr wrap="none" rtlCol="0">
            <a:spAutoFit/>
          </a:bodyPr>
          <a:lstStyle/>
          <a:p>
            <a:r>
              <a:rPr lang="es-EC" sz="1400" dirty="0" smtClean="0"/>
              <a:t>$40.000  dólares </a:t>
            </a:r>
            <a:endParaRPr lang="es-EC" sz="1400" dirty="0"/>
          </a:p>
        </p:txBody>
      </p:sp>
    </p:spTree>
    <p:extLst>
      <p:ext uri="{BB962C8B-B14F-4D97-AF65-F5344CB8AC3E}">
        <p14:creationId xmlns:p14="http://schemas.microsoft.com/office/powerpoint/2010/main" val="1811288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767068" y="2132856"/>
            <a:ext cx="5848350" cy="1390650"/>
            <a:chOff x="0" y="0"/>
            <a:chExt cx="5848350" cy="1390650"/>
          </a:xfrm>
        </p:grpSpPr>
        <p:grpSp>
          <p:nvGrpSpPr>
            <p:cNvPr id="4" name="3 Grupo"/>
            <p:cNvGrpSpPr/>
            <p:nvPr/>
          </p:nvGrpSpPr>
          <p:grpSpPr>
            <a:xfrm>
              <a:off x="0" y="0"/>
              <a:ext cx="5800725" cy="533400"/>
              <a:chOff x="0" y="0"/>
              <a:chExt cx="5800725" cy="390525"/>
            </a:xfrm>
          </p:grpSpPr>
          <p:sp>
            <p:nvSpPr>
              <p:cNvPr id="10" name="9 Rectángulo"/>
              <p:cNvSpPr/>
              <p:nvPr/>
            </p:nvSpPr>
            <p:spPr>
              <a:xfrm>
                <a:off x="0" y="0"/>
                <a:ext cx="127635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Times New Roman"/>
                    <a:ea typeface="Calibri"/>
                    <a:cs typeface="Times New Roman"/>
                  </a:rPr>
                  <a:t>Fabricante</a:t>
                </a:r>
                <a:endParaRPr lang="es-EC" sz="1200">
                  <a:effectLst/>
                  <a:ea typeface="Calibri"/>
                  <a:cs typeface="Times New Roman"/>
                </a:endParaRPr>
              </a:p>
            </p:txBody>
          </p:sp>
          <p:sp>
            <p:nvSpPr>
              <p:cNvPr id="11" name="10 Flecha derecha"/>
              <p:cNvSpPr/>
              <p:nvPr/>
            </p:nvSpPr>
            <p:spPr>
              <a:xfrm>
                <a:off x="1333500" y="104775"/>
                <a:ext cx="310515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a:p>
            </p:txBody>
          </p:sp>
          <p:sp>
            <p:nvSpPr>
              <p:cNvPr id="12" name="11 Rectángulo"/>
              <p:cNvSpPr/>
              <p:nvPr/>
            </p:nvSpPr>
            <p:spPr>
              <a:xfrm>
                <a:off x="4524375" y="47625"/>
                <a:ext cx="127635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dirty="0">
                    <a:effectLst/>
                    <a:latin typeface="Times New Roman"/>
                    <a:ea typeface="Calibri"/>
                    <a:cs typeface="Times New Roman"/>
                  </a:rPr>
                  <a:t>Comprador Industrial</a:t>
                </a:r>
                <a:endParaRPr lang="es-EC" sz="1200" dirty="0">
                  <a:effectLst/>
                  <a:ea typeface="Calibri"/>
                  <a:cs typeface="Times New Roman"/>
                </a:endParaRPr>
              </a:p>
            </p:txBody>
          </p:sp>
        </p:grpSp>
        <p:sp>
          <p:nvSpPr>
            <p:cNvPr id="5" name="4 Rectángulo"/>
            <p:cNvSpPr/>
            <p:nvPr/>
          </p:nvSpPr>
          <p:spPr>
            <a:xfrm>
              <a:off x="0" y="838200"/>
              <a:ext cx="12192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Times New Roman"/>
                  <a:ea typeface="Calibri"/>
                  <a:cs typeface="Times New Roman"/>
                </a:rPr>
                <a:t>Fabricante</a:t>
              </a:r>
              <a:endParaRPr lang="es-EC" sz="1200">
                <a:effectLst/>
                <a:ea typeface="Calibri"/>
                <a:cs typeface="Times New Roman"/>
              </a:endParaRPr>
            </a:p>
          </p:txBody>
        </p:sp>
        <p:sp>
          <p:nvSpPr>
            <p:cNvPr id="6" name="5 Flecha derecha"/>
            <p:cNvSpPr/>
            <p:nvPr/>
          </p:nvSpPr>
          <p:spPr>
            <a:xfrm>
              <a:off x="1266825" y="981075"/>
              <a:ext cx="1466850" cy="371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a:p>
          </p:txBody>
        </p:sp>
        <p:sp>
          <p:nvSpPr>
            <p:cNvPr id="7" name="6 Rectángulo"/>
            <p:cNvSpPr/>
            <p:nvPr/>
          </p:nvSpPr>
          <p:spPr>
            <a:xfrm>
              <a:off x="2762250" y="942975"/>
              <a:ext cx="12192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Times New Roman"/>
                  <a:ea typeface="Calibri"/>
                  <a:cs typeface="Times New Roman"/>
                </a:rPr>
                <a:t>Detallista</a:t>
              </a:r>
              <a:endParaRPr lang="es-EC" sz="1200">
                <a:effectLst/>
                <a:ea typeface="Calibri"/>
                <a:cs typeface="Times New Roman"/>
              </a:endParaRPr>
            </a:p>
          </p:txBody>
        </p:sp>
        <p:sp>
          <p:nvSpPr>
            <p:cNvPr id="8" name="7 Flecha derecha"/>
            <p:cNvSpPr/>
            <p:nvPr/>
          </p:nvSpPr>
          <p:spPr>
            <a:xfrm>
              <a:off x="4029075" y="1009650"/>
              <a:ext cx="533400" cy="371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a:p>
          </p:txBody>
        </p:sp>
        <p:sp>
          <p:nvSpPr>
            <p:cNvPr id="9" name="8 Rectángulo"/>
            <p:cNvSpPr/>
            <p:nvPr/>
          </p:nvSpPr>
          <p:spPr>
            <a:xfrm>
              <a:off x="4629150" y="952500"/>
              <a:ext cx="12192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400">
                  <a:effectLst/>
                  <a:latin typeface="Times New Roman"/>
                  <a:ea typeface="Calibri"/>
                  <a:cs typeface="Times New Roman"/>
                </a:rPr>
                <a:t>Comprador</a:t>
              </a:r>
              <a:endParaRPr lang="es-EC" sz="1200">
                <a:effectLst/>
                <a:ea typeface="Calibri"/>
                <a:cs typeface="Times New Roman"/>
              </a:endParaRPr>
            </a:p>
          </p:txBody>
        </p:sp>
      </p:grpSp>
      <p:sp>
        <p:nvSpPr>
          <p:cNvPr id="13" name="12 Rectángulo"/>
          <p:cNvSpPr/>
          <p:nvPr/>
        </p:nvSpPr>
        <p:spPr>
          <a:xfrm>
            <a:off x="705350" y="548680"/>
            <a:ext cx="8259137" cy="923330"/>
          </a:xfrm>
          <a:prstGeom prst="rect">
            <a:avLst/>
          </a:prstGeom>
        </p:spPr>
        <p:txBody>
          <a:bodyPr wrap="square">
            <a:spAutoFit/>
          </a:bodyPr>
          <a:lstStyle/>
          <a:p>
            <a:r>
              <a:rPr lang="es-EC" dirty="0"/>
              <a:t>L</a:t>
            </a:r>
            <a:r>
              <a:rPr lang="es-EC" dirty="0" smtClean="0"/>
              <a:t>a </a:t>
            </a:r>
            <a:r>
              <a:rPr lang="es-EC" dirty="0"/>
              <a:t>estrategia de </a:t>
            </a:r>
            <a:r>
              <a:rPr lang="es-EC" b="1" dirty="0"/>
              <a:t>distribución selectiva</a:t>
            </a:r>
            <a:r>
              <a:rPr lang="es-EC" dirty="0"/>
              <a:t>, en donde seleccionamos los mejores puntos ventas para el producto de cada zona. Lo que nos permite tener costes menores de distribución ya que al elegir puntos de </a:t>
            </a:r>
            <a:r>
              <a:rPr lang="es-EC" dirty="0" smtClean="0"/>
              <a:t>ventas.</a:t>
            </a:r>
            <a:endParaRPr lang="es-EC" dirty="0"/>
          </a:p>
        </p:txBody>
      </p:sp>
      <p:graphicFrame>
        <p:nvGraphicFramePr>
          <p:cNvPr id="14" name="13 Tabla"/>
          <p:cNvGraphicFramePr>
            <a:graphicFrameLocks noGrp="1"/>
          </p:cNvGraphicFramePr>
          <p:nvPr>
            <p:extLst>
              <p:ext uri="{D42A27DB-BD31-4B8C-83A1-F6EECF244321}">
                <p14:modId xmlns:p14="http://schemas.microsoft.com/office/powerpoint/2010/main" val="3259458465"/>
              </p:ext>
            </p:extLst>
          </p:nvPr>
        </p:nvGraphicFramePr>
        <p:xfrm>
          <a:off x="2771800" y="3789040"/>
          <a:ext cx="4032448" cy="2739395"/>
        </p:xfrm>
        <a:graphic>
          <a:graphicData uri="http://schemas.openxmlformats.org/drawingml/2006/table">
            <a:tbl>
              <a:tblPr firstRow="1" firstCol="1" bandRow="1">
                <a:tableStyleId>{5C22544A-7EE6-4342-B048-85BDC9FD1C3A}</a:tableStyleId>
              </a:tblPr>
              <a:tblGrid>
                <a:gridCol w="2016224"/>
                <a:gridCol w="2016224"/>
              </a:tblGrid>
              <a:tr h="228025">
                <a:tc rowSpan="2">
                  <a:txBody>
                    <a:bodyPr/>
                    <a:lstStyle/>
                    <a:p>
                      <a:pPr algn="ctr">
                        <a:lnSpc>
                          <a:spcPct val="107000"/>
                        </a:lnSpc>
                        <a:spcAft>
                          <a:spcPts val="0"/>
                        </a:spcAft>
                      </a:pPr>
                      <a:r>
                        <a:rPr lang="es-EC" sz="1400">
                          <a:effectLst/>
                        </a:rPr>
                        <a:t>Administración Zonal </a:t>
                      </a:r>
                      <a:endParaRPr lang="es-EC" sz="1200">
                        <a:effectLst/>
                        <a:latin typeface="Calibri"/>
                        <a:ea typeface="Calibri"/>
                        <a:cs typeface="Times New Roman"/>
                      </a:endParaRPr>
                    </a:p>
                  </a:txBody>
                  <a:tcPr marL="44450" marR="44450" marT="0" marB="0" anchor="ctr"/>
                </a:tc>
                <a:tc>
                  <a:txBody>
                    <a:bodyPr/>
                    <a:lstStyle/>
                    <a:p>
                      <a:pPr>
                        <a:lnSpc>
                          <a:spcPct val="107000"/>
                        </a:lnSpc>
                        <a:spcAft>
                          <a:spcPts val="0"/>
                        </a:spcAft>
                      </a:pPr>
                      <a:r>
                        <a:rPr lang="es-EC" sz="1400">
                          <a:effectLst/>
                        </a:rPr>
                        <a:t># de establecimientos</a:t>
                      </a:r>
                      <a:endParaRPr lang="es-EC" sz="1200">
                        <a:effectLst/>
                        <a:latin typeface="Calibri"/>
                        <a:ea typeface="Calibri"/>
                        <a:cs typeface="Times New Roman"/>
                      </a:endParaRPr>
                    </a:p>
                  </a:txBody>
                  <a:tcPr marL="44450" marR="44450" marT="0" marB="0" anchor="b"/>
                </a:tc>
              </a:tr>
              <a:tr h="456051">
                <a:tc vMerge="1">
                  <a:txBody>
                    <a:bodyPr/>
                    <a:lstStyle/>
                    <a:p>
                      <a:endParaRPr lang="es-EC"/>
                    </a:p>
                  </a:txBody>
                  <a:tcPr/>
                </a:tc>
                <a:tc>
                  <a:txBody>
                    <a:bodyPr/>
                    <a:lstStyle/>
                    <a:p>
                      <a:pPr>
                        <a:lnSpc>
                          <a:spcPct val="107000"/>
                        </a:lnSpc>
                        <a:spcAft>
                          <a:spcPts val="0"/>
                        </a:spcAft>
                      </a:pPr>
                      <a:r>
                        <a:rPr lang="es-EC" sz="1400">
                          <a:effectLst/>
                        </a:rPr>
                        <a:t>Transporte y almacenamiento</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Tumbaco</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45</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Calderón</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57</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Eugenio Espejo</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444</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La Delicia </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119</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Eloy Alfaro</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105</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Los Chillos</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25</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Manuela Sáenz</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88</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Quitumbe</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a:effectLst/>
                        </a:rPr>
                        <a:t>132</a:t>
                      </a:r>
                      <a:endParaRPr lang="es-EC" sz="1200">
                        <a:effectLst/>
                        <a:latin typeface="Calibri"/>
                        <a:ea typeface="Calibri"/>
                        <a:cs typeface="Times New Roman"/>
                      </a:endParaRPr>
                    </a:p>
                  </a:txBody>
                  <a:tcPr marL="44450" marR="44450" marT="0" marB="0" anchor="b"/>
                </a:tc>
              </a:tr>
              <a:tr h="228025">
                <a:tc>
                  <a:txBody>
                    <a:bodyPr/>
                    <a:lstStyle/>
                    <a:p>
                      <a:pPr>
                        <a:lnSpc>
                          <a:spcPct val="107000"/>
                        </a:lnSpc>
                        <a:spcAft>
                          <a:spcPts val="0"/>
                        </a:spcAft>
                      </a:pPr>
                      <a:r>
                        <a:rPr lang="es-EC" sz="1400">
                          <a:effectLst/>
                        </a:rPr>
                        <a:t>Total</a:t>
                      </a:r>
                      <a:endParaRPr lang="es-EC" sz="12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es-EC" sz="1400" dirty="0">
                          <a:effectLst/>
                        </a:rPr>
                        <a:t>1015</a:t>
                      </a:r>
                      <a:endParaRPr lang="es-EC" sz="12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522245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414738" y="1052736"/>
            <a:ext cx="2448272" cy="79208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a:t>
            </a:r>
            <a:r>
              <a:rPr lang="es-EC" dirty="0">
                <a:solidFill>
                  <a:schemeClr val="tx1"/>
                </a:solidFill>
              </a:rPr>
              <a:t>E</a:t>
            </a:r>
            <a:r>
              <a:rPr lang="es-EC" dirty="0" smtClean="0">
                <a:solidFill>
                  <a:schemeClr val="tx1"/>
                </a:solidFill>
              </a:rPr>
              <a:t>strategia precios</a:t>
            </a:r>
            <a:endParaRPr lang="es-EC" dirty="0"/>
          </a:p>
        </p:txBody>
      </p:sp>
      <p:cxnSp>
        <p:nvCxnSpPr>
          <p:cNvPr id="4" name="3 Conector recto de flecha"/>
          <p:cNvCxnSpPr/>
          <p:nvPr/>
        </p:nvCxnSpPr>
        <p:spPr>
          <a:xfrm>
            <a:off x="4648701" y="1880828"/>
            <a:ext cx="0" cy="36004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5" name="4 Rectángulo redondeado"/>
          <p:cNvSpPr/>
          <p:nvPr/>
        </p:nvSpPr>
        <p:spPr>
          <a:xfrm>
            <a:off x="3414738" y="2240868"/>
            <a:ext cx="2448272" cy="79208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a:t>
            </a:r>
            <a:r>
              <a:rPr lang="es-EC" dirty="0">
                <a:solidFill>
                  <a:schemeClr val="tx1"/>
                </a:solidFill>
              </a:rPr>
              <a:t>Elaborar un plan de precios al cliente</a:t>
            </a:r>
          </a:p>
        </p:txBody>
      </p:sp>
      <p:sp>
        <p:nvSpPr>
          <p:cNvPr id="6" name="5 CuadroTexto"/>
          <p:cNvSpPr txBox="1"/>
          <p:nvPr/>
        </p:nvSpPr>
        <p:spPr>
          <a:xfrm>
            <a:off x="755576" y="3501008"/>
            <a:ext cx="5395644" cy="369332"/>
          </a:xfrm>
          <a:prstGeom prst="rect">
            <a:avLst/>
          </a:prstGeom>
          <a:noFill/>
        </p:spPr>
        <p:txBody>
          <a:bodyPr wrap="none" rtlCol="0">
            <a:spAutoFit/>
          </a:bodyPr>
          <a:lstStyle/>
          <a:p>
            <a:r>
              <a:rPr lang="es-EC" dirty="0" smtClean="0"/>
              <a:t>En el mercado existen diferentes proveedores de banda</a:t>
            </a:r>
            <a:endParaRPr lang="es-EC" dirty="0"/>
          </a:p>
        </p:txBody>
      </p:sp>
      <p:pic>
        <p:nvPicPr>
          <p:cNvPr id="14" name="13 Imagen" descr="http://www.hbplusbandamatic.com.mx/sites/reenfriocom/images/1359562676_logo%20web.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417422"/>
            <a:ext cx="1381760" cy="980440"/>
          </a:xfrm>
          <a:prstGeom prst="rect">
            <a:avLst/>
          </a:prstGeom>
          <a:noFill/>
          <a:ln>
            <a:noFill/>
          </a:ln>
        </p:spPr>
      </p:pic>
      <p:pic>
        <p:nvPicPr>
          <p:cNvPr id="15" name="14 Imagen" descr="http://www.marangoni.com.ec/templates/marangoni-gm/images/logo.png"/>
          <p:cNvPicPr/>
          <p:nvPr/>
        </p:nvPicPr>
        <p:blipFill>
          <a:blip r:embed="rId3">
            <a:extLst>
              <a:ext uri="{28A0092B-C50C-407E-A947-70E740481C1C}">
                <a14:useLocalDpi xmlns:a14="http://schemas.microsoft.com/office/drawing/2010/main" val="0"/>
              </a:ext>
            </a:extLst>
          </a:blip>
          <a:srcRect/>
          <a:stretch>
            <a:fillRect/>
          </a:stretch>
        </p:blipFill>
        <p:spPr bwMode="auto">
          <a:xfrm>
            <a:off x="2330951" y="4784695"/>
            <a:ext cx="2317750" cy="340360"/>
          </a:xfrm>
          <a:prstGeom prst="rect">
            <a:avLst/>
          </a:prstGeom>
          <a:noFill/>
          <a:ln>
            <a:noFill/>
          </a:ln>
        </p:spPr>
      </p:pic>
      <p:pic>
        <p:nvPicPr>
          <p:cNvPr id="16" name="15 Imagen" descr="http://www.vipal-mexico.com/images/logo_generic.gif"/>
          <p:cNvPicPr/>
          <p:nvPr/>
        </p:nvPicPr>
        <p:blipFill>
          <a:blip r:embed="rId4">
            <a:extLst>
              <a:ext uri="{28A0092B-C50C-407E-A947-70E740481C1C}">
                <a14:useLocalDpi xmlns:a14="http://schemas.microsoft.com/office/drawing/2010/main" val="0"/>
              </a:ext>
            </a:extLst>
          </a:blip>
          <a:srcRect/>
          <a:stretch>
            <a:fillRect/>
          </a:stretch>
        </p:blipFill>
        <p:spPr bwMode="auto">
          <a:xfrm>
            <a:off x="4638874" y="4519265"/>
            <a:ext cx="2001520" cy="605790"/>
          </a:xfrm>
          <a:prstGeom prst="rect">
            <a:avLst/>
          </a:prstGeom>
          <a:noFill/>
          <a:ln>
            <a:noFill/>
          </a:ln>
        </p:spPr>
      </p:pic>
      <p:pic>
        <p:nvPicPr>
          <p:cNvPr id="17" name="16 Imagen" descr="http://www.automundial.com.co/images/logo.png"/>
          <p:cNvPicPr/>
          <p:nvPr/>
        </p:nvPicPr>
        <p:blipFill>
          <a:blip r:embed="rId5">
            <a:extLst>
              <a:ext uri="{28A0092B-C50C-407E-A947-70E740481C1C}">
                <a14:useLocalDpi xmlns:a14="http://schemas.microsoft.com/office/drawing/2010/main" val="0"/>
              </a:ext>
            </a:extLst>
          </a:blip>
          <a:srcRect/>
          <a:stretch>
            <a:fillRect/>
          </a:stretch>
        </p:blipFill>
        <p:spPr bwMode="auto">
          <a:xfrm>
            <a:off x="6722809" y="4483328"/>
            <a:ext cx="2385695" cy="817880"/>
          </a:xfrm>
          <a:prstGeom prst="rect">
            <a:avLst/>
          </a:prstGeom>
          <a:noFill/>
          <a:ln>
            <a:noFill/>
          </a:ln>
        </p:spPr>
      </p:pic>
      <p:sp>
        <p:nvSpPr>
          <p:cNvPr id="8" name="7 CuadroTexto"/>
          <p:cNvSpPr txBox="1"/>
          <p:nvPr/>
        </p:nvSpPr>
        <p:spPr>
          <a:xfrm>
            <a:off x="1014574" y="5550190"/>
            <a:ext cx="863763" cy="369332"/>
          </a:xfrm>
          <a:prstGeom prst="rect">
            <a:avLst/>
          </a:prstGeom>
          <a:noFill/>
        </p:spPr>
        <p:txBody>
          <a:bodyPr wrap="none" rtlCol="0">
            <a:spAutoFit/>
          </a:bodyPr>
          <a:lstStyle/>
          <a:p>
            <a:r>
              <a:rPr lang="es-EC" dirty="0" smtClean="0"/>
              <a:t>México</a:t>
            </a:r>
            <a:endParaRPr lang="es-EC" dirty="0"/>
          </a:p>
        </p:txBody>
      </p:sp>
      <p:sp>
        <p:nvSpPr>
          <p:cNvPr id="19" name="18 CuadroTexto"/>
          <p:cNvSpPr txBox="1"/>
          <p:nvPr/>
        </p:nvSpPr>
        <p:spPr>
          <a:xfrm>
            <a:off x="5287457" y="5513397"/>
            <a:ext cx="863763" cy="369332"/>
          </a:xfrm>
          <a:prstGeom prst="rect">
            <a:avLst/>
          </a:prstGeom>
          <a:noFill/>
        </p:spPr>
        <p:txBody>
          <a:bodyPr wrap="none" rtlCol="0">
            <a:spAutoFit/>
          </a:bodyPr>
          <a:lstStyle/>
          <a:p>
            <a:r>
              <a:rPr lang="es-EC" dirty="0" smtClean="0"/>
              <a:t>México</a:t>
            </a:r>
            <a:endParaRPr lang="es-EC" dirty="0"/>
          </a:p>
        </p:txBody>
      </p:sp>
      <p:sp>
        <p:nvSpPr>
          <p:cNvPr id="20" name="19 CuadroTexto"/>
          <p:cNvSpPr txBox="1"/>
          <p:nvPr/>
        </p:nvSpPr>
        <p:spPr>
          <a:xfrm>
            <a:off x="2865132" y="5513397"/>
            <a:ext cx="1099212" cy="369332"/>
          </a:xfrm>
          <a:prstGeom prst="rect">
            <a:avLst/>
          </a:prstGeom>
          <a:noFill/>
        </p:spPr>
        <p:txBody>
          <a:bodyPr wrap="none" rtlCol="0">
            <a:spAutoFit/>
          </a:bodyPr>
          <a:lstStyle/>
          <a:p>
            <a:r>
              <a:rPr lang="es-EC" dirty="0" smtClean="0"/>
              <a:t>Argentina</a:t>
            </a:r>
            <a:endParaRPr lang="es-EC" dirty="0"/>
          </a:p>
        </p:txBody>
      </p:sp>
      <p:sp>
        <p:nvSpPr>
          <p:cNvPr id="21" name="20 CuadroTexto"/>
          <p:cNvSpPr txBox="1"/>
          <p:nvPr/>
        </p:nvSpPr>
        <p:spPr>
          <a:xfrm>
            <a:off x="7596336" y="5517232"/>
            <a:ext cx="1074333" cy="369332"/>
          </a:xfrm>
          <a:prstGeom prst="rect">
            <a:avLst/>
          </a:prstGeom>
          <a:noFill/>
        </p:spPr>
        <p:txBody>
          <a:bodyPr wrap="none" rtlCol="0">
            <a:spAutoFit/>
          </a:bodyPr>
          <a:lstStyle/>
          <a:p>
            <a:r>
              <a:rPr lang="es-EC" dirty="0" smtClean="0"/>
              <a:t>Colombia</a:t>
            </a:r>
            <a:endParaRPr lang="es-EC" dirty="0"/>
          </a:p>
        </p:txBody>
      </p:sp>
    </p:spTree>
    <p:extLst>
      <p:ext uri="{BB962C8B-B14F-4D97-AF65-F5344CB8AC3E}">
        <p14:creationId xmlns:p14="http://schemas.microsoft.com/office/powerpoint/2010/main" val="4232973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6632"/>
            <a:ext cx="9144000" cy="461196"/>
          </a:xfrm>
          <a:prstGeom prst="rect">
            <a:avLst/>
          </a:prstGeom>
          <a:solidFill>
            <a:srgbClr val="3FB93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Resolución para los importadores</a:t>
            </a:r>
            <a:endParaRPr lang="es-EC" dirty="0"/>
          </a:p>
        </p:txBody>
      </p:sp>
      <p:sp>
        <p:nvSpPr>
          <p:cNvPr id="5" name="Rectángulo 4"/>
          <p:cNvSpPr/>
          <p:nvPr/>
        </p:nvSpPr>
        <p:spPr>
          <a:xfrm>
            <a:off x="0" y="908720"/>
            <a:ext cx="8856984" cy="830997"/>
          </a:xfrm>
          <a:prstGeom prst="rect">
            <a:avLst/>
          </a:prstGeom>
        </p:spPr>
        <p:txBody>
          <a:bodyPr wrap="square">
            <a:spAutoFit/>
          </a:bodyPr>
          <a:lstStyle/>
          <a:p>
            <a:pPr marL="180340" indent="180340" algn="just" fontAlgn="base">
              <a:lnSpc>
                <a:spcPct val="150000"/>
              </a:lnSpc>
              <a:spcAft>
                <a:spcPts val="1950"/>
              </a:spcAft>
            </a:pPr>
            <a:r>
              <a:rPr lang="es-EC" sz="1600" dirty="0">
                <a:latin typeface="Times New Roman" panose="02020603050405020304" pitchFamily="18" charset="0"/>
                <a:ea typeface="Times New Roman" panose="02020603050405020304" pitchFamily="18" charset="0"/>
              </a:rPr>
              <a:t>L</a:t>
            </a:r>
            <a:r>
              <a:rPr lang="es-EC" sz="1600" dirty="0" smtClean="0">
                <a:latin typeface="Times New Roman" panose="02020603050405020304" pitchFamily="18" charset="0"/>
                <a:ea typeface="Times New Roman" panose="02020603050405020304" pitchFamily="18" charset="0"/>
              </a:rPr>
              <a:t>os </a:t>
            </a:r>
            <a:r>
              <a:rPr lang="es-EC" sz="1600" dirty="0">
                <a:latin typeface="Times New Roman" panose="02020603050405020304" pitchFamily="18" charset="0"/>
                <a:ea typeface="Times New Roman" panose="02020603050405020304" pitchFamily="18" charset="0"/>
              </a:rPr>
              <a:t>importadores de llantas tenían que cumplir un porcentaje anual de reencauche para llantas radiales con Subpartidas 4011.20.10.00 y para las demás 4011.20.90.00.</a:t>
            </a:r>
            <a:endParaRPr lang="es-EC" sz="1600" dirty="0">
              <a:effectLst/>
              <a:latin typeface="Times New Roman" panose="02020603050405020304" pitchFamily="18" charset="0"/>
              <a:ea typeface="Times New Roman" panose="02020603050405020304" pitchFamily="18" charset="0"/>
            </a:endParaRPr>
          </a:p>
        </p:txBody>
      </p:sp>
      <p:pic>
        <p:nvPicPr>
          <p:cNvPr id="6" name="Imagen 5"/>
          <p:cNvPicPr>
            <a:picLocks noChangeAspect="1"/>
          </p:cNvPicPr>
          <p:nvPr/>
        </p:nvPicPr>
        <p:blipFill rotWithShape="1">
          <a:blip r:embed="rId2"/>
          <a:srcRect l="30077" t="53228" r="31183" b="34250"/>
          <a:stretch/>
        </p:blipFill>
        <p:spPr>
          <a:xfrm>
            <a:off x="1619672" y="2276872"/>
            <a:ext cx="5943926" cy="1080120"/>
          </a:xfrm>
          <a:prstGeom prst="rect">
            <a:avLst/>
          </a:prstGeom>
        </p:spPr>
      </p:pic>
      <p:pic>
        <p:nvPicPr>
          <p:cNvPr id="8" name="Imagen 7"/>
          <p:cNvPicPr>
            <a:picLocks noChangeAspect="1"/>
          </p:cNvPicPr>
          <p:nvPr/>
        </p:nvPicPr>
        <p:blipFill rotWithShape="1">
          <a:blip r:embed="rId3"/>
          <a:srcRect l="28969" t="69687" r="32844" b="11610"/>
          <a:stretch/>
        </p:blipFill>
        <p:spPr>
          <a:xfrm>
            <a:off x="2087723" y="4005064"/>
            <a:ext cx="4968553" cy="1368152"/>
          </a:xfrm>
          <a:prstGeom prst="rect">
            <a:avLst/>
          </a:prstGeom>
        </p:spPr>
      </p:pic>
      <p:pic>
        <p:nvPicPr>
          <p:cNvPr id="2050" name="Picture 2" descr="http://www.clasec.net/wp-content/uploads/2014/09/objetivosempresaria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2" y="4497768"/>
            <a:ext cx="2240136" cy="23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620688"/>
            <a:ext cx="3060261" cy="369332"/>
          </a:xfrm>
          <a:prstGeom prst="rect">
            <a:avLst/>
          </a:prstGeom>
        </p:spPr>
        <p:txBody>
          <a:bodyPr wrap="none">
            <a:spAutoFit/>
          </a:bodyPr>
          <a:lstStyle/>
          <a:p>
            <a:r>
              <a:rPr lang="es-EC" b="1" dirty="0"/>
              <a:t>Precio x medidas y proveedor </a:t>
            </a:r>
            <a:endParaRPr lang="es-EC" dirty="0"/>
          </a:p>
        </p:txBody>
      </p:sp>
      <p:pic>
        <p:nvPicPr>
          <p:cNvPr id="4" name="3 Imagen" descr="http://www.vipal.com/uploads/produtos/VT-120L_Frent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217210"/>
            <a:ext cx="1876425" cy="1805940"/>
          </a:xfrm>
          <a:prstGeom prst="rect">
            <a:avLst/>
          </a:prstGeom>
          <a:noFill/>
          <a:ln>
            <a:noFill/>
          </a:ln>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146" t="29849" r="36927" b="21875"/>
          <a:stretch/>
        </p:blipFill>
        <p:spPr bwMode="auto">
          <a:xfrm>
            <a:off x="499516" y="1982949"/>
            <a:ext cx="5472608" cy="404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6777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261" t="31357" r="17749" b="18642"/>
          <a:stretch/>
        </p:blipFill>
        <p:spPr bwMode="auto">
          <a:xfrm>
            <a:off x="179512" y="908720"/>
            <a:ext cx="878435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657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88640"/>
            <a:ext cx="4113627" cy="830997"/>
          </a:xfrm>
          <a:prstGeom prst="rect">
            <a:avLst/>
          </a:prstGeom>
        </p:spPr>
        <p:txBody>
          <a:bodyPr wrap="none">
            <a:spAutoFit/>
          </a:bodyPr>
          <a:lstStyle/>
          <a:p>
            <a:pPr marL="1143000" indent="-1143000">
              <a:buFont typeface="Arial" panose="020B0604020202020204" pitchFamily="34" charset="0"/>
              <a:buChar char="•"/>
            </a:pPr>
            <a:r>
              <a:rPr lang="es-EC" sz="4800" dirty="0" smtClean="0">
                <a:solidFill>
                  <a:srgbClr val="00B050"/>
                </a:solidFill>
                <a:latin typeface="Monotype Corsiva" panose="03010101010201010101" pitchFamily="66" charset="0"/>
              </a:rPr>
              <a:t>Conclusiones</a:t>
            </a:r>
            <a:endParaRPr lang="es-EC" sz="4800" dirty="0">
              <a:solidFill>
                <a:srgbClr val="00B050"/>
              </a:solidFill>
              <a:latin typeface="Monotype Corsiva" panose="03010101010201010101" pitchFamily="66" charset="0"/>
            </a:endParaRPr>
          </a:p>
        </p:txBody>
      </p:sp>
      <p:sp>
        <p:nvSpPr>
          <p:cNvPr id="6" name="5 Rectángulo"/>
          <p:cNvSpPr/>
          <p:nvPr/>
        </p:nvSpPr>
        <p:spPr>
          <a:xfrm>
            <a:off x="548723" y="1052736"/>
            <a:ext cx="7920880" cy="3416320"/>
          </a:xfrm>
          <a:prstGeom prst="rect">
            <a:avLst/>
          </a:prstGeom>
        </p:spPr>
        <p:txBody>
          <a:bodyPr wrap="square">
            <a:spAutoFit/>
          </a:bodyPr>
          <a:lstStyle/>
          <a:p>
            <a:pPr lvl="0" algn="just"/>
            <a:r>
              <a:rPr lang="es-ES" dirty="0"/>
              <a:t>El sector de transporte de carga está compuesto por el 42,63% de carga liviana y el 29,33% por carga pesada, dentro de los vehículos de transporte de carga liviana están los camiones de 2 ejes (4 llantas) y 2 ejes doble llantas (6 llantas), mientras que los vehículos de carga pesada se componen por 16,6% Trailers, el 7.5% volquetas, el 2,2% tanqueros </a:t>
            </a:r>
            <a:r>
              <a:rPr lang="es-ES" dirty="0" smtClean="0"/>
              <a:t>. Las </a:t>
            </a:r>
            <a:r>
              <a:rPr lang="es-ES" dirty="0"/>
              <a:t>medidas que más utiliza este sector son: la 750R16, la 12R22.5 y la 295/80R22.5. </a:t>
            </a:r>
            <a:r>
              <a:rPr lang="es-EC" dirty="0"/>
              <a:t>El sector de transporte pasajeros está compuesto por el 18,4% transporte escolar, el 7,5% de transporte urbano, el 2,2% del transporte interprovincial, el 0.9% del transporte intercantonal, el 1.3% del transporte interparroquial y el 0.6% del transporte público de pasajeros, los vehículos que se utilizan son buses y colectivos de 2 ejes (4 llantas), 2 ejes doble llanta (6 llantas) y 3 ejes (10 llantas), las medidas que más utilizan son la 11R22.5, la 215/75R17.5, la 295/80R22.5.</a:t>
            </a:r>
          </a:p>
        </p:txBody>
      </p:sp>
      <p:sp>
        <p:nvSpPr>
          <p:cNvPr id="7" name="6 Rectángulo"/>
          <p:cNvSpPr/>
          <p:nvPr/>
        </p:nvSpPr>
        <p:spPr>
          <a:xfrm>
            <a:off x="564489" y="4554081"/>
            <a:ext cx="7905114" cy="1754326"/>
          </a:xfrm>
          <a:prstGeom prst="rect">
            <a:avLst/>
          </a:prstGeom>
        </p:spPr>
        <p:txBody>
          <a:bodyPr wrap="square">
            <a:spAutoFit/>
          </a:bodyPr>
          <a:lstStyle/>
          <a:p>
            <a:pPr lvl="0" algn="just"/>
            <a:r>
              <a:rPr lang="es-EC" dirty="0"/>
              <a:t>Las 3 principales razones que motiva al segmento de transporte de carga y de pasajeros a comprar llantas reencauchadas son garantía, precio y seguridad, los transportistas que no reencauchan sus llantas ha sido por que han tenido una mala experiencia y piensan que el reencauche no es seguro por lo cual no confían en el proceso. Y de las personas que no reencauchan el 20% está dispuesta a reencauchar siempre y cuando la llanta sea económica y le dé seguridad. </a:t>
            </a:r>
          </a:p>
        </p:txBody>
      </p:sp>
    </p:spTree>
    <p:extLst>
      <p:ext uri="{BB962C8B-B14F-4D97-AF65-F5344CB8AC3E}">
        <p14:creationId xmlns:p14="http://schemas.microsoft.com/office/powerpoint/2010/main" val="4007529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548680"/>
            <a:ext cx="8640960" cy="2308324"/>
          </a:xfrm>
          <a:prstGeom prst="rect">
            <a:avLst/>
          </a:prstGeom>
        </p:spPr>
        <p:txBody>
          <a:bodyPr wrap="square">
            <a:spAutoFit/>
          </a:bodyPr>
          <a:lstStyle/>
          <a:p>
            <a:pPr lvl="0" algn="just"/>
            <a:r>
              <a:rPr lang="es-ES" dirty="0"/>
              <a:t>El transporte de pasajeros y de carga busca reencauchar sus llantas en una reencauchadora certificada ya que buscan garantía y buen precio.</a:t>
            </a:r>
            <a:r>
              <a:rPr lang="es-EC" dirty="0"/>
              <a:t> El precio que estaría dispuesto a pagar por una llanta reencauchada está en los rangos de $75 hasta $250 dependiendo del tamaño del neumático.</a:t>
            </a:r>
            <a:r>
              <a:rPr lang="es-ES" dirty="0"/>
              <a:t> Los transportistas del sector de pasajeros y de carga empezaron a reencauchar sus llantas por la recomendación de sus compañeros y cooperativas de donde trabajan así mismo </a:t>
            </a:r>
            <a:r>
              <a:rPr lang="es-EC" dirty="0"/>
              <a:t>quien toma la decisión de compra en el segmento de transporte pesado es el propietario del vehículo que prefieren comprar las llantas reencauchadas en efectivo. </a:t>
            </a:r>
          </a:p>
        </p:txBody>
      </p:sp>
      <p:sp>
        <p:nvSpPr>
          <p:cNvPr id="4" name="3 Rectángulo"/>
          <p:cNvSpPr/>
          <p:nvPr/>
        </p:nvSpPr>
        <p:spPr>
          <a:xfrm>
            <a:off x="179512" y="3068960"/>
            <a:ext cx="8352928" cy="1754326"/>
          </a:xfrm>
          <a:prstGeom prst="rect">
            <a:avLst/>
          </a:prstGeom>
        </p:spPr>
        <p:txBody>
          <a:bodyPr wrap="square">
            <a:spAutoFit/>
          </a:bodyPr>
          <a:lstStyle/>
          <a:p>
            <a:pPr lvl="0" algn="just"/>
            <a:r>
              <a:rPr lang="es-EC" dirty="0"/>
              <a:t>Actualmente</a:t>
            </a:r>
            <a:r>
              <a:rPr lang="es-ES" dirty="0"/>
              <a:t> el 44,80% del segmento de transporte de pasajeros y de carga del Distrito Metropolitano de Quito reencaucha sus llantas mientras que el 55,20% no lo hace. 4.936 vehículos del segmento de transporte de pasajeros reencauchan sus llantas. Mientras que 10.759 vehículos del segmento de transporte de carga reencauchan sus llantas con un promedio de 4 a 6 llantas reencauchadas al año. Teniendo en el mercado 84.952 llantas para ser reencauchadas en el año en el Distrito Metropolitano de Quito.</a:t>
            </a:r>
            <a:endParaRPr lang="es-EC" dirty="0"/>
          </a:p>
        </p:txBody>
      </p:sp>
    </p:spTree>
    <p:extLst>
      <p:ext uri="{BB962C8B-B14F-4D97-AF65-F5344CB8AC3E}">
        <p14:creationId xmlns:p14="http://schemas.microsoft.com/office/powerpoint/2010/main" val="3307597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88640"/>
            <a:ext cx="5073825" cy="830997"/>
          </a:xfrm>
          <a:prstGeom prst="rect">
            <a:avLst/>
          </a:prstGeom>
        </p:spPr>
        <p:txBody>
          <a:bodyPr wrap="none">
            <a:spAutoFit/>
          </a:bodyPr>
          <a:lstStyle/>
          <a:p>
            <a:pPr marL="1143000" indent="-1143000">
              <a:buFont typeface="Arial" panose="020B0604020202020204" pitchFamily="34" charset="0"/>
              <a:buChar char="•"/>
            </a:pPr>
            <a:r>
              <a:rPr lang="es-EC" sz="4800" dirty="0" smtClean="0">
                <a:solidFill>
                  <a:srgbClr val="00B050"/>
                </a:solidFill>
                <a:latin typeface="Monotype Corsiva" panose="03010101010201010101" pitchFamily="66" charset="0"/>
              </a:rPr>
              <a:t>Recomendaciones</a:t>
            </a:r>
          </a:p>
        </p:txBody>
      </p:sp>
      <p:sp>
        <p:nvSpPr>
          <p:cNvPr id="4" name="3 Rectángulo"/>
          <p:cNvSpPr/>
          <p:nvPr/>
        </p:nvSpPr>
        <p:spPr>
          <a:xfrm>
            <a:off x="467544" y="1268760"/>
            <a:ext cx="7560840" cy="1754326"/>
          </a:xfrm>
          <a:prstGeom prst="rect">
            <a:avLst/>
          </a:prstGeom>
        </p:spPr>
        <p:txBody>
          <a:bodyPr wrap="square">
            <a:spAutoFit/>
          </a:bodyPr>
          <a:lstStyle/>
          <a:p>
            <a:pPr lvl="0" algn="just"/>
            <a:r>
              <a:rPr lang="es-ES" dirty="0"/>
              <a:t>Al conocer las características del mercado nos permite tener una segmentación adecuada para identificar oportunidades y problemas del mercado de reencauche así como también direccionar eficientemente los esfuerzos de marketing, conforme a los resultados de la presente investigación las reencauchadoras se deben enfocar en las medidas de llantas más comerciales y a los tipos de vehículos que con mayor frecuencia reencauchan.</a:t>
            </a:r>
            <a:endParaRPr lang="es-EC" dirty="0"/>
          </a:p>
        </p:txBody>
      </p:sp>
      <p:sp>
        <p:nvSpPr>
          <p:cNvPr id="5" name="4 Rectángulo"/>
          <p:cNvSpPr/>
          <p:nvPr/>
        </p:nvSpPr>
        <p:spPr>
          <a:xfrm>
            <a:off x="467544" y="3103800"/>
            <a:ext cx="7776864" cy="1477328"/>
          </a:xfrm>
          <a:prstGeom prst="rect">
            <a:avLst/>
          </a:prstGeom>
        </p:spPr>
        <p:txBody>
          <a:bodyPr wrap="square">
            <a:spAutoFit/>
          </a:bodyPr>
          <a:lstStyle/>
          <a:p>
            <a:pPr algn="just"/>
            <a:r>
              <a:rPr lang="es-ES" dirty="0"/>
              <a:t>Para generar confianza en el transportista todas las empresas que se dedican a dar el servicio de reencauche deben estar certificados por el MIPRO cumpliendo las 3 normativas del reencauche. (INEN 2582, INEN 2581 y INEN 2616) para asegurar que las llantas reencauchadas tengan iguales estándares de calidad y seguridad que una llanta nueva </a:t>
            </a:r>
            <a:endParaRPr lang="es-EC" dirty="0"/>
          </a:p>
        </p:txBody>
      </p:sp>
      <p:sp>
        <p:nvSpPr>
          <p:cNvPr id="6" name="5 Rectángulo"/>
          <p:cNvSpPr/>
          <p:nvPr/>
        </p:nvSpPr>
        <p:spPr>
          <a:xfrm>
            <a:off x="476049" y="4725144"/>
            <a:ext cx="7992888" cy="1477328"/>
          </a:xfrm>
          <a:prstGeom prst="rect">
            <a:avLst/>
          </a:prstGeom>
        </p:spPr>
        <p:txBody>
          <a:bodyPr wrap="square">
            <a:spAutoFit/>
          </a:bodyPr>
          <a:lstStyle/>
          <a:p>
            <a:pPr lvl="0"/>
            <a:r>
              <a:rPr lang="es-ES" dirty="0" smtClean="0"/>
              <a:t>En el Distrito </a:t>
            </a:r>
            <a:r>
              <a:rPr lang="es-ES" dirty="0"/>
              <a:t>Metropolitano de Quito no existe cultura en el cuidado de las llantas ya que la mayoría de ellas no son aptas para el reencauche, los esfuerzos de la parte de comunicación y promoción deben ir direccionados a la persona quien toma a decisión de compra y se debe dar un servicio adicional como enllantar las llantas reencauchas, darles alineación y </a:t>
            </a:r>
            <a:r>
              <a:rPr lang="es-ES" dirty="0" smtClean="0"/>
              <a:t>balanceo.1</a:t>
            </a:r>
            <a:endParaRPr lang="es-EC" dirty="0"/>
          </a:p>
        </p:txBody>
      </p:sp>
    </p:spTree>
    <p:extLst>
      <p:ext uri="{BB962C8B-B14F-4D97-AF65-F5344CB8AC3E}">
        <p14:creationId xmlns:p14="http://schemas.microsoft.com/office/powerpoint/2010/main" val="1279094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404664"/>
            <a:ext cx="5886400" cy="1477328"/>
          </a:xfrm>
          <a:prstGeom prst="rect">
            <a:avLst/>
          </a:prstGeom>
        </p:spPr>
        <p:txBody>
          <a:bodyPr wrap="square">
            <a:spAutoFit/>
          </a:bodyPr>
          <a:lstStyle/>
          <a:p>
            <a:pPr lvl="0" algn="just"/>
            <a:r>
              <a:rPr lang="es-ES" dirty="0"/>
              <a:t>se debe seguir incentivando al sector con programas que den iniciativas al transportista para que reencauche sus llantas con el fin que el porcentaje que aún no reencaucha sus llantas se motive en hacerlo ya que representaría un ahorro en los bolsillos de los transportistas y para el País.</a:t>
            </a:r>
            <a:endParaRPr lang="es-EC" dirty="0"/>
          </a:p>
        </p:txBody>
      </p:sp>
    </p:spTree>
    <p:extLst>
      <p:ext uri="{BB962C8B-B14F-4D97-AF65-F5344CB8AC3E}">
        <p14:creationId xmlns:p14="http://schemas.microsoft.com/office/powerpoint/2010/main" val="3925086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1520" y="980728"/>
            <a:ext cx="8176909" cy="5256584"/>
          </a:xfrm>
          <a:prstGeom prst="rect">
            <a:avLst/>
          </a:prstGeom>
        </p:spPr>
      </p:pic>
    </p:spTree>
    <p:extLst>
      <p:ext uri="{BB962C8B-B14F-4D97-AF65-F5344CB8AC3E}">
        <p14:creationId xmlns:p14="http://schemas.microsoft.com/office/powerpoint/2010/main" val="3312730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ropsservicios.com/images/proveedo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429000"/>
            <a:ext cx="2522579" cy="2169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866172" y="0"/>
            <a:ext cx="6644768" cy="923330"/>
          </a:xfrm>
          <a:prstGeom prst="rect">
            <a:avLst/>
          </a:prstGeom>
        </p:spPr>
        <p:txBody>
          <a:bodyPr wrap="none">
            <a:spAutoFit/>
          </a:bodyPr>
          <a:lstStyle/>
          <a:p>
            <a:pPr marL="1143000" indent="-1143000">
              <a:buFont typeface="Arial" panose="020B0604020202020204" pitchFamily="34" charset="0"/>
              <a:buChar char="•"/>
            </a:pPr>
            <a:r>
              <a:rPr lang="es-EC" sz="5400" dirty="0" smtClean="0">
                <a:solidFill>
                  <a:srgbClr val="00B050"/>
                </a:solidFill>
                <a:latin typeface="Monotype Corsiva" panose="03010101010201010101" pitchFamily="66" charset="0"/>
              </a:rPr>
              <a:t>Justificación del tema</a:t>
            </a:r>
            <a:endParaRPr lang="es-EC" sz="5400" dirty="0">
              <a:solidFill>
                <a:srgbClr val="00B050"/>
              </a:solidFill>
              <a:latin typeface="Monotype Corsiva" panose="03010101010201010101" pitchFamily="66" charset="0"/>
            </a:endParaRPr>
          </a:p>
        </p:txBody>
      </p:sp>
      <p:graphicFrame>
        <p:nvGraphicFramePr>
          <p:cNvPr id="6" name="Diagrama 5"/>
          <p:cNvGraphicFramePr/>
          <p:nvPr>
            <p:extLst>
              <p:ext uri="{D42A27DB-BD31-4B8C-83A1-F6EECF244321}">
                <p14:modId xmlns:p14="http://schemas.microsoft.com/office/powerpoint/2010/main" val="1348785472"/>
              </p:ext>
            </p:extLst>
          </p:nvPr>
        </p:nvGraphicFramePr>
        <p:xfrm>
          <a:off x="755577" y="1700808"/>
          <a:ext cx="7848871"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467544" y="980728"/>
            <a:ext cx="7704856" cy="646331"/>
          </a:xfrm>
          <a:prstGeom prst="rect">
            <a:avLst/>
          </a:prstGeom>
        </p:spPr>
        <p:txBody>
          <a:bodyPr wrap="square">
            <a:spAutoFit/>
          </a:bodyPr>
          <a:lstStyle/>
          <a:p>
            <a:pPr marL="180340" indent="180340" algn="just">
              <a:spcAft>
                <a:spcPts val="800"/>
              </a:spcAft>
            </a:pPr>
            <a:r>
              <a:rPr lang="es-EC" dirty="0">
                <a:latin typeface="Times New Roman" panose="02020603050405020304" pitchFamily="18" charset="0"/>
                <a:ea typeface="Calibri" panose="020F0502020204030204" pitchFamily="34" charset="0"/>
              </a:rPr>
              <a:t>E</a:t>
            </a:r>
            <a:r>
              <a:rPr lang="es-EC" dirty="0" smtClean="0">
                <a:latin typeface="Times New Roman" panose="02020603050405020304" pitchFamily="18" charset="0"/>
                <a:ea typeface="Calibri" panose="020F0502020204030204" pitchFamily="34" charset="0"/>
              </a:rPr>
              <a:t>l </a:t>
            </a:r>
            <a:r>
              <a:rPr lang="es-EC" dirty="0">
                <a:latin typeface="Times New Roman" panose="02020603050405020304" pitchFamily="18" charset="0"/>
                <a:ea typeface="Calibri" panose="020F0502020204030204" pitchFamily="34" charset="0"/>
              </a:rPr>
              <a:t>proyecto de investigación de mercados se alinea dentro de algunos de los objetivos Del Plan Nacional del Buen Vivir.</a:t>
            </a:r>
            <a:endParaRPr lang="es-EC"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79593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66172" y="0"/>
            <a:ext cx="8278228" cy="923330"/>
          </a:xfrm>
          <a:prstGeom prst="rect">
            <a:avLst/>
          </a:prstGeom>
        </p:spPr>
        <p:txBody>
          <a:bodyPr wrap="none">
            <a:spAutoFit/>
          </a:bodyPr>
          <a:lstStyle/>
          <a:p>
            <a:pPr marL="1143000" indent="-1143000">
              <a:buFont typeface="Arial" panose="020B0604020202020204" pitchFamily="34" charset="0"/>
              <a:buChar char="•"/>
            </a:pPr>
            <a:r>
              <a:rPr lang="es-EC" sz="5400" dirty="0" smtClean="0">
                <a:solidFill>
                  <a:srgbClr val="00B050"/>
                </a:solidFill>
                <a:latin typeface="Monotype Corsiva" panose="03010101010201010101" pitchFamily="66" charset="0"/>
              </a:rPr>
              <a:t>Objetivos de la investigación</a:t>
            </a:r>
            <a:endParaRPr lang="es-EC" sz="5400" dirty="0">
              <a:solidFill>
                <a:srgbClr val="00B050"/>
              </a:solidFill>
              <a:latin typeface="Monotype Corsiva" panose="03010101010201010101" pitchFamily="66" charset="0"/>
            </a:endParaRPr>
          </a:p>
        </p:txBody>
      </p:sp>
      <p:sp>
        <p:nvSpPr>
          <p:cNvPr id="6" name="Rectángulo 5"/>
          <p:cNvSpPr/>
          <p:nvPr/>
        </p:nvSpPr>
        <p:spPr>
          <a:xfrm>
            <a:off x="323528" y="1484784"/>
            <a:ext cx="2746265" cy="584775"/>
          </a:xfrm>
          <a:prstGeom prst="rect">
            <a:avLst/>
          </a:prstGeom>
        </p:spPr>
        <p:txBody>
          <a:bodyPr wrap="none">
            <a:spAutoFit/>
          </a:bodyPr>
          <a:lstStyle/>
          <a:p>
            <a:r>
              <a:rPr lang="es-EC" sz="3200" dirty="0" smtClean="0">
                <a:solidFill>
                  <a:srgbClr val="00B050"/>
                </a:solidFill>
                <a:latin typeface="Monotype Corsiva" panose="03010101010201010101" pitchFamily="66" charset="0"/>
              </a:rPr>
              <a:t>Objetivos General</a:t>
            </a:r>
            <a:endParaRPr lang="es-EC" sz="3200" dirty="0">
              <a:solidFill>
                <a:srgbClr val="00B050"/>
              </a:solidFill>
              <a:latin typeface="Monotype Corsiva" panose="03010101010201010101" pitchFamily="66" charset="0"/>
            </a:endParaRPr>
          </a:p>
        </p:txBody>
      </p:sp>
      <p:sp>
        <p:nvSpPr>
          <p:cNvPr id="7" name="Rectangle 1"/>
          <p:cNvSpPr>
            <a:spLocks noChangeArrowheads="1"/>
          </p:cNvSpPr>
          <p:nvPr/>
        </p:nvSpPr>
        <p:spPr bwMode="auto">
          <a:xfrm>
            <a:off x="1835696" y="2420888"/>
            <a:ext cx="6151385" cy="1077218"/>
          </a:xfrm>
          <a:prstGeom prst="rect">
            <a:avLst/>
          </a:prstGeom>
          <a:ln>
            <a:headEnd/>
            <a:tailEnd/>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nchor="ctr">
            <a:spAutoFit/>
          </a:bodyPr>
          <a:lstStyle/>
          <a:p>
            <a:pPr algn="just">
              <a:defRPr/>
            </a:pPr>
            <a:r>
              <a:rPr lang="es-EC" sz="1600" dirty="0"/>
              <a:t>Realizar un estudio de mercado, para determinar la intención de compra de llantas reencauchadas del transporte pesado en el segmento de transporte de pasajeros y transporte de carga en el Distrito Metropolitano de Quito</a:t>
            </a:r>
            <a:r>
              <a:rPr lang="es-EC" sz="1600" dirty="0" smtClean="0"/>
              <a:t>.</a:t>
            </a:r>
            <a:endParaRPr lang="es-EC" sz="1600"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221088"/>
            <a:ext cx="3219450" cy="1419225"/>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095" y="4087737"/>
            <a:ext cx="2714625" cy="1685925"/>
          </a:xfrm>
          <a:prstGeom prst="rect">
            <a:avLst/>
          </a:prstGeom>
        </p:spPr>
      </p:pic>
    </p:spTree>
    <p:extLst>
      <p:ext uri="{BB962C8B-B14F-4D97-AF65-F5344CB8AC3E}">
        <p14:creationId xmlns:p14="http://schemas.microsoft.com/office/powerpoint/2010/main" val="3359912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836712"/>
            <a:ext cx="3236784" cy="584775"/>
          </a:xfrm>
          <a:prstGeom prst="rect">
            <a:avLst/>
          </a:prstGeom>
        </p:spPr>
        <p:txBody>
          <a:bodyPr wrap="none">
            <a:spAutoFit/>
          </a:bodyPr>
          <a:lstStyle/>
          <a:p>
            <a:r>
              <a:rPr lang="es-EC" sz="3200" dirty="0" smtClean="0">
                <a:solidFill>
                  <a:srgbClr val="00B050"/>
                </a:solidFill>
                <a:latin typeface="Monotype Corsiva" panose="03010101010201010101" pitchFamily="66" charset="0"/>
              </a:rPr>
              <a:t>Objetivos Específicos</a:t>
            </a:r>
            <a:endParaRPr lang="es-EC" sz="3200" dirty="0">
              <a:solidFill>
                <a:srgbClr val="00B050"/>
              </a:solidFill>
              <a:latin typeface="Monotype Corsiva" panose="03010101010201010101" pitchFamily="66" charset="0"/>
            </a:endParaRPr>
          </a:p>
        </p:txBody>
      </p:sp>
      <p:graphicFrame>
        <p:nvGraphicFramePr>
          <p:cNvPr id="5" name="Diagrama 4"/>
          <p:cNvGraphicFramePr/>
          <p:nvPr>
            <p:extLst>
              <p:ext uri="{D42A27DB-BD31-4B8C-83A1-F6EECF244321}">
                <p14:modId xmlns:p14="http://schemas.microsoft.com/office/powerpoint/2010/main" val="833901976"/>
              </p:ext>
            </p:extLst>
          </p:nvPr>
        </p:nvGraphicFramePr>
        <p:xfrm>
          <a:off x="179512" y="1844824"/>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662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4" y="1844824"/>
            <a:ext cx="9154432" cy="4005064"/>
          </a:xfrm>
          <a:prstGeom prst="rect">
            <a:avLst/>
          </a:prstGeom>
        </p:spPr>
      </p:pic>
      <p:sp>
        <p:nvSpPr>
          <p:cNvPr id="2" name="Título 1"/>
          <p:cNvSpPr>
            <a:spLocks noGrp="1"/>
          </p:cNvSpPr>
          <p:nvPr>
            <p:ph type="ctrTitle"/>
          </p:nvPr>
        </p:nvSpPr>
        <p:spPr>
          <a:xfrm>
            <a:off x="4589586" y="1015512"/>
            <a:ext cx="4554415" cy="2400300"/>
          </a:xfrm>
        </p:spPr>
        <p:txBody>
          <a:bodyPr>
            <a:normAutofit fontScale="90000"/>
          </a:bodyPr>
          <a:lstStyle/>
          <a:p>
            <a:r>
              <a:rPr lang="es-EC" sz="5400" b="1" dirty="0">
                <a:effectLst>
                  <a:glow rad="139700">
                    <a:schemeClr val="accent5">
                      <a:satMod val="175000"/>
                      <a:alpha val="40000"/>
                    </a:schemeClr>
                  </a:glow>
                </a:effectLst>
                <a:latin typeface="Monotype Corsiva" pitchFamily="66" charset="0"/>
              </a:rPr>
              <a:t>Teoría base que</a:t>
            </a:r>
            <a:br>
              <a:rPr lang="es-EC" sz="5400" b="1" dirty="0">
                <a:effectLst>
                  <a:glow rad="139700">
                    <a:schemeClr val="accent5">
                      <a:satMod val="175000"/>
                      <a:alpha val="40000"/>
                    </a:schemeClr>
                  </a:glow>
                </a:effectLst>
                <a:latin typeface="Monotype Corsiva" pitchFamily="66" charset="0"/>
              </a:rPr>
            </a:br>
            <a:r>
              <a:rPr lang="es-EC" sz="5400" b="1" dirty="0">
                <a:effectLst>
                  <a:glow rad="139700">
                    <a:schemeClr val="accent5">
                      <a:satMod val="175000"/>
                      <a:alpha val="40000"/>
                    </a:schemeClr>
                  </a:glow>
                </a:effectLst>
                <a:latin typeface="Monotype Corsiva" pitchFamily="66" charset="0"/>
              </a:rPr>
              <a:t> sustenta la </a:t>
            </a:r>
            <a:br>
              <a:rPr lang="es-EC" sz="5400" b="1" dirty="0">
                <a:effectLst>
                  <a:glow rad="139700">
                    <a:schemeClr val="accent5">
                      <a:satMod val="175000"/>
                      <a:alpha val="40000"/>
                    </a:schemeClr>
                  </a:glow>
                </a:effectLst>
                <a:latin typeface="Monotype Corsiva" pitchFamily="66" charset="0"/>
              </a:rPr>
            </a:br>
            <a:r>
              <a:rPr lang="es-EC" sz="5400" b="1" dirty="0">
                <a:effectLst>
                  <a:glow rad="139700">
                    <a:schemeClr val="accent5">
                      <a:satMod val="175000"/>
                      <a:alpha val="40000"/>
                    </a:schemeClr>
                  </a:glow>
                </a:effectLst>
                <a:latin typeface="Monotype Corsiva" pitchFamily="66" charset="0"/>
              </a:rPr>
              <a:t>investigación</a:t>
            </a:r>
          </a:p>
        </p:txBody>
      </p:sp>
    </p:spTree>
    <p:extLst>
      <p:ext uri="{BB962C8B-B14F-4D97-AF65-F5344CB8AC3E}">
        <p14:creationId xmlns:p14="http://schemas.microsoft.com/office/powerpoint/2010/main" val="3626196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2695</Words>
  <Application>Microsoft Office PowerPoint</Application>
  <PresentationFormat>Presentación en pantalla (4:3)</PresentationFormat>
  <Paragraphs>254</Paragraphs>
  <Slides>56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56</vt:i4>
      </vt:variant>
    </vt:vector>
  </HeadingPairs>
  <TitlesOfParts>
    <vt:vector size="63" baseType="lpstr">
      <vt:lpstr>Arial</vt:lpstr>
      <vt:lpstr>Calibri</vt:lpstr>
      <vt:lpstr>Cambria Math</vt:lpstr>
      <vt:lpstr>Monotype Corsiva</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Teoría base que  sustenta la  investigación</vt:lpstr>
      <vt:lpstr>Teorías que sustentan la 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Assasindo</dc:creator>
  <cp:lastModifiedBy>USer</cp:lastModifiedBy>
  <cp:revision>54</cp:revision>
  <dcterms:created xsi:type="dcterms:W3CDTF">2015-07-07T20:07:43Z</dcterms:created>
  <dcterms:modified xsi:type="dcterms:W3CDTF">2015-09-14T02:28:04Z</dcterms:modified>
</cp:coreProperties>
</file>