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60" r:id="rId2"/>
    <p:sldId id="430" r:id="rId3"/>
    <p:sldId id="300" r:id="rId4"/>
    <p:sldId id="301" r:id="rId5"/>
    <p:sldId id="306" r:id="rId6"/>
    <p:sldId id="304" r:id="rId7"/>
    <p:sldId id="305" r:id="rId8"/>
    <p:sldId id="303" r:id="rId9"/>
    <p:sldId id="432" r:id="rId10"/>
    <p:sldId id="373" r:id="rId11"/>
    <p:sldId id="375" r:id="rId12"/>
    <p:sldId id="436" r:id="rId13"/>
    <p:sldId id="377" r:id="rId14"/>
    <p:sldId id="376" r:id="rId15"/>
    <p:sldId id="437" r:id="rId16"/>
    <p:sldId id="433" r:id="rId17"/>
    <p:sldId id="388" r:id="rId18"/>
    <p:sldId id="381" r:id="rId19"/>
    <p:sldId id="439" r:id="rId20"/>
    <p:sldId id="383" r:id="rId21"/>
    <p:sldId id="315" r:id="rId22"/>
    <p:sldId id="438" r:id="rId23"/>
    <p:sldId id="391" r:id="rId24"/>
    <p:sldId id="394" r:id="rId25"/>
    <p:sldId id="398" r:id="rId26"/>
    <p:sldId id="399" r:id="rId27"/>
    <p:sldId id="405" r:id="rId28"/>
    <p:sldId id="406" r:id="rId29"/>
    <p:sldId id="407" r:id="rId30"/>
    <p:sldId id="418" r:id="rId31"/>
    <p:sldId id="415" r:id="rId32"/>
    <p:sldId id="408" r:id="rId33"/>
    <p:sldId id="397" r:id="rId34"/>
    <p:sldId id="413" r:id="rId35"/>
    <p:sldId id="440" r:id="rId36"/>
    <p:sldId id="414" r:id="rId37"/>
    <p:sldId id="441" r:id="rId38"/>
    <p:sldId id="411" r:id="rId39"/>
    <p:sldId id="416" r:id="rId40"/>
    <p:sldId id="422" r:id="rId41"/>
    <p:sldId id="424" r:id="rId42"/>
    <p:sldId id="425" r:id="rId43"/>
    <p:sldId id="429" r:id="rId44"/>
    <p:sldId id="320" r:id="rId45"/>
    <p:sldId id="403" r:id="rId46"/>
    <p:sldId id="428" r:id="rId47"/>
    <p:sldId id="369" r:id="rId4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C00"/>
    <a:srgbClr val="FF9900"/>
    <a:srgbClr val="993300"/>
    <a:srgbClr val="336600"/>
    <a:srgbClr val="FF9966"/>
    <a:srgbClr val="000066"/>
    <a:srgbClr val="33CCFF"/>
    <a:srgbClr val="66FF66"/>
    <a:srgbClr val="CC0066"/>
    <a:srgbClr val="CC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27" autoAdjust="0"/>
    <p:restoredTop sz="91756" autoAdjust="0"/>
  </p:normalViewPr>
  <p:slideViewPr>
    <p:cSldViewPr>
      <p:cViewPr>
        <p:scale>
          <a:sx n="75" d="100"/>
          <a:sy n="75" d="100"/>
        </p:scale>
        <p:origin x="-113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57EB9-B3BF-4635-8998-B082D25EFA99}" type="datetimeFigureOut">
              <a:rPr lang="es-EC" smtClean="0"/>
              <a:pPr/>
              <a:t>15/09/2015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265F6-9BB1-4E58-AF9C-D8DEB8C6AF81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249988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PROBLEMA:</a:t>
            </a:r>
            <a:r>
              <a:rPr lang="es-MX" baseline="0" dirty="0" smtClean="0"/>
              <a:t> Sistema confiable, eficaz, bajo costo, de rápida respuesta, monitoreo constante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265F6-9BB1-4E58-AF9C-D8DEB8C6AF81}" type="slidenum">
              <a:rPr lang="es-EC" smtClean="0"/>
              <a:pPr/>
              <a:t>4</a:t>
            </a:fld>
            <a:endParaRPr lang="es-EC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Empezaremos</a:t>
            </a:r>
            <a:r>
              <a:rPr lang="es-MX" baseline="0" dirty="0" smtClean="0"/>
              <a:t> estudiando…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265F6-9BB1-4E58-AF9C-D8DEB8C6AF81}" type="slidenum">
              <a:rPr lang="es-EC" smtClean="0"/>
              <a:pPr/>
              <a:t>9</a:t>
            </a:fld>
            <a:endParaRPr lang="es-EC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Sensores, cámaras,</a:t>
            </a:r>
            <a:r>
              <a:rPr lang="es-MX" baseline="0" dirty="0" smtClean="0"/>
              <a:t> personas……. Sirenas, luces, mensajes, llamadas, </a:t>
            </a:r>
            <a:r>
              <a:rPr lang="es-MX" baseline="0" dirty="0" err="1" smtClean="0"/>
              <a:t>etc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265F6-9BB1-4E58-AF9C-D8DEB8C6AF81}" type="slidenum">
              <a:rPr lang="es-EC" smtClean="0"/>
              <a:pPr/>
              <a:t>12</a:t>
            </a:fld>
            <a:endParaRPr lang="es-EC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Empezaremos</a:t>
            </a:r>
            <a:r>
              <a:rPr lang="es-MX" baseline="0" dirty="0" smtClean="0"/>
              <a:t> estudiando…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265F6-9BB1-4E58-AF9C-D8DEB8C6AF81}" type="slidenum">
              <a:rPr lang="es-EC" smtClean="0"/>
              <a:pPr/>
              <a:t>15</a:t>
            </a:fld>
            <a:endParaRPr lang="es-EC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Redes Inalámbricas de </a:t>
            </a:r>
            <a:r>
              <a:rPr lang="es-EC" dirty="0" err="1" smtClean="0"/>
              <a:t>Area</a:t>
            </a:r>
            <a:r>
              <a:rPr lang="es-EC" dirty="0" smtClean="0"/>
              <a:t> Personal 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265F6-9BB1-4E58-AF9C-D8DEB8C6AF81}" type="slidenum">
              <a:rPr lang="es-EC" smtClean="0"/>
              <a:pPr/>
              <a:t>18</a:t>
            </a:fld>
            <a:endParaRPr lang="es-EC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Empezaremos</a:t>
            </a:r>
            <a:r>
              <a:rPr lang="es-MX" baseline="0" dirty="0" smtClean="0"/>
              <a:t> estudiando…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265F6-9BB1-4E58-AF9C-D8DEB8C6AF81}" type="slidenum">
              <a:rPr lang="es-EC" smtClean="0"/>
              <a:pPr/>
              <a:t>22</a:t>
            </a:fld>
            <a:endParaRPr lang="es-EC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desatendidas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265F6-9BB1-4E58-AF9C-D8DEB8C6AF81}" type="slidenum">
              <a:rPr lang="es-EC" smtClean="0"/>
              <a:pPr/>
              <a:t>45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p:oleObj spid="_x0000_s17894" name="CorelDRAW" r:id="rId3" imgW="9151920" imgH="5621400" progId="">
              <p:embed/>
            </p:oleObj>
          </a:graphicData>
        </a:graphic>
      </p:graphicFrame>
      <p:sp>
        <p:nvSpPr>
          <p:cNvPr id="17432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/>
          </a:p>
        </p:txBody>
      </p:sp>
      <p:sp>
        <p:nvSpPr>
          <p:cNvPr id="17433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/>
          </a:p>
        </p:txBody>
      </p:sp>
      <p:sp>
        <p:nvSpPr>
          <p:cNvPr id="17434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/>
          </a:p>
        </p:txBody>
      </p:sp>
      <p:sp>
        <p:nvSpPr>
          <p:cNvPr id="17435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36" y="91278"/>
            <a:ext cx="2879874" cy="88979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963" y="5884292"/>
            <a:ext cx="2352675" cy="7269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35583" y="996596"/>
            <a:ext cx="78486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 smtClean="0"/>
              <a:t>DEPARTAMENTO DE ELÉCTRICA Y ELECTRÓNICA</a:t>
            </a:r>
            <a:endParaRPr lang="es-ES" sz="32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488021" y="4681847"/>
            <a:ext cx="67437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 err="1" smtClean="0"/>
              <a:t>Willian</a:t>
            </a:r>
            <a:r>
              <a:rPr lang="es-ES" sz="2400" b="1" dirty="0" smtClean="0"/>
              <a:t> Andrés López Toro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835693" y="2032395"/>
            <a:ext cx="60483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C" sz="2400" b="1" dirty="0" smtClean="0"/>
              <a:t>Carrera de Ingeniería en Electrónica y Telecomunicaciones</a:t>
            </a:r>
            <a:endParaRPr lang="en-US" sz="2400" b="1" dirty="0" smtClean="0"/>
          </a:p>
        </p:txBody>
      </p:sp>
      <p:sp>
        <p:nvSpPr>
          <p:cNvPr id="7" name="2 CuadroTexto"/>
          <p:cNvSpPr txBox="1"/>
          <p:nvPr/>
        </p:nvSpPr>
        <p:spPr>
          <a:xfrm>
            <a:off x="1643042" y="5243468"/>
            <a:ext cx="67437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 smtClean="0"/>
              <a:t>Sangolquí, Agosto 2015</a:t>
            </a:r>
            <a:endParaRPr lang="es-ES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809425" y="3143248"/>
            <a:ext cx="8100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200" b="1" cap="all" dirty="0" smtClean="0"/>
              <a:t>“DISEÑO e implementación de un sistema de </a:t>
            </a:r>
            <a:r>
              <a:rPr lang="es-EC" sz="2200" b="1" cap="all" dirty="0" err="1" smtClean="0"/>
              <a:t>MONITORización</a:t>
            </a:r>
            <a:r>
              <a:rPr lang="es-EC" sz="2200" b="1" cap="all" dirty="0" smtClean="0"/>
              <a:t> de incendios FORESTALES empleando una red de sensores INALÁMBRICOS”</a:t>
            </a:r>
            <a:endParaRPr lang="es-EC" sz="22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341"/>
            <a:ext cx="8229600" cy="1143000"/>
          </a:xfrm>
        </p:spPr>
        <p:txBody>
          <a:bodyPr/>
          <a:lstStyle/>
          <a:p>
            <a:r>
              <a:rPr lang="es-EC" dirty="0" smtClean="0"/>
              <a:t>INCENDIOS FORESTALES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3480768"/>
            <a:ext cx="3240000" cy="25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Imagen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7224" y="766124"/>
            <a:ext cx="3240000" cy="25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4429124" y="170234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Fuego</a:t>
            </a:r>
            <a:r>
              <a:rPr lang="es-MX" dirty="0" smtClean="0"/>
              <a:t> = Calor + Oxígeno + Combustible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4429124" y="4040881"/>
            <a:ext cx="3143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MX" dirty="0" smtClean="0"/>
              <a:t> </a:t>
            </a:r>
            <a:r>
              <a:rPr lang="es-MX" b="1" dirty="0" smtClean="0"/>
              <a:t>Copas</a:t>
            </a:r>
          </a:p>
          <a:p>
            <a:pPr>
              <a:buFontTx/>
              <a:buChar char="-"/>
            </a:pPr>
            <a:endParaRPr lang="es-MX" dirty="0" smtClean="0"/>
          </a:p>
          <a:p>
            <a:pPr>
              <a:buFontTx/>
              <a:buChar char="-"/>
            </a:pPr>
            <a:endParaRPr lang="es-MX" dirty="0" smtClean="0"/>
          </a:p>
          <a:p>
            <a:pPr>
              <a:buFontTx/>
              <a:buChar char="-"/>
            </a:pPr>
            <a:r>
              <a:rPr lang="es-MX" dirty="0" smtClean="0"/>
              <a:t> </a:t>
            </a:r>
            <a:r>
              <a:rPr lang="es-MX" b="1" dirty="0" smtClean="0"/>
              <a:t>Superficie</a:t>
            </a:r>
            <a:r>
              <a:rPr lang="es-MX" dirty="0" smtClean="0"/>
              <a:t> (</a:t>
            </a:r>
            <a:r>
              <a:rPr lang="es-MX" sz="1400" dirty="0" smtClean="0"/>
              <a:t>Más Común</a:t>
            </a:r>
            <a:r>
              <a:rPr lang="es-MX" dirty="0" smtClean="0"/>
              <a:t>)</a:t>
            </a:r>
          </a:p>
          <a:p>
            <a:r>
              <a:rPr lang="es-MX" dirty="0" smtClean="0"/>
              <a:t>   </a:t>
            </a:r>
          </a:p>
          <a:p>
            <a:pPr>
              <a:buFontTx/>
              <a:buChar char="-"/>
            </a:pPr>
            <a:endParaRPr lang="es-MX" dirty="0" smtClean="0"/>
          </a:p>
          <a:p>
            <a:pPr>
              <a:buFontTx/>
              <a:buChar char="-"/>
            </a:pPr>
            <a:r>
              <a:rPr lang="es-MX" dirty="0" smtClean="0"/>
              <a:t> </a:t>
            </a:r>
            <a:r>
              <a:rPr lang="es-MX" b="1" dirty="0" smtClean="0"/>
              <a:t>Subsuelo</a:t>
            </a:r>
            <a:endParaRPr lang="es-MX" b="1" dirty="0"/>
          </a:p>
        </p:txBody>
      </p:sp>
    </p:spTree>
    <p:extLst>
      <p:ext uri="{BB962C8B-B14F-4D97-AF65-F5344CB8AC3E}">
        <p14:creationId xmlns="" xmlns:p14="http://schemas.microsoft.com/office/powerpoint/2010/main" val="937101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32" y="-24"/>
            <a:ext cx="8229600" cy="1143000"/>
          </a:xfrm>
        </p:spPr>
        <p:txBody>
          <a:bodyPr/>
          <a:lstStyle/>
          <a:p>
            <a:r>
              <a:rPr lang="es-MX" dirty="0" smtClean="0"/>
              <a:t>CAUSAS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5500726" y="1071546"/>
            <a:ext cx="342899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FACTORES AMBIENTALES</a:t>
            </a:r>
          </a:p>
          <a:p>
            <a:pPr>
              <a:lnSpc>
                <a:spcPct val="150000"/>
              </a:lnSpc>
            </a:pPr>
            <a:r>
              <a:rPr lang="es-MX" dirty="0" smtClean="0"/>
              <a:t>Temperatura</a:t>
            </a:r>
          </a:p>
          <a:p>
            <a:r>
              <a:rPr lang="es-MX" dirty="0" smtClean="0"/>
              <a:t>Humedad</a:t>
            </a:r>
          </a:p>
          <a:p>
            <a:r>
              <a:rPr lang="es-MX" dirty="0" smtClean="0"/>
              <a:t>Densidad de Vegetación</a:t>
            </a:r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19460" name="Picture 4" descr="http://www.radioelmercurio.com.ec/wp-content/uploads/2012/09/NAC-INCENDIOS-LOJA.jpg"/>
          <p:cNvPicPr>
            <a:picLocks noChangeAspect="1" noChangeArrowheads="1"/>
          </p:cNvPicPr>
          <p:nvPr/>
        </p:nvPicPr>
        <p:blipFill>
          <a:blip r:embed="rId2" cstate="screen"/>
          <a:srcRect l="6896" r="18966"/>
          <a:stretch>
            <a:fillRect/>
          </a:stretch>
        </p:blipFill>
        <p:spPr bwMode="auto">
          <a:xfrm>
            <a:off x="285720" y="3357562"/>
            <a:ext cx="3071834" cy="2571768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5643570" y="3644302"/>
            <a:ext cx="25003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INTENCIONADOS</a:t>
            </a:r>
          </a:p>
          <a:p>
            <a:pPr>
              <a:lnSpc>
                <a:spcPct val="150000"/>
              </a:lnSpc>
            </a:pPr>
            <a:r>
              <a:rPr lang="es-MX" dirty="0" smtClean="0"/>
              <a:t>Intervención Humana</a:t>
            </a:r>
          </a:p>
        </p:txBody>
      </p:sp>
      <p:pic>
        <p:nvPicPr>
          <p:cNvPr id="19462" name="Picture 6" descr="http://2.bp.blogspot.com/-CB9OiknObVI/VKl_Pbvy-MI/AAAAAAAABT0/GSS5tCFpCZg/s1600/rayo_oaxaca.jpg"/>
          <p:cNvPicPr>
            <a:picLocks noChangeAspect="1" noChangeArrowheads="1"/>
          </p:cNvPicPr>
          <p:nvPr/>
        </p:nvPicPr>
        <p:blipFill>
          <a:blip r:embed="rId3" cstate="screen"/>
          <a:srcRect l="38029" r="7041"/>
          <a:stretch>
            <a:fillRect/>
          </a:stretch>
        </p:blipFill>
        <p:spPr bwMode="auto">
          <a:xfrm>
            <a:off x="3357555" y="3357562"/>
            <a:ext cx="1928826" cy="2570711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5643570" y="4724625"/>
            <a:ext cx="16430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FORTUITOS</a:t>
            </a:r>
          </a:p>
          <a:p>
            <a:pPr>
              <a:lnSpc>
                <a:spcPct val="150000"/>
              </a:lnSpc>
            </a:pPr>
            <a:r>
              <a:rPr lang="es-MX" dirty="0" smtClean="0"/>
              <a:t>Rayos</a:t>
            </a:r>
          </a:p>
        </p:txBody>
      </p:sp>
      <p:pic>
        <p:nvPicPr>
          <p:cNvPr id="9" name="Picture 7" descr="C:\Users\ANDRES\Desktop\night_rh_trees.jpg"/>
          <p:cNvPicPr>
            <a:picLocks noChangeAspect="1" noChangeArrowheads="1"/>
          </p:cNvPicPr>
          <p:nvPr/>
        </p:nvPicPr>
        <p:blipFill>
          <a:blip r:embed="rId4" cstate="screen"/>
          <a:srcRect b="5128"/>
          <a:stretch>
            <a:fillRect/>
          </a:stretch>
        </p:blipFill>
        <p:spPr bwMode="auto">
          <a:xfrm>
            <a:off x="285720" y="642918"/>
            <a:ext cx="5000660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14282" y="1357298"/>
            <a:ext cx="8643998" cy="2928958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/>
          <a:lstStyle/>
          <a:p>
            <a:r>
              <a:rPr lang="es-MX" dirty="0" smtClean="0"/>
              <a:t>SISTEMA DE MONITOREO Y ALERTA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285720" y="4655304"/>
            <a:ext cx="16430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Componentes que interactúan con el mundo físico</a:t>
            </a:r>
          </a:p>
          <a:p>
            <a:pPr>
              <a:buFontTx/>
              <a:buChar char="-"/>
            </a:pPr>
            <a:endParaRPr lang="es-MX" dirty="0" smtClean="0"/>
          </a:p>
          <a:p>
            <a:pPr>
              <a:buFontTx/>
              <a:buChar char="-"/>
            </a:pPr>
            <a:endParaRPr lang="es-MX" dirty="0"/>
          </a:p>
        </p:txBody>
      </p:sp>
      <p:sp>
        <p:nvSpPr>
          <p:cNvPr id="4" name="3 Rectángulo redondeado"/>
          <p:cNvSpPr/>
          <p:nvPr/>
        </p:nvSpPr>
        <p:spPr>
          <a:xfrm>
            <a:off x="2643174" y="1785926"/>
            <a:ext cx="1571636" cy="207170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SERVIDOR</a:t>
            </a:r>
            <a:endParaRPr lang="es-MX" dirty="0"/>
          </a:p>
        </p:txBody>
      </p:sp>
      <p:sp>
        <p:nvSpPr>
          <p:cNvPr id="5" name="4 Rectángulo redondeado"/>
          <p:cNvSpPr/>
          <p:nvPr/>
        </p:nvSpPr>
        <p:spPr>
          <a:xfrm>
            <a:off x="347634" y="1785926"/>
            <a:ext cx="1652598" cy="20717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RED</a:t>
            </a:r>
            <a:endParaRPr lang="es-MX" dirty="0"/>
          </a:p>
        </p:txBody>
      </p:sp>
      <p:sp>
        <p:nvSpPr>
          <p:cNvPr id="6" name="5 Rectángulo redondeado"/>
          <p:cNvSpPr/>
          <p:nvPr/>
        </p:nvSpPr>
        <p:spPr>
          <a:xfrm>
            <a:off x="4857752" y="1785926"/>
            <a:ext cx="1643074" cy="207170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USUARIO</a:t>
            </a:r>
            <a:endParaRPr lang="es-MX" dirty="0"/>
          </a:p>
        </p:txBody>
      </p:sp>
      <p:sp>
        <p:nvSpPr>
          <p:cNvPr id="7" name="6 Rectángulo redondeado"/>
          <p:cNvSpPr/>
          <p:nvPr/>
        </p:nvSpPr>
        <p:spPr>
          <a:xfrm>
            <a:off x="7143768" y="1785926"/>
            <a:ext cx="1571636" cy="207170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ALERTA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2500298" y="857232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/>
              <a:t>ARQUITECTURA DE DEL SISTEMA </a:t>
            </a:r>
            <a:endParaRPr lang="es-MX" b="1" i="1" dirty="0"/>
          </a:p>
        </p:txBody>
      </p:sp>
      <p:sp>
        <p:nvSpPr>
          <p:cNvPr id="10" name="9 Flecha izquierda y derecha"/>
          <p:cNvSpPr/>
          <p:nvPr/>
        </p:nvSpPr>
        <p:spPr>
          <a:xfrm>
            <a:off x="2000232" y="2714620"/>
            <a:ext cx="642942" cy="214314"/>
          </a:xfrm>
          <a:prstGeom prst="left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Flecha izquierda y derecha"/>
          <p:cNvSpPr/>
          <p:nvPr/>
        </p:nvSpPr>
        <p:spPr>
          <a:xfrm>
            <a:off x="4214810" y="2714620"/>
            <a:ext cx="642942" cy="214314"/>
          </a:xfrm>
          <a:prstGeom prst="left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Flecha izquierda y derecha"/>
          <p:cNvSpPr/>
          <p:nvPr/>
        </p:nvSpPr>
        <p:spPr>
          <a:xfrm>
            <a:off x="6500826" y="2714620"/>
            <a:ext cx="642942" cy="214314"/>
          </a:xfrm>
          <a:prstGeom prst="left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CuadroTexto"/>
          <p:cNvSpPr txBox="1"/>
          <p:nvPr/>
        </p:nvSpPr>
        <p:spPr>
          <a:xfrm>
            <a:off x="2786050" y="4782933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Base de datos</a:t>
            </a:r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929190" y="4714884"/>
            <a:ext cx="1643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Software de</a:t>
            </a:r>
          </a:p>
          <a:p>
            <a:pPr algn="ctr"/>
            <a:r>
              <a:rPr lang="es-MX" sz="1600" dirty="0" smtClean="0"/>
              <a:t>Visualización GUI</a:t>
            </a:r>
            <a:endParaRPr lang="es-MX" sz="16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7215206" y="4786322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Tipos de aviso</a:t>
            </a:r>
            <a:endParaRPr lang="es-MX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32" y="-24"/>
            <a:ext cx="8229600" cy="1143000"/>
          </a:xfrm>
        </p:spPr>
        <p:txBody>
          <a:bodyPr/>
          <a:lstStyle/>
          <a:p>
            <a:r>
              <a:rPr lang="es-MX" dirty="0" smtClean="0"/>
              <a:t>SISTEMAS DE MONITOREO</a:t>
            </a:r>
            <a:endParaRPr lang="es-MX" dirty="0"/>
          </a:p>
        </p:txBody>
      </p:sp>
      <p:pic>
        <p:nvPicPr>
          <p:cNvPr id="104450" name="Picture 2" descr="http://www.sr7.eu/imagenes/vigilancia_forestal_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785794"/>
            <a:ext cx="3240000" cy="2851179"/>
          </a:xfrm>
          <a:prstGeom prst="rect">
            <a:avLst/>
          </a:prstGeom>
          <a:noFill/>
        </p:spPr>
      </p:pic>
      <p:pic>
        <p:nvPicPr>
          <p:cNvPr id="104452" name="Picture 4" descr="http://www.antena3.com/clipping/2013/08/02/00269/3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82844" y="785794"/>
            <a:ext cx="3240000" cy="2793665"/>
          </a:xfrm>
          <a:prstGeom prst="rect">
            <a:avLst/>
          </a:prstGeom>
          <a:noFill/>
        </p:spPr>
      </p:pic>
      <p:pic>
        <p:nvPicPr>
          <p:cNvPr id="104454" name="Picture 6" descr="http://admin.avialsa.com/media/images/Servicios/Extincion/img_vigilancia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3571876"/>
            <a:ext cx="3240000" cy="2430000"/>
          </a:xfrm>
          <a:prstGeom prst="rect">
            <a:avLst/>
          </a:prstGeom>
          <a:noFill/>
        </p:spPr>
      </p:pic>
      <p:pic>
        <p:nvPicPr>
          <p:cNvPr id="104456" name="Picture 8" descr="http://www.enriquedans.com/wp-content/uploads/2013/11/wildfires-remote-sensing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382844" y="3571876"/>
            <a:ext cx="3240000" cy="2406858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6715172" y="2071678"/>
            <a:ext cx="25002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MX" b="1" dirty="0" smtClean="0"/>
              <a:t>Respuesta Lenta</a:t>
            </a:r>
          </a:p>
          <a:p>
            <a:endParaRPr lang="es-MX" b="1" dirty="0" smtClean="0"/>
          </a:p>
          <a:p>
            <a:endParaRPr lang="es-MX" b="1" dirty="0" smtClean="0"/>
          </a:p>
          <a:p>
            <a:pPr>
              <a:buFontTx/>
              <a:buChar char="-"/>
            </a:pPr>
            <a:r>
              <a:rPr lang="es-MX" b="1" dirty="0" smtClean="0"/>
              <a:t> Poca confiabilidad</a:t>
            </a:r>
          </a:p>
          <a:p>
            <a:endParaRPr lang="es-MX" b="1" dirty="0" smtClean="0"/>
          </a:p>
          <a:p>
            <a:endParaRPr lang="es-MX" b="1" dirty="0" smtClean="0"/>
          </a:p>
          <a:p>
            <a:pPr>
              <a:buFontTx/>
              <a:buChar char="-"/>
            </a:pPr>
            <a:r>
              <a:rPr lang="es-MX" b="1" dirty="0" smtClean="0"/>
              <a:t> Monitoreo Parcial </a:t>
            </a:r>
          </a:p>
          <a:p>
            <a:endParaRPr lang="es-MX" b="1" dirty="0" smtClean="0"/>
          </a:p>
          <a:p>
            <a:endParaRPr lang="es-MX" b="1" dirty="0" smtClean="0"/>
          </a:p>
          <a:p>
            <a:pPr>
              <a:buFontTx/>
              <a:buChar char="-"/>
            </a:pPr>
            <a:r>
              <a:rPr lang="es-MX" b="1" dirty="0" smtClean="0"/>
              <a:t> Costosos</a:t>
            </a:r>
          </a:p>
          <a:p>
            <a:pPr>
              <a:buFontTx/>
              <a:buChar char="-"/>
            </a:pPr>
            <a:endParaRPr lang="es-MX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0118" y="2428868"/>
            <a:ext cx="8229600" cy="1423052"/>
          </a:xfrm>
        </p:spPr>
        <p:txBody>
          <a:bodyPr/>
          <a:lstStyle/>
          <a:p>
            <a:pPr algn="ctr"/>
            <a:r>
              <a:rPr lang="es-EC" sz="4500" dirty="0" smtClean="0">
                <a:solidFill>
                  <a:srgbClr val="336600"/>
                </a:solidFill>
              </a:rPr>
              <a:t>DISEÑO </a:t>
            </a:r>
            <a:r>
              <a:rPr lang="es-EC" sz="4500" dirty="0" smtClean="0">
                <a:solidFill>
                  <a:srgbClr val="336600"/>
                </a:solidFill>
              </a:rPr>
              <a:t>DEL SISTEMA </a:t>
            </a:r>
            <a:r>
              <a:rPr lang="es-EC" sz="4500" dirty="0" smtClean="0">
                <a:solidFill>
                  <a:srgbClr val="336600"/>
                </a:solidFill>
              </a:rPr>
              <a:t>DE MONITOREO</a:t>
            </a:r>
            <a:endParaRPr lang="es-EC" sz="4500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77712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7224" y="14988"/>
            <a:ext cx="8229600" cy="1143000"/>
          </a:xfrm>
        </p:spPr>
        <p:txBody>
          <a:bodyPr/>
          <a:lstStyle/>
          <a:p>
            <a:r>
              <a:rPr lang="es-EC" dirty="0" smtClean="0"/>
              <a:t>DISEÑO </a:t>
            </a:r>
            <a:r>
              <a:rPr lang="es-EC" dirty="0" smtClean="0"/>
              <a:t>DEL SISTEMA</a:t>
            </a: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500034" y="857232"/>
            <a:ext cx="785818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000" b="1" dirty="0" smtClean="0"/>
              <a:t>ARQUITECTURA </a:t>
            </a:r>
            <a:r>
              <a:rPr lang="es-MX" sz="2000" b="1" dirty="0" smtClean="0"/>
              <a:t>DEL SISTEMA</a:t>
            </a:r>
            <a:endParaRPr lang="es-MX" sz="2000" b="1" dirty="0" smtClean="0"/>
          </a:p>
          <a:p>
            <a:r>
              <a:rPr lang="es-MX" sz="2000" dirty="0" smtClean="0"/>
              <a:t>- Etapa de Red</a:t>
            </a:r>
          </a:p>
          <a:p>
            <a:pPr>
              <a:buFontTx/>
              <a:buChar char="-"/>
            </a:pPr>
            <a:r>
              <a:rPr lang="es-MX" sz="2000" dirty="0" smtClean="0"/>
              <a:t>Etapa de Servidor</a:t>
            </a:r>
          </a:p>
          <a:p>
            <a:pPr>
              <a:buFontTx/>
              <a:buChar char="-"/>
            </a:pPr>
            <a:r>
              <a:rPr lang="es-MX" sz="2000" dirty="0" smtClean="0"/>
              <a:t>Etapa de Usuario</a:t>
            </a:r>
          </a:p>
          <a:p>
            <a:pPr>
              <a:buFontTx/>
              <a:buChar char="-"/>
            </a:pPr>
            <a:endParaRPr lang="es-MX" sz="2000" dirty="0" smtClean="0"/>
          </a:p>
          <a:p>
            <a:pPr>
              <a:buFontTx/>
              <a:buChar char="-"/>
            </a:pPr>
            <a:endParaRPr lang="es-MX" sz="2000" dirty="0" smtClean="0"/>
          </a:p>
          <a:p>
            <a:pPr>
              <a:buFontTx/>
              <a:buChar char="-"/>
            </a:pPr>
            <a:r>
              <a:rPr lang="es-MX" sz="2000" b="1" dirty="0" smtClean="0"/>
              <a:t>CARACTERISTICAS DE LA RED</a:t>
            </a:r>
          </a:p>
          <a:p>
            <a:pPr>
              <a:buFontTx/>
              <a:buChar char="-"/>
            </a:pPr>
            <a:r>
              <a:rPr lang="es-MX" sz="2000" dirty="0" smtClean="0"/>
              <a:t>Topología</a:t>
            </a:r>
          </a:p>
          <a:p>
            <a:pPr>
              <a:buFontTx/>
              <a:buChar char="-"/>
            </a:pPr>
            <a:r>
              <a:rPr lang="es-MX" sz="2000" dirty="0" smtClean="0"/>
              <a:t> Protocolo de Enrutamiento</a:t>
            </a:r>
          </a:p>
          <a:p>
            <a:pPr>
              <a:buFontTx/>
              <a:buChar char="-"/>
            </a:pPr>
            <a:r>
              <a:rPr lang="es-MX" sz="2000" dirty="0" smtClean="0"/>
              <a:t> Banda </a:t>
            </a:r>
            <a:r>
              <a:rPr lang="es-MX" sz="2000" dirty="0" smtClean="0"/>
              <a:t>de Operación</a:t>
            </a:r>
          </a:p>
          <a:p>
            <a:pPr>
              <a:buFontTx/>
              <a:buChar char="-"/>
            </a:pPr>
            <a:r>
              <a:rPr lang="es-MX" sz="2000" dirty="0" smtClean="0"/>
              <a:t> Frecuencia de Muestreo</a:t>
            </a:r>
          </a:p>
          <a:p>
            <a:r>
              <a:rPr lang="es-MX" sz="2000" dirty="0" smtClean="0"/>
              <a:t>	</a:t>
            </a:r>
          </a:p>
          <a:p>
            <a:pPr>
              <a:lnSpc>
                <a:spcPct val="150000"/>
              </a:lnSpc>
            </a:pPr>
            <a:r>
              <a:rPr lang="es-MX" sz="2000" b="1" dirty="0" smtClean="0"/>
              <a:t>FACTORES AMBIENTALES A MEDIRSE</a:t>
            </a:r>
          </a:p>
          <a:p>
            <a:pPr>
              <a:buFontTx/>
              <a:buChar char="-"/>
            </a:pPr>
            <a:r>
              <a:rPr lang="es-MX" sz="2000" dirty="0" smtClean="0"/>
              <a:t>Temperatura Ambiente</a:t>
            </a:r>
          </a:p>
          <a:p>
            <a:pPr>
              <a:buFontTx/>
              <a:buChar char="-"/>
            </a:pPr>
            <a:r>
              <a:rPr lang="es-MX" sz="2000" dirty="0" smtClean="0"/>
              <a:t> Humedad Relativa</a:t>
            </a:r>
          </a:p>
          <a:p>
            <a:pPr>
              <a:buFontTx/>
              <a:buChar char="-"/>
            </a:pPr>
            <a:r>
              <a:rPr lang="es-MX" sz="2000" dirty="0" smtClean="0"/>
              <a:t> Dióxido de Carbono</a:t>
            </a: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437651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2994" y="-24"/>
            <a:ext cx="8229600" cy="1143000"/>
          </a:xfrm>
        </p:spPr>
        <p:txBody>
          <a:bodyPr/>
          <a:lstStyle/>
          <a:p>
            <a:r>
              <a:rPr lang="es-MX" dirty="0" smtClean="0"/>
              <a:t>ARQUITECTURA DE RED</a:t>
            </a:r>
            <a:endParaRPr lang="es-MX" dirty="0"/>
          </a:p>
        </p:txBody>
      </p:sp>
      <p:pic>
        <p:nvPicPr>
          <p:cNvPr id="19458" name="Picture 2" descr="C:\Users\ANDRES\Documents\ESPE\WSNTESIS\DOCSAYUDA\GRÁFICAS\imagenesWSN\arquitectura monitoreo.JPG"/>
          <p:cNvPicPr>
            <a:picLocks noChangeAspect="1" noChangeArrowheads="1"/>
          </p:cNvPicPr>
          <p:nvPr/>
        </p:nvPicPr>
        <p:blipFill>
          <a:blip r:embed="rId2" cstate="print"/>
          <a:srcRect t="10609" b="5882"/>
          <a:stretch>
            <a:fillRect/>
          </a:stretch>
        </p:blipFill>
        <p:spPr bwMode="auto">
          <a:xfrm>
            <a:off x="428596" y="1000108"/>
            <a:ext cx="8181975" cy="3786214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500034" y="64291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RED DE SENSORES</a:t>
            </a:r>
            <a:endParaRPr lang="es-MX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214678" y="64291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SERVIDOR DE DATOS</a:t>
            </a:r>
            <a:endParaRPr lang="es-MX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6572264" y="64291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USUARIO</a:t>
            </a:r>
            <a:endParaRPr lang="es-MX" b="1" dirty="0"/>
          </a:p>
        </p:txBody>
      </p:sp>
      <p:pic>
        <p:nvPicPr>
          <p:cNvPr id="8" name="Picture 9" descr="https://electrosome.com/wp-content/uploads/2014/12/Flammable-Gas-and-Smoke-Sensor-MQ2-600x6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5000636"/>
            <a:ext cx="945586" cy="945586"/>
          </a:xfrm>
          <a:prstGeom prst="rect">
            <a:avLst/>
          </a:prstGeom>
          <a:noFill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 cstate="screen"/>
          <a:srcRect t="5202"/>
          <a:stretch>
            <a:fillRect/>
          </a:stretch>
        </p:blipFill>
        <p:spPr bwMode="auto">
          <a:xfrm>
            <a:off x="1285852" y="4967613"/>
            <a:ext cx="857256" cy="89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screen"/>
          <a:srcRect l="41675"/>
          <a:stretch>
            <a:fillRect/>
          </a:stretch>
        </p:blipFill>
        <p:spPr bwMode="auto">
          <a:xfrm>
            <a:off x="2314863" y="5016565"/>
            <a:ext cx="756939" cy="84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2" descr="https://encrypted-tbn1.gstatic.com/images?q=tbn:ANd9GcSGm6-KjJ3m2OnSH2mwlsVcCigTiUwOsEpjpjb_CGxCmH1V0zgnF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138623" y="4893396"/>
            <a:ext cx="1076319" cy="964496"/>
          </a:xfrm>
          <a:prstGeom prst="rect">
            <a:avLst/>
          </a:prstGeom>
          <a:noFill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796121" y="4786322"/>
            <a:ext cx="1062027" cy="105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13 Conector recto"/>
          <p:cNvCxnSpPr/>
          <p:nvPr/>
        </p:nvCxnSpPr>
        <p:spPr>
          <a:xfrm>
            <a:off x="3143240" y="5429264"/>
            <a:ext cx="928694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5286380" y="5429264"/>
            <a:ext cx="1571636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s-MX" dirty="0" smtClean="0"/>
              <a:t>CARACTERISTICAS DE LA RED</a:t>
            </a:r>
            <a:endParaRPr lang="es-MX" dirty="0"/>
          </a:p>
        </p:txBody>
      </p:sp>
      <p:pic>
        <p:nvPicPr>
          <p:cNvPr id="4" name="3 Imagen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571612"/>
            <a:ext cx="414340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5072066" y="2786058"/>
            <a:ext cx="38576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Protocolo de Enrutamiento AODV</a:t>
            </a:r>
          </a:p>
          <a:p>
            <a:r>
              <a:rPr lang="es-MX" b="1" dirty="0" smtClean="0"/>
              <a:t> </a:t>
            </a:r>
          </a:p>
          <a:p>
            <a:r>
              <a:rPr lang="es-MX" dirty="0" smtClean="0"/>
              <a:t> - Bajo demanda</a:t>
            </a:r>
          </a:p>
          <a:p>
            <a:endParaRPr lang="es-MX" dirty="0" smtClean="0"/>
          </a:p>
          <a:p>
            <a:pPr>
              <a:buFontTx/>
              <a:buChar char="-"/>
            </a:pPr>
            <a:r>
              <a:rPr lang="es-MX" dirty="0" smtClean="0"/>
              <a:t>Comunicación Descentralizada</a:t>
            </a:r>
          </a:p>
          <a:p>
            <a:endParaRPr lang="es-MX" dirty="0" smtClean="0"/>
          </a:p>
          <a:p>
            <a:r>
              <a:rPr lang="es-MX" dirty="0" smtClean="0"/>
              <a:t>- Sistema Multisalto </a:t>
            </a:r>
          </a:p>
          <a:p>
            <a:endParaRPr lang="es-MX" dirty="0" smtClean="0"/>
          </a:p>
          <a:p>
            <a:r>
              <a:rPr lang="es-MX" dirty="0" smtClean="0"/>
              <a:t>- Bajo consumo de Energía</a:t>
            </a:r>
          </a:p>
          <a:p>
            <a:endParaRPr lang="es-MX" dirty="0" smtClean="0"/>
          </a:p>
          <a:p>
            <a:r>
              <a:rPr lang="es-MX" dirty="0" smtClean="0"/>
              <a:t>- Auto-restauración</a:t>
            </a:r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5143504" y="928670"/>
            <a:ext cx="32147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TOPOLOGÍA HÍBRIDA</a:t>
            </a:r>
          </a:p>
          <a:p>
            <a:r>
              <a:rPr lang="es-MX" b="1" dirty="0" smtClean="0"/>
              <a:t> </a:t>
            </a:r>
            <a:r>
              <a:rPr lang="es-MX" dirty="0" smtClean="0"/>
              <a:t>Malla-Estrella</a:t>
            </a:r>
          </a:p>
          <a:p>
            <a:endParaRPr lang="es-MX" dirty="0" smtClean="0"/>
          </a:p>
          <a:p>
            <a:pPr>
              <a:buFontTx/>
              <a:buChar char="-"/>
            </a:pPr>
            <a:r>
              <a:rPr lang="es-MX" dirty="0" smtClean="0"/>
              <a:t>Escalabilidad y Flexibilidad</a:t>
            </a:r>
          </a:p>
          <a:p>
            <a:endParaRPr lang="es-MX" dirty="0" smtClean="0"/>
          </a:p>
          <a:p>
            <a:r>
              <a:rPr lang="es-MX" dirty="0" smtClean="0"/>
              <a:t>- Caminos redundantes</a:t>
            </a:r>
          </a:p>
          <a:p>
            <a:pPr>
              <a:buFontTx/>
              <a:buChar char="-"/>
            </a:pPr>
            <a:endParaRPr lang="es-MX" dirty="0" smtClean="0"/>
          </a:p>
          <a:p>
            <a:endParaRPr lang="es-MX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s-MX" dirty="0" smtClean="0"/>
              <a:t>CARACTERISTICAS DE LOS NODOS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5286380" y="708141"/>
            <a:ext cx="37862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IEEE 802.15.4 de (WPAN)</a:t>
            </a:r>
          </a:p>
          <a:p>
            <a:endParaRPr lang="es-EC" dirty="0" smtClean="0"/>
          </a:p>
          <a:p>
            <a:pPr>
              <a:buFontTx/>
              <a:buChar char="-"/>
            </a:pPr>
            <a:r>
              <a:rPr lang="es-EC" dirty="0" smtClean="0"/>
              <a:t>Sencillas de implementar </a:t>
            </a:r>
          </a:p>
          <a:p>
            <a:endParaRPr lang="es-EC" dirty="0" smtClean="0"/>
          </a:p>
          <a:p>
            <a:pPr>
              <a:buFontTx/>
              <a:buChar char="-"/>
            </a:pPr>
            <a:r>
              <a:rPr lang="es-EC" dirty="0" smtClean="0"/>
              <a:t>Topología inteligente</a:t>
            </a:r>
          </a:p>
          <a:p>
            <a:endParaRPr lang="es-EC" dirty="0" smtClean="0"/>
          </a:p>
          <a:p>
            <a:pPr>
              <a:buFontTx/>
              <a:buChar char="-"/>
            </a:pPr>
            <a:r>
              <a:rPr lang="es-EC" dirty="0" smtClean="0"/>
              <a:t>Facilidad de integrarse a la red</a:t>
            </a:r>
          </a:p>
          <a:p>
            <a:endParaRPr lang="es-EC" dirty="0" smtClean="0"/>
          </a:p>
          <a:p>
            <a:pPr>
              <a:buFontTx/>
              <a:buChar char="-"/>
            </a:pPr>
            <a:r>
              <a:rPr lang="es-EC" dirty="0" smtClean="0"/>
              <a:t>Bajo consumo energético</a:t>
            </a:r>
          </a:p>
          <a:p>
            <a:pPr>
              <a:buFontTx/>
              <a:buChar char="-"/>
            </a:pPr>
            <a:endParaRPr lang="es-EC" dirty="0" smtClean="0"/>
          </a:p>
          <a:p>
            <a:pPr>
              <a:buFontTx/>
              <a:buChar char="-"/>
            </a:pPr>
            <a:r>
              <a:rPr lang="es-EC" dirty="0" smtClean="0"/>
              <a:t>Rango: 2400-2483 </a:t>
            </a:r>
            <a:r>
              <a:rPr lang="es-EC" dirty="0" err="1" smtClean="0"/>
              <a:t>Mhz</a:t>
            </a:r>
            <a:endParaRPr lang="es-EC" dirty="0" smtClean="0"/>
          </a:p>
          <a:p>
            <a:endParaRPr lang="es-EC" dirty="0" smtClean="0"/>
          </a:p>
          <a:p>
            <a:pPr>
              <a:buFontTx/>
              <a:buChar char="-"/>
            </a:pPr>
            <a:r>
              <a:rPr lang="es-EC" dirty="0" smtClean="0"/>
              <a:t>Transmisión hasta 250 </a:t>
            </a:r>
            <a:r>
              <a:rPr lang="es-EC" dirty="0" err="1" smtClean="0"/>
              <a:t>kbps</a:t>
            </a:r>
            <a:endParaRPr lang="es-EC" dirty="0" smtClean="0"/>
          </a:p>
          <a:p>
            <a:endParaRPr lang="es-EC" dirty="0" smtClean="0"/>
          </a:p>
          <a:p>
            <a:pPr>
              <a:buFontTx/>
              <a:buChar char="-"/>
            </a:pPr>
            <a:r>
              <a:rPr lang="es-EC" dirty="0" smtClean="0"/>
              <a:t>Cobertura de entre 10 y 75 metros</a:t>
            </a:r>
          </a:p>
          <a:p>
            <a:pPr>
              <a:buFontTx/>
              <a:buChar char="-"/>
            </a:pPr>
            <a:endParaRPr lang="es-EC" dirty="0" smtClean="0"/>
          </a:p>
          <a:p>
            <a:pPr>
              <a:buFontTx/>
              <a:buChar char="-"/>
            </a:pPr>
            <a:r>
              <a:rPr lang="es-EC" dirty="0" smtClean="0"/>
              <a:t>Bajo costo</a:t>
            </a:r>
          </a:p>
          <a:p>
            <a:pPr>
              <a:buFontTx/>
              <a:buChar char="-"/>
            </a:pPr>
            <a:endParaRPr lang="es-EC" dirty="0" smtClean="0"/>
          </a:p>
        </p:txBody>
      </p:sp>
      <p:pic>
        <p:nvPicPr>
          <p:cNvPr id="20482" name="Picture 2" descr="C:\Users\ANDRES\Documents\ESPE\WSNTESIS\DOCSAYUDA\GRÁFICAS\imagenesWSN\DiagramabloqueWSNno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14356"/>
            <a:ext cx="5072098" cy="521497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0"/>
            <a:ext cx="8229600" cy="1143000"/>
          </a:xfrm>
        </p:spPr>
        <p:txBody>
          <a:bodyPr/>
          <a:lstStyle/>
          <a:p>
            <a:r>
              <a:rPr lang="es-MX" dirty="0" smtClean="0"/>
              <a:t>FRECUENCIA DE MUESTREO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1928794" y="135729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CICLO DE TRABAJO</a:t>
            </a:r>
            <a:endParaRPr lang="es-MX" b="1" dirty="0"/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1071538" y="2857496"/>
            <a:ext cx="1500198" cy="1588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rot="10800000" flipV="1">
            <a:off x="2071670" y="1785926"/>
            <a:ext cx="1000132" cy="6429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1643042" y="248816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3s</a:t>
            </a:r>
            <a:endParaRPr lang="es-MX" b="1" dirty="0"/>
          </a:p>
        </p:txBody>
      </p:sp>
      <p:cxnSp>
        <p:nvCxnSpPr>
          <p:cNvPr id="15" name="14 Conector recto de flecha"/>
          <p:cNvCxnSpPr/>
          <p:nvPr/>
        </p:nvCxnSpPr>
        <p:spPr>
          <a:xfrm rot="5400000" flipH="1" flipV="1">
            <a:off x="-856494" y="3785396"/>
            <a:ext cx="371477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1000100" y="5643578"/>
            <a:ext cx="485778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1071538" y="5500702"/>
            <a:ext cx="1000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2643174" y="5500702"/>
            <a:ext cx="9286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4143372" y="5500702"/>
            <a:ext cx="9286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rot="5400000">
            <a:off x="892943" y="4107661"/>
            <a:ext cx="2571768" cy="2143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 rot="16200000" flipH="1">
            <a:off x="1178695" y="4036223"/>
            <a:ext cx="2571768" cy="3571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rot="5400000">
            <a:off x="2393141" y="4107661"/>
            <a:ext cx="2571768" cy="2143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rot="16200000" flipH="1">
            <a:off x="2678893" y="4036223"/>
            <a:ext cx="2571768" cy="3571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2643174" y="571501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Tiempo</a:t>
            </a:r>
            <a:endParaRPr lang="es-MX" b="1" dirty="0"/>
          </a:p>
        </p:txBody>
      </p:sp>
      <p:sp>
        <p:nvSpPr>
          <p:cNvPr id="31" name="30 CuadroTexto"/>
          <p:cNvSpPr txBox="1"/>
          <p:nvPr/>
        </p:nvSpPr>
        <p:spPr>
          <a:xfrm rot="16200000">
            <a:off x="77478" y="342292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Consumo</a:t>
            </a:r>
            <a:endParaRPr lang="es-MX" b="1" dirty="0"/>
          </a:p>
        </p:txBody>
      </p:sp>
      <p:cxnSp>
        <p:nvCxnSpPr>
          <p:cNvPr id="37" name="36 Conector recto"/>
          <p:cNvCxnSpPr/>
          <p:nvPr/>
        </p:nvCxnSpPr>
        <p:spPr>
          <a:xfrm rot="16200000" flipV="1">
            <a:off x="1285852" y="4143380"/>
            <a:ext cx="2643206" cy="71438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 rot="5400000" flipH="1" flipV="1">
            <a:off x="-250065" y="4179099"/>
            <a:ext cx="2643206" cy="1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CuadroTexto"/>
          <p:cNvSpPr txBox="1"/>
          <p:nvPr/>
        </p:nvSpPr>
        <p:spPr>
          <a:xfrm>
            <a:off x="1214414" y="5121487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 smtClean="0"/>
              <a:t>sleep</a:t>
            </a:r>
            <a:endParaRPr lang="es-MX" sz="1400" dirty="0"/>
          </a:p>
        </p:txBody>
      </p:sp>
      <p:sp>
        <p:nvSpPr>
          <p:cNvPr id="42" name="41 CuadroTexto"/>
          <p:cNvSpPr txBox="1"/>
          <p:nvPr/>
        </p:nvSpPr>
        <p:spPr>
          <a:xfrm rot="16576638">
            <a:off x="1528322" y="3769754"/>
            <a:ext cx="961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Wake up</a:t>
            </a:r>
            <a:endParaRPr lang="es-MX" sz="1400" dirty="0"/>
          </a:p>
        </p:txBody>
      </p:sp>
      <p:sp>
        <p:nvSpPr>
          <p:cNvPr id="43" name="42 CuadroTexto"/>
          <p:cNvSpPr txBox="1"/>
          <p:nvPr/>
        </p:nvSpPr>
        <p:spPr>
          <a:xfrm>
            <a:off x="6000760" y="2643182"/>
            <a:ext cx="3071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 smtClean="0"/>
          </a:p>
          <a:p>
            <a:pPr>
              <a:buFontTx/>
              <a:buChar char="-"/>
            </a:pPr>
            <a:r>
              <a:rPr lang="es-MX" dirty="0" smtClean="0"/>
              <a:t> Sistema de Respuesta temprana</a:t>
            </a:r>
          </a:p>
          <a:p>
            <a:pPr>
              <a:buFontTx/>
              <a:buChar char="-"/>
            </a:pPr>
            <a:endParaRPr lang="es-MX" dirty="0" smtClean="0"/>
          </a:p>
          <a:p>
            <a:pPr>
              <a:buFontTx/>
              <a:buChar char="-"/>
            </a:pPr>
            <a:r>
              <a:rPr lang="es-MX" dirty="0" smtClean="0"/>
              <a:t>Ahorro de Energía</a:t>
            </a:r>
          </a:p>
          <a:p>
            <a:endParaRPr lang="es-MX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32" y="-24"/>
            <a:ext cx="8229600" cy="1143000"/>
          </a:xfrm>
        </p:spPr>
        <p:txBody>
          <a:bodyPr/>
          <a:lstStyle/>
          <a:p>
            <a:r>
              <a:rPr lang="es-MX" dirty="0" smtClean="0"/>
              <a:t>CONTENIDO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1571604" y="1096108"/>
            <a:ext cx="628652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/>
              <a:t>- ANTECEDENTES</a:t>
            </a:r>
          </a:p>
          <a:p>
            <a:endParaRPr lang="es-MX" sz="1600" b="1" dirty="0" smtClean="0"/>
          </a:p>
          <a:p>
            <a:r>
              <a:rPr lang="es-MX" sz="1600" b="1" dirty="0" smtClean="0"/>
              <a:t>- JUSTIFICACIÓN E IMPORTANCIA</a:t>
            </a:r>
          </a:p>
          <a:p>
            <a:endParaRPr lang="es-MX" sz="1600" b="1" dirty="0" smtClean="0"/>
          </a:p>
          <a:p>
            <a:r>
              <a:rPr lang="es-MX" sz="1600" b="1" dirty="0" smtClean="0"/>
              <a:t>- ALCANCE</a:t>
            </a:r>
          </a:p>
          <a:p>
            <a:endParaRPr lang="es-MX" sz="1600" b="1" dirty="0" smtClean="0"/>
          </a:p>
          <a:p>
            <a:pPr>
              <a:buFontTx/>
              <a:buChar char="-"/>
            </a:pPr>
            <a:r>
              <a:rPr lang="es-MX" sz="1600" b="1" dirty="0" smtClean="0"/>
              <a:t>OBJETIVOS</a:t>
            </a:r>
          </a:p>
          <a:p>
            <a:pPr>
              <a:buFontTx/>
              <a:buChar char="-"/>
            </a:pPr>
            <a:endParaRPr lang="es-MX" sz="1600" b="1" dirty="0" smtClean="0"/>
          </a:p>
          <a:p>
            <a:pPr>
              <a:buFontTx/>
              <a:buChar char="-"/>
            </a:pPr>
            <a:r>
              <a:rPr lang="es-MX" sz="1600" b="1" dirty="0" smtClean="0"/>
              <a:t> FUNDAMENTO TEÓRICO</a:t>
            </a:r>
          </a:p>
          <a:p>
            <a:pPr>
              <a:buFontTx/>
              <a:buChar char="-"/>
            </a:pPr>
            <a:endParaRPr lang="es-MX" sz="1600" b="1" dirty="0" smtClean="0"/>
          </a:p>
          <a:p>
            <a:pPr>
              <a:buFontTx/>
              <a:buChar char="-"/>
            </a:pPr>
            <a:r>
              <a:rPr lang="es-MX" sz="1600" b="1" dirty="0" smtClean="0"/>
              <a:t>DISEÑO DE LA RED</a:t>
            </a:r>
          </a:p>
          <a:p>
            <a:pPr>
              <a:buFontTx/>
              <a:buChar char="-"/>
            </a:pPr>
            <a:endParaRPr lang="es-MX" sz="1600" b="1" dirty="0" smtClean="0"/>
          </a:p>
          <a:p>
            <a:pPr>
              <a:buFontTx/>
              <a:buChar char="-"/>
            </a:pPr>
            <a:r>
              <a:rPr lang="es-MX" sz="1600" b="1" dirty="0" smtClean="0"/>
              <a:t>IMPLEMENTACIÓN DE LA RED</a:t>
            </a:r>
          </a:p>
          <a:p>
            <a:pPr>
              <a:buFontTx/>
              <a:buChar char="-"/>
            </a:pPr>
            <a:endParaRPr lang="es-MX" sz="1600" b="1" dirty="0" smtClean="0"/>
          </a:p>
          <a:p>
            <a:pPr>
              <a:buFontTx/>
              <a:buChar char="-"/>
            </a:pPr>
            <a:r>
              <a:rPr lang="es-MX" sz="1600" b="1" dirty="0" smtClean="0"/>
              <a:t> PRUEBAS Y RESULTADOS</a:t>
            </a:r>
          </a:p>
          <a:p>
            <a:pPr>
              <a:buFontTx/>
              <a:buChar char="-"/>
            </a:pPr>
            <a:endParaRPr lang="es-MX" sz="1600" b="1" dirty="0" smtClean="0"/>
          </a:p>
          <a:p>
            <a:pPr>
              <a:buFontTx/>
              <a:buChar char="-"/>
            </a:pPr>
            <a:r>
              <a:rPr lang="es-MX" sz="1600" b="1" dirty="0" smtClean="0"/>
              <a:t>CONCLUSIONES Y RECOMENDACIONES</a:t>
            </a:r>
          </a:p>
          <a:p>
            <a:pPr>
              <a:buFontTx/>
              <a:buChar char="-"/>
            </a:pPr>
            <a:endParaRPr lang="es-MX" sz="1600" b="1" dirty="0" smtClean="0"/>
          </a:p>
          <a:p>
            <a:pPr>
              <a:buFontTx/>
              <a:buChar char="-"/>
            </a:pPr>
            <a:endParaRPr lang="es-MX" sz="1600" b="1" dirty="0" smtClean="0"/>
          </a:p>
          <a:p>
            <a:r>
              <a:rPr lang="es-ES" dirty="0" smtClean="0"/>
              <a:t>     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0298" y="1870566"/>
            <a:ext cx="3071834" cy="234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32" y="71414"/>
            <a:ext cx="8229600" cy="1143000"/>
          </a:xfrm>
        </p:spPr>
        <p:txBody>
          <a:bodyPr/>
          <a:lstStyle/>
          <a:p>
            <a:r>
              <a:rPr lang="es-MX" dirty="0" smtClean="0"/>
              <a:t>FACTORES A MEDIRSE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6286512" y="1500174"/>
            <a:ext cx="27146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s-MX" dirty="0" smtClean="0"/>
              <a:t>Temperaturas altas precalientan los combustibles</a:t>
            </a:r>
          </a:p>
          <a:p>
            <a:endParaRPr lang="es-MX" dirty="0" smtClean="0"/>
          </a:p>
          <a:p>
            <a:pPr>
              <a:buFontTx/>
              <a:buChar char="-"/>
            </a:pPr>
            <a:r>
              <a:rPr lang="es-MX" dirty="0" smtClean="0"/>
              <a:t>Humedad relativa baja secan lo combustibles </a:t>
            </a:r>
          </a:p>
          <a:p>
            <a:pPr>
              <a:buFontTx/>
              <a:buChar char="-"/>
            </a:pPr>
            <a:endParaRPr lang="es-MX" dirty="0" smtClean="0"/>
          </a:p>
          <a:p>
            <a:pPr algn="just">
              <a:buFontTx/>
              <a:buChar char="-"/>
            </a:pPr>
            <a:r>
              <a:rPr lang="es-MX" dirty="0" smtClean="0"/>
              <a:t>Combustibles alcanzan su punto de ignición y producen CO</a:t>
            </a:r>
            <a:r>
              <a:rPr lang="es-MX" baseline="-25000" dirty="0" smtClean="0"/>
              <a:t>2</a:t>
            </a:r>
          </a:p>
          <a:p>
            <a:pPr algn="just">
              <a:buFontTx/>
              <a:buChar char="-"/>
            </a:pPr>
            <a:endParaRPr lang="es-MX" dirty="0" smtClean="0"/>
          </a:p>
          <a:p>
            <a:pPr algn="just"/>
            <a:r>
              <a:rPr lang="es-MX" dirty="0" smtClean="0"/>
              <a:t>- Propagación del fuego</a:t>
            </a:r>
          </a:p>
        </p:txBody>
      </p:sp>
      <p:pic>
        <p:nvPicPr>
          <p:cNvPr id="110598" name="Picture 6" descr="http://meteovargas.com/wp-content/uploads/2013/04/calor_5.jpg"/>
          <p:cNvPicPr>
            <a:picLocks noChangeAspect="1" noChangeArrowheads="1"/>
          </p:cNvPicPr>
          <p:nvPr/>
        </p:nvPicPr>
        <p:blipFill>
          <a:blip r:embed="rId3" cstate="screen"/>
          <a:srcRect l="27980"/>
          <a:stretch>
            <a:fillRect/>
          </a:stretch>
        </p:blipFill>
        <p:spPr bwMode="auto">
          <a:xfrm>
            <a:off x="214282" y="571480"/>
            <a:ext cx="2962787" cy="2357454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214282" y="57148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Temperatura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3571868" y="185736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Humedad Relativa</a:t>
            </a:r>
            <a:endParaRPr lang="es-MX" dirty="0"/>
          </a:p>
        </p:txBody>
      </p:sp>
      <p:pic>
        <p:nvPicPr>
          <p:cNvPr id="8" name="Picture 6" descr="http://hoyvenezuela.info/wp-content/uploads/2015/02/incendios-forestales-2-644x362.jpg"/>
          <p:cNvPicPr>
            <a:picLocks noChangeAspect="1" noChangeArrowheads="1"/>
          </p:cNvPicPr>
          <p:nvPr/>
        </p:nvPicPr>
        <p:blipFill>
          <a:blip r:embed="rId4" cstate="screen"/>
          <a:srcRect l="46473" t="22058"/>
          <a:stretch>
            <a:fillRect/>
          </a:stretch>
        </p:blipFill>
        <p:spPr bwMode="auto">
          <a:xfrm>
            <a:off x="285720" y="3786190"/>
            <a:ext cx="2896182" cy="2453564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285720" y="378619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CO</a:t>
            </a:r>
            <a:r>
              <a:rPr lang="es-MX" baseline="-25000" dirty="0" smtClean="0"/>
              <a:t>2</a:t>
            </a:r>
            <a:endParaRPr lang="es-MX" baseline="-25000" dirty="0"/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/>
          <a:lstStyle/>
          <a:p>
            <a:pPr algn="ctr"/>
            <a:r>
              <a:rPr lang="es-EC" sz="4200" dirty="0" smtClean="0">
                <a:solidFill>
                  <a:srgbClr val="336600"/>
                </a:solidFill>
              </a:rPr>
              <a:t>IMPLEMENTACIÓN DE LA RED</a:t>
            </a:r>
            <a:endParaRPr lang="es-EC" sz="4200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76194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7224" y="14988"/>
            <a:ext cx="8229600" cy="1143000"/>
          </a:xfrm>
        </p:spPr>
        <p:txBody>
          <a:bodyPr/>
          <a:lstStyle/>
          <a:p>
            <a:r>
              <a:rPr lang="es-EC" dirty="0" smtClean="0"/>
              <a:t>IMPLEMENTACIÓN DEL SISTEMA</a:t>
            </a: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500034" y="1284163"/>
            <a:ext cx="785818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s-MX" sz="2000" b="1" dirty="0" smtClean="0"/>
          </a:p>
          <a:p>
            <a:pPr>
              <a:lnSpc>
                <a:spcPct val="150000"/>
              </a:lnSpc>
            </a:pPr>
            <a:r>
              <a:rPr lang="es-MX" sz="2200" b="1" dirty="0" smtClean="0"/>
              <a:t>SELECCIÓN DEL ESCENARIO DE PRUEBA</a:t>
            </a:r>
          </a:p>
          <a:p>
            <a:r>
              <a:rPr lang="es-MX" sz="2200" b="1" dirty="0" smtClean="0"/>
              <a:t> - </a:t>
            </a:r>
            <a:r>
              <a:rPr lang="es-MX" sz="2200" dirty="0" smtClean="0"/>
              <a:t>Delimitación del Área Geográfica</a:t>
            </a:r>
          </a:p>
          <a:p>
            <a:endParaRPr lang="es-MX" sz="2200" dirty="0" smtClean="0"/>
          </a:p>
          <a:p>
            <a:pPr>
              <a:buFontTx/>
              <a:buChar char="-"/>
            </a:pPr>
            <a:endParaRPr lang="es-MX" sz="2200" dirty="0" smtClean="0"/>
          </a:p>
          <a:p>
            <a:pPr>
              <a:lnSpc>
                <a:spcPct val="150000"/>
              </a:lnSpc>
            </a:pPr>
            <a:r>
              <a:rPr lang="es-MX" sz="2200" b="1" dirty="0" smtClean="0"/>
              <a:t>MATERIALES</a:t>
            </a:r>
          </a:p>
          <a:p>
            <a:r>
              <a:rPr lang="es-MX" sz="2200" b="1" dirty="0" smtClean="0"/>
              <a:t>- </a:t>
            </a:r>
            <a:r>
              <a:rPr lang="es-MX" sz="2200" dirty="0" smtClean="0"/>
              <a:t>Materiales de Implementación</a:t>
            </a:r>
          </a:p>
          <a:p>
            <a:pPr>
              <a:buFontTx/>
              <a:buChar char="-"/>
            </a:pPr>
            <a:r>
              <a:rPr lang="es-MX" sz="2200" dirty="0" smtClean="0"/>
              <a:t>Materiales de Incendio</a:t>
            </a:r>
          </a:p>
          <a:p>
            <a:pPr>
              <a:buFontTx/>
              <a:buChar char="-"/>
            </a:pPr>
            <a:endParaRPr lang="es-MX" sz="2200" dirty="0" smtClean="0"/>
          </a:p>
          <a:p>
            <a:endParaRPr lang="es-MX" sz="2200" dirty="0" smtClean="0"/>
          </a:p>
          <a:p>
            <a:pPr>
              <a:buFontTx/>
              <a:buChar char="-"/>
            </a:pPr>
            <a:r>
              <a:rPr lang="es-MX" sz="2200" b="1" dirty="0" smtClean="0"/>
              <a:t>IMPLEMENTACIÓN DE LA RED</a:t>
            </a:r>
          </a:p>
          <a:p>
            <a:endParaRPr lang="es-MX" sz="2000" dirty="0" smtClean="0"/>
          </a:p>
          <a:p>
            <a:r>
              <a:rPr lang="es-MX" sz="2000" dirty="0" smtClean="0"/>
              <a:t>	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437651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s-MX" dirty="0" smtClean="0"/>
              <a:t>ESCENARIO DE PRUEBA</a:t>
            </a:r>
            <a:endParaRPr lang="es-MX" dirty="0"/>
          </a:p>
        </p:txBody>
      </p:sp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714356"/>
            <a:ext cx="657229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6929454" y="1500174"/>
            <a:ext cx="2214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Área</a:t>
            </a:r>
            <a:r>
              <a:rPr lang="es-MX" dirty="0" smtClean="0"/>
              <a:t> : 81m</a:t>
            </a:r>
            <a:r>
              <a:rPr lang="es-MX" baseline="30000" dirty="0" smtClean="0"/>
              <a:t>2</a:t>
            </a:r>
            <a:endParaRPr lang="es-MX" dirty="0" smtClean="0"/>
          </a:p>
          <a:p>
            <a:r>
              <a:rPr lang="es-MX" b="1" dirty="0" smtClean="0"/>
              <a:t>Ubicación</a:t>
            </a:r>
            <a:r>
              <a:rPr lang="es-MX" dirty="0" smtClean="0"/>
              <a:t>: ESPE</a:t>
            </a:r>
          </a:p>
          <a:p>
            <a:r>
              <a:rPr lang="es-MX" b="1" dirty="0" smtClean="0"/>
              <a:t>Tipo</a:t>
            </a:r>
            <a:r>
              <a:rPr lang="es-MX" dirty="0" smtClean="0"/>
              <a:t>: Bosque</a:t>
            </a:r>
          </a:p>
          <a:p>
            <a:r>
              <a:rPr lang="es-MX" b="1" dirty="0" smtClean="0"/>
              <a:t>Permiso</a:t>
            </a:r>
            <a:r>
              <a:rPr lang="es-MX" dirty="0" smtClean="0"/>
              <a:t>: Aprobado</a:t>
            </a:r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32" y="71422"/>
            <a:ext cx="8229600" cy="1143000"/>
          </a:xfrm>
        </p:spPr>
        <p:txBody>
          <a:bodyPr/>
          <a:lstStyle/>
          <a:p>
            <a:r>
              <a:rPr lang="es-MX" dirty="0" smtClean="0"/>
              <a:t>MATERIALES DE IMPLEMENTACIÓN</a:t>
            </a:r>
            <a:endParaRPr lang="es-MX" dirty="0"/>
          </a:p>
        </p:txBody>
      </p:sp>
      <p:pic>
        <p:nvPicPr>
          <p:cNvPr id="121859" name="Picture 3" descr="C:\Users\ANDRES\Documents\ESPE\WSNTESIS\DOCSAYUDA\Fotografías\diseñocircuito\CAM00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3360000" cy="2520000"/>
          </a:xfrm>
          <a:prstGeom prst="rect">
            <a:avLst/>
          </a:prstGeom>
          <a:noFill/>
        </p:spPr>
      </p:pic>
      <p:pic>
        <p:nvPicPr>
          <p:cNvPr id="121860" name="Picture 4" descr="C:\Users\ANDRES\Documents\ESPE\WSNTESIS\DOCSAYUDA\Fotografías\diseñocircuito\CAM00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785794"/>
            <a:ext cx="3360000" cy="2520000"/>
          </a:xfrm>
          <a:prstGeom prst="rect">
            <a:avLst/>
          </a:prstGeom>
          <a:noFill/>
        </p:spPr>
      </p:pic>
      <p:pic>
        <p:nvPicPr>
          <p:cNvPr id="121862" name="Picture 6" descr="C:\Users\ANDRES\Documents\ESPE\WSNTESIS\DOCSAYUDA\Fotografías\Dia3\CAM001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696" y="3357562"/>
            <a:ext cx="3360000" cy="2520000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7143768" y="3357562"/>
            <a:ext cx="20002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MX" b="1" dirty="0" smtClean="0"/>
              <a:t>Recipientes Plásticos</a:t>
            </a:r>
          </a:p>
          <a:p>
            <a:endParaRPr lang="es-MX" b="1" dirty="0" smtClean="0"/>
          </a:p>
          <a:p>
            <a:pPr>
              <a:buFontTx/>
              <a:buChar char="-"/>
            </a:pPr>
            <a:r>
              <a:rPr lang="es-MX" b="1" dirty="0" smtClean="0"/>
              <a:t>Correas de Sujeción</a:t>
            </a:r>
          </a:p>
          <a:p>
            <a:endParaRPr lang="es-MX" b="1" dirty="0" smtClean="0"/>
          </a:p>
          <a:p>
            <a:r>
              <a:rPr lang="es-MX" b="1" dirty="0" smtClean="0"/>
              <a:t>- Cinta Doble Faz</a:t>
            </a:r>
          </a:p>
          <a:p>
            <a:endParaRPr lang="es-MX" dirty="0"/>
          </a:p>
        </p:txBody>
      </p:sp>
      <p:pic>
        <p:nvPicPr>
          <p:cNvPr id="9" name="Picture 2" descr="C:\Users\ANDRES\Documents\ESPE\WSNTESIS\DOCSAYUDA\Fotografías\Dia1\CAM000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3357562"/>
            <a:ext cx="3357586" cy="252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s-MX" dirty="0" smtClean="0"/>
              <a:t>MATERIALES  DE INCENDIO</a:t>
            </a:r>
            <a:endParaRPr lang="es-MX" dirty="0"/>
          </a:p>
        </p:txBody>
      </p:sp>
      <p:pic>
        <p:nvPicPr>
          <p:cNvPr id="125954" name="Picture 2" descr="http://mco-s2-p.mlstatic.com/bidon-o-galon-acpmdiesel-5-galones-19-litros-homologados-12425-MCO20059902732_032014-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386" y="1000108"/>
            <a:ext cx="2222540" cy="2214578"/>
          </a:xfrm>
          <a:prstGeom prst="rect">
            <a:avLst/>
          </a:prstGeom>
          <a:noFill/>
        </p:spPr>
      </p:pic>
      <p:pic>
        <p:nvPicPr>
          <p:cNvPr id="125956" name="Picture 4" descr="http://www.ve.all.biz/img/ve/catalog/572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785794"/>
            <a:ext cx="2571768" cy="2571768"/>
          </a:xfrm>
          <a:prstGeom prst="rect">
            <a:avLst/>
          </a:prstGeom>
          <a:noFill/>
        </p:spPr>
      </p:pic>
      <p:pic>
        <p:nvPicPr>
          <p:cNvPr id="125958" name="Picture 6" descr="http://www.camionetica.com/wp-content/uploads/2013/05/Seria2-Cojin-Aserrin-700x5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1892" y="1000108"/>
            <a:ext cx="2696388" cy="2291930"/>
          </a:xfrm>
          <a:prstGeom prst="rect">
            <a:avLst/>
          </a:prstGeom>
          <a:noFill/>
        </p:spPr>
      </p:pic>
      <p:pic>
        <p:nvPicPr>
          <p:cNvPr id="125959" name="Picture 7" descr="C:\Users\ANDRES\Documents\ESPE\WSNTESIS\DOCSAYUDA\Fotografías\Dia2\CAM00095.jpg"/>
          <p:cNvPicPr>
            <a:picLocks noChangeAspect="1" noChangeArrowheads="1"/>
          </p:cNvPicPr>
          <p:nvPr/>
        </p:nvPicPr>
        <p:blipFill>
          <a:blip r:embed="rId5" cstate="print"/>
          <a:srcRect l="27344" t="62500" r="38280"/>
          <a:stretch>
            <a:fillRect/>
          </a:stretch>
        </p:blipFill>
        <p:spPr bwMode="auto">
          <a:xfrm>
            <a:off x="3428992" y="3643314"/>
            <a:ext cx="2571768" cy="2104148"/>
          </a:xfrm>
          <a:prstGeom prst="rect">
            <a:avLst/>
          </a:prstGeom>
          <a:noFill/>
        </p:spPr>
      </p:pic>
      <p:pic>
        <p:nvPicPr>
          <p:cNvPr id="125960" name="Picture 8" descr="C:\Users\ANDRES\Documents\ESPE\WSNTESIS\DOCSAYUDA\Fotografías\Dia3\IMG-20150809-WA0001.jpg"/>
          <p:cNvPicPr>
            <a:picLocks noChangeAspect="1" noChangeArrowheads="1"/>
          </p:cNvPicPr>
          <p:nvPr/>
        </p:nvPicPr>
        <p:blipFill>
          <a:blip r:embed="rId6" cstate="print"/>
          <a:srcRect l="1465" t="55208" r="9785"/>
          <a:stretch>
            <a:fillRect/>
          </a:stretch>
        </p:blipFill>
        <p:spPr bwMode="auto">
          <a:xfrm>
            <a:off x="623240" y="3643314"/>
            <a:ext cx="2520000" cy="2143140"/>
          </a:xfrm>
          <a:prstGeom prst="rect">
            <a:avLst/>
          </a:prstGeom>
          <a:noFill/>
        </p:spPr>
      </p:pic>
      <p:pic>
        <p:nvPicPr>
          <p:cNvPr id="125962" name="Picture 10" descr="Resultado de imagen para fosforo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3643314"/>
            <a:ext cx="2500330" cy="20717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71414"/>
            <a:ext cx="8229600" cy="1143000"/>
          </a:xfrm>
        </p:spPr>
        <p:txBody>
          <a:bodyPr/>
          <a:lstStyle/>
          <a:p>
            <a:r>
              <a:rPr lang="es-MX" dirty="0" smtClean="0"/>
              <a:t>RED IMPLEMENTADA</a:t>
            </a:r>
            <a:endParaRPr lang="es-MX" dirty="0"/>
          </a:p>
        </p:txBody>
      </p:sp>
      <p:pic>
        <p:nvPicPr>
          <p:cNvPr id="4" name="Picture 2" descr="C:\Users\ANDRES\Documents\ESPE\WSNTESIS\DOCSAYUDA\Fotografías\Dia3\CAM00115.jpg"/>
          <p:cNvPicPr>
            <a:picLocks noChangeAspect="1" noChangeArrowheads="1"/>
          </p:cNvPicPr>
          <p:nvPr/>
        </p:nvPicPr>
        <p:blipFill>
          <a:blip r:embed="rId2" cstate="print"/>
          <a:srcRect r="9205" b="17586"/>
          <a:stretch>
            <a:fillRect/>
          </a:stretch>
        </p:blipFill>
        <p:spPr bwMode="auto">
          <a:xfrm>
            <a:off x="214282" y="657967"/>
            <a:ext cx="4714908" cy="2913909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6072198" y="2746244"/>
            <a:ext cx="20717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DISTANCIAS</a:t>
            </a:r>
          </a:p>
          <a:p>
            <a:endParaRPr lang="es-MX" dirty="0" smtClean="0"/>
          </a:p>
          <a:p>
            <a:r>
              <a:rPr lang="es-MX" dirty="0" smtClean="0"/>
              <a:t>Nodo-Nodo= 3m</a:t>
            </a:r>
          </a:p>
          <a:p>
            <a:endParaRPr lang="es-MX" dirty="0" smtClean="0"/>
          </a:p>
          <a:p>
            <a:r>
              <a:rPr lang="es-MX" dirty="0" smtClean="0"/>
              <a:t>Red -Base=10 m</a:t>
            </a:r>
          </a:p>
          <a:p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5715008" y="1291224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Colocamos los nodos en cada árbol de nuestra área seleccionada.</a:t>
            </a:r>
            <a:endParaRPr lang="es-MX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428868"/>
            <a:ext cx="4714908" cy="314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714884"/>
            <a:ext cx="652464" cy="69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12 Conector recto"/>
          <p:cNvCxnSpPr/>
          <p:nvPr/>
        </p:nvCxnSpPr>
        <p:spPr>
          <a:xfrm>
            <a:off x="4929190" y="5214950"/>
            <a:ext cx="1071570" cy="0"/>
          </a:xfrm>
          <a:prstGeom prst="line">
            <a:avLst/>
          </a:prstGeom>
          <a:ln w="254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6572264" y="5214950"/>
            <a:ext cx="1071570" cy="0"/>
          </a:xfrm>
          <a:prstGeom prst="line">
            <a:avLst/>
          </a:prstGeom>
          <a:ln w="254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img6a.flixcart.com/image/computer/m/f/a/toshiba-satellite-c850-notebook-400x400-imadmkmzjufzzv88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4572008"/>
            <a:ext cx="1023918" cy="8268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2714628"/>
            <a:ext cx="8229600" cy="1143000"/>
          </a:xfrm>
        </p:spPr>
        <p:txBody>
          <a:bodyPr/>
          <a:lstStyle/>
          <a:p>
            <a:pPr algn="ctr"/>
            <a:r>
              <a:rPr lang="es-EC" sz="5000" dirty="0" smtClean="0">
                <a:solidFill>
                  <a:srgbClr val="336600"/>
                </a:solidFill>
              </a:rPr>
              <a:t>PRUEBAS</a:t>
            </a:r>
            <a:endParaRPr lang="es-EC" sz="5000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63681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s-MX" dirty="0" smtClean="0"/>
              <a:t>PLANIFICACIÓN DEL EXPERIMENTO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1214414" y="1428736"/>
            <a:ext cx="72866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MX" sz="2200" b="1" dirty="0" smtClean="0"/>
              <a:t>OBJETIVOS DEL EXPERIMENTO</a:t>
            </a:r>
          </a:p>
          <a:p>
            <a:endParaRPr lang="es-MX" sz="2200" b="1" dirty="0" smtClean="0"/>
          </a:p>
          <a:p>
            <a:pPr>
              <a:buFontTx/>
              <a:buChar char="-"/>
            </a:pPr>
            <a:r>
              <a:rPr lang="es-MX" sz="2200" b="1" dirty="0" smtClean="0"/>
              <a:t> DEFINICIÓN DE VARIABLES</a:t>
            </a:r>
          </a:p>
          <a:p>
            <a:pPr lvl="1">
              <a:buFontTx/>
              <a:buChar char="-"/>
            </a:pPr>
            <a:r>
              <a:rPr lang="es-MX" sz="2200" dirty="0" smtClean="0"/>
              <a:t>Variables Influyentes </a:t>
            </a:r>
          </a:p>
          <a:p>
            <a:pPr lvl="1">
              <a:buFontTx/>
              <a:buChar char="-"/>
            </a:pPr>
            <a:r>
              <a:rPr lang="es-MX" sz="2200" dirty="0" smtClean="0"/>
              <a:t>Variables Respuesta</a:t>
            </a:r>
          </a:p>
          <a:p>
            <a:pPr lvl="1"/>
            <a:endParaRPr lang="es-MX" sz="2200" b="1" dirty="0" smtClean="0"/>
          </a:p>
          <a:p>
            <a:pPr>
              <a:buFontTx/>
              <a:buChar char="-"/>
            </a:pPr>
            <a:r>
              <a:rPr lang="es-MX" sz="2200" b="1" dirty="0" smtClean="0"/>
              <a:t>PROCEDIMIENTO EXPERIMENTAL(PRUEBAS)</a:t>
            </a:r>
          </a:p>
          <a:p>
            <a:pPr>
              <a:buFontTx/>
              <a:buChar char="-"/>
            </a:pPr>
            <a:endParaRPr lang="es-MX" sz="2200" b="1" dirty="0" smtClean="0"/>
          </a:p>
          <a:p>
            <a:pPr>
              <a:buFontTx/>
              <a:buChar char="-"/>
            </a:pPr>
            <a:r>
              <a:rPr lang="es-MX" sz="2200" b="1" dirty="0" smtClean="0"/>
              <a:t> PRESENTACIÓN DE LOS RESULTADOS</a:t>
            </a:r>
          </a:p>
          <a:p>
            <a:endParaRPr lang="es-MX" sz="2200" dirty="0" smtClean="0"/>
          </a:p>
        </p:txBody>
      </p:sp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32" y="0"/>
            <a:ext cx="8229600" cy="1143000"/>
          </a:xfrm>
        </p:spPr>
        <p:txBody>
          <a:bodyPr/>
          <a:lstStyle/>
          <a:p>
            <a:r>
              <a:rPr lang="es-MX" dirty="0" smtClean="0"/>
              <a:t>OBJETIVOS DEL EXPERIMENTO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1214414" y="1495372"/>
            <a:ext cx="72152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 smtClean="0"/>
          </a:p>
          <a:p>
            <a:pPr algn="just">
              <a:buFontTx/>
              <a:buChar char="-"/>
            </a:pPr>
            <a:r>
              <a:rPr lang="es-MX" dirty="0" smtClean="0"/>
              <a:t> </a:t>
            </a:r>
            <a:r>
              <a:rPr lang="es-MX" sz="2000" dirty="0" smtClean="0"/>
              <a:t>Observar  el comportamiento de los factores ambientales sin la intervención de ningún factor externo con un periodo de muestreo de 3 segundos.</a:t>
            </a:r>
          </a:p>
          <a:p>
            <a:pPr algn="just"/>
            <a:endParaRPr lang="es-MX" sz="2000" dirty="0" smtClean="0"/>
          </a:p>
          <a:p>
            <a:pPr algn="just">
              <a:buFontTx/>
              <a:buChar char="-"/>
            </a:pPr>
            <a:r>
              <a:rPr lang="es-MX" sz="2000" dirty="0" smtClean="0"/>
              <a:t>Manipular las variables Influyentes para observar su efecto en las mediciones de nuestras variables respuesta.</a:t>
            </a:r>
          </a:p>
          <a:p>
            <a:pPr algn="just">
              <a:buFontTx/>
              <a:buChar char="-"/>
            </a:pPr>
            <a:endParaRPr lang="es-MX" sz="2000" dirty="0" smtClean="0"/>
          </a:p>
          <a:p>
            <a:pPr algn="just"/>
            <a:r>
              <a:rPr lang="es-MX" sz="2000" dirty="0" smtClean="0"/>
              <a:t>-Detectar los cambios significativos  en las variables respuesta que nos servirán para detectar un incendio forestal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00128" y="2566991"/>
            <a:ext cx="7772400" cy="1362075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rgbClr val="336600"/>
                </a:solidFill>
              </a:rPr>
              <a:t>Introducción</a:t>
            </a:r>
            <a:endParaRPr lang="es-EC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4373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32" y="0"/>
            <a:ext cx="8229600" cy="1143000"/>
          </a:xfrm>
        </p:spPr>
        <p:txBody>
          <a:bodyPr/>
          <a:lstStyle/>
          <a:p>
            <a:r>
              <a:rPr lang="es-MX" dirty="0" smtClean="0"/>
              <a:t>DEFINICIÓN DE VARIABLES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928662" y="1428736"/>
            <a:ext cx="735811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/>
              <a:t>VARIABLES INFLUYENTES</a:t>
            </a:r>
          </a:p>
          <a:p>
            <a:r>
              <a:rPr lang="es-MX" sz="2200" dirty="0" smtClean="0"/>
              <a:t>	Luz Solar</a:t>
            </a:r>
          </a:p>
          <a:p>
            <a:r>
              <a:rPr lang="es-MX" sz="2200" dirty="0" smtClean="0"/>
              <a:t>	Fuego</a:t>
            </a:r>
          </a:p>
          <a:p>
            <a:endParaRPr lang="es-MX" sz="2200" dirty="0" smtClean="0"/>
          </a:p>
          <a:p>
            <a:endParaRPr lang="es-MX" sz="2200" dirty="0" smtClean="0"/>
          </a:p>
          <a:p>
            <a:endParaRPr lang="es-MX" sz="2200" dirty="0" smtClean="0"/>
          </a:p>
          <a:p>
            <a:r>
              <a:rPr lang="es-MX" sz="2200" b="1" dirty="0" smtClean="0"/>
              <a:t>VARIABLES RESPUESTA</a:t>
            </a:r>
          </a:p>
          <a:p>
            <a:r>
              <a:rPr lang="es-MX" sz="2200" dirty="0" smtClean="0"/>
              <a:t>	Temperatura </a:t>
            </a:r>
          </a:p>
          <a:p>
            <a:r>
              <a:rPr lang="es-MX" sz="2200" dirty="0" smtClean="0"/>
              <a:t>	Humedad Relativa</a:t>
            </a:r>
          </a:p>
          <a:p>
            <a:r>
              <a:rPr lang="es-MX" sz="2200" dirty="0" smtClean="0"/>
              <a:t>	Dióxido de Carbono</a:t>
            </a:r>
          </a:p>
          <a:p>
            <a:r>
              <a:rPr lang="es-MX" dirty="0" smtClean="0"/>
              <a:t>	</a:t>
            </a:r>
            <a:endParaRPr lang="es-MX" dirty="0"/>
          </a:p>
        </p:txBody>
      </p:sp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s-MX" dirty="0" smtClean="0"/>
              <a:t>PROCEDIMIENTO EXPERIMENTAL</a:t>
            </a:r>
            <a:endParaRPr lang="es-MX" dirty="0"/>
          </a:p>
        </p:txBody>
      </p:sp>
      <p:pic>
        <p:nvPicPr>
          <p:cNvPr id="129026" name="Picture 2" descr="C:\Users\ANDRES\Documents\ESPE\WSNTESIS\DOCSAYUDA\Fotografías\Dia1\CAM00048.jpg"/>
          <p:cNvPicPr>
            <a:picLocks noChangeAspect="1" noChangeArrowheads="1"/>
          </p:cNvPicPr>
          <p:nvPr/>
        </p:nvPicPr>
        <p:blipFill>
          <a:blip r:embed="rId2" cstate="print"/>
          <a:srcRect l="4237" r="14407" b="4980"/>
          <a:stretch>
            <a:fillRect/>
          </a:stretch>
        </p:blipFill>
        <p:spPr bwMode="auto">
          <a:xfrm>
            <a:off x="0" y="571480"/>
            <a:ext cx="5000628" cy="3190897"/>
          </a:xfrm>
          <a:prstGeom prst="rect">
            <a:avLst/>
          </a:prstGeom>
          <a:noFill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4686"/>
            <a:ext cx="500062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5500694" y="2139727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MX" dirty="0" smtClean="0"/>
              <a:t>Sin Presencia de fuego</a:t>
            </a:r>
          </a:p>
          <a:p>
            <a:endParaRPr lang="es-MX" dirty="0" smtClean="0"/>
          </a:p>
          <a:p>
            <a:pPr>
              <a:buFontTx/>
              <a:buChar char="-"/>
            </a:pPr>
            <a:r>
              <a:rPr lang="es-MX" dirty="0" smtClean="0"/>
              <a:t> </a:t>
            </a:r>
            <a:r>
              <a:rPr lang="es-MX" dirty="0" smtClean="0"/>
              <a:t>Sin Exposición de Luz solar</a:t>
            </a:r>
            <a:endParaRPr lang="es-MX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214942" y="1214422"/>
            <a:ext cx="35719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4500" b="1" i="1" kern="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PRUEBA </a:t>
            </a:r>
            <a:r>
              <a:rPr kumimoji="0" lang="es-EC" sz="4500" b="1" i="1" u="none" strike="noStrike" kern="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</a:t>
            </a:r>
            <a:br>
              <a:rPr kumimoji="0" lang="es-EC" sz="4500" b="1" i="1" u="none" strike="noStrike" kern="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s-EC" sz="4500" b="1" i="1" u="none" strike="noStrike" kern="0" cap="none" spc="0" normalizeH="0" baseline="0" noProof="0" dirty="0">
              <a:ln>
                <a:noFill/>
              </a:ln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-24"/>
            <a:ext cx="8229600" cy="1143000"/>
          </a:xfrm>
        </p:spPr>
        <p:txBody>
          <a:bodyPr/>
          <a:lstStyle/>
          <a:p>
            <a:r>
              <a:rPr lang="es-MX" dirty="0" smtClean="0"/>
              <a:t>RESULTADOS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357158" y="5500702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		Tiempo: 2:00 pm – 2:30 pm</a:t>
            </a:r>
            <a:endParaRPr lang="es-MX" dirty="0"/>
          </a:p>
        </p:txBody>
      </p:sp>
      <p:pic>
        <p:nvPicPr>
          <p:cNvPr id="5" name="4 Imagen" descr="C:\Users\ANDRES\Desktop\Dia3Sensores\ago07_1400_14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718" y="1000108"/>
            <a:ext cx="8640000" cy="410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71414"/>
            <a:ext cx="8229600" cy="1143000"/>
          </a:xfrm>
        </p:spPr>
        <p:txBody>
          <a:bodyPr/>
          <a:lstStyle/>
          <a:p>
            <a:r>
              <a:rPr lang="es-MX" dirty="0" smtClean="0"/>
              <a:t>PROCEDIMIENTO EXPERIMENTAL </a:t>
            </a:r>
            <a:endParaRPr lang="es-MX" dirty="0"/>
          </a:p>
        </p:txBody>
      </p:sp>
      <p:pic>
        <p:nvPicPr>
          <p:cNvPr id="67585" name="Picture 1" descr="C:\Users\ANDRES\Documents\ESPE\WSNTESIS\DOCSAYUDA\Fotografías\Dia1\CAM00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71479"/>
            <a:ext cx="4357718" cy="2981597"/>
          </a:xfrm>
          <a:prstGeom prst="rect">
            <a:avLst/>
          </a:prstGeom>
          <a:noFill/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5214942" y="1142984"/>
            <a:ext cx="35719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4500" b="1" i="1" kern="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PRUEBA 2</a:t>
            </a:r>
            <a:r>
              <a:rPr kumimoji="0" lang="es-EC" sz="4500" b="1" i="1" u="none" strike="noStrike" kern="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4500" b="1" i="1" u="none" strike="noStrike" kern="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s-EC" sz="4500" b="1" i="1" u="none" strike="noStrike" kern="0" cap="none" spc="0" normalizeH="0" baseline="0" noProof="0" dirty="0">
              <a:ln>
                <a:noFill/>
              </a:ln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572100" y="2571744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MX" dirty="0" smtClean="0"/>
              <a:t>Con presencia de Luz solar</a:t>
            </a:r>
          </a:p>
          <a:p>
            <a:pPr>
              <a:buFontTx/>
              <a:buChar char="-"/>
            </a:pPr>
            <a:endParaRPr lang="es-MX" dirty="0" smtClean="0"/>
          </a:p>
          <a:p>
            <a:r>
              <a:rPr lang="es-MX" dirty="0" smtClean="0"/>
              <a:t>- Sin presencia de Fuego</a:t>
            </a:r>
            <a:endParaRPr lang="es-MX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58113"/>
            <a:ext cx="4357718" cy="265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2994" y="-24"/>
            <a:ext cx="8229600" cy="1143000"/>
          </a:xfrm>
        </p:spPr>
        <p:txBody>
          <a:bodyPr/>
          <a:lstStyle/>
          <a:p>
            <a:r>
              <a:rPr lang="es-MX" dirty="0" smtClean="0"/>
              <a:t>RESULTADOS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214282" y="5572140"/>
            <a:ext cx="878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Presencia de </a:t>
            </a:r>
            <a:r>
              <a:rPr lang="es-MX" b="1" dirty="0" smtClean="0"/>
              <a:t>Luz Solar </a:t>
            </a:r>
            <a:r>
              <a:rPr lang="es-MX" dirty="0" smtClean="0"/>
              <a:t>				       Tiempo: 3:00pm – 3:40pm</a:t>
            </a:r>
            <a:endParaRPr lang="es-MX" dirty="0"/>
          </a:p>
        </p:txBody>
      </p:sp>
      <p:pic>
        <p:nvPicPr>
          <p:cNvPr id="19459" name="Picture 3" descr="C:\Users\ANDRES\Documents\ESPE\WSNTESIS\DOCSAYUDA\GRÁFICAS\imagenesWSN\prueb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1000108"/>
            <a:ext cx="8610600" cy="4200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71414"/>
            <a:ext cx="8229600" cy="1143000"/>
          </a:xfrm>
        </p:spPr>
        <p:txBody>
          <a:bodyPr/>
          <a:lstStyle/>
          <a:p>
            <a:r>
              <a:rPr lang="es-MX" dirty="0" smtClean="0"/>
              <a:t>PROCEDIMIENTO EXPERIMENTAL </a:t>
            </a:r>
            <a:endParaRPr lang="es-MX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143504" y="1142984"/>
            <a:ext cx="35719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4500" b="1" i="1" kern="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PRUEBA 3</a:t>
            </a:r>
            <a:r>
              <a:rPr kumimoji="0" lang="es-EC" sz="4500" b="1" i="1" u="none" strike="noStrike" kern="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4500" b="1" i="1" u="none" strike="noStrike" kern="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s-EC" sz="4500" b="1" i="1" u="none" strike="noStrike" kern="0" cap="none" spc="0" normalizeH="0" baseline="0" noProof="0" dirty="0">
              <a:ln>
                <a:noFill/>
              </a:ln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00438"/>
            <a:ext cx="4257675" cy="270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 descr="C:\Users\ANDRES\Documents\ESPE\WSNTESIS\DOCSAYUDA\Fotografías\Dia3\CAM00106.jpg"/>
          <p:cNvPicPr>
            <a:picLocks noChangeAspect="1" noChangeArrowheads="1"/>
          </p:cNvPicPr>
          <p:nvPr/>
        </p:nvPicPr>
        <p:blipFill>
          <a:blip r:embed="rId3" cstate="print"/>
          <a:srcRect t="5882" b="8755"/>
          <a:stretch>
            <a:fillRect/>
          </a:stretch>
        </p:blipFill>
        <p:spPr bwMode="auto">
          <a:xfrm>
            <a:off x="214282" y="642918"/>
            <a:ext cx="4286280" cy="2857520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5500694" y="2139727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MX" dirty="0" smtClean="0"/>
              <a:t> Con Presencia de fuego</a:t>
            </a:r>
          </a:p>
          <a:p>
            <a:endParaRPr lang="es-MX" dirty="0" smtClean="0"/>
          </a:p>
          <a:p>
            <a:pPr>
              <a:buFontTx/>
              <a:buChar char="-"/>
            </a:pPr>
            <a:r>
              <a:rPr lang="es-MX" dirty="0" smtClean="0"/>
              <a:t> </a:t>
            </a:r>
            <a:r>
              <a:rPr lang="es-MX" dirty="0" smtClean="0"/>
              <a:t>Sin Exposición de Luz solar</a:t>
            </a:r>
            <a:endParaRPr lang="es-MX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2994" y="-24"/>
            <a:ext cx="8229600" cy="1143000"/>
          </a:xfrm>
        </p:spPr>
        <p:txBody>
          <a:bodyPr/>
          <a:lstStyle/>
          <a:p>
            <a:r>
              <a:rPr lang="es-MX" dirty="0" smtClean="0"/>
              <a:t>RESULTADOS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357158" y="5429264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Presencia de </a:t>
            </a:r>
            <a:r>
              <a:rPr lang="es-MX" b="1" dirty="0" smtClean="0"/>
              <a:t>Fuego </a:t>
            </a:r>
            <a:r>
              <a:rPr lang="es-MX" dirty="0" smtClean="0"/>
              <a:t>			              Tiempo: 2:35pm – 3:35pm</a:t>
            </a:r>
            <a:endParaRPr lang="es-MX" dirty="0"/>
          </a:p>
        </p:txBody>
      </p:sp>
      <p:pic>
        <p:nvPicPr>
          <p:cNvPr id="12596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86400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71414"/>
            <a:ext cx="8229600" cy="1143000"/>
          </a:xfrm>
        </p:spPr>
        <p:txBody>
          <a:bodyPr/>
          <a:lstStyle/>
          <a:p>
            <a:r>
              <a:rPr lang="es-MX" dirty="0" smtClean="0"/>
              <a:t>PROCEDIMIENTO EXPERIMENTAL </a:t>
            </a:r>
            <a:endParaRPr lang="es-MX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143504" y="1142984"/>
            <a:ext cx="35719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4500" b="1" i="1" kern="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PRUEBA 4</a:t>
            </a:r>
            <a:r>
              <a:rPr kumimoji="0" lang="es-EC" sz="4500" b="1" i="1" u="none" strike="noStrike" kern="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4500" b="1" i="1" u="none" strike="noStrike" kern="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s-EC" sz="4500" b="1" i="1" u="none" strike="noStrike" kern="0" cap="none" spc="0" normalizeH="0" baseline="0" noProof="0" dirty="0">
              <a:ln>
                <a:noFill/>
              </a:ln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3" descr="C:\Users\ANDRES\Documents\ESPE\WSNTESIS\DOCSAYUDA\Fotografías\Dia3\CAM00106.jpg"/>
          <p:cNvPicPr>
            <a:picLocks noChangeAspect="1" noChangeArrowheads="1"/>
          </p:cNvPicPr>
          <p:nvPr/>
        </p:nvPicPr>
        <p:blipFill>
          <a:blip r:embed="rId2" cstate="print"/>
          <a:srcRect t="5882" r="10256" b="8755"/>
          <a:stretch>
            <a:fillRect/>
          </a:stretch>
        </p:blipFill>
        <p:spPr bwMode="auto">
          <a:xfrm>
            <a:off x="214282" y="642918"/>
            <a:ext cx="2500330" cy="2928958"/>
          </a:xfrm>
          <a:prstGeom prst="rect">
            <a:avLst/>
          </a:prstGeom>
          <a:noFill/>
        </p:spPr>
      </p:pic>
      <p:pic>
        <p:nvPicPr>
          <p:cNvPr id="12" name="Picture 1" descr="C:\Users\ANDRES\Documents\ESPE\WSNTESIS\DOCSAYUDA\Fotografías\Dia1\CAM00070.jpg"/>
          <p:cNvPicPr>
            <a:picLocks noChangeAspect="1" noChangeArrowheads="1"/>
          </p:cNvPicPr>
          <p:nvPr/>
        </p:nvPicPr>
        <p:blipFill>
          <a:blip r:embed="rId3" cstate="print"/>
          <a:srcRect l="52459"/>
          <a:stretch>
            <a:fillRect/>
          </a:stretch>
        </p:blipFill>
        <p:spPr bwMode="auto">
          <a:xfrm>
            <a:off x="2714612" y="642918"/>
            <a:ext cx="2286016" cy="2910159"/>
          </a:xfrm>
          <a:prstGeom prst="rect">
            <a:avLst/>
          </a:prstGeom>
          <a:noFill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5" y="3567135"/>
            <a:ext cx="4772023" cy="264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CuadroTexto"/>
          <p:cNvSpPr txBox="1"/>
          <p:nvPr/>
        </p:nvSpPr>
        <p:spPr>
          <a:xfrm>
            <a:off x="5572132" y="2571744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MX" dirty="0" smtClean="0"/>
              <a:t>Con Presencia de fuego</a:t>
            </a:r>
          </a:p>
          <a:p>
            <a:endParaRPr lang="es-MX" dirty="0" smtClean="0"/>
          </a:p>
          <a:p>
            <a:pPr>
              <a:buFontTx/>
              <a:buChar char="-"/>
            </a:pPr>
            <a:r>
              <a:rPr lang="es-MX" dirty="0" smtClean="0"/>
              <a:t> </a:t>
            </a:r>
            <a:r>
              <a:rPr lang="es-MX" dirty="0" smtClean="0"/>
              <a:t>Con Exposición de Luz solar</a:t>
            </a:r>
            <a:endParaRPr lang="es-MX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2994" y="-24"/>
            <a:ext cx="8229600" cy="1143000"/>
          </a:xfrm>
        </p:spPr>
        <p:txBody>
          <a:bodyPr/>
          <a:lstStyle/>
          <a:p>
            <a:r>
              <a:rPr lang="es-MX" dirty="0" smtClean="0"/>
              <a:t>RESULTADOS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357158" y="5572140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Presencia de </a:t>
            </a:r>
            <a:r>
              <a:rPr lang="es-MX" b="1" dirty="0" smtClean="0"/>
              <a:t>Luz Solar y Fuego</a:t>
            </a:r>
            <a:r>
              <a:rPr lang="es-MX" dirty="0" smtClean="0"/>
              <a:t>		              Tiempo: 2:35pm – 3:35pm</a:t>
            </a:r>
            <a:endParaRPr lang="es-MX" dirty="0"/>
          </a:p>
        </p:txBody>
      </p:sp>
      <p:pic>
        <p:nvPicPr>
          <p:cNvPr id="126980" name="Picture 4" descr="C:\Users\ANDRES\Documents\ESPE\WSNTESIS\DOCSAYUDA\GRÁFICAS\Dia3Sensores\ago07_1435_153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8640000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2714628"/>
            <a:ext cx="8229600" cy="1143000"/>
          </a:xfrm>
        </p:spPr>
        <p:txBody>
          <a:bodyPr/>
          <a:lstStyle/>
          <a:p>
            <a:pPr algn="ctr"/>
            <a:r>
              <a:rPr lang="es-EC" sz="4500" dirty="0" smtClean="0">
                <a:solidFill>
                  <a:srgbClr val="336600"/>
                </a:solidFill>
              </a:rPr>
              <a:t>ANÁLISIS DE RESULTADOS</a:t>
            </a:r>
            <a:endParaRPr lang="es-EC" sz="4500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63681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914432" y="28978"/>
            <a:ext cx="8229600" cy="1143000"/>
          </a:xfrm>
        </p:spPr>
        <p:txBody>
          <a:bodyPr/>
          <a:lstStyle/>
          <a:p>
            <a:r>
              <a:rPr lang="es-EC" dirty="0" smtClean="0"/>
              <a:t>INTRODUCCIÓN</a:t>
            </a:r>
            <a:endParaRPr lang="es-EC" dirty="0"/>
          </a:p>
        </p:txBody>
      </p:sp>
      <p:pic>
        <p:nvPicPr>
          <p:cNvPr id="87042" name="Picture 2" descr="http://noticiasenlinea.com.ec/wp-content/uploads/2013/09/1235138_419203981517289_1367037869_n.jpg"/>
          <p:cNvPicPr>
            <a:picLocks noChangeAspect="1" noChangeArrowheads="1"/>
          </p:cNvPicPr>
          <p:nvPr/>
        </p:nvPicPr>
        <p:blipFill>
          <a:blip r:embed="rId3" cstate="screen"/>
          <a:srcRect l="16864"/>
          <a:stretch>
            <a:fillRect/>
          </a:stretch>
        </p:blipFill>
        <p:spPr bwMode="auto">
          <a:xfrm>
            <a:off x="682999" y="785795"/>
            <a:ext cx="2817431" cy="2428892"/>
          </a:xfrm>
          <a:prstGeom prst="rect">
            <a:avLst/>
          </a:prstGeom>
          <a:noFill/>
        </p:spPr>
      </p:pic>
      <p:pic>
        <p:nvPicPr>
          <p:cNvPr id="87048" name="Picture 8" descr="http://www.belt.es/noticiasmdb/imagenes/310310_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348" y="3214686"/>
            <a:ext cx="2643206" cy="2357434"/>
          </a:xfrm>
          <a:prstGeom prst="rect">
            <a:avLst/>
          </a:prstGeom>
          <a:noFill/>
        </p:spPr>
      </p:pic>
      <p:pic>
        <p:nvPicPr>
          <p:cNvPr id="87050" name="Picture 10" descr="http://3.bp.blogspot.com/-OneA8XxAlXM/UVWJLFL9IEI/AAAAAAAAFHc/qvnVVsgBb2U/s1600/Torre-de-vigilancia-forestal-en-Collserola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28992" y="785794"/>
            <a:ext cx="2786082" cy="242889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6715140" y="1450193"/>
            <a:ext cx="20717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ANTECEDENTES</a:t>
            </a:r>
          </a:p>
          <a:p>
            <a:pPr algn="ctr"/>
            <a:endParaRPr lang="es-MX" b="1" dirty="0" smtClean="0"/>
          </a:p>
          <a:p>
            <a:pPr algn="ctr"/>
            <a:endParaRPr lang="es-MX" b="1" dirty="0" smtClean="0"/>
          </a:p>
          <a:p>
            <a:pPr algn="ctr"/>
            <a:endParaRPr lang="es-MX" b="1" dirty="0" smtClean="0"/>
          </a:p>
          <a:p>
            <a:pPr algn="ctr"/>
            <a:r>
              <a:rPr lang="es-MX" b="1" dirty="0" smtClean="0"/>
              <a:t>JUSTIFICACIÓN</a:t>
            </a:r>
          </a:p>
          <a:p>
            <a:pPr algn="ctr"/>
            <a:endParaRPr lang="es-MX" b="1" dirty="0" smtClean="0"/>
          </a:p>
          <a:p>
            <a:pPr algn="ctr"/>
            <a:endParaRPr lang="es-MX" b="1" dirty="0" smtClean="0"/>
          </a:p>
          <a:p>
            <a:pPr algn="ctr"/>
            <a:endParaRPr lang="es-MX" b="1" dirty="0" smtClean="0"/>
          </a:p>
          <a:p>
            <a:pPr algn="ctr"/>
            <a:r>
              <a:rPr lang="es-MX" b="1" dirty="0" smtClean="0"/>
              <a:t>IMPORTANCIA</a:t>
            </a:r>
          </a:p>
          <a:p>
            <a:pPr algn="ctr"/>
            <a:endParaRPr lang="es-MX" b="1" dirty="0" smtClean="0"/>
          </a:p>
          <a:p>
            <a:pPr algn="ctr"/>
            <a:endParaRPr lang="es-MX" b="1" dirty="0" smtClean="0"/>
          </a:p>
          <a:p>
            <a:pPr algn="ctr"/>
            <a:endParaRPr lang="es-MX" b="1" dirty="0" smtClean="0"/>
          </a:p>
          <a:p>
            <a:pPr algn="ctr"/>
            <a:r>
              <a:rPr lang="es-MX" b="1" dirty="0" smtClean="0"/>
              <a:t>ALCANCE</a:t>
            </a:r>
            <a:endParaRPr lang="es-MX" b="1" dirty="0"/>
          </a:p>
        </p:txBody>
      </p:sp>
      <p:pic>
        <p:nvPicPr>
          <p:cNvPr id="19458" name="Picture 2" descr="C:\Users\ANDRES\Documents\ESPE\WSNTESIS\DOCSAYUDA\GRÁFICAS\imagenesWSN\red wsn.jpg"/>
          <p:cNvPicPr>
            <a:picLocks noChangeAspect="1" noChangeArrowheads="1"/>
          </p:cNvPicPr>
          <p:nvPr/>
        </p:nvPicPr>
        <p:blipFill>
          <a:blip r:embed="rId6" cstate="print"/>
          <a:srcRect l="657" t="26415" r="2851"/>
          <a:stretch>
            <a:fillRect/>
          </a:stretch>
        </p:blipFill>
        <p:spPr bwMode="auto">
          <a:xfrm>
            <a:off x="3357554" y="3214686"/>
            <a:ext cx="2928958" cy="2357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116425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s-MX" dirty="0" smtClean="0"/>
              <a:t>CORRELACIÓN DE VARIABLES</a:t>
            </a:r>
            <a:endParaRPr lang="es-MX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143240" y="5429264"/>
          <a:ext cx="3428992" cy="60134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979321"/>
                <a:gridCol w="1449671"/>
              </a:tblGrid>
              <a:tr h="31750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/>
                        <a:t>CORRELACIÓN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/>
                        <a:t>HUMEDAD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400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/>
                        <a:t>TEMPERATURA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/>
                        <a:t>-0.92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" name="4 Imagen" descr="C:\Users\ANDRES\Documents\ESPE\WSNTESIS\DOCSAYUDA\GRÁFICAS\imagenesWSN\temp-humeda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57232"/>
            <a:ext cx="800105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s-MX" dirty="0" smtClean="0"/>
              <a:t>CORRELACIÓN DE VARIABLES</a:t>
            </a:r>
            <a:endParaRPr lang="es-MX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143240" y="5429264"/>
          <a:ext cx="3428992" cy="60134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979321"/>
                <a:gridCol w="1449671"/>
              </a:tblGrid>
              <a:tr h="31750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/>
                        <a:t>CORRELACIÓN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 smtClean="0"/>
                        <a:t>CO</a:t>
                      </a:r>
                      <a:r>
                        <a:rPr lang="es-MX" sz="1800" u="none" strike="noStrike" baseline="-25000" dirty="0" smtClean="0"/>
                        <a:t>2</a:t>
                      </a:r>
                      <a:endParaRPr lang="es-MX" sz="1800" b="1" i="0" u="none" strike="noStrike" baseline="-25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400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/>
                        <a:t>TEMPERATURA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 smtClean="0"/>
                        <a:t>0.11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" name="4 Imagen" descr="C:\Users\ANDRES\Documents\ESPE\WSNTESIS\DOCSAYUDA\GRÁFICAS\imagenesWSN\temp-co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6"/>
            <a:ext cx="7929618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s-MX" dirty="0" smtClean="0"/>
              <a:t>CORRELACIÓN DE VARIABLES</a:t>
            </a:r>
            <a:endParaRPr lang="es-MX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143240" y="5429264"/>
          <a:ext cx="3428992" cy="60134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979321"/>
                <a:gridCol w="1449671"/>
              </a:tblGrid>
              <a:tr h="31750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/>
                        <a:t>CORRELACIÓN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 smtClean="0"/>
                        <a:t>CO</a:t>
                      </a:r>
                      <a:r>
                        <a:rPr lang="es-MX" sz="1800" u="none" strike="noStrike" baseline="-25000" dirty="0" smtClean="0"/>
                        <a:t>2</a:t>
                      </a:r>
                      <a:endParaRPr lang="es-MX" sz="1800" b="1" i="0" u="none" strike="noStrike" baseline="-25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400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HUMEDAD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 smtClean="0"/>
                        <a:t>-0.09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" name="4 Imagen" descr="C:\Users\ANDRES\Documents\ESPE\WSNTESIS\DOCSAYUDA\GRÁFICAS\imagenesWSN\hum-co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828680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32" y="-24"/>
            <a:ext cx="8229600" cy="1143000"/>
          </a:xfrm>
        </p:spPr>
        <p:txBody>
          <a:bodyPr/>
          <a:lstStyle/>
          <a:p>
            <a:r>
              <a:rPr lang="es-MX" dirty="0" smtClean="0"/>
              <a:t>ANÁLISIS DE PRUEBAS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357158" y="857232"/>
            <a:ext cx="850112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s-MX" dirty="0" smtClean="0"/>
              <a:t> Comparando los resultados obtenidos de las diferentes pruebas verificamos el correcto funcionamiento  de los sensores para la detección y medición de las variables medio ambientales, siempre y cuando los nodos operen bajo sombra, es decir que no deben estar expuestos a la luz solar, ya que ello les produce un calentamiento del </a:t>
            </a:r>
            <a:r>
              <a:rPr lang="es-MX" dirty="0" err="1" smtClean="0"/>
              <a:t>hadware</a:t>
            </a:r>
            <a:r>
              <a:rPr lang="es-MX" dirty="0" smtClean="0"/>
              <a:t> y mal interpretan estos valores de temperatura y humedad como si fuesen los del ambiente de prueba.</a:t>
            </a:r>
          </a:p>
          <a:p>
            <a:pPr algn="just"/>
            <a:endParaRPr lang="es-MX" dirty="0" smtClean="0"/>
          </a:p>
          <a:p>
            <a:pPr algn="just">
              <a:buFontTx/>
              <a:buChar char="-"/>
            </a:pPr>
            <a:r>
              <a:rPr lang="es-MX" dirty="0" smtClean="0"/>
              <a:t> Con nuestra red de monitoreo operando bajo esta condición de sombra, si se presenta un foco de fuego  este empezará a detectar un aumento de temperatura y una disminución proporcional de la humedad relativa del ambiente y en el mismo lapso de estas variaciones empezaremos a tener valores de concentración de CO</a:t>
            </a:r>
            <a:r>
              <a:rPr lang="es-MX" baseline="-25000" dirty="0" smtClean="0"/>
              <a:t>2, </a:t>
            </a:r>
            <a:r>
              <a:rPr lang="es-MX" dirty="0" smtClean="0"/>
              <a:t>las mismas que corroborarán el inicio de un incendio forestal.</a:t>
            </a:r>
          </a:p>
          <a:p>
            <a:pPr algn="just">
              <a:buFontTx/>
              <a:buChar char="-"/>
            </a:pPr>
            <a:endParaRPr lang="es-MX" dirty="0" smtClean="0"/>
          </a:p>
          <a:p>
            <a:pPr algn="just">
              <a:buFontTx/>
              <a:buChar char="-"/>
            </a:pPr>
            <a:r>
              <a:rPr lang="es-MX" dirty="0" smtClean="0"/>
              <a:t> La magnitud de los valores de nuestras variables ambientales de cada nodo dependerá de su cercanía al foco de fuego.</a:t>
            </a:r>
          </a:p>
          <a:p>
            <a:pPr algn="just">
              <a:buFontTx/>
              <a:buChar char="-"/>
            </a:pPr>
            <a:endParaRPr lang="es-MX" dirty="0" smtClean="0"/>
          </a:p>
          <a:p>
            <a:pPr algn="just">
              <a:buFontTx/>
              <a:buChar char="-"/>
            </a:pPr>
            <a:endParaRPr lang="es-MX" dirty="0" smtClean="0"/>
          </a:p>
          <a:p>
            <a:endParaRPr lang="es-MX" dirty="0"/>
          </a:p>
        </p:txBody>
      </p:sp>
    </p:spTree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/>
          <a:lstStyle/>
          <a:p>
            <a:pPr algn="ctr"/>
            <a:r>
              <a:rPr lang="es-EC" sz="4000" dirty="0" smtClean="0">
                <a:solidFill>
                  <a:srgbClr val="336600"/>
                </a:solidFill>
              </a:rPr>
              <a:t>CONCLUSIONES</a:t>
            </a:r>
            <a:endParaRPr lang="es-EC" sz="4000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63681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32" y="0"/>
            <a:ext cx="8229600" cy="1143000"/>
          </a:xfrm>
        </p:spPr>
        <p:txBody>
          <a:bodyPr/>
          <a:lstStyle/>
          <a:p>
            <a:r>
              <a:rPr lang="es-MX" dirty="0" smtClean="0"/>
              <a:t>CONCLUSIONES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214282" y="642918"/>
            <a:ext cx="878684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s-MX" dirty="0" smtClean="0"/>
              <a:t>Se estudió el arte de los Incendios Forestales y se analizó su comportamiento para determinar un método de monitoreo forestal eficiente.</a:t>
            </a:r>
          </a:p>
          <a:p>
            <a:pPr algn="just">
              <a:buFontTx/>
              <a:buChar char="-"/>
            </a:pPr>
            <a:endParaRPr lang="es-MX" dirty="0" smtClean="0"/>
          </a:p>
          <a:p>
            <a:pPr algn="just">
              <a:buFontTx/>
              <a:buChar char="-"/>
            </a:pPr>
            <a:r>
              <a:rPr lang="es-MX" dirty="0" smtClean="0"/>
              <a:t> Se analizó las ventajas y desventajas de utilizar una Red Inalámbrica de Sensores bajo el estándar IEE 802.15.4 para el diseño de un sistema de monitoreo forestal. </a:t>
            </a:r>
          </a:p>
          <a:p>
            <a:pPr algn="just"/>
            <a:endParaRPr lang="es-MX" dirty="0" smtClean="0"/>
          </a:p>
          <a:p>
            <a:pPr algn="just">
              <a:buFontTx/>
              <a:buChar char="-"/>
            </a:pPr>
            <a:r>
              <a:rPr lang="es-MX" dirty="0" smtClean="0"/>
              <a:t>Se diseñó una red sensorial inalámbrica para la detección de incendios forestales, tomando en cuenta los factores ambientales que mayor influencia tienen para dar inicio a un incendio forestal y los equipos necesarios para su implementación.</a:t>
            </a:r>
          </a:p>
          <a:p>
            <a:pPr algn="just">
              <a:buFontTx/>
              <a:buChar char="-"/>
            </a:pPr>
            <a:endParaRPr lang="es-MX" dirty="0" smtClean="0"/>
          </a:p>
          <a:p>
            <a:pPr algn="just">
              <a:buFontTx/>
              <a:buChar char="-"/>
            </a:pPr>
            <a:r>
              <a:rPr lang="es-MX" dirty="0" smtClean="0"/>
              <a:t>Se implementó una red de sensores inalámbricos sencilla, flexible, auto-</a:t>
            </a:r>
            <a:r>
              <a:rPr lang="es-MX" dirty="0" err="1" smtClean="0"/>
              <a:t>organizable</a:t>
            </a:r>
            <a:r>
              <a:rPr lang="es-MX" dirty="0" smtClean="0"/>
              <a:t> y de bajo costo, que me permite monitorear en tiempo real factores ambientales para detectar un incendio forestal de manera temprana y oportuna.</a:t>
            </a:r>
          </a:p>
          <a:p>
            <a:pPr algn="just">
              <a:buFontTx/>
              <a:buChar char="-"/>
            </a:pPr>
            <a:endParaRPr lang="es-MX" dirty="0" smtClean="0"/>
          </a:p>
          <a:p>
            <a:pPr algn="just">
              <a:buFontTx/>
              <a:buChar char="-"/>
            </a:pPr>
            <a:r>
              <a:rPr lang="es-MX" dirty="0" smtClean="0"/>
              <a:t>Se verificó la eficiencia de nuestra red implementada en base al análisis de los resultados de los experimentos realizados, donde comprobamos calidad de enlace óptima, tiempo de respuesta inmediato y confiabilidad en los datos obtenidos 99% seguros. Por lo tanto, nuestro sistema de monitoreo resulta ser muy viable para implementaciones futuras en ambientes reales y de mayor extensión.</a:t>
            </a:r>
          </a:p>
          <a:p>
            <a:pPr algn="just">
              <a:buFontTx/>
              <a:buChar char="-"/>
            </a:pPr>
            <a:endParaRPr lang="es-MX" dirty="0" smtClean="0"/>
          </a:p>
          <a:p>
            <a:pPr algn="just">
              <a:buFontTx/>
              <a:buChar char="-"/>
            </a:pPr>
            <a:endParaRPr lang="es-MX" dirty="0"/>
          </a:p>
        </p:txBody>
      </p:sp>
    </p:spTree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/>
          <a:lstStyle/>
          <a:p>
            <a:r>
              <a:rPr lang="es-MX" dirty="0" smtClean="0"/>
              <a:t>RECOMENDACIONES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428596" y="690635"/>
            <a:ext cx="84296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- Usar</a:t>
            </a:r>
            <a:r>
              <a:rPr lang="es-MX" b="1" dirty="0" smtClean="0"/>
              <a:t> </a:t>
            </a:r>
            <a:r>
              <a:rPr lang="es-MX" dirty="0" smtClean="0"/>
              <a:t>de sistemas de alimentación de mayor capacidad (A/</a:t>
            </a:r>
            <a:r>
              <a:rPr lang="es-MX" dirty="0" err="1" smtClean="0"/>
              <a:t>hr</a:t>
            </a:r>
            <a:r>
              <a:rPr lang="es-MX" dirty="0" smtClean="0"/>
              <a:t>) para prolongar el tiempo de operación de nuestros nodos sensores y evitar la intervención frecuente del hombre para el reemplazo de los mismos.</a:t>
            </a:r>
          </a:p>
          <a:p>
            <a:pPr algn="just">
              <a:buFontTx/>
              <a:buChar char="-"/>
            </a:pPr>
            <a:endParaRPr lang="es-MX" dirty="0" smtClean="0"/>
          </a:p>
          <a:p>
            <a:pPr algn="just">
              <a:buFontTx/>
              <a:buChar char="-"/>
            </a:pPr>
            <a:r>
              <a:rPr lang="es-MX" dirty="0" smtClean="0"/>
              <a:t>Al momento de realizar la instalación del software  se recomienda instalar todos los componentes en la raíz de nuestra disco local (C:\ ) del computador para evitar conflictos o mal funcionamiento del software con su respectivo hardware.</a:t>
            </a:r>
          </a:p>
          <a:p>
            <a:pPr algn="just">
              <a:buFontTx/>
              <a:buChar char="-"/>
            </a:pPr>
            <a:endParaRPr lang="es-MX" dirty="0" smtClean="0"/>
          </a:p>
          <a:p>
            <a:pPr algn="just">
              <a:buFontTx/>
              <a:buChar char="-"/>
            </a:pPr>
            <a:r>
              <a:rPr lang="es-MX" dirty="0" smtClean="0"/>
              <a:t> En la configuración de los nodos bajos el estándar IEEE 802.14.5, utilizar canales de transmisión no solapados con los canales de WIFI y potencias de transmisión no muy elevadas, para evitar interferencias con otros dispositivos que operen bajo esta tecnología.</a:t>
            </a:r>
          </a:p>
          <a:p>
            <a:pPr algn="just">
              <a:buFontTx/>
              <a:buChar char="-"/>
            </a:pPr>
            <a:endParaRPr lang="es-MX" dirty="0" smtClean="0"/>
          </a:p>
          <a:p>
            <a:pPr algn="just">
              <a:buFontTx/>
              <a:buChar char="-"/>
            </a:pPr>
            <a:r>
              <a:rPr lang="es-MX" dirty="0" smtClean="0"/>
              <a:t>Diseñar una red de monitoreo forestal tomando en cuenta otros factores ambientales como la dirección del viento, la topografía del terreno, la densidad de la vegetación o la concentración de etileno presente en estos materiales combustibles para poder predecir con mayor exactitud el comportamiento de un incendio forestal e implementar un sistema de alerta eficaz.</a:t>
            </a:r>
          </a:p>
          <a:p>
            <a:pPr algn="just">
              <a:buFontTx/>
              <a:buChar char="-"/>
            </a:pPr>
            <a:endParaRPr lang="es-MX" dirty="0" smtClean="0"/>
          </a:p>
          <a:p>
            <a:pPr algn="just">
              <a:buFontTx/>
              <a:buChar char="-"/>
            </a:pPr>
            <a:endParaRPr lang="es-MX" dirty="0"/>
          </a:p>
        </p:txBody>
      </p:sp>
    </p:spTree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/>
          <a:lstStyle/>
          <a:p>
            <a:pPr algn="ctr"/>
            <a:r>
              <a:rPr lang="es-EC" sz="4000" dirty="0" smtClean="0">
                <a:solidFill>
                  <a:srgbClr val="336600"/>
                </a:solidFill>
              </a:rPr>
              <a:t>GRACIAS POR SU ATENCIÓN</a:t>
            </a:r>
            <a:endParaRPr lang="es-EC" sz="4000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10113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/>
          <a:lstStyle/>
          <a:p>
            <a:pPr algn="ctr"/>
            <a:r>
              <a:rPr lang="es-EC" sz="4000" dirty="0" smtClean="0">
                <a:solidFill>
                  <a:srgbClr val="336600"/>
                </a:solidFill>
              </a:rPr>
              <a:t>OBJETIVOS</a:t>
            </a:r>
            <a:endParaRPr lang="es-EC" sz="4000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02789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341"/>
            <a:ext cx="8229600" cy="1143000"/>
          </a:xfrm>
        </p:spPr>
        <p:txBody>
          <a:bodyPr/>
          <a:lstStyle/>
          <a:p>
            <a:r>
              <a:rPr lang="es-EC" dirty="0" smtClean="0"/>
              <a:t>Objetivos</a:t>
            </a:r>
            <a:endParaRPr lang="es-EC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215008" y="1144341"/>
            <a:ext cx="8698160" cy="3816424"/>
          </a:xfrm>
        </p:spPr>
        <p:txBody>
          <a:bodyPr/>
          <a:lstStyle/>
          <a:p>
            <a:pPr marL="0" indent="0" algn="just">
              <a:buNone/>
            </a:pPr>
            <a:r>
              <a:rPr lang="es-EC" sz="40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General</a:t>
            </a:r>
          </a:p>
          <a:p>
            <a:pPr marL="0" indent="0" algn="just">
              <a:buNone/>
            </a:pPr>
            <a:endParaRPr lang="es-EC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EC" dirty="0" smtClean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r>
              <a:rPr lang="es-EC" dirty="0" smtClean="0">
                <a:solidFill>
                  <a:schemeClr val="tx1"/>
                </a:solidFill>
              </a:rPr>
              <a:t>Diseñar e Implementar un Sistema prototipo de Monitoreo para la detección de Incendios Forestales mediante una red de Sensores Inalámbricos.</a:t>
            </a:r>
            <a:endParaRPr lang="es-MX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EC" dirty="0" smtClean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4096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683568" y="14988"/>
            <a:ext cx="8229600" cy="1143000"/>
          </a:xfrm>
        </p:spPr>
        <p:txBody>
          <a:bodyPr/>
          <a:lstStyle/>
          <a:p>
            <a:r>
              <a:rPr lang="es-EC" dirty="0" smtClean="0"/>
              <a:t>Objetivos</a:t>
            </a:r>
            <a:endParaRPr lang="es-EC" dirty="0"/>
          </a:p>
        </p:txBody>
      </p:sp>
      <p:sp>
        <p:nvSpPr>
          <p:cNvPr id="5" name="Marcador de contenido 5"/>
          <p:cNvSpPr>
            <a:spLocks noGrp="1"/>
          </p:cNvSpPr>
          <p:nvPr>
            <p:ph sz="half" idx="1"/>
          </p:nvPr>
        </p:nvSpPr>
        <p:spPr>
          <a:xfrm>
            <a:off x="142844" y="710177"/>
            <a:ext cx="8913168" cy="543346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s-EC" sz="32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 Específicos</a:t>
            </a:r>
          </a:p>
          <a:p>
            <a:pPr lvl="0" algn="just"/>
            <a:endParaRPr lang="es-EC" sz="2000" dirty="0" smtClean="0">
              <a:solidFill>
                <a:schemeClr val="tx1"/>
              </a:solidFill>
            </a:endParaRPr>
          </a:p>
          <a:p>
            <a:pPr lvl="0" algn="just"/>
            <a:r>
              <a:rPr lang="es-EC" sz="2000" dirty="0" smtClean="0">
                <a:solidFill>
                  <a:schemeClr val="tx1"/>
                </a:solidFill>
              </a:rPr>
              <a:t>Estudiar el estado del arte sobre Incendios Forestales y los sistemas de monitoreo empleados actualmente para la detección de estos eventos.</a:t>
            </a:r>
          </a:p>
          <a:p>
            <a:pPr lvl="0" algn="just"/>
            <a:endParaRPr lang="es-EC" sz="2000" dirty="0" smtClean="0">
              <a:solidFill>
                <a:schemeClr val="tx1"/>
              </a:solidFill>
            </a:endParaRPr>
          </a:p>
          <a:p>
            <a:pPr lvl="0" algn="just"/>
            <a:r>
              <a:rPr lang="es-EC" sz="2000" dirty="0" smtClean="0">
                <a:solidFill>
                  <a:schemeClr val="tx1"/>
                </a:solidFill>
              </a:rPr>
              <a:t>Diseñar un prototipo red inalámbrica (WSN) bajo el Estándar IEEE.802.15.4 que me permita censar factores medioambientales para detectar de manera temprana Incendios Forestales.</a:t>
            </a:r>
          </a:p>
          <a:p>
            <a:pPr lvl="0" algn="just"/>
            <a:endParaRPr lang="es-EC" sz="2000" dirty="0" smtClean="0">
              <a:solidFill>
                <a:schemeClr val="tx1"/>
              </a:solidFill>
            </a:endParaRPr>
          </a:p>
          <a:p>
            <a:pPr lvl="0" algn="just"/>
            <a:r>
              <a:rPr lang="es-EC" sz="2000" dirty="0" smtClean="0">
                <a:solidFill>
                  <a:schemeClr val="tx1"/>
                </a:solidFill>
              </a:rPr>
              <a:t>Implementar una red de Monitoreo Forestal eficiente, flexible y de bajo consumo.</a:t>
            </a:r>
          </a:p>
          <a:p>
            <a:pPr lvl="0" algn="just"/>
            <a:endParaRPr lang="es-EC" sz="2000" dirty="0" smtClean="0">
              <a:solidFill>
                <a:schemeClr val="tx1"/>
              </a:solidFill>
            </a:endParaRPr>
          </a:p>
          <a:p>
            <a:pPr algn="just"/>
            <a:r>
              <a:rPr lang="es-EC" sz="2000" dirty="0" smtClean="0">
                <a:solidFill>
                  <a:schemeClr val="tx1"/>
                </a:solidFill>
              </a:rPr>
              <a:t>Verificar el desempeño de la red de Monitoreo y analizar su viabilidad para implementaciones en ambientes reales.</a:t>
            </a:r>
            <a:endParaRPr lang="es-MX" sz="2000" dirty="0" smtClean="0">
              <a:solidFill>
                <a:schemeClr val="tx1"/>
              </a:solidFill>
            </a:endParaRPr>
          </a:p>
          <a:p>
            <a:pPr lvl="0" algn="just"/>
            <a:endParaRPr lang="es-MX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27779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/>
          <a:lstStyle/>
          <a:p>
            <a:pPr algn="ctr"/>
            <a:r>
              <a:rPr lang="es-EC" sz="4000" dirty="0" smtClean="0">
                <a:solidFill>
                  <a:srgbClr val="336600"/>
                </a:solidFill>
              </a:rPr>
              <a:t>FUNDAMENTO TEÓRICO</a:t>
            </a:r>
            <a:endParaRPr lang="es-EC" sz="4000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77712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4988"/>
            <a:ext cx="8229600" cy="1143000"/>
          </a:xfrm>
        </p:spPr>
        <p:txBody>
          <a:bodyPr/>
          <a:lstStyle/>
          <a:p>
            <a:r>
              <a:rPr lang="es-EC" dirty="0" smtClean="0"/>
              <a:t>FUNDAMENTO TEÓRICO</a:t>
            </a: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1428728" y="1344589"/>
            <a:ext cx="592935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INCENDIOS FORESTALES</a:t>
            </a:r>
          </a:p>
          <a:p>
            <a:endParaRPr lang="es-MX" sz="2000" b="1" dirty="0" smtClean="0"/>
          </a:p>
          <a:p>
            <a:r>
              <a:rPr lang="es-MX" sz="2000" b="1" dirty="0" smtClean="0"/>
              <a:t>- Componentes del Fuego</a:t>
            </a:r>
          </a:p>
          <a:p>
            <a:r>
              <a:rPr lang="es-MX" sz="2000" dirty="0" smtClean="0"/>
              <a:t>	</a:t>
            </a:r>
          </a:p>
          <a:p>
            <a:r>
              <a:rPr lang="es-MX" sz="2000" b="1" dirty="0" smtClean="0"/>
              <a:t>- Tipos de Incendios</a:t>
            </a:r>
          </a:p>
          <a:p>
            <a:endParaRPr lang="es-MX" sz="2000" b="1" dirty="0" smtClean="0"/>
          </a:p>
          <a:p>
            <a:r>
              <a:rPr lang="es-MX" sz="2000" b="1" dirty="0" smtClean="0"/>
              <a:t>- Causas</a:t>
            </a:r>
          </a:p>
          <a:p>
            <a:r>
              <a:rPr lang="es-MX" sz="2000" dirty="0" smtClean="0"/>
              <a:t>	</a:t>
            </a:r>
          </a:p>
          <a:p>
            <a:r>
              <a:rPr lang="es-MX" sz="2000" b="1" dirty="0" smtClean="0"/>
              <a:t/>
            </a:r>
            <a:br>
              <a:rPr lang="es-MX" sz="2000" b="1" dirty="0" smtClean="0"/>
            </a:br>
            <a:r>
              <a:rPr lang="es-MX" sz="2000" b="1" dirty="0" smtClean="0"/>
              <a:t>SISTEMAS DE MONITOREO Y ALERTA</a:t>
            </a:r>
          </a:p>
          <a:p>
            <a:endParaRPr lang="es-MX" sz="2000" b="1" dirty="0" smtClean="0"/>
          </a:p>
          <a:p>
            <a:r>
              <a:rPr lang="es-MX" sz="2000" b="1" dirty="0" smtClean="0"/>
              <a:t> - Arquitectura del Sistema</a:t>
            </a:r>
          </a:p>
          <a:p>
            <a:endParaRPr lang="es-MX" sz="2000" b="1" dirty="0" smtClean="0"/>
          </a:p>
          <a:p>
            <a:r>
              <a:rPr lang="es-MX" sz="2000" b="1" dirty="0" smtClean="0"/>
              <a:t>- Sistemas de Vigilancia vigentes</a:t>
            </a:r>
          </a:p>
          <a:p>
            <a:endParaRPr lang="es-MX" sz="2000" b="1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437651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12271</TotalTime>
  <Words>1307</Words>
  <Application>Microsoft Office PowerPoint</Application>
  <PresentationFormat>Presentación en pantalla (4:3)</PresentationFormat>
  <Paragraphs>342</Paragraphs>
  <Slides>47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49" baseType="lpstr">
      <vt:lpstr>Diseño predeterminado</vt:lpstr>
      <vt:lpstr>CorelDRAW</vt:lpstr>
      <vt:lpstr>Diapositiva 1</vt:lpstr>
      <vt:lpstr>CONTENIDO</vt:lpstr>
      <vt:lpstr>Introducción</vt:lpstr>
      <vt:lpstr>INTRODUCCIÓN</vt:lpstr>
      <vt:lpstr>OBJETIVOS</vt:lpstr>
      <vt:lpstr>Objetivos</vt:lpstr>
      <vt:lpstr>Objetivos</vt:lpstr>
      <vt:lpstr>FUNDAMENTO TEÓRICO</vt:lpstr>
      <vt:lpstr>FUNDAMENTO TEÓRICO</vt:lpstr>
      <vt:lpstr>INCENDIOS FORESTALES</vt:lpstr>
      <vt:lpstr>CAUSAS</vt:lpstr>
      <vt:lpstr>SISTEMA DE MONITOREO Y ALERTA</vt:lpstr>
      <vt:lpstr>SISTEMAS DE MONITOREO</vt:lpstr>
      <vt:lpstr>DISEÑO DEL SISTEMA DE MONITOREO</vt:lpstr>
      <vt:lpstr>DISEÑO DEL SISTEMA</vt:lpstr>
      <vt:lpstr>ARQUITECTURA DE RED</vt:lpstr>
      <vt:lpstr>CARACTERISTICAS DE LA RED</vt:lpstr>
      <vt:lpstr>CARACTERISTICAS DE LOS NODOS</vt:lpstr>
      <vt:lpstr>FRECUENCIA DE MUESTREO</vt:lpstr>
      <vt:lpstr>FACTORES A MEDIRSE </vt:lpstr>
      <vt:lpstr>IMPLEMENTACIÓN DE LA RED</vt:lpstr>
      <vt:lpstr>IMPLEMENTACIÓN DEL SISTEMA</vt:lpstr>
      <vt:lpstr>ESCENARIO DE PRUEBA</vt:lpstr>
      <vt:lpstr>MATERIALES DE IMPLEMENTACIÓN</vt:lpstr>
      <vt:lpstr>MATERIALES  DE INCENDIO</vt:lpstr>
      <vt:lpstr>RED IMPLEMENTADA</vt:lpstr>
      <vt:lpstr>PRUEBAS</vt:lpstr>
      <vt:lpstr>PLANIFICACIÓN DEL EXPERIMENTO</vt:lpstr>
      <vt:lpstr>OBJETIVOS DEL EXPERIMENTO</vt:lpstr>
      <vt:lpstr>DEFINICIÓN DE VARIABLES</vt:lpstr>
      <vt:lpstr>PROCEDIMIENTO EXPERIMENTAL</vt:lpstr>
      <vt:lpstr>RESULTADOS</vt:lpstr>
      <vt:lpstr>PROCEDIMIENTO EXPERIMENTAL </vt:lpstr>
      <vt:lpstr>RESULTADOS</vt:lpstr>
      <vt:lpstr>PROCEDIMIENTO EXPERIMENTAL </vt:lpstr>
      <vt:lpstr>RESULTADOS</vt:lpstr>
      <vt:lpstr>PROCEDIMIENTO EXPERIMENTAL </vt:lpstr>
      <vt:lpstr>RESULTADOS</vt:lpstr>
      <vt:lpstr>ANÁLISIS DE RESULTADOS</vt:lpstr>
      <vt:lpstr>CORRELACIÓN DE VARIABLES</vt:lpstr>
      <vt:lpstr>CORRELACIÓN DE VARIABLES</vt:lpstr>
      <vt:lpstr>CORRELACIÓN DE VARIABLES</vt:lpstr>
      <vt:lpstr>ANÁLISIS DE PRUEBAS</vt:lpstr>
      <vt:lpstr>CONCLUSIONES</vt:lpstr>
      <vt:lpstr>CONCLUSIONES</vt:lpstr>
      <vt:lpstr>RECOMENDACIONES</vt:lpstr>
      <vt:lpstr>GRACIAS POR SU ATENCIÓN</vt:lpstr>
    </vt:vector>
  </TitlesOfParts>
  <Company>ESPE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Ghjgh hjghjg hghg hghghghjgg h</dc:title>
  <dc:creator>lcifuentes</dc:creator>
  <cp:lastModifiedBy>ANDRES</cp:lastModifiedBy>
  <cp:revision>873</cp:revision>
  <dcterms:created xsi:type="dcterms:W3CDTF">2008-02-13T16:07:44Z</dcterms:created>
  <dcterms:modified xsi:type="dcterms:W3CDTF">2015-09-16T01:11:24Z</dcterms:modified>
</cp:coreProperties>
</file>