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3"/>
  </p:notesMasterIdLst>
  <p:sldIdLst>
    <p:sldId id="267" r:id="rId2"/>
    <p:sldId id="306" r:id="rId3"/>
    <p:sldId id="268" r:id="rId4"/>
    <p:sldId id="269" r:id="rId5"/>
    <p:sldId id="270" r:id="rId6"/>
    <p:sldId id="271" r:id="rId7"/>
    <p:sldId id="272" r:id="rId8"/>
    <p:sldId id="273" r:id="rId9"/>
    <p:sldId id="274" r:id="rId10"/>
    <p:sldId id="275" r:id="rId11"/>
    <p:sldId id="276" r:id="rId12"/>
    <p:sldId id="278" r:id="rId13"/>
    <p:sldId id="279" r:id="rId14"/>
    <p:sldId id="280" r:id="rId15"/>
    <p:sldId id="281" r:id="rId16"/>
    <p:sldId id="282" r:id="rId17"/>
    <p:sldId id="283" r:id="rId18"/>
    <p:sldId id="286" r:id="rId19"/>
    <p:sldId id="285" r:id="rId20"/>
    <p:sldId id="284" r:id="rId21"/>
    <p:sldId id="277" r:id="rId22"/>
    <p:sldId id="287" r:id="rId23"/>
    <p:sldId id="288" r:id="rId24"/>
    <p:sldId id="289" r:id="rId25"/>
    <p:sldId id="290" r:id="rId26"/>
    <p:sldId id="291" r:id="rId27"/>
    <p:sldId id="292" r:id="rId28"/>
    <p:sldId id="293" r:id="rId29"/>
    <p:sldId id="294" r:id="rId30"/>
    <p:sldId id="295" r:id="rId31"/>
    <p:sldId id="296" r:id="rId32"/>
    <p:sldId id="297" r:id="rId33"/>
    <p:sldId id="301" r:id="rId34"/>
    <p:sldId id="298" r:id="rId35"/>
    <p:sldId id="302" r:id="rId36"/>
    <p:sldId id="303" r:id="rId37"/>
    <p:sldId id="304" r:id="rId38"/>
    <p:sldId id="305" r:id="rId39"/>
    <p:sldId id="299" r:id="rId40"/>
    <p:sldId id="300" r:id="rId41"/>
    <p:sldId id="307" r:id="rId42"/>
    <p:sldId id="308" r:id="rId43"/>
    <p:sldId id="309" r:id="rId44"/>
    <p:sldId id="310" r:id="rId45"/>
    <p:sldId id="311" r:id="rId46"/>
    <p:sldId id="256" r:id="rId47"/>
    <p:sldId id="257" r:id="rId48"/>
    <p:sldId id="258" r:id="rId49"/>
    <p:sldId id="259" r:id="rId50"/>
    <p:sldId id="261" r:id="rId51"/>
    <p:sldId id="260" r:id="rId52"/>
    <p:sldId id="264" r:id="rId53"/>
    <p:sldId id="265" r:id="rId54"/>
    <p:sldId id="262" r:id="rId55"/>
    <p:sldId id="263" r:id="rId56"/>
    <p:sldId id="266" r:id="rId57"/>
    <p:sldId id="315" r:id="rId58"/>
    <p:sldId id="316" r:id="rId59"/>
    <p:sldId id="314" r:id="rId60"/>
    <p:sldId id="312" r:id="rId61"/>
    <p:sldId id="313" r:id="rId62"/>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441" autoAdjust="0"/>
    <p:restoredTop sz="90681" autoAdjust="0"/>
  </p:normalViewPr>
  <p:slideViewPr>
    <p:cSldViewPr>
      <p:cViewPr>
        <p:scale>
          <a:sx n="70" d="100"/>
          <a:sy n="70" d="100"/>
        </p:scale>
        <p:origin x="-492"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862A6B-6B1B-44A0-8AD8-77B97D21B8F0}" type="datetimeFigureOut">
              <a:rPr lang="es-EC" smtClean="0"/>
              <a:pPr/>
              <a:t>22/10/2015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2C638A-424F-4D82-8FD5-BF753737E80F}"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A12C638A-424F-4D82-8FD5-BF753737E80F}" type="slidenum">
              <a:rPr lang="es-EC" smtClean="0"/>
              <a:pPr/>
              <a:t>50</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823916CC-16E0-460D-9182-F4B6BC2820F2}" type="datetimeFigureOut">
              <a:rPr lang="es-EC" smtClean="0"/>
              <a:pPr/>
              <a:t>22/10/2015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0581A57-9EFA-428D-9389-94E8146D3130}"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823916CC-16E0-460D-9182-F4B6BC2820F2}" type="datetimeFigureOut">
              <a:rPr lang="es-EC" smtClean="0"/>
              <a:pPr/>
              <a:t>22/10/2015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0581A57-9EFA-428D-9389-94E8146D3130}"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823916CC-16E0-460D-9182-F4B6BC2820F2}" type="datetimeFigureOut">
              <a:rPr lang="es-EC" smtClean="0"/>
              <a:pPr/>
              <a:t>22/10/2015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0581A57-9EFA-428D-9389-94E8146D3130}"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823916CC-16E0-460D-9182-F4B6BC2820F2}" type="datetimeFigureOut">
              <a:rPr lang="es-EC" smtClean="0"/>
              <a:pPr/>
              <a:t>22/10/2015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0581A57-9EFA-428D-9389-94E8146D3130}"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23916CC-16E0-460D-9182-F4B6BC2820F2}" type="datetimeFigureOut">
              <a:rPr lang="es-EC" smtClean="0"/>
              <a:pPr/>
              <a:t>22/10/2015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0581A57-9EFA-428D-9389-94E8146D3130}"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823916CC-16E0-460D-9182-F4B6BC2820F2}" type="datetimeFigureOut">
              <a:rPr lang="es-EC" smtClean="0"/>
              <a:pPr/>
              <a:t>22/10/2015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B0581A57-9EFA-428D-9389-94E8146D3130}"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823916CC-16E0-460D-9182-F4B6BC2820F2}" type="datetimeFigureOut">
              <a:rPr lang="es-EC" smtClean="0"/>
              <a:pPr/>
              <a:t>22/10/2015</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B0581A57-9EFA-428D-9389-94E8146D3130}"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823916CC-16E0-460D-9182-F4B6BC2820F2}" type="datetimeFigureOut">
              <a:rPr lang="es-EC" smtClean="0"/>
              <a:pPr/>
              <a:t>22/10/2015</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B0581A57-9EFA-428D-9389-94E8146D3130}"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23916CC-16E0-460D-9182-F4B6BC2820F2}" type="datetimeFigureOut">
              <a:rPr lang="es-EC" smtClean="0"/>
              <a:pPr/>
              <a:t>22/10/2015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B0581A57-9EFA-428D-9389-94E8146D3130}"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23916CC-16E0-460D-9182-F4B6BC2820F2}" type="datetimeFigureOut">
              <a:rPr lang="es-EC" smtClean="0"/>
              <a:pPr/>
              <a:t>22/10/2015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B0581A57-9EFA-428D-9389-94E8146D3130}"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23916CC-16E0-460D-9182-F4B6BC2820F2}" type="datetimeFigureOut">
              <a:rPr lang="es-EC" smtClean="0"/>
              <a:pPr/>
              <a:t>22/10/2015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B0581A57-9EFA-428D-9389-94E8146D3130}"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3916CC-16E0-460D-9182-F4B6BC2820F2}" type="datetimeFigureOut">
              <a:rPr lang="es-EC" smtClean="0"/>
              <a:pPr/>
              <a:t>22/10/2015</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81A57-9EFA-428D-9389-94E8146D3130}"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3.png"/><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79.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75.png"/><Relationship Id="rId11" Type="http://schemas.openxmlformats.org/officeDocument/2006/relationships/image" Target="../media/image55.png"/><Relationship Id="rId5" Type="http://schemas.openxmlformats.org/officeDocument/2006/relationships/image" Target="../media/image74.png"/><Relationship Id="rId10" Type="http://schemas.openxmlformats.org/officeDocument/2006/relationships/image" Target="../media/image54.png"/><Relationship Id="rId4" Type="http://schemas.openxmlformats.org/officeDocument/2006/relationships/image" Target="../media/image73.png"/><Relationship Id="rId9" Type="http://schemas.openxmlformats.org/officeDocument/2006/relationships/image" Target="../media/image78.png"/></Relationships>
</file>

<file path=ppt/slides/_rels/slide4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4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7.png"/><Relationship Id="rId7" Type="http://schemas.openxmlformats.org/officeDocument/2006/relationships/image" Target="../media/image8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7.png"/><Relationship Id="rId5" Type="http://schemas.openxmlformats.org/officeDocument/2006/relationships/image" Target="../media/image86.pn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png"/></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3.png"/><Relationship Id="rId7" Type="http://schemas.openxmlformats.org/officeDocument/2006/relationships/image" Target="../media/image94.png"/><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2.png"/><Relationship Id="rId4" Type="http://schemas.openxmlformats.org/officeDocument/2006/relationships/image" Target="../media/image80.png"/></Relationships>
</file>

<file path=ppt/slides/_rels/slide55.xml.rels><?xml version="1.0" encoding="UTF-8" standalone="yes"?>
<Relationships xmlns="http://schemas.openxmlformats.org/package/2006/relationships"><Relationship Id="rId3" Type="http://schemas.openxmlformats.org/officeDocument/2006/relationships/image" Target="../media/image97.jpeg"/><Relationship Id="rId7" Type="http://schemas.openxmlformats.org/officeDocument/2006/relationships/image" Target="../media/image101.png"/><Relationship Id="rId2" Type="http://schemas.openxmlformats.org/officeDocument/2006/relationships/image" Target="../media/image96.png"/><Relationship Id="rId1" Type="http://schemas.openxmlformats.org/officeDocument/2006/relationships/slideLayout" Target="../slideLayouts/slideLayout1.xml"/><Relationship Id="rId6" Type="http://schemas.openxmlformats.org/officeDocument/2006/relationships/image" Target="../media/image100.png"/><Relationship Id="rId5" Type="http://schemas.openxmlformats.org/officeDocument/2006/relationships/image" Target="../media/image99.gif"/><Relationship Id="rId4" Type="http://schemas.openxmlformats.org/officeDocument/2006/relationships/image" Target="../media/image98.png"/></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 Id="rId4" Type="http://schemas.openxmlformats.org/officeDocument/2006/relationships/image" Target="../media/image107.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2" Type="http://schemas.openxmlformats.org/officeDocument/2006/relationships/hyperlink" Target="Asalto%20a%20blindados%20VASERUM.mp4"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31640" y="3356992"/>
            <a:ext cx="6400800" cy="1752600"/>
          </a:xfrm>
        </p:spPr>
        <p:txBody>
          <a:bodyPr>
            <a:normAutofit fontScale="77500" lnSpcReduction="20000"/>
          </a:bodyPr>
          <a:lstStyle/>
          <a:p>
            <a:r>
              <a:rPr lang="es-EC" dirty="0" smtClean="0">
                <a:solidFill>
                  <a:schemeClr val="tx1"/>
                </a:solidFill>
              </a:rPr>
              <a:t> </a:t>
            </a:r>
          </a:p>
          <a:p>
            <a:r>
              <a:rPr lang="es-EC" b="1" dirty="0" smtClean="0">
                <a:solidFill>
                  <a:schemeClr val="tx1"/>
                </a:solidFill>
              </a:rPr>
              <a:t>TEMA:</a:t>
            </a:r>
            <a:r>
              <a:rPr lang="es-EC" dirty="0" smtClean="0">
                <a:solidFill>
                  <a:schemeClr val="tx1"/>
                </a:solidFill>
              </a:rPr>
              <a:t> “AUTOMATIZACIÓN DE LAS OPERACIONES DE TRANSPORTE DE VALORES, EN LA EMPRESA DE SEGURIDAD SEVISA EN LA CIUDAD DE LOJA”</a:t>
            </a:r>
          </a:p>
          <a:p>
            <a:endParaRPr lang="es-EC" dirty="0">
              <a:solidFill>
                <a:schemeClr val="tx1"/>
              </a:solidFill>
            </a:endParaRPr>
          </a:p>
        </p:txBody>
      </p:sp>
      <p:pic>
        <p:nvPicPr>
          <p:cNvPr id="4" name="3 Imagen"/>
          <p:cNvPicPr/>
          <p:nvPr/>
        </p:nvPicPr>
        <p:blipFill>
          <a:blip r:embed="rId2" cstate="print"/>
          <a:srcRect/>
          <a:stretch>
            <a:fillRect/>
          </a:stretch>
        </p:blipFill>
        <p:spPr bwMode="auto">
          <a:xfrm>
            <a:off x="2339752" y="476672"/>
            <a:ext cx="4346823" cy="2304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ENCUESTA CLIENTES </a:t>
            </a:r>
            <a:endParaRPr lang="es-EC" dirty="0"/>
          </a:p>
        </p:txBody>
      </p:sp>
      <p:pic>
        <p:nvPicPr>
          <p:cNvPr id="4" name="Picture 3"/>
          <p:cNvPicPr>
            <a:picLocks noChangeAspect="1" noChangeArrowheads="1"/>
          </p:cNvPicPr>
          <p:nvPr/>
        </p:nvPicPr>
        <p:blipFill>
          <a:blip r:embed="rId2" cstate="print"/>
          <a:srcRect/>
          <a:stretch>
            <a:fillRect/>
          </a:stretch>
        </p:blipFill>
        <p:spPr bwMode="auto">
          <a:xfrm>
            <a:off x="7092280" y="404664"/>
            <a:ext cx="1449869" cy="1008112"/>
          </a:xfrm>
          <a:prstGeom prst="rect">
            <a:avLst/>
          </a:prstGeom>
          <a:noFill/>
          <a:ln w="9525">
            <a:noFill/>
            <a:miter lim="800000"/>
            <a:headEnd/>
            <a:tailEnd/>
          </a:ln>
        </p:spPr>
      </p:pic>
      <p:pic>
        <p:nvPicPr>
          <p:cNvPr id="33794" name="Picture 2"/>
          <p:cNvPicPr>
            <a:picLocks noChangeAspect="1" noChangeArrowheads="1"/>
          </p:cNvPicPr>
          <p:nvPr/>
        </p:nvPicPr>
        <p:blipFill>
          <a:blip r:embed="rId3" cstate="print"/>
          <a:srcRect/>
          <a:stretch>
            <a:fillRect/>
          </a:stretch>
        </p:blipFill>
        <p:spPr bwMode="auto">
          <a:xfrm>
            <a:off x="2267744" y="1412776"/>
            <a:ext cx="4705350" cy="5019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ENCUESTA CLIENTES </a:t>
            </a:r>
            <a:endParaRPr lang="es-EC" dirty="0"/>
          </a:p>
        </p:txBody>
      </p:sp>
      <p:pic>
        <p:nvPicPr>
          <p:cNvPr id="4" name="Picture 3"/>
          <p:cNvPicPr>
            <a:picLocks noChangeAspect="1" noChangeArrowheads="1"/>
          </p:cNvPicPr>
          <p:nvPr/>
        </p:nvPicPr>
        <p:blipFill>
          <a:blip r:embed="rId2" cstate="print"/>
          <a:srcRect/>
          <a:stretch>
            <a:fillRect/>
          </a:stretch>
        </p:blipFill>
        <p:spPr bwMode="auto">
          <a:xfrm>
            <a:off x="7092280" y="404664"/>
            <a:ext cx="1449869" cy="1008112"/>
          </a:xfrm>
          <a:prstGeom prst="rect">
            <a:avLst/>
          </a:prstGeom>
          <a:noFill/>
          <a:ln w="9525">
            <a:noFill/>
            <a:miter lim="800000"/>
            <a:headEnd/>
            <a:tailEnd/>
          </a:ln>
        </p:spPr>
      </p:pic>
      <p:pic>
        <p:nvPicPr>
          <p:cNvPr id="34818" name="Picture 2"/>
          <p:cNvPicPr>
            <a:picLocks noChangeAspect="1" noChangeArrowheads="1"/>
          </p:cNvPicPr>
          <p:nvPr/>
        </p:nvPicPr>
        <p:blipFill>
          <a:blip r:embed="rId3" cstate="print"/>
          <a:srcRect/>
          <a:stretch>
            <a:fillRect/>
          </a:stretch>
        </p:blipFill>
        <p:spPr bwMode="auto">
          <a:xfrm>
            <a:off x="2339752" y="1700808"/>
            <a:ext cx="4608512" cy="46805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ENCUESTA CLIENTES </a:t>
            </a:r>
            <a:endParaRPr lang="es-EC" dirty="0"/>
          </a:p>
        </p:txBody>
      </p:sp>
      <p:pic>
        <p:nvPicPr>
          <p:cNvPr id="4" name="Picture 3"/>
          <p:cNvPicPr>
            <a:picLocks noChangeAspect="1" noChangeArrowheads="1"/>
          </p:cNvPicPr>
          <p:nvPr/>
        </p:nvPicPr>
        <p:blipFill>
          <a:blip r:embed="rId2" cstate="print"/>
          <a:srcRect/>
          <a:stretch>
            <a:fillRect/>
          </a:stretch>
        </p:blipFill>
        <p:spPr bwMode="auto">
          <a:xfrm>
            <a:off x="7092280" y="404664"/>
            <a:ext cx="1449869" cy="1008112"/>
          </a:xfrm>
          <a:prstGeom prst="rect">
            <a:avLst/>
          </a:prstGeom>
          <a:noFill/>
          <a:ln w="9525">
            <a:noFill/>
            <a:miter lim="800000"/>
            <a:headEnd/>
            <a:tailEnd/>
          </a:ln>
        </p:spPr>
      </p:pic>
      <p:pic>
        <p:nvPicPr>
          <p:cNvPr id="35842" name="Picture 2"/>
          <p:cNvPicPr>
            <a:picLocks noChangeAspect="1" noChangeArrowheads="1"/>
          </p:cNvPicPr>
          <p:nvPr/>
        </p:nvPicPr>
        <p:blipFill>
          <a:blip r:embed="rId3" cstate="print"/>
          <a:srcRect/>
          <a:stretch>
            <a:fillRect/>
          </a:stretch>
        </p:blipFill>
        <p:spPr bwMode="auto">
          <a:xfrm>
            <a:off x="2333625" y="1247774"/>
            <a:ext cx="4476750" cy="506154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ENCUESTA CLIENTES </a:t>
            </a:r>
            <a:endParaRPr lang="es-EC" dirty="0"/>
          </a:p>
        </p:txBody>
      </p:sp>
      <p:pic>
        <p:nvPicPr>
          <p:cNvPr id="4" name="Picture 3"/>
          <p:cNvPicPr>
            <a:picLocks noChangeAspect="1" noChangeArrowheads="1"/>
          </p:cNvPicPr>
          <p:nvPr/>
        </p:nvPicPr>
        <p:blipFill>
          <a:blip r:embed="rId2" cstate="print"/>
          <a:srcRect/>
          <a:stretch>
            <a:fillRect/>
          </a:stretch>
        </p:blipFill>
        <p:spPr bwMode="auto">
          <a:xfrm>
            <a:off x="7092280" y="404664"/>
            <a:ext cx="1449869" cy="1008112"/>
          </a:xfrm>
          <a:prstGeom prst="rect">
            <a:avLst/>
          </a:prstGeom>
          <a:noFill/>
          <a:ln w="9525">
            <a:noFill/>
            <a:miter lim="800000"/>
            <a:headEnd/>
            <a:tailEnd/>
          </a:ln>
        </p:spPr>
      </p:pic>
      <p:pic>
        <p:nvPicPr>
          <p:cNvPr id="36866" name="Picture 2"/>
          <p:cNvPicPr>
            <a:picLocks noChangeAspect="1" noChangeArrowheads="1"/>
          </p:cNvPicPr>
          <p:nvPr/>
        </p:nvPicPr>
        <p:blipFill>
          <a:blip r:embed="rId3" cstate="print"/>
          <a:srcRect/>
          <a:stretch>
            <a:fillRect/>
          </a:stretch>
        </p:blipFill>
        <p:spPr bwMode="auto">
          <a:xfrm>
            <a:off x="2339753" y="1176338"/>
            <a:ext cx="4608512" cy="527699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ENCUESTA CLIENTES </a:t>
            </a:r>
            <a:endParaRPr lang="es-EC" dirty="0"/>
          </a:p>
        </p:txBody>
      </p:sp>
      <p:pic>
        <p:nvPicPr>
          <p:cNvPr id="4" name="Picture 3"/>
          <p:cNvPicPr>
            <a:picLocks noChangeAspect="1" noChangeArrowheads="1"/>
          </p:cNvPicPr>
          <p:nvPr/>
        </p:nvPicPr>
        <p:blipFill>
          <a:blip r:embed="rId2" cstate="print"/>
          <a:srcRect/>
          <a:stretch>
            <a:fillRect/>
          </a:stretch>
        </p:blipFill>
        <p:spPr bwMode="auto">
          <a:xfrm>
            <a:off x="7092280" y="404664"/>
            <a:ext cx="1449869" cy="1008112"/>
          </a:xfrm>
          <a:prstGeom prst="rect">
            <a:avLst/>
          </a:prstGeom>
          <a:noFill/>
          <a:ln w="9525">
            <a:noFill/>
            <a:miter lim="800000"/>
            <a:headEnd/>
            <a:tailEnd/>
          </a:ln>
        </p:spPr>
      </p:pic>
      <p:pic>
        <p:nvPicPr>
          <p:cNvPr id="37890" name="Picture 2"/>
          <p:cNvPicPr>
            <a:picLocks noChangeAspect="1" noChangeArrowheads="1"/>
          </p:cNvPicPr>
          <p:nvPr/>
        </p:nvPicPr>
        <p:blipFill>
          <a:blip r:embed="rId3" cstate="print"/>
          <a:srcRect/>
          <a:stretch>
            <a:fillRect/>
          </a:stretch>
        </p:blipFill>
        <p:spPr bwMode="auto">
          <a:xfrm>
            <a:off x="2339752" y="1238250"/>
            <a:ext cx="4464495" cy="49990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ENCUESTA CLIENTES </a:t>
            </a:r>
            <a:endParaRPr lang="es-EC" dirty="0"/>
          </a:p>
        </p:txBody>
      </p:sp>
      <p:pic>
        <p:nvPicPr>
          <p:cNvPr id="4" name="Picture 3"/>
          <p:cNvPicPr>
            <a:picLocks noChangeAspect="1" noChangeArrowheads="1"/>
          </p:cNvPicPr>
          <p:nvPr/>
        </p:nvPicPr>
        <p:blipFill>
          <a:blip r:embed="rId2" cstate="print"/>
          <a:srcRect/>
          <a:stretch>
            <a:fillRect/>
          </a:stretch>
        </p:blipFill>
        <p:spPr bwMode="auto">
          <a:xfrm>
            <a:off x="7092280" y="404664"/>
            <a:ext cx="1449869" cy="1008112"/>
          </a:xfrm>
          <a:prstGeom prst="rect">
            <a:avLst/>
          </a:prstGeom>
          <a:noFill/>
          <a:ln w="9525">
            <a:noFill/>
            <a:miter lim="800000"/>
            <a:headEnd/>
            <a:tailEnd/>
          </a:ln>
        </p:spPr>
      </p:pic>
      <p:pic>
        <p:nvPicPr>
          <p:cNvPr id="38914" name="Picture 2"/>
          <p:cNvPicPr>
            <a:picLocks noChangeAspect="1" noChangeArrowheads="1"/>
          </p:cNvPicPr>
          <p:nvPr/>
        </p:nvPicPr>
        <p:blipFill>
          <a:blip r:embed="rId3" cstate="print"/>
          <a:srcRect/>
          <a:stretch>
            <a:fillRect/>
          </a:stretch>
        </p:blipFill>
        <p:spPr bwMode="auto">
          <a:xfrm>
            <a:off x="2339752" y="1404938"/>
            <a:ext cx="4536504" cy="504839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ENCUESTA CLIENTES </a:t>
            </a:r>
            <a:endParaRPr lang="es-EC" dirty="0"/>
          </a:p>
        </p:txBody>
      </p:sp>
      <p:pic>
        <p:nvPicPr>
          <p:cNvPr id="4" name="Picture 3"/>
          <p:cNvPicPr>
            <a:picLocks noChangeAspect="1" noChangeArrowheads="1"/>
          </p:cNvPicPr>
          <p:nvPr/>
        </p:nvPicPr>
        <p:blipFill>
          <a:blip r:embed="rId2" cstate="print"/>
          <a:srcRect/>
          <a:stretch>
            <a:fillRect/>
          </a:stretch>
        </p:blipFill>
        <p:spPr bwMode="auto">
          <a:xfrm>
            <a:off x="7092280" y="404664"/>
            <a:ext cx="1449869" cy="1008112"/>
          </a:xfrm>
          <a:prstGeom prst="rect">
            <a:avLst/>
          </a:prstGeom>
          <a:noFill/>
          <a:ln w="9525">
            <a:noFill/>
            <a:miter lim="800000"/>
            <a:headEnd/>
            <a:tailEnd/>
          </a:ln>
        </p:spPr>
      </p:pic>
      <p:pic>
        <p:nvPicPr>
          <p:cNvPr id="39939" name="Picture 3"/>
          <p:cNvPicPr>
            <a:picLocks noChangeAspect="1" noChangeArrowheads="1"/>
          </p:cNvPicPr>
          <p:nvPr/>
        </p:nvPicPr>
        <p:blipFill>
          <a:blip r:embed="rId3" cstate="print"/>
          <a:srcRect/>
          <a:stretch>
            <a:fillRect/>
          </a:stretch>
        </p:blipFill>
        <p:spPr bwMode="auto">
          <a:xfrm>
            <a:off x="2339752" y="1166813"/>
            <a:ext cx="4464496" cy="521451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ENCUESTA CLIENTES </a:t>
            </a:r>
            <a:endParaRPr lang="es-EC" dirty="0"/>
          </a:p>
        </p:txBody>
      </p:sp>
      <p:pic>
        <p:nvPicPr>
          <p:cNvPr id="4" name="Picture 3"/>
          <p:cNvPicPr>
            <a:picLocks noChangeAspect="1" noChangeArrowheads="1"/>
          </p:cNvPicPr>
          <p:nvPr/>
        </p:nvPicPr>
        <p:blipFill>
          <a:blip r:embed="rId2" cstate="print"/>
          <a:srcRect/>
          <a:stretch>
            <a:fillRect/>
          </a:stretch>
        </p:blipFill>
        <p:spPr bwMode="auto">
          <a:xfrm>
            <a:off x="7092280" y="404664"/>
            <a:ext cx="1449869" cy="1008112"/>
          </a:xfrm>
          <a:prstGeom prst="rect">
            <a:avLst/>
          </a:prstGeom>
          <a:noFill/>
          <a:ln w="9525">
            <a:noFill/>
            <a:miter lim="800000"/>
            <a:headEnd/>
            <a:tailEnd/>
          </a:ln>
        </p:spPr>
      </p:pic>
      <p:pic>
        <p:nvPicPr>
          <p:cNvPr id="40962" name="Picture 2"/>
          <p:cNvPicPr>
            <a:picLocks noChangeAspect="1" noChangeArrowheads="1"/>
          </p:cNvPicPr>
          <p:nvPr/>
        </p:nvPicPr>
        <p:blipFill>
          <a:blip r:embed="rId3" cstate="print"/>
          <a:srcRect/>
          <a:stretch>
            <a:fillRect/>
          </a:stretch>
        </p:blipFill>
        <p:spPr bwMode="auto">
          <a:xfrm>
            <a:off x="2339752" y="1268760"/>
            <a:ext cx="4416549" cy="511450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ENCUESTA CLIENTES </a:t>
            </a:r>
            <a:endParaRPr lang="es-EC" dirty="0"/>
          </a:p>
        </p:txBody>
      </p:sp>
      <p:pic>
        <p:nvPicPr>
          <p:cNvPr id="4" name="Picture 3"/>
          <p:cNvPicPr>
            <a:picLocks noChangeAspect="1" noChangeArrowheads="1"/>
          </p:cNvPicPr>
          <p:nvPr/>
        </p:nvPicPr>
        <p:blipFill>
          <a:blip r:embed="rId2" cstate="print"/>
          <a:srcRect/>
          <a:stretch>
            <a:fillRect/>
          </a:stretch>
        </p:blipFill>
        <p:spPr bwMode="auto">
          <a:xfrm>
            <a:off x="7092280" y="404664"/>
            <a:ext cx="1449869" cy="1008112"/>
          </a:xfrm>
          <a:prstGeom prst="rect">
            <a:avLst/>
          </a:prstGeom>
          <a:noFill/>
          <a:ln w="9525">
            <a:noFill/>
            <a:miter lim="800000"/>
            <a:headEnd/>
            <a:tailEnd/>
          </a:ln>
        </p:spPr>
      </p:pic>
      <p:pic>
        <p:nvPicPr>
          <p:cNvPr id="41986" name="Picture 2"/>
          <p:cNvPicPr>
            <a:picLocks noChangeAspect="1" noChangeArrowheads="1"/>
          </p:cNvPicPr>
          <p:nvPr/>
        </p:nvPicPr>
        <p:blipFill>
          <a:blip r:embed="rId3" cstate="print"/>
          <a:srcRect/>
          <a:stretch>
            <a:fillRect/>
          </a:stretch>
        </p:blipFill>
        <p:spPr bwMode="auto">
          <a:xfrm>
            <a:off x="2339753" y="1309688"/>
            <a:ext cx="4536504" cy="49276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ENCUESTA CLIENTES </a:t>
            </a:r>
            <a:endParaRPr lang="es-EC" dirty="0"/>
          </a:p>
        </p:txBody>
      </p:sp>
      <p:pic>
        <p:nvPicPr>
          <p:cNvPr id="4" name="Picture 3"/>
          <p:cNvPicPr>
            <a:picLocks noChangeAspect="1" noChangeArrowheads="1"/>
          </p:cNvPicPr>
          <p:nvPr/>
        </p:nvPicPr>
        <p:blipFill>
          <a:blip r:embed="rId2" cstate="print"/>
          <a:srcRect/>
          <a:stretch>
            <a:fillRect/>
          </a:stretch>
        </p:blipFill>
        <p:spPr bwMode="auto">
          <a:xfrm>
            <a:off x="7092280" y="404664"/>
            <a:ext cx="1449869" cy="1008112"/>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0" y="0"/>
            <a:ext cx="3014866" cy="538584"/>
          </a:xfrm>
          <a:prstGeom prst="rect">
            <a:avLst/>
          </a:prstGeom>
          <a:noFill/>
          <a:ln w="9525">
            <a:noFill/>
            <a:miter lim="800000"/>
            <a:headEnd/>
            <a:tailEnd/>
          </a:ln>
        </p:spPr>
      </p:pic>
      <p:pic>
        <p:nvPicPr>
          <p:cNvPr id="43010" name="Picture 2"/>
          <p:cNvPicPr>
            <a:picLocks noChangeAspect="1" noChangeArrowheads="1"/>
          </p:cNvPicPr>
          <p:nvPr/>
        </p:nvPicPr>
        <p:blipFill>
          <a:blip r:embed="rId4" cstate="print"/>
          <a:srcRect/>
          <a:stretch>
            <a:fillRect/>
          </a:stretch>
        </p:blipFill>
        <p:spPr bwMode="auto">
          <a:xfrm>
            <a:off x="2547938" y="1319213"/>
            <a:ext cx="4256310" cy="477408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C" dirty="0" smtClean="0"/>
              <a:t>PROBLEMA</a:t>
            </a:r>
          </a:p>
          <a:p>
            <a:r>
              <a:rPr lang="es-EC" dirty="0" smtClean="0"/>
              <a:t>OBJETIVOS</a:t>
            </a:r>
          </a:p>
          <a:p>
            <a:r>
              <a:rPr lang="es-EC" dirty="0" smtClean="0"/>
              <a:t>JUSTIFICACIÓN</a:t>
            </a:r>
          </a:p>
          <a:p>
            <a:r>
              <a:rPr lang="es-EC" dirty="0" smtClean="0"/>
              <a:t>METODOLOGÍA</a:t>
            </a:r>
          </a:p>
          <a:p>
            <a:r>
              <a:rPr lang="es-EC" dirty="0" smtClean="0"/>
              <a:t>TRATAMIENTO DE LA INFORMACIÓN</a:t>
            </a:r>
          </a:p>
          <a:p>
            <a:r>
              <a:rPr lang="es-EC" dirty="0" smtClean="0"/>
              <a:t>CONCLUSIONES Y RECOMENDACIONES </a:t>
            </a:r>
          </a:p>
          <a:p>
            <a:r>
              <a:rPr lang="es-EC" dirty="0" smtClean="0"/>
              <a:t>PROPUESTA</a:t>
            </a:r>
          </a:p>
          <a:p>
            <a:endParaRPr lang="es-EC" dirty="0" smtClean="0"/>
          </a:p>
          <a:p>
            <a:endParaRPr lang="es-EC" dirty="0" smtClean="0"/>
          </a:p>
          <a:p>
            <a:endParaRPr lang="es-EC" dirty="0" smtClean="0"/>
          </a:p>
          <a:p>
            <a:endParaRPr lang="es-EC" dirty="0"/>
          </a:p>
        </p:txBody>
      </p:sp>
      <p:sp>
        <p:nvSpPr>
          <p:cNvPr id="4" name="1 Título"/>
          <p:cNvSpPr>
            <a:spLocks noGrp="1"/>
          </p:cNvSpPr>
          <p:nvPr>
            <p:ph type="title"/>
          </p:nvPr>
        </p:nvSpPr>
        <p:spPr>
          <a:xfrm>
            <a:off x="457200" y="274638"/>
            <a:ext cx="8229600" cy="1143000"/>
          </a:xfrm>
        </p:spPr>
        <p:txBody>
          <a:bodyPr/>
          <a:lstStyle/>
          <a:p>
            <a:r>
              <a:rPr lang="es-EC" b="1" dirty="0" smtClean="0"/>
              <a:t>ÍNDICE</a:t>
            </a:r>
            <a:endParaRPr lang="es-EC"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box(in)">
                                      <p:cBhvr>
                                        <p:cTn id="4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ENCUESTA CLIENTES </a:t>
            </a:r>
            <a:endParaRPr lang="es-EC" dirty="0"/>
          </a:p>
        </p:txBody>
      </p:sp>
      <p:pic>
        <p:nvPicPr>
          <p:cNvPr id="4" name="Picture 3"/>
          <p:cNvPicPr>
            <a:picLocks noChangeAspect="1" noChangeArrowheads="1"/>
          </p:cNvPicPr>
          <p:nvPr/>
        </p:nvPicPr>
        <p:blipFill>
          <a:blip r:embed="rId2" cstate="print"/>
          <a:srcRect/>
          <a:stretch>
            <a:fillRect/>
          </a:stretch>
        </p:blipFill>
        <p:spPr bwMode="auto">
          <a:xfrm>
            <a:off x="7092280" y="404664"/>
            <a:ext cx="1449869" cy="1008112"/>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0" y="0"/>
            <a:ext cx="3014866" cy="538584"/>
          </a:xfrm>
          <a:prstGeom prst="rect">
            <a:avLst/>
          </a:prstGeom>
          <a:noFill/>
          <a:ln w="9525">
            <a:noFill/>
            <a:miter lim="800000"/>
            <a:headEnd/>
            <a:tailEnd/>
          </a:ln>
        </p:spPr>
      </p:pic>
      <p:pic>
        <p:nvPicPr>
          <p:cNvPr id="44034" name="Picture 2"/>
          <p:cNvPicPr>
            <a:picLocks noChangeAspect="1" noChangeArrowheads="1"/>
          </p:cNvPicPr>
          <p:nvPr/>
        </p:nvPicPr>
        <p:blipFill>
          <a:blip r:embed="rId4" cstate="print"/>
          <a:srcRect/>
          <a:stretch>
            <a:fillRect/>
          </a:stretch>
        </p:blipFill>
        <p:spPr bwMode="auto">
          <a:xfrm>
            <a:off x="2538413" y="1252538"/>
            <a:ext cx="4265835" cy="512879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ENCUESTA CLIENTES </a:t>
            </a:r>
            <a:endParaRPr lang="es-EC" dirty="0"/>
          </a:p>
        </p:txBody>
      </p:sp>
      <p:pic>
        <p:nvPicPr>
          <p:cNvPr id="4" name="Picture 3"/>
          <p:cNvPicPr>
            <a:picLocks noChangeAspect="1" noChangeArrowheads="1"/>
          </p:cNvPicPr>
          <p:nvPr/>
        </p:nvPicPr>
        <p:blipFill>
          <a:blip r:embed="rId2" cstate="print"/>
          <a:srcRect/>
          <a:stretch>
            <a:fillRect/>
          </a:stretch>
        </p:blipFill>
        <p:spPr bwMode="auto">
          <a:xfrm>
            <a:off x="7092280" y="404664"/>
            <a:ext cx="1449869" cy="1008112"/>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0" y="0"/>
            <a:ext cx="3014866" cy="538584"/>
          </a:xfrm>
          <a:prstGeom prst="rect">
            <a:avLst/>
          </a:prstGeom>
          <a:noFill/>
          <a:ln w="9525">
            <a:noFill/>
            <a:miter lim="800000"/>
            <a:headEnd/>
            <a:tailEnd/>
          </a:ln>
        </p:spPr>
      </p:pic>
      <p:pic>
        <p:nvPicPr>
          <p:cNvPr id="45058" name="Picture 2"/>
          <p:cNvPicPr>
            <a:picLocks noChangeAspect="1" noChangeArrowheads="1"/>
          </p:cNvPicPr>
          <p:nvPr/>
        </p:nvPicPr>
        <p:blipFill>
          <a:blip r:embed="rId4" cstate="print"/>
          <a:srcRect/>
          <a:stretch>
            <a:fillRect/>
          </a:stretch>
        </p:blipFill>
        <p:spPr bwMode="auto">
          <a:xfrm>
            <a:off x="2424113" y="1143000"/>
            <a:ext cx="4380135" cy="52383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ENCUESTA CLIENTES </a:t>
            </a:r>
            <a:endParaRPr lang="es-EC" dirty="0"/>
          </a:p>
        </p:txBody>
      </p:sp>
      <p:pic>
        <p:nvPicPr>
          <p:cNvPr id="4" name="Picture 3"/>
          <p:cNvPicPr>
            <a:picLocks noChangeAspect="1" noChangeArrowheads="1"/>
          </p:cNvPicPr>
          <p:nvPr/>
        </p:nvPicPr>
        <p:blipFill>
          <a:blip r:embed="rId2" cstate="print"/>
          <a:srcRect/>
          <a:stretch>
            <a:fillRect/>
          </a:stretch>
        </p:blipFill>
        <p:spPr bwMode="auto">
          <a:xfrm>
            <a:off x="7092280" y="404664"/>
            <a:ext cx="1449869" cy="1008112"/>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0" y="0"/>
            <a:ext cx="3014866" cy="538584"/>
          </a:xfrm>
          <a:prstGeom prst="rect">
            <a:avLst/>
          </a:prstGeom>
          <a:noFill/>
          <a:ln w="9525">
            <a:noFill/>
            <a:miter lim="800000"/>
            <a:headEnd/>
            <a:tailEnd/>
          </a:ln>
        </p:spPr>
      </p:pic>
      <p:pic>
        <p:nvPicPr>
          <p:cNvPr id="46082" name="Picture 2"/>
          <p:cNvPicPr>
            <a:picLocks noChangeAspect="1" noChangeArrowheads="1"/>
          </p:cNvPicPr>
          <p:nvPr/>
        </p:nvPicPr>
        <p:blipFill>
          <a:blip r:embed="rId4" cstate="print"/>
          <a:srcRect/>
          <a:stretch>
            <a:fillRect/>
          </a:stretch>
        </p:blipFill>
        <p:spPr bwMode="auto">
          <a:xfrm>
            <a:off x="2339752" y="1268760"/>
            <a:ext cx="4464496" cy="50405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ENCUESTA CLIENTES </a:t>
            </a:r>
            <a:endParaRPr lang="es-EC" dirty="0"/>
          </a:p>
        </p:txBody>
      </p:sp>
      <p:pic>
        <p:nvPicPr>
          <p:cNvPr id="4" name="Picture 3"/>
          <p:cNvPicPr>
            <a:picLocks noChangeAspect="1" noChangeArrowheads="1"/>
          </p:cNvPicPr>
          <p:nvPr/>
        </p:nvPicPr>
        <p:blipFill>
          <a:blip r:embed="rId2" cstate="print"/>
          <a:srcRect/>
          <a:stretch>
            <a:fillRect/>
          </a:stretch>
        </p:blipFill>
        <p:spPr bwMode="auto">
          <a:xfrm>
            <a:off x="7092280" y="404664"/>
            <a:ext cx="1449869" cy="1008112"/>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0" y="0"/>
            <a:ext cx="3014866" cy="538584"/>
          </a:xfrm>
          <a:prstGeom prst="rect">
            <a:avLst/>
          </a:prstGeom>
          <a:noFill/>
          <a:ln w="9525">
            <a:noFill/>
            <a:miter lim="800000"/>
            <a:headEnd/>
            <a:tailEnd/>
          </a:ln>
        </p:spPr>
      </p:pic>
      <p:pic>
        <p:nvPicPr>
          <p:cNvPr id="47106" name="Picture 2"/>
          <p:cNvPicPr>
            <a:picLocks noChangeAspect="1" noChangeArrowheads="1"/>
          </p:cNvPicPr>
          <p:nvPr/>
        </p:nvPicPr>
        <p:blipFill>
          <a:blip r:embed="rId4" cstate="print"/>
          <a:srcRect/>
          <a:stretch>
            <a:fillRect/>
          </a:stretch>
        </p:blipFill>
        <p:spPr bwMode="auto">
          <a:xfrm>
            <a:off x="2411760" y="1109663"/>
            <a:ext cx="4464496" cy="512764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ENCUESTA CLIENTES </a:t>
            </a:r>
            <a:endParaRPr lang="es-EC" dirty="0"/>
          </a:p>
        </p:txBody>
      </p:sp>
      <p:pic>
        <p:nvPicPr>
          <p:cNvPr id="4" name="Picture 3"/>
          <p:cNvPicPr>
            <a:picLocks noChangeAspect="1" noChangeArrowheads="1"/>
          </p:cNvPicPr>
          <p:nvPr/>
        </p:nvPicPr>
        <p:blipFill>
          <a:blip r:embed="rId2" cstate="print"/>
          <a:srcRect/>
          <a:stretch>
            <a:fillRect/>
          </a:stretch>
        </p:blipFill>
        <p:spPr bwMode="auto">
          <a:xfrm>
            <a:off x="7092280" y="404664"/>
            <a:ext cx="1449869" cy="1008112"/>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0" y="0"/>
            <a:ext cx="3014866" cy="538584"/>
          </a:xfrm>
          <a:prstGeom prst="rect">
            <a:avLst/>
          </a:prstGeom>
          <a:noFill/>
          <a:ln w="9525">
            <a:noFill/>
            <a:miter lim="800000"/>
            <a:headEnd/>
            <a:tailEnd/>
          </a:ln>
        </p:spPr>
      </p:pic>
      <p:pic>
        <p:nvPicPr>
          <p:cNvPr id="48130" name="Picture 2"/>
          <p:cNvPicPr>
            <a:picLocks noChangeAspect="1" noChangeArrowheads="1"/>
          </p:cNvPicPr>
          <p:nvPr/>
        </p:nvPicPr>
        <p:blipFill>
          <a:blip r:embed="rId4" cstate="print"/>
          <a:srcRect/>
          <a:stretch>
            <a:fillRect/>
          </a:stretch>
        </p:blipFill>
        <p:spPr bwMode="auto">
          <a:xfrm>
            <a:off x="2339752" y="1133474"/>
            <a:ext cx="4464495" cy="517584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ENCUESTA CLIENTES </a:t>
            </a:r>
            <a:endParaRPr lang="es-EC" dirty="0"/>
          </a:p>
        </p:txBody>
      </p:sp>
      <p:pic>
        <p:nvPicPr>
          <p:cNvPr id="4" name="Picture 3"/>
          <p:cNvPicPr>
            <a:picLocks noChangeAspect="1" noChangeArrowheads="1"/>
          </p:cNvPicPr>
          <p:nvPr/>
        </p:nvPicPr>
        <p:blipFill>
          <a:blip r:embed="rId2" cstate="print"/>
          <a:srcRect/>
          <a:stretch>
            <a:fillRect/>
          </a:stretch>
        </p:blipFill>
        <p:spPr bwMode="auto">
          <a:xfrm>
            <a:off x="7092280" y="404664"/>
            <a:ext cx="1449869" cy="1008112"/>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0" y="0"/>
            <a:ext cx="3014866" cy="538584"/>
          </a:xfrm>
          <a:prstGeom prst="rect">
            <a:avLst/>
          </a:prstGeom>
          <a:noFill/>
          <a:ln w="9525">
            <a:noFill/>
            <a:miter lim="800000"/>
            <a:headEnd/>
            <a:tailEnd/>
          </a:ln>
        </p:spPr>
      </p:pic>
      <p:pic>
        <p:nvPicPr>
          <p:cNvPr id="49154" name="Picture 2"/>
          <p:cNvPicPr>
            <a:picLocks noChangeAspect="1" noChangeArrowheads="1"/>
          </p:cNvPicPr>
          <p:nvPr/>
        </p:nvPicPr>
        <p:blipFill>
          <a:blip r:embed="rId4" cstate="print"/>
          <a:srcRect/>
          <a:stretch>
            <a:fillRect/>
          </a:stretch>
        </p:blipFill>
        <p:spPr bwMode="auto">
          <a:xfrm>
            <a:off x="2339753" y="1347788"/>
            <a:ext cx="4392488" cy="496153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ENCUESTA CLIENTES </a:t>
            </a:r>
            <a:endParaRPr lang="es-EC" dirty="0"/>
          </a:p>
        </p:txBody>
      </p:sp>
      <p:pic>
        <p:nvPicPr>
          <p:cNvPr id="4" name="Picture 3"/>
          <p:cNvPicPr>
            <a:picLocks noChangeAspect="1" noChangeArrowheads="1"/>
          </p:cNvPicPr>
          <p:nvPr/>
        </p:nvPicPr>
        <p:blipFill>
          <a:blip r:embed="rId2" cstate="print"/>
          <a:srcRect/>
          <a:stretch>
            <a:fillRect/>
          </a:stretch>
        </p:blipFill>
        <p:spPr bwMode="auto">
          <a:xfrm>
            <a:off x="7092280" y="404664"/>
            <a:ext cx="1449869" cy="1008112"/>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0" y="0"/>
            <a:ext cx="3014866" cy="538584"/>
          </a:xfrm>
          <a:prstGeom prst="rect">
            <a:avLst/>
          </a:prstGeom>
          <a:noFill/>
          <a:ln w="9525">
            <a:noFill/>
            <a:miter lim="800000"/>
            <a:headEnd/>
            <a:tailEnd/>
          </a:ln>
        </p:spPr>
      </p:pic>
      <p:pic>
        <p:nvPicPr>
          <p:cNvPr id="50178" name="Picture 2"/>
          <p:cNvPicPr>
            <a:picLocks noChangeAspect="1" noChangeArrowheads="1"/>
          </p:cNvPicPr>
          <p:nvPr/>
        </p:nvPicPr>
        <p:blipFill>
          <a:blip r:embed="rId4" cstate="print"/>
          <a:srcRect/>
          <a:stretch>
            <a:fillRect/>
          </a:stretch>
        </p:blipFill>
        <p:spPr bwMode="auto">
          <a:xfrm>
            <a:off x="2411760" y="1243013"/>
            <a:ext cx="4320480" cy="485028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ENCUESTA GERENTE </a:t>
            </a:r>
            <a:endParaRPr lang="es-EC" dirty="0"/>
          </a:p>
        </p:txBody>
      </p:sp>
      <p:pic>
        <p:nvPicPr>
          <p:cNvPr id="4" name="Picture 3"/>
          <p:cNvPicPr>
            <a:picLocks noChangeAspect="1" noChangeArrowheads="1"/>
          </p:cNvPicPr>
          <p:nvPr/>
        </p:nvPicPr>
        <p:blipFill>
          <a:blip r:embed="rId2" cstate="print"/>
          <a:srcRect/>
          <a:stretch>
            <a:fillRect/>
          </a:stretch>
        </p:blipFill>
        <p:spPr bwMode="auto">
          <a:xfrm>
            <a:off x="7092280" y="404664"/>
            <a:ext cx="1449869" cy="1008112"/>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0" y="0"/>
            <a:ext cx="3014866" cy="538584"/>
          </a:xfrm>
          <a:prstGeom prst="rect">
            <a:avLst/>
          </a:prstGeom>
          <a:noFill/>
          <a:ln w="9525">
            <a:noFill/>
            <a:miter lim="800000"/>
            <a:headEnd/>
            <a:tailEnd/>
          </a:ln>
        </p:spPr>
      </p:pic>
      <p:pic>
        <p:nvPicPr>
          <p:cNvPr id="51205" name="Picture 5"/>
          <p:cNvPicPr>
            <a:picLocks noChangeAspect="1" noChangeArrowheads="1"/>
          </p:cNvPicPr>
          <p:nvPr/>
        </p:nvPicPr>
        <p:blipFill>
          <a:blip r:embed="rId4" cstate="print"/>
          <a:srcRect/>
          <a:stretch>
            <a:fillRect/>
          </a:stretch>
        </p:blipFill>
        <p:spPr bwMode="auto">
          <a:xfrm>
            <a:off x="2438400" y="1484785"/>
            <a:ext cx="4267200" cy="432047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ENCUESTA GERENTE </a:t>
            </a:r>
            <a:endParaRPr lang="es-EC" dirty="0"/>
          </a:p>
        </p:txBody>
      </p:sp>
      <p:pic>
        <p:nvPicPr>
          <p:cNvPr id="4" name="Picture 3"/>
          <p:cNvPicPr>
            <a:picLocks noChangeAspect="1" noChangeArrowheads="1"/>
          </p:cNvPicPr>
          <p:nvPr/>
        </p:nvPicPr>
        <p:blipFill>
          <a:blip r:embed="rId2" cstate="print"/>
          <a:srcRect/>
          <a:stretch>
            <a:fillRect/>
          </a:stretch>
        </p:blipFill>
        <p:spPr bwMode="auto">
          <a:xfrm>
            <a:off x="7092280" y="404664"/>
            <a:ext cx="1449869" cy="1008112"/>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0" y="0"/>
            <a:ext cx="3014866" cy="538584"/>
          </a:xfrm>
          <a:prstGeom prst="rect">
            <a:avLst/>
          </a:prstGeom>
          <a:noFill/>
          <a:ln w="9525">
            <a:noFill/>
            <a:miter lim="800000"/>
            <a:headEnd/>
            <a:tailEnd/>
          </a:ln>
        </p:spPr>
      </p:pic>
      <p:pic>
        <p:nvPicPr>
          <p:cNvPr id="52226" name="Picture 2"/>
          <p:cNvPicPr>
            <a:picLocks noChangeAspect="1" noChangeArrowheads="1"/>
          </p:cNvPicPr>
          <p:nvPr/>
        </p:nvPicPr>
        <p:blipFill>
          <a:blip r:embed="rId4" cstate="print"/>
          <a:srcRect/>
          <a:stretch>
            <a:fillRect/>
          </a:stretch>
        </p:blipFill>
        <p:spPr bwMode="auto">
          <a:xfrm>
            <a:off x="2411760" y="1471042"/>
            <a:ext cx="4392488" cy="1885950"/>
          </a:xfrm>
          <a:prstGeom prst="rect">
            <a:avLst/>
          </a:prstGeom>
          <a:noFill/>
          <a:ln w="9525">
            <a:noFill/>
            <a:miter lim="800000"/>
            <a:headEnd/>
            <a:tailEnd/>
          </a:ln>
        </p:spPr>
      </p:pic>
      <p:pic>
        <p:nvPicPr>
          <p:cNvPr id="52228" name="Picture 4"/>
          <p:cNvPicPr>
            <a:picLocks noChangeAspect="1" noChangeArrowheads="1"/>
          </p:cNvPicPr>
          <p:nvPr/>
        </p:nvPicPr>
        <p:blipFill>
          <a:blip r:embed="rId5" cstate="print"/>
          <a:srcRect/>
          <a:stretch>
            <a:fillRect/>
          </a:stretch>
        </p:blipFill>
        <p:spPr bwMode="auto">
          <a:xfrm>
            <a:off x="2521256" y="3429000"/>
            <a:ext cx="3810000" cy="2828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ENCUESTA GERENTE </a:t>
            </a:r>
            <a:endParaRPr lang="es-EC" dirty="0"/>
          </a:p>
        </p:txBody>
      </p:sp>
      <p:pic>
        <p:nvPicPr>
          <p:cNvPr id="4" name="Picture 3"/>
          <p:cNvPicPr>
            <a:picLocks noChangeAspect="1" noChangeArrowheads="1"/>
          </p:cNvPicPr>
          <p:nvPr/>
        </p:nvPicPr>
        <p:blipFill>
          <a:blip r:embed="rId2" cstate="print"/>
          <a:srcRect/>
          <a:stretch>
            <a:fillRect/>
          </a:stretch>
        </p:blipFill>
        <p:spPr bwMode="auto">
          <a:xfrm>
            <a:off x="7092280" y="404664"/>
            <a:ext cx="1449869" cy="1008112"/>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0" y="0"/>
            <a:ext cx="3014866" cy="538584"/>
          </a:xfrm>
          <a:prstGeom prst="rect">
            <a:avLst/>
          </a:prstGeom>
          <a:noFill/>
          <a:ln w="9525">
            <a:noFill/>
            <a:miter lim="800000"/>
            <a:headEnd/>
            <a:tailEnd/>
          </a:ln>
        </p:spPr>
      </p:pic>
      <p:pic>
        <p:nvPicPr>
          <p:cNvPr id="53250" name="Picture 2"/>
          <p:cNvPicPr>
            <a:picLocks noChangeAspect="1" noChangeArrowheads="1"/>
          </p:cNvPicPr>
          <p:nvPr/>
        </p:nvPicPr>
        <p:blipFill>
          <a:blip r:embed="rId4" cstate="print"/>
          <a:srcRect/>
          <a:stretch>
            <a:fillRect/>
          </a:stretch>
        </p:blipFill>
        <p:spPr bwMode="auto">
          <a:xfrm>
            <a:off x="2267744" y="1566689"/>
            <a:ext cx="4680520" cy="3219450"/>
          </a:xfrm>
          <a:prstGeom prst="rect">
            <a:avLst/>
          </a:prstGeom>
          <a:noFill/>
          <a:ln w="9525">
            <a:noFill/>
            <a:miter lim="800000"/>
            <a:headEnd/>
            <a:tailEnd/>
          </a:ln>
        </p:spPr>
      </p:pic>
      <p:pic>
        <p:nvPicPr>
          <p:cNvPr id="53251" name="Picture 3"/>
          <p:cNvPicPr>
            <a:picLocks noChangeAspect="1" noChangeArrowheads="1"/>
          </p:cNvPicPr>
          <p:nvPr/>
        </p:nvPicPr>
        <p:blipFill>
          <a:blip r:embed="rId5" cstate="print"/>
          <a:srcRect/>
          <a:stretch>
            <a:fillRect/>
          </a:stretch>
        </p:blipFill>
        <p:spPr bwMode="auto">
          <a:xfrm>
            <a:off x="2699792" y="4735041"/>
            <a:ext cx="4104456" cy="638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PROBLEMA</a:t>
            </a:r>
            <a:endParaRPr lang="es-EC" b="1" dirty="0"/>
          </a:p>
        </p:txBody>
      </p:sp>
      <p:pic>
        <p:nvPicPr>
          <p:cNvPr id="1027" name="Picture 3"/>
          <p:cNvPicPr>
            <a:picLocks noChangeAspect="1" noChangeArrowheads="1"/>
          </p:cNvPicPr>
          <p:nvPr/>
        </p:nvPicPr>
        <p:blipFill>
          <a:blip r:embed="rId2" cstate="print"/>
          <a:srcRect/>
          <a:stretch>
            <a:fillRect/>
          </a:stretch>
        </p:blipFill>
        <p:spPr bwMode="auto">
          <a:xfrm>
            <a:off x="1187624" y="1556792"/>
            <a:ext cx="2016224" cy="1711396"/>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4067944" y="1340768"/>
            <a:ext cx="1363216" cy="2018199"/>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6228184" y="1124744"/>
            <a:ext cx="1742289" cy="1224136"/>
          </a:xfrm>
          <a:prstGeom prst="rect">
            <a:avLst/>
          </a:prstGeom>
          <a:noFill/>
          <a:ln w="9525">
            <a:noFill/>
            <a:miter lim="800000"/>
            <a:headEnd/>
            <a:tailEnd/>
          </a:ln>
        </p:spPr>
      </p:pic>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031" name="Picture 3"/>
          <p:cNvPicPr>
            <a:picLocks noChangeAspect="1" noChangeArrowheads="1"/>
          </p:cNvPicPr>
          <p:nvPr/>
        </p:nvPicPr>
        <p:blipFill>
          <a:blip r:embed="rId5" cstate="print"/>
          <a:srcRect/>
          <a:stretch>
            <a:fillRect/>
          </a:stretch>
        </p:blipFill>
        <p:spPr bwMode="auto">
          <a:xfrm>
            <a:off x="6156176" y="2492896"/>
            <a:ext cx="1872208" cy="1224136"/>
          </a:xfrm>
          <a:prstGeom prst="rect">
            <a:avLst/>
          </a:prstGeom>
          <a:noFill/>
          <a:ln w="9360">
            <a:miter lim="800000"/>
            <a:headEnd/>
            <a:tailEnd/>
          </a:ln>
        </p:spPr>
      </p:pic>
      <p:pic>
        <p:nvPicPr>
          <p:cNvPr id="1033" name="Picture 9"/>
          <p:cNvPicPr>
            <a:picLocks noChangeAspect="1" noChangeArrowheads="1"/>
          </p:cNvPicPr>
          <p:nvPr/>
        </p:nvPicPr>
        <p:blipFill>
          <a:blip r:embed="rId6" cstate="print"/>
          <a:srcRect/>
          <a:stretch>
            <a:fillRect/>
          </a:stretch>
        </p:blipFill>
        <p:spPr bwMode="auto">
          <a:xfrm>
            <a:off x="1187624" y="4221088"/>
            <a:ext cx="1771650" cy="1590675"/>
          </a:xfrm>
          <a:prstGeom prst="rect">
            <a:avLst/>
          </a:prstGeom>
          <a:noFill/>
          <a:ln w="9525">
            <a:noFill/>
            <a:miter lim="800000"/>
            <a:headEnd/>
            <a:tailEnd/>
          </a:ln>
        </p:spPr>
      </p:pic>
      <p:pic>
        <p:nvPicPr>
          <p:cNvPr id="12" name="Picture 2"/>
          <p:cNvPicPr>
            <a:picLocks noChangeAspect="1" noChangeArrowheads="1"/>
          </p:cNvPicPr>
          <p:nvPr/>
        </p:nvPicPr>
        <p:blipFill>
          <a:blip r:embed="rId7" cstate="print"/>
          <a:srcRect/>
          <a:stretch>
            <a:fillRect/>
          </a:stretch>
        </p:blipFill>
        <p:spPr bwMode="auto">
          <a:xfrm>
            <a:off x="3707904" y="4365104"/>
            <a:ext cx="1944216" cy="1080120"/>
          </a:xfrm>
          <a:prstGeom prst="rect">
            <a:avLst/>
          </a:prstGeom>
          <a:noFill/>
          <a:ln w="9525">
            <a:noFill/>
            <a:miter lim="800000"/>
            <a:headEnd/>
            <a:tailEnd/>
          </a:ln>
        </p:spPr>
      </p:pic>
      <p:pic>
        <p:nvPicPr>
          <p:cNvPr id="1034" name="Picture 10"/>
          <p:cNvPicPr>
            <a:picLocks noChangeAspect="1" noChangeArrowheads="1"/>
          </p:cNvPicPr>
          <p:nvPr/>
        </p:nvPicPr>
        <p:blipFill>
          <a:blip r:embed="rId8" cstate="print"/>
          <a:srcRect/>
          <a:stretch>
            <a:fillRect/>
          </a:stretch>
        </p:blipFill>
        <p:spPr bwMode="auto">
          <a:xfrm>
            <a:off x="6228184" y="4581128"/>
            <a:ext cx="2245362" cy="102897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ox(in)">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box(in)">
                                      <p:cBhvr>
                                        <p:cTn id="12" dur="500"/>
                                        <p:tgtEl>
                                          <p:spTgt spid="102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box(in)">
                                      <p:cBhvr>
                                        <p:cTn id="17" dur="5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31"/>
                                        </p:tgtEl>
                                        <p:attrNameLst>
                                          <p:attrName>style.visibility</p:attrName>
                                        </p:attrNameLst>
                                      </p:cBhvr>
                                      <p:to>
                                        <p:strVal val="visible"/>
                                      </p:to>
                                    </p:set>
                                    <p:animEffect transition="in" filter="box(in)">
                                      <p:cBhvr>
                                        <p:cTn id="22" dur="500"/>
                                        <p:tgtEl>
                                          <p:spTgt spid="103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033"/>
                                        </p:tgtEl>
                                        <p:attrNameLst>
                                          <p:attrName>style.visibility</p:attrName>
                                        </p:attrNameLst>
                                      </p:cBhvr>
                                      <p:to>
                                        <p:strVal val="visible"/>
                                      </p:to>
                                    </p:set>
                                    <p:animEffect transition="in" filter="box(in)">
                                      <p:cBhvr>
                                        <p:cTn id="27" dur="500"/>
                                        <p:tgtEl>
                                          <p:spTgt spid="103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ox(i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034"/>
                                        </p:tgtEl>
                                        <p:attrNameLst>
                                          <p:attrName>style.visibility</p:attrName>
                                        </p:attrNameLst>
                                      </p:cBhvr>
                                      <p:to>
                                        <p:strVal val="visible"/>
                                      </p:to>
                                    </p:set>
                                    <p:animEffect transition="in" filter="box(in)">
                                      <p:cBhvr>
                                        <p:cTn id="37"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ENCUESTA GERENTE </a:t>
            </a:r>
            <a:endParaRPr lang="es-EC" dirty="0"/>
          </a:p>
        </p:txBody>
      </p:sp>
      <p:pic>
        <p:nvPicPr>
          <p:cNvPr id="4" name="Picture 3"/>
          <p:cNvPicPr>
            <a:picLocks noChangeAspect="1" noChangeArrowheads="1"/>
          </p:cNvPicPr>
          <p:nvPr/>
        </p:nvPicPr>
        <p:blipFill>
          <a:blip r:embed="rId2" cstate="print"/>
          <a:srcRect/>
          <a:stretch>
            <a:fillRect/>
          </a:stretch>
        </p:blipFill>
        <p:spPr bwMode="auto">
          <a:xfrm>
            <a:off x="7092280" y="404664"/>
            <a:ext cx="1449869" cy="1008112"/>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0" y="0"/>
            <a:ext cx="3014866" cy="538584"/>
          </a:xfrm>
          <a:prstGeom prst="rect">
            <a:avLst/>
          </a:prstGeom>
          <a:noFill/>
          <a:ln w="9525">
            <a:noFill/>
            <a:miter lim="800000"/>
            <a:headEnd/>
            <a:tailEnd/>
          </a:ln>
        </p:spPr>
      </p:pic>
      <p:pic>
        <p:nvPicPr>
          <p:cNvPr id="54274" name="Picture 2"/>
          <p:cNvPicPr>
            <a:picLocks noChangeAspect="1" noChangeArrowheads="1"/>
          </p:cNvPicPr>
          <p:nvPr/>
        </p:nvPicPr>
        <p:blipFill>
          <a:blip r:embed="rId4" cstate="print"/>
          <a:srcRect/>
          <a:stretch>
            <a:fillRect/>
          </a:stretch>
        </p:blipFill>
        <p:spPr bwMode="auto">
          <a:xfrm>
            <a:off x="2267744" y="1181100"/>
            <a:ext cx="4596159" cy="5056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ENCUESTA GERENTE </a:t>
            </a:r>
            <a:endParaRPr lang="es-EC" dirty="0"/>
          </a:p>
        </p:txBody>
      </p:sp>
      <p:pic>
        <p:nvPicPr>
          <p:cNvPr id="4" name="Picture 3"/>
          <p:cNvPicPr>
            <a:picLocks noChangeAspect="1" noChangeArrowheads="1"/>
          </p:cNvPicPr>
          <p:nvPr/>
        </p:nvPicPr>
        <p:blipFill>
          <a:blip r:embed="rId2" cstate="print"/>
          <a:srcRect/>
          <a:stretch>
            <a:fillRect/>
          </a:stretch>
        </p:blipFill>
        <p:spPr bwMode="auto">
          <a:xfrm>
            <a:off x="7092280" y="404664"/>
            <a:ext cx="1449869" cy="1008112"/>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0" y="0"/>
            <a:ext cx="3014866" cy="538584"/>
          </a:xfrm>
          <a:prstGeom prst="rect">
            <a:avLst/>
          </a:prstGeom>
          <a:noFill/>
          <a:ln w="9525">
            <a:noFill/>
            <a:miter lim="800000"/>
            <a:headEnd/>
            <a:tailEnd/>
          </a:ln>
        </p:spPr>
      </p:pic>
      <p:pic>
        <p:nvPicPr>
          <p:cNvPr id="55298" name="Picture 2"/>
          <p:cNvPicPr>
            <a:picLocks noChangeAspect="1" noChangeArrowheads="1"/>
          </p:cNvPicPr>
          <p:nvPr/>
        </p:nvPicPr>
        <p:blipFill>
          <a:blip r:embed="rId4" cstate="print"/>
          <a:srcRect/>
          <a:stretch>
            <a:fillRect/>
          </a:stretch>
        </p:blipFill>
        <p:spPr bwMode="auto">
          <a:xfrm>
            <a:off x="2409825" y="1215355"/>
            <a:ext cx="4324350" cy="494994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ENCUESTA GERENTE </a:t>
            </a:r>
            <a:endParaRPr lang="es-EC" dirty="0"/>
          </a:p>
        </p:txBody>
      </p:sp>
      <p:pic>
        <p:nvPicPr>
          <p:cNvPr id="4" name="Picture 3"/>
          <p:cNvPicPr>
            <a:picLocks noChangeAspect="1" noChangeArrowheads="1"/>
          </p:cNvPicPr>
          <p:nvPr/>
        </p:nvPicPr>
        <p:blipFill>
          <a:blip r:embed="rId2" cstate="print"/>
          <a:srcRect/>
          <a:stretch>
            <a:fillRect/>
          </a:stretch>
        </p:blipFill>
        <p:spPr bwMode="auto">
          <a:xfrm>
            <a:off x="7092280" y="404664"/>
            <a:ext cx="1449869" cy="1008112"/>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0" y="0"/>
            <a:ext cx="3014866" cy="538584"/>
          </a:xfrm>
          <a:prstGeom prst="rect">
            <a:avLst/>
          </a:prstGeom>
          <a:noFill/>
          <a:ln w="9525">
            <a:noFill/>
            <a:miter lim="800000"/>
            <a:headEnd/>
            <a:tailEnd/>
          </a:ln>
        </p:spPr>
      </p:pic>
      <p:pic>
        <p:nvPicPr>
          <p:cNvPr id="56322" name="Picture 2"/>
          <p:cNvPicPr>
            <a:picLocks noChangeAspect="1" noChangeArrowheads="1"/>
          </p:cNvPicPr>
          <p:nvPr/>
        </p:nvPicPr>
        <p:blipFill>
          <a:blip r:embed="rId4" cstate="print"/>
          <a:srcRect/>
          <a:stretch>
            <a:fillRect/>
          </a:stretch>
        </p:blipFill>
        <p:spPr bwMode="auto">
          <a:xfrm>
            <a:off x="2411760" y="1700808"/>
            <a:ext cx="4464496" cy="20162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CONCLUSIONES</a:t>
            </a:r>
            <a:endParaRPr lang="es-EC" b="1" dirty="0"/>
          </a:p>
        </p:txBody>
      </p:sp>
      <p:sp>
        <p:nvSpPr>
          <p:cNvPr id="3" name="2 Marcador de contenido"/>
          <p:cNvSpPr>
            <a:spLocks noGrp="1"/>
          </p:cNvSpPr>
          <p:nvPr>
            <p:ph idx="1"/>
          </p:nvPr>
        </p:nvSpPr>
        <p:spPr>
          <a:xfrm>
            <a:off x="590872" y="1268760"/>
            <a:ext cx="8229600" cy="4525963"/>
          </a:xfrm>
        </p:spPr>
        <p:txBody>
          <a:bodyPr>
            <a:noAutofit/>
          </a:bodyPr>
          <a:lstStyle/>
          <a:p>
            <a:pPr algn="just">
              <a:buNone/>
            </a:pPr>
            <a:r>
              <a:rPr lang="es-ES" sz="1800" b="1" dirty="0" smtClean="0"/>
              <a:t>	El mayor porcentaje de empresas de la ciudad de Loja que utilizan el servicio de transporte de valores y que fueron encuestadas, concluyen que:</a:t>
            </a:r>
            <a:endParaRPr lang="es-EC" sz="1800" dirty="0" smtClean="0"/>
          </a:p>
          <a:p>
            <a:pPr algn="just"/>
            <a:endParaRPr lang="es-EC" sz="1800" dirty="0" smtClean="0"/>
          </a:p>
          <a:p>
            <a:pPr lvl="0" algn="just"/>
            <a:r>
              <a:rPr lang="es-EC" sz="1800" dirty="0" smtClean="0"/>
              <a:t>El servicio de transporte de valores es regular, situación que no permite el cumplimiento de los contratos establecidos. </a:t>
            </a:r>
          </a:p>
          <a:p>
            <a:pPr algn="just"/>
            <a:endParaRPr lang="es-EC" sz="1800" dirty="0" smtClean="0"/>
          </a:p>
          <a:p>
            <a:pPr lvl="0" algn="just"/>
            <a:r>
              <a:rPr lang="es-EC" sz="1800" dirty="0" smtClean="0"/>
              <a:t>La operación de transporte de valores es segura</a:t>
            </a:r>
            <a:r>
              <a:rPr lang="es-EC" sz="1800" b="1" dirty="0" smtClean="0"/>
              <a:t>, </a:t>
            </a:r>
            <a:r>
              <a:rPr lang="es-EC" sz="1800" dirty="0" smtClean="0"/>
              <a:t>parámetro que permite minimizar el nivel de riesgo de asalto.</a:t>
            </a:r>
          </a:p>
          <a:p>
            <a:pPr algn="just">
              <a:buNone/>
            </a:pPr>
            <a:r>
              <a:rPr lang="es-EC" sz="1800" dirty="0" smtClean="0"/>
              <a:t> </a:t>
            </a:r>
          </a:p>
          <a:p>
            <a:pPr lvl="0" algn="just"/>
            <a:r>
              <a:rPr lang="es-EC" sz="1800" dirty="0" smtClean="0"/>
              <a:t>El elemento más importante para contratar el servicio de transporte de valores es la custodia de dinero</a:t>
            </a:r>
            <a:r>
              <a:rPr lang="es-EC" sz="1800" b="1" dirty="0" smtClean="0"/>
              <a:t>, </a:t>
            </a:r>
            <a:r>
              <a:rPr lang="es-EC" sz="1800" dirty="0" smtClean="0"/>
              <a:t>ya que el interés de las empresas es la seguridad de su dinero. </a:t>
            </a:r>
          </a:p>
          <a:p>
            <a:pPr algn="just">
              <a:buNone/>
            </a:pPr>
            <a:r>
              <a:rPr lang="es-EC" sz="1800" dirty="0" smtClean="0"/>
              <a:t> </a:t>
            </a:r>
          </a:p>
          <a:p>
            <a:pPr lvl="0" algn="just"/>
            <a:r>
              <a:rPr lang="es-EC" sz="1800" dirty="0" smtClean="0"/>
              <a:t>La mayoría de empresas transportan cantidades entre US US$50.001 a US$100.000;</a:t>
            </a:r>
            <a:r>
              <a:rPr lang="es-EC" sz="1800" b="1" dirty="0" smtClean="0"/>
              <a:t> </a:t>
            </a:r>
            <a:r>
              <a:rPr lang="es-EC" sz="1800" dirty="0" smtClean="0"/>
              <a:t> valores que deben disponer de altos niveles de seguridad.</a:t>
            </a:r>
          </a:p>
          <a:p>
            <a:pPr algn="just">
              <a:buNone/>
            </a:pPr>
            <a:r>
              <a:rPr lang="es-EC" sz="1800" dirty="0" smtClean="0"/>
              <a:t> </a:t>
            </a:r>
            <a:endParaRPr lang="es-EC"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ox(in)">
                                      <p:cBhvr>
                                        <p:cTn id="22" dur="500"/>
                                        <p:tgtEl>
                                          <p:spTgt spid="3">
                                            <p:txEl>
                                              <p:pRg st="6" end="6"/>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box(in)">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ox(in)">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CONCLUSIONES</a:t>
            </a:r>
            <a:endParaRPr lang="es-EC" b="1" dirty="0"/>
          </a:p>
        </p:txBody>
      </p:sp>
      <p:sp>
        <p:nvSpPr>
          <p:cNvPr id="6" name="2 Marcador de contenido"/>
          <p:cNvSpPr>
            <a:spLocks noGrp="1"/>
          </p:cNvSpPr>
          <p:nvPr>
            <p:ph idx="1"/>
          </p:nvPr>
        </p:nvSpPr>
        <p:spPr>
          <a:xfrm>
            <a:off x="590872" y="1268760"/>
            <a:ext cx="8229600" cy="4525963"/>
          </a:xfrm>
        </p:spPr>
        <p:txBody>
          <a:bodyPr>
            <a:noAutofit/>
          </a:bodyPr>
          <a:lstStyle/>
          <a:p>
            <a:pPr lvl="0" algn="just"/>
            <a:r>
              <a:rPr lang="es-EC" sz="1800" dirty="0" smtClean="0"/>
              <a:t>Las empresas de transporte de valores, no cumplen con el horario establecido para retirar el dinero, convirtiéndose lo mencionado en una vulnerabilidad que puede ser aprovechada por la delincuencia, ya que las empresas en el rango establecido para el retiro, se encuentran con altas cantidades de dinero.</a:t>
            </a:r>
          </a:p>
          <a:p>
            <a:pPr algn="just"/>
            <a:endParaRPr lang="es-EC" sz="1800" dirty="0" smtClean="0"/>
          </a:p>
          <a:p>
            <a:pPr lvl="0" algn="just"/>
            <a:r>
              <a:rPr lang="es-EC" sz="1800" dirty="0" smtClean="0"/>
              <a:t>Las empresas de transporte de valores, no cumplen con el horario establecido en depositar el dinero en las entidades, causando inconvenientes en las cuentas por pagar de cada empresa.</a:t>
            </a:r>
          </a:p>
          <a:p>
            <a:pPr algn="just"/>
            <a:endParaRPr lang="es-EC" sz="1800" dirty="0" smtClean="0"/>
          </a:p>
          <a:p>
            <a:pPr lvl="0" algn="just"/>
            <a:r>
              <a:rPr lang="es-EC" sz="1800" dirty="0" smtClean="0"/>
              <a:t>Las operaciones de transporte de valores en su mayoría se ejecutan</a:t>
            </a:r>
            <a:r>
              <a:rPr lang="es-EC" sz="1800" b="1" dirty="0" smtClean="0"/>
              <a:t> </a:t>
            </a:r>
            <a:r>
              <a:rPr lang="es-EC" sz="1800" dirty="0" smtClean="0"/>
              <a:t>dentro del perímetro urbano; operaciones</a:t>
            </a:r>
            <a:r>
              <a:rPr lang="es-EC" sz="1800" b="1" dirty="0" smtClean="0"/>
              <a:t> </a:t>
            </a:r>
            <a:r>
              <a:rPr lang="es-EC" sz="1800" dirty="0" smtClean="0"/>
              <a:t>que requieren de altos niveles de seguridad, para minimizar el riesgo de asalto.</a:t>
            </a:r>
          </a:p>
          <a:p>
            <a:pPr algn="just"/>
            <a:endParaRPr lang="es-EC" sz="1800" dirty="0" smtClean="0"/>
          </a:p>
          <a:p>
            <a:pPr lvl="0" algn="just"/>
            <a:r>
              <a:rPr lang="es-EC" sz="1800" dirty="0" smtClean="0"/>
              <a:t>El 100% de empresas están interesadas en que su proveedor de Transporte de Valores automatice sus procesos</a:t>
            </a:r>
            <a:r>
              <a:rPr lang="es-EC" sz="1800" b="1" dirty="0" smtClean="0"/>
              <a:t>, </a:t>
            </a:r>
            <a:r>
              <a:rPr lang="es-EC" sz="1800" dirty="0" smtClean="0"/>
              <a:t>ya que actualmente los procesos manuales no brindan seguridad y control en las operaciones.</a:t>
            </a:r>
          </a:p>
          <a:p>
            <a:pPr algn="just">
              <a:buNone/>
            </a:pPr>
            <a:endParaRPr lang="es-EC"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ox(in)">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ox(in)">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box(in)">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CONCLUSIONES</a:t>
            </a:r>
            <a:endParaRPr lang="es-EC" b="1" dirty="0"/>
          </a:p>
        </p:txBody>
      </p:sp>
      <p:sp>
        <p:nvSpPr>
          <p:cNvPr id="3" name="2 Marcador de contenido"/>
          <p:cNvSpPr>
            <a:spLocks noGrp="1"/>
          </p:cNvSpPr>
          <p:nvPr>
            <p:ph idx="1"/>
          </p:nvPr>
        </p:nvSpPr>
        <p:spPr/>
        <p:txBody>
          <a:bodyPr>
            <a:noAutofit/>
          </a:bodyPr>
          <a:lstStyle/>
          <a:p>
            <a:pPr algn="just">
              <a:buNone/>
            </a:pPr>
            <a:r>
              <a:rPr lang="es-ES" sz="1800" b="1" dirty="0" smtClean="0"/>
              <a:t>	El mayor porcentaje de clientes de la empresa de seguridad SEVISA que utilizan el servicio de transporte de valores y que fueron encuestadas, concluyen que:</a:t>
            </a:r>
            <a:endParaRPr lang="es-EC" sz="1800" dirty="0" smtClean="0"/>
          </a:p>
          <a:p>
            <a:pPr algn="just"/>
            <a:endParaRPr lang="es-EC" sz="1800" dirty="0" smtClean="0"/>
          </a:p>
          <a:p>
            <a:pPr lvl="0" algn="just"/>
            <a:r>
              <a:rPr lang="es-ES" sz="1800" dirty="0" smtClean="0"/>
              <a:t>El servicio de transporte de valores es regular, situación que no permite el cumplimiento de los contratos establecidos. </a:t>
            </a:r>
            <a:endParaRPr lang="es-EC" sz="1800" dirty="0" smtClean="0"/>
          </a:p>
          <a:p>
            <a:pPr algn="just">
              <a:buNone/>
            </a:pPr>
            <a:r>
              <a:rPr lang="es-ES" sz="1800" dirty="0" smtClean="0"/>
              <a:t> </a:t>
            </a:r>
            <a:endParaRPr lang="es-EC" sz="1800" dirty="0" smtClean="0"/>
          </a:p>
          <a:p>
            <a:pPr lvl="0" algn="just"/>
            <a:r>
              <a:rPr lang="es-ES" sz="1800" dirty="0" smtClean="0"/>
              <a:t>La operación de transporte de valores es insegura</a:t>
            </a:r>
            <a:r>
              <a:rPr lang="es-ES" sz="1800" b="1" dirty="0" smtClean="0"/>
              <a:t>, </a:t>
            </a:r>
            <a:r>
              <a:rPr lang="es-ES" sz="1800" dirty="0" smtClean="0"/>
              <a:t>vulnerabilidad que puede ser aprovechada por la delincuencia para asaltar.</a:t>
            </a:r>
            <a:endParaRPr lang="es-EC" sz="1800" dirty="0" smtClean="0"/>
          </a:p>
          <a:p>
            <a:pPr algn="just">
              <a:buNone/>
            </a:pPr>
            <a:r>
              <a:rPr lang="es-EC" sz="1800" dirty="0" smtClean="0"/>
              <a:t> </a:t>
            </a:r>
          </a:p>
          <a:p>
            <a:pPr lvl="0" algn="just"/>
            <a:r>
              <a:rPr lang="es-ES" sz="1800" dirty="0" smtClean="0"/>
              <a:t>El elemento más importante para contratar el servicio de transporte de valores es la custodia de dinero</a:t>
            </a:r>
            <a:r>
              <a:rPr lang="es-ES" sz="1800" b="1" dirty="0" smtClean="0"/>
              <a:t>, </a:t>
            </a:r>
            <a:r>
              <a:rPr lang="es-ES" sz="1800" dirty="0" smtClean="0"/>
              <a:t>ya que el interés de las empresas es la seguridad de su dinero. </a:t>
            </a:r>
            <a:endParaRPr lang="es-EC" sz="1800" dirty="0" smtClean="0"/>
          </a:p>
          <a:p>
            <a:pPr algn="just">
              <a:buNone/>
            </a:pPr>
            <a:r>
              <a:rPr lang="es-ES" sz="1800" dirty="0" smtClean="0"/>
              <a:t> </a:t>
            </a:r>
            <a:endParaRPr lang="es-EC" sz="1800" dirty="0" smtClean="0"/>
          </a:p>
          <a:p>
            <a:pPr lvl="0" algn="just"/>
            <a:r>
              <a:rPr lang="es-ES" sz="1800" dirty="0" smtClean="0"/>
              <a:t>La mayoría de empresas transportan cantidades entre US US$50.001 a US$100.000</a:t>
            </a:r>
            <a:r>
              <a:rPr lang="es-ES" sz="1800" b="1" dirty="0" smtClean="0"/>
              <a:t>; </a:t>
            </a:r>
            <a:r>
              <a:rPr lang="es-ES" sz="1800" dirty="0" smtClean="0"/>
              <a:t> valores importantes que al ser transportados deben disponer de altos niveles de seguridad.</a:t>
            </a:r>
            <a:endParaRPr lang="es-EC" sz="1800" dirty="0" smtClean="0"/>
          </a:p>
          <a:p>
            <a:pPr algn="just"/>
            <a:endParaRPr lang="es-EC"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ox(in)">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ox(in)">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ox(in)">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ox(in)">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CONCLUSIONES</a:t>
            </a:r>
            <a:endParaRPr lang="es-EC" b="1" dirty="0"/>
          </a:p>
        </p:txBody>
      </p:sp>
      <p:sp>
        <p:nvSpPr>
          <p:cNvPr id="3" name="2 Marcador de contenido"/>
          <p:cNvSpPr>
            <a:spLocks noGrp="1"/>
          </p:cNvSpPr>
          <p:nvPr>
            <p:ph idx="1"/>
          </p:nvPr>
        </p:nvSpPr>
        <p:spPr>
          <a:xfrm>
            <a:off x="457200" y="1268760"/>
            <a:ext cx="8229600" cy="4525963"/>
          </a:xfrm>
        </p:spPr>
        <p:txBody>
          <a:bodyPr>
            <a:noAutofit/>
          </a:bodyPr>
          <a:lstStyle/>
          <a:p>
            <a:pPr lvl="0" algn="just"/>
            <a:r>
              <a:rPr lang="es-ES" sz="1800" dirty="0" smtClean="0"/>
              <a:t>La empresa de seguridad SEVISA, no cumple con el horario establecido para retirar el dinero, convirtiéndose lo mencionado en una vulnerabilidad que puede ser aprovechada por la delincuencia, ya que las empresas en el rango establecido para el retiro, se encuentran con altas cantidades de dinero.</a:t>
            </a:r>
          </a:p>
          <a:p>
            <a:pPr algn="just">
              <a:buNone/>
            </a:pPr>
            <a:r>
              <a:rPr lang="es-EC" sz="1800" b="1" dirty="0" smtClean="0"/>
              <a:t> </a:t>
            </a:r>
            <a:endParaRPr lang="es-EC" sz="1800" dirty="0" smtClean="0"/>
          </a:p>
          <a:p>
            <a:pPr lvl="0" algn="just"/>
            <a:r>
              <a:rPr lang="es-ES" sz="1800" dirty="0" smtClean="0"/>
              <a:t>La empresa de seguridad SEVISA, no cumple con el horario establecido en depositar el dinero en las entidades, causando inconvenientes en las cuentas por pagar de cada empresa.</a:t>
            </a:r>
            <a:endParaRPr lang="es-EC" sz="1800" dirty="0" smtClean="0"/>
          </a:p>
          <a:p>
            <a:pPr algn="just">
              <a:buNone/>
            </a:pPr>
            <a:endParaRPr lang="es-EC" sz="1800" dirty="0" smtClean="0"/>
          </a:p>
          <a:p>
            <a:pPr lvl="0" algn="just"/>
            <a:r>
              <a:rPr lang="es-ES" sz="1800" dirty="0" smtClean="0"/>
              <a:t>Las operaciones de transporte de valores que ejecuta la empresa de seguridad SEVISA es</a:t>
            </a:r>
            <a:r>
              <a:rPr lang="es-ES" sz="1800" b="1" dirty="0" smtClean="0"/>
              <a:t> </a:t>
            </a:r>
            <a:r>
              <a:rPr lang="es-ES" sz="1800" dirty="0" smtClean="0"/>
              <a:t>dentro del perímetro urbano; operaciones</a:t>
            </a:r>
            <a:r>
              <a:rPr lang="es-ES" sz="1800" b="1" dirty="0" smtClean="0"/>
              <a:t> </a:t>
            </a:r>
            <a:r>
              <a:rPr lang="es-ES" sz="1800" dirty="0" smtClean="0"/>
              <a:t>que requieren de altos niveles de seguridad, para minimizar el riesgo de asalto.</a:t>
            </a:r>
            <a:endParaRPr lang="es-EC" sz="1800" dirty="0" smtClean="0"/>
          </a:p>
          <a:p>
            <a:pPr algn="just">
              <a:buNone/>
            </a:pPr>
            <a:endParaRPr lang="es-EC" sz="1800" dirty="0" smtClean="0"/>
          </a:p>
          <a:p>
            <a:pPr lvl="0" algn="just"/>
            <a:r>
              <a:rPr lang="es-ES" sz="1800" dirty="0" smtClean="0"/>
              <a:t>El 100% de clientes donde la empresa de seguridad SEVISA brinda el servicio de Transporte de Valores, están interesados que se automaticen las operaciones</a:t>
            </a:r>
            <a:r>
              <a:rPr lang="es-ES" sz="1800" b="1" dirty="0" smtClean="0"/>
              <a:t>, </a:t>
            </a:r>
            <a:r>
              <a:rPr lang="es-ES" sz="1800" dirty="0" smtClean="0"/>
              <a:t>ya que actualmente los procesos manuales no brindan seguridad y control en las operaciones.</a:t>
            </a:r>
            <a:endParaRPr lang="es-EC" sz="1800" dirty="0" smtClean="0"/>
          </a:p>
          <a:p>
            <a:pPr algn="just">
              <a:buNone/>
            </a:pPr>
            <a:endParaRPr lang="es-EC" sz="1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ox(i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CONCLUSIONES</a:t>
            </a:r>
            <a:endParaRPr lang="es-EC" b="1" dirty="0"/>
          </a:p>
        </p:txBody>
      </p:sp>
      <p:sp>
        <p:nvSpPr>
          <p:cNvPr id="3" name="2 Marcador de contenido"/>
          <p:cNvSpPr>
            <a:spLocks noGrp="1"/>
          </p:cNvSpPr>
          <p:nvPr>
            <p:ph idx="1"/>
          </p:nvPr>
        </p:nvSpPr>
        <p:spPr/>
        <p:txBody>
          <a:bodyPr>
            <a:normAutofit/>
          </a:bodyPr>
          <a:lstStyle/>
          <a:p>
            <a:pPr algn="just">
              <a:buNone/>
            </a:pPr>
            <a:r>
              <a:rPr lang="es-ES" sz="1800" b="1" dirty="0" smtClean="0"/>
              <a:t>	La entrevista ejecutada el Gerente de la empresa de seguridad SEVISA, concluye que:</a:t>
            </a:r>
            <a:endParaRPr lang="es-EC" sz="1800" dirty="0" smtClean="0"/>
          </a:p>
          <a:p>
            <a:pPr algn="just">
              <a:buNone/>
            </a:pPr>
            <a:endParaRPr lang="es-EC" sz="1800" dirty="0" smtClean="0"/>
          </a:p>
          <a:p>
            <a:pPr algn="just"/>
            <a:r>
              <a:rPr lang="es-ES" sz="1800" dirty="0" smtClean="0"/>
              <a:t>El Gerente desconoce técnicamente las Operaciones de Transporte de valores, situación que se convierte en una vulnerabilidad, ya que la persona que dirige las mencionadas operaciones no tiene el perfil requerido.</a:t>
            </a:r>
            <a:endParaRPr lang="es-EC" sz="1800" dirty="0" smtClean="0"/>
          </a:p>
          <a:p>
            <a:pPr algn="just">
              <a:buNone/>
            </a:pPr>
            <a:r>
              <a:rPr lang="es-ES" sz="1800" dirty="0" smtClean="0"/>
              <a:t> </a:t>
            </a:r>
            <a:endParaRPr lang="es-EC" sz="1800" dirty="0" smtClean="0"/>
          </a:p>
          <a:p>
            <a:pPr algn="just"/>
            <a:r>
              <a:rPr lang="es-ES" sz="1800" dirty="0" smtClean="0"/>
              <a:t>No se dispone de una herramienta (Análisis de Riesgos) adecuada para establecer vulnerabilidades, lo que puede ser aprovechado por la delincuencia.</a:t>
            </a:r>
            <a:endParaRPr lang="es-EC" sz="1800" dirty="0" smtClean="0"/>
          </a:p>
          <a:p>
            <a:pPr algn="just">
              <a:buNone/>
            </a:pPr>
            <a:endParaRPr lang="es-EC" sz="1800" dirty="0" smtClean="0"/>
          </a:p>
          <a:p>
            <a:pPr algn="just"/>
            <a:r>
              <a:rPr lang="es-ES" sz="1800" dirty="0" smtClean="0"/>
              <a:t>Los límites de transportación de dinero no están especificados, en relación a montos a movilizar de acuerdo a los niveles de seguridad requeridos técnicamente.</a:t>
            </a:r>
            <a:endParaRPr lang="es-EC" sz="1800" dirty="0" smtClean="0"/>
          </a:p>
          <a:p>
            <a:pPr algn="just"/>
            <a:endParaRPr lang="es-EC"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ox(i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CONCLUSIONES</a:t>
            </a:r>
            <a:endParaRPr lang="es-EC" b="1" dirty="0"/>
          </a:p>
        </p:txBody>
      </p:sp>
      <p:sp>
        <p:nvSpPr>
          <p:cNvPr id="3" name="2 Marcador de contenido"/>
          <p:cNvSpPr>
            <a:spLocks noGrp="1"/>
          </p:cNvSpPr>
          <p:nvPr>
            <p:ph idx="1"/>
          </p:nvPr>
        </p:nvSpPr>
        <p:spPr/>
        <p:txBody>
          <a:bodyPr>
            <a:normAutofit/>
          </a:bodyPr>
          <a:lstStyle/>
          <a:p>
            <a:pPr algn="just"/>
            <a:r>
              <a:rPr lang="es-ES" sz="1800" dirty="0" smtClean="0"/>
              <a:t>La empresa tiene contratado un seguro para transportar dinero, lo que le permite respaldar las operaciones en caso que las mismas hayan sido vulneradas y el valorado se pierda.</a:t>
            </a:r>
            <a:endParaRPr lang="es-EC" sz="1800" dirty="0" smtClean="0"/>
          </a:p>
          <a:p>
            <a:pPr algn="just">
              <a:buNone/>
            </a:pPr>
            <a:endParaRPr lang="es-EC" sz="1800" dirty="0" smtClean="0"/>
          </a:p>
          <a:p>
            <a:pPr algn="just"/>
            <a:r>
              <a:rPr lang="es-ES" sz="1800" dirty="0" smtClean="0"/>
              <a:t>Tiene interés en que se automaticen los procesos de transporte de valores, lo que permitirá tener mayor control, seguridad y optimización de las operaciones.  </a:t>
            </a:r>
            <a:endParaRPr lang="es-EC" sz="1800" dirty="0" smtClean="0"/>
          </a:p>
          <a:p>
            <a:pPr algn="just"/>
            <a:endParaRPr lang="es-EC"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RECOMENDACIONES</a:t>
            </a:r>
            <a:endParaRPr lang="es-EC" b="1" dirty="0"/>
          </a:p>
        </p:txBody>
      </p:sp>
      <p:sp>
        <p:nvSpPr>
          <p:cNvPr id="3" name="2 Marcador de contenido"/>
          <p:cNvSpPr>
            <a:spLocks noGrp="1"/>
          </p:cNvSpPr>
          <p:nvPr>
            <p:ph idx="1"/>
          </p:nvPr>
        </p:nvSpPr>
        <p:spPr/>
        <p:txBody>
          <a:bodyPr>
            <a:normAutofit fontScale="62500" lnSpcReduction="20000"/>
          </a:bodyPr>
          <a:lstStyle/>
          <a:p>
            <a:pPr algn="just">
              <a:buNone/>
            </a:pPr>
            <a:r>
              <a:rPr lang="es-ES" dirty="0" smtClean="0"/>
              <a:t>	</a:t>
            </a:r>
            <a:r>
              <a:rPr lang="es-ES" b="1" dirty="0" smtClean="0"/>
              <a:t>La empresa de seguridad SEVISA, debe:</a:t>
            </a:r>
            <a:endParaRPr lang="es-EC" b="1" dirty="0" smtClean="0"/>
          </a:p>
          <a:p>
            <a:pPr algn="just"/>
            <a:endParaRPr lang="es-EC" dirty="0" smtClean="0"/>
          </a:p>
          <a:p>
            <a:pPr lvl="0" algn="just"/>
            <a:r>
              <a:rPr lang="es-ES" dirty="0" smtClean="0"/>
              <a:t>Aprovechar y explotar las debilidades y vulnerabilidades que presentan las empresas de transporte de valores en la ciudad de Loja, en lo referente al servicio y la manera de operar técnicamente.</a:t>
            </a:r>
            <a:endParaRPr lang="es-EC" dirty="0" smtClean="0"/>
          </a:p>
          <a:p>
            <a:pPr algn="just">
              <a:buNone/>
            </a:pPr>
            <a:endParaRPr lang="es-EC" dirty="0" smtClean="0"/>
          </a:p>
          <a:p>
            <a:pPr lvl="0" algn="just"/>
            <a:r>
              <a:rPr lang="es-ES" dirty="0" smtClean="0"/>
              <a:t>Corregir su servicio y operación técnicamente, en referencia a las observaciones definidas en las encuestas realizadas a sus clientes que brinda el servicio de transporte de valores.</a:t>
            </a:r>
            <a:endParaRPr lang="es-EC" dirty="0" smtClean="0"/>
          </a:p>
          <a:p>
            <a:pPr algn="just">
              <a:buNone/>
            </a:pPr>
            <a:r>
              <a:rPr lang="es-ES" dirty="0" smtClean="0"/>
              <a:t> </a:t>
            </a:r>
            <a:endParaRPr lang="es-EC" dirty="0" smtClean="0"/>
          </a:p>
          <a:p>
            <a:pPr lvl="0" algn="just"/>
            <a:r>
              <a:rPr lang="es-ES" dirty="0" smtClean="0"/>
              <a:t>Automatizar sus procesos de transporte de valores para mantener mayor control, seguridad y optimización en las operaciones de movimiento de valorado.  </a:t>
            </a:r>
            <a:endParaRPr lang="es-EC" dirty="0" smtClean="0"/>
          </a:p>
          <a:p>
            <a:pPr algn="just"/>
            <a:endParaRPr lang="es-EC" dirty="0" smtClean="0"/>
          </a:p>
          <a:p>
            <a:pPr lvl="0" algn="just"/>
            <a:r>
              <a:rPr lang="es-ES" dirty="0" smtClean="0"/>
              <a:t>Proponer la automatización de los procesos de las operaciones de transporte de valores.</a:t>
            </a:r>
            <a:endParaRPr lang="es-EC" dirty="0" smtClean="0"/>
          </a:p>
          <a:p>
            <a:pPr algn="just"/>
            <a:endParaRPr lang="es-EC" dirty="0" smtClean="0"/>
          </a:p>
          <a:p>
            <a:pPr algn="just">
              <a:buNone/>
            </a:pPr>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ox(i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ox(in)">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OBJETIVOS</a:t>
            </a:r>
            <a:endParaRPr lang="es-EC" b="1" dirty="0"/>
          </a:p>
        </p:txBody>
      </p:sp>
      <p:sp>
        <p:nvSpPr>
          <p:cNvPr id="3" name="2 Marcador de contenido"/>
          <p:cNvSpPr>
            <a:spLocks noGrp="1"/>
          </p:cNvSpPr>
          <p:nvPr>
            <p:ph idx="1"/>
          </p:nvPr>
        </p:nvSpPr>
        <p:spPr/>
        <p:txBody>
          <a:bodyPr/>
          <a:lstStyle/>
          <a:p>
            <a:pPr>
              <a:buNone/>
            </a:pPr>
            <a:r>
              <a:rPr lang="es-ES" cap="all" dirty="0" smtClean="0"/>
              <a:t>	</a:t>
            </a:r>
            <a:r>
              <a:rPr lang="es-ES" b="1" cap="all" dirty="0" smtClean="0"/>
              <a:t>Objetivo General</a:t>
            </a:r>
            <a:endParaRPr lang="es-EC" b="1" dirty="0" smtClean="0"/>
          </a:p>
          <a:p>
            <a:pPr lvl="0">
              <a:buNone/>
            </a:pPr>
            <a:r>
              <a:rPr lang="es-EC" dirty="0" smtClean="0"/>
              <a:t>	</a:t>
            </a:r>
          </a:p>
          <a:p>
            <a:pPr>
              <a:buNone/>
            </a:pPr>
            <a:endParaRPr lang="es-EC" dirty="0"/>
          </a:p>
        </p:txBody>
      </p:sp>
      <p:pic>
        <p:nvPicPr>
          <p:cNvPr id="4" name="3 Imagen"/>
          <p:cNvPicPr/>
          <p:nvPr/>
        </p:nvPicPr>
        <p:blipFill>
          <a:blip r:embed="rId2" cstate="print"/>
          <a:srcRect/>
          <a:stretch>
            <a:fillRect/>
          </a:stretch>
        </p:blipFill>
        <p:spPr bwMode="auto">
          <a:xfrm>
            <a:off x="1763688" y="2348880"/>
            <a:ext cx="5534025"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718048"/>
            <a:ext cx="8229600" cy="1143000"/>
          </a:xfrm>
        </p:spPr>
        <p:txBody>
          <a:bodyPr>
            <a:normAutofit/>
          </a:bodyPr>
          <a:lstStyle/>
          <a:p>
            <a:r>
              <a:rPr lang="es-EC" sz="6000" b="1" dirty="0" smtClean="0"/>
              <a:t>PROPUESTA</a:t>
            </a:r>
            <a:endParaRPr lang="es-EC" sz="6000" b="1" dirty="0"/>
          </a:p>
        </p:txBody>
      </p:sp>
      <p:pic>
        <p:nvPicPr>
          <p:cNvPr id="4" name="Picture 3">
            <a:hlinkClick r:id="rId2" action="ppaction://hlinksldjump"/>
          </p:cNvPr>
          <p:cNvPicPr>
            <a:picLocks noChangeAspect="1" noChangeArrowheads="1"/>
          </p:cNvPicPr>
          <p:nvPr/>
        </p:nvPicPr>
        <p:blipFill>
          <a:blip r:embed="rId3" cstate="print"/>
          <a:srcRect/>
          <a:stretch>
            <a:fillRect/>
          </a:stretch>
        </p:blipFill>
        <p:spPr bwMode="auto">
          <a:xfrm>
            <a:off x="6588224" y="260648"/>
            <a:ext cx="2071241" cy="14401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SITUACIÓN ACTUAL</a:t>
            </a:r>
            <a:endParaRPr lang="es-EC" b="1" dirty="0"/>
          </a:p>
        </p:txBody>
      </p:sp>
      <p:pic>
        <p:nvPicPr>
          <p:cNvPr id="4" name="Picture 2"/>
          <p:cNvPicPr>
            <a:picLocks noChangeAspect="1" noChangeArrowheads="1"/>
          </p:cNvPicPr>
          <p:nvPr/>
        </p:nvPicPr>
        <p:blipFill>
          <a:blip r:embed="rId2" cstate="print"/>
          <a:srcRect/>
          <a:stretch>
            <a:fillRect/>
          </a:stretch>
        </p:blipFill>
        <p:spPr bwMode="auto">
          <a:xfrm>
            <a:off x="395536" y="332656"/>
            <a:ext cx="1764118" cy="1753741"/>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1115616" y="2636912"/>
            <a:ext cx="1728192" cy="720080"/>
          </a:xfrm>
          <a:prstGeom prst="rect">
            <a:avLst/>
          </a:prstGeom>
          <a:noFill/>
          <a:ln w="9525">
            <a:noFill/>
            <a:miter lim="800000"/>
            <a:headEnd/>
            <a:tailEnd/>
          </a:ln>
        </p:spPr>
      </p:pic>
      <p:sp>
        <p:nvSpPr>
          <p:cNvPr id="6" name="5 CuadroTexto"/>
          <p:cNvSpPr txBox="1"/>
          <p:nvPr/>
        </p:nvSpPr>
        <p:spPr>
          <a:xfrm>
            <a:off x="3347864" y="2636912"/>
            <a:ext cx="2016224" cy="584775"/>
          </a:xfrm>
          <a:prstGeom prst="rect">
            <a:avLst/>
          </a:prstGeom>
          <a:noFill/>
        </p:spPr>
        <p:txBody>
          <a:bodyPr wrap="square" rtlCol="0">
            <a:spAutoFit/>
          </a:bodyPr>
          <a:lstStyle/>
          <a:p>
            <a:pPr algn="ctr"/>
            <a:r>
              <a:rPr lang="es-EC" sz="3200" b="1" dirty="0" smtClean="0"/>
              <a:t>GERENTE</a:t>
            </a:r>
            <a:endParaRPr lang="es-EC" sz="3200" b="1" dirty="0"/>
          </a:p>
        </p:txBody>
      </p:sp>
      <p:pic>
        <p:nvPicPr>
          <p:cNvPr id="7" name="Picture 4"/>
          <p:cNvPicPr>
            <a:picLocks noChangeAspect="1" noChangeArrowheads="1"/>
          </p:cNvPicPr>
          <p:nvPr/>
        </p:nvPicPr>
        <p:blipFill>
          <a:blip r:embed="rId4" cstate="print"/>
          <a:srcRect/>
          <a:stretch>
            <a:fillRect/>
          </a:stretch>
        </p:blipFill>
        <p:spPr bwMode="auto">
          <a:xfrm>
            <a:off x="5580112" y="2348880"/>
            <a:ext cx="2202372" cy="1656184"/>
          </a:xfrm>
          <a:prstGeom prst="rect">
            <a:avLst/>
          </a:prstGeom>
          <a:noFill/>
          <a:ln w="9525">
            <a:noFill/>
            <a:miter lim="800000"/>
            <a:headEnd/>
            <a:tailEnd/>
          </a:ln>
        </p:spPr>
      </p:pic>
      <p:pic>
        <p:nvPicPr>
          <p:cNvPr id="8" name="Picture 5"/>
          <p:cNvPicPr>
            <a:picLocks noChangeAspect="1" noChangeArrowheads="1"/>
          </p:cNvPicPr>
          <p:nvPr/>
        </p:nvPicPr>
        <p:blipFill>
          <a:blip r:embed="rId5" cstate="print"/>
          <a:srcRect/>
          <a:stretch>
            <a:fillRect/>
          </a:stretch>
        </p:blipFill>
        <p:spPr bwMode="auto">
          <a:xfrm>
            <a:off x="1043608" y="3933056"/>
            <a:ext cx="1363216" cy="2018199"/>
          </a:xfrm>
          <a:prstGeom prst="rect">
            <a:avLst/>
          </a:prstGeom>
          <a:noFill/>
          <a:ln w="9525">
            <a:noFill/>
            <a:miter lim="800000"/>
            <a:headEnd/>
            <a:tailEnd/>
          </a:ln>
        </p:spPr>
      </p:pic>
      <p:sp>
        <p:nvSpPr>
          <p:cNvPr id="9" name="8 CuadroTexto"/>
          <p:cNvSpPr txBox="1"/>
          <p:nvPr/>
        </p:nvSpPr>
        <p:spPr>
          <a:xfrm>
            <a:off x="5580112" y="4221088"/>
            <a:ext cx="2016224" cy="584775"/>
          </a:xfrm>
          <a:prstGeom prst="rect">
            <a:avLst/>
          </a:prstGeom>
          <a:noFill/>
        </p:spPr>
        <p:txBody>
          <a:bodyPr wrap="square" rtlCol="0">
            <a:spAutoFit/>
          </a:bodyPr>
          <a:lstStyle/>
          <a:p>
            <a:pPr algn="ctr"/>
            <a:r>
              <a:rPr lang="es-EC" sz="3200" b="1" dirty="0" smtClean="0"/>
              <a:t>SEGURO</a:t>
            </a:r>
            <a:endParaRPr lang="es-EC" sz="3200" b="1" dirty="0"/>
          </a:p>
        </p:txBody>
      </p:sp>
      <p:pic>
        <p:nvPicPr>
          <p:cNvPr id="10" name="Picture 2"/>
          <p:cNvPicPr>
            <a:picLocks noChangeAspect="1" noChangeArrowheads="1"/>
          </p:cNvPicPr>
          <p:nvPr/>
        </p:nvPicPr>
        <p:blipFill>
          <a:blip r:embed="rId6" cstate="print"/>
          <a:srcRect/>
          <a:stretch>
            <a:fillRect/>
          </a:stretch>
        </p:blipFill>
        <p:spPr bwMode="auto">
          <a:xfrm>
            <a:off x="1331640" y="4437112"/>
            <a:ext cx="1080120" cy="792088"/>
          </a:xfrm>
          <a:prstGeom prst="rect">
            <a:avLst/>
          </a:prstGeom>
          <a:noFill/>
        </p:spPr>
      </p:pic>
      <p:pic>
        <p:nvPicPr>
          <p:cNvPr id="11" name="Picture 2"/>
          <p:cNvPicPr>
            <a:picLocks noChangeAspect="1" noChangeArrowheads="1"/>
          </p:cNvPicPr>
          <p:nvPr/>
        </p:nvPicPr>
        <p:blipFill>
          <a:blip r:embed="rId7" cstate="print"/>
          <a:srcRect/>
          <a:stretch>
            <a:fillRect/>
          </a:stretch>
        </p:blipFill>
        <p:spPr bwMode="auto">
          <a:xfrm>
            <a:off x="6012160" y="5157192"/>
            <a:ext cx="1080120" cy="7920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nodeType="clickEffect">
                                  <p:stCondLst>
                                    <p:cond delay="0"/>
                                  </p:stCondLst>
                                  <p:childTnLst>
                                    <p:animMotion origin="layout" path="M 0 0  L 0.25 0  E" pathEditMode="relative" ptsTypes="">
                                      <p:cBhvr>
                                        <p:cTn id="30" dur="2000" fill="hold"/>
                                        <p:tgtEl>
                                          <p:spTgt spid="8"/>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ANÁLISIS DE RIESGOS</a:t>
            </a:r>
            <a:endParaRPr lang="es-EC" b="1" dirty="0"/>
          </a:p>
        </p:txBody>
      </p:sp>
      <p:pic>
        <p:nvPicPr>
          <p:cNvPr id="7" name="Picture 4"/>
          <p:cNvPicPr>
            <a:picLocks noChangeAspect="1" noChangeArrowheads="1"/>
          </p:cNvPicPr>
          <p:nvPr/>
        </p:nvPicPr>
        <p:blipFill>
          <a:blip r:embed="rId2" cstate="print"/>
          <a:srcRect/>
          <a:stretch>
            <a:fillRect/>
          </a:stretch>
        </p:blipFill>
        <p:spPr bwMode="auto">
          <a:xfrm>
            <a:off x="7452320" y="260648"/>
            <a:ext cx="1340574" cy="1008112"/>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323528" y="1700808"/>
            <a:ext cx="4610100" cy="206692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860032" y="1340768"/>
            <a:ext cx="4248150" cy="287655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539552" y="4221088"/>
            <a:ext cx="3971925" cy="1895475"/>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4860032" y="4581128"/>
            <a:ext cx="3943350" cy="1971675"/>
          </a:xfrm>
          <a:prstGeom prst="rect">
            <a:avLst/>
          </a:prstGeom>
          <a:noFill/>
          <a:ln w="9525">
            <a:noFill/>
            <a:miter lim="800000"/>
            <a:headEnd/>
            <a:tailEnd/>
          </a:ln>
        </p:spPr>
      </p:pic>
      <p:pic>
        <p:nvPicPr>
          <p:cNvPr id="1030" name="Picture 6"/>
          <p:cNvPicPr>
            <a:picLocks noChangeAspect="1" noChangeArrowheads="1"/>
          </p:cNvPicPr>
          <p:nvPr/>
        </p:nvPicPr>
        <p:blipFill>
          <a:blip r:embed="rId7" cstate="print"/>
          <a:srcRect/>
          <a:stretch>
            <a:fillRect/>
          </a:stretch>
        </p:blipFill>
        <p:spPr bwMode="auto">
          <a:xfrm>
            <a:off x="5004048" y="4343003"/>
            <a:ext cx="1657350" cy="238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9"/>
                                        </p:tgtEl>
                                        <p:attrNameLst>
                                          <p:attrName>style.visibility</p:attrName>
                                        </p:attrNameLst>
                                      </p:cBhvr>
                                      <p:to>
                                        <p:strVal val="visible"/>
                                      </p:to>
                                    </p:set>
                                    <p:anim calcmode="lin" valueType="num">
                                      <p:cBhvr additive="base">
                                        <p:cTn id="25" dur="500" fill="hold"/>
                                        <p:tgtEl>
                                          <p:spTgt spid="1029"/>
                                        </p:tgtEl>
                                        <p:attrNameLst>
                                          <p:attrName>ppt_x</p:attrName>
                                        </p:attrNameLst>
                                      </p:cBhvr>
                                      <p:tavLst>
                                        <p:tav tm="0">
                                          <p:val>
                                            <p:strVal val="#ppt_x"/>
                                          </p:val>
                                        </p:tav>
                                        <p:tav tm="100000">
                                          <p:val>
                                            <p:strVal val="#ppt_x"/>
                                          </p:val>
                                        </p:tav>
                                      </p:tavLst>
                                    </p:anim>
                                    <p:anim calcmode="lin" valueType="num">
                                      <p:cBhvr additive="base">
                                        <p:cTn id="26" dur="500" fill="hold"/>
                                        <p:tgtEl>
                                          <p:spTgt spid="102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30"/>
                                        </p:tgtEl>
                                        <p:attrNameLst>
                                          <p:attrName>style.visibility</p:attrName>
                                        </p:attrNameLst>
                                      </p:cBhvr>
                                      <p:to>
                                        <p:strVal val="visible"/>
                                      </p:to>
                                    </p:set>
                                    <p:anim calcmode="lin" valueType="num">
                                      <p:cBhvr additive="base">
                                        <p:cTn id="29" dur="500" fill="hold"/>
                                        <p:tgtEl>
                                          <p:spTgt spid="1030"/>
                                        </p:tgtEl>
                                        <p:attrNameLst>
                                          <p:attrName>ppt_x</p:attrName>
                                        </p:attrNameLst>
                                      </p:cBhvr>
                                      <p:tavLst>
                                        <p:tav tm="0">
                                          <p:val>
                                            <p:strVal val="#ppt_x"/>
                                          </p:val>
                                        </p:tav>
                                        <p:tav tm="100000">
                                          <p:val>
                                            <p:strVal val="#ppt_x"/>
                                          </p:val>
                                        </p:tav>
                                      </p:tavLst>
                                    </p:anim>
                                    <p:anim calcmode="lin" valueType="num">
                                      <p:cBhvr additive="base">
                                        <p:cTn id="30"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PROCEDIMIENTO </a:t>
            </a:r>
            <a:endParaRPr lang="es-EC" b="1" dirty="0"/>
          </a:p>
        </p:txBody>
      </p:sp>
      <p:pic>
        <p:nvPicPr>
          <p:cNvPr id="4" name="Picture 5"/>
          <p:cNvPicPr>
            <a:picLocks noChangeAspect="1" noChangeArrowheads="1"/>
          </p:cNvPicPr>
          <p:nvPr/>
        </p:nvPicPr>
        <p:blipFill>
          <a:blip r:embed="rId2" cstate="print"/>
          <a:srcRect/>
          <a:stretch>
            <a:fillRect/>
          </a:stretch>
        </p:blipFill>
        <p:spPr bwMode="auto">
          <a:xfrm>
            <a:off x="6876256" y="188640"/>
            <a:ext cx="2137845" cy="108012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1259632" y="1340768"/>
            <a:ext cx="6480720" cy="158417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1331640" y="2852936"/>
            <a:ext cx="6408712" cy="1008112"/>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1331640" y="3861048"/>
            <a:ext cx="6552728" cy="936104"/>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1304344" y="4855512"/>
            <a:ext cx="6480720" cy="936104"/>
          </a:xfrm>
          <a:prstGeom prst="rect">
            <a:avLst/>
          </a:prstGeom>
          <a:noFill/>
          <a:ln w="9525">
            <a:noFill/>
            <a:miter lim="800000"/>
            <a:headEnd/>
            <a:tailEnd/>
          </a:ln>
        </p:spPr>
      </p:pic>
      <p:pic>
        <p:nvPicPr>
          <p:cNvPr id="2054" name="Picture 6"/>
          <p:cNvPicPr>
            <a:picLocks noChangeAspect="1" noChangeArrowheads="1"/>
          </p:cNvPicPr>
          <p:nvPr/>
        </p:nvPicPr>
        <p:blipFill>
          <a:blip r:embed="rId7" cstate="print"/>
          <a:srcRect/>
          <a:stretch>
            <a:fillRect/>
          </a:stretch>
        </p:blipFill>
        <p:spPr bwMode="auto">
          <a:xfrm>
            <a:off x="1242216" y="5877272"/>
            <a:ext cx="6624736" cy="7920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ppt_x"/>
                                          </p:val>
                                        </p:tav>
                                        <p:tav tm="100000">
                                          <p:val>
                                            <p:strVal val="#ppt_x"/>
                                          </p:val>
                                        </p:tav>
                                      </p:tavLst>
                                    </p:anim>
                                    <p:anim calcmode="lin" valueType="num">
                                      <p:cBhvr additive="base">
                                        <p:cTn id="2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3"/>
                                        </p:tgtEl>
                                        <p:attrNameLst>
                                          <p:attrName>style.visibility</p:attrName>
                                        </p:attrNameLst>
                                      </p:cBhvr>
                                      <p:to>
                                        <p:strVal val="visible"/>
                                      </p:to>
                                    </p:set>
                                    <p:anim calcmode="lin" valueType="num">
                                      <p:cBhvr additive="base">
                                        <p:cTn id="25" dur="500" fill="hold"/>
                                        <p:tgtEl>
                                          <p:spTgt spid="2053"/>
                                        </p:tgtEl>
                                        <p:attrNameLst>
                                          <p:attrName>ppt_x</p:attrName>
                                        </p:attrNameLst>
                                      </p:cBhvr>
                                      <p:tavLst>
                                        <p:tav tm="0">
                                          <p:val>
                                            <p:strVal val="#ppt_x"/>
                                          </p:val>
                                        </p:tav>
                                        <p:tav tm="100000">
                                          <p:val>
                                            <p:strVal val="#ppt_x"/>
                                          </p:val>
                                        </p:tav>
                                      </p:tavLst>
                                    </p:anim>
                                    <p:anim calcmode="lin" valueType="num">
                                      <p:cBhvr additive="base">
                                        <p:cTn id="26"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54"/>
                                        </p:tgtEl>
                                        <p:attrNameLst>
                                          <p:attrName>style.visibility</p:attrName>
                                        </p:attrNameLst>
                                      </p:cBhvr>
                                      <p:to>
                                        <p:strVal val="visible"/>
                                      </p:to>
                                    </p:set>
                                    <p:anim calcmode="lin" valueType="num">
                                      <p:cBhvr additive="base">
                                        <p:cTn id="31" dur="500" fill="hold"/>
                                        <p:tgtEl>
                                          <p:spTgt spid="2054"/>
                                        </p:tgtEl>
                                        <p:attrNameLst>
                                          <p:attrName>ppt_x</p:attrName>
                                        </p:attrNameLst>
                                      </p:cBhvr>
                                      <p:tavLst>
                                        <p:tav tm="0">
                                          <p:val>
                                            <p:strVal val="#ppt_x"/>
                                          </p:val>
                                        </p:tav>
                                        <p:tav tm="100000">
                                          <p:val>
                                            <p:strVal val="#ppt_x"/>
                                          </p:val>
                                        </p:tav>
                                      </p:tavLst>
                                    </p:anim>
                                    <p:anim calcmode="lin" valueType="num">
                                      <p:cBhvr additive="base">
                                        <p:cTn id="32"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PROCEDIMIENTO</a:t>
            </a:r>
            <a:endParaRPr lang="es-EC" b="1" dirty="0"/>
          </a:p>
        </p:txBody>
      </p:sp>
      <p:pic>
        <p:nvPicPr>
          <p:cNvPr id="3074" name="Picture 2"/>
          <p:cNvPicPr>
            <a:picLocks noChangeAspect="1" noChangeArrowheads="1"/>
          </p:cNvPicPr>
          <p:nvPr/>
        </p:nvPicPr>
        <p:blipFill>
          <a:blip r:embed="rId2" cstate="print"/>
          <a:srcRect/>
          <a:stretch>
            <a:fillRect/>
          </a:stretch>
        </p:blipFill>
        <p:spPr bwMode="auto">
          <a:xfrm>
            <a:off x="1691680" y="1340768"/>
            <a:ext cx="5760640" cy="792088"/>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1822048" y="1920600"/>
            <a:ext cx="5616624" cy="60960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1763688" y="2564904"/>
            <a:ext cx="5688632" cy="1152128"/>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1763688" y="3645024"/>
            <a:ext cx="5616624" cy="1080120"/>
          </a:xfrm>
          <a:prstGeom prst="rect">
            <a:avLst/>
          </a:prstGeom>
          <a:noFill/>
          <a:ln w="9525">
            <a:noFill/>
            <a:miter lim="800000"/>
            <a:headEnd/>
            <a:tailEnd/>
          </a:ln>
        </p:spPr>
      </p:pic>
      <p:pic>
        <p:nvPicPr>
          <p:cNvPr id="3078" name="Picture 6"/>
          <p:cNvPicPr>
            <a:picLocks noChangeAspect="1" noChangeArrowheads="1"/>
          </p:cNvPicPr>
          <p:nvPr/>
        </p:nvPicPr>
        <p:blipFill>
          <a:blip r:embed="rId6" cstate="print"/>
          <a:srcRect/>
          <a:stretch>
            <a:fillRect/>
          </a:stretch>
        </p:blipFill>
        <p:spPr bwMode="auto">
          <a:xfrm>
            <a:off x="1763688" y="4725144"/>
            <a:ext cx="5544616" cy="864096"/>
          </a:xfrm>
          <a:prstGeom prst="rect">
            <a:avLst/>
          </a:prstGeom>
          <a:noFill/>
          <a:ln w="9525">
            <a:noFill/>
            <a:miter lim="800000"/>
            <a:headEnd/>
            <a:tailEnd/>
          </a:ln>
        </p:spPr>
      </p:pic>
      <p:pic>
        <p:nvPicPr>
          <p:cNvPr id="3079" name="Picture 7"/>
          <p:cNvPicPr>
            <a:picLocks noChangeAspect="1" noChangeArrowheads="1"/>
          </p:cNvPicPr>
          <p:nvPr/>
        </p:nvPicPr>
        <p:blipFill>
          <a:blip r:embed="rId7" cstate="print"/>
          <a:srcRect/>
          <a:stretch>
            <a:fillRect/>
          </a:stretch>
        </p:blipFill>
        <p:spPr bwMode="auto">
          <a:xfrm>
            <a:off x="1763688" y="5733256"/>
            <a:ext cx="5472608" cy="809625"/>
          </a:xfrm>
          <a:prstGeom prst="rect">
            <a:avLst/>
          </a:prstGeom>
          <a:noFill/>
          <a:ln w="9525">
            <a:noFill/>
            <a:miter lim="800000"/>
            <a:headEnd/>
            <a:tailEnd/>
          </a:ln>
        </p:spPr>
      </p:pic>
      <p:pic>
        <p:nvPicPr>
          <p:cNvPr id="10" name="Picture 5"/>
          <p:cNvPicPr>
            <a:picLocks noChangeAspect="1" noChangeArrowheads="1"/>
          </p:cNvPicPr>
          <p:nvPr/>
        </p:nvPicPr>
        <p:blipFill>
          <a:blip r:embed="rId8" cstate="print"/>
          <a:srcRect/>
          <a:stretch>
            <a:fillRect/>
          </a:stretch>
        </p:blipFill>
        <p:spPr bwMode="auto">
          <a:xfrm>
            <a:off x="6876256" y="188640"/>
            <a:ext cx="2137845" cy="10801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5"/>
                                        </p:tgtEl>
                                        <p:attrNameLst>
                                          <p:attrName>style.visibility</p:attrName>
                                        </p:attrNameLst>
                                      </p:cBhvr>
                                      <p:to>
                                        <p:strVal val="visible"/>
                                      </p:to>
                                    </p:set>
                                    <p:anim calcmode="lin" valueType="num">
                                      <p:cBhvr additive="base">
                                        <p:cTn id="11" dur="500" fill="hold"/>
                                        <p:tgtEl>
                                          <p:spTgt spid="3075"/>
                                        </p:tgtEl>
                                        <p:attrNameLst>
                                          <p:attrName>ppt_x</p:attrName>
                                        </p:attrNameLst>
                                      </p:cBhvr>
                                      <p:tavLst>
                                        <p:tav tm="0">
                                          <p:val>
                                            <p:strVal val="#ppt_x"/>
                                          </p:val>
                                        </p:tav>
                                        <p:tav tm="100000">
                                          <p:val>
                                            <p:strVal val="#ppt_x"/>
                                          </p:val>
                                        </p:tav>
                                      </p:tavLst>
                                    </p:anim>
                                    <p:anim calcmode="lin" valueType="num">
                                      <p:cBhvr additive="base">
                                        <p:cTn id="12"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8"/>
                                        </p:tgtEl>
                                        <p:attrNameLst>
                                          <p:attrName>style.visibility</p:attrName>
                                        </p:attrNameLst>
                                      </p:cBhvr>
                                      <p:to>
                                        <p:strVal val="visible"/>
                                      </p:to>
                                    </p:set>
                                    <p:anim calcmode="lin" valueType="num">
                                      <p:cBhvr additive="base">
                                        <p:cTn id="17" dur="500" fill="hold"/>
                                        <p:tgtEl>
                                          <p:spTgt spid="3078"/>
                                        </p:tgtEl>
                                        <p:attrNameLst>
                                          <p:attrName>ppt_x</p:attrName>
                                        </p:attrNameLst>
                                      </p:cBhvr>
                                      <p:tavLst>
                                        <p:tav tm="0">
                                          <p:val>
                                            <p:strVal val="#ppt_x"/>
                                          </p:val>
                                        </p:tav>
                                        <p:tav tm="100000">
                                          <p:val>
                                            <p:strVal val="#ppt_x"/>
                                          </p:val>
                                        </p:tav>
                                      </p:tavLst>
                                    </p:anim>
                                    <p:anim calcmode="lin" valueType="num">
                                      <p:cBhvr additive="base">
                                        <p:cTn id="18"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079"/>
                                        </p:tgtEl>
                                        <p:attrNameLst>
                                          <p:attrName>style.visibility</p:attrName>
                                        </p:attrNameLst>
                                      </p:cBhvr>
                                      <p:to>
                                        <p:strVal val="visible"/>
                                      </p:to>
                                    </p:set>
                                    <p:anim calcmode="lin" valueType="num">
                                      <p:cBhvr additive="base">
                                        <p:cTn id="23" dur="500" fill="hold"/>
                                        <p:tgtEl>
                                          <p:spTgt spid="3079"/>
                                        </p:tgtEl>
                                        <p:attrNameLst>
                                          <p:attrName>ppt_x</p:attrName>
                                        </p:attrNameLst>
                                      </p:cBhvr>
                                      <p:tavLst>
                                        <p:tav tm="0">
                                          <p:val>
                                            <p:strVal val="#ppt_x"/>
                                          </p:val>
                                        </p:tav>
                                        <p:tav tm="100000">
                                          <p:val>
                                            <p:strVal val="#ppt_x"/>
                                          </p:val>
                                        </p:tav>
                                      </p:tavLst>
                                    </p:anim>
                                    <p:anim calcmode="lin" valueType="num">
                                      <p:cBhvr additive="base">
                                        <p:cTn id="24" dur="500" fill="hold"/>
                                        <p:tgtEl>
                                          <p:spTgt spid="30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620688"/>
            <a:ext cx="8229600" cy="1143000"/>
          </a:xfrm>
        </p:spPr>
        <p:txBody>
          <a:bodyPr/>
          <a:lstStyle/>
          <a:p>
            <a:r>
              <a:rPr lang="es-EC" b="1" dirty="0" smtClean="0"/>
              <a:t>SISTEMA AUTOMATIZADO</a:t>
            </a:r>
            <a:endParaRPr lang="es-EC" b="1" dirty="0"/>
          </a:p>
        </p:txBody>
      </p:sp>
      <p:pic>
        <p:nvPicPr>
          <p:cNvPr id="4" name="3 Imagen"/>
          <p:cNvPicPr/>
          <p:nvPr/>
        </p:nvPicPr>
        <p:blipFill>
          <a:blip r:embed="rId2" cstate="print"/>
          <a:srcRect/>
          <a:stretch>
            <a:fillRect/>
          </a:stretch>
        </p:blipFill>
        <p:spPr bwMode="auto">
          <a:xfrm>
            <a:off x="2411760" y="2204864"/>
            <a:ext cx="4536504" cy="32403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692696"/>
            <a:ext cx="6624736" cy="936104"/>
          </a:xfrm>
        </p:spPr>
        <p:txBody>
          <a:bodyPr>
            <a:normAutofit/>
          </a:bodyPr>
          <a:lstStyle/>
          <a:p>
            <a:pPr algn="ctr"/>
            <a:r>
              <a:rPr lang="es-EC" sz="3200" b="1" dirty="0" smtClean="0">
                <a:solidFill>
                  <a:srgbClr val="0070C0"/>
                </a:solidFill>
              </a:rPr>
              <a:t>TRANSPORTE DE VALORES</a:t>
            </a:r>
            <a:endParaRPr lang="es-EC" sz="3200" b="1" dirty="0">
              <a:solidFill>
                <a:srgbClr val="0070C0"/>
              </a:solidFill>
            </a:endParaRPr>
          </a:p>
        </p:txBody>
      </p:sp>
      <p:sp>
        <p:nvSpPr>
          <p:cNvPr id="3" name="2 Subtítulo"/>
          <p:cNvSpPr>
            <a:spLocks noGrp="1"/>
          </p:cNvSpPr>
          <p:nvPr>
            <p:ph type="subTitle" idx="1"/>
          </p:nvPr>
        </p:nvSpPr>
        <p:spPr>
          <a:xfrm>
            <a:off x="2379712" y="3356992"/>
            <a:ext cx="5360640" cy="982960"/>
          </a:xfrm>
        </p:spPr>
        <p:txBody>
          <a:bodyPr>
            <a:noAutofit/>
          </a:bodyPr>
          <a:lstStyle/>
          <a:p>
            <a:pPr algn="l"/>
            <a:r>
              <a:rPr lang="es-EC" sz="2800" b="1" dirty="0" smtClean="0">
                <a:solidFill>
                  <a:srgbClr val="0070C0"/>
                </a:solidFill>
              </a:rPr>
              <a:t>USUARIO: </a:t>
            </a:r>
          </a:p>
          <a:p>
            <a:pPr algn="l"/>
            <a:endParaRPr lang="es-EC" sz="2800" b="1" dirty="0" smtClean="0">
              <a:solidFill>
                <a:srgbClr val="0070C0"/>
              </a:solidFill>
            </a:endParaRPr>
          </a:p>
          <a:p>
            <a:pPr algn="l"/>
            <a:r>
              <a:rPr lang="es-EC" sz="2800" b="1" dirty="0" smtClean="0">
                <a:solidFill>
                  <a:srgbClr val="0070C0"/>
                </a:solidFill>
              </a:rPr>
              <a:t>CONTRASEÑA:</a:t>
            </a:r>
            <a:endParaRPr lang="es-EC" sz="2800" b="1" dirty="0">
              <a:solidFill>
                <a:srgbClr val="0070C0"/>
              </a:solidFill>
            </a:endParaRPr>
          </a:p>
        </p:txBody>
      </p:sp>
      <p:pic>
        <p:nvPicPr>
          <p:cNvPr id="1026" name="Picture 2"/>
          <p:cNvPicPr>
            <a:picLocks noChangeAspect="1" noChangeArrowheads="1"/>
          </p:cNvPicPr>
          <p:nvPr/>
        </p:nvPicPr>
        <p:blipFill>
          <a:blip r:embed="rId2" cstate="print"/>
          <a:srcRect/>
          <a:stretch>
            <a:fillRect/>
          </a:stretch>
        </p:blipFill>
        <p:spPr bwMode="auto">
          <a:xfrm>
            <a:off x="179512" y="188640"/>
            <a:ext cx="3014866" cy="538584"/>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4067944" y="1988840"/>
            <a:ext cx="800100" cy="888084"/>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548680"/>
            <a:ext cx="6624736" cy="936104"/>
          </a:xfrm>
        </p:spPr>
        <p:txBody>
          <a:bodyPr>
            <a:normAutofit/>
          </a:bodyPr>
          <a:lstStyle/>
          <a:p>
            <a:pPr algn="ctr"/>
            <a:r>
              <a:rPr lang="es-EC" sz="3200" b="1" dirty="0" smtClean="0">
                <a:solidFill>
                  <a:srgbClr val="0070C0"/>
                </a:solidFill>
              </a:rPr>
              <a:t>TRANSPORTE DE VALORES</a:t>
            </a:r>
            <a:endParaRPr lang="es-EC" sz="3200" b="1" dirty="0">
              <a:solidFill>
                <a:srgbClr val="0070C0"/>
              </a:solidFill>
            </a:endParaRPr>
          </a:p>
        </p:txBody>
      </p:sp>
      <p:sp>
        <p:nvSpPr>
          <p:cNvPr id="3" name="2 Subtítulo"/>
          <p:cNvSpPr>
            <a:spLocks noGrp="1"/>
          </p:cNvSpPr>
          <p:nvPr>
            <p:ph type="subTitle" idx="1"/>
          </p:nvPr>
        </p:nvSpPr>
        <p:spPr>
          <a:xfrm>
            <a:off x="1227584" y="1556792"/>
            <a:ext cx="3848472" cy="504056"/>
          </a:xfrm>
        </p:spPr>
        <p:txBody>
          <a:bodyPr>
            <a:noAutofit/>
          </a:bodyPr>
          <a:lstStyle/>
          <a:p>
            <a:pPr algn="l"/>
            <a:r>
              <a:rPr lang="es-EC" sz="1800" b="1" dirty="0" smtClean="0">
                <a:solidFill>
                  <a:srgbClr val="0070C0"/>
                </a:solidFill>
              </a:rPr>
              <a:t>Módulo 1. </a:t>
            </a:r>
          </a:p>
          <a:p>
            <a:pPr algn="l"/>
            <a:endParaRPr lang="es-EC" sz="1800" b="1" dirty="0">
              <a:solidFill>
                <a:srgbClr val="0070C0"/>
              </a:solidFill>
            </a:endParaRPr>
          </a:p>
          <a:p>
            <a:pPr algn="l"/>
            <a:endParaRPr lang="es-EC" sz="1800" b="1" dirty="0" smtClean="0">
              <a:solidFill>
                <a:srgbClr val="0070C0"/>
              </a:solidFill>
            </a:endParaRPr>
          </a:p>
          <a:p>
            <a:pPr algn="l"/>
            <a:r>
              <a:rPr lang="es-EC" sz="1800" b="1" dirty="0" smtClean="0">
                <a:solidFill>
                  <a:srgbClr val="0070C0"/>
                </a:solidFill>
              </a:rPr>
              <a:t>Módulo 2. </a:t>
            </a:r>
          </a:p>
          <a:p>
            <a:pPr algn="l"/>
            <a:endParaRPr lang="es-EC" sz="1800" b="1" dirty="0">
              <a:solidFill>
                <a:srgbClr val="0070C0"/>
              </a:solidFill>
            </a:endParaRPr>
          </a:p>
          <a:p>
            <a:pPr algn="l"/>
            <a:endParaRPr lang="es-EC" sz="1800" b="1" dirty="0" smtClean="0">
              <a:solidFill>
                <a:srgbClr val="0070C0"/>
              </a:solidFill>
            </a:endParaRPr>
          </a:p>
          <a:p>
            <a:pPr algn="l"/>
            <a:r>
              <a:rPr lang="es-EC" sz="1800" b="1" dirty="0" smtClean="0">
                <a:solidFill>
                  <a:srgbClr val="0070C0"/>
                </a:solidFill>
              </a:rPr>
              <a:t>Módulo 3.</a:t>
            </a:r>
          </a:p>
          <a:p>
            <a:pPr algn="l"/>
            <a:endParaRPr lang="es-EC" sz="1800" b="1" dirty="0">
              <a:solidFill>
                <a:srgbClr val="0070C0"/>
              </a:solidFill>
            </a:endParaRPr>
          </a:p>
          <a:p>
            <a:pPr algn="l"/>
            <a:endParaRPr lang="es-EC" sz="1800" b="1" dirty="0" smtClean="0">
              <a:solidFill>
                <a:srgbClr val="0070C0"/>
              </a:solidFill>
            </a:endParaRPr>
          </a:p>
          <a:p>
            <a:pPr algn="l"/>
            <a:r>
              <a:rPr lang="es-EC" sz="1800" b="1" dirty="0" smtClean="0">
                <a:solidFill>
                  <a:srgbClr val="0070C0"/>
                </a:solidFill>
              </a:rPr>
              <a:t>Módulo 4.</a:t>
            </a:r>
          </a:p>
          <a:p>
            <a:pPr algn="l"/>
            <a:endParaRPr lang="es-EC" sz="1800" b="1" dirty="0">
              <a:solidFill>
                <a:srgbClr val="0070C0"/>
              </a:solidFill>
            </a:endParaRPr>
          </a:p>
          <a:p>
            <a:pPr algn="l"/>
            <a:endParaRPr lang="es-EC" sz="1800" b="1" dirty="0" smtClean="0">
              <a:solidFill>
                <a:srgbClr val="0070C0"/>
              </a:solidFill>
            </a:endParaRPr>
          </a:p>
          <a:p>
            <a:pPr algn="l"/>
            <a:r>
              <a:rPr lang="es-EC" sz="1800" b="1" dirty="0" smtClean="0">
                <a:solidFill>
                  <a:srgbClr val="0070C0"/>
                </a:solidFill>
              </a:rPr>
              <a:t>Módulo 5.</a:t>
            </a:r>
          </a:p>
          <a:p>
            <a:pPr algn="l"/>
            <a:endParaRPr lang="es-EC" sz="1800" b="1" dirty="0">
              <a:solidFill>
                <a:srgbClr val="0070C0"/>
              </a:solidFill>
            </a:endParaRPr>
          </a:p>
          <a:p>
            <a:pPr algn="l"/>
            <a:endParaRPr lang="es-EC" sz="1800" b="1" dirty="0" smtClean="0">
              <a:solidFill>
                <a:srgbClr val="0070C0"/>
              </a:solidFill>
            </a:endParaRPr>
          </a:p>
          <a:p>
            <a:pPr algn="l"/>
            <a:endParaRPr lang="es-EC" sz="1800" b="1" dirty="0">
              <a:solidFill>
                <a:srgbClr val="0070C0"/>
              </a:solidFill>
            </a:endParaRPr>
          </a:p>
          <a:p>
            <a:pPr algn="l"/>
            <a:endParaRPr lang="es-EC" sz="1800" b="1" dirty="0" smtClean="0">
              <a:solidFill>
                <a:srgbClr val="0070C0"/>
              </a:solidFill>
            </a:endParaRPr>
          </a:p>
          <a:p>
            <a:pPr algn="l"/>
            <a:endParaRPr lang="es-EC" sz="1800" b="1" dirty="0">
              <a:solidFill>
                <a:srgbClr val="0070C0"/>
              </a:solidFill>
            </a:endParaRPr>
          </a:p>
          <a:p>
            <a:pPr algn="l"/>
            <a:r>
              <a:rPr lang="es-EC" sz="1800" b="1" dirty="0" smtClean="0">
                <a:solidFill>
                  <a:srgbClr val="0070C0"/>
                </a:solidFill>
              </a:rPr>
              <a:t> </a:t>
            </a:r>
          </a:p>
          <a:p>
            <a:pPr algn="l"/>
            <a:endParaRPr lang="es-EC" sz="1800" b="1" dirty="0" smtClean="0">
              <a:solidFill>
                <a:srgbClr val="0070C0"/>
              </a:solidFill>
            </a:endParaRPr>
          </a:p>
        </p:txBody>
      </p:sp>
      <p:pic>
        <p:nvPicPr>
          <p:cNvPr id="1026" name="Picture 2"/>
          <p:cNvPicPr>
            <a:picLocks noChangeAspect="1" noChangeArrowheads="1"/>
          </p:cNvPicPr>
          <p:nvPr/>
        </p:nvPicPr>
        <p:blipFill>
          <a:blip r:embed="rId2" cstate="print"/>
          <a:srcRect/>
          <a:stretch>
            <a:fillRect/>
          </a:stretch>
        </p:blipFill>
        <p:spPr bwMode="auto">
          <a:xfrm>
            <a:off x="179512" y="188640"/>
            <a:ext cx="3014866" cy="538584"/>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2691780" y="2420888"/>
            <a:ext cx="440060" cy="488452"/>
          </a:xfrm>
          <a:prstGeom prst="rect">
            <a:avLst/>
          </a:prstGeom>
          <a:noFill/>
        </p:spPr>
      </p:pic>
      <p:pic>
        <p:nvPicPr>
          <p:cNvPr id="15" name="14 Imagen"/>
          <p:cNvPicPr/>
          <p:nvPr/>
        </p:nvPicPr>
        <p:blipFill>
          <a:blip r:embed="rId4" cstate="print"/>
          <a:srcRect/>
          <a:stretch>
            <a:fillRect/>
          </a:stretch>
        </p:blipFill>
        <p:spPr bwMode="auto">
          <a:xfrm>
            <a:off x="2339752" y="1412776"/>
            <a:ext cx="1296144" cy="600844"/>
          </a:xfrm>
          <a:prstGeom prst="rect">
            <a:avLst/>
          </a:prstGeom>
          <a:noFill/>
          <a:ln w="9525">
            <a:noFill/>
            <a:miter lim="800000"/>
            <a:headEnd/>
            <a:tailEnd/>
          </a:ln>
        </p:spPr>
      </p:pic>
      <p:pic>
        <p:nvPicPr>
          <p:cNvPr id="16" name="Picture 2"/>
          <p:cNvPicPr>
            <a:picLocks noChangeAspect="1" noChangeArrowheads="1"/>
          </p:cNvPicPr>
          <p:nvPr/>
        </p:nvPicPr>
        <p:blipFill>
          <a:blip r:embed="rId5" cstate="print"/>
          <a:srcRect/>
          <a:stretch>
            <a:fillRect/>
          </a:stretch>
        </p:blipFill>
        <p:spPr bwMode="auto">
          <a:xfrm>
            <a:off x="2469700" y="3356993"/>
            <a:ext cx="1046609" cy="7472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2"/>
          <p:cNvPicPr>
            <a:picLocks noChangeAspect="1" noChangeArrowheads="1"/>
          </p:cNvPicPr>
          <p:nvPr/>
        </p:nvPicPr>
        <p:blipFill>
          <a:blip r:embed="rId6" cstate="print"/>
          <a:srcRect/>
          <a:stretch>
            <a:fillRect/>
          </a:stretch>
        </p:blipFill>
        <p:spPr bwMode="auto">
          <a:xfrm>
            <a:off x="2469084" y="4352704"/>
            <a:ext cx="1094804" cy="792088"/>
          </a:xfrm>
          <a:prstGeom prst="rect">
            <a:avLst/>
          </a:prstGeom>
          <a:noFill/>
        </p:spPr>
      </p:pic>
      <p:pic>
        <p:nvPicPr>
          <p:cNvPr id="18" name="1 Imagen"/>
          <p:cNvPicPr/>
          <p:nvPr/>
        </p:nvPicPr>
        <p:blipFill>
          <a:blip r:embed="rId7" cstate="print"/>
          <a:srcRect/>
          <a:stretch>
            <a:fillRect/>
          </a:stretch>
        </p:blipFill>
        <p:spPr bwMode="auto">
          <a:xfrm>
            <a:off x="2452296" y="5332680"/>
            <a:ext cx="1152128" cy="792088"/>
          </a:xfrm>
          <a:prstGeom prst="rect">
            <a:avLst/>
          </a:prstGeom>
          <a:noFill/>
          <a:ln w="9525">
            <a:noFill/>
            <a:miter lim="800000"/>
            <a:headEnd/>
            <a:tailEnd/>
          </a:ln>
        </p:spPr>
      </p:pic>
      <p:sp>
        <p:nvSpPr>
          <p:cNvPr id="19" name="2 Subtítulo"/>
          <p:cNvSpPr txBox="1">
            <a:spLocks/>
          </p:cNvSpPr>
          <p:nvPr/>
        </p:nvSpPr>
        <p:spPr>
          <a:xfrm>
            <a:off x="5476056" y="1556792"/>
            <a:ext cx="3848472" cy="504056"/>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1800" b="1" i="0" u="none" strike="noStrike" kern="1200" cap="none" spc="0" normalizeH="0" baseline="0" noProof="0" dirty="0" smtClean="0">
                <a:ln>
                  <a:noFill/>
                </a:ln>
                <a:solidFill>
                  <a:srgbClr val="0070C0"/>
                </a:solidFill>
                <a:effectLst/>
                <a:uLnTx/>
                <a:uFillTx/>
                <a:latin typeface="+mn-lt"/>
                <a:ea typeface="+mn-ea"/>
                <a:cs typeface="+mn-cs"/>
              </a:rPr>
              <a:t>Módulo 6.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800" b="1" i="0" u="none" strike="noStrike" kern="1200" cap="none" spc="0" normalizeH="0" baseline="0" noProof="0" dirty="0" smtClean="0">
              <a:ln>
                <a:noFill/>
              </a:ln>
              <a:solidFill>
                <a:srgbClr val="0070C0"/>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800" b="1" i="0" u="none" strike="noStrike" kern="1200" cap="none" spc="0" normalizeH="0" baseline="0" noProof="0" dirty="0" smtClean="0">
              <a:ln>
                <a:noFill/>
              </a:ln>
              <a:solidFill>
                <a:srgbClr val="0070C0"/>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1800" b="1" i="0" u="none" strike="noStrike" kern="1200" cap="none" spc="0" normalizeH="0" baseline="0" noProof="0" dirty="0" smtClean="0">
                <a:ln>
                  <a:noFill/>
                </a:ln>
                <a:solidFill>
                  <a:srgbClr val="0070C0"/>
                </a:solidFill>
                <a:effectLst/>
                <a:uLnTx/>
                <a:uFillTx/>
                <a:latin typeface="+mn-lt"/>
                <a:ea typeface="+mn-ea"/>
                <a:cs typeface="+mn-cs"/>
              </a:rPr>
              <a:t>Módulo 7.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800" b="1" i="0" u="none" strike="noStrike" kern="1200" cap="none" spc="0" normalizeH="0" baseline="0" noProof="0" dirty="0" smtClean="0">
              <a:ln>
                <a:noFill/>
              </a:ln>
              <a:solidFill>
                <a:srgbClr val="0070C0"/>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800" b="1" i="0" u="none" strike="noStrike" kern="1200" cap="none" spc="0" normalizeH="0" baseline="0" noProof="0" dirty="0" smtClean="0">
              <a:ln>
                <a:noFill/>
              </a:ln>
              <a:solidFill>
                <a:srgbClr val="0070C0"/>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1800" b="1" i="0" u="none" strike="noStrike" kern="1200" cap="none" spc="0" normalizeH="0" baseline="0" noProof="0" dirty="0" smtClean="0">
                <a:ln>
                  <a:noFill/>
                </a:ln>
                <a:solidFill>
                  <a:srgbClr val="0070C0"/>
                </a:solidFill>
                <a:effectLst/>
                <a:uLnTx/>
                <a:uFillTx/>
                <a:latin typeface="+mn-lt"/>
                <a:ea typeface="+mn-ea"/>
                <a:cs typeface="+mn-cs"/>
              </a:rPr>
              <a:t>Módulo 8.</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800" b="1" i="0" u="none" strike="noStrike" kern="1200" cap="none" spc="0" normalizeH="0" baseline="0" noProof="0" dirty="0" smtClean="0">
              <a:ln>
                <a:noFill/>
              </a:ln>
              <a:solidFill>
                <a:srgbClr val="0070C0"/>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800" b="1" i="0" u="none" strike="noStrike" kern="1200" cap="none" spc="0" normalizeH="0" baseline="0" noProof="0" dirty="0" smtClean="0">
              <a:ln>
                <a:noFill/>
              </a:ln>
              <a:solidFill>
                <a:srgbClr val="0070C0"/>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1800" b="1" i="0" u="none" strike="noStrike" kern="1200" cap="none" spc="0" normalizeH="0" baseline="0" noProof="0" dirty="0" smtClean="0">
                <a:ln>
                  <a:noFill/>
                </a:ln>
                <a:solidFill>
                  <a:srgbClr val="0070C0"/>
                </a:solidFill>
                <a:effectLst/>
                <a:uLnTx/>
                <a:uFillTx/>
                <a:latin typeface="+mn-lt"/>
                <a:ea typeface="+mn-ea"/>
                <a:cs typeface="+mn-cs"/>
              </a:rPr>
              <a:t>Módulo 9.</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800" b="1" i="0" u="none" strike="noStrike" kern="1200" cap="none" spc="0" normalizeH="0" baseline="0" noProof="0" dirty="0" smtClean="0">
              <a:ln>
                <a:noFill/>
              </a:ln>
              <a:solidFill>
                <a:srgbClr val="0070C0"/>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800" b="1" i="0" u="none" strike="noStrike" kern="1200" cap="none" spc="0" normalizeH="0" baseline="0" noProof="0" dirty="0" smtClean="0">
              <a:ln>
                <a:noFill/>
              </a:ln>
              <a:solidFill>
                <a:srgbClr val="0070C0"/>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1800" b="1" i="0" u="none" strike="noStrike" kern="1200" cap="none" spc="0" normalizeH="0" baseline="0" noProof="0" dirty="0" smtClean="0">
                <a:ln>
                  <a:noFill/>
                </a:ln>
                <a:solidFill>
                  <a:srgbClr val="0070C0"/>
                </a:solidFill>
                <a:effectLst/>
                <a:uLnTx/>
                <a:uFillTx/>
                <a:latin typeface="+mn-lt"/>
                <a:ea typeface="+mn-ea"/>
                <a:cs typeface="+mn-cs"/>
              </a:rPr>
              <a:t>Módulo 10.</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800" b="1" i="0" u="none" strike="noStrike" kern="1200" cap="none" spc="0" normalizeH="0" baseline="0" noProof="0" dirty="0" smtClean="0">
              <a:ln>
                <a:noFill/>
              </a:ln>
              <a:solidFill>
                <a:srgbClr val="0070C0"/>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800" b="1" i="0" u="none" strike="noStrike" kern="1200" cap="none" spc="0" normalizeH="0" baseline="0" noProof="0" dirty="0" smtClean="0">
              <a:ln>
                <a:noFill/>
              </a:ln>
              <a:solidFill>
                <a:srgbClr val="0070C0"/>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800" b="1" i="0" u="none" strike="noStrike" kern="1200" cap="none" spc="0" normalizeH="0" baseline="0" noProof="0" dirty="0" smtClean="0">
              <a:ln>
                <a:noFill/>
              </a:ln>
              <a:solidFill>
                <a:srgbClr val="0070C0"/>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800" b="1" i="0" u="none" strike="noStrike" kern="1200" cap="none" spc="0" normalizeH="0" baseline="0" noProof="0" dirty="0" smtClean="0">
              <a:ln>
                <a:noFill/>
              </a:ln>
              <a:solidFill>
                <a:srgbClr val="0070C0"/>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800" b="1" i="0" u="none" strike="noStrike" kern="1200" cap="none" spc="0" normalizeH="0" baseline="0" noProof="0" dirty="0" smtClean="0">
              <a:ln>
                <a:noFill/>
              </a:ln>
              <a:solidFill>
                <a:srgbClr val="0070C0"/>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1800" b="1" i="0" u="none" strike="noStrike" kern="1200" cap="none" spc="0" normalizeH="0" baseline="0" noProof="0" dirty="0" smtClean="0">
                <a:ln>
                  <a:noFill/>
                </a:ln>
                <a:solidFill>
                  <a:srgbClr val="0070C0"/>
                </a:solidFill>
                <a:effectLst/>
                <a:uLnTx/>
                <a:uFillTx/>
                <a:latin typeface="+mn-lt"/>
                <a:ea typeface="+mn-ea"/>
                <a:cs typeface="+mn-cs"/>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800" b="1" i="0" u="none" strike="noStrike" kern="1200" cap="none" spc="0" normalizeH="0" baseline="0" noProof="0" dirty="0" smtClean="0">
              <a:ln>
                <a:noFill/>
              </a:ln>
              <a:solidFill>
                <a:srgbClr val="0070C0"/>
              </a:solidFill>
              <a:effectLst/>
              <a:uLnTx/>
              <a:uFillTx/>
              <a:latin typeface="+mn-lt"/>
              <a:ea typeface="+mn-ea"/>
              <a:cs typeface="+mn-cs"/>
            </a:endParaRPr>
          </a:p>
        </p:txBody>
      </p:sp>
      <p:pic>
        <p:nvPicPr>
          <p:cNvPr id="20" name="Picture 2"/>
          <p:cNvPicPr>
            <a:picLocks noChangeAspect="1" noChangeArrowheads="1"/>
          </p:cNvPicPr>
          <p:nvPr/>
        </p:nvPicPr>
        <p:blipFill>
          <a:blip r:embed="rId8" cstate="print"/>
          <a:srcRect/>
          <a:stretch>
            <a:fillRect/>
          </a:stretch>
        </p:blipFill>
        <p:spPr bwMode="auto">
          <a:xfrm>
            <a:off x="6876256" y="1340768"/>
            <a:ext cx="565935" cy="720080"/>
          </a:xfrm>
          <a:prstGeom prst="rect">
            <a:avLst/>
          </a:prstGeom>
          <a:noFill/>
        </p:spPr>
      </p:pic>
      <p:pic>
        <p:nvPicPr>
          <p:cNvPr id="21" name="Picture 3"/>
          <p:cNvPicPr>
            <a:picLocks noChangeAspect="1" noChangeArrowheads="1"/>
          </p:cNvPicPr>
          <p:nvPr/>
        </p:nvPicPr>
        <p:blipFill>
          <a:blip r:embed="rId9" cstate="print"/>
          <a:srcRect/>
          <a:stretch>
            <a:fillRect/>
          </a:stretch>
        </p:blipFill>
        <p:spPr bwMode="auto">
          <a:xfrm>
            <a:off x="6732240" y="2276872"/>
            <a:ext cx="1080120" cy="792088"/>
          </a:xfrm>
          <a:prstGeom prst="rect">
            <a:avLst/>
          </a:prstGeom>
          <a:noFill/>
        </p:spPr>
      </p:pic>
      <p:pic>
        <p:nvPicPr>
          <p:cNvPr id="22" name="Picture 2"/>
          <p:cNvPicPr>
            <a:picLocks noChangeAspect="1" noChangeArrowheads="1"/>
          </p:cNvPicPr>
          <p:nvPr/>
        </p:nvPicPr>
        <p:blipFill>
          <a:blip r:embed="rId10" cstate="print"/>
          <a:srcRect/>
          <a:stretch>
            <a:fillRect/>
          </a:stretch>
        </p:blipFill>
        <p:spPr bwMode="auto">
          <a:xfrm>
            <a:off x="6804248" y="3284984"/>
            <a:ext cx="1080120" cy="792088"/>
          </a:xfrm>
          <a:prstGeom prst="rect">
            <a:avLst/>
          </a:prstGeom>
          <a:noFill/>
        </p:spPr>
      </p:pic>
      <p:pic>
        <p:nvPicPr>
          <p:cNvPr id="23" name="Picture 2"/>
          <p:cNvPicPr>
            <a:picLocks noChangeAspect="1" noChangeArrowheads="1"/>
          </p:cNvPicPr>
          <p:nvPr/>
        </p:nvPicPr>
        <p:blipFill>
          <a:blip r:embed="rId11" cstate="print"/>
          <a:srcRect/>
          <a:stretch>
            <a:fillRect/>
          </a:stretch>
        </p:blipFill>
        <p:spPr bwMode="auto">
          <a:xfrm>
            <a:off x="6804248" y="4365104"/>
            <a:ext cx="1080120" cy="792088"/>
          </a:xfrm>
          <a:prstGeom prst="rect">
            <a:avLst/>
          </a:prstGeom>
          <a:noFill/>
        </p:spPr>
      </p:pic>
      <p:pic>
        <p:nvPicPr>
          <p:cNvPr id="24" name="Picture 2"/>
          <p:cNvPicPr>
            <a:picLocks noChangeAspect="1" noChangeArrowheads="1"/>
          </p:cNvPicPr>
          <p:nvPr/>
        </p:nvPicPr>
        <p:blipFill>
          <a:blip r:embed="rId12" cstate="print"/>
          <a:srcRect/>
          <a:stretch>
            <a:fillRect/>
          </a:stretch>
        </p:blipFill>
        <p:spPr bwMode="auto">
          <a:xfrm>
            <a:off x="6876256" y="5373216"/>
            <a:ext cx="1008112" cy="792088"/>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508104" y="2636912"/>
            <a:ext cx="911150" cy="140873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051720" y="692696"/>
            <a:ext cx="563116" cy="847725"/>
          </a:xfrm>
          <a:prstGeom prst="rect">
            <a:avLst/>
          </a:prstGeom>
          <a:noFill/>
          <a:ln w="9525">
            <a:noFill/>
            <a:miter lim="800000"/>
            <a:headEnd/>
            <a:tailEnd/>
          </a:ln>
        </p:spPr>
      </p:pic>
      <p:sp>
        <p:nvSpPr>
          <p:cNvPr id="9" name="2 Subtítulo"/>
          <p:cNvSpPr txBox="1">
            <a:spLocks/>
          </p:cNvSpPr>
          <p:nvPr/>
        </p:nvSpPr>
        <p:spPr>
          <a:xfrm>
            <a:off x="1443608" y="1628800"/>
            <a:ext cx="2048272" cy="50405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EC" sz="1800" i="0" u="none" strike="noStrike" kern="1200" cap="none" spc="0" normalizeH="0" baseline="0" noProof="0" dirty="0" smtClean="0">
                <a:ln>
                  <a:noFill/>
                </a:ln>
                <a:effectLst/>
                <a:uLnTx/>
                <a:uFillTx/>
                <a:latin typeface="+mn-lt"/>
                <a:ea typeface="+mn-ea"/>
                <a:cs typeface="+mn-cs"/>
              </a:rPr>
              <a:t>Monto de dinero.</a:t>
            </a:r>
          </a:p>
          <a:p>
            <a:pPr marL="342900" marR="0" lvl="0" indent="-342900" algn="l" defTabSz="914400" rtl="0" eaLnBrk="1" fontAlgn="auto" latinLnBrk="0" hangingPunct="1">
              <a:lnSpc>
                <a:spcPct val="100000"/>
              </a:lnSpc>
              <a:spcBef>
                <a:spcPct val="20000"/>
              </a:spcBef>
              <a:spcAft>
                <a:spcPts val="0"/>
              </a:spcAft>
              <a:buClrTx/>
              <a:buSzTx/>
              <a:tabLst/>
              <a:defRPr/>
            </a:pPr>
            <a:r>
              <a:rPr lang="es-EC" dirty="0" smtClean="0"/>
              <a:t>Rutas</a:t>
            </a:r>
            <a:r>
              <a:rPr kumimoji="0" lang="es-EC" sz="1800" i="0" u="none" strike="noStrike" kern="1200" cap="none" spc="0" normalizeH="0" baseline="0" noProof="0" dirty="0" smtClean="0">
                <a:ln>
                  <a:noFill/>
                </a:ln>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80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s-EC" sz="180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800" i="0" u="none" strike="noStrike" kern="1200" cap="none" spc="0" normalizeH="0" baseline="0" noProof="0" dirty="0" smtClean="0">
              <a:ln>
                <a:noFill/>
              </a:ln>
              <a:effectLst/>
              <a:uLnTx/>
              <a:uFillTx/>
              <a:latin typeface="+mn-lt"/>
              <a:ea typeface="+mn-ea"/>
              <a:cs typeface="+mn-cs"/>
            </a:endParaRPr>
          </a:p>
        </p:txBody>
      </p:sp>
      <p:sp>
        <p:nvSpPr>
          <p:cNvPr id="10" name="2 Subtítulo"/>
          <p:cNvSpPr txBox="1">
            <a:spLocks/>
          </p:cNvSpPr>
          <p:nvPr/>
        </p:nvSpPr>
        <p:spPr>
          <a:xfrm>
            <a:off x="1187624" y="260648"/>
            <a:ext cx="2592288" cy="504056"/>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s-EC" b="1" i="0" u="none" strike="noStrike" kern="1200" cap="none" spc="0" normalizeH="0" baseline="0" noProof="0" dirty="0" smtClean="0">
                <a:ln>
                  <a:noFill/>
                </a:ln>
                <a:effectLst/>
                <a:uLnTx/>
                <a:uFillTx/>
                <a:latin typeface="+mn-lt"/>
                <a:ea typeface="+mn-ea"/>
                <a:cs typeface="+mn-cs"/>
              </a:rPr>
              <a:t>JEFE DE OPERACIONES</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b="1" i="0" u="none" strike="noStrike" kern="1200" cap="none" spc="0" normalizeH="0" baseline="0" noProof="0" dirty="0" smtClean="0">
              <a:ln>
                <a:noFill/>
              </a:ln>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s-EC" b="1" i="0" u="none" strike="noStrike" kern="1200" cap="none" spc="0" normalizeH="0" baseline="0" noProof="0" dirty="0" smtClean="0">
              <a:ln>
                <a:noFill/>
              </a:ln>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s-EC" b="1" i="0" u="none" strike="noStrike" kern="1200" cap="none" spc="0" normalizeH="0" baseline="0" noProof="0" dirty="0" smtClean="0">
              <a:ln>
                <a:noFill/>
              </a:ln>
              <a:effectLst/>
              <a:uLnTx/>
              <a:uFillTx/>
              <a:latin typeface="+mn-lt"/>
              <a:ea typeface="+mn-ea"/>
              <a:cs typeface="+mn-cs"/>
            </a:endParaRPr>
          </a:p>
        </p:txBody>
      </p:sp>
      <p:sp>
        <p:nvSpPr>
          <p:cNvPr id="11" name="2 Subtítulo"/>
          <p:cNvSpPr txBox="1">
            <a:spLocks/>
          </p:cNvSpPr>
          <p:nvPr/>
        </p:nvSpPr>
        <p:spPr>
          <a:xfrm>
            <a:off x="1331640" y="2492896"/>
            <a:ext cx="2232248" cy="504056"/>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s-EC" sz="1800" b="1" i="0" u="none" strike="noStrike" kern="1200" cap="none" spc="0" normalizeH="0" baseline="0" noProof="0" dirty="0" smtClean="0">
                <a:ln>
                  <a:noFill/>
                </a:ln>
                <a:effectLst/>
                <a:uLnTx/>
                <a:uFillTx/>
                <a:latin typeface="+mn-lt"/>
                <a:ea typeface="+mn-ea"/>
                <a:cs typeface="+mn-cs"/>
              </a:rPr>
              <a:t>JEFE</a:t>
            </a:r>
            <a:r>
              <a:rPr kumimoji="0" lang="es-EC" sz="1800" b="1" i="0" u="none" strike="noStrike" kern="1200" cap="none" spc="0" normalizeH="0" noProof="0" dirty="0" smtClean="0">
                <a:ln>
                  <a:noFill/>
                </a:ln>
                <a:effectLst/>
                <a:uLnTx/>
                <a:uFillTx/>
                <a:latin typeface="+mn-lt"/>
                <a:ea typeface="+mn-ea"/>
                <a:cs typeface="+mn-cs"/>
              </a:rPr>
              <a:t> DE SEGURIDAD</a:t>
            </a:r>
            <a:endParaRPr kumimoji="0" lang="es-EC" sz="1800" b="1" i="0" u="none" strike="noStrike" kern="1200" cap="none" spc="0" normalizeH="0" baseline="0" noProof="0" dirty="0" smtClean="0">
              <a:ln>
                <a:noFill/>
              </a:ln>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800" b="1" i="0" u="none" strike="noStrike" kern="1200" cap="none" spc="0" normalizeH="0" baseline="0" noProof="0" dirty="0" smtClean="0">
              <a:ln>
                <a:noFill/>
              </a:ln>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s-EC" sz="1800" b="1" i="0" u="none" strike="noStrike" kern="1200" cap="none" spc="0" normalizeH="0" baseline="0" noProof="0" dirty="0" smtClean="0">
              <a:ln>
                <a:noFill/>
              </a:ln>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800" b="1" i="0" u="none" strike="noStrike" kern="1200" cap="none" spc="0" normalizeH="0" baseline="0" noProof="0" dirty="0" smtClean="0">
              <a:ln>
                <a:noFill/>
              </a:ln>
              <a:effectLst/>
              <a:uLnTx/>
              <a:uFillTx/>
              <a:latin typeface="+mn-lt"/>
              <a:ea typeface="+mn-ea"/>
              <a:cs typeface="+mn-cs"/>
            </a:endParaRPr>
          </a:p>
        </p:txBody>
      </p:sp>
      <p:pic>
        <p:nvPicPr>
          <p:cNvPr id="12" name="Picture 3"/>
          <p:cNvPicPr>
            <a:picLocks noChangeAspect="1" noChangeArrowheads="1"/>
          </p:cNvPicPr>
          <p:nvPr/>
        </p:nvPicPr>
        <p:blipFill>
          <a:blip r:embed="rId3" cstate="print"/>
          <a:srcRect/>
          <a:stretch>
            <a:fillRect/>
          </a:stretch>
        </p:blipFill>
        <p:spPr bwMode="auto">
          <a:xfrm>
            <a:off x="2064668" y="2996952"/>
            <a:ext cx="563116" cy="847725"/>
          </a:xfrm>
          <a:prstGeom prst="rect">
            <a:avLst/>
          </a:prstGeom>
          <a:noFill/>
          <a:ln w="9525">
            <a:noFill/>
            <a:miter lim="800000"/>
            <a:headEnd/>
            <a:tailEnd/>
          </a:ln>
        </p:spPr>
      </p:pic>
      <p:sp>
        <p:nvSpPr>
          <p:cNvPr id="13" name="2 Subtítulo"/>
          <p:cNvSpPr txBox="1">
            <a:spLocks/>
          </p:cNvSpPr>
          <p:nvPr/>
        </p:nvSpPr>
        <p:spPr>
          <a:xfrm>
            <a:off x="1475656" y="4005064"/>
            <a:ext cx="2048272" cy="50405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EC" sz="1800" i="0" u="none" strike="noStrike" kern="1200" cap="none" spc="0" normalizeH="0" baseline="0" noProof="0" dirty="0" smtClean="0">
                <a:ln>
                  <a:noFill/>
                </a:ln>
                <a:effectLst/>
                <a:uLnTx/>
                <a:uFillTx/>
                <a:latin typeface="+mn-lt"/>
                <a:ea typeface="+mn-ea"/>
                <a:cs typeface="+mn-cs"/>
              </a:rPr>
              <a:t>Análisis de riesgos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80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s-EC" sz="180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800" i="0" u="none" strike="noStrike" kern="1200" cap="none" spc="0" normalizeH="0" baseline="0" noProof="0" dirty="0" smtClean="0">
              <a:ln>
                <a:noFill/>
              </a:ln>
              <a:effectLst/>
              <a:uLnTx/>
              <a:uFillTx/>
              <a:latin typeface="+mn-lt"/>
              <a:ea typeface="+mn-ea"/>
              <a:cs typeface="+mn-cs"/>
            </a:endParaRPr>
          </a:p>
        </p:txBody>
      </p:sp>
      <p:sp>
        <p:nvSpPr>
          <p:cNvPr id="14" name="2 Subtítulo"/>
          <p:cNvSpPr txBox="1">
            <a:spLocks/>
          </p:cNvSpPr>
          <p:nvPr/>
        </p:nvSpPr>
        <p:spPr>
          <a:xfrm>
            <a:off x="1187624" y="4509120"/>
            <a:ext cx="2592288" cy="504056"/>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s-EC" b="1" i="0" u="none" strike="noStrike" kern="1200" cap="none" spc="0" normalizeH="0" baseline="0" noProof="0" dirty="0" smtClean="0">
                <a:ln>
                  <a:noFill/>
                </a:ln>
                <a:effectLst/>
                <a:uLnTx/>
                <a:uFillTx/>
                <a:latin typeface="+mn-lt"/>
                <a:ea typeface="+mn-ea"/>
                <a:cs typeface="+mn-cs"/>
              </a:rPr>
              <a:t>JEFE DE TT.HH</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b="1" i="0" u="none" strike="noStrike" kern="1200" cap="none" spc="0" normalizeH="0" baseline="0" noProof="0" dirty="0" smtClean="0">
              <a:ln>
                <a:noFill/>
              </a:ln>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s-EC" b="1" i="0" u="none" strike="noStrike" kern="1200" cap="none" spc="0" normalizeH="0" baseline="0" noProof="0" dirty="0" smtClean="0">
              <a:ln>
                <a:noFill/>
              </a:ln>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s-EC" b="1" i="0" u="none" strike="noStrike" kern="1200" cap="none" spc="0" normalizeH="0" baseline="0" noProof="0" dirty="0" smtClean="0">
              <a:ln>
                <a:noFill/>
              </a:ln>
              <a:effectLst/>
              <a:uLnTx/>
              <a:uFillTx/>
              <a:latin typeface="+mn-lt"/>
              <a:ea typeface="+mn-ea"/>
              <a:cs typeface="+mn-cs"/>
            </a:endParaRPr>
          </a:p>
        </p:txBody>
      </p:sp>
      <p:pic>
        <p:nvPicPr>
          <p:cNvPr id="15" name="Picture 3"/>
          <p:cNvPicPr>
            <a:picLocks noChangeAspect="1" noChangeArrowheads="1"/>
          </p:cNvPicPr>
          <p:nvPr/>
        </p:nvPicPr>
        <p:blipFill>
          <a:blip r:embed="rId3" cstate="print"/>
          <a:srcRect/>
          <a:stretch>
            <a:fillRect/>
          </a:stretch>
        </p:blipFill>
        <p:spPr bwMode="auto">
          <a:xfrm>
            <a:off x="2123728" y="5013176"/>
            <a:ext cx="563116" cy="847725"/>
          </a:xfrm>
          <a:prstGeom prst="rect">
            <a:avLst/>
          </a:prstGeom>
          <a:noFill/>
          <a:ln w="9525">
            <a:noFill/>
            <a:miter lim="800000"/>
            <a:headEnd/>
            <a:tailEnd/>
          </a:ln>
        </p:spPr>
      </p:pic>
      <p:sp>
        <p:nvSpPr>
          <p:cNvPr id="16" name="2 Subtítulo"/>
          <p:cNvSpPr txBox="1">
            <a:spLocks/>
          </p:cNvSpPr>
          <p:nvPr/>
        </p:nvSpPr>
        <p:spPr>
          <a:xfrm>
            <a:off x="1547664" y="6093296"/>
            <a:ext cx="2048272" cy="50405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s-EC" dirty="0" smtClean="0"/>
              <a:t>Capacitación</a:t>
            </a:r>
            <a:r>
              <a:rPr kumimoji="0" lang="es-EC" sz="1800" i="0" u="none" strike="noStrike" kern="1200" cap="none" spc="0" normalizeH="0" baseline="0" noProof="0" dirty="0" smtClean="0">
                <a:ln>
                  <a:noFill/>
                </a:ln>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tabLst/>
              <a:defRPr/>
            </a:pPr>
            <a:r>
              <a:rPr lang="es-EC" noProof="0" dirty="0" smtClean="0"/>
              <a:t>Confiabilidad</a:t>
            </a:r>
            <a:endParaRPr kumimoji="0" lang="es-EC" sz="180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80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s-EC" sz="180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800" i="0" u="none" strike="noStrike" kern="1200" cap="none" spc="0" normalizeH="0" baseline="0" noProof="0" dirty="0" smtClean="0">
              <a:ln>
                <a:noFill/>
              </a:ln>
              <a:effectLst/>
              <a:uLnTx/>
              <a:uFillTx/>
              <a:latin typeface="+mn-lt"/>
              <a:ea typeface="+mn-ea"/>
              <a:cs typeface="+mn-cs"/>
            </a:endParaRPr>
          </a:p>
        </p:txBody>
      </p:sp>
      <p:cxnSp>
        <p:nvCxnSpPr>
          <p:cNvPr id="18" name="17 Conector recto"/>
          <p:cNvCxnSpPr/>
          <p:nvPr/>
        </p:nvCxnSpPr>
        <p:spPr>
          <a:xfrm>
            <a:off x="5004048" y="1196752"/>
            <a:ext cx="0" cy="43204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a:off x="5004048" y="1196752"/>
            <a:ext cx="2232248"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a:off x="5004048" y="5517232"/>
            <a:ext cx="2232248"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4" cstate="print"/>
          <a:srcRect/>
          <a:stretch>
            <a:fillRect/>
          </a:stretch>
        </p:blipFill>
        <p:spPr bwMode="auto">
          <a:xfrm>
            <a:off x="4759888" y="2924944"/>
            <a:ext cx="561975" cy="866775"/>
          </a:xfrm>
          <a:prstGeom prst="rect">
            <a:avLst/>
          </a:prstGeom>
          <a:noFill/>
          <a:ln w="9525">
            <a:noFill/>
            <a:miter lim="800000"/>
            <a:headEnd/>
            <a:tailEnd/>
          </a:ln>
        </p:spPr>
      </p:pic>
      <p:sp>
        <p:nvSpPr>
          <p:cNvPr id="24" name="2 Subtítulo"/>
          <p:cNvSpPr txBox="1">
            <a:spLocks/>
          </p:cNvSpPr>
          <p:nvPr/>
        </p:nvSpPr>
        <p:spPr>
          <a:xfrm>
            <a:off x="6300192" y="260648"/>
            <a:ext cx="2843808" cy="504056"/>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s-EC" b="1" i="0" u="none" strike="noStrike" kern="1200" cap="none" spc="0" normalizeH="0" baseline="0" noProof="0" dirty="0" smtClean="0">
                <a:ln>
                  <a:noFill/>
                </a:ln>
                <a:effectLst/>
                <a:uLnTx/>
                <a:uFillTx/>
                <a:latin typeface="+mn-lt"/>
                <a:ea typeface="+mn-ea"/>
                <a:cs typeface="+mn-cs"/>
              </a:rPr>
              <a:t>JEFE DE MANTENIMIENTO</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b="1" i="0" u="none" strike="noStrike" kern="1200" cap="none" spc="0" normalizeH="0" baseline="0" noProof="0" dirty="0" smtClean="0">
              <a:ln>
                <a:noFill/>
              </a:ln>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s-EC" b="1" i="0" u="none" strike="noStrike" kern="1200" cap="none" spc="0" normalizeH="0" baseline="0" noProof="0" dirty="0" smtClean="0">
              <a:ln>
                <a:noFill/>
              </a:ln>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s-EC" b="1" i="0" u="none" strike="noStrike" kern="1200" cap="none" spc="0" normalizeH="0" baseline="0" noProof="0" dirty="0" smtClean="0">
              <a:ln>
                <a:noFill/>
              </a:ln>
              <a:effectLst/>
              <a:uLnTx/>
              <a:uFillTx/>
              <a:latin typeface="+mn-lt"/>
              <a:ea typeface="+mn-ea"/>
              <a:cs typeface="+mn-cs"/>
            </a:endParaRPr>
          </a:p>
        </p:txBody>
      </p:sp>
      <p:pic>
        <p:nvPicPr>
          <p:cNvPr id="25" name="Picture 3"/>
          <p:cNvPicPr>
            <a:picLocks noChangeAspect="1" noChangeArrowheads="1"/>
          </p:cNvPicPr>
          <p:nvPr/>
        </p:nvPicPr>
        <p:blipFill>
          <a:blip r:embed="rId3" cstate="print"/>
          <a:srcRect/>
          <a:stretch>
            <a:fillRect/>
          </a:stretch>
        </p:blipFill>
        <p:spPr bwMode="auto">
          <a:xfrm>
            <a:off x="7393260" y="692696"/>
            <a:ext cx="563116" cy="847725"/>
          </a:xfrm>
          <a:prstGeom prst="rect">
            <a:avLst/>
          </a:prstGeom>
          <a:noFill/>
          <a:ln w="9525">
            <a:noFill/>
            <a:miter lim="800000"/>
            <a:headEnd/>
            <a:tailEnd/>
          </a:ln>
        </p:spPr>
      </p:pic>
      <p:sp>
        <p:nvSpPr>
          <p:cNvPr id="26" name="2 Subtítulo"/>
          <p:cNvSpPr txBox="1">
            <a:spLocks/>
          </p:cNvSpPr>
          <p:nvPr/>
        </p:nvSpPr>
        <p:spPr>
          <a:xfrm>
            <a:off x="6660232" y="1700808"/>
            <a:ext cx="2483768" cy="50405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EC" sz="1800" i="0" u="none" strike="noStrike" kern="1200" cap="none" spc="0" normalizeH="0" baseline="0" noProof="0" dirty="0" smtClean="0">
                <a:ln>
                  <a:noFill/>
                </a:ln>
                <a:effectLst/>
                <a:uLnTx/>
                <a:uFillTx/>
                <a:latin typeface="+mn-lt"/>
                <a:ea typeface="+mn-ea"/>
                <a:cs typeface="+mn-cs"/>
              </a:rPr>
              <a:t>Nivel de blindaje camión</a:t>
            </a:r>
            <a:r>
              <a:rPr kumimoji="0" lang="es-EC" sz="1800" i="0" u="none" strike="noStrike" kern="1200" cap="none" spc="0" normalizeH="0" noProof="0" dirty="0" smtClean="0">
                <a:ln>
                  <a:noFill/>
                </a:ln>
                <a:effectLst/>
                <a:uLnTx/>
                <a:uFillTx/>
                <a:latin typeface="+mn-lt"/>
                <a:ea typeface="+mn-ea"/>
                <a:cs typeface="+mn-cs"/>
              </a:rPr>
              <a:t> </a:t>
            </a:r>
            <a:endParaRPr kumimoji="0" lang="es-EC" sz="180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es-EC" noProof="0" dirty="0" smtClean="0"/>
              <a:t>Mantenimiento.</a:t>
            </a:r>
            <a:endParaRPr kumimoji="0" lang="es-EC" sz="180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80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s-EC" sz="1800" i="0" u="none" strike="noStrike" kern="1200" cap="none" spc="0" normalizeH="0" baseline="0" noProof="0" dirty="0" smtClean="0">
              <a:ln>
                <a:noFill/>
              </a:ln>
              <a:effectLst/>
              <a:uLnTx/>
              <a:uFillTx/>
              <a:latin typeface="+mn-lt"/>
              <a:ea typeface="+mn-ea"/>
              <a:cs typeface="+mn-cs"/>
            </a:endParaRPr>
          </a:p>
        </p:txBody>
      </p:sp>
      <p:sp>
        <p:nvSpPr>
          <p:cNvPr id="27" name="2 Subtítulo"/>
          <p:cNvSpPr txBox="1">
            <a:spLocks/>
          </p:cNvSpPr>
          <p:nvPr/>
        </p:nvSpPr>
        <p:spPr>
          <a:xfrm>
            <a:off x="6588224" y="4509120"/>
            <a:ext cx="2232248" cy="504056"/>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s-EC" sz="1800" b="1" i="0" u="none" strike="noStrike" kern="1200" cap="none" spc="0" normalizeH="0" baseline="0" noProof="0" dirty="0" smtClean="0">
                <a:ln>
                  <a:noFill/>
                </a:ln>
                <a:effectLst/>
                <a:uLnTx/>
                <a:uFillTx/>
                <a:latin typeface="+mn-lt"/>
                <a:ea typeface="+mn-ea"/>
                <a:cs typeface="+mn-cs"/>
              </a:rPr>
              <a:t>JEFE</a:t>
            </a:r>
            <a:r>
              <a:rPr kumimoji="0" lang="es-EC" sz="1800" b="1" i="0" u="none" strike="noStrike" kern="1200" cap="none" spc="0" normalizeH="0" noProof="0" dirty="0" smtClean="0">
                <a:ln>
                  <a:noFill/>
                </a:ln>
                <a:effectLst/>
                <a:uLnTx/>
                <a:uFillTx/>
                <a:latin typeface="+mn-lt"/>
                <a:ea typeface="+mn-ea"/>
                <a:cs typeface="+mn-cs"/>
              </a:rPr>
              <a:t> DE RASTRILLO</a:t>
            </a:r>
            <a:endParaRPr kumimoji="0" lang="es-EC" sz="1800" b="1" i="0" u="none" strike="noStrike" kern="1200" cap="none" spc="0" normalizeH="0" baseline="0" noProof="0" dirty="0" smtClean="0">
              <a:ln>
                <a:noFill/>
              </a:ln>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800" b="1" i="0" u="none" strike="noStrike" kern="1200" cap="none" spc="0" normalizeH="0" baseline="0" noProof="0" dirty="0" smtClean="0">
              <a:ln>
                <a:noFill/>
              </a:ln>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s-EC" sz="1800" b="1" i="0" u="none" strike="noStrike" kern="1200" cap="none" spc="0" normalizeH="0" baseline="0" noProof="0" dirty="0" smtClean="0">
              <a:ln>
                <a:noFill/>
              </a:ln>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800" b="1" i="0" u="none" strike="noStrike" kern="1200" cap="none" spc="0" normalizeH="0" baseline="0" noProof="0" dirty="0" smtClean="0">
              <a:ln>
                <a:noFill/>
              </a:ln>
              <a:effectLst/>
              <a:uLnTx/>
              <a:uFillTx/>
              <a:latin typeface="+mn-lt"/>
              <a:ea typeface="+mn-ea"/>
              <a:cs typeface="+mn-cs"/>
            </a:endParaRPr>
          </a:p>
        </p:txBody>
      </p:sp>
      <p:pic>
        <p:nvPicPr>
          <p:cNvPr id="28" name="Picture 3"/>
          <p:cNvPicPr>
            <a:picLocks noChangeAspect="1" noChangeArrowheads="1"/>
          </p:cNvPicPr>
          <p:nvPr/>
        </p:nvPicPr>
        <p:blipFill>
          <a:blip r:embed="rId3" cstate="print"/>
          <a:srcRect/>
          <a:stretch>
            <a:fillRect/>
          </a:stretch>
        </p:blipFill>
        <p:spPr bwMode="auto">
          <a:xfrm>
            <a:off x="7308304" y="5029547"/>
            <a:ext cx="563116" cy="847725"/>
          </a:xfrm>
          <a:prstGeom prst="rect">
            <a:avLst/>
          </a:prstGeom>
          <a:noFill/>
          <a:ln w="9525">
            <a:noFill/>
            <a:miter lim="800000"/>
            <a:headEnd/>
            <a:tailEnd/>
          </a:ln>
        </p:spPr>
      </p:pic>
      <p:sp>
        <p:nvSpPr>
          <p:cNvPr id="31" name="2 Subtítulo"/>
          <p:cNvSpPr txBox="1">
            <a:spLocks/>
          </p:cNvSpPr>
          <p:nvPr/>
        </p:nvSpPr>
        <p:spPr>
          <a:xfrm>
            <a:off x="6660232" y="6021288"/>
            <a:ext cx="2232248" cy="50405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s-EC" dirty="0" smtClean="0"/>
              <a:t>Tipo de armamento</a:t>
            </a:r>
            <a:r>
              <a:rPr kumimoji="0" lang="es-EC" sz="1800" i="0" u="none" strike="noStrike" kern="1200" cap="none" spc="0" normalizeH="0" baseline="0" noProof="0" dirty="0" smtClean="0">
                <a:ln>
                  <a:noFill/>
                </a:ln>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tabLst/>
              <a:defRPr/>
            </a:pPr>
            <a:r>
              <a:rPr lang="es-EC" noProof="0" dirty="0" smtClean="0"/>
              <a:t>Mantenimiento</a:t>
            </a:r>
            <a:endParaRPr kumimoji="0" lang="es-EC" sz="180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80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s-EC" sz="180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800" i="0" u="none" strike="noStrike" kern="1200" cap="none" spc="0" normalizeH="0" baseline="0" noProof="0" dirty="0" smtClean="0">
              <a:ln>
                <a:noFill/>
              </a:ln>
              <a:effectLst/>
              <a:uLnTx/>
              <a:uFillTx/>
              <a:latin typeface="+mn-lt"/>
              <a:ea typeface="+mn-ea"/>
              <a:cs typeface="+mn-cs"/>
            </a:endParaRPr>
          </a:p>
        </p:txBody>
      </p:sp>
      <p:cxnSp>
        <p:nvCxnSpPr>
          <p:cNvPr id="33" name="32 Conector recto de flecha"/>
          <p:cNvCxnSpPr/>
          <p:nvPr/>
        </p:nvCxnSpPr>
        <p:spPr>
          <a:xfrm flipH="1">
            <a:off x="2699792" y="1196752"/>
            <a:ext cx="2304256"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flipH="1">
            <a:off x="2699792" y="3429000"/>
            <a:ext cx="2304256"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p:nvPr/>
        </p:nvCxnSpPr>
        <p:spPr>
          <a:xfrm flipH="1">
            <a:off x="2699792" y="5517232"/>
            <a:ext cx="2304256"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131840" y="1340768"/>
            <a:ext cx="3600400" cy="4551595"/>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3563888" y="1916832"/>
            <a:ext cx="2361117" cy="2131774"/>
          </a:xfrm>
          <a:prstGeom prst="rect">
            <a:avLst/>
          </a:prstGeom>
          <a:noFill/>
          <a:ln w="9525">
            <a:noFill/>
            <a:miter lim="800000"/>
            <a:headEnd/>
            <a:tailEnd/>
          </a:ln>
        </p:spPr>
      </p:pic>
      <p:sp>
        <p:nvSpPr>
          <p:cNvPr id="4" name="1 Título"/>
          <p:cNvSpPr txBox="1">
            <a:spLocks/>
          </p:cNvSpPr>
          <p:nvPr/>
        </p:nvSpPr>
        <p:spPr>
          <a:xfrm>
            <a:off x="1187624" y="404664"/>
            <a:ext cx="6624736" cy="936104"/>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cap="none" spc="0" normalizeH="0" baseline="0" noProof="0" dirty="0" smtClean="0">
                <a:ln>
                  <a:noFill/>
                </a:ln>
                <a:solidFill>
                  <a:srgbClr val="0070C0"/>
                </a:solidFill>
                <a:effectLst/>
                <a:uLnTx/>
                <a:uFillTx/>
                <a:latin typeface="+mj-lt"/>
                <a:ea typeface="+mj-ea"/>
                <a:cs typeface="+mj-cs"/>
              </a:rPr>
              <a:t>TERMINAL PERSONAL</a:t>
            </a:r>
            <a:r>
              <a:rPr kumimoji="0" lang="es-EC" sz="3200" b="1" i="0" u="none" strike="noStrike" kern="1200" cap="none" spc="0" normalizeH="0" noProof="0" dirty="0" smtClean="0">
                <a:ln>
                  <a:noFill/>
                </a:ln>
                <a:solidFill>
                  <a:srgbClr val="0070C0"/>
                </a:solidFill>
                <a:effectLst/>
                <a:uLnTx/>
                <a:uFillTx/>
                <a:latin typeface="+mj-lt"/>
                <a:ea typeface="+mj-ea"/>
                <a:cs typeface="+mj-cs"/>
              </a:rPr>
              <a:t> / PERSONAL DIGITAL ASSISTANT</a:t>
            </a:r>
            <a:endParaRPr kumimoji="0" lang="es-EC" sz="3200" b="1" i="0" u="none" strike="noStrike" kern="1200" cap="none" spc="0" normalizeH="0" baseline="0" noProof="0" dirty="0">
              <a:ln>
                <a:noFill/>
              </a:ln>
              <a:solidFill>
                <a:srgbClr val="0070C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OBJETIVOS</a:t>
            </a:r>
            <a:endParaRPr lang="es-EC" b="1" dirty="0"/>
          </a:p>
        </p:txBody>
      </p:sp>
      <p:sp>
        <p:nvSpPr>
          <p:cNvPr id="3" name="2 Marcador de contenido"/>
          <p:cNvSpPr>
            <a:spLocks noGrp="1"/>
          </p:cNvSpPr>
          <p:nvPr>
            <p:ph idx="1"/>
          </p:nvPr>
        </p:nvSpPr>
        <p:spPr>
          <a:xfrm>
            <a:off x="590872" y="1484784"/>
            <a:ext cx="8229600" cy="4525963"/>
          </a:xfrm>
        </p:spPr>
        <p:txBody>
          <a:bodyPr/>
          <a:lstStyle/>
          <a:p>
            <a:pPr>
              <a:buNone/>
            </a:pPr>
            <a:r>
              <a:rPr lang="es-ES" cap="all" dirty="0" smtClean="0"/>
              <a:t>	</a:t>
            </a:r>
            <a:r>
              <a:rPr lang="es-ES" b="1" cap="all" dirty="0" smtClean="0"/>
              <a:t>ObjetivoS ESPECIFICOS </a:t>
            </a:r>
            <a:endParaRPr lang="es-EC" b="1" dirty="0" smtClean="0"/>
          </a:p>
          <a:p>
            <a:pPr lvl="0">
              <a:buNone/>
            </a:pPr>
            <a:r>
              <a:rPr lang="es-EC" dirty="0" smtClean="0"/>
              <a:t>	</a:t>
            </a:r>
          </a:p>
          <a:p>
            <a:pPr>
              <a:buNone/>
            </a:pPr>
            <a:endParaRPr lang="es-EC" dirty="0"/>
          </a:p>
        </p:txBody>
      </p:sp>
      <p:pic>
        <p:nvPicPr>
          <p:cNvPr id="28674" name="Picture 2"/>
          <p:cNvPicPr>
            <a:picLocks noChangeAspect="1" noChangeArrowheads="1"/>
          </p:cNvPicPr>
          <p:nvPr/>
        </p:nvPicPr>
        <p:blipFill>
          <a:blip r:embed="rId2" cstate="print"/>
          <a:srcRect/>
          <a:stretch>
            <a:fillRect/>
          </a:stretch>
        </p:blipFill>
        <p:spPr bwMode="auto">
          <a:xfrm>
            <a:off x="1619672" y="2132856"/>
            <a:ext cx="1764118" cy="1753741"/>
          </a:xfrm>
          <a:prstGeom prst="rect">
            <a:avLst/>
          </a:prstGeom>
          <a:noFill/>
          <a:ln w="9525">
            <a:noFill/>
            <a:miter lim="800000"/>
            <a:headEnd/>
            <a:tailEnd/>
          </a:ln>
        </p:spPr>
      </p:pic>
      <p:pic>
        <p:nvPicPr>
          <p:cNvPr id="28676" name="Picture 4"/>
          <p:cNvPicPr>
            <a:picLocks noChangeAspect="1" noChangeArrowheads="1"/>
          </p:cNvPicPr>
          <p:nvPr/>
        </p:nvPicPr>
        <p:blipFill>
          <a:blip r:embed="rId3" cstate="print"/>
          <a:srcRect/>
          <a:stretch>
            <a:fillRect/>
          </a:stretch>
        </p:blipFill>
        <p:spPr bwMode="auto">
          <a:xfrm>
            <a:off x="4716016" y="2348880"/>
            <a:ext cx="2202372" cy="1656184"/>
          </a:xfrm>
          <a:prstGeom prst="rect">
            <a:avLst/>
          </a:prstGeom>
          <a:noFill/>
          <a:ln w="9525">
            <a:noFill/>
            <a:miter lim="800000"/>
            <a:headEnd/>
            <a:tailEnd/>
          </a:ln>
        </p:spPr>
      </p:pic>
      <p:pic>
        <p:nvPicPr>
          <p:cNvPr id="28677" name="Picture 5"/>
          <p:cNvPicPr>
            <a:picLocks noChangeAspect="1" noChangeArrowheads="1"/>
          </p:cNvPicPr>
          <p:nvPr/>
        </p:nvPicPr>
        <p:blipFill>
          <a:blip r:embed="rId4" cstate="print"/>
          <a:srcRect/>
          <a:stretch>
            <a:fillRect/>
          </a:stretch>
        </p:blipFill>
        <p:spPr bwMode="auto">
          <a:xfrm>
            <a:off x="1691680" y="4653136"/>
            <a:ext cx="2137845" cy="1536576"/>
          </a:xfrm>
          <a:prstGeom prst="rect">
            <a:avLst/>
          </a:prstGeom>
          <a:noFill/>
          <a:ln w="9525">
            <a:noFill/>
            <a:miter lim="800000"/>
            <a:headEnd/>
            <a:tailEnd/>
          </a:ln>
        </p:spPr>
      </p:pic>
      <p:pic>
        <p:nvPicPr>
          <p:cNvPr id="9" name="8 Imagen"/>
          <p:cNvPicPr/>
          <p:nvPr/>
        </p:nvPicPr>
        <p:blipFill>
          <a:blip r:embed="rId5" cstate="print"/>
          <a:srcRect/>
          <a:stretch>
            <a:fillRect/>
          </a:stretch>
        </p:blipFill>
        <p:spPr bwMode="auto">
          <a:xfrm>
            <a:off x="4716016" y="4293096"/>
            <a:ext cx="2592288" cy="208823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ox(in)">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8676"/>
                                        </p:tgtEl>
                                        <p:attrNameLst>
                                          <p:attrName>style.visibility</p:attrName>
                                        </p:attrNameLst>
                                      </p:cBhvr>
                                      <p:to>
                                        <p:strVal val="visible"/>
                                      </p:to>
                                    </p:set>
                                    <p:animEffect transition="in" filter="box(in)">
                                      <p:cBhvr>
                                        <p:cTn id="12" dur="500"/>
                                        <p:tgtEl>
                                          <p:spTgt spid="2867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8677"/>
                                        </p:tgtEl>
                                        <p:attrNameLst>
                                          <p:attrName>style.visibility</p:attrName>
                                        </p:attrNameLst>
                                      </p:cBhvr>
                                      <p:to>
                                        <p:strVal val="visible"/>
                                      </p:to>
                                    </p:set>
                                    <p:animEffect transition="in" filter="box(in)">
                                      <p:cBhvr>
                                        <p:cTn id="17" dur="500"/>
                                        <p:tgtEl>
                                          <p:spTgt spid="2867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548680"/>
            <a:ext cx="6624736" cy="936104"/>
          </a:xfrm>
        </p:spPr>
        <p:txBody>
          <a:bodyPr>
            <a:normAutofit/>
          </a:bodyPr>
          <a:lstStyle/>
          <a:p>
            <a:pPr algn="ctr"/>
            <a:r>
              <a:rPr lang="es-EC" sz="3200" b="1" dirty="0" smtClean="0">
                <a:solidFill>
                  <a:srgbClr val="0070C0"/>
                </a:solidFill>
              </a:rPr>
              <a:t>TRANSPORTE DE VALORES</a:t>
            </a:r>
            <a:endParaRPr lang="es-EC" sz="3200" b="1" dirty="0">
              <a:solidFill>
                <a:srgbClr val="0070C0"/>
              </a:solidFill>
            </a:endParaRPr>
          </a:p>
        </p:txBody>
      </p:sp>
      <p:pic>
        <p:nvPicPr>
          <p:cNvPr id="1026" name="Picture 2"/>
          <p:cNvPicPr>
            <a:picLocks noChangeAspect="1" noChangeArrowheads="1"/>
          </p:cNvPicPr>
          <p:nvPr/>
        </p:nvPicPr>
        <p:blipFill>
          <a:blip r:embed="rId3" cstate="print"/>
          <a:srcRect/>
          <a:stretch>
            <a:fillRect/>
          </a:stretch>
        </p:blipFill>
        <p:spPr bwMode="auto">
          <a:xfrm>
            <a:off x="179512" y="188640"/>
            <a:ext cx="3014866" cy="538584"/>
          </a:xfrm>
          <a:prstGeom prst="rect">
            <a:avLst/>
          </a:prstGeom>
          <a:noFill/>
          <a:ln w="9525">
            <a:noFill/>
            <a:miter lim="800000"/>
            <a:headEnd/>
            <a:tailEnd/>
          </a:ln>
        </p:spPr>
      </p:pic>
      <p:pic>
        <p:nvPicPr>
          <p:cNvPr id="26" name="25 Imagen"/>
          <p:cNvPicPr/>
          <p:nvPr/>
        </p:nvPicPr>
        <p:blipFill>
          <a:blip r:embed="rId4" cstate="print"/>
          <a:srcRect/>
          <a:stretch>
            <a:fillRect/>
          </a:stretch>
        </p:blipFill>
        <p:spPr bwMode="auto">
          <a:xfrm>
            <a:off x="1115616" y="1484784"/>
            <a:ext cx="2376264" cy="1656184"/>
          </a:xfrm>
          <a:prstGeom prst="rect">
            <a:avLst/>
          </a:prstGeom>
          <a:noFill/>
          <a:ln w="9525">
            <a:noFill/>
            <a:miter lim="800000"/>
            <a:headEnd/>
            <a:tailEnd/>
          </a:ln>
        </p:spPr>
      </p:pic>
      <p:pic>
        <p:nvPicPr>
          <p:cNvPr id="27" name="26 Imagen"/>
          <p:cNvPicPr/>
          <p:nvPr/>
        </p:nvPicPr>
        <p:blipFill>
          <a:blip r:embed="rId5" cstate="print"/>
          <a:srcRect/>
          <a:stretch>
            <a:fillRect/>
          </a:stretch>
        </p:blipFill>
        <p:spPr bwMode="auto">
          <a:xfrm>
            <a:off x="4932040" y="1628800"/>
            <a:ext cx="2304256" cy="1584176"/>
          </a:xfrm>
          <a:prstGeom prst="rect">
            <a:avLst/>
          </a:prstGeom>
          <a:noFill/>
          <a:ln w="9525">
            <a:noFill/>
            <a:miter lim="800000"/>
            <a:headEnd/>
            <a:tailEnd/>
          </a:ln>
        </p:spPr>
      </p:pic>
      <p:pic>
        <p:nvPicPr>
          <p:cNvPr id="28" name="27 Imagen"/>
          <p:cNvPicPr/>
          <p:nvPr/>
        </p:nvPicPr>
        <p:blipFill>
          <a:blip r:embed="rId6" cstate="print"/>
          <a:srcRect/>
          <a:stretch>
            <a:fillRect/>
          </a:stretch>
        </p:blipFill>
        <p:spPr bwMode="auto">
          <a:xfrm>
            <a:off x="1043608" y="3212976"/>
            <a:ext cx="2088232" cy="1584176"/>
          </a:xfrm>
          <a:prstGeom prst="rect">
            <a:avLst/>
          </a:prstGeom>
          <a:noFill/>
          <a:ln w="9525">
            <a:noFill/>
            <a:miter lim="800000"/>
            <a:headEnd/>
            <a:tailEnd/>
          </a:ln>
        </p:spPr>
      </p:pic>
      <p:pic>
        <p:nvPicPr>
          <p:cNvPr id="29" name="28 Imagen"/>
          <p:cNvPicPr/>
          <p:nvPr/>
        </p:nvPicPr>
        <p:blipFill>
          <a:blip r:embed="rId7" cstate="print"/>
          <a:srcRect/>
          <a:stretch>
            <a:fillRect/>
          </a:stretch>
        </p:blipFill>
        <p:spPr bwMode="auto">
          <a:xfrm>
            <a:off x="4932040" y="3429000"/>
            <a:ext cx="2304256" cy="1440160"/>
          </a:xfrm>
          <a:prstGeom prst="rect">
            <a:avLst/>
          </a:prstGeom>
          <a:noFill/>
          <a:ln w="9525">
            <a:noFill/>
            <a:miter lim="800000"/>
            <a:headEnd/>
            <a:tailEnd/>
          </a:ln>
        </p:spPr>
      </p:pic>
      <p:pic>
        <p:nvPicPr>
          <p:cNvPr id="30" name="29 Imagen"/>
          <p:cNvPicPr/>
          <p:nvPr/>
        </p:nvPicPr>
        <p:blipFill>
          <a:blip r:embed="rId8" cstate="print"/>
          <a:srcRect/>
          <a:stretch>
            <a:fillRect/>
          </a:stretch>
        </p:blipFill>
        <p:spPr bwMode="auto">
          <a:xfrm>
            <a:off x="1187624" y="4941168"/>
            <a:ext cx="3019425" cy="1666875"/>
          </a:xfrm>
          <a:prstGeom prst="rect">
            <a:avLst/>
          </a:prstGeom>
          <a:noFill/>
          <a:ln w="9525">
            <a:noFill/>
            <a:miter lim="800000"/>
            <a:headEnd/>
            <a:tailEnd/>
          </a:ln>
        </p:spPr>
      </p:pic>
      <p:sp>
        <p:nvSpPr>
          <p:cNvPr id="31" name="30 Flecha izquierda"/>
          <p:cNvSpPr/>
          <p:nvPr/>
        </p:nvSpPr>
        <p:spPr>
          <a:xfrm>
            <a:off x="3520346" y="1599888"/>
            <a:ext cx="360040" cy="360040"/>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2" name="31 Flecha izquierda"/>
          <p:cNvSpPr/>
          <p:nvPr/>
        </p:nvSpPr>
        <p:spPr>
          <a:xfrm>
            <a:off x="7308304" y="2492896"/>
            <a:ext cx="360040" cy="360040"/>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3" name="32 CuadroTexto"/>
          <p:cNvSpPr txBox="1"/>
          <p:nvPr/>
        </p:nvSpPr>
        <p:spPr>
          <a:xfrm>
            <a:off x="7740352" y="3587530"/>
            <a:ext cx="792088" cy="276999"/>
          </a:xfrm>
          <a:prstGeom prst="rect">
            <a:avLst/>
          </a:prstGeom>
          <a:noFill/>
          <a:ln>
            <a:solidFill>
              <a:schemeClr val="tx1"/>
            </a:solidFill>
          </a:ln>
        </p:spPr>
        <p:txBody>
          <a:bodyPr wrap="square" rtlCol="0">
            <a:spAutoFit/>
          </a:bodyPr>
          <a:lstStyle/>
          <a:p>
            <a:r>
              <a:rPr lang="es-EC" sz="1200" b="1" dirty="0" smtClean="0"/>
              <a:t>Nivel V</a:t>
            </a:r>
            <a:endParaRPr lang="es-EC" sz="1200" b="1" dirty="0"/>
          </a:p>
        </p:txBody>
      </p:sp>
      <p:sp>
        <p:nvSpPr>
          <p:cNvPr id="34" name="33 Flecha izquierda"/>
          <p:cNvSpPr/>
          <p:nvPr/>
        </p:nvSpPr>
        <p:spPr>
          <a:xfrm>
            <a:off x="7308304" y="3501008"/>
            <a:ext cx="360040" cy="360040"/>
          </a:xfrm>
          <a:prstGeom prst="lef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5" name="34 Flecha izquierda"/>
          <p:cNvSpPr/>
          <p:nvPr/>
        </p:nvSpPr>
        <p:spPr>
          <a:xfrm>
            <a:off x="3203848" y="4077072"/>
            <a:ext cx="360040" cy="360040"/>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052" name="Picture 4"/>
          <p:cNvPicPr>
            <a:picLocks noChangeAspect="1" noChangeArrowheads="1"/>
          </p:cNvPicPr>
          <p:nvPr/>
        </p:nvPicPr>
        <p:blipFill>
          <a:blip r:embed="rId9" cstate="print"/>
          <a:srcRect/>
          <a:stretch>
            <a:fillRect/>
          </a:stretch>
        </p:blipFill>
        <p:spPr bwMode="auto">
          <a:xfrm>
            <a:off x="4788024" y="5229200"/>
            <a:ext cx="1295400" cy="809625"/>
          </a:xfrm>
          <a:prstGeom prst="rect">
            <a:avLst/>
          </a:prstGeom>
          <a:noFill/>
          <a:ln w="9525">
            <a:noFill/>
            <a:miter lim="800000"/>
            <a:headEnd/>
            <a:tailEnd/>
          </a:ln>
        </p:spPr>
      </p:pic>
      <p:sp>
        <p:nvSpPr>
          <p:cNvPr id="37" name="36 Flecha izquierda"/>
          <p:cNvSpPr/>
          <p:nvPr/>
        </p:nvSpPr>
        <p:spPr>
          <a:xfrm>
            <a:off x="4283968" y="5157192"/>
            <a:ext cx="360040" cy="360040"/>
          </a:xfrm>
          <a:prstGeom prst="lef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053" name="Picture 5"/>
          <p:cNvPicPr>
            <a:picLocks noChangeAspect="1" noChangeArrowheads="1"/>
          </p:cNvPicPr>
          <p:nvPr/>
        </p:nvPicPr>
        <p:blipFill>
          <a:blip r:embed="rId10" cstate="print"/>
          <a:srcRect/>
          <a:stretch>
            <a:fillRect/>
          </a:stretch>
        </p:blipFill>
        <p:spPr bwMode="auto">
          <a:xfrm>
            <a:off x="7740352" y="2564904"/>
            <a:ext cx="757808" cy="794646"/>
          </a:xfrm>
          <a:prstGeom prst="rect">
            <a:avLst/>
          </a:prstGeom>
          <a:noFill/>
          <a:ln w="9525">
            <a:noFill/>
            <a:miter lim="800000"/>
            <a:headEnd/>
            <a:tailEnd/>
          </a:ln>
        </p:spPr>
      </p:pic>
      <p:sp>
        <p:nvSpPr>
          <p:cNvPr id="38" name="37 CuadroTexto"/>
          <p:cNvSpPr txBox="1"/>
          <p:nvPr/>
        </p:nvSpPr>
        <p:spPr>
          <a:xfrm>
            <a:off x="3635896" y="4178108"/>
            <a:ext cx="792088" cy="276999"/>
          </a:xfrm>
          <a:prstGeom prst="rect">
            <a:avLst/>
          </a:prstGeom>
          <a:noFill/>
          <a:ln>
            <a:solidFill>
              <a:schemeClr val="tx1"/>
            </a:solidFill>
          </a:ln>
        </p:spPr>
        <p:txBody>
          <a:bodyPr wrap="square" rtlCol="0">
            <a:spAutoFit/>
          </a:bodyPr>
          <a:lstStyle/>
          <a:p>
            <a:r>
              <a:rPr lang="es-EC" sz="1200" b="1" dirty="0" smtClean="0"/>
              <a:t>5 Tulas</a:t>
            </a:r>
            <a:endParaRPr lang="es-EC" sz="1200" b="1" dirty="0"/>
          </a:p>
        </p:txBody>
      </p:sp>
      <p:sp>
        <p:nvSpPr>
          <p:cNvPr id="39" name="38 CuadroTexto"/>
          <p:cNvSpPr txBox="1"/>
          <p:nvPr/>
        </p:nvSpPr>
        <p:spPr>
          <a:xfrm>
            <a:off x="3937880" y="1671780"/>
            <a:ext cx="936104" cy="461665"/>
          </a:xfrm>
          <a:prstGeom prst="rect">
            <a:avLst/>
          </a:prstGeom>
          <a:noFill/>
          <a:ln>
            <a:solidFill>
              <a:schemeClr val="tx1"/>
            </a:solidFill>
          </a:ln>
        </p:spPr>
        <p:txBody>
          <a:bodyPr wrap="square" rtlCol="0">
            <a:spAutoFit/>
          </a:bodyPr>
          <a:lstStyle/>
          <a:p>
            <a:r>
              <a:rPr lang="es-EC" sz="1200" b="1" dirty="0" smtClean="0"/>
              <a:t>Medidas Seguridad</a:t>
            </a:r>
            <a:endParaRPr lang="es-EC" sz="1200" b="1" dirty="0"/>
          </a:p>
        </p:txBody>
      </p:sp>
      <p:sp>
        <p:nvSpPr>
          <p:cNvPr id="40" name="39 CuadroTexto"/>
          <p:cNvSpPr txBox="1"/>
          <p:nvPr/>
        </p:nvSpPr>
        <p:spPr>
          <a:xfrm>
            <a:off x="6444208" y="5517232"/>
            <a:ext cx="1296144" cy="338554"/>
          </a:xfrm>
          <a:prstGeom prst="rect">
            <a:avLst/>
          </a:prstGeom>
          <a:solidFill>
            <a:schemeClr val="bg1">
              <a:lumMod val="65000"/>
            </a:schemeClr>
          </a:solidFill>
          <a:ln>
            <a:solidFill>
              <a:schemeClr val="tx1"/>
            </a:solidFill>
          </a:ln>
        </p:spPr>
        <p:txBody>
          <a:bodyPr wrap="square" rtlCol="0">
            <a:spAutoFit/>
          </a:bodyPr>
          <a:lstStyle/>
          <a:p>
            <a:r>
              <a:rPr lang="es-EC" sz="1600" b="1" dirty="0" smtClean="0"/>
              <a:t>OPERACIÓN </a:t>
            </a:r>
            <a:endParaRPr lang="es-EC" sz="1600" b="1" dirty="0"/>
          </a:p>
        </p:txBody>
      </p:sp>
      <p:sp>
        <p:nvSpPr>
          <p:cNvPr id="41" name="40 Elipse"/>
          <p:cNvSpPr/>
          <p:nvPr/>
        </p:nvSpPr>
        <p:spPr>
          <a:xfrm>
            <a:off x="7956376" y="5013176"/>
            <a:ext cx="360040" cy="3600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2" name="41 Elipse"/>
          <p:cNvSpPr/>
          <p:nvPr/>
        </p:nvSpPr>
        <p:spPr>
          <a:xfrm>
            <a:off x="7956376" y="5517232"/>
            <a:ext cx="360040" cy="36004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3" name="42 Elipse"/>
          <p:cNvSpPr/>
          <p:nvPr/>
        </p:nvSpPr>
        <p:spPr>
          <a:xfrm>
            <a:off x="7956376" y="6021288"/>
            <a:ext cx="360040" cy="3600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4" name="43 Flecha izquierda"/>
          <p:cNvSpPr/>
          <p:nvPr/>
        </p:nvSpPr>
        <p:spPr>
          <a:xfrm>
            <a:off x="8460432" y="6021288"/>
            <a:ext cx="360040" cy="360040"/>
          </a:xfrm>
          <a:prstGeom prst="lef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179512" y="188640"/>
            <a:ext cx="3014866" cy="538584"/>
          </a:xfrm>
          <a:prstGeom prst="rect">
            <a:avLst/>
          </a:prstGeom>
          <a:noFill/>
          <a:ln w="9525">
            <a:noFill/>
            <a:miter lim="800000"/>
            <a:headEnd/>
            <a:tailEnd/>
          </a:ln>
        </p:spPr>
      </p:pic>
      <p:sp>
        <p:nvSpPr>
          <p:cNvPr id="4" name="1 Título"/>
          <p:cNvSpPr txBox="1">
            <a:spLocks/>
          </p:cNvSpPr>
          <p:nvPr/>
        </p:nvSpPr>
        <p:spPr>
          <a:xfrm>
            <a:off x="1187624" y="764704"/>
            <a:ext cx="6624736" cy="93610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cap="none" spc="0" normalizeH="0" baseline="0" noProof="0" dirty="0" smtClean="0">
                <a:ln>
                  <a:noFill/>
                </a:ln>
                <a:solidFill>
                  <a:srgbClr val="0070C0"/>
                </a:solidFill>
                <a:effectLst/>
                <a:uLnTx/>
                <a:uFillTx/>
                <a:latin typeface="+mj-lt"/>
                <a:ea typeface="+mj-ea"/>
                <a:cs typeface="+mj-cs"/>
              </a:rPr>
              <a:t>TRANSPORTE DE VALORES</a:t>
            </a:r>
            <a:endParaRPr kumimoji="0" lang="es-EC" sz="3200" b="1" i="0" u="none" strike="noStrike" kern="1200" cap="none" spc="0" normalizeH="0" baseline="0" noProof="0" dirty="0">
              <a:ln>
                <a:noFill/>
              </a:ln>
              <a:solidFill>
                <a:srgbClr val="0070C0"/>
              </a:solidFill>
              <a:effectLst/>
              <a:uLnTx/>
              <a:uFillTx/>
              <a:latin typeface="+mj-lt"/>
              <a:ea typeface="+mj-ea"/>
              <a:cs typeface="+mj-cs"/>
            </a:endParaRPr>
          </a:p>
        </p:txBody>
      </p:sp>
      <p:sp>
        <p:nvSpPr>
          <p:cNvPr id="5" name="1 Título"/>
          <p:cNvSpPr txBox="1">
            <a:spLocks/>
          </p:cNvSpPr>
          <p:nvPr/>
        </p:nvSpPr>
        <p:spPr>
          <a:xfrm>
            <a:off x="-180528" y="1268760"/>
            <a:ext cx="4680520" cy="93610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400" b="1" noProof="0" dirty="0" smtClean="0">
                <a:latin typeface="+mj-lt"/>
                <a:ea typeface="+mj-ea"/>
                <a:cs typeface="+mj-cs"/>
              </a:rPr>
              <a:t>BASE DE OPERACIONES</a:t>
            </a:r>
            <a:endParaRPr kumimoji="0" lang="es-EC" sz="2400" b="1" i="0" u="none" strike="noStrike" kern="1200" cap="none" spc="0" normalizeH="0" baseline="0" noProof="0" dirty="0">
              <a:ln>
                <a:noFill/>
              </a:ln>
              <a:effectLst/>
              <a:uLnTx/>
              <a:uFillTx/>
              <a:latin typeface="+mj-lt"/>
              <a:ea typeface="+mj-ea"/>
              <a:cs typeface="+mj-cs"/>
            </a:endParaRPr>
          </a:p>
        </p:txBody>
      </p:sp>
      <p:sp>
        <p:nvSpPr>
          <p:cNvPr id="7" name="1 Título"/>
          <p:cNvSpPr txBox="1">
            <a:spLocks/>
          </p:cNvSpPr>
          <p:nvPr/>
        </p:nvSpPr>
        <p:spPr>
          <a:xfrm>
            <a:off x="611560" y="2132856"/>
            <a:ext cx="3600400" cy="3744416"/>
          </a:xfrm>
          <a:prstGeom prst="rect">
            <a:avLst/>
          </a:prstGeom>
        </p:spPr>
        <p:txBody>
          <a:bodyPr vert="horz" lIns="91440" tIns="45720" rIns="91440" bIns="45720" rtlCol="0" anchor="ctr">
            <a:normAutofit lnSpcReduction="10000"/>
          </a:bodyPr>
          <a:lstStyle/>
          <a:p>
            <a:pPr marL="457200" marR="0" lvl="0" indent="-457200" algn="just" defTabSz="914400" rtl="0" eaLnBrk="1" fontAlgn="auto" latinLnBrk="0" hangingPunct="1">
              <a:lnSpc>
                <a:spcPct val="100000"/>
              </a:lnSpc>
              <a:spcBef>
                <a:spcPct val="0"/>
              </a:spcBef>
              <a:spcAft>
                <a:spcPts val="0"/>
              </a:spcAft>
              <a:buClrTx/>
              <a:buSzTx/>
              <a:buFontTx/>
              <a:buAutoNum type="arabicPeriod"/>
              <a:tabLst/>
              <a:defRPr/>
            </a:pPr>
            <a:r>
              <a:rPr lang="es-EC" sz="2000" noProof="0" dirty="0" smtClean="0">
                <a:latin typeface="+mj-lt"/>
                <a:ea typeface="+mj-ea"/>
                <a:cs typeface="+mj-cs"/>
              </a:rPr>
              <a:t>Tripulación</a:t>
            </a:r>
          </a:p>
          <a:p>
            <a:pPr marL="457200" marR="0" lvl="0" indent="-457200" algn="just" defTabSz="914400" rtl="0" eaLnBrk="1" fontAlgn="auto" latinLnBrk="0" hangingPunct="1">
              <a:lnSpc>
                <a:spcPct val="100000"/>
              </a:lnSpc>
              <a:spcBef>
                <a:spcPct val="0"/>
              </a:spcBef>
              <a:spcAft>
                <a:spcPts val="0"/>
              </a:spcAft>
              <a:buClrTx/>
              <a:buSzTx/>
              <a:buFontTx/>
              <a:buAutoNum type="arabicPeriod"/>
              <a:tabLst/>
              <a:defRPr/>
            </a:pPr>
            <a:r>
              <a:rPr kumimoji="0" lang="es-EC" sz="2000" i="0" u="none" strike="noStrike" kern="1200" cap="none" spc="0" normalizeH="0" baseline="0" dirty="0" smtClean="0">
                <a:ln>
                  <a:noFill/>
                </a:ln>
                <a:effectLst/>
                <a:uLnTx/>
                <a:uFillTx/>
                <a:latin typeface="+mj-lt"/>
                <a:ea typeface="+mj-ea"/>
                <a:cs typeface="+mj-cs"/>
              </a:rPr>
              <a:t>Equipamiento </a:t>
            </a:r>
          </a:p>
          <a:p>
            <a:pPr marL="457200" marR="0" lvl="0" indent="-457200" algn="just" defTabSz="914400" rtl="0" eaLnBrk="1" fontAlgn="auto" latinLnBrk="0" hangingPunct="1">
              <a:lnSpc>
                <a:spcPct val="100000"/>
              </a:lnSpc>
              <a:spcBef>
                <a:spcPct val="0"/>
              </a:spcBef>
              <a:spcAft>
                <a:spcPts val="0"/>
              </a:spcAft>
              <a:buClrTx/>
              <a:buSzTx/>
              <a:buFontTx/>
              <a:buAutoNum type="arabicPeriod"/>
              <a:tabLst/>
              <a:defRPr/>
            </a:pPr>
            <a:r>
              <a:rPr lang="es-EC" sz="2000" noProof="0" dirty="0" smtClean="0">
                <a:latin typeface="+mj-lt"/>
                <a:ea typeface="+mj-ea"/>
                <a:cs typeface="+mj-cs"/>
              </a:rPr>
              <a:t>Armamento</a:t>
            </a:r>
          </a:p>
          <a:p>
            <a:pPr marL="457200" marR="0" lvl="0" indent="-457200" algn="just" defTabSz="914400" rtl="0" eaLnBrk="1" fontAlgn="auto" latinLnBrk="0" hangingPunct="1">
              <a:lnSpc>
                <a:spcPct val="100000"/>
              </a:lnSpc>
              <a:spcBef>
                <a:spcPct val="0"/>
              </a:spcBef>
              <a:spcAft>
                <a:spcPts val="0"/>
              </a:spcAft>
              <a:buClrTx/>
              <a:buSzTx/>
              <a:buFontTx/>
              <a:buAutoNum type="arabicPeriod"/>
              <a:tabLst/>
              <a:defRPr/>
            </a:pPr>
            <a:r>
              <a:rPr lang="es-EC" sz="2000" dirty="0" smtClean="0">
                <a:latin typeface="+mj-lt"/>
                <a:ea typeface="+mj-ea"/>
                <a:cs typeface="+mj-cs"/>
              </a:rPr>
              <a:t>Vehículo</a:t>
            </a:r>
          </a:p>
          <a:p>
            <a:pPr marL="457200" marR="0" lvl="0" indent="-457200" algn="just" defTabSz="914400" rtl="0" eaLnBrk="1" fontAlgn="auto" latinLnBrk="0" hangingPunct="1">
              <a:lnSpc>
                <a:spcPct val="100000"/>
              </a:lnSpc>
              <a:spcBef>
                <a:spcPct val="0"/>
              </a:spcBef>
              <a:spcAft>
                <a:spcPts val="0"/>
              </a:spcAft>
              <a:buClrTx/>
              <a:buSzTx/>
              <a:buFontTx/>
              <a:buAutoNum type="arabicPeriod"/>
              <a:tabLst/>
              <a:defRPr/>
            </a:pPr>
            <a:r>
              <a:rPr lang="es-EC" sz="2000" dirty="0" smtClean="0">
                <a:latin typeface="+mj-lt"/>
                <a:ea typeface="+mj-ea"/>
                <a:cs typeface="+mj-cs"/>
              </a:rPr>
              <a:t>Sistema CCTV</a:t>
            </a:r>
          </a:p>
          <a:p>
            <a:pPr marL="457200" marR="0" lvl="0" indent="-457200" algn="just" defTabSz="914400" rtl="0" eaLnBrk="1" fontAlgn="auto" latinLnBrk="0" hangingPunct="1">
              <a:lnSpc>
                <a:spcPct val="100000"/>
              </a:lnSpc>
              <a:spcBef>
                <a:spcPct val="0"/>
              </a:spcBef>
              <a:spcAft>
                <a:spcPts val="0"/>
              </a:spcAft>
              <a:buClrTx/>
              <a:buSzTx/>
              <a:buFontTx/>
              <a:buAutoNum type="arabicPeriod"/>
              <a:tabLst/>
              <a:defRPr/>
            </a:pPr>
            <a:r>
              <a:rPr lang="es-EC" sz="2000" dirty="0" smtClean="0">
                <a:latin typeface="+mj-lt"/>
                <a:ea typeface="+mj-ea"/>
                <a:cs typeface="+mj-cs"/>
              </a:rPr>
              <a:t>Botón de pánico</a:t>
            </a:r>
          </a:p>
          <a:p>
            <a:pPr marL="457200" marR="0" lvl="0" indent="-457200" algn="just" defTabSz="914400" rtl="0" eaLnBrk="1" fontAlgn="auto" latinLnBrk="0" hangingPunct="1">
              <a:lnSpc>
                <a:spcPct val="100000"/>
              </a:lnSpc>
              <a:spcBef>
                <a:spcPct val="0"/>
              </a:spcBef>
              <a:spcAft>
                <a:spcPts val="0"/>
              </a:spcAft>
              <a:buClrTx/>
              <a:buSzTx/>
              <a:buFontTx/>
              <a:buAutoNum type="arabicPeriod"/>
              <a:tabLst/>
              <a:defRPr/>
            </a:pPr>
            <a:r>
              <a:rPr lang="es-EC" sz="2000" noProof="0" dirty="0" smtClean="0">
                <a:latin typeface="+mj-lt"/>
                <a:ea typeface="+mj-ea"/>
                <a:cs typeface="+mj-cs"/>
              </a:rPr>
              <a:t>Clave dinámica</a:t>
            </a:r>
          </a:p>
          <a:p>
            <a:pPr marL="457200" marR="0" lvl="0" indent="-457200" algn="just" defTabSz="914400" rtl="0" eaLnBrk="1" fontAlgn="auto" latinLnBrk="0" hangingPunct="1">
              <a:lnSpc>
                <a:spcPct val="100000"/>
              </a:lnSpc>
              <a:spcBef>
                <a:spcPct val="0"/>
              </a:spcBef>
              <a:spcAft>
                <a:spcPts val="0"/>
              </a:spcAft>
              <a:buClrTx/>
              <a:buSzTx/>
              <a:buFontTx/>
              <a:buAutoNum type="arabicPeriod"/>
              <a:tabLst/>
              <a:defRPr/>
            </a:pPr>
            <a:r>
              <a:rPr lang="es-EC" sz="2000" dirty="0" smtClean="0">
                <a:latin typeface="+mj-lt"/>
                <a:ea typeface="+mj-ea"/>
                <a:cs typeface="+mj-cs"/>
              </a:rPr>
              <a:t>Fundas de dinero al interior de bóveda.</a:t>
            </a:r>
          </a:p>
          <a:p>
            <a:pPr marL="457200" marR="0" lvl="0" indent="-457200" algn="just" defTabSz="914400" rtl="0" eaLnBrk="1" fontAlgn="auto" latinLnBrk="0" hangingPunct="1">
              <a:lnSpc>
                <a:spcPct val="100000"/>
              </a:lnSpc>
              <a:spcBef>
                <a:spcPct val="0"/>
              </a:spcBef>
              <a:spcAft>
                <a:spcPts val="0"/>
              </a:spcAft>
              <a:buClrTx/>
              <a:buSzTx/>
              <a:buFontTx/>
              <a:buAutoNum type="arabicPeriod"/>
              <a:tabLst/>
              <a:defRPr/>
            </a:pPr>
            <a:r>
              <a:rPr lang="es-EC" sz="2000" dirty="0" smtClean="0">
                <a:latin typeface="+mj-lt"/>
                <a:ea typeface="+mj-ea"/>
                <a:cs typeface="+mj-cs"/>
              </a:rPr>
              <a:t>Botiquín </a:t>
            </a:r>
          </a:p>
          <a:p>
            <a:pPr marL="457200" marR="0" lvl="0" indent="-457200" algn="just" defTabSz="914400" rtl="0" eaLnBrk="1" fontAlgn="auto" latinLnBrk="0" hangingPunct="1">
              <a:lnSpc>
                <a:spcPct val="100000"/>
              </a:lnSpc>
              <a:spcBef>
                <a:spcPct val="0"/>
              </a:spcBef>
              <a:spcAft>
                <a:spcPts val="0"/>
              </a:spcAft>
              <a:buClrTx/>
              <a:buSzTx/>
              <a:buFontTx/>
              <a:buAutoNum type="arabicPeriod"/>
              <a:tabLst/>
              <a:defRPr/>
            </a:pPr>
            <a:r>
              <a:rPr lang="es-EC" sz="2000" dirty="0" smtClean="0">
                <a:latin typeface="+mj-lt"/>
                <a:ea typeface="+mj-ea"/>
                <a:cs typeface="+mj-cs"/>
              </a:rPr>
              <a:t>Extintor </a:t>
            </a:r>
          </a:p>
          <a:p>
            <a:pPr marL="457200" marR="0" lvl="0" indent="-457200" algn="just" defTabSz="914400" rtl="0" eaLnBrk="1" fontAlgn="auto" latinLnBrk="0" hangingPunct="1">
              <a:lnSpc>
                <a:spcPct val="100000"/>
              </a:lnSpc>
              <a:spcBef>
                <a:spcPct val="0"/>
              </a:spcBef>
              <a:spcAft>
                <a:spcPts val="0"/>
              </a:spcAft>
              <a:buClrTx/>
              <a:buSzTx/>
              <a:buFontTx/>
              <a:buAutoNum type="arabicPeriod"/>
              <a:tabLst/>
              <a:defRPr/>
            </a:pPr>
            <a:r>
              <a:rPr lang="es-EC" sz="2000" dirty="0" smtClean="0">
                <a:latin typeface="+mj-lt"/>
                <a:ea typeface="+mj-ea"/>
                <a:cs typeface="+mj-cs"/>
              </a:rPr>
              <a:t>Inicio de movimiento</a:t>
            </a:r>
          </a:p>
          <a:p>
            <a:pPr marL="457200" marR="0" lvl="0" indent="-457200" algn="just" defTabSz="914400" rtl="0" eaLnBrk="1" fontAlgn="auto" latinLnBrk="0" hangingPunct="1">
              <a:lnSpc>
                <a:spcPct val="100000"/>
              </a:lnSpc>
              <a:spcBef>
                <a:spcPct val="0"/>
              </a:spcBef>
              <a:spcAft>
                <a:spcPts val="0"/>
              </a:spcAft>
              <a:buClrTx/>
              <a:buSzTx/>
              <a:buFontTx/>
              <a:buAutoNum type="arabicPeriod"/>
              <a:tabLst/>
              <a:defRPr/>
            </a:pPr>
            <a:endParaRPr lang="es-EC" sz="2000" noProof="0" dirty="0" smtClean="0">
              <a:latin typeface="+mj-lt"/>
              <a:ea typeface="+mj-ea"/>
              <a:cs typeface="+mj-cs"/>
            </a:endParaRPr>
          </a:p>
          <a:p>
            <a:pPr marL="457200" marR="0" lvl="0" indent="-457200" algn="just" defTabSz="914400" rtl="0" eaLnBrk="1" fontAlgn="auto" latinLnBrk="0" hangingPunct="1">
              <a:lnSpc>
                <a:spcPct val="100000"/>
              </a:lnSpc>
              <a:spcBef>
                <a:spcPct val="0"/>
              </a:spcBef>
              <a:spcAft>
                <a:spcPts val="0"/>
              </a:spcAft>
              <a:buClrTx/>
              <a:buSzTx/>
              <a:buFontTx/>
              <a:buAutoNum type="arabicPeriod"/>
              <a:tabLst/>
              <a:defRPr/>
            </a:pPr>
            <a:endParaRPr kumimoji="0" lang="es-EC" sz="2000" i="0" u="none" strike="noStrike" kern="1200" cap="none" spc="0" normalizeH="0" baseline="0" noProof="0" dirty="0">
              <a:ln>
                <a:noFill/>
              </a:ln>
              <a:effectLst/>
              <a:uLnTx/>
              <a:uFillTx/>
              <a:latin typeface="+mj-lt"/>
              <a:ea typeface="+mj-ea"/>
              <a:cs typeface="+mj-cs"/>
            </a:endParaRPr>
          </a:p>
        </p:txBody>
      </p:sp>
      <p:sp>
        <p:nvSpPr>
          <p:cNvPr id="8" name="7 Elipse"/>
          <p:cNvSpPr/>
          <p:nvPr/>
        </p:nvSpPr>
        <p:spPr>
          <a:xfrm>
            <a:off x="4644008" y="2104390"/>
            <a:ext cx="216024" cy="216024"/>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Elipse"/>
          <p:cNvSpPr/>
          <p:nvPr/>
        </p:nvSpPr>
        <p:spPr>
          <a:xfrm>
            <a:off x="4644008" y="2391860"/>
            <a:ext cx="216024" cy="216024"/>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Elipse"/>
          <p:cNvSpPr/>
          <p:nvPr/>
        </p:nvSpPr>
        <p:spPr>
          <a:xfrm>
            <a:off x="4644008" y="2665378"/>
            <a:ext cx="216024" cy="216024"/>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Elipse"/>
          <p:cNvSpPr/>
          <p:nvPr/>
        </p:nvSpPr>
        <p:spPr>
          <a:xfrm>
            <a:off x="4644008" y="2924944"/>
            <a:ext cx="216024" cy="216024"/>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Elipse"/>
          <p:cNvSpPr/>
          <p:nvPr/>
        </p:nvSpPr>
        <p:spPr>
          <a:xfrm>
            <a:off x="4644008" y="3212976"/>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Elipse"/>
          <p:cNvSpPr/>
          <p:nvPr/>
        </p:nvSpPr>
        <p:spPr>
          <a:xfrm>
            <a:off x="4644008" y="3501008"/>
            <a:ext cx="216024" cy="216024"/>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Elipse"/>
          <p:cNvSpPr/>
          <p:nvPr/>
        </p:nvSpPr>
        <p:spPr>
          <a:xfrm>
            <a:off x="4644008" y="3789040"/>
            <a:ext cx="216024" cy="216024"/>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4 Elipse"/>
          <p:cNvSpPr/>
          <p:nvPr/>
        </p:nvSpPr>
        <p:spPr>
          <a:xfrm>
            <a:off x="4644008" y="4149080"/>
            <a:ext cx="216024" cy="216024"/>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15 Elipse"/>
          <p:cNvSpPr/>
          <p:nvPr/>
        </p:nvSpPr>
        <p:spPr>
          <a:xfrm>
            <a:off x="4644008" y="4581128"/>
            <a:ext cx="216024" cy="216024"/>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16 Elipse"/>
          <p:cNvSpPr/>
          <p:nvPr/>
        </p:nvSpPr>
        <p:spPr>
          <a:xfrm>
            <a:off x="4659084" y="4869160"/>
            <a:ext cx="216024" cy="216024"/>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Elipse"/>
          <p:cNvSpPr/>
          <p:nvPr/>
        </p:nvSpPr>
        <p:spPr>
          <a:xfrm>
            <a:off x="4673036" y="5157192"/>
            <a:ext cx="216024" cy="21602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18 Elipse"/>
          <p:cNvSpPr/>
          <p:nvPr/>
        </p:nvSpPr>
        <p:spPr>
          <a:xfrm>
            <a:off x="5292080" y="2089314"/>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19 Elipse"/>
          <p:cNvSpPr/>
          <p:nvPr/>
        </p:nvSpPr>
        <p:spPr>
          <a:xfrm>
            <a:off x="5292080" y="2391298"/>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20 Elipse"/>
          <p:cNvSpPr/>
          <p:nvPr/>
        </p:nvSpPr>
        <p:spPr>
          <a:xfrm>
            <a:off x="5292080" y="2693844"/>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21 Elipse"/>
          <p:cNvSpPr/>
          <p:nvPr/>
        </p:nvSpPr>
        <p:spPr>
          <a:xfrm>
            <a:off x="5292080" y="2953410"/>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22 Elipse"/>
          <p:cNvSpPr/>
          <p:nvPr/>
        </p:nvSpPr>
        <p:spPr>
          <a:xfrm>
            <a:off x="5306594" y="3241442"/>
            <a:ext cx="216024" cy="21602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23 Elipse"/>
          <p:cNvSpPr/>
          <p:nvPr/>
        </p:nvSpPr>
        <p:spPr>
          <a:xfrm>
            <a:off x="5306594" y="3529474"/>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24 Elipse"/>
          <p:cNvSpPr/>
          <p:nvPr/>
        </p:nvSpPr>
        <p:spPr>
          <a:xfrm>
            <a:off x="5292080" y="3802992"/>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25 Elipse"/>
          <p:cNvSpPr/>
          <p:nvPr/>
        </p:nvSpPr>
        <p:spPr>
          <a:xfrm>
            <a:off x="5292080" y="4134004"/>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26 Elipse"/>
          <p:cNvSpPr/>
          <p:nvPr/>
        </p:nvSpPr>
        <p:spPr>
          <a:xfrm>
            <a:off x="5292080" y="4580566"/>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 name="27 Elipse"/>
          <p:cNvSpPr/>
          <p:nvPr/>
        </p:nvSpPr>
        <p:spPr>
          <a:xfrm>
            <a:off x="5307156" y="4854084"/>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28 Elipse"/>
          <p:cNvSpPr/>
          <p:nvPr/>
        </p:nvSpPr>
        <p:spPr>
          <a:xfrm>
            <a:off x="5321108" y="5156630"/>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179512" y="188640"/>
            <a:ext cx="3014866" cy="538584"/>
          </a:xfrm>
          <a:prstGeom prst="rect">
            <a:avLst/>
          </a:prstGeom>
          <a:noFill/>
          <a:ln w="9525">
            <a:noFill/>
            <a:miter lim="800000"/>
            <a:headEnd/>
            <a:tailEnd/>
          </a:ln>
        </p:spPr>
      </p:pic>
      <p:sp>
        <p:nvSpPr>
          <p:cNvPr id="4" name="1 Título"/>
          <p:cNvSpPr txBox="1">
            <a:spLocks/>
          </p:cNvSpPr>
          <p:nvPr/>
        </p:nvSpPr>
        <p:spPr>
          <a:xfrm>
            <a:off x="1187624" y="764704"/>
            <a:ext cx="6624736" cy="93610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cap="none" spc="0" normalizeH="0" baseline="0" noProof="0" dirty="0" smtClean="0">
                <a:ln>
                  <a:noFill/>
                </a:ln>
                <a:solidFill>
                  <a:srgbClr val="0070C0"/>
                </a:solidFill>
                <a:effectLst/>
                <a:uLnTx/>
                <a:uFillTx/>
                <a:latin typeface="+mj-lt"/>
                <a:ea typeface="+mj-ea"/>
                <a:cs typeface="+mj-cs"/>
              </a:rPr>
              <a:t>TRANSPORTE DE VALORES</a:t>
            </a:r>
            <a:endParaRPr kumimoji="0" lang="es-EC" sz="3200" b="1" i="0" u="none" strike="noStrike" kern="1200" cap="none" spc="0" normalizeH="0" baseline="0" noProof="0" dirty="0">
              <a:ln>
                <a:noFill/>
              </a:ln>
              <a:solidFill>
                <a:srgbClr val="0070C0"/>
              </a:solidFill>
              <a:effectLst/>
              <a:uLnTx/>
              <a:uFillTx/>
              <a:latin typeface="+mj-lt"/>
              <a:ea typeface="+mj-ea"/>
              <a:cs typeface="+mj-cs"/>
            </a:endParaRPr>
          </a:p>
        </p:txBody>
      </p:sp>
      <p:sp>
        <p:nvSpPr>
          <p:cNvPr id="5" name="1 Título"/>
          <p:cNvSpPr txBox="1">
            <a:spLocks/>
          </p:cNvSpPr>
          <p:nvPr/>
        </p:nvSpPr>
        <p:spPr>
          <a:xfrm>
            <a:off x="-468560" y="1700808"/>
            <a:ext cx="4680520" cy="93610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400" b="1" noProof="0" dirty="0" smtClean="0">
                <a:latin typeface="+mj-lt"/>
                <a:ea typeface="+mj-ea"/>
                <a:cs typeface="+mj-cs"/>
              </a:rPr>
              <a:t>DESPLAZAMIENTO</a:t>
            </a:r>
            <a:endParaRPr kumimoji="0" lang="es-EC" sz="2400" b="1" i="0" u="none" strike="noStrike" kern="1200" cap="none" spc="0" normalizeH="0" baseline="0" noProof="0" dirty="0">
              <a:ln>
                <a:noFill/>
              </a:ln>
              <a:effectLst/>
              <a:uLnTx/>
              <a:uFillTx/>
              <a:latin typeface="+mj-lt"/>
              <a:ea typeface="+mj-ea"/>
              <a:cs typeface="+mj-cs"/>
            </a:endParaRPr>
          </a:p>
        </p:txBody>
      </p:sp>
      <p:sp>
        <p:nvSpPr>
          <p:cNvPr id="7" name="1 Título"/>
          <p:cNvSpPr txBox="1">
            <a:spLocks/>
          </p:cNvSpPr>
          <p:nvPr/>
        </p:nvSpPr>
        <p:spPr>
          <a:xfrm>
            <a:off x="611560" y="2233892"/>
            <a:ext cx="3600400" cy="1987196"/>
          </a:xfrm>
          <a:prstGeom prst="rect">
            <a:avLst/>
          </a:prstGeom>
        </p:spPr>
        <p:txBody>
          <a:bodyPr vert="horz" lIns="91440" tIns="45720" rIns="91440" bIns="45720" rtlCol="0" anchor="ctr">
            <a:normAutofit/>
          </a:bodyPr>
          <a:lstStyle/>
          <a:p>
            <a:pPr marL="457200" marR="0" lvl="0" indent="-457200" algn="just" defTabSz="914400" rtl="0" eaLnBrk="1" fontAlgn="auto" latinLnBrk="0" hangingPunct="1">
              <a:lnSpc>
                <a:spcPct val="100000"/>
              </a:lnSpc>
              <a:spcBef>
                <a:spcPct val="0"/>
              </a:spcBef>
              <a:spcAft>
                <a:spcPts val="0"/>
              </a:spcAft>
              <a:buClrTx/>
              <a:buSzTx/>
              <a:buFontTx/>
              <a:buAutoNum type="arabicPeriod"/>
              <a:tabLst/>
              <a:defRPr/>
            </a:pPr>
            <a:r>
              <a:rPr lang="es-EC" sz="2000" dirty="0" smtClean="0">
                <a:latin typeface="+mj-lt"/>
                <a:ea typeface="+mj-ea"/>
                <a:cs typeface="+mj-cs"/>
              </a:rPr>
              <a:t>Vigilancia CCTV</a:t>
            </a:r>
            <a:endParaRPr lang="es-EC" sz="2000" noProof="0" dirty="0" smtClean="0">
              <a:latin typeface="+mj-lt"/>
              <a:ea typeface="+mj-ea"/>
              <a:cs typeface="+mj-cs"/>
            </a:endParaRPr>
          </a:p>
          <a:p>
            <a:pPr marL="457200" marR="0" lvl="0" indent="-457200" algn="just" defTabSz="914400" rtl="0" eaLnBrk="1" fontAlgn="auto" latinLnBrk="0" hangingPunct="1">
              <a:lnSpc>
                <a:spcPct val="100000"/>
              </a:lnSpc>
              <a:spcBef>
                <a:spcPct val="0"/>
              </a:spcBef>
              <a:spcAft>
                <a:spcPts val="0"/>
              </a:spcAft>
              <a:buClrTx/>
              <a:buSzTx/>
              <a:buFontTx/>
              <a:buAutoNum type="arabicPeriod"/>
              <a:tabLst/>
              <a:defRPr/>
            </a:pPr>
            <a:r>
              <a:rPr lang="es-EC" sz="2000" dirty="0" smtClean="0">
                <a:latin typeface="+mj-lt"/>
                <a:ea typeface="+mj-ea"/>
                <a:cs typeface="+mj-cs"/>
              </a:rPr>
              <a:t>Reporte puntos de control</a:t>
            </a:r>
          </a:p>
          <a:p>
            <a:pPr marL="457200" marR="0" lvl="0" indent="-457200" algn="just" defTabSz="914400" rtl="0" eaLnBrk="1" fontAlgn="auto" latinLnBrk="0" hangingPunct="1">
              <a:lnSpc>
                <a:spcPct val="100000"/>
              </a:lnSpc>
              <a:spcBef>
                <a:spcPct val="0"/>
              </a:spcBef>
              <a:spcAft>
                <a:spcPts val="0"/>
              </a:spcAft>
              <a:buClrTx/>
              <a:buSzTx/>
              <a:buFontTx/>
              <a:buAutoNum type="arabicPeriod"/>
              <a:tabLst/>
              <a:defRPr/>
            </a:pPr>
            <a:r>
              <a:rPr lang="es-EC" sz="2000" noProof="0" dirty="0" smtClean="0">
                <a:latin typeface="+mj-lt"/>
                <a:ea typeface="+mj-ea"/>
                <a:cs typeface="+mj-cs"/>
              </a:rPr>
              <a:t>Reporte de novedades</a:t>
            </a:r>
          </a:p>
          <a:p>
            <a:pPr marL="457200" marR="0" lvl="0" indent="-457200" algn="just" defTabSz="914400" rtl="0" eaLnBrk="1" fontAlgn="auto" latinLnBrk="0" hangingPunct="1">
              <a:lnSpc>
                <a:spcPct val="100000"/>
              </a:lnSpc>
              <a:spcBef>
                <a:spcPct val="0"/>
              </a:spcBef>
              <a:spcAft>
                <a:spcPts val="0"/>
              </a:spcAft>
              <a:buClrTx/>
              <a:buSzTx/>
              <a:buFontTx/>
              <a:buAutoNum type="arabicPeriod"/>
              <a:tabLst/>
              <a:defRPr/>
            </a:pPr>
            <a:endParaRPr kumimoji="0" lang="es-EC" sz="2000" i="0" u="none" strike="noStrike" kern="1200" cap="none" spc="0" normalizeH="0" baseline="0" noProof="0" dirty="0">
              <a:ln>
                <a:noFill/>
              </a:ln>
              <a:effectLst/>
              <a:uLnTx/>
              <a:uFillTx/>
              <a:latin typeface="+mj-lt"/>
              <a:ea typeface="+mj-ea"/>
              <a:cs typeface="+mj-cs"/>
            </a:endParaRPr>
          </a:p>
        </p:txBody>
      </p:sp>
      <p:sp>
        <p:nvSpPr>
          <p:cNvPr id="8" name="7 Elipse"/>
          <p:cNvSpPr/>
          <p:nvPr/>
        </p:nvSpPr>
        <p:spPr>
          <a:xfrm>
            <a:off x="4644008" y="2608446"/>
            <a:ext cx="216024" cy="216024"/>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Elipse"/>
          <p:cNvSpPr/>
          <p:nvPr/>
        </p:nvSpPr>
        <p:spPr>
          <a:xfrm>
            <a:off x="4644008" y="2895916"/>
            <a:ext cx="216024" cy="216024"/>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18 Elipse"/>
          <p:cNvSpPr/>
          <p:nvPr/>
        </p:nvSpPr>
        <p:spPr>
          <a:xfrm>
            <a:off x="5292080" y="2593370"/>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19 Elipse"/>
          <p:cNvSpPr/>
          <p:nvPr/>
        </p:nvSpPr>
        <p:spPr>
          <a:xfrm>
            <a:off x="5292080" y="2895354"/>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23 Elipse"/>
          <p:cNvSpPr/>
          <p:nvPr/>
        </p:nvSpPr>
        <p:spPr>
          <a:xfrm>
            <a:off x="4644008" y="3212976"/>
            <a:ext cx="216024" cy="216024"/>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24 Elipse"/>
          <p:cNvSpPr/>
          <p:nvPr/>
        </p:nvSpPr>
        <p:spPr>
          <a:xfrm>
            <a:off x="5292080" y="3212976"/>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179512" y="188640"/>
            <a:ext cx="3014866" cy="538584"/>
          </a:xfrm>
          <a:prstGeom prst="rect">
            <a:avLst/>
          </a:prstGeom>
          <a:noFill/>
          <a:ln w="9525">
            <a:noFill/>
            <a:miter lim="800000"/>
            <a:headEnd/>
            <a:tailEnd/>
          </a:ln>
        </p:spPr>
      </p:pic>
      <p:sp>
        <p:nvSpPr>
          <p:cNvPr id="4" name="1 Título"/>
          <p:cNvSpPr txBox="1">
            <a:spLocks/>
          </p:cNvSpPr>
          <p:nvPr/>
        </p:nvSpPr>
        <p:spPr>
          <a:xfrm>
            <a:off x="1187624" y="764704"/>
            <a:ext cx="6624736" cy="93610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cap="none" spc="0" normalizeH="0" baseline="0" noProof="0" dirty="0" smtClean="0">
                <a:ln>
                  <a:noFill/>
                </a:ln>
                <a:solidFill>
                  <a:srgbClr val="0070C0"/>
                </a:solidFill>
                <a:effectLst/>
                <a:uLnTx/>
                <a:uFillTx/>
                <a:latin typeface="+mj-lt"/>
                <a:ea typeface="+mj-ea"/>
                <a:cs typeface="+mj-cs"/>
              </a:rPr>
              <a:t>TRANSPORTE DE VALORES</a:t>
            </a:r>
            <a:endParaRPr kumimoji="0" lang="es-EC" sz="3200" b="1" i="0" u="none" strike="noStrike" kern="1200" cap="none" spc="0" normalizeH="0" baseline="0" noProof="0" dirty="0">
              <a:ln>
                <a:noFill/>
              </a:ln>
              <a:solidFill>
                <a:srgbClr val="0070C0"/>
              </a:solidFill>
              <a:effectLst/>
              <a:uLnTx/>
              <a:uFillTx/>
              <a:latin typeface="+mj-lt"/>
              <a:ea typeface="+mj-ea"/>
              <a:cs typeface="+mj-cs"/>
            </a:endParaRPr>
          </a:p>
        </p:txBody>
      </p:sp>
      <p:sp>
        <p:nvSpPr>
          <p:cNvPr id="5" name="1 Título"/>
          <p:cNvSpPr txBox="1">
            <a:spLocks/>
          </p:cNvSpPr>
          <p:nvPr/>
        </p:nvSpPr>
        <p:spPr>
          <a:xfrm>
            <a:off x="-396552" y="1700808"/>
            <a:ext cx="4680520" cy="93610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400" b="1" dirty="0" smtClean="0">
                <a:latin typeface="+mj-lt"/>
                <a:ea typeface="+mj-ea"/>
                <a:cs typeface="+mj-cs"/>
              </a:rPr>
              <a:t>PUNTO DE DESTINO</a:t>
            </a:r>
            <a:endParaRPr kumimoji="0" lang="es-EC" sz="2400" b="1" i="0" u="none" strike="noStrike" kern="1200" cap="none" spc="0" normalizeH="0" baseline="0" noProof="0" dirty="0">
              <a:ln>
                <a:noFill/>
              </a:ln>
              <a:effectLst/>
              <a:uLnTx/>
              <a:uFillTx/>
              <a:latin typeface="+mj-lt"/>
              <a:ea typeface="+mj-ea"/>
              <a:cs typeface="+mj-cs"/>
            </a:endParaRPr>
          </a:p>
        </p:txBody>
      </p:sp>
      <p:sp>
        <p:nvSpPr>
          <p:cNvPr id="7" name="1 Título"/>
          <p:cNvSpPr txBox="1">
            <a:spLocks/>
          </p:cNvSpPr>
          <p:nvPr/>
        </p:nvSpPr>
        <p:spPr>
          <a:xfrm>
            <a:off x="611560" y="2449916"/>
            <a:ext cx="3600400" cy="1987196"/>
          </a:xfrm>
          <a:prstGeom prst="rect">
            <a:avLst/>
          </a:prstGeom>
        </p:spPr>
        <p:txBody>
          <a:bodyPr vert="horz" lIns="91440" tIns="45720" rIns="91440" bIns="45720" rtlCol="0" anchor="ctr">
            <a:normAutofit/>
          </a:bodyPr>
          <a:lstStyle/>
          <a:p>
            <a:pPr marL="457200" marR="0" lvl="0" indent="-457200" algn="just" defTabSz="914400" rtl="0" eaLnBrk="1" fontAlgn="auto" latinLnBrk="0" hangingPunct="1">
              <a:lnSpc>
                <a:spcPct val="100000"/>
              </a:lnSpc>
              <a:spcBef>
                <a:spcPct val="0"/>
              </a:spcBef>
              <a:spcAft>
                <a:spcPts val="0"/>
              </a:spcAft>
              <a:buClrTx/>
              <a:buSzTx/>
              <a:buFontTx/>
              <a:buAutoNum type="arabicPeriod"/>
              <a:tabLst/>
              <a:defRPr/>
            </a:pPr>
            <a:r>
              <a:rPr lang="es-EC" sz="2000" dirty="0" smtClean="0">
                <a:latin typeface="+mj-lt"/>
                <a:ea typeface="+mj-ea"/>
                <a:cs typeface="+mj-cs"/>
              </a:rPr>
              <a:t>Procedimiento de Seguridad</a:t>
            </a:r>
            <a:endParaRPr lang="es-EC" sz="2000" noProof="0" dirty="0" smtClean="0">
              <a:latin typeface="+mj-lt"/>
              <a:ea typeface="+mj-ea"/>
              <a:cs typeface="+mj-cs"/>
            </a:endParaRPr>
          </a:p>
          <a:p>
            <a:pPr marL="457200" marR="0" lvl="0" indent="-457200" algn="just" defTabSz="914400" rtl="0" eaLnBrk="1" fontAlgn="auto" latinLnBrk="0" hangingPunct="1">
              <a:lnSpc>
                <a:spcPct val="100000"/>
              </a:lnSpc>
              <a:spcBef>
                <a:spcPct val="0"/>
              </a:spcBef>
              <a:spcAft>
                <a:spcPts val="0"/>
              </a:spcAft>
              <a:buClrTx/>
              <a:buSzTx/>
              <a:buFontTx/>
              <a:buAutoNum type="arabicPeriod"/>
              <a:tabLst/>
              <a:defRPr/>
            </a:pPr>
            <a:r>
              <a:rPr lang="es-EC" sz="2000" dirty="0" smtClean="0">
                <a:latin typeface="+mj-lt"/>
                <a:ea typeface="+mj-ea"/>
                <a:cs typeface="+mj-cs"/>
              </a:rPr>
              <a:t>Procedimiento de entrega y recepción de valores</a:t>
            </a:r>
          </a:p>
          <a:p>
            <a:pPr marL="457200" marR="0" lvl="0" indent="-457200" algn="just" defTabSz="914400" rtl="0" eaLnBrk="1" fontAlgn="auto" latinLnBrk="0" hangingPunct="1">
              <a:lnSpc>
                <a:spcPct val="100000"/>
              </a:lnSpc>
              <a:spcBef>
                <a:spcPct val="0"/>
              </a:spcBef>
              <a:spcAft>
                <a:spcPts val="0"/>
              </a:spcAft>
              <a:buClrTx/>
              <a:buSzTx/>
              <a:buFontTx/>
              <a:buAutoNum type="arabicPeriod"/>
              <a:tabLst/>
              <a:defRPr/>
            </a:pPr>
            <a:r>
              <a:rPr lang="es-EC" sz="2000" dirty="0" smtClean="0">
                <a:latin typeface="+mj-lt"/>
                <a:ea typeface="+mj-ea"/>
                <a:cs typeface="+mj-cs"/>
              </a:rPr>
              <a:t>Procedimiento de embarque</a:t>
            </a:r>
            <a:endParaRPr lang="es-EC" sz="2000" noProof="0" dirty="0" smtClean="0">
              <a:latin typeface="+mj-lt"/>
              <a:ea typeface="+mj-ea"/>
              <a:cs typeface="+mj-cs"/>
            </a:endParaRPr>
          </a:p>
          <a:p>
            <a:pPr marL="457200" marR="0" lvl="0" indent="-457200" algn="just" defTabSz="914400" rtl="0" eaLnBrk="1" fontAlgn="auto" latinLnBrk="0" hangingPunct="1">
              <a:lnSpc>
                <a:spcPct val="100000"/>
              </a:lnSpc>
              <a:spcBef>
                <a:spcPct val="0"/>
              </a:spcBef>
              <a:spcAft>
                <a:spcPts val="0"/>
              </a:spcAft>
              <a:buClrTx/>
              <a:buSzTx/>
              <a:buFontTx/>
              <a:buAutoNum type="arabicPeriod"/>
              <a:tabLst/>
              <a:defRPr/>
            </a:pPr>
            <a:endParaRPr kumimoji="0" lang="es-EC" sz="2000" i="0" u="none" strike="noStrike" kern="1200" cap="none" spc="0" normalizeH="0" baseline="0" noProof="0" dirty="0">
              <a:ln>
                <a:noFill/>
              </a:ln>
              <a:effectLst/>
              <a:uLnTx/>
              <a:uFillTx/>
              <a:latin typeface="+mj-lt"/>
              <a:ea typeface="+mj-ea"/>
              <a:cs typeface="+mj-cs"/>
            </a:endParaRPr>
          </a:p>
        </p:txBody>
      </p:sp>
      <p:sp>
        <p:nvSpPr>
          <p:cNvPr id="8" name="7 Elipse"/>
          <p:cNvSpPr/>
          <p:nvPr/>
        </p:nvSpPr>
        <p:spPr>
          <a:xfrm>
            <a:off x="4644008" y="2681016"/>
            <a:ext cx="216024" cy="216024"/>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Elipse"/>
          <p:cNvSpPr/>
          <p:nvPr/>
        </p:nvSpPr>
        <p:spPr>
          <a:xfrm>
            <a:off x="4644008" y="3170558"/>
            <a:ext cx="216024" cy="216024"/>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18 Elipse"/>
          <p:cNvSpPr/>
          <p:nvPr/>
        </p:nvSpPr>
        <p:spPr>
          <a:xfrm>
            <a:off x="5292080" y="2665940"/>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19 Elipse"/>
          <p:cNvSpPr/>
          <p:nvPr/>
        </p:nvSpPr>
        <p:spPr>
          <a:xfrm>
            <a:off x="5292080" y="3169996"/>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23 Elipse"/>
          <p:cNvSpPr/>
          <p:nvPr/>
        </p:nvSpPr>
        <p:spPr>
          <a:xfrm>
            <a:off x="4644008" y="3645024"/>
            <a:ext cx="216024" cy="216024"/>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24 Elipse"/>
          <p:cNvSpPr/>
          <p:nvPr/>
        </p:nvSpPr>
        <p:spPr>
          <a:xfrm>
            <a:off x="5292080" y="3645024"/>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258246" y="2492896"/>
            <a:ext cx="1249858" cy="1157276"/>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83568" y="404664"/>
            <a:ext cx="895350" cy="123825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683568" y="2204864"/>
            <a:ext cx="911150" cy="1408732"/>
          </a:xfrm>
          <a:prstGeom prst="rect">
            <a:avLst/>
          </a:prstGeom>
          <a:noFill/>
          <a:ln w="9525">
            <a:noFill/>
            <a:miter lim="800000"/>
            <a:headEnd/>
            <a:tailEnd/>
          </a:ln>
        </p:spPr>
      </p:pic>
      <p:pic>
        <p:nvPicPr>
          <p:cNvPr id="7" name="Picture 4"/>
          <p:cNvPicPr>
            <a:picLocks noChangeAspect="1" noChangeArrowheads="1"/>
          </p:cNvPicPr>
          <p:nvPr/>
        </p:nvPicPr>
        <p:blipFill>
          <a:blip r:embed="rId5" cstate="print"/>
          <a:srcRect/>
          <a:stretch>
            <a:fillRect/>
          </a:stretch>
        </p:blipFill>
        <p:spPr bwMode="auto">
          <a:xfrm>
            <a:off x="2051720" y="2492896"/>
            <a:ext cx="561975" cy="866775"/>
          </a:xfrm>
          <a:prstGeom prst="rect">
            <a:avLst/>
          </a:prstGeom>
          <a:noFill/>
          <a:ln w="9525">
            <a:noFill/>
            <a:miter lim="800000"/>
            <a:headEnd/>
            <a:tailEnd/>
          </a:ln>
        </p:spPr>
      </p:pic>
      <p:pic>
        <p:nvPicPr>
          <p:cNvPr id="8" name="Picture 3"/>
          <p:cNvPicPr>
            <a:picLocks noChangeAspect="1" noChangeArrowheads="1"/>
          </p:cNvPicPr>
          <p:nvPr/>
        </p:nvPicPr>
        <p:blipFill>
          <a:blip r:embed="rId6" cstate="print"/>
          <a:srcRect/>
          <a:stretch>
            <a:fillRect/>
          </a:stretch>
        </p:blipFill>
        <p:spPr bwMode="auto">
          <a:xfrm>
            <a:off x="3275856" y="2492896"/>
            <a:ext cx="563116" cy="847725"/>
          </a:xfrm>
          <a:prstGeom prst="rect">
            <a:avLst/>
          </a:prstGeom>
          <a:noFill/>
          <a:ln w="9525">
            <a:noFill/>
            <a:miter lim="800000"/>
            <a:headEnd/>
            <a:tailEnd/>
          </a:ln>
        </p:spPr>
      </p:pic>
      <p:pic>
        <p:nvPicPr>
          <p:cNvPr id="3076" name="Picture 4"/>
          <p:cNvPicPr>
            <a:picLocks noChangeAspect="1" noChangeArrowheads="1"/>
          </p:cNvPicPr>
          <p:nvPr/>
        </p:nvPicPr>
        <p:blipFill>
          <a:blip r:embed="rId7" cstate="print"/>
          <a:srcRect/>
          <a:stretch>
            <a:fillRect/>
          </a:stretch>
        </p:blipFill>
        <p:spPr bwMode="auto">
          <a:xfrm>
            <a:off x="4562847" y="4314800"/>
            <a:ext cx="657225" cy="914400"/>
          </a:xfrm>
          <a:prstGeom prst="rect">
            <a:avLst/>
          </a:prstGeom>
          <a:noFill/>
          <a:ln w="9525">
            <a:noFill/>
            <a:miter lim="800000"/>
            <a:headEnd/>
            <a:tailEnd/>
          </a:ln>
        </p:spPr>
      </p:pic>
      <p:pic>
        <p:nvPicPr>
          <p:cNvPr id="3077" name="Picture 5"/>
          <p:cNvPicPr>
            <a:picLocks noChangeAspect="1" noChangeArrowheads="1"/>
          </p:cNvPicPr>
          <p:nvPr/>
        </p:nvPicPr>
        <p:blipFill>
          <a:blip r:embed="rId8" cstate="print"/>
          <a:srcRect/>
          <a:stretch>
            <a:fillRect/>
          </a:stretch>
        </p:blipFill>
        <p:spPr bwMode="auto">
          <a:xfrm>
            <a:off x="6012160" y="4149080"/>
            <a:ext cx="542925" cy="1276350"/>
          </a:xfrm>
          <a:prstGeom prst="rect">
            <a:avLst/>
          </a:prstGeom>
          <a:noFill/>
          <a:ln w="9525">
            <a:noFill/>
            <a:miter lim="800000"/>
            <a:headEnd/>
            <a:tailEnd/>
          </a:ln>
        </p:spPr>
      </p:pic>
      <p:cxnSp>
        <p:nvCxnSpPr>
          <p:cNvPr id="12" name="11 Conector recto"/>
          <p:cNvCxnSpPr/>
          <p:nvPr/>
        </p:nvCxnSpPr>
        <p:spPr>
          <a:xfrm>
            <a:off x="1187624" y="1772816"/>
            <a:ext cx="0" cy="3600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1533150" y="2996952"/>
            <a:ext cx="57606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a:off x="2699792" y="2996952"/>
            <a:ext cx="43204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3923928" y="2996952"/>
            <a:ext cx="43204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a:off x="4860032" y="3789040"/>
            <a:ext cx="0" cy="3600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5364088" y="4869160"/>
            <a:ext cx="43204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1 Título"/>
          <p:cNvSpPr txBox="1">
            <a:spLocks/>
          </p:cNvSpPr>
          <p:nvPr/>
        </p:nvSpPr>
        <p:spPr>
          <a:xfrm>
            <a:off x="1187624" y="404664"/>
            <a:ext cx="6624736" cy="936104"/>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cap="none" spc="0" normalizeH="0" baseline="0" noProof="0" dirty="0" smtClean="0">
                <a:ln>
                  <a:noFill/>
                </a:ln>
                <a:solidFill>
                  <a:srgbClr val="0070C0"/>
                </a:solidFill>
                <a:effectLst/>
                <a:uLnTx/>
                <a:uFillTx/>
                <a:latin typeface="+mj-lt"/>
                <a:ea typeface="+mj-ea"/>
                <a:cs typeface="+mj-cs"/>
              </a:rPr>
              <a:t>PROCEDIMIENTO</a:t>
            </a:r>
            <a:r>
              <a:rPr kumimoji="0" lang="es-EC" sz="3200" b="1" i="0" u="none" strike="noStrike" kern="1200" cap="none" spc="0" normalizeH="0" noProof="0" dirty="0" smtClean="0">
                <a:ln>
                  <a:noFill/>
                </a:ln>
                <a:solidFill>
                  <a:srgbClr val="0070C0"/>
                </a:solidFill>
                <a:effectLst/>
                <a:uLnTx/>
                <a:uFillTx/>
                <a:latin typeface="+mj-lt"/>
                <a:ea typeface="+mj-ea"/>
                <a:cs typeface="+mj-cs"/>
              </a:rPr>
              <a:t> DE ENTREGA Y RECEPCIÓN DE VALORES</a:t>
            </a:r>
            <a:endParaRPr kumimoji="0" lang="es-EC" sz="3200" b="1" i="0" u="none" strike="noStrike" kern="1200" cap="none" spc="0" normalizeH="0" baseline="0" noProof="0" dirty="0">
              <a:ln>
                <a:noFill/>
              </a:ln>
              <a:solidFill>
                <a:srgbClr val="0070C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5143504" y="2285992"/>
            <a:ext cx="1071562" cy="803672"/>
          </a:xfrm>
          <a:prstGeom prst="rect">
            <a:avLst/>
          </a:prstGeom>
          <a:noFill/>
          <a:ln w="9525">
            <a:noFill/>
            <a:miter lim="800000"/>
            <a:headEnd/>
            <a:tailEnd/>
          </a:ln>
          <a:effectLst/>
        </p:spPr>
      </p:pic>
      <p:pic>
        <p:nvPicPr>
          <p:cNvPr id="7" name="Imagen 3" descr="HOja 21.jpg"/>
          <p:cNvPicPr>
            <a:picLocks noChangeAspect="1"/>
          </p:cNvPicPr>
          <p:nvPr/>
        </p:nvPicPr>
        <p:blipFill>
          <a:blip r:embed="rId3" cstate="print"/>
          <a:srcRect/>
          <a:stretch>
            <a:fillRect/>
          </a:stretch>
        </p:blipFill>
        <p:spPr bwMode="auto">
          <a:xfrm>
            <a:off x="714348" y="2643182"/>
            <a:ext cx="3929090" cy="2143140"/>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5143504" y="4143380"/>
            <a:ext cx="1143008" cy="785818"/>
          </a:xfrm>
          <a:prstGeom prst="rect">
            <a:avLst/>
          </a:prstGeom>
          <a:noFill/>
          <a:ln w="9525">
            <a:noFill/>
            <a:miter lim="800000"/>
            <a:headEnd/>
            <a:tailEnd/>
          </a:ln>
          <a:effectLst/>
        </p:spPr>
      </p:pic>
      <p:pic>
        <p:nvPicPr>
          <p:cNvPr id="10" name="Picture 69" descr="com07"/>
          <p:cNvPicPr>
            <a:picLocks noChangeAspect="1" noChangeArrowheads="1" noCrop="1"/>
          </p:cNvPicPr>
          <p:nvPr/>
        </p:nvPicPr>
        <p:blipFill>
          <a:blip r:embed="rId5" cstate="print"/>
          <a:srcRect/>
          <a:stretch>
            <a:fillRect/>
          </a:stretch>
        </p:blipFill>
        <p:spPr bwMode="auto">
          <a:xfrm>
            <a:off x="7000892" y="3143248"/>
            <a:ext cx="979488" cy="857250"/>
          </a:xfrm>
          <a:prstGeom prst="rect">
            <a:avLst/>
          </a:prstGeom>
          <a:noFill/>
          <a:ln w="9525">
            <a:noFill/>
            <a:miter lim="800000"/>
            <a:headEnd/>
            <a:tailEnd/>
          </a:ln>
        </p:spPr>
      </p:pic>
      <p:pic>
        <p:nvPicPr>
          <p:cNvPr id="6148" name="Picture 4"/>
          <p:cNvPicPr>
            <a:picLocks noChangeAspect="1" noChangeArrowheads="1"/>
          </p:cNvPicPr>
          <p:nvPr/>
        </p:nvPicPr>
        <p:blipFill>
          <a:blip r:embed="rId6" cstate="print"/>
          <a:srcRect/>
          <a:stretch>
            <a:fillRect/>
          </a:stretch>
        </p:blipFill>
        <p:spPr bwMode="auto">
          <a:xfrm>
            <a:off x="6739899" y="5143512"/>
            <a:ext cx="1332563" cy="1104903"/>
          </a:xfrm>
          <a:prstGeom prst="rect">
            <a:avLst/>
          </a:prstGeom>
          <a:noFill/>
          <a:ln w="9525">
            <a:noFill/>
            <a:miter lim="800000"/>
            <a:headEnd/>
            <a:tailEnd/>
          </a:ln>
          <a:effectLst/>
        </p:spPr>
      </p:pic>
      <p:cxnSp>
        <p:nvCxnSpPr>
          <p:cNvPr id="20" name="19 Conector recto"/>
          <p:cNvCxnSpPr/>
          <p:nvPr/>
        </p:nvCxnSpPr>
        <p:spPr>
          <a:xfrm>
            <a:off x="6429388" y="4500570"/>
            <a:ext cx="85725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rot="5400000" flipH="1" flipV="1">
            <a:off x="7143768" y="4357694"/>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a:off x="6357950" y="2571744"/>
            <a:ext cx="85725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rot="5400000">
            <a:off x="7000892" y="2786058"/>
            <a:ext cx="42862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a:off x="8072462" y="3571876"/>
            <a:ext cx="64294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rot="5400000">
            <a:off x="7679553" y="4607727"/>
            <a:ext cx="207170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rot="10800000">
            <a:off x="8286776" y="5643578"/>
            <a:ext cx="42862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7" cstate="print"/>
          <a:srcRect/>
          <a:stretch>
            <a:fillRect/>
          </a:stretch>
        </p:blipFill>
        <p:spPr bwMode="auto">
          <a:xfrm>
            <a:off x="8028384" y="1556792"/>
            <a:ext cx="838200" cy="781050"/>
          </a:xfrm>
          <a:prstGeom prst="rect">
            <a:avLst/>
          </a:prstGeom>
          <a:noFill/>
          <a:ln w="9525">
            <a:noFill/>
            <a:miter lim="800000"/>
            <a:headEnd/>
            <a:tailEnd/>
          </a:ln>
        </p:spPr>
      </p:pic>
      <p:cxnSp>
        <p:nvCxnSpPr>
          <p:cNvPr id="18" name="17 Conector recto"/>
          <p:cNvCxnSpPr/>
          <p:nvPr/>
        </p:nvCxnSpPr>
        <p:spPr>
          <a:xfrm>
            <a:off x="8028384" y="3284984"/>
            <a:ext cx="6480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flipV="1">
            <a:off x="8676456" y="2564904"/>
            <a:ext cx="0" cy="7200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1 Título"/>
          <p:cNvSpPr txBox="1">
            <a:spLocks/>
          </p:cNvSpPr>
          <p:nvPr/>
        </p:nvSpPr>
        <p:spPr>
          <a:xfrm>
            <a:off x="1187624" y="404664"/>
            <a:ext cx="6624736" cy="93610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cap="none" spc="0" normalizeH="0" baseline="0" noProof="0" dirty="0" smtClean="0">
                <a:ln>
                  <a:noFill/>
                </a:ln>
                <a:solidFill>
                  <a:srgbClr val="0070C0"/>
                </a:solidFill>
                <a:effectLst/>
                <a:uLnTx/>
                <a:uFillTx/>
                <a:latin typeface="+mj-lt"/>
                <a:ea typeface="+mj-ea"/>
                <a:cs typeface="+mj-cs"/>
              </a:rPr>
              <a:t>PROCEDIMIENTO</a:t>
            </a:r>
            <a:r>
              <a:rPr kumimoji="0" lang="es-EC" sz="3200" b="1" i="0" u="none" strike="noStrike" kern="1200" cap="none" spc="0" normalizeH="0" noProof="0" dirty="0" smtClean="0">
                <a:ln>
                  <a:noFill/>
                </a:ln>
                <a:solidFill>
                  <a:srgbClr val="0070C0"/>
                </a:solidFill>
                <a:effectLst/>
                <a:uLnTx/>
                <a:uFillTx/>
                <a:latin typeface="+mj-lt"/>
                <a:ea typeface="+mj-ea"/>
                <a:cs typeface="+mj-cs"/>
              </a:rPr>
              <a:t> DE EMERGENCIA</a:t>
            </a:r>
            <a:endParaRPr kumimoji="0" lang="es-EC" sz="3200" b="1" i="0" u="none" strike="noStrike" kern="1200" cap="none" spc="0" normalizeH="0" baseline="0" noProof="0" dirty="0">
              <a:ln>
                <a:noFill/>
              </a:ln>
              <a:solidFill>
                <a:srgbClr val="0070C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anim calcmode="lin" valueType="num">
                                      <p:cBhvr>
                                        <p:cTn id="8" dur="500" fill="hold"/>
                                        <p:tgtEl>
                                          <p:spTgt spid="3074"/>
                                        </p:tgtEl>
                                        <p:attrNameLst>
                                          <p:attrName>ppt_x</p:attrName>
                                        </p:attrNameLst>
                                      </p:cBhvr>
                                      <p:tavLst>
                                        <p:tav tm="0">
                                          <p:val>
                                            <p:strVal val="#ppt_x"/>
                                          </p:val>
                                        </p:tav>
                                        <p:tav tm="100000">
                                          <p:val>
                                            <p:strVal val="#ppt_x"/>
                                          </p:val>
                                        </p:tav>
                                      </p:tavLst>
                                    </p:anim>
                                    <p:anim calcmode="lin" valueType="num">
                                      <p:cBhvr>
                                        <p:cTn id="9" dur="500" fill="hold"/>
                                        <p:tgtEl>
                                          <p:spTgt spid="307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fade">
                                      <p:cBhvr>
                                        <p:cTn id="12" dur="500"/>
                                        <p:tgtEl>
                                          <p:spTgt spid="6147"/>
                                        </p:tgtEl>
                                      </p:cBhvr>
                                    </p:animEffect>
                                    <p:anim calcmode="lin" valueType="num">
                                      <p:cBhvr>
                                        <p:cTn id="13" dur="500" fill="hold"/>
                                        <p:tgtEl>
                                          <p:spTgt spid="6147"/>
                                        </p:tgtEl>
                                        <p:attrNameLst>
                                          <p:attrName>ppt_x</p:attrName>
                                        </p:attrNameLst>
                                      </p:cBhvr>
                                      <p:tavLst>
                                        <p:tav tm="0">
                                          <p:val>
                                            <p:strVal val="#ppt_x"/>
                                          </p:val>
                                        </p:tav>
                                        <p:tav tm="100000">
                                          <p:val>
                                            <p:strVal val="#ppt_x"/>
                                          </p:val>
                                        </p:tav>
                                      </p:tavLst>
                                    </p:anim>
                                    <p:anim calcmode="lin" valueType="num">
                                      <p:cBhvr>
                                        <p:cTn id="14" dur="500" fill="hold"/>
                                        <p:tgtEl>
                                          <p:spTgt spid="6147"/>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anim calcmode="lin" valueType="num">
                                      <p:cBhvr>
                                        <p:cTn id="23" dur="500" fill="hold"/>
                                        <p:tgtEl>
                                          <p:spTgt spid="23"/>
                                        </p:tgtEl>
                                        <p:attrNameLst>
                                          <p:attrName>ppt_x</p:attrName>
                                        </p:attrNameLst>
                                      </p:cBhvr>
                                      <p:tavLst>
                                        <p:tav tm="0">
                                          <p:val>
                                            <p:strVal val="#ppt_x"/>
                                          </p:val>
                                        </p:tav>
                                        <p:tav tm="100000">
                                          <p:val>
                                            <p:strVal val="#ppt_x"/>
                                          </p:val>
                                        </p:tav>
                                      </p:tavLst>
                                    </p:anim>
                                    <p:anim calcmode="lin" valueType="num">
                                      <p:cBhvr>
                                        <p:cTn id="24" dur="500" fill="hold"/>
                                        <p:tgtEl>
                                          <p:spTgt spid="23"/>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strVal val="#ppt_x"/>
                                          </p:val>
                                        </p:tav>
                                        <p:tav tm="100000">
                                          <p:val>
                                            <p:strVal val="#ppt_x"/>
                                          </p:val>
                                        </p:tav>
                                      </p:tavLst>
                                    </p:anim>
                                    <p:anim calcmode="lin" valueType="num">
                                      <p:cBhvr>
                                        <p:cTn id="29" dur="500" fill="hold"/>
                                        <p:tgtEl>
                                          <p:spTgt spid="25"/>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strVal val="#ppt_x"/>
                                          </p:val>
                                        </p:tav>
                                        <p:tav tm="100000">
                                          <p:val>
                                            <p:strVal val="#ppt_x"/>
                                          </p:val>
                                        </p:tav>
                                      </p:tavLst>
                                    </p:anim>
                                    <p:anim calcmode="lin" valueType="num">
                                      <p:cBhvr>
                                        <p:cTn id="34" dur="500" fill="hold"/>
                                        <p:tgtEl>
                                          <p:spTgt spid="20"/>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anim calcmode="lin" valueType="num">
                                      <p:cBhvr>
                                        <p:cTn id="38" dur="500" fill="hold"/>
                                        <p:tgtEl>
                                          <p:spTgt spid="22"/>
                                        </p:tgtEl>
                                        <p:attrNameLst>
                                          <p:attrName>ppt_x</p:attrName>
                                        </p:attrNameLst>
                                      </p:cBhvr>
                                      <p:tavLst>
                                        <p:tav tm="0">
                                          <p:val>
                                            <p:strVal val="#ppt_x"/>
                                          </p:val>
                                        </p:tav>
                                        <p:tav tm="100000">
                                          <p:val>
                                            <p:strVal val="#ppt_x"/>
                                          </p:val>
                                        </p:tav>
                                      </p:tavLst>
                                    </p:anim>
                                    <p:anim calcmode="lin" valueType="num">
                                      <p:cBhvr>
                                        <p:cTn id="3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nodeType="clickEffect">
                                  <p:stCondLst>
                                    <p:cond delay="0"/>
                                  </p:stCondLst>
                                  <p:childTnLst>
                                    <p:set>
                                      <p:cBhvr>
                                        <p:cTn id="43" dur="1" fill="hold">
                                          <p:stCondLst>
                                            <p:cond delay="0"/>
                                          </p:stCondLst>
                                        </p:cTn>
                                        <p:tgtEl>
                                          <p:spTgt spid="6148"/>
                                        </p:tgtEl>
                                        <p:attrNameLst>
                                          <p:attrName>style.visibility</p:attrName>
                                        </p:attrNameLst>
                                      </p:cBhvr>
                                      <p:to>
                                        <p:strVal val="visible"/>
                                      </p:to>
                                    </p:set>
                                    <p:animEffect transition="in" filter="fade">
                                      <p:cBhvr>
                                        <p:cTn id="44" dur="500"/>
                                        <p:tgtEl>
                                          <p:spTgt spid="6148"/>
                                        </p:tgtEl>
                                      </p:cBhvr>
                                    </p:animEffect>
                                    <p:anim calcmode="lin" valueType="num">
                                      <p:cBhvr>
                                        <p:cTn id="45" dur="500" fill="hold"/>
                                        <p:tgtEl>
                                          <p:spTgt spid="6148"/>
                                        </p:tgtEl>
                                        <p:attrNameLst>
                                          <p:attrName>ppt_x</p:attrName>
                                        </p:attrNameLst>
                                      </p:cBhvr>
                                      <p:tavLst>
                                        <p:tav tm="0">
                                          <p:val>
                                            <p:strVal val="#ppt_x"/>
                                          </p:val>
                                        </p:tav>
                                        <p:tav tm="100000">
                                          <p:val>
                                            <p:strVal val="#ppt_x"/>
                                          </p:val>
                                        </p:tav>
                                      </p:tavLst>
                                    </p:anim>
                                    <p:anim calcmode="lin" valueType="num">
                                      <p:cBhvr>
                                        <p:cTn id="46" dur="500" fill="hold"/>
                                        <p:tgtEl>
                                          <p:spTgt spid="6148"/>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anim calcmode="lin" valueType="num">
                                      <p:cBhvr>
                                        <p:cTn id="50" dur="500" fill="hold"/>
                                        <p:tgtEl>
                                          <p:spTgt spid="27"/>
                                        </p:tgtEl>
                                        <p:attrNameLst>
                                          <p:attrName>ppt_x</p:attrName>
                                        </p:attrNameLst>
                                      </p:cBhvr>
                                      <p:tavLst>
                                        <p:tav tm="0">
                                          <p:val>
                                            <p:strVal val="#ppt_x"/>
                                          </p:val>
                                        </p:tav>
                                        <p:tav tm="100000">
                                          <p:val>
                                            <p:strVal val="#ppt_x"/>
                                          </p:val>
                                        </p:tav>
                                      </p:tavLst>
                                    </p:anim>
                                    <p:anim calcmode="lin" valueType="num">
                                      <p:cBhvr>
                                        <p:cTn id="51" dur="5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anim calcmode="lin" valueType="num">
                                      <p:cBhvr>
                                        <p:cTn id="55" dur="500" fill="hold"/>
                                        <p:tgtEl>
                                          <p:spTgt spid="29"/>
                                        </p:tgtEl>
                                        <p:attrNameLst>
                                          <p:attrName>ppt_x</p:attrName>
                                        </p:attrNameLst>
                                      </p:cBhvr>
                                      <p:tavLst>
                                        <p:tav tm="0">
                                          <p:val>
                                            <p:strVal val="#ppt_x"/>
                                          </p:val>
                                        </p:tav>
                                        <p:tav tm="100000">
                                          <p:val>
                                            <p:strVal val="#ppt_x"/>
                                          </p:val>
                                        </p:tav>
                                      </p:tavLst>
                                    </p:anim>
                                    <p:anim calcmode="lin" valueType="num">
                                      <p:cBhvr>
                                        <p:cTn id="56" dur="5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anim calcmode="lin" valueType="num">
                                      <p:cBhvr>
                                        <p:cTn id="60" dur="500" fill="hold"/>
                                        <p:tgtEl>
                                          <p:spTgt spid="31"/>
                                        </p:tgtEl>
                                        <p:attrNameLst>
                                          <p:attrName>ppt_x</p:attrName>
                                        </p:attrNameLst>
                                      </p:cBhvr>
                                      <p:tavLst>
                                        <p:tav tm="0">
                                          <p:val>
                                            <p:strVal val="#ppt_x"/>
                                          </p:val>
                                        </p:tav>
                                        <p:tav tm="100000">
                                          <p:val>
                                            <p:strVal val="#ppt_x"/>
                                          </p:val>
                                        </p:tav>
                                      </p:tavLst>
                                    </p:anim>
                                    <p:anim calcmode="lin" valueType="num">
                                      <p:cBhvr>
                                        <p:cTn id="61" dur="500" fill="hold"/>
                                        <p:tgtEl>
                                          <p:spTgt spid="31"/>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anim calcmode="lin" valueType="num">
                                      <p:cBhvr>
                                        <p:cTn id="65" dur="500" fill="hold"/>
                                        <p:tgtEl>
                                          <p:spTgt spid="18"/>
                                        </p:tgtEl>
                                        <p:attrNameLst>
                                          <p:attrName>ppt_x</p:attrName>
                                        </p:attrNameLst>
                                      </p:cBhvr>
                                      <p:tavLst>
                                        <p:tav tm="0">
                                          <p:val>
                                            <p:strVal val="#ppt_x"/>
                                          </p:val>
                                        </p:tav>
                                        <p:tav tm="100000">
                                          <p:val>
                                            <p:strVal val="#ppt_x"/>
                                          </p:val>
                                        </p:tav>
                                      </p:tavLst>
                                    </p:anim>
                                    <p:anim calcmode="lin" valueType="num">
                                      <p:cBhvr>
                                        <p:cTn id="66"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628800"/>
            <a:ext cx="5122912" cy="648071"/>
          </a:xfrm>
        </p:spPr>
        <p:txBody>
          <a:bodyPr>
            <a:normAutofit/>
          </a:bodyPr>
          <a:lstStyle/>
          <a:p>
            <a:pPr>
              <a:buNone/>
            </a:pPr>
            <a:r>
              <a:rPr lang="es-EC" sz="2000" b="1" dirty="0" smtClean="0">
                <a:solidFill>
                  <a:schemeClr val="tx2"/>
                </a:solidFill>
              </a:rPr>
              <a:t>BIENVENIDOS A SEGURITRANS</a:t>
            </a:r>
            <a:endParaRPr lang="es-EC" sz="2000" b="1" dirty="0">
              <a:solidFill>
                <a:schemeClr val="tx2"/>
              </a:solidFill>
            </a:endParaRPr>
          </a:p>
        </p:txBody>
      </p:sp>
      <p:pic>
        <p:nvPicPr>
          <p:cNvPr id="4" name="Picture 2"/>
          <p:cNvPicPr>
            <a:picLocks noChangeAspect="1" noChangeArrowheads="1"/>
          </p:cNvPicPr>
          <p:nvPr/>
        </p:nvPicPr>
        <p:blipFill>
          <a:blip r:embed="rId2" cstate="print"/>
          <a:srcRect/>
          <a:stretch>
            <a:fillRect/>
          </a:stretch>
        </p:blipFill>
        <p:spPr bwMode="auto">
          <a:xfrm>
            <a:off x="35496" y="44624"/>
            <a:ext cx="5240089" cy="936104"/>
          </a:xfrm>
          <a:prstGeom prst="rect">
            <a:avLst/>
          </a:prstGeom>
          <a:noFill/>
          <a:ln w="9525">
            <a:noFill/>
            <a:miter lim="800000"/>
            <a:headEnd/>
            <a:tailEnd/>
          </a:ln>
        </p:spPr>
      </p:pic>
      <p:cxnSp>
        <p:nvCxnSpPr>
          <p:cNvPr id="6" name="5 Conector recto"/>
          <p:cNvCxnSpPr/>
          <p:nvPr/>
        </p:nvCxnSpPr>
        <p:spPr>
          <a:xfrm>
            <a:off x="6084168" y="188640"/>
            <a:ext cx="0" cy="1656184"/>
          </a:xfrm>
          <a:prstGeom prst="line">
            <a:avLst/>
          </a:prstGeom>
        </p:spPr>
        <p:style>
          <a:lnRef idx="1">
            <a:schemeClr val="accent1"/>
          </a:lnRef>
          <a:fillRef idx="0">
            <a:schemeClr val="accent1"/>
          </a:fillRef>
          <a:effectRef idx="0">
            <a:schemeClr val="accent1"/>
          </a:effectRef>
          <a:fontRef idx="minor">
            <a:schemeClr val="tx1"/>
          </a:fontRef>
        </p:style>
      </p:cxnSp>
      <p:sp>
        <p:nvSpPr>
          <p:cNvPr id="7" name="2 Marcador de contenido"/>
          <p:cNvSpPr txBox="1">
            <a:spLocks/>
          </p:cNvSpPr>
          <p:nvPr/>
        </p:nvSpPr>
        <p:spPr>
          <a:xfrm>
            <a:off x="6516216" y="332656"/>
            <a:ext cx="1944216" cy="504056"/>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2000" b="1" i="0" u="none" strike="noStrike" kern="1200" cap="none" spc="0" normalizeH="0" baseline="0" noProof="0" dirty="0" smtClean="0">
                <a:ln>
                  <a:noFill/>
                </a:ln>
                <a:solidFill>
                  <a:schemeClr val="tx2"/>
                </a:solidFill>
                <a:effectLst/>
                <a:uLnTx/>
                <a:uFillTx/>
                <a:latin typeface="+mn-lt"/>
                <a:ea typeface="+mn-ea"/>
                <a:cs typeface="+mn-cs"/>
              </a:rPr>
              <a:t>SEGURITRANS</a:t>
            </a:r>
            <a:endParaRPr kumimoji="0" lang="es-EC" sz="2000" b="1" i="0" u="none" strike="noStrike" kern="1200" cap="none" spc="0" normalizeH="0" baseline="0" noProof="0" dirty="0">
              <a:ln>
                <a:noFill/>
              </a:ln>
              <a:solidFill>
                <a:schemeClr val="tx2"/>
              </a:solidFill>
              <a:effectLst/>
              <a:uLnTx/>
              <a:uFillTx/>
              <a:latin typeface="+mn-lt"/>
              <a:ea typeface="+mn-ea"/>
              <a:cs typeface="+mn-cs"/>
            </a:endParaRPr>
          </a:p>
        </p:txBody>
      </p:sp>
      <p:sp>
        <p:nvSpPr>
          <p:cNvPr id="8" name="2 Marcador de contenido"/>
          <p:cNvSpPr txBox="1">
            <a:spLocks/>
          </p:cNvSpPr>
          <p:nvPr/>
        </p:nvSpPr>
        <p:spPr>
          <a:xfrm>
            <a:off x="6084168" y="1412776"/>
            <a:ext cx="3059832" cy="50405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1200" i="0" u="none" strike="noStrike" kern="1200" cap="none" spc="0" normalizeH="0" baseline="0" noProof="0" dirty="0" smtClean="0">
                <a:ln>
                  <a:noFill/>
                </a:ln>
                <a:solidFill>
                  <a:schemeClr val="tx2"/>
                </a:solidFill>
                <a:effectLst/>
                <a:uLnTx/>
                <a:uFillTx/>
                <a:latin typeface="+mn-lt"/>
                <a:ea typeface="+mn-ea"/>
                <a:cs typeface="+mn-cs"/>
              </a:rPr>
              <a:t>Contro</a:t>
            </a:r>
            <a:r>
              <a:rPr lang="es-EC" sz="1200" dirty="0" smtClean="0">
                <a:solidFill>
                  <a:schemeClr val="tx2"/>
                </a:solidFill>
              </a:rPr>
              <a:t>l y Gestión de Transporte de Valores </a:t>
            </a:r>
            <a:endParaRPr kumimoji="0" lang="es-EC" sz="1200" i="0" u="none" strike="noStrike" kern="1200" cap="none" spc="0" normalizeH="0" baseline="0" noProof="0" dirty="0">
              <a:ln>
                <a:noFill/>
              </a:ln>
              <a:solidFill>
                <a:schemeClr val="tx2"/>
              </a:solidFill>
              <a:effectLst/>
              <a:uLnTx/>
              <a:uFillTx/>
              <a:latin typeface="+mn-lt"/>
              <a:ea typeface="+mn-ea"/>
              <a:cs typeface="+mn-cs"/>
            </a:endParaRPr>
          </a:p>
        </p:txBody>
      </p:sp>
      <p:sp>
        <p:nvSpPr>
          <p:cNvPr id="9" name="2 Marcador de contenido"/>
          <p:cNvSpPr txBox="1">
            <a:spLocks/>
          </p:cNvSpPr>
          <p:nvPr/>
        </p:nvSpPr>
        <p:spPr>
          <a:xfrm>
            <a:off x="251520" y="2276873"/>
            <a:ext cx="2592288" cy="1944215"/>
          </a:xfrm>
          <a:prstGeom prst="rect">
            <a:avLst/>
          </a:prstGeom>
        </p:spPr>
        <p:txBody>
          <a:bodyPr vert="horz" lIns="91440" tIns="45720" rIns="91440" bIns="45720" rtlCol="0">
            <a:normAutofit fontScale="92500" lnSpcReduction="10000"/>
          </a:bodyPr>
          <a:lstStyle/>
          <a:p>
            <a:pPr marR="0" lvl="0" algn="just" defTabSz="914400" rtl="0" eaLnBrk="1" fontAlgn="auto" latinLnBrk="0" hangingPunct="1">
              <a:lnSpc>
                <a:spcPct val="100000"/>
              </a:lnSpc>
              <a:spcBef>
                <a:spcPct val="20000"/>
              </a:spcBef>
              <a:spcAft>
                <a:spcPts val="0"/>
              </a:spcAft>
              <a:buClrTx/>
              <a:buSzTx/>
              <a:buFont typeface="Arial" pitchFamily="34" charset="0"/>
              <a:buNone/>
              <a:tabLst/>
              <a:defRPr/>
            </a:pPr>
            <a:r>
              <a:rPr lang="es-EC" sz="1400" dirty="0" smtClean="0">
                <a:solidFill>
                  <a:schemeClr val="tx2"/>
                </a:solidFill>
              </a:rPr>
              <a:t>Seguritrans es un portal especifico para el monitoreo y control de transporte de valores.</a:t>
            </a:r>
          </a:p>
          <a:p>
            <a:pPr marR="0" lvl="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400" i="0" u="none" strike="noStrike" kern="1200" cap="none" spc="0" normalizeH="0" baseline="0" noProof="0" dirty="0" smtClean="0">
              <a:ln>
                <a:noFill/>
              </a:ln>
              <a:solidFill>
                <a:schemeClr val="tx2"/>
              </a:solidFill>
              <a:effectLst/>
              <a:uLnTx/>
              <a:uFillTx/>
              <a:latin typeface="+mn-lt"/>
              <a:ea typeface="+mn-ea"/>
              <a:cs typeface="+mn-cs"/>
            </a:endParaRPr>
          </a:p>
          <a:p>
            <a:pPr marR="0" lvl="0" algn="just" defTabSz="914400" rtl="0" eaLnBrk="1" fontAlgn="auto" latinLnBrk="0" hangingPunct="1">
              <a:lnSpc>
                <a:spcPct val="100000"/>
              </a:lnSpc>
              <a:spcBef>
                <a:spcPct val="20000"/>
              </a:spcBef>
              <a:spcAft>
                <a:spcPts val="0"/>
              </a:spcAft>
              <a:buClrTx/>
              <a:buSzTx/>
              <a:buFont typeface="Arial" pitchFamily="34" charset="0"/>
              <a:buNone/>
              <a:tabLst/>
              <a:defRPr/>
            </a:pPr>
            <a:r>
              <a:rPr lang="es-EC" sz="1400" dirty="0" smtClean="0">
                <a:solidFill>
                  <a:schemeClr val="tx2"/>
                </a:solidFill>
              </a:rPr>
              <a:t>Este portal está destinado a la visualización de lugares de recolección o entrega de valorado y confirmación de deposito en entidades financieras.</a:t>
            </a:r>
            <a:endParaRPr kumimoji="0" lang="es-EC" sz="1400" i="0" u="none" strike="noStrike" kern="1200" cap="none" spc="0" normalizeH="0" baseline="0" noProof="0" dirty="0">
              <a:ln>
                <a:noFill/>
              </a:ln>
              <a:solidFill>
                <a:schemeClr val="tx2"/>
              </a:solidFill>
              <a:effectLst/>
              <a:uLnTx/>
              <a:uFillTx/>
              <a:latin typeface="+mn-lt"/>
              <a:ea typeface="+mn-ea"/>
              <a:cs typeface="+mn-cs"/>
            </a:endParaRPr>
          </a:p>
        </p:txBody>
      </p:sp>
      <p:sp>
        <p:nvSpPr>
          <p:cNvPr id="10" name="2 Marcador de contenido"/>
          <p:cNvSpPr txBox="1">
            <a:spLocks/>
          </p:cNvSpPr>
          <p:nvPr/>
        </p:nvSpPr>
        <p:spPr>
          <a:xfrm>
            <a:off x="4427984" y="2852936"/>
            <a:ext cx="3312368" cy="2880320"/>
          </a:xfrm>
          <a:prstGeom prst="rect">
            <a:avLst/>
          </a:prstGeom>
        </p:spPr>
        <p:txBody>
          <a:bodyPr vert="horz" lIns="91440" tIns="45720" rIns="91440" bIns="45720" rtlCol="0">
            <a:normAutofit lnSpcReduction="10000"/>
          </a:bodyPr>
          <a:lstStyle/>
          <a:p>
            <a:pPr marR="0" lvl="0" algn="just" defTabSz="914400" rtl="0" eaLnBrk="1" fontAlgn="auto" latinLnBrk="0" hangingPunct="1">
              <a:lnSpc>
                <a:spcPct val="100000"/>
              </a:lnSpc>
              <a:spcBef>
                <a:spcPct val="20000"/>
              </a:spcBef>
              <a:spcAft>
                <a:spcPts val="0"/>
              </a:spcAft>
              <a:buClrTx/>
              <a:buSzTx/>
              <a:buFont typeface="Arial" pitchFamily="34" charset="0"/>
              <a:buNone/>
              <a:tabLst/>
              <a:defRPr/>
            </a:pPr>
            <a:r>
              <a:rPr lang="es-EC" sz="1400" dirty="0" smtClean="0">
                <a:solidFill>
                  <a:schemeClr val="tx2"/>
                </a:solidFill>
              </a:rPr>
              <a:t>Para acceder al sistema utilice el siguiente formulario: </a:t>
            </a:r>
          </a:p>
          <a:p>
            <a:pPr marR="0" lvl="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400" i="0" u="none" strike="noStrike" kern="1200" cap="none" spc="0" normalizeH="0" baseline="0" noProof="0" dirty="0" smtClean="0">
              <a:ln>
                <a:noFill/>
              </a:ln>
              <a:solidFill>
                <a:schemeClr val="tx2"/>
              </a:solidFill>
              <a:effectLst/>
              <a:uLnTx/>
              <a:uFillTx/>
              <a:latin typeface="+mn-lt"/>
              <a:ea typeface="+mn-ea"/>
              <a:cs typeface="+mn-cs"/>
            </a:endParaRPr>
          </a:p>
          <a:p>
            <a:pPr marR="0" lvl="0" algn="just" defTabSz="914400" rtl="0" eaLnBrk="1" fontAlgn="auto" latinLnBrk="0" hangingPunct="1">
              <a:lnSpc>
                <a:spcPct val="100000"/>
              </a:lnSpc>
              <a:spcBef>
                <a:spcPct val="20000"/>
              </a:spcBef>
              <a:spcAft>
                <a:spcPts val="0"/>
              </a:spcAft>
              <a:buClrTx/>
              <a:buSzTx/>
              <a:buFont typeface="Arial" pitchFamily="34" charset="0"/>
              <a:buNone/>
              <a:tabLst/>
              <a:defRPr/>
            </a:pPr>
            <a:r>
              <a:rPr lang="es-EC" sz="1400" dirty="0" smtClean="0">
                <a:solidFill>
                  <a:schemeClr val="tx2"/>
                </a:solidFill>
              </a:rPr>
              <a:t>Usuario: </a:t>
            </a:r>
          </a:p>
          <a:p>
            <a:pPr marR="0" lvl="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400" i="0" u="none" strike="noStrike" kern="1200" cap="none" spc="0" normalizeH="0" baseline="0" noProof="0" dirty="0" smtClean="0">
              <a:ln>
                <a:noFill/>
              </a:ln>
              <a:solidFill>
                <a:schemeClr val="tx2"/>
              </a:solidFill>
              <a:effectLst/>
              <a:uLnTx/>
              <a:uFillTx/>
              <a:latin typeface="+mn-lt"/>
              <a:ea typeface="+mn-ea"/>
              <a:cs typeface="+mn-cs"/>
            </a:endParaRPr>
          </a:p>
          <a:p>
            <a:pPr marR="0" lvl="0" algn="just" defTabSz="914400" rtl="0" eaLnBrk="1" fontAlgn="auto" latinLnBrk="0" hangingPunct="1">
              <a:lnSpc>
                <a:spcPct val="100000"/>
              </a:lnSpc>
              <a:spcBef>
                <a:spcPct val="20000"/>
              </a:spcBef>
              <a:spcAft>
                <a:spcPts val="0"/>
              </a:spcAft>
              <a:buClrTx/>
              <a:buSzTx/>
              <a:buFont typeface="Arial" pitchFamily="34" charset="0"/>
              <a:buNone/>
              <a:tabLst/>
              <a:defRPr/>
            </a:pPr>
            <a:r>
              <a:rPr lang="es-EC" sz="1400" dirty="0" smtClean="0">
                <a:solidFill>
                  <a:schemeClr val="tx2"/>
                </a:solidFill>
              </a:rPr>
              <a:t>Contraseña: </a:t>
            </a:r>
          </a:p>
          <a:p>
            <a:pPr marR="0" lvl="0" algn="just" defTabSz="914400" rtl="0" eaLnBrk="1" fontAlgn="auto" latinLnBrk="0" hangingPunct="1">
              <a:lnSpc>
                <a:spcPct val="100000"/>
              </a:lnSpc>
              <a:spcBef>
                <a:spcPct val="20000"/>
              </a:spcBef>
              <a:spcAft>
                <a:spcPts val="0"/>
              </a:spcAft>
              <a:buClrTx/>
              <a:buSzTx/>
              <a:buFont typeface="Arial" pitchFamily="34" charset="0"/>
              <a:buNone/>
              <a:tabLst/>
              <a:defRPr/>
            </a:pPr>
            <a:endParaRPr lang="es-EC" sz="1400" dirty="0">
              <a:solidFill>
                <a:schemeClr val="tx2"/>
              </a:solidFill>
            </a:endParaRPr>
          </a:p>
          <a:p>
            <a:pPr marR="0" lvl="0" algn="just" defTabSz="914400" rtl="0" eaLnBrk="1" fontAlgn="auto" latinLnBrk="0" hangingPunct="1">
              <a:lnSpc>
                <a:spcPct val="100000"/>
              </a:lnSpc>
              <a:spcBef>
                <a:spcPct val="20000"/>
              </a:spcBef>
              <a:spcAft>
                <a:spcPts val="0"/>
              </a:spcAft>
              <a:buClrTx/>
              <a:buSzTx/>
              <a:buFont typeface="Arial" pitchFamily="34" charset="0"/>
              <a:buNone/>
              <a:tabLst/>
              <a:defRPr/>
            </a:pPr>
            <a:r>
              <a:rPr lang="es-EC" sz="1400" dirty="0" smtClean="0">
                <a:solidFill>
                  <a:schemeClr val="tx2"/>
                </a:solidFill>
              </a:rPr>
              <a:t>¿Olvidó su contraseña?</a:t>
            </a:r>
          </a:p>
          <a:p>
            <a:pPr marR="0" lvl="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1400" i="0" u="none" strike="noStrike" kern="1200" cap="none" spc="0" normalizeH="0" baseline="0" noProof="0" dirty="0" smtClean="0">
                <a:ln>
                  <a:noFill/>
                </a:ln>
                <a:solidFill>
                  <a:schemeClr val="tx2"/>
                </a:solidFill>
                <a:effectLst/>
                <a:uLnTx/>
                <a:uFillTx/>
                <a:latin typeface="+mn-lt"/>
                <a:ea typeface="+mn-ea"/>
                <a:cs typeface="+mn-cs"/>
              </a:rPr>
              <a:t>Ingrese</a:t>
            </a:r>
            <a:r>
              <a:rPr kumimoji="0" lang="es-EC" sz="1400" i="0" u="none" strike="noStrike" kern="1200" cap="none" spc="0" normalizeH="0" noProof="0" dirty="0" smtClean="0">
                <a:ln>
                  <a:noFill/>
                </a:ln>
                <a:solidFill>
                  <a:schemeClr val="tx2"/>
                </a:solidFill>
                <a:effectLst/>
                <a:uLnTx/>
                <a:uFillTx/>
                <a:latin typeface="+mn-lt"/>
                <a:ea typeface="+mn-ea"/>
                <a:cs typeface="+mn-cs"/>
              </a:rPr>
              <a:t> </a:t>
            </a:r>
            <a:r>
              <a:rPr kumimoji="0" lang="es-EC" sz="1400" b="1" i="0" u="none" strike="noStrike" kern="1200" cap="none" spc="0" normalizeH="0" noProof="0" dirty="0" smtClean="0">
                <a:ln>
                  <a:noFill/>
                </a:ln>
                <a:solidFill>
                  <a:srgbClr val="FF0000"/>
                </a:solidFill>
                <a:effectLst/>
                <a:uLnTx/>
                <a:uFillTx/>
                <a:latin typeface="+mn-lt"/>
                <a:ea typeface="+mn-ea"/>
                <a:cs typeface="+mn-cs"/>
              </a:rPr>
              <a:t>Aquí</a:t>
            </a:r>
          </a:p>
          <a:p>
            <a:pPr marR="0" lvl="0" algn="just" defTabSz="914400" rtl="0" eaLnBrk="1" fontAlgn="auto" latinLnBrk="0" hangingPunct="1">
              <a:lnSpc>
                <a:spcPct val="100000"/>
              </a:lnSpc>
              <a:spcBef>
                <a:spcPct val="20000"/>
              </a:spcBef>
              <a:spcAft>
                <a:spcPts val="0"/>
              </a:spcAft>
              <a:buClrTx/>
              <a:buSzTx/>
              <a:buFont typeface="Arial" pitchFamily="34" charset="0"/>
              <a:buNone/>
              <a:tabLst/>
              <a:defRPr/>
            </a:pPr>
            <a:endParaRPr lang="es-EC" sz="1400" b="1" baseline="0" dirty="0" smtClean="0">
              <a:solidFill>
                <a:srgbClr val="FF0000"/>
              </a:solidFill>
            </a:endParaRPr>
          </a:p>
          <a:p>
            <a:pPr marR="0" lvl="0" algn="just" defTabSz="914400" rtl="0" eaLnBrk="1" fontAlgn="auto" latinLnBrk="0" hangingPunct="1">
              <a:lnSpc>
                <a:spcPct val="100000"/>
              </a:lnSpc>
              <a:spcBef>
                <a:spcPct val="20000"/>
              </a:spcBef>
              <a:spcAft>
                <a:spcPts val="0"/>
              </a:spcAft>
              <a:buClrTx/>
              <a:buSzTx/>
              <a:buFont typeface="Arial" pitchFamily="34" charset="0"/>
              <a:buNone/>
              <a:tabLst/>
              <a:defRPr/>
            </a:pPr>
            <a:r>
              <a:rPr lang="es-EC" sz="1400" dirty="0" smtClean="0">
                <a:solidFill>
                  <a:schemeClr val="tx2"/>
                </a:solidFill>
              </a:rPr>
              <a:t>¿No puede ingresar?</a:t>
            </a:r>
          </a:p>
          <a:p>
            <a:pPr marR="0" lvl="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1400" i="0" u="none" strike="noStrike" kern="1200" cap="none" spc="0" normalizeH="0" baseline="0" noProof="0" dirty="0" smtClean="0">
                <a:ln>
                  <a:noFill/>
                </a:ln>
                <a:solidFill>
                  <a:schemeClr val="tx2"/>
                </a:solidFill>
                <a:effectLst/>
                <a:uLnTx/>
                <a:uFillTx/>
                <a:latin typeface="+mn-lt"/>
                <a:ea typeface="+mn-ea"/>
                <a:cs typeface="+mn-cs"/>
              </a:rPr>
              <a:t>Ingrese</a:t>
            </a:r>
            <a:r>
              <a:rPr kumimoji="0" lang="es-EC" sz="1400" i="0" u="none" strike="noStrike" kern="1200" cap="none" spc="0" normalizeH="0" noProof="0" dirty="0" smtClean="0">
                <a:ln>
                  <a:noFill/>
                </a:ln>
                <a:solidFill>
                  <a:schemeClr val="tx2"/>
                </a:solidFill>
                <a:effectLst/>
                <a:uLnTx/>
                <a:uFillTx/>
                <a:latin typeface="+mn-lt"/>
                <a:ea typeface="+mn-ea"/>
                <a:cs typeface="+mn-cs"/>
              </a:rPr>
              <a:t> </a:t>
            </a:r>
            <a:r>
              <a:rPr kumimoji="0" lang="es-EC" sz="1400" i="0" u="none" strike="noStrike" kern="1200" cap="none" spc="0" normalizeH="0" noProof="0" dirty="0" smtClean="0">
                <a:ln>
                  <a:noFill/>
                </a:ln>
                <a:solidFill>
                  <a:srgbClr val="FF0000"/>
                </a:solidFill>
                <a:effectLst/>
                <a:uLnTx/>
                <a:uFillTx/>
                <a:latin typeface="+mn-lt"/>
                <a:ea typeface="+mn-ea"/>
                <a:cs typeface="+mn-cs"/>
              </a:rPr>
              <a:t>Aquí</a:t>
            </a:r>
            <a:endParaRPr kumimoji="0" lang="es-EC" sz="1400"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11" name="10 Rectángulo"/>
          <p:cNvSpPr/>
          <p:nvPr/>
        </p:nvSpPr>
        <p:spPr>
          <a:xfrm>
            <a:off x="5796136" y="3501008"/>
            <a:ext cx="2232248"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Rectángulo"/>
          <p:cNvSpPr/>
          <p:nvPr/>
        </p:nvSpPr>
        <p:spPr>
          <a:xfrm>
            <a:off x="5796136" y="3933056"/>
            <a:ext cx="2232248"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195736" y="1412776"/>
            <a:ext cx="4686300" cy="4896991"/>
          </a:xfrm>
          <a:prstGeom prst="rect">
            <a:avLst/>
          </a:prstGeom>
          <a:noFill/>
          <a:ln w="9525">
            <a:noFill/>
            <a:miter lim="800000"/>
            <a:headEnd/>
            <a:tailEnd/>
          </a:ln>
        </p:spPr>
      </p:pic>
      <p:sp>
        <p:nvSpPr>
          <p:cNvPr id="7" name="1 Título"/>
          <p:cNvSpPr>
            <a:spLocks noGrp="1"/>
          </p:cNvSpPr>
          <p:nvPr>
            <p:ph type="title"/>
          </p:nvPr>
        </p:nvSpPr>
        <p:spPr>
          <a:xfrm>
            <a:off x="611560" y="260648"/>
            <a:ext cx="8229600" cy="1143000"/>
          </a:xfrm>
        </p:spPr>
        <p:txBody>
          <a:bodyPr>
            <a:normAutofit fontScale="90000"/>
          </a:bodyPr>
          <a:lstStyle/>
          <a:p>
            <a:r>
              <a:rPr lang="es-EC" b="1" dirty="0" smtClean="0"/>
              <a:t>VENTAJAS DE LA AUTOMATIZACIÓN</a:t>
            </a:r>
            <a:endParaRPr lang="es-EC"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267744" y="1700808"/>
            <a:ext cx="4619625" cy="2004616"/>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2267744" y="3501008"/>
            <a:ext cx="4524375" cy="762000"/>
          </a:xfrm>
          <a:prstGeom prst="rect">
            <a:avLst/>
          </a:prstGeom>
          <a:noFill/>
          <a:ln w="9525">
            <a:noFill/>
            <a:miter lim="800000"/>
            <a:headEnd/>
            <a:tailEnd/>
          </a:ln>
        </p:spPr>
      </p:pic>
      <p:sp>
        <p:nvSpPr>
          <p:cNvPr id="7" name="1 Título"/>
          <p:cNvSpPr>
            <a:spLocks noGrp="1"/>
          </p:cNvSpPr>
          <p:nvPr>
            <p:ph type="title"/>
          </p:nvPr>
        </p:nvSpPr>
        <p:spPr>
          <a:xfrm>
            <a:off x="611560" y="260648"/>
            <a:ext cx="8229600" cy="1143000"/>
          </a:xfrm>
        </p:spPr>
        <p:txBody>
          <a:bodyPr>
            <a:normAutofit fontScale="90000"/>
          </a:bodyPr>
          <a:lstStyle/>
          <a:p>
            <a:r>
              <a:rPr lang="es-EC" b="1" dirty="0" smtClean="0"/>
              <a:t>VENTAJAS DE LA AUTOMATIZACIÓN</a:t>
            </a:r>
            <a:endParaRPr lang="es-EC"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1"/>
                                        </p:tgtEl>
                                        <p:attrNameLst>
                                          <p:attrName>style.visibility</p:attrName>
                                        </p:attrNameLst>
                                      </p:cBhvr>
                                      <p:to>
                                        <p:strVal val="visible"/>
                                      </p:to>
                                    </p:set>
                                    <p:anim calcmode="lin" valueType="num">
                                      <p:cBhvr additive="base">
                                        <p:cTn id="11" dur="500" fill="hold"/>
                                        <p:tgtEl>
                                          <p:spTgt spid="2051"/>
                                        </p:tgtEl>
                                        <p:attrNameLst>
                                          <p:attrName>ppt_x</p:attrName>
                                        </p:attrNameLst>
                                      </p:cBhvr>
                                      <p:tavLst>
                                        <p:tav tm="0">
                                          <p:val>
                                            <p:strVal val="#ppt_x"/>
                                          </p:val>
                                        </p:tav>
                                        <p:tav tm="100000">
                                          <p:val>
                                            <p:strVal val="#ppt_x"/>
                                          </p:val>
                                        </p:tav>
                                      </p:tavLst>
                                    </p:anim>
                                    <p:anim calcmode="lin" valueType="num">
                                      <p:cBhvr additive="base">
                                        <p:cTn id="12"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611560" y="404664"/>
            <a:ext cx="8229600" cy="1143000"/>
          </a:xfrm>
        </p:spPr>
        <p:txBody>
          <a:bodyPr>
            <a:normAutofit/>
          </a:bodyPr>
          <a:lstStyle/>
          <a:p>
            <a:r>
              <a:rPr lang="es-EC" b="1" dirty="0" smtClean="0"/>
              <a:t>SUGERENCIAS METODOLÓGICAS</a:t>
            </a:r>
            <a:endParaRPr lang="es-EC" b="1" dirty="0"/>
          </a:p>
        </p:txBody>
      </p:sp>
      <p:pic>
        <p:nvPicPr>
          <p:cNvPr id="3074" name="Picture 2"/>
          <p:cNvPicPr>
            <a:picLocks noChangeAspect="1" noChangeArrowheads="1"/>
          </p:cNvPicPr>
          <p:nvPr/>
        </p:nvPicPr>
        <p:blipFill>
          <a:blip r:embed="rId2" cstate="print"/>
          <a:srcRect/>
          <a:stretch>
            <a:fillRect/>
          </a:stretch>
        </p:blipFill>
        <p:spPr bwMode="auto">
          <a:xfrm>
            <a:off x="1403648" y="1556792"/>
            <a:ext cx="6048672" cy="1400175"/>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1331640" y="2924944"/>
            <a:ext cx="6192688" cy="1866900"/>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1475656" y="4941168"/>
            <a:ext cx="5904656" cy="1409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ppt_x"/>
                                          </p:val>
                                        </p:tav>
                                        <p:tav tm="100000">
                                          <p:val>
                                            <p:strVal val="#ppt_x"/>
                                          </p:val>
                                        </p:tav>
                                      </p:tavLst>
                                    </p:anim>
                                    <p:anim calcmode="lin" valueType="num">
                                      <p:cBhvr additive="base">
                                        <p:cTn id="14"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7"/>
                                        </p:tgtEl>
                                        <p:attrNameLst>
                                          <p:attrName>style.visibility</p:attrName>
                                        </p:attrNameLst>
                                      </p:cBhvr>
                                      <p:to>
                                        <p:strVal val="visible"/>
                                      </p:to>
                                    </p:set>
                                    <p:anim calcmode="lin" valueType="num">
                                      <p:cBhvr additive="base">
                                        <p:cTn id="19" dur="500" fill="hold"/>
                                        <p:tgtEl>
                                          <p:spTgt spid="3077"/>
                                        </p:tgtEl>
                                        <p:attrNameLst>
                                          <p:attrName>ppt_x</p:attrName>
                                        </p:attrNameLst>
                                      </p:cBhvr>
                                      <p:tavLst>
                                        <p:tav tm="0">
                                          <p:val>
                                            <p:strVal val="#ppt_x"/>
                                          </p:val>
                                        </p:tav>
                                        <p:tav tm="100000">
                                          <p:val>
                                            <p:strVal val="#ppt_x"/>
                                          </p:val>
                                        </p:tav>
                                      </p:tavLst>
                                    </p:anim>
                                    <p:anim calcmode="lin" valueType="num">
                                      <p:cBhvr additive="base">
                                        <p:cTn id="20"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JUSTIFICACIÓN</a:t>
            </a:r>
            <a:endParaRPr lang="es-EC" b="1" dirty="0"/>
          </a:p>
        </p:txBody>
      </p:sp>
      <p:pic>
        <p:nvPicPr>
          <p:cNvPr id="29698" name="Picture 2"/>
          <p:cNvPicPr>
            <a:picLocks noChangeAspect="1" noChangeArrowheads="1"/>
          </p:cNvPicPr>
          <p:nvPr/>
        </p:nvPicPr>
        <p:blipFill>
          <a:blip r:embed="rId2" cstate="print"/>
          <a:srcRect/>
          <a:stretch>
            <a:fillRect/>
          </a:stretch>
        </p:blipFill>
        <p:spPr bwMode="auto">
          <a:xfrm>
            <a:off x="1619672" y="2060848"/>
            <a:ext cx="1341439" cy="1080120"/>
          </a:xfrm>
          <a:prstGeom prst="rect">
            <a:avLst/>
          </a:prstGeom>
          <a:noFill/>
          <a:ln w="9525">
            <a:noFill/>
            <a:miter lim="800000"/>
            <a:headEnd/>
            <a:tailEnd/>
          </a:ln>
        </p:spPr>
      </p:pic>
      <p:pic>
        <p:nvPicPr>
          <p:cNvPr id="29699" name="Picture 3"/>
          <p:cNvPicPr>
            <a:picLocks noChangeAspect="1" noChangeArrowheads="1"/>
          </p:cNvPicPr>
          <p:nvPr/>
        </p:nvPicPr>
        <p:blipFill>
          <a:blip r:embed="rId3" cstate="print"/>
          <a:srcRect/>
          <a:stretch>
            <a:fillRect/>
          </a:stretch>
        </p:blipFill>
        <p:spPr bwMode="auto">
          <a:xfrm>
            <a:off x="3563888" y="2132856"/>
            <a:ext cx="1449869" cy="1008112"/>
          </a:xfrm>
          <a:prstGeom prst="rect">
            <a:avLst/>
          </a:prstGeom>
          <a:noFill/>
          <a:ln w="9525">
            <a:noFill/>
            <a:miter lim="800000"/>
            <a:headEnd/>
            <a:tailEnd/>
          </a:ln>
        </p:spPr>
      </p:pic>
      <p:pic>
        <p:nvPicPr>
          <p:cNvPr id="29700" name="Picture 4"/>
          <p:cNvPicPr>
            <a:picLocks noChangeAspect="1" noChangeArrowheads="1"/>
          </p:cNvPicPr>
          <p:nvPr/>
        </p:nvPicPr>
        <p:blipFill>
          <a:blip r:embed="rId4" cstate="print"/>
          <a:srcRect/>
          <a:stretch>
            <a:fillRect/>
          </a:stretch>
        </p:blipFill>
        <p:spPr bwMode="auto">
          <a:xfrm>
            <a:off x="5724128" y="2060848"/>
            <a:ext cx="1135757" cy="957099"/>
          </a:xfrm>
          <a:prstGeom prst="rect">
            <a:avLst/>
          </a:prstGeom>
          <a:noFill/>
          <a:ln w="9525">
            <a:noFill/>
            <a:miter lim="800000"/>
            <a:headEnd/>
            <a:tailEnd/>
          </a:ln>
        </p:spPr>
      </p:pic>
      <p:pic>
        <p:nvPicPr>
          <p:cNvPr id="13" name="12 Imagen"/>
          <p:cNvPicPr/>
          <p:nvPr/>
        </p:nvPicPr>
        <p:blipFill>
          <a:blip r:embed="rId5" cstate="print"/>
          <a:srcRect/>
          <a:stretch>
            <a:fillRect/>
          </a:stretch>
        </p:blipFill>
        <p:spPr bwMode="auto">
          <a:xfrm>
            <a:off x="3203848" y="3789040"/>
            <a:ext cx="2592288" cy="2088232"/>
          </a:xfrm>
          <a:prstGeom prst="rect">
            <a:avLst/>
          </a:prstGeom>
          <a:noFill/>
          <a:ln w="9525">
            <a:noFill/>
            <a:miter lim="800000"/>
            <a:headEnd/>
            <a:tailEnd/>
          </a:ln>
        </p:spPr>
      </p:pic>
      <p:pic>
        <p:nvPicPr>
          <p:cNvPr id="14" name="Picture 2"/>
          <p:cNvPicPr>
            <a:picLocks noChangeAspect="1" noChangeArrowheads="1"/>
          </p:cNvPicPr>
          <p:nvPr/>
        </p:nvPicPr>
        <p:blipFill>
          <a:blip r:embed="rId6" cstate="print"/>
          <a:srcRect/>
          <a:stretch>
            <a:fillRect/>
          </a:stretch>
        </p:blipFill>
        <p:spPr bwMode="auto">
          <a:xfrm>
            <a:off x="827584" y="4941168"/>
            <a:ext cx="1944216" cy="1080120"/>
          </a:xfrm>
          <a:prstGeom prst="rect">
            <a:avLst/>
          </a:prstGeom>
          <a:noFill/>
          <a:ln w="9525">
            <a:noFill/>
            <a:miter lim="800000"/>
            <a:headEnd/>
            <a:tailEnd/>
          </a:ln>
        </p:spPr>
      </p:pic>
      <p:pic>
        <p:nvPicPr>
          <p:cNvPr id="29701" name="Picture 5"/>
          <p:cNvPicPr>
            <a:picLocks noChangeAspect="1" noChangeArrowheads="1"/>
          </p:cNvPicPr>
          <p:nvPr/>
        </p:nvPicPr>
        <p:blipFill>
          <a:blip r:embed="rId7" cstate="print"/>
          <a:srcRect/>
          <a:stretch>
            <a:fillRect/>
          </a:stretch>
        </p:blipFill>
        <p:spPr bwMode="auto">
          <a:xfrm>
            <a:off x="971600" y="3586078"/>
            <a:ext cx="1296144" cy="1178594"/>
          </a:xfrm>
          <a:prstGeom prst="rect">
            <a:avLst/>
          </a:prstGeom>
          <a:noFill/>
          <a:ln w="9525">
            <a:noFill/>
            <a:miter lim="800000"/>
            <a:headEnd/>
            <a:tailEnd/>
          </a:ln>
        </p:spPr>
      </p:pic>
      <p:pic>
        <p:nvPicPr>
          <p:cNvPr id="29702" name="Picture 6"/>
          <p:cNvPicPr>
            <a:picLocks noChangeAspect="1" noChangeArrowheads="1"/>
          </p:cNvPicPr>
          <p:nvPr/>
        </p:nvPicPr>
        <p:blipFill>
          <a:blip r:embed="rId8" cstate="print"/>
          <a:srcRect/>
          <a:stretch>
            <a:fillRect/>
          </a:stretch>
        </p:blipFill>
        <p:spPr bwMode="auto">
          <a:xfrm>
            <a:off x="6084168" y="3068960"/>
            <a:ext cx="2555625" cy="34322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box(in)">
                                      <p:cBhvr>
                                        <p:cTn id="7" dur="500"/>
                                        <p:tgtEl>
                                          <p:spTgt spid="29698"/>
                                        </p:tgtEl>
                                      </p:cBhvr>
                                    </p:animEffect>
                                  </p:childTnLst>
                                </p:cTn>
                              </p:par>
                              <p:par>
                                <p:cTn id="8" presetID="4" presetClass="entr" presetSubtype="16" fill="hold" nodeType="withEffect">
                                  <p:stCondLst>
                                    <p:cond delay="0"/>
                                  </p:stCondLst>
                                  <p:childTnLst>
                                    <p:set>
                                      <p:cBhvr>
                                        <p:cTn id="9" dur="1" fill="hold">
                                          <p:stCondLst>
                                            <p:cond delay="0"/>
                                          </p:stCondLst>
                                        </p:cTn>
                                        <p:tgtEl>
                                          <p:spTgt spid="29699"/>
                                        </p:tgtEl>
                                        <p:attrNameLst>
                                          <p:attrName>style.visibility</p:attrName>
                                        </p:attrNameLst>
                                      </p:cBhvr>
                                      <p:to>
                                        <p:strVal val="visible"/>
                                      </p:to>
                                    </p:set>
                                    <p:animEffect transition="in" filter="box(in)">
                                      <p:cBhvr>
                                        <p:cTn id="10" dur="500"/>
                                        <p:tgtEl>
                                          <p:spTgt spid="29699"/>
                                        </p:tgtEl>
                                      </p:cBhvr>
                                    </p:animEffect>
                                  </p:childTnLst>
                                </p:cTn>
                              </p:par>
                              <p:par>
                                <p:cTn id="11" presetID="4" presetClass="entr" presetSubtype="16" fill="hold" nodeType="withEffect">
                                  <p:stCondLst>
                                    <p:cond delay="0"/>
                                  </p:stCondLst>
                                  <p:childTnLst>
                                    <p:set>
                                      <p:cBhvr>
                                        <p:cTn id="12" dur="1" fill="hold">
                                          <p:stCondLst>
                                            <p:cond delay="0"/>
                                          </p:stCondLst>
                                        </p:cTn>
                                        <p:tgtEl>
                                          <p:spTgt spid="29700"/>
                                        </p:tgtEl>
                                        <p:attrNameLst>
                                          <p:attrName>style.visibility</p:attrName>
                                        </p:attrNameLst>
                                      </p:cBhvr>
                                      <p:to>
                                        <p:strVal val="visible"/>
                                      </p:to>
                                    </p:set>
                                    <p:animEffect transition="in" filter="box(in)">
                                      <p:cBhvr>
                                        <p:cTn id="13" dur="500"/>
                                        <p:tgtEl>
                                          <p:spTgt spid="29700"/>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ox(in)">
                                      <p:cBhvr>
                                        <p:cTn id="18" dur="500"/>
                                        <p:tgtEl>
                                          <p:spTgt spid="14"/>
                                        </p:tgtEl>
                                      </p:cBhvr>
                                    </p:animEffect>
                                  </p:childTnLst>
                                </p:cTn>
                              </p:par>
                              <p:par>
                                <p:cTn id="19" presetID="4" presetClass="entr" presetSubtype="16" fill="hold" nodeType="withEffect">
                                  <p:stCondLst>
                                    <p:cond delay="0"/>
                                  </p:stCondLst>
                                  <p:childTnLst>
                                    <p:set>
                                      <p:cBhvr>
                                        <p:cTn id="20" dur="1" fill="hold">
                                          <p:stCondLst>
                                            <p:cond delay="0"/>
                                          </p:stCondLst>
                                        </p:cTn>
                                        <p:tgtEl>
                                          <p:spTgt spid="29701"/>
                                        </p:tgtEl>
                                        <p:attrNameLst>
                                          <p:attrName>style.visibility</p:attrName>
                                        </p:attrNameLst>
                                      </p:cBhvr>
                                      <p:to>
                                        <p:strVal val="visible"/>
                                      </p:to>
                                    </p:set>
                                    <p:animEffect transition="in" filter="box(in)">
                                      <p:cBhvr>
                                        <p:cTn id="21" dur="500"/>
                                        <p:tgtEl>
                                          <p:spTgt spid="29701"/>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ox(in)">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29702"/>
                                        </p:tgtEl>
                                        <p:attrNameLst>
                                          <p:attrName>style.visibility</p:attrName>
                                        </p:attrNameLst>
                                      </p:cBhvr>
                                      <p:to>
                                        <p:strVal val="visible"/>
                                      </p:to>
                                    </p:set>
                                    <p:animEffect transition="in" filter="box(in)">
                                      <p:cBhvr>
                                        <p:cTn id="31" dur="5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150096"/>
            <a:ext cx="8229600" cy="1143000"/>
          </a:xfrm>
        </p:spPr>
        <p:txBody>
          <a:bodyPr>
            <a:normAutofit/>
          </a:bodyPr>
          <a:lstStyle/>
          <a:p>
            <a:pPr>
              <a:lnSpc>
                <a:spcPct val="80000"/>
              </a:lnSpc>
            </a:pPr>
            <a:r>
              <a:rPr lang="es-EC" sz="2600" b="1" dirty="0" smtClean="0">
                <a:hlinkClick r:id="rId2" action="ppaction://hlinkfile"/>
              </a:rPr>
              <a:t>APORTE A LA SEGURIDAD CIUDADANA, SEGURIDAD PÚBLICA Y SEGURIDAD PRIVADA</a:t>
            </a:r>
            <a:endParaRPr lang="es-EC" sz="2600" b="1" dirty="0"/>
          </a:p>
        </p:txBody>
      </p:sp>
      <p:sp>
        <p:nvSpPr>
          <p:cNvPr id="3" name="1 Título"/>
          <p:cNvSpPr txBox="1">
            <a:spLocks/>
          </p:cNvSpPr>
          <p:nvPr/>
        </p:nvSpPr>
        <p:spPr>
          <a:xfrm>
            <a:off x="539552" y="1637928"/>
            <a:ext cx="8229600" cy="1143000"/>
          </a:xfrm>
          <a:prstGeom prst="rect">
            <a:avLst/>
          </a:prstGeom>
        </p:spPr>
        <p:txBody>
          <a:bodyPr vert="horz" lIns="91440" tIns="45720" rIns="91440" bIns="45720" rtlCol="0" anchor="ct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4400" b="1" i="0" u="none" strike="noStrike" kern="1200" cap="none" spc="0" normalizeH="0" baseline="0" noProof="0" dirty="0" smtClean="0">
                <a:ln>
                  <a:noFill/>
                </a:ln>
                <a:solidFill>
                  <a:schemeClr val="tx1"/>
                </a:solidFill>
                <a:effectLst/>
                <a:uLnTx/>
                <a:uFillTx/>
                <a:latin typeface="+mj-lt"/>
                <a:ea typeface="+mj-ea"/>
                <a:cs typeface="+mj-cs"/>
              </a:rPr>
              <a:t>MOTIVACIÓN DE PROYECTO DE INVESTIGACIÓN: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4400" b="0" i="0" u="none" strike="noStrike" kern="1200" cap="none" spc="0" normalizeH="0" baseline="0" noProof="0" dirty="0" smtClean="0">
                <a:ln>
                  <a:noFill/>
                </a:ln>
                <a:solidFill>
                  <a:schemeClr val="tx1"/>
                </a:solidFill>
                <a:effectLst/>
                <a:uLnTx/>
                <a:uFillTx/>
                <a:latin typeface="+mj-lt"/>
                <a:ea typeface="+mj-ea"/>
                <a:cs typeface="+mj-cs"/>
              </a:rPr>
              <a:t>ASALTO BLINDADO</a:t>
            </a:r>
            <a:r>
              <a:rPr kumimoji="0" lang="es-EC" sz="4400" b="0" i="0" u="none" strike="noStrike" kern="1200" cap="none" spc="0" normalizeH="0" noProof="0" dirty="0" smtClean="0">
                <a:ln>
                  <a:noFill/>
                </a:ln>
                <a:solidFill>
                  <a:schemeClr val="tx1"/>
                </a:solidFill>
                <a:effectLst/>
                <a:uLnTx/>
                <a:uFillTx/>
                <a:latin typeface="+mj-lt"/>
                <a:ea typeface="+mj-ea"/>
                <a:cs typeface="+mj-cs"/>
              </a:rPr>
              <a:t> EMPRESA VASERUM</a:t>
            </a:r>
            <a:r>
              <a:rPr kumimoji="0" lang="es-EC" sz="4400" b="0" i="0" u="none" strike="noStrike" kern="1200" cap="none" spc="0" normalizeH="0" baseline="0" noProof="0" dirty="0" smtClean="0">
                <a:ln>
                  <a:noFill/>
                </a:ln>
                <a:solidFill>
                  <a:schemeClr val="tx1"/>
                </a:solidFill>
                <a:effectLst/>
                <a:uLnTx/>
                <a:uFillTx/>
                <a:latin typeface="+mj-lt"/>
                <a:ea typeface="+mj-ea"/>
                <a:cs typeface="+mj-cs"/>
              </a:rPr>
              <a:t> 22 DE OCTUBRE 2014</a:t>
            </a:r>
            <a:endParaRPr kumimoji="0" lang="es-EC"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780928"/>
            <a:ext cx="8229600" cy="1143000"/>
          </a:xfrm>
        </p:spPr>
        <p:txBody>
          <a:bodyPr/>
          <a:lstStyle/>
          <a:p>
            <a:r>
              <a:rPr lang="es-EC" b="1" dirty="0" smtClean="0"/>
              <a:t>GRACIAS</a:t>
            </a:r>
            <a:endParaRPr lang="es-EC"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JUSTIFICACIÓN</a:t>
            </a:r>
            <a:endParaRPr lang="es-EC" b="1" dirty="0"/>
          </a:p>
        </p:txBody>
      </p:sp>
      <p:pic>
        <p:nvPicPr>
          <p:cNvPr id="30722" name="Picture 2"/>
          <p:cNvPicPr>
            <a:picLocks noChangeAspect="1" noChangeArrowheads="1"/>
          </p:cNvPicPr>
          <p:nvPr/>
        </p:nvPicPr>
        <p:blipFill>
          <a:blip r:embed="rId2" cstate="print"/>
          <a:srcRect/>
          <a:stretch>
            <a:fillRect/>
          </a:stretch>
        </p:blipFill>
        <p:spPr bwMode="auto">
          <a:xfrm>
            <a:off x="827584" y="1844824"/>
            <a:ext cx="1571625" cy="1800200"/>
          </a:xfrm>
          <a:prstGeom prst="rect">
            <a:avLst/>
          </a:prstGeom>
          <a:noFill/>
          <a:ln w="9525">
            <a:noFill/>
            <a:miter lim="800000"/>
            <a:headEnd/>
            <a:tailEnd/>
          </a:ln>
        </p:spPr>
      </p:pic>
      <p:pic>
        <p:nvPicPr>
          <p:cNvPr id="30723" name="Picture 3"/>
          <p:cNvPicPr>
            <a:picLocks noChangeAspect="1" noChangeArrowheads="1"/>
          </p:cNvPicPr>
          <p:nvPr/>
        </p:nvPicPr>
        <p:blipFill>
          <a:blip r:embed="rId3" cstate="print"/>
          <a:srcRect/>
          <a:stretch>
            <a:fillRect/>
          </a:stretch>
        </p:blipFill>
        <p:spPr bwMode="auto">
          <a:xfrm>
            <a:off x="2555776" y="1772816"/>
            <a:ext cx="1781175" cy="1895475"/>
          </a:xfrm>
          <a:prstGeom prst="rect">
            <a:avLst/>
          </a:prstGeom>
          <a:noFill/>
          <a:ln w="9525">
            <a:noFill/>
            <a:miter lim="800000"/>
            <a:headEnd/>
            <a:tailEnd/>
          </a:ln>
        </p:spPr>
      </p:pic>
      <p:pic>
        <p:nvPicPr>
          <p:cNvPr id="30724" name="Picture 4"/>
          <p:cNvPicPr>
            <a:picLocks noChangeAspect="1" noChangeArrowheads="1"/>
          </p:cNvPicPr>
          <p:nvPr/>
        </p:nvPicPr>
        <p:blipFill>
          <a:blip r:embed="rId4" cstate="print"/>
          <a:srcRect/>
          <a:stretch>
            <a:fillRect/>
          </a:stretch>
        </p:blipFill>
        <p:spPr bwMode="auto">
          <a:xfrm>
            <a:off x="4860032" y="2590603"/>
            <a:ext cx="4029807" cy="1702493"/>
          </a:xfrm>
          <a:prstGeom prst="rect">
            <a:avLst/>
          </a:prstGeom>
          <a:noFill/>
          <a:ln w="9525">
            <a:noFill/>
            <a:miter lim="800000"/>
            <a:headEnd/>
            <a:tailEnd/>
          </a:ln>
        </p:spPr>
      </p:pic>
      <p:pic>
        <p:nvPicPr>
          <p:cNvPr id="30725" name="Picture 5"/>
          <p:cNvPicPr>
            <a:picLocks noChangeAspect="1" noChangeArrowheads="1"/>
          </p:cNvPicPr>
          <p:nvPr/>
        </p:nvPicPr>
        <p:blipFill>
          <a:blip r:embed="rId5" cstate="print"/>
          <a:srcRect/>
          <a:stretch>
            <a:fillRect/>
          </a:stretch>
        </p:blipFill>
        <p:spPr bwMode="auto">
          <a:xfrm>
            <a:off x="4932040" y="1412776"/>
            <a:ext cx="1728192" cy="1026765"/>
          </a:xfrm>
          <a:prstGeom prst="rect">
            <a:avLst/>
          </a:prstGeom>
          <a:noFill/>
          <a:ln w="9525">
            <a:noFill/>
            <a:miter lim="800000"/>
            <a:headEnd/>
            <a:tailEnd/>
          </a:ln>
        </p:spPr>
      </p:pic>
      <p:pic>
        <p:nvPicPr>
          <p:cNvPr id="30726" name="Picture 6"/>
          <p:cNvPicPr>
            <a:picLocks noChangeAspect="1" noChangeArrowheads="1"/>
          </p:cNvPicPr>
          <p:nvPr/>
        </p:nvPicPr>
        <p:blipFill>
          <a:blip r:embed="rId6" cstate="print"/>
          <a:srcRect/>
          <a:stretch>
            <a:fillRect/>
          </a:stretch>
        </p:blipFill>
        <p:spPr bwMode="auto">
          <a:xfrm>
            <a:off x="2699792" y="3861048"/>
            <a:ext cx="1933947" cy="2721851"/>
          </a:xfrm>
          <a:prstGeom prst="rect">
            <a:avLst/>
          </a:prstGeom>
          <a:noFill/>
          <a:ln w="9525">
            <a:noFill/>
            <a:miter lim="800000"/>
            <a:headEnd/>
            <a:tailEnd/>
          </a:ln>
        </p:spPr>
      </p:pic>
      <p:pic>
        <p:nvPicPr>
          <p:cNvPr id="30727" name="Picture 7"/>
          <p:cNvPicPr>
            <a:picLocks noChangeAspect="1" noChangeArrowheads="1"/>
          </p:cNvPicPr>
          <p:nvPr/>
        </p:nvPicPr>
        <p:blipFill>
          <a:blip r:embed="rId7" cstate="print"/>
          <a:srcRect/>
          <a:stretch>
            <a:fillRect/>
          </a:stretch>
        </p:blipFill>
        <p:spPr bwMode="auto">
          <a:xfrm>
            <a:off x="251520" y="4509120"/>
            <a:ext cx="2267744" cy="962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box(in)">
                                      <p:cBhvr>
                                        <p:cTn id="7" dur="500"/>
                                        <p:tgtEl>
                                          <p:spTgt spid="30722"/>
                                        </p:tgtEl>
                                      </p:cBhvr>
                                    </p:animEffect>
                                  </p:childTnLst>
                                </p:cTn>
                              </p:par>
                              <p:par>
                                <p:cTn id="8" presetID="4" presetClass="entr" presetSubtype="16" fill="hold" nodeType="withEffect">
                                  <p:stCondLst>
                                    <p:cond delay="0"/>
                                  </p:stCondLst>
                                  <p:childTnLst>
                                    <p:set>
                                      <p:cBhvr>
                                        <p:cTn id="9" dur="1" fill="hold">
                                          <p:stCondLst>
                                            <p:cond delay="0"/>
                                          </p:stCondLst>
                                        </p:cTn>
                                        <p:tgtEl>
                                          <p:spTgt spid="30723"/>
                                        </p:tgtEl>
                                        <p:attrNameLst>
                                          <p:attrName>style.visibility</p:attrName>
                                        </p:attrNameLst>
                                      </p:cBhvr>
                                      <p:to>
                                        <p:strVal val="visible"/>
                                      </p:to>
                                    </p:set>
                                    <p:animEffect transition="in" filter="box(in)">
                                      <p:cBhvr>
                                        <p:cTn id="10" dur="500"/>
                                        <p:tgtEl>
                                          <p:spTgt spid="3072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0725"/>
                                        </p:tgtEl>
                                        <p:attrNameLst>
                                          <p:attrName>style.visibility</p:attrName>
                                        </p:attrNameLst>
                                      </p:cBhvr>
                                      <p:to>
                                        <p:strVal val="visible"/>
                                      </p:to>
                                    </p:set>
                                    <p:animEffect transition="in" filter="box(in)">
                                      <p:cBhvr>
                                        <p:cTn id="15" dur="500"/>
                                        <p:tgtEl>
                                          <p:spTgt spid="30725"/>
                                        </p:tgtEl>
                                      </p:cBhvr>
                                    </p:animEffect>
                                  </p:childTnLst>
                                </p:cTn>
                              </p:par>
                              <p:par>
                                <p:cTn id="16" presetID="4" presetClass="entr" presetSubtype="16" fill="hold" nodeType="withEffect">
                                  <p:stCondLst>
                                    <p:cond delay="0"/>
                                  </p:stCondLst>
                                  <p:childTnLst>
                                    <p:set>
                                      <p:cBhvr>
                                        <p:cTn id="17" dur="1" fill="hold">
                                          <p:stCondLst>
                                            <p:cond delay="0"/>
                                          </p:stCondLst>
                                        </p:cTn>
                                        <p:tgtEl>
                                          <p:spTgt spid="30724"/>
                                        </p:tgtEl>
                                        <p:attrNameLst>
                                          <p:attrName>style.visibility</p:attrName>
                                        </p:attrNameLst>
                                      </p:cBhvr>
                                      <p:to>
                                        <p:strVal val="visible"/>
                                      </p:to>
                                    </p:set>
                                    <p:animEffect transition="in" filter="box(in)">
                                      <p:cBhvr>
                                        <p:cTn id="18" dur="500"/>
                                        <p:tgtEl>
                                          <p:spTgt spid="30724"/>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0727"/>
                                        </p:tgtEl>
                                        <p:attrNameLst>
                                          <p:attrName>style.visibility</p:attrName>
                                        </p:attrNameLst>
                                      </p:cBhvr>
                                      <p:to>
                                        <p:strVal val="visible"/>
                                      </p:to>
                                    </p:set>
                                    <p:animEffect transition="in" filter="box(in)">
                                      <p:cBhvr>
                                        <p:cTn id="23" dur="500"/>
                                        <p:tgtEl>
                                          <p:spTgt spid="30727"/>
                                        </p:tgtEl>
                                      </p:cBhvr>
                                    </p:animEffect>
                                  </p:childTnLst>
                                </p:cTn>
                              </p:par>
                              <p:par>
                                <p:cTn id="24" presetID="4" presetClass="entr" presetSubtype="16" fill="hold" nodeType="withEffect">
                                  <p:stCondLst>
                                    <p:cond delay="0"/>
                                  </p:stCondLst>
                                  <p:childTnLst>
                                    <p:set>
                                      <p:cBhvr>
                                        <p:cTn id="25" dur="1" fill="hold">
                                          <p:stCondLst>
                                            <p:cond delay="0"/>
                                          </p:stCondLst>
                                        </p:cTn>
                                        <p:tgtEl>
                                          <p:spTgt spid="30726"/>
                                        </p:tgtEl>
                                        <p:attrNameLst>
                                          <p:attrName>style.visibility</p:attrName>
                                        </p:attrNameLst>
                                      </p:cBhvr>
                                      <p:to>
                                        <p:strVal val="visible"/>
                                      </p:to>
                                    </p:set>
                                    <p:animEffect transition="in" filter="box(in)">
                                      <p:cBhvr>
                                        <p:cTn id="26" dur="5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METODOLOGÍA</a:t>
            </a:r>
            <a:endParaRPr lang="es-EC" b="1" dirty="0"/>
          </a:p>
        </p:txBody>
      </p:sp>
      <p:sp>
        <p:nvSpPr>
          <p:cNvPr id="3" name="2 Marcador de contenido"/>
          <p:cNvSpPr>
            <a:spLocks noGrp="1"/>
          </p:cNvSpPr>
          <p:nvPr>
            <p:ph idx="1"/>
          </p:nvPr>
        </p:nvSpPr>
        <p:spPr>
          <a:xfrm>
            <a:off x="1475656" y="3256385"/>
            <a:ext cx="1728192" cy="388639"/>
          </a:xfrm>
        </p:spPr>
        <p:txBody>
          <a:bodyPr>
            <a:normAutofit fontScale="70000" lnSpcReduction="20000"/>
          </a:bodyPr>
          <a:lstStyle/>
          <a:p>
            <a:pPr algn="ctr">
              <a:buNone/>
            </a:pPr>
            <a:r>
              <a:rPr lang="es-EC" sz="1400" b="1" dirty="0" smtClean="0"/>
              <a:t>MÉTODO</a:t>
            </a:r>
          </a:p>
          <a:p>
            <a:pPr algn="ctr">
              <a:buNone/>
            </a:pPr>
            <a:r>
              <a:rPr lang="es-EC" sz="1400" b="1" dirty="0" smtClean="0"/>
              <a:t>ANÁLITICO SINTÉTICO</a:t>
            </a:r>
            <a:endParaRPr lang="es-EC" sz="1400" b="1" dirty="0"/>
          </a:p>
        </p:txBody>
      </p:sp>
      <p:pic>
        <p:nvPicPr>
          <p:cNvPr id="31746" name="Picture 2"/>
          <p:cNvPicPr>
            <a:picLocks noChangeAspect="1" noChangeArrowheads="1"/>
          </p:cNvPicPr>
          <p:nvPr/>
        </p:nvPicPr>
        <p:blipFill>
          <a:blip r:embed="rId2" cstate="print"/>
          <a:srcRect/>
          <a:stretch>
            <a:fillRect/>
          </a:stretch>
        </p:blipFill>
        <p:spPr bwMode="auto">
          <a:xfrm>
            <a:off x="1668041" y="1268760"/>
            <a:ext cx="1247775" cy="1866900"/>
          </a:xfrm>
          <a:prstGeom prst="rect">
            <a:avLst/>
          </a:prstGeom>
          <a:noFill/>
          <a:ln w="9525">
            <a:noFill/>
            <a:miter lim="800000"/>
            <a:headEnd/>
            <a:tailEnd/>
          </a:ln>
        </p:spPr>
      </p:pic>
      <p:pic>
        <p:nvPicPr>
          <p:cNvPr id="31747" name="Picture 3"/>
          <p:cNvPicPr>
            <a:picLocks noChangeAspect="1" noChangeArrowheads="1"/>
          </p:cNvPicPr>
          <p:nvPr/>
        </p:nvPicPr>
        <p:blipFill>
          <a:blip r:embed="rId3" cstate="print"/>
          <a:srcRect/>
          <a:stretch>
            <a:fillRect/>
          </a:stretch>
        </p:blipFill>
        <p:spPr bwMode="auto">
          <a:xfrm>
            <a:off x="4932759" y="1772816"/>
            <a:ext cx="3095625" cy="1352550"/>
          </a:xfrm>
          <a:prstGeom prst="rect">
            <a:avLst/>
          </a:prstGeom>
          <a:noFill/>
          <a:ln w="9525">
            <a:noFill/>
            <a:miter lim="800000"/>
            <a:headEnd/>
            <a:tailEnd/>
          </a:ln>
        </p:spPr>
      </p:pic>
      <p:sp>
        <p:nvSpPr>
          <p:cNvPr id="6" name="2 Marcador de contenido"/>
          <p:cNvSpPr txBox="1">
            <a:spLocks/>
          </p:cNvSpPr>
          <p:nvPr/>
        </p:nvSpPr>
        <p:spPr>
          <a:xfrm>
            <a:off x="5724128" y="3256385"/>
            <a:ext cx="1728192" cy="388639"/>
          </a:xfrm>
          <a:prstGeom prst="rect">
            <a:avLst/>
          </a:prstGeom>
        </p:spPr>
        <p:txBody>
          <a:bodyPr vert="horz" lIns="91440" tIns="45720" rIns="91440" bIns="45720" rtlCol="0">
            <a:normAutofit fontScale="775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1300" b="1" i="0" u="none" strike="noStrike" kern="1200" cap="none" spc="0" normalizeH="0" baseline="0" noProof="0" dirty="0" smtClean="0">
                <a:ln>
                  <a:noFill/>
                </a:ln>
                <a:solidFill>
                  <a:schemeClr val="tx1"/>
                </a:solidFill>
                <a:effectLst/>
                <a:uLnTx/>
                <a:uFillTx/>
                <a:latin typeface="+mn-lt"/>
                <a:ea typeface="+mn-ea"/>
                <a:cs typeface="+mn-cs"/>
              </a:rPr>
              <a:t>MÉTODO</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1300" b="1" i="0" u="none" strike="noStrike" kern="1200" cap="none" spc="0" normalizeH="0" baseline="0" noProof="0" dirty="0" smtClean="0">
                <a:ln>
                  <a:noFill/>
                </a:ln>
                <a:solidFill>
                  <a:schemeClr val="tx1"/>
                </a:solidFill>
                <a:effectLst/>
                <a:uLnTx/>
                <a:uFillTx/>
                <a:latin typeface="+mn-lt"/>
                <a:ea typeface="+mn-ea"/>
                <a:cs typeface="+mn-cs"/>
              </a:rPr>
              <a:t>INDUCTIVO</a:t>
            </a:r>
            <a:endParaRPr kumimoji="0" lang="es-EC" sz="1300" b="1" i="0" u="none" strike="noStrike" kern="1200" cap="none" spc="0" normalizeH="0" baseline="0" noProof="0" dirty="0">
              <a:ln>
                <a:noFill/>
              </a:ln>
              <a:solidFill>
                <a:schemeClr val="tx1"/>
              </a:solidFill>
              <a:effectLst/>
              <a:uLnTx/>
              <a:uFillTx/>
              <a:latin typeface="+mn-lt"/>
              <a:ea typeface="+mn-ea"/>
              <a:cs typeface="+mn-cs"/>
            </a:endParaRPr>
          </a:p>
        </p:txBody>
      </p:sp>
      <p:pic>
        <p:nvPicPr>
          <p:cNvPr id="31748" name="Picture 4"/>
          <p:cNvPicPr>
            <a:picLocks noChangeAspect="1" noChangeArrowheads="1"/>
          </p:cNvPicPr>
          <p:nvPr/>
        </p:nvPicPr>
        <p:blipFill>
          <a:blip r:embed="rId4" cstate="print"/>
          <a:srcRect/>
          <a:stretch>
            <a:fillRect/>
          </a:stretch>
        </p:blipFill>
        <p:spPr bwMode="auto">
          <a:xfrm>
            <a:off x="2051720" y="3861048"/>
            <a:ext cx="4619625" cy="2705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ox(in)">
                                      <p:cBhvr>
                                        <p:cTn id="7" dur="500"/>
                                        <p:tgtEl>
                                          <p:spTgt spid="3174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ox(in)">
                                      <p:cBhvr>
                                        <p:cTn id="10" dur="500"/>
                                        <p:tgtEl>
                                          <p:spTgt spid="3">
                                            <p:txEl>
                                              <p:pRg st="0" end="0"/>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ox(in)">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1747"/>
                                        </p:tgtEl>
                                        <p:attrNameLst>
                                          <p:attrName>style.visibility</p:attrName>
                                        </p:attrNameLst>
                                      </p:cBhvr>
                                      <p:to>
                                        <p:strVal val="visible"/>
                                      </p:to>
                                    </p:set>
                                    <p:animEffect transition="in" filter="box(in)">
                                      <p:cBhvr>
                                        <p:cTn id="18" dur="500"/>
                                        <p:tgtEl>
                                          <p:spTgt spid="31747"/>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i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31748"/>
                                        </p:tgtEl>
                                        <p:attrNameLst>
                                          <p:attrName>style.visibility</p:attrName>
                                        </p:attrNameLst>
                                      </p:cBhvr>
                                      <p:to>
                                        <p:strVal val="visible"/>
                                      </p:to>
                                    </p:set>
                                    <p:animEffect transition="in" filter="box(in)">
                                      <p:cBhvr>
                                        <p:cTn id="26"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TRATAMIENTO DE LA INFORMACIÓN</a:t>
            </a:r>
            <a:endParaRPr lang="es-EC" b="1" dirty="0"/>
          </a:p>
        </p:txBody>
      </p:sp>
      <p:pic>
        <p:nvPicPr>
          <p:cNvPr id="32770" name="Picture 2"/>
          <p:cNvPicPr>
            <a:picLocks noChangeAspect="1" noChangeArrowheads="1"/>
          </p:cNvPicPr>
          <p:nvPr/>
        </p:nvPicPr>
        <p:blipFill>
          <a:blip r:embed="rId2" cstate="print"/>
          <a:srcRect/>
          <a:stretch>
            <a:fillRect/>
          </a:stretch>
        </p:blipFill>
        <p:spPr bwMode="auto">
          <a:xfrm>
            <a:off x="2843808" y="1988840"/>
            <a:ext cx="3305175" cy="3667125"/>
          </a:xfrm>
          <a:prstGeom prst="rect">
            <a:avLst/>
          </a:prstGeom>
          <a:noFill/>
          <a:ln w="9525">
            <a:noFill/>
            <a:miter lim="800000"/>
            <a:headEnd/>
            <a:tailEnd/>
          </a:ln>
        </p:spPr>
      </p:pic>
      <p:pic>
        <p:nvPicPr>
          <p:cNvPr id="32771" name="Picture 3"/>
          <p:cNvPicPr>
            <a:picLocks noChangeAspect="1" noChangeArrowheads="1"/>
          </p:cNvPicPr>
          <p:nvPr/>
        </p:nvPicPr>
        <p:blipFill>
          <a:blip r:embed="rId3" cstate="print"/>
          <a:srcRect/>
          <a:stretch>
            <a:fillRect/>
          </a:stretch>
        </p:blipFill>
        <p:spPr bwMode="auto">
          <a:xfrm>
            <a:off x="3795514" y="5949280"/>
            <a:ext cx="1352550" cy="25298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ox(in)">
                                      <p:cBhvr>
                                        <p:cTn id="7" dur="5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2771"/>
                                        </p:tgtEl>
                                        <p:attrNameLst>
                                          <p:attrName>style.visibility</p:attrName>
                                        </p:attrNameLst>
                                      </p:cBhvr>
                                      <p:to>
                                        <p:strVal val="visible"/>
                                      </p:to>
                                    </p:set>
                                    <p:animEffect transition="in" filter="box(in)">
                                      <p:cBhvr>
                                        <p:cTn id="12"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1111</TotalTime>
  <Words>632</Words>
  <Application>Microsoft Office PowerPoint</Application>
  <PresentationFormat>Presentación en pantalla (4:3)</PresentationFormat>
  <Paragraphs>239</Paragraphs>
  <Slides>61</Slides>
  <Notes>1</Notes>
  <HiddenSlides>0</HiddenSlides>
  <MMClips>0</MMClips>
  <ScaleCrop>false</ScaleCrop>
  <HeadingPairs>
    <vt:vector size="4" baseType="variant">
      <vt:variant>
        <vt:lpstr>Tema</vt:lpstr>
      </vt:variant>
      <vt:variant>
        <vt:i4>1</vt:i4>
      </vt:variant>
      <vt:variant>
        <vt:lpstr>Títulos de diapositiva</vt:lpstr>
      </vt:variant>
      <vt:variant>
        <vt:i4>61</vt:i4>
      </vt:variant>
    </vt:vector>
  </HeadingPairs>
  <TitlesOfParts>
    <vt:vector size="62" baseType="lpstr">
      <vt:lpstr>Tema de Office</vt:lpstr>
      <vt:lpstr>Diapositiva 1</vt:lpstr>
      <vt:lpstr>ÍNDICE</vt:lpstr>
      <vt:lpstr>PROBLEMA</vt:lpstr>
      <vt:lpstr>OBJETIVOS</vt:lpstr>
      <vt:lpstr>OBJETIVOS</vt:lpstr>
      <vt:lpstr>JUSTIFICACIÓN</vt:lpstr>
      <vt:lpstr>JUSTIFICACIÓN</vt:lpstr>
      <vt:lpstr>METODOLOGÍA</vt:lpstr>
      <vt:lpstr>TRATAMIENTO DE LA INFORMACIÓN</vt:lpstr>
      <vt:lpstr>ENCUESTA CLIENTES </vt:lpstr>
      <vt:lpstr>ENCUESTA CLIENTES </vt:lpstr>
      <vt:lpstr>ENCUESTA CLIENTES </vt:lpstr>
      <vt:lpstr>ENCUESTA CLIENTES </vt:lpstr>
      <vt:lpstr>ENCUESTA CLIENTES </vt:lpstr>
      <vt:lpstr>ENCUESTA CLIENTES </vt:lpstr>
      <vt:lpstr>ENCUESTA CLIENTES </vt:lpstr>
      <vt:lpstr>ENCUESTA CLIENTES </vt:lpstr>
      <vt:lpstr>ENCUESTA CLIENTES </vt:lpstr>
      <vt:lpstr>ENCUESTA CLIENTES </vt:lpstr>
      <vt:lpstr>ENCUESTA CLIENTES </vt:lpstr>
      <vt:lpstr>ENCUESTA CLIENTES </vt:lpstr>
      <vt:lpstr>ENCUESTA CLIENTES </vt:lpstr>
      <vt:lpstr>ENCUESTA CLIENTES </vt:lpstr>
      <vt:lpstr>ENCUESTA CLIENTES </vt:lpstr>
      <vt:lpstr>ENCUESTA CLIENTES </vt:lpstr>
      <vt:lpstr>ENCUESTA CLIENTES </vt:lpstr>
      <vt:lpstr>ENCUESTA GERENTE </vt:lpstr>
      <vt:lpstr>ENCUESTA GERENTE </vt:lpstr>
      <vt:lpstr>ENCUESTA GERENTE </vt:lpstr>
      <vt:lpstr>ENCUESTA GERENTE </vt:lpstr>
      <vt:lpstr>ENCUESTA GERENTE </vt:lpstr>
      <vt:lpstr>ENCUESTA GERENTE </vt:lpstr>
      <vt:lpstr>CONCLUSIONES</vt:lpstr>
      <vt:lpstr>CONCLUSIONES</vt:lpstr>
      <vt:lpstr>CONCLUSIONES</vt:lpstr>
      <vt:lpstr>CONCLUSIONES</vt:lpstr>
      <vt:lpstr>CONCLUSIONES</vt:lpstr>
      <vt:lpstr>CONCLUSIONES</vt:lpstr>
      <vt:lpstr>RECOMENDACIONES</vt:lpstr>
      <vt:lpstr>PROPUESTA</vt:lpstr>
      <vt:lpstr>SITUACIÓN ACTUAL</vt:lpstr>
      <vt:lpstr>ANÁLISIS DE RIESGOS</vt:lpstr>
      <vt:lpstr>PROCEDIMIENTO </vt:lpstr>
      <vt:lpstr>PROCEDIMIENTO</vt:lpstr>
      <vt:lpstr>SISTEMA AUTOMATIZADO</vt:lpstr>
      <vt:lpstr>TRANSPORTE DE VALORES</vt:lpstr>
      <vt:lpstr>TRANSPORTE DE VALORES</vt:lpstr>
      <vt:lpstr>Diapositiva 48</vt:lpstr>
      <vt:lpstr>Diapositiva 49</vt:lpstr>
      <vt:lpstr>TRANSPORTE DE VALORES</vt:lpstr>
      <vt:lpstr>Diapositiva 51</vt:lpstr>
      <vt:lpstr>Diapositiva 52</vt:lpstr>
      <vt:lpstr>Diapositiva 53</vt:lpstr>
      <vt:lpstr>Diapositiva 54</vt:lpstr>
      <vt:lpstr>Diapositiva 55</vt:lpstr>
      <vt:lpstr>Diapositiva 56</vt:lpstr>
      <vt:lpstr>VENTAJAS DE LA AUTOMATIZACIÓN</vt:lpstr>
      <vt:lpstr>VENTAJAS DE LA AUTOMATIZACIÓN</vt:lpstr>
      <vt:lpstr>SUGERENCIAS METODOLÓGICAS</vt:lpstr>
      <vt:lpstr>APORTE A LA SEGURIDAD CIUDADANA, SEGURIDAD PÚBLICA Y SEGURIDAD PRIVADA</vt:lpstr>
      <vt:lpstr>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TRANSPORTE DE VALORES</dc:title>
  <dc:creator>Temporal</dc:creator>
  <cp:lastModifiedBy>Temporal</cp:lastModifiedBy>
  <cp:revision>119</cp:revision>
  <dcterms:created xsi:type="dcterms:W3CDTF">2015-09-30T16:51:30Z</dcterms:created>
  <dcterms:modified xsi:type="dcterms:W3CDTF">2015-10-23T03:22:36Z</dcterms:modified>
</cp:coreProperties>
</file>