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2" r:id="rId29"/>
    <p:sldId id="283" r:id="rId30"/>
    <p:sldId id="285" r:id="rId31"/>
    <p:sldId id="286" r:id="rId32"/>
    <p:sldId id="287"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B3F95-C6C4-4022-BE93-5C6B9A6C4B2B}" type="doc">
      <dgm:prSet loTypeId="urn:microsoft.com/office/officeart/2005/8/layout/hProcess11" loCatId="process" qsTypeId="urn:microsoft.com/office/officeart/2005/8/quickstyle/3d2" qsCatId="3D" csTypeId="urn:microsoft.com/office/officeart/2005/8/colors/accent1_2" csCatId="accent1" phldr="1"/>
      <dgm:spPr/>
    </dgm:pt>
    <dgm:pt modelId="{B87612FA-7A00-4E6E-B0B4-44ABA68316C9}">
      <dgm:prSet phldrT="[Texto]" custT="1"/>
      <dgm:spPr/>
      <dgm:t>
        <a:bodyPr/>
        <a:lstStyle/>
        <a:p>
          <a:r>
            <a:rPr lang="es-EC" sz="1200" dirty="0" smtClean="0"/>
            <a:t>Existe poca información acerca de las herramientas de gestión administrativa que se están usando en la industria de la construcción, lo que limita el conocimiento de los procesos que se llevan a cabo y las estrategias  necesarias para poder mejorarlos y aumentar su eficiencia.</a:t>
          </a:r>
          <a:endParaRPr lang="es-EC" sz="1200" dirty="0"/>
        </a:p>
      </dgm:t>
    </dgm:pt>
    <dgm:pt modelId="{E3FADBBA-6091-493E-A557-8590BA1BF1DA}" type="parTrans" cxnId="{68254526-1B49-47F8-80A8-EA623564180C}">
      <dgm:prSet/>
      <dgm:spPr/>
      <dgm:t>
        <a:bodyPr/>
        <a:lstStyle/>
        <a:p>
          <a:endParaRPr lang="es-EC"/>
        </a:p>
      </dgm:t>
    </dgm:pt>
    <dgm:pt modelId="{950BAF18-4FD3-43BE-9A2B-F97DB4729F40}" type="sibTrans" cxnId="{68254526-1B49-47F8-80A8-EA623564180C}">
      <dgm:prSet/>
      <dgm:spPr/>
      <dgm:t>
        <a:bodyPr/>
        <a:lstStyle/>
        <a:p>
          <a:endParaRPr lang="es-EC"/>
        </a:p>
      </dgm:t>
    </dgm:pt>
    <dgm:pt modelId="{B6E6CACB-CE24-4D28-B710-9539B5511A5F}" type="pres">
      <dgm:prSet presAssocID="{222B3F95-C6C4-4022-BE93-5C6B9A6C4B2B}" presName="Name0" presStyleCnt="0">
        <dgm:presLayoutVars>
          <dgm:dir/>
          <dgm:resizeHandles val="exact"/>
        </dgm:presLayoutVars>
      </dgm:prSet>
      <dgm:spPr/>
    </dgm:pt>
    <dgm:pt modelId="{313E4254-8B20-4351-A8A8-180A4F629042}" type="pres">
      <dgm:prSet presAssocID="{222B3F95-C6C4-4022-BE93-5C6B9A6C4B2B}" presName="arrow" presStyleLbl="bgShp" presStyleIdx="0" presStyleCnt="1"/>
      <dgm:spPr/>
    </dgm:pt>
    <dgm:pt modelId="{A5989D6F-0D58-4E8A-A827-F83FEEF8E165}" type="pres">
      <dgm:prSet presAssocID="{222B3F95-C6C4-4022-BE93-5C6B9A6C4B2B}" presName="points" presStyleCnt="0"/>
      <dgm:spPr/>
    </dgm:pt>
    <dgm:pt modelId="{B08F1406-5076-4FDF-BBE9-E4B7E1812AD9}" type="pres">
      <dgm:prSet presAssocID="{B87612FA-7A00-4E6E-B0B4-44ABA68316C9}" presName="compositeA" presStyleCnt="0"/>
      <dgm:spPr/>
    </dgm:pt>
    <dgm:pt modelId="{F8B6E585-637B-4FD2-8A26-495E69AF981E}" type="pres">
      <dgm:prSet presAssocID="{B87612FA-7A00-4E6E-B0B4-44ABA68316C9}" presName="textA" presStyleLbl="revTx" presStyleIdx="0" presStyleCnt="1">
        <dgm:presLayoutVars>
          <dgm:bulletEnabled val="1"/>
        </dgm:presLayoutVars>
      </dgm:prSet>
      <dgm:spPr/>
      <dgm:t>
        <a:bodyPr/>
        <a:lstStyle/>
        <a:p>
          <a:endParaRPr lang="es-EC"/>
        </a:p>
      </dgm:t>
    </dgm:pt>
    <dgm:pt modelId="{8FB20627-8811-4605-9E9F-985FCDA5F089}" type="pres">
      <dgm:prSet presAssocID="{B87612FA-7A00-4E6E-B0B4-44ABA68316C9}" presName="circleA" presStyleLbl="node1" presStyleIdx="0" presStyleCnt="1"/>
      <dgm:spPr/>
    </dgm:pt>
    <dgm:pt modelId="{B535236B-1BA7-4011-A1B0-EA1406BC3530}" type="pres">
      <dgm:prSet presAssocID="{B87612FA-7A00-4E6E-B0B4-44ABA68316C9}" presName="spaceA" presStyleCnt="0"/>
      <dgm:spPr/>
    </dgm:pt>
  </dgm:ptLst>
  <dgm:cxnLst>
    <dgm:cxn modelId="{68254526-1B49-47F8-80A8-EA623564180C}" srcId="{222B3F95-C6C4-4022-BE93-5C6B9A6C4B2B}" destId="{B87612FA-7A00-4E6E-B0B4-44ABA68316C9}" srcOrd="0" destOrd="0" parTransId="{E3FADBBA-6091-493E-A557-8590BA1BF1DA}" sibTransId="{950BAF18-4FD3-43BE-9A2B-F97DB4729F40}"/>
    <dgm:cxn modelId="{9050C71D-9DEA-4BC6-887A-B640A0CCCD73}" type="presOf" srcId="{222B3F95-C6C4-4022-BE93-5C6B9A6C4B2B}" destId="{B6E6CACB-CE24-4D28-B710-9539B5511A5F}" srcOrd="0" destOrd="0" presId="urn:microsoft.com/office/officeart/2005/8/layout/hProcess11"/>
    <dgm:cxn modelId="{1E9B56AF-CB7E-4BC4-ADDA-01701081B394}" type="presOf" srcId="{B87612FA-7A00-4E6E-B0B4-44ABA68316C9}" destId="{F8B6E585-637B-4FD2-8A26-495E69AF981E}" srcOrd="0" destOrd="0" presId="urn:microsoft.com/office/officeart/2005/8/layout/hProcess11"/>
    <dgm:cxn modelId="{084B9BB9-8A99-40B0-BEC8-993F04E76495}" type="presParOf" srcId="{B6E6CACB-CE24-4D28-B710-9539B5511A5F}" destId="{313E4254-8B20-4351-A8A8-180A4F629042}" srcOrd="0" destOrd="0" presId="urn:microsoft.com/office/officeart/2005/8/layout/hProcess11"/>
    <dgm:cxn modelId="{8E3B73FA-E6EE-4737-AD3D-1C426FB361D0}" type="presParOf" srcId="{B6E6CACB-CE24-4D28-B710-9539B5511A5F}" destId="{A5989D6F-0D58-4E8A-A827-F83FEEF8E165}" srcOrd="1" destOrd="0" presId="urn:microsoft.com/office/officeart/2005/8/layout/hProcess11"/>
    <dgm:cxn modelId="{DD29C22D-D0D1-46A1-86DD-16C866B39C3F}" type="presParOf" srcId="{A5989D6F-0D58-4E8A-A827-F83FEEF8E165}" destId="{B08F1406-5076-4FDF-BBE9-E4B7E1812AD9}" srcOrd="0" destOrd="0" presId="urn:microsoft.com/office/officeart/2005/8/layout/hProcess11"/>
    <dgm:cxn modelId="{05187FDD-E799-4B64-BDDF-411590BE35E1}" type="presParOf" srcId="{B08F1406-5076-4FDF-BBE9-E4B7E1812AD9}" destId="{F8B6E585-637B-4FD2-8A26-495E69AF981E}" srcOrd="0" destOrd="0" presId="urn:microsoft.com/office/officeart/2005/8/layout/hProcess11"/>
    <dgm:cxn modelId="{C45019FD-9EEC-4645-9818-170AE2725555}" type="presParOf" srcId="{B08F1406-5076-4FDF-BBE9-E4B7E1812AD9}" destId="{8FB20627-8811-4605-9E9F-985FCDA5F089}" srcOrd="1" destOrd="0" presId="urn:microsoft.com/office/officeart/2005/8/layout/hProcess11"/>
    <dgm:cxn modelId="{E5D07343-657C-4433-A35A-76A545461B2F}" type="presParOf" srcId="{B08F1406-5076-4FDF-BBE9-E4B7E1812AD9}" destId="{B535236B-1BA7-4011-A1B0-EA1406BC353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4B7BA-9396-49EE-B3D0-F79B709110B6}"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es-EC"/>
        </a:p>
      </dgm:t>
    </dgm:pt>
    <dgm:pt modelId="{61DB25EC-3883-4647-A12C-3D5201E115DE}">
      <dgm:prSet phldrT="[Texto]" custT="1"/>
      <dgm:spPr/>
      <dgm:t>
        <a:bodyPr/>
        <a:lstStyle/>
        <a:p>
          <a:r>
            <a:rPr lang="es-EC" sz="1100" dirty="0" smtClean="0"/>
            <a:t>Determinar el marco teórico que nos ayudará a conocer las diferentes herramientas de gestión administrativas que existen actualmente. </a:t>
          </a:r>
          <a:endParaRPr lang="es-EC" sz="1100" dirty="0"/>
        </a:p>
      </dgm:t>
    </dgm:pt>
    <dgm:pt modelId="{DDB81634-908C-4F7D-830B-EDD3C2CCEACE}" type="parTrans" cxnId="{022F8E81-FEBF-4520-8A66-DBBC6B59B553}">
      <dgm:prSet/>
      <dgm:spPr/>
      <dgm:t>
        <a:bodyPr/>
        <a:lstStyle/>
        <a:p>
          <a:endParaRPr lang="es-EC" sz="1100">
            <a:solidFill>
              <a:schemeClr val="bg1"/>
            </a:solidFill>
          </a:endParaRPr>
        </a:p>
      </dgm:t>
    </dgm:pt>
    <dgm:pt modelId="{2330B455-5360-4B3C-8B91-2161F4D5E150}" type="sibTrans" cxnId="{022F8E81-FEBF-4520-8A66-DBBC6B59B553}">
      <dgm:prSet custT="1"/>
      <dgm:spPr/>
      <dgm:t>
        <a:bodyPr/>
        <a:lstStyle/>
        <a:p>
          <a:endParaRPr lang="es-EC" sz="1100">
            <a:solidFill>
              <a:schemeClr val="bg1"/>
            </a:solidFill>
          </a:endParaRPr>
        </a:p>
      </dgm:t>
    </dgm:pt>
    <dgm:pt modelId="{601C96B9-3A8B-4912-92EA-22C8AE67A208}">
      <dgm:prSet phldrT="[Texto]" custT="1"/>
      <dgm:spPr/>
      <dgm:t>
        <a:bodyPr/>
        <a:lstStyle/>
        <a:p>
          <a:r>
            <a:rPr lang="es-EC" sz="1100" dirty="0" smtClean="0"/>
            <a:t>Determinar cuál de las herramientas de gestión </a:t>
          </a:r>
          <a:r>
            <a:rPr lang="es-EC" sz="1100" dirty="0" smtClean="0"/>
            <a:t>administrativa </a:t>
          </a:r>
          <a:r>
            <a:rPr lang="es-EC" sz="1100" dirty="0" smtClean="0"/>
            <a:t>utilizadas </a:t>
          </a:r>
          <a:r>
            <a:rPr lang="es-EC" sz="1100" dirty="0" smtClean="0"/>
            <a:t>han dado los mejores resultados </a:t>
          </a:r>
          <a:r>
            <a:rPr lang="es-EC" sz="1100" dirty="0" smtClean="0"/>
            <a:t>a las empresas de la industria.</a:t>
          </a:r>
          <a:endParaRPr lang="es-EC" sz="1100" dirty="0"/>
        </a:p>
      </dgm:t>
    </dgm:pt>
    <dgm:pt modelId="{10101E1E-0896-4EF8-B80D-93F1A11DCA52}" type="parTrans" cxnId="{8B244BC4-6F9A-4C43-AC43-82A9EDAB143B}">
      <dgm:prSet/>
      <dgm:spPr/>
      <dgm:t>
        <a:bodyPr/>
        <a:lstStyle/>
        <a:p>
          <a:endParaRPr lang="es-EC" sz="1100">
            <a:solidFill>
              <a:schemeClr val="bg1"/>
            </a:solidFill>
          </a:endParaRPr>
        </a:p>
      </dgm:t>
    </dgm:pt>
    <dgm:pt modelId="{9C550A5C-5211-499D-9F1E-B1F19E062EC4}" type="sibTrans" cxnId="{8B244BC4-6F9A-4C43-AC43-82A9EDAB143B}">
      <dgm:prSet custT="1"/>
      <dgm:spPr/>
      <dgm:t>
        <a:bodyPr/>
        <a:lstStyle/>
        <a:p>
          <a:endParaRPr lang="es-EC" sz="1100">
            <a:solidFill>
              <a:schemeClr val="bg1"/>
            </a:solidFill>
          </a:endParaRPr>
        </a:p>
      </dgm:t>
    </dgm:pt>
    <dgm:pt modelId="{B3722B38-B0BA-466D-8374-25D632E175C6}">
      <dgm:prSet phldrT="[Texto]" custT="1"/>
      <dgm:spPr/>
      <dgm:t>
        <a:bodyPr/>
        <a:lstStyle/>
        <a:p>
          <a:r>
            <a:rPr lang="es-EC" sz="1100" dirty="0" smtClean="0"/>
            <a:t>Identificar los principales inconvenientes que se han presentado al momento de implementar alguna de las herramientas de gestión administrativa.</a:t>
          </a:r>
          <a:endParaRPr lang="es-EC" sz="1100" dirty="0"/>
        </a:p>
      </dgm:t>
    </dgm:pt>
    <dgm:pt modelId="{4BFCF768-05CB-49F0-806F-9EBE3386C8E9}" type="parTrans" cxnId="{1A1C5B1F-B90B-47ED-A553-CE710A2E5F8D}">
      <dgm:prSet/>
      <dgm:spPr/>
      <dgm:t>
        <a:bodyPr/>
        <a:lstStyle/>
        <a:p>
          <a:endParaRPr lang="es-EC" sz="1100">
            <a:solidFill>
              <a:schemeClr val="bg1"/>
            </a:solidFill>
          </a:endParaRPr>
        </a:p>
      </dgm:t>
    </dgm:pt>
    <dgm:pt modelId="{8218F488-8BC0-41D9-877B-B4ED9642BBCC}" type="sibTrans" cxnId="{1A1C5B1F-B90B-47ED-A553-CE710A2E5F8D}">
      <dgm:prSet custT="1"/>
      <dgm:spPr/>
      <dgm:t>
        <a:bodyPr/>
        <a:lstStyle/>
        <a:p>
          <a:endParaRPr lang="es-EC" sz="1100">
            <a:solidFill>
              <a:schemeClr val="bg1"/>
            </a:solidFill>
          </a:endParaRPr>
        </a:p>
      </dgm:t>
    </dgm:pt>
    <dgm:pt modelId="{1C45C4FF-B21D-404B-9EF2-A0951AFA12A0}">
      <dgm:prSet phldrT="[Texto]" custT="1"/>
      <dgm:spPr/>
      <dgm:t>
        <a:bodyPr/>
        <a:lstStyle/>
        <a:p>
          <a:r>
            <a:rPr lang="es-EC" sz="1100" smtClean="0"/>
            <a:t>Conocer si se realiza un análisis previo a la utilización de las herramientas de gestión administrativas o si se lo realiza de forma empírica.</a:t>
          </a:r>
          <a:endParaRPr lang="es-EC" sz="1100" dirty="0"/>
        </a:p>
      </dgm:t>
    </dgm:pt>
    <dgm:pt modelId="{CAA6B2F8-7D55-47EF-957C-AA15F0C5B851}" type="parTrans" cxnId="{CA896F27-0B57-415E-B613-0666CF2EC4C2}">
      <dgm:prSet/>
      <dgm:spPr/>
      <dgm:t>
        <a:bodyPr/>
        <a:lstStyle/>
        <a:p>
          <a:endParaRPr lang="es-EC" sz="1100">
            <a:solidFill>
              <a:schemeClr val="bg1"/>
            </a:solidFill>
          </a:endParaRPr>
        </a:p>
      </dgm:t>
    </dgm:pt>
    <dgm:pt modelId="{24707CBD-E6D8-47C3-884C-08AA994B9D40}" type="sibTrans" cxnId="{CA896F27-0B57-415E-B613-0666CF2EC4C2}">
      <dgm:prSet/>
      <dgm:spPr/>
      <dgm:t>
        <a:bodyPr/>
        <a:lstStyle/>
        <a:p>
          <a:endParaRPr lang="es-EC" sz="1100">
            <a:solidFill>
              <a:schemeClr val="bg1"/>
            </a:solidFill>
          </a:endParaRPr>
        </a:p>
      </dgm:t>
    </dgm:pt>
    <dgm:pt modelId="{B700E94D-D0F7-4E7E-891B-C4A0DCF65281}">
      <dgm:prSet phldrT="[Texto]" custT="1"/>
      <dgm:spPr/>
      <dgm:t>
        <a:bodyPr/>
        <a:lstStyle/>
        <a:p>
          <a:r>
            <a:rPr lang="es-EC" sz="1100" dirty="0" smtClean="0"/>
            <a:t>Realizar una investigación de mercados que nos ayude a conocer cuáles son las principales herramientas de gestión administrativas utilizadas en la industria de la </a:t>
          </a:r>
          <a:r>
            <a:rPr lang="es-EC" sz="1100" dirty="0" smtClean="0"/>
            <a:t>construcción.</a:t>
          </a:r>
          <a:endParaRPr lang="es-EC" sz="1100" dirty="0"/>
        </a:p>
      </dgm:t>
    </dgm:pt>
    <dgm:pt modelId="{09CBD10C-E2E1-4B94-8790-72CCE49AC77F}" type="parTrans" cxnId="{8A0EC19E-EA67-4AAB-B19D-FDBF1124438E}">
      <dgm:prSet/>
      <dgm:spPr/>
      <dgm:t>
        <a:bodyPr/>
        <a:lstStyle/>
        <a:p>
          <a:endParaRPr lang="es-EC" sz="1100"/>
        </a:p>
      </dgm:t>
    </dgm:pt>
    <dgm:pt modelId="{EE26D930-0233-4607-BB60-080A5918AC39}" type="sibTrans" cxnId="{8A0EC19E-EA67-4AAB-B19D-FDBF1124438E}">
      <dgm:prSet custT="1"/>
      <dgm:spPr/>
      <dgm:t>
        <a:bodyPr/>
        <a:lstStyle/>
        <a:p>
          <a:endParaRPr lang="es-EC" sz="1100"/>
        </a:p>
      </dgm:t>
    </dgm:pt>
    <dgm:pt modelId="{EBC99105-7494-490F-89E3-DC3F6EC489AD}" type="pres">
      <dgm:prSet presAssocID="{9A34B7BA-9396-49EE-B3D0-F79B709110B6}" presName="outerComposite" presStyleCnt="0">
        <dgm:presLayoutVars>
          <dgm:chMax val="5"/>
          <dgm:dir/>
          <dgm:resizeHandles val="exact"/>
        </dgm:presLayoutVars>
      </dgm:prSet>
      <dgm:spPr/>
      <dgm:t>
        <a:bodyPr/>
        <a:lstStyle/>
        <a:p>
          <a:endParaRPr lang="es-EC"/>
        </a:p>
      </dgm:t>
    </dgm:pt>
    <dgm:pt modelId="{0447405E-66D8-44FD-AF0B-BDD2B3AA119C}" type="pres">
      <dgm:prSet presAssocID="{9A34B7BA-9396-49EE-B3D0-F79B709110B6}" presName="dummyMaxCanvas" presStyleCnt="0">
        <dgm:presLayoutVars/>
      </dgm:prSet>
      <dgm:spPr/>
      <dgm:t>
        <a:bodyPr/>
        <a:lstStyle/>
        <a:p>
          <a:endParaRPr lang="es-EC"/>
        </a:p>
      </dgm:t>
    </dgm:pt>
    <dgm:pt modelId="{453450F0-EE45-4437-A5A6-BA3F1020CAFF}" type="pres">
      <dgm:prSet presAssocID="{9A34B7BA-9396-49EE-B3D0-F79B709110B6}" presName="FiveNodes_1" presStyleLbl="node1" presStyleIdx="0" presStyleCnt="5">
        <dgm:presLayoutVars>
          <dgm:bulletEnabled val="1"/>
        </dgm:presLayoutVars>
      </dgm:prSet>
      <dgm:spPr/>
      <dgm:t>
        <a:bodyPr/>
        <a:lstStyle/>
        <a:p>
          <a:endParaRPr lang="es-EC"/>
        </a:p>
      </dgm:t>
    </dgm:pt>
    <dgm:pt modelId="{D8001413-6F8F-4DEF-AFC9-E5CAAC735A0B}" type="pres">
      <dgm:prSet presAssocID="{9A34B7BA-9396-49EE-B3D0-F79B709110B6}" presName="FiveNodes_2" presStyleLbl="node1" presStyleIdx="1" presStyleCnt="5">
        <dgm:presLayoutVars>
          <dgm:bulletEnabled val="1"/>
        </dgm:presLayoutVars>
      </dgm:prSet>
      <dgm:spPr/>
      <dgm:t>
        <a:bodyPr/>
        <a:lstStyle/>
        <a:p>
          <a:endParaRPr lang="es-EC"/>
        </a:p>
      </dgm:t>
    </dgm:pt>
    <dgm:pt modelId="{F9C55240-6100-45C9-A576-BD04F0D27B7E}" type="pres">
      <dgm:prSet presAssocID="{9A34B7BA-9396-49EE-B3D0-F79B709110B6}" presName="FiveNodes_3" presStyleLbl="node1" presStyleIdx="2" presStyleCnt="5">
        <dgm:presLayoutVars>
          <dgm:bulletEnabled val="1"/>
        </dgm:presLayoutVars>
      </dgm:prSet>
      <dgm:spPr/>
      <dgm:t>
        <a:bodyPr/>
        <a:lstStyle/>
        <a:p>
          <a:endParaRPr lang="es-EC"/>
        </a:p>
      </dgm:t>
    </dgm:pt>
    <dgm:pt modelId="{56896511-9E71-4AA4-9AC6-006D1E89D4EA}" type="pres">
      <dgm:prSet presAssocID="{9A34B7BA-9396-49EE-B3D0-F79B709110B6}" presName="FiveNodes_4" presStyleLbl="node1" presStyleIdx="3" presStyleCnt="5">
        <dgm:presLayoutVars>
          <dgm:bulletEnabled val="1"/>
        </dgm:presLayoutVars>
      </dgm:prSet>
      <dgm:spPr/>
      <dgm:t>
        <a:bodyPr/>
        <a:lstStyle/>
        <a:p>
          <a:endParaRPr lang="es-EC"/>
        </a:p>
      </dgm:t>
    </dgm:pt>
    <dgm:pt modelId="{618F6AFF-47E9-49B9-9CC8-06A07797D92D}" type="pres">
      <dgm:prSet presAssocID="{9A34B7BA-9396-49EE-B3D0-F79B709110B6}" presName="FiveNodes_5" presStyleLbl="node1" presStyleIdx="4" presStyleCnt="5">
        <dgm:presLayoutVars>
          <dgm:bulletEnabled val="1"/>
        </dgm:presLayoutVars>
      </dgm:prSet>
      <dgm:spPr/>
      <dgm:t>
        <a:bodyPr/>
        <a:lstStyle/>
        <a:p>
          <a:endParaRPr lang="es-EC"/>
        </a:p>
      </dgm:t>
    </dgm:pt>
    <dgm:pt modelId="{DC8E5630-2DE9-44F6-96DE-2AA0D90C87FC}" type="pres">
      <dgm:prSet presAssocID="{9A34B7BA-9396-49EE-B3D0-F79B709110B6}" presName="FiveConn_1-2" presStyleLbl="fgAccFollowNode1" presStyleIdx="0" presStyleCnt="4">
        <dgm:presLayoutVars>
          <dgm:bulletEnabled val="1"/>
        </dgm:presLayoutVars>
      </dgm:prSet>
      <dgm:spPr/>
      <dgm:t>
        <a:bodyPr/>
        <a:lstStyle/>
        <a:p>
          <a:endParaRPr lang="es-EC"/>
        </a:p>
      </dgm:t>
    </dgm:pt>
    <dgm:pt modelId="{D7AFF758-2442-47EF-BAB8-2B351D5B9AA5}" type="pres">
      <dgm:prSet presAssocID="{9A34B7BA-9396-49EE-B3D0-F79B709110B6}" presName="FiveConn_2-3" presStyleLbl="fgAccFollowNode1" presStyleIdx="1" presStyleCnt="4">
        <dgm:presLayoutVars>
          <dgm:bulletEnabled val="1"/>
        </dgm:presLayoutVars>
      </dgm:prSet>
      <dgm:spPr/>
      <dgm:t>
        <a:bodyPr/>
        <a:lstStyle/>
        <a:p>
          <a:endParaRPr lang="es-EC"/>
        </a:p>
      </dgm:t>
    </dgm:pt>
    <dgm:pt modelId="{6A58DD00-BEFC-4C73-BFFD-8AEEC860DC35}" type="pres">
      <dgm:prSet presAssocID="{9A34B7BA-9396-49EE-B3D0-F79B709110B6}" presName="FiveConn_3-4" presStyleLbl="fgAccFollowNode1" presStyleIdx="2" presStyleCnt="4">
        <dgm:presLayoutVars>
          <dgm:bulletEnabled val="1"/>
        </dgm:presLayoutVars>
      </dgm:prSet>
      <dgm:spPr/>
      <dgm:t>
        <a:bodyPr/>
        <a:lstStyle/>
        <a:p>
          <a:endParaRPr lang="es-EC"/>
        </a:p>
      </dgm:t>
    </dgm:pt>
    <dgm:pt modelId="{42F1EC68-5B82-4CFF-9086-708678B73161}" type="pres">
      <dgm:prSet presAssocID="{9A34B7BA-9396-49EE-B3D0-F79B709110B6}" presName="FiveConn_4-5" presStyleLbl="fgAccFollowNode1" presStyleIdx="3" presStyleCnt="4">
        <dgm:presLayoutVars>
          <dgm:bulletEnabled val="1"/>
        </dgm:presLayoutVars>
      </dgm:prSet>
      <dgm:spPr/>
      <dgm:t>
        <a:bodyPr/>
        <a:lstStyle/>
        <a:p>
          <a:endParaRPr lang="es-EC"/>
        </a:p>
      </dgm:t>
    </dgm:pt>
    <dgm:pt modelId="{8A76A816-5220-46E4-A1CD-03AC083C7BDF}" type="pres">
      <dgm:prSet presAssocID="{9A34B7BA-9396-49EE-B3D0-F79B709110B6}" presName="FiveNodes_1_text" presStyleLbl="node1" presStyleIdx="4" presStyleCnt="5">
        <dgm:presLayoutVars>
          <dgm:bulletEnabled val="1"/>
        </dgm:presLayoutVars>
      </dgm:prSet>
      <dgm:spPr/>
      <dgm:t>
        <a:bodyPr/>
        <a:lstStyle/>
        <a:p>
          <a:endParaRPr lang="es-EC"/>
        </a:p>
      </dgm:t>
    </dgm:pt>
    <dgm:pt modelId="{31A6BD80-8862-4AA6-9878-203C384AA261}" type="pres">
      <dgm:prSet presAssocID="{9A34B7BA-9396-49EE-B3D0-F79B709110B6}" presName="FiveNodes_2_text" presStyleLbl="node1" presStyleIdx="4" presStyleCnt="5">
        <dgm:presLayoutVars>
          <dgm:bulletEnabled val="1"/>
        </dgm:presLayoutVars>
      </dgm:prSet>
      <dgm:spPr/>
      <dgm:t>
        <a:bodyPr/>
        <a:lstStyle/>
        <a:p>
          <a:endParaRPr lang="es-EC"/>
        </a:p>
      </dgm:t>
    </dgm:pt>
    <dgm:pt modelId="{C30E0BDB-FE16-4451-9AF8-E143B62F5EE3}" type="pres">
      <dgm:prSet presAssocID="{9A34B7BA-9396-49EE-B3D0-F79B709110B6}" presName="FiveNodes_3_text" presStyleLbl="node1" presStyleIdx="4" presStyleCnt="5">
        <dgm:presLayoutVars>
          <dgm:bulletEnabled val="1"/>
        </dgm:presLayoutVars>
      </dgm:prSet>
      <dgm:spPr/>
      <dgm:t>
        <a:bodyPr/>
        <a:lstStyle/>
        <a:p>
          <a:endParaRPr lang="es-EC"/>
        </a:p>
      </dgm:t>
    </dgm:pt>
    <dgm:pt modelId="{338FD13D-80E3-48B9-B70E-B46375273646}" type="pres">
      <dgm:prSet presAssocID="{9A34B7BA-9396-49EE-B3D0-F79B709110B6}" presName="FiveNodes_4_text" presStyleLbl="node1" presStyleIdx="4" presStyleCnt="5">
        <dgm:presLayoutVars>
          <dgm:bulletEnabled val="1"/>
        </dgm:presLayoutVars>
      </dgm:prSet>
      <dgm:spPr/>
      <dgm:t>
        <a:bodyPr/>
        <a:lstStyle/>
        <a:p>
          <a:endParaRPr lang="es-EC"/>
        </a:p>
      </dgm:t>
    </dgm:pt>
    <dgm:pt modelId="{784CF2E1-8037-458E-8070-11AA3BD45218}" type="pres">
      <dgm:prSet presAssocID="{9A34B7BA-9396-49EE-B3D0-F79B709110B6}" presName="FiveNodes_5_text" presStyleLbl="node1" presStyleIdx="4" presStyleCnt="5">
        <dgm:presLayoutVars>
          <dgm:bulletEnabled val="1"/>
        </dgm:presLayoutVars>
      </dgm:prSet>
      <dgm:spPr/>
      <dgm:t>
        <a:bodyPr/>
        <a:lstStyle/>
        <a:p>
          <a:endParaRPr lang="es-EC"/>
        </a:p>
      </dgm:t>
    </dgm:pt>
  </dgm:ptLst>
  <dgm:cxnLst>
    <dgm:cxn modelId="{240CD74A-9A40-442C-AAD6-FEEAD7DD86AD}" type="presOf" srcId="{8218F488-8BC0-41D9-877B-B4ED9642BBCC}" destId="{42F1EC68-5B82-4CFF-9086-708678B73161}" srcOrd="0" destOrd="0" presId="urn:microsoft.com/office/officeart/2005/8/layout/vProcess5"/>
    <dgm:cxn modelId="{1A1C5B1F-B90B-47ED-A553-CE710A2E5F8D}" srcId="{9A34B7BA-9396-49EE-B3D0-F79B709110B6}" destId="{B3722B38-B0BA-466D-8374-25D632E175C6}" srcOrd="3" destOrd="0" parTransId="{4BFCF768-05CB-49F0-806F-9EBE3386C8E9}" sibTransId="{8218F488-8BC0-41D9-877B-B4ED9642BBCC}"/>
    <dgm:cxn modelId="{69F94551-4885-44FA-B7A8-6A1A94FBD3F9}" type="presOf" srcId="{2330B455-5360-4B3C-8B91-2161F4D5E150}" destId="{DC8E5630-2DE9-44F6-96DE-2AA0D90C87FC}" srcOrd="0" destOrd="0" presId="urn:microsoft.com/office/officeart/2005/8/layout/vProcess5"/>
    <dgm:cxn modelId="{8A0EC19E-EA67-4AAB-B19D-FDBF1124438E}" srcId="{9A34B7BA-9396-49EE-B3D0-F79B709110B6}" destId="{B700E94D-D0F7-4E7E-891B-C4A0DCF65281}" srcOrd="1" destOrd="0" parTransId="{09CBD10C-E2E1-4B94-8790-72CCE49AC77F}" sibTransId="{EE26D930-0233-4607-BB60-080A5918AC39}"/>
    <dgm:cxn modelId="{8E0EF423-743B-4DD7-A6A1-F5BA5287003E}" type="presOf" srcId="{1C45C4FF-B21D-404B-9EF2-A0951AFA12A0}" destId="{784CF2E1-8037-458E-8070-11AA3BD45218}" srcOrd="1" destOrd="0" presId="urn:microsoft.com/office/officeart/2005/8/layout/vProcess5"/>
    <dgm:cxn modelId="{15365F73-2DA7-49AB-A2C6-71784C925535}" type="presOf" srcId="{601C96B9-3A8B-4912-92EA-22C8AE67A208}" destId="{F9C55240-6100-45C9-A576-BD04F0D27B7E}" srcOrd="0" destOrd="0" presId="urn:microsoft.com/office/officeart/2005/8/layout/vProcess5"/>
    <dgm:cxn modelId="{A7233C2B-300E-496D-9FE4-E274603A80FE}" type="presOf" srcId="{B700E94D-D0F7-4E7E-891B-C4A0DCF65281}" destId="{D8001413-6F8F-4DEF-AFC9-E5CAAC735A0B}" srcOrd="0" destOrd="0" presId="urn:microsoft.com/office/officeart/2005/8/layout/vProcess5"/>
    <dgm:cxn modelId="{022F8E81-FEBF-4520-8A66-DBBC6B59B553}" srcId="{9A34B7BA-9396-49EE-B3D0-F79B709110B6}" destId="{61DB25EC-3883-4647-A12C-3D5201E115DE}" srcOrd="0" destOrd="0" parTransId="{DDB81634-908C-4F7D-830B-EDD3C2CCEACE}" sibTransId="{2330B455-5360-4B3C-8B91-2161F4D5E150}"/>
    <dgm:cxn modelId="{6B034B41-DA2C-49AE-A1ED-7CB71CE43EA3}" type="presOf" srcId="{61DB25EC-3883-4647-A12C-3D5201E115DE}" destId="{8A76A816-5220-46E4-A1CD-03AC083C7BDF}" srcOrd="1" destOrd="0" presId="urn:microsoft.com/office/officeart/2005/8/layout/vProcess5"/>
    <dgm:cxn modelId="{4A34C10E-2042-432F-B3B7-107F70AB9CDA}" type="presOf" srcId="{9C550A5C-5211-499D-9F1E-B1F19E062EC4}" destId="{6A58DD00-BEFC-4C73-BFFD-8AEEC860DC35}" srcOrd="0" destOrd="0" presId="urn:microsoft.com/office/officeart/2005/8/layout/vProcess5"/>
    <dgm:cxn modelId="{6FF1C3F7-DE04-41E2-8F5E-CBE8CB09F2B3}" type="presOf" srcId="{9A34B7BA-9396-49EE-B3D0-F79B709110B6}" destId="{EBC99105-7494-490F-89E3-DC3F6EC489AD}" srcOrd="0" destOrd="0" presId="urn:microsoft.com/office/officeart/2005/8/layout/vProcess5"/>
    <dgm:cxn modelId="{5AE364CC-993B-48A1-88A7-97308E1EE503}" type="presOf" srcId="{B700E94D-D0F7-4E7E-891B-C4A0DCF65281}" destId="{31A6BD80-8862-4AA6-9878-203C384AA261}" srcOrd="1" destOrd="0" presId="urn:microsoft.com/office/officeart/2005/8/layout/vProcess5"/>
    <dgm:cxn modelId="{8B244BC4-6F9A-4C43-AC43-82A9EDAB143B}" srcId="{9A34B7BA-9396-49EE-B3D0-F79B709110B6}" destId="{601C96B9-3A8B-4912-92EA-22C8AE67A208}" srcOrd="2" destOrd="0" parTransId="{10101E1E-0896-4EF8-B80D-93F1A11DCA52}" sibTransId="{9C550A5C-5211-499D-9F1E-B1F19E062EC4}"/>
    <dgm:cxn modelId="{145DE2B6-1306-4BC2-B5D0-FDF3266A114F}" type="presOf" srcId="{B3722B38-B0BA-466D-8374-25D632E175C6}" destId="{338FD13D-80E3-48B9-B70E-B46375273646}" srcOrd="1" destOrd="0" presId="urn:microsoft.com/office/officeart/2005/8/layout/vProcess5"/>
    <dgm:cxn modelId="{FF72B656-1308-417B-AB7F-2ED55C5F8355}" type="presOf" srcId="{601C96B9-3A8B-4912-92EA-22C8AE67A208}" destId="{C30E0BDB-FE16-4451-9AF8-E143B62F5EE3}" srcOrd="1" destOrd="0" presId="urn:microsoft.com/office/officeart/2005/8/layout/vProcess5"/>
    <dgm:cxn modelId="{83BA875D-B984-4588-9D3B-9BF7F530202C}" type="presOf" srcId="{61DB25EC-3883-4647-A12C-3D5201E115DE}" destId="{453450F0-EE45-4437-A5A6-BA3F1020CAFF}" srcOrd="0" destOrd="0" presId="urn:microsoft.com/office/officeart/2005/8/layout/vProcess5"/>
    <dgm:cxn modelId="{CA896F27-0B57-415E-B613-0666CF2EC4C2}" srcId="{9A34B7BA-9396-49EE-B3D0-F79B709110B6}" destId="{1C45C4FF-B21D-404B-9EF2-A0951AFA12A0}" srcOrd="4" destOrd="0" parTransId="{CAA6B2F8-7D55-47EF-957C-AA15F0C5B851}" sibTransId="{24707CBD-E6D8-47C3-884C-08AA994B9D40}"/>
    <dgm:cxn modelId="{1F89B1DF-11B2-419F-A898-5DD13A4F55D9}" type="presOf" srcId="{1C45C4FF-B21D-404B-9EF2-A0951AFA12A0}" destId="{618F6AFF-47E9-49B9-9CC8-06A07797D92D}" srcOrd="0" destOrd="0" presId="urn:microsoft.com/office/officeart/2005/8/layout/vProcess5"/>
    <dgm:cxn modelId="{898D069C-F33B-40C3-A43F-DE64175FC48E}" type="presOf" srcId="{EE26D930-0233-4607-BB60-080A5918AC39}" destId="{D7AFF758-2442-47EF-BAB8-2B351D5B9AA5}" srcOrd="0" destOrd="0" presId="urn:microsoft.com/office/officeart/2005/8/layout/vProcess5"/>
    <dgm:cxn modelId="{DC34C4DF-8ECC-4B30-9242-7EC9757C30F2}" type="presOf" srcId="{B3722B38-B0BA-466D-8374-25D632E175C6}" destId="{56896511-9E71-4AA4-9AC6-006D1E89D4EA}" srcOrd="0" destOrd="0" presId="urn:microsoft.com/office/officeart/2005/8/layout/vProcess5"/>
    <dgm:cxn modelId="{4F46BE1F-5CD8-44DB-A019-E86D8A649E3E}" type="presParOf" srcId="{EBC99105-7494-490F-89E3-DC3F6EC489AD}" destId="{0447405E-66D8-44FD-AF0B-BDD2B3AA119C}" srcOrd="0" destOrd="0" presId="urn:microsoft.com/office/officeart/2005/8/layout/vProcess5"/>
    <dgm:cxn modelId="{F1B571B7-3D21-4A9A-959B-66FCA1B1EAFA}" type="presParOf" srcId="{EBC99105-7494-490F-89E3-DC3F6EC489AD}" destId="{453450F0-EE45-4437-A5A6-BA3F1020CAFF}" srcOrd="1" destOrd="0" presId="urn:microsoft.com/office/officeart/2005/8/layout/vProcess5"/>
    <dgm:cxn modelId="{F996C9E7-1935-4FAC-9416-D8915EAD558D}" type="presParOf" srcId="{EBC99105-7494-490F-89E3-DC3F6EC489AD}" destId="{D8001413-6F8F-4DEF-AFC9-E5CAAC735A0B}" srcOrd="2" destOrd="0" presId="urn:microsoft.com/office/officeart/2005/8/layout/vProcess5"/>
    <dgm:cxn modelId="{13B5ABB2-3F5B-42EC-BC18-FADEE61F3E9E}" type="presParOf" srcId="{EBC99105-7494-490F-89E3-DC3F6EC489AD}" destId="{F9C55240-6100-45C9-A576-BD04F0D27B7E}" srcOrd="3" destOrd="0" presId="urn:microsoft.com/office/officeart/2005/8/layout/vProcess5"/>
    <dgm:cxn modelId="{002ED01B-6E6E-4FCD-84E3-0E6E085CDAE6}" type="presParOf" srcId="{EBC99105-7494-490F-89E3-DC3F6EC489AD}" destId="{56896511-9E71-4AA4-9AC6-006D1E89D4EA}" srcOrd="4" destOrd="0" presId="urn:microsoft.com/office/officeart/2005/8/layout/vProcess5"/>
    <dgm:cxn modelId="{DFE4462F-2931-409C-98BB-72DCD4700121}" type="presParOf" srcId="{EBC99105-7494-490F-89E3-DC3F6EC489AD}" destId="{618F6AFF-47E9-49B9-9CC8-06A07797D92D}" srcOrd="5" destOrd="0" presId="urn:microsoft.com/office/officeart/2005/8/layout/vProcess5"/>
    <dgm:cxn modelId="{A834A405-B80A-4661-BF79-43C715B407B4}" type="presParOf" srcId="{EBC99105-7494-490F-89E3-DC3F6EC489AD}" destId="{DC8E5630-2DE9-44F6-96DE-2AA0D90C87FC}" srcOrd="6" destOrd="0" presId="urn:microsoft.com/office/officeart/2005/8/layout/vProcess5"/>
    <dgm:cxn modelId="{154681A9-5006-4D1B-9F8C-CB6420682DAD}" type="presParOf" srcId="{EBC99105-7494-490F-89E3-DC3F6EC489AD}" destId="{D7AFF758-2442-47EF-BAB8-2B351D5B9AA5}" srcOrd="7" destOrd="0" presId="urn:microsoft.com/office/officeart/2005/8/layout/vProcess5"/>
    <dgm:cxn modelId="{AFB4BAEF-DE92-4E34-BDAD-132164124AAD}" type="presParOf" srcId="{EBC99105-7494-490F-89E3-DC3F6EC489AD}" destId="{6A58DD00-BEFC-4C73-BFFD-8AEEC860DC35}" srcOrd="8" destOrd="0" presId="urn:microsoft.com/office/officeart/2005/8/layout/vProcess5"/>
    <dgm:cxn modelId="{B247A4C0-16DE-4F39-A2C4-E4E6D7E49493}" type="presParOf" srcId="{EBC99105-7494-490F-89E3-DC3F6EC489AD}" destId="{42F1EC68-5B82-4CFF-9086-708678B73161}" srcOrd="9" destOrd="0" presId="urn:microsoft.com/office/officeart/2005/8/layout/vProcess5"/>
    <dgm:cxn modelId="{DA808A12-1650-4F50-8D59-806DB4DFB9C6}" type="presParOf" srcId="{EBC99105-7494-490F-89E3-DC3F6EC489AD}" destId="{8A76A816-5220-46E4-A1CD-03AC083C7BDF}" srcOrd="10" destOrd="0" presId="urn:microsoft.com/office/officeart/2005/8/layout/vProcess5"/>
    <dgm:cxn modelId="{3B457F08-1014-44D6-B284-4E76B4FD870A}" type="presParOf" srcId="{EBC99105-7494-490F-89E3-DC3F6EC489AD}" destId="{31A6BD80-8862-4AA6-9878-203C384AA261}" srcOrd="11" destOrd="0" presId="urn:microsoft.com/office/officeart/2005/8/layout/vProcess5"/>
    <dgm:cxn modelId="{1C6D11ED-CABB-42EE-8FF8-48B8E9D13D19}" type="presParOf" srcId="{EBC99105-7494-490F-89E3-DC3F6EC489AD}" destId="{C30E0BDB-FE16-4451-9AF8-E143B62F5EE3}" srcOrd="12" destOrd="0" presId="urn:microsoft.com/office/officeart/2005/8/layout/vProcess5"/>
    <dgm:cxn modelId="{3D552389-FA08-4BB5-A00F-D3359318A163}" type="presParOf" srcId="{EBC99105-7494-490F-89E3-DC3F6EC489AD}" destId="{338FD13D-80E3-48B9-B70E-B46375273646}" srcOrd="13" destOrd="0" presId="urn:microsoft.com/office/officeart/2005/8/layout/vProcess5"/>
    <dgm:cxn modelId="{61B39FD7-3648-423F-BCE6-E6A063F72EE9}" type="presParOf" srcId="{EBC99105-7494-490F-89E3-DC3F6EC489AD}" destId="{784CF2E1-8037-458E-8070-11AA3BD4521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1747E-9CB3-433C-A1FD-0E66E31EF087}" type="doc">
      <dgm:prSet loTypeId="urn:microsoft.com/office/officeart/2005/8/layout/arrow2" loCatId="process" qsTypeId="urn:microsoft.com/office/officeart/2005/8/quickstyle/3d1" qsCatId="3D" csTypeId="urn:microsoft.com/office/officeart/2005/8/colors/accent2_2" csCatId="accent2" phldr="1"/>
      <dgm:spPr/>
    </dgm:pt>
    <dgm:pt modelId="{58B9413C-DF24-498D-9DB8-B02F6C4E7E08}">
      <dgm:prSet phldrT="[Texto]"/>
      <dgm:spPr/>
      <dgm:t>
        <a:bodyPr/>
        <a:lstStyle/>
        <a:p>
          <a:r>
            <a:rPr lang="es-EC" b="1" dirty="0" smtClean="0"/>
            <a:t>MODELOS DE GESTIÓN DE CALIDAD</a:t>
          </a:r>
          <a:endParaRPr lang="es-EC" b="1" dirty="0"/>
        </a:p>
      </dgm:t>
    </dgm:pt>
    <dgm:pt modelId="{62A40B67-184D-4FC6-BDE3-5F1BF2AC6F25}" type="parTrans" cxnId="{ECF5E6E5-2654-4AE9-B4D0-29F8A64D602F}">
      <dgm:prSet/>
      <dgm:spPr/>
      <dgm:t>
        <a:bodyPr/>
        <a:lstStyle/>
        <a:p>
          <a:endParaRPr lang="es-EC"/>
        </a:p>
      </dgm:t>
    </dgm:pt>
    <dgm:pt modelId="{DB207530-736F-496A-89C0-94D8B2184151}" type="sibTrans" cxnId="{ECF5E6E5-2654-4AE9-B4D0-29F8A64D602F}">
      <dgm:prSet/>
      <dgm:spPr/>
      <dgm:t>
        <a:bodyPr/>
        <a:lstStyle/>
        <a:p>
          <a:endParaRPr lang="es-EC"/>
        </a:p>
      </dgm:t>
    </dgm:pt>
    <dgm:pt modelId="{2F097190-476C-421C-95F1-347B6DDB130D}">
      <dgm:prSet phldrT="[Texto]"/>
      <dgm:spPr/>
      <dgm:t>
        <a:bodyPr/>
        <a:lstStyle/>
        <a:p>
          <a:r>
            <a:rPr lang="es-EC" b="1" dirty="0" smtClean="0"/>
            <a:t>SISTÉMAS ESTRATÉGICOS DE GESTIÓN</a:t>
          </a:r>
          <a:endParaRPr lang="es-EC" b="1" dirty="0"/>
        </a:p>
      </dgm:t>
    </dgm:pt>
    <dgm:pt modelId="{5E92C526-12AC-472F-809F-07301E619C0A}" type="parTrans" cxnId="{6951E268-34A9-4967-9038-49B2C26DA78D}">
      <dgm:prSet/>
      <dgm:spPr/>
      <dgm:t>
        <a:bodyPr/>
        <a:lstStyle/>
        <a:p>
          <a:endParaRPr lang="es-EC"/>
        </a:p>
      </dgm:t>
    </dgm:pt>
    <dgm:pt modelId="{885BA023-D1F0-4774-920C-6ACF5CCE4790}" type="sibTrans" cxnId="{6951E268-34A9-4967-9038-49B2C26DA78D}">
      <dgm:prSet/>
      <dgm:spPr/>
      <dgm:t>
        <a:bodyPr/>
        <a:lstStyle/>
        <a:p>
          <a:endParaRPr lang="es-EC"/>
        </a:p>
      </dgm:t>
    </dgm:pt>
    <dgm:pt modelId="{3FCB8353-17C9-42E8-87FC-E273012029E4}">
      <dgm:prSet phldrT="[Texto]"/>
      <dgm:spPr/>
      <dgm:t>
        <a:bodyPr/>
        <a:lstStyle/>
        <a:p>
          <a:r>
            <a:rPr lang="es-EC" b="1" dirty="0" smtClean="0"/>
            <a:t>INDICADORES DE GESTIÓN</a:t>
          </a:r>
          <a:endParaRPr lang="es-EC" b="1" dirty="0"/>
        </a:p>
      </dgm:t>
    </dgm:pt>
    <dgm:pt modelId="{EBDA22EF-F803-4CBE-9304-0AD94BAD2CF2}" type="parTrans" cxnId="{E856EFB0-D8EC-4856-B8FE-D5A8C984CBF8}">
      <dgm:prSet/>
      <dgm:spPr/>
      <dgm:t>
        <a:bodyPr/>
        <a:lstStyle/>
        <a:p>
          <a:endParaRPr lang="es-EC"/>
        </a:p>
      </dgm:t>
    </dgm:pt>
    <dgm:pt modelId="{10B4F18A-DC9E-499D-BF49-F6E44E28FA10}" type="sibTrans" cxnId="{E856EFB0-D8EC-4856-B8FE-D5A8C984CBF8}">
      <dgm:prSet/>
      <dgm:spPr/>
      <dgm:t>
        <a:bodyPr/>
        <a:lstStyle/>
        <a:p>
          <a:endParaRPr lang="es-EC"/>
        </a:p>
      </dgm:t>
    </dgm:pt>
    <dgm:pt modelId="{CED58FDF-FC7E-472B-B993-CD06ED1FB1B0}" type="pres">
      <dgm:prSet presAssocID="{43F1747E-9CB3-433C-A1FD-0E66E31EF087}" presName="arrowDiagram" presStyleCnt="0">
        <dgm:presLayoutVars>
          <dgm:chMax val="5"/>
          <dgm:dir/>
          <dgm:resizeHandles val="exact"/>
        </dgm:presLayoutVars>
      </dgm:prSet>
      <dgm:spPr/>
    </dgm:pt>
    <dgm:pt modelId="{AC445844-6C57-4E8E-9A3F-5B07604AA825}" type="pres">
      <dgm:prSet presAssocID="{43F1747E-9CB3-433C-A1FD-0E66E31EF087}" presName="arrow" presStyleLbl="bgShp" presStyleIdx="0" presStyleCnt="1"/>
      <dgm:spPr/>
    </dgm:pt>
    <dgm:pt modelId="{847DF85E-0AFD-47D2-BCAD-93788F85CCAB}" type="pres">
      <dgm:prSet presAssocID="{43F1747E-9CB3-433C-A1FD-0E66E31EF087}" presName="arrowDiagram3" presStyleCnt="0"/>
      <dgm:spPr/>
    </dgm:pt>
    <dgm:pt modelId="{D42B54E7-B4E7-4495-9894-A8EC8027DDCB}" type="pres">
      <dgm:prSet presAssocID="{58B9413C-DF24-498D-9DB8-B02F6C4E7E08}" presName="bullet3a" presStyleLbl="node1" presStyleIdx="0" presStyleCnt="3"/>
      <dgm:spPr/>
    </dgm:pt>
    <dgm:pt modelId="{A14E8083-BF24-4A4C-B106-45EE23D31131}" type="pres">
      <dgm:prSet presAssocID="{58B9413C-DF24-498D-9DB8-B02F6C4E7E08}" presName="textBox3a" presStyleLbl="revTx" presStyleIdx="0" presStyleCnt="3" custScaleY="59444" custLinFactNeighborX="-88683" custLinFactNeighborY="-98112">
        <dgm:presLayoutVars>
          <dgm:bulletEnabled val="1"/>
        </dgm:presLayoutVars>
      </dgm:prSet>
      <dgm:spPr/>
      <dgm:t>
        <a:bodyPr/>
        <a:lstStyle/>
        <a:p>
          <a:endParaRPr lang="es-EC"/>
        </a:p>
      </dgm:t>
    </dgm:pt>
    <dgm:pt modelId="{4C3BC136-2F5E-40D7-A4C6-8608088555BA}" type="pres">
      <dgm:prSet presAssocID="{2F097190-476C-421C-95F1-347B6DDB130D}" presName="bullet3b" presStyleLbl="node1" presStyleIdx="1" presStyleCnt="3"/>
      <dgm:spPr/>
    </dgm:pt>
    <dgm:pt modelId="{E427CC96-2039-40B0-A495-9BC762C75A78}" type="pres">
      <dgm:prSet presAssocID="{2F097190-476C-421C-95F1-347B6DDB130D}" presName="textBox3b" presStyleLbl="revTx" presStyleIdx="1" presStyleCnt="3" custScaleX="89517" custScaleY="30982" custLinFactNeighborX="-91360" custLinFactNeighborY="-71408">
        <dgm:presLayoutVars>
          <dgm:bulletEnabled val="1"/>
        </dgm:presLayoutVars>
      </dgm:prSet>
      <dgm:spPr/>
      <dgm:t>
        <a:bodyPr/>
        <a:lstStyle/>
        <a:p>
          <a:endParaRPr lang="es-EC"/>
        </a:p>
      </dgm:t>
    </dgm:pt>
    <dgm:pt modelId="{613F9D1B-5034-4D74-94E3-61D48CC3E7A2}" type="pres">
      <dgm:prSet presAssocID="{3FCB8353-17C9-42E8-87FC-E273012029E4}" presName="bullet3c" presStyleLbl="node1" presStyleIdx="2" presStyleCnt="3"/>
      <dgm:spPr/>
    </dgm:pt>
    <dgm:pt modelId="{6B2B966C-3F16-4D63-A19C-4D1FAF71416B}" type="pres">
      <dgm:prSet presAssocID="{3FCB8353-17C9-42E8-87FC-E273012029E4}" presName="textBox3c" presStyleLbl="revTx" presStyleIdx="2" presStyleCnt="3" custScaleX="74717" custScaleY="17357" custLinFactNeighborX="-96552" custLinFactNeighborY="-67041">
        <dgm:presLayoutVars>
          <dgm:bulletEnabled val="1"/>
        </dgm:presLayoutVars>
      </dgm:prSet>
      <dgm:spPr/>
      <dgm:t>
        <a:bodyPr/>
        <a:lstStyle/>
        <a:p>
          <a:endParaRPr lang="es-EC"/>
        </a:p>
      </dgm:t>
    </dgm:pt>
  </dgm:ptLst>
  <dgm:cxnLst>
    <dgm:cxn modelId="{E856EFB0-D8EC-4856-B8FE-D5A8C984CBF8}" srcId="{43F1747E-9CB3-433C-A1FD-0E66E31EF087}" destId="{3FCB8353-17C9-42E8-87FC-E273012029E4}" srcOrd="2" destOrd="0" parTransId="{EBDA22EF-F803-4CBE-9304-0AD94BAD2CF2}" sibTransId="{10B4F18A-DC9E-499D-BF49-F6E44E28FA10}"/>
    <dgm:cxn modelId="{D44CDF8A-6513-479D-9ADD-FC5892335CB5}" type="presOf" srcId="{3FCB8353-17C9-42E8-87FC-E273012029E4}" destId="{6B2B966C-3F16-4D63-A19C-4D1FAF71416B}" srcOrd="0" destOrd="0" presId="urn:microsoft.com/office/officeart/2005/8/layout/arrow2"/>
    <dgm:cxn modelId="{CD22D7D8-4799-4B7C-9557-934BE30C8C43}" type="presOf" srcId="{58B9413C-DF24-498D-9DB8-B02F6C4E7E08}" destId="{A14E8083-BF24-4A4C-B106-45EE23D31131}" srcOrd="0" destOrd="0" presId="urn:microsoft.com/office/officeart/2005/8/layout/arrow2"/>
    <dgm:cxn modelId="{ECF5E6E5-2654-4AE9-B4D0-29F8A64D602F}" srcId="{43F1747E-9CB3-433C-A1FD-0E66E31EF087}" destId="{58B9413C-DF24-498D-9DB8-B02F6C4E7E08}" srcOrd="0" destOrd="0" parTransId="{62A40B67-184D-4FC6-BDE3-5F1BF2AC6F25}" sibTransId="{DB207530-736F-496A-89C0-94D8B2184151}"/>
    <dgm:cxn modelId="{FFA1DE39-5AD6-44F2-B386-CFFAE0AA0994}" type="presOf" srcId="{43F1747E-9CB3-433C-A1FD-0E66E31EF087}" destId="{CED58FDF-FC7E-472B-B993-CD06ED1FB1B0}" srcOrd="0" destOrd="0" presId="urn:microsoft.com/office/officeart/2005/8/layout/arrow2"/>
    <dgm:cxn modelId="{3AF0A26F-97C4-4434-85E0-4492B87888D7}" type="presOf" srcId="{2F097190-476C-421C-95F1-347B6DDB130D}" destId="{E427CC96-2039-40B0-A495-9BC762C75A78}" srcOrd="0" destOrd="0" presId="urn:microsoft.com/office/officeart/2005/8/layout/arrow2"/>
    <dgm:cxn modelId="{6951E268-34A9-4967-9038-49B2C26DA78D}" srcId="{43F1747E-9CB3-433C-A1FD-0E66E31EF087}" destId="{2F097190-476C-421C-95F1-347B6DDB130D}" srcOrd="1" destOrd="0" parTransId="{5E92C526-12AC-472F-809F-07301E619C0A}" sibTransId="{885BA023-D1F0-4774-920C-6ACF5CCE4790}"/>
    <dgm:cxn modelId="{86E4B846-0211-4DB2-B473-604A294908B0}" type="presParOf" srcId="{CED58FDF-FC7E-472B-B993-CD06ED1FB1B0}" destId="{AC445844-6C57-4E8E-9A3F-5B07604AA825}" srcOrd="0" destOrd="0" presId="urn:microsoft.com/office/officeart/2005/8/layout/arrow2"/>
    <dgm:cxn modelId="{07A66918-D2F9-4E31-B2B5-DFF100233E13}" type="presParOf" srcId="{CED58FDF-FC7E-472B-B993-CD06ED1FB1B0}" destId="{847DF85E-0AFD-47D2-BCAD-93788F85CCAB}" srcOrd="1" destOrd="0" presId="urn:microsoft.com/office/officeart/2005/8/layout/arrow2"/>
    <dgm:cxn modelId="{45E0EEAA-5891-4038-B5F3-10A6BC4AABA6}" type="presParOf" srcId="{847DF85E-0AFD-47D2-BCAD-93788F85CCAB}" destId="{D42B54E7-B4E7-4495-9894-A8EC8027DDCB}" srcOrd="0" destOrd="0" presId="urn:microsoft.com/office/officeart/2005/8/layout/arrow2"/>
    <dgm:cxn modelId="{BE57740D-EED7-49B6-A1C7-A1161A49E140}" type="presParOf" srcId="{847DF85E-0AFD-47D2-BCAD-93788F85CCAB}" destId="{A14E8083-BF24-4A4C-B106-45EE23D31131}" srcOrd="1" destOrd="0" presId="urn:microsoft.com/office/officeart/2005/8/layout/arrow2"/>
    <dgm:cxn modelId="{1144D63A-7F91-432B-B7B4-DFE7ECC1839B}" type="presParOf" srcId="{847DF85E-0AFD-47D2-BCAD-93788F85CCAB}" destId="{4C3BC136-2F5E-40D7-A4C6-8608088555BA}" srcOrd="2" destOrd="0" presId="urn:microsoft.com/office/officeart/2005/8/layout/arrow2"/>
    <dgm:cxn modelId="{66BB9927-D8B7-4777-9EF7-A1C2ADBB0754}" type="presParOf" srcId="{847DF85E-0AFD-47D2-BCAD-93788F85CCAB}" destId="{E427CC96-2039-40B0-A495-9BC762C75A78}" srcOrd="3" destOrd="0" presId="urn:microsoft.com/office/officeart/2005/8/layout/arrow2"/>
    <dgm:cxn modelId="{91552DC0-9E23-4F9F-8D4C-9860CACD0C58}" type="presParOf" srcId="{847DF85E-0AFD-47D2-BCAD-93788F85CCAB}" destId="{613F9D1B-5034-4D74-94E3-61D48CC3E7A2}" srcOrd="4" destOrd="0" presId="urn:microsoft.com/office/officeart/2005/8/layout/arrow2"/>
    <dgm:cxn modelId="{D1984F21-9BA0-4571-AAD5-490F7245166D}" type="presParOf" srcId="{847DF85E-0AFD-47D2-BCAD-93788F85CCAB}" destId="{6B2B966C-3F16-4D63-A19C-4D1FAF71416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74C10-ED4E-4327-80E1-460C7A50F0A3}"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s-EC"/>
        </a:p>
      </dgm:t>
    </dgm:pt>
    <dgm:pt modelId="{90C8CD70-450B-4F8E-A143-2979B2E94F0A}">
      <dgm:prSet phldrT="[Texto]" custT="1"/>
      <dgm:spPr/>
      <dgm:t>
        <a:bodyPr/>
        <a:lstStyle/>
        <a:p>
          <a:r>
            <a:rPr lang="es-EC" sz="1200" dirty="0" smtClean="0"/>
            <a:t>Identificar las características generales de las empresas, con el fin de determinar su dimensión.</a:t>
          </a:r>
          <a:endParaRPr lang="es-EC" sz="1200" dirty="0"/>
        </a:p>
      </dgm:t>
    </dgm:pt>
    <dgm:pt modelId="{B25B4579-200D-4FA6-B5ED-A6D4396E9CEE}" type="parTrans" cxnId="{0DF5ADA3-1D32-41C4-BFE3-239307D2B426}">
      <dgm:prSet/>
      <dgm:spPr/>
      <dgm:t>
        <a:bodyPr/>
        <a:lstStyle/>
        <a:p>
          <a:endParaRPr lang="es-EC" sz="2000"/>
        </a:p>
      </dgm:t>
    </dgm:pt>
    <dgm:pt modelId="{AB103D5E-C6D0-4239-B998-FED94724A278}" type="sibTrans" cxnId="{0DF5ADA3-1D32-41C4-BFE3-239307D2B426}">
      <dgm:prSet custT="1"/>
      <dgm:spPr/>
      <dgm:t>
        <a:bodyPr/>
        <a:lstStyle/>
        <a:p>
          <a:endParaRPr lang="es-EC" sz="1000"/>
        </a:p>
      </dgm:t>
    </dgm:pt>
    <dgm:pt modelId="{4F0BA975-EF02-4A90-9D5F-A1B2ED187EB4}">
      <dgm:prSet phldrT="[Texto]" custT="1"/>
      <dgm:spPr/>
      <dgm:t>
        <a:bodyPr/>
        <a:lstStyle/>
        <a:p>
          <a:r>
            <a:rPr lang="es-EC" sz="1200" dirty="0" smtClean="0"/>
            <a:t>Conocer qué porcentaje de las empresas constructoras utilizan herramientas de gestión administrativa.</a:t>
          </a:r>
          <a:endParaRPr lang="es-EC" sz="1200" dirty="0"/>
        </a:p>
      </dgm:t>
    </dgm:pt>
    <dgm:pt modelId="{A351475F-0472-4514-B10F-74B851CB234E}" type="parTrans" cxnId="{97649E62-505B-4D35-B453-1A8A705ECAEC}">
      <dgm:prSet/>
      <dgm:spPr/>
      <dgm:t>
        <a:bodyPr/>
        <a:lstStyle/>
        <a:p>
          <a:endParaRPr lang="es-EC" sz="2000"/>
        </a:p>
      </dgm:t>
    </dgm:pt>
    <dgm:pt modelId="{C4AF7BCD-EE14-4553-92EA-F4816B432F86}" type="sibTrans" cxnId="{97649E62-505B-4D35-B453-1A8A705ECAEC}">
      <dgm:prSet custT="1"/>
      <dgm:spPr/>
      <dgm:t>
        <a:bodyPr/>
        <a:lstStyle/>
        <a:p>
          <a:endParaRPr lang="es-EC" sz="1000"/>
        </a:p>
      </dgm:t>
    </dgm:pt>
    <dgm:pt modelId="{A4665F89-80E1-4EFA-9A41-286B58D1A9BD}">
      <dgm:prSet phldrT="[Texto]" custT="1"/>
      <dgm:spPr/>
      <dgm:t>
        <a:bodyPr/>
        <a:lstStyle/>
        <a:p>
          <a:r>
            <a:rPr lang="es-EC" sz="1200" dirty="0" smtClean="0"/>
            <a:t>Identificar cuales </a:t>
          </a:r>
          <a:r>
            <a:rPr lang="es-EC" sz="1200" dirty="0" smtClean="0"/>
            <a:t>son </a:t>
          </a:r>
          <a:r>
            <a:rPr lang="es-EC" sz="1200" dirty="0" smtClean="0"/>
            <a:t>las razones principales para que las empresas constructoras no utilicen una herramienta de gestión administrativa.</a:t>
          </a:r>
          <a:endParaRPr lang="es-EC" sz="1200" dirty="0"/>
        </a:p>
      </dgm:t>
    </dgm:pt>
    <dgm:pt modelId="{3456A931-F10D-4A64-A249-5D994AE0401C}" type="parTrans" cxnId="{44172FAF-B1E5-4845-9027-3E00C5CC071C}">
      <dgm:prSet/>
      <dgm:spPr/>
      <dgm:t>
        <a:bodyPr/>
        <a:lstStyle/>
        <a:p>
          <a:endParaRPr lang="es-EC" sz="2000"/>
        </a:p>
      </dgm:t>
    </dgm:pt>
    <dgm:pt modelId="{7FC2F9F7-6790-4175-84EF-2A5FDA4C7F85}" type="sibTrans" cxnId="{44172FAF-B1E5-4845-9027-3E00C5CC071C}">
      <dgm:prSet custT="1"/>
      <dgm:spPr/>
      <dgm:t>
        <a:bodyPr/>
        <a:lstStyle/>
        <a:p>
          <a:endParaRPr lang="es-EC" sz="1000"/>
        </a:p>
      </dgm:t>
    </dgm:pt>
    <dgm:pt modelId="{97C1E0E6-6265-482D-8D2E-290787AF0416}">
      <dgm:prSet phldrT="[Texto]" custT="1"/>
      <dgm:spPr/>
      <dgm:t>
        <a:bodyPr/>
        <a:lstStyle/>
        <a:p>
          <a:r>
            <a:rPr lang="es-EC" sz="1200" dirty="0" smtClean="0"/>
            <a:t>Conocer cuáles son las herramientas de gestión administrativa que más utilizan las empresas constructoras.</a:t>
          </a:r>
          <a:endParaRPr lang="es-EC" sz="1200" dirty="0"/>
        </a:p>
      </dgm:t>
    </dgm:pt>
    <dgm:pt modelId="{BC48C749-C054-4CD8-BC5E-C37FFFB5BC86}" type="parTrans" cxnId="{D1AFC4BB-9D59-4FC9-883E-A20C8F3451A4}">
      <dgm:prSet/>
      <dgm:spPr/>
      <dgm:t>
        <a:bodyPr/>
        <a:lstStyle/>
        <a:p>
          <a:endParaRPr lang="es-EC" sz="2000"/>
        </a:p>
      </dgm:t>
    </dgm:pt>
    <dgm:pt modelId="{203E8725-1055-406A-956D-588F93B03A8B}" type="sibTrans" cxnId="{D1AFC4BB-9D59-4FC9-883E-A20C8F3451A4}">
      <dgm:prSet custT="1"/>
      <dgm:spPr/>
      <dgm:t>
        <a:bodyPr/>
        <a:lstStyle/>
        <a:p>
          <a:endParaRPr lang="es-EC" sz="1000"/>
        </a:p>
      </dgm:t>
    </dgm:pt>
    <dgm:pt modelId="{281483EF-8D60-486C-BE6C-6BC62503F437}">
      <dgm:prSet phldrT="[Texto]" custT="1"/>
      <dgm:spPr/>
      <dgm:t>
        <a:bodyPr/>
        <a:lstStyle/>
        <a:p>
          <a:r>
            <a:rPr lang="es-EC" sz="1200" dirty="0" smtClean="0"/>
            <a:t>Establecer si utilizan indicadores de gestión para controlar los procesos.</a:t>
          </a:r>
        </a:p>
        <a:p>
          <a:endParaRPr lang="es-EC" sz="1200" dirty="0"/>
        </a:p>
      </dgm:t>
    </dgm:pt>
    <dgm:pt modelId="{BD8F8D34-BFF9-4EF0-89B6-97691CE118C5}" type="parTrans" cxnId="{337ACE11-FE9F-419D-B898-D19380D81399}">
      <dgm:prSet/>
      <dgm:spPr/>
      <dgm:t>
        <a:bodyPr/>
        <a:lstStyle/>
        <a:p>
          <a:endParaRPr lang="es-EC" sz="2000"/>
        </a:p>
      </dgm:t>
    </dgm:pt>
    <dgm:pt modelId="{3CC2EC08-1269-4E72-B995-6C19CD53A169}" type="sibTrans" cxnId="{337ACE11-FE9F-419D-B898-D19380D81399}">
      <dgm:prSet/>
      <dgm:spPr/>
      <dgm:t>
        <a:bodyPr/>
        <a:lstStyle/>
        <a:p>
          <a:endParaRPr lang="es-EC" sz="2000"/>
        </a:p>
      </dgm:t>
    </dgm:pt>
    <dgm:pt modelId="{9D0F28CE-8199-460C-BE02-77162862F677}" type="pres">
      <dgm:prSet presAssocID="{5AE74C10-ED4E-4327-80E1-460C7A50F0A3}" presName="diagram" presStyleCnt="0">
        <dgm:presLayoutVars>
          <dgm:dir/>
          <dgm:resizeHandles val="exact"/>
        </dgm:presLayoutVars>
      </dgm:prSet>
      <dgm:spPr/>
      <dgm:t>
        <a:bodyPr/>
        <a:lstStyle/>
        <a:p>
          <a:endParaRPr lang="es-EC"/>
        </a:p>
      </dgm:t>
    </dgm:pt>
    <dgm:pt modelId="{186E5460-FF72-4D91-9F60-BF914010D711}" type="pres">
      <dgm:prSet presAssocID="{90C8CD70-450B-4F8E-A143-2979B2E94F0A}" presName="node" presStyleLbl="node1" presStyleIdx="0" presStyleCnt="5">
        <dgm:presLayoutVars>
          <dgm:bulletEnabled val="1"/>
        </dgm:presLayoutVars>
      </dgm:prSet>
      <dgm:spPr/>
      <dgm:t>
        <a:bodyPr/>
        <a:lstStyle/>
        <a:p>
          <a:endParaRPr lang="es-EC"/>
        </a:p>
      </dgm:t>
    </dgm:pt>
    <dgm:pt modelId="{1700AC74-327E-4445-AA9B-73998B6815F3}" type="pres">
      <dgm:prSet presAssocID="{AB103D5E-C6D0-4239-B998-FED94724A278}" presName="sibTrans" presStyleLbl="sibTrans2D1" presStyleIdx="0" presStyleCnt="4"/>
      <dgm:spPr/>
      <dgm:t>
        <a:bodyPr/>
        <a:lstStyle/>
        <a:p>
          <a:endParaRPr lang="es-EC"/>
        </a:p>
      </dgm:t>
    </dgm:pt>
    <dgm:pt modelId="{66A1A516-90F6-407E-A2D9-45DE77760C83}" type="pres">
      <dgm:prSet presAssocID="{AB103D5E-C6D0-4239-B998-FED94724A278}" presName="connectorText" presStyleLbl="sibTrans2D1" presStyleIdx="0" presStyleCnt="4"/>
      <dgm:spPr/>
      <dgm:t>
        <a:bodyPr/>
        <a:lstStyle/>
        <a:p>
          <a:endParaRPr lang="es-EC"/>
        </a:p>
      </dgm:t>
    </dgm:pt>
    <dgm:pt modelId="{9CB846F7-C979-451E-93C0-A1A30D894330}" type="pres">
      <dgm:prSet presAssocID="{4F0BA975-EF02-4A90-9D5F-A1B2ED187EB4}" presName="node" presStyleLbl="node1" presStyleIdx="1" presStyleCnt="5">
        <dgm:presLayoutVars>
          <dgm:bulletEnabled val="1"/>
        </dgm:presLayoutVars>
      </dgm:prSet>
      <dgm:spPr/>
      <dgm:t>
        <a:bodyPr/>
        <a:lstStyle/>
        <a:p>
          <a:endParaRPr lang="es-EC"/>
        </a:p>
      </dgm:t>
    </dgm:pt>
    <dgm:pt modelId="{D406420B-3261-48AF-A062-AE8DE7C6993E}" type="pres">
      <dgm:prSet presAssocID="{C4AF7BCD-EE14-4553-92EA-F4816B432F86}" presName="sibTrans" presStyleLbl="sibTrans2D1" presStyleIdx="1" presStyleCnt="4"/>
      <dgm:spPr/>
      <dgm:t>
        <a:bodyPr/>
        <a:lstStyle/>
        <a:p>
          <a:endParaRPr lang="es-EC"/>
        </a:p>
      </dgm:t>
    </dgm:pt>
    <dgm:pt modelId="{184E44B9-420C-4111-ACD2-71023C232FB4}" type="pres">
      <dgm:prSet presAssocID="{C4AF7BCD-EE14-4553-92EA-F4816B432F86}" presName="connectorText" presStyleLbl="sibTrans2D1" presStyleIdx="1" presStyleCnt="4"/>
      <dgm:spPr/>
      <dgm:t>
        <a:bodyPr/>
        <a:lstStyle/>
        <a:p>
          <a:endParaRPr lang="es-EC"/>
        </a:p>
      </dgm:t>
    </dgm:pt>
    <dgm:pt modelId="{7449E57F-A12B-4601-BAB6-F8CD33DB1132}" type="pres">
      <dgm:prSet presAssocID="{A4665F89-80E1-4EFA-9A41-286B58D1A9BD}" presName="node" presStyleLbl="node1" presStyleIdx="2" presStyleCnt="5">
        <dgm:presLayoutVars>
          <dgm:bulletEnabled val="1"/>
        </dgm:presLayoutVars>
      </dgm:prSet>
      <dgm:spPr/>
      <dgm:t>
        <a:bodyPr/>
        <a:lstStyle/>
        <a:p>
          <a:endParaRPr lang="es-EC"/>
        </a:p>
      </dgm:t>
    </dgm:pt>
    <dgm:pt modelId="{9B08508F-D693-4EEC-ABC6-9E8626298601}" type="pres">
      <dgm:prSet presAssocID="{7FC2F9F7-6790-4175-84EF-2A5FDA4C7F85}" presName="sibTrans" presStyleLbl="sibTrans2D1" presStyleIdx="2" presStyleCnt="4"/>
      <dgm:spPr/>
      <dgm:t>
        <a:bodyPr/>
        <a:lstStyle/>
        <a:p>
          <a:endParaRPr lang="es-EC"/>
        </a:p>
      </dgm:t>
    </dgm:pt>
    <dgm:pt modelId="{D7E3C842-18FF-48CD-AF16-BF691AF6FEAF}" type="pres">
      <dgm:prSet presAssocID="{7FC2F9F7-6790-4175-84EF-2A5FDA4C7F85}" presName="connectorText" presStyleLbl="sibTrans2D1" presStyleIdx="2" presStyleCnt="4"/>
      <dgm:spPr/>
      <dgm:t>
        <a:bodyPr/>
        <a:lstStyle/>
        <a:p>
          <a:endParaRPr lang="es-EC"/>
        </a:p>
      </dgm:t>
    </dgm:pt>
    <dgm:pt modelId="{3BC5382E-7765-4C5B-86B6-3C1272F5DDEF}" type="pres">
      <dgm:prSet presAssocID="{97C1E0E6-6265-482D-8D2E-290787AF0416}" presName="node" presStyleLbl="node1" presStyleIdx="3" presStyleCnt="5">
        <dgm:presLayoutVars>
          <dgm:bulletEnabled val="1"/>
        </dgm:presLayoutVars>
      </dgm:prSet>
      <dgm:spPr/>
      <dgm:t>
        <a:bodyPr/>
        <a:lstStyle/>
        <a:p>
          <a:endParaRPr lang="es-EC"/>
        </a:p>
      </dgm:t>
    </dgm:pt>
    <dgm:pt modelId="{649B6604-7430-4F1A-B460-B212AE4D8759}" type="pres">
      <dgm:prSet presAssocID="{203E8725-1055-406A-956D-588F93B03A8B}" presName="sibTrans" presStyleLbl="sibTrans2D1" presStyleIdx="3" presStyleCnt="4"/>
      <dgm:spPr/>
      <dgm:t>
        <a:bodyPr/>
        <a:lstStyle/>
        <a:p>
          <a:endParaRPr lang="es-EC"/>
        </a:p>
      </dgm:t>
    </dgm:pt>
    <dgm:pt modelId="{D1F49226-ED00-4F1A-B3DB-7B1BCC137FED}" type="pres">
      <dgm:prSet presAssocID="{203E8725-1055-406A-956D-588F93B03A8B}" presName="connectorText" presStyleLbl="sibTrans2D1" presStyleIdx="3" presStyleCnt="4"/>
      <dgm:spPr/>
      <dgm:t>
        <a:bodyPr/>
        <a:lstStyle/>
        <a:p>
          <a:endParaRPr lang="es-EC"/>
        </a:p>
      </dgm:t>
    </dgm:pt>
    <dgm:pt modelId="{058BF0D0-7AE5-4194-BF71-C5AF7AE8BB5E}" type="pres">
      <dgm:prSet presAssocID="{281483EF-8D60-486C-BE6C-6BC62503F437}" presName="node" presStyleLbl="node1" presStyleIdx="4" presStyleCnt="5">
        <dgm:presLayoutVars>
          <dgm:bulletEnabled val="1"/>
        </dgm:presLayoutVars>
      </dgm:prSet>
      <dgm:spPr/>
      <dgm:t>
        <a:bodyPr/>
        <a:lstStyle/>
        <a:p>
          <a:endParaRPr lang="es-EC"/>
        </a:p>
      </dgm:t>
    </dgm:pt>
  </dgm:ptLst>
  <dgm:cxnLst>
    <dgm:cxn modelId="{D5957038-AB1E-4F93-9B1E-BFC49F55AB15}" type="presOf" srcId="{281483EF-8D60-486C-BE6C-6BC62503F437}" destId="{058BF0D0-7AE5-4194-BF71-C5AF7AE8BB5E}" srcOrd="0" destOrd="0" presId="urn:microsoft.com/office/officeart/2005/8/layout/process5"/>
    <dgm:cxn modelId="{51F8D5B2-7A7E-48DD-8819-7F1549AA0924}" type="presOf" srcId="{90C8CD70-450B-4F8E-A143-2979B2E94F0A}" destId="{186E5460-FF72-4D91-9F60-BF914010D711}" srcOrd="0" destOrd="0" presId="urn:microsoft.com/office/officeart/2005/8/layout/process5"/>
    <dgm:cxn modelId="{44172FAF-B1E5-4845-9027-3E00C5CC071C}" srcId="{5AE74C10-ED4E-4327-80E1-460C7A50F0A3}" destId="{A4665F89-80E1-4EFA-9A41-286B58D1A9BD}" srcOrd="2" destOrd="0" parTransId="{3456A931-F10D-4A64-A249-5D994AE0401C}" sibTransId="{7FC2F9F7-6790-4175-84EF-2A5FDA4C7F85}"/>
    <dgm:cxn modelId="{9059DDB2-35C2-4BAE-ADB1-95E0028CF7CE}" type="presOf" srcId="{203E8725-1055-406A-956D-588F93B03A8B}" destId="{D1F49226-ED00-4F1A-B3DB-7B1BCC137FED}" srcOrd="1" destOrd="0" presId="urn:microsoft.com/office/officeart/2005/8/layout/process5"/>
    <dgm:cxn modelId="{BDE0740B-6AED-4030-8DEA-F1C34FC9EDC5}" type="presOf" srcId="{7FC2F9F7-6790-4175-84EF-2A5FDA4C7F85}" destId="{9B08508F-D693-4EEC-ABC6-9E8626298601}" srcOrd="0" destOrd="0" presId="urn:microsoft.com/office/officeart/2005/8/layout/process5"/>
    <dgm:cxn modelId="{31417276-1BE4-4FA0-9B51-C6783C0BA0D5}" type="presOf" srcId="{97C1E0E6-6265-482D-8D2E-290787AF0416}" destId="{3BC5382E-7765-4C5B-86B6-3C1272F5DDEF}" srcOrd="0" destOrd="0" presId="urn:microsoft.com/office/officeart/2005/8/layout/process5"/>
    <dgm:cxn modelId="{957C1AF4-9D1E-4A77-99EA-C279C670EF81}" type="presOf" srcId="{4F0BA975-EF02-4A90-9D5F-A1B2ED187EB4}" destId="{9CB846F7-C979-451E-93C0-A1A30D894330}" srcOrd="0" destOrd="0" presId="urn:microsoft.com/office/officeart/2005/8/layout/process5"/>
    <dgm:cxn modelId="{EEF020BD-131B-48DF-A8F3-ED9D40A5E03A}" type="presOf" srcId="{C4AF7BCD-EE14-4553-92EA-F4816B432F86}" destId="{184E44B9-420C-4111-ACD2-71023C232FB4}" srcOrd="1" destOrd="0" presId="urn:microsoft.com/office/officeart/2005/8/layout/process5"/>
    <dgm:cxn modelId="{337ACE11-FE9F-419D-B898-D19380D81399}" srcId="{5AE74C10-ED4E-4327-80E1-460C7A50F0A3}" destId="{281483EF-8D60-486C-BE6C-6BC62503F437}" srcOrd="4" destOrd="0" parTransId="{BD8F8D34-BFF9-4EF0-89B6-97691CE118C5}" sibTransId="{3CC2EC08-1269-4E72-B995-6C19CD53A169}"/>
    <dgm:cxn modelId="{E80B655C-1A27-4948-B413-B22DD607F85B}" type="presOf" srcId="{A4665F89-80E1-4EFA-9A41-286B58D1A9BD}" destId="{7449E57F-A12B-4601-BAB6-F8CD33DB1132}" srcOrd="0" destOrd="0" presId="urn:microsoft.com/office/officeart/2005/8/layout/process5"/>
    <dgm:cxn modelId="{0DF5ADA3-1D32-41C4-BFE3-239307D2B426}" srcId="{5AE74C10-ED4E-4327-80E1-460C7A50F0A3}" destId="{90C8CD70-450B-4F8E-A143-2979B2E94F0A}" srcOrd="0" destOrd="0" parTransId="{B25B4579-200D-4FA6-B5ED-A6D4396E9CEE}" sibTransId="{AB103D5E-C6D0-4239-B998-FED94724A278}"/>
    <dgm:cxn modelId="{4498C6DB-1052-4588-B072-924CFCCEE0BD}" type="presOf" srcId="{5AE74C10-ED4E-4327-80E1-460C7A50F0A3}" destId="{9D0F28CE-8199-460C-BE02-77162862F677}" srcOrd="0" destOrd="0" presId="urn:microsoft.com/office/officeart/2005/8/layout/process5"/>
    <dgm:cxn modelId="{86B56E29-7436-4B0B-996C-A2F4243F1F2F}" type="presOf" srcId="{203E8725-1055-406A-956D-588F93B03A8B}" destId="{649B6604-7430-4F1A-B460-B212AE4D8759}" srcOrd="0" destOrd="0" presId="urn:microsoft.com/office/officeart/2005/8/layout/process5"/>
    <dgm:cxn modelId="{4302E643-7DE3-40C5-A4D5-64738937AA12}" type="presOf" srcId="{C4AF7BCD-EE14-4553-92EA-F4816B432F86}" destId="{D406420B-3261-48AF-A062-AE8DE7C6993E}" srcOrd="0" destOrd="0" presId="urn:microsoft.com/office/officeart/2005/8/layout/process5"/>
    <dgm:cxn modelId="{D9CDFF1E-1068-428F-B644-23C151730E63}" type="presOf" srcId="{7FC2F9F7-6790-4175-84EF-2A5FDA4C7F85}" destId="{D7E3C842-18FF-48CD-AF16-BF691AF6FEAF}" srcOrd="1" destOrd="0" presId="urn:microsoft.com/office/officeart/2005/8/layout/process5"/>
    <dgm:cxn modelId="{3AD17F5F-CB35-48B3-A765-DEF0A0A39273}" type="presOf" srcId="{AB103D5E-C6D0-4239-B998-FED94724A278}" destId="{66A1A516-90F6-407E-A2D9-45DE77760C83}" srcOrd="1" destOrd="0" presId="urn:microsoft.com/office/officeart/2005/8/layout/process5"/>
    <dgm:cxn modelId="{97649E62-505B-4D35-B453-1A8A705ECAEC}" srcId="{5AE74C10-ED4E-4327-80E1-460C7A50F0A3}" destId="{4F0BA975-EF02-4A90-9D5F-A1B2ED187EB4}" srcOrd="1" destOrd="0" parTransId="{A351475F-0472-4514-B10F-74B851CB234E}" sibTransId="{C4AF7BCD-EE14-4553-92EA-F4816B432F86}"/>
    <dgm:cxn modelId="{18A0A79A-256C-454E-A622-DF09A65AE2B1}" type="presOf" srcId="{AB103D5E-C6D0-4239-B998-FED94724A278}" destId="{1700AC74-327E-4445-AA9B-73998B6815F3}" srcOrd="0" destOrd="0" presId="urn:microsoft.com/office/officeart/2005/8/layout/process5"/>
    <dgm:cxn modelId="{D1AFC4BB-9D59-4FC9-883E-A20C8F3451A4}" srcId="{5AE74C10-ED4E-4327-80E1-460C7A50F0A3}" destId="{97C1E0E6-6265-482D-8D2E-290787AF0416}" srcOrd="3" destOrd="0" parTransId="{BC48C749-C054-4CD8-BC5E-C37FFFB5BC86}" sibTransId="{203E8725-1055-406A-956D-588F93B03A8B}"/>
    <dgm:cxn modelId="{36F7FE56-A95F-4EC8-BE5A-DE507134B386}" type="presParOf" srcId="{9D0F28CE-8199-460C-BE02-77162862F677}" destId="{186E5460-FF72-4D91-9F60-BF914010D711}" srcOrd="0" destOrd="0" presId="urn:microsoft.com/office/officeart/2005/8/layout/process5"/>
    <dgm:cxn modelId="{EFED7E1B-CD0C-4DFA-ADE7-52C4EDE7E1E5}" type="presParOf" srcId="{9D0F28CE-8199-460C-BE02-77162862F677}" destId="{1700AC74-327E-4445-AA9B-73998B6815F3}" srcOrd="1" destOrd="0" presId="urn:microsoft.com/office/officeart/2005/8/layout/process5"/>
    <dgm:cxn modelId="{2D36A2DF-4E14-4D28-A696-C3187695CE1C}" type="presParOf" srcId="{1700AC74-327E-4445-AA9B-73998B6815F3}" destId="{66A1A516-90F6-407E-A2D9-45DE77760C83}" srcOrd="0" destOrd="0" presId="urn:microsoft.com/office/officeart/2005/8/layout/process5"/>
    <dgm:cxn modelId="{4936CB44-704B-46C8-AEFC-A79CD00292BD}" type="presParOf" srcId="{9D0F28CE-8199-460C-BE02-77162862F677}" destId="{9CB846F7-C979-451E-93C0-A1A30D894330}" srcOrd="2" destOrd="0" presId="urn:microsoft.com/office/officeart/2005/8/layout/process5"/>
    <dgm:cxn modelId="{B8E3688E-0764-434F-AC07-2649C28784F3}" type="presParOf" srcId="{9D0F28CE-8199-460C-BE02-77162862F677}" destId="{D406420B-3261-48AF-A062-AE8DE7C6993E}" srcOrd="3" destOrd="0" presId="urn:microsoft.com/office/officeart/2005/8/layout/process5"/>
    <dgm:cxn modelId="{8BEBFAAD-9B44-4680-A060-2ACDD4E7F741}" type="presParOf" srcId="{D406420B-3261-48AF-A062-AE8DE7C6993E}" destId="{184E44B9-420C-4111-ACD2-71023C232FB4}" srcOrd="0" destOrd="0" presId="urn:microsoft.com/office/officeart/2005/8/layout/process5"/>
    <dgm:cxn modelId="{F7291E2D-B334-4433-8C6E-995F3500C973}" type="presParOf" srcId="{9D0F28CE-8199-460C-BE02-77162862F677}" destId="{7449E57F-A12B-4601-BAB6-F8CD33DB1132}" srcOrd="4" destOrd="0" presId="urn:microsoft.com/office/officeart/2005/8/layout/process5"/>
    <dgm:cxn modelId="{8F8F31A1-FFE9-4C6D-B8D3-CC3351C2A257}" type="presParOf" srcId="{9D0F28CE-8199-460C-BE02-77162862F677}" destId="{9B08508F-D693-4EEC-ABC6-9E8626298601}" srcOrd="5" destOrd="0" presId="urn:microsoft.com/office/officeart/2005/8/layout/process5"/>
    <dgm:cxn modelId="{6E2B4678-1FB9-4503-8CED-008460DA6446}" type="presParOf" srcId="{9B08508F-D693-4EEC-ABC6-9E8626298601}" destId="{D7E3C842-18FF-48CD-AF16-BF691AF6FEAF}" srcOrd="0" destOrd="0" presId="urn:microsoft.com/office/officeart/2005/8/layout/process5"/>
    <dgm:cxn modelId="{D4EAAFCE-D741-43AF-85EA-F7DAEA1D5B03}" type="presParOf" srcId="{9D0F28CE-8199-460C-BE02-77162862F677}" destId="{3BC5382E-7765-4C5B-86B6-3C1272F5DDEF}" srcOrd="6" destOrd="0" presId="urn:microsoft.com/office/officeart/2005/8/layout/process5"/>
    <dgm:cxn modelId="{B4CF7D1C-72A3-4309-9A74-20C197E27C26}" type="presParOf" srcId="{9D0F28CE-8199-460C-BE02-77162862F677}" destId="{649B6604-7430-4F1A-B460-B212AE4D8759}" srcOrd="7" destOrd="0" presId="urn:microsoft.com/office/officeart/2005/8/layout/process5"/>
    <dgm:cxn modelId="{A814CAD2-584D-4143-999D-283871EC43BC}" type="presParOf" srcId="{649B6604-7430-4F1A-B460-B212AE4D8759}" destId="{D1F49226-ED00-4F1A-B3DB-7B1BCC137FED}" srcOrd="0" destOrd="0" presId="urn:microsoft.com/office/officeart/2005/8/layout/process5"/>
    <dgm:cxn modelId="{A3B50663-2B30-43DA-8C37-3E0FF58F83FC}" type="presParOf" srcId="{9D0F28CE-8199-460C-BE02-77162862F677}" destId="{058BF0D0-7AE5-4194-BF71-C5AF7AE8BB5E}"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13F554-3AE7-4A81-9C30-09B4BCBE9495}"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s-EC"/>
        </a:p>
      </dgm:t>
    </dgm:pt>
    <dgm:pt modelId="{A052F2D4-B90D-4ADC-B697-A62816688020}">
      <dgm:prSet phldrT="[Texto]"/>
      <dgm:spPr/>
      <dgm:t>
        <a:bodyPr/>
        <a:lstStyle/>
        <a:p>
          <a:r>
            <a:rPr lang="es-EC" b="1"/>
            <a:t>Diseño de la investigación</a:t>
          </a:r>
        </a:p>
      </dgm:t>
    </dgm:pt>
    <dgm:pt modelId="{5C9A3C68-9324-484A-A3C3-5F6ABB73D18F}" type="parTrans" cxnId="{A49FF40A-11E7-4DF9-A33B-B85D61116C5F}">
      <dgm:prSet/>
      <dgm:spPr/>
      <dgm:t>
        <a:bodyPr/>
        <a:lstStyle/>
        <a:p>
          <a:endParaRPr lang="es-EC"/>
        </a:p>
      </dgm:t>
    </dgm:pt>
    <dgm:pt modelId="{13EDF2DA-4970-46B9-B096-0041D3E11794}" type="sibTrans" cxnId="{A49FF40A-11E7-4DF9-A33B-B85D61116C5F}">
      <dgm:prSet/>
      <dgm:spPr/>
      <dgm:t>
        <a:bodyPr/>
        <a:lstStyle/>
        <a:p>
          <a:endParaRPr lang="es-EC"/>
        </a:p>
      </dgm:t>
    </dgm:pt>
    <dgm:pt modelId="{FE69EB22-8B6F-4EB4-88E9-BD40AE97F551}">
      <dgm:prSet phldrT="[Texto]"/>
      <dgm:spPr/>
      <dgm:t>
        <a:bodyPr/>
        <a:lstStyle/>
        <a:p>
          <a:r>
            <a:rPr lang="es-EC" b="1"/>
            <a:t>Diseño de la investigación exploratoria</a:t>
          </a:r>
        </a:p>
      </dgm:t>
    </dgm:pt>
    <dgm:pt modelId="{F003976C-38C9-49E4-9FFF-14A831051001}" type="parTrans" cxnId="{83C68AF5-8F5F-466B-8073-97C49318B878}">
      <dgm:prSet/>
      <dgm:spPr/>
      <dgm:t>
        <a:bodyPr/>
        <a:lstStyle/>
        <a:p>
          <a:endParaRPr lang="es-EC"/>
        </a:p>
      </dgm:t>
    </dgm:pt>
    <dgm:pt modelId="{4C2A5B74-7CB9-46E2-B52A-58352FA0AE35}" type="sibTrans" cxnId="{83C68AF5-8F5F-466B-8073-97C49318B878}">
      <dgm:prSet/>
      <dgm:spPr/>
      <dgm:t>
        <a:bodyPr/>
        <a:lstStyle/>
        <a:p>
          <a:endParaRPr lang="es-EC"/>
        </a:p>
      </dgm:t>
    </dgm:pt>
    <dgm:pt modelId="{06F88794-8682-430D-8244-C060B4B333C9}">
      <dgm:prSet phldrT="[Texto]"/>
      <dgm:spPr/>
      <dgm:t>
        <a:bodyPr/>
        <a:lstStyle/>
        <a:p>
          <a:r>
            <a:rPr lang="es-EC" b="1"/>
            <a:t>Diseño de la investigación concluyente</a:t>
          </a:r>
        </a:p>
      </dgm:t>
    </dgm:pt>
    <dgm:pt modelId="{133553E5-D7A6-4579-8832-5BBDC708547D}" type="parTrans" cxnId="{3B9C8FBF-AB87-4955-938F-40530D6F7D28}">
      <dgm:prSet/>
      <dgm:spPr/>
      <dgm:t>
        <a:bodyPr/>
        <a:lstStyle/>
        <a:p>
          <a:endParaRPr lang="es-EC"/>
        </a:p>
      </dgm:t>
    </dgm:pt>
    <dgm:pt modelId="{B97E5895-F733-4100-94D9-7FD71D390A85}" type="sibTrans" cxnId="{3B9C8FBF-AB87-4955-938F-40530D6F7D28}">
      <dgm:prSet/>
      <dgm:spPr/>
      <dgm:t>
        <a:bodyPr/>
        <a:lstStyle/>
        <a:p>
          <a:endParaRPr lang="es-EC"/>
        </a:p>
      </dgm:t>
    </dgm:pt>
    <dgm:pt modelId="{C0FC9D31-F182-41B1-A4E0-6280AC6D53FB}">
      <dgm:prSet phldrT="[Texto]"/>
      <dgm:spPr/>
      <dgm:t>
        <a:bodyPr/>
        <a:lstStyle/>
        <a:p>
          <a:r>
            <a:rPr lang="es-EC" b="1"/>
            <a:t>Investigación descriptiva</a:t>
          </a:r>
        </a:p>
      </dgm:t>
    </dgm:pt>
    <dgm:pt modelId="{F1270D80-FEAF-42C5-99B4-FA5568945994}" type="parTrans" cxnId="{5A89983C-0618-40BE-8C84-F43123DC2772}">
      <dgm:prSet/>
      <dgm:spPr/>
      <dgm:t>
        <a:bodyPr/>
        <a:lstStyle/>
        <a:p>
          <a:endParaRPr lang="es-EC"/>
        </a:p>
      </dgm:t>
    </dgm:pt>
    <dgm:pt modelId="{F6704487-EB0D-41AE-8AB2-340847B0703A}" type="sibTrans" cxnId="{5A89983C-0618-40BE-8C84-F43123DC2772}">
      <dgm:prSet/>
      <dgm:spPr/>
      <dgm:t>
        <a:bodyPr/>
        <a:lstStyle/>
        <a:p>
          <a:endParaRPr lang="es-EC"/>
        </a:p>
      </dgm:t>
    </dgm:pt>
    <dgm:pt modelId="{A9D26BE2-A96F-439E-95BA-081BAB64EE23}">
      <dgm:prSet/>
      <dgm:spPr/>
      <dgm:t>
        <a:bodyPr/>
        <a:lstStyle/>
        <a:p>
          <a:r>
            <a:rPr lang="es-EC"/>
            <a:t>Investigación causal</a:t>
          </a:r>
        </a:p>
      </dgm:t>
    </dgm:pt>
    <dgm:pt modelId="{CE7374D8-0778-468D-A625-AE7F73DBA4B4}" type="parTrans" cxnId="{11260BF0-D516-44F1-89A1-0CB6C23BDAEE}">
      <dgm:prSet/>
      <dgm:spPr/>
      <dgm:t>
        <a:bodyPr/>
        <a:lstStyle/>
        <a:p>
          <a:endParaRPr lang="es-EC"/>
        </a:p>
      </dgm:t>
    </dgm:pt>
    <dgm:pt modelId="{C75E936F-E4E7-43A7-BD3C-C05C1E58DDAE}" type="sibTrans" cxnId="{11260BF0-D516-44F1-89A1-0CB6C23BDAEE}">
      <dgm:prSet/>
      <dgm:spPr/>
      <dgm:t>
        <a:bodyPr/>
        <a:lstStyle/>
        <a:p>
          <a:endParaRPr lang="es-EC"/>
        </a:p>
      </dgm:t>
    </dgm:pt>
    <dgm:pt modelId="{71108AFA-2823-4A49-8F00-82166414C92F}">
      <dgm:prSet/>
      <dgm:spPr/>
      <dgm:t>
        <a:bodyPr/>
        <a:lstStyle/>
        <a:p>
          <a:r>
            <a:rPr lang="es-EC" b="1"/>
            <a:t>Diseño transversal</a:t>
          </a:r>
        </a:p>
      </dgm:t>
    </dgm:pt>
    <dgm:pt modelId="{2F2C6F5F-1233-4E18-B82F-CE4479ABADAA}" type="parTrans" cxnId="{576F4F1E-C796-42E2-98C2-7BFCC8055634}">
      <dgm:prSet/>
      <dgm:spPr/>
      <dgm:t>
        <a:bodyPr/>
        <a:lstStyle/>
        <a:p>
          <a:endParaRPr lang="es-EC"/>
        </a:p>
      </dgm:t>
    </dgm:pt>
    <dgm:pt modelId="{17DCCCFA-07CD-454F-B14B-EAAA3987B157}" type="sibTrans" cxnId="{576F4F1E-C796-42E2-98C2-7BFCC8055634}">
      <dgm:prSet/>
      <dgm:spPr/>
      <dgm:t>
        <a:bodyPr/>
        <a:lstStyle/>
        <a:p>
          <a:endParaRPr lang="es-EC"/>
        </a:p>
      </dgm:t>
    </dgm:pt>
    <dgm:pt modelId="{2160008B-AB57-4171-A33D-1E6F8DA2B5BC}">
      <dgm:prSet/>
      <dgm:spPr/>
      <dgm:t>
        <a:bodyPr/>
        <a:lstStyle/>
        <a:p>
          <a:r>
            <a:rPr lang="es-EC"/>
            <a:t>Diseño longitudinal</a:t>
          </a:r>
        </a:p>
      </dgm:t>
    </dgm:pt>
    <dgm:pt modelId="{71CFF87A-6EAC-4FA2-843C-56B3F3732BC6}" type="parTrans" cxnId="{0DD6150E-1982-402A-A9AE-5D7FB3A9820B}">
      <dgm:prSet/>
      <dgm:spPr/>
      <dgm:t>
        <a:bodyPr/>
        <a:lstStyle/>
        <a:p>
          <a:endParaRPr lang="es-EC"/>
        </a:p>
      </dgm:t>
    </dgm:pt>
    <dgm:pt modelId="{1D5E7B89-4F38-4218-9E8A-9D455692D299}" type="sibTrans" cxnId="{0DD6150E-1982-402A-A9AE-5D7FB3A9820B}">
      <dgm:prSet/>
      <dgm:spPr/>
      <dgm:t>
        <a:bodyPr/>
        <a:lstStyle/>
        <a:p>
          <a:endParaRPr lang="es-EC"/>
        </a:p>
      </dgm:t>
    </dgm:pt>
    <dgm:pt modelId="{C74D9AC3-C96C-4BAF-B8FE-DA9B5DB71DA7}">
      <dgm:prSet/>
      <dgm:spPr/>
      <dgm:t>
        <a:bodyPr/>
        <a:lstStyle/>
        <a:p>
          <a:r>
            <a:rPr lang="es-EC" b="1"/>
            <a:t>Diseño transversal simple</a:t>
          </a:r>
        </a:p>
      </dgm:t>
    </dgm:pt>
    <dgm:pt modelId="{14500C5B-6ED8-48FB-BBDA-188874C1BB87}" type="parTrans" cxnId="{D48545C0-C2F6-4BD1-B3F1-CF65055F5008}">
      <dgm:prSet/>
      <dgm:spPr/>
      <dgm:t>
        <a:bodyPr/>
        <a:lstStyle/>
        <a:p>
          <a:endParaRPr lang="es-EC"/>
        </a:p>
      </dgm:t>
    </dgm:pt>
    <dgm:pt modelId="{9E337EFE-B4D3-447D-8896-0D5A7B95D913}" type="sibTrans" cxnId="{D48545C0-C2F6-4BD1-B3F1-CF65055F5008}">
      <dgm:prSet/>
      <dgm:spPr/>
      <dgm:t>
        <a:bodyPr/>
        <a:lstStyle/>
        <a:p>
          <a:endParaRPr lang="es-EC"/>
        </a:p>
      </dgm:t>
    </dgm:pt>
    <dgm:pt modelId="{A5E92BA2-690E-40DF-9830-C7D13E2C18D5}">
      <dgm:prSet/>
      <dgm:spPr/>
      <dgm:t>
        <a:bodyPr/>
        <a:lstStyle/>
        <a:p>
          <a:r>
            <a:rPr lang="es-EC"/>
            <a:t>Diseño transversal múltiple</a:t>
          </a:r>
        </a:p>
      </dgm:t>
    </dgm:pt>
    <dgm:pt modelId="{F566BC3D-2BE0-4761-BAD2-A656C7785493}" type="parTrans" cxnId="{830CF105-831F-473E-91DD-92DA44E4F733}">
      <dgm:prSet/>
      <dgm:spPr/>
      <dgm:t>
        <a:bodyPr/>
        <a:lstStyle/>
        <a:p>
          <a:endParaRPr lang="es-EC"/>
        </a:p>
      </dgm:t>
    </dgm:pt>
    <dgm:pt modelId="{1769F805-8CC8-4E4B-BF35-E555AEFAA474}" type="sibTrans" cxnId="{830CF105-831F-473E-91DD-92DA44E4F733}">
      <dgm:prSet/>
      <dgm:spPr/>
      <dgm:t>
        <a:bodyPr/>
        <a:lstStyle/>
        <a:p>
          <a:endParaRPr lang="es-EC"/>
        </a:p>
      </dgm:t>
    </dgm:pt>
    <dgm:pt modelId="{6106276F-AD78-4A55-BC6E-AD26FF4833F7}" type="pres">
      <dgm:prSet presAssocID="{0C13F554-3AE7-4A81-9C30-09B4BCBE9495}" presName="hierChild1" presStyleCnt="0">
        <dgm:presLayoutVars>
          <dgm:chPref val="1"/>
          <dgm:dir/>
          <dgm:animOne val="branch"/>
          <dgm:animLvl val="lvl"/>
          <dgm:resizeHandles/>
        </dgm:presLayoutVars>
      </dgm:prSet>
      <dgm:spPr/>
      <dgm:t>
        <a:bodyPr/>
        <a:lstStyle/>
        <a:p>
          <a:endParaRPr lang="es-EC"/>
        </a:p>
      </dgm:t>
    </dgm:pt>
    <dgm:pt modelId="{E64F78B4-7689-463B-8DE5-1A59810F6813}" type="pres">
      <dgm:prSet presAssocID="{A052F2D4-B90D-4ADC-B697-A62816688020}" presName="hierRoot1" presStyleCnt="0"/>
      <dgm:spPr/>
      <dgm:t>
        <a:bodyPr/>
        <a:lstStyle/>
        <a:p>
          <a:endParaRPr lang="es-EC"/>
        </a:p>
      </dgm:t>
    </dgm:pt>
    <dgm:pt modelId="{1B7A5411-B1A0-4895-B24E-853BF3389A1B}" type="pres">
      <dgm:prSet presAssocID="{A052F2D4-B90D-4ADC-B697-A62816688020}" presName="composite" presStyleCnt="0"/>
      <dgm:spPr/>
      <dgm:t>
        <a:bodyPr/>
        <a:lstStyle/>
        <a:p>
          <a:endParaRPr lang="es-EC"/>
        </a:p>
      </dgm:t>
    </dgm:pt>
    <dgm:pt modelId="{CA23A8B7-3080-44FB-9FD7-86B54CA858D8}" type="pres">
      <dgm:prSet presAssocID="{A052F2D4-B90D-4ADC-B697-A62816688020}" presName="background" presStyleLbl="node0" presStyleIdx="0" presStyleCnt="1"/>
      <dgm:spPr/>
      <dgm:t>
        <a:bodyPr/>
        <a:lstStyle/>
        <a:p>
          <a:endParaRPr lang="es-EC"/>
        </a:p>
      </dgm:t>
    </dgm:pt>
    <dgm:pt modelId="{25C17E32-3FD1-4753-A36D-1482087009FF}" type="pres">
      <dgm:prSet presAssocID="{A052F2D4-B90D-4ADC-B697-A62816688020}" presName="text" presStyleLbl="fgAcc0" presStyleIdx="0" presStyleCnt="1">
        <dgm:presLayoutVars>
          <dgm:chPref val="3"/>
        </dgm:presLayoutVars>
      </dgm:prSet>
      <dgm:spPr/>
      <dgm:t>
        <a:bodyPr/>
        <a:lstStyle/>
        <a:p>
          <a:endParaRPr lang="es-EC"/>
        </a:p>
      </dgm:t>
    </dgm:pt>
    <dgm:pt modelId="{BF346541-9807-4E5C-BF8B-D649A947FBE4}" type="pres">
      <dgm:prSet presAssocID="{A052F2D4-B90D-4ADC-B697-A62816688020}" presName="hierChild2" presStyleCnt="0"/>
      <dgm:spPr/>
      <dgm:t>
        <a:bodyPr/>
        <a:lstStyle/>
        <a:p>
          <a:endParaRPr lang="es-EC"/>
        </a:p>
      </dgm:t>
    </dgm:pt>
    <dgm:pt modelId="{9F9677C6-A5F2-40C3-BAB6-3FB6A41B39AA}" type="pres">
      <dgm:prSet presAssocID="{F003976C-38C9-49E4-9FFF-14A831051001}" presName="Name10" presStyleLbl="parChTrans1D2" presStyleIdx="0" presStyleCnt="2"/>
      <dgm:spPr/>
      <dgm:t>
        <a:bodyPr/>
        <a:lstStyle/>
        <a:p>
          <a:endParaRPr lang="es-EC"/>
        </a:p>
      </dgm:t>
    </dgm:pt>
    <dgm:pt modelId="{1F3D5E7E-37B2-4B1F-93F9-0BDD7EF68C6F}" type="pres">
      <dgm:prSet presAssocID="{FE69EB22-8B6F-4EB4-88E9-BD40AE97F551}" presName="hierRoot2" presStyleCnt="0"/>
      <dgm:spPr/>
      <dgm:t>
        <a:bodyPr/>
        <a:lstStyle/>
        <a:p>
          <a:endParaRPr lang="es-EC"/>
        </a:p>
      </dgm:t>
    </dgm:pt>
    <dgm:pt modelId="{F7D6C2D7-38AB-47A6-AC82-7E3ADA7781FD}" type="pres">
      <dgm:prSet presAssocID="{FE69EB22-8B6F-4EB4-88E9-BD40AE97F551}" presName="composite2" presStyleCnt="0"/>
      <dgm:spPr/>
      <dgm:t>
        <a:bodyPr/>
        <a:lstStyle/>
        <a:p>
          <a:endParaRPr lang="es-EC"/>
        </a:p>
      </dgm:t>
    </dgm:pt>
    <dgm:pt modelId="{87CFA7D8-3B83-4465-9162-09C4B4D66A7C}" type="pres">
      <dgm:prSet presAssocID="{FE69EB22-8B6F-4EB4-88E9-BD40AE97F551}" presName="background2" presStyleLbl="node2" presStyleIdx="0" presStyleCnt="2"/>
      <dgm:spPr/>
      <dgm:t>
        <a:bodyPr/>
        <a:lstStyle/>
        <a:p>
          <a:endParaRPr lang="es-EC"/>
        </a:p>
      </dgm:t>
    </dgm:pt>
    <dgm:pt modelId="{A9CFF1D4-293F-4456-A440-D2AD7258934A}" type="pres">
      <dgm:prSet presAssocID="{FE69EB22-8B6F-4EB4-88E9-BD40AE97F551}" presName="text2" presStyleLbl="fgAcc2" presStyleIdx="0" presStyleCnt="2">
        <dgm:presLayoutVars>
          <dgm:chPref val="3"/>
        </dgm:presLayoutVars>
      </dgm:prSet>
      <dgm:spPr/>
      <dgm:t>
        <a:bodyPr/>
        <a:lstStyle/>
        <a:p>
          <a:endParaRPr lang="es-EC"/>
        </a:p>
      </dgm:t>
    </dgm:pt>
    <dgm:pt modelId="{4D14CEED-84B6-4B2F-AAE8-D22D7855C15D}" type="pres">
      <dgm:prSet presAssocID="{FE69EB22-8B6F-4EB4-88E9-BD40AE97F551}" presName="hierChild3" presStyleCnt="0"/>
      <dgm:spPr/>
      <dgm:t>
        <a:bodyPr/>
        <a:lstStyle/>
        <a:p>
          <a:endParaRPr lang="es-EC"/>
        </a:p>
      </dgm:t>
    </dgm:pt>
    <dgm:pt modelId="{56CF827A-F0E7-46D1-B286-37626F1432D8}" type="pres">
      <dgm:prSet presAssocID="{133553E5-D7A6-4579-8832-5BBDC708547D}" presName="Name10" presStyleLbl="parChTrans1D2" presStyleIdx="1" presStyleCnt="2"/>
      <dgm:spPr/>
      <dgm:t>
        <a:bodyPr/>
        <a:lstStyle/>
        <a:p>
          <a:endParaRPr lang="es-EC"/>
        </a:p>
      </dgm:t>
    </dgm:pt>
    <dgm:pt modelId="{7AF945D4-9891-4FAD-9751-A5A414F90AFE}" type="pres">
      <dgm:prSet presAssocID="{06F88794-8682-430D-8244-C060B4B333C9}" presName="hierRoot2" presStyleCnt="0"/>
      <dgm:spPr/>
      <dgm:t>
        <a:bodyPr/>
        <a:lstStyle/>
        <a:p>
          <a:endParaRPr lang="es-EC"/>
        </a:p>
      </dgm:t>
    </dgm:pt>
    <dgm:pt modelId="{6E96C834-C144-44F2-817A-4E128BAD5931}" type="pres">
      <dgm:prSet presAssocID="{06F88794-8682-430D-8244-C060B4B333C9}" presName="composite2" presStyleCnt="0"/>
      <dgm:spPr/>
      <dgm:t>
        <a:bodyPr/>
        <a:lstStyle/>
        <a:p>
          <a:endParaRPr lang="es-EC"/>
        </a:p>
      </dgm:t>
    </dgm:pt>
    <dgm:pt modelId="{16D7A73B-ED35-4B7F-B775-459A46BE0A4B}" type="pres">
      <dgm:prSet presAssocID="{06F88794-8682-430D-8244-C060B4B333C9}" presName="background2" presStyleLbl="node2" presStyleIdx="1" presStyleCnt="2"/>
      <dgm:spPr/>
      <dgm:t>
        <a:bodyPr/>
        <a:lstStyle/>
        <a:p>
          <a:endParaRPr lang="es-EC"/>
        </a:p>
      </dgm:t>
    </dgm:pt>
    <dgm:pt modelId="{10BA8BAE-331D-448E-9209-537CBAA4DCC1}" type="pres">
      <dgm:prSet presAssocID="{06F88794-8682-430D-8244-C060B4B333C9}" presName="text2" presStyleLbl="fgAcc2" presStyleIdx="1" presStyleCnt="2">
        <dgm:presLayoutVars>
          <dgm:chPref val="3"/>
        </dgm:presLayoutVars>
      </dgm:prSet>
      <dgm:spPr/>
      <dgm:t>
        <a:bodyPr/>
        <a:lstStyle/>
        <a:p>
          <a:endParaRPr lang="es-EC"/>
        </a:p>
      </dgm:t>
    </dgm:pt>
    <dgm:pt modelId="{313D5235-00EA-40DE-A233-4EC415F0D001}" type="pres">
      <dgm:prSet presAssocID="{06F88794-8682-430D-8244-C060B4B333C9}" presName="hierChild3" presStyleCnt="0"/>
      <dgm:spPr/>
      <dgm:t>
        <a:bodyPr/>
        <a:lstStyle/>
        <a:p>
          <a:endParaRPr lang="es-EC"/>
        </a:p>
      </dgm:t>
    </dgm:pt>
    <dgm:pt modelId="{7F61053B-0986-47BD-90AB-B268391DBAF6}" type="pres">
      <dgm:prSet presAssocID="{F1270D80-FEAF-42C5-99B4-FA5568945994}" presName="Name17" presStyleLbl="parChTrans1D3" presStyleIdx="0" presStyleCnt="2"/>
      <dgm:spPr/>
      <dgm:t>
        <a:bodyPr/>
        <a:lstStyle/>
        <a:p>
          <a:endParaRPr lang="es-EC"/>
        </a:p>
      </dgm:t>
    </dgm:pt>
    <dgm:pt modelId="{48830A28-FDD1-49D1-AD6E-2DA418EC4D54}" type="pres">
      <dgm:prSet presAssocID="{C0FC9D31-F182-41B1-A4E0-6280AC6D53FB}" presName="hierRoot3" presStyleCnt="0"/>
      <dgm:spPr/>
      <dgm:t>
        <a:bodyPr/>
        <a:lstStyle/>
        <a:p>
          <a:endParaRPr lang="es-EC"/>
        </a:p>
      </dgm:t>
    </dgm:pt>
    <dgm:pt modelId="{13DCC873-675C-4CDD-8532-073697859F12}" type="pres">
      <dgm:prSet presAssocID="{C0FC9D31-F182-41B1-A4E0-6280AC6D53FB}" presName="composite3" presStyleCnt="0"/>
      <dgm:spPr/>
      <dgm:t>
        <a:bodyPr/>
        <a:lstStyle/>
        <a:p>
          <a:endParaRPr lang="es-EC"/>
        </a:p>
      </dgm:t>
    </dgm:pt>
    <dgm:pt modelId="{F43DE59F-2FD6-4C7E-A62D-AF3FAC230758}" type="pres">
      <dgm:prSet presAssocID="{C0FC9D31-F182-41B1-A4E0-6280AC6D53FB}" presName="background3" presStyleLbl="node3" presStyleIdx="0" presStyleCnt="2"/>
      <dgm:spPr/>
      <dgm:t>
        <a:bodyPr/>
        <a:lstStyle/>
        <a:p>
          <a:endParaRPr lang="es-EC"/>
        </a:p>
      </dgm:t>
    </dgm:pt>
    <dgm:pt modelId="{DD8AF08A-4BA8-42BB-81D6-FA161CDEE6DD}" type="pres">
      <dgm:prSet presAssocID="{C0FC9D31-F182-41B1-A4E0-6280AC6D53FB}" presName="text3" presStyleLbl="fgAcc3" presStyleIdx="0" presStyleCnt="2">
        <dgm:presLayoutVars>
          <dgm:chPref val="3"/>
        </dgm:presLayoutVars>
      </dgm:prSet>
      <dgm:spPr/>
      <dgm:t>
        <a:bodyPr/>
        <a:lstStyle/>
        <a:p>
          <a:endParaRPr lang="es-EC"/>
        </a:p>
      </dgm:t>
    </dgm:pt>
    <dgm:pt modelId="{9555D330-BDA7-4408-BB0D-62D439478B85}" type="pres">
      <dgm:prSet presAssocID="{C0FC9D31-F182-41B1-A4E0-6280AC6D53FB}" presName="hierChild4" presStyleCnt="0"/>
      <dgm:spPr/>
      <dgm:t>
        <a:bodyPr/>
        <a:lstStyle/>
        <a:p>
          <a:endParaRPr lang="es-EC"/>
        </a:p>
      </dgm:t>
    </dgm:pt>
    <dgm:pt modelId="{D5F6062C-AF6C-4463-BB49-DC8F8D7FC33B}" type="pres">
      <dgm:prSet presAssocID="{2F2C6F5F-1233-4E18-B82F-CE4479ABADAA}" presName="Name23" presStyleLbl="parChTrans1D4" presStyleIdx="0" presStyleCnt="4"/>
      <dgm:spPr/>
      <dgm:t>
        <a:bodyPr/>
        <a:lstStyle/>
        <a:p>
          <a:endParaRPr lang="es-EC"/>
        </a:p>
      </dgm:t>
    </dgm:pt>
    <dgm:pt modelId="{27B0FEE2-E6CD-439F-AB30-F1F6C836D8DC}" type="pres">
      <dgm:prSet presAssocID="{71108AFA-2823-4A49-8F00-82166414C92F}" presName="hierRoot4" presStyleCnt="0"/>
      <dgm:spPr/>
      <dgm:t>
        <a:bodyPr/>
        <a:lstStyle/>
        <a:p>
          <a:endParaRPr lang="es-EC"/>
        </a:p>
      </dgm:t>
    </dgm:pt>
    <dgm:pt modelId="{CBDFA067-5180-44B0-B8C9-A0E34F55F698}" type="pres">
      <dgm:prSet presAssocID="{71108AFA-2823-4A49-8F00-82166414C92F}" presName="composite4" presStyleCnt="0"/>
      <dgm:spPr/>
      <dgm:t>
        <a:bodyPr/>
        <a:lstStyle/>
        <a:p>
          <a:endParaRPr lang="es-EC"/>
        </a:p>
      </dgm:t>
    </dgm:pt>
    <dgm:pt modelId="{225EB023-8AC9-4DA3-9EEA-1E9982E0621A}" type="pres">
      <dgm:prSet presAssocID="{71108AFA-2823-4A49-8F00-82166414C92F}" presName="background4" presStyleLbl="node4" presStyleIdx="0" presStyleCnt="4"/>
      <dgm:spPr/>
      <dgm:t>
        <a:bodyPr/>
        <a:lstStyle/>
        <a:p>
          <a:endParaRPr lang="es-EC"/>
        </a:p>
      </dgm:t>
    </dgm:pt>
    <dgm:pt modelId="{8D12EB31-EBC6-4959-A331-CD6F8BC2CCC9}" type="pres">
      <dgm:prSet presAssocID="{71108AFA-2823-4A49-8F00-82166414C92F}" presName="text4" presStyleLbl="fgAcc4" presStyleIdx="0" presStyleCnt="4">
        <dgm:presLayoutVars>
          <dgm:chPref val="3"/>
        </dgm:presLayoutVars>
      </dgm:prSet>
      <dgm:spPr/>
      <dgm:t>
        <a:bodyPr/>
        <a:lstStyle/>
        <a:p>
          <a:endParaRPr lang="es-EC"/>
        </a:p>
      </dgm:t>
    </dgm:pt>
    <dgm:pt modelId="{2FFEA521-3277-4F07-A9F5-8A4D857ED772}" type="pres">
      <dgm:prSet presAssocID="{71108AFA-2823-4A49-8F00-82166414C92F}" presName="hierChild5" presStyleCnt="0"/>
      <dgm:spPr/>
      <dgm:t>
        <a:bodyPr/>
        <a:lstStyle/>
        <a:p>
          <a:endParaRPr lang="es-EC"/>
        </a:p>
      </dgm:t>
    </dgm:pt>
    <dgm:pt modelId="{48470331-95EB-4538-8EAD-279E40BBFAEA}" type="pres">
      <dgm:prSet presAssocID="{14500C5B-6ED8-48FB-BBDA-188874C1BB87}" presName="Name23" presStyleLbl="parChTrans1D4" presStyleIdx="1" presStyleCnt="4"/>
      <dgm:spPr/>
      <dgm:t>
        <a:bodyPr/>
        <a:lstStyle/>
        <a:p>
          <a:endParaRPr lang="es-EC"/>
        </a:p>
      </dgm:t>
    </dgm:pt>
    <dgm:pt modelId="{884566F9-6BC9-45BE-B721-A6E26F1814B4}" type="pres">
      <dgm:prSet presAssocID="{C74D9AC3-C96C-4BAF-B8FE-DA9B5DB71DA7}" presName="hierRoot4" presStyleCnt="0"/>
      <dgm:spPr/>
      <dgm:t>
        <a:bodyPr/>
        <a:lstStyle/>
        <a:p>
          <a:endParaRPr lang="es-EC"/>
        </a:p>
      </dgm:t>
    </dgm:pt>
    <dgm:pt modelId="{096EF013-6529-4805-98A7-B4CE0CD6F260}" type="pres">
      <dgm:prSet presAssocID="{C74D9AC3-C96C-4BAF-B8FE-DA9B5DB71DA7}" presName="composite4" presStyleCnt="0"/>
      <dgm:spPr/>
      <dgm:t>
        <a:bodyPr/>
        <a:lstStyle/>
        <a:p>
          <a:endParaRPr lang="es-EC"/>
        </a:p>
      </dgm:t>
    </dgm:pt>
    <dgm:pt modelId="{2FCC39B0-19F8-4B13-864F-B84DBF2ADE2E}" type="pres">
      <dgm:prSet presAssocID="{C74D9AC3-C96C-4BAF-B8FE-DA9B5DB71DA7}" presName="background4" presStyleLbl="node4" presStyleIdx="1" presStyleCnt="4"/>
      <dgm:spPr/>
      <dgm:t>
        <a:bodyPr/>
        <a:lstStyle/>
        <a:p>
          <a:endParaRPr lang="es-EC"/>
        </a:p>
      </dgm:t>
    </dgm:pt>
    <dgm:pt modelId="{5E4017F7-1B2A-458B-B7F7-5618C842E1E6}" type="pres">
      <dgm:prSet presAssocID="{C74D9AC3-C96C-4BAF-B8FE-DA9B5DB71DA7}" presName="text4" presStyleLbl="fgAcc4" presStyleIdx="1" presStyleCnt="4">
        <dgm:presLayoutVars>
          <dgm:chPref val="3"/>
        </dgm:presLayoutVars>
      </dgm:prSet>
      <dgm:spPr/>
      <dgm:t>
        <a:bodyPr/>
        <a:lstStyle/>
        <a:p>
          <a:endParaRPr lang="es-EC"/>
        </a:p>
      </dgm:t>
    </dgm:pt>
    <dgm:pt modelId="{6DD992F8-3B24-402D-87F5-1C8CCC66FFFA}" type="pres">
      <dgm:prSet presAssocID="{C74D9AC3-C96C-4BAF-B8FE-DA9B5DB71DA7}" presName="hierChild5" presStyleCnt="0"/>
      <dgm:spPr/>
      <dgm:t>
        <a:bodyPr/>
        <a:lstStyle/>
        <a:p>
          <a:endParaRPr lang="es-EC"/>
        </a:p>
      </dgm:t>
    </dgm:pt>
    <dgm:pt modelId="{66A23D59-2F84-462A-84A3-519B13872FD3}" type="pres">
      <dgm:prSet presAssocID="{F566BC3D-2BE0-4761-BAD2-A656C7785493}" presName="Name23" presStyleLbl="parChTrans1D4" presStyleIdx="2" presStyleCnt="4"/>
      <dgm:spPr/>
      <dgm:t>
        <a:bodyPr/>
        <a:lstStyle/>
        <a:p>
          <a:endParaRPr lang="es-EC"/>
        </a:p>
      </dgm:t>
    </dgm:pt>
    <dgm:pt modelId="{EA783DDF-918C-4407-9D07-81541D0B4691}" type="pres">
      <dgm:prSet presAssocID="{A5E92BA2-690E-40DF-9830-C7D13E2C18D5}" presName="hierRoot4" presStyleCnt="0"/>
      <dgm:spPr/>
      <dgm:t>
        <a:bodyPr/>
        <a:lstStyle/>
        <a:p>
          <a:endParaRPr lang="es-EC"/>
        </a:p>
      </dgm:t>
    </dgm:pt>
    <dgm:pt modelId="{6BB99D6D-2D41-47D7-BCDE-962422BDA03B}" type="pres">
      <dgm:prSet presAssocID="{A5E92BA2-690E-40DF-9830-C7D13E2C18D5}" presName="composite4" presStyleCnt="0"/>
      <dgm:spPr/>
      <dgm:t>
        <a:bodyPr/>
        <a:lstStyle/>
        <a:p>
          <a:endParaRPr lang="es-EC"/>
        </a:p>
      </dgm:t>
    </dgm:pt>
    <dgm:pt modelId="{568F772E-1274-4EDD-87DF-FC2890483DC7}" type="pres">
      <dgm:prSet presAssocID="{A5E92BA2-690E-40DF-9830-C7D13E2C18D5}" presName="background4" presStyleLbl="node4" presStyleIdx="2" presStyleCnt="4"/>
      <dgm:spPr/>
      <dgm:t>
        <a:bodyPr/>
        <a:lstStyle/>
        <a:p>
          <a:endParaRPr lang="es-EC"/>
        </a:p>
      </dgm:t>
    </dgm:pt>
    <dgm:pt modelId="{E4D9F3F4-6C3F-4202-BE2D-CBBBDE5426CC}" type="pres">
      <dgm:prSet presAssocID="{A5E92BA2-690E-40DF-9830-C7D13E2C18D5}" presName="text4" presStyleLbl="fgAcc4" presStyleIdx="2" presStyleCnt="4">
        <dgm:presLayoutVars>
          <dgm:chPref val="3"/>
        </dgm:presLayoutVars>
      </dgm:prSet>
      <dgm:spPr/>
      <dgm:t>
        <a:bodyPr/>
        <a:lstStyle/>
        <a:p>
          <a:endParaRPr lang="es-EC"/>
        </a:p>
      </dgm:t>
    </dgm:pt>
    <dgm:pt modelId="{0EE3C1E3-550A-4876-AA72-603448A301BD}" type="pres">
      <dgm:prSet presAssocID="{A5E92BA2-690E-40DF-9830-C7D13E2C18D5}" presName="hierChild5" presStyleCnt="0"/>
      <dgm:spPr/>
      <dgm:t>
        <a:bodyPr/>
        <a:lstStyle/>
        <a:p>
          <a:endParaRPr lang="es-EC"/>
        </a:p>
      </dgm:t>
    </dgm:pt>
    <dgm:pt modelId="{27051BA9-8D75-42EF-9484-9FB77614204D}" type="pres">
      <dgm:prSet presAssocID="{71CFF87A-6EAC-4FA2-843C-56B3F3732BC6}" presName="Name23" presStyleLbl="parChTrans1D4" presStyleIdx="3" presStyleCnt="4"/>
      <dgm:spPr/>
      <dgm:t>
        <a:bodyPr/>
        <a:lstStyle/>
        <a:p>
          <a:endParaRPr lang="es-EC"/>
        </a:p>
      </dgm:t>
    </dgm:pt>
    <dgm:pt modelId="{4F1E65AA-4911-4EB6-AB75-4EFECD8A4759}" type="pres">
      <dgm:prSet presAssocID="{2160008B-AB57-4171-A33D-1E6F8DA2B5BC}" presName="hierRoot4" presStyleCnt="0"/>
      <dgm:spPr/>
      <dgm:t>
        <a:bodyPr/>
        <a:lstStyle/>
        <a:p>
          <a:endParaRPr lang="es-EC"/>
        </a:p>
      </dgm:t>
    </dgm:pt>
    <dgm:pt modelId="{CEEC33F6-FB08-4F39-BAD2-3B645576EF5F}" type="pres">
      <dgm:prSet presAssocID="{2160008B-AB57-4171-A33D-1E6F8DA2B5BC}" presName="composite4" presStyleCnt="0"/>
      <dgm:spPr/>
      <dgm:t>
        <a:bodyPr/>
        <a:lstStyle/>
        <a:p>
          <a:endParaRPr lang="es-EC"/>
        </a:p>
      </dgm:t>
    </dgm:pt>
    <dgm:pt modelId="{4FF88297-D0F4-4056-8FD0-D3E881BDEBB5}" type="pres">
      <dgm:prSet presAssocID="{2160008B-AB57-4171-A33D-1E6F8DA2B5BC}" presName="background4" presStyleLbl="node4" presStyleIdx="3" presStyleCnt="4"/>
      <dgm:spPr/>
      <dgm:t>
        <a:bodyPr/>
        <a:lstStyle/>
        <a:p>
          <a:endParaRPr lang="es-EC"/>
        </a:p>
      </dgm:t>
    </dgm:pt>
    <dgm:pt modelId="{A2233A0A-31C0-4C43-B380-CAB30AC963AA}" type="pres">
      <dgm:prSet presAssocID="{2160008B-AB57-4171-A33D-1E6F8DA2B5BC}" presName="text4" presStyleLbl="fgAcc4" presStyleIdx="3" presStyleCnt="4">
        <dgm:presLayoutVars>
          <dgm:chPref val="3"/>
        </dgm:presLayoutVars>
      </dgm:prSet>
      <dgm:spPr/>
      <dgm:t>
        <a:bodyPr/>
        <a:lstStyle/>
        <a:p>
          <a:endParaRPr lang="es-EC"/>
        </a:p>
      </dgm:t>
    </dgm:pt>
    <dgm:pt modelId="{D07D21FD-6C09-4B7B-98CE-FE4FFBB90C4F}" type="pres">
      <dgm:prSet presAssocID="{2160008B-AB57-4171-A33D-1E6F8DA2B5BC}" presName="hierChild5" presStyleCnt="0"/>
      <dgm:spPr/>
      <dgm:t>
        <a:bodyPr/>
        <a:lstStyle/>
        <a:p>
          <a:endParaRPr lang="es-EC"/>
        </a:p>
      </dgm:t>
    </dgm:pt>
    <dgm:pt modelId="{A5972D37-DCCA-47F2-A516-B8229431B570}" type="pres">
      <dgm:prSet presAssocID="{CE7374D8-0778-468D-A625-AE7F73DBA4B4}" presName="Name17" presStyleLbl="parChTrans1D3" presStyleIdx="1" presStyleCnt="2"/>
      <dgm:spPr/>
      <dgm:t>
        <a:bodyPr/>
        <a:lstStyle/>
        <a:p>
          <a:endParaRPr lang="es-EC"/>
        </a:p>
      </dgm:t>
    </dgm:pt>
    <dgm:pt modelId="{32B2D4F5-64E1-4E5F-B8AD-29CA89A0E439}" type="pres">
      <dgm:prSet presAssocID="{A9D26BE2-A96F-439E-95BA-081BAB64EE23}" presName="hierRoot3" presStyleCnt="0"/>
      <dgm:spPr/>
      <dgm:t>
        <a:bodyPr/>
        <a:lstStyle/>
        <a:p>
          <a:endParaRPr lang="es-EC"/>
        </a:p>
      </dgm:t>
    </dgm:pt>
    <dgm:pt modelId="{DDD7C2C4-60E9-4376-9B7C-0197782AC1CB}" type="pres">
      <dgm:prSet presAssocID="{A9D26BE2-A96F-439E-95BA-081BAB64EE23}" presName="composite3" presStyleCnt="0"/>
      <dgm:spPr/>
      <dgm:t>
        <a:bodyPr/>
        <a:lstStyle/>
        <a:p>
          <a:endParaRPr lang="es-EC"/>
        </a:p>
      </dgm:t>
    </dgm:pt>
    <dgm:pt modelId="{8144CEF6-9204-4D01-B1A7-EF022231F884}" type="pres">
      <dgm:prSet presAssocID="{A9D26BE2-A96F-439E-95BA-081BAB64EE23}" presName="background3" presStyleLbl="node3" presStyleIdx="1" presStyleCnt="2"/>
      <dgm:spPr/>
      <dgm:t>
        <a:bodyPr/>
        <a:lstStyle/>
        <a:p>
          <a:endParaRPr lang="es-EC"/>
        </a:p>
      </dgm:t>
    </dgm:pt>
    <dgm:pt modelId="{CDDDA47D-5FB7-47EA-9E59-9435EC92AC1E}" type="pres">
      <dgm:prSet presAssocID="{A9D26BE2-A96F-439E-95BA-081BAB64EE23}" presName="text3" presStyleLbl="fgAcc3" presStyleIdx="1" presStyleCnt="2">
        <dgm:presLayoutVars>
          <dgm:chPref val="3"/>
        </dgm:presLayoutVars>
      </dgm:prSet>
      <dgm:spPr/>
      <dgm:t>
        <a:bodyPr/>
        <a:lstStyle/>
        <a:p>
          <a:endParaRPr lang="es-EC"/>
        </a:p>
      </dgm:t>
    </dgm:pt>
    <dgm:pt modelId="{13D29C9B-3A31-4EBA-A60B-6081FB04B097}" type="pres">
      <dgm:prSet presAssocID="{A9D26BE2-A96F-439E-95BA-081BAB64EE23}" presName="hierChild4" presStyleCnt="0"/>
      <dgm:spPr/>
      <dgm:t>
        <a:bodyPr/>
        <a:lstStyle/>
        <a:p>
          <a:endParaRPr lang="es-EC"/>
        </a:p>
      </dgm:t>
    </dgm:pt>
  </dgm:ptLst>
  <dgm:cxnLst>
    <dgm:cxn modelId="{576F4F1E-C796-42E2-98C2-7BFCC8055634}" srcId="{C0FC9D31-F182-41B1-A4E0-6280AC6D53FB}" destId="{71108AFA-2823-4A49-8F00-82166414C92F}" srcOrd="0" destOrd="0" parTransId="{2F2C6F5F-1233-4E18-B82F-CE4479ABADAA}" sibTransId="{17DCCCFA-07CD-454F-B14B-EAAA3987B157}"/>
    <dgm:cxn modelId="{11260BF0-D516-44F1-89A1-0CB6C23BDAEE}" srcId="{06F88794-8682-430D-8244-C060B4B333C9}" destId="{A9D26BE2-A96F-439E-95BA-081BAB64EE23}" srcOrd="1" destOrd="0" parTransId="{CE7374D8-0778-468D-A625-AE7F73DBA4B4}" sibTransId="{C75E936F-E4E7-43A7-BD3C-C05C1E58DDAE}"/>
    <dgm:cxn modelId="{5793ECF0-52F2-4016-AF7A-EAC171DFECF5}" type="presOf" srcId="{71CFF87A-6EAC-4FA2-843C-56B3F3732BC6}" destId="{27051BA9-8D75-42EF-9484-9FB77614204D}" srcOrd="0" destOrd="0" presId="urn:microsoft.com/office/officeart/2005/8/layout/hierarchy1"/>
    <dgm:cxn modelId="{08E10E6D-6890-4915-8105-8147C95FD14C}" type="presOf" srcId="{71108AFA-2823-4A49-8F00-82166414C92F}" destId="{8D12EB31-EBC6-4959-A331-CD6F8BC2CCC9}" srcOrd="0" destOrd="0" presId="urn:microsoft.com/office/officeart/2005/8/layout/hierarchy1"/>
    <dgm:cxn modelId="{75120D15-7A45-4ED6-ACEC-D9FBDCDF5964}" type="presOf" srcId="{2160008B-AB57-4171-A33D-1E6F8DA2B5BC}" destId="{A2233A0A-31C0-4C43-B380-CAB30AC963AA}" srcOrd="0" destOrd="0" presId="urn:microsoft.com/office/officeart/2005/8/layout/hierarchy1"/>
    <dgm:cxn modelId="{29AFA822-2727-46B5-8219-5C467F13D596}" type="presOf" srcId="{F003976C-38C9-49E4-9FFF-14A831051001}" destId="{9F9677C6-A5F2-40C3-BAB6-3FB6A41B39AA}" srcOrd="0" destOrd="0" presId="urn:microsoft.com/office/officeart/2005/8/layout/hierarchy1"/>
    <dgm:cxn modelId="{6795248D-8B09-408D-9DBE-5319DE9B01A0}" type="presOf" srcId="{FE69EB22-8B6F-4EB4-88E9-BD40AE97F551}" destId="{A9CFF1D4-293F-4456-A440-D2AD7258934A}" srcOrd="0" destOrd="0" presId="urn:microsoft.com/office/officeart/2005/8/layout/hierarchy1"/>
    <dgm:cxn modelId="{830CF105-831F-473E-91DD-92DA44E4F733}" srcId="{71108AFA-2823-4A49-8F00-82166414C92F}" destId="{A5E92BA2-690E-40DF-9830-C7D13E2C18D5}" srcOrd="1" destOrd="0" parTransId="{F566BC3D-2BE0-4761-BAD2-A656C7785493}" sibTransId="{1769F805-8CC8-4E4B-BF35-E555AEFAA474}"/>
    <dgm:cxn modelId="{44D75D98-081F-496F-9019-706A72D3C8EE}" type="presOf" srcId="{A052F2D4-B90D-4ADC-B697-A62816688020}" destId="{25C17E32-3FD1-4753-A36D-1482087009FF}" srcOrd="0" destOrd="0" presId="urn:microsoft.com/office/officeart/2005/8/layout/hierarchy1"/>
    <dgm:cxn modelId="{A3FD5ADE-E749-4767-9BE1-52FF4CEC58EF}" type="presOf" srcId="{06F88794-8682-430D-8244-C060B4B333C9}" destId="{10BA8BAE-331D-448E-9209-537CBAA4DCC1}" srcOrd="0" destOrd="0" presId="urn:microsoft.com/office/officeart/2005/8/layout/hierarchy1"/>
    <dgm:cxn modelId="{1C658AAF-53AE-43AD-A53C-7997556B4E58}" type="presOf" srcId="{CE7374D8-0778-468D-A625-AE7F73DBA4B4}" destId="{A5972D37-DCCA-47F2-A516-B8229431B570}" srcOrd="0" destOrd="0" presId="urn:microsoft.com/office/officeart/2005/8/layout/hierarchy1"/>
    <dgm:cxn modelId="{5E6B7205-A540-4B46-82E8-3573AB47D4B2}" type="presOf" srcId="{133553E5-D7A6-4579-8832-5BBDC708547D}" destId="{56CF827A-F0E7-46D1-B286-37626F1432D8}" srcOrd="0" destOrd="0" presId="urn:microsoft.com/office/officeart/2005/8/layout/hierarchy1"/>
    <dgm:cxn modelId="{2B9CA300-8443-4A4D-A374-2128A23A895F}" type="presOf" srcId="{A9D26BE2-A96F-439E-95BA-081BAB64EE23}" destId="{CDDDA47D-5FB7-47EA-9E59-9435EC92AC1E}" srcOrd="0" destOrd="0" presId="urn:microsoft.com/office/officeart/2005/8/layout/hierarchy1"/>
    <dgm:cxn modelId="{C5E5F7EE-63F8-4908-923A-621FD05E17F8}" type="presOf" srcId="{C0FC9D31-F182-41B1-A4E0-6280AC6D53FB}" destId="{DD8AF08A-4BA8-42BB-81D6-FA161CDEE6DD}" srcOrd="0" destOrd="0" presId="urn:microsoft.com/office/officeart/2005/8/layout/hierarchy1"/>
    <dgm:cxn modelId="{8EF4BB0F-256E-4D84-910A-B6BFA501084D}" type="presOf" srcId="{14500C5B-6ED8-48FB-BBDA-188874C1BB87}" destId="{48470331-95EB-4538-8EAD-279E40BBFAEA}" srcOrd="0" destOrd="0" presId="urn:microsoft.com/office/officeart/2005/8/layout/hierarchy1"/>
    <dgm:cxn modelId="{E1140D7E-8AE0-49EC-B83D-C7F788180B9B}" type="presOf" srcId="{F1270D80-FEAF-42C5-99B4-FA5568945994}" destId="{7F61053B-0986-47BD-90AB-B268391DBAF6}" srcOrd="0" destOrd="0" presId="urn:microsoft.com/office/officeart/2005/8/layout/hierarchy1"/>
    <dgm:cxn modelId="{35209187-2444-4C28-8E1D-5C54E6FD4F85}" type="presOf" srcId="{F566BC3D-2BE0-4761-BAD2-A656C7785493}" destId="{66A23D59-2F84-462A-84A3-519B13872FD3}" srcOrd="0" destOrd="0" presId="urn:microsoft.com/office/officeart/2005/8/layout/hierarchy1"/>
    <dgm:cxn modelId="{83C68AF5-8F5F-466B-8073-97C49318B878}" srcId="{A052F2D4-B90D-4ADC-B697-A62816688020}" destId="{FE69EB22-8B6F-4EB4-88E9-BD40AE97F551}" srcOrd="0" destOrd="0" parTransId="{F003976C-38C9-49E4-9FFF-14A831051001}" sibTransId="{4C2A5B74-7CB9-46E2-B52A-58352FA0AE35}"/>
    <dgm:cxn modelId="{312ECE17-3353-4C12-A1E0-B91D18DD0312}" type="presOf" srcId="{2F2C6F5F-1233-4E18-B82F-CE4479ABADAA}" destId="{D5F6062C-AF6C-4463-BB49-DC8F8D7FC33B}" srcOrd="0" destOrd="0" presId="urn:microsoft.com/office/officeart/2005/8/layout/hierarchy1"/>
    <dgm:cxn modelId="{A49FF40A-11E7-4DF9-A33B-B85D61116C5F}" srcId="{0C13F554-3AE7-4A81-9C30-09B4BCBE9495}" destId="{A052F2D4-B90D-4ADC-B697-A62816688020}" srcOrd="0" destOrd="0" parTransId="{5C9A3C68-9324-484A-A3C3-5F6ABB73D18F}" sibTransId="{13EDF2DA-4970-46B9-B096-0041D3E11794}"/>
    <dgm:cxn modelId="{6010683D-1D08-4E39-A7E7-A1B08C96FBEC}" type="presOf" srcId="{C74D9AC3-C96C-4BAF-B8FE-DA9B5DB71DA7}" destId="{5E4017F7-1B2A-458B-B7F7-5618C842E1E6}" srcOrd="0" destOrd="0" presId="urn:microsoft.com/office/officeart/2005/8/layout/hierarchy1"/>
    <dgm:cxn modelId="{D48545C0-C2F6-4BD1-B3F1-CF65055F5008}" srcId="{71108AFA-2823-4A49-8F00-82166414C92F}" destId="{C74D9AC3-C96C-4BAF-B8FE-DA9B5DB71DA7}" srcOrd="0" destOrd="0" parTransId="{14500C5B-6ED8-48FB-BBDA-188874C1BB87}" sibTransId="{9E337EFE-B4D3-447D-8896-0D5A7B95D913}"/>
    <dgm:cxn modelId="{0DD6150E-1982-402A-A9AE-5D7FB3A9820B}" srcId="{C0FC9D31-F182-41B1-A4E0-6280AC6D53FB}" destId="{2160008B-AB57-4171-A33D-1E6F8DA2B5BC}" srcOrd="1" destOrd="0" parTransId="{71CFF87A-6EAC-4FA2-843C-56B3F3732BC6}" sibTransId="{1D5E7B89-4F38-4218-9E8A-9D455692D299}"/>
    <dgm:cxn modelId="{5A89983C-0618-40BE-8C84-F43123DC2772}" srcId="{06F88794-8682-430D-8244-C060B4B333C9}" destId="{C0FC9D31-F182-41B1-A4E0-6280AC6D53FB}" srcOrd="0" destOrd="0" parTransId="{F1270D80-FEAF-42C5-99B4-FA5568945994}" sibTransId="{F6704487-EB0D-41AE-8AB2-340847B0703A}"/>
    <dgm:cxn modelId="{176D0B0E-CAB5-4E0B-85FF-92C1A6E24F00}" type="presOf" srcId="{0C13F554-3AE7-4A81-9C30-09B4BCBE9495}" destId="{6106276F-AD78-4A55-BC6E-AD26FF4833F7}" srcOrd="0" destOrd="0" presId="urn:microsoft.com/office/officeart/2005/8/layout/hierarchy1"/>
    <dgm:cxn modelId="{3B9C8FBF-AB87-4955-938F-40530D6F7D28}" srcId="{A052F2D4-B90D-4ADC-B697-A62816688020}" destId="{06F88794-8682-430D-8244-C060B4B333C9}" srcOrd="1" destOrd="0" parTransId="{133553E5-D7A6-4579-8832-5BBDC708547D}" sibTransId="{B97E5895-F733-4100-94D9-7FD71D390A85}"/>
    <dgm:cxn modelId="{FF3019D5-0BD3-4BF3-9BA7-684A8B6D4333}" type="presOf" srcId="{A5E92BA2-690E-40DF-9830-C7D13E2C18D5}" destId="{E4D9F3F4-6C3F-4202-BE2D-CBBBDE5426CC}" srcOrd="0" destOrd="0" presId="urn:microsoft.com/office/officeart/2005/8/layout/hierarchy1"/>
    <dgm:cxn modelId="{66D707B5-013D-4D4C-A677-09C644DDADC3}" type="presParOf" srcId="{6106276F-AD78-4A55-BC6E-AD26FF4833F7}" destId="{E64F78B4-7689-463B-8DE5-1A59810F6813}" srcOrd="0" destOrd="0" presId="urn:microsoft.com/office/officeart/2005/8/layout/hierarchy1"/>
    <dgm:cxn modelId="{A23E98B1-BECB-4716-AFAC-90BF07493BC1}" type="presParOf" srcId="{E64F78B4-7689-463B-8DE5-1A59810F6813}" destId="{1B7A5411-B1A0-4895-B24E-853BF3389A1B}" srcOrd="0" destOrd="0" presId="urn:microsoft.com/office/officeart/2005/8/layout/hierarchy1"/>
    <dgm:cxn modelId="{76D9B54B-B929-4E3C-B2B9-8E7A4C3C7ACD}" type="presParOf" srcId="{1B7A5411-B1A0-4895-B24E-853BF3389A1B}" destId="{CA23A8B7-3080-44FB-9FD7-86B54CA858D8}" srcOrd="0" destOrd="0" presId="urn:microsoft.com/office/officeart/2005/8/layout/hierarchy1"/>
    <dgm:cxn modelId="{15442DF0-E4FF-431E-9479-2118F020A491}" type="presParOf" srcId="{1B7A5411-B1A0-4895-B24E-853BF3389A1B}" destId="{25C17E32-3FD1-4753-A36D-1482087009FF}" srcOrd="1" destOrd="0" presId="urn:microsoft.com/office/officeart/2005/8/layout/hierarchy1"/>
    <dgm:cxn modelId="{59A22469-27BB-41DC-B24A-68F8E2F6B1AD}" type="presParOf" srcId="{E64F78B4-7689-463B-8DE5-1A59810F6813}" destId="{BF346541-9807-4E5C-BF8B-D649A947FBE4}" srcOrd="1" destOrd="0" presId="urn:microsoft.com/office/officeart/2005/8/layout/hierarchy1"/>
    <dgm:cxn modelId="{C22A0DEE-775C-4D68-9B6A-F7C5BA293AC7}" type="presParOf" srcId="{BF346541-9807-4E5C-BF8B-D649A947FBE4}" destId="{9F9677C6-A5F2-40C3-BAB6-3FB6A41B39AA}" srcOrd="0" destOrd="0" presId="urn:microsoft.com/office/officeart/2005/8/layout/hierarchy1"/>
    <dgm:cxn modelId="{E1EE9E93-202C-4645-98A8-0EE61FF63F81}" type="presParOf" srcId="{BF346541-9807-4E5C-BF8B-D649A947FBE4}" destId="{1F3D5E7E-37B2-4B1F-93F9-0BDD7EF68C6F}" srcOrd="1" destOrd="0" presId="urn:microsoft.com/office/officeart/2005/8/layout/hierarchy1"/>
    <dgm:cxn modelId="{9D9C4241-E2FF-4E00-B0FC-A189599E6FC8}" type="presParOf" srcId="{1F3D5E7E-37B2-4B1F-93F9-0BDD7EF68C6F}" destId="{F7D6C2D7-38AB-47A6-AC82-7E3ADA7781FD}" srcOrd="0" destOrd="0" presId="urn:microsoft.com/office/officeart/2005/8/layout/hierarchy1"/>
    <dgm:cxn modelId="{268F2B44-F7AD-40B6-9B42-90C023EA633C}" type="presParOf" srcId="{F7D6C2D7-38AB-47A6-AC82-7E3ADA7781FD}" destId="{87CFA7D8-3B83-4465-9162-09C4B4D66A7C}" srcOrd="0" destOrd="0" presId="urn:microsoft.com/office/officeart/2005/8/layout/hierarchy1"/>
    <dgm:cxn modelId="{B7DD8944-1A71-4CD3-85DD-0EB831EE3C17}" type="presParOf" srcId="{F7D6C2D7-38AB-47A6-AC82-7E3ADA7781FD}" destId="{A9CFF1D4-293F-4456-A440-D2AD7258934A}" srcOrd="1" destOrd="0" presId="urn:microsoft.com/office/officeart/2005/8/layout/hierarchy1"/>
    <dgm:cxn modelId="{44775534-79D4-4302-B254-747B01B11463}" type="presParOf" srcId="{1F3D5E7E-37B2-4B1F-93F9-0BDD7EF68C6F}" destId="{4D14CEED-84B6-4B2F-AAE8-D22D7855C15D}" srcOrd="1" destOrd="0" presId="urn:microsoft.com/office/officeart/2005/8/layout/hierarchy1"/>
    <dgm:cxn modelId="{4A60B610-DA46-4EBE-B38D-D758A90844F3}" type="presParOf" srcId="{BF346541-9807-4E5C-BF8B-D649A947FBE4}" destId="{56CF827A-F0E7-46D1-B286-37626F1432D8}" srcOrd="2" destOrd="0" presId="urn:microsoft.com/office/officeart/2005/8/layout/hierarchy1"/>
    <dgm:cxn modelId="{B6DAD2A5-F4B5-4150-A0DB-27FC0C4A93CA}" type="presParOf" srcId="{BF346541-9807-4E5C-BF8B-D649A947FBE4}" destId="{7AF945D4-9891-4FAD-9751-A5A414F90AFE}" srcOrd="3" destOrd="0" presId="urn:microsoft.com/office/officeart/2005/8/layout/hierarchy1"/>
    <dgm:cxn modelId="{767AF781-F882-46DB-8AC6-8D34F7A2E438}" type="presParOf" srcId="{7AF945D4-9891-4FAD-9751-A5A414F90AFE}" destId="{6E96C834-C144-44F2-817A-4E128BAD5931}" srcOrd="0" destOrd="0" presId="urn:microsoft.com/office/officeart/2005/8/layout/hierarchy1"/>
    <dgm:cxn modelId="{411D5DC3-12C3-450B-B417-74773A0DEBBC}" type="presParOf" srcId="{6E96C834-C144-44F2-817A-4E128BAD5931}" destId="{16D7A73B-ED35-4B7F-B775-459A46BE0A4B}" srcOrd="0" destOrd="0" presId="urn:microsoft.com/office/officeart/2005/8/layout/hierarchy1"/>
    <dgm:cxn modelId="{FF5D852B-7B3F-4E75-9C8C-BDE8DC17A08C}" type="presParOf" srcId="{6E96C834-C144-44F2-817A-4E128BAD5931}" destId="{10BA8BAE-331D-448E-9209-537CBAA4DCC1}" srcOrd="1" destOrd="0" presId="urn:microsoft.com/office/officeart/2005/8/layout/hierarchy1"/>
    <dgm:cxn modelId="{CD4AEA8E-455D-45AB-811B-C11C10640CAB}" type="presParOf" srcId="{7AF945D4-9891-4FAD-9751-A5A414F90AFE}" destId="{313D5235-00EA-40DE-A233-4EC415F0D001}" srcOrd="1" destOrd="0" presId="urn:microsoft.com/office/officeart/2005/8/layout/hierarchy1"/>
    <dgm:cxn modelId="{488A0826-6800-4D06-89D3-0E5C5E7B6884}" type="presParOf" srcId="{313D5235-00EA-40DE-A233-4EC415F0D001}" destId="{7F61053B-0986-47BD-90AB-B268391DBAF6}" srcOrd="0" destOrd="0" presId="urn:microsoft.com/office/officeart/2005/8/layout/hierarchy1"/>
    <dgm:cxn modelId="{FB2D5EBD-7F4D-4D5C-BE78-72AC6AA0DEA1}" type="presParOf" srcId="{313D5235-00EA-40DE-A233-4EC415F0D001}" destId="{48830A28-FDD1-49D1-AD6E-2DA418EC4D54}" srcOrd="1" destOrd="0" presId="urn:microsoft.com/office/officeart/2005/8/layout/hierarchy1"/>
    <dgm:cxn modelId="{12196734-AE5C-47CC-A90B-43E6DFB70B6C}" type="presParOf" srcId="{48830A28-FDD1-49D1-AD6E-2DA418EC4D54}" destId="{13DCC873-675C-4CDD-8532-073697859F12}" srcOrd="0" destOrd="0" presId="urn:microsoft.com/office/officeart/2005/8/layout/hierarchy1"/>
    <dgm:cxn modelId="{3D405589-49EE-49C3-81E4-2DDFBE37C24C}" type="presParOf" srcId="{13DCC873-675C-4CDD-8532-073697859F12}" destId="{F43DE59F-2FD6-4C7E-A62D-AF3FAC230758}" srcOrd="0" destOrd="0" presId="urn:microsoft.com/office/officeart/2005/8/layout/hierarchy1"/>
    <dgm:cxn modelId="{1728D8D7-E5A1-4DCC-9456-8EFC288A9356}" type="presParOf" srcId="{13DCC873-675C-4CDD-8532-073697859F12}" destId="{DD8AF08A-4BA8-42BB-81D6-FA161CDEE6DD}" srcOrd="1" destOrd="0" presId="urn:microsoft.com/office/officeart/2005/8/layout/hierarchy1"/>
    <dgm:cxn modelId="{2877CA7A-5A37-4191-9AB7-29DC5802081F}" type="presParOf" srcId="{48830A28-FDD1-49D1-AD6E-2DA418EC4D54}" destId="{9555D330-BDA7-4408-BB0D-62D439478B85}" srcOrd="1" destOrd="0" presId="urn:microsoft.com/office/officeart/2005/8/layout/hierarchy1"/>
    <dgm:cxn modelId="{D23279D9-53ED-4DE5-A531-8684D724480B}" type="presParOf" srcId="{9555D330-BDA7-4408-BB0D-62D439478B85}" destId="{D5F6062C-AF6C-4463-BB49-DC8F8D7FC33B}" srcOrd="0" destOrd="0" presId="urn:microsoft.com/office/officeart/2005/8/layout/hierarchy1"/>
    <dgm:cxn modelId="{7244ABA0-B020-45BC-BAAB-7CA81CC9B0B7}" type="presParOf" srcId="{9555D330-BDA7-4408-BB0D-62D439478B85}" destId="{27B0FEE2-E6CD-439F-AB30-F1F6C836D8DC}" srcOrd="1" destOrd="0" presId="urn:microsoft.com/office/officeart/2005/8/layout/hierarchy1"/>
    <dgm:cxn modelId="{FB416783-9A2A-4F1E-A7CE-14E321D72BE6}" type="presParOf" srcId="{27B0FEE2-E6CD-439F-AB30-F1F6C836D8DC}" destId="{CBDFA067-5180-44B0-B8C9-A0E34F55F698}" srcOrd="0" destOrd="0" presId="urn:microsoft.com/office/officeart/2005/8/layout/hierarchy1"/>
    <dgm:cxn modelId="{A7E93952-89A2-48F7-BB27-95A5AC2DC0C3}" type="presParOf" srcId="{CBDFA067-5180-44B0-B8C9-A0E34F55F698}" destId="{225EB023-8AC9-4DA3-9EEA-1E9982E0621A}" srcOrd="0" destOrd="0" presId="urn:microsoft.com/office/officeart/2005/8/layout/hierarchy1"/>
    <dgm:cxn modelId="{C7827E7A-46FB-4E99-A6E4-83BC31B09E5A}" type="presParOf" srcId="{CBDFA067-5180-44B0-B8C9-A0E34F55F698}" destId="{8D12EB31-EBC6-4959-A331-CD6F8BC2CCC9}" srcOrd="1" destOrd="0" presId="urn:microsoft.com/office/officeart/2005/8/layout/hierarchy1"/>
    <dgm:cxn modelId="{DAC1AB00-B8C6-448E-8196-473FEF004E7F}" type="presParOf" srcId="{27B0FEE2-E6CD-439F-AB30-F1F6C836D8DC}" destId="{2FFEA521-3277-4F07-A9F5-8A4D857ED772}" srcOrd="1" destOrd="0" presId="urn:microsoft.com/office/officeart/2005/8/layout/hierarchy1"/>
    <dgm:cxn modelId="{DDE69B37-BBEC-4EA2-8C04-FA4B7098BC38}" type="presParOf" srcId="{2FFEA521-3277-4F07-A9F5-8A4D857ED772}" destId="{48470331-95EB-4538-8EAD-279E40BBFAEA}" srcOrd="0" destOrd="0" presId="urn:microsoft.com/office/officeart/2005/8/layout/hierarchy1"/>
    <dgm:cxn modelId="{8E256E3E-D495-4C54-BAD5-6870C9AB7CD9}" type="presParOf" srcId="{2FFEA521-3277-4F07-A9F5-8A4D857ED772}" destId="{884566F9-6BC9-45BE-B721-A6E26F1814B4}" srcOrd="1" destOrd="0" presId="urn:microsoft.com/office/officeart/2005/8/layout/hierarchy1"/>
    <dgm:cxn modelId="{8CAE036D-7A3A-4345-BF00-136E583DB118}" type="presParOf" srcId="{884566F9-6BC9-45BE-B721-A6E26F1814B4}" destId="{096EF013-6529-4805-98A7-B4CE0CD6F260}" srcOrd="0" destOrd="0" presId="urn:microsoft.com/office/officeart/2005/8/layout/hierarchy1"/>
    <dgm:cxn modelId="{53A92BF7-6C5F-4C55-A9A8-C741EE0B0AE8}" type="presParOf" srcId="{096EF013-6529-4805-98A7-B4CE0CD6F260}" destId="{2FCC39B0-19F8-4B13-864F-B84DBF2ADE2E}" srcOrd="0" destOrd="0" presId="urn:microsoft.com/office/officeart/2005/8/layout/hierarchy1"/>
    <dgm:cxn modelId="{3A4EE6F7-671E-466D-9827-C1C0FFBF0351}" type="presParOf" srcId="{096EF013-6529-4805-98A7-B4CE0CD6F260}" destId="{5E4017F7-1B2A-458B-B7F7-5618C842E1E6}" srcOrd="1" destOrd="0" presId="urn:microsoft.com/office/officeart/2005/8/layout/hierarchy1"/>
    <dgm:cxn modelId="{756FF003-DBB8-486A-A4E9-7076AF5771EB}" type="presParOf" srcId="{884566F9-6BC9-45BE-B721-A6E26F1814B4}" destId="{6DD992F8-3B24-402D-87F5-1C8CCC66FFFA}" srcOrd="1" destOrd="0" presId="urn:microsoft.com/office/officeart/2005/8/layout/hierarchy1"/>
    <dgm:cxn modelId="{B6952872-6379-4E19-BC7D-91B8985C5AB2}" type="presParOf" srcId="{2FFEA521-3277-4F07-A9F5-8A4D857ED772}" destId="{66A23D59-2F84-462A-84A3-519B13872FD3}" srcOrd="2" destOrd="0" presId="urn:microsoft.com/office/officeart/2005/8/layout/hierarchy1"/>
    <dgm:cxn modelId="{C777F261-26CA-4BF3-B1F7-968B79970F32}" type="presParOf" srcId="{2FFEA521-3277-4F07-A9F5-8A4D857ED772}" destId="{EA783DDF-918C-4407-9D07-81541D0B4691}" srcOrd="3" destOrd="0" presId="urn:microsoft.com/office/officeart/2005/8/layout/hierarchy1"/>
    <dgm:cxn modelId="{F3780114-53F0-48A2-A72E-B5F014ABB7CF}" type="presParOf" srcId="{EA783DDF-918C-4407-9D07-81541D0B4691}" destId="{6BB99D6D-2D41-47D7-BCDE-962422BDA03B}" srcOrd="0" destOrd="0" presId="urn:microsoft.com/office/officeart/2005/8/layout/hierarchy1"/>
    <dgm:cxn modelId="{FA0DAC45-8C70-455D-AFB3-6BF6D5C6DBFC}" type="presParOf" srcId="{6BB99D6D-2D41-47D7-BCDE-962422BDA03B}" destId="{568F772E-1274-4EDD-87DF-FC2890483DC7}" srcOrd="0" destOrd="0" presId="urn:microsoft.com/office/officeart/2005/8/layout/hierarchy1"/>
    <dgm:cxn modelId="{3FEA83AB-5353-4772-A6B6-0B9D04A226B5}" type="presParOf" srcId="{6BB99D6D-2D41-47D7-BCDE-962422BDA03B}" destId="{E4D9F3F4-6C3F-4202-BE2D-CBBBDE5426CC}" srcOrd="1" destOrd="0" presId="urn:microsoft.com/office/officeart/2005/8/layout/hierarchy1"/>
    <dgm:cxn modelId="{207C7FD4-5708-425D-8BAF-C087E3DB3A71}" type="presParOf" srcId="{EA783DDF-918C-4407-9D07-81541D0B4691}" destId="{0EE3C1E3-550A-4876-AA72-603448A301BD}" srcOrd="1" destOrd="0" presId="urn:microsoft.com/office/officeart/2005/8/layout/hierarchy1"/>
    <dgm:cxn modelId="{79743DA4-9D36-4170-A569-88D234630A7B}" type="presParOf" srcId="{9555D330-BDA7-4408-BB0D-62D439478B85}" destId="{27051BA9-8D75-42EF-9484-9FB77614204D}" srcOrd="2" destOrd="0" presId="urn:microsoft.com/office/officeart/2005/8/layout/hierarchy1"/>
    <dgm:cxn modelId="{4876BA08-4F07-44B9-90DF-ECFCEDEC1C86}" type="presParOf" srcId="{9555D330-BDA7-4408-BB0D-62D439478B85}" destId="{4F1E65AA-4911-4EB6-AB75-4EFECD8A4759}" srcOrd="3" destOrd="0" presId="urn:microsoft.com/office/officeart/2005/8/layout/hierarchy1"/>
    <dgm:cxn modelId="{0DB3CF0E-38E6-49A7-8919-D85DCBFFF380}" type="presParOf" srcId="{4F1E65AA-4911-4EB6-AB75-4EFECD8A4759}" destId="{CEEC33F6-FB08-4F39-BAD2-3B645576EF5F}" srcOrd="0" destOrd="0" presId="urn:microsoft.com/office/officeart/2005/8/layout/hierarchy1"/>
    <dgm:cxn modelId="{1DEBA3C2-DF4A-4226-8F1C-9248C63E5DBF}" type="presParOf" srcId="{CEEC33F6-FB08-4F39-BAD2-3B645576EF5F}" destId="{4FF88297-D0F4-4056-8FD0-D3E881BDEBB5}" srcOrd="0" destOrd="0" presId="urn:microsoft.com/office/officeart/2005/8/layout/hierarchy1"/>
    <dgm:cxn modelId="{1C9B0176-0130-412B-9936-0D7A83C3D66E}" type="presParOf" srcId="{CEEC33F6-FB08-4F39-BAD2-3B645576EF5F}" destId="{A2233A0A-31C0-4C43-B380-CAB30AC963AA}" srcOrd="1" destOrd="0" presId="urn:microsoft.com/office/officeart/2005/8/layout/hierarchy1"/>
    <dgm:cxn modelId="{6F3D23D8-FAFA-4A0C-9613-BB0CD792DEF0}" type="presParOf" srcId="{4F1E65AA-4911-4EB6-AB75-4EFECD8A4759}" destId="{D07D21FD-6C09-4B7B-98CE-FE4FFBB90C4F}" srcOrd="1" destOrd="0" presId="urn:microsoft.com/office/officeart/2005/8/layout/hierarchy1"/>
    <dgm:cxn modelId="{7595B32D-8C02-4BE0-9AD2-2E1DC171F7A0}" type="presParOf" srcId="{313D5235-00EA-40DE-A233-4EC415F0D001}" destId="{A5972D37-DCCA-47F2-A516-B8229431B570}" srcOrd="2" destOrd="0" presId="urn:microsoft.com/office/officeart/2005/8/layout/hierarchy1"/>
    <dgm:cxn modelId="{7F1AD8B3-8651-4426-B377-43FB08271B02}" type="presParOf" srcId="{313D5235-00EA-40DE-A233-4EC415F0D001}" destId="{32B2D4F5-64E1-4E5F-B8AD-29CA89A0E439}" srcOrd="3" destOrd="0" presId="urn:microsoft.com/office/officeart/2005/8/layout/hierarchy1"/>
    <dgm:cxn modelId="{A209D358-437D-43D7-A20C-10F7F1A79DFC}" type="presParOf" srcId="{32B2D4F5-64E1-4E5F-B8AD-29CA89A0E439}" destId="{DDD7C2C4-60E9-4376-9B7C-0197782AC1CB}" srcOrd="0" destOrd="0" presId="urn:microsoft.com/office/officeart/2005/8/layout/hierarchy1"/>
    <dgm:cxn modelId="{95E47478-8BB8-4ABD-B85B-1F6D1352C152}" type="presParOf" srcId="{DDD7C2C4-60E9-4376-9B7C-0197782AC1CB}" destId="{8144CEF6-9204-4D01-B1A7-EF022231F884}" srcOrd="0" destOrd="0" presId="urn:microsoft.com/office/officeart/2005/8/layout/hierarchy1"/>
    <dgm:cxn modelId="{459ADB1F-0BAA-4B95-9F05-1884B2D277D9}" type="presParOf" srcId="{DDD7C2C4-60E9-4376-9B7C-0197782AC1CB}" destId="{CDDDA47D-5FB7-47EA-9E59-9435EC92AC1E}" srcOrd="1" destOrd="0" presId="urn:microsoft.com/office/officeart/2005/8/layout/hierarchy1"/>
    <dgm:cxn modelId="{47E5678C-94F3-49FF-805F-5DFE6651C9B0}" type="presParOf" srcId="{32B2D4F5-64E1-4E5F-B8AD-29CA89A0E439}" destId="{13D29C9B-3A31-4EBA-A60B-6081FB04B0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E4254-8B20-4351-A8A8-180A4F629042}">
      <dsp:nvSpPr>
        <dsp:cNvPr id="0" name=""/>
        <dsp:cNvSpPr/>
      </dsp:nvSpPr>
      <dsp:spPr>
        <a:xfrm>
          <a:off x="0" y="321470"/>
          <a:ext cx="8001056" cy="428628"/>
        </a:xfrm>
        <a:prstGeom prst="notchedRightArrow">
          <a:avLst/>
        </a:prstGeom>
        <a:gradFill rotWithShape="0">
          <a:gsLst>
            <a:gs pos="0">
              <a:schemeClr val="accent1">
                <a:tint val="40000"/>
                <a:hueOff val="0"/>
                <a:satOff val="0"/>
                <a:lumOff val="0"/>
                <a:alphaOff val="0"/>
                <a:shade val="15000"/>
                <a:satMod val="180000"/>
              </a:schemeClr>
            </a:gs>
            <a:gs pos="50000">
              <a:schemeClr val="accent1">
                <a:tint val="40000"/>
                <a:hueOff val="0"/>
                <a:satOff val="0"/>
                <a:lumOff val="0"/>
                <a:alphaOff val="0"/>
                <a:shade val="45000"/>
                <a:satMod val="170000"/>
              </a:schemeClr>
            </a:gs>
            <a:gs pos="70000">
              <a:schemeClr val="accent1">
                <a:tint val="40000"/>
                <a:hueOff val="0"/>
                <a:satOff val="0"/>
                <a:lumOff val="0"/>
                <a:alphaOff val="0"/>
                <a:tint val="99000"/>
                <a:shade val="65000"/>
                <a:satMod val="155000"/>
              </a:schemeClr>
            </a:gs>
            <a:gs pos="100000">
              <a:schemeClr val="accent1">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8B6E585-637B-4FD2-8A26-495E69AF981E}">
      <dsp:nvSpPr>
        <dsp:cNvPr id="0" name=""/>
        <dsp:cNvSpPr/>
      </dsp:nvSpPr>
      <dsp:spPr>
        <a:xfrm>
          <a:off x="0" y="0"/>
          <a:ext cx="7200950" cy="42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s-EC" sz="1200" kern="1200" dirty="0" smtClean="0"/>
            <a:t>Existe poca información acerca de las herramientas de gestión administrativa que se están usando en la industria de la construcción, lo que limita el conocimiento de los procesos que se llevan a cabo y las estrategias  necesarias para poder mejorarlos y aumentar su eficiencia.</a:t>
          </a:r>
          <a:endParaRPr lang="es-EC" sz="1200" kern="1200" dirty="0"/>
        </a:p>
      </dsp:txBody>
      <dsp:txXfrm>
        <a:off x="0" y="0"/>
        <a:ext cx="7200950" cy="428628"/>
      </dsp:txXfrm>
    </dsp:sp>
    <dsp:sp modelId="{8FB20627-8811-4605-9E9F-985FCDA5F089}">
      <dsp:nvSpPr>
        <dsp:cNvPr id="0" name=""/>
        <dsp:cNvSpPr/>
      </dsp:nvSpPr>
      <dsp:spPr>
        <a:xfrm>
          <a:off x="3546896" y="482206"/>
          <a:ext cx="107157" cy="10715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450F0-EE45-4437-A5A6-BA3F1020CAFF}">
      <dsp:nvSpPr>
        <dsp:cNvPr id="0" name=""/>
        <dsp:cNvSpPr/>
      </dsp:nvSpPr>
      <dsp:spPr>
        <a:xfrm>
          <a:off x="0" y="0"/>
          <a:ext cx="6655878" cy="668655"/>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t>Determinar el marco teórico que nos ayudará a conocer las diferentes herramientas de gestión administrativas que existen actualmente. </a:t>
          </a:r>
          <a:endParaRPr lang="es-EC" sz="1100" kern="1200" dirty="0"/>
        </a:p>
      </dsp:txBody>
      <dsp:txXfrm>
        <a:off x="19584" y="19584"/>
        <a:ext cx="5856114" cy="629487"/>
      </dsp:txXfrm>
    </dsp:sp>
    <dsp:sp modelId="{D8001413-6F8F-4DEF-AFC9-E5CAAC735A0B}">
      <dsp:nvSpPr>
        <dsp:cNvPr id="0" name=""/>
        <dsp:cNvSpPr/>
      </dsp:nvSpPr>
      <dsp:spPr>
        <a:xfrm>
          <a:off x="497029" y="761524"/>
          <a:ext cx="6655878" cy="668655"/>
        </a:xfrm>
        <a:prstGeom prst="roundRect">
          <a:avLst>
            <a:gd name="adj" fmla="val 10000"/>
          </a:avLst>
        </a:prstGeom>
        <a:gradFill rotWithShape="0">
          <a:gsLst>
            <a:gs pos="0">
              <a:schemeClr val="accent2">
                <a:hueOff val="1091470"/>
                <a:satOff val="3867"/>
                <a:lumOff val="147"/>
                <a:alphaOff val="0"/>
                <a:shade val="15000"/>
                <a:satMod val="180000"/>
              </a:schemeClr>
            </a:gs>
            <a:gs pos="50000">
              <a:schemeClr val="accent2">
                <a:hueOff val="1091470"/>
                <a:satOff val="3867"/>
                <a:lumOff val="147"/>
                <a:alphaOff val="0"/>
                <a:shade val="45000"/>
                <a:satMod val="170000"/>
              </a:schemeClr>
            </a:gs>
            <a:gs pos="70000">
              <a:schemeClr val="accent2">
                <a:hueOff val="1091470"/>
                <a:satOff val="3867"/>
                <a:lumOff val="147"/>
                <a:alphaOff val="0"/>
                <a:tint val="99000"/>
                <a:shade val="65000"/>
                <a:satMod val="155000"/>
              </a:schemeClr>
            </a:gs>
            <a:gs pos="100000">
              <a:schemeClr val="accent2">
                <a:hueOff val="1091470"/>
                <a:satOff val="3867"/>
                <a:lumOff val="14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t>Realizar una investigación de mercados que nos ayude a conocer cuáles son las principales herramientas de gestión administrativas utilizadas en la industria de la </a:t>
          </a:r>
          <a:r>
            <a:rPr lang="es-EC" sz="1100" kern="1200" dirty="0" smtClean="0"/>
            <a:t>construcción.</a:t>
          </a:r>
          <a:endParaRPr lang="es-EC" sz="1100" kern="1200" dirty="0"/>
        </a:p>
      </dsp:txBody>
      <dsp:txXfrm>
        <a:off x="516613" y="781108"/>
        <a:ext cx="5685054" cy="629487"/>
      </dsp:txXfrm>
    </dsp:sp>
    <dsp:sp modelId="{F9C55240-6100-45C9-A576-BD04F0D27B7E}">
      <dsp:nvSpPr>
        <dsp:cNvPr id="0" name=""/>
        <dsp:cNvSpPr/>
      </dsp:nvSpPr>
      <dsp:spPr>
        <a:xfrm>
          <a:off x="994059" y="1523048"/>
          <a:ext cx="6655878" cy="668655"/>
        </a:xfrm>
        <a:prstGeom prst="roundRect">
          <a:avLst>
            <a:gd name="adj" fmla="val 10000"/>
          </a:avLst>
        </a:prstGeom>
        <a:gradFill rotWithShape="0">
          <a:gsLst>
            <a:gs pos="0">
              <a:schemeClr val="accent2">
                <a:hueOff val="2182939"/>
                <a:satOff val="7734"/>
                <a:lumOff val="294"/>
                <a:alphaOff val="0"/>
                <a:shade val="15000"/>
                <a:satMod val="180000"/>
              </a:schemeClr>
            </a:gs>
            <a:gs pos="50000">
              <a:schemeClr val="accent2">
                <a:hueOff val="2182939"/>
                <a:satOff val="7734"/>
                <a:lumOff val="294"/>
                <a:alphaOff val="0"/>
                <a:shade val="45000"/>
                <a:satMod val="170000"/>
              </a:schemeClr>
            </a:gs>
            <a:gs pos="70000">
              <a:schemeClr val="accent2">
                <a:hueOff val="2182939"/>
                <a:satOff val="7734"/>
                <a:lumOff val="294"/>
                <a:alphaOff val="0"/>
                <a:tint val="99000"/>
                <a:shade val="65000"/>
                <a:satMod val="155000"/>
              </a:schemeClr>
            </a:gs>
            <a:gs pos="100000">
              <a:schemeClr val="accent2">
                <a:hueOff val="2182939"/>
                <a:satOff val="7734"/>
                <a:lumOff val="29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t>Determinar cuál de las herramientas de gestión </a:t>
          </a:r>
          <a:r>
            <a:rPr lang="es-EC" sz="1100" kern="1200" dirty="0" smtClean="0"/>
            <a:t>administrativa </a:t>
          </a:r>
          <a:r>
            <a:rPr lang="es-EC" sz="1100" kern="1200" dirty="0" smtClean="0"/>
            <a:t>utilizadas </a:t>
          </a:r>
          <a:r>
            <a:rPr lang="es-EC" sz="1100" kern="1200" dirty="0" smtClean="0"/>
            <a:t>han dado los mejores resultados </a:t>
          </a:r>
          <a:r>
            <a:rPr lang="es-EC" sz="1100" kern="1200" dirty="0" smtClean="0"/>
            <a:t>a las empresas de la industria.</a:t>
          </a:r>
          <a:endParaRPr lang="es-EC" sz="1100" kern="1200" dirty="0"/>
        </a:p>
      </dsp:txBody>
      <dsp:txXfrm>
        <a:off x="1013643" y="1542632"/>
        <a:ext cx="5685054" cy="629487"/>
      </dsp:txXfrm>
    </dsp:sp>
    <dsp:sp modelId="{56896511-9E71-4AA4-9AC6-006D1E89D4EA}">
      <dsp:nvSpPr>
        <dsp:cNvPr id="0" name=""/>
        <dsp:cNvSpPr/>
      </dsp:nvSpPr>
      <dsp:spPr>
        <a:xfrm>
          <a:off x="1491089" y="2284572"/>
          <a:ext cx="6655878" cy="668655"/>
        </a:xfrm>
        <a:prstGeom prst="roundRect">
          <a:avLst>
            <a:gd name="adj" fmla="val 10000"/>
          </a:avLst>
        </a:prstGeom>
        <a:gradFill rotWithShape="0">
          <a:gsLst>
            <a:gs pos="0">
              <a:schemeClr val="accent2">
                <a:hueOff val="3274409"/>
                <a:satOff val="11602"/>
                <a:lumOff val="441"/>
                <a:alphaOff val="0"/>
                <a:shade val="15000"/>
                <a:satMod val="180000"/>
              </a:schemeClr>
            </a:gs>
            <a:gs pos="50000">
              <a:schemeClr val="accent2">
                <a:hueOff val="3274409"/>
                <a:satOff val="11602"/>
                <a:lumOff val="441"/>
                <a:alphaOff val="0"/>
                <a:shade val="45000"/>
                <a:satMod val="170000"/>
              </a:schemeClr>
            </a:gs>
            <a:gs pos="70000">
              <a:schemeClr val="accent2">
                <a:hueOff val="3274409"/>
                <a:satOff val="11602"/>
                <a:lumOff val="441"/>
                <a:alphaOff val="0"/>
                <a:tint val="99000"/>
                <a:shade val="65000"/>
                <a:satMod val="155000"/>
              </a:schemeClr>
            </a:gs>
            <a:gs pos="100000">
              <a:schemeClr val="accent2">
                <a:hueOff val="3274409"/>
                <a:satOff val="11602"/>
                <a:lumOff val="44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t>Identificar los principales inconvenientes que se han presentado al momento de implementar alguna de las herramientas de gestión administrativa.</a:t>
          </a:r>
          <a:endParaRPr lang="es-EC" sz="1100" kern="1200" dirty="0"/>
        </a:p>
      </dsp:txBody>
      <dsp:txXfrm>
        <a:off x="1510673" y="2304156"/>
        <a:ext cx="5685054" cy="629487"/>
      </dsp:txXfrm>
    </dsp:sp>
    <dsp:sp modelId="{618F6AFF-47E9-49B9-9CC8-06A07797D92D}">
      <dsp:nvSpPr>
        <dsp:cNvPr id="0" name=""/>
        <dsp:cNvSpPr/>
      </dsp:nvSpPr>
      <dsp:spPr>
        <a:xfrm>
          <a:off x="1988119" y="3046096"/>
          <a:ext cx="6655878" cy="668655"/>
        </a:xfrm>
        <a:prstGeom prst="roundRect">
          <a:avLst>
            <a:gd name="adj" fmla="val 10000"/>
          </a:avLst>
        </a:prstGeom>
        <a:gradFill rotWithShape="0">
          <a:gsLst>
            <a:gs pos="0">
              <a:schemeClr val="accent2">
                <a:hueOff val="4365879"/>
                <a:satOff val="15469"/>
                <a:lumOff val="588"/>
                <a:alphaOff val="0"/>
                <a:shade val="15000"/>
                <a:satMod val="180000"/>
              </a:schemeClr>
            </a:gs>
            <a:gs pos="50000">
              <a:schemeClr val="accent2">
                <a:hueOff val="4365879"/>
                <a:satOff val="15469"/>
                <a:lumOff val="588"/>
                <a:alphaOff val="0"/>
                <a:shade val="45000"/>
                <a:satMod val="170000"/>
              </a:schemeClr>
            </a:gs>
            <a:gs pos="70000">
              <a:schemeClr val="accent2">
                <a:hueOff val="4365879"/>
                <a:satOff val="15469"/>
                <a:lumOff val="588"/>
                <a:alphaOff val="0"/>
                <a:tint val="99000"/>
                <a:shade val="65000"/>
                <a:satMod val="155000"/>
              </a:schemeClr>
            </a:gs>
            <a:gs pos="100000">
              <a:schemeClr val="accent2">
                <a:hueOff val="4365879"/>
                <a:satOff val="15469"/>
                <a:lumOff val="5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smtClean="0"/>
            <a:t>Conocer si se realiza un análisis previo a la utilización de las herramientas de gestión administrativas o si se lo realiza de forma empírica.</a:t>
          </a:r>
          <a:endParaRPr lang="es-EC" sz="1100" kern="1200" dirty="0"/>
        </a:p>
      </dsp:txBody>
      <dsp:txXfrm>
        <a:off x="2007703" y="3065680"/>
        <a:ext cx="5685054" cy="629487"/>
      </dsp:txXfrm>
    </dsp:sp>
    <dsp:sp modelId="{DC8E5630-2DE9-44F6-96DE-2AA0D90C87FC}">
      <dsp:nvSpPr>
        <dsp:cNvPr id="0" name=""/>
        <dsp:cNvSpPr/>
      </dsp:nvSpPr>
      <dsp:spPr>
        <a:xfrm>
          <a:off x="6221252" y="488489"/>
          <a:ext cx="434625" cy="43462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a:solidFill>
              <a:schemeClr val="bg1"/>
            </a:solidFill>
          </a:endParaRPr>
        </a:p>
      </dsp:txBody>
      <dsp:txXfrm>
        <a:off x="6319043" y="488489"/>
        <a:ext cx="239043" cy="327055"/>
      </dsp:txXfrm>
    </dsp:sp>
    <dsp:sp modelId="{D7AFF758-2442-47EF-BAB8-2B351D5B9AA5}">
      <dsp:nvSpPr>
        <dsp:cNvPr id="0" name=""/>
        <dsp:cNvSpPr/>
      </dsp:nvSpPr>
      <dsp:spPr>
        <a:xfrm>
          <a:off x="6718282" y="1250014"/>
          <a:ext cx="434625" cy="434625"/>
        </a:xfrm>
        <a:prstGeom prst="downArrow">
          <a:avLst>
            <a:gd name="adj1" fmla="val 55000"/>
            <a:gd name="adj2" fmla="val 45000"/>
          </a:avLst>
        </a:prstGeom>
        <a:solidFill>
          <a:schemeClr val="accent2">
            <a:tint val="40000"/>
            <a:alpha val="90000"/>
            <a:hueOff val="1478870"/>
            <a:satOff val="4668"/>
            <a:lumOff val="97"/>
            <a:alphaOff val="0"/>
          </a:schemeClr>
        </a:solidFill>
        <a:ln w="9525" cap="flat" cmpd="sng" algn="ctr">
          <a:solidFill>
            <a:schemeClr val="accent2">
              <a:tint val="40000"/>
              <a:alpha val="90000"/>
              <a:hueOff val="1478870"/>
              <a:satOff val="4668"/>
              <a:lumOff val="9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a:p>
      </dsp:txBody>
      <dsp:txXfrm>
        <a:off x="6816073" y="1250014"/>
        <a:ext cx="239043" cy="327055"/>
      </dsp:txXfrm>
    </dsp:sp>
    <dsp:sp modelId="{6A58DD00-BEFC-4C73-BFFD-8AEEC860DC35}">
      <dsp:nvSpPr>
        <dsp:cNvPr id="0" name=""/>
        <dsp:cNvSpPr/>
      </dsp:nvSpPr>
      <dsp:spPr>
        <a:xfrm>
          <a:off x="7215312" y="2000393"/>
          <a:ext cx="434625" cy="434625"/>
        </a:xfrm>
        <a:prstGeom prst="downArrow">
          <a:avLst>
            <a:gd name="adj1" fmla="val 55000"/>
            <a:gd name="adj2" fmla="val 45000"/>
          </a:avLst>
        </a:prstGeom>
        <a:solidFill>
          <a:schemeClr val="accent2">
            <a:tint val="40000"/>
            <a:alpha val="90000"/>
            <a:hueOff val="2957740"/>
            <a:satOff val="9337"/>
            <a:lumOff val="194"/>
            <a:alphaOff val="0"/>
          </a:schemeClr>
        </a:solidFill>
        <a:ln w="9525" cap="flat" cmpd="sng" algn="ctr">
          <a:solidFill>
            <a:schemeClr val="accent2">
              <a:tint val="40000"/>
              <a:alpha val="90000"/>
              <a:hueOff val="2957740"/>
              <a:satOff val="9337"/>
              <a:lumOff val="194"/>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a:solidFill>
              <a:schemeClr val="bg1"/>
            </a:solidFill>
          </a:endParaRPr>
        </a:p>
      </dsp:txBody>
      <dsp:txXfrm>
        <a:off x="7313103" y="2000393"/>
        <a:ext cx="239043" cy="327055"/>
      </dsp:txXfrm>
    </dsp:sp>
    <dsp:sp modelId="{42F1EC68-5B82-4CFF-9086-708678B73161}">
      <dsp:nvSpPr>
        <dsp:cNvPr id="0" name=""/>
        <dsp:cNvSpPr/>
      </dsp:nvSpPr>
      <dsp:spPr>
        <a:xfrm>
          <a:off x="7712342" y="2769347"/>
          <a:ext cx="434625" cy="434625"/>
        </a:xfrm>
        <a:prstGeom prst="downArrow">
          <a:avLst>
            <a:gd name="adj1" fmla="val 55000"/>
            <a:gd name="adj2" fmla="val 45000"/>
          </a:avLst>
        </a:prstGeom>
        <a:solidFill>
          <a:schemeClr val="accent2">
            <a:tint val="40000"/>
            <a:alpha val="90000"/>
            <a:hueOff val="4436610"/>
            <a:satOff val="14005"/>
            <a:lumOff val="291"/>
            <a:alphaOff val="0"/>
          </a:schemeClr>
        </a:solidFill>
        <a:ln w="9525" cap="flat" cmpd="sng" algn="ctr">
          <a:solidFill>
            <a:schemeClr val="accent2">
              <a:tint val="40000"/>
              <a:alpha val="90000"/>
              <a:hueOff val="4436610"/>
              <a:satOff val="14005"/>
              <a:lumOff val="291"/>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a:solidFill>
              <a:schemeClr val="bg1"/>
            </a:solidFill>
          </a:endParaRPr>
        </a:p>
      </dsp:txBody>
      <dsp:txXfrm>
        <a:off x="7810133" y="2769347"/>
        <a:ext cx="239043" cy="32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45844-6C57-4E8E-9A3F-5B07604AA825}">
      <dsp:nvSpPr>
        <dsp:cNvPr id="0" name=""/>
        <dsp:cNvSpPr/>
      </dsp:nvSpPr>
      <dsp:spPr>
        <a:xfrm>
          <a:off x="0" y="66971"/>
          <a:ext cx="8929718" cy="5581073"/>
        </a:xfrm>
        <a:prstGeom prst="swooshArrow">
          <a:avLst>
            <a:gd name="adj1" fmla="val 25000"/>
            <a:gd name="adj2" fmla="val 25000"/>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42B54E7-B4E7-4495-9894-A8EC8027DDCB}">
      <dsp:nvSpPr>
        <dsp:cNvPr id="0" name=""/>
        <dsp:cNvSpPr/>
      </dsp:nvSpPr>
      <dsp:spPr>
        <a:xfrm>
          <a:off x="1134074" y="3919028"/>
          <a:ext cx="232172" cy="232172"/>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4E8083-BF24-4A4C-B106-45EE23D31131}">
      <dsp:nvSpPr>
        <dsp:cNvPr id="0" name=""/>
        <dsp:cNvSpPr/>
      </dsp:nvSpPr>
      <dsp:spPr>
        <a:xfrm>
          <a:off x="0" y="2779706"/>
          <a:ext cx="2080624" cy="95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23" tIns="0" rIns="0" bIns="0" numCol="1" spcCol="1270" anchor="t" anchorCtr="0">
          <a:noAutofit/>
        </a:bodyPr>
        <a:lstStyle/>
        <a:p>
          <a:pPr lvl="0" algn="l" defTabSz="666750">
            <a:lnSpc>
              <a:spcPct val="90000"/>
            </a:lnSpc>
            <a:spcBef>
              <a:spcPct val="0"/>
            </a:spcBef>
            <a:spcAft>
              <a:spcPct val="35000"/>
            </a:spcAft>
          </a:pPr>
          <a:r>
            <a:rPr lang="es-EC" sz="1500" b="1" kern="1200" dirty="0" smtClean="0"/>
            <a:t>MODELOS DE GESTIÓN DE CALIDAD</a:t>
          </a:r>
          <a:endParaRPr lang="es-EC" sz="1500" b="1" kern="1200" dirty="0"/>
        </a:p>
      </dsp:txBody>
      <dsp:txXfrm>
        <a:off x="0" y="2779706"/>
        <a:ext cx="2080624" cy="958790"/>
      </dsp:txXfrm>
    </dsp:sp>
    <dsp:sp modelId="{4C3BC136-2F5E-40D7-A4C6-8608088555BA}">
      <dsp:nvSpPr>
        <dsp:cNvPr id="0" name=""/>
        <dsp:cNvSpPr/>
      </dsp:nvSpPr>
      <dsp:spPr>
        <a:xfrm>
          <a:off x="3183444" y="2402092"/>
          <a:ext cx="419696" cy="419696"/>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27CC96-2039-40B0-A495-9BC762C75A78}">
      <dsp:nvSpPr>
        <dsp:cNvPr id="0" name=""/>
        <dsp:cNvSpPr/>
      </dsp:nvSpPr>
      <dsp:spPr>
        <a:xfrm>
          <a:off x="1547659" y="1491648"/>
          <a:ext cx="1918467" cy="940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89" tIns="0" rIns="0" bIns="0" numCol="1" spcCol="1270" anchor="t" anchorCtr="0">
          <a:noAutofit/>
        </a:bodyPr>
        <a:lstStyle/>
        <a:p>
          <a:pPr lvl="0" algn="l" defTabSz="666750">
            <a:lnSpc>
              <a:spcPct val="90000"/>
            </a:lnSpc>
            <a:spcBef>
              <a:spcPct val="0"/>
            </a:spcBef>
            <a:spcAft>
              <a:spcPct val="35000"/>
            </a:spcAft>
          </a:pPr>
          <a:r>
            <a:rPr lang="es-EC" sz="1500" b="1" kern="1200" dirty="0" smtClean="0"/>
            <a:t>SISTÉMAS ESTRATÉGICOS DE GESTIÓN</a:t>
          </a:r>
          <a:endParaRPr lang="es-EC" sz="1500" b="1" kern="1200" dirty="0"/>
        </a:p>
      </dsp:txBody>
      <dsp:txXfrm>
        <a:off x="1547659" y="1491648"/>
        <a:ext cx="1918467" cy="940645"/>
      </dsp:txXfrm>
    </dsp:sp>
    <dsp:sp modelId="{613F9D1B-5034-4D74-94E3-61D48CC3E7A2}">
      <dsp:nvSpPr>
        <dsp:cNvPr id="0" name=""/>
        <dsp:cNvSpPr/>
      </dsp:nvSpPr>
      <dsp:spPr>
        <a:xfrm>
          <a:off x="5648046" y="1478982"/>
          <a:ext cx="580431" cy="58043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2B966C-3F16-4D63-A19C-4D1FAF71416B}">
      <dsp:nvSpPr>
        <dsp:cNvPr id="0" name=""/>
        <dsp:cNvSpPr/>
      </dsp:nvSpPr>
      <dsp:spPr>
        <a:xfrm>
          <a:off x="4139949" y="771578"/>
          <a:ext cx="1601284" cy="67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559" tIns="0" rIns="0" bIns="0" numCol="1" spcCol="1270" anchor="t" anchorCtr="0">
          <a:noAutofit/>
        </a:bodyPr>
        <a:lstStyle/>
        <a:p>
          <a:pPr lvl="0" algn="l" defTabSz="666750">
            <a:lnSpc>
              <a:spcPct val="90000"/>
            </a:lnSpc>
            <a:spcBef>
              <a:spcPct val="0"/>
            </a:spcBef>
            <a:spcAft>
              <a:spcPct val="35000"/>
            </a:spcAft>
          </a:pPr>
          <a:r>
            <a:rPr lang="es-EC" sz="1500" b="1" kern="1200" dirty="0" smtClean="0"/>
            <a:t>INDICADORES DE GESTIÓN</a:t>
          </a:r>
          <a:endParaRPr lang="es-EC" sz="1500" b="1" kern="1200" dirty="0"/>
        </a:p>
      </dsp:txBody>
      <dsp:txXfrm>
        <a:off x="4139949" y="771578"/>
        <a:ext cx="1601284" cy="673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E5460-FF72-4D91-9F60-BF914010D711}">
      <dsp:nvSpPr>
        <dsp:cNvPr id="0" name=""/>
        <dsp:cNvSpPr/>
      </dsp:nvSpPr>
      <dsp:spPr>
        <a:xfrm>
          <a:off x="7471" y="570878"/>
          <a:ext cx="2233204" cy="133992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Identificar las características generales de las empresas, con el fin de determinar su dimensión.</a:t>
          </a:r>
          <a:endParaRPr lang="es-EC" sz="1200" kern="1200" dirty="0"/>
        </a:p>
      </dsp:txBody>
      <dsp:txXfrm>
        <a:off x="46716" y="610123"/>
        <a:ext cx="2154714" cy="1261432"/>
      </dsp:txXfrm>
    </dsp:sp>
    <dsp:sp modelId="{1700AC74-327E-4445-AA9B-73998B6815F3}">
      <dsp:nvSpPr>
        <dsp:cNvPr id="0" name=""/>
        <dsp:cNvSpPr/>
      </dsp:nvSpPr>
      <dsp:spPr>
        <a:xfrm>
          <a:off x="2437198" y="963922"/>
          <a:ext cx="473439" cy="553834"/>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437198" y="1074689"/>
        <a:ext cx="331407" cy="332300"/>
      </dsp:txXfrm>
    </dsp:sp>
    <dsp:sp modelId="{9CB846F7-C979-451E-93C0-A1A30D894330}">
      <dsp:nvSpPr>
        <dsp:cNvPr id="0" name=""/>
        <dsp:cNvSpPr/>
      </dsp:nvSpPr>
      <dsp:spPr>
        <a:xfrm>
          <a:off x="3133958" y="570878"/>
          <a:ext cx="2233204" cy="1339922"/>
        </a:xfrm>
        <a:prstGeom prst="roundRect">
          <a:avLst>
            <a:gd name="adj" fmla="val 10000"/>
          </a:avLst>
        </a:prstGeom>
        <a:gradFill rotWithShape="0">
          <a:gsLst>
            <a:gs pos="0">
              <a:schemeClr val="accent3">
                <a:hueOff val="-2097367"/>
                <a:satOff val="-6280"/>
                <a:lumOff val="-784"/>
                <a:alphaOff val="0"/>
                <a:shade val="15000"/>
                <a:satMod val="180000"/>
              </a:schemeClr>
            </a:gs>
            <a:gs pos="50000">
              <a:schemeClr val="accent3">
                <a:hueOff val="-2097367"/>
                <a:satOff val="-6280"/>
                <a:lumOff val="-784"/>
                <a:alphaOff val="0"/>
                <a:shade val="45000"/>
                <a:satMod val="170000"/>
              </a:schemeClr>
            </a:gs>
            <a:gs pos="70000">
              <a:schemeClr val="accent3">
                <a:hueOff val="-2097367"/>
                <a:satOff val="-6280"/>
                <a:lumOff val="-784"/>
                <a:alphaOff val="0"/>
                <a:tint val="99000"/>
                <a:shade val="65000"/>
                <a:satMod val="155000"/>
              </a:schemeClr>
            </a:gs>
            <a:gs pos="100000">
              <a:schemeClr val="accent3">
                <a:hueOff val="-2097367"/>
                <a:satOff val="-6280"/>
                <a:lumOff val="-78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Conocer qué porcentaje de las empresas constructoras utilizan herramientas de gestión administrativa.</a:t>
          </a:r>
          <a:endParaRPr lang="es-EC" sz="1200" kern="1200" dirty="0"/>
        </a:p>
      </dsp:txBody>
      <dsp:txXfrm>
        <a:off x="3173203" y="610123"/>
        <a:ext cx="2154714" cy="1261432"/>
      </dsp:txXfrm>
    </dsp:sp>
    <dsp:sp modelId="{D406420B-3261-48AF-A062-AE8DE7C6993E}">
      <dsp:nvSpPr>
        <dsp:cNvPr id="0" name=""/>
        <dsp:cNvSpPr/>
      </dsp:nvSpPr>
      <dsp:spPr>
        <a:xfrm>
          <a:off x="5563685" y="963922"/>
          <a:ext cx="473439" cy="553834"/>
        </a:xfrm>
        <a:prstGeom prst="rightArrow">
          <a:avLst>
            <a:gd name="adj1" fmla="val 60000"/>
            <a:gd name="adj2" fmla="val 50000"/>
          </a:avLst>
        </a:prstGeom>
        <a:gradFill rotWithShape="0">
          <a:gsLst>
            <a:gs pos="0">
              <a:schemeClr val="accent3">
                <a:hueOff val="-2796490"/>
                <a:satOff val="-8373"/>
                <a:lumOff val="-1046"/>
                <a:alphaOff val="0"/>
                <a:shade val="15000"/>
                <a:satMod val="180000"/>
              </a:schemeClr>
            </a:gs>
            <a:gs pos="50000">
              <a:schemeClr val="accent3">
                <a:hueOff val="-2796490"/>
                <a:satOff val="-8373"/>
                <a:lumOff val="-1046"/>
                <a:alphaOff val="0"/>
                <a:shade val="45000"/>
                <a:satMod val="170000"/>
              </a:schemeClr>
            </a:gs>
            <a:gs pos="70000">
              <a:schemeClr val="accent3">
                <a:hueOff val="-2796490"/>
                <a:satOff val="-8373"/>
                <a:lumOff val="-1046"/>
                <a:alphaOff val="0"/>
                <a:tint val="99000"/>
                <a:shade val="65000"/>
                <a:satMod val="155000"/>
              </a:schemeClr>
            </a:gs>
            <a:gs pos="100000">
              <a:schemeClr val="accent3">
                <a:hueOff val="-2796490"/>
                <a:satOff val="-8373"/>
                <a:lumOff val="-104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5563685" y="1074689"/>
        <a:ext cx="331407" cy="332300"/>
      </dsp:txXfrm>
    </dsp:sp>
    <dsp:sp modelId="{7449E57F-A12B-4601-BAB6-F8CD33DB1132}">
      <dsp:nvSpPr>
        <dsp:cNvPr id="0" name=""/>
        <dsp:cNvSpPr/>
      </dsp:nvSpPr>
      <dsp:spPr>
        <a:xfrm>
          <a:off x="6260445" y="570878"/>
          <a:ext cx="2233204" cy="1339922"/>
        </a:xfrm>
        <a:prstGeom prst="roundRect">
          <a:avLst>
            <a:gd name="adj" fmla="val 10000"/>
          </a:avLst>
        </a:prstGeom>
        <a:gradFill rotWithShape="0">
          <a:gsLst>
            <a:gs pos="0">
              <a:schemeClr val="accent3">
                <a:hueOff val="-4194735"/>
                <a:satOff val="-12560"/>
                <a:lumOff val="-1569"/>
                <a:alphaOff val="0"/>
                <a:shade val="15000"/>
                <a:satMod val="180000"/>
              </a:schemeClr>
            </a:gs>
            <a:gs pos="50000">
              <a:schemeClr val="accent3">
                <a:hueOff val="-4194735"/>
                <a:satOff val="-12560"/>
                <a:lumOff val="-1569"/>
                <a:alphaOff val="0"/>
                <a:shade val="45000"/>
                <a:satMod val="170000"/>
              </a:schemeClr>
            </a:gs>
            <a:gs pos="70000">
              <a:schemeClr val="accent3">
                <a:hueOff val="-4194735"/>
                <a:satOff val="-12560"/>
                <a:lumOff val="-1569"/>
                <a:alphaOff val="0"/>
                <a:tint val="99000"/>
                <a:shade val="65000"/>
                <a:satMod val="155000"/>
              </a:schemeClr>
            </a:gs>
            <a:gs pos="100000">
              <a:schemeClr val="accent3">
                <a:hueOff val="-4194735"/>
                <a:satOff val="-12560"/>
                <a:lumOff val="-156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Identificar cuales </a:t>
          </a:r>
          <a:r>
            <a:rPr lang="es-EC" sz="1200" kern="1200" dirty="0" smtClean="0"/>
            <a:t>son </a:t>
          </a:r>
          <a:r>
            <a:rPr lang="es-EC" sz="1200" kern="1200" dirty="0" smtClean="0"/>
            <a:t>las razones principales para que las empresas constructoras no utilicen una herramienta de gestión administrativa.</a:t>
          </a:r>
          <a:endParaRPr lang="es-EC" sz="1200" kern="1200" dirty="0"/>
        </a:p>
      </dsp:txBody>
      <dsp:txXfrm>
        <a:off x="6299690" y="610123"/>
        <a:ext cx="2154714" cy="1261432"/>
      </dsp:txXfrm>
    </dsp:sp>
    <dsp:sp modelId="{9B08508F-D693-4EEC-ABC6-9E8626298601}">
      <dsp:nvSpPr>
        <dsp:cNvPr id="0" name=""/>
        <dsp:cNvSpPr/>
      </dsp:nvSpPr>
      <dsp:spPr>
        <a:xfrm rot="5400000">
          <a:off x="7140328" y="2067125"/>
          <a:ext cx="473439" cy="553834"/>
        </a:xfrm>
        <a:prstGeom prst="rightArrow">
          <a:avLst>
            <a:gd name="adj1" fmla="val 60000"/>
            <a:gd name="adj2" fmla="val 50000"/>
          </a:avLst>
        </a:prstGeom>
        <a:gradFill rotWithShape="0">
          <a:gsLst>
            <a:gs pos="0">
              <a:schemeClr val="accent3">
                <a:hueOff val="-5592980"/>
                <a:satOff val="-16746"/>
                <a:lumOff val="-2091"/>
                <a:alphaOff val="0"/>
                <a:shade val="15000"/>
                <a:satMod val="180000"/>
              </a:schemeClr>
            </a:gs>
            <a:gs pos="50000">
              <a:schemeClr val="accent3">
                <a:hueOff val="-5592980"/>
                <a:satOff val="-16746"/>
                <a:lumOff val="-2091"/>
                <a:alphaOff val="0"/>
                <a:shade val="45000"/>
                <a:satMod val="170000"/>
              </a:schemeClr>
            </a:gs>
            <a:gs pos="70000">
              <a:schemeClr val="accent3">
                <a:hueOff val="-5592980"/>
                <a:satOff val="-16746"/>
                <a:lumOff val="-2091"/>
                <a:alphaOff val="0"/>
                <a:tint val="99000"/>
                <a:shade val="65000"/>
                <a:satMod val="155000"/>
              </a:schemeClr>
            </a:gs>
            <a:gs pos="100000">
              <a:schemeClr val="accent3">
                <a:hueOff val="-5592980"/>
                <a:satOff val="-16746"/>
                <a:lumOff val="-20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5400000">
        <a:off x="7210898" y="2107322"/>
        <a:ext cx="332300" cy="331407"/>
      </dsp:txXfrm>
    </dsp:sp>
    <dsp:sp modelId="{3BC5382E-7765-4C5B-86B6-3C1272F5DDEF}">
      <dsp:nvSpPr>
        <dsp:cNvPr id="0" name=""/>
        <dsp:cNvSpPr/>
      </dsp:nvSpPr>
      <dsp:spPr>
        <a:xfrm>
          <a:off x="6260445" y="2804082"/>
          <a:ext cx="2233204" cy="1339922"/>
        </a:xfrm>
        <a:prstGeom prst="roundRect">
          <a:avLst>
            <a:gd name="adj" fmla="val 10000"/>
          </a:avLst>
        </a:prstGeom>
        <a:gradFill rotWithShape="0">
          <a:gsLst>
            <a:gs pos="0">
              <a:schemeClr val="accent3">
                <a:hueOff val="-6292102"/>
                <a:satOff val="-18839"/>
                <a:lumOff val="-2353"/>
                <a:alphaOff val="0"/>
                <a:shade val="15000"/>
                <a:satMod val="180000"/>
              </a:schemeClr>
            </a:gs>
            <a:gs pos="50000">
              <a:schemeClr val="accent3">
                <a:hueOff val="-6292102"/>
                <a:satOff val="-18839"/>
                <a:lumOff val="-2353"/>
                <a:alphaOff val="0"/>
                <a:shade val="45000"/>
                <a:satMod val="170000"/>
              </a:schemeClr>
            </a:gs>
            <a:gs pos="70000">
              <a:schemeClr val="accent3">
                <a:hueOff val="-6292102"/>
                <a:satOff val="-18839"/>
                <a:lumOff val="-2353"/>
                <a:alphaOff val="0"/>
                <a:tint val="99000"/>
                <a:shade val="65000"/>
                <a:satMod val="155000"/>
              </a:schemeClr>
            </a:gs>
            <a:gs pos="100000">
              <a:schemeClr val="accent3">
                <a:hueOff val="-6292102"/>
                <a:satOff val="-18839"/>
                <a:lumOff val="-235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Conocer cuáles son las herramientas de gestión administrativa que más utilizan las empresas constructoras.</a:t>
          </a:r>
          <a:endParaRPr lang="es-EC" sz="1200" kern="1200" dirty="0"/>
        </a:p>
      </dsp:txBody>
      <dsp:txXfrm>
        <a:off x="6299690" y="2843327"/>
        <a:ext cx="2154714" cy="1261432"/>
      </dsp:txXfrm>
    </dsp:sp>
    <dsp:sp modelId="{649B6604-7430-4F1A-B460-B212AE4D8759}">
      <dsp:nvSpPr>
        <dsp:cNvPr id="0" name=""/>
        <dsp:cNvSpPr/>
      </dsp:nvSpPr>
      <dsp:spPr>
        <a:xfrm rot="10800000">
          <a:off x="5590483" y="3197127"/>
          <a:ext cx="473439" cy="553834"/>
        </a:xfrm>
        <a:prstGeom prst="rightArrow">
          <a:avLst>
            <a:gd name="adj1" fmla="val 60000"/>
            <a:gd name="adj2" fmla="val 50000"/>
          </a:avLst>
        </a:prstGeom>
        <a:gradFill rotWithShape="0">
          <a:gsLst>
            <a:gs pos="0">
              <a:schemeClr val="accent3">
                <a:hueOff val="-8389470"/>
                <a:satOff val="-25119"/>
                <a:lumOff val="-3137"/>
                <a:alphaOff val="0"/>
                <a:shade val="15000"/>
                <a:satMod val="180000"/>
              </a:schemeClr>
            </a:gs>
            <a:gs pos="50000">
              <a:schemeClr val="accent3">
                <a:hueOff val="-8389470"/>
                <a:satOff val="-25119"/>
                <a:lumOff val="-3137"/>
                <a:alphaOff val="0"/>
                <a:shade val="45000"/>
                <a:satMod val="170000"/>
              </a:schemeClr>
            </a:gs>
            <a:gs pos="70000">
              <a:schemeClr val="accent3">
                <a:hueOff val="-8389470"/>
                <a:satOff val="-25119"/>
                <a:lumOff val="-3137"/>
                <a:alphaOff val="0"/>
                <a:tint val="99000"/>
                <a:shade val="65000"/>
                <a:satMod val="155000"/>
              </a:schemeClr>
            </a:gs>
            <a:gs pos="100000">
              <a:schemeClr val="accent3">
                <a:hueOff val="-8389470"/>
                <a:satOff val="-25119"/>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5732515" y="3307894"/>
        <a:ext cx="331407" cy="332300"/>
      </dsp:txXfrm>
    </dsp:sp>
    <dsp:sp modelId="{058BF0D0-7AE5-4194-BF71-C5AF7AE8BB5E}">
      <dsp:nvSpPr>
        <dsp:cNvPr id="0" name=""/>
        <dsp:cNvSpPr/>
      </dsp:nvSpPr>
      <dsp:spPr>
        <a:xfrm>
          <a:off x="3133958" y="2804082"/>
          <a:ext cx="2233204" cy="1339922"/>
        </a:xfrm>
        <a:prstGeom prst="roundRect">
          <a:avLst>
            <a:gd name="adj" fmla="val 10000"/>
          </a:avLst>
        </a:prstGeom>
        <a:gradFill rotWithShape="0">
          <a:gsLst>
            <a:gs pos="0">
              <a:schemeClr val="accent3">
                <a:hueOff val="-8389470"/>
                <a:satOff val="-25119"/>
                <a:lumOff val="-3137"/>
                <a:alphaOff val="0"/>
                <a:shade val="15000"/>
                <a:satMod val="180000"/>
              </a:schemeClr>
            </a:gs>
            <a:gs pos="50000">
              <a:schemeClr val="accent3">
                <a:hueOff val="-8389470"/>
                <a:satOff val="-25119"/>
                <a:lumOff val="-3137"/>
                <a:alphaOff val="0"/>
                <a:shade val="45000"/>
                <a:satMod val="170000"/>
              </a:schemeClr>
            </a:gs>
            <a:gs pos="70000">
              <a:schemeClr val="accent3">
                <a:hueOff val="-8389470"/>
                <a:satOff val="-25119"/>
                <a:lumOff val="-3137"/>
                <a:alphaOff val="0"/>
                <a:tint val="99000"/>
                <a:shade val="65000"/>
                <a:satMod val="155000"/>
              </a:schemeClr>
            </a:gs>
            <a:gs pos="100000">
              <a:schemeClr val="accent3">
                <a:hueOff val="-8389470"/>
                <a:satOff val="-25119"/>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Establecer si utilizan indicadores de gestión para controlar los procesos.</a:t>
          </a:r>
        </a:p>
        <a:p>
          <a:pPr lvl="0" algn="ctr" defTabSz="533400">
            <a:lnSpc>
              <a:spcPct val="90000"/>
            </a:lnSpc>
            <a:spcBef>
              <a:spcPct val="0"/>
            </a:spcBef>
            <a:spcAft>
              <a:spcPct val="35000"/>
            </a:spcAft>
          </a:pPr>
          <a:endParaRPr lang="es-EC" sz="1200" kern="1200" dirty="0"/>
        </a:p>
      </dsp:txBody>
      <dsp:txXfrm>
        <a:off x="3173203" y="2843327"/>
        <a:ext cx="2154714" cy="1261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72D37-DCCA-47F2-A516-B8229431B570}">
      <dsp:nvSpPr>
        <dsp:cNvPr id="0" name=""/>
        <dsp:cNvSpPr/>
      </dsp:nvSpPr>
      <dsp:spPr>
        <a:xfrm>
          <a:off x="4705699" y="1982647"/>
          <a:ext cx="775688" cy="369157"/>
        </a:xfrm>
        <a:custGeom>
          <a:avLst/>
          <a:gdLst/>
          <a:ahLst/>
          <a:cxnLst/>
          <a:rect l="0" t="0" r="0" b="0"/>
          <a:pathLst>
            <a:path>
              <a:moveTo>
                <a:pt x="0" y="0"/>
              </a:moveTo>
              <a:lnTo>
                <a:pt x="0" y="251569"/>
              </a:lnTo>
              <a:lnTo>
                <a:pt x="775688" y="251569"/>
              </a:lnTo>
              <a:lnTo>
                <a:pt x="775688" y="36915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51BA9-8D75-42EF-9484-9FB77614204D}">
      <dsp:nvSpPr>
        <dsp:cNvPr id="0" name=""/>
        <dsp:cNvSpPr/>
      </dsp:nvSpPr>
      <dsp:spPr>
        <a:xfrm>
          <a:off x="3930010" y="3157815"/>
          <a:ext cx="775688" cy="369157"/>
        </a:xfrm>
        <a:custGeom>
          <a:avLst/>
          <a:gdLst/>
          <a:ahLst/>
          <a:cxnLst/>
          <a:rect l="0" t="0" r="0" b="0"/>
          <a:pathLst>
            <a:path>
              <a:moveTo>
                <a:pt x="0" y="0"/>
              </a:moveTo>
              <a:lnTo>
                <a:pt x="0" y="251569"/>
              </a:lnTo>
              <a:lnTo>
                <a:pt x="775688" y="251569"/>
              </a:lnTo>
              <a:lnTo>
                <a:pt x="775688" y="369157"/>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A23D59-2F84-462A-84A3-519B13872FD3}">
      <dsp:nvSpPr>
        <dsp:cNvPr id="0" name=""/>
        <dsp:cNvSpPr/>
      </dsp:nvSpPr>
      <dsp:spPr>
        <a:xfrm>
          <a:off x="3154322" y="4332982"/>
          <a:ext cx="775688" cy="369157"/>
        </a:xfrm>
        <a:custGeom>
          <a:avLst/>
          <a:gdLst/>
          <a:ahLst/>
          <a:cxnLst/>
          <a:rect l="0" t="0" r="0" b="0"/>
          <a:pathLst>
            <a:path>
              <a:moveTo>
                <a:pt x="0" y="0"/>
              </a:moveTo>
              <a:lnTo>
                <a:pt x="0" y="251569"/>
              </a:lnTo>
              <a:lnTo>
                <a:pt x="775688" y="251569"/>
              </a:lnTo>
              <a:lnTo>
                <a:pt x="775688" y="369157"/>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470331-95EB-4538-8EAD-279E40BBFAEA}">
      <dsp:nvSpPr>
        <dsp:cNvPr id="0" name=""/>
        <dsp:cNvSpPr/>
      </dsp:nvSpPr>
      <dsp:spPr>
        <a:xfrm>
          <a:off x="2378634" y="4332982"/>
          <a:ext cx="775688" cy="369157"/>
        </a:xfrm>
        <a:custGeom>
          <a:avLst/>
          <a:gdLst/>
          <a:ahLst/>
          <a:cxnLst/>
          <a:rect l="0" t="0" r="0" b="0"/>
          <a:pathLst>
            <a:path>
              <a:moveTo>
                <a:pt x="775688" y="0"/>
              </a:moveTo>
              <a:lnTo>
                <a:pt x="775688" y="251569"/>
              </a:lnTo>
              <a:lnTo>
                <a:pt x="0" y="251569"/>
              </a:lnTo>
              <a:lnTo>
                <a:pt x="0" y="369157"/>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F6062C-AF6C-4463-BB49-DC8F8D7FC33B}">
      <dsp:nvSpPr>
        <dsp:cNvPr id="0" name=""/>
        <dsp:cNvSpPr/>
      </dsp:nvSpPr>
      <dsp:spPr>
        <a:xfrm>
          <a:off x="3154322" y="3157815"/>
          <a:ext cx="775688" cy="369157"/>
        </a:xfrm>
        <a:custGeom>
          <a:avLst/>
          <a:gdLst/>
          <a:ahLst/>
          <a:cxnLst/>
          <a:rect l="0" t="0" r="0" b="0"/>
          <a:pathLst>
            <a:path>
              <a:moveTo>
                <a:pt x="775688" y="0"/>
              </a:moveTo>
              <a:lnTo>
                <a:pt x="775688" y="251569"/>
              </a:lnTo>
              <a:lnTo>
                <a:pt x="0" y="251569"/>
              </a:lnTo>
              <a:lnTo>
                <a:pt x="0" y="369157"/>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61053B-0986-47BD-90AB-B268391DBAF6}">
      <dsp:nvSpPr>
        <dsp:cNvPr id="0" name=""/>
        <dsp:cNvSpPr/>
      </dsp:nvSpPr>
      <dsp:spPr>
        <a:xfrm>
          <a:off x="3930010" y="1982647"/>
          <a:ext cx="775688" cy="369157"/>
        </a:xfrm>
        <a:custGeom>
          <a:avLst/>
          <a:gdLst/>
          <a:ahLst/>
          <a:cxnLst/>
          <a:rect l="0" t="0" r="0" b="0"/>
          <a:pathLst>
            <a:path>
              <a:moveTo>
                <a:pt x="775688" y="0"/>
              </a:moveTo>
              <a:lnTo>
                <a:pt x="775688" y="251569"/>
              </a:lnTo>
              <a:lnTo>
                <a:pt x="0" y="251569"/>
              </a:lnTo>
              <a:lnTo>
                <a:pt x="0" y="36915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CF827A-F0E7-46D1-B286-37626F1432D8}">
      <dsp:nvSpPr>
        <dsp:cNvPr id="0" name=""/>
        <dsp:cNvSpPr/>
      </dsp:nvSpPr>
      <dsp:spPr>
        <a:xfrm>
          <a:off x="3930010" y="807479"/>
          <a:ext cx="775688" cy="369157"/>
        </a:xfrm>
        <a:custGeom>
          <a:avLst/>
          <a:gdLst/>
          <a:ahLst/>
          <a:cxnLst/>
          <a:rect l="0" t="0" r="0" b="0"/>
          <a:pathLst>
            <a:path>
              <a:moveTo>
                <a:pt x="0" y="0"/>
              </a:moveTo>
              <a:lnTo>
                <a:pt x="0" y="251569"/>
              </a:lnTo>
              <a:lnTo>
                <a:pt x="775688" y="251569"/>
              </a:lnTo>
              <a:lnTo>
                <a:pt x="775688" y="3691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9677C6-A5F2-40C3-BAB6-3FB6A41B39AA}">
      <dsp:nvSpPr>
        <dsp:cNvPr id="0" name=""/>
        <dsp:cNvSpPr/>
      </dsp:nvSpPr>
      <dsp:spPr>
        <a:xfrm>
          <a:off x="3154322" y="807479"/>
          <a:ext cx="775688" cy="369157"/>
        </a:xfrm>
        <a:custGeom>
          <a:avLst/>
          <a:gdLst/>
          <a:ahLst/>
          <a:cxnLst/>
          <a:rect l="0" t="0" r="0" b="0"/>
          <a:pathLst>
            <a:path>
              <a:moveTo>
                <a:pt x="775688" y="0"/>
              </a:moveTo>
              <a:lnTo>
                <a:pt x="775688" y="251569"/>
              </a:lnTo>
              <a:lnTo>
                <a:pt x="0" y="251569"/>
              </a:lnTo>
              <a:lnTo>
                <a:pt x="0" y="3691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23A8B7-3080-44FB-9FD7-86B54CA858D8}">
      <dsp:nvSpPr>
        <dsp:cNvPr id="0" name=""/>
        <dsp:cNvSpPr/>
      </dsp:nvSpPr>
      <dsp:spPr>
        <a:xfrm>
          <a:off x="3295356" y="1468"/>
          <a:ext cx="1269308" cy="806010"/>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C17E32-3FD1-4753-A36D-1482087009FF}">
      <dsp:nvSpPr>
        <dsp:cNvPr id="0" name=""/>
        <dsp:cNvSpPr/>
      </dsp:nvSpPr>
      <dsp:spPr>
        <a:xfrm>
          <a:off x="3436391" y="135451"/>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a:t>Diseño de la investigación</a:t>
          </a:r>
        </a:p>
      </dsp:txBody>
      <dsp:txXfrm>
        <a:off x="3459998" y="159058"/>
        <a:ext cx="1222094" cy="758796"/>
      </dsp:txXfrm>
    </dsp:sp>
    <dsp:sp modelId="{87CFA7D8-3B83-4465-9162-09C4B4D66A7C}">
      <dsp:nvSpPr>
        <dsp:cNvPr id="0" name=""/>
        <dsp:cNvSpPr/>
      </dsp:nvSpPr>
      <dsp:spPr>
        <a:xfrm>
          <a:off x="2519668" y="1176636"/>
          <a:ext cx="1269308" cy="806010"/>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CFF1D4-293F-4456-A440-D2AD7258934A}">
      <dsp:nvSpPr>
        <dsp:cNvPr id="0" name=""/>
        <dsp:cNvSpPr/>
      </dsp:nvSpPr>
      <dsp:spPr>
        <a:xfrm>
          <a:off x="2660702" y="1310619"/>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a:t>Diseño de la investigación exploratoria</a:t>
          </a:r>
        </a:p>
      </dsp:txBody>
      <dsp:txXfrm>
        <a:off x="2684309" y="1334226"/>
        <a:ext cx="1222094" cy="758796"/>
      </dsp:txXfrm>
    </dsp:sp>
    <dsp:sp modelId="{16D7A73B-ED35-4B7F-B775-459A46BE0A4B}">
      <dsp:nvSpPr>
        <dsp:cNvPr id="0" name=""/>
        <dsp:cNvSpPr/>
      </dsp:nvSpPr>
      <dsp:spPr>
        <a:xfrm>
          <a:off x="4071045" y="1176636"/>
          <a:ext cx="1269308" cy="806010"/>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BA8BAE-331D-448E-9209-537CBAA4DCC1}">
      <dsp:nvSpPr>
        <dsp:cNvPr id="0" name=""/>
        <dsp:cNvSpPr/>
      </dsp:nvSpPr>
      <dsp:spPr>
        <a:xfrm>
          <a:off x="4212079" y="1310619"/>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a:t>Diseño de la investigación concluyente</a:t>
          </a:r>
        </a:p>
      </dsp:txBody>
      <dsp:txXfrm>
        <a:off x="4235686" y="1334226"/>
        <a:ext cx="1222094" cy="758796"/>
      </dsp:txXfrm>
    </dsp:sp>
    <dsp:sp modelId="{F43DE59F-2FD6-4C7E-A62D-AF3FAC230758}">
      <dsp:nvSpPr>
        <dsp:cNvPr id="0" name=""/>
        <dsp:cNvSpPr/>
      </dsp:nvSpPr>
      <dsp:spPr>
        <a:xfrm>
          <a:off x="3295356" y="2351804"/>
          <a:ext cx="1269308" cy="80601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8AF08A-4BA8-42BB-81D6-FA161CDEE6DD}">
      <dsp:nvSpPr>
        <dsp:cNvPr id="0" name=""/>
        <dsp:cNvSpPr/>
      </dsp:nvSpPr>
      <dsp:spPr>
        <a:xfrm>
          <a:off x="3436391" y="2485786"/>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a:t>Investigación descriptiva</a:t>
          </a:r>
        </a:p>
      </dsp:txBody>
      <dsp:txXfrm>
        <a:off x="3459998" y="2509393"/>
        <a:ext cx="1222094" cy="758796"/>
      </dsp:txXfrm>
    </dsp:sp>
    <dsp:sp modelId="{225EB023-8AC9-4DA3-9EEA-1E9982E0621A}">
      <dsp:nvSpPr>
        <dsp:cNvPr id="0" name=""/>
        <dsp:cNvSpPr/>
      </dsp:nvSpPr>
      <dsp:spPr>
        <a:xfrm>
          <a:off x="2519668" y="3526972"/>
          <a:ext cx="1269308" cy="806010"/>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2EB31-EBC6-4959-A331-CD6F8BC2CCC9}">
      <dsp:nvSpPr>
        <dsp:cNvPr id="0" name=""/>
        <dsp:cNvSpPr/>
      </dsp:nvSpPr>
      <dsp:spPr>
        <a:xfrm>
          <a:off x="2660702" y="3660954"/>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a:t>Diseño transversal</a:t>
          </a:r>
        </a:p>
      </dsp:txBody>
      <dsp:txXfrm>
        <a:off x="2684309" y="3684561"/>
        <a:ext cx="1222094" cy="758796"/>
      </dsp:txXfrm>
    </dsp:sp>
    <dsp:sp modelId="{2FCC39B0-19F8-4B13-864F-B84DBF2ADE2E}">
      <dsp:nvSpPr>
        <dsp:cNvPr id="0" name=""/>
        <dsp:cNvSpPr/>
      </dsp:nvSpPr>
      <dsp:spPr>
        <a:xfrm>
          <a:off x="1743980" y="4702139"/>
          <a:ext cx="1269308" cy="806010"/>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4017F7-1B2A-458B-B7F7-5618C842E1E6}">
      <dsp:nvSpPr>
        <dsp:cNvPr id="0" name=""/>
        <dsp:cNvSpPr/>
      </dsp:nvSpPr>
      <dsp:spPr>
        <a:xfrm>
          <a:off x="1885014" y="4836122"/>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a:t>Diseño transversal simple</a:t>
          </a:r>
        </a:p>
      </dsp:txBody>
      <dsp:txXfrm>
        <a:off x="1908621" y="4859729"/>
        <a:ext cx="1222094" cy="758796"/>
      </dsp:txXfrm>
    </dsp:sp>
    <dsp:sp modelId="{568F772E-1274-4EDD-87DF-FC2890483DC7}">
      <dsp:nvSpPr>
        <dsp:cNvPr id="0" name=""/>
        <dsp:cNvSpPr/>
      </dsp:nvSpPr>
      <dsp:spPr>
        <a:xfrm>
          <a:off x="3295356" y="4702139"/>
          <a:ext cx="1269308" cy="806010"/>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D9F3F4-6C3F-4202-BE2D-CBBBDE5426CC}">
      <dsp:nvSpPr>
        <dsp:cNvPr id="0" name=""/>
        <dsp:cNvSpPr/>
      </dsp:nvSpPr>
      <dsp:spPr>
        <a:xfrm>
          <a:off x="3436391" y="4836122"/>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Diseño transversal múltiple</a:t>
          </a:r>
        </a:p>
      </dsp:txBody>
      <dsp:txXfrm>
        <a:off x="3459998" y="4859729"/>
        <a:ext cx="1222094" cy="758796"/>
      </dsp:txXfrm>
    </dsp:sp>
    <dsp:sp modelId="{4FF88297-D0F4-4056-8FD0-D3E881BDEBB5}">
      <dsp:nvSpPr>
        <dsp:cNvPr id="0" name=""/>
        <dsp:cNvSpPr/>
      </dsp:nvSpPr>
      <dsp:spPr>
        <a:xfrm>
          <a:off x="4071045" y="3526972"/>
          <a:ext cx="1269308" cy="806010"/>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233A0A-31C0-4C43-B380-CAB30AC963AA}">
      <dsp:nvSpPr>
        <dsp:cNvPr id="0" name=""/>
        <dsp:cNvSpPr/>
      </dsp:nvSpPr>
      <dsp:spPr>
        <a:xfrm>
          <a:off x="4212079" y="3660954"/>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Diseño longitudinal</a:t>
          </a:r>
        </a:p>
      </dsp:txBody>
      <dsp:txXfrm>
        <a:off x="4235686" y="3684561"/>
        <a:ext cx="1222094" cy="758796"/>
      </dsp:txXfrm>
    </dsp:sp>
    <dsp:sp modelId="{8144CEF6-9204-4D01-B1A7-EF022231F884}">
      <dsp:nvSpPr>
        <dsp:cNvPr id="0" name=""/>
        <dsp:cNvSpPr/>
      </dsp:nvSpPr>
      <dsp:spPr>
        <a:xfrm>
          <a:off x="4846733" y="2351804"/>
          <a:ext cx="1269308" cy="80601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DDA47D-5FB7-47EA-9E59-9435EC92AC1E}">
      <dsp:nvSpPr>
        <dsp:cNvPr id="0" name=""/>
        <dsp:cNvSpPr/>
      </dsp:nvSpPr>
      <dsp:spPr>
        <a:xfrm>
          <a:off x="4987767" y="2485786"/>
          <a:ext cx="1269308" cy="80601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Investigación causal</a:t>
          </a:r>
        </a:p>
      </dsp:txBody>
      <dsp:txXfrm>
        <a:off x="5011374" y="2509393"/>
        <a:ext cx="1222094" cy="7587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439D2-2A09-4C79-92C7-27E9A3D2389A}" type="datetimeFigureOut">
              <a:rPr lang="es-EC" smtClean="0"/>
              <a:t>22/12/2015</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B0FD0-5803-4AC8-B9B9-7FF5446A7539}" type="slidenum">
              <a:rPr lang="es-EC" smtClean="0"/>
              <a:t>‹Nº›</a:t>
            </a:fld>
            <a:endParaRPr lang="es-EC"/>
          </a:p>
        </p:txBody>
      </p:sp>
    </p:spTree>
    <p:extLst>
      <p:ext uri="{BB962C8B-B14F-4D97-AF65-F5344CB8AC3E}">
        <p14:creationId xmlns:p14="http://schemas.microsoft.com/office/powerpoint/2010/main" val="1244163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CDD61-640E-4960-BC51-5007F934B5D2}" type="datetimeFigureOut">
              <a:rPr lang="es-EC" smtClean="0"/>
              <a:t>22/12/2015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81DD7-BB66-42E3-AEA9-70A6B520360B}" type="slidenum">
              <a:rPr lang="es-EC" smtClean="0"/>
              <a:t>‹Nº›</a:t>
            </a:fld>
            <a:endParaRPr lang="es-EC"/>
          </a:p>
        </p:txBody>
      </p:sp>
    </p:spTree>
    <p:extLst>
      <p:ext uri="{BB962C8B-B14F-4D97-AF65-F5344CB8AC3E}">
        <p14:creationId xmlns:p14="http://schemas.microsoft.com/office/powerpoint/2010/main" val="333405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DF81DD7-BB66-42E3-AEA9-70A6B520360B}" type="slidenum">
              <a:rPr lang="es-EC" smtClean="0"/>
              <a:t>1</a:t>
            </a:fld>
            <a:endParaRPr lang="es-EC"/>
          </a:p>
        </p:txBody>
      </p:sp>
    </p:spTree>
    <p:extLst>
      <p:ext uri="{BB962C8B-B14F-4D97-AF65-F5344CB8AC3E}">
        <p14:creationId xmlns:p14="http://schemas.microsoft.com/office/powerpoint/2010/main" val="502138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F917E94-4605-4564-806B-CD93168619A6}" type="datetimeFigureOut">
              <a:rPr lang="es-EC" smtClean="0"/>
              <a:t>22/12/2015</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1C92DE9-32F4-4D99-90E5-D35AA6EA67E4}"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F917E94-4605-4564-806B-CD93168619A6}" type="datetimeFigureOut">
              <a:rPr lang="es-EC" smtClean="0"/>
              <a:t>22/12/2015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2F917E94-4605-4564-806B-CD93168619A6}" type="datetimeFigureOut">
              <a:rPr lang="es-EC" smtClean="0"/>
              <a:t>22/12/2015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1C92DE9-32F4-4D99-90E5-D35AA6EA67E4}"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F917E94-4605-4564-806B-CD93168619A6}" type="datetimeFigureOut">
              <a:rPr lang="es-EC" smtClean="0"/>
              <a:t>22/12/2015</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01C92DE9-32F4-4D99-90E5-D35AA6EA67E4}"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917E94-4605-4564-806B-CD93168619A6}" type="datetimeFigureOut">
              <a:rPr lang="es-EC" smtClean="0"/>
              <a:t>22/12/2015</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1C92DE9-32F4-4D99-90E5-D35AA6EA67E4}"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l"/>
            <a:r>
              <a:rPr lang="es-EC" sz="2600" dirty="0" smtClean="0">
                <a:solidFill>
                  <a:schemeClr val="accent1">
                    <a:lumMod val="50000"/>
                  </a:schemeClr>
                </a:solidFill>
              </a:rPr>
              <a:t>ESTUDIO DEL USO DE HERRAMIENTAS DE GESTIÓN ADMINISTRATIVA EN LA INDUSTRIA DE LA CONSTRUCCIÓN DE LA ZONA URBANA DEL DISTRITO METROPOLITANO DE QUITO</a:t>
            </a:r>
            <a:endParaRPr lang="es-EC" sz="2600" dirty="0">
              <a:solidFill>
                <a:schemeClr val="accent1">
                  <a:lumMod val="50000"/>
                </a:schemeClr>
              </a:solidFill>
            </a:endParaRPr>
          </a:p>
        </p:txBody>
      </p:sp>
      <p:sp>
        <p:nvSpPr>
          <p:cNvPr id="3" name="2 Subtítulo"/>
          <p:cNvSpPr>
            <a:spLocks noGrp="1"/>
          </p:cNvSpPr>
          <p:nvPr>
            <p:ph type="subTitle" idx="1"/>
          </p:nvPr>
        </p:nvSpPr>
        <p:spPr/>
        <p:txBody>
          <a:bodyPr>
            <a:normAutofit/>
          </a:bodyPr>
          <a:lstStyle/>
          <a:p>
            <a:endParaRPr lang="es-EC" sz="2000" b="1" dirty="0" smtClean="0"/>
          </a:p>
          <a:p>
            <a:r>
              <a:rPr lang="es-EC" sz="2000" b="1" dirty="0" smtClean="0">
                <a:solidFill>
                  <a:schemeClr val="accent1">
                    <a:lumMod val="75000"/>
                  </a:schemeClr>
                </a:solidFill>
              </a:rPr>
              <a:t>AUTOR: FLOR VACA EVELYN KATHERINE</a:t>
            </a:r>
            <a:endParaRPr lang="es-EC" sz="2000" dirty="0" smtClean="0">
              <a:solidFill>
                <a:schemeClr val="accent1">
                  <a:lumMod val="75000"/>
                </a:schemeClr>
              </a:solidFill>
            </a:endParaRPr>
          </a:p>
          <a:p>
            <a:endParaRPr lang="es-EC" sz="2000" dirty="0">
              <a:solidFill>
                <a:schemeClr val="accent1">
                  <a:lumMod val="75000"/>
                </a:schemeClr>
              </a:solidFill>
            </a:endParaRPr>
          </a:p>
        </p:txBody>
      </p:sp>
      <p:pic>
        <p:nvPicPr>
          <p:cNvPr id="4" name="3 Imagen"/>
          <p:cNvPicPr/>
          <p:nvPr/>
        </p:nvPicPr>
        <p:blipFill>
          <a:blip r:embed="rId3"/>
          <a:srcRect/>
          <a:stretch>
            <a:fillRect/>
          </a:stretch>
        </p:blipFill>
        <p:spPr bwMode="auto">
          <a:xfrm>
            <a:off x="2143108" y="500042"/>
            <a:ext cx="4536440" cy="1021080"/>
          </a:xfrm>
          <a:prstGeom prst="rect">
            <a:avLst/>
          </a:prstGeom>
          <a:ln w="9525">
            <a:noFill/>
            <a:miter lim="800000"/>
            <a:headEnd/>
            <a:tailEnd/>
          </a:ln>
        </p:spPr>
      </p:pic>
      <p:sp>
        <p:nvSpPr>
          <p:cNvPr id="5" name="2 Subtítulo"/>
          <p:cNvSpPr txBox="1">
            <a:spLocks/>
          </p:cNvSpPr>
          <p:nvPr/>
        </p:nvSpPr>
        <p:spPr>
          <a:xfrm>
            <a:off x="214282" y="5429264"/>
            <a:ext cx="7772400" cy="1199704"/>
          </a:xfrm>
          <a:prstGeom prst="rect">
            <a:avLst/>
          </a:prstGeom>
        </p:spPr>
        <p:txBody>
          <a:bodyPr vert="horz" lIns="45720" rIns="45720">
            <a:normAutofit/>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b="1" i="0" u="none" strike="noStrike" kern="1200" cap="none" spc="0" normalizeH="0" baseline="0" noProof="0" dirty="0" smtClean="0">
              <a:ln>
                <a:noFill/>
              </a:ln>
              <a:effectLst/>
              <a:uLnTx/>
              <a:uFillTx/>
              <a:latin typeface="+mn-lt"/>
              <a:ea typeface="+mn-ea"/>
              <a:cs typeface="+mn-cs"/>
            </a:endParaRP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s-EC" b="1" dirty="0" smtClean="0"/>
              <a:t>DIRECTOR: ING. JAVIER BUENAÑO</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b="1" i="0" u="none" strike="noStrike" kern="1200" cap="none" spc="0" normalizeH="0" baseline="0" noProof="0" dirty="0" smtClean="0">
                <a:ln>
                  <a:noFill/>
                </a:ln>
                <a:effectLst/>
                <a:uLnTx/>
                <a:uFillTx/>
                <a:latin typeface="+mn-lt"/>
                <a:ea typeface="+mn-ea"/>
                <a:cs typeface="+mn-cs"/>
              </a:rPr>
              <a:t>OPONENTE:</a:t>
            </a:r>
            <a:r>
              <a:rPr kumimoji="0" lang="es-EC" b="1" i="0" u="none" strike="noStrike" kern="1200" cap="none" spc="0" normalizeH="0" noProof="0" dirty="0" smtClean="0">
                <a:ln>
                  <a:noFill/>
                </a:ln>
                <a:effectLst/>
                <a:uLnTx/>
                <a:uFillTx/>
                <a:latin typeface="+mn-lt"/>
                <a:ea typeface="+mn-ea"/>
                <a:cs typeface="+mn-cs"/>
              </a:rPr>
              <a:t> ING. HUMBERTO SERRANO</a:t>
            </a:r>
            <a:endParaRPr kumimoji="0" lang="es-EC" b="0" i="0" u="none" strike="noStrike" kern="1200" cap="none" spc="0" normalizeH="0" baseline="0" noProof="0" dirty="0" smtClean="0">
              <a:ln>
                <a:noFill/>
              </a:ln>
              <a:effectLst/>
              <a:uLnTx/>
              <a:uFillTx/>
              <a:latin typeface="+mn-lt"/>
              <a:ea typeface="+mn-ea"/>
              <a:cs typeface="+mn-cs"/>
            </a:endParaRP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5000628" y="142852"/>
            <a:ext cx="3936397" cy="3143271"/>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85720" y="142852"/>
            <a:ext cx="4143404" cy="3214710"/>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285720" y="3500462"/>
            <a:ext cx="4143404" cy="3286124"/>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5000628" y="3500438"/>
            <a:ext cx="3929090" cy="321471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57158" y="214290"/>
            <a:ext cx="4143404" cy="3143272"/>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57158" y="3571900"/>
            <a:ext cx="4143404" cy="3214686"/>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4857752" y="214290"/>
            <a:ext cx="4071966" cy="3143272"/>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4857752" y="3571877"/>
            <a:ext cx="4071966" cy="314327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57158" y="214291"/>
            <a:ext cx="4071966" cy="3071834"/>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857752" y="3429000"/>
            <a:ext cx="3929090" cy="3214710"/>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357158" y="3429000"/>
            <a:ext cx="4071966" cy="3214710"/>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4857752" y="214290"/>
            <a:ext cx="3929090" cy="307183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14282" y="3500438"/>
            <a:ext cx="4143404" cy="3214686"/>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14282" y="142852"/>
            <a:ext cx="4143404" cy="3214710"/>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4791079" y="142852"/>
            <a:ext cx="3995763" cy="3214710"/>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4786314" y="3500438"/>
            <a:ext cx="4000528" cy="321471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22"/>
            <a:ext cx="8229600" cy="1143000"/>
          </a:xfrm>
        </p:spPr>
        <p:txBody>
          <a:bodyPr>
            <a:normAutofit fontScale="90000"/>
          </a:bodyPr>
          <a:lstStyle/>
          <a:p>
            <a:pPr algn="ctr"/>
            <a:r>
              <a:rPr lang="es-EC" dirty="0" smtClean="0"/>
              <a:t>ANÁLISIS BIVARIADO</a:t>
            </a:r>
            <a:br>
              <a:rPr lang="es-EC" dirty="0" smtClean="0"/>
            </a:br>
            <a:r>
              <a:rPr lang="es-EC" dirty="0" smtClean="0"/>
              <a:t>CHI CUADRADO</a:t>
            </a:r>
            <a:endParaRPr lang="es-EC"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1406" y="1285860"/>
            <a:ext cx="4500594" cy="4429156"/>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85860"/>
            <a:ext cx="4429124" cy="442915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1406" y="642918"/>
            <a:ext cx="4429156" cy="4429156"/>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3438" y="642918"/>
            <a:ext cx="4429123" cy="442915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44" y="928670"/>
            <a:ext cx="4500593" cy="4429156"/>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786314" y="928670"/>
            <a:ext cx="4286248" cy="442915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44" y="928670"/>
            <a:ext cx="4357718" cy="4572032"/>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3438" y="928670"/>
            <a:ext cx="4357718" cy="457203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14282" y="785794"/>
            <a:ext cx="4357718" cy="4714908"/>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714876" y="785794"/>
            <a:ext cx="4214842" cy="4714908"/>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44" y="571480"/>
            <a:ext cx="4429156" cy="4929222"/>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714876" y="571480"/>
            <a:ext cx="4286280" cy="492922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dirty="0" smtClean="0">
                <a:solidFill>
                  <a:schemeClr val="accent6">
                    <a:lumMod val="50000"/>
                  </a:schemeClr>
                </a:solidFill>
              </a:rPr>
              <a:t>PANTEAMIENTO DEL PROBLEMA</a:t>
            </a:r>
            <a:endParaRPr lang="es-EC" dirty="0">
              <a:solidFill>
                <a:schemeClr val="accent6">
                  <a:lumMod val="50000"/>
                </a:schemeClr>
              </a:solidFill>
            </a:endParaRPr>
          </a:p>
        </p:txBody>
      </p:sp>
      <p:graphicFrame>
        <p:nvGraphicFramePr>
          <p:cNvPr id="3" name="2 Diagrama"/>
          <p:cNvGraphicFramePr/>
          <p:nvPr/>
        </p:nvGraphicFramePr>
        <p:xfrm>
          <a:off x="500034" y="1285860"/>
          <a:ext cx="8001056"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p:nvPr/>
        </p:nvPicPr>
        <p:blipFill rotWithShape="1">
          <a:blip r:embed="rId7">
            <a:extLst>
              <a:ext uri="{28A0092B-C50C-407E-A947-70E740481C1C}">
                <a14:useLocalDpi xmlns:a14="http://schemas.microsoft.com/office/drawing/2010/main" val="0"/>
              </a:ext>
            </a:extLst>
          </a:blip>
          <a:srcRect r="5582"/>
          <a:stretch/>
        </p:blipFill>
        <p:spPr bwMode="auto">
          <a:xfrm>
            <a:off x="0" y="1928802"/>
            <a:ext cx="9144000" cy="4524313"/>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14282" y="785794"/>
            <a:ext cx="4357718" cy="4786346"/>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85794"/>
            <a:ext cx="4352956" cy="478634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44" y="571480"/>
            <a:ext cx="4500594" cy="500066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14844" y="586870"/>
            <a:ext cx="4429156" cy="498527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19702"/>
            <a:ext cx="4357718" cy="478634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857224" y="642918"/>
            <a:ext cx="7858180" cy="5857916"/>
          </a:xfrm>
          <a:prstGeom prst="rect">
            <a:avLst/>
          </a:prstGeom>
          <a:noFill/>
          <a:ln>
            <a:noFill/>
          </a:ln>
        </p:spPr>
      </p:pic>
      <p:sp>
        <p:nvSpPr>
          <p:cNvPr id="5" name="1 Título"/>
          <p:cNvSpPr>
            <a:spLocks noGrp="1"/>
          </p:cNvSpPr>
          <p:nvPr>
            <p:ph type="title"/>
          </p:nvPr>
        </p:nvSpPr>
        <p:spPr>
          <a:xfrm>
            <a:off x="500034" y="-142900"/>
            <a:ext cx="8229600" cy="1143000"/>
          </a:xfrm>
        </p:spPr>
        <p:txBody>
          <a:bodyPr>
            <a:normAutofit/>
          </a:bodyPr>
          <a:lstStyle/>
          <a:p>
            <a:pPr algn="ctr"/>
            <a:r>
              <a:rPr lang="es-EC" dirty="0" smtClean="0"/>
              <a:t>CORRELACIONES</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44" y="1285860"/>
            <a:ext cx="4500594" cy="4143404"/>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714876" y="1285860"/>
            <a:ext cx="4357686" cy="4143404"/>
          </a:xfrm>
          <a:prstGeom prst="rect">
            <a:avLst/>
          </a:prstGeom>
          <a:noFill/>
          <a:ln>
            <a:noFill/>
          </a:ln>
        </p:spPr>
      </p:pic>
      <p:sp>
        <p:nvSpPr>
          <p:cNvPr id="5" name="1 Título"/>
          <p:cNvSpPr>
            <a:spLocks noGrp="1"/>
          </p:cNvSpPr>
          <p:nvPr>
            <p:ph type="title"/>
          </p:nvPr>
        </p:nvSpPr>
        <p:spPr>
          <a:xfrm>
            <a:off x="500034" y="71422"/>
            <a:ext cx="8229600" cy="1143000"/>
          </a:xfrm>
        </p:spPr>
        <p:txBody>
          <a:bodyPr>
            <a:normAutofit/>
          </a:bodyPr>
          <a:lstStyle/>
          <a:p>
            <a:pPr algn="ctr"/>
            <a:r>
              <a:rPr lang="es-EC" dirty="0" smtClean="0"/>
              <a:t>ANOVAS</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2844" y="857232"/>
            <a:ext cx="4357718" cy="4214842"/>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57232"/>
            <a:ext cx="4357718" cy="421484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404664" y="-161925"/>
            <a:ext cx="8229600" cy="1143000"/>
          </a:xfrm>
        </p:spPr>
        <p:txBody>
          <a:bodyPr/>
          <a:lstStyle/>
          <a:p>
            <a:pPr algn="ctr"/>
            <a:r>
              <a:rPr lang="es-ES" dirty="0" smtClean="0">
                <a:solidFill>
                  <a:srgbClr val="00B050"/>
                </a:solidFill>
              </a:rPr>
              <a:t>MATRIZ DE CRUCES</a:t>
            </a:r>
            <a:endParaRPr lang="es-EC" dirty="0">
              <a:solidFill>
                <a:srgbClr val="00B05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745274"/>
            <a:ext cx="9036496" cy="5276013"/>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57214"/>
            <a:ext cx="8229600" cy="1143000"/>
          </a:xfrm>
        </p:spPr>
        <p:txBody>
          <a:bodyPr>
            <a:normAutofit/>
          </a:bodyPr>
          <a:lstStyle/>
          <a:p>
            <a:pPr algn="ctr"/>
            <a:r>
              <a:rPr lang="es-EC" sz="3200" dirty="0" smtClean="0">
                <a:solidFill>
                  <a:schemeClr val="accent2"/>
                </a:solidFill>
              </a:rPr>
              <a:t>MATRIZ DE RESUMEN</a:t>
            </a:r>
            <a:endParaRPr lang="es-EC" sz="3200" dirty="0">
              <a:solidFill>
                <a:schemeClr val="accent2"/>
              </a:solidFill>
            </a:endParaRPr>
          </a:p>
        </p:txBody>
      </p:sp>
      <p:graphicFrame>
        <p:nvGraphicFramePr>
          <p:cNvPr id="3" name="2 Tabla"/>
          <p:cNvGraphicFramePr>
            <a:graphicFrameLocks noGrp="1"/>
          </p:cNvGraphicFramePr>
          <p:nvPr/>
        </p:nvGraphicFramePr>
        <p:xfrm>
          <a:off x="142844" y="404497"/>
          <a:ext cx="8858279" cy="6231876"/>
        </p:xfrm>
        <a:graphic>
          <a:graphicData uri="http://schemas.openxmlformats.org/drawingml/2006/table">
            <a:tbl>
              <a:tblPr>
                <a:tableStyleId>{5DA37D80-6434-44D0-A028-1B22A696006F}</a:tableStyleId>
              </a:tblPr>
              <a:tblGrid>
                <a:gridCol w="360092"/>
                <a:gridCol w="360092"/>
                <a:gridCol w="2520649"/>
                <a:gridCol w="2088537"/>
                <a:gridCol w="3528909"/>
              </a:tblGrid>
              <a:tr h="320039">
                <a:tc rowSpan="16">
                  <a:txBody>
                    <a:bodyPr/>
                    <a:lstStyle/>
                    <a:p>
                      <a:pPr indent="180340" algn="ctr">
                        <a:lnSpc>
                          <a:spcPct val="100000"/>
                        </a:lnSpc>
                        <a:spcAft>
                          <a:spcPts val="0"/>
                        </a:spcAft>
                      </a:pPr>
                      <a:r>
                        <a:rPr lang="es-EC" sz="1050" b="1" dirty="0"/>
                        <a:t>ANÁLISIS UNIVARIADO</a:t>
                      </a:r>
                      <a:endParaRPr lang="es-EC" sz="1050" b="1" dirty="0">
                        <a:solidFill>
                          <a:schemeClr val="tx1"/>
                        </a:solidFill>
                        <a:latin typeface="Calibri"/>
                        <a:ea typeface="Calibri"/>
                        <a:cs typeface="Times New Roman"/>
                      </a:endParaRPr>
                    </a:p>
                  </a:txBody>
                  <a:tcPr marL="839" marR="839" marT="0" marB="0" vert="vert270" anchor="ctr"/>
                </a:tc>
                <a:tc>
                  <a:txBody>
                    <a:bodyPr/>
                    <a:lstStyle/>
                    <a:p>
                      <a:pPr indent="180340" algn="ctr">
                        <a:lnSpc>
                          <a:spcPct val="100000"/>
                        </a:lnSpc>
                        <a:spcAft>
                          <a:spcPts val="0"/>
                        </a:spcAft>
                      </a:pPr>
                      <a:r>
                        <a:rPr lang="es-EC" sz="1050" b="1"/>
                        <a:t>Nº</a:t>
                      </a:r>
                      <a:endParaRPr lang="es-EC" sz="1050" b="1">
                        <a:solidFill>
                          <a:schemeClr val="tx1"/>
                        </a:solidFill>
                        <a:latin typeface="Calibri"/>
                        <a:ea typeface="Calibri"/>
                        <a:cs typeface="Times New Roman"/>
                      </a:endParaRPr>
                    </a:p>
                  </a:txBody>
                  <a:tcPr marL="839" marR="839" marT="0" marB="0" anchor="ctr"/>
                </a:tc>
                <a:tc>
                  <a:txBody>
                    <a:bodyPr/>
                    <a:lstStyle/>
                    <a:p>
                      <a:pPr indent="180340" algn="ctr">
                        <a:lnSpc>
                          <a:spcPct val="100000"/>
                        </a:lnSpc>
                        <a:spcAft>
                          <a:spcPts val="0"/>
                        </a:spcAft>
                      </a:pPr>
                      <a:r>
                        <a:rPr lang="es-EC" sz="1050" b="1" dirty="0"/>
                        <a:t>VARIABLE</a:t>
                      </a:r>
                      <a:endParaRPr lang="es-EC" sz="1050" b="1" dirty="0">
                        <a:solidFill>
                          <a:schemeClr val="tx1"/>
                        </a:solidFill>
                        <a:latin typeface="Calibri"/>
                        <a:ea typeface="Calibri"/>
                        <a:cs typeface="Times New Roman"/>
                      </a:endParaRPr>
                    </a:p>
                  </a:txBody>
                  <a:tcPr marL="839" marR="839" marT="0" marB="0" anchor="ctr"/>
                </a:tc>
                <a:tc>
                  <a:txBody>
                    <a:bodyPr/>
                    <a:lstStyle/>
                    <a:p>
                      <a:pPr indent="180340" algn="ctr">
                        <a:lnSpc>
                          <a:spcPct val="100000"/>
                        </a:lnSpc>
                        <a:spcAft>
                          <a:spcPts val="0"/>
                        </a:spcAft>
                      </a:pPr>
                      <a:r>
                        <a:rPr lang="es-EC" sz="1050" b="1"/>
                        <a:t>HALLAZGO</a:t>
                      </a:r>
                      <a:endParaRPr lang="es-EC" sz="1050" b="1">
                        <a:solidFill>
                          <a:schemeClr val="tx1"/>
                        </a:solidFill>
                        <a:latin typeface="Calibri"/>
                        <a:ea typeface="Calibri"/>
                        <a:cs typeface="Times New Roman"/>
                      </a:endParaRPr>
                    </a:p>
                  </a:txBody>
                  <a:tcPr marL="839" marR="839" marT="0" marB="0" anchor="ctr"/>
                </a:tc>
                <a:tc>
                  <a:txBody>
                    <a:bodyPr/>
                    <a:lstStyle/>
                    <a:p>
                      <a:pPr indent="180340" algn="ctr">
                        <a:lnSpc>
                          <a:spcPct val="100000"/>
                        </a:lnSpc>
                        <a:spcAft>
                          <a:spcPts val="0"/>
                        </a:spcAft>
                      </a:pPr>
                      <a:r>
                        <a:rPr lang="es-EC" sz="1050" b="1" dirty="0"/>
                        <a:t>LÍNEA BASE ESTRATÉGICA</a:t>
                      </a:r>
                      <a:endParaRPr lang="es-EC" sz="1050" b="1" dirty="0">
                        <a:solidFill>
                          <a:schemeClr val="tx1"/>
                        </a:solidFill>
                        <a:latin typeface="Calibri"/>
                        <a:ea typeface="Calibri"/>
                        <a:cs typeface="Times New Roman"/>
                      </a:endParaRPr>
                    </a:p>
                  </a:txBody>
                  <a:tcPr marL="839" marR="839" marT="0" marB="0" anchor="ctr"/>
                </a:tc>
              </a:tr>
              <a:tr h="418448">
                <a:tc vMerge="1">
                  <a:txBody>
                    <a:bodyPr/>
                    <a:lstStyle/>
                    <a:p>
                      <a:endParaRPr lang="es-EC"/>
                    </a:p>
                  </a:txBody>
                  <a:tcPr/>
                </a:tc>
                <a:tc>
                  <a:txBody>
                    <a:bodyPr/>
                    <a:lstStyle/>
                    <a:p>
                      <a:pPr indent="180340" algn="ctr">
                        <a:lnSpc>
                          <a:spcPct val="100000"/>
                        </a:lnSpc>
                        <a:spcAft>
                          <a:spcPts val="0"/>
                        </a:spcAft>
                      </a:pPr>
                      <a:r>
                        <a:rPr lang="es-EC" sz="1050"/>
                        <a:t>1</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Usted es</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La mayoría son personas jurídicas</a:t>
                      </a:r>
                      <a:endParaRPr lang="es-EC" sz="1050">
                        <a:solidFill>
                          <a:schemeClr val="tx1"/>
                        </a:solidFill>
                        <a:latin typeface="Calibri"/>
                        <a:ea typeface="Calibri"/>
                        <a:cs typeface="Times New Roman"/>
                      </a:endParaRPr>
                    </a:p>
                  </a:txBody>
                  <a:tcPr marL="839" marR="839" marT="0" marB="0" anchor="ctr"/>
                </a:tc>
                <a:tc rowSpan="4">
                  <a:txBody>
                    <a:bodyPr/>
                    <a:lstStyle/>
                    <a:p>
                      <a:pPr indent="180340" algn="ctr">
                        <a:lnSpc>
                          <a:spcPct val="100000"/>
                        </a:lnSpc>
                        <a:spcAft>
                          <a:spcPts val="0"/>
                        </a:spcAft>
                      </a:pPr>
                      <a:r>
                        <a:rPr lang="es-EC" sz="1050" dirty="0"/>
                        <a:t>La mayoría de empresas constructoras encuestadas son estables y con experiencia en el mercado.</a:t>
                      </a:r>
                      <a:endParaRPr lang="es-EC" sz="1050" dirty="0">
                        <a:solidFill>
                          <a:schemeClr val="tx1"/>
                        </a:solidFill>
                        <a:latin typeface="Calibri"/>
                        <a:ea typeface="Calibri"/>
                        <a:cs typeface="Times New Roman"/>
                      </a:endParaRPr>
                    </a:p>
                  </a:txBody>
                  <a:tcPr marL="839" marR="839" marT="0" marB="0" anchor="ctr"/>
                </a:tc>
              </a:tr>
              <a:tr h="320039">
                <a:tc vMerge="1">
                  <a:txBody>
                    <a:bodyPr/>
                    <a:lstStyle/>
                    <a:p>
                      <a:endParaRPr lang="es-EC"/>
                    </a:p>
                  </a:txBody>
                  <a:tcPr/>
                </a:tc>
                <a:tc>
                  <a:txBody>
                    <a:bodyPr/>
                    <a:lstStyle/>
                    <a:p>
                      <a:pPr indent="180340" algn="ctr">
                        <a:lnSpc>
                          <a:spcPct val="100000"/>
                        </a:lnSpc>
                        <a:spcAft>
                          <a:spcPts val="0"/>
                        </a:spcAft>
                      </a:pPr>
                      <a:r>
                        <a:rPr lang="es-EC" sz="1050"/>
                        <a:t>2</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Cargo del encuestado</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Gerentes</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3</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Número de empleados</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11 empleados en promedio</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4</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Tiempo de funcionamiento</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10 años en promedio</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5</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Especialidad de la empresa</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Construcción de edificios</a:t>
                      </a:r>
                      <a:endParaRPr lang="es-EC" sz="1050">
                        <a:solidFill>
                          <a:schemeClr val="tx1"/>
                        </a:solidFill>
                        <a:latin typeface="Calibri"/>
                        <a:ea typeface="Calibri"/>
                        <a:cs typeface="Times New Roman"/>
                      </a:endParaRPr>
                    </a:p>
                  </a:txBody>
                  <a:tcPr marL="839" marR="839" marT="0" marB="0" anchor="ctr"/>
                </a:tc>
                <a:tc rowSpan="4">
                  <a:txBody>
                    <a:bodyPr/>
                    <a:lstStyle/>
                    <a:p>
                      <a:pPr indent="180340" algn="ctr">
                        <a:lnSpc>
                          <a:spcPct val="100000"/>
                        </a:lnSpc>
                        <a:spcAft>
                          <a:spcPts val="0"/>
                        </a:spcAft>
                      </a:pPr>
                      <a:r>
                        <a:rPr lang="es-EC" sz="1050"/>
                        <a:t>Las empresas privadas se dedican en su mayoría a la construcción de edificios ya que hay mayor demanda para usarlos como oficinas o vivienda.</a:t>
                      </a:r>
                      <a:endParaRPr lang="es-EC" sz="1050">
                        <a:solidFill>
                          <a:schemeClr val="tx1"/>
                        </a:solidFill>
                        <a:latin typeface="Calibri"/>
                        <a:ea typeface="Calibri"/>
                        <a:cs typeface="Times New Roman"/>
                      </a:endParaRPr>
                    </a:p>
                  </a:txBody>
                  <a:tcPr marL="839" marR="839" marT="0" marB="0" anchor="ctr"/>
                </a:tc>
              </a:tr>
              <a:tr h="320039">
                <a:tc vMerge="1">
                  <a:txBody>
                    <a:bodyPr/>
                    <a:lstStyle/>
                    <a:p>
                      <a:endParaRPr lang="es-EC"/>
                    </a:p>
                  </a:txBody>
                  <a:tcPr/>
                </a:tc>
                <a:tc>
                  <a:txBody>
                    <a:bodyPr/>
                    <a:lstStyle/>
                    <a:p>
                      <a:pPr indent="180340" algn="ctr">
                        <a:lnSpc>
                          <a:spcPct val="100000"/>
                        </a:lnSpc>
                        <a:spcAft>
                          <a:spcPts val="0"/>
                        </a:spcAft>
                      </a:pPr>
                      <a:r>
                        <a:rPr lang="es-EC" sz="1050"/>
                        <a:t>6</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Tipo de contratación</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Contratación privada</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7</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Tamaño de la empresa</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Empresa mediana</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8</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Tipo de contratación pública</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Licitación</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9</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Uso de herramientas de gestión</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No utilizan</a:t>
                      </a:r>
                      <a:endParaRPr lang="es-EC" sz="1050">
                        <a:solidFill>
                          <a:schemeClr val="tx1"/>
                        </a:solidFill>
                        <a:latin typeface="Calibri"/>
                        <a:ea typeface="Calibri"/>
                        <a:cs typeface="Times New Roman"/>
                      </a:endParaRPr>
                    </a:p>
                  </a:txBody>
                  <a:tcPr marL="839" marR="839" marT="0" marB="0" anchor="ctr"/>
                </a:tc>
                <a:tc rowSpan="2">
                  <a:txBody>
                    <a:bodyPr/>
                    <a:lstStyle/>
                    <a:p>
                      <a:pPr indent="180340" algn="ctr">
                        <a:lnSpc>
                          <a:spcPct val="100000"/>
                        </a:lnSpc>
                        <a:spcAft>
                          <a:spcPts val="0"/>
                        </a:spcAft>
                      </a:pPr>
                      <a:r>
                        <a:rPr lang="es-EC" sz="1050" dirty="0"/>
                        <a:t>En su mayoría las empresas constructoras no utilizan herramientas de gestión administrativa argumentando que no son necesarias  para sus operaciones.</a:t>
                      </a:r>
                      <a:endParaRPr lang="es-EC" sz="1050" dirty="0">
                        <a:solidFill>
                          <a:schemeClr val="tx1"/>
                        </a:solidFill>
                        <a:latin typeface="Calibri"/>
                        <a:ea typeface="Calibri"/>
                        <a:cs typeface="Times New Roman"/>
                      </a:endParaRPr>
                    </a:p>
                  </a:txBody>
                  <a:tcPr marL="839" marR="839" marT="0" marB="0" anchor="ctr"/>
                </a:tc>
              </a:tr>
              <a:tr h="960116">
                <a:tc vMerge="1">
                  <a:txBody>
                    <a:bodyPr/>
                    <a:lstStyle/>
                    <a:p>
                      <a:endParaRPr lang="es-EC"/>
                    </a:p>
                  </a:txBody>
                  <a:tcPr/>
                </a:tc>
                <a:tc>
                  <a:txBody>
                    <a:bodyPr/>
                    <a:lstStyle/>
                    <a:p>
                      <a:pPr indent="180340" algn="ctr">
                        <a:lnSpc>
                          <a:spcPct val="100000"/>
                        </a:lnSpc>
                        <a:spcAft>
                          <a:spcPts val="0"/>
                        </a:spcAft>
                      </a:pPr>
                      <a:r>
                        <a:rPr lang="es-EC" sz="1050"/>
                        <a:t>10</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Razones para no usar una herramienta de gestión</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No son necesarias</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11</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Tipo de herramienta que usa</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BSC / gestión por procesos</a:t>
                      </a:r>
                      <a:endParaRPr lang="es-EC" sz="1050">
                        <a:solidFill>
                          <a:schemeClr val="tx1"/>
                        </a:solidFill>
                        <a:latin typeface="Calibri"/>
                        <a:ea typeface="Calibri"/>
                        <a:cs typeface="Times New Roman"/>
                      </a:endParaRPr>
                    </a:p>
                  </a:txBody>
                  <a:tcPr marL="839" marR="839" marT="0" marB="0" anchor="ctr"/>
                </a:tc>
                <a:tc rowSpan="5">
                  <a:txBody>
                    <a:bodyPr/>
                    <a:lstStyle/>
                    <a:p>
                      <a:pPr indent="180340" algn="ctr">
                        <a:lnSpc>
                          <a:spcPct val="100000"/>
                        </a:lnSpc>
                        <a:spcAft>
                          <a:spcPts val="0"/>
                        </a:spcAft>
                      </a:pPr>
                      <a:r>
                        <a:rPr lang="es-EC" sz="1050" dirty="0"/>
                        <a:t>Las constructoras que sí utilizan herramientas de gestión administrativa cuentan con personal capacitado para desarrollarlas y realizan un análisis previo a su uso, siendo las herramientas más utilizadas el BSC y la gestión por procesos.</a:t>
                      </a:r>
                      <a:endParaRPr lang="es-EC" sz="1050" dirty="0">
                        <a:solidFill>
                          <a:schemeClr val="tx1"/>
                        </a:solidFill>
                        <a:latin typeface="Calibri"/>
                        <a:ea typeface="Calibri"/>
                        <a:cs typeface="Times New Roman"/>
                      </a:endParaRPr>
                    </a:p>
                  </a:txBody>
                  <a:tcPr marL="839" marR="839" marT="0" marB="0" anchor="ctr"/>
                </a:tc>
              </a:tr>
              <a:tr h="640078">
                <a:tc vMerge="1">
                  <a:txBody>
                    <a:bodyPr/>
                    <a:lstStyle/>
                    <a:p>
                      <a:endParaRPr lang="es-EC"/>
                    </a:p>
                  </a:txBody>
                  <a:tcPr/>
                </a:tc>
                <a:tc>
                  <a:txBody>
                    <a:bodyPr/>
                    <a:lstStyle/>
                    <a:p>
                      <a:pPr indent="180340" algn="ctr">
                        <a:lnSpc>
                          <a:spcPct val="100000"/>
                        </a:lnSpc>
                        <a:spcAft>
                          <a:spcPts val="0"/>
                        </a:spcAft>
                      </a:pPr>
                      <a:r>
                        <a:rPr lang="es-EC" sz="1050"/>
                        <a:t>12</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Análisis previo al uso de una herramienta de gestión</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Si</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13</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Herramientas de diagnóstico</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FODA</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20039">
                <a:tc vMerge="1">
                  <a:txBody>
                    <a:bodyPr/>
                    <a:lstStyle/>
                    <a:p>
                      <a:endParaRPr lang="es-EC"/>
                    </a:p>
                  </a:txBody>
                  <a:tcPr/>
                </a:tc>
                <a:tc>
                  <a:txBody>
                    <a:bodyPr/>
                    <a:lstStyle/>
                    <a:p>
                      <a:pPr indent="180340" algn="ctr">
                        <a:lnSpc>
                          <a:spcPct val="100000"/>
                        </a:lnSpc>
                        <a:spcAft>
                          <a:spcPts val="0"/>
                        </a:spcAft>
                      </a:pPr>
                      <a:r>
                        <a:rPr lang="es-EC" sz="1050"/>
                        <a:t>14</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Personal capacitado</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Si</a:t>
                      </a:r>
                      <a:endParaRPr lang="es-EC" sz="1050">
                        <a:solidFill>
                          <a:schemeClr val="tx1"/>
                        </a:solidFill>
                        <a:latin typeface="Calibri"/>
                        <a:ea typeface="Calibri"/>
                        <a:cs typeface="Times New Roman"/>
                      </a:endParaRPr>
                    </a:p>
                  </a:txBody>
                  <a:tcPr marL="839" marR="839" marT="0" marB="0" anchor="ctr"/>
                </a:tc>
                <a:tc vMerge="1">
                  <a:txBody>
                    <a:bodyPr/>
                    <a:lstStyle/>
                    <a:p>
                      <a:endParaRPr lang="es-EC"/>
                    </a:p>
                  </a:txBody>
                  <a:tcPr/>
                </a:tc>
              </a:tr>
              <a:tr h="372766">
                <a:tc vMerge="1">
                  <a:txBody>
                    <a:bodyPr/>
                    <a:lstStyle/>
                    <a:p>
                      <a:endParaRPr lang="es-EC"/>
                    </a:p>
                  </a:txBody>
                  <a:tcPr/>
                </a:tc>
                <a:tc>
                  <a:txBody>
                    <a:bodyPr/>
                    <a:lstStyle/>
                    <a:p>
                      <a:pPr indent="180340" algn="ctr">
                        <a:lnSpc>
                          <a:spcPct val="100000"/>
                        </a:lnSpc>
                        <a:spcAft>
                          <a:spcPts val="0"/>
                        </a:spcAft>
                      </a:pPr>
                      <a:r>
                        <a:rPr lang="es-EC" sz="1050"/>
                        <a:t>15</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a:t>Software de gestión</a:t>
                      </a:r>
                      <a:endParaRPr lang="es-EC" sz="1050">
                        <a:solidFill>
                          <a:schemeClr val="tx1"/>
                        </a:solidFill>
                        <a:latin typeface="Calibri"/>
                        <a:ea typeface="Calibri"/>
                        <a:cs typeface="Times New Roman"/>
                      </a:endParaRPr>
                    </a:p>
                  </a:txBody>
                  <a:tcPr marL="839" marR="839" marT="0" marB="0" anchor="ctr"/>
                </a:tc>
                <a:tc>
                  <a:txBody>
                    <a:bodyPr/>
                    <a:lstStyle/>
                    <a:p>
                      <a:pPr indent="180340" algn="l">
                        <a:lnSpc>
                          <a:spcPct val="100000"/>
                        </a:lnSpc>
                        <a:spcAft>
                          <a:spcPts val="0"/>
                        </a:spcAft>
                      </a:pPr>
                      <a:r>
                        <a:rPr lang="es-EC" sz="1050" dirty="0"/>
                        <a:t>SAP</a:t>
                      </a:r>
                      <a:endParaRPr lang="es-EC" sz="1050" dirty="0">
                        <a:solidFill>
                          <a:schemeClr val="tx1"/>
                        </a:solidFill>
                        <a:latin typeface="Calibri"/>
                        <a:ea typeface="Calibri"/>
                        <a:cs typeface="Times New Roman"/>
                      </a:endParaRPr>
                    </a:p>
                  </a:txBody>
                  <a:tcPr marL="839" marR="839" marT="0" marB="0" anchor="ct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4282" y="571480"/>
          <a:ext cx="8643999" cy="4469054"/>
        </p:xfrm>
        <a:graphic>
          <a:graphicData uri="http://schemas.openxmlformats.org/drawingml/2006/table">
            <a:tbl>
              <a:tblPr>
                <a:tableStyleId>{5DA37D80-6434-44D0-A028-1B22A696006F}</a:tableStyleId>
              </a:tblPr>
              <a:tblGrid>
                <a:gridCol w="357191"/>
                <a:gridCol w="357190"/>
                <a:gridCol w="2571768"/>
                <a:gridCol w="2286016"/>
                <a:gridCol w="3071834"/>
              </a:tblGrid>
              <a:tr h="280141">
                <a:tc rowSpan="7">
                  <a:txBody>
                    <a:bodyPr/>
                    <a:lstStyle/>
                    <a:p>
                      <a:pPr indent="180340" algn="ctr">
                        <a:lnSpc>
                          <a:spcPct val="100000"/>
                        </a:lnSpc>
                        <a:spcAft>
                          <a:spcPts val="0"/>
                        </a:spcAft>
                      </a:pPr>
                      <a:r>
                        <a:rPr lang="es-EC" sz="1050" b="1" dirty="0"/>
                        <a:t>ANÁLISIS UNIVARIADO</a:t>
                      </a:r>
                      <a:endParaRPr lang="es-EC" sz="1050" b="1" dirty="0">
                        <a:solidFill>
                          <a:schemeClr val="tx1"/>
                        </a:solidFill>
                        <a:latin typeface="Calibri"/>
                        <a:ea typeface="Calibri"/>
                        <a:cs typeface="Times New Roman"/>
                      </a:endParaRPr>
                    </a:p>
                  </a:txBody>
                  <a:tcPr marL="1233" marR="1233" marT="0" marB="0" vert="vert270" anchor="ctr"/>
                </a:tc>
                <a:tc>
                  <a:txBody>
                    <a:bodyPr/>
                    <a:lstStyle/>
                    <a:p>
                      <a:pPr indent="180340" algn="ctr">
                        <a:lnSpc>
                          <a:spcPct val="100000"/>
                        </a:lnSpc>
                        <a:spcAft>
                          <a:spcPts val="0"/>
                        </a:spcAft>
                      </a:pPr>
                      <a:r>
                        <a:rPr lang="es-EC" sz="1050" b="1"/>
                        <a:t>Nº</a:t>
                      </a:r>
                      <a:endParaRPr lang="es-EC" sz="1050" b="1">
                        <a:solidFill>
                          <a:schemeClr val="tx1"/>
                        </a:solidFill>
                        <a:latin typeface="Calibri"/>
                        <a:ea typeface="Calibri"/>
                        <a:cs typeface="Times New Roman"/>
                      </a:endParaRPr>
                    </a:p>
                  </a:txBody>
                  <a:tcPr marL="1233" marR="1233" marT="0" marB="0" anchor="ctr"/>
                </a:tc>
                <a:tc>
                  <a:txBody>
                    <a:bodyPr/>
                    <a:lstStyle/>
                    <a:p>
                      <a:pPr indent="180340" algn="ctr">
                        <a:lnSpc>
                          <a:spcPct val="100000"/>
                        </a:lnSpc>
                        <a:spcAft>
                          <a:spcPts val="0"/>
                        </a:spcAft>
                      </a:pPr>
                      <a:r>
                        <a:rPr lang="es-EC" sz="1050" b="1"/>
                        <a:t>VARIABLE</a:t>
                      </a:r>
                      <a:endParaRPr lang="es-EC" sz="1050" b="1">
                        <a:solidFill>
                          <a:schemeClr val="tx1"/>
                        </a:solidFill>
                        <a:latin typeface="Calibri"/>
                        <a:ea typeface="Calibri"/>
                        <a:cs typeface="Times New Roman"/>
                      </a:endParaRPr>
                    </a:p>
                  </a:txBody>
                  <a:tcPr marL="1233" marR="1233" marT="0" marB="0" anchor="ctr"/>
                </a:tc>
                <a:tc>
                  <a:txBody>
                    <a:bodyPr/>
                    <a:lstStyle/>
                    <a:p>
                      <a:pPr indent="180340" algn="ctr">
                        <a:lnSpc>
                          <a:spcPct val="100000"/>
                        </a:lnSpc>
                        <a:spcAft>
                          <a:spcPts val="0"/>
                        </a:spcAft>
                      </a:pPr>
                      <a:r>
                        <a:rPr lang="es-EC" sz="1050" b="1"/>
                        <a:t>HALLAZGO</a:t>
                      </a:r>
                      <a:endParaRPr lang="es-EC" sz="1050" b="1">
                        <a:solidFill>
                          <a:schemeClr val="tx1"/>
                        </a:solidFill>
                        <a:latin typeface="Calibri"/>
                        <a:ea typeface="Calibri"/>
                        <a:cs typeface="Times New Roman"/>
                      </a:endParaRPr>
                    </a:p>
                  </a:txBody>
                  <a:tcPr marL="1233" marR="1233" marT="0" marB="0" anchor="ctr"/>
                </a:tc>
                <a:tc>
                  <a:txBody>
                    <a:bodyPr/>
                    <a:lstStyle/>
                    <a:p>
                      <a:pPr indent="180340" algn="ctr">
                        <a:lnSpc>
                          <a:spcPct val="100000"/>
                        </a:lnSpc>
                        <a:spcAft>
                          <a:spcPts val="0"/>
                        </a:spcAft>
                      </a:pPr>
                      <a:r>
                        <a:rPr lang="es-EC" sz="1050" b="1" dirty="0"/>
                        <a:t>LÍNEA BASE ESTRATÉGICA</a:t>
                      </a:r>
                      <a:endParaRPr lang="es-EC" sz="1050" b="1" dirty="0">
                        <a:solidFill>
                          <a:schemeClr val="tx1"/>
                        </a:solidFill>
                        <a:latin typeface="Calibri"/>
                        <a:ea typeface="Calibri"/>
                        <a:cs typeface="Times New Roman"/>
                      </a:endParaRPr>
                    </a:p>
                  </a:txBody>
                  <a:tcPr marL="1233" marR="1233" marT="0" marB="0" anchor="ctr"/>
                </a:tc>
              </a:tr>
              <a:tr h="280141">
                <a:tc vMerge="1">
                  <a:txBody>
                    <a:bodyPr/>
                    <a:lstStyle/>
                    <a:p>
                      <a:endParaRPr lang="es-EC"/>
                    </a:p>
                  </a:txBody>
                  <a:tcPr/>
                </a:tc>
                <a:tc>
                  <a:txBody>
                    <a:bodyPr/>
                    <a:lstStyle/>
                    <a:p>
                      <a:pPr indent="180340" algn="ctr">
                        <a:lnSpc>
                          <a:spcPct val="100000"/>
                        </a:lnSpc>
                        <a:spcAft>
                          <a:spcPts val="0"/>
                        </a:spcAft>
                      </a:pPr>
                      <a:r>
                        <a:rPr lang="es-EC" sz="1050" dirty="0"/>
                        <a:t>16</a:t>
                      </a:r>
                      <a:endParaRPr lang="es-EC" sz="1050" dirty="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La herramienta ha dado los resultados esperados</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Si</a:t>
                      </a:r>
                      <a:endParaRPr lang="es-EC" sz="1050">
                        <a:solidFill>
                          <a:schemeClr val="tx1"/>
                        </a:solidFill>
                        <a:latin typeface="Calibri"/>
                        <a:ea typeface="Calibri"/>
                        <a:cs typeface="Times New Roman"/>
                      </a:endParaRPr>
                    </a:p>
                  </a:txBody>
                  <a:tcPr marL="1233" marR="1233" marT="0" marB="0" anchor="ctr"/>
                </a:tc>
                <a:tc rowSpan="3">
                  <a:txBody>
                    <a:bodyPr/>
                    <a:lstStyle/>
                    <a:p>
                      <a:pPr indent="180340" algn="ctr">
                        <a:lnSpc>
                          <a:spcPct val="100000"/>
                        </a:lnSpc>
                        <a:spcAft>
                          <a:spcPts val="0"/>
                        </a:spcAft>
                      </a:pPr>
                      <a:r>
                        <a:rPr lang="es-EC" sz="1050"/>
                        <a:t>Las herramientas de gestión administrativa que han usado en las empresas constructoras han dado los resultados esperados, siendo sus principales beneficios conocer mejor al mercado y manejo óptimo de los recursos.</a:t>
                      </a:r>
                      <a:endParaRPr lang="es-EC" sz="1050">
                        <a:solidFill>
                          <a:schemeClr val="tx1"/>
                        </a:solidFill>
                        <a:latin typeface="Calibri"/>
                        <a:ea typeface="Calibri"/>
                        <a:cs typeface="Times New Roman"/>
                      </a:endParaRPr>
                    </a:p>
                  </a:txBody>
                  <a:tcPr marL="1233" marR="1233" marT="0" marB="0" anchor="ctr"/>
                </a:tc>
              </a:tr>
              <a:tr h="428078">
                <a:tc vMerge="1">
                  <a:txBody>
                    <a:bodyPr/>
                    <a:lstStyle/>
                    <a:p>
                      <a:endParaRPr lang="es-EC"/>
                    </a:p>
                  </a:txBody>
                  <a:tcPr/>
                </a:tc>
                <a:tc>
                  <a:txBody>
                    <a:bodyPr/>
                    <a:lstStyle/>
                    <a:p>
                      <a:pPr indent="180340" algn="ctr">
                        <a:lnSpc>
                          <a:spcPct val="100000"/>
                        </a:lnSpc>
                        <a:spcAft>
                          <a:spcPts val="0"/>
                        </a:spcAft>
                      </a:pPr>
                      <a:r>
                        <a:rPr lang="es-EC" sz="1050"/>
                        <a:t>17</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Beneficios de usar una herramienta de gestión</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Conocer mejor el mercado / manejo óptimo de recursos</a:t>
                      </a:r>
                      <a:endParaRPr lang="es-EC" sz="1050">
                        <a:solidFill>
                          <a:schemeClr val="tx1"/>
                        </a:solidFill>
                        <a:latin typeface="Calibri"/>
                        <a:ea typeface="Calibri"/>
                        <a:cs typeface="Times New Roman"/>
                      </a:endParaRPr>
                    </a:p>
                  </a:txBody>
                  <a:tcPr marL="1233" marR="1233" marT="0" marB="0" anchor="ctr"/>
                </a:tc>
                <a:tc vMerge="1">
                  <a:txBody>
                    <a:bodyPr/>
                    <a:lstStyle/>
                    <a:p>
                      <a:endParaRPr lang="es-EC"/>
                    </a:p>
                  </a:txBody>
                  <a:tcPr/>
                </a:tc>
              </a:tr>
              <a:tr h="1129749">
                <a:tc vMerge="1">
                  <a:txBody>
                    <a:bodyPr/>
                    <a:lstStyle/>
                    <a:p>
                      <a:endParaRPr lang="es-EC"/>
                    </a:p>
                  </a:txBody>
                  <a:tcPr/>
                </a:tc>
                <a:tc>
                  <a:txBody>
                    <a:bodyPr/>
                    <a:lstStyle/>
                    <a:p>
                      <a:pPr indent="180340" algn="ctr">
                        <a:lnSpc>
                          <a:spcPct val="100000"/>
                        </a:lnSpc>
                        <a:spcAft>
                          <a:spcPts val="0"/>
                        </a:spcAft>
                      </a:pPr>
                      <a:r>
                        <a:rPr lang="es-EC" sz="1050"/>
                        <a:t>18</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Tiempo de evaluación de la herramienta</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dirty="0"/>
                        <a:t>Mensual</a:t>
                      </a:r>
                      <a:endParaRPr lang="es-EC" sz="1050" dirty="0">
                        <a:solidFill>
                          <a:schemeClr val="tx1"/>
                        </a:solidFill>
                        <a:latin typeface="Calibri"/>
                        <a:ea typeface="Calibri"/>
                        <a:cs typeface="Times New Roman"/>
                      </a:endParaRPr>
                    </a:p>
                  </a:txBody>
                  <a:tcPr marL="1233" marR="1233" marT="0" marB="0" anchor="ctr"/>
                </a:tc>
                <a:tc vMerge="1">
                  <a:txBody>
                    <a:bodyPr/>
                    <a:lstStyle/>
                    <a:p>
                      <a:endParaRPr lang="es-EC"/>
                    </a:p>
                  </a:txBody>
                  <a:tcPr/>
                </a:tc>
              </a:tr>
              <a:tr h="214039">
                <a:tc vMerge="1">
                  <a:txBody>
                    <a:bodyPr/>
                    <a:lstStyle/>
                    <a:p>
                      <a:endParaRPr lang="es-EC"/>
                    </a:p>
                  </a:txBody>
                  <a:tcPr/>
                </a:tc>
                <a:tc>
                  <a:txBody>
                    <a:bodyPr/>
                    <a:lstStyle/>
                    <a:p>
                      <a:pPr indent="180340" algn="ctr">
                        <a:lnSpc>
                          <a:spcPct val="100000"/>
                        </a:lnSpc>
                        <a:spcAft>
                          <a:spcPts val="0"/>
                        </a:spcAft>
                      </a:pPr>
                      <a:r>
                        <a:rPr lang="es-EC" sz="1050"/>
                        <a:t>19</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Uso de indicadores de gestión</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Si</a:t>
                      </a:r>
                      <a:endParaRPr lang="es-EC" sz="1050">
                        <a:solidFill>
                          <a:schemeClr val="tx1"/>
                        </a:solidFill>
                        <a:latin typeface="Calibri"/>
                        <a:ea typeface="Calibri"/>
                        <a:cs typeface="Times New Roman"/>
                      </a:endParaRPr>
                    </a:p>
                  </a:txBody>
                  <a:tcPr marL="1233" marR="1233" marT="0" marB="0" anchor="ctr"/>
                </a:tc>
                <a:tc rowSpan="3">
                  <a:txBody>
                    <a:bodyPr/>
                    <a:lstStyle/>
                    <a:p>
                      <a:pPr indent="180340" algn="ctr">
                        <a:lnSpc>
                          <a:spcPct val="100000"/>
                        </a:lnSpc>
                        <a:spcAft>
                          <a:spcPts val="0"/>
                        </a:spcAft>
                      </a:pPr>
                      <a:r>
                        <a:rPr lang="es-EC" sz="1050"/>
                        <a:t>Para medir el desempeño de sus empleados las constructoras utilizan indicadores de gestión de sus procesos, y si cumplen con los objetivos planteados reciben algún tipo de reconocimiento por su trabajo.</a:t>
                      </a:r>
                      <a:endParaRPr lang="es-EC" sz="1050">
                        <a:solidFill>
                          <a:schemeClr val="tx1"/>
                        </a:solidFill>
                        <a:latin typeface="Calibri"/>
                        <a:ea typeface="Calibri"/>
                        <a:cs typeface="Times New Roman"/>
                      </a:endParaRPr>
                    </a:p>
                  </a:txBody>
                  <a:tcPr marL="1233" marR="1233" marT="0" marB="0" anchor="ctr"/>
                </a:tc>
              </a:tr>
              <a:tr h="214039">
                <a:tc vMerge="1">
                  <a:txBody>
                    <a:bodyPr/>
                    <a:lstStyle/>
                    <a:p>
                      <a:endParaRPr lang="es-EC"/>
                    </a:p>
                  </a:txBody>
                  <a:tcPr/>
                </a:tc>
                <a:tc>
                  <a:txBody>
                    <a:bodyPr/>
                    <a:lstStyle/>
                    <a:p>
                      <a:pPr indent="180340" algn="ctr">
                        <a:lnSpc>
                          <a:spcPct val="100000"/>
                        </a:lnSpc>
                        <a:spcAft>
                          <a:spcPts val="0"/>
                        </a:spcAft>
                      </a:pPr>
                      <a:r>
                        <a:rPr lang="es-EC" sz="1050"/>
                        <a:t>20</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Tipo de indicadores de gestión</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Procesos</a:t>
                      </a:r>
                      <a:endParaRPr lang="es-EC" sz="1050">
                        <a:solidFill>
                          <a:schemeClr val="tx1"/>
                        </a:solidFill>
                        <a:latin typeface="Calibri"/>
                        <a:ea typeface="Calibri"/>
                        <a:cs typeface="Times New Roman"/>
                      </a:endParaRPr>
                    </a:p>
                  </a:txBody>
                  <a:tcPr marL="1233" marR="1233" marT="0" marB="0" anchor="ctr"/>
                </a:tc>
                <a:tc vMerge="1">
                  <a:txBody>
                    <a:bodyPr/>
                    <a:lstStyle/>
                    <a:p>
                      <a:endParaRPr lang="es-EC"/>
                    </a:p>
                  </a:txBody>
                  <a:tcPr/>
                </a:tc>
              </a:tr>
              <a:tr h="1882968">
                <a:tc vMerge="1">
                  <a:txBody>
                    <a:bodyPr/>
                    <a:lstStyle/>
                    <a:p>
                      <a:endParaRPr lang="es-EC"/>
                    </a:p>
                  </a:txBody>
                  <a:tcPr/>
                </a:tc>
                <a:tc>
                  <a:txBody>
                    <a:bodyPr/>
                    <a:lstStyle/>
                    <a:p>
                      <a:pPr indent="180340" algn="ctr">
                        <a:lnSpc>
                          <a:spcPct val="100000"/>
                        </a:lnSpc>
                        <a:spcAft>
                          <a:spcPts val="0"/>
                        </a:spcAft>
                      </a:pPr>
                      <a:r>
                        <a:rPr lang="es-EC" sz="1050"/>
                        <a:t>21</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a:t>Reconocimiento</a:t>
                      </a:r>
                      <a:endParaRPr lang="es-EC" sz="1050">
                        <a:solidFill>
                          <a:schemeClr val="tx1"/>
                        </a:solidFill>
                        <a:latin typeface="Calibri"/>
                        <a:ea typeface="Calibri"/>
                        <a:cs typeface="Times New Roman"/>
                      </a:endParaRPr>
                    </a:p>
                  </a:txBody>
                  <a:tcPr marL="1233" marR="1233" marT="0" marB="0" anchor="ctr"/>
                </a:tc>
                <a:tc>
                  <a:txBody>
                    <a:bodyPr/>
                    <a:lstStyle/>
                    <a:p>
                      <a:pPr indent="180340" algn="l">
                        <a:lnSpc>
                          <a:spcPct val="100000"/>
                        </a:lnSpc>
                        <a:spcAft>
                          <a:spcPts val="0"/>
                        </a:spcAft>
                      </a:pPr>
                      <a:r>
                        <a:rPr lang="es-EC" sz="1050" dirty="0"/>
                        <a:t>Si</a:t>
                      </a:r>
                      <a:endParaRPr lang="es-EC" sz="1050" dirty="0">
                        <a:solidFill>
                          <a:schemeClr val="tx1"/>
                        </a:solidFill>
                        <a:latin typeface="Calibri"/>
                        <a:ea typeface="Calibri"/>
                        <a:cs typeface="Times New Roman"/>
                      </a:endParaRPr>
                    </a:p>
                  </a:txBody>
                  <a:tcPr marL="1233" marR="1233" marT="0" marB="0" anchor="ct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4282" y="85257"/>
          <a:ext cx="8715435" cy="6558453"/>
        </p:xfrm>
        <a:graphic>
          <a:graphicData uri="http://schemas.openxmlformats.org/drawingml/2006/table">
            <a:tbl>
              <a:tblPr>
                <a:tableStyleId>{BC89EF96-8CEA-46FF-86C4-4CE0E7609802}</a:tableStyleId>
              </a:tblPr>
              <a:tblGrid>
                <a:gridCol w="360141"/>
                <a:gridCol w="360142"/>
                <a:gridCol w="2637303"/>
                <a:gridCol w="2714644"/>
                <a:gridCol w="2643205"/>
              </a:tblGrid>
              <a:tr h="319982">
                <a:tc rowSpan="7">
                  <a:txBody>
                    <a:bodyPr/>
                    <a:lstStyle/>
                    <a:p>
                      <a:pPr indent="180340" algn="ctr">
                        <a:lnSpc>
                          <a:spcPct val="100000"/>
                        </a:lnSpc>
                        <a:spcAft>
                          <a:spcPts val="0"/>
                        </a:spcAft>
                      </a:pPr>
                      <a:r>
                        <a:rPr lang="es-EC" sz="1050" b="1" dirty="0"/>
                        <a:t>ANÁLISIS BIVARIADO</a:t>
                      </a:r>
                      <a:endParaRPr lang="es-EC" sz="1050" b="1" dirty="0">
                        <a:solidFill>
                          <a:schemeClr val="tx1"/>
                        </a:solidFill>
                        <a:latin typeface="Calibri"/>
                        <a:ea typeface="Calibri"/>
                        <a:cs typeface="Times New Roman"/>
                      </a:endParaRPr>
                    </a:p>
                  </a:txBody>
                  <a:tcPr marL="967" marR="967" marT="0" marB="0" vert="vert270" anchor="ctr"/>
                </a:tc>
                <a:tc>
                  <a:txBody>
                    <a:bodyPr/>
                    <a:lstStyle/>
                    <a:p>
                      <a:pPr indent="180340" algn="ctr">
                        <a:lnSpc>
                          <a:spcPct val="100000"/>
                        </a:lnSpc>
                        <a:spcAft>
                          <a:spcPts val="0"/>
                        </a:spcAft>
                      </a:pPr>
                      <a:r>
                        <a:rPr lang="es-EC" sz="1050" b="1" dirty="0"/>
                        <a:t>Nº</a:t>
                      </a:r>
                      <a:endParaRPr lang="es-EC" sz="1050" b="1" dirty="0">
                        <a:solidFill>
                          <a:schemeClr val="tx1"/>
                        </a:solidFill>
                        <a:latin typeface="Calibri"/>
                        <a:ea typeface="Calibri"/>
                        <a:cs typeface="Times New Roman"/>
                      </a:endParaRPr>
                    </a:p>
                  </a:txBody>
                  <a:tcPr marL="967" marR="967" marT="0" marB="0" anchor="ctr"/>
                </a:tc>
                <a:tc>
                  <a:txBody>
                    <a:bodyPr/>
                    <a:lstStyle/>
                    <a:p>
                      <a:pPr indent="180340" algn="ctr">
                        <a:lnSpc>
                          <a:spcPct val="100000"/>
                        </a:lnSpc>
                        <a:spcAft>
                          <a:spcPts val="0"/>
                        </a:spcAft>
                      </a:pPr>
                      <a:r>
                        <a:rPr lang="es-EC" sz="1050" b="1"/>
                        <a:t>VARIABLE</a:t>
                      </a:r>
                      <a:endParaRPr lang="es-EC" sz="1050" b="1">
                        <a:solidFill>
                          <a:schemeClr val="tx1"/>
                        </a:solidFill>
                        <a:latin typeface="Calibri"/>
                        <a:ea typeface="Calibri"/>
                        <a:cs typeface="Times New Roman"/>
                      </a:endParaRPr>
                    </a:p>
                  </a:txBody>
                  <a:tcPr marL="967" marR="967" marT="0" marB="0" anchor="ctr"/>
                </a:tc>
                <a:tc>
                  <a:txBody>
                    <a:bodyPr/>
                    <a:lstStyle/>
                    <a:p>
                      <a:pPr indent="180340" algn="ctr">
                        <a:lnSpc>
                          <a:spcPct val="100000"/>
                        </a:lnSpc>
                        <a:spcAft>
                          <a:spcPts val="0"/>
                        </a:spcAft>
                      </a:pPr>
                      <a:r>
                        <a:rPr lang="es-EC" sz="1050" b="1"/>
                        <a:t>HALLAZGO</a:t>
                      </a:r>
                      <a:endParaRPr lang="es-EC" sz="1050" b="1">
                        <a:solidFill>
                          <a:schemeClr val="tx1"/>
                        </a:solidFill>
                        <a:latin typeface="Calibri"/>
                        <a:ea typeface="Calibri"/>
                        <a:cs typeface="Times New Roman"/>
                      </a:endParaRPr>
                    </a:p>
                  </a:txBody>
                  <a:tcPr marL="967" marR="967" marT="0" marB="0" anchor="ctr"/>
                </a:tc>
                <a:tc>
                  <a:txBody>
                    <a:bodyPr/>
                    <a:lstStyle/>
                    <a:p>
                      <a:pPr indent="180340" algn="ctr">
                        <a:lnSpc>
                          <a:spcPct val="100000"/>
                        </a:lnSpc>
                        <a:spcAft>
                          <a:spcPts val="0"/>
                        </a:spcAft>
                      </a:pPr>
                      <a:r>
                        <a:rPr lang="es-EC" sz="1050" b="1" dirty="0"/>
                        <a:t>LÍNEA BASE ESTRATÉGICA</a:t>
                      </a:r>
                      <a:endParaRPr lang="es-EC" sz="1050" b="1" dirty="0">
                        <a:solidFill>
                          <a:schemeClr val="tx1"/>
                        </a:solidFill>
                        <a:latin typeface="Calibri"/>
                        <a:ea typeface="Calibri"/>
                        <a:cs typeface="Times New Roman"/>
                      </a:endParaRPr>
                    </a:p>
                  </a:txBody>
                  <a:tcPr marL="967" marR="967" marT="0" marB="0" anchor="ctr"/>
                </a:tc>
              </a:tr>
              <a:tr h="639965">
                <a:tc vMerge="1">
                  <a:txBody>
                    <a:bodyPr/>
                    <a:lstStyle/>
                    <a:p>
                      <a:endParaRPr lang="es-EC"/>
                    </a:p>
                  </a:txBody>
                  <a:tcPr/>
                </a:tc>
                <a:tc>
                  <a:txBody>
                    <a:bodyPr/>
                    <a:lstStyle/>
                    <a:p>
                      <a:pPr indent="180340" algn="ctr">
                        <a:lnSpc>
                          <a:spcPct val="100000"/>
                        </a:lnSpc>
                        <a:spcAft>
                          <a:spcPts val="0"/>
                        </a:spcAft>
                      </a:pPr>
                      <a:r>
                        <a:rPr lang="es-EC" sz="1050"/>
                        <a:t>22</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dirty="0"/>
                        <a:t>Qué tipo de contratación realiza con mayor frecuencia? * Usted es</a:t>
                      </a:r>
                      <a:endParaRPr lang="es-EC" sz="1050" dirty="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dirty="0"/>
                        <a:t>Tanto las personas naturales como jurídicas realizan contratación privada</a:t>
                      </a:r>
                      <a:endParaRPr lang="es-EC" sz="1050" dirty="0">
                        <a:solidFill>
                          <a:schemeClr val="tx1"/>
                        </a:solidFill>
                        <a:latin typeface="Calibri"/>
                        <a:ea typeface="Calibri"/>
                        <a:cs typeface="Times New Roman"/>
                      </a:endParaRPr>
                    </a:p>
                  </a:txBody>
                  <a:tcPr marL="967" marR="967" marT="0" marB="0" anchor="ctr"/>
                </a:tc>
                <a:tc rowSpan="2">
                  <a:txBody>
                    <a:bodyPr/>
                    <a:lstStyle/>
                    <a:p>
                      <a:pPr indent="180340" algn="ctr">
                        <a:lnSpc>
                          <a:spcPct val="100000"/>
                        </a:lnSpc>
                        <a:spcAft>
                          <a:spcPts val="0"/>
                        </a:spcAft>
                      </a:pPr>
                      <a:r>
                        <a:rPr lang="es-EC" sz="1050" dirty="0"/>
                        <a:t>Las personas naturales y jurídicas que se dedican a la construcción  realizan en su mayoría contratación privada, enfocándose principalmente en la construcción de edificios.</a:t>
                      </a:r>
                      <a:endParaRPr lang="es-EC" sz="1050" dirty="0">
                        <a:solidFill>
                          <a:schemeClr val="tx1"/>
                        </a:solidFill>
                        <a:latin typeface="Calibri"/>
                        <a:ea typeface="Calibri"/>
                        <a:cs typeface="Times New Roman"/>
                      </a:endParaRPr>
                    </a:p>
                  </a:txBody>
                  <a:tcPr marL="967" marR="967" marT="0" marB="0" anchor="ctr"/>
                </a:tc>
              </a:tr>
              <a:tr h="897416">
                <a:tc vMerge="1">
                  <a:txBody>
                    <a:bodyPr/>
                    <a:lstStyle/>
                    <a:p>
                      <a:endParaRPr lang="es-EC"/>
                    </a:p>
                  </a:txBody>
                  <a:tcPr/>
                </a:tc>
                <a:tc>
                  <a:txBody>
                    <a:bodyPr/>
                    <a:lstStyle/>
                    <a:p>
                      <a:pPr indent="180340" algn="ctr">
                        <a:lnSpc>
                          <a:spcPct val="100000"/>
                        </a:lnSpc>
                        <a:spcAft>
                          <a:spcPts val="0"/>
                        </a:spcAft>
                      </a:pPr>
                      <a:r>
                        <a:rPr lang="es-EC" sz="1050"/>
                        <a:t>23</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dirty="0"/>
                        <a:t>Especialidad de la empresa * ¿Qué tipo de contratación realiza con mayor frecuencia?</a:t>
                      </a:r>
                      <a:endParaRPr lang="es-EC" sz="1050" dirty="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dirty="0"/>
                        <a:t>Las empresas que realizan contratación privada en su mayoría construyen edificios</a:t>
                      </a:r>
                      <a:endParaRPr lang="es-EC" sz="1050" dirty="0">
                        <a:solidFill>
                          <a:schemeClr val="tx1"/>
                        </a:solidFill>
                        <a:latin typeface="Calibri"/>
                        <a:ea typeface="Calibri"/>
                        <a:cs typeface="Times New Roman"/>
                      </a:endParaRPr>
                    </a:p>
                  </a:txBody>
                  <a:tcPr marL="967" marR="967" marT="0" marB="0" anchor="ctr"/>
                </a:tc>
                <a:tc vMerge="1">
                  <a:txBody>
                    <a:bodyPr/>
                    <a:lstStyle/>
                    <a:p>
                      <a:endParaRPr lang="es-EC"/>
                    </a:p>
                  </a:txBody>
                  <a:tcPr/>
                </a:tc>
              </a:tr>
              <a:tr h="959947">
                <a:tc vMerge="1">
                  <a:txBody>
                    <a:bodyPr/>
                    <a:lstStyle/>
                    <a:p>
                      <a:endParaRPr lang="es-EC"/>
                    </a:p>
                  </a:txBody>
                  <a:tcPr/>
                </a:tc>
                <a:tc>
                  <a:txBody>
                    <a:bodyPr/>
                    <a:lstStyle/>
                    <a:p>
                      <a:pPr indent="180340" algn="ctr">
                        <a:lnSpc>
                          <a:spcPct val="100000"/>
                        </a:lnSpc>
                        <a:spcAft>
                          <a:spcPts val="0"/>
                        </a:spcAft>
                      </a:pPr>
                      <a:r>
                        <a:rPr lang="es-EC" sz="1050"/>
                        <a:t>24</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¿Usan indicadores de gestión para medir el desempeño de la empresa? *¿Qué tipo de contratación realiza con mayor frecuencia?</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Tanto las empresas que realizan contratación pública como privada utilizan indicadores de gestión</a:t>
                      </a:r>
                      <a:endParaRPr lang="es-EC" sz="1050">
                        <a:solidFill>
                          <a:schemeClr val="tx1"/>
                        </a:solidFill>
                        <a:latin typeface="Calibri"/>
                        <a:ea typeface="Calibri"/>
                        <a:cs typeface="Times New Roman"/>
                      </a:endParaRPr>
                    </a:p>
                  </a:txBody>
                  <a:tcPr marL="967" marR="967" marT="0" marB="0" anchor="ctr"/>
                </a:tc>
                <a:tc rowSpan="2">
                  <a:txBody>
                    <a:bodyPr/>
                    <a:lstStyle/>
                    <a:p>
                      <a:pPr indent="180340" algn="ctr">
                        <a:lnSpc>
                          <a:spcPct val="100000"/>
                        </a:lnSpc>
                        <a:spcAft>
                          <a:spcPts val="0"/>
                        </a:spcAft>
                      </a:pPr>
                      <a:r>
                        <a:rPr lang="es-EC" sz="1050" dirty="0"/>
                        <a:t>Las empresas que realizan contratación tanto pública como privada utilizan indicadores de gestión para medir el desempeño y ofrecen algún tipo de reconocimiento a sus empleados.</a:t>
                      </a:r>
                      <a:endParaRPr lang="es-EC" sz="1050" dirty="0">
                        <a:solidFill>
                          <a:schemeClr val="tx1"/>
                        </a:solidFill>
                        <a:latin typeface="Calibri"/>
                        <a:ea typeface="Calibri"/>
                        <a:cs typeface="Times New Roman"/>
                      </a:endParaRPr>
                    </a:p>
                  </a:txBody>
                  <a:tcPr marL="967" marR="967" marT="0" marB="0" anchor="ctr"/>
                </a:tc>
              </a:tr>
              <a:tr h="1397507">
                <a:tc vMerge="1">
                  <a:txBody>
                    <a:bodyPr/>
                    <a:lstStyle/>
                    <a:p>
                      <a:endParaRPr lang="es-EC"/>
                    </a:p>
                  </a:txBody>
                  <a:tcPr/>
                </a:tc>
                <a:tc>
                  <a:txBody>
                    <a:bodyPr/>
                    <a:lstStyle/>
                    <a:p>
                      <a:pPr indent="180340" algn="ctr">
                        <a:lnSpc>
                          <a:spcPct val="100000"/>
                        </a:lnSpc>
                        <a:spcAft>
                          <a:spcPts val="0"/>
                        </a:spcAft>
                      </a:pPr>
                      <a:r>
                        <a:rPr lang="es-EC" sz="1050"/>
                        <a:t>25</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¿Existe algún tipo de reconocimiento por parte de la empresa al personal que cumple satisfactoriamente con los objetivos planteados? *¿Qué tipo de contratación realiza con mayor frecuencia?</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Tanto las empresas que realizan contratación pública como privada ofrecen algún tipo de reconocimiento a su personal</a:t>
                      </a:r>
                      <a:endParaRPr lang="es-EC" sz="1050">
                        <a:solidFill>
                          <a:schemeClr val="tx1"/>
                        </a:solidFill>
                        <a:latin typeface="Calibri"/>
                        <a:ea typeface="Calibri"/>
                        <a:cs typeface="Times New Roman"/>
                      </a:endParaRPr>
                    </a:p>
                  </a:txBody>
                  <a:tcPr marL="967" marR="967" marT="0" marB="0" anchor="ctr"/>
                </a:tc>
                <a:tc vMerge="1">
                  <a:txBody>
                    <a:bodyPr/>
                    <a:lstStyle/>
                    <a:p>
                      <a:endParaRPr lang="es-EC"/>
                    </a:p>
                  </a:txBody>
                  <a:tcPr/>
                </a:tc>
              </a:tr>
              <a:tr h="914459">
                <a:tc vMerge="1">
                  <a:txBody>
                    <a:bodyPr/>
                    <a:lstStyle/>
                    <a:p>
                      <a:endParaRPr lang="es-EC"/>
                    </a:p>
                  </a:txBody>
                  <a:tcPr/>
                </a:tc>
                <a:tc>
                  <a:txBody>
                    <a:bodyPr/>
                    <a:lstStyle/>
                    <a:p>
                      <a:pPr indent="180340" algn="ctr">
                        <a:lnSpc>
                          <a:spcPct val="100000"/>
                        </a:lnSpc>
                        <a:spcAft>
                          <a:spcPts val="0"/>
                        </a:spcAft>
                      </a:pPr>
                      <a:r>
                        <a:rPr lang="es-EC" sz="1050"/>
                        <a:t>26</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¿Cómo cataloga a su empresa? * ¿Actualmente la empresa usa algún tipo de herramientas de gestión?</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Las empresas que usa algún tipo de herramienta de gestión son en su mayoría medianas</a:t>
                      </a:r>
                      <a:endParaRPr lang="es-EC" sz="1050">
                        <a:solidFill>
                          <a:schemeClr val="tx1"/>
                        </a:solidFill>
                        <a:latin typeface="Calibri"/>
                        <a:ea typeface="Calibri"/>
                        <a:cs typeface="Times New Roman"/>
                      </a:endParaRPr>
                    </a:p>
                  </a:txBody>
                  <a:tcPr marL="967" marR="967" marT="0" marB="0" anchor="ctr"/>
                </a:tc>
                <a:tc rowSpan="2">
                  <a:txBody>
                    <a:bodyPr/>
                    <a:lstStyle/>
                    <a:p>
                      <a:pPr indent="180340" algn="ctr">
                        <a:lnSpc>
                          <a:spcPct val="100000"/>
                        </a:lnSpc>
                        <a:spcAft>
                          <a:spcPts val="0"/>
                        </a:spcAft>
                      </a:pPr>
                      <a:r>
                        <a:rPr lang="es-EC" sz="1050"/>
                        <a:t>Las empresas que utilizan algún tipo de herramienta de gestión son en su mayoría medianas, que cuentan con personal capacitado para desarrollarlas y realizan un análisis previo a su uso.</a:t>
                      </a:r>
                      <a:endParaRPr lang="es-EC" sz="1050">
                        <a:solidFill>
                          <a:schemeClr val="tx1"/>
                        </a:solidFill>
                        <a:latin typeface="Calibri"/>
                        <a:ea typeface="Calibri"/>
                        <a:cs typeface="Times New Roman"/>
                      </a:endParaRPr>
                    </a:p>
                  </a:txBody>
                  <a:tcPr marL="967" marR="967" marT="0" marB="0" anchor="ctr"/>
                </a:tc>
              </a:tr>
              <a:tr h="1429177">
                <a:tc vMerge="1">
                  <a:txBody>
                    <a:bodyPr/>
                    <a:lstStyle/>
                    <a:p>
                      <a:endParaRPr lang="es-EC"/>
                    </a:p>
                  </a:txBody>
                  <a:tcPr/>
                </a:tc>
                <a:tc>
                  <a:txBody>
                    <a:bodyPr/>
                    <a:lstStyle/>
                    <a:p>
                      <a:pPr indent="180340" algn="ctr">
                        <a:lnSpc>
                          <a:spcPct val="100000"/>
                        </a:lnSpc>
                        <a:spcAft>
                          <a:spcPts val="0"/>
                        </a:spcAft>
                      </a:pPr>
                      <a:r>
                        <a:rPr lang="es-EC" sz="1050"/>
                        <a:t>27</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a:t>¿La empresa cuenta con personal capacitado para que desarrolle las herramientas de gestión? * ¿Realiza un análisis previo a la utilización de una herramienta de gestión?</a:t>
                      </a:r>
                      <a:endParaRPr lang="es-EC" sz="1050">
                        <a:solidFill>
                          <a:schemeClr val="tx1"/>
                        </a:solidFill>
                        <a:latin typeface="Calibri"/>
                        <a:ea typeface="Calibri"/>
                        <a:cs typeface="Times New Roman"/>
                      </a:endParaRPr>
                    </a:p>
                  </a:txBody>
                  <a:tcPr marL="967" marR="967" marT="0" marB="0" anchor="ctr"/>
                </a:tc>
                <a:tc>
                  <a:txBody>
                    <a:bodyPr/>
                    <a:lstStyle/>
                    <a:p>
                      <a:pPr indent="180340" algn="l">
                        <a:lnSpc>
                          <a:spcPct val="100000"/>
                        </a:lnSpc>
                        <a:spcAft>
                          <a:spcPts val="0"/>
                        </a:spcAft>
                      </a:pPr>
                      <a:r>
                        <a:rPr lang="es-EC" sz="1050" dirty="0"/>
                        <a:t>Las empresas que cuentan con personal capacitado para desarrollar herramientas de gestión realizan un análisis previo a su uso</a:t>
                      </a:r>
                      <a:endParaRPr lang="es-EC" sz="1050" dirty="0">
                        <a:solidFill>
                          <a:schemeClr val="tx1"/>
                        </a:solidFill>
                        <a:latin typeface="Calibri"/>
                        <a:ea typeface="Calibri"/>
                        <a:cs typeface="Times New Roman"/>
                      </a:endParaRPr>
                    </a:p>
                  </a:txBody>
                  <a:tcPr marL="967" marR="967" marT="0" marB="0" anchor="ct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407" y="-167243"/>
            <a:ext cx="8229600" cy="1143000"/>
          </a:xfrm>
        </p:spPr>
        <p:txBody>
          <a:bodyPr/>
          <a:lstStyle/>
          <a:p>
            <a:r>
              <a:rPr lang="es-EC" dirty="0" smtClean="0"/>
              <a:t>OBJETIVO </a:t>
            </a:r>
            <a:r>
              <a:rPr lang="es-EC" dirty="0" smtClean="0">
                <a:solidFill>
                  <a:schemeClr val="accent5">
                    <a:lumMod val="20000"/>
                    <a:lumOff val="80000"/>
                  </a:schemeClr>
                </a:solidFill>
              </a:rPr>
              <a:t>GENERAL</a:t>
            </a:r>
            <a:endParaRPr lang="es-EC" dirty="0">
              <a:solidFill>
                <a:schemeClr val="accent5">
                  <a:lumMod val="20000"/>
                  <a:lumOff val="80000"/>
                </a:schemeClr>
              </a:solidFill>
            </a:endParaRPr>
          </a:p>
        </p:txBody>
      </p:sp>
      <p:sp>
        <p:nvSpPr>
          <p:cNvPr id="4" name="1 Título"/>
          <p:cNvSpPr txBox="1">
            <a:spLocks/>
          </p:cNvSpPr>
          <p:nvPr/>
        </p:nvSpPr>
        <p:spPr>
          <a:xfrm>
            <a:off x="357158" y="1936525"/>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OBJETIVOS</a:t>
            </a:r>
            <a:r>
              <a:rPr kumimoji="0" lang="es-EC" sz="3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ESPECÍFICOS</a:t>
            </a:r>
            <a:endParaRPr kumimoji="0" lang="es-EC"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5" name="4 Diagrama"/>
          <p:cNvGraphicFramePr/>
          <p:nvPr>
            <p:extLst>
              <p:ext uri="{D42A27DB-BD31-4B8C-83A1-F6EECF244321}">
                <p14:modId xmlns:p14="http://schemas.microsoft.com/office/powerpoint/2010/main" val="4173539427"/>
              </p:ext>
            </p:extLst>
          </p:nvPr>
        </p:nvGraphicFramePr>
        <p:xfrm>
          <a:off x="149959" y="2852936"/>
          <a:ext cx="8643998" cy="371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5776" y="764704"/>
            <a:ext cx="795925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EC" dirty="0"/>
              <a:t>Conocer cuáles son  las herramientas de gestión administrativa utilizadas en la industria de la construcción  de la zona urbana del Distrito Metropolitano de Quito y si estas han dado los resultados esperados</a:t>
            </a:r>
            <a:r>
              <a:rPr lang="es-EC" dirty="0" smtClean="0"/>
              <a:t>.</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28596" y="125760"/>
            <a:ext cx="8229600" cy="1143000"/>
          </a:xfrm>
        </p:spPr>
        <p:txBody>
          <a:bodyPr/>
          <a:lstStyle/>
          <a:p>
            <a:pPr algn="ctr"/>
            <a:r>
              <a:rPr lang="es-EC" dirty="0" smtClean="0">
                <a:solidFill>
                  <a:srgbClr val="00B050"/>
                </a:solidFill>
              </a:rPr>
              <a:t>RECOMENDACIONES</a:t>
            </a:r>
            <a:endParaRPr lang="es-EC" dirty="0">
              <a:solidFill>
                <a:srgbClr val="00B050"/>
              </a:solidFill>
            </a:endParaRPr>
          </a:p>
        </p:txBody>
      </p:sp>
      <p:sp>
        <p:nvSpPr>
          <p:cNvPr id="4" name="3 CuadroTexto"/>
          <p:cNvSpPr txBox="1"/>
          <p:nvPr/>
        </p:nvSpPr>
        <p:spPr>
          <a:xfrm>
            <a:off x="209718" y="1052736"/>
            <a:ext cx="8715404" cy="6155531"/>
          </a:xfrm>
          <a:prstGeom prst="rect">
            <a:avLst/>
          </a:prstGeom>
          <a:noFill/>
        </p:spPr>
        <p:txBody>
          <a:bodyPr wrap="square" rtlCol="0">
            <a:spAutoFit/>
          </a:bodyPr>
          <a:lstStyle/>
          <a:p>
            <a:pPr algn="just">
              <a:lnSpc>
                <a:spcPct val="200000"/>
              </a:lnSpc>
              <a:spcBef>
                <a:spcPts val="600"/>
              </a:spcBef>
              <a:buFont typeface="Wingdings" pitchFamily="2" charset="2"/>
              <a:buChar char="ü"/>
            </a:pPr>
            <a:r>
              <a:rPr lang="es-EC" sz="1600" dirty="0"/>
              <a:t>Todas las empresas constructoras sin importar su tamaño deberían implementar el uso de herramientas de gestión administrativa, ya que les permitirá llevar un  mejor control de sus procesos.</a:t>
            </a:r>
          </a:p>
          <a:p>
            <a:pPr algn="just">
              <a:lnSpc>
                <a:spcPct val="200000"/>
              </a:lnSpc>
              <a:spcBef>
                <a:spcPts val="600"/>
              </a:spcBef>
              <a:buFont typeface="Wingdings" pitchFamily="2" charset="2"/>
              <a:buChar char="ü"/>
            </a:pPr>
            <a:r>
              <a:rPr lang="es-EC" sz="1600" dirty="0" smtClean="0"/>
              <a:t>Se </a:t>
            </a:r>
            <a:r>
              <a:rPr lang="es-EC" sz="1600" dirty="0"/>
              <a:t>debe poner principal énfasis en el manejo de los tiempos y la logística, para ellos se puede implementar la administración de proyectos a través de redes, lo que les permitirá reducir tiempos muertos generando un manejo eficiente de sus recursos</a:t>
            </a:r>
            <a:r>
              <a:rPr lang="es-EC" sz="1600" dirty="0" smtClean="0"/>
              <a:t>.</a:t>
            </a:r>
          </a:p>
          <a:p>
            <a:pPr algn="just">
              <a:lnSpc>
                <a:spcPct val="200000"/>
              </a:lnSpc>
              <a:spcBef>
                <a:spcPts val="600"/>
              </a:spcBef>
              <a:buFont typeface="Wingdings" pitchFamily="2" charset="2"/>
              <a:buChar char="ü"/>
            </a:pPr>
            <a:r>
              <a:rPr lang="es-EC" sz="1600" dirty="0"/>
              <a:t>Las empresas constructoras deben contar con personal capacitado especialmente en el desarrollo de herramientas de gestión administrativa para que obtengan los resultados esperados, esta persona puede ser empleado directo o un asesor externo a la empresa.</a:t>
            </a:r>
          </a:p>
          <a:p>
            <a:pPr algn="just">
              <a:lnSpc>
                <a:spcPct val="200000"/>
              </a:lnSpc>
              <a:buFont typeface="Wingdings" pitchFamily="2" charset="2"/>
              <a:buChar char="ü"/>
            </a:pPr>
            <a:endParaRPr lang="es-EC" sz="1600" dirty="0"/>
          </a:p>
          <a:p>
            <a:pPr algn="just">
              <a:lnSpc>
                <a:spcPct val="200000"/>
              </a:lnSpc>
            </a:pPr>
            <a:endParaRPr lang="es-EC"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56865"/>
            <a:ext cx="8424936" cy="3046988"/>
          </a:xfrm>
          <a:prstGeom prst="rect">
            <a:avLst/>
          </a:prstGeom>
        </p:spPr>
        <p:txBody>
          <a:bodyPr wrap="square">
            <a:spAutoFit/>
          </a:bodyPr>
          <a:lstStyle/>
          <a:p>
            <a:pPr algn="just">
              <a:lnSpc>
                <a:spcPct val="200000"/>
              </a:lnSpc>
              <a:spcBef>
                <a:spcPts val="600"/>
              </a:spcBef>
              <a:buFont typeface="Wingdings" pitchFamily="2" charset="2"/>
              <a:buChar char="ü"/>
            </a:pPr>
            <a:r>
              <a:rPr lang="es-EC" sz="1600" dirty="0" smtClean="0"/>
              <a:t>Luego </a:t>
            </a:r>
            <a:r>
              <a:rPr lang="es-EC" sz="1600" dirty="0"/>
              <a:t>de implementar las herramientas de gestión administrativa se debe capacitar al personal para que conozca cómo se va a llevar a cabo la gestión y como debe contribuir cada uno al cumplimiento satisfactorio de los objetivos.</a:t>
            </a:r>
          </a:p>
          <a:p>
            <a:pPr algn="just">
              <a:lnSpc>
                <a:spcPct val="200000"/>
              </a:lnSpc>
              <a:spcBef>
                <a:spcPts val="600"/>
              </a:spcBef>
              <a:buFont typeface="Wingdings" pitchFamily="2" charset="2"/>
              <a:buChar char="ü"/>
            </a:pPr>
            <a:r>
              <a:rPr lang="es-EC" sz="1600" dirty="0"/>
              <a:t>Todos los procesos dentro de la empresa deben estar debidamente ordenados y documentados, ya que es la información principal con la cual se va a trabajar cualquier herramienta de gestión administrativa que se desee implementar.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age.slidesharecdn.com/presentacioncarrera-130822125611-phpapp01/95/presentacin-carrera-ingeniera-de-sistemas-en-la-espe-quito-ecuador-1-638.jpg?cb=1377176347"/>
          <p:cNvPicPr>
            <a:picLocks noChangeAspect="1" noChangeArrowheads="1"/>
          </p:cNvPicPr>
          <p:nvPr/>
        </p:nvPicPr>
        <p:blipFill rotWithShape="1">
          <a:blip r:embed="rId2">
            <a:extLst>
              <a:ext uri="{28A0092B-C50C-407E-A947-70E740481C1C}">
                <a14:useLocalDpi xmlns:a14="http://schemas.microsoft.com/office/drawing/2010/main" val="0"/>
              </a:ext>
            </a:extLst>
          </a:blip>
          <a:srcRect l="11956" t="8417" r="15004" b="3065"/>
          <a:stretch/>
        </p:blipFill>
        <p:spPr bwMode="auto">
          <a:xfrm>
            <a:off x="6953926" y="4869160"/>
            <a:ext cx="2190074" cy="19926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erlarodriguez.com/wp-content/uploads/2012/12/graci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96752"/>
            <a:ext cx="53149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8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solidFill>
              </a:rPr>
              <a:t>FUNDAMENTACIÓN TEÓRICA</a:t>
            </a:r>
            <a:endParaRPr lang="es-EC" dirty="0">
              <a:solidFill>
                <a:schemeClr val="accent2"/>
              </a:solidFill>
            </a:endParaRPr>
          </a:p>
        </p:txBody>
      </p:sp>
      <p:graphicFrame>
        <p:nvGraphicFramePr>
          <p:cNvPr id="5" name="4 Diagrama"/>
          <p:cNvGraphicFramePr/>
          <p:nvPr>
            <p:extLst>
              <p:ext uri="{D42A27DB-BD31-4B8C-83A1-F6EECF244321}">
                <p14:modId xmlns:p14="http://schemas.microsoft.com/office/powerpoint/2010/main" val="4195767211"/>
              </p:ext>
            </p:extLst>
          </p:nvPr>
        </p:nvGraphicFramePr>
        <p:xfrm>
          <a:off x="0" y="857232"/>
          <a:ext cx="8929718"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043608" y="5229200"/>
            <a:ext cx="2376264" cy="1384995"/>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NORMAS ISO</a:t>
            </a:r>
          </a:p>
          <a:p>
            <a:pPr marL="285750" indent="-285750">
              <a:buFont typeface="Arial" panose="020B0604020202020204" pitchFamily="34" charset="0"/>
              <a:buChar char="•"/>
            </a:pPr>
            <a:r>
              <a:rPr lang="es-ES" sz="1400" dirty="0" smtClean="0"/>
              <a:t>MODELO MALCOLM BALDRIGE</a:t>
            </a:r>
          </a:p>
          <a:p>
            <a:pPr marL="285750" indent="-285750">
              <a:buFont typeface="Arial" panose="020B0604020202020204" pitchFamily="34" charset="0"/>
              <a:buChar char="•"/>
            </a:pPr>
            <a:r>
              <a:rPr lang="es-ES" sz="1400" dirty="0" smtClean="0"/>
              <a:t>MODELO EFQM</a:t>
            </a:r>
          </a:p>
          <a:p>
            <a:pPr marL="285750" indent="-285750">
              <a:buFont typeface="Arial" panose="020B0604020202020204" pitchFamily="34" charset="0"/>
              <a:buChar char="•"/>
            </a:pPr>
            <a:r>
              <a:rPr lang="es-ES" sz="1400" dirty="0" smtClean="0"/>
              <a:t>MODELO DEMING PRIZE</a:t>
            </a:r>
            <a:endParaRPr lang="es-EC" sz="1400" dirty="0"/>
          </a:p>
        </p:txBody>
      </p:sp>
      <p:sp>
        <p:nvSpPr>
          <p:cNvPr id="6" name="5 CuadroTexto"/>
          <p:cNvSpPr txBox="1"/>
          <p:nvPr/>
        </p:nvSpPr>
        <p:spPr>
          <a:xfrm>
            <a:off x="3275856" y="3821260"/>
            <a:ext cx="2664296" cy="3108543"/>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BSC</a:t>
            </a:r>
          </a:p>
          <a:p>
            <a:pPr marL="285750" indent="-285750">
              <a:buFont typeface="Arial" panose="020B0604020202020204" pitchFamily="34" charset="0"/>
              <a:buChar char="•"/>
            </a:pPr>
            <a:r>
              <a:rPr lang="es-ES" sz="1400" dirty="0" smtClean="0"/>
              <a:t>BENCHMARKING</a:t>
            </a:r>
          </a:p>
          <a:p>
            <a:pPr marL="285750" indent="-285750">
              <a:buFont typeface="Arial" panose="020B0604020202020204" pitchFamily="34" charset="0"/>
              <a:buChar char="•"/>
            </a:pPr>
            <a:r>
              <a:rPr lang="es-ES" sz="1400" dirty="0" smtClean="0"/>
              <a:t>COSTUMER RELATIONSHIP MANAGEMENT</a:t>
            </a:r>
          </a:p>
          <a:p>
            <a:pPr marL="285750" indent="-285750">
              <a:buFont typeface="Arial" panose="020B0604020202020204" pitchFamily="34" charset="0"/>
              <a:buChar char="•"/>
            </a:pPr>
            <a:r>
              <a:rPr lang="es-ES" sz="1400" dirty="0" smtClean="0"/>
              <a:t>EMPOWERTMENT</a:t>
            </a:r>
          </a:p>
          <a:p>
            <a:pPr marL="285750" indent="-285750">
              <a:buFont typeface="Arial" panose="020B0604020202020204" pitchFamily="34" charset="0"/>
              <a:buChar char="•"/>
            </a:pPr>
            <a:r>
              <a:rPr lang="es-ES" sz="1400" dirty="0" smtClean="0"/>
              <a:t>GESTIÓN POR PROCESOS</a:t>
            </a:r>
          </a:p>
          <a:p>
            <a:pPr marL="285750" indent="-285750">
              <a:buFont typeface="Arial" panose="020B0604020202020204" pitchFamily="34" charset="0"/>
              <a:buChar char="•"/>
            </a:pPr>
            <a:r>
              <a:rPr lang="es-ES" sz="1400" dirty="0" smtClean="0"/>
              <a:t>OUTSOURCING</a:t>
            </a:r>
          </a:p>
          <a:p>
            <a:pPr marL="285750" indent="-285750">
              <a:buFont typeface="Arial" panose="020B0604020202020204" pitchFamily="34" charset="0"/>
              <a:buChar char="•"/>
            </a:pPr>
            <a:r>
              <a:rPr lang="es-ES" sz="1400" dirty="0" smtClean="0"/>
              <a:t>DOWSIZING</a:t>
            </a:r>
          </a:p>
          <a:p>
            <a:pPr marL="285750" indent="-285750">
              <a:buFont typeface="Arial" panose="020B0604020202020204" pitchFamily="34" charset="0"/>
              <a:buChar char="•"/>
            </a:pPr>
            <a:r>
              <a:rPr lang="es-ES" sz="1400" dirty="0" smtClean="0"/>
              <a:t>ANÁLISIS DE PARETO</a:t>
            </a:r>
          </a:p>
          <a:p>
            <a:pPr marL="285750" indent="-285750">
              <a:buFont typeface="Arial" panose="020B0604020202020204" pitchFamily="34" charset="0"/>
              <a:buChar char="•"/>
            </a:pPr>
            <a:r>
              <a:rPr lang="es-ES" sz="1400" dirty="0" smtClean="0"/>
              <a:t>ADMINISTRACIÓN DE PROYECTOS A </a:t>
            </a:r>
            <a:r>
              <a:rPr lang="es-ES" sz="1400" dirty="0" smtClean="0"/>
              <a:t>TRAVÉS </a:t>
            </a:r>
            <a:r>
              <a:rPr lang="es-ES" sz="1400" dirty="0" smtClean="0"/>
              <a:t>DE REDES.</a:t>
            </a:r>
          </a:p>
          <a:p>
            <a:pPr marL="285750" indent="-285750">
              <a:buFont typeface="Arial" panose="020B0604020202020204" pitchFamily="34" charset="0"/>
              <a:buChar char="•"/>
            </a:pPr>
            <a:endParaRPr lang="es-EC" sz="1400" dirty="0"/>
          </a:p>
        </p:txBody>
      </p:sp>
      <p:sp>
        <p:nvSpPr>
          <p:cNvPr id="7" name="6 CuadroTexto"/>
          <p:cNvSpPr txBox="1"/>
          <p:nvPr/>
        </p:nvSpPr>
        <p:spPr>
          <a:xfrm>
            <a:off x="5652120" y="3266981"/>
            <a:ext cx="2376264" cy="954107"/>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PROCESOS</a:t>
            </a:r>
          </a:p>
          <a:p>
            <a:pPr marL="285750" indent="-285750">
              <a:buFont typeface="Arial" panose="020B0604020202020204" pitchFamily="34" charset="0"/>
              <a:buChar char="•"/>
            </a:pPr>
            <a:r>
              <a:rPr lang="es-ES" sz="1400" dirty="0" smtClean="0"/>
              <a:t>FINANCIEROS</a:t>
            </a:r>
          </a:p>
          <a:p>
            <a:pPr marL="285750" indent="-285750">
              <a:buFont typeface="Arial" panose="020B0604020202020204" pitchFamily="34" charset="0"/>
              <a:buChar char="•"/>
            </a:pPr>
            <a:r>
              <a:rPr lang="es-ES" sz="1400" dirty="0" smtClean="0"/>
              <a:t>CLIENTES</a:t>
            </a:r>
          </a:p>
          <a:p>
            <a:pPr marL="285750" indent="-285750">
              <a:buFont typeface="Arial" panose="020B0604020202020204" pitchFamily="34" charset="0"/>
              <a:buChar char="•"/>
            </a:pPr>
            <a:endParaRPr lang="es-EC"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fontScale="90000"/>
          </a:bodyPr>
          <a:lstStyle/>
          <a:p>
            <a:r>
              <a:rPr lang="es-EC" dirty="0" smtClean="0">
                <a:solidFill>
                  <a:schemeClr val="accent3">
                    <a:lumMod val="75000"/>
                  </a:schemeClr>
                </a:solidFill>
              </a:rPr>
              <a:t>OBJETIVOS DE LA INVESTIGACIÓN</a:t>
            </a:r>
            <a:endParaRPr lang="es-EC" dirty="0">
              <a:solidFill>
                <a:schemeClr val="accent3">
                  <a:lumMod val="75000"/>
                </a:schemeClr>
              </a:solidFill>
            </a:endParaRPr>
          </a:p>
        </p:txBody>
      </p:sp>
      <p:sp>
        <p:nvSpPr>
          <p:cNvPr id="4" name="3 CuadroTexto"/>
          <p:cNvSpPr txBox="1"/>
          <p:nvPr/>
        </p:nvSpPr>
        <p:spPr>
          <a:xfrm>
            <a:off x="642910" y="1000108"/>
            <a:ext cx="8072494"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lvl="0" algn="just"/>
            <a:r>
              <a:rPr lang="es-EC" dirty="0" smtClean="0"/>
              <a:t>Conocer si las empresas la industria de la construcción de la zona urbana del Distrito Metropolitano de Quito utilizan  herramientas de gestión administrativa y determinar cómo las desarrollan</a:t>
            </a:r>
            <a:r>
              <a:rPr lang="es-EC" dirty="0" smtClean="0"/>
              <a:t>.</a:t>
            </a:r>
            <a:endParaRPr lang="es-EC" dirty="0"/>
          </a:p>
        </p:txBody>
      </p:sp>
      <p:graphicFrame>
        <p:nvGraphicFramePr>
          <p:cNvPr id="5" name="4 Diagrama"/>
          <p:cNvGraphicFramePr/>
          <p:nvPr>
            <p:extLst>
              <p:ext uri="{D42A27DB-BD31-4B8C-83A1-F6EECF244321}">
                <p14:modId xmlns:p14="http://schemas.microsoft.com/office/powerpoint/2010/main" val="3145437562"/>
              </p:ext>
            </p:extLst>
          </p:nvPr>
        </p:nvGraphicFramePr>
        <p:xfrm>
          <a:off x="428596" y="1930611"/>
          <a:ext cx="8501122" cy="4714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EC" dirty="0" smtClean="0"/>
              <a:t>DISEÑO DE LA INVESTIGACIÓN</a:t>
            </a:r>
            <a:endParaRPr lang="es-EC" dirty="0"/>
          </a:p>
        </p:txBody>
      </p:sp>
      <p:graphicFrame>
        <p:nvGraphicFramePr>
          <p:cNvPr id="3" name="2 Diagrama"/>
          <p:cNvGraphicFramePr/>
          <p:nvPr/>
        </p:nvGraphicFramePr>
        <p:xfrm>
          <a:off x="785786" y="928670"/>
          <a:ext cx="800105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TAMAÑO DE LA MUESTRA</a:t>
            </a:r>
            <a:endParaRPr lang="es-EC" dirty="0"/>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6" name="Rectangle 22"/>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9" name="Rectangle 2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2" name="Rectangle 2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3" name="Picture 29"/>
          <p:cNvPicPr>
            <a:picLocks noChangeAspect="1" noChangeArrowheads="1"/>
          </p:cNvPicPr>
          <p:nvPr/>
        </p:nvPicPr>
        <p:blipFill>
          <a:blip r:embed="rId2"/>
          <a:srcRect/>
          <a:stretch>
            <a:fillRect/>
          </a:stretch>
        </p:blipFill>
        <p:spPr bwMode="auto">
          <a:xfrm>
            <a:off x="5292080" y="1247226"/>
            <a:ext cx="2571768" cy="975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54" name="Picture 30"/>
          <p:cNvPicPr>
            <a:picLocks noChangeAspect="1" noChangeArrowheads="1"/>
          </p:cNvPicPr>
          <p:nvPr/>
        </p:nvPicPr>
        <p:blipFill>
          <a:blip r:embed="rId3"/>
          <a:srcRect/>
          <a:stretch>
            <a:fillRect/>
          </a:stretch>
        </p:blipFill>
        <p:spPr bwMode="auto">
          <a:xfrm>
            <a:off x="5068251" y="2564904"/>
            <a:ext cx="3019425" cy="1047750"/>
          </a:xfrm>
          <a:prstGeom prst="rect">
            <a:avLst/>
          </a:prstGeom>
          <a:ln>
            <a:noFill/>
          </a:ln>
          <a:effectLst>
            <a:outerShdw blurRad="292100" dist="139700" dir="2700000" algn="tl" rotWithShape="0">
              <a:srgbClr val="333333">
                <a:alpha val="65000"/>
              </a:srgbClr>
            </a:outerShdw>
          </a:effectLst>
        </p:spPr>
      </p:pic>
      <p:sp>
        <p:nvSpPr>
          <p:cNvPr id="1055" name="Rectangle 31"/>
          <p:cNvSpPr>
            <a:spLocks noChangeArrowheads="1"/>
          </p:cNvSpPr>
          <p:nvPr/>
        </p:nvSpPr>
        <p:spPr bwMode="auto">
          <a:xfrm>
            <a:off x="4934889" y="3933442"/>
            <a:ext cx="32861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Dónde:</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 = tamaño de la muestra </a:t>
            </a:r>
            <a:endPar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 </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246 </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empresas zona urbana</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del DMQ </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Z = 1,96</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 = 0.8</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q = 0.2</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9" name="Rectangle 3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1043608" y="2057727"/>
            <a:ext cx="3024336" cy="2062103"/>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s-EC" sz="1600" dirty="0" smtClean="0">
              <a:solidFill>
                <a:schemeClr val="tx1"/>
              </a:solidFill>
            </a:endParaRPr>
          </a:p>
          <a:p>
            <a:r>
              <a:rPr lang="es-EC" sz="1600" dirty="0" smtClean="0">
                <a:solidFill>
                  <a:schemeClr val="tx1"/>
                </a:solidFill>
              </a:rPr>
              <a:t>INSTRUMENTO: </a:t>
            </a:r>
          </a:p>
          <a:p>
            <a:pPr marL="285750" indent="-285750">
              <a:buFont typeface="Arial" pitchFamily="34" charset="0"/>
              <a:buChar char="•"/>
            </a:pPr>
            <a:r>
              <a:rPr lang="es-EC" sz="1600" dirty="0" smtClean="0">
                <a:solidFill>
                  <a:schemeClr val="tx1"/>
                </a:solidFill>
              </a:rPr>
              <a:t>Encuesta</a:t>
            </a:r>
          </a:p>
          <a:p>
            <a:endParaRPr lang="es-EC" sz="1600" dirty="0">
              <a:solidFill>
                <a:schemeClr val="tx1"/>
              </a:solidFill>
            </a:endParaRPr>
          </a:p>
          <a:p>
            <a:r>
              <a:rPr lang="es-EC" sz="1600" dirty="0" smtClean="0">
                <a:solidFill>
                  <a:schemeClr val="tx1"/>
                </a:solidFill>
              </a:rPr>
              <a:t>TIPO DE MUESTREO:</a:t>
            </a:r>
          </a:p>
          <a:p>
            <a:pPr marL="285750" indent="-285750">
              <a:buFont typeface="Arial" pitchFamily="34" charset="0"/>
              <a:buChar char="•"/>
            </a:pPr>
            <a:r>
              <a:rPr lang="es-EC" sz="1600" dirty="0" smtClean="0">
                <a:solidFill>
                  <a:schemeClr val="tx1"/>
                </a:solidFill>
              </a:rPr>
              <a:t>Probabilístico</a:t>
            </a:r>
          </a:p>
          <a:p>
            <a:pPr marL="742950" lvl="1" indent="-285750">
              <a:buFont typeface="Arial" pitchFamily="34" charset="0"/>
              <a:buChar char="•"/>
            </a:pPr>
            <a:r>
              <a:rPr lang="es-EC" sz="1600" dirty="0" smtClean="0">
                <a:solidFill>
                  <a:schemeClr val="tx1"/>
                </a:solidFill>
              </a:rPr>
              <a:t>Aleatorio simple</a:t>
            </a:r>
          </a:p>
          <a:p>
            <a:pPr lvl="1"/>
            <a:endParaRPr lang="es-EC"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0"/>
            <a:ext cx="7186634" cy="796908"/>
          </a:xfrm>
        </p:spPr>
        <p:txBody>
          <a:bodyPr/>
          <a:lstStyle/>
          <a:p>
            <a:pPr algn="ctr"/>
            <a:r>
              <a:rPr lang="es-EC" dirty="0" smtClean="0"/>
              <a:t>ANÁLISIS UNIVARIADO</a:t>
            </a:r>
            <a:endParaRPr lang="es-EC"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928662" y="642919"/>
            <a:ext cx="3571900" cy="2714644"/>
          </a:xfrm>
          <a:prstGeom prst="rect">
            <a:avLst/>
          </a:prstGeom>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28662" y="3571876"/>
            <a:ext cx="3571900" cy="2857520"/>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4857752" y="1928802"/>
            <a:ext cx="4071966" cy="364333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57158" y="1500174"/>
            <a:ext cx="4429156" cy="4000528"/>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5143504" y="214290"/>
            <a:ext cx="3714776" cy="2928958"/>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5072066" y="3500438"/>
            <a:ext cx="3786214" cy="3000396"/>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332</TotalTime>
  <Words>1328</Words>
  <Application>Microsoft Office PowerPoint</Application>
  <PresentationFormat>Presentación en pantalla (4:3)</PresentationFormat>
  <Paragraphs>187</Paragraphs>
  <Slides>32</Slides>
  <Notes>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Concurrencia</vt:lpstr>
      <vt:lpstr>ESTUDIO DEL USO DE HERRAMIENTAS DE GESTIÓN ADMINISTRATIVA EN LA INDUSTRIA DE LA CONSTRUCCIÓN DE LA ZONA URBANA DEL DISTRITO METROPOLITANO DE QUITO</vt:lpstr>
      <vt:lpstr>PANTEAMIENTO DEL PROBLEMA</vt:lpstr>
      <vt:lpstr>OBJETIVO GENERAL</vt:lpstr>
      <vt:lpstr>FUNDAMENTACIÓN TEÓRICA</vt:lpstr>
      <vt:lpstr>OBJETIVOS DE LA INVESTIGACIÓN</vt:lpstr>
      <vt:lpstr>DISEÑO DE LA INVESTIGACIÓN</vt:lpstr>
      <vt:lpstr>TAMAÑO DE LA MUESTRA</vt:lpstr>
      <vt:lpstr>ANÁLISIS UNIVARIADO</vt:lpstr>
      <vt:lpstr>Presentación de PowerPoint</vt:lpstr>
      <vt:lpstr>Presentación de PowerPoint</vt:lpstr>
      <vt:lpstr>Presentación de PowerPoint</vt:lpstr>
      <vt:lpstr>Presentación de PowerPoint</vt:lpstr>
      <vt:lpstr>Presentación de PowerPoint</vt:lpstr>
      <vt:lpstr>ANÁLISIS BIVARIADO CHI CUADRADO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CORRELACIONES</vt:lpstr>
      <vt:lpstr>ANOVAS</vt:lpstr>
      <vt:lpstr>Presentación de PowerPoint</vt:lpstr>
      <vt:lpstr>MATRIZ DE CRUCES</vt:lpstr>
      <vt:lpstr>MATRIZ DE RESUMEN</vt:lpstr>
      <vt:lpstr>Presentación de PowerPoint</vt:lpstr>
      <vt:lpstr>Presentación de PowerPoint</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DEL USO DE HERRAMIENTAS DE GESTIÓN ADMINISTRATIVA EN LA INDUSTRIA DE LA CONSTRUCCIÓN DE LA ZONA URBANA DEL DISTRITO METROPOLITANO DE QUITO</dc:title>
  <dc:creator>USR Quito</dc:creator>
  <cp:lastModifiedBy>USER</cp:lastModifiedBy>
  <cp:revision>39</cp:revision>
  <dcterms:created xsi:type="dcterms:W3CDTF">2015-12-10T17:17:32Z</dcterms:created>
  <dcterms:modified xsi:type="dcterms:W3CDTF">2015-12-22T14:33:23Z</dcterms:modified>
</cp:coreProperties>
</file>