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63" r:id="rId4"/>
    <p:sldId id="264" r:id="rId5"/>
    <p:sldId id="265" r:id="rId6"/>
    <p:sldId id="258" r:id="rId7"/>
    <p:sldId id="262" r:id="rId8"/>
    <p:sldId id="259" r:id="rId9"/>
    <p:sldId id="260" r:id="rId10"/>
    <p:sldId id="261" r:id="rId11"/>
    <p:sldId id="267" r:id="rId12"/>
    <p:sldId id="277" r:id="rId13"/>
    <p:sldId id="269" r:id="rId14"/>
    <p:sldId id="270" r:id="rId15"/>
    <p:sldId id="272" r:id="rId16"/>
    <p:sldId id="273" r:id="rId17"/>
    <p:sldId id="274" r:id="rId18"/>
    <p:sldId id="275" r:id="rId19"/>
    <p:sldId id="278" r:id="rId20"/>
    <p:sldId id="276" r:id="rId21"/>
    <p:sldId id="271" r:id="rId22"/>
    <p:sldId id="279" r:id="rId2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416" autoAdjust="0"/>
  </p:normalViewPr>
  <p:slideViewPr>
    <p:cSldViewPr>
      <p:cViewPr varScale="1">
        <p:scale>
          <a:sx n="70" d="100"/>
          <a:sy n="70" d="100"/>
        </p:scale>
        <p:origin x="-116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uario_2\Desktop\OTROS\TESIS\AN&#193;LISIS%20DE%20VALOR%20AGREGADO%20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MX"/>
  <c:style val="27"/>
  <c:chart>
    <c:autoTitleDeleted val="1"/>
    <c:plotArea>
      <c:layout/>
      <c:barChart>
        <c:barDir val="col"/>
        <c:grouping val="clustered"/>
        <c:ser>
          <c:idx val="0"/>
          <c:order val="0"/>
          <c:tx>
            <c:v>TIEMPO</c:v>
          </c:tx>
          <c:cat>
            <c:strRef>
              <c:f>'R 04 '!$P$3:$P$9</c:f>
              <c:strCache>
                <c:ptCount val="7"/>
                <c:pt idx="0">
                  <c:v>VALOR AGREGADO AL CLIENTE</c:v>
                </c:pt>
                <c:pt idx="1">
                  <c:v>VALOR AGREGADO A LA EMPRESA</c:v>
                </c:pt>
                <c:pt idx="2">
                  <c:v>PREPARACIÓN</c:v>
                </c:pt>
                <c:pt idx="3">
                  <c:v>TRANSPORTE</c:v>
                </c:pt>
                <c:pt idx="4">
                  <c:v>DEMORA</c:v>
                </c:pt>
                <c:pt idx="5">
                  <c:v>CONTROL</c:v>
                </c:pt>
                <c:pt idx="6">
                  <c:v>ARCHIVO</c:v>
                </c:pt>
              </c:strCache>
            </c:strRef>
          </c:cat>
          <c:val>
            <c:numRef>
              <c:f>'R 04 '!$Q$3:$Q$9</c:f>
              <c:numCache>
                <c:formatCode>General</c:formatCode>
                <c:ptCount val="7"/>
                <c:pt idx="0">
                  <c:v>0</c:v>
                </c:pt>
                <c:pt idx="1">
                  <c:v>0</c:v>
                </c:pt>
                <c:pt idx="2">
                  <c:v>0.38000000000000189</c:v>
                </c:pt>
                <c:pt idx="3">
                  <c:v>0</c:v>
                </c:pt>
                <c:pt idx="4">
                  <c:v>0</c:v>
                </c:pt>
                <c:pt idx="5">
                  <c:v>0.13</c:v>
                </c:pt>
                <c:pt idx="6">
                  <c:v>0</c:v>
                </c:pt>
              </c:numCache>
            </c:numRef>
          </c:val>
        </c:ser>
        <c:axId val="128651264"/>
        <c:axId val="128652800"/>
      </c:barChart>
      <c:catAx>
        <c:axId val="128651264"/>
        <c:scaling>
          <c:orientation val="minMax"/>
        </c:scaling>
        <c:axPos val="b"/>
        <c:tickLblPos val="nextTo"/>
        <c:crossAx val="128652800"/>
        <c:crosses val="autoZero"/>
        <c:auto val="1"/>
        <c:lblAlgn val="ctr"/>
        <c:lblOffset val="100"/>
      </c:catAx>
      <c:valAx>
        <c:axId val="128652800"/>
        <c:scaling>
          <c:orientation val="minMax"/>
        </c:scaling>
        <c:axPos val="l"/>
        <c:majorGridlines/>
        <c:numFmt formatCode="General" sourceLinked="1"/>
        <c:tickLblPos val="nextTo"/>
        <c:crossAx val="128651264"/>
        <c:crosses val="autoZero"/>
        <c:crossBetween val="between"/>
      </c:valAx>
    </c:plotArea>
    <c:legend>
      <c:legendPos val="r"/>
      <c:layout/>
    </c:legend>
    <c:plotVisOnly val="1"/>
  </c:chart>
  <c:txPr>
    <a:bodyPr/>
    <a:lstStyle/>
    <a:p>
      <a:pPr>
        <a:defRPr sz="700"/>
      </a:pPr>
      <a:endParaRPr lang="es-MX"/>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C698ED-2833-4A33-80DF-7BC5F1699985}" type="datetimeFigureOut">
              <a:rPr lang="es-MX" smtClean="0"/>
              <a:t>21/12/2014</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DA048B-F5CC-44B0-9574-E966EF9DEC8E}" type="slidenum">
              <a:rPr lang="es-MX" smtClean="0"/>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C6DA048B-F5CC-44B0-9574-E966EF9DEC8E}" type="slidenum">
              <a:rPr lang="es-MX" smtClean="0"/>
              <a:t>10</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C6DA048B-F5CC-44B0-9574-E966EF9DEC8E}" type="slidenum">
              <a:rPr lang="es-MX" smtClean="0"/>
              <a:t>11</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C6DA048B-F5CC-44B0-9574-E966EF9DEC8E}" type="slidenum">
              <a:rPr lang="es-MX" smtClean="0"/>
              <a:t>12</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CCDA07F6-64CE-4169-A9BB-5EE652697878}" type="datetimeFigureOut">
              <a:rPr lang="es-MX" smtClean="0"/>
              <a:t>21/12/2014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AF87B15-45C3-4FFE-B2D8-BAFD7DDEBF98}"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CDA07F6-64CE-4169-A9BB-5EE652697878}" type="datetimeFigureOut">
              <a:rPr lang="es-MX" smtClean="0"/>
              <a:t>21/12/2014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AF87B15-45C3-4FFE-B2D8-BAFD7DDEBF98}"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CDA07F6-64CE-4169-A9BB-5EE652697878}" type="datetimeFigureOut">
              <a:rPr lang="es-MX" smtClean="0"/>
              <a:t>21/12/2014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AF87B15-45C3-4FFE-B2D8-BAFD7DDEBF98}"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CDA07F6-64CE-4169-A9BB-5EE652697878}" type="datetimeFigureOut">
              <a:rPr lang="es-MX" smtClean="0"/>
              <a:t>21/12/2014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AF87B15-45C3-4FFE-B2D8-BAFD7DDEBF98}"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CDA07F6-64CE-4169-A9BB-5EE652697878}" type="datetimeFigureOut">
              <a:rPr lang="es-MX" smtClean="0"/>
              <a:t>21/12/2014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AF87B15-45C3-4FFE-B2D8-BAFD7DDEBF98}"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CCDA07F6-64CE-4169-A9BB-5EE652697878}" type="datetimeFigureOut">
              <a:rPr lang="es-MX" smtClean="0"/>
              <a:t>21/12/2014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AF87B15-45C3-4FFE-B2D8-BAFD7DDEBF98}"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CCDA07F6-64CE-4169-A9BB-5EE652697878}" type="datetimeFigureOut">
              <a:rPr lang="es-MX" smtClean="0"/>
              <a:t>21/12/2014</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0AF87B15-45C3-4FFE-B2D8-BAFD7DDEBF98}"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CCDA07F6-64CE-4169-A9BB-5EE652697878}" type="datetimeFigureOut">
              <a:rPr lang="es-MX" smtClean="0"/>
              <a:t>21/12/2014</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0AF87B15-45C3-4FFE-B2D8-BAFD7DDEBF98}"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CDA07F6-64CE-4169-A9BB-5EE652697878}" type="datetimeFigureOut">
              <a:rPr lang="es-MX" smtClean="0"/>
              <a:t>21/12/2014</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0AF87B15-45C3-4FFE-B2D8-BAFD7DDEBF98}"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CDA07F6-64CE-4169-A9BB-5EE652697878}" type="datetimeFigureOut">
              <a:rPr lang="es-MX" smtClean="0"/>
              <a:t>21/12/2014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AF87B15-45C3-4FFE-B2D8-BAFD7DDEBF98}"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CDA07F6-64CE-4169-A9BB-5EE652697878}" type="datetimeFigureOut">
              <a:rPr lang="es-MX" smtClean="0"/>
              <a:t>21/12/2014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AF87B15-45C3-4FFE-B2D8-BAFD7DDEBF98}"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DA07F6-64CE-4169-A9BB-5EE652697878}" type="datetimeFigureOut">
              <a:rPr lang="es-MX" smtClean="0"/>
              <a:t>21/12/2014</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F87B15-45C3-4FFE-B2D8-BAFD7DDEBF98}"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Back power point.jpg"/>
          <p:cNvPicPr>
            <a:picLocks noChangeAspect="1"/>
          </p:cNvPicPr>
          <p:nvPr/>
        </p:nvPicPr>
        <p:blipFill>
          <a:blip r:embed="rId2" cstate="print"/>
          <a:stretch>
            <a:fillRect/>
          </a:stretch>
        </p:blipFill>
        <p:spPr>
          <a:xfrm>
            <a:off x="0" y="1"/>
            <a:ext cx="9144000" cy="6857999"/>
          </a:xfrm>
          <a:prstGeom prst="rect">
            <a:avLst/>
          </a:prstGeom>
        </p:spPr>
      </p:pic>
      <p:sp>
        <p:nvSpPr>
          <p:cNvPr id="2" name="1 Título"/>
          <p:cNvSpPr>
            <a:spLocks noGrp="1"/>
          </p:cNvSpPr>
          <p:nvPr>
            <p:ph type="ctrTitle"/>
          </p:nvPr>
        </p:nvSpPr>
        <p:spPr>
          <a:xfrm>
            <a:off x="685800" y="1340768"/>
            <a:ext cx="7772400" cy="1470025"/>
          </a:xfrm>
        </p:spPr>
        <p:txBody>
          <a:bodyPr>
            <a:normAutofit fontScale="90000"/>
          </a:bodyPr>
          <a:lstStyle/>
          <a:p>
            <a:r>
              <a:rPr lang="es-MX" dirty="0"/>
              <a:t>D</a:t>
            </a:r>
            <a:r>
              <a:rPr lang="es-MX" dirty="0" smtClean="0"/>
              <a:t>ISEÑO E IMPLEMENTACIÓN DE PROCESOS PARA PHISIQUE WELLNESS CLUB PLAZA LAS AMÉRICAS</a:t>
            </a:r>
            <a:endParaRPr lang="es-MX" dirty="0"/>
          </a:p>
        </p:txBody>
      </p:sp>
      <p:sp>
        <p:nvSpPr>
          <p:cNvPr id="3" name="2 Subtítulo"/>
          <p:cNvSpPr>
            <a:spLocks noGrp="1"/>
          </p:cNvSpPr>
          <p:nvPr>
            <p:ph type="subTitle" idx="1"/>
          </p:nvPr>
        </p:nvSpPr>
        <p:spPr/>
        <p:txBody>
          <a:bodyPr/>
          <a:lstStyle/>
          <a:p>
            <a:r>
              <a:rPr lang="es-MX" dirty="0" smtClean="0"/>
              <a:t>ING. JORGE DÁVALOS G.</a:t>
            </a:r>
          </a:p>
          <a:p>
            <a:r>
              <a:rPr lang="es-MX" dirty="0" smtClean="0"/>
              <a:t>ING. FRANKLIN ÍÑIGUEZ S.</a:t>
            </a:r>
            <a:endParaRPr lang="es-MX"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Back power point.jpg"/>
          <p:cNvPicPr>
            <a:picLocks noChangeAspect="1"/>
          </p:cNvPicPr>
          <p:nvPr/>
        </p:nvPicPr>
        <p:blipFill>
          <a:blip r:embed="rId3" cstate="print"/>
          <a:stretch>
            <a:fillRect/>
          </a:stretch>
        </p:blipFill>
        <p:spPr>
          <a:xfrm>
            <a:off x="0" y="-27384"/>
            <a:ext cx="9144000" cy="6857999"/>
          </a:xfrm>
          <a:prstGeom prst="rect">
            <a:avLst/>
          </a:prstGeom>
        </p:spPr>
      </p:pic>
      <p:sp>
        <p:nvSpPr>
          <p:cNvPr id="2" name="1 Título"/>
          <p:cNvSpPr>
            <a:spLocks noGrp="1"/>
          </p:cNvSpPr>
          <p:nvPr>
            <p:ph type="ctrTitle"/>
          </p:nvPr>
        </p:nvSpPr>
        <p:spPr>
          <a:xfrm>
            <a:off x="683568" y="116632"/>
            <a:ext cx="7772400" cy="1470025"/>
          </a:xfrm>
        </p:spPr>
        <p:txBody>
          <a:bodyPr>
            <a:normAutofit/>
          </a:bodyPr>
          <a:lstStyle/>
          <a:p>
            <a:r>
              <a:rPr lang="es-MX" sz="2000" dirty="0" smtClean="0">
                <a:latin typeface="Arial" pitchFamily="34" charset="0"/>
                <a:cs typeface="Arial" pitchFamily="34" charset="0"/>
              </a:rPr>
              <a:t>DISEÑO E IMPLEMENTACIÓN DE PROCESOS PARA PHISIQUE WELLNESS CLUB PLAZA LAS AMÉRICAS</a:t>
            </a:r>
            <a:endParaRPr lang="es-MX" sz="2000" dirty="0">
              <a:latin typeface="Arial" pitchFamily="34" charset="0"/>
              <a:cs typeface="Arial" pitchFamily="34" charset="0"/>
            </a:endParaRPr>
          </a:p>
        </p:txBody>
      </p:sp>
      <p:sp>
        <p:nvSpPr>
          <p:cNvPr id="3" name="2 Subtítulo"/>
          <p:cNvSpPr>
            <a:spLocks noGrp="1"/>
          </p:cNvSpPr>
          <p:nvPr>
            <p:ph type="subTitle" idx="1"/>
          </p:nvPr>
        </p:nvSpPr>
        <p:spPr>
          <a:xfrm>
            <a:off x="827584" y="1340768"/>
            <a:ext cx="7416824" cy="4176464"/>
          </a:xfrm>
        </p:spPr>
        <p:txBody>
          <a:bodyPr>
            <a:noAutofit/>
          </a:bodyPr>
          <a:lstStyle/>
          <a:p>
            <a:pPr lvl="1" algn="just"/>
            <a:r>
              <a:rPr lang="es-ES" sz="1900" dirty="0" smtClean="0">
                <a:solidFill>
                  <a:schemeClr val="tx1"/>
                </a:solidFill>
                <a:latin typeface="Arial" pitchFamily="34" charset="0"/>
                <a:cs typeface="Arial" pitchFamily="34" charset="0"/>
              </a:rPr>
              <a:t>OBJETIVOS ESPECÍFICOS</a:t>
            </a:r>
            <a:endParaRPr lang="es-MX" sz="1900" dirty="0" smtClean="0">
              <a:solidFill>
                <a:schemeClr val="tx1"/>
              </a:solidFill>
              <a:latin typeface="Arial" pitchFamily="34" charset="0"/>
              <a:cs typeface="Arial" pitchFamily="34" charset="0"/>
            </a:endParaRPr>
          </a:p>
          <a:p>
            <a:pPr algn="just"/>
            <a:r>
              <a:rPr lang="es-ES" sz="1900" dirty="0">
                <a:solidFill>
                  <a:schemeClr val="tx1"/>
                </a:solidFill>
                <a:latin typeface="Arial" pitchFamily="34" charset="0"/>
                <a:cs typeface="Arial" pitchFamily="34" charset="0"/>
              </a:rPr>
              <a:t> </a:t>
            </a:r>
            <a:endParaRPr lang="es-MX" sz="1900" dirty="0">
              <a:solidFill>
                <a:schemeClr val="tx1"/>
              </a:solidFill>
              <a:latin typeface="Arial" pitchFamily="34" charset="0"/>
              <a:cs typeface="Arial" pitchFamily="34" charset="0"/>
            </a:endParaRPr>
          </a:p>
          <a:p>
            <a:pPr marL="457200" lvl="0" indent="-457200" algn="just">
              <a:buFont typeface="+mj-lt"/>
              <a:buAutoNum type="arabicPeriod"/>
            </a:pPr>
            <a:r>
              <a:rPr lang="es-MX" sz="1900" dirty="0">
                <a:solidFill>
                  <a:schemeClr val="tx1"/>
                </a:solidFill>
                <a:latin typeface="Arial" pitchFamily="34" charset="0"/>
                <a:cs typeface="Arial" pitchFamily="34" charset="0"/>
              </a:rPr>
              <a:t>Levantar información de los procesos actuales para conocer su estado al momento.</a:t>
            </a:r>
          </a:p>
          <a:p>
            <a:pPr marL="457200" lvl="0" indent="-457200" algn="just">
              <a:buFont typeface="+mj-lt"/>
              <a:buAutoNum type="arabicPeriod"/>
            </a:pPr>
            <a:r>
              <a:rPr lang="es-MX" sz="1900" dirty="0">
                <a:solidFill>
                  <a:schemeClr val="tx1"/>
                </a:solidFill>
                <a:latin typeface="Arial" pitchFamily="34" charset="0"/>
                <a:cs typeface="Arial" pitchFamily="34" charset="0"/>
              </a:rPr>
              <a:t>Analizar el desempeño de los procesos actuales con la finalidad de conocer el índice de valor agregado de los mismos.</a:t>
            </a:r>
          </a:p>
          <a:p>
            <a:pPr algn="just"/>
            <a:endParaRPr lang="es-MX" sz="19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Back power point.jpg"/>
          <p:cNvPicPr>
            <a:picLocks noChangeAspect="1"/>
          </p:cNvPicPr>
          <p:nvPr/>
        </p:nvPicPr>
        <p:blipFill>
          <a:blip r:embed="rId3" cstate="print"/>
          <a:stretch>
            <a:fillRect/>
          </a:stretch>
        </p:blipFill>
        <p:spPr>
          <a:xfrm>
            <a:off x="0" y="1"/>
            <a:ext cx="9144000" cy="6857999"/>
          </a:xfrm>
          <a:prstGeom prst="rect">
            <a:avLst/>
          </a:prstGeom>
        </p:spPr>
      </p:pic>
      <p:sp>
        <p:nvSpPr>
          <p:cNvPr id="2" name="1 Título"/>
          <p:cNvSpPr>
            <a:spLocks noGrp="1"/>
          </p:cNvSpPr>
          <p:nvPr>
            <p:ph type="ctrTitle"/>
          </p:nvPr>
        </p:nvSpPr>
        <p:spPr>
          <a:xfrm>
            <a:off x="683568" y="116632"/>
            <a:ext cx="7772400" cy="1470025"/>
          </a:xfrm>
        </p:spPr>
        <p:txBody>
          <a:bodyPr>
            <a:normAutofit/>
          </a:bodyPr>
          <a:lstStyle/>
          <a:p>
            <a:r>
              <a:rPr lang="es-MX" sz="2000" dirty="0" smtClean="0">
                <a:latin typeface="Arial" pitchFamily="34" charset="0"/>
                <a:cs typeface="Arial" pitchFamily="34" charset="0"/>
              </a:rPr>
              <a:t>DISEÑO E IMPLEMENTACIÓN DE PROCESOS PARA PHISIQUE WELLNESS CLUB PLAZA LAS AMÉRICAS</a:t>
            </a:r>
            <a:endParaRPr lang="es-MX" sz="2000" dirty="0">
              <a:latin typeface="Arial" pitchFamily="34" charset="0"/>
              <a:cs typeface="Arial" pitchFamily="34" charset="0"/>
            </a:endParaRPr>
          </a:p>
        </p:txBody>
      </p:sp>
      <p:pic>
        <p:nvPicPr>
          <p:cNvPr id="3080" name="Picture 8"/>
          <p:cNvPicPr>
            <a:picLocks noChangeAspect="1" noChangeArrowheads="1"/>
          </p:cNvPicPr>
          <p:nvPr/>
        </p:nvPicPr>
        <p:blipFill>
          <a:blip r:embed="rId4" cstate="print"/>
          <a:srcRect l="23325" t="34078" r="52460" b="15719"/>
          <a:stretch>
            <a:fillRect/>
          </a:stretch>
        </p:blipFill>
        <p:spPr bwMode="auto">
          <a:xfrm>
            <a:off x="827584" y="1340768"/>
            <a:ext cx="3384376" cy="4209834"/>
          </a:xfrm>
          <a:prstGeom prst="rect">
            <a:avLst/>
          </a:prstGeom>
          <a:noFill/>
          <a:ln w="9525">
            <a:noFill/>
            <a:miter lim="800000"/>
            <a:headEnd/>
            <a:tailEnd/>
          </a:ln>
        </p:spPr>
      </p:pic>
      <p:pic>
        <p:nvPicPr>
          <p:cNvPr id="3081" name="Picture 9"/>
          <p:cNvPicPr>
            <a:picLocks noChangeAspect="1" noChangeArrowheads="1"/>
          </p:cNvPicPr>
          <p:nvPr/>
        </p:nvPicPr>
        <p:blipFill>
          <a:blip r:embed="rId5" cstate="print"/>
          <a:srcRect l="55906" t="41141" r="18107" b="38188"/>
          <a:stretch>
            <a:fillRect/>
          </a:stretch>
        </p:blipFill>
        <p:spPr bwMode="auto">
          <a:xfrm>
            <a:off x="4644008" y="2204864"/>
            <a:ext cx="4224469" cy="20162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Back power point.jpg"/>
          <p:cNvPicPr>
            <a:picLocks noChangeAspect="1"/>
          </p:cNvPicPr>
          <p:nvPr/>
        </p:nvPicPr>
        <p:blipFill>
          <a:blip r:embed="rId3" cstate="print"/>
          <a:stretch>
            <a:fillRect/>
          </a:stretch>
        </p:blipFill>
        <p:spPr>
          <a:xfrm>
            <a:off x="0" y="1"/>
            <a:ext cx="9144000" cy="6857999"/>
          </a:xfrm>
          <a:prstGeom prst="rect">
            <a:avLst/>
          </a:prstGeom>
        </p:spPr>
      </p:pic>
      <p:sp>
        <p:nvSpPr>
          <p:cNvPr id="2" name="1 Título"/>
          <p:cNvSpPr>
            <a:spLocks noGrp="1"/>
          </p:cNvSpPr>
          <p:nvPr>
            <p:ph type="ctrTitle"/>
          </p:nvPr>
        </p:nvSpPr>
        <p:spPr>
          <a:xfrm>
            <a:off x="683568" y="116632"/>
            <a:ext cx="7772400" cy="1470025"/>
          </a:xfrm>
        </p:spPr>
        <p:txBody>
          <a:bodyPr>
            <a:normAutofit/>
          </a:bodyPr>
          <a:lstStyle/>
          <a:p>
            <a:r>
              <a:rPr lang="es-MX" sz="2000" dirty="0" smtClean="0">
                <a:latin typeface="Arial" pitchFamily="34" charset="0"/>
                <a:cs typeface="Arial" pitchFamily="34" charset="0"/>
              </a:rPr>
              <a:t>DISEÑO E IMPLEMENTACIÓN DE PROCESOS PARA PHISIQUE WELLNESS CLUB PLAZA LAS AMÉRICAS</a:t>
            </a:r>
            <a:endParaRPr lang="es-MX" sz="2000" dirty="0">
              <a:latin typeface="Arial" pitchFamily="34" charset="0"/>
              <a:cs typeface="Arial" pitchFamily="34" charset="0"/>
            </a:endParaRPr>
          </a:p>
        </p:txBody>
      </p:sp>
      <p:pic>
        <p:nvPicPr>
          <p:cNvPr id="3082" name="Picture 10"/>
          <p:cNvPicPr>
            <a:picLocks noChangeAspect="1" noChangeArrowheads="1"/>
          </p:cNvPicPr>
          <p:nvPr/>
        </p:nvPicPr>
        <p:blipFill>
          <a:blip r:embed="rId4" cstate="print"/>
          <a:srcRect l="60534" t="65578" r="25881" b="15720"/>
          <a:stretch>
            <a:fillRect/>
          </a:stretch>
        </p:blipFill>
        <p:spPr bwMode="auto">
          <a:xfrm>
            <a:off x="1403648" y="2060848"/>
            <a:ext cx="2527860" cy="2088232"/>
          </a:xfrm>
          <a:prstGeom prst="rect">
            <a:avLst/>
          </a:prstGeom>
          <a:noFill/>
          <a:ln w="9525">
            <a:noFill/>
            <a:miter lim="800000"/>
            <a:headEnd/>
            <a:tailEnd/>
          </a:ln>
        </p:spPr>
      </p:pic>
      <p:graphicFrame>
        <p:nvGraphicFramePr>
          <p:cNvPr id="14" name="13 Gráfico"/>
          <p:cNvGraphicFramePr/>
          <p:nvPr/>
        </p:nvGraphicFramePr>
        <p:xfrm>
          <a:off x="4363556" y="2060848"/>
          <a:ext cx="3705225" cy="207645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Back power point.jpg"/>
          <p:cNvPicPr>
            <a:picLocks noChangeAspect="1"/>
          </p:cNvPicPr>
          <p:nvPr/>
        </p:nvPicPr>
        <p:blipFill>
          <a:blip r:embed="rId2" cstate="print"/>
          <a:stretch>
            <a:fillRect/>
          </a:stretch>
        </p:blipFill>
        <p:spPr>
          <a:xfrm>
            <a:off x="0" y="1"/>
            <a:ext cx="9144000" cy="6857999"/>
          </a:xfrm>
          <a:prstGeom prst="rect">
            <a:avLst/>
          </a:prstGeom>
        </p:spPr>
      </p:pic>
      <p:sp>
        <p:nvSpPr>
          <p:cNvPr id="2" name="1 Título"/>
          <p:cNvSpPr>
            <a:spLocks noGrp="1"/>
          </p:cNvSpPr>
          <p:nvPr>
            <p:ph type="ctrTitle"/>
          </p:nvPr>
        </p:nvSpPr>
        <p:spPr>
          <a:xfrm>
            <a:off x="683568" y="116632"/>
            <a:ext cx="7772400" cy="1470025"/>
          </a:xfrm>
        </p:spPr>
        <p:txBody>
          <a:bodyPr>
            <a:normAutofit/>
          </a:bodyPr>
          <a:lstStyle/>
          <a:p>
            <a:r>
              <a:rPr lang="es-MX" sz="2000" dirty="0" smtClean="0">
                <a:latin typeface="Arial" pitchFamily="34" charset="0"/>
                <a:cs typeface="Arial" pitchFamily="34" charset="0"/>
              </a:rPr>
              <a:t>DISEÑO E IMPLEMENTACIÓN DE PROCESOS PARA PHISIQUE WELLNESS CLUB PLAZA LAS AMÉRICAS</a:t>
            </a:r>
            <a:endParaRPr lang="es-MX" sz="2000" dirty="0">
              <a:latin typeface="Arial" pitchFamily="34" charset="0"/>
              <a:cs typeface="Arial" pitchFamily="34" charset="0"/>
            </a:endParaRPr>
          </a:p>
        </p:txBody>
      </p:sp>
      <p:sp>
        <p:nvSpPr>
          <p:cNvPr id="3" name="2 Subtítulo"/>
          <p:cNvSpPr>
            <a:spLocks noGrp="1"/>
          </p:cNvSpPr>
          <p:nvPr>
            <p:ph type="subTitle" idx="1"/>
          </p:nvPr>
        </p:nvSpPr>
        <p:spPr>
          <a:xfrm>
            <a:off x="827584" y="1340768"/>
            <a:ext cx="7416824" cy="4176464"/>
          </a:xfrm>
        </p:spPr>
        <p:txBody>
          <a:bodyPr>
            <a:normAutofit/>
          </a:bodyPr>
          <a:lstStyle/>
          <a:p>
            <a:pPr marL="457200" lvl="0" indent="-457200" algn="just"/>
            <a:r>
              <a:rPr lang="es-MX" sz="1900" dirty="0" smtClean="0">
                <a:solidFill>
                  <a:schemeClr val="tx1"/>
                </a:solidFill>
                <a:latin typeface="Arial" pitchFamily="34" charset="0"/>
                <a:cs typeface="Arial" pitchFamily="34" charset="0"/>
              </a:rPr>
              <a:t>3. Optimizar </a:t>
            </a:r>
            <a:r>
              <a:rPr lang="es-MX" sz="1900" dirty="0">
                <a:solidFill>
                  <a:schemeClr val="tx1"/>
                </a:solidFill>
                <a:latin typeface="Arial" pitchFamily="34" charset="0"/>
                <a:cs typeface="Arial" pitchFamily="34" charset="0"/>
              </a:rPr>
              <a:t>los procesos actuales en función del índice de </a:t>
            </a:r>
            <a:r>
              <a:rPr lang="es-MX" sz="1900" dirty="0" smtClean="0">
                <a:solidFill>
                  <a:schemeClr val="tx1"/>
                </a:solidFill>
                <a:latin typeface="Arial" pitchFamily="34" charset="0"/>
                <a:cs typeface="Arial" pitchFamily="34" charset="0"/>
              </a:rPr>
              <a:t>valor agregado </a:t>
            </a:r>
            <a:r>
              <a:rPr lang="es-MX" sz="1900" dirty="0">
                <a:solidFill>
                  <a:schemeClr val="tx1"/>
                </a:solidFill>
                <a:latin typeface="Arial" pitchFamily="34" charset="0"/>
                <a:cs typeface="Arial" pitchFamily="34" charset="0"/>
              </a:rPr>
              <a:t>para mejorar el uso de </a:t>
            </a:r>
            <a:r>
              <a:rPr lang="es-MX" sz="1900" dirty="0" smtClean="0">
                <a:solidFill>
                  <a:schemeClr val="tx1"/>
                </a:solidFill>
                <a:latin typeface="Arial" pitchFamily="34" charset="0"/>
                <a:cs typeface="Arial" pitchFamily="34" charset="0"/>
              </a:rPr>
              <a:t>recursos</a:t>
            </a:r>
          </a:p>
          <a:p>
            <a:pPr marL="457200" lvl="0" indent="-457200" algn="just"/>
            <a:endParaRPr lang="es-MX" sz="1900" dirty="0">
              <a:solidFill>
                <a:schemeClr val="tx1"/>
              </a:solidFill>
              <a:latin typeface="Arial" pitchFamily="34" charset="0"/>
              <a:cs typeface="Arial" pitchFamily="34" charset="0"/>
            </a:endParaRPr>
          </a:p>
          <a:p>
            <a:pPr marL="457200" lvl="0" indent="-457200" algn="just"/>
            <a:endParaRPr lang="es-MX" sz="1900" dirty="0" smtClean="0">
              <a:solidFill>
                <a:schemeClr val="tx1"/>
              </a:solidFill>
              <a:latin typeface="Arial" pitchFamily="34" charset="0"/>
              <a:cs typeface="Arial" pitchFamily="34" charset="0"/>
            </a:endParaRPr>
          </a:p>
          <a:p>
            <a:pPr marL="457200" lvl="0" indent="-457200" algn="just"/>
            <a:endParaRPr lang="es-MX" sz="1900" dirty="0">
              <a:solidFill>
                <a:schemeClr val="tx1"/>
              </a:solidFill>
              <a:latin typeface="Arial" pitchFamily="34" charset="0"/>
              <a:cs typeface="Arial" pitchFamily="34" charset="0"/>
            </a:endParaRPr>
          </a:p>
          <a:p>
            <a:pPr marL="457200" lvl="0" indent="-457200" algn="just"/>
            <a:endParaRPr lang="es-MX" sz="1900" dirty="0">
              <a:solidFill>
                <a:schemeClr val="tx1"/>
              </a:solidFill>
              <a:latin typeface="Arial" pitchFamily="34" charset="0"/>
              <a:cs typeface="Arial" pitchFamily="34" charset="0"/>
            </a:endParaRPr>
          </a:p>
        </p:txBody>
      </p:sp>
      <p:pic>
        <p:nvPicPr>
          <p:cNvPr id="4098" name="Picture 2"/>
          <p:cNvPicPr>
            <a:picLocks noChangeAspect="1" noChangeArrowheads="1"/>
          </p:cNvPicPr>
          <p:nvPr/>
        </p:nvPicPr>
        <p:blipFill>
          <a:blip r:embed="rId3" cstate="print"/>
          <a:srcRect l="20963" t="58687" r="51869" b="16704"/>
          <a:stretch>
            <a:fillRect/>
          </a:stretch>
        </p:blipFill>
        <p:spPr bwMode="auto">
          <a:xfrm>
            <a:off x="971599" y="2132856"/>
            <a:ext cx="3816425" cy="2074144"/>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l="60483" t="39664" r="25785" b="41141"/>
          <a:stretch>
            <a:fillRect/>
          </a:stretch>
        </p:blipFill>
        <p:spPr bwMode="auto">
          <a:xfrm>
            <a:off x="5436096" y="2276872"/>
            <a:ext cx="2232248" cy="1872208"/>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l="59450" t="61812" r="24013" b="24407"/>
          <a:stretch>
            <a:fillRect/>
          </a:stretch>
        </p:blipFill>
        <p:spPr bwMode="auto">
          <a:xfrm>
            <a:off x="1043608" y="4437112"/>
            <a:ext cx="2448272" cy="1224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Back power point.jpg"/>
          <p:cNvPicPr>
            <a:picLocks noChangeAspect="1"/>
          </p:cNvPicPr>
          <p:nvPr/>
        </p:nvPicPr>
        <p:blipFill>
          <a:blip r:embed="rId2" cstate="print"/>
          <a:stretch>
            <a:fillRect/>
          </a:stretch>
        </p:blipFill>
        <p:spPr>
          <a:xfrm>
            <a:off x="0" y="1"/>
            <a:ext cx="9144000" cy="6857999"/>
          </a:xfrm>
          <a:prstGeom prst="rect">
            <a:avLst/>
          </a:prstGeom>
        </p:spPr>
      </p:pic>
      <p:sp>
        <p:nvSpPr>
          <p:cNvPr id="2" name="1 Título"/>
          <p:cNvSpPr>
            <a:spLocks noGrp="1"/>
          </p:cNvSpPr>
          <p:nvPr>
            <p:ph type="ctrTitle"/>
          </p:nvPr>
        </p:nvSpPr>
        <p:spPr>
          <a:xfrm>
            <a:off x="683568" y="116632"/>
            <a:ext cx="7772400" cy="1470025"/>
          </a:xfrm>
        </p:spPr>
        <p:txBody>
          <a:bodyPr>
            <a:normAutofit/>
          </a:bodyPr>
          <a:lstStyle/>
          <a:p>
            <a:r>
              <a:rPr lang="es-MX" sz="2000" dirty="0" smtClean="0">
                <a:latin typeface="Arial" pitchFamily="34" charset="0"/>
                <a:cs typeface="Arial" pitchFamily="34" charset="0"/>
              </a:rPr>
              <a:t>DISEÑO E IMPLEMENTACIÓN DE PROCESOS PARA PHISIQUE WELLNESS CLUB PLAZA LAS AMÉRICAS</a:t>
            </a:r>
            <a:endParaRPr lang="es-MX" sz="2000" dirty="0">
              <a:latin typeface="Arial" pitchFamily="34" charset="0"/>
              <a:cs typeface="Arial" pitchFamily="34" charset="0"/>
            </a:endParaRPr>
          </a:p>
        </p:txBody>
      </p:sp>
      <p:sp>
        <p:nvSpPr>
          <p:cNvPr id="3" name="2 Subtítulo"/>
          <p:cNvSpPr>
            <a:spLocks noGrp="1"/>
          </p:cNvSpPr>
          <p:nvPr>
            <p:ph type="subTitle" idx="1"/>
          </p:nvPr>
        </p:nvSpPr>
        <p:spPr>
          <a:xfrm>
            <a:off x="827584" y="1340768"/>
            <a:ext cx="7416824" cy="4176464"/>
          </a:xfrm>
        </p:spPr>
        <p:txBody>
          <a:bodyPr>
            <a:normAutofit/>
          </a:bodyPr>
          <a:lstStyle/>
          <a:p>
            <a:pPr lvl="0" algn="just"/>
            <a:r>
              <a:rPr lang="es-MX" sz="1900" dirty="0" smtClean="0">
                <a:solidFill>
                  <a:schemeClr val="tx1"/>
                </a:solidFill>
                <a:latin typeface="Arial" pitchFamily="34" charset="0"/>
                <a:cs typeface="Arial" pitchFamily="34" charset="0"/>
              </a:rPr>
              <a:t>4. Definir </a:t>
            </a:r>
            <a:r>
              <a:rPr lang="es-MX" sz="1900" dirty="0">
                <a:solidFill>
                  <a:schemeClr val="tx1"/>
                </a:solidFill>
                <a:latin typeface="Arial" pitchFamily="34" charset="0"/>
                <a:cs typeface="Arial" pitchFamily="34" charset="0"/>
              </a:rPr>
              <a:t>el cambio en el índice de valor agregado de cada área </a:t>
            </a:r>
            <a:r>
              <a:rPr lang="es-MX" sz="1900" dirty="0" smtClean="0">
                <a:solidFill>
                  <a:schemeClr val="tx1"/>
                </a:solidFill>
                <a:latin typeface="Arial" pitchFamily="34" charset="0"/>
                <a:cs typeface="Arial" pitchFamily="34" charset="0"/>
              </a:rPr>
              <a:t>    </a:t>
            </a:r>
          </a:p>
          <a:p>
            <a:pPr lvl="0" algn="just"/>
            <a:r>
              <a:rPr lang="es-MX" sz="1900" dirty="0">
                <a:solidFill>
                  <a:schemeClr val="tx1"/>
                </a:solidFill>
                <a:latin typeface="Arial" pitchFamily="34" charset="0"/>
                <a:cs typeface="Arial" pitchFamily="34" charset="0"/>
              </a:rPr>
              <a:t> </a:t>
            </a:r>
            <a:r>
              <a:rPr lang="es-MX" sz="1900" dirty="0" smtClean="0">
                <a:solidFill>
                  <a:schemeClr val="tx1"/>
                </a:solidFill>
                <a:latin typeface="Arial" pitchFamily="34" charset="0"/>
                <a:cs typeface="Arial" pitchFamily="34" charset="0"/>
              </a:rPr>
              <a:t>   luego </a:t>
            </a:r>
            <a:r>
              <a:rPr lang="es-MX" sz="1900" dirty="0">
                <a:solidFill>
                  <a:schemeClr val="tx1"/>
                </a:solidFill>
                <a:latin typeface="Arial" pitchFamily="34" charset="0"/>
                <a:cs typeface="Arial" pitchFamily="34" charset="0"/>
              </a:rPr>
              <a:t>de la optimización para conocer las áreas de mejora</a:t>
            </a:r>
            <a:r>
              <a:rPr lang="es-MX" sz="1900" dirty="0" smtClean="0">
                <a:solidFill>
                  <a:schemeClr val="tx1"/>
                </a:solidFill>
                <a:latin typeface="Arial" pitchFamily="34" charset="0"/>
                <a:cs typeface="Arial" pitchFamily="34" charset="0"/>
              </a:rPr>
              <a:t>.</a:t>
            </a:r>
          </a:p>
          <a:p>
            <a:pPr lvl="0" algn="just"/>
            <a:endParaRPr lang="es-MX" sz="1900" dirty="0">
              <a:solidFill>
                <a:schemeClr val="tx1"/>
              </a:solidFill>
              <a:latin typeface="Arial" pitchFamily="34" charset="0"/>
              <a:cs typeface="Arial" pitchFamily="34" charset="0"/>
            </a:endParaRPr>
          </a:p>
          <a:p>
            <a:pPr lvl="0" algn="just"/>
            <a:endParaRPr lang="es-MX" sz="1900" dirty="0" smtClean="0">
              <a:solidFill>
                <a:schemeClr val="tx1"/>
              </a:solidFill>
              <a:latin typeface="Arial" pitchFamily="34" charset="0"/>
              <a:cs typeface="Arial" pitchFamily="34" charset="0"/>
            </a:endParaRPr>
          </a:p>
          <a:p>
            <a:pPr lvl="0" algn="just"/>
            <a:endParaRPr lang="es-MX" sz="1900" dirty="0">
              <a:solidFill>
                <a:schemeClr val="tx1"/>
              </a:solidFill>
              <a:latin typeface="Arial" pitchFamily="34" charset="0"/>
              <a:cs typeface="Arial" pitchFamily="34" charset="0"/>
            </a:endParaRPr>
          </a:p>
          <a:p>
            <a:pPr algn="just"/>
            <a:endParaRPr lang="es-MX" sz="2000" dirty="0">
              <a:solidFill>
                <a:schemeClr val="tx1"/>
              </a:solidFill>
              <a:latin typeface="Arial" pitchFamily="34" charset="0"/>
              <a:cs typeface="Arial" pitchFamily="34" charset="0"/>
            </a:endParaRPr>
          </a:p>
        </p:txBody>
      </p:sp>
      <p:pic>
        <p:nvPicPr>
          <p:cNvPr id="5122" name="Picture 2"/>
          <p:cNvPicPr>
            <a:picLocks noChangeAspect="1" noChangeArrowheads="1"/>
          </p:cNvPicPr>
          <p:nvPr/>
        </p:nvPicPr>
        <p:blipFill>
          <a:blip r:embed="rId3" cstate="print"/>
          <a:srcRect l="28641" t="58687" r="59547" b="21626"/>
          <a:stretch>
            <a:fillRect/>
          </a:stretch>
        </p:blipFill>
        <p:spPr bwMode="auto">
          <a:xfrm>
            <a:off x="3419872" y="2420888"/>
            <a:ext cx="2304256" cy="230425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Back power point.jpg"/>
          <p:cNvPicPr>
            <a:picLocks noChangeAspect="1"/>
          </p:cNvPicPr>
          <p:nvPr/>
        </p:nvPicPr>
        <p:blipFill>
          <a:blip r:embed="rId2" cstate="print"/>
          <a:stretch>
            <a:fillRect/>
          </a:stretch>
        </p:blipFill>
        <p:spPr>
          <a:xfrm>
            <a:off x="0" y="1"/>
            <a:ext cx="9144000" cy="6857999"/>
          </a:xfrm>
          <a:prstGeom prst="rect">
            <a:avLst/>
          </a:prstGeom>
        </p:spPr>
      </p:pic>
      <p:sp>
        <p:nvSpPr>
          <p:cNvPr id="2" name="1 Título"/>
          <p:cNvSpPr>
            <a:spLocks noGrp="1"/>
          </p:cNvSpPr>
          <p:nvPr>
            <p:ph type="ctrTitle"/>
          </p:nvPr>
        </p:nvSpPr>
        <p:spPr>
          <a:xfrm>
            <a:off x="683568" y="116632"/>
            <a:ext cx="7772400" cy="1470025"/>
          </a:xfrm>
        </p:spPr>
        <p:txBody>
          <a:bodyPr>
            <a:normAutofit/>
          </a:bodyPr>
          <a:lstStyle/>
          <a:p>
            <a:r>
              <a:rPr lang="es-MX" sz="2000" dirty="0" smtClean="0">
                <a:latin typeface="Arial" pitchFamily="34" charset="0"/>
                <a:cs typeface="Arial" pitchFamily="34" charset="0"/>
              </a:rPr>
              <a:t>DISEÑO E IMPLEMENTACIÓN DE PROCESOS PARA PHISIQUE WELLNESS CLUB PLAZA LAS AMÉRICAS</a:t>
            </a:r>
            <a:endParaRPr lang="es-MX" sz="2000" dirty="0">
              <a:latin typeface="Arial" pitchFamily="34" charset="0"/>
              <a:cs typeface="Arial" pitchFamily="34" charset="0"/>
            </a:endParaRPr>
          </a:p>
        </p:txBody>
      </p:sp>
      <p:sp>
        <p:nvSpPr>
          <p:cNvPr id="3" name="2 Subtítulo"/>
          <p:cNvSpPr>
            <a:spLocks noGrp="1"/>
          </p:cNvSpPr>
          <p:nvPr>
            <p:ph type="subTitle" idx="1"/>
          </p:nvPr>
        </p:nvSpPr>
        <p:spPr>
          <a:xfrm>
            <a:off x="827584" y="1340768"/>
            <a:ext cx="7416824" cy="4176464"/>
          </a:xfrm>
        </p:spPr>
        <p:txBody>
          <a:bodyPr>
            <a:normAutofit/>
          </a:bodyPr>
          <a:lstStyle/>
          <a:p>
            <a:pPr lvl="0" algn="just"/>
            <a:r>
              <a:rPr lang="es-MX" sz="1900" dirty="0" smtClean="0">
                <a:solidFill>
                  <a:schemeClr val="tx1"/>
                </a:solidFill>
                <a:latin typeface="Arial" pitchFamily="34" charset="0"/>
                <a:cs typeface="Arial" pitchFamily="34" charset="0"/>
              </a:rPr>
              <a:t>5. Documentar </a:t>
            </a:r>
            <a:r>
              <a:rPr lang="es-MX" sz="1900" dirty="0">
                <a:solidFill>
                  <a:schemeClr val="tx1"/>
                </a:solidFill>
                <a:latin typeface="Arial" pitchFamily="34" charset="0"/>
                <a:cs typeface="Arial" pitchFamily="34" charset="0"/>
              </a:rPr>
              <a:t>los procesos optimizados para contar con un </a:t>
            </a:r>
            <a:r>
              <a:rPr lang="es-MX" sz="1900" dirty="0" smtClean="0">
                <a:solidFill>
                  <a:schemeClr val="tx1"/>
                </a:solidFill>
                <a:latin typeface="Arial" pitchFamily="34" charset="0"/>
                <a:cs typeface="Arial" pitchFamily="34" charset="0"/>
              </a:rPr>
              <a:t>    </a:t>
            </a:r>
          </a:p>
          <a:p>
            <a:pPr lvl="0" algn="just"/>
            <a:r>
              <a:rPr lang="es-MX" sz="1900" dirty="0">
                <a:solidFill>
                  <a:schemeClr val="tx1"/>
                </a:solidFill>
                <a:latin typeface="Arial" pitchFamily="34" charset="0"/>
                <a:cs typeface="Arial" pitchFamily="34" charset="0"/>
              </a:rPr>
              <a:t> </a:t>
            </a:r>
            <a:r>
              <a:rPr lang="es-MX" sz="1900" dirty="0" smtClean="0">
                <a:solidFill>
                  <a:schemeClr val="tx1"/>
                </a:solidFill>
                <a:latin typeface="Arial" pitchFamily="34" charset="0"/>
                <a:cs typeface="Arial" pitchFamily="34" charset="0"/>
              </a:rPr>
              <a:t>   manual </a:t>
            </a:r>
            <a:r>
              <a:rPr lang="es-MX" sz="1900" dirty="0">
                <a:solidFill>
                  <a:schemeClr val="tx1"/>
                </a:solidFill>
                <a:latin typeface="Arial" pitchFamily="34" charset="0"/>
                <a:cs typeface="Arial" pitchFamily="34" charset="0"/>
              </a:rPr>
              <a:t>de procesos</a:t>
            </a:r>
            <a:r>
              <a:rPr lang="es-MX" sz="1900" dirty="0" smtClean="0">
                <a:solidFill>
                  <a:schemeClr val="tx1"/>
                </a:solidFill>
                <a:latin typeface="Arial" pitchFamily="34" charset="0"/>
                <a:cs typeface="Arial" pitchFamily="34" charset="0"/>
              </a:rPr>
              <a:t>.</a:t>
            </a:r>
          </a:p>
          <a:p>
            <a:pPr lvl="0" algn="just"/>
            <a:endParaRPr lang="es-MX" sz="1900" dirty="0">
              <a:solidFill>
                <a:schemeClr val="tx1"/>
              </a:solidFill>
              <a:latin typeface="Arial" pitchFamily="34" charset="0"/>
              <a:cs typeface="Arial" pitchFamily="34" charset="0"/>
            </a:endParaRPr>
          </a:p>
          <a:p>
            <a:pPr lvl="0" algn="just"/>
            <a:r>
              <a:rPr lang="es-MX" sz="1900" dirty="0" smtClean="0">
                <a:solidFill>
                  <a:schemeClr val="tx1"/>
                </a:solidFill>
                <a:latin typeface="Arial" pitchFamily="34" charset="0"/>
                <a:cs typeface="Arial" pitchFamily="34" charset="0"/>
              </a:rPr>
              <a:t>6. Implementar e manual de procesos para obtener los beneficios </a:t>
            </a:r>
          </a:p>
          <a:p>
            <a:pPr lvl="0" algn="just"/>
            <a:r>
              <a:rPr lang="es-MX" sz="1900" dirty="0" smtClean="0">
                <a:solidFill>
                  <a:schemeClr val="tx1"/>
                </a:solidFill>
                <a:latin typeface="Arial" pitchFamily="34" charset="0"/>
                <a:cs typeface="Arial" pitchFamily="34" charset="0"/>
              </a:rPr>
              <a:t>     descritos en el presente trabajo.</a:t>
            </a:r>
            <a:endParaRPr lang="es-MX" sz="1900" dirty="0">
              <a:solidFill>
                <a:schemeClr val="tx1"/>
              </a:solidFill>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Back power point.jpg"/>
          <p:cNvPicPr>
            <a:picLocks noChangeAspect="1"/>
          </p:cNvPicPr>
          <p:nvPr/>
        </p:nvPicPr>
        <p:blipFill>
          <a:blip r:embed="rId2" cstate="print"/>
          <a:stretch>
            <a:fillRect/>
          </a:stretch>
        </p:blipFill>
        <p:spPr>
          <a:xfrm>
            <a:off x="0" y="1"/>
            <a:ext cx="9144000" cy="6857999"/>
          </a:xfrm>
          <a:prstGeom prst="rect">
            <a:avLst/>
          </a:prstGeom>
        </p:spPr>
      </p:pic>
      <p:sp>
        <p:nvSpPr>
          <p:cNvPr id="2" name="1 Título"/>
          <p:cNvSpPr>
            <a:spLocks noGrp="1"/>
          </p:cNvSpPr>
          <p:nvPr>
            <p:ph type="ctrTitle"/>
          </p:nvPr>
        </p:nvSpPr>
        <p:spPr>
          <a:xfrm>
            <a:off x="683568" y="116632"/>
            <a:ext cx="7772400" cy="1470025"/>
          </a:xfrm>
        </p:spPr>
        <p:txBody>
          <a:bodyPr>
            <a:normAutofit/>
          </a:bodyPr>
          <a:lstStyle/>
          <a:p>
            <a:r>
              <a:rPr lang="es-MX" sz="2000" dirty="0" smtClean="0">
                <a:latin typeface="Arial" pitchFamily="34" charset="0"/>
                <a:cs typeface="Arial" pitchFamily="34" charset="0"/>
              </a:rPr>
              <a:t>DISEÑO E IMPLEMENTACIÓN DE PROCESOS PARA PHISIQUE WELLNESS CLUB PLAZA LAS AMÉRICAS</a:t>
            </a:r>
            <a:endParaRPr lang="es-MX" sz="2000" dirty="0">
              <a:latin typeface="Arial" pitchFamily="34" charset="0"/>
              <a:cs typeface="Arial" pitchFamily="34" charset="0"/>
            </a:endParaRPr>
          </a:p>
        </p:txBody>
      </p:sp>
      <p:pic>
        <p:nvPicPr>
          <p:cNvPr id="5" name="Picture 8"/>
          <p:cNvPicPr>
            <a:picLocks noChangeAspect="1" noChangeArrowheads="1"/>
          </p:cNvPicPr>
          <p:nvPr/>
        </p:nvPicPr>
        <p:blipFill>
          <a:blip r:embed="rId3" cstate="print"/>
          <a:srcRect l="23325" t="34078" r="52460" b="15719"/>
          <a:stretch>
            <a:fillRect/>
          </a:stretch>
        </p:blipFill>
        <p:spPr bwMode="auto">
          <a:xfrm>
            <a:off x="2807804" y="1268760"/>
            <a:ext cx="3528392" cy="4388976"/>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Back power point.jpg"/>
          <p:cNvPicPr>
            <a:picLocks noChangeAspect="1"/>
          </p:cNvPicPr>
          <p:nvPr/>
        </p:nvPicPr>
        <p:blipFill>
          <a:blip r:embed="rId2" cstate="print"/>
          <a:stretch>
            <a:fillRect/>
          </a:stretch>
        </p:blipFill>
        <p:spPr>
          <a:xfrm>
            <a:off x="0" y="1"/>
            <a:ext cx="9144000" cy="6857999"/>
          </a:xfrm>
          <a:prstGeom prst="rect">
            <a:avLst/>
          </a:prstGeom>
        </p:spPr>
      </p:pic>
      <p:sp>
        <p:nvSpPr>
          <p:cNvPr id="2" name="1 Título"/>
          <p:cNvSpPr>
            <a:spLocks noGrp="1"/>
          </p:cNvSpPr>
          <p:nvPr>
            <p:ph type="ctrTitle"/>
          </p:nvPr>
        </p:nvSpPr>
        <p:spPr>
          <a:xfrm>
            <a:off x="683568" y="116632"/>
            <a:ext cx="7772400" cy="1470025"/>
          </a:xfrm>
        </p:spPr>
        <p:txBody>
          <a:bodyPr>
            <a:normAutofit/>
          </a:bodyPr>
          <a:lstStyle/>
          <a:p>
            <a:r>
              <a:rPr lang="es-MX" sz="2000" dirty="0" smtClean="0">
                <a:latin typeface="Arial" pitchFamily="34" charset="0"/>
                <a:cs typeface="Arial" pitchFamily="34" charset="0"/>
              </a:rPr>
              <a:t>DISEÑO E IMPLEMENTACIÓN DE PROCESOS PARA PHISIQUE WELLNESS CLUB PLAZA LAS AMÉRICAS</a:t>
            </a:r>
            <a:endParaRPr lang="es-MX" sz="2000" dirty="0">
              <a:latin typeface="Arial" pitchFamily="34" charset="0"/>
              <a:cs typeface="Arial" pitchFamily="34" charset="0"/>
            </a:endParaRPr>
          </a:p>
        </p:txBody>
      </p:sp>
      <p:sp>
        <p:nvSpPr>
          <p:cNvPr id="3" name="2 Subtítulo"/>
          <p:cNvSpPr>
            <a:spLocks noGrp="1"/>
          </p:cNvSpPr>
          <p:nvPr>
            <p:ph type="subTitle" idx="1"/>
          </p:nvPr>
        </p:nvSpPr>
        <p:spPr>
          <a:xfrm>
            <a:off x="827584" y="1340768"/>
            <a:ext cx="7416824" cy="4176464"/>
          </a:xfrm>
        </p:spPr>
        <p:txBody>
          <a:bodyPr>
            <a:normAutofit/>
          </a:bodyPr>
          <a:lstStyle/>
          <a:p>
            <a:pPr algn="just"/>
            <a:r>
              <a:rPr lang="es-MX" sz="2000" dirty="0" smtClean="0">
                <a:solidFill>
                  <a:schemeClr val="tx1"/>
                </a:solidFill>
                <a:latin typeface="Arial" pitchFamily="34" charset="0"/>
                <a:cs typeface="Arial" pitchFamily="34" charset="0"/>
              </a:rPr>
              <a:t>ÁNÁLISIS DE RESULTADOS</a:t>
            </a:r>
          </a:p>
          <a:p>
            <a:pPr algn="just"/>
            <a:endParaRPr lang="es-MX" sz="2000" dirty="0">
              <a:solidFill>
                <a:schemeClr val="tx1"/>
              </a:solidFill>
              <a:latin typeface="Arial" pitchFamily="34" charset="0"/>
              <a:cs typeface="Arial" pitchFamily="34" charset="0"/>
            </a:endParaRPr>
          </a:p>
          <a:p>
            <a:pPr algn="just"/>
            <a:r>
              <a:rPr lang="es-MX" sz="1900" dirty="0">
                <a:solidFill>
                  <a:schemeClr val="tx1"/>
                </a:solidFill>
                <a:latin typeface="Arial" pitchFamily="34" charset="0"/>
                <a:cs typeface="Arial" pitchFamily="34" charset="0"/>
              </a:rPr>
              <a:t>El valor agregado añadido a los procesos luego de la optimización llegó a 2.301, generando más valor para el cliente y la empresa y contando con procesos estandarizados y documentados.</a:t>
            </a:r>
          </a:p>
          <a:p>
            <a:pPr algn="just"/>
            <a:endParaRPr lang="es-MX" sz="2000" dirty="0" smtClean="0">
              <a:solidFill>
                <a:schemeClr val="tx1"/>
              </a:solidFill>
              <a:latin typeface="Arial" pitchFamily="34" charset="0"/>
              <a:cs typeface="Arial" pitchFamily="34" charset="0"/>
            </a:endParaRPr>
          </a:p>
          <a:p>
            <a:pPr algn="just"/>
            <a:endParaRPr lang="es-MX" sz="1900" dirty="0">
              <a:solidFill>
                <a:schemeClr val="tx1"/>
              </a:solidFill>
              <a:latin typeface="Arial" pitchFamily="34" charset="0"/>
              <a:cs typeface="Arial" pitchFamily="34" charset="0"/>
            </a:endParaRPr>
          </a:p>
        </p:txBody>
      </p:sp>
      <p:pic>
        <p:nvPicPr>
          <p:cNvPr id="6147" name="Picture 3"/>
          <p:cNvPicPr>
            <a:picLocks noChangeAspect="1" noChangeArrowheads="1"/>
          </p:cNvPicPr>
          <p:nvPr/>
        </p:nvPicPr>
        <p:blipFill>
          <a:blip r:embed="rId3" cstate="print"/>
          <a:srcRect l="42913" t="49016" r="39959" b="21453"/>
          <a:stretch>
            <a:fillRect/>
          </a:stretch>
        </p:blipFill>
        <p:spPr bwMode="auto">
          <a:xfrm>
            <a:off x="3383868" y="3284984"/>
            <a:ext cx="2376264" cy="245820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Back power point.jpg"/>
          <p:cNvPicPr>
            <a:picLocks noChangeAspect="1"/>
          </p:cNvPicPr>
          <p:nvPr/>
        </p:nvPicPr>
        <p:blipFill>
          <a:blip r:embed="rId2" cstate="print"/>
          <a:stretch>
            <a:fillRect/>
          </a:stretch>
        </p:blipFill>
        <p:spPr>
          <a:xfrm>
            <a:off x="0" y="1"/>
            <a:ext cx="9144000" cy="6857999"/>
          </a:xfrm>
          <a:prstGeom prst="rect">
            <a:avLst/>
          </a:prstGeom>
        </p:spPr>
      </p:pic>
      <p:sp>
        <p:nvSpPr>
          <p:cNvPr id="2" name="1 Título"/>
          <p:cNvSpPr>
            <a:spLocks noGrp="1"/>
          </p:cNvSpPr>
          <p:nvPr>
            <p:ph type="ctrTitle"/>
          </p:nvPr>
        </p:nvSpPr>
        <p:spPr>
          <a:xfrm>
            <a:off x="683568" y="116632"/>
            <a:ext cx="7772400" cy="1470025"/>
          </a:xfrm>
        </p:spPr>
        <p:txBody>
          <a:bodyPr>
            <a:normAutofit/>
          </a:bodyPr>
          <a:lstStyle/>
          <a:p>
            <a:r>
              <a:rPr lang="es-MX" sz="2000" dirty="0" smtClean="0">
                <a:latin typeface="Arial" pitchFamily="34" charset="0"/>
                <a:cs typeface="Arial" pitchFamily="34" charset="0"/>
              </a:rPr>
              <a:t>DISEÑO E IMPLEMENTACIÓN DE PROCESOS PARA PHISIQUE WELLNESS CLUB PLAZA LAS AMÉRICAS</a:t>
            </a:r>
            <a:endParaRPr lang="es-MX" sz="2000" dirty="0">
              <a:latin typeface="Arial" pitchFamily="34" charset="0"/>
              <a:cs typeface="Arial" pitchFamily="34" charset="0"/>
            </a:endParaRPr>
          </a:p>
        </p:txBody>
      </p:sp>
      <p:sp>
        <p:nvSpPr>
          <p:cNvPr id="3" name="2 Subtítulo"/>
          <p:cNvSpPr>
            <a:spLocks noGrp="1"/>
          </p:cNvSpPr>
          <p:nvPr>
            <p:ph type="subTitle" idx="1"/>
          </p:nvPr>
        </p:nvSpPr>
        <p:spPr>
          <a:xfrm>
            <a:off x="827584" y="1340768"/>
            <a:ext cx="7416824" cy="4176464"/>
          </a:xfrm>
        </p:spPr>
        <p:txBody>
          <a:bodyPr>
            <a:normAutofit/>
          </a:bodyPr>
          <a:lstStyle/>
          <a:p>
            <a:pPr algn="just"/>
            <a:r>
              <a:rPr lang="es-MX" sz="1900" b="1" dirty="0">
                <a:solidFill>
                  <a:schemeClr val="tx1"/>
                </a:solidFill>
                <a:latin typeface="Arial" pitchFamily="34" charset="0"/>
                <a:cs typeface="Arial" pitchFamily="34" charset="0"/>
              </a:rPr>
              <a:t> </a:t>
            </a:r>
            <a:r>
              <a:rPr lang="es-MX" sz="1900" dirty="0" smtClean="0">
                <a:solidFill>
                  <a:schemeClr val="tx1"/>
                </a:solidFill>
                <a:latin typeface="Arial" pitchFamily="34" charset="0"/>
                <a:cs typeface="Arial" pitchFamily="34" charset="0"/>
              </a:rPr>
              <a:t>Los </a:t>
            </a:r>
            <a:r>
              <a:rPr lang="es-MX" sz="1900" dirty="0">
                <a:solidFill>
                  <a:schemeClr val="tx1"/>
                </a:solidFill>
                <a:latin typeface="Arial" pitchFamily="34" charset="0"/>
                <a:cs typeface="Arial" pitchFamily="34" charset="0"/>
              </a:rPr>
              <a:t>procedimientos del área de ventas no se encontraban definidos, los mismos fueron documentados y se aplican con el personal de ventas.</a:t>
            </a:r>
          </a:p>
          <a:p>
            <a:pPr algn="just"/>
            <a:r>
              <a:rPr lang="es-MX" sz="1900" dirty="0">
                <a:solidFill>
                  <a:schemeClr val="tx1"/>
                </a:solidFill>
                <a:latin typeface="Arial" pitchFamily="34" charset="0"/>
                <a:cs typeface="Arial" pitchFamily="34" charset="0"/>
              </a:rPr>
              <a:t>La implementación de procesos definidos enfocados a la gestión de ventas permite un desempeño ordenado de este departamento y el control de su gestión.</a:t>
            </a:r>
          </a:p>
          <a:p>
            <a:pPr algn="just"/>
            <a:endParaRPr lang="es-MX" sz="1900" dirty="0" smtClean="0">
              <a:solidFill>
                <a:schemeClr val="tx1"/>
              </a:solidFill>
              <a:latin typeface="Arial" pitchFamily="34" charset="0"/>
              <a:cs typeface="Arial" pitchFamily="34" charset="0"/>
            </a:endParaRPr>
          </a:p>
          <a:p>
            <a:pPr algn="just"/>
            <a:endParaRPr lang="es-MX" sz="1900" dirty="0">
              <a:solidFill>
                <a:schemeClr val="tx1"/>
              </a:solidFill>
              <a:latin typeface="Arial" pitchFamily="34" charset="0"/>
              <a:cs typeface="Arial" pitchFamily="34" charset="0"/>
            </a:endParaRPr>
          </a:p>
        </p:txBody>
      </p:sp>
      <p:pic>
        <p:nvPicPr>
          <p:cNvPr id="7170" name="Picture 2"/>
          <p:cNvPicPr>
            <a:picLocks noChangeAspect="1" noChangeArrowheads="1"/>
          </p:cNvPicPr>
          <p:nvPr/>
        </p:nvPicPr>
        <p:blipFill>
          <a:blip r:embed="rId3" cstate="print"/>
          <a:srcRect l="42816" t="37031" r="40056" b="45250"/>
          <a:stretch>
            <a:fillRect/>
          </a:stretch>
        </p:blipFill>
        <p:spPr bwMode="auto">
          <a:xfrm>
            <a:off x="3203848" y="3501008"/>
            <a:ext cx="2736304" cy="1698396"/>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Back power point.jpg"/>
          <p:cNvPicPr>
            <a:picLocks noChangeAspect="1"/>
          </p:cNvPicPr>
          <p:nvPr/>
        </p:nvPicPr>
        <p:blipFill>
          <a:blip r:embed="rId2" cstate="print"/>
          <a:stretch>
            <a:fillRect/>
          </a:stretch>
        </p:blipFill>
        <p:spPr>
          <a:xfrm>
            <a:off x="0" y="1"/>
            <a:ext cx="9144000" cy="6857999"/>
          </a:xfrm>
          <a:prstGeom prst="rect">
            <a:avLst/>
          </a:prstGeom>
        </p:spPr>
      </p:pic>
      <p:sp>
        <p:nvSpPr>
          <p:cNvPr id="2" name="1 Título"/>
          <p:cNvSpPr>
            <a:spLocks noGrp="1"/>
          </p:cNvSpPr>
          <p:nvPr>
            <p:ph type="ctrTitle"/>
          </p:nvPr>
        </p:nvSpPr>
        <p:spPr>
          <a:xfrm>
            <a:off x="683568" y="116632"/>
            <a:ext cx="7772400" cy="1470025"/>
          </a:xfrm>
        </p:spPr>
        <p:txBody>
          <a:bodyPr>
            <a:normAutofit/>
          </a:bodyPr>
          <a:lstStyle/>
          <a:p>
            <a:r>
              <a:rPr lang="es-MX" sz="2000" dirty="0" smtClean="0">
                <a:latin typeface="Arial" pitchFamily="34" charset="0"/>
                <a:cs typeface="Arial" pitchFamily="34" charset="0"/>
              </a:rPr>
              <a:t>DISEÑO E IMPLEMENTACIÓN DE PROCESOS PARA PHISIQUE WELLNESS CLUB PLAZA LAS AMÉRICAS</a:t>
            </a:r>
            <a:endParaRPr lang="es-MX" sz="2000" dirty="0">
              <a:latin typeface="Arial" pitchFamily="34" charset="0"/>
              <a:cs typeface="Arial" pitchFamily="34" charset="0"/>
            </a:endParaRPr>
          </a:p>
        </p:txBody>
      </p:sp>
      <p:sp>
        <p:nvSpPr>
          <p:cNvPr id="3" name="2 Subtítulo"/>
          <p:cNvSpPr>
            <a:spLocks noGrp="1"/>
          </p:cNvSpPr>
          <p:nvPr>
            <p:ph type="subTitle" idx="1"/>
          </p:nvPr>
        </p:nvSpPr>
        <p:spPr>
          <a:xfrm>
            <a:off x="827584" y="1340768"/>
            <a:ext cx="7416824" cy="4176464"/>
          </a:xfrm>
        </p:spPr>
        <p:txBody>
          <a:bodyPr>
            <a:normAutofit/>
          </a:bodyPr>
          <a:lstStyle/>
          <a:p>
            <a:pPr algn="just"/>
            <a:r>
              <a:rPr lang="es-MX" sz="1900" dirty="0">
                <a:solidFill>
                  <a:schemeClr val="tx1"/>
                </a:solidFill>
                <a:latin typeface="Arial" pitchFamily="34" charset="0"/>
                <a:cs typeface="Arial" pitchFamily="34" charset="0"/>
              </a:rPr>
              <a:t>Luego de la optimización en el área se logró incrementar el valor agregado en un 0.42, y se estandarizó el proceso de lavado y secado de toallas que anteriormente no se realizaba bajo directrices definidas, este factor permite controlar el uso de recursos utilizados en las actividades mencionadas.</a:t>
            </a:r>
          </a:p>
          <a:p>
            <a:pPr algn="just"/>
            <a:endParaRPr lang="es-MX" sz="1900" dirty="0" smtClean="0">
              <a:solidFill>
                <a:schemeClr val="tx1"/>
              </a:solidFill>
              <a:latin typeface="Arial" pitchFamily="34" charset="0"/>
              <a:cs typeface="Arial" pitchFamily="34" charset="0"/>
            </a:endParaRPr>
          </a:p>
          <a:p>
            <a:pPr algn="just"/>
            <a:endParaRPr lang="es-MX" sz="1900" dirty="0">
              <a:solidFill>
                <a:schemeClr val="tx1"/>
              </a:solidFill>
              <a:latin typeface="Arial" pitchFamily="34" charset="0"/>
              <a:cs typeface="Arial" pitchFamily="34" charset="0"/>
            </a:endParaRPr>
          </a:p>
        </p:txBody>
      </p:sp>
      <p:pic>
        <p:nvPicPr>
          <p:cNvPr id="8194" name="Picture 2"/>
          <p:cNvPicPr>
            <a:picLocks noChangeAspect="1" noChangeArrowheads="1"/>
          </p:cNvPicPr>
          <p:nvPr/>
        </p:nvPicPr>
        <p:blipFill>
          <a:blip r:embed="rId3" cstate="print"/>
          <a:srcRect l="42225" t="32110" r="38875" b="47219"/>
          <a:stretch>
            <a:fillRect/>
          </a:stretch>
        </p:blipFill>
        <p:spPr bwMode="auto">
          <a:xfrm>
            <a:off x="3059832" y="3068959"/>
            <a:ext cx="3024336" cy="1984721"/>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Back power point.jpg"/>
          <p:cNvPicPr>
            <a:picLocks noChangeAspect="1"/>
          </p:cNvPicPr>
          <p:nvPr/>
        </p:nvPicPr>
        <p:blipFill>
          <a:blip r:embed="rId2" cstate="print"/>
          <a:stretch>
            <a:fillRect/>
          </a:stretch>
        </p:blipFill>
        <p:spPr>
          <a:xfrm>
            <a:off x="0" y="1"/>
            <a:ext cx="9144000" cy="6857999"/>
          </a:xfrm>
          <a:prstGeom prst="rect">
            <a:avLst/>
          </a:prstGeom>
        </p:spPr>
      </p:pic>
      <p:sp>
        <p:nvSpPr>
          <p:cNvPr id="2" name="1 Título"/>
          <p:cNvSpPr>
            <a:spLocks noGrp="1"/>
          </p:cNvSpPr>
          <p:nvPr>
            <p:ph type="ctrTitle"/>
          </p:nvPr>
        </p:nvSpPr>
        <p:spPr>
          <a:xfrm>
            <a:off x="683568" y="116632"/>
            <a:ext cx="7772400" cy="1470025"/>
          </a:xfrm>
        </p:spPr>
        <p:txBody>
          <a:bodyPr>
            <a:normAutofit/>
          </a:bodyPr>
          <a:lstStyle/>
          <a:p>
            <a:r>
              <a:rPr lang="es-MX" sz="2000" dirty="0" smtClean="0">
                <a:latin typeface="Arial" pitchFamily="34" charset="0"/>
                <a:cs typeface="Arial" pitchFamily="34" charset="0"/>
              </a:rPr>
              <a:t>DISEÑO E IMPLEMENTACIÓN DE PROCESOS PARA PHISIQUE WELLNESS CLUB PLAZA LAS AMÉRICAS</a:t>
            </a:r>
            <a:endParaRPr lang="es-MX" sz="2000" dirty="0">
              <a:latin typeface="Arial" pitchFamily="34" charset="0"/>
              <a:cs typeface="Arial" pitchFamily="34" charset="0"/>
            </a:endParaRPr>
          </a:p>
        </p:txBody>
      </p:sp>
      <p:sp>
        <p:nvSpPr>
          <p:cNvPr id="3" name="2 Subtítulo"/>
          <p:cNvSpPr>
            <a:spLocks noGrp="1"/>
          </p:cNvSpPr>
          <p:nvPr>
            <p:ph type="subTitle" idx="1"/>
          </p:nvPr>
        </p:nvSpPr>
        <p:spPr>
          <a:xfrm>
            <a:off x="827584" y="1340768"/>
            <a:ext cx="7416824" cy="4176464"/>
          </a:xfrm>
        </p:spPr>
        <p:txBody>
          <a:bodyPr>
            <a:normAutofit/>
          </a:bodyPr>
          <a:lstStyle/>
          <a:p>
            <a:pPr algn="just"/>
            <a:r>
              <a:rPr lang="es-MX" sz="1900" dirty="0" smtClean="0">
                <a:solidFill>
                  <a:schemeClr val="tx1"/>
                </a:solidFill>
                <a:latin typeface="Arial" pitchFamily="34" charset="0"/>
                <a:cs typeface="Arial" pitchFamily="34" charset="0"/>
              </a:rPr>
              <a:t>ANTECEDENTES.</a:t>
            </a:r>
          </a:p>
          <a:p>
            <a:pPr algn="just"/>
            <a:endParaRPr lang="es-MX" sz="1900" dirty="0" smtClean="0">
              <a:solidFill>
                <a:schemeClr val="tx1"/>
              </a:solidFill>
              <a:latin typeface="Arial" pitchFamily="34" charset="0"/>
              <a:cs typeface="Arial" pitchFamily="34" charset="0"/>
            </a:endParaRPr>
          </a:p>
          <a:p>
            <a:pPr algn="just"/>
            <a:r>
              <a:rPr lang="es-MX" sz="1900" dirty="0">
                <a:solidFill>
                  <a:schemeClr val="tx1"/>
                </a:solidFill>
                <a:latin typeface="Arial" pitchFamily="34" charset="0"/>
                <a:cs typeface="Arial" pitchFamily="34" charset="0"/>
              </a:rPr>
              <a:t>Phisique </a:t>
            </a:r>
            <a:r>
              <a:rPr lang="es-MX" sz="1900" b="1" dirty="0" err="1">
                <a:solidFill>
                  <a:schemeClr val="tx1"/>
                </a:solidFill>
                <a:latin typeface="Arial" pitchFamily="34" charset="0"/>
                <a:cs typeface="Arial" pitchFamily="34" charset="0"/>
              </a:rPr>
              <a:t>Wellness</a:t>
            </a:r>
            <a:r>
              <a:rPr lang="es-MX" sz="1900" dirty="0">
                <a:solidFill>
                  <a:schemeClr val="tx1"/>
                </a:solidFill>
                <a:latin typeface="Arial" pitchFamily="34" charset="0"/>
                <a:cs typeface="Arial" pitchFamily="34" charset="0"/>
              </a:rPr>
              <a:t> Club es una empresa privada dedicada a la búsqueda del bienestar de las personas, actualmente cuenta con tres locales, uno ubicado en la Plaza de las Américas, Av. Naciones unidas y República esquina local 33, otro ubicado en el </a:t>
            </a:r>
            <a:r>
              <a:rPr lang="es-MX" sz="1900" dirty="0" err="1">
                <a:solidFill>
                  <a:schemeClr val="tx1"/>
                </a:solidFill>
                <a:latin typeface="Arial" pitchFamily="34" charset="0"/>
                <a:cs typeface="Arial" pitchFamily="34" charset="0"/>
              </a:rPr>
              <a:t>Pent</a:t>
            </a:r>
            <a:r>
              <a:rPr lang="es-MX" sz="1900" dirty="0">
                <a:solidFill>
                  <a:schemeClr val="tx1"/>
                </a:solidFill>
                <a:latin typeface="Arial" pitchFamily="34" charset="0"/>
                <a:cs typeface="Arial" pitchFamily="34" charset="0"/>
              </a:rPr>
              <a:t> </a:t>
            </a:r>
            <a:r>
              <a:rPr lang="es-MX" sz="1900" dirty="0" err="1">
                <a:solidFill>
                  <a:schemeClr val="tx1"/>
                </a:solidFill>
                <a:latin typeface="Arial" pitchFamily="34" charset="0"/>
                <a:cs typeface="Arial" pitchFamily="34" charset="0"/>
              </a:rPr>
              <a:t>House</a:t>
            </a:r>
            <a:r>
              <a:rPr lang="es-MX" sz="1900" dirty="0">
                <a:solidFill>
                  <a:schemeClr val="tx1"/>
                </a:solidFill>
                <a:latin typeface="Arial" pitchFamily="34" charset="0"/>
                <a:cs typeface="Arial" pitchFamily="34" charset="0"/>
              </a:rPr>
              <a:t> del Hotel </a:t>
            </a:r>
            <a:r>
              <a:rPr lang="es-MX" sz="1900" dirty="0" err="1">
                <a:solidFill>
                  <a:schemeClr val="tx1"/>
                </a:solidFill>
                <a:latin typeface="Arial" pitchFamily="34" charset="0"/>
                <a:cs typeface="Arial" pitchFamily="34" charset="0"/>
              </a:rPr>
              <a:t>Dann</a:t>
            </a:r>
            <a:r>
              <a:rPr lang="es-MX" sz="1900" dirty="0">
                <a:solidFill>
                  <a:schemeClr val="tx1"/>
                </a:solidFill>
                <a:latin typeface="Arial" pitchFamily="34" charset="0"/>
                <a:cs typeface="Arial" pitchFamily="34" charset="0"/>
              </a:rPr>
              <a:t> </a:t>
            </a:r>
            <a:r>
              <a:rPr lang="es-MX" sz="1900" dirty="0" err="1">
                <a:solidFill>
                  <a:schemeClr val="tx1"/>
                </a:solidFill>
                <a:latin typeface="Arial" pitchFamily="34" charset="0"/>
                <a:cs typeface="Arial" pitchFamily="34" charset="0"/>
              </a:rPr>
              <a:t>Carlton</a:t>
            </a:r>
            <a:r>
              <a:rPr lang="es-MX" sz="1900" dirty="0">
                <a:solidFill>
                  <a:schemeClr val="tx1"/>
                </a:solidFill>
                <a:latin typeface="Arial" pitchFamily="34" charset="0"/>
                <a:cs typeface="Arial" pitchFamily="34" charset="0"/>
              </a:rPr>
              <a:t>, República del Salvador e Irlanda y un local ubicado en el Paseo San Francisco en </a:t>
            </a:r>
            <a:r>
              <a:rPr lang="es-MX" sz="1900" dirty="0" err="1">
                <a:solidFill>
                  <a:schemeClr val="tx1"/>
                </a:solidFill>
                <a:latin typeface="Arial" pitchFamily="34" charset="0"/>
                <a:cs typeface="Arial" pitchFamily="34" charset="0"/>
              </a:rPr>
              <a:t>Cumbayá</a:t>
            </a:r>
            <a:r>
              <a:rPr lang="es-MX" sz="1900" dirty="0">
                <a:solidFill>
                  <a:schemeClr val="tx1"/>
                </a:solidFill>
                <a:latin typeface="Arial" pitchFamily="34" charset="0"/>
                <a:cs typeface="Arial" pitchFamily="34" charset="0"/>
              </a:rPr>
              <a:t>.</a:t>
            </a:r>
          </a:p>
          <a:p>
            <a:pPr algn="just"/>
            <a:endParaRPr lang="es-MX" sz="19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Back power point.jpg"/>
          <p:cNvPicPr>
            <a:picLocks noChangeAspect="1"/>
          </p:cNvPicPr>
          <p:nvPr/>
        </p:nvPicPr>
        <p:blipFill>
          <a:blip r:embed="rId2" cstate="print"/>
          <a:stretch>
            <a:fillRect/>
          </a:stretch>
        </p:blipFill>
        <p:spPr>
          <a:xfrm>
            <a:off x="0" y="1"/>
            <a:ext cx="9144000" cy="6857999"/>
          </a:xfrm>
          <a:prstGeom prst="rect">
            <a:avLst/>
          </a:prstGeom>
        </p:spPr>
      </p:pic>
      <p:sp>
        <p:nvSpPr>
          <p:cNvPr id="2" name="1 Título"/>
          <p:cNvSpPr>
            <a:spLocks noGrp="1"/>
          </p:cNvSpPr>
          <p:nvPr>
            <p:ph type="ctrTitle"/>
          </p:nvPr>
        </p:nvSpPr>
        <p:spPr>
          <a:xfrm>
            <a:off x="683568" y="116632"/>
            <a:ext cx="7772400" cy="1470025"/>
          </a:xfrm>
        </p:spPr>
        <p:txBody>
          <a:bodyPr>
            <a:normAutofit/>
          </a:bodyPr>
          <a:lstStyle/>
          <a:p>
            <a:r>
              <a:rPr lang="es-MX" sz="2000" dirty="0" smtClean="0">
                <a:latin typeface="Arial" pitchFamily="34" charset="0"/>
                <a:cs typeface="Arial" pitchFamily="34" charset="0"/>
              </a:rPr>
              <a:t>DISEÑO E IMPLEMENTACIÓN DE PROCESOS PARA PHISIQUE WELLNESS CLUB PLAZA LAS AMÉRICAS</a:t>
            </a:r>
            <a:endParaRPr lang="es-MX" sz="2000" dirty="0">
              <a:latin typeface="Arial" pitchFamily="34" charset="0"/>
              <a:cs typeface="Arial" pitchFamily="34" charset="0"/>
            </a:endParaRPr>
          </a:p>
        </p:txBody>
      </p:sp>
      <p:sp>
        <p:nvSpPr>
          <p:cNvPr id="3" name="2 Subtítulo"/>
          <p:cNvSpPr>
            <a:spLocks noGrp="1"/>
          </p:cNvSpPr>
          <p:nvPr>
            <p:ph type="subTitle" idx="1"/>
          </p:nvPr>
        </p:nvSpPr>
        <p:spPr>
          <a:xfrm>
            <a:off x="827584" y="1340768"/>
            <a:ext cx="7416824" cy="4176464"/>
          </a:xfrm>
        </p:spPr>
        <p:txBody>
          <a:bodyPr>
            <a:normAutofit/>
          </a:bodyPr>
          <a:lstStyle/>
          <a:p>
            <a:pPr algn="just"/>
            <a:r>
              <a:rPr lang="es-MX" sz="1900" dirty="0">
                <a:solidFill>
                  <a:schemeClr val="tx1"/>
                </a:solidFill>
                <a:latin typeface="Arial" pitchFamily="34" charset="0"/>
                <a:cs typeface="Arial" pitchFamily="34" charset="0"/>
              </a:rPr>
              <a:t>El incremento en el valor agregado de entrenadores se logró en un 1.46, siendo un valor significativo en el área, cabe recalcar que los entrenadores juegan un papel fundamental en la </a:t>
            </a:r>
            <a:r>
              <a:rPr lang="es-MX" sz="1900" dirty="0" err="1">
                <a:solidFill>
                  <a:schemeClr val="tx1"/>
                </a:solidFill>
                <a:latin typeface="Arial" pitchFamily="34" charset="0"/>
                <a:cs typeface="Arial" pitchFamily="34" charset="0"/>
              </a:rPr>
              <a:t>fidelización</a:t>
            </a:r>
            <a:r>
              <a:rPr lang="es-MX" sz="1900" dirty="0">
                <a:solidFill>
                  <a:schemeClr val="tx1"/>
                </a:solidFill>
                <a:latin typeface="Arial" pitchFamily="34" charset="0"/>
                <a:cs typeface="Arial" pitchFamily="34" charset="0"/>
              </a:rPr>
              <a:t> de los socios, haciendo un papel fundamental en los índices de renovación de los mismos</a:t>
            </a:r>
            <a:r>
              <a:rPr lang="es-MX" sz="1900" dirty="0" smtClean="0">
                <a:solidFill>
                  <a:schemeClr val="tx1"/>
                </a:solidFill>
                <a:latin typeface="Arial" pitchFamily="34" charset="0"/>
                <a:cs typeface="Arial" pitchFamily="34" charset="0"/>
              </a:rPr>
              <a:t>.</a:t>
            </a:r>
          </a:p>
          <a:p>
            <a:pPr algn="just"/>
            <a:endParaRPr lang="es-MX" sz="1900" dirty="0">
              <a:solidFill>
                <a:schemeClr val="tx1"/>
              </a:solidFill>
              <a:latin typeface="Arial" pitchFamily="34" charset="0"/>
              <a:cs typeface="Arial" pitchFamily="34" charset="0"/>
            </a:endParaRPr>
          </a:p>
          <a:p>
            <a:pPr algn="just"/>
            <a:endParaRPr lang="es-MX" sz="1900" dirty="0">
              <a:solidFill>
                <a:schemeClr val="tx1"/>
              </a:solidFill>
              <a:latin typeface="Arial" pitchFamily="34" charset="0"/>
              <a:cs typeface="Arial" pitchFamily="34" charset="0"/>
            </a:endParaRPr>
          </a:p>
        </p:txBody>
      </p:sp>
      <p:pic>
        <p:nvPicPr>
          <p:cNvPr id="9220" name="Picture 4"/>
          <p:cNvPicPr>
            <a:picLocks noChangeAspect="1" noChangeArrowheads="1"/>
          </p:cNvPicPr>
          <p:nvPr/>
        </p:nvPicPr>
        <p:blipFill>
          <a:blip r:embed="rId3" cstate="print"/>
          <a:srcRect l="41731" t="27360" r="39369" b="33266"/>
          <a:stretch>
            <a:fillRect/>
          </a:stretch>
        </p:blipFill>
        <p:spPr bwMode="auto">
          <a:xfrm>
            <a:off x="3419872" y="2852936"/>
            <a:ext cx="2304256" cy="288032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Back power point.jpg"/>
          <p:cNvPicPr>
            <a:picLocks noChangeAspect="1"/>
          </p:cNvPicPr>
          <p:nvPr/>
        </p:nvPicPr>
        <p:blipFill>
          <a:blip r:embed="rId2" cstate="print"/>
          <a:stretch>
            <a:fillRect/>
          </a:stretch>
        </p:blipFill>
        <p:spPr>
          <a:xfrm>
            <a:off x="0" y="1"/>
            <a:ext cx="9144000" cy="6857999"/>
          </a:xfrm>
          <a:prstGeom prst="rect">
            <a:avLst/>
          </a:prstGeom>
        </p:spPr>
      </p:pic>
      <p:sp>
        <p:nvSpPr>
          <p:cNvPr id="2" name="1 Título"/>
          <p:cNvSpPr>
            <a:spLocks noGrp="1"/>
          </p:cNvSpPr>
          <p:nvPr>
            <p:ph type="ctrTitle"/>
          </p:nvPr>
        </p:nvSpPr>
        <p:spPr>
          <a:xfrm>
            <a:off x="683568" y="116632"/>
            <a:ext cx="7772400" cy="1470025"/>
          </a:xfrm>
        </p:spPr>
        <p:txBody>
          <a:bodyPr>
            <a:normAutofit/>
          </a:bodyPr>
          <a:lstStyle/>
          <a:p>
            <a:r>
              <a:rPr lang="es-MX" sz="2000" dirty="0" smtClean="0">
                <a:latin typeface="Arial" pitchFamily="34" charset="0"/>
                <a:cs typeface="Arial" pitchFamily="34" charset="0"/>
              </a:rPr>
              <a:t>DISEÑO E IMPLEMENTACIÓN DE PROCESOS PARA PHISIQUE WELLNESS CLUB PLAZA LAS AMÉRICAS</a:t>
            </a:r>
            <a:endParaRPr lang="es-MX" sz="2000" dirty="0">
              <a:latin typeface="Arial" pitchFamily="34" charset="0"/>
              <a:cs typeface="Arial" pitchFamily="34" charset="0"/>
            </a:endParaRPr>
          </a:p>
        </p:txBody>
      </p:sp>
      <p:sp>
        <p:nvSpPr>
          <p:cNvPr id="3" name="2 Subtítulo"/>
          <p:cNvSpPr>
            <a:spLocks noGrp="1"/>
          </p:cNvSpPr>
          <p:nvPr>
            <p:ph type="subTitle" idx="1"/>
          </p:nvPr>
        </p:nvSpPr>
        <p:spPr>
          <a:xfrm>
            <a:off x="827584" y="1340768"/>
            <a:ext cx="7416824" cy="4176464"/>
          </a:xfrm>
        </p:spPr>
        <p:txBody>
          <a:bodyPr>
            <a:noAutofit/>
          </a:bodyPr>
          <a:lstStyle/>
          <a:p>
            <a:pPr algn="just"/>
            <a:r>
              <a:rPr lang="es-MX" sz="1400" dirty="0" smtClean="0">
                <a:solidFill>
                  <a:schemeClr val="tx1"/>
                </a:solidFill>
                <a:latin typeface="Arial" pitchFamily="34" charset="0"/>
                <a:cs typeface="Arial" pitchFamily="34" charset="0"/>
              </a:rPr>
              <a:t>CONCLUSIONES</a:t>
            </a:r>
          </a:p>
          <a:p>
            <a:pPr algn="just"/>
            <a:endParaRPr lang="es-MX" sz="1400" dirty="0">
              <a:solidFill>
                <a:schemeClr val="tx1"/>
              </a:solidFill>
              <a:latin typeface="Arial" pitchFamily="34" charset="0"/>
              <a:cs typeface="Arial" pitchFamily="34" charset="0"/>
            </a:endParaRPr>
          </a:p>
          <a:p>
            <a:pPr algn="just"/>
            <a:r>
              <a:rPr lang="es-MX" sz="1400" dirty="0">
                <a:solidFill>
                  <a:schemeClr val="tx1"/>
                </a:solidFill>
                <a:latin typeface="Arial" pitchFamily="34" charset="0"/>
                <a:cs typeface="Arial" pitchFamily="34" charset="0"/>
              </a:rPr>
              <a:t>Se ha realizado el levantamiento de los procesos actuales cuantificando el porcentaje en el que agregan valor en una tabla individual por cada proceso.</a:t>
            </a:r>
          </a:p>
          <a:p>
            <a:pPr algn="just"/>
            <a:r>
              <a:rPr lang="es-MX" sz="1400" dirty="0">
                <a:solidFill>
                  <a:schemeClr val="tx1"/>
                </a:solidFill>
                <a:latin typeface="Arial" pitchFamily="34" charset="0"/>
                <a:cs typeface="Arial" pitchFamily="34" charset="0"/>
              </a:rPr>
              <a:t> </a:t>
            </a:r>
          </a:p>
          <a:p>
            <a:pPr algn="just"/>
            <a:r>
              <a:rPr lang="es-MX" sz="1400" dirty="0">
                <a:solidFill>
                  <a:schemeClr val="tx1"/>
                </a:solidFill>
                <a:latin typeface="Arial" pitchFamily="34" charset="0"/>
                <a:cs typeface="Arial" pitchFamily="34" charset="0"/>
              </a:rPr>
              <a:t>Se analizó el proceso buscando las áreas mejorables tomando en cuenta el porcentaje en el que los mimos agregan valor.</a:t>
            </a:r>
          </a:p>
          <a:p>
            <a:pPr algn="just"/>
            <a:r>
              <a:rPr lang="es-MX" sz="1400" dirty="0">
                <a:solidFill>
                  <a:schemeClr val="tx1"/>
                </a:solidFill>
                <a:latin typeface="Arial" pitchFamily="34" charset="0"/>
                <a:cs typeface="Arial" pitchFamily="34" charset="0"/>
              </a:rPr>
              <a:t> </a:t>
            </a:r>
          </a:p>
          <a:p>
            <a:pPr algn="just"/>
            <a:r>
              <a:rPr lang="es-MX" sz="1400" dirty="0">
                <a:solidFill>
                  <a:schemeClr val="tx1"/>
                </a:solidFill>
                <a:latin typeface="Arial" pitchFamily="34" charset="0"/>
                <a:cs typeface="Arial" pitchFamily="34" charset="0"/>
              </a:rPr>
              <a:t>Los procesos fueron optimizados en función del índice de valor agregado, generando un incremento de 1.61 en el área de ventas, 0.42 en el área de limpieza y 1.46 en el área de entrenadores generando una mejora importante sobre el índice inicial.</a:t>
            </a:r>
          </a:p>
          <a:p>
            <a:pPr algn="just"/>
            <a:r>
              <a:rPr lang="es-MX" sz="1400" dirty="0">
                <a:solidFill>
                  <a:schemeClr val="tx1"/>
                </a:solidFill>
                <a:latin typeface="Arial" pitchFamily="34" charset="0"/>
                <a:cs typeface="Arial" pitchFamily="34" charset="0"/>
              </a:rPr>
              <a:t> </a:t>
            </a:r>
          </a:p>
          <a:p>
            <a:pPr algn="just"/>
            <a:r>
              <a:rPr lang="es-MX" sz="1400" dirty="0">
                <a:solidFill>
                  <a:schemeClr val="tx1"/>
                </a:solidFill>
                <a:latin typeface="Arial" pitchFamily="34" charset="0"/>
                <a:cs typeface="Arial" pitchFamily="34" charset="0"/>
              </a:rPr>
              <a:t>Posterior al análisis de los procesos se realizó la optimización, la misma que fue documentada en el presente documento, por motivos de análisis el </a:t>
            </a:r>
            <a:r>
              <a:rPr lang="es-MX" sz="1400" dirty="0" err="1">
                <a:solidFill>
                  <a:schemeClr val="tx1"/>
                </a:solidFill>
                <a:latin typeface="Arial" pitchFamily="34" charset="0"/>
                <a:cs typeface="Arial" pitchFamily="34" charset="0"/>
              </a:rPr>
              <a:t>maual</a:t>
            </a:r>
            <a:r>
              <a:rPr lang="es-MX" sz="1400" dirty="0">
                <a:solidFill>
                  <a:schemeClr val="tx1"/>
                </a:solidFill>
                <a:latin typeface="Arial" pitchFamily="34" charset="0"/>
                <a:cs typeface="Arial" pitchFamily="34" charset="0"/>
              </a:rPr>
              <a:t> de proceso, incluyendo su respectiva codificación se encuentra integrado en el cuerpo de la tesis, para su implementación el documento cuenta solo con los procesos a manera de manual.</a:t>
            </a:r>
          </a:p>
          <a:p>
            <a:pPr algn="just"/>
            <a:r>
              <a:rPr lang="es-MX" sz="1400" dirty="0">
                <a:solidFill>
                  <a:schemeClr val="tx1"/>
                </a:solidFill>
                <a:latin typeface="Arial" pitchFamily="34" charset="0"/>
                <a:cs typeface="Arial" pitchFamily="34" charset="0"/>
              </a:rPr>
              <a:t> </a:t>
            </a:r>
          </a:p>
          <a:p>
            <a:pPr algn="just"/>
            <a:r>
              <a:rPr lang="es-MX" sz="1400" dirty="0">
                <a:solidFill>
                  <a:schemeClr val="tx1"/>
                </a:solidFill>
                <a:latin typeface="Arial" pitchFamily="34" charset="0"/>
                <a:cs typeface="Arial" pitchFamily="34" charset="0"/>
              </a:rPr>
              <a:t>El manual de procesos que consta en el presente documento es llevado a cabo por las diferentes áreas en la empresa, se encontró un nivel de resistencia al cambio medio, el mismo que fue superado.</a:t>
            </a:r>
          </a:p>
          <a:p>
            <a:pPr algn="just"/>
            <a:endParaRPr lang="es-MX" sz="1400" dirty="0">
              <a:solidFill>
                <a:schemeClr val="tx1"/>
              </a:solidFill>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Back power point.jpg"/>
          <p:cNvPicPr>
            <a:picLocks noChangeAspect="1"/>
          </p:cNvPicPr>
          <p:nvPr/>
        </p:nvPicPr>
        <p:blipFill>
          <a:blip r:embed="rId2" cstate="print"/>
          <a:stretch>
            <a:fillRect/>
          </a:stretch>
        </p:blipFill>
        <p:spPr>
          <a:xfrm>
            <a:off x="0" y="1"/>
            <a:ext cx="9144000" cy="6857999"/>
          </a:xfrm>
          <a:prstGeom prst="rect">
            <a:avLst/>
          </a:prstGeom>
        </p:spPr>
      </p:pic>
      <p:sp>
        <p:nvSpPr>
          <p:cNvPr id="2" name="1 Título"/>
          <p:cNvSpPr>
            <a:spLocks noGrp="1"/>
          </p:cNvSpPr>
          <p:nvPr>
            <p:ph type="ctrTitle"/>
          </p:nvPr>
        </p:nvSpPr>
        <p:spPr>
          <a:xfrm>
            <a:off x="683568" y="116632"/>
            <a:ext cx="7772400" cy="1470025"/>
          </a:xfrm>
        </p:spPr>
        <p:txBody>
          <a:bodyPr>
            <a:normAutofit/>
          </a:bodyPr>
          <a:lstStyle/>
          <a:p>
            <a:r>
              <a:rPr lang="es-MX" sz="2000" dirty="0" smtClean="0">
                <a:latin typeface="Arial" pitchFamily="34" charset="0"/>
                <a:cs typeface="Arial" pitchFamily="34" charset="0"/>
              </a:rPr>
              <a:t>DISEÑO E IMPLEMENTACIÓN DE PROCESOS PARA PHISIQUE WELLNESS CLUB PLAZA LAS AMÉRICAS</a:t>
            </a:r>
            <a:endParaRPr lang="es-MX" sz="2000" dirty="0">
              <a:latin typeface="Arial" pitchFamily="34" charset="0"/>
              <a:cs typeface="Arial" pitchFamily="34" charset="0"/>
            </a:endParaRPr>
          </a:p>
        </p:txBody>
      </p:sp>
      <p:sp>
        <p:nvSpPr>
          <p:cNvPr id="3" name="2 Subtítulo"/>
          <p:cNvSpPr>
            <a:spLocks noGrp="1"/>
          </p:cNvSpPr>
          <p:nvPr>
            <p:ph type="subTitle" idx="1"/>
          </p:nvPr>
        </p:nvSpPr>
        <p:spPr>
          <a:xfrm>
            <a:off x="827584" y="1340768"/>
            <a:ext cx="7416824" cy="4176464"/>
          </a:xfrm>
        </p:spPr>
        <p:txBody>
          <a:bodyPr>
            <a:normAutofit/>
          </a:bodyPr>
          <a:lstStyle/>
          <a:p>
            <a:pPr algn="just"/>
            <a:r>
              <a:rPr lang="es-MX" sz="1900" b="1" dirty="0">
                <a:solidFill>
                  <a:schemeClr val="tx1"/>
                </a:solidFill>
                <a:latin typeface="Arial" pitchFamily="34" charset="0"/>
                <a:cs typeface="Arial" pitchFamily="34" charset="0"/>
              </a:rPr>
              <a:t>Recomendaciones</a:t>
            </a:r>
            <a:endParaRPr lang="es-MX" sz="1900" dirty="0">
              <a:solidFill>
                <a:schemeClr val="tx1"/>
              </a:solidFill>
              <a:latin typeface="Arial" pitchFamily="34" charset="0"/>
              <a:cs typeface="Arial" pitchFamily="34" charset="0"/>
            </a:endParaRPr>
          </a:p>
          <a:p>
            <a:pPr algn="just"/>
            <a:r>
              <a:rPr lang="es-MX" sz="1900" b="1" dirty="0">
                <a:solidFill>
                  <a:schemeClr val="tx1"/>
                </a:solidFill>
                <a:latin typeface="Arial" pitchFamily="34" charset="0"/>
                <a:cs typeface="Arial" pitchFamily="34" charset="0"/>
              </a:rPr>
              <a:t> </a:t>
            </a:r>
            <a:endParaRPr lang="es-MX" sz="1900" dirty="0">
              <a:solidFill>
                <a:schemeClr val="tx1"/>
              </a:solidFill>
              <a:latin typeface="Arial" pitchFamily="34" charset="0"/>
              <a:cs typeface="Arial" pitchFamily="34" charset="0"/>
            </a:endParaRPr>
          </a:p>
          <a:p>
            <a:pPr algn="just"/>
            <a:r>
              <a:rPr lang="es-MX" sz="1900" dirty="0">
                <a:solidFill>
                  <a:schemeClr val="tx1"/>
                </a:solidFill>
                <a:latin typeface="Arial" pitchFamily="34" charset="0"/>
                <a:cs typeface="Arial" pitchFamily="34" charset="0"/>
              </a:rPr>
              <a:t>Luego de la implementación del presente trabajo se recomienda continuar con el mejoramiento continuo buscando la optimización constante del desempeño de los procesos a través de la modernización y evaluación constante de los mismos.</a:t>
            </a:r>
          </a:p>
          <a:p>
            <a:pPr algn="just"/>
            <a:endParaRPr lang="es-MX" sz="1900" dirty="0">
              <a:solidFill>
                <a:schemeClr val="tx1"/>
              </a:solidFill>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Back power point.jpg"/>
          <p:cNvPicPr>
            <a:picLocks noChangeAspect="1"/>
          </p:cNvPicPr>
          <p:nvPr/>
        </p:nvPicPr>
        <p:blipFill>
          <a:blip r:embed="rId2" cstate="print"/>
          <a:stretch>
            <a:fillRect/>
          </a:stretch>
        </p:blipFill>
        <p:spPr>
          <a:xfrm>
            <a:off x="0" y="1"/>
            <a:ext cx="9144000" cy="6857999"/>
          </a:xfrm>
          <a:prstGeom prst="rect">
            <a:avLst/>
          </a:prstGeom>
        </p:spPr>
      </p:pic>
      <p:sp>
        <p:nvSpPr>
          <p:cNvPr id="2" name="1 Título"/>
          <p:cNvSpPr>
            <a:spLocks noGrp="1"/>
          </p:cNvSpPr>
          <p:nvPr>
            <p:ph type="ctrTitle"/>
          </p:nvPr>
        </p:nvSpPr>
        <p:spPr>
          <a:xfrm>
            <a:off x="683568" y="116632"/>
            <a:ext cx="7772400" cy="1470025"/>
          </a:xfrm>
        </p:spPr>
        <p:txBody>
          <a:bodyPr>
            <a:normAutofit/>
          </a:bodyPr>
          <a:lstStyle/>
          <a:p>
            <a:r>
              <a:rPr lang="es-MX" sz="2000" dirty="0" smtClean="0">
                <a:latin typeface="Arial" pitchFamily="34" charset="0"/>
                <a:cs typeface="Arial" pitchFamily="34" charset="0"/>
              </a:rPr>
              <a:t>DISEÑO E IMPLEMENTACIÓN DE PROCESOS PARA PHISIQUE WELLNESS CLUB PLAZA LAS AMÉRICAS</a:t>
            </a:r>
            <a:endParaRPr lang="es-MX" sz="2000" dirty="0">
              <a:latin typeface="Arial" pitchFamily="34" charset="0"/>
              <a:cs typeface="Arial" pitchFamily="34" charset="0"/>
            </a:endParaRPr>
          </a:p>
        </p:txBody>
      </p:sp>
      <p:sp>
        <p:nvSpPr>
          <p:cNvPr id="3" name="2 Subtítulo"/>
          <p:cNvSpPr>
            <a:spLocks noGrp="1"/>
          </p:cNvSpPr>
          <p:nvPr>
            <p:ph type="subTitle" idx="1"/>
          </p:nvPr>
        </p:nvSpPr>
        <p:spPr>
          <a:xfrm>
            <a:off x="827584" y="1340768"/>
            <a:ext cx="7416824" cy="4176464"/>
          </a:xfrm>
        </p:spPr>
        <p:txBody>
          <a:bodyPr>
            <a:normAutofit/>
          </a:bodyPr>
          <a:lstStyle/>
          <a:p>
            <a:pPr algn="just"/>
            <a:r>
              <a:rPr lang="es-MX" sz="2000" dirty="0" smtClean="0">
                <a:solidFill>
                  <a:schemeClr val="tx1"/>
                </a:solidFill>
                <a:latin typeface="Arial" pitchFamily="34" charset="0"/>
                <a:cs typeface="Arial" pitchFamily="34" charset="0"/>
              </a:rPr>
              <a:t>INSTALACIONES</a:t>
            </a:r>
          </a:p>
          <a:p>
            <a:pPr algn="just"/>
            <a:endParaRPr lang="es-MX" sz="2000" dirty="0" smtClean="0">
              <a:solidFill>
                <a:schemeClr val="tx1"/>
              </a:solidFill>
              <a:latin typeface="Arial" pitchFamily="34" charset="0"/>
              <a:cs typeface="Arial" pitchFamily="34" charset="0"/>
            </a:endParaRPr>
          </a:p>
          <a:p>
            <a:pPr algn="just"/>
            <a:endParaRPr lang="es-MX" sz="2000" dirty="0">
              <a:solidFill>
                <a:schemeClr val="tx1"/>
              </a:solidFill>
              <a:latin typeface="Arial" pitchFamily="34" charset="0"/>
              <a:cs typeface="Arial" pitchFamily="34" charset="0"/>
            </a:endParaRPr>
          </a:p>
        </p:txBody>
      </p:sp>
      <p:pic>
        <p:nvPicPr>
          <p:cNvPr id="1028" name="Picture 4"/>
          <p:cNvPicPr>
            <a:picLocks noChangeAspect="1" noChangeArrowheads="1"/>
          </p:cNvPicPr>
          <p:nvPr/>
        </p:nvPicPr>
        <p:blipFill>
          <a:blip r:embed="rId3" cstate="print"/>
          <a:srcRect l="31003" t="30141" r="30016" b="26547"/>
          <a:stretch>
            <a:fillRect/>
          </a:stretch>
        </p:blipFill>
        <p:spPr bwMode="auto">
          <a:xfrm>
            <a:off x="2195736" y="2132856"/>
            <a:ext cx="4752528" cy="3168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Back power point.jpg"/>
          <p:cNvPicPr>
            <a:picLocks noChangeAspect="1"/>
          </p:cNvPicPr>
          <p:nvPr/>
        </p:nvPicPr>
        <p:blipFill>
          <a:blip r:embed="rId2" cstate="print"/>
          <a:stretch>
            <a:fillRect/>
          </a:stretch>
        </p:blipFill>
        <p:spPr>
          <a:xfrm>
            <a:off x="0" y="1"/>
            <a:ext cx="9144000" cy="6857999"/>
          </a:xfrm>
          <a:prstGeom prst="rect">
            <a:avLst/>
          </a:prstGeom>
        </p:spPr>
      </p:pic>
      <p:sp>
        <p:nvSpPr>
          <p:cNvPr id="2" name="1 Título"/>
          <p:cNvSpPr>
            <a:spLocks noGrp="1"/>
          </p:cNvSpPr>
          <p:nvPr>
            <p:ph type="ctrTitle"/>
          </p:nvPr>
        </p:nvSpPr>
        <p:spPr>
          <a:xfrm>
            <a:off x="683568" y="116632"/>
            <a:ext cx="7772400" cy="1470025"/>
          </a:xfrm>
        </p:spPr>
        <p:txBody>
          <a:bodyPr>
            <a:normAutofit/>
          </a:bodyPr>
          <a:lstStyle/>
          <a:p>
            <a:r>
              <a:rPr lang="es-MX" sz="2000" dirty="0" smtClean="0">
                <a:latin typeface="Arial" pitchFamily="34" charset="0"/>
                <a:cs typeface="Arial" pitchFamily="34" charset="0"/>
              </a:rPr>
              <a:t>DISEÑO E IMPLEMENTACIÓN DE PROCESOS PARA PHISIQUE WELLNESS CLUB PLAZA LAS AMÉRICAS</a:t>
            </a:r>
            <a:endParaRPr lang="es-MX" sz="2000" dirty="0">
              <a:latin typeface="Arial" pitchFamily="34" charset="0"/>
              <a:cs typeface="Arial" pitchFamily="34" charset="0"/>
            </a:endParaRPr>
          </a:p>
        </p:txBody>
      </p:sp>
      <p:sp>
        <p:nvSpPr>
          <p:cNvPr id="3" name="2 Subtítulo"/>
          <p:cNvSpPr>
            <a:spLocks noGrp="1"/>
          </p:cNvSpPr>
          <p:nvPr>
            <p:ph type="subTitle" idx="1"/>
          </p:nvPr>
        </p:nvSpPr>
        <p:spPr>
          <a:xfrm>
            <a:off x="827584" y="1340768"/>
            <a:ext cx="7416824" cy="4176464"/>
          </a:xfrm>
        </p:spPr>
        <p:txBody>
          <a:bodyPr>
            <a:normAutofit/>
          </a:bodyPr>
          <a:lstStyle/>
          <a:p>
            <a:pPr algn="just"/>
            <a:r>
              <a:rPr lang="es-MX" sz="2000" dirty="0" smtClean="0">
                <a:solidFill>
                  <a:schemeClr val="tx1"/>
                </a:solidFill>
                <a:latin typeface="Arial" pitchFamily="34" charset="0"/>
                <a:cs typeface="Arial" pitchFamily="34" charset="0"/>
              </a:rPr>
              <a:t>INSTALACIONES</a:t>
            </a:r>
          </a:p>
          <a:p>
            <a:pPr algn="just"/>
            <a:endParaRPr lang="es-MX" sz="2000" dirty="0" smtClean="0">
              <a:solidFill>
                <a:schemeClr val="tx1"/>
              </a:solidFill>
              <a:latin typeface="Arial" pitchFamily="34" charset="0"/>
              <a:cs typeface="Arial" pitchFamily="34" charset="0"/>
            </a:endParaRPr>
          </a:p>
          <a:p>
            <a:pPr algn="just"/>
            <a:endParaRPr lang="es-MX" sz="2000" dirty="0">
              <a:solidFill>
                <a:schemeClr val="tx1"/>
              </a:solidFill>
              <a:latin typeface="Arial" pitchFamily="34" charset="0"/>
              <a:cs typeface="Arial" pitchFamily="34" charset="0"/>
            </a:endParaRPr>
          </a:p>
        </p:txBody>
      </p:sp>
      <p:pic>
        <p:nvPicPr>
          <p:cNvPr id="2050" name="Picture 2"/>
          <p:cNvPicPr>
            <a:picLocks noChangeAspect="1" noChangeArrowheads="1"/>
          </p:cNvPicPr>
          <p:nvPr/>
        </p:nvPicPr>
        <p:blipFill>
          <a:blip r:embed="rId3" cstate="print"/>
          <a:srcRect l="31003" t="36047" r="29425" b="20641"/>
          <a:stretch>
            <a:fillRect/>
          </a:stretch>
        </p:blipFill>
        <p:spPr bwMode="auto">
          <a:xfrm>
            <a:off x="467544" y="2276872"/>
            <a:ext cx="3837699" cy="252028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l="31100" t="29328" r="29328" b="27360"/>
          <a:stretch>
            <a:fillRect/>
          </a:stretch>
        </p:blipFill>
        <p:spPr bwMode="auto">
          <a:xfrm>
            <a:off x="4644008" y="2314822"/>
            <a:ext cx="3779912" cy="24823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Back power point.jpg"/>
          <p:cNvPicPr>
            <a:picLocks noChangeAspect="1"/>
          </p:cNvPicPr>
          <p:nvPr/>
        </p:nvPicPr>
        <p:blipFill>
          <a:blip r:embed="rId2" cstate="print"/>
          <a:stretch>
            <a:fillRect/>
          </a:stretch>
        </p:blipFill>
        <p:spPr>
          <a:xfrm>
            <a:off x="0" y="1"/>
            <a:ext cx="9144000" cy="6857999"/>
          </a:xfrm>
          <a:prstGeom prst="rect">
            <a:avLst/>
          </a:prstGeom>
        </p:spPr>
      </p:pic>
      <p:sp>
        <p:nvSpPr>
          <p:cNvPr id="2" name="1 Título"/>
          <p:cNvSpPr>
            <a:spLocks noGrp="1"/>
          </p:cNvSpPr>
          <p:nvPr>
            <p:ph type="ctrTitle"/>
          </p:nvPr>
        </p:nvSpPr>
        <p:spPr>
          <a:xfrm>
            <a:off x="683568" y="116632"/>
            <a:ext cx="7772400" cy="1470025"/>
          </a:xfrm>
        </p:spPr>
        <p:txBody>
          <a:bodyPr>
            <a:normAutofit/>
          </a:bodyPr>
          <a:lstStyle/>
          <a:p>
            <a:r>
              <a:rPr lang="es-MX" sz="2000" dirty="0" smtClean="0">
                <a:latin typeface="Arial" pitchFamily="34" charset="0"/>
                <a:cs typeface="Arial" pitchFamily="34" charset="0"/>
              </a:rPr>
              <a:t>DISEÑO E IMPLEMENTACIÓN DE PROCESOS PARA PHISIQUE WELLNESS CLUB PLAZA LAS AMÉRICAS</a:t>
            </a:r>
            <a:endParaRPr lang="es-MX" sz="2000" dirty="0">
              <a:latin typeface="Arial" pitchFamily="34" charset="0"/>
              <a:cs typeface="Arial" pitchFamily="34" charset="0"/>
            </a:endParaRPr>
          </a:p>
        </p:txBody>
      </p:sp>
      <p:sp>
        <p:nvSpPr>
          <p:cNvPr id="3" name="2 Subtítulo"/>
          <p:cNvSpPr>
            <a:spLocks noGrp="1"/>
          </p:cNvSpPr>
          <p:nvPr>
            <p:ph type="subTitle" idx="1"/>
          </p:nvPr>
        </p:nvSpPr>
        <p:spPr>
          <a:xfrm>
            <a:off x="827584" y="1340768"/>
            <a:ext cx="7416824" cy="4176464"/>
          </a:xfrm>
        </p:spPr>
        <p:txBody>
          <a:bodyPr>
            <a:normAutofit/>
          </a:bodyPr>
          <a:lstStyle/>
          <a:p>
            <a:pPr algn="just"/>
            <a:r>
              <a:rPr lang="es-MX" sz="2000" dirty="0" smtClean="0">
                <a:solidFill>
                  <a:schemeClr val="tx1"/>
                </a:solidFill>
                <a:latin typeface="Arial" pitchFamily="34" charset="0"/>
                <a:cs typeface="Arial" pitchFamily="34" charset="0"/>
              </a:rPr>
              <a:t>INSTALACIONES</a:t>
            </a:r>
          </a:p>
          <a:p>
            <a:pPr algn="just"/>
            <a:endParaRPr lang="es-MX" sz="2000" dirty="0" smtClean="0">
              <a:solidFill>
                <a:schemeClr val="tx1"/>
              </a:solidFill>
              <a:latin typeface="Arial" pitchFamily="34" charset="0"/>
              <a:cs typeface="Arial" pitchFamily="34" charset="0"/>
            </a:endParaRPr>
          </a:p>
          <a:p>
            <a:pPr algn="just"/>
            <a:endParaRPr lang="es-MX" sz="2000" dirty="0">
              <a:solidFill>
                <a:schemeClr val="tx1"/>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l="31003" t="22266" r="29425" b="34422"/>
          <a:stretch>
            <a:fillRect/>
          </a:stretch>
        </p:blipFill>
        <p:spPr bwMode="auto">
          <a:xfrm>
            <a:off x="482614" y="1988840"/>
            <a:ext cx="4056996" cy="266429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31100" t="22438" r="29919" b="35235"/>
          <a:stretch>
            <a:fillRect/>
          </a:stretch>
        </p:blipFill>
        <p:spPr bwMode="auto">
          <a:xfrm>
            <a:off x="4587070" y="1988840"/>
            <a:ext cx="4089386"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Back power point.jpg"/>
          <p:cNvPicPr>
            <a:picLocks noChangeAspect="1"/>
          </p:cNvPicPr>
          <p:nvPr/>
        </p:nvPicPr>
        <p:blipFill>
          <a:blip r:embed="rId2" cstate="print"/>
          <a:stretch>
            <a:fillRect/>
          </a:stretch>
        </p:blipFill>
        <p:spPr>
          <a:xfrm>
            <a:off x="0" y="1"/>
            <a:ext cx="9144000" cy="6857999"/>
          </a:xfrm>
          <a:prstGeom prst="rect">
            <a:avLst/>
          </a:prstGeom>
        </p:spPr>
      </p:pic>
      <p:sp>
        <p:nvSpPr>
          <p:cNvPr id="2" name="1 Título"/>
          <p:cNvSpPr>
            <a:spLocks noGrp="1"/>
          </p:cNvSpPr>
          <p:nvPr>
            <p:ph type="ctrTitle"/>
          </p:nvPr>
        </p:nvSpPr>
        <p:spPr>
          <a:xfrm>
            <a:off x="683568" y="116632"/>
            <a:ext cx="7772400" cy="1470025"/>
          </a:xfrm>
        </p:spPr>
        <p:txBody>
          <a:bodyPr>
            <a:normAutofit/>
          </a:bodyPr>
          <a:lstStyle/>
          <a:p>
            <a:r>
              <a:rPr lang="es-MX" sz="2000" dirty="0" smtClean="0">
                <a:latin typeface="Arial" pitchFamily="34" charset="0"/>
                <a:cs typeface="Arial" pitchFamily="34" charset="0"/>
              </a:rPr>
              <a:t>DISEÑO E IMPLEMENTACIÓN DE PROCESOS PARA PHISIQUE WELLNESS CLUB PLAZA LAS AMÉRICAS</a:t>
            </a:r>
            <a:endParaRPr lang="es-MX" sz="2000" dirty="0">
              <a:latin typeface="Arial" pitchFamily="34" charset="0"/>
              <a:cs typeface="Arial" pitchFamily="34" charset="0"/>
            </a:endParaRPr>
          </a:p>
        </p:txBody>
      </p:sp>
      <p:sp>
        <p:nvSpPr>
          <p:cNvPr id="3" name="2 Subtítulo"/>
          <p:cNvSpPr>
            <a:spLocks noGrp="1"/>
          </p:cNvSpPr>
          <p:nvPr>
            <p:ph type="subTitle" idx="1"/>
          </p:nvPr>
        </p:nvSpPr>
        <p:spPr>
          <a:xfrm>
            <a:off x="827584" y="1340768"/>
            <a:ext cx="7416824" cy="4176464"/>
          </a:xfrm>
        </p:spPr>
        <p:txBody>
          <a:bodyPr>
            <a:normAutofit/>
          </a:bodyPr>
          <a:lstStyle/>
          <a:p>
            <a:pPr algn="just"/>
            <a:endParaRPr lang="es-MX" sz="1900" dirty="0" smtClean="0">
              <a:solidFill>
                <a:schemeClr val="tx1"/>
              </a:solidFill>
              <a:latin typeface="Arial" pitchFamily="34" charset="0"/>
              <a:cs typeface="Arial" pitchFamily="34" charset="0"/>
            </a:endParaRPr>
          </a:p>
          <a:p>
            <a:pPr algn="just"/>
            <a:r>
              <a:rPr lang="es-MX" sz="1900" dirty="0" smtClean="0">
                <a:solidFill>
                  <a:schemeClr val="tx1"/>
                </a:solidFill>
                <a:latin typeface="Arial" pitchFamily="34" charset="0"/>
                <a:cs typeface="Arial" pitchFamily="34" charset="0"/>
              </a:rPr>
              <a:t>DESCRIPCIÓN DEL PROBLEMA.</a:t>
            </a:r>
          </a:p>
          <a:p>
            <a:pPr algn="just"/>
            <a:endParaRPr lang="es-MX" sz="1900" dirty="0" smtClean="0">
              <a:solidFill>
                <a:schemeClr val="tx1"/>
              </a:solidFill>
              <a:latin typeface="Arial" pitchFamily="34" charset="0"/>
              <a:cs typeface="Arial" pitchFamily="34" charset="0"/>
            </a:endParaRPr>
          </a:p>
          <a:p>
            <a:pPr algn="just"/>
            <a:r>
              <a:rPr lang="es-MX" sz="1900" dirty="0">
                <a:solidFill>
                  <a:schemeClr val="tx1"/>
                </a:solidFill>
                <a:latin typeface="Arial" pitchFamily="34" charset="0"/>
                <a:cs typeface="Arial" pitchFamily="34" charset="0"/>
              </a:rPr>
              <a:t>La presente investigación permitirá diseñar procesos que aseguren el uso óptimo de los recursos y garanticen  un excelente nivel de atención al cliente, actividad que será documentada en un manual de procesos, el mismo que será utilizado por el personal de cada área asegurando la ejecución de procesos </a:t>
            </a:r>
            <a:r>
              <a:rPr lang="es-MX" sz="1900" dirty="0" err="1" smtClean="0">
                <a:solidFill>
                  <a:schemeClr val="tx1"/>
                </a:solidFill>
                <a:latin typeface="Arial" pitchFamily="34" charset="0"/>
                <a:cs typeface="Arial" pitchFamily="34" charset="0"/>
              </a:rPr>
              <a:t>estándarizados</a:t>
            </a:r>
            <a:r>
              <a:rPr lang="es-MX" sz="1900" dirty="0" smtClean="0">
                <a:solidFill>
                  <a:schemeClr val="tx1"/>
                </a:solidFill>
                <a:latin typeface="Arial" pitchFamily="34" charset="0"/>
                <a:cs typeface="Arial" pitchFamily="34" charset="0"/>
              </a:rPr>
              <a:t> </a:t>
            </a:r>
            <a:r>
              <a:rPr lang="es-MX" sz="1900" dirty="0">
                <a:solidFill>
                  <a:schemeClr val="tx1"/>
                </a:solidFill>
                <a:latin typeface="Arial" pitchFamily="34" charset="0"/>
                <a:cs typeface="Arial" pitchFamily="34" charset="0"/>
              </a:rPr>
              <a:t>en los tres diferentes </a:t>
            </a:r>
            <a:r>
              <a:rPr lang="es-MX" sz="1900" dirty="0" smtClean="0">
                <a:solidFill>
                  <a:schemeClr val="tx1"/>
                </a:solidFill>
                <a:latin typeface="Arial" pitchFamily="34" charset="0"/>
                <a:cs typeface="Arial" pitchFamily="34" charset="0"/>
              </a:rPr>
              <a:t>locales.</a:t>
            </a:r>
            <a:endParaRPr lang="es-MX" sz="19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Back power point.jpg"/>
          <p:cNvPicPr>
            <a:picLocks noChangeAspect="1"/>
          </p:cNvPicPr>
          <p:nvPr/>
        </p:nvPicPr>
        <p:blipFill>
          <a:blip r:embed="rId2" cstate="print"/>
          <a:stretch>
            <a:fillRect/>
          </a:stretch>
        </p:blipFill>
        <p:spPr>
          <a:xfrm>
            <a:off x="0" y="1"/>
            <a:ext cx="9144000" cy="6857999"/>
          </a:xfrm>
          <a:prstGeom prst="rect">
            <a:avLst/>
          </a:prstGeom>
        </p:spPr>
      </p:pic>
      <p:sp>
        <p:nvSpPr>
          <p:cNvPr id="2" name="1 Título"/>
          <p:cNvSpPr>
            <a:spLocks noGrp="1"/>
          </p:cNvSpPr>
          <p:nvPr>
            <p:ph type="ctrTitle"/>
          </p:nvPr>
        </p:nvSpPr>
        <p:spPr>
          <a:xfrm>
            <a:off x="683568" y="116632"/>
            <a:ext cx="7772400" cy="1470025"/>
          </a:xfrm>
        </p:spPr>
        <p:txBody>
          <a:bodyPr>
            <a:normAutofit/>
          </a:bodyPr>
          <a:lstStyle/>
          <a:p>
            <a:r>
              <a:rPr lang="es-MX" sz="2000" dirty="0" smtClean="0">
                <a:latin typeface="Arial" pitchFamily="34" charset="0"/>
                <a:cs typeface="Arial" pitchFamily="34" charset="0"/>
              </a:rPr>
              <a:t>DISEÑO E IMPLEMENTACIÓN DE PROCESOS PARA PHISIQUE WELLNESS CLUB PLAZA LAS AMÉRICAS</a:t>
            </a:r>
            <a:endParaRPr lang="es-MX" sz="2000" dirty="0">
              <a:latin typeface="Arial" pitchFamily="34" charset="0"/>
              <a:cs typeface="Arial" pitchFamily="34" charset="0"/>
            </a:endParaRPr>
          </a:p>
        </p:txBody>
      </p:sp>
      <p:sp>
        <p:nvSpPr>
          <p:cNvPr id="3" name="2 Subtítulo"/>
          <p:cNvSpPr>
            <a:spLocks noGrp="1"/>
          </p:cNvSpPr>
          <p:nvPr>
            <p:ph type="subTitle" idx="1"/>
          </p:nvPr>
        </p:nvSpPr>
        <p:spPr>
          <a:xfrm>
            <a:off x="827584" y="1484784"/>
            <a:ext cx="7416824" cy="4176464"/>
          </a:xfrm>
        </p:spPr>
        <p:txBody>
          <a:bodyPr>
            <a:normAutofit fontScale="92500" lnSpcReduction="10000"/>
          </a:bodyPr>
          <a:lstStyle/>
          <a:p>
            <a:pPr algn="just"/>
            <a:r>
              <a:rPr lang="es-MX" sz="2000" dirty="0">
                <a:solidFill>
                  <a:schemeClr val="tx1"/>
                </a:solidFill>
                <a:latin typeface="Arial" pitchFamily="34" charset="0"/>
                <a:cs typeface="Arial" pitchFamily="34" charset="0"/>
              </a:rPr>
              <a:t>MATRIZ DE VALOR AGREGADO </a:t>
            </a:r>
          </a:p>
          <a:p>
            <a:pPr algn="just"/>
            <a:r>
              <a:rPr lang="es-MX" sz="2000" dirty="0">
                <a:solidFill>
                  <a:schemeClr val="tx1"/>
                </a:solidFill>
                <a:latin typeface="Arial" pitchFamily="34" charset="0"/>
                <a:cs typeface="Arial" pitchFamily="34" charset="0"/>
              </a:rPr>
              <a:t> </a:t>
            </a:r>
          </a:p>
          <a:p>
            <a:pPr algn="just"/>
            <a:r>
              <a:rPr lang="es-MX" sz="2000" dirty="0">
                <a:solidFill>
                  <a:schemeClr val="tx1"/>
                </a:solidFill>
                <a:latin typeface="Arial" pitchFamily="34" charset="0"/>
                <a:cs typeface="Arial" pitchFamily="34" charset="0"/>
              </a:rPr>
              <a:t>Es una herramienta que permite analizar cada una de las actividades del proceso a partir de dos dimensiones: </a:t>
            </a:r>
          </a:p>
          <a:p>
            <a:pPr algn="just"/>
            <a:r>
              <a:rPr lang="es-MX" sz="2000" dirty="0">
                <a:solidFill>
                  <a:schemeClr val="tx1"/>
                </a:solidFill>
                <a:latin typeface="Arial" pitchFamily="34" charset="0"/>
                <a:cs typeface="Arial" pitchFamily="34" charset="0"/>
              </a:rPr>
              <a:t> </a:t>
            </a:r>
          </a:p>
          <a:p>
            <a:pPr algn="just"/>
            <a:r>
              <a:rPr lang="es-MX" sz="2000" dirty="0">
                <a:solidFill>
                  <a:schemeClr val="tx1"/>
                </a:solidFill>
                <a:latin typeface="Arial" pitchFamily="34" charset="0"/>
                <a:cs typeface="Arial" pitchFamily="34" charset="0"/>
              </a:rPr>
              <a:t>• Agrega o no valor al </a:t>
            </a:r>
            <a:r>
              <a:rPr lang="es-MX" sz="2000" dirty="0" smtClean="0">
                <a:solidFill>
                  <a:schemeClr val="tx1"/>
                </a:solidFill>
                <a:latin typeface="Arial" pitchFamily="34" charset="0"/>
                <a:cs typeface="Arial" pitchFamily="34" charset="0"/>
              </a:rPr>
              <a:t>proceso. </a:t>
            </a:r>
            <a:endParaRPr lang="es-MX" sz="2000" dirty="0">
              <a:solidFill>
                <a:schemeClr val="tx1"/>
              </a:solidFill>
              <a:latin typeface="Arial" pitchFamily="34" charset="0"/>
              <a:cs typeface="Arial" pitchFamily="34" charset="0"/>
            </a:endParaRPr>
          </a:p>
          <a:p>
            <a:pPr algn="just"/>
            <a:r>
              <a:rPr lang="es-MX" sz="2000" dirty="0">
                <a:solidFill>
                  <a:schemeClr val="tx1"/>
                </a:solidFill>
                <a:latin typeface="Arial" pitchFamily="34" charset="0"/>
                <a:cs typeface="Arial" pitchFamily="34" charset="0"/>
              </a:rPr>
              <a:t>• Es o no necesaria en el </a:t>
            </a:r>
            <a:r>
              <a:rPr lang="es-MX" sz="2000" dirty="0" smtClean="0">
                <a:solidFill>
                  <a:schemeClr val="tx1"/>
                </a:solidFill>
                <a:latin typeface="Arial" pitchFamily="34" charset="0"/>
                <a:cs typeface="Arial" pitchFamily="34" charset="0"/>
              </a:rPr>
              <a:t>proceso. </a:t>
            </a:r>
            <a:endParaRPr lang="es-MX" sz="2000" dirty="0">
              <a:solidFill>
                <a:schemeClr val="tx1"/>
              </a:solidFill>
              <a:latin typeface="Arial" pitchFamily="34" charset="0"/>
              <a:cs typeface="Arial" pitchFamily="34" charset="0"/>
            </a:endParaRPr>
          </a:p>
          <a:p>
            <a:pPr algn="just"/>
            <a:endParaRPr lang="es-MX" sz="2000" dirty="0" smtClean="0">
              <a:solidFill>
                <a:schemeClr val="tx1"/>
              </a:solidFill>
              <a:latin typeface="Arial" pitchFamily="34" charset="0"/>
              <a:cs typeface="Arial" pitchFamily="34" charset="0"/>
            </a:endParaRPr>
          </a:p>
          <a:p>
            <a:pPr algn="just"/>
            <a:r>
              <a:rPr lang="es-MX" sz="2000" dirty="0" smtClean="0">
                <a:solidFill>
                  <a:schemeClr val="tx1"/>
                </a:solidFill>
                <a:latin typeface="Arial" pitchFamily="34" charset="0"/>
                <a:cs typeface="Arial" pitchFamily="34" charset="0"/>
              </a:rPr>
              <a:t>Las </a:t>
            </a:r>
            <a:r>
              <a:rPr lang="es-MX" sz="2000" dirty="0">
                <a:solidFill>
                  <a:schemeClr val="tx1"/>
                </a:solidFill>
                <a:latin typeface="Arial" pitchFamily="34" charset="0"/>
                <a:cs typeface="Arial" pitchFamily="34" charset="0"/>
              </a:rPr>
              <a:t>combinaciones de estas dos dimensiones son: </a:t>
            </a:r>
          </a:p>
          <a:p>
            <a:pPr algn="just"/>
            <a:r>
              <a:rPr lang="es-MX" sz="2000" dirty="0">
                <a:solidFill>
                  <a:schemeClr val="tx1"/>
                </a:solidFill>
                <a:latin typeface="Arial" pitchFamily="34" charset="0"/>
                <a:cs typeface="Arial" pitchFamily="34" charset="0"/>
              </a:rPr>
              <a:t>• Sí agrega valor y Sí es necesaria. </a:t>
            </a:r>
          </a:p>
          <a:p>
            <a:pPr algn="just"/>
            <a:r>
              <a:rPr lang="es-MX" sz="2000" dirty="0">
                <a:solidFill>
                  <a:schemeClr val="tx1"/>
                </a:solidFill>
                <a:latin typeface="Arial" pitchFamily="34" charset="0"/>
                <a:cs typeface="Arial" pitchFamily="34" charset="0"/>
              </a:rPr>
              <a:t>• No agrega valor pero Sí es necesaria.</a:t>
            </a:r>
          </a:p>
          <a:p>
            <a:pPr algn="just"/>
            <a:r>
              <a:rPr lang="es-MX" sz="2000" dirty="0">
                <a:solidFill>
                  <a:schemeClr val="tx1"/>
                </a:solidFill>
                <a:latin typeface="Arial" pitchFamily="34" charset="0"/>
                <a:cs typeface="Arial" pitchFamily="34" charset="0"/>
              </a:rPr>
              <a:t>• Sí agrega valor pero No es necesaria. </a:t>
            </a:r>
          </a:p>
          <a:p>
            <a:pPr algn="just"/>
            <a:r>
              <a:rPr lang="es-MX" sz="2000" dirty="0">
                <a:solidFill>
                  <a:schemeClr val="tx1"/>
                </a:solidFill>
                <a:latin typeface="Arial" pitchFamily="34" charset="0"/>
                <a:cs typeface="Arial" pitchFamily="34" charset="0"/>
              </a:rPr>
              <a:t>• No agrega valor y No es necesaria.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Back power point.jpg"/>
          <p:cNvPicPr>
            <a:picLocks noChangeAspect="1"/>
          </p:cNvPicPr>
          <p:nvPr/>
        </p:nvPicPr>
        <p:blipFill>
          <a:blip r:embed="rId2" cstate="print"/>
          <a:stretch>
            <a:fillRect/>
          </a:stretch>
        </p:blipFill>
        <p:spPr>
          <a:xfrm>
            <a:off x="0" y="1"/>
            <a:ext cx="9144000" cy="6857999"/>
          </a:xfrm>
          <a:prstGeom prst="rect">
            <a:avLst/>
          </a:prstGeom>
        </p:spPr>
      </p:pic>
      <p:sp>
        <p:nvSpPr>
          <p:cNvPr id="2" name="1 Título"/>
          <p:cNvSpPr>
            <a:spLocks noGrp="1"/>
          </p:cNvSpPr>
          <p:nvPr>
            <p:ph type="ctrTitle"/>
          </p:nvPr>
        </p:nvSpPr>
        <p:spPr>
          <a:xfrm>
            <a:off x="683568" y="116632"/>
            <a:ext cx="7772400" cy="1470025"/>
          </a:xfrm>
        </p:spPr>
        <p:txBody>
          <a:bodyPr>
            <a:normAutofit/>
          </a:bodyPr>
          <a:lstStyle/>
          <a:p>
            <a:r>
              <a:rPr lang="es-MX" sz="2000" dirty="0" smtClean="0">
                <a:latin typeface="Arial" pitchFamily="34" charset="0"/>
                <a:cs typeface="Arial" pitchFamily="34" charset="0"/>
              </a:rPr>
              <a:t>DISEÑO E IMPLEMENTACIÓN DE PROCESOS PARA PHISIQUE WELLNESS CLUB PLAZA LAS AMÉRICAS</a:t>
            </a:r>
            <a:endParaRPr lang="es-MX" sz="2000" dirty="0">
              <a:latin typeface="Arial" pitchFamily="34" charset="0"/>
              <a:cs typeface="Arial" pitchFamily="34" charset="0"/>
            </a:endParaRPr>
          </a:p>
        </p:txBody>
      </p:sp>
      <p:sp>
        <p:nvSpPr>
          <p:cNvPr id="3" name="2 Subtítulo"/>
          <p:cNvSpPr>
            <a:spLocks noGrp="1"/>
          </p:cNvSpPr>
          <p:nvPr>
            <p:ph type="subTitle" idx="1"/>
          </p:nvPr>
        </p:nvSpPr>
        <p:spPr>
          <a:xfrm>
            <a:off x="827584" y="1340768"/>
            <a:ext cx="7416824" cy="4176464"/>
          </a:xfrm>
        </p:spPr>
        <p:txBody>
          <a:bodyPr>
            <a:normAutofit/>
          </a:bodyPr>
          <a:lstStyle/>
          <a:p>
            <a:pPr algn="just"/>
            <a:endParaRPr lang="es-MX" sz="1900" dirty="0" smtClean="0">
              <a:solidFill>
                <a:schemeClr val="tx1"/>
              </a:solidFill>
              <a:latin typeface="Arial" pitchFamily="34" charset="0"/>
              <a:cs typeface="Arial" pitchFamily="34" charset="0"/>
            </a:endParaRPr>
          </a:p>
          <a:p>
            <a:pPr algn="just"/>
            <a:r>
              <a:rPr lang="es-MX" sz="1900" dirty="0" smtClean="0">
                <a:solidFill>
                  <a:schemeClr val="tx1"/>
                </a:solidFill>
                <a:latin typeface="Arial" pitchFamily="34" charset="0"/>
                <a:cs typeface="Arial" pitchFamily="34" charset="0"/>
              </a:rPr>
              <a:t>JUSTIFICACIÓN E IMPORTANCIA.</a:t>
            </a:r>
          </a:p>
          <a:p>
            <a:pPr algn="just"/>
            <a:endParaRPr lang="es-MX" sz="1900" dirty="0" smtClean="0">
              <a:solidFill>
                <a:schemeClr val="tx1"/>
              </a:solidFill>
              <a:latin typeface="Arial" pitchFamily="34" charset="0"/>
              <a:cs typeface="Arial" pitchFamily="34" charset="0"/>
            </a:endParaRPr>
          </a:p>
          <a:p>
            <a:pPr algn="just"/>
            <a:r>
              <a:rPr lang="es-MX" sz="1900" dirty="0">
                <a:solidFill>
                  <a:schemeClr val="tx1"/>
                </a:solidFill>
                <a:latin typeface="Arial" pitchFamily="34" charset="0"/>
                <a:cs typeface="Arial" pitchFamily="34" charset="0"/>
              </a:rPr>
              <a:t>La elaboración de un manual de procesos permitirá que cada uno de los empleados de la organización conozca detalladamente sus funciones, adicionalmente constituirá un medio de consulta para el personal y herramienta de control para los </a:t>
            </a:r>
            <a:r>
              <a:rPr lang="es-MX" sz="1900" dirty="0" smtClean="0">
                <a:solidFill>
                  <a:schemeClr val="tx1"/>
                </a:solidFill>
                <a:latin typeface="Arial" pitchFamily="34" charset="0"/>
                <a:cs typeface="Arial" pitchFamily="34" charset="0"/>
              </a:rPr>
              <a:t>directivos.</a:t>
            </a:r>
          </a:p>
          <a:p>
            <a:pPr algn="just"/>
            <a:endParaRPr lang="es-MX" sz="1900" dirty="0">
              <a:solidFill>
                <a:schemeClr val="tx1"/>
              </a:solidFill>
              <a:latin typeface="Arial" pitchFamily="34" charset="0"/>
              <a:cs typeface="Arial" pitchFamily="34" charset="0"/>
            </a:endParaRPr>
          </a:p>
          <a:p>
            <a:pPr algn="just"/>
            <a:r>
              <a:rPr lang="es-MX" sz="1900" dirty="0">
                <a:solidFill>
                  <a:schemeClr val="tx1"/>
                </a:solidFill>
                <a:latin typeface="Arial" pitchFamily="34" charset="0"/>
                <a:cs typeface="Arial" pitchFamily="34" charset="0"/>
              </a:rPr>
              <a:t>La importancia del presente proyecto radica en la oportunidad que representa para el crecimiento de la organización, garantizando un crecimiento ordenado y con enfoque de optimización de recursos y servicio al cliente.</a:t>
            </a:r>
          </a:p>
          <a:p>
            <a:pPr algn="just"/>
            <a:endParaRPr lang="es-MX" sz="19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Back power point.jpg"/>
          <p:cNvPicPr>
            <a:picLocks noChangeAspect="1"/>
          </p:cNvPicPr>
          <p:nvPr/>
        </p:nvPicPr>
        <p:blipFill>
          <a:blip r:embed="rId2" cstate="print"/>
          <a:stretch>
            <a:fillRect/>
          </a:stretch>
        </p:blipFill>
        <p:spPr>
          <a:xfrm>
            <a:off x="0" y="1"/>
            <a:ext cx="9144000" cy="6857999"/>
          </a:xfrm>
          <a:prstGeom prst="rect">
            <a:avLst/>
          </a:prstGeom>
        </p:spPr>
      </p:pic>
      <p:sp>
        <p:nvSpPr>
          <p:cNvPr id="2" name="1 Título"/>
          <p:cNvSpPr>
            <a:spLocks noGrp="1"/>
          </p:cNvSpPr>
          <p:nvPr>
            <p:ph type="ctrTitle"/>
          </p:nvPr>
        </p:nvSpPr>
        <p:spPr>
          <a:xfrm>
            <a:off x="683568" y="116632"/>
            <a:ext cx="7772400" cy="1470025"/>
          </a:xfrm>
        </p:spPr>
        <p:txBody>
          <a:bodyPr>
            <a:normAutofit/>
          </a:bodyPr>
          <a:lstStyle/>
          <a:p>
            <a:r>
              <a:rPr lang="es-MX" sz="2000" dirty="0" smtClean="0">
                <a:latin typeface="Arial" pitchFamily="34" charset="0"/>
                <a:cs typeface="Arial" pitchFamily="34" charset="0"/>
              </a:rPr>
              <a:t>DISEÑO E IMPLEMENTACIÓN DE PROCESOS PARA PHISIQUE WELLNESS CLUB PLAZA LAS AMÉRICAS</a:t>
            </a:r>
            <a:endParaRPr lang="es-MX" sz="2000" dirty="0">
              <a:latin typeface="Arial" pitchFamily="34" charset="0"/>
              <a:cs typeface="Arial" pitchFamily="34" charset="0"/>
            </a:endParaRPr>
          </a:p>
        </p:txBody>
      </p:sp>
      <p:sp>
        <p:nvSpPr>
          <p:cNvPr id="3" name="2 Subtítulo"/>
          <p:cNvSpPr>
            <a:spLocks noGrp="1"/>
          </p:cNvSpPr>
          <p:nvPr>
            <p:ph type="subTitle" idx="1"/>
          </p:nvPr>
        </p:nvSpPr>
        <p:spPr>
          <a:xfrm>
            <a:off x="827584" y="1412776"/>
            <a:ext cx="7416824" cy="2592288"/>
          </a:xfrm>
        </p:spPr>
        <p:txBody>
          <a:bodyPr>
            <a:normAutofit/>
          </a:bodyPr>
          <a:lstStyle/>
          <a:p>
            <a:pPr lvl="1" algn="just"/>
            <a:r>
              <a:rPr lang="es-MX" sz="1900" dirty="0" smtClean="0">
                <a:solidFill>
                  <a:schemeClr val="tx1"/>
                </a:solidFill>
                <a:latin typeface="Arial" pitchFamily="34" charset="0"/>
                <a:cs typeface="Arial" pitchFamily="34" charset="0"/>
              </a:rPr>
              <a:t>OBJETIVO GENERAL</a:t>
            </a:r>
          </a:p>
          <a:p>
            <a:pPr algn="just"/>
            <a:r>
              <a:rPr lang="es-MX" sz="1900" dirty="0" smtClean="0">
                <a:solidFill>
                  <a:schemeClr val="tx1"/>
                </a:solidFill>
                <a:latin typeface="Arial" pitchFamily="34" charset="0"/>
                <a:cs typeface="Arial" pitchFamily="34" charset="0"/>
              </a:rPr>
              <a:t> </a:t>
            </a:r>
          </a:p>
          <a:p>
            <a:pPr algn="just"/>
            <a:r>
              <a:rPr lang="es-MX" sz="1900" dirty="0" smtClean="0">
                <a:solidFill>
                  <a:schemeClr val="tx1"/>
                </a:solidFill>
                <a:latin typeface="Arial" pitchFamily="34" charset="0"/>
                <a:cs typeface="Arial" pitchFamily="34" charset="0"/>
              </a:rPr>
              <a:t>Estandarizar e implementar los procesos de la empresa Phisique </a:t>
            </a:r>
            <a:r>
              <a:rPr lang="es-MX" sz="1900" dirty="0" err="1" smtClean="0">
                <a:solidFill>
                  <a:schemeClr val="tx1"/>
                </a:solidFill>
                <a:latin typeface="Arial" pitchFamily="34" charset="0"/>
                <a:cs typeface="Arial" pitchFamily="34" charset="0"/>
              </a:rPr>
              <a:t>Wellness</a:t>
            </a:r>
            <a:r>
              <a:rPr lang="es-MX" sz="1900" dirty="0" smtClean="0">
                <a:solidFill>
                  <a:schemeClr val="tx1"/>
                </a:solidFill>
                <a:latin typeface="Arial" pitchFamily="34" charset="0"/>
                <a:cs typeface="Arial" pitchFamily="34" charset="0"/>
              </a:rPr>
              <a:t> Club Plaza de las Américas para alcanzar la eficiencia y eficacia en el servicio.</a:t>
            </a:r>
          </a:p>
          <a:p>
            <a:pPr algn="just"/>
            <a:endParaRPr lang="es-MX" sz="19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742</Words>
  <Application>Microsoft Office PowerPoint</Application>
  <PresentationFormat>Presentación en pantalla (4:3)</PresentationFormat>
  <Paragraphs>95</Paragraphs>
  <Slides>22</Slides>
  <Notes>3</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Tema de Office</vt:lpstr>
      <vt:lpstr>DISEÑO E IMPLEMENTACIÓN DE PROCESOS PARA PHISIQUE WELLNESS CLUB PLAZA LAS AMÉRICAS</vt:lpstr>
      <vt:lpstr>DISEÑO E IMPLEMENTACIÓN DE PROCESOS PARA PHISIQUE WELLNESS CLUB PLAZA LAS AMÉRICAS</vt:lpstr>
      <vt:lpstr>DISEÑO E IMPLEMENTACIÓN DE PROCESOS PARA PHISIQUE WELLNESS CLUB PLAZA LAS AMÉRICAS</vt:lpstr>
      <vt:lpstr>DISEÑO E IMPLEMENTACIÓN DE PROCESOS PARA PHISIQUE WELLNESS CLUB PLAZA LAS AMÉRICAS</vt:lpstr>
      <vt:lpstr>DISEÑO E IMPLEMENTACIÓN DE PROCESOS PARA PHISIQUE WELLNESS CLUB PLAZA LAS AMÉRICAS</vt:lpstr>
      <vt:lpstr>DISEÑO E IMPLEMENTACIÓN DE PROCESOS PARA PHISIQUE WELLNESS CLUB PLAZA LAS AMÉRICAS</vt:lpstr>
      <vt:lpstr>DISEÑO E IMPLEMENTACIÓN DE PROCESOS PARA PHISIQUE WELLNESS CLUB PLAZA LAS AMÉRICAS</vt:lpstr>
      <vt:lpstr>DISEÑO E IMPLEMENTACIÓN DE PROCESOS PARA PHISIQUE WELLNESS CLUB PLAZA LAS AMÉRICAS</vt:lpstr>
      <vt:lpstr>DISEÑO E IMPLEMENTACIÓN DE PROCESOS PARA PHISIQUE WELLNESS CLUB PLAZA LAS AMÉRICAS</vt:lpstr>
      <vt:lpstr>DISEÑO E IMPLEMENTACIÓN DE PROCESOS PARA PHISIQUE WELLNESS CLUB PLAZA LAS AMÉRICAS</vt:lpstr>
      <vt:lpstr>DISEÑO E IMPLEMENTACIÓN DE PROCESOS PARA PHISIQUE WELLNESS CLUB PLAZA LAS AMÉRICAS</vt:lpstr>
      <vt:lpstr>DISEÑO E IMPLEMENTACIÓN DE PROCESOS PARA PHISIQUE WELLNESS CLUB PLAZA LAS AMÉRICAS</vt:lpstr>
      <vt:lpstr>DISEÑO E IMPLEMENTACIÓN DE PROCESOS PARA PHISIQUE WELLNESS CLUB PLAZA LAS AMÉRICAS</vt:lpstr>
      <vt:lpstr>DISEÑO E IMPLEMENTACIÓN DE PROCESOS PARA PHISIQUE WELLNESS CLUB PLAZA LAS AMÉRICAS</vt:lpstr>
      <vt:lpstr>DISEÑO E IMPLEMENTACIÓN DE PROCESOS PARA PHISIQUE WELLNESS CLUB PLAZA LAS AMÉRICAS</vt:lpstr>
      <vt:lpstr>DISEÑO E IMPLEMENTACIÓN DE PROCESOS PARA PHISIQUE WELLNESS CLUB PLAZA LAS AMÉRICAS</vt:lpstr>
      <vt:lpstr>DISEÑO E IMPLEMENTACIÓN DE PROCESOS PARA PHISIQUE WELLNESS CLUB PLAZA LAS AMÉRICAS</vt:lpstr>
      <vt:lpstr>DISEÑO E IMPLEMENTACIÓN DE PROCESOS PARA PHISIQUE WELLNESS CLUB PLAZA LAS AMÉRICAS</vt:lpstr>
      <vt:lpstr>DISEÑO E IMPLEMENTACIÓN DE PROCESOS PARA PHISIQUE WELLNESS CLUB PLAZA LAS AMÉRICAS</vt:lpstr>
      <vt:lpstr>DISEÑO E IMPLEMENTACIÓN DE PROCESOS PARA PHISIQUE WELLNESS CLUB PLAZA LAS AMÉRICAS</vt:lpstr>
      <vt:lpstr>DISEÑO E IMPLEMENTACIÓN DE PROCESOS PARA PHISIQUE WELLNESS CLUB PLAZA LAS AMÉRICAS</vt:lpstr>
      <vt:lpstr>DISEÑO E IMPLEMENTACIÓN DE PROCESOS PARA PHISIQUE WELLNESS CLUB PLAZA LAS AMÉRICAS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E IMPLEMENTACIÓN DE PROCESOS PARA PHISIQUE WELLNESS CLUB PLAZA LAS AMÉRICAS</dc:title>
  <dc:creator>Jorge</dc:creator>
  <cp:lastModifiedBy>Jorge</cp:lastModifiedBy>
  <cp:revision>32</cp:revision>
  <dcterms:created xsi:type="dcterms:W3CDTF">2014-12-21T16:50:54Z</dcterms:created>
  <dcterms:modified xsi:type="dcterms:W3CDTF">2014-12-21T18:40:08Z</dcterms:modified>
</cp:coreProperties>
</file>