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1"/>
  </p:notesMasterIdLst>
  <p:sldIdLst>
    <p:sldId id="292" r:id="rId3"/>
    <p:sldId id="293" r:id="rId4"/>
    <p:sldId id="264" r:id="rId5"/>
    <p:sldId id="313" r:id="rId6"/>
    <p:sldId id="314" r:id="rId7"/>
    <p:sldId id="315" r:id="rId8"/>
    <p:sldId id="268" r:id="rId9"/>
    <p:sldId id="269" r:id="rId10"/>
    <p:sldId id="321" r:id="rId11"/>
    <p:sldId id="322" r:id="rId12"/>
    <p:sldId id="281" r:id="rId13"/>
    <p:sldId id="319" r:id="rId14"/>
    <p:sldId id="317" r:id="rId15"/>
    <p:sldId id="318" r:id="rId16"/>
    <p:sldId id="320" r:id="rId17"/>
    <p:sldId id="282" r:id="rId18"/>
    <p:sldId id="316" r:id="rId19"/>
    <p:sldId id="323" r:id="rId2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 d="1"/>
        <a:sy n="1" d="1"/>
      </p:scale>
      <p:origin x="0" y="0"/>
    </p:cViewPr>
  </p:notesTextViewPr>
  <p:sorterViewPr>
    <p:cViewPr>
      <p:scale>
        <a:sx n="100" d="100"/>
        <a:sy n="100" d="100"/>
      </p:scale>
      <p:origin x="0" y="330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E:\Tesis%20de%20ingles%20emilio\Resultados%20G%20exp%20y%20cont%20emilio.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manualLayout>
          <c:layoutTarget val="inner"/>
          <c:xMode val="edge"/>
          <c:yMode val="edge"/>
          <c:x val="7.1988407699037624E-2"/>
          <c:y val="0.19480351414406533"/>
          <c:w val="0.82542688367428019"/>
          <c:h val="0.47449912510936132"/>
        </c:manualLayout>
      </c:layout>
      <c:barChart>
        <c:barDir val="col"/>
        <c:grouping val="clustered"/>
        <c:varyColors val="0"/>
        <c:ser>
          <c:idx val="0"/>
          <c:order val="0"/>
          <c:tx>
            <c:strRef>
              <c:f>Hoja2!$X$14</c:f>
              <c:strCache>
                <c:ptCount val="1"/>
                <c:pt idx="0">
                  <c:v>GRADES /10</c:v>
                </c:pt>
              </c:strCache>
            </c:strRef>
          </c:tx>
          <c:invertIfNegative val="0"/>
          <c:cat>
            <c:strRef>
              <c:f>Hoja2!$W$15:$W$20</c:f>
              <c:strCache>
                <c:ptCount val="6"/>
                <c:pt idx="0">
                  <c:v>FLUENCY</c:v>
                </c:pt>
                <c:pt idx="1">
                  <c:v>PRONUNCIATION</c:v>
                </c:pt>
                <c:pt idx="2">
                  <c:v>CONTENT</c:v>
                </c:pt>
                <c:pt idx="3">
                  <c:v>QQ. AA.</c:v>
                </c:pt>
                <c:pt idx="5">
                  <c:v>AVERAGE</c:v>
                </c:pt>
              </c:strCache>
            </c:strRef>
          </c:cat>
          <c:val>
            <c:numRef>
              <c:f>Hoja2!$X$15:$X$20</c:f>
              <c:numCache>
                <c:formatCode>General</c:formatCode>
                <c:ptCount val="6"/>
                <c:pt idx="0">
                  <c:v>2.65</c:v>
                </c:pt>
                <c:pt idx="1">
                  <c:v>2.75</c:v>
                </c:pt>
                <c:pt idx="2">
                  <c:v>2.71</c:v>
                </c:pt>
                <c:pt idx="3">
                  <c:v>2.64</c:v>
                </c:pt>
                <c:pt idx="5">
                  <c:v>10</c:v>
                </c:pt>
              </c:numCache>
            </c:numRef>
          </c:val>
        </c:ser>
        <c:dLbls>
          <c:showLegendKey val="0"/>
          <c:showVal val="0"/>
          <c:showCatName val="0"/>
          <c:showSerName val="0"/>
          <c:showPercent val="0"/>
          <c:showBubbleSize val="0"/>
        </c:dLbls>
        <c:gapWidth val="150"/>
        <c:axId val="-1310700720"/>
        <c:axId val="-1310696912"/>
      </c:barChart>
      <c:catAx>
        <c:axId val="-1310700720"/>
        <c:scaling>
          <c:orientation val="minMax"/>
        </c:scaling>
        <c:delete val="0"/>
        <c:axPos val="b"/>
        <c:numFmt formatCode="General" sourceLinked="0"/>
        <c:majorTickMark val="out"/>
        <c:minorTickMark val="none"/>
        <c:tickLblPos val="nextTo"/>
        <c:crossAx val="-1310696912"/>
        <c:crosses val="autoZero"/>
        <c:auto val="1"/>
        <c:lblAlgn val="ctr"/>
        <c:lblOffset val="100"/>
        <c:noMultiLvlLbl val="0"/>
      </c:catAx>
      <c:valAx>
        <c:axId val="-1310696912"/>
        <c:scaling>
          <c:orientation val="minMax"/>
          <c:max val="10"/>
        </c:scaling>
        <c:delete val="0"/>
        <c:axPos val="l"/>
        <c:majorGridlines/>
        <c:numFmt formatCode="General" sourceLinked="1"/>
        <c:majorTickMark val="out"/>
        <c:minorTickMark val="none"/>
        <c:tickLblPos val="nextTo"/>
        <c:crossAx val="-1310700720"/>
        <c:crosses val="autoZero"/>
        <c:crossBetween val="between"/>
        <c:majorUnit val="2.5"/>
      </c:valAx>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CF9C4B-6518-4075-AD05-0BD2A56C5CC5}" type="doc">
      <dgm:prSet loTypeId="urn:microsoft.com/office/officeart/2005/8/layout/hProcess9" loCatId="process" qsTypeId="urn:microsoft.com/office/officeart/2005/8/quickstyle/simple1" qsCatId="simple" csTypeId="urn:microsoft.com/office/officeart/2005/8/colors/accent1_2" csCatId="accent1" phldr="1"/>
      <dgm:spPr/>
    </dgm:pt>
    <dgm:pt modelId="{FCDA82E4-918C-48CC-A229-629D472407A4}">
      <dgm:prSet phldrT="[Texto]" custT="1"/>
      <dgm:spPr/>
      <dgm:t>
        <a:bodyPr/>
        <a:lstStyle/>
        <a:p>
          <a:r>
            <a:rPr lang="es-ES" sz="1400" dirty="0" err="1" smtClean="0"/>
            <a:t>Research</a:t>
          </a:r>
          <a:r>
            <a:rPr lang="es-ES" sz="1400" dirty="0" smtClean="0"/>
            <a:t> </a:t>
          </a:r>
          <a:r>
            <a:rPr lang="es-ES" sz="1400" dirty="0" err="1" smtClean="0"/>
            <a:t>problem</a:t>
          </a:r>
          <a:endParaRPr lang="es-EC" sz="1400" dirty="0"/>
        </a:p>
      </dgm:t>
    </dgm:pt>
    <dgm:pt modelId="{A77B5394-D06F-4D5A-9063-6934A6D28838}" type="parTrans" cxnId="{D5D03F11-5933-49DB-B4FC-C35F94E189EE}">
      <dgm:prSet/>
      <dgm:spPr/>
      <dgm:t>
        <a:bodyPr/>
        <a:lstStyle/>
        <a:p>
          <a:endParaRPr lang="es-EC"/>
        </a:p>
      </dgm:t>
    </dgm:pt>
    <dgm:pt modelId="{879EEAC4-8AFE-45C7-98EB-EDCAE622A647}" type="sibTrans" cxnId="{D5D03F11-5933-49DB-B4FC-C35F94E189EE}">
      <dgm:prSet/>
      <dgm:spPr/>
      <dgm:t>
        <a:bodyPr/>
        <a:lstStyle/>
        <a:p>
          <a:endParaRPr lang="es-EC"/>
        </a:p>
      </dgm:t>
    </dgm:pt>
    <dgm:pt modelId="{15ADBEB7-3022-416A-BB15-2D120C4112B1}">
      <dgm:prSet phldrT="[Texto]" custT="1"/>
      <dgm:spPr/>
      <dgm:t>
        <a:bodyPr/>
        <a:lstStyle/>
        <a:p>
          <a:r>
            <a:rPr lang="es-ES" sz="1400" dirty="0" err="1" smtClean="0"/>
            <a:t>Objectives</a:t>
          </a:r>
          <a:endParaRPr lang="es-EC" sz="1400" dirty="0"/>
        </a:p>
      </dgm:t>
    </dgm:pt>
    <dgm:pt modelId="{347377FA-076D-42FE-9BB9-A230459FE96C}" type="parTrans" cxnId="{0FB27D32-1BC2-420B-BB13-9BA1018A48CC}">
      <dgm:prSet/>
      <dgm:spPr/>
      <dgm:t>
        <a:bodyPr/>
        <a:lstStyle/>
        <a:p>
          <a:endParaRPr lang="es-EC"/>
        </a:p>
      </dgm:t>
    </dgm:pt>
    <dgm:pt modelId="{6505A904-E88B-48B6-909E-9D338ADE83BD}" type="sibTrans" cxnId="{0FB27D32-1BC2-420B-BB13-9BA1018A48CC}">
      <dgm:prSet/>
      <dgm:spPr/>
      <dgm:t>
        <a:bodyPr/>
        <a:lstStyle/>
        <a:p>
          <a:endParaRPr lang="es-EC"/>
        </a:p>
      </dgm:t>
    </dgm:pt>
    <dgm:pt modelId="{70C71729-A54F-49F8-8A22-21B906053AE8}">
      <dgm:prSet phldrT="[Texto]" custT="1"/>
      <dgm:spPr/>
      <dgm:t>
        <a:bodyPr/>
        <a:lstStyle/>
        <a:p>
          <a:r>
            <a:rPr lang="es-ES" sz="1400" dirty="0" err="1" smtClean="0"/>
            <a:t>Methodological</a:t>
          </a:r>
          <a:r>
            <a:rPr lang="es-ES" sz="1400" dirty="0" smtClean="0"/>
            <a:t> </a:t>
          </a:r>
          <a:r>
            <a:rPr lang="es-ES" sz="1400" dirty="0" err="1" smtClean="0"/>
            <a:t>design</a:t>
          </a:r>
          <a:endParaRPr lang="es-EC" sz="1400" dirty="0"/>
        </a:p>
      </dgm:t>
    </dgm:pt>
    <dgm:pt modelId="{2A754A52-C3A3-40ED-893B-09B843E85D54}" type="parTrans" cxnId="{88593B8F-E979-4562-9C3A-9F1A0E7EE156}">
      <dgm:prSet/>
      <dgm:spPr/>
      <dgm:t>
        <a:bodyPr/>
        <a:lstStyle/>
        <a:p>
          <a:endParaRPr lang="es-EC"/>
        </a:p>
      </dgm:t>
    </dgm:pt>
    <dgm:pt modelId="{3C27DEA4-E37B-4595-A28E-95E34933B50C}" type="sibTrans" cxnId="{88593B8F-E979-4562-9C3A-9F1A0E7EE156}">
      <dgm:prSet/>
      <dgm:spPr/>
      <dgm:t>
        <a:bodyPr/>
        <a:lstStyle/>
        <a:p>
          <a:endParaRPr lang="es-EC"/>
        </a:p>
      </dgm:t>
    </dgm:pt>
    <dgm:pt modelId="{DE890862-9931-423A-A28B-4431BEE369D4}">
      <dgm:prSet phldrT="[Texto]" custT="1"/>
      <dgm:spPr/>
      <dgm:t>
        <a:bodyPr/>
        <a:lstStyle/>
        <a:p>
          <a:r>
            <a:rPr lang="en-US" sz="1400" noProof="0" dirty="0" smtClean="0"/>
            <a:t>Results and discussion </a:t>
          </a:r>
          <a:endParaRPr lang="en-US" sz="1400" noProof="0" dirty="0"/>
        </a:p>
      </dgm:t>
    </dgm:pt>
    <dgm:pt modelId="{DEE55C71-D96C-4634-AD03-6F467AB95CC1}" type="parTrans" cxnId="{09F89FD5-1C4B-41E7-9B57-34B4A658E3B0}">
      <dgm:prSet/>
      <dgm:spPr/>
      <dgm:t>
        <a:bodyPr/>
        <a:lstStyle/>
        <a:p>
          <a:endParaRPr lang="es-EC"/>
        </a:p>
      </dgm:t>
    </dgm:pt>
    <dgm:pt modelId="{759E5432-A2F4-429F-83BD-39FBAB6DC829}" type="sibTrans" cxnId="{09F89FD5-1C4B-41E7-9B57-34B4A658E3B0}">
      <dgm:prSet/>
      <dgm:spPr/>
      <dgm:t>
        <a:bodyPr/>
        <a:lstStyle/>
        <a:p>
          <a:endParaRPr lang="es-EC"/>
        </a:p>
      </dgm:t>
    </dgm:pt>
    <dgm:pt modelId="{B7AB238C-2F8F-444A-96CB-CC03EF5BCAEA}">
      <dgm:prSet phldrT="[Texto]" custT="1"/>
      <dgm:spPr/>
      <dgm:t>
        <a:bodyPr/>
        <a:lstStyle/>
        <a:p>
          <a:r>
            <a:rPr lang="en-US" sz="1400" noProof="0" dirty="0" smtClean="0"/>
            <a:t>Conclusions</a:t>
          </a:r>
          <a:r>
            <a:rPr lang="es-ES" sz="1400" dirty="0" smtClean="0"/>
            <a:t> and </a:t>
          </a:r>
          <a:r>
            <a:rPr lang="es-ES" sz="1400" dirty="0" err="1" smtClean="0"/>
            <a:t>recommendations</a:t>
          </a:r>
          <a:endParaRPr lang="en-US" sz="1400" noProof="0" dirty="0"/>
        </a:p>
      </dgm:t>
    </dgm:pt>
    <dgm:pt modelId="{8E21F311-0D2D-4FA5-8F7B-DF0BFCF724DE}" type="parTrans" cxnId="{AB48938F-5C9D-4902-AEA8-B2A614DCAAAB}">
      <dgm:prSet/>
      <dgm:spPr/>
      <dgm:t>
        <a:bodyPr/>
        <a:lstStyle/>
        <a:p>
          <a:endParaRPr lang="es-EC"/>
        </a:p>
      </dgm:t>
    </dgm:pt>
    <dgm:pt modelId="{9037D0C3-F79C-4F55-8A2A-EBDBECBF7A47}" type="sibTrans" cxnId="{AB48938F-5C9D-4902-AEA8-B2A614DCAAAB}">
      <dgm:prSet/>
      <dgm:spPr/>
      <dgm:t>
        <a:bodyPr/>
        <a:lstStyle/>
        <a:p>
          <a:endParaRPr lang="es-EC"/>
        </a:p>
      </dgm:t>
    </dgm:pt>
    <dgm:pt modelId="{4F964267-4808-45F8-B1C3-39F09D52C7BB}" type="pres">
      <dgm:prSet presAssocID="{F5CF9C4B-6518-4075-AD05-0BD2A56C5CC5}" presName="CompostProcess" presStyleCnt="0">
        <dgm:presLayoutVars>
          <dgm:dir/>
          <dgm:resizeHandles val="exact"/>
        </dgm:presLayoutVars>
      </dgm:prSet>
      <dgm:spPr/>
    </dgm:pt>
    <dgm:pt modelId="{27896917-0BEC-42A3-AFC5-9549BEBAC34D}" type="pres">
      <dgm:prSet presAssocID="{F5CF9C4B-6518-4075-AD05-0BD2A56C5CC5}" presName="arrow" presStyleLbl="bgShp" presStyleIdx="0" presStyleCnt="1"/>
      <dgm:spPr/>
    </dgm:pt>
    <dgm:pt modelId="{C6C1D04D-E655-4CF7-8C96-9691D3A7C983}" type="pres">
      <dgm:prSet presAssocID="{F5CF9C4B-6518-4075-AD05-0BD2A56C5CC5}" presName="linearProcess" presStyleCnt="0"/>
      <dgm:spPr/>
    </dgm:pt>
    <dgm:pt modelId="{13FD86A3-BF48-4C60-AEF6-14CFDBB6CC86}" type="pres">
      <dgm:prSet presAssocID="{FCDA82E4-918C-48CC-A229-629D472407A4}" presName="textNode" presStyleLbl="node1" presStyleIdx="0" presStyleCnt="5" custLinFactNeighborX="-17392">
        <dgm:presLayoutVars>
          <dgm:bulletEnabled val="1"/>
        </dgm:presLayoutVars>
      </dgm:prSet>
      <dgm:spPr/>
      <dgm:t>
        <a:bodyPr/>
        <a:lstStyle/>
        <a:p>
          <a:endParaRPr lang="es-EC"/>
        </a:p>
      </dgm:t>
    </dgm:pt>
    <dgm:pt modelId="{FD25312D-255A-4865-9E13-D787EC45A62E}" type="pres">
      <dgm:prSet presAssocID="{879EEAC4-8AFE-45C7-98EB-EDCAE622A647}" presName="sibTrans" presStyleCnt="0"/>
      <dgm:spPr/>
    </dgm:pt>
    <dgm:pt modelId="{9709B82B-1D80-4F13-874A-D2220EDE2727}" type="pres">
      <dgm:prSet presAssocID="{15ADBEB7-3022-416A-BB15-2D120C4112B1}" presName="textNode" presStyleLbl="node1" presStyleIdx="1" presStyleCnt="5" custLinFactNeighborX="-32659">
        <dgm:presLayoutVars>
          <dgm:bulletEnabled val="1"/>
        </dgm:presLayoutVars>
      </dgm:prSet>
      <dgm:spPr/>
      <dgm:t>
        <a:bodyPr/>
        <a:lstStyle/>
        <a:p>
          <a:endParaRPr lang="es-EC"/>
        </a:p>
      </dgm:t>
    </dgm:pt>
    <dgm:pt modelId="{C6F7D08E-273A-4548-A66D-D571E412791F}" type="pres">
      <dgm:prSet presAssocID="{6505A904-E88B-48B6-909E-9D338ADE83BD}" presName="sibTrans" presStyleCnt="0"/>
      <dgm:spPr/>
    </dgm:pt>
    <dgm:pt modelId="{0027202E-171A-4E2E-A1FE-BB77CBC9D19C}" type="pres">
      <dgm:prSet presAssocID="{70C71729-A54F-49F8-8A22-21B906053AE8}" presName="textNode" presStyleLbl="node1" presStyleIdx="2" presStyleCnt="5" custLinFactNeighborX="-47925" custLinFactNeighborY="572">
        <dgm:presLayoutVars>
          <dgm:bulletEnabled val="1"/>
        </dgm:presLayoutVars>
      </dgm:prSet>
      <dgm:spPr/>
      <dgm:t>
        <a:bodyPr/>
        <a:lstStyle/>
        <a:p>
          <a:endParaRPr lang="es-EC"/>
        </a:p>
      </dgm:t>
    </dgm:pt>
    <dgm:pt modelId="{6578CA86-9ADB-428A-AC62-3A47C0DFC67C}" type="pres">
      <dgm:prSet presAssocID="{3C27DEA4-E37B-4595-A28E-95E34933B50C}" presName="sibTrans" presStyleCnt="0"/>
      <dgm:spPr/>
    </dgm:pt>
    <dgm:pt modelId="{6BE32501-0AC5-4959-8722-18A31331DF5E}" type="pres">
      <dgm:prSet presAssocID="{DE890862-9931-423A-A28B-4431BEE369D4}" presName="textNode" presStyleLbl="node1" presStyleIdx="3" presStyleCnt="5" custLinFactNeighborX="-63191" custLinFactNeighborY="572">
        <dgm:presLayoutVars>
          <dgm:bulletEnabled val="1"/>
        </dgm:presLayoutVars>
      </dgm:prSet>
      <dgm:spPr/>
      <dgm:t>
        <a:bodyPr/>
        <a:lstStyle/>
        <a:p>
          <a:endParaRPr lang="es-EC"/>
        </a:p>
      </dgm:t>
    </dgm:pt>
    <dgm:pt modelId="{C60FA221-AC5F-4C68-A884-614AF608B9AE}" type="pres">
      <dgm:prSet presAssocID="{759E5432-A2F4-429F-83BD-39FBAB6DC829}" presName="sibTrans" presStyleCnt="0"/>
      <dgm:spPr/>
    </dgm:pt>
    <dgm:pt modelId="{E2FFF241-6527-4AE2-B2CF-0B033C8128AC}" type="pres">
      <dgm:prSet presAssocID="{B7AB238C-2F8F-444A-96CB-CC03EF5BCAEA}" presName="textNode" presStyleLbl="node1" presStyleIdx="4" presStyleCnt="5" custScaleX="126329" custLinFactNeighborX="-78457">
        <dgm:presLayoutVars>
          <dgm:bulletEnabled val="1"/>
        </dgm:presLayoutVars>
      </dgm:prSet>
      <dgm:spPr/>
      <dgm:t>
        <a:bodyPr/>
        <a:lstStyle/>
        <a:p>
          <a:endParaRPr lang="es-EC"/>
        </a:p>
      </dgm:t>
    </dgm:pt>
  </dgm:ptLst>
  <dgm:cxnLst>
    <dgm:cxn modelId="{F10D171E-1A27-4291-BA93-8F0567C9B6F6}" type="presOf" srcId="{F5CF9C4B-6518-4075-AD05-0BD2A56C5CC5}" destId="{4F964267-4808-45F8-B1C3-39F09D52C7BB}" srcOrd="0" destOrd="0" presId="urn:microsoft.com/office/officeart/2005/8/layout/hProcess9"/>
    <dgm:cxn modelId="{D5ED0D38-ED06-4A25-9E25-BA34EE1EE3D2}" type="presOf" srcId="{15ADBEB7-3022-416A-BB15-2D120C4112B1}" destId="{9709B82B-1D80-4F13-874A-D2220EDE2727}" srcOrd="0" destOrd="0" presId="urn:microsoft.com/office/officeart/2005/8/layout/hProcess9"/>
    <dgm:cxn modelId="{0FB27D32-1BC2-420B-BB13-9BA1018A48CC}" srcId="{F5CF9C4B-6518-4075-AD05-0BD2A56C5CC5}" destId="{15ADBEB7-3022-416A-BB15-2D120C4112B1}" srcOrd="1" destOrd="0" parTransId="{347377FA-076D-42FE-9BB9-A230459FE96C}" sibTransId="{6505A904-E88B-48B6-909E-9D338ADE83BD}"/>
    <dgm:cxn modelId="{8A36A9F4-ACA8-460B-9636-A7C274B25290}" type="presOf" srcId="{70C71729-A54F-49F8-8A22-21B906053AE8}" destId="{0027202E-171A-4E2E-A1FE-BB77CBC9D19C}" srcOrd="0" destOrd="0" presId="urn:microsoft.com/office/officeart/2005/8/layout/hProcess9"/>
    <dgm:cxn modelId="{D5D03F11-5933-49DB-B4FC-C35F94E189EE}" srcId="{F5CF9C4B-6518-4075-AD05-0BD2A56C5CC5}" destId="{FCDA82E4-918C-48CC-A229-629D472407A4}" srcOrd="0" destOrd="0" parTransId="{A77B5394-D06F-4D5A-9063-6934A6D28838}" sibTransId="{879EEAC4-8AFE-45C7-98EB-EDCAE622A647}"/>
    <dgm:cxn modelId="{AB48938F-5C9D-4902-AEA8-B2A614DCAAAB}" srcId="{F5CF9C4B-6518-4075-AD05-0BD2A56C5CC5}" destId="{B7AB238C-2F8F-444A-96CB-CC03EF5BCAEA}" srcOrd="4" destOrd="0" parTransId="{8E21F311-0D2D-4FA5-8F7B-DF0BFCF724DE}" sibTransId="{9037D0C3-F79C-4F55-8A2A-EBDBECBF7A47}"/>
    <dgm:cxn modelId="{ECCAB021-20D4-4457-A258-EC44F70798AF}" type="presOf" srcId="{DE890862-9931-423A-A28B-4431BEE369D4}" destId="{6BE32501-0AC5-4959-8722-18A31331DF5E}" srcOrd="0" destOrd="0" presId="urn:microsoft.com/office/officeart/2005/8/layout/hProcess9"/>
    <dgm:cxn modelId="{42BCA076-E837-49BC-A073-5600437EE1FB}" type="presOf" srcId="{B7AB238C-2F8F-444A-96CB-CC03EF5BCAEA}" destId="{E2FFF241-6527-4AE2-B2CF-0B033C8128AC}" srcOrd="0" destOrd="0" presId="urn:microsoft.com/office/officeart/2005/8/layout/hProcess9"/>
    <dgm:cxn modelId="{88593B8F-E979-4562-9C3A-9F1A0E7EE156}" srcId="{F5CF9C4B-6518-4075-AD05-0BD2A56C5CC5}" destId="{70C71729-A54F-49F8-8A22-21B906053AE8}" srcOrd="2" destOrd="0" parTransId="{2A754A52-C3A3-40ED-893B-09B843E85D54}" sibTransId="{3C27DEA4-E37B-4595-A28E-95E34933B50C}"/>
    <dgm:cxn modelId="{40764FE4-559E-4818-AECF-9CBDE5BA29F7}" type="presOf" srcId="{FCDA82E4-918C-48CC-A229-629D472407A4}" destId="{13FD86A3-BF48-4C60-AEF6-14CFDBB6CC86}" srcOrd="0" destOrd="0" presId="urn:microsoft.com/office/officeart/2005/8/layout/hProcess9"/>
    <dgm:cxn modelId="{09F89FD5-1C4B-41E7-9B57-34B4A658E3B0}" srcId="{F5CF9C4B-6518-4075-AD05-0BD2A56C5CC5}" destId="{DE890862-9931-423A-A28B-4431BEE369D4}" srcOrd="3" destOrd="0" parTransId="{DEE55C71-D96C-4634-AD03-6F467AB95CC1}" sibTransId="{759E5432-A2F4-429F-83BD-39FBAB6DC829}"/>
    <dgm:cxn modelId="{92ABFEB5-7AB7-4129-B1B8-0C5142B1EAE3}" type="presParOf" srcId="{4F964267-4808-45F8-B1C3-39F09D52C7BB}" destId="{27896917-0BEC-42A3-AFC5-9549BEBAC34D}" srcOrd="0" destOrd="0" presId="urn:microsoft.com/office/officeart/2005/8/layout/hProcess9"/>
    <dgm:cxn modelId="{BA028529-AC9A-4DF3-9ECC-430D276FB7C1}" type="presParOf" srcId="{4F964267-4808-45F8-B1C3-39F09D52C7BB}" destId="{C6C1D04D-E655-4CF7-8C96-9691D3A7C983}" srcOrd="1" destOrd="0" presId="urn:microsoft.com/office/officeart/2005/8/layout/hProcess9"/>
    <dgm:cxn modelId="{36B9D6AF-1B06-4BD1-8DCD-AB958D619B76}" type="presParOf" srcId="{C6C1D04D-E655-4CF7-8C96-9691D3A7C983}" destId="{13FD86A3-BF48-4C60-AEF6-14CFDBB6CC86}" srcOrd="0" destOrd="0" presId="urn:microsoft.com/office/officeart/2005/8/layout/hProcess9"/>
    <dgm:cxn modelId="{0AA101F0-D605-4E13-A916-A9224DFB4D34}" type="presParOf" srcId="{C6C1D04D-E655-4CF7-8C96-9691D3A7C983}" destId="{FD25312D-255A-4865-9E13-D787EC45A62E}" srcOrd="1" destOrd="0" presId="urn:microsoft.com/office/officeart/2005/8/layout/hProcess9"/>
    <dgm:cxn modelId="{BF24FBFF-1A60-4D33-A073-ADF08BB8B242}" type="presParOf" srcId="{C6C1D04D-E655-4CF7-8C96-9691D3A7C983}" destId="{9709B82B-1D80-4F13-874A-D2220EDE2727}" srcOrd="2" destOrd="0" presId="urn:microsoft.com/office/officeart/2005/8/layout/hProcess9"/>
    <dgm:cxn modelId="{2C7CEAE0-5CE8-43B2-AC38-3A5C3A7931BB}" type="presParOf" srcId="{C6C1D04D-E655-4CF7-8C96-9691D3A7C983}" destId="{C6F7D08E-273A-4548-A66D-D571E412791F}" srcOrd="3" destOrd="0" presId="urn:microsoft.com/office/officeart/2005/8/layout/hProcess9"/>
    <dgm:cxn modelId="{A2D20D1E-FC8C-43B6-AE7A-D74DC4F1AD49}" type="presParOf" srcId="{C6C1D04D-E655-4CF7-8C96-9691D3A7C983}" destId="{0027202E-171A-4E2E-A1FE-BB77CBC9D19C}" srcOrd="4" destOrd="0" presId="urn:microsoft.com/office/officeart/2005/8/layout/hProcess9"/>
    <dgm:cxn modelId="{D6F42394-71B4-4D62-835A-DCB53146F61B}" type="presParOf" srcId="{C6C1D04D-E655-4CF7-8C96-9691D3A7C983}" destId="{6578CA86-9ADB-428A-AC62-3A47C0DFC67C}" srcOrd="5" destOrd="0" presId="urn:microsoft.com/office/officeart/2005/8/layout/hProcess9"/>
    <dgm:cxn modelId="{34EFFD29-1DF4-4938-8021-1F04DB20775C}" type="presParOf" srcId="{C6C1D04D-E655-4CF7-8C96-9691D3A7C983}" destId="{6BE32501-0AC5-4959-8722-18A31331DF5E}" srcOrd="6" destOrd="0" presId="urn:microsoft.com/office/officeart/2005/8/layout/hProcess9"/>
    <dgm:cxn modelId="{0BBBD326-EEAB-4BF5-997B-AF8142A7F3AC}" type="presParOf" srcId="{C6C1D04D-E655-4CF7-8C96-9691D3A7C983}" destId="{C60FA221-AC5F-4C68-A884-614AF608B9AE}" srcOrd="7" destOrd="0" presId="urn:microsoft.com/office/officeart/2005/8/layout/hProcess9"/>
    <dgm:cxn modelId="{3BCAB250-4FFA-46E8-8CDE-7791B6382EF4}" type="presParOf" srcId="{C6C1D04D-E655-4CF7-8C96-9691D3A7C983}" destId="{E2FFF241-6527-4AE2-B2CF-0B033C8128AC}"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BDA3EF-E43D-4908-BEE9-50BB2B0539C8}"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s-EC"/>
        </a:p>
      </dgm:t>
    </dgm:pt>
    <dgm:pt modelId="{413CAC9B-14C0-4A8C-83B2-FCC598FBE116}">
      <dgm:prSet/>
      <dgm:spPr/>
      <dgm:t>
        <a:bodyPr/>
        <a:lstStyle/>
        <a:p>
          <a:pPr rtl="0"/>
          <a:r>
            <a:rPr lang="en-US" dirty="0" smtClean="0"/>
            <a:t>INDEPENDENT VARIABLE</a:t>
          </a:r>
          <a:endParaRPr lang="es-ES" dirty="0"/>
        </a:p>
      </dgm:t>
    </dgm:pt>
    <dgm:pt modelId="{C044675D-2491-47DF-ADF6-C205E226E765}" type="parTrans" cxnId="{88C7D2A5-21EA-4FE4-B95A-5444F7B7E8ED}">
      <dgm:prSet/>
      <dgm:spPr/>
      <dgm:t>
        <a:bodyPr/>
        <a:lstStyle/>
        <a:p>
          <a:endParaRPr lang="es-EC"/>
        </a:p>
      </dgm:t>
    </dgm:pt>
    <dgm:pt modelId="{EFC2FAFB-81A4-47E1-BC5A-36982E740A7C}" type="sibTrans" cxnId="{88C7D2A5-21EA-4FE4-B95A-5444F7B7E8ED}">
      <dgm:prSet/>
      <dgm:spPr/>
      <dgm:t>
        <a:bodyPr/>
        <a:lstStyle/>
        <a:p>
          <a:endParaRPr lang="es-EC"/>
        </a:p>
      </dgm:t>
    </dgm:pt>
    <dgm:pt modelId="{37E9B2B3-67F1-400C-93E7-452BBE83F530}">
      <dgm:prSet/>
      <dgm:spPr/>
      <dgm:t>
        <a:bodyPr/>
        <a:lstStyle/>
        <a:p>
          <a:pPr rtl="0"/>
          <a:r>
            <a:rPr lang="en-US" i="1" dirty="0" smtClean="0"/>
            <a:t>(x) = </a:t>
          </a:r>
          <a:r>
            <a:rPr lang="en-US" dirty="0" smtClean="0"/>
            <a:t>Web 2.0 tools (Voki, Vocaroo and Voicethread)</a:t>
          </a:r>
          <a:endParaRPr lang="es-ES" dirty="0"/>
        </a:p>
      </dgm:t>
    </dgm:pt>
    <dgm:pt modelId="{78F7B2DB-9B92-4308-B215-4279948F7CB1}" type="parTrans" cxnId="{8F901853-3885-4B83-BC03-D35ECDB9763E}">
      <dgm:prSet/>
      <dgm:spPr/>
      <dgm:t>
        <a:bodyPr/>
        <a:lstStyle/>
        <a:p>
          <a:endParaRPr lang="es-EC"/>
        </a:p>
      </dgm:t>
    </dgm:pt>
    <dgm:pt modelId="{A086228C-4DEE-4136-942C-3EFAA97D2DF5}" type="sibTrans" cxnId="{8F901853-3885-4B83-BC03-D35ECDB9763E}">
      <dgm:prSet/>
      <dgm:spPr/>
      <dgm:t>
        <a:bodyPr/>
        <a:lstStyle/>
        <a:p>
          <a:endParaRPr lang="es-EC"/>
        </a:p>
      </dgm:t>
    </dgm:pt>
    <dgm:pt modelId="{556E9D02-3C28-4B62-A29A-C1A02E1C6B9E}">
      <dgm:prSet/>
      <dgm:spPr/>
      <dgm:t>
        <a:bodyPr/>
        <a:lstStyle/>
        <a:p>
          <a:pPr rtl="0"/>
          <a:r>
            <a:rPr lang="en-US" smtClean="0"/>
            <a:t>DEPENDENT VARIABLE </a:t>
          </a:r>
          <a:endParaRPr lang="es-ES"/>
        </a:p>
      </dgm:t>
    </dgm:pt>
    <dgm:pt modelId="{21551F2B-1B7C-4067-9073-3C4AD4B34A43}" type="parTrans" cxnId="{A7D89EF1-59A4-49BC-AABF-A4D174C03696}">
      <dgm:prSet/>
      <dgm:spPr/>
      <dgm:t>
        <a:bodyPr/>
        <a:lstStyle/>
        <a:p>
          <a:endParaRPr lang="es-EC"/>
        </a:p>
      </dgm:t>
    </dgm:pt>
    <dgm:pt modelId="{8AE55F70-233E-43EE-8DE3-B93534B80BED}" type="sibTrans" cxnId="{A7D89EF1-59A4-49BC-AABF-A4D174C03696}">
      <dgm:prSet/>
      <dgm:spPr/>
      <dgm:t>
        <a:bodyPr/>
        <a:lstStyle/>
        <a:p>
          <a:endParaRPr lang="es-EC"/>
        </a:p>
      </dgm:t>
    </dgm:pt>
    <dgm:pt modelId="{D753608F-A55C-42A0-91D9-9B22B38E4B3E}">
      <dgm:prSet/>
      <dgm:spPr/>
      <dgm:t>
        <a:bodyPr/>
        <a:lstStyle/>
        <a:p>
          <a:pPr rtl="0"/>
          <a:r>
            <a:rPr lang="en-US" smtClean="0"/>
            <a:t>(y) = Speaking skills.</a:t>
          </a:r>
          <a:endParaRPr lang="es-ES"/>
        </a:p>
      </dgm:t>
    </dgm:pt>
    <dgm:pt modelId="{46CB96D6-DBC9-4139-A436-3D4112890B04}" type="parTrans" cxnId="{0C1BE758-3D5B-4139-8B47-46EFDC295FA8}">
      <dgm:prSet/>
      <dgm:spPr/>
      <dgm:t>
        <a:bodyPr/>
        <a:lstStyle/>
        <a:p>
          <a:endParaRPr lang="es-EC"/>
        </a:p>
      </dgm:t>
    </dgm:pt>
    <dgm:pt modelId="{099BFDAE-AE77-48B6-8AAC-354F0AE973DB}" type="sibTrans" cxnId="{0C1BE758-3D5B-4139-8B47-46EFDC295FA8}">
      <dgm:prSet/>
      <dgm:spPr/>
      <dgm:t>
        <a:bodyPr/>
        <a:lstStyle/>
        <a:p>
          <a:endParaRPr lang="es-EC"/>
        </a:p>
      </dgm:t>
    </dgm:pt>
    <dgm:pt modelId="{DCFC87E6-D62D-49AF-9EB4-2518B75061EC}" type="pres">
      <dgm:prSet presAssocID="{CFBDA3EF-E43D-4908-BEE9-50BB2B0539C8}" presName="linear" presStyleCnt="0">
        <dgm:presLayoutVars>
          <dgm:animLvl val="lvl"/>
          <dgm:resizeHandles val="exact"/>
        </dgm:presLayoutVars>
      </dgm:prSet>
      <dgm:spPr/>
      <dgm:t>
        <a:bodyPr/>
        <a:lstStyle/>
        <a:p>
          <a:endParaRPr lang="es-EC"/>
        </a:p>
      </dgm:t>
    </dgm:pt>
    <dgm:pt modelId="{17FF5A6C-7C9A-43BA-9371-FDEB7C418B96}" type="pres">
      <dgm:prSet presAssocID="{413CAC9B-14C0-4A8C-83B2-FCC598FBE116}" presName="parentText" presStyleLbl="node1" presStyleIdx="0" presStyleCnt="2">
        <dgm:presLayoutVars>
          <dgm:chMax val="0"/>
          <dgm:bulletEnabled val="1"/>
        </dgm:presLayoutVars>
      </dgm:prSet>
      <dgm:spPr/>
      <dgm:t>
        <a:bodyPr/>
        <a:lstStyle/>
        <a:p>
          <a:endParaRPr lang="es-EC"/>
        </a:p>
      </dgm:t>
    </dgm:pt>
    <dgm:pt modelId="{CBE1CA67-3C60-4B7F-8351-91B00C39001D}" type="pres">
      <dgm:prSet presAssocID="{413CAC9B-14C0-4A8C-83B2-FCC598FBE116}" presName="childText" presStyleLbl="revTx" presStyleIdx="0" presStyleCnt="2">
        <dgm:presLayoutVars>
          <dgm:bulletEnabled val="1"/>
        </dgm:presLayoutVars>
      </dgm:prSet>
      <dgm:spPr/>
      <dgm:t>
        <a:bodyPr/>
        <a:lstStyle/>
        <a:p>
          <a:endParaRPr lang="es-EC"/>
        </a:p>
      </dgm:t>
    </dgm:pt>
    <dgm:pt modelId="{468C80C8-8A69-4175-9917-CC2A1C81B6D9}" type="pres">
      <dgm:prSet presAssocID="{556E9D02-3C28-4B62-A29A-C1A02E1C6B9E}" presName="parentText" presStyleLbl="node1" presStyleIdx="1" presStyleCnt="2">
        <dgm:presLayoutVars>
          <dgm:chMax val="0"/>
          <dgm:bulletEnabled val="1"/>
        </dgm:presLayoutVars>
      </dgm:prSet>
      <dgm:spPr/>
      <dgm:t>
        <a:bodyPr/>
        <a:lstStyle/>
        <a:p>
          <a:endParaRPr lang="es-EC"/>
        </a:p>
      </dgm:t>
    </dgm:pt>
    <dgm:pt modelId="{0484B934-0591-4B97-B43F-099C1D7A0068}" type="pres">
      <dgm:prSet presAssocID="{556E9D02-3C28-4B62-A29A-C1A02E1C6B9E}" presName="childText" presStyleLbl="revTx" presStyleIdx="1" presStyleCnt="2">
        <dgm:presLayoutVars>
          <dgm:bulletEnabled val="1"/>
        </dgm:presLayoutVars>
      </dgm:prSet>
      <dgm:spPr/>
      <dgm:t>
        <a:bodyPr/>
        <a:lstStyle/>
        <a:p>
          <a:endParaRPr lang="es-EC"/>
        </a:p>
      </dgm:t>
    </dgm:pt>
  </dgm:ptLst>
  <dgm:cxnLst>
    <dgm:cxn modelId="{1F98169C-68AA-4C2F-AB24-708F1F081E6A}" type="presOf" srcId="{413CAC9B-14C0-4A8C-83B2-FCC598FBE116}" destId="{17FF5A6C-7C9A-43BA-9371-FDEB7C418B96}" srcOrd="0" destOrd="0" presId="urn:microsoft.com/office/officeart/2005/8/layout/vList2"/>
    <dgm:cxn modelId="{A1A8725B-9D9D-4CA1-A17B-01475651ED64}" type="presOf" srcId="{D753608F-A55C-42A0-91D9-9B22B38E4B3E}" destId="{0484B934-0591-4B97-B43F-099C1D7A0068}" srcOrd="0" destOrd="0" presId="urn:microsoft.com/office/officeart/2005/8/layout/vList2"/>
    <dgm:cxn modelId="{513606AF-D414-4DBB-A708-D86325524560}" type="presOf" srcId="{37E9B2B3-67F1-400C-93E7-452BBE83F530}" destId="{CBE1CA67-3C60-4B7F-8351-91B00C39001D}" srcOrd="0" destOrd="0" presId="urn:microsoft.com/office/officeart/2005/8/layout/vList2"/>
    <dgm:cxn modelId="{A7D89EF1-59A4-49BC-AABF-A4D174C03696}" srcId="{CFBDA3EF-E43D-4908-BEE9-50BB2B0539C8}" destId="{556E9D02-3C28-4B62-A29A-C1A02E1C6B9E}" srcOrd="1" destOrd="0" parTransId="{21551F2B-1B7C-4067-9073-3C4AD4B34A43}" sibTransId="{8AE55F70-233E-43EE-8DE3-B93534B80BED}"/>
    <dgm:cxn modelId="{8F901853-3885-4B83-BC03-D35ECDB9763E}" srcId="{413CAC9B-14C0-4A8C-83B2-FCC598FBE116}" destId="{37E9B2B3-67F1-400C-93E7-452BBE83F530}" srcOrd="0" destOrd="0" parTransId="{78F7B2DB-9B92-4308-B215-4279948F7CB1}" sibTransId="{A086228C-4DEE-4136-942C-3EFAA97D2DF5}"/>
    <dgm:cxn modelId="{0C1BE758-3D5B-4139-8B47-46EFDC295FA8}" srcId="{556E9D02-3C28-4B62-A29A-C1A02E1C6B9E}" destId="{D753608F-A55C-42A0-91D9-9B22B38E4B3E}" srcOrd="0" destOrd="0" parTransId="{46CB96D6-DBC9-4139-A436-3D4112890B04}" sibTransId="{099BFDAE-AE77-48B6-8AAC-354F0AE973DB}"/>
    <dgm:cxn modelId="{934EC456-0F6A-4BFD-AF75-7F7846C2B062}" type="presOf" srcId="{CFBDA3EF-E43D-4908-BEE9-50BB2B0539C8}" destId="{DCFC87E6-D62D-49AF-9EB4-2518B75061EC}" srcOrd="0" destOrd="0" presId="urn:microsoft.com/office/officeart/2005/8/layout/vList2"/>
    <dgm:cxn modelId="{C487EC39-77CA-40B8-9D41-4281420FEDE3}" type="presOf" srcId="{556E9D02-3C28-4B62-A29A-C1A02E1C6B9E}" destId="{468C80C8-8A69-4175-9917-CC2A1C81B6D9}" srcOrd="0" destOrd="0" presId="urn:microsoft.com/office/officeart/2005/8/layout/vList2"/>
    <dgm:cxn modelId="{88C7D2A5-21EA-4FE4-B95A-5444F7B7E8ED}" srcId="{CFBDA3EF-E43D-4908-BEE9-50BB2B0539C8}" destId="{413CAC9B-14C0-4A8C-83B2-FCC598FBE116}" srcOrd="0" destOrd="0" parTransId="{C044675D-2491-47DF-ADF6-C205E226E765}" sibTransId="{EFC2FAFB-81A4-47E1-BC5A-36982E740A7C}"/>
    <dgm:cxn modelId="{BFDCF8E4-CE4B-4E38-8C6B-DA7B901EBFD0}" type="presParOf" srcId="{DCFC87E6-D62D-49AF-9EB4-2518B75061EC}" destId="{17FF5A6C-7C9A-43BA-9371-FDEB7C418B96}" srcOrd="0" destOrd="0" presId="urn:microsoft.com/office/officeart/2005/8/layout/vList2"/>
    <dgm:cxn modelId="{F3C649A0-2F8C-4A47-8A15-B5D45DFE1379}" type="presParOf" srcId="{DCFC87E6-D62D-49AF-9EB4-2518B75061EC}" destId="{CBE1CA67-3C60-4B7F-8351-91B00C39001D}" srcOrd="1" destOrd="0" presId="urn:microsoft.com/office/officeart/2005/8/layout/vList2"/>
    <dgm:cxn modelId="{9F1FA2E3-0F97-408C-8DFF-32CC88CFB64B}" type="presParOf" srcId="{DCFC87E6-D62D-49AF-9EB4-2518B75061EC}" destId="{468C80C8-8A69-4175-9917-CC2A1C81B6D9}" srcOrd="2" destOrd="0" presId="urn:microsoft.com/office/officeart/2005/8/layout/vList2"/>
    <dgm:cxn modelId="{EA25D7B8-89A6-4802-A3F9-C5AF1D1D7B9D}" type="presParOf" srcId="{DCFC87E6-D62D-49AF-9EB4-2518B75061EC}" destId="{0484B934-0591-4B97-B43F-099C1D7A0068}"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BCF237-351D-490C-8424-E519393B5FCC}" type="datetimeFigureOut">
              <a:rPr lang="es-EC" smtClean="0"/>
              <a:t>13/11/2015</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66C078-2002-4A88-BAF4-9860CF077747}" type="slidenum">
              <a:rPr lang="es-EC" smtClean="0"/>
              <a:t>‹Nº›</a:t>
            </a:fld>
            <a:endParaRPr lang="es-EC"/>
          </a:p>
        </p:txBody>
      </p:sp>
    </p:spTree>
    <p:extLst>
      <p:ext uri="{BB962C8B-B14F-4D97-AF65-F5344CB8AC3E}">
        <p14:creationId xmlns:p14="http://schemas.microsoft.com/office/powerpoint/2010/main" val="3236730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dirty="0"/>
          </a:p>
        </p:txBody>
      </p:sp>
      <p:sp>
        <p:nvSpPr>
          <p:cNvPr id="4" name="3 Marcador de número de diapositiva"/>
          <p:cNvSpPr>
            <a:spLocks noGrp="1"/>
          </p:cNvSpPr>
          <p:nvPr>
            <p:ph type="sldNum" sz="quarter" idx="10"/>
          </p:nvPr>
        </p:nvSpPr>
        <p:spPr/>
        <p:txBody>
          <a:bodyPr/>
          <a:lstStyle/>
          <a:p>
            <a:fld id="{0766C078-2002-4A88-BAF4-9860CF077747}" type="slidenum">
              <a:rPr lang="es-EC" smtClean="0"/>
              <a:t>3</a:t>
            </a:fld>
            <a:endParaRPr lang="es-EC"/>
          </a:p>
        </p:txBody>
      </p:sp>
    </p:spTree>
    <p:extLst>
      <p:ext uri="{BB962C8B-B14F-4D97-AF65-F5344CB8AC3E}">
        <p14:creationId xmlns:p14="http://schemas.microsoft.com/office/powerpoint/2010/main" val="3192947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dirty="0"/>
          </a:p>
        </p:txBody>
      </p:sp>
      <p:sp>
        <p:nvSpPr>
          <p:cNvPr id="4" name="3 Marcador de número de diapositiva"/>
          <p:cNvSpPr>
            <a:spLocks noGrp="1"/>
          </p:cNvSpPr>
          <p:nvPr>
            <p:ph type="sldNum" sz="quarter" idx="10"/>
          </p:nvPr>
        </p:nvSpPr>
        <p:spPr/>
        <p:txBody>
          <a:bodyPr/>
          <a:lstStyle/>
          <a:p>
            <a:fld id="{0766C078-2002-4A88-BAF4-9860CF077747}" type="slidenum">
              <a:rPr lang="es-EC" smtClean="0"/>
              <a:t>7</a:t>
            </a:fld>
            <a:endParaRPr lang="es-EC"/>
          </a:p>
        </p:txBody>
      </p:sp>
    </p:spTree>
    <p:extLst>
      <p:ext uri="{BB962C8B-B14F-4D97-AF65-F5344CB8AC3E}">
        <p14:creationId xmlns:p14="http://schemas.microsoft.com/office/powerpoint/2010/main" val="3192947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emf"/></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2.xml"/><Relationship Id="rId1" Type="http://schemas.openxmlformats.org/officeDocument/2006/relationships/vmlDrawing" Target="../drawings/vmlDrawing2.v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p>
            <a:fld id="{2D82A1C8-F506-4776-926A-7C4B68E1DB8E}" type="datetimeFigureOut">
              <a:rPr lang="es-EC" smtClean="0"/>
              <a:t>13/11/2015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C788A915-CE90-46EA-87B7-FEE197EAD363}" type="slidenum">
              <a:rPr lang="es-EC" smtClean="0"/>
              <a:t>‹Nº›</a:t>
            </a:fld>
            <a:endParaRPr lang="es-EC"/>
          </a:p>
        </p:txBody>
      </p:sp>
    </p:spTree>
    <p:extLst>
      <p:ext uri="{BB962C8B-B14F-4D97-AF65-F5344CB8AC3E}">
        <p14:creationId xmlns:p14="http://schemas.microsoft.com/office/powerpoint/2010/main" val="3951507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2D82A1C8-F506-4776-926A-7C4B68E1DB8E}" type="datetimeFigureOut">
              <a:rPr lang="es-EC" smtClean="0"/>
              <a:t>13/11/2015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C788A915-CE90-46EA-87B7-FEE197EAD363}" type="slidenum">
              <a:rPr lang="es-EC" smtClean="0"/>
              <a:t>‹Nº›</a:t>
            </a:fld>
            <a:endParaRPr lang="es-EC"/>
          </a:p>
        </p:txBody>
      </p:sp>
    </p:spTree>
    <p:extLst>
      <p:ext uri="{BB962C8B-B14F-4D97-AF65-F5344CB8AC3E}">
        <p14:creationId xmlns:p14="http://schemas.microsoft.com/office/powerpoint/2010/main" val="3105485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2D82A1C8-F506-4776-926A-7C4B68E1DB8E}" type="datetimeFigureOut">
              <a:rPr lang="es-EC" smtClean="0"/>
              <a:t>13/11/2015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C788A915-CE90-46EA-87B7-FEE197EAD363}" type="slidenum">
              <a:rPr lang="es-EC" smtClean="0"/>
              <a:t>‹Nº›</a:t>
            </a:fld>
            <a:endParaRPr lang="es-EC"/>
          </a:p>
        </p:txBody>
      </p:sp>
    </p:spTree>
    <p:extLst>
      <p:ext uri="{BB962C8B-B14F-4D97-AF65-F5344CB8AC3E}">
        <p14:creationId xmlns:p14="http://schemas.microsoft.com/office/powerpoint/2010/main" val="16349751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2_Diapositiva de título">
    <p:spTree>
      <p:nvGrpSpPr>
        <p:cNvPr id="1" name=""/>
        <p:cNvGrpSpPr/>
        <p:nvPr/>
      </p:nvGrpSpPr>
      <p:grpSpPr>
        <a:xfrm>
          <a:off x="0" y="0"/>
          <a:ext cx="0" cy="0"/>
          <a:chOff x="0" y="0"/>
          <a:chExt cx="0" cy="0"/>
        </a:xfrm>
      </p:grpSpPr>
      <p:graphicFrame>
        <p:nvGraphicFramePr>
          <p:cNvPr id="2" name="Object 43"/>
          <p:cNvGraphicFramePr>
            <a:graphicFrameLocks noChangeAspect="1"/>
          </p:cNvGraphicFramePr>
          <p:nvPr/>
        </p:nvGraphicFramePr>
        <p:xfrm>
          <a:off x="-19050" y="749300"/>
          <a:ext cx="9163050" cy="5360988"/>
        </p:xfrm>
        <a:graphic>
          <a:graphicData uri="http://schemas.openxmlformats.org/presentationml/2006/ole">
            <mc:AlternateContent xmlns:mc="http://schemas.openxmlformats.org/markup-compatibility/2006">
              <mc:Choice xmlns:v="urn:schemas-microsoft-com:vml" Requires="v">
                <p:oleObj spid="_x0000_s21590" name="CorelDRAW" r:id="rId3" imgW="9168480" imgH="5375520" progId="">
                  <p:embed/>
                </p:oleObj>
              </mc:Choice>
              <mc:Fallback>
                <p:oleObj name="CorelDRAW" r:id="rId3" imgW="9168480" imgH="537552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r="2681"/>
                      <a:stretch>
                        <a:fillRect/>
                      </a:stretch>
                    </p:blipFill>
                    <p:spPr bwMode="auto">
                      <a:xfrm>
                        <a:off x="-19050" y="749300"/>
                        <a:ext cx="9163050" cy="536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Rectangle 27"/>
          <p:cNvSpPr>
            <a:spLocks noChangeArrowheads="1"/>
          </p:cNvSpPr>
          <p:nvPr userDrawn="1"/>
        </p:nvSpPr>
        <p:spPr bwMode="auto">
          <a:xfrm>
            <a:off x="3071813" y="2286000"/>
            <a:ext cx="2895600" cy="476250"/>
          </a:xfrm>
          <a:prstGeom prst="rect">
            <a:avLst/>
          </a:prstGeom>
          <a:noFill/>
          <a:ln w="9525">
            <a:noFill/>
            <a:miter lim="800000"/>
            <a:headEnd/>
            <a:tailEnd/>
          </a:ln>
          <a:effectLst/>
        </p:spPr>
        <p:txBody>
          <a:bodyPr/>
          <a:lstStyle/>
          <a:p>
            <a:pPr algn="ctr">
              <a:defRPr/>
            </a:pPr>
            <a:endParaRPr lang="es-ES" sz="1400"/>
          </a:p>
        </p:txBody>
      </p:sp>
      <p:pic>
        <p:nvPicPr>
          <p:cNvPr id="8" name="12 Imagen" descr="pie de pagina espe.jpg"/>
          <p:cNvPicPr>
            <a:picLocks noChangeAspect="1"/>
          </p:cNvPicPr>
          <p:nvPr userDrawn="1"/>
        </p:nvPicPr>
        <p:blipFill>
          <a:blip r:embed="rId5" cstate="print"/>
          <a:srcRect/>
          <a:stretch>
            <a:fillRect/>
          </a:stretch>
        </p:blipFill>
        <p:spPr bwMode="auto">
          <a:xfrm>
            <a:off x="0" y="5864225"/>
            <a:ext cx="9144000" cy="1065213"/>
          </a:xfrm>
          <a:prstGeom prst="rect">
            <a:avLst/>
          </a:prstGeom>
          <a:noFill/>
          <a:ln w="9525">
            <a:solidFill>
              <a:schemeClr val="tx1"/>
            </a:solidFill>
            <a:miter lim="800000"/>
            <a:headEnd/>
            <a:tailEnd/>
          </a:ln>
        </p:spPr>
      </p:pic>
      <p:pic>
        <p:nvPicPr>
          <p:cNvPr id="3" name="Imagen 2"/>
          <p:cNvPicPr>
            <a:picLocks noChangeAspect="1"/>
          </p:cNvPicPr>
          <p:nvPr userDrawn="1"/>
        </p:nvPicPr>
        <p:blipFill>
          <a:blip r:embed="rId6" cstate="print"/>
          <a:stretch>
            <a:fillRect/>
          </a:stretch>
        </p:blipFill>
        <p:spPr>
          <a:xfrm>
            <a:off x="323528" y="44624"/>
            <a:ext cx="2736304" cy="706699"/>
          </a:xfrm>
          <a:prstGeom prst="rect">
            <a:avLst/>
          </a:prstGeom>
        </p:spPr>
      </p:pic>
    </p:spTree>
    <p:extLst>
      <p:ext uri="{BB962C8B-B14F-4D97-AF65-F5344CB8AC3E}">
        <p14:creationId xmlns:p14="http://schemas.microsoft.com/office/powerpoint/2010/main" val="346530173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3 Marcador de fecha"/>
          <p:cNvSpPr>
            <a:spLocks noGrp="1"/>
          </p:cNvSpPr>
          <p:nvPr>
            <p:ph type="dt" sz="half" idx="10"/>
          </p:nvPr>
        </p:nvSpPr>
        <p:spPr/>
        <p:txBody>
          <a:bodyPr/>
          <a:lstStyle/>
          <a:p>
            <a:fld id="{16814DDE-DC5B-4C39-AC3B-14B3271D4419}" type="datetimeFigureOut">
              <a:rPr lang="en-US" smtClean="0">
                <a:solidFill>
                  <a:prstClr val="black">
                    <a:tint val="75000"/>
                  </a:prstClr>
                </a:solidFill>
              </a:rPr>
              <a:pPr/>
              <a:t>11/13/2015</a:t>
            </a:fld>
            <a:endParaRPr lang="en-U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n-U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E985217C-BE01-4E87-8A24-06A10490983C}"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95081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16814DDE-DC5B-4C39-AC3B-14B3271D4419}" type="datetimeFigureOut">
              <a:rPr lang="en-US" smtClean="0">
                <a:solidFill>
                  <a:prstClr val="black">
                    <a:tint val="75000"/>
                  </a:prstClr>
                </a:solidFill>
              </a:rPr>
              <a:pPr/>
              <a:t>11/13/2015</a:t>
            </a:fld>
            <a:endParaRPr lang="en-U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n-U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E985217C-BE01-4E87-8A24-06A10490983C}"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33848506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814DDE-DC5B-4C39-AC3B-14B3271D4419}" type="datetimeFigureOut">
              <a:rPr lang="en-US" smtClean="0">
                <a:solidFill>
                  <a:prstClr val="black">
                    <a:tint val="75000"/>
                  </a:prstClr>
                </a:solidFill>
              </a:rPr>
              <a:pPr/>
              <a:t>11/13/2015</a:t>
            </a:fld>
            <a:endParaRPr lang="en-U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n-U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E985217C-BE01-4E87-8A24-06A10490983C}"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13858509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p>
            <a:fld id="{16814DDE-DC5B-4C39-AC3B-14B3271D4419}" type="datetimeFigureOut">
              <a:rPr lang="en-US" smtClean="0">
                <a:solidFill>
                  <a:prstClr val="black">
                    <a:tint val="75000"/>
                  </a:prstClr>
                </a:solidFill>
              </a:rPr>
              <a:pPr/>
              <a:t>11/13/2015</a:t>
            </a:fld>
            <a:endParaRPr lang="en-U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n-U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E985217C-BE01-4E87-8A24-06A10490983C}"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11047060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p>
            <a:fld id="{16814DDE-DC5B-4C39-AC3B-14B3271D4419}" type="datetimeFigureOut">
              <a:rPr lang="en-US" smtClean="0">
                <a:solidFill>
                  <a:prstClr val="black">
                    <a:tint val="75000"/>
                  </a:prstClr>
                </a:solidFill>
              </a:rPr>
              <a:pPr/>
              <a:t>11/13/2015</a:t>
            </a:fld>
            <a:endParaRPr lang="en-US">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n-US">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E985217C-BE01-4E87-8A24-06A10490983C}"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39048343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p>
            <a:fld id="{16814DDE-DC5B-4C39-AC3B-14B3271D4419}" type="datetimeFigureOut">
              <a:rPr lang="en-US" smtClean="0">
                <a:solidFill>
                  <a:prstClr val="black">
                    <a:tint val="75000"/>
                  </a:prstClr>
                </a:solidFill>
              </a:rPr>
              <a:pPr/>
              <a:t>11/13/2015</a:t>
            </a:fld>
            <a:endParaRPr lang="en-US">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n-US">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E985217C-BE01-4E87-8A24-06A10490983C}"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32407915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814DDE-DC5B-4C39-AC3B-14B3271D4419}" type="datetimeFigureOut">
              <a:rPr lang="en-US" smtClean="0">
                <a:solidFill>
                  <a:prstClr val="black">
                    <a:tint val="75000"/>
                  </a:prstClr>
                </a:solidFill>
              </a:rPr>
              <a:pPr/>
              <a:t>11/13/2015</a:t>
            </a:fld>
            <a:endParaRPr lang="en-US">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n-US">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E985217C-BE01-4E87-8A24-06A10490983C}"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2593687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2D82A1C8-F506-4776-926A-7C4B68E1DB8E}" type="datetimeFigureOut">
              <a:rPr lang="es-EC" smtClean="0"/>
              <a:t>13/11/2015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C788A915-CE90-46EA-87B7-FEE197EAD363}" type="slidenum">
              <a:rPr lang="es-EC" smtClean="0"/>
              <a:t>‹Nº›</a:t>
            </a:fld>
            <a:endParaRPr lang="es-EC"/>
          </a:p>
        </p:txBody>
      </p:sp>
    </p:spTree>
    <p:extLst>
      <p:ext uri="{BB962C8B-B14F-4D97-AF65-F5344CB8AC3E}">
        <p14:creationId xmlns:p14="http://schemas.microsoft.com/office/powerpoint/2010/main" val="41247412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814DDE-DC5B-4C39-AC3B-14B3271D4419}" type="datetimeFigureOut">
              <a:rPr lang="en-US" smtClean="0">
                <a:solidFill>
                  <a:prstClr val="black">
                    <a:tint val="75000"/>
                  </a:prstClr>
                </a:solidFill>
              </a:rPr>
              <a:pPr/>
              <a:t>11/13/2015</a:t>
            </a:fld>
            <a:endParaRPr lang="en-U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n-U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E985217C-BE01-4E87-8A24-06A10490983C}"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11499117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814DDE-DC5B-4C39-AC3B-14B3271D4419}" type="datetimeFigureOut">
              <a:rPr lang="en-US" smtClean="0">
                <a:solidFill>
                  <a:prstClr val="black">
                    <a:tint val="75000"/>
                  </a:prstClr>
                </a:solidFill>
              </a:rPr>
              <a:pPr/>
              <a:t>11/13/2015</a:t>
            </a:fld>
            <a:endParaRPr lang="en-U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n-U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E985217C-BE01-4E87-8A24-06A10490983C}"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25186359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16814DDE-DC5B-4C39-AC3B-14B3271D4419}" type="datetimeFigureOut">
              <a:rPr lang="en-US" smtClean="0">
                <a:solidFill>
                  <a:prstClr val="black">
                    <a:tint val="75000"/>
                  </a:prstClr>
                </a:solidFill>
              </a:rPr>
              <a:pPr/>
              <a:t>11/13/2015</a:t>
            </a:fld>
            <a:endParaRPr lang="en-U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n-U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E985217C-BE01-4E87-8A24-06A10490983C}"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6353440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16814DDE-DC5B-4C39-AC3B-14B3271D4419}" type="datetimeFigureOut">
              <a:rPr lang="en-US" smtClean="0">
                <a:solidFill>
                  <a:prstClr val="black">
                    <a:tint val="75000"/>
                  </a:prstClr>
                </a:solidFill>
              </a:rPr>
              <a:pPr/>
              <a:t>11/13/2015</a:t>
            </a:fld>
            <a:endParaRPr lang="en-U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n-U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E985217C-BE01-4E87-8A24-06A10490983C}"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19080535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cSld name="1_Diapositiva de título">
    <p:spTree>
      <p:nvGrpSpPr>
        <p:cNvPr id="1" name=""/>
        <p:cNvGrpSpPr/>
        <p:nvPr/>
      </p:nvGrpSpPr>
      <p:grpSpPr>
        <a:xfrm>
          <a:off x="0" y="0"/>
          <a:ext cx="0" cy="0"/>
          <a:chOff x="0" y="0"/>
          <a:chExt cx="0" cy="0"/>
        </a:xfrm>
      </p:grpSpPr>
      <p:graphicFrame>
        <p:nvGraphicFramePr>
          <p:cNvPr id="2050" name="Object 46"/>
          <p:cNvGraphicFramePr>
            <a:graphicFrameLocks noChangeAspect="1"/>
          </p:cNvGraphicFramePr>
          <p:nvPr/>
        </p:nvGraphicFramePr>
        <p:xfrm>
          <a:off x="0" y="981075"/>
          <a:ext cx="9144000" cy="5876925"/>
        </p:xfrm>
        <a:graphic>
          <a:graphicData uri="http://schemas.openxmlformats.org/presentationml/2006/ole">
            <mc:AlternateContent xmlns:mc="http://schemas.openxmlformats.org/markup-compatibility/2006">
              <mc:Choice xmlns:v="urn:schemas-microsoft-com:vml" Requires="v">
                <p:oleObj spid="_x0000_s22614" name="CorelDRAW" r:id="rId3" imgW="9151920" imgH="5621400" progId="">
                  <p:embed/>
                </p:oleObj>
              </mc:Choice>
              <mc:Fallback>
                <p:oleObj name="CorelDRAW" r:id="rId3" imgW="9151920" imgH="562140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81075"/>
                        <a:ext cx="9144000" cy="587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Rectangle 24"/>
          <p:cNvSpPr>
            <a:spLocks noChangeArrowheads="1"/>
          </p:cNvSpPr>
          <p:nvPr userDrawn="1"/>
        </p:nvSpPr>
        <p:spPr bwMode="auto">
          <a:xfrm>
            <a:off x="457200" y="6245225"/>
            <a:ext cx="2133600" cy="476250"/>
          </a:xfrm>
          <a:prstGeom prst="rect">
            <a:avLst/>
          </a:prstGeom>
          <a:noFill/>
          <a:ln w="9525">
            <a:noFill/>
            <a:miter lim="800000"/>
            <a:headEnd/>
            <a:tailEnd/>
          </a:ln>
        </p:spPr>
        <p:txBody>
          <a:bodyPr/>
          <a:lstStyle/>
          <a:p>
            <a:pPr fontAlgn="base">
              <a:spcBef>
                <a:spcPct val="0"/>
              </a:spcBef>
              <a:spcAft>
                <a:spcPct val="0"/>
              </a:spcAft>
            </a:pPr>
            <a:endParaRPr lang="es-EC" sz="1400">
              <a:solidFill>
                <a:prstClr val="black"/>
              </a:solidFill>
              <a:latin typeface="Arial" charset="0"/>
            </a:endParaRPr>
          </a:p>
        </p:txBody>
      </p:sp>
      <p:sp>
        <p:nvSpPr>
          <p:cNvPr id="4" name="Rectangle 25"/>
          <p:cNvSpPr>
            <a:spLocks noChangeArrowheads="1"/>
          </p:cNvSpPr>
          <p:nvPr userDrawn="1"/>
        </p:nvSpPr>
        <p:spPr bwMode="auto">
          <a:xfrm>
            <a:off x="3124200" y="6245225"/>
            <a:ext cx="2895600" cy="476250"/>
          </a:xfrm>
          <a:prstGeom prst="rect">
            <a:avLst/>
          </a:prstGeom>
          <a:noFill/>
          <a:ln w="9525">
            <a:noFill/>
            <a:miter lim="800000"/>
            <a:headEnd/>
            <a:tailEnd/>
          </a:ln>
        </p:spPr>
        <p:txBody>
          <a:bodyPr/>
          <a:lstStyle/>
          <a:p>
            <a:pPr algn="ctr" fontAlgn="base">
              <a:spcBef>
                <a:spcPct val="0"/>
              </a:spcBef>
              <a:spcAft>
                <a:spcPct val="0"/>
              </a:spcAft>
            </a:pPr>
            <a:endParaRPr lang="es-EC" sz="1400">
              <a:solidFill>
                <a:prstClr val="black"/>
              </a:solidFill>
              <a:latin typeface="Arial" charset="0"/>
            </a:endParaRPr>
          </a:p>
        </p:txBody>
      </p:sp>
      <p:sp>
        <p:nvSpPr>
          <p:cNvPr id="5" name="Rectangle 26"/>
          <p:cNvSpPr>
            <a:spLocks noChangeArrowheads="1"/>
          </p:cNvSpPr>
          <p:nvPr userDrawn="1"/>
        </p:nvSpPr>
        <p:spPr bwMode="auto">
          <a:xfrm>
            <a:off x="457200" y="6245225"/>
            <a:ext cx="2133600" cy="476250"/>
          </a:xfrm>
          <a:prstGeom prst="rect">
            <a:avLst/>
          </a:prstGeom>
          <a:noFill/>
          <a:ln w="9525">
            <a:noFill/>
            <a:miter lim="800000"/>
            <a:headEnd/>
            <a:tailEnd/>
          </a:ln>
        </p:spPr>
        <p:txBody>
          <a:bodyPr/>
          <a:lstStyle/>
          <a:p>
            <a:pPr fontAlgn="base">
              <a:spcBef>
                <a:spcPct val="0"/>
              </a:spcBef>
              <a:spcAft>
                <a:spcPct val="0"/>
              </a:spcAft>
            </a:pPr>
            <a:endParaRPr lang="es-EC" sz="1400">
              <a:solidFill>
                <a:prstClr val="black"/>
              </a:solidFill>
              <a:latin typeface="Arial" charset="0"/>
            </a:endParaRPr>
          </a:p>
        </p:txBody>
      </p:sp>
      <p:sp>
        <p:nvSpPr>
          <p:cNvPr id="6" name="Rectangle 27"/>
          <p:cNvSpPr>
            <a:spLocks noChangeArrowheads="1"/>
          </p:cNvSpPr>
          <p:nvPr userDrawn="1"/>
        </p:nvSpPr>
        <p:spPr bwMode="auto">
          <a:xfrm>
            <a:off x="3124200" y="6245225"/>
            <a:ext cx="2895600" cy="476250"/>
          </a:xfrm>
          <a:prstGeom prst="rect">
            <a:avLst/>
          </a:prstGeom>
          <a:noFill/>
          <a:ln w="9525">
            <a:noFill/>
            <a:miter lim="800000"/>
            <a:headEnd/>
            <a:tailEnd/>
          </a:ln>
        </p:spPr>
        <p:txBody>
          <a:bodyPr/>
          <a:lstStyle/>
          <a:p>
            <a:pPr algn="ctr" fontAlgn="base">
              <a:spcBef>
                <a:spcPct val="0"/>
              </a:spcBef>
              <a:spcAft>
                <a:spcPct val="0"/>
              </a:spcAft>
            </a:pPr>
            <a:endParaRPr lang="es-EC" sz="1400">
              <a:solidFill>
                <a:prstClr val="black"/>
              </a:solidFill>
              <a:latin typeface="Arial" charset="0"/>
            </a:endParaRPr>
          </a:p>
        </p:txBody>
      </p:sp>
      <p:pic>
        <p:nvPicPr>
          <p:cNvPr id="7" name="Picture 48" descr="bannner 2"/>
          <p:cNvPicPr>
            <a:picLocks noChangeAspect="1" noChangeArrowheads="1"/>
          </p:cNvPicPr>
          <p:nvPr userDrawn="1"/>
        </p:nvPicPr>
        <p:blipFill>
          <a:blip r:embed="rId5" cstate="print"/>
          <a:srcRect/>
          <a:stretch>
            <a:fillRect/>
          </a:stretch>
        </p:blipFill>
        <p:spPr bwMode="auto">
          <a:xfrm>
            <a:off x="0" y="5722938"/>
            <a:ext cx="9144000" cy="1135062"/>
          </a:xfrm>
          <a:prstGeom prst="rect">
            <a:avLst/>
          </a:prstGeom>
          <a:noFill/>
          <a:ln w="9525">
            <a:noFill/>
            <a:miter lim="800000"/>
            <a:headEnd/>
            <a:tailEnd/>
          </a:ln>
        </p:spPr>
      </p:pic>
      <p:sp>
        <p:nvSpPr>
          <p:cNvPr id="8" name="Oval 50"/>
          <p:cNvSpPr>
            <a:spLocks noChangeArrowheads="1"/>
          </p:cNvSpPr>
          <p:nvPr userDrawn="1"/>
        </p:nvSpPr>
        <p:spPr bwMode="auto">
          <a:xfrm>
            <a:off x="217488" y="260350"/>
            <a:ext cx="792162" cy="792163"/>
          </a:xfrm>
          <a:prstGeom prst="ellipse">
            <a:avLst/>
          </a:prstGeom>
          <a:solidFill>
            <a:schemeClr val="bg1"/>
          </a:solidFill>
          <a:ln w="9525">
            <a:noFill/>
            <a:round/>
            <a:headEnd/>
            <a:tailEnd/>
          </a:ln>
        </p:spPr>
        <p:txBody>
          <a:bodyPr wrap="none" anchor="ctr"/>
          <a:lstStyle/>
          <a:p>
            <a:pPr fontAlgn="base">
              <a:spcBef>
                <a:spcPct val="0"/>
              </a:spcBef>
              <a:spcAft>
                <a:spcPct val="0"/>
              </a:spcAft>
            </a:pPr>
            <a:endParaRPr lang="es-EC">
              <a:solidFill>
                <a:prstClr val="black"/>
              </a:solidFill>
              <a:latin typeface="Arial" charset="0"/>
            </a:endParaRPr>
          </a:p>
        </p:txBody>
      </p:sp>
      <p:pic>
        <p:nvPicPr>
          <p:cNvPr id="9" name="Picture 49" descr="LOGO ESPE ORIGINAL copia"/>
          <p:cNvPicPr>
            <a:picLocks noChangeAspect="1" noChangeArrowheads="1"/>
          </p:cNvPicPr>
          <p:nvPr userDrawn="1"/>
        </p:nvPicPr>
        <p:blipFill>
          <a:blip r:embed="rId6" cstate="print"/>
          <a:srcRect/>
          <a:stretch>
            <a:fillRect/>
          </a:stretch>
        </p:blipFill>
        <p:spPr bwMode="auto">
          <a:xfrm>
            <a:off x="107950" y="115888"/>
            <a:ext cx="3313113" cy="887412"/>
          </a:xfrm>
          <a:prstGeom prst="rect">
            <a:avLst/>
          </a:prstGeom>
          <a:noFill/>
          <a:ln w="9525">
            <a:noFill/>
            <a:miter lim="800000"/>
            <a:headEnd/>
            <a:tailEnd/>
          </a:ln>
        </p:spPr>
      </p:pic>
    </p:spTree>
    <p:extLst>
      <p:ext uri="{BB962C8B-B14F-4D97-AF65-F5344CB8AC3E}">
        <p14:creationId xmlns:p14="http://schemas.microsoft.com/office/powerpoint/2010/main" val="2449486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D82A1C8-F506-4776-926A-7C4B68E1DB8E}" type="datetimeFigureOut">
              <a:rPr lang="es-EC" smtClean="0"/>
              <a:t>13/11/2015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C788A915-CE90-46EA-87B7-FEE197EAD363}" type="slidenum">
              <a:rPr lang="es-EC" smtClean="0"/>
              <a:t>‹Nº›</a:t>
            </a:fld>
            <a:endParaRPr lang="es-EC"/>
          </a:p>
        </p:txBody>
      </p:sp>
    </p:spTree>
    <p:extLst>
      <p:ext uri="{BB962C8B-B14F-4D97-AF65-F5344CB8AC3E}">
        <p14:creationId xmlns:p14="http://schemas.microsoft.com/office/powerpoint/2010/main" val="3420952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p:txBody>
          <a:bodyPr/>
          <a:lstStyle/>
          <a:p>
            <a:fld id="{2D82A1C8-F506-4776-926A-7C4B68E1DB8E}" type="datetimeFigureOut">
              <a:rPr lang="es-EC" smtClean="0"/>
              <a:t>13/11/2015</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C788A915-CE90-46EA-87B7-FEE197EAD363}" type="slidenum">
              <a:rPr lang="es-EC" smtClean="0"/>
              <a:t>‹Nº›</a:t>
            </a:fld>
            <a:endParaRPr lang="es-EC"/>
          </a:p>
        </p:txBody>
      </p:sp>
    </p:spTree>
    <p:extLst>
      <p:ext uri="{BB962C8B-B14F-4D97-AF65-F5344CB8AC3E}">
        <p14:creationId xmlns:p14="http://schemas.microsoft.com/office/powerpoint/2010/main" val="2596797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6 Marcador de fecha"/>
          <p:cNvSpPr>
            <a:spLocks noGrp="1"/>
          </p:cNvSpPr>
          <p:nvPr>
            <p:ph type="dt" sz="half" idx="10"/>
          </p:nvPr>
        </p:nvSpPr>
        <p:spPr/>
        <p:txBody>
          <a:bodyPr/>
          <a:lstStyle/>
          <a:p>
            <a:fld id="{2D82A1C8-F506-4776-926A-7C4B68E1DB8E}" type="datetimeFigureOut">
              <a:rPr lang="es-EC" smtClean="0"/>
              <a:t>13/11/2015</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C788A915-CE90-46EA-87B7-FEE197EAD363}" type="slidenum">
              <a:rPr lang="es-EC" smtClean="0"/>
              <a:t>‹Nº›</a:t>
            </a:fld>
            <a:endParaRPr lang="es-EC"/>
          </a:p>
        </p:txBody>
      </p:sp>
    </p:spTree>
    <p:extLst>
      <p:ext uri="{BB962C8B-B14F-4D97-AF65-F5344CB8AC3E}">
        <p14:creationId xmlns:p14="http://schemas.microsoft.com/office/powerpoint/2010/main" val="3622119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fecha"/>
          <p:cNvSpPr>
            <a:spLocks noGrp="1"/>
          </p:cNvSpPr>
          <p:nvPr>
            <p:ph type="dt" sz="half" idx="10"/>
          </p:nvPr>
        </p:nvSpPr>
        <p:spPr/>
        <p:txBody>
          <a:bodyPr/>
          <a:lstStyle/>
          <a:p>
            <a:fld id="{2D82A1C8-F506-4776-926A-7C4B68E1DB8E}" type="datetimeFigureOut">
              <a:rPr lang="es-EC" smtClean="0"/>
              <a:t>13/11/2015</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C788A915-CE90-46EA-87B7-FEE197EAD363}" type="slidenum">
              <a:rPr lang="es-EC" smtClean="0"/>
              <a:t>‹Nº›</a:t>
            </a:fld>
            <a:endParaRPr lang="es-EC"/>
          </a:p>
        </p:txBody>
      </p:sp>
    </p:spTree>
    <p:extLst>
      <p:ext uri="{BB962C8B-B14F-4D97-AF65-F5344CB8AC3E}">
        <p14:creationId xmlns:p14="http://schemas.microsoft.com/office/powerpoint/2010/main" val="1677880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D82A1C8-F506-4776-926A-7C4B68E1DB8E}" type="datetimeFigureOut">
              <a:rPr lang="es-EC" smtClean="0"/>
              <a:t>13/11/2015</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C788A915-CE90-46EA-87B7-FEE197EAD363}" type="slidenum">
              <a:rPr lang="es-EC" smtClean="0"/>
              <a:t>‹Nº›</a:t>
            </a:fld>
            <a:endParaRPr lang="es-EC"/>
          </a:p>
        </p:txBody>
      </p:sp>
    </p:spTree>
    <p:extLst>
      <p:ext uri="{BB962C8B-B14F-4D97-AF65-F5344CB8AC3E}">
        <p14:creationId xmlns:p14="http://schemas.microsoft.com/office/powerpoint/2010/main" val="1659706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D82A1C8-F506-4776-926A-7C4B68E1DB8E}" type="datetimeFigureOut">
              <a:rPr lang="es-EC" smtClean="0"/>
              <a:t>13/11/2015</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C788A915-CE90-46EA-87B7-FEE197EAD363}" type="slidenum">
              <a:rPr lang="es-EC" smtClean="0"/>
              <a:t>‹Nº›</a:t>
            </a:fld>
            <a:endParaRPr lang="es-EC"/>
          </a:p>
        </p:txBody>
      </p:sp>
    </p:spTree>
    <p:extLst>
      <p:ext uri="{BB962C8B-B14F-4D97-AF65-F5344CB8AC3E}">
        <p14:creationId xmlns:p14="http://schemas.microsoft.com/office/powerpoint/2010/main" val="1077046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D82A1C8-F506-4776-926A-7C4B68E1DB8E}" type="datetimeFigureOut">
              <a:rPr lang="es-EC" smtClean="0"/>
              <a:t>13/11/2015</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C788A915-CE90-46EA-87B7-FEE197EAD363}" type="slidenum">
              <a:rPr lang="es-EC" smtClean="0"/>
              <a:t>‹Nº›</a:t>
            </a:fld>
            <a:endParaRPr lang="es-EC"/>
          </a:p>
        </p:txBody>
      </p:sp>
    </p:spTree>
    <p:extLst>
      <p:ext uri="{BB962C8B-B14F-4D97-AF65-F5344CB8AC3E}">
        <p14:creationId xmlns:p14="http://schemas.microsoft.com/office/powerpoint/2010/main" val="899227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82A1C8-F506-4776-926A-7C4B68E1DB8E}" type="datetimeFigureOut">
              <a:rPr lang="es-EC" smtClean="0"/>
              <a:t>13/11/2015</a:t>
            </a:fld>
            <a:endParaRPr lang="es-EC"/>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88A915-CE90-46EA-87B7-FEE197EAD363}" type="slidenum">
              <a:rPr lang="es-EC" smtClean="0"/>
              <a:t>‹Nº›</a:t>
            </a:fld>
            <a:endParaRPr lang="es-EC"/>
          </a:p>
        </p:txBody>
      </p:sp>
    </p:spTree>
    <p:extLst>
      <p:ext uri="{BB962C8B-B14F-4D97-AF65-F5344CB8AC3E}">
        <p14:creationId xmlns:p14="http://schemas.microsoft.com/office/powerpoint/2010/main" val="2477834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fld id="{16814DDE-DC5B-4C39-AC3B-14B3271D4419}" type="datetimeFigureOut">
              <a:rPr lang="en-US" smtClean="0">
                <a:solidFill>
                  <a:prstClr val="black">
                    <a:tint val="75000"/>
                  </a:prstClr>
                </a:solidFill>
                <a:latin typeface="Arial" charset="0"/>
              </a:rPr>
              <a:pPr fontAlgn="base">
                <a:spcBef>
                  <a:spcPct val="0"/>
                </a:spcBef>
                <a:spcAft>
                  <a:spcPct val="0"/>
                </a:spcAft>
              </a:pPr>
              <a:t>11/13/2015</a:t>
            </a:fld>
            <a:endParaRPr lang="en-US">
              <a:solidFill>
                <a:prstClr val="black">
                  <a:tint val="75000"/>
                </a:prstClr>
              </a:solidFill>
              <a:latin typeface="Arial" charset="0"/>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en-US">
              <a:solidFill>
                <a:prstClr val="black">
                  <a:tint val="75000"/>
                </a:prstClr>
              </a:solidFill>
              <a:latin typeface="Arial" charset="0"/>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E985217C-BE01-4E87-8A24-06A10490983C}" type="slidenum">
              <a:rPr lang="en-US" smtClean="0">
                <a:solidFill>
                  <a:prstClr val="black">
                    <a:tint val="75000"/>
                  </a:prstClr>
                </a:solidFill>
                <a:latin typeface="Arial" charset="0"/>
              </a:rPr>
              <a:pPr fontAlgn="base">
                <a:spcBef>
                  <a:spcPct val="0"/>
                </a:spcBef>
                <a:spcAft>
                  <a:spcPct val="0"/>
                </a:spcAft>
              </a:pPr>
              <a:t>‹Nº›</a:t>
            </a:fld>
            <a:endParaRPr lang="en-US">
              <a:solidFill>
                <a:prstClr val="black">
                  <a:tint val="75000"/>
                </a:prstClr>
              </a:solidFill>
              <a:latin typeface="Arial" charset="0"/>
            </a:endParaRPr>
          </a:p>
        </p:txBody>
      </p:sp>
      <p:sp>
        <p:nvSpPr>
          <p:cNvPr id="7" name="Rectangle 20"/>
          <p:cNvSpPr>
            <a:spLocks noChangeArrowheads="1"/>
          </p:cNvSpPr>
          <p:nvPr userDrawn="1"/>
        </p:nvSpPr>
        <p:spPr bwMode="auto">
          <a:xfrm>
            <a:off x="0" y="0"/>
            <a:ext cx="9144000" cy="620713"/>
          </a:xfrm>
          <a:prstGeom prst="rect">
            <a:avLst/>
          </a:prstGeom>
          <a:gradFill rotWithShape="1">
            <a:gsLst>
              <a:gs pos="0">
                <a:schemeClr val="bg1"/>
              </a:gs>
              <a:gs pos="100000">
                <a:srgbClr val="9EB786"/>
              </a:gs>
            </a:gsLst>
            <a:lin ang="0" scaled="1"/>
          </a:gradFill>
          <a:ln w="9525">
            <a:noFill/>
            <a:miter lim="800000"/>
            <a:headEnd/>
            <a:tailEnd/>
          </a:ln>
        </p:spPr>
        <p:txBody>
          <a:bodyPr wrap="none" anchor="ctr"/>
          <a:lstStyle/>
          <a:p>
            <a:pPr fontAlgn="base">
              <a:spcBef>
                <a:spcPct val="0"/>
              </a:spcBef>
              <a:spcAft>
                <a:spcPct val="0"/>
              </a:spcAft>
            </a:pPr>
            <a:endParaRPr lang="es-EC">
              <a:solidFill>
                <a:prstClr val="black"/>
              </a:solidFill>
              <a:latin typeface="Arial" charset="0"/>
            </a:endParaRPr>
          </a:p>
        </p:txBody>
      </p:sp>
      <p:sp>
        <p:nvSpPr>
          <p:cNvPr id="8" name="Rectangle 21"/>
          <p:cNvSpPr>
            <a:spLocks noChangeArrowheads="1"/>
          </p:cNvSpPr>
          <p:nvPr userDrawn="1"/>
        </p:nvSpPr>
        <p:spPr bwMode="auto">
          <a:xfrm rot="10800000">
            <a:off x="0" y="6308725"/>
            <a:ext cx="7885113" cy="549275"/>
          </a:xfrm>
          <a:prstGeom prst="rect">
            <a:avLst/>
          </a:prstGeom>
          <a:gradFill rotWithShape="1">
            <a:gsLst>
              <a:gs pos="0">
                <a:schemeClr val="bg1"/>
              </a:gs>
              <a:gs pos="100000">
                <a:srgbClr val="9EB786"/>
              </a:gs>
            </a:gsLst>
            <a:lin ang="0" scaled="1"/>
          </a:gradFill>
          <a:ln w="9525">
            <a:noFill/>
            <a:miter lim="800000"/>
            <a:headEnd/>
            <a:tailEnd/>
          </a:ln>
        </p:spPr>
        <p:txBody>
          <a:bodyPr wrap="none" anchor="ctr"/>
          <a:lstStyle/>
          <a:p>
            <a:pPr fontAlgn="base">
              <a:spcBef>
                <a:spcPct val="0"/>
              </a:spcBef>
              <a:spcAft>
                <a:spcPct val="0"/>
              </a:spcAft>
            </a:pPr>
            <a:endParaRPr lang="es-EC">
              <a:solidFill>
                <a:prstClr val="black"/>
              </a:solidFill>
              <a:latin typeface="Arial" charset="0"/>
            </a:endParaRPr>
          </a:p>
        </p:txBody>
      </p:sp>
      <p:sp>
        <p:nvSpPr>
          <p:cNvPr id="9" name="Line 23"/>
          <p:cNvSpPr>
            <a:spLocks noChangeShapeType="1"/>
          </p:cNvSpPr>
          <p:nvPr userDrawn="1"/>
        </p:nvSpPr>
        <p:spPr bwMode="auto">
          <a:xfrm rot="10800000" flipH="1">
            <a:off x="25400" y="6296025"/>
            <a:ext cx="6659563" cy="0"/>
          </a:xfrm>
          <a:prstGeom prst="line">
            <a:avLst/>
          </a:prstGeom>
          <a:noFill/>
          <a:ln w="38100">
            <a:solidFill>
              <a:srgbClr val="FF0000"/>
            </a:solidFill>
            <a:round/>
            <a:headEnd/>
            <a:tailEnd/>
          </a:ln>
        </p:spPr>
        <p:txBody>
          <a:bodyPr/>
          <a:lstStyle/>
          <a:p>
            <a:pPr fontAlgn="base">
              <a:spcBef>
                <a:spcPct val="0"/>
              </a:spcBef>
              <a:spcAft>
                <a:spcPct val="0"/>
              </a:spcAft>
            </a:pPr>
            <a:endParaRPr lang="en-US">
              <a:solidFill>
                <a:prstClr val="black"/>
              </a:solidFill>
              <a:latin typeface="Arial" charset="0"/>
            </a:endParaRPr>
          </a:p>
        </p:txBody>
      </p:sp>
      <p:sp>
        <p:nvSpPr>
          <p:cNvPr id="10" name="Line 24"/>
          <p:cNvSpPr>
            <a:spLocks noChangeShapeType="1"/>
          </p:cNvSpPr>
          <p:nvPr userDrawn="1"/>
        </p:nvSpPr>
        <p:spPr bwMode="auto">
          <a:xfrm rot="10800000" flipH="1">
            <a:off x="25400" y="6245225"/>
            <a:ext cx="6659563" cy="0"/>
          </a:xfrm>
          <a:prstGeom prst="line">
            <a:avLst/>
          </a:prstGeom>
          <a:noFill/>
          <a:ln w="38100">
            <a:solidFill>
              <a:srgbClr val="006600"/>
            </a:solidFill>
            <a:round/>
            <a:headEnd/>
            <a:tailEnd/>
          </a:ln>
        </p:spPr>
        <p:txBody>
          <a:bodyPr/>
          <a:lstStyle/>
          <a:p>
            <a:pPr fontAlgn="base">
              <a:spcBef>
                <a:spcPct val="0"/>
              </a:spcBef>
              <a:spcAft>
                <a:spcPct val="0"/>
              </a:spcAft>
            </a:pPr>
            <a:endParaRPr lang="en-US">
              <a:solidFill>
                <a:prstClr val="black"/>
              </a:solidFill>
              <a:latin typeface="Arial" charset="0"/>
            </a:endParaRPr>
          </a:p>
        </p:txBody>
      </p:sp>
      <p:pic>
        <p:nvPicPr>
          <p:cNvPr id="11" name="Picture 26" descr="LOGO ESPE ORIGINAL copia"/>
          <p:cNvPicPr>
            <a:picLocks noChangeAspect="1" noChangeArrowheads="1"/>
          </p:cNvPicPr>
          <p:nvPr userDrawn="1"/>
        </p:nvPicPr>
        <p:blipFill>
          <a:blip r:embed="rId14" cstate="print"/>
          <a:srcRect l="3070"/>
          <a:stretch>
            <a:fillRect/>
          </a:stretch>
        </p:blipFill>
        <p:spPr bwMode="auto">
          <a:xfrm>
            <a:off x="6732588" y="5949950"/>
            <a:ext cx="2305050" cy="636588"/>
          </a:xfrm>
          <a:prstGeom prst="rect">
            <a:avLst/>
          </a:prstGeom>
          <a:noFill/>
          <a:ln w="9525">
            <a:noFill/>
            <a:miter lim="800000"/>
            <a:headEnd/>
            <a:tailEnd/>
          </a:ln>
        </p:spPr>
      </p:pic>
    </p:spTree>
    <p:extLst>
      <p:ext uri="{BB962C8B-B14F-4D97-AF65-F5344CB8AC3E}">
        <p14:creationId xmlns:p14="http://schemas.microsoft.com/office/powerpoint/2010/main" val="356708026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gif"/><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971600" y="2276872"/>
            <a:ext cx="8064896" cy="1728192"/>
          </a:xfrm>
        </p:spPr>
        <p:txBody>
          <a:bodyPr>
            <a:noAutofit/>
          </a:bodyPr>
          <a:lstStyle/>
          <a:p>
            <a:r>
              <a:rPr lang="es-EC" sz="1400" b="1" dirty="0" smtClean="0">
                <a:latin typeface="Times New Roman" panose="02020603050405020304" pitchFamily="18" charset="0"/>
                <a:cs typeface="Times New Roman" panose="02020603050405020304" pitchFamily="18" charset="0"/>
              </a:rPr>
              <a:t/>
            </a:r>
            <a:br>
              <a:rPr lang="es-EC" sz="1400" b="1" dirty="0" smtClean="0">
                <a:latin typeface="Times New Roman" panose="02020603050405020304" pitchFamily="18" charset="0"/>
                <a:cs typeface="Times New Roman" panose="02020603050405020304" pitchFamily="18" charset="0"/>
              </a:rPr>
            </a:br>
            <a:r>
              <a:rPr lang="en-US" sz="1800" b="1" dirty="0" smtClean="0"/>
              <a:t>DEPARTMENT OF HUMANITIES AND SOCIAL SCIENCES </a:t>
            </a:r>
            <a:r>
              <a:rPr lang="es-ES" sz="1800" b="1" dirty="0" smtClean="0"/>
              <a:t/>
            </a:r>
            <a:br>
              <a:rPr lang="es-ES" sz="1800" b="1" dirty="0" smtClean="0"/>
            </a:br>
            <a:r>
              <a:rPr lang="en-US" sz="1800" b="1" dirty="0" smtClean="0"/>
              <a:t>APPLIED LINGUISTICS CAREER IN THE ENGLISH LANGUAGE</a:t>
            </a:r>
            <a:r>
              <a:rPr lang="es-ES" sz="1800" dirty="0" smtClean="0"/>
              <a:t/>
            </a:r>
            <a:br>
              <a:rPr lang="es-ES" sz="1800" dirty="0" smtClean="0"/>
            </a:br>
            <a:r>
              <a:rPr lang="en-US" sz="1800" b="1" dirty="0" smtClean="0"/>
              <a:t> </a:t>
            </a:r>
            <a:r>
              <a:rPr lang="es-ES" sz="1800" dirty="0" smtClean="0"/>
              <a:t/>
            </a:r>
            <a:br>
              <a:rPr lang="es-ES" sz="1800" dirty="0" smtClean="0"/>
            </a:br>
            <a:r>
              <a:rPr lang="es-ES" sz="1800" dirty="0" smtClean="0"/>
              <a:t/>
            </a:r>
            <a:br>
              <a:rPr lang="es-ES" sz="1800" dirty="0" smtClean="0"/>
            </a:br>
            <a:r>
              <a:rPr lang="en-US" sz="1800" b="1" dirty="0"/>
              <a:t> </a:t>
            </a:r>
            <a:r>
              <a:rPr lang="es-ES" sz="1800" dirty="0"/>
              <a:t/>
            </a:r>
            <a:br>
              <a:rPr lang="es-ES" sz="1800" dirty="0"/>
            </a:br>
            <a:r>
              <a:rPr lang="en-US" sz="1800" b="1" dirty="0"/>
              <a:t>TITLE:  “INFLUENCE OF THE WEB 2.0 TOOLS (VOKI, VOCAROO AND VOICE THREAD) AS TECHNIQUES TO IMPROVE THE SPEAKING SKILL IN STUDENTS OF SECOND YEAR OF ACCOUNTING AT THE ALANGASÍ HIGH SCHOOL, DURING THE FIRST PARTIAL OF THE SECOND TERM OF 2014-2015 SCHOOL YEAR</a:t>
            </a:r>
            <a:r>
              <a:rPr lang="en-US" sz="1800" b="1" dirty="0" smtClean="0"/>
              <a:t>”</a:t>
            </a:r>
            <a:br>
              <a:rPr lang="en-US" sz="1800" b="1" dirty="0" smtClean="0"/>
            </a:br>
            <a:r>
              <a:rPr lang="es-ES" sz="1800" dirty="0"/>
              <a:t/>
            </a:r>
            <a:br>
              <a:rPr lang="es-ES" sz="1800" dirty="0"/>
            </a:br>
            <a:r>
              <a:rPr lang="en-US" sz="1800" dirty="0"/>
              <a:t> </a:t>
            </a:r>
            <a:r>
              <a:rPr lang="es-ES" sz="1800" dirty="0"/>
              <a:t/>
            </a:r>
            <a:br>
              <a:rPr lang="es-ES" sz="1800" dirty="0"/>
            </a:br>
            <a:r>
              <a:rPr lang="es-ES" sz="1800" b="1" dirty="0"/>
              <a:t>AUTHORS: MARÍA DEL CONSUELO ROSALES CEVALLOS</a:t>
            </a:r>
            <a:br>
              <a:rPr lang="es-ES" sz="1800" b="1" dirty="0"/>
            </a:br>
            <a:r>
              <a:rPr lang="es-ES" sz="1800" b="1" dirty="0"/>
              <a:t>EMILIO RODRIGO BASANTES </a:t>
            </a:r>
            <a:r>
              <a:rPr lang="es-ES" sz="1800" b="1" dirty="0" smtClean="0"/>
              <a:t>MORALES</a:t>
            </a:r>
            <a:br>
              <a:rPr lang="es-ES" sz="1800" b="1" dirty="0" smtClean="0"/>
            </a:br>
            <a:r>
              <a:rPr lang="es-ES" sz="1800" dirty="0"/>
              <a:t/>
            </a:r>
            <a:br>
              <a:rPr lang="es-ES" sz="1800" dirty="0"/>
            </a:br>
            <a:r>
              <a:rPr lang="es-ES" sz="1800" b="1" dirty="0"/>
              <a:t>DIRECTOR: MST. MÓNICA PINTO</a:t>
            </a:r>
            <a:r>
              <a:rPr lang="es-ES" sz="1800" dirty="0"/>
              <a:t/>
            </a:r>
            <a:br>
              <a:rPr lang="es-ES" sz="1800" dirty="0"/>
            </a:br>
            <a:r>
              <a:rPr lang="es-ES" sz="1800" b="1" dirty="0"/>
              <a:t>CODIRECTOR: MST. </a:t>
            </a:r>
            <a:r>
              <a:rPr lang="es-EC" sz="1800" b="1" dirty="0"/>
              <a:t>LOURDES ATIAJA</a:t>
            </a:r>
            <a:r>
              <a:rPr lang="es-ES" sz="1800" dirty="0"/>
              <a:t/>
            </a:r>
            <a:br>
              <a:rPr lang="es-ES" sz="1800" dirty="0"/>
            </a:br>
            <a:r>
              <a:rPr lang="es-ES" sz="1800" b="1" dirty="0"/>
              <a:t> </a:t>
            </a:r>
            <a:r>
              <a:rPr lang="es-ES" sz="1800" dirty="0"/>
              <a:t/>
            </a:r>
            <a:br>
              <a:rPr lang="es-ES" sz="1800" dirty="0"/>
            </a:br>
            <a:r>
              <a:rPr lang="es-ES" sz="1800" dirty="0"/>
              <a:t/>
            </a:r>
            <a:br>
              <a:rPr lang="es-ES" sz="1800" dirty="0"/>
            </a:br>
            <a:r>
              <a:rPr lang="es-ES" sz="1800" b="1" dirty="0"/>
              <a:t> 2015</a:t>
            </a:r>
            <a:endParaRPr lang="es-EC" sz="1800" dirty="0">
              <a:solidFill>
                <a:schemeClr val="accent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5700491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323528" y="0"/>
            <a:ext cx="6192688" cy="4968657"/>
          </a:xfrm>
          <a:prstGeom prst="rect">
            <a:avLst/>
          </a:prstGeom>
        </p:spPr>
      </p:pic>
      <p:pic>
        <p:nvPicPr>
          <p:cNvPr id="5" name="Imagen 4"/>
          <p:cNvPicPr>
            <a:picLocks noChangeAspect="1"/>
          </p:cNvPicPr>
          <p:nvPr/>
        </p:nvPicPr>
        <p:blipFill>
          <a:blip r:embed="rId3"/>
          <a:stretch>
            <a:fillRect/>
          </a:stretch>
        </p:blipFill>
        <p:spPr>
          <a:xfrm>
            <a:off x="6876256" y="836712"/>
            <a:ext cx="2160240" cy="2057400"/>
          </a:xfrm>
          <a:prstGeom prst="rect">
            <a:avLst/>
          </a:prstGeom>
        </p:spPr>
      </p:pic>
    </p:spTree>
    <p:extLst>
      <p:ext uri="{BB962C8B-B14F-4D97-AF65-F5344CB8AC3E}">
        <p14:creationId xmlns:p14="http://schemas.microsoft.com/office/powerpoint/2010/main" val="22885430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43408"/>
            <a:ext cx="8229600" cy="1143000"/>
          </a:xfrm>
        </p:spPr>
        <p:txBody>
          <a:bodyPr>
            <a:normAutofit/>
          </a:bodyPr>
          <a:lstStyle/>
          <a:p>
            <a:r>
              <a:rPr lang="es-EC" sz="4200" b="1" dirty="0" smtClean="0">
                <a:solidFill>
                  <a:srgbClr val="3333CC"/>
                </a:solidFill>
                <a:latin typeface="Times New Roman" panose="02020603050405020304" pitchFamily="18" charset="0"/>
                <a:cs typeface="Times New Roman" panose="02020603050405020304" pitchFamily="18" charset="0"/>
              </a:rPr>
              <a:t>RESULTS</a:t>
            </a:r>
            <a:endParaRPr lang="es-EC" sz="4200" b="1" dirty="0">
              <a:solidFill>
                <a:srgbClr val="3333CC"/>
              </a:solidFill>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a:xfrm>
            <a:off x="457200" y="980728"/>
            <a:ext cx="8229600" cy="5400600"/>
          </a:xfrm>
        </p:spPr>
        <p:txBody>
          <a:bodyPr>
            <a:noAutofit/>
          </a:bodyPr>
          <a:lstStyle/>
          <a:p>
            <a:pPr lvl="0" algn="just"/>
            <a:r>
              <a:rPr lang="en-US" sz="2400" dirty="0"/>
              <a:t>The results of the pretest demonstrated what was stated at the beginning of this research as a problem with the students of second year accountancy at </a:t>
            </a:r>
            <a:r>
              <a:rPr lang="en-US" sz="2400" dirty="0" smtClean="0"/>
              <a:t>Alangasí </a:t>
            </a:r>
            <a:r>
              <a:rPr lang="en-US" sz="2400" dirty="0"/>
              <a:t>High School: a low level of competence in speaking skills. The pretest reached a mean of about 3.58 out of ten, which is very low. In addition the pretest allowed us to know that the students had a similar level of speaking competence. In this way this research was strengthened in its internal validity.  On the other hand, the instrument (a speaking test where the students were asked some questions about themselves and a specific topic) to test the speaking proficiency was really effective, since it allowed to measure the speaking production in pronunciation, content, questions and fluency areas. The test was not as stressing for the students as the usual ones.</a:t>
            </a:r>
            <a:endParaRPr lang="es-ES" sz="2400" dirty="0"/>
          </a:p>
          <a:p>
            <a:pPr>
              <a:spcBef>
                <a:spcPts val="600"/>
              </a:spcBef>
            </a:pPr>
            <a:endParaRPr lang="es-EC" sz="2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87797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2850359648"/>
              </p:ext>
            </p:extLst>
          </p:nvPr>
        </p:nvGraphicFramePr>
        <p:xfrm>
          <a:off x="1043608" y="1196752"/>
          <a:ext cx="4923527" cy="2240280"/>
        </p:xfrm>
        <a:graphic>
          <a:graphicData uri="http://schemas.openxmlformats.org/drawingml/2006/table">
            <a:tbl>
              <a:tblPr firstRow="1" firstCol="1" bandRow="1">
                <a:tableStyleId>{5C22544A-7EE6-4342-B048-85BDC9FD1C3A}</a:tableStyleId>
              </a:tblPr>
              <a:tblGrid>
                <a:gridCol w="1709670"/>
                <a:gridCol w="1451537"/>
                <a:gridCol w="1762320"/>
              </a:tblGrid>
              <a:tr h="190500">
                <a:tc>
                  <a:txBody>
                    <a:bodyPr/>
                    <a:lstStyle/>
                    <a:p>
                      <a:pPr indent="107950" algn="ctr">
                        <a:lnSpc>
                          <a:spcPct val="150000"/>
                        </a:lnSpc>
                        <a:spcAft>
                          <a:spcPts val="0"/>
                        </a:spcAft>
                      </a:pPr>
                      <a:r>
                        <a:rPr lang="es-ES" sz="1400" dirty="0">
                          <a:effectLst/>
                        </a:rPr>
                        <a:t>PARAMETERS</a:t>
                      </a:r>
                      <a:endParaRPr lang="es-EC" sz="1400" dirty="0">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200" dirty="0">
                          <a:effectLst/>
                        </a:rPr>
                        <a:t>GRADES /10</a:t>
                      </a:r>
                      <a:endParaRPr lang="es-EC" sz="1100" dirty="0">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200" dirty="0">
                          <a:effectLst/>
                        </a:rPr>
                        <a:t>PERCENTAGE (%)</a:t>
                      </a:r>
                      <a:endParaRPr lang="es-EC" sz="1100" dirty="0">
                        <a:effectLst/>
                        <a:latin typeface="Calibri"/>
                        <a:ea typeface="Times New Roman"/>
                        <a:cs typeface="Times New Roman"/>
                      </a:endParaRPr>
                    </a:p>
                  </a:txBody>
                  <a:tcPr marL="68580" marR="68580" marT="0" marB="0"/>
                </a:tc>
              </a:tr>
              <a:tr h="205105">
                <a:tc>
                  <a:txBody>
                    <a:bodyPr/>
                    <a:lstStyle/>
                    <a:p>
                      <a:pPr indent="107950" algn="l">
                        <a:lnSpc>
                          <a:spcPct val="150000"/>
                        </a:lnSpc>
                        <a:spcAft>
                          <a:spcPts val="0"/>
                        </a:spcAft>
                      </a:pPr>
                      <a:r>
                        <a:rPr lang="es-ES" sz="1400" dirty="0">
                          <a:effectLst/>
                        </a:rPr>
                        <a:t>FLUENCY</a:t>
                      </a:r>
                      <a:endParaRPr lang="es-EC" sz="1400" dirty="0">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400" dirty="0">
                          <a:solidFill>
                            <a:srgbClr val="C00000"/>
                          </a:solidFill>
                          <a:effectLst/>
                        </a:rPr>
                        <a:t> </a:t>
                      </a:r>
                      <a:r>
                        <a:rPr lang="es-ES" sz="1400" dirty="0" smtClean="0">
                          <a:solidFill>
                            <a:srgbClr val="C00000"/>
                          </a:solidFill>
                          <a:effectLst/>
                        </a:rPr>
                        <a:t>2,65</a:t>
                      </a:r>
                      <a:endParaRPr lang="es-EC" sz="1400" dirty="0">
                        <a:solidFill>
                          <a:srgbClr val="C00000"/>
                        </a:solidFill>
                        <a:effectLst/>
                        <a:latin typeface="Calibri"/>
                        <a:ea typeface="Times New Roman"/>
                        <a:cs typeface="Times New Roman"/>
                      </a:endParaRPr>
                    </a:p>
                  </a:txBody>
                  <a:tcPr marL="68580" marR="68580" marT="0" marB="0" anchor="ctr"/>
                </a:tc>
                <a:tc>
                  <a:txBody>
                    <a:bodyPr/>
                    <a:lstStyle/>
                    <a:p>
                      <a:pPr indent="107950" algn="ctr">
                        <a:lnSpc>
                          <a:spcPct val="150000"/>
                        </a:lnSpc>
                        <a:spcAft>
                          <a:spcPts val="0"/>
                        </a:spcAft>
                      </a:pPr>
                      <a:r>
                        <a:rPr lang="es-ES" sz="1100">
                          <a:effectLst/>
                        </a:rPr>
                        <a:t>26,5</a:t>
                      </a:r>
                      <a:endParaRPr lang="es-EC" sz="1100">
                        <a:effectLst/>
                        <a:latin typeface="Calibri"/>
                        <a:ea typeface="Times New Roman"/>
                        <a:cs typeface="Times New Roman"/>
                      </a:endParaRPr>
                    </a:p>
                  </a:txBody>
                  <a:tcPr marL="68580" marR="68580" marT="0" marB="0" anchor="ctr"/>
                </a:tc>
              </a:tr>
              <a:tr h="190500">
                <a:tc>
                  <a:txBody>
                    <a:bodyPr/>
                    <a:lstStyle/>
                    <a:p>
                      <a:pPr indent="107950" algn="l">
                        <a:lnSpc>
                          <a:spcPct val="150000"/>
                        </a:lnSpc>
                        <a:spcAft>
                          <a:spcPts val="0"/>
                        </a:spcAft>
                      </a:pPr>
                      <a:r>
                        <a:rPr lang="es-ES" sz="1400" dirty="0">
                          <a:effectLst/>
                        </a:rPr>
                        <a:t>PRONUNCIATION</a:t>
                      </a:r>
                      <a:endParaRPr lang="es-EC" sz="1400" dirty="0">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400" dirty="0">
                          <a:solidFill>
                            <a:srgbClr val="C00000"/>
                          </a:solidFill>
                          <a:effectLst/>
                        </a:rPr>
                        <a:t>2,75</a:t>
                      </a:r>
                      <a:endParaRPr lang="es-EC" sz="1400" dirty="0">
                        <a:solidFill>
                          <a:srgbClr val="C00000"/>
                        </a:solidFill>
                        <a:effectLst/>
                        <a:latin typeface="Calibri"/>
                        <a:ea typeface="Times New Roman"/>
                        <a:cs typeface="Times New Roman"/>
                      </a:endParaRPr>
                    </a:p>
                  </a:txBody>
                  <a:tcPr marL="68580" marR="68580" marT="0" marB="0" anchor="ctr"/>
                </a:tc>
                <a:tc>
                  <a:txBody>
                    <a:bodyPr/>
                    <a:lstStyle/>
                    <a:p>
                      <a:pPr indent="107950" algn="ctr">
                        <a:lnSpc>
                          <a:spcPct val="150000"/>
                        </a:lnSpc>
                        <a:spcAft>
                          <a:spcPts val="0"/>
                        </a:spcAft>
                      </a:pPr>
                      <a:r>
                        <a:rPr lang="es-ES" sz="1100">
                          <a:effectLst/>
                        </a:rPr>
                        <a:t>27,5</a:t>
                      </a:r>
                      <a:endParaRPr lang="es-EC" sz="1100">
                        <a:effectLst/>
                        <a:latin typeface="Calibri"/>
                        <a:ea typeface="Times New Roman"/>
                        <a:cs typeface="Times New Roman"/>
                      </a:endParaRPr>
                    </a:p>
                  </a:txBody>
                  <a:tcPr marL="68580" marR="68580" marT="0" marB="0" anchor="ctr"/>
                </a:tc>
              </a:tr>
              <a:tr h="190500">
                <a:tc>
                  <a:txBody>
                    <a:bodyPr/>
                    <a:lstStyle/>
                    <a:p>
                      <a:pPr indent="107950" algn="l">
                        <a:lnSpc>
                          <a:spcPct val="150000"/>
                        </a:lnSpc>
                        <a:spcAft>
                          <a:spcPts val="0"/>
                        </a:spcAft>
                      </a:pPr>
                      <a:r>
                        <a:rPr lang="es-ES" sz="1400" dirty="0">
                          <a:effectLst/>
                        </a:rPr>
                        <a:t>CONTENT</a:t>
                      </a:r>
                      <a:endParaRPr lang="es-EC" sz="1400" dirty="0">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400" dirty="0">
                          <a:solidFill>
                            <a:srgbClr val="C00000"/>
                          </a:solidFill>
                          <a:effectLst/>
                        </a:rPr>
                        <a:t>2,71</a:t>
                      </a:r>
                      <a:endParaRPr lang="es-EC" sz="1400" dirty="0">
                        <a:solidFill>
                          <a:srgbClr val="C00000"/>
                        </a:solidFill>
                        <a:effectLst/>
                        <a:latin typeface="Calibri"/>
                        <a:ea typeface="Times New Roman"/>
                        <a:cs typeface="Times New Roman"/>
                      </a:endParaRPr>
                    </a:p>
                  </a:txBody>
                  <a:tcPr marL="68580" marR="68580" marT="0" marB="0" anchor="ctr"/>
                </a:tc>
                <a:tc>
                  <a:txBody>
                    <a:bodyPr/>
                    <a:lstStyle/>
                    <a:p>
                      <a:pPr indent="107950" algn="ctr">
                        <a:lnSpc>
                          <a:spcPct val="150000"/>
                        </a:lnSpc>
                        <a:spcAft>
                          <a:spcPts val="0"/>
                        </a:spcAft>
                      </a:pPr>
                      <a:r>
                        <a:rPr lang="es-ES" sz="1100">
                          <a:effectLst/>
                        </a:rPr>
                        <a:t>27,1</a:t>
                      </a:r>
                      <a:endParaRPr lang="es-EC" sz="1100">
                        <a:effectLst/>
                        <a:latin typeface="Calibri"/>
                        <a:ea typeface="Times New Roman"/>
                        <a:cs typeface="Times New Roman"/>
                      </a:endParaRPr>
                    </a:p>
                  </a:txBody>
                  <a:tcPr marL="68580" marR="68580" marT="0" marB="0" anchor="ctr"/>
                </a:tc>
              </a:tr>
              <a:tr h="190500">
                <a:tc>
                  <a:txBody>
                    <a:bodyPr/>
                    <a:lstStyle/>
                    <a:p>
                      <a:pPr indent="107950" algn="l">
                        <a:lnSpc>
                          <a:spcPct val="150000"/>
                        </a:lnSpc>
                        <a:spcAft>
                          <a:spcPts val="0"/>
                        </a:spcAft>
                      </a:pPr>
                      <a:r>
                        <a:rPr lang="es-ES" sz="1400" dirty="0">
                          <a:effectLst/>
                        </a:rPr>
                        <a:t>QQ. AA.</a:t>
                      </a:r>
                      <a:endParaRPr lang="es-EC" sz="1400" dirty="0">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400" dirty="0">
                          <a:solidFill>
                            <a:srgbClr val="C00000"/>
                          </a:solidFill>
                          <a:effectLst/>
                        </a:rPr>
                        <a:t>2,64</a:t>
                      </a:r>
                      <a:endParaRPr lang="es-EC" sz="1400" dirty="0">
                        <a:solidFill>
                          <a:srgbClr val="C00000"/>
                        </a:solidFill>
                        <a:effectLst/>
                        <a:latin typeface="Calibri"/>
                        <a:ea typeface="Times New Roman"/>
                        <a:cs typeface="Times New Roman"/>
                      </a:endParaRPr>
                    </a:p>
                  </a:txBody>
                  <a:tcPr marL="68580" marR="68580" marT="0" marB="0" anchor="ctr"/>
                </a:tc>
                <a:tc>
                  <a:txBody>
                    <a:bodyPr/>
                    <a:lstStyle/>
                    <a:p>
                      <a:pPr indent="107950" algn="ctr">
                        <a:lnSpc>
                          <a:spcPct val="150000"/>
                        </a:lnSpc>
                        <a:spcAft>
                          <a:spcPts val="0"/>
                        </a:spcAft>
                      </a:pPr>
                      <a:r>
                        <a:rPr lang="es-ES" sz="1100">
                          <a:effectLst/>
                        </a:rPr>
                        <a:t>26,4</a:t>
                      </a:r>
                      <a:endParaRPr lang="es-EC" sz="1100">
                        <a:effectLst/>
                        <a:latin typeface="Calibri"/>
                        <a:ea typeface="Times New Roman"/>
                        <a:cs typeface="Times New Roman"/>
                      </a:endParaRPr>
                    </a:p>
                  </a:txBody>
                  <a:tcPr marL="68580" marR="68580" marT="0" marB="0" anchor="ctr"/>
                </a:tc>
              </a:tr>
              <a:tr h="190500">
                <a:tc>
                  <a:txBody>
                    <a:bodyPr/>
                    <a:lstStyle/>
                    <a:p>
                      <a:pPr indent="107950" algn="l">
                        <a:lnSpc>
                          <a:spcPct val="150000"/>
                        </a:lnSpc>
                        <a:spcAft>
                          <a:spcPts val="0"/>
                        </a:spcAft>
                      </a:pPr>
                      <a:r>
                        <a:rPr lang="es-ES" sz="1400" dirty="0">
                          <a:effectLst/>
                        </a:rPr>
                        <a:t> </a:t>
                      </a:r>
                      <a:endParaRPr lang="es-EC" sz="1400" dirty="0">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400" dirty="0">
                          <a:solidFill>
                            <a:srgbClr val="C00000"/>
                          </a:solidFill>
                          <a:effectLst/>
                        </a:rPr>
                        <a:t> </a:t>
                      </a:r>
                      <a:endParaRPr lang="es-EC" sz="1400" dirty="0">
                        <a:solidFill>
                          <a:srgbClr val="C00000"/>
                        </a:solidFill>
                        <a:effectLst/>
                        <a:latin typeface="Calibri"/>
                        <a:ea typeface="Times New Roman"/>
                        <a:cs typeface="Times New Roman"/>
                      </a:endParaRPr>
                    </a:p>
                  </a:txBody>
                  <a:tcPr marL="68580" marR="68580" marT="0" marB="0" anchor="ctr"/>
                </a:tc>
                <a:tc>
                  <a:txBody>
                    <a:bodyPr/>
                    <a:lstStyle/>
                    <a:p>
                      <a:pPr indent="107950" algn="ctr">
                        <a:lnSpc>
                          <a:spcPct val="150000"/>
                        </a:lnSpc>
                        <a:spcAft>
                          <a:spcPts val="0"/>
                        </a:spcAft>
                      </a:pPr>
                      <a:r>
                        <a:rPr lang="es-ES" sz="1100" dirty="0">
                          <a:effectLst/>
                        </a:rPr>
                        <a:t> </a:t>
                      </a:r>
                      <a:endParaRPr lang="es-EC" sz="1100" dirty="0">
                        <a:effectLst/>
                        <a:latin typeface="Calibri"/>
                        <a:ea typeface="Times New Roman"/>
                        <a:cs typeface="Times New Roman"/>
                      </a:endParaRPr>
                    </a:p>
                  </a:txBody>
                  <a:tcPr marL="68580" marR="68580" marT="0" marB="0" anchor="ctr"/>
                </a:tc>
              </a:tr>
              <a:tr h="190500">
                <a:tc>
                  <a:txBody>
                    <a:bodyPr/>
                    <a:lstStyle/>
                    <a:p>
                      <a:pPr indent="107950" algn="l">
                        <a:lnSpc>
                          <a:spcPct val="150000"/>
                        </a:lnSpc>
                        <a:spcAft>
                          <a:spcPts val="0"/>
                        </a:spcAft>
                      </a:pPr>
                      <a:r>
                        <a:rPr lang="es-ES" sz="1400" dirty="0">
                          <a:effectLst/>
                        </a:rPr>
                        <a:t>AVERAGE</a:t>
                      </a:r>
                      <a:endParaRPr lang="es-EC" sz="1400" dirty="0">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400" dirty="0">
                          <a:solidFill>
                            <a:srgbClr val="C00000"/>
                          </a:solidFill>
                          <a:effectLst/>
                        </a:rPr>
                        <a:t>2,69</a:t>
                      </a:r>
                      <a:endParaRPr lang="es-EC" sz="1400" dirty="0">
                        <a:solidFill>
                          <a:srgbClr val="C00000"/>
                        </a:solidFill>
                        <a:effectLst/>
                        <a:latin typeface="Calibri"/>
                        <a:ea typeface="Times New Roman"/>
                        <a:cs typeface="Times New Roman"/>
                      </a:endParaRPr>
                    </a:p>
                  </a:txBody>
                  <a:tcPr marL="68580" marR="68580" marT="0" marB="0" anchor="ctr"/>
                </a:tc>
                <a:tc>
                  <a:txBody>
                    <a:bodyPr/>
                    <a:lstStyle/>
                    <a:p>
                      <a:pPr indent="107950" algn="ctr">
                        <a:lnSpc>
                          <a:spcPct val="150000"/>
                        </a:lnSpc>
                        <a:spcAft>
                          <a:spcPts val="0"/>
                        </a:spcAft>
                      </a:pPr>
                      <a:r>
                        <a:rPr lang="es-ES" sz="1100" dirty="0">
                          <a:effectLst/>
                        </a:rPr>
                        <a:t>26,9</a:t>
                      </a:r>
                      <a:endParaRPr lang="es-EC" sz="1100" dirty="0">
                        <a:effectLst/>
                        <a:latin typeface="Calibri"/>
                        <a:ea typeface="Times New Roman"/>
                        <a:cs typeface="Times New Roman"/>
                      </a:endParaRPr>
                    </a:p>
                  </a:txBody>
                  <a:tcPr marL="68580" marR="68580" marT="0" marB="0" anchor="ctr"/>
                </a:tc>
              </a:tr>
            </a:tbl>
          </a:graphicData>
        </a:graphic>
      </p:graphicFrame>
      <p:sp>
        <p:nvSpPr>
          <p:cNvPr id="5" name="Rectangle 1"/>
          <p:cNvSpPr>
            <a:spLocks noChangeArrowheads="1"/>
          </p:cNvSpPr>
          <p:nvPr/>
        </p:nvSpPr>
        <p:spPr bwMode="auto">
          <a:xfrm>
            <a:off x="323528" y="332656"/>
            <a:ext cx="792088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0795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107950" algn="ctr" defTabSz="914400" rtl="0" eaLnBrk="1" fontAlgn="base" latinLnBrk="0" hangingPunct="1">
              <a:lnSpc>
                <a:spcPct val="100000"/>
              </a:lnSpc>
              <a:spcBef>
                <a:spcPct val="0"/>
              </a:spcBef>
              <a:spcAft>
                <a:spcPct val="0"/>
              </a:spcAft>
              <a:buClrTx/>
              <a:buSzTx/>
              <a:buFontTx/>
              <a:buNone/>
              <a:tabLst/>
            </a:pPr>
            <a:r>
              <a:rPr kumimoji="0" lang="en-US" altLang="es-EC"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TABLA 1.</a:t>
            </a:r>
            <a:r>
              <a:rPr kumimoji="0" lang="en-US" altLang="es-EC"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Results of the pretest conducted in the students of the second year of the school Alangasí.</a:t>
            </a:r>
            <a:endParaRPr kumimoji="0" lang="es-EC" altLang="es-EC"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7 Rectángulo"/>
          <p:cNvSpPr/>
          <p:nvPr/>
        </p:nvSpPr>
        <p:spPr>
          <a:xfrm>
            <a:off x="827584" y="4221088"/>
            <a:ext cx="4572000" cy="246221"/>
          </a:xfrm>
          <a:prstGeom prst="rect">
            <a:avLst/>
          </a:prstGeom>
        </p:spPr>
        <p:txBody>
          <a:bodyPr>
            <a:spAutoFit/>
          </a:bodyPr>
          <a:lstStyle/>
          <a:p>
            <a:pPr lvl="0" indent="107950" algn="ctr" eaLnBrk="0" fontAlgn="base" hangingPunct="0">
              <a:spcBef>
                <a:spcPct val="0"/>
              </a:spcBef>
              <a:spcAft>
                <a:spcPct val="0"/>
              </a:spcAft>
            </a:pPr>
            <a:r>
              <a:rPr lang="en-US" altLang="es-EC" sz="1000" dirty="0">
                <a:latin typeface="Times New Roman" pitchFamily="18" charset="0"/>
                <a:ea typeface="Times New Roman" pitchFamily="18" charset="0"/>
                <a:cs typeface="Times New Roman" pitchFamily="18" charset="0"/>
              </a:rPr>
              <a:t>Elaborated by Consuelo Rosales and Emilio Basantes, 2015</a:t>
            </a:r>
            <a:endParaRPr lang="en-US" altLang="es-EC" sz="1000" dirty="0">
              <a:latin typeface="Arial" pitchFamily="34" charset="0"/>
              <a:cs typeface="Arial" pitchFamily="34" charset="0"/>
            </a:endParaRPr>
          </a:p>
        </p:txBody>
      </p:sp>
      <p:graphicFrame>
        <p:nvGraphicFramePr>
          <p:cNvPr id="9" name="8 Gráfico"/>
          <p:cNvGraphicFramePr/>
          <p:nvPr>
            <p:extLst>
              <p:ext uri="{D42A27DB-BD31-4B8C-83A1-F6EECF244321}">
                <p14:modId xmlns:p14="http://schemas.microsoft.com/office/powerpoint/2010/main" val="1328610377"/>
              </p:ext>
            </p:extLst>
          </p:nvPr>
        </p:nvGraphicFramePr>
        <p:xfrm>
          <a:off x="5399584" y="3645024"/>
          <a:ext cx="3190875" cy="21717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01034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43408"/>
            <a:ext cx="8229600" cy="1143000"/>
          </a:xfrm>
        </p:spPr>
        <p:txBody>
          <a:bodyPr>
            <a:normAutofit/>
          </a:bodyPr>
          <a:lstStyle/>
          <a:p>
            <a:r>
              <a:rPr lang="es-EC" sz="4200" b="1" dirty="0" smtClean="0">
                <a:solidFill>
                  <a:srgbClr val="3333CC"/>
                </a:solidFill>
                <a:latin typeface="Times New Roman" panose="02020603050405020304" pitchFamily="18" charset="0"/>
                <a:cs typeface="Times New Roman" panose="02020603050405020304" pitchFamily="18" charset="0"/>
              </a:rPr>
              <a:t>RESULTS</a:t>
            </a:r>
            <a:endParaRPr lang="es-EC" sz="4200" b="1" dirty="0">
              <a:solidFill>
                <a:srgbClr val="3333CC"/>
              </a:solidFill>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a:xfrm>
            <a:off x="457200" y="980728"/>
            <a:ext cx="8229600" cy="4896544"/>
          </a:xfrm>
        </p:spPr>
        <p:txBody>
          <a:bodyPr>
            <a:noAutofit/>
          </a:bodyPr>
          <a:lstStyle/>
          <a:p>
            <a:pPr lvl="0" algn="just"/>
            <a:r>
              <a:rPr lang="en-US" sz="2000" dirty="0"/>
              <a:t>The results of the posttest were very interesting for the objective of this study, since the same group of students were evaluated with the same speaking test but after applying many practices in the laboratory using technological tools from web 2.0 such as </a:t>
            </a:r>
            <a:r>
              <a:rPr lang="en-US" sz="2000" dirty="0" err="1"/>
              <a:t>Voki</a:t>
            </a:r>
            <a:r>
              <a:rPr lang="en-US" sz="2000" dirty="0"/>
              <a:t>, </a:t>
            </a:r>
            <a:r>
              <a:rPr lang="en-US" sz="2000" dirty="0" err="1"/>
              <a:t>Vocaroo</a:t>
            </a:r>
            <a:r>
              <a:rPr lang="en-US" sz="2000" dirty="0"/>
              <a:t>, and Voice thread.  These web 2.0 tools were </a:t>
            </a:r>
            <a:r>
              <a:rPr lang="en-US" sz="2000" dirty="0" err="1"/>
              <a:t>ver</a:t>
            </a:r>
            <a:r>
              <a:rPr lang="en-US" sz="2000" dirty="0"/>
              <a:t> useful for the students and they helped them in developing a better speaking production. We can see that the use of technology, such as web 2.0 </a:t>
            </a:r>
            <a:r>
              <a:rPr lang="en-US" sz="2000" dirty="0" err="1"/>
              <a:t>Voki</a:t>
            </a:r>
            <a:r>
              <a:rPr lang="en-US" sz="2000" dirty="0"/>
              <a:t>, </a:t>
            </a:r>
            <a:r>
              <a:rPr lang="en-US" sz="2000" dirty="0" err="1"/>
              <a:t>Vocaroo</a:t>
            </a:r>
            <a:r>
              <a:rPr lang="en-US" sz="2000" dirty="0"/>
              <a:t> and Voice Thread, has been of a great importance because the improvement in the four parameters fluency, pronunciation, content and questions and answers, is very high about 2.66 points in fluency, 3.02 in pronunciation, 2.69 in content and finally 2.71 in questions and answers. Regarding the pronunciation parameter, this could be due to the fact that the students in </a:t>
            </a:r>
            <a:r>
              <a:rPr lang="en-US" sz="2000" dirty="0" err="1"/>
              <a:t>Alangasi</a:t>
            </a:r>
            <a:r>
              <a:rPr lang="en-US" sz="2000" dirty="0"/>
              <a:t> High School were exposed to an important number of English teaching hours per week.</a:t>
            </a:r>
            <a:endParaRPr lang="es-ES" sz="2000" dirty="0"/>
          </a:p>
          <a:p>
            <a:pPr>
              <a:spcBef>
                <a:spcPts val="600"/>
              </a:spcBef>
            </a:pPr>
            <a:endParaRPr lang="es-EC" sz="2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86474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43408"/>
            <a:ext cx="8229600" cy="1143000"/>
          </a:xfrm>
        </p:spPr>
        <p:txBody>
          <a:bodyPr>
            <a:normAutofit/>
          </a:bodyPr>
          <a:lstStyle/>
          <a:p>
            <a:r>
              <a:rPr lang="es-EC" sz="4200" b="1" dirty="0" smtClean="0">
                <a:solidFill>
                  <a:srgbClr val="3333CC"/>
                </a:solidFill>
                <a:latin typeface="Times New Roman" panose="02020603050405020304" pitchFamily="18" charset="0"/>
                <a:cs typeface="Times New Roman" panose="02020603050405020304" pitchFamily="18" charset="0"/>
              </a:rPr>
              <a:t>RESULTS</a:t>
            </a:r>
            <a:endParaRPr lang="es-EC" sz="4200" b="1" dirty="0">
              <a:solidFill>
                <a:srgbClr val="3333CC"/>
              </a:solidFill>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idx="1"/>
          </p:nvPr>
        </p:nvSpPr>
        <p:spPr>
          <a:xfrm>
            <a:off x="457200" y="980728"/>
            <a:ext cx="8229600" cy="4896544"/>
          </a:xfrm>
        </p:spPr>
        <p:txBody>
          <a:bodyPr>
            <a:noAutofit/>
          </a:bodyPr>
          <a:lstStyle/>
          <a:p>
            <a:pPr lvl="0" algn="just"/>
            <a:r>
              <a:rPr lang="en-US" sz="2000" dirty="0"/>
              <a:t>The web 2.0 tools were innovative for the students and invited them to talk. The students were really motivated with the innovation.  We could overcome some limitations that we had regarding the developing oral production. The factor of not having enough opportunities for oral practice in class was overcome through the constant practices in the laboratory using </a:t>
            </a:r>
            <a:r>
              <a:rPr lang="en-US" sz="2000" dirty="0" err="1"/>
              <a:t>Voki</a:t>
            </a:r>
            <a:r>
              <a:rPr lang="en-US" sz="2000" dirty="0"/>
              <a:t>, </a:t>
            </a:r>
            <a:r>
              <a:rPr lang="en-US" sz="2000" dirty="0" err="1"/>
              <a:t>Vocaroo</a:t>
            </a:r>
            <a:r>
              <a:rPr lang="en-US" sz="2000" dirty="0"/>
              <a:t>, and Voice thread software.</a:t>
            </a:r>
            <a:endParaRPr lang="es-ES" sz="2000" dirty="0"/>
          </a:p>
          <a:p>
            <a:pPr algn="just">
              <a:spcBef>
                <a:spcPts val="600"/>
              </a:spcBef>
            </a:pPr>
            <a:r>
              <a:rPr lang="en-US" sz="2000" dirty="0"/>
              <a:t>During the practices in the laboratory the students had the chance to record their voices as many times they wanted until they agreed their pronunciation, therefore, the technology web 2.0 </a:t>
            </a:r>
            <a:r>
              <a:rPr lang="en-US" sz="2000" dirty="0" err="1"/>
              <a:t>Voki</a:t>
            </a:r>
            <a:r>
              <a:rPr lang="en-US" sz="2000" dirty="0"/>
              <a:t>, </a:t>
            </a:r>
            <a:r>
              <a:rPr lang="en-US" sz="2000" dirty="0" err="1"/>
              <a:t>Vocaroo</a:t>
            </a:r>
            <a:r>
              <a:rPr lang="en-US" sz="2000" dirty="0"/>
              <a:t>, and Voice thread were very useful for them to increase their oral production and at the same time they enjoyed working with these new innovative software forgetting about the pressure of a normal classroom.</a:t>
            </a:r>
            <a:endParaRPr lang="es-EC"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7993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C"/>
          </a:p>
        </p:txBody>
      </p:sp>
      <p:graphicFrame>
        <p:nvGraphicFramePr>
          <p:cNvPr id="4" name="3 Tabla"/>
          <p:cNvGraphicFramePr>
            <a:graphicFrameLocks noGrp="1"/>
          </p:cNvGraphicFramePr>
          <p:nvPr>
            <p:extLst>
              <p:ext uri="{D42A27DB-BD31-4B8C-83A1-F6EECF244321}">
                <p14:modId xmlns:p14="http://schemas.microsoft.com/office/powerpoint/2010/main" val="923172203"/>
              </p:ext>
            </p:extLst>
          </p:nvPr>
        </p:nvGraphicFramePr>
        <p:xfrm>
          <a:off x="467544" y="2492896"/>
          <a:ext cx="8136906" cy="2421704"/>
        </p:xfrm>
        <a:graphic>
          <a:graphicData uri="http://schemas.openxmlformats.org/drawingml/2006/table">
            <a:tbl>
              <a:tblPr firstRow="1" firstCol="1" bandRow="1">
                <a:tableStyleId>{5C22544A-7EE6-4342-B048-85BDC9FD1C3A}</a:tableStyleId>
              </a:tblPr>
              <a:tblGrid>
                <a:gridCol w="1813280"/>
                <a:gridCol w="1011399"/>
                <a:gridCol w="802834"/>
                <a:gridCol w="806644"/>
                <a:gridCol w="817119"/>
                <a:gridCol w="828548"/>
                <a:gridCol w="1011399"/>
                <a:gridCol w="1045683"/>
              </a:tblGrid>
              <a:tr h="430923">
                <a:tc rowSpan="2">
                  <a:txBody>
                    <a:bodyPr/>
                    <a:lstStyle/>
                    <a:p>
                      <a:pPr indent="107950" algn="ctr">
                        <a:lnSpc>
                          <a:spcPct val="150000"/>
                        </a:lnSpc>
                        <a:spcAft>
                          <a:spcPts val="0"/>
                        </a:spcAft>
                      </a:pPr>
                      <a:r>
                        <a:rPr lang="en-US" sz="1000" dirty="0">
                          <a:solidFill>
                            <a:schemeClr val="accent6">
                              <a:lumMod val="50000"/>
                            </a:schemeClr>
                          </a:solidFill>
                          <a:effectLst/>
                        </a:rPr>
                        <a:t> </a:t>
                      </a:r>
                      <a:endParaRPr lang="es-EC" sz="1100" dirty="0">
                        <a:solidFill>
                          <a:schemeClr val="accent6">
                            <a:lumMod val="50000"/>
                          </a:schemeClr>
                        </a:solidFill>
                        <a:effectLst/>
                      </a:endParaRPr>
                    </a:p>
                    <a:p>
                      <a:pPr indent="107950" algn="ctr">
                        <a:lnSpc>
                          <a:spcPct val="150000"/>
                        </a:lnSpc>
                        <a:spcAft>
                          <a:spcPts val="0"/>
                        </a:spcAft>
                      </a:pPr>
                      <a:r>
                        <a:rPr lang="es-ES" sz="1000" dirty="0">
                          <a:solidFill>
                            <a:schemeClr val="accent6">
                              <a:lumMod val="50000"/>
                            </a:schemeClr>
                          </a:solidFill>
                          <a:effectLst/>
                        </a:rPr>
                        <a:t>PARAMETERS</a:t>
                      </a:r>
                      <a:endParaRPr lang="es-EC" sz="1100" dirty="0">
                        <a:solidFill>
                          <a:schemeClr val="accent6">
                            <a:lumMod val="50000"/>
                          </a:schemeClr>
                        </a:solidFill>
                        <a:effectLst/>
                        <a:latin typeface="Calibri"/>
                        <a:ea typeface="Times New Roman"/>
                        <a:cs typeface="Times New Roman"/>
                      </a:endParaRPr>
                    </a:p>
                  </a:txBody>
                  <a:tcPr marL="68580" marR="68580" marT="0" marB="0">
                    <a:solidFill>
                      <a:schemeClr val="accent3">
                        <a:lumMod val="20000"/>
                        <a:lumOff val="80000"/>
                      </a:schemeClr>
                    </a:solidFill>
                  </a:tcPr>
                </a:tc>
                <a:tc>
                  <a:txBody>
                    <a:bodyPr/>
                    <a:lstStyle/>
                    <a:p>
                      <a:pPr indent="107950" algn="ctr">
                        <a:lnSpc>
                          <a:spcPct val="150000"/>
                        </a:lnSpc>
                        <a:spcAft>
                          <a:spcPts val="0"/>
                        </a:spcAft>
                      </a:pPr>
                      <a:r>
                        <a:rPr lang="es-ES" sz="1400" b="1" dirty="0">
                          <a:solidFill>
                            <a:schemeClr val="accent6">
                              <a:lumMod val="50000"/>
                            </a:schemeClr>
                          </a:solidFill>
                          <a:effectLst/>
                        </a:rPr>
                        <a:t>1st. </a:t>
                      </a:r>
                      <a:endParaRPr lang="es-EC" sz="1400" b="1" dirty="0">
                        <a:solidFill>
                          <a:schemeClr val="accent6">
                            <a:lumMod val="50000"/>
                          </a:schemeClr>
                        </a:solidFill>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400" b="1" dirty="0">
                          <a:solidFill>
                            <a:schemeClr val="accent6">
                              <a:lumMod val="50000"/>
                            </a:schemeClr>
                          </a:solidFill>
                          <a:effectLst/>
                        </a:rPr>
                        <a:t>2nd. </a:t>
                      </a:r>
                      <a:endParaRPr lang="es-EC" sz="1400" b="1" dirty="0">
                        <a:solidFill>
                          <a:schemeClr val="accent6">
                            <a:lumMod val="50000"/>
                          </a:schemeClr>
                        </a:solidFill>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400" b="1" dirty="0">
                          <a:solidFill>
                            <a:schemeClr val="accent6">
                              <a:lumMod val="50000"/>
                            </a:schemeClr>
                          </a:solidFill>
                          <a:effectLst/>
                        </a:rPr>
                        <a:t>3rd.</a:t>
                      </a:r>
                      <a:endParaRPr lang="es-EC" sz="1400" b="1" dirty="0">
                        <a:solidFill>
                          <a:schemeClr val="accent6">
                            <a:lumMod val="50000"/>
                          </a:schemeClr>
                        </a:solidFill>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400" b="1" dirty="0">
                          <a:solidFill>
                            <a:schemeClr val="accent6">
                              <a:lumMod val="50000"/>
                            </a:schemeClr>
                          </a:solidFill>
                          <a:effectLst/>
                        </a:rPr>
                        <a:t>4th. </a:t>
                      </a:r>
                      <a:endParaRPr lang="es-EC" sz="1400" b="1" dirty="0">
                        <a:solidFill>
                          <a:schemeClr val="accent6">
                            <a:lumMod val="50000"/>
                          </a:schemeClr>
                        </a:solidFill>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400" b="1" dirty="0">
                          <a:solidFill>
                            <a:schemeClr val="accent6">
                              <a:lumMod val="50000"/>
                            </a:schemeClr>
                          </a:solidFill>
                          <a:effectLst/>
                        </a:rPr>
                        <a:t>5th.</a:t>
                      </a:r>
                      <a:endParaRPr lang="es-EC" sz="1400" b="1" dirty="0">
                        <a:solidFill>
                          <a:schemeClr val="accent6">
                            <a:lumMod val="50000"/>
                          </a:schemeClr>
                        </a:solidFill>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400" b="1" dirty="0">
                          <a:solidFill>
                            <a:schemeClr val="accent6">
                              <a:lumMod val="50000"/>
                            </a:schemeClr>
                          </a:solidFill>
                          <a:effectLst/>
                        </a:rPr>
                        <a:t> </a:t>
                      </a:r>
                      <a:endParaRPr lang="es-EC" sz="1400" b="1" dirty="0">
                        <a:solidFill>
                          <a:schemeClr val="accent6">
                            <a:lumMod val="50000"/>
                          </a:schemeClr>
                        </a:solidFill>
                        <a:effectLst/>
                      </a:endParaRPr>
                    </a:p>
                    <a:p>
                      <a:pPr indent="107950" algn="ctr">
                        <a:lnSpc>
                          <a:spcPct val="150000"/>
                        </a:lnSpc>
                        <a:spcAft>
                          <a:spcPts val="0"/>
                        </a:spcAft>
                      </a:pPr>
                      <a:r>
                        <a:rPr lang="es-ES" sz="1400" b="1" dirty="0">
                          <a:solidFill>
                            <a:schemeClr val="accent6">
                              <a:lumMod val="50000"/>
                            </a:schemeClr>
                          </a:solidFill>
                          <a:effectLst/>
                        </a:rPr>
                        <a:t>AVERAGE</a:t>
                      </a:r>
                      <a:endParaRPr lang="es-EC" sz="1400" b="1" dirty="0">
                        <a:solidFill>
                          <a:schemeClr val="accent6">
                            <a:lumMod val="50000"/>
                          </a:schemeClr>
                        </a:solidFill>
                        <a:effectLst/>
                        <a:latin typeface="Calibri"/>
                        <a:ea typeface="Times New Roman"/>
                        <a:cs typeface="Times New Roman"/>
                      </a:endParaRPr>
                    </a:p>
                  </a:txBody>
                  <a:tcPr marL="68580" marR="68580" marT="0" marB="0"/>
                </a:tc>
                <a:tc rowSpan="2">
                  <a:txBody>
                    <a:bodyPr/>
                    <a:lstStyle/>
                    <a:p>
                      <a:pPr indent="107950" algn="ctr">
                        <a:lnSpc>
                          <a:spcPct val="150000"/>
                        </a:lnSpc>
                        <a:spcAft>
                          <a:spcPts val="0"/>
                        </a:spcAft>
                      </a:pPr>
                      <a:r>
                        <a:rPr lang="es-ES" sz="1400" b="1" dirty="0">
                          <a:solidFill>
                            <a:schemeClr val="accent6">
                              <a:lumMod val="50000"/>
                            </a:schemeClr>
                          </a:solidFill>
                          <a:effectLst/>
                        </a:rPr>
                        <a:t> </a:t>
                      </a:r>
                      <a:r>
                        <a:rPr lang="es-ES" sz="1400" b="1" dirty="0" smtClean="0">
                          <a:solidFill>
                            <a:schemeClr val="accent6">
                              <a:lumMod val="50000"/>
                            </a:schemeClr>
                          </a:solidFill>
                          <a:effectLst/>
                        </a:rPr>
                        <a:t>PERCENT</a:t>
                      </a:r>
                      <a:endParaRPr lang="es-EC" sz="1400" b="1" dirty="0">
                        <a:solidFill>
                          <a:schemeClr val="accent6">
                            <a:lumMod val="50000"/>
                          </a:schemeClr>
                        </a:solidFill>
                        <a:effectLst/>
                      </a:endParaRPr>
                    </a:p>
                    <a:p>
                      <a:pPr indent="107950" algn="ctr">
                        <a:lnSpc>
                          <a:spcPct val="150000"/>
                        </a:lnSpc>
                        <a:spcAft>
                          <a:spcPts val="0"/>
                        </a:spcAft>
                      </a:pPr>
                      <a:r>
                        <a:rPr lang="es-ES" sz="1400" b="1" dirty="0">
                          <a:solidFill>
                            <a:schemeClr val="accent6">
                              <a:lumMod val="50000"/>
                            </a:schemeClr>
                          </a:solidFill>
                          <a:effectLst/>
                        </a:rPr>
                        <a:t>(%)</a:t>
                      </a:r>
                      <a:endParaRPr lang="es-EC" sz="1400" b="1" dirty="0">
                        <a:solidFill>
                          <a:schemeClr val="accent6">
                            <a:lumMod val="50000"/>
                          </a:schemeClr>
                        </a:solidFill>
                        <a:effectLst/>
                        <a:latin typeface="Calibri"/>
                        <a:ea typeface="Times New Roman"/>
                        <a:cs typeface="Times New Roman"/>
                      </a:endParaRPr>
                    </a:p>
                  </a:txBody>
                  <a:tcPr marL="68580" marR="68580" marT="0" marB="0"/>
                </a:tc>
              </a:tr>
              <a:tr h="283969">
                <a:tc vMerge="1">
                  <a:txBody>
                    <a:bodyPr/>
                    <a:lstStyle/>
                    <a:p>
                      <a:endParaRPr lang="es-EC"/>
                    </a:p>
                  </a:txBody>
                  <a:tcPr/>
                </a:tc>
                <a:tc gridSpan="5">
                  <a:txBody>
                    <a:bodyPr/>
                    <a:lstStyle/>
                    <a:p>
                      <a:pPr indent="107950" algn="ctr">
                        <a:lnSpc>
                          <a:spcPct val="150000"/>
                        </a:lnSpc>
                        <a:spcAft>
                          <a:spcPts val="0"/>
                        </a:spcAft>
                      </a:pPr>
                      <a:r>
                        <a:rPr lang="es-ES" sz="1400" b="1" dirty="0" smtClean="0">
                          <a:solidFill>
                            <a:schemeClr val="accent6">
                              <a:lumMod val="50000"/>
                            </a:schemeClr>
                          </a:solidFill>
                          <a:effectLst/>
                        </a:rPr>
                        <a:t>WEEKS</a:t>
                      </a:r>
                      <a:endParaRPr lang="es-EC" sz="1400" b="1" dirty="0">
                        <a:solidFill>
                          <a:schemeClr val="accent6">
                            <a:lumMod val="50000"/>
                          </a:schemeClr>
                        </a:solidFill>
                        <a:effectLst/>
                        <a:latin typeface="Calibri"/>
                        <a:ea typeface="Times New Roman"/>
                        <a:cs typeface="Times New Roman"/>
                      </a:endParaRPr>
                    </a:p>
                  </a:txBody>
                  <a:tcPr marL="68580" marR="68580" marT="0" marB="0"/>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a:txBody>
                    <a:bodyPr/>
                    <a:lstStyle/>
                    <a:p>
                      <a:pPr indent="107950" algn="ctr">
                        <a:lnSpc>
                          <a:spcPct val="150000"/>
                        </a:lnSpc>
                        <a:spcAft>
                          <a:spcPts val="0"/>
                        </a:spcAft>
                      </a:pPr>
                      <a:r>
                        <a:rPr lang="es-ES" sz="1400" b="1" dirty="0">
                          <a:solidFill>
                            <a:schemeClr val="accent6">
                              <a:lumMod val="50000"/>
                            </a:schemeClr>
                          </a:solidFill>
                          <a:effectLst/>
                        </a:rPr>
                        <a:t> </a:t>
                      </a:r>
                      <a:endParaRPr lang="es-EC" sz="1400" b="1" dirty="0">
                        <a:solidFill>
                          <a:schemeClr val="accent6">
                            <a:lumMod val="50000"/>
                          </a:schemeClr>
                        </a:solidFill>
                        <a:effectLst/>
                        <a:latin typeface="Calibri"/>
                        <a:ea typeface="Times New Roman"/>
                        <a:cs typeface="Times New Roman"/>
                      </a:endParaRPr>
                    </a:p>
                  </a:txBody>
                  <a:tcPr marL="68580" marR="68580" marT="0" marB="0"/>
                </a:tc>
                <a:tc vMerge="1">
                  <a:txBody>
                    <a:bodyPr/>
                    <a:lstStyle/>
                    <a:p>
                      <a:endParaRPr lang="es-EC"/>
                    </a:p>
                  </a:txBody>
                  <a:tcPr/>
                </a:tc>
              </a:tr>
              <a:tr h="254625">
                <a:tc>
                  <a:txBody>
                    <a:bodyPr/>
                    <a:lstStyle/>
                    <a:p>
                      <a:pPr indent="107950" algn="l">
                        <a:lnSpc>
                          <a:spcPct val="150000"/>
                        </a:lnSpc>
                        <a:spcAft>
                          <a:spcPts val="0"/>
                        </a:spcAft>
                      </a:pPr>
                      <a:r>
                        <a:rPr lang="es-ES" sz="1000" dirty="0">
                          <a:solidFill>
                            <a:schemeClr val="accent6">
                              <a:lumMod val="50000"/>
                            </a:schemeClr>
                          </a:solidFill>
                          <a:effectLst/>
                        </a:rPr>
                        <a:t>FLUENCY</a:t>
                      </a:r>
                      <a:endParaRPr lang="es-EC" sz="1100" dirty="0">
                        <a:solidFill>
                          <a:schemeClr val="accent6">
                            <a:lumMod val="50000"/>
                          </a:schemeClr>
                        </a:solidFill>
                        <a:effectLst/>
                        <a:latin typeface="Calibri"/>
                        <a:ea typeface="Times New Roman"/>
                        <a:cs typeface="Times New Roman"/>
                      </a:endParaRPr>
                    </a:p>
                  </a:txBody>
                  <a:tcPr marL="68580" marR="68580" marT="0" marB="0">
                    <a:solidFill>
                      <a:schemeClr val="accent3">
                        <a:lumMod val="20000"/>
                        <a:lumOff val="80000"/>
                      </a:schemeClr>
                    </a:solidFill>
                  </a:tcPr>
                </a:tc>
                <a:tc>
                  <a:txBody>
                    <a:bodyPr/>
                    <a:lstStyle/>
                    <a:p>
                      <a:pPr indent="107950" algn="ctr">
                        <a:lnSpc>
                          <a:spcPct val="150000"/>
                        </a:lnSpc>
                        <a:spcAft>
                          <a:spcPts val="0"/>
                        </a:spcAft>
                      </a:pPr>
                      <a:r>
                        <a:rPr lang="es-ES" sz="1000" dirty="0">
                          <a:solidFill>
                            <a:schemeClr val="accent2">
                              <a:lumMod val="75000"/>
                            </a:schemeClr>
                          </a:solidFill>
                          <a:effectLst/>
                        </a:rPr>
                        <a:t>2,8</a:t>
                      </a:r>
                      <a:endParaRPr lang="es-EC" sz="1100" dirty="0">
                        <a:solidFill>
                          <a:schemeClr val="accent2">
                            <a:lumMod val="75000"/>
                          </a:schemeClr>
                        </a:solidFill>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000" dirty="0">
                          <a:solidFill>
                            <a:schemeClr val="accent2">
                              <a:lumMod val="75000"/>
                            </a:schemeClr>
                          </a:solidFill>
                          <a:effectLst/>
                        </a:rPr>
                        <a:t>3,3</a:t>
                      </a:r>
                      <a:endParaRPr lang="es-EC" sz="1100" dirty="0">
                        <a:solidFill>
                          <a:schemeClr val="accent2">
                            <a:lumMod val="75000"/>
                          </a:schemeClr>
                        </a:solidFill>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000" dirty="0">
                          <a:solidFill>
                            <a:schemeClr val="accent2">
                              <a:lumMod val="75000"/>
                            </a:schemeClr>
                          </a:solidFill>
                          <a:effectLst/>
                        </a:rPr>
                        <a:t>4,5</a:t>
                      </a:r>
                      <a:endParaRPr lang="es-EC" sz="1100" dirty="0">
                        <a:solidFill>
                          <a:schemeClr val="accent2">
                            <a:lumMod val="75000"/>
                          </a:schemeClr>
                        </a:solidFill>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000" dirty="0">
                          <a:solidFill>
                            <a:schemeClr val="accent2">
                              <a:lumMod val="75000"/>
                            </a:schemeClr>
                          </a:solidFill>
                          <a:effectLst/>
                        </a:rPr>
                        <a:t>5,6</a:t>
                      </a:r>
                      <a:endParaRPr lang="es-EC" sz="1100" dirty="0">
                        <a:solidFill>
                          <a:schemeClr val="accent2">
                            <a:lumMod val="75000"/>
                          </a:schemeClr>
                        </a:solidFill>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000">
                          <a:solidFill>
                            <a:schemeClr val="accent2">
                              <a:lumMod val="75000"/>
                            </a:schemeClr>
                          </a:solidFill>
                          <a:effectLst/>
                        </a:rPr>
                        <a:t>7,5</a:t>
                      </a:r>
                      <a:endParaRPr lang="es-EC" sz="1100">
                        <a:solidFill>
                          <a:schemeClr val="accent2">
                            <a:lumMod val="75000"/>
                          </a:schemeClr>
                        </a:solidFill>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000">
                          <a:effectLst/>
                        </a:rPr>
                        <a:t>4,74</a:t>
                      </a:r>
                      <a:endParaRPr lang="es-EC" sz="1100">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000">
                          <a:effectLst/>
                        </a:rPr>
                        <a:t>23,4</a:t>
                      </a:r>
                      <a:endParaRPr lang="es-EC" sz="1100">
                        <a:effectLst/>
                        <a:latin typeface="Calibri"/>
                        <a:ea typeface="Times New Roman"/>
                        <a:cs typeface="Times New Roman"/>
                      </a:endParaRPr>
                    </a:p>
                  </a:txBody>
                  <a:tcPr marL="68580" marR="68580" marT="0" marB="0"/>
                </a:tc>
              </a:tr>
              <a:tr h="254625">
                <a:tc>
                  <a:txBody>
                    <a:bodyPr/>
                    <a:lstStyle/>
                    <a:p>
                      <a:pPr indent="107950" algn="l">
                        <a:lnSpc>
                          <a:spcPct val="150000"/>
                        </a:lnSpc>
                        <a:spcAft>
                          <a:spcPts val="0"/>
                        </a:spcAft>
                      </a:pPr>
                      <a:r>
                        <a:rPr lang="es-ES" sz="1000" dirty="0">
                          <a:solidFill>
                            <a:schemeClr val="accent6">
                              <a:lumMod val="50000"/>
                            </a:schemeClr>
                          </a:solidFill>
                          <a:effectLst/>
                        </a:rPr>
                        <a:t>PRONUNCIATION</a:t>
                      </a:r>
                      <a:endParaRPr lang="es-EC" sz="1100" dirty="0">
                        <a:solidFill>
                          <a:schemeClr val="accent6">
                            <a:lumMod val="50000"/>
                          </a:schemeClr>
                        </a:solidFill>
                        <a:effectLst/>
                        <a:latin typeface="Calibri"/>
                        <a:ea typeface="Times New Roman"/>
                        <a:cs typeface="Times New Roman"/>
                      </a:endParaRPr>
                    </a:p>
                  </a:txBody>
                  <a:tcPr marL="68580" marR="68580" marT="0" marB="0">
                    <a:solidFill>
                      <a:schemeClr val="accent3">
                        <a:lumMod val="20000"/>
                        <a:lumOff val="80000"/>
                      </a:schemeClr>
                    </a:solidFill>
                  </a:tcPr>
                </a:tc>
                <a:tc>
                  <a:txBody>
                    <a:bodyPr/>
                    <a:lstStyle/>
                    <a:p>
                      <a:pPr indent="107950" algn="ctr">
                        <a:lnSpc>
                          <a:spcPct val="150000"/>
                        </a:lnSpc>
                        <a:spcAft>
                          <a:spcPts val="0"/>
                        </a:spcAft>
                      </a:pPr>
                      <a:r>
                        <a:rPr lang="es-ES" sz="1000">
                          <a:solidFill>
                            <a:schemeClr val="accent2">
                              <a:lumMod val="75000"/>
                            </a:schemeClr>
                          </a:solidFill>
                          <a:effectLst/>
                        </a:rPr>
                        <a:t>2,6</a:t>
                      </a:r>
                      <a:endParaRPr lang="es-EC" sz="1100">
                        <a:solidFill>
                          <a:schemeClr val="accent2">
                            <a:lumMod val="75000"/>
                          </a:schemeClr>
                        </a:solidFill>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000">
                          <a:solidFill>
                            <a:schemeClr val="accent2">
                              <a:lumMod val="75000"/>
                            </a:schemeClr>
                          </a:solidFill>
                          <a:effectLst/>
                        </a:rPr>
                        <a:t>4,6</a:t>
                      </a:r>
                      <a:endParaRPr lang="es-EC" sz="1100">
                        <a:solidFill>
                          <a:schemeClr val="accent2">
                            <a:lumMod val="75000"/>
                          </a:schemeClr>
                        </a:solidFill>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000" dirty="0">
                          <a:solidFill>
                            <a:schemeClr val="accent2">
                              <a:lumMod val="75000"/>
                            </a:schemeClr>
                          </a:solidFill>
                          <a:effectLst/>
                        </a:rPr>
                        <a:t>5,6</a:t>
                      </a:r>
                      <a:endParaRPr lang="es-EC" sz="1100" dirty="0">
                        <a:solidFill>
                          <a:schemeClr val="accent2">
                            <a:lumMod val="75000"/>
                          </a:schemeClr>
                        </a:solidFill>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000" dirty="0">
                          <a:solidFill>
                            <a:schemeClr val="accent2">
                              <a:lumMod val="75000"/>
                            </a:schemeClr>
                          </a:solidFill>
                          <a:effectLst/>
                        </a:rPr>
                        <a:t>6,4</a:t>
                      </a:r>
                      <a:endParaRPr lang="es-EC" sz="1100" dirty="0">
                        <a:solidFill>
                          <a:schemeClr val="accent2">
                            <a:lumMod val="75000"/>
                          </a:schemeClr>
                        </a:solidFill>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000" dirty="0">
                          <a:solidFill>
                            <a:schemeClr val="accent2">
                              <a:lumMod val="75000"/>
                            </a:schemeClr>
                          </a:solidFill>
                          <a:effectLst/>
                        </a:rPr>
                        <a:t>8,4</a:t>
                      </a:r>
                      <a:endParaRPr lang="es-EC" sz="1100" dirty="0">
                        <a:solidFill>
                          <a:schemeClr val="accent2">
                            <a:lumMod val="75000"/>
                          </a:schemeClr>
                        </a:solidFill>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000">
                          <a:effectLst/>
                        </a:rPr>
                        <a:t>5,52</a:t>
                      </a:r>
                      <a:endParaRPr lang="es-EC" sz="1100">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000">
                          <a:effectLst/>
                        </a:rPr>
                        <a:t>27,3</a:t>
                      </a:r>
                      <a:endParaRPr lang="es-EC" sz="1100">
                        <a:effectLst/>
                        <a:latin typeface="Calibri"/>
                        <a:ea typeface="Times New Roman"/>
                        <a:cs typeface="Times New Roman"/>
                      </a:endParaRPr>
                    </a:p>
                  </a:txBody>
                  <a:tcPr marL="68580" marR="68580" marT="0" marB="0"/>
                </a:tc>
              </a:tr>
              <a:tr h="254625">
                <a:tc>
                  <a:txBody>
                    <a:bodyPr/>
                    <a:lstStyle/>
                    <a:p>
                      <a:pPr indent="107950" algn="l">
                        <a:lnSpc>
                          <a:spcPct val="150000"/>
                        </a:lnSpc>
                        <a:spcAft>
                          <a:spcPts val="0"/>
                        </a:spcAft>
                      </a:pPr>
                      <a:r>
                        <a:rPr lang="es-ES" sz="1000" dirty="0">
                          <a:solidFill>
                            <a:schemeClr val="accent6">
                              <a:lumMod val="50000"/>
                            </a:schemeClr>
                          </a:solidFill>
                          <a:effectLst/>
                        </a:rPr>
                        <a:t>CONTENT</a:t>
                      </a:r>
                      <a:endParaRPr lang="es-EC" sz="1100" dirty="0">
                        <a:solidFill>
                          <a:schemeClr val="accent6">
                            <a:lumMod val="50000"/>
                          </a:schemeClr>
                        </a:solidFill>
                        <a:effectLst/>
                        <a:latin typeface="Calibri"/>
                        <a:ea typeface="Times New Roman"/>
                        <a:cs typeface="Times New Roman"/>
                      </a:endParaRPr>
                    </a:p>
                  </a:txBody>
                  <a:tcPr marL="68580" marR="68580" marT="0" marB="0">
                    <a:solidFill>
                      <a:schemeClr val="accent3">
                        <a:lumMod val="20000"/>
                        <a:lumOff val="80000"/>
                      </a:schemeClr>
                    </a:solidFill>
                  </a:tcPr>
                </a:tc>
                <a:tc>
                  <a:txBody>
                    <a:bodyPr/>
                    <a:lstStyle/>
                    <a:p>
                      <a:pPr indent="107950" algn="ctr">
                        <a:lnSpc>
                          <a:spcPct val="150000"/>
                        </a:lnSpc>
                        <a:spcAft>
                          <a:spcPts val="0"/>
                        </a:spcAft>
                      </a:pPr>
                      <a:r>
                        <a:rPr lang="es-ES" sz="1000">
                          <a:solidFill>
                            <a:schemeClr val="accent2">
                              <a:lumMod val="75000"/>
                            </a:schemeClr>
                          </a:solidFill>
                          <a:effectLst/>
                        </a:rPr>
                        <a:t>2,9</a:t>
                      </a:r>
                      <a:endParaRPr lang="es-EC" sz="1100">
                        <a:solidFill>
                          <a:schemeClr val="accent2">
                            <a:lumMod val="75000"/>
                          </a:schemeClr>
                        </a:solidFill>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000">
                          <a:solidFill>
                            <a:schemeClr val="accent2">
                              <a:lumMod val="75000"/>
                            </a:schemeClr>
                          </a:solidFill>
                          <a:effectLst/>
                        </a:rPr>
                        <a:t>3,4</a:t>
                      </a:r>
                      <a:endParaRPr lang="es-EC" sz="1100">
                        <a:solidFill>
                          <a:schemeClr val="accent2">
                            <a:lumMod val="75000"/>
                          </a:schemeClr>
                        </a:solidFill>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000">
                          <a:solidFill>
                            <a:schemeClr val="accent2">
                              <a:lumMod val="75000"/>
                            </a:schemeClr>
                          </a:solidFill>
                          <a:effectLst/>
                        </a:rPr>
                        <a:t>4,6</a:t>
                      </a:r>
                      <a:endParaRPr lang="es-EC" sz="1100">
                        <a:solidFill>
                          <a:schemeClr val="accent2">
                            <a:lumMod val="75000"/>
                          </a:schemeClr>
                        </a:solidFill>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000">
                          <a:solidFill>
                            <a:schemeClr val="accent2">
                              <a:lumMod val="75000"/>
                            </a:schemeClr>
                          </a:solidFill>
                          <a:effectLst/>
                        </a:rPr>
                        <a:t>5,5</a:t>
                      </a:r>
                      <a:endParaRPr lang="es-EC" sz="1100">
                        <a:solidFill>
                          <a:schemeClr val="accent2">
                            <a:lumMod val="75000"/>
                          </a:schemeClr>
                        </a:solidFill>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000" dirty="0">
                          <a:solidFill>
                            <a:schemeClr val="accent2">
                              <a:lumMod val="75000"/>
                            </a:schemeClr>
                          </a:solidFill>
                          <a:effectLst/>
                        </a:rPr>
                        <a:t>7,3</a:t>
                      </a:r>
                      <a:endParaRPr lang="es-EC" sz="1100" dirty="0">
                        <a:solidFill>
                          <a:schemeClr val="accent2">
                            <a:lumMod val="75000"/>
                          </a:schemeClr>
                        </a:solidFill>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000" dirty="0">
                          <a:effectLst/>
                        </a:rPr>
                        <a:t>4,74</a:t>
                      </a:r>
                      <a:endParaRPr lang="es-EC" sz="1100" dirty="0">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000">
                          <a:effectLst/>
                        </a:rPr>
                        <a:t>23,4</a:t>
                      </a:r>
                      <a:endParaRPr lang="es-EC" sz="1100">
                        <a:effectLst/>
                        <a:latin typeface="Calibri"/>
                        <a:ea typeface="Times New Roman"/>
                        <a:cs typeface="Times New Roman"/>
                      </a:endParaRPr>
                    </a:p>
                  </a:txBody>
                  <a:tcPr marL="68580" marR="68580" marT="0" marB="0"/>
                </a:tc>
              </a:tr>
              <a:tr h="254625">
                <a:tc>
                  <a:txBody>
                    <a:bodyPr/>
                    <a:lstStyle/>
                    <a:p>
                      <a:pPr indent="107950" algn="l">
                        <a:lnSpc>
                          <a:spcPct val="150000"/>
                        </a:lnSpc>
                        <a:spcAft>
                          <a:spcPts val="0"/>
                        </a:spcAft>
                      </a:pPr>
                      <a:r>
                        <a:rPr lang="es-ES" sz="1000" dirty="0">
                          <a:solidFill>
                            <a:schemeClr val="accent6">
                              <a:lumMod val="50000"/>
                            </a:schemeClr>
                          </a:solidFill>
                          <a:effectLst/>
                        </a:rPr>
                        <a:t>QQ. AA.</a:t>
                      </a:r>
                      <a:endParaRPr lang="es-EC" sz="1100" dirty="0">
                        <a:solidFill>
                          <a:schemeClr val="accent6">
                            <a:lumMod val="50000"/>
                          </a:schemeClr>
                        </a:solidFill>
                        <a:effectLst/>
                        <a:latin typeface="Calibri"/>
                        <a:ea typeface="Times New Roman"/>
                        <a:cs typeface="Times New Roman"/>
                      </a:endParaRPr>
                    </a:p>
                  </a:txBody>
                  <a:tcPr marL="68580" marR="68580" marT="0" marB="0">
                    <a:solidFill>
                      <a:schemeClr val="accent3">
                        <a:lumMod val="20000"/>
                        <a:lumOff val="80000"/>
                      </a:schemeClr>
                    </a:solidFill>
                  </a:tcPr>
                </a:tc>
                <a:tc>
                  <a:txBody>
                    <a:bodyPr/>
                    <a:lstStyle/>
                    <a:p>
                      <a:pPr indent="107950" algn="ctr">
                        <a:lnSpc>
                          <a:spcPct val="150000"/>
                        </a:lnSpc>
                        <a:spcAft>
                          <a:spcPts val="0"/>
                        </a:spcAft>
                      </a:pPr>
                      <a:r>
                        <a:rPr lang="es-ES" sz="1000">
                          <a:solidFill>
                            <a:schemeClr val="accent2">
                              <a:lumMod val="75000"/>
                            </a:schemeClr>
                          </a:solidFill>
                          <a:effectLst/>
                        </a:rPr>
                        <a:t>2,7</a:t>
                      </a:r>
                      <a:endParaRPr lang="es-EC" sz="1100">
                        <a:solidFill>
                          <a:schemeClr val="accent2">
                            <a:lumMod val="75000"/>
                          </a:schemeClr>
                        </a:solidFill>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000">
                          <a:solidFill>
                            <a:schemeClr val="accent2">
                              <a:lumMod val="75000"/>
                            </a:schemeClr>
                          </a:solidFill>
                          <a:effectLst/>
                        </a:rPr>
                        <a:t>3,3</a:t>
                      </a:r>
                      <a:endParaRPr lang="es-EC" sz="1100">
                        <a:solidFill>
                          <a:schemeClr val="accent2">
                            <a:lumMod val="75000"/>
                          </a:schemeClr>
                        </a:solidFill>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000">
                          <a:solidFill>
                            <a:schemeClr val="accent2">
                              <a:lumMod val="75000"/>
                            </a:schemeClr>
                          </a:solidFill>
                          <a:effectLst/>
                        </a:rPr>
                        <a:t>5,2</a:t>
                      </a:r>
                      <a:endParaRPr lang="es-EC" sz="1100">
                        <a:solidFill>
                          <a:schemeClr val="accent2">
                            <a:lumMod val="75000"/>
                          </a:schemeClr>
                        </a:solidFill>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000">
                          <a:solidFill>
                            <a:schemeClr val="accent2">
                              <a:lumMod val="75000"/>
                            </a:schemeClr>
                          </a:solidFill>
                          <a:effectLst/>
                        </a:rPr>
                        <a:t>6,1</a:t>
                      </a:r>
                      <a:endParaRPr lang="es-EC" sz="1100">
                        <a:solidFill>
                          <a:schemeClr val="accent2">
                            <a:lumMod val="75000"/>
                          </a:schemeClr>
                        </a:solidFill>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000" dirty="0">
                          <a:solidFill>
                            <a:schemeClr val="accent2">
                              <a:lumMod val="75000"/>
                            </a:schemeClr>
                          </a:solidFill>
                          <a:effectLst/>
                        </a:rPr>
                        <a:t>8,9</a:t>
                      </a:r>
                      <a:endParaRPr lang="es-EC" sz="1100" dirty="0">
                        <a:solidFill>
                          <a:schemeClr val="accent2">
                            <a:lumMod val="75000"/>
                          </a:schemeClr>
                        </a:solidFill>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000" dirty="0">
                          <a:effectLst/>
                        </a:rPr>
                        <a:t>5,24</a:t>
                      </a:r>
                      <a:endParaRPr lang="es-EC" sz="1100" dirty="0">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000" dirty="0">
                          <a:effectLst/>
                        </a:rPr>
                        <a:t>25,9</a:t>
                      </a:r>
                      <a:endParaRPr lang="es-EC" sz="1100" dirty="0">
                        <a:effectLst/>
                        <a:latin typeface="Calibri"/>
                        <a:ea typeface="Times New Roman"/>
                        <a:cs typeface="Times New Roman"/>
                      </a:endParaRPr>
                    </a:p>
                  </a:txBody>
                  <a:tcPr marL="68580" marR="68580" marT="0" marB="0"/>
                </a:tc>
              </a:tr>
              <a:tr h="254625">
                <a:tc>
                  <a:txBody>
                    <a:bodyPr/>
                    <a:lstStyle/>
                    <a:p>
                      <a:pPr indent="107950" algn="l">
                        <a:lnSpc>
                          <a:spcPct val="150000"/>
                        </a:lnSpc>
                        <a:spcAft>
                          <a:spcPts val="0"/>
                        </a:spcAft>
                      </a:pPr>
                      <a:r>
                        <a:rPr lang="es-ES" sz="1000" dirty="0">
                          <a:solidFill>
                            <a:schemeClr val="accent6">
                              <a:lumMod val="50000"/>
                            </a:schemeClr>
                          </a:solidFill>
                          <a:effectLst/>
                        </a:rPr>
                        <a:t> </a:t>
                      </a:r>
                      <a:endParaRPr lang="es-EC" sz="1100" dirty="0">
                        <a:solidFill>
                          <a:schemeClr val="accent6">
                            <a:lumMod val="50000"/>
                          </a:schemeClr>
                        </a:solidFill>
                        <a:effectLst/>
                        <a:latin typeface="Calibri"/>
                        <a:ea typeface="Times New Roman"/>
                        <a:cs typeface="Times New Roman"/>
                      </a:endParaRPr>
                    </a:p>
                  </a:txBody>
                  <a:tcPr marL="68580" marR="68580" marT="0" marB="0">
                    <a:solidFill>
                      <a:schemeClr val="accent3">
                        <a:lumMod val="20000"/>
                        <a:lumOff val="80000"/>
                      </a:schemeClr>
                    </a:solidFill>
                  </a:tcPr>
                </a:tc>
                <a:tc>
                  <a:txBody>
                    <a:bodyPr/>
                    <a:lstStyle/>
                    <a:p>
                      <a:pPr indent="107950" algn="ctr">
                        <a:lnSpc>
                          <a:spcPct val="150000"/>
                        </a:lnSpc>
                        <a:spcAft>
                          <a:spcPts val="0"/>
                        </a:spcAft>
                      </a:pPr>
                      <a:r>
                        <a:rPr lang="es-ES" sz="1000">
                          <a:effectLst/>
                        </a:rPr>
                        <a:t> </a:t>
                      </a:r>
                      <a:endParaRPr lang="es-EC" sz="1100">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000">
                          <a:effectLst/>
                        </a:rPr>
                        <a:t> </a:t>
                      </a:r>
                      <a:endParaRPr lang="es-EC" sz="1100">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000">
                          <a:effectLst/>
                        </a:rPr>
                        <a:t> </a:t>
                      </a:r>
                      <a:endParaRPr lang="es-EC" sz="1100">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000">
                          <a:effectLst/>
                        </a:rPr>
                        <a:t> </a:t>
                      </a:r>
                      <a:endParaRPr lang="es-EC" sz="1100">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000" dirty="0">
                          <a:effectLst/>
                        </a:rPr>
                        <a:t> </a:t>
                      </a:r>
                      <a:endParaRPr lang="es-EC" sz="1100" dirty="0">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000">
                          <a:effectLst/>
                        </a:rPr>
                        <a:t> </a:t>
                      </a:r>
                      <a:endParaRPr lang="es-EC" sz="1100">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000" dirty="0">
                          <a:effectLst/>
                        </a:rPr>
                        <a:t> </a:t>
                      </a:r>
                      <a:endParaRPr lang="es-EC" sz="1100" dirty="0">
                        <a:effectLst/>
                        <a:latin typeface="Calibri"/>
                        <a:ea typeface="Times New Roman"/>
                        <a:cs typeface="Times New Roman"/>
                      </a:endParaRPr>
                    </a:p>
                  </a:txBody>
                  <a:tcPr marL="68580" marR="68580" marT="0" marB="0"/>
                </a:tc>
              </a:tr>
              <a:tr h="254625">
                <a:tc>
                  <a:txBody>
                    <a:bodyPr/>
                    <a:lstStyle/>
                    <a:p>
                      <a:pPr indent="107950" algn="l">
                        <a:lnSpc>
                          <a:spcPct val="150000"/>
                        </a:lnSpc>
                        <a:spcAft>
                          <a:spcPts val="0"/>
                        </a:spcAft>
                      </a:pPr>
                      <a:r>
                        <a:rPr lang="es-ES" sz="1000" dirty="0">
                          <a:solidFill>
                            <a:schemeClr val="accent6">
                              <a:lumMod val="50000"/>
                            </a:schemeClr>
                          </a:solidFill>
                          <a:effectLst/>
                        </a:rPr>
                        <a:t>AVERAGE</a:t>
                      </a:r>
                      <a:endParaRPr lang="es-EC" sz="1100" dirty="0">
                        <a:solidFill>
                          <a:schemeClr val="accent6">
                            <a:lumMod val="50000"/>
                          </a:schemeClr>
                        </a:solidFill>
                        <a:effectLst/>
                        <a:latin typeface="Calibri"/>
                        <a:ea typeface="Times New Roman"/>
                        <a:cs typeface="Times New Roman"/>
                      </a:endParaRPr>
                    </a:p>
                  </a:txBody>
                  <a:tcPr marL="68580" marR="68580" marT="0" marB="0">
                    <a:solidFill>
                      <a:schemeClr val="accent3">
                        <a:lumMod val="20000"/>
                        <a:lumOff val="80000"/>
                      </a:schemeClr>
                    </a:solidFill>
                  </a:tcPr>
                </a:tc>
                <a:tc>
                  <a:txBody>
                    <a:bodyPr/>
                    <a:lstStyle/>
                    <a:p>
                      <a:pPr indent="107950" algn="ctr">
                        <a:lnSpc>
                          <a:spcPct val="150000"/>
                        </a:lnSpc>
                        <a:spcAft>
                          <a:spcPts val="0"/>
                        </a:spcAft>
                      </a:pPr>
                      <a:r>
                        <a:rPr lang="es-ES" sz="1000">
                          <a:effectLst/>
                        </a:rPr>
                        <a:t>2,75</a:t>
                      </a:r>
                      <a:endParaRPr lang="es-EC" sz="1100">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000">
                          <a:effectLst/>
                        </a:rPr>
                        <a:t>3,65</a:t>
                      </a:r>
                      <a:endParaRPr lang="es-EC" sz="1100">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000">
                          <a:effectLst/>
                        </a:rPr>
                        <a:t>4,97</a:t>
                      </a:r>
                      <a:endParaRPr lang="es-EC" sz="1100">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000">
                          <a:effectLst/>
                        </a:rPr>
                        <a:t>5,9</a:t>
                      </a:r>
                      <a:endParaRPr lang="es-EC" sz="1100">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000">
                          <a:effectLst/>
                        </a:rPr>
                        <a:t>8,02</a:t>
                      </a:r>
                      <a:endParaRPr lang="es-EC" sz="1100">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000">
                          <a:effectLst/>
                        </a:rPr>
                        <a:t>5,06</a:t>
                      </a:r>
                      <a:endParaRPr lang="es-EC" sz="1100">
                        <a:effectLst/>
                        <a:latin typeface="Calibri"/>
                        <a:ea typeface="Times New Roman"/>
                        <a:cs typeface="Times New Roman"/>
                      </a:endParaRPr>
                    </a:p>
                  </a:txBody>
                  <a:tcPr marL="68580" marR="68580" marT="0" marB="0"/>
                </a:tc>
                <a:tc>
                  <a:txBody>
                    <a:bodyPr/>
                    <a:lstStyle/>
                    <a:p>
                      <a:pPr indent="107950" algn="ctr">
                        <a:lnSpc>
                          <a:spcPct val="150000"/>
                        </a:lnSpc>
                        <a:spcAft>
                          <a:spcPts val="0"/>
                        </a:spcAft>
                      </a:pPr>
                      <a:r>
                        <a:rPr lang="es-ES" sz="1000" dirty="0">
                          <a:effectLst/>
                        </a:rPr>
                        <a:t> </a:t>
                      </a:r>
                      <a:endParaRPr lang="es-EC" sz="1100" dirty="0">
                        <a:effectLst/>
                        <a:latin typeface="Calibri"/>
                        <a:ea typeface="Times New Roman"/>
                        <a:cs typeface="Times New Roman"/>
                      </a:endParaRPr>
                    </a:p>
                  </a:txBody>
                  <a:tcPr marL="68580" marR="68580" marT="0" marB="0"/>
                </a:tc>
              </a:tr>
            </a:tbl>
          </a:graphicData>
        </a:graphic>
      </p:graphicFrame>
      <p:sp>
        <p:nvSpPr>
          <p:cNvPr id="5" name="Rectangle 1"/>
          <p:cNvSpPr>
            <a:spLocks noChangeArrowheads="1"/>
          </p:cNvSpPr>
          <p:nvPr/>
        </p:nvSpPr>
        <p:spPr bwMode="auto">
          <a:xfrm>
            <a:off x="611560" y="1706270"/>
            <a:ext cx="7272808" cy="446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0795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107950" algn="just" defTabSz="914400" rtl="0" eaLnBrk="1" fontAlgn="base" latinLnBrk="0" hangingPunct="1">
              <a:lnSpc>
                <a:spcPct val="100000"/>
              </a:lnSpc>
              <a:spcBef>
                <a:spcPct val="0"/>
              </a:spcBef>
              <a:spcAft>
                <a:spcPct val="0"/>
              </a:spcAft>
              <a:buClrTx/>
              <a:buSzTx/>
              <a:buFontTx/>
              <a:buNone/>
              <a:tabLst/>
            </a:pPr>
            <a:r>
              <a:rPr kumimoji="0" lang="en-US" altLang="es-EC" sz="11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TABLA</a:t>
            </a:r>
            <a:r>
              <a:rPr kumimoji="0" lang="en-US" altLang="es-EC"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es-EC" sz="11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altLang="es-EC"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altLang="es-EC"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es-EC" sz="1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Results obtained from the application of web 2.0 tools Voki, </a:t>
            </a:r>
            <a:r>
              <a:rPr kumimoji="0" lang="en-US" altLang="es-EC" sz="11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Vocaroo</a:t>
            </a:r>
            <a:r>
              <a:rPr kumimoji="0" lang="en-US" altLang="es-EC" sz="11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Voice thread, to the experimental group from the second year accounting students.</a:t>
            </a:r>
            <a:endParaRPr kumimoji="0" lang="es-EC" altLang="es-EC"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5 Rectángulo"/>
          <p:cNvSpPr/>
          <p:nvPr/>
        </p:nvSpPr>
        <p:spPr>
          <a:xfrm>
            <a:off x="611560" y="4856619"/>
            <a:ext cx="4608512" cy="261610"/>
          </a:xfrm>
          <a:prstGeom prst="rect">
            <a:avLst/>
          </a:prstGeom>
        </p:spPr>
        <p:txBody>
          <a:bodyPr wrap="square">
            <a:spAutoFit/>
          </a:bodyPr>
          <a:lstStyle/>
          <a:p>
            <a:pPr lvl="0" indent="107950" algn="just" eaLnBrk="0" fontAlgn="base" hangingPunct="0">
              <a:spcBef>
                <a:spcPct val="0"/>
              </a:spcBef>
              <a:spcAft>
                <a:spcPct val="0"/>
              </a:spcAft>
            </a:pPr>
            <a:r>
              <a:rPr lang="en-US" altLang="es-EC" sz="1100" dirty="0">
                <a:solidFill>
                  <a:prstClr val="black"/>
                </a:solidFill>
                <a:latin typeface="Times New Roman" pitchFamily="18" charset="0"/>
                <a:ea typeface="Times New Roman" pitchFamily="18" charset="0"/>
                <a:cs typeface="Times New Roman" pitchFamily="18" charset="0"/>
              </a:rPr>
              <a:t>Elaborated by Consuelo Rosales and Emilio Basantes, 2015.</a:t>
            </a:r>
            <a:endParaRPr lang="en-US" altLang="es-EC"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1215193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71400"/>
            <a:ext cx="8229600" cy="1143000"/>
          </a:xfrm>
        </p:spPr>
        <p:txBody>
          <a:bodyPr>
            <a:normAutofit/>
          </a:bodyPr>
          <a:lstStyle/>
          <a:p>
            <a:r>
              <a:rPr lang="en-US" sz="4000" b="1" dirty="0" smtClean="0">
                <a:solidFill>
                  <a:srgbClr val="3333CC"/>
                </a:solidFill>
              </a:rPr>
              <a:t>RESULTS</a:t>
            </a:r>
            <a:endParaRPr lang="es-ES" sz="4000" b="1" dirty="0">
              <a:solidFill>
                <a:srgbClr val="3333CC"/>
              </a:solidFill>
            </a:endParaRPr>
          </a:p>
        </p:txBody>
      </p:sp>
      <p:sp>
        <p:nvSpPr>
          <p:cNvPr id="3" name="2 Marcador de contenido"/>
          <p:cNvSpPr>
            <a:spLocks noGrp="1"/>
          </p:cNvSpPr>
          <p:nvPr>
            <p:ph idx="1"/>
          </p:nvPr>
        </p:nvSpPr>
        <p:spPr>
          <a:xfrm>
            <a:off x="457200" y="775245"/>
            <a:ext cx="8229600" cy="4525963"/>
          </a:xfrm>
        </p:spPr>
        <p:txBody>
          <a:bodyPr>
            <a:noAutofit/>
          </a:bodyPr>
          <a:lstStyle/>
          <a:p>
            <a:pPr lvl="0" algn="just"/>
            <a:r>
              <a:rPr lang="en-US" sz="2000" dirty="0"/>
              <a:t>It was mentioned previously that teaching oral production is not an easy task and it is usually neglected by teachers due to the lack of technology exposure and also time for speaking in the target </a:t>
            </a:r>
            <a:r>
              <a:rPr lang="en-US" sz="2000" dirty="0" smtClean="0"/>
              <a:t>language. The </a:t>
            </a:r>
            <a:r>
              <a:rPr lang="en-US" sz="2000" dirty="0"/>
              <a:t>instrument used in this research proved to be helpful and effective. I would recommend teachers to use this kind of evaluation instruments: give your opinion on a certain topic of general interest. Of course I suggest teachers to </a:t>
            </a:r>
            <a:r>
              <a:rPr lang="en-US" sz="2000" dirty="0" smtClean="0"/>
              <a:t>emphasize </a:t>
            </a:r>
            <a:r>
              <a:rPr lang="en-US" sz="2000" dirty="0"/>
              <a:t>more on assessing their students oral production by using an instrument similar to the one we used on this research project.</a:t>
            </a:r>
            <a:endParaRPr lang="es-ES" sz="2000" dirty="0"/>
          </a:p>
          <a:p>
            <a:pPr lvl="0" algn="just"/>
            <a:r>
              <a:rPr lang="en-US" sz="2000" dirty="0"/>
              <a:t>In order </a:t>
            </a:r>
            <a:r>
              <a:rPr lang="en-US" sz="2000" dirty="0" smtClean="0"/>
              <a:t>to see </a:t>
            </a:r>
            <a:r>
              <a:rPr lang="en-US" sz="2000" dirty="0"/>
              <a:t>the progress of the students some statistical analysis had to be made. However it is not commonly carried out by teachers to take statistical registers of the development of the English teaching process. I don´t mean the scores register to assign grades to students, but to inferential statistics that allow to measure the level of progress of students. Statistics is not a thing that most people like, but knowing and applying statistical procedures will give more light to our teaching procedures. That’s not easy and is very demanding, but it is worth the effort.</a:t>
            </a:r>
            <a:endParaRPr lang="es-ES" sz="2000" dirty="0"/>
          </a:p>
          <a:p>
            <a:pPr lvl="0" algn="just"/>
            <a:r>
              <a:rPr lang="en-US" sz="2000" dirty="0" smtClean="0"/>
              <a:t>. </a:t>
            </a:r>
            <a:endParaRPr lang="es-ES" sz="2000" dirty="0"/>
          </a:p>
        </p:txBody>
      </p:sp>
    </p:spTree>
    <p:extLst>
      <p:ext uri="{BB962C8B-B14F-4D97-AF65-F5344CB8AC3E}">
        <p14:creationId xmlns:p14="http://schemas.microsoft.com/office/powerpoint/2010/main" val="31365992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71400"/>
            <a:ext cx="8229600" cy="1143000"/>
          </a:xfrm>
        </p:spPr>
        <p:txBody>
          <a:bodyPr>
            <a:normAutofit/>
          </a:bodyPr>
          <a:lstStyle/>
          <a:p>
            <a:r>
              <a:rPr lang="en-US" sz="4000" b="1" dirty="0">
                <a:solidFill>
                  <a:srgbClr val="3333CC"/>
                </a:solidFill>
              </a:rPr>
              <a:t>RECOMMENDATIONS</a:t>
            </a:r>
            <a:endParaRPr lang="es-ES" sz="4000" b="1" dirty="0">
              <a:solidFill>
                <a:srgbClr val="3333CC"/>
              </a:solidFill>
            </a:endParaRPr>
          </a:p>
        </p:txBody>
      </p:sp>
      <p:sp>
        <p:nvSpPr>
          <p:cNvPr id="3" name="2 Marcador de contenido"/>
          <p:cNvSpPr>
            <a:spLocks noGrp="1"/>
          </p:cNvSpPr>
          <p:nvPr>
            <p:ph idx="1"/>
          </p:nvPr>
        </p:nvSpPr>
        <p:spPr>
          <a:xfrm>
            <a:off x="457200" y="847253"/>
            <a:ext cx="8229600" cy="5246043"/>
          </a:xfrm>
        </p:spPr>
        <p:txBody>
          <a:bodyPr>
            <a:noAutofit/>
          </a:bodyPr>
          <a:lstStyle/>
          <a:p>
            <a:pPr lvl="0" algn="just"/>
            <a:r>
              <a:rPr lang="en-US" sz="1600" dirty="0"/>
              <a:t>It is important to mention the methodologies teachers can apply to get the best results. In this case, the methodology of using web 2.0 tools </a:t>
            </a:r>
            <a:r>
              <a:rPr lang="en-US" sz="1600" dirty="0" err="1"/>
              <a:t>Voki</a:t>
            </a:r>
            <a:r>
              <a:rPr lang="en-US" sz="1600" dirty="0"/>
              <a:t>, </a:t>
            </a:r>
            <a:r>
              <a:rPr lang="en-US" sz="1600" dirty="0" err="1"/>
              <a:t>Vocaroo</a:t>
            </a:r>
            <a:r>
              <a:rPr lang="en-US" sz="1600" dirty="0"/>
              <a:t>, and Voice thread proved to be effective. One difficulty that teachers face sometimes is the limitations in knowing different and more effective techniques for applying to our teaching practice. Fortunately, on the internet there are many </a:t>
            </a:r>
            <a:r>
              <a:rPr lang="en-US" sz="1600" dirty="0" smtClean="0"/>
              <a:t>sources </a:t>
            </a:r>
            <a:r>
              <a:rPr lang="en-US" sz="1600" dirty="0"/>
              <a:t>available.  This makes possible for all teachers to be aware of the last techniques in English teaching.  </a:t>
            </a:r>
            <a:endParaRPr lang="es-ES" sz="1600" dirty="0"/>
          </a:p>
          <a:p>
            <a:pPr algn="just"/>
            <a:r>
              <a:rPr lang="en-US" sz="1600" dirty="0"/>
              <a:t>Besides, the ability of research in our schools is not a widespread custom. Therefore, there is a need for educational research. This causes that in education we copy models that are out of our reality (it is not implied that these models are bad). That is why it is desirable </a:t>
            </a:r>
            <a:r>
              <a:rPr lang="en-US" sz="1600" dirty="0" smtClean="0"/>
              <a:t>to promote </a:t>
            </a:r>
            <a:r>
              <a:rPr lang="en-US" sz="1600" dirty="0"/>
              <a:t>educational research so that our educational system can be improved</a:t>
            </a:r>
            <a:r>
              <a:rPr lang="en-US" sz="1600" dirty="0" smtClean="0"/>
              <a:t>. On </a:t>
            </a:r>
            <a:r>
              <a:rPr lang="en-US" sz="1600" dirty="0"/>
              <a:t>the other hand, the authorities of educational institutions should provide all the equipment to teachers to access the technology and electronic means such as laboratories, CDs, videos, virtual libraries, internet. Certain time could be scheduled for teachers’ research within the institutions, as part of their job. This will be highly profitable for teachers, students and the institutions will get the results soon.</a:t>
            </a:r>
            <a:endParaRPr lang="es-ES" sz="1600" dirty="0"/>
          </a:p>
          <a:p>
            <a:pPr lvl="0" algn="just"/>
            <a:r>
              <a:rPr lang="en-US" sz="1600" dirty="0"/>
              <a:t>Finally, I would suggest teachers to try these innovative tools because your students not only will practice the target language but also they will motivate themselves with these new technologies, specially to develop their oral production which is the most difficult when learning English</a:t>
            </a:r>
            <a:endParaRPr lang="es-ES" sz="1600" dirty="0"/>
          </a:p>
        </p:txBody>
      </p:sp>
    </p:spTree>
    <p:extLst>
      <p:ext uri="{BB962C8B-B14F-4D97-AF65-F5344CB8AC3E}">
        <p14:creationId xmlns:p14="http://schemas.microsoft.com/office/powerpoint/2010/main" val="9349880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EC" dirty="0" err="1" smtClean="0"/>
              <a:t>Thanks</a:t>
            </a:r>
            <a:endParaRPr lang="es-EC" dirty="0"/>
          </a:p>
        </p:txBody>
      </p:sp>
    </p:spTree>
    <p:extLst>
      <p:ext uri="{BB962C8B-B14F-4D97-AF65-F5344CB8AC3E}">
        <p14:creationId xmlns:p14="http://schemas.microsoft.com/office/powerpoint/2010/main" val="3110070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131762"/>
            <a:ext cx="8229600" cy="368280"/>
          </a:xfrm>
        </p:spPr>
        <p:txBody>
          <a:bodyPr>
            <a:noAutofit/>
          </a:bodyPr>
          <a:lstStyle/>
          <a:p>
            <a:r>
              <a:rPr lang="es-EC" sz="4200" b="1" dirty="0" smtClean="0">
                <a:solidFill>
                  <a:srgbClr val="3333CC"/>
                </a:solidFill>
                <a:latin typeface="Times New Roman" panose="02020603050405020304" pitchFamily="18" charset="0"/>
                <a:cs typeface="Times New Roman" panose="02020603050405020304" pitchFamily="18" charset="0"/>
              </a:rPr>
              <a:t>SEQUENCE</a:t>
            </a:r>
            <a:endParaRPr lang="es-EC" sz="4200" b="1" dirty="0">
              <a:solidFill>
                <a:srgbClr val="3333CC"/>
              </a:solidFill>
              <a:latin typeface="Times New Roman" panose="02020603050405020304" pitchFamily="18" charset="0"/>
              <a:cs typeface="Times New Roman" panose="02020603050405020304" pitchFamily="18" charset="0"/>
            </a:endParaRPr>
          </a:p>
        </p:txBody>
      </p:sp>
      <p:graphicFrame>
        <p:nvGraphicFramePr>
          <p:cNvPr id="5" name="3 Marcador de contenido"/>
          <p:cNvGraphicFramePr>
            <a:graphicFrameLocks/>
          </p:cNvGraphicFramePr>
          <p:nvPr>
            <p:extLst>
              <p:ext uri="{D42A27DB-BD31-4B8C-83A1-F6EECF244321}">
                <p14:modId xmlns:p14="http://schemas.microsoft.com/office/powerpoint/2010/main" val="1585609316"/>
              </p:ext>
            </p:extLst>
          </p:nvPr>
        </p:nvGraphicFramePr>
        <p:xfrm>
          <a:off x="35496" y="1268760"/>
          <a:ext cx="9108504"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5082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8173"/>
            <a:ext cx="8229600" cy="736531"/>
          </a:xfrm>
        </p:spPr>
        <p:txBody>
          <a:bodyPr>
            <a:normAutofit/>
          </a:bodyPr>
          <a:lstStyle/>
          <a:p>
            <a:pPr lvl="0"/>
            <a:r>
              <a:rPr lang="en-US" sz="4000" dirty="0" smtClean="0">
                <a:solidFill>
                  <a:srgbClr val="3333CC"/>
                </a:solidFill>
              </a:rPr>
              <a:t>INTRODUCTION</a:t>
            </a:r>
            <a:endParaRPr lang="en-US" sz="4000" dirty="0">
              <a:solidFill>
                <a:srgbClr val="3333CC"/>
              </a:solidFill>
            </a:endParaRPr>
          </a:p>
        </p:txBody>
      </p:sp>
      <p:graphicFrame>
        <p:nvGraphicFramePr>
          <p:cNvPr id="6" name="5 Marcador de contenido"/>
          <p:cNvGraphicFramePr>
            <a:graphicFrameLocks noGrp="1"/>
          </p:cNvGraphicFramePr>
          <p:nvPr>
            <p:ph idx="1"/>
            <p:extLst>
              <p:ext uri="{D42A27DB-BD31-4B8C-83A1-F6EECF244321}">
                <p14:modId xmlns:p14="http://schemas.microsoft.com/office/powerpoint/2010/main" val="634319093"/>
              </p:ext>
            </p:extLst>
          </p:nvPr>
        </p:nvGraphicFramePr>
        <p:xfrm>
          <a:off x="467544" y="708892"/>
          <a:ext cx="5760640" cy="1856012"/>
        </p:xfrm>
        <a:graphic>
          <a:graphicData uri="http://schemas.openxmlformats.org/drawingml/2006/table">
            <a:tbl>
              <a:tblPr>
                <a:tableStyleId>{5C22544A-7EE6-4342-B048-85BDC9FD1C3A}</a:tableStyleId>
              </a:tblPr>
              <a:tblGrid>
                <a:gridCol w="2133571"/>
                <a:gridCol w="3627069"/>
              </a:tblGrid>
              <a:tr h="648823">
                <a:tc rowSpan="3">
                  <a:txBody>
                    <a:bodyPr/>
                    <a:lstStyle/>
                    <a:p>
                      <a:pPr algn="l" fontAlgn="ctr"/>
                      <a:endParaRPr lang="es-ES" sz="1600" b="1" u="none" strike="noStrike" dirty="0" smtClean="0">
                        <a:effectLst/>
                        <a:latin typeface="Times New Roman" panose="02020603050405020304" pitchFamily="18" charset="0"/>
                        <a:cs typeface="Times New Roman" panose="02020603050405020304" pitchFamily="18" charset="0"/>
                      </a:endParaRPr>
                    </a:p>
                    <a:p>
                      <a:pPr algn="l" fontAlgn="ctr"/>
                      <a:r>
                        <a:rPr lang="en-US" sz="1800" kern="1200" dirty="0" smtClean="0">
                          <a:solidFill>
                            <a:schemeClr val="dk1"/>
                          </a:solidFill>
                          <a:effectLst/>
                          <a:latin typeface="+mn-lt"/>
                          <a:ea typeface="+mn-ea"/>
                          <a:cs typeface="+mn-cs"/>
                        </a:rPr>
                        <a:t>Web 2.0 tools </a:t>
                      </a:r>
                      <a:endParaRPr lang="es-E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20154" marR="20154" marT="9525" marB="0" anchor="ctr">
                    <a:solidFill>
                      <a:schemeClr val="bg1"/>
                    </a:solidFill>
                  </a:tcPr>
                </a:tc>
                <a:tc>
                  <a:txBody>
                    <a:bodyPr/>
                    <a:lstStyle/>
                    <a:p>
                      <a:pPr marL="0" indent="0" algn="l" fontAlgn="b"/>
                      <a:r>
                        <a:rPr lang="en-US" sz="1800" kern="1200" dirty="0" smtClean="0">
                          <a:solidFill>
                            <a:schemeClr val="dk1"/>
                          </a:solidFill>
                          <a:effectLst/>
                          <a:latin typeface="+mn-lt"/>
                          <a:ea typeface="+mn-ea"/>
                          <a:cs typeface="+mn-cs"/>
                        </a:rPr>
                        <a:t>Voki, </a:t>
                      </a:r>
                      <a:r>
                        <a:rPr lang="en-US" sz="1800" kern="1200" dirty="0" err="1" smtClean="0">
                          <a:solidFill>
                            <a:schemeClr val="dk1"/>
                          </a:solidFill>
                          <a:effectLst/>
                          <a:latin typeface="+mn-lt"/>
                          <a:ea typeface="+mn-ea"/>
                          <a:cs typeface="+mn-cs"/>
                        </a:rPr>
                        <a:t>vocaroo</a:t>
                      </a:r>
                      <a:r>
                        <a:rPr lang="en-US" sz="1800" kern="1200" dirty="0" smtClean="0">
                          <a:solidFill>
                            <a:schemeClr val="dk1"/>
                          </a:solidFill>
                          <a:effectLst/>
                          <a:latin typeface="+mn-lt"/>
                          <a:ea typeface="+mn-ea"/>
                          <a:cs typeface="+mn-cs"/>
                        </a:rPr>
                        <a:t> and voicethread</a:t>
                      </a:r>
                      <a:endParaRPr lang="es-E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0154" marR="20154" marT="9525" marB="0" anchor="b">
                    <a:solidFill>
                      <a:schemeClr val="bg1"/>
                    </a:solidFill>
                  </a:tcPr>
                </a:tc>
              </a:tr>
              <a:tr h="655256">
                <a:tc vMerge="1">
                  <a:txBody>
                    <a:bodyPr/>
                    <a:lstStyle/>
                    <a:p>
                      <a:endParaRPr lang="es-EC"/>
                    </a:p>
                  </a:txBody>
                  <a:tcPr/>
                </a:tc>
                <a:tc>
                  <a:txBody>
                    <a:bodyPr/>
                    <a:lstStyle/>
                    <a:p>
                      <a:pPr algn="l" fontAlgn="b"/>
                      <a:r>
                        <a:rPr lang="en-US" sz="1800" kern="1200" dirty="0" smtClean="0">
                          <a:solidFill>
                            <a:schemeClr val="dk1"/>
                          </a:solidFill>
                          <a:effectLst/>
                          <a:latin typeface="+mn-lt"/>
                          <a:ea typeface="+mn-ea"/>
                          <a:cs typeface="+mn-cs"/>
                        </a:rPr>
                        <a:t>Improve the speaking skill</a:t>
                      </a:r>
                      <a:endParaRPr lang="es-E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0154" marR="20154" marT="9525" marB="0" anchor="b">
                    <a:solidFill>
                      <a:schemeClr val="bg1"/>
                    </a:solidFill>
                  </a:tcPr>
                </a:tc>
              </a:tr>
              <a:tr h="551933">
                <a:tc vMerge="1">
                  <a:txBody>
                    <a:bodyPr/>
                    <a:lstStyle/>
                    <a:p>
                      <a:endParaRPr lang="es-EC"/>
                    </a:p>
                  </a:txBody>
                  <a:tcPr/>
                </a:tc>
                <a:tc>
                  <a:txBody>
                    <a:bodyPr/>
                    <a:lstStyle/>
                    <a:p>
                      <a:pPr algn="l" fontAlgn="b"/>
                      <a:r>
                        <a:rPr lang="en-GB" sz="1800" kern="1200" dirty="0" smtClean="0">
                          <a:solidFill>
                            <a:schemeClr val="dk1"/>
                          </a:solidFill>
                          <a:effectLst/>
                          <a:latin typeface="+mn-lt"/>
                          <a:ea typeface="+mn-ea"/>
                          <a:cs typeface="+mn-cs"/>
                        </a:rPr>
                        <a:t>Progress and development of people</a:t>
                      </a:r>
                      <a:endParaRPr lang="es-E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0154" marR="20154" marT="9525" marB="0" anchor="b">
                    <a:solidFill>
                      <a:schemeClr val="bg1"/>
                    </a:solidFill>
                  </a:tcPr>
                </a:tc>
              </a:tr>
            </a:tbl>
          </a:graphicData>
        </a:graphic>
      </p:graphicFrame>
      <p:graphicFrame>
        <p:nvGraphicFramePr>
          <p:cNvPr id="7" name="6 Tabla"/>
          <p:cNvGraphicFramePr>
            <a:graphicFrameLocks noGrp="1"/>
          </p:cNvGraphicFramePr>
          <p:nvPr>
            <p:extLst>
              <p:ext uri="{D42A27DB-BD31-4B8C-83A1-F6EECF244321}">
                <p14:modId xmlns:p14="http://schemas.microsoft.com/office/powerpoint/2010/main" val="2333628419"/>
              </p:ext>
            </p:extLst>
          </p:nvPr>
        </p:nvGraphicFramePr>
        <p:xfrm>
          <a:off x="467544" y="2996951"/>
          <a:ext cx="7776864" cy="1993270"/>
        </p:xfrm>
        <a:graphic>
          <a:graphicData uri="http://schemas.openxmlformats.org/drawingml/2006/table">
            <a:tbl>
              <a:tblPr>
                <a:tableStyleId>{5C22544A-7EE6-4342-B048-85BDC9FD1C3A}</a:tableStyleId>
              </a:tblPr>
              <a:tblGrid>
                <a:gridCol w="1917583"/>
                <a:gridCol w="5859281"/>
              </a:tblGrid>
              <a:tr h="360041">
                <a:tc rowSpan="4">
                  <a:txBody>
                    <a:bodyPr/>
                    <a:lstStyle/>
                    <a:p>
                      <a:pPr algn="l" fontAlgn="ctr"/>
                      <a:r>
                        <a:rPr lang="es-ES" sz="1600" b="0" i="0" u="none" strike="noStrike" dirty="0" smtClean="0">
                          <a:solidFill>
                            <a:srgbClr val="000000"/>
                          </a:solidFill>
                          <a:effectLst/>
                          <a:latin typeface="Times New Roman" panose="02020603050405020304" pitchFamily="18" charset="0"/>
                          <a:cs typeface="Times New Roman" panose="02020603050405020304" pitchFamily="18" charset="0"/>
                        </a:rPr>
                        <a:t>Students</a:t>
                      </a:r>
                      <a:endParaRPr lang="es-E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solidFill>
                      <a:schemeClr val="bg1"/>
                    </a:solidFill>
                  </a:tcPr>
                </a:tc>
                <a:tc>
                  <a:txBody>
                    <a:bodyPr/>
                    <a:lstStyle/>
                    <a:p>
                      <a:pPr marL="93663" lvl="2" indent="0">
                        <a:buNone/>
                      </a:pPr>
                      <a:endParaRPr lang="en-GB" sz="1800" kern="1200" dirty="0" smtClean="0">
                        <a:solidFill>
                          <a:schemeClr val="dk1"/>
                        </a:solidFill>
                        <a:effectLst/>
                        <a:latin typeface="+mn-lt"/>
                        <a:ea typeface="+mn-ea"/>
                        <a:cs typeface="+mn-cs"/>
                      </a:endParaRPr>
                    </a:p>
                    <a:p>
                      <a:pPr marL="93663" lvl="2" indent="0">
                        <a:buNone/>
                      </a:pPr>
                      <a:r>
                        <a:rPr lang="en-GB" sz="1800" kern="1200" dirty="0" smtClean="0">
                          <a:solidFill>
                            <a:schemeClr val="dk1"/>
                          </a:solidFill>
                          <a:effectLst/>
                          <a:latin typeface="+mn-lt"/>
                          <a:ea typeface="+mn-ea"/>
                          <a:cs typeface="+mn-cs"/>
                        </a:rPr>
                        <a:t>High rates of desertion</a:t>
                      </a:r>
                      <a:endParaRPr lang="es-ES" sz="1600" dirty="0" smtClean="0">
                        <a:latin typeface="Times New Roman" panose="02020603050405020304" pitchFamily="18" charset="0"/>
                        <a:cs typeface="Times New Roman" panose="02020603050405020304" pitchFamily="18" charset="0"/>
                      </a:endParaRPr>
                    </a:p>
                  </a:txBody>
                  <a:tcPr marL="9525" marR="9525" marT="9525" marB="0" anchor="b">
                    <a:solidFill>
                      <a:schemeClr val="bg1"/>
                    </a:solidFill>
                  </a:tcPr>
                </a:tc>
              </a:tr>
              <a:tr h="514160">
                <a:tc vMerge="1">
                  <a:txBody>
                    <a:bodyPr/>
                    <a:lstStyle/>
                    <a:p>
                      <a:endParaRPr lang="es-EC"/>
                    </a:p>
                  </a:txBody>
                  <a:tcPr/>
                </a:tc>
                <a:tc>
                  <a:txBody>
                    <a:bodyPr/>
                    <a:lstStyle/>
                    <a:p>
                      <a:pPr algn="l" fontAlgn="b"/>
                      <a:r>
                        <a:rPr lang="es-ES" sz="1600" dirty="0" smtClean="0">
                          <a:latin typeface="Times New Roman" panose="02020603050405020304" pitchFamily="18" charset="0"/>
                          <a:cs typeface="Times New Roman" panose="02020603050405020304" pitchFamily="18" charset="0"/>
                        </a:rPr>
                        <a:t>  </a:t>
                      </a:r>
                      <a:r>
                        <a:rPr lang="en-GB" sz="1800" kern="1200" dirty="0" smtClean="0">
                          <a:solidFill>
                            <a:schemeClr val="dk1"/>
                          </a:solidFill>
                          <a:effectLst/>
                          <a:latin typeface="+mn-lt"/>
                          <a:ea typeface="+mn-ea"/>
                          <a:cs typeface="+mn-cs"/>
                        </a:rPr>
                        <a:t>Pages on the internet have been helpful in the learning </a:t>
                      </a:r>
                      <a:endParaRPr lang="es-E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solidFill>
                      <a:schemeClr val="bg1"/>
                    </a:solidFill>
                  </a:tcPr>
                </a:tc>
              </a:tr>
              <a:tr h="433086">
                <a:tc vMerge="1">
                  <a:txBody>
                    <a:bodyPr/>
                    <a:lstStyle/>
                    <a:p>
                      <a:endParaRPr lang="es-EC"/>
                    </a:p>
                  </a:txBody>
                  <a:tcPr/>
                </a:tc>
                <a:tc>
                  <a:txBody>
                    <a:bodyPr/>
                    <a:lstStyle/>
                    <a:p>
                      <a:pPr marL="93663" lvl="2" indent="0">
                        <a:buNone/>
                      </a:pPr>
                      <a:r>
                        <a:rPr lang="en-GB" sz="1800" kern="1200" dirty="0" smtClean="0">
                          <a:solidFill>
                            <a:schemeClr val="dk1"/>
                          </a:solidFill>
                          <a:effectLst/>
                          <a:latin typeface="+mn-lt"/>
                          <a:ea typeface="+mn-ea"/>
                          <a:cs typeface="+mn-cs"/>
                        </a:rPr>
                        <a:t>Technologies have contributed positively to improve skills</a:t>
                      </a:r>
                      <a:endParaRPr lang="es-ES" sz="1600" dirty="0" smtClean="0">
                        <a:latin typeface="Times New Roman" panose="02020603050405020304" pitchFamily="18" charset="0"/>
                        <a:cs typeface="Times New Roman" panose="02020603050405020304" pitchFamily="18" charset="0"/>
                      </a:endParaRPr>
                    </a:p>
                  </a:txBody>
                  <a:tcPr marL="9525" marR="9525" marT="9525" marB="0" anchor="b">
                    <a:solidFill>
                      <a:schemeClr val="bg1"/>
                    </a:solidFill>
                  </a:tcPr>
                </a:tc>
              </a:tr>
              <a:tr h="487859">
                <a:tc vMerge="1">
                  <a:txBody>
                    <a:bodyPr/>
                    <a:lstStyle/>
                    <a:p>
                      <a:endParaRPr lang="es-EC"/>
                    </a:p>
                  </a:txBody>
                  <a:tcPr/>
                </a:tc>
                <a:tc>
                  <a:txBody>
                    <a:bodyPr/>
                    <a:lstStyle/>
                    <a:p>
                      <a:pPr marL="93663" lvl="2" indent="0">
                        <a:buNone/>
                      </a:pPr>
                      <a:endParaRPr lang="es-EC" sz="1600" dirty="0">
                        <a:latin typeface="Times New Roman" panose="02020603050405020304" pitchFamily="18" charset="0"/>
                        <a:cs typeface="Times New Roman" panose="02020603050405020304" pitchFamily="18" charset="0"/>
                      </a:endParaRPr>
                    </a:p>
                  </a:txBody>
                  <a:tcPr marL="9525" marR="9525" marT="9525" marB="0" anchor="b">
                    <a:solidFill>
                      <a:schemeClr val="bg1"/>
                    </a:solidFill>
                  </a:tcPr>
                </a:tc>
              </a:tr>
            </a:tbl>
          </a:graphicData>
        </a:graphic>
      </p:graphicFrame>
      <p:sp>
        <p:nvSpPr>
          <p:cNvPr id="12" name="11 Abrir llave"/>
          <p:cNvSpPr/>
          <p:nvPr/>
        </p:nvSpPr>
        <p:spPr>
          <a:xfrm>
            <a:off x="2125180" y="980728"/>
            <a:ext cx="214572" cy="1656184"/>
          </a:xfrm>
          <a:prstGeom prst="leftBrace">
            <a:avLst>
              <a:gd name="adj1" fmla="val 29856"/>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s-EC">
              <a:latin typeface="Times New Roman" panose="02020603050405020304" pitchFamily="18" charset="0"/>
              <a:cs typeface="Times New Roman" panose="02020603050405020304" pitchFamily="18" charset="0"/>
            </a:endParaRPr>
          </a:p>
        </p:txBody>
      </p:sp>
      <p:sp>
        <p:nvSpPr>
          <p:cNvPr id="13" name="12 Abrir llave"/>
          <p:cNvSpPr/>
          <p:nvPr/>
        </p:nvSpPr>
        <p:spPr>
          <a:xfrm>
            <a:off x="2051720" y="3212976"/>
            <a:ext cx="180020" cy="1368152"/>
          </a:xfrm>
          <a:prstGeom prst="leftBrace">
            <a:avLst>
              <a:gd name="adj1" fmla="val 29856"/>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s-EC">
              <a:latin typeface="Times New Roman" panose="02020603050405020304" pitchFamily="18" charset="0"/>
              <a:cs typeface="Times New Roman" panose="02020603050405020304" pitchFamily="18" charset="0"/>
            </a:endParaRPr>
          </a:p>
        </p:txBody>
      </p:sp>
      <p:sp>
        <p:nvSpPr>
          <p:cNvPr id="9" name="1 Título"/>
          <p:cNvSpPr txBox="1">
            <a:spLocks/>
          </p:cNvSpPr>
          <p:nvPr/>
        </p:nvSpPr>
        <p:spPr>
          <a:xfrm>
            <a:off x="611560" y="5622154"/>
            <a:ext cx="3240360" cy="43447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C" sz="1800" dirty="0" err="1" smtClean="0">
                <a:latin typeface="Times New Roman" panose="02020603050405020304" pitchFamily="18" charset="0"/>
                <a:cs typeface="Times New Roman" panose="02020603050405020304" pitchFamily="18" charset="0"/>
              </a:rPr>
              <a:t>Source</a:t>
            </a:r>
            <a:r>
              <a:rPr lang="es-EC"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(Madsen 1983:159). </a:t>
            </a:r>
            <a:endParaRPr lang="es-EC"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9988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ppt_x"/>
                                          </p:val>
                                        </p:tav>
                                        <p:tav tm="100000">
                                          <p:val>
                                            <p:strVal val="#ppt_x"/>
                                          </p:val>
                                        </p:tav>
                                      </p:tavLst>
                                    </p:anim>
                                    <p:anim calcmode="lin" valueType="num">
                                      <p:cBhvr additive="base">
                                        <p:cTn id="18" dur="500" fill="hold"/>
                                        <p:tgtEl>
                                          <p:spTgt spid="13"/>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78098"/>
          </a:xfrm>
        </p:spPr>
        <p:txBody>
          <a:bodyPr>
            <a:normAutofit fontScale="90000"/>
          </a:bodyPr>
          <a:lstStyle/>
          <a:p>
            <a:r>
              <a:rPr lang="en-US" dirty="0">
                <a:solidFill>
                  <a:srgbClr val="3333CC"/>
                </a:solidFill>
              </a:rPr>
              <a:t>Tree </a:t>
            </a:r>
            <a:r>
              <a:rPr lang="en-US" dirty="0" smtClean="0">
                <a:solidFill>
                  <a:srgbClr val="3333CC"/>
                </a:solidFill>
              </a:rPr>
              <a:t>problem</a:t>
            </a:r>
            <a:r>
              <a:rPr lang="es-ES" dirty="0"/>
              <a:t/>
            </a:r>
            <a:br>
              <a:rPr lang="es-ES" dirty="0"/>
            </a:br>
            <a:endParaRPr lang="es-EC" dirty="0"/>
          </a:p>
        </p:txBody>
      </p:sp>
      <p:pic>
        <p:nvPicPr>
          <p:cNvPr id="4" name="Imagen 3"/>
          <p:cNvPicPr>
            <a:picLocks noChangeAspect="1"/>
          </p:cNvPicPr>
          <p:nvPr/>
        </p:nvPicPr>
        <p:blipFill>
          <a:blip r:embed="rId2"/>
          <a:stretch>
            <a:fillRect/>
          </a:stretch>
        </p:blipFill>
        <p:spPr>
          <a:xfrm>
            <a:off x="1595437" y="908720"/>
            <a:ext cx="6144915" cy="5040560"/>
          </a:xfrm>
          <a:prstGeom prst="rect">
            <a:avLst/>
          </a:prstGeom>
        </p:spPr>
      </p:pic>
    </p:spTree>
    <p:extLst>
      <p:ext uri="{BB962C8B-B14F-4D97-AF65-F5344CB8AC3E}">
        <p14:creationId xmlns:p14="http://schemas.microsoft.com/office/powerpoint/2010/main" val="19694845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71400"/>
            <a:ext cx="8229600" cy="1143000"/>
          </a:xfrm>
        </p:spPr>
        <p:txBody>
          <a:bodyPr>
            <a:normAutofit/>
          </a:bodyPr>
          <a:lstStyle/>
          <a:p>
            <a:r>
              <a:rPr lang="en-US" sz="4000" dirty="0" smtClean="0">
                <a:solidFill>
                  <a:srgbClr val="3333CC"/>
                </a:solidFill>
              </a:rPr>
              <a:t>PROBLEM SETTING</a:t>
            </a:r>
            <a:endParaRPr lang="es-EC" sz="4000" dirty="0">
              <a:solidFill>
                <a:srgbClr val="3333CC"/>
              </a:solidFill>
            </a:endParaRPr>
          </a:p>
        </p:txBody>
      </p:sp>
      <p:sp>
        <p:nvSpPr>
          <p:cNvPr id="3" name="2 Marcador de contenido"/>
          <p:cNvSpPr>
            <a:spLocks noGrp="1"/>
          </p:cNvSpPr>
          <p:nvPr>
            <p:ph idx="1"/>
          </p:nvPr>
        </p:nvSpPr>
        <p:spPr>
          <a:xfrm>
            <a:off x="457200" y="836712"/>
            <a:ext cx="8229600" cy="4929411"/>
          </a:xfrm>
        </p:spPr>
        <p:txBody>
          <a:bodyPr>
            <a:normAutofit fontScale="85000" lnSpcReduction="20000"/>
          </a:bodyPr>
          <a:lstStyle/>
          <a:p>
            <a:pPr marL="0" indent="0">
              <a:buNone/>
            </a:pPr>
            <a:r>
              <a:rPr lang="en-US" b="1" dirty="0"/>
              <a:t>MAIN PROBLEM</a:t>
            </a:r>
            <a:endParaRPr lang="es-ES" b="1" dirty="0"/>
          </a:p>
          <a:p>
            <a:pPr algn="just"/>
            <a:r>
              <a:rPr lang="en-US" dirty="0"/>
              <a:t>Why is there a low performance in the oral skill in the English language</a:t>
            </a:r>
            <a:r>
              <a:rPr lang="en-US" dirty="0" smtClean="0"/>
              <a:t>?</a:t>
            </a:r>
          </a:p>
          <a:p>
            <a:pPr algn="just"/>
            <a:endParaRPr lang="es-ES" dirty="0"/>
          </a:p>
          <a:p>
            <a:pPr marL="0" indent="0" algn="just">
              <a:buNone/>
            </a:pPr>
            <a:r>
              <a:rPr lang="es-EC" b="1" dirty="0" smtClean="0"/>
              <a:t>SECONDARY </a:t>
            </a:r>
            <a:r>
              <a:rPr lang="es-EC" b="1" dirty="0"/>
              <a:t>PROBLEMS</a:t>
            </a:r>
            <a:endParaRPr lang="es-ES" b="1" dirty="0"/>
          </a:p>
          <a:p>
            <a:pPr lvl="0" algn="just"/>
            <a:r>
              <a:rPr lang="en-US" dirty="0" smtClean="0"/>
              <a:t>Alangasí </a:t>
            </a:r>
            <a:r>
              <a:rPr lang="en-US" dirty="0"/>
              <a:t>High School has a small laboratory, but it is used just for computer classes.</a:t>
            </a:r>
            <a:endParaRPr lang="es-ES" dirty="0"/>
          </a:p>
          <a:p>
            <a:pPr lvl="0" algn="just"/>
            <a:r>
              <a:rPr lang="en-US" dirty="0"/>
              <a:t>The computer laboratory needs a full revision to put update in different programs which allows students to use in an effectively way.</a:t>
            </a:r>
            <a:endParaRPr lang="es-ES" dirty="0"/>
          </a:p>
          <a:p>
            <a:pPr lvl="0" algn="just"/>
            <a:r>
              <a:rPr lang="en-US" dirty="0"/>
              <a:t>The internet coverage is deficient; therefore the computer lab serves just to learn the basic technology.</a:t>
            </a:r>
            <a:endParaRPr lang="es-ES" dirty="0"/>
          </a:p>
          <a:p>
            <a:endParaRPr lang="es-EC" dirty="0"/>
          </a:p>
        </p:txBody>
      </p:sp>
    </p:spTree>
    <p:extLst>
      <p:ext uri="{BB962C8B-B14F-4D97-AF65-F5344CB8AC3E}">
        <p14:creationId xmlns:p14="http://schemas.microsoft.com/office/powerpoint/2010/main" val="28505751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0"/>
            <a:ext cx="8229600" cy="764704"/>
          </a:xfrm>
        </p:spPr>
        <p:txBody>
          <a:bodyPr/>
          <a:lstStyle/>
          <a:p>
            <a:r>
              <a:rPr lang="en-US" dirty="0" smtClean="0">
                <a:solidFill>
                  <a:srgbClr val="3333CC"/>
                </a:solidFill>
              </a:rPr>
              <a:t>VARIABLES</a:t>
            </a:r>
            <a:endParaRPr lang="es-EC" dirty="0">
              <a:solidFill>
                <a:srgbClr val="3333CC"/>
              </a:solidFill>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239048627"/>
              </p:ext>
            </p:extLst>
          </p:nvPr>
        </p:nvGraphicFramePr>
        <p:xfrm>
          <a:off x="1177280" y="1052736"/>
          <a:ext cx="7211144"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54716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43408"/>
            <a:ext cx="8229600" cy="1143000"/>
          </a:xfrm>
        </p:spPr>
        <p:txBody>
          <a:bodyPr>
            <a:normAutofit/>
          </a:bodyPr>
          <a:lstStyle/>
          <a:p>
            <a:r>
              <a:rPr lang="es-EC" sz="4000" b="1" dirty="0" smtClean="0">
                <a:solidFill>
                  <a:srgbClr val="3333CC"/>
                </a:solidFill>
              </a:rPr>
              <a:t>OBJETIVES</a:t>
            </a:r>
            <a:endParaRPr lang="es-ES" sz="4000" b="1" dirty="0">
              <a:solidFill>
                <a:srgbClr val="3333CC"/>
              </a:solidFill>
            </a:endParaRPr>
          </a:p>
        </p:txBody>
      </p:sp>
      <p:sp>
        <p:nvSpPr>
          <p:cNvPr id="3" name="2 Marcador de contenido"/>
          <p:cNvSpPr>
            <a:spLocks noGrp="1"/>
          </p:cNvSpPr>
          <p:nvPr>
            <p:ph idx="1"/>
          </p:nvPr>
        </p:nvSpPr>
        <p:spPr>
          <a:xfrm>
            <a:off x="457200" y="836712"/>
            <a:ext cx="8229600" cy="5256584"/>
          </a:xfrm>
        </p:spPr>
        <p:txBody>
          <a:bodyPr>
            <a:normAutofit/>
          </a:bodyPr>
          <a:lstStyle/>
          <a:p>
            <a:pPr marL="0" indent="0" algn="just">
              <a:buNone/>
            </a:pPr>
            <a:r>
              <a:rPr lang="es-EC" b="1" dirty="0" smtClean="0"/>
              <a:t>General</a:t>
            </a:r>
            <a:endParaRPr lang="es-ES" b="1" dirty="0" smtClean="0"/>
          </a:p>
          <a:p>
            <a:pPr algn="just"/>
            <a:r>
              <a:rPr lang="en-US" dirty="0" smtClean="0"/>
              <a:t>To establish </a:t>
            </a:r>
            <a:r>
              <a:rPr lang="en-US" dirty="0"/>
              <a:t>the efficacy of the use of the Web 2.0 (Voki, Vocaroo and Voicethread) as techniques to improve the speaking skills in students of second year of Accounting at </a:t>
            </a:r>
            <a:r>
              <a:rPr lang="en-US" dirty="0" smtClean="0"/>
              <a:t>Alangasí </a:t>
            </a:r>
            <a:r>
              <a:rPr lang="en-US" dirty="0"/>
              <a:t>High School, during the second school year term 2014-2015.</a:t>
            </a:r>
            <a:endParaRPr lang="es-ES" dirty="0"/>
          </a:p>
          <a:p>
            <a:pPr marL="0" indent="0" algn="just">
              <a:buNone/>
            </a:pPr>
            <a:endParaRPr lang="es-EC" b="1" dirty="0" smtClean="0"/>
          </a:p>
        </p:txBody>
      </p:sp>
    </p:spTree>
    <p:extLst>
      <p:ext uri="{BB962C8B-B14F-4D97-AF65-F5344CB8AC3E}">
        <p14:creationId xmlns:p14="http://schemas.microsoft.com/office/powerpoint/2010/main" val="3211593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43408"/>
            <a:ext cx="8229600" cy="1143000"/>
          </a:xfrm>
        </p:spPr>
        <p:txBody>
          <a:bodyPr>
            <a:normAutofit/>
          </a:bodyPr>
          <a:lstStyle/>
          <a:p>
            <a:r>
              <a:rPr lang="en-US" sz="4000" dirty="0">
                <a:solidFill>
                  <a:srgbClr val="3333CC"/>
                </a:solidFill>
              </a:rPr>
              <a:t>METHODOLOGICAL DESIGN</a:t>
            </a:r>
            <a:endParaRPr lang="es-EC" sz="4200" b="1" dirty="0">
              <a:solidFill>
                <a:srgbClr val="3333CC"/>
              </a:solidFill>
              <a:latin typeface="Times New Roman" panose="02020603050405020304" pitchFamily="18" charset="0"/>
              <a:cs typeface="Times New Roman" panose="02020603050405020304" pitchFamily="18" charset="0"/>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426382858"/>
              </p:ext>
            </p:extLst>
          </p:nvPr>
        </p:nvGraphicFramePr>
        <p:xfrm>
          <a:off x="755576" y="1052737"/>
          <a:ext cx="3312368" cy="2258147"/>
        </p:xfrm>
        <a:graphic>
          <a:graphicData uri="http://schemas.openxmlformats.org/drawingml/2006/table">
            <a:tbl>
              <a:tblPr>
                <a:tableStyleId>{5C22544A-7EE6-4342-B048-85BDC9FD1C3A}</a:tableStyleId>
              </a:tblPr>
              <a:tblGrid>
                <a:gridCol w="3312368"/>
              </a:tblGrid>
              <a:tr h="257945">
                <a:tc>
                  <a:txBody>
                    <a:bodyPr/>
                    <a:lstStyle/>
                    <a:p>
                      <a:r>
                        <a:rPr lang="en-US" sz="1800" b="1" kern="1200" dirty="0" smtClean="0">
                          <a:solidFill>
                            <a:schemeClr val="dk1"/>
                          </a:solidFill>
                          <a:effectLst/>
                          <a:latin typeface="+mn-lt"/>
                          <a:ea typeface="+mn-ea"/>
                          <a:cs typeface="+mn-cs"/>
                        </a:rPr>
                        <a:t>Research type and design</a:t>
                      </a:r>
                      <a:endParaRPr lang="es-ES" sz="1800" kern="1200" dirty="0">
                        <a:solidFill>
                          <a:schemeClr val="dk1"/>
                        </a:solidFill>
                        <a:effectLst/>
                        <a:latin typeface="+mn-lt"/>
                        <a:ea typeface="+mn-ea"/>
                        <a:cs typeface="+mn-cs"/>
                      </a:endParaRPr>
                    </a:p>
                  </a:txBody>
                  <a:tcPr marL="28658" marR="28658"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r>
              <a:tr h="1974302">
                <a:tc>
                  <a:txBody>
                    <a:bodyPr/>
                    <a:lstStyle/>
                    <a:p>
                      <a:pPr algn="just" fontAlgn="ctr"/>
                      <a:r>
                        <a:rPr lang="es-EC" sz="1800" u="none" strike="noStrike" dirty="0" smtClean="0">
                          <a:effectLst/>
                          <a:latin typeface="Times New Roman" panose="02020603050405020304" pitchFamily="18" charset="0"/>
                          <a:cs typeface="Times New Roman" panose="02020603050405020304" pitchFamily="18" charset="0"/>
                        </a:rPr>
                        <a:t> </a:t>
                      </a:r>
                      <a:r>
                        <a:rPr lang="en-US" sz="1800" kern="1200" dirty="0" smtClean="0">
                          <a:solidFill>
                            <a:schemeClr val="dk1"/>
                          </a:solidFill>
                          <a:effectLst/>
                          <a:latin typeface="+mn-lt"/>
                          <a:ea typeface="+mn-ea"/>
                          <a:cs typeface="+mn-cs"/>
                        </a:rPr>
                        <a:t>This research will be descriptive, of field and Quasi-experimental;  we use these types of researches because with the descriptive research we can observe the qualitative behavior in front of these applications</a:t>
                      </a:r>
                      <a:endParaRPr lang="es-E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28658" marR="28658" marT="9525" marB="0" anchor="ctr">
                    <a:lnL w="12700" cap="flat" cmpd="sng" algn="ctr">
                      <a:solidFill>
                        <a:schemeClr val="tx1"/>
                      </a:solidFill>
                      <a:prstDash val="solid"/>
                      <a:round/>
                      <a:headEnd type="none" w="med" len="med"/>
                      <a:tailEnd type="none" w="med" len="med"/>
                    </a:lnL>
                    <a:solidFill>
                      <a:schemeClr val="bg1"/>
                    </a:solidFill>
                  </a:tcPr>
                </a:tc>
              </a:tr>
            </a:tbl>
          </a:graphicData>
        </a:graphic>
      </p:graphicFrame>
      <p:graphicFrame>
        <p:nvGraphicFramePr>
          <p:cNvPr id="5" name="4 Tabla"/>
          <p:cNvGraphicFramePr>
            <a:graphicFrameLocks noGrp="1"/>
          </p:cNvGraphicFramePr>
          <p:nvPr>
            <p:extLst>
              <p:ext uri="{D42A27DB-BD31-4B8C-83A1-F6EECF244321}">
                <p14:modId xmlns:p14="http://schemas.microsoft.com/office/powerpoint/2010/main" val="1651545389"/>
              </p:ext>
            </p:extLst>
          </p:nvPr>
        </p:nvGraphicFramePr>
        <p:xfrm>
          <a:off x="4716016" y="1124744"/>
          <a:ext cx="3744416" cy="2088232"/>
        </p:xfrm>
        <a:graphic>
          <a:graphicData uri="http://schemas.openxmlformats.org/drawingml/2006/table">
            <a:tbl>
              <a:tblPr>
                <a:tableStyleId>{5C22544A-7EE6-4342-B048-85BDC9FD1C3A}</a:tableStyleId>
              </a:tblPr>
              <a:tblGrid>
                <a:gridCol w="3744416"/>
              </a:tblGrid>
              <a:tr h="385525">
                <a:tc>
                  <a:txBody>
                    <a:bodyPr/>
                    <a:lstStyle/>
                    <a:p>
                      <a:pPr algn="just" fontAlgn="ctr"/>
                      <a:r>
                        <a:rPr lang="en-US" sz="1800" b="1" kern="1200" dirty="0" smtClean="0">
                          <a:solidFill>
                            <a:schemeClr val="dk1"/>
                          </a:solidFill>
                          <a:effectLst/>
                          <a:latin typeface="+mn-lt"/>
                          <a:ea typeface="+mn-ea"/>
                          <a:cs typeface="+mn-cs"/>
                        </a:rPr>
                        <a:t>Population and sample</a:t>
                      </a:r>
                      <a:endParaRPr lang="es-E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r>
              <a:tr h="1702707">
                <a:tc>
                  <a:txBody>
                    <a:bodyPr/>
                    <a:lstStyle/>
                    <a:p>
                      <a:pPr algn="just" fontAlgn="ctr"/>
                      <a:r>
                        <a:rPr lang="en-US" sz="1800" kern="1200" dirty="0" smtClean="0">
                          <a:solidFill>
                            <a:schemeClr val="dk1"/>
                          </a:solidFill>
                          <a:effectLst/>
                          <a:latin typeface="+mn-lt"/>
                          <a:ea typeface="+mn-ea"/>
                          <a:cs typeface="+mn-cs"/>
                        </a:rPr>
                        <a:t>The population will be thirty on students of second year of bachelorette, specialization Accounting “B” at Alangasí School. The students are 17 years old around</a:t>
                      </a:r>
                      <a:endParaRPr lang="es-EC"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6" name="5 Tabla"/>
          <p:cNvGraphicFramePr>
            <a:graphicFrameLocks noGrp="1"/>
          </p:cNvGraphicFramePr>
          <p:nvPr>
            <p:extLst>
              <p:ext uri="{D42A27DB-BD31-4B8C-83A1-F6EECF244321}">
                <p14:modId xmlns:p14="http://schemas.microsoft.com/office/powerpoint/2010/main" val="3394596212"/>
              </p:ext>
            </p:extLst>
          </p:nvPr>
        </p:nvGraphicFramePr>
        <p:xfrm>
          <a:off x="3059832" y="3645024"/>
          <a:ext cx="3600400" cy="2040065"/>
        </p:xfrm>
        <a:graphic>
          <a:graphicData uri="http://schemas.openxmlformats.org/drawingml/2006/table">
            <a:tbl>
              <a:tblPr>
                <a:tableStyleId>{5C22544A-7EE6-4342-B048-85BDC9FD1C3A}</a:tableStyleId>
              </a:tblPr>
              <a:tblGrid>
                <a:gridCol w="3600400"/>
              </a:tblGrid>
              <a:tr h="384620">
                <a:tc>
                  <a:txBody>
                    <a:bodyPr/>
                    <a:lstStyle/>
                    <a:p>
                      <a:pPr algn="just" fontAlgn="ctr"/>
                      <a:r>
                        <a:rPr lang="es-EC" sz="1800" b="1" u="none" strike="noStrike" dirty="0" smtClean="0">
                          <a:effectLst/>
                          <a:latin typeface="Times New Roman" panose="02020603050405020304" pitchFamily="18" charset="0"/>
                          <a:cs typeface="Times New Roman" panose="02020603050405020304" pitchFamily="18" charset="0"/>
                        </a:rPr>
                        <a:t> </a:t>
                      </a:r>
                      <a:r>
                        <a:rPr lang="en-US" sz="1800" b="1" kern="1200" dirty="0" smtClean="0">
                          <a:solidFill>
                            <a:schemeClr val="dk1"/>
                          </a:solidFill>
                          <a:effectLst/>
                          <a:latin typeface="+mn-lt"/>
                          <a:ea typeface="+mn-ea"/>
                          <a:cs typeface="+mn-cs"/>
                        </a:rPr>
                        <a:t>Field work</a:t>
                      </a:r>
                      <a:endParaRPr lang="es-E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r>
              <a:tr h="839516">
                <a:tc>
                  <a:txBody>
                    <a:bodyPr/>
                    <a:lstStyle/>
                    <a:p>
                      <a:pPr algn="just" fontAlgn="ctr"/>
                      <a:r>
                        <a:rPr lang="en-US" sz="1800" kern="1200" dirty="0" smtClean="0">
                          <a:solidFill>
                            <a:schemeClr val="dk1"/>
                          </a:solidFill>
                          <a:effectLst/>
                          <a:latin typeface="+mn-lt"/>
                          <a:ea typeface="+mn-ea"/>
                          <a:cs typeface="+mn-cs"/>
                        </a:rPr>
                        <a:t>The research is going to be applied to thirty one students of second year of bachelorette, specialization accounting at Alangasí School during the first partial of second term 2014-2015 scholar year</a:t>
                      </a:r>
                      <a:endParaRPr lang="es-E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bl>
          </a:graphicData>
        </a:graphic>
      </p:graphicFrame>
      <p:cxnSp>
        <p:nvCxnSpPr>
          <p:cNvPr id="8" name="7 Conector recto"/>
          <p:cNvCxnSpPr/>
          <p:nvPr/>
        </p:nvCxnSpPr>
        <p:spPr>
          <a:xfrm>
            <a:off x="755576" y="3284984"/>
            <a:ext cx="3312368" cy="0"/>
          </a:xfrm>
          <a:prstGeom prst="line">
            <a:avLst/>
          </a:prstGeom>
        </p:spPr>
        <p:style>
          <a:lnRef idx="1">
            <a:schemeClr val="dk1"/>
          </a:lnRef>
          <a:fillRef idx="0">
            <a:schemeClr val="dk1"/>
          </a:fillRef>
          <a:effectRef idx="0">
            <a:schemeClr val="dk1"/>
          </a:effectRef>
          <a:fontRef idx="minor">
            <a:schemeClr val="tx1"/>
          </a:fontRef>
        </p:style>
      </p:cxnSp>
      <p:cxnSp>
        <p:nvCxnSpPr>
          <p:cNvPr id="10" name="9 Conector recto"/>
          <p:cNvCxnSpPr/>
          <p:nvPr/>
        </p:nvCxnSpPr>
        <p:spPr>
          <a:xfrm>
            <a:off x="4067944" y="1124744"/>
            <a:ext cx="0" cy="2160240"/>
          </a:xfrm>
          <a:prstGeom prst="line">
            <a:avLst/>
          </a:prstGeom>
          <a:ln w="127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919791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755576" y="1196752"/>
            <a:ext cx="7416824" cy="923330"/>
          </a:xfrm>
          <a:prstGeom prst="rect">
            <a:avLst/>
          </a:prstGeom>
        </p:spPr>
        <p:txBody>
          <a:bodyPr wrap="square">
            <a:spAutoFit/>
          </a:bodyPr>
          <a:lstStyle/>
          <a:p>
            <a:r>
              <a:rPr lang="en-US" b="1" dirty="0"/>
              <a:t>Voki </a:t>
            </a:r>
            <a:r>
              <a:rPr lang="en-US" dirty="0"/>
              <a:t>has become a household name among teachers and students the world over. Almost a million teachers and students worldwide use </a:t>
            </a:r>
            <a:r>
              <a:rPr lang="en-US" b="1" dirty="0"/>
              <a:t>Voki </a:t>
            </a:r>
            <a:r>
              <a:rPr lang="en-US" dirty="0"/>
              <a:t>to create and share sp...</a:t>
            </a:r>
            <a:endParaRPr lang="es-EC" dirty="0"/>
          </a:p>
        </p:txBody>
      </p:sp>
      <p:pic>
        <p:nvPicPr>
          <p:cNvPr id="23554" name="Picture 2" descr="http://www.voki.com/images/laptop_table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2276872"/>
            <a:ext cx="1619250" cy="952500"/>
          </a:xfrm>
          <a:prstGeom prst="rect">
            <a:avLst/>
          </a:prstGeom>
          <a:noFill/>
          <a:extLst>
            <a:ext uri="{909E8E84-426E-40DD-AFC4-6F175D3DCCD1}">
              <a14:hiddenFill xmlns:a14="http://schemas.microsoft.com/office/drawing/2010/main">
                <a:solidFill>
                  <a:srgbClr val="FFFFFF"/>
                </a:solidFill>
              </a14:hiddenFill>
            </a:ext>
          </a:extLst>
        </p:spPr>
      </p:pic>
      <p:sp>
        <p:nvSpPr>
          <p:cNvPr id="6" name="Rectángulo 5"/>
          <p:cNvSpPr/>
          <p:nvPr/>
        </p:nvSpPr>
        <p:spPr>
          <a:xfrm>
            <a:off x="611560" y="2383524"/>
            <a:ext cx="4572000" cy="923330"/>
          </a:xfrm>
          <a:prstGeom prst="rect">
            <a:avLst/>
          </a:prstGeom>
        </p:spPr>
        <p:txBody>
          <a:bodyPr>
            <a:spAutoFit/>
          </a:bodyPr>
          <a:lstStyle/>
          <a:p>
            <a:pPr lvl="0" eaLnBrk="0" fontAlgn="base" hangingPunct="0">
              <a:spcBef>
                <a:spcPct val="0"/>
              </a:spcBef>
              <a:spcAft>
                <a:spcPct val="0"/>
              </a:spcAft>
            </a:pPr>
            <a:r>
              <a:rPr lang="es-EC" altLang="es-EC" dirty="0" err="1">
                <a:latin typeface="Arial" panose="020B0604020202020204" pitchFamily="34" charset="0"/>
              </a:rPr>
              <a:t>What</a:t>
            </a:r>
            <a:r>
              <a:rPr lang="es-EC" altLang="es-EC" dirty="0">
                <a:latin typeface="Arial" panose="020B0604020202020204" pitchFamily="34" charset="0"/>
              </a:rPr>
              <a:t> </a:t>
            </a:r>
            <a:r>
              <a:rPr lang="es-EC" altLang="es-EC" dirty="0" err="1">
                <a:latin typeface="Arial" panose="020B0604020202020204" pitchFamily="34" charset="0"/>
              </a:rPr>
              <a:t>is</a:t>
            </a:r>
            <a:r>
              <a:rPr lang="es-EC" altLang="es-EC" dirty="0">
                <a:latin typeface="Arial" panose="020B0604020202020204" pitchFamily="34" charset="0"/>
              </a:rPr>
              <a:t> Voki?</a:t>
            </a:r>
          </a:p>
          <a:p>
            <a:pPr lvl="0" eaLnBrk="0" fontAlgn="base" hangingPunct="0">
              <a:spcBef>
                <a:spcPct val="0"/>
              </a:spcBef>
              <a:spcAft>
                <a:spcPct val="0"/>
              </a:spcAft>
            </a:pPr>
            <a:r>
              <a:rPr lang="es-EC" altLang="es-EC" dirty="0">
                <a:latin typeface="Arial" panose="020B0604020202020204" pitchFamily="34" charset="0"/>
              </a:rPr>
              <a:t>Voki </a:t>
            </a:r>
            <a:r>
              <a:rPr lang="es-EC" altLang="es-EC" dirty="0" err="1">
                <a:latin typeface="Arial" panose="020B0604020202020204" pitchFamily="34" charset="0"/>
              </a:rPr>
              <a:t>is</a:t>
            </a:r>
            <a:r>
              <a:rPr lang="es-EC" altLang="es-EC" dirty="0">
                <a:latin typeface="Arial" panose="020B0604020202020204" pitchFamily="34" charset="0"/>
              </a:rPr>
              <a:t> a FREE </a:t>
            </a:r>
            <a:r>
              <a:rPr lang="es-EC" altLang="es-EC" dirty="0" err="1">
                <a:latin typeface="Arial" panose="020B0604020202020204" pitchFamily="34" charset="0"/>
              </a:rPr>
              <a:t>service</a:t>
            </a:r>
            <a:r>
              <a:rPr lang="es-EC" altLang="es-EC" dirty="0">
                <a:latin typeface="Arial" panose="020B0604020202020204" pitchFamily="34" charset="0"/>
              </a:rPr>
              <a:t> </a:t>
            </a:r>
            <a:r>
              <a:rPr lang="es-EC" altLang="es-EC" dirty="0" err="1">
                <a:latin typeface="Arial" panose="020B0604020202020204" pitchFamily="34" charset="0"/>
              </a:rPr>
              <a:t>that</a:t>
            </a:r>
            <a:r>
              <a:rPr lang="es-EC" altLang="es-EC" dirty="0">
                <a:latin typeface="Arial" panose="020B0604020202020204" pitchFamily="34" charset="0"/>
              </a:rPr>
              <a:t> </a:t>
            </a:r>
            <a:r>
              <a:rPr lang="es-EC" altLang="es-EC" dirty="0" err="1">
                <a:latin typeface="Arial" panose="020B0604020202020204" pitchFamily="34" charset="0"/>
              </a:rPr>
              <a:t>lets</a:t>
            </a:r>
            <a:r>
              <a:rPr lang="es-EC" altLang="es-EC" dirty="0">
                <a:latin typeface="Arial" panose="020B0604020202020204" pitchFamily="34" charset="0"/>
              </a:rPr>
              <a:t> </a:t>
            </a:r>
            <a:r>
              <a:rPr lang="es-EC" altLang="es-EC" dirty="0" err="1">
                <a:latin typeface="Arial" panose="020B0604020202020204" pitchFamily="34" charset="0"/>
              </a:rPr>
              <a:t>you</a:t>
            </a:r>
            <a:r>
              <a:rPr lang="es-EC" altLang="es-EC" dirty="0">
                <a:latin typeface="Arial" panose="020B0604020202020204" pitchFamily="34" charset="0"/>
              </a:rPr>
              <a:t> </a:t>
            </a:r>
            <a:r>
              <a:rPr lang="es-EC" altLang="es-EC" dirty="0" err="1">
                <a:latin typeface="Arial" panose="020B0604020202020204" pitchFamily="34" charset="0"/>
              </a:rPr>
              <a:t>create</a:t>
            </a:r>
            <a:r>
              <a:rPr lang="es-EC" altLang="es-EC" dirty="0">
                <a:latin typeface="Arial" panose="020B0604020202020204" pitchFamily="34" charset="0"/>
              </a:rPr>
              <a:t/>
            </a:r>
            <a:br>
              <a:rPr lang="es-EC" altLang="es-EC" dirty="0">
                <a:latin typeface="Arial" panose="020B0604020202020204" pitchFamily="34" charset="0"/>
              </a:rPr>
            </a:br>
            <a:r>
              <a:rPr lang="es-EC" altLang="es-EC" dirty="0" err="1">
                <a:latin typeface="Arial" panose="020B0604020202020204" pitchFamily="34" charset="0"/>
              </a:rPr>
              <a:t>customized</a:t>
            </a:r>
            <a:r>
              <a:rPr lang="es-EC" altLang="es-EC" dirty="0">
                <a:latin typeface="Arial" panose="020B0604020202020204" pitchFamily="34" charset="0"/>
              </a:rPr>
              <a:t> </a:t>
            </a:r>
            <a:r>
              <a:rPr lang="es-EC" altLang="es-EC" dirty="0" err="1">
                <a:latin typeface="Arial" panose="020B0604020202020204" pitchFamily="34" charset="0"/>
              </a:rPr>
              <a:t>speaking</a:t>
            </a:r>
            <a:r>
              <a:rPr lang="es-EC" altLang="es-EC" dirty="0">
                <a:latin typeface="Arial" panose="020B0604020202020204" pitchFamily="34" charset="0"/>
              </a:rPr>
              <a:t> </a:t>
            </a:r>
            <a:r>
              <a:rPr lang="es-EC" altLang="es-EC" dirty="0" err="1">
                <a:latin typeface="Arial" panose="020B0604020202020204" pitchFamily="34" charset="0"/>
              </a:rPr>
              <a:t>characters</a:t>
            </a:r>
            <a:endParaRPr lang="es-EC" altLang="es-EC" dirty="0">
              <a:latin typeface="Arial" panose="020B0604020202020204" pitchFamily="34" charset="0"/>
            </a:endParaRPr>
          </a:p>
        </p:txBody>
      </p:sp>
      <p:pic>
        <p:nvPicPr>
          <p:cNvPr id="7" name="Imagen 6"/>
          <p:cNvPicPr>
            <a:picLocks noChangeAspect="1"/>
          </p:cNvPicPr>
          <p:nvPr/>
        </p:nvPicPr>
        <p:blipFill>
          <a:blip r:embed="rId3"/>
          <a:stretch>
            <a:fillRect/>
          </a:stretch>
        </p:blipFill>
        <p:spPr>
          <a:xfrm>
            <a:off x="899592" y="3789040"/>
            <a:ext cx="3019425" cy="1743075"/>
          </a:xfrm>
          <a:prstGeom prst="rect">
            <a:avLst/>
          </a:prstGeom>
        </p:spPr>
      </p:pic>
    </p:spTree>
    <p:extLst>
      <p:ext uri="{BB962C8B-B14F-4D97-AF65-F5344CB8AC3E}">
        <p14:creationId xmlns:p14="http://schemas.microsoft.com/office/powerpoint/2010/main" val="142816988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2416</TotalTime>
  <Words>1476</Words>
  <Application>Microsoft Office PowerPoint</Application>
  <PresentationFormat>Presentación en pantalla (4:3)</PresentationFormat>
  <Paragraphs>151</Paragraphs>
  <Slides>18</Slides>
  <Notes>2</Notes>
  <HiddenSlides>0</HiddenSlides>
  <MMClips>0</MMClips>
  <ScaleCrop>false</ScaleCrop>
  <HeadingPairs>
    <vt:vector size="8" baseType="variant">
      <vt:variant>
        <vt:lpstr>Fuentes usadas</vt:lpstr>
      </vt:variant>
      <vt:variant>
        <vt:i4>3</vt:i4>
      </vt:variant>
      <vt:variant>
        <vt:lpstr>Tema</vt:lpstr>
      </vt:variant>
      <vt:variant>
        <vt:i4>2</vt:i4>
      </vt:variant>
      <vt:variant>
        <vt:lpstr>Servidores OLE incrustados</vt:lpstr>
      </vt:variant>
      <vt:variant>
        <vt:i4>1</vt:i4>
      </vt:variant>
      <vt:variant>
        <vt:lpstr>Títulos de diapositiva</vt:lpstr>
      </vt:variant>
      <vt:variant>
        <vt:i4>18</vt:i4>
      </vt:variant>
    </vt:vector>
  </HeadingPairs>
  <TitlesOfParts>
    <vt:vector size="24" baseType="lpstr">
      <vt:lpstr>Arial</vt:lpstr>
      <vt:lpstr>Calibri</vt:lpstr>
      <vt:lpstr>Times New Roman</vt:lpstr>
      <vt:lpstr>Tema de Office</vt:lpstr>
      <vt:lpstr>1_Tema de Office</vt:lpstr>
      <vt:lpstr>CorelDRAW</vt:lpstr>
      <vt:lpstr> DEPARTMENT OF HUMANITIES AND SOCIAL SCIENCES  APPLIED LINGUISTICS CAREER IN THE ENGLISH LANGUAGE      TITLE:  “INFLUENCE OF THE WEB 2.0 TOOLS (VOKI, VOCAROO AND VOICE THREAD) AS TECHNIQUES TO IMPROVE THE SPEAKING SKILL IN STUDENTS OF SECOND YEAR OF ACCOUNTING AT THE ALANGASÍ HIGH SCHOOL, DURING THE FIRST PARTIAL OF THE SECOND TERM OF 2014-2015 SCHOOL YEAR”    AUTHORS: MARÍA DEL CONSUELO ROSALES CEVALLOS EMILIO RODRIGO BASANTES MORALES  DIRECTOR: MST. MÓNICA PINTO CODIRECTOR: MST. LOURDES ATIAJA     2015</vt:lpstr>
      <vt:lpstr>SEQUENCE</vt:lpstr>
      <vt:lpstr>INTRODUCTION</vt:lpstr>
      <vt:lpstr>Tree problem </vt:lpstr>
      <vt:lpstr>PROBLEM SETTING</vt:lpstr>
      <vt:lpstr>VARIABLES</vt:lpstr>
      <vt:lpstr>OBJETIVES</vt:lpstr>
      <vt:lpstr>METHODOLOGICAL DESIGN</vt:lpstr>
      <vt:lpstr>Presentación de PowerPoint</vt:lpstr>
      <vt:lpstr>Presentación de PowerPoint</vt:lpstr>
      <vt:lpstr>RESULTS</vt:lpstr>
      <vt:lpstr>Presentación de PowerPoint</vt:lpstr>
      <vt:lpstr>RESULTS</vt:lpstr>
      <vt:lpstr>RESULTS</vt:lpstr>
      <vt:lpstr>Presentación de PowerPoint</vt:lpstr>
      <vt:lpstr>RESULTS</vt:lpstr>
      <vt:lpstr>RECOMMENDATIONS</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pc</dc:creator>
  <cp:lastModifiedBy>erbasantes</cp:lastModifiedBy>
  <cp:revision>169</cp:revision>
  <dcterms:created xsi:type="dcterms:W3CDTF">2015-08-08T20:26:33Z</dcterms:created>
  <dcterms:modified xsi:type="dcterms:W3CDTF">2015-11-14T04:00:44Z</dcterms:modified>
</cp:coreProperties>
</file>