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661" r:id="rId2"/>
  </p:sldMasterIdLst>
  <p:sldIdLst>
    <p:sldId id="257" r:id="rId3"/>
    <p:sldId id="259" r:id="rId4"/>
    <p:sldId id="261" r:id="rId5"/>
    <p:sldId id="262" r:id="rId6"/>
    <p:sldId id="263" r:id="rId7"/>
    <p:sldId id="264" r:id="rId8"/>
    <p:sldId id="266" r:id="rId9"/>
    <p:sldId id="268" r:id="rId10"/>
    <p:sldId id="270" r:id="rId11"/>
    <p:sldId id="271" r:id="rId12"/>
    <p:sldId id="272" r:id="rId13"/>
    <p:sldId id="277" r:id="rId14"/>
    <p:sldId id="276" r:id="rId15"/>
    <p:sldId id="278" r:id="rId16"/>
    <p:sldId id="279" r:id="rId17"/>
    <p:sldId id="29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FD9"/>
    <a:srgbClr val="006600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5C920-8E1B-48F4-A894-0103EAEF615F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361953F-45D4-41C6-AE13-0CB2697DBB34}">
      <dgm:prSet phldrT="[Texto]" custT="1"/>
      <dgm:spPr>
        <a:solidFill>
          <a:srgbClr val="D9FFD9"/>
        </a:solidFill>
        <a:ln>
          <a:solidFill>
            <a:srgbClr val="006600"/>
          </a:solidFill>
        </a:ln>
      </dgm:spPr>
      <dgm:t>
        <a:bodyPr/>
        <a:lstStyle/>
        <a:p>
          <a:r>
            <a: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Misión: </a:t>
          </a: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“Somos una constructora de proyectos a través de una organización proactiva que brinda soluciones en la planeación, diseño y construcción al servicio de la humanidad”.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C9773-E91B-49B8-AA2D-DC69848F689A}" type="parTrans" cxnId="{778B11BF-250E-41A2-87BA-864E5AEC5FA9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84AA1-FE16-444F-B2F1-1D91A4768334}" type="sibTrans" cxnId="{778B11BF-250E-41A2-87BA-864E5AEC5FA9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69F06-C267-4B0A-B141-BED285BC092D}">
      <dgm:prSet phldrT="[Texto]" custT="1"/>
      <dgm:spPr>
        <a:solidFill>
          <a:srgbClr val="D9FFD9"/>
        </a:solidFill>
        <a:ln w="28575">
          <a:solidFill>
            <a:srgbClr val="006600"/>
          </a:solidFill>
        </a:ln>
      </dgm:spPr>
      <dgm:t>
        <a:bodyPr/>
        <a:lstStyle/>
        <a:p>
          <a:r>
            <a: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Visión: </a:t>
          </a: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“Ser una constructora reconocida por nuestra pasión por la calidad e innovación en el desarrollo de las telecomunicaciones, anticipándonos a las necesidades de nuestros clientes ecuatorianos”</a:t>
          </a:r>
          <a:endParaRPr lang="es-EC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C5449-24B5-41DF-A97C-35366827B629}" type="parTrans" cxnId="{9AEC3F55-1A0E-4A9B-A131-5AA3702E0E4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017AC-2909-418E-98AD-1C603D0178F1}" type="sibTrans" cxnId="{9AEC3F55-1A0E-4A9B-A131-5AA3702E0E4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FB387-58C4-43D7-A983-D1316D343D02}" type="pres">
      <dgm:prSet presAssocID="{DCD5C920-8E1B-48F4-A894-0103EAEF61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2CC96DF-5BA7-4429-B8B1-864D5480B3CB}" type="pres">
      <dgm:prSet presAssocID="{D361953F-45D4-41C6-AE13-0CB2697DBB3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23E888-AB13-4FBA-8718-F5C7F509A5D6}" type="pres">
      <dgm:prSet presAssocID="{D2684AA1-FE16-444F-B2F1-1D91A4768334}" presName="sibTrans" presStyleCnt="0"/>
      <dgm:spPr/>
    </dgm:pt>
    <dgm:pt modelId="{4BF9B43B-A604-49BB-939B-EDEAC3A944CE}" type="pres">
      <dgm:prSet presAssocID="{7CC69F06-C267-4B0A-B141-BED285BC092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27C83E3-21B0-4B8E-9B4C-A0C22748D21E}" type="presOf" srcId="{7CC69F06-C267-4B0A-B141-BED285BC092D}" destId="{4BF9B43B-A604-49BB-939B-EDEAC3A944CE}" srcOrd="0" destOrd="0" presId="urn:microsoft.com/office/officeart/2005/8/layout/default"/>
    <dgm:cxn modelId="{85DA861D-D86F-457A-AB2B-B6BBF2E05974}" type="presOf" srcId="{D361953F-45D4-41C6-AE13-0CB2697DBB34}" destId="{02CC96DF-5BA7-4429-B8B1-864D5480B3CB}" srcOrd="0" destOrd="0" presId="urn:microsoft.com/office/officeart/2005/8/layout/default"/>
    <dgm:cxn modelId="{919F9818-B8EE-47F4-88B5-022D6807B86E}" type="presOf" srcId="{DCD5C920-8E1B-48F4-A894-0103EAEF615F}" destId="{EA8FB387-58C4-43D7-A983-D1316D343D02}" srcOrd="0" destOrd="0" presId="urn:microsoft.com/office/officeart/2005/8/layout/default"/>
    <dgm:cxn modelId="{9AEC3F55-1A0E-4A9B-A131-5AA3702E0E40}" srcId="{DCD5C920-8E1B-48F4-A894-0103EAEF615F}" destId="{7CC69F06-C267-4B0A-B141-BED285BC092D}" srcOrd="1" destOrd="0" parTransId="{F1DC5449-24B5-41DF-A97C-35366827B629}" sibTransId="{EA0017AC-2909-418E-98AD-1C603D0178F1}"/>
    <dgm:cxn modelId="{778B11BF-250E-41A2-87BA-864E5AEC5FA9}" srcId="{DCD5C920-8E1B-48F4-A894-0103EAEF615F}" destId="{D361953F-45D4-41C6-AE13-0CB2697DBB34}" srcOrd="0" destOrd="0" parTransId="{E08C9773-E91B-49B8-AA2D-DC69848F689A}" sibTransId="{D2684AA1-FE16-444F-B2F1-1D91A4768334}"/>
    <dgm:cxn modelId="{0F02F7E1-9D23-4359-B930-7A3611837CF1}" type="presParOf" srcId="{EA8FB387-58C4-43D7-A983-D1316D343D02}" destId="{02CC96DF-5BA7-4429-B8B1-864D5480B3CB}" srcOrd="0" destOrd="0" presId="urn:microsoft.com/office/officeart/2005/8/layout/default"/>
    <dgm:cxn modelId="{A0A04140-2AE4-40F6-B94A-1D4CF11B0B57}" type="presParOf" srcId="{EA8FB387-58C4-43D7-A983-D1316D343D02}" destId="{E423E888-AB13-4FBA-8718-F5C7F509A5D6}" srcOrd="1" destOrd="0" presId="urn:microsoft.com/office/officeart/2005/8/layout/default"/>
    <dgm:cxn modelId="{C76BA72F-798E-47DD-AD17-34DC1806D18E}" type="presParOf" srcId="{EA8FB387-58C4-43D7-A983-D1316D343D02}" destId="{4BF9B43B-A604-49BB-939B-EDEAC3A944C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B8DE1-7F7D-4FCE-91EB-AE7868CC55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DF6E71A-3CD4-4293-A35E-9B11C4E87F64}">
      <dgm:prSet phldrT="[Texto]" custT="1"/>
      <dgm:spPr>
        <a:noFill/>
        <a:ln w="38100">
          <a:solidFill>
            <a:srgbClr val="006600"/>
          </a:solidFill>
        </a:ln>
      </dgm:spPr>
      <dgm:t>
        <a:bodyPr/>
        <a:lstStyle/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Asesoramiento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Construcción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Instrumentación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Operación y/o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Mantenimiento de obras civiles.</a:t>
          </a:r>
          <a:endParaRPr lang="es-EC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A4ED9-6F02-4C23-8481-14C35BFB49B1}" type="parTrans" cxnId="{5BC15B9E-8C81-48EE-AA77-67925409009A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DD809-43B7-44E4-876D-2D9484ED3DC8}" type="sibTrans" cxnId="{5BC15B9E-8C81-48EE-AA77-67925409009A}">
      <dgm:prSet custT="1"/>
      <dgm:spPr>
        <a:solidFill>
          <a:srgbClr val="006600"/>
        </a:solidFill>
        <a:ln>
          <a:solidFill>
            <a:srgbClr val="006600"/>
          </a:solidFill>
        </a:ln>
      </dgm:spPr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75AC5-80B9-4E10-B241-155DA1F3C88F}">
      <dgm:prSet phldrT="[Texto]" custT="1"/>
      <dgm:spPr>
        <a:noFill/>
        <a:ln w="38100">
          <a:solidFill>
            <a:srgbClr val="006600"/>
          </a:solidFill>
        </a:ln>
      </dgm:spPr>
      <dgm:t>
        <a:bodyPr/>
        <a:lstStyle/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Obras civiles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Viales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Geológicas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Hidráulicas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Energéticas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Puentes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Edificios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Telecomunicaciones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Procesos Industriales</a:t>
          </a:r>
          <a:endParaRPr lang="es-EC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2E9C4-1D88-4BFB-A2FF-E3F96D9530F7}" type="parTrans" cxnId="{8DD93189-08C4-4F36-B782-30AA4225C782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6C99FD-D7B8-4D9D-B913-83085BEBDEF0}" type="sibTrans" cxnId="{8DD93189-08C4-4F36-B782-30AA4225C782}">
      <dgm:prSet custT="1"/>
      <dgm:spPr>
        <a:solidFill>
          <a:srgbClr val="006600"/>
        </a:solidFill>
        <a:ln>
          <a:solidFill>
            <a:srgbClr val="006600"/>
          </a:solidFill>
        </a:ln>
      </dgm:spPr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E74AF-9C0A-4014-AC13-60C9A7DB910F}">
      <dgm:prSet phldrT="[Texto]" custT="1"/>
      <dgm:spPr>
        <a:noFill/>
        <a:ln w="38100">
          <a:solidFill>
            <a:srgbClr val="006600"/>
          </a:solidFill>
        </a:ln>
      </dgm:spPr>
      <dgm:t>
        <a:bodyPr/>
        <a:lstStyle/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Torres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Monopolos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Shelters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Plantas Industriales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Puentes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Galpones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Edificios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Tanques</a:t>
          </a:r>
        </a:p>
        <a:p>
          <a:r>
            <a:rPr lang="es-EC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Estructuras en general en acero y aluminio.</a:t>
          </a:r>
          <a:endParaRPr lang="es-EC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7644F5-E345-455D-B6E1-28BBC0A5173E}" type="parTrans" cxnId="{69D3F00E-DF0A-4A05-80EF-AF1333D50AA7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B8D0D-EE5D-433B-ADCF-CF8E6C403ED4}" type="sibTrans" cxnId="{69D3F00E-DF0A-4A05-80EF-AF1333D50AA7}">
      <dgm:prSet/>
      <dgm:spPr/>
      <dgm:t>
        <a:bodyPr/>
        <a:lstStyle/>
        <a:p>
          <a:endParaRPr lang="es-EC" sz="2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6C9CC-725A-4EEC-A492-12A4FBF326F3}" type="pres">
      <dgm:prSet presAssocID="{B7AB8DE1-7F7D-4FCE-91EB-AE7868CC5520}" presName="Name0" presStyleCnt="0">
        <dgm:presLayoutVars>
          <dgm:dir/>
          <dgm:resizeHandles val="exact"/>
        </dgm:presLayoutVars>
      </dgm:prSet>
      <dgm:spPr/>
    </dgm:pt>
    <dgm:pt modelId="{BD994172-6126-4E1C-85AF-0B28A00373EF}" type="pres">
      <dgm:prSet presAssocID="{CDF6E71A-3CD4-4293-A35E-9B11C4E87F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98EE96-586E-4726-8A98-FA6EA03290DD}" type="pres">
      <dgm:prSet presAssocID="{27EDD809-43B7-44E4-876D-2D9484ED3DC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53FA027F-EC76-4C01-A531-0801C0C63906}" type="pres">
      <dgm:prSet presAssocID="{27EDD809-43B7-44E4-876D-2D9484ED3DC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7933B10B-8BB3-4286-8771-D03E6FCD52C0}" type="pres">
      <dgm:prSet presAssocID="{2FD75AC5-80B9-4E10-B241-155DA1F3C8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61C937-CE48-4E71-A9C2-912DDDFF57E4}" type="pres">
      <dgm:prSet presAssocID="{F16C99FD-D7B8-4D9D-B913-83085BEBDEF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04E5623F-E04C-41B6-972F-D166FE1BC0BE}" type="pres">
      <dgm:prSet presAssocID="{F16C99FD-D7B8-4D9D-B913-83085BEBDEF0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D9E0F4DD-961F-4EF9-B6E0-BD40A16B1BA4}" type="pres">
      <dgm:prSet presAssocID="{A01E74AF-9C0A-4014-AC13-60C9A7DB91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FB86EE-2459-43E8-BE97-EF220D2DC8EE}" type="presOf" srcId="{CDF6E71A-3CD4-4293-A35E-9B11C4E87F64}" destId="{BD994172-6126-4E1C-85AF-0B28A00373EF}" srcOrd="0" destOrd="0" presId="urn:microsoft.com/office/officeart/2005/8/layout/process1"/>
    <dgm:cxn modelId="{A79B3379-0C4C-4967-BD0C-117650635720}" type="presOf" srcId="{F16C99FD-D7B8-4D9D-B913-83085BEBDEF0}" destId="{04E5623F-E04C-41B6-972F-D166FE1BC0BE}" srcOrd="1" destOrd="0" presId="urn:microsoft.com/office/officeart/2005/8/layout/process1"/>
    <dgm:cxn modelId="{F4DE42B1-61AB-4B66-9BB6-CEA9E0F1B511}" type="presOf" srcId="{2FD75AC5-80B9-4E10-B241-155DA1F3C88F}" destId="{7933B10B-8BB3-4286-8771-D03E6FCD52C0}" srcOrd="0" destOrd="0" presId="urn:microsoft.com/office/officeart/2005/8/layout/process1"/>
    <dgm:cxn modelId="{BF85A6A3-859A-4AB0-A171-FAF898F895A7}" type="presOf" srcId="{A01E74AF-9C0A-4014-AC13-60C9A7DB910F}" destId="{D9E0F4DD-961F-4EF9-B6E0-BD40A16B1BA4}" srcOrd="0" destOrd="0" presId="urn:microsoft.com/office/officeart/2005/8/layout/process1"/>
    <dgm:cxn modelId="{69D3F00E-DF0A-4A05-80EF-AF1333D50AA7}" srcId="{B7AB8DE1-7F7D-4FCE-91EB-AE7868CC5520}" destId="{A01E74AF-9C0A-4014-AC13-60C9A7DB910F}" srcOrd="2" destOrd="0" parTransId="{C37644F5-E345-455D-B6E1-28BBC0A5173E}" sibTransId="{7CDB8D0D-EE5D-433B-ADCF-CF8E6C403ED4}"/>
    <dgm:cxn modelId="{AE97B11B-1D2E-4BEB-BD9F-DAA75C32E647}" type="presOf" srcId="{F16C99FD-D7B8-4D9D-B913-83085BEBDEF0}" destId="{0761C937-CE48-4E71-A9C2-912DDDFF57E4}" srcOrd="0" destOrd="0" presId="urn:microsoft.com/office/officeart/2005/8/layout/process1"/>
    <dgm:cxn modelId="{8DD93189-08C4-4F36-B782-30AA4225C782}" srcId="{B7AB8DE1-7F7D-4FCE-91EB-AE7868CC5520}" destId="{2FD75AC5-80B9-4E10-B241-155DA1F3C88F}" srcOrd="1" destOrd="0" parTransId="{B0D2E9C4-1D88-4BFB-A2FF-E3F96D9530F7}" sibTransId="{F16C99FD-D7B8-4D9D-B913-83085BEBDEF0}"/>
    <dgm:cxn modelId="{C949C6F5-3998-4D10-9AF2-D92631FBD1C9}" type="presOf" srcId="{27EDD809-43B7-44E4-876D-2D9484ED3DC8}" destId="{53FA027F-EC76-4C01-A531-0801C0C63906}" srcOrd="1" destOrd="0" presId="urn:microsoft.com/office/officeart/2005/8/layout/process1"/>
    <dgm:cxn modelId="{5BC15B9E-8C81-48EE-AA77-67925409009A}" srcId="{B7AB8DE1-7F7D-4FCE-91EB-AE7868CC5520}" destId="{CDF6E71A-3CD4-4293-A35E-9B11C4E87F64}" srcOrd="0" destOrd="0" parTransId="{7FDA4ED9-6F02-4C23-8481-14C35BFB49B1}" sibTransId="{27EDD809-43B7-44E4-876D-2D9484ED3DC8}"/>
    <dgm:cxn modelId="{E024F326-E31A-4FBA-B656-950203BE6C57}" type="presOf" srcId="{27EDD809-43B7-44E4-876D-2D9484ED3DC8}" destId="{C098EE96-586E-4726-8A98-FA6EA03290DD}" srcOrd="0" destOrd="0" presId="urn:microsoft.com/office/officeart/2005/8/layout/process1"/>
    <dgm:cxn modelId="{CD571DBF-CD35-45C8-ABCD-5C223BCF8D68}" type="presOf" srcId="{B7AB8DE1-7F7D-4FCE-91EB-AE7868CC5520}" destId="{3666C9CC-725A-4EEC-A492-12A4FBF326F3}" srcOrd="0" destOrd="0" presId="urn:microsoft.com/office/officeart/2005/8/layout/process1"/>
    <dgm:cxn modelId="{AC44F7C9-0E80-4B5A-9BAF-A8FCA53DB26E}" type="presParOf" srcId="{3666C9CC-725A-4EEC-A492-12A4FBF326F3}" destId="{BD994172-6126-4E1C-85AF-0B28A00373EF}" srcOrd="0" destOrd="0" presId="urn:microsoft.com/office/officeart/2005/8/layout/process1"/>
    <dgm:cxn modelId="{2BFB0C2E-955A-4F80-A2EF-89CEBE8910DA}" type="presParOf" srcId="{3666C9CC-725A-4EEC-A492-12A4FBF326F3}" destId="{C098EE96-586E-4726-8A98-FA6EA03290DD}" srcOrd="1" destOrd="0" presId="urn:microsoft.com/office/officeart/2005/8/layout/process1"/>
    <dgm:cxn modelId="{C5D7A97C-BFC4-458C-8A25-872CC16B38C0}" type="presParOf" srcId="{C098EE96-586E-4726-8A98-FA6EA03290DD}" destId="{53FA027F-EC76-4C01-A531-0801C0C63906}" srcOrd="0" destOrd="0" presId="urn:microsoft.com/office/officeart/2005/8/layout/process1"/>
    <dgm:cxn modelId="{AC116301-FD76-419C-9CEA-7E8EA43C05F2}" type="presParOf" srcId="{3666C9CC-725A-4EEC-A492-12A4FBF326F3}" destId="{7933B10B-8BB3-4286-8771-D03E6FCD52C0}" srcOrd="2" destOrd="0" presId="urn:microsoft.com/office/officeart/2005/8/layout/process1"/>
    <dgm:cxn modelId="{DF48C58F-C6A1-4B02-ACE5-BB72485BCBB6}" type="presParOf" srcId="{3666C9CC-725A-4EEC-A492-12A4FBF326F3}" destId="{0761C937-CE48-4E71-A9C2-912DDDFF57E4}" srcOrd="3" destOrd="0" presId="urn:microsoft.com/office/officeart/2005/8/layout/process1"/>
    <dgm:cxn modelId="{EB005107-3F9B-4AD6-8E37-BA54D694CB9A}" type="presParOf" srcId="{0761C937-CE48-4E71-A9C2-912DDDFF57E4}" destId="{04E5623F-E04C-41B6-972F-D166FE1BC0BE}" srcOrd="0" destOrd="0" presId="urn:microsoft.com/office/officeart/2005/8/layout/process1"/>
    <dgm:cxn modelId="{DD9F4D5E-66A8-4FAB-A958-F64517ACEC4E}" type="presParOf" srcId="{3666C9CC-725A-4EEC-A492-12A4FBF326F3}" destId="{D9E0F4DD-961F-4EF9-B6E0-BD40A16B1BA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51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458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046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 sz="180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0927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1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4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20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711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40994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0647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663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5743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07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1397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62877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300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198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5964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 rot="16200000">
            <a:off x="10386749" y="5038991"/>
            <a:ext cx="1893887" cy="172508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  <a:prstGeom prst="rect">
            <a:avLst/>
          </a:prstGeo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828800" y="6011864"/>
            <a:ext cx="77216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0C04F-6F3A-4C65-ADF6-73580A4810DD}" type="datetimeFigureOut">
              <a:rPr lang="es-EC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03/01/2016</a:t>
            </a:fld>
            <a:endParaRPr lang="es-EC" dirty="0">
              <a:solidFill>
                <a:srgbClr val="000000"/>
              </a:solidFill>
            </a:endParaRPr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28800" y="5649914"/>
            <a:ext cx="7721600" cy="365125"/>
          </a:xfrm>
          <a:prstGeom prst="rect">
            <a:avLst/>
          </a:prstGeom>
        </p:spPr>
        <p:txBody>
          <a:bodyPr tIns="0" bIns="0"/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188700" y="5753101"/>
            <a:ext cx="670984" cy="365125"/>
          </a:xfrm>
          <a:prstGeom prst="rect">
            <a:avLst/>
          </a:prstGeo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05442-D773-4DC5-9FE5-C805944E840C}" type="slidenum">
              <a:rPr lang="es-EC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018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518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56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516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677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66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054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442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B9C4B-824E-4D97-A10E-90A0BBFF1683}" type="datetimeFigureOut">
              <a:rPr lang="es-EC" smtClean="0"/>
              <a:t>03/01/2016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98E5C-0AAE-4C43-9073-AAC6E0913FE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00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800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800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800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800">
              <a:solidFill>
                <a:srgbClr val="000000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5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495551" y="1052513"/>
            <a:ext cx="2447925" cy="6477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84632">
              <a:defRPr/>
            </a:pPr>
            <a:r>
              <a:rPr lang="es-ES_tradnl" sz="3200" b="1" i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_tradnl" sz="3200" b="1" i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_tradnl" sz="3200" b="1" i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_tradnl" sz="3200" b="1" i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_tradnl" sz="3200" b="1" i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_tradnl" sz="3200" b="1" i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_tradnl" sz="3200" b="1" i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_tradnl" sz="3200" b="1" i="1" kern="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S_tradnl" sz="7500" b="1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TEMA:</a:t>
            </a:r>
            <a:endParaRPr lang="es-EC" sz="7500" b="1" i="1" kern="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2598739" y="2208214"/>
            <a:ext cx="7851775" cy="251618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s-ES" sz="2800" b="1" kern="0" dirty="0" smtClean="0">
                <a:solidFill>
                  <a:schemeClr val="tx1">
                    <a:lumMod val="85000"/>
                  </a:schemeClr>
                </a:solidFill>
              </a:rPr>
              <a:t>“</a:t>
            </a:r>
            <a:r>
              <a:rPr lang="es-EC" sz="2800" b="1" kern="0" dirty="0" smtClean="0">
                <a:solidFill>
                  <a:schemeClr val="tx1">
                    <a:lumMod val="85000"/>
                  </a:schemeClr>
                </a:solidFill>
              </a:rPr>
              <a:t>VALORACIÓN ECONÓMICA FINANCIERA DE LA EMPRESA PROYECTOS MYRCO S.A. POR EL MÉTODO DE FLUJOS DE CAJA DESCONTADOS”</a:t>
            </a:r>
            <a:endParaRPr lang="es-EC" sz="2800" b="1" kern="0" dirty="0">
              <a:solidFill>
                <a:schemeClr val="tx1">
                  <a:lumMod val="85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s-ES_tradnl" sz="2400" kern="0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s-ES_tradnl" sz="2400" kern="0" dirty="0">
              <a:solidFill>
                <a:schemeClr val="bg1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s-ES" b="1" kern="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s-ES" sz="2000" b="1" kern="0" dirty="0">
                <a:solidFill>
                  <a:srgbClr val="00B050"/>
                </a:solidFill>
                <a:latin typeface="+mj-lt"/>
              </a:rPr>
              <a:t>AUTORA:</a:t>
            </a:r>
            <a:r>
              <a:rPr lang="es-ES" sz="2000" b="1" kern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C" sz="2000" b="1" kern="0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GRIJALVA OQUENDO CRISTINA PAOLA</a:t>
            </a:r>
            <a:endParaRPr lang="es-EC" sz="2000" b="1" kern="0" dirty="0">
              <a:solidFill>
                <a:schemeClr val="tx1">
                  <a:lumMod val="85000"/>
                </a:schemeClr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s-EC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077954" y="1222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ESTADOS FINANCIEROS</a:t>
            </a:r>
          </a:p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65157" y="3320908"/>
            <a:ext cx="235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CRÍTICO </a:t>
            </a:r>
            <a:endParaRPr lang="es-EC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8680" y="2539029"/>
            <a:ext cx="2809474" cy="1200329"/>
          </a:xfrm>
          <a:prstGeom prst="rect">
            <a:avLst/>
          </a:prstGeom>
          <a:solidFill>
            <a:srgbClr val="D9FFD9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 la posición financiera, presente y pasada 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01465" y="2535428"/>
            <a:ext cx="3129514" cy="1200329"/>
          </a:xfrm>
          <a:prstGeom prst="rect">
            <a:avLst/>
          </a:prstGeom>
          <a:solidFill>
            <a:srgbClr val="D9FFD9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Los resultados de las operaciones de una </a:t>
            </a:r>
            <a:r>
              <a:rPr lang="es-EC" dirty="0" smtClean="0"/>
              <a:t>empresa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3307656" y="4589154"/>
            <a:ext cx="5180447" cy="1200329"/>
          </a:xfrm>
          <a:prstGeom prst="rect">
            <a:avLst/>
          </a:prstGeom>
          <a:solidFill>
            <a:srgbClr val="D9FFD9"/>
          </a:solidFill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C" dirty="0"/>
              <a:t>Establecer las mejores estimaciones y predicciones posibles sobre las condiciones y resultados futuros </a:t>
            </a:r>
          </a:p>
        </p:txBody>
      </p:sp>
      <p:sp>
        <p:nvSpPr>
          <p:cNvPr id="7" name="Flecha izquierda 6"/>
          <p:cNvSpPr/>
          <p:nvPr/>
        </p:nvSpPr>
        <p:spPr>
          <a:xfrm rot="2394957">
            <a:off x="3808275" y="2832386"/>
            <a:ext cx="810377" cy="699850"/>
          </a:xfrm>
          <a:prstGeom prst="leftArrow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echa curvada hacia abajo 7"/>
          <p:cNvSpPr/>
          <p:nvPr/>
        </p:nvSpPr>
        <p:spPr>
          <a:xfrm>
            <a:off x="3379244" y="1506904"/>
            <a:ext cx="5627019" cy="905358"/>
          </a:xfrm>
          <a:prstGeom prst="curvedDownArrow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abajo 9"/>
          <p:cNvSpPr/>
          <p:nvPr/>
        </p:nvSpPr>
        <p:spPr>
          <a:xfrm rot="2558584">
            <a:off x="8695949" y="4591453"/>
            <a:ext cx="1018423" cy="845820"/>
          </a:xfrm>
          <a:prstGeom prst="downArrow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78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96373" y="90152"/>
            <a:ext cx="10182626" cy="592428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EC" sz="28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ADMINISTRACIÓN </a:t>
            </a:r>
            <a:r>
              <a:rPr lang="es-EC" sz="2800" kern="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EVOLUCIÓN DEL WORKING </a:t>
            </a:r>
            <a:r>
              <a:rPr lang="es-EC" sz="28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207" y="3892278"/>
            <a:ext cx="7184652" cy="26427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08" y="755486"/>
            <a:ext cx="6347726" cy="29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49354" y="227107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ES_tradnl" sz="44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RATIOS FINANCIEROS</a:t>
            </a:r>
            <a:r>
              <a:rPr lang="es-ES_tradnl" sz="4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4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4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4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44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37" y="657927"/>
            <a:ext cx="6453188" cy="1820478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-182880" y="22891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4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RATIOS DE LIQUIDEZ</a:t>
            </a:r>
            <a: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4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637" y="2774322"/>
            <a:ext cx="6898697" cy="17716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029" y="4841889"/>
            <a:ext cx="8285914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182880" y="22891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4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RATIOS DE ACTIVIDAD</a:t>
            </a:r>
            <a: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4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" y="1077277"/>
            <a:ext cx="5823585" cy="22085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1124404"/>
            <a:ext cx="5718810" cy="21614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545" y="3617768"/>
            <a:ext cx="5972176" cy="22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65760" y="22891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4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RATIOS DE ENDEUDAMIENTO</a:t>
            </a:r>
            <a: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4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33487"/>
            <a:ext cx="6126480" cy="23946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069170"/>
            <a:ext cx="6446520" cy="16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10635" y="1983346"/>
            <a:ext cx="3425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 DE VALORACIÓN EMPRESARIAL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18689" y="283337"/>
            <a:ext cx="9260928" cy="592428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ES_tradnl" sz="28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PROYECCIÓN DE ESTADO DE RESULTADOS AÑO 2015 -2019</a:t>
            </a:r>
            <a:r>
              <a:rPr lang="es-ES_tradnl" sz="4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4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44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1516912"/>
            <a:ext cx="8270616" cy="12744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15" y="2584164"/>
            <a:ext cx="7707736" cy="11877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78" y="3712005"/>
            <a:ext cx="7435474" cy="11271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911" y="4777858"/>
            <a:ext cx="6711650" cy="14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54" y="1022032"/>
            <a:ext cx="8985885" cy="5045473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038629" y="107632"/>
            <a:ext cx="9260928" cy="592428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ES_tradnl" sz="28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ESTADO DE RESULTADOS PROYECTADO</a:t>
            </a:r>
            <a:endParaRPr lang="es-EC" sz="44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943100" y="22891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4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ESTIMACIÓN DE LA TASA DE DESCUENTO</a:t>
            </a:r>
            <a: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4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4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642972" y="987988"/>
                <a:ext cx="5883808" cy="815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>
                          <a:latin typeface="Cambria Math" panose="02040503050406030204" pitchFamily="18" charset="0"/>
                        </a:rPr>
                        <m:t>𝑊𝐴𝐶𝐶</m:t>
                      </m:r>
                      <m:r>
                        <a:rPr lang="es-EC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𝑘𝑑𝑚</m:t>
                          </m:r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𝑘𝑒</m:t>
                          </m:r>
                        </m:num>
                        <m:den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s-EC" sz="24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972" y="987988"/>
                <a:ext cx="5883808" cy="8152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9246436" y="1981453"/>
            <a:ext cx="29455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Activo </a:t>
            </a: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total: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6218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Pasivo total: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4048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Patrimonio: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2170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Kdm: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10,21%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t: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33,7% (IR+PT)</a:t>
            </a:r>
            <a:endParaRPr lang="es-EC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ke: 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14,21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71342" y="4879530"/>
            <a:ext cx="2867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WACC = 9,37%</a:t>
            </a:r>
            <a:endParaRPr lang="es-EC" sz="3200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693568" y="1998784"/>
            <a:ext cx="6408712" cy="16127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s-ES" sz="1800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Donde:</a:t>
            </a:r>
          </a:p>
          <a:p>
            <a:r>
              <a:rPr lang="es-ES" sz="1800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 Valor de mercado de la deuda (Pasivo)</a:t>
            </a:r>
          </a:p>
          <a:p>
            <a:r>
              <a:rPr lang="es-ES" sz="1800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E= Valor de mercado de las acciones o recursos propios (Patrimonio)</a:t>
            </a:r>
          </a:p>
          <a:p>
            <a:r>
              <a:rPr lang="es-ES" sz="1800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Kdm= Coste de la deuda antes de impuestos</a:t>
            </a:r>
          </a:p>
          <a:p>
            <a:r>
              <a:rPr lang="es-ES" sz="1800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T= Tasa impositiva</a:t>
            </a:r>
          </a:p>
          <a:p>
            <a:r>
              <a:rPr lang="es-ES" sz="1800" kern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Ke= Rentabilidad exigida a las acciones, refleja el riesgo de las mismas.</a:t>
            </a:r>
          </a:p>
          <a:p>
            <a:endParaRPr lang="es-ES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524001" y="692150"/>
            <a:ext cx="7851775" cy="9779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rgbClr val="336600"/>
                </a:solidFill>
              </a:rPr>
              <a:t>OBJETIVO GENERAL</a:t>
            </a:r>
            <a:r>
              <a:rPr lang="es-ES_tradnl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ES_tradnl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ES_tradnl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s-EC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000000"/>
              </a:solidFill>
              <a:latin typeface="Constantia" pitchFamily="18" charset="0"/>
            </a:endParaRPr>
          </a:p>
        </p:txBody>
      </p:sp>
      <p:pic>
        <p:nvPicPr>
          <p:cNvPr id="9220" name="Image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7888" y="0"/>
            <a:ext cx="900112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7 Rectángulo"/>
          <p:cNvSpPr>
            <a:spLocks noChangeArrowheads="1"/>
          </p:cNvSpPr>
          <p:nvPr/>
        </p:nvSpPr>
        <p:spPr bwMode="auto">
          <a:xfrm>
            <a:off x="2401396" y="1688467"/>
            <a:ext cx="7643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C" sz="2400" dirty="0"/>
              <a:t>Realizar la valoración de la empresa  Proyectos MYRCO S.A., a través del método de flujos de caja descontados para obtener su valor real.</a:t>
            </a: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40" y="3776208"/>
            <a:ext cx="4003040" cy="2103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4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943100" y="22891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8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ESTIMACIÓN DEL VALOR RESIDUAL</a:t>
            </a: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4326595" y="965171"/>
                <a:ext cx="2465419" cy="870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𝑉𝑅</m:t>
                          </m:r>
                        </m:e>
                        <m:sub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C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𝐶𝑓</m:t>
                              </m:r>
                            </m:e>
                            <m:sub>
                              <m:r>
                                <a:rPr lang="es-EC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2400" i="0">
                                      <a:latin typeface="Cambria Math" panose="02040503050406030204" pitchFamily="18" charset="0"/>
                                    </a:rPr>
                                    <m:t>1 + </m:t>
                                  </m:r>
                                  <m:r>
                                    <a:rPr lang="es-EC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s-EC" sz="2400" i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s-EC" sz="2400" i="0">
                              <a:latin typeface="Cambria Math" panose="02040503050406030204" pitchFamily="18" charset="0"/>
                            </a:rPr>
                            <m:t>g</m:t>
                          </m:r>
                        </m:den>
                      </m:f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595" y="965171"/>
                <a:ext cx="2465419" cy="8702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27809" y="1835409"/>
                <a:ext cx="3630581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>
                  <a:spcAft>
                    <a:spcPts val="0"/>
                  </a:spcAft>
                  <a:tabLst>
                    <a:tab pos="854075" algn="l"/>
                  </a:tabLst>
                </a:pPr>
                <a:r>
                  <a:rPr lang="es-EC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Donde: </a:t>
                </a:r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spcAft>
                    <a:spcPts val="0"/>
                  </a:spcAft>
                  <a:tabLst>
                    <a:tab pos="854075" algn="l"/>
                  </a:tabLst>
                </a:pPr>
                <a:r>
                  <a:rPr lang="es-EC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spcAft>
                    <a:spcPts val="0"/>
                  </a:spcAft>
                  <a:tabLst>
                    <a:tab pos="8540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𝑽𝑹</m:t>
                        </m:r>
                      </m:e>
                      <m:sub>
                        <m:r>
                          <a:rPr lang="es-EC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s-EC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s-EC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Valor residual del último periodo proyectado</a:t>
                </a:r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spcAft>
                    <a:spcPts val="0"/>
                  </a:spcAft>
                  <a:tabLst>
                    <a:tab pos="8540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𝑪𝑭</m:t>
                        </m:r>
                      </m:e>
                      <m:sub>
                        <m:r>
                          <a:rPr lang="es-EC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s-EC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s-EC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Flujo de caja del último periodo de proyección</a:t>
                </a:r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spcAft>
                    <a:spcPts val="0"/>
                  </a:spcAft>
                  <a:tabLst>
                    <a:tab pos="854075" algn="l"/>
                  </a:tabLst>
                </a:pPr>
                <a14:m>
                  <m:oMath xmlns:m="http://schemas.openxmlformats.org/officeDocument/2006/math">
                    <m:r>
                      <a:rPr lang="es-EC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s-EC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s-EC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costo promedio ponderando de los recurso (WACC)</a:t>
                </a:r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spcAft>
                    <a:spcPts val="800"/>
                  </a:spcAft>
                  <a:tabLst>
                    <a:tab pos="854075" algn="l"/>
                  </a:tabLst>
                </a:pPr>
                <a14:m>
                  <m:oMath xmlns:m="http://schemas.openxmlformats.org/officeDocument/2006/math">
                    <m:r>
                      <a:rPr lang="es-EC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es-EC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s-EC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tasa de crecimiento</a:t>
                </a:r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9" y="1835409"/>
                <a:ext cx="3630581" cy="3477875"/>
              </a:xfrm>
              <a:prstGeom prst="rect">
                <a:avLst/>
              </a:prstGeom>
              <a:blipFill rotWithShape="0">
                <a:blip r:embed="rId3"/>
                <a:stretch>
                  <a:fillRect t="-1051" r="-839" b="-192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943" y="1522701"/>
            <a:ext cx="6533501" cy="11043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943" y="2844124"/>
            <a:ext cx="7128236" cy="120486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014" y="4266073"/>
            <a:ext cx="7232472" cy="1699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3909653" y="2726165"/>
                <a:ext cx="4068358" cy="848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𝑉𝑅</m:t>
                          </m:r>
                        </m:e>
                        <m:sub>
                          <m:r>
                            <a:rPr lang="es-EC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C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C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2163,10 (1+0,0675</m:t>
                              </m:r>
                            </m:e>
                          </m:d>
                        </m:num>
                        <m:den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0,0937−0,0675</m:t>
                          </m:r>
                        </m:den>
                      </m:f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653" y="2726165"/>
                <a:ext cx="4068358" cy="8481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4697112" y="4375439"/>
                <a:ext cx="2493440" cy="530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tabLst>
                    <a:tab pos="8540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𝑽𝑹</m:t>
                        </m:r>
                      </m:e>
                      <m:sub>
                        <m:r>
                          <a:rPr lang="es-EC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s-EC" sz="2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88133,94</a:t>
                </a:r>
                <a:endParaRPr lang="es-EC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112" y="4375439"/>
                <a:ext cx="2493440" cy="530594"/>
              </a:xfrm>
              <a:prstGeom prst="rect">
                <a:avLst/>
              </a:prstGeom>
              <a:blipFill rotWithShape="0">
                <a:blip r:embed="rId8"/>
                <a:stretch>
                  <a:fillRect t="-12644" r="-4156" b="-2988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7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257443" y="640398"/>
            <a:ext cx="9281160" cy="571182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8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ACTUALIZACIÓN DE LOS FLUJOS DE CAJA LIBRE </a:t>
            </a: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61" y="1436597"/>
            <a:ext cx="7566682" cy="18990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18" y="3814426"/>
            <a:ext cx="8155497" cy="17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63" y="238085"/>
            <a:ext cx="5201603" cy="42506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2" y="4738687"/>
            <a:ext cx="8464423" cy="12963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559" y="572936"/>
            <a:ext cx="4291849" cy="35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62774" y="863153"/>
            <a:ext cx="10656570" cy="455509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854075" algn="l"/>
              </a:tabLst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Myrco S.A. no posee una clara y adecuada planificación 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estratégica.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854075" algn="l"/>
              </a:tabLst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Myrco S.A. posee una gran ventaja competitiva al ofrecer el servicio de llave en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mano.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854075" algn="l"/>
              </a:tabLst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empresa mantiene una estructura de capital sostenida por el aporte de capital externo que representa el 65%, y el capital propio con un 35%, esto ha provocado algunos años tenga problemas de liquidez para a frotar sus deudas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854075" algn="l"/>
              </a:tabLst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el proceso de valoración seleccionado se determinó que el valor aproximado de Proyectos Myrco S.A. es de $ 8´419,440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valor técnico por acción es de $ 4,70 con un número de acciones de 1001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386840" y="149847"/>
            <a:ext cx="9281160" cy="571182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ES_tradnl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r>
              <a:rPr lang="es-ES_tradnl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386840" y="149847"/>
            <a:ext cx="9281160" cy="571182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ES_tradnl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r>
              <a:rPr lang="es-ES_tradnl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02750" y="845643"/>
            <a:ext cx="9499081" cy="547842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alta gerencia de la empresa debe reconocer la importancia de llevar acabo sus actividades de forma sistemática y apoyar en la creación de la planificación estratégica así como en la implementación de los procesos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empresa debe mantenerse en constante mejoramiento de los productos y servicios que ofrece para seguir manteniendo su ventaja competitiva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Myrco S.A.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 Evitar mantener su apalancamiento solo en base al sistema financiero, desarrollar un plan de pago a proveedores para poder aprovechar de mejor manera los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empresa debe tomar en consideración en presente trabajo para la toma de </a:t>
            </a:r>
            <a:r>
              <a:rPr lang="es-EC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deciones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dentro de su proceso de fusión.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066800" y="2504427"/>
            <a:ext cx="9281160" cy="571182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ES_tradnl" sz="60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ES_tradnl" sz="60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60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60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60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60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1" y="692150"/>
            <a:ext cx="7851775" cy="9779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kern="0" dirty="0" smtClean="0">
                <a:solidFill>
                  <a:srgbClr val="336600"/>
                </a:solidFill>
              </a:rPr>
              <a:t>DESCRIPCIÓN DE LA EMPRESA</a:t>
            </a:r>
            <a: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s-EC" sz="36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64920" y="1670050"/>
            <a:ext cx="10142220" cy="3672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empresa PROYECTOS MYRCO S.A. fue constituida bajo escritura pública en el Distrito  Metropolitano de Quito el 22 de octubre del 2002, con  la Resolución No.- 02.Q.IJ. Cuatro mil quinientos noventa y ocho de la Sra.  Subdirectora del Departamento Jurídico de Compañías de fecha 29 de Noviembre del 2002 bajo el número 4125 del Registro Mercantil, Tomo 133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632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24001" y="692150"/>
            <a:ext cx="7851775" cy="9779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kern="0" dirty="0" smtClean="0">
                <a:solidFill>
                  <a:srgbClr val="336600"/>
                </a:solidFill>
              </a:rPr>
              <a:t>FILOSOFÍA EMPRESARIAL</a:t>
            </a:r>
            <a: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s-EC" sz="36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16228797"/>
              </p:ext>
            </p:extLst>
          </p:nvPr>
        </p:nvGraphicFramePr>
        <p:xfrm>
          <a:off x="686436" y="1670050"/>
          <a:ext cx="11292204" cy="315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3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998537" y="213945"/>
            <a:ext cx="7851775" cy="9779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800" kern="0" dirty="0" smtClean="0">
                <a:solidFill>
                  <a:srgbClr val="336600"/>
                </a:solidFill>
              </a:rPr>
              <a:t>ANÁLISIS SITUACIONAL</a:t>
            </a:r>
            <a:endParaRPr lang="es-EC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43893995"/>
              </p:ext>
            </p:extLst>
          </p:nvPr>
        </p:nvGraphicFramePr>
        <p:xfrm>
          <a:off x="297538" y="752896"/>
          <a:ext cx="11691620" cy="627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71154" y="868679"/>
            <a:ext cx="244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PRODUCTOS Y SERVICIOS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33010" y="868680"/>
            <a:ext cx="244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TIPOLOGÍA DE PROYECTOS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196725" y="868678"/>
            <a:ext cx="244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ADICIONALES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-275500" y="309540"/>
            <a:ext cx="7851775" cy="9779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kern="0" dirty="0" smtClean="0">
                <a:solidFill>
                  <a:srgbClr val="336600"/>
                </a:solidFill>
              </a:rPr>
              <a:t>ANÁLISIS FODA</a:t>
            </a:r>
            <a: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s-ES_tradnl" kern="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s-EC" sz="36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21" y="309540"/>
            <a:ext cx="7323977" cy="56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VALORACIÓN EMPRESARIAL</a:t>
            </a: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92686" y="1816054"/>
            <a:ext cx="8233893" cy="2862322"/>
          </a:xfrm>
          <a:prstGeom prst="rect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marL="630555" indent="539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C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“El proceso mediante el cual se busca la cuantificación de los elementos que constituyen el patrimonio de una empresa, su actividad, su potencialidad o cualquier otra característica de la misma susceptible de ser valorada” </a:t>
            </a:r>
            <a:r>
              <a:rPr lang="es-EC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Sanjurjo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Reinoso 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22891" y="1913656"/>
            <a:ext cx="1718041" cy="430887"/>
          </a:xfrm>
          <a:prstGeom prst="rect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INTERNOS</a:t>
            </a:r>
            <a:endParaRPr lang="es-EC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38614" y="1967283"/>
            <a:ext cx="1868940" cy="430887"/>
          </a:xfrm>
          <a:prstGeom prst="rect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 algn="ctr"/>
          </a:lstStyle>
          <a:p>
            <a:r>
              <a:rPr lang="es-EC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26632" y="2947814"/>
            <a:ext cx="4705940" cy="2862322"/>
          </a:xfrm>
          <a:prstGeom prst="rect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 algn="ctr"/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Conocer la situación patrimonial de la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gestión de los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de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dividendos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Reestructurar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Estudiar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capacidad de endeudamiento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057624" y="2947815"/>
            <a:ext cx="4630920" cy="2862322"/>
          </a:xfrm>
          <a:prstGeom prst="rect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stán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enfocados a demostrar el valor de la empresa ante terceros, generalmente en casos de: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Fusiones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y/o </a:t>
            </a: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escisiones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077954" y="1222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MOTIVOS PARA VALORAR UNA EMPRESA</a:t>
            </a: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2884219" y="2504511"/>
            <a:ext cx="395383" cy="283335"/>
          </a:xfrm>
          <a:prstGeom prst="downArrow">
            <a:avLst/>
          </a:prstGeom>
          <a:solidFill>
            <a:srgbClr val="D9FFD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abajo 9"/>
          <p:cNvSpPr/>
          <p:nvPr/>
        </p:nvSpPr>
        <p:spPr>
          <a:xfrm>
            <a:off x="9175392" y="2531325"/>
            <a:ext cx="395383" cy="283335"/>
          </a:xfrm>
          <a:prstGeom prst="downArrow">
            <a:avLst/>
          </a:prstGeom>
          <a:solidFill>
            <a:srgbClr val="D9FFD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42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077954" y="1222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FINANCIERO</a:t>
            </a:r>
          </a:p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_tradnl" sz="2800" kern="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8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98688" y="1781905"/>
            <a:ext cx="3203954" cy="461665"/>
          </a:xfrm>
          <a:prstGeom prst="rect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C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iagnóstico financiero </a:t>
            </a:r>
            <a:endParaRPr lang="es-EC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5946238" y="1564327"/>
            <a:ext cx="4602491" cy="1200329"/>
          </a:xfrm>
          <a:prstGeom prst="rect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cuantitativo de la información financiera de una empresa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315201" y="3908732"/>
            <a:ext cx="4340180" cy="1569660"/>
          </a:xfrm>
          <a:prstGeom prst="rect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ve reflejado el estado actual de la empresa financieramente hablando es la "fotografía financiera" de la empresa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73568" y="4462729"/>
            <a:ext cx="3349193" cy="830997"/>
          </a:xfrm>
          <a:prstGeom prst="rect">
            <a:avLst/>
          </a:prstGeom>
          <a:solidFill>
            <a:srgbClr val="D9FFD9"/>
          </a:solidFill>
          <a:ln w="28575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permite la toma de decisiones</a:t>
            </a:r>
          </a:p>
        </p:txBody>
      </p:sp>
      <p:sp>
        <p:nvSpPr>
          <p:cNvPr id="8" name="Flecha derecha 7"/>
          <p:cNvSpPr/>
          <p:nvPr/>
        </p:nvSpPr>
        <p:spPr>
          <a:xfrm>
            <a:off x="4664952" y="1781905"/>
            <a:ext cx="715618" cy="556592"/>
          </a:xfrm>
          <a:prstGeom prst="rightArrow">
            <a:avLst/>
          </a:prstGeom>
          <a:solidFill>
            <a:srgbClr val="D9FFD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abajo 8"/>
          <p:cNvSpPr/>
          <p:nvPr/>
        </p:nvSpPr>
        <p:spPr>
          <a:xfrm rot="19303428">
            <a:off x="8565535" y="3109290"/>
            <a:ext cx="724238" cy="569844"/>
          </a:xfrm>
          <a:prstGeom prst="downArrow">
            <a:avLst/>
          </a:prstGeom>
          <a:solidFill>
            <a:srgbClr val="D9FFD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izquierda 9"/>
          <p:cNvSpPr/>
          <p:nvPr/>
        </p:nvSpPr>
        <p:spPr>
          <a:xfrm>
            <a:off x="5764696" y="4693562"/>
            <a:ext cx="689113" cy="600164"/>
          </a:xfrm>
          <a:prstGeom prst="leftArrow">
            <a:avLst/>
          </a:prstGeom>
          <a:solidFill>
            <a:srgbClr val="D9FFD9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18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688</Words>
  <Application>Microsoft Office PowerPoint</Application>
  <PresentationFormat>Panorámica</PresentationFormat>
  <Paragraphs>113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Constantia</vt:lpstr>
      <vt:lpstr>Symbol</vt:lpstr>
      <vt:lpstr>Times New Roman</vt:lpstr>
      <vt:lpstr>Tema de Office</vt:lpstr>
      <vt:lpstr>Diseño predeterminado</vt:lpstr>
      <vt:lpstr>CorelDRAW</vt:lpstr>
      <vt:lpstr>Presentación de PowerPoint</vt:lpstr>
      <vt:lpstr>OBJETIVO GENERAL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Grijalva</dc:creator>
  <cp:lastModifiedBy>Cristina Grijalva</cp:lastModifiedBy>
  <cp:revision>42</cp:revision>
  <dcterms:created xsi:type="dcterms:W3CDTF">2015-11-30T21:51:00Z</dcterms:created>
  <dcterms:modified xsi:type="dcterms:W3CDTF">2016-01-04T02:43:30Z</dcterms:modified>
</cp:coreProperties>
</file>