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16"/>
  </p:notesMasterIdLst>
  <p:sldIdLst>
    <p:sldId id="282" r:id="rId2"/>
    <p:sldId id="325" r:id="rId3"/>
    <p:sldId id="260" r:id="rId4"/>
    <p:sldId id="326" r:id="rId5"/>
    <p:sldId id="327" r:id="rId6"/>
    <p:sldId id="329" r:id="rId7"/>
    <p:sldId id="328" r:id="rId8"/>
    <p:sldId id="331" r:id="rId9"/>
    <p:sldId id="330" r:id="rId10"/>
    <p:sldId id="278" r:id="rId11"/>
    <p:sldId id="279" r:id="rId12"/>
    <p:sldId id="323" r:id="rId13"/>
    <p:sldId id="322" r:id="rId14"/>
    <p:sldId id="32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413" autoAdjust="0"/>
  </p:normalViewPr>
  <p:slideViewPr>
    <p:cSldViewPr>
      <p:cViewPr varScale="1">
        <p:scale>
          <a:sx n="63" d="100"/>
          <a:sy n="63" d="100"/>
        </p:scale>
        <p:origin x="159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lejo\OneDrive\Documentos%20tesis%20Octubre\Estadistica%20Ing.%20Aules\Estadisticas%20ataques%20cambiado.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lejo\OneDrive\Documentos%20tesis%20Octubre\Estadistica%20Ing.%20Aules\Estadisticas%20ataques%20cambiado.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alejo\OneDrive\Documentos%20tesis%20Octubre\Estadistica%20Ing.%20Aules\Estadisticas%20ataques%20cambiado.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alejo\OneDrive\Documentos%20tesis%20Octubre\Estadistica%20Ing.%20Aules\Estadisticas%20ataques%20cambiado.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alejo\OneDrive\Documentos%20tesis%20Octubre\Estadistica%20Ing.%20Aules\Estadisticas%20ataques%20cambiado.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alejo\OneDrive\Documentos%20tesis%20Octubre\Estadistica%20Ing.%20Aules\Estadisticas%20ataques%20cambiado.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EC"/>
              <a:t>Ataque Slowris</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EC"/>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'[Estadisticas ataques cambiado.xlsx]SlowrisOld'!$B$1</c:f>
              <c:strCache>
                <c:ptCount val="1"/>
                <c:pt idx="0">
                  <c:v>Memory(%)</c:v>
                </c:pt>
              </c:strCache>
            </c:strRef>
          </c:tx>
          <c:spPr>
            <a:solidFill>
              <a:schemeClr val="accent1"/>
            </a:solidFill>
            <a:ln>
              <a:noFill/>
            </a:ln>
            <a:effectLst/>
            <a:sp3d/>
          </c:spPr>
          <c:invertIfNegative val="0"/>
          <c:val>
            <c:numRef>
              <c:f>'[Estadisticas ataques cambiado.xlsx]SlowrisOld'!$B$11,'[Estadisticas ataques cambiado.xlsx]SlowrisOld'!$B$21,'[Estadisticas ataques cambiado.xlsx]SlowrisOld'!$B$31,'[Estadisticas ataques cambiado.xlsx]SlowrisOld'!$B$41,'[Estadisticas ataques cambiado.xlsx]SlowrisOld'!$B$51,'[Estadisticas ataques cambiado.xlsx]SlowrisOld'!$B$61</c:f>
              <c:numCache>
                <c:formatCode>0.00</c:formatCode>
                <c:ptCount val="6"/>
                <c:pt idx="0">
                  <c:v>18.841000000000001</c:v>
                </c:pt>
                <c:pt idx="1">
                  <c:v>18.859000000000002</c:v>
                </c:pt>
                <c:pt idx="2">
                  <c:v>18.872</c:v>
                </c:pt>
                <c:pt idx="3">
                  <c:v>18.911999999999999</c:v>
                </c:pt>
                <c:pt idx="4">
                  <c:v>18.914000000000001</c:v>
                </c:pt>
                <c:pt idx="5">
                  <c:v>18.974</c:v>
                </c:pt>
              </c:numCache>
            </c:numRef>
          </c:val>
        </c:ser>
        <c:ser>
          <c:idx val="1"/>
          <c:order val="1"/>
          <c:tx>
            <c:strRef>
              <c:f>'[Estadisticas ataques cambiado.xlsx]SlowrisOld'!$C$1</c:f>
              <c:strCache>
                <c:ptCount val="1"/>
                <c:pt idx="0">
                  <c:v>CPU</c:v>
                </c:pt>
              </c:strCache>
            </c:strRef>
          </c:tx>
          <c:spPr>
            <a:solidFill>
              <a:schemeClr val="accent2"/>
            </a:solidFill>
            <a:ln>
              <a:noFill/>
            </a:ln>
            <a:effectLst/>
            <a:sp3d/>
          </c:spPr>
          <c:invertIfNegative val="0"/>
          <c:val>
            <c:numRef>
              <c:f>'[Estadisticas ataques cambiado.xlsx]SlowrisOld'!$C$11,'[Estadisticas ataques cambiado.xlsx]SlowrisOld'!$C$21,'[Estadisticas ataques cambiado.xlsx]SlowrisOld'!$C$31,'[Estadisticas ataques cambiado.xlsx]SlowrisOld'!$C$41,'[Estadisticas ataques cambiado.xlsx]SlowrisOld'!$C$51,'[Estadisticas ataques cambiado.xlsx]SlowrisOld'!$C$61</c:f>
              <c:numCache>
                <c:formatCode>0.00</c:formatCode>
                <c:ptCount val="6"/>
                <c:pt idx="0">
                  <c:v>1.01</c:v>
                </c:pt>
                <c:pt idx="1">
                  <c:v>1</c:v>
                </c:pt>
                <c:pt idx="2">
                  <c:v>4</c:v>
                </c:pt>
                <c:pt idx="3">
                  <c:v>1.01</c:v>
                </c:pt>
                <c:pt idx="4">
                  <c:v>2</c:v>
                </c:pt>
                <c:pt idx="5">
                  <c:v>0</c:v>
                </c:pt>
              </c:numCache>
            </c:numRef>
          </c:val>
        </c:ser>
        <c:dLbls>
          <c:showLegendKey val="0"/>
          <c:showVal val="0"/>
          <c:showCatName val="0"/>
          <c:showSerName val="0"/>
          <c:showPercent val="0"/>
          <c:showBubbleSize val="0"/>
        </c:dLbls>
        <c:gapWidth val="150"/>
        <c:shape val="box"/>
        <c:axId val="150088488"/>
        <c:axId val="150765544"/>
        <c:axId val="0"/>
      </c:bar3DChart>
      <c:catAx>
        <c:axId val="15008848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150765544"/>
        <c:crosses val="autoZero"/>
        <c:auto val="1"/>
        <c:lblAlgn val="ctr"/>
        <c:lblOffset val="100"/>
        <c:noMultiLvlLbl val="0"/>
      </c:catAx>
      <c:valAx>
        <c:axId val="15076554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150088488"/>
        <c:crossesAt val="1"/>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s-EC"/>
          </a:p>
        </c:txPr>
      </c:dTable>
      <c:spPr>
        <a:noFill/>
        <a:ln>
          <a:noFill/>
        </a:ln>
        <a:effectLst/>
      </c:spPr>
    </c:plotArea>
    <c:plotVisOnly val="1"/>
    <c:dispBlanksAs val="gap"/>
    <c:showDLblsOverMax val="0"/>
  </c:chart>
  <c:spPr>
    <a:noFill/>
    <a:ln>
      <a:noFill/>
    </a:ln>
    <a:effectLst/>
  </c:spPr>
  <c:txPr>
    <a:bodyPr/>
    <a:lstStyle/>
    <a:p>
      <a:pPr>
        <a:defRPr/>
      </a:pPr>
      <a:endParaRPr lang="es-EC"/>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EC"/>
              <a:t>Ataque Hping3</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EC"/>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'[Estadisticas ataques cambiado.xlsx]SlowrisOld'!$B$1</c:f>
              <c:strCache>
                <c:ptCount val="1"/>
                <c:pt idx="0">
                  <c:v>Memory(%)</c:v>
                </c:pt>
              </c:strCache>
            </c:strRef>
          </c:tx>
          <c:spPr>
            <a:solidFill>
              <a:schemeClr val="accent1"/>
            </a:solidFill>
            <a:ln>
              <a:noFill/>
            </a:ln>
            <a:effectLst/>
            <a:sp3d/>
          </c:spPr>
          <c:invertIfNegative val="0"/>
          <c:val>
            <c:numRef>
              <c:f>'[Estadisticas ataques cambiado.xlsx]SlowrisOld'!$B$11,'[Estadisticas ataques cambiado.xlsx]SlowrisOld'!$B$21,'[Estadisticas ataques cambiado.xlsx]SlowrisOld'!$B$31,'[Estadisticas ataques cambiado.xlsx]SlowrisOld'!$B$41,'[Estadisticas ataques cambiado.xlsx]SlowrisOld'!$B$51,'[Estadisticas ataques cambiado.xlsx]SlowrisOld'!$B$61</c:f>
              <c:numCache>
                <c:formatCode>0.00</c:formatCode>
                <c:ptCount val="6"/>
                <c:pt idx="0">
                  <c:v>16.601800000000001</c:v>
                </c:pt>
                <c:pt idx="1">
                  <c:v>16.576499999999999</c:v>
                </c:pt>
                <c:pt idx="2">
                  <c:v>16.5928</c:v>
                </c:pt>
                <c:pt idx="3">
                  <c:v>16.576499999999999</c:v>
                </c:pt>
                <c:pt idx="4">
                  <c:v>16.5928</c:v>
                </c:pt>
                <c:pt idx="5">
                  <c:v>16.608599999999999</c:v>
                </c:pt>
              </c:numCache>
            </c:numRef>
          </c:val>
        </c:ser>
        <c:ser>
          <c:idx val="1"/>
          <c:order val="1"/>
          <c:tx>
            <c:strRef>
              <c:f>'[Estadisticas ataques cambiado.xlsx]SlowrisOld'!$C$1</c:f>
              <c:strCache>
                <c:ptCount val="1"/>
                <c:pt idx="0">
                  <c:v>CPU</c:v>
                </c:pt>
              </c:strCache>
            </c:strRef>
          </c:tx>
          <c:spPr>
            <a:solidFill>
              <a:schemeClr val="accent2"/>
            </a:solidFill>
            <a:ln>
              <a:noFill/>
            </a:ln>
            <a:effectLst/>
            <a:sp3d/>
          </c:spPr>
          <c:invertIfNegative val="0"/>
          <c:val>
            <c:numRef>
              <c:f>'[Estadisticas ataques cambiado.xlsx]SlowrisOld'!$C$11,'[Estadisticas ataques cambiado.xlsx]SlowrisOld'!$C$21,'[Estadisticas ataques cambiado.xlsx]SlowrisOld'!$C$31,'[Estadisticas ataques cambiado.xlsx]SlowrisOld'!$C$41,'[Estadisticas ataques cambiado.xlsx]SlowrisOld'!$C$51,'[Estadisticas ataques cambiado.xlsx]SlowrisOld'!$C$61</c:f>
              <c:numCache>
                <c:formatCode>General</c:formatCode>
                <c:ptCount val="6"/>
                <c:pt idx="0">
                  <c:v>84.42</c:v>
                </c:pt>
                <c:pt idx="1">
                  <c:v>78.849999999999994</c:v>
                </c:pt>
                <c:pt idx="2">
                  <c:v>54.29</c:v>
                </c:pt>
                <c:pt idx="3">
                  <c:v>77.42</c:v>
                </c:pt>
                <c:pt idx="4">
                  <c:v>81.36</c:v>
                </c:pt>
                <c:pt idx="5">
                  <c:v>2.02</c:v>
                </c:pt>
              </c:numCache>
            </c:numRef>
          </c:val>
        </c:ser>
        <c:dLbls>
          <c:showLegendKey val="0"/>
          <c:showVal val="0"/>
          <c:showCatName val="0"/>
          <c:showSerName val="0"/>
          <c:showPercent val="0"/>
          <c:showBubbleSize val="0"/>
        </c:dLbls>
        <c:gapWidth val="150"/>
        <c:shape val="box"/>
        <c:axId val="150871336"/>
        <c:axId val="150905336"/>
        <c:axId val="0"/>
      </c:bar3DChart>
      <c:catAx>
        <c:axId val="15087133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150905336"/>
        <c:crosses val="autoZero"/>
        <c:auto val="1"/>
        <c:lblAlgn val="ctr"/>
        <c:lblOffset val="100"/>
        <c:noMultiLvlLbl val="0"/>
      </c:catAx>
      <c:valAx>
        <c:axId val="15090533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150871336"/>
        <c:crossesAt val="1"/>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s-EC"/>
          </a:p>
        </c:txPr>
      </c:dTable>
      <c:spPr>
        <a:noFill/>
        <a:ln>
          <a:noFill/>
        </a:ln>
        <a:effectLst/>
      </c:spPr>
    </c:plotArea>
    <c:plotVisOnly val="1"/>
    <c:dispBlanksAs val="gap"/>
    <c:showDLblsOverMax val="0"/>
  </c:chart>
  <c:spPr>
    <a:noFill/>
    <a:ln>
      <a:noFill/>
    </a:ln>
    <a:effectLst/>
  </c:spPr>
  <c:txPr>
    <a:bodyPr/>
    <a:lstStyle/>
    <a:p>
      <a:pPr>
        <a:defRPr/>
      </a:pPr>
      <a:endParaRPr lang="es-EC"/>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EC"/>
              <a:t>Ataque Ping of Death</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EC"/>
        </a:p>
      </c:txPr>
    </c:title>
    <c:autoTitleDeleted val="0"/>
    <c:plotArea>
      <c:layout/>
      <c:barChart>
        <c:barDir val="col"/>
        <c:grouping val="clustered"/>
        <c:varyColors val="0"/>
        <c:ser>
          <c:idx val="0"/>
          <c:order val="0"/>
          <c:tx>
            <c:strRef>
              <c:f>'[Estadisticas ataques cambiado.xlsx]PING OF DEATH OLD'!$B$1</c:f>
              <c:strCache>
                <c:ptCount val="1"/>
                <c:pt idx="0">
                  <c:v>Memory(%)</c:v>
                </c:pt>
              </c:strCache>
            </c:strRef>
          </c:tx>
          <c:spPr>
            <a:solidFill>
              <a:schemeClr val="accent1"/>
            </a:solidFill>
            <a:ln>
              <a:noFill/>
            </a:ln>
            <a:effectLst/>
          </c:spPr>
          <c:invertIfNegative val="0"/>
          <c:val>
            <c:numRef>
              <c:f>'[Estadisticas ataques cambiado.xlsx]PING OF DEATH OLD'!$B$6,'[Estadisticas ataques cambiado.xlsx]PING OF DEATH OLD'!$B$11,'[Estadisticas ataques cambiado.xlsx]PING OF DEATH OLD'!$B$16,'[Estadisticas ataques cambiado.xlsx]PING OF DEATH OLD'!$B$21,'[Estadisticas ataques cambiado.xlsx]PING OF DEATH OLD'!$B$26,'[Estadisticas ataques cambiado.xlsx]PING OF DEATH OLD'!$B$31</c:f>
              <c:numCache>
                <c:formatCode>General</c:formatCode>
                <c:ptCount val="6"/>
                <c:pt idx="0">
                  <c:v>17.617999999999999</c:v>
                </c:pt>
                <c:pt idx="1">
                  <c:v>17.635000000000002</c:v>
                </c:pt>
                <c:pt idx="2">
                  <c:v>17.645</c:v>
                </c:pt>
                <c:pt idx="3">
                  <c:v>17.643999999999998</c:v>
                </c:pt>
                <c:pt idx="4">
                  <c:v>17.661000000000001</c:v>
                </c:pt>
                <c:pt idx="5">
                  <c:v>17.652999999999999</c:v>
                </c:pt>
              </c:numCache>
            </c:numRef>
          </c:val>
        </c:ser>
        <c:ser>
          <c:idx val="1"/>
          <c:order val="1"/>
          <c:tx>
            <c:strRef>
              <c:f>'[Estadisticas ataques cambiado.xlsx]PING OF DEATH OLD'!$C$1</c:f>
              <c:strCache>
                <c:ptCount val="1"/>
                <c:pt idx="0">
                  <c:v>CPU</c:v>
                </c:pt>
              </c:strCache>
            </c:strRef>
          </c:tx>
          <c:spPr>
            <a:solidFill>
              <a:schemeClr val="accent2"/>
            </a:solidFill>
            <a:ln>
              <a:noFill/>
            </a:ln>
            <a:effectLst/>
          </c:spPr>
          <c:invertIfNegative val="0"/>
          <c:val>
            <c:numRef>
              <c:f>'[Estadisticas ataques cambiado.xlsx]PING OF DEATH OLD'!$C$6,'[Estadisticas ataques cambiado.xlsx]PING OF DEATH OLD'!$C$11,'[Estadisticas ataques cambiado.xlsx]PING OF DEATH OLD'!$C$16,'[Estadisticas ataques cambiado.xlsx]PING OF DEATH OLD'!$C$21,'[Estadisticas ataques cambiado.xlsx]PING OF DEATH OLD'!$C$26,'[Estadisticas ataques cambiado.xlsx]PING OF DEATH OLD'!$C$31</c:f>
              <c:numCache>
                <c:formatCode>General</c:formatCode>
                <c:ptCount val="6"/>
                <c:pt idx="0">
                  <c:v>2.06</c:v>
                </c:pt>
                <c:pt idx="1">
                  <c:v>1.02</c:v>
                </c:pt>
                <c:pt idx="2">
                  <c:v>4.21</c:v>
                </c:pt>
                <c:pt idx="3">
                  <c:v>2.02</c:v>
                </c:pt>
                <c:pt idx="4">
                  <c:v>0</c:v>
                </c:pt>
                <c:pt idx="5">
                  <c:v>1</c:v>
                </c:pt>
              </c:numCache>
            </c:numRef>
          </c:val>
        </c:ser>
        <c:dLbls>
          <c:showLegendKey val="0"/>
          <c:showVal val="0"/>
          <c:showCatName val="0"/>
          <c:showSerName val="0"/>
          <c:showPercent val="0"/>
          <c:showBubbleSize val="0"/>
        </c:dLbls>
        <c:gapWidth val="219"/>
        <c:overlap val="-27"/>
        <c:axId val="150869304"/>
        <c:axId val="150948632"/>
      </c:barChart>
      <c:catAx>
        <c:axId val="150869304"/>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150948632"/>
        <c:crosses val="autoZero"/>
        <c:auto val="1"/>
        <c:lblAlgn val="ctr"/>
        <c:lblOffset val="100"/>
        <c:noMultiLvlLbl val="0"/>
      </c:catAx>
      <c:valAx>
        <c:axId val="1509486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15086930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s-EC"/>
          </a:p>
        </c:txPr>
      </c:dTable>
      <c:spPr>
        <a:noFill/>
        <a:ln>
          <a:noFill/>
        </a:ln>
        <a:effectLst/>
      </c:spPr>
    </c:plotArea>
    <c:plotVisOnly val="1"/>
    <c:dispBlanksAs val="gap"/>
    <c:showDLblsOverMax val="0"/>
  </c:chart>
  <c:spPr>
    <a:noFill/>
    <a:ln>
      <a:noFill/>
    </a:ln>
    <a:effectLst/>
  </c:spPr>
  <c:txPr>
    <a:bodyPr/>
    <a:lstStyle/>
    <a:p>
      <a:pPr>
        <a:defRPr/>
      </a:pPr>
      <a:endParaRPr lang="es-EC"/>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EC"/>
              <a:t>Ataque Slowris</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EC"/>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'[Estadisticas ataques cambiado.xlsx]SlowrisOld'!$B$1</c:f>
              <c:strCache>
                <c:ptCount val="1"/>
                <c:pt idx="0">
                  <c:v>Memory(%)</c:v>
                </c:pt>
              </c:strCache>
            </c:strRef>
          </c:tx>
          <c:spPr>
            <a:solidFill>
              <a:schemeClr val="accent1"/>
            </a:solidFill>
            <a:ln>
              <a:noFill/>
            </a:ln>
            <a:effectLst/>
            <a:sp3d/>
          </c:spPr>
          <c:invertIfNegative val="0"/>
          <c:val>
            <c:numRef>
              <c:f>'[Estadisticas ataques cambiado.xlsx]SlowrisOld'!$B$11,'[Estadisticas ataques cambiado.xlsx]SlowrisOld'!$B$21,'[Estadisticas ataques cambiado.xlsx]SlowrisOld'!$B$31,'[Estadisticas ataques cambiado.xlsx]SlowrisOld'!$B$41,'[Estadisticas ataques cambiado.xlsx]SlowrisOld'!$B$51,'[Estadisticas ataques cambiado.xlsx]SlowrisOld'!$B$61</c:f>
              <c:numCache>
                <c:formatCode>0.00</c:formatCode>
                <c:ptCount val="6"/>
                <c:pt idx="0">
                  <c:v>16.591200000000001</c:v>
                </c:pt>
                <c:pt idx="1">
                  <c:v>16.607600000000001</c:v>
                </c:pt>
                <c:pt idx="2">
                  <c:v>16.601800000000001</c:v>
                </c:pt>
                <c:pt idx="3">
                  <c:v>16.607600000000001</c:v>
                </c:pt>
                <c:pt idx="4">
                  <c:v>16.607600000000001</c:v>
                </c:pt>
                <c:pt idx="5">
                  <c:v>16.608599999999999</c:v>
                </c:pt>
              </c:numCache>
            </c:numRef>
          </c:val>
        </c:ser>
        <c:ser>
          <c:idx val="1"/>
          <c:order val="1"/>
          <c:tx>
            <c:strRef>
              <c:f>'[Estadisticas ataques cambiado.xlsx]SlowrisOld'!$C$1</c:f>
              <c:strCache>
                <c:ptCount val="1"/>
                <c:pt idx="0">
                  <c:v>CPU</c:v>
                </c:pt>
              </c:strCache>
            </c:strRef>
          </c:tx>
          <c:spPr>
            <a:solidFill>
              <a:schemeClr val="accent2"/>
            </a:solidFill>
            <a:ln>
              <a:noFill/>
            </a:ln>
            <a:effectLst/>
            <a:sp3d/>
          </c:spPr>
          <c:invertIfNegative val="0"/>
          <c:val>
            <c:numRef>
              <c:f>'[Estadisticas ataques cambiado.xlsx]SlowrisOld'!$C$11,'[Estadisticas ataques cambiado.xlsx]SlowrisOld'!$C$21,'[Estadisticas ataques cambiado.xlsx]SlowrisOld'!$C$31,'[Estadisticas ataques cambiado.xlsx]SlowrisOld'!$C$41,'[Estadisticas ataques cambiado.xlsx]SlowrisOld'!$C$51,'[Estadisticas ataques cambiado.xlsx]SlowrisOld'!$C$61</c:f>
              <c:numCache>
                <c:formatCode>General</c:formatCode>
                <c:ptCount val="6"/>
                <c:pt idx="0">
                  <c:v>1</c:v>
                </c:pt>
                <c:pt idx="1">
                  <c:v>1.98</c:v>
                </c:pt>
                <c:pt idx="2">
                  <c:v>2</c:v>
                </c:pt>
                <c:pt idx="3">
                  <c:v>0</c:v>
                </c:pt>
                <c:pt idx="4">
                  <c:v>1.01</c:v>
                </c:pt>
                <c:pt idx="5">
                  <c:v>2.02</c:v>
                </c:pt>
              </c:numCache>
            </c:numRef>
          </c:val>
        </c:ser>
        <c:dLbls>
          <c:showLegendKey val="0"/>
          <c:showVal val="0"/>
          <c:showCatName val="0"/>
          <c:showSerName val="0"/>
          <c:showPercent val="0"/>
          <c:showBubbleSize val="0"/>
        </c:dLbls>
        <c:gapWidth val="150"/>
        <c:shape val="box"/>
        <c:axId val="151293904"/>
        <c:axId val="151294296"/>
        <c:axId val="0"/>
      </c:bar3DChart>
      <c:catAx>
        <c:axId val="15129390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151294296"/>
        <c:crosses val="autoZero"/>
        <c:auto val="1"/>
        <c:lblAlgn val="ctr"/>
        <c:lblOffset val="100"/>
        <c:noMultiLvlLbl val="0"/>
      </c:catAx>
      <c:valAx>
        <c:axId val="15129429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151293904"/>
        <c:crossesAt val="1"/>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s-EC"/>
          </a:p>
        </c:txPr>
      </c:dTable>
      <c:spPr>
        <a:noFill/>
        <a:ln>
          <a:noFill/>
        </a:ln>
        <a:effectLst/>
      </c:spPr>
    </c:plotArea>
    <c:plotVisOnly val="1"/>
    <c:dispBlanksAs val="gap"/>
    <c:showDLblsOverMax val="0"/>
  </c:chart>
  <c:spPr>
    <a:noFill/>
    <a:ln>
      <a:noFill/>
    </a:ln>
    <a:effectLst/>
  </c:spPr>
  <c:txPr>
    <a:bodyPr/>
    <a:lstStyle/>
    <a:p>
      <a:pPr>
        <a:defRPr/>
      </a:pPr>
      <a:endParaRPr lang="es-EC"/>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EC"/>
              <a:t>Ataque Hping3</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EC"/>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'[Estadisticas ataques cambiado.xlsx]SlowrisOld'!$B$1</c:f>
              <c:strCache>
                <c:ptCount val="1"/>
                <c:pt idx="0">
                  <c:v>Memory(%)</c:v>
                </c:pt>
              </c:strCache>
            </c:strRef>
          </c:tx>
          <c:spPr>
            <a:solidFill>
              <a:schemeClr val="accent1"/>
            </a:solidFill>
            <a:ln>
              <a:noFill/>
            </a:ln>
            <a:effectLst/>
            <a:sp3d/>
          </c:spPr>
          <c:invertIfNegative val="0"/>
          <c:val>
            <c:numRef>
              <c:f>'[Estadisticas ataques cambiado.xlsx]SlowrisOld'!$B$11,'[Estadisticas ataques cambiado.xlsx]SlowrisOld'!$B$21,'[Estadisticas ataques cambiado.xlsx]SlowrisOld'!$B$31,'[Estadisticas ataques cambiado.xlsx]SlowrisOld'!$B$41,'[Estadisticas ataques cambiado.xlsx]SlowrisOld'!$B$51,'[Estadisticas ataques cambiado.xlsx]SlowrisOld'!$B$61</c:f>
              <c:numCache>
                <c:formatCode>0.00</c:formatCode>
                <c:ptCount val="6"/>
                <c:pt idx="0">
                  <c:v>16.438400000000001</c:v>
                </c:pt>
                <c:pt idx="1">
                  <c:v>16.4405</c:v>
                </c:pt>
                <c:pt idx="2">
                  <c:v>16.4405</c:v>
                </c:pt>
                <c:pt idx="3">
                  <c:v>16.4405</c:v>
                </c:pt>
                <c:pt idx="4">
                  <c:v>16.4405</c:v>
                </c:pt>
              </c:numCache>
            </c:numRef>
          </c:val>
        </c:ser>
        <c:ser>
          <c:idx val="1"/>
          <c:order val="1"/>
          <c:tx>
            <c:strRef>
              <c:f>'[Estadisticas ataques cambiado.xlsx]SlowrisOld'!$C$1</c:f>
              <c:strCache>
                <c:ptCount val="1"/>
                <c:pt idx="0">
                  <c:v>CPU</c:v>
                </c:pt>
              </c:strCache>
            </c:strRef>
          </c:tx>
          <c:spPr>
            <a:solidFill>
              <a:schemeClr val="accent2"/>
            </a:solidFill>
            <a:ln>
              <a:noFill/>
            </a:ln>
            <a:effectLst/>
            <a:sp3d/>
          </c:spPr>
          <c:invertIfNegative val="0"/>
          <c:val>
            <c:numRef>
              <c:f>'[Estadisticas ataques cambiado.xlsx]SlowrisOld'!$C$11,'[Estadisticas ataques cambiado.xlsx]SlowrisOld'!$C$21,'[Estadisticas ataques cambiado.xlsx]SlowrisOld'!$C$31,'[Estadisticas ataques cambiado.xlsx]SlowrisOld'!$C$41,'[Estadisticas ataques cambiado.xlsx]SlowrisOld'!$C$51,'[Estadisticas ataques cambiado.xlsx]SlowrisOld'!$C$61</c:f>
              <c:numCache>
                <c:formatCode>General</c:formatCode>
                <c:ptCount val="6"/>
                <c:pt idx="0">
                  <c:v>76.14</c:v>
                </c:pt>
                <c:pt idx="1">
                  <c:v>69.05</c:v>
                </c:pt>
                <c:pt idx="2">
                  <c:v>58.97</c:v>
                </c:pt>
                <c:pt idx="3">
                  <c:v>49.3</c:v>
                </c:pt>
                <c:pt idx="4">
                  <c:v>58.11</c:v>
                </c:pt>
              </c:numCache>
            </c:numRef>
          </c:val>
        </c:ser>
        <c:dLbls>
          <c:showLegendKey val="0"/>
          <c:showVal val="0"/>
          <c:showCatName val="0"/>
          <c:showSerName val="0"/>
          <c:showPercent val="0"/>
          <c:showBubbleSize val="0"/>
        </c:dLbls>
        <c:gapWidth val="150"/>
        <c:shape val="box"/>
        <c:axId val="151295472"/>
        <c:axId val="151295864"/>
        <c:axId val="0"/>
      </c:bar3DChart>
      <c:catAx>
        <c:axId val="15129547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151295864"/>
        <c:crosses val="autoZero"/>
        <c:auto val="1"/>
        <c:lblAlgn val="ctr"/>
        <c:lblOffset val="100"/>
        <c:noMultiLvlLbl val="0"/>
      </c:catAx>
      <c:valAx>
        <c:axId val="15129586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151295472"/>
        <c:crossesAt val="1"/>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s-EC"/>
          </a:p>
        </c:txPr>
      </c:dTable>
      <c:spPr>
        <a:noFill/>
        <a:ln>
          <a:noFill/>
        </a:ln>
        <a:effectLst/>
      </c:spPr>
    </c:plotArea>
    <c:plotVisOnly val="1"/>
    <c:dispBlanksAs val="gap"/>
    <c:showDLblsOverMax val="0"/>
  </c:chart>
  <c:spPr>
    <a:noFill/>
    <a:ln>
      <a:noFill/>
    </a:ln>
    <a:effectLst/>
  </c:spPr>
  <c:txPr>
    <a:bodyPr/>
    <a:lstStyle/>
    <a:p>
      <a:pPr>
        <a:defRPr/>
      </a:pPr>
      <a:endParaRPr lang="es-EC"/>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EC"/>
              <a:t>Ataque Ping of Death</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EC"/>
        </a:p>
      </c:txPr>
    </c:title>
    <c:autoTitleDeleted val="0"/>
    <c:plotArea>
      <c:layout/>
      <c:barChart>
        <c:barDir val="col"/>
        <c:grouping val="clustered"/>
        <c:varyColors val="0"/>
        <c:ser>
          <c:idx val="0"/>
          <c:order val="0"/>
          <c:tx>
            <c:strRef>
              <c:f>'[Estadisticas ataques cambiado.xlsx]PING OF DEATH OLD'!$B$1</c:f>
              <c:strCache>
                <c:ptCount val="1"/>
                <c:pt idx="0">
                  <c:v>Memory(%)</c:v>
                </c:pt>
              </c:strCache>
            </c:strRef>
          </c:tx>
          <c:spPr>
            <a:solidFill>
              <a:schemeClr val="accent1"/>
            </a:solidFill>
            <a:ln>
              <a:noFill/>
            </a:ln>
            <a:effectLst/>
          </c:spPr>
          <c:invertIfNegative val="0"/>
          <c:val>
            <c:numRef>
              <c:f>'[Estadisticas ataques cambiado.xlsx]PING OF DEATH OLD'!$B$6,'[Estadisticas ataques cambiado.xlsx]PING OF DEATH OLD'!$B$11,'[Estadisticas ataques cambiado.xlsx]PING OF DEATH OLD'!$B$16,'[Estadisticas ataques cambiado.xlsx]PING OF DEATH OLD'!$B$21,'[Estadisticas ataques cambiado.xlsx]PING OF DEATH OLD'!$B$26,'[Estadisticas ataques cambiado.xlsx]PING OF DEATH OLD'!$B$31</c:f>
              <c:numCache>
                <c:formatCode>General</c:formatCode>
                <c:ptCount val="6"/>
                <c:pt idx="0">
                  <c:v>16.937000000000001</c:v>
                </c:pt>
                <c:pt idx="1">
                  <c:v>16.951000000000001</c:v>
                </c:pt>
                <c:pt idx="2">
                  <c:v>16.95</c:v>
                </c:pt>
                <c:pt idx="3">
                  <c:v>16.954000000000001</c:v>
                </c:pt>
                <c:pt idx="4">
                  <c:v>16.957999999999998</c:v>
                </c:pt>
                <c:pt idx="5">
                  <c:v>16.969000000000001</c:v>
                </c:pt>
              </c:numCache>
            </c:numRef>
          </c:val>
        </c:ser>
        <c:ser>
          <c:idx val="1"/>
          <c:order val="1"/>
          <c:tx>
            <c:strRef>
              <c:f>'[Estadisticas ataques cambiado.xlsx]PING OF DEATH OLD'!$C$1</c:f>
              <c:strCache>
                <c:ptCount val="1"/>
                <c:pt idx="0">
                  <c:v>CPU</c:v>
                </c:pt>
              </c:strCache>
            </c:strRef>
          </c:tx>
          <c:spPr>
            <a:solidFill>
              <a:schemeClr val="accent2"/>
            </a:solidFill>
            <a:ln>
              <a:noFill/>
            </a:ln>
            <a:effectLst/>
          </c:spPr>
          <c:invertIfNegative val="0"/>
          <c:val>
            <c:numRef>
              <c:f>'[Estadisticas ataques cambiado.xlsx]PING OF DEATH OLD'!$C$6,'[Estadisticas ataques cambiado.xlsx]PING OF DEATH OLD'!$C$11,'[Estadisticas ataques cambiado.xlsx]PING OF DEATH OLD'!$C$16,'[Estadisticas ataques cambiado.xlsx]PING OF DEATH OLD'!$C$21,'[Estadisticas ataques cambiado.xlsx]PING OF DEATH OLD'!$C$26,'[Estadisticas ataques cambiado.xlsx]PING OF DEATH OLD'!$C$31</c:f>
              <c:numCache>
                <c:formatCode>General</c:formatCode>
                <c:ptCount val="6"/>
                <c:pt idx="0">
                  <c:v>1.05</c:v>
                </c:pt>
                <c:pt idx="1">
                  <c:v>1.03</c:v>
                </c:pt>
                <c:pt idx="2">
                  <c:v>1.03</c:v>
                </c:pt>
                <c:pt idx="3">
                  <c:v>1.04</c:v>
                </c:pt>
                <c:pt idx="4">
                  <c:v>0</c:v>
                </c:pt>
                <c:pt idx="5">
                  <c:v>0</c:v>
                </c:pt>
              </c:numCache>
            </c:numRef>
          </c:val>
        </c:ser>
        <c:dLbls>
          <c:showLegendKey val="0"/>
          <c:showVal val="0"/>
          <c:showCatName val="0"/>
          <c:showSerName val="0"/>
          <c:showPercent val="0"/>
          <c:showBubbleSize val="0"/>
        </c:dLbls>
        <c:gapWidth val="219"/>
        <c:overlap val="-27"/>
        <c:axId val="151297040"/>
        <c:axId val="151297432"/>
      </c:barChart>
      <c:catAx>
        <c:axId val="151297040"/>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151297432"/>
        <c:crosses val="autoZero"/>
        <c:auto val="1"/>
        <c:lblAlgn val="ctr"/>
        <c:lblOffset val="100"/>
        <c:noMultiLvlLbl val="0"/>
      </c:catAx>
      <c:valAx>
        <c:axId val="151297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15129704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s-EC"/>
          </a:p>
        </c:txPr>
      </c:dTable>
      <c:spPr>
        <a:noFill/>
        <a:ln>
          <a:noFill/>
        </a:ln>
        <a:effectLst/>
      </c:spPr>
    </c:plotArea>
    <c:plotVisOnly val="1"/>
    <c:dispBlanksAs val="gap"/>
    <c:showDLblsOverMax val="0"/>
  </c:chart>
  <c:spPr>
    <a:noFill/>
    <a:ln>
      <a:noFill/>
    </a:ln>
    <a:effectLst/>
  </c:spPr>
  <c:txPr>
    <a:bodyPr/>
    <a:lstStyle/>
    <a:p>
      <a:pPr>
        <a:defRPr/>
      </a:pPr>
      <a:endParaRPr lang="es-EC"/>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AF6A50-D116-4C26-A3EB-87B2F2B4FC67}" type="datetimeFigureOut">
              <a:rPr lang="en-US" smtClean="0"/>
              <a:pPr/>
              <a:t>1/27/2016</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EAEF27-9429-4E91-A3ED-5258B60B1228}" type="slidenum">
              <a:rPr lang="en-US" smtClean="0"/>
              <a:pPr/>
              <a:t>‹Nº›</a:t>
            </a:fld>
            <a:endParaRPr lang="en-US"/>
          </a:p>
        </p:txBody>
      </p:sp>
    </p:spTree>
    <p:extLst>
      <p:ext uri="{BB962C8B-B14F-4D97-AF65-F5344CB8AC3E}">
        <p14:creationId xmlns:p14="http://schemas.microsoft.com/office/powerpoint/2010/main" val="1288540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65EAEF27-9429-4E91-A3ED-5258B60B1228}" type="slidenum">
              <a:rPr lang="en-US" smtClean="0"/>
              <a:pPr/>
              <a:t>1</a:t>
            </a:fld>
            <a:endParaRPr lang="en-US"/>
          </a:p>
        </p:txBody>
      </p:sp>
    </p:spTree>
    <p:extLst>
      <p:ext uri="{BB962C8B-B14F-4D97-AF65-F5344CB8AC3E}">
        <p14:creationId xmlns:p14="http://schemas.microsoft.com/office/powerpoint/2010/main" val="720555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C" sz="1200" kern="1200" dirty="0" smtClean="0">
              <a:solidFill>
                <a:schemeClr val="tx1"/>
              </a:solidFill>
              <a:effectLst/>
              <a:latin typeface="+mn-lt"/>
              <a:ea typeface="+mn-ea"/>
              <a:cs typeface="+mn-cs"/>
            </a:endParaRPr>
          </a:p>
        </p:txBody>
      </p:sp>
      <p:sp>
        <p:nvSpPr>
          <p:cNvPr id="4" name="Marcador de número de diapositiva 3"/>
          <p:cNvSpPr>
            <a:spLocks noGrp="1"/>
          </p:cNvSpPr>
          <p:nvPr>
            <p:ph type="sldNum" sz="quarter" idx="10"/>
          </p:nvPr>
        </p:nvSpPr>
        <p:spPr/>
        <p:txBody>
          <a:bodyPr/>
          <a:lstStyle/>
          <a:p>
            <a:fld id="{65EAEF27-9429-4E91-A3ED-5258B60B1228}" type="slidenum">
              <a:rPr lang="en-US" smtClean="0"/>
              <a:pPr/>
              <a:t>3</a:t>
            </a:fld>
            <a:endParaRPr lang="en-US"/>
          </a:p>
        </p:txBody>
      </p:sp>
    </p:spTree>
    <p:extLst>
      <p:ext uri="{BB962C8B-B14F-4D97-AF65-F5344CB8AC3E}">
        <p14:creationId xmlns:p14="http://schemas.microsoft.com/office/powerpoint/2010/main" val="1223648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effectLst/>
                <a:latin typeface="+mn-lt"/>
                <a:ea typeface="+mn-ea"/>
                <a:cs typeface="+mn-cs"/>
              </a:rPr>
              <a:t>El mecanismo para resolver</a:t>
            </a:r>
            <a:r>
              <a:rPr lang="es-EC" sz="1200" kern="1200" baseline="0" dirty="0" smtClean="0">
                <a:solidFill>
                  <a:schemeClr val="tx1"/>
                </a:solidFill>
                <a:effectLst/>
                <a:latin typeface="+mn-lt"/>
                <a:ea typeface="+mn-ea"/>
                <a:cs typeface="+mn-cs"/>
              </a:rPr>
              <a:t> anomalías parte de la idea que cada política se puede considerar como un conjunto de valores los cuales son: </a:t>
            </a:r>
            <a:r>
              <a:rPr lang="es-ES" sz="1200" kern="1200" dirty="0" smtClean="0">
                <a:solidFill>
                  <a:schemeClr val="tx1"/>
                </a:solidFill>
                <a:effectLst/>
                <a:latin typeface="+mn-lt"/>
                <a:ea typeface="+mn-ea"/>
                <a:cs typeface="+mn-cs"/>
              </a:rPr>
              <a:t>dirección, protocolo, </a:t>
            </a:r>
            <a:r>
              <a:rPr lang="es-ES" sz="1200" kern="1200" dirty="0" err="1" smtClean="0">
                <a:solidFill>
                  <a:schemeClr val="tx1"/>
                </a:solidFill>
                <a:effectLst/>
                <a:latin typeface="+mn-lt"/>
                <a:ea typeface="+mn-ea"/>
                <a:cs typeface="+mn-cs"/>
              </a:rPr>
              <a:t>IP_origen</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puerto_origen</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IP_destino</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puerto_destino</a:t>
            </a:r>
            <a:r>
              <a:rPr lang="es-ES" sz="1200" kern="1200" dirty="0" smtClean="0">
                <a:solidFill>
                  <a:schemeClr val="tx1"/>
                </a:solidFill>
                <a:effectLst/>
                <a:latin typeface="+mn-lt"/>
                <a:ea typeface="+mn-ea"/>
                <a:cs typeface="+mn-cs"/>
              </a:rPr>
              <a:t>, acción. Cada uno de estos valores puede ser representado por un conjunto de valores. La relación entre dos reglas es esencialmente igual a la relación de los paquetes que coinciden</a:t>
            </a:r>
            <a:r>
              <a:rPr lang="es-EC" sz="1200" kern="1200" dirty="0" smtClean="0">
                <a:solidFill>
                  <a:schemeClr val="tx1"/>
                </a:solidFill>
                <a:effectLst/>
                <a:latin typeface="+mn-lt"/>
                <a:ea typeface="+mn-ea"/>
                <a:cs typeface="+mn-cs"/>
              </a:rPr>
              <a:t>.</a:t>
            </a:r>
          </a:p>
          <a:p>
            <a:endParaRPr lang="es-ES" dirty="0"/>
          </a:p>
        </p:txBody>
      </p:sp>
      <p:sp>
        <p:nvSpPr>
          <p:cNvPr id="4" name="3 Marcador de número de diapositiva"/>
          <p:cNvSpPr>
            <a:spLocks noGrp="1"/>
          </p:cNvSpPr>
          <p:nvPr>
            <p:ph type="sldNum" sz="quarter" idx="10"/>
          </p:nvPr>
        </p:nvSpPr>
        <p:spPr/>
        <p:txBody>
          <a:bodyPr/>
          <a:lstStyle/>
          <a:p>
            <a:fld id="{65EAEF27-9429-4E91-A3ED-5258B60B1228}" type="slidenum">
              <a:rPr lang="en-US" smtClean="0"/>
              <a:pPr/>
              <a:t>4</a:t>
            </a:fld>
            <a:endParaRPr lang="en-US"/>
          </a:p>
        </p:txBody>
      </p:sp>
    </p:spTree>
    <p:extLst>
      <p:ext uri="{BB962C8B-B14F-4D97-AF65-F5344CB8AC3E}">
        <p14:creationId xmlns:p14="http://schemas.microsoft.com/office/powerpoint/2010/main" val="3727340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lvl="0" algn="just">
              <a:buAutoNum type="arabicParenBoth"/>
            </a:pPr>
            <a:r>
              <a:rPr lang="es-ES" sz="1200" dirty="0" smtClean="0"/>
              <a:t>La función resolver recibe dos parámetros, uno de ellos es una regla de la lista antigua y como segundo argumento recibe la lista nueva, esta lista nueva contiene solo una regla insertada.</a:t>
            </a:r>
          </a:p>
          <a:p>
            <a:pPr algn="just">
              <a:buFontTx/>
              <a:buAutoNum type="arabicParenBoth"/>
            </a:pPr>
            <a:r>
              <a:rPr lang="es-ES" sz="1200" dirty="0" smtClean="0"/>
              <a:t>Se crea un arreglo auxiliar </a:t>
            </a:r>
            <a:r>
              <a:rPr lang="es-ES" sz="1200" i="1" dirty="0" smtClean="0"/>
              <a:t>array_aux1[ ],</a:t>
            </a:r>
            <a:r>
              <a:rPr lang="es-ES" sz="1200" dirty="0" smtClean="0"/>
              <a:t> el cual contendrá el resto de parámetros en caso de que el </a:t>
            </a:r>
            <a:r>
              <a:rPr lang="es-ES" sz="1200" dirty="0" err="1" smtClean="0"/>
              <a:t>source_ip</a:t>
            </a:r>
            <a:r>
              <a:rPr lang="es-ES" sz="1200" dirty="0" smtClean="0"/>
              <a:t> de la regla r sea igual al de la regla de la lista nueva.</a:t>
            </a:r>
            <a:endParaRPr lang="es-EC" sz="1200" dirty="0" smtClean="0"/>
          </a:p>
          <a:p>
            <a:pPr algn="just">
              <a:buFontTx/>
              <a:buAutoNum type="arabicParenBoth"/>
            </a:pPr>
            <a:r>
              <a:rPr lang="es-ES" sz="1200" dirty="0" smtClean="0"/>
              <a:t>Los parámetros de la nueva regla son guardados cada uno de ellos en un arreglo auxiliar </a:t>
            </a:r>
            <a:r>
              <a:rPr lang="es-ES" sz="1200" i="1" dirty="0" smtClean="0"/>
              <a:t>array_aux2[]</a:t>
            </a:r>
            <a:r>
              <a:rPr lang="es-ES" sz="1200" dirty="0" smtClean="0"/>
              <a:t>.</a:t>
            </a:r>
            <a:endParaRPr lang="es-EC" sz="1200" dirty="0" smtClean="0"/>
          </a:p>
          <a:p>
            <a:pPr algn="just"/>
            <a:r>
              <a:rPr lang="es-EC" sz="1200" dirty="0" smtClean="0"/>
              <a:t>(4) </a:t>
            </a:r>
            <a:r>
              <a:rPr lang="es-ES" sz="1200" dirty="0" smtClean="0"/>
              <a:t>Se recorre los elementos de la nueva lista.</a:t>
            </a:r>
            <a:endParaRPr lang="es-EC" sz="1200" dirty="0" smtClean="0"/>
          </a:p>
          <a:p>
            <a:pPr algn="just"/>
            <a:r>
              <a:rPr lang="es-EC" sz="1200" dirty="0" smtClean="0"/>
              <a:t>(5) </a:t>
            </a:r>
            <a:r>
              <a:rPr lang="es-ES" sz="1200" dirty="0" smtClean="0"/>
              <a:t>Los parámetros de la regla de la nueva lista son guardados en un arreglo auxiliar </a:t>
            </a:r>
            <a:r>
              <a:rPr lang="es-ES" sz="1200" i="1" dirty="0" smtClean="0"/>
              <a:t>array_aux3[ ]</a:t>
            </a:r>
            <a:r>
              <a:rPr lang="es-ES" sz="1200" dirty="0" smtClean="0"/>
              <a:t>.</a:t>
            </a:r>
          </a:p>
          <a:p>
            <a:pPr lvl="0" algn="just"/>
            <a:r>
              <a:rPr lang="es-ES" sz="1200" dirty="0" smtClean="0"/>
              <a:t>(6) Los parámetro </a:t>
            </a:r>
            <a:r>
              <a:rPr lang="es-ES" sz="1200" dirty="0" err="1" smtClean="0"/>
              <a:t>source_ip</a:t>
            </a:r>
            <a:r>
              <a:rPr lang="es-ES" sz="1200" dirty="0" smtClean="0"/>
              <a:t> y </a:t>
            </a:r>
            <a:r>
              <a:rPr lang="es-ES" sz="1200" dirty="0" err="1" smtClean="0"/>
              <a:t>destination_ip</a:t>
            </a:r>
            <a:r>
              <a:rPr lang="es-ES" sz="1200" dirty="0" smtClean="0"/>
              <a:t> de las dos reglas son comparadas, esto se lo hace a partir de los octetos de cada una de ellas. </a:t>
            </a:r>
          </a:p>
          <a:p>
            <a:pPr algn="just"/>
            <a:r>
              <a:rPr lang="es-ES" sz="1200" dirty="0" smtClean="0"/>
              <a:t>(7) En caso de que los tres primeros octetos sean iguales y el último sea diferente, se prestará atención a la presencia del carácter ‘*’ en el cuarto octeto.</a:t>
            </a:r>
          </a:p>
          <a:p>
            <a:pPr lvl="0" algn="just"/>
            <a:r>
              <a:rPr lang="es-ES" sz="1200" dirty="0" smtClean="0"/>
              <a:t>(8) Y (9) El resto de atributos son guardados en el arreglo auxiliar </a:t>
            </a:r>
            <a:r>
              <a:rPr lang="es-ES" sz="1200" i="1" dirty="0" smtClean="0"/>
              <a:t>array_aux1[ ]</a:t>
            </a:r>
            <a:r>
              <a:rPr lang="es-ES" sz="1200" dirty="0" smtClean="0"/>
              <a:t>, para posterior uso en la creación de las nuevas reglas en caso de existir anomalías </a:t>
            </a:r>
            <a:endParaRPr lang="es-ES" dirty="0"/>
          </a:p>
        </p:txBody>
      </p:sp>
      <p:sp>
        <p:nvSpPr>
          <p:cNvPr id="4" name="3 Marcador de número de diapositiva"/>
          <p:cNvSpPr>
            <a:spLocks noGrp="1"/>
          </p:cNvSpPr>
          <p:nvPr>
            <p:ph type="sldNum" sz="quarter" idx="10"/>
          </p:nvPr>
        </p:nvSpPr>
        <p:spPr/>
        <p:txBody>
          <a:bodyPr/>
          <a:lstStyle/>
          <a:p>
            <a:fld id="{65EAEF27-9429-4E91-A3ED-5258B60B1228}" type="slidenum">
              <a:rPr lang="en-US" smtClean="0"/>
              <a:pPr/>
              <a:t>5</a:t>
            </a:fld>
            <a:endParaRPr lang="en-US"/>
          </a:p>
        </p:txBody>
      </p:sp>
    </p:spTree>
    <p:extLst>
      <p:ext uri="{BB962C8B-B14F-4D97-AF65-F5344CB8AC3E}">
        <p14:creationId xmlns:p14="http://schemas.microsoft.com/office/powerpoint/2010/main" val="29680818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sz="1200" kern="1200" dirty="0" smtClean="0">
                <a:solidFill>
                  <a:schemeClr val="tx1"/>
                </a:solidFill>
                <a:effectLst/>
                <a:latin typeface="+mn-lt"/>
                <a:ea typeface="+mn-ea"/>
                <a:cs typeface="+mn-cs"/>
              </a:rPr>
              <a:t>El despliegue del escenario virtual se lo hace mediante la comunicación de la capa de negocios  con  los diferentes procesos, una breve explicación de las actividades que se realizaran en esta operación se realiza a continuación:</a:t>
            </a:r>
          </a:p>
          <a:p>
            <a:pPr lvl="0"/>
            <a:r>
              <a:rPr lang="es-US" sz="1200" kern="1200" dirty="0" smtClean="0">
                <a:solidFill>
                  <a:schemeClr val="tx1"/>
                </a:solidFill>
                <a:effectLst/>
                <a:latin typeface="+mn-lt"/>
                <a:ea typeface="+mn-ea"/>
                <a:cs typeface="+mn-cs"/>
              </a:rPr>
              <a:t>*El proceso realiza una petición de conexión remota a través de </a:t>
            </a:r>
            <a:r>
              <a:rPr lang="es-US" sz="1200" kern="1200" dirty="0" err="1" smtClean="0">
                <a:solidFill>
                  <a:schemeClr val="tx1"/>
                </a:solidFill>
                <a:effectLst/>
                <a:latin typeface="+mn-lt"/>
                <a:ea typeface="+mn-ea"/>
                <a:cs typeface="+mn-cs"/>
              </a:rPr>
              <a:t>ssh</a:t>
            </a:r>
            <a:r>
              <a:rPr lang="es-US" sz="1200" kern="1200" dirty="0" smtClean="0">
                <a:solidFill>
                  <a:schemeClr val="tx1"/>
                </a:solidFill>
                <a:effectLst/>
                <a:latin typeface="+mn-lt"/>
                <a:ea typeface="+mn-ea"/>
                <a:cs typeface="+mn-cs"/>
              </a:rPr>
              <a:t>, esto lo hace con el usuario y contraseña de la máquina.</a:t>
            </a:r>
            <a:endParaRPr lang="es-ES" sz="1200" kern="1200" dirty="0" smtClean="0">
              <a:solidFill>
                <a:schemeClr val="tx1"/>
              </a:solidFill>
              <a:effectLst/>
              <a:latin typeface="+mn-lt"/>
              <a:ea typeface="+mn-ea"/>
              <a:cs typeface="+mn-cs"/>
            </a:endParaRPr>
          </a:p>
          <a:p>
            <a:pPr lvl="0"/>
            <a:r>
              <a:rPr lang="es-US" sz="1200" kern="1200" dirty="0" smtClean="0">
                <a:solidFill>
                  <a:schemeClr val="tx1"/>
                </a:solidFill>
                <a:effectLst/>
                <a:latin typeface="+mn-lt"/>
                <a:ea typeface="+mn-ea"/>
                <a:cs typeface="+mn-cs"/>
              </a:rPr>
              <a:t>*Si el usuario y la contraseña están correctos realizan una petición de cambio de usuario normal por el de súper usuario para poder realizar operaciones complejas.</a:t>
            </a:r>
            <a:endParaRPr lang="es-ES" sz="1200" kern="1200" dirty="0" smtClean="0">
              <a:solidFill>
                <a:schemeClr val="tx1"/>
              </a:solidFill>
              <a:effectLst/>
              <a:latin typeface="+mn-lt"/>
              <a:ea typeface="+mn-ea"/>
              <a:cs typeface="+mn-cs"/>
            </a:endParaRPr>
          </a:p>
          <a:p>
            <a:pPr lvl="0"/>
            <a:r>
              <a:rPr lang="es-US" sz="1200" kern="1200" dirty="0" smtClean="0">
                <a:solidFill>
                  <a:schemeClr val="tx1"/>
                </a:solidFill>
                <a:effectLst/>
                <a:latin typeface="+mn-lt"/>
                <a:ea typeface="+mn-ea"/>
                <a:cs typeface="+mn-cs"/>
              </a:rPr>
              <a:t>*Al momento de encontrarse bajo el perfil de súper usuario se ejecuta la instrucción la cual tendrá un tiempo determinado, después de que esta operación se realizó, esta actividad  queda registrada en la base de datos de la aplicación.</a:t>
            </a:r>
            <a:endParaRPr lang="es-ES" sz="1200" kern="1200" dirty="0" smtClean="0">
              <a:solidFill>
                <a:schemeClr val="tx1"/>
              </a:solidFill>
              <a:effectLst/>
              <a:latin typeface="+mn-lt"/>
              <a:ea typeface="+mn-ea"/>
              <a:cs typeface="+mn-cs"/>
            </a:endParaRPr>
          </a:p>
          <a:p>
            <a:pPr lvl="0"/>
            <a:r>
              <a:rPr lang="es-US" sz="1200" kern="1200" dirty="0" smtClean="0">
                <a:solidFill>
                  <a:schemeClr val="tx1"/>
                </a:solidFill>
                <a:effectLst/>
                <a:latin typeface="+mn-lt"/>
                <a:ea typeface="+mn-ea"/>
                <a:cs typeface="+mn-cs"/>
              </a:rPr>
              <a:t>*Después de registrar la actividad del usuario en la base de datos se cierra la conexión </a:t>
            </a:r>
            <a:r>
              <a:rPr lang="es-US" sz="1200" kern="1200" dirty="0" err="1" smtClean="0">
                <a:solidFill>
                  <a:schemeClr val="tx1"/>
                </a:solidFill>
                <a:effectLst/>
                <a:latin typeface="+mn-lt"/>
                <a:ea typeface="+mn-ea"/>
                <a:cs typeface="+mn-cs"/>
              </a:rPr>
              <a:t>ssh</a:t>
            </a:r>
            <a:r>
              <a:rPr lang="es-US" sz="1200" kern="1200" dirty="0" smtClean="0">
                <a:solidFill>
                  <a:schemeClr val="tx1"/>
                </a:solidFill>
                <a:effectLst/>
                <a:latin typeface="+mn-lt"/>
                <a:ea typeface="+mn-ea"/>
                <a:cs typeface="+mn-cs"/>
              </a:rPr>
              <a:t>.</a:t>
            </a:r>
            <a:endParaRPr lang="es-ES" sz="1200" kern="1200" dirty="0" smtClean="0">
              <a:solidFill>
                <a:schemeClr val="tx1"/>
              </a:solidFill>
              <a:effectLst/>
              <a:latin typeface="+mn-lt"/>
              <a:ea typeface="+mn-ea"/>
              <a:cs typeface="+mn-cs"/>
            </a:endParaRPr>
          </a:p>
          <a:p>
            <a:endParaRPr lang="es-ES" dirty="0"/>
          </a:p>
        </p:txBody>
      </p:sp>
      <p:sp>
        <p:nvSpPr>
          <p:cNvPr id="4" name="3 Marcador de número de diapositiva"/>
          <p:cNvSpPr>
            <a:spLocks noGrp="1"/>
          </p:cNvSpPr>
          <p:nvPr>
            <p:ph type="sldNum" sz="quarter" idx="10"/>
          </p:nvPr>
        </p:nvSpPr>
        <p:spPr/>
        <p:txBody>
          <a:bodyPr/>
          <a:lstStyle/>
          <a:p>
            <a:fld id="{65EAEF27-9429-4E91-A3ED-5258B60B1228}" type="slidenum">
              <a:rPr lang="en-US" smtClean="0"/>
              <a:pPr/>
              <a:t>7</a:t>
            </a:fld>
            <a:endParaRPr lang="en-US"/>
          </a:p>
        </p:txBody>
      </p:sp>
    </p:spTree>
    <p:extLst>
      <p:ext uri="{BB962C8B-B14F-4D97-AF65-F5344CB8AC3E}">
        <p14:creationId xmlns:p14="http://schemas.microsoft.com/office/powerpoint/2010/main" val="4019238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sz="1200" b="0" i="0" kern="1200" dirty="0" smtClean="0">
                <a:solidFill>
                  <a:schemeClr val="tx1"/>
                </a:solidFill>
                <a:latin typeface="+mn-lt"/>
                <a:ea typeface="+mn-ea"/>
                <a:cs typeface="+mn-cs"/>
              </a:rPr>
              <a:t>  </a:t>
            </a:r>
            <a:endParaRPr lang="en-US" dirty="0"/>
          </a:p>
        </p:txBody>
      </p:sp>
      <p:sp>
        <p:nvSpPr>
          <p:cNvPr id="4" name="3 Marcador de número de diapositiva"/>
          <p:cNvSpPr>
            <a:spLocks noGrp="1"/>
          </p:cNvSpPr>
          <p:nvPr>
            <p:ph type="sldNum" sz="quarter" idx="10"/>
          </p:nvPr>
        </p:nvSpPr>
        <p:spPr/>
        <p:txBody>
          <a:bodyPr/>
          <a:lstStyle/>
          <a:p>
            <a:fld id="{65EAEF27-9429-4E91-A3ED-5258B60B1228}" type="slidenum">
              <a:rPr lang="en-US" smtClean="0"/>
              <a:pPr/>
              <a:t>10</a:t>
            </a:fld>
            <a:endParaRPr lang="en-US"/>
          </a:p>
        </p:txBody>
      </p:sp>
    </p:spTree>
    <p:extLst>
      <p:ext uri="{BB962C8B-B14F-4D97-AF65-F5344CB8AC3E}">
        <p14:creationId xmlns:p14="http://schemas.microsoft.com/office/powerpoint/2010/main" val="1355280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sz="1200" b="0" i="0" kern="1200" dirty="0" smtClean="0">
                <a:solidFill>
                  <a:schemeClr val="tx1"/>
                </a:solidFill>
                <a:latin typeface="+mn-lt"/>
                <a:ea typeface="+mn-ea"/>
                <a:cs typeface="+mn-cs"/>
              </a:rPr>
              <a:t>  </a:t>
            </a:r>
            <a:endParaRPr lang="en-US" dirty="0"/>
          </a:p>
        </p:txBody>
      </p:sp>
      <p:sp>
        <p:nvSpPr>
          <p:cNvPr id="4" name="3 Marcador de número de diapositiva"/>
          <p:cNvSpPr>
            <a:spLocks noGrp="1"/>
          </p:cNvSpPr>
          <p:nvPr>
            <p:ph type="sldNum" sz="quarter" idx="10"/>
          </p:nvPr>
        </p:nvSpPr>
        <p:spPr/>
        <p:txBody>
          <a:bodyPr/>
          <a:lstStyle/>
          <a:p>
            <a:fld id="{65EAEF27-9429-4E91-A3ED-5258B60B1228}" type="slidenum">
              <a:rPr lang="en-US" smtClean="0"/>
              <a:pPr/>
              <a:t>11</a:t>
            </a:fld>
            <a:endParaRPr lang="en-US"/>
          </a:p>
        </p:txBody>
      </p:sp>
    </p:spTree>
    <p:extLst>
      <p:ext uri="{BB962C8B-B14F-4D97-AF65-F5344CB8AC3E}">
        <p14:creationId xmlns:p14="http://schemas.microsoft.com/office/powerpoint/2010/main" val="37773474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sz="1200" b="0" i="0" kern="1200" dirty="0" smtClean="0">
                <a:solidFill>
                  <a:schemeClr val="tx1"/>
                </a:solidFill>
                <a:latin typeface="+mn-lt"/>
                <a:ea typeface="+mn-ea"/>
                <a:cs typeface="+mn-cs"/>
              </a:rPr>
              <a:t>  </a:t>
            </a:r>
            <a:endParaRPr lang="en-US" dirty="0"/>
          </a:p>
        </p:txBody>
      </p:sp>
      <p:sp>
        <p:nvSpPr>
          <p:cNvPr id="4" name="3 Marcador de número de diapositiva"/>
          <p:cNvSpPr>
            <a:spLocks noGrp="1"/>
          </p:cNvSpPr>
          <p:nvPr>
            <p:ph type="sldNum" sz="quarter" idx="10"/>
          </p:nvPr>
        </p:nvSpPr>
        <p:spPr/>
        <p:txBody>
          <a:bodyPr/>
          <a:lstStyle/>
          <a:p>
            <a:fld id="{65EAEF27-9429-4E91-A3ED-5258B60B1228}" type="slidenum">
              <a:rPr lang="en-US" smtClean="0"/>
              <a:pPr/>
              <a:t>12</a:t>
            </a:fld>
            <a:endParaRPr lang="en-US"/>
          </a:p>
        </p:txBody>
      </p:sp>
    </p:spTree>
    <p:extLst>
      <p:ext uri="{BB962C8B-B14F-4D97-AF65-F5344CB8AC3E}">
        <p14:creationId xmlns:p14="http://schemas.microsoft.com/office/powerpoint/2010/main" val="2783960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14F60153-5BB3-4A00-B1B2-28639F40A2CE}" type="datetimeFigureOut">
              <a:rPr lang="en-US" smtClean="0"/>
              <a:pPr/>
              <a:t>1/27/2016</a:t>
            </a:fld>
            <a:endParaRPr lang="en-US"/>
          </a:p>
        </p:txBody>
      </p:sp>
      <p:sp>
        <p:nvSpPr>
          <p:cNvPr id="20" name="19 Marcador de pie de página"/>
          <p:cNvSpPr>
            <a:spLocks noGrp="1"/>
          </p:cNvSpPr>
          <p:nvPr>
            <p:ph type="ftr" sz="quarter" idx="11"/>
          </p:nvPr>
        </p:nvSpPr>
        <p:spPr/>
        <p:txBody>
          <a:bodyPr/>
          <a:lstStyle>
            <a:extLst/>
          </a:lstStyle>
          <a:p>
            <a:endParaRPr lang="en-US"/>
          </a:p>
        </p:txBody>
      </p:sp>
      <p:sp>
        <p:nvSpPr>
          <p:cNvPr id="10" name="9 Marcador de número de diapositiva"/>
          <p:cNvSpPr>
            <a:spLocks noGrp="1"/>
          </p:cNvSpPr>
          <p:nvPr>
            <p:ph type="sldNum" sz="quarter" idx="12"/>
          </p:nvPr>
        </p:nvSpPr>
        <p:spPr/>
        <p:txBody>
          <a:bodyPr/>
          <a:lstStyle>
            <a:extLst/>
          </a:lstStyle>
          <a:p>
            <a:fld id="{8B1FFBA0-662D-453E-9B4A-2745170548BD}" type="slidenum">
              <a:rPr lang="en-US" smtClean="0"/>
              <a:pPr/>
              <a:t>‹Nº›</a:t>
            </a:fld>
            <a:endParaRPr lang="en-US"/>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4F60153-5BB3-4A00-B1B2-28639F40A2CE}" type="datetimeFigureOut">
              <a:rPr lang="en-US" smtClean="0"/>
              <a:pPr/>
              <a:t>1/27/2016</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8B1FFBA0-662D-453E-9B4A-2745170548BD}"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4F60153-5BB3-4A00-B1B2-28639F40A2CE}" type="datetimeFigureOut">
              <a:rPr lang="en-US" smtClean="0"/>
              <a:pPr/>
              <a:t>1/27/2016</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8B1FFBA0-662D-453E-9B4A-2745170548BD}"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4F60153-5BB3-4A00-B1B2-28639F40A2CE}" type="datetimeFigureOut">
              <a:rPr lang="en-US" smtClean="0"/>
              <a:pPr/>
              <a:t>1/27/2016</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8B1FFBA0-662D-453E-9B4A-2745170548BD}"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14F60153-5BB3-4A00-B1B2-28639F40A2CE}" type="datetimeFigureOut">
              <a:rPr lang="en-US" smtClean="0"/>
              <a:pPr/>
              <a:t>1/27/2016</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8B1FFBA0-662D-453E-9B4A-2745170548BD}" type="slidenum">
              <a:rPr lang="en-US" smtClean="0"/>
              <a:pPr/>
              <a:t>‹Nº›</a:t>
            </a:fld>
            <a:endParaRPr lang="en-US"/>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14F60153-5BB3-4A00-B1B2-28639F40A2CE}" type="datetimeFigureOut">
              <a:rPr lang="en-US" smtClean="0"/>
              <a:pPr/>
              <a:t>1/27/2016</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8B1FFBA0-662D-453E-9B4A-2745170548BD}"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14F60153-5BB3-4A00-B1B2-28639F40A2CE}" type="datetimeFigureOut">
              <a:rPr lang="en-US" smtClean="0"/>
              <a:pPr/>
              <a:t>1/27/2016</a:t>
            </a:fld>
            <a:endParaRPr lang="en-US"/>
          </a:p>
        </p:txBody>
      </p:sp>
      <p:sp>
        <p:nvSpPr>
          <p:cNvPr id="8" name="7 Marcador de pie de página"/>
          <p:cNvSpPr>
            <a:spLocks noGrp="1"/>
          </p:cNvSpPr>
          <p:nvPr>
            <p:ph type="ftr" sz="quarter" idx="11"/>
          </p:nvPr>
        </p:nvSpPr>
        <p:spPr/>
        <p:txBody>
          <a:bodyPr/>
          <a:lstStyle>
            <a:extLst/>
          </a:lstStyle>
          <a:p>
            <a:endParaRPr lang="en-US"/>
          </a:p>
        </p:txBody>
      </p:sp>
      <p:sp>
        <p:nvSpPr>
          <p:cNvPr id="9" name="8 Marcador de número de diapositiva"/>
          <p:cNvSpPr>
            <a:spLocks noGrp="1"/>
          </p:cNvSpPr>
          <p:nvPr>
            <p:ph type="sldNum" sz="quarter" idx="12"/>
          </p:nvPr>
        </p:nvSpPr>
        <p:spPr/>
        <p:txBody>
          <a:bodyPr/>
          <a:lstStyle>
            <a:extLst/>
          </a:lstStyle>
          <a:p>
            <a:fld id="{8B1FFBA0-662D-453E-9B4A-2745170548BD}"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14F60153-5BB3-4A00-B1B2-28639F40A2CE}" type="datetimeFigureOut">
              <a:rPr lang="en-US" smtClean="0"/>
              <a:pPr/>
              <a:t>1/27/2016</a:t>
            </a:fld>
            <a:endParaRPr lang="en-US"/>
          </a:p>
        </p:txBody>
      </p:sp>
      <p:sp>
        <p:nvSpPr>
          <p:cNvPr id="4" name="3 Marcador de pie de página"/>
          <p:cNvSpPr>
            <a:spLocks noGrp="1"/>
          </p:cNvSpPr>
          <p:nvPr>
            <p:ph type="ftr" sz="quarter" idx="11"/>
          </p:nvPr>
        </p:nvSpPr>
        <p:spPr/>
        <p:txBody>
          <a:bodyPr/>
          <a:lstStyle>
            <a:extLst/>
          </a:lstStyle>
          <a:p>
            <a:endParaRPr lang="en-US"/>
          </a:p>
        </p:txBody>
      </p:sp>
      <p:sp>
        <p:nvSpPr>
          <p:cNvPr id="5" name="4 Marcador de número de diapositiva"/>
          <p:cNvSpPr>
            <a:spLocks noGrp="1"/>
          </p:cNvSpPr>
          <p:nvPr>
            <p:ph type="sldNum" sz="quarter" idx="12"/>
          </p:nvPr>
        </p:nvSpPr>
        <p:spPr/>
        <p:txBody>
          <a:bodyPr/>
          <a:lstStyle>
            <a:extLst/>
          </a:lstStyle>
          <a:p>
            <a:fld id="{8B1FFBA0-662D-453E-9B4A-2745170548BD}"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14F60153-5BB3-4A00-B1B2-28639F40A2CE}" type="datetimeFigureOut">
              <a:rPr lang="en-US" smtClean="0"/>
              <a:pPr/>
              <a:t>1/27/2016</a:t>
            </a:fld>
            <a:endParaRPr lang="en-US"/>
          </a:p>
        </p:txBody>
      </p:sp>
      <p:sp>
        <p:nvSpPr>
          <p:cNvPr id="3" name="2 Marcador de pie de página"/>
          <p:cNvSpPr>
            <a:spLocks noGrp="1"/>
          </p:cNvSpPr>
          <p:nvPr>
            <p:ph type="ftr" sz="quarter" idx="11"/>
          </p:nvPr>
        </p:nvSpPr>
        <p:spPr/>
        <p:txBody>
          <a:bodyPr/>
          <a:lstStyle>
            <a:extLst/>
          </a:lstStyle>
          <a:p>
            <a:endParaRPr lang="en-US"/>
          </a:p>
        </p:txBody>
      </p:sp>
      <p:sp>
        <p:nvSpPr>
          <p:cNvPr id="4" name="3 Marcador de número de diapositiva"/>
          <p:cNvSpPr>
            <a:spLocks noGrp="1"/>
          </p:cNvSpPr>
          <p:nvPr>
            <p:ph type="sldNum" sz="quarter" idx="12"/>
          </p:nvPr>
        </p:nvSpPr>
        <p:spPr/>
        <p:txBody>
          <a:bodyPr/>
          <a:lstStyle>
            <a:extLst/>
          </a:lstStyle>
          <a:p>
            <a:fld id="{8B1FFBA0-662D-453E-9B4A-2745170548BD}" type="slidenum">
              <a:rPr lang="en-US" smtClean="0"/>
              <a:pPr/>
              <a:t>‹Nº›</a:t>
            </a:fld>
            <a:endParaRPr lang="en-US"/>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14F60153-5BB3-4A00-B1B2-28639F40A2CE}" type="datetimeFigureOut">
              <a:rPr lang="en-US" smtClean="0"/>
              <a:pPr/>
              <a:t>1/27/2016</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8B1FFBA0-662D-453E-9B4A-2745170548BD}"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14F60153-5BB3-4A00-B1B2-28639F40A2CE}" type="datetimeFigureOut">
              <a:rPr lang="en-US" smtClean="0"/>
              <a:pPr/>
              <a:t>1/27/2016</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8B1FFBA0-662D-453E-9B4A-2745170548BD}" type="slidenum">
              <a:rPr lang="en-US" smtClean="0"/>
              <a:pPr/>
              <a:t>‹Nº›</a:t>
            </a:fld>
            <a:endParaRPr lang="en-US"/>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4F60153-5BB3-4A00-B1B2-28639F40A2CE}" type="datetimeFigureOut">
              <a:rPr lang="en-US" smtClean="0"/>
              <a:pPr/>
              <a:t>1/27/2016</a:t>
            </a:fld>
            <a:endParaRPr lang="en-US"/>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B1FFBA0-662D-453E-9B4A-2745170548BD}" type="slidenum">
              <a:rPr lang="en-US" smtClean="0"/>
              <a:pPr/>
              <a:t>‹Nº›</a:t>
            </a:fld>
            <a:endParaRPr lang="en-US"/>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chart" Target="../charts/chart3.xml"/><Relationship Id="rId4" Type="http://schemas.openxmlformats.org/officeDocument/2006/relationships/chart" Target="../charts/chart2.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chart" Target="../charts/chart6.xml"/><Relationship Id="rId4" Type="http://schemas.openxmlformats.org/officeDocument/2006/relationships/chart" Target="../charts/char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 name="21 Conector recto"/>
          <p:cNvCxnSpPr/>
          <p:nvPr/>
        </p:nvCxnSpPr>
        <p:spPr>
          <a:xfrm>
            <a:off x="2089552" y="3505200"/>
            <a:ext cx="510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22 Conector recto"/>
          <p:cNvCxnSpPr/>
          <p:nvPr/>
        </p:nvCxnSpPr>
        <p:spPr>
          <a:xfrm>
            <a:off x="2089552" y="4799012"/>
            <a:ext cx="5181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8" name="27 Rectángulo"/>
          <p:cNvSpPr/>
          <p:nvPr/>
        </p:nvSpPr>
        <p:spPr>
          <a:xfrm>
            <a:off x="762000" y="3543935"/>
            <a:ext cx="8001000" cy="1631216"/>
          </a:xfrm>
          <a:prstGeom prst="rect">
            <a:avLst/>
          </a:prstGeom>
        </p:spPr>
        <p:txBody>
          <a:bodyPr wrap="square">
            <a:spAutoFit/>
          </a:bodyPr>
          <a:lstStyle/>
          <a:p>
            <a:pPr algn="ctr"/>
            <a:r>
              <a:rPr lang="es-EC" sz="2000" b="1" dirty="0" smtClean="0"/>
              <a:t>TÍTULO DEL PROYECTO</a:t>
            </a:r>
          </a:p>
          <a:p>
            <a:pPr algn="ctr"/>
            <a:r>
              <a:rPr lang="es-EC" sz="2000" b="1" dirty="0"/>
              <a:t>Plataformas Computacionales de Entrenamiento, Experimentación, Gestión y Mitigación de Ataques a la Ciberseguridad.</a:t>
            </a:r>
          </a:p>
          <a:p>
            <a:pPr algn="ctr"/>
            <a:endParaRPr lang="es-EC" sz="2000" b="1" dirty="0"/>
          </a:p>
        </p:txBody>
      </p:sp>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2800" y="533400"/>
            <a:ext cx="2438400" cy="242638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5"/>
          <p:cNvSpPr txBox="1">
            <a:spLocks noChangeArrowheads="1"/>
          </p:cNvSpPr>
          <p:nvPr/>
        </p:nvSpPr>
        <p:spPr bwMode="auto">
          <a:xfrm>
            <a:off x="1981200" y="762000"/>
            <a:ext cx="5410200" cy="82639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ctr"/>
            <a:r>
              <a:rPr lang="es-EC" sz="2800" dirty="0" smtClean="0">
                <a:latin typeface="Berlin Sans FB Demi" pitchFamily="34" charset="0"/>
              </a:rPr>
              <a:t>EVALUACIÓN </a:t>
            </a:r>
            <a:r>
              <a:rPr lang="es-EC" sz="2800" dirty="0">
                <a:latin typeface="Berlin Sans FB Demi" pitchFamily="34" charset="0"/>
              </a:rPr>
              <a:t>DE </a:t>
            </a:r>
            <a:r>
              <a:rPr lang="es-EC" sz="2800" dirty="0" smtClean="0">
                <a:latin typeface="Berlin Sans FB Demi" pitchFamily="34" charset="0"/>
              </a:rPr>
              <a:t>RESULTADOS</a:t>
            </a:r>
            <a:endParaRPr lang="es-ES" sz="2800" b="1" dirty="0">
              <a:latin typeface="Berlin Sans FB Demi" pitchFamily="34" charset="0"/>
            </a:endParaRPr>
          </a:p>
        </p:txBody>
      </p:sp>
      <p:sp>
        <p:nvSpPr>
          <p:cNvPr id="19" name="18 CuadroTexto"/>
          <p:cNvSpPr txBox="1"/>
          <p:nvPr/>
        </p:nvSpPr>
        <p:spPr>
          <a:xfrm>
            <a:off x="1264919" y="2438400"/>
            <a:ext cx="7848601" cy="3046988"/>
          </a:xfrm>
          <a:prstGeom prst="rect">
            <a:avLst/>
          </a:prstGeom>
          <a:noFill/>
        </p:spPr>
        <p:txBody>
          <a:bodyPr wrap="square" rtlCol="0">
            <a:spAutoFit/>
          </a:bodyPr>
          <a:lstStyle/>
          <a:p>
            <a:r>
              <a:rPr lang="es-ES" sz="2400" dirty="0" smtClean="0"/>
              <a:t>Se utilizó: </a:t>
            </a:r>
          </a:p>
          <a:p>
            <a:r>
              <a:rPr lang="es-ES" sz="2400" dirty="0" err="1" smtClean="0"/>
              <a:t>System</a:t>
            </a:r>
            <a:r>
              <a:rPr lang="es-ES" sz="2400" dirty="0" smtClean="0"/>
              <a:t> </a:t>
            </a:r>
            <a:r>
              <a:rPr lang="es-ES" sz="2400" dirty="0" err="1"/>
              <a:t>Activity</a:t>
            </a:r>
            <a:r>
              <a:rPr lang="es-ES" sz="2400" dirty="0"/>
              <a:t> </a:t>
            </a:r>
            <a:r>
              <a:rPr lang="es-ES" sz="2400" dirty="0" err="1"/>
              <a:t>Report</a:t>
            </a:r>
            <a:r>
              <a:rPr lang="es-ES" sz="2400" dirty="0"/>
              <a:t> (SAR</a:t>
            </a:r>
            <a:r>
              <a:rPr lang="es-ES" sz="2400" dirty="0" smtClean="0"/>
              <a:t>), (consumo </a:t>
            </a:r>
            <a:r>
              <a:rPr lang="es-ES" sz="2400" dirty="0"/>
              <a:t>de memoria, consumo del procesador, e incluso el reporte estadístico de la </a:t>
            </a:r>
            <a:r>
              <a:rPr lang="es-ES" sz="2400" dirty="0" smtClean="0"/>
              <a:t>red)</a:t>
            </a:r>
          </a:p>
          <a:p>
            <a:r>
              <a:rPr lang="es-EC" sz="2400" dirty="0" err="1"/>
              <a:t>Mtr</a:t>
            </a:r>
            <a:r>
              <a:rPr lang="es-EC" sz="2400" dirty="0"/>
              <a:t>: Es una herramienta de diagnóstico de red de gran alcance que permite a los administradores evaluar y aislar errores. </a:t>
            </a:r>
            <a:endParaRPr lang="es-ES" sz="2400" dirty="0" smtClean="0"/>
          </a:p>
          <a:p>
            <a:endParaRPr lang="es-E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5"/>
          <p:cNvSpPr txBox="1">
            <a:spLocks noChangeArrowheads="1"/>
          </p:cNvSpPr>
          <p:nvPr/>
        </p:nvSpPr>
        <p:spPr bwMode="auto">
          <a:xfrm>
            <a:off x="1371600" y="585991"/>
            <a:ext cx="57912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s-ES" sz="3200" b="1" dirty="0" smtClean="0"/>
              <a:t>Resultados (Línea base)</a:t>
            </a:r>
            <a:endParaRPr lang="es-ES" sz="3200" b="1" dirty="0">
              <a:latin typeface="Berlin Sans FB Demi" pitchFamily="34" charset="0"/>
            </a:endParaRPr>
          </a:p>
        </p:txBody>
      </p:sp>
      <p:graphicFrame>
        <p:nvGraphicFramePr>
          <p:cNvPr id="13" name="Gráfico 12"/>
          <p:cNvGraphicFramePr>
            <a:graphicFrameLocks/>
          </p:cNvGraphicFramePr>
          <p:nvPr>
            <p:extLst>
              <p:ext uri="{D42A27DB-BD31-4B8C-83A1-F6EECF244321}">
                <p14:modId xmlns:p14="http://schemas.microsoft.com/office/powerpoint/2010/main" val="689012982"/>
              </p:ext>
            </p:extLst>
          </p:nvPr>
        </p:nvGraphicFramePr>
        <p:xfrm>
          <a:off x="228600" y="129540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Gráfico 13"/>
          <p:cNvGraphicFramePr>
            <a:graphicFrameLocks/>
          </p:cNvGraphicFramePr>
          <p:nvPr>
            <p:extLst>
              <p:ext uri="{D42A27DB-BD31-4B8C-83A1-F6EECF244321}">
                <p14:modId xmlns:p14="http://schemas.microsoft.com/office/powerpoint/2010/main" val="3443007311"/>
              </p:ext>
            </p:extLst>
          </p:nvPr>
        </p:nvGraphicFramePr>
        <p:xfrm>
          <a:off x="4572000" y="1295400"/>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Gráfico 14"/>
          <p:cNvGraphicFramePr>
            <a:graphicFrameLocks/>
          </p:cNvGraphicFramePr>
          <p:nvPr>
            <p:extLst>
              <p:ext uri="{D42A27DB-BD31-4B8C-83A1-F6EECF244321}">
                <p14:modId xmlns:p14="http://schemas.microsoft.com/office/powerpoint/2010/main" val="18424392"/>
              </p:ext>
            </p:extLst>
          </p:nvPr>
        </p:nvGraphicFramePr>
        <p:xfrm>
          <a:off x="2286000" y="4114800"/>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5"/>
          <p:cNvSpPr txBox="1">
            <a:spLocks noChangeArrowheads="1"/>
          </p:cNvSpPr>
          <p:nvPr/>
        </p:nvSpPr>
        <p:spPr bwMode="auto">
          <a:xfrm>
            <a:off x="2286000" y="304800"/>
            <a:ext cx="57912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s-ES" sz="3200" b="1" dirty="0" smtClean="0"/>
              <a:t>Resultado Optimizado</a:t>
            </a:r>
            <a:endParaRPr lang="es-ES" sz="3200" b="1" dirty="0">
              <a:latin typeface="Berlin Sans FB Demi" pitchFamily="34" charset="0"/>
            </a:endParaRPr>
          </a:p>
        </p:txBody>
      </p:sp>
      <p:graphicFrame>
        <p:nvGraphicFramePr>
          <p:cNvPr id="6" name="Gráfico 5"/>
          <p:cNvGraphicFramePr>
            <a:graphicFrameLocks/>
          </p:cNvGraphicFramePr>
          <p:nvPr>
            <p:extLst>
              <p:ext uri="{D42A27DB-BD31-4B8C-83A1-F6EECF244321}">
                <p14:modId xmlns:p14="http://schemas.microsoft.com/office/powerpoint/2010/main" val="2555267089"/>
              </p:ext>
            </p:extLst>
          </p:nvPr>
        </p:nvGraphicFramePr>
        <p:xfrm>
          <a:off x="0" y="106680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Gráfico 7"/>
          <p:cNvGraphicFramePr>
            <a:graphicFrameLocks/>
          </p:cNvGraphicFramePr>
          <p:nvPr>
            <p:extLst>
              <p:ext uri="{D42A27DB-BD31-4B8C-83A1-F6EECF244321}">
                <p14:modId xmlns:p14="http://schemas.microsoft.com/office/powerpoint/2010/main" val="2260970915"/>
              </p:ext>
            </p:extLst>
          </p:nvPr>
        </p:nvGraphicFramePr>
        <p:xfrm>
          <a:off x="4343400" y="1143000"/>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Gráfico 8"/>
          <p:cNvGraphicFramePr>
            <a:graphicFrameLocks/>
          </p:cNvGraphicFramePr>
          <p:nvPr>
            <p:extLst>
              <p:ext uri="{D42A27DB-BD31-4B8C-83A1-F6EECF244321}">
                <p14:modId xmlns:p14="http://schemas.microsoft.com/office/powerpoint/2010/main" val="2558733576"/>
              </p:ext>
            </p:extLst>
          </p:nvPr>
        </p:nvGraphicFramePr>
        <p:xfrm>
          <a:off x="2057400" y="3886200"/>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1987819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Conclusiones</a:t>
            </a:r>
            <a:endParaRPr lang="es-EC" dirty="0"/>
          </a:p>
        </p:txBody>
      </p:sp>
      <p:sp>
        <p:nvSpPr>
          <p:cNvPr id="3" name="Marcador de contenido 2"/>
          <p:cNvSpPr>
            <a:spLocks noGrp="1"/>
          </p:cNvSpPr>
          <p:nvPr>
            <p:ph idx="1"/>
          </p:nvPr>
        </p:nvSpPr>
        <p:spPr/>
        <p:txBody>
          <a:bodyPr>
            <a:normAutofit lnSpcReduction="10000"/>
          </a:bodyPr>
          <a:lstStyle/>
          <a:p>
            <a:pPr lvl="0"/>
            <a:r>
              <a:rPr lang="es-US" sz="2400" dirty="0"/>
              <a:t>Se repotenció el algoritmo de resolución de anomalías entre políticas de firewall, logrando con esto reducir el uso de recursos computacionales y de red</a:t>
            </a:r>
            <a:r>
              <a:rPr lang="es-US" sz="2400" dirty="0" smtClean="0"/>
              <a:t>.</a:t>
            </a:r>
          </a:p>
          <a:p>
            <a:r>
              <a:rPr lang="es-US" sz="2400" dirty="0"/>
              <a:t>Se desarrolló e implementó un algoritmo para el despliegue automático del entorno de red. </a:t>
            </a:r>
            <a:endParaRPr lang="es-ES" sz="2400" dirty="0"/>
          </a:p>
          <a:p>
            <a:pPr lvl="0"/>
            <a:r>
              <a:rPr lang="es-US" sz="2400" dirty="0"/>
              <a:t>Se desarrolló e implementó una aplicación de tipo escritorio, la cual permite el manejo del escenario </a:t>
            </a:r>
            <a:r>
              <a:rPr lang="es-US" sz="2400" dirty="0" smtClean="0"/>
              <a:t>virtual.</a:t>
            </a:r>
          </a:p>
          <a:p>
            <a:pPr lvl="0"/>
            <a:r>
              <a:rPr lang="es-US" sz="2400" dirty="0" smtClean="0"/>
              <a:t>Se consiguió el despliegue automático de l Entorno virtual de Red en base a un Módulo de software que gestiona el entorno.</a:t>
            </a:r>
          </a:p>
          <a:p>
            <a:pPr lvl="0"/>
            <a:r>
              <a:rPr lang="es-US" sz="2400" dirty="0" smtClean="0"/>
              <a:t>Los resultados muestran el ciclo de detección, mitigación y evaluación del ataque.</a:t>
            </a:r>
          </a:p>
          <a:p>
            <a:pPr lvl="0"/>
            <a:endParaRPr lang="es-EC" dirty="0"/>
          </a:p>
        </p:txBody>
      </p:sp>
    </p:spTree>
    <p:extLst>
      <p:ext uri="{BB962C8B-B14F-4D97-AF65-F5344CB8AC3E}">
        <p14:creationId xmlns:p14="http://schemas.microsoft.com/office/powerpoint/2010/main" val="11406084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86000" y="2743200"/>
            <a:ext cx="5486400" cy="838200"/>
          </a:xfrm>
        </p:spPr>
        <p:txBody>
          <a:bodyPr/>
          <a:lstStyle/>
          <a:p>
            <a:r>
              <a:rPr lang="es-EC" dirty="0" smtClean="0"/>
              <a:t>Gracias por la atención</a:t>
            </a:r>
            <a:endParaRPr lang="es-EC" dirty="0"/>
          </a:p>
        </p:txBody>
      </p:sp>
    </p:spTree>
    <p:extLst>
      <p:ext uri="{BB962C8B-B14F-4D97-AF65-F5344CB8AC3E}">
        <p14:creationId xmlns:p14="http://schemas.microsoft.com/office/powerpoint/2010/main" val="17072589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Agenda</a:t>
            </a:r>
            <a:endParaRPr lang="es-ES" dirty="0"/>
          </a:p>
        </p:txBody>
      </p:sp>
      <p:sp>
        <p:nvSpPr>
          <p:cNvPr id="3" name="2 Marcador de contenido"/>
          <p:cNvSpPr>
            <a:spLocks noGrp="1"/>
          </p:cNvSpPr>
          <p:nvPr>
            <p:ph idx="1"/>
          </p:nvPr>
        </p:nvSpPr>
        <p:spPr/>
        <p:txBody>
          <a:bodyPr>
            <a:normAutofit lnSpcReduction="10000"/>
          </a:bodyPr>
          <a:lstStyle/>
          <a:p>
            <a:pPr marL="596646" indent="-514350">
              <a:buFont typeface="+mj-lt"/>
              <a:buAutoNum type="arabicPeriod"/>
            </a:pPr>
            <a:r>
              <a:rPr lang="es-EC" sz="2400" b="1" dirty="0" smtClean="0"/>
              <a:t>Mecanismo </a:t>
            </a:r>
            <a:r>
              <a:rPr lang="es-EC" sz="2400" b="1" dirty="0"/>
              <a:t>para resolver anomalías entre políticas de </a:t>
            </a:r>
            <a:r>
              <a:rPr lang="es-EC" sz="2400" b="1" dirty="0" smtClean="0"/>
              <a:t>firewall</a:t>
            </a:r>
          </a:p>
          <a:p>
            <a:pPr lvl="1"/>
            <a:r>
              <a:rPr lang="es-ES" sz="2000" dirty="0"/>
              <a:t>Relaciones entre dos </a:t>
            </a:r>
            <a:r>
              <a:rPr lang="es-ES" sz="2000" dirty="0" smtClean="0"/>
              <a:t>reglas</a:t>
            </a:r>
          </a:p>
          <a:p>
            <a:pPr lvl="1"/>
            <a:r>
              <a:rPr lang="es-ES" sz="2000" dirty="0" smtClean="0"/>
              <a:t>Algoritmo línea base</a:t>
            </a:r>
          </a:p>
          <a:p>
            <a:pPr lvl="1"/>
            <a:r>
              <a:rPr lang="es-ES" sz="2000" dirty="0" smtClean="0"/>
              <a:t>Algoritmo repotenciado</a:t>
            </a:r>
          </a:p>
          <a:p>
            <a:pPr marL="596646" indent="-514350">
              <a:buFont typeface="+mj-lt"/>
              <a:buAutoNum type="arabicPeriod"/>
            </a:pPr>
            <a:r>
              <a:rPr lang="es-ES" sz="2400" b="1" dirty="0"/>
              <a:t>Plataforma </a:t>
            </a:r>
            <a:r>
              <a:rPr lang="es-ES" sz="2400" b="1" dirty="0" smtClean="0"/>
              <a:t>experimental</a:t>
            </a:r>
          </a:p>
          <a:p>
            <a:pPr lvl="1"/>
            <a:r>
              <a:rPr lang="es-ES" sz="2000" dirty="0"/>
              <a:t>Topología entorno </a:t>
            </a:r>
            <a:r>
              <a:rPr lang="es-ES" sz="2000" dirty="0" smtClean="0"/>
              <a:t>virtual</a:t>
            </a:r>
          </a:p>
          <a:p>
            <a:pPr lvl="1"/>
            <a:r>
              <a:rPr lang="es-US" sz="2000" dirty="0"/>
              <a:t>Diseño e implementación de algoritmos para el despliegue automático del entorno virtual de </a:t>
            </a:r>
            <a:r>
              <a:rPr lang="es-US" sz="2000" dirty="0" smtClean="0"/>
              <a:t>red</a:t>
            </a:r>
          </a:p>
          <a:p>
            <a:pPr lvl="1"/>
            <a:r>
              <a:rPr lang="es-ES" sz="2000" dirty="0" smtClean="0"/>
              <a:t>Módulo de ataques</a:t>
            </a:r>
          </a:p>
          <a:p>
            <a:pPr lvl="1"/>
            <a:r>
              <a:rPr lang="es-ES" sz="2000" dirty="0" smtClean="0"/>
              <a:t>Módulo de mitigación</a:t>
            </a:r>
          </a:p>
          <a:p>
            <a:pPr marL="82296" indent="0">
              <a:buNone/>
            </a:pPr>
            <a:r>
              <a:rPr lang="es-ES" sz="2000" dirty="0" smtClean="0">
                <a:solidFill>
                  <a:srgbClr val="00B0F0"/>
                </a:solidFill>
              </a:rPr>
              <a:t>3.</a:t>
            </a:r>
            <a:r>
              <a:rPr lang="es-ES" sz="2000" dirty="0" smtClean="0"/>
              <a:t>     </a:t>
            </a:r>
            <a:r>
              <a:rPr lang="es-ES" sz="2400" b="1" dirty="0"/>
              <a:t>Pruebas y Evaluación de Resultados</a:t>
            </a:r>
          </a:p>
          <a:p>
            <a:pPr marL="82296" indent="0">
              <a:buNone/>
            </a:pPr>
            <a:r>
              <a:rPr lang="es-ES" sz="2000" dirty="0" smtClean="0">
                <a:solidFill>
                  <a:srgbClr val="00B0F0"/>
                </a:solidFill>
              </a:rPr>
              <a:t>4.</a:t>
            </a:r>
            <a:r>
              <a:rPr lang="es-ES" sz="2000" dirty="0" smtClean="0"/>
              <a:t>     </a:t>
            </a:r>
            <a:r>
              <a:rPr lang="es-ES" sz="2400" b="1" dirty="0" smtClean="0"/>
              <a:t>Conclusiones</a:t>
            </a:r>
            <a:endParaRPr lang="es-ES" sz="2400" b="1" dirty="0"/>
          </a:p>
          <a:p>
            <a:pPr lvl="1"/>
            <a:endParaRPr lang="es-ES" sz="2000" dirty="0"/>
          </a:p>
          <a:p>
            <a:pPr marL="596646" indent="-514350">
              <a:buFont typeface="+mj-lt"/>
              <a:buAutoNum type="arabicPeriod"/>
            </a:pPr>
            <a:endParaRPr lang="es-ES" sz="2400" b="1" dirty="0"/>
          </a:p>
          <a:p>
            <a:pPr lvl="1"/>
            <a:endParaRPr lang="es-ES" sz="2000" dirty="0" smtClean="0"/>
          </a:p>
          <a:p>
            <a:pPr lvl="1"/>
            <a:endParaRPr lang="es-EC" sz="2000" dirty="0" smtClean="0"/>
          </a:p>
          <a:p>
            <a:pPr lvl="1"/>
            <a:endParaRPr lang="es-ES" b="1" dirty="0">
              <a:latin typeface="Berlin Sans FB Demi" pitchFamily="34" charset="0"/>
            </a:endParaRPr>
          </a:p>
          <a:p>
            <a:endParaRPr lang="es-ES" dirty="0"/>
          </a:p>
        </p:txBody>
      </p:sp>
    </p:spTree>
    <p:extLst>
      <p:ext uri="{BB962C8B-B14F-4D97-AF65-F5344CB8AC3E}">
        <p14:creationId xmlns:p14="http://schemas.microsoft.com/office/powerpoint/2010/main" val="2539067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5"/>
          <p:cNvSpPr txBox="1">
            <a:spLocks noChangeArrowheads="1"/>
          </p:cNvSpPr>
          <p:nvPr/>
        </p:nvSpPr>
        <p:spPr bwMode="auto">
          <a:xfrm>
            <a:off x="838200" y="382030"/>
            <a:ext cx="7924800" cy="9133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514350" indent="-514350" algn="ctr">
              <a:buFont typeface="+mj-lt"/>
              <a:buAutoNum type="arabicPeriod"/>
            </a:pPr>
            <a:r>
              <a:rPr lang="es-EC" sz="2800" b="1" dirty="0" smtClean="0"/>
              <a:t>Mecanismo para resolver anomalías entre políticas de firewall</a:t>
            </a:r>
            <a:endParaRPr lang="es-ES" sz="2800" b="1" dirty="0">
              <a:latin typeface="Berlin Sans FB Demi" pitchFamily="34" charset="0"/>
            </a:endParaRPr>
          </a:p>
        </p:txBody>
      </p:sp>
      <p:sp>
        <p:nvSpPr>
          <p:cNvPr id="4" name="Rectángulo 1"/>
          <p:cNvSpPr/>
          <p:nvPr/>
        </p:nvSpPr>
        <p:spPr>
          <a:xfrm>
            <a:off x="1634797" y="1737360"/>
            <a:ext cx="3762712" cy="461665"/>
          </a:xfrm>
          <a:prstGeom prst="rect">
            <a:avLst/>
          </a:prstGeom>
        </p:spPr>
        <p:txBody>
          <a:bodyPr wrap="square">
            <a:spAutoFit/>
          </a:bodyPr>
          <a:lstStyle/>
          <a:p>
            <a:r>
              <a:rPr lang="es-ES" sz="2400" dirty="0" smtClean="0"/>
              <a:t>Relaciones entre dos reglas</a:t>
            </a:r>
            <a:endParaRPr lang="es-EC" sz="2400"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4007" y="2651760"/>
            <a:ext cx="6912590" cy="1748135"/>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6" name="Rectángulo 2"/>
              <p:cNvSpPr/>
              <p:nvPr/>
            </p:nvSpPr>
            <p:spPr>
              <a:xfrm>
                <a:off x="1634797" y="5135261"/>
                <a:ext cx="6535236" cy="1047979"/>
              </a:xfrm>
              <a:prstGeom prst="rect">
                <a:avLst/>
              </a:prstGeom>
            </p:spPr>
            <p:txBody>
              <a:bodyPr wrap="square">
                <a:spAutoFit/>
              </a:bodyPr>
              <a:lstStyle/>
              <a:p>
                <a:pPr algn="just">
                  <a:lnSpc>
                    <a:spcPct val="115000"/>
                  </a:lnSpc>
                  <a:spcAft>
                    <a:spcPts val="1000"/>
                  </a:spcAft>
                </a:pPr>
                <a:r>
                  <a:rPr lang="es-ES" dirty="0" smtClean="0">
                    <a:latin typeface="Times New Roman" panose="02020603050405020304" pitchFamily="18" charset="0"/>
                    <a:ea typeface="Calibri" panose="020F0502020204030204" pitchFamily="34" charset="0"/>
                    <a:cs typeface="Times New Roman" panose="02020603050405020304" pitchFamily="18" charset="0"/>
                  </a:rPr>
                  <a:t>Fig1. (a</a:t>
                </a:r>
                <a:r>
                  <a:rPr lang="es-ES" dirty="0">
                    <a:latin typeface="Times New Roman" panose="02020603050405020304" pitchFamily="18" charset="0"/>
                    <a:ea typeface="Calibri" panose="020F0502020204030204" pitchFamily="34" charset="0"/>
                    <a:cs typeface="Times New Roman" panose="02020603050405020304" pitchFamily="18" charset="0"/>
                  </a:rPr>
                  <a:t>) Los conjuntos A y B son disjuntos si  </a:t>
                </a:r>
                <a14:m>
                  <m:oMath xmlns:m="http://schemas.openxmlformats.org/officeDocument/2006/math">
                    <m:r>
                      <a:rPr lang="es-ES" i="1">
                        <a:effectLst/>
                        <a:latin typeface="Cambria Math" panose="02040503050406030204" pitchFamily="18" charset="0"/>
                        <a:ea typeface="Calibri" panose="020F0502020204030204" pitchFamily="34" charset="0"/>
                        <a:cs typeface="Times New Roman" panose="02020603050405020304" pitchFamily="18" charset="0"/>
                      </a:rPr>
                      <m:t>𝐴</m:t>
                    </m:r>
                    <m:r>
                      <a:rPr lang="es-ES" i="1">
                        <a:effectLst/>
                        <a:latin typeface="Cambria Math" panose="02040503050406030204" pitchFamily="18" charset="0"/>
                        <a:ea typeface="Calibri" panose="020F0502020204030204" pitchFamily="34" charset="0"/>
                        <a:cs typeface="Times New Roman" panose="02020603050405020304" pitchFamily="18" charset="0"/>
                      </a:rPr>
                      <m:t> ∩</m:t>
                    </m:r>
                    <m:r>
                      <a:rPr lang="es-ES" i="1">
                        <a:effectLst/>
                        <a:latin typeface="Cambria Math" panose="02040503050406030204" pitchFamily="18" charset="0"/>
                        <a:ea typeface="Calibri" panose="020F0502020204030204" pitchFamily="34" charset="0"/>
                        <a:cs typeface="Times New Roman" panose="02020603050405020304" pitchFamily="18" charset="0"/>
                      </a:rPr>
                      <m:t>𝐵</m:t>
                    </m:r>
                    <m:r>
                      <a:rPr lang="es-ES" i="1">
                        <a:effectLst/>
                        <a:latin typeface="Cambria Math" panose="02040503050406030204" pitchFamily="18" charset="0"/>
                        <a:ea typeface="Calibri" panose="020F0502020204030204" pitchFamily="34" charset="0"/>
                        <a:cs typeface="Times New Roman" panose="02020603050405020304" pitchFamily="18" charset="0"/>
                      </a:rPr>
                      <m:t>=∅</m:t>
                    </m:r>
                  </m:oMath>
                </a14:m>
                <a:r>
                  <a:rPr lang="es-ES" dirty="0">
                    <a:effectLst/>
                    <a:latin typeface="Times New Roman" panose="02020603050405020304" pitchFamily="18" charset="0"/>
                    <a:ea typeface="Calibri" panose="020F0502020204030204" pitchFamily="34" charset="0"/>
                    <a:cs typeface="Times New Roman" panose="02020603050405020304" pitchFamily="18" charset="0"/>
                  </a:rPr>
                  <a:t>; (b) A y B son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iguales,A</a:t>
                </a:r>
                <a:r>
                  <a:rPr lang="es-ES" dirty="0">
                    <a:effectLst/>
                    <a:latin typeface="Times New Roman" panose="02020603050405020304" pitchFamily="18" charset="0"/>
                    <a:ea typeface="Calibri" panose="020F0502020204030204" pitchFamily="34" charset="0"/>
                    <a:cs typeface="Times New Roman" panose="02020603050405020304" pitchFamily="18" charset="0"/>
                  </a:rPr>
                  <a:t>=B; (c)  B es subconjunto de A,  </a:t>
                </a:r>
                <a14:m>
                  <m:oMath xmlns:m="http://schemas.openxmlformats.org/officeDocument/2006/math">
                    <m:r>
                      <a:rPr lang="es-ES" i="1">
                        <a:effectLst/>
                        <a:latin typeface="Cambria Math" panose="02040503050406030204" pitchFamily="18" charset="0"/>
                        <a:ea typeface="Calibri" panose="020F0502020204030204" pitchFamily="34" charset="0"/>
                        <a:cs typeface="Times New Roman" panose="02020603050405020304" pitchFamily="18" charset="0"/>
                      </a:rPr>
                      <m:t>𝐵</m:t>
                    </m:r>
                    <m:r>
                      <a:rPr lang="es-ES" i="1">
                        <a:effectLst/>
                        <a:latin typeface="Cambria Math" panose="02040503050406030204" pitchFamily="18" charset="0"/>
                        <a:ea typeface="Calibri" panose="020F0502020204030204" pitchFamily="34" charset="0"/>
                        <a:cs typeface="Times New Roman" panose="02020603050405020304" pitchFamily="18" charset="0"/>
                      </a:rPr>
                      <m:t>⊂</m:t>
                    </m:r>
                    <m:r>
                      <a:rPr lang="es-ES" i="1">
                        <a:effectLst/>
                        <a:latin typeface="Cambria Math" panose="02040503050406030204" pitchFamily="18" charset="0"/>
                        <a:ea typeface="Calibri" panose="020F0502020204030204" pitchFamily="34" charset="0"/>
                        <a:cs typeface="Times New Roman" panose="02020603050405020304" pitchFamily="18" charset="0"/>
                      </a:rPr>
                      <m:t>𝐴</m:t>
                    </m:r>
                  </m:oMath>
                </a14:m>
                <a:r>
                  <a:rPr lang="es-ES" dirty="0">
                    <a:effectLst/>
                    <a:latin typeface="Times New Roman" panose="02020603050405020304" pitchFamily="18" charset="0"/>
                    <a:ea typeface="Times New Roman" panose="02020603050405020304" pitchFamily="18" charset="0"/>
                    <a:cs typeface="Times New Roman" panose="02020603050405020304" pitchFamily="18" charset="0"/>
                  </a:rPr>
                  <a:t>; A y B están superpuestos, </a:t>
                </a:r>
                <a14:m>
                  <m:oMath xmlns:m="http://schemas.openxmlformats.org/officeDocument/2006/math">
                    <m:r>
                      <a:rPr lang="es-ES" i="1">
                        <a:effectLst/>
                        <a:latin typeface="Cambria Math" panose="02040503050406030204" pitchFamily="18" charset="0"/>
                        <a:ea typeface="Times New Roman" panose="02020603050405020304" pitchFamily="18" charset="0"/>
                        <a:cs typeface="Times New Roman" panose="02020603050405020304" pitchFamily="18" charset="0"/>
                      </a:rPr>
                      <m:t>𝐴</m:t>
                    </m:r>
                    <m:r>
                      <a:rPr lang="es-ES" i="1">
                        <a:effectLst/>
                        <a:latin typeface="Cambria Math" panose="02040503050406030204" pitchFamily="18" charset="0"/>
                        <a:ea typeface="Times New Roman" panose="02020603050405020304" pitchFamily="18" charset="0"/>
                        <a:cs typeface="Times New Roman" panose="02020603050405020304" pitchFamily="18" charset="0"/>
                      </a:rPr>
                      <m:t>∩</m:t>
                    </m:r>
                    <m:r>
                      <a:rPr lang="es-ES" i="1">
                        <a:effectLst/>
                        <a:latin typeface="Cambria Math" panose="02040503050406030204" pitchFamily="18" charset="0"/>
                        <a:ea typeface="Times New Roman" panose="02020603050405020304" pitchFamily="18" charset="0"/>
                        <a:cs typeface="Times New Roman" panose="02020603050405020304" pitchFamily="18" charset="0"/>
                      </a:rPr>
                      <m:t>𝐵</m:t>
                    </m:r>
                    <m:r>
                      <a:rPr lang="es-ES"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s-ES" dirty="0">
                    <a:effectLst/>
                    <a:latin typeface="Times New Roman" panose="02020603050405020304" pitchFamily="18" charset="0"/>
                    <a:ea typeface="Times New Roman" panose="02020603050405020304" pitchFamily="18" charset="0"/>
                    <a:cs typeface="Times New Roman" panose="02020603050405020304" pitchFamily="18" charset="0"/>
                  </a:rPr>
                  <a:t>; pero </a:t>
                </a:r>
                <a14:m>
                  <m:oMath xmlns:m="http://schemas.openxmlformats.org/officeDocument/2006/math">
                    <m:r>
                      <a:rPr lang="es-ES" i="1">
                        <a:effectLst/>
                        <a:latin typeface="Cambria Math" panose="02040503050406030204" pitchFamily="18" charset="0"/>
                        <a:ea typeface="Times New Roman" panose="02020603050405020304" pitchFamily="18" charset="0"/>
                        <a:cs typeface="Times New Roman" panose="02020603050405020304" pitchFamily="18" charset="0"/>
                      </a:rPr>
                      <m:t>𝐴</m:t>
                    </m:r>
                    <m:r>
                      <a:rPr lang="es-ES" i="1">
                        <a:effectLst/>
                        <a:latin typeface="Cambria Math" panose="02040503050406030204" pitchFamily="18" charset="0"/>
                        <a:ea typeface="Times New Roman" panose="02020603050405020304" pitchFamily="18" charset="0"/>
                        <a:cs typeface="Times New Roman" panose="02020603050405020304" pitchFamily="18" charset="0"/>
                      </a:rPr>
                      <m:t>⊄</m:t>
                    </m:r>
                    <m:r>
                      <a:rPr lang="es-ES" i="1">
                        <a:effectLst/>
                        <a:latin typeface="Cambria Math" panose="02040503050406030204" pitchFamily="18" charset="0"/>
                        <a:ea typeface="Times New Roman" panose="02020603050405020304" pitchFamily="18" charset="0"/>
                        <a:cs typeface="Times New Roman" panose="02020603050405020304" pitchFamily="18" charset="0"/>
                      </a:rPr>
                      <m:t>𝐵</m:t>
                    </m:r>
                    <m:r>
                      <a:rPr lang="es-ES" i="1">
                        <a:effectLst/>
                        <a:latin typeface="Cambria Math" panose="02040503050406030204" pitchFamily="18" charset="0"/>
                        <a:ea typeface="Times New Roman" panose="02020603050405020304" pitchFamily="18" charset="0"/>
                        <a:cs typeface="Times New Roman" panose="02020603050405020304" pitchFamily="18" charset="0"/>
                      </a:rPr>
                      <m:t> </m:t>
                    </m:r>
                    <m:r>
                      <a:rPr lang="es-ES" i="1">
                        <a:effectLst/>
                        <a:latin typeface="Cambria Math" panose="02040503050406030204" pitchFamily="18" charset="0"/>
                        <a:ea typeface="Times New Roman" panose="02020603050405020304" pitchFamily="18" charset="0"/>
                        <a:cs typeface="Times New Roman" panose="02020603050405020304" pitchFamily="18" charset="0"/>
                      </a:rPr>
                      <m:t>𝑦</m:t>
                    </m:r>
                    <m:r>
                      <a:rPr lang="es-ES" i="1">
                        <a:effectLst/>
                        <a:latin typeface="Cambria Math" panose="02040503050406030204" pitchFamily="18" charset="0"/>
                        <a:ea typeface="Times New Roman" panose="02020603050405020304" pitchFamily="18" charset="0"/>
                        <a:cs typeface="Times New Roman" panose="02020603050405020304" pitchFamily="18" charset="0"/>
                      </a:rPr>
                      <m:t> </m:t>
                    </m:r>
                    <m:r>
                      <a:rPr lang="es-ES" i="1">
                        <a:effectLst/>
                        <a:latin typeface="Cambria Math" panose="02040503050406030204" pitchFamily="18" charset="0"/>
                        <a:ea typeface="Times New Roman" panose="02020603050405020304" pitchFamily="18" charset="0"/>
                        <a:cs typeface="Times New Roman" panose="02020603050405020304" pitchFamily="18" charset="0"/>
                      </a:rPr>
                      <m:t>𝐵</m:t>
                    </m:r>
                    <m:r>
                      <a:rPr lang="es-ES" i="1">
                        <a:effectLst/>
                        <a:latin typeface="Cambria Math" panose="02040503050406030204" pitchFamily="18" charset="0"/>
                        <a:ea typeface="Times New Roman" panose="02020603050405020304" pitchFamily="18" charset="0"/>
                        <a:cs typeface="Times New Roman" panose="02020603050405020304" pitchFamily="18" charset="0"/>
                      </a:rPr>
                      <m:t>⊄</m:t>
                    </m:r>
                    <m:r>
                      <a:rPr lang="es-ES" i="1">
                        <a:effectLst/>
                        <a:latin typeface="Cambria Math" panose="02040503050406030204" pitchFamily="18" charset="0"/>
                        <a:ea typeface="Times New Roman" panose="02020603050405020304" pitchFamily="18" charset="0"/>
                        <a:cs typeface="Times New Roman" panose="02020603050405020304" pitchFamily="18" charset="0"/>
                      </a:rPr>
                      <m:t>𝐴</m:t>
                    </m:r>
                  </m:oMath>
                </a14:m>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6" name="Rectángulo 2"/>
              <p:cNvSpPr>
                <a:spLocks noRot="1" noChangeAspect="1" noMove="1" noResize="1" noEditPoints="1" noAdjustHandles="1" noChangeArrowheads="1" noChangeShapeType="1" noTextEdit="1"/>
              </p:cNvSpPr>
              <p:nvPr/>
            </p:nvSpPr>
            <p:spPr>
              <a:xfrm>
                <a:off x="1634797" y="5135261"/>
                <a:ext cx="6535236" cy="1047979"/>
              </a:xfrm>
              <a:prstGeom prst="rect">
                <a:avLst/>
              </a:prstGeom>
              <a:blipFill rotWithShape="1">
                <a:blip r:embed="rId4"/>
                <a:stretch>
                  <a:fillRect l="-746" t="-1163" r="-840" b="-5814"/>
                </a:stretch>
              </a:blipFill>
            </p:spPr>
            <p:txBody>
              <a:bodyPr/>
              <a:lstStyle/>
              <a:p>
                <a:r>
                  <a:rPr lang="es-ES">
                    <a:noFill/>
                  </a:rPr>
                  <a:t> </a:t>
                </a:r>
              </a:p>
            </p:txBody>
          </p:sp>
        </mc:Fallback>
      </mc:AlternateContent>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241878" y="1066800"/>
            <a:ext cx="7498080" cy="762000"/>
          </a:xfrm>
        </p:spPr>
        <p:txBody>
          <a:bodyPr/>
          <a:lstStyle/>
          <a:p>
            <a:pPr lvl="1"/>
            <a:r>
              <a:rPr lang="es-ES" dirty="0" smtClean="0"/>
              <a:t>Algoritmo línea base</a:t>
            </a:r>
          </a:p>
          <a:p>
            <a:pPr marL="402336" lvl="1" indent="0">
              <a:buNone/>
            </a:pPr>
            <a:endParaRPr lang="es-ES" dirty="0"/>
          </a:p>
        </p:txBody>
      </p:sp>
      <p:pic>
        <p:nvPicPr>
          <p:cNvPr id="4" name="Imagen 1"/>
          <p:cNvPicPr>
            <a:picLocks noChangeAspect="1"/>
          </p:cNvPicPr>
          <p:nvPr/>
        </p:nvPicPr>
        <p:blipFill>
          <a:blip r:embed="rId3"/>
          <a:stretch>
            <a:fillRect/>
          </a:stretch>
        </p:blipFill>
        <p:spPr>
          <a:xfrm>
            <a:off x="1676400" y="1981200"/>
            <a:ext cx="7292158" cy="3352800"/>
          </a:xfrm>
          <a:prstGeom prst="rect">
            <a:avLst/>
          </a:prstGeom>
        </p:spPr>
      </p:pic>
    </p:spTree>
    <p:extLst>
      <p:ext uri="{BB962C8B-B14F-4D97-AF65-F5344CB8AC3E}">
        <p14:creationId xmlns:p14="http://schemas.microsoft.com/office/powerpoint/2010/main" val="12590414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47800" y="990600"/>
            <a:ext cx="7498080" cy="685800"/>
          </a:xfrm>
        </p:spPr>
        <p:txBody>
          <a:bodyPr/>
          <a:lstStyle/>
          <a:p>
            <a:pPr lvl="1"/>
            <a:r>
              <a:rPr lang="es-ES" dirty="0" smtClean="0"/>
              <a:t>Algoritmo repotenciado</a:t>
            </a:r>
            <a:endParaRPr lang="es-ES" dirty="0"/>
          </a:p>
        </p:txBody>
      </p:sp>
      <p:pic>
        <p:nvPicPr>
          <p:cNvPr id="4" name="Imagen 5"/>
          <p:cNvPicPr/>
          <p:nvPr/>
        </p:nvPicPr>
        <p:blipFill>
          <a:blip r:embed="rId3">
            <a:extLst>
              <a:ext uri="{28A0092B-C50C-407E-A947-70E740481C1C}">
                <a14:useLocalDpi xmlns:a14="http://schemas.microsoft.com/office/drawing/2010/main" val="0"/>
              </a:ext>
            </a:extLst>
          </a:blip>
          <a:srcRect/>
          <a:stretch>
            <a:fillRect/>
          </a:stretch>
        </p:blipFill>
        <p:spPr bwMode="auto">
          <a:xfrm>
            <a:off x="1430867" y="2209800"/>
            <a:ext cx="7391399" cy="2586335"/>
          </a:xfrm>
          <a:prstGeom prst="rect">
            <a:avLst/>
          </a:prstGeom>
          <a:noFill/>
          <a:ln>
            <a:noFill/>
          </a:ln>
        </p:spPr>
      </p:pic>
    </p:spTree>
    <p:extLst>
      <p:ext uri="{BB962C8B-B14F-4D97-AF65-F5344CB8AC3E}">
        <p14:creationId xmlns:p14="http://schemas.microsoft.com/office/powerpoint/2010/main" val="18982646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47800" y="1143000"/>
            <a:ext cx="6400800" cy="4419600"/>
          </a:xfrm>
        </p:spPr>
        <p:txBody>
          <a:bodyPr/>
          <a:lstStyle/>
          <a:p>
            <a:r>
              <a:rPr lang="es-ES" dirty="0" smtClean="0"/>
              <a:t>Topología entorno virtual</a:t>
            </a:r>
            <a:endParaRPr lang="es-ES" dirty="0"/>
          </a:p>
        </p:txBody>
      </p:sp>
      <p:sp>
        <p:nvSpPr>
          <p:cNvPr id="4" name="Rectangle 5"/>
          <p:cNvSpPr txBox="1">
            <a:spLocks noChangeArrowheads="1"/>
          </p:cNvSpPr>
          <p:nvPr/>
        </p:nvSpPr>
        <p:spPr bwMode="auto">
          <a:xfrm>
            <a:off x="1295400" y="382030"/>
            <a:ext cx="7467600" cy="9133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s-EC" sz="2800" b="1" dirty="0" smtClean="0"/>
              <a:t>2. Plataforma Experimental</a:t>
            </a:r>
            <a:endParaRPr lang="es-ES" sz="2800" b="1" dirty="0">
              <a:latin typeface="Berlin Sans FB Demi" pitchFamily="34" charset="0"/>
            </a:endParaRP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1905000"/>
            <a:ext cx="7773629" cy="3810000"/>
          </a:xfrm>
          <a:prstGeom prst="rect">
            <a:avLst/>
          </a:prstGeom>
        </p:spPr>
      </p:pic>
    </p:spTree>
    <p:extLst>
      <p:ext uri="{BB962C8B-B14F-4D97-AF65-F5344CB8AC3E}">
        <p14:creationId xmlns:p14="http://schemas.microsoft.com/office/powerpoint/2010/main" val="38636880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txBox="1">
            <a:spLocks noChangeArrowheads="1"/>
          </p:cNvSpPr>
          <p:nvPr/>
        </p:nvSpPr>
        <p:spPr bwMode="auto">
          <a:xfrm>
            <a:off x="1066800" y="382030"/>
            <a:ext cx="7924800" cy="14467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65760" lvl="1" indent="-283464">
              <a:spcBef>
                <a:spcPts val="600"/>
              </a:spcBef>
              <a:buClr>
                <a:schemeClr val="accent1"/>
              </a:buClr>
              <a:buSzPct val="80000"/>
              <a:buFont typeface="Wingdings 2"/>
              <a:buChar char=""/>
            </a:pPr>
            <a:r>
              <a:rPr lang="es-US" sz="3200" dirty="0" smtClean="0"/>
              <a:t>Diseño </a:t>
            </a:r>
            <a:r>
              <a:rPr lang="es-US" sz="3200" dirty="0"/>
              <a:t>e implementación de algoritmos para el despliegue automático del entorno virtual de red</a:t>
            </a:r>
            <a:endParaRPr lang="es-ES" sz="3200" dirty="0"/>
          </a:p>
          <a:p>
            <a:endParaRPr lang="es-ES" sz="2800" b="1" dirty="0">
              <a:latin typeface="Berlin Sans FB Demi" pitchFamily="34" charset="0"/>
            </a:endParaRPr>
          </a:p>
        </p:txBody>
      </p:sp>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0200" y="1854200"/>
            <a:ext cx="6662398" cy="4639681"/>
          </a:xfrm>
          <a:prstGeom prst="rect">
            <a:avLst/>
          </a:prstGeom>
        </p:spPr>
      </p:pic>
    </p:spTree>
    <p:extLst>
      <p:ext uri="{BB962C8B-B14F-4D97-AF65-F5344CB8AC3E}">
        <p14:creationId xmlns:p14="http://schemas.microsoft.com/office/powerpoint/2010/main" val="39677837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txBox="1">
            <a:spLocks noChangeArrowheads="1"/>
          </p:cNvSpPr>
          <p:nvPr/>
        </p:nvSpPr>
        <p:spPr bwMode="auto">
          <a:xfrm>
            <a:off x="1066800" y="382030"/>
            <a:ext cx="7924800" cy="72338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65760" lvl="1" indent="-283464">
              <a:spcBef>
                <a:spcPts val="600"/>
              </a:spcBef>
              <a:buClr>
                <a:schemeClr val="accent1"/>
              </a:buClr>
              <a:buSzPct val="80000"/>
              <a:buFont typeface="Wingdings 2"/>
              <a:buChar char=""/>
            </a:pPr>
            <a:r>
              <a:rPr lang="es-ES" sz="3200" dirty="0" smtClean="0"/>
              <a:t>Módulo de ataques</a:t>
            </a:r>
            <a:endParaRPr lang="es-ES" sz="3200" dirty="0"/>
          </a:p>
          <a:p>
            <a:endParaRPr lang="es-ES" sz="2800" b="1" dirty="0">
              <a:latin typeface="Berlin Sans FB Demi" pitchFamily="34" charset="0"/>
            </a:endParaRPr>
          </a:p>
        </p:txBody>
      </p:sp>
      <p:sp>
        <p:nvSpPr>
          <p:cNvPr id="7" name="6 Rectángulo"/>
          <p:cNvSpPr/>
          <p:nvPr/>
        </p:nvSpPr>
        <p:spPr>
          <a:xfrm>
            <a:off x="1447800" y="1295400"/>
            <a:ext cx="6934200" cy="646331"/>
          </a:xfrm>
          <a:prstGeom prst="rect">
            <a:avLst/>
          </a:prstGeom>
        </p:spPr>
        <p:txBody>
          <a:bodyPr wrap="square">
            <a:spAutoFit/>
          </a:bodyPr>
          <a:lstStyle/>
          <a:p>
            <a:r>
              <a:rPr lang="es-US" dirty="0"/>
              <a:t>Los ataques se </a:t>
            </a:r>
            <a:r>
              <a:rPr lang="es-US" dirty="0" smtClean="0"/>
              <a:t>realizan </a:t>
            </a:r>
            <a:r>
              <a:rPr lang="es-US" dirty="0"/>
              <a:t>a través de la GUI, esta interfaz cuenta con un módulo que permite la ejecución automática de los mismos. </a:t>
            </a:r>
            <a:endParaRPr lang="es-ES" dirty="0"/>
          </a:p>
        </p:txBody>
      </p:sp>
      <p:pic>
        <p:nvPicPr>
          <p:cNvPr id="8" name="7 Imagen"/>
          <p:cNvPicPr/>
          <p:nvPr/>
        </p:nvPicPr>
        <p:blipFill>
          <a:blip r:embed="rId2">
            <a:extLst>
              <a:ext uri="{28A0092B-C50C-407E-A947-70E740481C1C}">
                <a14:useLocalDpi xmlns:a14="http://schemas.microsoft.com/office/drawing/2010/main" val="0"/>
              </a:ext>
            </a:extLst>
          </a:blip>
          <a:srcRect/>
          <a:stretch>
            <a:fillRect/>
          </a:stretch>
        </p:blipFill>
        <p:spPr bwMode="auto">
          <a:xfrm>
            <a:off x="3200400" y="2209800"/>
            <a:ext cx="3124200" cy="3429000"/>
          </a:xfrm>
          <a:prstGeom prst="rect">
            <a:avLst/>
          </a:prstGeom>
          <a:noFill/>
          <a:ln>
            <a:noFill/>
          </a:ln>
        </p:spPr>
      </p:pic>
    </p:spTree>
    <p:extLst>
      <p:ext uri="{BB962C8B-B14F-4D97-AF65-F5344CB8AC3E}">
        <p14:creationId xmlns:p14="http://schemas.microsoft.com/office/powerpoint/2010/main" val="25120999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txBox="1">
            <a:spLocks noChangeArrowheads="1"/>
          </p:cNvSpPr>
          <p:nvPr/>
        </p:nvSpPr>
        <p:spPr bwMode="auto">
          <a:xfrm>
            <a:off x="1066800" y="382030"/>
            <a:ext cx="7924800" cy="72338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65760" lvl="1" indent="-283464">
              <a:spcBef>
                <a:spcPts val="600"/>
              </a:spcBef>
              <a:buClr>
                <a:schemeClr val="accent1"/>
              </a:buClr>
              <a:buSzPct val="80000"/>
              <a:buFont typeface="Wingdings 2"/>
              <a:buChar char=""/>
            </a:pPr>
            <a:r>
              <a:rPr lang="es-ES" sz="3200" dirty="0" smtClean="0"/>
              <a:t>Módulo de mitigación</a:t>
            </a:r>
            <a:endParaRPr lang="es-ES" sz="3200" dirty="0"/>
          </a:p>
          <a:p>
            <a:endParaRPr lang="es-ES" sz="2800" b="1" dirty="0">
              <a:latin typeface="Berlin Sans FB Demi" pitchFamily="34" charset="0"/>
            </a:endParaRPr>
          </a:p>
        </p:txBody>
      </p:sp>
      <p:sp>
        <p:nvSpPr>
          <p:cNvPr id="5" name="4 Rectángulo"/>
          <p:cNvSpPr/>
          <p:nvPr/>
        </p:nvSpPr>
        <p:spPr>
          <a:xfrm>
            <a:off x="1447800" y="1120676"/>
            <a:ext cx="7391400" cy="1200329"/>
          </a:xfrm>
          <a:prstGeom prst="rect">
            <a:avLst/>
          </a:prstGeom>
        </p:spPr>
        <p:txBody>
          <a:bodyPr wrap="square">
            <a:spAutoFit/>
          </a:bodyPr>
          <a:lstStyle/>
          <a:p>
            <a:pPr algn="just"/>
            <a:r>
              <a:rPr lang="es-US" dirty="0"/>
              <a:t>El mecanismo de mitigación se ha implementado a través de </a:t>
            </a:r>
            <a:r>
              <a:rPr lang="es-US" dirty="0" err="1"/>
              <a:t>IPtables</a:t>
            </a:r>
            <a:r>
              <a:rPr lang="es-US" dirty="0"/>
              <a:t> en Linux, la aplicación cuenta con un módulo en el cual se puede aplicar un firewall sea este el de línea base o repotenciado, además cuenta con la opción de graficar los resultados de esta aplicación, en este caso el uso de memoria, CPU y </a:t>
            </a:r>
            <a:r>
              <a:rPr lang="es-US" dirty="0" smtClean="0"/>
              <a:t>red.</a:t>
            </a:r>
            <a:endParaRPr lang="es-ES" dirty="0"/>
          </a:p>
        </p:txBody>
      </p:sp>
      <p:pic>
        <p:nvPicPr>
          <p:cNvPr id="6" name="5 Imagen"/>
          <p:cNvPicPr/>
          <p:nvPr/>
        </p:nvPicPr>
        <p:blipFill>
          <a:blip r:embed="rId2">
            <a:extLst>
              <a:ext uri="{28A0092B-C50C-407E-A947-70E740481C1C}">
                <a14:useLocalDpi xmlns:a14="http://schemas.microsoft.com/office/drawing/2010/main" val="0"/>
              </a:ext>
            </a:extLst>
          </a:blip>
          <a:srcRect/>
          <a:stretch>
            <a:fillRect/>
          </a:stretch>
        </p:blipFill>
        <p:spPr bwMode="auto">
          <a:xfrm>
            <a:off x="3352800" y="2667000"/>
            <a:ext cx="2752725" cy="3190240"/>
          </a:xfrm>
          <a:prstGeom prst="rect">
            <a:avLst/>
          </a:prstGeom>
          <a:noFill/>
          <a:ln>
            <a:noFill/>
          </a:ln>
        </p:spPr>
      </p:pic>
    </p:spTree>
    <p:extLst>
      <p:ext uri="{BB962C8B-B14F-4D97-AF65-F5344CB8AC3E}">
        <p14:creationId xmlns:p14="http://schemas.microsoft.com/office/powerpoint/2010/main" val="42208612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4016</TotalTime>
  <Words>891</Words>
  <Application>Microsoft Office PowerPoint</Application>
  <PresentationFormat>Presentación en pantalla (4:3)</PresentationFormat>
  <Paragraphs>74</Paragraphs>
  <Slides>14</Slides>
  <Notes>8</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14</vt:i4>
      </vt:variant>
    </vt:vector>
  </HeadingPairs>
  <TitlesOfParts>
    <vt:vector size="22" baseType="lpstr">
      <vt:lpstr>Berlin Sans FB Demi</vt:lpstr>
      <vt:lpstr>Calibri</vt:lpstr>
      <vt:lpstr>Cambria Math</vt:lpstr>
      <vt:lpstr>Gill Sans MT</vt:lpstr>
      <vt:lpstr>Times New Roman</vt:lpstr>
      <vt:lpstr>Verdana</vt:lpstr>
      <vt:lpstr>Wingdings 2</vt:lpstr>
      <vt:lpstr>Solsticio</vt:lpstr>
      <vt:lpstr>Presentación de PowerPoint</vt:lpstr>
      <vt:lpstr>Agenda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Conclusiones</vt:lpstr>
      <vt:lpstr>Gracias por la atención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Alejandro</dc:creator>
  <cp:lastModifiedBy>Alejandro Morales</cp:lastModifiedBy>
  <cp:revision>191</cp:revision>
  <dcterms:created xsi:type="dcterms:W3CDTF">2013-04-20T21:22:49Z</dcterms:created>
  <dcterms:modified xsi:type="dcterms:W3CDTF">2016-01-27T11:42:09Z</dcterms:modified>
</cp:coreProperties>
</file>