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20" r:id="rId2"/>
    <p:sldId id="329" r:id="rId3"/>
    <p:sldId id="372" r:id="rId4"/>
    <p:sldId id="373" r:id="rId5"/>
    <p:sldId id="327" r:id="rId6"/>
    <p:sldId id="386" r:id="rId7"/>
    <p:sldId id="387" r:id="rId8"/>
    <p:sldId id="388" r:id="rId9"/>
    <p:sldId id="376" r:id="rId10"/>
    <p:sldId id="385" r:id="rId11"/>
    <p:sldId id="389" r:id="rId12"/>
    <p:sldId id="390" r:id="rId13"/>
    <p:sldId id="377" r:id="rId14"/>
    <p:sldId id="379" r:id="rId15"/>
    <p:sldId id="323" r:id="rId16"/>
    <p:sldId id="380" r:id="rId17"/>
    <p:sldId id="383" r:id="rId18"/>
    <p:sldId id="384" r:id="rId19"/>
    <p:sldId id="409" r:id="rId20"/>
    <p:sldId id="410" r:id="rId21"/>
    <p:sldId id="381" r:id="rId22"/>
    <p:sldId id="382" r:id="rId23"/>
    <p:sldId id="411" r:id="rId24"/>
    <p:sldId id="324"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326" r:id="rId39"/>
    <p:sldId id="404" r:id="rId40"/>
    <p:sldId id="405" r:id="rId41"/>
    <p:sldId id="406" r:id="rId42"/>
    <p:sldId id="407" r:id="rId43"/>
    <p:sldId id="408" r:id="rId44"/>
    <p:sldId id="368"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p:scale>
          <a:sx n="50" d="100"/>
          <a:sy n="50" d="100"/>
        </p:scale>
        <p:origin x="-10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Roaming\Microsoft\Excel\CUADROS%20EXCEL%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AppData\Roaming\Microsoft\Excel\CUADROS%20EXCEL%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USO DE LA </a:t>
            </a:r>
            <a:r>
              <a:rPr lang="en-US" dirty="0" smtClean="0"/>
              <a:t>TIERRA POR</a:t>
            </a:r>
            <a:r>
              <a:rPr lang="en-US" baseline="0" dirty="0" smtClean="0"/>
              <a:t> ACTIVIDADES DEL AGRO</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0%" sourceLinked="0"/>
            <c:showLegendKey val="0"/>
            <c:showVal val="0"/>
            <c:showCatName val="0"/>
            <c:showSerName val="0"/>
            <c:showPercent val="1"/>
            <c:showBubbleSize val="0"/>
            <c:showLeaderLines val="1"/>
          </c:dLbls>
          <c:cat>
            <c:strRef>
              <c:f>'TABLA 29 31'!$C$27:$C$31</c:f>
              <c:strCache>
                <c:ptCount val="5"/>
                <c:pt idx="0">
                  <c:v>Agrícola</c:v>
                </c:pt>
                <c:pt idx="1">
                  <c:v>Agropecuario mixto</c:v>
                </c:pt>
                <c:pt idx="2">
                  <c:v>Forestal</c:v>
                </c:pt>
                <c:pt idx="3">
                  <c:v>Pecuario</c:v>
                </c:pt>
                <c:pt idx="4">
                  <c:v>No aplicable</c:v>
                </c:pt>
              </c:strCache>
            </c:strRef>
          </c:cat>
          <c:val>
            <c:numRef>
              <c:f>'TABLA 29 31'!$E$27:$E$31</c:f>
              <c:numCache>
                <c:formatCode>General</c:formatCode>
                <c:ptCount val="5"/>
                <c:pt idx="0">
                  <c:v>47.86</c:v>
                </c:pt>
                <c:pt idx="1">
                  <c:v>183.35</c:v>
                </c:pt>
                <c:pt idx="2">
                  <c:v>945.54</c:v>
                </c:pt>
                <c:pt idx="3" formatCode="#,##0.00">
                  <c:v>5049.46</c:v>
                </c:pt>
                <c:pt idx="4" formatCode="#,##0.00">
                  <c:v>7349.84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PRODUCCION PECUARIA</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0%" sourceLinked="0"/>
            <c:showLegendKey val="1"/>
            <c:showVal val="0"/>
            <c:showCatName val="0"/>
            <c:showSerName val="0"/>
            <c:showPercent val="1"/>
            <c:showBubbleSize val="0"/>
            <c:showLeaderLines val="1"/>
          </c:dLbls>
          <c:cat>
            <c:strRef>
              <c:f>'C:\Users\USER\Desktop\PROYECTO DE INVESTIGACION\CAPITULO III\[VENTAS Y PERDIDAS.xlsx]Hoja7'!$B$15:$B$19</c:f>
              <c:strCache>
                <c:ptCount val="5"/>
                <c:pt idx="0">
                  <c:v>Número de cabezas de bovino</c:v>
                </c:pt>
                <c:pt idx="1">
                  <c:v>Número de cabezas de porcino</c:v>
                </c:pt>
                <c:pt idx="2">
                  <c:v>Número de cabezas de ovino</c:v>
                </c:pt>
                <c:pt idx="3">
                  <c:v>Número de aves criadas en el campo</c:v>
                </c:pt>
                <c:pt idx="4">
                  <c:v>Número de aves criadas en Plantas Avículas</c:v>
                </c:pt>
              </c:strCache>
            </c:strRef>
          </c:cat>
          <c:val>
            <c:numRef>
              <c:f>'C:\Users\USER\Desktop\PROYECTO DE INVESTIGACION\CAPITULO III\[VENTAS Y PERDIDAS.xlsx]Hoja7'!$C$15:$C$19</c:f>
              <c:numCache>
                <c:formatCode>General</c:formatCode>
                <c:ptCount val="5"/>
                <c:pt idx="0">
                  <c:v>44862.192900000002</c:v>
                </c:pt>
                <c:pt idx="1">
                  <c:v>2385.1361999999999</c:v>
                </c:pt>
                <c:pt idx="2">
                  <c:v>376.12459999999999</c:v>
                </c:pt>
                <c:pt idx="3">
                  <c:v>11107.9375</c:v>
                </c:pt>
                <c:pt idx="4">
                  <c:v>374813.70569999999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7.xml.rels><?xml version="1.0" encoding="UTF-8" standalone="yes"?>
<Relationships xmlns="http://schemas.openxmlformats.org/package/2006/relationships"><Relationship Id="rId1" Type="http://schemas.openxmlformats.org/officeDocument/2006/relationships/image" Target="../media/image29.png"/></Relationships>
</file>

<file path=ppt/diagrams/_rels/data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8C5F-B535-4D8B-A7FE-1362AD2C76F0}"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s-EC"/>
        </a:p>
      </dgm:t>
    </dgm:pt>
    <dgm:pt modelId="{ABA07D92-673E-40EE-A51D-6BB35D120034}">
      <dgm:prSet phldrT="[Text]" custT="1"/>
      <dgm:spPr/>
      <dgm:t>
        <a:bodyPr/>
        <a:lstStyle/>
        <a:p>
          <a:pPr algn="just"/>
          <a:r>
            <a:rPr lang="es-EC" sz="2000" b="1" dirty="0" smtClean="0">
              <a:latin typeface="+mn-lt"/>
            </a:rPr>
            <a:t>OBJETIVO GENERAL</a:t>
          </a:r>
          <a:endParaRPr lang="es-EC" sz="2000" b="1" dirty="0">
            <a:latin typeface="+mn-lt"/>
          </a:endParaRPr>
        </a:p>
      </dgm:t>
    </dgm:pt>
    <dgm:pt modelId="{71EA8F67-EF8F-474E-9EB1-12D4B02625E8}" type="parTrans" cxnId="{18D214C1-AF3B-47CB-B75D-2B1A9487DA3E}">
      <dgm:prSet/>
      <dgm:spPr/>
      <dgm:t>
        <a:bodyPr/>
        <a:lstStyle/>
        <a:p>
          <a:pPr algn="just"/>
          <a:endParaRPr lang="es-EC" sz="2000">
            <a:latin typeface="+mn-lt"/>
          </a:endParaRPr>
        </a:p>
      </dgm:t>
    </dgm:pt>
    <dgm:pt modelId="{48DD959A-8BCA-41CE-BC42-BB65D8AE5352}" type="sibTrans" cxnId="{18D214C1-AF3B-47CB-B75D-2B1A9487DA3E}">
      <dgm:prSet/>
      <dgm:spPr/>
      <dgm:t>
        <a:bodyPr/>
        <a:lstStyle/>
        <a:p>
          <a:pPr algn="just"/>
          <a:endParaRPr lang="es-EC" sz="2000">
            <a:latin typeface="+mn-lt"/>
          </a:endParaRPr>
        </a:p>
      </dgm:t>
    </dgm:pt>
    <dgm:pt modelId="{233BDF86-4799-4292-ADE9-B98458EFF5C9}">
      <dgm:prSet phldrT="[Text]" custT="1"/>
      <dgm:spPr/>
      <dgm:t>
        <a:bodyPr/>
        <a:lstStyle/>
        <a:p>
          <a:pPr algn="just"/>
          <a:r>
            <a:rPr lang="es-ES" sz="2000" dirty="0" smtClean="0">
              <a:latin typeface="+mn-lt"/>
            </a:rPr>
            <a:t>Analizar la situación económica de los sectores rurales del Cantón Rumiñahui, mediante un estudio detallado de cada actividad económica, para medir sus ingresos económicos y fuentes de financiamiento.</a:t>
          </a:r>
          <a:endParaRPr lang="es-EC" sz="2000" dirty="0">
            <a:latin typeface="+mn-lt"/>
          </a:endParaRPr>
        </a:p>
      </dgm:t>
    </dgm:pt>
    <dgm:pt modelId="{A4133C3E-6CB5-4319-9CF7-33FDBEDE206A}" type="parTrans" cxnId="{3DD0A5A1-9443-4CEE-B1A5-A719CEADC252}">
      <dgm:prSet/>
      <dgm:spPr/>
      <dgm:t>
        <a:bodyPr/>
        <a:lstStyle/>
        <a:p>
          <a:pPr algn="just"/>
          <a:endParaRPr lang="es-EC" sz="2000">
            <a:latin typeface="+mn-lt"/>
          </a:endParaRPr>
        </a:p>
      </dgm:t>
    </dgm:pt>
    <dgm:pt modelId="{4B46F7DF-DD79-4BAE-B14A-3FF7CB517390}" type="sibTrans" cxnId="{3DD0A5A1-9443-4CEE-B1A5-A719CEADC252}">
      <dgm:prSet/>
      <dgm:spPr/>
      <dgm:t>
        <a:bodyPr/>
        <a:lstStyle/>
        <a:p>
          <a:pPr algn="just"/>
          <a:endParaRPr lang="es-EC" sz="2000">
            <a:latin typeface="+mn-lt"/>
          </a:endParaRPr>
        </a:p>
      </dgm:t>
    </dgm:pt>
    <dgm:pt modelId="{3E41EC33-DC84-48B4-AD68-C083EB082A8A}">
      <dgm:prSet phldrT="[Text]" custT="1"/>
      <dgm:spPr/>
      <dgm:t>
        <a:bodyPr/>
        <a:lstStyle/>
        <a:p>
          <a:pPr algn="just"/>
          <a:endParaRPr lang="es-EC" sz="2000" dirty="0">
            <a:latin typeface="+mn-lt"/>
          </a:endParaRPr>
        </a:p>
      </dgm:t>
    </dgm:pt>
    <dgm:pt modelId="{0E350A18-844F-4621-BE0D-CFF4AE6B7299}" type="parTrans" cxnId="{6A3B515E-071B-4438-97DC-668EE1211508}">
      <dgm:prSet/>
      <dgm:spPr/>
      <dgm:t>
        <a:bodyPr/>
        <a:lstStyle/>
        <a:p>
          <a:pPr algn="just"/>
          <a:endParaRPr lang="es-EC">
            <a:latin typeface="+mn-lt"/>
          </a:endParaRPr>
        </a:p>
      </dgm:t>
    </dgm:pt>
    <dgm:pt modelId="{DF877AFD-DC32-4FF4-8053-BDCC38D0BCB0}" type="sibTrans" cxnId="{6A3B515E-071B-4438-97DC-668EE1211508}">
      <dgm:prSet/>
      <dgm:spPr/>
      <dgm:t>
        <a:bodyPr/>
        <a:lstStyle/>
        <a:p>
          <a:pPr algn="just"/>
          <a:endParaRPr lang="es-EC">
            <a:latin typeface="+mn-lt"/>
          </a:endParaRPr>
        </a:p>
      </dgm:t>
    </dgm:pt>
    <dgm:pt modelId="{F231A7CF-79F8-4E20-ADEA-D7FAEF2A8DFE}" type="pres">
      <dgm:prSet presAssocID="{613B8C5F-B535-4D8B-A7FE-1362AD2C76F0}" presName="linear" presStyleCnt="0">
        <dgm:presLayoutVars>
          <dgm:animLvl val="lvl"/>
          <dgm:resizeHandles val="exact"/>
        </dgm:presLayoutVars>
      </dgm:prSet>
      <dgm:spPr/>
      <dgm:t>
        <a:bodyPr/>
        <a:lstStyle/>
        <a:p>
          <a:endParaRPr lang="es-EC"/>
        </a:p>
      </dgm:t>
    </dgm:pt>
    <dgm:pt modelId="{1A36CAD7-A239-4B31-BD71-730663D9FCB3}" type="pres">
      <dgm:prSet presAssocID="{ABA07D92-673E-40EE-A51D-6BB35D120034}" presName="parentText" presStyleLbl="node1" presStyleIdx="0" presStyleCnt="1" custScaleY="55025">
        <dgm:presLayoutVars>
          <dgm:chMax val="0"/>
          <dgm:bulletEnabled val="1"/>
        </dgm:presLayoutVars>
      </dgm:prSet>
      <dgm:spPr/>
      <dgm:t>
        <a:bodyPr/>
        <a:lstStyle/>
        <a:p>
          <a:endParaRPr lang="es-EC"/>
        </a:p>
      </dgm:t>
    </dgm:pt>
    <dgm:pt modelId="{F40E42B3-E748-456C-8EAF-C05D1A0B89C0}" type="pres">
      <dgm:prSet presAssocID="{ABA07D92-673E-40EE-A51D-6BB35D120034}" presName="childText" presStyleLbl="revTx" presStyleIdx="0" presStyleCnt="1" custScaleY="116954">
        <dgm:presLayoutVars>
          <dgm:bulletEnabled val="1"/>
        </dgm:presLayoutVars>
      </dgm:prSet>
      <dgm:spPr/>
      <dgm:t>
        <a:bodyPr/>
        <a:lstStyle/>
        <a:p>
          <a:endParaRPr lang="es-EC"/>
        </a:p>
      </dgm:t>
    </dgm:pt>
  </dgm:ptLst>
  <dgm:cxnLst>
    <dgm:cxn modelId="{D3D118C7-CF87-4267-8BA9-91FCADE3FA27}" type="presOf" srcId="{3E41EC33-DC84-48B4-AD68-C083EB082A8A}" destId="{F40E42B3-E748-456C-8EAF-C05D1A0B89C0}" srcOrd="0" destOrd="0" presId="urn:microsoft.com/office/officeart/2005/8/layout/vList2"/>
    <dgm:cxn modelId="{C4669A2A-87D8-45C8-B3F5-BB45AD73E462}" type="presOf" srcId="{ABA07D92-673E-40EE-A51D-6BB35D120034}" destId="{1A36CAD7-A239-4B31-BD71-730663D9FCB3}" srcOrd="0" destOrd="0" presId="urn:microsoft.com/office/officeart/2005/8/layout/vList2"/>
    <dgm:cxn modelId="{3DD0A5A1-9443-4CEE-B1A5-A719CEADC252}" srcId="{ABA07D92-673E-40EE-A51D-6BB35D120034}" destId="{233BDF86-4799-4292-ADE9-B98458EFF5C9}" srcOrd="1" destOrd="0" parTransId="{A4133C3E-6CB5-4319-9CF7-33FDBEDE206A}" sibTransId="{4B46F7DF-DD79-4BAE-B14A-3FF7CB517390}"/>
    <dgm:cxn modelId="{18D214C1-AF3B-47CB-B75D-2B1A9487DA3E}" srcId="{613B8C5F-B535-4D8B-A7FE-1362AD2C76F0}" destId="{ABA07D92-673E-40EE-A51D-6BB35D120034}" srcOrd="0" destOrd="0" parTransId="{71EA8F67-EF8F-474E-9EB1-12D4B02625E8}" sibTransId="{48DD959A-8BCA-41CE-BC42-BB65D8AE5352}"/>
    <dgm:cxn modelId="{6A3B515E-071B-4438-97DC-668EE1211508}" srcId="{ABA07D92-673E-40EE-A51D-6BB35D120034}" destId="{3E41EC33-DC84-48B4-AD68-C083EB082A8A}" srcOrd="0" destOrd="0" parTransId="{0E350A18-844F-4621-BE0D-CFF4AE6B7299}" sibTransId="{DF877AFD-DC32-4FF4-8053-BDCC38D0BCB0}"/>
    <dgm:cxn modelId="{66FACF8F-A340-4BBB-96BE-6C96534A46E9}" type="presOf" srcId="{233BDF86-4799-4292-ADE9-B98458EFF5C9}" destId="{F40E42B3-E748-456C-8EAF-C05D1A0B89C0}" srcOrd="0" destOrd="1" presId="urn:microsoft.com/office/officeart/2005/8/layout/vList2"/>
    <dgm:cxn modelId="{2CCF12BE-87CF-45CD-BDDE-EE1781AD77C7}" type="presOf" srcId="{613B8C5F-B535-4D8B-A7FE-1362AD2C76F0}" destId="{F231A7CF-79F8-4E20-ADEA-D7FAEF2A8DFE}" srcOrd="0" destOrd="0" presId="urn:microsoft.com/office/officeart/2005/8/layout/vList2"/>
    <dgm:cxn modelId="{94B4E09F-2FC6-47FB-A053-98B26550515E}" type="presParOf" srcId="{F231A7CF-79F8-4E20-ADEA-D7FAEF2A8DFE}" destId="{1A36CAD7-A239-4B31-BD71-730663D9FCB3}" srcOrd="0" destOrd="0" presId="urn:microsoft.com/office/officeart/2005/8/layout/vList2"/>
    <dgm:cxn modelId="{3E9EFDA9-2229-4675-8C3C-545A791989AE}" type="presParOf" srcId="{F231A7CF-79F8-4E20-ADEA-D7FAEF2A8DFE}" destId="{F40E42B3-E748-456C-8EAF-C05D1A0B89C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D9830DBB-37C9-4480-A19F-801B280C0091}">
      <dgm:prSet custT="1"/>
      <dgm:spPr/>
      <dgm:t>
        <a:bodyPr/>
        <a:lstStyle/>
        <a:p>
          <a:pPr algn="just"/>
          <a:r>
            <a:rPr lang="es-ES" sz="1800" smtClean="0"/>
            <a:t>Analizar la situación económica actual de las microempresas en los sectores rurales del Cantón Rumiñahui para definir su situación actual.</a:t>
          </a:r>
          <a:endParaRPr lang="es-ES" sz="1800"/>
        </a:p>
      </dgm:t>
    </dgm:pt>
    <dgm:pt modelId="{762015B6-A46B-4FA7-B03B-242D2F0A8BC9}" type="parTrans" cxnId="{5DAFB956-DCA8-445C-87D3-851B98D419F0}">
      <dgm:prSet/>
      <dgm:spPr/>
      <dgm:t>
        <a:bodyPr/>
        <a:lstStyle/>
        <a:p>
          <a:pPr algn="just"/>
          <a:endParaRPr lang="es-ES" sz="1800"/>
        </a:p>
      </dgm:t>
    </dgm:pt>
    <dgm:pt modelId="{70E1464B-5871-4DA0-A2E0-C9882316DA27}" type="sibTrans" cxnId="{5DAFB956-DCA8-445C-87D3-851B98D419F0}">
      <dgm:prSet/>
      <dgm:spPr/>
      <dgm:t>
        <a:bodyPr/>
        <a:lstStyle/>
        <a:p>
          <a:pPr algn="just"/>
          <a:endParaRPr lang="es-ES" sz="1800"/>
        </a:p>
      </dgm:t>
    </dgm:pt>
    <dgm:pt modelId="{B47F48F9-4D4C-4FE6-8CF6-046F4B977B28}">
      <dgm:prSet custT="1"/>
      <dgm:spPr/>
      <dgm:t>
        <a:bodyPr/>
        <a:lstStyle/>
        <a:p>
          <a:pPr algn="just"/>
          <a:endParaRPr lang="es-ES" sz="1800"/>
        </a:p>
      </dgm:t>
    </dgm:pt>
    <dgm:pt modelId="{3409E1D3-42BD-4BB0-A969-78391DCA7EB7}" type="parTrans" cxnId="{94003CA7-7DF5-45DA-9D49-372B5DC4F6BF}">
      <dgm:prSet/>
      <dgm:spPr/>
      <dgm:t>
        <a:bodyPr/>
        <a:lstStyle/>
        <a:p>
          <a:pPr algn="just"/>
          <a:endParaRPr lang="es-ES" sz="1800"/>
        </a:p>
      </dgm:t>
    </dgm:pt>
    <dgm:pt modelId="{8E9DE50A-154F-4FE4-838F-4231C2490C7B}" type="sibTrans" cxnId="{94003CA7-7DF5-45DA-9D49-372B5DC4F6BF}">
      <dgm:prSet/>
      <dgm:spPr/>
      <dgm:t>
        <a:bodyPr/>
        <a:lstStyle/>
        <a:p>
          <a:pPr algn="just"/>
          <a:endParaRPr lang="es-ES" sz="1800"/>
        </a:p>
      </dgm:t>
    </dgm:pt>
    <dgm:pt modelId="{12F39038-EE98-45FD-BB53-66EA2C77F7A8}">
      <dgm:prSet custT="1"/>
      <dgm:spPr/>
      <dgm:t>
        <a:bodyPr/>
        <a:lstStyle/>
        <a:p>
          <a:pPr algn="just"/>
          <a:r>
            <a:rPr lang="es-ES" sz="1800" dirty="0" smtClean="0"/>
            <a:t>Describir las actividades económicas que desempeñan para destacar cuales son las más rentables.</a:t>
          </a:r>
          <a:endParaRPr lang="es-ES" sz="1800" dirty="0"/>
        </a:p>
      </dgm:t>
    </dgm:pt>
    <dgm:pt modelId="{9BF713EA-2FE3-4275-A041-809B7AC2731A}" type="parTrans" cxnId="{071C9F5C-BDF4-4FA1-8B8C-D32A71C58DD3}">
      <dgm:prSet/>
      <dgm:spPr/>
      <dgm:t>
        <a:bodyPr/>
        <a:lstStyle/>
        <a:p>
          <a:pPr algn="just"/>
          <a:endParaRPr lang="es-ES" sz="1800"/>
        </a:p>
      </dgm:t>
    </dgm:pt>
    <dgm:pt modelId="{5CC89527-3384-412E-85D5-22A054404DF5}" type="sibTrans" cxnId="{071C9F5C-BDF4-4FA1-8B8C-D32A71C58DD3}">
      <dgm:prSet/>
      <dgm:spPr/>
      <dgm:t>
        <a:bodyPr/>
        <a:lstStyle/>
        <a:p>
          <a:pPr algn="just"/>
          <a:endParaRPr lang="es-ES" sz="1800"/>
        </a:p>
      </dgm:t>
    </dgm:pt>
    <dgm:pt modelId="{7B798D03-0674-405F-AC4F-11B6649E179F}">
      <dgm:prSet custT="1"/>
      <dgm:spPr/>
      <dgm:t>
        <a:bodyPr/>
        <a:lstStyle/>
        <a:p>
          <a:pPr algn="just"/>
          <a:r>
            <a:rPr lang="es-ES" sz="1800" smtClean="0"/>
            <a:t>Investigar cuáles son sus principales fuentes de financiamiento para proponer fuentes alternativas y eficientes.</a:t>
          </a:r>
          <a:endParaRPr lang="es-ES" sz="1800"/>
        </a:p>
      </dgm:t>
    </dgm:pt>
    <dgm:pt modelId="{09340B92-4D1B-4382-8C7F-594EB4DBDA61}" type="parTrans" cxnId="{9D83026E-51F0-46CF-AF9A-486AC8B0022B}">
      <dgm:prSet/>
      <dgm:spPr/>
      <dgm:t>
        <a:bodyPr/>
        <a:lstStyle/>
        <a:p>
          <a:pPr algn="just"/>
          <a:endParaRPr lang="es-ES" sz="1800"/>
        </a:p>
      </dgm:t>
    </dgm:pt>
    <dgm:pt modelId="{95AB251D-5D1F-4D3B-9BCE-017948347D30}" type="sibTrans" cxnId="{9D83026E-51F0-46CF-AF9A-486AC8B0022B}">
      <dgm:prSet/>
      <dgm:spPr/>
      <dgm:t>
        <a:bodyPr/>
        <a:lstStyle/>
        <a:p>
          <a:pPr algn="just"/>
          <a:endParaRPr lang="es-ES" sz="1800"/>
        </a:p>
      </dgm:t>
    </dgm:pt>
    <dgm:pt modelId="{A526BE87-E8FD-4F4B-A33E-CF55EC0FDE18}">
      <dgm:prSet custT="1"/>
      <dgm:spPr/>
      <dgm:t>
        <a:bodyPr/>
        <a:lstStyle/>
        <a:p>
          <a:pPr algn="just"/>
          <a:endParaRPr lang="es-ES" sz="1800"/>
        </a:p>
      </dgm:t>
    </dgm:pt>
    <dgm:pt modelId="{D0A8926F-C525-43FE-BE31-B0AA85FF538E}" type="parTrans" cxnId="{2E8239F1-FD2E-44A0-A03B-9F848EB1BEE2}">
      <dgm:prSet/>
      <dgm:spPr/>
      <dgm:t>
        <a:bodyPr/>
        <a:lstStyle/>
        <a:p>
          <a:pPr algn="just"/>
          <a:endParaRPr lang="es-ES" sz="1800"/>
        </a:p>
      </dgm:t>
    </dgm:pt>
    <dgm:pt modelId="{6D11E0A3-AF96-402F-9FC2-F632F71DC91C}" type="sibTrans" cxnId="{2E8239F1-FD2E-44A0-A03B-9F848EB1BEE2}">
      <dgm:prSet/>
      <dgm:spPr/>
      <dgm:t>
        <a:bodyPr/>
        <a:lstStyle/>
        <a:p>
          <a:pPr algn="just"/>
          <a:endParaRPr lang="es-ES" sz="1800"/>
        </a:p>
      </dgm:t>
    </dgm:pt>
    <dgm:pt modelId="{F0FBA3C1-2E51-4301-96DA-552D84FDE515}">
      <dgm:prSet custT="1"/>
      <dgm:spPr/>
      <dgm:t>
        <a:bodyPr/>
        <a:lstStyle/>
        <a:p>
          <a:pPr algn="just"/>
          <a:r>
            <a:rPr lang="es-ES" sz="1800" dirty="0" smtClean="0"/>
            <a:t>Calcular y analizar los costos y gastos que influyen en cada actividad económica que son decisivas para determinar los resultados económicos.</a:t>
          </a:r>
          <a:endParaRPr lang="es-ES" sz="1800" dirty="0"/>
        </a:p>
      </dgm:t>
    </dgm:pt>
    <dgm:pt modelId="{18A4ED91-826F-4450-A65B-AFAE902BD74E}" type="parTrans" cxnId="{82F34296-010A-4E1A-84BB-F1156C939495}">
      <dgm:prSet/>
      <dgm:spPr/>
      <dgm:t>
        <a:bodyPr/>
        <a:lstStyle/>
        <a:p>
          <a:pPr algn="just"/>
          <a:endParaRPr lang="es-ES" sz="1800"/>
        </a:p>
      </dgm:t>
    </dgm:pt>
    <dgm:pt modelId="{945D951A-9E2B-4D74-A745-AB5575FCB751}" type="sibTrans" cxnId="{82F34296-010A-4E1A-84BB-F1156C939495}">
      <dgm:prSet/>
      <dgm:spPr/>
      <dgm:t>
        <a:bodyPr/>
        <a:lstStyle/>
        <a:p>
          <a:pPr algn="just"/>
          <a:endParaRPr lang="es-ES" sz="1800"/>
        </a:p>
      </dgm:t>
    </dgm:pt>
    <dgm:pt modelId="{E2B5F831-B0EC-4FD3-A42D-6EA90508350C}" type="pres">
      <dgm:prSet presAssocID="{2013E924-D7DA-434B-8B10-9DCC8CFA6225}" presName="Name0" presStyleCnt="0">
        <dgm:presLayoutVars>
          <dgm:chMax val="7"/>
          <dgm:chPref val="7"/>
          <dgm:dir/>
        </dgm:presLayoutVars>
      </dgm:prSet>
      <dgm:spPr/>
      <dgm:t>
        <a:bodyPr/>
        <a:lstStyle/>
        <a:p>
          <a:endParaRPr lang="es-EC"/>
        </a:p>
      </dgm:t>
    </dgm:pt>
    <dgm:pt modelId="{ABB9D563-A55B-400E-A2C6-8B6F76A37598}" type="pres">
      <dgm:prSet presAssocID="{2013E924-D7DA-434B-8B10-9DCC8CFA6225}" presName="Name1" presStyleCnt="0"/>
      <dgm:spPr/>
      <dgm:t>
        <a:bodyPr/>
        <a:lstStyle/>
        <a:p>
          <a:endParaRPr lang="es-ES"/>
        </a:p>
      </dgm:t>
    </dgm:pt>
    <dgm:pt modelId="{1AED4139-D33B-4E05-AF53-15F7AEE082B9}" type="pres">
      <dgm:prSet presAssocID="{2013E924-D7DA-434B-8B10-9DCC8CFA6225}" presName="cycle" presStyleCnt="0"/>
      <dgm:spPr/>
      <dgm:t>
        <a:bodyPr/>
        <a:lstStyle/>
        <a:p>
          <a:endParaRPr lang="es-ES"/>
        </a:p>
      </dgm:t>
    </dgm:pt>
    <dgm:pt modelId="{22019FEB-4DFB-4E73-BCEC-EEC4060D27E7}" type="pres">
      <dgm:prSet presAssocID="{2013E924-D7DA-434B-8B10-9DCC8CFA6225}" presName="srcNode" presStyleLbl="node1" presStyleIdx="0" presStyleCnt="4"/>
      <dgm:spPr/>
      <dgm:t>
        <a:bodyPr/>
        <a:lstStyle/>
        <a:p>
          <a:endParaRPr lang="es-ES"/>
        </a:p>
      </dgm:t>
    </dgm:pt>
    <dgm:pt modelId="{A0FCE845-4D05-41AA-BD39-953D8063B313}" type="pres">
      <dgm:prSet presAssocID="{2013E924-D7DA-434B-8B10-9DCC8CFA6225}" presName="conn" presStyleLbl="parChTrans1D2" presStyleIdx="0" presStyleCnt="1"/>
      <dgm:spPr/>
      <dgm:t>
        <a:bodyPr/>
        <a:lstStyle/>
        <a:p>
          <a:endParaRPr lang="es-EC"/>
        </a:p>
      </dgm:t>
    </dgm:pt>
    <dgm:pt modelId="{882D5386-2EDD-4F11-8218-1D0A6F94AB7D}" type="pres">
      <dgm:prSet presAssocID="{2013E924-D7DA-434B-8B10-9DCC8CFA6225}" presName="extraNode" presStyleLbl="node1" presStyleIdx="0" presStyleCnt="4"/>
      <dgm:spPr/>
      <dgm:t>
        <a:bodyPr/>
        <a:lstStyle/>
        <a:p>
          <a:endParaRPr lang="es-ES"/>
        </a:p>
      </dgm:t>
    </dgm:pt>
    <dgm:pt modelId="{4517F2C1-6843-417C-A6DB-473F48715B03}" type="pres">
      <dgm:prSet presAssocID="{2013E924-D7DA-434B-8B10-9DCC8CFA6225}" presName="dstNode" presStyleLbl="node1" presStyleIdx="0" presStyleCnt="4"/>
      <dgm:spPr/>
      <dgm:t>
        <a:bodyPr/>
        <a:lstStyle/>
        <a:p>
          <a:endParaRPr lang="es-ES"/>
        </a:p>
      </dgm:t>
    </dgm:pt>
    <dgm:pt modelId="{968D3E6D-4C5D-4B91-A45E-53FE7F07310F}" type="pres">
      <dgm:prSet presAssocID="{D9830DBB-37C9-4480-A19F-801B280C0091}" presName="text_1" presStyleLbl="node1" presStyleIdx="0" presStyleCnt="4">
        <dgm:presLayoutVars>
          <dgm:bulletEnabled val="1"/>
        </dgm:presLayoutVars>
      </dgm:prSet>
      <dgm:spPr/>
      <dgm:t>
        <a:bodyPr/>
        <a:lstStyle/>
        <a:p>
          <a:endParaRPr lang="es-ES"/>
        </a:p>
      </dgm:t>
    </dgm:pt>
    <dgm:pt modelId="{8321ABD0-1FE4-4B6F-8D10-628845851E00}" type="pres">
      <dgm:prSet presAssocID="{D9830DBB-37C9-4480-A19F-801B280C0091}" presName="accent_1" presStyleCnt="0"/>
      <dgm:spPr/>
      <dgm:t>
        <a:bodyPr/>
        <a:lstStyle/>
        <a:p>
          <a:endParaRPr lang="es-ES"/>
        </a:p>
      </dgm:t>
    </dgm:pt>
    <dgm:pt modelId="{50390093-0A56-4C7D-8144-136447EF47CE}" type="pres">
      <dgm:prSet presAssocID="{D9830DBB-37C9-4480-A19F-801B280C0091}" presName="accentRepeatNode" presStyleLbl="solidFgAcc1" presStyleIdx="0" presStyleCnt="4"/>
      <dgm:spPr/>
      <dgm:t>
        <a:bodyPr/>
        <a:lstStyle/>
        <a:p>
          <a:endParaRPr lang="es-ES"/>
        </a:p>
      </dgm:t>
    </dgm:pt>
    <dgm:pt modelId="{016A8CE1-B99B-4432-BB3B-C75794077EBB}" type="pres">
      <dgm:prSet presAssocID="{12F39038-EE98-45FD-BB53-66EA2C77F7A8}" presName="text_2" presStyleLbl="node1" presStyleIdx="1" presStyleCnt="4">
        <dgm:presLayoutVars>
          <dgm:bulletEnabled val="1"/>
        </dgm:presLayoutVars>
      </dgm:prSet>
      <dgm:spPr/>
      <dgm:t>
        <a:bodyPr/>
        <a:lstStyle/>
        <a:p>
          <a:endParaRPr lang="es-ES"/>
        </a:p>
      </dgm:t>
    </dgm:pt>
    <dgm:pt modelId="{0B75FC8B-4C36-4DEA-972A-E8842E57AE7C}" type="pres">
      <dgm:prSet presAssocID="{12F39038-EE98-45FD-BB53-66EA2C77F7A8}" presName="accent_2" presStyleCnt="0"/>
      <dgm:spPr/>
      <dgm:t>
        <a:bodyPr/>
        <a:lstStyle/>
        <a:p>
          <a:endParaRPr lang="es-ES"/>
        </a:p>
      </dgm:t>
    </dgm:pt>
    <dgm:pt modelId="{D93AA3DE-C5E2-4EBB-8BC0-882A605E3968}" type="pres">
      <dgm:prSet presAssocID="{12F39038-EE98-45FD-BB53-66EA2C77F7A8}" presName="accentRepeatNode" presStyleLbl="solidFgAcc1" presStyleIdx="1" presStyleCnt="4"/>
      <dgm:spPr/>
      <dgm:t>
        <a:bodyPr/>
        <a:lstStyle/>
        <a:p>
          <a:endParaRPr lang="es-ES"/>
        </a:p>
      </dgm:t>
    </dgm:pt>
    <dgm:pt modelId="{8CC1F541-6101-4C9C-A27C-07F1FD8299C3}" type="pres">
      <dgm:prSet presAssocID="{7B798D03-0674-405F-AC4F-11B6649E179F}" presName="text_3" presStyleLbl="node1" presStyleIdx="2" presStyleCnt="4">
        <dgm:presLayoutVars>
          <dgm:bulletEnabled val="1"/>
        </dgm:presLayoutVars>
      </dgm:prSet>
      <dgm:spPr/>
      <dgm:t>
        <a:bodyPr/>
        <a:lstStyle/>
        <a:p>
          <a:endParaRPr lang="es-ES"/>
        </a:p>
      </dgm:t>
    </dgm:pt>
    <dgm:pt modelId="{62C3D971-F1CA-4D5A-97F1-2EF1062C65C1}" type="pres">
      <dgm:prSet presAssocID="{7B798D03-0674-405F-AC4F-11B6649E179F}" presName="accent_3" presStyleCnt="0"/>
      <dgm:spPr/>
      <dgm:t>
        <a:bodyPr/>
        <a:lstStyle/>
        <a:p>
          <a:endParaRPr lang="es-ES"/>
        </a:p>
      </dgm:t>
    </dgm:pt>
    <dgm:pt modelId="{4E188150-2BFC-4BBF-B550-09A62B19B709}" type="pres">
      <dgm:prSet presAssocID="{7B798D03-0674-405F-AC4F-11B6649E179F}" presName="accentRepeatNode" presStyleLbl="solidFgAcc1" presStyleIdx="2" presStyleCnt="4"/>
      <dgm:spPr/>
      <dgm:t>
        <a:bodyPr/>
        <a:lstStyle/>
        <a:p>
          <a:endParaRPr lang="es-ES"/>
        </a:p>
      </dgm:t>
    </dgm:pt>
    <dgm:pt modelId="{C5D51C36-31FC-442E-A2CE-21941DC1D551}" type="pres">
      <dgm:prSet presAssocID="{F0FBA3C1-2E51-4301-96DA-552D84FDE515}" presName="text_4" presStyleLbl="node1" presStyleIdx="3" presStyleCnt="4">
        <dgm:presLayoutVars>
          <dgm:bulletEnabled val="1"/>
        </dgm:presLayoutVars>
      </dgm:prSet>
      <dgm:spPr/>
      <dgm:t>
        <a:bodyPr/>
        <a:lstStyle/>
        <a:p>
          <a:endParaRPr lang="es-ES"/>
        </a:p>
      </dgm:t>
    </dgm:pt>
    <dgm:pt modelId="{3882DF7E-B443-4DBD-809C-F9FDAF395279}" type="pres">
      <dgm:prSet presAssocID="{F0FBA3C1-2E51-4301-96DA-552D84FDE515}" presName="accent_4" presStyleCnt="0"/>
      <dgm:spPr/>
      <dgm:t>
        <a:bodyPr/>
        <a:lstStyle/>
        <a:p>
          <a:endParaRPr lang="es-ES"/>
        </a:p>
      </dgm:t>
    </dgm:pt>
    <dgm:pt modelId="{0B8732D5-33A3-4477-9BC1-2CDC01964399}" type="pres">
      <dgm:prSet presAssocID="{F0FBA3C1-2E51-4301-96DA-552D84FDE515}" presName="accentRepeatNode" presStyleLbl="solidFgAcc1" presStyleIdx="3" presStyleCnt="4"/>
      <dgm:spPr/>
      <dgm:t>
        <a:bodyPr/>
        <a:lstStyle/>
        <a:p>
          <a:endParaRPr lang="es-ES"/>
        </a:p>
      </dgm:t>
    </dgm:pt>
  </dgm:ptLst>
  <dgm:cxnLst>
    <dgm:cxn modelId="{071C9F5C-BDF4-4FA1-8B8C-D32A71C58DD3}" srcId="{2013E924-D7DA-434B-8B10-9DCC8CFA6225}" destId="{12F39038-EE98-45FD-BB53-66EA2C77F7A8}" srcOrd="1" destOrd="0" parTransId="{9BF713EA-2FE3-4275-A041-809B7AC2731A}" sibTransId="{5CC89527-3384-412E-85D5-22A054404DF5}"/>
    <dgm:cxn modelId="{AB006A23-5F2A-463F-94A3-E4D6D2A3B3EF}" type="presOf" srcId="{B47F48F9-4D4C-4FE6-8CF6-046F4B977B28}" destId="{968D3E6D-4C5D-4B91-A45E-53FE7F07310F}" srcOrd="0" destOrd="1" presId="urn:microsoft.com/office/officeart/2008/layout/VerticalCurvedList"/>
    <dgm:cxn modelId="{6FBE04BA-A503-407B-96F1-6730ABB1E7B0}" type="presOf" srcId="{7B798D03-0674-405F-AC4F-11B6649E179F}" destId="{8CC1F541-6101-4C9C-A27C-07F1FD8299C3}" srcOrd="0" destOrd="0" presId="urn:microsoft.com/office/officeart/2008/layout/VerticalCurvedList"/>
    <dgm:cxn modelId="{0B85720D-F4B9-4F96-AED1-757D388F7903}" type="presOf" srcId="{2013E924-D7DA-434B-8B10-9DCC8CFA6225}" destId="{E2B5F831-B0EC-4FD3-A42D-6EA90508350C}" srcOrd="0" destOrd="0" presId="urn:microsoft.com/office/officeart/2008/layout/VerticalCurvedList"/>
    <dgm:cxn modelId="{5DAFB956-DCA8-445C-87D3-851B98D419F0}" srcId="{2013E924-D7DA-434B-8B10-9DCC8CFA6225}" destId="{D9830DBB-37C9-4480-A19F-801B280C0091}" srcOrd="0" destOrd="0" parTransId="{762015B6-A46B-4FA7-B03B-242D2F0A8BC9}" sibTransId="{70E1464B-5871-4DA0-A2E0-C9882316DA27}"/>
    <dgm:cxn modelId="{484BCBE3-AE51-41E6-B914-966BB1CCC0AF}" type="presOf" srcId="{12F39038-EE98-45FD-BB53-66EA2C77F7A8}" destId="{016A8CE1-B99B-4432-BB3B-C75794077EBB}" srcOrd="0" destOrd="0" presId="urn:microsoft.com/office/officeart/2008/layout/VerticalCurvedList"/>
    <dgm:cxn modelId="{9D83026E-51F0-46CF-AF9A-486AC8B0022B}" srcId="{2013E924-D7DA-434B-8B10-9DCC8CFA6225}" destId="{7B798D03-0674-405F-AC4F-11B6649E179F}" srcOrd="2" destOrd="0" parTransId="{09340B92-4D1B-4382-8C7F-594EB4DBDA61}" sibTransId="{95AB251D-5D1F-4D3B-9BCE-017948347D30}"/>
    <dgm:cxn modelId="{2E8239F1-FD2E-44A0-A03B-9F848EB1BEE2}" srcId="{7B798D03-0674-405F-AC4F-11B6649E179F}" destId="{A526BE87-E8FD-4F4B-A33E-CF55EC0FDE18}" srcOrd="0" destOrd="0" parTransId="{D0A8926F-C525-43FE-BE31-B0AA85FF538E}" sibTransId="{6D11E0A3-AF96-402F-9FC2-F632F71DC91C}"/>
    <dgm:cxn modelId="{422A9248-0E23-4921-87CD-DFD54F71FA83}" type="presOf" srcId="{D9830DBB-37C9-4480-A19F-801B280C0091}" destId="{968D3E6D-4C5D-4B91-A45E-53FE7F07310F}" srcOrd="0" destOrd="0" presId="urn:microsoft.com/office/officeart/2008/layout/VerticalCurvedList"/>
    <dgm:cxn modelId="{94003CA7-7DF5-45DA-9D49-372B5DC4F6BF}" srcId="{D9830DBB-37C9-4480-A19F-801B280C0091}" destId="{B47F48F9-4D4C-4FE6-8CF6-046F4B977B28}" srcOrd="0" destOrd="0" parTransId="{3409E1D3-42BD-4BB0-A969-78391DCA7EB7}" sibTransId="{8E9DE50A-154F-4FE4-838F-4231C2490C7B}"/>
    <dgm:cxn modelId="{39469BA8-F696-4FCF-A26C-845F858E4BC9}" type="presOf" srcId="{F0FBA3C1-2E51-4301-96DA-552D84FDE515}" destId="{C5D51C36-31FC-442E-A2CE-21941DC1D551}" srcOrd="0" destOrd="0" presId="urn:microsoft.com/office/officeart/2008/layout/VerticalCurvedList"/>
    <dgm:cxn modelId="{42581095-FF86-4360-92A0-73E62B56F0C6}" type="presOf" srcId="{A526BE87-E8FD-4F4B-A33E-CF55EC0FDE18}" destId="{8CC1F541-6101-4C9C-A27C-07F1FD8299C3}" srcOrd="0" destOrd="1" presId="urn:microsoft.com/office/officeart/2008/layout/VerticalCurvedList"/>
    <dgm:cxn modelId="{82F34296-010A-4E1A-84BB-F1156C939495}" srcId="{2013E924-D7DA-434B-8B10-9DCC8CFA6225}" destId="{F0FBA3C1-2E51-4301-96DA-552D84FDE515}" srcOrd="3" destOrd="0" parTransId="{18A4ED91-826F-4450-A65B-AFAE902BD74E}" sibTransId="{945D951A-9E2B-4D74-A745-AB5575FCB751}"/>
    <dgm:cxn modelId="{C4C78D69-806D-468D-977E-971BEEE957F0}" type="presOf" srcId="{8E9DE50A-154F-4FE4-838F-4231C2490C7B}" destId="{A0FCE845-4D05-41AA-BD39-953D8063B313}" srcOrd="0" destOrd="0" presId="urn:microsoft.com/office/officeart/2008/layout/VerticalCurvedList"/>
    <dgm:cxn modelId="{A08AE084-0E62-4578-9538-ACCE90EF42C9}" type="presParOf" srcId="{E2B5F831-B0EC-4FD3-A42D-6EA90508350C}" destId="{ABB9D563-A55B-400E-A2C6-8B6F76A37598}" srcOrd="0" destOrd="0" presId="urn:microsoft.com/office/officeart/2008/layout/VerticalCurvedList"/>
    <dgm:cxn modelId="{C2A3DD16-0AFC-469B-B166-59B1685BEF6E}" type="presParOf" srcId="{ABB9D563-A55B-400E-A2C6-8B6F76A37598}" destId="{1AED4139-D33B-4E05-AF53-15F7AEE082B9}" srcOrd="0" destOrd="0" presId="urn:microsoft.com/office/officeart/2008/layout/VerticalCurvedList"/>
    <dgm:cxn modelId="{4B9F44B3-D692-4DA8-A3A8-5781D163D904}" type="presParOf" srcId="{1AED4139-D33B-4E05-AF53-15F7AEE082B9}" destId="{22019FEB-4DFB-4E73-BCEC-EEC4060D27E7}" srcOrd="0" destOrd="0" presId="urn:microsoft.com/office/officeart/2008/layout/VerticalCurvedList"/>
    <dgm:cxn modelId="{38DC05E7-E8B8-480D-8BE1-C8A5AC26F938}" type="presParOf" srcId="{1AED4139-D33B-4E05-AF53-15F7AEE082B9}" destId="{A0FCE845-4D05-41AA-BD39-953D8063B313}" srcOrd="1" destOrd="0" presId="urn:microsoft.com/office/officeart/2008/layout/VerticalCurvedList"/>
    <dgm:cxn modelId="{5774BCF0-77B3-4180-85EB-C050AB6A67CF}" type="presParOf" srcId="{1AED4139-D33B-4E05-AF53-15F7AEE082B9}" destId="{882D5386-2EDD-4F11-8218-1D0A6F94AB7D}" srcOrd="2" destOrd="0" presId="urn:microsoft.com/office/officeart/2008/layout/VerticalCurvedList"/>
    <dgm:cxn modelId="{418ADCEF-4B40-4722-8E61-BA40F8A4B79F}" type="presParOf" srcId="{1AED4139-D33B-4E05-AF53-15F7AEE082B9}" destId="{4517F2C1-6843-417C-A6DB-473F48715B03}" srcOrd="3" destOrd="0" presId="urn:microsoft.com/office/officeart/2008/layout/VerticalCurvedList"/>
    <dgm:cxn modelId="{A473691F-5F2A-4253-869D-D9F169D1C2A6}" type="presParOf" srcId="{ABB9D563-A55B-400E-A2C6-8B6F76A37598}" destId="{968D3E6D-4C5D-4B91-A45E-53FE7F07310F}" srcOrd="1" destOrd="0" presId="urn:microsoft.com/office/officeart/2008/layout/VerticalCurvedList"/>
    <dgm:cxn modelId="{6FCEC80C-54BA-483A-9A0F-FC0D51AFF031}" type="presParOf" srcId="{ABB9D563-A55B-400E-A2C6-8B6F76A37598}" destId="{8321ABD0-1FE4-4B6F-8D10-628845851E00}" srcOrd="2" destOrd="0" presId="urn:microsoft.com/office/officeart/2008/layout/VerticalCurvedList"/>
    <dgm:cxn modelId="{53A27755-4CAE-439E-AF72-B427A7DBCBA1}" type="presParOf" srcId="{8321ABD0-1FE4-4B6F-8D10-628845851E00}" destId="{50390093-0A56-4C7D-8144-136447EF47CE}" srcOrd="0" destOrd="0" presId="urn:microsoft.com/office/officeart/2008/layout/VerticalCurvedList"/>
    <dgm:cxn modelId="{637281D6-34B8-4BB9-BB16-AE941656CF34}" type="presParOf" srcId="{ABB9D563-A55B-400E-A2C6-8B6F76A37598}" destId="{016A8CE1-B99B-4432-BB3B-C75794077EBB}" srcOrd="3" destOrd="0" presId="urn:microsoft.com/office/officeart/2008/layout/VerticalCurvedList"/>
    <dgm:cxn modelId="{46769E5A-11BA-4FDF-BC84-75AEF29E8647}" type="presParOf" srcId="{ABB9D563-A55B-400E-A2C6-8B6F76A37598}" destId="{0B75FC8B-4C36-4DEA-972A-E8842E57AE7C}" srcOrd="4" destOrd="0" presId="urn:microsoft.com/office/officeart/2008/layout/VerticalCurvedList"/>
    <dgm:cxn modelId="{CB681307-80C2-4D96-8B51-AE51FF84185D}" type="presParOf" srcId="{0B75FC8B-4C36-4DEA-972A-E8842E57AE7C}" destId="{D93AA3DE-C5E2-4EBB-8BC0-882A605E3968}" srcOrd="0" destOrd="0" presId="urn:microsoft.com/office/officeart/2008/layout/VerticalCurvedList"/>
    <dgm:cxn modelId="{E48921AC-3439-4F2E-AD07-2B68F3439A41}" type="presParOf" srcId="{ABB9D563-A55B-400E-A2C6-8B6F76A37598}" destId="{8CC1F541-6101-4C9C-A27C-07F1FD8299C3}" srcOrd="5" destOrd="0" presId="urn:microsoft.com/office/officeart/2008/layout/VerticalCurvedList"/>
    <dgm:cxn modelId="{A06CC418-9693-40A8-A219-EA29025BCEFB}" type="presParOf" srcId="{ABB9D563-A55B-400E-A2C6-8B6F76A37598}" destId="{62C3D971-F1CA-4D5A-97F1-2EF1062C65C1}" srcOrd="6" destOrd="0" presId="urn:microsoft.com/office/officeart/2008/layout/VerticalCurvedList"/>
    <dgm:cxn modelId="{E79B732E-2188-4E02-BF7C-D8BB24A7093A}" type="presParOf" srcId="{62C3D971-F1CA-4D5A-97F1-2EF1062C65C1}" destId="{4E188150-2BFC-4BBF-B550-09A62B19B709}" srcOrd="0" destOrd="0" presId="urn:microsoft.com/office/officeart/2008/layout/VerticalCurvedList"/>
    <dgm:cxn modelId="{2483103B-DA5E-47A0-AE97-CA1743D9564D}" type="presParOf" srcId="{ABB9D563-A55B-400E-A2C6-8B6F76A37598}" destId="{C5D51C36-31FC-442E-A2CE-21941DC1D551}" srcOrd="7" destOrd="0" presId="urn:microsoft.com/office/officeart/2008/layout/VerticalCurvedList"/>
    <dgm:cxn modelId="{50E623DD-2DA1-4503-A3FE-17F7A02385C8}" type="presParOf" srcId="{ABB9D563-A55B-400E-A2C6-8B6F76A37598}" destId="{3882DF7E-B443-4DBD-809C-F9FDAF395279}" srcOrd="8" destOrd="0" presId="urn:microsoft.com/office/officeart/2008/layout/VerticalCurvedList"/>
    <dgm:cxn modelId="{61C7CCC9-2022-42FA-8272-927F7A08E91E}" type="presParOf" srcId="{3882DF7E-B443-4DBD-809C-F9FDAF395279}" destId="{0B8732D5-33A3-4477-9BC1-2CDC019643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F7053-19A5-4238-ACF7-3D08937969F9}" type="doc">
      <dgm:prSet loTypeId="urn:microsoft.com/office/officeart/2009/3/layout/FramedTextPicture" loCatId="picture" qsTypeId="urn:microsoft.com/office/officeart/2005/8/quickstyle/simple1" qsCatId="simple" csTypeId="urn:microsoft.com/office/officeart/2005/8/colors/colorful3" csCatId="colorful" phldr="1"/>
      <dgm:spPr/>
      <dgm:t>
        <a:bodyPr/>
        <a:lstStyle/>
        <a:p>
          <a:endParaRPr lang="es-ES"/>
        </a:p>
      </dgm:t>
    </dgm:pt>
    <dgm:pt modelId="{465AFD3A-A67E-4E71-B9EC-CF19A8E3B481}">
      <dgm:prSet phldrT="[Texto]" custT="1"/>
      <dgm:spPr/>
      <dgm:t>
        <a:bodyPr/>
        <a:lstStyle/>
        <a:p>
          <a:r>
            <a:rPr lang="es-ES" sz="1600" smtClean="0">
              <a:latin typeface="+mn-lt"/>
            </a:rPr>
            <a:t>La población ocupada en labores de Agricultura, Ganadería, Silvicultura y Pesca en el cantón representa el 1,98%, de los cuales el mayor porcentaje corresponde a hombres.</a:t>
          </a:r>
          <a:endParaRPr lang="es-ES" sz="1600">
            <a:latin typeface="+mn-lt"/>
          </a:endParaRPr>
        </a:p>
      </dgm:t>
    </dgm:pt>
    <dgm:pt modelId="{0D1969B4-000C-4098-BF18-D519D55A2F24}" type="parTrans" cxnId="{93D5A413-28A7-40AE-8C67-4C0E2BAF3172}">
      <dgm:prSet/>
      <dgm:spPr/>
      <dgm:t>
        <a:bodyPr/>
        <a:lstStyle/>
        <a:p>
          <a:endParaRPr lang="es-ES" sz="1600">
            <a:latin typeface="+mn-lt"/>
          </a:endParaRPr>
        </a:p>
      </dgm:t>
    </dgm:pt>
    <dgm:pt modelId="{B77F41A4-F424-480C-8836-9032CF4A24E7}" type="sibTrans" cxnId="{93D5A413-28A7-40AE-8C67-4C0E2BAF3172}">
      <dgm:prSet/>
      <dgm:spPr/>
      <dgm:t>
        <a:bodyPr/>
        <a:lstStyle/>
        <a:p>
          <a:endParaRPr lang="es-ES" sz="1600">
            <a:latin typeface="+mn-lt"/>
          </a:endParaRPr>
        </a:p>
      </dgm:t>
    </dgm:pt>
    <dgm:pt modelId="{A9404C20-E235-443B-A8CD-2BC601B54365}" type="pres">
      <dgm:prSet presAssocID="{062F7053-19A5-4238-ACF7-3D08937969F9}" presName="Name0" presStyleCnt="0">
        <dgm:presLayoutVars>
          <dgm:chMax/>
          <dgm:chPref/>
          <dgm:dir/>
        </dgm:presLayoutVars>
      </dgm:prSet>
      <dgm:spPr/>
      <dgm:t>
        <a:bodyPr/>
        <a:lstStyle/>
        <a:p>
          <a:endParaRPr lang="es-ES"/>
        </a:p>
      </dgm:t>
    </dgm:pt>
    <dgm:pt modelId="{B7F59ED3-32FD-42DC-8184-971126B5EA02}" type="pres">
      <dgm:prSet presAssocID="{465AFD3A-A67E-4E71-B9EC-CF19A8E3B481}" presName="composite" presStyleCnt="0">
        <dgm:presLayoutVars>
          <dgm:chMax/>
          <dgm:chPref/>
        </dgm:presLayoutVars>
      </dgm:prSet>
      <dgm:spPr/>
    </dgm:pt>
    <dgm:pt modelId="{1EDD1730-A582-42C1-A20C-0599AD3D765C}" type="pres">
      <dgm:prSet presAssocID="{465AFD3A-A67E-4E71-B9EC-CF19A8E3B481}" presName="Image" presStyleLbl="bgImgPlace1" presStyleIdx="0" presStyleCnt="1"/>
      <dgm:spPr>
        <a:blipFill rotWithShape="1">
          <a:blip xmlns:r="http://schemas.openxmlformats.org/officeDocument/2006/relationships" r:embed="rId1"/>
          <a:stretch>
            <a:fillRect/>
          </a:stretch>
        </a:blipFill>
      </dgm:spPr>
      <dgm:t>
        <a:bodyPr/>
        <a:lstStyle/>
        <a:p>
          <a:endParaRPr lang="es-ES"/>
        </a:p>
      </dgm:t>
    </dgm:pt>
    <dgm:pt modelId="{45AFD14B-D7CD-4A18-A71A-26BC12262AB6}" type="pres">
      <dgm:prSet presAssocID="{465AFD3A-A67E-4E71-B9EC-CF19A8E3B481}" presName="ParentText" presStyleLbl="revTx" presStyleIdx="0" presStyleCnt="1">
        <dgm:presLayoutVars>
          <dgm:chMax val="0"/>
          <dgm:chPref val="0"/>
          <dgm:bulletEnabled val="1"/>
        </dgm:presLayoutVars>
      </dgm:prSet>
      <dgm:spPr/>
      <dgm:t>
        <a:bodyPr/>
        <a:lstStyle/>
        <a:p>
          <a:endParaRPr lang="es-ES"/>
        </a:p>
      </dgm:t>
    </dgm:pt>
    <dgm:pt modelId="{C4D6CC39-D526-4423-8DC9-186B198406A5}" type="pres">
      <dgm:prSet presAssocID="{465AFD3A-A67E-4E71-B9EC-CF19A8E3B481}" presName="tlFrame" presStyleLbl="node1" presStyleIdx="0" presStyleCnt="4"/>
      <dgm:spPr/>
    </dgm:pt>
    <dgm:pt modelId="{4030FF3E-00DD-4F54-9DCD-1890C3FAAAB7}" type="pres">
      <dgm:prSet presAssocID="{465AFD3A-A67E-4E71-B9EC-CF19A8E3B481}" presName="trFrame" presStyleLbl="node1" presStyleIdx="1" presStyleCnt="4"/>
      <dgm:spPr/>
    </dgm:pt>
    <dgm:pt modelId="{08858B0A-B1FF-4934-A8DF-13D400A088A3}" type="pres">
      <dgm:prSet presAssocID="{465AFD3A-A67E-4E71-B9EC-CF19A8E3B481}" presName="blFrame" presStyleLbl="node1" presStyleIdx="2" presStyleCnt="4"/>
      <dgm:spPr/>
    </dgm:pt>
    <dgm:pt modelId="{EA1D1214-88B4-4EBE-91C0-32726500E467}" type="pres">
      <dgm:prSet presAssocID="{465AFD3A-A67E-4E71-B9EC-CF19A8E3B481}" presName="brFrame" presStyleLbl="node1" presStyleIdx="3" presStyleCnt="4"/>
      <dgm:spPr/>
    </dgm:pt>
  </dgm:ptLst>
  <dgm:cxnLst>
    <dgm:cxn modelId="{93D5A413-28A7-40AE-8C67-4C0E2BAF3172}" srcId="{062F7053-19A5-4238-ACF7-3D08937969F9}" destId="{465AFD3A-A67E-4E71-B9EC-CF19A8E3B481}" srcOrd="0" destOrd="0" parTransId="{0D1969B4-000C-4098-BF18-D519D55A2F24}" sibTransId="{B77F41A4-F424-480C-8836-9032CF4A24E7}"/>
    <dgm:cxn modelId="{9D24E00D-0D1A-499E-BD54-50E8D05354CA}" type="presOf" srcId="{465AFD3A-A67E-4E71-B9EC-CF19A8E3B481}" destId="{45AFD14B-D7CD-4A18-A71A-26BC12262AB6}" srcOrd="0" destOrd="0" presId="urn:microsoft.com/office/officeart/2009/3/layout/FramedTextPicture"/>
    <dgm:cxn modelId="{9F1E3FD5-9568-48B0-A7D3-F35ED135DB72}" type="presOf" srcId="{062F7053-19A5-4238-ACF7-3D08937969F9}" destId="{A9404C20-E235-443B-A8CD-2BC601B54365}" srcOrd="0" destOrd="0" presId="urn:microsoft.com/office/officeart/2009/3/layout/FramedTextPicture"/>
    <dgm:cxn modelId="{0A996E33-ABC0-4794-ABA8-39A63D94E9D4}" type="presParOf" srcId="{A9404C20-E235-443B-A8CD-2BC601B54365}" destId="{B7F59ED3-32FD-42DC-8184-971126B5EA02}" srcOrd="0" destOrd="0" presId="urn:microsoft.com/office/officeart/2009/3/layout/FramedTextPicture"/>
    <dgm:cxn modelId="{F2A63055-4AFE-41D5-8891-3794E9C5C2C1}" type="presParOf" srcId="{B7F59ED3-32FD-42DC-8184-971126B5EA02}" destId="{1EDD1730-A582-42C1-A20C-0599AD3D765C}" srcOrd="0" destOrd="0" presId="urn:microsoft.com/office/officeart/2009/3/layout/FramedTextPicture"/>
    <dgm:cxn modelId="{2A93166F-6A90-4209-9D67-14D59FE59D8F}" type="presParOf" srcId="{B7F59ED3-32FD-42DC-8184-971126B5EA02}" destId="{45AFD14B-D7CD-4A18-A71A-26BC12262AB6}" srcOrd="1" destOrd="0" presId="urn:microsoft.com/office/officeart/2009/3/layout/FramedTextPicture"/>
    <dgm:cxn modelId="{0104B830-76FE-42DA-BBEC-5B65848FDBB1}" type="presParOf" srcId="{B7F59ED3-32FD-42DC-8184-971126B5EA02}" destId="{C4D6CC39-D526-4423-8DC9-186B198406A5}" srcOrd="2" destOrd="0" presId="urn:microsoft.com/office/officeart/2009/3/layout/FramedTextPicture"/>
    <dgm:cxn modelId="{F2A30E21-02E2-4AB2-83C8-4C18CEDAFFDD}" type="presParOf" srcId="{B7F59ED3-32FD-42DC-8184-971126B5EA02}" destId="{4030FF3E-00DD-4F54-9DCD-1890C3FAAAB7}" srcOrd="3" destOrd="0" presId="urn:microsoft.com/office/officeart/2009/3/layout/FramedTextPicture"/>
    <dgm:cxn modelId="{EDACF270-9B08-4E91-AA0F-787C8738B5C0}" type="presParOf" srcId="{B7F59ED3-32FD-42DC-8184-971126B5EA02}" destId="{08858B0A-B1FF-4934-A8DF-13D400A088A3}" srcOrd="4" destOrd="0" presId="urn:microsoft.com/office/officeart/2009/3/layout/FramedTextPicture"/>
    <dgm:cxn modelId="{9CE907F0-F3FE-4470-BDB5-2262E3735B48}" type="presParOf" srcId="{B7F59ED3-32FD-42DC-8184-971126B5EA02}" destId="{EA1D1214-88B4-4EBE-91C0-32726500E46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4C5C2A-B9B9-4295-9ADE-3427D184C12D}" type="doc">
      <dgm:prSet loTypeId="urn:microsoft.com/office/officeart/2009/3/layout/SubStepProcess" loCatId="process" qsTypeId="urn:microsoft.com/office/officeart/2005/8/quickstyle/simple1" qsCatId="simple" csTypeId="urn:microsoft.com/office/officeart/2005/8/colors/colorful5" csCatId="colorful" phldr="1"/>
      <dgm:spPr/>
      <dgm:t>
        <a:bodyPr/>
        <a:lstStyle/>
        <a:p>
          <a:endParaRPr lang="es-ES"/>
        </a:p>
      </dgm:t>
    </dgm:pt>
    <dgm:pt modelId="{4D83F221-6E3D-43FC-B836-0253FF62EDDB}">
      <dgm:prSet phldrT="[Texto]" custT="1"/>
      <dgm:spPr/>
      <dgm:t>
        <a:bodyPr/>
        <a:lstStyle/>
        <a:p>
          <a:r>
            <a:rPr lang="es-ES" sz="1400" smtClean="0">
              <a:latin typeface="+mn-lt"/>
            </a:rPr>
            <a:t>El cantón Rumiñahui representa el 2,27% del territorio de la provincia de Pichincha.</a:t>
          </a:r>
          <a:endParaRPr lang="es-ES" sz="1400" dirty="0">
            <a:latin typeface="+mn-lt"/>
          </a:endParaRPr>
        </a:p>
      </dgm:t>
    </dgm:pt>
    <dgm:pt modelId="{5D956FCB-C851-4C70-B61F-49387CBBA6E3}" type="parTrans" cxnId="{CA55B9AF-9F8B-429D-993E-339CAEA5DA64}">
      <dgm:prSet/>
      <dgm:spPr/>
      <dgm:t>
        <a:bodyPr/>
        <a:lstStyle/>
        <a:p>
          <a:endParaRPr lang="es-ES" sz="1400">
            <a:solidFill>
              <a:schemeClr val="tx1"/>
            </a:solidFill>
            <a:latin typeface="+mn-lt"/>
          </a:endParaRPr>
        </a:p>
      </dgm:t>
    </dgm:pt>
    <dgm:pt modelId="{87CD526E-428F-4820-80AB-C73B121FAD41}" type="sibTrans" cxnId="{CA55B9AF-9F8B-429D-993E-339CAEA5DA64}">
      <dgm:prSet/>
      <dgm:spPr/>
      <dgm:t>
        <a:bodyPr/>
        <a:lstStyle/>
        <a:p>
          <a:endParaRPr lang="es-ES" sz="1400">
            <a:solidFill>
              <a:schemeClr val="tx1"/>
            </a:solidFill>
            <a:latin typeface="+mn-lt"/>
          </a:endParaRPr>
        </a:p>
      </dgm:t>
    </dgm:pt>
    <dgm:pt modelId="{47669292-0048-4B23-B302-3F11A1B410C9}">
      <dgm:prSet phldrT="[Texto]" custT="1"/>
      <dgm:spPr/>
      <dgm:t>
        <a:bodyPr/>
        <a:lstStyle/>
        <a:p>
          <a:r>
            <a:rPr lang="es-ES" sz="1400" smtClean="0">
              <a:latin typeface="+mn-lt"/>
            </a:rPr>
            <a:t>Superficie total de 13.576,04 has.</a:t>
          </a:r>
          <a:endParaRPr lang="es-ES" sz="1400" dirty="0">
            <a:latin typeface="+mn-lt"/>
          </a:endParaRPr>
        </a:p>
      </dgm:t>
    </dgm:pt>
    <dgm:pt modelId="{FA2A5B3E-662F-4ADF-8732-2BE8853D0F77}" type="parTrans" cxnId="{AFD7770B-009D-474B-BB24-18196C5DE81C}">
      <dgm:prSet/>
      <dgm:spPr/>
      <dgm:t>
        <a:bodyPr/>
        <a:lstStyle/>
        <a:p>
          <a:endParaRPr lang="es-ES" sz="1400">
            <a:solidFill>
              <a:schemeClr val="tx1"/>
            </a:solidFill>
            <a:latin typeface="+mn-lt"/>
          </a:endParaRPr>
        </a:p>
      </dgm:t>
    </dgm:pt>
    <dgm:pt modelId="{08095085-B053-4E01-9B3B-EDB7A311334C}" type="sibTrans" cxnId="{AFD7770B-009D-474B-BB24-18196C5DE81C}">
      <dgm:prSet/>
      <dgm:spPr/>
      <dgm:t>
        <a:bodyPr/>
        <a:lstStyle/>
        <a:p>
          <a:endParaRPr lang="es-ES" sz="1400">
            <a:solidFill>
              <a:schemeClr val="tx1"/>
            </a:solidFill>
            <a:latin typeface="+mn-lt"/>
          </a:endParaRPr>
        </a:p>
      </dgm:t>
    </dgm:pt>
    <dgm:pt modelId="{1A97E65F-0D5C-4BE1-A564-EB4EB7B0AB21}">
      <dgm:prSet phldrT="[Texto]" custT="1"/>
      <dgm:spPr/>
      <dgm:t>
        <a:bodyPr/>
        <a:lstStyle/>
        <a:p>
          <a:r>
            <a:rPr lang="es-ES" sz="1400" smtClean="0">
              <a:latin typeface="+mn-lt"/>
            </a:rPr>
            <a:t>El 54% (7.349,84 has) son áreas ocupadas con fines de protección y conservación.</a:t>
          </a:r>
          <a:endParaRPr lang="es-ES" sz="1400" dirty="0">
            <a:latin typeface="+mn-lt"/>
          </a:endParaRPr>
        </a:p>
      </dgm:t>
    </dgm:pt>
    <dgm:pt modelId="{62F94978-E5A8-45EA-9450-6CAD0548E0F3}" type="parTrans" cxnId="{C53A9151-7C47-421C-8F94-96DA78C2B2CE}">
      <dgm:prSet/>
      <dgm:spPr/>
      <dgm:t>
        <a:bodyPr/>
        <a:lstStyle/>
        <a:p>
          <a:endParaRPr lang="es-ES" sz="1400">
            <a:solidFill>
              <a:schemeClr val="tx1"/>
            </a:solidFill>
            <a:latin typeface="+mn-lt"/>
          </a:endParaRPr>
        </a:p>
      </dgm:t>
    </dgm:pt>
    <dgm:pt modelId="{B18C437C-DA85-4A28-B52B-CDF8F677F3B4}" type="sibTrans" cxnId="{C53A9151-7C47-421C-8F94-96DA78C2B2CE}">
      <dgm:prSet/>
      <dgm:spPr/>
      <dgm:t>
        <a:bodyPr/>
        <a:lstStyle/>
        <a:p>
          <a:endParaRPr lang="es-ES" sz="1400">
            <a:solidFill>
              <a:schemeClr val="tx1"/>
            </a:solidFill>
            <a:latin typeface="+mn-lt"/>
          </a:endParaRPr>
        </a:p>
      </dgm:t>
    </dgm:pt>
    <dgm:pt modelId="{7EF49FA8-6083-49AC-A81A-64584B272F0D}">
      <dgm:prSet phldrT="[Texto]" custT="1"/>
      <dgm:spPr/>
      <dgm:t>
        <a:bodyPr/>
        <a:lstStyle/>
        <a:p>
          <a:r>
            <a:rPr lang="es-ES" sz="1400" dirty="0" smtClean="0">
              <a:latin typeface="+mn-lt"/>
            </a:rPr>
            <a:t>El 46% (6.226,21 has) se dedica a la actividad agrícola, pecuaria, forestal, piscícola y avícola.</a:t>
          </a:r>
          <a:endParaRPr lang="es-ES" sz="1400" dirty="0">
            <a:latin typeface="+mn-lt"/>
          </a:endParaRPr>
        </a:p>
      </dgm:t>
    </dgm:pt>
    <dgm:pt modelId="{3893491A-8B71-413A-8FAA-B809BD104A8B}" type="parTrans" cxnId="{0FC38961-30CA-47CE-812E-1E5A7FC59BCF}">
      <dgm:prSet/>
      <dgm:spPr/>
      <dgm:t>
        <a:bodyPr/>
        <a:lstStyle/>
        <a:p>
          <a:endParaRPr lang="es-ES" sz="1400">
            <a:solidFill>
              <a:schemeClr val="tx1"/>
            </a:solidFill>
            <a:latin typeface="+mn-lt"/>
          </a:endParaRPr>
        </a:p>
      </dgm:t>
    </dgm:pt>
    <dgm:pt modelId="{5E090815-09AB-44F1-B8AF-4AB7D294E763}" type="sibTrans" cxnId="{0FC38961-30CA-47CE-812E-1E5A7FC59BCF}">
      <dgm:prSet/>
      <dgm:spPr/>
      <dgm:t>
        <a:bodyPr/>
        <a:lstStyle/>
        <a:p>
          <a:endParaRPr lang="es-ES" sz="1400">
            <a:solidFill>
              <a:schemeClr val="tx1"/>
            </a:solidFill>
            <a:latin typeface="+mn-lt"/>
          </a:endParaRPr>
        </a:p>
      </dgm:t>
    </dgm:pt>
    <dgm:pt modelId="{150BDCDE-CE46-4EB0-81B8-9159ADAAFCE7}">
      <dgm:prSet phldrT="[Texto]" custT="1"/>
      <dgm:spPr/>
      <dgm:t>
        <a:bodyPr/>
        <a:lstStyle/>
        <a:p>
          <a:r>
            <a:rPr lang="es-ES" sz="1400" smtClean="0">
              <a:latin typeface="+mn-lt"/>
            </a:rPr>
            <a:t>Representa el 1,04% del uso del suelo de la provincia de Pichincha.</a:t>
          </a:r>
          <a:endParaRPr lang="es-ES" sz="1400" dirty="0">
            <a:latin typeface="+mn-lt"/>
          </a:endParaRPr>
        </a:p>
      </dgm:t>
    </dgm:pt>
    <dgm:pt modelId="{1FD13A69-1E64-428A-B080-3FA9109005AF}" type="parTrans" cxnId="{96B2671F-1D28-4046-82DB-B4FEE7E25ADF}">
      <dgm:prSet/>
      <dgm:spPr/>
      <dgm:t>
        <a:bodyPr/>
        <a:lstStyle/>
        <a:p>
          <a:endParaRPr lang="es-ES" sz="1400">
            <a:solidFill>
              <a:schemeClr val="tx1"/>
            </a:solidFill>
            <a:latin typeface="+mn-lt"/>
          </a:endParaRPr>
        </a:p>
      </dgm:t>
    </dgm:pt>
    <dgm:pt modelId="{C6E0A773-23F8-4AC5-9F72-A5AC107795C9}" type="sibTrans" cxnId="{96B2671F-1D28-4046-82DB-B4FEE7E25ADF}">
      <dgm:prSet/>
      <dgm:spPr/>
      <dgm:t>
        <a:bodyPr/>
        <a:lstStyle/>
        <a:p>
          <a:endParaRPr lang="es-ES" sz="1400">
            <a:solidFill>
              <a:schemeClr val="tx1"/>
            </a:solidFill>
            <a:latin typeface="+mn-lt"/>
          </a:endParaRPr>
        </a:p>
      </dgm:t>
    </dgm:pt>
    <dgm:pt modelId="{5C742DDE-2340-4FDF-AFE9-1D607B03A0FF}" type="pres">
      <dgm:prSet presAssocID="{BC4C5C2A-B9B9-4295-9ADE-3427D184C12D}" presName="Name0" presStyleCnt="0">
        <dgm:presLayoutVars>
          <dgm:chMax val="7"/>
          <dgm:dir/>
          <dgm:animOne val="branch"/>
        </dgm:presLayoutVars>
      </dgm:prSet>
      <dgm:spPr/>
      <dgm:t>
        <a:bodyPr/>
        <a:lstStyle/>
        <a:p>
          <a:endParaRPr lang="es-ES"/>
        </a:p>
      </dgm:t>
    </dgm:pt>
    <dgm:pt modelId="{02EB0B2D-E58C-4A5A-814D-C76B6525D162}" type="pres">
      <dgm:prSet presAssocID="{4D83F221-6E3D-43FC-B836-0253FF62EDDB}" presName="parTx1" presStyleLbl="node1" presStyleIdx="0" presStyleCnt="3"/>
      <dgm:spPr/>
      <dgm:t>
        <a:bodyPr/>
        <a:lstStyle/>
        <a:p>
          <a:endParaRPr lang="es-ES"/>
        </a:p>
      </dgm:t>
    </dgm:pt>
    <dgm:pt modelId="{ACD0B056-0D83-456E-B3F7-4BED906E1FE5}" type="pres">
      <dgm:prSet presAssocID="{4D83F221-6E3D-43FC-B836-0253FF62EDDB}" presName="spPre1" presStyleCnt="0"/>
      <dgm:spPr/>
    </dgm:pt>
    <dgm:pt modelId="{8B288B3E-3BEF-47D0-84DB-4E77B7BCED50}" type="pres">
      <dgm:prSet presAssocID="{4D83F221-6E3D-43FC-B836-0253FF62EDDB}" presName="chLin1" presStyleCnt="0"/>
      <dgm:spPr/>
    </dgm:pt>
    <dgm:pt modelId="{BE413DD9-4A3C-4314-8274-BEFD15EA3227}" type="pres">
      <dgm:prSet presAssocID="{FA2A5B3E-662F-4ADF-8732-2BE8853D0F77}" presName="Name11" presStyleLbl="parChTrans1D1" presStyleIdx="0" presStyleCnt="8"/>
      <dgm:spPr/>
    </dgm:pt>
    <dgm:pt modelId="{7A07B3C2-71B1-484E-9886-E3E286EDDFE7}" type="pres">
      <dgm:prSet presAssocID="{FA2A5B3E-662F-4ADF-8732-2BE8853D0F77}" presName="Name31" presStyleLbl="parChTrans1D1" presStyleIdx="1" presStyleCnt="8"/>
      <dgm:spPr/>
    </dgm:pt>
    <dgm:pt modelId="{3E7C7E3D-B0B6-44E2-8658-49804DB3F808}" type="pres">
      <dgm:prSet presAssocID="{47669292-0048-4B23-B302-3F11A1B410C9}" presName="txAndLines1" presStyleCnt="0"/>
      <dgm:spPr/>
    </dgm:pt>
    <dgm:pt modelId="{C1F07426-0236-4687-9D2C-2F84A189545C}" type="pres">
      <dgm:prSet presAssocID="{47669292-0048-4B23-B302-3F11A1B410C9}" presName="anchor1" presStyleCnt="0"/>
      <dgm:spPr/>
    </dgm:pt>
    <dgm:pt modelId="{330E73F8-11D3-4937-9830-9CEB2158F5FA}" type="pres">
      <dgm:prSet presAssocID="{47669292-0048-4B23-B302-3F11A1B410C9}" presName="backup1" presStyleCnt="0"/>
      <dgm:spPr/>
    </dgm:pt>
    <dgm:pt modelId="{CF102182-F6C1-4977-8C92-4EA77189636E}" type="pres">
      <dgm:prSet presAssocID="{47669292-0048-4B23-B302-3F11A1B410C9}" presName="preLine1" presStyleLbl="parChTrans1D1" presStyleIdx="2" presStyleCnt="8"/>
      <dgm:spPr/>
    </dgm:pt>
    <dgm:pt modelId="{5A00A89E-C948-4803-8DEE-51161A85E767}" type="pres">
      <dgm:prSet presAssocID="{47669292-0048-4B23-B302-3F11A1B410C9}" presName="desTx1" presStyleLbl="revTx" presStyleIdx="0" presStyleCnt="0">
        <dgm:presLayoutVars>
          <dgm:bulletEnabled val="1"/>
        </dgm:presLayoutVars>
      </dgm:prSet>
      <dgm:spPr/>
      <dgm:t>
        <a:bodyPr/>
        <a:lstStyle/>
        <a:p>
          <a:endParaRPr lang="es-ES"/>
        </a:p>
      </dgm:t>
    </dgm:pt>
    <dgm:pt modelId="{FC5E54CA-53A4-4ADB-8C15-6ECBBF11AC82}" type="pres">
      <dgm:prSet presAssocID="{47669292-0048-4B23-B302-3F11A1B410C9}" presName="postLine1" presStyleLbl="parChTrans1D1" presStyleIdx="3" presStyleCnt="8"/>
      <dgm:spPr/>
    </dgm:pt>
    <dgm:pt modelId="{73AFE9AD-96E5-4F9A-8FE8-133D5B6B70AD}" type="pres">
      <dgm:prSet presAssocID="{62F94978-E5A8-45EA-9450-6CAD0548E0F3}" presName="Name11" presStyleLbl="parChTrans1D1" presStyleIdx="4" presStyleCnt="8"/>
      <dgm:spPr/>
    </dgm:pt>
    <dgm:pt modelId="{EFEA9126-92B2-4435-BF5A-BA723125E37D}" type="pres">
      <dgm:prSet presAssocID="{62F94978-E5A8-45EA-9450-6CAD0548E0F3}" presName="Name31" presStyleLbl="parChTrans1D1" presStyleIdx="5" presStyleCnt="8"/>
      <dgm:spPr/>
    </dgm:pt>
    <dgm:pt modelId="{26E9CABB-D9B1-402B-A0A9-BBB58F5A6804}" type="pres">
      <dgm:prSet presAssocID="{1A97E65F-0D5C-4BE1-A564-EB4EB7B0AB21}" presName="txAndLines1" presStyleCnt="0"/>
      <dgm:spPr/>
    </dgm:pt>
    <dgm:pt modelId="{F4F53D1A-163C-45CA-AAE5-16B4D53A260C}" type="pres">
      <dgm:prSet presAssocID="{1A97E65F-0D5C-4BE1-A564-EB4EB7B0AB21}" presName="anchor1" presStyleCnt="0"/>
      <dgm:spPr/>
    </dgm:pt>
    <dgm:pt modelId="{341C3E37-F87D-4771-866A-9E880DEC3395}" type="pres">
      <dgm:prSet presAssocID="{1A97E65F-0D5C-4BE1-A564-EB4EB7B0AB21}" presName="backup1" presStyleCnt="0"/>
      <dgm:spPr/>
    </dgm:pt>
    <dgm:pt modelId="{7EDBA3F4-F1AB-4AE8-8E7E-8A62C58D859B}" type="pres">
      <dgm:prSet presAssocID="{1A97E65F-0D5C-4BE1-A564-EB4EB7B0AB21}" presName="preLine1" presStyleLbl="parChTrans1D1" presStyleIdx="6" presStyleCnt="8"/>
      <dgm:spPr/>
    </dgm:pt>
    <dgm:pt modelId="{8CCCE94A-6C72-4AA0-98FB-F276D61C595D}" type="pres">
      <dgm:prSet presAssocID="{1A97E65F-0D5C-4BE1-A564-EB4EB7B0AB21}" presName="desTx1" presStyleLbl="revTx" presStyleIdx="0" presStyleCnt="0">
        <dgm:presLayoutVars>
          <dgm:bulletEnabled val="1"/>
        </dgm:presLayoutVars>
      </dgm:prSet>
      <dgm:spPr/>
      <dgm:t>
        <a:bodyPr/>
        <a:lstStyle/>
        <a:p>
          <a:endParaRPr lang="es-ES"/>
        </a:p>
      </dgm:t>
    </dgm:pt>
    <dgm:pt modelId="{6241DC1C-6BA7-4F28-B7D8-341E2B526818}" type="pres">
      <dgm:prSet presAssocID="{1A97E65F-0D5C-4BE1-A564-EB4EB7B0AB21}" presName="postLine1" presStyleLbl="parChTrans1D1" presStyleIdx="7" presStyleCnt="8"/>
      <dgm:spPr/>
    </dgm:pt>
    <dgm:pt modelId="{B5DCE98E-8C9C-49AD-B148-0D5BD651C365}" type="pres">
      <dgm:prSet presAssocID="{4D83F221-6E3D-43FC-B836-0253FF62EDDB}" presName="spPost1" presStyleCnt="0"/>
      <dgm:spPr/>
    </dgm:pt>
    <dgm:pt modelId="{5D838965-99D1-4889-A624-665CDC2039DF}" type="pres">
      <dgm:prSet presAssocID="{7EF49FA8-6083-49AC-A81A-64584B272F0D}" presName="parTx2" presStyleLbl="node1" presStyleIdx="1" presStyleCnt="3"/>
      <dgm:spPr/>
      <dgm:t>
        <a:bodyPr/>
        <a:lstStyle/>
        <a:p>
          <a:endParaRPr lang="es-ES"/>
        </a:p>
      </dgm:t>
    </dgm:pt>
    <dgm:pt modelId="{62D8AE82-FDF1-4278-8F8A-CD39D47A3936}" type="pres">
      <dgm:prSet presAssocID="{150BDCDE-CE46-4EB0-81B8-9159ADAAFCE7}" presName="parTx3" presStyleLbl="node1" presStyleIdx="2" presStyleCnt="3"/>
      <dgm:spPr/>
      <dgm:t>
        <a:bodyPr/>
        <a:lstStyle/>
        <a:p>
          <a:endParaRPr lang="es-ES"/>
        </a:p>
      </dgm:t>
    </dgm:pt>
  </dgm:ptLst>
  <dgm:cxnLst>
    <dgm:cxn modelId="{3604E8C0-9D70-4AA4-AD5C-87C8A5EA4035}" type="presOf" srcId="{BC4C5C2A-B9B9-4295-9ADE-3427D184C12D}" destId="{5C742DDE-2340-4FDF-AFE9-1D607B03A0FF}" srcOrd="0" destOrd="0" presId="urn:microsoft.com/office/officeart/2009/3/layout/SubStepProcess"/>
    <dgm:cxn modelId="{EE4372E8-A9FF-446D-9B05-2DF26E9B4525}" type="presOf" srcId="{47669292-0048-4B23-B302-3F11A1B410C9}" destId="{5A00A89E-C948-4803-8DEE-51161A85E767}" srcOrd="0" destOrd="0" presId="urn:microsoft.com/office/officeart/2009/3/layout/SubStepProcess"/>
    <dgm:cxn modelId="{AFD7770B-009D-474B-BB24-18196C5DE81C}" srcId="{4D83F221-6E3D-43FC-B836-0253FF62EDDB}" destId="{47669292-0048-4B23-B302-3F11A1B410C9}" srcOrd="0" destOrd="0" parTransId="{FA2A5B3E-662F-4ADF-8732-2BE8853D0F77}" sibTransId="{08095085-B053-4E01-9B3B-EDB7A311334C}"/>
    <dgm:cxn modelId="{0FC38961-30CA-47CE-812E-1E5A7FC59BCF}" srcId="{BC4C5C2A-B9B9-4295-9ADE-3427D184C12D}" destId="{7EF49FA8-6083-49AC-A81A-64584B272F0D}" srcOrd="1" destOrd="0" parTransId="{3893491A-8B71-413A-8FAA-B809BD104A8B}" sibTransId="{5E090815-09AB-44F1-B8AF-4AB7D294E763}"/>
    <dgm:cxn modelId="{FCA51144-04B7-48FB-926C-3EFBF06EED3D}" type="presOf" srcId="{4D83F221-6E3D-43FC-B836-0253FF62EDDB}" destId="{02EB0B2D-E58C-4A5A-814D-C76B6525D162}" srcOrd="0" destOrd="0" presId="urn:microsoft.com/office/officeart/2009/3/layout/SubStepProcess"/>
    <dgm:cxn modelId="{9F2A6F0A-F1C2-4D0E-B6F8-D67C66001BD1}" type="presOf" srcId="{150BDCDE-CE46-4EB0-81B8-9159ADAAFCE7}" destId="{62D8AE82-FDF1-4278-8F8A-CD39D47A3936}" srcOrd="0" destOrd="0" presId="urn:microsoft.com/office/officeart/2009/3/layout/SubStepProcess"/>
    <dgm:cxn modelId="{96B2671F-1D28-4046-82DB-B4FEE7E25ADF}" srcId="{BC4C5C2A-B9B9-4295-9ADE-3427D184C12D}" destId="{150BDCDE-CE46-4EB0-81B8-9159ADAAFCE7}" srcOrd="2" destOrd="0" parTransId="{1FD13A69-1E64-428A-B080-3FA9109005AF}" sibTransId="{C6E0A773-23F8-4AC5-9F72-A5AC107795C9}"/>
    <dgm:cxn modelId="{CA55B9AF-9F8B-429D-993E-339CAEA5DA64}" srcId="{BC4C5C2A-B9B9-4295-9ADE-3427D184C12D}" destId="{4D83F221-6E3D-43FC-B836-0253FF62EDDB}" srcOrd="0" destOrd="0" parTransId="{5D956FCB-C851-4C70-B61F-49387CBBA6E3}" sibTransId="{87CD526E-428F-4820-80AB-C73B121FAD41}"/>
    <dgm:cxn modelId="{1417F4CE-5732-42FE-9256-37D62FD8AABC}" type="presOf" srcId="{7EF49FA8-6083-49AC-A81A-64584B272F0D}" destId="{5D838965-99D1-4889-A624-665CDC2039DF}" srcOrd="0" destOrd="0" presId="urn:microsoft.com/office/officeart/2009/3/layout/SubStepProcess"/>
    <dgm:cxn modelId="{C53A9151-7C47-421C-8F94-96DA78C2B2CE}" srcId="{4D83F221-6E3D-43FC-B836-0253FF62EDDB}" destId="{1A97E65F-0D5C-4BE1-A564-EB4EB7B0AB21}" srcOrd="1" destOrd="0" parTransId="{62F94978-E5A8-45EA-9450-6CAD0548E0F3}" sibTransId="{B18C437C-DA85-4A28-B52B-CDF8F677F3B4}"/>
    <dgm:cxn modelId="{12787CD0-5EAA-4AFA-9CA3-B1A98B6F350F}" type="presOf" srcId="{1A97E65F-0D5C-4BE1-A564-EB4EB7B0AB21}" destId="{8CCCE94A-6C72-4AA0-98FB-F276D61C595D}" srcOrd="0" destOrd="0" presId="urn:microsoft.com/office/officeart/2009/3/layout/SubStepProcess"/>
    <dgm:cxn modelId="{8A03A6EF-40C3-44ED-8FBF-3246E9027A37}" type="presParOf" srcId="{5C742DDE-2340-4FDF-AFE9-1D607B03A0FF}" destId="{02EB0B2D-E58C-4A5A-814D-C76B6525D162}" srcOrd="0" destOrd="0" presId="urn:microsoft.com/office/officeart/2009/3/layout/SubStepProcess"/>
    <dgm:cxn modelId="{5ED72100-4B25-41D6-AD36-B2AF4CFE229D}" type="presParOf" srcId="{5C742DDE-2340-4FDF-AFE9-1D607B03A0FF}" destId="{ACD0B056-0D83-456E-B3F7-4BED906E1FE5}" srcOrd="1" destOrd="0" presId="urn:microsoft.com/office/officeart/2009/3/layout/SubStepProcess"/>
    <dgm:cxn modelId="{C26F4F22-2176-4691-ACD7-FFCF6B2FE74E}" type="presParOf" srcId="{5C742DDE-2340-4FDF-AFE9-1D607B03A0FF}" destId="{8B288B3E-3BEF-47D0-84DB-4E77B7BCED50}" srcOrd="2" destOrd="0" presId="urn:microsoft.com/office/officeart/2009/3/layout/SubStepProcess"/>
    <dgm:cxn modelId="{72F1DF28-4FB1-4FCF-8FBA-F1C3B06CDC76}" type="presParOf" srcId="{8B288B3E-3BEF-47D0-84DB-4E77B7BCED50}" destId="{BE413DD9-4A3C-4314-8274-BEFD15EA3227}" srcOrd="0" destOrd="0" presId="urn:microsoft.com/office/officeart/2009/3/layout/SubStepProcess"/>
    <dgm:cxn modelId="{EBCC441B-DD14-4F69-B345-A46DFD0FB30B}" type="presParOf" srcId="{8B288B3E-3BEF-47D0-84DB-4E77B7BCED50}" destId="{7A07B3C2-71B1-484E-9886-E3E286EDDFE7}" srcOrd="1" destOrd="0" presId="urn:microsoft.com/office/officeart/2009/3/layout/SubStepProcess"/>
    <dgm:cxn modelId="{423C5DA5-7800-4F1B-9E43-BA52C5D382CB}" type="presParOf" srcId="{8B288B3E-3BEF-47D0-84DB-4E77B7BCED50}" destId="{3E7C7E3D-B0B6-44E2-8658-49804DB3F808}" srcOrd="2" destOrd="0" presId="urn:microsoft.com/office/officeart/2009/3/layout/SubStepProcess"/>
    <dgm:cxn modelId="{77FACCFF-3F98-47B5-976D-2D581C855423}" type="presParOf" srcId="{3E7C7E3D-B0B6-44E2-8658-49804DB3F808}" destId="{C1F07426-0236-4687-9D2C-2F84A189545C}" srcOrd="0" destOrd="0" presId="urn:microsoft.com/office/officeart/2009/3/layout/SubStepProcess"/>
    <dgm:cxn modelId="{B132C722-167D-4162-9D63-B579DD6F6EBF}" type="presParOf" srcId="{3E7C7E3D-B0B6-44E2-8658-49804DB3F808}" destId="{330E73F8-11D3-4937-9830-9CEB2158F5FA}" srcOrd="1" destOrd="0" presId="urn:microsoft.com/office/officeart/2009/3/layout/SubStepProcess"/>
    <dgm:cxn modelId="{92853BB9-ED7F-4DB8-A412-1074D727D7CD}" type="presParOf" srcId="{3E7C7E3D-B0B6-44E2-8658-49804DB3F808}" destId="{CF102182-F6C1-4977-8C92-4EA77189636E}" srcOrd="2" destOrd="0" presId="urn:microsoft.com/office/officeart/2009/3/layout/SubStepProcess"/>
    <dgm:cxn modelId="{CDE83D76-1D3B-422D-A36C-E83B74A6A2FE}" type="presParOf" srcId="{3E7C7E3D-B0B6-44E2-8658-49804DB3F808}" destId="{5A00A89E-C948-4803-8DEE-51161A85E767}" srcOrd="3" destOrd="0" presId="urn:microsoft.com/office/officeart/2009/3/layout/SubStepProcess"/>
    <dgm:cxn modelId="{37EFB472-DADB-4D0E-9AA9-4491868A077C}" type="presParOf" srcId="{3E7C7E3D-B0B6-44E2-8658-49804DB3F808}" destId="{FC5E54CA-53A4-4ADB-8C15-6ECBBF11AC82}" srcOrd="4" destOrd="0" presId="urn:microsoft.com/office/officeart/2009/3/layout/SubStepProcess"/>
    <dgm:cxn modelId="{27EB6D34-DA19-4C42-91EA-C933E16970DA}" type="presParOf" srcId="{8B288B3E-3BEF-47D0-84DB-4E77B7BCED50}" destId="{73AFE9AD-96E5-4F9A-8FE8-133D5B6B70AD}" srcOrd="3" destOrd="0" presId="urn:microsoft.com/office/officeart/2009/3/layout/SubStepProcess"/>
    <dgm:cxn modelId="{3CB65841-A13B-4930-8779-92BEE755905A}" type="presParOf" srcId="{8B288B3E-3BEF-47D0-84DB-4E77B7BCED50}" destId="{EFEA9126-92B2-4435-BF5A-BA723125E37D}" srcOrd="4" destOrd="0" presId="urn:microsoft.com/office/officeart/2009/3/layout/SubStepProcess"/>
    <dgm:cxn modelId="{8F886053-2387-49EC-88C6-A35ECECAA65E}" type="presParOf" srcId="{8B288B3E-3BEF-47D0-84DB-4E77B7BCED50}" destId="{26E9CABB-D9B1-402B-A0A9-BBB58F5A6804}" srcOrd="5" destOrd="0" presId="urn:microsoft.com/office/officeart/2009/3/layout/SubStepProcess"/>
    <dgm:cxn modelId="{B7EBE011-3358-498A-AC8D-33CE30ABD047}" type="presParOf" srcId="{26E9CABB-D9B1-402B-A0A9-BBB58F5A6804}" destId="{F4F53D1A-163C-45CA-AAE5-16B4D53A260C}" srcOrd="0" destOrd="0" presId="urn:microsoft.com/office/officeart/2009/3/layout/SubStepProcess"/>
    <dgm:cxn modelId="{017FAFCA-5252-41A3-8A45-958A4BB8BFA7}" type="presParOf" srcId="{26E9CABB-D9B1-402B-A0A9-BBB58F5A6804}" destId="{341C3E37-F87D-4771-866A-9E880DEC3395}" srcOrd="1" destOrd="0" presId="urn:microsoft.com/office/officeart/2009/3/layout/SubStepProcess"/>
    <dgm:cxn modelId="{1E019DC2-381C-48CC-A151-0E66A667936A}" type="presParOf" srcId="{26E9CABB-D9B1-402B-A0A9-BBB58F5A6804}" destId="{7EDBA3F4-F1AB-4AE8-8E7E-8A62C58D859B}" srcOrd="2" destOrd="0" presId="urn:microsoft.com/office/officeart/2009/3/layout/SubStepProcess"/>
    <dgm:cxn modelId="{38B87387-7FE8-4120-95F8-511F3B898A66}" type="presParOf" srcId="{26E9CABB-D9B1-402B-A0A9-BBB58F5A6804}" destId="{8CCCE94A-6C72-4AA0-98FB-F276D61C595D}" srcOrd="3" destOrd="0" presId="urn:microsoft.com/office/officeart/2009/3/layout/SubStepProcess"/>
    <dgm:cxn modelId="{DAFFCFF7-CC8E-413B-BED8-4094828A4592}" type="presParOf" srcId="{26E9CABB-D9B1-402B-A0A9-BBB58F5A6804}" destId="{6241DC1C-6BA7-4F28-B7D8-341E2B526818}" srcOrd="4" destOrd="0" presId="urn:microsoft.com/office/officeart/2009/3/layout/SubStepProcess"/>
    <dgm:cxn modelId="{7F0DB2D0-A571-4325-AED7-EF3BF6BC4168}" type="presParOf" srcId="{5C742DDE-2340-4FDF-AFE9-1D607B03A0FF}" destId="{B5DCE98E-8C9C-49AD-B148-0D5BD651C365}" srcOrd="3" destOrd="0" presId="urn:microsoft.com/office/officeart/2009/3/layout/SubStepProcess"/>
    <dgm:cxn modelId="{B95D8E33-7377-49C3-A404-7E9299E328C9}" type="presParOf" srcId="{5C742DDE-2340-4FDF-AFE9-1D607B03A0FF}" destId="{5D838965-99D1-4889-A624-665CDC2039DF}" srcOrd="4" destOrd="0" presId="urn:microsoft.com/office/officeart/2009/3/layout/SubStepProcess"/>
    <dgm:cxn modelId="{B8E14860-0458-4D88-BB36-492385AC311E}" type="presParOf" srcId="{5C742DDE-2340-4FDF-AFE9-1D607B03A0FF}" destId="{62D8AE82-FDF1-4278-8F8A-CD39D47A3936}" srcOrd="5"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49F6FE-BE50-42CA-814A-F1DDCE0661D6}"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S"/>
        </a:p>
      </dgm:t>
    </dgm:pt>
    <dgm:pt modelId="{7A479A14-2661-4E0C-96DF-74C045F6C989}">
      <dgm:prSet phldrT="[Texto]" custT="1"/>
      <dgm:spPr/>
      <dgm:t>
        <a:bodyPr/>
        <a:lstStyle/>
        <a:p>
          <a:pPr algn="just"/>
          <a:r>
            <a:rPr lang="es-ES" sz="1600" dirty="0" smtClean="0"/>
            <a:t>Se evidencia que las mismas han ralentizado su crecimiento debido a que las personas dedicadas a estas actividades, buscan actividades económicas más rentables, seguras y de fácil acceso. Los pequeños productores que se dedican a estas actividades productivas, su producción se destinan al mismo sector ocasionando una demanda ocasional. </a:t>
          </a:r>
          <a:endParaRPr lang="es-ES" sz="1600" dirty="0"/>
        </a:p>
      </dgm:t>
    </dgm:pt>
    <dgm:pt modelId="{4F91F797-994F-4DB1-83BA-49F485E1553E}" type="parTrans" cxnId="{D98201E8-42E4-4AD1-A48B-9FED8B1CF091}">
      <dgm:prSet/>
      <dgm:spPr/>
      <dgm:t>
        <a:bodyPr/>
        <a:lstStyle/>
        <a:p>
          <a:pPr algn="just"/>
          <a:endParaRPr lang="es-ES" sz="1600"/>
        </a:p>
      </dgm:t>
    </dgm:pt>
    <dgm:pt modelId="{0A65714E-DC2F-444F-B75A-812CC808B756}" type="sibTrans" cxnId="{D98201E8-42E4-4AD1-A48B-9FED8B1CF091}">
      <dgm:prSet/>
      <dgm:spPr/>
      <dgm:t>
        <a:bodyPr/>
        <a:lstStyle/>
        <a:p>
          <a:pPr algn="just"/>
          <a:endParaRPr lang="es-ES" sz="1600"/>
        </a:p>
      </dgm:t>
    </dgm:pt>
    <dgm:pt modelId="{BF2CDDC0-3E31-4E62-BED2-1BF8D3A1101F}">
      <dgm:prSet phldrT="[Texto]" custT="1"/>
      <dgm:spPr/>
      <dgm:t>
        <a:bodyPr/>
        <a:lstStyle/>
        <a:p>
          <a:pPr algn="just"/>
          <a:r>
            <a:rPr lang="es-ES" sz="1600" dirty="0" smtClean="0"/>
            <a:t>Los cultivos más rentables  en la Agricultura son el maíz duro seco con  un 164% de rentabilidad seguido por el cultivo de papas con un 116% de rentabilidad y el cultivo de frejol tierno y seco con un 50% de rentabilidad. También cabe señalar que otras actividades destacadas son el cultivo de maíz suave choclo con un 23,39%, y el cultivo de papas con un 13,79%. </a:t>
          </a:r>
          <a:endParaRPr lang="es-ES" sz="1600" dirty="0"/>
        </a:p>
      </dgm:t>
    </dgm:pt>
    <dgm:pt modelId="{6E7682F7-5454-49C7-A301-04431B179735}" type="parTrans" cxnId="{C6F8825F-2368-4A24-8213-BEE2682AFE45}">
      <dgm:prSet/>
      <dgm:spPr/>
      <dgm:t>
        <a:bodyPr/>
        <a:lstStyle/>
        <a:p>
          <a:pPr algn="just"/>
          <a:endParaRPr lang="es-ES" sz="1600"/>
        </a:p>
      </dgm:t>
    </dgm:pt>
    <dgm:pt modelId="{81941A86-8F23-4743-9733-061EE95199BF}" type="sibTrans" cxnId="{C6F8825F-2368-4A24-8213-BEE2682AFE45}">
      <dgm:prSet/>
      <dgm:spPr/>
      <dgm:t>
        <a:bodyPr/>
        <a:lstStyle/>
        <a:p>
          <a:pPr algn="just"/>
          <a:endParaRPr lang="es-ES" sz="1600"/>
        </a:p>
      </dgm:t>
    </dgm:pt>
    <dgm:pt modelId="{0E1BB030-4A99-4D75-9A89-286B28FA159B}" type="pres">
      <dgm:prSet presAssocID="{5949F6FE-BE50-42CA-814A-F1DDCE0661D6}" presName="Name0" presStyleCnt="0">
        <dgm:presLayoutVars>
          <dgm:dir/>
          <dgm:resizeHandles val="exact"/>
        </dgm:presLayoutVars>
      </dgm:prSet>
      <dgm:spPr/>
      <dgm:t>
        <a:bodyPr/>
        <a:lstStyle/>
        <a:p>
          <a:endParaRPr lang="es-ES"/>
        </a:p>
      </dgm:t>
    </dgm:pt>
    <dgm:pt modelId="{C7ACA337-4D04-476A-AF24-ED79BCDD571F}" type="pres">
      <dgm:prSet presAssocID="{7A479A14-2661-4E0C-96DF-74C045F6C989}" presName="composite" presStyleCnt="0"/>
      <dgm:spPr/>
    </dgm:pt>
    <dgm:pt modelId="{AF3264C1-B8B4-4B34-911C-0CC7FA03BFBC}" type="pres">
      <dgm:prSet presAssocID="{7A479A14-2661-4E0C-96DF-74C045F6C989}" presName="rect1" presStyleLbl="trAlignAcc1" presStyleIdx="0" presStyleCnt="2">
        <dgm:presLayoutVars>
          <dgm:bulletEnabled val="1"/>
        </dgm:presLayoutVars>
      </dgm:prSet>
      <dgm:spPr/>
      <dgm:t>
        <a:bodyPr/>
        <a:lstStyle/>
        <a:p>
          <a:endParaRPr lang="es-ES"/>
        </a:p>
      </dgm:t>
    </dgm:pt>
    <dgm:pt modelId="{0FFE51DC-C061-4F2E-A28A-E72D88F6E0C3}" type="pres">
      <dgm:prSet presAssocID="{7A479A14-2661-4E0C-96DF-74C045F6C989}" presName="rect2" presStyleLbl="fgImgPlace1" presStyleIdx="0" presStyleCnt="2"/>
      <dgm:spPr>
        <a:blipFill rotWithShape="1">
          <a:blip xmlns:r="http://schemas.openxmlformats.org/officeDocument/2006/relationships" r:embed="rId1"/>
          <a:stretch>
            <a:fillRect/>
          </a:stretch>
        </a:blipFill>
      </dgm:spPr>
    </dgm:pt>
    <dgm:pt modelId="{F99410D0-93D7-460A-86AA-11E62486D9BA}" type="pres">
      <dgm:prSet presAssocID="{0A65714E-DC2F-444F-B75A-812CC808B756}" presName="sibTrans" presStyleCnt="0"/>
      <dgm:spPr/>
    </dgm:pt>
    <dgm:pt modelId="{463BD653-CD4D-4F33-A85B-5CBBD902B38F}" type="pres">
      <dgm:prSet presAssocID="{BF2CDDC0-3E31-4E62-BED2-1BF8D3A1101F}" presName="composite" presStyleCnt="0"/>
      <dgm:spPr/>
    </dgm:pt>
    <dgm:pt modelId="{B11E6C55-6904-400F-A259-5AF17FF7C867}" type="pres">
      <dgm:prSet presAssocID="{BF2CDDC0-3E31-4E62-BED2-1BF8D3A1101F}" presName="rect1" presStyleLbl="trAlignAcc1" presStyleIdx="1" presStyleCnt="2">
        <dgm:presLayoutVars>
          <dgm:bulletEnabled val="1"/>
        </dgm:presLayoutVars>
      </dgm:prSet>
      <dgm:spPr/>
      <dgm:t>
        <a:bodyPr/>
        <a:lstStyle/>
        <a:p>
          <a:endParaRPr lang="es-ES"/>
        </a:p>
      </dgm:t>
    </dgm:pt>
    <dgm:pt modelId="{E3EEA20D-5467-4D2E-988F-CE09B9B4C172}" type="pres">
      <dgm:prSet presAssocID="{BF2CDDC0-3E31-4E62-BED2-1BF8D3A1101F}" presName="rect2" presStyleLbl="fgImgPlace1" presStyleIdx="1" presStyleCnt="2"/>
      <dgm:spPr>
        <a:blipFill rotWithShape="1">
          <a:blip xmlns:r="http://schemas.openxmlformats.org/officeDocument/2006/relationships" r:embed="rId2"/>
          <a:stretch>
            <a:fillRect/>
          </a:stretch>
        </a:blipFill>
      </dgm:spPr>
    </dgm:pt>
  </dgm:ptLst>
  <dgm:cxnLst>
    <dgm:cxn modelId="{C6F8825F-2368-4A24-8213-BEE2682AFE45}" srcId="{5949F6FE-BE50-42CA-814A-F1DDCE0661D6}" destId="{BF2CDDC0-3E31-4E62-BED2-1BF8D3A1101F}" srcOrd="1" destOrd="0" parTransId="{6E7682F7-5454-49C7-A301-04431B179735}" sibTransId="{81941A86-8F23-4743-9733-061EE95199BF}"/>
    <dgm:cxn modelId="{521933CD-07C5-49D0-9B7D-2E90A14567B9}" type="presOf" srcId="{7A479A14-2661-4E0C-96DF-74C045F6C989}" destId="{AF3264C1-B8B4-4B34-911C-0CC7FA03BFBC}" srcOrd="0" destOrd="0" presId="urn:microsoft.com/office/officeart/2008/layout/PictureStrips"/>
    <dgm:cxn modelId="{823B9755-FDD4-4767-8AFC-760136CA7127}" type="presOf" srcId="{BF2CDDC0-3E31-4E62-BED2-1BF8D3A1101F}" destId="{B11E6C55-6904-400F-A259-5AF17FF7C867}" srcOrd="0" destOrd="0" presId="urn:microsoft.com/office/officeart/2008/layout/PictureStrips"/>
    <dgm:cxn modelId="{D98201E8-42E4-4AD1-A48B-9FED8B1CF091}" srcId="{5949F6FE-BE50-42CA-814A-F1DDCE0661D6}" destId="{7A479A14-2661-4E0C-96DF-74C045F6C989}" srcOrd="0" destOrd="0" parTransId="{4F91F797-994F-4DB1-83BA-49F485E1553E}" sibTransId="{0A65714E-DC2F-444F-B75A-812CC808B756}"/>
    <dgm:cxn modelId="{3563C466-63AC-4C05-A9F1-3C263AE87585}" type="presOf" srcId="{5949F6FE-BE50-42CA-814A-F1DDCE0661D6}" destId="{0E1BB030-4A99-4D75-9A89-286B28FA159B}" srcOrd="0" destOrd="0" presId="urn:microsoft.com/office/officeart/2008/layout/PictureStrips"/>
    <dgm:cxn modelId="{681E1A9E-ACAC-4B7C-9F41-5D0388290C0B}" type="presParOf" srcId="{0E1BB030-4A99-4D75-9A89-286B28FA159B}" destId="{C7ACA337-4D04-476A-AF24-ED79BCDD571F}" srcOrd="0" destOrd="0" presId="urn:microsoft.com/office/officeart/2008/layout/PictureStrips"/>
    <dgm:cxn modelId="{0AE21886-77D1-4B95-9949-269E13F7BEC7}" type="presParOf" srcId="{C7ACA337-4D04-476A-AF24-ED79BCDD571F}" destId="{AF3264C1-B8B4-4B34-911C-0CC7FA03BFBC}" srcOrd="0" destOrd="0" presId="urn:microsoft.com/office/officeart/2008/layout/PictureStrips"/>
    <dgm:cxn modelId="{ECB83F63-C9EA-44BA-B83A-847789A45EA5}" type="presParOf" srcId="{C7ACA337-4D04-476A-AF24-ED79BCDD571F}" destId="{0FFE51DC-C061-4F2E-A28A-E72D88F6E0C3}" srcOrd="1" destOrd="0" presId="urn:microsoft.com/office/officeart/2008/layout/PictureStrips"/>
    <dgm:cxn modelId="{B360D3D0-6439-4A25-AD77-2EE399B5EBE1}" type="presParOf" srcId="{0E1BB030-4A99-4D75-9A89-286B28FA159B}" destId="{F99410D0-93D7-460A-86AA-11E62486D9BA}" srcOrd="1" destOrd="0" presId="urn:microsoft.com/office/officeart/2008/layout/PictureStrips"/>
    <dgm:cxn modelId="{A8B4675F-225B-4A53-AE4F-4175CD1773AD}" type="presParOf" srcId="{0E1BB030-4A99-4D75-9A89-286B28FA159B}" destId="{463BD653-CD4D-4F33-A85B-5CBBD902B38F}" srcOrd="2" destOrd="0" presId="urn:microsoft.com/office/officeart/2008/layout/PictureStrips"/>
    <dgm:cxn modelId="{53E2081C-2071-4FD0-91AB-CF4B9AFD7524}" type="presParOf" srcId="{463BD653-CD4D-4F33-A85B-5CBBD902B38F}" destId="{B11E6C55-6904-400F-A259-5AF17FF7C867}" srcOrd="0" destOrd="0" presId="urn:microsoft.com/office/officeart/2008/layout/PictureStrips"/>
    <dgm:cxn modelId="{CF36CC78-7855-4483-991D-1BCFBAFB765F}" type="presParOf" srcId="{463BD653-CD4D-4F33-A85B-5CBBD902B38F}" destId="{E3EEA20D-5467-4D2E-988F-CE09B9B4C17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F58AA4-8883-4DB0-8D4C-C8858D53CF8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S"/>
        </a:p>
      </dgm:t>
    </dgm:pt>
    <dgm:pt modelId="{CE3686FE-4BCF-4DA9-9AFB-D9D2080BBF5A}">
      <dgm:prSet phldrT="[Texto]" custT="1"/>
      <dgm:spPr/>
      <dgm:t>
        <a:bodyPr/>
        <a:lstStyle/>
        <a:p>
          <a:pPr algn="just"/>
          <a:r>
            <a:rPr lang="es-ES" sz="1600" smtClean="0"/>
            <a:t>Las actividades pecuarias más rentables son la producción de leche con un 118,91% de rentabilidad, la producción de carne de ganado porcino alimentado con lavaza y fruta con un 86,34% de rentabilidad y ganado porcino alimentado con balanceado con un 36,64% de rentabilidad, producción de carne de ganado bovino en un 34,12% de rentabilidad y por último la producción de pollos de carne en un 29,20% de rentabilidad.</a:t>
          </a:r>
          <a:endParaRPr lang="es-ES" sz="1600"/>
        </a:p>
      </dgm:t>
    </dgm:pt>
    <dgm:pt modelId="{A080FBC8-BF0A-4F86-BD82-09D6CBFE6D68}" type="parTrans" cxnId="{289A3582-00CD-404C-B956-ACA5CE21F065}">
      <dgm:prSet/>
      <dgm:spPr/>
      <dgm:t>
        <a:bodyPr/>
        <a:lstStyle/>
        <a:p>
          <a:pPr algn="just"/>
          <a:endParaRPr lang="es-ES" sz="1600"/>
        </a:p>
      </dgm:t>
    </dgm:pt>
    <dgm:pt modelId="{088E3657-A952-4271-A420-B8CC9E2C9B1E}" type="sibTrans" cxnId="{289A3582-00CD-404C-B956-ACA5CE21F065}">
      <dgm:prSet/>
      <dgm:spPr/>
      <dgm:t>
        <a:bodyPr/>
        <a:lstStyle/>
        <a:p>
          <a:pPr algn="just"/>
          <a:endParaRPr lang="es-ES" sz="1600"/>
        </a:p>
      </dgm:t>
    </dgm:pt>
    <dgm:pt modelId="{47657B2D-B9B5-42CF-8D87-9EF7DFBDAA27}">
      <dgm:prSet phldrT="[Texto]" custT="1"/>
      <dgm:spPr/>
      <dgm:t>
        <a:bodyPr/>
        <a:lstStyle/>
        <a:p>
          <a:pPr algn="just"/>
          <a:r>
            <a:rPr lang="es-ES" sz="1600" dirty="0" smtClean="0"/>
            <a:t>Los pequeños productores acceden a microcréditos por mayor facilidad de información y acceso, a las Cooperativas de Ahorro y Crédito y Bancos Privados Nacionales sin saber que utilizan tasas de intereses elevadas, sin considerar las Instituciones Financieras Publicas como es el caso del Banco Nacional del Fomento, que otorga microcréditos exclusivamente para la producción con tasas de interés del 11%, plazo en función del destino de la inversión hasta 15 años y forma de pago: mensual, bimestral, trimestral, semestral y anual.</a:t>
          </a:r>
          <a:endParaRPr lang="es-ES" sz="1600" dirty="0"/>
        </a:p>
      </dgm:t>
    </dgm:pt>
    <dgm:pt modelId="{D8EDF3C9-BCA0-4E43-95BC-01CFFEA9F43B}" type="parTrans" cxnId="{F1A286D6-3BCF-48A1-8A9C-FE9C468C1449}">
      <dgm:prSet/>
      <dgm:spPr/>
      <dgm:t>
        <a:bodyPr/>
        <a:lstStyle/>
        <a:p>
          <a:pPr algn="just"/>
          <a:endParaRPr lang="es-ES" sz="1600"/>
        </a:p>
      </dgm:t>
    </dgm:pt>
    <dgm:pt modelId="{42BB6C13-D991-4A29-87BA-8D72F05D2438}" type="sibTrans" cxnId="{F1A286D6-3BCF-48A1-8A9C-FE9C468C1449}">
      <dgm:prSet/>
      <dgm:spPr/>
      <dgm:t>
        <a:bodyPr/>
        <a:lstStyle/>
        <a:p>
          <a:pPr algn="just"/>
          <a:endParaRPr lang="es-ES" sz="1600"/>
        </a:p>
      </dgm:t>
    </dgm:pt>
    <dgm:pt modelId="{C171B5BA-A5E6-454D-882B-41343FAC4967}" type="pres">
      <dgm:prSet presAssocID="{33F58AA4-8883-4DB0-8D4C-C8858D53CF8A}" presName="Name0" presStyleCnt="0">
        <dgm:presLayoutVars>
          <dgm:dir/>
          <dgm:resizeHandles val="exact"/>
        </dgm:presLayoutVars>
      </dgm:prSet>
      <dgm:spPr/>
      <dgm:t>
        <a:bodyPr/>
        <a:lstStyle/>
        <a:p>
          <a:endParaRPr lang="es-ES"/>
        </a:p>
      </dgm:t>
    </dgm:pt>
    <dgm:pt modelId="{711CE889-457F-4F68-87A4-92005C4AE18F}" type="pres">
      <dgm:prSet presAssocID="{CE3686FE-4BCF-4DA9-9AFB-D9D2080BBF5A}" presName="composite" presStyleCnt="0"/>
      <dgm:spPr/>
    </dgm:pt>
    <dgm:pt modelId="{62AE7748-B98F-4166-9258-E7064653015E}" type="pres">
      <dgm:prSet presAssocID="{CE3686FE-4BCF-4DA9-9AFB-D9D2080BBF5A}" presName="rect1" presStyleLbl="trAlignAcc1" presStyleIdx="0" presStyleCnt="2" custLinFactNeighborX="633" custLinFactNeighborY="-1084">
        <dgm:presLayoutVars>
          <dgm:bulletEnabled val="1"/>
        </dgm:presLayoutVars>
      </dgm:prSet>
      <dgm:spPr/>
      <dgm:t>
        <a:bodyPr/>
        <a:lstStyle/>
        <a:p>
          <a:endParaRPr lang="es-ES"/>
        </a:p>
      </dgm:t>
    </dgm:pt>
    <dgm:pt modelId="{38A3A50B-1E51-420E-8EF9-7B5978DC062C}" type="pres">
      <dgm:prSet presAssocID="{CE3686FE-4BCF-4DA9-9AFB-D9D2080BBF5A}" presName="rect2" presStyleLbl="fgImgPlace1" presStyleIdx="0" presStyleCnt="2"/>
      <dgm:spPr>
        <a:blipFill rotWithShape="1">
          <a:blip xmlns:r="http://schemas.openxmlformats.org/officeDocument/2006/relationships" r:embed="rId1"/>
          <a:stretch>
            <a:fillRect/>
          </a:stretch>
        </a:blipFill>
      </dgm:spPr>
    </dgm:pt>
    <dgm:pt modelId="{37C51360-946C-486C-B527-75A8F56C8613}" type="pres">
      <dgm:prSet presAssocID="{088E3657-A952-4271-A420-B8CC9E2C9B1E}" presName="sibTrans" presStyleCnt="0"/>
      <dgm:spPr/>
    </dgm:pt>
    <dgm:pt modelId="{72E10FD9-1678-4778-AFB5-ED4304DA6A15}" type="pres">
      <dgm:prSet presAssocID="{47657B2D-B9B5-42CF-8D87-9EF7DFBDAA27}" presName="composite" presStyleCnt="0"/>
      <dgm:spPr/>
    </dgm:pt>
    <dgm:pt modelId="{9A22A6BC-07EB-4EA3-BFE6-52C75E27361A}" type="pres">
      <dgm:prSet presAssocID="{47657B2D-B9B5-42CF-8D87-9EF7DFBDAA27}" presName="rect1" presStyleLbl="trAlignAcc1" presStyleIdx="1" presStyleCnt="2">
        <dgm:presLayoutVars>
          <dgm:bulletEnabled val="1"/>
        </dgm:presLayoutVars>
      </dgm:prSet>
      <dgm:spPr/>
      <dgm:t>
        <a:bodyPr/>
        <a:lstStyle/>
        <a:p>
          <a:endParaRPr lang="es-ES"/>
        </a:p>
      </dgm:t>
    </dgm:pt>
    <dgm:pt modelId="{7F6CEC46-5168-489B-81B1-CF4B415A0807}" type="pres">
      <dgm:prSet presAssocID="{47657B2D-B9B5-42CF-8D87-9EF7DFBDAA27}" presName="rect2" presStyleLbl="fgImgPlace1" presStyleIdx="1" presStyleCnt="2"/>
      <dgm:spPr>
        <a:blipFill rotWithShape="1">
          <a:blip xmlns:r="http://schemas.openxmlformats.org/officeDocument/2006/relationships" r:embed="rId2"/>
          <a:stretch>
            <a:fillRect/>
          </a:stretch>
        </a:blipFill>
      </dgm:spPr>
    </dgm:pt>
  </dgm:ptLst>
  <dgm:cxnLst>
    <dgm:cxn modelId="{F1A286D6-3BCF-48A1-8A9C-FE9C468C1449}" srcId="{33F58AA4-8883-4DB0-8D4C-C8858D53CF8A}" destId="{47657B2D-B9B5-42CF-8D87-9EF7DFBDAA27}" srcOrd="1" destOrd="0" parTransId="{D8EDF3C9-BCA0-4E43-95BC-01CFFEA9F43B}" sibTransId="{42BB6C13-D991-4A29-87BA-8D72F05D2438}"/>
    <dgm:cxn modelId="{6DDA1E2A-76C6-40EE-ADBA-0E52DC6F26B8}" type="presOf" srcId="{47657B2D-B9B5-42CF-8D87-9EF7DFBDAA27}" destId="{9A22A6BC-07EB-4EA3-BFE6-52C75E27361A}" srcOrd="0" destOrd="0" presId="urn:microsoft.com/office/officeart/2008/layout/PictureStrips"/>
    <dgm:cxn modelId="{84F1A1BB-A5F7-4339-97B6-15D4D5DFD308}" type="presOf" srcId="{33F58AA4-8883-4DB0-8D4C-C8858D53CF8A}" destId="{C171B5BA-A5E6-454D-882B-41343FAC4967}" srcOrd="0" destOrd="0" presId="urn:microsoft.com/office/officeart/2008/layout/PictureStrips"/>
    <dgm:cxn modelId="{289A3582-00CD-404C-B956-ACA5CE21F065}" srcId="{33F58AA4-8883-4DB0-8D4C-C8858D53CF8A}" destId="{CE3686FE-4BCF-4DA9-9AFB-D9D2080BBF5A}" srcOrd="0" destOrd="0" parTransId="{A080FBC8-BF0A-4F86-BD82-09D6CBFE6D68}" sibTransId="{088E3657-A952-4271-A420-B8CC9E2C9B1E}"/>
    <dgm:cxn modelId="{E3DCB1EB-DA45-4602-94A4-833981BE8D68}" type="presOf" srcId="{CE3686FE-4BCF-4DA9-9AFB-D9D2080BBF5A}" destId="{62AE7748-B98F-4166-9258-E7064653015E}" srcOrd="0" destOrd="0" presId="urn:microsoft.com/office/officeart/2008/layout/PictureStrips"/>
    <dgm:cxn modelId="{BC929C2F-978E-4AD1-89FB-16BB5CD27ECB}" type="presParOf" srcId="{C171B5BA-A5E6-454D-882B-41343FAC4967}" destId="{711CE889-457F-4F68-87A4-92005C4AE18F}" srcOrd="0" destOrd="0" presId="urn:microsoft.com/office/officeart/2008/layout/PictureStrips"/>
    <dgm:cxn modelId="{122C9CF7-8E27-4B6F-9856-67893AA0EFB8}" type="presParOf" srcId="{711CE889-457F-4F68-87A4-92005C4AE18F}" destId="{62AE7748-B98F-4166-9258-E7064653015E}" srcOrd="0" destOrd="0" presId="urn:microsoft.com/office/officeart/2008/layout/PictureStrips"/>
    <dgm:cxn modelId="{926B608E-0DB6-43F0-8562-647241CD3FDB}" type="presParOf" srcId="{711CE889-457F-4F68-87A4-92005C4AE18F}" destId="{38A3A50B-1E51-420E-8EF9-7B5978DC062C}" srcOrd="1" destOrd="0" presId="urn:microsoft.com/office/officeart/2008/layout/PictureStrips"/>
    <dgm:cxn modelId="{006DE8D1-3050-4315-AE6B-482518736928}" type="presParOf" srcId="{C171B5BA-A5E6-454D-882B-41343FAC4967}" destId="{37C51360-946C-486C-B527-75A8F56C8613}" srcOrd="1" destOrd="0" presId="urn:microsoft.com/office/officeart/2008/layout/PictureStrips"/>
    <dgm:cxn modelId="{9CF3544C-471D-44E7-9859-0477C9B4FB3C}" type="presParOf" srcId="{C171B5BA-A5E6-454D-882B-41343FAC4967}" destId="{72E10FD9-1678-4778-AFB5-ED4304DA6A15}" srcOrd="2" destOrd="0" presId="urn:microsoft.com/office/officeart/2008/layout/PictureStrips"/>
    <dgm:cxn modelId="{115902C5-2665-4F77-95EA-495B02CB7E7B}" type="presParOf" srcId="{72E10FD9-1678-4778-AFB5-ED4304DA6A15}" destId="{9A22A6BC-07EB-4EA3-BFE6-52C75E27361A}" srcOrd="0" destOrd="0" presId="urn:microsoft.com/office/officeart/2008/layout/PictureStrips"/>
    <dgm:cxn modelId="{29DF13CC-8AD6-4FD3-BEBA-1196E4CDBF71}" type="presParOf" srcId="{72E10FD9-1678-4778-AFB5-ED4304DA6A15}" destId="{7F6CEC46-5168-489B-81B1-CF4B415A080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F0217-1851-48DB-968A-98690B7735A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21BA3D5A-7F9E-4A10-A65E-0DFF06BF0563}">
      <dgm:prSet phldrT="[Texto]" custT="1"/>
      <dgm:spPr/>
      <dgm:t>
        <a:bodyPr/>
        <a:lstStyle/>
        <a:p>
          <a:pPr algn="just"/>
          <a:r>
            <a:rPr lang="es-ES" sz="1600" dirty="0" smtClean="0"/>
            <a:t>En el análisis realizado a la  relación costo beneficio que toma los ingresos y egresos de cada actividad productiva, para determinar cuáles son los beneficios por cada dólar que se invierte en cada actividad económica se determina que las actividades económicas desarrolladas en la Agricultura y Ganadería sin son rentables es decir si generan ingresos económicos y por ende un beneficio social a cada sector rural del Cantón.</a:t>
          </a:r>
          <a:endParaRPr lang="es-ES" sz="1600" dirty="0"/>
        </a:p>
      </dgm:t>
    </dgm:pt>
    <dgm:pt modelId="{B56C112D-FA41-4897-A250-4410BCE65D3E}" type="parTrans" cxnId="{8E6B459B-C933-4050-873D-435CE6FA1CC0}">
      <dgm:prSet/>
      <dgm:spPr/>
      <dgm:t>
        <a:bodyPr/>
        <a:lstStyle/>
        <a:p>
          <a:pPr algn="just"/>
          <a:endParaRPr lang="es-ES" sz="1600"/>
        </a:p>
      </dgm:t>
    </dgm:pt>
    <dgm:pt modelId="{1167C194-F7BC-46DD-A83F-A4FBDCCE15B7}" type="sibTrans" cxnId="{8E6B459B-C933-4050-873D-435CE6FA1CC0}">
      <dgm:prSet/>
      <dgm:spPr/>
      <dgm:t>
        <a:bodyPr/>
        <a:lstStyle/>
        <a:p>
          <a:pPr algn="just"/>
          <a:endParaRPr lang="es-ES" sz="1600"/>
        </a:p>
      </dgm:t>
    </dgm:pt>
    <dgm:pt modelId="{24DB15C8-7DFF-4D37-B236-336A6DFB5E84}" type="pres">
      <dgm:prSet presAssocID="{2D3F0217-1851-48DB-968A-98690B7735A3}" presName="Name0" presStyleCnt="0">
        <dgm:presLayoutVars>
          <dgm:dir/>
          <dgm:resizeHandles val="exact"/>
        </dgm:presLayoutVars>
      </dgm:prSet>
      <dgm:spPr/>
      <dgm:t>
        <a:bodyPr/>
        <a:lstStyle/>
        <a:p>
          <a:endParaRPr lang="es-ES"/>
        </a:p>
      </dgm:t>
    </dgm:pt>
    <dgm:pt modelId="{CA931E10-319D-4874-B87A-445190B68FD8}" type="pres">
      <dgm:prSet presAssocID="{21BA3D5A-7F9E-4A10-A65E-0DFF06BF0563}" presName="composite" presStyleCnt="0"/>
      <dgm:spPr/>
    </dgm:pt>
    <dgm:pt modelId="{80AA52B8-DD27-4A36-B765-44296FA69473}" type="pres">
      <dgm:prSet presAssocID="{21BA3D5A-7F9E-4A10-A65E-0DFF06BF0563}" presName="rect1" presStyleLbl="trAlignAcc1" presStyleIdx="0" presStyleCnt="1">
        <dgm:presLayoutVars>
          <dgm:bulletEnabled val="1"/>
        </dgm:presLayoutVars>
      </dgm:prSet>
      <dgm:spPr/>
      <dgm:t>
        <a:bodyPr/>
        <a:lstStyle/>
        <a:p>
          <a:endParaRPr lang="es-ES"/>
        </a:p>
      </dgm:t>
    </dgm:pt>
    <dgm:pt modelId="{9710189F-3481-40CC-A86B-D3B1D3D068EF}" type="pres">
      <dgm:prSet presAssocID="{21BA3D5A-7F9E-4A10-A65E-0DFF06BF0563}" presName="rect2" presStyleLbl="fgImgPlace1" presStyleIdx="0" presStyleCnt="1"/>
      <dgm:spPr>
        <a:blipFill rotWithShape="1">
          <a:blip xmlns:r="http://schemas.openxmlformats.org/officeDocument/2006/relationships" r:embed="rId1"/>
          <a:stretch>
            <a:fillRect/>
          </a:stretch>
        </a:blipFill>
      </dgm:spPr>
    </dgm:pt>
  </dgm:ptLst>
  <dgm:cxnLst>
    <dgm:cxn modelId="{0D996D48-8AB9-42FA-8024-9C9D8B8F88E3}" type="presOf" srcId="{2D3F0217-1851-48DB-968A-98690B7735A3}" destId="{24DB15C8-7DFF-4D37-B236-336A6DFB5E84}" srcOrd="0" destOrd="0" presId="urn:microsoft.com/office/officeart/2008/layout/PictureStrips"/>
    <dgm:cxn modelId="{8E6B459B-C933-4050-873D-435CE6FA1CC0}" srcId="{2D3F0217-1851-48DB-968A-98690B7735A3}" destId="{21BA3D5A-7F9E-4A10-A65E-0DFF06BF0563}" srcOrd="0" destOrd="0" parTransId="{B56C112D-FA41-4897-A250-4410BCE65D3E}" sibTransId="{1167C194-F7BC-46DD-A83F-A4FBDCCE15B7}"/>
    <dgm:cxn modelId="{8B77A53D-B39B-4AB8-9802-A2D47CC9D3D6}" type="presOf" srcId="{21BA3D5A-7F9E-4A10-A65E-0DFF06BF0563}" destId="{80AA52B8-DD27-4A36-B765-44296FA69473}" srcOrd="0" destOrd="0" presId="urn:microsoft.com/office/officeart/2008/layout/PictureStrips"/>
    <dgm:cxn modelId="{11149BB0-1EA3-4370-84B4-F07339B3A125}" type="presParOf" srcId="{24DB15C8-7DFF-4D37-B236-336A6DFB5E84}" destId="{CA931E10-319D-4874-B87A-445190B68FD8}" srcOrd="0" destOrd="0" presId="urn:microsoft.com/office/officeart/2008/layout/PictureStrips"/>
    <dgm:cxn modelId="{12E1FA60-4A19-4C6C-9129-DFF86FBDE739}" type="presParOf" srcId="{CA931E10-319D-4874-B87A-445190B68FD8}" destId="{80AA52B8-DD27-4A36-B765-44296FA69473}" srcOrd="0" destOrd="0" presId="urn:microsoft.com/office/officeart/2008/layout/PictureStrips"/>
    <dgm:cxn modelId="{B2C2ADF3-1DEB-4324-9476-F299B2B78C9E}" type="presParOf" srcId="{CA931E10-319D-4874-B87A-445190B68FD8}" destId="{9710189F-3481-40CC-A86B-D3B1D3D068E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212DF6-400D-4629-BE2F-F34C7A87DAE6}" type="doc">
      <dgm:prSet loTypeId="urn:microsoft.com/office/officeart/2005/8/layout/vList3" loCatId="list" qsTypeId="urn:microsoft.com/office/officeart/2005/8/quickstyle/simple1" qsCatId="simple" csTypeId="urn:microsoft.com/office/officeart/2005/8/colors/accent0_1" csCatId="mainScheme" phldr="1"/>
      <dgm:spPr/>
    </dgm:pt>
    <dgm:pt modelId="{56F91B3A-FEE2-4BF1-9400-2A928A911FD3}">
      <dgm:prSet phldrT="[Texto]"/>
      <dgm:spPr/>
      <dgm:t>
        <a:bodyPr/>
        <a:lstStyle/>
        <a:p>
          <a:pPr algn="just"/>
          <a:r>
            <a:rPr lang="es-ES" dirty="0" smtClean="0"/>
            <a:t>Incentivar a los pequeños productores del Cantón Rumiñahui, a producir y a cultivar sus propios alimentos y por ende crear su propia economía, mediante capacitaciones, asesoría técnica y motivaciones para que las actividades Agrícolas y Pecuarias crezcan según la trayectoria del tiempo. </a:t>
          </a:r>
          <a:endParaRPr lang="es-ES" dirty="0"/>
        </a:p>
      </dgm:t>
    </dgm:pt>
    <dgm:pt modelId="{A215447D-7AE1-4727-BFE2-671B4F8B9CA3}" type="parTrans" cxnId="{19F2C92B-17A5-487B-A005-60DC194741D8}">
      <dgm:prSet/>
      <dgm:spPr/>
      <dgm:t>
        <a:bodyPr/>
        <a:lstStyle/>
        <a:p>
          <a:pPr algn="just"/>
          <a:endParaRPr lang="es-ES"/>
        </a:p>
      </dgm:t>
    </dgm:pt>
    <dgm:pt modelId="{E09BAA5A-2EF5-4E5D-8218-409D1BC6AAD8}" type="sibTrans" cxnId="{19F2C92B-17A5-487B-A005-60DC194741D8}">
      <dgm:prSet/>
      <dgm:spPr/>
      <dgm:t>
        <a:bodyPr/>
        <a:lstStyle/>
        <a:p>
          <a:pPr algn="just"/>
          <a:endParaRPr lang="es-ES"/>
        </a:p>
      </dgm:t>
    </dgm:pt>
    <dgm:pt modelId="{A7112B91-4D49-4F3A-9FAF-0BB1DF0D0D7E}">
      <dgm:prSet phldrT="[Texto]"/>
      <dgm:spPr/>
      <dgm:t>
        <a:bodyPr/>
        <a:lstStyle/>
        <a:p>
          <a:pPr algn="just"/>
          <a:r>
            <a:rPr lang="es-ES" dirty="0" smtClean="0"/>
            <a:t>La mejor manera de motivar a los pequeños productores es mediante  capacitaciones referentes a la producción agrícola y pecuaria, con  lo que se debería buscar a miembros del Ministerio de Agricultura, ganadería, acuacultura y pesca para que se les otorgue capacitaciones gratuitas sobre el tema.</a:t>
          </a:r>
          <a:endParaRPr lang="es-ES" dirty="0"/>
        </a:p>
      </dgm:t>
    </dgm:pt>
    <dgm:pt modelId="{666FDF66-AB3F-464C-BDE5-08A79C21D8A9}" type="parTrans" cxnId="{59F938AB-E256-46F7-8C08-0F66C27C2E83}">
      <dgm:prSet/>
      <dgm:spPr/>
      <dgm:t>
        <a:bodyPr/>
        <a:lstStyle/>
        <a:p>
          <a:pPr algn="just"/>
          <a:endParaRPr lang="es-ES"/>
        </a:p>
      </dgm:t>
    </dgm:pt>
    <dgm:pt modelId="{16843C5C-0CE5-4D06-8167-4B5DB5F376AC}" type="sibTrans" cxnId="{59F938AB-E256-46F7-8C08-0F66C27C2E83}">
      <dgm:prSet/>
      <dgm:spPr/>
      <dgm:t>
        <a:bodyPr/>
        <a:lstStyle/>
        <a:p>
          <a:pPr algn="just"/>
          <a:endParaRPr lang="es-ES"/>
        </a:p>
      </dgm:t>
    </dgm:pt>
    <dgm:pt modelId="{D372927F-8948-436B-9F94-444267951194}" type="pres">
      <dgm:prSet presAssocID="{97212DF6-400D-4629-BE2F-F34C7A87DAE6}" presName="linearFlow" presStyleCnt="0">
        <dgm:presLayoutVars>
          <dgm:dir/>
          <dgm:resizeHandles val="exact"/>
        </dgm:presLayoutVars>
      </dgm:prSet>
      <dgm:spPr/>
    </dgm:pt>
    <dgm:pt modelId="{CF59059B-F0B4-4DB1-8992-61AE17261D05}" type="pres">
      <dgm:prSet presAssocID="{56F91B3A-FEE2-4BF1-9400-2A928A911FD3}" presName="composite" presStyleCnt="0"/>
      <dgm:spPr/>
    </dgm:pt>
    <dgm:pt modelId="{340F8FFB-DFA9-4D5F-907F-1FA079D306B7}" type="pres">
      <dgm:prSet presAssocID="{56F91B3A-FEE2-4BF1-9400-2A928A911FD3}" presName="imgShp" presStyleLbl="fgImgPlace1" presStyleIdx="0" presStyleCnt="2"/>
      <dgm:spPr>
        <a:blipFill rotWithShape="1">
          <a:blip xmlns:r="http://schemas.openxmlformats.org/officeDocument/2006/relationships" r:embed="rId1"/>
          <a:stretch>
            <a:fillRect/>
          </a:stretch>
        </a:blipFill>
      </dgm:spPr>
    </dgm:pt>
    <dgm:pt modelId="{E387D90C-1D6A-40C1-9E79-D560F4AE54FC}" type="pres">
      <dgm:prSet presAssocID="{56F91B3A-FEE2-4BF1-9400-2A928A911FD3}" presName="txShp" presStyleLbl="node1" presStyleIdx="0" presStyleCnt="2">
        <dgm:presLayoutVars>
          <dgm:bulletEnabled val="1"/>
        </dgm:presLayoutVars>
      </dgm:prSet>
      <dgm:spPr/>
      <dgm:t>
        <a:bodyPr/>
        <a:lstStyle/>
        <a:p>
          <a:endParaRPr lang="es-ES"/>
        </a:p>
      </dgm:t>
    </dgm:pt>
    <dgm:pt modelId="{99D45C22-12AA-452E-AECD-1F429D4B8678}" type="pres">
      <dgm:prSet presAssocID="{E09BAA5A-2EF5-4E5D-8218-409D1BC6AAD8}" presName="spacing" presStyleCnt="0"/>
      <dgm:spPr/>
    </dgm:pt>
    <dgm:pt modelId="{838A2022-2191-4DD6-885C-85D17D2F67CA}" type="pres">
      <dgm:prSet presAssocID="{A7112B91-4D49-4F3A-9FAF-0BB1DF0D0D7E}" presName="composite" presStyleCnt="0"/>
      <dgm:spPr/>
    </dgm:pt>
    <dgm:pt modelId="{68E214C4-814A-409A-A5E0-56755AFB0010}" type="pres">
      <dgm:prSet presAssocID="{A7112B91-4D49-4F3A-9FAF-0BB1DF0D0D7E}" presName="imgShp" presStyleLbl="fgImgPlace1" presStyleIdx="1" presStyleCnt="2"/>
      <dgm:spPr>
        <a:blipFill rotWithShape="1">
          <a:blip xmlns:r="http://schemas.openxmlformats.org/officeDocument/2006/relationships" r:embed="rId2"/>
          <a:stretch>
            <a:fillRect/>
          </a:stretch>
        </a:blipFill>
      </dgm:spPr>
    </dgm:pt>
    <dgm:pt modelId="{053C1F4E-D742-4140-94EB-7C0BB0DB86CF}" type="pres">
      <dgm:prSet presAssocID="{A7112B91-4D49-4F3A-9FAF-0BB1DF0D0D7E}" presName="txShp" presStyleLbl="node1" presStyleIdx="1" presStyleCnt="2">
        <dgm:presLayoutVars>
          <dgm:bulletEnabled val="1"/>
        </dgm:presLayoutVars>
      </dgm:prSet>
      <dgm:spPr/>
      <dgm:t>
        <a:bodyPr/>
        <a:lstStyle/>
        <a:p>
          <a:endParaRPr lang="es-ES"/>
        </a:p>
      </dgm:t>
    </dgm:pt>
  </dgm:ptLst>
  <dgm:cxnLst>
    <dgm:cxn modelId="{F7721518-99B3-4606-9BA1-8B3FAF9CD9CE}" type="presOf" srcId="{97212DF6-400D-4629-BE2F-F34C7A87DAE6}" destId="{D372927F-8948-436B-9F94-444267951194}" srcOrd="0" destOrd="0" presId="urn:microsoft.com/office/officeart/2005/8/layout/vList3"/>
    <dgm:cxn modelId="{59F938AB-E256-46F7-8C08-0F66C27C2E83}" srcId="{97212DF6-400D-4629-BE2F-F34C7A87DAE6}" destId="{A7112B91-4D49-4F3A-9FAF-0BB1DF0D0D7E}" srcOrd="1" destOrd="0" parTransId="{666FDF66-AB3F-464C-BDE5-08A79C21D8A9}" sibTransId="{16843C5C-0CE5-4D06-8167-4B5DB5F376AC}"/>
    <dgm:cxn modelId="{39F3A225-735D-4FEA-A7E7-722CFF23CA6B}" type="presOf" srcId="{56F91B3A-FEE2-4BF1-9400-2A928A911FD3}" destId="{E387D90C-1D6A-40C1-9E79-D560F4AE54FC}" srcOrd="0" destOrd="0" presId="urn:microsoft.com/office/officeart/2005/8/layout/vList3"/>
    <dgm:cxn modelId="{19F2C92B-17A5-487B-A005-60DC194741D8}" srcId="{97212DF6-400D-4629-BE2F-F34C7A87DAE6}" destId="{56F91B3A-FEE2-4BF1-9400-2A928A911FD3}" srcOrd="0" destOrd="0" parTransId="{A215447D-7AE1-4727-BFE2-671B4F8B9CA3}" sibTransId="{E09BAA5A-2EF5-4E5D-8218-409D1BC6AAD8}"/>
    <dgm:cxn modelId="{8F07EDE7-34D2-459C-9234-04D33E573ADC}" type="presOf" srcId="{A7112B91-4D49-4F3A-9FAF-0BB1DF0D0D7E}" destId="{053C1F4E-D742-4140-94EB-7C0BB0DB86CF}" srcOrd="0" destOrd="0" presId="urn:microsoft.com/office/officeart/2005/8/layout/vList3"/>
    <dgm:cxn modelId="{97FB00B6-599A-4A31-B19E-4D29AF9EC020}" type="presParOf" srcId="{D372927F-8948-436B-9F94-444267951194}" destId="{CF59059B-F0B4-4DB1-8992-61AE17261D05}" srcOrd="0" destOrd="0" presId="urn:microsoft.com/office/officeart/2005/8/layout/vList3"/>
    <dgm:cxn modelId="{B7AADB8F-1C11-4A55-B5BC-E5D4FE6EFC1E}" type="presParOf" srcId="{CF59059B-F0B4-4DB1-8992-61AE17261D05}" destId="{340F8FFB-DFA9-4D5F-907F-1FA079D306B7}" srcOrd="0" destOrd="0" presId="urn:microsoft.com/office/officeart/2005/8/layout/vList3"/>
    <dgm:cxn modelId="{F8B299A0-8304-4671-85C6-714B34F4DD6B}" type="presParOf" srcId="{CF59059B-F0B4-4DB1-8992-61AE17261D05}" destId="{E387D90C-1D6A-40C1-9E79-D560F4AE54FC}" srcOrd="1" destOrd="0" presId="urn:microsoft.com/office/officeart/2005/8/layout/vList3"/>
    <dgm:cxn modelId="{A915A36E-98ED-4EB7-B82A-3E77E20408E9}" type="presParOf" srcId="{D372927F-8948-436B-9F94-444267951194}" destId="{99D45C22-12AA-452E-AECD-1F429D4B8678}" srcOrd="1" destOrd="0" presId="urn:microsoft.com/office/officeart/2005/8/layout/vList3"/>
    <dgm:cxn modelId="{7F92020E-90C5-47AB-B32D-A817CCFEE8B6}" type="presParOf" srcId="{D372927F-8948-436B-9F94-444267951194}" destId="{838A2022-2191-4DD6-885C-85D17D2F67CA}" srcOrd="2" destOrd="0" presId="urn:microsoft.com/office/officeart/2005/8/layout/vList3"/>
    <dgm:cxn modelId="{F6FB1FAC-6F54-4FB3-9E0B-0954592A0EE2}" type="presParOf" srcId="{838A2022-2191-4DD6-885C-85D17D2F67CA}" destId="{68E214C4-814A-409A-A5E0-56755AFB0010}" srcOrd="0" destOrd="0" presId="urn:microsoft.com/office/officeart/2005/8/layout/vList3"/>
    <dgm:cxn modelId="{AA1542A4-F0ED-4BF4-888A-729D6F4659C4}" type="presParOf" srcId="{838A2022-2191-4DD6-885C-85D17D2F67CA}" destId="{053C1F4E-D742-4140-94EB-7C0BB0DB86C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2790B4-1186-439C-8967-D9873AECB9FA}" type="doc">
      <dgm:prSet loTypeId="urn:microsoft.com/office/officeart/2005/8/layout/vList3" loCatId="list" qsTypeId="urn:microsoft.com/office/officeart/2005/8/quickstyle/simple1" qsCatId="simple" csTypeId="urn:microsoft.com/office/officeart/2005/8/colors/accent0_1" csCatId="mainScheme" phldr="1"/>
      <dgm:spPr/>
    </dgm:pt>
    <dgm:pt modelId="{A790810F-9424-4657-80F3-21057CB93EF0}">
      <dgm:prSet phldrT="[Texto]"/>
      <dgm:spPr/>
      <dgm:t>
        <a:bodyPr/>
        <a:lstStyle/>
        <a:p>
          <a:pPr algn="just"/>
          <a:r>
            <a:rPr lang="es-ES" dirty="0" smtClean="0"/>
            <a:t>Llevar a la práctica la Propuesta de Mejora, que fue desarrollo para el crecimiento de los ingresos económicos de las microempresas en los sectores rurales del Cantón Rumiñahui, como buscar nuevas fuentes de comercialización, es decir ofertar sus productos a proveedores mayoristas, realización de canastas con productos de primera necesidad y ofertar a domicilio.</a:t>
          </a:r>
          <a:endParaRPr lang="es-ES" dirty="0"/>
        </a:p>
      </dgm:t>
    </dgm:pt>
    <dgm:pt modelId="{2D85CBEF-F78A-4857-BA52-C1FAA698070F}" type="parTrans" cxnId="{EA86D315-2A29-4CE7-A366-3F385B7807C5}">
      <dgm:prSet/>
      <dgm:spPr/>
      <dgm:t>
        <a:bodyPr/>
        <a:lstStyle/>
        <a:p>
          <a:pPr algn="just"/>
          <a:endParaRPr lang="es-ES">
            <a:solidFill>
              <a:schemeClr val="tx1"/>
            </a:solidFill>
          </a:endParaRPr>
        </a:p>
      </dgm:t>
    </dgm:pt>
    <dgm:pt modelId="{4901AF58-B769-47AA-89CE-0E3D06DDB88A}" type="sibTrans" cxnId="{EA86D315-2A29-4CE7-A366-3F385B7807C5}">
      <dgm:prSet/>
      <dgm:spPr/>
      <dgm:t>
        <a:bodyPr/>
        <a:lstStyle/>
        <a:p>
          <a:pPr algn="just"/>
          <a:endParaRPr lang="es-ES">
            <a:solidFill>
              <a:schemeClr val="tx1"/>
            </a:solidFill>
          </a:endParaRPr>
        </a:p>
      </dgm:t>
    </dgm:pt>
    <dgm:pt modelId="{7827EE15-FB5F-48AE-8026-D76DDD7A82D2}">
      <dgm:prSet phldrT="[Texto]"/>
      <dgm:spPr/>
      <dgm:t>
        <a:bodyPr/>
        <a:lstStyle/>
        <a:p>
          <a:pPr algn="just"/>
          <a:r>
            <a:rPr lang="es-ES" dirty="0" smtClean="0"/>
            <a:t>Para acceder a los Microcréditos se recomienda acceder al Banco Nacional de Fomento, con un monto de $ 3.000,00, tasa de interés del 11,79% con un plazo de 12 meses. Sin embargo para poder analizar los costos y gastos que conlleva cada actividad económica, se recomienda a los pequeños productores,  llevar un registro de todos los costos y gastos que concurren en sus actividades para poder obtener los resultados económicos deseados.</a:t>
          </a:r>
          <a:endParaRPr lang="es-ES" dirty="0"/>
        </a:p>
      </dgm:t>
    </dgm:pt>
    <dgm:pt modelId="{8AFC4CC0-6B02-4309-8463-79582C7123E9}" type="parTrans" cxnId="{31A3EAD0-EB1C-4945-8AE8-22E839C74318}">
      <dgm:prSet/>
      <dgm:spPr/>
      <dgm:t>
        <a:bodyPr/>
        <a:lstStyle/>
        <a:p>
          <a:pPr algn="just"/>
          <a:endParaRPr lang="es-ES">
            <a:solidFill>
              <a:schemeClr val="tx1"/>
            </a:solidFill>
          </a:endParaRPr>
        </a:p>
      </dgm:t>
    </dgm:pt>
    <dgm:pt modelId="{27737ED9-84B8-41B4-9609-61338415E421}" type="sibTrans" cxnId="{31A3EAD0-EB1C-4945-8AE8-22E839C74318}">
      <dgm:prSet/>
      <dgm:spPr/>
      <dgm:t>
        <a:bodyPr/>
        <a:lstStyle/>
        <a:p>
          <a:pPr algn="just"/>
          <a:endParaRPr lang="es-ES">
            <a:solidFill>
              <a:schemeClr val="tx1"/>
            </a:solidFill>
          </a:endParaRPr>
        </a:p>
      </dgm:t>
    </dgm:pt>
    <dgm:pt modelId="{D3D097AF-F6E1-4C38-B05A-17D2B3269C50}">
      <dgm:prSet phldrT="[Texto]"/>
      <dgm:spPr/>
      <dgm:t>
        <a:bodyPr/>
        <a:lstStyle/>
        <a:p>
          <a:pPr algn="just"/>
          <a:r>
            <a:rPr lang="es-ES" dirty="0" smtClean="0"/>
            <a:t>Fomentar a los estudiantes de carreras administrativas a guiar a las comunidades sobre la manera para adquirir un crédito con la finalidad de mejorar los ingresos de las personas y productividad de cada una de sus actividades.</a:t>
          </a:r>
          <a:endParaRPr lang="es-ES" dirty="0"/>
        </a:p>
      </dgm:t>
    </dgm:pt>
    <dgm:pt modelId="{0CDB6BB1-B3A3-4B44-BD45-2FCEF256C9A6}" type="parTrans" cxnId="{2FC18AB9-5310-48B0-A871-3D373950E241}">
      <dgm:prSet/>
      <dgm:spPr/>
      <dgm:t>
        <a:bodyPr/>
        <a:lstStyle/>
        <a:p>
          <a:pPr algn="just"/>
          <a:endParaRPr lang="es-ES">
            <a:solidFill>
              <a:schemeClr val="tx1"/>
            </a:solidFill>
          </a:endParaRPr>
        </a:p>
      </dgm:t>
    </dgm:pt>
    <dgm:pt modelId="{D16A1601-A06B-4FDF-9728-1046365EB2BC}" type="sibTrans" cxnId="{2FC18AB9-5310-48B0-A871-3D373950E241}">
      <dgm:prSet/>
      <dgm:spPr/>
      <dgm:t>
        <a:bodyPr/>
        <a:lstStyle/>
        <a:p>
          <a:pPr algn="just"/>
          <a:endParaRPr lang="es-ES">
            <a:solidFill>
              <a:schemeClr val="tx1"/>
            </a:solidFill>
          </a:endParaRPr>
        </a:p>
      </dgm:t>
    </dgm:pt>
    <dgm:pt modelId="{8A8B262A-044D-460A-9C29-4D51B7D8B39B}" type="pres">
      <dgm:prSet presAssocID="{A22790B4-1186-439C-8967-D9873AECB9FA}" presName="linearFlow" presStyleCnt="0">
        <dgm:presLayoutVars>
          <dgm:dir/>
          <dgm:resizeHandles val="exact"/>
        </dgm:presLayoutVars>
      </dgm:prSet>
      <dgm:spPr/>
    </dgm:pt>
    <dgm:pt modelId="{E746B9AE-61C8-49A8-9257-89B7A56CD4A8}" type="pres">
      <dgm:prSet presAssocID="{A790810F-9424-4657-80F3-21057CB93EF0}" presName="composite" presStyleCnt="0"/>
      <dgm:spPr/>
    </dgm:pt>
    <dgm:pt modelId="{62C55A7F-EA92-422F-AA4D-CBB2F9730AC4}" type="pres">
      <dgm:prSet presAssocID="{A790810F-9424-4657-80F3-21057CB93EF0}" presName="imgShp"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8DD6403D-CB55-46A5-A122-D0E9FE653F0A}" type="pres">
      <dgm:prSet presAssocID="{A790810F-9424-4657-80F3-21057CB93EF0}" presName="txShp" presStyleLbl="node1" presStyleIdx="0" presStyleCnt="3">
        <dgm:presLayoutVars>
          <dgm:bulletEnabled val="1"/>
        </dgm:presLayoutVars>
      </dgm:prSet>
      <dgm:spPr/>
      <dgm:t>
        <a:bodyPr/>
        <a:lstStyle/>
        <a:p>
          <a:endParaRPr lang="es-ES"/>
        </a:p>
      </dgm:t>
    </dgm:pt>
    <dgm:pt modelId="{3E51B98B-C106-461D-902E-8E5EDB4C142C}" type="pres">
      <dgm:prSet presAssocID="{4901AF58-B769-47AA-89CE-0E3D06DDB88A}" presName="spacing" presStyleCnt="0"/>
      <dgm:spPr/>
    </dgm:pt>
    <dgm:pt modelId="{9ECCC8AA-64D6-4EC1-8879-0DF8C4BB2BD8}" type="pres">
      <dgm:prSet presAssocID="{7827EE15-FB5F-48AE-8026-D76DDD7A82D2}" presName="composite" presStyleCnt="0"/>
      <dgm:spPr/>
    </dgm:pt>
    <dgm:pt modelId="{285C8DD4-A5FD-4C08-8886-DCCD3169A10C}" type="pres">
      <dgm:prSet presAssocID="{7827EE15-FB5F-48AE-8026-D76DDD7A82D2}" presName="imgShp" presStyleLbl="fgImgPlace1" presStyleIdx="1" presStyleCnt="3"/>
      <dgm:spPr>
        <a:blipFill rotWithShape="1">
          <a:blip xmlns:r="http://schemas.openxmlformats.org/officeDocument/2006/relationships" r:embed="rId2"/>
          <a:stretch>
            <a:fillRect/>
          </a:stretch>
        </a:blipFill>
      </dgm:spPr>
    </dgm:pt>
    <dgm:pt modelId="{F351C422-68A0-4855-859C-B52A2283BB61}" type="pres">
      <dgm:prSet presAssocID="{7827EE15-FB5F-48AE-8026-D76DDD7A82D2}" presName="txShp" presStyleLbl="node1" presStyleIdx="1" presStyleCnt="3">
        <dgm:presLayoutVars>
          <dgm:bulletEnabled val="1"/>
        </dgm:presLayoutVars>
      </dgm:prSet>
      <dgm:spPr/>
      <dgm:t>
        <a:bodyPr/>
        <a:lstStyle/>
        <a:p>
          <a:endParaRPr lang="es-ES"/>
        </a:p>
      </dgm:t>
    </dgm:pt>
    <dgm:pt modelId="{DC7A15AF-E867-41FC-BB54-685DB9D8824E}" type="pres">
      <dgm:prSet presAssocID="{27737ED9-84B8-41B4-9609-61338415E421}" presName="spacing" presStyleCnt="0"/>
      <dgm:spPr/>
    </dgm:pt>
    <dgm:pt modelId="{718D4205-8D9D-4A90-8610-55504FA5E824}" type="pres">
      <dgm:prSet presAssocID="{D3D097AF-F6E1-4C38-B05A-17D2B3269C50}" presName="composite" presStyleCnt="0"/>
      <dgm:spPr/>
    </dgm:pt>
    <dgm:pt modelId="{3EC5844E-F547-46D5-8DB2-7417AB0FCA25}" type="pres">
      <dgm:prSet presAssocID="{D3D097AF-F6E1-4C38-B05A-17D2B3269C50}" presName="imgShp" presStyleLbl="fgImgPlace1" presStyleIdx="2" presStyleCnt="3"/>
      <dgm:spPr>
        <a:blipFill rotWithShape="1">
          <a:blip xmlns:r="http://schemas.openxmlformats.org/officeDocument/2006/relationships" r:embed="rId3"/>
          <a:stretch>
            <a:fillRect/>
          </a:stretch>
        </a:blipFill>
      </dgm:spPr>
    </dgm:pt>
    <dgm:pt modelId="{9C912FEA-534F-4628-BCB3-0DF8E2F73448}" type="pres">
      <dgm:prSet presAssocID="{D3D097AF-F6E1-4C38-B05A-17D2B3269C50}" presName="txShp" presStyleLbl="node1" presStyleIdx="2" presStyleCnt="3">
        <dgm:presLayoutVars>
          <dgm:bulletEnabled val="1"/>
        </dgm:presLayoutVars>
      </dgm:prSet>
      <dgm:spPr/>
      <dgm:t>
        <a:bodyPr/>
        <a:lstStyle/>
        <a:p>
          <a:endParaRPr lang="es-ES"/>
        </a:p>
      </dgm:t>
    </dgm:pt>
  </dgm:ptLst>
  <dgm:cxnLst>
    <dgm:cxn modelId="{31A3EAD0-EB1C-4945-8AE8-22E839C74318}" srcId="{A22790B4-1186-439C-8967-D9873AECB9FA}" destId="{7827EE15-FB5F-48AE-8026-D76DDD7A82D2}" srcOrd="1" destOrd="0" parTransId="{8AFC4CC0-6B02-4309-8463-79582C7123E9}" sibTransId="{27737ED9-84B8-41B4-9609-61338415E421}"/>
    <dgm:cxn modelId="{2FC18AB9-5310-48B0-A871-3D373950E241}" srcId="{A22790B4-1186-439C-8967-D9873AECB9FA}" destId="{D3D097AF-F6E1-4C38-B05A-17D2B3269C50}" srcOrd="2" destOrd="0" parTransId="{0CDB6BB1-B3A3-4B44-BD45-2FCEF256C9A6}" sibTransId="{D16A1601-A06B-4FDF-9728-1046365EB2BC}"/>
    <dgm:cxn modelId="{41470A87-DAD1-474D-B261-4F57CD81EFFE}" type="presOf" srcId="{D3D097AF-F6E1-4C38-B05A-17D2B3269C50}" destId="{9C912FEA-534F-4628-BCB3-0DF8E2F73448}" srcOrd="0" destOrd="0" presId="urn:microsoft.com/office/officeart/2005/8/layout/vList3"/>
    <dgm:cxn modelId="{EA86D315-2A29-4CE7-A366-3F385B7807C5}" srcId="{A22790B4-1186-439C-8967-D9873AECB9FA}" destId="{A790810F-9424-4657-80F3-21057CB93EF0}" srcOrd="0" destOrd="0" parTransId="{2D85CBEF-F78A-4857-BA52-C1FAA698070F}" sibTransId="{4901AF58-B769-47AA-89CE-0E3D06DDB88A}"/>
    <dgm:cxn modelId="{67E9B0BE-0617-4AD9-A3E5-277C48D29C60}" type="presOf" srcId="{A790810F-9424-4657-80F3-21057CB93EF0}" destId="{8DD6403D-CB55-46A5-A122-D0E9FE653F0A}" srcOrd="0" destOrd="0" presId="urn:microsoft.com/office/officeart/2005/8/layout/vList3"/>
    <dgm:cxn modelId="{034D818B-79ED-428D-B26D-3451DDF915E8}" type="presOf" srcId="{7827EE15-FB5F-48AE-8026-D76DDD7A82D2}" destId="{F351C422-68A0-4855-859C-B52A2283BB61}" srcOrd="0" destOrd="0" presId="urn:microsoft.com/office/officeart/2005/8/layout/vList3"/>
    <dgm:cxn modelId="{99499E50-2B0F-461E-8ADB-8611E3E9C3B9}" type="presOf" srcId="{A22790B4-1186-439C-8967-D9873AECB9FA}" destId="{8A8B262A-044D-460A-9C29-4D51B7D8B39B}" srcOrd="0" destOrd="0" presId="urn:microsoft.com/office/officeart/2005/8/layout/vList3"/>
    <dgm:cxn modelId="{5D8A73D8-55CB-4156-878E-D7EAC53A26EB}" type="presParOf" srcId="{8A8B262A-044D-460A-9C29-4D51B7D8B39B}" destId="{E746B9AE-61C8-49A8-9257-89B7A56CD4A8}" srcOrd="0" destOrd="0" presId="urn:microsoft.com/office/officeart/2005/8/layout/vList3"/>
    <dgm:cxn modelId="{F87E05FB-5B19-4111-A329-AC113AEC6F8B}" type="presParOf" srcId="{E746B9AE-61C8-49A8-9257-89B7A56CD4A8}" destId="{62C55A7F-EA92-422F-AA4D-CBB2F9730AC4}" srcOrd="0" destOrd="0" presId="urn:microsoft.com/office/officeart/2005/8/layout/vList3"/>
    <dgm:cxn modelId="{1956AEAC-6F7D-4ED4-97DF-A924C8A627E6}" type="presParOf" srcId="{E746B9AE-61C8-49A8-9257-89B7A56CD4A8}" destId="{8DD6403D-CB55-46A5-A122-D0E9FE653F0A}" srcOrd="1" destOrd="0" presId="urn:microsoft.com/office/officeart/2005/8/layout/vList3"/>
    <dgm:cxn modelId="{5916375A-7D33-48AF-8D9E-6EAFAC7834AF}" type="presParOf" srcId="{8A8B262A-044D-460A-9C29-4D51B7D8B39B}" destId="{3E51B98B-C106-461D-902E-8E5EDB4C142C}" srcOrd="1" destOrd="0" presId="urn:microsoft.com/office/officeart/2005/8/layout/vList3"/>
    <dgm:cxn modelId="{AD1380A7-2D2D-41C4-8CA2-C56F956162FA}" type="presParOf" srcId="{8A8B262A-044D-460A-9C29-4D51B7D8B39B}" destId="{9ECCC8AA-64D6-4EC1-8879-0DF8C4BB2BD8}" srcOrd="2" destOrd="0" presId="urn:microsoft.com/office/officeart/2005/8/layout/vList3"/>
    <dgm:cxn modelId="{278F8B93-889B-452D-B9AC-1C563275E331}" type="presParOf" srcId="{9ECCC8AA-64D6-4EC1-8879-0DF8C4BB2BD8}" destId="{285C8DD4-A5FD-4C08-8886-DCCD3169A10C}" srcOrd="0" destOrd="0" presId="urn:microsoft.com/office/officeart/2005/8/layout/vList3"/>
    <dgm:cxn modelId="{B720B9E9-B9A5-4F96-B5BE-BA41565D36D7}" type="presParOf" srcId="{9ECCC8AA-64D6-4EC1-8879-0DF8C4BB2BD8}" destId="{F351C422-68A0-4855-859C-B52A2283BB61}" srcOrd="1" destOrd="0" presId="urn:microsoft.com/office/officeart/2005/8/layout/vList3"/>
    <dgm:cxn modelId="{1E401CA8-ADB8-42F1-BAB7-DE0765F0773A}" type="presParOf" srcId="{8A8B262A-044D-460A-9C29-4D51B7D8B39B}" destId="{DC7A15AF-E867-41FC-BB54-685DB9D8824E}" srcOrd="3" destOrd="0" presId="urn:microsoft.com/office/officeart/2005/8/layout/vList3"/>
    <dgm:cxn modelId="{C0C0F01E-E30B-4136-BE15-C1283BB284BF}" type="presParOf" srcId="{8A8B262A-044D-460A-9C29-4D51B7D8B39B}" destId="{718D4205-8D9D-4A90-8610-55504FA5E824}" srcOrd="4" destOrd="0" presId="urn:microsoft.com/office/officeart/2005/8/layout/vList3"/>
    <dgm:cxn modelId="{677BAEF2-B541-47BA-9BF5-7B84506ACC6F}" type="presParOf" srcId="{718D4205-8D9D-4A90-8610-55504FA5E824}" destId="{3EC5844E-F547-46D5-8DB2-7417AB0FCA25}" srcOrd="0" destOrd="0" presId="urn:microsoft.com/office/officeart/2005/8/layout/vList3"/>
    <dgm:cxn modelId="{20F2E84A-EBA3-4BE4-B409-52CD2C53CD4B}" type="presParOf" srcId="{718D4205-8D9D-4A90-8610-55504FA5E824}" destId="{9C912FEA-534F-4628-BCB3-0DF8E2F7344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CAD7-A239-4B31-BD71-730663D9FCB3}">
      <dsp:nvSpPr>
        <dsp:cNvPr id="0" name=""/>
        <dsp:cNvSpPr/>
      </dsp:nvSpPr>
      <dsp:spPr>
        <a:xfrm>
          <a:off x="0" y="43545"/>
          <a:ext cx="7920880" cy="66954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smtClean="0">
              <a:latin typeface="+mn-lt"/>
            </a:rPr>
            <a:t>OBJETIVO GENERAL</a:t>
          </a:r>
          <a:endParaRPr lang="es-EC" sz="2000" b="1" kern="1200" dirty="0">
            <a:latin typeface="+mn-lt"/>
          </a:endParaRPr>
        </a:p>
      </dsp:txBody>
      <dsp:txXfrm>
        <a:off x="32684" y="76229"/>
        <a:ext cx="7855512" cy="604176"/>
      </dsp:txXfrm>
    </dsp:sp>
    <dsp:sp modelId="{F40E42B3-E748-456C-8EAF-C05D1A0B89C0}">
      <dsp:nvSpPr>
        <dsp:cNvPr id="0" name=""/>
        <dsp:cNvSpPr/>
      </dsp:nvSpPr>
      <dsp:spPr>
        <a:xfrm>
          <a:off x="0" y="713089"/>
          <a:ext cx="7920880" cy="16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5400" rIns="142240" bIns="25400" numCol="1" spcCol="1270" anchor="t" anchorCtr="0">
          <a:noAutofit/>
        </a:bodyPr>
        <a:lstStyle/>
        <a:p>
          <a:pPr marL="228600" lvl="1" indent="-228600" algn="just" defTabSz="889000">
            <a:lnSpc>
              <a:spcPct val="90000"/>
            </a:lnSpc>
            <a:spcBef>
              <a:spcPct val="0"/>
            </a:spcBef>
            <a:spcAft>
              <a:spcPct val="20000"/>
            </a:spcAft>
            <a:buChar char="••"/>
          </a:pPr>
          <a:endParaRPr lang="es-EC" sz="2000" kern="1200" dirty="0">
            <a:latin typeface="+mn-lt"/>
          </a:endParaRPr>
        </a:p>
        <a:p>
          <a:pPr marL="228600" lvl="1" indent="-228600" algn="just" defTabSz="889000">
            <a:lnSpc>
              <a:spcPct val="90000"/>
            </a:lnSpc>
            <a:spcBef>
              <a:spcPct val="0"/>
            </a:spcBef>
            <a:spcAft>
              <a:spcPct val="20000"/>
            </a:spcAft>
            <a:buChar char="••"/>
          </a:pPr>
          <a:r>
            <a:rPr lang="es-ES" sz="2000" kern="1200" dirty="0" smtClean="0">
              <a:latin typeface="+mn-lt"/>
            </a:rPr>
            <a:t>Analizar la situación económica de los sectores rurales del Cantón Rumiñahui, mediante un estudio detallado de cada actividad económica, para medir sus ingresos económicos y fuentes de financiamiento.</a:t>
          </a:r>
          <a:endParaRPr lang="es-EC" sz="2000" kern="1200" dirty="0">
            <a:latin typeface="+mn-lt"/>
          </a:endParaRPr>
        </a:p>
      </dsp:txBody>
      <dsp:txXfrm>
        <a:off x="0" y="713089"/>
        <a:ext cx="7920880" cy="1691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CE845-4D05-41AA-BD39-953D8063B313}">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D3E6D-4C5D-4B91-A45E-53FE7F07310F}">
      <dsp:nvSpPr>
        <dsp:cNvPr id="0" name=""/>
        <dsp:cNvSpPr/>
      </dsp:nvSpPr>
      <dsp:spPr>
        <a:xfrm>
          <a:off x="560539" y="381982"/>
          <a:ext cx="8215808" cy="76436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5720" rIns="45720" bIns="45720" numCol="1" spcCol="1270" anchor="t" anchorCtr="0">
          <a:noAutofit/>
        </a:bodyPr>
        <a:lstStyle/>
        <a:p>
          <a:pPr lvl="0" algn="just" defTabSz="800100">
            <a:lnSpc>
              <a:spcPct val="90000"/>
            </a:lnSpc>
            <a:spcBef>
              <a:spcPct val="0"/>
            </a:spcBef>
            <a:spcAft>
              <a:spcPct val="35000"/>
            </a:spcAft>
          </a:pPr>
          <a:r>
            <a:rPr lang="es-ES" sz="1800" kern="1200" smtClean="0"/>
            <a:t>Analizar la situación económica actual de las microempresas en los sectores rurales del Cantón Rumiñahui para definir su situación actual.</a:t>
          </a:r>
          <a:endParaRPr lang="es-ES" sz="1800" kern="1200"/>
        </a:p>
        <a:p>
          <a:pPr marL="171450" lvl="1" indent="-171450" algn="just" defTabSz="800100">
            <a:lnSpc>
              <a:spcPct val="90000"/>
            </a:lnSpc>
            <a:spcBef>
              <a:spcPct val="0"/>
            </a:spcBef>
            <a:spcAft>
              <a:spcPct val="15000"/>
            </a:spcAft>
            <a:buChar char="••"/>
          </a:pPr>
          <a:endParaRPr lang="es-ES" sz="1800" kern="1200"/>
        </a:p>
      </dsp:txBody>
      <dsp:txXfrm>
        <a:off x="560539" y="381982"/>
        <a:ext cx="8215808" cy="764362"/>
      </dsp:txXfrm>
    </dsp:sp>
    <dsp:sp modelId="{50390093-0A56-4C7D-8144-136447EF47CE}">
      <dsp:nvSpPr>
        <dsp:cNvPr id="0" name=""/>
        <dsp:cNvSpPr/>
      </dsp:nvSpPr>
      <dsp:spPr>
        <a:xfrm>
          <a:off x="82813" y="286437"/>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16A8CE1-B99B-4432-BB3B-C75794077EBB}">
      <dsp:nvSpPr>
        <dsp:cNvPr id="0" name=""/>
        <dsp:cNvSpPr/>
      </dsp:nvSpPr>
      <dsp:spPr>
        <a:xfrm>
          <a:off x="998765" y="1528724"/>
          <a:ext cx="7777582" cy="764362"/>
        </a:xfrm>
        <a:prstGeom prst="rect">
          <a:avLst/>
        </a:prstGeom>
        <a:gradFill rotWithShape="0">
          <a:gsLst>
            <a:gs pos="0">
              <a:schemeClr val="accent4">
                <a:hueOff val="-6997053"/>
                <a:satOff val="600"/>
                <a:lumOff val="-6994"/>
                <a:alphaOff val="0"/>
                <a:tint val="50000"/>
                <a:satMod val="300000"/>
              </a:schemeClr>
            </a:gs>
            <a:gs pos="35000">
              <a:schemeClr val="accent4">
                <a:hueOff val="-6997053"/>
                <a:satOff val="600"/>
                <a:lumOff val="-6994"/>
                <a:alphaOff val="0"/>
                <a:tint val="37000"/>
                <a:satMod val="300000"/>
              </a:schemeClr>
            </a:gs>
            <a:gs pos="100000">
              <a:schemeClr val="accent4">
                <a:hueOff val="-6997053"/>
                <a:satOff val="600"/>
                <a:lumOff val="-69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5720" rIns="45720" bIns="45720" numCol="1" spcCol="1270" anchor="ctr" anchorCtr="0">
          <a:noAutofit/>
        </a:bodyPr>
        <a:lstStyle/>
        <a:p>
          <a:pPr lvl="0" algn="just" defTabSz="800100">
            <a:lnSpc>
              <a:spcPct val="90000"/>
            </a:lnSpc>
            <a:spcBef>
              <a:spcPct val="0"/>
            </a:spcBef>
            <a:spcAft>
              <a:spcPct val="35000"/>
            </a:spcAft>
          </a:pPr>
          <a:r>
            <a:rPr lang="es-ES" sz="1800" kern="1200" dirty="0" smtClean="0"/>
            <a:t>Describir las actividades económicas que desempeñan para destacar cuales son las más rentables.</a:t>
          </a:r>
          <a:endParaRPr lang="es-ES" sz="1800" kern="1200" dirty="0"/>
        </a:p>
      </dsp:txBody>
      <dsp:txXfrm>
        <a:off x="998765" y="1528724"/>
        <a:ext cx="7777582" cy="764362"/>
      </dsp:txXfrm>
    </dsp:sp>
    <dsp:sp modelId="{D93AA3DE-C5E2-4EBB-8BC0-882A605E3968}">
      <dsp:nvSpPr>
        <dsp:cNvPr id="0" name=""/>
        <dsp:cNvSpPr/>
      </dsp:nvSpPr>
      <dsp:spPr>
        <a:xfrm>
          <a:off x="521039" y="1433178"/>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6997053"/>
              <a:satOff val="600"/>
              <a:lumOff val="-6994"/>
              <a:alphaOff val="0"/>
            </a:schemeClr>
          </a:solidFill>
          <a:prstDash val="solid"/>
        </a:ln>
        <a:effectLst/>
      </dsp:spPr>
      <dsp:style>
        <a:lnRef idx="1">
          <a:scrgbClr r="0" g="0" b="0"/>
        </a:lnRef>
        <a:fillRef idx="2">
          <a:scrgbClr r="0" g="0" b="0"/>
        </a:fillRef>
        <a:effectRef idx="0">
          <a:scrgbClr r="0" g="0" b="0"/>
        </a:effectRef>
        <a:fontRef idx="minor"/>
      </dsp:style>
    </dsp:sp>
    <dsp:sp modelId="{8CC1F541-6101-4C9C-A27C-07F1FD8299C3}">
      <dsp:nvSpPr>
        <dsp:cNvPr id="0" name=""/>
        <dsp:cNvSpPr/>
      </dsp:nvSpPr>
      <dsp:spPr>
        <a:xfrm>
          <a:off x="998765" y="2675465"/>
          <a:ext cx="7777582" cy="764362"/>
        </a:xfrm>
        <a:prstGeom prst="rect">
          <a:avLst/>
        </a:prstGeom>
        <a:gradFill rotWithShape="0">
          <a:gsLst>
            <a:gs pos="0">
              <a:schemeClr val="accent4">
                <a:hueOff val="-13994106"/>
                <a:satOff val="1199"/>
                <a:lumOff val="-13988"/>
                <a:alphaOff val="0"/>
                <a:tint val="50000"/>
                <a:satMod val="300000"/>
              </a:schemeClr>
            </a:gs>
            <a:gs pos="35000">
              <a:schemeClr val="accent4">
                <a:hueOff val="-13994106"/>
                <a:satOff val="1199"/>
                <a:lumOff val="-13988"/>
                <a:alphaOff val="0"/>
                <a:tint val="37000"/>
                <a:satMod val="300000"/>
              </a:schemeClr>
            </a:gs>
            <a:gs pos="100000">
              <a:schemeClr val="accent4">
                <a:hueOff val="-13994106"/>
                <a:satOff val="1199"/>
                <a:lumOff val="-13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5720" rIns="45720" bIns="45720" numCol="1" spcCol="1270" anchor="t" anchorCtr="0">
          <a:noAutofit/>
        </a:bodyPr>
        <a:lstStyle/>
        <a:p>
          <a:pPr lvl="0" algn="just" defTabSz="800100">
            <a:lnSpc>
              <a:spcPct val="90000"/>
            </a:lnSpc>
            <a:spcBef>
              <a:spcPct val="0"/>
            </a:spcBef>
            <a:spcAft>
              <a:spcPct val="35000"/>
            </a:spcAft>
          </a:pPr>
          <a:r>
            <a:rPr lang="es-ES" sz="1800" kern="1200" smtClean="0"/>
            <a:t>Investigar cuáles son sus principales fuentes de financiamiento para proponer fuentes alternativas y eficientes.</a:t>
          </a:r>
          <a:endParaRPr lang="es-ES" sz="1800" kern="1200"/>
        </a:p>
        <a:p>
          <a:pPr marL="171450" lvl="1" indent="-171450" algn="just" defTabSz="800100">
            <a:lnSpc>
              <a:spcPct val="90000"/>
            </a:lnSpc>
            <a:spcBef>
              <a:spcPct val="0"/>
            </a:spcBef>
            <a:spcAft>
              <a:spcPct val="15000"/>
            </a:spcAft>
            <a:buChar char="••"/>
          </a:pPr>
          <a:endParaRPr lang="es-ES" sz="1800" kern="1200"/>
        </a:p>
      </dsp:txBody>
      <dsp:txXfrm>
        <a:off x="998765" y="2675465"/>
        <a:ext cx="7777582" cy="764362"/>
      </dsp:txXfrm>
    </dsp:sp>
    <dsp:sp modelId="{4E188150-2BFC-4BBF-B550-09A62B19B709}">
      <dsp:nvSpPr>
        <dsp:cNvPr id="0" name=""/>
        <dsp:cNvSpPr/>
      </dsp:nvSpPr>
      <dsp:spPr>
        <a:xfrm>
          <a:off x="521039" y="2579920"/>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13994106"/>
              <a:satOff val="1199"/>
              <a:lumOff val="-13988"/>
              <a:alphaOff val="0"/>
            </a:schemeClr>
          </a:solidFill>
          <a:prstDash val="solid"/>
        </a:ln>
        <a:effectLst/>
      </dsp:spPr>
      <dsp:style>
        <a:lnRef idx="1">
          <a:scrgbClr r="0" g="0" b="0"/>
        </a:lnRef>
        <a:fillRef idx="2">
          <a:scrgbClr r="0" g="0" b="0"/>
        </a:fillRef>
        <a:effectRef idx="0">
          <a:scrgbClr r="0" g="0" b="0"/>
        </a:effectRef>
        <a:fontRef idx="minor"/>
      </dsp:style>
    </dsp:sp>
    <dsp:sp modelId="{C5D51C36-31FC-442E-A2CE-21941DC1D551}">
      <dsp:nvSpPr>
        <dsp:cNvPr id="0" name=""/>
        <dsp:cNvSpPr/>
      </dsp:nvSpPr>
      <dsp:spPr>
        <a:xfrm>
          <a:off x="560539" y="3822207"/>
          <a:ext cx="8215808" cy="764362"/>
        </a:xfrm>
        <a:prstGeom prst="rect">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5720" rIns="45720" bIns="45720" numCol="1" spcCol="1270" anchor="ctr" anchorCtr="0">
          <a:noAutofit/>
        </a:bodyPr>
        <a:lstStyle/>
        <a:p>
          <a:pPr lvl="0" algn="just" defTabSz="800100">
            <a:lnSpc>
              <a:spcPct val="90000"/>
            </a:lnSpc>
            <a:spcBef>
              <a:spcPct val="0"/>
            </a:spcBef>
            <a:spcAft>
              <a:spcPct val="35000"/>
            </a:spcAft>
          </a:pPr>
          <a:r>
            <a:rPr lang="es-ES" sz="1800" kern="1200" dirty="0" smtClean="0"/>
            <a:t>Calcular y analizar los costos y gastos que influyen en cada actividad económica que son decisivas para determinar los resultados económicos.</a:t>
          </a:r>
          <a:endParaRPr lang="es-ES" sz="1800" kern="1200" dirty="0"/>
        </a:p>
      </dsp:txBody>
      <dsp:txXfrm>
        <a:off x="560539" y="3822207"/>
        <a:ext cx="8215808" cy="764362"/>
      </dsp:txXfrm>
    </dsp:sp>
    <dsp:sp modelId="{0B8732D5-33A3-4477-9BC1-2CDC01964399}">
      <dsp:nvSpPr>
        <dsp:cNvPr id="0" name=""/>
        <dsp:cNvSpPr/>
      </dsp:nvSpPr>
      <dsp:spPr>
        <a:xfrm>
          <a:off x="82813" y="3726662"/>
          <a:ext cx="955452" cy="9554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0991160"/>
              <a:satOff val="1799"/>
              <a:lumOff val="-20982"/>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1730-A582-42C1-A20C-0599AD3D765C}">
      <dsp:nvSpPr>
        <dsp:cNvPr id="0" name=""/>
        <dsp:cNvSpPr/>
      </dsp:nvSpPr>
      <dsp:spPr>
        <a:xfrm>
          <a:off x="1277949" y="1449"/>
          <a:ext cx="1735541" cy="115702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FD14B-D7CD-4A18-A71A-26BC12262AB6}">
      <dsp:nvSpPr>
        <dsp:cNvPr id="0" name=""/>
        <dsp:cNvSpPr/>
      </dsp:nvSpPr>
      <dsp:spPr>
        <a:xfrm>
          <a:off x="3085954" y="1230823"/>
          <a:ext cx="2458833" cy="151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latin typeface="+mn-lt"/>
            </a:rPr>
            <a:t>La población ocupada en labores de Agricultura, Ganadería, Silvicultura y Pesca en el cantón representa el 1,98%, de los cuales el mayor porcentaje corresponde a hombres.</a:t>
          </a:r>
          <a:endParaRPr lang="es-ES" sz="1600" kern="1200">
            <a:latin typeface="+mn-lt"/>
          </a:endParaRPr>
        </a:p>
      </dsp:txBody>
      <dsp:txXfrm>
        <a:off x="3085954" y="1230823"/>
        <a:ext cx="2458833" cy="1518778"/>
      </dsp:txXfrm>
    </dsp:sp>
    <dsp:sp modelId="{C4D6CC39-D526-4423-8DC9-186B198406A5}">
      <dsp:nvSpPr>
        <dsp:cNvPr id="0" name=""/>
        <dsp:cNvSpPr/>
      </dsp:nvSpPr>
      <dsp:spPr>
        <a:xfrm>
          <a:off x="2869012" y="1014066"/>
          <a:ext cx="590516" cy="590668"/>
        </a:xfrm>
        <a:prstGeom prst="halfFrame">
          <a:avLst>
            <a:gd name="adj1" fmla="val 25770"/>
            <a:gd name="adj2" fmla="val 257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0FF3E-00DD-4F54-9DCD-1890C3FAAAB7}">
      <dsp:nvSpPr>
        <dsp:cNvPr id="0" name=""/>
        <dsp:cNvSpPr/>
      </dsp:nvSpPr>
      <dsp:spPr>
        <a:xfrm rot="5400000">
          <a:off x="5188242" y="1014143"/>
          <a:ext cx="590668" cy="590516"/>
        </a:xfrm>
        <a:prstGeom prst="halfFrame">
          <a:avLst>
            <a:gd name="adj1" fmla="val 25770"/>
            <a:gd name="adj2" fmla="val 25770"/>
          </a:avLst>
        </a:prstGeom>
        <a:solidFill>
          <a:schemeClr val="accent3">
            <a:hueOff val="6940652"/>
            <a:satOff val="5126"/>
            <a:lumOff val="1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58B0A-B1FF-4934-A8DF-13D400A088A3}">
      <dsp:nvSpPr>
        <dsp:cNvPr id="0" name=""/>
        <dsp:cNvSpPr/>
      </dsp:nvSpPr>
      <dsp:spPr>
        <a:xfrm rot="16200000">
          <a:off x="2868935" y="2376062"/>
          <a:ext cx="590668" cy="590516"/>
        </a:xfrm>
        <a:prstGeom prst="halfFrame">
          <a:avLst>
            <a:gd name="adj1" fmla="val 25770"/>
            <a:gd name="adj2" fmla="val 25770"/>
          </a:avLst>
        </a:prstGeom>
        <a:solidFill>
          <a:schemeClr val="accent3">
            <a:hueOff val="13881304"/>
            <a:satOff val="10253"/>
            <a:lumOff val="2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D1214-88B4-4EBE-91C0-32726500E467}">
      <dsp:nvSpPr>
        <dsp:cNvPr id="0" name=""/>
        <dsp:cNvSpPr/>
      </dsp:nvSpPr>
      <dsp:spPr>
        <a:xfrm rot="10800000">
          <a:off x="5188318" y="2375985"/>
          <a:ext cx="590516" cy="590668"/>
        </a:xfrm>
        <a:prstGeom prst="halfFrame">
          <a:avLst>
            <a:gd name="adj1" fmla="val 25770"/>
            <a:gd name="adj2" fmla="val 25770"/>
          </a:avLst>
        </a:prstGeom>
        <a:solidFill>
          <a:schemeClr val="accent3">
            <a:hueOff val="20821956"/>
            <a:satOff val="15379"/>
            <a:lumOff val="3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B0B2D-E58C-4A5A-814D-C76B6525D162}">
      <dsp:nvSpPr>
        <dsp:cNvPr id="0" name=""/>
        <dsp:cNvSpPr/>
      </dsp:nvSpPr>
      <dsp:spPr>
        <a:xfrm>
          <a:off x="4599" y="1602933"/>
          <a:ext cx="1906700" cy="19067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smtClean="0">
              <a:latin typeface="+mn-lt"/>
            </a:rPr>
            <a:t>El cantón Rumiñahui representa el 2,27% del territorio de la provincia de Pichincha.</a:t>
          </a:r>
          <a:endParaRPr lang="es-ES" sz="1400" kern="1200" dirty="0">
            <a:latin typeface="+mn-lt"/>
          </a:endParaRPr>
        </a:p>
      </dsp:txBody>
      <dsp:txXfrm>
        <a:off x="283829" y="1882163"/>
        <a:ext cx="1348240" cy="1348240"/>
      </dsp:txXfrm>
    </dsp:sp>
    <dsp:sp modelId="{BE413DD9-4A3C-4314-8274-BEFD15EA3227}">
      <dsp:nvSpPr>
        <dsp:cNvPr id="0" name=""/>
        <dsp:cNvSpPr/>
      </dsp:nvSpPr>
      <dsp:spPr>
        <a:xfrm rot="19041445">
          <a:off x="1885582" y="2293159"/>
          <a:ext cx="622871" cy="0"/>
        </a:xfrm>
        <a:custGeom>
          <a:avLst/>
          <a:gdLst/>
          <a:ahLst/>
          <a:cxnLst/>
          <a:rect l="0" t="0" r="0" b="0"/>
          <a:pathLst>
            <a:path>
              <a:moveTo>
                <a:pt x="0" y="0"/>
              </a:moveTo>
              <a:lnTo>
                <a:pt x="62287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7B3C2-71B1-484E-9886-E3E286EDDFE7}">
      <dsp:nvSpPr>
        <dsp:cNvPr id="0" name=""/>
        <dsp:cNvSpPr/>
      </dsp:nvSpPr>
      <dsp:spPr>
        <a:xfrm rot="13358555">
          <a:off x="4369822" y="2293159"/>
          <a:ext cx="622871" cy="0"/>
        </a:xfrm>
        <a:custGeom>
          <a:avLst/>
          <a:gdLst/>
          <a:ahLst/>
          <a:cxnLst/>
          <a:rect l="0" t="0" r="0" b="0"/>
          <a:pathLst>
            <a:path>
              <a:moveTo>
                <a:pt x="0" y="0"/>
              </a:moveTo>
              <a:lnTo>
                <a:pt x="62287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02182-F6C1-4977-8C92-4EA77189636E}">
      <dsp:nvSpPr>
        <dsp:cNvPr id="0" name=""/>
        <dsp:cNvSpPr/>
      </dsp:nvSpPr>
      <dsp:spPr>
        <a:xfrm>
          <a:off x="2426108" y="2082186"/>
          <a:ext cx="22286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0A89E-C948-4803-8DEE-51161A85E767}">
      <dsp:nvSpPr>
        <dsp:cNvPr id="0" name=""/>
        <dsp:cNvSpPr/>
      </dsp:nvSpPr>
      <dsp:spPr>
        <a:xfrm>
          <a:off x="2648974" y="1608088"/>
          <a:ext cx="1580326" cy="9481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smtClean="0">
              <a:latin typeface="+mn-lt"/>
            </a:rPr>
            <a:t>Superficie total de 13.576,04 has.</a:t>
          </a:r>
          <a:endParaRPr lang="es-ES" sz="1400" kern="1200" dirty="0">
            <a:latin typeface="+mn-lt"/>
          </a:endParaRPr>
        </a:p>
      </dsp:txBody>
      <dsp:txXfrm>
        <a:off x="2648974" y="1608088"/>
        <a:ext cx="1580326" cy="948195"/>
      </dsp:txXfrm>
    </dsp:sp>
    <dsp:sp modelId="{FC5E54CA-53A4-4ADB-8C15-6ECBBF11AC82}">
      <dsp:nvSpPr>
        <dsp:cNvPr id="0" name=""/>
        <dsp:cNvSpPr/>
      </dsp:nvSpPr>
      <dsp:spPr>
        <a:xfrm>
          <a:off x="4229301" y="2082186"/>
          <a:ext cx="22286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FE9AD-96E5-4F9A-8FE8-133D5B6B70AD}">
      <dsp:nvSpPr>
        <dsp:cNvPr id="0" name=""/>
        <dsp:cNvSpPr/>
      </dsp:nvSpPr>
      <dsp:spPr>
        <a:xfrm rot="2558555">
          <a:off x="1885582" y="2819408"/>
          <a:ext cx="622871" cy="0"/>
        </a:xfrm>
        <a:custGeom>
          <a:avLst/>
          <a:gdLst/>
          <a:ahLst/>
          <a:cxnLst/>
          <a:rect l="0" t="0" r="0" b="0"/>
          <a:pathLst>
            <a:path>
              <a:moveTo>
                <a:pt x="0" y="0"/>
              </a:moveTo>
              <a:lnTo>
                <a:pt x="62287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A9126-92B2-4435-BF5A-BA723125E37D}">
      <dsp:nvSpPr>
        <dsp:cNvPr id="0" name=""/>
        <dsp:cNvSpPr/>
      </dsp:nvSpPr>
      <dsp:spPr>
        <a:xfrm rot="8241445">
          <a:off x="4369822" y="2819408"/>
          <a:ext cx="622871" cy="0"/>
        </a:xfrm>
        <a:custGeom>
          <a:avLst/>
          <a:gdLst/>
          <a:ahLst/>
          <a:cxnLst/>
          <a:rect l="0" t="0" r="0" b="0"/>
          <a:pathLst>
            <a:path>
              <a:moveTo>
                <a:pt x="0" y="0"/>
              </a:moveTo>
              <a:lnTo>
                <a:pt x="62287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BA3F4-F1AB-4AE8-8E7E-8A62C58D859B}">
      <dsp:nvSpPr>
        <dsp:cNvPr id="0" name=""/>
        <dsp:cNvSpPr/>
      </dsp:nvSpPr>
      <dsp:spPr>
        <a:xfrm>
          <a:off x="2426108" y="3030381"/>
          <a:ext cx="22286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CE94A-6C72-4AA0-98FB-F276D61C595D}">
      <dsp:nvSpPr>
        <dsp:cNvPr id="0" name=""/>
        <dsp:cNvSpPr/>
      </dsp:nvSpPr>
      <dsp:spPr>
        <a:xfrm>
          <a:off x="2648974" y="2556284"/>
          <a:ext cx="1580326" cy="9481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smtClean="0">
              <a:latin typeface="+mn-lt"/>
            </a:rPr>
            <a:t>El 54% (7.349,84 has) son áreas ocupadas con fines de protección y conservación.</a:t>
          </a:r>
          <a:endParaRPr lang="es-ES" sz="1400" kern="1200" dirty="0">
            <a:latin typeface="+mn-lt"/>
          </a:endParaRPr>
        </a:p>
      </dsp:txBody>
      <dsp:txXfrm>
        <a:off x="2648974" y="2556284"/>
        <a:ext cx="1580326" cy="948195"/>
      </dsp:txXfrm>
    </dsp:sp>
    <dsp:sp modelId="{6241DC1C-6BA7-4F28-B7D8-341E2B526818}">
      <dsp:nvSpPr>
        <dsp:cNvPr id="0" name=""/>
        <dsp:cNvSpPr/>
      </dsp:nvSpPr>
      <dsp:spPr>
        <a:xfrm>
          <a:off x="4229301" y="3030381"/>
          <a:ext cx="222866"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8965-99D1-4889-A624-665CDC2039DF}">
      <dsp:nvSpPr>
        <dsp:cNvPr id="0" name=""/>
        <dsp:cNvSpPr/>
      </dsp:nvSpPr>
      <dsp:spPr>
        <a:xfrm>
          <a:off x="4966976" y="1602933"/>
          <a:ext cx="1906700" cy="1906700"/>
        </a:xfrm>
        <a:prstGeom prst="ellipse">
          <a:avLst/>
        </a:prstGeom>
        <a:solidFill>
          <a:schemeClr val="accent5">
            <a:hueOff val="167072"/>
            <a:satOff val="4598"/>
            <a:lumOff val="5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latin typeface="+mn-lt"/>
            </a:rPr>
            <a:t>El 46% (6.226,21 has) se dedica a la actividad agrícola, pecuaria, forestal, piscícola y avícola.</a:t>
          </a:r>
          <a:endParaRPr lang="es-ES" sz="1400" kern="1200" dirty="0">
            <a:latin typeface="+mn-lt"/>
          </a:endParaRPr>
        </a:p>
      </dsp:txBody>
      <dsp:txXfrm>
        <a:off x="5246206" y="1882163"/>
        <a:ext cx="1348240" cy="1348240"/>
      </dsp:txXfrm>
    </dsp:sp>
    <dsp:sp modelId="{62D8AE82-FDF1-4278-8F8A-CD39D47A3936}">
      <dsp:nvSpPr>
        <dsp:cNvPr id="0" name=""/>
        <dsp:cNvSpPr/>
      </dsp:nvSpPr>
      <dsp:spPr>
        <a:xfrm>
          <a:off x="6873676" y="1602933"/>
          <a:ext cx="1906700" cy="1906700"/>
        </a:xfrm>
        <a:prstGeom prst="ellipse">
          <a:avLst/>
        </a:prstGeom>
        <a:solidFill>
          <a:schemeClr val="accent5">
            <a:hueOff val="334145"/>
            <a:satOff val="9197"/>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smtClean="0">
              <a:latin typeface="+mn-lt"/>
            </a:rPr>
            <a:t>Representa el 1,04% del uso del suelo de la provincia de Pichincha.</a:t>
          </a:r>
          <a:endParaRPr lang="es-ES" sz="1400" kern="1200" dirty="0">
            <a:latin typeface="+mn-lt"/>
          </a:endParaRPr>
        </a:p>
      </dsp:txBody>
      <dsp:txXfrm>
        <a:off x="7152906" y="1882163"/>
        <a:ext cx="1348240" cy="1348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264C1-B8B4-4B34-911C-0CC7FA03BFBC}">
      <dsp:nvSpPr>
        <dsp:cNvPr id="0" name=""/>
        <dsp:cNvSpPr/>
      </dsp:nvSpPr>
      <dsp:spPr>
        <a:xfrm>
          <a:off x="1225418" y="363898"/>
          <a:ext cx="6308980" cy="197155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5401"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Se evidencia que las mismas han ralentizado su crecimiento debido a que las personas dedicadas a estas actividades, buscan actividades económicas más rentables, seguras y de fácil acceso. Los pequeños productores que se dedican a estas actividades productivas, su producción se destinan al mismo sector ocasionando una demanda ocasional. </a:t>
          </a:r>
          <a:endParaRPr lang="es-ES" sz="1600" kern="1200" dirty="0"/>
        </a:p>
      </dsp:txBody>
      <dsp:txXfrm>
        <a:off x="1225418" y="363898"/>
        <a:ext cx="6308980" cy="1971556"/>
      </dsp:txXfrm>
    </dsp:sp>
    <dsp:sp modelId="{0FFE51DC-C061-4F2E-A28A-E72D88F6E0C3}">
      <dsp:nvSpPr>
        <dsp:cNvPr id="0" name=""/>
        <dsp:cNvSpPr/>
      </dsp:nvSpPr>
      <dsp:spPr>
        <a:xfrm>
          <a:off x="962544" y="79118"/>
          <a:ext cx="1380089" cy="207013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E6C55-6904-400F-A259-5AF17FF7C867}">
      <dsp:nvSpPr>
        <dsp:cNvPr id="0" name=""/>
        <dsp:cNvSpPr/>
      </dsp:nvSpPr>
      <dsp:spPr>
        <a:xfrm>
          <a:off x="1225418" y="2845869"/>
          <a:ext cx="6308980" cy="197155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5401"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Los cultivos más rentables  en la Agricultura son el maíz duro seco con  un 164% de rentabilidad seguido por el cultivo de papas con un 116% de rentabilidad y el cultivo de frejol tierno y seco con un 50% de rentabilidad. También cabe señalar que otras actividades destacadas son el cultivo de maíz suave choclo con un 23,39%, y el cultivo de papas con un 13,79%. </a:t>
          </a:r>
          <a:endParaRPr lang="es-ES" sz="1600" kern="1200" dirty="0"/>
        </a:p>
      </dsp:txBody>
      <dsp:txXfrm>
        <a:off x="1225418" y="2845869"/>
        <a:ext cx="6308980" cy="1971556"/>
      </dsp:txXfrm>
    </dsp:sp>
    <dsp:sp modelId="{E3EEA20D-5467-4D2E-988F-CE09B9B4C172}">
      <dsp:nvSpPr>
        <dsp:cNvPr id="0" name=""/>
        <dsp:cNvSpPr/>
      </dsp:nvSpPr>
      <dsp:spPr>
        <a:xfrm>
          <a:off x="962544" y="2561088"/>
          <a:ext cx="1380089" cy="207013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E7748-B98F-4166-9258-E7064653015E}">
      <dsp:nvSpPr>
        <dsp:cNvPr id="0" name=""/>
        <dsp:cNvSpPr/>
      </dsp:nvSpPr>
      <dsp:spPr>
        <a:xfrm>
          <a:off x="1055765" y="385190"/>
          <a:ext cx="6828383" cy="213386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5341" tIns="60960" rIns="60960" bIns="60960" numCol="1" spcCol="1270" anchor="ctr" anchorCtr="0">
          <a:noAutofit/>
        </a:bodyPr>
        <a:lstStyle/>
        <a:p>
          <a:pPr lvl="0" algn="just" defTabSz="711200">
            <a:lnSpc>
              <a:spcPct val="90000"/>
            </a:lnSpc>
            <a:spcBef>
              <a:spcPct val="0"/>
            </a:spcBef>
            <a:spcAft>
              <a:spcPct val="35000"/>
            </a:spcAft>
          </a:pPr>
          <a:r>
            <a:rPr lang="es-ES" sz="1600" kern="1200" smtClean="0"/>
            <a:t>Las actividades pecuarias más rentables son la producción de leche con un 118,91% de rentabilidad, la producción de carne de ganado porcino alimentado con lavaza y fruta con un 86,34% de rentabilidad y ganado porcino alimentado con balanceado con un 36,64% de rentabilidad, producción de carne de ganado bovino en un 34,12% de rentabilidad y por último la producción de pollos de carne en un 29,20% de rentabilidad.</a:t>
          </a:r>
          <a:endParaRPr lang="es-ES" sz="1600" kern="1200"/>
        </a:p>
      </dsp:txBody>
      <dsp:txXfrm>
        <a:off x="1055765" y="385190"/>
        <a:ext cx="6828383" cy="2133869"/>
      </dsp:txXfrm>
    </dsp:sp>
    <dsp:sp modelId="{38A3A50B-1E51-420E-8EF9-7B5978DC062C}">
      <dsp:nvSpPr>
        <dsp:cNvPr id="0" name=""/>
        <dsp:cNvSpPr/>
      </dsp:nvSpPr>
      <dsp:spPr>
        <a:xfrm>
          <a:off x="728026" y="100095"/>
          <a:ext cx="1493708" cy="224056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2A6BC-07EB-4EA3-BFE6-52C75E27361A}">
      <dsp:nvSpPr>
        <dsp:cNvPr id="0" name=""/>
        <dsp:cNvSpPr/>
      </dsp:nvSpPr>
      <dsp:spPr>
        <a:xfrm>
          <a:off x="1012542" y="3094626"/>
          <a:ext cx="6828383" cy="213386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5341"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Los pequeños productores acceden a microcréditos por mayor facilidad de información y acceso, a las Cooperativas de Ahorro y Crédito y Bancos Privados Nacionales sin saber que utilizan tasas de intereses elevadas, sin considerar las Instituciones Financieras Publicas como es el caso del Banco Nacional del Fomento, que otorga microcréditos exclusivamente para la producción con tasas de interés del 11%, plazo en función del destino de la inversión hasta 15 años y forma de pago: mensual, bimestral, trimestral, semestral y anual.</a:t>
          </a:r>
          <a:endParaRPr lang="es-ES" sz="1600" kern="1200" dirty="0"/>
        </a:p>
      </dsp:txBody>
      <dsp:txXfrm>
        <a:off x="1012542" y="3094626"/>
        <a:ext cx="6828383" cy="2133869"/>
      </dsp:txXfrm>
    </dsp:sp>
    <dsp:sp modelId="{7F6CEC46-5168-489B-81B1-CF4B415A0807}">
      <dsp:nvSpPr>
        <dsp:cNvPr id="0" name=""/>
        <dsp:cNvSpPr/>
      </dsp:nvSpPr>
      <dsp:spPr>
        <a:xfrm>
          <a:off x="728026" y="2786400"/>
          <a:ext cx="1493708" cy="224056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A52B8-DD27-4A36-B765-44296FA69473}">
      <dsp:nvSpPr>
        <dsp:cNvPr id="0" name=""/>
        <dsp:cNvSpPr/>
      </dsp:nvSpPr>
      <dsp:spPr>
        <a:xfrm>
          <a:off x="305313" y="1288703"/>
          <a:ext cx="7327534" cy="22898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50995"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En el análisis realizado a la  relación costo beneficio que toma los ingresos y egresos de cada actividad productiva, para determinar cuáles son los beneficios por cada dólar que se invierte en cada actividad económica se determina que las actividades económicas desarrolladas en la Agricultura y Ganadería sin son rentables es decir si generan ingresos económicos y por ende un beneficio social a cada sector rural del Cantón.</a:t>
          </a:r>
          <a:endParaRPr lang="es-ES" sz="1600" kern="1200" dirty="0"/>
        </a:p>
      </dsp:txBody>
      <dsp:txXfrm>
        <a:off x="305313" y="1288703"/>
        <a:ext cx="7327534" cy="2289854"/>
      </dsp:txXfrm>
    </dsp:sp>
    <dsp:sp modelId="{9710189F-3481-40CC-A86B-D3B1D3D068EF}">
      <dsp:nvSpPr>
        <dsp:cNvPr id="0" name=""/>
        <dsp:cNvSpPr/>
      </dsp:nvSpPr>
      <dsp:spPr>
        <a:xfrm>
          <a:off x="0" y="957946"/>
          <a:ext cx="1602898" cy="240434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7D90C-1D6A-40C1-9E79-D560F4AE54FC}">
      <dsp:nvSpPr>
        <dsp:cNvPr id="0" name=""/>
        <dsp:cNvSpPr/>
      </dsp:nvSpPr>
      <dsp:spPr>
        <a:xfrm rot="10800000">
          <a:off x="1907399" y="789"/>
          <a:ext cx="5458926" cy="212962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107" tIns="60960" rIns="113792" bIns="60960" numCol="1" spcCol="1270" anchor="ctr" anchorCtr="0">
          <a:noAutofit/>
        </a:bodyPr>
        <a:lstStyle/>
        <a:p>
          <a:pPr lvl="0" algn="just" defTabSz="711200">
            <a:lnSpc>
              <a:spcPct val="90000"/>
            </a:lnSpc>
            <a:spcBef>
              <a:spcPct val="0"/>
            </a:spcBef>
            <a:spcAft>
              <a:spcPct val="35000"/>
            </a:spcAft>
          </a:pPr>
          <a:r>
            <a:rPr lang="es-ES" sz="1600" kern="1200" dirty="0" smtClean="0"/>
            <a:t>Incentivar a los pequeños productores del Cantón Rumiñahui, a producir y a cultivar sus propios alimentos y por ende crear su propia economía, mediante capacitaciones, asesoría técnica y motivaciones para que las actividades Agrícolas y Pecuarias crezcan según la trayectoria del tiempo. </a:t>
          </a:r>
          <a:endParaRPr lang="es-ES" sz="1600" kern="1200" dirty="0"/>
        </a:p>
      </dsp:txBody>
      <dsp:txXfrm rot="10800000">
        <a:off x="2439806" y="789"/>
        <a:ext cx="4926519" cy="2129627"/>
      </dsp:txXfrm>
    </dsp:sp>
    <dsp:sp modelId="{340F8FFB-DFA9-4D5F-907F-1FA079D306B7}">
      <dsp:nvSpPr>
        <dsp:cNvPr id="0" name=""/>
        <dsp:cNvSpPr/>
      </dsp:nvSpPr>
      <dsp:spPr>
        <a:xfrm>
          <a:off x="842585" y="789"/>
          <a:ext cx="2129627" cy="2129627"/>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3C1F4E-D742-4140-94EB-7C0BB0DB86CF}">
      <dsp:nvSpPr>
        <dsp:cNvPr id="0" name=""/>
        <dsp:cNvSpPr/>
      </dsp:nvSpPr>
      <dsp:spPr>
        <a:xfrm rot="10800000">
          <a:off x="1907399" y="2766126"/>
          <a:ext cx="5458926" cy="212962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107" tIns="60960" rIns="113792" bIns="60960" numCol="1" spcCol="1270" anchor="ctr" anchorCtr="0">
          <a:noAutofit/>
        </a:bodyPr>
        <a:lstStyle/>
        <a:p>
          <a:pPr lvl="0" algn="just" defTabSz="711200">
            <a:lnSpc>
              <a:spcPct val="90000"/>
            </a:lnSpc>
            <a:spcBef>
              <a:spcPct val="0"/>
            </a:spcBef>
            <a:spcAft>
              <a:spcPct val="35000"/>
            </a:spcAft>
          </a:pPr>
          <a:r>
            <a:rPr lang="es-ES" sz="1600" kern="1200" dirty="0" smtClean="0"/>
            <a:t>La mejor manera de motivar a los pequeños productores es mediante  capacitaciones referentes a la producción agrícola y pecuaria, con  lo que se debería buscar a miembros del Ministerio de Agricultura, ganadería, acuacultura y pesca para que se les otorgue capacitaciones gratuitas sobre el tema.</a:t>
          </a:r>
          <a:endParaRPr lang="es-ES" sz="1600" kern="1200" dirty="0"/>
        </a:p>
      </dsp:txBody>
      <dsp:txXfrm rot="10800000">
        <a:off x="2439806" y="2766126"/>
        <a:ext cx="4926519" cy="2129627"/>
      </dsp:txXfrm>
    </dsp:sp>
    <dsp:sp modelId="{68E214C4-814A-409A-A5E0-56755AFB0010}">
      <dsp:nvSpPr>
        <dsp:cNvPr id="0" name=""/>
        <dsp:cNvSpPr/>
      </dsp:nvSpPr>
      <dsp:spPr>
        <a:xfrm>
          <a:off x="842585" y="2766126"/>
          <a:ext cx="2129627" cy="2129627"/>
        </a:xfrm>
        <a:prstGeom prst="ellipse">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403D-CB55-46A5-A122-D0E9FE653F0A}">
      <dsp:nvSpPr>
        <dsp:cNvPr id="0" name=""/>
        <dsp:cNvSpPr/>
      </dsp:nvSpPr>
      <dsp:spPr>
        <a:xfrm rot="10800000">
          <a:off x="1799448" y="313"/>
          <a:ext cx="5554697" cy="1601331"/>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143" tIns="49530" rIns="92456" bIns="49530" numCol="1" spcCol="1270" anchor="ctr" anchorCtr="0">
          <a:noAutofit/>
        </a:bodyPr>
        <a:lstStyle/>
        <a:p>
          <a:pPr lvl="0" algn="just" defTabSz="577850">
            <a:lnSpc>
              <a:spcPct val="90000"/>
            </a:lnSpc>
            <a:spcBef>
              <a:spcPct val="0"/>
            </a:spcBef>
            <a:spcAft>
              <a:spcPct val="35000"/>
            </a:spcAft>
          </a:pPr>
          <a:r>
            <a:rPr lang="es-ES" sz="1300" kern="1200" dirty="0" smtClean="0"/>
            <a:t>Llevar a la práctica la Propuesta de Mejora, que fue desarrollo para el crecimiento de los ingresos económicos de las microempresas en los sectores rurales del Cantón Rumiñahui, como buscar nuevas fuentes de comercialización, es decir ofertar sus productos a proveedores mayoristas, realización de canastas con productos de primera necesidad y ofertar a domicilio.</a:t>
          </a:r>
          <a:endParaRPr lang="es-ES" sz="1300" kern="1200" dirty="0"/>
        </a:p>
      </dsp:txBody>
      <dsp:txXfrm rot="10800000">
        <a:off x="2199781" y="313"/>
        <a:ext cx="5154364" cy="1601331"/>
      </dsp:txXfrm>
    </dsp:sp>
    <dsp:sp modelId="{62C55A7F-EA92-422F-AA4D-CBB2F9730AC4}">
      <dsp:nvSpPr>
        <dsp:cNvPr id="0" name=""/>
        <dsp:cNvSpPr/>
      </dsp:nvSpPr>
      <dsp:spPr>
        <a:xfrm>
          <a:off x="998782" y="313"/>
          <a:ext cx="1601331" cy="1601331"/>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1C422-68A0-4855-859C-B52A2283BB61}">
      <dsp:nvSpPr>
        <dsp:cNvPr id="0" name=""/>
        <dsp:cNvSpPr/>
      </dsp:nvSpPr>
      <dsp:spPr>
        <a:xfrm rot="10800000">
          <a:off x="1799448" y="2079654"/>
          <a:ext cx="5554697" cy="1601331"/>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143" tIns="49530" rIns="92456" bIns="49530" numCol="1" spcCol="1270" anchor="ctr" anchorCtr="0">
          <a:noAutofit/>
        </a:bodyPr>
        <a:lstStyle/>
        <a:p>
          <a:pPr lvl="0" algn="just" defTabSz="577850">
            <a:lnSpc>
              <a:spcPct val="90000"/>
            </a:lnSpc>
            <a:spcBef>
              <a:spcPct val="0"/>
            </a:spcBef>
            <a:spcAft>
              <a:spcPct val="35000"/>
            </a:spcAft>
          </a:pPr>
          <a:r>
            <a:rPr lang="es-ES" sz="1300" kern="1200" dirty="0" smtClean="0"/>
            <a:t>Para acceder a los Microcréditos se recomienda acceder al Banco Nacional de Fomento, con un monto de $ 3.000,00, tasa de interés del 11,79% con un plazo de 12 meses. Sin embargo para poder analizar los costos y gastos que conlleva cada actividad económica, se recomienda a los pequeños productores,  llevar un registro de todos los costos y gastos que concurren en sus actividades para poder obtener los resultados económicos deseados.</a:t>
          </a:r>
          <a:endParaRPr lang="es-ES" sz="1300" kern="1200" dirty="0"/>
        </a:p>
      </dsp:txBody>
      <dsp:txXfrm rot="10800000">
        <a:off x="2199781" y="2079654"/>
        <a:ext cx="5154364" cy="1601331"/>
      </dsp:txXfrm>
    </dsp:sp>
    <dsp:sp modelId="{285C8DD4-A5FD-4C08-8886-DCCD3169A10C}">
      <dsp:nvSpPr>
        <dsp:cNvPr id="0" name=""/>
        <dsp:cNvSpPr/>
      </dsp:nvSpPr>
      <dsp:spPr>
        <a:xfrm>
          <a:off x="998782" y="2079654"/>
          <a:ext cx="1601331" cy="1601331"/>
        </a:xfrm>
        <a:prstGeom prst="ellipse">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12FEA-534F-4628-BCB3-0DF8E2F73448}">
      <dsp:nvSpPr>
        <dsp:cNvPr id="0" name=""/>
        <dsp:cNvSpPr/>
      </dsp:nvSpPr>
      <dsp:spPr>
        <a:xfrm rot="10800000">
          <a:off x="1799448" y="4158995"/>
          <a:ext cx="5554697" cy="1601331"/>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143" tIns="49530" rIns="92456" bIns="49530" numCol="1" spcCol="1270" anchor="ctr" anchorCtr="0">
          <a:noAutofit/>
        </a:bodyPr>
        <a:lstStyle/>
        <a:p>
          <a:pPr lvl="0" algn="just" defTabSz="577850">
            <a:lnSpc>
              <a:spcPct val="90000"/>
            </a:lnSpc>
            <a:spcBef>
              <a:spcPct val="0"/>
            </a:spcBef>
            <a:spcAft>
              <a:spcPct val="35000"/>
            </a:spcAft>
          </a:pPr>
          <a:r>
            <a:rPr lang="es-ES" sz="1300" kern="1200" dirty="0" smtClean="0"/>
            <a:t>Fomentar a los estudiantes de carreras administrativas a guiar a las comunidades sobre la manera para adquirir un crédito con la finalidad de mejorar los ingresos de las personas y productividad de cada una de sus actividades.</a:t>
          </a:r>
          <a:endParaRPr lang="es-ES" sz="1300" kern="1200" dirty="0"/>
        </a:p>
      </dsp:txBody>
      <dsp:txXfrm rot="10800000">
        <a:off x="2199781" y="4158995"/>
        <a:ext cx="5154364" cy="1601331"/>
      </dsp:txXfrm>
    </dsp:sp>
    <dsp:sp modelId="{3EC5844E-F547-46D5-8DB2-7417AB0FCA25}">
      <dsp:nvSpPr>
        <dsp:cNvPr id="0" name=""/>
        <dsp:cNvSpPr/>
      </dsp:nvSpPr>
      <dsp:spPr>
        <a:xfrm>
          <a:off x="998782" y="4158995"/>
          <a:ext cx="1601331" cy="1601331"/>
        </a:xfrm>
        <a:prstGeom prst="ellipse">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97C12-92E4-4B0A-9A1B-A438E4617873}" type="datetimeFigureOut">
              <a:rPr lang="es-EC" smtClean="0"/>
              <a:pPr/>
              <a:t>18/01/2016</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188D-9713-4D7E-81DD-2D2A79282486}" type="slidenum">
              <a:rPr lang="es-EC" smtClean="0"/>
              <a:pPr/>
              <a:t>‹Nº›</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 La evolución del PIB para el ecuador en este año 2015, será afectada directamente por la caída del precio del petróleo y la apreciación del dólar en los mercados internacionales. </a:t>
            </a:r>
            <a:endParaRPr lang="es-ES"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6</a:t>
            </a:fld>
            <a:endParaRPr lang="es-EC" dirty="0"/>
          </a:p>
        </p:txBody>
      </p:sp>
    </p:spTree>
    <p:extLst>
      <p:ext uri="{BB962C8B-B14F-4D97-AF65-F5344CB8AC3E}">
        <p14:creationId xmlns:p14="http://schemas.microsoft.com/office/powerpoint/2010/main" val="123843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actividad económica que desempeña la mayoría de la población en el Ecuador es la agricultura, ganadería, caza y silvicultura; convirtiéndose en si la actividad económica principal según el PEA, generando mayor fuentes de trabajo y de ingresos a nivel nacional.  </a:t>
            </a:r>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9</a:t>
            </a:fld>
            <a:endParaRPr lang="es-EC" dirty="0"/>
          </a:p>
        </p:txBody>
      </p:sp>
    </p:spTree>
    <p:extLst>
      <p:ext uri="{BB962C8B-B14F-4D97-AF65-F5344CB8AC3E}">
        <p14:creationId xmlns:p14="http://schemas.microsoft.com/office/powerpoint/2010/main" val="105829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cantón Rumiñahui se encuentra constituido dentro de su cabecera cantonal Sangolquí por tres parroquias urbanas: San Pedro de Taboada, San Rafael, la parroquia Matriz Sangolquí y dos parroquias rurales Cotogchoa y Rumipamba.</a:t>
            </a:r>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10</a:t>
            </a:fld>
            <a:endParaRPr lang="es-EC" dirty="0"/>
          </a:p>
        </p:txBody>
      </p:sp>
    </p:spTree>
    <p:extLst>
      <p:ext uri="{BB962C8B-B14F-4D97-AF65-F5344CB8AC3E}">
        <p14:creationId xmlns:p14="http://schemas.microsoft.com/office/powerpoint/2010/main" val="116237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PEA en el cantón Rumiñahui corresponde a 41.266 personas mayores de 10 años por tipo de actividad. El 56,66% corresponden a hombres y el 43,34% a mujeres.</a:t>
            </a:r>
          </a:p>
          <a:p>
            <a:endParaRPr lang="es-ES" dirty="0"/>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12</a:t>
            </a:fld>
            <a:endParaRPr lang="es-EC" dirty="0"/>
          </a:p>
        </p:txBody>
      </p:sp>
    </p:spTree>
    <p:extLst>
      <p:ext uri="{BB962C8B-B14F-4D97-AF65-F5344CB8AC3E}">
        <p14:creationId xmlns:p14="http://schemas.microsoft.com/office/powerpoint/2010/main" val="50337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11E4188D-9713-4D7E-81DD-2D2A79282486}" type="slidenum">
              <a:rPr lang="es-EC" smtClean="0"/>
              <a:pPr/>
              <a:t>13</a:t>
            </a:fld>
            <a:endParaRPr lang="es-EC" dirty="0"/>
          </a:p>
        </p:txBody>
      </p:sp>
    </p:spTree>
    <p:extLst>
      <p:ext uri="{BB962C8B-B14F-4D97-AF65-F5344CB8AC3E}">
        <p14:creationId xmlns:p14="http://schemas.microsoft.com/office/powerpoint/2010/main" val="1424593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218" name="CorelDRAW" r:id="rId3" imgW="9151920" imgH="5621400" progId="">
                  <p:embed/>
                </p:oleObj>
              </mc:Choice>
              <mc:Fallback>
                <p:oleObj name="CorelDRAW" r:id="rId3" imgW="9151920" imgH="5621400"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COSTOS%20DE%20PRODUCCION%20ACTIVIDAD%20PECUARIA.xlsx"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OFERTAS%20FUENTE%20DE%20FINANCIAMIENTO.docx"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PROPUESTA%20DE%20MEJORA.docx"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5"/>
            <a:ext cx="6771104" cy="475252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1800" b="1" kern="0" dirty="0" smtClean="0">
                <a:solidFill>
                  <a:schemeClr val="tx1"/>
                </a:solidFill>
              </a:rPr>
              <a:t>UNIVERSIDAD DE LAS FUERZAS ARMADAS - ESPE </a:t>
            </a:r>
            <a:endParaRPr lang="es-EC" sz="1800" kern="0" dirty="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DEPARTAMENTO  DE CIENCIAS ECONÓMICAS, </a:t>
            </a:r>
          </a:p>
          <a:p>
            <a:pPr marL="0" indent="0" algn="ctr">
              <a:buNone/>
            </a:pPr>
            <a:r>
              <a:rPr lang="es-EC" sz="1600" b="1" kern="0" dirty="0" smtClean="0">
                <a:solidFill>
                  <a:schemeClr val="tx1"/>
                </a:solidFill>
              </a:rPr>
              <a:t>ADMINISTRATIVAS Y DE COMERCIO</a:t>
            </a:r>
            <a:endParaRPr lang="es-EC" sz="1400" kern="0" dirty="0" smtClean="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CARRERA DE INGENIERÍA EN FINANZAS Y AUDITORÍA</a:t>
            </a:r>
            <a:endParaRPr lang="es-EC" sz="1600" kern="0" dirty="0" smtClean="0">
              <a:solidFill>
                <a:schemeClr val="tx1"/>
              </a:solidFill>
            </a:endParaRPr>
          </a:p>
          <a:p>
            <a:pPr marL="0" indent="0" algn="ctr">
              <a:buNone/>
            </a:pPr>
            <a:endParaRPr lang="es-ES" sz="1200" b="1" kern="0" dirty="0" smtClean="0">
              <a:solidFill>
                <a:schemeClr val="tx1"/>
              </a:solidFill>
            </a:endParaRPr>
          </a:p>
          <a:p>
            <a:pPr marL="0" indent="0" algn="ctr">
              <a:buNone/>
            </a:pPr>
            <a:r>
              <a:rPr lang="es-EC" sz="1600" b="1" kern="0" dirty="0">
                <a:solidFill>
                  <a:schemeClr val="tx1"/>
                </a:solidFill>
              </a:rPr>
              <a:t>P</a:t>
            </a:r>
            <a:r>
              <a:rPr lang="es-EC" sz="1600" b="1" kern="0" dirty="0" smtClean="0">
                <a:solidFill>
                  <a:schemeClr val="tx1"/>
                </a:solidFill>
              </a:rPr>
              <a:t>royecto de titulación previo </a:t>
            </a:r>
            <a:r>
              <a:rPr lang="es-EC" sz="1600" b="1" kern="0" dirty="0">
                <a:solidFill>
                  <a:schemeClr val="tx1"/>
                </a:solidFill>
              </a:rPr>
              <a:t>a la obtención del título de:</a:t>
            </a:r>
          </a:p>
          <a:p>
            <a:pPr marL="0" indent="0" algn="ctr">
              <a:buNone/>
            </a:pPr>
            <a:r>
              <a:rPr lang="es-EC" sz="1600" b="1" kern="0" dirty="0" smtClean="0">
                <a:solidFill>
                  <a:schemeClr val="tx1"/>
                </a:solidFill>
              </a:rPr>
              <a:t> </a:t>
            </a:r>
            <a:r>
              <a:rPr lang="es-EC" sz="1600" b="1" kern="0" dirty="0">
                <a:solidFill>
                  <a:schemeClr val="tx1"/>
                </a:solidFill>
              </a:rPr>
              <a:t>INGENIERO EN FINANZAS, CONTADOR PÚBLICO – AUDITOR</a:t>
            </a: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a:t>
            </a:r>
            <a:r>
              <a:rPr lang="es-EC" sz="1600" b="1" kern="0" dirty="0">
                <a:solidFill>
                  <a:schemeClr val="tx1"/>
                </a:solidFill>
              </a:rPr>
              <a:t>: </a:t>
            </a:r>
            <a:r>
              <a:rPr lang="es-EC" sz="1600" b="1" kern="0" dirty="0" smtClean="0">
                <a:solidFill>
                  <a:schemeClr val="tx1"/>
                </a:solidFill>
              </a:rPr>
              <a:t>REINOSO GUALOTUÑA, DIANA CAROLINA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TEMA: </a:t>
            </a:r>
            <a:r>
              <a:rPr lang="es-ES" sz="1600" b="1" kern="0" dirty="0" smtClean="0">
                <a:solidFill>
                  <a:schemeClr val="tx1"/>
                </a:solidFill>
              </a:rPr>
              <a:t>ANÁLISIS </a:t>
            </a:r>
            <a:r>
              <a:rPr lang="es-ES" sz="1600" b="1" kern="0" dirty="0">
                <a:solidFill>
                  <a:schemeClr val="tx1"/>
                </a:solidFill>
              </a:rPr>
              <a:t>DE LA SITUACIÓN ECONÓMICA DE LAS MICROEMPRESAS EN LOS SECTORES RURALES DEL CANTÓN RUMIÑAHUI Y PROPUESTA PARA MEJORAR LOS INGRESOS </a:t>
            </a:r>
            <a:r>
              <a:rPr lang="es-ES" sz="1600" b="1" kern="0" dirty="0" smtClean="0">
                <a:solidFill>
                  <a:schemeClr val="tx1"/>
                </a:solidFill>
              </a:rPr>
              <a:t>ECONÓMICOS</a:t>
            </a:r>
            <a:endParaRPr lang="es-EC" sz="1200" b="1" kern="0" dirty="0" smtClean="0">
              <a:solidFill>
                <a:schemeClr val="tx1"/>
              </a:solidFill>
            </a:endParaRPr>
          </a:p>
          <a:p>
            <a:pPr marL="0" indent="0" algn="ctr">
              <a:buNone/>
            </a:pPr>
            <a:r>
              <a:rPr lang="es-EC" sz="1600" b="1" kern="0" dirty="0" smtClean="0">
                <a:solidFill>
                  <a:schemeClr val="tx1"/>
                </a:solidFill>
              </a:rPr>
              <a:t>SANGOLQUÍ</a:t>
            </a:r>
            <a:r>
              <a:rPr lang="es-EC" sz="1600" b="1" kern="0" dirty="0">
                <a:solidFill>
                  <a:schemeClr val="tx1"/>
                </a:solidFill>
              </a:rPr>
              <a:t>, </a:t>
            </a:r>
            <a:r>
              <a:rPr lang="es-EC" sz="1600" b="1" kern="0" dirty="0" smtClean="0">
                <a:solidFill>
                  <a:schemeClr val="tx1"/>
                </a:solidFill>
              </a:rPr>
              <a:t>ENERO 2016</a:t>
            </a:r>
            <a:endParaRPr lang="es-EC" sz="16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4708931"/>
              </p:ext>
            </p:extLst>
          </p:nvPr>
        </p:nvGraphicFramePr>
        <p:xfrm>
          <a:off x="467544" y="1455012"/>
          <a:ext cx="8208912" cy="4101084"/>
        </p:xfrm>
        <a:graphic>
          <a:graphicData uri="http://schemas.openxmlformats.org/drawingml/2006/table">
            <a:tbl>
              <a:tblPr firstRow="1" firstCol="1" bandRow="1">
                <a:tableStyleId>{ED083AE6-46FA-4A59-8FB0-9F97EB10719F}</a:tableStyleId>
              </a:tblPr>
              <a:tblGrid>
                <a:gridCol w="3108105"/>
                <a:gridCol w="1206415"/>
                <a:gridCol w="1793749"/>
                <a:gridCol w="2100643"/>
              </a:tblGrid>
              <a:tr h="0">
                <a:tc>
                  <a:txBody>
                    <a:bodyPr/>
                    <a:lstStyle/>
                    <a:p>
                      <a:pPr algn="ctr">
                        <a:lnSpc>
                          <a:spcPct val="115000"/>
                        </a:lnSpc>
                        <a:spcAft>
                          <a:spcPts val="0"/>
                        </a:spcAft>
                      </a:pPr>
                      <a:r>
                        <a:rPr lang="es-ES" sz="1800" dirty="0">
                          <a:effectLst/>
                        </a:rPr>
                        <a:t>PARROQUIAS/CANTON</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AREA</a:t>
                      </a:r>
                    </a:p>
                    <a:p>
                      <a:pPr algn="ctr">
                        <a:lnSpc>
                          <a:spcPct val="115000"/>
                        </a:lnSpc>
                        <a:spcAft>
                          <a:spcPts val="0"/>
                        </a:spcAft>
                      </a:pPr>
                      <a:r>
                        <a:rPr lang="es-ES" sz="1800">
                          <a:effectLst/>
                        </a:rPr>
                        <a:t>(km²)</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POBLACIÓN</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DENSIDAD</a:t>
                      </a:r>
                    </a:p>
                    <a:p>
                      <a:pPr algn="ctr">
                        <a:lnSpc>
                          <a:spcPct val="115000"/>
                        </a:lnSpc>
                        <a:spcAft>
                          <a:spcPts val="0"/>
                        </a:spcAft>
                      </a:pPr>
                      <a:r>
                        <a:rPr lang="es-ES" sz="1800">
                          <a:effectLst/>
                        </a:rPr>
                        <a:t>POBLACIONAL</a:t>
                      </a:r>
                    </a:p>
                    <a:p>
                      <a:pPr algn="ctr">
                        <a:lnSpc>
                          <a:spcPct val="115000"/>
                        </a:lnSpc>
                        <a:spcAft>
                          <a:spcPts val="0"/>
                        </a:spcAft>
                      </a:pPr>
                      <a:r>
                        <a:rPr lang="es-ES" sz="1800">
                          <a:effectLst/>
                        </a:rPr>
                        <a:t>(hab/km²)</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b="0">
                          <a:effectLst/>
                        </a:rPr>
                        <a:t>SANGOLQUI</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50,42</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58.254</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1.175</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b="0">
                          <a:effectLst/>
                        </a:rPr>
                        <a:t>SAN RAFAEL</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2,55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6.699</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2.637</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b="0" dirty="0">
                          <a:effectLst/>
                        </a:rPr>
                        <a:t>SAN PEDRO DE TABOADA</a:t>
                      </a:r>
                      <a:endParaRPr lang="es-ES"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5,11</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16.187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3.125</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a:effectLst/>
                        </a:rPr>
                        <a:t>TOTAL PARROQUIAS URBANAS</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a:effectLst/>
                        </a:rPr>
                        <a:t>58,08</a:t>
                      </a:r>
                      <a:endParaRPr lang="es-E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a:effectLst/>
                        </a:rPr>
                        <a:t>81.140</a:t>
                      </a:r>
                      <a:endParaRPr lang="es-E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6.937</a:t>
                      </a:r>
                      <a:endParaRPr lang="es-ES" sz="1800" b="1"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b="0">
                          <a:effectLst/>
                        </a:rPr>
                        <a:t>COTOGCHOA</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35,35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3.937</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108</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b="0" dirty="0">
                          <a:effectLst/>
                        </a:rPr>
                        <a:t>RUMIBAMBA</a:t>
                      </a:r>
                      <a:endParaRPr lang="es-ES"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42,25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775</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18</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dirty="0">
                          <a:effectLst/>
                        </a:rPr>
                        <a:t>TOTAL PARROQUIAS RURALES</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a:effectLst/>
                        </a:rPr>
                        <a:t>77,60</a:t>
                      </a:r>
                      <a:endParaRPr lang="es-E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a:effectLst/>
                        </a:rPr>
                        <a:t>4.712</a:t>
                      </a:r>
                      <a:endParaRPr lang="es-E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126</a:t>
                      </a:r>
                      <a:endParaRPr lang="es-ES" sz="1800" b="1"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800">
                          <a:effectLst/>
                        </a:rPr>
                        <a:t>TOTAL CANTON</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a:effectLst/>
                        </a:rPr>
                        <a:t>135,68</a:t>
                      </a:r>
                      <a:endParaRPr lang="es-E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a:effectLst/>
                        </a:rPr>
                        <a:t>85.852</a:t>
                      </a:r>
                      <a:endParaRPr lang="es-E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7.063</a:t>
                      </a:r>
                      <a:endParaRPr lang="es-ES" sz="1800" b="1" dirty="0">
                        <a:effectLst/>
                        <a:latin typeface="Calibri"/>
                        <a:ea typeface="Calibri"/>
                        <a:cs typeface="Times New Roman"/>
                      </a:endParaRPr>
                    </a:p>
                  </a:txBody>
                  <a:tcPr marL="68580" marR="68580" marT="0" marB="0"/>
                </a:tc>
              </a:tr>
            </a:tbl>
          </a:graphicData>
        </a:graphic>
      </p:graphicFrame>
      <p:sp>
        <p:nvSpPr>
          <p:cNvPr id="2" name="1 Título"/>
          <p:cNvSpPr>
            <a:spLocks noGrp="1"/>
          </p:cNvSpPr>
          <p:nvPr>
            <p:ph type="title"/>
          </p:nvPr>
        </p:nvSpPr>
        <p:spPr/>
        <p:txBody>
          <a:bodyPr/>
          <a:lstStyle/>
          <a:p>
            <a:pPr lvl="2"/>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ORGANIZACIÓN</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TERRITORIAL</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DEL</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CANTÓN</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RUMIÑAHUI</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800" dirty="0"/>
          </a:p>
        </p:txBody>
      </p:sp>
    </p:spTree>
    <p:extLst>
      <p:ext uri="{BB962C8B-B14F-4D97-AF65-F5344CB8AC3E}">
        <p14:creationId xmlns:p14="http://schemas.microsoft.com/office/powerpoint/2010/main" val="346044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r>
              <a:rPr lang="es-ES" sz="2800" i="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POBLACIÓN EN EDAD DE TRABAJAR (PET)</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96" t="5566" r="2701" b="19254"/>
          <a:stretch/>
        </p:blipFill>
        <p:spPr bwMode="auto">
          <a:xfrm>
            <a:off x="1907704" y="1295399"/>
            <a:ext cx="5400600" cy="2557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1951193838"/>
              </p:ext>
            </p:extLst>
          </p:nvPr>
        </p:nvGraphicFramePr>
        <p:xfrm>
          <a:off x="1475656" y="4221088"/>
          <a:ext cx="6120680" cy="1577340"/>
        </p:xfrm>
        <a:graphic>
          <a:graphicData uri="http://schemas.openxmlformats.org/drawingml/2006/table">
            <a:tbl>
              <a:tblPr firstRow="1" firstCol="1" bandRow="1">
                <a:tableStyleId>{BDBED569-4797-4DF1-A0F4-6AAB3CD982D8}</a:tableStyleId>
              </a:tblPr>
              <a:tblGrid>
                <a:gridCol w="2298312"/>
                <a:gridCol w="1269868"/>
                <a:gridCol w="1276250"/>
                <a:gridCol w="1276250"/>
              </a:tblGrid>
              <a:tr h="190500">
                <a:tc>
                  <a:txBody>
                    <a:bodyPr/>
                    <a:lstStyle/>
                    <a:p>
                      <a:pPr>
                        <a:lnSpc>
                          <a:spcPct val="115000"/>
                        </a:lnSpc>
                        <a:spcAft>
                          <a:spcPts val="0"/>
                        </a:spcAft>
                      </a:pPr>
                      <a:r>
                        <a:rPr lang="es-ES" sz="1800" dirty="0">
                          <a:effectLst/>
                        </a:rPr>
                        <a:t>PARROQUIAS</a:t>
                      </a:r>
                      <a:endParaRPr lang="es-E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800">
                          <a:effectLst/>
                        </a:rPr>
                        <a:t>HOMBRE</a:t>
                      </a:r>
                      <a:endParaRPr lang="es-ES" sz="1800">
                        <a:effectLst/>
                        <a:latin typeface="Calibri"/>
                        <a:ea typeface="Calibri"/>
                        <a:cs typeface="Times New Roman"/>
                      </a:endParaRPr>
                    </a:p>
                  </a:txBody>
                  <a:tcPr marL="68580" marR="68580" marT="0" marB="0"/>
                </a:tc>
                <a:tc>
                  <a:txBody>
                    <a:bodyPr/>
                    <a:lstStyle/>
                    <a:p>
                      <a:pPr>
                        <a:lnSpc>
                          <a:spcPct val="115000"/>
                        </a:lnSpc>
                        <a:spcAft>
                          <a:spcPts val="0"/>
                        </a:spcAft>
                      </a:pPr>
                      <a:r>
                        <a:rPr lang="es-ES" sz="1800">
                          <a:effectLst/>
                        </a:rPr>
                        <a:t>MUJER</a:t>
                      </a:r>
                      <a:endParaRPr lang="es-ES" sz="1800">
                        <a:effectLst/>
                        <a:latin typeface="Calibri"/>
                        <a:ea typeface="Calibri"/>
                        <a:cs typeface="Times New Roman"/>
                      </a:endParaRPr>
                    </a:p>
                  </a:txBody>
                  <a:tcPr marL="68580" marR="68580" marT="0" marB="0"/>
                </a:tc>
                <a:tc>
                  <a:txBody>
                    <a:bodyPr/>
                    <a:lstStyle/>
                    <a:p>
                      <a:pPr>
                        <a:lnSpc>
                          <a:spcPct val="115000"/>
                        </a:lnSpc>
                        <a:spcAft>
                          <a:spcPts val="0"/>
                        </a:spcAft>
                      </a:pPr>
                      <a:r>
                        <a:rPr lang="es-ES" sz="1800">
                          <a:effectLst/>
                        </a:rPr>
                        <a:t>TOTAL</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b="0" dirty="0">
                          <a:effectLst/>
                        </a:rPr>
                        <a:t>SANGOLQUI</a:t>
                      </a:r>
                      <a:endParaRPr lang="es-ES" sz="18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36.071</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38.158</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74.229</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b="0">
                          <a:effectLst/>
                        </a:rPr>
                        <a:t>COTOGCHOA</a:t>
                      </a:r>
                      <a:endParaRPr lang="es-ES" sz="18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1.762</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1.801</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3.563</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b="0" dirty="0">
                          <a:effectLst/>
                        </a:rPr>
                        <a:t>RUMIPAMBA</a:t>
                      </a:r>
                      <a:endParaRPr lang="es-ES" sz="18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338</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326</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664</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a:effectLst/>
                        </a:rPr>
                        <a:t>CANTON TOTAL</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b="1" dirty="0">
                          <a:effectLst/>
                        </a:rPr>
                        <a:t>38.171</a:t>
                      </a:r>
                      <a:endParaRPr lang="es-ES" sz="18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b="1" dirty="0">
                          <a:effectLst/>
                        </a:rPr>
                        <a:t>40.285</a:t>
                      </a:r>
                      <a:endParaRPr lang="es-ES" sz="18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b="1" dirty="0">
                          <a:effectLst/>
                        </a:rPr>
                        <a:t>78.456</a:t>
                      </a:r>
                      <a:endParaRPr lang="es-ES" sz="1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8016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3"/>
            <a:r>
              <a:rPr lang="es-ES" sz="2800" i="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POBLACIÓN ECONÓMICAMENTE ACTIVA (PEA)</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71" t="5070" b="16129"/>
          <a:stretch/>
        </p:blipFill>
        <p:spPr bwMode="auto">
          <a:xfrm>
            <a:off x="1619672" y="1268760"/>
            <a:ext cx="5791352"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528729606"/>
              </p:ext>
            </p:extLst>
          </p:nvPr>
        </p:nvGraphicFramePr>
        <p:xfrm>
          <a:off x="1475656" y="4227924"/>
          <a:ext cx="6175950" cy="1577340"/>
        </p:xfrm>
        <a:graphic>
          <a:graphicData uri="http://schemas.openxmlformats.org/drawingml/2006/table">
            <a:tbl>
              <a:tblPr firstRow="1" firstCol="1" bandRow="1">
                <a:tableStyleId>{BDBED569-4797-4DF1-A0F4-6AAB3CD982D8}</a:tableStyleId>
              </a:tblPr>
              <a:tblGrid>
                <a:gridCol w="2283749"/>
                <a:gridCol w="1355877"/>
                <a:gridCol w="1268162"/>
                <a:gridCol w="1268162"/>
              </a:tblGrid>
              <a:tr h="190500">
                <a:tc>
                  <a:txBody>
                    <a:bodyPr/>
                    <a:lstStyle/>
                    <a:p>
                      <a:pPr>
                        <a:lnSpc>
                          <a:spcPct val="115000"/>
                        </a:lnSpc>
                        <a:spcAft>
                          <a:spcPts val="0"/>
                        </a:spcAft>
                      </a:pPr>
                      <a:r>
                        <a:rPr lang="es-ES" sz="1800" dirty="0">
                          <a:effectLst/>
                        </a:rPr>
                        <a:t>PARROQUIAS</a:t>
                      </a:r>
                      <a:endParaRPr lang="es-ES" sz="1800" dirty="0">
                        <a:effectLst/>
                        <a:latin typeface="Calibri"/>
                        <a:ea typeface="Calibri"/>
                        <a:cs typeface="Times New Roman"/>
                      </a:endParaRPr>
                    </a:p>
                  </a:txBody>
                  <a:tcPr marL="68580" marR="68580" marT="0" marB="0"/>
                </a:tc>
                <a:tc>
                  <a:txBody>
                    <a:bodyPr/>
                    <a:lstStyle/>
                    <a:p>
                      <a:pPr>
                        <a:lnSpc>
                          <a:spcPct val="115000"/>
                        </a:lnSpc>
                        <a:spcAft>
                          <a:spcPts val="0"/>
                        </a:spcAft>
                      </a:pPr>
                      <a:r>
                        <a:rPr lang="es-ES" sz="1800">
                          <a:effectLst/>
                        </a:rPr>
                        <a:t>HOMBRE</a:t>
                      </a:r>
                      <a:endParaRPr lang="es-ES" sz="1800">
                        <a:effectLst/>
                        <a:latin typeface="Calibri"/>
                        <a:ea typeface="Calibri"/>
                        <a:cs typeface="Times New Roman"/>
                      </a:endParaRPr>
                    </a:p>
                  </a:txBody>
                  <a:tcPr marL="68580" marR="68580" marT="0" marB="0"/>
                </a:tc>
                <a:tc>
                  <a:txBody>
                    <a:bodyPr/>
                    <a:lstStyle/>
                    <a:p>
                      <a:pPr>
                        <a:lnSpc>
                          <a:spcPct val="115000"/>
                        </a:lnSpc>
                        <a:spcAft>
                          <a:spcPts val="0"/>
                        </a:spcAft>
                      </a:pPr>
                      <a:r>
                        <a:rPr lang="es-ES" sz="1800">
                          <a:effectLst/>
                        </a:rPr>
                        <a:t>MUJER</a:t>
                      </a:r>
                      <a:endParaRPr lang="es-ES" sz="1800">
                        <a:effectLst/>
                        <a:latin typeface="Calibri"/>
                        <a:ea typeface="Calibri"/>
                        <a:cs typeface="Times New Roman"/>
                      </a:endParaRPr>
                    </a:p>
                  </a:txBody>
                  <a:tcPr marL="68580" marR="68580" marT="0" marB="0"/>
                </a:tc>
                <a:tc>
                  <a:txBody>
                    <a:bodyPr/>
                    <a:lstStyle/>
                    <a:p>
                      <a:pPr>
                        <a:lnSpc>
                          <a:spcPct val="115000"/>
                        </a:lnSpc>
                        <a:spcAft>
                          <a:spcPts val="0"/>
                        </a:spcAft>
                      </a:pPr>
                      <a:r>
                        <a:rPr lang="es-ES" sz="1800">
                          <a:effectLst/>
                        </a:rPr>
                        <a:t>TOTAL</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b="0" dirty="0">
                          <a:effectLst/>
                        </a:rPr>
                        <a:t>SANGOLQUI</a:t>
                      </a:r>
                      <a:endParaRPr lang="es-ES" sz="18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22.060</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17.025</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39.085</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b="0" dirty="0">
                          <a:effectLst/>
                        </a:rPr>
                        <a:t>COTOGCHOA</a:t>
                      </a:r>
                      <a:endParaRPr lang="es-ES" sz="18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1.111</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747</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1.858</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b="0" dirty="0">
                          <a:effectLst/>
                        </a:rPr>
                        <a:t>RUMIPAMBA</a:t>
                      </a:r>
                      <a:endParaRPr lang="es-ES" sz="18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209</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114</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323</a:t>
                      </a:r>
                      <a:endParaRPr lang="es-ES"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800" dirty="0">
                          <a:effectLst/>
                        </a:rPr>
                        <a:t>CANTON TOTAL</a:t>
                      </a:r>
                      <a:endParaRPr lang="es-ES" sz="1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b="1" dirty="0">
                          <a:effectLst/>
                        </a:rPr>
                        <a:t>23.380</a:t>
                      </a:r>
                      <a:endParaRPr lang="es-ES" sz="18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b="1" dirty="0">
                          <a:effectLst/>
                        </a:rPr>
                        <a:t>17.886</a:t>
                      </a:r>
                      <a:endParaRPr lang="es-ES" sz="18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b="1" dirty="0">
                          <a:effectLst/>
                        </a:rPr>
                        <a:t>41.266</a:t>
                      </a:r>
                      <a:endParaRPr lang="es-ES" sz="1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4316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3"/>
            <a:r>
              <a:rPr lang="es-ES" sz="2800" i="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POBLACIÓN OCUPADA POR RAMA DE ACTIVIDAD (PORA)</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71" t="5070" r="3048" b="16129"/>
          <a:stretch/>
        </p:blipFill>
        <p:spPr bwMode="auto">
          <a:xfrm>
            <a:off x="1699432" y="1778851"/>
            <a:ext cx="6184936" cy="323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232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55272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pPr lvl="3"/>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PEA</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POR</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ACTIVIDADES</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ECONÓMICAS</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Cantón</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Rumiñahui - censos</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1990, 2001,</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2010</a:t>
            </a:r>
            <a:b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400" dirty="0"/>
          </a:p>
        </p:txBody>
      </p:sp>
    </p:spTree>
    <p:extLst>
      <p:ext uri="{BB962C8B-B14F-4D97-AF65-F5344CB8AC3E}">
        <p14:creationId xmlns:p14="http://schemas.microsoft.com/office/powerpoint/2010/main" val="163429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just"/>
            <a:r>
              <a:rPr lang="es-EC"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Capítulo ii:</a:t>
            </a:r>
            <a:r>
              <a:rPr lang="es-EC" sz="28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 </a:t>
            </a:r>
          </a:p>
          <a:p>
            <a:pPr algn="just"/>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DIAGNÓSTICO</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DE</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LA</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SITUACIÓN</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ECONÓMICA</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DE</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LAS</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MICROEMPRESAS</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EN</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LOS</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SECTORES</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RURALES</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DEL</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CANTÓN</a:t>
            </a:r>
            <a:r>
              <a:rPr lang="es-ES"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RUMIÑAHUI</a:t>
            </a:r>
            <a:endPar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spTree>
    <p:extLst>
      <p:ext uri="{BB962C8B-B14F-4D97-AF65-F5344CB8AC3E}">
        <p14:creationId xmlns:p14="http://schemas.microsoft.com/office/powerpoint/2010/main" val="5955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263705511"/>
              </p:ext>
            </p:extLst>
          </p:nvPr>
        </p:nvGraphicFramePr>
        <p:xfrm>
          <a:off x="1547664" y="4691216"/>
          <a:ext cx="5760640" cy="1402080"/>
        </p:xfrm>
        <a:graphic>
          <a:graphicData uri="http://schemas.openxmlformats.org/drawingml/2006/table">
            <a:tbl>
              <a:tblPr firstRow="1" firstCol="1" bandRow="1">
                <a:tableStyleId>{BDBED569-4797-4DF1-A0F4-6AAB3CD982D8}</a:tableStyleId>
              </a:tblPr>
              <a:tblGrid>
                <a:gridCol w="2163118"/>
                <a:gridCol w="1195170"/>
                <a:gridCol w="1201176"/>
                <a:gridCol w="1201176"/>
              </a:tblGrid>
              <a:tr h="190500">
                <a:tc>
                  <a:txBody>
                    <a:bodyPr/>
                    <a:lstStyle/>
                    <a:p>
                      <a:pPr>
                        <a:lnSpc>
                          <a:spcPct val="115000"/>
                        </a:lnSpc>
                        <a:spcAft>
                          <a:spcPts val="0"/>
                        </a:spcAft>
                      </a:pPr>
                      <a:r>
                        <a:rPr lang="es-ES" sz="1600" dirty="0">
                          <a:effectLst/>
                        </a:rPr>
                        <a:t>PARROQUIAS</a:t>
                      </a:r>
                      <a:endParaRPr lang="es-ES" sz="1600" dirty="0">
                        <a:effectLst/>
                        <a:latin typeface="+mn-lt"/>
                        <a:ea typeface="Calibri"/>
                        <a:cs typeface="Times New Roman"/>
                      </a:endParaRPr>
                    </a:p>
                  </a:txBody>
                  <a:tcPr marL="68580" marR="68580" marT="0" marB="0"/>
                </a:tc>
                <a:tc>
                  <a:txBody>
                    <a:bodyPr/>
                    <a:lstStyle/>
                    <a:p>
                      <a:pPr>
                        <a:lnSpc>
                          <a:spcPct val="115000"/>
                        </a:lnSpc>
                        <a:spcAft>
                          <a:spcPts val="0"/>
                        </a:spcAft>
                      </a:pPr>
                      <a:r>
                        <a:rPr lang="es-ES" sz="1600">
                          <a:effectLst/>
                        </a:rPr>
                        <a:t>HOMBRE</a:t>
                      </a:r>
                      <a:endParaRPr lang="es-ES" sz="1600">
                        <a:effectLst/>
                        <a:latin typeface="+mn-lt"/>
                        <a:ea typeface="Calibri"/>
                        <a:cs typeface="Times New Roman"/>
                      </a:endParaRPr>
                    </a:p>
                  </a:txBody>
                  <a:tcPr marL="68580" marR="68580" marT="0" marB="0"/>
                </a:tc>
                <a:tc>
                  <a:txBody>
                    <a:bodyPr/>
                    <a:lstStyle/>
                    <a:p>
                      <a:pPr>
                        <a:lnSpc>
                          <a:spcPct val="115000"/>
                        </a:lnSpc>
                        <a:spcAft>
                          <a:spcPts val="0"/>
                        </a:spcAft>
                      </a:pPr>
                      <a:r>
                        <a:rPr lang="es-ES" sz="1600">
                          <a:effectLst/>
                        </a:rPr>
                        <a:t>MUJER</a:t>
                      </a:r>
                      <a:endParaRPr lang="es-ES" sz="1600">
                        <a:effectLst/>
                        <a:latin typeface="+mn-lt"/>
                        <a:ea typeface="Calibri"/>
                        <a:cs typeface="Times New Roman"/>
                      </a:endParaRPr>
                    </a:p>
                  </a:txBody>
                  <a:tcPr marL="68580" marR="68580" marT="0" marB="0"/>
                </a:tc>
                <a:tc>
                  <a:txBody>
                    <a:bodyPr/>
                    <a:lstStyle/>
                    <a:p>
                      <a:pPr>
                        <a:lnSpc>
                          <a:spcPct val="115000"/>
                        </a:lnSpc>
                        <a:spcAft>
                          <a:spcPts val="0"/>
                        </a:spcAft>
                      </a:pPr>
                      <a:r>
                        <a:rPr lang="es-ES" sz="1600">
                          <a:effectLst/>
                        </a:rPr>
                        <a:t>TOTAL</a:t>
                      </a:r>
                      <a:endParaRPr lang="es-ES" sz="16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600" b="0">
                          <a:effectLst/>
                        </a:rPr>
                        <a:t>SANGOLQUI</a:t>
                      </a:r>
                      <a:endParaRPr lang="es-ES" sz="16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738</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498</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1.236</a:t>
                      </a:r>
                      <a:endParaRPr lang="es-ES" sz="16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600" b="0">
                          <a:effectLst/>
                        </a:rPr>
                        <a:t>COTOGCHOA</a:t>
                      </a:r>
                      <a:endParaRPr lang="es-ES" sz="16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143</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130</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273</a:t>
                      </a:r>
                      <a:endParaRPr lang="es-ES" sz="16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600" b="0" dirty="0">
                          <a:effectLst/>
                        </a:rPr>
                        <a:t>RUMIPAMBA</a:t>
                      </a:r>
                      <a:endParaRPr lang="es-ES" sz="1600" b="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115</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72</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rPr>
                        <a:t>187</a:t>
                      </a:r>
                      <a:endParaRPr lang="es-ES" sz="16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600" dirty="0">
                          <a:effectLst/>
                        </a:rPr>
                        <a:t>CANTON TOTAL</a:t>
                      </a:r>
                      <a:endParaRPr lang="es-ES"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b="1" dirty="0">
                          <a:effectLst/>
                        </a:rPr>
                        <a:t>996</a:t>
                      </a:r>
                      <a:endParaRPr lang="es-ES" sz="16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b="1" dirty="0">
                          <a:effectLst/>
                        </a:rPr>
                        <a:t>700</a:t>
                      </a:r>
                      <a:endParaRPr lang="es-ES" sz="16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b="1" dirty="0">
                          <a:effectLst/>
                        </a:rPr>
                        <a:t>1.696</a:t>
                      </a:r>
                      <a:endParaRPr lang="es-ES" sz="1600" b="1" dirty="0">
                        <a:effectLst/>
                        <a:latin typeface="+mn-lt"/>
                        <a:ea typeface="Calibri"/>
                        <a:cs typeface="Times New Roman"/>
                      </a:endParaRPr>
                    </a:p>
                  </a:txBody>
                  <a:tcPr marL="68580" marR="68580" marT="0" marB="0"/>
                </a:tc>
              </a:tr>
            </a:tbl>
          </a:graphicData>
        </a:graphic>
      </p:graphicFrame>
      <p:graphicFrame>
        <p:nvGraphicFramePr>
          <p:cNvPr id="7" name="6 Diagrama"/>
          <p:cNvGraphicFramePr/>
          <p:nvPr>
            <p:extLst>
              <p:ext uri="{D42A27DB-BD31-4B8C-83A1-F6EECF244321}">
                <p14:modId xmlns:p14="http://schemas.microsoft.com/office/powerpoint/2010/main" val="867050627"/>
              </p:ext>
            </p:extLst>
          </p:nvPr>
        </p:nvGraphicFramePr>
        <p:xfrm>
          <a:off x="1043608" y="1397000"/>
          <a:ext cx="705678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AGRICULTURA, GANADERÍA, SILVICULTURA Y PESCA</a:t>
            </a:r>
            <a:endParaRPr lang="es-ES" sz="2800" dirty="0"/>
          </a:p>
        </p:txBody>
      </p:sp>
    </p:spTree>
    <p:extLst>
      <p:ext uri="{BB962C8B-B14F-4D97-AF65-F5344CB8AC3E}">
        <p14:creationId xmlns:p14="http://schemas.microsoft.com/office/powerpoint/2010/main" val="21041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347131579"/>
              </p:ext>
            </p:extLst>
          </p:nvPr>
        </p:nvGraphicFramePr>
        <p:xfrm>
          <a:off x="1979711" y="4005064"/>
          <a:ext cx="4464498" cy="2088230"/>
        </p:xfrm>
        <a:graphic>
          <a:graphicData uri="http://schemas.openxmlformats.org/drawingml/2006/table">
            <a:tbl>
              <a:tblPr firstRow="1" firstCol="1" bandRow="1">
                <a:tableStyleId>{ED083AE6-46FA-4A59-8FB0-9F97EB10719F}</a:tableStyleId>
              </a:tblPr>
              <a:tblGrid>
                <a:gridCol w="2101028"/>
                <a:gridCol w="973593"/>
                <a:gridCol w="1389877"/>
              </a:tblGrid>
              <a:tr h="208823">
                <a:tc>
                  <a:txBody>
                    <a:bodyPr/>
                    <a:lstStyle/>
                    <a:p>
                      <a:pPr>
                        <a:spcAft>
                          <a:spcPts val="0"/>
                        </a:spcAft>
                      </a:pPr>
                      <a:r>
                        <a:rPr lang="es-ES" sz="1200" dirty="0">
                          <a:effectLst/>
                        </a:rPr>
                        <a:t>USO DEL SUELO</a:t>
                      </a:r>
                      <a:endParaRPr lang="es-ES" sz="1200" dirty="0">
                        <a:solidFill>
                          <a:srgbClr val="000000"/>
                        </a:solidFill>
                        <a:effectLst/>
                        <a:latin typeface="Times New Roman"/>
                        <a:ea typeface="Calibri"/>
                      </a:endParaRPr>
                    </a:p>
                  </a:txBody>
                  <a:tcPr marL="68580" marR="68580" marT="0" marB="0"/>
                </a:tc>
                <a:tc>
                  <a:txBody>
                    <a:bodyPr/>
                    <a:lstStyle/>
                    <a:p>
                      <a:pPr algn="ctr">
                        <a:spcAft>
                          <a:spcPts val="0"/>
                        </a:spcAft>
                      </a:pPr>
                      <a:r>
                        <a:rPr lang="es-ES" sz="1200">
                          <a:effectLst/>
                        </a:rPr>
                        <a:t>UPAs</a:t>
                      </a:r>
                      <a:endParaRPr lang="es-ES" sz="1200">
                        <a:solidFill>
                          <a:srgbClr val="000000"/>
                        </a:solidFill>
                        <a:effectLst/>
                        <a:latin typeface="Times New Roman"/>
                        <a:ea typeface="Calibri"/>
                      </a:endParaRPr>
                    </a:p>
                  </a:txBody>
                  <a:tcPr marL="68580" marR="68580" marT="0" marB="0"/>
                </a:tc>
                <a:tc>
                  <a:txBody>
                    <a:bodyPr/>
                    <a:lstStyle/>
                    <a:p>
                      <a:pPr algn="ctr">
                        <a:spcAft>
                          <a:spcPts val="0"/>
                        </a:spcAft>
                      </a:pPr>
                      <a:r>
                        <a:rPr lang="es-ES" sz="1200">
                          <a:effectLst/>
                        </a:rPr>
                        <a:t>HECTÁREAS</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dirty="0">
                          <a:effectLst/>
                        </a:rPr>
                        <a:t>Cultivos permanentes</a:t>
                      </a:r>
                      <a:endParaRPr lang="es-ES" sz="1200" b="0" dirty="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136</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71</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dirty="0">
                          <a:effectLst/>
                        </a:rPr>
                        <a:t>Cultivos transitorios</a:t>
                      </a:r>
                      <a:endParaRPr lang="es-ES" sz="1200" b="0" dirty="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1.884</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656</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a:effectLst/>
                        </a:rPr>
                        <a:t>Descanso</a:t>
                      </a:r>
                      <a:endParaRPr lang="es-ES" sz="1200" b="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122</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55</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a:effectLst/>
                        </a:rPr>
                        <a:t>Pastos cultivados</a:t>
                      </a:r>
                      <a:endParaRPr lang="es-ES" sz="1200" b="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142</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dirty="0">
                          <a:effectLst/>
                        </a:rPr>
                        <a:t>3.773</a:t>
                      </a:r>
                      <a:endParaRPr lang="es-ES" sz="1200" dirty="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dirty="0">
                          <a:effectLst/>
                        </a:rPr>
                        <a:t>Pastos Naturales</a:t>
                      </a:r>
                      <a:endParaRPr lang="es-ES" sz="1200" b="0" dirty="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533</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dirty="0">
                          <a:effectLst/>
                        </a:rPr>
                        <a:t>1.887</a:t>
                      </a:r>
                      <a:endParaRPr lang="es-ES" sz="1200" dirty="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a:effectLst/>
                        </a:rPr>
                        <a:t>Paramos</a:t>
                      </a:r>
                      <a:endParaRPr lang="es-ES" sz="1200" b="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21</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1.522</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a:effectLst/>
                        </a:rPr>
                        <a:t>Montes y Bosques</a:t>
                      </a:r>
                      <a:endParaRPr lang="es-ES" sz="1200" b="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89</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1.334</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b="0" dirty="0">
                          <a:effectLst/>
                        </a:rPr>
                        <a:t>Otros usos</a:t>
                      </a:r>
                      <a:endParaRPr lang="es-ES" sz="1200" b="0" dirty="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1.790</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a:effectLst/>
                        </a:rPr>
                        <a:t>163</a:t>
                      </a:r>
                      <a:endParaRPr lang="es-ES" sz="1200">
                        <a:solidFill>
                          <a:srgbClr val="000000"/>
                        </a:solidFill>
                        <a:effectLst/>
                        <a:latin typeface="Times New Roman"/>
                        <a:ea typeface="Calibri"/>
                      </a:endParaRPr>
                    </a:p>
                  </a:txBody>
                  <a:tcPr marL="68580" marR="68580" marT="0" marB="0"/>
                </a:tc>
              </a:tr>
              <a:tr h="208823">
                <a:tc>
                  <a:txBody>
                    <a:bodyPr/>
                    <a:lstStyle/>
                    <a:p>
                      <a:pPr>
                        <a:spcAft>
                          <a:spcPts val="0"/>
                        </a:spcAft>
                      </a:pPr>
                      <a:r>
                        <a:rPr lang="es-ES" sz="1200">
                          <a:effectLst/>
                        </a:rPr>
                        <a:t>TOTAL</a:t>
                      </a:r>
                      <a:endParaRPr lang="es-ES" sz="1200">
                        <a:solidFill>
                          <a:srgbClr val="000000"/>
                        </a:solidFill>
                        <a:effectLst/>
                        <a:latin typeface="Times New Roman"/>
                        <a:ea typeface="Calibri"/>
                      </a:endParaRPr>
                    </a:p>
                  </a:txBody>
                  <a:tcPr marL="68580" marR="68580" marT="0" marB="0"/>
                </a:tc>
                <a:tc>
                  <a:txBody>
                    <a:bodyPr/>
                    <a:lstStyle/>
                    <a:p>
                      <a:pPr algn="r">
                        <a:spcAft>
                          <a:spcPts val="0"/>
                        </a:spcAft>
                      </a:pPr>
                      <a:r>
                        <a:rPr lang="es-ES" sz="1200" b="1" dirty="0">
                          <a:effectLst/>
                        </a:rPr>
                        <a:t>4.725</a:t>
                      </a:r>
                      <a:endParaRPr lang="es-ES" sz="1200" b="1" dirty="0">
                        <a:solidFill>
                          <a:srgbClr val="000000"/>
                        </a:solidFill>
                        <a:effectLst/>
                        <a:latin typeface="Times New Roman"/>
                        <a:ea typeface="Calibri"/>
                      </a:endParaRPr>
                    </a:p>
                  </a:txBody>
                  <a:tcPr marL="68580" marR="68580" marT="0" marB="0"/>
                </a:tc>
                <a:tc>
                  <a:txBody>
                    <a:bodyPr/>
                    <a:lstStyle/>
                    <a:p>
                      <a:pPr algn="r">
                        <a:spcAft>
                          <a:spcPts val="0"/>
                        </a:spcAft>
                      </a:pPr>
                      <a:r>
                        <a:rPr lang="es-ES" sz="1200" b="1" dirty="0">
                          <a:effectLst/>
                        </a:rPr>
                        <a:t>9.461</a:t>
                      </a:r>
                      <a:endParaRPr lang="es-ES" sz="1200" b="1" dirty="0">
                        <a:solidFill>
                          <a:srgbClr val="000000"/>
                        </a:solidFill>
                        <a:effectLst/>
                        <a:latin typeface="Times New Roman"/>
                        <a:ea typeface="Calibri"/>
                      </a:endParaRPr>
                    </a:p>
                  </a:txBody>
                  <a:tcPr marL="68580" marR="68580" marT="0" marB="0"/>
                </a:tc>
              </a:tr>
            </a:tbl>
          </a:graphicData>
        </a:graphic>
      </p:graphicFrame>
      <p:sp>
        <p:nvSpPr>
          <p:cNvPr id="4" name="3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USO</a:t>
            </a:r>
            <a:r>
              <a:rPr lang="es-ES" dirty="0"/>
              <a:t> </a:t>
            </a:r>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DEL</a:t>
            </a:r>
            <a:r>
              <a:rPr lang="es-ES" dirty="0"/>
              <a:t> </a:t>
            </a:r>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SUELO</a:t>
            </a:r>
            <a:endParaRPr lang="es-E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9" t="16921" b="13658"/>
          <a:stretch/>
        </p:blipFill>
        <p:spPr bwMode="auto">
          <a:xfrm>
            <a:off x="1126957" y="980728"/>
            <a:ext cx="6469379" cy="283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36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310178423"/>
              </p:ext>
            </p:extLst>
          </p:nvPr>
        </p:nvGraphicFramePr>
        <p:xfrm>
          <a:off x="899591" y="1268760"/>
          <a:ext cx="7488833" cy="1261872"/>
        </p:xfrm>
        <a:graphic>
          <a:graphicData uri="http://schemas.openxmlformats.org/drawingml/2006/table">
            <a:tbl>
              <a:tblPr firstRow="1" firstCol="1" bandRow="1">
                <a:tableStyleId>{ED083AE6-46FA-4A59-8FB0-9F97EB10719F}</a:tableStyleId>
              </a:tblPr>
              <a:tblGrid>
                <a:gridCol w="3342821"/>
                <a:gridCol w="1331371"/>
                <a:gridCol w="1547805"/>
                <a:gridCol w="1266836"/>
              </a:tblGrid>
              <a:tr h="0">
                <a:tc>
                  <a:txBody>
                    <a:bodyPr/>
                    <a:lstStyle/>
                    <a:p>
                      <a:pPr algn="ctr">
                        <a:lnSpc>
                          <a:spcPct val="115000"/>
                        </a:lnSpc>
                        <a:spcAft>
                          <a:spcPts val="0"/>
                        </a:spcAft>
                      </a:pPr>
                      <a:r>
                        <a:rPr lang="es-ES" sz="1800" dirty="0">
                          <a:effectLst/>
                        </a:rPr>
                        <a:t>ACTIVIDADES</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HOMBRES</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MUJERES</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TOTAL</a:t>
                      </a:r>
                      <a:endParaRPr lang="es-ES" sz="18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800" b="0">
                          <a:effectLst/>
                        </a:rPr>
                        <a:t>Actividades agropecuarias</a:t>
                      </a:r>
                      <a:endParaRPr lang="es-ES" sz="18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251</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220</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471</a:t>
                      </a:r>
                      <a:endParaRPr lang="es-ES" sz="18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800" b="0" dirty="0">
                          <a:effectLst/>
                        </a:rPr>
                        <a:t>Actividades no agropecuarias</a:t>
                      </a:r>
                      <a:endParaRPr lang="es-ES" sz="18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950</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513</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1.463</a:t>
                      </a:r>
                      <a:endParaRPr lang="es-ES" sz="18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S" sz="1800">
                          <a:effectLst/>
                        </a:rPr>
                        <a:t>TOTAL</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1.201</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a:effectLst/>
                        </a:rPr>
                        <a:t>733</a:t>
                      </a:r>
                      <a:endParaRPr lang="es-ES" sz="18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800" dirty="0">
                          <a:effectLst/>
                        </a:rPr>
                        <a:t>1.934</a:t>
                      </a:r>
                      <a:endParaRPr lang="es-ES" sz="1800" dirty="0">
                        <a:effectLst/>
                        <a:latin typeface="Calibri"/>
                        <a:ea typeface="Calibri"/>
                        <a:cs typeface="Times New Roman"/>
                      </a:endParaRPr>
                    </a:p>
                  </a:txBody>
                  <a:tcPr marL="68580" marR="68580" marT="0" marB="0"/>
                </a:tc>
              </a:tr>
            </a:tbl>
          </a:graphicData>
        </a:graphic>
      </p:graphicFrame>
      <p:sp>
        <p:nvSpPr>
          <p:cNvPr id="4" name="3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ORIGEN</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PRINCIPAL</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INGRESOS</a:t>
            </a:r>
            <a:endParaRPr lang="es-ES" sz="2800"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46" b="12370"/>
          <a:stretch/>
        </p:blipFill>
        <p:spPr bwMode="auto">
          <a:xfrm>
            <a:off x="2339752" y="2868364"/>
            <a:ext cx="4968552" cy="2864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984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AGRICULTURA</a:t>
            </a:r>
          </a:p>
        </p:txBody>
      </p:sp>
      <p:pic>
        <p:nvPicPr>
          <p:cNvPr id="4" name="3 Imagen"/>
          <p:cNvPicPr/>
          <p:nvPr/>
        </p:nvPicPr>
        <p:blipFill rotWithShape="1">
          <a:blip r:embed="rId2">
            <a:extLst>
              <a:ext uri="{28A0092B-C50C-407E-A947-70E740481C1C}">
                <a14:useLocalDpi xmlns:a14="http://schemas.microsoft.com/office/drawing/2010/main" val="0"/>
              </a:ext>
            </a:extLst>
          </a:blip>
          <a:srcRect l="8109" t="4498" r="2495" b="12111"/>
          <a:stretch/>
        </p:blipFill>
        <p:spPr bwMode="auto">
          <a:xfrm>
            <a:off x="1475656" y="1268760"/>
            <a:ext cx="6408712"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0607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3873029"/>
            <a:ext cx="7955161" cy="1500187"/>
          </a:xfrm>
        </p:spPr>
        <p:txBody>
          <a:bodyPr/>
          <a:lstStyle/>
          <a:p>
            <a:pPr algn="r"/>
            <a:r>
              <a:rPr lang="es-EC" sz="2400" i="1" dirty="0" smtClean="0">
                <a:solidFill>
                  <a:schemeClr val="tx1"/>
                </a:solidFill>
                <a:latin typeface="Georgia" pitchFamily="18" charset="0"/>
              </a:rPr>
              <a:t>“</a:t>
            </a:r>
            <a:r>
              <a:rPr lang="es-ES" sz="2400" i="1" dirty="0">
                <a:solidFill>
                  <a:schemeClr val="tx1"/>
                </a:solidFill>
                <a:latin typeface="Georgia" pitchFamily="18" charset="0"/>
              </a:rPr>
              <a:t>Para el logro del triunfo siempre ha sido indispensable pasar por la senda de los </a:t>
            </a:r>
            <a:r>
              <a:rPr lang="es-ES" sz="2400" i="1" dirty="0" smtClean="0">
                <a:solidFill>
                  <a:schemeClr val="tx1"/>
                </a:solidFill>
                <a:latin typeface="Georgia" pitchFamily="18" charset="0"/>
              </a:rPr>
              <a:t>sacrificios</a:t>
            </a:r>
            <a:r>
              <a:rPr lang="es-EC" sz="2400" i="1" dirty="0" smtClean="0">
                <a:solidFill>
                  <a:schemeClr val="tx1"/>
                </a:solidFill>
                <a:latin typeface="Georgia" pitchFamily="18" charset="0"/>
              </a:rPr>
              <a:t>.”</a:t>
            </a:r>
          </a:p>
          <a:p>
            <a:pPr algn="r"/>
            <a:endParaRPr lang="es-EC" sz="2400" i="1" dirty="0" smtClean="0">
              <a:solidFill>
                <a:schemeClr val="tx1"/>
              </a:solidFill>
              <a:latin typeface="Georgia" pitchFamily="18" charset="0"/>
            </a:endParaRPr>
          </a:p>
          <a:p>
            <a:pPr algn="r"/>
            <a:r>
              <a:rPr lang="es-EC" sz="2400" i="1" dirty="0" smtClean="0">
                <a:solidFill>
                  <a:schemeClr val="tx1"/>
                </a:solidFill>
                <a:latin typeface="Georgia" pitchFamily="18" charset="0"/>
              </a:rPr>
              <a:t>Simón Bolívar</a:t>
            </a:r>
            <a:endParaRPr lang="es-EC" sz="2400" i="1" dirty="0">
              <a:solidFill>
                <a:schemeClr val="tx1"/>
              </a:solidFill>
              <a:latin typeface="Georgia" pitchFamily="18" charset="0"/>
            </a:endParaRPr>
          </a:p>
        </p:txBody>
      </p:sp>
    </p:spTree>
    <p:extLst>
      <p:ext uri="{BB962C8B-B14F-4D97-AF65-F5344CB8AC3E}">
        <p14:creationId xmlns:p14="http://schemas.microsoft.com/office/powerpoint/2010/main" val="15238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GANADERÍA</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018" y="1196752"/>
            <a:ext cx="6708358"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751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288395894"/>
              </p:ext>
            </p:extLst>
          </p:nvPr>
        </p:nvGraphicFramePr>
        <p:xfrm>
          <a:off x="251520" y="1340768"/>
          <a:ext cx="8568952" cy="4614165"/>
        </p:xfrm>
        <a:graphic>
          <a:graphicData uri="http://schemas.openxmlformats.org/drawingml/2006/table">
            <a:tbl>
              <a:tblPr firstRow="1" firstCol="1" bandRow="1">
                <a:tableStyleId>{BDBED569-4797-4DF1-A0F4-6AAB3CD982D8}</a:tableStyleId>
              </a:tblPr>
              <a:tblGrid>
                <a:gridCol w="2831960"/>
                <a:gridCol w="3027576"/>
                <a:gridCol w="2709416"/>
              </a:tblGrid>
              <a:tr h="181039">
                <a:tc>
                  <a:txBody>
                    <a:bodyPr/>
                    <a:lstStyle/>
                    <a:p>
                      <a:pPr algn="ctr">
                        <a:lnSpc>
                          <a:spcPct val="115000"/>
                        </a:lnSpc>
                        <a:spcAft>
                          <a:spcPts val="0"/>
                        </a:spcAft>
                      </a:pPr>
                      <a:r>
                        <a:rPr lang="es-ES" sz="1400" dirty="0">
                          <a:effectLst/>
                        </a:rPr>
                        <a:t>CAUSA</a:t>
                      </a:r>
                      <a:endParaRPr lang="es-ES" sz="1400" b="0" dirty="0">
                        <a:effectLst/>
                        <a:latin typeface="Calibri"/>
                        <a:ea typeface="Calibri"/>
                        <a:cs typeface="Times New Roman"/>
                      </a:endParaRPr>
                    </a:p>
                  </a:txBody>
                  <a:tcPr marL="64401" marR="64401" marT="0" marB="0"/>
                </a:tc>
                <a:tc>
                  <a:txBody>
                    <a:bodyPr/>
                    <a:lstStyle/>
                    <a:p>
                      <a:pPr algn="ctr">
                        <a:lnSpc>
                          <a:spcPct val="115000"/>
                        </a:lnSpc>
                        <a:spcAft>
                          <a:spcPts val="0"/>
                        </a:spcAft>
                      </a:pPr>
                      <a:r>
                        <a:rPr lang="es-ES" sz="1400">
                          <a:effectLst/>
                        </a:rPr>
                        <a:t>EFECTO</a:t>
                      </a:r>
                      <a:endParaRPr lang="es-ES" sz="1400" b="0">
                        <a:effectLst/>
                        <a:latin typeface="Calibri"/>
                        <a:ea typeface="Calibri"/>
                        <a:cs typeface="Times New Roman"/>
                      </a:endParaRPr>
                    </a:p>
                  </a:txBody>
                  <a:tcPr marL="64401" marR="64401" marT="0" marB="0"/>
                </a:tc>
                <a:tc>
                  <a:txBody>
                    <a:bodyPr/>
                    <a:lstStyle/>
                    <a:p>
                      <a:pPr algn="ctr">
                        <a:lnSpc>
                          <a:spcPct val="115000"/>
                        </a:lnSpc>
                        <a:spcAft>
                          <a:spcPts val="0"/>
                        </a:spcAft>
                      </a:pPr>
                      <a:r>
                        <a:rPr lang="es-ES" sz="1400">
                          <a:effectLst/>
                        </a:rPr>
                        <a:t>RIESGO</a:t>
                      </a:r>
                      <a:endParaRPr lang="es-ES" sz="1400" b="0">
                        <a:effectLst/>
                        <a:latin typeface="Calibri"/>
                        <a:ea typeface="Calibri"/>
                        <a:cs typeface="Times New Roman"/>
                      </a:endParaRPr>
                    </a:p>
                  </a:txBody>
                  <a:tcPr marL="64401" marR="64401" marT="0" marB="0"/>
                </a:tc>
              </a:tr>
              <a:tr h="1086231">
                <a:tc>
                  <a:txBody>
                    <a:bodyPr/>
                    <a:lstStyle/>
                    <a:p>
                      <a:pPr algn="just">
                        <a:lnSpc>
                          <a:spcPct val="115000"/>
                        </a:lnSpc>
                        <a:spcAft>
                          <a:spcPts val="0"/>
                        </a:spcAft>
                      </a:pPr>
                      <a:r>
                        <a:rPr lang="es-ES" sz="1400" b="0" dirty="0">
                          <a:effectLst/>
                        </a:rPr>
                        <a:t>Posible erupción del Volcán Cotopaxi.</a:t>
                      </a:r>
                      <a:endParaRPr lang="es-ES" sz="1400" b="0" dirty="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dirty="0">
                          <a:effectLst/>
                        </a:rPr>
                        <a:t>Destrucción de los sectores rurales dedicados a la producción agrícola y ganadera, perdidas económicas.</a:t>
                      </a:r>
                      <a:endParaRPr lang="es-ES" sz="1400" b="0" dirty="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Sectores rurales sin servicios básicos, caída de ceniza e incomunicados. </a:t>
                      </a:r>
                      <a:endParaRPr lang="es-ES" sz="1400" b="0">
                        <a:effectLst/>
                        <a:latin typeface="Calibri"/>
                        <a:ea typeface="Calibri"/>
                        <a:cs typeface="Times New Roman"/>
                      </a:endParaRPr>
                    </a:p>
                  </a:txBody>
                  <a:tcPr marL="64401" marR="64401" marT="0" marB="0"/>
                </a:tc>
              </a:tr>
              <a:tr h="905193">
                <a:tc>
                  <a:txBody>
                    <a:bodyPr/>
                    <a:lstStyle/>
                    <a:p>
                      <a:pPr algn="just">
                        <a:lnSpc>
                          <a:spcPct val="115000"/>
                        </a:lnSpc>
                        <a:spcAft>
                          <a:spcPts val="0"/>
                        </a:spcAft>
                      </a:pPr>
                      <a:r>
                        <a:rPr lang="es-ES" sz="1400" b="0" dirty="0">
                          <a:effectLst/>
                        </a:rPr>
                        <a:t>Inadecuada infraestructura y deficiencia distribución del agua de </a:t>
                      </a:r>
                      <a:r>
                        <a:rPr lang="es-ES" sz="1400" b="0" dirty="0" smtClean="0">
                          <a:effectLst/>
                        </a:rPr>
                        <a:t>riego</a:t>
                      </a:r>
                      <a:r>
                        <a:rPr lang="es-ES" sz="1400" b="0" dirty="0">
                          <a:effectLst/>
                        </a:rPr>
                        <a:t>. </a:t>
                      </a:r>
                      <a:endParaRPr lang="es-ES" sz="1400" b="0" dirty="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Mal manejo de los recursos hídricos ocasiona escases de agua para la producción agrícola y  agrícola. </a:t>
                      </a:r>
                      <a:endParaRPr lang="es-ES" sz="1400" b="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Perdida de la producción agrícola y ganadera.</a:t>
                      </a:r>
                      <a:endParaRPr lang="es-ES" sz="1400" b="0">
                        <a:effectLst/>
                        <a:latin typeface="Calibri"/>
                        <a:ea typeface="Calibri"/>
                        <a:cs typeface="Times New Roman"/>
                      </a:endParaRPr>
                    </a:p>
                  </a:txBody>
                  <a:tcPr marL="64401" marR="64401" marT="0" marB="0"/>
                </a:tc>
              </a:tr>
              <a:tr h="724154">
                <a:tc>
                  <a:txBody>
                    <a:bodyPr/>
                    <a:lstStyle/>
                    <a:p>
                      <a:pPr algn="just">
                        <a:lnSpc>
                          <a:spcPct val="115000"/>
                        </a:lnSpc>
                        <a:spcAft>
                          <a:spcPts val="0"/>
                        </a:spcAft>
                      </a:pPr>
                      <a:r>
                        <a:rPr lang="es-ES" sz="1400" b="0" dirty="0">
                          <a:effectLst/>
                        </a:rPr>
                        <a:t>Inapropiada producción ganadera y escases de cultivos agrícolas. </a:t>
                      </a:r>
                      <a:endParaRPr lang="es-ES" sz="1400" b="0" dirty="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dirty="0">
                          <a:effectLst/>
                        </a:rPr>
                        <a:t>Producción agrícola y ganadera con pocos excedentes para la comercialización.</a:t>
                      </a:r>
                      <a:endParaRPr lang="es-ES" sz="1400" b="0" dirty="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Perdida de las actividades agrícolas y ganaderas.</a:t>
                      </a:r>
                      <a:endParaRPr lang="es-ES" sz="1400" b="0">
                        <a:effectLst/>
                        <a:latin typeface="Calibri"/>
                        <a:ea typeface="Calibri"/>
                        <a:cs typeface="Times New Roman"/>
                      </a:endParaRPr>
                    </a:p>
                  </a:txBody>
                  <a:tcPr marL="64401" marR="64401" marT="0" marB="0"/>
                </a:tc>
              </a:tr>
              <a:tr h="905193">
                <a:tc>
                  <a:txBody>
                    <a:bodyPr/>
                    <a:lstStyle/>
                    <a:p>
                      <a:pPr algn="just">
                        <a:lnSpc>
                          <a:spcPct val="115000"/>
                        </a:lnSpc>
                        <a:spcAft>
                          <a:spcPts val="0"/>
                        </a:spcAft>
                      </a:pPr>
                      <a:r>
                        <a:rPr lang="es-ES" sz="1400" b="0">
                          <a:effectLst/>
                        </a:rPr>
                        <a:t>Falta de apoyo por parte de las autoridades existentes en el Cantón Rumiñahui.</a:t>
                      </a:r>
                      <a:endParaRPr lang="es-ES" sz="1400" b="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Escasa capacitación y asistencia técnica en las actividades agrícolas y ganaderas.</a:t>
                      </a:r>
                      <a:endParaRPr lang="es-ES" sz="1400" b="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Ineficiente producción agrícola y ganadera. </a:t>
                      </a:r>
                      <a:endParaRPr lang="es-ES" sz="1400" b="0">
                        <a:effectLst/>
                        <a:latin typeface="Calibri"/>
                        <a:ea typeface="Calibri"/>
                        <a:cs typeface="Times New Roman"/>
                      </a:endParaRPr>
                    </a:p>
                  </a:txBody>
                  <a:tcPr marL="64401" marR="64401" marT="0" marB="0"/>
                </a:tc>
              </a:tr>
              <a:tr h="724154">
                <a:tc>
                  <a:txBody>
                    <a:bodyPr/>
                    <a:lstStyle/>
                    <a:p>
                      <a:pPr algn="just">
                        <a:lnSpc>
                          <a:spcPct val="115000"/>
                        </a:lnSpc>
                        <a:spcAft>
                          <a:spcPts val="0"/>
                        </a:spcAft>
                      </a:pPr>
                      <a:r>
                        <a:rPr lang="es-ES" sz="1400" b="0" dirty="0">
                          <a:effectLst/>
                        </a:rPr>
                        <a:t>Inexistencia de canales directos de comercialización.</a:t>
                      </a:r>
                      <a:endParaRPr lang="es-ES" sz="1400" b="0" dirty="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a:effectLst/>
                        </a:rPr>
                        <a:t>Explotación a los pequeños productores por parte de los intermediarios.</a:t>
                      </a:r>
                      <a:endParaRPr lang="es-ES" sz="1400" b="0">
                        <a:effectLst/>
                        <a:latin typeface="Calibri"/>
                        <a:ea typeface="Calibri"/>
                        <a:cs typeface="Times New Roman"/>
                      </a:endParaRPr>
                    </a:p>
                  </a:txBody>
                  <a:tcPr marL="64401" marR="64401" marT="0" marB="0"/>
                </a:tc>
                <a:tc>
                  <a:txBody>
                    <a:bodyPr/>
                    <a:lstStyle/>
                    <a:p>
                      <a:pPr algn="just">
                        <a:lnSpc>
                          <a:spcPct val="115000"/>
                        </a:lnSpc>
                        <a:spcAft>
                          <a:spcPts val="0"/>
                        </a:spcAft>
                      </a:pPr>
                      <a:r>
                        <a:rPr lang="es-ES" sz="1400" dirty="0">
                          <a:effectLst/>
                        </a:rPr>
                        <a:t>Precios bajos e inadecuados  para la producción agrícola y ganadera.</a:t>
                      </a:r>
                      <a:endParaRPr lang="es-ES" sz="1400" b="0" dirty="0">
                        <a:effectLst/>
                        <a:latin typeface="Calibri"/>
                        <a:ea typeface="Calibri"/>
                        <a:cs typeface="Times New Roman"/>
                      </a:endParaRPr>
                    </a:p>
                  </a:txBody>
                  <a:tcPr marL="64401" marR="64401" marT="0" marB="0"/>
                </a:tc>
              </a:tr>
            </a:tbl>
          </a:graphicData>
        </a:graphic>
      </p:graphicFrame>
      <p:sp>
        <p:nvSpPr>
          <p:cNvPr id="4" name="3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Amenazas Y RIESGOS</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LAS</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ACTIVIDADES</a:t>
            </a:r>
            <a:r>
              <a:rPr lang="es-ES" sz="2800" dirty="0"/>
              <a:t>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ECONÓMICAS</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800" dirty="0"/>
          </a:p>
        </p:txBody>
      </p:sp>
    </p:spTree>
    <p:extLst>
      <p:ext uri="{BB962C8B-B14F-4D97-AF65-F5344CB8AC3E}">
        <p14:creationId xmlns:p14="http://schemas.microsoft.com/office/powerpoint/2010/main" val="248893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extLst>
              <a:ext uri="{28A0092B-C50C-407E-A947-70E740481C1C}">
                <a14:useLocalDpi xmlns:a14="http://schemas.microsoft.com/office/drawing/2010/main" val="0"/>
              </a:ext>
            </a:extLst>
          </a:blip>
          <a:srcRect l="7427" t="4247" r="5773" b="8107"/>
          <a:stretch/>
        </p:blipFill>
        <p:spPr bwMode="auto">
          <a:xfrm>
            <a:off x="2411760" y="1484784"/>
            <a:ext cx="4464496"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2 Título"/>
          <p:cNvSpPr>
            <a:spLocks noGrp="1"/>
          </p:cNvSpPr>
          <p:nvPr>
            <p:ph type="title"/>
          </p:nvPr>
        </p:nvSpPr>
        <p:spPr/>
        <p:txBody>
          <a:bodyPr/>
          <a:lstStyle/>
          <a:p>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FUENTES</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a:t>
            </a:r>
            <a:r>
              <a:rPr lang="es-ES" sz="2400" dirty="0"/>
              <a:t> </a:t>
            </a:r>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FINANCIAMIENTO PARA LAS ACTIVIDADES AGROPECUARIAS – CANTÓN RUMIÑAHUI </a:t>
            </a:r>
            <a:b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400" dirty="0"/>
          </a:p>
        </p:txBody>
      </p:sp>
      <p:graphicFrame>
        <p:nvGraphicFramePr>
          <p:cNvPr id="2" name="1 Tabla"/>
          <p:cNvGraphicFramePr>
            <a:graphicFrameLocks noGrp="1"/>
          </p:cNvGraphicFramePr>
          <p:nvPr>
            <p:extLst>
              <p:ext uri="{D42A27DB-BD31-4B8C-83A1-F6EECF244321}">
                <p14:modId xmlns:p14="http://schemas.microsoft.com/office/powerpoint/2010/main" val="27207116"/>
              </p:ext>
            </p:extLst>
          </p:nvPr>
        </p:nvGraphicFramePr>
        <p:xfrm>
          <a:off x="1331640" y="4509120"/>
          <a:ext cx="6048671" cy="1327785"/>
        </p:xfrm>
        <a:graphic>
          <a:graphicData uri="http://schemas.openxmlformats.org/drawingml/2006/table">
            <a:tbl>
              <a:tblPr>
                <a:tableStyleId>{BDBED569-4797-4DF1-A0F4-6AAB3CD982D8}</a:tableStyleId>
              </a:tblPr>
              <a:tblGrid>
                <a:gridCol w="2484346"/>
                <a:gridCol w="1155142"/>
                <a:gridCol w="1459751"/>
                <a:gridCol w="949432"/>
              </a:tblGrid>
              <a:tr h="390525">
                <a:tc>
                  <a:txBody>
                    <a:bodyPr/>
                    <a:lstStyle/>
                    <a:p>
                      <a:pPr algn="ctr" fontAlgn="ctr"/>
                      <a:r>
                        <a:rPr lang="es-ES" sz="1400" b="1" u="none" strike="noStrike" dirty="0">
                          <a:effectLst/>
                        </a:rPr>
                        <a:t>DESTINO</a:t>
                      </a:r>
                      <a:endParaRPr lang="es-ES" sz="1400" b="1" i="0" u="none" strike="noStrike" dirty="0">
                        <a:solidFill>
                          <a:srgbClr val="000000"/>
                        </a:solidFill>
                        <a:effectLst/>
                        <a:latin typeface="Arial"/>
                      </a:endParaRPr>
                    </a:p>
                  </a:txBody>
                  <a:tcPr marL="9525" marR="9525" marT="9525" marB="0" anchor="ctr"/>
                </a:tc>
                <a:tc>
                  <a:txBody>
                    <a:bodyPr/>
                    <a:lstStyle/>
                    <a:p>
                      <a:pPr algn="ctr" fontAlgn="ctr"/>
                      <a:r>
                        <a:rPr lang="es-ES" sz="1400" b="1" u="none" strike="noStrike">
                          <a:effectLst/>
                        </a:rPr>
                        <a:t>MONTO OTORGADO</a:t>
                      </a:r>
                      <a:endParaRPr lang="es-ES" sz="1400" b="1" i="0" u="none" strike="noStrike">
                        <a:solidFill>
                          <a:srgbClr val="000000"/>
                        </a:solidFill>
                        <a:effectLst/>
                        <a:latin typeface="Arial"/>
                      </a:endParaRPr>
                    </a:p>
                  </a:txBody>
                  <a:tcPr marL="9525" marR="9525" marT="9525" marB="0" anchor="ctr"/>
                </a:tc>
                <a:tc>
                  <a:txBody>
                    <a:bodyPr/>
                    <a:lstStyle/>
                    <a:p>
                      <a:pPr algn="ctr" fontAlgn="ctr"/>
                      <a:r>
                        <a:rPr lang="es-ES" sz="1400" b="1" u="none" strike="noStrike">
                          <a:effectLst/>
                        </a:rPr>
                        <a:t>NUMERO DE OPERACIONES</a:t>
                      </a:r>
                      <a:endParaRPr lang="es-ES" sz="1400" b="1" i="0" u="none" strike="noStrike">
                        <a:solidFill>
                          <a:srgbClr val="000000"/>
                        </a:solidFill>
                        <a:effectLst/>
                        <a:latin typeface="Arial"/>
                      </a:endParaRPr>
                    </a:p>
                  </a:txBody>
                  <a:tcPr marL="9525" marR="9525" marT="9525" marB="0" anchor="ctr"/>
                </a:tc>
                <a:tc>
                  <a:txBody>
                    <a:bodyPr/>
                    <a:lstStyle/>
                    <a:p>
                      <a:pPr algn="ctr" fontAlgn="ctr"/>
                      <a:r>
                        <a:rPr lang="es-ES" sz="1400" b="1" u="none" strike="noStrike" dirty="0">
                          <a:effectLst/>
                        </a:rPr>
                        <a:t>%</a:t>
                      </a:r>
                      <a:endParaRPr lang="es-ES" sz="1400" b="1" i="0" u="none" strike="noStrike" dirty="0">
                        <a:solidFill>
                          <a:srgbClr val="000000"/>
                        </a:solidFill>
                        <a:effectLst/>
                        <a:latin typeface="Arial"/>
                      </a:endParaRPr>
                    </a:p>
                  </a:txBody>
                  <a:tcPr marL="9525" marR="9525" marT="9525" marB="0" anchor="ctr"/>
                </a:tc>
              </a:tr>
              <a:tr h="209550">
                <a:tc>
                  <a:txBody>
                    <a:bodyPr/>
                    <a:lstStyle/>
                    <a:p>
                      <a:pPr algn="l" fontAlgn="ctr"/>
                      <a:r>
                        <a:rPr lang="es-ES" sz="1400" u="none" strike="noStrike">
                          <a:effectLst/>
                        </a:rPr>
                        <a:t>COMERCIAL CORPORATIVO</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a:effectLst/>
                        </a:rPr>
                        <a:t>851.500,00</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dirty="0">
                          <a:effectLst/>
                        </a:rPr>
                        <a:t>5</a:t>
                      </a:r>
                      <a:endParaRPr lang="es-ES" sz="1400" b="0" i="0" u="none" strike="noStrike" dirty="0">
                        <a:solidFill>
                          <a:srgbClr val="000000"/>
                        </a:solidFill>
                        <a:effectLst/>
                        <a:latin typeface="Arial"/>
                      </a:endParaRPr>
                    </a:p>
                  </a:txBody>
                  <a:tcPr marL="9525" marR="9525" marT="9525" marB="0" anchor="ctr"/>
                </a:tc>
                <a:tc>
                  <a:txBody>
                    <a:bodyPr/>
                    <a:lstStyle/>
                    <a:p>
                      <a:pPr algn="r" fontAlgn="ctr"/>
                      <a:r>
                        <a:rPr lang="es-ES" sz="1400" u="none" strike="noStrike">
                          <a:effectLst/>
                        </a:rPr>
                        <a:t>25,16%</a:t>
                      </a:r>
                      <a:endParaRPr lang="es-ES" sz="1400" b="0" i="0" u="none" strike="noStrike">
                        <a:solidFill>
                          <a:srgbClr val="000000"/>
                        </a:solidFill>
                        <a:effectLst/>
                        <a:latin typeface="Arial"/>
                      </a:endParaRPr>
                    </a:p>
                  </a:txBody>
                  <a:tcPr marL="9525" marR="9525" marT="9525" marB="0" anchor="ctr"/>
                </a:tc>
              </a:tr>
              <a:tr h="200025">
                <a:tc>
                  <a:txBody>
                    <a:bodyPr/>
                    <a:lstStyle/>
                    <a:p>
                      <a:pPr algn="l" fontAlgn="ctr"/>
                      <a:r>
                        <a:rPr lang="es-ES" sz="1400" u="none" strike="noStrike">
                          <a:effectLst/>
                        </a:rPr>
                        <a:t>COMERCIAL PYMES</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a:effectLst/>
                        </a:rPr>
                        <a:t>998.588,18</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a:effectLst/>
                        </a:rPr>
                        <a:t>37</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dirty="0">
                          <a:effectLst/>
                        </a:rPr>
                        <a:t>29,51%</a:t>
                      </a:r>
                      <a:endParaRPr lang="es-ES" sz="1400" b="0" i="0" u="none" strike="noStrike" dirty="0">
                        <a:solidFill>
                          <a:srgbClr val="000000"/>
                        </a:solidFill>
                        <a:effectLst/>
                        <a:latin typeface="Arial"/>
                      </a:endParaRPr>
                    </a:p>
                  </a:txBody>
                  <a:tcPr marL="9525" marR="9525" marT="9525" marB="0" anchor="ctr"/>
                </a:tc>
              </a:tr>
              <a:tr h="200025">
                <a:tc>
                  <a:txBody>
                    <a:bodyPr/>
                    <a:lstStyle/>
                    <a:p>
                      <a:pPr algn="l" fontAlgn="ctr"/>
                      <a:r>
                        <a:rPr lang="es-ES" sz="1400" u="none" strike="noStrike">
                          <a:effectLst/>
                        </a:rPr>
                        <a:t>MICROCREDITO</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a:effectLst/>
                        </a:rPr>
                        <a:t>1.534.374,96</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a:effectLst/>
                        </a:rPr>
                        <a:t>403</a:t>
                      </a:r>
                      <a:endParaRPr lang="es-ES" sz="1400" b="0" i="0" u="none" strike="noStrike">
                        <a:solidFill>
                          <a:srgbClr val="000000"/>
                        </a:solidFill>
                        <a:effectLst/>
                        <a:latin typeface="Arial"/>
                      </a:endParaRPr>
                    </a:p>
                  </a:txBody>
                  <a:tcPr marL="9525" marR="9525" marT="9525" marB="0" anchor="ctr"/>
                </a:tc>
                <a:tc>
                  <a:txBody>
                    <a:bodyPr/>
                    <a:lstStyle/>
                    <a:p>
                      <a:pPr algn="r" fontAlgn="ctr"/>
                      <a:r>
                        <a:rPr lang="es-ES" sz="1400" u="none" strike="noStrike" dirty="0">
                          <a:effectLst/>
                        </a:rPr>
                        <a:t>45,34%</a:t>
                      </a:r>
                      <a:endParaRPr lang="es-ES" sz="1400" b="0" i="0" u="none" strike="noStrike" dirty="0">
                        <a:solidFill>
                          <a:srgbClr val="000000"/>
                        </a:solidFill>
                        <a:effectLst/>
                        <a:latin typeface="Arial"/>
                      </a:endParaRPr>
                    </a:p>
                  </a:txBody>
                  <a:tcPr marL="9525" marR="9525" marT="9525" marB="0" anchor="ctr"/>
                </a:tc>
              </a:tr>
              <a:tr h="200025">
                <a:tc>
                  <a:txBody>
                    <a:bodyPr/>
                    <a:lstStyle/>
                    <a:p>
                      <a:pPr algn="l" fontAlgn="ctr"/>
                      <a:r>
                        <a:rPr lang="es-ES" sz="1400" b="1" u="none" strike="noStrike">
                          <a:effectLst/>
                        </a:rPr>
                        <a:t>TOTAL</a:t>
                      </a:r>
                      <a:endParaRPr lang="es-ES" sz="1400" b="1" i="0" u="none" strike="noStrike">
                        <a:solidFill>
                          <a:srgbClr val="000000"/>
                        </a:solidFill>
                        <a:effectLst/>
                        <a:latin typeface="Arial"/>
                      </a:endParaRPr>
                    </a:p>
                  </a:txBody>
                  <a:tcPr marL="9525" marR="9525" marT="9525" marB="0" anchor="ctr"/>
                </a:tc>
                <a:tc>
                  <a:txBody>
                    <a:bodyPr/>
                    <a:lstStyle/>
                    <a:p>
                      <a:pPr algn="r" fontAlgn="ctr"/>
                      <a:r>
                        <a:rPr lang="es-ES" sz="1400" b="1" u="none" strike="noStrike">
                          <a:effectLst/>
                        </a:rPr>
                        <a:t>3.384.463,14</a:t>
                      </a:r>
                      <a:endParaRPr lang="es-ES" sz="1400" b="1" i="0" u="none" strike="noStrike">
                        <a:solidFill>
                          <a:srgbClr val="000000"/>
                        </a:solidFill>
                        <a:effectLst/>
                        <a:latin typeface="Arial"/>
                      </a:endParaRPr>
                    </a:p>
                  </a:txBody>
                  <a:tcPr marL="9525" marR="9525" marT="9525" marB="0" anchor="ctr"/>
                </a:tc>
                <a:tc>
                  <a:txBody>
                    <a:bodyPr/>
                    <a:lstStyle/>
                    <a:p>
                      <a:pPr algn="r" fontAlgn="ctr"/>
                      <a:r>
                        <a:rPr lang="es-ES" sz="1400" b="1" u="none" strike="noStrike">
                          <a:effectLst/>
                        </a:rPr>
                        <a:t>445</a:t>
                      </a:r>
                      <a:endParaRPr lang="es-ES" sz="1400" b="1" i="0" u="none" strike="noStrike">
                        <a:solidFill>
                          <a:srgbClr val="000000"/>
                        </a:solidFill>
                        <a:effectLst/>
                        <a:latin typeface="Arial"/>
                      </a:endParaRPr>
                    </a:p>
                  </a:txBody>
                  <a:tcPr marL="9525" marR="9525" marT="9525" marB="0" anchor="ctr"/>
                </a:tc>
                <a:tc>
                  <a:txBody>
                    <a:bodyPr/>
                    <a:lstStyle/>
                    <a:p>
                      <a:pPr algn="r" fontAlgn="ctr"/>
                      <a:r>
                        <a:rPr lang="es-ES" sz="1400" b="1" u="none" strike="noStrike" dirty="0">
                          <a:effectLst/>
                        </a:rPr>
                        <a:t>100,00%</a:t>
                      </a:r>
                      <a:endParaRPr lang="es-ES" sz="1400" b="1"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111589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484784"/>
            <a:ext cx="7067733"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3 Título"/>
          <p:cNvSpPr>
            <a:spLocks noGrp="1"/>
          </p:cNvSpPr>
          <p:nvPr>
            <p:ph type="title"/>
          </p:nvPr>
        </p:nvSpPr>
        <p:spPr/>
        <p:txBody>
          <a:bodyPr/>
          <a:lstStyle/>
          <a:p>
            <a:r>
              <a:rPr lang="es-E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Corporación financiera nacional - 2012</a:t>
            </a:r>
            <a:endPar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1531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722313" y="3512989"/>
            <a:ext cx="7772400" cy="1500187"/>
          </a:xfrm>
        </p:spPr>
        <p:txBody>
          <a:bodyPr/>
          <a:lstStyle/>
          <a:p>
            <a:pPr algn="just"/>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CAPITULO III</a:t>
            </a:r>
          </a:p>
          <a:p>
            <a:pPr algn="just"/>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just"/>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DE LA SITUACIÓN ECONÓMICA DE LAS MICROEMPRESAS EN LOS SECTORES RURALES DEL CANTÓN RUMIÑAHUI  Y PROPUESTA PARA MEJORAR LOS INGRESOS ECONÓMICOS</a:t>
            </a:r>
          </a:p>
          <a:p>
            <a:pPr algn="just"/>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637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CARACTERÍSTICAS DE LAS ACTIVIDADES PRODUCTIVAS</a:t>
            </a:r>
          </a:p>
        </p:txBody>
      </p:sp>
      <p:graphicFrame>
        <p:nvGraphicFramePr>
          <p:cNvPr id="5" name="4 Diagrama"/>
          <p:cNvGraphicFramePr/>
          <p:nvPr>
            <p:extLst>
              <p:ext uri="{D42A27DB-BD31-4B8C-83A1-F6EECF244321}">
                <p14:modId xmlns:p14="http://schemas.microsoft.com/office/powerpoint/2010/main" val="4176580743"/>
              </p:ext>
            </p:extLst>
          </p:nvPr>
        </p:nvGraphicFramePr>
        <p:xfrm>
          <a:off x="251520" y="1052736"/>
          <a:ext cx="87849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55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a:graphicFrameLocks/>
          </p:cNvGraphicFramePr>
          <p:nvPr>
            <p:extLst>
              <p:ext uri="{D42A27DB-BD31-4B8C-83A1-F6EECF244321}">
                <p14:modId xmlns:p14="http://schemas.microsoft.com/office/powerpoint/2010/main" val="69945772"/>
              </p:ext>
            </p:extLst>
          </p:nvPr>
        </p:nvGraphicFramePr>
        <p:xfrm>
          <a:off x="971600" y="548680"/>
          <a:ext cx="7272808"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70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Uso de la </a:t>
            </a:r>
            <a:r>
              <a:rPr lang="es-E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Tierra – </a:t>
            </a:r>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Cantón Rumiñahui 2013</a:t>
            </a:r>
          </a:p>
        </p:txBody>
      </p:sp>
      <p:graphicFrame>
        <p:nvGraphicFramePr>
          <p:cNvPr id="3" name="2 Tabla"/>
          <p:cNvGraphicFramePr>
            <a:graphicFrameLocks noGrp="1"/>
          </p:cNvGraphicFramePr>
          <p:nvPr>
            <p:extLst>
              <p:ext uri="{D42A27DB-BD31-4B8C-83A1-F6EECF244321}">
                <p14:modId xmlns:p14="http://schemas.microsoft.com/office/powerpoint/2010/main" val="789699034"/>
              </p:ext>
            </p:extLst>
          </p:nvPr>
        </p:nvGraphicFramePr>
        <p:xfrm>
          <a:off x="1835696" y="1772816"/>
          <a:ext cx="6336704" cy="3154680"/>
        </p:xfrm>
        <a:graphic>
          <a:graphicData uri="http://schemas.openxmlformats.org/drawingml/2006/table">
            <a:tbl>
              <a:tblPr firstRow="1" firstCol="1" bandRow="1">
                <a:tableStyleId>{BDBED569-4797-4DF1-A0F4-6AAB3CD982D8}</a:tableStyleId>
              </a:tblPr>
              <a:tblGrid>
                <a:gridCol w="2390940"/>
                <a:gridCol w="2390940"/>
                <a:gridCol w="1554824"/>
              </a:tblGrid>
              <a:tr h="390525">
                <a:tc>
                  <a:txBody>
                    <a:bodyPr/>
                    <a:lstStyle/>
                    <a:p>
                      <a:pPr algn="ctr">
                        <a:lnSpc>
                          <a:spcPct val="115000"/>
                        </a:lnSpc>
                        <a:spcAft>
                          <a:spcPts val="0"/>
                        </a:spcAft>
                      </a:pPr>
                      <a:r>
                        <a:rPr lang="es-ES_tradnl" sz="2000" dirty="0">
                          <a:effectLst/>
                        </a:rPr>
                        <a:t>OCUPACIÓN</a:t>
                      </a:r>
                      <a:endParaRPr lang="es-ES"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_tradnl" sz="2000">
                          <a:effectLst/>
                        </a:rPr>
                        <a:t>USO DE LA TIERRA</a:t>
                      </a:r>
                      <a:endParaRPr lang="es-ES"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2000">
                          <a:effectLst/>
                        </a:rPr>
                        <a:t>CANTÓN RUMIÑAHUI (Has.) </a:t>
                      </a:r>
                      <a:endParaRPr lang="es-ES" sz="2000">
                        <a:effectLst/>
                        <a:latin typeface="Calibri"/>
                        <a:ea typeface="Calibri"/>
                        <a:cs typeface="Times New Roman"/>
                      </a:endParaRPr>
                    </a:p>
                  </a:txBody>
                  <a:tcPr marL="44450" marR="44450" marT="0" marB="0" anchor="ctr"/>
                </a:tc>
              </a:tr>
              <a:tr h="209550">
                <a:tc rowSpan="4">
                  <a:txBody>
                    <a:bodyPr/>
                    <a:lstStyle/>
                    <a:p>
                      <a:pPr algn="just">
                        <a:lnSpc>
                          <a:spcPct val="115000"/>
                        </a:lnSpc>
                        <a:spcAft>
                          <a:spcPts val="0"/>
                        </a:spcAft>
                      </a:pPr>
                      <a:r>
                        <a:rPr lang="es-ES_tradnl" sz="2000" b="0" dirty="0">
                          <a:effectLst/>
                        </a:rPr>
                        <a:t> AGRO</a:t>
                      </a:r>
                      <a:endParaRPr lang="es-ES" sz="2000" b="0" dirty="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ES_tradnl" sz="2000">
                          <a:effectLst/>
                        </a:rPr>
                        <a:t>Agrícola</a:t>
                      </a:r>
                      <a:endParaRPr lang="es-ES" sz="20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_tradnl" sz="2000">
                          <a:effectLst/>
                        </a:rPr>
                        <a:t>47,86</a:t>
                      </a:r>
                      <a:endParaRPr lang="es-ES" sz="2000">
                        <a:effectLst/>
                        <a:latin typeface="Calibri"/>
                        <a:ea typeface="Calibri"/>
                        <a:cs typeface="Times New Roman"/>
                      </a:endParaRPr>
                    </a:p>
                  </a:txBody>
                  <a:tcPr marL="44450" marR="44450" marT="0" marB="0" anchor="ctr"/>
                </a:tc>
              </a:tr>
              <a:tr h="179705">
                <a:tc vMerge="1">
                  <a:txBody>
                    <a:bodyPr/>
                    <a:lstStyle/>
                    <a:p>
                      <a:endParaRPr lang="es-ES"/>
                    </a:p>
                  </a:txBody>
                  <a:tcPr/>
                </a:tc>
                <a:tc>
                  <a:txBody>
                    <a:bodyPr/>
                    <a:lstStyle/>
                    <a:p>
                      <a:pPr algn="just">
                        <a:lnSpc>
                          <a:spcPct val="115000"/>
                        </a:lnSpc>
                        <a:spcAft>
                          <a:spcPts val="0"/>
                        </a:spcAft>
                      </a:pPr>
                      <a:r>
                        <a:rPr lang="es-ES_tradnl" sz="2000">
                          <a:effectLst/>
                        </a:rPr>
                        <a:t>Agropecuario mixto</a:t>
                      </a:r>
                      <a:endParaRPr lang="es-ES" sz="20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_tradnl" sz="2000">
                          <a:effectLst/>
                        </a:rPr>
                        <a:t>183,35</a:t>
                      </a:r>
                      <a:endParaRPr lang="es-ES" sz="2000">
                        <a:effectLst/>
                        <a:latin typeface="Calibri"/>
                        <a:ea typeface="Calibri"/>
                        <a:cs typeface="Times New Roman"/>
                      </a:endParaRPr>
                    </a:p>
                  </a:txBody>
                  <a:tcPr marL="44450" marR="44450" marT="0" marB="0" anchor="ctr"/>
                </a:tc>
              </a:tr>
              <a:tr h="200025">
                <a:tc vMerge="1">
                  <a:txBody>
                    <a:bodyPr/>
                    <a:lstStyle/>
                    <a:p>
                      <a:endParaRPr lang="es-ES"/>
                    </a:p>
                  </a:txBody>
                  <a:tcPr/>
                </a:tc>
                <a:tc>
                  <a:txBody>
                    <a:bodyPr/>
                    <a:lstStyle/>
                    <a:p>
                      <a:pPr algn="just">
                        <a:lnSpc>
                          <a:spcPct val="115000"/>
                        </a:lnSpc>
                        <a:spcAft>
                          <a:spcPts val="0"/>
                        </a:spcAft>
                      </a:pPr>
                      <a:r>
                        <a:rPr lang="es-ES_tradnl" sz="2000">
                          <a:effectLst/>
                        </a:rPr>
                        <a:t>Forestal</a:t>
                      </a:r>
                      <a:endParaRPr lang="es-ES" sz="20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_tradnl" sz="2000" dirty="0">
                          <a:effectLst/>
                        </a:rPr>
                        <a:t>945,54</a:t>
                      </a:r>
                      <a:endParaRPr lang="es-ES" sz="2000" dirty="0">
                        <a:effectLst/>
                        <a:latin typeface="Calibri"/>
                        <a:ea typeface="Calibri"/>
                        <a:cs typeface="Times New Roman"/>
                      </a:endParaRPr>
                    </a:p>
                  </a:txBody>
                  <a:tcPr marL="44450" marR="44450" marT="0" marB="0" anchor="ctr"/>
                </a:tc>
              </a:tr>
              <a:tr h="200025">
                <a:tc vMerge="1">
                  <a:txBody>
                    <a:bodyPr/>
                    <a:lstStyle/>
                    <a:p>
                      <a:endParaRPr lang="es-ES"/>
                    </a:p>
                  </a:txBody>
                  <a:tcPr/>
                </a:tc>
                <a:tc>
                  <a:txBody>
                    <a:bodyPr/>
                    <a:lstStyle/>
                    <a:p>
                      <a:pPr algn="just">
                        <a:lnSpc>
                          <a:spcPct val="115000"/>
                        </a:lnSpc>
                        <a:spcAft>
                          <a:spcPts val="0"/>
                        </a:spcAft>
                      </a:pPr>
                      <a:r>
                        <a:rPr lang="es-ES_tradnl" sz="2000">
                          <a:effectLst/>
                        </a:rPr>
                        <a:t>Pecuario (Pastos)</a:t>
                      </a:r>
                      <a:endParaRPr lang="es-ES" sz="20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_tradnl" sz="2000">
                          <a:effectLst/>
                        </a:rPr>
                        <a:t>5.049,46</a:t>
                      </a:r>
                      <a:endParaRPr lang="es-ES" sz="2000">
                        <a:effectLst/>
                        <a:latin typeface="Calibri"/>
                        <a:ea typeface="Calibri"/>
                        <a:cs typeface="Times New Roman"/>
                      </a:endParaRPr>
                    </a:p>
                  </a:txBody>
                  <a:tcPr marL="44450" marR="44450" marT="0" marB="0" anchor="ctr"/>
                </a:tc>
              </a:tr>
              <a:tr h="200025">
                <a:tc>
                  <a:txBody>
                    <a:bodyPr/>
                    <a:lstStyle/>
                    <a:p>
                      <a:pPr algn="just">
                        <a:lnSpc>
                          <a:spcPct val="115000"/>
                        </a:lnSpc>
                        <a:spcAft>
                          <a:spcPts val="0"/>
                        </a:spcAft>
                      </a:pPr>
                      <a:r>
                        <a:rPr lang="es-ES_tradnl" sz="2000" b="0" dirty="0">
                          <a:effectLst/>
                        </a:rPr>
                        <a:t> SIN USO</a:t>
                      </a:r>
                      <a:endParaRPr lang="es-ES" sz="2000" b="0" dirty="0">
                        <a:effectLst/>
                        <a:latin typeface="Calibri"/>
                        <a:ea typeface="Calibri"/>
                        <a:cs typeface="Times New Roman"/>
                      </a:endParaRPr>
                    </a:p>
                  </a:txBody>
                  <a:tcPr marL="44450" marR="44450" marT="0" marB="0" anchor="ctr"/>
                </a:tc>
                <a:tc>
                  <a:txBody>
                    <a:bodyPr/>
                    <a:lstStyle/>
                    <a:p>
                      <a:pPr algn="just">
                        <a:lnSpc>
                          <a:spcPct val="115000"/>
                        </a:lnSpc>
                        <a:spcAft>
                          <a:spcPts val="0"/>
                        </a:spcAft>
                      </a:pPr>
                      <a:r>
                        <a:rPr lang="es-ES_tradnl" sz="2000">
                          <a:effectLst/>
                        </a:rPr>
                        <a:t>No aplicable</a:t>
                      </a:r>
                      <a:endParaRPr lang="es-ES" sz="20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_tradnl" sz="2000">
                          <a:effectLst/>
                        </a:rPr>
                        <a:t>7.349,84</a:t>
                      </a:r>
                      <a:endParaRPr lang="es-ES" sz="2000">
                        <a:effectLst/>
                        <a:latin typeface="Calibri"/>
                        <a:ea typeface="Calibri"/>
                        <a:cs typeface="Times New Roman"/>
                      </a:endParaRPr>
                    </a:p>
                  </a:txBody>
                  <a:tcPr marL="44450" marR="44450" marT="0" marB="0" anchor="ctr"/>
                </a:tc>
              </a:tr>
              <a:tr h="200025">
                <a:tc gridSpan="2">
                  <a:txBody>
                    <a:bodyPr/>
                    <a:lstStyle/>
                    <a:p>
                      <a:pPr algn="ctr">
                        <a:lnSpc>
                          <a:spcPct val="115000"/>
                        </a:lnSpc>
                        <a:spcAft>
                          <a:spcPts val="0"/>
                        </a:spcAft>
                      </a:pPr>
                      <a:r>
                        <a:rPr lang="es-ES_tradnl" sz="2000">
                          <a:effectLst/>
                        </a:rPr>
                        <a:t>TOTAL</a:t>
                      </a:r>
                      <a:endParaRPr lang="es-ES" sz="2000">
                        <a:effectLst/>
                        <a:latin typeface="Calibri"/>
                        <a:ea typeface="Calibri"/>
                        <a:cs typeface="Times New Roman"/>
                      </a:endParaRPr>
                    </a:p>
                  </a:txBody>
                  <a:tcPr marL="44450" marR="44450" marT="0" marB="0" anchor="ctr"/>
                </a:tc>
                <a:tc hMerge="1">
                  <a:txBody>
                    <a:bodyPr/>
                    <a:lstStyle/>
                    <a:p>
                      <a:endParaRPr lang="es-ES"/>
                    </a:p>
                  </a:txBody>
                  <a:tcPr/>
                </a:tc>
                <a:tc>
                  <a:txBody>
                    <a:bodyPr/>
                    <a:lstStyle/>
                    <a:p>
                      <a:pPr algn="r">
                        <a:lnSpc>
                          <a:spcPct val="115000"/>
                        </a:lnSpc>
                        <a:spcAft>
                          <a:spcPts val="0"/>
                        </a:spcAft>
                      </a:pPr>
                      <a:r>
                        <a:rPr lang="es-ES_tradnl" sz="2000" b="1" dirty="0">
                          <a:effectLst/>
                        </a:rPr>
                        <a:t>13.576,05</a:t>
                      </a:r>
                      <a:endParaRPr lang="es-ES" sz="2000" b="1"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31531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PRINCIPALES ACTIVIDADES ECONÓMICAS DE LA AGRICULTURA</a:t>
            </a:r>
          </a:p>
        </p:txBody>
      </p:sp>
      <p:graphicFrame>
        <p:nvGraphicFramePr>
          <p:cNvPr id="3" name="2 Tabla"/>
          <p:cNvGraphicFramePr>
            <a:graphicFrameLocks noGrp="1"/>
          </p:cNvGraphicFramePr>
          <p:nvPr>
            <p:extLst>
              <p:ext uri="{D42A27DB-BD31-4B8C-83A1-F6EECF244321}">
                <p14:modId xmlns:p14="http://schemas.microsoft.com/office/powerpoint/2010/main" val="474194814"/>
              </p:ext>
            </p:extLst>
          </p:nvPr>
        </p:nvGraphicFramePr>
        <p:xfrm>
          <a:off x="683568" y="1844824"/>
          <a:ext cx="7776864" cy="3470148"/>
        </p:xfrm>
        <a:graphic>
          <a:graphicData uri="http://schemas.openxmlformats.org/drawingml/2006/table">
            <a:tbl>
              <a:tblPr firstRow="1" firstCol="1" bandRow="1">
                <a:tableStyleId>{BDBED569-4797-4DF1-A0F4-6AAB3CD982D8}</a:tableStyleId>
              </a:tblPr>
              <a:tblGrid>
                <a:gridCol w="1641306"/>
                <a:gridCol w="2023929"/>
                <a:gridCol w="2158788"/>
                <a:gridCol w="1952841"/>
              </a:tblGrid>
              <a:tr h="162560">
                <a:tc>
                  <a:txBody>
                    <a:bodyPr/>
                    <a:lstStyle/>
                    <a:p>
                      <a:pPr>
                        <a:lnSpc>
                          <a:spcPct val="115000"/>
                        </a:lnSpc>
                        <a:spcAft>
                          <a:spcPts val="0"/>
                        </a:spcAft>
                      </a:pPr>
                      <a:r>
                        <a:rPr lang="es-ES" sz="1800" dirty="0">
                          <a:effectLst/>
                        </a:rPr>
                        <a:t>PRODUCTO</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MES/SIEMBRA</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MES/COSECHA</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PRODUC/AÑO</a:t>
                      </a:r>
                      <a:endParaRPr lang="es-ES" sz="180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b="0">
                          <a:effectLst/>
                        </a:rPr>
                        <a:t>Maíz duro</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SEPT/OCTUB</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JULIO/AGOSTO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 </a:t>
                      </a:r>
                      <a:endParaRPr lang="es-ES" sz="180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b="0">
                          <a:effectLst/>
                        </a:rPr>
                        <a:t>Maíz suave </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SEPT/OCTUB</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ABRIL/MAYO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a:t>
                      </a:r>
                      <a:endParaRPr lang="es-ES" sz="180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b="0">
                          <a:effectLst/>
                        </a:rPr>
                        <a:t>Frejol</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SEPT/OCTUB</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JULIO/AGOSTO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a:t>
                      </a:r>
                      <a:endParaRPr lang="es-ES" sz="1800">
                        <a:effectLst/>
                        <a:latin typeface="Calibri"/>
                        <a:ea typeface="Calibri"/>
                        <a:cs typeface="Times New Roman"/>
                      </a:endParaRPr>
                    </a:p>
                  </a:txBody>
                  <a:tcPr marL="68580" marR="68580" marT="0" marB="0"/>
                </a:tc>
              </a:tr>
              <a:tr h="172085">
                <a:tc>
                  <a:txBody>
                    <a:bodyPr/>
                    <a:lstStyle/>
                    <a:p>
                      <a:pPr>
                        <a:lnSpc>
                          <a:spcPct val="115000"/>
                        </a:lnSpc>
                        <a:spcAft>
                          <a:spcPts val="0"/>
                        </a:spcAft>
                      </a:pPr>
                      <a:r>
                        <a:rPr lang="es-ES" sz="1800" b="0">
                          <a:effectLst/>
                        </a:rPr>
                        <a:t>Papa</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MARZO/ABRIL</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SEPT/OCTUB</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a:t>
                      </a:r>
                      <a:endParaRPr lang="es-ES" sz="180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b="0" dirty="0">
                          <a:effectLst/>
                        </a:rPr>
                        <a:t>Alverja</a:t>
                      </a:r>
                      <a:endParaRPr lang="es-ES"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MAYO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AGOSTO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1</a:t>
                      </a:r>
                      <a:endParaRPr lang="es-ES" sz="180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a:effectLst/>
                        </a:rPr>
                        <a:t>PRODUCTO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TEMP/SIEMBRA</a:t>
                      </a:r>
                      <a:endParaRPr lang="es-E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TEMP/COSECHA</a:t>
                      </a:r>
                      <a:endParaRPr lang="es-E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effectLst/>
                        </a:rPr>
                        <a:t>PRODUC/AÑO</a:t>
                      </a:r>
                      <a:endParaRPr lang="es-ES" sz="1800" b="1" dirty="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b="0">
                          <a:effectLst/>
                        </a:rPr>
                        <a:t>Hortalizas</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INVIERNO</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INVIERNO</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10</a:t>
                      </a:r>
                      <a:endParaRPr lang="es-ES" sz="1800" dirty="0">
                        <a:effectLst/>
                        <a:latin typeface="Calibri"/>
                        <a:ea typeface="Calibri"/>
                        <a:cs typeface="Times New Roman"/>
                      </a:endParaRPr>
                    </a:p>
                  </a:txBody>
                  <a:tcPr marL="68580" marR="68580" marT="0" marB="0"/>
                </a:tc>
              </a:tr>
              <a:tr h="162560">
                <a:tc>
                  <a:txBody>
                    <a:bodyPr/>
                    <a:lstStyle/>
                    <a:p>
                      <a:pPr>
                        <a:lnSpc>
                          <a:spcPct val="115000"/>
                        </a:lnSpc>
                        <a:spcAft>
                          <a:spcPts val="0"/>
                        </a:spcAft>
                      </a:pPr>
                      <a:r>
                        <a:rPr lang="es-ES" sz="1800" b="0">
                          <a:effectLst/>
                        </a:rPr>
                        <a:t>Frutales</a:t>
                      </a:r>
                      <a:endParaRPr lang="es-ES" sz="18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INVIERNO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INVIERNO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4</a:t>
                      </a:r>
                      <a:endParaRPr lang="es-ES" sz="1800">
                        <a:effectLst/>
                        <a:latin typeface="Calibri"/>
                        <a:ea typeface="Calibri"/>
                        <a:cs typeface="Times New Roman"/>
                      </a:endParaRPr>
                    </a:p>
                  </a:txBody>
                  <a:tcPr marL="68580" marR="68580" marT="0" marB="0"/>
                </a:tc>
              </a:tr>
              <a:tr h="335280">
                <a:tc>
                  <a:txBody>
                    <a:bodyPr/>
                    <a:lstStyle/>
                    <a:p>
                      <a:pPr>
                        <a:lnSpc>
                          <a:spcPct val="115000"/>
                        </a:lnSpc>
                        <a:spcAft>
                          <a:spcPts val="0"/>
                        </a:spcAft>
                      </a:pPr>
                      <a:r>
                        <a:rPr lang="es-ES" sz="1800" b="0" dirty="0">
                          <a:effectLst/>
                        </a:rPr>
                        <a:t>Plantas medicinales</a:t>
                      </a:r>
                      <a:endParaRPr lang="es-ES" sz="18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INVIERNO</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INVIERNO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dirty="0">
                          <a:effectLst/>
                        </a:rPr>
                        <a:t>10</a:t>
                      </a:r>
                      <a:endParaRPr lang="es-E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140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CULTIVOS PLANTADOS EN LA PROVINCIA DE PICHINCHA Y EL CANTÓN RUMIÑAHUI AÑO 2013</a:t>
            </a:r>
          </a:p>
        </p:txBody>
      </p:sp>
      <p:graphicFrame>
        <p:nvGraphicFramePr>
          <p:cNvPr id="3" name="2 Tabla"/>
          <p:cNvGraphicFramePr>
            <a:graphicFrameLocks noGrp="1"/>
          </p:cNvGraphicFramePr>
          <p:nvPr>
            <p:extLst>
              <p:ext uri="{D42A27DB-BD31-4B8C-83A1-F6EECF244321}">
                <p14:modId xmlns:p14="http://schemas.microsoft.com/office/powerpoint/2010/main" val="1322730810"/>
              </p:ext>
            </p:extLst>
          </p:nvPr>
        </p:nvGraphicFramePr>
        <p:xfrm>
          <a:off x="1187624" y="1052736"/>
          <a:ext cx="7272808" cy="5152644"/>
        </p:xfrm>
        <a:graphic>
          <a:graphicData uri="http://schemas.openxmlformats.org/drawingml/2006/table">
            <a:tbl>
              <a:tblPr firstRow="1" firstCol="1" bandRow="1">
                <a:tableStyleId>{BDBED569-4797-4DF1-A0F4-6AAB3CD982D8}</a:tableStyleId>
              </a:tblPr>
              <a:tblGrid>
                <a:gridCol w="2968925"/>
                <a:gridCol w="1695608"/>
                <a:gridCol w="1559445"/>
                <a:gridCol w="1048830"/>
              </a:tblGrid>
              <a:tr h="579120">
                <a:tc>
                  <a:txBody>
                    <a:bodyPr/>
                    <a:lstStyle/>
                    <a:p>
                      <a:pPr algn="ctr">
                        <a:lnSpc>
                          <a:spcPct val="115000"/>
                        </a:lnSpc>
                        <a:spcAft>
                          <a:spcPts val="0"/>
                        </a:spcAft>
                      </a:pPr>
                      <a:r>
                        <a:rPr lang="es-ES" sz="1400">
                          <a:effectLst/>
                        </a:rPr>
                        <a:t> </a:t>
                      </a:r>
                    </a:p>
                    <a:p>
                      <a:pPr algn="ctr">
                        <a:lnSpc>
                          <a:spcPct val="115000"/>
                        </a:lnSpc>
                        <a:spcAft>
                          <a:spcPts val="0"/>
                        </a:spcAft>
                      </a:pPr>
                      <a:r>
                        <a:rPr lang="es-ES" sz="1400">
                          <a:effectLst/>
                        </a:rPr>
                        <a:t> </a:t>
                      </a:r>
                    </a:p>
                    <a:p>
                      <a:pPr algn="ctr">
                        <a:lnSpc>
                          <a:spcPct val="115000"/>
                        </a:lnSpc>
                        <a:spcAft>
                          <a:spcPts val="0"/>
                        </a:spcAft>
                      </a:pPr>
                      <a:r>
                        <a:rPr lang="es-ES" sz="1400">
                          <a:effectLst/>
                        </a:rPr>
                        <a:t>CULTIVO</a:t>
                      </a:r>
                      <a:endParaRPr lang="es-E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PROVINCIA DE PICHINCHA SUPERFICIE (Has.)</a:t>
                      </a:r>
                      <a:endParaRPr lang="es-E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CANTÓN RUMIÑAHUI SUPERFICIE  (Has.)</a:t>
                      </a:r>
                      <a:endParaRPr lang="es-E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 </a:t>
                      </a:r>
                    </a:p>
                    <a:p>
                      <a:pPr algn="ctr">
                        <a:lnSpc>
                          <a:spcPct val="115000"/>
                        </a:lnSpc>
                        <a:spcAft>
                          <a:spcPts val="0"/>
                        </a:spcAft>
                      </a:pPr>
                      <a:r>
                        <a:rPr lang="es-ES" sz="1400">
                          <a:effectLst/>
                        </a:rPr>
                        <a:t> </a:t>
                      </a:r>
                    </a:p>
                    <a:p>
                      <a:pPr algn="ctr">
                        <a:lnSpc>
                          <a:spcPct val="115000"/>
                        </a:lnSpc>
                        <a:spcAft>
                          <a:spcPts val="0"/>
                        </a:spcAft>
                      </a:pPr>
                      <a:r>
                        <a:rPr lang="es-ES" sz="1400">
                          <a:effectLst/>
                        </a:rPr>
                        <a:t>%</a:t>
                      </a:r>
                      <a:endParaRPr lang="es-ES" sz="1400">
                        <a:effectLst/>
                        <a:latin typeface="Calibri"/>
                        <a:ea typeface="Calibri"/>
                        <a:cs typeface="Times New Roman"/>
                      </a:endParaRPr>
                    </a:p>
                  </a:txBody>
                  <a:tcPr marL="68580" marR="68580" marT="0" marB="0"/>
                </a:tc>
              </a:tr>
              <a:tr h="147955">
                <a:tc>
                  <a:txBody>
                    <a:bodyPr/>
                    <a:lstStyle/>
                    <a:p>
                      <a:pPr>
                        <a:lnSpc>
                          <a:spcPct val="115000"/>
                        </a:lnSpc>
                        <a:spcAft>
                          <a:spcPts val="0"/>
                        </a:spcAft>
                      </a:pPr>
                      <a:r>
                        <a:rPr lang="es-ES" sz="1400" b="0">
                          <a:effectLst/>
                        </a:rPr>
                        <a:t>Tomate de Árbol (Fruta fresca)</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96</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0,28%</a:t>
                      </a:r>
                      <a:endParaRPr lang="es-ES" sz="1400">
                        <a:effectLst/>
                        <a:latin typeface="Calibri"/>
                        <a:ea typeface="Calibri"/>
                        <a:cs typeface="Times New Roman"/>
                      </a:endParaRPr>
                    </a:p>
                  </a:txBody>
                  <a:tcPr marL="68580" marR="68580" marT="0" marB="0"/>
                </a:tc>
              </a:tr>
              <a:tr h="167005">
                <a:tc>
                  <a:txBody>
                    <a:bodyPr/>
                    <a:lstStyle/>
                    <a:p>
                      <a:pPr>
                        <a:lnSpc>
                          <a:spcPct val="115000"/>
                        </a:lnSpc>
                        <a:spcAft>
                          <a:spcPts val="0"/>
                        </a:spcAft>
                      </a:pPr>
                      <a:r>
                        <a:rPr lang="es-ES" sz="1400" b="0">
                          <a:effectLst/>
                        </a:rPr>
                        <a:t>Arveja Seca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96</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0,28%</a:t>
                      </a:r>
                      <a:endParaRPr lang="es-ES" sz="1400">
                        <a:effectLst/>
                        <a:latin typeface="Calibri"/>
                        <a:ea typeface="Calibri"/>
                        <a:cs typeface="Times New Roman"/>
                      </a:endParaRPr>
                    </a:p>
                  </a:txBody>
                  <a:tcPr marL="68580" marR="68580" marT="0" marB="0"/>
                </a:tc>
              </a:tr>
              <a:tr h="80010">
                <a:tc>
                  <a:txBody>
                    <a:bodyPr/>
                    <a:lstStyle/>
                    <a:p>
                      <a:pPr>
                        <a:lnSpc>
                          <a:spcPct val="115000"/>
                        </a:lnSpc>
                        <a:spcAft>
                          <a:spcPts val="0"/>
                        </a:spcAft>
                      </a:pPr>
                      <a:r>
                        <a:rPr lang="es-ES" sz="1400" b="0">
                          <a:effectLst/>
                        </a:rPr>
                        <a:t>Arveja Tierna (En vaina)</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604</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11</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1,77%</a:t>
                      </a:r>
                      <a:endParaRPr lang="es-ES" sz="1400">
                        <a:effectLst/>
                        <a:latin typeface="Calibri"/>
                        <a:ea typeface="Calibri"/>
                        <a:cs typeface="Times New Roman"/>
                      </a:endParaRPr>
                    </a:p>
                  </a:txBody>
                  <a:tcPr marL="68580" marR="68580" marT="0" marB="0"/>
                </a:tc>
              </a:tr>
              <a:tr h="99695">
                <a:tc>
                  <a:txBody>
                    <a:bodyPr/>
                    <a:lstStyle/>
                    <a:p>
                      <a:pPr>
                        <a:lnSpc>
                          <a:spcPct val="115000"/>
                        </a:lnSpc>
                        <a:spcAft>
                          <a:spcPts val="0"/>
                        </a:spcAft>
                      </a:pPr>
                      <a:r>
                        <a:rPr lang="es-ES" sz="1400" b="0">
                          <a:effectLst/>
                        </a:rPr>
                        <a:t>Cebada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1.309</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23</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3,84%</a:t>
                      </a:r>
                      <a:endParaRPr lang="es-ES" sz="1400">
                        <a:effectLst/>
                        <a:latin typeface="Calibri"/>
                        <a:ea typeface="Calibri"/>
                        <a:cs typeface="Times New Roman"/>
                      </a:endParaRPr>
                    </a:p>
                  </a:txBody>
                  <a:tcPr marL="68580" marR="68580" marT="0" marB="0"/>
                </a:tc>
              </a:tr>
              <a:tr h="120015">
                <a:tc>
                  <a:txBody>
                    <a:bodyPr/>
                    <a:lstStyle/>
                    <a:p>
                      <a:pPr>
                        <a:lnSpc>
                          <a:spcPct val="115000"/>
                        </a:lnSpc>
                        <a:spcAft>
                          <a:spcPts val="0"/>
                        </a:spcAft>
                      </a:pPr>
                      <a:r>
                        <a:rPr lang="es-ES" sz="1400" b="0">
                          <a:effectLst/>
                        </a:rPr>
                        <a:t>Fréjol Seco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1.564</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27</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4,59%</a:t>
                      </a:r>
                      <a:endParaRPr lang="es-ES" sz="1400">
                        <a:effectLst/>
                        <a:latin typeface="Calibri"/>
                        <a:ea typeface="Calibri"/>
                        <a:cs typeface="Times New Roman"/>
                      </a:endParaRPr>
                    </a:p>
                  </a:txBody>
                  <a:tcPr marL="68580" marR="68580" marT="0" marB="0"/>
                </a:tc>
              </a:tr>
              <a:tr h="140335">
                <a:tc>
                  <a:txBody>
                    <a:bodyPr/>
                    <a:lstStyle/>
                    <a:p>
                      <a:pPr>
                        <a:lnSpc>
                          <a:spcPct val="115000"/>
                        </a:lnSpc>
                        <a:spcAft>
                          <a:spcPts val="0"/>
                        </a:spcAft>
                      </a:pPr>
                      <a:r>
                        <a:rPr lang="es-ES" sz="1400" b="0">
                          <a:effectLst/>
                        </a:rPr>
                        <a:t>Fréjol Tierno (En vaina)</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830</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15</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2,43%</a:t>
                      </a:r>
                      <a:endParaRPr lang="es-ES" sz="1400">
                        <a:effectLst/>
                        <a:latin typeface="Calibri"/>
                        <a:ea typeface="Calibri"/>
                        <a:cs typeface="Times New Roman"/>
                      </a:endParaRPr>
                    </a:p>
                  </a:txBody>
                  <a:tcPr marL="68580" marR="68580" marT="0" marB="0"/>
                </a:tc>
              </a:tr>
              <a:tr h="169545">
                <a:tc>
                  <a:txBody>
                    <a:bodyPr/>
                    <a:lstStyle/>
                    <a:p>
                      <a:pPr>
                        <a:lnSpc>
                          <a:spcPct val="115000"/>
                        </a:lnSpc>
                        <a:spcAft>
                          <a:spcPts val="0"/>
                        </a:spcAft>
                      </a:pPr>
                      <a:r>
                        <a:rPr lang="es-ES" sz="1400" b="0">
                          <a:effectLst/>
                        </a:rPr>
                        <a:t>Haba Seca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1.164</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21</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3,41%</a:t>
                      </a:r>
                      <a:endParaRPr lang="es-ES" sz="1400">
                        <a:effectLst/>
                        <a:latin typeface="Calibri"/>
                        <a:ea typeface="Calibri"/>
                        <a:cs typeface="Times New Roman"/>
                      </a:endParaRPr>
                    </a:p>
                  </a:txBody>
                  <a:tcPr marL="68580" marR="68580" marT="0" marB="0"/>
                </a:tc>
              </a:tr>
              <a:tr h="64135">
                <a:tc>
                  <a:txBody>
                    <a:bodyPr/>
                    <a:lstStyle/>
                    <a:p>
                      <a:pPr>
                        <a:lnSpc>
                          <a:spcPct val="115000"/>
                        </a:lnSpc>
                        <a:spcAft>
                          <a:spcPts val="0"/>
                        </a:spcAft>
                      </a:pPr>
                      <a:r>
                        <a:rPr lang="es-ES" sz="1400" b="0">
                          <a:effectLst/>
                        </a:rPr>
                        <a:t>Haba Tierna (En vaina)</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487</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9</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1,43%</a:t>
                      </a:r>
                      <a:endParaRPr lang="es-ES" sz="1400">
                        <a:effectLst/>
                        <a:latin typeface="Calibri"/>
                        <a:ea typeface="Calibri"/>
                        <a:cs typeface="Times New Roman"/>
                      </a:endParaRPr>
                    </a:p>
                  </a:txBody>
                  <a:tcPr marL="68580" marR="68580" marT="0" marB="0"/>
                </a:tc>
              </a:tr>
              <a:tr h="93345">
                <a:tc>
                  <a:txBody>
                    <a:bodyPr/>
                    <a:lstStyle/>
                    <a:p>
                      <a:pPr>
                        <a:lnSpc>
                          <a:spcPct val="115000"/>
                        </a:lnSpc>
                        <a:spcAft>
                          <a:spcPts val="0"/>
                        </a:spcAft>
                      </a:pPr>
                      <a:r>
                        <a:rPr lang="es-ES" sz="1400" b="0">
                          <a:effectLst/>
                        </a:rPr>
                        <a:t>Maíz duro choclo (En choclo)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349</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6</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1,02%</a:t>
                      </a:r>
                      <a:endParaRPr lang="es-ES" sz="1400">
                        <a:effectLst/>
                        <a:latin typeface="Calibri"/>
                        <a:ea typeface="Calibri"/>
                        <a:cs typeface="Times New Roman"/>
                      </a:endParaRPr>
                    </a:p>
                  </a:txBody>
                  <a:tcPr marL="68580" marR="68580" marT="0" marB="0"/>
                </a:tc>
              </a:tr>
              <a:tr h="113665">
                <a:tc>
                  <a:txBody>
                    <a:bodyPr/>
                    <a:lstStyle/>
                    <a:p>
                      <a:pPr>
                        <a:lnSpc>
                          <a:spcPct val="115000"/>
                        </a:lnSpc>
                        <a:spcAft>
                          <a:spcPts val="0"/>
                        </a:spcAft>
                      </a:pPr>
                      <a:r>
                        <a:rPr lang="es-ES" sz="1400" b="0">
                          <a:effectLst/>
                        </a:rPr>
                        <a:t>Maíz duro seco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3.085</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55</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9,05%</a:t>
                      </a:r>
                      <a:endParaRPr lang="es-ES" sz="1400">
                        <a:effectLst/>
                        <a:latin typeface="Calibri"/>
                        <a:ea typeface="Calibri"/>
                        <a:cs typeface="Times New Roman"/>
                      </a:endParaRPr>
                    </a:p>
                  </a:txBody>
                  <a:tcPr marL="68580" marR="68580" marT="0" marB="0"/>
                </a:tc>
              </a:tr>
              <a:tr h="133985">
                <a:tc>
                  <a:txBody>
                    <a:bodyPr/>
                    <a:lstStyle/>
                    <a:p>
                      <a:pPr>
                        <a:lnSpc>
                          <a:spcPct val="115000"/>
                        </a:lnSpc>
                        <a:spcAft>
                          <a:spcPts val="0"/>
                        </a:spcAft>
                      </a:pPr>
                      <a:r>
                        <a:rPr lang="es-ES" sz="1400" b="0">
                          <a:effectLst/>
                        </a:rPr>
                        <a:t>Maíz suave choclo (En choclo)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3.119</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54</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9,15%</a:t>
                      </a:r>
                      <a:endParaRPr lang="es-ES" sz="1400">
                        <a:effectLst/>
                        <a:latin typeface="Calibri"/>
                        <a:ea typeface="Calibri"/>
                        <a:cs typeface="Times New Roman"/>
                      </a:endParaRPr>
                    </a:p>
                  </a:txBody>
                  <a:tcPr marL="68580" marR="68580" marT="0" marB="0"/>
                </a:tc>
              </a:tr>
              <a:tr h="154940">
                <a:tc>
                  <a:txBody>
                    <a:bodyPr/>
                    <a:lstStyle/>
                    <a:p>
                      <a:pPr>
                        <a:lnSpc>
                          <a:spcPct val="115000"/>
                        </a:lnSpc>
                        <a:spcAft>
                          <a:spcPts val="0"/>
                        </a:spcAft>
                      </a:pPr>
                      <a:r>
                        <a:rPr lang="es-ES" sz="1400" b="0">
                          <a:effectLst/>
                        </a:rPr>
                        <a:t>Maíz suave seco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4.855</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86</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14,24%</a:t>
                      </a:r>
                      <a:endParaRPr lang="es-ES" sz="1400">
                        <a:effectLst/>
                        <a:latin typeface="Calibri"/>
                        <a:ea typeface="Calibri"/>
                        <a:cs typeface="Times New Roman"/>
                      </a:endParaRPr>
                    </a:p>
                  </a:txBody>
                  <a:tcPr marL="68580" marR="68580" marT="0" marB="0"/>
                </a:tc>
              </a:tr>
              <a:tr h="165735">
                <a:tc>
                  <a:txBody>
                    <a:bodyPr/>
                    <a:lstStyle/>
                    <a:p>
                      <a:pPr>
                        <a:lnSpc>
                          <a:spcPct val="115000"/>
                        </a:lnSpc>
                        <a:spcAft>
                          <a:spcPts val="0"/>
                        </a:spcAft>
                      </a:pPr>
                      <a:r>
                        <a:rPr lang="es-ES" sz="1400" b="0">
                          <a:effectLst/>
                        </a:rPr>
                        <a:t>Papa (Tubérculo fresco)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4.702</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83</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13,79%</a:t>
                      </a:r>
                      <a:endParaRPr lang="es-ES" sz="1400">
                        <a:effectLst/>
                        <a:latin typeface="Calibri"/>
                        <a:ea typeface="Calibri"/>
                        <a:cs typeface="Times New Roman"/>
                      </a:endParaRPr>
                    </a:p>
                  </a:txBody>
                  <a:tcPr marL="68580" marR="68580" marT="0" marB="0"/>
                </a:tc>
              </a:tr>
              <a:tr h="168910">
                <a:tc>
                  <a:txBody>
                    <a:bodyPr/>
                    <a:lstStyle/>
                    <a:p>
                      <a:pPr>
                        <a:lnSpc>
                          <a:spcPct val="115000"/>
                        </a:lnSpc>
                        <a:spcAft>
                          <a:spcPts val="0"/>
                        </a:spcAft>
                      </a:pPr>
                      <a:r>
                        <a:rPr lang="es-ES" sz="1400" b="0">
                          <a:effectLst/>
                        </a:rPr>
                        <a:t>Tomate riñón (Fruta fresca)</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15</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0,04%</a:t>
                      </a:r>
                      <a:endParaRPr lang="es-ES" sz="1400">
                        <a:effectLst/>
                        <a:latin typeface="Calibri"/>
                        <a:ea typeface="Calibri"/>
                        <a:cs typeface="Times New Roman"/>
                      </a:endParaRPr>
                    </a:p>
                  </a:txBody>
                  <a:tcPr marL="68580" marR="68580" marT="0" marB="0"/>
                </a:tc>
              </a:tr>
              <a:tr h="71755">
                <a:tc>
                  <a:txBody>
                    <a:bodyPr/>
                    <a:lstStyle/>
                    <a:p>
                      <a:pPr>
                        <a:lnSpc>
                          <a:spcPct val="115000"/>
                        </a:lnSpc>
                        <a:spcAft>
                          <a:spcPts val="0"/>
                        </a:spcAft>
                      </a:pPr>
                      <a:r>
                        <a:rPr lang="es-ES" sz="1400" b="0">
                          <a:effectLst/>
                        </a:rPr>
                        <a:t>Trigo (Grano seco)</a:t>
                      </a:r>
                      <a:endParaRPr lang="es-ES" sz="1400" b="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1.019</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18</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2,99%</a:t>
                      </a:r>
                      <a:endParaRPr lang="es-ES" sz="1400">
                        <a:effectLst/>
                        <a:latin typeface="Calibri"/>
                        <a:ea typeface="Calibri"/>
                        <a:cs typeface="Times New Roman"/>
                      </a:endParaRPr>
                    </a:p>
                  </a:txBody>
                  <a:tcPr marL="68580" marR="68580" marT="0" marB="0"/>
                </a:tc>
              </a:tr>
              <a:tr h="30845">
                <a:tc>
                  <a:txBody>
                    <a:bodyPr/>
                    <a:lstStyle/>
                    <a:p>
                      <a:pPr>
                        <a:lnSpc>
                          <a:spcPct val="115000"/>
                        </a:lnSpc>
                        <a:spcAft>
                          <a:spcPts val="0"/>
                        </a:spcAft>
                      </a:pPr>
                      <a:r>
                        <a:rPr lang="es-ES" sz="1400" b="0" dirty="0">
                          <a:effectLst/>
                        </a:rPr>
                        <a:t>Otros transitorios</a:t>
                      </a:r>
                      <a:endParaRPr lang="es-ES" sz="1400" b="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dirty="0">
                          <a:effectLst/>
                        </a:rPr>
                        <a:t>10.803</a:t>
                      </a:r>
                      <a:endParaRPr lang="es-ES" sz="14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189</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a:effectLst/>
                        </a:rPr>
                        <a:t>31,68%</a:t>
                      </a:r>
                      <a:endParaRPr lang="es-ES" sz="1400">
                        <a:effectLst/>
                        <a:latin typeface="Calibri"/>
                        <a:ea typeface="Calibri"/>
                        <a:cs typeface="Times New Roman"/>
                      </a:endParaRPr>
                    </a:p>
                  </a:txBody>
                  <a:tcPr marL="68580" marR="68580" marT="0" marB="0"/>
                </a:tc>
              </a:tr>
              <a:tr h="200025">
                <a:tc>
                  <a:txBody>
                    <a:bodyPr/>
                    <a:lstStyle/>
                    <a:p>
                      <a:pPr>
                        <a:lnSpc>
                          <a:spcPct val="115000"/>
                        </a:lnSpc>
                        <a:spcAft>
                          <a:spcPts val="0"/>
                        </a:spcAft>
                      </a:pPr>
                      <a:r>
                        <a:rPr lang="es-ES" sz="1400">
                          <a:effectLst/>
                        </a:rPr>
                        <a:t>TOTAL</a:t>
                      </a:r>
                      <a:endParaRPr lang="es-ES" sz="140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b="1" dirty="0">
                          <a:effectLst/>
                        </a:rPr>
                        <a:t>34.097</a:t>
                      </a:r>
                      <a:endParaRPr lang="es-ES" sz="14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b="1" dirty="0">
                          <a:effectLst/>
                        </a:rPr>
                        <a:t>603</a:t>
                      </a:r>
                      <a:endParaRPr lang="es-ES" sz="1400" b="1"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S" sz="1400" b="1" dirty="0">
                          <a:effectLst/>
                        </a:rPr>
                        <a:t>100,00%</a:t>
                      </a:r>
                      <a:endParaRPr lang="es-ES" sz="14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187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Objetivos</a:t>
            </a:r>
            <a:endParaRPr lang="es-EC" i="0"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Diagram 3"/>
          <p:cNvGraphicFramePr/>
          <p:nvPr>
            <p:extLst>
              <p:ext uri="{D42A27DB-BD31-4B8C-83A1-F6EECF244321}">
                <p14:modId xmlns:p14="http://schemas.microsoft.com/office/powerpoint/2010/main" val="2192169473"/>
              </p:ext>
            </p:extLst>
          </p:nvPr>
        </p:nvGraphicFramePr>
        <p:xfrm>
          <a:off x="683568" y="1988840"/>
          <a:ext cx="792088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COSTOS DE PRODUCCIÓN DE LAS ACTIVIDADES AGRÍCOLA EN LOS SECTORES RURALES DEL CANTÓN RUMIÑAHUI</a:t>
            </a:r>
          </a:p>
        </p:txBody>
      </p:sp>
      <p:graphicFrame>
        <p:nvGraphicFramePr>
          <p:cNvPr id="3" name="2 Tabla"/>
          <p:cNvGraphicFramePr>
            <a:graphicFrameLocks noGrp="1"/>
          </p:cNvGraphicFramePr>
          <p:nvPr>
            <p:extLst>
              <p:ext uri="{D42A27DB-BD31-4B8C-83A1-F6EECF244321}">
                <p14:modId xmlns:p14="http://schemas.microsoft.com/office/powerpoint/2010/main" val="1642424298"/>
              </p:ext>
            </p:extLst>
          </p:nvPr>
        </p:nvGraphicFramePr>
        <p:xfrm>
          <a:off x="323528" y="1340702"/>
          <a:ext cx="8640960" cy="4433443"/>
        </p:xfrm>
        <a:graphic>
          <a:graphicData uri="http://schemas.openxmlformats.org/drawingml/2006/table">
            <a:tbl>
              <a:tblPr firstRow="1" firstCol="1" bandRow="1">
                <a:tableStyleId>{BDBED569-4797-4DF1-A0F4-6AAB3CD982D8}</a:tableStyleId>
              </a:tblPr>
              <a:tblGrid>
                <a:gridCol w="2032508"/>
                <a:gridCol w="836626"/>
                <a:gridCol w="880918"/>
                <a:gridCol w="880918"/>
                <a:gridCol w="869107"/>
                <a:gridCol w="912415"/>
                <a:gridCol w="912415"/>
                <a:gridCol w="1316053"/>
              </a:tblGrid>
              <a:tr h="190500">
                <a:tc rowSpan="2">
                  <a:txBody>
                    <a:bodyPr/>
                    <a:lstStyle/>
                    <a:p>
                      <a:endParaRPr lang="es-ES" sz="1400" dirty="0">
                        <a:effectLst/>
                        <a:latin typeface="+mn-lt"/>
                      </a:endParaRPr>
                    </a:p>
                  </a:txBody>
                  <a:tcPr marL="68580" marR="68580" marT="0" marB="0">
                    <a:lnL w="12700" cmpd="sng">
                      <a:noFill/>
                    </a:lnL>
                    <a:lnT w="12700" cmpd="sng">
                      <a:noFill/>
                    </a:lnT>
                  </a:tcPr>
                </a:tc>
                <a:tc gridSpan="2">
                  <a:txBody>
                    <a:bodyPr/>
                    <a:lstStyle/>
                    <a:p>
                      <a:pPr algn="ctr">
                        <a:lnSpc>
                          <a:spcPct val="115000"/>
                        </a:lnSpc>
                        <a:spcAft>
                          <a:spcPts val="0"/>
                        </a:spcAft>
                      </a:pPr>
                      <a:r>
                        <a:rPr lang="es-ES" sz="1400" dirty="0">
                          <a:effectLst/>
                          <a:latin typeface="+mn-lt"/>
                        </a:rPr>
                        <a:t>MAIZ SUAVE</a:t>
                      </a:r>
                      <a:endParaRPr lang="es-ES" sz="1400" dirty="0">
                        <a:effectLst/>
                        <a:latin typeface="+mn-lt"/>
                        <a:ea typeface="Calibri"/>
                        <a:cs typeface="Times New Roman"/>
                      </a:endParaRPr>
                    </a:p>
                  </a:txBody>
                  <a:tcPr marL="68580" marR="68580" marT="0" marB="0"/>
                </a:tc>
                <a:tc hMerge="1">
                  <a:txBody>
                    <a:bodyPr/>
                    <a:lstStyle/>
                    <a:p>
                      <a:endParaRPr lang="es-ES"/>
                    </a:p>
                  </a:txBody>
                  <a:tcPr/>
                </a:tc>
                <a:tc gridSpan="2">
                  <a:txBody>
                    <a:bodyPr/>
                    <a:lstStyle/>
                    <a:p>
                      <a:pPr algn="ctr">
                        <a:lnSpc>
                          <a:spcPct val="115000"/>
                        </a:lnSpc>
                        <a:spcAft>
                          <a:spcPts val="0"/>
                        </a:spcAft>
                      </a:pPr>
                      <a:r>
                        <a:rPr lang="es-ES" sz="1400" dirty="0">
                          <a:effectLst/>
                          <a:latin typeface="+mn-lt"/>
                        </a:rPr>
                        <a:t>MAIZ DURO SECO</a:t>
                      </a:r>
                      <a:endParaRPr lang="es-ES" sz="1400" dirty="0">
                        <a:effectLst/>
                        <a:latin typeface="+mn-lt"/>
                        <a:ea typeface="Calibri"/>
                        <a:cs typeface="Times New Roman"/>
                      </a:endParaRPr>
                    </a:p>
                  </a:txBody>
                  <a:tcPr marL="68580" marR="68580" marT="0" marB="0"/>
                </a:tc>
                <a:tc hMerge="1">
                  <a:txBody>
                    <a:bodyPr/>
                    <a:lstStyle/>
                    <a:p>
                      <a:endParaRPr lang="es-ES"/>
                    </a:p>
                  </a:txBody>
                  <a:tcPr/>
                </a:tc>
                <a:tc gridSpan="2">
                  <a:txBody>
                    <a:bodyPr/>
                    <a:lstStyle/>
                    <a:p>
                      <a:pPr algn="ctr">
                        <a:lnSpc>
                          <a:spcPct val="115000"/>
                        </a:lnSpc>
                        <a:spcAft>
                          <a:spcPts val="0"/>
                        </a:spcAft>
                      </a:pPr>
                      <a:r>
                        <a:rPr lang="es-ES" sz="1400">
                          <a:effectLst/>
                          <a:latin typeface="+mn-lt"/>
                        </a:rPr>
                        <a:t>FREJOL TIERNO Y SECO</a:t>
                      </a:r>
                      <a:endParaRPr lang="es-ES" sz="1400">
                        <a:effectLst/>
                        <a:latin typeface="+mn-lt"/>
                        <a:ea typeface="Calibri"/>
                        <a:cs typeface="Times New Roman"/>
                      </a:endParaRPr>
                    </a:p>
                  </a:txBody>
                  <a:tcPr marL="68580" marR="68580" marT="0" marB="0"/>
                </a:tc>
                <a:tc hMerge="1">
                  <a:txBody>
                    <a:bodyPr/>
                    <a:lstStyle/>
                    <a:p>
                      <a:endParaRPr lang="es-ES"/>
                    </a:p>
                  </a:txBody>
                  <a:tcPr/>
                </a:tc>
                <a:tc>
                  <a:txBody>
                    <a:bodyPr/>
                    <a:lstStyle/>
                    <a:p>
                      <a:pPr>
                        <a:lnSpc>
                          <a:spcPct val="115000"/>
                        </a:lnSpc>
                        <a:spcAft>
                          <a:spcPts val="0"/>
                        </a:spcAft>
                      </a:pPr>
                      <a:r>
                        <a:rPr lang="es-ES" sz="1400">
                          <a:effectLst/>
                          <a:latin typeface="+mn-lt"/>
                        </a:rPr>
                        <a:t>PAPAS</a:t>
                      </a:r>
                      <a:endParaRPr lang="es-ES" sz="1400">
                        <a:effectLst/>
                        <a:latin typeface="+mn-lt"/>
                        <a:ea typeface="Calibri"/>
                        <a:cs typeface="Times New Roman"/>
                      </a:endParaRPr>
                    </a:p>
                  </a:txBody>
                  <a:tcPr marL="68580" marR="68580" marT="0" marB="0"/>
                </a:tc>
              </a:tr>
              <a:tr h="190500">
                <a:tc vMerge="1">
                  <a:txBody>
                    <a:bodyPr/>
                    <a:lstStyle/>
                    <a:p>
                      <a:endParaRPr lang="es-ES"/>
                    </a:p>
                  </a:txBody>
                  <a:tcPr/>
                </a:tc>
                <a:tc>
                  <a:txBody>
                    <a:bodyPr/>
                    <a:lstStyle/>
                    <a:p>
                      <a:pPr algn="ctr">
                        <a:lnSpc>
                          <a:spcPct val="115000"/>
                        </a:lnSpc>
                        <a:spcAft>
                          <a:spcPts val="0"/>
                        </a:spcAft>
                      </a:pPr>
                      <a:r>
                        <a:rPr lang="es-ES" sz="1400">
                          <a:effectLst/>
                          <a:latin typeface="+mn-lt"/>
                        </a:rPr>
                        <a:t>2013</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2014</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2013</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2014</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2013</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2014</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2013</a:t>
                      </a:r>
                      <a:endParaRPr lang="es-ES" sz="1400">
                        <a:effectLst/>
                        <a:latin typeface="+mn-lt"/>
                        <a:ea typeface="Calibri"/>
                        <a:cs typeface="Times New Roman"/>
                      </a:endParaRPr>
                    </a:p>
                  </a:txBody>
                  <a:tcPr marL="68580" marR="68580" marT="0" marB="0"/>
                </a:tc>
              </a:tr>
              <a:tr h="262255">
                <a:tc>
                  <a:txBody>
                    <a:bodyPr/>
                    <a:lstStyle/>
                    <a:p>
                      <a:pPr>
                        <a:lnSpc>
                          <a:spcPct val="115000"/>
                        </a:lnSpc>
                        <a:spcAft>
                          <a:spcPts val="0"/>
                        </a:spcAft>
                      </a:pPr>
                      <a:r>
                        <a:rPr lang="es-ES" sz="1400">
                          <a:effectLst/>
                          <a:latin typeface="+mn-lt"/>
                        </a:rPr>
                        <a:t>ACTIVIDAD</a:t>
                      </a:r>
                      <a:endParaRPr lang="es-ES" sz="1400">
                        <a:effectLst/>
                        <a:latin typeface="+mn-lt"/>
                        <a:ea typeface="Calibri"/>
                        <a:cs typeface="Times New Roman"/>
                      </a:endParaRPr>
                    </a:p>
                  </a:txBody>
                  <a:tcPr marL="68580" marR="68580" marT="0" marB="0"/>
                </a:tc>
                <a:tc gridSpan="6">
                  <a:txBody>
                    <a:bodyPr/>
                    <a:lstStyle/>
                    <a:p>
                      <a:pPr algn="ctr">
                        <a:lnSpc>
                          <a:spcPct val="115000"/>
                        </a:lnSpc>
                        <a:spcAft>
                          <a:spcPts val="0"/>
                        </a:spcAft>
                      </a:pPr>
                      <a:r>
                        <a:rPr lang="es-ES" sz="1400" dirty="0">
                          <a:effectLst/>
                          <a:latin typeface="+mn-lt"/>
                        </a:rPr>
                        <a:t>COSTO (USD/ha)</a:t>
                      </a:r>
                      <a:endParaRPr lang="es-ES" sz="1400" dirty="0">
                        <a:effectLst/>
                        <a:latin typeface="+mn-lt"/>
                        <a:ea typeface="Calibri"/>
                        <a:cs typeface="Times New Roman"/>
                      </a:endParaRPr>
                    </a:p>
                  </a:txBody>
                  <a:tcPr marL="68580" marR="68580" marT="0" marB="0"/>
                </a:tc>
                <a:tc hMerge="1">
                  <a:txBody>
                    <a:bodyPr/>
                    <a:lstStyle/>
                    <a:p>
                      <a:endParaRPr lang="es-ES"/>
                    </a:p>
                  </a:txBody>
                  <a:tcPr/>
                </a:tc>
                <a:tc hMerge="1">
                  <a:txBody>
                    <a:bodyPr/>
                    <a:lstStyle/>
                    <a:p>
                      <a:pPr algn="ctr">
                        <a:lnSpc>
                          <a:spcPct val="115000"/>
                        </a:lnSpc>
                        <a:spcAft>
                          <a:spcPts val="0"/>
                        </a:spcAft>
                      </a:pPr>
                      <a:endParaRPr lang="es-ES" sz="1400" dirty="0">
                        <a:effectLst/>
                        <a:latin typeface="+mn-lt"/>
                        <a:ea typeface="Calibri"/>
                        <a:cs typeface="Times New Roman"/>
                      </a:endParaRPr>
                    </a:p>
                  </a:txBody>
                  <a:tcPr marL="68580" marR="68580" marT="0" marB="0"/>
                </a:tc>
                <a:tc hMerge="1">
                  <a:txBody>
                    <a:bodyPr/>
                    <a:lstStyle/>
                    <a:p>
                      <a:endParaRPr lang="es-ES"/>
                    </a:p>
                  </a:txBody>
                  <a:tcPr/>
                </a:tc>
                <a:tc hMerge="1">
                  <a:txBody>
                    <a:bodyPr/>
                    <a:lstStyle/>
                    <a:p>
                      <a:pPr algn="ctr">
                        <a:lnSpc>
                          <a:spcPct val="115000"/>
                        </a:lnSpc>
                        <a:spcAft>
                          <a:spcPts val="0"/>
                        </a:spcAft>
                      </a:pPr>
                      <a:endParaRPr lang="es-ES" sz="1400" dirty="0">
                        <a:effectLst/>
                        <a:latin typeface="+mn-lt"/>
                        <a:ea typeface="Calibri"/>
                        <a:cs typeface="Times New Roman"/>
                      </a:endParaRPr>
                    </a:p>
                  </a:txBody>
                  <a:tcPr marL="68580" marR="68580" marT="0" marB="0"/>
                </a:tc>
                <a:tc hMerge="1">
                  <a:txBody>
                    <a:bodyPr/>
                    <a:lstStyle/>
                    <a:p>
                      <a:endParaRPr lang="es-ES"/>
                    </a:p>
                  </a:txBody>
                  <a:tcPr/>
                </a:tc>
                <a:tc>
                  <a:txBody>
                    <a:bodyPr/>
                    <a:lstStyle/>
                    <a:p>
                      <a:pPr algn="ctr">
                        <a:lnSpc>
                          <a:spcPct val="115000"/>
                        </a:lnSpc>
                        <a:spcAft>
                          <a:spcPts val="0"/>
                        </a:spcAft>
                      </a:pPr>
                      <a:endParaRPr lang="es-ES" sz="1400" dirty="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a:effectLst/>
                          <a:latin typeface="+mn-lt"/>
                        </a:rPr>
                        <a:t>Preparación del terreno</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150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139</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85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54,95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60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99</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a:effectLst/>
                          <a:latin typeface="+mn-lt"/>
                        </a:rPr>
                        <a:t>340,5</a:t>
                      </a:r>
                      <a:endParaRPr lang="es-ES" sz="1400" dirty="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a:effectLst/>
                          <a:latin typeface="+mn-lt"/>
                        </a:rPr>
                        <a:t>Siembra</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90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133,25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306,72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376,28</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112,5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245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796</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a:effectLst/>
                          <a:latin typeface="+mn-lt"/>
                        </a:rPr>
                        <a:t>Fertilización</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432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295,8</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417,23</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356,29</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161,32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a:effectLst/>
                          <a:latin typeface="+mn-lt"/>
                        </a:rPr>
                        <a:t>188,2</a:t>
                      </a:r>
                      <a:endParaRPr lang="es-ES" sz="140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1046,12</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a:effectLst/>
                          <a:latin typeface="+mn-lt"/>
                        </a:rPr>
                        <a:t>Labores culturales</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160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174,44</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177,46</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426,25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1061,4</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336</a:t>
                      </a:r>
                      <a:endParaRPr lang="es-ES" sz="1400">
                        <a:effectLst/>
                        <a:latin typeface="+mn-lt"/>
                        <a:ea typeface="Calibri"/>
                        <a:cs typeface="Times New Roman"/>
                      </a:endParaRPr>
                    </a:p>
                  </a:txBody>
                  <a:tcPr marL="68580" marR="68580" marT="0" marB="0"/>
                </a:tc>
              </a:tr>
              <a:tr h="169545">
                <a:tc>
                  <a:txBody>
                    <a:bodyPr/>
                    <a:lstStyle/>
                    <a:p>
                      <a:pPr>
                        <a:lnSpc>
                          <a:spcPct val="115000"/>
                        </a:lnSpc>
                        <a:spcAft>
                          <a:spcPts val="0"/>
                        </a:spcAft>
                      </a:pPr>
                      <a:r>
                        <a:rPr lang="es-ES" sz="1400" b="0">
                          <a:effectLst/>
                          <a:latin typeface="+mn-lt"/>
                        </a:rPr>
                        <a:t>Control de insectos</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70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124,3</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103,5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104,02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150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361,88</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39,62</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dirty="0">
                          <a:effectLst/>
                          <a:latin typeface="+mn-lt"/>
                        </a:rPr>
                        <a:t>Control de enfermedades</a:t>
                      </a:r>
                      <a:endParaRPr lang="es-ES" sz="1400" b="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46</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312,65</a:t>
                      </a:r>
                      <a:endParaRPr lang="es-ES" sz="1400">
                        <a:effectLst/>
                        <a:latin typeface="+mn-lt"/>
                        <a:ea typeface="Calibri"/>
                        <a:cs typeface="Times New Roman"/>
                      </a:endParaRPr>
                    </a:p>
                  </a:txBody>
                  <a:tcPr marL="68580" marR="68580" marT="0" marB="0"/>
                </a:tc>
              </a:tr>
              <a:tr h="158750">
                <a:tc>
                  <a:txBody>
                    <a:bodyPr/>
                    <a:lstStyle/>
                    <a:p>
                      <a:pPr>
                        <a:lnSpc>
                          <a:spcPct val="115000"/>
                        </a:lnSpc>
                        <a:spcAft>
                          <a:spcPts val="0"/>
                        </a:spcAft>
                      </a:pPr>
                      <a:r>
                        <a:rPr lang="es-ES" sz="1400" b="0">
                          <a:effectLst/>
                          <a:latin typeface="+mn-lt"/>
                        </a:rPr>
                        <a:t>Cosecha</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178</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136</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262,5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305,25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90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132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915</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dirty="0">
                          <a:effectLst/>
                          <a:latin typeface="+mn-lt"/>
                        </a:rPr>
                        <a:t>Arriendo del terreno</a:t>
                      </a:r>
                      <a:endParaRPr lang="es-ES" sz="1400" b="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200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140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240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250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a:effectLst/>
                          <a:latin typeface="+mn-lt"/>
                        </a:rPr>
                        <a:t>500</a:t>
                      </a:r>
                      <a:endParaRPr lang="es-ES" sz="1400" dirty="0">
                        <a:effectLst/>
                        <a:latin typeface="+mn-lt"/>
                        <a:ea typeface="Calibri"/>
                        <a:cs typeface="Times New Roman"/>
                      </a:endParaRPr>
                    </a:p>
                  </a:txBody>
                  <a:tcPr marL="68580" marR="68580" marT="0" marB="0"/>
                </a:tc>
              </a:tr>
              <a:tr h="172085">
                <a:tc>
                  <a:txBody>
                    <a:bodyPr/>
                    <a:lstStyle/>
                    <a:p>
                      <a:pPr>
                        <a:lnSpc>
                          <a:spcPct val="115000"/>
                        </a:lnSpc>
                        <a:spcAft>
                          <a:spcPts val="0"/>
                        </a:spcAft>
                      </a:pPr>
                      <a:r>
                        <a:rPr lang="es-ES" sz="1400" b="0" dirty="0" smtClean="0">
                          <a:solidFill>
                            <a:schemeClr val="tx1"/>
                          </a:solidFill>
                          <a:effectLst/>
                          <a:latin typeface="+mn-lt"/>
                        </a:rPr>
                        <a:t>Costos indirectos</a:t>
                      </a:r>
                      <a:endParaRPr lang="es-ES" sz="1400" b="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0</a:t>
                      </a:r>
                      <a:endParaRPr lang="es-ES" sz="140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0</a:t>
                      </a:r>
                      <a:endParaRPr lang="es-ES" sz="140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0</a:t>
                      </a:r>
                      <a:endParaRPr lang="es-ES" sz="140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0</a:t>
                      </a:r>
                      <a:endParaRPr lang="es-ES" sz="140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81,35</a:t>
                      </a:r>
                      <a:endParaRPr lang="es-ES" sz="140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0</a:t>
                      </a:r>
                      <a:endParaRPr lang="es-ES" sz="1400" dirty="0">
                        <a:solidFill>
                          <a:schemeClr val="tx1"/>
                        </a:solidFill>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smtClean="0">
                          <a:solidFill>
                            <a:schemeClr val="tx1"/>
                          </a:solidFill>
                          <a:effectLst/>
                          <a:latin typeface="+mn-lt"/>
                        </a:rPr>
                        <a:t>0</a:t>
                      </a:r>
                      <a:endParaRPr lang="es-ES" sz="1400" dirty="0">
                        <a:solidFill>
                          <a:schemeClr val="tx1"/>
                        </a:solidFill>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1" dirty="0">
                          <a:effectLst/>
                          <a:latin typeface="+mn-lt"/>
                        </a:rPr>
                        <a:t>TOTAL COSTOS DE PRODUCCION</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1326</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928,35</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1489,39</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1614,25</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1331,42</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2087,48</a:t>
                      </a:r>
                      <a:endParaRPr lang="es-ES" sz="1400" b="1"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dirty="0">
                          <a:effectLst/>
                          <a:latin typeface="+mn-lt"/>
                        </a:rPr>
                        <a:t>4285,89</a:t>
                      </a:r>
                      <a:endParaRPr lang="es-ES" sz="1400" b="1" dirty="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1">
                          <a:effectLst/>
                          <a:latin typeface="+mn-lt"/>
                        </a:rPr>
                        <a:t>Rendimiento (tm/ha)</a:t>
                      </a:r>
                      <a:endParaRPr lang="es-ES" sz="1400" b="1">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a:effectLst/>
                          <a:latin typeface="+mn-lt"/>
                        </a:rPr>
                        <a:t>1,05</a:t>
                      </a:r>
                      <a:endParaRPr lang="es-ES" sz="1400" b="1">
                        <a:effectLst/>
                        <a:latin typeface="+mn-lt"/>
                        <a:ea typeface="Calibri"/>
                        <a:cs typeface="Times New Roman"/>
                      </a:endParaRPr>
                    </a:p>
                  </a:txBody>
                  <a:tcPr marL="68580" marR="68580" marT="0" marB="0"/>
                </a:tc>
                <a:tc rowSpan="2">
                  <a:txBody>
                    <a:bodyPr/>
                    <a:lstStyle/>
                    <a:p>
                      <a:endParaRPr lang="es-ES" sz="1400" b="1" dirty="0">
                        <a:effectLst/>
                        <a:latin typeface="+mn-lt"/>
                      </a:endParaRPr>
                    </a:p>
                  </a:txBody>
                  <a:tcPr marL="68580" marR="68580" marT="0" marB="0">
                    <a:lnB w="12700" cmpd="sng">
                      <a:noFill/>
                    </a:lnB>
                  </a:tcPr>
                </a:tc>
                <a:tc>
                  <a:txBody>
                    <a:bodyPr/>
                    <a:lstStyle/>
                    <a:p>
                      <a:pPr algn="r">
                        <a:lnSpc>
                          <a:spcPct val="115000"/>
                        </a:lnSpc>
                        <a:spcAft>
                          <a:spcPts val="0"/>
                        </a:spcAft>
                      </a:pPr>
                      <a:r>
                        <a:rPr lang="es-ES" sz="1400" b="1">
                          <a:effectLst/>
                          <a:latin typeface="+mn-lt"/>
                        </a:rPr>
                        <a:t>6,81</a:t>
                      </a:r>
                      <a:endParaRPr lang="es-ES" sz="1400" b="1">
                        <a:effectLst/>
                        <a:latin typeface="+mn-lt"/>
                        <a:ea typeface="Calibri"/>
                        <a:cs typeface="Times New Roman"/>
                      </a:endParaRPr>
                    </a:p>
                  </a:txBody>
                  <a:tcPr marL="68580" marR="68580" marT="0" marB="0"/>
                </a:tc>
                <a:tc rowSpan="2">
                  <a:txBody>
                    <a:bodyPr/>
                    <a:lstStyle/>
                    <a:p>
                      <a:endParaRPr lang="es-ES" sz="1400" b="1" dirty="0">
                        <a:effectLst/>
                        <a:latin typeface="+mn-lt"/>
                      </a:endParaRPr>
                    </a:p>
                  </a:txBody>
                  <a:tcPr marL="68580" marR="68580" marT="0" marB="0">
                    <a:lnB w="12700" cmpd="sng">
                      <a:noFill/>
                    </a:lnB>
                  </a:tcPr>
                </a:tc>
                <a:tc>
                  <a:txBody>
                    <a:bodyPr/>
                    <a:lstStyle/>
                    <a:p>
                      <a:pPr algn="r">
                        <a:lnSpc>
                          <a:spcPct val="115000"/>
                        </a:lnSpc>
                        <a:spcAft>
                          <a:spcPts val="0"/>
                        </a:spcAft>
                      </a:pPr>
                      <a:r>
                        <a:rPr lang="es-ES" sz="1400" b="1">
                          <a:effectLst/>
                          <a:latin typeface="+mn-lt"/>
                        </a:rPr>
                        <a:t>1,45</a:t>
                      </a:r>
                      <a:endParaRPr lang="es-ES" sz="1400" b="1">
                        <a:effectLst/>
                        <a:latin typeface="+mn-lt"/>
                        <a:ea typeface="Calibri"/>
                        <a:cs typeface="Times New Roman"/>
                      </a:endParaRPr>
                    </a:p>
                  </a:txBody>
                  <a:tcPr marL="68580" marR="68580" marT="0" marB="0"/>
                </a:tc>
                <a:tc rowSpan="2">
                  <a:txBody>
                    <a:bodyPr/>
                    <a:lstStyle/>
                    <a:p>
                      <a:endParaRPr lang="es-ES" sz="1400" b="1" dirty="0">
                        <a:effectLst/>
                        <a:latin typeface="+mn-lt"/>
                      </a:endParaRPr>
                    </a:p>
                  </a:txBody>
                  <a:tcPr marL="68580" marR="68580" marT="0" marB="0">
                    <a:lnB w="12700" cmpd="sng">
                      <a:noFill/>
                    </a:lnB>
                  </a:tcPr>
                </a:tc>
                <a:tc>
                  <a:txBody>
                    <a:bodyPr/>
                    <a:lstStyle/>
                    <a:p>
                      <a:pPr algn="r">
                        <a:lnSpc>
                          <a:spcPct val="115000"/>
                        </a:lnSpc>
                        <a:spcAft>
                          <a:spcPts val="0"/>
                        </a:spcAft>
                      </a:pPr>
                      <a:r>
                        <a:rPr lang="es-ES" sz="1400" b="1" dirty="0">
                          <a:effectLst/>
                          <a:latin typeface="+mn-lt"/>
                        </a:rPr>
                        <a:t>8,31</a:t>
                      </a:r>
                      <a:endParaRPr lang="es-ES" sz="1400" b="1" dirty="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1">
                          <a:effectLst/>
                          <a:latin typeface="+mn-lt"/>
                        </a:rPr>
                        <a:t>Precio por kg</a:t>
                      </a:r>
                      <a:endParaRPr lang="es-ES" sz="1400" b="1">
                        <a:effectLst/>
                        <a:latin typeface="+mn-lt"/>
                        <a:ea typeface="Calibri"/>
                        <a:cs typeface="Times New Roman"/>
                      </a:endParaRPr>
                    </a:p>
                  </a:txBody>
                  <a:tcPr marL="68580" marR="68580" marT="0" marB="0"/>
                </a:tc>
                <a:tc>
                  <a:txBody>
                    <a:bodyPr/>
                    <a:lstStyle/>
                    <a:p>
                      <a:pPr algn="r">
                        <a:lnSpc>
                          <a:spcPct val="115000"/>
                        </a:lnSpc>
                        <a:spcAft>
                          <a:spcPts val="0"/>
                        </a:spcAft>
                      </a:pPr>
                      <a:r>
                        <a:rPr lang="es-ES" sz="1400" b="1">
                          <a:effectLst/>
                          <a:latin typeface="+mn-lt"/>
                        </a:rPr>
                        <a:t>1,45</a:t>
                      </a:r>
                      <a:endParaRPr lang="es-ES" sz="1400" b="1">
                        <a:effectLst/>
                        <a:latin typeface="+mn-lt"/>
                        <a:ea typeface="Calibri"/>
                        <a:cs typeface="Times New Roman"/>
                      </a:endParaRPr>
                    </a:p>
                  </a:txBody>
                  <a:tcPr marL="68580" marR="68580" marT="0" marB="0"/>
                </a:tc>
                <a:tc vMerge="1">
                  <a:txBody>
                    <a:bodyPr/>
                    <a:lstStyle/>
                    <a:p>
                      <a:endParaRPr lang="es-ES"/>
                    </a:p>
                  </a:txBody>
                  <a:tcPr/>
                </a:tc>
                <a:tc>
                  <a:txBody>
                    <a:bodyPr/>
                    <a:lstStyle/>
                    <a:p>
                      <a:pPr algn="r">
                        <a:lnSpc>
                          <a:spcPct val="115000"/>
                        </a:lnSpc>
                        <a:spcAft>
                          <a:spcPts val="0"/>
                        </a:spcAft>
                      </a:pPr>
                      <a:r>
                        <a:rPr lang="es-ES" sz="1400" b="1">
                          <a:effectLst/>
                          <a:latin typeface="+mn-lt"/>
                        </a:rPr>
                        <a:t>0,36</a:t>
                      </a:r>
                      <a:endParaRPr lang="es-ES" sz="1400" b="1">
                        <a:effectLst/>
                        <a:latin typeface="+mn-lt"/>
                        <a:ea typeface="Calibri"/>
                        <a:cs typeface="Times New Roman"/>
                      </a:endParaRPr>
                    </a:p>
                  </a:txBody>
                  <a:tcPr marL="68580" marR="68580" marT="0" marB="0"/>
                </a:tc>
                <a:tc vMerge="1">
                  <a:txBody>
                    <a:bodyPr/>
                    <a:lstStyle/>
                    <a:p>
                      <a:endParaRPr lang="es-ES"/>
                    </a:p>
                  </a:txBody>
                  <a:tcPr/>
                </a:tc>
                <a:tc>
                  <a:txBody>
                    <a:bodyPr/>
                    <a:lstStyle/>
                    <a:p>
                      <a:pPr algn="r">
                        <a:lnSpc>
                          <a:spcPct val="115000"/>
                        </a:lnSpc>
                        <a:spcAft>
                          <a:spcPts val="0"/>
                        </a:spcAft>
                      </a:pPr>
                      <a:r>
                        <a:rPr lang="es-ES" sz="1400" b="1">
                          <a:effectLst/>
                          <a:latin typeface="+mn-lt"/>
                        </a:rPr>
                        <a:t>1,54</a:t>
                      </a:r>
                      <a:endParaRPr lang="es-ES" sz="1400" b="1">
                        <a:effectLst/>
                        <a:latin typeface="+mn-lt"/>
                        <a:ea typeface="Calibri"/>
                        <a:cs typeface="Times New Roman"/>
                      </a:endParaRPr>
                    </a:p>
                  </a:txBody>
                  <a:tcPr marL="68580" marR="68580" marT="0" marB="0"/>
                </a:tc>
                <a:tc vMerge="1">
                  <a:txBody>
                    <a:bodyPr/>
                    <a:lstStyle/>
                    <a:p>
                      <a:endParaRPr lang="es-ES"/>
                    </a:p>
                  </a:txBody>
                  <a:tcPr/>
                </a:tc>
                <a:tc>
                  <a:txBody>
                    <a:bodyPr/>
                    <a:lstStyle/>
                    <a:p>
                      <a:pPr algn="r">
                        <a:lnSpc>
                          <a:spcPct val="115000"/>
                        </a:lnSpc>
                        <a:spcAft>
                          <a:spcPts val="0"/>
                        </a:spcAft>
                      </a:pPr>
                      <a:r>
                        <a:rPr lang="es-ES" sz="1400" b="1" dirty="0">
                          <a:effectLst/>
                          <a:latin typeface="+mn-lt"/>
                        </a:rPr>
                        <a:t>0,42</a:t>
                      </a:r>
                      <a:endParaRPr lang="es-ES" sz="1400" b="1"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0103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55809152"/>
              </p:ext>
            </p:extLst>
          </p:nvPr>
        </p:nvGraphicFramePr>
        <p:xfrm>
          <a:off x="395536" y="1085117"/>
          <a:ext cx="8496944" cy="4661916"/>
        </p:xfrm>
        <a:graphic>
          <a:graphicData uri="http://schemas.openxmlformats.org/drawingml/2006/table">
            <a:tbl>
              <a:tblPr firstRow="1" firstCol="1" bandRow="1">
                <a:tableStyleId>{BDBED569-4797-4DF1-A0F4-6AAB3CD982D8}</a:tableStyleId>
              </a:tblPr>
              <a:tblGrid>
                <a:gridCol w="2461511"/>
                <a:gridCol w="1256482"/>
                <a:gridCol w="1173128"/>
                <a:gridCol w="1173128"/>
                <a:gridCol w="1002303"/>
                <a:gridCol w="1430392"/>
              </a:tblGrid>
              <a:tr h="571500">
                <a:tc>
                  <a:txBody>
                    <a:bodyPr/>
                    <a:lstStyle/>
                    <a:p>
                      <a:endParaRPr lang="es-ES" sz="1400">
                        <a:effectLst/>
                        <a:latin typeface="+mn-lt"/>
                      </a:endParaRPr>
                    </a:p>
                  </a:txBody>
                  <a:tcPr marL="68580" marR="68580" marT="0" marB="0"/>
                </a:tc>
                <a:tc>
                  <a:txBody>
                    <a:bodyPr/>
                    <a:lstStyle/>
                    <a:p>
                      <a:pPr algn="ctr">
                        <a:lnSpc>
                          <a:spcPct val="115000"/>
                        </a:lnSpc>
                        <a:spcAft>
                          <a:spcPts val="0"/>
                        </a:spcAft>
                      </a:pPr>
                      <a:r>
                        <a:rPr lang="es-ES" sz="1400">
                          <a:effectLst/>
                          <a:latin typeface="+mn-lt"/>
                        </a:rPr>
                        <a:t>MAIZ SUAVE CHOCLO</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MAIZ DURO SECO</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FREJOL TIERNO Y SECO</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 </a:t>
                      </a:r>
                    </a:p>
                    <a:p>
                      <a:pPr algn="ctr">
                        <a:lnSpc>
                          <a:spcPct val="115000"/>
                        </a:lnSpc>
                        <a:spcAft>
                          <a:spcPts val="0"/>
                        </a:spcAft>
                      </a:pPr>
                      <a:r>
                        <a:rPr lang="es-ES" sz="1400">
                          <a:effectLst/>
                          <a:latin typeface="+mn-lt"/>
                        </a:rPr>
                        <a:t>PAPAS</a:t>
                      </a:r>
                      <a:endParaRPr lang="es-ES" sz="1400">
                        <a:effectLst/>
                        <a:latin typeface="+mn-lt"/>
                        <a:ea typeface="Calibri"/>
                        <a:cs typeface="Times New Roman"/>
                      </a:endParaRPr>
                    </a:p>
                  </a:txBody>
                  <a:tcPr marL="68580" marR="68580" marT="0" marB="0"/>
                </a:tc>
                <a:tc>
                  <a:txBody>
                    <a:bodyPr/>
                    <a:lstStyle/>
                    <a:p>
                      <a:pPr algn="ctr">
                        <a:lnSpc>
                          <a:spcPct val="115000"/>
                        </a:lnSpc>
                        <a:spcAft>
                          <a:spcPts val="0"/>
                        </a:spcAft>
                      </a:pPr>
                      <a:r>
                        <a:rPr lang="es-ES" sz="1400">
                          <a:effectLst/>
                          <a:latin typeface="+mn-lt"/>
                        </a:rPr>
                        <a:t>USO DE LA TIERRA AGRÍCOLA (Has.)</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a:effectLst/>
                          <a:latin typeface="+mn-lt"/>
                        </a:rPr>
                        <a:t>% PRODUCCION</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23,39%</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10,07%</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7,02%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13,79%</a:t>
                      </a:r>
                      <a:endParaRPr lang="es-ES" sz="1400">
                        <a:effectLst/>
                        <a:latin typeface="+mn-lt"/>
                        <a:ea typeface="Calibri"/>
                        <a:cs typeface="Times New Roman"/>
                      </a:endParaRPr>
                    </a:p>
                  </a:txBody>
                  <a:tcPr marL="68580" marR="68580" marT="0" marB="0"/>
                </a:tc>
                <a:tc rowSpan="3">
                  <a:txBody>
                    <a:bodyPr/>
                    <a:lstStyle/>
                    <a:p>
                      <a:pPr algn="r">
                        <a:lnSpc>
                          <a:spcPct val="115000"/>
                        </a:lnSpc>
                        <a:spcAft>
                          <a:spcPts val="0"/>
                        </a:spcAft>
                      </a:pPr>
                      <a:r>
                        <a:rPr lang="es-ES" sz="1400">
                          <a:effectLst/>
                          <a:latin typeface="+mn-lt"/>
                        </a:rPr>
                        <a:t>47,86</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a:effectLst/>
                          <a:latin typeface="+mn-lt"/>
                        </a:rPr>
                        <a:t>PRODUCCION (Has.)</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11</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7</a:t>
                      </a:r>
                      <a:endParaRPr lang="es-ES" sz="1400">
                        <a:effectLst/>
                        <a:latin typeface="+mn-lt"/>
                        <a:ea typeface="Calibri"/>
                        <a:cs typeface="Times New Roman"/>
                      </a:endParaRPr>
                    </a:p>
                  </a:txBody>
                  <a:tcPr marL="68580" marR="68580" marT="0" marB="0"/>
                </a:tc>
                <a:tc vMerge="1">
                  <a:txBody>
                    <a:bodyPr/>
                    <a:lstStyle/>
                    <a:p>
                      <a:endParaRPr lang="es-ES"/>
                    </a:p>
                  </a:txBody>
                  <a:tcPr/>
                </a:tc>
              </a:tr>
              <a:tr h="190500">
                <a:tc>
                  <a:txBody>
                    <a:bodyPr/>
                    <a:lstStyle/>
                    <a:p>
                      <a:pPr>
                        <a:lnSpc>
                          <a:spcPct val="115000"/>
                        </a:lnSpc>
                        <a:spcAft>
                          <a:spcPts val="0"/>
                        </a:spcAft>
                      </a:pPr>
                      <a:r>
                        <a:rPr lang="es-ES" sz="1400" b="0">
                          <a:effectLst/>
                          <a:latin typeface="+mn-lt"/>
                        </a:rPr>
                        <a:t>Rendimiento (tm/ha)</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6,81</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1,45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8,31</a:t>
                      </a:r>
                      <a:endParaRPr lang="es-ES" sz="1400">
                        <a:effectLst/>
                        <a:latin typeface="+mn-lt"/>
                        <a:ea typeface="Calibri"/>
                        <a:cs typeface="Times New Roman"/>
                      </a:endParaRPr>
                    </a:p>
                  </a:txBody>
                  <a:tcPr marL="68580" marR="68580" marT="0" marB="0"/>
                </a:tc>
                <a:tc vMerge="1">
                  <a:txBody>
                    <a:bodyPr/>
                    <a:lstStyle/>
                    <a:p>
                      <a:endParaRPr lang="es-ES"/>
                    </a:p>
                  </a:txBody>
                  <a:tcPr/>
                </a:tc>
              </a:tr>
              <a:tr h="190500">
                <a:tc>
                  <a:txBody>
                    <a:bodyPr/>
                    <a:lstStyle/>
                    <a:p>
                      <a:pPr>
                        <a:lnSpc>
                          <a:spcPct val="115000"/>
                        </a:lnSpc>
                        <a:spcAft>
                          <a:spcPts val="0"/>
                        </a:spcAft>
                      </a:pPr>
                      <a:r>
                        <a:rPr lang="es-ES" sz="1400" b="0">
                          <a:effectLst/>
                          <a:latin typeface="+mn-lt"/>
                        </a:rPr>
                        <a:t>  Peso (Kg.)</a:t>
                      </a:r>
                      <a:endParaRPr lang="es-ES" sz="14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11.754</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32.821</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4.872</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54.845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1000</a:t>
                      </a:r>
                      <a:endParaRPr lang="es-ES" sz="1400">
                        <a:effectLst/>
                        <a:latin typeface="+mn-lt"/>
                        <a:ea typeface="Calibri"/>
                        <a:cs typeface="Times New Roman"/>
                      </a:endParaRPr>
                    </a:p>
                  </a:txBody>
                  <a:tcPr marL="68580" marR="68580" marT="0" marB="0"/>
                </a:tc>
              </a:tr>
              <a:tr h="190500">
                <a:tc>
                  <a:txBody>
                    <a:bodyPr/>
                    <a:lstStyle/>
                    <a:p>
                      <a:pPr>
                        <a:lnSpc>
                          <a:spcPct val="115000"/>
                        </a:lnSpc>
                        <a:spcAft>
                          <a:spcPts val="0"/>
                        </a:spcAft>
                      </a:pPr>
                      <a:r>
                        <a:rPr lang="es-ES" sz="1400" b="0" dirty="0">
                          <a:effectLst/>
                          <a:latin typeface="+mn-lt"/>
                        </a:rPr>
                        <a:t>(*) Precio por (kg.)</a:t>
                      </a:r>
                      <a:endParaRPr lang="es-ES" sz="1400" b="0" dirty="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1,45</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0,36</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1,54</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0,42</a:t>
                      </a:r>
                      <a:endParaRPr lang="es-ES" sz="1400">
                        <a:effectLst/>
                        <a:latin typeface="+mn-lt"/>
                        <a:ea typeface="Calibri"/>
                        <a:cs typeface="Times New Roman"/>
                      </a:endParaRPr>
                    </a:p>
                  </a:txBody>
                  <a:tcPr marL="68580" marR="68580" marT="0" marB="0"/>
                </a:tc>
                <a:tc rowSpan="6">
                  <a:txBody>
                    <a:bodyPr/>
                    <a:lstStyle/>
                    <a:p>
                      <a:endParaRPr lang="es-ES" sz="1400">
                        <a:effectLst/>
                        <a:latin typeface="+mn-lt"/>
                      </a:endParaRPr>
                    </a:p>
                  </a:txBody>
                  <a:tcPr marL="68580" marR="68580" marT="0" marB="0"/>
                </a:tc>
              </a:tr>
              <a:tr h="190500">
                <a:tc>
                  <a:txBody>
                    <a:bodyPr/>
                    <a:lstStyle/>
                    <a:p>
                      <a:pPr>
                        <a:lnSpc>
                          <a:spcPct val="115000"/>
                        </a:lnSpc>
                        <a:spcAft>
                          <a:spcPts val="0"/>
                        </a:spcAft>
                      </a:pPr>
                      <a:r>
                        <a:rPr lang="es-ES" sz="1400">
                          <a:effectLst/>
                          <a:latin typeface="+mn-lt"/>
                        </a:rPr>
                        <a:t>(=) BENEFICIO BRUTO</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17.044</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11.815</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7.502</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$23.035</a:t>
                      </a:r>
                      <a:endParaRPr lang="es-ES" sz="1400">
                        <a:effectLst/>
                        <a:latin typeface="+mn-lt"/>
                        <a:ea typeface="Calibri"/>
                        <a:cs typeface="Times New Roman"/>
                      </a:endParaRPr>
                    </a:p>
                  </a:txBody>
                  <a:tcPr marL="68580" marR="68580" marT="0" marB="0"/>
                </a:tc>
                <a:tc vMerge="1">
                  <a:txBody>
                    <a:bodyPr/>
                    <a:lstStyle/>
                    <a:p>
                      <a:endParaRPr lang="es-ES"/>
                    </a:p>
                  </a:txBody>
                  <a:tcPr/>
                </a:tc>
              </a:tr>
              <a:tr h="190500">
                <a:tc>
                  <a:txBody>
                    <a:bodyPr/>
                    <a:lstStyle/>
                    <a:p>
                      <a:pPr>
                        <a:lnSpc>
                          <a:spcPct val="115000"/>
                        </a:lnSpc>
                        <a:spcAft>
                          <a:spcPts val="0"/>
                        </a:spcAft>
                      </a:pPr>
                      <a:r>
                        <a:rPr lang="es-ES" sz="1400" b="0" dirty="0">
                          <a:effectLst/>
                          <a:latin typeface="+mn-lt"/>
                        </a:rPr>
                        <a:t>(-) COSTO DE       PRODUCCION</a:t>
                      </a:r>
                      <a:endParaRPr lang="es-ES" sz="1400" b="0" dirty="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14.844</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4.474</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5.004</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$10.654</a:t>
                      </a:r>
                      <a:endParaRPr lang="es-ES" sz="1400">
                        <a:effectLst/>
                        <a:latin typeface="+mn-lt"/>
                        <a:ea typeface="Calibri"/>
                        <a:cs typeface="Times New Roman"/>
                      </a:endParaRPr>
                    </a:p>
                  </a:txBody>
                  <a:tcPr marL="68580" marR="68580" marT="0" marB="0"/>
                </a:tc>
                <a:tc vMerge="1">
                  <a:txBody>
                    <a:bodyPr/>
                    <a:lstStyle/>
                    <a:p>
                      <a:endParaRPr lang="es-ES"/>
                    </a:p>
                  </a:txBody>
                  <a:tcPr/>
                </a:tc>
              </a:tr>
              <a:tr h="190500">
                <a:tc>
                  <a:txBody>
                    <a:bodyPr/>
                    <a:lstStyle/>
                    <a:p>
                      <a:pPr>
                        <a:lnSpc>
                          <a:spcPct val="115000"/>
                        </a:lnSpc>
                        <a:spcAft>
                          <a:spcPts val="0"/>
                        </a:spcAft>
                      </a:pPr>
                      <a:r>
                        <a:rPr lang="es-ES" sz="1400">
                          <a:effectLst/>
                          <a:latin typeface="+mn-lt"/>
                        </a:rPr>
                        <a:t>(=) BENEFICIO NETO</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2.200</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7.341</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2.498</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$12.381</a:t>
                      </a:r>
                      <a:endParaRPr lang="es-ES" sz="1400">
                        <a:effectLst/>
                        <a:latin typeface="+mn-lt"/>
                        <a:ea typeface="Calibri"/>
                        <a:cs typeface="Times New Roman"/>
                      </a:endParaRPr>
                    </a:p>
                  </a:txBody>
                  <a:tcPr marL="68580" marR="68580" marT="0" marB="0"/>
                </a:tc>
                <a:tc vMerge="1">
                  <a:txBody>
                    <a:bodyPr/>
                    <a:lstStyle/>
                    <a:p>
                      <a:endParaRPr lang="es-ES"/>
                    </a:p>
                  </a:txBody>
                  <a:tcPr/>
                </a:tc>
              </a:tr>
              <a:tr h="190500">
                <a:tc>
                  <a:txBody>
                    <a:bodyPr/>
                    <a:lstStyle/>
                    <a:p>
                      <a:pPr>
                        <a:lnSpc>
                          <a:spcPct val="115000"/>
                        </a:lnSpc>
                        <a:spcAft>
                          <a:spcPts val="0"/>
                        </a:spcAft>
                      </a:pPr>
                      <a:r>
                        <a:rPr lang="es-ES" sz="1400" b="0">
                          <a:effectLst/>
                          <a:latin typeface="+mn-lt"/>
                        </a:rPr>
                        <a:t>TASA (BENEFICIO BRUTO/COSTO DE       PRODUCCION)</a:t>
                      </a:r>
                      <a:endParaRPr lang="es-ES" sz="1400" b="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a:t>
                      </a:r>
                    </a:p>
                    <a:p>
                      <a:pPr>
                        <a:lnSpc>
                          <a:spcPct val="115000"/>
                        </a:lnSpc>
                        <a:spcAft>
                          <a:spcPts val="0"/>
                        </a:spcAft>
                      </a:pPr>
                      <a:r>
                        <a:rPr lang="es-ES" sz="1400">
                          <a:effectLst/>
                          <a:latin typeface="+mn-lt"/>
                        </a:rPr>
                        <a:t>$         1,15</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a:t>
                      </a:r>
                    </a:p>
                    <a:p>
                      <a:pPr>
                        <a:lnSpc>
                          <a:spcPct val="115000"/>
                        </a:lnSpc>
                        <a:spcAft>
                          <a:spcPts val="0"/>
                        </a:spcAft>
                      </a:pPr>
                      <a:r>
                        <a:rPr lang="es-ES" sz="1400">
                          <a:effectLst/>
                          <a:latin typeface="+mn-lt"/>
                        </a:rPr>
                        <a:t>$       2,64</a:t>
                      </a:r>
                      <a:endParaRPr lang="es-ES" sz="1400">
                        <a:effectLst/>
                        <a:latin typeface="+mn-lt"/>
                        <a:ea typeface="Calibri"/>
                        <a:cs typeface="Times New Roman"/>
                      </a:endParaRPr>
                    </a:p>
                  </a:txBody>
                  <a:tcPr marL="68580" marR="68580" marT="0" marB="0"/>
                </a:tc>
                <a:tc>
                  <a:txBody>
                    <a:bodyPr/>
                    <a:lstStyle/>
                    <a:p>
                      <a:pPr>
                        <a:lnSpc>
                          <a:spcPct val="115000"/>
                        </a:lnSpc>
                        <a:spcAft>
                          <a:spcPts val="0"/>
                        </a:spcAft>
                      </a:pPr>
                      <a:r>
                        <a:rPr lang="es-ES" sz="1400" dirty="0">
                          <a:effectLst/>
                          <a:latin typeface="+mn-lt"/>
                        </a:rPr>
                        <a:t> </a:t>
                      </a:r>
                    </a:p>
                    <a:p>
                      <a:pPr>
                        <a:lnSpc>
                          <a:spcPct val="115000"/>
                        </a:lnSpc>
                        <a:spcAft>
                          <a:spcPts val="0"/>
                        </a:spcAft>
                      </a:pPr>
                      <a:r>
                        <a:rPr lang="es-ES" sz="1400" dirty="0">
                          <a:effectLst/>
                          <a:latin typeface="+mn-lt"/>
                        </a:rPr>
                        <a:t>$       1,50</a:t>
                      </a:r>
                      <a:endParaRPr lang="es-ES" sz="1400" dirty="0">
                        <a:effectLst/>
                        <a:latin typeface="+mn-lt"/>
                        <a:ea typeface="Calibri"/>
                        <a:cs typeface="Times New Roman"/>
                      </a:endParaRPr>
                    </a:p>
                  </a:txBody>
                  <a:tcPr marL="68580" marR="68580" marT="0" marB="0"/>
                </a:tc>
                <a:tc>
                  <a:txBody>
                    <a:bodyPr/>
                    <a:lstStyle/>
                    <a:p>
                      <a:pPr>
                        <a:lnSpc>
                          <a:spcPct val="115000"/>
                        </a:lnSpc>
                        <a:spcAft>
                          <a:spcPts val="0"/>
                        </a:spcAft>
                      </a:pPr>
                      <a:r>
                        <a:rPr lang="es-ES" sz="1400">
                          <a:effectLst/>
                          <a:latin typeface="+mn-lt"/>
                        </a:rPr>
                        <a:t> </a:t>
                      </a:r>
                    </a:p>
                    <a:p>
                      <a:pPr>
                        <a:lnSpc>
                          <a:spcPct val="115000"/>
                        </a:lnSpc>
                        <a:spcAft>
                          <a:spcPts val="0"/>
                        </a:spcAft>
                      </a:pPr>
                      <a:r>
                        <a:rPr lang="es-ES" sz="1400">
                          <a:effectLst/>
                          <a:latin typeface="+mn-lt"/>
                        </a:rPr>
                        <a:t>$    2,16</a:t>
                      </a:r>
                      <a:endParaRPr lang="es-ES" sz="1400">
                        <a:effectLst/>
                        <a:latin typeface="+mn-lt"/>
                        <a:ea typeface="Calibri"/>
                        <a:cs typeface="Times New Roman"/>
                      </a:endParaRPr>
                    </a:p>
                  </a:txBody>
                  <a:tcPr marL="68580" marR="68580" marT="0" marB="0"/>
                </a:tc>
                <a:tc vMerge="1">
                  <a:txBody>
                    <a:bodyPr/>
                    <a:lstStyle/>
                    <a:p>
                      <a:endParaRPr lang="es-ES"/>
                    </a:p>
                  </a:txBody>
                  <a:tcPr/>
                </a:tc>
              </a:tr>
              <a:tr h="190500">
                <a:tc>
                  <a:txBody>
                    <a:bodyPr/>
                    <a:lstStyle/>
                    <a:p>
                      <a:pPr>
                        <a:lnSpc>
                          <a:spcPct val="115000"/>
                        </a:lnSpc>
                        <a:spcAft>
                          <a:spcPts val="0"/>
                        </a:spcAft>
                      </a:pPr>
                      <a:r>
                        <a:rPr lang="es-ES" sz="1400" b="0" dirty="0">
                          <a:effectLst/>
                          <a:latin typeface="+mn-lt"/>
                        </a:rPr>
                        <a:t>RENTABILIDAD % (BENEFICIO NETO/COSTO DE       PRODUCCION)</a:t>
                      </a:r>
                      <a:endParaRPr lang="es-ES" sz="1400" b="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 </a:t>
                      </a:r>
                    </a:p>
                    <a:p>
                      <a:pPr algn="r">
                        <a:lnSpc>
                          <a:spcPct val="115000"/>
                        </a:lnSpc>
                        <a:spcAft>
                          <a:spcPts val="0"/>
                        </a:spcAft>
                      </a:pPr>
                      <a:r>
                        <a:rPr lang="es-ES" sz="1400">
                          <a:effectLst/>
                          <a:latin typeface="+mn-lt"/>
                        </a:rPr>
                        <a:t>15%</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 </a:t>
                      </a:r>
                    </a:p>
                    <a:p>
                      <a:pPr algn="r">
                        <a:lnSpc>
                          <a:spcPct val="115000"/>
                        </a:lnSpc>
                        <a:spcAft>
                          <a:spcPts val="0"/>
                        </a:spcAft>
                      </a:pPr>
                      <a:r>
                        <a:rPr lang="es-ES" sz="1400">
                          <a:effectLst/>
                          <a:latin typeface="+mn-lt"/>
                        </a:rPr>
                        <a:t>164%</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a:effectLst/>
                          <a:latin typeface="+mn-lt"/>
                        </a:rPr>
                        <a:t> </a:t>
                      </a:r>
                    </a:p>
                    <a:p>
                      <a:pPr algn="r">
                        <a:lnSpc>
                          <a:spcPct val="115000"/>
                        </a:lnSpc>
                        <a:spcAft>
                          <a:spcPts val="0"/>
                        </a:spcAft>
                      </a:pPr>
                      <a:r>
                        <a:rPr lang="es-ES" sz="1400">
                          <a:effectLst/>
                          <a:latin typeface="+mn-lt"/>
                        </a:rPr>
                        <a:t>50%</a:t>
                      </a:r>
                      <a:endParaRPr lang="es-ES" sz="1400">
                        <a:effectLst/>
                        <a:latin typeface="+mn-lt"/>
                        <a:ea typeface="Calibri"/>
                        <a:cs typeface="Times New Roman"/>
                      </a:endParaRPr>
                    </a:p>
                  </a:txBody>
                  <a:tcPr marL="68580" marR="68580" marT="0" marB="0"/>
                </a:tc>
                <a:tc>
                  <a:txBody>
                    <a:bodyPr/>
                    <a:lstStyle/>
                    <a:p>
                      <a:pPr algn="r">
                        <a:lnSpc>
                          <a:spcPct val="115000"/>
                        </a:lnSpc>
                        <a:spcAft>
                          <a:spcPts val="0"/>
                        </a:spcAft>
                      </a:pPr>
                      <a:r>
                        <a:rPr lang="es-ES" sz="1400" dirty="0">
                          <a:effectLst/>
                          <a:latin typeface="+mn-lt"/>
                        </a:rPr>
                        <a:t> </a:t>
                      </a:r>
                    </a:p>
                    <a:p>
                      <a:pPr algn="r">
                        <a:lnSpc>
                          <a:spcPct val="115000"/>
                        </a:lnSpc>
                        <a:spcAft>
                          <a:spcPts val="0"/>
                        </a:spcAft>
                      </a:pPr>
                      <a:r>
                        <a:rPr lang="es-ES" sz="1400" dirty="0">
                          <a:effectLst/>
                          <a:latin typeface="+mn-lt"/>
                        </a:rPr>
                        <a:t>116%</a:t>
                      </a:r>
                      <a:endParaRPr lang="es-ES" sz="1400" dirty="0">
                        <a:effectLst/>
                        <a:latin typeface="+mn-lt"/>
                        <a:ea typeface="Calibri"/>
                        <a:cs typeface="Times New Roman"/>
                      </a:endParaRPr>
                    </a:p>
                  </a:txBody>
                  <a:tcPr marL="68580" marR="68580" marT="0" marB="0"/>
                </a:tc>
                <a:tc vMerge="1">
                  <a:txBody>
                    <a:bodyPr/>
                    <a:lstStyle/>
                    <a:p>
                      <a:endParaRPr lang="es-ES"/>
                    </a:p>
                  </a:txBody>
                  <a:tcPr/>
                </a:tc>
              </a:tr>
            </a:tbl>
          </a:graphicData>
        </a:graphic>
      </p:graphicFrame>
    </p:spTree>
    <p:extLst>
      <p:ext uri="{BB962C8B-B14F-4D97-AF65-F5344CB8AC3E}">
        <p14:creationId xmlns:p14="http://schemas.microsoft.com/office/powerpoint/2010/main" val="10519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PRINCIPALES ACTIVIDADES ECONÓMICAS PECUARIAS DEL CANTÓN RUMIÑAHUI</a:t>
            </a:r>
          </a:p>
        </p:txBody>
      </p:sp>
      <p:graphicFrame>
        <p:nvGraphicFramePr>
          <p:cNvPr id="3" name="2 Tabla"/>
          <p:cNvGraphicFramePr>
            <a:graphicFrameLocks noGrp="1"/>
          </p:cNvGraphicFramePr>
          <p:nvPr>
            <p:extLst>
              <p:ext uri="{D42A27DB-BD31-4B8C-83A1-F6EECF244321}">
                <p14:modId xmlns:p14="http://schemas.microsoft.com/office/powerpoint/2010/main" val="2731774343"/>
              </p:ext>
            </p:extLst>
          </p:nvPr>
        </p:nvGraphicFramePr>
        <p:xfrm>
          <a:off x="755575" y="2030728"/>
          <a:ext cx="7704857" cy="2523744"/>
        </p:xfrm>
        <a:graphic>
          <a:graphicData uri="http://schemas.openxmlformats.org/drawingml/2006/table">
            <a:tbl>
              <a:tblPr firstRow="1" firstCol="1" bandRow="1">
                <a:tableStyleId>{BDBED569-4797-4DF1-A0F4-6AAB3CD982D8}</a:tableStyleId>
              </a:tblPr>
              <a:tblGrid>
                <a:gridCol w="3637748"/>
                <a:gridCol w="1452539"/>
                <a:gridCol w="1417087"/>
                <a:gridCol w="1197483"/>
              </a:tblGrid>
              <a:tr h="276225">
                <a:tc>
                  <a:txBody>
                    <a:bodyPr/>
                    <a:lstStyle/>
                    <a:p>
                      <a:endParaRPr lang="es-ES" sz="1600" dirty="0">
                        <a:effectLst/>
                        <a:latin typeface="+mn-lt"/>
                      </a:endParaRPr>
                    </a:p>
                  </a:txBody>
                  <a:tcPr marL="68580" marR="68580" marT="0" marB="0">
                    <a:lnL w="12700" cmpd="sng">
                      <a:noFill/>
                    </a:lnL>
                    <a:lnT w="12700" cmpd="sng">
                      <a:noFill/>
                    </a:lnT>
                  </a:tcPr>
                </a:tc>
                <a:tc>
                  <a:txBody>
                    <a:bodyPr/>
                    <a:lstStyle/>
                    <a:p>
                      <a:pPr algn="ctr">
                        <a:lnSpc>
                          <a:spcPct val="115000"/>
                        </a:lnSpc>
                        <a:spcAft>
                          <a:spcPts val="0"/>
                        </a:spcAft>
                      </a:pPr>
                      <a:r>
                        <a:rPr lang="es-ES" sz="1600" dirty="0">
                          <a:effectLst/>
                          <a:latin typeface="+mn-lt"/>
                        </a:rPr>
                        <a:t>CANTÓN</a:t>
                      </a:r>
                    </a:p>
                    <a:p>
                      <a:pPr algn="ctr">
                        <a:lnSpc>
                          <a:spcPct val="115000"/>
                        </a:lnSpc>
                        <a:spcAft>
                          <a:spcPts val="0"/>
                        </a:spcAft>
                      </a:pPr>
                      <a:r>
                        <a:rPr lang="es-ES" sz="1600" dirty="0" smtClean="0">
                          <a:effectLst/>
                          <a:latin typeface="+mn-lt"/>
                        </a:rPr>
                        <a:t>RUMIÑAHUI (2012)</a:t>
                      </a:r>
                      <a:endParaRPr lang="es-ES"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s-ES" sz="1600" dirty="0">
                          <a:effectLst/>
                          <a:latin typeface="+mn-lt"/>
                        </a:rPr>
                        <a:t>TOTAL </a:t>
                      </a:r>
                      <a:r>
                        <a:rPr lang="es-ES" sz="1600" dirty="0" smtClean="0">
                          <a:effectLst/>
                          <a:latin typeface="+mn-lt"/>
                        </a:rPr>
                        <a:t>PROVINCIA (2012)</a:t>
                      </a:r>
                      <a:endParaRPr lang="es-ES"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s-ES" sz="1600">
                          <a:effectLst/>
                          <a:latin typeface="+mn-lt"/>
                        </a:rPr>
                        <a:t>%</a:t>
                      </a:r>
                      <a:endParaRPr lang="es-ES" sz="1600">
                        <a:effectLst/>
                        <a:latin typeface="+mn-lt"/>
                        <a:ea typeface="Calibri"/>
                        <a:cs typeface="Times New Roman"/>
                      </a:endParaRPr>
                    </a:p>
                  </a:txBody>
                  <a:tcPr marL="68580" marR="68580" marT="0" marB="0"/>
                </a:tc>
              </a:tr>
              <a:tr h="102870">
                <a:tc>
                  <a:txBody>
                    <a:bodyPr/>
                    <a:lstStyle/>
                    <a:p>
                      <a:pPr>
                        <a:lnSpc>
                          <a:spcPct val="115000"/>
                        </a:lnSpc>
                        <a:spcAft>
                          <a:spcPts val="0"/>
                        </a:spcAft>
                      </a:pPr>
                      <a:r>
                        <a:rPr lang="es-ES" sz="1600" b="0">
                          <a:effectLst/>
                          <a:latin typeface="+mn-lt"/>
                        </a:rPr>
                        <a:t>Número de litros de leche</a:t>
                      </a:r>
                      <a:endParaRPr lang="es-ES" sz="16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31.825</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80.277</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39,64%</a:t>
                      </a:r>
                      <a:endParaRPr lang="es-ES" sz="1600">
                        <a:effectLst/>
                        <a:latin typeface="+mn-lt"/>
                        <a:ea typeface="Calibri"/>
                        <a:cs typeface="Times New Roman"/>
                      </a:endParaRPr>
                    </a:p>
                  </a:txBody>
                  <a:tcPr marL="68580" marR="68580" marT="0" marB="0"/>
                </a:tc>
              </a:tr>
              <a:tr h="121920">
                <a:tc>
                  <a:txBody>
                    <a:bodyPr/>
                    <a:lstStyle/>
                    <a:p>
                      <a:pPr>
                        <a:lnSpc>
                          <a:spcPct val="115000"/>
                        </a:lnSpc>
                        <a:spcAft>
                          <a:spcPts val="0"/>
                        </a:spcAft>
                      </a:pPr>
                      <a:r>
                        <a:rPr lang="es-ES" sz="1600" b="0">
                          <a:effectLst/>
                          <a:latin typeface="+mn-lt"/>
                        </a:rPr>
                        <a:t>Número de cabezas de bovino</a:t>
                      </a:r>
                      <a:endParaRPr lang="es-ES" sz="16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10.334</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103.485</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9,99%</a:t>
                      </a:r>
                      <a:endParaRPr lang="es-ES" sz="1600">
                        <a:effectLst/>
                        <a:latin typeface="+mn-lt"/>
                        <a:ea typeface="Calibri"/>
                        <a:cs typeface="Times New Roman"/>
                      </a:endParaRPr>
                    </a:p>
                  </a:txBody>
                  <a:tcPr marL="68580" marR="68580" marT="0" marB="0"/>
                </a:tc>
              </a:tr>
              <a:tr h="123825">
                <a:tc>
                  <a:txBody>
                    <a:bodyPr/>
                    <a:lstStyle/>
                    <a:p>
                      <a:pPr>
                        <a:lnSpc>
                          <a:spcPct val="115000"/>
                        </a:lnSpc>
                        <a:spcAft>
                          <a:spcPts val="0"/>
                        </a:spcAft>
                      </a:pPr>
                      <a:r>
                        <a:rPr lang="es-ES" sz="1600" b="0">
                          <a:effectLst/>
                          <a:latin typeface="+mn-lt"/>
                        </a:rPr>
                        <a:t>Número de cabezas de porcino</a:t>
                      </a:r>
                      <a:endParaRPr lang="es-ES" sz="16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2.698</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48.728</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5,54%</a:t>
                      </a:r>
                      <a:endParaRPr lang="es-ES" sz="1600">
                        <a:effectLst/>
                        <a:latin typeface="+mn-lt"/>
                        <a:ea typeface="Calibri"/>
                        <a:cs typeface="Times New Roman"/>
                      </a:endParaRPr>
                    </a:p>
                  </a:txBody>
                  <a:tcPr marL="68580" marR="68580" marT="0" marB="0"/>
                </a:tc>
              </a:tr>
              <a:tr h="127000">
                <a:tc>
                  <a:txBody>
                    <a:bodyPr/>
                    <a:lstStyle/>
                    <a:p>
                      <a:pPr>
                        <a:lnSpc>
                          <a:spcPct val="115000"/>
                        </a:lnSpc>
                        <a:spcAft>
                          <a:spcPts val="0"/>
                        </a:spcAft>
                      </a:pPr>
                      <a:r>
                        <a:rPr lang="es-ES" sz="1600" b="0">
                          <a:effectLst/>
                          <a:latin typeface="+mn-lt"/>
                        </a:rPr>
                        <a:t>Número de cabezas de ovino</a:t>
                      </a:r>
                      <a:endParaRPr lang="es-ES" sz="1600" b="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340</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25.371</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1,34%</a:t>
                      </a:r>
                      <a:endParaRPr lang="es-ES" sz="1600">
                        <a:effectLst/>
                        <a:latin typeface="+mn-lt"/>
                        <a:ea typeface="Calibri"/>
                        <a:cs typeface="Times New Roman"/>
                      </a:endParaRPr>
                    </a:p>
                  </a:txBody>
                  <a:tcPr marL="68580" marR="68580" marT="0" marB="0"/>
                </a:tc>
              </a:tr>
              <a:tr h="137795">
                <a:tc>
                  <a:txBody>
                    <a:bodyPr/>
                    <a:lstStyle/>
                    <a:p>
                      <a:pPr>
                        <a:lnSpc>
                          <a:spcPct val="115000"/>
                        </a:lnSpc>
                        <a:spcAft>
                          <a:spcPts val="0"/>
                        </a:spcAft>
                      </a:pPr>
                      <a:r>
                        <a:rPr lang="es-ES" sz="1600" b="0" dirty="0">
                          <a:effectLst/>
                          <a:latin typeface="+mn-lt"/>
                        </a:rPr>
                        <a:t>Número de aves del campo</a:t>
                      </a:r>
                      <a:endParaRPr lang="es-ES" sz="1600" b="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11.970</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435.318</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2,75%</a:t>
                      </a:r>
                      <a:endParaRPr lang="es-ES" sz="1600">
                        <a:effectLst/>
                        <a:latin typeface="+mn-lt"/>
                        <a:ea typeface="Calibri"/>
                        <a:cs typeface="Times New Roman"/>
                      </a:endParaRPr>
                    </a:p>
                  </a:txBody>
                  <a:tcPr marL="68580" marR="68580" marT="0" marB="0"/>
                </a:tc>
              </a:tr>
              <a:tr h="59690">
                <a:tc>
                  <a:txBody>
                    <a:bodyPr/>
                    <a:lstStyle/>
                    <a:p>
                      <a:pPr>
                        <a:lnSpc>
                          <a:spcPct val="115000"/>
                        </a:lnSpc>
                        <a:spcAft>
                          <a:spcPts val="0"/>
                        </a:spcAft>
                      </a:pPr>
                      <a:r>
                        <a:rPr lang="es-ES" sz="1600" b="0" dirty="0">
                          <a:effectLst/>
                          <a:latin typeface="+mn-lt"/>
                        </a:rPr>
                        <a:t>Número de aves en Avículas</a:t>
                      </a:r>
                      <a:endParaRPr lang="es-ES" sz="1600" b="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dirty="0">
                          <a:effectLst/>
                          <a:latin typeface="+mn-lt"/>
                        </a:rPr>
                        <a:t>245.623</a:t>
                      </a:r>
                      <a:endParaRPr lang="es-ES"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a:effectLst/>
                          <a:latin typeface="+mn-lt"/>
                        </a:rPr>
                        <a:t>5.569.613</a:t>
                      </a:r>
                      <a:endParaRPr lang="es-ES" sz="1600">
                        <a:effectLst/>
                        <a:latin typeface="+mn-lt"/>
                        <a:ea typeface="Calibri"/>
                        <a:cs typeface="Times New Roman"/>
                      </a:endParaRPr>
                    </a:p>
                  </a:txBody>
                  <a:tcPr marL="68580" marR="68580" marT="0" marB="0"/>
                </a:tc>
                <a:tc>
                  <a:txBody>
                    <a:bodyPr/>
                    <a:lstStyle/>
                    <a:p>
                      <a:pPr algn="r">
                        <a:lnSpc>
                          <a:spcPct val="115000"/>
                        </a:lnSpc>
                        <a:spcAft>
                          <a:spcPts val="0"/>
                        </a:spcAft>
                      </a:pPr>
                      <a:r>
                        <a:rPr lang="es-ES" sz="1600" dirty="0">
                          <a:effectLst/>
                          <a:latin typeface="+mn-lt"/>
                        </a:rPr>
                        <a:t>4,41%</a:t>
                      </a:r>
                      <a:endParaRPr lang="es-E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627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CAPACIDAD DE PRODUCCIÓN GANADERA DEL PECUARIAS </a:t>
            </a:r>
            <a:r>
              <a:rPr lang="es-E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RUMIÑAHUI - 2013</a:t>
            </a:r>
            <a:endParaRPr lang="es-E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1 Gráfico"/>
          <p:cNvGraphicFramePr>
            <a:graphicFrameLocks/>
          </p:cNvGraphicFramePr>
          <p:nvPr>
            <p:extLst>
              <p:ext uri="{D42A27DB-BD31-4B8C-83A1-F6EECF244321}">
                <p14:modId xmlns:p14="http://schemas.microsoft.com/office/powerpoint/2010/main" val="511981588"/>
              </p:ext>
            </p:extLst>
          </p:nvPr>
        </p:nvGraphicFramePr>
        <p:xfrm>
          <a:off x="827584" y="1412776"/>
          <a:ext cx="7704856"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883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COSTOS DE PRODUCCIÓN DE LAS ACTIVIDADES PECUARIAS EN LOS SECTORES RURALES DEL CANTÓN RUMIÑAHUI</a:t>
            </a:r>
          </a:p>
        </p:txBody>
      </p:sp>
      <p:pic>
        <p:nvPicPr>
          <p:cNvPr id="15362" name="Picture 2" descr="http://2.bp.blogspot.com/-m1wsJpOrX2U/Uv7uZhfUSfI/AAAAAAAAACE/R-i_txzt1gw/s1600/pecuario.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80928"/>
            <a:ext cx="5857875"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DE LAS FUENTES DE FINANCIAMIENTO</a:t>
            </a:r>
          </a:p>
        </p:txBody>
      </p:sp>
      <p:pic>
        <p:nvPicPr>
          <p:cNvPr id="3" name="2 Imagen"/>
          <p:cNvPicPr/>
          <p:nvPr/>
        </p:nvPicPr>
        <p:blipFill rotWithShape="1">
          <a:blip r:embed="rId2">
            <a:extLst>
              <a:ext uri="{28A0092B-C50C-407E-A947-70E740481C1C}">
                <a14:useLocalDpi xmlns:a14="http://schemas.microsoft.com/office/drawing/2010/main" val="0"/>
              </a:ext>
            </a:extLst>
          </a:blip>
          <a:srcRect l="9515" t="5405" r="2988" b="15058"/>
          <a:stretch/>
        </p:blipFill>
        <p:spPr bwMode="auto">
          <a:xfrm>
            <a:off x="1187624" y="1700808"/>
            <a:ext cx="6912768"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163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INSTITUCIONES FINANCIERAS YOFERTA DE PRODUCTOS PARA LOS MICROEMPRESARIOS </a:t>
            </a:r>
          </a:p>
        </p:txBody>
      </p:sp>
      <p:pic>
        <p:nvPicPr>
          <p:cNvPr id="16386" name="Picture 2" descr="Resultado de imagen para MICROCRÉDITOS PRODUCTIVOS MAGAP">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062" y="2420888"/>
            <a:ext cx="4698082" cy="3154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388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84784"/>
            <a:ext cx="8229600" cy="1143000"/>
          </a:xfrm>
        </p:spPr>
        <p:txBody>
          <a:bodyPr/>
          <a:lstStyle/>
          <a:p>
            <a:r>
              <a:rPr lang="es-ES_tradn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DISEÑO DE PROPUESTA PARA MEJORAR LOS INGRESOS ECONÓMICOS</a:t>
            </a:r>
            <a:endPar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410" name="Picture 2" descr="http://www.tdah-granada.com/wp-content/uploads/2015/11/estrategias-2.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08920"/>
            <a:ext cx="535305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IV: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CONCLUSIONES Y RECOMENDACIONES</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521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CONCLUSIONES</a:t>
            </a:r>
            <a:br>
              <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4 Diagrama"/>
          <p:cNvGraphicFramePr/>
          <p:nvPr>
            <p:extLst>
              <p:ext uri="{D42A27DB-BD31-4B8C-83A1-F6EECF244321}">
                <p14:modId xmlns:p14="http://schemas.microsoft.com/office/powerpoint/2010/main" val="1227339354"/>
              </p:ext>
            </p:extLst>
          </p:nvPr>
        </p:nvGraphicFramePr>
        <p:xfrm>
          <a:off x="395536" y="980728"/>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98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Objetivos</a:t>
            </a:r>
            <a:r>
              <a:rPr lang="es-EC" i="0" kern="0" dirty="0" smtClean="0">
                <a:ln w="1905">
                  <a:solidFill>
                    <a:schemeClr val="accent5"/>
                  </a:solidFill>
                </a:ln>
                <a:solidFill>
                  <a:schemeClr val="accent5"/>
                </a:solidFill>
                <a:effectLst>
                  <a:innerShdw blurRad="69850" dist="43180" dir="5400000">
                    <a:srgbClr val="000000">
                      <a:alpha val="65000"/>
                    </a:srgbClr>
                  </a:innerShdw>
                </a:effectLst>
              </a:rPr>
              <a:t> </a:t>
            </a:r>
            <a:r>
              <a:rPr lang="es-EC" i="0"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Específicos</a:t>
            </a:r>
          </a:p>
        </p:txBody>
      </p:sp>
      <p:graphicFrame>
        <p:nvGraphicFramePr>
          <p:cNvPr id="5" name="Diagram 4"/>
          <p:cNvGraphicFramePr/>
          <p:nvPr>
            <p:extLst>
              <p:ext uri="{D42A27DB-BD31-4B8C-83A1-F6EECF244321}">
                <p14:modId xmlns:p14="http://schemas.microsoft.com/office/powerpoint/2010/main" val="2837410048"/>
              </p:ext>
            </p:extLst>
          </p:nvPr>
        </p:nvGraphicFramePr>
        <p:xfrm>
          <a:off x="46659" y="1124744"/>
          <a:ext cx="884582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814441507"/>
              </p:ext>
            </p:extLst>
          </p:nvPr>
        </p:nvGraphicFramePr>
        <p:xfrm>
          <a:off x="323528" y="260648"/>
          <a:ext cx="85689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11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93211681"/>
              </p:ext>
            </p:extLst>
          </p:nvPr>
        </p:nvGraphicFramePr>
        <p:xfrm>
          <a:off x="755576" y="980728"/>
          <a:ext cx="76328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9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RECOMENDACIONES</a:t>
            </a:r>
            <a:b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2690140337"/>
              </p:ext>
            </p:extLst>
          </p:nvPr>
        </p:nvGraphicFramePr>
        <p:xfrm>
          <a:off x="395536" y="908720"/>
          <a:ext cx="820891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95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414889737"/>
              </p:ext>
            </p:extLst>
          </p:nvPr>
        </p:nvGraphicFramePr>
        <p:xfrm>
          <a:off x="395536" y="404664"/>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1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Gracias por su atención</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910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378079" cy="1500187"/>
          </a:xfrm>
        </p:spPr>
        <p:txBody>
          <a:bodyPr/>
          <a:lstStyle/>
          <a:p>
            <a:r>
              <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CAPÍTULO</a:t>
            </a:r>
            <a:r>
              <a:rPr lang="es-EC" sz="28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 I: </a:t>
            </a:r>
          </a:p>
          <a:p>
            <a:pPr algn="just"/>
            <a:r>
              <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ÁNALISIS</a:t>
            </a:r>
            <a:r>
              <a:rPr lang="es-EC"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a:t>
            </a:r>
            <a:r>
              <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MACROENTORNO</a:t>
            </a:r>
            <a:r>
              <a:rPr lang="es-EC" sz="2800" b="1" cap="all" dirty="0">
                <a:ln w="9000" cmpd="sng">
                  <a:solidFill>
                    <a:schemeClr val="accent5"/>
                  </a:solidFill>
                  <a:prstDash val="solid"/>
                </a:ln>
                <a:solidFill>
                  <a:schemeClr val="accent5"/>
                </a:solidFill>
                <a:effectLst>
                  <a:reflection blurRad="12700" stA="28000" endPos="45000" dist="1000" dir="5400000" sy="-100000" algn="bl" rotWithShape="0"/>
                </a:effectLst>
              </a:rPr>
              <a:t> Y </a:t>
            </a:r>
            <a:r>
              <a:rPr lang="es-EC"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MICROENTORNO</a:t>
            </a:r>
          </a:p>
        </p:txBody>
      </p:sp>
    </p:spTree>
    <p:extLst>
      <p:ext uri="{BB962C8B-B14F-4D97-AF65-F5344CB8AC3E}">
        <p14:creationId xmlns:p14="http://schemas.microsoft.com/office/powerpoint/2010/main" val="41974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PRODUCTO INTERNO BRUTO</a:t>
            </a:r>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547260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068960"/>
            <a:ext cx="4978524" cy="2753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13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INFLACIÓN - </a:t>
            </a:r>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RIESGO PAÍS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24" y="908720"/>
            <a:ext cx="5016748" cy="275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4266"/>
          <a:stretch/>
        </p:blipFill>
        <p:spPr bwMode="auto">
          <a:xfrm>
            <a:off x="3863826" y="3068960"/>
            <a:ext cx="5100662" cy="2752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382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TASAS DE INTERÉS</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10070" b="19182"/>
          <a:stretch/>
        </p:blipFill>
        <p:spPr bwMode="auto">
          <a:xfrm>
            <a:off x="726760" y="1340768"/>
            <a:ext cx="7949696"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948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323945"/>
            <a:ext cx="8136904" cy="523220"/>
          </a:xfrm>
          <a:prstGeom prst="rect">
            <a:avLst/>
          </a:prstGeom>
        </p:spPr>
        <p:txBody>
          <a:bodyPr wrap="square">
            <a:spAutoFit/>
          </a:bodyPr>
          <a:lstStyle/>
          <a:p>
            <a:pPr algn="r"/>
            <a:r>
              <a:rPr lang="es-ES"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POBLACIÓN</a:t>
            </a:r>
            <a:r>
              <a:rPr lang="es-ES" sz="2800" dirty="0"/>
              <a:t> </a:t>
            </a:r>
            <a:r>
              <a:rPr lang="es-ES"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ECONÓMICAMENTE</a:t>
            </a:r>
            <a:r>
              <a:rPr lang="es-ES" sz="2800" dirty="0" smtClean="0"/>
              <a:t> </a:t>
            </a:r>
            <a:r>
              <a:rPr lang="es-ES"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ACTIVA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64814"/>
            <a:ext cx="5919700" cy="460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7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11987</TotalTime>
  <Words>2175</Words>
  <Application>Microsoft Office PowerPoint</Application>
  <PresentationFormat>Presentación en pantalla (4:3)</PresentationFormat>
  <Paragraphs>606</Paragraphs>
  <Slides>44</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Tema13</vt:lpstr>
      <vt:lpstr>CorelDRAW</vt:lpstr>
      <vt:lpstr>Presentación de PowerPoint</vt:lpstr>
      <vt:lpstr>Presentación de PowerPoint</vt:lpstr>
      <vt:lpstr>Presentación de PowerPoint</vt:lpstr>
      <vt:lpstr>Presentación de PowerPoint</vt:lpstr>
      <vt:lpstr>Presentación de PowerPoint</vt:lpstr>
      <vt:lpstr>PRODUCTO INTERNO BRUTO</vt:lpstr>
      <vt:lpstr>INFLACIÓN - RIESGO PAÍS</vt:lpstr>
      <vt:lpstr>TASAS DE INTERÉS</vt:lpstr>
      <vt:lpstr>Presentación de PowerPoint</vt:lpstr>
      <vt:lpstr>ORGANIZACIÓN TERRITORIAL DEL CANTÓN RUMIÑAHUI </vt:lpstr>
      <vt:lpstr>POBLACIÓN EN EDAD DE TRABAJAR (PET) </vt:lpstr>
      <vt:lpstr>POBLACIÓN ECONÓMICAMENTE ACTIVA (PEA) </vt:lpstr>
      <vt:lpstr>POBLACIÓN OCUPADA POR RAMA DE ACTIVIDAD (PORA)  </vt:lpstr>
      <vt:lpstr>PEA POR ACTIVIDADES ECONÓMICAS Cantón Rumiñahui - censos 1990, 2001, 2010 </vt:lpstr>
      <vt:lpstr>Presentación de PowerPoint</vt:lpstr>
      <vt:lpstr>AGRICULTURA, GANADERÍA, SILVICULTURA Y PESCA</vt:lpstr>
      <vt:lpstr>USO DEL SUELO</vt:lpstr>
      <vt:lpstr>ORIGEN PRINCIPAL DE INGRESOS</vt:lpstr>
      <vt:lpstr>AGRICULTURA</vt:lpstr>
      <vt:lpstr>GANADERÍA</vt:lpstr>
      <vt:lpstr>Amenazas Y RIESGOS PARA LAS ACTIVIDADES ECONÓMICAS </vt:lpstr>
      <vt:lpstr>FUENTES DE FINANCIAMIENTO PARA LAS ACTIVIDADES AGROPECUARIAS – CANTÓN RUMIÑAHUI  </vt:lpstr>
      <vt:lpstr>Corporación financiera nacional - 2012</vt:lpstr>
      <vt:lpstr>Presentación de PowerPoint</vt:lpstr>
      <vt:lpstr>CARACTERÍSTICAS DE LAS ACTIVIDADES PRODUCTIVAS</vt:lpstr>
      <vt:lpstr>Presentación de PowerPoint</vt:lpstr>
      <vt:lpstr>Uso de la Tierra – Cantón Rumiñahui 2013</vt:lpstr>
      <vt:lpstr>PRINCIPALES ACTIVIDADES ECONÓMICAS DE LA AGRICULTURA</vt:lpstr>
      <vt:lpstr>CULTIVOS PLANTADOS EN LA PROVINCIA DE PICHINCHA Y EL CANTÓN RUMIÑAHUI AÑO 2013</vt:lpstr>
      <vt:lpstr>COSTOS DE PRODUCCIÓN DE LAS ACTIVIDADES AGRÍCOLA EN LOS SECTORES RURALES DEL CANTÓN RUMIÑAHUI</vt:lpstr>
      <vt:lpstr>Presentación de PowerPoint</vt:lpstr>
      <vt:lpstr>PRINCIPALES ACTIVIDADES ECONÓMICAS PECUARIAS DEL CANTÓN RUMIÑAHUI</vt:lpstr>
      <vt:lpstr>CAPACIDAD DE PRODUCCIÓN GANADERA DEL PECUARIAS RUMIÑAHUI - 2013</vt:lpstr>
      <vt:lpstr>COSTOS DE PRODUCCIÓN DE LAS ACTIVIDADES PECUARIAS EN LOS SECTORES RURALES DEL CANTÓN RUMIÑAHUI</vt:lpstr>
      <vt:lpstr>ANÁLISIS DE LAS FUENTES DE FINANCIAMIENTO</vt:lpstr>
      <vt:lpstr>INSTITUCIONES FINANCIERAS YOFERTA DE PRODUCTOS PARA LOS MICROEMPRESARIOS </vt:lpstr>
      <vt:lpstr>DISEÑO DE PROPUESTA PARA MEJORAR LOS INGRESOS ECONÓMICOS</vt:lpstr>
      <vt:lpstr>Presentación de PowerPoint</vt:lpstr>
      <vt:lpstr>CONCLUSIONES </vt:lpstr>
      <vt:lpstr>Presentación de PowerPoint</vt:lpstr>
      <vt:lpstr>Presentación de PowerPoint</vt:lpstr>
      <vt:lpstr>RECOMENDACIONES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214</cp:revision>
  <dcterms:created xsi:type="dcterms:W3CDTF">2013-04-13T15:30:01Z</dcterms:created>
  <dcterms:modified xsi:type="dcterms:W3CDTF">2016-01-19T01:26:04Z</dcterms:modified>
</cp:coreProperties>
</file>