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19" autoAdjust="0"/>
  </p:normalViewPr>
  <p:slideViewPr>
    <p:cSldViewPr>
      <p:cViewPr varScale="1">
        <p:scale>
          <a:sx n="56" d="100"/>
          <a:sy n="56" d="100"/>
        </p:scale>
        <p:origin x="-10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4C6E22-5385-41DC-A44B-BAA2A62CDB44}" type="datetimeFigureOut">
              <a:rPr lang="es-EC" smtClean="0"/>
              <a:t>29/01/2016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B4C6E22-5385-41DC-A44B-BAA2A62CDB44}" type="datetimeFigureOut">
              <a:rPr lang="es-EC" smtClean="0"/>
              <a:t>29/01/2016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B4C6E22-5385-41DC-A44B-BAA2A62CDB44}" type="datetimeFigureOut">
              <a:rPr lang="es-EC" smtClean="0"/>
              <a:t>29/01/2016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B4C6E22-5385-41DC-A44B-BAA2A62CDB44}" type="datetimeFigureOut">
              <a:rPr lang="es-EC" smtClean="0"/>
              <a:t>29/01/2016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4C6E22-5385-41DC-A44B-BAA2A62CDB44}" type="datetimeFigureOut">
              <a:rPr lang="es-EC" smtClean="0"/>
              <a:t>29/01/2016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B4C6E22-5385-41DC-A44B-BAA2A62CDB44}" type="datetimeFigureOut">
              <a:rPr lang="es-EC" smtClean="0"/>
              <a:t>29/01/2016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B4C6E22-5385-41DC-A44B-BAA2A62CDB44}" type="datetimeFigureOut">
              <a:rPr lang="es-EC" smtClean="0"/>
              <a:t>29/01/2016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B4C6E22-5385-41DC-A44B-BAA2A62CDB44}" type="datetimeFigureOut">
              <a:rPr lang="es-EC" smtClean="0"/>
              <a:t>29/01/2016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C6E22-5385-41DC-A44B-BAA2A62CDB44}" type="datetimeFigureOut">
              <a:rPr lang="es-EC" smtClean="0"/>
              <a:t>29/01/2016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1DF67CE-3B99-48B0-9424-0CC916F94C58}"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4C6E22-5385-41DC-A44B-BAA2A62CDB44}" type="datetimeFigureOut">
              <a:rPr lang="es-EC" smtClean="0"/>
              <a:t>29/01/2016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DF67CE-3B99-48B0-9424-0CC916F94C58}"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CB4C6E22-5385-41DC-A44B-BAA2A62CDB44}" type="datetimeFigureOut">
              <a:rPr lang="es-EC" smtClean="0"/>
              <a:t>29/01/2016</a:t>
            </a:fld>
            <a:endParaRPr lang="es-EC"/>
          </a:p>
        </p:txBody>
      </p:sp>
      <p:sp>
        <p:nvSpPr>
          <p:cNvPr id="9" name="Slide Number Placeholder 8"/>
          <p:cNvSpPr>
            <a:spLocks noGrp="1"/>
          </p:cNvSpPr>
          <p:nvPr>
            <p:ph type="sldNum" sz="quarter" idx="11"/>
          </p:nvPr>
        </p:nvSpPr>
        <p:spPr/>
        <p:txBody>
          <a:bodyPr/>
          <a:lstStyle/>
          <a:p>
            <a:fld id="{81DF67CE-3B99-48B0-9424-0CC916F94C58}"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1DF67CE-3B99-48B0-9424-0CC916F94C58}"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B4C6E22-5385-41DC-A44B-BAA2A62CDB44}" type="datetimeFigureOut">
              <a:rPr lang="es-EC" smtClean="0"/>
              <a:t>29/01/2016</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9503" y="1772816"/>
            <a:ext cx="8424614" cy="4680520"/>
          </a:xfrm>
          <a:prstGeom prst="rect">
            <a:avLst/>
          </a:prstGeom>
          <a:solidFill>
            <a:schemeClr val="accent3">
              <a:lumMod val="20000"/>
              <a:lumOff val="80000"/>
            </a:schemeClr>
          </a:solidFill>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s-MX" b="1" dirty="0">
                <a:solidFill>
                  <a:schemeClr val="tx1"/>
                </a:solidFill>
              </a:rPr>
              <a:t>DEPARTAMENTO DE CIENCIAS HUMANAS Y </a:t>
            </a:r>
            <a:r>
              <a:rPr lang="es-MX" b="1" dirty="0" smtClean="0">
                <a:solidFill>
                  <a:schemeClr val="tx1"/>
                </a:solidFill>
              </a:rPr>
              <a:t>SOCIALES</a:t>
            </a:r>
            <a:r>
              <a:rPr lang="es-MX" b="1" dirty="0">
                <a:solidFill>
                  <a:schemeClr val="tx1"/>
                </a:solidFill>
              </a:rPr>
              <a:t> </a:t>
            </a:r>
            <a:endParaRPr lang="es-EC" dirty="0">
              <a:solidFill>
                <a:schemeClr val="tx1"/>
              </a:solidFill>
            </a:endParaRPr>
          </a:p>
          <a:p>
            <a:pPr algn="ctr"/>
            <a:r>
              <a:rPr lang="es-MX" b="1" dirty="0">
                <a:solidFill>
                  <a:schemeClr val="tx1"/>
                </a:solidFill>
              </a:rPr>
              <a:t>CARRERA EN CIENCIAS DE LA ACTIVIDAD FÍSICA DEPORTES Y </a:t>
            </a:r>
            <a:r>
              <a:rPr lang="es-MX" b="1" dirty="0" smtClean="0">
                <a:solidFill>
                  <a:schemeClr val="tx1"/>
                </a:solidFill>
              </a:rPr>
              <a:t>RECREACIÓN </a:t>
            </a:r>
            <a:endParaRPr lang="es-EC" dirty="0" smtClean="0">
              <a:solidFill>
                <a:schemeClr val="tx1"/>
              </a:solidFill>
            </a:endParaRPr>
          </a:p>
          <a:p>
            <a:pPr algn="ctr"/>
            <a:r>
              <a:rPr lang="es-MX" b="1" dirty="0" smtClean="0">
                <a:solidFill>
                  <a:schemeClr val="tx1"/>
                </a:solidFill>
              </a:rPr>
              <a:t>TRABAJO DE TITULACION PREVIO </a:t>
            </a:r>
            <a:r>
              <a:rPr lang="es-MX" b="1" dirty="0">
                <a:solidFill>
                  <a:schemeClr val="tx1"/>
                </a:solidFill>
              </a:rPr>
              <a:t>A LA OBTENCIÓN DEL TÍTULO DE LICENCIADO EN CIENCIAS DE LA ACTIVIDAD FÍSICA, DEPORTES Y RECREACIÓN.</a:t>
            </a:r>
            <a:endParaRPr lang="es-EC" dirty="0">
              <a:solidFill>
                <a:schemeClr val="tx1"/>
              </a:solidFill>
            </a:endParaRPr>
          </a:p>
          <a:p>
            <a:endParaRPr lang="es-EC" b="1" dirty="0">
              <a:solidFill>
                <a:schemeClr val="tx1"/>
              </a:solidFill>
            </a:endParaRPr>
          </a:p>
          <a:p>
            <a:pPr algn="ctr"/>
            <a:r>
              <a:rPr lang="es-EC" b="1" dirty="0">
                <a:solidFill>
                  <a:schemeClr val="tx1"/>
                </a:solidFill>
              </a:rPr>
              <a:t>TEMA </a:t>
            </a:r>
            <a:r>
              <a:rPr lang="es-ES" b="1" dirty="0">
                <a:solidFill>
                  <a:schemeClr val="tx1"/>
                </a:solidFill>
              </a:rPr>
              <a:t>INCIDENCIA DE LA UTILIZACIÓN DEL PASÓMETRO COMO MOTIVADOR DEL NIVEL DE ACTIVIDAD FÍSICA DEL PERSONAL ADMINISTRATIVO DE CONCENTRACIÓN DEPORTIVA DE PICHINCHA. DURANTE EL PRIMER SEMESTRE </a:t>
            </a:r>
            <a:r>
              <a:rPr lang="es-ES" b="1">
                <a:solidFill>
                  <a:schemeClr val="tx1"/>
                </a:solidFill>
              </a:rPr>
              <a:t>DEL </a:t>
            </a:r>
            <a:r>
              <a:rPr lang="es-ES" b="1" smtClean="0">
                <a:solidFill>
                  <a:schemeClr val="tx1"/>
                </a:solidFill>
              </a:rPr>
              <a:t>2013” </a:t>
            </a:r>
            <a:r>
              <a:rPr lang="es-ES" b="1" dirty="0">
                <a:solidFill>
                  <a:schemeClr val="tx1"/>
                </a:solidFill>
              </a:rPr>
              <a:t>PROPUESTA ALTERNATIVA.</a:t>
            </a:r>
            <a:r>
              <a:rPr lang="es-EC" dirty="0">
                <a:solidFill>
                  <a:schemeClr val="tx1"/>
                </a:solidFill>
              </a:rPr>
              <a:t> </a:t>
            </a:r>
            <a:endParaRPr lang="es-EC" dirty="0" smtClean="0">
              <a:solidFill>
                <a:schemeClr val="tx1"/>
              </a:solidFill>
            </a:endParaRPr>
          </a:p>
          <a:p>
            <a:pPr algn="ctr"/>
            <a:endParaRPr lang="es-EC" dirty="0">
              <a:solidFill>
                <a:schemeClr val="tx1"/>
              </a:solidFill>
            </a:endParaRPr>
          </a:p>
          <a:p>
            <a:pPr algn="ctr"/>
            <a:r>
              <a:rPr lang="es-EC" b="1" dirty="0">
                <a:solidFill>
                  <a:schemeClr val="tx1"/>
                </a:solidFill>
              </a:rPr>
              <a:t>         </a:t>
            </a:r>
            <a:r>
              <a:rPr lang="es-EC" b="1" dirty="0" smtClean="0">
                <a:solidFill>
                  <a:schemeClr val="tx1"/>
                </a:solidFill>
              </a:rPr>
              <a:t>	  AUTOR</a:t>
            </a:r>
            <a:r>
              <a:rPr lang="es-EC" b="1" dirty="0">
                <a:solidFill>
                  <a:schemeClr val="tx1"/>
                </a:solidFill>
              </a:rPr>
              <a:t>: </a:t>
            </a:r>
            <a:r>
              <a:rPr lang="es-ES" dirty="0">
                <a:solidFill>
                  <a:schemeClr val="tx1"/>
                </a:solidFill>
              </a:rPr>
              <a:t>FACTOS HENAO, JACQUELIN ANDREA</a:t>
            </a:r>
            <a:r>
              <a:rPr lang="es-ES" b="1" dirty="0"/>
              <a:t>.</a:t>
            </a:r>
            <a:r>
              <a:rPr lang="es-EC" b="1" dirty="0">
                <a:solidFill>
                  <a:schemeClr val="tx1"/>
                </a:solidFill>
              </a:rPr>
              <a:t> </a:t>
            </a:r>
            <a:endParaRPr lang="es-EC" b="1" dirty="0" smtClean="0">
              <a:solidFill>
                <a:schemeClr val="tx1"/>
              </a:solidFill>
            </a:endParaRPr>
          </a:p>
          <a:p>
            <a:pPr algn="ctr"/>
            <a:endParaRPr lang="es-EC" dirty="0">
              <a:solidFill>
                <a:schemeClr val="tx1"/>
              </a:solidFill>
            </a:endParaRPr>
          </a:p>
          <a:p>
            <a:pPr algn="ctr"/>
            <a:r>
              <a:rPr lang="es-EC" b="1" dirty="0">
                <a:solidFill>
                  <a:schemeClr val="tx1"/>
                </a:solidFill>
              </a:rPr>
              <a:t>                     </a:t>
            </a:r>
            <a:r>
              <a:rPr lang="es-EC" b="1" dirty="0" smtClean="0">
                <a:solidFill>
                  <a:schemeClr val="tx1"/>
                </a:solidFill>
              </a:rPr>
              <a:t>DIRECTOR: </a:t>
            </a:r>
            <a:r>
              <a:rPr lang="es-EC" dirty="0">
                <a:solidFill>
                  <a:schemeClr val="tx1"/>
                </a:solidFill>
              </a:rPr>
              <a:t>DR. CHAVEZ CEVALLOS, ENRIQUE MIGUEL</a:t>
            </a:r>
            <a:endParaRPr lang="es-EC" dirty="0" smtClean="0">
              <a:solidFill>
                <a:schemeClr val="tx1"/>
              </a:solidFill>
            </a:endParaRPr>
          </a:p>
          <a:p>
            <a:pPr algn="ctr"/>
            <a:r>
              <a:rPr lang="es-EC" b="1" dirty="0" smtClean="0">
                <a:solidFill>
                  <a:schemeClr val="tx1"/>
                </a:solidFill>
              </a:rPr>
              <a:t>Sangolquí</a:t>
            </a:r>
            <a:endParaRPr lang="es-EC" dirty="0">
              <a:solidFill>
                <a:schemeClr val="tx1"/>
              </a:solidFill>
            </a:endParaRPr>
          </a:p>
          <a:p>
            <a:pPr algn="ctr"/>
            <a:r>
              <a:rPr lang="es-EC" b="1" dirty="0" smtClean="0">
                <a:solidFill>
                  <a:schemeClr val="tx1"/>
                </a:solidFill>
              </a:rPr>
              <a:t>2016</a:t>
            </a:r>
            <a:endParaRPr lang="es-EC" dirty="0">
              <a:solidFill>
                <a:schemeClr val="tx1"/>
              </a:solidFill>
            </a:endParaRPr>
          </a:p>
          <a:p>
            <a:endParaRPr lang="es-EC" dirty="0"/>
          </a:p>
        </p:txBody>
      </p:sp>
      <p:pic>
        <p:nvPicPr>
          <p:cNvPr id="5"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7416824" cy="1656184"/>
          </a:xfrm>
          <a:prstGeom prst="rect">
            <a:avLst/>
          </a:prstGeom>
          <a:noFill/>
          <a:ln>
            <a:noFill/>
          </a:ln>
        </p:spPr>
      </p:pic>
    </p:spTree>
    <p:extLst>
      <p:ext uri="{BB962C8B-B14F-4D97-AF65-F5344CB8AC3E}">
        <p14:creationId xmlns:p14="http://schemas.microsoft.com/office/powerpoint/2010/main" val="735774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1000" fill="hold"/>
                                        <p:tgtEl>
                                          <p:spTgt spid="4">
                                            <p:bg/>
                                          </p:spTgt>
                                        </p:tgtEl>
                                        <p:attrNameLst>
                                          <p:attrName>ppt_w</p:attrName>
                                        </p:attrNameLst>
                                      </p:cBhvr>
                                      <p:tavLst>
                                        <p:tav tm="0">
                                          <p:val>
                                            <p:fltVal val="0"/>
                                          </p:val>
                                        </p:tav>
                                        <p:tav tm="100000">
                                          <p:val>
                                            <p:strVal val="#ppt_w"/>
                                          </p:val>
                                        </p:tav>
                                      </p:tavLst>
                                    </p:anim>
                                    <p:anim calcmode="lin" valueType="num">
                                      <p:cBhvr>
                                        <p:cTn id="14" dur="1000" fill="hold"/>
                                        <p:tgtEl>
                                          <p:spTgt spid="4">
                                            <p:bg/>
                                          </p:spTgt>
                                        </p:tgtEl>
                                        <p:attrNameLst>
                                          <p:attrName>ppt_h</p:attrName>
                                        </p:attrNameLst>
                                      </p:cBhvr>
                                      <p:tavLst>
                                        <p:tav tm="0">
                                          <p:val>
                                            <p:fltVal val="0"/>
                                          </p:val>
                                        </p:tav>
                                        <p:tav tm="100000">
                                          <p:val>
                                            <p:strVal val="#ppt_h"/>
                                          </p:val>
                                        </p:tav>
                                      </p:tavLst>
                                    </p:anim>
                                    <p:anim calcmode="lin" valueType="num">
                                      <p:cBhvr>
                                        <p:cTn id="15" dur="1000" fill="hold"/>
                                        <p:tgtEl>
                                          <p:spTgt spid="4">
                                            <p:bg/>
                                          </p:spTgt>
                                        </p:tgtEl>
                                        <p:attrNameLst>
                                          <p:attrName>style.rotation</p:attrName>
                                        </p:attrNameLst>
                                      </p:cBhvr>
                                      <p:tavLst>
                                        <p:tav tm="0">
                                          <p:val>
                                            <p:fltVal val="90"/>
                                          </p:val>
                                        </p:tav>
                                        <p:tav tm="100000">
                                          <p:val>
                                            <p:fltVal val="0"/>
                                          </p:val>
                                        </p:tav>
                                      </p:tavLst>
                                    </p:anim>
                                    <p:animEffect transition="in" filter="fade">
                                      <p:cBhvr>
                                        <p:cTn id="16" dur="1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p:cTn id="6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 calcmode="lin" valueType="num">
                                      <p:cBhvr>
                                        <p:cTn id="69"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114300" indent="0">
              <a:buNone/>
            </a:pPr>
            <a:r>
              <a:rPr lang="es-EC" b="1" dirty="0" smtClean="0"/>
              <a:t>Nivel </a:t>
            </a:r>
            <a:r>
              <a:rPr lang="es-EC" b="1" dirty="0"/>
              <a:t>de la actividad física </a:t>
            </a:r>
            <a:endParaRPr lang="es-EC" b="1" dirty="0" smtClean="0"/>
          </a:p>
          <a:p>
            <a:pPr marL="114300" indent="0">
              <a:buNone/>
            </a:pPr>
            <a:r>
              <a:rPr lang="es-ES" dirty="0"/>
              <a:t>En el presente estudio se basó fundamentalmente en investigaciones sociales que se están realizando a nivel de varios países y de varios continentes; lo que nos manifiesta que el problema es global y que realmente la falta de actividad física y movilidad en el personal de Concentración Deportiva Pichincha  y su influencia en la presencia de enfermedades no trasmisibles preocupa a la ciencia y también en la política, ya que los gastos elevados en salud, que estén invirtiendo los gobiernos nacionales y locales ya ocupan gran parte del presupuesto que manejan; por lo que el plantear y ejecutar proyectos y planes de solución al problema es una de las acciones fundamentales de la gestión pública</a:t>
            </a:r>
            <a:r>
              <a:rPr lang="es-ES" dirty="0" smtClean="0"/>
              <a:t>.</a:t>
            </a:r>
            <a:endParaRPr lang="es-EC" dirty="0"/>
          </a:p>
        </p:txBody>
      </p:sp>
      <p:sp>
        <p:nvSpPr>
          <p:cNvPr id="4" name="1 Título"/>
          <p:cNvSpPr>
            <a:spLocks noGrp="1"/>
          </p:cNvSpPr>
          <p:nvPr>
            <p:ph type="title"/>
          </p:nvPr>
        </p:nvSpPr>
        <p:spPr/>
        <p:txBody>
          <a:bodyPr/>
          <a:lstStyle/>
          <a:p>
            <a:pPr algn="ctr"/>
            <a:r>
              <a:rPr lang="es-EC" sz="4000" dirty="0" smtClean="0"/>
              <a:t>MARCO TEORICO </a:t>
            </a:r>
            <a:endParaRPr lang="es-EC" sz="4000" dirty="0"/>
          </a:p>
        </p:txBody>
      </p:sp>
    </p:spTree>
    <p:extLst>
      <p:ext uri="{BB962C8B-B14F-4D97-AF65-F5344CB8AC3E}">
        <p14:creationId xmlns:p14="http://schemas.microsoft.com/office/powerpoint/2010/main" val="57203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114300" indent="0">
              <a:buNone/>
            </a:pPr>
            <a:r>
              <a:rPr lang="es-EC" b="1" dirty="0" smtClean="0"/>
              <a:t>Pasometro </a:t>
            </a:r>
          </a:p>
          <a:p>
            <a:pPr marL="114300" indent="0">
              <a:buNone/>
            </a:pPr>
            <a:r>
              <a:rPr lang="es-EC" dirty="0"/>
              <a:t>Los pasómetros son instrumentos los cuales han sido un avance tecnológico que están revolucionando el mundo del área de la Actividad Física para el mejoramiento de la Salud y nivel de Actividad, basándose en investigaciones que han contribuido al desarrollo integral del ser </a:t>
            </a:r>
            <a:r>
              <a:rPr lang="es-EC" dirty="0" smtClean="0"/>
              <a:t>humano.</a:t>
            </a:r>
          </a:p>
          <a:p>
            <a:pPr marL="114300" indent="0">
              <a:buNone/>
            </a:pPr>
            <a:r>
              <a:rPr lang="es-EC" b="1" dirty="0" smtClean="0"/>
              <a:t>Conceptualización</a:t>
            </a:r>
            <a:endParaRPr lang="es-EC" b="1" dirty="0"/>
          </a:p>
          <a:p>
            <a:pPr marL="114300" indent="0">
              <a:buNone/>
            </a:pPr>
            <a:r>
              <a:rPr lang="es-ES" dirty="0"/>
              <a:t>Un pasómetro  es un dispositivo </a:t>
            </a:r>
            <a:r>
              <a:rPr lang="es-ES" dirty="0" smtClean="0"/>
              <a:t>electrónico o electromecánico, generalmente portátil que </a:t>
            </a:r>
            <a:r>
              <a:rPr lang="es-ES" dirty="0"/>
              <a:t>cuenta cada paso que una persona realiza al detectar el movimiento de las </a:t>
            </a:r>
            <a:r>
              <a:rPr lang="es-ES" dirty="0" smtClean="0"/>
              <a:t>caderas </a:t>
            </a:r>
            <a:r>
              <a:rPr lang="es-ES" dirty="0"/>
              <a:t>de la persona. Debido a que la longitud del paso de cada persona varía, es necesaria una calibración informal, realizada por el usuario, si se desea la presentación de la distancia recorrida en una unidad de longitud (por ejemplo, en </a:t>
            </a:r>
            <a:r>
              <a:rPr lang="es-ES" dirty="0" smtClean="0"/>
              <a:t>kilómetros o millas)</a:t>
            </a:r>
            <a:endParaRPr lang="es-EC" b="1" dirty="0"/>
          </a:p>
        </p:txBody>
      </p:sp>
      <p:sp>
        <p:nvSpPr>
          <p:cNvPr id="4" name="1 Título"/>
          <p:cNvSpPr>
            <a:spLocks noGrp="1"/>
          </p:cNvSpPr>
          <p:nvPr>
            <p:ph type="title"/>
          </p:nvPr>
        </p:nvSpPr>
        <p:spPr/>
        <p:txBody>
          <a:bodyPr/>
          <a:lstStyle/>
          <a:p>
            <a:pPr algn="ctr"/>
            <a:r>
              <a:rPr lang="es-ES" sz="4000" dirty="0"/>
              <a:t>Fundamentos técnicos </a:t>
            </a:r>
            <a:endParaRPr lang="es-EC" sz="4000" dirty="0"/>
          </a:p>
        </p:txBody>
      </p:sp>
    </p:spTree>
    <p:extLst>
      <p:ext uri="{BB962C8B-B14F-4D97-AF65-F5344CB8AC3E}">
        <p14:creationId xmlns:p14="http://schemas.microsoft.com/office/powerpoint/2010/main" val="39139687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3)">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3)">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3)">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3)">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5449" y="1596833"/>
            <a:ext cx="7620000" cy="4800600"/>
          </a:xfrm>
        </p:spPr>
        <p:txBody>
          <a:bodyPr/>
          <a:lstStyle/>
          <a:p>
            <a:pPr marL="1051560" lvl="3" indent="0">
              <a:buNone/>
            </a:pPr>
            <a:r>
              <a:rPr lang="es-EC" dirty="0" smtClean="0"/>
              <a:t>	         </a:t>
            </a:r>
            <a:r>
              <a:rPr lang="es-EC" sz="1800" b="1" dirty="0" smtClean="0"/>
              <a:t>INCIDENCIA 	   VARIABLES </a:t>
            </a:r>
            <a:endParaRPr lang="es-EC" b="1" dirty="0"/>
          </a:p>
        </p:txBody>
      </p:sp>
      <p:sp>
        <p:nvSpPr>
          <p:cNvPr id="4" name="1 Título"/>
          <p:cNvSpPr txBox="1">
            <a:spLocks noGrp="1"/>
          </p:cNvSpPr>
          <p:nvPr>
            <p:ph type="title"/>
          </p:nvPr>
        </p:nvSpPr>
        <p:spPr>
          <a:xfrm>
            <a:off x="1691680" y="274638"/>
            <a:ext cx="4608512" cy="994122"/>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_tradnl" sz="2000" b="1" dirty="0" smtClean="0"/>
              <a:t>METODOLOGÍA DE LA INVESTIGACIÓN</a:t>
            </a:r>
            <a:endParaRPr lang="es-EC" sz="2000" dirty="0"/>
          </a:p>
        </p:txBody>
      </p:sp>
      <p:sp>
        <p:nvSpPr>
          <p:cNvPr id="5" name="Elipse 4"/>
          <p:cNvSpPr/>
          <p:nvPr/>
        </p:nvSpPr>
        <p:spPr>
          <a:xfrm>
            <a:off x="2138239" y="1958125"/>
            <a:ext cx="41044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INVESTIGACIÓN CORRELACIONAL</a:t>
            </a:r>
            <a:endParaRPr lang="es-EC" b="1" dirty="0">
              <a:solidFill>
                <a:schemeClr val="tx1"/>
              </a:solidFill>
            </a:endParaRPr>
          </a:p>
        </p:txBody>
      </p:sp>
      <p:sp>
        <p:nvSpPr>
          <p:cNvPr id="6" name="Flecha arriba y abajo 11"/>
          <p:cNvSpPr/>
          <p:nvPr/>
        </p:nvSpPr>
        <p:spPr>
          <a:xfrm>
            <a:off x="4055485" y="1238045"/>
            <a:ext cx="269964"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curvada hacia la izquierda 14"/>
          <p:cNvSpPr/>
          <p:nvPr/>
        </p:nvSpPr>
        <p:spPr>
          <a:xfrm>
            <a:off x="2015716" y="3068960"/>
            <a:ext cx="1224136" cy="1188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endParaRPr>
          </a:p>
        </p:txBody>
      </p:sp>
      <p:sp>
        <p:nvSpPr>
          <p:cNvPr id="8" name="Flecha curvada hacia la derecha 15"/>
          <p:cNvSpPr/>
          <p:nvPr/>
        </p:nvSpPr>
        <p:spPr>
          <a:xfrm>
            <a:off x="5162313" y="3068960"/>
            <a:ext cx="1490384" cy="1080120"/>
          </a:xfrm>
          <a:prstGeom prst="curvedRightArrow">
            <a:avLst>
              <a:gd name="adj1" fmla="val 25000"/>
              <a:gd name="adj2" fmla="val 50000"/>
              <a:gd name="adj3" fmla="val 10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endParaRPr>
          </a:p>
        </p:txBody>
      </p:sp>
      <p:sp>
        <p:nvSpPr>
          <p:cNvPr id="9" name="Rectángulo redondeado 17"/>
          <p:cNvSpPr/>
          <p:nvPr/>
        </p:nvSpPr>
        <p:spPr>
          <a:xfrm>
            <a:off x="611560" y="4274426"/>
            <a:ext cx="2808312" cy="196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effectLst/>
              </a:rPr>
              <a:t>Incremento de los niveles de Actividad Física se refiere al aumento de  todos los movimientos que forman parte de la vida diaria, incluyendo el trabajo, la recreación, el ejercicio y las actividades deportivas</a:t>
            </a:r>
            <a:endParaRPr lang="es-EC" sz="1600" dirty="0">
              <a:solidFill>
                <a:schemeClr val="tx1"/>
              </a:solidFill>
            </a:endParaRPr>
          </a:p>
        </p:txBody>
      </p:sp>
      <p:sp>
        <p:nvSpPr>
          <p:cNvPr id="10" name="9 CuadroTexto"/>
          <p:cNvSpPr txBox="1"/>
          <p:nvPr/>
        </p:nvSpPr>
        <p:spPr>
          <a:xfrm>
            <a:off x="6652697" y="2956945"/>
            <a:ext cx="1368151" cy="369332"/>
          </a:xfrm>
          <a:prstGeom prst="rect">
            <a:avLst/>
          </a:prstGeom>
          <a:noFill/>
        </p:spPr>
        <p:txBody>
          <a:bodyPr wrap="square" rtlCol="0">
            <a:spAutoFit/>
          </a:bodyPr>
          <a:lstStyle/>
          <a:p>
            <a:r>
              <a:rPr lang="es-EC" b="1" dirty="0" smtClean="0"/>
              <a:t>POBLACIÓN</a:t>
            </a:r>
            <a:endParaRPr lang="es-EC" b="1" dirty="0"/>
          </a:p>
        </p:txBody>
      </p:sp>
      <p:sp>
        <p:nvSpPr>
          <p:cNvPr id="11" name="Rectángulo 16"/>
          <p:cNvSpPr/>
          <p:nvPr/>
        </p:nvSpPr>
        <p:spPr>
          <a:xfrm>
            <a:off x="5004048" y="4149080"/>
            <a:ext cx="2780441"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tx1"/>
              </a:solidFill>
            </a:endParaRPr>
          </a:p>
          <a:p>
            <a:pPr algn="ctr"/>
            <a:r>
              <a:rPr lang="es-ES" dirty="0" smtClean="0">
                <a:solidFill>
                  <a:schemeClr val="tx1"/>
                </a:solidFill>
              </a:rPr>
              <a:t> </a:t>
            </a:r>
            <a:r>
              <a:rPr lang="es-EC" dirty="0">
                <a:solidFill>
                  <a:schemeClr val="tx1"/>
                </a:solidFill>
              </a:rPr>
              <a:t>En el presente estudio se aplicó la muestra del personal administrativo y de mantenimiento de Concentración Deportiva de Pichincha</a:t>
            </a:r>
          </a:p>
          <a:p>
            <a:pPr algn="ctr"/>
            <a:endParaRPr lang="es-EC" dirty="0">
              <a:solidFill>
                <a:schemeClr val="tx1"/>
              </a:solidFill>
            </a:endParaRPr>
          </a:p>
        </p:txBody>
      </p:sp>
      <p:sp>
        <p:nvSpPr>
          <p:cNvPr id="12" name="11 Rectángulo"/>
          <p:cNvSpPr/>
          <p:nvPr/>
        </p:nvSpPr>
        <p:spPr>
          <a:xfrm>
            <a:off x="1304881" y="3043621"/>
            <a:ext cx="629018" cy="369332"/>
          </a:xfrm>
          <a:prstGeom prst="rect">
            <a:avLst/>
          </a:prstGeom>
        </p:spPr>
        <p:txBody>
          <a:bodyPr wrap="none">
            <a:spAutoFit/>
          </a:bodyPr>
          <a:lstStyle/>
          <a:p>
            <a:r>
              <a:rPr lang="es-EC" b="1" dirty="0"/>
              <a:t>TEST</a:t>
            </a:r>
          </a:p>
        </p:txBody>
      </p:sp>
    </p:spTree>
    <p:extLst>
      <p:ext uri="{BB962C8B-B14F-4D97-AF65-F5344CB8AC3E}">
        <p14:creationId xmlns:p14="http://schemas.microsoft.com/office/powerpoint/2010/main" val="489057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fade">
                                      <p:cBhvr>
                                        <p:cTn id="62" dur="1000"/>
                                        <p:tgtEl>
                                          <p:spTgt spid="3">
                                            <p:txEl>
                                              <p:pRg st="0" end="0"/>
                                            </p:txEl>
                                          </p:spTgt>
                                        </p:tgtEl>
                                      </p:cBhvr>
                                    </p:animEffect>
                                    <p:anim calcmode="lin" valueType="num">
                                      <p:cBhvr>
                                        <p:cTn id="6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7499176" cy="1108720"/>
          </a:xfrm>
          <a:solidFill>
            <a:schemeClr val="accent1">
              <a:lumMod val="40000"/>
              <a:lumOff val="60000"/>
            </a:schemeClr>
          </a:solidFill>
        </p:spPr>
        <p:txBody>
          <a:bodyPr/>
          <a:lstStyle/>
          <a:p>
            <a:pPr marL="114300" indent="0" algn="ctr">
              <a:buNone/>
            </a:pPr>
            <a:r>
              <a:rPr lang="es-ES" dirty="0" smtClean="0"/>
              <a:t>Distribución </a:t>
            </a:r>
            <a:r>
              <a:rPr lang="es-ES" dirty="0"/>
              <a:t>del Personal Administrativo y de mantenimiento de Concentración Deportiva de Pichincha, periodo  junio 2012 – febrero 2013, Según genero </a:t>
            </a:r>
            <a:endParaRPr lang="es-EC" dirty="0"/>
          </a:p>
          <a:p>
            <a:endParaRPr lang="es-EC" dirty="0"/>
          </a:p>
        </p:txBody>
      </p:sp>
      <p:sp>
        <p:nvSpPr>
          <p:cNvPr id="4" name="1 Título"/>
          <p:cNvSpPr>
            <a:spLocks noGrp="1"/>
          </p:cNvSpPr>
          <p:nvPr>
            <p:ph type="title"/>
          </p:nvPr>
        </p:nvSpPr>
        <p:spPr>
          <a:xfrm>
            <a:off x="1547664" y="260648"/>
            <a:ext cx="5698976" cy="1143000"/>
          </a:xfrm>
          <a:solidFill>
            <a:schemeClr val="accent3"/>
          </a:solidFill>
        </p:spPr>
        <p:txBody>
          <a:bodyPr/>
          <a:lstStyle/>
          <a:p>
            <a:r>
              <a:rPr lang="es-EC" sz="4000" dirty="0" smtClean="0">
                <a:solidFill>
                  <a:schemeClr val="bg1"/>
                </a:solidFill>
              </a:rPr>
              <a:t>ANALISI DE RESULTADOS </a:t>
            </a:r>
            <a:endParaRPr lang="es-EC" sz="4000" dirty="0">
              <a:solidFill>
                <a:schemeClr val="bg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366192347"/>
              </p:ext>
            </p:extLst>
          </p:nvPr>
        </p:nvGraphicFramePr>
        <p:xfrm>
          <a:off x="1547664" y="2924945"/>
          <a:ext cx="5904656" cy="2592286"/>
        </p:xfrm>
        <a:graphic>
          <a:graphicData uri="http://schemas.openxmlformats.org/drawingml/2006/table">
            <a:tbl>
              <a:tblPr>
                <a:tableStyleId>{5C22544A-7EE6-4342-B048-85BDC9FD1C3A}</a:tableStyleId>
              </a:tblPr>
              <a:tblGrid>
                <a:gridCol w="2202513"/>
                <a:gridCol w="2446543"/>
                <a:gridCol w="1255600"/>
              </a:tblGrid>
              <a:tr h="788169">
                <a:tc>
                  <a:txBody>
                    <a:bodyPr/>
                    <a:lstStyle/>
                    <a:p>
                      <a:pPr algn="l">
                        <a:lnSpc>
                          <a:spcPct val="150000"/>
                        </a:lnSpc>
                        <a:spcBef>
                          <a:spcPts val="300"/>
                        </a:spcBef>
                        <a:spcAft>
                          <a:spcPts val="300"/>
                        </a:spcAft>
                      </a:pPr>
                      <a:r>
                        <a:rPr lang="es-EC" sz="3200" kern="50" dirty="0">
                          <a:effectLst/>
                        </a:rPr>
                        <a:t> </a:t>
                      </a:r>
                      <a:r>
                        <a:rPr lang="es-ES" sz="1800" kern="50" dirty="0">
                          <a:effectLst/>
                        </a:rPr>
                        <a:t>GENÉRO</a:t>
                      </a:r>
                      <a:endParaRPr lang="es-EC" sz="32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1800" kern="50">
                          <a:effectLst/>
                        </a:rPr>
                        <a:t>FRECUENCIA ABSOLUTA</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1800" kern="50">
                          <a:effectLst/>
                        </a:rPr>
                        <a:t>%</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r>
              <a:tr h="560211">
                <a:tc>
                  <a:txBody>
                    <a:bodyPr/>
                    <a:lstStyle/>
                    <a:p>
                      <a:pPr algn="l">
                        <a:lnSpc>
                          <a:spcPct val="150000"/>
                        </a:lnSpc>
                        <a:spcBef>
                          <a:spcPts val="1200"/>
                        </a:spcBef>
                        <a:spcAft>
                          <a:spcPts val="600"/>
                        </a:spcAft>
                      </a:pPr>
                      <a:r>
                        <a:rPr lang="es-ES" sz="1800" kern="50">
                          <a:effectLst/>
                        </a:rPr>
                        <a:t>Hombres</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1800" kern="50">
                          <a:effectLst/>
                        </a:rPr>
                        <a:t>18</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1800" kern="50">
                          <a:effectLst/>
                        </a:rPr>
                        <a:t>49</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r>
              <a:tr h="683695">
                <a:tc>
                  <a:txBody>
                    <a:bodyPr/>
                    <a:lstStyle/>
                    <a:p>
                      <a:pPr algn="l">
                        <a:lnSpc>
                          <a:spcPct val="150000"/>
                        </a:lnSpc>
                        <a:spcBef>
                          <a:spcPts val="1200"/>
                        </a:spcBef>
                        <a:spcAft>
                          <a:spcPts val="600"/>
                        </a:spcAft>
                      </a:pPr>
                      <a:r>
                        <a:rPr lang="es-ES" sz="1800" kern="50">
                          <a:effectLst/>
                        </a:rPr>
                        <a:t>Mujeres</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1800" kern="50">
                          <a:effectLst/>
                        </a:rPr>
                        <a:t>19</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1800" kern="50">
                          <a:effectLst/>
                        </a:rPr>
                        <a:t>51</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r>
              <a:tr h="560211">
                <a:tc>
                  <a:txBody>
                    <a:bodyPr/>
                    <a:lstStyle/>
                    <a:p>
                      <a:pPr algn="l">
                        <a:lnSpc>
                          <a:spcPct val="150000"/>
                        </a:lnSpc>
                        <a:spcBef>
                          <a:spcPts val="300"/>
                        </a:spcBef>
                        <a:spcAft>
                          <a:spcPts val="300"/>
                        </a:spcAft>
                      </a:pPr>
                      <a:r>
                        <a:rPr lang="es-ES" sz="1800" kern="50">
                          <a:effectLst/>
                        </a:rPr>
                        <a:t>TOTAL</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1800" kern="50">
                          <a:effectLst/>
                        </a:rPr>
                        <a:t>37</a:t>
                      </a:r>
                      <a:endParaRPr lang="es-EC" sz="32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1800" kern="50" dirty="0">
                          <a:effectLst/>
                        </a:rPr>
                        <a:t>100</a:t>
                      </a:r>
                      <a:endParaRPr lang="es-EC" sz="3200" i="1" kern="50" dirty="0">
                        <a:effectLst/>
                        <a:latin typeface="Arial"/>
                        <a:ea typeface="Microsoft YaHei"/>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17020156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581128"/>
            <a:ext cx="7620000" cy="1143000"/>
          </a:xfrm>
          <a:solidFill>
            <a:schemeClr val="accent1">
              <a:lumMod val="60000"/>
              <a:lumOff val="40000"/>
            </a:schemeClr>
          </a:solidFill>
        </p:spPr>
        <p:txBody>
          <a:bodyPr/>
          <a:lstStyle/>
          <a:p>
            <a:pPr algn="ctr"/>
            <a:r>
              <a:rPr lang="es-ES" sz="2400" dirty="0"/>
              <a:t>Distribución del Personal Administrativo y de mantenimiento de Concentración Deportiva de Pichincha según género</a:t>
            </a:r>
            <a:endParaRPr lang="es-EC"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6912768" cy="344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57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diamond(in)">
                                      <p:cBhvr>
                                        <p:cTn id="14"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lstStyle/>
          <a:p>
            <a:pPr algn="ctr"/>
            <a:r>
              <a:rPr lang="es-ES" sz="2400" dirty="0" smtClean="0"/>
              <a:t/>
            </a:r>
            <a:br>
              <a:rPr lang="es-ES" sz="2400" dirty="0" smtClean="0"/>
            </a:br>
            <a:r>
              <a:rPr lang="es-ES" sz="2400" dirty="0" smtClean="0"/>
              <a:t>Distribución </a:t>
            </a:r>
            <a:r>
              <a:rPr lang="es-ES" sz="2400" dirty="0"/>
              <a:t>del Personal Administrativo y de mantenimiento de Concentración Deportiva de Pichincha, periodo  junio 2012 – febrero 2013, Según Edad </a:t>
            </a:r>
            <a:r>
              <a:rPr lang="es-EC" sz="2400" dirty="0"/>
              <a:t/>
            </a:r>
            <a:br>
              <a:rPr lang="es-EC" sz="2400" dirty="0"/>
            </a:br>
            <a:endParaRPr lang="es-EC"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68051449"/>
              </p:ext>
            </p:extLst>
          </p:nvPr>
        </p:nvGraphicFramePr>
        <p:xfrm>
          <a:off x="971601" y="2204866"/>
          <a:ext cx="6480720" cy="3312365"/>
        </p:xfrm>
        <a:graphic>
          <a:graphicData uri="http://schemas.openxmlformats.org/drawingml/2006/table">
            <a:tbl>
              <a:tblPr>
                <a:tableStyleId>{5C22544A-7EE6-4342-B048-85BDC9FD1C3A}</a:tableStyleId>
              </a:tblPr>
              <a:tblGrid>
                <a:gridCol w="1757623"/>
                <a:gridCol w="3148044"/>
                <a:gridCol w="1575053"/>
              </a:tblGrid>
              <a:tr h="662473">
                <a:tc>
                  <a:txBody>
                    <a:bodyPr/>
                    <a:lstStyle/>
                    <a:p>
                      <a:pPr algn="l">
                        <a:lnSpc>
                          <a:spcPct val="150000"/>
                        </a:lnSpc>
                        <a:spcBef>
                          <a:spcPts val="300"/>
                        </a:spcBef>
                        <a:spcAft>
                          <a:spcPts val="300"/>
                        </a:spcAft>
                      </a:pPr>
                      <a:r>
                        <a:rPr lang="es-EC" sz="2400" kern="50" dirty="0">
                          <a:effectLst/>
                        </a:rPr>
                        <a:t> </a:t>
                      </a:r>
                      <a:r>
                        <a:rPr lang="es-ES" sz="2400" kern="50" dirty="0">
                          <a:effectLst/>
                        </a:rPr>
                        <a:t>EDAD</a:t>
                      </a:r>
                      <a:endParaRPr lang="es-EC" sz="28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2400" kern="50">
                          <a:effectLst/>
                        </a:rPr>
                        <a:t>FRECUENCIA ABSOLUTA</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tabLst>
                          <a:tab pos="276225" algn="l"/>
                          <a:tab pos="388620" algn="ctr"/>
                        </a:tabLst>
                      </a:pPr>
                      <a:r>
                        <a:rPr lang="es-ES" sz="2400" kern="50">
                          <a:effectLst/>
                        </a:rPr>
                        <a:t>		%</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r>
              <a:tr h="662473">
                <a:tc>
                  <a:txBody>
                    <a:bodyPr/>
                    <a:lstStyle/>
                    <a:p>
                      <a:pPr algn="l">
                        <a:lnSpc>
                          <a:spcPct val="150000"/>
                        </a:lnSpc>
                        <a:spcBef>
                          <a:spcPts val="1200"/>
                        </a:spcBef>
                        <a:spcAft>
                          <a:spcPts val="600"/>
                        </a:spcAft>
                      </a:pPr>
                      <a:r>
                        <a:rPr lang="es-ES" sz="2400" kern="50" dirty="0">
                          <a:effectLst/>
                        </a:rPr>
                        <a:t>30 - 40</a:t>
                      </a:r>
                      <a:endParaRPr lang="es-EC" sz="28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dirty="0">
                          <a:effectLst/>
                        </a:rPr>
                        <a:t>11</a:t>
                      </a:r>
                      <a:endParaRPr lang="es-EC" sz="28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29.70</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r>
              <a:tr h="662473">
                <a:tc>
                  <a:txBody>
                    <a:bodyPr/>
                    <a:lstStyle/>
                    <a:p>
                      <a:pPr algn="l">
                        <a:lnSpc>
                          <a:spcPct val="150000"/>
                        </a:lnSpc>
                        <a:spcBef>
                          <a:spcPts val="1200"/>
                        </a:spcBef>
                        <a:spcAft>
                          <a:spcPts val="600"/>
                        </a:spcAft>
                      </a:pPr>
                      <a:r>
                        <a:rPr lang="es-ES" sz="2400" kern="50">
                          <a:effectLst/>
                        </a:rPr>
                        <a:t>41 – 50</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10</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27,0</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r>
              <a:tr h="662473">
                <a:tc>
                  <a:txBody>
                    <a:bodyPr/>
                    <a:lstStyle/>
                    <a:p>
                      <a:pPr algn="l">
                        <a:lnSpc>
                          <a:spcPct val="150000"/>
                        </a:lnSpc>
                        <a:spcBef>
                          <a:spcPts val="1200"/>
                        </a:spcBef>
                        <a:spcAft>
                          <a:spcPts val="600"/>
                        </a:spcAft>
                      </a:pPr>
                      <a:r>
                        <a:rPr lang="es-ES" sz="2400" kern="50">
                          <a:effectLst/>
                        </a:rPr>
                        <a:t>51 - 60</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16</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43,2</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r>
              <a:tr h="662473">
                <a:tc>
                  <a:txBody>
                    <a:bodyPr/>
                    <a:lstStyle/>
                    <a:p>
                      <a:pPr algn="l">
                        <a:lnSpc>
                          <a:spcPct val="150000"/>
                        </a:lnSpc>
                        <a:spcBef>
                          <a:spcPts val="1200"/>
                        </a:spcBef>
                        <a:spcAft>
                          <a:spcPts val="600"/>
                        </a:spcAft>
                      </a:pPr>
                      <a:r>
                        <a:rPr lang="es-ES" sz="2400" kern="50">
                          <a:effectLst/>
                        </a:rPr>
                        <a:t>TOTAL</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a:effectLst/>
                        </a:rPr>
                        <a:t>37</a:t>
                      </a:r>
                      <a:endParaRPr lang="es-EC" sz="28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400" kern="50" dirty="0">
                          <a:effectLst/>
                        </a:rPr>
                        <a:t>100</a:t>
                      </a:r>
                      <a:endParaRPr lang="es-EC" sz="2800" i="1" kern="50" dirty="0">
                        <a:effectLst/>
                        <a:latin typeface="Arial"/>
                        <a:ea typeface="Microsoft YaHei"/>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1364104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653136"/>
            <a:ext cx="7620000" cy="1143000"/>
          </a:xfrm>
          <a:solidFill>
            <a:schemeClr val="accent1">
              <a:lumMod val="60000"/>
              <a:lumOff val="40000"/>
            </a:schemeClr>
          </a:solidFill>
        </p:spPr>
        <p:txBody>
          <a:bodyPr/>
          <a:lstStyle/>
          <a:p>
            <a:pPr algn="ctr"/>
            <a:r>
              <a:rPr lang="es-ES" sz="3200" dirty="0"/>
              <a:t>Distribución del Personal Administrativo y de mantenimiento según edad</a:t>
            </a:r>
            <a:endParaRPr lang="es-EC" sz="32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768752" cy="374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706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out)">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lstStyle/>
          <a:p>
            <a:pPr algn="ctr"/>
            <a:r>
              <a:rPr lang="es-ES" sz="2000" dirty="0"/>
              <a:t>Distribución del Personal Administrativo y de mantenimiento de Concentración Deportiva de Pichincha, periodo  junio 2012 – febrero 2013, Según Cargo (administrativo o mantenimiento) </a:t>
            </a:r>
            <a:r>
              <a:rPr lang="es-EC" sz="2000" dirty="0"/>
              <a:t/>
            </a:r>
            <a:br>
              <a:rPr lang="es-EC" sz="2000" dirty="0"/>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49177239"/>
              </p:ext>
            </p:extLst>
          </p:nvPr>
        </p:nvGraphicFramePr>
        <p:xfrm>
          <a:off x="1115616" y="1700808"/>
          <a:ext cx="6696743" cy="3282208"/>
        </p:xfrm>
        <a:graphic>
          <a:graphicData uri="http://schemas.openxmlformats.org/drawingml/2006/table">
            <a:tbl>
              <a:tblPr>
                <a:tableStyleId>{5C22544A-7EE6-4342-B048-85BDC9FD1C3A}</a:tableStyleId>
              </a:tblPr>
              <a:tblGrid>
                <a:gridCol w="2498155"/>
                <a:gridCol w="2774856"/>
                <a:gridCol w="1423732"/>
              </a:tblGrid>
              <a:tr h="678837">
                <a:tc>
                  <a:txBody>
                    <a:bodyPr/>
                    <a:lstStyle/>
                    <a:p>
                      <a:pPr algn="l">
                        <a:lnSpc>
                          <a:spcPct val="150000"/>
                        </a:lnSpc>
                        <a:spcBef>
                          <a:spcPts val="300"/>
                        </a:spcBef>
                        <a:spcAft>
                          <a:spcPts val="300"/>
                        </a:spcAft>
                      </a:pPr>
                      <a:r>
                        <a:rPr lang="es-ES" sz="2000" kern="50" dirty="0">
                          <a:effectLst/>
                        </a:rPr>
                        <a:t>CARGO </a:t>
                      </a:r>
                      <a:endParaRPr lang="es-EC" sz="24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2000" kern="50">
                          <a:effectLst/>
                        </a:rPr>
                        <a:t>FRECUENCIA ABSOLUTA</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2000" kern="50">
                          <a:effectLst/>
                        </a:rPr>
                        <a:t>%</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r>
              <a:tr h="1049355">
                <a:tc>
                  <a:txBody>
                    <a:bodyPr/>
                    <a:lstStyle/>
                    <a:p>
                      <a:pPr algn="l">
                        <a:lnSpc>
                          <a:spcPct val="150000"/>
                        </a:lnSpc>
                        <a:spcBef>
                          <a:spcPts val="1200"/>
                        </a:spcBef>
                        <a:spcAft>
                          <a:spcPts val="600"/>
                        </a:spcAft>
                      </a:pPr>
                      <a:r>
                        <a:rPr lang="es-ES" sz="2000" kern="50">
                          <a:effectLst/>
                        </a:rPr>
                        <a:t>Administrativo y secretariado</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000" kern="50" dirty="0">
                          <a:effectLst/>
                        </a:rPr>
                        <a:t>21</a:t>
                      </a:r>
                      <a:endParaRPr lang="es-EC" sz="2400" i="1" kern="50" dirty="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000" kern="50">
                          <a:effectLst/>
                        </a:rPr>
                        <a:t>56,7</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r>
              <a:tr h="875179">
                <a:tc>
                  <a:txBody>
                    <a:bodyPr/>
                    <a:lstStyle/>
                    <a:p>
                      <a:pPr algn="l">
                        <a:lnSpc>
                          <a:spcPct val="150000"/>
                        </a:lnSpc>
                        <a:spcBef>
                          <a:spcPts val="1200"/>
                        </a:spcBef>
                        <a:spcAft>
                          <a:spcPts val="600"/>
                        </a:spcAft>
                      </a:pPr>
                      <a:r>
                        <a:rPr lang="es-ES" sz="2000" kern="50">
                          <a:effectLst/>
                        </a:rPr>
                        <a:t>Mantenimiento </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000" kern="50">
                          <a:effectLst/>
                        </a:rPr>
                        <a:t>16</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1200"/>
                        </a:spcBef>
                        <a:spcAft>
                          <a:spcPts val="600"/>
                        </a:spcAft>
                      </a:pPr>
                      <a:r>
                        <a:rPr lang="es-ES" sz="2000" kern="50">
                          <a:effectLst/>
                        </a:rPr>
                        <a:t>35,3</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r>
              <a:tr h="678837">
                <a:tc>
                  <a:txBody>
                    <a:bodyPr/>
                    <a:lstStyle/>
                    <a:p>
                      <a:pPr algn="l">
                        <a:lnSpc>
                          <a:spcPct val="150000"/>
                        </a:lnSpc>
                        <a:spcBef>
                          <a:spcPts val="300"/>
                        </a:spcBef>
                        <a:spcAft>
                          <a:spcPts val="300"/>
                        </a:spcAft>
                      </a:pPr>
                      <a:r>
                        <a:rPr lang="es-ES" sz="2000" kern="50">
                          <a:effectLst/>
                        </a:rPr>
                        <a:t>TOTAL</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2000" kern="50">
                          <a:effectLst/>
                        </a:rPr>
                        <a:t>37</a:t>
                      </a:r>
                      <a:endParaRPr lang="es-EC" sz="2400" i="1" kern="50">
                        <a:effectLst/>
                        <a:latin typeface="Arial"/>
                        <a:ea typeface="Microsoft YaHei"/>
                        <a:cs typeface="Times New Roman"/>
                      </a:endParaRPr>
                    </a:p>
                  </a:txBody>
                  <a:tcPr marL="68580" marR="68580" marT="0" marB="0">
                    <a:solidFill>
                      <a:schemeClr val="accent1">
                        <a:lumMod val="60000"/>
                        <a:lumOff val="40000"/>
                      </a:schemeClr>
                    </a:solidFill>
                  </a:tcPr>
                </a:tc>
                <a:tc>
                  <a:txBody>
                    <a:bodyPr/>
                    <a:lstStyle/>
                    <a:p>
                      <a:pPr algn="l">
                        <a:lnSpc>
                          <a:spcPct val="150000"/>
                        </a:lnSpc>
                        <a:spcBef>
                          <a:spcPts val="300"/>
                        </a:spcBef>
                        <a:spcAft>
                          <a:spcPts val="300"/>
                        </a:spcAft>
                      </a:pPr>
                      <a:r>
                        <a:rPr lang="es-ES" sz="2000" kern="50" dirty="0">
                          <a:effectLst/>
                        </a:rPr>
                        <a:t>100</a:t>
                      </a:r>
                      <a:endParaRPr lang="es-EC" sz="2400" i="1" kern="50" dirty="0">
                        <a:effectLst/>
                        <a:latin typeface="Arial"/>
                        <a:ea typeface="Microsoft YaHei"/>
                        <a:cs typeface="Times New Roman"/>
                      </a:endParaRPr>
                    </a:p>
                  </a:txBody>
                  <a:tcPr marL="68580" marR="68580"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15715782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509120"/>
            <a:ext cx="7620000" cy="1143000"/>
          </a:xfrm>
          <a:solidFill>
            <a:schemeClr val="accent1">
              <a:lumMod val="60000"/>
              <a:lumOff val="40000"/>
            </a:schemeClr>
          </a:solidFill>
        </p:spPr>
        <p:txBody>
          <a:bodyPr/>
          <a:lstStyle/>
          <a:p>
            <a:pPr algn="ctr"/>
            <a:r>
              <a:rPr lang="es-ES" sz="2800" dirty="0"/>
              <a:t>Distribución del Personal Administrativo y de mantenimiento según  Cargo (administrativo o mantenimiento)</a:t>
            </a:r>
            <a:endParaRPr lang="es-EC" sz="28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6840760" cy="356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5703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anim calcmode="lin" valueType="num">
                                      <p:cBhvr>
                                        <p:cTn id="15" dur="500" fill="hold"/>
                                        <p:tgtEl>
                                          <p:spTgt spid="12290"/>
                                        </p:tgtEl>
                                        <p:attrNameLst>
                                          <p:attrName>ppt_x</p:attrName>
                                        </p:attrNameLst>
                                      </p:cBhvr>
                                      <p:tavLst>
                                        <p:tav tm="0">
                                          <p:val>
                                            <p:fltVal val="0.5"/>
                                          </p:val>
                                        </p:tav>
                                        <p:tav tm="100000">
                                          <p:val>
                                            <p:strVal val="#ppt_x"/>
                                          </p:val>
                                        </p:tav>
                                      </p:tavLst>
                                    </p:anim>
                                    <p:anim calcmode="lin" valueType="num">
                                      <p:cBhvr>
                                        <p:cTn id="16" dur="500" fill="hold"/>
                                        <p:tgtEl>
                                          <p:spTgt spid="122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lstStyle/>
          <a:p>
            <a:pPr algn="ctr"/>
            <a:r>
              <a:rPr lang="x-none" sz="2000"/>
              <a:t>Distribución del Personal Administrativo y de mantenimiento de Concentración Deportiva de Pichincha, periodo  junio 2012 – febrero 2013, Promedio de pasos semanal en la Fase de pre prueba, según departamento.</a:t>
            </a:r>
            <a:r>
              <a:rPr lang="es-EC" sz="2000" b="1" dirty="0"/>
              <a:t/>
            </a:r>
            <a:br>
              <a:rPr lang="es-EC" sz="2000" b="1" dirty="0"/>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65923427"/>
              </p:ext>
            </p:extLst>
          </p:nvPr>
        </p:nvGraphicFramePr>
        <p:xfrm>
          <a:off x="1115616" y="1844823"/>
          <a:ext cx="5832648" cy="2969468"/>
        </p:xfrm>
        <a:graphic>
          <a:graphicData uri="http://schemas.openxmlformats.org/drawingml/2006/table">
            <a:tbl>
              <a:tblPr firstRow="1" firstCol="1" bandRow="1">
                <a:tableStyleId>{5C22544A-7EE6-4342-B048-85BDC9FD1C3A}</a:tableStyleId>
              </a:tblPr>
              <a:tblGrid>
                <a:gridCol w="1765106"/>
                <a:gridCol w="788145"/>
                <a:gridCol w="3279397"/>
              </a:tblGrid>
              <a:tr h="576065">
                <a:tc>
                  <a:txBody>
                    <a:bodyPr/>
                    <a:lstStyle/>
                    <a:p>
                      <a:pPr>
                        <a:spcAft>
                          <a:spcPts val="0"/>
                        </a:spcAft>
                        <a:tabLst>
                          <a:tab pos="762000" algn="l"/>
                          <a:tab pos="2700020" algn="ctr"/>
                        </a:tabLst>
                      </a:pPr>
                      <a:r>
                        <a:rPr lang="es-ES" sz="1800" dirty="0">
                          <a:effectLst/>
                        </a:rPr>
                        <a:t>Cargo</a:t>
                      </a:r>
                      <a:endParaRPr lang="es-EC" sz="1800" dirty="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1800" dirty="0">
                          <a:effectLst/>
                        </a:rPr>
                        <a:t>Total</a:t>
                      </a:r>
                      <a:endParaRPr lang="es-EC" sz="1800" dirty="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1800">
                          <a:effectLst/>
                        </a:rPr>
                        <a:t>Promedio Pasos Semanal</a:t>
                      </a:r>
                      <a:endParaRPr lang="es-EC" sz="1800">
                        <a:effectLst/>
                        <a:latin typeface="Times New Roman"/>
                        <a:ea typeface="Times New Roman"/>
                      </a:endParaRPr>
                    </a:p>
                  </a:txBody>
                  <a:tcPr marL="68580" marR="68580" marT="0" marB="0"/>
                </a:tc>
              </a:tr>
              <a:tr h="797801">
                <a:tc>
                  <a:txBody>
                    <a:bodyPr/>
                    <a:lstStyle/>
                    <a:p>
                      <a:pPr>
                        <a:lnSpc>
                          <a:spcPct val="150000"/>
                        </a:lnSpc>
                        <a:spcAft>
                          <a:spcPts val="0"/>
                        </a:spcAft>
                        <a:tabLst>
                          <a:tab pos="762000" algn="l"/>
                          <a:tab pos="2700020" algn="ctr"/>
                        </a:tabLst>
                      </a:pPr>
                      <a:r>
                        <a:rPr lang="es-ES" sz="1800">
                          <a:effectLst/>
                        </a:rPr>
                        <a:t>Administrativos </a:t>
                      </a:r>
                      <a:endParaRPr lang="es-EC" sz="1800">
                        <a:effectLst/>
                        <a:latin typeface="Times New Roman"/>
                        <a:ea typeface="Times New Roman"/>
                      </a:endParaRPr>
                    </a:p>
                  </a:txBody>
                  <a:tcPr marL="68580" marR="68580" marT="0" marB="0"/>
                </a:tc>
                <a:tc>
                  <a:txBody>
                    <a:bodyPr/>
                    <a:lstStyle/>
                    <a:p>
                      <a:pPr>
                        <a:lnSpc>
                          <a:spcPct val="150000"/>
                        </a:lnSpc>
                        <a:spcAft>
                          <a:spcPts val="0"/>
                        </a:spcAft>
                        <a:tabLst>
                          <a:tab pos="762000" algn="l"/>
                          <a:tab pos="2700020" algn="ctr"/>
                        </a:tabLst>
                      </a:pPr>
                      <a:r>
                        <a:rPr lang="es-ES" sz="1800" dirty="0">
                          <a:effectLst/>
                        </a:rPr>
                        <a:t>21</a:t>
                      </a:r>
                      <a:endParaRPr lang="es-EC" sz="1800" dirty="0">
                        <a:effectLst/>
                        <a:latin typeface="Times New Roman"/>
                        <a:ea typeface="Times New Roman"/>
                      </a:endParaRPr>
                    </a:p>
                  </a:txBody>
                  <a:tcPr marL="68580" marR="68580" marT="0" marB="0"/>
                </a:tc>
                <a:tc>
                  <a:txBody>
                    <a:bodyPr/>
                    <a:lstStyle/>
                    <a:p>
                      <a:pPr>
                        <a:spcAft>
                          <a:spcPts val="0"/>
                        </a:spcAft>
                      </a:pPr>
                      <a:r>
                        <a:rPr lang="es-ES" sz="1800" dirty="0">
                          <a:effectLst/>
                        </a:rPr>
                        <a:t>10,854</a:t>
                      </a:r>
                      <a:endParaRPr lang="es-EC" sz="1800" dirty="0">
                        <a:effectLst/>
                        <a:latin typeface="Times New Roman"/>
                        <a:ea typeface="Times New Roman"/>
                      </a:endParaRPr>
                    </a:p>
                  </a:txBody>
                  <a:tcPr marL="68580" marR="68580" marT="0" marB="0"/>
                </a:tc>
              </a:tr>
              <a:tr h="797801">
                <a:tc>
                  <a:txBody>
                    <a:bodyPr/>
                    <a:lstStyle/>
                    <a:p>
                      <a:pPr>
                        <a:lnSpc>
                          <a:spcPct val="150000"/>
                        </a:lnSpc>
                        <a:spcAft>
                          <a:spcPts val="0"/>
                        </a:spcAft>
                        <a:tabLst>
                          <a:tab pos="762000" algn="l"/>
                          <a:tab pos="2700020" algn="ctr"/>
                        </a:tabLst>
                      </a:pPr>
                      <a:r>
                        <a:rPr lang="es-ES" sz="1800">
                          <a:effectLst/>
                        </a:rPr>
                        <a:t>Mantenimiento </a:t>
                      </a:r>
                      <a:endParaRPr lang="es-EC" sz="1800">
                        <a:effectLst/>
                        <a:latin typeface="Times New Roman"/>
                        <a:ea typeface="Times New Roman"/>
                      </a:endParaRPr>
                    </a:p>
                  </a:txBody>
                  <a:tcPr marL="68580" marR="68580" marT="0" marB="0"/>
                </a:tc>
                <a:tc>
                  <a:txBody>
                    <a:bodyPr/>
                    <a:lstStyle/>
                    <a:p>
                      <a:pPr>
                        <a:lnSpc>
                          <a:spcPct val="150000"/>
                        </a:lnSpc>
                        <a:spcAft>
                          <a:spcPts val="0"/>
                        </a:spcAft>
                        <a:tabLst>
                          <a:tab pos="762000" algn="l"/>
                          <a:tab pos="2700020" algn="ctr"/>
                        </a:tabLst>
                      </a:pPr>
                      <a:r>
                        <a:rPr lang="es-ES" sz="1800">
                          <a:effectLst/>
                        </a:rPr>
                        <a:t>16</a:t>
                      </a:r>
                      <a:endParaRPr lang="es-EC" sz="1800">
                        <a:effectLst/>
                        <a:latin typeface="Times New Roman"/>
                        <a:ea typeface="Times New Roman"/>
                      </a:endParaRPr>
                    </a:p>
                  </a:txBody>
                  <a:tcPr marL="68580" marR="68580" marT="0" marB="0"/>
                </a:tc>
                <a:tc>
                  <a:txBody>
                    <a:bodyPr/>
                    <a:lstStyle/>
                    <a:p>
                      <a:pPr>
                        <a:spcAft>
                          <a:spcPts val="0"/>
                        </a:spcAft>
                        <a:tabLst>
                          <a:tab pos="586740" algn="l"/>
                          <a:tab pos="850265" algn="ctr"/>
                        </a:tabLst>
                      </a:pPr>
                      <a:r>
                        <a:rPr lang="es-ES" sz="1800" dirty="0">
                          <a:effectLst/>
                        </a:rPr>
                        <a:t>19,933</a:t>
                      </a:r>
                      <a:endParaRPr lang="es-EC" sz="1800" dirty="0">
                        <a:effectLst/>
                        <a:latin typeface="Times New Roman"/>
                        <a:ea typeface="Times New Roman"/>
                      </a:endParaRPr>
                    </a:p>
                  </a:txBody>
                  <a:tcPr marL="68580" marR="68580" marT="0" marB="0"/>
                </a:tc>
              </a:tr>
              <a:tr h="797801">
                <a:tc>
                  <a:txBody>
                    <a:bodyPr/>
                    <a:lstStyle/>
                    <a:p>
                      <a:pPr>
                        <a:lnSpc>
                          <a:spcPct val="150000"/>
                        </a:lnSpc>
                        <a:spcAft>
                          <a:spcPts val="0"/>
                        </a:spcAft>
                        <a:tabLst>
                          <a:tab pos="762000" algn="l"/>
                          <a:tab pos="2700020" algn="ctr"/>
                        </a:tabLst>
                      </a:pPr>
                      <a:r>
                        <a:rPr lang="es-ES" sz="1800">
                          <a:effectLst/>
                        </a:rPr>
                        <a:t>Total  37 </a:t>
                      </a:r>
                      <a:endParaRPr lang="es-EC" sz="1800">
                        <a:effectLst/>
                        <a:latin typeface="Times New Roman"/>
                        <a:ea typeface="Times New Roman"/>
                      </a:endParaRPr>
                    </a:p>
                  </a:txBody>
                  <a:tcPr marL="68580" marR="68580" marT="0" marB="0"/>
                </a:tc>
                <a:tc gridSpan="2">
                  <a:txBody>
                    <a:bodyPr/>
                    <a:lstStyle/>
                    <a:p>
                      <a:pPr>
                        <a:spcAft>
                          <a:spcPts val="0"/>
                        </a:spcAft>
                      </a:pPr>
                      <a:r>
                        <a:rPr lang="es-EC" sz="1800" dirty="0">
                          <a:effectLst/>
                        </a:rPr>
                        <a:t> </a:t>
                      </a:r>
                      <a:endParaRPr lang="es-EC" sz="1800" dirty="0">
                        <a:effectLst/>
                        <a:latin typeface="Times New Roman"/>
                        <a:ea typeface="Times New Roman"/>
                      </a:endParaRPr>
                    </a:p>
                  </a:txBody>
                  <a:tcPr marL="0" marR="0" marT="0" marB="0" anchor="ctr">
                    <a:solidFill>
                      <a:schemeClr val="bg1"/>
                    </a:solidFill>
                  </a:tcPr>
                </a:tc>
                <a:tc hMerge="1">
                  <a:txBody>
                    <a:bodyPr/>
                    <a:lstStyle/>
                    <a:p>
                      <a:endParaRPr lang="es-EC"/>
                    </a:p>
                  </a:txBody>
                  <a:tcPr/>
                </a:tc>
              </a:tr>
            </a:tbl>
          </a:graphicData>
        </a:graphic>
      </p:graphicFrame>
    </p:spTree>
    <p:extLst>
      <p:ext uri="{BB962C8B-B14F-4D97-AF65-F5344CB8AC3E}">
        <p14:creationId xmlns:p14="http://schemas.microsoft.com/office/powerpoint/2010/main" val="16387865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t>INTRODUCCIÓN</a:t>
            </a:r>
          </a:p>
        </p:txBody>
      </p:sp>
      <p:sp>
        <p:nvSpPr>
          <p:cNvPr id="3" name="2 Marcador de contenido"/>
          <p:cNvSpPr>
            <a:spLocks noGrp="1"/>
          </p:cNvSpPr>
          <p:nvPr>
            <p:ph idx="1"/>
          </p:nvPr>
        </p:nvSpPr>
        <p:spPr/>
        <p:txBody>
          <a:bodyPr>
            <a:normAutofit lnSpcReduction="10000"/>
          </a:bodyPr>
          <a:lstStyle/>
          <a:p>
            <a:r>
              <a:rPr lang="es-ES" dirty="0"/>
              <a:t>Al realizar un breve repaso de cómo ha evolucionado la actividad física cotidiana del ser humano es fácil apreciar la transformación hacia el sedentarismo. El hombre primitivo realizaba todas sus tareas sin la ayuda de ningún tipo de maquinaria: desde los desplazamientos hasta la obtención de alimentos representaban un esfuerzo físico importante. </a:t>
            </a:r>
            <a:endParaRPr lang="es-EC" dirty="0"/>
          </a:p>
          <a:p>
            <a:r>
              <a:rPr lang="es-ES" dirty="0"/>
              <a:t>Pasando por las diferentes etapas en la evolución, hemos llegado a la actualidad en que el ser humano de la sociedad industrializada se ha transformado en una persona extremadamente sedentaria. </a:t>
            </a:r>
            <a:endParaRPr lang="es-EC" dirty="0"/>
          </a:p>
          <a:p>
            <a:r>
              <a:rPr lang="es-ES" dirty="0"/>
              <a:t>Hoy en día el sedentarismo es una epidemia en todo el mundo, Las principales autoridades sanitarias son conscientes de la relación entre la vida inactiva y varias enfermedades y desórdenes físicos y mentales</a:t>
            </a:r>
            <a:endParaRPr lang="es-EC" dirty="0"/>
          </a:p>
          <a:p>
            <a:endParaRPr lang="es-EC" dirty="0"/>
          </a:p>
        </p:txBody>
      </p:sp>
    </p:spTree>
    <p:extLst>
      <p:ext uri="{BB962C8B-B14F-4D97-AF65-F5344CB8AC3E}">
        <p14:creationId xmlns:p14="http://schemas.microsoft.com/office/powerpoint/2010/main" val="42120404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97152"/>
            <a:ext cx="7620000" cy="1143000"/>
          </a:xfrm>
          <a:solidFill>
            <a:schemeClr val="accent1">
              <a:lumMod val="60000"/>
              <a:lumOff val="40000"/>
            </a:schemeClr>
          </a:solidFill>
        </p:spPr>
        <p:txBody>
          <a:bodyPr/>
          <a:lstStyle/>
          <a:p>
            <a:pPr algn="ctr"/>
            <a:r>
              <a:rPr lang="es-ES" sz="2800" dirty="0"/>
              <a:t>Distribución del Personal Administrativo y de mantenimiento (administrativo o mantenimiento) Promedio de pasos semanal.</a:t>
            </a:r>
            <a:endParaRPr lang="es-EC" sz="28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200799" cy="404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5360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ox(in)">
                                      <p:cBhvr>
                                        <p:cTn id="12"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620000" cy="1156990"/>
          </a:xfrm>
          <a:solidFill>
            <a:schemeClr val="accent1">
              <a:lumMod val="60000"/>
              <a:lumOff val="40000"/>
            </a:schemeClr>
          </a:solidFill>
        </p:spPr>
        <p:txBody>
          <a:bodyPr/>
          <a:lstStyle/>
          <a:p>
            <a:pPr algn="ctr"/>
            <a:r>
              <a:rPr lang="x-none" sz="2000"/>
              <a:t>Distribución del Personal Administrativo y de mantenimiento de Concentración Deportiva de Pichincha, periodo  junio 2012 – febrero 2013,  Promedio de pasos semanal en la Fase de pre prueba según  género. </a:t>
            </a:r>
            <a:r>
              <a:rPr lang="es-EC" sz="2000" b="1" dirty="0"/>
              <a:t/>
            </a:r>
            <a:br>
              <a:rPr lang="es-EC" sz="2000" b="1" dirty="0"/>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63971818"/>
              </p:ext>
            </p:extLst>
          </p:nvPr>
        </p:nvGraphicFramePr>
        <p:xfrm>
          <a:off x="1043608" y="1700808"/>
          <a:ext cx="6552728" cy="2748482"/>
        </p:xfrm>
        <a:graphic>
          <a:graphicData uri="http://schemas.openxmlformats.org/drawingml/2006/table">
            <a:tbl>
              <a:tblPr firstRow="1" firstCol="1" bandRow="1">
                <a:tableStyleId>{5C22544A-7EE6-4342-B048-85BDC9FD1C3A}</a:tableStyleId>
              </a:tblPr>
              <a:tblGrid>
                <a:gridCol w="1378425"/>
                <a:gridCol w="971846"/>
                <a:gridCol w="4202457"/>
              </a:tblGrid>
              <a:tr h="504056">
                <a:tc>
                  <a:txBody>
                    <a:bodyPr/>
                    <a:lstStyle/>
                    <a:p>
                      <a:pPr algn="l">
                        <a:spcAft>
                          <a:spcPts val="0"/>
                        </a:spcAft>
                        <a:tabLst>
                          <a:tab pos="762000" algn="l"/>
                          <a:tab pos="2700020" algn="ctr"/>
                        </a:tabLst>
                      </a:pPr>
                      <a:r>
                        <a:rPr lang="es-ES" sz="1800">
                          <a:effectLst/>
                        </a:rPr>
                        <a:t>Genero</a:t>
                      </a:r>
                      <a:endParaRPr lang="es-EC" sz="1800">
                        <a:effectLst/>
                        <a:latin typeface="Times New Roman"/>
                        <a:ea typeface="Times New Roman"/>
                      </a:endParaRPr>
                    </a:p>
                  </a:txBody>
                  <a:tcPr marL="68580" marR="68580" marT="0" marB="0"/>
                </a:tc>
                <a:tc>
                  <a:txBody>
                    <a:bodyPr/>
                    <a:lstStyle/>
                    <a:p>
                      <a:pPr algn="l">
                        <a:spcAft>
                          <a:spcPts val="0"/>
                        </a:spcAft>
                        <a:tabLst>
                          <a:tab pos="762000" algn="l"/>
                          <a:tab pos="2700020" algn="ctr"/>
                        </a:tabLst>
                      </a:pPr>
                      <a:r>
                        <a:rPr lang="es-ES" sz="1800">
                          <a:effectLst/>
                        </a:rPr>
                        <a:t>Total</a:t>
                      </a:r>
                      <a:endParaRPr lang="es-EC" sz="1800">
                        <a:effectLst/>
                        <a:latin typeface="Times New Roman"/>
                        <a:ea typeface="Times New Roman"/>
                      </a:endParaRPr>
                    </a:p>
                  </a:txBody>
                  <a:tcPr marL="68580" marR="68580" marT="0" marB="0"/>
                </a:tc>
                <a:tc>
                  <a:txBody>
                    <a:bodyPr/>
                    <a:lstStyle/>
                    <a:p>
                      <a:pPr algn="l">
                        <a:spcAft>
                          <a:spcPts val="0"/>
                        </a:spcAft>
                        <a:tabLst>
                          <a:tab pos="762000" algn="l"/>
                          <a:tab pos="2700020" algn="ctr"/>
                        </a:tabLst>
                      </a:pPr>
                      <a:r>
                        <a:rPr lang="es-ES" sz="1800">
                          <a:effectLst/>
                        </a:rPr>
                        <a:t>Promedio Pasos Semanal</a:t>
                      </a:r>
                      <a:endParaRPr lang="es-EC" sz="1800">
                        <a:effectLst/>
                        <a:latin typeface="Times New Roman"/>
                        <a:ea typeface="Times New Roman"/>
                      </a:endParaRPr>
                    </a:p>
                  </a:txBody>
                  <a:tcPr marL="68580" marR="68580" marT="0" marB="0"/>
                </a:tc>
              </a:tr>
              <a:tr h="748142">
                <a:tc>
                  <a:txBody>
                    <a:bodyPr/>
                    <a:lstStyle/>
                    <a:p>
                      <a:pPr algn="l">
                        <a:lnSpc>
                          <a:spcPct val="150000"/>
                        </a:lnSpc>
                        <a:spcAft>
                          <a:spcPts val="0"/>
                        </a:spcAft>
                        <a:tabLst>
                          <a:tab pos="762000" algn="l"/>
                          <a:tab pos="2700020" algn="ctr"/>
                        </a:tabLst>
                      </a:pPr>
                      <a:r>
                        <a:rPr lang="es-ES" sz="1800">
                          <a:effectLst/>
                        </a:rPr>
                        <a:t>Mujeres </a:t>
                      </a:r>
                      <a:endParaRPr lang="es-EC" sz="1800">
                        <a:effectLst/>
                        <a:latin typeface="Times New Roman"/>
                        <a:ea typeface="Times New Roman"/>
                      </a:endParaRPr>
                    </a:p>
                  </a:txBody>
                  <a:tcPr marL="68580" marR="68580" marT="0" marB="0"/>
                </a:tc>
                <a:tc>
                  <a:txBody>
                    <a:bodyPr/>
                    <a:lstStyle/>
                    <a:p>
                      <a:pPr algn="l">
                        <a:lnSpc>
                          <a:spcPct val="150000"/>
                        </a:lnSpc>
                        <a:spcAft>
                          <a:spcPts val="0"/>
                        </a:spcAft>
                        <a:tabLst>
                          <a:tab pos="762000" algn="l"/>
                          <a:tab pos="2700020" algn="ctr"/>
                        </a:tabLst>
                      </a:pPr>
                      <a:r>
                        <a:rPr lang="es-ES" sz="1800">
                          <a:effectLst/>
                        </a:rPr>
                        <a:t>19</a:t>
                      </a:r>
                      <a:endParaRPr lang="es-EC" sz="1800">
                        <a:effectLst/>
                        <a:latin typeface="Times New Roman"/>
                        <a:ea typeface="Times New Roman"/>
                      </a:endParaRPr>
                    </a:p>
                  </a:txBody>
                  <a:tcPr marL="68580" marR="68580" marT="0" marB="0"/>
                </a:tc>
                <a:tc>
                  <a:txBody>
                    <a:bodyPr/>
                    <a:lstStyle/>
                    <a:p>
                      <a:pPr algn="l">
                        <a:spcAft>
                          <a:spcPts val="0"/>
                        </a:spcAft>
                      </a:pPr>
                      <a:r>
                        <a:rPr lang="es-ES" sz="1800">
                          <a:effectLst/>
                        </a:rPr>
                        <a:t>10,827</a:t>
                      </a:r>
                      <a:endParaRPr lang="es-EC" sz="1800">
                        <a:effectLst/>
                        <a:latin typeface="Times New Roman"/>
                        <a:ea typeface="Times New Roman"/>
                      </a:endParaRPr>
                    </a:p>
                  </a:txBody>
                  <a:tcPr marL="68580" marR="68580" marT="0" marB="0"/>
                </a:tc>
              </a:tr>
              <a:tr h="748142">
                <a:tc>
                  <a:txBody>
                    <a:bodyPr/>
                    <a:lstStyle/>
                    <a:p>
                      <a:pPr algn="l">
                        <a:lnSpc>
                          <a:spcPct val="150000"/>
                        </a:lnSpc>
                        <a:spcAft>
                          <a:spcPts val="0"/>
                        </a:spcAft>
                        <a:tabLst>
                          <a:tab pos="762000" algn="l"/>
                          <a:tab pos="2700020" algn="ctr"/>
                        </a:tabLst>
                      </a:pPr>
                      <a:r>
                        <a:rPr lang="es-ES" sz="1800">
                          <a:effectLst/>
                        </a:rPr>
                        <a:t>Hombres</a:t>
                      </a:r>
                      <a:endParaRPr lang="es-EC" sz="1800">
                        <a:effectLst/>
                        <a:latin typeface="Times New Roman"/>
                        <a:ea typeface="Times New Roman"/>
                      </a:endParaRPr>
                    </a:p>
                  </a:txBody>
                  <a:tcPr marL="68580" marR="68580" marT="0" marB="0"/>
                </a:tc>
                <a:tc>
                  <a:txBody>
                    <a:bodyPr/>
                    <a:lstStyle/>
                    <a:p>
                      <a:pPr algn="l">
                        <a:lnSpc>
                          <a:spcPct val="150000"/>
                        </a:lnSpc>
                        <a:spcAft>
                          <a:spcPts val="0"/>
                        </a:spcAft>
                        <a:tabLst>
                          <a:tab pos="762000" algn="l"/>
                          <a:tab pos="2700020" algn="ctr"/>
                        </a:tabLst>
                      </a:pPr>
                      <a:r>
                        <a:rPr lang="es-ES" sz="1800">
                          <a:effectLst/>
                        </a:rPr>
                        <a:t>18</a:t>
                      </a:r>
                      <a:endParaRPr lang="es-EC" sz="1800">
                        <a:effectLst/>
                        <a:latin typeface="Times New Roman"/>
                        <a:ea typeface="Times New Roman"/>
                      </a:endParaRPr>
                    </a:p>
                  </a:txBody>
                  <a:tcPr marL="68580" marR="68580" marT="0" marB="0"/>
                </a:tc>
                <a:tc>
                  <a:txBody>
                    <a:bodyPr/>
                    <a:lstStyle/>
                    <a:p>
                      <a:pPr algn="l">
                        <a:spcAft>
                          <a:spcPts val="0"/>
                        </a:spcAft>
                      </a:pPr>
                      <a:r>
                        <a:rPr lang="es-ES" sz="1800">
                          <a:effectLst/>
                        </a:rPr>
                        <a:t>17,950</a:t>
                      </a:r>
                      <a:endParaRPr lang="es-EC" sz="1800">
                        <a:effectLst/>
                        <a:latin typeface="Times New Roman"/>
                        <a:ea typeface="Times New Roman"/>
                      </a:endParaRPr>
                    </a:p>
                  </a:txBody>
                  <a:tcPr marL="68580" marR="68580" marT="0" marB="0"/>
                </a:tc>
              </a:tr>
              <a:tr h="748142">
                <a:tc>
                  <a:txBody>
                    <a:bodyPr/>
                    <a:lstStyle/>
                    <a:p>
                      <a:pPr algn="l">
                        <a:lnSpc>
                          <a:spcPct val="150000"/>
                        </a:lnSpc>
                        <a:spcAft>
                          <a:spcPts val="0"/>
                        </a:spcAft>
                        <a:tabLst>
                          <a:tab pos="762000" algn="l"/>
                          <a:tab pos="2700020" algn="ctr"/>
                        </a:tabLst>
                      </a:pPr>
                      <a:r>
                        <a:rPr lang="es-ES" sz="1800">
                          <a:effectLst/>
                        </a:rPr>
                        <a:t>Total  37 </a:t>
                      </a:r>
                      <a:endParaRPr lang="es-EC" sz="1800">
                        <a:effectLst/>
                        <a:latin typeface="Times New Roman"/>
                        <a:ea typeface="Times New Roman"/>
                      </a:endParaRPr>
                    </a:p>
                  </a:txBody>
                  <a:tcPr marL="68580" marR="68580" marT="0" marB="0"/>
                </a:tc>
                <a:tc gridSpan="2">
                  <a:txBody>
                    <a:bodyPr/>
                    <a:lstStyle/>
                    <a:p>
                      <a:pPr algn="l">
                        <a:spcAft>
                          <a:spcPts val="0"/>
                        </a:spcAft>
                      </a:pPr>
                      <a:r>
                        <a:rPr lang="es-EC" sz="1800" dirty="0">
                          <a:effectLst/>
                        </a:rPr>
                        <a:t> </a:t>
                      </a:r>
                      <a:endParaRPr lang="es-EC" sz="1800" dirty="0">
                        <a:effectLst/>
                        <a:latin typeface="Times New Roman"/>
                        <a:ea typeface="Times New Roman"/>
                      </a:endParaRPr>
                    </a:p>
                  </a:txBody>
                  <a:tcPr marL="0" marR="0"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9184800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869160"/>
            <a:ext cx="5770984" cy="706090"/>
          </a:xfrm>
          <a:solidFill>
            <a:schemeClr val="accent1">
              <a:lumMod val="60000"/>
              <a:lumOff val="40000"/>
            </a:schemeClr>
          </a:solidFill>
        </p:spPr>
        <p:txBody>
          <a:bodyPr/>
          <a:lstStyle/>
          <a:p>
            <a:r>
              <a:rPr lang="es-ES" sz="4000" dirty="0"/>
              <a:t>Promedio pasos semanales </a:t>
            </a:r>
            <a:endParaRPr lang="es-EC" sz="40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6768752" cy="371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527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1000" fill="hold"/>
                                        <p:tgtEl>
                                          <p:spTgt spid="16386"/>
                                        </p:tgtEl>
                                        <p:attrNameLst>
                                          <p:attrName>ppt_w</p:attrName>
                                        </p:attrNameLst>
                                      </p:cBhvr>
                                      <p:tavLst>
                                        <p:tav tm="0">
                                          <p:val>
                                            <p:fltVal val="0"/>
                                          </p:val>
                                        </p:tav>
                                        <p:tav tm="100000">
                                          <p:val>
                                            <p:strVal val="#ppt_w"/>
                                          </p:val>
                                        </p:tav>
                                      </p:tavLst>
                                    </p:anim>
                                    <p:anim calcmode="lin" valueType="num">
                                      <p:cBhvr>
                                        <p:cTn id="13" dur="1000" fill="hold"/>
                                        <p:tgtEl>
                                          <p:spTgt spid="16386"/>
                                        </p:tgtEl>
                                        <p:attrNameLst>
                                          <p:attrName>ppt_h</p:attrName>
                                        </p:attrNameLst>
                                      </p:cBhvr>
                                      <p:tavLst>
                                        <p:tav tm="0">
                                          <p:val>
                                            <p:fltVal val="0"/>
                                          </p:val>
                                        </p:tav>
                                        <p:tav tm="100000">
                                          <p:val>
                                            <p:strVal val="#ppt_h"/>
                                          </p:val>
                                        </p:tav>
                                      </p:tavLst>
                                    </p:anim>
                                    <p:anim calcmode="lin" valueType="num">
                                      <p:cBhvr>
                                        <p:cTn id="14" dur="1000" fill="hold"/>
                                        <p:tgtEl>
                                          <p:spTgt spid="16386"/>
                                        </p:tgtEl>
                                        <p:attrNameLst>
                                          <p:attrName>style.rotation</p:attrName>
                                        </p:attrNameLst>
                                      </p:cBhvr>
                                      <p:tavLst>
                                        <p:tav tm="0">
                                          <p:val>
                                            <p:fltVal val="90"/>
                                          </p:val>
                                        </p:tav>
                                        <p:tav tm="100000">
                                          <p:val>
                                            <p:fltVal val="0"/>
                                          </p:val>
                                        </p:tav>
                                      </p:tavLst>
                                    </p:anim>
                                    <p:animEffect transition="in" filter="fade">
                                      <p:cBhvr>
                                        <p:cTn id="15"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lstStyle/>
          <a:p>
            <a:pPr algn="ctr"/>
            <a:r>
              <a:rPr lang="es-ES" sz="2000" dirty="0"/>
              <a:t>Distribución del Personal Administrativo y de mantenimiento de Concentración Deportiva de Pichincha, periodo  junio 2012 – febrero 2013, Promedio de pasos semanal en la Fase de pre prueba según edad. </a:t>
            </a:r>
            <a:r>
              <a:rPr lang="es-EC" sz="2000" dirty="0"/>
              <a:t/>
            </a:r>
            <a:br>
              <a:rPr lang="es-EC" sz="2000" dirty="0"/>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37691288"/>
              </p:ext>
            </p:extLst>
          </p:nvPr>
        </p:nvGraphicFramePr>
        <p:xfrm>
          <a:off x="827585" y="1772816"/>
          <a:ext cx="6624736" cy="3275433"/>
        </p:xfrm>
        <a:graphic>
          <a:graphicData uri="http://schemas.openxmlformats.org/drawingml/2006/table">
            <a:tbl>
              <a:tblPr firstRow="1" firstCol="1" bandRow="1">
                <a:tableStyleId>{5C22544A-7EE6-4342-B048-85BDC9FD1C3A}</a:tableStyleId>
              </a:tblPr>
              <a:tblGrid>
                <a:gridCol w="2180908"/>
                <a:gridCol w="2176858"/>
                <a:gridCol w="2266970"/>
              </a:tblGrid>
              <a:tr h="864096">
                <a:tc>
                  <a:txBody>
                    <a:bodyPr/>
                    <a:lstStyle/>
                    <a:p>
                      <a:pPr>
                        <a:spcAft>
                          <a:spcPts val="0"/>
                        </a:spcAft>
                      </a:pPr>
                      <a:r>
                        <a:rPr lang="es-ES" sz="2400" dirty="0">
                          <a:effectLst/>
                        </a:rPr>
                        <a:t>Edad </a:t>
                      </a:r>
                      <a:endParaRPr lang="es-EC" sz="2400" dirty="0">
                        <a:effectLst/>
                        <a:latin typeface="Times New Roman"/>
                        <a:ea typeface="Times New Roman"/>
                      </a:endParaRPr>
                    </a:p>
                  </a:txBody>
                  <a:tcPr marL="68580" marR="68580" marT="0" marB="0"/>
                </a:tc>
                <a:tc>
                  <a:txBody>
                    <a:bodyPr/>
                    <a:lstStyle/>
                    <a:p>
                      <a:pPr>
                        <a:spcAft>
                          <a:spcPts val="0"/>
                        </a:spcAft>
                      </a:pPr>
                      <a:r>
                        <a:rPr lang="es-ES" sz="2400">
                          <a:effectLst/>
                        </a:rPr>
                        <a:t>Total</a:t>
                      </a:r>
                      <a:endParaRPr lang="es-EC" sz="2400">
                        <a:effectLst/>
                        <a:latin typeface="Times New Roman"/>
                        <a:ea typeface="Times New Roman"/>
                      </a:endParaRPr>
                    </a:p>
                  </a:txBody>
                  <a:tcPr marL="68580" marR="68580" marT="0" marB="0"/>
                </a:tc>
                <a:tc>
                  <a:txBody>
                    <a:bodyPr/>
                    <a:lstStyle/>
                    <a:p>
                      <a:pPr>
                        <a:spcAft>
                          <a:spcPts val="0"/>
                        </a:spcAft>
                      </a:pPr>
                      <a:r>
                        <a:rPr lang="es-ES" sz="2400">
                          <a:effectLst/>
                        </a:rPr>
                        <a:t>Promedio pasos Semanal</a:t>
                      </a:r>
                      <a:endParaRPr lang="es-EC" sz="2400">
                        <a:effectLst/>
                        <a:latin typeface="Times New Roman"/>
                        <a:ea typeface="Times New Roman"/>
                      </a:endParaRPr>
                    </a:p>
                  </a:txBody>
                  <a:tcPr marL="68580" marR="68580" marT="0" marB="0"/>
                </a:tc>
              </a:tr>
              <a:tr h="803779">
                <a:tc>
                  <a:txBody>
                    <a:bodyPr/>
                    <a:lstStyle/>
                    <a:p>
                      <a:pPr>
                        <a:spcAft>
                          <a:spcPts val="0"/>
                        </a:spcAft>
                      </a:pPr>
                      <a:r>
                        <a:rPr lang="es-ES" sz="2400">
                          <a:effectLst/>
                        </a:rPr>
                        <a:t>30 – 40 años </a:t>
                      </a:r>
                      <a:endParaRPr lang="es-EC" sz="2400">
                        <a:effectLst/>
                        <a:latin typeface="Times New Roman"/>
                        <a:ea typeface="Times New Roman"/>
                      </a:endParaRPr>
                    </a:p>
                  </a:txBody>
                  <a:tcPr marL="68580" marR="68580" marT="0" marB="0"/>
                </a:tc>
                <a:tc>
                  <a:txBody>
                    <a:bodyPr/>
                    <a:lstStyle/>
                    <a:p>
                      <a:pPr>
                        <a:spcAft>
                          <a:spcPts val="0"/>
                        </a:spcAft>
                      </a:pPr>
                      <a:r>
                        <a:rPr lang="es-ES" sz="2400" dirty="0">
                          <a:effectLst/>
                        </a:rPr>
                        <a:t>11</a:t>
                      </a:r>
                      <a:endParaRPr lang="es-EC" sz="2400" dirty="0">
                        <a:effectLst/>
                        <a:latin typeface="Times New Roman"/>
                        <a:ea typeface="Times New Roman"/>
                      </a:endParaRPr>
                    </a:p>
                  </a:txBody>
                  <a:tcPr marL="68580" marR="68580" marT="0" marB="0"/>
                </a:tc>
                <a:tc>
                  <a:txBody>
                    <a:bodyPr/>
                    <a:lstStyle/>
                    <a:p>
                      <a:pPr>
                        <a:spcAft>
                          <a:spcPts val="0"/>
                        </a:spcAft>
                      </a:pPr>
                      <a:r>
                        <a:rPr lang="es-ES" sz="2400">
                          <a:effectLst/>
                        </a:rPr>
                        <a:t>15,697</a:t>
                      </a:r>
                      <a:endParaRPr lang="es-EC" sz="2400">
                        <a:effectLst/>
                        <a:latin typeface="Times New Roman"/>
                        <a:ea typeface="Times New Roman"/>
                      </a:endParaRPr>
                    </a:p>
                  </a:txBody>
                  <a:tcPr marL="68580" marR="68580" marT="0" marB="0"/>
                </a:tc>
              </a:tr>
              <a:tr h="803779">
                <a:tc>
                  <a:txBody>
                    <a:bodyPr/>
                    <a:lstStyle/>
                    <a:p>
                      <a:pPr>
                        <a:spcAft>
                          <a:spcPts val="0"/>
                        </a:spcAft>
                      </a:pPr>
                      <a:r>
                        <a:rPr lang="es-ES" sz="2400">
                          <a:effectLst/>
                        </a:rPr>
                        <a:t>41 – 50 años </a:t>
                      </a:r>
                      <a:endParaRPr lang="es-EC" sz="2400">
                        <a:effectLst/>
                        <a:latin typeface="Times New Roman"/>
                        <a:ea typeface="Times New Roman"/>
                      </a:endParaRPr>
                    </a:p>
                  </a:txBody>
                  <a:tcPr marL="68580" marR="68580" marT="0" marB="0"/>
                </a:tc>
                <a:tc>
                  <a:txBody>
                    <a:bodyPr/>
                    <a:lstStyle/>
                    <a:p>
                      <a:pPr>
                        <a:spcAft>
                          <a:spcPts val="0"/>
                        </a:spcAft>
                      </a:pPr>
                      <a:r>
                        <a:rPr lang="es-ES" sz="2400">
                          <a:effectLst/>
                        </a:rPr>
                        <a:t>10</a:t>
                      </a:r>
                      <a:endParaRPr lang="es-EC" sz="2400">
                        <a:effectLst/>
                        <a:latin typeface="Times New Roman"/>
                        <a:ea typeface="Times New Roman"/>
                      </a:endParaRPr>
                    </a:p>
                  </a:txBody>
                  <a:tcPr marL="68580" marR="68580" marT="0" marB="0"/>
                </a:tc>
                <a:tc>
                  <a:txBody>
                    <a:bodyPr/>
                    <a:lstStyle/>
                    <a:p>
                      <a:pPr>
                        <a:spcAft>
                          <a:spcPts val="0"/>
                        </a:spcAft>
                      </a:pPr>
                      <a:r>
                        <a:rPr lang="es-ES" sz="2400">
                          <a:effectLst/>
                        </a:rPr>
                        <a:t>14,934</a:t>
                      </a:r>
                      <a:endParaRPr lang="es-EC" sz="2400">
                        <a:effectLst/>
                        <a:latin typeface="Times New Roman"/>
                        <a:ea typeface="Times New Roman"/>
                      </a:endParaRPr>
                    </a:p>
                  </a:txBody>
                  <a:tcPr marL="68580" marR="68580" marT="0" marB="0"/>
                </a:tc>
              </a:tr>
              <a:tr h="803779">
                <a:tc>
                  <a:txBody>
                    <a:bodyPr/>
                    <a:lstStyle/>
                    <a:p>
                      <a:pPr>
                        <a:spcAft>
                          <a:spcPts val="0"/>
                        </a:spcAft>
                      </a:pPr>
                      <a:r>
                        <a:rPr lang="es-ES" sz="2400">
                          <a:effectLst/>
                        </a:rPr>
                        <a:t>51 – 60 años </a:t>
                      </a:r>
                      <a:endParaRPr lang="es-EC" sz="2400">
                        <a:effectLst/>
                        <a:latin typeface="Times New Roman"/>
                        <a:ea typeface="Times New Roman"/>
                      </a:endParaRPr>
                    </a:p>
                  </a:txBody>
                  <a:tcPr marL="68580" marR="68580" marT="0" marB="0"/>
                </a:tc>
                <a:tc>
                  <a:txBody>
                    <a:bodyPr/>
                    <a:lstStyle/>
                    <a:p>
                      <a:pPr>
                        <a:spcAft>
                          <a:spcPts val="0"/>
                        </a:spcAft>
                      </a:pPr>
                      <a:r>
                        <a:rPr lang="es-ES" sz="2400">
                          <a:effectLst/>
                        </a:rPr>
                        <a:t>16</a:t>
                      </a:r>
                      <a:endParaRPr lang="es-EC" sz="2400">
                        <a:effectLst/>
                        <a:latin typeface="Times New Roman"/>
                        <a:ea typeface="Times New Roman"/>
                      </a:endParaRPr>
                    </a:p>
                  </a:txBody>
                  <a:tcPr marL="68580" marR="68580" marT="0" marB="0"/>
                </a:tc>
                <a:tc>
                  <a:txBody>
                    <a:bodyPr/>
                    <a:lstStyle/>
                    <a:p>
                      <a:pPr>
                        <a:spcAft>
                          <a:spcPts val="0"/>
                        </a:spcAft>
                      </a:pPr>
                      <a:r>
                        <a:rPr lang="es-ES" sz="2400" dirty="0">
                          <a:effectLst/>
                        </a:rPr>
                        <a:t>15.314</a:t>
                      </a:r>
                      <a:endParaRPr lang="es-EC"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8704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797152"/>
            <a:ext cx="5266928" cy="778098"/>
          </a:xfrm>
          <a:solidFill>
            <a:schemeClr val="accent1">
              <a:lumMod val="60000"/>
              <a:lumOff val="40000"/>
            </a:schemeClr>
          </a:solidFill>
        </p:spPr>
        <p:txBody>
          <a:bodyPr/>
          <a:lstStyle/>
          <a:p>
            <a:r>
              <a:rPr lang="es-ES" sz="3600" dirty="0"/>
              <a:t>Pre prueba de observación</a:t>
            </a:r>
            <a:endParaRPr lang="es-EC" sz="36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66967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79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2000"/>
                                        <p:tgtEl>
                                          <p:spTgt spid="18434"/>
                                        </p:tgtEl>
                                      </p:cBhvr>
                                    </p:animEffect>
                                    <p:anim calcmode="lin" valueType="num">
                                      <p:cBhvr>
                                        <p:cTn id="13" dur="2000" fill="hold"/>
                                        <p:tgtEl>
                                          <p:spTgt spid="18434"/>
                                        </p:tgtEl>
                                        <p:attrNameLst>
                                          <p:attrName>ppt_w</p:attrName>
                                        </p:attrNameLst>
                                      </p:cBhvr>
                                      <p:tavLst>
                                        <p:tav tm="0" fmla="#ppt_w*sin(2.5*pi*$)">
                                          <p:val>
                                            <p:fltVal val="0"/>
                                          </p:val>
                                        </p:tav>
                                        <p:tav tm="100000">
                                          <p:val>
                                            <p:fltVal val="1"/>
                                          </p:val>
                                        </p:tav>
                                      </p:tavLst>
                                    </p:anim>
                                    <p:anim calcmode="lin" valueType="num">
                                      <p:cBhvr>
                                        <p:cTn id="14"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lstStyle/>
          <a:p>
            <a:pPr algn="ctr"/>
            <a:r>
              <a:rPr lang="es-ES" sz="2000" dirty="0"/>
              <a:t>Distribución del Personal Administrativo y de mantenimiento de Concentración Deportiva de Pichincha, periodo  junio 2012 – febrero 2013, Promedio de pasos semanal en la Fase de Pos prueba, por días.</a:t>
            </a: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78362150"/>
              </p:ext>
            </p:extLst>
          </p:nvPr>
        </p:nvGraphicFramePr>
        <p:xfrm>
          <a:off x="827584" y="2348880"/>
          <a:ext cx="6840759" cy="1584176"/>
        </p:xfrm>
        <a:graphic>
          <a:graphicData uri="http://schemas.openxmlformats.org/drawingml/2006/table">
            <a:tbl>
              <a:tblPr firstRow="1" firstCol="1" bandRow="1">
                <a:tableStyleId>{5C22544A-7EE6-4342-B048-85BDC9FD1C3A}</a:tableStyleId>
              </a:tblPr>
              <a:tblGrid>
                <a:gridCol w="1147471"/>
                <a:gridCol w="912760"/>
                <a:gridCol w="989199"/>
                <a:gridCol w="937940"/>
                <a:gridCol w="1088118"/>
                <a:gridCol w="872294"/>
                <a:gridCol w="892977"/>
              </a:tblGrid>
              <a:tr h="648072">
                <a:tc>
                  <a:txBody>
                    <a:bodyPr/>
                    <a:lstStyle/>
                    <a:p>
                      <a:pPr>
                        <a:spcAft>
                          <a:spcPts val="0"/>
                        </a:spcAft>
                        <a:tabLst>
                          <a:tab pos="762000" algn="l"/>
                          <a:tab pos="2700020" algn="ctr"/>
                        </a:tabLst>
                      </a:pPr>
                      <a:r>
                        <a:rPr lang="es-ES" sz="2000" dirty="0">
                          <a:effectLst/>
                        </a:rPr>
                        <a:t>Miércoles </a:t>
                      </a:r>
                      <a:endParaRPr lang="es-EC" sz="2000" dirty="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Jueves </a:t>
                      </a:r>
                      <a:endParaRPr lang="es-EC" sz="200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dirty="0">
                          <a:effectLst/>
                        </a:rPr>
                        <a:t>Viernes </a:t>
                      </a:r>
                      <a:endParaRPr lang="es-EC" sz="2000" dirty="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Sábado</a:t>
                      </a:r>
                      <a:endParaRPr lang="es-EC" sz="200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Domingo</a:t>
                      </a:r>
                      <a:endParaRPr lang="es-EC" sz="200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Lunes </a:t>
                      </a:r>
                      <a:endParaRPr lang="es-EC" sz="200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Martes</a:t>
                      </a:r>
                      <a:endParaRPr lang="es-EC" sz="2000">
                        <a:effectLst/>
                        <a:latin typeface="Times New Roman"/>
                        <a:ea typeface="Times New Roman"/>
                      </a:endParaRPr>
                    </a:p>
                  </a:txBody>
                  <a:tcPr marL="68580" marR="68580" marT="0" marB="0"/>
                </a:tc>
              </a:tr>
              <a:tr h="936104">
                <a:tc>
                  <a:txBody>
                    <a:bodyPr/>
                    <a:lstStyle/>
                    <a:p>
                      <a:pPr>
                        <a:spcAft>
                          <a:spcPts val="0"/>
                        </a:spcAft>
                        <a:tabLst>
                          <a:tab pos="762000" algn="l"/>
                          <a:tab pos="2700020" algn="ctr"/>
                        </a:tabLst>
                      </a:pPr>
                      <a:r>
                        <a:rPr lang="es-ES" sz="2000">
                          <a:effectLst/>
                        </a:rPr>
                        <a:t>12,539</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a:effectLst/>
                        </a:rPr>
                        <a:t>13,431</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a:effectLst/>
                        </a:rPr>
                        <a:t>15,200</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a:effectLst/>
                        </a:rPr>
                        <a:t>12,699</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a:effectLst/>
                        </a:rPr>
                        <a:t>12,132</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a:effectLst/>
                        </a:rPr>
                        <a:t>14,022</a:t>
                      </a:r>
                      <a:endParaRPr lang="es-EC" sz="2000">
                        <a:effectLst/>
                        <a:latin typeface="Times New Roman"/>
                        <a:ea typeface="Times New Roman"/>
                      </a:endParaRPr>
                    </a:p>
                  </a:txBody>
                  <a:tcPr marL="68580" marR="68580" marT="0" marB="0" anchor="ctr"/>
                </a:tc>
                <a:tc>
                  <a:txBody>
                    <a:bodyPr/>
                    <a:lstStyle/>
                    <a:p>
                      <a:pPr>
                        <a:spcAft>
                          <a:spcPts val="0"/>
                        </a:spcAft>
                        <a:tabLst>
                          <a:tab pos="762000" algn="l"/>
                          <a:tab pos="2700020" algn="ctr"/>
                        </a:tabLst>
                      </a:pPr>
                      <a:r>
                        <a:rPr lang="es-ES" sz="2000" dirty="0">
                          <a:effectLst/>
                        </a:rPr>
                        <a:t>13,367</a:t>
                      </a:r>
                      <a:endParaRPr lang="es-EC" sz="2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4169127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5373216"/>
            <a:ext cx="5770984" cy="706090"/>
          </a:xfrm>
          <a:solidFill>
            <a:schemeClr val="accent1">
              <a:lumMod val="60000"/>
              <a:lumOff val="40000"/>
            </a:schemeClr>
          </a:solidFill>
        </p:spPr>
        <p:txBody>
          <a:bodyPr/>
          <a:lstStyle/>
          <a:p>
            <a:r>
              <a:rPr lang="es-ES" sz="4000" dirty="0"/>
              <a:t>Pos prueba de observación</a:t>
            </a:r>
            <a:endParaRPr lang="es-EC" sz="40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63284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6008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620000" cy="1143000"/>
          </a:xfrm>
          <a:solidFill>
            <a:schemeClr val="accent1">
              <a:lumMod val="60000"/>
              <a:lumOff val="40000"/>
            </a:schemeClr>
          </a:solidFill>
        </p:spPr>
        <p:txBody>
          <a:bodyPr/>
          <a:lstStyle/>
          <a:p>
            <a:pPr algn="ctr"/>
            <a:r>
              <a:rPr lang="es-ES" sz="2000" dirty="0"/>
              <a:t>Distribución del Personal Administrativo y de mantenimiento de Concentración Deportiva de Pichincha, periodo  junio 2012 – febrero 2013, Promedio de pasos semanal en la Fase de Pos prueba, según departamento.</a:t>
            </a: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47275769"/>
              </p:ext>
            </p:extLst>
          </p:nvPr>
        </p:nvGraphicFramePr>
        <p:xfrm>
          <a:off x="1187624" y="1988840"/>
          <a:ext cx="6624735" cy="2599396"/>
        </p:xfrm>
        <a:graphic>
          <a:graphicData uri="http://schemas.openxmlformats.org/drawingml/2006/table">
            <a:tbl>
              <a:tblPr firstRow="1" firstCol="1" bandRow="1">
                <a:tableStyleId>{5C22544A-7EE6-4342-B048-85BDC9FD1C3A}</a:tableStyleId>
              </a:tblPr>
              <a:tblGrid>
                <a:gridCol w="2346759"/>
                <a:gridCol w="1126045"/>
                <a:gridCol w="3151931"/>
              </a:tblGrid>
              <a:tr h="576064">
                <a:tc>
                  <a:txBody>
                    <a:bodyPr/>
                    <a:lstStyle/>
                    <a:p>
                      <a:pPr>
                        <a:spcAft>
                          <a:spcPts val="0"/>
                        </a:spcAft>
                        <a:tabLst>
                          <a:tab pos="762000" algn="l"/>
                          <a:tab pos="2700020" algn="ctr"/>
                        </a:tabLst>
                      </a:pPr>
                      <a:r>
                        <a:rPr lang="es-ES" sz="2000" dirty="0">
                          <a:effectLst/>
                        </a:rPr>
                        <a:t>Cargo</a:t>
                      </a:r>
                      <a:endParaRPr lang="es-EC" sz="2000" dirty="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Total</a:t>
                      </a:r>
                      <a:endParaRPr lang="es-EC" sz="2000">
                        <a:effectLst/>
                        <a:latin typeface="Times New Roman"/>
                        <a:ea typeface="Times New Roman"/>
                      </a:endParaRPr>
                    </a:p>
                  </a:txBody>
                  <a:tcPr marL="68580" marR="68580" marT="0" marB="0"/>
                </a:tc>
                <a:tc>
                  <a:txBody>
                    <a:bodyPr/>
                    <a:lstStyle/>
                    <a:p>
                      <a:pPr>
                        <a:spcAft>
                          <a:spcPts val="0"/>
                        </a:spcAft>
                        <a:tabLst>
                          <a:tab pos="762000" algn="l"/>
                          <a:tab pos="2700020" algn="ctr"/>
                        </a:tabLst>
                      </a:pPr>
                      <a:r>
                        <a:rPr lang="es-ES" sz="2000">
                          <a:effectLst/>
                        </a:rPr>
                        <a:t>Promedio Pasos Semanal</a:t>
                      </a:r>
                      <a:endParaRPr lang="es-EC" sz="2000">
                        <a:effectLst/>
                        <a:latin typeface="Times New Roman"/>
                        <a:ea typeface="Times New Roman"/>
                      </a:endParaRPr>
                    </a:p>
                  </a:txBody>
                  <a:tcPr marL="68580" marR="68580" marT="0" marB="0"/>
                </a:tc>
              </a:tr>
              <a:tr h="674444">
                <a:tc>
                  <a:txBody>
                    <a:bodyPr/>
                    <a:lstStyle/>
                    <a:p>
                      <a:pPr>
                        <a:lnSpc>
                          <a:spcPct val="150000"/>
                        </a:lnSpc>
                        <a:spcAft>
                          <a:spcPts val="0"/>
                        </a:spcAft>
                        <a:tabLst>
                          <a:tab pos="762000" algn="l"/>
                          <a:tab pos="2700020" algn="ctr"/>
                        </a:tabLst>
                      </a:pPr>
                      <a:r>
                        <a:rPr lang="es-ES" sz="2000" dirty="0">
                          <a:effectLst/>
                        </a:rPr>
                        <a:t>Administrativos</a:t>
                      </a:r>
                      <a:endParaRPr lang="es-EC" sz="2000" dirty="0">
                        <a:effectLst/>
                        <a:latin typeface="Times New Roman"/>
                        <a:ea typeface="Times New Roman"/>
                      </a:endParaRPr>
                    </a:p>
                  </a:txBody>
                  <a:tcPr marL="68580" marR="68580" marT="0" marB="0"/>
                </a:tc>
                <a:tc>
                  <a:txBody>
                    <a:bodyPr/>
                    <a:lstStyle/>
                    <a:p>
                      <a:pPr>
                        <a:lnSpc>
                          <a:spcPct val="150000"/>
                        </a:lnSpc>
                        <a:spcAft>
                          <a:spcPts val="0"/>
                        </a:spcAft>
                        <a:tabLst>
                          <a:tab pos="762000" algn="l"/>
                          <a:tab pos="2700020" algn="ctr"/>
                        </a:tabLst>
                      </a:pPr>
                      <a:r>
                        <a:rPr lang="es-ES" sz="2000" dirty="0">
                          <a:effectLst/>
                        </a:rPr>
                        <a:t>12</a:t>
                      </a:r>
                      <a:endParaRPr lang="es-EC" sz="2000" dirty="0">
                        <a:effectLst/>
                        <a:latin typeface="Times New Roman"/>
                        <a:ea typeface="Times New Roman"/>
                      </a:endParaRPr>
                    </a:p>
                  </a:txBody>
                  <a:tcPr marL="68580" marR="68580" marT="0" marB="0"/>
                </a:tc>
                <a:tc>
                  <a:txBody>
                    <a:bodyPr/>
                    <a:lstStyle/>
                    <a:p>
                      <a:pPr>
                        <a:spcAft>
                          <a:spcPts val="0"/>
                        </a:spcAft>
                      </a:pPr>
                      <a:r>
                        <a:rPr lang="es-ES" sz="2000">
                          <a:effectLst/>
                        </a:rPr>
                        <a:t>11,686</a:t>
                      </a:r>
                      <a:endParaRPr lang="es-EC" sz="2000">
                        <a:effectLst/>
                        <a:latin typeface="Times New Roman"/>
                        <a:ea typeface="Times New Roman"/>
                      </a:endParaRPr>
                    </a:p>
                  </a:txBody>
                  <a:tcPr marL="68580" marR="68580" marT="0" marB="0"/>
                </a:tc>
              </a:tr>
              <a:tr h="674444">
                <a:tc>
                  <a:txBody>
                    <a:bodyPr/>
                    <a:lstStyle/>
                    <a:p>
                      <a:pPr>
                        <a:lnSpc>
                          <a:spcPct val="150000"/>
                        </a:lnSpc>
                        <a:spcAft>
                          <a:spcPts val="0"/>
                        </a:spcAft>
                        <a:tabLst>
                          <a:tab pos="762000" algn="l"/>
                          <a:tab pos="2700020" algn="ctr"/>
                        </a:tabLst>
                      </a:pPr>
                      <a:r>
                        <a:rPr lang="es-ES" sz="2000">
                          <a:effectLst/>
                        </a:rPr>
                        <a:t>Mantenimiento</a:t>
                      </a:r>
                      <a:endParaRPr lang="es-EC" sz="2000">
                        <a:effectLst/>
                        <a:latin typeface="Times New Roman"/>
                        <a:ea typeface="Times New Roman"/>
                      </a:endParaRPr>
                    </a:p>
                  </a:txBody>
                  <a:tcPr marL="68580" marR="68580" marT="0" marB="0"/>
                </a:tc>
                <a:tc>
                  <a:txBody>
                    <a:bodyPr/>
                    <a:lstStyle/>
                    <a:p>
                      <a:pPr>
                        <a:lnSpc>
                          <a:spcPct val="150000"/>
                        </a:lnSpc>
                        <a:spcAft>
                          <a:spcPts val="0"/>
                        </a:spcAft>
                        <a:tabLst>
                          <a:tab pos="762000" algn="l"/>
                          <a:tab pos="2700020" algn="ctr"/>
                        </a:tabLst>
                      </a:pPr>
                      <a:r>
                        <a:rPr lang="es-ES" sz="2000">
                          <a:effectLst/>
                        </a:rPr>
                        <a:t>9</a:t>
                      </a:r>
                      <a:endParaRPr lang="es-EC" sz="2000">
                        <a:effectLst/>
                        <a:latin typeface="Times New Roman"/>
                        <a:ea typeface="Times New Roman"/>
                      </a:endParaRPr>
                    </a:p>
                  </a:txBody>
                  <a:tcPr marL="68580" marR="68580" marT="0" marB="0"/>
                </a:tc>
                <a:tc>
                  <a:txBody>
                    <a:bodyPr/>
                    <a:lstStyle/>
                    <a:p>
                      <a:pPr>
                        <a:spcAft>
                          <a:spcPts val="0"/>
                        </a:spcAft>
                      </a:pPr>
                      <a:r>
                        <a:rPr lang="es-ES" sz="2000" dirty="0">
                          <a:effectLst/>
                        </a:rPr>
                        <a:t>15,546</a:t>
                      </a:r>
                      <a:endParaRPr lang="es-EC" sz="2000" dirty="0">
                        <a:effectLst/>
                        <a:latin typeface="Times New Roman"/>
                        <a:ea typeface="Times New Roman"/>
                      </a:endParaRPr>
                    </a:p>
                  </a:txBody>
                  <a:tcPr marL="68580" marR="68580" marT="0" marB="0"/>
                </a:tc>
              </a:tr>
              <a:tr h="674444">
                <a:tc>
                  <a:txBody>
                    <a:bodyPr/>
                    <a:lstStyle/>
                    <a:p>
                      <a:pPr>
                        <a:lnSpc>
                          <a:spcPct val="150000"/>
                        </a:lnSpc>
                        <a:spcAft>
                          <a:spcPts val="0"/>
                        </a:spcAft>
                        <a:tabLst>
                          <a:tab pos="762000" algn="l"/>
                          <a:tab pos="2700020" algn="ctr"/>
                        </a:tabLst>
                      </a:pPr>
                      <a:r>
                        <a:rPr lang="es-ES" sz="2000">
                          <a:effectLst/>
                        </a:rPr>
                        <a:t>Total </a:t>
                      </a:r>
                      <a:endParaRPr lang="es-EC" sz="2000">
                        <a:effectLst/>
                        <a:latin typeface="Times New Roman"/>
                        <a:ea typeface="Times New Roman"/>
                      </a:endParaRPr>
                    </a:p>
                  </a:txBody>
                  <a:tcPr marL="68580" marR="68580" marT="0" marB="0"/>
                </a:tc>
                <a:tc>
                  <a:txBody>
                    <a:bodyPr/>
                    <a:lstStyle/>
                    <a:p>
                      <a:pPr>
                        <a:lnSpc>
                          <a:spcPct val="150000"/>
                        </a:lnSpc>
                        <a:spcAft>
                          <a:spcPts val="0"/>
                        </a:spcAft>
                        <a:tabLst>
                          <a:tab pos="762000" algn="l"/>
                          <a:tab pos="2700020" algn="ctr"/>
                        </a:tabLst>
                      </a:pPr>
                      <a:r>
                        <a:rPr lang="es-ES" sz="2000" dirty="0">
                          <a:effectLst/>
                        </a:rPr>
                        <a:t>21</a:t>
                      </a:r>
                      <a:endParaRPr lang="es-EC" sz="2000" dirty="0">
                        <a:effectLst/>
                        <a:latin typeface="Times New Roman"/>
                        <a:ea typeface="Times New Roman"/>
                      </a:endParaRPr>
                    </a:p>
                  </a:txBody>
                  <a:tcPr marL="68580" marR="68580" marT="0" marB="0"/>
                </a:tc>
                <a:tc>
                  <a:txBody>
                    <a:bodyPr/>
                    <a:lstStyle/>
                    <a:p>
                      <a:pPr>
                        <a:spcAft>
                          <a:spcPts val="0"/>
                        </a:spcAft>
                      </a:pPr>
                      <a:r>
                        <a:rPr lang="es-ES" sz="2000" dirty="0">
                          <a:effectLst/>
                        </a:rPr>
                        <a:t>27,232</a:t>
                      </a:r>
                      <a:endParaRPr lang="es-EC"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9506926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869160"/>
            <a:ext cx="6635080" cy="778098"/>
          </a:xfrm>
          <a:solidFill>
            <a:schemeClr val="accent1">
              <a:lumMod val="60000"/>
              <a:lumOff val="40000"/>
            </a:schemeClr>
          </a:solidFill>
        </p:spPr>
        <p:txBody>
          <a:bodyPr/>
          <a:lstStyle/>
          <a:p>
            <a:r>
              <a:rPr lang="es-ES_tradnl" sz="3600" dirty="0"/>
              <a:t>Fase de pos prueba de observación</a:t>
            </a:r>
            <a:endParaRPr lang="es-EC" sz="3600"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69847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230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wheel(1)">
                                      <p:cBhvr>
                                        <p:cTn id="14"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5400" dirty="0" smtClean="0"/>
              <a:t>Conclusiones </a:t>
            </a:r>
            <a:endParaRPr lang="es-EC" sz="5400" dirty="0"/>
          </a:p>
        </p:txBody>
      </p:sp>
      <p:sp>
        <p:nvSpPr>
          <p:cNvPr id="3" name="2 Marcador de contenido"/>
          <p:cNvSpPr>
            <a:spLocks noGrp="1"/>
          </p:cNvSpPr>
          <p:nvPr>
            <p:ph idx="1"/>
          </p:nvPr>
        </p:nvSpPr>
        <p:spPr/>
        <p:txBody>
          <a:bodyPr>
            <a:normAutofit fontScale="85000" lnSpcReduction="20000"/>
          </a:bodyPr>
          <a:lstStyle/>
          <a:p>
            <a:pPr lvl="0"/>
            <a:r>
              <a:rPr lang="es-ES" dirty="0"/>
              <a:t>Se observa que la </a:t>
            </a:r>
            <a:r>
              <a:rPr lang="es-ES" dirty="0" smtClean="0"/>
              <a:t>utilización </a:t>
            </a:r>
            <a:r>
              <a:rPr lang="es-ES" dirty="0"/>
              <a:t>del pasometro incide como motivador del nivel de actividad </a:t>
            </a:r>
            <a:r>
              <a:rPr lang="es-ES" dirty="0" smtClean="0"/>
              <a:t>física </a:t>
            </a:r>
            <a:r>
              <a:rPr lang="es-ES" dirty="0"/>
              <a:t>del personal administrativo de Concentración Deportivo de Pichincha.</a:t>
            </a:r>
            <a:endParaRPr lang="es-EC" dirty="0"/>
          </a:p>
          <a:p>
            <a:pPr lvl="0"/>
            <a:r>
              <a:rPr lang="es-ES_tradnl" dirty="0"/>
              <a:t>Se observa que en el grupo Administrativos que equivale al 56,70%, realizan menor actividad física que en el grupo de mantenimiento que equivale al 35,0%.</a:t>
            </a:r>
            <a:endParaRPr lang="es-EC" dirty="0"/>
          </a:p>
          <a:p>
            <a:pPr lvl="0"/>
            <a:r>
              <a:rPr lang="es-ES_tradnl" dirty="0"/>
              <a:t>Se determino que en la Fase de </a:t>
            </a:r>
            <a:r>
              <a:rPr lang="es-ES_tradnl" dirty="0" smtClean="0"/>
              <a:t>Pre prueba </a:t>
            </a:r>
            <a:r>
              <a:rPr lang="es-ES_tradnl" dirty="0"/>
              <a:t>de acuerdo a los </a:t>
            </a:r>
            <a:r>
              <a:rPr lang="es-ES_tradnl" dirty="0" smtClean="0"/>
              <a:t>análisis </a:t>
            </a:r>
            <a:r>
              <a:rPr lang="es-ES_tradnl" dirty="0"/>
              <a:t>realizado que el departamento de mantenimiento se encuentra con un promedio de pasos muy bueno que corresponde a muy activo, mientras que administrativos esta en activos, lo que refleja mayor pasos realizados por los del </a:t>
            </a:r>
            <a:r>
              <a:rPr lang="es-ES_tradnl" dirty="0" smtClean="0"/>
              <a:t>área </a:t>
            </a:r>
            <a:r>
              <a:rPr lang="es-ES_tradnl" dirty="0"/>
              <a:t>de mantenimiento.</a:t>
            </a:r>
            <a:endParaRPr lang="es-EC" dirty="0"/>
          </a:p>
          <a:p>
            <a:pPr lvl="0"/>
            <a:r>
              <a:rPr lang="es-ES_tradnl" dirty="0"/>
              <a:t>Una vez aplicados el </a:t>
            </a:r>
            <a:r>
              <a:rPr lang="es-ES_tradnl" dirty="0" smtClean="0"/>
              <a:t>análisis </a:t>
            </a:r>
            <a:r>
              <a:rPr lang="es-ES_tradnl" dirty="0"/>
              <a:t>a los grupos empleados de CDP se observa en virtud al sexo que los hombres realizan mayor cantidad de pasos teniendo mas gasto </a:t>
            </a:r>
            <a:r>
              <a:rPr lang="es-ES_tradnl" dirty="0" smtClean="0"/>
              <a:t>energético </a:t>
            </a:r>
            <a:r>
              <a:rPr lang="es-ES_tradnl" dirty="0"/>
              <a:t>en relación a las mujeres empleadas de CDP.</a:t>
            </a:r>
            <a:endParaRPr lang="es-EC" dirty="0"/>
          </a:p>
          <a:p>
            <a:pPr lvl="0"/>
            <a:r>
              <a:rPr lang="es-ES" dirty="0"/>
              <a:t>De acuerdo al </a:t>
            </a:r>
            <a:r>
              <a:rPr lang="es-ES" dirty="0" smtClean="0"/>
              <a:t>análisis </a:t>
            </a:r>
            <a:r>
              <a:rPr lang="es-ES" dirty="0"/>
              <a:t>realizado considerando la edad de los investigados </a:t>
            </a:r>
            <a:r>
              <a:rPr lang="es-ES_tradnl" dirty="0"/>
              <a:t>se puede observar que los que más pasos realizan son los que se encuentran entre 30 y 40 años seguidos de los de 50 -60 años y los que menos pasos realizan son los de 30 a 40.</a:t>
            </a:r>
            <a:endParaRPr lang="es-EC" dirty="0"/>
          </a:p>
          <a:p>
            <a:endParaRPr lang="es-EC" dirty="0"/>
          </a:p>
        </p:txBody>
      </p:sp>
    </p:spTree>
    <p:extLst>
      <p:ext uri="{BB962C8B-B14F-4D97-AF65-F5344CB8AC3E}">
        <p14:creationId xmlns:p14="http://schemas.microsoft.com/office/powerpoint/2010/main" val="25322670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114800" cy="1972816"/>
          </a:xfrm>
          <a:solidFill>
            <a:schemeClr val="accent1">
              <a:lumMod val="40000"/>
              <a:lumOff val="60000"/>
            </a:schemeClr>
          </a:solidFill>
        </p:spPr>
        <p:txBody>
          <a:bodyPr/>
          <a:lstStyle/>
          <a:p>
            <a:r>
              <a:rPr lang="es-EC" dirty="0"/>
              <a:t>¿Cómo incide la utilización  del pasómetro como motivador del  nivel de Actividad Física en el Personal de Concentración Deportiva de Pichincha? </a:t>
            </a:r>
          </a:p>
          <a:p>
            <a:endParaRPr lang="es-EC" dirty="0"/>
          </a:p>
        </p:txBody>
      </p:sp>
      <p:sp>
        <p:nvSpPr>
          <p:cNvPr id="4" name="1 Título"/>
          <p:cNvSpPr>
            <a:spLocks noGrp="1"/>
          </p:cNvSpPr>
          <p:nvPr>
            <p:ph type="title"/>
          </p:nvPr>
        </p:nvSpPr>
        <p:spPr>
          <a:xfrm>
            <a:off x="457200" y="274638"/>
            <a:ext cx="6275040" cy="778098"/>
          </a:xfrm>
          <a:solidFill>
            <a:schemeClr val="accent3"/>
          </a:solidFill>
        </p:spPr>
        <p:txBody>
          <a:bodyPr/>
          <a:lstStyle/>
          <a:p>
            <a:r>
              <a:rPr lang="es-EC" sz="4000" dirty="0" smtClean="0">
                <a:solidFill>
                  <a:schemeClr val="bg1"/>
                </a:solidFill>
              </a:rPr>
              <a:t>Problema  de la Investigación</a:t>
            </a:r>
            <a:endParaRPr lang="es-EC" sz="4000" dirty="0">
              <a:solidFill>
                <a:schemeClr val="bg1"/>
              </a:solidFill>
            </a:endParaRPr>
          </a:p>
        </p:txBody>
      </p:sp>
      <p:pic>
        <p:nvPicPr>
          <p:cNvPr id="1026" name="Picture 2" descr="http://vidasaludable.com/wp-content/uploads/2013/04/mujer-con-actividad-fisica.png"/>
          <p:cNvPicPr>
            <a:picLocks noChangeAspect="1" noChangeArrowheads="1"/>
          </p:cNvPicPr>
          <p:nvPr/>
        </p:nvPicPr>
        <p:blipFill rotWithShape="1">
          <a:blip r:embed="rId2">
            <a:extLst>
              <a:ext uri="{28A0092B-C50C-407E-A947-70E740481C1C}">
                <a14:useLocalDpi xmlns:a14="http://schemas.microsoft.com/office/drawing/2010/main" val="0"/>
              </a:ext>
            </a:extLst>
          </a:blip>
          <a:srcRect r="27327"/>
          <a:stretch/>
        </p:blipFill>
        <p:spPr bwMode="auto">
          <a:xfrm>
            <a:off x="3779912" y="3140968"/>
            <a:ext cx="434343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08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2000"/>
                                        <p:tgtEl>
                                          <p:spTgt spid="1026"/>
                                        </p:tgtEl>
                                      </p:cBhvr>
                                    </p:animEffect>
                                    <p:anim calcmode="lin" valueType="num">
                                      <p:cBhvr>
                                        <p:cTn id="25" dur="2000" fill="hold"/>
                                        <p:tgtEl>
                                          <p:spTgt spid="1026"/>
                                        </p:tgtEl>
                                        <p:attrNameLst>
                                          <p:attrName>ppt_w</p:attrName>
                                        </p:attrNameLst>
                                      </p:cBhvr>
                                      <p:tavLst>
                                        <p:tav tm="0" fmla="#ppt_w*sin(2.5*pi*$)">
                                          <p:val>
                                            <p:fltVal val="0"/>
                                          </p:val>
                                        </p:tav>
                                        <p:tav tm="100000">
                                          <p:val>
                                            <p:fltVal val="1"/>
                                          </p:val>
                                        </p:tav>
                                      </p:tavLst>
                                    </p:anim>
                                    <p:anim calcmode="lin" valueType="num">
                                      <p:cBhvr>
                                        <p:cTn id="2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 </a:t>
            </a:r>
            <a:endParaRPr lang="es-EC" dirty="0"/>
          </a:p>
        </p:txBody>
      </p:sp>
      <p:sp>
        <p:nvSpPr>
          <p:cNvPr id="3" name="2 Marcador de contenido"/>
          <p:cNvSpPr>
            <a:spLocks noGrp="1"/>
          </p:cNvSpPr>
          <p:nvPr>
            <p:ph idx="1"/>
          </p:nvPr>
        </p:nvSpPr>
        <p:spPr>
          <a:xfrm>
            <a:off x="457200" y="1600200"/>
            <a:ext cx="7620000" cy="3989040"/>
          </a:xfrm>
        </p:spPr>
        <p:txBody>
          <a:bodyPr>
            <a:noAutofit/>
          </a:bodyPr>
          <a:lstStyle/>
          <a:p>
            <a:pPr lvl="0"/>
            <a:r>
              <a:rPr lang="es-ES" sz="2000" dirty="0"/>
              <a:t>El uso </a:t>
            </a:r>
            <a:r>
              <a:rPr lang="es-ES" sz="2000" dirty="0" smtClean="0"/>
              <a:t>frecuente </a:t>
            </a:r>
            <a:r>
              <a:rPr lang="es-ES" sz="2000" dirty="0"/>
              <a:t>del pasometro, el mismo que permite estar motivado para la realización de mayor actividad física ya que este provoca </a:t>
            </a:r>
            <a:r>
              <a:rPr lang="es-ES" sz="2000" dirty="0" smtClean="0"/>
              <a:t>interés </a:t>
            </a:r>
            <a:r>
              <a:rPr lang="es-ES" sz="2000" dirty="0"/>
              <a:t>de control y exigencias de gasto </a:t>
            </a:r>
            <a:r>
              <a:rPr lang="es-ES" sz="2000" dirty="0" smtClean="0"/>
              <a:t>energético.</a:t>
            </a:r>
            <a:endParaRPr lang="es-EC" sz="2000" dirty="0"/>
          </a:p>
          <a:p>
            <a:pPr lvl="0"/>
            <a:r>
              <a:rPr lang="es-ES" sz="2000" dirty="0"/>
              <a:t>Implantar espacios de tiempo para realizar desplazamiento que permitan disminuir el estrés y realizar mayor desgaste físico sin que estos se encuentren </a:t>
            </a:r>
            <a:r>
              <a:rPr lang="es-ES" sz="2000" dirty="0" smtClean="0"/>
              <a:t>estáticos </a:t>
            </a:r>
            <a:r>
              <a:rPr lang="es-ES" sz="2000" dirty="0"/>
              <a:t>y que provoque </a:t>
            </a:r>
            <a:r>
              <a:rPr lang="es-ES" sz="2000" dirty="0" smtClean="0"/>
              <a:t>interés </a:t>
            </a:r>
            <a:r>
              <a:rPr lang="es-ES" sz="2000" dirty="0"/>
              <a:t>por movilizarse y </a:t>
            </a:r>
            <a:r>
              <a:rPr lang="es-ES" sz="2000" dirty="0" smtClean="0"/>
              <a:t>así </a:t>
            </a:r>
            <a:r>
              <a:rPr lang="es-ES" sz="2000" dirty="0"/>
              <a:t>provoque desgaste físico.</a:t>
            </a:r>
            <a:endParaRPr lang="es-EC" sz="2000" dirty="0"/>
          </a:p>
          <a:p>
            <a:pPr lvl="0"/>
            <a:r>
              <a:rPr lang="es-ES" sz="2000" dirty="0"/>
              <a:t>Implantar un programa permanente  de motivación para la practica de la actividad física considerando el control del pasometro y la sistematización del volumen de pasos realizados para el beneficio de los empleados de CDP y </a:t>
            </a:r>
            <a:r>
              <a:rPr lang="es-ES" sz="2000" dirty="0" smtClean="0"/>
              <a:t>así </a:t>
            </a:r>
            <a:r>
              <a:rPr lang="es-ES" sz="2000" dirty="0"/>
              <a:t>disminuir los problemas de salud física y mental</a:t>
            </a:r>
            <a:r>
              <a:rPr lang="es-ES" sz="2000" dirty="0" smtClean="0"/>
              <a:t>.</a:t>
            </a:r>
            <a:endParaRPr lang="es-EC" sz="2000" dirty="0"/>
          </a:p>
        </p:txBody>
      </p:sp>
    </p:spTree>
    <p:extLst>
      <p:ext uri="{BB962C8B-B14F-4D97-AF65-F5344CB8AC3E}">
        <p14:creationId xmlns:p14="http://schemas.microsoft.com/office/powerpoint/2010/main" val="35941542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7620000" cy="3384376"/>
          </a:xfrm>
        </p:spPr>
        <p:txBody>
          <a:bodyPr>
            <a:normAutofit fontScale="92500" lnSpcReduction="10000"/>
          </a:bodyPr>
          <a:lstStyle/>
          <a:p>
            <a:pPr lvl="0"/>
            <a:r>
              <a:rPr lang="es-ES" sz="2400" dirty="0"/>
              <a:t>Mantener este instrumento de control y la aplicación de un plan de mejoramiento para mayor actividad física, el mismo que es un instrumento de coordinación con el plan de trabajo propuesto. </a:t>
            </a:r>
            <a:endParaRPr lang="es-EC" sz="2400" dirty="0"/>
          </a:p>
          <a:p>
            <a:pPr lvl="0"/>
            <a:r>
              <a:rPr lang="es-ES_tradnl" sz="2400" dirty="0"/>
              <a:t>Intervenir con el grupo administrativo con un programa que provoque interés por la realización en los diferentes días.</a:t>
            </a:r>
            <a:endParaRPr lang="es-EC" sz="2400" dirty="0"/>
          </a:p>
          <a:p>
            <a:pPr lvl="0"/>
            <a:r>
              <a:rPr lang="es-ES_tradnl" sz="2400" dirty="0"/>
              <a:t>Motivar al mayor desgaste físico el día domingo el mismo que es el de menor actividad física determinada por la investigación mediante el control del pasometro y un plan estrictamente para el día mencionado.</a:t>
            </a:r>
            <a:endParaRPr lang="es-EC" sz="2400" dirty="0"/>
          </a:p>
          <a:p>
            <a:endParaRPr lang="es-EC" dirty="0"/>
          </a:p>
        </p:txBody>
      </p:sp>
    </p:spTree>
    <p:extLst>
      <p:ext uri="{BB962C8B-B14F-4D97-AF65-F5344CB8AC3E}">
        <p14:creationId xmlns:p14="http://schemas.microsoft.com/office/powerpoint/2010/main" val="18489689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Bibliografía </a:t>
            </a:r>
            <a:endParaRPr lang="es-EC" dirty="0"/>
          </a:p>
        </p:txBody>
      </p:sp>
      <p:sp>
        <p:nvSpPr>
          <p:cNvPr id="3" name="2 Marcador de contenido"/>
          <p:cNvSpPr>
            <a:spLocks noGrp="1"/>
          </p:cNvSpPr>
          <p:nvPr>
            <p:ph idx="1"/>
          </p:nvPr>
        </p:nvSpPr>
        <p:spPr/>
        <p:txBody>
          <a:bodyPr>
            <a:normAutofit fontScale="92500" lnSpcReduction="10000"/>
          </a:bodyPr>
          <a:lstStyle/>
          <a:p>
            <a:r>
              <a:rPr lang="en-US" dirty="0"/>
              <a:t>Bravata, D. M. (2007). Using Pedometers to Increase Physical Activity and Improve Health . </a:t>
            </a:r>
            <a:r>
              <a:rPr lang="es-ES" dirty="0"/>
              <a:t>Estados Unidos : Wikipedia .</a:t>
            </a:r>
            <a:endParaRPr lang="es-EC" dirty="0"/>
          </a:p>
          <a:p>
            <a:r>
              <a:rPr lang="es-ES" dirty="0"/>
              <a:t>Carpio, L. (2011). Actividad física, Factor clave, en la prevención de la obesidad. . La Habana: IDEAR.</a:t>
            </a:r>
            <a:endParaRPr lang="es-EC" dirty="0"/>
          </a:p>
          <a:p>
            <a:r>
              <a:rPr lang="es-ES" dirty="0"/>
              <a:t>Carpio, P. (2008). Incidencia de la utilización del pasómetro como estimulador en el incremento del nivel de Actividad Física por experimentación en el Personal. Quito: Tesis Espe.</a:t>
            </a:r>
            <a:endParaRPr lang="es-EC" dirty="0"/>
          </a:p>
          <a:p>
            <a:r>
              <a:rPr lang="es-ES" dirty="0"/>
              <a:t>Carpio, P. (2008). Incidencia de la utilización del pasómetro como estimulador en el incremento del nivel de Actividad Física por experimentación en el Personal. Quito: Repositorio ESPE.</a:t>
            </a:r>
            <a:endParaRPr lang="es-EC" dirty="0"/>
          </a:p>
          <a:p>
            <a:r>
              <a:rPr lang="es-ES" dirty="0"/>
              <a:t>CELAFIS. (2002). Programa Agita São Paulo, CELAFIS (Centro de </a:t>
            </a:r>
            <a:r>
              <a:rPr lang="es-ES" dirty="0" smtClean="0"/>
              <a:t>Estadios </a:t>
            </a:r>
            <a:r>
              <a:rPr lang="es-ES" dirty="0"/>
              <a:t>de </a:t>
            </a:r>
            <a:r>
              <a:rPr lang="es-ES" dirty="0" smtClean="0"/>
              <a:t>Laboratorio </a:t>
            </a:r>
            <a:r>
              <a:rPr lang="es-ES" dirty="0"/>
              <a:t>de la Actividad Física de San Cayetano del Sur) Brasil, 2002. Sao </a:t>
            </a:r>
            <a:r>
              <a:rPr lang="es-ES" dirty="0" smtClean="0"/>
              <a:t>Cayetano.</a:t>
            </a:r>
            <a:endParaRPr lang="es-EC" dirty="0"/>
          </a:p>
          <a:p>
            <a:r>
              <a:rPr lang="es-ES" dirty="0"/>
              <a:t>Correa, J. (2012). Colombia Grupo de Investigación en Actividad Física y Desarrollo Humano. Rosario, Buenos Aires: Revista muévete por tu salud.</a:t>
            </a:r>
            <a:endParaRPr lang="es-EC" dirty="0"/>
          </a:p>
          <a:p>
            <a:endParaRPr lang="es-EC" dirty="0"/>
          </a:p>
        </p:txBody>
      </p:sp>
    </p:spTree>
    <p:extLst>
      <p:ext uri="{BB962C8B-B14F-4D97-AF65-F5344CB8AC3E}">
        <p14:creationId xmlns:p14="http://schemas.microsoft.com/office/powerpoint/2010/main" val="31347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1)">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heel(1)">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600200"/>
            <a:ext cx="7620000" cy="1252736"/>
          </a:xfrm>
        </p:spPr>
        <p:style>
          <a:lnRef idx="3">
            <a:schemeClr val="lt1"/>
          </a:lnRef>
          <a:fillRef idx="1">
            <a:schemeClr val="dk1"/>
          </a:fillRef>
          <a:effectRef idx="1">
            <a:schemeClr val="dk1"/>
          </a:effectRef>
          <a:fontRef idx="minor">
            <a:schemeClr val="lt1"/>
          </a:fontRef>
        </p:style>
        <p:txBody>
          <a:bodyPr>
            <a:normAutofit lnSpcReduction="10000"/>
          </a:bodyPr>
          <a:lstStyle/>
          <a:p>
            <a:pPr marL="114300" indent="0" algn="ctr">
              <a:buNone/>
            </a:pPr>
            <a:r>
              <a:rPr lang="es-EC" sz="8000" b="1" dirty="0" smtClean="0"/>
              <a:t>GRACIAS </a:t>
            </a:r>
            <a:endParaRPr lang="es-EC" sz="8000" b="1" dirty="0"/>
          </a:p>
        </p:txBody>
      </p:sp>
    </p:spTree>
    <p:extLst>
      <p:ext uri="{BB962C8B-B14F-4D97-AF65-F5344CB8AC3E}">
        <p14:creationId xmlns:p14="http://schemas.microsoft.com/office/powerpoint/2010/main" val="2826272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395536" y="332656"/>
            <a:ext cx="7620000" cy="3024336"/>
          </a:xfrm>
          <a:solidFill>
            <a:schemeClr val="accent6">
              <a:lumMod val="40000"/>
              <a:lumOff val="60000"/>
            </a:schemeClr>
          </a:solidFill>
        </p:spPr>
        <p:txBody>
          <a:bodyPr>
            <a:normAutofit fontScale="92500" lnSpcReduction="20000"/>
          </a:bodyPr>
          <a:lstStyle/>
          <a:p>
            <a:pPr marL="114300" indent="0" algn="ctr">
              <a:buNone/>
            </a:pPr>
            <a:r>
              <a:rPr lang="es-EC" sz="1800" b="1" dirty="0" smtClean="0"/>
              <a:t/>
            </a:r>
            <a:br>
              <a:rPr lang="es-EC" sz="1800" b="1" dirty="0" smtClean="0"/>
            </a:br>
            <a:r>
              <a:rPr lang="es-EC" sz="1900" b="1" dirty="0" smtClean="0"/>
              <a:t>Pregunta </a:t>
            </a:r>
            <a:r>
              <a:rPr lang="es-EC" sz="1900" b="1" dirty="0"/>
              <a:t>de la investigación</a:t>
            </a:r>
            <a:r>
              <a:rPr lang="es-ES" sz="1800" b="1" dirty="0"/>
              <a:t/>
            </a:r>
            <a:br>
              <a:rPr lang="es-ES" sz="1800" b="1" dirty="0"/>
            </a:br>
            <a:r>
              <a:rPr lang="es-EC" sz="1600" dirty="0"/>
              <a:t>¿</a:t>
            </a:r>
            <a:r>
              <a:rPr lang="es-EC" sz="1900" dirty="0"/>
              <a:t>Cómo incide la utilización  del pasómetro como motivador del  nivel de Actividad Física en el Personal de Concentración Deportiva de Pichincha? </a:t>
            </a:r>
            <a:r>
              <a:rPr lang="es-EC" sz="1800" dirty="0"/>
              <a:t/>
            </a:r>
            <a:br>
              <a:rPr lang="es-EC" sz="1800" dirty="0"/>
            </a:br>
            <a:r>
              <a:rPr lang="es-EC" sz="1800" dirty="0"/>
              <a:t/>
            </a:r>
            <a:br>
              <a:rPr lang="es-EC" sz="1800" dirty="0"/>
            </a:br>
            <a:r>
              <a:rPr lang="es-EC" b="1" dirty="0"/>
              <a:t>Justificación</a:t>
            </a:r>
            <a:r>
              <a:rPr lang="es-EC" sz="1800" b="1" dirty="0"/>
              <a:t/>
            </a:r>
            <a:br>
              <a:rPr lang="es-EC" sz="1800" b="1" dirty="0"/>
            </a:br>
            <a:r>
              <a:rPr lang="es-ES" sz="1900" dirty="0"/>
              <a:t>Los Beneficiarios directos de este proyecto de investigación serán el personal que conforma institución Concentración Deportiva de Pichincha y sus familias,  ya que socialmente el sedentarismo es causa de una enfermedad contagiosa, y al combatirlo, lograremos mejorar nuestra calidad de </a:t>
            </a:r>
            <a:r>
              <a:rPr lang="es-ES" sz="1900" dirty="0" smtClean="0"/>
              <a:t>vida y </a:t>
            </a:r>
            <a:r>
              <a:rPr lang="es-ES" sz="1900" dirty="0"/>
              <a:t>la productividad laboral de este grupo humano</a:t>
            </a:r>
            <a:r>
              <a:rPr lang="es-ES" sz="1900" dirty="0" smtClean="0"/>
              <a:t>.</a:t>
            </a:r>
            <a:r>
              <a:rPr lang="es-EC" sz="3200" b="1" dirty="0"/>
              <a:t/>
            </a:r>
            <a:br>
              <a:rPr lang="es-EC" sz="3200" b="1" dirty="0"/>
            </a:br>
            <a:endParaRPr lang="es-EC" sz="3200" dirty="0"/>
          </a:p>
        </p:txBody>
      </p:sp>
      <p:pic>
        <p:nvPicPr>
          <p:cNvPr id="2050" name="Picture 2" descr="https://homominimus.files.wordpress.com/2014/07/file000155604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7704856" cy="325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022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up)">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970784" cy="2260848"/>
          </a:xfrm>
          <a:solidFill>
            <a:schemeClr val="accent1">
              <a:lumMod val="40000"/>
              <a:lumOff val="60000"/>
            </a:schemeClr>
          </a:solidFill>
        </p:spPr>
        <p:txBody>
          <a:bodyPr>
            <a:normAutofit lnSpcReduction="10000"/>
          </a:bodyPr>
          <a:lstStyle/>
          <a:p>
            <a:r>
              <a:rPr lang="es-EC" dirty="0"/>
              <a:t>Determinar la incidencia de la utilización  el pasómetro como motivador en el nivel de actividad física del personal administrativo de Concentración </a:t>
            </a:r>
            <a:r>
              <a:rPr lang="es-EC" dirty="0" smtClean="0"/>
              <a:t>Deportiva </a:t>
            </a:r>
            <a:r>
              <a:rPr lang="es-EC" dirty="0"/>
              <a:t>de Pichincha.</a:t>
            </a:r>
          </a:p>
          <a:p>
            <a:endParaRPr lang="es-EC" dirty="0"/>
          </a:p>
        </p:txBody>
      </p:sp>
      <p:sp>
        <p:nvSpPr>
          <p:cNvPr id="4" name="1 Título"/>
          <p:cNvSpPr>
            <a:spLocks noGrp="1"/>
          </p:cNvSpPr>
          <p:nvPr>
            <p:ph type="title"/>
          </p:nvPr>
        </p:nvSpPr>
        <p:spPr>
          <a:xfrm>
            <a:off x="457200" y="274638"/>
            <a:ext cx="4546848" cy="922114"/>
          </a:xfrm>
          <a:solidFill>
            <a:schemeClr val="accent3"/>
          </a:solidFill>
        </p:spPr>
        <p:txBody>
          <a:bodyPr/>
          <a:lstStyle/>
          <a:p>
            <a:r>
              <a:rPr lang="es-EC" sz="4000" dirty="0" smtClean="0">
                <a:solidFill>
                  <a:schemeClr val="bg1"/>
                </a:solidFill>
              </a:rPr>
              <a:t>OBJETIVO GENERAL</a:t>
            </a:r>
            <a:endParaRPr lang="es-EC" sz="4000" dirty="0">
              <a:solidFill>
                <a:schemeClr val="bg1"/>
              </a:solidFill>
            </a:endParaRPr>
          </a:p>
        </p:txBody>
      </p:sp>
      <p:pic>
        <p:nvPicPr>
          <p:cNvPr id="3074" name="Picture 2" descr="http://img.medicalexpo.es/images_me/photo-g/70645-73707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3904265"/>
            <a:ext cx="4752528" cy="250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974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fltVal val="0"/>
                                          </p:val>
                                        </p:tav>
                                        <p:tav tm="100000">
                                          <p:val>
                                            <p:strVal val="#ppt_w"/>
                                          </p:val>
                                        </p:tav>
                                      </p:tavLst>
                                    </p:anim>
                                    <p:anim calcmode="lin" valueType="num">
                                      <p:cBhvr>
                                        <p:cTn id="23" dur="500" fill="hold"/>
                                        <p:tgtEl>
                                          <p:spTgt spid="3074"/>
                                        </p:tgtEl>
                                        <p:attrNameLst>
                                          <p:attrName>ppt_h</p:attrName>
                                        </p:attrNameLst>
                                      </p:cBhvr>
                                      <p:tavLst>
                                        <p:tav tm="0">
                                          <p:val>
                                            <p:fltVal val="0"/>
                                          </p:val>
                                        </p:tav>
                                        <p:tav tm="100000">
                                          <p:val>
                                            <p:strVal val="#ppt_h"/>
                                          </p:val>
                                        </p:tav>
                                      </p:tavLst>
                                    </p:anim>
                                    <p:animEffect transition="in" filter="fade">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618856" cy="2980928"/>
          </a:xfrm>
          <a:solidFill>
            <a:schemeClr val="accent1">
              <a:lumMod val="40000"/>
              <a:lumOff val="60000"/>
            </a:schemeClr>
          </a:solidFill>
        </p:spPr>
        <p:txBody>
          <a:bodyPr>
            <a:normAutofit fontScale="92500"/>
          </a:bodyPr>
          <a:lstStyle/>
          <a:p>
            <a:pPr lvl="0"/>
            <a:r>
              <a:rPr lang="es-EC" dirty="0"/>
              <a:t>Determinar el nivel de actividad física en el que se encuentra el personal  de Concentración Deportiva de Pichincha con la utilización de pasómetro.</a:t>
            </a:r>
          </a:p>
          <a:p>
            <a:pPr lvl="0"/>
            <a:r>
              <a:rPr lang="es-EC" dirty="0"/>
              <a:t>Dar una charla motivacional acerca de la utilización del pasómetro.</a:t>
            </a:r>
          </a:p>
          <a:p>
            <a:pPr lvl="0"/>
            <a:r>
              <a:rPr lang="es-EC" dirty="0"/>
              <a:t>Evaluar pos la charla de motivación, como se comporta el nivel de la actividad física.</a:t>
            </a:r>
          </a:p>
          <a:p>
            <a:endParaRPr lang="es-EC" dirty="0"/>
          </a:p>
        </p:txBody>
      </p:sp>
      <p:sp>
        <p:nvSpPr>
          <p:cNvPr id="4" name="1 Título"/>
          <p:cNvSpPr>
            <a:spLocks noGrp="1"/>
          </p:cNvSpPr>
          <p:nvPr>
            <p:ph type="title"/>
          </p:nvPr>
        </p:nvSpPr>
        <p:spPr>
          <a:xfrm>
            <a:off x="457200" y="274638"/>
            <a:ext cx="5410944" cy="994122"/>
          </a:xfrm>
          <a:solidFill>
            <a:schemeClr val="accent3"/>
          </a:solidFill>
        </p:spPr>
        <p:txBody>
          <a:bodyPr/>
          <a:lstStyle/>
          <a:p>
            <a:r>
              <a:rPr lang="es-EC" sz="4000" dirty="0" smtClean="0">
                <a:solidFill>
                  <a:schemeClr val="bg1"/>
                </a:solidFill>
              </a:rPr>
              <a:t>OBJETIVOS ESPECIFICOS </a:t>
            </a:r>
            <a:endParaRPr lang="es-EC" sz="4000" dirty="0">
              <a:solidFill>
                <a:schemeClr val="bg1"/>
              </a:solidFill>
            </a:endParaRPr>
          </a:p>
        </p:txBody>
      </p:sp>
      <p:pic>
        <p:nvPicPr>
          <p:cNvPr id="4098" name="Picture 2" descr="http://mm.salood.com/deporte/podometro-dep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3114537"/>
            <a:ext cx="338437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231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randombar(vertical)">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7584" y="260648"/>
            <a:ext cx="6923112" cy="1138138"/>
          </a:xfrm>
          <a:solidFill>
            <a:schemeClr val="accent3"/>
          </a:solidFill>
        </p:spPr>
        <p:txBody>
          <a:bodyPr/>
          <a:lstStyle/>
          <a:p>
            <a:pPr algn="ctr"/>
            <a:r>
              <a:rPr lang="es-EC" sz="3600" dirty="0" smtClean="0">
                <a:solidFill>
                  <a:schemeClr val="bg1"/>
                </a:solidFill>
              </a:rPr>
              <a:t>HIPOTESIS DE INVESTIGACION </a:t>
            </a:r>
            <a:endParaRPr lang="es-EC" sz="3600" dirty="0">
              <a:solidFill>
                <a:schemeClr val="bg1"/>
              </a:solidFill>
            </a:endParaRPr>
          </a:p>
        </p:txBody>
      </p:sp>
      <p:sp>
        <p:nvSpPr>
          <p:cNvPr id="5" name="2 Marcador de contenido"/>
          <p:cNvSpPr>
            <a:spLocks noGrp="1"/>
          </p:cNvSpPr>
          <p:nvPr>
            <p:ph idx="1"/>
          </p:nvPr>
        </p:nvSpPr>
        <p:spPr>
          <a:xfrm>
            <a:off x="395536" y="1412776"/>
            <a:ext cx="7620000" cy="2764904"/>
          </a:xfrm>
          <a:solidFill>
            <a:schemeClr val="accent1">
              <a:lumMod val="40000"/>
              <a:lumOff val="60000"/>
            </a:schemeClr>
          </a:solidFill>
        </p:spPr>
        <p:txBody>
          <a:bodyPr>
            <a:normAutofit fontScale="92500" lnSpcReduction="20000"/>
          </a:bodyPr>
          <a:lstStyle/>
          <a:p>
            <a:pPr marL="114300" indent="0" algn="ctr">
              <a:buNone/>
            </a:pPr>
            <a:r>
              <a:rPr lang="es-MX" b="1" dirty="0"/>
              <a:t>Hipótesis de </a:t>
            </a:r>
            <a:r>
              <a:rPr lang="es-MX" b="1" dirty="0" smtClean="0"/>
              <a:t>trabajo</a:t>
            </a:r>
            <a:endParaRPr lang="es-EC" b="1" dirty="0" smtClean="0"/>
          </a:p>
          <a:p>
            <a:pPr marL="114300" indent="0" algn="just">
              <a:buNone/>
            </a:pPr>
            <a:r>
              <a:rPr lang="es-ES" dirty="0" smtClean="0"/>
              <a:t>Incidencia de la utilización del pasómetro como motivador del nivel de actividad física del personal administrativo de concentración deportiva de pichincha. Durante el primer semestre del 2012” propuesta alternativa.</a:t>
            </a:r>
            <a:r>
              <a:rPr lang="es-EC" dirty="0" smtClean="0"/>
              <a:t> </a:t>
            </a:r>
          </a:p>
          <a:p>
            <a:pPr marL="114300" indent="0" algn="ctr">
              <a:buNone/>
            </a:pPr>
            <a:r>
              <a:rPr lang="es-MX" b="1" dirty="0" smtClean="0"/>
              <a:t>Hipótesis </a:t>
            </a:r>
            <a:r>
              <a:rPr lang="es-MX" b="1" dirty="0"/>
              <a:t>nula</a:t>
            </a:r>
            <a:endParaRPr lang="es-EC" b="1" dirty="0"/>
          </a:p>
          <a:p>
            <a:pPr marL="114300" indent="0" algn="just">
              <a:buNone/>
            </a:pPr>
            <a:r>
              <a:rPr lang="es-ES" dirty="0"/>
              <a:t>L</a:t>
            </a:r>
            <a:r>
              <a:rPr lang="es-ES" dirty="0" smtClean="0"/>
              <a:t>a </a:t>
            </a:r>
            <a:r>
              <a:rPr lang="es-ES" dirty="0"/>
              <a:t>utilización del </a:t>
            </a:r>
            <a:r>
              <a:rPr lang="es-ES" dirty="0" smtClean="0"/>
              <a:t>pasómetro </a:t>
            </a:r>
            <a:r>
              <a:rPr lang="es-ES" b="1" dirty="0" smtClean="0"/>
              <a:t>no</a:t>
            </a:r>
            <a:r>
              <a:rPr lang="es-ES" dirty="0" smtClean="0"/>
              <a:t> incide  </a:t>
            </a:r>
            <a:r>
              <a:rPr lang="es-ES" dirty="0"/>
              <a:t>como motivador </a:t>
            </a:r>
            <a:r>
              <a:rPr lang="es-ES" dirty="0" smtClean="0"/>
              <a:t>de la  </a:t>
            </a:r>
            <a:r>
              <a:rPr lang="es-ES" dirty="0"/>
              <a:t>actividad física del personal administrativo de concentración deportiva de pichincha. Durante el primer semestre del 2012” propuesta alternativa.</a:t>
            </a:r>
            <a:r>
              <a:rPr lang="es-EC" dirty="0"/>
              <a:t> </a:t>
            </a:r>
          </a:p>
          <a:p>
            <a:endParaRPr lang="es-EC" dirty="0"/>
          </a:p>
        </p:txBody>
      </p:sp>
      <p:pic>
        <p:nvPicPr>
          <p:cNvPr id="5122" name="Picture 2" descr="https://media.flixcar.com/f360cdn/Samsung-306889412-SM-R3800VSLZTO-4588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88" y="4149080"/>
            <a:ext cx="720080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45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wipe(down)">
                                      <p:cBhvr>
                                        <p:cTn id="47" dur="580">
                                          <p:stCondLst>
                                            <p:cond delay="0"/>
                                          </p:stCondLst>
                                        </p:cTn>
                                        <p:tgtEl>
                                          <p:spTgt spid="5122"/>
                                        </p:tgtEl>
                                      </p:cBhvr>
                                    </p:animEffect>
                                    <p:anim calcmode="lin" valueType="num">
                                      <p:cBhvr>
                                        <p:cTn id="4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53" dur="26">
                                          <p:stCondLst>
                                            <p:cond delay="650"/>
                                          </p:stCondLst>
                                        </p:cTn>
                                        <p:tgtEl>
                                          <p:spTgt spid="5122"/>
                                        </p:tgtEl>
                                      </p:cBhvr>
                                      <p:to x="100000" y="60000"/>
                                    </p:animScale>
                                    <p:animScale>
                                      <p:cBhvr>
                                        <p:cTn id="54" dur="166" decel="50000">
                                          <p:stCondLst>
                                            <p:cond delay="676"/>
                                          </p:stCondLst>
                                        </p:cTn>
                                        <p:tgtEl>
                                          <p:spTgt spid="5122"/>
                                        </p:tgtEl>
                                      </p:cBhvr>
                                      <p:to x="100000" y="100000"/>
                                    </p:animScale>
                                    <p:animScale>
                                      <p:cBhvr>
                                        <p:cTn id="55" dur="26">
                                          <p:stCondLst>
                                            <p:cond delay="1312"/>
                                          </p:stCondLst>
                                        </p:cTn>
                                        <p:tgtEl>
                                          <p:spTgt spid="5122"/>
                                        </p:tgtEl>
                                      </p:cBhvr>
                                      <p:to x="100000" y="80000"/>
                                    </p:animScale>
                                    <p:animScale>
                                      <p:cBhvr>
                                        <p:cTn id="56" dur="166" decel="50000">
                                          <p:stCondLst>
                                            <p:cond delay="1338"/>
                                          </p:stCondLst>
                                        </p:cTn>
                                        <p:tgtEl>
                                          <p:spTgt spid="5122"/>
                                        </p:tgtEl>
                                      </p:cBhvr>
                                      <p:to x="100000" y="100000"/>
                                    </p:animScale>
                                    <p:animScale>
                                      <p:cBhvr>
                                        <p:cTn id="57" dur="26">
                                          <p:stCondLst>
                                            <p:cond delay="1642"/>
                                          </p:stCondLst>
                                        </p:cTn>
                                        <p:tgtEl>
                                          <p:spTgt spid="5122"/>
                                        </p:tgtEl>
                                      </p:cBhvr>
                                      <p:to x="100000" y="90000"/>
                                    </p:animScale>
                                    <p:animScale>
                                      <p:cBhvr>
                                        <p:cTn id="58" dur="166" decel="50000">
                                          <p:stCondLst>
                                            <p:cond delay="1668"/>
                                          </p:stCondLst>
                                        </p:cTn>
                                        <p:tgtEl>
                                          <p:spTgt spid="5122"/>
                                        </p:tgtEl>
                                      </p:cBhvr>
                                      <p:to x="100000" y="100000"/>
                                    </p:animScale>
                                    <p:animScale>
                                      <p:cBhvr>
                                        <p:cTn id="59" dur="26">
                                          <p:stCondLst>
                                            <p:cond delay="1808"/>
                                          </p:stCondLst>
                                        </p:cTn>
                                        <p:tgtEl>
                                          <p:spTgt spid="5122"/>
                                        </p:tgtEl>
                                      </p:cBhvr>
                                      <p:to x="100000" y="95000"/>
                                    </p:animScale>
                                    <p:animScale>
                                      <p:cBhvr>
                                        <p:cTn id="6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p:txBody>
          <a:bodyPr/>
          <a:lstStyle/>
          <a:p>
            <a:endParaRPr lang="es-EC" dirty="0" smtClean="0"/>
          </a:p>
          <a:p>
            <a:endParaRPr lang="es-EC" dirty="0"/>
          </a:p>
          <a:p>
            <a:pPr marL="114300" indent="0">
              <a:buNone/>
            </a:pPr>
            <a:r>
              <a:rPr lang="es-EC" dirty="0" smtClean="0"/>
              <a:t>	INDEPENDIENTE 		DEPENDIENTE </a:t>
            </a:r>
            <a:endParaRPr lang="es-EC" dirty="0"/>
          </a:p>
        </p:txBody>
      </p:sp>
      <p:sp>
        <p:nvSpPr>
          <p:cNvPr id="5" name="1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es-EC" sz="3200" b="1" dirty="0" smtClean="0">
                <a:solidFill>
                  <a:schemeClr val="bg1">
                    <a:lumMod val="95000"/>
                  </a:schemeClr>
                </a:solidFill>
              </a:rPr>
              <a:t>OPERACIONALIZACIÓN DE LAS VARIABLES</a:t>
            </a:r>
            <a:endParaRPr lang="es-EC" sz="3200" b="1" dirty="0">
              <a:solidFill>
                <a:schemeClr val="bg1">
                  <a:lumMod val="95000"/>
                </a:schemeClr>
              </a:solidFill>
            </a:endParaRPr>
          </a:p>
        </p:txBody>
      </p:sp>
      <p:sp>
        <p:nvSpPr>
          <p:cNvPr id="7" name="2 Marcador de contenido"/>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s-EC" dirty="0" smtClean="0"/>
          </a:p>
          <a:p>
            <a:endParaRPr lang="es-EC" dirty="0" smtClean="0"/>
          </a:p>
          <a:p>
            <a:pPr marL="114300" indent="0">
              <a:buFont typeface="Arial" pitchFamily="34" charset="0"/>
              <a:buNone/>
            </a:pPr>
            <a:r>
              <a:rPr lang="es-EC" dirty="0" smtClean="0"/>
              <a:t>	INDEPENDIENTE 		DEPENDIENTE </a:t>
            </a:r>
            <a:endParaRPr lang="es-EC" dirty="0"/>
          </a:p>
        </p:txBody>
      </p:sp>
      <p:sp>
        <p:nvSpPr>
          <p:cNvPr id="8" name="7 Flecha abajo"/>
          <p:cNvSpPr/>
          <p:nvPr/>
        </p:nvSpPr>
        <p:spPr>
          <a:xfrm>
            <a:off x="1907704" y="1340768"/>
            <a:ext cx="64807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Flecha abajo"/>
          <p:cNvSpPr/>
          <p:nvPr/>
        </p:nvSpPr>
        <p:spPr>
          <a:xfrm>
            <a:off x="5436096" y="1340768"/>
            <a:ext cx="64807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Elipse"/>
          <p:cNvSpPr/>
          <p:nvPr/>
        </p:nvSpPr>
        <p:spPr>
          <a:xfrm>
            <a:off x="863588" y="2852936"/>
            <a:ext cx="273630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NIVEL DE LA ACTIVIDAD FISICA </a:t>
            </a:r>
          </a:p>
        </p:txBody>
      </p:sp>
      <p:sp>
        <p:nvSpPr>
          <p:cNvPr id="11" name="10 Elipse"/>
          <p:cNvSpPr/>
          <p:nvPr/>
        </p:nvSpPr>
        <p:spPr>
          <a:xfrm>
            <a:off x="4265966" y="2821035"/>
            <a:ext cx="273630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PASOMETRO</a:t>
            </a:r>
            <a:endParaRPr lang="es-EC" sz="2000" dirty="0">
              <a:solidFill>
                <a:schemeClr val="tx1"/>
              </a:solidFill>
            </a:endParaRPr>
          </a:p>
        </p:txBody>
      </p:sp>
      <p:sp>
        <p:nvSpPr>
          <p:cNvPr id="12" name="11 Hexágono"/>
          <p:cNvSpPr/>
          <p:nvPr/>
        </p:nvSpPr>
        <p:spPr>
          <a:xfrm>
            <a:off x="611560" y="4725144"/>
            <a:ext cx="2988332" cy="1872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effectLst/>
              </a:rPr>
              <a:t>Incremento de los niveles de Actividad Física se refiere al aumento de  todos los movimientos que forman parte de la vida diaria, incluyendo el trabajo, la recreación, el ejercicio y las actividades deportivas</a:t>
            </a:r>
            <a:endParaRPr lang="es-EC" sz="1400" dirty="0">
              <a:solidFill>
                <a:schemeClr val="tx1"/>
              </a:solidFill>
            </a:endParaRPr>
          </a:p>
        </p:txBody>
      </p:sp>
      <p:sp>
        <p:nvSpPr>
          <p:cNvPr id="13" name="12 Hexágono"/>
          <p:cNvSpPr/>
          <p:nvPr/>
        </p:nvSpPr>
        <p:spPr>
          <a:xfrm>
            <a:off x="4265966" y="4725144"/>
            <a:ext cx="2988332" cy="1872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s-EC" sz="1400" dirty="0" smtClean="0">
                <a:solidFill>
                  <a:schemeClr val="tx1"/>
                </a:solidFill>
                <a:effectLst/>
              </a:rPr>
              <a:t>Los Pasómetros son  instrumentos de medida que pueden ser mecánicos o electrónicos y que colocados en la cintura o en el pie tienen la misión de contar el número de pasos diarios.</a:t>
            </a:r>
            <a:endParaRPr lang="es-EC" sz="2000" dirty="0">
              <a:solidFill>
                <a:schemeClr val="tx1"/>
              </a:solidFill>
              <a:effectLst/>
              <a:latin typeface="Times New Roman"/>
              <a:ea typeface="Times New Roman"/>
            </a:endParaRPr>
          </a:p>
        </p:txBody>
      </p:sp>
    </p:spTree>
    <p:extLst>
      <p:ext uri="{BB962C8B-B14F-4D97-AF65-F5344CB8AC3E}">
        <p14:creationId xmlns:p14="http://schemas.microsoft.com/office/powerpoint/2010/main" val="38285565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7620000" cy="4061048"/>
          </a:xfrm>
        </p:spPr>
        <p:txBody>
          <a:bodyPr/>
          <a:lstStyle/>
          <a:p>
            <a:r>
              <a:rPr lang="es-EC" dirty="0"/>
              <a:t>La presente investigación por el propósito es de tipo aplicado por el nivel de conocimiento a lograr es experimental (</a:t>
            </a:r>
            <a:r>
              <a:rPr lang="es-EC" dirty="0" smtClean="0"/>
              <a:t>pre experimento</a:t>
            </a:r>
            <a:r>
              <a:rPr lang="es-EC" dirty="0"/>
              <a:t>): y, por los medios a utilizarse es un estudio de campo.</a:t>
            </a:r>
          </a:p>
          <a:p>
            <a:r>
              <a:rPr lang="es-EC" dirty="0"/>
              <a:t>En cuanto al Diseño de estudio experimental se ha seleccionado el diseño de </a:t>
            </a:r>
            <a:r>
              <a:rPr lang="es-EC" dirty="0" smtClean="0"/>
              <a:t>pre prueba </a:t>
            </a:r>
            <a:r>
              <a:rPr lang="es-EC" dirty="0"/>
              <a:t>y </a:t>
            </a:r>
            <a:r>
              <a:rPr lang="es-EC" dirty="0" smtClean="0"/>
              <a:t>post prueba </a:t>
            </a:r>
            <a:r>
              <a:rPr lang="es-EC" dirty="0"/>
              <a:t>con aplicación adicional de la observación científica. Por el grado de estructuración, el estudio es </a:t>
            </a:r>
            <a:r>
              <a:rPr lang="es-EC" dirty="0" smtClean="0"/>
              <a:t>cuantitativo-cualitativo </a:t>
            </a:r>
            <a:r>
              <a:rPr lang="es-EC" dirty="0"/>
              <a:t>y por la dimensión temporal la investigación responde a un estudio de carácter longitudinal, ya que se aplicó una </a:t>
            </a:r>
            <a:r>
              <a:rPr lang="es-EC" dirty="0" smtClean="0"/>
              <a:t>pre prueba </a:t>
            </a:r>
            <a:r>
              <a:rPr lang="es-EC" dirty="0"/>
              <a:t>y luego una </a:t>
            </a:r>
            <a:r>
              <a:rPr lang="es-EC" dirty="0" smtClean="0"/>
              <a:t>pos prueba</a:t>
            </a:r>
            <a:r>
              <a:rPr lang="es-EC" dirty="0"/>
              <a:t>.</a:t>
            </a:r>
          </a:p>
          <a:p>
            <a:endParaRPr lang="es-EC" dirty="0"/>
          </a:p>
        </p:txBody>
      </p:sp>
      <p:sp>
        <p:nvSpPr>
          <p:cNvPr id="4" name="1 Título"/>
          <p:cNvSpPr>
            <a:spLocks noGrp="1"/>
          </p:cNvSpPr>
          <p:nvPr>
            <p:ph type="title"/>
          </p:nvPr>
        </p:nvSpPr>
        <p:spPr/>
        <p:txBody>
          <a:bodyPr/>
          <a:lstStyle/>
          <a:p>
            <a:pPr algn="ctr"/>
            <a:r>
              <a:rPr lang="es-EC" sz="3600" dirty="0" smtClean="0"/>
              <a:t>METODOLOGÍA DE INVESTIGACIÓN </a:t>
            </a:r>
            <a:endParaRPr lang="es-EC" sz="3600" dirty="0"/>
          </a:p>
        </p:txBody>
      </p:sp>
    </p:spTree>
    <p:extLst>
      <p:ext uri="{BB962C8B-B14F-4D97-AF65-F5344CB8AC3E}">
        <p14:creationId xmlns:p14="http://schemas.microsoft.com/office/powerpoint/2010/main" val="104010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246</TotalTime>
  <Words>1771</Words>
  <Application>Microsoft Office PowerPoint</Application>
  <PresentationFormat>Presentación en pantalla (4:3)</PresentationFormat>
  <Paragraphs>196</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Adyacencia</vt:lpstr>
      <vt:lpstr>Presentación de PowerPoint</vt:lpstr>
      <vt:lpstr>INTRODUCCIÓN</vt:lpstr>
      <vt:lpstr>Problema  de la Investigación</vt:lpstr>
      <vt:lpstr>Presentación de PowerPoint</vt:lpstr>
      <vt:lpstr>OBJETIVO GENERAL</vt:lpstr>
      <vt:lpstr>OBJETIVOS ESPECIFICOS </vt:lpstr>
      <vt:lpstr>HIPOTESIS DE INVESTIGACION </vt:lpstr>
      <vt:lpstr>OPERACIONALIZACIÓN DE LAS VARIABLES</vt:lpstr>
      <vt:lpstr>METODOLOGÍA DE INVESTIGACIÓN </vt:lpstr>
      <vt:lpstr>MARCO TEORICO </vt:lpstr>
      <vt:lpstr>Fundamentos técnicos </vt:lpstr>
      <vt:lpstr>METODOLOGÍA DE LA INVESTIGACIÓN</vt:lpstr>
      <vt:lpstr>ANALISI DE RESULTADOS </vt:lpstr>
      <vt:lpstr>Distribución del Personal Administrativo y de mantenimiento de Concentración Deportiva de Pichincha según género</vt:lpstr>
      <vt:lpstr> Distribución del Personal Administrativo y de mantenimiento de Concentración Deportiva de Pichincha, periodo  junio 2012 – febrero 2013, Según Edad  </vt:lpstr>
      <vt:lpstr>Distribución del Personal Administrativo y de mantenimiento según edad</vt:lpstr>
      <vt:lpstr>Distribución del Personal Administrativo y de mantenimiento de Concentración Deportiva de Pichincha, periodo  junio 2012 – febrero 2013, Según Cargo (administrativo o mantenimiento)  </vt:lpstr>
      <vt:lpstr>Distribución del Personal Administrativo y de mantenimiento según  Cargo (administrativo o mantenimiento)</vt:lpstr>
      <vt:lpstr>Distribución del Personal Administrativo y de mantenimiento de Concentración Deportiva de Pichincha, periodo  junio 2012 – febrero 2013, Promedio de pasos semanal en la Fase de pre prueba, según departamento. </vt:lpstr>
      <vt:lpstr>Distribución del Personal Administrativo y de mantenimiento (administrativo o mantenimiento) Promedio de pasos semanal.</vt:lpstr>
      <vt:lpstr>Distribución del Personal Administrativo y de mantenimiento de Concentración Deportiva de Pichincha, periodo  junio 2012 – febrero 2013,  Promedio de pasos semanal en la Fase de pre prueba según  género.  </vt:lpstr>
      <vt:lpstr>Promedio pasos semanales </vt:lpstr>
      <vt:lpstr>Distribución del Personal Administrativo y de mantenimiento de Concentración Deportiva de Pichincha, periodo  junio 2012 – febrero 2013, Promedio de pasos semanal en la Fase de pre prueba según edad.  </vt:lpstr>
      <vt:lpstr>Pre prueba de observación</vt:lpstr>
      <vt:lpstr>Distribución del Personal Administrativo y de mantenimiento de Concentración Deportiva de Pichincha, periodo  junio 2012 – febrero 2013, Promedio de pasos semanal en la Fase de Pos prueba, por días.</vt:lpstr>
      <vt:lpstr>Pos prueba de observación</vt:lpstr>
      <vt:lpstr>Distribución del Personal Administrativo y de mantenimiento de Concentración Deportiva de Pichincha, periodo  junio 2012 – febrero 2013, Promedio de pasos semanal en la Fase de Pos prueba, según departamento.</vt:lpstr>
      <vt:lpstr>Fase de pos prueba de observación</vt:lpstr>
      <vt:lpstr>Conclusiones </vt:lpstr>
      <vt:lpstr>Recomendaciones </vt:lpstr>
      <vt:lpstr>Presentación de PowerPoint</vt:lpstr>
      <vt:lpstr>Bibliografía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PERSONAL-PC</dc:creator>
  <cp:lastModifiedBy>Carrasco Coca Orlando Rodrigo</cp:lastModifiedBy>
  <cp:revision>36</cp:revision>
  <dcterms:created xsi:type="dcterms:W3CDTF">2016-01-22T13:38:36Z</dcterms:created>
  <dcterms:modified xsi:type="dcterms:W3CDTF">2016-01-29T15:51:14Z</dcterms:modified>
</cp:coreProperties>
</file>