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notesMasterIdLst>
    <p:notesMasterId r:id="rId57"/>
  </p:notesMasterIdLst>
  <p:sldIdLst>
    <p:sldId id="256" r:id="rId2"/>
    <p:sldId id="271" r:id="rId3"/>
    <p:sldId id="257" r:id="rId4"/>
    <p:sldId id="258" r:id="rId5"/>
    <p:sldId id="259" r:id="rId6"/>
    <p:sldId id="260" r:id="rId7"/>
    <p:sldId id="261" r:id="rId8"/>
    <p:sldId id="263" r:id="rId9"/>
    <p:sldId id="265" r:id="rId10"/>
    <p:sldId id="266" r:id="rId11"/>
    <p:sldId id="268" r:id="rId12"/>
    <p:sldId id="270" r:id="rId13"/>
    <p:sldId id="278" r:id="rId14"/>
    <p:sldId id="279" r:id="rId15"/>
    <p:sldId id="280" r:id="rId16"/>
    <p:sldId id="281" r:id="rId17"/>
    <p:sldId id="283" r:id="rId18"/>
    <p:sldId id="284" r:id="rId19"/>
    <p:sldId id="285" r:id="rId20"/>
    <p:sldId id="292" r:id="rId21"/>
    <p:sldId id="296" r:id="rId22"/>
    <p:sldId id="288" r:id="rId23"/>
    <p:sldId id="289" r:id="rId24"/>
    <p:sldId id="290" r:id="rId25"/>
    <p:sldId id="297" r:id="rId26"/>
    <p:sldId id="291" r:id="rId27"/>
    <p:sldId id="299" r:id="rId28"/>
    <p:sldId id="304" r:id="rId29"/>
    <p:sldId id="332" r:id="rId30"/>
    <p:sldId id="306"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33"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F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78"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80F0D-CB2A-4959-819A-F45A74E67ED6}" type="doc">
      <dgm:prSet loTypeId="urn:microsoft.com/office/officeart/2008/layout/VerticalCurvedList" loCatId="list" qsTypeId="urn:microsoft.com/office/officeart/2005/8/quickstyle/3d4" qsCatId="3D" csTypeId="urn:microsoft.com/office/officeart/2005/8/colors/accent0_3" csCatId="mainScheme" phldr="1"/>
      <dgm:spPr/>
      <dgm:t>
        <a:bodyPr/>
        <a:lstStyle/>
        <a:p>
          <a:endParaRPr lang="es-EC"/>
        </a:p>
      </dgm:t>
    </dgm:pt>
    <dgm:pt modelId="{38E4BF61-84A1-4645-850F-F15614C0EE79}">
      <dgm:prSet phldrT="[Texto]"/>
      <dgm:spPr/>
      <dgm:t>
        <a:bodyPr/>
        <a:lstStyle/>
        <a:p>
          <a:pPr algn="just"/>
          <a:r>
            <a:rPr lang="es-EC" dirty="0" smtClean="0"/>
            <a:t>Analizar la definición de los delitos informáticos y de telecomunicaciones.</a:t>
          </a:r>
          <a:endParaRPr lang="es-EC" dirty="0"/>
        </a:p>
      </dgm:t>
    </dgm:pt>
    <dgm:pt modelId="{5A24765C-B4D5-4133-A6CB-B67540753C20}" type="parTrans" cxnId="{832BF4E9-7972-44FB-A297-D433A58548BF}">
      <dgm:prSet/>
      <dgm:spPr/>
      <dgm:t>
        <a:bodyPr/>
        <a:lstStyle/>
        <a:p>
          <a:pPr algn="just"/>
          <a:endParaRPr lang="es-EC"/>
        </a:p>
      </dgm:t>
    </dgm:pt>
    <dgm:pt modelId="{B916C2DB-5E68-436A-BCD0-E7DEAE189D83}" type="sibTrans" cxnId="{832BF4E9-7972-44FB-A297-D433A58548BF}">
      <dgm:prSet/>
      <dgm:spPr/>
      <dgm:t>
        <a:bodyPr/>
        <a:lstStyle/>
        <a:p>
          <a:pPr algn="just"/>
          <a:endParaRPr lang="es-EC"/>
        </a:p>
      </dgm:t>
    </dgm:pt>
    <dgm:pt modelId="{9CFF0943-131A-4209-AA62-E08B9B0A1585}">
      <dgm:prSet phldrT="[Texto]"/>
      <dgm:spPr/>
      <dgm:t>
        <a:bodyPr/>
        <a:lstStyle/>
        <a:p>
          <a:pPr algn="just"/>
          <a:r>
            <a:rPr lang="es-EC" dirty="0" smtClean="0"/>
            <a:t>Estudiar los cuerpos legales que hacen referencia a delitos informáticos y de telecomunicaciones.</a:t>
          </a:r>
          <a:endParaRPr lang="es-EC" dirty="0"/>
        </a:p>
      </dgm:t>
    </dgm:pt>
    <dgm:pt modelId="{D8F89B8D-D8A0-494C-BF26-87FAB444E9ED}" type="parTrans" cxnId="{8CBEDA48-BEA7-400F-A9E9-9717C4CC24BB}">
      <dgm:prSet/>
      <dgm:spPr/>
      <dgm:t>
        <a:bodyPr/>
        <a:lstStyle/>
        <a:p>
          <a:pPr algn="just"/>
          <a:endParaRPr lang="es-EC"/>
        </a:p>
      </dgm:t>
    </dgm:pt>
    <dgm:pt modelId="{4554CFD9-B12E-47E1-9C74-B02972CA3D33}" type="sibTrans" cxnId="{8CBEDA48-BEA7-400F-A9E9-9717C4CC24BB}">
      <dgm:prSet/>
      <dgm:spPr/>
      <dgm:t>
        <a:bodyPr/>
        <a:lstStyle/>
        <a:p>
          <a:pPr algn="just"/>
          <a:endParaRPr lang="es-EC"/>
        </a:p>
      </dgm:t>
    </dgm:pt>
    <dgm:pt modelId="{DDB007DE-57BE-4B51-952D-99CDBB87BA96}">
      <dgm:prSet phldrT="[Texto]"/>
      <dgm:spPr/>
      <dgm:t>
        <a:bodyPr/>
        <a:lstStyle/>
        <a:p>
          <a:pPr algn="just"/>
          <a:r>
            <a:rPr lang="es-EC" dirty="0" smtClean="0"/>
            <a:t>Comparar los delitos informáticos y de telecomunicaciones con respecto a la legislación ecuatoriana.</a:t>
          </a:r>
          <a:endParaRPr lang="es-EC" dirty="0"/>
        </a:p>
      </dgm:t>
    </dgm:pt>
    <dgm:pt modelId="{E1208B01-B555-4795-814B-E2576EA9526D}" type="parTrans" cxnId="{84B9FB13-9BAC-41FE-927E-9C5E2FC7FDEE}">
      <dgm:prSet/>
      <dgm:spPr/>
      <dgm:t>
        <a:bodyPr/>
        <a:lstStyle/>
        <a:p>
          <a:pPr algn="just"/>
          <a:endParaRPr lang="es-EC"/>
        </a:p>
      </dgm:t>
    </dgm:pt>
    <dgm:pt modelId="{B23BEBC8-59D3-48B1-B017-7B90EAFB33F6}" type="sibTrans" cxnId="{84B9FB13-9BAC-41FE-927E-9C5E2FC7FDEE}">
      <dgm:prSet/>
      <dgm:spPr/>
      <dgm:t>
        <a:bodyPr/>
        <a:lstStyle/>
        <a:p>
          <a:pPr algn="just"/>
          <a:endParaRPr lang="es-EC"/>
        </a:p>
      </dgm:t>
    </dgm:pt>
    <dgm:pt modelId="{B0CCBE36-FD22-408D-9C32-587762B5CCBA}" type="pres">
      <dgm:prSet presAssocID="{C2680F0D-CB2A-4959-819A-F45A74E67ED6}" presName="Name0" presStyleCnt="0">
        <dgm:presLayoutVars>
          <dgm:chMax val="7"/>
          <dgm:chPref val="7"/>
          <dgm:dir/>
        </dgm:presLayoutVars>
      </dgm:prSet>
      <dgm:spPr/>
      <dgm:t>
        <a:bodyPr/>
        <a:lstStyle/>
        <a:p>
          <a:endParaRPr lang="es-EC"/>
        </a:p>
      </dgm:t>
    </dgm:pt>
    <dgm:pt modelId="{67DAF5EA-6F3B-4D29-B02C-F59BA42E56D7}" type="pres">
      <dgm:prSet presAssocID="{C2680F0D-CB2A-4959-819A-F45A74E67ED6}" presName="Name1" presStyleCnt="0"/>
      <dgm:spPr/>
    </dgm:pt>
    <dgm:pt modelId="{5A27999F-75DA-4B40-A5F2-0C304A8117EF}" type="pres">
      <dgm:prSet presAssocID="{C2680F0D-CB2A-4959-819A-F45A74E67ED6}" presName="cycle" presStyleCnt="0"/>
      <dgm:spPr/>
    </dgm:pt>
    <dgm:pt modelId="{BF31F948-06F8-472C-9D82-006FAFF01ECA}" type="pres">
      <dgm:prSet presAssocID="{C2680F0D-CB2A-4959-819A-F45A74E67ED6}" presName="srcNode" presStyleLbl="node1" presStyleIdx="0" presStyleCnt="3"/>
      <dgm:spPr/>
    </dgm:pt>
    <dgm:pt modelId="{3691B7D5-CDEB-4084-AE52-628315AA1E55}" type="pres">
      <dgm:prSet presAssocID="{C2680F0D-CB2A-4959-819A-F45A74E67ED6}" presName="conn" presStyleLbl="parChTrans1D2" presStyleIdx="0" presStyleCnt="1"/>
      <dgm:spPr/>
      <dgm:t>
        <a:bodyPr/>
        <a:lstStyle/>
        <a:p>
          <a:endParaRPr lang="es-EC"/>
        </a:p>
      </dgm:t>
    </dgm:pt>
    <dgm:pt modelId="{26741D62-953C-4E89-A634-4B1EFBE1D916}" type="pres">
      <dgm:prSet presAssocID="{C2680F0D-CB2A-4959-819A-F45A74E67ED6}" presName="extraNode" presStyleLbl="node1" presStyleIdx="0" presStyleCnt="3"/>
      <dgm:spPr/>
    </dgm:pt>
    <dgm:pt modelId="{E0A78476-0C81-41A1-A9CC-FFEC5F7A0213}" type="pres">
      <dgm:prSet presAssocID="{C2680F0D-CB2A-4959-819A-F45A74E67ED6}" presName="dstNode" presStyleLbl="node1" presStyleIdx="0" presStyleCnt="3"/>
      <dgm:spPr/>
    </dgm:pt>
    <dgm:pt modelId="{236F9838-0405-4520-B1F0-2308775E0CD5}" type="pres">
      <dgm:prSet presAssocID="{38E4BF61-84A1-4645-850F-F15614C0EE79}" presName="text_1" presStyleLbl="node1" presStyleIdx="0" presStyleCnt="3">
        <dgm:presLayoutVars>
          <dgm:bulletEnabled val="1"/>
        </dgm:presLayoutVars>
      </dgm:prSet>
      <dgm:spPr/>
      <dgm:t>
        <a:bodyPr/>
        <a:lstStyle/>
        <a:p>
          <a:endParaRPr lang="es-EC"/>
        </a:p>
      </dgm:t>
    </dgm:pt>
    <dgm:pt modelId="{A29A209D-C9AC-44D0-8ECA-6FB157EA0C05}" type="pres">
      <dgm:prSet presAssocID="{38E4BF61-84A1-4645-850F-F15614C0EE79}" presName="accent_1" presStyleCnt="0"/>
      <dgm:spPr/>
    </dgm:pt>
    <dgm:pt modelId="{73DE497A-87E9-4BAE-989B-C52F1EBDC674}" type="pres">
      <dgm:prSet presAssocID="{38E4BF61-84A1-4645-850F-F15614C0EE79}" presName="accentRepeatNode" presStyleLbl="solidFgAcc1" presStyleIdx="0" presStyleCnt="3"/>
      <dgm:spPr/>
    </dgm:pt>
    <dgm:pt modelId="{992C0EE2-4977-46BD-A745-C169820094B8}" type="pres">
      <dgm:prSet presAssocID="{9CFF0943-131A-4209-AA62-E08B9B0A1585}" presName="text_2" presStyleLbl="node1" presStyleIdx="1" presStyleCnt="3">
        <dgm:presLayoutVars>
          <dgm:bulletEnabled val="1"/>
        </dgm:presLayoutVars>
      </dgm:prSet>
      <dgm:spPr/>
      <dgm:t>
        <a:bodyPr/>
        <a:lstStyle/>
        <a:p>
          <a:endParaRPr lang="es-EC"/>
        </a:p>
      </dgm:t>
    </dgm:pt>
    <dgm:pt modelId="{4E45BE43-817E-497F-B853-EF8CC7F7DF7E}" type="pres">
      <dgm:prSet presAssocID="{9CFF0943-131A-4209-AA62-E08B9B0A1585}" presName="accent_2" presStyleCnt="0"/>
      <dgm:spPr/>
    </dgm:pt>
    <dgm:pt modelId="{B3D874F8-79D0-4A0A-B110-4FABD6E0C8E8}" type="pres">
      <dgm:prSet presAssocID="{9CFF0943-131A-4209-AA62-E08B9B0A1585}" presName="accentRepeatNode" presStyleLbl="solidFgAcc1" presStyleIdx="1" presStyleCnt="3"/>
      <dgm:spPr/>
    </dgm:pt>
    <dgm:pt modelId="{25FD852E-1B81-4D33-98C5-C892D86C9348}" type="pres">
      <dgm:prSet presAssocID="{DDB007DE-57BE-4B51-952D-99CDBB87BA96}" presName="text_3" presStyleLbl="node1" presStyleIdx="2" presStyleCnt="3">
        <dgm:presLayoutVars>
          <dgm:bulletEnabled val="1"/>
        </dgm:presLayoutVars>
      </dgm:prSet>
      <dgm:spPr/>
      <dgm:t>
        <a:bodyPr/>
        <a:lstStyle/>
        <a:p>
          <a:endParaRPr lang="es-EC"/>
        </a:p>
      </dgm:t>
    </dgm:pt>
    <dgm:pt modelId="{DAAB3379-1CD1-4908-9060-6546767AA589}" type="pres">
      <dgm:prSet presAssocID="{DDB007DE-57BE-4B51-952D-99CDBB87BA96}" presName="accent_3" presStyleCnt="0"/>
      <dgm:spPr/>
    </dgm:pt>
    <dgm:pt modelId="{4E657E12-1448-49D8-BFDD-40E49D29B2EE}" type="pres">
      <dgm:prSet presAssocID="{DDB007DE-57BE-4B51-952D-99CDBB87BA96}" presName="accentRepeatNode" presStyleLbl="solidFgAcc1" presStyleIdx="2" presStyleCnt="3"/>
      <dgm:spPr/>
    </dgm:pt>
  </dgm:ptLst>
  <dgm:cxnLst>
    <dgm:cxn modelId="{05A5B786-AEA6-4682-AF10-23D54E7394D9}" type="presOf" srcId="{B916C2DB-5E68-436A-BCD0-E7DEAE189D83}" destId="{3691B7D5-CDEB-4084-AE52-628315AA1E55}" srcOrd="0" destOrd="0" presId="urn:microsoft.com/office/officeart/2008/layout/VerticalCurvedList"/>
    <dgm:cxn modelId="{8CBEDA48-BEA7-400F-A9E9-9717C4CC24BB}" srcId="{C2680F0D-CB2A-4959-819A-F45A74E67ED6}" destId="{9CFF0943-131A-4209-AA62-E08B9B0A1585}" srcOrd="1" destOrd="0" parTransId="{D8F89B8D-D8A0-494C-BF26-87FAB444E9ED}" sibTransId="{4554CFD9-B12E-47E1-9C74-B02972CA3D33}"/>
    <dgm:cxn modelId="{913D3BE3-D200-45DC-96AD-8976F44E085B}" type="presOf" srcId="{9CFF0943-131A-4209-AA62-E08B9B0A1585}" destId="{992C0EE2-4977-46BD-A745-C169820094B8}" srcOrd="0" destOrd="0" presId="urn:microsoft.com/office/officeart/2008/layout/VerticalCurvedList"/>
    <dgm:cxn modelId="{245D4E2A-4598-4A3B-BAA7-7FE25608973D}" type="presOf" srcId="{C2680F0D-CB2A-4959-819A-F45A74E67ED6}" destId="{B0CCBE36-FD22-408D-9C32-587762B5CCBA}" srcOrd="0" destOrd="0" presId="urn:microsoft.com/office/officeart/2008/layout/VerticalCurvedList"/>
    <dgm:cxn modelId="{84B9FB13-9BAC-41FE-927E-9C5E2FC7FDEE}" srcId="{C2680F0D-CB2A-4959-819A-F45A74E67ED6}" destId="{DDB007DE-57BE-4B51-952D-99CDBB87BA96}" srcOrd="2" destOrd="0" parTransId="{E1208B01-B555-4795-814B-E2576EA9526D}" sibTransId="{B23BEBC8-59D3-48B1-B017-7B90EAFB33F6}"/>
    <dgm:cxn modelId="{38C14E73-F5BA-4150-91ED-419A9C86DBA7}" type="presOf" srcId="{DDB007DE-57BE-4B51-952D-99CDBB87BA96}" destId="{25FD852E-1B81-4D33-98C5-C892D86C9348}" srcOrd="0" destOrd="0" presId="urn:microsoft.com/office/officeart/2008/layout/VerticalCurvedList"/>
    <dgm:cxn modelId="{832BF4E9-7972-44FB-A297-D433A58548BF}" srcId="{C2680F0D-CB2A-4959-819A-F45A74E67ED6}" destId="{38E4BF61-84A1-4645-850F-F15614C0EE79}" srcOrd="0" destOrd="0" parTransId="{5A24765C-B4D5-4133-A6CB-B67540753C20}" sibTransId="{B916C2DB-5E68-436A-BCD0-E7DEAE189D83}"/>
    <dgm:cxn modelId="{736DFE79-8E0A-47A4-AC15-2AC3434D0ECB}" type="presOf" srcId="{38E4BF61-84A1-4645-850F-F15614C0EE79}" destId="{236F9838-0405-4520-B1F0-2308775E0CD5}" srcOrd="0" destOrd="0" presId="urn:microsoft.com/office/officeart/2008/layout/VerticalCurvedList"/>
    <dgm:cxn modelId="{E87208ED-B9C8-41D8-898B-C3FCE1A1661D}" type="presParOf" srcId="{B0CCBE36-FD22-408D-9C32-587762B5CCBA}" destId="{67DAF5EA-6F3B-4D29-B02C-F59BA42E56D7}" srcOrd="0" destOrd="0" presId="urn:microsoft.com/office/officeart/2008/layout/VerticalCurvedList"/>
    <dgm:cxn modelId="{1DA4F99A-BF44-465F-BA6A-3EF1E3D4A9D7}" type="presParOf" srcId="{67DAF5EA-6F3B-4D29-B02C-F59BA42E56D7}" destId="{5A27999F-75DA-4B40-A5F2-0C304A8117EF}" srcOrd="0" destOrd="0" presId="urn:microsoft.com/office/officeart/2008/layout/VerticalCurvedList"/>
    <dgm:cxn modelId="{44B83B59-4A9C-4D58-A95F-0DA7B2CC5075}" type="presParOf" srcId="{5A27999F-75DA-4B40-A5F2-0C304A8117EF}" destId="{BF31F948-06F8-472C-9D82-006FAFF01ECA}" srcOrd="0" destOrd="0" presId="urn:microsoft.com/office/officeart/2008/layout/VerticalCurvedList"/>
    <dgm:cxn modelId="{DAC396AB-210F-46B2-8CAA-AB56434C4F30}" type="presParOf" srcId="{5A27999F-75DA-4B40-A5F2-0C304A8117EF}" destId="{3691B7D5-CDEB-4084-AE52-628315AA1E55}" srcOrd="1" destOrd="0" presId="urn:microsoft.com/office/officeart/2008/layout/VerticalCurvedList"/>
    <dgm:cxn modelId="{46597B88-A910-4BE9-A21B-8177E1964D22}" type="presParOf" srcId="{5A27999F-75DA-4B40-A5F2-0C304A8117EF}" destId="{26741D62-953C-4E89-A634-4B1EFBE1D916}" srcOrd="2" destOrd="0" presId="urn:microsoft.com/office/officeart/2008/layout/VerticalCurvedList"/>
    <dgm:cxn modelId="{0AE9CC1C-C72E-4D71-8375-544CE29A2A6F}" type="presParOf" srcId="{5A27999F-75DA-4B40-A5F2-0C304A8117EF}" destId="{E0A78476-0C81-41A1-A9CC-FFEC5F7A0213}" srcOrd="3" destOrd="0" presId="urn:microsoft.com/office/officeart/2008/layout/VerticalCurvedList"/>
    <dgm:cxn modelId="{EB67C403-B850-4892-9034-E1010AC42CC9}" type="presParOf" srcId="{67DAF5EA-6F3B-4D29-B02C-F59BA42E56D7}" destId="{236F9838-0405-4520-B1F0-2308775E0CD5}" srcOrd="1" destOrd="0" presId="urn:microsoft.com/office/officeart/2008/layout/VerticalCurvedList"/>
    <dgm:cxn modelId="{27F2AC7F-AA50-47F9-BAB8-08D2754F5B25}" type="presParOf" srcId="{67DAF5EA-6F3B-4D29-B02C-F59BA42E56D7}" destId="{A29A209D-C9AC-44D0-8ECA-6FB157EA0C05}" srcOrd="2" destOrd="0" presId="urn:microsoft.com/office/officeart/2008/layout/VerticalCurvedList"/>
    <dgm:cxn modelId="{6838EC11-2F01-4E00-97B9-60A27AAA00F3}" type="presParOf" srcId="{A29A209D-C9AC-44D0-8ECA-6FB157EA0C05}" destId="{73DE497A-87E9-4BAE-989B-C52F1EBDC674}" srcOrd="0" destOrd="0" presId="urn:microsoft.com/office/officeart/2008/layout/VerticalCurvedList"/>
    <dgm:cxn modelId="{3BEF350A-CDCD-44BF-AFFA-04933B1E4F22}" type="presParOf" srcId="{67DAF5EA-6F3B-4D29-B02C-F59BA42E56D7}" destId="{992C0EE2-4977-46BD-A745-C169820094B8}" srcOrd="3" destOrd="0" presId="urn:microsoft.com/office/officeart/2008/layout/VerticalCurvedList"/>
    <dgm:cxn modelId="{542F7208-B1AB-45FC-BB1A-13C5C8A07DAF}" type="presParOf" srcId="{67DAF5EA-6F3B-4D29-B02C-F59BA42E56D7}" destId="{4E45BE43-817E-497F-B853-EF8CC7F7DF7E}" srcOrd="4" destOrd="0" presId="urn:microsoft.com/office/officeart/2008/layout/VerticalCurvedList"/>
    <dgm:cxn modelId="{DE202E5B-6EBB-4210-B22C-B6D3CD9A93A7}" type="presParOf" srcId="{4E45BE43-817E-497F-B853-EF8CC7F7DF7E}" destId="{B3D874F8-79D0-4A0A-B110-4FABD6E0C8E8}" srcOrd="0" destOrd="0" presId="urn:microsoft.com/office/officeart/2008/layout/VerticalCurvedList"/>
    <dgm:cxn modelId="{BB93E6C2-EE8D-4AA3-ABFA-846ECBC1F9F9}" type="presParOf" srcId="{67DAF5EA-6F3B-4D29-B02C-F59BA42E56D7}" destId="{25FD852E-1B81-4D33-98C5-C892D86C9348}" srcOrd="5" destOrd="0" presId="urn:microsoft.com/office/officeart/2008/layout/VerticalCurvedList"/>
    <dgm:cxn modelId="{CFF8C1A4-55C8-487E-A534-4BDE171515BC}" type="presParOf" srcId="{67DAF5EA-6F3B-4D29-B02C-F59BA42E56D7}" destId="{DAAB3379-1CD1-4908-9060-6546767AA589}" srcOrd="6" destOrd="0" presId="urn:microsoft.com/office/officeart/2008/layout/VerticalCurvedList"/>
    <dgm:cxn modelId="{AF4F2F14-8B6F-42BA-A90E-12D85FA4DBB8}" type="presParOf" srcId="{DAAB3379-1CD1-4908-9060-6546767AA589}" destId="{4E657E12-1448-49D8-BFDD-40E49D29B2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45CA6-8DEC-4770-9505-CF2C4A382A98}" type="doc">
      <dgm:prSet loTypeId="urn:microsoft.com/office/officeart/2005/8/layout/process2" loCatId="process" qsTypeId="urn:microsoft.com/office/officeart/2005/8/quickstyle/3d7" qsCatId="3D" csTypeId="urn:microsoft.com/office/officeart/2005/8/colors/accent2_1" csCatId="accent2" phldr="1"/>
      <dgm:spPr/>
    </dgm:pt>
    <dgm:pt modelId="{F395E75D-6D35-4498-B610-17ABD5621308}">
      <dgm:prSet phldrT="[Texto]"/>
      <dgm:spPr/>
      <dgm:t>
        <a:bodyPr/>
        <a:lstStyle/>
        <a:p>
          <a:r>
            <a:rPr lang="es-EC" dirty="0" smtClean="0"/>
            <a:t>Identificación</a:t>
          </a:r>
          <a:endParaRPr lang="es-EC" dirty="0"/>
        </a:p>
      </dgm:t>
    </dgm:pt>
    <dgm:pt modelId="{2D077C76-F98B-477D-B0B4-58A09EECCB08}" type="parTrans" cxnId="{7FE1C86A-D68D-4AFD-9CE1-F1BB7BDF1A56}">
      <dgm:prSet/>
      <dgm:spPr/>
      <dgm:t>
        <a:bodyPr/>
        <a:lstStyle/>
        <a:p>
          <a:endParaRPr lang="es-EC"/>
        </a:p>
      </dgm:t>
    </dgm:pt>
    <dgm:pt modelId="{05A07B96-11FC-4B17-8693-4A8EC5325569}" type="sibTrans" cxnId="{7FE1C86A-D68D-4AFD-9CE1-F1BB7BDF1A56}">
      <dgm:prSet/>
      <dgm:spPr/>
      <dgm:t>
        <a:bodyPr/>
        <a:lstStyle/>
        <a:p>
          <a:endParaRPr lang="es-EC"/>
        </a:p>
      </dgm:t>
    </dgm:pt>
    <dgm:pt modelId="{8A90FA4B-7A43-479C-9C63-55A8C0CEDA47}">
      <dgm:prSet phldrT="[Texto]"/>
      <dgm:spPr/>
      <dgm:t>
        <a:bodyPr/>
        <a:lstStyle/>
        <a:p>
          <a:r>
            <a:rPr lang="es-EC" dirty="0" smtClean="0"/>
            <a:t>Autenticación</a:t>
          </a:r>
          <a:endParaRPr lang="es-EC" dirty="0"/>
        </a:p>
      </dgm:t>
    </dgm:pt>
    <dgm:pt modelId="{5A2E135A-8919-4BD7-96C8-B97F31D262FE}" type="parTrans" cxnId="{BDBC0943-9CCE-4B98-98B4-7B6CD7BC2426}">
      <dgm:prSet/>
      <dgm:spPr/>
      <dgm:t>
        <a:bodyPr/>
        <a:lstStyle/>
        <a:p>
          <a:endParaRPr lang="es-EC"/>
        </a:p>
      </dgm:t>
    </dgm:pt>
    <dgm:pt modelId="{7AA8C36C-7C5F-4DC7-B9DE-3E3955ABC1F6}" type="sibTrans" cxnId="{BDBC0943-9CCE-4B98-98B4-7B6CD7BC2426}">
      <dgm:prSet/>
      <dgm:spPr/>
      <dgm:t>
        <a:bodyPr/>
        <a:lstStyle/>
        <a:p>
          <a:endParaRPr lang="es-EC"/>
        </a:p>
      </dgm:t>
    </dgm:pt>
    <dgm:pt modelId="{23558B02-4252-42CD-B414-2A9992AD0D80}">
      <dgm:prSet phldrT="[Texto]"/>
      <dgm:spPr/>
      <dgm:t>
        <a:bodyPr/>
        <a:lstStyle/>
        <a:p>
          <a:r>
            <a:rPr lang="es-EC" dirty="0" smtClean="0"/>
            <a:t>Autorización</a:t>
          </a:r>
          <a:endParaRPr lang="es-EC" dirty="0"/>
        </a:p>
      </dgm:t>
    </dgm:pt>
    <dgm:pt modelId="{7AF0D73E-76EF-4ADA-8A47-B19DCFD26EF6}" type="parTrans" cxnId="{AD99E7E3-F7BC-426E-86C7-6A740E5F33DD}">
      <dgm:prSet/>
      <dgm:spPr/>
      <dgm:t>
        <a:bodyPr/>
        <a:lstStyle/>
        <a:p>
          <a:endParaRPr lang="es-EC"/>
        </a:p>
      </dgm:t>
    </dgm:pt>
    <dgm:pt modelId="{C5596FA8-3F44-4631-BDBA-2D148106EA15}" type="sibTrans" cxnId="{AD99E7E3-F7BC-426E-86C7-6A740E5F33DD}">
      <dgm:prSet/>
      <dgm:spPr/>
      <dgm:t>
        <a:bodyPr/>
        <a:lstStyle/>
        <a:p>
          <a:endParaRPr lang="es-EC"/>
        </a:p>
      </dgm:t>
    </dgm:pt>
    <dgm:pt modelId="{4BF10CB0-C820-4AA0-A1D0-22B374F2998F}" type="pres">
      <dgm:prSet presAssocID="{AD045CA6-8DEC-4770-9505-CF2C4A382A98}" presName="linearFlow" presStyleCnt="0">
        <dgm:presLayoutVars>
          <dgm:resizeHandles val="exact"/>
        </dgm:presLayoutVars>
      </dgm:prSet>
      <dgm:spPr/>
    </dgm:pt>
    <dgm:pt modelId="{A31B6CF6-AA90-4E4B-974D-2727800A3C41}" type="pres">
      <dgm:prSet presAssocID="{F395E75D-6D35-4498-B610-17ABD5621308}" presName="node" presStyleLbl="node1" presStyleIdx="0" presStyleCnt="3">
        <dgm:presLayoutVars>
          <dgm:bulletEnabled val="1"/>
        </dgm:presLayoutVars>
      </dgm:prSet>
      <dgm:spPr/>
      <dgm:t>
        <a:bodyPr/>
        <a:lstStyle/>
        <a:p>
          <a:endParaRPr lang="es-EC"/>
        </a:p>
      </dgm:t>
    </dgm:pt>
    <dgm:pt modelId="{319751AF-30C5-48C4-A2CD-6B4B85731FC9}" type="pres">
      <dgm:prSet presAssocID="{05A07B96-11FC-4B17-8693-4A8EC5325569}" presName="sibTrans" presStyleLbl="sibTrans2D1" presStyleIdx="0" presStyleCnt="2"/>
      <dgm:spPr/>
      <dgm:t>
        <a:bodyPr/>
        <a:lstStyle/>
        <a:p>
          <a:endParaRPr lang="es-EC"/>
        </a:p>
      </dgm:t>
    </dgm:pt>
    <dgm:pt modelId="{5CFA9922-6643-4F7D-BE37-70CF4FF0F53D}" type="pres">
      <dgm:prSet presAssocID="{05A07B96-11FC-4B17-8693-4A8EC5325569}" presName="connectorText" presStyleLbl="sibTrans2D1" presStyleIdx="0" presStyleCnt="2"/>
      <dgm:spPr/>
      <dgm:t>
        <a:bodyPr/>
        <a:lstStyle/>
        <a:p>
          <a:endParaRPr lang="es-EC"/>
        </a:p>
      </dgm:t>
    </dgm:pt>
    <dgm:pt modelId="{CBA74B72-092C-45C7-A8FB-233810A2FC84}" type="pres">
      <dgm:prSet presAssocID="{8A90FA4B-7A43-479C-9C63-55A8C0CEDA47}" presName="node" presStyleLbl="node1" presStyleIdx="1" presStyleCnt="3">
        <dgm:presLayoutVars>
          <dgm:bulletEnabled val="1"/>
        </dgm:presLayoutVars>
      </dgm:prSet>
      <dgm:spPr/>
      <dgm:t>
        <a:bodyPr/>
        <a:lstStyle/>
        <a:p>
          <a:endParaRPr lang="es-EC"/>
        </a:p>
      </dgm:t>
    </dgm:pt>
    <dgm:pt modelId="{032C533E-DF61-46C7-854E-035A584C08BA}" type="pres">
      <dgm:prSet presAssocID="{7AA8C36C-7C5F-4DC7-B9DE-3E3955ABC1F6}" presName="sibTrans" presStyleLbl="sibTrans2D1" presStyleIdx="1" presStyleCnt="2"/>
      <dgm:spPr/>
      <dgm:t>
        <a:bodyPr/>
        <a:lstStyle/>
        <a:p>
          <a:endParaRPr lang="es-EC"/>
        </a:p>
      </dgm:t>
    </dgm:pt>
    <dgm:pt modelId="{7E664ACA-4C5E-4C50-AEB9-FD56A18DB146}" type="pres">
      <dgm:prSet presAssocID="{7AA8C36C-7C5F-4DC7-B9DE-3E3955ABC1F6}" presName="connectorText" presStyleLbl="sibTrans2D1" presStyleIdx="1" presStyleCnt="2"/>
      <dgm:spPr/>
      <dgm:t>
        <a:bodyPr/>
        <a:lstStyle/>
        <a:p>
          <a:endParaRPr lang="es-EC"/>
        </a:p>
      </dgm:t>
    </dgm:pt>
    <dgm:pt modelId="{A9DF942F-E11F-408A-9645-035B28F33FC6}" type="pres">
      <dgm:prSet presAssocID="{23558B02-4252-42CD-B414-2A9992AD0D80}" presName="node" presStyleLbl="node1" presStyleIdx="2" presStyleCnt="3">
        <dgm:presLayoutVars>
          <dgm:bulletEnabled val="1"/>
        </dgm:presLayoutVars>
      </dgm:prSet>
      <dgm:spPr/>
      <dgm:t>
        <a:bodyPr/>
        <a:lstStyle/>
        <a:p>
          <a:endParaRPr lang="es-EC"/>
        </a:p>
      </dgm:t>
    </dgm:pt>
  </dgm:ptLst>
  <dgm:cxnLst>
    <dgm:cxn modelId="{6D1CC151-B749-4AF4-831C-DB37E05E3718}" type="presOf" srcId="{23558B02-4252-42CD-B414-2A9992AD0D80}" destId="{A9DF942F-E11F-408A-9645-035B28F33FC6}" srcOrd="0" destOrd="0" presId="urn:microsoft.com/office/officeart/2005/8/layout/process2"/>
    <dgm:cxn modelId="{1F336F94-3CB7-4F14-8D71-DA9496C1C19C}" type="presOf" srcId="{7AA8C36C-7C5F-4DC7-B9DE-3E3955ABC1F6}" destId="{032C533E-DF61-46C7-854E-035A584C08BA}" srcOrd="0" destOrd="0" presId="urn:microsoft.com/office/officeart/2005/8/layout/process2"/>
    <dgm:cxn modelId="{12A30E86-F391-4E06-ACBC-4225A016852A}" type="presOf" srcId="{05A07B96-11FC-4B17-8693-4A8EC5325569}" destId="{5CFA9922-6643-4F7D-BE37-70CF4FF0F53D}" srcOrd="1" destOrd="0" presId="urn:microsoft.com/office/officeart/2005/8/layout/process2"/>
    <dgm:cxn modelId="{6B90A23F-D594-4371-829A-C960BB7C4301}" type="presOf" srcId="{8A90FA4B-7A43-479C-9C63-55A8C0CEDA47}" destId="{CBA74B72-092C-45C7-A8FB-233810A2FC84}" srcOrd="0" destOrd="0" presId="urn:microsoft.com/office/officeart/2005/8/layout/process2"/>
    <dgm:cxn modelId="{7FE1C86A-D68D-4AFD-9CE1-F1BB7BDF1A56}" srcId="{AD045CA6-8DEC-4770-9505-CF2C4A382A98}" destId="{F395E75D-6D35-4498-B610-17ABD5621308}" srcOrd="0" destOrd="0" parTransId="{2D077C76-F98B-477D-B0B4-58A09EECCB08}" sibTransId="{05A07B96-11FC-4B17-8693-4A8EC5325569}"/>
    <dgm:cxn modelId="{BDBC0943-9CCE-4B98-98B4-7B6CD7BC2426}" srcId="{AD045CA6-8DEC-4770-9505-CF2C4A382A98}" destId="{8A90FA4B-7A43-479C-9C63-55A8C0CEDA47}" srcOrd="1" destOrd="0" parTransId="{5A2E135A-8919-4BD7-96C8-B97F31D262FE}" sibTransId="{7AA8C36C-7C5F-4DC7-B9DE-3E3955ABC1F6}"/>
    <dgm:cxn modelId="{94DA6717-C960-44FD-8B37-0445B43DDC0D}" type="presOf" srcId="{AD045CA6-8DEC-4770-9505-CF2C4A382A98}" destId="{4BF10CB0-C820-4AA0-A1D0-22B374F2998F}" srcOrd="0" destOrd="0" presId="urn:microsoft.com/office/officeart/2005/8/layout/process2"/>
    <dgm:cxn modelId="{6224DEF5-8FAC-471B-B99B-47C2A8CA5096}" type="presOf" srcId="{05A07B96-11FC-4B17-8693-4A8EC5325569}" destId="{319751AF-30C5-48C4-A2CD-6B4B85731FC9}" srcOrd="0" destOrd="0" presId="urn:microsoft.com/office/officeart/2005/8/layout/process2"/>
    <dgm:cxn modelId="{E82150E6-DA5C-46B4-9907-610F07E7C743}" type="presOf" srcId="{7AA8C36C-7C5F-4DC7-B9DE-3E3955ABC1F6}" destId="{7E664ACA-4C5E-4C50-AEB9-FD56A18DB146}" srcOrd="1" destOrd="0" presId="urn:microsoft.com/office/officeart/2005/8/layout/process2"/>
    <dgm:cxn modelId="{AD99E7E3-F7BC-426E-86C7-6A740E5F33DD}" srcId="{AD045CA6-8DEC-4770-9505-CF2C4A382A98}" destId="{23558B02-4252-42CD-B414-2A9992AD0D80}" srcOrd="2" destOrd="0" parTransId="{7AF0D73E-76EF-4ADA-8A47-B19DCFD26EF6}" sibTransId="{C5596FA8-3F44-4631-BDBA-2D148106EA15}"/>
    <dgm:cxn modelId="{E4D07916-2B12-4E0C-B55A-37E5343C1E84}" type="presOf" srcId="{F395E75D-6D35-4498-B610-17ABD5621308}" destId="{A31B6CF6-AA90-4E4B-974D-2727800A3C41}" srcOrd="0" destOrd="0" presId="urn:microsoft.com/office/officeart/2005/8/layout/process2"/>
    <dgm:cxn modelId="{8AD1E801-2AEB-46FD-865B-AAB50534E3CC}" type="presParOf" srcId="{4BF10CB0-C820-4AA0-A1D0-22B374F2998F}" destId="{A31B6CF6-AA90-4E4B-974D-2727800A3C41}" srcOrd="0" destOrd="0" presId="urn:microsoft.com/office/officeart/2005/8/layout/process2"/>
    <dgm:cxn modelId="{A5983B61-A8C3-42D7-92E3-37E396789400}" type="presParOf" srcId="{4BF10CB0-C820-4AA0-A1D0-22B374F2998F}" destId="{319751AF-30C5-48C4-A2CD-6B4B85731FC9}" srcOrd="1" destOrd="0" presId="urn:microsoft.com/office/officeart/2005/8/layout/process2"/>
    <dgm:cxn modelId="{13D60B36-BE42-4C70-A324-A7B4C3D041A7}" type="presParOf" srcId="{319751AF-30C5-48C4-A2CD-6B4B85731FC9}" destId="{5CFA9922-6643-4F7D-BE37-70CF4FF0F53D}" srcOrd="0" destOrd="0" presId="urn:microsoft.com/office/officeart/2005/8/layout/process2"/>
    <dgm:cxn modelId="{396B213C-570A-4F56-BBFF-09C822038762}" type="presParOf" srcId="{4BF10CB0-C820-4AA0-A1D0-22B374F2998F}" destId="{CBA74B72-092C-45C7-A8FB-233810A2FC84}" srcOrd="2" destOrd="0" presId="urn:microsoft.com/office/officeart/2005/8/layout/process2"/>
    <dgm:cxn modelId="{CCAE95B7-303A-4473-B37A-D896C4AC708A}" type="presParOf" srcId="{4BF10CB0-C820-4AA0-A1D0-22B374F2998F}" destId="{032C533E-DF61-46C7-854E-035A584C08BA}" srcOrd="3" destOrd="0" presId="urn:microsoft.com/office/officeart/2005/8/layout/process2"/>
    <dgm:cxn modelId="{7CFB2756-5E98-46AA-AA21-137BABE06017}" type="presParOf" srcId="{032C533E-DF61-46C7-854E-035A584C08BA}" destId="{7E664ACA-4C5E-4C50-AEB9-FD56A18DB146}" srcOrd="0" destOrd="0" presId="urn:microsoft.com/office/officeart/2005/8/layout/process2"/>
    <dgm:cxn modelId="{38620760-20B3-4CF3-860D-F4B055B257AE}" type="presParOf" srcId="{4BF10CB0-C820-4AA0-A1D0-22B374F2998F}" destId="{A9DF942F-E11F-408A-9645-035B28F33FC6}"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9647F-78D8-4317-8B1B-57FE2487BA18}" type="doc">
      <dgm:prSet loTypeId="urn:microsoft.com/office/officeart/2005/8/layout/cycle5" loCatId="cycle" qsTypeId="urn:microsoft.com/office/officeart/2005/8/quickstyle/3d4" qsCatId="3D" csTypeId="urn:microsoft.com/office/officeart/2005/8/colors/accent2_1" csCatId="accent2" phldr="1"/>
      <dgm:spPr/>
      <dgm:t>
        <a:bodyPr/>
        <a:lstStyle/>
        <a:p>
          <a:endParaRPr lang="es-EC"/>
        </a:p>
      </dgm:t>
    </dgm:pt>
    <dgm:pt modelId="{3E48E1EF-9765-461B-903B-B408B3B9635B}">
      <dgm:prSet phldrT="[Texto]" custT="1"/>
      <dgm:spPr/>
      <dgm:t>
        <a:bodyPr/>
        <a:lstStyle/>
        <a:p>
          <a:r>
            <a:rPr lang="es-EC" sz="1600" dirty="0" smtClean="0"/>
            <a:t>Etapa 1: </a:t>
          </a:r>
          <a:r>
            <a:rPr lang="es-EC" sz="1600" dirty="0" err="1" smtClean="0"/>
            <a:t>Reconnaissance</a:t>
          </a:r>
          <a:r>
            <a:rPr lang="es-EC" sz="1600" dirty="0" smtClean="0"/>
            <a:t> (Reconocimiento)</a:t>
          </a:r>
          <a:endParaRPr lang="es-EC" sz="1600" dirty="0"/>
        </a:p>
      </dgm:t>
    </dgm:pt>
    <dgm:pt modelId="{23A8CB92-7736-4B32-9CD8-34E5B6D69276}" type="parTrans" cxnId="{CF9DEEFF-1FD5-4628-8440-5700DE8151F6}">
      <dgm:prSet/>
      <dgm:spPr/>
      <dgm:t>
        <a:bodyPr/>
        <a:lstStyle/>
        <a:p>
          <a:endParaRPr lang="es-EC" sz="1600"/>
        </a:p>
      </dgm:t>
    </dgm:pt>
    <dgm:pt modelId="{F5C9E222-E1BB-4F4D-AACE-2301EFBAA09D}" type="sibTrans" cxnId="{CF9DEEFF-1FD5-4628-8440-5700DE8151F6}">
      <dgm:prSet/>
      <dgm:spPr/>
      <dgm:t>
        <a:bodyPr/>
        <a:lstStyle/>
        <a:p>
          <a:endParaRPr lang="es-EC" sz="1600"/>
        </a:p>
      </dgm:t>
    </dgm:pt>
    <dgm:pt modelId="{1349705D-9E5A-4B13-9B92-7669B0D665BA}">
      <dgm:prSet phldrT="[Texto]" custT="1"/>
      <dgm:spPr/>
      <dgm:t>
        <a:bodyPr/>
        <a:lstStyle/>
        <a:p>
          <a:r>
            <a:rPr lang="es-EC" sz="1600" dirty="0" smtClean="0"/>
            <a:t>Etapa 2: </a:t>
          </a:r>
          <a:r>
            <a:rPr lang="es-EC" sz="1600" dirty="0" err="1" smtClean="0"/>
            <a:t>Scanning</a:t>
          </a:r>
          <a:r>
            <a:rPr lang="es-EC" sz="1600" dirty="0" smtClean="0"/>
            <a:t> (Exploración) </a:t>
          </a:r>
          <a:endParaRPr lang="es-EC" sz="1600" dirty="0"/>
        </a:p>
      </dgm:t>
    </dgm:pt>
    <dgm:pt modelId="{4B7B5AEF-FE0B-41FD-8656-49E6B38E92DD}" type="parTrans" cxnId="{BD75AC31-91E0-4CE4-80F8-96C1BFD62C6C}">
      <dgm:prSet/>
      <dgm:spPr/>
      <dgm:t>
        <a:bodyPr/>
        <a:lstStyle/>
        <a:p>
          <a:endParaRPr lang="es-EC" sz="1600"/>
        </a:p>
      </dgm:t>
    </dgm:pt>
    <dgm:pt modelId="{8B3AB8A5-FF59-4867-93F5-CBE6BFB846A3}" type="sibTrans" cxnId="{BD75AC31-91E0-4CE4-80F8-96C1BFD62C6C}">
      <dgm:prSet/>
      <dgm:spPr/>
      <dgm:t>
        <a:bodyPr/>
        <a:lstStyle/>
        <a:p>
          <a:endParaRPr lang="es-EC" sz="1600"/>
        </a:p>
      </dgm:t>
    </dgm:pt>
    <dgm:pt modelId="{F1E239FE-F536-4E4A-87A6-4C394CCC8FCE}">
      <dgm:prSet phldrT="[Texto]" custT="1"/>
      <dgm:spPr/>
      <dgm:t>
        <a:bodyPr/>
        <a:lstStyle/>
        <a:p>
          <a:r>
            <a:rPr lang="es-EC" sz="1600" dirty="0" smtClean="0"/>
            <a:t>Etapa 3: </a:t>
          </a:r>
          <a:r>
            <a:rPr lang="es-EC" sz="1600" dirty="0" err="1" smtClean="0"/>
            <a:t>Gaining</a:t>
          </a:r>
          <a:r>
            <a:rPr lang="es-EC" sz="1600" dirty="0" smtClean="0"/>
            <a:t> Access (Obtener acceso) </a:t>
          </a:r>
          <a:endParaRPr lang="es-EC" sz="1600" dirty="0"/>
        </a:p>
      </dgm:t>
    </dgm:pt>
    <dgm:pt modelId="{9240602A-AA45-4BAB-8EA8-484FCFF72A48}" type="parTrans" cxnId="{784EB192-91C8-4D4A-9D59-34A8806DA197}">
      <dgm:prSet/>
      <dgm:spPr/>
      <dgm:t>
        <a:bodyPr/>
        <a:lstStyle/>
        <a:p>
          <a:endParaRPr lang="es-EC" sz="1600"/>
        </a:p>
      </dgm:t>
    </dgm:pt>
    <dgm:pt modelId="{8B6B0001-81DC-41E4-AE4F-0CC66C3DE1AE}" type="sibTrans" cxnId="{784EB192-91C8-4D4A-9D59-34A8806DA197}">
      <dgm:prSet/>
      <dgm:spPr/>
      <dgm:t>
        <a:bodyPr/>
        <a:lstStyle/>
        <a:p>
          <a:endParaRPr lang="es-EC" sz="1600"/>
        </a:p>
      </dgm:t>
    </dgm:pt>
    <dgm:pt modelId="{67E6FBF0-8BC1-4595-B926-62F6DE057C0B}">
      <dgm:prSet phldrT="[Texto]" custT="1"/>
      <dgm:spPr/>
      <dgm:t>
        <a:bodyPr/>
        <a:lstStyle/>
        <a:p>
          <a:r>
            <a:rPr lang="es-EC" sz="1600" dirty="0" smtClean="0"/>
            <a:t>Etapa 4: </a:t>
          </a:r>
          <a:r>
            <a:rPr lang="es-EC" sz="1600" dirty="0" err="1" smtClean="0"/>
            <a:t>Maintaining</a:t>
          </a:r>
          <a:r>
            <a:rPr lang="es-EC" sz="1600" dirty="0" smtClean="0"/>
            <a:t> Access (Mantener el acceso)</a:t>
          </a:r>
          <a:endParaRPr lang="es-EC" sz="1600" dirty="0"/>
        </a:p>
      </dgm:t>
    </dgm:pt>
    <dgm:pt modelId="{C660B516-8C36-4B54-A2DE-3CBBB299E633}" type="parTrans" cxnId="{096F1F07-C895-4406-A3ED-F68774B9F1A3}">
      <dgm:prSet/>
      <dgm:spPr/>
      <dgm:t>
        <a:bodyPr/>
        <a:lstStyle/>
        <a:p>
          <a:endParaRPr lang="es-EC" sz="1600"/>
        </a:p>
      </dgm:t>
    </dgm:pt>
    <dgm:pt modelId="{823DE88F-6331-40B3-BC05-8D3D6CC6BDA7}" type="sibTrans" cxnId="{096F1F07-C895-4406-A3ED-F68774B9F1A3}">
      <dgm:prSet/>
      <dgm:spPr/>
      <dgm:t>
        <a:bodyPr/>
        <a:lstStyle/>
        <a:p>
          <a:endParaRPr lang="es-EC" sz="1600"/>
        </a:p>
      </dgm:t>
    </dgm:pt>
    <dgm:pt modelId="{F7BD8350-B27C-4E59-AF91-8479C3474C00}">
      <dgm:prSet phldrT="[Texto]" custT="1"/>
      <dgm:spPr/>
      <dgm:t>
        <a:bodyPr/>
        <a:lstStyle/>
        <a:p>
          <a:r>
            <a:rPr lang="sv-SE" sz="1600" dirty="0" smtClean="0"/>
            <a:t>Etapa 5: Covering Tracks (Borrar huellas) </a:t>
          </a:r>
          <a:endParaRPr lang="es-EC" sz="1600" dirty="0"/>
        </a:p>
      </dgm:t>
    </dgm:pt>
    <dgm:pt modelId="{CF1C7DC3-E091-4CED-8D20-4AAE2E74C261}" type="parTrans" cxnId="{7AA776DD-79D8-4A01-A46B-087B39DF0684}">
      <dgm:prSet/>
      <dgm:spPr/>
      <dgm:t>
        <a:bodyPr/>
        <a:lstStyle/>
        <a:p>
          <a:endParaRPr lang="es-EC" sz="1600"/>
        </a:p>
      </dgm:t>
    </dgm:pt>
    <dgm:pt modelId="{E5BCAA9D-046C-4A27-85D2-9290DAA96645}" type="sibTrans" cxnId="{7AA776DD-79D8-4A01-A46B-087B39DF0684}">
      <dgm:prSet/>
      <dgm:spPr/>
      <dgm:t>
        <a:bodyPr/>
        <a:lstStyle/>
        <a:p>
          <a:endParaRPr lang="es-EC" sz="1600"/>
        </a:p>
      </dgm:t>
    </dgm:pt>
    <dgm:pt modelId="{4247D125-A9EB-45CE-AEF4-D97D9D73B6B5}" type="pres">
      <dgm:prSet presAssocID="{FB09647F-78D8-4317-8B1B-57FE2487BA18}" presName="cycle" presStyleCnt="0">
        <dgm:presLayoutVars>
          <dgm:dir/>
          <dgm:resizeHandles val="exact"/>
        </dgm:presLayoutVars>
      </dgm:prSet>
      <dgm:spPr/>
      <dgm:t>
        <a:bodyPr/>
        <a:lstStyle/>
        <a:p>
          <a:endParaRPr lang="es-EC"/>
        </a:p>
      </dgm:t>
    </dgm:pt>
    <dgm:pt modelId="{BA497627-0EBB-4184-A2EF-33EB21015F5A}" type="pres">
      <dgm:prSet presAssocID="{3E48E1EF-9765-461B-903B-B408B3B9635B}" presName="node" presStyleLbl="node1" presStyleIdx="0" presStyleCnt="5" custScaleX="115858" custRadScaleRad="86759" custRadScaleInc="-4304">
        <dgm:presLayoutVars>
          <dgm:bulletEnabled val="1"/>
        </dgm:presLayoutVars>
      </dgm:prSet>
      <dgm:spPr/>
      <dgm:t>
        <a:bodyPr/>
        <a:lstStyle/>
        <a:p>
          <a:endParaRPr lang="es-EC"/>
        </a:p>
      </dgm:t>
    </dgm:pt>
    <dgm:pt modelId="{AB76883C-00CD-4551-BFF7-C339EA60956F}" type="pres">
      <dgm:prSet presAssocID="{3E48E1EF-9765-461B-903B-B408B3B9635B}" presName="spNode" presStyleCnt="0"/>
      <dgm:spPr/>
    </dgm:pt>
    <dgm:pt modelId="{9886174A-8490-4B18-A9CE-78560298122E}" type="pres">
      <dgm:prSet presAssocID="{F5C9E222-E1BB-4F4D-AACE-2301EFBAA09D}" presName="sibTrans" presStyleLbl="sibTrans1D1" presStyleIdx="0" presStyleCnt="5"/>
      <dgm:spPr/>
      <dgm:t>
        <a:bodyPr/>
        <a:lstStyle/>
        <a:p>
          <a:endParaRPr lang="es-EC"/>
        </a:p>
      </dgm:t>
    </dgm:pt>
    <dgm:pt modelId="{FED00A5C-37EA-4384-A3FC-597C274C6050}" type="pres">
      <dgm:prSet presAssocID="{1349705D-9E5A-4B13-9B92-7669B0D665BA}" presName="node" presStyleLbl="node1" presStyleIdx="1" presStyleCnt="5" custRadScaleRad="137736" custRadScaleInc="1485">
        <dgm:presLayoutVars>
          <dgm:bulletEnabled val="1"/>
        </dgm:presLayoutVars>
      </dgm:prSet>
      <dgm:spPr/>
      <dgm:t>
        <a:bodyPr/>
        <a:lstStyle/>
        <a:p>
          <a:endParaRPr lang="es-EC"/>
        </a:p>
      </dgm:t>
    </dgm:pt>
    <dgm:pt modelId="{625C5EF5-8120-437A-8F4E-57EB198B610B}" type="pres">
      <dgm:prSet presAssocID="{1349705D-9E5A-4B13-9B92-7669B0D665BA}" presName="spNode" presStyleCnt="0"/>
      <dgm:spPr/>
    </dgm:pt>
    <dgm:pt modelId="{17D1187A-82EB-4CBB-BE44-2BB026805976}" type="pres">
      <dgm:prSet presAssocID="{8B3AB8A5-FF59-4867-93F5-CBE6BFB846A3}" presName="sibTrans" presStyleLbl="sibTrans1D1" presStyleIdx="1" presStyleCnt="5"/>
      <dgm:spPr/>
      <dgm:t>
        <a:bodyPr/>
        <a:lstStyle/>
        <a:p>
          <a:endParaRPr lang="es-EC"/>
        </a:p>
      </dgm:t>
    </dgm:pt>
    <dgm:pt modelId="{9D90335A-8925-4FA2-8FF5-8AF9A9A00B51}" type="pres">
      <dgm:prSet presAssocID="{F1E239FE-F536-4E4A-87A6-4C394CCC8FCE}" presName="node" presStyleLbl="node1" presStyleIdx="2" presStyleCnt="5" custScaleX="135347" custRadScaleRad="86768" custRadScaleInc="-69578">
        <dgm:presLayoutVars>
          <dgm:bulletEnabled val="1"/>
        </dgm:presLayoutVars>
      </dgm:prSet>
      <dgm:spPr/>
      <dgm:t>
        <a:bodyPr/>
        <a:lstStyle/>
        <a:p>
          <a:endParaRPr lang="es-EC"/>
        </a:p>
      </dgm:t>
    </dgm:pt>
    <dgm:pt modelId="{4DEF1588-8AB3-43BE-B88F-7F1CC341A5F5}" type="pres">
      <dgm:prSet presAssocID="{F1E239FE-F536-4E4A-87A6-4C394CCC8FCE}" presName="spNode" presStyleCnt="0"/>
      <dgm:spPr/>
    </dgm:pt>
    <dgm:pt modelId="{8444BE1C-6E67-4063-A009-1F845230DEC1}" type="pres">
      <dgm:prSet presAssocID="{8B6B0001-81DC-41E4-AE4F-0CC66C3DE1AE}" presName="sibTrans" presStyleLbl="sibTrans1D1" presStyleIdx="2" presStyleCnt="5"/>
      <dgm:spPr/>
      <dgm:t>
        <a:bodyPr/>
        <a:lstStyle/>
        <a:p>
          <a:endParaRPr lang="es-EC"/>
        </a:p>
      </dgm:t>
    </dgm:pt>
    <dgm:pt modelId="{5174FA5C-7ED1-4CD7-9B17-4B21BE7DCBB8}" type="pres">
      <dgm:prSet presAssocID="{67E6FBF0-8BC1-4595-B926-62F6DE057C0B}" presName="node" presStyleLbl="node1" presStyleIdx="3" presStyleCnt="5" custScaleX="140208" custRadScaleRad="111696" custRadScaleInc="107982">
        <dgm:presLayoutVars>
          <dgm:bulletEnabled val="1"/>
        </dgm:presLayoutVars>
      </dgm:prSet>
      <dgm:spPr/>
      <dgm:t>
        <a:bodyPr/>
        <a:lstStyle/>
        <a:p>
          <a:endParaRPr lang="es-EC"/>
        </a:p>
      </dgm:t>
    </dgm:pt>
    <dgm:pt modelId="{F937F6A4-9445-40E0-B05E-7ABE01487E9D}" type="pres">
      <dgm:prSet presAssocID="{67E6FBF0-8BC1-4595-B926-62F6DE057C0B}" presName="spNode" presStyleCnt="0"/>
      <dgm:spPr/>
    </dgm:pt>
    <dgm:pt modelId="{4D5D7B56-F185-4603-830C-7D24A59C99C3}" type="pres">
      <dgm:prSet presAssocID="{823DE88F-6331-40B3-BC05-8D3D6CC6BDA7}" presName="sibTrans" presStyleLbl="sibTrans1D1" presStyleIdx="3" presStyleCnt="5"/>
      <dgm:spPr/>
      <dgm:t>
        <a:bodyPr/>
        <a:lstStyle/>
        <a:p>
          <a:endParaRPr lang="es-EC"/>
        </a:p>
      </dgm:t>
    </dgm:pt>
    <dgm:pt modelId="{E51E9F3E-8029-4E3B-B49B-503DA1D9B7E4}" type="pres">
      <dgm:prSet presAssocID="{F7BD8350-B27C-4E59-AF91-8479C3474C00}" presName="node" presStyleLbl="node1" presStyleIdx="4" presStyleCnt="5" custScaleX="151626" custRadScaleRad="144382" custRadScaleInc="-10159">
        <dgm:presLayoutVars>
          <dgm:bulletEnabled val="1"/>
        </dgm:presLayoutVars>
      </dgm:prSet>
      <dgm:spPr/>
      <dgm:t>
        <a:bodyPr/>
        <a:lstStyle/>
        <a:p>
          <a:endParaRPr lang="es-EC"/>
        </a:p>
      </dgm:t>
    </dgm:pt>
    <dgm:pt modelId="{18083A65-9A78-4851-95A2-F5B680B651F7}" type="pres">
      <dgm:prSet presAssocID="{F7BD8350-B27C-4E59-AF91-8479C3474C00}" presName="spNode" presStyleCnt="0"/>
      <dgm:spPr/>
    </dgm:pt>
    <dgm:pt modelId="{8AF8AD7A-C4B9-44BD-A099-AFB2F153F37F}" type="pres">
      <dgm:prSet presAssocID="{E5BCAA9D-046C-4A27-85D2-9290DAA96645}" presName="sibTrans" presStyleLbl="sibTrans1D1" presStyleIdx="4" presStyleCnt="5"/>
      <dgm:spPr/>
      <dgm:t>
        <a:bodyPr/>
        <a:lstStyle/>
        <a:p>
          <a:endParaRPr lang="es-EC"/>
        </a:p>
      </dgm:t>
    </dgm:pt>
  </dgm:ptLst>
  <dgm:cxnLst>
    <dgm:cxn modelId="{0C3BD74B-C179-42B0-97D2-3F93B0A3E299}" type="presOf" srcId="{8B3AB8A5-FF59-4867-93F5-CBE6BFB846A3}" destId="{17D1187A-82EB-4CBB-BE44-2BB026805976}" srcOrd="0" destOrd="0" presId="urn:microsoft.com/office/officeart/2005/8/layout/cycle5"/>
    <dgm:cxn modelId="{784EB192-91C8-4D4A-9D59-34A8806DA197}" srcId="{FB09647F-78D8-4317-8B1B-57FE2487BA18}" destId="{F1E239FE-F536-4E4A-87A6-4C394CCC8FCE}" srcOrd="2" destOrd="0" parTransId="{9240602A-AA45-4BAB-8EA8-484FCFF72A48}" sibTransId="{8B6B0001-81DC-41E4-AE4F-0CC66C3DE1AE}"/>
    <dgm:cxn modelId="{EB1F7E4D-28C4-48A1-A778-2A9E898AA020}" type="presOf" srcId="{1349705D-9E5A-4B13-9B92-7669B0D665BA}" destId="{FED00A5C-37EA-4384-A3FC-597C274C6050}" srcOrd="0" destOrd="0" presId="urn:microsoft.com/office/officeart/2005/8/layout/cycle5"/>
    <dgm:cxn modelId="{16E35F43-A24D-4C2A-AF9F-D7066C9EC0D0}" type="presOf" srcId="{F5C9E222-E1BB-4F4D-AACE-2301EFBAA09D}" destId="{9886174A-8490-4B18-A9CE-78560298122E}" srcOrd="0" destOrd="0" presId="urn:microsoft.com/office/officeart/2005/8/layout/cycle5"/>
    <dgm:cxn modelId="{78E62C8C-FCA3-4796-AF8C-5B0E5B75B4E0}" type="presOf" srcId="{3E48E1EF-9765-461B-903B-B408B3B9635B}" destId="{BA497627-0EBB-4184-A2EF-33EB21015F5A}" srcOrd="0" destOrd="0" presId="urn:microsoft.com/office/officeart/2005/8/layout/cycle5"/>
    <dgm:cxn modelId="{B86B816E-F383-4F2B-A186-22F8ADAC3B6E}" type="presOf" srcId="{8B6B0001-81DC-41E4-AE4F-0CC66C3DE1AE}" destId="{8444BE1C-6E67-4063-A009-1F845230DEC1}" srcOrd="0" destOrd="0" presId="urn:microsoft.com/office/officeart/2005/8/layout/cycle5"/>
    <dgm:cxn modelId="{096F1F07-C895-4406-A3ED-F68774B9F1A3}" srcId="{FB09647F-78D8-4317-8B1B-57FE2487BA18}" destId="{67E6FBF0-8BC1-4595-B926-62F6DE057C0B}" srcOrd="3" destOrd="0" parTransId="{C660B516-8C36-4B54-A2DE-3CBBB299E633}" sibTransId="{823DE88F-6331-40B3-BC05-8D3D6CC6BDA7}"/>
    <dgm:cxn modelId="{CBD379E1-408C-4C5D-BFF4-28169E73C5CF}" type="presOf" srcId="{67E6FBF0-8BC1-4595-B926-62F6DE057C0B}" destId="{5174FA5C-7ED1-4CD7-9B17-4B21BE7DCBB8}" srcOrd="0" destOrd="0" presId="urn:microsoft.com/office/officeart/2005/8/layout/cycle5"/>
    <dgm:cxn modelId="{7AA776DD-79D8-4A01-A46B-087B39DF0684}" srcId="{FB09647F-78D8-4317-8B1B-57FE2487BA18}" destId="{F7BD8350-B27C-4E59-AF91-8479C3474C00}" srcOrd="4" destOrd="0" parTransId="{CF1C7DC3-E091-4CED-8D20-4AAE2E74C261}" sibTransId="{E5BCAA9D-046C-4A27-85D2-9290DAA96645}"/>
    <dgm:cxn modelId="{950B486D-90EE-4260-BF7C-4585357DD2D5}" type="presOf" srcId="{FB09647F-78D8-4317-8B1B-57FE2487BA18}" destId="{4247D125-A9EB-45CE-AEF4-D97D9D73B6B5}" srcOrd="0" destOrd="0" presId="urn:microsoft.com/office/officeart/2005/8/layout/cycle5"/>
    <dgm:cxn modelId="{4A5E11BE-3E94-4D1E-9224-449A80BC790A}" type="presOf" srcId="{F7BD8350-B27C-4E59-AF91-8479C3474C00}" destId="{E51E9F3E-8029-4E3B-B49B-503DA1D9B7E4}" srcOrd="0" destOrd="0" presId="urn:microsoft.com/office/officeart/2005/8/layout/cycle5"/>
    <dgm:cxn modelId="{5D718E5E-464D-4948-B37C-150A10BC37F3}" type="presOf" srcId="{F1E239FE-F536-4E4A-87A6-4C394CCC8FCE}" destId="{9D90335A-8925-4FA2-8FF5-8AF9A9A00B51}" srcOrd="0" destOrd="0" presId="urn:microsoft.com/office/officeart/2005/8/layout/cycle5"/>
    <dgm:cxn modelId="{BD75AC31-91E0-4CE4-80F8-96C1BFD62C6C}" srcId="{FB09647F-78D8-4317-8B1B-57FE2487BA18}" destId="{1349705D-9E5A-4B13-9B92-7669B0D665BA}" srcOrd="1" destOrd="0" parTransId="{4B7B5AEF-FE0B-41FD-8656-49E6B38E92DD}" sibTransId="{8B3AB8A5-FF59-4867-93F5-CBE6BFB846A3}"/>
    <dgm:cxn modelId="{6FD1C995-62D4-4BC4-ABEC-5FD507124790}" type="presOf" srcId="{E5BCAA9D-046C-4A27-85D2-9290DAA96645}" destId="{8AF8AD7A-C4B9-44BD-A099-AFB2F153F37F}" srcOrd="0" destOrd="0" presId="urn:microsoft.com/office/officeart/2005/8/layout/cycle5"/>
    <dgm:cxn modelId="{7DB684E7-7AEE-4673-BA2E-AB371DA1BFA8}" type="presOf" srcId="{823DE88F-6331-40B3-BC05-8D3D6CC6BDA7}" destId="{4D5D7B56-F185-4603-830C-7D24A59C99C3}" srcOrd="0" destOrd="0" presId="urn:microsoft.com/office/officeart/2005/8/layout/cycle5"/>
    <dgm:cxn modelId="{CF9DEEFF-1FD5-4628-8440-5700DE8151F6}" srcId="{FB09647F-78D8-4317-8B1B-57FE2487BA18}" destId="{3E48E1EF-9765-461B-903B-B408B3B9635B}" srcOrd="0" destOrd="0" parTransId="{23A8CB92-7736-4B32-9CD8-34E5B6D69276}" sibTransId="{F5C9E222-E1BB-4F4D-AACE-2301EFBAA09D}"/>
    <dgm:cxn modelId="{3D41E2F2-D867-42D2-9140-E976D7830417}" type="presParOf" srcId="{4247D125-A9EB-45CE-AEF4-D97D9D73B6B5}" destId="{BA497627-0EBB-4184-A2EF-33EB21015F5A}" srcOrd="0" destOrd="0" presId="urn:microsoft.com/office/officeart/2005/8/layout/cycle5"/>
    <dgm:cxn modelId="{CFF679D2-F506-429C-8961-F4D60178EDF1}" type="presParOf" srcId="{4247D125-A9EB-45CE-AEF4-D97D9D73B6B5}" destId="{AB76883C-00CD-4551-BFF7-C339EA60956F}" srcOrd="1" destOrd="0" presId="urn:microsoft.com/office/officeart/2005/8/layout/cycle5"/>
    <dgm:cxn modelId="{F2595046-241E-4A89-8247-25B205876EDD}" type="presParOf" srcId="{4247D125-A9EB-45CE-AEF4-D97D9D73B6B5}" destId="{9886174A-8490-4B18-A9CE-78560298122E}" srcOrd="2" destOrd="0" presId="urn:microsoft.com/office/officeart/2005/8/layout/cycle5"/>
    <dgm:cxn modelId="{75B15BF9-A1E0-427D-B2B8-93514406D5DF}" type="presParOf" srcId="{4247D125-A9EB-45CE-AEF4-D97D9D73B6B5}" destId="{FED00A5C-37EA-4384-A3FC-597C274C6050}" srcOrd="3" destOrd="0" presId="urn:microsoft.com/office/officeart/2005/8/layout/cycle5"/>
    <dgm:cxn modelId="{950FD9F9-1773-48DB-A366-760090BF26B8}" type="presParOf" srcId="{4247D125-A9EB-45CE-AEF4-D97D9D73B6B5}" destId="{625C5EF5-8120-437A-8F4E-57EB198B610B}" srcOrd="4" destOrd="0" presId="urn:microsoft.com/office/officeart/2005/8/layout/cycle5"/>
    <dgm:cxn modelId="{F80BE957-C500-4D63-ABDD-828315E85973}" type="presParOf" srcId="{4247D125-A9EB-45CE-AEF4-D97D9D73B6B5}" destId="{17D1187A-82EB-4CBB-BE44-2BB026805976}" srcOrd="5" destOrd="0" presId="urn:microsoft.com/office/officeart/2005/8/layout/cycle5"/>
    <dgm:cxn modelId="{0C381F9A-8075-4EBB-A136-58F81EBE5ED5}" type="presParOf" srcId="{4247D125-A9EB-45CE-AEF4-D97D9D73B6B5}" destId="{9D90335A-8925-4FA2-8FF5-8AF9A9A00B51}" srcOrd="6" destOrd="0" presId="urn:microsoft.com/office/officeart/2005/8/layout/cycle5"/>
    <dgm:cxn modelId="{200391A8-6DEB-4147-AE8F-4A851A0D125E}" type="presParOf" srcId="{4247D125-A9EB-45CE-AEF4-D97D9D73B6B5}" destId="{4DEF1588-8AB3-43BE-B88F-7F1CC341A5F5}" srcOrd="7" destOrd="0" presId="urn:microsoft.com/office/officeart/2005/8/layout/cycle5"/>
    <dgm:cxn modelId="{F3053C20-FD79-4250-8BFF-D3FBB62420D0}" type="presParOf" srcId="{4247D125-A9EB-45CE-AEF4-D97D9D73B6B5}" destId="{8444BE1C-6E67-4063-A009-1F845230DEC1}" srcOrd="8" destOrd="0" presId="urn:microsoft.com/office/officeart/2005/8/layout/cycle5"/>
    <dgm:cxn modelId="{7A166F5C-B297-4DE8-B704-173D58C06EE3}" type="presParOf" srcId="{4247D125-A9EB-45CE-AEF4-D97D9D73B6B5}" destId="{5174FA5C-7ED1-4CD7-9B17-4B21BE7DCBB8}" srcOrd="9" destOrd="0" presId="urn:microsoft.com/office/officeart/2005/8/layout/cycle5"/>
    <dgm:cxn modelId="{DEF9FA29-8701-43C4-9C2B-42DE4D816344}" type="presParOf" srcId="{4247D125-A9EB-45CE-AEF4-D97D9D73B6B5}" destId="{F937F6A4-9445-40E0-B05E-7ABE01487E9D}" srcOrd="10" destOrd="0" presId="urn:microsoft.com/office/officeart/2005/8/layout/cycle5"/>
    <dgm:cxn modelId="{E95F0504-2674-438E-B91A-EF89F0763FD4}" type="presParOf" srcId="{4247D125-A9EB-45CE-AEF4-D97D9D73B6B5}" destId="{4D5D7B56-F185-4603-830C-7D24A59C99C3}" srcOrd="11" destOrd="0" presId="urn:microsoft.com/office/officeart/2005/8/layout/cycle5"/>
    <dgm:cxn modelId="{63A35E00-1CFB-4F7B-B374-4031B5473B3A}" type="presParOf" srcId="{4247D125-A9EB-45CE-AEF4-D97D9D73B6B5}" destId="{E51E9F3E-8029-4E3B-B49B-503DA1D9B7E4}" srcOrd="12" destOrd="0" presId="urn:microsoft.com/office/officeart/2005/8/layout/cycle5"/>
    <dgm:cxn modelId="{748B95FA-D7D9-4DCD-AD49-2087615F7ADA}" type="presParOf" srcId="{4247D125-A9EB-45CE-AEF4-D97D9D73B6B5}" destId="{18083A65-9A78-4851-95A2-F5B680B651F7}" srcOrd="13" destOrd="0" presId="urn:microsoft.com/office/officeart/2005/8/layout/cycle5"/>
    <dgm:cxn modelId="{7F3E12DB-74A9-4E78-A555-68DB59866F85}" type="presParOf" srcId="{4247D125-A9EB-45CE-AEF4-D97D9D73B6B5}" destId="{8AF8AD7A-C4B9-44BD-A099-AFB2F153F37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1B7D5-CDEB-4084-AE52-628315AA1E55}">
      <dsp:nvSpPr>
        <dsp:cNvPr id="0" name=""/>
        <dsp:cNvSpPr/>
      </dsp:nvSpPr>
      <dsp:spPr>
        <a:xfrm>
          <a:off x="-3197625" y="-492071"/>
          <a:ext cx="3813625" cy="3813625"/>
        </a:xfrm>
        <a:prstGeom prst="blockArc">
          <a:avLst>
            <a:gd name="adj1" fmla="val 18900000"/>
            <a:gd name="adj2" fmla="val 2700000"/>
            <a:gd name="adj3" fmla="val 566"/>
          </a:avLst>
        </a:prstGeom>
        <a:noFill/>
        <a:ln w="15875" cap="rnd"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36F9838-0405-4520-B1F0-2308775E0CD5}">
      <dsp:nvSpPr>
        <dsp:cNvPr id="0" name=""/>
        <dsp:cNvSpPr/>
      </dsp:nvSpPr>
      <dsp:spPr>
        <a:xfrm>
          <a:off x="396090" y="282948"/>
          <a:ext cx="7549503" cy="565896"/>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9180" tIns="43180" rIns="43180" bIns="43180" numCol="1" spcCol="1270" anchor="ctr" anchorCtr="0">
          <a:noAutofit/>
        </a:bodyPr>
        <a:lstStyle/>
        <a:p>
          <a:pPr lvl="0" algn="just" defTabSz="755650">
            <a:lnSpc>
              <a:spcPct val="90000"/>
            </a:lnSpc>
            <a:spcBef>
              <a:spcPct val="0"/>
            </a:spcBef>
            <a:spcAft>
              <a:spcPct val="35000"/>
            </a:spcAft>
          </a:pPr>
          <a:r>
            <a:rPr lang="es-EC" sz="1700" kern="1200" dirty="0" smtClean="0"/>
            <a:t>Analizar la definición de los delitos informáticos y de telecomunicaciones.</a:t>
          </a:r>
          <a:endParaRPr lang="es-EC" sz="1700" kern="1200" dirty="0"/>
        </a:p>
      </dsp:txBody>
      <dsp:txXfrm>
        <a:off x="396090" y="282948"/>
        <a:ext cx="7549503" cy="565896"/>
      </dsp:txXfrm>
    </dsp:sp>
    <dsp:sp modelId="{73DE497A-87E9-4BAE-989B-C52F1EBDC674}">
      <dsp:nvSpPr>
        <dsp:cNvPr id="0" name=""/>
        <dsp:cNvSpPr/>
      </dsp:nvSpPr>
      <dsp:spPr>
        <a:xfrm>
          <a:off x="42405" y="212211"/>
          <a:ext cx="707370" cy="707370"/>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92C0EE2-4977-46BD-A745-C169820094B8}">
      <dsp:nvSpPr>
        <dsp:cNvPr id="0" name=""/>
        <dsp:cNvSpPr/>
      </dsp:nvSpPr>
      <dsp:spPr>
        <a:xfrm>
          <a:off x="601793" y="1131793"/>
          <a:ext cx="7343800" cy="565896"/>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9180" tIns="43180" rIns="43180" bIns="43180" numCol="1" spcCol="1270" anchor="ctr" anchorCtr="0">
          <a:noAutofit/>
        </a:bodyPr>
        <a:lstStyle/>
        <a:p>
          <a:pPr lvl="0" algn="just" defTabSz="755650">
            <a:lnSpc>
              <a:spcPct val="90000"/>
            </a:lnSpc>
            <a:spcBef>
              <a:spcPct val="0"/>
            </a:spcBef>
            <a:spcAft>
              <a:spcPct val="35000"/>
            </a:spcAft>
          </a:pPr>
          <a:r>
            <a:rPr lang="es-EC" sz="1700" kern="1200" dirty="0" smtClean="0"/>
            <a:t>Estudiar los cuerpos legales que hacen referencia a delitos informáticos y de telecomunicaciones.</a:t>
          </a:r>
          <a:endParaRPr lang="es-EC" sz="1700" kern="1200" dirty="0"/>
        </a:p>
      </dsp:txBody>
      <dsp:txXfrm>
        <a:off x="601793" y="1131793"/>
        <a:ext cx="7343800" cy="565896"/>
      </dsp:txXfrm>
    </dsp:sp>
    <dsp:sp modelId="{B3D874F8-79D0-4A0A-B110-4FABD6E0C8E8}">
      <dsp:nvSpPr>
        <dsp:cNvPr id="0" name=""/>
        <dsp:cNvSpPr/>
      </dsp:nvSpPr>
      <dsp:spPr>
        <a:xfrm>
          <a:off x="248108" y="1061056"/>
          <a:ext cx="707370" cy="707370"/>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5FD852E-1B81-4D33-98C5-C892D86C9348}">
      <dsp:nvSpPr>
        <dsp:cNvPr id="0" name=""/>
        <dsp:cNvSpPr/>
      </dsp:nvSpPr>
      <dsp:spPr>
        <a:xfrm>
          <a:off x="396090" y="1980638"/>
          <a:ext cx="7549503" cy="565896"/>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9180" tIns="43180" rIns="43180" bIns="43180" numCol="1" spcCol="1270" anchor="ctr" anchorCtr="0">
          <a:noAutofit/>
        </a:bodyPr>
        <a:lstStyle/>
        <a:p>
          <a:pPr lvl="0" algn="just" defTabSz="755650">
            <a:lnSpc>
              <a:spcPct val="90000"/>
            </a:lnSpc>
            <a:spcBef>
              <a:spcPct val="0"/>
            </a:spcBef>
            <a:spcAft>
              <a:spcPct val="35000"/>
            </a:spcAft>
          </a:pPr>
          <a:r>
            <a:rPr lang="es-EC" sz="1700" kern="1200" dirty="0" smtClean="0"/>
            <a:t>Comparar los delitos informáticos y de telecomunicaciones con respecto a la legislación ecuatoriana.</a:t>
          </a:r>
          <a:endParaRPr lang="es-EC" sz="1700" kern="1200" dirty="0"/>
        </a:p>
      </dsp:txBody>
      <dsp:txXfrm>
        <a:off x="396090" y="1980638"/>
        <a:ext cx="7549503" cy="565896"/>
      </dsp:txXfrm>
    </dsp:sp>
    <dsp:sp modelId="{4E657E12-1448-49D8-BFDD-40E49D29B2EE}">
      <dsp:nvSpPr>
        <dsp:cNvPr id="0" name=""/>
        <dsp:cNvSpPr/>
      </dsp:nvSpPr>
      <dsp:spPr>
        <a:xfrm>
          <a:off x="42405" y="1909901"/>
          <a:ext cx="707370" cy="707370"/>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B6CF6-AA90-4E4B-974D-2727800A3C41}">
      <dsp:nvSpPr>
        <dsp:cNvPr id="0" name=""/>
        <dsp:cNvSpPr/>
      </dsp:nvSpPr>
      <dsp:spPr>
        <a:xfrm>
          <a:off x="1215021" y="0"/>
          <a:ext cx="1800211" cy="796636"/>
        </a:xfrm>
        <a:prstGeom prst="roundRect">
          <a:avLst>
            <a:gd name="adj" fmla="val 10000"/>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Identificación</a:t>
          </a:r>
          <a:endParaRPr lang="es-EC" sz="1800" kern="1200" dirty="0"/>
        </a:p>
      </dsp:txBody>
      <dsp:txXfrm>
        <a:off x="1238354" y="23333"/>
        <a:ext cx="1753545" cy="749970"/>
      </dsp:txXfrm>
    </dsp:sp>
    <dsp:sp modelId="{319751AF-30C5-48C4-A2CD-6B4B85731FC9}">
      <dsp:nvSpPr>
        <dsp:cNvPr id="0" name=""/>
        <dsp:cNvSpPr/>
      </dsp:nvSpPr>
      <dsp:spPr>
        <a:xfrm rot="5400000">
          <a:off x="1965758" y="816552"/>
          <a:ext cx="298738" cy="35848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5400000" rotWithShape="0">
            <a:srgbClr val="000000">
              <a:alpha val="2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007582" y="846426"/>
        <a:ext cx="215092" cy="209117"/>
      </dsp:txXfrm>
    </dsp:sp>
    <dsp:sp modelId="{CBA74B72-092C-45C7-A8FB-233810A2FC84}">
      <dsp:nvSpPr>
        <dsp:cNvPr id="0" name=""/>
        <dsp:cNvSpPr/>
      </dsp:nvSpPr>
      <dsp:spPr>
        <a:xfrm>
          <a:off x="1215021" y="1194954"/>
          <a:ext cx="1800211" cy="796636"/>
        </a:xfrm>
        <a:prstGeom prst="roundRect">
          <a:avLst>
            <a:gd name="adj" fmla="val 10000"/>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Autenticación</a:t>
          </a:r>
          <a:endParaRPr lang="es-EC" sz="1800" kern="1200" dirty="0"/>
        </a:p>
      </dsp:txBody>
      <dsp:txXfrm>
        <a:off x="1238354" y="1218287"/>
        <a:ext cx="1753545" cy="749970"/>
      </dsp:txXfrm>
    </dsp:sp>
    <dsp:sp modelId="{032C533E-DF61-46C7-854E-035A584C08BA}">
      <dsp:nvSpPr>
        <dsp:cNvPr id="0" name=""/>
        <dsp:cNvSpPr/>
      </dsp:nvSpPr>
      <dsp:spPr>
        <a:xfrm rot="5400000">
          <a:off x="1965758" y="2011507"/>
          <a:ext cx="298738" cy="35848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5400000" rotWithShape="0">
            <a:srgbClr val="000000">
              <a:alpha val="2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007582" y="2041381"/>
        <a:ext cx="215092" cy="209117"/>
      </dsp:txXfrm>
    </dsp:sp>
    <dsp:sp modelId="{A9DF942F-E11F-408A-9645-035B28F33FC6}">
      <dsp:nvSpPr>
        <dsp:cNvPr id="0" name=""/>
        <dsp:cNvSpPr/>
      </dsp:nvSpPr>
      <dsp:spPr>
        <a:xfrm>
          <a:off x="1215021" y="2389909"/>
          <a:ext cx="1800211" cy="796636"/>
        </a:xfrm>
        <a:prstGeom prst="roundRect">
          <a:avLst>
            <a:gd name="adj" fmla="val 10000"/>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Autorización</a:t>
          </a:r>
          <a:endParaRPr lang="es-EC" sz="1800" kern="1200" dirty="0"/>
        </a:p>
      </dsp:txBody>
      <dsp:txXfrm>
        <a:off x="1238354" y="2413242"/>
        <a:ext cx="1753545" cy="749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97627-0EBB-4184-A2EF-33EB21015F5A}">
      <dsp:nvSpPr>
        <dsp:cNvPr id="0" name=""/>
        <dsp:cNvSpPr/>
      </dsp:nvSpPr>
      <dsp:spPr>
        <a:xfrm>
          <a:off x="3766932" y="306297"/>
          <a:ext cx="2050466" cy="115037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Etapa 1: </a:t>
          </a:r>
          <a:r>
            <a:rPr lang="es-EC" sz="1600" kern="1200" dirty="0" err="1" smtClean="0"/>
            <a:t>Reconnaissance</a:t>
          </a:r>
          <a:r>
            <a:rPr lang="es-EC" sz="1600" kern="1200" dirty="0" smtClean="0"/>
            <a:t> (Reconocimiento)</a:t>
          </a:r>
          <a:endParaRPr lang="es-EC" sz="1600" kern="1200" dirty="0"/>
        </a:p>
      </dsp:txBody>
      <dsp:txXfrm>
        <a:off x="3823089" y="362454"/>
        <a:ext cx="1938152" cy="1038062"/>
      </dsp:txXfrm>
    </dsp:sp>
    <dsp:sp modelId="{9886174A-8490-4B18-A9CE-78560298122E}">
      <dsp:nvSpPr>
        <dsp:cNvPr id="0" name=""/>
        <dsp:cNvSpPr/>
      </dsp:nvSpPr>
      <dsp:spPr>
        <a:xfrm>
          <a:off x="4175313" y="1047764"/>
          <a:ext cx="4598838" cy="4598838"/>
        </a:xfrm>
        <a:custGeom>
          <a:avLst/>
          <a:gdLst/>
          <a:ahLst/>
          <a:cxnLst/>
          <a:rect l="0" t="0" r="0" b="0"/>
          <a:pathLst>
            <a:path>
              <a:moveTo>
                <a:pt x="1992075" y="20632"/>
              </a:moveTo>
              <a:arcTo wR="2299419" hR="2299419" stAng="15739127" swAng="1680207"/>
            </a:path>
          </a:pathLst>
        </a:custGeom>
        <a:noFill/>
        <a:ln w="9525" cap="rnd"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ED00A5C-37EA-4384-A3FC-597C274C6050}">
      <dsp:nvSpPr>
        <dsp:cNvPr id="0" name=""/>
        <dsp:cNvSpPr/>
      </dsp:nvSpPr>
      <dsp:spPr>
        <a:xfrm>
          <a:off x="6961371" y="1340985"/>
          <a:ext cx="1769809" cy="115037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Etapa 2: </a:t>
          </a:r>
          <a:r>
            <a:rPr lang="es-EC" sz="1600" kern="1200" dirty="0" err="1" smtClean="0"/>
            <a:t>Scanning</a:t>
          </a:r>
          <a:r>
            <a:rPr lang="es-EC" sz="1600" kern="1200" dirty="0" smtClean="0"/>
            <a:t> (Exploración) </a:t>
          </a:r>
          <a:endParaRPr lang="es-EC" sz="1600" kern="1200" dirty="0"/>
        </a:p>
      </dsp:txBody>
      <dsp:txXfrm>
        <a:off x="7017528" y="1397142"/>
        <a:ext cx="1657495" cy="1038062"/>
      </dsp:txXfrm>
    </dsp:sp>
    <dsp:sp modelId="{17D1187A-82EB-4CBB-BE44-2BB026805976}">
      <dsp:nvSpPr>
        <dsp:cNvPr id="0" name=""/>
        <dsp:cNvSpPr/>
      </dsp:nvSpPr>
      <dsp:spPr>
        <a:xfrm>
          <a:off x="3687474" y="-968865"/>
          <a:ext cx="4598838" cy="4598838"/>
        </a:xfrm>
        <a:custGeom>
          <a:avLst/>
          <a:gdLst/>
          <a:ahLst/>
          <a:cxnLst/>
          <a:rect l="0" t="0" r="0" b="0"/>
          <a:pathLst>
            <a:path>
              <a:moveTo>
                <a:pt x="4102380" y="3726534"/>
              </a:moveTo>
              <a:arcTo wR="2299419" hR="2299419" stAng="2301780" swAng="1500265"/>
            </a:path>
          </a:pathLst>
        </a:custGeom>
        <a:noFill/>
        <a:ln w="9525" cap="rnd"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D90335A-8925-4FA2-8FF5-8AF9A9A00B51}">
      <dsp:nvSpPr>
        <dsp:cNvPr id="0" name=""/>
        <dsp:cNvSpPr/>
      </dsp:nvSpPr>
      <dsp:spPr>
        <a:xfrm>
          <a:off x="5217507" y="3510006"/>
          <a:ext cx="2395384" cy="115037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Etapa 3: </a:t>
          </a:r>
          <a:r>
            <a:rPr lang="es-EC" sz="1600" kern="1200" dirty="0" err="1" smtClean="0"/>
            <a:t>Gaining</a:t>
          </a:r>
          <a:r>
            <a:rPr lang="es-EC" sz="1600" kern="1200" dirty="0" smtClean="0"/>
            <a:t> Access (Obtener acceso) </a:t>
          </a:r>
          <a:endParaRPr lang="es-EC" sz="1600" kern="1200" dirty="0"/>
        </a:p>
      </dsp:txBody>
      <dsp:txXfrm>
        <a:off x="5273664" y="3566163"/>
        <a:ext cx="2283070" cy="1038062"/>
      </dsp:txXfrm>
    </dsp:sp>
    <dsp:sp modelId="{8444BE1C-6E67-4063-A009-1F845230DEC1}">
      <dsp:nvSpPr>
        <dsp:cNvPr id="0" name=""/>
        <dsp:cNvSpPr/>
      </dsp:nvSpPr>
      <dsp:spPr>
        <a:xfrm>
          <a:off x="2051397" y="514296"/>
          <a:ext cx="4598838" cy="4598838"/>
        </a:xfrm>
        <a:custGeom>
          <a:avLst/>
          <a:gdLst/>
          <a:ahLst/>
          <a:cxnLst/>
          <a:rect l="0" t="0" r="0" b="0"/>
          <a:pathLst>
            <a:path>
              <a:moveTo>
                <a:pt x="3194813" y="4417342"/>
              </a:moveTo>
              <a:arcTo wR="2299419" hR="2299419" stAng="4024969" swAng="2749991"/>
            </a:path>
          </a:pathLst>
        </a:custGeom>
        <a:noFill/>
        <a:ln w="9525" cap="rnd"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5174FA5C-7ED1-4CD7-9B17-4B21BE7DCBB8}">
      <dsp:nvSpPr>
        <dsp:cNvPr id="0" name=""/>
        <dsp:cNvSpPr/>
      </dsp:nvSpPr>
      <dsp:spPr>
        <a:xfrm>
          <a:off x="1321472" y="3510034"/>
          <a:ext cx="2481415" cy="115037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Etapa 4: </a:t>
          </a:r>
          <a:r>
            <a:rPr lang="es-EC" sz="1600" kern="1200" dirty="0" err="1" smtClean="0"/>
            <a:t>Maintaining</a:t>
          </a:r>
          <a:r>
            <a:rPr lang="es-EC" sz="1600" kern="1200" dirty="0" smtClean="0"/>
            <a:t> Access (Mantener el acceso)</a:t>
          </a:r>
          <a:endParaRPr lang="es-EC" sz="1600" kern="1200" dirty="0"/>
        </a:p>
      </dsp:txBody>
      <dsp:txXfrm>
        <a:off x="1377629" y="3566191"/>
        <a:ext cx="2369101" cy="1038062"/>
      </dsp:txXfrm>
    </dsp:sp>
    <dsp:sp modelId="{4D5D7B56-F185-4603-830C-7D24A59C99C3}">
      <dsp:nvSpPr>
        <dsp:cNvPr id="0" name=""/>
        <dsp:cNvSpPr/>
      </dsp:nvSpPr>
      <dsp:spPr>
        <a:xfrm>
          <a:off x="1309746" y="-706308"/>
          <a:ext cx="4598838" cy="4598838"/>
        </a:xfrm>
        <a:custGeom>
          <a:avLst/>
          <a:gdLst/>
          <a:ahLst/>
          <a:cxnLst/>
          <a:rect l="0" t="0" r="0" b="0"/>
          <a:pathLst>
            <a:path>
              <a:moveTo>
                <a:pt x="828687" y="4066981"/>
              </a:moveTo>
              <a:arcTo wR="2299419" hR="2299419" stAng="7785766" swAng="1146917"/>
            </a:path>
          </a:pathLst>
        </a:custGeom>
        <a:noFill/>
        <a:ln w="9525" cap="rnd"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51E9F3E-8029-4E3B-B49B-503DA1D9B7E4}">
      <dsp:nvSpPr>
        <dsp:cNvPr id="0" name=""/>
        <dsp:cNvSpPr/>
      </dsp:nvSpPr>
      <dsp:spPr>
        <a:xfrm>
          <a:off x="288140" y="1410257"/>
          <a:ext cx="2683491" cy="115037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smtClean="0"/>
            <a:t>Etapa 5: Covering Tracks (Borrar huellas) </a:t>
          </a:r>
          <a:endParaRPr lang="es-EC" sz="1600" kern="1200" dirty="0"/>
        </a:p>
      </dsp:txBody>
      <dsp:txXfrm>
        <a:off x="344297" y="1466414"/>
        <a:ext cx="2571177" cy="1038062"/>
      </dsp:txXfrm>
    </dsp:sp>
    <dsp:sp modelId="{8AF8AD7A-C4B9-44BD-A099-AFB2F153F37F}">
      <dsp:nvSpPr>
        <dsp:cNvPr id="0" name=""/>
        <dsp:cNvSpPr/>
      </dsp:nvSpPr>
      <dsp:spPr>
        <a:xfrm>
          <a:off x="750239" y="1072091"/>
          <a:ext cx="4598838" cy="4598838"/>
        </a:xfrm>
        <a:custGeom>
          <a:avLst/>
          <a:gdLst/>
          <a:ahLst/>
          <a:cxnLst/>
          <a:rect l="0" t="0" r="0" b="0"/>
          <a:pathLst>
            <a:path>
              <a:moveTo>
                <a:pt x="1443750" y="165137"/>
              </a:moveTo>
              <a:arcTo wR="2299419" hR="2299419" stAng="14889200" swAng="1824095"/>
            </a:path>
          </a:pathLst>
        </a:custGeom>
        <a:noFill/>
        <a:ln w="9525" cap="rnd"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B6B10-0F64-416F-A252-233D857C65DE}" type="datetimeFigureOut">
              <a:rPr lang="es-EC" smtClean="0"/>
              <a:t>05/01/2016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5D871-8F84-449B-BFD1-122D651EC142}" type="slidenum">
              <a:rPr lang="es-EC" smtClean="0"/>
              <a:t>‹Nº›</a:t>
            </a:fld>
            <a:endParaRPr lang="es-EC"/>
          </a:p>
        </p:txBody>
      </p:sp>
    </p:spTree>
    <p:extLst>
      <p:ext uri="{BB962C8B-B14F-4D97-AF65-F5344CB8AC3E}">
        <p14:creationId xmlns:p14="http://schemas.microsoft.com/office/powerpoint/2010/main" val="29886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FF45D871-8F84-449B-BFD1-122D651EC142}" type="slidenum">
              <a:rPr lang="es-EC" smtClean="0"/>
              <a:t>1</a:t>
            </a:fld>
            <a:endParaRPr lang="es-EC"/>
          </a:p>
        </p:txBody>
      </p:sp>
    </p:spTree>
    <p:extLst>
      <p:ext uri="{BB962C8B-B14F-4D97-AF65-F5344CB8AC3E}">
        <p14:creationId xmlns:p14="http://schemas.microsoft.com/office/powerpoint/2010/main" val="204336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B706B5-0D4E-4044-BD71-62B007C5A53B}" type="datetime1">
              <a:rPr lang="en-US" smtClean="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6147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740A99-85D8-48B3-8736-ED71BD27984D}" type="datetime1">
              <a:rPr lang="en-US" smtClean="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873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6E16F9-9DA7-47E7-A74D-65B26F2FBAC6}" type="datetime1">
              <a:rPr lang="en-US" smtClean="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697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6F484F3-53F7-477F-9F74-2126120BD6DC}" type="datetime1">
              <a:rPr lang="en-US" smtClean="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068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8894D8D-3269-4E49-9C2D-CE8E7D1AD7D9}" type="datetime1">
              <a:rPr lang="en-US" smtClean="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7294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D596638-F027-43B4-A27E-CD81FE35B678}" type="datetime1">
              <a:rPr lang="en-US" smtClean="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512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E893BD-8920-49E3-978A-313E6DC922F8}" type="datetime1">
              <a:rPr lang="en-US" smtClean="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648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8C42B0-DFF1-491E-A1BF-FF969F1C6CF2}" type="datetime1">
              <a:rPr lang="en-US" smtClean="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490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06B248-6E34-42E5-84A7-328AB784CE6F}" type="datetime1">
              <a:rPr lang="en-US" smtClean="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775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76795C0-FC76-45FF-B8EF-C03F22149343}" type="datetime1">
              <a:rPr lang="en-US" smtClean="0"/>
              <a:t>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7108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57ECB5-4229-4EA5-930E-2C786B21BE85}" type="datetime1">
              <a:rPr lang="en-US" smtClean="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520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4526A2D-56E8-44E1-B3AB-E1909BCAF5BE}" type="datetime1">
              <a:rPr lang="en-US" smtClean="0"/>
              <a:t>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3740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69EF878-972A-4450-BEE3-9F5A92E8A447}" type="datetime1">
              <a:rPr lang="en-US" smtClean="0"/>
              <a:t>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8919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7FB74-C918-45EA-BFFE-399262BEA527}" type="datetime1">
              <a:rPr lang="en-US" smtClean="0"/>
              <a:t>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426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FF095B-8053-4D9E-9BD1-93D927959445}" type="datetime1">
              <a:rPr lang="en-US" smtClean="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936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468032-77C6-4C45-A9C0-0BAA0E69DC39}" type="datetime1">
              <a:rPr lang="en-US" smtClean="0"/>
              <a:t>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787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82616A-3219-4348-89CA-E3ABEA102FF5}" type="datetime1">
              <a:rPr lang="en-US" smtClean="0"/>
              <a:t>1/5/2016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904835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9.xml"/><Relationship Id="rId7" Type="http://schemas.openxmlformats.org/officeDocument/2006/relationships/slide" Target="slide4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8.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9406" y="1826876"/>
            <a:ext cx="9929612" cy="1403798"/>
          </a:xfrm>
        </p:spPr>
        <p:txBody>
          <a:bodyPr>
            <a:noAutofit/>
          </a:bodyPr>
          <a:lstStyle/>
          <a:p>
            <a:pPr algn="ctr"/>
            <a:r>
              <a:rPr lang="es-EC" sz="2200" b="1" dirty="0"/>
              <a:t>DEPARTAMENTO DE ELÉCTRICA Y ELECTRÓNICA</a:t>
            </a:r>
            <a:br>
              <a:rPr lang="es-EC" sz="2200" b="1" dirty="0"/>
            </a:br>
            <a:r>
              <a:rPr lang="es-EC" sz="2200" b="1" dirty="0"/>
              <a:t/>
            </a:r>
            <a:br>
              <a:rPr lang="es-EC" sz="2200" b="1" dirty="0"/>
            </a:br>
            <a:r>
              <a:rPr lang="es-EC" sz="2200" b="1" dirty="0" smtClean="0"/>
              <a:t>INGENIERÍA </a:t>
            </a:r>
            <a:r>
              <a:rPr lang="es-EC" sz="2200" b="1" dirty="0"/>
              <a:t>ELECTRÓNICA, REDES Y COMUNICACIÓN DE </a:t>
            </a:r>
            <a:r>
              <a:rPr lang="es-EC" sz="2200" b="1" dirty="0" smtClean="0"/>
              <a:t>DATOS</a:t>
            </a:r>
            <a:endParaRPr lang="es-EC" sz="2200" b="1" dirty="0"/>
          </a:p>
        </p:txBody>
      </p:sp>
      <p:sp>
        <p:nvSpPr>
          <p:cNvPr id="3" name="Subtítulo 2"/>
          <p:cNvSpPr>
            <a:spLocks noGrp="1"/>
          </p:cNvSpPr>
          <p:nvPr>
            <p:ph type="subTitle" idx="1"/>
          </p:nvPr>
        </p:nvSpPr>
        <p:spPr>
          <a:xfrm>
            <a:off x="1747365" y="3493335"/>
            <a:ext cx="9328468" cy="1048173"/>
          </a:xfrm>
        </p:spPr>
        <p:txBody>
          <a:bodyPr>
            <a:noAutofit/>
          </a:bodyPr>
          <a:lstStyle/>
          <a:p>
            <a:pPr algn="ctr"/>
            <a:r>
              <a:rPr lang="es-ES" sz="2800" b="1" dirty="0">
                <a:solidFill>
                  <a:schemeClr val="bg2">
                    <a:lumMod val="50000"/>
                  </a:schemeClr>
                </a:solidFill>
                <a:latin typeface="+mj-lt"/>
              </a:rPr>
              <a:t>ANÁLISIS DE LOS DELITOS INFORMÁTICOS Y DE TELECOMUNICACIONES EN EL ECUADOR BAJO LAS NUEVAS NORMAS JURIDICAS</a:t>
            </a:r>
            <a:endParaRPr lang="es-EC" sz="2800" b="1" dirty="0">
              <a:solidFill>
                <a:schemeClr val="bg2">
                  <a:lumMod val="50000"/>
                </a:schemeClr>
              </a:solidFill>
              <a:latin typeface="+mj-lt"/>
            </a:endParaRPr>
          </a:p>
        </p:txBody>
      </p:sp>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bwMode="auto">
          <a:xfrm>
            <a:off x="3640149" y="504254"/>
            <a:ext cx="4950060" cy="1285910"/>
          </a:xfrm>
          <a:prstGeom prst="rect">
            <a:avLst/>
          </a:prstGeom>
          <a:noFill/>
          <a:ln w="9525">
            <a:noFill/>
            <a:miter lim="800000"/>
            <a:headEnd/>
            <a:tailEnd/>
          </a:ln>
        </p:spPr>
      </p:pic>
      <p:sp>
        <p:nvSpPr>
          <p:cNvPr id="5" name="Rectángulo 4"/>
          <p:cNvSpPr/>
          <p:nvPr/>
        </p:nvSpPr>
        <p:spPr>
          <a:xfrm>
            <a:off x="3355316" y="5051755"/>
            <a:ext cx="6096000" cy="507831"/>
          </a:xfrm>
          <a:prstGeom prst="rect">
            <a:avLst/>
          </a:prstGeom>
        </p:spPr>
        <p:txBody>
          <a:bodyPr>
            <a:spAutoFit/>
          </a:bodyPr>
          <a:lstStyle/>
          <a:p>
            <a:pPr algn="ctr">
              <a:lnSpc>
                <a:spcPct val="150000"/>
              </a:lnSpc>
              <a:tabLst>
                <a:tab pos="2700020" algn="ctr"/>
                <a:tab pos="5400040" algn="r"/>
              </a:tabLst>
            </a:pPr>
            <a:r>
              <a:rPr lang="es-ES" b="1" dirty="0" smtClean="0">
                <a:solidFill>
                  <a:srgbClr val="00B050"/>
                </a:solidFill>
                <a:latin typeface="+mj-lt"/>
                <a:ea typeface="Batang" panose="02030600000101010101" pitchFamily="18" charset="-127"/>
                <a:cs typeface="Arial" panose="020B0604020202020204" pitchFamily="34" charset="0"/>
              </a:rPr>
              <a:t>AUTOR: ANDRÉS MAURICIO LLANGARÍ SALAZAR</a:t>
            </a:r>
          </a:p>
        </p:txBody>
      </p:sp>
      <p:sp>
        <p:nvSpPr>
          <p:cNvPr id="6" name="Rectángulo 5"/>
          <p:cNvSpPr/>
          <p:nvPr/>
        </p:nvSpPr>
        <p:spPr>
          <a:xfrm>
            <a:off x="1396734" y="5767972"/>
            <a:ext cx="3376245" cy="877163"/>
          </a:xfrm>
          <a:prstGeom prst="rect">
            <a:avLst/>
          </a:prstGeom>
        </p:spPr>
        <p:txBody>
          <a:bodyPr wrap="none">
            <a:spAutoFit/>
          </a:bodyPr>
          <a:lstStyle/>
          <a:p>
            <a:pPr algn="ctr">
              <a:lnSpc>
                <a:spcPct val="150000"/>
              </a:lnSpc>
              <a:spcAft>
                <a:spcPts val="0"/>
              </a:spcAft>
              <a:tabLst>
                <a:tab pos="2700020" algn="ctr"/>
                <a:tab pos="5400040" algn="r"/>
              </a:tabLst>
            </a:pPr>
            <a:r>
              <a:rPr lang="es-ES" b="1" dirty="0" smtClean="0">
                <a:solidFill>
                  <a:srgbClr val="00B050"/>
                </a:solidFill>
                <a:latin typeface="+mj-lt"/>
                <a:ea typeface="Batang" panose="02030600000101010101" pitchFamily="18" charset="-127"/>
                <a:cs typeface="Arial" panose="020B0604020202020204" pitchFamily="34" charset="0"/>
              </a:rPr>
              <a:t>ING</a:t>
            </a:r>
            <a:r>
              <a:rPr lang="es-ES" b="1" dirty="0">
                <a:solidFill>
                  <a:srgbClr val="00B050"/>
                </a:solidFill>
                <a:latin typeface="+mj-lt"/>
                <a:ea typeface="Batang" panose="02030600000101010101" pitchFamily="18" charset="-127"/>
                <a:cs typeface="Arial" panose="020B0604020202020204" pitchFamily="34" charset="0"/>
              </a:rPr>
              <a:t>. DARWIN ALULEMA MSC</a:t>
            </a:r>
            <a:r>
              <a:rPr lang="es-ES" b="1" dirty="0" smtClean="0">
                <a:solidFill>
                  <a:srgbClr val="00B050"/>
                </a:solidFill>
                <a:latin typeface="+mj-lt"/>
                <a:ea typeface="Batang" panose="02030600000101010101" pitchFamily="18" charset="-127"/>
                <a:cs typeface="Arial" panose="020B0604020202020204" pitchFamily="34" charset="0"/>
              </a:rPr>
              <a:t>.</a:t>
            </a:r>
          </a:p>
          <a:p>
            <a:pPr algn="ctr">
              <a:lnSpc>
                <a:spcPct val="150000"/>
              </a:lnSpc>
              <a:spcAft>
                <a:spcPts val="0"/>
              </a:spcAft>
              <a:tabLst>
                <a:tab pos="2700020" algn="ctr"/>
                <a:tab pos="5400040" algn="r"/>
              </a:tabLst>
            </a:pPr>
            <a:r>
              <a:rPr lang="es-ES" sz="1600" b="1" dirty="0">
                <a:solidFill>
                  <a:srgbClr val="00B050"/>
                </a:solidFill>
                <a:latin typeface="+mj-lt"/>
                <a:ea typeface="Batang" panose="02030600000101010101" pitchFamily="18" charset="-127"/>
                <a:cs typeface="Arial" panose="020B0604020202020204" pitchFamily="34" charset="0"/>
              </a:rPr>
              <a:t>DIRECTOR</a:t>
            </a:r>
            <a:endParaRPr lang="es-EC" sz="1600" dirty="0">
              <a:solidFill>
                <a:srgbClr val="00B050"/>
              </a:solidFill>
              <a:latin typeface="+mj-lt"/>
              <a:ea typeface="Batang" panose="02030600000101010101" pitchFamily="18" charset="-127"/>
              <a:cs typeface="Arial" panose="020B0604020202020204" pitchFamily="34" charset="0"/>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71287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CuadroTexto 4"/>
          <p:cNvSpPr txBox="1"/>
          <p:nvPr/>
        </p:nvSpPr>
        <p:spPr>
          <a:xfrm>
            <a:off x="628794" y="2852259"/>
            <a:ext cx="6229206" cy="146423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b="1" dirty="0" smtClean="0"/>
              <a:t>Amenaza</a:t>
            </a:r>
            <a:r>
              <a:rPr lang="es-EC" sz="2000" dirty="0" smtClean="0"/>
              <a:t> </a:t>
            </a:r>
            <a:r>
              <a:rPr lang="es-EC" sz="2000" dirty="0"/>
              <a:t>es la posibilidad de ocurrencia de cualquier tipo de evento o acción que puede producir un daño (material o inmaterial) sobre los elementos de un </a:t>
            </a:r>
            <a:r>
              <a:rPr lang="es-EC" sz="2000" dirty="0" smtClean="0"/>
              <a:t>sistema.</a:t>
            </a:r>
          </a:p>
        </p:txBody>
      </p:sp>
      <p:sp>
        <p:nvSpPr>
          <p:cNvPr id="6" name="CuadroTexto 5"/>
          <p:cNvSpPr txBox="1"/>
          <p:nvPr/>
        </p:nvSpPr>
        <p:spPr>
          <a:xfrm>
            <a:off x="1311579" y="609109"/>
            <a:ext cx="9635469" cy="646331"/>
          </a:xfrm>
          <a:prstGeom prst="rect">
            <a:avLst/>
          </a:prstGeom>
          <a:noFill/>
        </p:spPr>
        <p:txBody>
          <a:bodyPr wrap="square" rtlCol="0">
            <a:spAutoFit/>
          </a:bodyPr>
          <a:lstStyle/>
          <a:p>
            <a:pPr lvl="1" algn="ctr"/>
            <a:r>
              <a:rPr lang="es-EC" sz="3600" b="1" dirty="0" smtClean="0"/>
              <a:t>PROPOSITOS DELITOS INFORMATICOS </a:t>
            </a:r>
            <a:endParaRPr lang="es-EC" sz="3600" b="1" dirty="0"/>
          </a:p>
        </p:txBody>
      </p:sp>
      <p:pic>
        <p:nvPicPr>
          <p:cNvPr id="1026" name="Picture 2" descr="https://encrypted-tbn3.gstatic.com/images?q=tbn:ANd9GcTgGzrl8LLmUuAe8j6jSeXui-v_pLVly5YrNra8Gs72azz0z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964" y="2487547"/>
            <a:ext cx="4837665" cy="219365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759527" y="1255440"/>
            <a:ext cx="9187521"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Los propósitos </a:t>
            </a:r>
            <a:r>
              <a:rPr lang="es-ES" sz="2000" dirty="0" smtClean="0"/>
              <a:t>son </a:t>
            </a:r>
            <a:r>
              <a:rPr lang="es-ES" sz="2000" dirty="0"/>
              <a:t>de analizar posibles amenazas y vulnerabilidades dentro de sistemas informáticos, como también tener control de acceso a la información.</a:t>
            </a:r>
            <a:endParaRPr lang="es-EC" sz="2000" dirty="0"/>
          </a:p>
        </p:txBody>
      </p:sp>
      <p:sp>
        <p:nvSpPr>
          <p:cNvPr id="7" name="CuadroTexto 6"/>
          <p:cNvSpPr txBox="1"/>
          <p:nvPr/>
        </p:nvSpPr>
        <p:spPr>
          <a:xfrm>
            <a:off x="725776" y="4865141"/>
            <a:ext cx="6132224" cy="1328023"/>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b="1" dirty="0" smtClean="0"/>
              <a:t>Vulnerabilidad </a:t>
            </a:r>
            <a:r>
              <a:rPr lang="es-EC" dirty="0" smtClean="0"/>
              <a:t>son las debilidades que </a:t>
            </a:r>
            <a:r>
              <a:rPr lang="es-EC" dirty="0"/>
              <a:t>pueden aparecer en cualquiera de los elementos de una computadora, tanto en el hardware, el sistema operativo, cómo en el software.</a:t>
            </a:r>
            <a:endParaRPr lang="es-EC" sz="3600" dirty="0"/>
          </a:p>
        </p:txBody>
      </p:sp>
      <p:pic>
        <p:nvPicPr>
          <p:cNvPr id="9" name="Picture 2" descr="https://usc2014informatica.files.wordpress.com/2014/11/h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947" y="4335389"/>
            <a:ext cx="3183371" cy="238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65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CuadroTexto 5"/>
          <p:cNvSpPr txBox="1"/>
          <p:nvPr/>
        </p:nvSpPr>
        <p:spPr>
          <a:xfrm>
            <a:off x="1977444" y="252361"/>
            <a:ext cx="9591100" cy="2860358"/>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b="1" dirty="0" smtClean="0"/>
              <a:t>CONTROL DE ACCESO.</a:t>
            </a:r>
            <a:endParaRPr lang="es-EC" sz="3600" dirty="0" smtClean="0"/>
          </a:p>
          <a:p>
            <a:pPr marL="285750" indent="-285750" algn="just">
              <a:buFont typeface="Arial" panose="020B0604020202020204" pitchFamily="34" charset="0"/>
              <a:buChar char="•"/>
            </a:pPr>
            <a:r>
              <a:rPr lang="es-ES" dirty="0" smtClean="0"/>
              <a:t>Impedir </a:t>
            </a:r>
            <a:r>
              <a:rPr lang="es-ES" dirty="0"/>
              <a:t>el acceso no autorizado a los sistemas de información, bases de datos y servicios de información. </a:t>
            </a:r>
            <a:endParaRPr lang="es-ES" dirty="0" smtClean="0"/>
          </a:p>
          <a:p>
            <a:pPr marL="285750" indent="-285750" algn="just">
              <a:buFont typeface="Arial" panose="020B0604020202020204" pitchFamily="34" charset="0"/>
              <a:buChar char="•"/>
            </a:pPr>
            <a:r>
              <a:rPr lang="es-ES" dirty="0" smtClean="0"/>
              <a:t>Implementar </a:t>
            </a:r>
            <a:r>
              <a:rPr lang="es-ES" dirty="0"/>
              <a:t>seguridad en los accesos de usuarios por medio de técnicas de autenticación y autorización. </a:t>
            </a:r>
            <a:endParaRPr lang="es-ES" dirty="0" smtClean="0"/>
          </a:p>
          <a:p>
            <a:pPr marL="285750" indent="-285750" algn="just">
              <a:buFont typeface="Arial" panose="020B0604020202020204" pitchFamily="34" charset="0"/>
              <a:buChar char="•"/>
            </a:pPr>
            <a:r>
              <a:rPr lang="es-ES" dirty="0" smtClean="0"/>
              <a:t>Controlar </a:t>
            </a:r>
            <a:r>
              <a:rPr lang="es-ES" dirty="0"/>
              <a:t>la seguridad en la conexión entre la red del Organismo y otras redes públicas o privadas. </a:t>
            </a:r>
            <a:endParaRPr lang="es-ES" dirty="0" smtClean="0"/>
          </a:p>
          <a:p>
            <a:pPr marL="285750" indent="-285750" algn="just">
              <a:buFont typeface="Arial" panose="020B0604020202020204" pitchFamily="34" charset="0"/>
              <a:buChar char="•"/>
            </a:pPr>
            <a:r>
              <a:rPr lang="es-ES" dirty="0" smtClean="0"/>
              <a:t>Registrar </a:t>
            </a:r>
            <a:r>
              <a:rPr lang="es-ES" dirty="0"/>
              <a:t>y revisar eventos y actividades críticas llevadas a cabo por los usuarios en los sistemas. </a:t>
            </a:r>
            <a:endParaRPr lang="es-ES" dirty="0" smtClean="0"/>
          </a:p>
        </p:txBody>
      </p:sp>
      <p:pic>
        <p:nvPicPr>
          <p:cNvPr id="1026" name="Picture 2" descr="http://www.muycomputerpro.com/wp-content/uploads/2014/03/vulnerabilidad-ja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435" y="4086339"/>
            <a:ext cx="2327564" cy="17456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4184008979"/>
              </p:ext>
            </p:extLst>
          </p:nvPr>
        </p:nvGraphicFramePr>
        <p:xfrm>
          <a:off x="2019009" y="3382622"/>
          <a:ext cx="4230255" cy="3186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josdaros.files.wordpress.com/2013/11/seguridad-informc3a1tica.jpg"/>
          <p:cNvPicPr>
            <a:picLocks noChangeAspect="1" noChangeArrowheads="1"/>
          </p:cNvPicPr>
          <p:nvPr/>
        </p:nvPicPr>
        <p:blipFill rotWithShape="1">
          <a:blip r:embed="rId8">
            <a:extLst>
              <a:ext uri="{28A0092B-C50C-407E-A947-70E740481C1C}">
                <a14:useLocalDpi xmlns:a14="http://schemas.microsoft.com/office/drawing/2010/main" val="0"/>
              </a:ext>
            </a:extLst>
          </a:blip>
          <a:srcRect l="7564" t="3850" r="3475" b="3621"/>
          <a:stretch/>
        </p:blipFill>
        <p:spPr bwMode="auto">
          <a:xfrm>
            <a:off x="5790334" y="4539251"/>
            <a:ext cx="1330903" cy="839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3.gstatic.com/images?q=tbn:ANd9GcTNSEPv5cMXocwMJn_CnVItBduqyo7AFOLceVpwhIq5VlZMIGX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0334" y="3488698"/>
            <a:ext cx="1330903" cy="790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thumbs.dreamstime.com/t/tenga-acceso-al-color-permitido-de-la-turquesa-ejemplo-abierto-del-candado-5641688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3658" y="5639550"/>
            <a:ext cx="1435137" cy="95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47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CuadroTexto 6"/>
          <p:cNvSpPr txBox="1"/>
          <p:nvPr/>
        </p:nvSpPr>
        <p:spPr>
          <a:xfrm>
            <a:off x="1491688" y="577903"/>
            <a:ext cx="9635469" cy="584775"/>
          </a:xfrm>
          <a:prstGeom prst="rect">
            <a:avLst/>
          </a:prstGeom>
          <a:noFill/>
        </p:spPr>
        <p:txBody>
          <a:bodyPr wrap="square" rtlCol="0">
            <a:spAutoFit/>
          </a:bodyPr>
          <a:lstStyle/>
          <a:p>
            <a:pPr lvl="1" algn="ctr"/>
            <a:r>
              <a:rPr lang="es-EC" sz="3200" b="1" dirty="0" smtClean="0"/>
              <a:t>DELICUENCIA Y CRIMINALIDAD INFORMATICA</a:t>
            </a:r>
            <a:endParaRPr lang="es-EC" sz="3200" b="1" dirty="0"/>
          </a:p>
        </p:txBody>
      </p:sp>
      <p:sp>
        <p:nvSpPr>
          <p:cNvPr id="8" name="CuadroTexto 7"/>
          <p:cNvSpPr txBox="1"/>
          <p:nvPr/>
        </p:nvSpPr>
        <p:spPr>
          <a:xfrm>
            <a:off x="1939630" y="1325398"/>
            <a:ext cx="8617533" cy="1634490"/>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b="1" dirty="0"/>
              <a:t>Sujeto Activo</a:t>
            </a:r>
          </a:p>
          <a:p>
            <a:pPr algn="just"/>
            <a:r>
              <a:rPr lang="es-EC" dirty="0" smtClean="0"/>
              <a:t>Se </a:t>
            </a:r>
            <a:r>
              <a:rPr lang="es-EC" dirty="0"/>
              <a:t>llama así a las personas que cometen los delitos informáticos. Son aquellas que poseen ciertas características que no presentan el denominador común de los delincuentes, esto es, los sujetos activos tienen habilidades para el manejo de los sistemas </a:t>
            </a:r>
            <a:r>
              <a:rPr lang="es-EC" dirty="0" smtClean="0"/>
              <a:t>informáticos</a:t>
            </a:r>
            <a:endParaRPr lang="es-EC" dirty="0"/>
          </a:p>
        </p:txBody>
      </p:sp>
      <p:pic>
        <p:nvPicPr>
          <p:cNvPr id="3074" name="Picture 2" descr="http://3.bp.blogspot.com/-KcBwMf8Zhpw/VQnzT2MN6WI/AAAAAAAAAB8/TUfE5Se_CW0/s1600/cibercri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7" y="4166753"/>
            <a:ext cx="3405044" cy="255378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2000655" y="3205776"/>
            <a:ext cx="8617533" cy="715089"/>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a:t>Dentro de los sujetos activos se puede mencionar a los diversos tipos de que existen como son </a:t>
            </a:r>
            <a:r>
              <a:rPr lang="es-ES" b="1" i="1" dirty="0"/>
              <a:t>Hackers, Crackers, </a:t>
            </a:r>
            <a:r>
              <a:rPr lang="es-ES" b="1" i="1" dirty="0" err="1"/>
              <a:t>Lamers</a:t>
            </a:r>
            <a:r>
              <a:rPr lang="es-ES" b="1" i="1" dirty="0"/>
              <a:t>, </a:t>
            </a:r>
            <a:r>
              <a:rPr lang="es-ES" b="1" i="1" dirty="0" err="1"/>
              <a:t>Newbie</a:t>
            </a:r>
            <a:r>
              <a:rPr lang="es-ES" b="1" i="1" dirty="0"/>
              <a:t>, Script </a:t>
            </a:r>
            <a:r>
              <a:rPr lang="es-ES" b="1" i="1" dirty="0" err="1"/>
              <a:t>Kiddie</a:t>
            </a:r>
            <a:endParaRPr lang="es-EC" dirty="0"/>
          </a:p>
        </p:txBody>
      </p:sp>
      <p:pic>
        <p:nvPicPr>
          <p:cNvPr id="3076" name="Picture 4" descr="http://altonivel.impresionesaerea.netdna-cdn.com/images/Estructura_2015/Tecnologia/Tendencias/hack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421" y="4166752"/>
            <a:ext cx="3762834" cy="254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3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CuadroTexto 4"/>
          <p:cNvSpPr txBox="1"/>
          <p:nvPr/>
        </p:nvSpPr>
        <p:spPr>
          <a:xfrm>
            <a:off x="1039084" y="1846420"/>
            <a:ext cx="6622480" cy="347329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200" b="1" dirty="0"/>
              <a:t>Sujeto </a:t>
            </a:r>
            <a:r>
              <a:rPr lang="es-EC" sz="2200" b="1" dirty="0" smtClean="0"/>
              <a:t>Pasivo</a:t>
            </a:r>
            <a:endParaRPr lang="es-EC" sz="2200" b="1" dirty="0"/>
          </a:p>
          <a:p>
            <a:pPr algn="just"/>
            <a:r>
              <a:rPr lang="es-EC" sz="2200" dirty="0" smtClean="0"/>
              <a:t>Es la </a:t>
            </a:r>
            <a:r>
              <a:rPr lang="es-EC" sz="2200" dirty="0"/>
              <a:t>víctima del delito, es el ente sobre el cual recae la conducta de acción u omisión que realiza el sujeto activo. Las víctimas pueden ser individuos, instituciones crediticias, instituciones militares, gobiernos, etc. que usan sistemas automatizados de información, generalmente conectados a otros.</a:t>
            </a:r>
          </a:p>
        </p:txBody>
      </p:sp>
      <p:pic>
        <p:nvPicPr>
          <p:cNvPr id="6" name="Imagen 5"/>
          <p:cNvPicPr>
            <a:picLocks noChangeAspect="1"/>
          </p:cNvPicPr>
          <p:nvPr/>
        </p:nvPicPr>
        <p:blipFill>
          <a:blip r:embed="rId2"/>
          <a:stretch>
            <a:fillRect/>
          </a:stretch>
        </p:blipFill>
        <p:spPr>
          <a:xfrm>
            <a:off x="8075901" y="1739977"/>
            <a:ext cx="3133725" cy="3686175"/>
          </a:xfrm>
          <a:prstGeom prst="rect">
            <a:avLst/>
          </a:prstGeom>
        </p:spPr>
      </p:pic>
    </p:spTree>
    <p:extLst>
      <p:ext uri="{BB962C8B-B14F-4D97-AF65-F5344CB8AC3E}">
        <p14:creationId xmlns:p14="http://schemas.microsoft.com/office/powerpoint/2010/main" val="50064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CuadroTexto 5"/>
          <p:cNvSpPr txBox="1"/>
          <p:nvPr/>
        </p:nvSpPr>
        <p:spPr>
          <a:xfrm>
            <a:off x="1491688" y="494773"/>
            <a:ext cx="9635469" cy="1077218"/>
          </a:xfrm>
          <a:prstGeom prst="rect">
            <a:avLst/>
          </a:prstGeom>
          <a:noFill/>
        </p:spPr>
        <p:txBody>
          <a:bodyPr wrap="square" rtlCol="0">
            <a:spAutoFit/>
          </a:bodyPr>
          <a:lstStyle/>
          <a:p>
            <a:pPr lvl="1" algn="ctr"/>
            <a:r>
              <a:rPr lang="es-EC" sz="3200" b="1" dirty="0" smtClean="0"/>
              <a:t>TIPOS Y CLASIFICACIÓN DE DELITOS INFORMÁTICOS</a:t>
            </a:r>
            <a:endParaRPr lang="es-EC" sz="3200" b="1" dirty="0"/>
          </a:p>
        </p:txBody>
      </p:sp>
      <p:sp>
        <p:nvSpPr>
          <p:cNvPr id="7" name="Rectángulo 6"/>
          <p:cNvSpPr/>
          <p:nvPr/>
        </p:nvSpPr>
        <p:spPr>
          <a:xfrm>
            <a:off x="8079157" y="2981467"/>
            <a:ext cx="6096000" cy="369332"/>
          </a:xfrm>
          <a:prstGeom prst="rect">
            <a:avLst/>
          </a:prstGeom>
        </p:spPr>
        <p:txBody>
          <a:bodyPr>
            <a:spAutoFit/>
          </a:bodyPr>
          <a:lstStyle/>
          <a:p>
            <a:endParaRPr lang="es-EC" dirty="0"/>
          </a:p>
        </p:txBody>
      </p:sp>
      <p:sp>
        <p:nvSpPr>
          <p:cNvPr id="8" name="CuadroTexto 7"/>
          <p:cNvSpPr txBox="1"/>
          <p:nvPr/>
        </p:nvSpPr>
        <p:spPr>
          <a:xfrm>
            <a:off x="921695" y="2101384"/>
            <a:ext cx="5624952" cy="3507343"/>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000" b="1" dirty="0"/>
              <a:t>Fraudes</a:t>
            </a:r>
          </a:p>
          <a:p>
            <a:pPr marL="342900" indent="-342900">
              <a:buFont typeface="Arial" panose="020B0604020202020204" pitchFamily="34" charset="0"/>
              <a:buChar char="•"/>
            </a:pPr>
            <a:r>
              <a:rPr lang="es-EC" sz="2000" dirty="0"/>
              <a:t>Datos falsos o engañosos (Data </a:t>
            </a:r>
            <a:r>
              <a:rPr lang="es-EC" sz="2000" dirty="0" err="1"/>
              <a:t>diddling</a:t>
            </a:r>
            <a:r>
              <a:rPr lang="es-EC" sz="2000" dirty="0"/>
              <a:t>)</a:t>
            </a:r>
          </a:p>
          <a:p>
            <a:pPr marL="342900" indent="-342900">
              <a:buFont typeface="Arial" panose="020B0604020202020204" pitchFamily="34" charset="0"/>
              <a:buChar char="•"/>
            </a:pPr>
            <a:r>
              <a:rPr lang="es-EC" sz="2000" dirty="0"/>
              <a:t>Manipulación de programas o los “caballos de </a:t>
            </a:r>
            <a:r>
              <a:rPr lang="es-EC" sz="2000" dirty="0" err="1"/>
              <a:t>troya</a:t>
            </a:r>
            <a:r>
              <a:rPr lang="es-EC" sz="2000" dirty="0"/>
              <a:t>” (Troya </a:t>
            </a:r>
            <a:r>
              <a:rPr lang="es-EC" sz="2000" dirty="0" err="1"/>
              <a:t>Horses</a:t>
            </a:r>
            <a:r>
              <a:rPr lang="es-EC" sz="2000" dirty="0"/>
              <a:t>)</a:t>
            </a:r>
          </a:p>
          <a:p>
            <a:pPr marL="342900" indent="-342900">
              <a:buFont typeface="Arial" panose="020B0604020202020204" pitchFamily="34" charset="0"/>
              <a:buChar char="•"/>
            </a:pPr>
            <a:r>
              <a:rPr lang="es-EC" sz="2000" dirty="0"/>
              <a:t>Técnica del salami (Salami </a:t>
            </a:r>
            <a:r>
              <a:rPr lang="es-EC" sz="2000" dirty="0" err="1"/>
              <a:t>Technique</a:t>
            </a:r>
            <a:r>
              <a:rPr lang="es-EC" sz="2000" dirty="0"/>
              <a:t>/</a:t>
            </a:r>
            <a:r>
              <a:rPr lang="es-EC" sz="2000" dirty="0" err="1"/>
              <a:t>Rounching</a:t>
            </a:r>
            <a:r>
              <a:rPr lang="es-EC" sz="2000" dirty="0"/>
              <a:t> Down)</a:t>
            </a:r>
          </a:p>
          <a:p>
            <a:pPr marL="342900" indent="-342900">
              <a:buFont typeface="Arial" panose="020B0604020202020204" pitchFamily="34" charset="0"/>
              <a:buChar char="•"/>
            </a:pPr>
            <a:r>
              <a:rPr lang="es-EC" sz="2000" dirty="0"/>
              <a:t>Falsificaciones informáticas</a:t>
            </a:r>
          </a:p>
          <a:p>
            <a:pPr marL="342900" indent="-342900">
              <a:buFont typeface="Arial" panose="020B0604020202020204" pitchFamily="34" charset="0"/>
              <a:buChar char="•"/>
            </a:pPr>
            <a:r>
              <a:rPr lang="es-EC" sz="2000" dirty="0"/>
              <a:t>Manipulación de los datos de salida</a:t>
            </a:r>
          </a:p>
          <a:p>
            <a:pPr marL="342900" indent="-342900">
              <a:buFont typeface="Arial" panose="020B0604020202020204" pitchFamily="34" charset="0"/>
              <a:buChar char="•"/>
            </a:pPr>
            <a:r>
              <a:rPr lang="es-EC" sz="2000" dirty="0" err="1"/>
              <a:t>Pishing</a:t>
            </a:r>
            <a:endParaRPr lang="es-EC" sz="2000" dirty="0"/>
          </a:p>
        </p:txBody>
      </p:sp>
      <p:pic>
        <p:nvPicPr>
          <p:cNvPr id="1026" name="Picture 2" descr="http://www.minutodecierre.com/wp-content/uploads/2014/07/Delitos-Informaticos-Cibercri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512" y="1633535"/>
            <a:ext cx="2491861" cy="23561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9qZScR42z3g/TLYsBqLbawI/AAAAAAAALIE/6yXwKOG6crI/s400/2010-10-13_2358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698" y="3241638"/>
            <a:ext cx="2625134" cy="21351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TBOCREc900eZW1uTtcqmcOhfp20eABjz6kKc38gW3kK44M53cY7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667" y="4502876"/>
            <a:ext cx="2277549" cy="229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07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CuadroTexto 4"/>
          <p:cNvSpPr txBox="1"/>
          <p:nvPr/>
        </p:nvSpPr>
        <p:spPr>
          <a:xfrm>
            <a:off x="1517440" y="1152907"/>
            <a:ext cx="5624952" cy="2145268"/>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000" b="1" dirty="0"/>
              <a:t>Sabotaje informático</a:t>
            </a:r>
          </a:p>
          <a:p>
            <a:pPr marL="342900" indent="-342900">
              <a:buFont typeface="Arial" panose="020B0604020202020204" pitchFamily="34" charset="0"/>
              <a:buChar char="•"/>
            </a:pPr>
            <a:r>
              <a:rPr lang="es-EC" sz="2000" dirty="0"/>
              <a:t>Bombas lógicas (</a:t>
            </a:r>
            <a:r>
              <a:rPr lang="es-EC" sz="2000" dirty="0" err="1"/>
              <a:t>Logic</a:t>
            </a:r>
            <a:r>
              <a:rPr lang="es-EC" sz="2000" dirty="0"/>
              <a:t> </a:t>
            </a:r>
            <a:r>
              <a:rPr lang="es-EC" sz="2000" dirty="0" err="1"/>
              <a:t>Bombs</a:t>
            </a:r>
            <a:r>
              <a:rPr lang="es-EC" sz="2000" dirty="0"/>
              <a:t>)</a:t>
            </a:r>
          </a:p>
          <a:p>
            <a:pPr marL="342900" indent="-342900">
              <a:buFont typeface="Arial" panose="020B0604020202020204" pitchFamily="34" charset="0"/>
              <a:buChar char="•"/>
            </a:pPr>
            <a:r>
              <a:rPr lang="es-EC" sz="2000" dirty="0"/>
              <a:t>Gusanos</a:t>
            </a:r>
          </a:p>
          <a:p>
            <a:pPr marL="342900" indent="-342900">
              <a:buFont typeface="Arial" panose="020B0604020202020204" pitchFamily="34" charset="0"/>
              <a:buChar char="•"/>
            </a:pPr>
            <a:r>
              <a:rPr lang="es-EC" sz="2000" dirty="0"/>
              <a:t>Virus informáticos y malware</a:t>
            </a:r>
          </a:p>
          <a:p>
            <a:pPr marL="342900" indent="-342900">
              <a:buFont typeface="Arial" panose="020B0604020202020204" pitchFamily="34" charset="0"/>
              <a:buChar char="•"/>
            </a:pPr>
            <a:r>
              <a:rPr lang="es-EC" sz="2000" dirty="0"/>
              <a:t>Ciberterrorismo</a:t>
            </a:r>
          </a:p>
          <a:p>
            <a:pPr marL="342900" indent="-342900">
              <a:buFont typeface="Arial" panose="020B0604020202020204" pitchFamily="34" charset="0"/>
              <a:buChar char="•"/>
            </a:pPr>
            <a:r>
              <a:rPr lang="es-EC" sz="2000" dirty="0"/>
              <a:t>Ataques de denegación de servicio</a:t>
            </a:r>
          </a:p>
        </p:txBody>
      </p:sp>
      <p:pic>
        <p:nvPicPr>
          <p:cNvPr id="6" name="Imagen 5"/>
          <p:cNvPicPr>
            <a:picLocks noChangeAspect="1"/>
          </p:cNvPicPr>
          <p:nvPr/>
        </p:nvPicPr>
        <p:blipFill>
          <a:blip r:embed="rId2"/>
          <a:stretch>
            <a:fillRect/>
          </a:stretch>
        </p:blipFill>
        <p:spPr>
          <a:xfrm>
            <a:off x="1997753" y="3699348"/>
            <a:ext cx="4001265" cy="2946936"/>
          </a:xfrm>
          <a:prstGeom prst="rect">
            <a:avLst/>
          </a:prstGeom>
        </p:spPr>
      </p:pic>
      <p:pic>
        <p:nvPicPr>
          <p:cNvPr id="2050" name="Picture 2" descr="http://2.bp.blogspot.com/-k8FGYU2pjEk/U2vQbZltrFI/AAAAAAAAHDI/5rv4JaQRbfw/s1600/Gusanos-Inform%C3%A1ticos-Psicod%C3%A9licos-En-Una-Computadora-Ver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956" y="787782"/>
            <a:ext cx="3619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stretch>
            <a:fillRect/>
          </a:stretch>
        </p:blipFill>
        <p:spPr>
          <a:xfrm>
            <a:off x="6692521" y="3699348"/>
            <a:ext cx="4197152" cy="2946936"/>
          </a:xfrm>
          <a:prstGeom prst="rect">
            <a:avLst/>
          </a:prstGeom>
        </p:spPr>
      </p:pic>
    </p:spTree>
    <p:extLst>
      <p:ext uri="{BB962C8B-B14F-4D97-AF65-F5344CB8AC3E}">
        <p14:creationId xmlns:p14="http://schemas.microsoft.com/office/powerpoint/2010/main" val="3031418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CuadroTexto 4"/>
          <p:cNvSpPr txBox="1"/>
          <p:nvPr/>
        </p:nvSpPr>
        <p:spPr>
          <a:xfrm>
            <a:off x="1863804" y="466158"/>
            <a:ext cx="5624952"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000" b="1" dirty="0"/>
              <a:t>Espionaje informático y el robo o hurto de software</a:t>
            </a:r>
          </a:p>
          <a:p>
            <a:pPr marL="342900" indent="-342900">
              <a:buFont typeface="Arial" panose="020B0604020202020204" pitchFamily="34" charset="0"/>
              <a:buChar char="•"/>
            </a:pPr>
            <a:r>
              <a:rPr lang="es-EC" sz="2000" dirty="0"/>
              <a:t>Fuga de datos (Data </a:t>
            </a:r>
            <a:r>
              <a:rPr lang="es-EC" sz="2000" dirty="0" err="1"/>
              <a:t>Leakage</a:t>
            </a:r>
            <a:r>
              <a:rPr lang="es-EC" sz="2000" dirty="0"/>
              <a:t>)</a:t>
            </a:r>
          </a:p>
        </p:txBody>
      </p:sp>
      <p:pic>
        <p:nvPicPr>
          <p:cNvPr id="6" name="Imagen 5"/>
          <p:cNvPicPr>
            <a:picLocks noChangeAspect="1"/>
          </p:cNvPicPr>
          <p:nvPr/>
        </p:nvPicPr>
        <p:blipFill>
          <a:blip r:embed="rId2"/>
          <a:stretch>
            <a:fillRect/>
          </a:stretch>
        </p:blipFill>
        <p:spPr>
          <a:xfrm>
            <a:off x="8243454" y="197378"/>
            <a:ext cx="2964873" cy="1883380"/>
          </a:xfrm>
          <a:prstGeom prst="rect">
            <a:avLst/>
          </a:prstGeom>
        </p:spPr>
      </p:pic>
      <p:pic>
        <p:nvPicPr>
          <p:cNvPr id="7" name="Imagen 6"/>
          <p:cNvPicPr>
            <a:picLocks noChangeAspect="1"/>
          </p:cNvPicPr>
          <p:nvPr/>
        </p:nvPicPr>
        <p:blipFill>
          <a:blip r:embed="rId3"/>
          <a:stretch>
            <a:fillRect/>
          </a:stretch>
        </p:blipFill>
        <p:spPr>
          <a:xfrm>
            <a:off x="3539300" y="1802744"/>
            <a:ext cx="3166300" cy="1914884"/>
          </a:xfrm>
          <a:prstGeom prst="rect">
            <a:avLst/>
          </a:prstGeom>
        </p:spPr>
      </p:pic>
      <p:sp>
        <p:nvSpPr>
          <p:cNvPr id="9" name="CuadroTexto 8"/>
          <p:cNvSpPr txBox="1"/>
          <p:nvPr/>
        </p:nvSpPr>
        <p:spPr>
          <a:xfrm>
            <a:off x="1863805" y="3915112"/>
            <a:ext cx="5624951" cy="1804749"/>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b="1" dirty="0"/>
              <a:t>Robo de servicios</a:t>
            </a:r>
          </a:p>
          <a:p>
            <a:pPr marL="342900" indent="-342900" algn="just">
              <a:buFont typeface="Arial" panose="020B0604020202020204" pitchFamily="34" charset="0"/>
              <a:buChar char="•"/>
            </a:pPr>
            <a:r>
              <a:rPr lang="es-EC" sz="2000" dirty="0"/>
              <a:t>Hurto del tiempo del computador. </a:t>
            </a:r>
          </a:p>
          <a:p>
            <a:pPr marL="342900" indent="-342900" algn="just">
              <a:buFont typeface="Arial" panose="020B0604020202020204" pitchFamily="34" charset="0"/>
              <a:buChar char="•"/>
            </a:pPr>
            <a:r>
              <a:rPr lang="es-EC" sz="2000" dirty="0"/>
              <a:t>Parasitismo informático (</a:t>
            </a:r>
            <a:r>
              <a:rPr lang="es-EC" sz="2000" dirty="0" err="1"/>
              <a:t>Piggybacking</a:t>
            </a:r>
            <a:r>
              <a:rPr lang="es-EC" sz="2000" dirty="0"/>
              <a:t>) y suplantación de personalidad (</a:t>
            </a:r>
            <a:r>
              <a:rPr lang="es-EC" sz="2000" dirty="0" err="1"/>
              <a:t>Impersonation</a:t>
            </a:r>
            <a:r>
              <a:rPr lang="es-EC" sz="2000" dirty="0"/>
              <a:t>)</a:t>
            </a:r>
          </a:p>
        </p:txBody>
      </p:sp>
      <p:pic>
        <p:nvPicPr>
          <p:cNvPr id="10" name="Imagen 9"/>
          <p:cNvPicPr>
            <a:picLocks noChangeAspect="1"/>
          </p:cNvPicPr>
          <p:nvPr/>
        </p:nvPicPr>
        <p:blipFill rotWithShape="1">
          <a:blip r:embed="rId4"/>
          <a:srcRect l="2700"/>
          <a:stretch/>
        </p:blipFill>
        <p:spPr>
          <a:xfrm>
            <a:off x="7501697" y="2185250"/>
            <a:ext cx="2855977" cy="2204364"/>
          </a:xfrm>
          <a:prstGeom prst="rect">
            <a:avLst/>
          </a:prstGeom>
        </p:spPr>
      </p:pic>
      <p:pic>
        <p:nvPicPr>
          <p:cNvPr id="11" name="Imagen 10"/>
          <p:cNvPicPr>
            <a:picLocks noChangeAspect="1"/>
          </p:cNvPicPr>
          <p:nvPr/>
        </p:nvPicPr>
        <p:blipFill>
          <a:blip r:embed="rId5"/>
          <a:stretch>
            <a:fillRect/>
          </a:stretch>
        </p:blipFill>
        <p:spPr>
          <a:xfrm>
            <a:off x="9338933" y="4494106"/>
            <a:ext cx="2591665" cy="2249820"/>
          </a:xfrm>
          <a:prstGeom prst="rect">
            <a:avLst/>
          </a:prstGeom>
        </p:spPr>
      </p:pic>
    </p:spTree>
    <p:extLst>
      <p:ext uri="{BB962C8B-B14F-4D97-AF65-F5344CB8AC3E}">
        <p14:creationId xmlns:p14="http://schemas.microsoft.com/office/powerpoint/2010/main" val="227313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CuadroTexto 4"/>
          <p:cNvSpPr txBox="1"/>
          <p:nvPr/>
        </p:nvSpPr>
        <p:spPr>
          <a:xfrm>
            <a:off x="2889042" y="663088"/>
            <a:ext cx="6504341"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b="1" dirty="0"/>
              <a:t>Acceso no autorizado a servicios informáticos</a:t>
            </a:r>
          </a:p>
          <a:p>
            <a:pPr marL="342900" indent="-342900" algn="just">
              <a:buFont typeface="Arial" panose="020B0604020202020204" pitchFamily="34" charset="0"/>
              <a:buChar char="•"/>
            </a:pPr>
            <a:r>
              <a:rPr lang="es-EC" sz="2000" dirty="0"/>
              <a:t>Puertas falsas (</a:t>
            </a:r>
            <a:r>
              <a:rPr lang="es-EC" sz="2000" dirty="0" err="1"/>
              <a:t>Trap</a:t>
            </a:r>
            <a:r>
              <a:rPr lang="es-EC" sz="2000" dirty="0"/>
              <a:t> </a:t>
            </a:r>
            <a:r>
              <a:rPr lang="es-EC" sz="2000" dirty="0" err="1"/>
              <a:t>Doors</a:t>
            </a:r>
            <a:r>
              <a:rPr lang="es-EC" sz="2000" dirty="0"/>
              <a:t>)</a:t>
            </a:r>
          </a:p>
          <a:p>
            <a:pPr marL="342900" indent="-342900" algn="just">
              <a:buFont typeface="Arial" panose="020B0604020202020204" pitchFamily="34" charset="0"/>
              <a:buChar char="•"/>
            </a:pPr>
            <a:r>
              <a:rPr lang="es-EC" sz="2000" dirty="0"/>
              <a:t>Llave maestra (</a:t>
            </a:r>
            <a:r>
              <a:rPr lang="es-EC" sz="2000" dirty="0" err="1"/>
              <a:t>Superzapping</a:t>
            </a:r>
            <a:r>
              <a:rPr lang="es-EC" sz="2000" dirty="0"/>
              <a:t>)</a:t>
            </a:r>
          </a:p>
        </p:txBody>
      </p:sp>
      <p:pic>
        <p:nvPicPr>
          <p:cNvPr id="6" name="Imagen 5"/>
          <p:cNvPicPr>
            <a:picLocks noChangeAspect="1"/>
          </p:cNvPicPr>
          <p:nvPr/>
        </p:nvPicPr>
        <p:blipFill>
          <a:blip r:embed="rId2"/>
          <a:stretch>
            <a:fillRect/>
          </a:stretch>
        </p:blipFill>
        <p:spPr>
          <a:xfrm>
            <a:off x="1617085" y="2033371"/>
            <a:ext cx="2390775" cy="1809750"/>
          </a:xfrm>
          <a:prstGeom prst="rect">
            <a:avLst/>
          </a:prstGeom>
        </p:spPr>
      </p:pic>
      <p:pic>
        <p:nvPicPr>
          <p:cNvPr id="7" name="Imagen 6"/>
          <p:cNvPicPr>
            <a:picLocks noChangeAspect="1"/>
          </p:cNvPicPr>
          <p:nvPr/>
        </p:nvPicPr>
        <p:blipFill>
          <a:blip r:embed="rId3"/>
          <a:stretch>
            <a:fillRect/>
          </a:stretch>
        </p:blipFill>
        <p:spPr>
          <a:xfrm>
            <a:off x="2743199" y="3964998"/>
            <a:ext cx="3629025" cy="2619375"/>
          </a:xfrm>
          <a:prstGeom prst="rect">
            <a:avLst/>
          </a:prstGeom>
        </p:spPr>
      </p:pic>
      <p:pic>
        <p:nvPicPr>
          <p:cNvPr id="8" name="Imagen 7"/>
          <p:cNvPicPr>
            <a:picLocks noChangeAspect="1"/>
          </p:cNvPicPr>
          <p:nvPr/>
        </p:nvPicPr>
        <p:blipFill>
          <a:blip r:embed="rId4"/>
          <a:stretch>
            <a:fillRect/>
          </a:stretch>
        </p:blipFill>
        <p:spPr>
          <a:xfrm>
            <a:off x="6741532" y="2033371"/>
            <a:ext cx="2831958" cy="2847735"/>
          </a:xfrm>
          <a:prstGeom prst="rect">
            <a:avLst/>
          </a:prstGeom>
        </p:spPr>
      </p:pic>
      <p:pic>
        <p:nvPicPr>
          <p:cNvPr id="9" name="Imagen 8"/>
          <p:cNvPicPr>
            <a:picLocks noChangeAspect="1"/>
          </p:cNvPicPr>
          <p:nvPr/>
        </p:nvPicPr>
        <p:blipFill>
          <a:blip r:embed="rId5"/>
          <a:stretch>
            <a:fillRect/>
          </a:stretch>
        </p:blipFill>
        <p:spPr>
          <a:xfrm>
            <a:off x="8972981" y="4307897"/>
            <a:ext cx="2553999" cy="2304275"/>
          </a:xfrm>
          <a:prstGeom prst="rect">
            <a:avLst/>
          </a:prstGeom>
        </p:spPr>
      </p:pic>
    </p:spTree>
    <p:extLst>
      <p:ext uri="{BB962C8B-B14F-4D97-AF65-F5344CB8AC3E}">
        <p14:creationId xmlns:p14="http://schemas.microsoft.com/office/powerpoint/2010/main" val="547378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CuadroTexto 4"/>
          <p:cNvSpPr txBox="1"/>
          <p:nvPr/>
        </p:nvSpPr>
        <p:spPr>
          <a:xfrm>
            <a:off x="1463978" y="321910"/>
            <a:ext cx="9635469" cy="830997"/>
          </a:xfrm>
          <a:prstGeom prst="rect">
            <a:avLst/>
          </a:prstGeom>
          <a:noFill/>
        </p:spPr>
        <p:txBody>
          <a:bodyPr wrap="square" rtlCol="0">
            <a:spAutoFit/>
          </a:bodyPr>
          <a:lstStyle/>
          <a:p>
            <a:pPr lvl="1" algn="ctr"/>
            <a:r>
              <a:rPr lang="es-EC" sz="2400" b="1" dirty="0" smtClean="0"/>
              <a:t>INVESTIGACIÓN TECNOLÓGICA DE LOS DELITOS INFORMÁTICOS</a:t>
            </a:r>
            <a:endParaRPr lang="es-EC" sz="2400" b="1" dirty="0"/>
          </a:p>
        </p:txBody>
      </p:sp>
      <p:graphicFrame>
        <p:nvGraphicFramePr>
          <p:cNvPr id="7" name="Diagrama 6"/>
          <p:cNvGraphicFramePr/>
          <p:nvPr>
            <p:extLst>
              <p:ext uri="{D42A27DB-BD31-4B8C-83A1-F6EECF244321}">
                <p14:modId xmlns:p14="http://schemas.microsoft.com/office/powerpoint/2010/main" val="3180369072"/>
              </p:ext>
            </p:extLst>
          </p:nvPr>
        </p:nvGraphicFramePr>
        <p:xfrm>
          <a:off x="1717964" y="1274618"/>
          <a:ext cx="9199418" cy="538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5320579" y="2923309"/>
            <a:ext cx="2565804" cy="1659947"/>
          </a:xfrm>
          <a:prstGeom prst="rect">
            <a:avLst/>
          </a:prstGeom>
        </p:spPr>
      </p:pic>
      <p:sp>
        <p:nvSpPr>
          <p:cNvPr id="9" name="Botón de acción: Inicio 8">
            <a:hlinkClick r:id="rId8" action="ppaction://hlinksldjump" highlightClick="1"/>
          </p:cNvPr>
          <p:cNvSpPr/>
          <p:nvPr/>
        </p:nvSpPr>
        <p:spPr>
          <a:xfrm>
            <a:off x="11501419" y="6177200"/>
            <a:ext cx="415637" cy="514545"/>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62018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CuadroTexto 4"/>
          <p:cNvSpPr txBox="1"/>
          <p:nvPr/>
        </p:nvSpPr>
        <p:spPr>
          <a:xfrm>
            <a:off x="1174491" y="1782512"/>
            <a:ext cx="5776162" cy="1634490"/>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dirty="0" smtClean="0"/>
              <a:t>Implica </a:t>
            </a:r>
            <a:r>
              <a:rPr lang="es-EC" dirty="0"/>
              <a:t>actividades criminales que en un primer momento los países han tratado de encuadrar en figurar típicas de carácter tradicional, tales como robos o hurto, fraudes, falsificaciones, perjuicios, estafa, sabotaje</a:t>
            </a:r>
          </a:p>
        </p:txBody>
      </p:sp>
      <p:sp>
        <p:nvSpPr>
          <p:cNvPr id="6" name="CuadroTexto 5"/>
          <p:cNvSpPr txBox="1"/>
          <p:nvPr/>
        </p:nvSpPr>
        <p:spPr>
          <a:xfrm>
            <a:off x="1554481" y="380201"/>
            <a:ext cx="10180320" cy="646331"/>
          </a:xfrm>
          <a:prstGeom prst="rect">
            <a:avLst/>
          </a:prstGeom>
          <a:noFill/>
        </p:spPr>
        <p:txBody>
          <a:bodyPr wrap="square" rtlCol="0">
            <a:spAutoFit/>
          </a:bodyPr>
          <a:lstStyle/>
          <a:p>
            <a:pPr lvl="1" algn="ctr"/>
            <a:r>
              <a:rPr lang="es-EC" sz="3600" b="1" dirty="0"/>
              <a:t>DELITOS DE TELECOMUNICACIONES</a:t>
            </a:r>
          </a:p>
        </p:txBody>
      </p:sp>
      <p:sp>
        <p:nvSpPr>
          <p:cNvPr id="7" name="CuadroTexto 6"/>
          <p:cNvSpPr txBox="1"/>
          <p:nvPr/>
        </p:nvSpPr>
        <p:spPr>
          <a:xfrm>
            <a:off x="1311579" y="1150632"/>
            <a:ext cx="4174821" cy="584775"/>
          </a:xfrm>
          <a:prstGeom prst="rect">
            <a:avLst/>
          </a:prstGeom>
          <a:noFill/>
        </p:spPr>
        <p:txBody>
          <a:bodyPr wrap="square" rtlCol="0">
            <a:spAutoFit/>
          </a:bodyPr>
          <a:lstStyle/>
          <a:p>
            <a:pPr lvl="1" algn="ctr"/>
            <a:r>
              <a:rPr lang="es-EC" sz="3200" b="1" dirty="0" smtClean="0"/>
              <a:t>DEFINICION</a:t>
            </a:r>
            <a:endParaRPr lang="es-EC" sz="3200" b="1" dirty="0"/>
          </a:p>
        </p:txBody>
      </p:sp>
      <p:pic>
        <p:nvPicPr>
          <p:cNvPr id="8" name="Imagen 7"/>
          <p:cNvPicPr>
            <a:picLocks noChangeAspect="1"/>
          </p:cNvPicPr>
          <p:nvPr/>
        </p:nvPicPr>
        <p:blipFill>
          <a:blip r:embed="rId2"/>
          <a:stretch>
            <a:fillRect/>
          </a:stretch>
        </p:blipFill>
        <p:spPr>
          <a:xfrm>
            <a:off x="8033905" y="1129835"/>
            <a:ext cx="3422938" cy="2538158"/>
          </a:xfrm>
          <a:prstGeom prst="rect">
            <a:avLst/>
          </a:prstGeom>
        </p:spPr>
      </p:pic>
      <p:pic>
        <p:nvPicPr>
          <p:cNvPr id="9" name="Imagen 8"/>
          <p:cNvPicPr>
            <a:picLocks noChangeAspect="1"/>
          </p:cNvPicPr>
          <p:nvPr/>
        </p:nvPicPr>
        <p:blipFill>
          <a:blip r:embed="rId3"/>
          <a:stretch>
            <a:fillRect/>
          </a:stretch>
        </p:blipFill>
        <p:spPr>
          <a:xfrm>
            <a:off x="7836741" y="4326813"/>
            <a:ext cx="4167011" cy="1777581"/>
          </a:xfrm>
          <a:prstGeom prst="rect">
            <a:avLst/>
          </a:prstGeom>
        </p:spPr>
      </p:pic>
      <p:sp>
        <p:nvSpPr>
          <p:cNvPr id="10" name="CuadroTexto 9"/>
          <p:cNvSpPr txBox="1"/>
          <p:nvPr/>
        </p:nvSpPr>
        <p:spPr>
          <a:xfrm>
            <a:off x="1055044" y="4861836"/>
            <a:ext cx="6455033" cy="146423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dirty="0"/>
              <a:t>S</a:t>
            </a:r>
            <a:r>
              <a:rPr lang="es-EC" sz="2000" dirty="0" smtClean="0"/>
              <a:t>e </a:t>
            </a:r>
            <a:r>
              <a:rPr lang="es-EC" sz="2000" dirty="0"/>
              <a:t>hace referencia en especial en fraudes ya que afecta a todos los operadores de telecomunicaciones y prestadores de servicios en sus ingresos</a:t>
            </a:r>
          </a:p>
        </p:txBody>
      </p:sp>
      <p:sp>
        <p:nvSpPr>
          <p:cNvPr id="11" name="CuadroTexto 10"/>
          <p:cNvSpPr txBox="1"/>
          <p:nvPr/>
        </p:nvSpPr>
        <p:spPr>
          <a:xfrm>
            <a:off x="814269" y="3690408"/>
            <a:ext cx="6335586" cy="1077218"/>
          </a:xfrm>
          <a:prstGeom prst="rect">
            <a:avLst/>
          </a:prstGeom>
          <a:noFill/>
        </p:spPr>
        <p:txBody>
          <a:bodyPr wrap="square" rtlCol="0">
            <a:spAutoFit/>
          </a:bodyPr>
          <a:lstStyle/>
          <a:p>
            <a:pPr lvl="1" algn="ctr"/>
            <a:r>
              <a:rPr lang="es-EC" sz="3200" b="1" dirty="0" smtClean="0"/>
              <a:t>PROPÓSITOS DE LOS DELITOS DE TELECOMUNICACIONES</a:t>
            </a:r>
            <a:endParaRPr lang="es-EC" sz="3200" b="1" dirty="0"/>
          </a:p>
        </p:txBody>
      </p:sp>
    </p:spTree>
    <p:extLst>
      <p:ext uri="{BB962C8B-B14F-4D97-AF65-F5344CB8AC3E}">
        <p14:creationId xmlns:p14="http://schemas.microsoft.com/office/powerpoint/2010/main" val="2490993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CuadroTexto 4"/>
          <p:cNvSpPr txBox="1"/>
          <p:nvPr/>
        </p:nvSpPr>
        <p:spPr>
          <a:xfrm>
            <a:off x="5267460" y="282383"/>
            <a:ext cx="2743199" cy="769441"/>
          </a:xfrm>
          <a:prstGeom prst="rect">
            <a:avLst/>
          </a:prstGeom>
          <a:noFill/>
        </p:spPr>
        <p:txBody>
          <a:bodyPr wrap="square" rtlCol="0">
            <a:spAutoFit/>
          </a:bodyPr>
          <a:lstStyle/>
          <a:p>
            <a:r>
              <a:rPr lang="es-EC" sz="4400" b="1" dirty="0" smtClean="0"/>
              <a:t>AGENDA</a:t>
            </a:r>
            <a:endParaRPr lang="es-EC" sz="4400" b="1" dirty="0"/>
          </a:p>
        </p:txBody>
      </p:sp>
      <p:sp>
        <p:nvSpPr>
          <p:cNvPr id="6" name="CuadroTexto 5"/>
          <p:cNvSpPr txBox="1"/>
          <p:nvPr/>
        </p:nvSpPr>
        <p:spPr>
          <a:xfrm>
            <a:off x="1925777" y="1054796"/>
            <a:ext cx="8756078" cy="590931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C" sz="2800" dirty="0" smtClean="0">
                <a:hlinkClick r:id="rId2" action="ppaction://hlinksldjump"/>
              </a:rPr>
              <a:t>INTRODUCCION </a:t>
            </a:r>
            <a:endParaRPr lang="es-EC" sz="2800" dirty="0" smtClean="0"/>
          </a:p>
          <a:p>
            <a:pPr marL="342900" indent="-342900">
              <a:lnSpc>
                <a:spcPct val="150000"/>
              </a:lnSpc>
              <a:buFont typeface="Arial" panose="020B0604020202020204" pitchFamily="34" charset="0"/>
              <a:buChar char="•"/>
            </a:pPr>
            <a:r>
              <a:rPr lang="es-EC" sz="2800" dirty="0" smtClean="0">
                <a:hlinkClick r:id="rId3" action="ppaction://hlinksldjump"/>
              </a:rPr>
              <a:t>DELITOS INFORMATICOS</a:t>
            </a:r>
            <a:endParaRPr lang="es-EC" sz="2800" dirty="0" smtClean="0"/>
          </a:p>
          <a:p>
            <a:pPr marL="342900" indent="-342900">
              <a:lnSpc>
                <a:spcPct val="150000"/>
              </a:lnSpc>
              <a:buFont typeface="Arial" panose="020B0604020202020204" pitchFamily="34" charset="0"/>
              <a:buChar char="•"/>
            </a:pPr>
            <a:r>
              <a:rPr lang="es-EC" sz="2800" dirty="0" smtClean="0">
                <a:hlinkClick r:id="rId4" action="ppaction://hlinksldjump"/>
              </a:rPr>
              <a:t>DELITOS EN TELECOMUNICACIONES</a:t>
            </a:r>
            <a:endParaRPr lang="es-EC" sz="2800" dirty="0" smtClean="0"/>
          </a:p>
          <a:p>
            <a:pPr marL="342900" indent="-342900">
              <a:lnSpc>
                <a:spcPct val="150000"/>
              </a:lnSpc>
              <a:buFont typeface="Arial" panose="020B0604020202020204" pitchFamily="34" charset="0"/>
              <a:buChar char="•"/>
            </a:pPr>
            <a:r>
              <a:rPr lang="es-EC" sz="2800" dirty="0">
                <a:hlinkClick r:id="rId5" action="ppaction://hlinksldjump"/>
              </a:rPr>
              <a:t>ANALISIS JURIDICO</a:t>
            </a:r>
            <a:endParaRPr lang="es-EC" sz="2800" dirty="0"/>
          </a:p>
          <a:p>
            <a:pPr marL="342900" indent="-342900" algn="just">
              <a:lnSpc>
                <a:spcPct val="150000"/>
              </a:lnSpc>
              <a:buFont typeface="Arial" panose="020B0604020202020204" pitchFamily="34" charset="0"/>
              <a:buChar char="•"/>
            </a:pPr>
            <a:r>
              <a:rPr lang="es-EC" sz="2800" dirty="0">
                <a:hlinkClick r:id="rId6" action="ppaction://hlinksldjump"/>
              </a:rPr>
              <a:t>PROPUESTAS NACIONALES A LA SEGURIDAD DE LA INFORMACIÓN</a:t>
            </a:r>
            <a:endParaRPr lang="es-EC" sz="2800" dirty="0"/>
          </a:p>
          <a:p>
            <a:pPr marL="342900" indent="-342900" algn="just">
              <a:lnSpc>
                <a:spcPct val="150000"/>
              </a:lnSpc>
              <a:buFont typeface="Arial" panose="020B0604020202020204" pitchFamily="34" charset="0"/>
              <a:buChar char="•"/>
            </a:pPr>
            <a:r>
              <a:rPr lang="es-EC" sz="2800" dirty="0">
                <a:hlinkClick r:id="rId7" action="ppaction://hlinksldjump"/>
              </a:rPr>
              <a:t>CONCLUSIONES.	</a:t>
            </a:r>
            <a:endParaRPr lang="es-EC" sz="2800" dirty="0"/>
          </a:p>
          <a:p>
            <a:pPr marL="342900" indent="-342900" algn="just">
              <a:lnSpc>
                <a:spcPct val="150000"/>
              </a:lnSpc>
              <a:buFont typeface="Arial" panose="020B0604020202020204" pitchFamily="34" charset="0"/>
              <a:buChar char="•"/>
            </a:pPr>
            <a:r>
              <a:rPr lang="es-EC" sz="2800" dirty="0">
                <a:hlinkClick r:id="rId8" action="ppaction://hlinksldjump"/>
              </a:rPr>
              <a:t>RECOMENDACIONES</a:t>
            </a:r>
            <a:r>
              <a:rPr lang="es-EC" sz="2800" dirty="0" smtClean="0">
                <a:hlinkClick r:id="rId8" action="ppaction://hlinksldjump"/>
              </a:rPr>
              <a:t>.</a:t>
            </a:r>
            <a:endParaRPr lang="es-EC" sz="2800" dirty="0"/>
          </a:p>
          <a:p>
            <a:pPr>
              <a:lnSpc>
                <a:spcPct val="150000"/>
              </a:lnSpc>
            </a:pPr>
            <a:r>
              <a:rPr lang="es-EC" sz="2800" dirty="0"/>
              <a:t>	</a:t>
            </a:r>
          </a:p>
        </p:txBody>
      </p:sp>
    </p:spTree>
    <p:extLst>
      <p:ext uri="{BB962C8B-B14F-4D97-AF65-F5344CB8AC3E}">
        <p14:creationId xmlns:p14="http://schemas.microsoft.com/office/powerpoint/2010/main" val="272770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7" name="CuadroTexto 6"/>
          <p:cNvSpPr txBox="1"/>
          <p:nvPr/>
        </p:nvSpPr>
        <p:spPr>
          <a:xfrm>
            <a:off x="1408561" y="677956"/>
            <a:ext cx="9635469" cy="584775"/>
          </a:xfrm>
          <a:prstGeom prst="rect">
            <a:avLst/>
          </a:prstGeom>
          <a:noFill/>
        </p:spPr>
        <p:txBody>
          <a:bodyPr wrap="square" rtlCol="0">
            <a:spAutoFit/>
          </a:bodyPr>
          <a:lstStyle/>
          <a:p>
            <a:pPr lvl="1" algn="ctr"/>
            <a:r>
              <a:rPr lang="es-EC" sz="3200" b="1" dirty="0" smtClean="0"/>
              <a:t>DELICUENCIA Y CRIMINALIDAD INFORMATICA</a:t>
            </a:r>
            <a:endParaRPr lang="es-EC" sz="3200" b="1" dirty="0"/>
          </a:p>
        </p:txBody>
      </p:sp>
      <p:sp>
        <p:nvSpPr>
          <p:cNvPr id="9" name="CuadroTexto 8"/>
          <p:cNvSpPr txBox="1"/>
          <p:nvPr/>
        </p:nvSpPr>
        <p:spPr>
          <a:xfrm>
            <a:off x="1917528" y="1410254"/>
            <a:ext cx="8617533" cy="1634490"/>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b="1" dirty="0"/>
              <a:t>Sujeto Activo</a:t>
            </a:r>
          </a:p>
          <a:p>
            <a:pPr algn="just"/>
            <a:r>
              <a:rPr lang="es-ES" dirty="0"/>
              <a:t>T</a:t>
            </a:r>
            <a:r>
              <a:rPr lang="es-ES" dirty="0" smtClean="0"/>
              <a:t>ienen </a:t>
            </a:r>
            <a:r>
              <a:rPr lang="es-ES" dirty="0"/>
              <a:t>habilidades para el manejo de los sistemas en  Telecomunicaciones y generalmente por su situación laboral se encuentran en lugares estratégicos donde se maneja información de carácter </a:t>
            </a:r>
            <a:r>
              <a:rPr lang="es-ES" dirty="0" smtClean="0"/>
              <a:t>sensible.</a:t>
            </a:r>
            <a:endParaRPr lang="es-EC" dirty="0"/>
          </a:p>
        </p:txBody>
      </p:sp>
      <p:sp>
        <p:nvSpPr>
          <p:cNvPr id="10" name="CuadroTexto 9"/>
          <p:cNvSpPr txBox="1"/>
          <p:nvPr/>
        </p:nvSpPr>
        <p:spPr>
          <a:xfrm>
            <a:off x="1917527" y="3353001"/>
            <a:ext cx="8617533" cy="715089"/>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a:t>Al igual que en delitos informáticos también existen sujetos activos entre los cuales se encuentran: </a:t>
            </a:r>
            <a:r>
              <a:rPr lang="es-ES" b="1" i="1" dirty="0" err="1"/>
              <a:t>Copyhackers</a:t>
            </a:r>
            <a:r>
              <a:rPr lang="es-ES" b="1" i="1" dirty="0"/>
              <a:t>, Bucaneros, </a:t>
            </a:r>
            <a:r>
              <a:rPr lang="es-ES" b="1" i="1" dirty="0" err="1"/>
              <a:t>Phreaker</a:t>
            </a:r>
            <a:r>
              <a:rPr lang="es-ES" b="1" i="1" dirty="0"/>
              <a:t>.</a:t>
            </a:r>
            <a:endParaRPr lang="es-EC" dirty="0"/>
          </a:p>
        </p:txBody>
      </p:sp>
      <p:pic>
        <p:nvPicPr>
          <p:cNvPr id="2" name="Imagen 1"/>
          <p:cNvPicPr>
            <a:picLocks noChangeAspect="1"/>
          </p:cNvPicPr>
          <p:nvPr/>
        </p:nvPicPr>
        <p:blipFill>
          <a:blip r:embed="rId2"/>
          <a:stretch>
            <a:fillRect/>
          </a:stretch>
        </p:blipFill>
        <p:spPr>
          <a:xfrm>
            <a:off x="3920836" y="4376347"/>
            <a:ext cx="4063685" cy="2105903"/>
          </a:xfrm>
          <a:prstGeom prst="rect">
            <a:avLst/>
          </a:prstGeom>
        </p:spPr>
      </p:pic>
      <p:pic>
        <p:nvPicPr>
          <p:cNvPr id="8" name="Imagen 7"/>
          <p:cNvPicPr>
            <a:picLocks noChangeAspect="1"/>
          </p:cNvPicPr>
          <p:nvPr/>
        </p:nvPicPr>
        <p:blipFill>
          <a:blip r:embed="rId3"/>
          <a:stretch>
            <a:fillRect/>
          </a:stretch>
        </p:blipFill>
        <p:spPr>
          <a:xfrm>
            <a:off x="698821" y="4567285"/>
            <a:ext cx="2752725" cy="1724025"/>
          </a:xfrm>
          <a:prstGeom prst="rect">
            <a:avLst/>
          </a:prstGeom>
        </p:spPr>
      </p:pic>
      <p:pic>
        <p:nvPicPr>
          <p:cNvPr id="11" name="Imagen 10"/>
          <p:cNvPicPr>
            <a:picLocks noChangeAspect="1"/>
          </p:cNvPicPr>
          <p:nvPr/>
        </p:nvPicPr>
        <p:blipFill>
          <a:blip r:embed="rId4"/>
          <a:stretch>
            <a:fillRect/>
          </a:stretch>
        </p:blipFill>
        <p:spPr>
          <a:xfrm>
            <a:off x="8635684" y="4506031"/>
            <a:ext cx="2295552" cy="1846532"/>
          </a:xfrm>
          <a:prstGeom prst="rect">
            <a:avLst/>
          </a:prstGeom>
        </p:spPr>
      </p:pic>
    </p:spTree>
    <p:extLst>
      <p:ext uri="{BB962C8B-B14F-4D97-AF65-F5344CB8AC3E}">
        <p14:creationId xmlns:p14="http://schemas.microsoft.com/office/powerpoint/2010/main" val="39201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CuadroTexto 5"/>
          <p:cNvSpPr txBox="1"/>
          <p:nvPr/>
        </p:nvSpPr>
        <p:spPr>
          <a:xfrm>
            <a:off x="1491688" y="494773"/>
            <a:ext cx="9635469" cy="1077218"/>
          </a:xfrm>
          <a:prstGeom prst="rect">
            <a:avLst/>
          </a:prstGeom>
          <a:noFill/>
        </p:spPr>
        <p:txBody>
          <a:bodyPr wrap="square" rtlCol="0">
            <a:spAutoFit/>
          </a:bodyPr>
          <a:lstStyle/>
          <a:p>
            <a:pPr lvl="1" algn="ctr"/>
            <a:r>
              <a:rPr lang="es-EC" sz="3200" b="1" dirty="0" smtClean="0"/>
              <a:t>TIPOS Y CLASIFICACIÓN DE DELITOS EN TELECOMUNICACIONES</a:t>
            </a:r>
            <a:endParaRPr lang="es-EC" sz="3200" b="1" dirty="0"/>
          </a:p>
        </p:txBody>
      </p:sp>
      <p:sp>
        <p:nvSpPr>
          <p:cNvPr id="7" name="Rectángulo 6"/>
          <p:cNvSpPr/>
          <p:nvPr/>
        </p:nvSpPr>
        <p:spPr>
          <a:xfrm>
            <a:off x="8079157" y="2981467"/>
            <a:ext cx="6096000" cy="369332"/>
          </a:xfrm>
          <a:prstGeom prst="rect">
            <a:avLst/>
          </a:prstGeom>
        </p:spPr>
        <p:txBody>
          <a:bodyPr>
            <a:spAutoFit/>
          </a:bodyPr>
          <a:lstStyle/>
          <a:p>
            <a:endParaRPr lang="es-EC" dirty="0"/>
          </a:p>
        </p:txBody>
      </p:sp>
      <p:sp>
        <p:nvSpPr>
          <p:cNvPr id="8" name="CuadroTexto 7"/>
          <p:cNvSpPr txBox="1"/>
          <p:nvPr/>
        </p:nvSpPr>
        <p:spPr>
          <a:xfrm>
            <a:off x="921695" y="1807522"/>
            <a:ext cx="5188160" cy="2145268"/>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b="1" dirty="0" smtClean="0"/>
              <a:t>Clonación </a:t>
            </a:r>
            <a:r>
              <a:rPr lang="es-EC" sz="2000" b="1" dirty="0"/>
              <a:t>de teléfonos </a:t>
            </a:r>
            <a:r>
              <a:rPr lang="es-EC" sz="2000" b="1" dirty="0" smtClean="0"/>
              <a:t>celulares</a:t>
            </a:r>
          </a:p>
          <a:p>
            <a:pPr algn="just"/>
            <a:r>
              <a:rPr lang="es-EC" sz="2000" dirty="0"/>
              <a:t>Es el fenómeno mediante el cual se copia del aire, el número telefónico y </a:t>
            </a:r>
            <a:r>
              <a:rPr lang="es-EC" sz="2000" dirty="0" err="1"/>
              <a:t>Equipment</a:t>
            </a:r>
            <a:r>
              <a:rPr lang="es-EC" sz="2000" dirty="0"/>
              <a:t> Serial </a:t>
            </a:r>
            <a:r>
              <a:rPr lang="es-EC" sz="2000" dirty="0" err="1"/>
              <a:t>Number</a:t>
            </a:r>
            <a:r>
              <a:rPr lang="es-EC" sz="2000" dirty="0"/>
              <a:t> (ESN, número de serie del equipo), para ser programados en otro </a:t>
            </a:r>
            <a:r>
              <a:rPr lang="es-EC" sz="2000" dirty="0" smtClean="0"/>
              <a:t>aparato.</a:t>
            </a:r>
            <a:endParaRPr lang="es-EC" sz="2000" dirty="0"/>
          </a:p>
        </p:txBody>
      </p:sp>
      <p:pic>
        <p:nvPicPr>
          <p:cNvPr id="3" name="Imagen 2"/>
          <p:cNvPicPr>
            <a:picLocks noChangeAspect="1"/>
          </p:cNvPicPr>
          <p:nvPr/>
        </p:nvPicPr>
        <p:blipFill>
          <a:blip r:embed="rId2"/>
          <a:stretch>
            <a:fillRect/>
          </a:stretch>
        </p:blipFill>
        <p:spPr>
          <a:xfrm>
            <a:off x="1344075" y="4607405"/>
            <a:ext cx="4343400" cy="1828800"/>
          </a:xfrm>
          <a:prstGeom prst="rect">
            <a:avLst/>
          </a:prstGeom>
        </p:spPr>
      </p:pic>
      <p:pic>
        <p:nvPicPr>
          <p:cNvPr id="11" name="Imagen 10"/>
          <p:cNvPicPr/>
          <p:nvPr/>
        </p:nvPicPr>
        <p:blipFill rotWithShape="1">
          <a:blip r:embed="rId3">
            <a:extLst>
              <a:ext uri="{28A0092B-C50C-407E-A947-70E740481C1C}">
                <a14:useLocalDpi xmlns:a14="http://schemas.microsoft.com/office/drawing/2010/main" val="0"/>
              </a:ext>
            </a:extLst>
          </a:blip>
          <a:srcRect t="3537"/>
          <a:stretch/>
        </p:blipFill>
        <p:spPr bwMode="auto">
          <a:xfrm>
            <a:off x="6303818" y="2381125"/>
            <a:ext cx="5603453" cy="34793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147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7534748" cy="719781"/>
          </a:xfrm>
        </p:spPr>
        <p:txBody>
          <a:bodyPr/>
          <a:lstStyle/>
          <a:p>
            <a:r>
              <a:rPr lang="es-EC" dirty="0" err="1"/>
              <a:t>Call</a:t>
            </a:r>
            <a:r>
              <a:rPr lang="es-EC" dirty="0"/>
              <a:t> back o llamada revertida</a:t>
            </a: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7" name="CuadroTexto 6"/>
          <p:cNvSpPr txBox="1"/>
          <p:nvPr/>
        </p:nvSpPr>
        <p:spPr>
          <a:xfrm>
            <a:off x="2592926" y="1526509"/>
            <a:ext cx="6906124" cy="146423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dirty="0">
                <a:latin typeface="Calibri" panose="020F0502020204030204" pitchFamily="34" charset="0"/>
                <a:ea typeface="Calibri" panose="020F0502020204030204" pitchFamily="34" charset="0"/>
                <a:cs typeface="Times New Roman" panose="02020603050405020304" pitchFamily="18" charset="0"/>
              </a:rPr>
              <a:t>Se denomina </a:t>
            </a:r>
            <a:r>
              <a:rPr lang="es-EC" sz="2000" dirty="0" err="1">
                <a:latin typeface="Calibri" panose="020F0502020204030204" pitchFamily="34" charset="0"/>
                <a:ea typeface="Calibri" panose="020F0502020204030204" pitchFamily="34" charset="0"/>
                <a:cs typeface="Times New Roman" panose="02020603050405020304" pitchFamily="18" charset="0"/>
              </a:rPr>
              <a:t>call</a:t>
            </a:r>
            <a:r>
              <a:rPr lang="es-EC" sz="2000" dirty="0">
                <a:latin typeface="Calibri" panose="020F0502020204030204" pitchFamily="34" charset="0"/>
                <a:ea typeface="Calibri" panose="020F0502020204030204" pitchFamily="34" charset="0"/>
                <a:cs typeface="Times New Roman" panose="02020603050405020304" pitchFamily="18" charset="0"/>
              </a:rPr>
              <a:t> back al procedimiento mediante el cual se revierte el origen del tráfico internacional, haciendo una llamada disparo” hacia un número predeterminado en el exterior. </a:t>
            </a:r>
            <a:endParaRPr lang="es-EC" sz="2000"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3357124" y="3349624"/>
            <a:ext cx="6285640" cy="3258995"/>
          </a:xfrm>
          <a:prstGeom prst="rect">
            <a:avLst/>
          </a:prstGeom>
          <a:noFill/>
          <a:ln>
            <a:noFill/>
          </a:ln>
        </p:spPr>
      </p:pic>
      <p:sp>
        <p:nvSpPr>
          <p:cNvPr id="9" name="Rectángulo 8"/>
          <p:cNvSpPr/>
          <p:nvPr/>
        </p:nvSpPr>
        <p:spPr>
          <a:xfrm>
            <a:off x="1816962" y="3585818"/>
            <a:ext cx="1326004" cy="507831"/>
          </a:xfrm>
          <a:prstGeom prst="rect">
            <a:avLst/>
          </a:prstGeom>
        </p:spPr>
        <p:txBody>
          <a:bodyPr wrap="none">
            <a:spAutoFit/>
          </a:bodyPr>
          <a:lstStyle/>
          <a:p>
            <a:pPr algn="just">
              <a:lnSpc>
                <a:spcPct val="150000"/>
              </a:lnSpc>
              <a:spcAft>
                <a:spcPts val="0"/>
              </a:spcAft>
              <a:tabLst>
                <a:tab pos="2700020" algn="ctr"/>
                <a:tab pos="5400040" algn="r"/>
              </a:tabLst>
            </a:pPr>
            <a:r>
              <a:rPr lang="es-ES" dirty="0">
                <a:solidFill>
                  <a:srgbClr val="000000"/>
                </a:solidFill>
                <a:latin typeface="Arial" panose="020B0604020202020204" pitchFamily="34" charset="0"/>
                <a:ea typeface="Batang" panose="02030600000101010101" pitchFamily="18" charset="-127"/>
                <a:cs typeface="Arial" panose="020B0604020202020204" pitchFamily="34" charset="0"/>
              </a:rPr>
              <a:t>Paso No. 1</a:t>
            </a:r>
            <a:endParaRPr lang="es-EC" dirty="0">
              <a:solidFill>
                <a:srgbClr val="000000"/>
              </a:solidFill>
              <a:effectLst/>
              <a:latin typeface="Times New Roman" panose="02020603050405020304" pitchFamily="18"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272676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526386" y="455273"/>
            <a:ext cx="6144086" cy="3174618"/>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526386" y="3754148"/>
            <a:ext cx="6144086" cy="2909888"/>
          </a:xfrm>
          <a:prstGeom prst="rect">
            <a:avLst/>
          </a:prstGeom>
          <a:noFill/>
          <a:ln>
            <a:noFill/>
          </a:ln>
        </p:spPr>
      </p:pic>
      <p:sp>
        <p:nvSpPr>
          <p:cNvPr id="7" name="Rectángulo 6"/>
          <p:cNvSpPr/>
          <p:nvPr/>
        </p:nvSpPr>
        <p:spPr>
          <a:xfrm>
            <a:off x="1854747" y="1208325"/>
            <a:ext cx="1361270" cy="455189"/>
          </a:xfrm>
          <a:prstGeom prst="rect">
            <a:avLst/>
          </a:prstGeom>
        </p:spPr>
        <p:txBody>
          <a:bodyPr wrap="none">
            <a:spAutoFit/>
          </a:bodyPr>
          <a:lstStyle/>
          <a:p>
            <a:pPr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Paso No. 2</a:t>
            </a:r>
            <a:endParaRPr lang="es-EC" dirty="0">
              <a:solidFill>
                <a:srgbClr val="000000"/>
              </a:solidFill>
              <a:effectLst/>
              <a:ea typeface="Batang" panose="02030600000101010101" pitchFamily="18" charset="-127"/>
              <a:cs typeface="Arial" panose="020B0604020202020204" pitchFamily="34" charset="0"/>
            </a:endParaRPr>
          </a:p>
        </p:txBody>
      </p:sp>
      <p:sp>
        <p:nvSpPr>
          <p:cNvPr id="8" name="Rectángulo 7"/>
          <p:cNvSpPr/>
          <p:nvPr/>
        </p:nvSpPr>
        <p:spPr>
          <a:xfrm>
            <a:off x="1854747" y="4112290"/>
            <a:ext cx="1361270" cy="455189"/>
          </a:xfrm>
          <a:prstGeom prst="rect">
            <a:avLst/>
          </a:prstGeom>
        </p:spPr>
        <p:txBody>
          <a:bodyPr wrap="none">
            <a:spAutoFit/>
          </a:bodyPr>
          <a:lstStyle/>
          <a:p>
            <a:pPr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Paso No. </a:t>
            </a:r>
            <a:r>
              <a:rPr lang="es-ES" dirty="0" smtClean="0">
                <a:solidFill>
                  <a:srgbClr val="000000"/>
                </a:solidFill>
                <a:ea typeface="Batang" panose="02030600000101010101" pitchFamily="18" charset="-127"/>
                <a:cs typeface="Arial" panose="020B0604020202020204" pitchFamily="34" charset="0"/>
              </a:rPr>
              <a:t>3</a:t>
            </a:r>
            <a:endParaRPr lang="es-EC" dirty="0">
              <a:solidFill>
                <a:srgbClr val="000000"/>
              </a:solidFill>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02321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Fraude tercer país</a:t>
            </a:r>
            <a:endParaRPr lang="es-EC"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CuadroTexto 4"/>
          <p:cNvSpPr txBox="1"/>
          <p:nvPr/>
        </p:nvSpPr>
        <p:spPr>
          <a:xfrm>
            <a:off x="2589212" y="1457444"/>
            <a:ext cx="7243801"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dirty="0"/>
              <a:t>Es el procedimiento mediante el cual el país X, que origina el tráfico telefónico, lo </a:t>
            </a:r>
            <a:r>
              <a:rPr lang="es-EC" sz="2000" dirty="0" err="1"/>
              <a:t>enruta</a:t>
            </a:r>
            <a:r>
              <a:rPr lang="es-EC" sz="2000" dirty="0"/>
              <a:t> hacia un país Z, que no es el destino final de la llamada. </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704685" y="2841912"/>
            <a:ext cx="7012854" cy="3683578"/>
          </a:xfrm>
          <a:prstGeom prst="rect">
            <a:avLst/>
          </a:prstGeom>
          <a:noFill/>
          <a:ln>
            <a:noFill/>
          </a:ln>
        </p:spPr>
      </p:pic>
    </p:spTree>
    <p:extLst>
      <p:ext uri="{BB962C8B-B14F-4D97-AF65-F5344CB8AC3E}">
        <p14:creationId xmlns:p14="http://schemas.microsoft.com/office/powerpoint/2010/main" val="2808577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7507" y="677241"/>
            <a:ext cx="4746422" cy="667628"/>
          </a:xfrm>
        </p:spPr>
        <p:txBody>
          <a:bodyPr/>
          <a:lstStyle/>
          <a:p>
            <a:r>
              <a:rPr lang="es-ES" dirty="0"/>
              <a:t>Fraude en roaming </a:t>
            </a:r>
            <a:endParaRPr lang="es-EC"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CuadroTexto 4"/>
          <p:cNvSpPr txBox="1"/>
          <p:nvPr/>
        </p:nvSpPr>
        <p:spPr>
          <a:xfrm>
            <a:off x="1311579" y="1454393"/>
            <a:ext cx="6499371" cy="146423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dirty="0"/>
              <a:t>E</a:t>
            </a:r>
            <a:r>
              <a:rPr lang="es-EC" sz="2000" dirty="0" smtClean="0"/>
              <a:t>s </a:t>
            </a:r>
            <a:r>
              <a:rPr lang="es-EC" sz="2000" dirty="0"/>
              <a:t>el uso de un servicio móvil de un operador, mientras el usuario está fuera del país de "origen", sin la intención de pagar por las llamadas realizadas.</a:t>
            </a:r>
          </a:p>
        </p:txBody>
      </p:sp>
      <p:pic>
        <p:nvPicPr>
          <p:cNvPr id="9" name="Imagen 8"/>
          <p:cNvPicPr>
            <a:picLocks noChangeAspect="1"/>
          </p:cNvPicPr>
          <p:nvPr/>
        </p:nvPicPr>
        <p:blipFill>
          <a:blip r:embed="rId2"/>
          <a:stretch>
            <a:fillRect/>
          </a:stretch>
        </p:blipFill>
        <p:spPr>
          <a:xfrm>
            <a:off x="8361569" y="365501"/>
            <a:ext cx="3428649" cy="2336069"/>
          </a:xfrm>
          <a:prstGeom prst="rect">
            <a:avLst/>
          </a:prstGeom>
        </p:spPr>
      </p:pic>
      <p:sp>
        <p:nvSpPr>
          <p:cNvPr id="7" name="Título 1"/>
          <p:cNvSpPr txBox="1">
            <a:spLocks/>
          </p:cNvSpPr>
          <p:nvPr/>
        </p:nvSpPr>
        <p:spPr>
          <a:xfrm>
            <a:off x="1508556" y="3314796"/>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mtClean="0"/>
              <a:t>Robo de líneas telefónicas</a:t>
            </a:r>
            <a:endParaRPr lang="es-EC" dirty="0"/>
          </a:p>
        </p:txBody>
      </p:sp>
      <p:sp>
        <p:nvSpPr>
          <p:cNvPr id="10" name="CuadroTexto 9"/>
          <p:cNvSpPr txBox="1"/>
          <p:nvPr/>
        </p:nvSpPr>
        <p:spPr>
          <a:xfrm>
            <a:off x="1311579" y="4259742"/>
            <a:ext cx="6499371" cy="1804749"/>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dirty="0"/>
              <a:t>Este tipo de fraude puede ser interno o externo, se da cuando líneas activas con asignación a usuarios son cambiadas de domicilio sin autorización del suscriptor o de la empresa local proveedora del servicio</a:t>
            </a:r>
          </a:p>
        </p:txBody>
      </p:sp>
      <p:pic>
        <p:nvPicPr>
          <p:cNvPr id="11" name="Imagen 10"/>
          <p:cNvPicPr>
            <a:picLocks noChangeAspect="1"/>
          </p:cNvPicPr>
          <p:nvPr/>
        </p:nvPicPr>
        <p:blipFill>
          <a:blip r:embed="rId3"/>
          <a:stretch>
            <a:fillRect/>
          </a:stretch>
        </p:blipFill>
        <p:spPr>
          <a:xfrm>
            <a:off x="9157855" y="2824009"/>
            <a:ext cx="1919539" cy="1452087"/>
          </a:xfrm>
          <a:prstGeom prst="rect">
            <a:avLst/>
          </a:prstGeom>
        </p:spPr>
      </p:pic>
      <p:pic>
        <p:nvPicPr>
          <p:cNvPr id="12" name="Imagen 11"/>
          <p:cNvPicPr>
            <a:picLocks noChangeAspect="1"/>
          </p:cNvPicPr>
          <p:nvPr/>
        </p:nvPicPr>
        <p:blipFill rotWithShape="1">
          <a:blip r:embed="rId4"/>
          <a:srcRect l="2269"/>
          <a:stretch/>
        </p:blipFill>
        <p:spPr>
          <a:xfrm>
            <a:off x="8587658" y="4536562"/>
            <a:ext cx="3202560" cy="2173286"/>
          </a:xfrm>
          <a:prstGeom prst="rect">
            <a:avLst/>
          </a:prstGeom>
        </p:spPr>
      </p:pic>
    </p:spTree>
    <p:extLst>
      <p:ext uri="{BB962C8B-B14F-4D97-AF65-F5344CB8AC3E}">
        <p14:creationId xmlns:p14="http://schemas.microsoft.com/office/powerpoint/2010/main" val="1642603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a:t>By</a:t>
            </a:r>
            <a:r>
              <a:rPr lang="es-EC" dirty="0"/>
              <a:t> Pass</a:t>
            </a: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CuadroTexto 4"/>
          <p:cNvSpPr txBox="1"/>
          <p:nvPr/>
        </p:nvSpPr>
        <p:spPr>
          <a:xfrm>
            <a:off x="2589212" y="1388169"/>
            <a:ext cx="7243801"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2000" dirty="0" smtClean="0"/>
              <a:t>Consiste </a:t>
            </a:r>
            <a:r>
              <a:rPr lang="es-EC" sz="2000" dirty="0"/>
              <a:t>en registrar una llamada de origen internacional y, por tanto, que es facturada por la operadora telefónica como una llamada local.</a:t>
            </a:r>
          </a:p>
        </p:txBody>
      </p:sp>
      <p:pic>
        <p:nvPicPr>
          <p:cNvPr id="6" name="Imagen 5"/>
          <p:cNvPicPr/>
          <p:nvPr/>
        </p:nvPicPr>
        <p:blipFill rotWithShape="1">
          <a:blip r:embed="rId2">
            <a:extLst>
              <a:ext uri="{28A0092B-C50C-407E-A947-70E740481C1C}">
                <a14:useLocalDpi xmlns:a14="http://schemas.microsoft.com/office/drawing/2010/main" val="0"/>
              </a:ext>
            </a:extLst>
          </a:blip>
          <a:srcRect t="10175"/>
          <a:stretch/>
        </p:blipFill>
        <p:spPr bwMode="auto">
          <a:xfrm>
            <a:off x="2085803" y="3158835"/>
            <a:ext cx="8166562" cy="3546763"/>
          </a:xfrm>
          <a:prstGeom prst="rect">
            <a:avLst/>
          </a:prstGeom>
          <a:noFill/>
          <a:ln>
            <a:noFill/>
          </a:ln>
        </p:spPr>
      </p:pic>
      <p:sp>
        <p:nvSpPr>
          <p:cNvPr id="7" name="Rectángulo 6"/>
          <p:cNvSpPr/>
          <p:nvPr/>
        </p:nvSpPr>
        <p:spPr>
          <a:xfrm>
            <a:off x="4231178" y="2716890"/>
            <a:ext cx="3959867" cy="369332"/>
          </a:xfrm>
          <a:prstGeom prst="rect">
            <a:avLst/>
          </a:prstGeom>
        </p:spPr>
        <p:txBody>
          <a:bodyPr wrap="none">
            <a:spAutoFit/>
          </a:bodyPr>
          <a:lstStyle/>
          <a:p>
            <a:r>
              <a:rPr lang="es-EC" i="1" dirty="0">
                <a:latin typeface="Calibri" panose="020F0502020204030204" pitchFamily="34" charset="0"/>
                <a:ea typeface="Calibri" panose="020F0502020204030204" pitchFamily="34" charset="0"/>
                <a:cs typeface="Times New Roman" panose="02020603050405020304" pitchFamily="18" charset="0"/>
              </a:rPr>
              <a:t>Ruta Legal de una llamada internacional</a:t>
            </a:r>
            <a:endParaRPr lang="es-EC" dirty="0"/>
          </a:p>
        </p:txBody>
      </p:sp>
    </p:spTree>
    <p:extLst>
      <p:ext uri="{BB962C8B-B14F-4D97-AF65-F5344CB8AC3E}">
        <p14:creationId xmlns:p14="http://schemas.microsoft.com/office/powerpoint/2010/main" val="2429861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327679" y="1399835"/>
            <a:ext cx="8880648" cy="4100420"/>
          </a:xfrm>
          <a:prstGeom prst="rect">
            <a:avLst/>
          </a:prstGeom>
          <a:noFill/>
          <a:ln>
            <a:noFill/>
          </a:ln>
        </p:spPr>
      </p:pic>
      <p:sp>
        <p:nvSpPr>
          <p:cNvPr id="6" name="Botón de acción: Inicio 5">
            <a:hlinkClick r:id="rId3" action="ppaction://hlinksldjump" highlightClick="1"/>
          </p:cNvPr>
          <p:cNvSpPr/>
          <p:nvPr/>
        </p:nvSpPr>
        <p:spPr>
          <a:xfrm>
            <a:off x="11501419" y="6177200"/>
            <a:ext cx="415637" cy="514545"/>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1804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CuadroTexto 5"/>
          <p:cNvSpPr txBox="1"/>
          <p:nvPr/>
        </p:nvSpPr>
        <p:spPr>
          <a:xfrm>
            <a:off x="750918" y="464616"/>
            <a:ext cx="10180320" cy="646331"/>
          </a:xfrm>
          <a:prstGeom prst="rect">
            <a:avLst/>
          </a:prstGeom>
          <a:noFill/>
        </p:spPr>
        <p:txBody>
          <a:bodyPr wrap="square" rtlCol="0">
            <a:spAutoFit/>
          </a:bodyPr>
          <a:lstStyle/>
          <a:p>
            <a:pPr lvl="1" algn="ctr"/>
            <a:r>
              <a:rPr lang="es-EC" sz="3600" b="1" dirty="0"/>
              <a:t>ANÁLISIS JURÍDICO</a:t>
            </a:r>
          </a:p>
        </p:txBody>
      </p:sp>
      <p:sp>
        <p:nvSpPr>
          <p:cNvPr id="7" name="CuadroTexto 6"/>
          <p:cNvSpPr txBox="1"/>
          <p:nvPr/>
        </p:nvSpPr>
        <p:spPr>
          <a:xfrm>
            <a:off x="1189212" y="1295568"/>
            <a:ext cx="9617333" cy="954107"/>
          </a:xfrm>
          <a:prstGeom prst="rect">
            <a:avLst/>
          </a:prstGeom>
          <a:noFill/>
        </p:spPr>
        <p:txBody>
          <a:bodyPr wrap="square" rtlCol="0">
            <a:spAutoFit/>
          </a:bodyPr>
          <a:lstStyle/>
          <a:p>
            <a:pPr lvl="1" algn="ctr"/>
            <a:r>
              <a:rPr lang="es-EC" sz="2800" b="1" dirty="0"/>
              <a:t>Delitos Informáticos en las normativas jurídicas ecuatorianas</a:t>
            </a:r>
          </a:p>
        </p:txBody>
      </p:sp>
      <p:pic>
        <p:nvPicPr>
          <p:cNvPr id="3" name="Imagen 2"/>
          <p:cNvPicPr>
            <a:picLocks noChangeAspect="1"/>
          </p:cNvPicPr>
          <p:nvPr/>
        </p:nvPicPr>
        <p:blipFill>
          <a:blip r:embed="rId2"/>
          <a:stretch>
            <a:fillRect/>
          </a:stretch>
        </p:blipFill>
        <p:spPr>
          <a:xfrm>
            <a:off x="3779693" y="2951451"/>
            <a:ext cx="4743450" cy="2257425"/>
          </a:xfrm>
          <a:prstGeom prst="rect">
            <a:avLst/>
          </a:prstGeom>
        </p:spPr>
      </p:pic>
    </p:spTree>
    <p:extLst>
      <p:ext uri="{BB962C8B-B14F-4D97-AF65-F5344CB8AC3E}">
        <p14:creationId xmlns:p14="http://schemas.microsoft.com/office/powerpoint/2010/main" val="26194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789190774"/>
              </p:ext>
            </p:extLst>
          </p:nvPr>
        </p:nvGraphicFramePr>
        <p:xfrm>
          <a:off x="1706332" y="215085"/>
          <a:ext cx="9945339" cy="6422080"/>
        </p:xfrm>
        <a:graphic>
          <a:graphicData uri="http://schemas.openxmlformats.org/drawingml/2006/table">
            <a:tbl>
              <a:tblPr firstRow="1" firstCol="1" bandRow="1">
                <a:tableStyleId>{8A107856-5554-42FB-B03E-39F5DBC370BA}</a:tableStyleId>
              </a:tblPr>
              <a:tblGrid>
                <a:gridCol w="5757597"/>
                <a:gridCol w="2154318"/>
                <a:gridCol w="2033424"/>
              </a:tblGrid>
              <a:tr h="173291">
                <a:tc>
                  <a:txBody>
                    <a:bodyPr/>
                    <a:lstStyle/>
                    <a:p>
                      <a:pPr algn="ctr">
                        <a:lnSpc>
                          <a:spcPct val="107000"/>
                        </a:lnSpc>
                        <a:spcAft>
                          <a:spcPts val="0"/>
                        </a:spcAft>
                      </a:pPr>
                      <a:r>
                        <a:rPr lang="es-EC" sz="1200" dirty="0">
                          <a:effectLst/>
                        </a:rPr>
                        <a:t>ARTICULOS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SANCION CARCELARIA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SANCIÓN MONETARIA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r>
              <a:tr h="190634">
                <a:tc>
                  <a:txBody>
                    <a:bodyPr/>
                    <a:lstStyle/>
                    <a:p>
                      <a:pPr>
                        <a:lnSpc>
                          <a:spcPct val="107000"/>
                        </a:lnSpc>
                        <a:spcAft>
                          <a:spcPts val="0"/>
                        </a:spcAft>
                      </a:pPr>
                      <a:r>
                        <a:rPr lang="es-EC" sz="1200" dirty="0">
                          <a:effectLst/>
                        </a:rPr>
                        <a:t>Artículo 178.- Violación a la intimidad.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190634">
                <a:tc>
                  <a:txBody>
                    <a:bodyPr/>
                    <a:lstStyle/>
                    <a:p>
                      <a:pPr>
                        <a:lnSpc>
                          <a:spcPct val="107000"/>
                        </a:lnSpc>
                        <a:spcAft>
                          <a:spcPts val="0"/>
                        </a:spcAft>
                      </a:pPr>
                      <a:r>
                        <a:rPr lang="es-EC" sz="1200">
                          <a:effectLst/>
                        </a:rPr>
                        <a:t>Artículo 179.- Revelación de secreto.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Seis meses a un año.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535821">
                <a:tc>
                  <a:txBody>
                    <a:bodyPr/>
                    <a:lstStyle/>
                    <a:p>
                      <a:pPr>
                        <a:lnSpc>
                          <a:spcPct val="107000"/>
                        </a:lnSpc>
                        <a:spcAft>
                          <a:spcPts val="0"/>
                        </a:spcAft>
                      </a:pPr>
                      <a:r>
                        <a:rPr lang="es-EC" sz="1200">
                          <a:effectLst/>
                        </a:rPr>
                        <a:t>Artículo 186.- Estafa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Cinco a siete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spcAft>
                          <a:spcPts val="0"/>
                        </a:spcAft>
                      </a:pPr>
                      <a:r>
                        <a:rPr lang="es-EC" sz="1200">
                          <a:effectLst/>
                        </a:rPr>
                        <a:t>Igual o mayor a cincuenta salarios básicos unificados del trabajador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r>
              <a:tr h="353971">
                <a:tc>
                  <a:txBody>
                    <a:bodyPr/>
                    <a:lstStyle/>
                    <a:p>
                      <a:pPr>
                        <a:lnSpc>
                          <a:spcPct val="107000"/>
                        </a:lnSpc>
                        <a:spcAft>
                          <a:spcPts val="0"/>
                        </a:spcAft>
                      </a:pPr>
                      <a:r>
                        <a:rPr lang="es-EC" sz="1200">
                          <a:effectLst/>
                        </a:rPr>
                        <a:t>Artículo 190.- Apropiación fraudulenta por medios electrónicos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Artículo 191.- Reprogramación o modificación de información de equipos terminales móviles.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Artículo 192.- Intercambio, comercialización o compra de información de equipos terminales móviles.-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Artículo 193.- Reemplazo de identificación de terminales móviles.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190634">
                <a:tc>
                  <a:txBody>
                    <a:bodyPr/>
                    <a:lstStyle/>
                    <a:p>
                      <a:pPr>
                        <a:lnSpc>
                          <a:spcPct val="107000"/>
                        </a:lnSpc>
                        <a:spcAft>
                          <a:spcPts val="0"/>
                        </a:spcAft>
                      </a:pPr>
                      <a:r>
                        <a:rPr lang="es-EC" sz="1200">
                          <a:effectLst/>
                        </a:rPr>
                        <a:t>Artículo 194.- Comercialización ilícita de terminales móviles.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190634">
                <a:tc>
                  <a:txBody>
                    <a:bodyPr/>
                    <a:lstStyle/>
                    <a:p>
                      <a:pPr>
                        <a:lnSpc>
                          <a:spcPct val="107000"/>
                        </a:lnSpc>
                        <a:spcAft>
                          <a:spcPts val="0"/>
                        </a:spcAft>
                      </a:pPr>
                      <a:r>
                        <a:rPr lang="es-EC" sz="1200">
                          <a:effectLst/>
                        </a:rPr>
                        <a:t>Artículo 195.- Infraestructura ilícita.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190634">
                <a:tc>
                  <a:txBody>
                    <a:bodyPr/>
                    <a:lstStyle/>
                    <a:p>
                      <a:pPr>
                        <a:lnSpc>
                          <a:spcPct val="107000"/>
                        </a:lnSpc>
                        <a:spcAft>
                          <a:spcPts val="0"/>
                        </a:spcAft>
                      </a:pPr>
                      <a:r>
                        <a:rPr lang="es-EC" sz="1200">
                          <a:effectLst/>
                        </a:rPr>
                        <a:t>Artículo 212.- Suplantación de identidad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190634">
                <a:tc>
                  <a:txBody>
                    <a:bodyPr/>
                    <a:lstStyle/>
                    <a:p>
                      <a:pPr>
                        <a:lnSpc>
                          <a:spcPct val="107000"/>
                        </a:lnSpc>
                        <a:spcAft>
                          <a:spcPts val="0"/>
                        </a:spcAft>
                      </a:pPr>
                      <a:r>
                        <a:rPr lang="es-EC" sz="1200">
                          <a:effectLst/>
                        </a:rPr>
                        <a:t>Artículo 229.- Revelación ilegal de base de datos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Uno a tres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202441">
                <a:tc>
                  <a:txBody>
                    <a:bodyPr/>
                    <a:lstStyle/>
                    <a:p>
                      <a:pPr>
                        <a:lnSpc>
                          <a:spcPct val="107000"/>
                        </a:lnSpc>
                        <a:spcAft>
                          <a:spcPts val="0"/>
                        </a:spcAft>
                      </a:pPr>
                      <a:r>
                        <a:rPr lang="es-EC" sz="1200">
                          <a:effectLst/>
                        </a:rPr>
                        <a:t>Artículo 230.- Interceptación ilegal de datos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Tres a cinco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Artículo 231.- Transferencia electrónica de activo patrimonial.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Tres a cinco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Artículo 232.- Ataque a la integridad de sistemas informáticos.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Tres a cinco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535644">
                <a:tc>
                  <a:txBody>
                    <a:bodyPr/>
                    <a:lstStyle/>
                    <a:p>
                      <a:pPr>
                        <a:lnSpc>
                          <a:spcPct val="107000"/>
                        </a:lnSpc>
                        <a:spcAft>
                          <a:spcPts val="0"/>
                        </a:spcAft>
                      </a:pPr>
                      <a:r>
                        <a:rPr lang="es-EC" sz="1200">
                          <a:effectLst/>
                        </a:rPr>
                        <a:t>Si la infracción se comete sobre bienes informáticos destinados a la prestación de un servicio público o vinculado con la seguridad ciudadana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Cinco a siete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Artículo 233.- Delitos contra la información pública reservada legalmente.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Cinco a siete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La o el servidor público que, utilizando cualquier medio electrónico o informático, obtenga este tipo de información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Tres a cinco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353971">
                <a:tc>
                  <a:txBody>
                    <a:bodyPr/>
                    <a:lstStyle/>
                    <a:p>
                      <a:pPr>
                        <a:lnSpc>
                          <a:spcPct val="107000"/>
                        </a:lnSpc>
                        <a:spcAft>
                          <a:spcPts val="0"/>
                        </a:spcAft>
                      </a:pPr>
                      <a:r>
                        <a:rPr lang="es-EC" sz="1200">
                          <a:effectLst/>
                        </a:rPr>
                        <a:t>Artículo 234.- Acceso no consentido a un sistema informático, telemático o de telecomunicaciones.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Tres a cinco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190634">
                <a:tc>
                  <a:txBody>
                    <a:bodyPr/>
                    <a:lstStyle/>
                    <a:p>
                      <a:pPr>
                        <a:lnSpc>
                          <a:spcPct val="107000"/>
                        </a:lnSpc>
                        <a:spcAft>
                          <a:spcPts val="0"/>
                        </a:spcAft>
                      </a:pPr>
                      <a:r>
                        <a:rPr lang="es-EC" sz="1200">
                          <a:effectLst/>
                        </a:rPr>
                        <a:t>Artículo 354.- Espionaje.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Siete a diez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a:effectLst/>
                        <a:latin typeface="Calibri" panose="020F0502020204030204" pitchFamily="34" charset="0"/>
                      </a:endParaRPr>
                    </a:p>
                  </a:txBody>
                  <a:tcPr marL="33913" marR="33913" marT="0" marB="0" anchor="ctr"/>
                </a:tc>
              </a:tr>
              <a:tr h="190634">
                <a:tc>
                  <a:txBody>
                    <a:bodyPr/>
                    <a:lstStyle/>
                    <a:p>
                      <a:pPr>
                        <a:lnSpc>
                          <a:spcPct val="107000"/>
                        </a:lnSpc>
                        <a:spcAft>
                          <a:spcPts val="0"/>
                        </a:spcAft>
                      </a:pPr>
                      <a:r>
                        <a:rPr lang="es-EC" sz="1200">
                          <a:effectLst/>
                        </a:rPr>
                        <a:t>Artículo 366.- Terrorismo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gn="ctr">
                        <a:lnSpc>
                          <a:spcPct val="107000"/>
                        </a:lnSpc>
                        <a:spcAft>
                          <a:spcPts val="0"/>
                        </a:spcAft>
                      </a:pPr>
                      <a:r>
                        <a:rPr lang="es-EC" sz="1200">
                          <a:effectLst/>
                        </a:rPr>
                        <a:t>Diez a trece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3913" marR="33913" marT="0" marB="0" anchor="ctr"/>
                </a:tc>
                <a:tc>
                  <a:txBody>
                    <a:bodyPr/>
                    <a:lstStyle/>
                    <a:p>
                      <a:pPr>
                        <a:lnSpc>
                          <a:spcPct val="107000"/>
                        </a:lnSpc>
                      </a:pPr>
                      <a:endParaRPr lang="es-EC" sz="1200" dirty="0">
                        <a:effectLst/>
                        <a:latin typeface="Calibri" panose="020F0502020204030204" pitchFamily="34" charset="0"/>
                      </a:endParaRPr>
                    </a:p>
                  </a:txBody>
                  <a:tcPr marL="33913" marR="33913" marT="0" marB="0" anchor="ctr"/>
                </a:tc>
              </a:tr>
            </a:tbl>
          </a:graphicData>
        </a:graphic>
      </p:graphicFrame>
      <p:sp>
        <p:nvSpPr>
          <p:cNvPr id="4" name="Marcador de número de diapositiva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07198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04008" y="1399546"/>
            <a:ext cx="9403642"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C" sz="2000" dirty="0"/>
              <a:t>Con el avance de la tecnología, ha surgido una serie de comportamientos ilícitos denominados : delitos informáticos y de telecomunicaciones.</a:t>
            </a:r>
          </a:p>
        </p:txBody>
      </p:sp>
      <p:sp>
        <p:nvSpPr>
          <p:cNvPr id="4" name="CuadroTexto 3"/>
          <p:cNvSpPr txBox="1"/>
          <p:nvPr/>
        </p:nvSpPr>
        <p:spPr>
          <a:xfrm>
            <a:off x="1924680" y="2705590"/>
            <a:ext cx="9382970"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C" sz="2000" dirty="0" smtClean="0"/>
              <a:t>Mediante el uso de Internet nos permite tener </a:t>
            </a:r>
            <a:r>
              <a:rPr lang="es-EC" sz="2000" dirty="0"/>
              <a:t>acceso para cometer delitos con </a:t>
            </a:r>
            <a:r>
              <a:rPr lang="es-EC" sz="2000" dirty="0" smtClean="0"/>
              <a:t>mucha libertad</a:t>
            </a:r>
            <a:r>
              <a:rPr lang="es-EC" sz="2000" dirty="0"/>
              <a:t>, pues dificultan la ubicación e identificación del </a:t>
            </a:r>
            <a:r>
              <a:rPr lang="es-EC" sz="2000" dirty="0" smtClean="0"/>
              <a:t>infractor.</a:t>
            </a:r>
            <a:endParaRPr lang="es-EC" sz="2000" dirty="0"/>
          </a:p>
        </p:txBody>
      </p:sp>
      <p:sp>
        <p:nvSpPr>
          <p:cNvPr id="5" name="CuadroTexto 4"/>
          <p:cNvSpPr txBox="1"/>
          <p:nvPr/>
        </p:nvSpPr>
        <p:spPr>
          <a:xfrm>
            <a:off x="1929765" y="4087041"/>
            <a:ext cx="9377885" cy="783193"/>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smtClean="0"/>
              <a:t>Los </a:t>
            </a:r>
            <a:r>
              <a:rPr lang="es-ES" sz="2000" dirty="0"/>
              <a:t>delitos son difíciles de demostrar ya que, en muchos casos, es complicado encontrar las pruebas</a:t>
            </a:r>
            <a:r>
              <a:rPr lang="es-ES" sz="2000" dirty="0" smtClean="0"/>
              <a:t>.</a:t>
            </a:r>
            <a:endParaRPr lang="es-EC" sz="2000"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CuadroTexto 6"/>
          <p:cNvSpPr txBox="1"/>
          <p:nvPr/>
        </p:nvSpPr>
        <p:spPr>
          <a:xfrm>
            <a:off x="4031089" y="336568"/>
            <a:ext cx="5692461" cy="769441"/>
          </a:xfrm>
          <a:prstGeom prst="rect">
            <a:avLst/>
          </a:prstGeom>
          <a:noFill/>
        </p:spPr>
        <p:txBody>
          <a:bodyPr wrap="square" rtlCol="0">
            <a:spAutoFit/>
          </a:bodyPr>
          <a:lstStyle/>
          <a:p>
            <a:r>
              <a:rPr lang="es-EC" sz="4400" b="1" dirty="0" smtClean="0"/>
              <a:t>ANTECEDENTES</a:t>
            </a:r>
            <a:endParaRPr lang="es-EC" sz="4400" b="1" dirty="0"/>
          </a:p>
        </p:txBody>
      </p:sp>
      <p:sp>
        <p:nvSpPr>
          <p:cNvPr id="9" name="CuadroTexto 8"/>
          <p:cNvSpPr txBox="1"/>
          <p:nvPr/>
        </p:nvSpPr>
        <p:spPr>
          <a:xfrm>
            <a:off x="1932473" y="5186862"/>
            <a:ext cx="9375177"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smtClean="0"/>
              <a:t>En </a:t>
            </a:r>
            <a:r>
              <a:rPr lang="es-ES" sz="2000" dirty="0"/>
              <a:t>ocasiones estos delitos pueden cometerse en cuestión de segundos, utilizando sólo un equipo informático y sin estar presente físicamente en el lugar de los hechos.</a:t>
            </a:r>
            <a:endParaRPr lang="es-EC" sz="2000" dirty="0"/>
          </a:p>
        </p:txBody>
      </p:sp>
    </p:spTree>
    <p:extLst>
      <p:ext uri="{BB962C8B-B14F-4D97-AF65-F5344CB8AC3E}">
        <p14:creationId xmlns:p14="http://schemas.microsoft.com/office/powerpoint/2010/main" val="3046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Rectángulo 4"/>
          <p:cNvSpPr/>
          <p:nvPr/>
        </p:nvSpPr>
        <p:spPr>
          <a:xfrm>
            <a:off x="2050472" y="616758"/>
            <a:ext cx="8714509" cy="954107"/>
          </a:xfrm>
          <a:prstGeom prst="rect">
            <a:avLst/>
          </a:prstGeom>
        </p:spPr>
        <p:txBody>
          <a:bodyPr wrap="square">
            <a:spAutoFit/>
          </a:bodyPr>
          <a:lstStyle/>
          <a:p>
            <a:pPr lvl="1" algn="ctr"/>
            <a:r>
              <a:rPr lang="es-EC" sz="2800" b="1" dirty="0"/>
              <a:t>Delitos </a:t>
            </a:r>
            <a:r>
              <a:rPr lang="es-EC" sz="2800" b="1" dirty="0" smtClean="0"/>
              <a:t>en Telecomunicaciones </a:t>
            </a:r>
            <a:r>
              <a:rPr lang="es-EC" sz="2800" b="1" dirty="0"/>
              <a:t>en las normativas jurídicas ecuatorianas</a:t>
            </a:r>
          </a:p>
        </p:txBody>
      </p:sp>
      <p:graphicFrame>
        <p:nvGraphicFramePr>
          <p:cNvPr id="6" name="Tabla 5"/>
          <p:cNvGraphicFramePr>
            <a:graphicFrameLocks noGrp="1"/>
          </p:cNvGraphicFramePr>
          <p:nvPr>
            <p:extLst>
              <p:ext uri="{D42A27DB-BD31-4B8C-83A1-F6EECF244321}">
                <p14:modId xmlns:p14="http://schemas.microsoft.com/office/powerpoint/2010/main" val="2613484731"/>
              </p:ext>
            </p:extLst>
          </p:nvPr>
        </p:nvGraphicFramePr>
        <p:xfrm>
          <a:off x="1444625" y="2165255"/>
          <a:ext cx="9990714" cy="3639802"/>
        </p:xfrm>
        <a:graphic>
          <a:graphicData uri="http://schemas.openxmlformats.org/drawingml/2006/table">
            <a:tbl>
              <a:tblPr firstRow="1" firstCol="1" bandRow="1">
                <a:tableStyleId>{21E4AEA4-8DFA-4A89-87EB-49C32662AFE0}</a:tableStyleId>
              </a:tblPr>
              <a:tblGrid>
                <a:gridCol w="2789407"/>
                <a:gridCol w="2211945"/>
                <a:gridCol w="4989362"/>
              </a:tblGrid>
              <a:tr h="404422">
                <a:tc>
                  <a:txBody>
                    <a:bodyPr/>
                    <a:lstStyle/>
                    <a:p>
                      <a:pPr algn="ctr">
                        <a:lnSpc>
                          <a:spcPct val="107000"/>
                        </a:lnSpc>
                        <a:spcAft>
                          <a:spcPts val="0"/>
                        </a:spcAft>
                      </a:pPr>
                      <a:r>
                        <a:rPr lang="es-EC" sz="1400" dirty="0">
                          <a:effectLst/>
                        </a:rPr>
                        <a:t>ARTICULOS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MULTA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MONTO DE REFERENCIA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808845">
                <a:tc>
                  <a:txBody>
                    <a:bodyPr/>
                    <a:lstStyle/>
                    <a:p>
                      <a:pPr>
                        <a:lnSpc>
                          <a:spcPct val="107000"/>
                        </a:lnSpc>
                        <a:spcAft>
                          <a:spcPts val="0"/>
                        </a:spcAft>
                      </a:pPr>
                      <a:r>
                        <a:rPr lang="es-EC" sz="1400" dirty="0">
                          <a:effectLst/>
                        </a:rPr>
                        <a:t>Artículo 117.- Infracciones de primera clase.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0,001% y el 0,03% del monto de referencia.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Cien Salarios Básicos Unificados del trabajador en general.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808845">
                <a:tc>
                  <a:txBody>
                    <a:bodyPr/>
                    <a:lstStyle/>
                    <a:p>
                      <a:pPr>
                        <a:lnSpc>
                          <a:spcPct val="107000"/>
                        </a:lnSpc>
                        <a:spcAft>
                          <a:spcPts val="0"/>
                        </a:spcAft>
                      </a:pPr>
                      <a:r>
                        <a:rPr lang="es-EC" sz="1400">
                          <a:effectLst/>
                        </a:rPr>
                        <a:t>Artículo 118.- Infracciones de segunda clase.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0,031% al 0,07% del monto de referencia.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Ciento uno hasta trescientos Salarios Básicos Unificados del trabajador en general.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808845">
                <a:tc>
                  <a:txBody>
                    <a:bodyPr/>
                    <a:lstStyle/>
                    <a:p>
                      <a:pPr>
                        <a:lnSpc>
                          <a:spcPct val="107000"/>
                        </a:lnSpc>
                        <a:spcAft>
                          <a:spcPts val="0"/>
                        </a:spcAft>
                      </a:pPr>
                      <a:r>
                        <a:rPr lang="es-EC" sz="1400">
                          <a:effectLst/>
                        </a:rPr>
                        <a:t>Artículo 119.- Infracciones de tercera clase.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0,071% y el 0,1 % del monto de referencia.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Trescientos uno hasta mil quinientos Salarios Básicos Unificados del trabajador en general.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808845">
                <a:tc>
                  <a:txBody>
                    <a:bodyPr/>
                    <a:lstStyle/>
                    <a:p>
                      <a:pPr>
                        <a:lnSpc>
                          <a:spcPct val="107000"/>
                        </a:lnSpc>
                        <a:spcAft>
                          <a:spcPts val="0"/>
                        </a:spcAft>
                      </a:pPr>
                      <a:r>
                        <a:rPr lang="es-EC" sz="1400">
                          <a:effectLst/>
                        </a:rPr>
                        <a:t>Artículo 120.- Infracciones cuarta clase.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1% del monto de referencia.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dirty="0">
                          <a:effectLst/>
                        </a:rPr>
                        <a:t>Mil quinientos uno hasta dos mil Salarios Básicos Unificados del trabajador en general.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20904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Rectángulo 4"/>
          <p:cNvSpPr/>
          <p:nvPr/>
        </p:nvSpPr>
        <p:spPr>
          <a:xfrm>
            <a:off x="2050472" y="616758"/>
            <a:ext cx="8714509" cy="954107"/>
          </a:xfrm>
          <a:prstGeom prst="rect">
            <a:avLst/>
          </a:prstGeom>
        </p:spPr>
        <p:txBody>
          <a:bodyPr wrap="square">
            <a:spAutoFit/>
          </a:bodyPr>
          <a:lstStyle/>
          <a:p>
            <a:pPr lvl="1" algn="ctr"/>
            <a:r>
              <a:rPr lang="es-EC" sz="2800" b="1" dirty="0"/>
              <a:t>Delitos </a:t>
            </a:r>
            <a:r>
              <a:rPr lang="es-EC" sz="2800" b="1" dirty="0" smtClean="0"/>
              <a:t>en Telecomunicaciones </a:t>
            </a:r>
            <a:r>
              <a:rPr lang="es-EC" sz="2800" b="1" dirty="0"/>
              <a:t>en las normativas jurídicas ecuatorianas</a:t>
            </a:r>
          </a:p>
        </p:txBody>
      </p:sp>
      <p:sp>
        <p:nvSpPr>
          <p:cNvPr id="6" name="Rectángulo 5"/>
          <p:cNvSpPr/>
          <p:nvPr/>
        </p:nvSpPr>
        <p:spPr>
          <a:xfrm>
            <a:off x="2258290" y="1762404"/>
            <a:ext cx="8298872" cy="4662815"/>
          </a:xfrm>
          <a:prstGeom prst="rect">
            <a:avLst/>
          </a:prstGeom>
        </p:spPr>
        <p:txBody>
          <a:bodyPr wrap="square">
            <a:spAutoFit/>
          </a:bodyPr>
          <a:lstStyle/>
          <a:p>
            <a:pPr algn="just">
              <a:lnSpc>
                <a:spcPct val="150000"/>
              </a:lnSpc>
            </a:pPr>
            <a:r>
              <a:rPr lang="es-EC" dirty="0"/>
              <a:t>Datos falsos o engañosos (Data </a:t>
            </a:r>
            <a:r>
              <a:rPr lang="es-EC" dirty="0" err="1"/>
              <a:t>diddling</a:t>
            </a:r>
            <a:r>
              <a:rPr lang="es-EC" dirty="0"/>
              <a:t>)</a:t>
            </a:r>
            <a:r>
              <a:rPr lang="es-ES" dirty="0"/>
              <a:t>, se la puede contemplar dentro COIP en los artículos:</a:t>
            </a:r>
            <a:endParaRPr lang="es-EC" dirty="0"/>
          </a:p>
          <a:p>
            <a:pPr lvl="0" algn="just">
              <a:lnSpc>
                <a:spcPct val="150000"/>
              </a:lnSpc>
            </a:pPr>
            <a:r>
              <a:rPr lang="es-ES" dirty="0"/>
              <a:t>Art. 178.- Violación a la intimidad.</a:t>
            </a:r>
            <a:endParaRPr lang="es-EC" dirty="0"/>
          </a:p>
          <a:p>
            <a:pPr lvl="0" algn="just">
              <a:lnSpc>
                <a:spcPct val="150000"/>
              </a:lnSpc>
            </a:pPr>
            <a:r>
              <a:rPr lang="es-ES" dirty="0"/>
              <a:t>Art. </a:t>
            </a:r>
            <a:r>
              <a:rPr lang="es-AR" dirty="0"/>
              <a:t>190.- Apropiación fraudulenta por medios electrónicos.</a:t>
            </a:r>
            <a:endParaRPr lang="es-EC" dirty="0"/>
          </a:p>
          <a:p>
            <a:pPr lvl="0" algn="just">
              <a:lnSpc>
                <a:spcPct val="150000"/>
              </a:lnSpc>
            </a:pPr>
            <a:r>
              <a:rPr lang="es-ES" dirty="0"/>
              <a:t>Art. </a:t>
            </a:r>
            <a:r>
              <a:rPr lang="es-AR" dirty="0"/>
              <a:t>230.- Interceptación ilegal de datos. Número 1.</a:t>
            </a:r>
            <a:endParaRPr lang="es-EC" dirty="0"/>
          </a:p>
          <a:p>
            <a:pPr lvl="0" algn="just">
              <a:lnSpc>
                <a:spcPct val="150000"/>
              </a:lnSpc>
            </a:pPr>
            <a:r>
              <a:rPr lang="es-ES" dirty="0"/>
              <a:t>Art. </a:t>
            </a:r>
            <a:r>
              <a:rPr lang="es-AR" dirty="0"/>
              <a:t>232.- Ataque a la integridad de sistemas informáticos.</a:t>
            </a:r>
            <a:endParaRPr lang="es-EC" dirty="0"/>
          </a:p>
          <a:p>
            <a:pPr algn="just">
              <a:lnSpc>
                <a:spcPct val="150000"/>
              </a:lnSpc>
            </a:pPr>
            <a:endParaRPr lang="es-EC" dirty="0" smtClean="0"/>
          </a:p>
          <a:p>
            <a:pPr algn="just">
              <a:lnSpc>
                <a:spcPct val="150000"/>
              </a:lnSpc>
            </a:pPr>
            <a:r>
              <a:rPr lang="es-EC" dirty="0" smtClean="0"/>
              <a:t>Manipulación </a:t>
            </a:r>
            <a:r>
              <a:rPr lang="es-EC" dirty="0"/>
              <a:t>de programas o los “caballos de </a:t>
            </a:r>
            <a:r>
              <a:rPr lang="es-EC" dirty="0" err="1"/>
              <a:t>troya</a:t>
            </a:r>
            <a:r>
              <a:rPr lang="es-EC" dirty="0"/>
              <a:t>” (Troya </a:t>
            </a:r>
            <a:r>
              <a:rPr lang="es-EC" dirty="0" err="1"/>
              <a:t>Horses</a:t>
            </a:r>
            <a:r>
              <a:rPr lang="es-EC" dirty="0"/>
              <a:t>)</a:t>
            </a:r>
            <a:r>
              <a:rPr lang="es-ES" dirty="0"/>
              <a:t>, se la puede contemplar dentro COIP en el artículo:</a:t>
            </a:r>
            <a:endParaRPr lang="es-EC" dirty="0"/>
          </a:p>
          <a:p>
            <a:pPr lvl="0" algn="just">
              <a:lnSpc>
                <a:spcPct val="150000"/>
              </a:lnSpc>
            </a:pPr>
            <a:r>
              <a:rPr lang="es-ES" dirty="0"/>
              <a:t>Art. </a:t>
            </a:r>
            <a:r>
              <a:rPr lang="es-AR" dirty="0"/>
              <a:t>232.- Ataque a la integridad de sistemas informáticos. Número 1 y 2.</a:t>
            </a:r>
            <a:endParaRPr lang="es-EC" dirty="0"/>
          </a:p>
          <a:p>
            <a:pPr lvl="0" algn="just">
              <a:lnSpc>
                <a:spcPct val="150000"/>
              </a:lnSpc>
              <a:spcAft>
                <a:spcPts val="0"/>
              </a:spcAft>
              <a:tabLst>
                <a:tab pos="2700020" algn="ctr"/>
                <a:tab pos="5400040" algn="r"/>
              </a:tabLst>
            </a:pPr>
            <a:endParaRPr lang="es-EC" dirty="0">
              <a:effectLst/>
              <a:latin typeface="+mj-l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0026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18157" y="1704109"/>
            <a:ext cx="8915400" cy="3777622"/>
          </a:xfrm>
        </p:spPr>
        <p:txBody>
          <a:bodyPr/>
          <a:lstStyle/>
          <a:p>
            <a:pPr marL="0" indent="0" algn="just">
              <a:buNone/>
            </a:pPr>
            <a:r>
              <a:rPr lang="es-EC" dirty="0">
                <a:solidFill>
                  <a:schemeClr val="tx1"/>
                </a:solidFill>
              </a:rPr>
              <a:t>La técnica del salami (Salami </a:t>
            </a:r>
            <a:r>
              <a:rPr lang="es-EC" dirty="0" err="1">
                <a:solidFill>
                  <a:schemeClr val="tx1"/>
                </a:solidFill>
              </a:rPr>
              <a:t>Technique</a:t>
            </a:r>
            <a:r>
              <a:rPr lang="es-EC" dirty="0">
                <a:solidFill>
                  <a:schemeClr val="tx1"/>
                </a:solidFill>
              </a:rPr>
              <a:t>/</a:t>
            </a:r>
            <a:r>
              <a:rPr lang="es-EC" dirty="0" err="1">
                <a:solidFill>
                  <a:schemeClr val="tx1"/>
                </a:solidFill>
              </a:rPr>
              <a:t>Rounching</a:t>
            </a:r>
            <a:r>
              <a:rPr lang="es-EC" dirty="0">
                <a:solidFill>
                  <a:schemeClr val="tx1"/>
                </a:solidFill>
              </a:rPr>
              <a:t> Down)</a:t>
            </a:r>
            <a:r>
              <a:rPr lang="es-ES" dirty="0">
                <a:solidFill>
                  <a:schemeClr val="tx1"/>
                </a:solidFill>
              </a:rPr>
              <a:t>, se la puede contemplar dentro COIP en los artículos:</a:t>
            </a:r>
            <a:endParaRPr lang="es-EC" dirty="0">
              <a:solidFill>
                <a:schemeClr val="tx1"/>
              </a:solidFill>
            </a:endParaRPr>
          </a:p>
          <a:p>
            <a:pPr marL="0" lvl="0" indent="0" algn="just">
              <a:buNone/>
            </a:pPr>
            <a:r>
              <a:rPr lang="es-ES" dirty="0">
                <a:solidFill>
                  <a:schemeClr val="tx1"/>
                </a:solidFill>
              </a:rPr>
              <a:t>Art. </a:t>
            </a:r>
            <a:r>
              <a:rPr lang="es-AR" dirty="0">
                <a:solidFill>
                  <a:schemeClr val="tx1"/>
                </a:solidFill>
              </a:rPr>
              <a:t>190.- Apropiación fraudulenta por medios electrónicos</a:t>
            </a:r>
            <a:endParaRPr lang="es-EC" dirty="0">
              <a:solidFill>
                <a:schemeClr val="tx1"/>
              </a:solidFill>
            </a:endParaRPr>
          </a:p>
          <a:p>
            <a:pPr marL="0" lvl="0" indent="0" algn="just">
              <a:buNone/>
            </a:pPr>
            <a:r>
              <a:rPr lang="es-ES" dirty="0">
                <a:solidFill>
                  <a:schemeClr val="tx1"/>
                </a:solidFill>
              </a:rPr>
              <a:t>Art. </a:t>
            </a:r>
            <a:r>
              <a:rPr lang="es-EC" dirty="0">
                <a:solidFill>
                  <a:schemeClr val="tx1"/>
                </a:solidFill>
              </a:rPr>
              <a:t>231.- Transferencia electrónica de activo patrimonial</a:t>
            </a:r>
          </a:p>
          <a:p>
            <a:pPr marL="0" indent="0" algn="just">
              <a:buNone/>
            </a:pPr>
            <a:endParaRPr lang="es-EC" dirty="0" smtClean="0">
              <a:solidFill>
                <a:schemeClr val="tx1"/>
              </a:solidFill>
            </a:endParaRPr>
          </a:p>
          <a:p>
            <a:pPr marL="0" indent="0" algn="just">
              <a:buNone/>
            </a:pPr>
            <a:r>
              <a:rPr lang="es-EC" dirty="0" smtClean="0">
                <a:solidFill>
                  <a:schemeClr val="tx1"/>
                </a:solidFill>
              </a:rPr>
              <a:t>Falsificaciones </a:t>
            </a:r>
            <a:r>
              <a:rPr lang="es-EC" dirty="0">
                <a:solidFill>
                  <a:schemeClr val="tx1"/>
                </a:solidFill>
              </a:rPr>
              <a:t>informáticas,</a:t>
            </a:r>
            <a:r>
              <a:rPr lang="es-ES" dirty="0">
                <a:solidFill>
                  <a:schemeClr val="tx1"/>
                </a:solidFill>
              </a:rPr>
              <a:t> se la puede contemplar dentro COIP en los artículos:</a:t>
            </a:r>
            <a:endParaRPr lang="es-EC" dirty="0">
              <a:solidFill>
                <a:schemeClr val="tx1"/>
              </a:solidFill>
            </a:endParaRPr>
          </a:p>
          <a:p>
            <a:pPr marL="0" lvl="0" indent="0" algn="just">
              <a:buNone/>
            </a:pPr>
            <a:r>
              <a:rPr lang="es-ES" dirty="0">
                <a:solidFill>
                  <a:schemeClr val="tx1"/>
                </a:solidFill>
              </a:rPr>
              <a:t>Art. 178.- Violación a la intimidad </a:t>
            </a:r>
            <a:endParaRPr lang="es-EC" dirty="0">
              <a:solidFill>
                <a:schemeClr val="tx1"/>
              </a:solidFill>
            </a:endParaRPr>
          </a:p>
          <a:p>
            <a:pPr marL="0" lvl="0" indent="0" algn="just">
              <a:buNone/>
            </a:pPr>
            <a:r>
              <a:rPr lang="es-ES" dirty="0">
                <a:solidFill>
                  <a:schemeClr val="tx1"/>
                </a:solidFill>
              </a:rPr>
              <a:t>Art. </a:t>
            </a:r>
            <a:r>
              <a:rPr lang="es-AR" dirty="0">
                <a:solidFill>
                  <a:schemeClr val="tx1"/>
                </a:solidFill>
              </a:rPr>
              <a:t>186.- Estafa. Inciso número 1.</a:t>
            </a:r>
            <a:endParaRPr lang="es-EC" dirty="0">
              <a:solidFill>
                <a:schemeClr val="tx1"/>
              </a:solidFill>
            </a:endParaRPr>
          </a:p>
          <a:p>
            <a:pPr marL="0" lvl="0" indent="0" algn="just">
              <a:buNone/>
            </a:pPr>
            <a:r>
              <a:rPr lang="es-ES" dirty="0">
                <a:solidFill>
                  <a:schemeClr val="tx1"/>
                </a:solidFill>
              </a:rPr>
              <a:t>Art. </a:t>
            </a:r>
            <a:r>
              <a:rPr lang="es-EC" dirty="0">
                <a:solidFill>
                  <a:schemeClr val="tx1"/>
                </a:solidFill>
              </a:rPr>
              <a:t>231.- Transferencia electrónica de activo patrimonial</a:t>
            </a:r>
            <a:r>
              <a:rPr lang="es-EC" dirty="0" smtClean="0">
                <a:solidFill>
                  <a:schemeClr val="tx1"/>
                </a:solidFill>
              </a:rPr>
              <a:t>.</a:t>
            </a:r>
            <a:endParaRPr lang="es-EC" dirty="0">
              <a:solidFill>
                <a:schemeClr val="tx1"/>
              </a:solidFill>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36735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57938" y="787782"/>
            <a:ext cx="9935297" cy="5291912"/>
          </a:xfrm>
        </p:spPr>
        <p:txBody>
          <a:bodyPr>
            <a:noAutofit/>
          </a:bodyPr>
          <a:lstStyle/>
          <a:p>
            <a:pPr marL="0" indent="0">
              <a:lnSpc>
                <a:spcPts val="2160"/>
              </a:lnSpc>
              <a:spcBef>
                <a:spcPts val="0"/>
              </a:spcBef>
              <a:buNone/>
            </a:pPr>
            <a:endParaRPr lang="es-EC" dirty="0" smtClean="0">
              <a:solidFill>
                <a:schemeClr val="tx1"/>
              </a:solidFill>
            </a:endParaRPr>
          </a:p>
          <a:p>
            <a:pPr marL="0" indent="0">
              <a:lnSpc>
                <a:spcPts val="2160"/>
              </a:lnSpc>
              <a:spcBef>
                <a:spcPts val="0"/>
              </a:spcBef>
              <a:buNone/>
            </a:pPr>
            <a:r>
              <a:rPr lang="es-EC" dirty="0" smtClean="0">
                <a:solidFill>
                  <a:schemeClr val="tx1"/>
                </a:solidFill>
              </a:rPr>
              <a:t>Manipulación </a:t>
            </a:r>
            <a:r>
              <a:rPr lang="es-EC" dirty="0">
                <a:solidFill>
                  <a:schemeClr val="tx1"/>
                </a:solidFill>
              </a:rPr>
              <a:t>de los datos de salida</a:t>
            </a:r>
            <a:r>
              <a:rPr lang="es-ES" dirty="0">
                <a:solidFill>
                  <a:schemeClr val="tx1"/>
                </a:solidFill>
              </a:rPr>
              <a:t>, se la puede contemplar dentro COIP en los artículos:</a:t>
            </a:r>
            <a:endParaRPr lang="es-EC" dirty="0">
              <a:solidFill>
                <a:schemeClr val="tx1"/>
              </a:solidFill>
            </a:endParaRPr>
          </a:p>
          <a:p>
            <a:pPr marL="0" lvl="0" indent="0">
              <a:lnSpc>
                <a:spcPct val="150000"/>
              </a:lnSpc>
              <a:spcBef>
                <a:spcPts val="0"/>
              </a:spcBef>
              <a:buNone/>
            </a:pPr>
            <a:r>
              <a:rPr lang="es-ES" dirty="0">
                <a:solidFill>
                  <a:schemeClr val="tx1"/>
                </a:solidFill>
              </a:rPr>
              <a:t>Art. </a:t>
            </a:r>
            <a:r>
              <a:rPr lang="es-AR" dirty="0">
                <a:solidFill>
                  <a:schemeClr val="tx1"/>
                </a:solidFill>
              </a:rPr>
              <a:t>186.- Estafa. Inciso número 1 y 2.</a:t>
            </a:r>
            <a:endParaRPr lang="es-EC" dirty="0">
              <a:solidFill>
                <a:schemeClr val="tx1"/>
              </a:solidFill>
            </a:endParaRPr>
          </a:p>
          <a:p>
            <a:pPr marL="0" lvl="0" indent="0">
              <a:lnSpc>
                <a:spcPct val="150000"/>
              </a:lnSpc>
              <a:spcBef>
                <a:spcPts val="0"/>
              </a:spcBef>
              <a:buNone/>
            </a:pPr>
            <a:r>
              <a:rPr lang="es-ES" dirty="0">
                <a:solidFill>
                  <a:schemeClr val="tx1"/>
                </a:solidFill>
              </a:rPr>
              <a:t>Art. </a:t>
            </a:r>
            <a:r>
              <a:rPr lang="es-AR" dirty="0">
                <a:solidFill>
                  <a:schemeClr val="tx1"/>
                </a:solidFill>
              </a:rPr>
              <a:t>190.- Apropiación fraudulenta por medios electrónicos</a:t>
            </a:r>
            <a:endParaRPr lang="es-EC" dirty="0">
              <a:solidFill>
                <a:schemeClr val="tx1"/>
              </a:solidFill>
            </a:endParaRPr>
          </a:p>
          <a:p>
            <a:pPr marL="0" lvl="0" indent="0">
              <a:lnSpc>
                <a:spcPct val="150000"/>
              </a:lnSpc>
              <a:spcBef>
                <a:spcPts val="0"/>
              </a:spcBef>
              <a:buNone/>
            </a:pPr>
            <a:r>
              <a:rPr lang="es-ES" dirty="0">
                <a:solidFill>
                  <a:schemeClr val="tx1"/>
                </a:solidFill>
              </a:rPr>
              <a:t>Art. </a:t>
            </a:r>
            <a:r>
              <a:rPr lang="es-AR" dirty="0">
                <a:solidFill>
                  <a:schemeClr val="tx1"/>
                </a:solidFill>
              </a:rPr>
              <a:t>230.- Interceptación ilegal de datos. Inciso número 3.</a:t>
            </a:r>
            <a:endParaRPr lang="es-EC" dirty="0">
              <a:solidFill>
                <a:schemeClr val="tx1"/>
              </a:solidFill>
            </a:endParaRPr>
          </a:p>
          <a:p>
            <a:pPr marL="0" indent="0">
              <a:lnSpc>
                <a:spcPts val="2160"/>
              </a:lnSpc>
              <a:spcBef>
                <a:spcPts val="0"/>
              </a:spcBef>
              <a:buNone/>
            </a:pPr>
            <a:endParaRPr lang="es-EC" dirty="0" smtClean="0">
              <a:solidFill>
                <a:schemeClr val="tx1"/>
              </a:solidFill>
            </a:endParaRPr>
          </a:p>
          <a:p>
            <a:pPr marL="0" indent="0">
              <a:lnSpc>
                <a:spcPts val="2160"/>
              </a:lnSpc>
              <a:spcBef>
                <a:spcPts val="0"/>
              </a:spcBef>
              <a:buNone/>
            </a:pPr>
            <a:endParaRPr lang="es-EC" dirty="0">
              <a:solidFill>
                <a:schemeClr val="tx1"/>
              </a:solidFill>
            </a:endParaRPr>
          </a:p>
          <a:p>
            <a:pPr marL="0" indent="0">
              <a:lnSpc>
                <a:spcPts val="2160"/>
              </a:lnSpc>
              <a:spcBef>
                <a:spcPts val="0"/>
              </a:spcBef>
              <a:buNone/>
            </a:pPr>
            <a:r>
              <a:rPr lang="es-EC" dirty="0" err="1" smtClean="0">
                <a:solidFill>
                  <a:schemeClr val="tx1"/>
                </a:solidFill>
              </a:rPr>
              <a:t>Pishing</a:t>
            </a:r>
            <a:r>
              <a:rPr lang="es-ES" dirty="0">
                <a:solidFill>
                  <a:schemeClr val="tx1"/>
                </a:solidFill>
              </a:rPr>
              <a:t>, se la puede contemplar dentro COIP en los artículos:</a:t>
            </a:r>
            <a:endParaRPr lang="es-EC" dirty="0">
              <a:solidFill>
                <a:schemeClr val="tx1"/>
              </a:solidFill>
            </a:endParaRPr>
          </a:p>
          <a:p>
            <a:pPr marL="0" lvl="0" indent="0">
              <a:lnSpc>
                <a:spcPct val="150000"/>
              </a:lnSpc>
              <a:spcBef>
                <a:spcPts val="0"/>
              </a:spcBef>
              <a:buNone/>
            </a:pPr>
            <a:r>
              <a:rPr lang="es-ES" dirty="0">
                <a:solidFill>
                  <a:schemeClr val="tx1"/>
                </a:solidFill>
              </a:rPr>
              <a:t>Art. 178.- Violación a la intimidad.</a:t>
            </a:r>
            <a:endParaRPr lang="es-EC" dirty="0">
              <a:solidFill>
                <a:schemeClr val="tx1"/>
              </a:solidFill>
            </a:endParaRPr>
          </a:p>
          <a:p>
            <a:pPr marL="0" lvl="0" indent="0">
              <a:lnSpc>
                <a:spcPct val="150000"/>
              </a:lnSpc>
              <a:spcBef>
                <a:spcPts val="0"/>
              </a:spcBef>
              <a:buNone/>
            </a:pPr>
            <a:r>
              <a:rPr lang="es-ES" dirty="0">
                <a:solidFill>
                  <a:schemeClr val="tx1"/>
                </a:solidFill>
              </a:rPr>
              <a:t>Art. </a:t>
            </a:r>
            <a:r>
              <a:rPr lang="es-AR" dirty="0">
                <a:solidFill>
                  <a:schemeClr val="tx1"/>
                </a:solidFill>
              </a:rPr>
              <a:t>186.- Estafa. Inciso número 1.</a:t>
            </a:r>
            <a:endParaRPr lang="es-EC" dirty="0">
              <a:solidFill>
                <a:schemeClr val="tx1"/>
              </a:solidFill>
            </a:endParaRPr>
          </a:p>
          <a:p>
            <a:pPr marL="0" lvl="0" indent="0">
              <a:lnSpc>
                <a:spcPct val="150000"/>
              </a:lnSpc>
              <a:spcBef>
                <a:spcPts val="0"/>
              </a:spcBef>
              <a:buNone/>
            </a:pPr>
            <a:r>
              <a:rPr lang="es-ES" dirty="0">
                <a:solidFill>
                  <a:schemeClr val="tx1"/>
                </a:solidFill>
              </a:rPr>
              <a:t>Art. </a:t>
            </a:r>
            <a:r>
              <a:rPr lang="es-AR" dirty="0">
                <a:solidFill>
                  <a:schemeClr val="tx1"/>
                </a:solidFill>
              </a:rPr>
              <a:t>190.- Apropiación fraudulenta por medios electrónicos.</a:t>
            </a:r>
            <a:endParaRPr lang="es-EC" dirty="0">
              <a:solidFill>
                <a:schemeClr val="tx1"/>
              </a:solidFill>
            </a:endParaRPr>
          </a:p>
          <a:p>
            <a:pPr marL="0" lvl="0" indent="0">
              <a:lnSpc>
                <a:spcPct val="150000"/>
              </a:lnSpc>
              <a:spcBef>
                <a:spcPts val="0"/>
              </a:spcBef>
              <a:buNone/>
            </a:pPr>
            <a:r>
              <a:rPr lang="es-ES" dirty="0">
                <a:solidFill>
                  <a:schemeClr val="tx1"/>
                </a:solidFill>
              </a:rPr>
              <a:t>Art. </a:t>
            </a:r>
            <a:r>
              <a:rPr lang="es-AR" dirty="0">
                <a:solidFill>
                  <a:schemeClr val="tx1"/>
                </a:solidFill>
              </a:rPr>
              <a:t>212.- Suplantación de identidad </a:t>
            </a:r>
            <a:endParaRPr lang="es-EC" dirty="0">
              <a:solidFill>
                <a:schemeClr val="tx1"/>
              </a:solidFill>
            </a:endParaRPr>
          </a:p>
          <a:p>
            <a:pPr marL="0" lvl="0" indent="0">
              <a:lnSpc>
                <a:spcPct val="150000"/>
              </a:lnSpc>
              <a:spcBef>
                <a:spcPts val="0"/>
              </a:spcBef>
              <a:buNone/>
            </a:pPr>
            <a:r>
              <a:rPr lang="es-ES" dirty="0">
                <a:solidFill>
                  <a:schemeClr val="tx1"/>
                </a:solidFill>
              </a:rPr>
              <a:t>Art. </a:t>
            </a:r>
            <a:r>
              <a:rPr lang="es-AR" dirty="0">
                <a:solidFill>
                  <a:schemeClr val="tx1"/>
                </a:solidFill>
              </a:rPr>
              <a:t>230.- Interceptación ilegal de datos. Inciso número 2</a:t>
            </a:r>
            <a:r>
              <a:rPr lang="es-AR" dirty="0" smtClean="0">
                <a:solidFill>
                  <a:schemeClr val="tx1"/>
                </a:solidFill>
              </a:rPr>
              <a:t>.</a:t>
            </a:r>
            <a:endParaRPr lang="es-EC" dirty="0">
              <a:solidFill>
                <a:schemeClr val="tx1"/>
              </a:solidFill>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415148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Marcador de contenido 2"/>
          <p:cNvSpPr txBox="1">
            <a:spLocks/>
          </p:cNvSpPr>
          <p:nvPr/>
        </p:nvSpPr>
        <p:spPr>
          <a:xfrm>
            <a:off x="2007320" y="787782"/>
            <a:ext cx="8915400" cy="53894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dirty="0">
                <a:solidFill>
                  <a:schemeClr val="tx1"/>
                </a:solidFill>
              </a:rPr>
              <a:t>Bombas lógicas (</a:t>
            </a:r>
            <a:r>
              <a:rPr lang="es-EC" dirty="0" err="1">
                <a:solidFill>
                  <a:schemeClr val="tx1"/>
                </a:solidFill>
              </a:rPr>
              <a:t>logic</a:t>
            </a:r>
            <a:r>
              <a:rPr lang="es-EC" dirty="0">
                <a:solidFill>
                  <a:schemeClr val="tx1"/>
                </a:solidFill>
              </a:rPr>
              <a:t> </a:t>
            </a:r>
            <a:r>
              <a:rPr lang="es-EC" dirty="0" err="1">
                <a:solidFill>
                  <a:schemeClr val="tx1"/>
                </a:solidFill>
              </a:rPr>
              <a:t>bombs</a:t>
            </a:r>
            <a:r>
              <a:rPr lang="es-EC" dirty="0">
                <a:solidFill>
                  <a:schemeClr val="tx1"/>
                </a:solidFill>
              </a:rPr>
              <a:t>), </a:t>
            </a:r>
            <a:r>
              <a:rPr lang="es-ES" dirty="0">
                <a:solidFill>
                  <a:schemeClr val="tx1"/>
                </a:solidFill>
              </a:rPr>
              <a:t>se la puede contemplar dentro COIP en el artículo:</a:t>
            </a:r>
            <a:endParaRPr lang="es-EC" dirty="0">
              <a:solidFill>
                <a:schemeClr val="tx1"/>
              </a:solidFill>
            </a:endParaRPr>
          </a:p>
          <a:p>
            <a:pPr marL="0" lvl="0" indent="0">
              <a:buNone/>
            </a:pPr>
            <a:r>
              <a:rPr lang="es-ES" dirty="0">
                <a:solidFill>
                  <a:schemeClr val="tx1"/>
                </a:solidFill>
              </a:rPr>
              <a:t>Art. </a:t>
            </a:r>
            <a:r>
              <a:rPr lang="es-AR" dirty="0">
                <a:solidFill>
                  <a:schemeClr val="tx1"/>
                </a:solidFill>
              </a:rPr>
              <a:t>232.- Ataque a la integridad de sistemas informáticos. Inciso número 1 y 2.</a:t>
            </a:r>
            <a:endParaRPr lang="es-EC" dirty="0">
              <a:solidFill>
                <a:schemeClr val="tx1"/>
              </a:solidFill>
            </a:endParaRPr>
          </a:p>
          <a:p>
            <a:pPr marL="0" indent="0">
              <a:buNone/>
            </a:pPr>
            <a:r>
              <a:rPr lang="es-EC" dirty="0">
                <a:solidFill>
                  <a:schemeClr val="tx1"/>
                </a:solidFill>
              </a:rPr>
              <a:t>Gusanos, </a:t>
            </a:r>
            <a:r>
              <a:rPr lang="es-ES" dirty="0">
                <a:solidFill>
                  <a:schemeClr val="tx1"/>
                </a:solidFill>
              </a:rPr>
              <a:t>se la puede contemplar dentro COIP en los artículos:</a:t>
            </a:r>
            <a:endParaRPr lang="es-EC" dirty="0">
              <a:solidFill>
                <a:schemeClr val="tx1"/>
              </a:solidFill>
            </a:endParaRPr>
          </a:p>
          <a:p>
            <a:pPr marL="0" lvl="0" indent="0">
              <a:buNone/>
            </a:pPr>
            <a:r>
              <a:rPr lang="es-ES" dirty="0">
                <a:solidFill>
                  <a:schemeClr val="tx1"/>
                </a:solidFill>
              </a:rPr>
              <a:t>Art. </a:t>
            </a:r>
            <a:r>
              <a:rPr lang="es-AR" dirty="0">
                <a:solidFill>
                  <a:schemeClr val="tx1"/>
                </a:solidFill>
              </a:rPr>
              <a:t>190.- Apropiación fraudulenta por medios electrónicos.</a:t>
            </a:r>
            <a:endParaRPr lang="es-EC" dirty="0">
              <a:solidFill>
                <a:schemeClr val="tx1"/>
              </a:solidFill>
            </a:endParaRPr>
          </a:p>
          <a:p>
            <a:pPr marL="0" lvl="0" indent="0">
              <a:buNone/>
            </a:pPr>
            <a:r>
              <a:rPr lang="es-ES" dirty="0">
                <a:solidFill>
                  <a:schemeClr val="tx1"/>
                </a:solidFill>
              </a:rPr>
              <a:t>Art. </a:t>
            </a:r>
            <a:r>
              <a:rPr lang="es-AR" dirty="0">
                <a:solidFill>
                  <a:schemeClr val="tx1"/>
                </a:solidFill>
              </a:rPr>
              <a:t>232.- Ataque a la integridad de sistemas informáticos. Inciso número 1 y 2.</a:t>
            </a:r>
            <a:endParaRPr lang="es-EC" dirty="0">
              <a:solidFill>
                <a:schemeClr val="tx1"/>
              </a:solidFill>
            </a:endParaRPr>
          </a:p>
          <a:p>
            <a:pPr marL="0" indent="0">
              <a:buNone/>
            </a:pPr>
            <a:endParaRPr lang="es-EC" dirty="0" smtClean="0">
              <a:solidFill>
                <a:schemeClr val="tx1"/>
              </a:solidFill>
            </a:endParaRPr>
          </a:p>
          <a:p>
            <a:pPr marL="0" indent="0">
              <a:buNone/>
            </a:pPr>
            <a:r>
              <a:rPr lang="es-EC" dirty="0" smtClean="0">
                <a:solidFill>
                  <a:schemeClr val="tx1"/>
                </a:solidFill>
              </a:rPr>
              <a:t>Virus </a:t>
            </a:r>
            <a:r>
              <a:rPr lang="es-EC" dirty="0">
                <a:solidFill>
                  <a:schemeClr val="tx1"/>
                </a:solidFill>
              </a:rPr>
              <a:t>informáticos y Malware, </a:t>
            </a:r>
            <a:r>
              <a:rPr lang="es-ES" dirty="0">
                <a:solidFill>
                  <a:schemeClr val="tx1"/>
                </a:solidFill>
              </a:rPr>
              <a:t>se la puede contemplar dentro COIP en los artículos:</a:t>
            </a:r>
            <a:endParaRPr lang="es-EC" dirty="0">
              <a:solidFill>
                <a:schemeClr val="tx1"/>
              </a:solidFill>
            </a:endParaRPr>
          </a:p>
          <a:p>
            <a:pPr marL="0" lvl="0" indent="0">
              <a:buNone/>
            </a:pPr>
            <a:r>
              <a:rPr lang="es-ES" dirty="0">
                <a:solidFill>
                  <a:schemeClr val="tx1"/>
                </a:solidFill>
              </a:rPr>
              <a:t>Art. </a:t>
            </a:r>
            <a:r>
              <a:rPr lang="es-AR" dirty="0">
                <a:solidFill>
                  <a:schemeClr val="tx1"/>
                </a:solidFill>
              </a:rPr>
              <a:t>190.- Apropiación fraudulenta por medios electrónicos.</a:t>
            </a:r>
            <a:endParaRPr lang="es-EC" dirty="0">
              <a:solidFill>
                <a:schemeClr val="tx1"/>
              </a:solidFill>
            </a:endParaRPr>
          </a:p>
          <a:p>
            <a:pPr marL="0" lvl="0" indent="0">
              <a:buNone/>
            </a:pPr>
            <a:r>
              <a:rPr lang="es-ES" dirty="0">
                <a:solidFill>
                  <a:schemeClr val="tx1"/>
                </a:solidFill>
              </a:rPr>
              <a:t>Art. </a:t>
            </a:r>
            <a:r>
              <a:rPr lang="es-AR" dirty="0">
                <a:solidFill>
                  <a:schemeClr val="tx1"/>
                </a:solidFill>
              </a:rPr>
              <a:t>232.- Ataque a la integridad de sistemas informáticos. Número 1 y 2.</a:t>
            </a:r>
            <a:endParaRPr lang="es-EC" dirty="0">
              <a:solidFill>
                <a:schemeClr val="tx1"/>
              </a:solidFill>
            </a:endParaRPr>
          </a:p>
          <a:p>
            <a:pPr marL="0" lvl="0" indent="0">
              <a:buNone/>
            </a:pPr>
            <a:r>
              <a:rPr lang="es-ES" dirty="0">
                <a:solidFill>
                  <a:schemeClr val="tx1"/>
                </a:solidFill>
              </a:rPr>
              <a:t>Art. </a:t>
            </a:r>
            <a:r>
              <a:rPr lang="es-AR" dirty="0">
                <a:solidFill>
                  <a:schemeClr val="tx1"/>
                </a:solidFill>
              </a:rPr>
              <a:t>234.- Acceso no consentido a un sistema informático.</a:t>
            </a:r>
            <a:endParaRPr lang="es-EC" dirty="0">
              <a:solidFill>
                <a:schemeClr val="tx1"/>
              </a:solidFill>
            </a:endParaRPr>
          </a:p>
          <a:p>
            <a:pPr marL="0" indent="0">
              <a:buNone/>
            </a:pPr>
            <a:endParaRPr lang="es-EC" dirty="0" smtClean="0">
              <a:solidFill>
                <a:schemeClr val="tx1"/>
              </a:solidFill>
            </a:endParaRPr>
          </a:p>
          <a:p>
            <a:pPr marL="0" indent="0">
              <a:buNone/>
            </a:pPr>
            <a:r>
              <a:rPr lang="es-EC" dirty="0" smtClean="0">
                <a:solidFill>
                  <a:schemeClr val="tx1"/>
                </a:solidFill>
              </a:rPr>
              <a:t>Ciberterrorismo</a:t>
            </a:r>
            <a:r>
              <a:rPr lang="es-EC" dirty="0">
                <a:solidFill>
                  <a:schemeClr val="tx1"/>
                </a:solidFill>
              </a:rPr>
              <a:t>, </a:t>
            </a:r>
            <a:r>
              <a:rPr lang="es-ES" dirty="0">
                <a:solidFill>
                  <a:schemeClr val="tx1"/>
                </a:solidFill>
              </a:rPr>
              <a:t>se la puede contemplar dentro COIP en el artículo:</a:t>
            </a:r>
            <a:endParaRPr lang="es-EC" dirty="0">
              <a:solidFill>
                <a:schemeClr val="tx1"/>
              </a:solidFill>
            </a:endParaRPr>
          </a:p>
          <a:p>
            <a:pPr marL="0" lvl="0" indent="0">
              <a:buNone/>
            </a:pPr>
            <a:r>
              <a:rPr lang="es-ES" dirty="0">
                <a:solidFill>
                  <a:schemeClr val="tx1"/>
                </a:solidFill>
              </a:rPr>
              <a:t>Art. </a:t>
            </a:r>
            <a:r>
              <a:rPr lang="es-EC" dirty="0">
                <a:solidFill>
                  <a:schemeClr val="tx1"/>
                </a:solidFill>
              </a:rPr>
              <a:t>366.- Terrorismo. Número 1.</a:t>
            </a:r>
          </a:p>
        </p:txBody>
      </p:sp>
    </p:spTree>
    <p:extLst>
      <p:ext uri="{BB962C8B-B14F-4D97-AF65-F5344CB8AC3E}">
        <p14:creationId xmlns:p14="http://schemas.microsoft.com/office/powerpoint/2010/main" val="659895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Rectángulo 4"/>
          <p:cNvSpPr/>
          <p:nvPr/>
        </p:nvSpPr>
        <p:spPr>
          <a:xfrm>
            <a:off x="2092037" y="566109"/>
            <a:ext cx="8686800" cy="5909310"/>
          </a:xfrm>
          <a:prstGeom prst="rect">
            <a:avLst/>
          </a:prstGeom>
        </p:spPr>
        <p:txBody>
          <a:bodyPr wrap="square">
            <a:spAutoFit/>
          </a:bodyPr>
          <a:lstStyle/>
          <a:p>
            <a:pPr algn="just">
              <a:lnSpc>
                <a:spcPct val="150000"/>
              </a:lnSpc>
              <a:spcAft>
                <a:spcPts val="0"/>
              </a:spcAft>
            </a:pPr>
            <a:r>
              <a:rPr lang="es-EC" dirty="0">
                <a:latin typeface="+mj-lt"/>
                <a:ea typeface="Calibri" panose="020F0502020204030204" pitchFamily="34" charset="0"/>
                <a:cs typeface="Times New Roman" panose="02020603050405020304" pitchFamily="18" charset="0"/>
              </a:rPr>
              <a:t>Ataques de denegación de servicio, </a:t>
            </a:r>
            <a:r>
              <a:rPr lang="es-ES" dirty="0">
                <a:latin typeface="+mj-lt"/>
                <a:ea typeface="Calibri" panose="020F0502020204030204" pitchFamily="34" charset="0"/>
                <a:cs typeface="Times New Roman" panose="02020603050405020304" pitchFamily="18" charset="0"/>
              </a:rPr>
              <a:t>se la puede contemplar dentro COIP en los artículos:</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latin typeface="+mj-lt"/>
                <a:ea typeface="Batang" panose="02030600000101010101" pitchFamily="18" charset="-127"/>
                <a:cs typeface="Arial" panose="020B0604020202020204" pitchFamily="34" charset="0"/>
              </a:rPr>
              <a:t>Art. </a:t>
            </a:r>
            <a:r>
              <a:rPr lang="es-AR" dirty="0">
                <a:solidFill>
                  <a:srgbClr val="000000"/>
                </a:solidFill>
                <a:latin typeface="+mj-lt"/>
                <a:ea typeface="Batang" panose="02030600000101010101" pitchFamily="18" charset="-127"/>
                <a:cs typeface="Arial" panose="020B0604020202020204" pitchFamily="34" charset="0"/>
              </a:rPr>
              <a:t>190.- Apropiación fraudulenta por medios electrónicos.</a:t>
            </a:r>
            <a:endParaRPr lang="es-EC" dirty="0">
              <a:solidFill>
                <a:srgbClr val="000000"/>
              </a:solidFill>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latin typeface="+mj-lt"/>
                <a:ea typeface="Batang" panose="02030600000101010101" pitchFamily="18" charset="-127"/>
                <a:cs typeface="Arial" panose="020B0604020202020204" pitchFamily="34" charset="0"/>
              </a:rPr>
              <a:t>Art. </a:t>
            </a:r>
            <a:r>
              <a:rPr lang="es-AR" dirty="0">
                <a:solidFill>
                  <a:srgbClr val="000000"/>
                </a:solidFill>
                <a:latin typeface="+mj-lt"/>
                <a:ea typeface="Batang" panose="02030600000101010101" pitchFamily="18" charset="-127"/>
                <a:cs typeface="Arial" panose="020B0604020202020204" pitchFamily="34" charset="0"/>
              </a:rPr>
              <a:t>232.- Ataque a la integridad de sistemas informáticos. Número 1 y 2.</a:t>
            </a:r>
            <a:endParaRPr lang="es-EC" dirty="0">
              <a:solidFill>
                <a:srgbClr val="000000"/>
              </a:solidFill>
              <a:latin typeface="+mj-lt"/>
              <a:ea typeface="Batang" panose="02030600000101010101" pitchFamily="18" charset="-127"/>
              <a:cs typeface="Arial" panose="020B0604020202020204" pitchFamily="34" charset="0"/>
            </a:endParaRPr>
          </a:p>
          <a:p>
            <a:pPr algn="just">
              <a:lnSpc>
                <a:spcPct val="150000"/>
              </a:lnSpc>
              <a:spcAft>
                <a:spcPts val="0"/>
              </a:spcAft>
            </a:pPr>
            <a:endParaRPr lang="es-EC" dirty="0" smtClean="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C" dirty="0" smtClean="0">
                <a:latin typeface="+mj-lt"/>
                <a:ea typeface="Calibri" panose="020F0502020204030204" pitchFamily="34" charset="0"/>
                <a:cs typeface="Times New Roman" panose="02020603050405020304" pitchFamily="18" charset="0"/>
              </a:rPr>
              <a:t>Fuga </a:t>
            </a:r>
            <a:r>
              <a:rPr lang="es-EC" dirty="0">
                <a:latin typeface="+mj-lt"/>
                <a:ea typeface="Calibri" panose="020F0502020204030204" pitchFamily="34" charset="0"/>
                <a:cs typeface="Times New Roman" panose="02020603050405020304" pitchFamily="18" charset="0"/>
              </a:rPr>
              <a:t>de datos (Data </a:t>
            </a:r>
            <a:r>
              <a:rPr lang="es-EC" dirty="0" err="1">
                <a:latin typeface="+mj-lt"/>
                <a:ea typeface="Calibri" panose="020F0502020204030204" pitchFamily="34" charset="0"/>
                <a:cs typeface="Times New Roman" panose="02020603050405020304" pitchFamily="18" charset="0"/>
              </a:rPr>
              <a:t>Leakage</a:t>
            </a:r>
            <a:r>
              <a:rPr lang="es-EC" dirty="0">
                <a:latin typeface="+mj-lt"/>
                <a:ea typeface="Calibri" panose="020F0502020204030204" pitchFamily="34" charset="0"/>
                <a:cs typeface="Times New Roman" panose="02020603050405020304" pitchFamily="18" charset="0"/>
              </a:rPr>
              <a:t>)</a:t>
            </a:r>
            <a:r>
              <a:rPr lang="es-ES" dirty="0">
                <a:latin typeface="+mj-lt"/>
                <a:ea typeface="Calibri" panose="020F0502020204030204" pitchFamily="34" charset="0"/>
                <a:cs typeface="Times New Roman" panose="02020603050405020304" pitchFamily="18" charset="0"/>
              </a:rPr>
              <a:t>, se la puede contemplar dentro COIP en los artículos:</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latin typeface="+mj-lt"/>
                <a:ea typeface="Batang" panose="02030600000101010101" pitchFamily="18" charset="-127"/>
                <a:cs typeface="Arial" panose="020B0604020202020204" pitchFamily="34" charset="0"/>
              </a:rPr>
              <a:t>Art. 178.- Violación a la intimidad.</a:t>
            </a:r>
            <a:endParaRPr lang="es-EC" dirty="0">
              <a:solidFill>
                <a:srgbClr val="000000"/>
              </a:solidFill>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latin typeface="+mj-lt"/>
                <a:ea typeface="Batang" panose="02030600000101010101" pitchFamily="18" charset="-127"/>
                <a:cs typeface="Arial" panose="020B0604020202020204" pitchFamily="34" charset="0"/>
              </a:rPr>
              <a:t>Art. </a:t>
            </a:r>
            <a:r>
              <a:rPr lang="es-AR" dirty="0">
                <a:solidFill>
                  <a:srgbClr val="000000"/>
                </a:solidFill>
                <a:latin typeface="+mj-lt"/>
                <a:ea typeface="Batang" panose="02030600000101010101" pitchFamily="18" charset="-127"/>
                <a:cs typeface="Arial" panose="020B0604020202020204" pitchFamily="34" charset="0"/>
              </a:rPr>
              <a:t>229.- Revelación ilegal de base de datos.</a:t>
            </a:r>
            <a:endParaRPr lang="es-EC" dirty="0">
              <a:solidFill>
                <a:srgbClr val="000000"/>
              </a:solidFill>
              <a:latin typeface="+mj-lt"/>
              <a:ea typeface="Batang" panose="02030600000101010101" pitchFamily="18" charset="-127"/>
              <a:cs typeface="Arial" panose="020B0604020202020204" pitchFamily="34" charset="0"/>
            </a:endParaRPr>
          </a:p>
          <a:p>
            <a:pPr algn="just">
              <a:lnSpc>
                <a:spcPct val="150000"/>
              </a:lnSpc>
              <a:spcAft>
                <a:spcPts val="0"/>
              </a:spcAft>
            </a:pPr>
            <a:endParaRPr lang="es-EC" dirty="0" smtClean="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C" dirty="0" smtClean="0">
                <a:latin typeface="+mj-lt"/>
                <a:ea typeface="Calibri" panose="020F0502020204030204" pitchFamily="34" charset="0"/>
                <a:cs typeface="Times New Roman" panose="02020603050405020304" pitchFamily="18" charset="0"/>
              </a:rPr>
              <a:t>Hurto </a:t>
            </a:r>
            <a:r>
              <a:rPr lang="es-EC" dirty="0">
                <a:latin typeface="+mj-lt"/>
                <a:ea typeface="Calibri" panose="020F0502020204030204" pitchFamily="34" charset="0"/>
                <a:cs typeface="Times New Roman" panose="02020603050405020304" pitchFamily="18" charset="0"/>
              </a:rPr>
              <a:t>del tiempo del computador, </a:t>
            </a:r>
            <a:r>
              <a:rPr lang="es-ES" dirty="0">
                <a:latin typeface="+mj-lt"/>
                <a:ea typeface="Calibri" panose="020F0502020204030204" pitchFamily="34" charset="0"/>
                <a:cs typeface="Times New Roman" panose="02020603050405020304" pitchFamily="18" charset="0"/>
              </a:rPr>
              <a:t>se la puede contemplar dentro COIP en los artículos:</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latin typeface="+mj-lt"/>
                <a:ea typeface="Batang" panose="02030600000101010101" pitchFamily="18" charset="-127"/>
                <a:cs typeface="Arial" panose="020B0604020202020204" pitchFamily="34" charset="0"/>
              </a:rPr>
              <a:t>Art. </a:t>
            </a:r>
            <a:r>
              <a:rPr lang="es-AR" dirty="0">
                <a:solidFill>
                  <a:srgbClr val="000000"/>
                </a:solidFill>
                <a:latin typeface="+mj-lt"/>
                <a:ea typeface="Batang" panose="02030600000101010101" pitchFamily="18" charset="-127"/>
                <a:cs typeface="Arial" panose="020B0604020202020204" pitchFamily="34" charset="0"/>
              </a:rPr>
              <a:t>229.- Revelación ilegal de base de datos.</a:t>
            </a:r>
            <a:endParaRPr lang="es-EC" dirty="0">
              <a:solidFill>
                <a:srgbClr val="000000"/>
              </a:solidFill>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latin typeface="+mj-lt"/>
                <a:ea typeface="Batang" panose="02030600000101010101" pitchFamily="18" charset="-127"/>
                <a:cs typeface="Arial" panose="020B0604020202020204" pitchFamily="34" charset="0"/>
              </a:rPr>
              <a:t>Art. </a:t>
            </a:r>
            <a:r>
              <a:rPr lang="es-AR" dirty="0">
                <a:solidFill>
                  <a:srgbClr val="000000"/>
                </a:solidFill>
                <a:latin typeface="+mj-lt"/>
                <a:ea typeface="Batang" panose="02030600000101010101" pitchFamily="18" charset="-127"/>
                <a:cs typeface="Arial" panose="020B0604020202020204" pitchFamily="34" charset="0"/>
              </a:rPr>
              <a:t>234.- Acceso no consentido a un sistema informático</a:t>
            </a:r>
            <a:r>
              <a:rPr lang="es-AR" dirty="0" smtClean="0">
                <a:solidFill>
                  <a:srgbClr val="000000"/>
                </a:solidFill>
                <a:latin typeface="+mj-lt"/>
                <a:ea typeface="Batang" panose="02030600000101010101" pitchFamily="18" charset="-127"/>
                <a:cs typeface="Arial" panose="020B0604020202020204" pitchFamily="34" charset="0"/>
              </a:rPr>
              <a:t>.</a:t>
            </a:r>
            <a:endParaRPr lang="es-EC" dirty="0">
              <a:solidFill>
                <a:srgbClr val="000000"/>
              </a:solidFill>
              <a:latin typeface="+mj-l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86713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Rectángulo 4"/>
          <p:cNvSpPr/>
          <p:nvPr/>
        </p:nvSpPr>
        <p:spPr>
          <a:xfrm>
            <a:off x="2396835" y="394692"/>
            <a:ext cx="8506691" cy="6324808"/>
          </a:xfrm>
          <a:prstGeom prst="rect">
            <a:avLst/>
          </a:prstGeom>
        </p:spPr>
        <p:txBody>
          <a:bodyPr wrap="square">
            <a:spAutoFit/>
          </a:bodyPr>
          <a:lstStyle/>
          <a:p>
            <a:pPr algn="just">
              <a:spcAft>
                <a:spcPts val="0"/>
              </a:spcAft>
            </a:pPr>
            <a:r>
              <a:rPr lang="es-EC" dirty="0">
                <a:ea typeface="Calibri" panose="020F0502020204030204" pitchFamily="34" charset="0"/>
                <a:cs typeface="Times New Roman" panose="02020603050405020304" pitchFamily="18" charset="0"/>
              </a:rPr>
              <a:t>Parasitismo informático (</a:t>
            </a:r>
            <a:r>
              <a:rPr lang="es-EC" dirty="0" err="1">
                <a:ea typeface="Calibri" panose="020F0502020204030204" pitchFamily="34" charset="0"/>
                <a:cs typeface="Times New Roman" panose="02020603050405020304" pitchFamily="18" charset="0"/>
              </a:rPr>
              <a:t>piggybacking</a:t>
            </a:r>
            <a:r>
              <a:rPr lang="es-EC" dirty="0">
                <a:ea typeface="Calibri" panose="020F0502020204030204" pitchFamily="34" charset="0"/>
                <a:cs typeface="Times New Roman" panose="02020603050405020304" pitchFamily="18" charset="0"/>
              </a:rPr>
              <a:t>) y suplantación de personalidad (</a:t>
            </a:r>
            <a:r>
              <a:rPr lang="es-EC" dirty="0" err="1">
                <a:ea typeface="Calibri" panose="020F0502020204030204" pitchFamily="34" charset="0"/>
                <a:cs typeface="Times New Roman" panose="02020603050405020304" pitchFamily="18" charset="0"/>
              </a:rPr>
              <a:t>impersonation</a:t>
            </a:r>
            <a:r>
              <a:rPr lang="es-EC" dirty="0">
                <a:ea typeface="Calibri" panose="020F0502020204030204" pitchFamily="34" charset="0"/>
                <a:cs typeface="Times New Roman" panose="02020603050405020304" pitchFamily="18" charset="0"/>
              </a:rPr>
              <a:t>), </a:t>
            </a:r>
            <a:r>
              <a:rPr lang="es-ES" dirty="0">
                <a:ea typeface="Calibri" panose="020F0502020204030204" pitchFamily="34" charset="0"/>
                <a:cs typeface="Times New Roman" panose="02020603050405020304" pitchFamily="18" charset="0"/>
              </a:rPr>
              <a:t>se las pueden contemplar dentro COIP en los artículos:</a:t>
            </a:r>
            <a:endParaRPr lang="es-EC" sz="1600" dirty="0">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178.- Violación a la intimidad.</a:t>
            </a:r>
            <a:endParaRPr lang="es-EC" dirty="0">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a:t>
            </a:r>
            <a:r>
              <a:rPr lang="es-AR" dirty="0">
                <a:ea typeface="Batang" panose="02030600000101010101" pitchFamily="18" charset="-127"/>
                <a:cs typeface="Arial" panose="020B0604020202020204" pitchFamily="34" charset="0"/>
              </a:rPr>
              <a:t>190.- Apropiación fraudulenta por medios electrónicos.</a:t>
            </a:r>
            <a:endParaRPr lang="es-EC" dirty="0">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212.- Suplantación de identidad</a:t>
            </a:r>
            <a:endParaRPr lang="es-EC" dirty="0">
              <a:ea typeface="Batang" panose="02030600000101010101" pitchFamily="18" charset="-127"/>
              <a:cs typeface="Arial" panose="020B0604020202020204" pitchFamily="34" charset="0"/>
            </a:endParaRPr>
          </a:p>
          <a:p>
            <a:pPr algn="just">
              <a:spcAft>
                <a:spcPts val="0"/>
              </a:spcAft>
            </a:pPr>
            <a:endParaRPr lang="es-EC" dirty="0" smtClean="0">
              <a:ea typeface="Calibri" panose="020F0502020204030204" pitchFamily="34" charset="0"/>
              <a:cs typeface="Times New Roman" panose="02020603050405020304" pitchFamily="18" charset="0"/>
            </a:endParaRPr>
          </a:p>
          <a:p>
            <a:pPr algn="just">
              <a:spcAft>
                <a:spcPts val="0"/>
              </a:spcAft>
            </a:pPr>
            <a:r>
              <a:rPr lang="es-EC" dirty="0" smtClean="0">
                <a:ea typeface="Calibri" panose="020F0502020204030204" pitchFamily="34" charset="0"/>
                <a:cs typeface="Times New Roman" panose="02020603050405020304" pitchFamily="18" charset="0"/>
              </a:rPr>
              <a:t>Puertas </a:t>
            </a:r>
            <a:r>
              <a:rPr lang="es-EC" dirty="0">
                <a:ea typeface="Calibri" panose="020F0502020204030204" pitchFamily="34" charset="0"/>
                <a:cs typeface="Times New Roman" panose="02020603050405020304" pitchFamily="18" charset="0"/>
              </a:rPr>
              <a:t>falsas (</a:t>
            </a:r>
            <a:r>
              <a:rPr lang="es-EC" dirty="0" err="1">
                <a:ea typeface="Calibri" panose="020F0502020204030204" pitchFamily="34" charset="0"/>
                <a:cs typeface="Times New Roman" panose="02020603050405020304" pitchFamily="18" charset="0"/>
              </a:rPr>
              <a:t>trap</a:t>
            </a:r>
            <a:r>
              <a:rPr lang="es-EC" dirty="0">
                <a:ea typeface="Calibri" panose="020F0502020204030204" pitchFamily="34" charset="0"/>
                <a:cs typeface="Times New Roman" panose="02020603050405020304" pitchFamily="18" charset="0"/>
              </a:rPr>
              <a:t> </a:t>
            </a:r>
            <a:r>
              <a:rPr lang="es-EC" dirty="0" err="1">
                <a:ea typeface="Calibri" panose="020F0502020204030204" pitchFamily="34" charset="0"/>
                <a:cs typeface="Times New Roman" panose="02020603050405020304" pitchFamily="18" charset="0"/>
              </a:rPr>
              <a:t>doors</a:t>
            </a:r>
            <a:r>
              <a:rPr lang="es-EC" dirty="0">
                <a:ea typeface="Calibri" panose="020F0502020204030204" pitchFamily="34" charset="0"/>
                <a:cs typeface="Times New Roman" panose="02020603050405020304" pitchFamily="18" charset="0"/>
              </a:rPr>
              <a:t>), </a:t>
            </a:r>
            <a:r>
              <a:rPr lang="es-ES" dirty="0">
                <a:ea typeface="Calibri" panose="020F0502020204030204" pitchFamily="34" charset="0"/>
                <a:cs typeface="Times New Roman" panose="02020603050405020304" pitchFamily="18" charset="0"/>
              </a:rPr>
              <a:t>se la puede contemplar dentro COIP en los artículos:</a:t>
            </a:r>
            <a:endParaRPr lang="es-EC" sz="1600" dirty="0">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a:t>
            </a:r>
            <a:r>
              <a:rPr lang="es-AR" dirty="0">
                <a:ea typeface="Batang" panose="02030600000101010101" pitchFamily="18" charset="-127"/>
                <a:cs typeface="Arial" panose="020B0604020202020204" pitchFamily="34" charset="0"/>
              </a:rPr>
              <a:t>230.- Interceptación ilegal de datos. Número 1.</a:t>
            </a:r>
            <a:endParaRPr lang="es-EC" dirty="0">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a:t>
            </a:r>
            <a:r>
              <a:rPr lang="es-AR" dirty="0">
                <a:ea typeface="Batang" panose="02030600000101010101" pitchFamily="18" charset="-127"/>
                <a:cs typeface="Arial" panose="020B0604020202020204" pitchFamily="34" charset="0"/>
              </a:rPr>
              <a:t>232.- Ataque a la integridad de sistemas informáticos. Inciso número 1 y 2</a:t>
            </a:r>
            <a:r>
              <a:rPr lang="es-AR" dirty="0" smtClean="0">
                <a:ea typeface="Batang" panose="02030600000101010101" pitchFamily="18" charset="-127"/>
                <a:cs typeface="Arial" panose="020B0604020202020204" pitchFamily="34" charset="0"/>
              </a:rPr>
              <a:t>.</a:t>
            </a:r>
          </a:p>
          <a:p>
            <a:endParaRPr lang="es-EC" dirty="0"/>
          </a:p>
          <a:p>
            <a:r>
              <a:rPr lang="es-EC" dirty="0" smtClean="0"/>
              <a:t>Llave </a:t>
            </a:r>
            <a:r>
              <a:rPr lang="es-EC" dirty="0"/>
              <a:t>maestra (</a:t>
            </a:r>
            <a:r>
              <a:rPr lang="es-EC" dirty="0" err="1"/>
              <a:t>superzapping</a:t>
            </a:r>
            <a:r>
              <a:rPr lang="es-EC" dirty="0"/>
              <a:t>), </a:t>
            </a:r>
            <a:r>
              <a:rPr lang="es-ES" dirty="0"/>
              <a:t>se la puede contemplar dentro COIP en los artículos:</a:t>
            </a:r>
            <a:endParaRPr lang="es-EC" dirty="0"/>
          </a:p>
          <a:p>
            <a:pPr lvl="0">
              <a:lnSpc>
                <a:spcPct val="150000"/>
              </a:lnSpc>
            </a:pPr>
            <a:r>
              <a:rPr lang="es-ES" dirty="0"/>
              <a:t>Art. </a:t>
            </a:r>
            <a:r>
              <a:rPr lang="es-AR" dirty="0"/>
              <a:t>230.- Interceptación ilegal de datos. Inciso número 1.</a:t>
            </a:r>
            <a:endParaRPr lang="es-EC" dirty="0"/>
          </a:p>
          <a:p>
            <a:pPr lvl="0">
              <a:lnSpc>
                <a:spcPct val="150000"/>
              </a:lnSpc>
            </a:pPr>
            <a:r>
              <a:rPr lang="es-ES" dirty="0"/>
              <a:t>Art. </a:t>
            </a:r>
            <a:r>
              <a:rPr lang="es-AR" dirty="0"/>
              <a:t>232.- Ataque a la integridad de sistemas informáticos. Número 1 y 2.</a:t>
            </a:r>
            <a:endParaRPr lang="es-EC" dirty="0"/>
          </a:p>
          <a:p>
            <a:pPr lvl="0">
              <a:lnSpc>
                <a:spcPct val="150000"/>
              </a:lnSpc>
            </a:pPr>
            <a:r>
              <a:rPr lang="es-ES" dirty="0"/>
              <a:t>Art. </a:t>
            </a:r>
            <a:r>
              <a:rPr lang="es-AR" dirty="0"/>
              <a:t>234.- Acceso no consentido a un sistema informático.</a:t>
            </a:r>
            <a:endParaRPr lang="es-EC" dirty="0"/>
          </a:p>
          <a:p>
            <a:pPr marL="342900" lvl="0" indent="-342900" algn="just">
              <a:spcAft>
                <a:spcPts val="0"/>
              </a:spcAft>
              <a:buFont typeface="Arial" panose="020B0604020202020204" pitchFamily="34" charset="0"/>
              <a:buChar char="-"/>
              <a:tabLst>
                <a:tab pos="2700020" algn="ctr"/>
                <a:tab pos="5400040" algn="r"/>
              </a:tabLst>
            </a:pPr>
            <a:endParaRPr lang="es-EC" dirty="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692080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Rectángulo 4"/>
          <p:cNvSpPr/>
          <p:nvPr/>
        </p:nvSpPr>
        <p:spPr>
          <a:xfrm>
            <a:off x="1662548" y="530521"/>
            <a:ext cx="10196946" cy="5928803"/>
          </a:xfrm>
          <a:prstGeom prst="rect">
            <a:avLst/>
          </a:prstGeom>
        </p:spPr>
        <p:txBody>
          <a:bodyPr wrap="square">
            <a:spAutoFit/>
          </a:bodyPr>
          <a:lstStyle/>
          <a:p>
            <a:pPr algn="just">
              <a:lnSpc>
                <a:spcPct val="150000"/>
              </a:lnSpc>
              <a:spcAft>
                <a:spcPts val="0"/>
              </a:spcAft>
            </a:pPr>
            <a:r>
              <a:rPr lang="es-ES" sz="1700" dirty="0">
                <a:latin typeface="+mj-lt"/>
                <a:ea typeface="Calibri" panose="020F0502020204030204" pitchFamily="34" charset="0"/>
                <a:cs typeface="Times New Roman" panose="02020603050405020304" pitchFamily="18" charset="0"/>
              </a:rPr>
              <a:t>Clonación de teléfonos celulares</a:t>
            </a:r>
            <a:r>
              <a:rPr lang="es-EC" sz="1700" dirty="0">
                <a:latin typeface="+mj-lt"/>
                <a:ea typeface="Calibri" panose="020F0502020204030204" pitchFamily="34" charset="0"/>
                <a:cs typeface="Times New Roman" panose="02020603050405020304" pitchFamily="18" charset="0"/>
              </a:rPr>
              <a:t>, </a:t>
            </a:r>
            <a:r>
              <a:rPr lang="es-ES" sz="1700" dirty="0">
                <a:latin typeface="+mj-lt"/>
                <a:ea typeface="Calibri" panose="020F0502020204030204" pitchFamily="34" charset="0"/>
                <a:cs typeface="Times New Roman" panose="02020603050405020304" pitchFamily="18" charset="0"/>
              </a:rPr>
              <a:t>se la puede contemplar dentro COIP en los artículos:</a:t>
            </a:r>
            <a:endParaRPr lang="es-EC" sz="1700" dirty="0">
              <a:latin typeface="+mj-lt"/>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190.- Apropiación fraudulenta por medios </a:t>
            </a:r>
            <a:r>
              <a:rPr lang="es-AR" sz="1700" dirty="0" smtClean="0">
                <a:latin typeface="+mj-lt"/>
                <a:ea typeface="Batang" panose="02030600000101010101" pitchFamily="18" charset="-127"/>
                <a:cs typeface="Arial" panose="020B0604020202020204" pitchFamily="34" charset="0"/>
              </a:rPr>
              <a:t>electrónicos </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191.- Reprogramación o modificación de información de equipos terminales móviles </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192.- Intercambio, comercialización o compra de información de equipos terminales móviles. </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193.- Reemplazo de identificación de terminales móviles </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194.- Comercialización ilícita de terminales móviles.</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195.- Infraestructura ilícita.</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212.- Suplantación de identidad </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232.- Ataque a la integridad de sistemas informáticos. Inciso número 1</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234.- Acceso no consentido a un sistema </a:t>
            </a:r>
            <a:r>
              <a:rPr lang="es-AR" sz="1700" dirty="0" smtClean="0">
                <a:latin typeface="+mj-lt"/>
                <a:ea typeface="Batang" panose="02030600000101010101" pitchFamily="18" charset="-127"/>
                <a:cs typeface="Arial" panose="020B0604020202020204" pitchFamily="34" charset="0"/>
              </a:rPr>
              <a:t>informático.</a:t>
            </a:r>
            <a:endParaRPr lang="es-EC" sz="1700" dirty="0" smtClean="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AR" sz="1700" dirty="0" smtClean="0">
                <a:latin typeface="+mj-lt"/>
                <a:ea typeface="Batang" panose="02030600000101010101" pitchFamily="18" charset="-127"/>
                <a:cs typeface="Arial" panose="020B0604020202020204" pitchFamily="34" charset="0"/>
              </a:rPr>
              <a:t>Dentro </a:t>
            </a:r>
            <a:r>
              <a:rPr lang="es-AR" sz="1700" dirty="0">
                <a:latin typeface="+mj-lt"/>
                <a:ea typeface="Batang" panose="02030600000101010101" pitchFamily="18" charset="-127"/>
                <a:cs typeface="Arial" panose="020B0604020202020204" pitchFamily="34" charset="0"/>
              </a:rPr>
              <a:t>de este mismo delito </a:t>
            </a:r>
            <a:r>
              <a:rPr lang="es-ES" sz="1700" dirty="0">
                <a:latin typeface="+mj-lt"/>
                <a:ea typeface="Batang" panose="02030600000101010101" pitchFamily="18" charset="-127"/>
                <a:cs typeface="Arial" panose="020B0604020202020204" pitchFamily="34" charset="0"/>
              </a:rPr>
              <a:t>se puede contemplar dentro de la LEY ORGÁNICA DE TELECOMUNICACIONES en el artículo</a:t>
            </a:r>
            <a:r>
              <a:rPr lang="es-AR" sz="1700" dirty="0">
                <a:latin typeface="+mj-lt"/>
                <a:ea typeface="Batang" panose="02030600000101010101" pitchFamily="18" charset="-127"/>
                <a:cs typeface="Arial" panose="020B0604020202020204" pitchFamily="34" charset="0"/>
              </a:rPr>
              <a:t>:</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AR" sz="1700" dirty="0">
                <a:latin typeface="+mj-lt"/>
                <a:ea typeface="Batang" panose="02030600000101010101" pitchFamily="18" charset="-127"/>
                <a:cs typeface="Arial" panose="020B0604020202020204" pitchFamily="34" charset="0"/>
              </a:rPr>
              <a:t>Art. 118.- Infracciones de segunda clase. Literal a, número 2.</a:t>
            </a:r>
            <a:endParaRPr lang="es-EC" sz="1700" dirty="0">
              <a:latin typeface="+mj-lt"/>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sz="1700" dirty="0">
                <a:latin typeface="+mj-lt"/>
                <a:ea typeface="Batang" panose="02030600000101010101" pitchFamily="18" charset="-127"/>
                <a:cs typeface="Arial" panose="020B0604020202020204" pitchFamily="34" charset="0"/>
              </a:rPr>
              <a:t>Art. </a:t>
            </a:r>
            <a:r>
              <a:rPr lang="es-AR" sz="1700" dirty="0">
                <a:latin typeface="+mj-lt"/>
                <a:ea typeface="Batang" panose="02030600000101010101" pitchFamily="18" charset="-127"/>
                <a:cs typeface="Arial" panose="020B0604020202020204" pitchFamily="34" charset="0"/>
              </a:rPr>
              <a:t>119.- Infracciones de tercera clase. Literal a, número 1.</a:t>
            </a:r>
            <a:endParaRPr lang="es-EC" sz="1700" dirty="0">
              <a:effectLst/>
              <a:latin typeface="+mj-l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5313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Rectángulo 4"/>
          <p:cNvSpPr/>
          <p:nvPr/>
        </p:nvSpPr>
        <p:spPr>
          <a:xfrm>
            <a:off x="2105891" y="1860628"/>
            <a:ext cx="8742218" cy="3416320"/>
          </a:xfrm>
          <a:prstGeom prst="rect">
            <a:avLst/>
          </a:prstGeom>
        </p:spPr>
        <p:txBody>
          <a:bodyPr wrap="square">
            <a:spAutoFit/>
          </a:bodyPr>
          <a:lstStyle/>
          <a:p>
            <a:pPr algn="just">
              <a:lnSpc>
                <a:spcPct val="150000"/>
              </a:lnSpc>
              <a:spcAft>
                <a:spcPts val="0"/>
              </a:spcAft>
            </a:pPr>
            <a:r>
              <a:rPr lang="es-ES" dirty="0" err="1">
                <a:ea typeface="Calibri" panose="020F0502020204030204" pitchFamily="34" charset="0"/>
                <a:cs typeface="Times New Roman" panose="02020603050405020304" pitchFamily="18" charset="0"/>
              </a:rPr>
              <a:t>Call</a:t>
            </a:r>
            <a:r>
              <a:rPr lang="es-ES" dirty="0">
                <a:ea typeface="Calibri" panose="020F0502020204030204" pitchFamily="34" charset="0"/>
                <a:cs typeface="Times New Roman" panose="02020603050405020304" pitchFamily="18" charset="0"/>
              </a:rPr>
              <a:t> back o llamada revertida, se puede contemplar dentro de la LEY ORGÁNICA DE TELECOMUNICACIONES en los artículos:</a:t>
            </a:r>
            <a:endParaRPr lang="es-EC" sz="1600" dirty="0">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117.- Infracciones de primera clase. Literal a, número 1.</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118.- Infracciones de segunda clase. Literal a, número 2.</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119.- Infracciones de tercera clase. Literal a, número 1.</a:t>
            </a:r>
            <a:endParaRPr lang="es-EC" dirty="0">
              <a:solidFill>
                <a:srgbClr val="000000"/>
              </a:solidFill>
              <a:ea typeface="Batang" panose="02030600000101010101" pitchFamily="18" charset="-127"/>
              <a:cs typeface="Arial" panose="020B0604020202020204" pitchFamily="34" charset="0"/>
            </a:endParaRPr>
          </a:p>
          <a:p>
            <a:pPr marL="457200" algn="just">
              <a:lnSpc>
                <a:spcPct val="150000"/>
              </a:lnSpc>
              <a:spcAft>
                <a:spcPts val="0"/>
              </a:spcAft>
              <a:tabLst>
                <a:tab pos="2700020" algn="ctr"/>
                <a:tab pos="5400040" algn="r"/>
              </a:tabLst>
            </a:pPr>
            <a:r>
              <a:rPr lang="es-AR" dirty="0">
                <a:solidFill>
                  <a:srgbClr val="000000"/>
                </a:solidFill>
                <a:ea typeface="Batang" panose="02030600000101010101" pitchFamily="18" charset="-127"/>
                <a:cs typeface="Arial" panose="020B0604020202020204" pitchFamily="34" charset="0"/>
              </a:rPr>
              <a:t>Dentro de este mismo delito </a:t>
            </a:r>
            <a:r>
              <a:rPr lang="es-ES" dirty="0">
                <a:solidFill>
                  <a:srgbClr val="000000"/>
                </a:solidFill>
                <a:ea typeface="Batang" panose="02030600000101010101" pitchFamily="18" charset="-127"/>
                <a:cs typeface="Arial" panose="020B0604020202020204" pitchFamily="34" charset="0"/>
              </a:rPr>
              <a:t>se la puede contemplar dentro COIP en el artículo</a:t>
            </a:r>
            <a:r>
              <a:rPr lang="es-AR" dirty="0">
                <a:solidFill>
                  <a:srgbClr val="000000"/>
                </a:solidFill>
                <a:ea typeface="Batang" panose="02030600000101010101" pitchFamily="18" charset="-127"/>
                <a:cs typeface="Arial" panose="020B0604020202020204" pitchFamily="34" charset="0"/>
              </a:rPr>
              <a:t>:</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234.- Acceso no consentido a un sistema informático</a:t>
            </a:r>
            <a:r>
              <a:rPr lang="es-AR" dirty="0" smtClean="0">
                <a:solidFill>
                  <a:srgbClr val="000000"/>
                </a:solidFill>
                <a:ea typeface="Batang" panose="02030600000101010101" pitchFamily="18" charset="-127"/>
                <a:cs typeface="Arial" panose="020B0604020202020204" pitchFamily="34" charset="0"/>
              </a:rPr>
              <a:t>.</a:t>
            </a:r>
            <a:endParaRPr lang="es-EC" dirty="0">
              <a:solidFill>
                <a:srgbClr val="000000"/>
              </a:solidFill>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921760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Rectángulo 4"/>
          <p:cNvSpPr/>
          <p:nvPr/>
        </p:nvSpPr>
        <p:spPr>
          <a:xfrm>
            <a:off x="2576945" y="1541075"/>
            <a:ext cx="7716982" cy="3831818"/>
          </a:xfrm>
          <a:prstGeom prst="rect">
            <a:avLst/>
          </a:prstGeom>
        </p:spPr>
        <p:txBody>
          <a:bodyPr wrap="square">
            <a:spAutoFit/>
          </a:bodyPr>
          <a:lstStyle/>
          <a:p>
            <a:pPr algn="just">
              <a:lnSpc>
                <a:spcPct val="150000"/>
              </a:lnSpc>
              <a:spcAft>
                <a:spcPts val="0"/>
              </a:spcAft>
            </a:pPr>
            <a:r>
              <a:rPr lang="es-ES" dirty="0">
                <a:ea typeface="Calibri" panose="020F0502020204030204" pitchFamily="34" charset="0"/>
                <a:cs typeface="Times New Roman" panose="02020603050405020304" pitchFamily="18" charset="0"/>
              </a:rPr>
              <a:t>Fraude tercer país, se puede contemplar dentro de la LEY ORGÁNICA DE TELECOMUNICACIONES en los artículos:</a:t>
            </a:r>
            <a:endParaRPr lang="es-EC" sz="1600" dirty="0">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117.- Infracciones de primera clase. Literal a, número 1.</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118.- Infracciones de segunda clase. Literal a, número 2.</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119.- Infracciones de tercera clase. Literal a, número </a:t>
            </a:r>
            <a:r>
              <a:rPr lang="es-AR" dirty="0" smtClean="0">
                <a:solidFill>
                  <a:srgbClr val="000000"/>
                </a:solidFill>
                <a:ea typeface="Batang" panose="02030600000101010101" pitchFamily="18" charset="-127"/>
                <a:cs typeface="Arial" panose="020B0604020202020204" pitchFamily="34" charset="0"/>
              </a:rPr>
              <a:t>1.</a:t>
            </a:r>
          </a:p>
          <a:p>
            <a:pPr lvl="0" algn="just">
              <a:lnSpc>
                <a:spcPct val="150000"/>
              </a:lnSpc>
              <a:spcAft>
                <a:spcPts val="0"/>
              </a:spcAft>
              <a:tabLst>
                <a:tab pos="2700020" algn="ctr"/>
                <a:tab pos="5400040" algn="r"/>
              </a:tabLst>
            </a:pPr>
            <a:endParaRPr lang="es-AR"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AR" dirty="0" smtClean="0">
                <a:solidFill>
                  <a:srgbClr val="000000"/>
                </a:solidFill>
                <a:ea typeface="Batang" panose="02030600000101010101" pitchFamily="18" charset="-127"/>
                <a:cs typeface="Arial" panose="020B0604020202020204" pitchFamily="34" charset="0"/>
              </a:rPr>
              <a:t>Dentro </a:t>
            </a:r>
            <a:r>
              <a:rPr lang="es-AR" dirty="0">
                <a:solidFill>
                  <a:srgbClr val="000000"/>
                </a:solidFill>
                <a:ea typeface="Batang" panose="02030600000101010101" pitchFamily="18" charset="-127"/>
                <a:cs typeface="Arial" panose="020B0604020202020204" pitchFamily="34" charset="0"/>
              </a:rPr>
              <a:t>de este mismo delito </a:t>
            </a:r>
            <a:r>
              <a:rPr lang="es-ES" dirty="0">
                <a:solidFill>
                  <a:srgbClr val="000000"/>
                </a:solidFill>
                <a:ea typeface="Batang" panose="02030600000101010101" pitchFamily="18" charset="-127"/>
                <a:cs typeface="Arial" panose="020B0604020202020204" pitchFamily="34" charset="0"/>
              </a:rPr>
              <a:t>se la puede contemplar dentro COIP en el artículo</a:t>
            </a:r>
            <a:r>
              <a:rPr lang="es-AR" dirty="0">
                <a:solidFill>
                  <a:srgbClr val="000000"/>
                </a:solidFill>
                <a:ea typeface="Batang" panose="02030600000101010101" pitchFamily="18" charset="-127"/>
                <a:cs typeface="Arial" panose="020B0604020202020204" pitchFamily="34" charset="0"/>
              </a:rPr>
              <a:t>:</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234.- Acceso no consentido a un sistema informático.</a:t>
            </a:r>
            <a:endParaRPr lang="es-EC" dirty="0">
              <a:solidFill>
                <a:srgbClr val="000000"/>
              </a:solidFill>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38432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CuadroTexto 4"/>
          <p:cNvSpPr txBox="1"/>
          <p:nvPr/>
        </p:nvSpPr>
        <p:spPr>
          <a:xfrm>
            <a:off x="1918708" y="794799"/>
            <a:ext cx="9375177"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Las nuevas tecnologías pueden utilizarse para cometer otras conductas, como amenazas, coacciones, injurias o calumnias, suplantación de la personalidad, </a:t>
            </a:r>
            <a:r>
              <a:rPr lang="es-ES" sz="2000" dirty="0" smtClean="0"/>
              <a:t>defraudaciones</a:t>
            </a:r>
            <a:r>
              <a:rPr lang="es-ES" sz="2000" dirty="0"/>
              <a:t>.</a:t>
            </a:r>
            <a:endParaRPr lang="es-ES" sz="2000" dirty="0" smtClean="0"/>
          </a:p>
        </p:txBody>
      </p:sp>
      <p:sp>
        <p:nvSpPr>
          <p:cNvPr id="6" name="CuadroTexto 5"/>
          <p:cNvSpPr txBox="1"/>
          <p:nvPr/>
        </p:nvSpPr>
        <p:spPr>
          <a:xfrm>
            <a:off x="1921250" y="2570102"/>
            <a:ext cx="9382970"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La persecución de estos delitos puede resultar compleja, tanto la identificación y enjuiciamiento del infractor como la obtención y presentación de </a:t>
            </a:r>
            <a:r>
              <a:rPr lang="es-ES" sz="2000" dirty="0" smtClean="0"/>
              <a:t>pruebas.</a:t>
            </a:r>
          </a:p>
        </p:txBody>
      </p:sp>
      <p:sp>
        <p:nvSpPr>
          <p:cNvPr id="7" name="CuadroTexto 6"/>
          <p:cNvSpPr txBox="1"/>
          <p:nvPr/>
        </p:nvSpPr>
        <p:spPr>
          <a:xfrm>
            <a:off x="1923793" y="4460641"/>
            <a:ext cx="9377885" cy="146423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Los factores de crecimiento de estos delitos son la evolución y el fácil acceso a la tecnología, el poco conocimiento de los usuarios respecto a los diferentes tipos de delitos, la generación de nuevas formas para burlar los métodos de control implementados</a:t>
            </a:r>
            <a:endParaRPr lang="es-EC" sz="2000" dirty="0"/>
          </a:p>
        </p:txBody>
      </p:sp>
    </p:spTree>
    <p:extLst>
      <p:ext uri="{BB962C8B-B14F-4D97-AF65-F5344CB8AC3E}">
        <p14:creationId xmlns:p14="http://schemas.microsoft.com/office/powerpoint/2010/main" val="232584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Rectángulo 4"/>
          <p:cNvSpPr/>
          <p:nvPr/>
        </p:nvSpPr>
        <p:spPr>
          <a:xfrm>
            <a:off x="2840182" y="1416454"/>
            <a:ext cx="7716982" cy="4247317"/>
          </a:xfrm>
          <a:prstGeom prst="rect">
            <a:avLst/>
          </a:prstGeom>
        </p:spPr>
        <p:txBody>
          <a:bodyPr wrap="square">
            <a:spAutoFit/>
          </a:bodyPr>
          <a:lstStyle/>
          <a:p>
            <a:pPr algn="just">
              <a:lnSpc>
                <a:spcPct val="150000"/>
              </a:lnSpc>
              <a:spcAft>
                <a:spcPts val="0"/>
              </a:spcAft>
            </a:pPr>
            <a:r>
              <a:rPr lang="es-ES" dirty="0">
                <a:ea typeface="Calibri" panose="020F0502020204030204" pitchFamily="34" charset="0"/>
                <a:cs typeface="Times New Roman" panose="02020603050405020304" pitchFamily="18" charset="0"/>
              </a:rPr>
              <a:t>Fraude en roaming, se puede contemplar dentro de la LEY ORGÁNICA DE TELECOMUNICACIONES en los artículos:</a:t>
            </a:r>
            <a:endParaRPr lang="es-EC" sz="1600" dirty="0">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117.- Infracciones de primera clase. Literal a, número 1.</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118.- Infracciones de segunda clase. Literal a, número </a:t>
            </a:r>
            <a:r>
              <a:rPr lang="es-AR" dirty="0" smtClean="0">
                <a:solidFill>
                  <a:srgbClr val="000000"/>
                </a:solidFill>
                <a:ea typeface="Batang" panose="02030600000101010101" pitchFamily="18" charset="-127"/>
                <a:cs typeface="Arial" panose="020B0604020202020204" pitchFamily="34" charset="0"/>
              </a:rPr>
              <a:t>2.</a:t>
            </a:r>
            <a:endParaRPr lang="es-EC" dirty="0" smtClean="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AR" dirty="0" smtClean="0">
                <a:solidFill>
                  <a:srgbClr val="000000"/>
                </a:solidFill>
                <a:ea typeface="Batang" panose="02030600000101010101" pitchFamily="18" charset="-127"/>
                <a:cs typeface="Arial" panose="020B0604020202020204" pitchFamily="34" charset="0"/>
              </a:rPr>
              <a:t>Dentro </a:t>
            </a:r>
            <a:r>
              <a:rPr lang="es-AR" dirty="0">
                <a:solidFill>
                  <a:srgbClr val="000000"/>
                </a:solidFill>
                <a:ea typeface="Batang" panose="02030600000101010101" pitchFamily="18" charset="-127"/>
                <a:cs typeface="Arial" panose="020B0604020202020204" pitchFamily="34" charset="0"/>
              </a:rPr>
              <a:t>de este mismo delito </a:t>
            </a:r>
            <a:r>
              <a:rPr lang="es-ES" dirty="0">
                <a:solidFill>
                  <a:srgbClr val="000000"/>
                </a:solidFill>
                <a:ea typeface="Batang" panose="02030600000101010101" pitchFamily="18" charset="-127"/>
                <a:cs typeface="Arial" panose="020B0604020202020204" pitchFamily="34" charset="0"/>
              </a:rPr>
              <a:t>se la puede contemplar dentro COIP en los artículos</a:t>
            </a:r>
            <a:r>
              <a:rPr lang="es-AR" dirty="0">
                <a:solidFill>
                  <a:srgbClr val="000000"/>
                </a:solidFill>
                <a:ea typeface="Batang" panose="02030600000101010101" pitchFamily="18" charset="-127"/>
                <a:cs typeface="Arial" panose="020B0604020202020204" pitchFamily="34" charset="0"/>
              </a:rPr>
              <a:t>:</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pPr>
            <a:r>
              <a:rPr lang="es-ES" sz="1600" dirty="0">
                <a:ea typeface="Batang" panose="02030600000101010101" pitchFamily="18" charset="-127"/>
                <a:cs typeface="Times New Roman" panose="02020603050405020304" pitchFamily="18" charset="0"/>
              </a:rPr>
              <a:t>Art. </a:t>
            </a:r>
            <a:r>
              <a:rPr lang="es-EC" dirty="0">
                <a:ea typeface="Batang" panose="02030600000101010101" pitchFamily="18" charset="-127"/>
                <a:cs typeface="Times New Roman" panose="02020603050405020304" pitchFamily="18" charset="0"/>
              </a:rPr>
              <a:t>190.- Apropiación fraudulenta por medios electrónicos.</a:t>
            </a:r>
            <a:endParaRPr lang="es-EC" sz="1600" dirty="0">
              <a:ea typeface="Batang" panose="02030600000101010101" pitchFamily="18" charset="-127"/>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212.- Suplantación de identidad.</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234.- Acceso no consentido a un sistema informático.</a:t>
            </a:r>
            <a:endParaRPr lang="es-EC" dirty="0">
              <a:solidFill>
                <a:srgbClr val="000000"/>
              </a:solidFill>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826181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41</a:t>
            </a:fld>
            <a:endParaRPr lang="en-US" dirty="0"/>
          </a:p>
        </p:txBody>
      </p:sp>
      <p:sp>
        <p:nvSpPr>
          <p:cNvPr id="3" name="Rectángulo 2"/>
          <p:cNvSpPr/>
          <p:nvPr/>
        </p:nvSpPr>
        <p:spPr>
          <a:xfrm>
            <a:off x="2729344" y="1152907"/>
            <a:ext cx="7855527" cy="4610173"/>
          </a:xfrm>
          <a:prstGeom prst="rect">
            <a:avLst/>
          </a:prstGeom>
        </p:spPr>
        <p:txBody>
          <a:bodyPr wrap="square">
            <a:spAutoFit/>
          </a:bodyPr>
          <a:lstStyle/>
          <a:p>
            <a:pPr algn="just">
              <a:lnSpc>
                <a:spcPct val="150000"/>
              </a:lnSpc>
              <a:spcAft>
                <a:spcPts val="0"/>
              </a:spcAft>
            </a:pPr>
            <a:r>
              <a:rPr lang="es-ES" dirty="0">
                <a:ea typeface="Calibri" panose="020F0502020204030204" pitchFamily="34" charset="0"/>
                <a:cs typeface="Times New Roman" panose="02020603050405020304" pitchFamily="18" charset="0"/>
              </a:rPr>
              <a:t>Robo de líneas telefónicas, se puede contemplar dentro de la LEY ORGÁNICA DE TELECOMUNICACIONES en los artículos:</a:t>
            </a:r>
            <a:endParaRPr lang="es-EC" sz="1600" dirty="0">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118.- Infracciones de segunda clase. Literal a, número 2.</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119.- Infracciones de tercera clase. Literal a, número </a:t>
            </a:r>
            <a:r>
              <a:rPr lang="es-AR" dirty="0" smtClean="0">
                <a:solidFill>
                  <a:srgbClr val="000000"/>
                </a:solidFill>
                <a:ea typeface="Batang" panose="02030600000101010101" pitchFamily="18" charset="-127"/>
                <a:cs typeface="Arial" panose="020B0604020202020204" pitchFamily="34" charset="0"/>
              </a:rPr>
              <a:t>1.</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endParaRPr lang="es-EC" dirty="0" smtClean="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AR" dirty="0" smtClean="0">
                <a:solidFill>
                  <a:srgbClr val="000000"/>
                </a:solidFill>
                <a:ea typeface="Batang" panose="02030600000101010101" pitchFamily="18" charset="-127"/>
                <a:cs typeface="Arial" panose="020B0604020202020204" pitchFamily="34" charset="0"/>
              </a:rPr>
              <a:t>Dentro de este mismo delito </a:t>
            </a:r>
            <a:r>
              <a:rPr lang="es-ES" dirty="0" smtClean="0">
                <a:solidFill>
                  <a:srgbClr val="000000"/>
                </a:solidFill>
                <a:ea typeface="Batang" panose="02030600000101010101" pitchFamily="18" charset="-127"/>
                <a:cs typeface="Arial" panose="020B0604020202020204" pitchFamily="34" charset="0"/>
              </a:rPr>
              <a:t>se la puede contemplar dentro COIP en los artículos</a:t>
            </a:r>
            <a:r>
              <a:rPr lang="es-AR" dirty="0" smtClean="0">
                <a:solidFill>
                  <a:srgbClr val="000000"/>
                </a:solidFill>
                <a:ea typeface="Batang" panose="02030600000101010101" pitchFamily="18" charset="-127"/>
                <a:cs typeface="Arial" panose="020B0604020202020204" pitchFamily="34" charset="0"/>
              </a:rPr>
              <a:t>:</a:t>
            </a:r>
            <a:endParaRPr lang="es-EC" dirty="0" smtClean="0">
              <a:solidFill>
                <a:srgbClr val="000000"/>
              </a:solidFill>
              <a:ea typeface="Batang" panose="02030600000101010101" pitchFamily="18" charset="-127"/>
              <a:cs typeface="Arial" panose="020B0604020202020204" pitchFamily="34" charset="0"/>
            </a:endParaRPr>
          </a:p>
          <a:p>
            <a:pPr lvl="0">
              <a:lnSpc>
                <a:spcPct val="150000"/>
              </a:lnSpc>
              <a:spcAft>
                <a:spcPts val="0"/>
              </a:spcAft>
            </a:pPr>
            <a:r>
              <a:rPr lang="es-ES" sz="1600" dirty="0" smtClean="0">
                <a:ea typeface="Batang" panose="02030600000101010101" pitchFamily="18" charset="-127"/>
                <a:cs typeface="Times New Roman" panose="02020603050405020304" pitchFamily="18" charset="0"/>
              </a:rPr>
              <a:t>Art</a:t>
            </a:r>
            <a:r>
              <a:rPr lang="es-ES" sz="1600" dirty="0">
                <a:ea typeface="Batang" panose="02030600000101010101" pitchFamily="18" charset="-127"/>
                <a:cs typeface="Times New Roman" panose="02020603050405020304" pitchFamily="18" charset="0"/>
              </a:rPr>
              <a:t>. </a:t>
            </a:r>
            <a:r>
              <a:rPr lang="es-EC" dirty="0">
                <a:ea typeface="Batang" panose="02030600000101010101" pitchFamily="18" charset="-127"/>
                <a:cs typeface="Times New Roman" panose="02020603050405020304" pitchFamily="18" charset="0"/>
              </a:rPr>
              <a:t>186.- Estafa. Número 3.</a:t>
            </a:r>
            <a:endParaRPr lang="es-EC" sz="1600" dirty="0">
              <a:ea typeface="Batang" panose="02030600000101010101" pitchFamily="18" charset="-127"/>
              <a:cs typeface="Times New Roman" panose="02020603050405020304" pitchFamily="18" charset="0"/>
            </a:endParaRPr>
          </a:p>
          <a:p>
            <a:pPr lvl="0">
              <a:lnSpc>
                <a:spcPct val="150000"/>
              </a:lnSpc>
              <a:spcAft>
                <a:spcPts val="0"/>
              </a:spcAft>
            </a:pPr>
            <a:r>
              <a:rPr lang="es-ES" sz="1600" dirty="0">
                <a:ea typeface="Batang" panose="02030600000101010101" pitchFamily="18" charset="-127"/>
                <a:cs typeface="Times New Roman" panose="02020603050405020304" pitchFamily="18" charset="0"/>
              </a:rPr>
              <a:t>Art. </a:t>
            </a:r>
            <a:r>
              <a:rPr lang="es-EC" dirty="0">
                <a:ea typeface="Batang" panose="02030600000101010101" pitchFamily="18" charset="-127"/>
                <a:cs typeface="Times New Roman" panose="02020603050405020304" pitchFamily="18" charset="0"/>
              </a:rPr>
              <a:t>190.- Apropiación fraudulenta por medios electrónicos.</a:t>
            </a:r>
            <a:endParaRPr lang="es-EC" sz="1600" dirty="0">
              <a:ea typeface="Batang" panose="02030600000101010101" pitchFamily="18" charset="-127"/>
              <a:cs typeface="Times New Roman" panose="02020603050405020304" pitchFamily="18"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212.- Suplantación de identidad.</a:t>
            </a:r>
            <a:endParaRPr lang="es-EC" dirty="0">
              <a:solidFill>
                <a:srgbClr val="000000"/>
              </a:solidFill>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solidFill>
                  <a:srgbClr val="000000"/>
                </a:solidFill>
                <a:ea typeface="Batang" panose="02030600000101010101" pitchFamily="18" charset="-127"/>
                <a:cs typeface="Arial" panose="020B0604020202020204" pitchFamily="34" charset="0"/>
              </a:rPr>
              <a:t>Art. </a:t>
            </a:r>
            <a:r>
              <a:rPr lang="es-AR" dirty="0">
                <a:solidFill>
                  <a:srgbClr val="000000"/>
                </a:solidFill>
                <a:ea typeface="Batang" panose="02030600000101010101" pitchFamily="18" charset="-127"/>
                <a:cs typeface="Arial" panose="020B0604020202020204" pitchFamily="34" charset="0"/>
              </a:rPr>
              <a:t>234.- Acceso no consentido a un sistema informático.</a:t>
            </a:r>
            <a:endParaRPr lang="es-EC" dirty="0">
              <a:solidFill>
                <a:srgbClr val="000000"/>
              </a:solidFill>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78340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42</a:t>
            </a:fld>
            <a:endParaRPr lang="en-US" dirty="0"/>
          </a:p>
        </p:txBody>
      </p:sp>
      <p:sp>
        <p:nvSpPr>
          <p:cNvPr id="3" name="Rectángulo 2"/>
          <p:cNvSpPr/>
          <p:nvPr/>
        </p:nvSpPr>
        <p:spPr>
          <a:xfrm>
            <a:off x="2757054" y="1748756"/>
            <a:ext cx="7356764" cy="3363678"/>
          </a:xfrm>
          <a:prstGeom prst="rect">
            <a:avLst/>
          </a:prstGeom>
        </p:spPr>
        <p:txBody>
          <a:bodyPr wrap="square">
            <a:spAutoFit/>
          </a:bodyPr>
          <a:lstStyle/>
          <a:p>
            <a:pPr algn="just">
              <a:lnSpc>
                <a:spcPct val="150000"/>
              </a:lnSpc>
              <a:spcAft>
                <a:spcPts val="0"/>
              </a:spcAft>
            </a:pPr>
            <a:r>
              <a:rPr lang="es-ES" dirty="0" err="1">
                <a:ea typeface="Calibri" panose="020F0502020204030204" pitchFamily="34" charset="0"/>
                <a:cs typeface="Times New Roman" panose="02020603050405020304" pitchFamily="18" charset="0"/>
              </a:rPr>
              <a:t>By</a:t>
            </a:r>
            <a:r>
              <a:rPr lang="es-ES" dirty="0">
                <a:ea typeface="Calibri" panose="020F0502020204030204" pitchFamily="34" charset="0"/>
                <a:cs typeface="Times New Roman" panose="02020603050405020304" pitchFamily="18" charset="0"/>
              </a:rPr>
              <a:t> pass, se puede contemplar dentro de la LEY ORGÁNICA DE TELECOMUNICACIONES en los artículos:</a:t>
            </a:r>
            <a:endParaRPr lang="es-EC" sz="1600" dirty="0">
              <a:ea typeface="Calibri" panose="020F0502020204030204" pitchFamily="34" charset="0"/>
              <a:cs typeface="Times New Roman" panose="02020603050405020304" pitchFamily="18"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a:t>
            </a:r>
            <a:r>
              <a:rPr lang="es-AR" dirty="0">
                <a:ea typeface="Batang" panose="02030600000101010101" pitchFamily="18" charset="-127"/>
                <a:cs typeface="Arial" panose="020B0604020202020204" pitchFamily="34" charset="0"/>
              </a:rPr>
              <a:t>118.- Infracciones de segunda clase. Literal a, número 2.</a:t>
            </a:r>
            <a:endParaRPr lang="es-EC" dirty="0">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a:t>
            </a:r>
            <a:r>
              <a:rPr lang="es-AR" dirty="0">
                <a:ea typeface="Batang" panose="02030600000101010101" pitchFamily="18" charset="-127"/>
                <a:cs typeface="Arial" panose="020B0604020202020204" pitchFamily="34" charset="0"/>
              </a:rPr>
              <a:t>119.- Infracciones de tercera clase. Literal a, número </a:t>
            </a:r>
            <a:r>
              <a:rPr lang="es-AR" dirty="0" smtClean="0">
                <a:ea typeface="Batang" panose="02030600000101010101" pitchFamily="18" charset="-127"/>
                <a:cs typeface="Arial" panose="020B0604020202020204" pitchFamily="34" charset="0"/>
              </a:rPr>
              <a:t>1.</a:t>
            </a:r>
          </a:p>
          <a:p>
            <a:pPr lvl="0" algn="just">
              <a:lnSpc>
                <a:spcPct val="150000"/>
              </a:lnSpc>
              <a:spcAft>
                <a:spcPts val="0"/>
              </a:spcAft>
              <a:tabLst>
                <a:tab pos="2700020" algn="ctr"/>
                <a:tab pos="5400040" algn="r"/>
              </a:tabLst>
            </a:pPr>
            <a:endParaRPr lang="es-AR" dirty="0" smtClean="0">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AR" dirty="0" smtClean="0">
                <a:ea typeface="Batang" panose="02030600000101010101" pitchFamily="18" charset="-127"/>
                <a:cs typeface="Arial" panose="020B0604020202020204" pitchFamily="34" charset="0"/>
              </a:rPr>
              <a:t>Dentro </a:t>
            </a:r>
            <a:r>
              <a:rPr lang="es-AR" dirty="0">
                <a:ea typeface="Batang" panose="02030600000101010101" pitchFamily="18" charset="-127"/>
                <a:cs typeface="Arial" panose="020B0604020202020204" pitchFamily="34" charset="0"/>
              </a:rPr>
              <a:t>de este mismo delito </a:t>
            </a:r>
            <a:r>
              <a:rPr lang="es-ES" dirty="0">
                <a:ea typeface="Batang" panose="02030600000101010101" pitchFamily="18" charset="-127"/>
                <a:cs typeface="Arial" panose="020B0604020202020204" pitchFamily="34" charset="0"/>
              </a:rPr>
              <a:t>se la puede contemplar dentro COIP en el artículo</a:t>
            </a:r>
            <a:r>
              <a:rPr lang="es-AR" dirty="0">
                <a:ea typeface="Batang" panose="02030600000101010101" pitchFamily="18" charset="-127"/>
                <a:cs typeface="Arial" panose="020B0604020202020204" pitchFamily="34" charset="0"/>
              </a:rPr>
              <a:t>:</a:t>
            </a:r>
            <a:endParaRPr lang="es-EC" dirty="0">
              <a:ea typeface="Batang" panose="02030600000101010101" pitchFamily="18" charset="-127"/>
              <a:cs typeface="Arial" panose="020B0604020202020204" pitchFamily="34" charset="0"/>
            </a:endParaRPr>
          </a:p>
          <a:p>
            <a:pPr lvl="0" algn="just">
              <a:lnSpc>
                <a:spcPct val="150000"/>
              </a:lnSpc>
              <a:spcAft>
                <a:spcPts val="0"/>
              </a:spcAft>
              <a:tabLst>
                <a:tab pos="2700020" algn="ctr"/>
                <a:tab pos="5400040" algn="r"/>
              </a:tabLst>
            </a:pPr>
            <a:r>
              <a:rPr lang="es-ES" dirty="0">
                <a:ea typeface="Batang" panose="02030600000101010101" pitchFamily="18" charset="-127"/>
                <a:cs typeface="Arial" panose="020B0604020202020204" pitchFamily="34" charset="0"/>
              </a:rPr>
              <a:t>Art. </a:t>
            </a:r>
            <a:r>
              <a:rPr lang="es-AR" dirty="0">
                <a:ea typeface="Batang" panose="02030600000101010101" pitchFamily="18" charset="-127"/>
                <a:cs typeface="Arial" panose="020B0604020202020204" pitchFamily="34" charset="0"/>
              </a:rPr>
              <a:t>234.- Acceso no consentido a un sistema informático.</a:t>
            </a:r>
            <a:endParaRPr lang="es-EC" dirty="0">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72591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43</a:t>
            </a:fld>
            <a:endParaRPr lang="en-US" dirty="0"/>
          </a:p>
        </p:txBody>
      </p:sp>
      <p:sp>
        <p:nvSpPr>
          <p:cNvPr id="3" name="Botón de acción: Inicio 2">
            <a:hlinkClick r:id="rId2" action="ppaction://hlinksldjump" highlightClick="1"/>
          </p:cNvPr>
          <p:cNvSpPr/>
          <p:nvPr/>
        </p:nvSpPr>
        <p:spPr>
          <a:xfrm>
            <a:off x="11387119" y="6120050"/>
            <a:ext cx="415637" cy="514545"/>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
        <p:nvSpPr>
          <p:cNvPr id="4" name="Rectángulo 3"/>
          <p:cNvSpPr/>
          <p:nvPr/>
        </p:nvSpPr>
        <p:spPr>
          <a:xfrm>
            <a:off x="1870358" y="328515"/>
            <a:ext cx="9185566" cy="1015663"/>
          </a:xfrm>
          <a:prstGeom prst="rect">
            <a:avLst/>
          </a:prstGeom>
        </p:spPr>
        <p:txBody>
          <a:bodyPr wrap="square">
            <a:spAutoFit/>
          </a:bodyPr>
          <a:lstStyle/>
          <a:p>
            <a:pPr lvl="1" algn="just">
              <a:lnSpc>
                <a:spcPct val="150000"/>
              </a:lnSpc>
              <a:spcAft>
                <a:spcPts val="0"/>
              </a:spcAft>
              <a:tabLst>
                <a:tab pos="2700020" algn="ctr"/>
                <a:tab pos="5400040" algn="r"/>
                <a:tab pos="-1329690" algn="l"/>
              </a:tabLst>
            </a:pPr>
            <a:r>
              <a:rPr lang="es-ES" sz="2000" b="1" dirty="0" smtClean="0">
                <a:solidFill>
                  <a:srgbClr val="000000"/>
                </a:solidFill>
                <a:latin typeface="+mj-lt"/>
                <a:ea typeface="Batang" panose="02030600000101010101" pitchFamily="18" charset="-127"/>
                <a:cs typeface="Times New Roman" panose="02020603050405020304" pitchFamily="18" charset="0"/>
              </a:rPr>
              <a:t>CASOS DE DELITOS INFORMÁTICOS SANCIONADOS EN ECUADOR CON EL CÓDIGO ORGÁNICO INTEGRAL PENAL (COIP).</a:t>
            </a:r>
            <a:endParaRPr lang="es-EC" sz="2000" dirty="0">
              <a:solidFill>
                <a:srgbClr val="000000"/>
              </a:solidFill>
              <a:effectLst/>
              <a:latin typeface="+mj-lt"/>
              <a:ea typeface="Batang" panose="02030600000101010101" pitchFamily="18" charset="-127"/>
              <a:cs typeface="Times New Roman" panose="02020603050405020304" pitchFamily="18" charset="0"/>
            </a:endParaRPr>
          </a:p>
        </p:txBody>
      </p:sp>
      <p:sp>
        <p:nvSpPr>
          <p:cNvPr id="5" name="Rectángulo 4"/>
          <p:cNvSpPr/>
          <p:nvPr/>
        </p:nvSpPr>
        <p:spPr>
          <a:xfrm>
            <a:off x="2105889" y="1270350"/>
            <a:ext cx="9074728" cy="1754326"/>
          </a:xfrm>
          <a:prstGeom prst="rect">
            <a:avLst/>
          </a:prstGeom>
        </p:spPr>
        <p:txBody>
          <a:bodyPr wrap="square">
            <a:spAutoFit/>
          </a:bodyPr>
          <a:lstStyle/>
          <a:p>
            <a:pPr indent="252095" algn="just">
              <a:lnSpc>
                <a:spcPct val="150000"/>
              </a:lnSpc>
              <a:spcAft>
                <a:spcPts val="0"/>
              </a:spcAft>
            </a:pPr>
            <a:r>
              <a:rPr lang="es-ES" dirty="0">
                <a:latin typeface="+mj-lt"/>
                <a:ea typeface="Calibri" panose="020F0502020204030204" pitchFamily="34" charset="0"/>
              </a:rPr>
              <a:t>Según datos recopilados por la Fiscalía del Ecuador y expuestos en un boletín publicado el 13 de junio del 2015, los delitos más comunes son: Transferencia ilícita de dinero, apropiación fraudulenta de datos personales, interceptación ilegal de datos, acoso sexual.</a:t>
            </a:r>
            <a:endParaRPr lang="es-EC" dirty="0">
              <a:effectLst/>
              <a:latin typeface="+mj-lt"/>
              <a:ea typeface="Calibri" panose="020F050202020403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022758" y="3010821"/>
            <a:ext cx="9005456" cy="3623773"/>
          </a:xfrm>
          <a:prstGeom prst="rect">
            <a:avLst/>
          </a:prstGeom>
          <a:noFill/>
          <a:ln>
            <a:noFill/>
          </a:ln>
        </p:spPr>
      </p:pic>
    </p:spTree>
    <p:extLst>
      <p:ext uri="{BB962C8B-B14F-4D97-AF65-F5344CB8AC3E}">
        <p14:creationId xmlns:p14="http://schemas.microsoft.com/office/powerpoint/2010/main" val="885638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44</a:t>
            </a:fld>
            <a:endParaRPr lang="en-US" dirty="0"/>
          </a:p>
        </p:txBody>
      </p:sp>
      <p:sp>
        <p:nvSpPr>
          <p:cNvPr id="3" name="CuadroTexto 2"/>
          <p:cNvSpPr txBox="1"/>
          <p:nvPr/>
        </p:nvSpPr>
        <p:spPr>
          <a:xfrm>
            <a:off x="1258484" y="552742"/>
            <a:ext cx="10180320" cy="1200329"/>
          </a:xfrm>
          <a:prstGeom prst="rect">
            <a:avLst/>
          </a:prstGeom>
          <a:noFill/>
        </p:spPr>
        <p:txBody>
          <a:bodyPr wrap="square" rtlCol="0">
            <a:spAutoFit/>
          </a:bodyPr>
          <a:lstStyle/>
          <a:p>
            <a:pPr lvl="1" algn="ctr"/>
            <a:r>
              <a:rPr lang="es-ES" sz="3600" b="1" dirty="0" smtClean="0"/>
              <a:t>PROPUESTAS </a:t>
            </a:r>
            <a:r>
              <a:rPr lang="es-ES" sz="3600" b="1" dirty="0"/>
              <a:t>NACIONALES A LA SEGURIDAD DE LA INFORMACIÓN</a:t>
            </a:r>
            <a:r>
              <a:rPr lang="es-ES" sz="3600" b="1" dirty="0" smtClean="0"/>
              <a:t>.</a:t>
            </a:r>
            <a:endParaRPr lang="es-EC" sz="3600" dirty="0"/>
          </a:p>
        </p:txBody>
      </p:sp>
      <p:sp>
        <p:nvSpPr>
          <p:cNvPr id="4" name="CuadroTexto 3"/>
          <p:cNvSpPr txBox="1"/>
          <p:nvPr/>
        </p:nvSpPr>
        <p:spPr>
          <a:xfrm>
            <a:off x="1311578" y="1988111"/>
            <a:ext cx="10127225" cy="461665"/>
          </a:xfrm>
          <a:prstGeom prst="rect">
            <a:avLst/>
          </a:prstGeom>
          <a:noFill/>
        </p:spPr>
        <p:txBody>
          <a:bodyPr wrap="square" rtlCol="0">
            <a:spAutoFit/>
          </a:bodyPr>
          <a:lstStyle/>
          <a:p>
            <a:pPr lvl="1"/>
            <a:r>
              <a:rPr lang="es-ES" sz="2400" b="1" dirty="0"/>
              <a:t>Esquema Gubernamental de Seguridad de la Información EGSI.</a:t>
            </a:r>
            <a:endParaRPr lang="es-EC" sz="2400" dirty="0"/>
          </a:p>
        </p:txBody>
      </p:sp>
      <p:sp>
        <p:nvSpPr>
          <p:cNvPr id="5" name="Rectángulo 4"/>
          <p:cNvSpPr/>
          <p:nvPr/>
        </p:nvSpPr>
        <p:spPr>
          <a:xfrm>
            <a:off x="7024257" y="2710452"/>
            <a:ext cx="4904509" cy="3970318"/>
          </a:xfrm>
          <a:prstGeom prst="rect">
            <a:avLst/>
          </a:prstGeom>
        </p:spPr>
        <p:txBody>
          <a:bodyPr wrap="square">
            <a:spAutoFit/>
          </a:bodyPr>
          <a:lstStyle/>
          <a:p>
            <a:pPr algn="just"/>
            <a:r>
              <a:rPr lang="es-EC" dirty="0"/>
              <a:t>En los capítulos número: uno, tres, cinco, seis, siete del EGSI que hace mención a diferentes métodos para dar seguridad y mantener ordenada la información. Dentro de los más importantes son:</a:t>
            </a:r>
          </a:p>
          <a:p>
            <a:pPr marL="285750" indent="-285750" algn="just">
              <a:lnSpc>
                <a:spcPct val="150000"/>
              </a:lnSpc>
              <a:buFont typeface="Arial" panose="020B0604020202020204" pitchFamily="34" charset="0"/>
              <a:buChar char="•"/>
            </a:pPr>
            <a:r>
              <a:rPr lang="es-EC" dirty="0"/>
              <a:t>Política de </a:t>
            </a:r>
            <a:r>
              <a:rPr lang="es-EC" dirty="0" smtClean="0"/>
              <a:t>Seguridad</a:t>
            </a:r>
          </a:p>
          <a:p>
            <a:pPr marL="285750" indent="-285750" algn="just">
              <a:lnSpc>
                <a:spcPct val="150000"/>
              </a:lnSpc>
              <a:buFont typeface="Arial" panose="020B0604020202020204" pitchFamily="34" charset="0"/>
              <a:buChar char="•"/>
            </a:pPr>
            <a:r>
              <a:rPr lang="es-EC" dirty="0"/>
              <a:t>Gestión de </a:t>
            </a:r>
            <a:r>
              <a:rPr lang="es-EC" dirty="0" smtClean="0"/>
              <a:t>Activos</a:t>
            </a:r>
          </a:p>
          <a:p>
            <a:pPr marL="285750" indent="-285750" algn="just">
              <a:lnSpc>
                <a:spcPct val="150000"/>
              </a:lnSpc>
              <a:buFont typeface="Arial" panose="020B0604020202020204" pitchFamily="34" charset="0"/>
              <a:buChar char="•"/>
            </a:pPr>
            <a:r>
              <a:rPr lang="es-EC" dirty="0"/>
              <a:t>Seguridad Física y del </a:t>
            </a:r>
            <a:r>
              <a:rPr lang="es-EC" dirty="0" smtClean="0"/>
              <a:t>Entorno</a:t>
            </a:r>
          </a:p>
          <a:p>
            <a:pPr marL="285750" indent="-285750" algn="just">
              <a:lnSpc>
                <a:spcPct val="150000"/>
              </a:lnSpc>
              <a:buFont typeface="Arial" panose="020B0604020202020204" pitchFamily="34" charset="0"/>
              <a:buChar char="•"/>
            </a:pPr>
            <a:r>
              <a:rPr lang="es-EC" dirty="0"/>
              <a:t>Gestión de Comunicaciones y </a:t>
            </a:r>
            <a:r>
              <a:rPr lang="es-EC" dirty="0" smtClean="0"/>
              <a:t>Operaciones</a:t>
            </a:r>
          </a:p>
          <a:p>
            <a:pPr marL="285750" indent="-285750" algn="just">
              <a:lnSpc>
                <a:spcPct val="150000"/>
              </a:lnSpc>
              <a:buFont typeface="Arial" panose="020B0604020202020204" pitchFamily="34" charset="0"/>
              <a:buChar char="•"/>
            </a:pPr>
            <a:r>
              <a:rPr lang="es-EC" dirty="0"/>
              <a:t>Control de Acceso</a:t>
            </a:r>
          </a:p>
        </p:txBody>
      </p:sp>
      <p:sp>
        <p:nvSpPr>
          <p:cNvPr id="6" name="Rectángulo 5"/>
          <p:cNvSpPr/>
          <p:nvPr/>
        </p:nvSpPr>
        <p:spPr>
          <a:xfrm>
            <a:off x="1658085" y="2710452"/>
            <a:ext cx="4717105" cy="2585323"/>
          </a:xfrm>
          <a:prstGeom prst="rect">
            <a:avLst/>
          </a:prstGeom>
        </p:spPr>
        <p:txBody>
          <a:bodyPr wrap="square">
            <a:spAutoFit/>
          </a:bodyPr>
          <a:lstStyle/>
          <a:p>
            <a:pPr algn="just"/>
            <a:r>
              <a:rPr lang="es-EC" dirty="0" smtClean="0">
                <a:latin typeface="+mj-lt"/>
                <a:ea typeface="Calibri" panose="020F0502020204030204" pitchFamily="34" charset="0"/>
                <a:cs typeface="Times New Roman" panose="02020603050405020304" pitchFamily="18" charset="0"/>
              </a:rPr>
              <a:t>Se </a:t>
            </a:r>
            <a:r>
              <a:rPr lang="es-EC" dirty="0">
                <a:latin typeface="+mj-lt"/>
                <a:ea typeface="Calibri" panose="020F0502020204030204" pitchFamily="34" charset="0"/>
                <a:cs typeface="Times New Roman" panose="02020603050405020304" pitchFamily="18" charset="0"/>
              </a:rPr>
              <a:t>basa en la norma técnica ecuatoriana INEN ISO/IEC 27002 para Gestión de la Seguridad de la Información. Que establece un conjunto de directrices prioritarias para Gestión de la Seguridad de la Información e inicia un proceso de mejora continua en las instituciones de la Administración Pública.</a:t>
            </a:r>
            <a:endParaRPr lang="es-EC" dirty="0">
              <a:latin typeface="+mj-lt"/>
            </a:endParaRPr>
          </a:p>
        </p:txBody>
      </p:sp>
    </p:spTree>
    <p:extLst>
      <p:ext uri="{BB962C8B-B14F-4D97-AF65-F5344CB8AC3E}">
        <p14:creationId xmlns:p14="http://schemas.microsoft.com/office/powerpoint/2010/main" val="3303082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45</a:t>
            </a:fld>
            <a:endParaRPr lang="en-US" dirty="0"/>
          </a:p>
        </p:txBody>
      </p:sp>
      <p:sp>
        <p:nvSpPr>
          <p:cNvPr id="3" name="CuadroTexto 2"/>
          <p:cNvSpPr txBox="1"/>
          <p:nvPr/>
        </p:nvSpPr>
        <p:spPr>
          <a:xfrm>
            <a:off x="1838051" y="358291"/>
            <a:ext cx="10127225" cy="461665"/>
          </a:xfrm>
          <a:prstGeom prst="rect">
            <a:avLst/>
          </a:prstGeom>
          <a:noFill/>
        </p:spPr>
        <p:txBody>
          <a:bodyPr wrap="square" rtlCol="0">
            <a:spAutoFit/>
          </a:bodyPr>
          <a:lstStyle/>
          <a:p>
            <a:pPr lvl="1"/>
            <a:r>
              <a:rPr lang="es-ES" sz="2400" b="1" dirty="0"/>
              <a:t>Comando de Ciberdefensa</a:t>
            </a:r>
            <a:endParaRPr lang="es-EC" sz="2400" dirty="0"/>
          </a:p>
        </p:txBody>
      </p:sp>
      <p:sp>
        <p:nvSpPr>
          <p:cNvPr id="5" name="Rectángulo 4"/>
          <p:cNvSpPr/>
          <p:nvPr/>
        </p:nvSpPr>
        <p:spPr>
          <a:xfrm>
            <a:off x="2327564" y="1069447"/>
            <a:ext cx="8686800" cy="1477328"/>
          </a:xfrm>
          <a:prstGeom prst="rect">
            <a:avLst/>
          </a:prstGeom>
        </p:spPr>
        <p:txBody>
          <a:bodyPr wrap="square">
            <a:spAutoFit/>
          </a:bodyPr>
          <a:lstStyle/>
          <a:p>
            <a:pPr algn="just"/>
            <a:r>
              <a:rPr lang="es-EC" dirty="0"/>
              <a:t>El termino Ciberdefensa es la capacidad del Estado para prevenir y contrarrestar toda amenaza o incidente de naturaleza cibernética que afecte la soberanía nacional.</a:t>
            </a:r>
          </a:p>
          <a:p>
            <a:pPr algn="just"/>
            <a:r>
              <a:rPr lang="es-EC" dirty="0"/>
              <a:t>En Ecuador el comando de Ciberdefensa está contemplado en La Agenda Política de la Defensa (APD) 2014-2017 del Ministerio de Defensa Nacional. </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598159" y="2796266"/>
            <a:ext cx="8125259" cy="3812352"/>
          </a:xfrm>
          <a:prstGeom prst="rect">
            <a:avLst/>
          </a:prstGeom>
          <a:noFill/>
          <a:ln>
            <a:noFill/>
          </a:ln>
        </p:spPr>
      </p:pic>
    </p:spTree>
    <p:extLst>
      <p:ext uri="{BB962C8B-B14F-4D97-AF65-F5344CB8AC3E}">
        <p14:creationId xmlns:p14="http://schemas.microsoft.com/office/powerpoint/2010/main" val="182595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46</a:t>
            </a:fld>
            <a:endParaRPr lang="en-US" dirty="0"/>
          </a:p>
        </p:txBody>
      </p:sp>
      <p:sp>
        <p:nvSpPr>
          <p:cNvPr id="3" name="CuadroTexto 2"/>
          <p:cNvSpPr txBox="1"/>
          <p:nvPr/>
        </p:nvSpPr>
        <p:spPr>
          <a:xfrm>
            <a:off x="1450124" y="691242"/>
            <a:ext cx="10127225" cy="461665"/>
          </a:xfrm>
          <a:prstGeom prst="rect">
            <a:avLst/>
          </a:prstGeom>
          <a:noFill/>
        </p:spPr>
        <p:txBody>
          <a:bodyPr wrap="square" rtlCol="0">
            <a:spAutoFit/>
          </a:bodyPr>
          <a:lstStyle/>
          <a:p>
            <a:pPr lvl="1"/>
            <a:r>
              <a:rPr lang="es-ES" sz="2400" b="1" dirty="0"/>
              <a:t>Propuesta de ley de protección de datos</a:t>
            </a:r>
            <a:endParaRPr lang="es-EC" sz="2400" dirty="0"/>
          </a:p>
        </p:txBody>
      </p:sp>
      <p:sp>
        <p:nvSpPr>
          <p:cNvPr id="4" name="Rectángulo 3"/>
          <p:cNvSpPr/>
          <p:nvPr/>
        </p:nvSpPr>
        <p:spPr>
          <a:xfrm>
            <a:off x="2204972" y="1346750"/>
            <a:ext cx="8617527" cy="2169825"/>
          </a:xfrm>
          <a:prstGeom prst="rect">
            <a:avLst/>
          </a:prstGeom>
        </p:spPr>
        <p:txBody>
          <a:bodyPr wrap="square">
            <a:spAutoFit/>
          </a:bodyPr>
          <a:lstStyle/>
          <a:p>
            <a:pPr indent="252095" algn="just">
              <a:lnSpc>
                <a:spcPct val="150000"/>
              </a:lnSpc>
              <a:spcAft>
                <a:spcPts val="0"/>
              </a:spcAft>
            </a:pPr>
            <a:r>
              <a:rPr lang="es-ES" dirty="0">
                <a:latin typeface="+mj-lt"/>
                <a:ea typeface="Calibri" panose="020F0502020204030204" pitchFamily="34" charset="0"/>
              </a:rPr>
              <a:t>Los datos es toda información que se refiere a cualquier dato de una persona, puede ser identificado por medio de informaciones como: el nombre, la dirección, la de nacimiento, la nacionalidad, sexo, antepasados, estado civil, situación económica, situación financiera, profesión, religión, costumbres y familia, etc.</a:t>
            </a:r>
            <a:endParaRPr lang="es-EC" dirty="0">
              <a:effectLst/>
              <a:latin typeface="+mj-lt"/>
              <a:ea typeface="Calibri" panose="020F0502020204030204" pitchFamily="34" charset="0"/>
            </a:endParaRPr>
          </a:p>
        </p:txBody>
      </p:sp>
      <p:pic>
        <p:nvPicPr>
          <p:cNvPr id="5" name="Imagen 4"/>
          <p:cNvPicPr>
            <a:picLocks noChangeAspect="1"/>
          </p:cNvPicPr>
          <p:nvPr/>
        </p:nvPicPr>
        <p:blipFill>
          <a:blip r:embed="rId2"/>
          <a:stretch>
            <a:fillRect/>
          </a:stretch>
        </p:blipFill>
        <p:spPr>
          <a:xfrm>
            <a:off x="3746355" y="3710418"/>
            <a:ext cx="5114925" cy="2886075"/>
          </a:xfrm>
          <a:prstGeom prst="rect">
            <a:avLst/>
          </a:prstGeom>
        </p:spPr>
      </p:pic>
      <p:sp>
        <p:nvSpPr>
          <p:cNvPr id="6" name="Botón de acción: Inicio 5">
            <a:hlinkClick r:id="rId3" action="ppaction://hlinksldjump" highlightClick="1"/>
          </p:cNvPr>
          <p:cNvSpPr/>
          <p:nvPr/>
        </p:nvSpPr>
        <p:spPr>
          <a:xfrm>
            <a:off x="11501419" y="6177200"/>
            <a:ext cx="415637" cy="514545"/>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64575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47</a:t>
            </a:fld>
            <a:endParaRPr lang="en-US" dirty="0"/>
          </a:p>
        </p:txBody>
      </p:sp>
      <p:sp>
        <p:nvSpPr>
          <p:cNvPr id="3" name="CuadroTexto 2"/>
          <p:cNvSpPr txBox="1"/>
          <p:nvPr/>
        </p:nvSpPr>
        <p:spPr>
          <a:xfrm>
            <a:off x="1258484" y="552742"/>
            <a:ext cx="10180320" cy="646331"/>
          </a:xfrm>
          <a:prstGeom prst="rect">
            <a:avLst/>
          </a:prstGeom>
          <a:noFill/>
        </p:spPr>
        <p:txBody>
          <a:bodyPr wrap="square" rtlCol="0">
            <a:spAutoFit/>
          </a:bodyPr>
          <a:lstStyle/>
          <a:p>
            <a:pPr lvl="1" algn="ctr"/>
            <a:r>
              <a:rPr lang="es-ES" sz="3600" b="1" dirty="0" smtClean="0"/>
              <a:t>CONCLUSIONES</a:t>
            </a:r>
            <a:endParaRPr lang="es-EC" sz="3600" dirty="0"/>
          </a:p>
        </p:txBody>
      </p:sp>
      <p:sp>
        <p:nvSpPr>
          <p:cNvPr id="4" name="Rectángulo 3"/>
          <p:cNvSpPr/>
          <p:nvPr/>
        </p:nvSpPr>
        <p:spPr>
          <a:xfrm>
            <a:off x="1801091" y="1389024"/>
            <a:ext cx="9504218" cy="4662815"/>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ea typeface="Batang" panose="02030600000101010101" pitchFamily="18" charset="-127"/>
                <a:cs typeface="Arial" panose="020B0604020202020204" pitchFamily="34" charset="0"/>
              </a:rPr>
              <a:t>En la actualidad existen diversas formas para realizar estos delitos mediante la ingeniería social, engaños o utilizando métodos avanzados para el ingreso en sistemas informáticos y de telecomunicaciones con el objetivo de copiar, borrar, modificar, transferir información y con esto lograr que en pocos segundos colapsen varios sistemas informáticos, como también afectar la privacidad de las personas ya que en algunas ocasiones estos datos obtenidos de manera ilegal se los pueden vender por grandes sumas de dinero.</a:t>
            </a:r>
            <a:endParaRPr lang="es-EC" dirty="0">
              <a:ea typeface="Batang" panose="02030600000101010101" pitchFamily="18" charset="-127"/>
              <a:cs typeface="Arial" panose="020B0604020202020204" pitchFamily="34" charset="0"/>
            </a:endParaRPr>
          </a:p>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ea typeface="Batang" panose="02030600000101010101" pitchFamily="18" charset="-127"/>
                <a:cs typeface="Arial" panose="020B0604020202020204" pitchFamily="34" charset="0"/>
              </a:rPr>
              <a:t> La mayoría de personas o empresas (sujetos pasivos), no denuncian estos delitos, con el objetivo de evitar el desprestigio por un fallo en la seguridad. Las víctimas prefieren asumir las consecuencias del delito e intentar prevenirlo para el futuro utilizando métodos más sofisticados para la protección de sus sistemas. </a:t>
            </a:r>
            <a:endParaRPr lang="es-EC" dirty="0">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97813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48</a:t>
            </a:fld>
            <a:endParaRPr lang="en-US" dirty="0"/>
          </a:p>
        </p:txBody>
      </p:sp>
      <p:sp>
        <p:nvSpPr>
          <p:cNvPr id="3" name="Rectángulo 2"/>
          <p:cNvSpPr/>
          <p:nvPr/>
        </p:nvSpPr>
        <p:spPr>
          <a:xfrm>
            <a:off x="2008914" y="1555758"/>
            <a:ext cx="8756068" cy="3831818"/>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solidFill>
                  <a:srgbClr val="000000"/>
                </a:solidFill>
                <a:latin typeface="+mj-lt"/>
                <a:ea typeface="Batang" panose="02030600000101010101" pitchFamily="18" charset="-127"/>
                <a:cs typeface="Arial" panose="020B0604020202020204" pitchFamily="34" charset="0"/>
              </a:rPr>
              <a:t>A los delincuentes de delitos informáticos y de telecomunicaciones se los puede diferenciar de un delincuente común, ya que estos poseen habilidades para acceder y manipular sistemas informáticos con gran facilidad, existe una clase que no se la llamaría delincuente, sino que toma el nombre de hacker ético, este es el encargado de buscar todas las vulnerabilidades que puede tener una institución; este realizará un análisis minucioso y entregara un informe detallado de todos los problemas en seguridad informática encontrados en la institución que se realizó el análisis</a:t>
            </a:r>
            <a:r>
              <a:rPr lang="es-ES" dirty="0" smtClean="0">
                <a:solidFill>
                  <a:srgbClr val="000000"/>
                </a:solidFill>
                <a:latin typeface="+mj-lt"/>
                <a:ea typeface="Batang" panose="02030600000101010101" pitchFamily="18" charset="-127"/>
                <a:cs typeface="Arial" panose="020B0604020202020204" pitchFamily="34" charset="0"/>
              </a:rPr>
              <a:t>.</a:t>
            </a:r>
            <a:endParaRPr lang="es-EC" dirty="0">
              <a:solidFill>
                <a:srgbClr val="000000"/>
              </a:solidFill>
              <a:latin typeface="+mj-l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539039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49</a:t>
            </a:fld>
            <a:endParaRPr lang="en-US" dirty="0"/>
          </a:p>
        </p:txBody>
      </p:sp>
      <p:sp>
        <p:nvSpPr>
          <p:cNvPr id="3" name="Rectángulo 2"/>
          <p:cNvSpPr/>
          <p:nvPr/>
        </p:nvSpPr>
        <p:spPr>
          <a:xfrm>
            <a:off x="2341418" y="1361035"/>
            <a:ext cx="8575964" cy="4247317"/>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Lst>
            </a:pPr>
            <a:r>
              <a:rPr lang="es-ES" dirty="0">
                <a:solidFill>
                  <a:srgbClr val="000000"/>
                </a:solidFill>
                <a:ea typeface="Batang" panose="02030600000101010101" pitchFamily="18" charset="-127"/>
                <a:cs typeface="Arial" panose="020B0604020202020204" pitchFamily="34" charset="0"/>
              </a:rPr>
              <a:t>En el mundo de la informática y de las telecomunicaciones existen diversos tipos de delitos, en este trabajo se los ha clasificado de acuerdo a su intencionalidad como: fraude, sabotaje informático, robo de servicios, acceso no autorizado a servicios informático, espionaje informático y el robo o hurto de software; con esta división se ha conseguido realizar un análisis con los artículos de las leyes ecuatorianas (COIP y Ley de Orgánica de Telecomunicaciones) que están en vigencia ya que en sus textos se indica si se está cometiendo algún acto ilícito empleando medios tecnológicos, como también la sanción en el caso ser declarado culpable.</a:t>
            </a:r>
            <a:endParaRPr lang="es-EC" dirty="0">
              <a:solidFill>
                <a:srgbClr val="000000"/>
              </a:solidFill>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93538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CuadroTexto 4"/>
          <p:cNvSpPr txBox="1"/>
          <p:nvPr/>
        </p:nvSpPr>
        <p:spPr>
          <a:xfrm>
            <a:off x="1881148" y="1902466"/>
            <a:ext cx="9403642"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C" sz="2000" dirty="0" smtClean="0"/>
              <a:t>Se necesita investigar acerca de los delitos informáticos y de telecomunicaciones, para poder conocer los diversos delitos que se pueden dar en Ecuador.</a:t>
            </a:r>
            <a:endParaRPr lang="es-EC" sz="2000" dirty="0"/>
          </a:p>
        </p:txBody>
      </p:sp>
      <p:sp>
        <p:nvSpPr>
          <p:cNvPr id="6" name="CuadroTexto 5"/>
          <p:cNvSpPr txBox="1"/>
          <p:nvPr/>
        </p:nvSpPr>
        <p:spPr>
          <a:xfrm>
            <a:off x="1901820" y="3208510"/>
            <a:ext cx="9382970" cy="112371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C" sz="2000" dirty="0" smtClean="0"/>
              <a:t>También si los delitos están considerados en las Leyes de nuestro país, para que los infractores pueden ser acusados y puedan tener una o varias sanciones.</a:t>
            </a:r>
            <a:endParaRPr lang="es-EC" sz="2000" dirty="0"/>
          </a:p>
        </p:txBody>
      </p:sp>
      <p:sp>
        <p:nvSpPr>
          <p:cNvPr id="7" name="CuadroTexto 6"/>
          <p:cNvSpPr txBox="1"/>
          <p:nvPr/>
        </p:nvSpPr>
        <p:spPr>
          <a:xfrm>
            <a:off x="1906905" y="4589961"/>
            <a:ext cx="9377885" cy="783193"/>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smtClean="0"/>
              <a:t>Se debe proporcionar información para que las personas no sean victimas de los delitos.</a:t>
            </a:r>
            <a:endParaRPr lang="es-EC" sz="2000" dirty="0"/>
          </a:p>
        </p:txBody>
      </p:sp>
      <p:sp>
        <p:nvSpPr>
          <p:cNvPr id="8" name="CuadroTexto 7"/>
          <p:cNvSpPr txBox="1"/>
          <p:nvPr/>
        </p:nvSpPr>
        <p:spPr>
          <a:xfrm>
            <a:off x="4352785" y="854685"/>
            <a:ext cx="5692461" cy="769441"/>
          </a:xfrm>
          <a:prstGeom prst="rect">
            <a:avLst/>
          </a:prstGeom>
          <a:noFill/>
        </p:spPr>
        <p:txBody>
          <a:bodyPr wrap="square" rtlCol="0">
            <a:spAutoFit/>
          </a:bodyPr>
          <a:lstStyle/>
          <a:p>
            <a:r>
              <a:rPr lang="es-EC" sz="4400" b="1" dirty="0" smtClean="0"/>
              <a:t>JUSTIFICACION</a:t>
            </a:r>
            <a:endParaRPr lang="es-EC" sz="4400" b="1" dirty="0"/>
          </a:p>
        </p:txBody>
      </p:sp>
    </p:spTree>
    <p:extLst>
      <p:ext uri="{BB962C8B-B14F-4D97-AF65-F5344CB8AC3E}">
        <p14:creationId xmlns:p14="http://schemas.microsoft.com/office/powerpoint/2010/main" val="325854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50</a:t>
            </a:fld>
            <a:endParaRPr lang="en-US" dirty="0"/>
          </a:p>
        </p:txBody>
      </p:sp>
      <p:sp>
        <p:nvSpPr>
          <p:cNvPr id="3" name="Rectángulo 2"/>
          <p:cNvSpPr/>
          <p:nvPr/>
        </p:nvSpPr>
        <p:spPr>
          <a:xfrm>
            <a:off x="2840180" y="1247962"/>
            <a:ext cx="7841673" cy="4610173"/>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solidFill>
                  <a:srgbClr val="000000"/>
                </a:solidFill>
                <a:ea typeface="Batang" panose="02030600000101010101" pitchFamily="18" charset="-127"/>
                <a:cs typeface="Arial" panose="020B0604020202020204" pitchFamily="34" charset="0"/>
              </a:rPr>
              <a:t>Uno de los principales problemas que se considera en delitos informáticos y de telecomunicaciones, es la obtención de pruebas para que pueden ser juzgados los delincuentes que cometen actos ilícitos; ya que en muchos de los casos no se tiene el conocimiento y herramientas necesarias para poder obtener pistas y posteriormente llevarlo ante las autoridades competentes. </a:t>
            </a:r>
            <a:endParaRPr lang="es-EC" dirty="0">
              <a:solidFill>
                <a:srgbClr val="000000"/>
              </a:solidFill>
              <a:ea typeface="Batang" panose="02030600000101010101" pitchFamily="18" charset="-127"/>
              <a:cs typeface="Arial" panose="020B0604020202020204" pitchFamily="34" charset="0"/>
            </a:endParaRPr>
          </a:p>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solidFill>
                  <a:srgbClr val="000000"/>
                </a:solidFill>
                <a:ea typeface="Batang" panose="02030600000101010101" pitchFamily="18" charset="-127"/>
                <a:cs typeface="Arial" panose="020B0604020202020204" pitchFamily="34" charset="0"/>
              </a:rPr>
              <a:t>A medida que la tecnología evoluciona se desarrolla hardware y software para la detección oportuna de los delitos y se logrará proveer una infraestructura robusta para que pueda soportar el cometimiento de actos ilícitos.</a:t>
            </a:r>
            <a:endParaRPr lang="es-EC" dirty="0">
              <a:solidFill>
                <a:srgbClr val="000000"/>
              </a:solidFill>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046787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51</a:t>
            </a:fld>
            <a:endParaRPr lang="en-US" dirty="0"/>
          </a:p>
        </p:txBody>
      </p:sp>
      <p:sp>
        <p:nvSpPr>
          <p:cNvPr id="3" name="Rectángulo 2"/>
          <p:cNvSpPr/>
          <p:nvPr/>
        </p:nvSpPr>
        <p:spPr>
          <a:xfrm>
            <a:off x="2604654" y="1152907"/>
            <a:ext cx="8146473" cy="5025671"/>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solidFill>
                  <a:srgbClr val="000000"/>
                </a:solidFill>
                <a:ea typeface="Batang" panose="02030600000101010101" pitchFamily="18" charset="-127"/>
                <a:cs typeface="Arial" panose="020B0604020202020204" pitchFamily="34" charset="0"/>
              </a:rPr>
              <a:t>En Ecuador se está comenzando a contrarrestar este tipo de delitos con la creación de leyes y organismos estatales encargados de proteger los sistemas informáticos y de telecomunicaciones con el fin de poder detectar, sancionar y notificar cuando se estén produciendo los actos ilícitos</a:t>
            </a:r>
            <a:r>
              <a:rPr lang="es-ES" dirty="0" smtClean="0">
                <a:solidFill>
                  <a:srgbClr val="000000"/>
                </a:solidFill>
                <a:ea typeface="Batang" panose="02030600000101010101" pitchFamily="18" charset="-127"/>
                <a:cs typeface="Arial" panose="020B0604020202020204" pitchFamily="34" charset="0"/>
              </a:rPr>
              <a:t>.</a:t>
            </a:r>
            <a:endParaRPr lang="es-EC" dirty="0">
              <a:solidFill>
                <a:srgbClr val="000000"/>
              </a:solidFill>
              <a:ea typeface="Batang" panose="02030600000101010101" pitchFamily="18" charset="-127"/>
              <a:cs typeface="Arial" panose="020B0604020202020204" pitchFamily="34" charset="0"/>
            </a:endParaRPr>
          </a:p>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solidFill>
                  <a:srgbClr val="000000"/>
                </a:solidFill>
                <a:ea typeface="Batang" panose="02030600000101010101" pitchFamily="18" charset="-127"/>
                <a:cs typeface="Arial" panose="020B0604020202020204" pitchFamily="34" charset="0"/>
              </a:rPr>
              <a:t>En las universidades donde existe carreas de informática y telecomunicaciones, se debería implementar asignaturas dedicadas para dar a conocer a sus estudiantes, qué clase de delitos se pueden cometer y si los mismo tienen una sanción en las leyes del Ecuador, lo que llevaría a estar más capacitados en el tema y con la finalidad de desarrollar proyectos, software para la correcta mitigación de los delitos.</a:t>
            </a:r>
            <a:endParaRPr lang="es-EC" dirty="0">
              <a:solidFill>
                <a:srgbClr val="000000"/>
              </a:solidFill>
              <a:effectLst/>
              <a:ea typeface="Batang" panose="02030600000101010101" pitchFamily="18" charset="-127"/>
              <a:cs typeface="Arial" panose="020B0604020202020204" pitchFamily="34" charset="0"/>
            </a:endParaRPr>
          </a:p>
        </p:txBody>
      </p:sp>
      <p:sp>
        <p:nvSpPr>
          <p:cNvPr id="4" name="Botón de acción: Inicio 3">
            <a:hlinkClick r:id="rId2" action="ppaction://hlinksldjump" highlightClick="1"/>
          </p:cNvPr>
          <p:cNvSpPr/>
          <p:nvPr/>
        </p:nvSpPr>
        <p:spPr>
          <a:xfrm>
            <a:off x="11501419" y="6177200"/>
            <a:ext cx="415637" cy="514545"/>
          </a:xfrm>
          <a:prstGeom prst="actionButtonHom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9920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52</a:t>
            </a:fld>
            <a:endParaRPr lang="en-US" dirty="0"/>
          </a:p>
        </p:txBody>
      </p:sp>
      <p:sp>
        <p:nvSpPr>
          <p:cNvPr id="3" name="CuadroTexto 2"/>
          <p:cNvSpPr txBox="1"/>
          <p:nvPr/>
        </p:nvSpPr>
        <p:spPr>
          <a:xfrm>
            <a:off x="1258484" y="511177"/>
            <a:ext cx="10180320" cy="646331"/>
          </a:xfrm>
          <a:prstGeom prst="rect">
            <a:avLst/>
          </a:prstGeom>
          <a:noFill/>
        </p:spPr>
        <p:txBody>
          <a:bodyPr wrap="square" rtlCol="0">
            <a:spAutoFit/>
          </a:bodyPr>
          <a:lstStyle/>
          <a:p>
            <a:pPr lvl="1" algn="ctr"/>
            <a:r>
              <a:rPr lang="es-ES" sz="3600" b="1" dirty="0" smtClean="0"/>
              <a:t>RECOMENDACIONES</a:t>
            </a:r>
            <a:endParaRPr lang="es-EC" sz="3600" dirty="0"/>
          </a:p>
        </p:txBody>
      </p:sp>
      <p:sp>
        <p:nvSpPr>
          <p:cNvPr id="4" name="Rectángulo 3"/>
          <p:cNvSpPr/>
          <p:nvPr/>
        </p:nvSpPr>
        <p:spPr>
          <a:xfrm>
            <a:off x="2386243" y="1199073"/>
            <a:ext cx="8752810" cy="5493812"/>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solidFill>
                  <a:srgbClr val="000000"/>
                </a:solidFill>
                <a:latin typeface="+mj-lt"/>
                <a:ea typeface="Batang" panose="02030600000101010101" pitchFamily="18" charset="-127"/>
                <a:cs typeface="Arial" panose="020B0604020202020204" pitchFamily="34" charset="0"/>
              </a:rPr>
              <a:t>Se debe estar actualizado en temas sobre delitos informáticos, para poder contrarrestar; en especial los funcionarios de TIC, de cada institución ya que son ellos los manejan todos los sistemas de seguridad de datos como también el acceso a internet ya que esta es la puerta de conexión con gran nube que existe en el mundo.</a:t>
            </a:r>
            <a:endParaRPr lang="es-EC" dirty="0">
              <a:solidFill>
                <a:srgbClr val="000000"/>
              </a:solidFill>
              <a:latin typeface="+mj-lt"/>
              <a:ea typeface="Batang" panose="02030600000101010101" pitchFamily="18" charset="-127"/>
              <a:cs typeface="Arial" panose="020B0604020202020204" pitchFamily="34" charset="0"/>
            </a:endParaRPr>
          </a:p>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solidFill>
                  <a:srgbClr val="000000"/>
                </a:solidFill>
                <a:latin typeface="+mj-lt"/>
                <a:ea typeface="Batang" panose="02030600000101010101" pitchFamily="18" charset="-127"/>
                <a:cs typeface="Arial" panose="020B0604020202020204" pitchFamily="34" charset="0"/>
              </a:rPr>
              <a:t>Se debe tener cuidado y aplicar métodos de seguridad informática en                           sistemas domésticos o empresariales para contrarrestar y evitar al máximo sufrir las consecuencias de acciones ilegales.</a:t>
            </a:r>
            <a:endParaRPr lang="es-EC" dirty="0">
              <a:solidFill>
                <a:srgbClr val="000000"/>
              </a:solidFill>
              <a:latin typeface="+mj-lt"/>
              <a:ea typeface="Batang" panose="02030600000101010101" pitchFamily="18" charset="-127"/>
              <a:cs typeface="Arial" panose="020B0604020202020204" pitchFamily="34" charset="0"/>
            </a:endParaRPr>
          </a:p>
          <a:p>
            <a:pPr marL="342900" lvl="0" indent="-342900" algn="just">
              <a:lnSpc>
                <a:spcPct val="150000"/>
              </a:lnSpc>
              <a:spcAft>
                <a:spcPts val="0"/>
              </a:spcAft>
              <a:buFont typeface="Arial" panose="020B0604020202020204" pitchFamily="34" charset="0"/>
              <a:buChar char="-"/>
              <a:tabLst>
                <a:tab pos="2700020" algn="ctr"/>
                <a:tab pos="5400040" algn="r"/>
              </a:tabLst>
            </a:pPr>
            <a:r>
              <a:rPr lang="es-ES" dirty="0">
                <a:solidFill>
                  <a:srgbClr val="000000"/>
                </a:solidFill>
                <a:latin typeface="+mj-lt"/>
                <a:ea typeface="Batang" panose="02030600000101010101" pitchFamily="18" charset="-127"/>
                <a:cs typeface="Arial" panose="020B0604020202020204" pitchFamily="34" charset="0"/>
              </a:rPr>
              <a:t>Se debe generar profesionales especializados en el estudio de delitos informáticos y de telecomunicaciones; para que puedan responder a la creciente necesidad de la sociedad de contar con asesores entendidos en el tema, y ser capaces de brindar sustento y respaldo legal para cada una de los delitos que se llegaran a cometer.</a:t>
            </a:r>
            <a:endParaRPr lang="es-EC" dirty="0">
              <a:solidFill>
                <a:srgbClr val="000000"/>
              </a:solidFill>
              <a:effectLst/>
              <a:latin typeface="+mj-l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937661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53</a:t>
            </a:fld>
            <a:endParaRPr lang="en-US" dirty="0"/>
          </a:p>
        </p:txBody>
      </p:sp>
      <p:sp>
        <p:nvSpPr>
          <p:cNvPr id="3" name="Rectángulo 2"/>
          <p:cNvSpPr/>
          <p:nvPr/>
        </p:nvSpPr>
        <p:spPr>
          <a:xfrm>
            <a:off x="2909454" y="1305480"/>
            <a:ext cx="7398327" cy="4247317"/>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Lst>
            </a:pPr>
            <a:r>
              <a:rPr lang="es-ES" dirty="0">
                <a:ea typeface="Batang" panose="02030600000101010101" pitchFamily="18" charset="-127"/>
                <a:cs typeface="Arial" panose="020B0604020202020204" pitchFamily="34" charset="0"/>
              </a:rPr>
              <a:t>Se debe tener una política de seguridad para cada institución, con el objetivo de introducir normas básicas o guiarse de textos, para el manejo de sistemas informáticos como también en su parte de telecomunicaciones.</a:t>
            </a:r>
            <a:endParaRPr lang="es-EC" dirty="0">
              <a:ea typeface="Batang" panose="02030600000101010101" pitchFamily="18" charset="-127"/>
              <a:cs typeface="Arial" panose="020B0604020202020204" pitchFamily="34" charset="0"/>
            </a:endParaRPr>
          </a:p>
          <a:p>
            <a:pPr marL="342900" lvl="0" indent="-342900" algn="just">
              <a:lnSpc>
                <a:spcPct val="150000"/>
              </a:lnSpc>
              <a:spcAft>
                <a:spcPts val="0"/>
              </a:spcAft>
              <a:buFont typeface="Arial" panose="020B0604020202020204" pitchFamily="34" charset="0"/>
              <a:buChar char="-"/>
              <a:tabLst>
                <a:tab pos="2700020" algn="ctr"/>
                <a:tab pos="5400040" algn="r"/>
                <a:tab pos="449580" algn="l"/>
              </a:tabLst>
            </a:pPr>
            <a:r>
              <a:rPr lang="es-ES" dirty="0">
                <a:ea typeface="Batang" panose="02030600000101010101" pitchFamily="18" charset="-127"/>
                <a:cs typeface="Arial" panose="020B0604020202020204" pitchFamily="34" charset="0"/>
              </a:rPr>
              <a:t>Se debe capacitar a todas las personas para que sean más atentas mediante charlas, conferencias entre otras para que no sean víctimas de este tipo de delitos y con esto precautelar la información que poseen dentro y fuera de sus lugares de trabajo y que no sean blanco fáciles de los delincuentes que comenten actos ilícitos.</a:t>
            </a:r>
            <a:endParaRPr lang="es-EC" dirty="0">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028459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54</a:t>
            </a:fld>
            <a:endParaRPr lang="en-US" dirty="0"/>
          </a:p>
        </p:txBody>
      </p:sp>
      <p:sp>
        <p:nvSpPr>
          <p:cNvPr id="3" name="Rectángulo 2"/>
          <p:cNvSpPr/>
          <p:nvPr/>
        </p:nvSpPr>
        <p:spPr>
          <a:xfrm>
            <a:off x="2826327" y="1859385"/>
            <a:ext cx="7204364" cy="3000821"/>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2700020" algn="ctr"/>
                <a:tab pos="5400040" algn="r"/>
              </a:tabLst>
            </a:pPr>
            <a:r>
              <a:rPr lang="es-ES" dirty="0">
                <a:solidFill>
                  <a:srgbClr val="000000"/>
                </a:solidFill>
                <a:ea typeface="Batang" panose="02030600000101010101" pitchFamily="18" charset="-127"/>
                <a:cs typeface="Arial" panose="020B0604020202020204" pitchFamily="34" charset="0"/>
              </a:rPr>
              <a:t>Dado el carácter trasnacional de los delitos informáticos y de telecomunicaciones, mediante el uso de las computadoras se hace imprescindible establecer tratados de extradición o acuerdos de ayuda mutua entre todos países, como también permitan fijar mecanismos para la cooperación internacional con el fin de contrarrestar eficazmente la incidencia de la criminalidad informática.</a:t>
            </a:r>
            <a:endParaRPr lang="es-EC" dirty="0">
              <a:solidFill>
                <a:srgbClr val="000000"/>
              </a:solidFill>
              <a:effectLs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52775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57F1E4F-1CFF-5643-939E-217C01CDF565}" type="slidenum">
              <a:rPr lang="en-US" smtClean="0"/>
              <a:pPr/>
              <a:t>55</a:t>
            </a:fld>
            <a:endParaRPr lang="en-US" dirty="0"/>
          </a:p>
        </p:txBody>
      </p:sp>
      <p:sp>
        <p:nvSpPr>
          <p:cNvPr id="4" name="CuadroTexto 3"/>
          <p:cNvSpPr txBox="1"/>
          <p:nvPr/>
        </p:nvSpPr>
        <p:spPr>
          <a:xfrm>
            <a:off x="1700213" y="2114549"/>
            <a:ext cx="8943973" cy="2308324"/>
          </a:xfrm>
          <a:prstGeom prst="rect">
            <a:avLst/>
          </a:prstGeom>
          <a:noFill/>
        </p:spPr>
        <p:txBody>
          <a:bodyPr wrap="square" rtlCol="0">
            <a:spAutoFit/>
          </a:bodyPr>
          <a:lstStyle/>
          <a:p>
            <a:pPr algn="ctr"/>
            <a:r>
              <a:rPr lang="es-EC" sz="7200" dirty="0" smtClean="0">
                <a:solidFill>
                  <a:srgbClr val="59FFF9"/>
                </a:solidFill>
                <a:latin typeface="OCR A Extended" panose="02010509020102010303" pitchFamily="50" charset="0"/>
              </a:rPr>
              <a:t>GRACIAS </a:t>
            </a:r>
          </a:p>
          <a:p>
            <a:pPr algn="ctr"/>
            <a:r>
              <a:rPr lang="es-EC" sz="7200" dirty="0" smtClean="0">
                <a:solidFill>
                  <a:srgbClr val="59FFF9"/>
                </a:solidFill>
                <a:latin typeface="OCR A Extended" panose="02010509020102010303" pitchFamily="50" charset="0"/>
              </a:rPr>
              <a:t>POR SU ATENCION</a:t>
            </a:r>
            <a:endParaRPr lang="es-EC" sz="7200" dirty="0">
              <a:solidFill>
                <a:srgbClr val="59FFF9"/>
              </a:solidFill>
              <a:latin typeface="OCR A Extended" panose="02010509020102010303" pitchFamily="50" charset="0"/>
            </a:endParaRPr>
          </a:p>
        </p:txBody>
      </p:sp>
    </p:spTree>
    <p:extLst>
      <p:ext uri="{BB962C8B-B14F-4D97-AF65-F5344CB8AC3E}">
        <p14:creationId xmlns:p14="http://schemas.microsoft.com/office/powerpoint/2010/main" val="2052466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CuadroTexto 4"/>
          <p:cNvSpPr txBox="1"/>
          <p:nvPr/>
        </p:nvSpPr>
        <p:spPr>
          <a:xfrm>
            <a:off x="1881148" y="1569952"/>
            <a:ext cx="9403642" cy="146423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C" sz="2000" dirty="0" smtClean="0"/>
              <a:t>Se </a:t>
            </a:r>
            <a:r>
              <a:rPr lang="es-EC" sz="2000" dirty="0"/>
              <a:t>propone un análisis a los cuerpos jurídicos del Ecuador en relación a los delitos informáticos y de telecomunicaciones, considerando las nuevas figuras jurídicas establecidas en el Código Orgánico Integral Penal y Ley Orgánica de Telecomunicaciones</a:t>
            </a:r>
          </a:p>
        </p:txBody>
      </p:sp>
      <p:sp>
        <p:nvSpPr>
          <p:cNvPr id="6" name="CuadroTexto 5"/>
          <p:cNvSpPr txBox="1"/>
          <p:nvPr/>
        </p:nvSpPr>
        <p:spPr>
          <a:xfrm>
            <a:off x="1901820" y="3312523"/>
            <a:ext cx="9382970" cy="783193"/>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Se investiga de que se tratan y como se puede clasificar los diverso delitos informáticos y de telecomunicaciones. </a:t>
            </a:r>
            <a:endParaRPr lang="es-EC" sz="2000" dirty="0"/>
          </a:p>
        </p:txBody>
      </p:sp>
      <p:sp>
        <p:nvSpPr>
          <p:cNvPr id="7" name="CuadroTexto 6"/>
          <p:cNvSpPr txBox="1"/>
          <p:nvPr/>
        </p:nvSpPr>
        <p:spPr>
          <a:xfrm>
            <a:off x="1881148" y="4374056"/>
            <a:ext cx="9377885" cy="1804749"/>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dirty="0"/>
              <a:t>Se realiza un análisis y comparación de cada uno de los cuerpos legales relacionados con los delitos informáticos y de telecomunicaciones. También de cómo se está estructurando planes para combatir los diversos delitos informáticos y de telecomunicaciones en un futuro y como estos pueden afectar al estado ecuatoriano.</a:t>
            </a:r>
            <a:endParaRPr lang="es-EC" sz="2000" dirty="0"/>
          </a:p>
        </p:txBody>
      </p:sp>
      <p:sp>
        <p:nvSpPr>
          <p:cNvPr id="8" name="CuadroTexto 7"/>
          <p:cNvSpPr txBox="1"/>
          <p:nvPr/>
        </p:nvSpPr>
        <p:spPr>
          <a:xfrm>
            <a:off x="3827005" y="522171"/>
            <a:ext cx="5692461" cy="769441"/>
          </a:xfrm>
          <a:prstGeom prst="rect">
            <a:avLst/>
          </a:prstGeom>
          <a:noFill/>
        </p:spPr>
        <p:txBody>
          <a:bodyPr wrap="square" rtlCol="0">
            <a:spAutoFit/>
          </a:bodyPr>
          <a:lstStyle/>
          <a:p>
            <a:pPr algn="ctr"/>
            <a:r>
              <a:rPr lang="es-EC" sz="4400" b="1" dirty="0" smtClean="0"/>
              <a:t>ALCANCE</a:t>
            </a:r>
            <a:endParaRPr lang="es-EC" sz="4400" b="1" dirty="0"/>
          </a:p>
        </p:txBody>
      </p:sp>
    </p:spTree>
    <p:extLst>
      <p:ext uri="{BB962C8B-B14F-4D97-AF65-F5344CB8AC3E}">
        <p14:creationId xmlns:p14="http://schemas.microsoft.com/office/powerpoint/2010/main" val="354483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CuadroTexto 4"/>
          <p:cNvSpPr txBox="1"/>
          <p:nvPr/>
        </p:nvSpPr>
        <p:spPr>
          <a:xfrm>
            <a:off x="2006519" y="1355213"/>
            <a:ext cx="9317481" cy="1021556"/>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C" dirty="0"/>
              <a:t>Analizar los cuerpos jurídicos del Ecuador en relación a los delitos informáticos y de telecomunicaciones, considerando las nuevas figuras jurídicas establecidas en el Código Orgánico Integral Penal y Ley Orgánica de Telecomunicaciones.</a:t>
            </a:r>
          </a:p>
        </p:txBody>
      </p:sp>
      <p:sp>
        <p:nvSpPr>
          <p:cNvPr id="6" name="CuadroTexto 5"/>
          <p:cNvSpPr txBox="1"/>
          <p:nvPr/>
        </p:nvSpPr>
        <p:spPr>
          <a:xfrm>
            <a:off x="1311579" y="622828"/>
            <a:ext cx="5835154" cy="646331"/>
          </a:xfrm>
          <a:prstGeom prst="rect">
            <a:avLst/>
          </a:prstGeom>
          <a:noFill/>
        </p:spPr>
        <p:txBody>
          <a:bodyPr wrap="square" rtlCol="0">
            <a:spAutoFit/>
          </a:bodyPr>
          <a:lstStyle/>
          <a:p>
            <a:pPr algn="ctr"/>
            <a:r>
              <a:rPr lang="es-EC" sz="3600" b="1" dirty="0" smtClean="0"/>
              <a:t>OBJETIVO GENERAL</a:t>
            </a:r>
            <a:endParaRPr lang="es-EC" sz="3600" b="1" dirty="0"/>
          </a:p>
        </p:txBody>
      </p:sp>
      <p:sp>
        <p:nvSpPr>
          <p:cNvPr id="7" name="CuadroTexto 6"/>
          <p:cNvSpPr txBox="1"/>
          <p:nvPr/>
        </p:nvSpPr>
        <p:spPr>
          <a:xfrm>
            <a:off x="1454974" y="2938840"/>
            <a:ext cx="6358990" cy="646331"/>
          </a:xfrm>
          <a:prstGeom prst="rect">
            <a:avLst/>
          </a:prstGeom>
          <a:noFill/>
        </p:spPr>
        <p:txBody>
          <a:bodyPr wrap="square" rtlCol="0">
            <a:spAutoFit/>
          </a:bodyPr>
          <a:lstStyle/>
          <a:p>
            <a:pPr algn="ctr"/>
            <a:r>
              <a:rPr lang="es-EC" sz="3600" b="1" dirty="0" smtClean="0"/>
              <a:t>OBJETIVOS ESPECIFICOS</a:t>
            </a:r>
            <a:endParaRPr lang="es-EC" sz="3600" b="1" dirty="0"/>
          </a:p>
        </p:txBody>
      </p:sp>
      <p:graphicFrame>
        <p:nvGraphicFramePr>
          <p:cNvPr id="8" name="Diagrama 7"/>
          <p:cNvGraphicFramePr/>
          <p:nvPr>
            <p:extLst>
              <p:ext uri="{D42A27DB-BD31-4B8C-83A1-F6EECF244321}">
                <p14:modId xmlns:p14="http://schemas.microsoft.com/office/powerpoint/2010/main" val="3590353584"/>
              </p:ext>
            </p:extLst>
          </p:nvPr>
        </p:nvGraphicFramePr>
        <p:xfrm>
          <a:off x="2674617" y="3609724"/>
          <a:ext cx="7981283" cy="2829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5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CuadroTexto 4"/>
          <p:cNvSpPr txBox="1"/>
          <p:nvPr/>
        </p:nvSpPr>
        <p:spPr>
          <a:xfrm>
            <a:off x="1311579" y="1847599"/>
            <a:ext cx="10423222" cy="4188381"/>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1600" b="1" dirty="0"/>
              <a:t>Protocolo Mundial sobre Ciberseguridad y </a:t>
            </a:r>
            <a:r>
              <a:rPr lang="es-ES" sz="1600" b="1" dirty="0" smtClean="0"/>
              <a:t>Ciberdelito</a:t>
            </a:r>
          </a:p>
          <a:p>
            <a:pPr marL="342900" indent="-342900" algn="just">
              <a:buFont typeface="Arial" panose="020B0604020202020204" pitchFamily="34" charset="0"/>
              <a:buChar char="•"/>
            </a:pPr>
            <a:r>
              <a:rPr lang="es-ES" sz="1600" dirty="0" smtClean="0"/>
              <a:t>Fue presentado por </a:t>
            </a:r>
            <a:r>
              <a:rPr lang="es-EC" sz="1600" dirty="0" err="1"/>
              <a:t>Scholberg</a:t>
            </a:r>
            <a:r>
              <a:rPr lang="es-EC" sz="1600" dirty="0"/>
              <a:t> y </a:t>
            </a:r>
            <a:r>
              <a:rPr lang="es-EC" sz="1600" dirty="0" err="1"/>
              <a:t>Ghernaouti-Helie</a:t>
            </a:r>
            <a:r>
              <a:rPr lang="es-EC" sz="1600" dirty="0"/>
              <a:t> </a:t>
            </a:r>
            <a:r>
              <a:rPr lang="es-EC" sz="1600" dirty="0" smtClean="0"/>
              <a:t>durante </a:t>
            </a:r>
            <a:r>
              <a:rPr lang="es-EC" sz="1600" dirty="0"/>
              <a:t>el </a:t>
            </a:r>
            <a:r>
              <a:rPr lang="es-EC" sz="1600" dirty="0" smtClean="0"/>
              <a:t>Foro 	   para </a:t>
            </a:r>
            <a:r>
              <a:rPr lang="es-EC" sz="1600" dirty="0"/>
              <a:t>la Gobernanza de </a:t>
            </a:r>
            <a:r>
              <a:rPr lang="es-EC" sz="1600" dirty="0" smtClean="0"/>
              <a:t>Internet celebrado </a:t>
            </a:r>
            <a:r>
              <a:rPr lang="es-EC" sz="1600" dirty="0"/>
              <a:t>en Egipto en </a:t>
            </a:r>
            <a:r>
              <a:rPr lang="es-EC" sz="1600" dirty="0" smtClean="0"/>
              <a:t>2009.</a:t>
            </a:r>
          </a:p>
          <a:p>
            <a:pPr marL="342900" indent="-342900" algn="just">
              <a:buFont typeface="Arial" panose="020B0604020202020204" pitchFamily="34" charset="0"/>
              <a:buChar char="•"/>
            </a:pPr>
            <a:r>
              <a:rPr lang="es-EC" sz="1600" dirty="0" smtClean="0"/>
              <a:t>Propone que se apliquen disposiciones penales, para el uso 	    		  indebido de Internet.</a:t>
            </a:r>
          </a:p>
          <a:p>
            <a:pPr marL="342900" indent="-342900" algn="just">
              <a:buFont typeface="Arial" panose="020B0604020202020204" pitchFamily="34" charset="0"/>
              <a:buChar char="•"/>
            </a:pPr>
            <a:r>
              <a:rPr lang="es-EC" sz="1600" dirty="0" smtClean="0"/>
              <a:t>En </a:t>
            </a:r>
            <a:r>
              <a:rPr lang="es-EC" sz="1600" dirty="0"/>
              <a:t>junio de 2014, </a:t>
            </a:r>
            <a:r>
              <a:rPr lang="es-EC" sz="1600" dirty="0" err="1"/>
              <a:t>Scholberg</a:t>
            </a:r>
            <a:r>
              <a:rPr lang="es-EC" sz="1600" dirty="0"/>
              <a:t> presentó la 9ª edición de un proyecto </a:t>
            </a:r>
            <a:r>
              <a:rPr lang="es-EC" sz="1600" dirty="0" smtClean="0"/>
              <a:t>	de </a:t>
            </a:r>
            <a:r>
              <a:rPr lang="es-EC" sz="1600" dirty="0"/>
              <a:t>Tratado de las Naciones Unidas sobre un Tribunal Penal </a:t>
            </a:r>
            <a:r>
              <a:rPr lang="es-EC" sz="1600" dirty="0" smtClean="0"/>
              <a:t>	    Internacional </a:t>
            </a:r>
            <a:r>
              <a:rPr lang="es-EC" sz="1600" dirty="0"/>
              <a:t>o Tribunal del Ciberespacio</a:t>
            </a:r>
            <a:r>
              <a:rPr lang="es-EC" sz="1600" dirty="0" smtClean="0"/>
              <a:t>.</a:t>
            </a:r>
          </a:p>
          <a:p>
            <a:pPr algn="just"/>
            <a:r>
              <a:rPr lang="es-ES" sz="1600" b="1" dirty="0"/>
              <a:t>Protección de la Infraestructura de Información Crítica en la Seguridad Cibernética (CIIP).</a:t>
            </a:r>
            <a:endParaRPr lang="es-EC" sz="1600" b="1" dirty="0"/>
          </a:p>
          <a:p>
            <a:pPr marL="342900" indent="-342900" algn="just">
              <a:buFont typeface="Arial" panose="020B0604020202020204" pitchFamily="34" charset="0"/>
              <a:buChar char="•"/>
            </a:pPr>
            <a:r>
              <a:rPr lang="es-ES" sz="1600" dirty="0"/>
              <a:t>La CIIP es una derivación del concepto más ampliamente conocido como Protección de la Infraestructura Crítica (CIP), o la protección de las infraestructuras de energía, telecomunicaciones, suministro de agua, transporte, finanzas, salud y otras que permiten que funcione una nación</a:t>
            </a:r>
            <a:r>
              <a:rPr lang="es-ES" sz="1600" dirty="0" smtClean="0"/>
              <a:t>.</a:t>
            </a:r>
          </a:p>
          <a:p>
            <a:pPr marL="342900" indent="-342900" algn="just">
              <a:buFont typeface="Arial" panose="020B0604020202020204" pitchFamily="34" charset="0"/>
              <a:buChar char="•"/>
            </a:pPr>
            <a:r>
              <a:rPr lang="es-ES" sz="1600" dirty="0"/>
              <a:t>Un mayor número de estos sistemas se están computarizando con controles de comunicación remotos, y casi siempre están conectados a Internet. Se debe proteger contra malware y contra las explotaciones que pueden afectar a los sistemas de cómputo. gasolineras; la pesadilla sería interminable</a:t>
            </a:r>
            <a:r>
              <a:rPr lang="es-ES" sz="1600" dirty="0" smtClean="0"/>
              <a:t>.</a:t>
            </a:r>
            <a:endParaRPr lang="es-ES" sz="1600" dirty="0"/>
          </a:p>
        </p:txBody>
      </p:sp>
      <p:sp>
        <p:nvSpPr>
          <p:cNvPr id="6" name="CuadroTexto 5"/>
          <p:cNvSpPr txBox="1"/>
          <p:nvPr/>
        </p:nvSpPr>
        <p:spPr>
          <a:xfrm>
            <a:off x="1554481" y="370179"/>
            <a:ext cx="10180320" cy="1200329"/>
          </a:xfrm>
          <a:prstGeom prst="rect">
            <a:avLst/>
          </a:prstGeom>
          <a:noFill/>
        </p:spPr>
        <p:txBody>
          <a:bodyPr wrap="square" rtlCol="0">
            <a:spAutoFit/>
          </a:bodyPr>
          <a:lstStyle/>
          <a:p>
            <a:pPr algn="ctr"/>
            <a:r>
              <a:rPr lang="es-ES" sz="3600" b="1" dirty="0" smtClean="0"/>
              <a:t>NORMATIVAS TOMADAS POR ORGANISMOS INTERNACIONALES</a:t>
            </a:r>
            <a:endParaRPr lang="es-EC" sz="3600" b="1" dirty="0"/>
          </a:p>
        </p:txBody>
      </p:sp>
    </p:spTree>
    <p:extLst>
      <p:ext uri="{BB962C8B-B14F-4D97-AF65-F5344CB8AC3E}">
        <p14:creationId xmlns:p14="http://schemas.microsoft.com/office/powerpoint/2010/main" val="390774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CuadroTexto 6"/>
          <p:cNvSpPr txBox="1"/>
          <p:nvPr/>
        </p:nvSpPr>
        <p:spPr>
          <a:xfrm>
            <a:off x="1192675" y="2466709"/>
            <a:ext cx="6806895" cy="2758202"/>
          </a:xfrm>
          <a:prstGeom prst="roundRect">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600" dirty="0" smtClean="0"/>
              <a:t>Son los </a:t>
            </a:r>
            <a:r>
              <a:rPr lang="es-ES" sz="2600" dirty="0"/>
              <a:t>actos dirigidos contra la confidencialidad, la integridad y la disponibilidad de los sistemas informáticos, redes y datos informáticos, así como el abuso de dichos sistemas, redes y datos”.</a:t>
            </a:r>
            <a:endParaRPr lang="es-EC" sz="2600" dirty="0"/>
          </a:p>
        </p:txBody>
      </p:sp>
      <p:sp>
        <p:nvSpPr>
          <p:cNvPr id="8" name="CuadroTexto 7"/>
          <p:cNvSpPr txBox="1"/>
          <p:nvPr/>
        </p:nvSpPr>
        <p:spPr>
          <a:xfrm>
            <a:off x="1554481" y="380201"/>
            <a:ext cx="10180320" cy="646331"/>
          </a:xfrm>
          <a:prstGeom prst="rect">
            <a:avLst/>
          </a:prstGeom>
          <a:noFill/>
        </p:spPr>
        <p:txBody>
          <a:bodyPr wrap="square" rtlCol="0">
            <a:spAutoFit/>
          </a:bodyPr>
          <a:lstStyle/>
          <a:p>
            <a:pPr lvl="1" algn="ctr"/>
            <a:r>
              <a:rPr lang="es-EC" sz="3600" b="1" dirty="0" smtClean="0"/>
              <a:t>DELITOS INFORMATICOS</a:t>
            </a:r>
            <a:endParaRPr lang="es-EC" sz="3600" b="1" dirty="0"/>
          </a:p>
        </p:txBody>
      </p:sp>
      <p:sp>
        <p:nvSpPr>
          <p:cNvPr id="9" name="CuadroTexto 8"/>
          <p:cNvSpPr txBox="1"/>
          <p:nvPr/>
        </p:nvSpPr>
        <p:spPr>
          <a:xfrm>
            <a:off x="1078375" y="1341096"/>
            <a:ext cx="4174821" cy="646331"/>
          </a:xfrm>
          <a:prstGeom prst="rect">
            <a:avLst/>
          </a:prstGeom>
          <a:noFill/>
        </p:spPr>
        <p:txBody>
          <a:bodyPr wrap="square" rtlCol="0">
            <a:spAutoFit/>
          </a:bodyPr>
          <a:lstStyle/>
          <a:p>
            <a:pPr lvl="1" algn="ctr"/>
            <a:r>
              <a:rPr lang="es-EC" sz="3600" b="1" dirty="0" smtClean="0"/>
              <a:t>DEFINICION</a:t>
            </a:r>
            <a:endParaRPr lang="es-EC" sz="3600" b="1" dirty="0"/>
          </a:p>
        </p:txBody>
      </p:sp>
      <p:pic>
        <p:nvPicPr>
          <p:cNvPr id="1026" name="Picture 2" descr="http://www.siliconweek.es/wp-content/uploads/2012/01/cibercrimen-287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055" y="2655185"/>
            <a:ext cx="27336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1581</TotalTime>
  <Words>4147</Words>
  <Application>Microsoft Office PowerPoint</Application>
  <PresentationFormat>Panorámica</PresentationFormat>
  <Paragraphs>387</Paragraphs>
  <Slides>55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Batang</vt:lpstr>
      <vt:lpstr>Arial</vt:lpstr>
      <vt:lpstr>Calibri</vt:lpstr>
      <vt:lpstr>Century Gothic</vt:lpstr>
      <vt:lpstr>OCR A Extended</vt:lpstr>
      <vt:lpstr>Times New Roman</vt:lpstr>
      <vt:lpstr>Wingdings 3</vt:lpstr>
      <vt:lpstr>Espiral</vt:lpstr>
      <vt:lpstr>DEPARTAMENTO DE ELÉCTRICA Y ELECTRÓNICA  INGENIERÍA ELECTRÓNICA, REDES Y COMUNICACIÓN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Call back o llamada revertida</vt:lpstr>
      <vt:lpstr>Presentación de PowerPoint</vt:lpstr>
      <vt:lpstr>Fraude tercer país</vt:lpstr>
      <vt:lpstr>Fraude en roaming </vt:lpstr>
      <vt:lpstr>By Pass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INGENIERÍA ELECTRÓNICA, REDES Y COMUNICACIÓN DE DATOS</dc:title>
  <dc:creator>Andresin</dc:creator>
  <cp:lastModifiedBy>Andresin</cp:lastModifiedBy>
  <cp:revision>164</cp:revision>
  <dcterms:created xsi:type="dcterms:W3CDTF">2015-12-08T15:37:02Z</dcterms:created>
  <dcterms:modified xsi:type="dcterms:W3CDTF">2016-01-05T20:15:02Z</dcterms:modified>
</cp:coreProperties>
</file>