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  <p:sldMasterId id="2147483718" r:id="rId2"/>
  </p:sldMasterIdLst>
  <p:notesMasterIdLst>
    <p:notesMasterId r:id="rId37"/>
  </p:notesMasterIdLst>
  <p:sldIdLst>
    <p:sldId id="256" r:id="rId3"/>
    <p:sldId id="293" r:id="rId4"/>
    <p:sldId id="294" r:id="rId5"/>
    <p:sldId id="295" r:id="rId6"/>
    <p:sldId id="286" r:id="rId7"/>
    <p:sldId id="287" r:id="rId8"/>
    <p:sldId id="288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8" r:id="rId17"/>
    <p:sldId id="269" r:id="rId18"/>
    <p:sldId id="270" r:id="rId19"/>
    <p:sldId id="271" r:id="rId20"/>
    <p:sldId id="272" r:id="rId21"/>
    <p:sldId id="273" r:id="rId22"/>
    <p:sldId id="257" r:id="rId23"/>
    <p:sldId id="258" r:id="rId24"/>
    <p:sldId id="274" r:id="rId25"/>
    <p:sldId id="259" r:id="rId26"/>
    <p:sldId id="296" r:id="rId27"/>
    <p:sldId id="275" r:id="rId28"/>
    <p:sldId id="290" r:id="rId29"/>
    <p:sldId id="291" r:id="rId30"/>
    <p:sldId id="279" r:id="rId31"/>
    <p:sldId id="285" r:id="rId32"/>
    <p:sldId id="284" r:id="rId33"/>
    <p:sldId id="283" r:id="rId34"/>
    <p:sldId id="281" r:id="rId35"/>
    <p:sldId id="282" r:id="rId3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>
      <p:cViewPr varScale="1">
        <p:scale>
          <a:sx n="70" d="100"/>
          <a:sy n="70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abulacion%20(Autoguardado)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abulacion%20(Autoguardado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Hoja_de_c_lculo_de_Microsoft_Excel7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NICA%20DELGADO\Desktop\super%20tesis\tabulacion%20(Autoguardado)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1\Documents\tabulacion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1\Documents\tabulacion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1\Documents\tabulacion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1\AppData\Roaming\Microsoft\Excel\tabulacion%20(version%201).xlsb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CLIENTES%20TAB%20BIE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CLIENTES%20TAB%20BIE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CLIENTES%20TAB%20BIE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CLIENTES%20TAB%20BIE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CONSUMO POR UNIDADES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1 a 10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Hoja1!$A$2:$A$20</c:f>
              <c:strCache>
                <c:ptCount val="19"/>
                <c:pt idx="0">
                  <c:v>AGUACATE </c:v>
                </c:pt>
                <c:pt idx="1">
                  <c:v>AJI </c:v>
                </c:pt>
                <c:pt idx="2">
                  <c:v>BABACO </c:v>
                </c:pt>
                <c:pt idx="3">
                  <c:v>CEBOLLA PAITEÑA</c:v>
                </c:pt>
                <c:pt idx="4">
                  <c:v>CHIRIMOYA</c:v>
                </c:pt>
                <c:pt idx="5">
                  <c:v>GUAYABA</c:v>
                </c:pt>
                <c:pt idx="6">
                  <c:v>LECHUGA </c:v>
                </c:pt>
                <c:pt idx="7">
                  <c:v>LIMA</c:v>
                </c:pt>
                <c:pt idx="8">
                  <c:v>LIMÓN </c:v>
                </c:pt>
                <c:pt idx="9">
                  <c:v>MANDARINA</c:v>
                </c:pt>
                <c:pt idx="10">
                  <c:v>NARANJA </c:v>
                </c:pt>
                <c:pt idx="11">
                  <c:v>NARANJILLA</c:v>
                </c:pt>
                <c:pt idx="12">
                  <c:v>PIMIENTO</c:v>
                </c:pt>
                <c:pt idx="13">
                  <c:v>PLÁTANO</c:v>
                </c:pt>
                <c:pt idx="14">
                  <c:v>SÁBILA</c:v>
                </c:pt>
                <c:pt idx="15">
                  <c:v>SAMBO</c:v>
                </c:pt>
                <c:pt idx="16">
                  <c:v>TOMATE DE ÁRBOL</c:v>
                </c:pt>
                <c:pt idx="17">
                  <c:v>TOMATE DE RIÑÓN </c:v>
                </c:pt>
                <c:pt idx="18">
                  <c:v>ZAPALLO</c:v>
                </c:pt>
              </c:strCache>
            </c:strRef>
          </c:cat>
          <c:val>
            <c:numRef>
              <c:f>Hoja1!$B$2:$B$20</c:f>
              <c:numCache>
                <c:formatCode>0%</c:formatCode>
                <c:ptCount val="19"/>
                <c:pt idx="0">
                  <c:v>0.75</c:v>
                </c:pt>
                <c:pt idx="1">
                  <c:v>0.79</c:v>
                </c:pt>
                <c:pt idx="2">
                  <c:v>0.73</c:v>
                </c:pt>
                <c:pt idx="3">
                  <c:v>0.85</c:v>
                </c:pt>
                <c:pt idx="4">
                  <c:v>0.76</c:v>
                </c:pt>
                <c:pt idx="5">
                  <c:v>0.88</c:v>
                </c:pt>
                <c:pt idx="6">
                  <c:v>0.82</c:v>
                </c:pt>
                <c:pt idx="7">
                  <c:v>0.85</c:v>
                </c:pt>
                <c:pt idx="8">
                  <c:v>0.87</c:v>
                </c:pt>
                <c:pt idx="9">
                  <c:v>0.86</c:v>
                </c:pt>
                <c:pt idx="10">
                  <c:v>0.86</c:v>
                </c:pt>
                <c:pt idx="11">
                  <c:v>0.85</c:v>
                </c:pt>
                <c:pt idx="12">
                  <c:v>0.87</c:v>
                </c:pt>
                <c:pt idx="13">
                  <c:v>0.88</c:v>
                </c:pt>
                <c:pt idx="14">
                  <c:v>0.76</c:v>
                </c:pt>
                <c:pt idx="15">
                  <c:v>0.82</c:v>
                </c:pt>
                <c:pt idx="16">
                  <c:v>0.96</c:v>
                </c:pt>
                <c:pt idx="17">
                  <c:v>0.92</c:v>
                </c:pt>
                <c:pt idx="18">
                  <c:v>0.78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11 a 20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Hoja1!$A$2:$A$20</c:f>
              <c:strCache>
                <c:ptCount val="19"/>
                <c:pt idx="0">
                  <c:v>AGUACATE </c:v>
                </c:pt>
                <c:pt idx="1">
                  <c:v>AJI </c:v>
                </c:pt>
                <c:pt idx="2">
                  <c:v>BABACO </c:v>
                </c:pt>
                <c:pt idx="3">
                  <c:v>CEBOLLA PAITEÑA</c:v>
                </c:pt>
                <c:pt idx="4">
                  <c:v>CHIRIMOYA</c:v>
                </c:pt>
                <c:pt idx="5">
                  <c:v>GUAYABA</c:v>
                </c:pt>
                <c:pt idx="6">
                  <c:v>LECHUGA </c:v>
                </c:pt>
                <c:pt idx="7">
                  <c:v>LIMA</c:v>
                </c:pt>
                <c:pt idx="8">
                  <c:v>LIMÓN </c:v>
                </c:pt>
                <c:pt idx="9">
                  <c:v>MANDARINA</c:v>
                </c:pt>
                <c:pt idx="10">
                  <c:v>NARANJA </c:v>
                </c:pt>
                <c:pt idx="11">
                  <c:v>NARANJILLA</c:v>
                </c:pt>
                <c:pt idx="12">
                  <c:v>PIMIENTO</c:v>
                </c:pt>
                <c:pt idx="13">
                  <c:v>PLÁTANO</c:v>
                </c:pt>
                <c:pt idx="14">
                  <c:v>SÁBILA</c:v>
                </c:pt>
                <c:pt idx="15">
                  <c:v>SAMBO</c:v>
                </c:pt>
                <c:pt idx="16">
                  <c:v>TOMATE DE ÁRBOL</c:v>
                </c:pt>
                <c:pt idx="17">
                  <c:v>TOMATE DE RIÑÓN </c:v>
                </c:pt>
                <c:pt idx="18">
                  <c:v>ZAPALLO</c:v>
                </c:pt>
              </c:strCache>
            </c:strRef>
          </c:cat>
          <c:val>
            <c:numRef>
              <c:f>Hoja1!$C$2:$C$20</c:f>
              <c:numCache>
                <c:formatCode>0%</c:formatCode>
                <c:ptCount val="19"/>
                <c:pt idx="0">
                  <c:v>0.16</c:v>
                </c:pt>
                <c:pt idx="1">
                  <c:v>0.15</c:v>
                </c:pt>
                <c:pt idx="2">
                  <c:v>0.25</c:v>
                </c:pt>
                <c:pt idx="3">
                  <c:v>0.13</c:v>
                </c:pt>
                <c:pt idx="4">
                  <c:v>0.1</c:v>
                </c:pt>
                <c:pt idx="5">
                  <c:v>0.1</c:v>
                </c:pt>
                <c:pt idx="6">
                  <c:v>0.17</c:v>
                </c:pt>
                <c:pt idx="7">
                  <c:v>0.1</c:v>
                </c:pt>
                <c:pt idx="8">
                  <c:v>0.11</c:v>
                </c:pt>
                <c:pt idx="9">
                  <c:v>0.13</c:v>
                </c:pt>
                <c:pt idx="10">
                  <c:v>0.14000000000000001</c:v>
                </c:pt>
                <c:pt idx="11">
                  <c:v>0.1</c:v>
                </c:pt>
                <c:pt idx="12">
                  <c:v>0.13</c:v>
                </c:pt>
                <c:pt idx="13">
                  <c:v>0.12</c:v>
                </c:pt>
                <c:pt idx="14">
                  <c:v>0.23</c:v>
                </c:pt>
                <c:pt idx="15">
                  <c:v>0.09</c:v>
                </c:pt>
                <c:pt idx="16">
                  <c:v>0.04</c:v>
                </c:pt>
                <c:pt idx="17">
                  <c:v>7.0000000000000007E-2</c:v>
                </c:pt>
                <c:pt idx="18">
                  <c:v>0.1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Más de 30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Hoja1!$A$2:$A$20</c:f>
              <c:strCache>
                <c:ptCount val="19"/>
                <c:pt idx="0">
                  <c:v>AGUACATE </c:v>
                </c:pt>
                <c:pt idx="1">
                  <c:v>AJI </c:v>
                </c:pt>
                <c:pt idx="2">
                  <c:v>BABACO </c:v>
                </c:pt>
                <c:pt idx="3">
                  <c:v>CEBOLLA PAITEÑA</c:v>
                </c:pt>
                <c:pt idx="4">
                  <c:v>CHIRIMOYA</c:v>
                </c:pt>
                <c:pt idx="5">
                  <c:v>GUAYABA</c:v>
                </c:pt>
                <c:pt idx="6">
                  <c:v>LECHUGA </c:v>
                </c:pt>
                <c:pt idx="7">
                  <c:v>LIMA</c:v>
                </c:pt>
                <c:pt idx="8">
                  <c:v>LIMÓN </c:v>
                </c:pt>
                <c:pt idx="9">
                  <c:v>MANDARINA</c:v>
                </c:pt>
                <c:pt idx="10">
                  <c:v>NARANJA </c:v>
                </c:pt>
                <c:pt idx="11">
                  <c:v>NARANJILLA</c:v>
                </c:pt>
                <c:pt idx="12">
                  <c:v>PIMIENTO</c:v>
                </c:pt>
                <c:pt idx="13">
                  <c:v>PLÁTANO</c:v>
                </c:pt>
                <c:pt idx="14">
                  <c:v>SÁBILA</c:v>
                </c:pt>
                <c:pt idx="15">
                  <c:v>SAMBO</c:v>
                </c:pt>
                <c:pt idx="16">
                  <c:v>TOMATE DE ÁRBOL</c:v>
                </c:pt>
                <c:pt idx="17">
                  <c:v>TOMATE DE RIÑÓN </c:v>
                </c:pt>
                <c:pt idx="18">
                  <c:v>ZAPALLO</c:v>
                </c:pt>
              </c:strCache>
            </c:strRef>
          </c:cat>
          <c:val>
            <c:numRef>
              <c:f>Hoja1!$D$2:$D$20</c:f>
              <c:numCache>
                <c:formatCode>0%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0.01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0.01</c:v>
                </c:pt>
                <c:pt idx="7">
                  <c:v>0.01</c:v>
                </c:pt>
                <c:pt idx="8">
                  <c:v>0.01</c:v>
                </c:pt>
                <c:pt idx="9">
                  <c:v>0</c:v>
                </c:pt>
                <c:pt idx="10">
                  <c:v>0</c:v>
                </c:pt>
                <c:pt idx="11">
                  <c:v>0.01</c:v>
                </c:pt>
                <c:pt idx="12">
                  <c:v>0</c:v>
                </c:pt>
                <c:pt idx="13">
                  <c:v>0</c:v>
                </c:pt>
                <c:pt idx="14">
                  <c:v>0.01</c:v>
                </c:pt>
                <c:pt idx="15">
                  <c:v>0</c:v>
                </c:pt>
                <c:pt idx="16">
                  <c:v>0</c:v>
                </c:pt>
                <c:pt idx="17">
                  <c:v>0.01</c:v>
                </c:pt>
                <c:pt idx="18">
                  <c:v>0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No consume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Hoja1!$A$2:$A$20</c:f>
              <c:strCache>
                <c:ptCount val="19"/>
                <c:pt idx="0">
                  <c:v>AGUACATE </c:v>
                </c:pt>
                <c:pt idx="1">
                  <c:v>AJI </c:v>
                </c:pt>
                <c:pt idx="2">
                  <c:v>BABACO </c:v>
                </c:pt>
                <c:pt idx="3">
                  <c:v>CEBOLLA PAITEÑA</c:v>
                </c:pt>
                <c:pt idx="4">
                  <c:v>CHIRIMOYA</c:v>
                </c:pt>
                <c:pt idx="5">
                  <c:v>GUAYABA</c:v>
                </c:pt>
                <c:pt idx="6">
                  <c:v>LECHUGA </c:v>
                </c:pt>
                <c:pt idx="7">
                  <c:v>LIMA</c:v>
                </c:pt>
                <c:pt idx="8">
                  <c:v>LIMÓN </c:v>
                </c:pt>
                <c:pt idx="9">
                  <c:v>MANDARINA</c:v>
                </c:pt>
                <c:pt idx="10">
                  <c:v>NARANJA </c:v>
                </c:pt>
                <c:pt idx="11">
                  <c:v>NARANJILLA</c:v>
                </c:pt>
                <c:pt idx="12">
                  <c:v>PIMIENTO</c:v>
                </c:pt>
                <c:pt idx="13">
                  <c:v>PLÁTANO</c:v>
                </c:pt>
                <c:pt idx="14">
                  <c:v>SÁBILA</c:v>
                </c:pt>
                <c:pt idx="15">
                  <c:v>SAMBO</c:v>
                </c:pt>
                <c:pt idx="16">
                  <c:v>TOMATE DE ÁRBOL</c:v>
                </c:pt>
                <c:pt idx="17">
                  <c:v>TOMATE DE RIÑÓN </c:v>
                </c:pt>
                <c:pt idx="18">
                  <c:v>ZAPALLO</c:v>
                </c:pt>
              </c:strCache>
            </c:strRef>
          </c:cat>
          <c:val>
            <c:numRef>
              <c:f>Hoja1!$E$2:$E$20</c:f>
              <c:numCache>
                <c:formatCode>0%</c:formatCode>
                <c:ptCount val="19"/>
                <c:pt idx="0">
                  <c:v>0.09</c:v>
                </c:pt>
                <c:pt idx="1">
                  <c:v>0.06</c:v>
                </c:pt>
                <c:pt idx="2">
                  <c:v>0.01</c:v>
                </c:pt>
                <c:pt idx="3">
                  <c:v>0.02</c:v>
                </c:pt>
                <c:pt idx="4">
                  <c:v>0</c:v>
                </c:pt>
                <c:pt idx="5">
                  <c:v>0.02</c:v>
                </c:pt>
                <c:pt idx="6">
                  <c:v>0.01</c:v>
                </c:pt>
                <c:pt idx="7">
                  <c:v>0.04</c:v>
                </c:pt>
                <c:pt idx="8">
                  <c:v>0.01</c:v>
                </c:pt>
                <c:pt idx="9">
                  <c:v>0.01</c:v>
                </c:pt>
                <c:pt idx="10">
                  <c:v>0</c:v>
                </c:pt>
                <c:pt idx="11">
                  <c:v>0.05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0.09</c:v>
                </c:pt>
                <c:pt idx="16">
                  <c:v>0</c:v>
                </c:pt>
                <c:pt idx="17">
                  <c:v>0</c:v>
                </c:pt>
                <c:pt idx="18">
                  <c:v>0.11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9323440"/>
        <c:axId val="299329320"/>
        <c:axId val="0"/>
      </c:bar3DChart>
      <c:catAx>
        <c:axId val="29932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99329320"/>
        <c:crosses val="autoZero"/>
        <c:auto val="1"/>
        <c:lblAlgn val="ctr"/>
        <c:lblOffset val="100"/>
        <c:noMultiLvlLbl val="0"/>
      </c:catAx>
      <c:valAx>
        <c:axId val="299329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993234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GRÁFICO DE LA FORMA DE PAGO.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Encuestas.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Efectivo.</c:v>
                </c:pt>
                <c:pt idx="1">
                  <c:v>Dinero electronico.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315</c:v>
                </c:pt>
                <c:pt idx="1">
                  <c:v>67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Porcentaje.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Efectivo.</c:v>
                </c:pt>
                <c:pt idx="1">
                  <c:v>Dinero electronico.</c:v>
                </c:pt>
              </c:strCache>
            </c:strRef>
          </c:cat>
          <c:val>
            <c:numRef>
              <c:f>Hoja1!$C$2:$C$3</c:f>
              <c:numCache>
                <c:formatCode>0%</c:formatCode>
                <c:ptCount val="2"/>
                <c:pt idx="0">
                  <c:v>0.82</c:v>
                </c:pt>
                <c:pt idx="1">
                  <c:v>0.18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23460200"/>
        <c:axId val="323459416"/>
      </c:barChart>
      <c:catAx>
        <c:axId val="323460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3459416"/>
        <c:crosses val="autoZero"/>
        <c:auto val="1"/>
        <c:lblAlgn val="ctr"/>
        <c:lblOffset val="100"/>
        <c:noMultiLvlLbl val="0"/>
      </c:catAx>
      <c:valAx>
        <c:axId val="3234594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3460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'CICLO PERMANETE - CORTO'!$A$27</c:f>
              <c:strCache>
                <c:ptCount val="1"/>
                <c:pt idx="0">
                  <c:v>COSTAL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'CICLO PERMANETE - CORTO'!$B$26:$V$26</c:f>
              <c:strCache>
                <c:ptCount val="21"/>
                <c:pt idx="0">
                  <c:v>MANDARINA </c:v>
                </c:pt>
                <c:pt idx="1">
                  <c:v>AGUACATE </c:v>
                </c:pt>
                <c:pt idx="2">
                  <c:v>CHIRIMOYA </c:v>
                </c:pt>
                <c:pt idx="3">
                  <c:v>LIMON </c:v>
                </c:pt>
                <c:pt idx="4">
                  <c:v>NARANJA </c:v>
                </c:pt>
                <c:pt idx="5">
                  <c:v>LIMA </c:v>
                </c:pt>
                <c:pt idx="6">
                  <c:v>YUCA</c:v>
                </c:pt>
                <c:pt idx="7">
                  <c:v>CHIA </c:v>
                </c:pt>
                <c:pt idx="8">
                  <c:v>UVILLA</c:v>
                </c:pt>
                <c:pt idx="9">
                  <c:v>QUINUA</c:v>
                </c:pt>
                <c:pt idx="10">
                  <c:v>FREJOL</c:v>
                </c:pt>
                <c:pt idx="11">
                  <c:v>MAIZ</c:v>
                </c:pt>
                <c:pt idx="12">
                  <c:v>PAPA</c:v>
                </c:pt>
                <c:pt idx="13">
                  <c:v>VAINITA</c:v>
                </c:pt>
                <c:pt idx="14">
                  <c:v>PIMIENTO</c:v>
                </c:pt>
                <c:pt idx="15">
                  <c:v>MOROCHILLO </c:v>
                </c:pt>
                <c:pt idx="16">
                  <c:v>CAMOTE</c:v>
                </c:pt>
                <c:pt idx="17">
                  <c:v>AJI</c:v>
                </c:pt>
                <c:pt idx="18">
                  <c:v>HABAS</c:v>
                </c:pt>
                <c:pt idx="19">
                  <c:v>ALVERJAS</c:v>
                </c:pt>
                <c:pt idx="20">
                  <c:v>CEBOLLA PAITEÑA</c:v>
                </c:pt>
              </c:strCache>
            </c:strRef>
          </c:cat>
          <c:val>
            <c:numRef>
              <c:f>'CICLO PERMANETE - CORTO'!$B$27:$V$27</c:f>
              <c:numCache>
                <c:formatCode>General</c:formatCode>
                <c:ptCount val="21"/>
                <c:pt idx="0">
                  <c:v>211</c:v>
                </c:pt>
                <c:pt idx="1">
                  <c:v>3539</c:v>
                </c:pt>
                <c:pt idx="2">
                  <c:v>1311</c:v>
                </c:pt>
                <c:pt idx="3">
                  <c:v>5575</c:v>
                </c:pt>
                <c:pt idx="4">
                  <c:v>60</c:v>
                </c:pt>
                <c:pt idx="5">
                  <c:v>56</c:v>
                </c:pt>
                <c:pt idx="6">
                  <c:v>127</c:v>
                </c:pt>
                <c:pt idx="7">
                  <c:v>38</c:v>
                </c:pt>
                <c:pt idx="8">
                  <c:v>7</c:v>
                </c:pt>
                <c:pt idx="9">
                  <c:v>20</c:v>
                </c:pt>
                <c:pt idx="10">
                  <c:v>1463</c:v>
                </c:pt>
                <c:pt idx="11">
                  <c:v>1960</c:v>
                </c:pt>
                <c:pt idx="12">
                  <c:v>2194</c:v>
                </c:pt>
                <c:pt idx="13">
                  <c:v>440</c:v>
                </c:pt>
                <c:pt idx="14">
                  <c:v>1048</c:v>
                </c:pt>
                <c:pt idx="15">
                  <c:v>2080</c:v>
                </c:pt>
                <c:pt idx="16">
                  <c:v>2885</c:v>
                </c:pt>
                <c:pt idx="17">
                  <c:v>360</c:v>
                </c:pt>
                <c:pt idx="18">
                  <c:v>137</c:v>
                </c:pt>
                <c:pt idx="19">
                  <c:v>182</c:v>
                </c:pt>
                <c:pt idx="20">
                  <c:v>300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23453536"/>
        <c:axId val="323455104"/>
        <c:axId val="0"/>
      </c:bar3DChart>
      <c:catAx>
        <c:axId val="32345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3455104"/>
        <c:crosses val="autoZero"/>
        <c:auto val="1"/>
        <c:lblAlgn val="ctr"/>
        <c:lblOffset val="100"/>
        <c:noMultiLvlLbl val="0"/>
      </c:catAx>
      <c:valAx>
        <c:axId val="323455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3453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EC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'CICLO PERMANETE - CORTO'!$A$55</c:f>
              <c:strCache>
                <c:ptCount val="1"/>
                <c:pt idx="0">
                  <c:v>CAJA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'CICLO PERMANETE - CORTO'!$B$54:$J$54</c:f>
              <c:strCache>
                <c:ptCount val="9"/>
                <c:pt idx="0">
                  <c:v>MANDARINA </c:v>
                </c:pt>
                <c:pt idx="1">
                  <c:v>CHIRIMOYA </c:v>
                </c:pt>
                <c:pt idx="2">
                  <c:v>GUAYABA </c:v>
                </c:pt>
                <c:pt idx="3">
                  <c:v>TOMATE DE ARBOL</c:v>
                </c:pt>
                <c:pt idx="4">
                  <c:v>MORA</c:v>
                </c:pt>
                <c:pt idx="5">
                  <c:v>NARANJILLA </c:v>
                </c:pt>
                <c:pt idx="6">
                  <c:v>SABILA </c:v>
                </c:pt>
                <c:pt idx="7">
                  <c:v>PLATANO</c:v>
                </c:pt>
                <c:pt idx="8">
                  <c:v>TOMATE RIÑON</c:v>
                </c:pt>
              </c:strCache>
            </c:strRef>
          </c:cat>
          <c:val>
            <c:numRef>
              <c:f>'CICLO PERMANETE - CORTO'!$B$55:$J$55</c:f>
              <c:numCache>
                <c:formatCode>General</c:formatCode>
                <c:ptCount val="9"/>
                <c:pt idx="0">
                  <c:v>966</c:v>
                </c:pt>
                <c:pt idx="1">
                  <c:v>201</c:v>
                </c:pt>
                <c:pt idx="2">
                  <c:v>2852</c:v>
                </c:pt>
                <c:pt idx="3">
                  <c:v>4079</c:v>
                </c:pt>
                <c:pt idx="4">
                  <c:v>50</c:v>
                </c:pt>
                <c:pt idx="5">
                  <c:v>2685</c:v>
                </c:pt>
                <c:pt idx="6">
                  <c:v>250</c:v>
                </c:pt>
                <c:pt idx="7">
                  <c:v>20</c:v>
                </c:pt>
                <c:pt idx="8">
                  <c:v>1660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24064616"/>
        <c:axId val="324064224"/>
        <c:axId val="0"/>
      </c:bar3DChart>
      <c:catAx>
        <c:axId val="324064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4064224"/>
        <c:crosses val="autoZero"/>
        <c:auto val="1"/>
        <c:lblAlgn val="ctr"/>
        <c:lblOffset val="100"/>
        <c:noMultiLvlLbl val="0"/>
      </c:catAx>
      <c:valAx>
        <c:axId val="324064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4064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s-EC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'CICLO PERMANETE - CORTO'!$A$77</c:f>
              <c:strCache>
                <c:ptCount val="1"/>
                <c:pt idx="0">
                  <c:v>UNIDAD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'CICLO PERMANETE - CORTO'!$B$76:$E$76</c:f>
              <c:strCache>
                <c:ptCount val="4"/>
                <c:pt idx="0">
                  <c:v>BABACO</c:v>
                </c:pt>
                <c:pt idx="1">
                  <c:v>LECHUGAS</c:v>
                </c:pt>
                <c:pt idx="2">
                  <c:v>ZAMBO</c:v>
                </c:pt>
                <c:pt idx="3">
                  <c:v>ZAPALLO</c:v>
                </c:pt>
              </c:strCache>
            </c:strRef>
          </c:cat>
          <c:val>
            <c:numRef>
              <c:f>'CICLO PERMANETE - CORTO'!$B$77:$E$77</c:f>
              <c:numCache>
                <c:formatCode>General</c:formatCode>
                <c:ptCount val="4"/>
                <c:pt idx="0">
                  <c:v>9400</c:v>
                </c:pt>
                <c:pt idx="1">
                  <c:v>20800</c:v>
                </c:pt>
                <c:pt idx="2">
                  <c:v>295</c:v>
                </c:pt>
                <c:pt idx="3">
                  <c:v>1180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24062264"/>
        <c:axId val="324062656"/>
      </c:barChart>
      <c:catAx>
        <c:axId val="32406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4062656"/>
        <c:crosses val="autoZero"/>
        <c:auto val="1"/>
        <c:lblAlgn val="ctr"/>
        <c:lblOffset val="100"/>
        <c:noMultiLvlLbl val="0"/>
      </c:catAx>
      <c:valAx>
        <c:axId val="324062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4062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s-EC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1492063492063491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'CICLO PERMANETE - CORTO'!$J$77</c:f>
              <c:strCache>
                <c:ptCount val="1"/>
                <c:pt idx="0">
                  <c:v>CABEZAS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9365079365079361E-3"/>
                  <c:y val="0.24537037037037029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'CICLO PERMANETE - CORTO'!$K$76</c:f>
              <c:strCache>
                <c:ptCount val="1"/>
                <c:pt idx="0">
                  <c:v>PLATANO</c:v>
                </c:pt>
              </c:strCache>
            </c:strRef>
          </c:cat>
          <c:val>
            <c:numRef>
              <c:f>'CICLO PERMANETE - CORTO'!$K$77</c:f>
              <c:numCache>
                <c:formatCode>General</c:formatCode>
                <c:ptCount val="1"/>
                <c:pt idx="0">
                  <c:v>235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24061480"/>
        <c:axId val="324063440"/>
        <c:axId val="0"/>
      </c:bar3DChart>
      <c:catAx>
        <c:axId val="324061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4063440"/>
        <c:crosses val="autoZero"/>
        <c:auto val="1"/>
        <c:lblAlgn val="ctr"/>
        <c:lblOffset val="100"/>
        <c:noMultiLvlLbl val="0"/>
      </c:catAx>
      <c:valAx>
        <c:axId val="324063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4061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s-EC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TIPO </a:t>
            </a:r>
            <a:r>
              <a:rPr lang="es-419"/>
              <a:t>DE COMERCIALIZACION </a:t>
            </a:r>
            <a:endParaRPr lang="es-EC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8324074074074073"/>
          <c:w val="0.93567251461988299"/>
          <c:h val="0.6670118839311752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'3ERA PREGUNTA'!$A$225:$A$227</c:f>
              <c:strCache>
                <c:ptCount val="3"/>
                <c:pt idx="0">
                  <c:v>INTERMEDIARIOS </c:v>
                </c:pt>
                <c:pt idx="1">
                  <c:v>MERCADO DIRECTO</c:v>
                </c:pt>
                <c:pt idx="2">
                  <c:v>NO VENDE</c:v>
                </c:pt>
              </c:strCache>
            </c:strRef>
          </c:cat>
          <c:val>
            <c:numRef>
              <c:f>'3ERA PREGUNTA'!$B$225:$B$227</c:f>
              <c:numCache>
                <c:formatCode>General</c:formatCode>
                <c:ptCount val="3"/>
                <c:pt idx="0">
                  <c:v>177</c:v>
                </c:pt>
                <c:pt idx="1">
                  <c:v>15</c:v>
                </c:pt>
                <c:pt idx="2">
                  <c:v>25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es-EC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'8VA PREGUNTA'!$A$222</c:f>
              <c:strCache>
                <c:ptCount val="1"/>
                <c:pt idx="0">
                  <c:v>DE $500 A $1000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'8VA PREGUNTA'!$B$222:$C$222</c:f>
              <c:numCache>
                <c:formatCode>0%</c:formatCode>
                <c:ptCount val="1"/>
                <c:pt idx="0">
                  <c:v>0.76</c:v>
                </c:pt>
              </c:numCache>
            </c:numRef>
          </c:val>
        </c:ser>
        <c:ser>
          <c:idx val="1"/>
          <c:order val="1"/>
          <c:tx>
            <c:strRef>
              <c:f>'8VA PREGUNTA'!$A$223</c:f>
              <c:strCache>
                <c:ptCount val="1"/>
                <c:pt idx="0">
                  <c:v>$1001 A $2000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'8VA PREGUNTA'!$B$223:$C$223</c:f>
              <c:numCache>
                <c:formatCode>0%</c:formatCode>
                <c:ptCount val="1"/>
                <c:pt idx="0">
                  <c:v>0.23</c:v>
                </c:pt>
              </c:numCache>
            </c:numRef>
          </c:val>
        </c:ser>
        <c:ser>
          <c:idx val="2"/>
          <c:order val="2"/>
          <c:tx>
            <c:strRef>
              <c:f>'8VA PREGUNTA'!$A$224</c:f>
              <c:strCache>
                <c:ptCount val="1"/>
                <c:pt idx="0">
                  <c:v>MAS DE $2000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'8VA PREGUNTA'!$B$224:$C$224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24066576"/>
        <c:axId val="324066968"/>
      </c:barChart>
      <c:catAx>
        <c:axId val="3240665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4066968"/>
        <c:crosses val="autoZero"/>
        <c:auto val="1"/>
        <c:lblAlgn val="ctr"/>
        <c:lblOffset val="100"/>
        <c:noMultiLvlLbl val="0"/>
      </c:catAx>
      <c:valAx>
        <c:axId val="32406696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4066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s-EC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419"/>
              <a:t>SECTORES</a:t>
            </a:r>
            <a:r>
              <a:rPr lang="es-419" baseline="0"/>
              <a:t> DEL NORTE DE QUITO</a:t>
            </a:r>
            <a:endParaRPr lang="es-EC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'12VA PREGUNTA '!$A$226:$A$229</c:f>
              <c:strCache>
                <c:ptCount val="4"/>
                <c:pt idx="0">
                  <c:v>COTOCOLLAO</c:v>
                </c:pt>
                <c:pt idx="1">
                  <c:v>OFELIA </c:v>
                </c:pt>
                <c:pt idx="2">
                  <c:v>SAN CARLOS</c:v>
                </c:pt>
                <c:pt idx="3">
                  <c:v>CONDADO </c:v>
                </c:pt>
              </c:strCache>
            </c:strRef>
          </c:cat>
          <c:val>
            <c:numRef>
              <c:f>'12VA PREGUNTA '!$B$226:$B$229</c:f>
              <c:numCache>
                <c:formatCode>General</c:formatCode>
                <c:ptCount val="4"/>
                <c:pt idx="0">
                  <c:v>52</c:v>
                </c:pt>
                <c:pt idx="1">
                  <c:v>39</c:v>
                </c:pt>
                <c:pt idx="2">
                  <c:v>17</c:v>
                </c:pt>
                <c:pt idx="3">
                  <c:v>109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ysClr val="windowText" lastClr="000000"/>
          </a:solidFill>
        </a:defRPr>
      </a:pPr>
      <a:endParaRPr lang="es-EC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419"/>
              <a:t>PRESENTACION</a:t>
            </a:r>
            <a:r>
              <a:rPr lang="es-EC"/>
              <a:t> ADECUADA. </a:t>
            </a:r>
            <a:endParaRPr lang="es-419"/>
          </a:p>
          <a:p>
            <a:pPr>
              <a:defRPr/>
            </a:pPr>
            <a:endParaRPr lang="es-EC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'14VA PREGUNTA '!$A$227:$A$229</c:f>
              <c:strCache>
                <c:ptCount val="3"/>
                <c:pt idx="0">
                  <c:v>CAJA </c:v>
                </c:pt>
                <c:pt idx="1">
                  <c:v>COSTAL </c:v>
                </c:pt>
                <c:pt idx="2">
                  <c:v>EMPACADO</c:v>
                </c:pt>
              </c:strCache>
            </c:strRef>
          </c:cat>
          <c:val>
            <c:numRef>
              <c:f>'14VA PREGUNTA '!$B$227:$B$229</c:f>
              <c:numCache>
                <c:formatCode>General</c:formatCode>
                <c:ptCount val="3"/>
                <c:pt idx="0">
                  <c:v>76</c:v>
                </c:pt>
                <c:pt idx="1">
                  <c:v>15</c:v>
                </c:pt>
                <c:pt idx="2">
                  <c:v>126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ysClr val="windowText" lastClr="000000"/>
          </a:solidFill>
        </a:defRPr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PORCENTAJE DE CONSUMO.</a:t>
            </a:r>
          </a:p>
        </c:rich>
      </c:tx>
      <c:layout>
        <c:manualLayout>
          <c:xMode val="edge"/>
          <c:yMode val="edge"/>
          <c:x val="7.1372287706635822E-3"/>
          <c:y val="0.737667008192505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923665038940507E-3"/>
          <c:w val="1"/>
          <c:h val="0.93139075406985172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Consumo</c:v>
                </c:pt>
              </c:strCache>
            </c:strRef>
          </c:tx>
          <c:explosion val="16"/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1.9207683073229176E-2"/>
                  <c:y val="-0.2744063324538258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26233C-BAAE-46F3-A092-6313DBF10E5C}" type="CATEGORYNAME">
                      <a:rPr lang="en-US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[NOMBRE DE CATEGORÍA]</a:t>
                    </a:fld>
                    <a:r>
                      <a:rPr lang="en-US" baseline="0"/>
                      <a:t>
</a:t>
                    </a:r>
                    <a:fld id="{F915C434-46CE-4870-A7E5-3E4F01A02B6B}" type="PERCENTAGE">
                      <a:rPr lang="en-US" baseline="0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[PORCENTAJE]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2DD8725-B90F-4F85-A028-9ADEC79AF4B1}" type="CATEGORYNAME">
                      <a:rPr lang="en-US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[NOMBRE DE CATEGORÍA]</a:t>
                    </a:fld>
                    <a:r>
                      <a:rPr lang="en-US" baseline="0"/>
                      <a:t>
</a:t>
                    </a:r>
                    <a:fld id="{2A02FB69-E5D0-4ED6-8351-2A430CF025EF}" type="PERCENTAGE">
                      <a:rPr lang="en-US" baseline="0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[PORCENTAJE]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si </c:v>
                </c:pt>
                <c:pt idx="1">
                  <c:v>no 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0.97</c:v>
                </c:pt>
                <c:pt idx="1">
                  <c:v>0.03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CONSUME 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6.3499529633113824E-2"/>
                  <c:y val="-0.3721058905129299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15239887111947E-2"/>
                      <c:h val="9.8770409191695219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0.99</c:v>
                </c:pt>
                <c:pt idx="1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852875163887677"/>
          <c:y val="0.4200559640788703"/>
          <c:w val="0.11736024177598686"/>
          <c:h val="0.200565354648145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b="1">
                <a:solidFill>
                  <a:schemeClr val="tx1"/>
                </a:solidFill>
              </a:rPr>
              <a:t>CONSUMO POR</a:t>
            </a:r>
            <a:r>
              <a:rPr lang="es-ES" b="1" baseline="0">
                <a:solidFill>
                  <a:schemeClr val="tx1"/>
                </a:solidFill>
              </a:rPr>
              <a:t> LIBRAS </a:t>
            </a:r>
            <a:endParaRPr lang="es-ES" b="1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1 a 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Hoja1!$A$2:$A$14</c:f>
              <c:strCache>
                <c:ptCount val="13"/>
                <c:pt idx="0">
                  <c:v>Alverja</c:v>
                </c:pt>
                <c:pt idx="1">
                  <c:v>Camote </c:v>
                </c:pt>
                <c:pt idx="2">
                  <c:v>Chía</c:v>
                </c:pt>
                <c:pt idx="3">
                  <c:v>Frejol</c:v>
                </c:pt>
                <c:pt idx="4">
                  <c:v>Habas</c:v>
                </c:pt>
                <c:pt idx="5">
                  <c:v>Maíz</c:v>
                </c:pt>
                <c:pt idx="6">
                  <c:v>Mora </c:v>
                </c:pt>
                <c:pt idx="7">
                  <c:v>Morochillo</c:v>
                </c:pt>
                <c:pt idx="8">
                  <c:v>Papa</c:v>
                </c:pt>
                <c:pt idx="9">
                  <c:v>Quinua </c:v>
                </c:pt>
                <c:pt idx="10">
                  <c:v>Uvilla</c:v>
                </c:pt>
                <c:pt idx="11">
                  <c:v>Vainita </c:v>
                </c:pt>
                <c:pt idx="12">
                  <c:v>Yuca </c:v>
                </c:pt>
              </c:strCache>
            </c:strRef>
          </c:cat>
          <c:val>
            <c:numRef>
              <c:f>Hoja1!$B$2:$B$14</c:f>
              <c:numCache>
                <c:formatCode>0%</c:formatCode>
                <c:ptCount val="13"/>
                <c:pt idx="0">
                  <c:v>0.8</c:v>
                </c:pt>
                <c:pt idx="1">
                  <c:v>0.77</c:v>
                </c:pt>
                <c:pt idx="2">
                  <c:v>0.78</c:v>
                </c:pt>
                <c:pt idx="3">
                  <c:v>0.88</c:v>
                </c:pt>
                <c:pt idx="4">
                  <c:v>0.79</c:v>
                </c:pt>
                <c:pt idx="5">
                  <c:v>0.87</c:v>
                </c:pt>
                <c:pt idx="6">
                  <c:v>0.89</c:v>
                </c:pt>
                <c:pt idx="7">
                  <c:v>0.82</c:v>
                </c:pt>
                <c:pt idx="8">
                  <c:v>0.86</c:v>
                </c:pt>
                <c:pt idx="9">
                  <c:v>0.77</c:v>
                </c:pt>
                <c:pt idx="10">
                  <c:v>0.79</c:v>
                </c:pt>
                <c:pt idx="11">
                  <c:v>0.87</c:v>
                </c:pt>
                <c:pt idx="12">
                  <c:v>0.85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6 a 10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Hoja1!$A$2:$A$14</c:f>
              <c:strCache>
                <c:ptCount val="13"/>
                <c:pt idx="0">
                  <c:v>Alverja</c:v>
                </c:pt>
                <c:pt idx="1">
                  <c:v>Camote </c:v>
                </c:pt>
                <c:pt idx="2">
                  <c:v>Chía</c:v>
                </c:pt>
                <c:pt idx="3">
                  <c:v>Frejol</c:v>
                </c:pt>
                <c:pt idx="4">
                  <c:v>Habas</c:v>
                </c:pt>
                <c:pt idx="5">
                  <c:v>Maíz</c:v>
                </c:pt>
                <c:pt idx="6">
                  <c:v>Mora </c:v>
                </c:pt>
                <c:pt idx="7">
                  <c:v>Morochillo</c:v>
                </c:pt>
                <c:pt idx="8">
                  <c:v>Papa</c:v>
                </c:pt>
                <c:pt idx="9">
                  <c:v>Quinua </c:v>
                </c:pt>
                <c:pt idx="10">
                  <c:v>Uvilla</c:v>
                </c:pt>
                <c:pt idx="11">
                  <c:v>Vainita </c:v>
                </c:pt>
                <c:pt idx="12">
                  <c:v>Yuca </c:v>
                </c:pt>
              </c:strCache>
            </c:strRef>
          </c:cat>
          <c:val>
            <c:numRef>
              <c:f>Hoja1!$C$2:$C$14</c:f>
              <c:numCache>
                <c:formatCode>0%</c:formatCode>
                <c:ptCount val="13"/>
                <c:pt idx="0">
                  <c:v>0.2</c:v>
                </c:pt>
                <c:pt idx="1">
                  <c:v>0.1</c:v>
                </c:pt>
                <c:pt idx="2">
                  <c:v>0.21</c:v>
                </c:pt>
                <c:pt idx="3">
                  <c:v>0.12</c:v>
                </c:pt>
                <c:pt idx="4">
                  <c:v>0.21</c:v>
                </c:pt>
                <c:pt idx="5">
                  <c:v>0.13</c:v>
                </c:pt>
                <c:pt idx="6">
                  <c:v>0.11</c:v>
                </c:pt>
                <c:pt idx="7">
                  <c:v>0.18</c:v>
                </c:pt>
                <c:pt idx="8">
                  <c:v>0.14000000000000001</c:v>
                </c:pt>
                <c:pt idx="9">
                  <c:v>0.22</c:v>
                </c:pt>
                <c:pt idx="10">
                  <c:v>0.2</c:v>
                </c:pt>
                <c:pt idx="11">
                  <c:v>0.13</c:v>
                </c:pt>
                <c:pt idx="12">
                  <c:v>0.15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Mas 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Hoja1!$A$2:$A$14</c:f>
              <c:strCache>
                <c:ptCount val="13"/>
                <c:pt idx="0">
                  <c:v>Alverja</c:v>
                </c:pt>
                <c:pt idx="1">
                  <c:v>Camote </c:v>
                </c:pt>
                <c:pt idx="2">
                  <c:v>Chía</c:v>
                </c:pt>
                <c:pt idx="3">
                  <c:v>Frejol</c:v>
                </c:pt>
                <c:pt idx="4">
                  <c:v>Habas</c:v>
                </c:pt>
                <c:pt idx="5">
                  <c:v>Maíz</c:v>
                </c:pt>
                <c:pt idx="6">
                  <c:v>Mora </c:v>
                </c:pt>
                <c:pt idx="7">
                  <c:v>Morochillo</c:v>
                </c:pt>
                <c:pt idx="8">
                  <c:v>Papa</c:v>
                </c:pt>
                <c:pt idx="9">
                  <c:v>Quinua </c:v>
                </c:pt>
                <c:pt idx="10">
                  <c:v>Uvilla</c:v>
                </c:pt>
                <c:pt idx="11">
                  <c:v>Vainita </c:v>
                </c:pt>
                <c:pt idx="12">
                  <c:v>Yuca </c:v>
                </c:pt>
              </c:strCache>
            </c:strRef>
          </c:cat>
          <c:val>
            <c:numRef>
              <c:f>Hoja1!$D$2:$D$14</c:f>
              <c:numCache>
                <c:formatCode>0%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0.01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0.01</c:v>
                </c:pt>
                <c:pt idx="10">
                  <c:v>0.01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No consume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Hoja1!$A$2:$A$14</c:f>
              <c:strCache>
                <c:ptCount val="13"/>
                <c:pt idx="0">
                  <c:v>Alverja</c:v>
                </c:pt>
                <c:pt idx="1">
                  <c:v>Camote </c:v>
                </c:pt>
                <c:pt idx="2">
                  <c:v>Chía</c:v>
                </c:pt>
                <c:pt idx="3">
                  <c:v>Frejol</c:v>
                </c:pt>
                <c:pt idx="4">
                  <c:v>Habas</c:v>
                </c:pt>
                <c:pt idx="5">
                  <c:v>Maíz</c:v>
                </c:pt>
                <c:pt idx="6">
                  <c:v>Mora </c:v>
                </c:pt>
                <c:pt idx="7">
                  <c:v>Morochillo</c:v>
                </c:pt>
                <c:pt idx="8">
                  <c:v>Papa</c:v>
                </c:pt>
                <c:pt idx="9">
                  <c:v>Quinua </c:v>
                </c:pt>
                <c:pt idx="10">
                  <c:v>Uvilla</c:v>
                </c:pt>
                <c:pt idx="11">
                  <c:v>Vainita </c:v>
                </c:pt>
                <c:pt idx="12">
                  <c:v>Yuca </c:v>
                </c:pt>
              </c:strCache>
            </c:strRef>
          </c:cat>
          <c:val>
            <c:numRef>
              <c:f>Hoja1!$E$2:$E$14</c:f>
              <c:numCache>
                <c:formatCode>0%</c:formatCode>
                <c:ptCount val="13"/>
                <c:pt idx="0">
                  <c:v>0</c:v>
                </c:pt>
                <c:pt idx="1">
                  <c:v>0.12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9323832"/>
        <c:axId val="299325792"/>
        <c:axId val="322782648"/>
      </c:bar3DChart>
      <c:catAx>
        <c:axId val="299323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99325792"/>
        <c:crosses val="autoZero"/>
        <c:auto val="1"/>
        <c:lblAlgn val="ctr"/>
        <c:lblOffset val="100"/>
        <c:noMultiLvlLbl val="0"/>
      </c:catAx>
      <c:valAx>
        <c:axId val="299325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99323832"/>
        <c:crosses val="autoZero"/>
        <c:crossBetween val="between"/>
      </c:valAx>
      <c:serAx>
        <c:axId val="32278264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99325792"/>
        <c:crosses val="autoZero"/>
      </c:ser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419"/>
              <a:t>LUGAR DE COMPRA</a:t>
            </a:r>
            <a:r>
              <a:rPr lang="es-EC"/>
              <a:t>.</a:t>
            </a:r>
          </a:p>
        </c:rich>
      </c:tx>
      <c:layout>
        <c:manualLayout>
          <c:xMode val="edge"/>
          <c:yMode val="edge"/>
          <c:x val="0.34175604782142849"/>
          <c:y val="3.507249194533939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'PREGUNTA 4'!$I$379</c:f>
              <c:strCache>
                <c:ptCount val="1"/>
                <c:pt idx="0">
                  <c:v>Encuesta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'PREGUNTA 4'!$H$380:$H$383</c:f>
              <c:strCache>
                <c:ptCount val="4"/>
                <c:pt idx="0">
                  <c:v>Supermercado.</c:v>
                </c:pt>
                <c:pt idx="1">
                  <c:v>Mercado.</c:v>
                </c:pt>
                <c:pt idx="2">
                  <c:v>Frutería.</c:v>
                </c:pt>
                <c:pt idx="3">
                  <c:v>Tienda.</c:v>
                </c:pt>
              </c:strCache>
            </c:strRef>
          </c:cat>
          <c:val>
            <c:numRef>
              <c:f>'PREGUNTA 4'!$I$380:$I$383</c:f>
              <c:numCache>
                <c:formatCode>General</c:formatCode>
                <c:ptCount val="4"/>
                <c:pt idx="0">
                  <c:v>109</c:v>
                </c:pt>
                <c:pt idx="1">
                  <c:v>168</c:v>
                </c:pt>
                <c:pt idx="2">
                  <c:v>90</c:v>
                </c:pt>
                <c:pt idx="3">
                  <c:v>15</c:v>
                </c:pt>
              </c:numCache>
            </c:numRef>
          </c:val>
        </c:ser>
        <c:ser>
          <c:idx val="1"/>
          <c:order val="1"/>
          <c:tx>
            <c:strRef>
              <c:f>'PREGUNTA 4'!$J$379</c:f>
              <c:strCache>
                <c:ptCount val="1"/>
                <c:pt idx="0">
                  <c:v>Porcentaje.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'PREGUNTA 4'!$H$380:$H$383</c:f>
              <c:strCache>
                <c:ptCount val="4"/>
                <c:pt idx="0">
                  <c:v>Supermercado.</c:v>
                </c:pt>
                <c:pt idx="1">
                  <c:v>Mercado.</c:v>
                </c:pt>
                <c:pt idx="2">
                  <c:v>Frutería.</c:v>
                </c:pt>
                <c:pt idx="3">
                  <c:v>Tienda.</c:v>
                </c:pt>
              </c:strCache>
            </c:strRef>
          </c:cat>
          <c:val>
            <c:numRef>
              <c:f>'PREGUNTA 4'!$J$380:$J$383</c:f>
              <c:numCache>
                <c:formatCode>0%</c:formatCode>
                <c:ptCount val="4"/>
                <c:pt idx="0">
                  <c:v>0.28000000000000003</c:v>
                </c:pt>
                <c:pt idx="1">
                  <c:v>0.44</c:v>
                </c:pt>
                <c:pt idx="2">
                  <c:v>0.24</c:v>
                </c:pt>
                <c:pt idx="3">
                  <c:v>0.04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99325008"/>
        <c:axId val="299325400"/>
      </c:barChart>
      <c:catAx>
        <c:axId val="299325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99325400"/>
        <c:crosses val="autoZero"/>
        <c:auto val="1"/>
        <c:lblAlgn val="ctr"/>
        <c:lblOffset val="100"/>
        <c:noMultiLvlLbl val="0"/>
      </c:catAx>
      <c:valAx>
        <c:axId val="2993254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9325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105425638286052E-2"/>
          <c:y val="5.2951334792633906E-2"/>
          <c:w val="0.84404776537831494"/>
          <c:h val="0.77512230081326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'PREGUNTA 5'!$H$387</c:f>
              <c:strCache>
                <c:ptCount val="1"/>
                <c:pt idx="0">
                  <c:v>Encuesta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66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'PREGUNTA 5'!$G$388:$G$391</c:f>
              <c:strCache>
                <c:ptCount val="4"/>
                <c:pt idx="0">
                  <c:v>Cotocollao</c:v>
                </c:pt>
                <c:pt idx="1">
                  <c:v>Ofelia</c:v>
                </c:pt>
                <c:pt idx="2">
                  <c:v>San Carlos </c:v>
                </c:pt>
                <c:pt idx="3">
                  <c:v>Condado</c:v>
                </c:pt>
              </c:strCache>
            </c:strRef>
          </c:cat>
          <c:val>
            <c:numRef>
              <c:f>'PREGUNTA 5'!$H$388:$H$391</c:f>
              <c:numCache>
                <c:formatCode>General</c:formatCode>
                <c:ptCount val="4"/>
                <c:pt idx="0">
                  <c:v>101</c:v>
                </c:pt>
                <c:pt idx="1">
                  <c:v>84</c:v>
                </c:pt>
                <c:pt idx="2">
                  <c:v>92</c:v>
                </c:pt>
                <c:pt idx="3">
                  <c:v>105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23459024"/>
        <c:axId val="323456672"/>
      </c:barChart>
      <c:lineChart>
        <c:grouping val="standard"/>
        <c:varyColors val="0"/>
        <c:ser>
          <c:idx val="1"/>
          <c:order val="1"/>
          <c:tx>
            <c:strRef>
              <c:f>'PREGUNTA 5'!$I$387</c:f>
              <c:strCache>
                <c:ptCount val="1"/>
                <c:pt idx="0">
                  <c:v>Porcentaje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3154188541698696E-2"/>
                  <c:y val="6.1832019443492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3154188541698675E-2"/>
                  <c:y val="6.492362041566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9401650407637989E-2"/>
                  <c:y val="6.4923620415666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7525381340607684E-2"/>
                  <c:y val="9.8931231109587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'PREGUNTA 5'!$G$388:$G$391</c:f>
              <c:strCache>
                <c:ptCount val="4"/>
                <c:pt idx="0">
                  <c:v>Cotocollao</c:v>
                </c:pt>
                <c:pt idx="1">
                  <c:v>Ofelia</c:v>
                </c:pt>
                <c:pt idx="2">
                  <c:v>San Carlos </c:v>
                </c:pt>
                <c:pt idx="3">
                  <c:v>Condado</c:v>
                </c:pt>
              </c:strCache>
            </c:strRef>
          </c:cat>
          <c:val>
            <c:numRef>
              <c:f>'PREGUNTA 5'!$I$388:$I$391</c:f>
              <c:numCache>
                <c:formatCode>0%</c:formatCode>
                <c:ptCount val="4"/>
                <c:pt idx="0">
                  <c:v>0.26</c:v>
                </c:pt>
                <c:pt idx="1">
                  <c:v>0.22</c:v>
                </c:pt>
                <c:pt idx="2">
                  <c:v>0.24</c:v>
                </c:pt>
                <c:pt idx="3">
                  <c:v>0.28000000000000003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3459808"/>
        <c:axId val="323458632"/>
      </c:lineChart>
      <c:catAx>
        <c:axId val="32345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3456672"/>
        <c:crosses val="autoZero"/>
        <c:auto val="1"/>
        <c:lblAlgn val="ctr"/>
        <c:lblOffset val="100"/>
        <c:noMultiLvlLbl val="0"/>
      </c:catAx>
      <c:valAx>
        <c:axId val="323456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3459024"/>
        <c:crosses val="autoZero"/>
        <c:crossBetween val="between"/>
      </c:valAx>
      <c:valAx>
        <c:axId val="323458632"/>
        <c:scaling>
          <c:orientation val="minMax"/>
        </c:scaling>
        <c:delete val="0"/>
        <c:axPos val="r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3459808"/>
        <c:crosses val="max"/>
        <c:crossBetween val="between"/>
      </c:valAx>
      <c:catAx>
        <c:axId val="323459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34586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PREFERENCIA.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'PREGUNTA 6'!$I$373</c:f>
              <c:strCache>
                <c:ptCount val="1"/>
                <c:pt idx="0">
                  <c:v>Encuestas.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</c:dPt>
          <c:cat>
            <c:strRef>
              <c:f>'PREGUNTA 6'!$H$374:$H$377</c:f>
              <c:strCache>
                <c:ptCount val="4"/>
                <c:pt idx="0">
                  <c:v>Calidad.</c:v>
                </c:pt>
                <c:pt idx="1">
                  <c:v>Precio.</c:v>
                </c:pt>
                <c:pt idx="2">
                  <c:v>Presentacion.</c:v>
                </c:pt>
                <c:pt idx="3">
                  <c:v>Fácil acceso.</c:v>
                </c:pt>
              </c:strCache>
            </c:strRef>
          </c:cat>
          <c:val>
            <c:numRef>
              <c:f>'PREGUNTA 6'!$I$374:$I$377</c:f>
              <c:numCache>
                <c:formatCode>General</c:formatCode>
                <c:ptCount val="4"/>
                <c:pt idx="0">
                  <c:v>158</c:v>
                </c:pt>
                <c:pt idx="1">
                  <c:v>97</c:v>
                </c:pt>
                <c:pt idx="2">
                  <c:v>100</c:v>
                </c:pt>
                <c:pt idx="3">
                  <c:v>27</c:v>
                </c:pt>
              </c:numCache>
            </c:numRef>
          </c:val>
        </c:ser>
        <c:ser>
          <c:idx val="1"/>
          <c:order val="1"/>
          <c:tx>
            <c:strRef>
              <c:f>'PREGUNTA 6'!$J$373</c:f>
              <c:strCache>
                <c:ptCount val="1"/>
                <c:pt idx="0">
                  <c:v>Porcentaje.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'PREGUNTA 6'!$H$374:$H$377</c:f>
              <c:strCache>
                <c:ptCount val="4"/>
                <c:pt idx="0">
                  <c:v>Calidad.</c:v>
                </c:pt>
                <c:pt idx="1">
                  <c:v>Precio.</c:v>
                </c:pt>
                <c:pt idx="2">
                  <c:v>Presentacion.</c:v>
                </c:pt>
                <c:pt idx="3">
                  <c:v>Fácil acceso.</c:v>
                </c:pt>
              </c:strCache>
            </c:strRef>
          </c:cat>
          <c:val>
            <c:numRef>
              <c:f>'PREGUNTA 6'!$J$374:$J$377</c:f>
              <c:numCache>
                <c:formatCode>0%</c:formatCode>
                <c:ptCount val="4"/>
                <c:pt idx="0">
                  <c:v>0.41</c:v>
                </c:pt>
                <c:pt idx="1">
                  <c:v>0.25</c:v>
                </c:pt>
                <c:pt idx="2">
                  <c:v>0.26</c:v>
                </c:pt>
                <c:pt idx="3">
                  <c:v>0.08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3453928"/>
        <c:axId val="323452752"/>
        <c:axId val="0"/>
      </c:bar3DChart>
      <c:catAx>
        <c:axId val="323453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3452752"/>
        <c:crosses val="autoZero"/>
        <c:auto val="1"/>
        <c:lblAlgn val="ctr"/>
        <c:lblOffset val="100"/>
        <c:noMultiLvlLbl val="0"/>
      </c:catAx>
      <c:valAx>
        <c:axId val="323452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34539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'PREGUNTA 7'!$F$386:$F$388</c:f>
              <c:strCache>
                <c:ptCount val="3"/>
                <c:pt idx="0">
                  <c:v>Lavado.</c:v>
                </c:pt>
                <c:pt idx="1">
                  <c:v>Empacado.</c:v>
                </c:pt>
                <c:pt idx="2">
                  <c:v>Lavado y empacado.</c:v>
                </c:pt>
              </c:strCache>
            </c:strRef>
          </c:cat>
          <c:val>
            <c:numRef>
              <c:f>'PREGUNTA 7'!$G$386:$G$388</c:f>
              <c:numCache>
                <c:formatCode>General</c:formatCode>
                <c:ptCount val="3"/>
                <c:pt idx="0">
                  <c:v>138</c:v>
                </c:pt>
                <c:pt idx="1">
                  <c:v>170</c:v>
                </c:pt>
                <c:pt idx="2">
                  <c:v>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GRÁFICO DEL DÍA DE COMPRA.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792061147795171"/>
          <c:y val="2.1793370719171052E-2"/>
          <c:w val="0.718881778836168"/>
          <c:h val="0.6136750059527230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Encuestados.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p3d/>
            </c:spPr>
          </c:dPt>
          <c:dPt>
            <c:idx val="6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</c:dPt>
          <c:cat>
            <c:strRef>
              <c:f>Hoja1!$A$2:$A$8</c:f>
              <c:strCache>
                <c:ptCount val="7"/>
                <c:pt idx="0">
                  <c:v>Toda la semana</c:v>
                </c:pt>
                <c:pt idx="1">
                  <c:v>Lunes</c:v>
                </c:pt>
                <c:pt idx="2">
                  <c:v>Martes.</c:v>
                </c:pt>
                <c:pt idx="3">
                  <c:v>Miércoles.</c:v>
                </c:pt>
                <c:pt idx="4">
                  <c:v>Jueves.</c:v>
                </c:pt>
                <c:pt idx="5">
                  <c:v>Viernes.</c:v>
                </c:pt>
                <c:pt idx="6">
                  <c:v>Fines de semana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125</c:v>
                </c:pt>
                <c:pt idx="1">
                  <c:v>16</c:v>
                </c:pt>
                <c:pt idx="2">
                  <c:v>15</c:v>
                </c:pt>
                <c:pt idx="3">
                  <c:v>18</c:v>
                </c:pt>
                <c:pt idx="4">
                  <c:v>30</c:v>
                </c:pt>
                <c:pt idx="5">
                  <c:v>84</c:v>
                </c:pt>
                <c:pt idx="6">
                  <c:v>94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Porcentaje.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Hoja1!$A$2:$A$8</c:f>
              <c:strCache>
                <c:ptCount val="7"/>
                <c:pt idx="0">
                  <c:v>Toda la semana</c:v>
                </c:pt>
                <c:pt idx="1">
                  <c:v>Lunes</c:v>
                </c:pt>
                <c:pt idx="2">
                  <c:v>Martes.</c:v>
                </c:pt>
                <c:pt idx="3">
                  <c:v>Miércoles.</c:v>
                </c:pt>
                <c:pt idx="4">
                  <c:v>Jueves.</c:v>
                </c:pt>
                <c:pt idx="5">
                  <c:v>Viernes.</c:v>
                </c:pt>
                <c:pt idx="6">
                  <c:v>Fines de semana</c:v>
                </c:pt>
              </c:strCache>
            </c:strRef>
          </c:cat>
          <c:val>
            <c:numRef>
              <c:f>Hoja1!$C$2:$C$8</c:f>
              <c:numCache>
                <c:formatCode>0%</c:formatCode>
                <c:ptCount val="7"/>
                <c:pt idx="0">
                  <c:v>0.32</c:v>
                </c:pt>
                <c:pt idx="1">
                  <c:v>0.04</c:v>
                </c:pt>
                <c:pt idx="2">
                  <c:v>0.04</c:v>
                </c:pt>
                <c:pt idx="3">
                  <c:v>0.05</c:v>
                </c:pt>
                <c:pt idx="4">
                  <c:v>0.08</c:v>
                </c:pt>
                <c:pt idx="5">
                  <c:v>0.22</c:v>
                </c:pt>
                <c:pt idx="6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3458240"/>
        <c:axId val="323454320"/>
        <c:axId val="323704568"/>
      </c:bar3DChart>
      <c:catAx>
        <c:axId val="32345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3454320"/>
        <c:crosses val="autoZero"/>
        <c:auto val="1"/>
        <c:lblAlgn val="ctr"/>
        <c:lblOffset val="100"/>
        <c:noMultiLvlLbl val="0"/>
      </c:catAx>
      <c:valAx>
        <c:axId val="32345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3458240"/>
        <c:crosses val="autoZero"/>
        <c:crossBetween val="between"/>
      </c:valAx>
      <c:serAx>
        <c:axId val="3237045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3454320"/>
        <c:crosses val="autoZero"/>
      </c:ser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F6E573-7FC2-48FE-8025-89CA9AEDD360}" type="doc">
      <dgm:prSet loTypeId="urn:microsoft.com/office/officeart/2005/8/layout/bProcess3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1E284889-42E9-4C50-95B6-27F9B61DC448}">
      <dgm:prSet phldrT="[Texto]"/>
      <dgm:spPr/>
      <dgm:t>
        <a:bodyPr/>
        <a:lstStyle/>
        <a:p>
          <a:r>
            <a:rPr lang="es-EC" dirty="0" smtClean="0"/>
            <a:t>Diseñar un plan de contratación de personal.</a:t>
          </a:r>
          <a:endParaRPr lang="es-EC" dirty="0"/>
        </a:p>
      </dgm:t>
    </dgm:pt>
    <dgm:pt modelId="{0F6F4F33-7C79-4821-914E-4910E5C4963C}" type="parTrans" cxnId="{CD97FCC0-229E-4CEE-99B0-FC21920BB2D4}">
      <dgm:prSet/>
      <dgm:spPr/>
      <dgm:t>
        <a:bodyPr/>
        <a:lstStyle/>
        <a:p>
          <a:endParaRPr lang="es-EC"/>
        </a:p>
      </dgm:t>
    </dgm:pt>
    <dgm:pt modelId="{91B8F23E-9FB3-419D-A906-A042CBF0F488}" type="sibTrans" cxnId="{CD97FCC0-229E-4CEE-99B0-FC21920BB2D4}">
      <dgm:prSet/>
      <dgm:spPr/>
      <dgm:t>
        <a:bodyPr/>
        <a:lstStyle/>
        <a:p>
          <a:endParaRPr lang="es-EC"/>
        </a:p>
      </dgm:t>
    </dgm:pt>
    <dgm:pt modelId="{CAA6D53C-3DE7-41DD-AE89-66CFB8F84116}">
      <dgm:prSet phldrT="[Texto]"/>
      <dgm:spPr/>
      <dgm:t>
        <a:bodyPr/>
        <a:lstStyle/>
        <a:p>
          <a:r>
            <a:rPr lang="es-EC" dirty="0" smtClean="0"/>
            <a:t>Diseñar un manual de certificación de </a:t>
          </a:r>
          <a:r>
            <a:rPr lang="es-419" dirty="0" smtClean="0"/>
            <a:t>la </a:t>
          </a:r>
          <a:r>
            <a:rPr lang="es-EC" dirty="0" smtClean="0"/>
            <a:t>calidad.</a:t>
          </a:r>
          <a:endParaRPr lang="es-EC" dirty="0"/>
        </a:p>
      </dgm:t>
    </dgm:pt>
    <dgm:pt modelId="{BFF80173-D99D-4926-9C9F-8A6CC1D1F0E1}" type="parTrans" cxnId="{67F06394-2CFC-4FA8-A296-176FC2F0BE7D}">
      <dgm:prSet/>
      <dgm:spPr/>
      <dgm:t>
        <a:bodyPr/>
        <a:lstStyle/>
        <a:p>
          <a:endParaRPr lang="es-EC"/>
        </a:p>
      </dgm:t>
    </dgm:pt>
    <dgm:pt modelId="{C16A0CF0-DE70-4FF0-9155-AEA847DB48FB}" type="sibTrans" cxnId="{67F06394-2CFC-4FA8-A296-176FC2F0BE7D}">
      <dgm:prSet/>
      <dgm:spPr/>
      <dgm:t>
        <a:bodyPr/>
        <a:lstStyle/>
        <a:p>
          <a:endParaRPr lang="es-EC"/>
        </a:p>
      </dgm:t>
    </dgm:pt>
    <dgm:pt modelId="{97064286-E76F-4B96-9776-41E4B7277B11}">
      <dgm:prSet phldrT="[Texto]"/>
      <dgm:spPr/>
      <dgm:t>
        <a:bodyPr/>
        <a:lstStyle/>
        <a:p>
          <a:r>
            <a:rPr lang="es-EC" dirty="0" smtClean="0"/>
            <a:t>Diseñar un plan de siembra institucional.</a:t>
          </a:r>
          <a:endParaRPr lang="es-EC" dirty="0"/>
        </a:p>
      </dgm:t>
    </dgm:pt>
    <dgm:pt modelId="{FCD36A99-44FC-4908-A20E-D2AADBC1709A}" type="parTrans" cxnId="{79CF3A22-4704-446F-A561-D37C5473BD82}">
      <dgm:prSet/>
      <dgm:spPr/>
      <dgm:t>
        <a:bodyPr/>
        <a:lstStyle/>
        <a:p>
          <a:endParaRPr lang="es-EC"/>
        </a:p>
      </dgm:t>
    </dgm:pt>
    <dgm:pt modelId="{D1B7979B-4521-4B37-8174-AE28124020C3}" type="sibTrans" cxnId="{79CF3A22-4704-446F-A561-D37C5473BD82}">
      <dgm:prSet/>
      <dgm:spPr/>
      <dgm:t>
        <a:bodyPr/>
        <a:lstStyle/>
        <a:p>
          <a:endParaRPr lang="es-EC"/>
        </a:p>
      </dgm:t>
    </dgm:pt>
    <dgm:pt modelId="{A6FE8FCD-A137-465A-901F-BA2F5B9D2A86}">
      <dgm:prSet phldrT="[Texto]"/>
      <dgm:spPr/>
      <dgm:t>
        <a:bodyPr/>
        <a:lstStyle/>
        <a:p>
          <a:r>
            <a:rPr lang="es-EC" dirty="0" smtClean="0"/>
            <a:t>Diseñar un plan de capacitación institucional</a:t>
          </a:r>
          <a:endParaRPr lang="es-EC" dirty="0"/>
        </a:p>
      </dgm:t>
    </dgm:pt>
    <dgm:pt modelId="{F9335553-80FA-4E9F-8FAA-00819A17A7FB}" type="parTrans" cxnId="{3D93F85C-817D-4A3F-9193-2E8BA9933067}">
      <dgm:prSet/>
      <dgm:spPr/>
      <dgm:t>
        <a:bodyPr/>
        <a:lstStyle/>
        <a:p>
          <a:endParaRPr lang="es-EC"/>
        </a:p>
      </dgm:t>
    </dgm:pt>
    <dgm:pt modelId="{A1251E23-2866-4732-B550-64923F9FD701}" type="sibTrans" cxnId="{3D93F85C-817D-4A3F-9193-2E8BA9933067}">
      <dgm:prSet/>
      <dgm:spPr/>
      <dgm:t>
        <a:bodyPr/>
        <a:lstStyle/>
        <a:p>
          <a:endParaRPr lang="es-EC"/>
        </a:p>
      </dgm:t>
    </dgm:pt>
    <dgm:pt modelId="{567E92EB-2999-4230-8450-314B5CE93B28}">
      <dgm:prSet phldrT="[Texto]"/>
      <dgm:spPr/>
      <dgm:t>
        <a:bodyPr/>
        <a:lstStyle/>
        <a:p>
          <a:r>
            <a:rPr lang="es-EC" dirty="0" smtClean="0"/>
            <a:t>Diseñar un programa de proveedores institucionales.</a:t>
          </a:r>
          <a:endParaRPr lang="es-EC" dirty="0"/>
        </a:p>
      </dgm:t>
    </dgm:pt>
    <dgm:pt modelId="{3D5907C3-BDFF-461E-B8C1-748690AA09CF}" type="parTrans" cxnId="{B832FED0-6BB5-47C2-9918-E35E25CB5AAE}">
      <dgm:prSet/>
      <dgm:spPr/>
      <dgm:t>
        <a:bodyPr/>
        <a:lstStyle/>
        <a:p>
          <a:endParaRPr lang="es-EC"/>
        </a:p>
      </dgm:t>
    </dgm:pt>
    <dgm:pt modelId="{64D7192E-A761-4F34-8365-9039FCEBCB05}" type="sibTrans" cxnId="{B832FED0-6BB5-47C2-9918-E35E25CB5AAE}">
      <dgm:prSet/>
      <dgm:spPr/>
      <dgm:t>
        <a:bodyPr/>
        <a:lstStyle/>
        <a:p>
          <a:endParaRPr lang="es-EC"/>
        </a:p>
      </dgm:t>
    </dgm:pt>
    <dgm:pt modelId="{3A2E8224-9D6F-4568-AA9F-0D4826E8CFFE}">
      <dgm:prSet phldrT="[Texto]"/>
      <dgm:spPr/>
      <dgm:t>
        <a:bodyPr/>
        <a:lstStyle/>
        <a:p>
          <a:r>
            <a:rPr lang="es-EC" dirty="0" smtClean="0"/>
            <a:t>Diseñar un plan de  Marketing institucional.</a:t>
          </a:r>
          <a:endParaRPr lang="es-EC" dirty="0"/>
        </a:p>
      </dgm:t>
    </dgm:pt>
    <dgm:pt modelId="{E2928D2A-7A7D-4F3D-B193-ED3ADA9D367B}" type="parTrans" cxnId="{80E20FA3-8765-401E-8753-95440803D8A0}">
      <dgm:prSet/>
      <dgm:spPr/>
      <dgm:t>
        <a:bodyPr/>
        <a:lstStyle/>
        <a:p>
          <a:endParaRPr lang="es-EC"/>
        </a:p>
      </dgm:t>
    </dgm:pt>
    <dgm:pt modelId="{5B66208F-3C49-431E-84F1-E00EE0936578}" type="sibTrans" cxnId="{80E20FA3-8765-401E-8753-95440803D8A0}">
      <dgm:prSet/>
      <dgm:spPr/>
      <dgm:t>
        <a:bodyPr/>
        <a:lstStyle/>
        <a:p>
          <a:endParaRPr lang="es-EC"/>
        </a:p>
      </dgm:t>
    </dgm:pt>
    <dgm:pt modelId="{F2B28EFE-69FF-46A5-BD92-C75311234240}">
      <dgm:prSet phldrT="[Texto]"/>
      <dgm:spPr/>
      <dgm:t>
        <a:bodyPr/>
        <a:lstStyle/>
        <a:p>
          <a:r>
            <a:rPr lang="es-EC" dirty="0" smtClean="0"/>
            <a:t>Desarrollar alianzas estratégicas con empresas del sector.</a:t>
          </a:r>
          <a:endParaRPr lang="es-EC" dirty="0"/>
        </a:p>
      </dgm:t>
    </dgm:pt>
    <dgm:pt modelId="{1609C63A-1FF5-49B8-BA98-DD54ABBDD1C0}" type="parTrans" cxnId="{6899B001-1144-4AEF-9D08-4B599C1380A3}">
      <dgm:prSet/>
      <dgm:spPr/>
      <dgm:t>
        <a:bodyPr/>
        <a:lstStyle/>
        <a:p>
          <a:endParaRPr lang="es-EC"/>
        </a:p>
      </dgm:t>
    </dgm:pt>
    <dgm:pt modelId="{C32037B6-CC99-4A10-97A2-724D8F02341F}" type="sibTrans" cxnId="{6899B001-1144-4AEF-9D08-4B599C1380A3}">
      <dgm:prSet/>
      <dgm:spPr/>
      <dgm:t>
        <a:bodyPr/>
        <a:lstStyle/>
        <a:p>
          <a:endParaRPr lang="es-EC"/>
        </a:p>
      </dgm:t>
    </dgm:pt>
    <dgm:pt modelId="{FE69E670-43B8-44E3-AD44-F26C6F48A5D8}">
      <dgm:prSet phldrT="[Texto]"/>
      <dgm:spPr/>
      <dgm:t>
        <a:bodyPr/>
        <a:lstStyle/>
        <a:p>
          <a:r>
            <a:rPr lang="es-EC" dirty="0" smtClean="0"/>
            <a:t>Diseñar un </a:t>
          </a:r>
          <a:r>
            <a:rPr lang="es-419" dirty="0" smtClean="0"/>
            <a:t>plan</a:t>
          </a:r>
          <a:r>
            <a:rPr lang="es-EC" dirty="0" smtClean="0"/>
            <a:t> técnico de comercialización.</a:t>
          </a:r>
          <a:endParaRPr lang="es-EC" dirty="0"/>
        </a:p>
      </dgm:t>
    </dgm:pt>
    <dgm:pt modelId="{7A34CAE0-96A4-47AA-9395-68811020F3DE}" type="parTrans" cxnId="{8B231050-BF3F-48F0-B77B-711728FCB303}">
      <dgm:prSet/>
      <dgm:spPr/>
      <dgm:t>
        <a:bodyPr/>
        <a:lstStyle/>
        <a:p>
          <a:endParaRPr lang="es-EC"/>
        </a:p>
      </dgm:t>
    </dgm:pt>
    <dgm:pt modelId="{54D1ADD1-EE9E-420F-8FB7-FD7F9A0823BD}" type="sibTrans" cxnId="{8B231050-BF3F-48F0-B77B-711728FCB303}">
      <dgm:prSet/>
      <dgm:spPr/>
      <dgm:t>
        <a:bodyPr/>
        <a:lstStyle/>
        <a:p>
          <a:endParaRPr lang="es-EC"/>
        </a:p>
      </dgm:t>
    </dgm:pt>
    <dgm:pt modelId="{5C1E58B9-92BB-4B4D-8489-E40D694570E7}">
      <dgm:prSet phldrT="[Texto]"/>
      <dgm:spPr/>
      <dgm:t>
        <a:bodyPr/>
        <a:lstStyle/>
        <a:p>
          <a:r>
            <a:rPr lang="es-EC" dirty="0" smtClean="0"/>
            <a:t>Elaborar un modelo de Financiamiento Institucional</a:t>
          </a:r>
          <a:endParaRPr lang="es-EC" dirty="0"/>
        </a:p>
      </dgm:t>
    </dgm:pt>
    <dgm:pt modelId="{FE2B5C84-24F7-4F77-BAF4-121A7F2B29E2}" type="parTrans" cxnId="{4D0E2411-4101-42CA-AEFF-793CFF72A5CD}">
      <dgm:prSet/>
      <dgm:spPr/>
      <dgm:t>
        <a:bodyPr/>
        <a:lstStyle/>
        <a:p>
          <a:endParaRPr lang="es-EC"/>
        </a:p>
      </dgm:t>
    </dgm:pt>
    <dgm:pt modelId="{7EE43499-2469-4698-B425-8D90F075A87D}" type="sibTrans" cxnId="{4D0E2411-4101-42CA-AEFF-793CFF72A5CD}">
      <dgm:prSet/>
      <dgm:spPr/>
      <dgm:t>
        <a:bodyPr/>
        <a:lstStyle/>
        <a:p>
          <a:endParaRPr lang="es-EC"/>
        </a:p>
      </dgm:t>
    </dgm:pt>
    <dgm:pt modelId="{6B9A223A-494B-466F-8591-E51F4DC7AA37}" type="pres">
      <dgm:prSet presAssocID="{7FF6E573-7FC2-48FE-8025-89CA9AEDD36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FBE46E3-D485-4834-B891-A58EEE28E877}" type="pres">
      <dgm:prSet presAssocID="{1E284889-42E9-4C50-95B6-27F9B61DC448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292D62-3F06-4DF6-AC7D-DC9F27A22FB5}" type="pres">
      <dgm:prSet presAssocID="{91B8F23E-9FB3-419D-A906-A042CBF0F488}" presName="sibTrans" presStyleLbl="sibTrans1D1" presStyleIdx="0" presStyleCnt="8"/>
      <dgm:spPr/>
      <dgm:t>
        <a:bodyPr/>
        <a:lstStyle/>
        <a:p>
          <a:endParaRPr lang="es-EC"/>
        </a:p>
      </dgm:t>
    </dgm:pt>
    <dgm:pt modelId="{C92095B9-B189-4EC3-9017-84FCF1E328E7}" type="pres">
      <dgm:prSet presAssocID="{91B8F23E-9FB3-419D-A906-A042CBF0F488}" presName="connectorText" presStyleLbl="sibTrans1D1" presStyleIdx="0" presStyleCnt="8"/>
      <dgm:spPr/>
      <dgm:t>
        <a:bodyPr/>
        <a:lstStyle/>
        <a:p>
          <a:endParaRPr lang="es-EC"/>
        </a:p>
      </dgm:t>
    </dgm:pt>
    <dgm:pt modelId="{2EE32BBA-FCA5-4647-8BD8-E4D70BEA5EDF}" type="pres">
      <dgm:prSet presAssocID="{CAA6D53C-3DE7-41DD-AE89-66CFB8F84116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4097C6-72D9-42A8-B9C3-3FCABBCF602D}" type="pres">
      <dgm:prSet presAssocID="{C16A0CF0-DE70-4FF0-9155-AEA847DB48FB}" presName="sibTrans" presStyleLbl="sibTrans1D1" presStyleIdx="1" presStyleCnt="8"/>
      <dgm:spPr/>
      <dgm:t>
        <a:bodyPr/>
        <a:lstStyle/>
        <a:p>
          <a:endParaRPr lang="es-EC"/>
        </a:p>
      </dgm:t>
    </dgm:pt>
    <dgm:pt modelId="{F73566B4-4BE2-48F1-9144-93A37A49D1E7}" type="pres">
      <dgm:prSet presAssocID="{C16A0CF0-DE70-4FF0-9155-AEA847DB48FB}" presName="connectorText" presStyleLbl="sibTrans1D1" presStyleIdx="1" presStyleCnt="8"/>
      <dgm:spPr/>
      <dgm:t>
        <a:bodyPr/>
        <a:lstStyle/>
        <a:p>
          <a:endParaRPr lang="es-EC"/>
        </a:p>
      </dgm:t>
    </dgm:pt>
    <dgm:pt modelId="{8BBEE74E-FECC-4BB8-ABD7-26B2EAEDECD0}" type="pres">
      <dgm:prSet presAssocID="{97064286-E76F-4B96-9776-41E4B7277B11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639B3B-859E-4BD7-856F-934A8E6ACEEA}" type="pres">
      <dgm:prSet presAssocID="{D1B7979B-4521-4B37-8174-AE28124020C3}" presName="sibTrans" presStyleLbl="sibTrans1D1" presStyleIdx="2" presStyleCnt="8"/>
      <dgm:spPr/>
      <dgm:t>
        <a:bodyPr/>
        <a:lstStyle/>
        <a:p>
          <a:endParaRPr lang="es-EC"/>
        </a:p>
      </dgm:t>
    </dgm:pt>
    <dgm:pt modelId="{D256935D-8F6C-45AF-BAC8-749C29D4200B}" type="pres">
      <dgm:prSet presAssocID="{D1B7979B-4521-4B37-8174-AE28124020C3}" presName="connectorText" presStyleLbl="sibTrans1D1" presStyleIdx="2" presStyleCnt="8"/>
      <dgm:spPr/>
      <dgm:t>
        <a:bodyPr/>
        <a:lstStyle/>
        <a:p>
          <a:endParaRPr lang="es-EC"/>
        </a:p>
      </dgm:t>
    </dgm:pt>
    <dgm:pt modelId="{3880B722-CC17-4C12-905D-C910D7943AD4}" type="pres">
      <dgm:prSet presAssocID="{A6FE8FCD-A137-465A-901F-BA2F5B9D2A86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79AB42D-DADF-44FD-BFFB-B0BFE93B8FB1}" type="pres">
      <dgm:prSet presAssocID="{A1251E23-2866-4732-B550-64923F9FD701}" presName="sibTrans" presStyleLbl="sibTrans1D1" presStyleIdx="3" presStyleCnt="8"/>
      <dgm:spPr/>
      <dgm:t>
        <a:bodyPr/>
        <a:lstStyle/>
        <a:p>
          <a:endParaRPr lang="es-EC"/>
        </a:p>
      </dgm:t>
    </dgm:pt>
    <dgm:pt modelId="{9C500922-3AEB-442A-B2E0-AC6750843921}" type="pres">
      <dgm:prSet presAssocID="{A1251E23-2866-4732-B550-64923F9FD701}" presName="connectorText" presStyleLbl="sibTrans1D1" presStyleIdx="3" presStyleCnt="8"/>
      <dgm:spPr/>
      <dgm:t>
        <a:bodyPr/>
        <a:lstStyle/>
        <a:p>
          <a:endParaRPr lang="es-EC"/>
        </a:p>
      </dgm:t>
    </dgm:pt>
    <dgm:pt modelId="{D5F6B1A0-9714-4116-BC75-8717924246A2}" type="pres">
      <dgm:prSet presAssocID="{567E92EB-2999-4230-8450-314B5CE93B28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A1D634-0ACF-4C6B-8FE6-8C3D881CFDD6}" type="pres">
      <dgm:prSet presAssocID="{64D7192E-A761-4F34-8365-9039FCEBCB05}" presName="sibTrans" presStyleLbl="sibTrans1D1" presStyleIdx="4" presStyleCnt="8"/>
      <dgm:spPr/>
      <dgm:t>
        <a:bodyPr/>
        <a:lstStyle/>
        <a:p>
          <a:endParaRPr lang="es-EC"/>
        </a:p>
      </dgm:t>
    </dgm:pt>
    <dgm:pt modelId="{CBF50724-4C40-4608-8187-BED5A4912B11}" type="pres">
      <dgm:prSet presAssocID="{64D7192E-A761-4F34-8365-9039FCEBCB05}" presName="connectorText" presStyleLbl="sibTrans1D1" presStyleIdx="4" presStyleCnt="8"/>
      <dgm:spPr/>
      <dgm:t>
        <a:bodyPr/>
        <a:lstStyle/>
        <a:p>
          <a:endParaRPr lang="es-EC"/>
        </a:p>
      </dgm:t>
    </dgm:pt>
    <dgm:pt modelId="{BA6F6BEA-4868-4954-A838-75ACE220C463}" type="pres">
      <dgm:prSet presAssocID="{3A2E8224-9D6F-4568-AA9F-0D4826E8CFF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085244-1928-4125-B666-61440C273964}" type="pres">
      <dgm:prSet presAssocID="{5B66208F-3C49-431E-84F1-E00EE0936578}" presName="sibTrans" presStyleLbl="sibTrans1D1" presStyleIdx="5" presStyleCnt="8"/>
      <dgm:spPr/>
      <dgm:t>
        <a:bodyPr/>
        <a:lstStyle/>
        <a:p>
          <a:endParaRPr lang="es-EC"/>
        </a:p>
      </dgm:t>
    </dgm:pt>
    <dgm:pt modelId="{533B01A5-10D2-49D1-8269-19D62DB98A10}" type="pres">
      <dgm:prSet presAssocID="{5B66208F-3C49-431E-84F1-E00EE0936578}" presName="connectorText" presStyleLbl="sibTrans1D1" presStyleIdx="5" presStyleCnt="8"/>
      <dgm:spPr/>
      <dgm:t>
        <a:bodyPr/>
        <a:lstStyle/>
        <a:p>
          <a:endParaRPr lang="es-EC"/>
        </a:p>
      </dgm:t>
    </dgm:pt>
    <dgm:pt modelId="{428CD944-7AD4-41D2-ABAB-73F50AAD6530}" type="pres">
      <dgm:prSet presAssocID="{F2B28EFE-69FF-46A5-BD92-C75311234240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9EE4BB-97BA-4AFF-936E-7B9FD208DC35}" type="pres">
      <dgm:prSet presAssocID="{C32037B6-CC99-4A10-97A2-724D8F02341F}" presName="sibTrans" presStyleLbl="sibTrans1D1" presStyleIdx="6" presStyleCnt="8"/>
      <dgm:spPr/>
      <dgm:t>
        <a:bodyPr/>
        <a:lstStyle/>
        <a:p>
          <a:endParaRPr lang="es-EC"/>
        </a:p>
      </dgm:t>
    </dgm:pt>
    <dgm:pt modelId="{8E732F2B-DA8C-4E8C-96E3-0854E0F2225F}" type="pres">
      <dgm:prSet presAssocID="{C32037B6-CC99-4A10-97A2-724D8F02341F}" presName="connectorText" presStyleLbl="sibTrans1D1" presStyleIdx="6" presStyleCnt="8"/>
      <dgm:spPr/>
      <dgm:t>
        <a:bodyPr/>
        <a:lstStyle/>
        <a:p>
          <a:endParaRPr lang="es-EC"/>
        </a:p>
      </dgm:t>
    </dgm:pt>
    <dgm:pt modelId="{001518CD-1268-434E-B2BA-142EA8F1B1FD}" type="pres">
      <dgm:prSet presAssocID="{FE69E670-43B8-44E3-AD44-F26C6F48A5D8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7E2E5E-6989-44EB-95BB-5F7FB7011BDA}" type="pres">
      <dgm:prSet presAssocID="{54D1ADD1-EE9E-420F-8FB7-FD7F9A0823BD}" presName="sibTrans" presStyleLbl="sibTrans1D1" presStyleIdx="7" presStyleCnt="8"/>
      <dgm:spPr/>
      <dgm:t>
        <a:bodyPr/>
        <a:lstStyle/>
        <a:p>
          <a:endParaRPr lang="es-EC"/>
        </a:p>
      </dgm:t>
    </dgm:pt>
    <dgm:pt modelId="{9F795A89-620F-405A-9126-6B1BF7B54125}" type="pres">
      <dgm:prSet presAssocID="{54D1ADD1-EE9E-420F-8FB7-FD7F9A0823BD}" presName="connectorText" presStyleLbl="sibTrans1D1" presStyleIdx="7" presStyleCnt="8"/>
      <dgm:spPr/>
      <dgm:t>
        <a:bodyPr/>
        <a:lstStyle/>
        <a:p>
          <a:endParaRPr lang="es-EC"/>
        </a:p>
      </dgm:t>
    </dgm:pt>
    <dgm:pt modelId="{88F0D117-80AA-4A3C-878F-72F07E1A5F37}" type="pres">
      <dgm:prSet presAssocID="{5C1E58B9-92BB-4B4D-8489-E40D694570E7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3A9D408-48A6-408D-A563-A26F735D78C0}" type="presOf" srcId="{D1B7979B-4521-4B37-8174-AE28124020C3}" destId="{D256935D-8F6C-45AF-BAC8-749C29D4200B}" srcOrd="1" destOrd="0" presId="urn:microsoft.com/office/officeart/2005/8/layout/bProcess3"/>
    <dgm:cxn modelId="{6899B001-1144-4AEF-9D08-4B599C1380A3}" srcId="{7FF6E573-7FC2-48FE-8025-89CA9AEDD360}" destId="{F2B28EFE-69FF-46A5-BD92-C75311234240}" srcOrd="6" destOrd="0" parTransId="{1609C63A-1FF5-49B8-BA98-DD54ABBDD1C0}" sibTransId="{C32037B6-CC99-4A10-97A2-724D8F02341F}"/>
    <dgm:cxn modelId="{9F47C777-788A-4F01-890E-D6DAFBD8111C}" type="presOf" srcId="{5C1E58B9-92BB-4B4D-8489-E40D694570E7}" destId="{88F0D117-80AA-4A3C-878F-72F07E1A5F37}" srcOrd="0" destOrd="0" presId="urn:microsoft.com/office/officeart/2005/8/layout/bProcess3"/>
    <dgm:cxn modelId="{6A7FB5B7-41AC-4783-80B5-608452352380}" type="presOf" srcId="{54D1ADD1-EE9E-420F-8FB7-FD7F9A0823BD}" destId="{D57E2E5E-6989-44EB-95BB-5F7FB7011BDA}" srcOrd="0" destOrd="0" presId="urn:microsoft.com/office/officeart/2005/8/layout/bProcess3"/>
    <dgm:cxn modelId="{CD97FCC0-229E-4CEE-99B0-FC21920BB2D4}" srcId="{7FF6E573-7FC2-48FE-8025-89CA9AEDD360}" destId="{1E284889-42E9-4C50-95B6-27F9B61DC448}" srcOrd="0" destOrd="0" parTransId="{0F6F4F33-7C79-4821-914E-4910E5C4963C}" sibTransId="{91B8F23E-9FB3-419D-A906-A042CBF0F488}"/>
    <dgm:cxn modelId="{C31B92EB-ED5A-4D5C-9B7D-656CE5B3C764}" type="presOf" srcId="{C16A0CF0-DE70-4FF0-9155-AEA847DB48FB}" destId="{F73566B4-4BE2-48F1-9144-93A37A49D1E7}" srcOrd="1" destOrd="0" presId="urn:microsoft.com/office/officeart/2005/8/layout/bProcess3"/>
    <dgm:cxn modelId="{198974C1-550B-48B8-B32B-87C861D7007E}" type="presOf" srcId="{54D1ADD1-EE9E-420F-8FB7-FD7F9A0823BD}" destId="{9F795A89-620F-405A-9126-6B1BF7B54125}" srcOrd="1" destOrd="0" presId="urn:microsoft.com/office/officeart/2005/8/layout/bProcess3"/>
    <dgm:cxn modelId="{B832FED0-6BB5-47C2-9918-E35E25CB5AAE}" srcId="{7FF6E573-7FC2-48FE-8025-89CA9AEDD360}" destId="{567E92EB-2999-4230-8450-314B5CE93B28}" srcOrd="4" destOrd="0" parTransId="{3D5907C3-BDFF-461E-B8C1-748690AA09CF}" sibTransId="{64D7192E-A761-4F34-8365-9039FCEBCB05}"/>
    <dgm:cxn modelId="{79CF3A22-4704-446F-A561-D37C5473BD82}" srcId="{7FF6E573-7FC2-48FE-8025-89CA9AEDD360}" destId="{97064286-E76F-4B96-9776-41E4B7277B11}" srcOrd="2" destOrd="0" parTransId="{FCD36A99-44FC-4908-A20E-D2AADBC1709A}" sibTransId="{D1B7979B-4521-4B37-8174-AE28124020C3}"/>
    <dgm:cxn modelId="{4BA04F5F-78EE-4735-8D6F-85E78F9C02C4}" type="presOf" srcId="{FE69E670-43B8-44E3-AD44-F26C6F48A5D8}" destId="{001518CD-1268-434E-B2BA-142EA8F1B1FD}" srcOrd="0" destOrd="0" presId="urn:microsoft.com/office/officeart/2005/8/layout/bProcess3"/>
    <dgm:cxn modelId="{24080904-A3F7-4BFF-BE5D-ECF22F08EF45}" type="presOf" srcId="{91B8F23E-9FB3-419D-A906-A042CBF0F488}" destId="{33292D62-3F06-4DF6-AC7D-DC9F27A22FB5}" srcOrd="0" destOrd="0" presId="urn:microsoft.com/office/officeart/2005/8/layout/bProcess3"/>
    <dgm:cxn modelId="{1526CDA8-67F8-417E-88A2-7D24E2F1D457}" type="presOf" srcId="{97064286-E76F-4B96-9776-41E4B7277B11}" destId="{8BBEE74E-FECC-4BB8-ABD7-26B2EAEDECD0}" srcOrd="0" destOrd="0" presId="urn:microsoft.com/office/officeart/2005/8/layout/bProcess3"/>
    <dgm:cxn modelId="{67F06394-2CFC-4FA8-A296-176FC2F0BE7D}" srcId="{7FF6E573-7FC2-48FE-8025-89CA9AEDD360}" destId="{CAA6D53C-3DE7-41DD-AE89-66CFB8F84116}" srcOrd="1" destOrd="0" parTransId="{BFF80173-D99D-4926-9C9F-8A6CC1D1F0E1}" sibTransId="{C16A0CF0-DE70-4FF0-9155-AEA847DB48FB}"/>
    <dgm:cxn modelId="{0E733CC1-A06A-418E-9F03-F705370F29C4}" type="presOf" srcId="{C16A0CF0-DE70-4FF0-9155-AEA847DB48FB}" destId="{7B4097C6-72D9-42A8-B9C3-3FCABBCF602D}" srcOrd="0" destOrd="0" presId="urn:microsoft.com/office/officeart/2005/8/layout/bProcess3"/>
    <dgm:cxn modelId="{27835689-5B13-4922-B314-7961691B5BC2}" type="presOf" srcId="{5B66208F-3C49-431E-84F1-E00EE0936578}" destId="{6D085244-1928-4125-B666-61440C273964}" srcOrd="0" destOrd="0" presId="urn:microsoft.com/office/officeart/2005/8/layout/bProcess3"/>
    <dgm:cxn modelId="{03FD93A2-67E9-4552-8AD3-C9268DCB5B67}" type="presOf" srcId="{A1251E23-2866-4732-B550-64923F9FD701}" destId="{079AB42D-DADF-44FD-BFFB-B0BFE93B8FB1}" srcOrd="0" destOrd="0" presId="urn:microsoft.com/office/officeart/2005/8/layout/bProcess3"/>
    <dgm:cxn modelId="{51DF2B82-483D-4067-8F14-92486E7368E4}" type="presOf" srcId="{C32037B6-CC99-4A10-97A2-724D8F02341F}" destId="{609EE4BB-97BA-4AFF-936E-7B9FD208DC35}" srcOrd="0" destOrd="0" presId="urn:microsoft.com/office/officeart/2005/8/layout/bProcess3"/>
    <dgm:cxn modelId="{6037ABE1-C25C-4E5C-8EDE-34024A64895A}" type="presOf" srcId="{C32037B6-CC99-4A10-97A2-724D8F02341F}" destId="{8E732F2B-DA8C-4E8C-96E3-0854E0F2225F}" srcOrd="1" destOrd="0" presId="urn:microsoft.com/office/officeart/2005/8/layout/bProcess3"/>
    <dgm:cxn modelId="{80E20FA3-8765-401E-8753-95440803D8A0}" srcId="{7FF6E573-7FC2-48FE-8025-89CA9AEDD360}" destId="{3A2E8224-9D6F-4568-AA9F-0D4826E8CFFE}" srcOrd="5" destOrd="0" parTransId="{E2928D2A-7A7D-4F3D-B193-ED3ADA9D367B}" sibTransId="{5B66208F-3C49-431E-84F1-E00EE0936578}"/>
    <dgm:cxn modelId="{038FD8E2-4FB2-4A06-9660-C396B650064E}" type="presOf" srcId="{D1B7979B-4521-4B37-8174-AE28124020C3}" destId="{28639B3B-859E-4BD7-856F-934A8E6ACEEA}" srcOrd="0" destOrd="0" presId="urn:microsoft.com/office/officeart/2005/8/layout/bProcess3"/>
    <dgm:cxn modelId="{FC30566E-AE99-4675-B8E4-9EE0445ED8A6}" type="presOf" srcId="{91B8F23E-9FB3-419D-A906-A042CBF0F488}" destId="{C92095B9-B189-4EC3-9017-84FCF1E328E7}" srcOrd="1" destOrd="0" presId="urn:microsoft.com/office/officeart/2005/8/layout/bProcess3"/>
    <dgm:cxn modelId="{4D0E2411-4101-42CA-AEFF-793CFF72A5CD}" srcId="{7FF6E573-7FC2-48FE-8025-89CA9AEDD360}" destId="{5C1E58B9-92BB-4B4D-8489-E40D694570E7}" srcOrd="8" destOrd="0" parTransId="{FE2B5C84-24F7-4F77-BAF4-121A7F2B29E2}" sibTransId="{7EE43499-2469-4698-B425-8D90F075A87D}"/>
    <dgm:cxn modelId="{3D93F85C-817D-4A3F-9193-2E8BA9933067}" srcId="{7FF6E573-7FC2-48FE-8025-89CA9AEDD360}" destId="{A6FE8FCD-A137-465A-901F-BA2F5B9D2A86}" srcOrd="3" destOrd="0" parTransId="{F9335553-80FA-4E9F-8FAA-00819A17A7FB}" sibTransId="{A1251E23-2866-4732-B550-64923F9FD701}"/>
    <dgm:cxn modelId="{E578B465-3268-409B-82AC-BAA6CF9CC652}" type="presOf" srcId="{7FF6E573-7FC2-48FE-8025-89CA9AEDD360}" destId="{6B9A223A-494B-466F-8591-E51F4DC7AA37}" srcOrd="0" destOrd="0" presId="urn:microsoft.com/office/officeart/2005/8/layout/bProcess3"/>
    <dgm:cxn modelId="{3DF42C81-217B-41F0-BE2F-7130566A4E1C}" type="presOf" srcId="{3A2E8224-9D6F-4568-AA9F-0D4826E8CFFE}" destId="{BA6F6BEA-4868-4954-A838-75ACE220C463}" srcOrd="0" destOrd="0" presId="urn:microsoft.com/office/officeart/2005/8/layout/bProcess3"/>
    <dgm:cxn modelId="{6D658CB2-A454-4B20-923D-EFE35DD505DB}" type="presOf" srcId="{64D7192E-A761-4F34-8365-9039FCEBCB05}" destId="{CBF50724-4C40-4608-8187-BED5A4912B11}" srcOrd="1" destOrd="0" presId="urn:microsoft.com/office/officeart/2005/8/layout/bProcess3"/>
    <dgm:cxn modelId="{E63A7567-5516-4BDC-8152-34CD30AC455C}" type="presOf" srcId="{5B66208F-3C49-431E-84F1-E00EE0936578}" destId="{533B01A5-10D2-49D1-8269-19D62DB98A10}" srcOrd="1" destOrd="0" presId="urn:microsoft.com/office/officeart/2005/8/layout/bProcess3"/>
    <dgm:cxn modelId="{28D5CC27-C5B4-4A28-A9AA-8A48C261C34C}" type="presOf" srcId="{A6FE8FCD-A137-465A-901F-BA2F5B9D2A86}" destId="{3880B722-CC17-4C12-905D-C910D7943AD4}" srcOrd="0" destOrd="0" presId="urn:microsoft.com/office/officeart/2005/8/layout/bProcess3"/>
    <dgm:cxn modelId="{8B231050-BF3F-48F0-B77B-711728FCB303}" srcId="{7FF6E573-7FC2-48FE-8025-89CA9AEDD360}" destId="{FE69E670-43B8-44E3-AD44-F26C6F48A5D8}" srcOrd="7" destOrd="0" parTransId="{7A34CAE0-96A4-47AA-9395-68811020F3DE}" sibTransId="{54D1ADD1-EE9E-420F-8FB7-FD7F9A0823BD}"/>
    <dgm:cxn modelId="{79FEA4D3-8381-49E6-B687-46F74487CD81}" type="presOf" srcId="{CAA6D53C-3DE7-41DD-AE89-66CFB8F84116}" destId="{2EE32BBA-FCA5-4647-8BD8-E4D70BEA5EDF}" srcOrd="0" destOrd="0" presId="urn:microsoft.com/office/officeart/2005/8/layout/bProcess3"/>
    <dgm:cxn modelId="{62071B9B-886C-4FC8-B50B-DFA54024B7F2}" type="presOf" srcId="{F2B28EFE-69FF-46A5-BD92-C75311234240}" destId="{428CD944-7AD4-41D2-ABAB-73F50AAD6530}" srcOrd="0" destOrd="0" presId="urn:microsoft.com/office/officeart/2005/8/layout/bProcess3"/>
    <dgm:cxn modelId="{179A6D72-A782-422A-9E7E-0545290DB372}" type="presOf" srcId="{1E284889-42E9-4C50-95B6-27F9B61DC448}" destId="{DFBE46E3-D485-4834-B891-A58EEE28E877}" srcOrd="0" destOrd="0" presId="urn:microsoft.com/office/officeart/2005/8/layout/bProcess3"/>
    <dgm:cxn modelId="{B0088820-14B6-49C6-B4A9-216EA15844CF}" type="presOf" srcId="{567E92EB-2999-4230-8450-314B5CE93B28}" destId="{D5F6B1A0-9714-4116-BC75-8717924246A2}" srcOrd="0" destOrd="0" presId="urn:microsoft.com/office/officeart/2005/8/layout/bProcess3"/>
    <dgm:cxn modelId="{CC1DFE13-A890-4C4F-9428-EAF37339E2A5}" type="presOf" srcId="{64D7192E-A761-4F34-8365-9039FCEBCB05}" destId="{B3A1D634-0ACF-4C6B-8FE6-8C3D881CFDD6}" srcOrd="0" destOrd="0" presId="urn:microsoft.com/office/officeart/2005/8/layout/bProcess3"/>
    <dgm:cxn modelId="{47091D91-D673-4989-B65D-EC08DED3C1B4}" type="presOf" srcId="{A1251E23-2866-4732-B550-64923F9FD701}" destId="{9C500922-3AEB-442A-B2E0-AC6750843921}" srcOrd="1" destOrd="0" presId="urn:microsoft.com/office/officeart/2005/8/layout/bProcess3"/>
    <dgm:cxn modelId="{56813D77-51B3-4927-88EC-EBAC9376F573}" type="presParOf" srcId="{6B9A223A-494B-466F-8591-E51F4DC7AA37}" destId="{DFBE46E3-D485-4834-B891-A58EEE28E877}" srcOrd="0" destOrd="0" presId="urn:microsoft.com/office/officeart/2005/8/layout/bProcess3"/>
    <dgm:cxn modelId="{8FBC7BCA-0983-436F-A988-1B7EDA848ED3}" type="presParOf" srcId="{6B9A223A-494B-466F-8591-E51F4DC7AA37}" destId="{33292D62-3F06-4DF6-AC7D-DC9F27A22FB5}" srcOrd="1" destOrd="0" presId="urn:microsoft.com/office/officeart/2005/8/layout/bProcess3"/>
    <dgm:cxn modelId="{A47AF093-E7A5-4201-990D-7002D9D10CB0}" type="presParOf" srcId="{33292D62-3F06-4DF6-AC7D-DC9F27A22FB5}" destId="{C92095B9-B189-4EC3-9017-84FCF1E328E7}" srcOrd="0" destOrd="0" presId="urn:microsoft.com/office/officeart/2005/8/layout/bProcess3"/>
    <dgm:cxn modelId="{09B20725-0B01-4C18-A2C7-0A125A627F83}" type="presParOf" srcId="{6B9A223A-494B-466F-8591-E51F4DC7AA37}" destId="{2EE32BBA-FCA5-4647-8BD8-E4D70BEA5EDF}" srcOrd="2" destOrd="0" presId="urn:microsoft.com/office/officeart/2005/8/layout/bProcess3"/>
    <dgm:cxn modelId="{D2DAA4B4-A47C-4F59-9BFF-35C62DFD2352}" type="presParOf" srcId="{6B9A223A-494B-466F-8591-E51F4DC7AA37}" destId="{7B4097C6-72D9-42A8-B9C3-3FCABBCF602D}" srcOrd="3" destOrd="0" presId="urn:microsoft.com/office/officeart/2005/8/layout/bProcess3"/>
    <dgm:cxn modelId="{EE38C86B-E14E-4BE4-85B4-30D96681DB81}" type="presParOf" srcId="{7B4097C6-72D9-42A8-B9C3-3FCABBCF602D}" destId="{F73566B4-4BE2-48F1-9144-93A37A49D1E7}" srcOrd="0" destOrd="0" presId="urn:microsoft.com/office/officeart/2005/8/layout/bProcess3"/>
    <dgm:cxn modelId="{FC275F82-2D7B-4EC6-B0C1-9853F414F853}" type="presParOf" srcId="{6B9A223A-494B-466F-8591-E51F4DC7AA37}" destId="{8BBEE74E-FECC-4BB8-ABD7-26B2EAEDECD0}" srcOrd="4" destOrd="0" presId="urn:microsoft.com/office/officeart/2005/8/layout/bProcess3"/>
    <dgm:cxn modelId="{090BDC49-191B-4D06-9E24-9ADBCA9E5369}" type="presParOf" srcId="{6B9A223A-494B-466F-8591-E51F4DC7AA37}" destId="{28639B3B-859E-4BD7-856F-934A8E6ACEEA}" srcOrd="5" destOrd="0" presId="urn:microsoft.com/office/officeart/2005/8/layout/bProcess3"/>
    <dgm:cxn modelId="{E681BAB1-2F88-47F8-A962-C87A09F1E15B}" type="presParOf" srcId="{28639B3B-859E-4BD7-856F-934A8E6ACEEA}" destId="{D256935D-8F6C-45AF-BAC8-749C29D4200B}" srcOrd="0" destOrd="0" presId="urn:microsoft.com/office/officeart/2005/8/layout/bProcess3"/>
    <dgm:cxn modelId="{605B1513-5F89-4E50-B859-7B514E9C47F9}" type="presParOf" srcId="{6B9A223A-494B-466F-8591-E51F4DC7AA37}" destId="{3880B722-CC17-4C12-905D-C910D7943AD4}" srcOrd="6" destOrd="0" presId="urn:microsoft.com/office/officeart/2005/8/layout/bProcess3"/>
    <dgm:cxn modelId="{61883622-D315-46BB-98F4-8C02E24EBDBE}" type="presParOf" srcId="{6B9A223A-494B-466F-8591-E51F4DC7AA37}" destId="{079AB42D-DADF-44FD-BFFB-B0BFE93B8FB1}" srcOrd="7" destOrd="0" presId="urn:microsoft.com/office/officeart/2005/8/layout/bProcess3"/>
    <dgm:cxn modelId="{B3F8ED9C-2C47-4E0C-9A1A-C82279B60416}" type="presParOf" srcId="{079AB42D-DADF-44FD-BFFB-B0BFE93B8FB1}" destId="{9C500922-3AEB-442A-B2E0-AC6750843921}" srcOrd="0" destOrd="0" presId="urn:microsoft.com/office/officeart/2005/8/layout/bProcess3"/>
    <dgm:cxn modelId="{CB2F098E-B7CC-4123-A4F4-D098C384666F}" type="presParOf" srcId="{6B9A223A-494B-466F-8591-E51F4DC7AA37}" destId="{D5F6B1A0-9714-4116-BC75-8717924246A2}" srcOrd="8" destOrd="0" presId="urn:microsoft.com/office/officeart/2005/8/layout/bProcess3"/>
    <dgm:cxn modelId="{5FB4BC17-6DC3-441C-9743-73672BB1BC65}" type="presParOf" srcId="{6B9A223A-494B-466F-8591-E51F4DC7AA37}" destId="{B3A1D634-0ACF-4C6B-8FE6-8C3D881CFDD6}" srcOrd="9" destOrd="0" presId="urn:microsoft.com/office/officeart/2005/8/layout/bProcess3"/>
    <dgm:cxn modelId="{49CE1F7B-EEAC-4A89-B810-ADF83BC13011}" type="presParOf" srcId="{B3A1D634-0ACF-4C6B-8FE6-8C3D881CFDD6}" destId="{CBF50724-4C40-4608-8187-BED5A4912B11}" srcOrd="0" destOrd="0" presId="urn:microsoft.com/office/officeart/2005/8/layout/bProcess3"/>
    <dgm:cxn modelId="{869F179E-2A95-4F4E-8EE4-9121F8697F69}" type="presParOf" srcId="{6B9A223A-494B-466F-8591-E51F4DC7AA37}" destId="{BA6F6BEA-4868-4954-A838-75ACE220C463}" srcOrd="10" destOrd="0" presId="urn:microsoft.com/office/officeart/2005/8/layout/bProcess3"/>
    <dgm:cxn modelId="{CF4D8FE2-4502-4411-A7A8-00184DE3703D}" type="presParOf" srcId="{6B9A223A-494B-466F-8591-E51F4DC7AA37}" destId="{6D085244-1928-4125-B666-61440C273964}" srcOrd="11" destOrd="0" presId="urn:microsoft.com/office/officeart/2005/8/layout/bProcess3"/>
    <dgm:cxn modelId="{3BCB76FF-8EE4-44E5-9974-C1FE7B7AA23B}" type="presParOf" srcId="{6D085244-1928-4125-B666-61440C273964}" destId="{533B01A5-10D2-49D1-8269-19D62DB98A10}" srcOrd="0" destOrd="0" presId="urn:microsoft.com/office/officeart/2005/8/layout/bProcess3"/>
    <dgm:cxn modelId="{E1F64892-6D22-4182-9BDE-A66B18A6A5C7}" type="presParOf" srcId="{6B9A223A-494B-466F-8591-E51F4DC7AA37}" destId="{428CD944-7AD4-41D2-ABAB-73F50AAD6530}" srcOrd="12" destOrd="0" presId="urn:microsoft.com/office/officeart/2005/8/layout/bProcess3"/>
    <dgm:cxn modelId="{24D45D1F-846A-461E-ABFC-CC49CD0BD547}" type="presParOf" srcId="{6B9A223A-494B-466F-8591-E51F4DC7AA37}" destId="{609EE4BB-97BA-4AFF-936E-7B9FD208DC35}" srcOrd="13" destOrd="0" presId="urn:microsoft.com/office/officeart/2005/8/layout/bProcess3"/>
    <dgm:cxn modelId="{DDF518D3-3713-48FB-B5B3-CACE4E88F379}" type="presParOf" srcId="{609EE4BB-97BA-4AFF-936E-7B9FD208DC35}" destId="{8E732F2B-DA8C-4E8C-96E3-0854E0F2225F}" srcOrd="0" destOrd="0" presId="urn:microsoft.com/office/officeart/2005/8/layout/bProcess3"/>
    <dgm:cxn modelId="{474F38B4-91BD-4FFB-B32E-68FF370713FA}" type="presParOf" srcId="{6B9A223A-494B-466F-8591-E51F4DC7AA37}" destId="{001518CD-1268-434E-B2BA-142EA8F1B1FD}" srcOrd="14" destOrd="0" presId="urn:microsoft.com/office/officeart/2005/8/layout/bProcess3"/>
    <dgm:cxn modelId="{D3B4A5A3-D1BB-46DF-A740-37DA7D536426}" type="presParOf" srcId="{6B9A223A-494B-466F-8591-E51F4DC7AA37}" destId="{D57E2E5E-6989-44EB-95BB-5F7FB7011BDA}" srcOrd="15" destOrd="0" presId="urn:microsoft.com/office/officeart/2005/8/layout/bProcess3"/>
    <dgm:cxn modelId="{9BC7553B-1600-4C06-BD3D-0221F04D74F7}" type="presParOf" srcId="{D57E2E5E-6989-44EB-95BB-5F7FB7011BDA}" destId="{9F795A89-620F-405A-9126-6B1BF7B54125}" srcOrd="0" destOrd="0" presId="urn:microsoft.com/office/officeart/2005/8/layout/bProcess3"/>
    <dgm:cxn modelId="{2CCEFBD6-5987-4EDB-B8EB-04FDCA0CF14F}" type="presParOf" srcId="{6B9A223A-494B-466F-8591-E51F4DC7AA37}" destId="{88F0D117-80AA-4A3C-878F-72F07E1A5F37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061802-CB5E-4B24-B99D-DBB85768D168}" type="doc">
      <dgm:prSet loTypeId="urn:microsoft.com/office/officeart/2005/8/layout/vList5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76DC7E4-F5F9-46E9-9AE7-CBFEDD86FD80}">
      <dgm:prSet phldrT="[Texto]"/>
      <dgm:spPr/>
      <dgm:t>
        <a:bodyPr/>
        <a:lstStyle/>
        <a:p>
          <a:r>
            <a:rPr lang="es-ES_tradnl" dirty="0" smtClean="0"/>
            <a:t>MISION.</a:t>
          </a:r>
          <a:endParaRPr lang="es-ES" dirty="0"/>
        </a:p>
      </dgm:t>
    </dgm:pt>
    <dgm:pt modelId="{ACF46E28-469F-4FED-918E-D66E20C697BF}" type="parTrans" cxnId="{90AE9690-DD4A-4572-902D-409A49D1475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787F149-D388-4764-8852-415B42D7F5D0}" type="sibTrans" cxnId="{90AE9690-DD4A-4572-902D-409A49D1475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8DBAB65-9F7B-4964-9DFE-A31EC0DC4B01}">
      <dgm:prSet phldrT="[Texto]"/>
      <dgm:spPr/>
      <dgm:t>
        <a:bodyPr/>
        <a:lstStyle/>
        <a:p>
          <a:r>
            <a:rPr lang="es-EC" dirty="0" smtClean="0"/>
            <a:t>Ruta Escondida  es una empresa ecuatoriana especializada en la comercialización agrícola, específicamente en  comercializar  frutas, hortalizas y granos tradicionales procedentes de la serranía ecuatoriana. </a:t>
          </a:r>
          <a:endParaRPr lang="es-ES" dirty="0"/>
        </a:p>
      </dgm:t>
    </dgm:pt>
    <dgm:pt modelId="{4704D1B0-47F9-4EE7-887F-98652CB581EC}" type="parTrans" cxnId="{2EB2E440-AD43-45A0-8A3F-D680EB0DE51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6930AA8-3610-475A-8670-6A0C2FE05AF7}" type="sibTrans" cxnId="{2EB2E440-AD43-45A0-8A3F-D680EB0DE51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392EA03-E939-476D-AF20-12E0E9A974AD}">
      <dgm:prSet phldrT="[Texto]"/>
      <dgm:spPr/>
      <dgm:t>
        <a:bodyPr/>
        <a:lstStyle/>
        <a:p>
          <a:r>
            <a:rPr lang="es-ES_tradnl" dirty="0" smtClean="0"/>
            <a:t>VISION.</a:t>
          </a:r>
          <a:endParaRPr lang="es-ES" dirty="0"/>
        </a:p>
      </dgm:t>
    </dgm:pt>
    <dgm:pt modelId="{E653D9A6-EAE2-4412-BA8B-4A21FC7BAD0F}" type="parTrans" cxnId="{DE1D2F59-45E4-4144-9ECB-3D70C2798F3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59A6FEA-39CF-47E0-B0A8-319C5FED503E}" type="sibTrans" cxnId="{DE1D2F59-45E4-4144-9ECB-3D70C2798F3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F6C29CE-3D22-4CB4-AE56-1D2C00F62150}">
      <dgm:prSet phldrT="[Texto]"/>
      <dgm:spPr/>
      <dgm:t>
        <a:bodyPr/>
        <a:lstStyle/>
        <a:p>
          <a:r>
            <a:rPr lang="es-EC" dirty="0" smtClean="0"/>
            <a:t>En el 2020 ser la primera opción  de compra de productos orgánicos  en el norte del distrito metropolitano de Quito , implementando día a día una actitud pro activa de servicio y venta a través de innovadoras ideas, uso de tecnología y servicios centrados al ser humano.</a:t>
          </a:r>
          <a:endParaRPr lang="es-ES" dirty="0"/>
        </a:p>
      </dgm:t>
    </dgm:pt>
    <dgm:pt modelId="{4D4A9E91-10C3-4CB6-81B6-9BF351540BA1}" type="parTrans" cxnId="{71C9836B-1A10-41B1-A4FA-E1FDAE2C6D3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E66F1CB-142C-4FC5-B95C-D60D6446EA28}" type="sibTrans" cxnId="{71C9836B-1A10-41B1-A4FA-E1FDAE2C6D3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065C7E1-E52B-4953-BA45-66A28EF3CB50}" type="pres">
      <dgm:prSet presAssocID="{AE061802-CB5E-4B24-B99D-DBB85768D16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AFD1568-7B46-4392-AF47-2DEFE93D126B}" type="pres">
      <dgm:prSet presAssocID="{976DC7E4-F5F9-46E9-9AE7-CBFEDD86FD80}" presName="linNode" presStyleCnt="0"/>
      <dgm:spPr/>
    </dgm:pt>
    <dgm:pt modelId="{1145737F-5A49-4453-9FD7-90BF69782921}" type="pres">
      <dgm:prSet presAssocID="{976DC7E4-F5F9-46E9-9AE7-CBFEDD86FD80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55D66F-0430-4EE5-90F5-B8ABFFE1D3F9}" type="pres">
      <dgm:prSet presAssocID="{976DC7E4-F5F9-46E9-9AE7-CBFEDD86FD80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D738B9-9871-4C66-8479-036DF529F6F2}" type="pres">
      <dgm:prSet presAssocID="{5787F149-D388-4764-8852-415B42D7F5D0}" presName="sp" presStyleCnt="0"/>
      <dgm:spPr/>
    </dgm:pt>
    <dgm:pt modelId="{93239EB4-776E-4B21-ACEA-B982707C26B4}" type="pres">
      <dgm:prSet presAssocID="{E392EA03-E939-476D-AF20-12E0E9A974AD}" presName="linNode" presStyleCnt="0"/>
      <dgm:spPr/>
    </dgm:pt>
    <dgm:pt modelId="{47269A3B-DDA0-4B93-8704-91E577D13EF9}" type="pres">
      <dgm:prSet presAssocID="{E392EA03-E939-476D-AF20-12E0E9A974AD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52D80C-7D86-4C26-84EA-4E6AA68EC832}" type="pres">
      <dgm:prSet presAssocID="{E392EA03-E939-476D-AF20-12E0E9A974AD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E1D2F59-45E4-4144-9ECB-3D70C2798F36}" srcId="{AE061802-CB5E-4B24-B99D-DBB85768D168}" destId="{E392EA03-E939-476D-AF20-12E0E9A974AD}" srcOrd="1" destOrd="0" parTransId="{E653D9A6-EAE2-4412-BA8B-4A21FC7BAD0F}" sibTransId="{F59A6FEA-39CF-47E0-B0A8-319C5FED503E}"/>
    <dgm:cxn modelId="{2EB2E440-AD43-45A0-8A3F-D680EB0DE51A}" srcId="{976DC7E4-F5F9-46E9-9AE7-CBFEDD86FD80}" destId="{58DBAB65-9F7B-4964-9DFE-A31EC0DC4B01}" srcOrd="0" destOrd="0" parTransId="{4704D1B0-47F9-4EE7-887F-98652CB581EC}" sibTransId="{E6930AA8-3610-475A-8670-6A0C2FE05AF7}"/>
    <dgm:cxn modelId="{60C45201-7B2D-41B9-BC5C-F30177F6B9FB}" type="presOf" srcId="{58DBAB65-9F7B-4964-9DFE-A31EC0DC4B01}" destId="{E255D66F-0430-4EE5-90F5-B8ABFFE1D3F9}" srcOrd="0" destOrd="0" presId="urn:microsoft.com/office/officeart/2005/8/layout/vList5"/>
    <dgm:cxn modelId="{51BF08CD-A9D3-406E-9073-608F2185C039}" type="presOf" srcId="{4F6C29CE-3D22-4CB4-AE56-1D2C00F62150}" destId="{1352D80C-7D86-4C26-84EA-4E6AA68EC832}" srcOrd="0" destOrd="0" presId="urn:microsoft.com/office/officeart/2005/8/layout/vList5"/>
    <dgm:cxn modelId="{71C9836B-1A10-41B1-A4FA-E1FDAE2C6D33}" srcId="{E392EA03-E939-476D-AF20-12E0E9A974AD}" destId="{4F6C29CE-3D22-4CB4-AE56-1D2C00F62150}" srcOrd="0" destOrd="0" parTransId="{4D4A9E91-10C3-4CB6-81B6-9BF351540BA1}" sibTransId="{7E66F1CB-142C-4FC5-B95C-D60D6446EA28}"/>
    <dgm:cxn modelId="{D89076F9-2B7F-4B12-9A83-91C7A9CB39D0}" type="presOf" srcId="{976DC7E4-F5F9-46E9-9AE7-CBFEDD86FD80}" destId="{1145737F-5A49-4453-9FD7-90BF69782921}" srcOrd="0" destOrd="0" presId="urn:microsoft.com/office/officeart/2005/8/layout/vList5"/>
    <dgm:cxn modelId="{BF012490-B4B8-4C42-899B-5170CB5B5AA3}" type="presOf" srcId="{E392EA03-E939-476D-AF20-12E0E9A974AD}" destId="{47269A3B-DDA0-4B93-8704-91E577D13EF9}" srcOrd="0" destOrd="0" presId="urn:microsoft.com/office/officeart/2005/8/layout/vList5"/>
    <dgm:cxn modelId="{90AE9690-DD4A-4572-902D-409A49D1475F}" srcId="{AE061802-CB5E-4B24-B99D-DBB85768D168}" destId="{976DC7E4-F5F9-46E9-9AE7-CBFEDD86FD80}" srcOrd="0" destOrd="0" parTransId="{ACF46E28-469F-4FED-918E-D66E20C697BF}" sibTransId="{5787F149-D388-4764-8852-415B42D7F5D0}"/>
    <dgm:cxn modelId="{FB626788-44A9-4C9B-91C8-B016E1ADFD7F}" type="presOf" srcId="{AE061802-CB5E-4B24-B99D-DBB85768D168}" destId="{E065C7E1-E52B-4953-BA45-66A28EF3CB50}" srcOrd="0" destOrd="0" presId="urn:microsoft.com/office/officeart/2005/8/layout/vList5"/>
    <dgm:cxn modelId="{7850EBBE-4DEA-4C8B-839D-6B2B5639CD0D}" type="presParOf" srcId="{E065C7E1-E52B-4953-BA45-66A28EF3CB50}" destId="{FAFD1568-7B46-4392-AF47-2DEFE93D126B}" srcOrd="0" destOrd="0" presId="urn:microsoft.com/office/officeart/2005/8/layout/vList5"/>
    <dgm:cxn modelId="{B9E5DB1D-3E86-44DD-A621-F303F44CD67B}" type="presParOf" srcId="{FAFD1568-7B46-4392-AF47-2DEFE93D126B}" destId="{1145737F-5A49-4453-9FD7-90BF69782921}" srcOrd="0" destOrd="0" presId="urn:microsoft.com/office/officeart/2005/8/layout/vList5"/>
    <dgm:cxn modelId="{63CDC599-4062-4C3B-A813-4F50763FE609}" type="presParOf" srcId="{FAFD1568-7B46-4392-AF47-2DEFE93D126B}" destId="{E255D66F-0430-4EE5-90F5-B8ABFFE1D3F9}" srcOrd="1" destOrd="0" presId="urn:microsoft.com/office/officeart/2005/8/layout/vList5"/>
    <dgm:cxn modelId="{5433B1C8-67C8-4DAD-AF8F-DDF778D08E97}" type="presParOf" srcId="{E065C7E1-E52B-4953-BA45-66A28EF3CB50}" destId="{FCD738B9-9871-4C66-8479-036DF529F6F2}" srcOrd="1" destOrd="0" presId="urn:microsoft.com/office/officeart/2005/8/layout/vList5"/>
    <dgm:cxn modelId="{400A38FF-55DC-453A-846F-7E5332EF56DA}" type="presParOf" srcId="{E065C7E1-E52B-4953-BA45-66A28EF3CB50}" destId="{93239EB4-776E-4B21-ACEA-B982707C26B4}" srcOrd="2" destOrd="0" presId="urn:microsoft.com/office/officeart/2005/8/layout/vList5"/>
    <dgm:cxn modelId="{42B4BE71-F841-46E5-A6A5-912363B98183}" type="presParOf" srcId="{93239EB4-776E-4B21-ACEA-B982707C26B4}" destId="{47269A3B-DDA0-4B93-8704-91E577D13EF9}" srcOrd="0" destOrd="0" presId="urn:microsoft.com/office/officeart/2005/8/layout/vList5"/>
    <dgm:cxn modelId="{593CC9A5-3B96-4588-80F3-EA0A2BC51F46}" type="presParOf" srcId="{93239EB4-776E-4B21-ACEA-B982707C26B4}" destId="{1352D80C-7D86-4C26-84EA-4E6AA68EC83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84A744-ED0F-47A8-A88D-057F510E93A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0D456EA-B146-4585-82A1-BBDFAA9A379E}">
      <dgm:prSet phldrT="[Texto]"/>
      <dgm:spPr/>
      <dgm:t>
        <a:bodyPr/>
        <a:lstStyle/>
        <a:p>
          <a:r>
            <a:rPr lang="es-ES_tradnl" dirty="0" smtClean="0"/>
            <a:t>OBJETIVO GENERAL</a:t>
          </a:r>
          <a:endParaRPr lang="es-ES" dirty="0"/>
        </a:p>
      </dgm:t>
    </dgm:pt>
    <dgm:pt modelId="{F5A85FAE-DD36-423D-82DA-671477550F2A}" type="parTrans" cxnId="{622CA4D0-A460-4EEC-A5BF-ADD737DD3646}">
      <dgm:prSet/>
      <dgm:spPr/>
      <dgm:t>
        <a:bodyPr/>
        <a:lstStyle/>
        <a:p>
          <a:endParaRPr lang="es-ES"/>
        </a:p>
      </dgm:t>
    </dgm:pt>
    <dgm:pt modelId="{981F39FF-0A1B-4AB7-AEB7-1118C930FEC4}" type="sibTrans" cxnId="{622CA4D0-A460-4EEC-A5BF-ADD737DD3646}">
      <dgm:prSet/>
      <dgm:spPr/>
      <dgm:t>
        <a:bodyPr/>
        <a:lstStyle/>
        <a:p>
          <a:endParaRPr lang="es-ES"/>
        </a:p>
      </dgm:t>
    </dgm:pt>
    <dgm:pt modelId="{A9D4F8E9-3603-4533-A265-12104DA70A8C}">
      <dgm:prSet phldrT="[Texto]"/>
      <dgm:spPr/>
      <dgm:t>
        <a:bodyPr/>
        <a:lstStyle/>
        <a:p>
          <a:r>
            <a:rPr lang="es-EC" dirty="0" smtClean="0"/>
            <a:t>Posicionar</a:t>
          </a:r>
          <a:r>
            <a:rPr lang="es-419" dirty="0" smtClean="0"/>
            <a:t> en la mente de los  consumidores los productos agrícolas provenientes de la Ruta Escondida. </a:t>
          </a:r>
          <a:endParaRPr lang="es-ES" dirty="0"/>
        </a:p>
      </dgm:t>
    </dgm:pt>
    <dgm:pt modelId="{0A57784A-4C8C-44D4-9B4C-7759EF577B59}" type="parTrans" cxnId="{27335D15-19A4-44DA-9C95-11F331F6CC95}">
      <dgm:prSet/>
      <dgm:spPr/>
      <dgm:t>
        <a:bodyPr/>
        <a:lstStyle/>
        <a:p>
          <a:endParaRPr lang="es-ES"/>
        </a:p>
      </dgm:t>
    </dgm:pt>
    <dgm:pt modelId="{5EB4FC99-B83A-4D15-ADE8-E332CA85C800}" type="sibTrans" cxnId="{27335D15-19A4-44DA-9C95-11F331F6CC95}">
      <dgm:prSet/>
      <dgm:spPr/>
      <dgm:t>
        <a:bodyPr/>
        <a:lstStyle/>
        <a:p>
          <a:endParaRPr lang="es-ES"/>
        </a:p>
      </dgm:t>
    </dgm:pt>
    <dgm:pt modelId="{65837E1F-E792-40BE-9890-820707E710C7}">
      <dgm:prSet phldrT="[Texto]"/>
      <dgm:spPr/>
      <dgm:t>
        <a:bodyPr/>
        <a:lstStyle/>
        <a:p>
          <a:r>
            <a:rPr lang="es-ES_tradnl" dirty="0" smtClean="0"/>
            <a:t>OBJETIVOS ESPECIFICOS.</a:t>
          </a:r>
          <a:endParaRPr lang="es-ES" dirty="0"/>
        </a:p>
      </dgm:t>
    </dgm:pt>
    <dgm:pt modelId="{593DB043-9DFE-4E6B-86C7-ACA3878AB36A}" type="parTrans" cxnId="{78B2AE67-EE38-44DB-88B0-F989E362EEF8}">
      <dgm:prSet/>
      <dgm:spPr/>
      <dgm:t>
        <a:bodyPr/>
        <a:lstStyle/>
        <a:p>
          <a:endParaRPr lang="es-ES"/>
        </a:p>
      </dgm:t>
    </dgm:pt>
    <dgm:pt modelId="{94A6A306-EEB7-4D28-858C-AB4C0B18B233}" type="sibTrans" cxnId="{78B2AE67-EE38-44DB-88B0-F989E362EEF8}">
      <dgm:prSet/>
      <dgm:spPr/>
      <dgm:t>
        <a:bodyPr/>
        <a:lstStyle/>
        <a:p>
          <a:endParaRPr lang="es-ES"/>
        </a:p>
      </dgm:t>
    </dgm:pt>
    <dgm:pt modelId="{AE459FBD-6943-43F1-8DAA-DCC91ACE4584}">
      <dgm:prSet phldrT="[Texto]"/>
      <dgm:spPr/>
      <dgm:t>
        <a:bodyPr/>
        <a:lstStyle/>
        <a:p>
          <a:r>
            <a:rPr lang="es-419" dirty="0" smtClean="0"/>
            <a:t>Crear fuentes de empleo en las 5 parroquias.</a:t>
          </a:r>
          <a:endParaRPr lang="es-ES" dirty="0"/>
        </a:p>
      </dgm:t>
    </dgm:pt>
    <dgm:pt modelId="{14570549-F2AC-49A8-A378-49457D8CB441}" type="parTrans" cxnId="{5E2D8118-AF51-4FAF-94E8-990260C538D2}">
      <dgm:prSet/>
      <dgm:spPr/>
      <dgm:t>
        <a:bodyPr/>
        <a:lstStyle/>
        <a:p>
          <a:endParaRPr lang="es-ES"/>
        </a:p>
      </dgm:t>
    </dgm:pt>
    <dgm:pt modelId="{BDC75EB8-708A-460C-9D2E-32E682C1C1E2}" type="sibTrans" cxnId="{5E2D8118-AF51-4FAF-94E8-990260C538D2}">
      <dgm:prSet/>
      <dgm:spPr/>
      <dgm:t>
        <a:bodyPr/>
        <a:lstStyle/>
        <a:p>
          <a:endParaRPr lang="es-ES"/>
        </a:p>
      </dgm:t>
    </dgm:pt>
    <dgm:pt modelId="{C4778A04-1B9A-435A-87EB-170D0CD62184}">
      <dgm:prSet phldrT="[Texto]"/>
      <dgm:spPr/>
      <dgm:t>
        <a:bodyPr/>
        <a:lstStyle/>
        <a:p>
          <a:r>
            <a:rPr lang="es-ES_tradnl" dirty="0" smtClean="0"/>
            <a:t>ALCANCE.</a:t>
          </a:r>
          <a:endParaRPr lang="es-ES" dirty="0"/>
        </a:p>
      </dgm:t>
    </dgm:pt>
    <dgm:pt modelId="{EA65EA2D-D355-4210-B3DF-E22A3DFAE886}" type="parTrans" cxnId="{B16B7A0E-5A47-43C7-83D7-709F52B4A7C3}">
      <dgm:prSet/>
      <dgm:spPr/>
      <dgm:t>
        <a:bodyPr/>
        <a:lstStyle/>
        <a:p>
          <a:endParaRPr lang="es-ES"/>
        </a:p>
      </dgm:t>
    </dgm:pt>
    <dgm:pt modelId="{12FFB868-A319-4D9B-9336-5DCD7EC2F8B8}" type="sibTrans" cxnId="{B16B7A0E-5A47-43C7-83D7-709F52B4A7C3}">
      <dgm:prSet/>
      <dgm:spPr/>
      <dgm:t>
        <a:bodyPr/>
        <a:lstStyle/>
        <a:p>
          <a:endParaRPr lang="es-ES"/>
        </a:p>
      </dgm:t>
    </dgm:pt>
    <dgm:pt modelId="{0140192E-9396-44A8-BEBE-43EBF453B594}">
      <dgm:prSet phldrT="[Texto]"/>
      <dgm:spPr/>
      <dgm:t>
        <a:bodyPr/>
        <a:lstStyle/>
        <a:p>
          <a:r>
            <a:rPr lang="es-ES_tradnl" dirty="0" smtClean="0"/>
            <a:t>Producción.</a:t>
          </a:r>
          <a:endParaRPr lang="es-ES" dirty="0"/>
        </a:p>
      </dgm:t>
    </dgm:pt>
    <dgm:pt modelId="{5B23431E-F3F7-4622-8195-EC10F3804A3A}" type="parTrans" cxnId="{12306230-97FD-4E5A-BBC4-DB8643F2E5F8}">
      <dgm:prSet/>
      <dgm:spPr/>
      <dgm:t>
        <a:bodyPr/>
        <a:lstStyle/>
        <a:p>
          <a:endParaRPr lang="es-ES"/>
        </a:p>
      </dgm:t>
    </dgm:pt>
    <dgm:pt modelId="{04FACCCC-FA57-4F51-B5B5-94558C497DCF}" type="sibTrans" cxnId="{12306230-97FD-4E5A-BBC4-DB8643F2E5F8}">
      <dgm:prSet/>
      <dgm:spPr/>
      <dgm:t>
        <a:bodyPr/>
        <a:lstStyle/>
        <a:p>
          <a:endParaRPr lang="es-ES"/>
        </a:p>
      </dgm:t>
    </dgm:pt>
    <dgm:pt modelId="{5894E839-3C9D-4106-B9AF-BF3FBD1AF860}">
      <dgm:prSet phldrT="[Texto]"/>
      <dgm:spPr/>
      <dgm:t>
        <a:bodyPr/>
        <a:lstStyle/>
        <a:p>
          <a:r>
            <a:rPr lang="es-ES_tradnl" dirty="0" smtClean="0"/>
            <a:t>Comercial.</a:t>
          </a:r>
          <a:endParaRPr lang="es-ES" dirty="0"/>
        </a:p>
      </dgm:t>
    </dgm:pt>
    <dgm:pt modelId="{F92C976C-9F12-4472-92C8-2CC9D9AC16D1}" type="parTrans" cxnId="{AF0395A1-4167-4B65-BB9B-B12692683925}">
      <dgm:prSet/>
      <dgm:spPr/>
      <dgm:t>
        <a:bodyPr/>
        <a:lstStyle/>
        <a:p>
          <a:endParaRPr lang="es-ES"/>
        </a:p>
      </dgm:t>
    </dgm:pt>
    <dgm:pt modelId="{CAB5CC2C-789E-4F1F-ACBF-C50E8B0EE68F}" type="sibTrans" cxnId="{AF0395A1-4167-4B65-BB9B-B12692683925}">
      <dgm:prSet/>
      <dgm:spPr/>
      <dgm:t>
        <a:bodyPr/>
        <a:lstStyle/>
        <a:p>
          <a:endParaRPr lang="es-ES"/>
        </a:p>
      </dgm:t>
    </dgm:pt>
    <dgm:pt modelId="{72060A95-9B9B-4AF0-87CE-38598F9ABC62}">
      <dgm:prSet/>
      <dgm:spPr/>
      <dgm:t>
        <a:bodyPr/>
        <a:lstStyle/>
        <a:p>
          <a:r>
            <a:rPr lang="es-419" dirty="0" smtClean="0"/>
            <a:t>Promover en la empresa una cultura de servicio al cliente.</a:t>
          </a:r>
          <a:endParaRPr lang="es-EC" dirty="0"/>
        </a:p>
      </dgm:t>
    </dgm:pt>
    <dgm:pt modelId="{BD85A8A9-55C1-44F0-BB09-F5F3BA7F957A}" type="parTrans" cxnId="{89E113A3-6852-4B08-81B7-DCC4EE2F7340}">
      <dgm:prSet/>
      <dgm:spPr/>
      <dgm:t>
        <a:bodyPr/>
        <a:lstStyle/>
        <a:p>
          <a:endParaRPr lang="es-EC"/>
        </a:p>
      </dgm:t>
    </dgm:pt>
    <dgm:pt modelId="{9613D266-A6E3-483A-A9AA-DD0109F0FB6C}" type="sibTrans" cxnId="{89E113A3-6852-4B08-81B7-DCC4EE2F7340}">
      <dgm:prSet/>
      <dgm:spPr/>
      <dgm:t>
        <a:bodyPr/>
        <a:lstStyle/>
        <a:p>
          <a:endParaRPr lang="es-EC"/>
        </a:p>
      </dgm:t>
    </dgm:pt>
    <dgm:pt modelId="{03C374ED-3F20-4BF7-A3AE-14393ECE07E3}" type="pres">
      <dgm:prSet presAssocID="{C384A744-ED0F-47A8-A88D-057F510E93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6CA72D2-C0B4-4B25-8750-B6D3FE7A56CE}" type="pres">
      <dgm:prSet presAssocID="{00D456EA-B146-4585-82A1-BBDFAA9A379E}" presName="composite" presStyleCnt="0"/>
      <dgm:spPr/>
    </dgm:pt>
    <dgm:pt modelId="{CAE8C9B2-6A14-494F-941F-81BBF18A8FDB}" type="pres">
      <dgm:prSet presAssocID="{00D456EA-B146-4585-82A1-BBDFAA9A379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AFCA38-7F35-45C8-9242-44D255245567}" type="pres">
      <dgm:prSet presAssocID="{00D456EA-B146-4585-82A1-BBDFAA9A379E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E8F4C0-02BC-41F5-9F24-631DA524466F}" type="pres">
      <dgm:prSet presAssocID="{981F39FF-0A1B-4AB7-AEB7-1118C930FEC4}" presName="sp" presStyleCnt="0"/>
      <dgm:spPr/>
    </dgm:pt>
    <dgm:pt modelId="{8801FDF3-8DE4-4EE2-9967-80D9D58EAA7C}" type="pres">
      <dgm:prSet presAssocID="{65837E1F-E792-40BE-9890-820707E710C7}" presName="composite" presStyleCnt="0"/>
      <dgm:spPr/>
    </dgm:pt>
    <dgm:pt modelId="{CAA0F3CA-59D9-47D0-8A76-DDCB5351BC9F}" type="pres">
      <dgm:prSet presAssocID="{65837E1F-E792-40BE-9890-820707E710C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7D193F-64CA-4C90-B2DA-830FE73FE7FE}" type="pres">
      <dgm:prSet presAssocID="{65837E1F-E792-40BE-9890-820707E710C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484A2C-5377-4932-92FC-8A604709115A}" type="pres">
      <dgm:prSet presAssocID="{94A6A306-EEB7-4D28-858C-AB4C0B18B233}" presName="sp" presStyleCnt="0"/>
      <dgm:spPr/>
    </dgm:pt>
    <dgm:pt modelId="{2C355D4E-F78F-4CAB-BED6-B9BBE1BAE9AA}" type="pres">
      <dgm:prSet presAssocID="{C4778A04-1B9A-435A-87EB-170D0CD62184}" presName="composite" presStyleCnt="0"/>
      <dgm:spPr/>
    </dgm:pt>
    <dgm:pt modelId="{2ABCC9E5-100D-4478-BA4E-AB40BC324035}" type="pres">
      <dgm:prSet presAssocID="{C4778A04-1B9A-435A-87EB-170D0CD6218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90C66D-6640-4707-A02B-173956E7817C}" type="pres">
      <dgm:prSet presAssocID="{C4778A04-1B9A-435A-87EB-170D0CD6218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B05E52A-9D63-4F5F-891B-2262266B2F88}" type="presOf" srcId="{A9D4F8E9-3603-4533-A265-12104DA70A8C}" destId="{B3AFCA38-7F35-45C8-9242-44D255245567}" srcOrd="0" destOrd="0" presId="urn:microsoft.com/office/officeart/2005/8/layout/chevron2"/>
    <dgm:cxn modelId="{BB6E579D-E6AC-4D67-A6F2-1C588030FC03}" type="presOf" srcId="{00D456EA-B146-4585-82A1-BBDFAA9A379E}" destId="{CAE8C9B2-6A14-494F-941F-81BBF18A8FDB}" srcOrd="0" destOrd="0" presId="urn:microsoft.com/office/officeart/2005/8/layout/chevron2"/>
    <dgm:cxn modelId="{622CA4D0-A460-4EEC-A5BF-ADD737DD3646}" srcId="{C384A744-ED0F-47A8-A88D-057F510E93AF}" destId="{00D456EA-B146-4585-82A1-BBDFAA9A379E}" srcOrd="0" destOrd="0" parTransId="{F5A85FAE-DD36-423D-82DA-671477550F2A}" sibTransId="{981F39FF-0A1B-4AB7-AEB7-1118C930FEC4}"/>
    <dgm:cxn modelId="{5E2D8118-AF51-4FAF-94E8-990260C538D2}" srcId="{65837E1F-E792-40BE-9890-820707E710C7}" destId="{AE459FBD-6943-43F1-8DAA-DCC91ACE4584}" srcOrd="0" destOrd="0" parTransId="{14570549-F2AC-49A8-A378-49457D8CB441}" sibTransId="{BDC75EB8-708A-460C-9D2E-32E682C1C1E2}"/>
    <dgm:cxn modelId="{21034ECF-AB52-4DA1-AB13-DC37E33B0AAF}" type="presOf" srcId="{C384A744-ED0F-47A8-A88D-057F510E93AF}" destId="{03C374ED-3F20-4BF7-A3AE-14393ECE07E3}" srcOrd="0" destOrd="0" presId="urn:microsoft.com/office/officeart/2005/8/layout/chevron2"/>
    <dgm:cxn modelId="{89E113A3-6852-4B08-81B7-DCC4EE2F7340}" srcId="{65837E1F-E792-40BE-9890-820707E710C7}" destId="{72060A95-9B9B-4AF0-87CE-38598F9ABC62}" srcOrd="1" destOrd="0" parTransId="{BD85A8A9-55C1-44F0-BB09-F5F3BA7F957A}" sibTransId="{9613D266-A6E3-483A-A9AA-DD0109F0FB6C}"/>
    <dgm:cxn modelId="{BA02C120-C36F-46F5-B210-72EE2D98BD65}" type="presOf" srcId="{C4778A04-1B9A-435A-87EB-170D0CD62184}" destId="{2ABCC9E5-100D-4478-BA4E-AB40BC324035}" srcOrd="0" destOrd="0" presId="urn:microsoft.com/office/officeart/2005/8/layout/chevron2"/>
    <dgm:cxn modelId="{AF0395A1-4167-4B65-BB9B-B12692683925}" srcId="{C4778A04-1B9A-435A-87EB-170D0CD62184}" destId="{5894E839-3C9D-4106-B9AF-BF3FBD1AF860}" srcOrd="1" destOrd="0" parTransId="{F92C976C-9F12-4472-92C8-2CC9D9AC16D1}" sibTransId="{CAB5CC2C-789E-4F1F-ACBF-C50E8B0EE68F}"/>
    <dgm:cxn modelId="{78B2AE67-EE38-44DB-88B0-F989E362EEF8}" srcId="{C384A744-ED0F-47A8-A88D-057F510E93AF}" destId="{65837E1F-E792-40BE-9890-820707E710C7}" srcOrd="1" destOrd="0" parTransId="{593DB043-9DFE-4E6B-86C7-ACA3878AB36A}" sibTransId="{94A6A306-EEB7-4D28-858C-AB4C0B18B233}"/>
    <dgm:cxn modelId="{27335D15-19A4-44DA-9C95-11F331F6CC95}" srcId="{00D456EA-B146-4585-82A1-BBDFAA9A379E}" destId="{A9D4F8E9-3603-4533-A265-12104DA70A8C}" srcOrd="0" destOrd="0" parTransId="{0A57784A-4C8C-44D4-9B4C-7759EF577B59}" sibTransId="{5EB4FC99-B83A-4D15-ADE8-E332CA85C800}"/>
    <dgm:cxn modelId="{17E1B339-5AE6-4449-B7F8-B168E742C0DC}" type="presOf" srcId="{65837E1F-E792-40BE-9890-820707E710C7}" destId="{CAA0F3CA-59D9-47D0-8A76-DDCB5351BC9F}" srcOrd="0" destOrd="0" presId="urn:microsoft.com/office/officeart/2005/8/layout/chevron2"/>
    <dgm:cxn modelId="{096C00E4-219C-4E86-8BFE-9E0674F51176}" type="presOf" srcId="{0140192E-9396-44A8-BEBE-43EBF453B594}" destId="{6190C66D-6640-4707-A02B-173956E7817C}" srcOrd="0" destOrd="0" presId="urn:microsoft.com/office/officeart/2005/8/layout/chevron2"/>
    <dgm:cxn modelId="{B16B7A0E-5A47-43C7-83D7-709F52B4A7C3}" srcId="{C384A744-ED0F-47A8-A88D-057F510E93AF}" destId="{C4778A04-1B9A-435A-87EB-170D0CD62184}" srcOrd="2" destOrd="0" parTransId="{EA65EA2D-D355-4210-B3DF-E22A3DFAE886}" sibTransId="{12FFB868-A319-4D9B-9336-5DCD7EC2F8B8}"/>
    <dgm:cxn modelId="{12306230-97FD-4E5A-BBC4-DB8643F2E5F8}" srcId="{C4778A04-1B9A-435A-87EB-170D0CD62184}" destId="{0140192E-9396-44A8-BEBE-43EBF453B594}" srcOrd="0" destOrd="0" parTransId="{5B23431E-F3F7-4622-8195-EC10F3804A3A}" sibTransId="{04FACCCC-FA57-4F51-B5B5-94558C497DCF}"/>
    <dgm:cxn modelId="{A2F81B2C-A3D6-4D8F-A610-2FF1DD07F742}" type="presOf" srcId="{5894E839-3C9D-4106-B9AF-BF3FBD1AF860}" destId="{6190C66D-6640-4707-A02B-173956E7817C}" srcOrd="0" destOrd="1" presId="urn:microsoft.com/office/officeart/2005/8/layout/chevron2"/>
    <dgm:cxn modelId="{27C2BC9F-396E-4469-AFA4-394564781EF8}" type="presOf" srcId="{AE459FBD-6943-43F1-8DAA-DCC91ACE4584}" destId="{AF7D193F-64CA-4C90-B2DA-830FE73FE7FE}" srcOrd="0" destOrd="0" presId="urn:microsoft.com/office/officeart/2005/8/layout/chevron2"/>
    <dgm:cxn modelId="{1457F271-BA53-4DA0-96AA-90A2713434DF}" type="presOf" srcId="{72060A95-9B9B-4AF0-87CE-38598F9ABC62}" destId="{AF7D193F-64CA-4C90-B2DA-830FE73FE7FE}" srcOrd="0" destOrd="1" presId="urn:microsoft.com/office/officeart/2005/8/layout/chevron2"/>
    <dgm:cxn modelId="{720908A3-04E1-4913-9BFD-8B246C78A6CF}" type="presParOf" srcId="{03C374ED-3F20-4BF7-A3AE-14393ECE07E3}" destId="{E6CA72D2-C0B4-4B25-8750-B6D3FE7A56CE}" srcOrd="0" destOrd="0" presId="urn:microsoft.com/office/officeart/2005/8/layout/chevron2"/>
    <dgm:cxn modelId="{C06D77C1-1376-4CF3-BDC5-5D8E9CC017CF}" type="presParOf" srcId="{E6CA72D2-C0B4-4B25-8750-B6D3FE7A56CE}" destId="{CAE8C9B2-6A14-494F-941F-81BBF18A8FDB}" srcOrd="0" destOrd="0" presId="urn:microsoft.com/office/officeart/2005/8/layout/chevron2"/>
    <dgm:cxn modelId="{975A1622-A982-4FDB-B4B3-DFF69008A14B}" type="presParOf" srcId="{E6CA72D2-C0B4-4B25-8750-B6D3FE7A56CE}" destId="{B3AFCA38-7F35-45C8-9242-44D255245567}" srcOrd="1" destOrd="0" presId="urn:microsoft.com/office/officeart/2005/8/layout/chevron2"/>
    <dgm:cxn modelId="{0263D0C0-1CEB-48D5-91EB-CD31077D2F31}" type="presParOf" srcId="{03C374ED-3F20-4BF7-A3AE-14393ECE07E3}" destId="{BFE8F4C0-02BC-41F5-9F24-631DA524466F}" srcOrd="1" destOrd="0" presId="urn:microsoft.com/office/officeart/2005/8/layout/chevron2"/>
    <dgm:cxn modelId="{4EF1A87D-7DDF-497D-A99A-15A1D3446985}" type="presParOf" srcId="{03C374ED-3F20-4BF7-A3AE-14393ECE07E3}" destId="{8801FDF3-8DE4-4EE2-9967-80D9D58EAA7C}" srcOrd="2" destOrd="0" presId="urn:microsoft.com/office/officeart/2005/8/layout/chevron2"/>
    <dgm:cxn modelId="{F6A9784C-C713-457E-BA78-E1E4CE542916}" type="presParOf" srcId="{8801FDF3-8DE4-4EE2-9967-80D9D58EAA7C}" destId="{CAA0F3CA-59D9-47D0-8A76-DDCB5351BC9F}" srcOrd="0" destOrd="0" presId="urn:microsoft.com/office/officeart/2005/8/layout/chevron2"/>
    <dgm:cxn modelId="{53662698-CA9B-49F7-9A7D-4D20A8D9914C}" type="presParOf" srcId="{8801FDF3-8DE4-4EE2-9967-80D9D58EAA7C}" destId="{AF7D193F-64CA-4C90-B2DA-830FE73FE7FE}" srcOrd="1" destOrd="0" presId="urn:microsoft.com/office/officeart/2005/8/layout/chevron2"/>
    <dgm:cxn modelId="{3851F64A-3716-4561-A86C-23F32CA24A6D}" type="presParOf" srcId="{03C374ED-3F20-4BF7-A3AE-14393ECE07E3}" destId="{DD484A2C-5377-4932-92FC-8A604709115A}" srcOrd="3" destOrd="0" presId="urn:microsoft.com/office/officeart/2005/8/layout/chevron2"/>
    <dgm:cxn modelId="{CAFB3AA1-E1DB-420B-A15E-CF7F2F15CA7E}" type="presParOf" srcId="{03C374ED-3F20-4BF7-A3AE-14393ECE07E3}" destId="{2C355D4E-F78F-4CAB-BED6-B9BBE1BAE9AA}" srcOrd="4" destOrd="0" presId="urn:microsoft.com/office/officeart/2005/8/layout/chevron2"/>
    <dgm:cxn modelId="{9715FD72-9332-4FAE-9F06-F6AA9B54B7D9}" type="presParOf" srcId="{2C355D4E-F78F-4CAB-BED6-B9BBE1BAE9AA}" destId="{2ABCC9E5-100D-4478-BA4E-AB40BC324035}" srcOrd="0" destOrd="0" presId="urn:microsoft.com/office/officeart/2005/8/layout/chevron2"/>
    <dgm:cxn modelId="{CA4A4CB9-523F-456F-AC2C-62CE3B487242}" type="presParOf" srcId="{2C355D4E-F78F-4CAB-BED6-B9BBE1BAE9AA}" destId="{6190C66D-6640-4707-A02B-173956E781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92D62-3F06-4DF6-AC7D-DC9F27A22FB5}">
      <dsp:nvSpPr>
        <dsp:cNvPr id="0" name=""/>
        <dsp:cNvSpPr/>
      </dsp:nvSpPr>
      <dsp:spPr>
        <a:xfrm>
          <a:off x="2310868" y="1117742"/>
          <a:ext cx="4999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9904" y="45720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547558" y="1160809"/>
        <a:ext cx="26525" cy="5305"/>
      </dsp:txXfrm>
    </dsp:sp>
    <dsp:sp modelId="{DFBE46E3-D485-4834-B891-A58EEE28E877}">
      <dsp:nvSpPr>
        <dsp:cNvPr id="0" name=""/>
        <dsp:cNvSpPr/>
      </dsp:nvSpPr>
      <dsp:spPr>
        <a:xfrm>
          <a:off x="6127" y="471499"/>
          <a:ext cx="2306541" cy="1383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Diseñar un plan de contratación de personal.</a:t>
          </a:r>
          <a:endParaRPr lang="es-EC" sz="1800" kern="1200" dirty="0"/>
        </a:p>
      </dsp:txBody>
      <dsp:txXfrm>
        <a:off x="6127" y="471499"/>
        <a:ext cx="2306541" cy="1383924"/>
      </dsp:txXfrm>
    </dsp:sp>
    <dsp:sp modelId="{7B4097C6-72D9-42A8-B9C3-3FCABBCF602D}">
      <dsp:nvSpPr>
        <dsp:cNvPr id="0" name=""/>
        <dsp:cNvSpPr/>
      </dsp:nvSpPr>
      <dsp:spPr>
        <a:xfrm>
          <a:off x="5147914" y="1117742"/>
          <a:ext cx="4999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9904" y="45720"/>
              </a:lnTo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384604" y="1160809"/>
        <a:ext cx="26525" cy="5305"/>
      </dsp:txXfrm>
    </dsp:sp>
    <dsp:sp modelId="{2EE32BBA-FCA5-4647-8BD8-E4D70BEA5EDF}">
      <dsp:nvSpPr>
        <dsp:cNvPr id="0" name=""/>
        <dsp:cNvSpPr/>
      </dsp:nvSpPr>
      <dsp:spPr>
        <a:xfrm>
          <a:off x="2843173" y="471499"/>
          <a:ext cx="2306541" cy="13839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Diseñar un manual de certificación de </a:t>
          </a:r>
          <a:r>
            <a:rPr lang="es-419" sz="1800" kern="1200" dirty="0" smtClean="0"/>
            <a:t>la </a:t>
          </a:r>
          <a:r>
            <a:rPr lang="es-EC" sz="1800" kern="1200" dirty="0" smtClean="0"/>
            <a:t>calidad.</a:t>
          </a:r>
          <a:endParaRPr lang="es-EC" sz="1800" kern="1200" dirty="0"/>
        </a:p>
      </dsp:txBody>
      <dsp:txXfrm>
        <a:off x="2843173" y="471499"/>
        <a:ext cx="2306541" cy="1383924"/>
      </dsp:txXfrm>
    </dsp:sp>
    <dsp:sp modelId="{28639B3B-859E-4BD7-856F-934A8E6ACEEA}">
      <dsp:nvSpPr>
        <dsp:cNvPr id="0" name=""/>
        <dsp:cNvSpPr/>
      </dsp:nvSpPr>
      <dsp:spPr>
        <a:xfrm>
          <a:off x="1159398" y="1853624"/>
          <a:ext cx="5674091" cy="499904"/>
        </a:xfrm>
        <a:custGeom>
          <a:avLst/>
          <a:gdLst/>
          <a:ahLst/>
          <a:cxnLst/>
          <a:rect l="0" t="0" r="0" b="0"/>
          <a:pathLst>
            <a:path>
              <a:moveTo>
                <a:pt x="5674091" y="0"/>
              </a:moveTo>
              <a:lnTo>
                <a:pt x="5674091" y="267052"/>
              </a:lnTo>
              <a:lnTo>
                <a:pt x="0" y="267052"/>
              </a:lnTo>
              <a:lnTo>
                <a:pt x="0" y="499904"/>
              </a:lnTo>
            </a:path>
          </a:pathLst>
        </a:custGeom>
        <a:noFill/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3853973" y="2100924"/>
        <a:ext cx="284941" cy="5305"/>
      </dsp:txXfrm>
    </dsp:sp>
    <dsp:sp modelId="{8BBEE74E-FECC-4BB8-ABD7-26B2EAEDECD0}">
      <dsp:nvSpPr>
        <dsp:cNvPr id="0" name=""/>
        <dsp:cNvSpPr/>
      </dsp:nvSpPr>
      <dsp:spPr>
        <a:xfrm>
          <a:off x="5680219" y="471499"/>
          <a:ext cx="2306541" cy="13839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Diseñar un plan de siembra institucional.</a:t>
          </a:r>
          <a:endParaRPr lang="es-EC" sz="1800" kern="1200" dirty="0"/>
        </a:p>
      </dsp:txBody>
      <dsp:txXfrm>
        <a:off x="5680219" y="471499"/>
        <a:ext cx="2306541" cy="1383924"/>
      </dsp:txXfrm>
    </dsp:sp>
    <dsp:sp modelId="{079AB42D-DADF-44FD-BFFB-B0BFE93B8FB1}">
      <dsp:nvSpPr>
        <dsp:cNvPr id="0" name=""/>
        <dsp:cNvSpPr/>
      </dsp:nvSpPr>
      <dsp:spPr>
        <a:xfrm>
          <a:off x="2310868" y="3032171"/>
          <a:ext cx="4999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9904" y="45720"/>
              </a:lnTo>
            </a:path>
          </a:pathLst>
        </a:custGeom>
        <a:noFill/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547558" y="3075238"/>
        <a:ext cx="26525" cy="5305"/>
      </dsp:txXfrm>
    </dsp:sp>
    <dsp:sp modelId="{3880B722-CC17-4C12-905D-C910D7943AD4}">
      <dsp:nvSpPr>
        <dsp:cNvPr id="0" name=""/>
        <dsp:cNvSpPr/>
      </dsp:nvSpPr>
      <dsp:spPr>
        <a:xfrm>
          <a:off x="6127" y="2385929"/>
          <a:ext cx="2306541" cy="13839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Diseñar un plan de capacitación institucional</a:t>
          </a:r>
          <a:endParaRPr lang="es-EC" sz="1800" kern="1200" dirty="0"/>
        </a:p>
      </dsp:txBody>
      <dsp:txXfrm>
        <a:off x="6127" y="2385929"/>
        <a:ext cx="2306541" cy="1383924"/>
      </dsp:txXfrm>
    </dsp:sp>
    <dsp:sp modelId="{B3A1D634-0ACF-4C6B-8FE6-8C3D881CFDD6}">
      <dsp:nvSpPr>
        <dsp:cNvPr id="0" name=""/>
        <dsp:cNvSpPr/>
      </dsp:nvSpPr>
      <dsp:spPr>
        <a:xfrm>
          <a:off x="5147914" y="3032171"/>
          <a:ext cx="4999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9904" y="45720"/>
              </a:lnTo>
            </a:path>
          </a:pathLst>
        </a:custGeom>
        <a:noFill/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384604" y="3075238"/>
        <a:ext cx="26525" cy="5305"/>
      </dsp:txXfrm>
    </dsp:sp>
    <dsp:sp modelId="{D5F6B1A0-9714-4116-BC75-8717924246A2}">
      <dsp:nvSpPr>
        <dsp:cNvPr id="0" name=""/>
        <dsp:cNvSpPr/>
      </dsp:nvSpPr>
      <dsp:spPr>
        <a:xfrm>
          <a:off x="2843173" y="2385929"/>
          <a:ext cx="2306541" cy="138392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Diseñar un programa de proveedores institucionales.</a:t>
          </a:r>
          <a:endParaRPr lang="es-EC" sz="1800" kern="1200" dirty="0"/>
        </a:p>
      </dsp:txBody>
      <dsp:txXfrm>
        <a:off x="2843173" y="2385929"/>
        <a:ext cx="2306541" cy="1383924"/>
      </dsp:txXfrm>
    </dsp:sp>
    <dsp:sp modelId="{6D085244-1928-4125-B666-61440C273964}">
      <dsp:nvSpPr>
        <dsp:cNvPr id="0" name=""/>
        <dsp:cNvSpPr/>
      </dsp:nvSpPr>
      <dsp:spPr>
        <a:xfrm>
          <a:off x="1159398" y="3768053"/>
          <a:ext cx="5674091" cy="499904"/>
        </a:xfrm>
        <a:custGeom>
          <a:avLst/>
          <a:gdLst/>
          <a:ahLst/>
          <a:cxnLst/>
          <a:rect l="0" t="0" r="0" b="0"/>
          <a:pathLst>
            <a:path>
              <a:moveTo>
                <a:pt x="5674091" y="0"/>
              </a:moveTo>
              <a:lnTo>
                <a:pt x="5674091" y="267052"/>
              </a:lnTo>
              <a:lnTo>
                <a:pt x="0" y="267052"/>
              </a:lnTo>
              <a:lnTo>
                <a:pt x="0" y="499904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3853973" y="4015353"/>
        <a:ext cx="284941" cy="5305"/>
      </dsp:txXfrm>
    </dsp:sp>
    <dsp:sp modelId="{BA6F6BEA-4868-4954-A838-75ACE220C463}">
      <dsp:nvSpPr>
        <dsp:cNvPr id="0" name=""/>
        <dsp:cNvSpPr/>
      </dsp:nvSpPr>
      <dsp:spPr>
        <a:xfrm>
          <a:off x="5680219" y="2385929"/>
          <a:ext cx="2306541" cy="1383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Diseñar un plan de  Marketing institucional.</a:t>
          </a:r>
          <a:endParaRPr lang="es-EC" sz="1800" kern="1200" dirty="0"/>
        </a:p>
      </dsp:txBody>
      <dsp:txXfrm>
        <a:off x="5680219" y="2385929"/>
        <a:ext cx="2306541" cy="1383924"/>
      </dsp:txXfrm>
    </dsp:sp>
    <dsp:sp modelId="{609EE4BB-97BA-4AFF-936E-7B9FD208DC35}">
      <dsp:nvSpPr>
        <dsp:cNvPr id="0" name=""/>
        <dsp:cNvSpPr/>
      </dsp:nvSpPr>
      <dsp:spPr>
        <a:xfrm>
          <a:off x="2310868" y="4946600"/>
          <a:ext cx="4999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9904" y="45720"/>
              </a:lnTo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547558" y="4989668"/>
        <a:ext cx="26525" cy="5305"/>
      </dsp:txXfrm>
    </dsp:sp>
    <dsp:sp modelId="{428CD944-7AD4-41D2-ABAB-73F50AAD6530}">
      <dsp:nvSpPr>
        <dsp:cNvPr id="0" name=""/>
        <dsp:cNvSpPr/>
      </dsp:nvSpPr>
      <dsp:spPr>
        <a:xfrm>
          <a:off x="6127" y="4300358"/>
          <a:ext cx="2306541" cy="13839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Desarrollar alianzas estratégicas con empresas del sector.</a:t>
          </a:r>
          <a:endParaRPr lang="es-EC" sz="1800" kern="1200" dirty="0"/>
        </a:p>
      </dsp:txBody>
      <dsp:txXfrm>
        <a:off x="6127" y="4300358"/>
        <a:ext cx="2306541" cy="1383924"/>
      </dsp:txXfrm>
    </dsp:sp>
    <dsp:sp modelId="{D57E2E5E-6989-44EB-95BB-5F7FB7011BDA}">
      <dsp:nvSpPr>
        <dsp:cNvPr id="0" name=""/>
        <dsp:cNvSpPr/>
      </dsp:nvSpPr>
      <dsp:spPr>
        <a:xfrm>
          <a:off x="5147914" y="4946600"/>
          <a:ext cx="4999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9904" y="45720"/>
              </a:lnTo>
            </a:path>
          </a:pathLst>
        </a:custGeom>
        <a:noFill/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384604" y="4989668"/>
        <a:ext cx="26525" cy="5305"/>
      </dsp:txXfrm>
    </dsp:sp>
    <dsp:sp modelId="{001518CD-1268-434E-B2BA-142EA8F1B1FD}">
      <dsp:nvSpPr>
        <dsp:cNvPr id="0" name=""/>
        <dsp:cNvSpPr/>
      </dsp:nvSpPr>
      <dsp:spPr>
        <a:xfrm>
          <a:off x="2843173" y="4300358"/>
          <a:ext cx="2306541" cy="13839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Diseñar un </a:t>
          </a:r>
          <a:r>
            <a:rPr lang="es-419" sz="1800" kern="1200" dirty="0" smtClean="0"/>
            <a:t>plan</a:t>
          </a:r>
          <a:r>
            <a:rPr lang="es-EC" sz="1800" kern="1200" dirty="0" smtClean="0"/>
            <a:t> técnico de comercialización.</a:t>
          </a:r>
          <a:endParaRPr lang="es-EC" sz="1800" kern="1200" dirty="0"/>
        </a:p>
      </dsp:txBody>
      <dsp:txXfrm>
        <a:off x="2843173" y="4300358"/>
        <a:ext cx="2306541" cy="1383924"/>
      </dsp:txXfrm>
    </dsp:sp>
    <dsp:sp modelId="{88F0D117-80AA-4A3C-878F-72F07E1A5F37}">
      <dsp:nvSpPr>
        <dsp:cNvPr id="0" name=""/>
        <dsp:cNvSpPr/>
      </dsp:nvSpPr>
      <dsp:spPr>
        <a:xfrm>
          <a:off x="5680219" y="4300358"/>
          <a:ext cx="2306541" cy="13839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Elaborar un modelo de Financiamiento Institucional</a:t>
          </a:r>
          <a:endParaRPr lang="es-EC" sz="1800" kern="1200" dirty="0"/>
        </a:p>
      </dsp:txBody>
      <dsp:txXfrm>
        <a:off x="5680219" y="4300358"/>
        <a:ext cx="2306541" cy="13839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5D66F-0430-4EE5-90F5-B8ABFFE1D3F9}">
      <dsp:nvSpPr>
        <dsp:cNvPr id="0" name=""/>
        <dsp:cNvSpPr/>
      </dsp:nvSpPr>
      <dsp:spPr>
        <a:xfrm rot="5400000">
          <a:off x="4887034" y="-1681692"/>
          <a:ext cx="1585912" cy="534587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Ruta Escondida  es una empresa ecuatoriana especializada en la comercialización agrícola, específicamente en  comercializar  frutas, hortalizas y granos tradicionales procedentes de la serranía ecuatoriana. </a:t>
          </a:r>
          <a:endParaRPr lang="es-ES" sz="1700" kern="1200" dirty="0"/>
        </a:p>
      </dsp:txBody>
      <dsp:txXfrm rot="-5400000">
        <a:off x="3007054" y="275706"/>
        <a:ext cx="5268455" cy="1431076"/>
      </dsp:txXfrm>
    </dsp:sp>
    <dsp:sp modelId="{1145737F-5A49-4453-9FD7-90BF69782921}">
      <dsp:nvSpPr>
        <dsp:cNvPr id="0" name=""/>
        <dsp:cNvSpPr/>
      </dsp:nvSpPr>
      <dsp:spPr>
        <a:xfrm>
          <a:off x="0" y="49"/>
          <a:ext cx="3007054" cy="19823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5300" kern="1200" dirty="0" smtClean="0"/>
            <a:t>MISION.</a:t>
          </a:r>
          <a:endParaRPr lang="es-ES" sz="5300" kern="1200" dirty="0"/>
        </a:p>
      </dsp:txBody>
      <dsp:txXfrm>
        <a:off x="96772" y="96821"/>
        <a:ext cx="2813510" cy="1788846"/>
      </dsp:txXfrm>
    </dsp:sp>
    <dsp:sp modelId="{1352D80C-7D86-4C26-84EA-4E6AA68EC832}">
      <dsp:nvSpPr>
        <dsp:cNvPr id="0" name=""/>
        <dsp:cNvSpPr/>
      </dsp:nvSpPr>
      <dsp:spPr>
        <a:xfrm rot="5400000">
          <a:off x="4887034" y="399818"/>
          <a:ext cx="1585912" cy="5345873"/>
        </a:xfrm>
        <a:prstGeom prst="round2SameRect">
          <a:avLst/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En el 2020 ser la primera opción  de compra de productos orgánicos  en el norte del distrito metropolitano de Quito , implementando día a día una actitud pro activa de servicio y venta a través de innovadoras ideas, uso de tecnología y servicios centrados al ser humano.</a:t>
          </a:r>
          <a:endParaRPr lang="es-ES" sz="1700" kern="1200" dirty="0"/>
        </a:p>
      </dsp:txBody>
      <dsp:txXfrm rot="-5400000">
        <a:off x="3007054" y="2357216"/>
        <a:ext cx="5268455" cy="1431076"/>
      </dsp:txXfrm>
    </dsp:sp>
    <dsp:sp modelId="{47269A3B-DDA0-4B93-8704-91E577D13EF9}">
      <dsp:nvSpPr>
        <dsp:cNvPr id="0" name=""/>
        <dsp:cNvSpPr/>
      </dsp:nvSpPr>
      <dsp:spPr>
        <a:xfrm>
          <a:off x="0" y="2081559"/>
          <a:ext cx="3007054" cy="1982390"/>
        </a:xfrm>
        <a:prstGeom prst="round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65000"/>
                <a:lumMod val="110000"/>
              </a:schemeClr>
            </a:gs>
            <a:gs pos="88000">
              <a:schemeClr val="accent2">
                <a:hueOff val="-2964286"/>
                <a:satOff val="14200"/>
                <a:lumOff val="13137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5300" kern="1200" dirty="0" smtClean="0"/>
            <a:t>VISION.</a:t>
          </a:r>
          <a:endParaRPr lang="es-ES" sz="5300" kern="1200" dirty="0"/>
        </a:p>
      </dsp:txBody>
      <dsp:txXfrm>
        <a:off x="96772" y="2178331"/>
        <a:ext cx="2813510" cy="17888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E8C9B2-6A14-494F-941F-81BBF18A8FDB}">
      <dsp:nvSpPr>
        <dsp:cNvPr id="0" name=""/>
        <dsp:cNvSpPr/>
      </dsp:nvSpPr>
      <dsp:spPr>
        <a:xfrm rot="5400000">
          <a:off x="-306737" y="309841"/>
          <a:ext cx="2044914" cy="14314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OBJETIVO GENERAL</a:t>
          </a:r>
          <a:endParaRPr lang="es-ES" sz="1800" kern="1200" dirty="0"/>
        </a:p>
      </dsp:txBody>
      <dsp:txXfrm rot="-5400000">
        <a:off x="0" y="718824"/>
        <a:ext cx="1431440" cy="613474"/>
      </dsp:txXfrm>
    </dsp:sp>
    <dsp:sp modelId="{B3AFCA38-7F35-45C8-9242-44D255245567}">
      <dsp:nvSpPr>
        <dsp:cNvPr id="0" name=""/>
        <dsp:cNvSpPr/>
      </dsp:nvSpPr>
      <dsp:spPr>
        <a:xfrm rot="5400000">
          <a:off x="4227586" y="-2793042"/>
          <a:ext cx="1329194" cy="69214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Posicionar</a:t>
          </a:r>
          <a:r>
            <a:rPr lang="es-419" sz="2500" kern="1200" dirty="0" smtClean="0"/>
            <a:t> en la mente de los  consumidores los productos agrícolas provenientes de la Ruta Escondida. </a:t>
          </a:r>
          <a:endParaRPr lang="es-ES" sz="2500" kern="1200" dirty="0"/>
        </a:p>
      </dsp:txBody>
      <dsp:txXfrm rot="-5400000">
        <a:off x="1431440" y="67990"/>
        <a:ext cx="6856601" cy="1199422"/>
      </dsp:txXfrm>
    </dsp:sp>
    <dsp:sp modelId="{CAA0F3CA-59D9-47D0-8A76-DDCB5351BC9F}">
      <dsp:nvSpPr>
        <dsp:cNvPr id="0" name=""/>
        <dsp:cNvSpPr/>
      </dsp:nvSpPr>
      <dsp:spPr>
        <a:xfrm rot="5400000">
          <a:off x="-306737" y="2164599"/>
          <a:ext cx="2044914" cy="14314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OBJETIVOS ESPECIFICOS.</a:t>
          </a:r>
          <a:endParaRPr lang="es-ES" sz="1800" kern="1200" dirty="0"/>
        </a:p>
      </dsp:txBody>
      <dsp:txXfrm rot="-5400000">
        <a:off x="0" y="2573582"/>
        <a:ext cx="1431440" cy="613474"/>
      </dsp:txXfrm>
    </dsp:sp>
    <dsp:sp modelId="{AF7D193F-64CA-4C90-B2DA-830FE73FE7FE}">
      <dsp:nvSpPr>
        <dsp:cNvPr id="0" name=""/>
        <dsp:cNvSpPr/>
      </dsp:nvSpPr>
      <dsp:spPr>
        <a:xfrm rot="5400000">
          <a:off x="4227586" y="-938283"/>
          <a:ext cx="1329194" cy="69214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2500" kern="1200" dirty="0" smtClean="0"/>
            <a:t>Crear fuentes de empleo en las 5 parroquias.</a:t>
          </a:r>
          <a:endParaRPr lang="es-E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2500" kern="1200" dirty="0" smtClean="0"/>
            <a:t>Promover en la empresa una cultura de servicio al cliente.</a:t>
          </a:r>
          <a:endParaRPr lang="es-EC" sz="2500" kern="1200" dirty="0"/>
        </a:p>
      </dsp:txBody>
      <dsp:txXfrm rot="-5400000">
        <a:off x="1431440" y="1922749"/>
        <a:ext cx="6856601" cy="1199422"/>
      </dsp:txXfrm>
    </dsp:sp>
    <dsp:sp modelId="{2ABCC9E5-100D-4478-BA4E-AB40BC324035}">
      <dsp:nvSpPr>
        <dsp:cNvPr id="0" name=""/>
        <dsp:cNvSpPr/>
      </dsp:nvSpPr>
      <dsp:spPr>
        <a:xfrm rot="5400000">
          <a:off x="-306737" y="4019358"/>
          <a:ext cx="2044914" cy="14314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ALCANCE.</a:t>
          </a:r>
          <a:endParaRPr lang="es-ES" sz="1800" kern="1200" dirty="0"/>
        </a:p>
      </dsp:txBody>
      <dsp:txXfrm rot="-5400000">
        <a:off x="0" y="4428341"/>
        <a:ext cx="1431440" cy="613474"/>
      </dsp:txXfrm>
    </dsp:sp>
    <dsp:sp modelId="{6190C66D-6640-4707-A02B-173956E7817C}">
      <dsp:nvSpPr>
        <dsp:cNvPr id="0" name=""/>
        <dsp:cNvSpPr/>
      </dsp:nvSpPr>
      <dsp:spPr>
        <a:xfrm rot="5400000">
          <a:off x="4227586" y="916474"/>
          <a:ext cx="1329194" cy="69214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500" kern="1200" dirty="0" smtClean="0"/>
            <a:t>Producción.</a:t>
          </a:r>
          <a:endParaRPr lang="es-E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500" kern="1200" dirty="0" smtClean="0"/>
            <a:t>Comercial.</a:t>
          </a:r>
          <a:endParaRPr lang="es-ES" sz="2500" kern="1200" dirty="0"/>
        </a:p>
      </dsp:txBody>
      <dsp:txXfrm rot="-5400000">
        <a:off x="1431440" y="3777506"/>
        <a:ext cx="6856601" cy="11994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42327-4FEF-4D86-9CCD-60443ED728CC}" type="datetimeFigureOut">
              <a:rPr lang="es-EC" smtClean="0"/>
              <a:t>18/03/2016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7BA97-C68B-4359-A381-2D8664F2A6F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128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7BA97-C68B-4359-A381-2D8664F2A6F1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54550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630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970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8060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3561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0419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8871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80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97667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9913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0327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6659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61524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6000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08253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9205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0656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5772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5712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3103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8538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0688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6348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5687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3999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4531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704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3742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7308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5083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5110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788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9199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617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9CF7C-A8AF-45D5-89B9-416520FCFD73}" type="datetimeFigureOut">
              <a:rPr lang="es-ES" smtClean="0"/>
              <a:t>18/03/2016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B8284C4-F4A8-4FCB-9100-00D626F0F80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927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36561" t="35864" r="29703" b="51662"/>
          <a:stretch/>
        </p:blipFill>
        <p:spPr bwMode="auto">
          <a:xfrm>
            <a:off x="971599" y="390911"/>
            <a:ext cx="7128791" cy="1045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67543" y="1436007"/>
            <a:ext cx="8136904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CIENCIAS ECON</a:t>
            </a:r>
            <a:r>
              <a:rPr kumimoji="0" 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es-EC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MICAS ADMINISTRATIVAS Y DE COMERCIO.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INGENIERIA COMERCIAL</a:t>
            </a: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TRABAJO </a:t>
            </a: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 TITULACION PREVIO A LA OBTENCIÒN DEL TÌTULO DE INGENIERA COMERCIAL </a:t>
            </a: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TEMA: DISE</a:t>
            </a: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Ñ</a:t>
            </a: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 DE UN MODELO T</a:t>
            </a: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É</a:t>
            </a: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CNICO DE  COMERCIALIZACI</a:t>
            </a: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 PARA LAS UNIDADES COMUNITARIAS AGR</a:t>
            </a: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Í</a:t>
            </a: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COLAS DE LA RUTA ESCONDIDA, 2015</a:t>
            </a: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AUTORES: DELGADO POZO, MÒNICA ESTEFANÌA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GARC</a:t>
            </a: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È</a:t>
            </a: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 MEDRANO, DANIELA ELIZABETH</a:t>
            </a: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DIRECTOR: ING. SEGOVIA, </a:t>
            </a: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È</a:t>
            </a: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SAR.</a:t>
            </a: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C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lang="es-EC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SANGOLQUI</a:t>
            </a:r>
          </a:p>
          <a:p>
            <a:pPr algn="ctr"/>
            <a:r>
              <a:rPr lang="es-EC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2016</a:t>
            </a:r>
            <a:endParaRPr lang="es-EC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65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1373145877"/>
              </p:ext>
            </p:extLst>
          </p:nvPr>
        </p:nvGraphicFramePr>
        <p:xfrm>
          <a:off x="-1548680" y="0"/>
          <a:ext cx="5476875" cy="199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560272842"/>
              </p:ext>
            </p:extLst>
          </p:nvPr>
        </p:nvGraphicFramePr>
        <p:xfrm>
          <a:off x="215008" y="1268760"/>
          <a:ext cx="892899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997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323096117"/>
              </p:ext>
            </p:extLst>
          </p:nvPr>
        </p:nvGraphicFramePr>
        <p:xfrm>
          <a:off x="611560" y="1916832"/>
          <a:ext cx="7704856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nda 5"/>
          <p:cNvSpPr/>
          <p:nvPr/>
        </p:nvSpPr>
        <p:spPr>
          <a:xfrm>
            <a:off x="683568" y="548680"/>
            <a:ext cx="7272808" cy="648072"/>
          </a:xfrm>
          <a:prstGeom prst="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</a:t>
            </a:r>
            <a:r>
              <a:rPr lang="es-EC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Usted Dónde suele realizar las compras de productos agrícolas?</a:t>
            </a:r>
          </a:p>
        </p:txBody>
      </p:sp>
    </p:spTree>
    <p:extLst>
      <p:ext uri="{BB962C8B-B14F-4D97-AF65-F5344CB8AC3E}">
        <p14:creationId xmlns:p14="http://schemas.microsoft.com/office/powerpoint/2010/main" val="34949361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a 3"/>
          <p:cNvSpPr/>
          <p:nvPr/>
        </p:nvSpPr>
        <p:spPr>
          <a:xfrm>
            <a:off x="609599" y="476672"/>
            <a:ext cx="7490793" cy="1152128"/>
          </a:xfrm>
          <a:prstGeom prst="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 se crearía un nuevo lugar de comercialización de productos agrícola ¿En qué sector del </a:t>
            </a:r>
            <a:r>
              <a:rPr lang="es-419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es-EC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orte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</a:t>
            </a:r>
            <a:r>
              <a:rPr lang="es-419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</a:t>
            </a:r>
            <a:r>
              <a:rPr lang="es-EC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uito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 gustaría que este ubicado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?.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4165405104"/>
              </p:ext>
            </p:extLst>
          </p:nvPr>
        </p:nvGraphicFramePr>
        <p:xfrm>
          <a:off x="1115616" y="2057400"/>
          <a:ext cx="6768752" cy="4107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3107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a 3"/>
          <p:cNvSpPr/>
          <p:nvPr/>
        </p:nvSpPr>
        <p:spPr>
          <a:xfrm>
            <a:off x="755576" y="260648"/>
            <a:ext cx="7344816" cy="936104"/>
          </a:xfrm>
          <a:prstGeom prst="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¿En qué se fija usted a la hora de comprar los productos agrícolas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s-EC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420703733"/>
              </p:ext>
            </p:extLst>
          </p:nvPr>
        </p:nvGraphicFramePr>
        <p:xfrm>
          <a:off x="755576" y="980728"/>
          <a:ext cx="731246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nda 5"/>
          <p:cNvSpPr/>
          <p:nvPr/>
        </p:nvSpPr>
        <p:spPr>
          <a:xfrm>
            <a:off x="611560" y="4005064"/>
            <a:ext cx="8136904" cy="936104"/>
          </a:xfrm>
          <a:prstGeom prst="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b="1" dirty="0"/>
              <a:t>Indique, ¿Cuál  sería la presentación  adecuadas para que usted consuma los productos agrícolas?</a:t>
            </a:r>
            <a:endParaRPr lang="es-EC" dirty="0"/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912003701"/>
              </p:ext>
            </p:extLst>
          </p:nvPr>
        </p:nvGraphicFramePr>
        <p:xfrm>
          <a:off x="1907704" y="4910336"/>
          <a:ext cx="3654152" cy="1947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45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a 3"/>
          <p:cNvSpPr/>
          <p:nvPr/>
        </p:nvSpPr>
        <p:spPr>
          <a:xfrm>
            <a:off x="107504" y="188640"/>
            <a:ext cx="8712968" cy="576064"/>
          </a:xfrm>
          <a:prstGeom prst="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b="1" dirty="0"/>
              <a:t>Especifique el día que usted realiza compras de productos agrícolas.</a:t>
            </a:r>
            <a:endParaRPr lang="es-EC" dirty="0"/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452050613"/>
              </p:ext>
            </p:extLst>
          </p:nvPr>
        </p:nvGraphicFramePr>
        <p:xfrm>
          <a:off x="215516" y="1124744"/>
          <a:ext cx="849694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nda 6"/>
          <p:cNvSpPr/>
          <p:nvPr/>
        </p:nvSpPr>
        <p:spPr>
          <a:xfrm>
            <a:off x="323528" y="4149080"/>
            <a:ext cx="7704856" cy="504056"/>
          </a:xfrm>
          <a:prstGeom prst="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b="1" dirty="0"/>
              <a:t>¿Qué tipo de forma de pago usaría para la compra de estos?</a:t>
            </a:r>
            <a:endParaRPr lang="es-EC" dirty="0"/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3061624157"/>
              </p:ext>
            </p:extLst>
          </p:nvPr>
        </p:nvGraphicFramePr>
        <p:xfrm>
          <a:off x="1547664" y="4678770"/>
          <a:ext cx="5976664" cy="178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096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8640"/>
            <a:ext cx="7994849" cy="875184"/>
          </a:xfrm>
        </p:spPr>
        <p:txBody>
          <a:bodyPr/>
          <a:lstStyle/>
          <a:p>
            <a:r>
              <a:rPr lang="es-419" dirty="0" smtClean="0"/>
              <a:t>RESULTADO ENCUESTA PROVEEDORES.</a:t>
            </a:r>
            <a:endParaRPr lang="es-EC" dirty="0"/>
          </a:p>
        </p:txBody>
      </p:sp>
      <p:sp>
        <p:nvSpPr>
          <p:cNvPr id="4" name="Elipse 3"/>
          <p:cNvSpPr/>
          <p:nvPr/>
        </p:nvSpPr>
        <p:spPr>
          <a:xfrm>
            <a:off x="3491880" y="1063824"/>
            <a:ext cx="5328592" cy="6369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POBLACION 217 PRODUCTORES DELA RUTA ESCONDIDA.</a:t>
            </a:r>
            <a:endParaRPr lang="es-EC" dirty="0"/>
          </a:p>
        </p:txBody>
      </p:sp>
      <p:sp>
        <p:nvSpPr>
          <p:cNvPr id="5" name="Onda 4"/>
          <p:cNvSpPr/>
          <p:nvPr/>
        </p:nvSpPr>
        <p:spPr>
          <a:xfrm>
            <a:off x="323528" y="1647243"/>
            <a:ext cx="8208912" cy="811488"/>
          </a:xfrm>
          <a:prstGeom prst="wave">
            <a:avLst>
              <a:gd name="adj1" fmla="val 12500"/>
              <a:gd name="adj2" fmla="val -3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b="1"/>
              <a:t> ¿Señale cuánto es su producción mensual?</a:t>
            </a:r>
            <a:endParaRPr lang="es-EC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670188245"/>
              </p:ext>
            </p:extLst>
          </p:nvPr>
        </p:nvGraphicFramePr>
        <p:xfrm>
          <a:off x="882030" y="2575992"/>
          <a:ext cx="7650410" cy="3805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0755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611452957"/>
              </p:ext>
            </p:extLst>
          </p:nvPr>
        </p:nvGraphicFramePr>
        <p:xfrm>
          <a:off x="323528" y="3212976"/>
          <a:ext cx="5219700" cy="3472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097754426"/>
              </p:ext>
            </p:extLst>
          </p:nvPr>
        </p:nvGraphicFramePr>
        <p:xfrm>
          <a:off x="4906960" y="0"/>
          <a:ext cx="4237040" cy="3896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054204990"/>
              </p:ext>
            </p:extLst>
          </p:nvPr>
        </p:nvGraphicFramePr>
        <p:xfrm>
          <a:off x="-4680" y="332656"/>
          <a:ext cx="4800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5079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a 3"/>
          <p:cNvSpPr/>
          <p:nvPr/>
        </p:nvSpPr>
        <p:spPr>
          <a:xfrm>
            <a:off x="554762" y="764704"/>
            <a:ext cx="3081133" cy="1800200"/>
          </a:xfrm>
          <a:prstGeom prst="wave">
            <a:avLst>
              <a:gd name="adj1" fmla="val 12500"/>
              <a:gd name="adj2" fmla="val 102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419" i="1" dirty="0"/>
              <a:t> </a:t>
            </a:r>
            <a:r>
              <a:rPr lang="es-419" b="1" i="1" dirty="0" smtClean="0"/>
              <a:t>¿</a:t>
            </a:r>
            <a:r>
              <a:rPr lang="es-EC" b="1" dirty="0"/>
              <a:t>Qué tipo de </a:t>
            </a:r>
            <a:r>
              <a:rPr lang="es-419" b="1" dirty="0"/>
              <a:t>comercialización tiene?</a:t>
            </a:r>
            <a:endParaRPr lang="es-EC" dirty="0"/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354039581"/>
              </p:ext>
            </p:extLst>
          </p:nvPr>
        </p:nvGraphicFramePr>
        <p:xfrm>
          <a:off x="4139952" y="293204"/>
          <a:ext cx="4343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nda 6"/>
          <p:cNvSpPr/>
          <p:nvPr/>
        </p:nvSpPr>
        <p:spPr>
          <a:xfrm>
            <a:off x="553208" y="3861048"/>
            <a:ext cx="3024336" cy="2520280"/>
          </a:xfrm>
          <a:prstGeom prst="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419" b="1" dirty="0"/>
              <a:t>-</a:t>
            </a:r>
            <a:r>
              <a:rPr lang="es-EC" b="1" dirty="0"/>
              <a:t>¿Cuánto dinero estaría dispuesto a invertir para formar un nuevo negocio agrícola?</a:t>
            </a:r>
            <a:endParaRPr lang="es-EC" dirty="0"/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551812019"/>
              </p:ext>
            </p:extLst>
          </p:nvPr>
        </p:nvGraphicFramePr>
        <p:xfrm>
          <a:off x="4067944" y="3749588"/>
          <a:ext cx="493204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824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a 3"/>
          <p:cNvSpPr/>
          <p:nvPr/>
        </p:nvSpPr>
        <p:spPr>
          <a:xfrm>
            <a:off x="4788024" y="548680"/>
            <a:ext cx="3528392" cy="1800200"/>
          </a:xfrm>
          <a:prstGeom prst="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b="1" dirty="0"/>
              <a:t>¿En qué sector del norte de Quito le gustaría llevar a cabo esta iniciativa empresarial?</a:t>
            </a:r>
            <a:endParaRPr lang="es-EC" dirty="0"/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3739020936"/>
              </p:ext>
            </p:extLst>
          </p:nvPr>
        </p:nvGraphicFramePr>
        <p:xfrm>
          <a:off x="0" y="97728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nda 5"/>
          <p:cNvSpPr/>
          <p:nvPr/>
        </p:nvSpPr>
        <p:spPr>
          <a:xfrm>
            <a:off x="755576" y="4221088"/>
            <a:ext cx="2808312" cy="2088232"/>
          </a:xfrm>
          <a:prstGeom prst="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i="1" dirty="0"/>
              <a:t>¿Cuál sería la presentación adecuada para comercializar sus productos</a:t>
            </a:r>
            <a:r>
              <a:rPr lang="es-EC" b="1" i="1" dirty="0" smtClean="0"/>
              <a:t>?</a:t>
            </a:r>
            <a:endParaRPr lang="es-EC" dirty="0"/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531287282"/>
              </p:ext>
            </p:extLst>
          </p:nvPr>
        </p:nvGraphicFramePr>
        <p:xfrm>
          <a:off x="4211960" y="3068960"/>
          <a:ext cx="4104456" cy="2913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344048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3168351" cy="936104"/>
          </a:xfrm>
        </p:spPr>
        <p:txBody>
          <a:bodyPr>
            <a:normAutofit fontScale="90000"/>
          </a:bodyPr>
          <a:lstStyle/>
          <a:p>
            <a:r>
              <a:rPr lang="es-419" dirty="0" smtClean="0"/>
              <a:t>ACEPTACION </a:t>
            </a:r>
            <a:br>
              <a:rPr lang="es-419" dirty="0" smtClean="0"/>
            </a:br>
            <a:r>
              <a:rPr lang="es-419" dirty="0" smtClean="0"/>
              <a:t>DEL MERCADO.</a:t>
            </a:r>
            <a:endParaRPr lang="es-EC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164940"/>
              </p:ext>
            </p:extLst>
          </p:nvPr>
        </p:nvGraphicFramePr>
        <p:xfrm>
          <a:off x="3045060" y="188640"/>
          <a:ext cx="4371340" cy="137160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053080"/>
                <a:gridCol w="1318260"/>
              </a:tblGrid>
              <a:tr h="200025">
                <a:tc>
                  <a:txBody>
                    <a:bodyPr/>
                    <a:lstStyle/>
                    <a:p>
                      <a:pPr marL="22860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·         Población  total 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8600"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78.956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marL="22860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·         Aceptación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8600"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98%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marL="22860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·         Aceptación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8600"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77.376,88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marL="22860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·         No aceptación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8600"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marL="228600"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·         No aceptación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8600"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1579,12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14286" y="1556792"/>
            <a:ext cx="305532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es-419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de la demanda</a:t>
            </a:r>
            <a:r>
              <a:rPr lang="es-EC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877298"/>
              </p:ext>
            </p:extLst>
          </p:nvPr>
        </p:nvGraphicFramePr>
        <p:xfrm>
          <a:off x="112544" y="2072546"/>
          <a:ext cx="8491903" cy="192024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266646"/>
                <a:gridCol w="1150045"/>
                <a:gridCol w="1844166"/>
                <a:gridCol w="1827104"/>
                <a:gridCol w="1403942"/>
              </a:tblGrid>
              <a:tr h="42162"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ANALISIS DE LA DEMANDA 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de personas.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Kilogramos anuales.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consumo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419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s-419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s-419" sz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Kg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</a:tr>
              <a:tr h="220424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Niños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10.059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754</a:t>
                      </a:r>
                      <a:r>
                        <a:rPr lang="es-419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s-E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425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0424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Adolecentes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23.213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s-419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s-E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042</a:t>
                      </a:r>
                      <a:r>
                        <a:rPr lang="es-419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s-E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744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0424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Adultos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20.892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s-419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s-E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011</a:t>
                      </a:r>
                      <a:r>
                        <a:rPr lang="es-419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s-E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264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0424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Mayores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23.213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s-419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s-E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089</a:t>
                      </a:r>
                      <a:r>
                        <a:rPr lang="es-419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s-E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0424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77.376,88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5106" marR="55106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s-419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s-E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897</a:t>
                      </a:r>
                      <a:r>
                        <a:rPr lang="es-419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s-E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603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-180528" y="4005064"/>
            <a:ext cx="268342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es-419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de la </a:t>
            </a:r>
            <a:r>
              <a:rPr lang="es-419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oferta.</a:t>
            </a:r>
            <a:endParaRPr lang="es-EC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159289"/>
              </p:ext>
            </p:extLst>
          </p:nvPr>
        </p:nvGraphicFramePr>
        <p:xfrm>
          <a:off x="208167" y="4512895"/>
          <a:ext cx="5808980" cy="137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3815"/>
                <a:gridCol w="1955165"/>
              </a:tblGrid>
              <a:tr h="19304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Competidores 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Ventas anuales 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304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Corporación la favorita 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1.145.000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415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FRUTERIAS Y ALMACENES DE ALREDEDORES 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1.496.000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89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Mercado la Ofelia 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2.496.000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415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Total 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5.137.000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32280"/>
              </p:ext>
            </p:extLst>
          </p:nvPr>
        </p:nvGraphicFramePr>
        <p:xfrm>
          <a:off x="688360" y="6148536"/>
          <a:ext cx="5899864" cy="61341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311206"/>
                <a:gridCol w="1619417"/>
                <a:gridCol w="1969241"/>
              </a:tblGrid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Demanda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Oferta 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Demanda insatisfecha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 smtClean="0">
                          <a:effectLst/>
                        </a:rPr>
                        <a:t>8</a:t>
                      </a:r>
                      <a:r>
                        <a:rPr lang="es-419" sz="1200" u="none" strike="noStrike" dirty="0" smtClean="0">
                          <a:effectLst/>
                        </a:rPr>
                        <a:t>.</a:t>
                      </a:r>
                      <a:r>
                        <a:rPr lang="es-EC" sz="1200" u="none" strike="noStrike" dirty="0" smtClean="0">
                          <a:effectLst/>
                        </a:rPr>
                        <a:t>897</a:t>
                      </a:r>
                      <a:r>
                        <a:rPr lang="es-419" sz="1200" u="none" strike="noStrike" dirty="0" smtClean="0">
                          <a:effectLst/>
                        </a:rPr>
                        <a:t>.</a:t>
                      </a:r>
                      <a:r>
                        <a:rPr lang="es-EC" sz="1200" u="none" strike="noStrike" dirty="0" smtClean="0">
                          <a:effectLst/>
                        </a:rPr>
                        <a:t>603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5.137.000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3.760.603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64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" y="106283"/>
            <a:ext cx="6347714" cy="1162477"/>
          </a:xfrm>
        </p:spPr>
        <p:txBody>
          <a:bodyPr>
            <a:normAutofit/>
          </a:bodyPr>
          <a:lstStyle/>
          <a:p>
            <a:pPr algn="ctr"/>
            <a:r>
              <a:rPr lang="es-EC" sz="4800" b="1" dirty="0" smtClean="0"/>
              <a:t>R</a:t>
            </a:r>
            <a:r>
              <a:rPr lang="es-419" sz="4800" b="1" dirty="0" smtClean="0"/>
              <a:t>UTA ESCONDIA</a:t>
            </a:r>
            <a:endParaRPr lang="es-EC" sz="4800" b="1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251520" y="2060848"/>
            <a:ext cx="2234208" cy="476323"/>
          </a:xfrm>
        </p:spPr>
        <p:txBody>
          <a:bodyPr/>
          <a:lstStyle/>
          <a:p>
            <a:pPr marL="0" indent="0">
              <a:buNone/>
            </a:pPr>
            <a:r>
              <a:rPr lang="es-419" dirty="0"/>
              <a:t>C</a:t>
            </a:r>
            <a:r>
              <a:rPr lang="es-419" dirty="0" smtClean="0"/>
              <a:t>HAVEZPAMBA </a:t>
            </a:r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199209"/>
            <a:ext cx="7002780" cy="3021879"/>
          </a:xfrm>
          <a:prstGeom prst="rect">
            <a:avLst/>
          </a:prstGeom>
        </p:spPr>
      </p:pic>
      <p:sp>
        <p:nvSpPr>
          <p:cNvPr id="11" name="Marcador de contenido 4"/>
          <p:cNvSpPr>
            <a:spLocks noGrp="1"/>
          </p:cNvSpPr>
          <p:nvPr>
            <p:ph sz="half" idx="1"/>
          </p:nvPr>
        </p:nvSpPr>
        <p:spPr>
          <a:xfrm>
            <a:off x="467544" y="5051737"/>
            <a:ext cx="2234208" cy="476323"/>
          </a:xfrm>
        </p:spPr>
        <p:txBody>
          <a:bodyPr/>
          <a:lstStyle/>
          <a:p>
            <a:pPr marL="0" indent="0">
              <a:buNone/>
            </a:pPr>
            <a:r>
              <a:rPr lang="es-419" dirty="0" smtClean="0"/>
              <a:t>PERUCHO  </a:t>
            </a:r>
            <a:endParaRPr lang="es-EC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4312338"/>
            <a:ext cx="7002780" cy="243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9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7999463"/>
              </p:ext>
            </p:extLst>
          </p:nvPr>
        </p:nvGraphicFramePr>
        <p:xfrm>
          <a:off x="323528" y="1124744"/>
          <a:ext cx="8136905" cy="40125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1301"/>
                <a:gridCol w="1480213"/>
                <a:gridCol w="2067178"/>
                <a:gridCol w="2048213"/>
              </a:tblGrid>
              <a:tr h="661573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AÑOS 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DEMANDA FUTURA 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OFERTA  FUTURA 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/>
                </a:tc>
              </a:tr>
              <a:tr h="2205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8897603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5.137.000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ctr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3.760.603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</a:tr>
              <a:tr h="2205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9017720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5206349,5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ctr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3.811.371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</a:tr>
              <a:tr h="2205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9139459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5276635,218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ctr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3.862.824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</a:tr>
              <a:tr h="2205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9262842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5347869,794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ctr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3.914.972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</a:tr>
              <a:tr h="2205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9387891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5420066,036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ctr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3.967.824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</a:tr>
              <a:tr h="2205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9514627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5493236,927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ctr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4.021.390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</a:tr>
              <a:tr h="2205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9643074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5567395,626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ctr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4.075.679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</a:tr>
              <a:tr h="2205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9773256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5642555,467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ctr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4.130.701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</a:tr>
              <a:tr h="2205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9905195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5718729,966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ctr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4.186.465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</a:tr>
              <a:tr h="44104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10038915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5795932,82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ctr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4.242.982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</a:tr>
              <a:tr h="44104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10174440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5874177,913</a:t>
                      </a:r>
                      <a:endParaRPr lang="es-EC" sz="10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ctr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4.300.263</a:t>
                      </a:r>
                      <a:endParaRPr lang="es-EC" sz="10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647" marR="60647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084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6632"/>
            <a:ext cx="5991223" cy="2704946"/>
          </a:xfrm>
          <a:prstGeom prst="rect">
            <a:avLst/>
          </a:prstGeom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155488246"/>
              </p:ext>
            </p:extLst>
          </p:nvPr>
        </p:nvGraphicFramePr>
        <p:xfrm>
          <a:off x="251520" y="2564904"/>
          <a:ext cx="83529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311703" y="292006"/>
            <a:ext cx="1812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/>
              <a:t>NOMBRE </a:t>
            </a:r>
          </a:p>
          <a:p>
            <a:r>
              <a:rPr lang="es-ES_tradnl" sz="2000" b="1" dirty="0" smtClean="0"/>
              <a:t>DE LA </a:t>
            </a:r>
          </a:p>
          <a:p>
            <a:r>
              <a:rPr lang="es-ES_tradnl" sz="2000" b="1" dirty="0" smtClean="0"/>
              <a:t>EMPRESA: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515347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025607513"/>
              </p:ext>
            </p:extLst>
          </p:nvPr>
        </p:nvGraphicFramePr>
        <p:xfrm>
          <a:off x="395536" y="876656"/>
          <a:ext cx="835292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420154" cy="720080"/>
          </a:xfrm>
          <a:prstGeom prst="rect">
            <a:avLst/>
          </a:prstGeom>
        </p:spPr>
      </p:pic>
      <p:pic>
        <p:nvPicPr>
          <p:cNvPr id="6" name="5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31555"/>
            <a:ext cx="1420154" cy="720080"/>
          </a:xfrm>
          <a:prstGeom prst="rect">
            <a:avLst/>
          </a:prstGeom>
        </p:spPr>
      </p:pic>
      <p:pic>
        <p:nvPicPr>
          <p:cNvPr id="7" name="6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16632"/>
            <a:ext cx="1420154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79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830414"/>
              </p:ext>
            </p:extLst>
          </p:nvPr>
        </p:nvGraphicFramePr>
        <p:xfrm>
          <a:off x="539552" y="-68764"/>
          <a:ext cx="7848871" cy="74703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9716"/>
                <a:gridCol w="1307849"/>
                <a:gridCol w="2450653"/>
                <a:gridCol w="2450653"/>
              </a:tblGrid>
              <a:tr h="140029">
                <a:tc rowSpan="2"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PRODUCTOS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 gridSpan="3"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PRODUCCIÓN DEL PROYECTO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9555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UNIDADES 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PESO PROMEDIO EN KG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PRODUCION EN KG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9703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AGUACATE 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707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0,250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9703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AJI 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0,055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9703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BABACO 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9400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1,47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818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9703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CEBOLLA PAITEÑA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471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9703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CHIRIMOYA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335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9703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GUAYABA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9703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LECHUGA 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9703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LIMA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717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9703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LIMÓN 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672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9703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MANDARINA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054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9703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NARANJA 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9703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NARANJILLA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0,0104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396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9703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PIMIENTO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476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364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636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9703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PLÁTANO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063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9703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SÁBILA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0,08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4002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SAMBO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295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295554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TOMATE DE ÁRBOL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611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356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295554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TOMATE DE RIÑÓN 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503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091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9703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ZAPALLO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1180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4002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Alverja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r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r"/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272,72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4002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Camote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136,36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4002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Chía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172,73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4002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Frejol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272,72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4002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Habas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227,27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4002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Maíz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909,09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4002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454,55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9703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Morochillo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545,45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4002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Papa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727,27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4002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Quinua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909,09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4002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Uvilla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318,18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4002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Vainita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4002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Yuca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772,73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  <a:tr h="14002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algn="just"/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  <a:tc>
                  <a:txBody>
                    <a:bodyPr/>
                    <a:lstStyle/>
                    <a:p>
                      <a:pPr indent="25209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  <a:r>
                        <a:rPr lang="es-419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994</a:t>
                      </a:r>
                      <a:endParaRPr lang="es-EC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30" marR="1673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40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75656" y="260647"/>
            <a:ext cx="1018423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613287"/>
              </p:ext>
            </p:extLst>
          </p:nvPr>
        </p:nvGraphicFramePr>
        <p:xfrm>
          <a:off x="1475656" y="260649"/>
          <a:ext cx="5580112" cy="6597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Visio" r:id="rId3" imgW="7302508" imgH="10166620" progId="Visio.Drawing.11">
                  <p:embed/>
                </p:oleObj>
              </mc:Choice>
              <mc:Fallback>
                <p:oleObj name="Visio" r:id="rId3" imgW="7302508" imgH="1016662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260649"/>
                        <a:ext cx="5580112" cy="65973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573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716113"/>
              </p:ext>
            </p:extLst>
          </p:nvPr>
        </p:nvGraphicFramePr>
        <p:xfrm>
          <a:off x="1475656" y="128051"/>
          <a:ext cx="5904656" cy="6729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Visio" r:id="rId3" imgW="7133468" imgH="10105066" progId="Visio.Drawing.11">
                  <p:embed/>
                </p:oleObj>
              </mc:Choice>
              <mc:Fallback>
                <p:oleObj name="Visio" r:id="rId3" imgW="7133468" imgH="10105066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28051"/>
                        <a:ext cx="5904656" cy="67299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511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" y="-12698"/>
            <a:ext cx="8891270" cy="58326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685785"/>
              </p:ext>
            </p:extLst>
          </p:nvPr>
        </p:nvGraphicFramePr>
        <p:xfrm>
          <a:off x="1691680" y="5949280"/>
          <a:ext cx="5832648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6324"/>
                <a:gridCol w="2916324"/>
              </a:tblGrid>
              <a:tr h="238336">
                <a:tc>
                  <a:txBody>
                    <a:bodyPr/>
                    <a:lstStyle/>
                    <a:p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INGRESO</a:t>
                      </a:r>
                      <a:r>
                        <a:rPr lang="es-419" baseline="0" dirty="0" smtClean="0">
                          <a:solidFill>
                            <a:schemeClr val="tx1"/>
                          </a:solidFill>
                        </a:rPr>
                        <a:t> ANUAL (1)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971.780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38336">
                <a:tc>
                  <a:txBody>
                    <a:bodyPr/>
                    <a:lstStyle/>
                    <a:p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INGRESO MENSUAL (1)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80.981, 67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1475656" y="-1269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INGRESOS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58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7200800" cy="6054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3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850833" cy="648072"/>
          </a:xfrm>
        </p:spPr>
        <p:txBody>
          <a:bodyPr>
            <a:noAutofit/>
          </a:bodyPr>
          <a:lstStyle/>
          <a:p>
            <a:r>
              <a:rPr lang="es-419" sz="4000" b="1" dirty="0" smtClean="0">
                <a:solidFill>
                  <a:srgbClr val="FF0000"/>
                </a:solidFill>
              </a:rPr>
              <a:t>Amortización </a:t>
            </a:r>
            <a:r>
              <a:rPr lang="es-419" sz="4000" b="1" dirty="0">
                <a:solidFill>
                  <a:srgbClr val="FF0000"/>
                </a:solidFill>
              </a:rPr>
              <a:t>de financiamiento </a:t>
            </a:r>
            <a:endParaRPr lang="es-EC" sz="4000" dirty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6" y="908720"/>
            <a:ext cx="188595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054224"/>
            <a:ext cx="7274769" cy="40390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950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90635" cy="46805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396321"/>
              </p:ext>
            </p:extLst>
          </p:nvPr>
        </p:nvGraphicFramePr>
        <p:xfrm>
          <a:off x="323528" y="5445224"/>
          <a:ext cx="8064894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149"/>
                <a:gridCol w="1344149"/>
                <a:gridCol w="1344149"/>
                <a:gridCol w="1344149"/>
                <a:gridCol w="1344149"/>
                <a:gridCol w="1344149"/>
              </a:tblGrid>
              <a:tr h="370840">
                <a:tc>
                  <a:txBody>
                    <a:bodyPr/>
                    <a:lstStyle/>
                    <a:p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UTILIDAD NETA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AÑO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189.145,86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208.183,23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228.577,20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250.413,07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273.781,13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MENSUAL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15.726,16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17.348,61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19.048,10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20.867,76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419" dirty="0" smtClean="0">
                          <a:solidFill>
                            <a:schemeClr val="tx1"/>
                          </a:solidFill>
                        </a:rPr>
                        <a:t>22.815,09</a:t>
                      </a:r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2123728" y="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ESTADO DE RESULTADOS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7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803176"/>
          </a:xfrm>
        </p:spPr>
        <p:txBody>
          <a:bodyPr/>
          <a:lstStyle/>
          <a:p>
            <a:pPr algn="ctr"/>
            <a:r>
              <a:rPr lang="es-EC" b="1" dirty="0"/>
              <a:t>R</a:t>
            </a:r>
            <a:r>
              <a:rPr lang="es-419" b="1" dirty="0"/>
              <a:t>UTA ESCONDIA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476323"/>
          </a:xfrm>
        </p:spPr>
        <p:txBody>
          <a:bodyPr/>
          <a:lstStyle/>
          <a:p>
            <a:r>
              <a:rPr lang="es-419" dirty="0" smtClean="0"/>
              <a:t>PUELLARO 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429319"/>
            <a:ext cx="6264696" cy="2431730"/>
          </a:xfrm>
          <a:prstGeom prst="rect">
            <a:avLst/>
          </a:prstGeom>
        </p:spPr>
      </p:pic>
      <p:sp>
        <p:nvSpPr>
          <p:cNvPr id="6" name="Marcador de contenido 2"/>
          <p:cNvSpPr>
            <a:spLocks noGrp="1"/>
          </p:cNvSpPr>
          <p:nvPr>
            <p:ph sz="half" idx="1"/>
          </p:nvPr>
        </p:nvSpPr>
        <p:spPr>
          <a:xfrm>
            <a:off x="467544" y="5013176"/>
            <a:ext cx="3088109" cy="476323"/>
          </a:xfrm>
        </p:spPr>
        <p:txBody>
          <a:bodyPr/>
          <a:lstStyle/>
          <a:p>
            <a:r>
              <a:rPr lang="es-419" dirty="0" smtClean="0"/>
              <a:t>ATAHUALPA </a:t>
            </a:r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974" y="3861049"/>
            <a:ext cx="6236489" cy="273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8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6881" y="299888"/>
            <a:ext cx="33407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es-EC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CÁLCULO DE LA TMAR</a:t>
            </a:r>
            <a:endParaRPr lang="es-EC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5936" y="747735"/>
            <a:ext cx="447487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TMAR = TASA ACTIVA + TASA PASIVA</a:t>
            </a:r>
            <a:endParaRPr lang="es-EC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64" y="1221619"/>
            <a:ext cx="3721421" cy="9350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/>
          <p:cNvSpPr/>
          <p:nvPr/>
        </p:nvSpPr>
        <p:spPr>
          <a:xfrm>
            <a:off x="5439304" y="299888"/>
            <a:ext cx="3213124" cy="5043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es-EC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VALOR ACTUAL NETO</a:t>
            </a:r>
            <a:endParaRPr lang="es-EC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4133253" y="1446020"/>
                <a:ext cx="4572000" cy="137999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252095"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419" sz="14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VAN </a:t>
                </a:r>
                <a:r>
                  <a:rPr lang="es-EC" sz="1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s-EC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nary>
                      <m:naryPr>
                        <m:chr m:val="∑"/>
                        <m:limLoc m:val="undOvr"/>
                        <m:ctrlPr>
                          <a:rPr lang="es-EC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s-EC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𝒊</m:t>
                        </m:r>
                        <m:r>
                          <a:rPr lang="es-EC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s-EC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  <m:sup>
                        <m:r>
                          <a:rPr lang="es-EC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𝒏</m:t>
                        </m:r>
                      </m:sup>
                      <m:e>
                        <m:f>
                          <m:fPr>
                            <m:ctrlPr>
                              <a:rPr lang="es-EC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s-EC" b="1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s-EC" b="1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𝑭</m:t>
                                </m:r>
                              </m:e>
                              <m:sub>
                                <m:r>
                                  <a:rPr lang="es-EC" b="1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𝒊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s-EC" b="1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s-EC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C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𝟏</m:t>
                                    </m:r>
                                    <m:r>
                                      <a:rPr lang="es-EC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+</m:t>
                                    </m:r>
                                    <m:r>
                                      <a:rPr lang="es-EC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𝒓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s-EC" b="1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𝒏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endParaRPr lang="es-EC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52095"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C" sz="1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s-EC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52095"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s-419" sz="1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VAN = </a:t>
                </a:r>
                <a:r>
                  <a:rPr lang="es-EC" sz="1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489,484.03</a:t>
                </a:r>
                <a:endParaRPr lang="es-EC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253" y="1446020"/>
                <a:ext cx="4572000" cy="1379993"/>
              </a:xfrm>
              <a:prstGeom prst="rect">
                <a:avLst/>
              </a:prstGeom>
              <a:blipFill rotWithShape="0">
                <a:blip r:embed="rId3"/>
                <a:stretch>
                  <a:fillRect t="-15859" b="-88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ángulo 9"/>
          <p:cNvSpPr/>
          <p:nvPr/>
        </p:nvSpPr>
        <p:spPr>
          <a:xfrm>
            <a:off x="-226944" y="3796297"/>
            <a:ext cx="39348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es-419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TASA INTERNA DE RETORNO</a:t>
            </a:r>
            <a:endParaRPr lang="es-EC" sz="16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2095" algn="just">
              <a:lnSpc>
                <a:spcPct val="150000"/>
              </a:lnSpc>
              <a:spcAft>
                <a:spcPts val="0"/>
              </a:spcAft>
            </a:pPr>
            <a:r>
              <a:rPr lang="es-419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-50593" y="4387164"/>
                <a:ext cx="3582144" cy="19575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252095"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419" b="1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TIR </a:t>
                </a:r>
                <a:r>
                  <a:rPr lang="es-EC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s-419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s-419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d>
                      <m:dPr>
                        <m:ctrlP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s-419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s-419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s-419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s-419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C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s-419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𝑉𝐴𝑁</m:t>
                            </m:r>
                            <m:r>
                              <a:rPr lang="es-419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s-419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𝑉𝐴𝑁</m:t>
                            </m:r>
                            <m:r>
                              <a:rPr lang="es-419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s-419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𝑉𝐴𝑁</m:t>
                            </m:r>
                          </m:den>
                        </m:f>
                      </m:e>
                    </m:d>
                  </m:oMath>
                </a14:m>
                <a:endParaRPr lang="es-EC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52095"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419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s-EC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52095"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419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TIR = </a:t>
                </a:r>
                <a:r>
                  <a:rPr lang="es-419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33% </a:t>
                </a:r>
                <a:endParaRPr lang="es-EC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52095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C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s-EC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593" y="4387164"/>
                <a:ext cx="3582144" cy="19575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ángulo 11"/>
          <p:cNvSpPr/>
          <p:nvPr/>
        </p:nvSpPr>
        <p:spPr>
          <a:xfrm>
            <a:off x="4572000" y="393479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PERIODO DE RECUPERACIÓN DE CAPITAL</a:t>
            </a:r>
            <a:endParaRPr lang="es-EC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3733798" y="4829321"/>
                <a:ext cx="4572000" cy="172117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252095"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419" b="1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PRC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C" sz="2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s-419" sz="2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  <m:r>
                          <a:rPr lang="es-419" sz="2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%</m:t>
                        </m:r>
                      </m:num>
                      <m:den>
                        <m:r>
                          <a:rPr lang="es-419" sz="2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𝑻𝑰𝑹</m:t>
                        </m:r>
                        <m:r>
                          <a:rPr lang="es-419" sz="2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den>
                    </m:f>
                  </m:oMath>
                </a14:m>
                <a:endParaRPr lang="es-EC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52095"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419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s-EC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52095"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419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PRC = </a:t>
                </a:r>
                <a:r>
                  <a:rPr lang="es-419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 AÑOS</a:t>
                </a:r>
                <a:r>
                  <a:rPr lang="es-419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s-EC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798" y="4829321"/>
                <a:ext cx="4572000" cy="1721177"/>
              </a:xfrm>
              <a:prstGeom prst="rect">
                <a:avLst/>
              </a:prstGeom>
              <a:blipFill rotWithShape="0">
                <a:blip r:embed="rId5"/>
                <a:stretch>
                  <a:fillRect b="-176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65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6347713" cy="659160"/>
          </a:xfrm>
        </p:spPr>
        <p:txBody>
          <a:bodyPr/>
          <a:lstStyle/>
          <a:p>
            <a:r>
              <a:rPr lang="es-EC" b="1" dirty="0">
                <a:solidFill>
                  <a:srgbClr val="FF0000"/>
                </a:solidFill>
              </a:rPr>
              <a:t>RELACION BENEFICIO </a:t>
            </a:r>
            <a:r>
              <a:rPr lang="es-EC" b="1" dirty="0" smtClean="0">
                <a:solidFill>
                  <a:srgbClr val="FF0000"/>
                </a:solidFill>
              </a:rPr>
              <a:t>COSTO</a:t>
            </a:r>
            <a:endParaRPr lang="es-EC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1187624" y="1069544"/>
                <a:ext cx="3186770" cy="6938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252095"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RBC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C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INGRESOS</m:t>
                        </m:r>
                        <m:r>
                          <a:rPr lang="en-US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ACTULIZADOS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COSTOS</m:t>
                        </m:r>
                        <m:r>
                          <a:rPr lang="en-US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ACTUALIZADOS</m:t>
                        </m:r>
                      </m:den>
                    </m:f>
                  </m:oMath>
                </a14:m>
                <a:endParaRPr lang="es-EC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069544"/>
                <a:ext cx="3186770" cy="69384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6768752" cy="29523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345715"/>
              </p:ext>
            </p:extLst>
          </p:nvPr>
        </p:nvGraphicFramePr>
        <p:xfrm>
          <a:off x="2195736" y="5373216"/>
          <a:ext cx="5075649" cy="6400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532271"/>
                <a:gridCol w="3543378"/>
              </a:tblGrid>
              <a:tr h="14986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effectLst/>
                        </a:rPr>
                        <a:t>RBC = 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800" dirty="0">
                          <a:effectLst/>
                        </a:rPr>
                        <a:t> $   1.35 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40712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2019" y="169248"/>
            <a:ext cx="5010061" cy="523448"/>
          </a:xfrm>
        </p:spPr>
        <p:txBody>
          <a:bodyPr>
            <a:noAutofit/>
          </a:bodyPr>
          <a:lstStyle/>
          <a:p>
            <a:r>
              <a:rPr lang="es-419" b="1" dirty="0">
                <a:solidFill>
                  <a:srgbClr val="FF0000"/>
                </a:solidFill>
              </a:rPr>
              <a:t>PUNTO DE EQUILIBRIO </a:t>
            </a:r>
            <a:endParaRPr lang="es-EC" dirty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79" y="772886"/>
            <a:ext cx="4901565" cy="59563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600441"/>
              </p:ext>
            </p:extLst>
          </p:nvPr>
        </p:nvGraphicFramePr>
        <p:xfrm>
          <a:off x="282019" y="1613101"/>
          <a:ext cx="3907790" cy="10515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06500"/>
                <a:gridCol w="1350645"/>
                <a:gridCol w="1350645"/>
              </a:tblGrid>
              <a:tr h="24955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746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746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746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11" name="Rectángulo 10"/>
          <p:cNvSpPr/>
          <p:nvPr/>
        </p:nvSpPr>
        <p:spPr>
          <a:xfrm>
            <a:off x="0" y="2094963"/>
            <a:ext cx="63477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s-419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$ 643,915.41 UNIDADES MONETARIAS </a:t>
            </a:r>
            <a:endParaRPr lang="es-EC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290727"/>
              </p:ext>
            </p:extLst>
          </p:nvPr>
        </p:nvGraphicFramePr>
        <p:xfrm>
          <a:off x="236092" y="2813566"/>
          <a:ext cx="2477668" cy="16002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65010"/>
                <a:gridCol w="856329"/>
                <a:gridCol w="856329"/>
              </a:tblGrid>
              <a:tr h="19050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PE=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Peum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PV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endParaRPr lang="es-EC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PE=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643,915.41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endParaRPr lang="es-EC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0.37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4" name="Conector recto 13"/>
          <p:cNvCxnSpPr/>
          <p:nvPr/>
        </p:nvCxnSpPr>
        <p:spPr>
          <a:xfrm>
            <a:off x="1691680" y="3068960"/>
            <a:ext cx="58397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1582933" y="4149080"/>
            <a:ext cx="7920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294987" y="4437112"/>
            <a:ext cx="3961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b="1" dirty="0">
                <a:latin typeface="Arial" panose="020B0604020202020204" pitchFamily="34" charset="0"/>
                <a:ea typeface="Times New Roman" panose="02020603050405020304" pitchFamily="18" charset="0"/>
              </a:rPr>
              <a:t>PE= 1,740,312 UNIDADES FISICAS</a:t>
            </a:r>
            <a:endParaRPr lang="es-EC" dirty="0"/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709581"/>
              </p:ext>
            </p:extLst>
          </p:nvPr>
        </p:nvGraphicFramePr>
        <p:xfrm>
          <a:off x="474797" y="5092394"/>
          <a:ext cx="1979532" cy="5486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61705"/>
                <a:gridCol w="1317827"/>
              </a:tblGrid>
              <a:tr h="19050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PE=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643,915.41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0.87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cxnSp>
        <p:nvCxnSpPr>
          <p:cNvPr id="19" name="Conector recto 18"/>
          <p:cNvCxnSpPr/>
          <p:nvPr/>
        </p:nvCxnSpPr>
        <p:spPr>
          <a:xfrm>
            <a:off x="1230193" y="5301208"/>
            <a:ext cx="10454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262978" y="5695367"/>
            <a:ext cx="56051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es-419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PE=  740,133 UNIDADES FISICAS LIBRAS</a:t>
            </a:r>
            <a:endParaRPr lang="es-EC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816910"/>
              </p:ext>
            </p:extLst>
          </p:nvPr>
        </p:nvGraphicFramePr>
        <p:xfrm>
          <a:off x="-234392" y="1432306"/>
          <a:ext cx="4490720" cy="6397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117600"/>
                <a:gridCol w="1127760"/>
                <a:gridCol w="2245360"/>
              </a:tblGrid>
              <a:tr h="4439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PE =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274.175,96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352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1-( 790.911,45 /1.377.402,56)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cxnSp>
        <p:nvCxnSpPr>
          <p:cNvPr id="8" name="Conector recto 7"/>
          <p:cNvCxnSpPr/>
          <p:nvPr/>
        </p:nvCxnSpPr>
        <p:spPr>
          <a:xfrm>
            <a:off x="1752925" y="1884191"/>
            <a:ext cx="25034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428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4466457" cy="515144"/>
          </a:xfrm>
        </p:spPr>
        <p:txBody>
          <a:bodyPr>
            <a:noAutofit/>
          </a:bodyPr>
          <a:lstStyle/>
          <a:p>
            <a:r>
              <a:rPr lang="es-419" b="1" dirty="0" smtClean="0">
                <a:solidFill>
                  <a:srgbClr val="FF0000"/>
                </a:solidFill>
              </a:rPr>
              <a:t>CONCLUSIONES:</a:t>
            </a:r>
            <a:endParaRPr lang="es-EC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4663" y="1052736"/>
            <a:ext cx="6347714" cy="3880773"/>
          </a:xfrm>
        </p:spPr>
        <p:txBody>
          <a:bodyPr/>
          <a:lstStyle/>
          <a:p>
            <a:pPr lvl="0"/>
            <a:r>
              <a:rPr lang="es-EC" dirty="0"/>
              <a:t>La presentación de los productos sí permite mayor acogida por parte de los consumidores del sector norte del Distrito Metropolitano de Quito.</a:t>
            </a:r>
          </a:p>
          <a:p>
            <a:pPr lvl="0"/>
            <a:r>
              <a:rPr lang="es-EC" dirty="0"/>
              <a:t>La creación de centros de acopio</a:t>
            </a:r>
            <a:r>
              <a:rPr lang="es-419" dirty="0"/>
              <a:t> en cada parroquia </a:t>
            </a:r>
            <a:r>
              <a:rPr lang="es-EC" dirty="0"/>
              <a:t>facilita la recolección y distribución de los productos.</a:t>
            </a:r>
          </a:p>
          <a:p>
            <a:pPr lvl="0"/>
            <a:r>
              <a:rPr lang="es-EC" dirty="0"/>
              <a:t> La organización </a:t>
            </a:r>
            <a:r>
              <a:rPr lang="es-419" dirty="0"/>
              <a:t>y distribución </a:t>
            </a:r>
            <a:r>
              <a:rPr lang="es-EC" dirty="0"/>
              <a:t>permite mayores ingresos a los productores de la Ruta escondida.</a:t>
            </a:r>
          </a:p>
          <a:p>
            <a:pPr lvl="0"/>
            <a:r>
              <a:rPr lang="es-EC" dirty="0"/>
              <a:t>Se concluye que el 98% de la muestra tiene aceptación de consumo de productos agrícolas.</a:t>
            </a:r>
          </a:p>
          <a:p>
            <a:pPr lvl="0"/>
            <a:r>
              <a:rPr lang="es-419" dirty="0"/>
              <a:t>Se concluye que la ejecucion del proyecto </a:t>
            </a:r>
            <a:r>
              <a:rPr lang="es-419" dirty="0" smtClean="0"/>
              <a:t>generar</a:t>
            </a:r>
            <a:r>
              <a:rPr lang="es-EC" dirty="0" smtClean="0"/>
              <a:t>á</a:t>
            </a:r>
            <a:r>
              <a:rPr lang="es-419" dirty="0" smtClean="0"/>
              <a:t> </a:t>
            </a:r>
            <a:r>
              <a:rPr lang="es-419" dirty="0"/>
              <a:t>un 33% de rentabilidad</a:t>
            </a:r>
            <a:r>
              <a:rPr lang="es-419" dirty="0" smtClean="0"/>
              <a:t>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1623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" y="332656"/>
            <a:ext cx="4682481" cy="587152"/>
          </a:xfrm>
        </p:spPr>
        <p:txBody>
          <a:bodyPr>
            <a:noAutofit/>
          </a:bodyPr>
          <a:lstStyle/>
          <a:p>
            <a:r>
              <a:rPr lang="es-419" b="1" dirty="0" smtClean="0">
                <a:solidFill>
                  <a:srgbClr val="FF0000"/>
                </a:solidFill>
              </a:rPr>
              <a:t>RECOMENDACIONES.</a:t>
            </a:r>
            <a:endParaRPr lang="es-EC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599" y="1556792"/>
            <a:ext cx="6347714" cy="3880773"/>
          </a:xfrm>
        </p:spPr>
        <p:txBody>
          <a:bodyPr>
            <a:normAutofit lnSpcReduction="10000"/>
          </a:bodyPr>
          <a:lstStyle/>
          <a:p>
            <a:pPr lvl="0"/>
            <a:r>
              <a:rPr lang="es-419" dirty="0"/>
              <a:t>Se recomienda entregar un producto empacado y lavado al consumidor final ya que le da un valor agregado y el consumidor esta dispuesto a pagar un mayor precio accesible.</a:t>
            </a:r>
            <a:endParaRPr lang="es-EC" dirty="0"/>
          </a:p>
          <a:p>
            <a:pPr lvl="0"/>
            <a:r>
              <a:rPr lang="es-419" dirty="0"/>
              <a:t>Se recomienda la creación de un centro de acopio en cada parroquia.</a:t>
            </a:r>
            <a:endParaRPr lang="es-EC" dirty="0"/>
          </a:p>
          <a:p>
            <a:pPr lvl="0"/>
            <a:r>
              <a:rPr lang="es-419" dirty="0"/>
              <a:t>Se recomienda que cada productor lleve los productos empacados al centro de acopio para que estos sean recogidos y sean llevados al lugar de comercialización. </a:t>
            </a:r>
            <a:endParaRPr lang="es-EC" dirty="0"/>
          </a:p>
          <a:p>
            <a:pPr lvl="0"/>
            <a:r>
              <a:rPr lang="es-419" dirty="0"/>
              <a:t>Se recomienda crear alianzas estrategicas con empresas ya posicionadas en el mercado.  </a:t>
            </a:r>
            <a:endParaRPr lang="es-EC" dirty="0"/>
          </a:p>
          <a:p>
            <a:pPr lvl="0"/>
            <a:r>
              <a:rPr lang="es-EC" dirty="0"/>
              <a:t>Se recomienda implementar el proyecto, ya que el 98% de las personas consume productos agrícolas.</a:t>
            </a:r>
          </a:p>
          <a:p>
            <a:pPr marL="0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228729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R</a:t>
            </a:r>
            <a:r>
              <a:rPr lang="es-419" b="1" dirty="0"/>
              <a:t>UTA ESCONDIA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836363"/>
          </a:xfrm>
        </p:spPr>
        <p:txBody>
          <a:bodyPr/>
          <a:lstStyle/>
          <a:p>
            <a:r>
              <a:rPr lang="es-419" dirty="0" smtClean="0"/>
              <a:t>SAN JOSE DE MINAS 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852936"/>
            <a:ext cx="6768752" cy="30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5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1560" y="4221088"/>
            <a:ext cx="6347714" cy="2420538"/>
          </a:xfrm>
        </p:spPr>
        <p:txBody>
          <a:bodyPr/>
          <a:lstStyle/>
          <a:p>
            <a:r>
              <a:rPr lang="es-EC" b="1" dirty="0" smtClean="0"/>
              <a:t>H1. </a:t>
            </a:r>
            <a:r>
              <a:rPr lang="es-EC" dirty="0" smtClean="0"/>
              <a:t>La presentación de los productos permite mayor acogida por parte de los consumidores del sector norte del Distrito Metropolitano de Quito.</a:t>
            </a:r>
          </a:p>
          <a:p>
            <a:r>
              <a:rPr lang="es-EC" b="1" dirty="0" smtClean="0"/>
              <a:t>H2</a:t>
            </a:r>
            <a:r>
              <a:rPr lang="es-EC" b="1" dirty="0"/>
              <a:t>. </a:t>
            </a:r>
            <a:r>
              <a:rPr lang="es-EC" dirty="0"/>
              <a:t>La creación de centros de acopio facilitará la recolección y distribución de los productos.</a:t>
            </a:r>
          </a:p>
          <a:p>
            <a:r>
              <a:rPr lang="es-EC" b="1" dirty="0"/>
              <a:t>H3.</a:t>
            </a:r>
            <a:r>
              <a:rPr lang="es-EC" dirty="0"/>
              <a:t> El modelo de comercialización permite mayores ingresos a los productores de la Ruta escondida.</a:t>
            </a:r>
          </a:p>
          <a:p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611560" y="188640"/>
            <a:ext cx="8028384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s-EC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Objetivo General</a:t>
            </a:r>
            <a:endParaRPr lang="es-EC" sz="2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Plantear  un modelo técnico de comercialización para las unidades comunitarias agrícolas de la Ruta escondida en el año 2015.</a:t>
            </a:r>
            <a:endParaRPr lang="es-EC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2095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s-EC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Objetivos </a:t>
            </a:r>
            <a:r>
              <a:rPr lang="es-EC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específicos </a:t>
            </a:r>
            <a:endParaRPr lang="es-EC" sz="2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2095" algn="just">
              <a:lnSpc>
                <a:spcPct val="150000"/>
              </a:lnSpc>
              <a:spcAft>
                <a:spcPts val="800"/>
              </a:spcAft>
            </a:pP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EC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Elaborar </a:t>
            </a:r>
            <a:r>
              <a:rPr lang="es-EC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estudio de mercado para definir las características de los consumidores de la zona norte  del Distrito Metropolitano de Quito.</a:t>
            </a:r>
            <a:endParaRPr lang="es-EC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romanUcPeriod"/>
            </a:pPr>
            <a:r>
              <a:rPr lang="es-EC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Diseñar las estrategias de logística para el mercado potencial.</a:t>
            </a:r>
            <a:endParaRPr lang="es-EC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romanUcPeriod"/>
            </a:pPr>
            <a:r>
              <a:rPr lang="es-EC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Determinar un estudio económico financiero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C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11560" y="3912248"/>
            <a:ext cx="1542089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s-EC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Hipótesis.</a:t>
            </a:r>
            <a:endParaRPr lang="es-EC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985044"/>
              </p:ext>
            </p:extLst>
          </p:nvPr>
        </p:nvGraphicFramePr>
        <p:xfrm>
          <a:off x="467544" y="260648"/>
          <a:ext cx="8136904" cy="6203903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4069459"/>
                <a:gridCol w="4067445"/>
              </a:tblGrid>
              <a:tr h="365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OPORTUNIDADES ( O )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FORTALEZAS ( F 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</a:tr>
              <a:tr h="2985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O1. Control del estado y leyes para productos agrícolas.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F1. Generar fuentes de empleo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</a:tr>
              <a:tr h="2985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O2. Tasa de inflación dentro del margen aceptable.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F2. Producción de calidad.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</a:tr>
              <a:tr h="2985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O3. Tasa de interés activa moderada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F3. Precios competitivos.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</a:tr>
              <a:tr h="2985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O4. Tasa de interés pasiva favorable para inversiones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F4. Localización geográfica favorable para la producción.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</a:tr>
              <a:tr h="5021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O5. Desarrollo en el crecimiento del sector agrícola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F5. Muy buena aceptación de los productos por parte de los clientes.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</a:tr>
              <a:tr h="2985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O6. Personal  capacitado en el área agrícola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F6. Buen clima laboral con personal comprometido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</a:tr>
              <a:tr h="2985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O7.Tecnología extranjera de alta calidad.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</a:tr>
              <a:tr h="2985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O8. Introducir los productos en empresas ya constituidas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</a:tr>
              <a:tr h="2985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O9. Contar con alta gama  de proveedores.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</a:tr>
              <a:tr h="365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AMENAZAS ( A 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DEBILIDADES ( D )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</a:tr>
              <a:tr h="2985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A1. Importación de productos agrícolas a menor precio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D1. Falta de experiencia en el mercado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</a:tr>
              <a:tr h="547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A2. Competencia posicionada en el la mente de los consumidores 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D2. Ausencia de publicidad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</a:tr>
              <a:tr h="2985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A3. Gran cantidad de productos sustitutos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D3. Deficiente canal de distribución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</a:tr>
              <a:tr h="2985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A4. Alto nivel de incertidumbre por catástrofes naturales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D4. Capacidad Financiera limitada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</a:tr>
              <a:tr h="2985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A5. Existencia de nuevas plagas.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D5. Personal con conocimientos básicos en la agricultura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</a:tr>
              <a:tr h="4692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A6. Modificación el leyes y normativas agrarias.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D6. Ausencia de planificación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238" marR="33238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7499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359596990"/>
              </p:ext>
            </p:extLst>
          </p:nvPr>
        </p:nvGraphicFramePr>
        <p:xfrm>
          <a:off x="539552" y="404664"/>
          <a:ext cx="7992888" cy="6155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167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3962401" cy="587152"/>
          </a:xfrm>
        </p:spPr>
        <p:txBody>
          <a:bodyPr>
            <a:normAutofit fontScale="90000"/>
          </a:bodyPr>
          <a:lstStyle/>
          <a:p>
            <a:r>
              <a:rPr lang="es-419" dirty="0" smtClean="0"/>
              <a:t>ENCUESTA CLIENTES.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4132" y="775792"/>
            <a:ext cx="6347714" cy="5749552"/>
          </a:xfrm>
        </p:spPr>
        <p:txBody>
          <a:bodyPr/>
          <a:lstStyle/>
          <a:p>
            <a:pPr lvl="0"/>
            <a:r>
              <a:rPr lang="es-EC" dirty="0"/>
              <a:t>La población de Pomasqui es de 23.499 habitantes </a:t>
            </a:r>
          </a:p>
          <a:p>
            <a:pPr lvl="0"/>
            <a:r>
              <a:rPr lang="es-EC" dirty="0"/>
              <a:t>La población de San Antonio es de 24.324 habitantes </a:t>
            </a:r>
          </a:p>
          <a:p>
            <a:pPr lvl="0"/>
            <a:r>
              <a:rPr lang="es-EC" dirty="0"/>
              <a:t>La población de Cotocollao  es de 31.133habitantes</a:t>
            </a:r>
          </a:p>
          <a:p>
            <a:r>
              <a:rPr lang="es-EC" dirty="0"/>
              <a:t>Población total: 78.956 Habitantes.</a:t>
            </a:r>
          </a:p>
          <a:p>
            <a:pPr marL="0" indent="0">
              <a:buNone/>
            </a:pP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398525" y="2492896"/>
                <a:ext cx="3060132" cy="700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EC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d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²</m:t>
                          </m:r>
                        </m:num>
                        <m:den>
                          <m:d>
                            <m:dPr>
                              <m:begChr m:val="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EC" i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²</m:t>
                              </m:r>
                              <m:d>
                                <m:d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+(</m:t>
                              </m:r>
                              <m:r>
                                <m:rPr>
                                  <m:sty m:val="p"/>
                                </m:rPr>
                                <a:rPr lang="es-EC" i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m:rPr>
                                  <m:sty m:val="p"/>
                                </m:rPr>
                                <a:rPr lang="es-EC" i="0"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e>
                                <m:sup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25" y="2492896"/>
                <a:ext cx="3060132" cy="70076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477348" y="2585229"/>
            <a:ext cx="253481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N=</a:t>
            </a:r>
            <a:r>
              <a:rPr kumimoji="0" lang="es-EC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poblaci</a:t>
            </a:r>
            <a:r>
              <a:rPr kumimoji="0" lang="es-EC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ó</a:t>
            </a:r>
            <a:r>
              <a:rPr kumimoji="0" lang="es-EC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endParaRPr kumimoji="0" lang="es-EC" altLang="es-EC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Z=</a:t>
            </a:r>
            <a:r>
              <a:rPr kumimoji="0" lang="es-EC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porcentaje de confianza</a:t>
            </a:r>
            <a:endParaRPr kumimoji="0" lang="es-EC" altLang="es-EC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ángulo 14"/>
          <p:cNvSpPr>
            <a:spLocks/>
          </p:cNvSpPr>
          <p:nvPr/>
        </p:nvSpPr>
        <p:spPr>
          <a:xfrm>
            <a:off x="5588109" y="-14955519"/>
            <a:ext cx="511175" cy="315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437989" y="3095293"/>
            <a:ext cx="254415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δ=</a:t>
            </a:r>
            <a:r>
              <a:rPr kumimoji="0" lang="es-EC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desviaci</a:t>
            </a:r>
            <a:r>
              <a:rPr kumimoji="0" lang="es-EC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ó</a:t>
            </a:r>
            <a:r>
              <a:rPr kumimoji="0" lang="es-EC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est</a:t>
            </a:r>
            <a:r>
              <a:rPr kumimoji="0" lang="es-EC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</a:t>
            </a:r>
            <a:r>
              <a:rPr kumimoji="0" lang="es-EC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ndar </a:t>
            </a:r>
            <a:endParaRPr kumimoji="0" lang="es-EC" altLang="es-EC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d=</a:t>
            </a:r>
            <a:r>
              <a:rPr kumimoji="0" lang="es-EC" alt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porcentaje de error  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71" y="3868952"/>
            <a:ext cx="6696757" cy="177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45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128792" cy="648072"/>
          </a:xfrm>
        </p:spPr>
        <p:txBody>
          <a:bodyPr/>
          <a:lstStyle/>
          <a:p>
            <a:r>
              <a:rPr lang="es-419" dirty="0" smtClean="0"/>
              <a:t>RESULTADO ENCUESTA CLIENTES.</a:t>
            </a:r>
            <a:endParaRPr lang="es-EC" dirty="0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301323931"/>
              </p:ext>
            </p:extLst>
          </p:nvPr>
        </p:nvGraphicFramePr>
        <p:xfrm>
          <a:off x="251520" y="2132856"/>
          <a:ext cx="878497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774581909"/>
              </p:ext>
            </p:extLst>
          </p:nvPr>
        </p:nvGraphicFramePr>
        <p:xfrm>
          <a:off x="6210797" y="0"/>
          <a:ext cx="2902387" cy="2780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nda 5"/>
          <p:cNvSpPr/>
          <p:nvPr/>
        </p:nvSpPr>
        <p:spPr>
          <a:xfrm>
            <a:off x="395536" y="836712"/>
            <a:ext cx="5688632" cy="1080120"/>
          </a:xfrm>
          <a:prstGeom prst="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¿Qué tipo y cantidad de productos agrícolas consume? De manera semanal.</a:t>
            </a:r>
          </a:p>
        </p:txBody>
      </p:sp>
    </p:spTree>
    <p:extLst>
      <p:ext uri="{BB962C8B-B14F-4D97-AF65-F5344CB8AC3E}">
        <p14:creationId xmlns:p14="http://schemas.microsoft.com/office/powerpoint/2010/main" val="12561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784</TotalTime>
  <Words>1578</Words>
  <Application>Microsoft Office PowerPoint</Application>
  <PresentationFormat>Presentación en pantalla (4:3)</PresentationFormat>
  <Paragraphs>437</Paragraphs>
  <Slides>34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3" baseType="lpstr">
      <vt:lpstr>Arial</vt:lpstr>
      <vt:lpstr>Calibri</vt:lpstr>
      <vt:lpstr>Cambria Math</vt:lpstr>
      <vt:lpstr>Times New Roman</vt:lpstr>
      <vt:lpstr>Trebuchet MS</vt:lpstr>
      <vt:lpstr>Wingdings 3</vt:lpstr>
      <vt:lpstr>Faceta</vt:lpstr>
      <vt:lpstr>1_Faceta</vt:lpstr>
      <vt:lpstr>Visio</vt:lpstr>
      <vt:lpstr>Presentación de PowerPoint</vt:lpstr>
      <vt:lpstr>RUTA ESCONDIA</vt:lpstr>
      <vt:lpstr>RUTA ESCONDIA</vt:lpstr>
      <vt:lpstr>RUTA ESCONDIA</vt:lpstr>
      <vt:lpstr>Presentación de PowerPoint</vt:lpstr>
      <vt:lpstr>Presentación de PowerPoint</vt:lpstr>
      <vt:lpstr>Presentación de PowerPoint</vt:lpstr>
      <vt:lpstr>ENCUESTA CLIENTES.</vt:lpstr>
      <vt:lpstr>RESULTADO ENCUESTA CLIENTES.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 ENCUESTA PROVEEDORES.</vt:lpstr>
      <vt:lpstr>Presentación de PowerPoint</vt:lpstr>
      <vt:lpstr>Presentación de PowerPoint</vt:lpstr>
      <vt:lpstr>Presentación de PowerPoint</vt:lpstr>
      <vt:lpstr>ACEPTACION  DEL MERCADO.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Amortización de financiamiento </vt:lpstr>
      <vt:lpstr>Presentación de PowerPoint</vt:lpstr>
      <vt:lpstr>Presentación de PowerPoint</vt:lpstr>
      <vt:lpstr>RELACION BENEFICIO COSTO</vt:lpstr>
      <vt:lpstr>PUNTO DE EQUILIBRIO </vt:lpstr>
      <vt:lpstr>CONCLUSIONES:</vt:lpstr>
      <vt:lpstr>RECOMENDACIONES.</vt:lpstr>
    </vt:vector>
  </TitlesOfParts>
  <Company>ESPE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bibl_maq88</dc:creator>
  <cp:lastModifiedBy>USER</cp:lastModifiedBy>
  <cp:revision>54</cp:revision>
  <dcterms:created xsi:type="dcterms:W3CDTF">2016-02-15T23:40:46Z</dcterms:created>
  <dcterms:modified xsi:type="dcterms:W3CDTF">2016-03-18T14:33:46Z</dcterms:modified>
</cp:coreProperties>
</file>