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58AAB"/>
        </a:solidFill>
        <a:effectLst/>
        <a:uFillTx/>
        <a:latin typeface="+mj-lt"/>
        <a:ea typeface="+mj-ea"/>
        <a:cs typeface="+mj-cs"/>
        <a:sym typeface="Helvetica Neue Bold Condense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66635E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D6D5CB"/>
              </a:solidFill>
              <a:prstDash val="solid"/>
              <a:miter lim="400000"/>
            </a:ln>
          </a:left>
          <a:right>
            <a:ln w="12700" cap="flat">
              <a:solidFill>
                <a:srgbClr val="D6D5CB"/>
              </a:solidFill>
              <a:prstDash val="solid"/>
              <a:miter lim="400000"/>
            </a:ln>
          </a:right>
          <a:top>
            <a:ln w="12700" cap="flat">
              <a:solidFill>
                <a:srgbClr val="D6D5CB"/>
              </a:solidFill>
              <a:prstDash val="solid"/>
              <a:miter lim="400000"/>
            </a:ln>
          </a:top>
          <a:bottom>
            <a:ln w="12700" cap="flat">
              <a:solidFill>
                <a:srgbClr val="D6D5CB"/>
              </a:solidFill>
              <a:prstDash val="solid"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EADA0"/>
              </a:solidFill>
              <a:prstDash val="solid"/>
              <a:miter lim="400000"/>
            </a:ln>
          </a:left>
          <a:right>
            <a:ln w="12700" cap="flat">
              <a:solidFill>
                <a:srgbClr val="AEADA0"/>
              </a:solidFill>
              <a:prstDash val="solid"/>
              <a:miter lim="400000"/>
            </a:ln>
          </a:right>
          <a:top>
            <a:ln w="12700" cap="flat">
              <a:solidFill>
                <a:srgbClr val="AEADA0"/>
              </a:solidFill>
              <a:prstDash val="solid"/>
              <a:miter lim="400000"/>
            </a:ln>
          </a:top>
          <a:bottom>
            <a:ln w="12700" cap="flat">
              <a:solidFill>
                <a:srgbClr val="AEADA0"/>
              </a:solidFill>
              <a:prstDash val="solid"/>
              <a:miter lim="400000"/>
            </a:ln>
          </a:bottom>
          <a:insideH>
            <a:ln w="12700" cap="flat">
              <a:solidFill>
                <a:srgbClr val="AEADA0"/>
              </a:solidFill>
              <a:prstDash val="solid"/>
              <a:miter lim="400000"/>
            </a:ln>
          </a:insideH>
          <a:insideV>
            <a:ln w="12700" cap="flat">
              <a:solidFill>
                <a:srgbClr val="AEADA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83827D"/>
              </a:solidFill>
              <a:prstDash val="solid"/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rgbClr val="83827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flat">
              <a:solidFill>
                <a:srgbClr val="83827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3827D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19"/>
  </p:normalViewPr>
  <p:slideViewPr>
    <p:cSldViewPr snapToGrid="0" snapToObjects="1">
      <p:cViewPr varScale="1">
        <p:scale>
          <a:sx n="47" d="100"/>
          <a:sy n="47" d="100"/>
        </p:scale>
        <p:origin x="78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13.png"/><Relationship Id="rId3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package" Target="../embeddings/Hoja_de_c_lculo_de_Microsoft_Excel2.xlsx"/><Relationship Id="rId1" Type="http://schemas.openxmlformats.org/officeDocument/2006/relationships/image" Target="../media/image14.png"/><Relationship Id="rId2" Type="http://schemas.openxmlformats.org/officeDocument/2006/relationships/image" Target="../media/image15.pn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package" Target="../embeddings/Hoja_de_c_lculo_de_Microsoft_Excel3.xlsx"/><Relationship Id="rId1" Type="http://schemas.openxmlformats.org/officeDocument/2006/relationships/image" Target="../media/image14.png"/><Relationship Id="rId2" Type="http://schemas.openxmlformats.org/officeDocument/2006/relationships/image" Target="../media/image15.png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package" Target="../embeddings/Hoja_de_c_lculo_de_Microsoft_Excel4.xlsx"/><Relationship Id="rId1" Type="http://schemas.openxmlformats.org/officeDocument/2006/relationships/image" Target="../media/image14.png"/><Relationship Id="rId2" Type="http://schemas.openxmlformats.org/officeDocument/2006/relationships/image" Target="../media/image15.png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package" Target="../embeddings/Hoja_de_c_lculo_de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package" Target="../embeddings/Hoja_de_c_lculo_de_Microsoft_Excel6.xlsx"/><Relationship Id="rId1" Type="http://schemas.openxmlformats.org/officeDocument/2006/relationships/image" Target="../media/image14.png"/><Relationship Id="rId2" Type="http://schemas.openxmlformats.org/officeDocument/2006/relationships/image" Target="../media/image15.png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package" Target="../embeddings/Hoja_de_c_lculo_de_Microsoft_Excel7.xlsx"/><Relationship Id="rId1" Type="http://schemas.openxmlformats.org/officeDocument/2006/relationships/image" Target="../media/image14.png"/><Relationship Id="rId2" Type="http://schemas.openxmlformats.org/officeDocument/2006/relationships/image" Target="../media/image15.png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package" Target="../embeddings/Hoja_de_c_lculo_de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package" Target="../embeddings/Hoja_de_c_lculo_de_Microsoft_Excel9.xlsx"/><Relationship Id="rId1" Type="http://schemas.openxmlformats.org/officeDocument/2006/relationships/image" Target="../media/image14.png"/><Relationship Id="rId2" Type="http://schemas.openxmlformats.org/officeDocument/2006/relationships/image" Target="../media/image15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0505877"/>
          <c:y val="0.0884752"/>
          <c:w val="0.944412"/>
          <c:h val="0.7985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 de Consultas Realizadas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1 Minuto</c:v>
                </c:pt>
                <c:pt idx="1">
                  <c:v>5 Minutos</c:v>
                </c:pt>
                <c:pt idx="2">
                  <c:v>10 Minutos</c:v>
                </c:pt>
                <c:pt idx="3">
                  <c:v>15 Minutos</c:v>
                </c:pt>
                <c:pt idx="4">
                  <c:v>20 Minutos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15.0</c:v>
                </c:pt>
                <c:pt idx="1">
                  <c:v>13.0</c:v>
                </c:pt>
                <c:pt idx="2">
                  <c:v>7.0</c:v>
                </c:pt>
                <c:pt idx="3">
                  <c:v>5.0</c:v>
                </c:pt>
                <c:pt idx="4">
                  <c:v>4.0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Duración de prueba (min)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1 Minuto</c:v>
                </c:pt>
                <c:pt idx="1">
                  <c:v>5 Minutos</c:v>
                </c:pt>
                <c:pt idx="2">
                  <c:v>10 Minutos</c:v>
                </c:pt>
                <c:pt idx="3">
                  <c:v>15 Minutos</c:v>
                </c:pt>
                <c:pt idx="4">
                  <c:v>20 Minutos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15.0</c:v>
                </c:pt>
                <c:pt idx="1">
                  <c:v>60.0</c:v>
                </c:pt>
                <c:pt idx="2">
                  <c:v>60.0</c:v>
                </c:pt>
                <c:pt idx="3">
                  <c:v>60.0</c:v>
                </c:pt>
                <c:pt idx="4">
                  <c:v>60.0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2120530864"/>
        <c:axId val="-2120800432"/>
      </c:barChart>
      <c:catAx>
        <c:axId val="-2120530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B8B8B8"/>
            </a:solidFill>
            <a:prstDash val="solid"/>
            <a:miter lim="400000"/>
          </a:ln>
        </c:spPr>
        <c:txPr>
          <a:bodyPr rot="0"/>
          <a:lstStyle/>
          <a:p>
            <a:pPr>
              <a:defRPr sz="3300" b="0" i="0" u="none" strike="noStrike">
                <a:solidFill>
                  <a:srgbClr val="818181"/>
                </a:solidFill>
                <a:latin typeface="Helvetica Neue"/>
              </a:defRPr>
            </a:pPr>
            <a:endParaRPr lang="es-ES_tradnl"/>
          </a:p>
        </c:txPr>
        <c:crossAx val="-2120800432"/>
        <c:crosses val="autoZero"/>
        <c:auto val="1"/>
        <c:lblAlgn val="ctr"/>
        <c:lblOffset val="100"/>
        <c:noMultiLvlLbl val="1"/>
      </c:catAx>
      <c:valAx>
        <c:axId val="-212080043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minorGridlines>
          <c:spPr>
            <a:ln w="6350" cap="flat">
              <a:solidFill>
                <a:srgbClr val="B8B8B8"/>
              </a:solidFill>
              <a:prstDash val="solid"/>
              <a:miter lim="400000"/>
            </a:ln>
          </c:spPr>
        </c:min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300" b="0" i="0" u="none" strike="noStrike">
                <a:solidFill>
                  <a:srgbClr val="818181"/>
                </a:solidFill>
                <a:latin typeface="Helvetica Neue"/>
              </a:defRPr>
            </a:pPr>
            <a:endParaRPr lang="es-ES_tradnl"/>
          </a:p>
        </c:txPr>
        <c:crossAx val="-2120530864"/>
        <c:crosses val="autoZero"/>
        <c:crossBetween val="between"/>
        <c:majorUnit val="15.0"/>
        <c:minorUnit val="7.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0275243"/>
          <c:y val="0.0"/>
          <c:w val="0.921627"/>
          <c:h val="0.095392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500" b="0" i="0" u="none" strike="noStrike">
              <a:solidFill>
                <a:srgbClr val="818181"/>
              </a:solidFill>
              <a:latin typeface="Helvetica Neue"/>
            </a:defRPr>
          </a:pPr>
          <a:endParaRPr lang="es-ES_tradnl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0801288"/>
          <c:y val="0.206212"/>
          <c:w val="0.914871"/>
          <c:h val="0.699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 de Tweets Capturados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5 Minutos</c:v>
                </c:pt>
                <c:pt idx="1">
                  <c:v>10 Minutos</c:v>
                </c:pt>
                <c:pt idx="2">
                  <c:v>15 Minutos</c:v>
                </c:pt>
                <c:pt idx="3">
                  <c:v>20 Minutos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111.0</c:v>
                </c:pt>
                <c:pt idx="1">
                  <c:v>115.0</c:v>
                </c:pt>
                <c:pt idx="2">
                  <c:v>72.0</c:v>
                </c:pt>
                <c:pt idx="3">
                  <c:v>117.0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# de Tweets Repetidos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5 Minutos</c:v>
                </c:pt>
                <c:pt idx="1">
                  <c:v>10 Minutos</c:v>
                </c:pt>
                <c:pt idx="2">
                  <c:v>15 Minutos</c:v>
                </c:pt>
                <c:pt idx="3">
                  <c:v>20 Minutos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15.0</c:v>
                </c:pt>
                <c:pt idx="1">
                  <c:v>16.0</c:v>
                </c:pt>
                <c:pt idx="2">
                  <c:v>11.0</c:v>
                </c:pt>
                <c:pt idx="3">
                  <c:v>1.0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Tweets con contenido para filtrar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5 Minutos</c:v>
                </c:pt>
                <c:pt idx="1">
                  <c:v>10 Minutos</c:v>
                </c:pt>
                <c:pt idx="2">
                  <c:v>15 Minutos</c:v>
                </c:pt>
                <c:pt idx="3">
                  <c:v>20 Minutos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0.0</c:v>
                </c:pt>
                <c:pt idx="2">
                  <c:v>3.0</c:v>
                </c:pt>
                <c:pt idx="3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2125039232"/>
        <c:axId val="-2123329744"/>
      </c:barChart>
      <c:catAx>
        <c:axId val="-21250392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3300" b="0" i="0" u="none" strike="noStrike">
                <a:solidFill>
                  <a:srgbClr val="818181"/>
                </a:solidFill>
                <a:latin typeface="Helvetica Neue"/>
              </a:defRPr>
            </a:pPr>
            <a:endParaRPr lang="es-ES_tradnl"/>
          </a:p>
        </c:txPr>
        <c:crossAx val="-2123329744"/>
        <c:crosses val="autoZero"/>
        <c:auto val="1"/>
        <c:lblAlgn val="ctr"/>
        <c:lblOffset val="100"/>
        <c:noMultiLvlLbl val="1"/>
      </c:catAx>
      <c:valAx>
        <c:axId val="-2123329744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300" b="0" i="0" u="none" strike="noStrike">
                <a:solidFill>
                  <a:srgbClr val="818181"/>
                </a:solidFill>
                <a:latin typeface="Helvetica Neue"/>
              </a:defRPr>
            </a:pPr>
            <a:endParaRPr lang="es-ES_tradnl"/>
          </a:p>
        </c:txPr>
        <c:crossAx val="-2125039232"/>
        <c:crosses val="autoZero"/>
        <c:crossBetween val="between"/>
        <c:majorUnit val="30.0"/>
        <c:minorUnit val="15.0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0469184"/>
          <c:y val="0.0"/>
          <c:w val="0.850395"/>
          <c:h val="0.197915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500" b="0" i="0" u="none" strike="noStrike">
              <a:solidFill>
                <a:srgbClr val="818181"/>
              </a:solidFill>
              <a:latin typeface="Helvetica Neue"/>
            </a:defRPr>
          </a:pPr>
          <a:endParaRPr lang="es-ES_tradnl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0997098"/>
          <c:y val="0.156451"/>
          <c:w val="0.89529"/>
          <c:h val="0.7365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Volcánicos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Tweets Filtrados</c:v>
                </c:pt>
                <c:pt idx="1">
                  <c:v>Con contenido erróneo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104.0</c:v>
                </c:pt>
                <c:pt idx="1">
                  <c:v>13.0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Telúricos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Tweets Filtrados</c:v>
                </c:pt>
                <c:pt idx="1">
                  <c:v>Con contenido erróneo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50.0</c:v>
                </c:pt>
                <c:pt idx="1">
                  <c:v>0.0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Incendios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Tweets Filtrados</c:v>
                </c:pt>
                <c:pt idx="1">
                  <c:v>Con contenido erróneo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95.0</c:v>
                </c:pt>
                <c:pt idx="1">
                  <c:v>12.0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Climatológicos</c:v>
                </c:pt>
              </c:strCache>
            </c:strRef>
          </c:tx>
          <c:spPr>
            <a:blipFill rotWithShape="1">
              <a:blip xmlns:r="http://schemas.openxmlformats.org/officeDocument/2006/relationships"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Tweets Filtrados</c:v>
                </c:pt>
                <c:pt idx="1">
                  <c:v>Con contenido erróneo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255.0</c:v>
                </c:pt>
                <c:pt idx="1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2120029456"/>
        <c:axId val="-2122720736"/>
      </c:barChart>
      <c:catAx>
        <c:axId val="-2120029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3300" b="0" i="0" u="none" strike="noStrike">
                <a:solidFill>
                  <a:srgbClr val="818181"/>
                </a:solidFill>
                <a:latin typeface="Helvetica Neue"/>
              </a:defRPr>
            </a:pPr>
            <a:endParaRPr lang="es-ES_tradnl"/>
          </a:p>
        </c:txPr>
        <c:crossAx val="-2122720736"/>
        <c:crosses val="autoZero"/>
        <c:auto val="1"/>
        <c:lblAlgn val="ctr"/>
        <c:lblOffset val="100"/>
        <c:noMultiLvlLbl val="1"/>
      </c:catAx>
      <c:valAx>
        <c:axId val="-2122720736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300" b="0" i="0" u="none" strike="noStrike">
                <a:solidFill>
                  <a:srgbClr val="818181"/>
                </a:solidFill>
                <a:latin typeface="Helvetica Neue"/>
              </a:defRPr>
            </a:pPr>
            <a:endParaRPr lang="es-ES_tradnl"/>
          </a:p>
        </c:txPr>
        <c:crossAx val="-2120029456"/>
        <c:crosses val="autoZero"/>
        <c:crossBetween val="between"/>
        <c:majorUnit val="75.0"/>
        <c:minorUnit val="37.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0496894"/>
          <c:y val="0.0"/>
          <c:w val="0.900621"/>
          <c:h val="0.160495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500" b="0" i="0" u="none" strike="noStrike">
              <a:solidFill>
                <a:srgbClr val="818181"/>
              </a:solidFill>
              <a:latin typeface="Helvetica Neue"/>
            </a:defRPr>
          </a:pPr>
          <a:endParaRPr lang="es-ES_tradnl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5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0997098"/>
          <c:y val="0.156451"/>
          <c:w val="0.89529"/>
          <c:h val="0.7365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Volcánicos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8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Eficiencia</c:v>
                </c:pt>
                <c:pt idx="1">
                  <c:v>Error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87.5</c:v>
                </c:pt>
                <c:pt idx="1">
                  <c:v>12.4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Telúricos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8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Eficiencia</c:v>
                </c:pt>
                <c:pt idx="1">
                  <c:v>Error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100.0</c:v>
                </c:pt>
                <c:pt idx="1">
                  <c:v>0.0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Incendios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Eficiencia</c:v>
                </c:pt>
                <c:pt idx="1">
                  <c:v>Error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87.36</c:v>
                </c:pt>
                <c:pt idx="1">
                  <c:v>12.64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Climatológicos</c:v>
                </c:pt>
              </c:strCache>
            </c:strRef>
          </c:tx>
          <c:spPr>
            <a:blipFill rotWithShape="1">
              <a:blip xmlns:r="http://schemas.openxmlformats.org/officeDocument/2006/relationships"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2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Eficiencia</c:v>
                </c:pt>
                <c:pt idx="1">
                  <c:v>Error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99.22</c:v>
                </c:pt>
                <c:pt idx="1">
                  <c:v>0.78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2119436016"/>
        <c:axId val="-2124933104"/>
      </c:barChart>
      <c:catAx>
        <c:axId val="-21194360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3300" b="0" i="0" u="none" strike="noStrike">
                <a:solidFill>
                  <a:srgbClr val="818181"/>
                </a:solidFill>
                <a:latin typeface="Helvetica Neue"/>
              </a:defRPr>
            </a:pPr>
            <a:endParaRPr lang="es-ES_tradnl"/>
          </a:p>
        </c:txPr>
        <c:crossAx val="-2124933104"/>
        <c:crosses val="autoZero"/>
        <c:auto val="1"/>
        <c:lblAlgn val="ctr"/>
        <c:lblOffset val="100"/>
        <c:noMultiLvlLbl val="1"/>
      </c:catAx>
      <c:valAx>
        <c:axId val="-2124933104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300" b="0" i="0" u="none" strike="noStrike">
                <a:solidFill>
                  <a:srgbClr val="818181"/>
                </a:solidFill>
                <a:latin typeface="Helvetica Neue"/>
              </a:defRPr>
            </a:pPr>
            <a:endParaRPr lang="es-ES_tradnl"/>
          </a:p>
        </c:txPr>
        <c:crossAx val="-2119436016"/>
        <c:crosses val="autoZero"/>
        <c:crossBetween val="between"/>
        <c:majorUnit val="25.0"/>
        <c:minorUnit val="12.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0496894"/>
          <c:y val="0.0"/>
          <c:w val="0.900621"/>
          <c:h val="0.160495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500" b="0" i="0" u="none" strike="noStrike">
              <a:solidFill>
                <a:srgbClr val="818181"/>
              </a:solidFill>
              <a:latin typeface="Helvetica Neue"/>
            </a:defRPr>
          </a:pPr>
          <a:endParaRPr lang="es-ES_tradnl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5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roundedCorners val="0"/>
  <c:style val="18"/>
  <c:chart>
    <c:title>
      <c:tx>
        <c:rich>
          <a:bodyPr rot="0"/>
          <a:lstStyle/>
          <a:p>
            <a:pPr>
              <a:defRPr sz="5000" b="0" i="0" u="none" strike="noStrike">
                <a:solidFill>
                  <a:srgbClr val="818181"/>
                </a:solidFill>
                <a:latin typeface="Helvetica Neue"/>
              </a:defRPr>
            </a:pPr>
            <a:r>
              <a:rPr sz="5000" b="0" i="0" u="none" strike="noStrike">
                <a:solidFill>
                  <a:srgbClr val="818181"/>
                </a:solidFill>
                <a:latin typeface="Helvetica Neue"/>
              </a:rPr>
              <a:t>Eficiencia Final del algoritmo de filtrado de Tweets</a:t>
            </a:r>
          </a:p>
        </c:rich>
      </c:tx>
      <c:layout>
        <c:manualLayout>
          <c:xMode val="edge"/>
          <c:yMode val="edge"/>
          <c:x val="0.0"/>
          <c:y val="0.0"/>
          <c:w val="1.0"/>
          <c:h val="0.17946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053928"/>
          <c:y val="0.179461"/>
          <c:w val="0.797633"/>
          <c:h val="0.751422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Eficiencia Final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.0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effectLst>
                        <a:outerShdw blurRad="127000" dist="84871" dir="2388334" algn="tl">
                          <a:srgbClr val="000000">
                            <a:alpha val="48275"/>
                          </a:srgbClr>
                        </a:outerShdw>
                      </a:effectLst>
                      <a:latin typeface="Helvetica Neue"/>
                    </a:defRPr>
                  </a:pPr>
                  <a:endParaRPr lang="es-ES_tradnl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.0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effectLst>
                        <a:outerShdw blurRad="127000" dist="84871" dir="2388334" algn="tl">
                          <a:srgbClr val="000000">
                            <a:alpha val="48275"/>
                          </a:srgbClr>
                        </a:outerShdw>
                      </a:effectLst>
                      <a:latin typeface="Helvetica Neue"/>
                    </a:defRPr>
                  </a:pPr>
                  <a:endParaRPr lang="es-ES_tradnl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84871" dir="2388334" algn="tl">
                        <a:srgbClr val="000000">
                          <a:alpha val="48275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Error</c:v>
                </c:pt>
                <c:pt idx="1">
                  <c:v>Eficiencia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6.45</c:v>
                </c:pt>
                <c:pt idx="1">
                  <c:v>93.55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0"/>
          <c:y val="0.94166"/>
          <c:w val="1.0"/>
          <c:h val="0.0583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500" b="0" i="0" u="none" strike="noStrike">
              <a:solidFill>
                <a:srgbClr val="818181"/>
              </a:solidFill>
              <a:latin typeface="Helvetica Neue"/>
            </a:defRPr>
          </a:pPr>
          <a:endParaRPr lang="es-ES_tradnl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roundedCorners val="0"/>
  <c:style val="18"/>
  <c:chart>
    <c:title>
      <c:tx>
        <c:rich>
          <a:bodyPr rot="0"/>
          <a:lstStyle/>
          <a:p>
            <a:pPr>
              <a:defRPr sz="5000" b="0" i="0" u="none" strike="noStrike">
                <a:solidFill>
                  <a:srgbClr val="818181"/>
                </a:solidFill>
                <a:latin typeface="Helvetica Neue"/>
              </a:defRPr>
            </a:pPr>
            <a:r>
              <a:rPr sz="5000" b="0" i="0" u="none" strike="noStrike">
                <a:solidFill>
                  <a:srgbClr val="818181"/>
                </a:solidFill>
                <a:latin typeface="Helvetica Neue"/>
              </a:rPr>
              <a:t># de Tweets registrados por evento</a:t>
            </a:r>
          </a:p>
        </c:rich>
      </c:tx>
      <c:layout>
        <c:manualLayout>
          <c:xMode val="edge"/>
          <c:yMode val="edge"/>
          <c:x val="0.00247184"/>
          <c:y val="0.0"/>
          <c:w val="0.994888"/>
          <c:h val="0.16706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0816161"/>
          <c:y val="0.167061"/>
          <c:w val="0.913384"/>
          <c:h val="0.587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Política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12/02/2016</c:v>
                </c:pt>
                <c:pt idx="1">
                  <c:v>15/02/2016</c:v>
                </c:pt>
                <c:pt idx="2">
                  <c:v>16/02/2016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0.0</c:v>
                </c:pt>
                <c:pt idx="1">
                  <c:v>17.0</c:v>
                </c:pt>
                <c:pt idx="2">
                  <c:v>11.0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Farándula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12/02/2016</c:v>
                </c:pt>
                <c:pt idx="1">
                  <c:v>15/02/2016</c:v>
                </c:pt>
                <c:pt idx="2">
                  <c:v>16/02/2016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4.0</c:v>
                </c:pt>
                <c:pt idx="1">
                  <c:v>31.0</c:v>
                </c:pt>
                <c:pt idx="2">
                  <c:v>7.0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Volcánicos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12/02/2016</c:v>
                </c:pt>
                <c:pt idx="1">
                  <c:v>15/02/2016</c:v>
                </c:pt>
                <c:pt idx="2">
                  <c:v>16/02/2016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5.0</c:v>
                </c:pt>
                <c:pt idx="1">
                  <c:v>7.0</c:v>
                </c:pt>
                <c:pt idx="2">
                  <c:v>3.0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Climatológicos</c:v>
                </c:pt>
              </c:strCache>
            </c:strRef>
          </c:tx>
          <c:spPr>
            <a:blipFill rotWithShape="1">
              <a:blip xmlns:r="http://schemas.openxmlformats.org/officeDocument/2006/relationships"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12/02/2016</c:v>
                </c:pt>
                <c:pt idx="1">
                  <c:v>15/02/2016</c:v>
                </c:pt>
                <c:pt idx="2">
                  <c:v>16/02/2016</c:v>
                </c:pt>
              </c:strCache>
            </c:strRef>
          </c:cat>
          <c:val>
            <c:numRef>
              <c:f>Sheet1!$B$5:$D$5</c:f>
              <c:numCache>
                <c:formatCode>General</c:formatCode>
                <c:ptCount val="3"/>
                <c:pt idx="0">
                  <c:v>15.0</c:v>
                </c:pt>
                <c:pt idx="1">
                  <c:v>8.0</c:v>
                </c:pt>
                <c:pt idx="2">
                  <c:v>5.0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Incendios</c:v>
                </c:pt>
              </c:strCache>
            </c:strRef>
          </c:tx>
          <c:spPr>
            <a:blipFill rotWithShape="1">
              <a:blip xmlns:r="http://schemas.openxmlformats.org/officeDocument/2006/relationships" r:embed="rId5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12/02/2016</c:v>
                </c:pt>
                <c:pt idx="1">
                  <c:v>15/02/2016</c:v>
                </c:pt>
                <c:pt idx="2">
                  <c:v>16/02/2016</c:v>
                </c:pt>
              </c:strCache>
            </c:strRef>
          </c:cat>
          <c:val>
            <c:numRef>
              <c:f>Sheet1!$B$6:$D$6</c:f>
              <c:numCache>
                <c:formatCode>General</c:formatCode>
                <c:ptCount val="3"/>
                <c:pt idx="0">
                  <c:v>6.0</c:v>
                </c:pt>
                <c:pt idx="1">
                  <c:v>10.0</c:v>
                </c:pt>
                <c:pt idx="2">
                  <c:v>5.0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Telúricos</c:v>
                </c:pt>
              </c:strCache>
            </c:strRef>
          </c:tx>
          <c:spPr>
            <a:blipFill rotWithShape="1">
              <a:blip xmlns:r="http://schemas.openxmlformats.org/officeDocument/2006/relationships"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12/02/2016</c:v>
                </c:pt>
                <c:pt idx="1">
                  <c:v>15/02/2016</c:v>
                </c:pt>
                <c:pt idx="2">
                  <c:v>16/02/2016</c:v>
                </c:pt>
              </c:strCache>
            </c:strRef>
          </c:cat>
          <c:val>
            <c:numRef>
              <c:f>Sheet1!$B$7:$D$7</c:f>
              <c:numCache>
                <c:formatCode>General</c:formatCode>
                <c:ptCount val="3"/>
                <c:pt idx="0">
                  <c:v>2.0</c:v>
                </c:pt>
                <c:pt idx="1">
                  <c:v>1.0</c:v>
                </c:pt>
                <c:pt idx="2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2119968224"/>
        <c:axId val="-2120143040"/>
      </c:barChart>
      <c:catAx>
        <c:axId val="-2119968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3300" b="0" i="0" u="none" strike="noStrike">
                <a:solidFill>
                  <a:srgbClr val="818181"/>
                </a:solidFill>
                <a:latin typeface="Helvetica Neue"/>
              </a:defRPr>
            </a:pPr>
            <a:endParaRPr lang="es-ES_tradnl"/>
          </a:p>
        </c:txPr>
        <c:crossAx val="-2120143040"/>
        <c:crosses val="autoZero"/>
        <c:auto val="1"/>
        <c:lblAlgn val="ctr"/>
        <c:lblOffset val="100"/>
        <c:noMultiLvlLbl val="1"/>
      </c:catAx>
      <c:valAx>
        <c:axId val="-2120143040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" sourceLinked="0"/>
        <c:majorTickMark val="cross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300" b="0" i="0" u="none" strike="noStrike">
                <a:solidFill>
                  <a:srgbClr val="818181"/>
                </a:solidFill>
                <a:latin typeface="Helvetica Neue"/>
              </a:defRPr>
            </a:pPr>
            <a:endParaRPr lang="es-ES_tradnl"/>
          </a:p>
        </c:txPr>
        <c:crossAx val="-2119968224"/>
        <c:crosses val="autoZero"/>
        <c:crossBetween val="between"/>
        <c:majorUnit val="10.0"/>
        <c:minorUnit val="5.0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0814473"/>
          <c:y val="0.859482"/>
          <c:w val="0.918553"/>
          <c:h val="0.14051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500" b="0" i="0" u="none" strike="noStrike">
              <a:solidFill>
                <a:srgbClr val="818181"/>
              </a:solidFill>
              <a:latin typeface="Helvetica Neue"/>
            </a:defRPr>
          </a:pPr>
          <a:endParaRPr lang="es-ES_tradnl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7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roundedCorners val="0"/>
  <c:style val="18"/>
  <c:chart>
    <c:title>
      <c:tx>
        <c:rich>
          <a:bodyPr rot="0"/>
          <a:lstStyle/>
          <a:p>
            <a:pPr>
              <a:defRPr sz="5000" b="0" i="0" u="none" strike="noStrike">
                <a:solidFill>
                  <a:srgbClr val="818181"/>
                </a:solidFill>
                <a:latin typeface="Helvetica Neue"/>
              </a:defRPr>
            </a:pPr>
            <a:r>
              <a:rPr sz="5000" b="0" i="0" u="none" strike="noStrike">
                <a:solidFill>
                  <a:srgbClr val="818181"/>
                </a:solidFill>
                <a:latin typeface="Helvetica Neue"/>
              </a:rPr>
              <a:t># de Re Tweets registrados por evento</a:t>
            </a:r>
          </a:p>
        </c:rich>
      </c:tx>
      <c:layout>
        <c:manualLayout>
          <c:xMode val="edge"/>
          <c:yMode val="edge"/>
          <c:x val="0.0"/>
          <c:y val="0.0"/>
          <c:w val="1.0"/>
          <c:h val="0.16706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0893166"/>
          <c:y val="0.167061"/>
          <c:w val="0.905683"/>
          <c:h val="0.587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Política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12/02/2016</c:v>
                </c:pt>
                <c:pt idx="1">
                  <c:v>15/02/2016</c:v>
                </c:pt>
                <c:pt idx="2">
                  <c:v>16/02/2016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Farándula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12/02/2016</c:v>
                </c:pt>
                <c:pt idx="1">
                  <c:v>15/02/2016</c:v>
                </c:pt>
                <c:pt idx="2">
                  <c:v>16/02/2016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2.0</c:v>
                </c:pt>
                <c:pt idx="1">
                  <c:v>6.0</c:v>
                </c:pt>
                <c:pt idx="2">
                  <c:v>1.0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Volcánicos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12/02/2016</c:v>
                </c:pt>
                <c:pt idx="1">
                  <c:v>15/02/2016</c:v>
                </c:pt>
                <c:pt idx="2">
                  <c:v>16/02/2016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0.0</c:v>
                </c:pt>
                <c:pt idx="1">
                  <c:v>0.0</c:v>
                </c:pt>
                <c:pt idx="2">
                  <c:v>1.0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Climatológicos</c:v>
                </c:pt>
              </c:strCache>
            </c:strRef>
          </c:tx>
          <c:spPr>
            <a:blipFill rotWithShape="1">
              <a:blip xmlns:r="http://schemas.openxmlformats.org/officeDocument/2006/relationships"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12/02/2016</c:v>
                </c:pt>
                <c:pt idx="1">
                  <c:v>15/02/2016</c:v>
                </c:pt>
                <c:pt idx="2">
                  <c:v>16/02/2016</c:v>
                </c:pt>
              </c:strCache>
            </c:strRef>
          </c:cat>
          <c:val>
            <c:numRef>
              <c:f>Sheet1!$B$5:$D$5</c:f>
              <c:numCache>
                <c:formatCode>General</c:formatCode>
                <c:ptCount val="3"/>
                <c:pt idx="0">
                  <c:v>2.0</c:v>
                </c:pt>
                <c:pt idx="1">
                  <c:v>0.0</c:v>
                </c:pt>
                <c:pt idx="2">
                  <c:v>0.0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Incendios</c:v>
                </c:pt>
              </c:strCache>
            </c:strRef>
          </c:tx>
          <c:spPr>
            <a:blipFill rotWithShape="1">
              <a:blip xmlns:r="http://schemas.openxmlformats.org/officeDocument/2006/relationships" r:embed="rId5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12/02/2016</c:v>
                </c:pt>
                <c:pt idx="1">
                  <c:v>15/02/2016</c:v>
                </c:pt>
                <c:pt idx="2">
                  <c:v>16/02/2016</c:v>
                </c:pt>
              </c:strCache>
            </c:strRef>
          </c:cat>
          <c:val>
            <c:numRef>
              <c:f>Sheet1!$B$6:$D$6</c:f>
              <c:numCache>
                <c:formatCode>General</c:formatCode>
                <c:ptCount val="3"/>
                <c:pt idx="0">
                  <c:v>0.0</c:v>
                </c:pt>
                <c:pt idx="1">
                  <c:v>1.0</c:v>
                </c:pt>
                <c:pt idx="2">
                  <c:v>0.0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Telúricos</c:v>
                </c:pt>
              </c:strCache>
            </c:strRef>
          </c:tx>
          <c:spPr>
            <a:blipFill rotWithShape="1">
              <a:blip xmlns:r="http://schemas.openxmlformats.org/officeDocument/2006/relationships"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67117" dir="2388334" algn="tl">
                        <a:srgbClr val="000000">
                          <a:alpha val="56263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12/02/2016</c:v>
                </c:pt>
                <c:pt idx="1">
                  <c:v>15/02/2016</c:v>
                </c:pt>
                <c:pt idx="2">
                  <c:v>16/02/2016</c:v>
                </c:pt>
              </c:strCache>
            </c:strRef>
          </c:cat>
          <c:val>
            <c:numRef>
              <c:f>Sheet1!$B$7:$D$7</c:f>
              <c:numCache>
                <c:formatCode>General</c:formatCode>
                <c:ptCount val="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2096511984"/>
        <c:axId val="-2096509328"/>
      </c:barChart>
      <c:catAx>
        <c:axId val="-2096511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3300" b="0" i="0" u="none" strike="noStrike">
                <a:solidFill>
                  <a:srgbClr val="818181"/>
                </a:solidFill>
                <a:latin typeface="Helvetica Neue"/>
              </a:defRPr>
            </a:pPr>
            <a:endParaRPr lang="es-ES_tradnl"/>
          </a:p>
        </c:txPr>
        <c:crossAx val="-2096509328"/>
        <c:crosses val="autoZero"/>
        <c:auto val="1"/>
        <c:lblAlgn val="ctr"/>
        <c:lblOffset val="100"/>
        <c:noMultiLvlLbl val="1"/>
      </c:catAx>
      <c:valAx>
        <c:axId val="-2096509328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300" b="0" i="0" u="none" strike="noStrike">
                <a:solidFill>
                  <a:srgbClr val="818181"/>
                </a:solidFill>
                <a:latin typeface="Helvetica Neue"/>
              </a:defRPr>
            </a:pPr>
            <a:endParaRPr lang="es-ES_tradnl"/>
          </a:p>
        </c:txPr>
        <c:crossAx val="-2096511984"/>
        <c:crosses val="autoZero"/>
        <c:crossBetween val="between"/>
        <c:majorUnit val="1.5"/>
        <c:minorUnit val="0.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0891493"/>
          <c:y val="0.859482"/>
          <c:w val="0.910851"/>
          <c:h val="0.14051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500" b="0" i="0" u="none" strike="noStrike">
              <a:solidFill>
                <a:srgbClr val="818181"/>
              </a:solidFill>
              <a:latin typeface="Helvetica Neue"/>
            </a:defRPr>
          </a:pPr>
          <a:endParaRPr lang="es-ES_tradnl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7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roundedCorners val="0"/>
  <c:style val="18"/>
  <c:chart>
    <c:title>
      <c:tx>
        <c:rich>
          <a:bodyPr rot="0"/>
          <a:lstStyle/>
          <a:p>
            <a:pPr>
              <a:defRPr sz="5000" b="0" i="0" u="none" strike="noStrike">
                <a:solidFill>
                  <a:srgbClr val="818181"/>
                </a:solidFill>
                <a:latin typeface="Helvetica Neue"/>
              </a:defRPr>
            </a:pPr>
            <a:r>
              <a:rPr sz="5000" b="0" i="0" u="none" strike="noStrike">
                <a:solidFill>
                  <a:srgbClr val="818181"/>
                </a:solidFill>
                <a:latin typeface="Helvetica Neue"/>
              </a:rPr>
              <a:t>Relación de Tweets</a:t>
            </a:r>
          </a:p>
        </c:rich>
      </c:tx>
      <c:layout>
        <c:manualLayout>
          <c:xMode val="edge"/>
          <c:yMode val="edge"/>
          <c:x val="0.201172"/>
          <c:y val="0.0"/>
          <c:w val="0.597655"/>
          <c:h val="0.151165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83942"/>
          <c:y val="0.151165"/>
          <c:w val="0.632116"/>
          <c:h val="0.704086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Total Tweets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effectLst>
                        <a:outerShdw blurRad="127000" dist="84871" dir="2388334" algn="tl">
                          <a:srgbClr val="000000">
                            <a:alpha val="48275"/>
                          </a:srgbClr>
                        </a:outerShdw>
                      </a:effectLst>
                      <a:latin typeface="Helvetica Neue"/>
                    </a:defRPr>
                  </a:pPr>
                  <a:endParaRPr lang="es-ES_tradnl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effectLst>
                        <a:outerShdw blurRad="127000" dist="84871" dir="2388334" algn="tl">
                          <a:srgbClr val="000000">
                            <a:alpha val="48275"/>
                          </a:srgbClr>
                        </a:outerShdw>
                      </a:effectLst>
                      <a:latin typeface="Helvetica Neue"/>
                    </a:defRPr>
                  </a:pPr>
                  <a:endParaRPr lang="es-ES_tradnl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84871" dir="2388334" algn="tl">
                        <a:srgbClr val="000000">
                          <a:alpha val="48275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No Relacionados</c:v>
                </c:pt>
                <c:pt idx="1">
                  <c:v>Desastre Natural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95.6</c:v>
                </c:pt>
                <c:pt idx="1">
                  <c:v>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0"/>
          <c:y val="0.924924"/>
          <c:w val="1.0"/>
          <c:h val="0.075076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500" b="0" i="0" u="none" strike="noStrike">
              <a:solidFill>
                <a:srgbClr val="818181"/>
              </a:solidFill>
              <a:latin typeface="Helvetica Neue"/>
            </a:defRPr>
          </a:pPr>
          <a:endParaRPr lang="es-ES_tradnl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roundedCorners val="0"/>
  <c:style val="18"/>
  <c:chart>
    <c:title>
      <c:tx>
        <c:rich>
          <a:bodyPr rot="0"/>
          <a:lstStyle/>
          <a:p>
            <a:pPr>
              <a:defRPr sz="5000" b="0" i="0" u="none" strike="noStrike">
                <a:solidFill>
                  <a:srgbClr val="818181"/>
                </a:solidFill>
                <a:latin typeface="Helvetica Neue"/>
              </a:defRPr>
            </a:pPr>
            <a:r>
              <a:rPr sz="5000" b="0" i="0" u="none" strike="noStrike">
                <a:solidFill>
                  <a:srgbClr val="818181"/>
                </a:solidFill>
                <a:latin typeface="Helvetica Neue"/>
              </a:rPr>
              <a:t>Relación por Categoría</a:t>
            </a:r>
          </a:p>
        </c:rich>
      </c:tx>
      <c:layout>
        <c:manualLayout>
          <c:xMode val="edge"/>
          <c:yMode val="edge"/>
          <c:x val="0.167446"/>
          <c:y val="0.0"/>
          <c:w val="0.665109"/>
          <c:h val="0.207916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83942"/>
          <c:y val="0.207916"/>
          <c:w val="0.632116"/>
          <c:h val="0.635576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elación por Categoría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spPr>
              <a:blipFill rotWithShape="1">
                <a:blip xmlns:r="http://schemas.openxmlformats.org/officeDocument/2006/relationships"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spPr>
              <a:blipFill rotWithShape="1">
                <a:blip xmlns:r="http://schemas.openxmlformats.org/officeDocument/2006/relationships" r:embed="rId4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effectLst>
                        <a:outerShdw blurRad="127000" dist="84871" dir="2388334" algn="tl">
                          <a:srgbClr val="000000">
                            <a:alpha val="48275"/>
                          </a:srgbClr>
                        </a:outerShdw>
                      </a:effectLst>
                      <a:latin typeface="Helvetica Neue"/>
                    </a:defRPr>
                  </a:pPr>
                  <a:endParaRPr lang="es-ES_tradnl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effectLst>
                        <a:outerShdw blurRad="127000" dist="84871" dir="2388334" algn="tl">
                          <a:srgbClr val="000000">
                            <a:alpha val="48275"/>
                          </a:srgbClr>
                        </a:outerShdw>
                      </a:effectLst>
                      <a:latin typeface="Helvetica Neue"/>
                    </a:defRPr>
                  </a:pPr>
                  <a:endParaRPr lang="es-ES_tradnl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effectLst>
                        <a:outerShdw blurRad="127000" dist="84871" dir="2388334" algn="tl">
                          <a:srgbClr val="000000">
                            <a:alpha val="48275"/>
                          </a:srgbClr>
                        </a:outerShdw>
                      </a:effectLst>
                      <a:latin typeface="Helvetica Neue"/>
                    </a:defRPr>
                  </a:pPr>
                  <a:endParaRPr lang="es-ES_tradnl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5000" b="0" i="0" u="none" strike="noStrike">
                      <a:solidFill>
                        <a:srgbClr val="FFFFFF"/>
                      </a:solidFill>
                      <a:effectLst>
                        <a:outerShdw blurRad="127000" dist="84871" dir="2388334" algn="tl">
                          <a:srgbClr val="000000">
                            <a:alpha val="48275"/>
                          </a:srgbClr>
                        </a:outerShdw>
                      </a:effectLst>
                      <a:latin typeface="Helvetica Neue"/>
                    </a:defRPr>
                  </a:pPr>
                  <a:endParaRPr lang="es-ES_tradnl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0" b="0" i="0" u="none" strike="noStrike">
                    <a:solidFill>
                      <a:srgbClr val="FFFFFF"/>
                    </a:solidFill>
                    <a:effectLst>
                      <a:outerShdw blurRad="127000" dist="84871" dir="2388334" algn="tl">
                        <a:srgbClr val="000000">
                          <a:alpha val="48275"/>
                        </a:srgbClr>
                      </a:outerShdw>
                    </a:effectLst>
                    <a:latin typeface="Helvetica Neue"/>
                  </a:defRPr>
                </a:pPr>
                <a:endParaRPr lang="es-ES_tradn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Volcánicos</c:v>
                </c:pt>
                <c:pt idx="1">
                  <c:v>Telúricos</c:v>
                </c:pt>
                <c:pt idx="2">
                  <c:v>Climatológicos</c:v>
                </c:pt>
                <c:pt idx="3">
                  <c:v>Incendios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20.39</c:v>
                </c:pt>
                <c:pt idx="1">
                  <c:v>9.6</c:v>
                </c:pt>
                <c:pt idx="2">
                  <c:v>51.56</c:v>
                </c:pt>
                <c:pt idx="3">
                  <c:v>18.43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0"/>
          <c:y val="0.881283"/>
          <c:w val="1.0"/>
          <c:h val="0.11871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500" b="0" i="0" u="none" strike="noStrike">
              <a:solidFill>
                <a:srgbClr val="818181"/>
              </a:solidFill>
              <a:latin typeface="Helvetica Neue"/>
            </a:defRPr>
          </a:pPr>
          <a:endParaRPr lang="es-ES_tradnl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5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60303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17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574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19100" indent="-419100">
              <a:buSzPct val="100000"/>
              <a:buAutoNum type="arabicParenR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5460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5342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19100" indent="-419100">
              <a:buSzPct val="100000"/>
              <a:buAutoNum type="arabicParenR" startAt="7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0711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19100" indent="-419100">
              <a:buSzPct val="100000"/>
              <a:buAutoNum type="arabicParenR" startAt="12"/>
            </a:pPr>
            <a:endParaRPr dirty="0"/>
          </a:p>
          <a:p>
            <a:pPr marL="419100" indent="-419100">
              <a:buSzPct val="100000"/>
              <a:buAutoNum type="arabicParenR" startAt="13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4761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fot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522128" y="11747500"/>
            <a:ext cx="23341173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pic" sz="quarter" idx="13"/>
          </p:nvPr>
        </p:nvSpPr>
        <p:spPr>
          <a:xfrm>
            <a:off x="16002742" y="6134100"/>
            <a:ext cx="7747001" cy="5499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pic" idx="14"/>
          </p:nvPr>
        </p:nvSpPr>
        <p:spPr>
          <a:xfrm>
            <a:off x="635000" y="520700"/>
            <a:ext cx="15240000" cy="11112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pic" sz="quarter" idx="15"/>
          </p:nvPr>
        </p:nvSpPr>
        <p:spPr>
          <a:xfrm>
            <a:off x="16002000" y="520700"/>
            <a:ext cx="7747000" cy="5499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635000" y="11747500"/>
            <a:ext cx="23114000" cy="952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58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635000" y="12687300"/>
            <a:ext cx="23114000" cy="635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1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522128" y="11747500"/>
            <a:ext cx="23341173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pic" idx="13"/>
          </p:nvPr>
        </p:nvSpPr>
        <p:spPr>
          <a:xfrm>
            <a:off x="633064" y="520700"/>
            <a:ext cx="23114001" cy="11112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635000" y="11747500"/>
            <a:ext cx="23114000" cy="952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58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xfrm>
            <a:off x="635000" y="12687300"/>
            <a:ext cx="23114000" cy="635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sz="32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body" sz="quarter" idx="13"/>
          </p:nvPr>
        </p:nvSpPr>
        <p:spPr>
          <a:xfrm>
            <a:off x="2387600" y="60579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</a:lvl1pPr>
          </a:lstStyle>
          <a:p>
            <a:r>
              <a:t>“Escribir una cita aquí”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4"/>
          </p:nvPr>
        </p:nvSpPr>
        <p:spPr>
          <a:xfrm>
            <a:off x="2387600" y="8953500"/>
            <a:ext cx="19621500" cy="660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3800" i="1"/>
            </a:lvl1pPr>
          </a:lstStyle>
          <a:p>
            <a:r>
              <a:t>– Juan López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horizont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522128" y="125349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9856866" y="12522200"/>
            <a:ext cx="1" cy="83280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522128" y="101092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3"/>
          </p:nvPr>
        </p:nvSpPr>
        <p:spPr>
          <a:xfrm>
            <a:off x="11416451" y="12515850"/>
            <a:ext cx="2313306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Nombre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sz="quarter" idx="14"/>
          </p:nvPr>
        </p:nvSpPr>
        <p:spPr>
          <a:xfrm>
            <a:off x="547465" y="10151567"/>
            <a:ext cx="1388670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PROYECTO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sz="quarter" idx="15"/>
          </p:nvPr>
        </p:nvSpPr>
        <p:spPr>
          <a:xfrm>
            <a:off x="552436" y="12564567"/>
            <a:ext cx="904648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FECHA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sz="quarter" idx="16"/>
          </p:nvPr>
        </p:nvSpPr>
        <p:spPr>
          <a:xfrm>
            <a:off x="9898516" y="12564567"/>
            <a:ext cx="1112216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Cliente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sz="quarter" idx="17"/>
          </p:nvPr>
        </p:nvSpPr>
        <p:spPr>
          <a:xfrm>
            <a:off x="2153390" y="12515850"/>
            <a:ext cx="1760856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FECHA</a:t>
            </a:r>
          </a:p>
        </p:txBody>
      </p:sp>
      <p:sp>
        <p:nvSpPr>
          <p:cNvPr id="30" name="Shape 30"/>
          <p:cNvSpPr>
            <a:spLocks noGrp="1"/>
          </p:cNvSpPr>
          <p:nvPr>
            <p:ph type="pic" idx="18"/>
          </p:nvPr>
        </p:nvSpPr>
        <p:spPr>
          <a:xfrm>
            <a:off x="635000" y="508000"/>
            <a:ext cx="23114000" cy="946242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2159000" y="10121900"/>
            <a:ext cx="19685000" cy="14605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2159000" y="11569700"/>
            <a:ext cx="19685000" cy="9779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58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4 horizontales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522128" y="125349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9856866" y="12522200"/>
            <a:ext cx="1" cy="832802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522128" y="10109200"/>
            <a:ext cx="23337998" cy="0"/>
          </a:xfrm>
          <a:prstGeom prst="line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body" sz="quarter" idx="13"/>
          </p:nvPr>
        </p:nvSpPr>
        <p:spPr>
          <a:xfrm>
            <a:off x="11416451" y="12515850"/>
            <a:ext cx="2313306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Nombre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quarter" idx="14"/>
          </p:nvPr>
        </p:nvSpPr>
        <p:spPr>
          <a:xfrm>
            <a:off x="547465" y="10151567"/>
            <a:ext cx="1388670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PROYECTO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sz="quarter" idx="15"/>
          </p:nvPr>
        </p:nvSpPr>
        <p:spPr>
          <a:xfrm>
            <a:off x="552436" y="12564567"/>
            <a:ext cx="904648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FECHA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6"/>
          </p:nvPr>
        </p:nvSpPr>
        <p:spPr>
          <a:xfrm>
            <a:off x="9898516" y="12564567"/>
            <a:ext cx="1112216" cy="4613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cap="all"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Cliente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7"/>
          </p:nvPr>
        </p:nvSpPr>
        <p:spPr>
          <a:xfrm>
            <a:off x="2153390" y="12515850"/>
            <a:ext cx="1760856" cy="8509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FECHA</a:t>
            </a:r>
          </a:p>
        </p:txBody>
      </p:sp>
      <p:sp>
        <p:nvSpPr>
          <p:cNvPr id="49" name="Shape 49"/>
          <p:cNvSpPr>
            <a:spLocks noGrp="1"/>
          </p:cNvSpPr>
          <p:nvPr>
            <p:ph type="pic" sz="half" idx="18"/>
          </p:nvPr>
        </p:nvSpPr>
        <p:spPr>
          <a:xfrm>
            <a:off x="635000" y="508000"/>
            <a:ext cx="9144000" cy="9461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pic" sz="quarter" idx="19"/>
          </p:nvPr>
        </p:nvSpPr>
        <p:spPr>
          <a:xfrm>
            <a:off x="9906000" y="520700"/>
            <a:ext cx="4572000" cy="46758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pic" sz="quarter" idx="20"/>
          </p:nvPr>
        </p:nvSpPr>
        <p:spPr>
          <a:xfrm>
            <a:off x="9906000" y="5308600"/>
            <a:ext cx="4572000" cy="46758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sz="half" idx="21"/>
          </p:nvPr>
        </p:nvSpPr>
        <p:spPr>
          <a:xfrm>
            <a:off x="14605000" y="508000"/>
            <a:ext cx="9144000" cy="9461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2159000" y="10121900"/>
            <a:ext cx="19685000" cy="14605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2159000" y="11569700"/>
            <a:ext cx="19685000" cy="9779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58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sz="62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1943100" y="5016500"/>
            <a:ext cx="20510500" cy="36830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pic" sz="half" idx="13"/>
          </p:nvPr>
        </p:nvSpPr>
        <p:spPr>
          <a:xfrm>
            <a:off x="12890500" y="1955624"/>
            <a:ext cx="9525000" cy="9842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1968500" y="1968500"/>
            <a:ext cx="9525000" cy="5334000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sz="quarter" idx="1"/>
          </p:nvPr>
        </p:nvSpPr>
        <p:spPr>
          <a:xfrm>
            <a:off x="1968500" y="7302500"/>
            <a:ext cx="9525000" cy="4508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1930400" y="3937000"/>
            <a:ext cx="20510500" cy="8064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half" idx="13"/>
          </p:nvPr>
        </p:nvSpPr>
        <p:spPr>
          <a:xfrm>
            <a:off x="13411200" y="3937000"/>
            <a:ext cx="8953500" cy="8064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half" idx="1"/>
          </p:nvPr>
        </p:nvSpPr>
        <p:spPr>
          <a:xfrm>
            <a:off x="1943100" y="3937000"/>
            <a:ext cx="10033000" cy="8064500"/>
          </a:xfrm>
          <a:prstGeom prst="rect">
            <a:avLst/>
          </a:prstGeom>
        </p:spPr>
        <p:txBody>
          <a:bodyPr/>
          <a:lstStyle>
            <a:lvl1pPr marL="495300" indent="-495300">
              <a:spcBef>
                <a:spcPts val="3900"/>
              </a:spcBef>
              <a:buBlip>
                <a:blip r:embed="rId2"/>
              </a:buBlip>
              <a:defRPr sz="4200"/>
            </a:lvl1pPr>
            <a:lvl2pPr marL="990600" indent="-495300">
              <a:spcBef>
                <a:spcPts val="3900"/>
              </a:spcBef>
              <a:buBlip>
                <a:blip r:embed="rId2"/>
              </a:buBlip>
              <a:defRPr sz="4200"/>
            </a:lvl2pPr>
            <a:lvl3pPr marL="1485900" indent="-495300">
              <a:spcBef>
                <a:spcPts val="3900"/>
              </a:spcBef>
              <a:buBlip>
                <a:blip r:embed="rId2"/>
              </a:buBlip>
              <a:defRPr sz="4200"/>
            </a:lvl3pPr>
            <a:lvl4pPr marL="1981200" indent="-495300">
              <a:spcBef>
                <a:spcPts val="3900"/>
              </a:spcBef>
              <a:buBlip>
                <a:blip r:embed="rId2"/>
              </a:buBlip>
              <a:defRPr sz="4200"/>
            </a:lvl4pPr>
            <a:lvl5pPr marL="2476500" indent="-4953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2.jpe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943100" y="2070100"/>
            <a:ext cx="20510500" cy="958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1943100" y="381000"/>
            <a:ext cx="2051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2019654" y="133540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C88A5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1684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7526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3368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9210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5052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0894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6736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257800" marR="0" indent="-5842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40000"/>
        <a:buFontTx/>
        <a:buBlip>
          <a:blip r:embed="rId17"/>
        </a:buBlip>
        <a:tabLst/>
        <a:defRPr sz="5000" b="0" i="0" u="none" strike="noStrike" cap="none" spc="0" baseline="0">
          <a:ln>
            <a:noFill/>
          </a:ln>
          <a:solidFill>
            <a:srgbClr val="73737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chart" Target="../charts/chart6.xml"/><Relationship Id="rId3" Type="http://schemas.openxmlformats.org/officeDocument/2006/relationships/chart" Target="../charts/char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8.xml"/><Relationship Id="rId3" Type="http://schemas.openxmlformats.org/officeDocument/2006/relationships/chart" Target="../charts/char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ctrTitle"/>
          </p:nvPr>
        </p:nvSpPr>
        <p:spPr>
          <a:xfrm>
            <a:off x="2442299" y="7334149"/>
            <a:ext cx="19499403" cy="3297110"/>
          </a:xfrm>
          <a:prstGeom prst="rect">
            <a:avLst/>
          </a:prstGeom>
        </p:spPr>
        <p:txBody>
          <a:bodyPr/>
          <a:lstStyle>
            <a:lvl1pPr algn="ctr" defTabSz="478790">
              <a:defRPr sz="5800"/>
            </a:lvl1pPr>
          </a:lstStyle>
          <a:p>
            <a:r>
              <a:t>DISEÑO E IMPLEMENTACIÓN DE UN SISTEMA AUTOMÁTICO PARA EL MONITOREO DE DESASTRES NATURALES EMPLEANDO PROCESAMIENTO DE LENGUAJE NATURAL SOBRE REDES SOCIALES</a:t>
            </a:r>
          </a:p>
        </p:txBody>
      </p:sp>
      <p:sp>
        <p:nvSpPr>
          <p:cNvPr id="168" name="Shape 168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602615">
              <a:defRPr sz="3650"/>
            </a:pPr>
            <a:r>
              <a:t>MIGUEL ANDRÉS MALDONADO ANDRADE</a:t>
            </a:r>
          </a:p>
          <a:p>
            <a:pPr algn="ctr" defTabSz="602615">
              <a:defRPr sz="3650"/>
            </a:pPr>
            <a:r>
              <a:t>SANGOLQUÍ, marzo 2016</a:t>
            </a:r>
          </a:p>
        </p:txBody>
      </p:sp>
      <p:sp>
        <p:nvSpPr>
          <p:cNvPr id="169" name="Shape 169"/>
          <p:cNvSpPr/>
          <p:nvPr/>
        </p:nvSpPr>
        <p:spPr>
          <a:xfrm>
            <a:off x="5943372" y="3637002"/>
            <a:ext cx="12061191" cy="845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UNIVERSIDAD DE LAS FUERZAS ARMADAS ESPE</a:t>
            </a:r>
          </a:p>
        </p:txBody>
      </p:sp>
      <p:sp>
        <p:nvSpPr>
          <p:cNvPr id="170" name="Shape 170"/>
          <p:cNvSpPr/>
          <p:nvPr/>
        </p:nvSpPr>
        <p:spPr>
          <a:xfrm>
            <a:off x="6023292" y="4546587"/>
            <a:ext cx="12337416" cy="23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DEPARTAMENTO DE ELÉCTRICA Y ELECTRÓNICA </a:t>
            </a:r>
          </a:p>
          <a:p>
            <a:r>
              <a:t>CARRERA DE INGENIERÍA EN ELECTRÓNICA </a:t>
            </a:r>
          </a:p>
          <a:p>
            <a:r>
              <a:t>Y TELECOMUNICACIONES</a:t>
            </a:r>
          </a:p>
        </p:txBody>
      </p:sp>
      <p:pic>
        <p:nvPicPr>
          <p:cNvPr id="17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36864" y="841117"/>
            <a:ext cx="8474207" cy="273212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>
            <a:spLocks noGrp="1"/>
          </p:cNvSpPr>
          <p:nvPr>
            <p:ph type="sldNum" sz="quarter" idx="4294967295"/>
          </p:nvPr>
        </p:nvSpPr>
        <p:spPr>
          <a:xfrm>
            <a:off x="12084411" y="13322300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1289805" y="603166"/>
            <a:ext cx="4372853" cy="3284290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¿Cuáles son las principales aplicaciones?</a:t>
            </a:r>
          </a:p>
        </p:txBody>
      </p:sp>
      <p:sp>
        <p:nvSpPr>
          <p:cNvPr id="237" name="Shape 237"/>
          <p:cNvSpPr/>
          <p:nvPr/>
        </p:nvSpPr>
        <p:spPr>
          <a:xfrm>
            <a:off x="1097973" y="9843082"/>
            <a:ext cx="4372853" cy="3284290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¿Cuáles son los métodos de análisis de lenguaje?</a:t>
            </a:r>
          </a:p>
        </p:txBody>
      </p:sp>
      <p:sp>
        <p:nvSpPr>
          <p:cNvPr id="238" name="Shape 238"/>
          <p:cNvSpPr/>
          <p:nvPr/>
        </p:nvSpPr>
        <p:spPr>
          <a:xfrm>
            <a:off x="6427587" y="5276078"/>
            <a:ext cx="3605582" cy="3163844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PLN</a:t>
            </a:r>
          </a:p>
        </p:txBody>
      </p:sp>
      <p:sp>
        <p:nvSpPr>
          <p:cNvPr id="239" name="Shape 239"/>
          <p:cNvSpPr/>
          <p:nvPr/>
        </p:nvSpPr>
        <p:spPr>
          <a:xfrm>
            <a:off x="10694004" y="5023924"/>
            <a:ext cx="6393768" cy="3668153"/>
          </a:xfrm>
          <a:prstGeom prst="rightArrow">
            <a:avLst>
              <a:gd name="adj1" fmla="val 57805"/>
              <a:gd name="adj2" fmla="val 34115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Modelos de recuperación de información</a:t>
            </a:r>
          </a:p>
        </p:txBody>
      </p:sp>
      <p:sp>
        <p:nvSpPr>
          <p:cNvPr id="240" name="Shape 240"/>
          <p:cNvSpPr/>
          <p:nvPr/>
        </p:nvSpPr>
        <p:spPr>
          <a:xfrm>
            <a:off x="17748608" y="3953874"/>
            <a:ext cx="4957899" cy="1270001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Booleano</a:t>
            </a:r>
          </a:p>
        </p:txBody>
      </p:sp>
      <p:sp>
        <p:nvSpPr>
          <p:cNvPr id="241" name="Shape 241"/>
          <p:cNvSpPr/>
          <p:nvPr/>
        </p:nvSpPr>
        <p:spPr>
          <a:xfrm>
            <a:off x="17748608" y="6223000"/>
            <a:ext cx="4957899" cy="1270000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Vectorial</a:t>
            </a:r>
          </a:p>
        </p:txBody>
      </p:sp>
      <p:sp>
        <p:nvSpPr>
          <p:cNvPr id="242" name="Shape 242"/>
          <p:cNvSpPr/>
          <p:nvPr/>
        </p:nvSpPr>
        <p:spPr>
          <a:xfrm>
            <a:off x="17748608" y="8492125"/>
            <a:ext cx="4957899" cy="1270001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Probabilístico</a:t>
            </a:r>
          </a:p>
        </p:txBody>
      </p:sp>
      <p:sp>
        <p:nvSpPr>
          <p:cNvPr id="243" name="Shape 243"/>
          <p:cNvSpPr/>
          <p:nvPr/>
        </p:nvSpPr>
        <p:spPr>
          <a:xfrm>
            <a:off x="5891533" y="3605776"/>
            <a:ext cx="1744260" cy="1259536"/>
          </a:xfrm>
          <a:prstGeom prst="line">
            <a:avLst/>
          </a:prstGeom>
          <a:ln w="2667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44" name="Shape 244"/>
          <p:cNvSpPr/>
          <p:nvPr/>
        </p:nvSpPr>
        <p:spPr>
          <a:xfrm flipV="1">
            <a:off x="5731673" y="8850687"/>
            <a:ext cx="1639601" cy="1387415"/>
          </a:xfrm>
          <a:prstGeom prst="line">
            <a:avLst/>
          </a:prstGeom>
          <a:ln w="2667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10114954" y="831017"/>
            <a:ext cx="6089493" cy="3843649"/>
          </a:xfrm>
          <a:prstGeom prst="wedgeEllipseCallout">
            <a:avLst>
              <a:gd name="adj1" fmla="val -49425"/>
              <a:gd name="adj2" fmla="val 64581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¿Cuáles son los principales inconvenientes?</a:t>
            </a:r>
          </a:p>
        </p:txBody>
      </p:sp>
      <p:sp>
        <p:nvSpPr>
          <p:cNvPr id="246" name="Shape 246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8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9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2" animBg="1" advAuto="0"/>
      <p:bldP spid="237" grpId="4" animBg="1" advAuto="0"/>
      <p:bldP spid="239" grpId="5" animBg="1" advAuto="0"/>
      <p:bldP spid="240" grpId="6" animBg="1" advAuto="0"/>
      <p:bldP spid="241" grpId="7" animBg="1" advAuto="0"/>
      <p:bldP spid="242" grpId="8" animBg="1" advAuto="0"/>
      <p:bldP spid="243" grpId="1" animBg="1" advAuto="0"/>
      <p:bldP spid="244" grpId="3" animBg="1" advAuto="0"/>
      <p:bldP spid="245" grpId="9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3.1 Requerimientos del Sistema</a:t>
            </a:r>
          </a:p>
        </p:txBody>
      </p:sp>
      <p:pic>
        <p:nvPicPr>
          <p:cNvPr id="251" name="general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7834" y="3828197"/>
            <a:ext cx="14148332" cy="8294806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Extracción de Tweets</a:t>
            </a:r>
          </a:p>
        </p:txBody>
      </p:sp>
      <p:sp>
        <p:nvSpPr>
          <p:cNvPr id="255" name="Shape 255"/>
          <p:cNvSpPr/>
          <p:nvPr/>
        </p:nvSpPr>
        <p:spPr>
          <a:xfrm>
            <a:off x="1873897" y="7703208"/>
            <a:ext cx="3749309" cy="2732985"/>
          </a:xfrm>
          <a:prstGeom prst="roundRect">
            <a:avLst>
              <a:gd name="adj" fmla="val 28401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Ingreso de credenciales</a:t>
            </a:r>
          </a:p>
        </p:txBody>
      </p:sp>
      <p:sp>
        <p:nvSpPr>
          <p:cNvPr id="256" name="Shape 256"/>
          <p:cNvSpPr/>
          <p:nvPr/>
        </p:nvSpPr>
        <p:spPr>
          <a:xfrm>
            <a:off x="9595519" y="6689152"/>
            <a:ext cx="4999438" cy="4761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Comprobación de Credenciales</a:t>
            </a:r>
          </a:p>
        </p:txBody>
      </p:sp>
      <p:sp>
        <p:nvSpPr>
          <p:cNvPr id="257" name="Shape 257"/>
          <p:cNvSpPr/>
          <p:nvPr/>
        </p:nvSpPr>
        <p:spPr>
          <a:xfrm>
            <a:off x="18760794" y="7703208"/>
            <a:ext cx="3749309" cy="2732985"/>
          </a:xfrm>
          <a:prstGeom prst="roundRect">
            <a:avLst>
              <a:gd name="adj" fmla="val 28401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Extracción de Tweets</a:t>
            </a:r>
          </a:p>
        </p:txBody>
      </p:sp>
      <p:sp>
        <p:nvSpPr>
          <p:cNvPr id="258" name="Shape 258"/>
          <p:cNvSpPr/>
          <p:nvPr/>
        </p:nvSpPr>
        <p:spPr>
          <a:xfrm>
            <a:off x="5908739" y="8229945"/>
            <a:ext cx="3401247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14880490" y="8434700"/>
            <a:ext cx="3401247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13218799" y="3188499"/>
            <a:ext cx="5967813" cy="3640819"/>
          </a:xfrm>
          <a:prstGeom prst="wedgeEllipseCallout">
            <a:avLst>
              <a:gd name="adj1" fmla="val -49385"/>
              <a:gd name="adj2" fmla="val 66139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De no ser correctas se cancela la conexión con el API de Twitter</a:t>
            </a:r>
          </a:p>
        </p:txBody>
      </p:sp>
      <p:sp>
        <p:nvSpPr>
          <p:cNvPr id="261" name="Shape 261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1" animBg="1" advAuto="0"/>
      <p:bldP spid="256" grpId="3" animBg="1" advAuto="0"/>
      <p:bldP spid="257" grpId="6" animBg="1" advAuto="0"/>
      <p:bldP spid="258" grpId="2" animBg="1" advAuto="0"/>
      <p:bldP spid="259" grpId="5" animBg="1" advAuto="0"/>
      <p:bldP spid="260" grpId="4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1936750" y="-86741"/>
            <a:ext cx="20510500" cy="3429001"/>
          </a:xfrm>
          <a:prstGeom prst="rect">
            <a:avLst/>
          </a:prstGeom>
        </p:spPr>
        <p:txBody>
          <a:bodyPr/>
          <a:lstStyle/>
          <a:p>
            <a:r>
              <a:t>Supresión de caracteres especiales</a:t>
            </a:r>
          </a:p>
        </p:txBody>
      </p:sp>
      <p:sp>
        <p:nvSpPr>
          <p:cNvPr id="264" name="Shape 264"/>
          <p:cNvSpPr/>
          <p:nvPr/>
        </p:nvSpPr>
        <p:spPr>
          <a:xfrm>
            <a:off x="6304319" y="2553477"/>
            <a:ext cx="5002677" cy="4690189"/>
          </a:xfrm>
          <a:prstGeom prst="wedgeEllipseCallout">
            <a:avLst>
              <a:gd name="adj1" fmla="val 70830"/>
              <a:gd name="adj2" fmla="val 53447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¿Por qué se necesita suprimir los caracteres especiales?</a:t>
            </a:r>
          </a:p>
        </p:txBody>
      </p:sp>
      <p:sp>
        <p:nvSpPr>
          <p:cNvPr id="265" name="Shape 265"/>
          <p:cNvSpPr/>
          <p:nvPr/>
        </p:nvSpPr>
        <p:spPr>
          <a:xfrm>
            <a:off x="1079068" y="7522374"/>
            <a:ext cx="6057231" cy="518279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Los datos extraídos de Twitter se encuentran en formato Unicode</a:t>
            </a:r>
          </a:p>
        </p:txBody>
      </p:sp>
      <p:sp>
        <p:nvSpPr>
          <p:cNvPr id="266" name="Shape 266"/>
          <p:cNvSpPr/>
          <p:nvPr/>
        </p:nvSpPr>
        <p:spPr>
          <a:xfrm>
            <a:off x="10661088" y="7522374"/>
            <a:ext cx="6057232" cy="518279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NLTK decodifica el texto en Unicode</a:t>
            </a:r>
          </a:p>
        </p:txBody>
      </p:sp>
      <p:sp>
        <p:nvSpPr>
          <p:cNvPr id="267" name="Shape 267"/>
          <p:cNvSpPr/>
          <p:nvPr/>
        </p:nvSpPr>
        <p:spPr>
          <a:xfrm>
            <a:off x="7658877" y="9478769"/>
            <a:ext cx="2717110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9" name="Shape 266"/>
          <p:cNvSpPr/>
          <p:nvPr/>
        </p:nvSpPr>
        <p:spPr>
          <a:xfrm>
            <a:off x="17214493" y="4930978"/>
            <a:ext cx="6057232" cy="5182791"/>
          </a:xfrm>
          <a:prstGeom prst="roundRect">
            <a:avLst>
              <a:gd name="adj" fmla="val 50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s-ES_tradnl" dirty="0"/>
              <a:t>¿Qué caracteres deben suprimirse?</a:t>
            </a:r>
            <a:endParaRPr lang="es-ES_tradnl" dirty="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4" animBg="1" advAuto="0"/>
      <p:bldP spid="265" grpId="1" animBg="1" advAuto="0"/>
      <p:bldP spid="266" grpId="3" animBg="1" advAuto="0"/>
      <p:bldP spid="267" grpId="2" animBg="1" advAuto="0"/>
      <p:bldP spid="9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¿Cómo funciona el proceso de supresión de caracteres especiales?</a:t>
            </a:r>
          </a:p>
        </p:txBody>
      </p:sp>
      <p:sp>
        <p:nvSpPr>
          <p:cNvPr id="272" name="Shape 272"/>
          <p:cNvSpPr/>
          <p:nvPr/>
        </p:nvSpPr>
        <p:spPr>
          <a:xfrm>
            <a:off x="1352884" y="5706198"/>
            <a:ext cx="4564334" cy="342900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Ingresa el texto convertido a “string” (Tweet)</a:t>
            </a:r>
          </a:p>
        </p:txBody>
      </p:sp>
      <p:sp>
        <p:nvSpPr>
          <p:cNvPr id="273" name="Shape 273"/>
          <p:cNvSpPr/>
          <p:nvPr/>
        </p:nvSpPr>
        <p:spPr>
          <a:xfrm>
            <a:off x="9620519" y="4745869"/>
            <a:ext cx="5864572" cy="5349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1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400" dirty="0"/>
              <a:t>Se analiza presencia de caracteres especiales y se los cambia por caracteres normales</a:t>
            </a:r>
          </a:p>
        </p:txBody>
      </p:sp>
      <p:sp>
        <p:nvSpPr>
          <p:cNvPr id="274" name="Shape 274"/>
          <p:cNvSpPr/>
          <p:nvPr/>
        </p:nvSpPr>
        <p:spPr>
          <a:xfrm>
            <a:off x="19188393" y="5706198"/>
            <a:ext cx="3842723" cy="342900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Se elimina dirección URL de Tweets </a:t>
            </a:r>
          </a:p>
        </p:txBody>
      </p:sp>
      <p:sp>
        <p:nvSpPr>
          <p:cNvPr id="275" name="Shape 275"/>
          <p:cNvSpPr/>
          <p:nvPr/>
        </p:nvSpPr>
        <p:spPr>
          <a:xfrm>
            <a:off x="6196811" y="6785698"/>
            <a:ext cx="3144115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15764684" y="6785698"/>
            <a:ext cx="3144115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1" animBg="1" advAuto="0"/>
      <p:bldP spid="273" grpId="3" animBg="1" advAuto="0"/>
      <p:bldP spid="274" grpId="5" animBg="1" advAuto="0"/>
      <p:bldP spid="275" grpId="2" animBg="1" advAuto="0"/>
      <p:bldP spid="276" grpId="4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Categorías de clasificación para el filtrado de Tweets</a:t>
            </a:r>
          </a:p>
        </p:txBody>
      </p:sp>
      <p:graphicFrame>
        <p:nvGraphicFramePr>
          <p:cNvPr id="280" name="Table 280"/>
          <p:cNvGraphicFramePr/>
          <p:nvPr/>
        </p:nvGraphicFramePr>
        <p:xfrm>
          <a:off x="1861694" y="4534763"/>
          <a:ext cx="21200664" cy="8064501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5517437"/>
                <a:gridCol w="15670526"/>
              </a:tblGrid>
              <a:tr h="161036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Categoría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Palabras Claves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161036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Volcánicos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Erupción, Lahar, Volcán, Azufre, Ceniza.</a:t>
                      </a:r>
                    </a:p>
                  </a:txBody>
                  <a:tcPr marL="50800" marR="50800" marT="50800" marB="50800" anchor="ctr" horzOverflow="overflow"/>
                </a:tc>
              </a:tr>
              <a:tr h="161036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Telúricos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Sismo, Terremoto, Movimiento de tierras, Temblor, Deslave.</a:t>
                      </a:r>
                    </a:p>
                  </a:txBody>
                  <a:tcPr marL="50800" marR="50800" marT="50800" marB="50800" anchor="ctr" horzOverflow="overflow"/>
                </a:tc>
              </a:tr>
              <a:tr h="161036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Incendios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Fuego, Incendio, Incendiario.</a:t>
                      </a:r>
                    </a:p>
                  </a:txBody>
                  <a:tcPr marL="50800" marR="50800" marT="50800" marB="50800" anchor="ctr" horzOverflow="overflow"/>
                </a:tc>
              </a:tr>
              <a:tr h="161036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Climatológicos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Lluvia, Inundación, Tsunami, Maremoto, Marejada, Aguaje, Fenómeno del Niño.</a:t>
                      </a:r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  <p:sp>
        <p:nvSpPr>
          <p:cNvPr id="281" name="Shape 281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title"/>
          </p:nvPr>
        </p:nvSpPr>
        <p:spPr>
          <a:xfrm>
            <a:off x="1930400" y="355600"/>
            <a:ext cx="12435633" cy="3429000"/>
          </a:xfrm>
          <a:prstGeom prst="rect">
            <a:avLst/>
          </a:prstGeom>
        </p:spPr>
        <p:txBody>
          <a:bodyPr/>
          <a:lstStyle/>
          <a:p>
            <a:r>
              <a:t>Proceso de Filtrado</a:t>
            </a:r>
          </a:p>
        </p:txBody>
      </p:sp>
      <p:sp>
        <p:nvSpPr>
          <p:cNvPr id="284" name="Shape 284"/>
          <p:cNvSpPr/>
          <p:nvPr/>
        </p:nvSpPr>
        <p:spPr>
          <a:xfrm>
            <a:off x="5240315" y="3513666"/>
            <a:ext cx="3469391" cy="192973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Ingreso de Tweet</a:t>
            </a:r>
          </a:p>
        </p:txBody>
      </p:sp>
      <p:sp>
        <p:nvSpPr>
          <p:cNvPr id="285" name="Shape 285"/>
          <p:cNvSpPr/>
          <p:nvPr/>
        </p:nvSpPr>
        <p:spPr>
          <a:xfrm>
            <a:off x="11881573" y="3513666"/>
            <a:ext cx="3469391" cy="192973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Creación de objeto</a:t>
            </a:r>
          </a:p>
        </p:txBody>
      </p:sp>
      <p:sp>
        <p:nvSpPr>
          <p:cNvPr id="286" name="Shape 286"/>
          <p:cNvSpPr/>
          <p:nvPr/>
        </p:nvSpPr>
        <p:spPr>
          <a:xfrm>
            <a:off x="8795343" y="7010734"/>
            <a:ext cx="9641850" cy="192973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Análisis de sentencia en búsqueda de la probabilidad de una palabra en una sentencia</a:t>
            </a:r>
          </a:p>
        </p:txBody>
      </p:sp>
      <p:sp>
        <p:nvSpPr>
          <p:cNvPr id="287" name="Shape 287"/>
          <p:cNvSpPr/>
          <p:nvPr/>
        </p:nvSpPr>
        <p:spPr>
          <a:xfrm>
            <a:off x="8525792" y="10507802"/>
            <a:ext cx="4298130" cy="192973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Reasignar Tweet a tabla correspondiente</a:t>
            </a:r>
          </a:p>
        </p:txBody>
      </p:sp>
      <p:sp>
        <p:nvSpPr>
          <p:cNvPr id="288" name="Shape 288"/>
          <p:cNvSpPr/>
          <p:nvPr/>
        </p:nvSpPr>
        <p:spPr>
          <a:xfrm>
            <a:off x="14845554" y="10507802"/>
            <a:ext cx="4298130" cy="192973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Mantener Tweet en tabla principal</a:t>
            </a:r>
          </a:p>
        </p:txBody>
      </p:sp>
      <p:sp>
        <p:nvSpPr>
          <p:cNvPr id="289" name="Shape 289"/>
          <p:cNvSpPr/>
          <p:nvPr/>
        </p:nvSpPr>
        <p:spPr>
          <a:xfrm>
            <a:off x="8999828" y="3843532"/>
            <a:ext cx="2809661" cy="1270001"/>
          </a:xfrm>
          <a:prstGeom prst="rightArrow">
            <a:avLst>
              <a:gd name="adj1" fmla="val 21609"/>
              <a:gd name="adj2" fmla="val 6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0" name="Shape 290"/>
          <p:cNvSpPr/>
          <p:nvPr/>
        </p:nvSpPr>
        <p:spPr>
          <a:xfrm rot="16200000" flipH="1">
            <a:off x="12953621" y="5619712"/>
            <a:ext cx="1325294" cy="1270001"/>
          </a:xfrm>
          <a:prstGeom prst="rightArrow">
            <a:avLst>
              <a:gd name="adj1" fmla="val 15571"/>
              <a:gd name="adj2" fmla="val 6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1" name="Shape 291"/>
          <p:cNvSpPr/>
          <p:nvPr/>
        </p:nvSpPr>
        <p:spPr>
          <a:xfrm rot="16200000" flipH="1">
            <a:off x="10039857" y="9089134"/>
            <a:ext cx="1270001" cy="1270001"/>
          </a:xfrm>
          <a:prstGeom prst="rightArrow">
            <a:avLst>
              <a:gd name="adj1" fmla="val 18599"/>
              <a:gd name="adj2" fmla="val 6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2" name="Shape 292"/>
          <p:cNvSpPr/>
          <p:nvPr/>
        </p:nvSpPr>
        <p:spPr>
          <a:xfrm rot="16200000" flipH="1">
            <a:off x="16359620" y="9089134"/>
            <a:ext cx="1270001" cy="1270001"/>
          </a:xfrm>
          <a:prstGeom prst="rightArrow">
            <a:avLst>
              <a:gd name="adj1" fmla="val 18599"/>
              <a:gd name="adj2" fmla="val 6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9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1" animBg="1" advAuto="0"/>
      <p:bldP spid="285" grpId="3" animBg="1" advAuto="0"/>
      <p:bldP spid="286" grpId="5" animBg="1" advAuto="0"/>
      <p:bldP spid="287" grpId="7" animBg="1" advAuto="0"/>
      <p:bldP spid="288" grpId="9" animBg="1" advAuto="0"/>
      <p:bldP spid="289" grpId="2" animBg="1" advAuto="0"/>
      <p:bldP spid="290" grpId="4" animBg="1" advAuto="0"/>
      <p:bldP spid="291" grpId="6" animBg="1" advAuto="0"/>
      <p:bldP spid="292" grpId="8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Base de Datos</a:t>
            </a:r>
          </a:p>
        </p:txBody>
      </p:sp>
      <p:sp>
        <p:nvSpPr>
          <p:cNvPr id="296" name="Shape 296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97" name="clima-um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4324" y="8609920"/>
            <a:ext cx="3406412" cy="3077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fuego-um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51071" y="8662220"/>
            <a:ext cx="3309683" cy="2871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terremoto-um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49426" y="4121852"/>
            <a:ext cx="3406412" cy="2972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twitter2-um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24891" y="4047592"/>
            <a:ext cx="3309683" cy="3120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volcan-um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88794" y="4047592"/>
            <a:ext cx="3406411" cy="3120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4" animBg="1" advAuto="0"/>
      <p:bldP spid="298" grpId="5" animBg="1" advAuto="0"/>
      <p:bldP spid="299" grpId="3" animBg="1" advAuto="0"/>
      <p:bldP spid="300" grpId="1" animBg="1" advAuto="0"/>
      <p:bldP spid="301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3.2.1 Ventana máxima </a:t>
            </a:r>
          </a:p>
        </p:txBody>
      </p:sp>
      <p:graphicFrame>
        <p:nvGraphicFramePr>
          <p:cNvPr id="304" name="Chart 304"/>
          <p:cNvGraphicFramePr/>
          <p:nvPr/>
        </p:nvGraphicFramePr>
        <p:xfrm>
          <a:off x="4887864" y="3386777"/>
          <a:ext cx="15544573" cy="7220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5" name="Shape 305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3.2.2 Período de Extracción</a:t>
            </a:r>
          </a:p>
        </p:txBody>
      </p:sp>
      <p:graphicFrame>
        <p:nvGraphicFramePr>
          <p:cNvPr id="308" name="Chart 308"/>
          <p:cNvGraphicFramePr/>
          <p:nvPr/>
        </p:nvGraphicFramePr>
        <p:xfrm>
          <a:off x="5321401" y="3020080"/>
          <a:ext cx="12721815" cy="8818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9" name="Shape 309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9168169" y="20601"/>
            <a:ext cx="4404183" cy="2601158"/>
          </a:xfrm>
          <a:prstGeom prst="rect">
            <a:avLst/>
          </a:prstGeom>
        </p:spPr>
        <p:txBody>
          <a:bodyPr/>
          <a:lstStyle/>
          <a:p>
            <a:r>
              <a:t>ÍNDICE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sz="half" idx="1"/>
          </p:nvPr>
        </p:nvSpPr>
        <p:spPr>
          <a:xfrm>
            <a:off x="2039416" y="1770867"/>
            <a:ext cx="8310604" cy="11237615"/>
          </a:xfrm>
          <a:prstGeom prst="rect">
            <a:avLst/>
          </a:prstGeom>
        </p:spPr>
        <p:txBody>
          <a:bodyPr/>
          <a:lstStyle/>
          <a:p>
            <a:pPr marL="800100" indent="-800100">
              <a:spcBef>
                <a:spcPts val="3900"/>
              </a:spcBef>
              <a:buSzPct val="100000"/>
              <a:buAutoNum type="arabicPeriod"/>
              <a:defRPr sz="4200"/>
            </a:pPr>
            <a:r>
              <a:t>Introducción</a:t>
            </a:r>
          </a:p>
          <a:p>
            <a:pPr marL="1752600" lvl="1" indent="-800100">
              <a:spcBef>
                <a:spcPts val="3900"/>
              </a:spcBef>
              <a:buSzPct val="100000"/>
              <a:buAutoNum type="arabicPeriod"/>
              <a:defRPr sz="4200"/>
            </a:pPr>
            <a:r>
              <a:t> Antecedentes</a:t>
            </a:r>
          </a:p>
          <a:p>
            <a:pPr marL="1752600" lvl="1" indent="-800100">
              <a:spcBef>
                <a:spcPts val="3900"/>
              </a:spcBef>
              <a:buSzPct val="100000"/>
              <a:buAutoNum type="arabicPeriod"/>
              <a:defRPr sz="4200"/>
            </a:pPr>
            <a:r>
              <a:t> Justificación</a:t>
            </a:r>
          </a:p>
          <a:p>
            <a:pPr marL="1752600" lvl="1" indent="-800100">
              <a:spcBef>
                <a:spcPts val="3900"/>
              </a:spcBef>
              <a:buSzPct val="100000"/>
              <a:buAutoNum type="arabicPeriod"/>
              <a:defRPr sz="4200"/>
            </a:pPr>
            <a:r>
              <a:t> Objetivos</a:t>
            </a:r>
          </a:p>
          <a:p>
            <a:pPr marL="2705100" lvl="2" indent="-800100">
              <a:spcBef>
                <a:spcPts val="3900"/>
              </a:spcBef>
              <a:buSzPct val="100000"/>
              <a:buAutoNum type="arabicPeriod"/>
              <a:defRPr sz="4200"/>
            </a:pPr>
            <a:r>
              <a:t>General</a:t>
            </a:r>
          </a:p>
          <a:p>
            <a:pPr marL="2705100" lvl="2" indent="-800100">
              <a:spcBef>
                <a:spcPts val="3900"/>
              </a:spcBef>
              <a:buSzPct val="100000"/>
              <a:buAutoNum type="arabicPeriod"/>
              <a:defRPr sz="4200"/>
            </a:pPr>
            <a:r>
              <a:t>Específicos</a:t>
            </a:r>
          </a:p>
          <a:p>
            <a:pPr marL="800100" indent="-800100">
              <a:spcBef>
                <a:spcPts val="3900"/>
              </a:spcBef>
              <a:buSzPct val="100000"/>
              <a:buAutoNum type="arabicPeriod"/>
              <a:defRPr sz="4200"/>
            </a:pPr>
            <a:r>
              <a:t>Marco Teórico</a:t>
            </a:r>
          </a:p>
          <a:p>
            <a:pPr marL="1752600" lvl="1" indent="-800100">
              <a:spcBef>
                <a:spcPts val="3900"/>
              </a:spcBef>
              <a:buSzPct val="100000"/>
              <a:buAutoNum type="arabicPeriod"/>
              <a:defRPr sz="4200"/>
            </a:pPr>
            <a:r>
              <a:t> Inteligencia Artificial</a:t>
            </a:r>
          </a:p>
          <a:p>
            <a:pPr marL="1752600" lvl="1" indent="-800100">
              <a:spcBef>
                <a:spcPts val="3900"/>
              </a:spcBef>
              <a:buSzPct val="100000"/>
              <a:buAutoNum type="arabicPeriod"/>
              <a:defRPr sz="4200"/>
            </a:pPr>
            <a:r>
              <a:t> Procesamiento de Lenguaje Natural</a:t>
            </a:r>
          </a:p>
        </p:txBody>
      </p:sp>
      <p:sp>
        <p:nvSpPr>
          <p:cNvPr id="176" name="Shape 176"/>
          <p:cNvSpPr/>
          <p:nvPr/>
        </p:nvSpPr>
        <p:spPr>
          <a:xfrm>
            <a:off x="14448927" y="1770867"/>
            <a:ext cx="8310604" cy="11237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744093" indent="-744093" algn="l" defTabSz="767715">
              <a:spcBef>
                <a:spcPts val="3600"/>
              </a:spcBef>
              <a:buSzPct val="100000"/>
              <a:buAutoNum type="arabicPeriod" startAt="3"/>
              <a:defRPr sz="3906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Diseño e implementación</a:t>
            </a:r>
          </a:p>
          <a:p>
            <a:pPr marL="1629917" lvl="1" indent="-744093" algn="l" defTabSz="767715">
              <a:spcBef>
                <a:spcPts val="3600"/>
              </a:spcBef>
              <a:buSzPct val="100000"/>
              <a:buAutoNum type="arabicPeriod"/>
              <a:defRPr sz="3906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Requerimientos del Sistema</a:t>
            </a:r>
          </a:p>
          <a:p>
            <a:pPr marL="1629917" lvl="1" indent="-744093" algn="l" defTabSz="767715">
              <a:spcBef>
                <a:spcPts val="3600"/>
              </a:spcBef>
              <a:buSzPct val="100000"/>
              <a:buAutoNum type="arabicPeriod"/>
              <a:defRPr sz="3906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Consideraciones de diseño</a:t>
            </a:r>
          </a:p>
          <a:p>
            <a:pPr marL="2515742" lvl="2" indent="-744093" algn="l" defTabSz="767715">
              <a:spcBef>
                <a:spcPts val="3600"/>
              </a:spcBef>
              <a:buSzPct val="100000"/>
              <a:buAutoNum type="arabicPeriod"/>
              <a:defRPr sz="3906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Ventana máxima </a:t>
            </a:r>
          </a:p>
          <a:p>
            <a:pPr marL="2515742" lvl="2" indent="-744093" algn="l" defTabSz="767715">
              <a:spcBef>
                <a:spcPts val="3600"/>
              </a:spcBef>
              <a:buSzPct val="100000"/>
              <a:buAutoNum type="arabicPeriod"/>
              <a:defRPr sz="3906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Período de extracción</a:t>
            </a:r>
          </a:p>
          <a:p>
            <a:pPr marL="1629917" lvl="1" indent="-744093" algn="l" defTabSz="767715">
              <a:spcBef>
                <a:spcPts val="3600"/>
              </a:spcBef>
              <a:buSzPct val="100000"/>
              <a:buAutoNum type="arabicPeriod"/>
              <a:defRPr sz="3906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Aplicación Web</a:t>
            </a:r>
          </a:p>
          <a:p>
            <a:pPr marL="1629917" lvl="1" indent="-744093" algn="l" defTabSz="767715">
              <a:spcBef>
                <a:spcPts val="3600"/>
              </a:spcBef>
              <a:buSzPct val="100000"/>
              <a:buAutoNum type="arabicPeriod"/>
              <a:defRPr sz="3906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Diseño Final</a:t>
            </a:r>
          </a:p>
          <a:p>
            <a:pPr marL="744093" indent="-744093" algn="l" defTabSz="767715">
              <a:spcBef>
                <a:spcPts val="3600"/>
              </a:spcBef>
              <a:buSzPct val="100000"/>
              <a:buAutoNum type="arabicPeriod" startAt="3"/>
              <a:defRPr sz="3906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Pruebas y resultados</a:t>
            </a:r>
          </a:p>
          <a:p>
            <a:pPr marL="1629917" lvl="1" indent="-744093" algn="l" defTabSz="767715">
              <a:spcBef>
                <a:spcPts val="3600"/>
              </a:spcBef>
              <a:buSzPct val="100000"/>
              <a:buAutoNum type="arabicPeriod"/>
              <a:defRPr sz="3906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Escenarios de prueba</a:t>
            </a:r>
          </a:p>
          <a:p>
            <a:pPr marL="1629917" lvl="1" indent="-744093" algn="l" defTabSz="767715">
              <a:spcBef>
                <a:spcPts val="3600"/>
              </a:spcBef>
              <a:buSzPct val="100000"/>
              <a:buAutoNum type="arabicPeriod"/>
              <a:defRPr sz="3906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Resultados Estadísticos</a:t>
            </a:r>
          </a:p>
          <a:p>
            <a:pPr marL="744093" indent="-744093" algn="l" defTabSz="767715">
              <a:spcBef>
                <a:spcPts val="3600"/>
              </a:spcBef>
              <a:buSzPct val="100000"/>
              <a:buAutoNum type="arabicPeriod" startAt="3"/>
              <a:defRPr sz="3906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Conclusiones y Trabajos Futuros</a:t>
            </a:r>
          </a:p>
        </p:txBody>
      </p:sp>
      <p:sp>
        <p:nvSpPr>
          <p:cNvPr id="177" name="Shape 177"/>
          <p:cNvSpPr>
            <a:spLocks noGrp="1"/>
          </p:cNvSpPr>
          <p:nvPr>
            <p:ph type="sldNum" sz="quarter" idx="4294967295"/>
          </p:nvPr>
        </p:nvSpPr>
        <p:spPr>
          <a:xfrm>
            <a:off x="12083205" y="13354050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3.3 Aplicación Web</a:t>
            </a:r>
          </a:p>
        </p:txBody>
      </p:sp>
      <p:pic>
        <p:nvPicPr>
          <p:cNvPr id="312" name="navegaciondered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7429" y="3445242"/>
            <a:ext cx="12179491" cy="8359356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hape 313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/>
          </p:cNvSpPr>
          <p:nvPr>
            <p:ph type="title"/>
          </p:nvPr>
        </p:nvSpPr>
        <p:spPr>
          <a:xfrm>
            <a:off x="1930400" y="-142033"/>
            <a:ext cx="16168203" cy="2943895"/>
          </a:xfrm>
          <a:prstGeom prst="rect">
            <a:avLst/>
          </a:prstGeom>
        </p:spPr>
        <p:txBody>
          <a:bodyPr/>
          <a:lstStyle/>
          <a:p>
            <a:r>
              <a:t>Conexión a Base de Datos</a:t>
            </a:r>
          </a:p>
        </p:txBody>
      </p:sp>
      <p:sp>
        <p:nvSpPr>
          <p:cNvPr id="316" name="Shape 316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317" name="Shape 317"/>
          <p:cNvSpPr/>
          <p:nvPr/>
        </p:nvSpPr>
        <p:spPr>
          <a:xfrm>
            <a:off x="9478157" y="6027122"/>
            <a:ext cx="4119402" cy="3560752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Declaración de parámetros de conexión</a:t>
            </a:r>
          </a:p>
        </p:txBody>
      </p:sp>
      <p:sp>
        <p:nvSpPr>
          <p:cNvPr id="318" name="Shape 318"/>
          <p:cNvSpPr/>
          <p:nvPr/>
        </p:nvSpPr>
        <p:spPr>
          <a:xfrm>
            <a:off x="16367449" y="5309939"/>
            <a:ext cx="5097387" cy="4995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Verificación de Parámetros</a:t>
            </a:r>
          </a:p>
        </p:txBody>
      </p:sp>
      <p:sp>
        <p:nvSpPr>
          <p:cNvPr id="319" name="Shape 319"/>
          <p:cNvSpPr/>
          <p:nvPr/>
        </p:nvSpPr>
        <p:spPr>
          <a:xfrm>
            <a:off x="18005166" y="3320142"/>
            <a:ext cx="5259053" cy="127000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Se realiza conexión</a:t>
            </a:r>
          </a:p>
        </p:txBody>
      </p:sp>
      <p:sp>
        <p:nvSpPr>
          <p:cNvPr id="320" name="Shape 320"/>
          <p:cNvSpPr/>
          <p:nvPr/>
        </p:nvSpPr>
        <p:spPr>
          <a:xfrm>
            <a:off x="18005166" y="11273669"/>
            <a:ext cx="5259053" cy="127000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Error de conexión</a:t>
            </a:r>
          </a:p>
        </p:txBody>
      </p:sp>
      <p:sp>
        <p:nvSpPr>
          <p:cNvPr id="321" name="Shape 321"/>
          <p:cNvSpPr/>
          <p:nvPr/>
        </p:nvSpPr>
        <p:spPr>
          <a:xfrm>
            <a:off x="813350" y="4251562"/>
            <a:ext cx="5259054" cy="127000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Dir IP BDD</a:t>
            </a:r>
          </a:p>
        </p:txBody>
      </p:sp>
      <p:sp>
        <p:nvSpPr>
          <p:cNvPr id="322" name="Shape 322"/>
          <p:cNvSpPr/>
          <p:nvPr/>
        </p:nvSpPr>
        <p:spPr>
          <a:xfrm>
            <a:off x="813350" y="5796081"/>
            <a:ext cx="5259054" cy="127000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Nombre de BDD</a:t>
            </a:r>
          </a:p>
        </p:txBody>
      </p:sp>
      <p:sp>
        <p:nvSpPr>
          <p:cNvPr id="323" name="Shape 323"/>
          <p:cNvSpPr/>
          <p:nvPr/>
        </p:nvSpPr>
        <p:spPr>
          <a:xfrm>
            <a:off x="813350" y="7340600"/>
            <a:ext cx="5259054" cy="1270000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Socket</a:t>
            </a:r>
          </a:p>
        </p:txBody>
      </p:sp>
      <p:sp>
        <p:nvSpPr>
          <p:cNvPr id="324" name="Shape 324"/>
          <p:cNvSpPr/>
          <p:nvPr/>
        </p:nvSpPr>
        <p:spPr>
          <a:xfrm>
            <a:off x="813350" y="8885118"/>
            <a:ext cx="5259054" cy="127000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Usuario</a:t>
            </a:r>
          </a:p>
        </p:txBody>
      </p:sp>
      <p:sp>
        <p:nvSpPr>
          <p:cNvPr id="325" name="Shape 325"/>
          <p:cNvSpPr/>
          <p:nvPr/>
        </p:nvSpPr>
        <p:spPr>
          <a:xfrm>
            <a:off x="6496209" y="7172497"/>
            <a:ext cx="2558144" cy="1270001"/>
          </a:xfrm>
          <a:prstGeom prst="leftRightArrow">
            <a:avLst>
              <a:gd name="adj1" fmla="val 18599"/>
              <a:gd name="adj2" fmla="val 4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14021364" y="7172497"/>
            <a:ext cx="2035565" cy="1270001"/>
          </a:xfrm>
          <a:prstGeom prst="rightArrow">
            <a:avLst>
              <a:gd name="adj1" fmla="val 18429"/>
              <a:gd name="adj2" fmla="val 6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27" name="Shape 327"/>
          <p:cNvSpPr/>
          <p:nvPr/>
        </p:nvSpPr>
        <p:spPr>
          <a:xfrm rot="16200000">
            <a:off x="19815847" y="5227000"/>
            <a:ext cx="2035565" cy="1270001"/>
          </a:xfrm>
          <a:prstGeom prst="rightArrow">
            <a:avLst>
              <a:gd name="adj1" fmla="val 18429"/>
              <a:gd name="adj2" fmla="val 6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28" name="Shape 328"/>
          <p:cNvSpPr/>
          <p:nvPr/>
        </p:nvSpPr>
        <p:spPr>
          <a:xfrm rot="5400000">
            <a:off x="19815847" y="9366811"/>
            <a:ext cx="2035565" cy="1270001"/>
          </a:xfrm>
          <a:prstGeom prst="rightArrow">
            <a:avLst>
              <a:gd name="adj1" fmla="val 18429"/>
              <a:gd name="adj2" fmla="val 64000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813350" y="10429637"/>
            <a:ext cx="5259054" cy="1270001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Contraseña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grpId="1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6" fill="hold" grpId="1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1" animBg="1" advAuto="0"/>
      <p:bldP spid="318" grpId="9" animBg="1" advAuto="0"/>
      <p:bldP spid="319" grpId="11" animBg="1" advAuto="0"/>
      <p:bldP spid="320" grpId="13" animBg="1" advAuto="0"/>
      <p:bldP spid="321" grpId="3" animBg="1" advAuto="0"/>
      <p:bldP spid="322" grpId="4" animBg="1" advAuto="0"/>
      <p:bldP spid="323" grpId="5" animBg="1" advAuto="0"/>
      <p:bldP spid="324" grpId="6" animBg="1" advAuto="0"/>
      <p:bldP spid="325" grpId="2" animBg="1" advAuto="0"/>
      <p:bldP spid="326" grpId="8" animBg="1" advAuto="0"/>
      <p:bldP spid="327" grpId="10" animBg="1" advAuto="0"/>
      <p:bldP spid="328" grpId="12" animBg="1" advAuto="0"/>
      <p:bldP spid="329" grpId="7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1930400" y="355600"/>
            <a:ext cx="9651028" cy="3429000"/>
          </a:xfrm>
          <a:prstGeom prst="rect">
            <a:avLst/>
          </a:prstGeom>
        </p:spPr>
        <p:txBody>
          <a:bodyPr/>
          <a:lstStyle/>
          <a:p>
            <a:r>
              <a:t>3.4 Diseño Final</a:t>
            </a:r>
          </a:p>
        </p:txBody>
      </p:sp>
      <p:sp>
        <p:nvSpPr>
          <p:cNvPr id="332" name="Shape 332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333" name="index-ipad.png"/>
          <p:cNvPicPr>
            <a:picLocks noChangeAspect="1"/>
          </p:cNvPicPr>
          <p:nvPr/>
        </p:nvPicPr>
        <p:blipFill>
          <a:blip r:embed="rId2">
            <a:extLst/>
          </a:blip>
          <a:srcRect l="837" t="7675" r="837" b="185"/>
          <a:stretch>
            <a:fillRect/>
          </a:stretch>
        </p:blipFill>
        <p:spPr>
          <a:xfrm>
            <a:off x="571426" y="3902471"/>
            <a:ext cx="11784877" cy="8282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volcan-p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54601" y="975995"/>
            <a:ext cx="10722586" cy="549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clima-celu.png"/>
          <p:cNvPicPr>
            <a:picLocks noChangeAspect="1"/>
          </p:cNvPicPr>
          <p:nvPr/>
        </p:nvPicPr>
        <p:blipFill>
          <a:blip r:embed="rId4">
            <a:extLst/>
          </a:blip>
          <a:srcRect l="152" t="13657" r="152" b="23971"/>
          <a:stretch>
            <a:fillRect/>
          </a:stretch>
        </p:blipFill>
        <p:spPr>
          <a:xfrm>
            <a:off x="15461094" y="6683828"/>
            <a:ext cx="5808790" cy="6460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1" animBg="1" advAuto="0"/>
      <p:bldP spid="334" grpId="2" animBg="1" advAuto="0"/>
      <p:bldP spid="335" grpId="3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title"/>
          </p:nvPr>
        </p:nvSpPr>
        <p:spPr>
          <a:xfrm>
            <a:off x="1810424" y="2211900"/>
            <a:ext cx="20510501" cy="3429001"/>
          </a:xfrm>
          <a:prstGeom prst="rect">
            <a:avLst/>
          </a:prstGeom>
        </p:spPr>
        <p:txBody>
          <a:bodyPr/>
          <a:lstStyle/>
          <a:p>
            <a:r>
              <a:t>Eficiencia del proceso de filtrado</a:t>
            </a:r>
          </a:p>
        </p:txBody>
      </p:sp>
      <p:graphicFrame>
        <p:nvGraphicFramePr>
          <p:cNvPr id="338" name="Chart 338"/>
          <p:cNvGraphicFramePr/>
          <p:nvPr/>
        </p:nvGraphicFramePr>
        <p:xfrm>
          <a:off x="1481261" y="5266957"/>
          <a:ext cx="10223501" cy="7502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39" name="Chart 339"/>
          <p:cNvGraphicFramePr/>
          <p:nvPr/>
        </p:nvGraphicFramePr>
        <p:xfrm>
          <a:off x="12373887" y="5266957"/>
          <a:ext cx="10223501" cy="7502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0" name="Shape 340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341" name="Shape 341"/>
          <p:cNvSpPr/>
          <p:nvPr/>
        </p:nvSpPr>
        <p:spPr>
          <a:xfrm>
            <a:off x="4294423" y="-337601"/>
            <a:ext cx="1442011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90000"/>
              </a:lnSpc>
              <a:defRPr sz="10000"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4.1 Escenarios de Prueba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1" animBg="1" advAuto="0"/>
      <p:bldP spid="339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3" name="Chart 343"/>
          <p:cNvGraphicFramePr/>
          <p:nvPr/>
        </p:nvGraphicFramePr>
        <p:xfrm>
          <a:off x="7384323" y="1647139"/>
          <a:ext cx="10618963" cy="11087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4" name="Shape 344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Visualización de la Aplicación</a:t>
            </a:r>
          </a:p>
        </p:txBody>
      </p:sp>
      <p:graphicFrame>
        <p:nvGraphicFramePr>
          <p:cNvPr id="347" name="Table 347"/>
          <p:cNvGraphicFramePr/>
          <p:nvPr/>
        </p:nvGraphicFramePr>
        <p:xfrm>
          <a:off x="1062760" y="3949700"/>
          <a:ext cx="22271180" cy="806450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4322305"/>
                <a:gridCol w="4484043"/>
                <a:gridCol w="4484043"/>
                <a:gridCol w="4484043"/>
                <a:gridCol w="4484043"/>
              </a:tblGrid>
              <a:tr h="201295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Dispositivo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300">
                          <a:solidFill>
                            <a:srgbClr val="FFFFFF"/>
                          </a:solidFill>
                        </a:rPr>
                        <a:t>Tamaño de pantalla (pulgadas)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Sistema Operativo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Navegador de Internet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Versión del Navegador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201295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Computador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13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Mac OS 10.11.3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Safari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9.0.3</a:t>
                      </a:r>
                    </a:p>
                  </a:txBody>
                  <a:tcPr marL="50800" marR="50800" marT="50800" marB="50800" anchor="ctr" horzOverflow="overflow"/>
                </a:tc>
              </a:tr>
              <a:tr h="201295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Tablet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7,9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IOS 9.2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Safari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9.2</a:t>
                      </a:r>
                    </a:p>
                  </a:txBody>
                  <a:tcPr marL="50800" marR="50800" marT="50800" marB="50800" anchor="ctr" horzOverflow="overflow"/>
                </a:tc>
              </a:tr>
              <a:tr h="201295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Celular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4,5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Android 5.1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Chrome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48.0.2564.95</a:t>
                      </a:r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  <p:sp>
        <p:nvSpPr>
          <p:cNvPr id="348" name="Shape 348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ndex-pc.png"/>
          <p:cNvPicPr>
            <a:picLocks noChangeAspect="1"/>
          </p:cNvPicPr>
          <p:nvPr/>
        </p:nvPicPr>
        <p:blipFill>
          <a:blip r:embed="rId2">
            <a:extLst/>
          </a:blip>
          <a:srcRect l="11452" r="11452"/>
          <a:stretch>
            <a:fillRect/>
          </a:stretch>
        </p:blipFill>
        <p:spPr>
          <a:xfrm>
            <a:off x="1360152" y="528778"/>
            <a:ext cx="9477098" cy="5997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ndex-celu.png"/>
          <p:cNvPicPr>
            <a:picLocks noChangeAspect="1"/>
          </p:cNvPicPr>
          <p:nvPr/>
        </p:nvPicPr>
        <p:blipFill>
          <a:blip r:embed="rId3">
            <a:extLst/>
          </a:blip>
          <a:srcRect t="13699" b="7927"/>
          <a:stretch>
            <a:fillRect/>
          </a:stretch>
        </p:blipFill>
        <p:spPr>
          <a:xfrm>
            <a:off x="16291160" y="547301"/>
            <a:ext cx="6982701" cy="9728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ndex-ipad.PNG"/>
          <p:cNvPicPr>
            <a:picLocks noChangeAspect="1"/>
          </p:cNvPicPr>
          <p:nvPr/>
        </p:nvPicPr>
        <p:blipFill>
          <a:blip r:embed="rId4">
            <a:extLst/>
          </a:blip>
          <a:srcRect t="6547"/>
          <a:stretch>
            <a:fillRect/>
          </a:stretch>
        </p:blipFill>
        <p:spPr>
          <a:xfrm>
            <a:off x="6685673" y="7054335"/>
            <a:ext cx="8794839" cy="616424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hape 353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354" name="Shape 354"/>
          <p:cNvSpPr/>
          <p:nvPr/>
        </p:nvSpPr>
        <p:spPr>
          <a:xfrm>
            <a:off x="11292036" y="1234556"/>
            <a:ext cx="4770817" cy="3237572"/>
          </a:xfrm>
          <a:prstGeom prst="wedgeEllipseCallout">
            <a:avLst>
              <a:gd name="adj1" fmla="val -59604"/>
              <a:gd name="adj2" fmla="val 48785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Computador</a:t>
            </a:r>
          </a:p>
        </p:txBody>
      </p:sp>
      <p:sp>
        <p:nvSpPr>
          <p:cNvPr id="355" name="Shape 355"/>
          <p:cNvSpPr/>
          <p:nvPr/>
        </p:nvSpPr>
        <p:spPr>
          <a:xfrm>
            <a:off x="2353819" y="8208217"/>
            <a:ext cx="3958924" cy="2429027"/>
          </a:xfrm>
          <a:prstGeom prst="wedgeEllipseCallout">
            <a:avLst>
              <a:gd name="adj1" fmla="val 54363"/>
              <a:gd name="adj2" fmla="val 69684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Tablet</a:t>
            </a:r>
          </a:p>
        </p:txBody>
      </p:sp>
      <p:sp>
        <p:nvSpPr>
          <p:cNvPr id="356" name="Shape 356"/>
          <p:cNvSpPr/>
          <p:nvPr/>
        </p:nvSpPr>
        <p:spPr>
          <a:xfrm>
            <a:off x="18195126" y="11068525"/>
            <a:ext cx="3796178" cy="1885389"/>
          </a:xfrm>
          <a:prstGeom prst="wedgeEllipseCallout">
            <a:avLst>
              <a:gd name="adj1" fmla="val -40808"/>
              <a:gd name="adj2" fmla="val -88706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Celular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1" animBg="1" advAuto="0"/>
      <p:bldP spid="351" grpId="5" animBg="1" advAuto="0"/>
      <p:bldP spid="352" grpId="3" animBg="1" advAuto="0"/>
      <p:bldP spid="354" grpId="2" animBg="1" advAuto="0"/>
      <p:bldP spid="355" grpId="4" animBg="1" advAuto="0"/>
      <p:bldP spid="356" grpId="6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clima-celu.png"/>
          <p:cNvPicPr>
            <a:picLocks noChangeAspect="1"/>
          </p:cNvPicPr>
          <p:nvPr/>
        </p:nvPicPr>
        <p:blipFill>
          <a:blip r:embed="rId2">
            <a:extLst/>
          </a:blip>
          <a:srcRect t="13869" b="23469"/>
          <a:stretch>
            <a:fillRect/>
          </a:stretch>
        </p:blipFill>
        <p:spPr>
          <a:xfrm>
            <a:off x="16185912" y="763774"/>
            <a:ext cx="7341130" cy="8177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clima-ipad.png"/>
          <p:cNvPicPr>
            <a:picLocks noChangeAspect="1"/>
          </p:cNvPicPr>
          <p:nvPr/>
        </p:nvPicPr>
        <p:blipFill>
          <a:blip r:embed="rId3">
            <a:extLst/>
          </a:blip>
          <a:srcRect t="6978"/>
          <a:stretch>
            <a:fillRect/>
          </a:stretch>
        </p:blipFill>
        <p:spPr>
          <a:xfrm>
            <a:off x="6050210" y="6374111"/>
            <a:ext cx="9113095" cy="6357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clima-pc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51" y="766212"/>
            <a:ext cx="9906081" cy="5028509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hape 361"/>
          <p:cNvSpPr/>
          <p:nvPr/>
        </p:nvSpPr>
        <p:spPr>
          <a:xfrm>
            <a:off x="11306211" y="1419980"/>
            <a:ext cx="4302666" cy="1921568"/>
          </a:xfrm>
          <a:prstGeom prst="wedgeEllipseCallout">
            <a:avLst>
              <a:gd name="adj1" fmla="val -61015"/>
              <a:gd name="adj2" fmla="val 51673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Computador</a:t>
            </a:r>
          </a:p>
        </p:txBody>
      </p:sp>
      <p:sp>
        <p:nvSpPr>
          <p:cNvPr id="362" name="Shape 362"/>
          <p:cNvSpPr/>
          <p:nvPr/>
        </p:nvSpPr>
        <p:spPr>
          <a:xfrm>
            <a:off x="2077357" y="7916851"/>
            <a:ext cx="3306644" cy="1819406"/>
          </a:xfrm>
          <a:prstGeom prst="wedgeEllipseCallout">
            <a:avLst>
              <a:gd name="adj1" fmla="val 67651"/>
              <a:gd name="adj2" fmla="val 65081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Tablet</a:t>
            </a:r>
          </a:p>
        </p:txBody>
      </p:sp>
      <p:sp>
        <p:nvSpPr>
          <p:cNvPr id="363" name="Shape 363"/>
          <p:cNvSpPr/>
          <p:nvPr/>
        </p:nvSpPr>
        <p:spPr>
          <a:xfrm>
            <a:off x="18222771" y="9566664"/>
            <a:ext cx="4035491" cy="1540567"/>
          </a:xfrm>
          <a:prstGeom prst="wedgeEllipseCallout">
            <a:avLst>
              <a:gd name="adj1" fmla="val -31277"/>
              <a:gd name="adj2" fmla="val -87339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Celular</a:t>
            </a:r>
          </a:p>
        </p:txBody>
      </p:sp>
      <p:sp>
        <p:nvSpPr>
          <p:cNvPr id="364" name="Shape 364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" grpId="5" animBg="1" advAuto="0"/>
      <p:bldP spid="359" grpId="3" animBg="1" advAuto="0"/>
      <p:bldP spid="360" grpId="1" animBg="1" advAuto="0"/>
      <p:bldP spid="361" grpId="2" animBg="1" advAuto="0"/>
      <p:bldP spid="362" grpId="4" animBg="1" advAuto="0"/>
      <p:bldP spid="363" grpId="6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Pruebas del Servidor</a:t>
            </a:r>
          </a:p>
        </p:txBody>
      </p:sp>
      <p:graphicFrame>
        <p:nvGraphicFramePr>
          <p:cNvPr id="367" name="Table 367"/>
          <p:cNvGraphicFramePr/>
          <p:nvPr/>
        </p:nvGraphicFramePr>
        <p:xfrm>
          <a:off x="1552202" y="3949700"/>
          <a:ext cx="21292296" cy="806450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10639797"/>
                <a:gridCol w="10639797"/>
              </a:tblGrid>
              <a:tr h="201295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Prueba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Resultado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201295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Servidor Local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Funcionamiento correcto de la aplicación.</a:t>
                      </a:r>
                    </a:p>
                  </a:txBody>
                  <a:tcPr marL="50800" marR="50800" marT="50800" marB="50800" anchor="ctr" horzOverflow="overflow"/>
                </a:tc>
              </a:tr>
              <a:tr h="201295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Servidores Externos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Python no fue soportado como motor de búsqueda y para el proceso del filtrado.</a:t>
                      </a:r>
                    </a:p>
                  </a:txBody>
                  <a:tcPr marL="50800" marR="50800" marT="50800" marB="50800" anchor="ctr" horzOverflow="overflow"/>
                </a:tc>
              </a:tr>
              <a:tr h="201295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Apertura de puerto HTTP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Negación por parte del proveedor del servicio de Internet.</a:t>
                      </a:r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  <p:sp>
        <p:nvSpPr>
          <p:cNvPr id="368" name="Shape 368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Comportamiento Social</a:t>
            </a:r>
          </a:p>
        </p:txBody>
      </p:sp>
      <p:graphicFrame>
        <p:nvGraphicFramePr>
          <p:cNvPr id="371" name="Table 371"/>
          <p:cNvGraphicFramePr/>
          <p:nvPr/>
        </p:nvGraphicFramePr>
        <p:xfrm>
          <a:off x="5969345" y="3949700"/>
          <a:ext cx="13628808" cy="806450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6808053"/>
                <a:gridCol w="6808053"/>
              </a:tblGrid>
              <a:tr h="1150257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Categoría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Tipo de evento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1150257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Política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Manifestación Política</a:t>
                      </a:r>
                    </a:p>
                  </a:txBody>
                  <a:tcPr marL="50800" marR="50800" marT="50800" marB="50800" anchor="ctr" horzOverflow="overflow"/>
                </a:tc>
              </a:tr>
              <a:tr h="1150257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Farándula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Evento Musical</a:t>
                      </a:r>
                    </a:p>
                  </a:txBody>
                  <a:tcPr marL="50800" marR="50800" marT="50800" marB="50800" anchor="ctr" horzOverflow="overflow"/>
                </a:tc>
              </a:tr>
              <a:tr h="1150257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Telúrico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Día normal de observación</a:t>
                      </a:r>
                    </a:p>
                  </a:txBody>
                  <a:tcPr marL="50800" marR="50800" marT="50800" marB="50800" anchor="ctr" horzOverflow="overflow"/>
                </a:tc>
              </a:tr>
              <a:tr h="1150257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Incendio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Pocos eventos registrados</a:t>
                      </a:r>
                    </a:p>
                  </a:txBody>
                  <a:tcPr marL="50800" marR="50800" marT="50800" marB="50800" anchor="ctr" horzOverflow="overflow"/>
                </a:tc>
              </a:tr>
              <a:tr h="1150257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Climatológico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Día normal de observación</a:t>
                      </a:r>
                    </a:p>
                  </a:txBody>
                  <a:tcPr marL="50800" marR="50800" marT="50800" marB="50800" anchor="ctr" horzOverflow="overflow"/>
                </a:tc>
              </a:tr>
              <a:tr h="1150257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FFFFFF"/>
                          </a:solidFill>
                        </a:rPr>
                        <a:t>Volcánico</a:t>
                      </a:r>
                    </a:p>
                  </a:txBody>
                  <a:tcPr marL="50800" marR="50800" marT="50800" marB="50800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400">
                          <a:solidFill>
                            <a:srgbClr val="818181"/>
                          </a:solidFill>
                        </a:rPr>
                        <a:t>Día normal de observación</a:t>
                      </a:r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  <p:sp>
        <p:nvSpPr>
          <p:cNvPr id="372" name="Shape 372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1.1 Antecedentes</a:t>
            </a:r>
          </a:p>
        </p:txBody>
      </p:sp>
      <p:sp>
        <p:nvSpPr>
          <p:cNvPr id="180" name="Shape 180"/>
          <p:cNvSpPr>
            <a:spLocks noGrp="1"/>
          </p:cNvSpPr>
          <p:nvPr>
            <p:ph type="sldNum" sz="quarter" idx="4294967295"/>
          </p:nvPr>
        </p:nvSpPr>
        <p:spPr>
          <a:xfrm>
            <a:off x="12083205" y="13354050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3511938" y="3762483"/>
            <a:ext cx="7758556" cy="3429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Por su ubicación geográfica el Ecuador no está exento a catástrofes naturales. </a:t>
            </a:r>
          </a:p>
        </p:txBody>
      </p:sp>
      <p:sp>
        <p:nvSpPr>
          <p:cNvPr id="182" name="Shape 182"/>
          <p:cNvSpPr/>
          <p:nvPr/>
        </p:nvSpPr>
        <p:spPr>
          <a:xfrm>
            <a:off x="12220509" y="3762483"/>
            <a:ext cx="7758556" cy="3429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El Ministerio Coordinador de Seguridad toma las decisiones y ejecuta un modo de acción sobre la situación.</a:t>
            </a:r>
          </a:p>
        </p:txBody>
      </p:sp>
      <p:sp>
        <p:nvSpPr>
          <p:cNvPr id="183" name="Shape 183"/>
          <p:cNvSpPr/>
          <p:nvPr/>
        </p:nvSpPr>
        <p:spPr>
          <a:xfrm>
            <a:off x="3511938" y="7854129"/>
            <a:ext cx="7758556" cy="3153294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En el país se han desarrollado proyectos de sistemas de alerta temprana.</a:t>
            </a:r>
          </a:p>
        </p:txBody>
      </p:sp>
      <p:sp>
        <p:nvSpPr>
          <p:cNvPr id="184" name="Shape 184"/>
          <p:cNvSpPr/>
          <p:nvPr/>
        </p:nvSpPr>
        <p:spPr>
          <a:xfrm>
            <a:off x="12137571" y="7934325"/>
            <a:ext cx="7924434" cy="299290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 prensa contribuye a la cobertura de los Desastres Naturales.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animBg="1" advAuto="0"/>
      <p:bldP spid="182" grpId="2" animBg="1" advAuto="0"/>
      <p:bldP spid="183" grpId="3" animBg="1" advAuto="0"/>
      <p:bldP spid="184" grpId="4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4" name="Chart 374"/>
          <p:cNvGraphicFramePr/>
          <p:nvPr/>
        </p:nvGraphicFramePr>
        <p:xfrm>
          <a:off x="1360166" y="847319"/>
          <a:ext cx="10023923" cy="1191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75" name="Chart 375"/>
          <p:cNvGraphicFramePr/>
          <p:nvPr/>
        </p:nvGraphicFramePr>
        <p:xfrm>
          <a:off x="12499787" y="847319"/>
          <a:ext cx="10108683" cy="1191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6" name="Shape 376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xfrm>
            <a:off x="2206862" y="355600"/>
            <a:ext cx="20510501" cy="3429000"/>
          </a:xfrm>
          <a:prstGeom prst="rect">
            <a:avLst/>
          </a:prstGeom>
        </p:spPr>
        <p:txBody>
          <a:bodyPr/>
          <a:lstStyle/>
          <a:p>
            <a:r>
              <a:t>4.2 Resultados Estadísticos</a:t>
            </a:r>
          </a:p>
        </p:txBody>
      </p:sp>
      <p:graphicFrame>
        <p:nvGraphicFramePr>
          <p:cNvPr id="379" name="Chart 379"/>
          <p:cNvGraphicFramePr/>
          <p:nvPr/>
        </p:nvGraphicFramePr>
        <p:xfrm>
          <a:off x="2026298" y="3450156"/>
          <a:ext cx="9207501" cy="8122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80" name="Chart 380"/>
          <p:cNvGraphicFramePr/>
          <p:nvPr/>
        </p:nvGraphicFramePr>
        <p:xfrm>
          <a:off x="12476016" y="3140469"/>
          <a:ext cx="9811776" cy="9570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1" name="Shape 381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Conclusiones</a:t>
            </a:r>
          </a:p>
        </p:txBody>
      </p:sp>
      <p:sp>
        <p:nvSpPr>
          <p:cNvPr id="384" name="Shape 384"/>
          <p:cNvSpPr>
            <a:spLocks noGrp="1"/>
          </p:cNvSpPr>
          <p:nvPr>
            <p:ph type="body" idx="1"/>
          </p:nvPr>
        </p:nvSpPr>
        <p:spPr>
          <a:xfrm>
            <a:off x="1930400" y="3010202"/>
            <a:ext cx="20510500" cy="9701030"/>
          </a:xfrm>
          <a:prstGeom prst="rect">
            <a:avLst/>
          </a:prstGeom>
        </p:spPr>
        <p:txBody>
          <a:bodyPr/>
          <a:lstStyle/>
          <a:p>
            <a:pPr marL="422026" indent="-422026" algn="just" defTabSz="709930">
              <a:spcBef>
                <a:spcPts val="3300"/>
              </a:spcBef>
              <a:buClr>
                <a:srgbClr val="777775"/>
              </a:buClr>
              <a:buSzPct val="115000"/>
              <a:buChar char="•"/>
              <a:defRPr sz="3612"/>
            </a:pPr>
            <a:r>
              <a:t>Para el cálculo del tamaño de la ventana de operación de la librería Tweepy y el API de Twitter, se determinó que el valor de la misma es de 15 consultas en el período de 60 minutos o una hora, debido a que al superar el número de consultas se genera un bloqueo en el API prohibiendo realizar alguna acción de conexión o consulta durante un período de 60 minutos. </a:t>
            </a:r>
            <a:endParaRPr>
              <a:latin typeface="Symbol"/>
              <a:ea typeface="Symbol"/>
              <a:cs typeface="Symbol"/>
              <a:sym typeface="Symbol"/>
            </a:endParaRPr>
          </a:p>
          <a:p>
            <a:pPr marL="422026" indent="-422026" algn="just" defTabSz="709930">
              <a:spcBef>
                <a:spcPts val="3300"/>
              </a:spcBef>
              <a:buClr>
                <a:srgbClr val="777775"/>
              </a:buClr>
              <a:buSzPct val="115000"/>
              <a:buChar char="•"/>
              <a:defRPr sz="3612"/>
            </a:pPr>
            <a:r>
              <a:t>Se determinó que el período entre extracción de Tweets debe ser de 20 minutos, debido al bajo promedio de Tweets repetidos o nulos que se registran y la baja pérdida de información que en este intervalo se generó. </a:t>
            </a:r>
            <a:endParaRPr>
              <a:latin typeface="Symbol"/>
              <a:ea typeface="Symbol"/>
              <a:cs typeface="Symbol"/>
              <a:sym typeface="Symbol"/>
            </a:endParaRPr>
          </a:p>
          <a:p>
            <a:pPr marL="422026" indent="-422026" algn="just" defTabSz="709930">
              <a:spcBef>
                <a:spcPts val="3300"/>
              </a:spcBef>
              <a:buClr>
                <a:srgbClr val="777775"/>
              </a:buClr>
              <a:buSzPct val="115000"/>
              <a:buChar char="•"/>
              <a:defRPr sz="3612"/>
            </a:pPr>
            <a:r>
              <a:t>Se determinó que la eficiencia del algoritmo de filtrado de Tweets supera el 93% y se considera adecuado para la realización del proyecto, todo esto debido a que las fallas generadas son errores de contexto del contenido de una frase y de uso que se les da a las palabras. </a:t>
            </a:r>
            <a:endParaRPr>
              <a:latin typeface="Symbol"/>
              <a:ea typeface="Symbol"/>
              <a:cs typeface="Symbol"/>
              <a:sym typeface="Symbol"/>
            </a:endParaRPr>
          </a:p>
          <a:p>
            <a:pPr marL="422026" indent="-422026" algn="just" defTabSz="709930">
              <a:spcBef>
                <a:spcPts val="3300"/>
              </a:spcBef>
              <a:buClr>
                <a:srgbClr val="777775"/>
              </a:buClr>
              <a:buSzPct val="115000"/>
              <a:buChar char="•"/>
              <a:defRPr sz="3612"/>
            </a:pPr>
            <a:r>
              <a:t>De las pruebas realizadas para determinar el límite del contenido adecuado de forma vertical (número de Tweets) para mostrar en pantalla, se delimitó a 10 ítems por categoría y en orden descendente, para facilitar la visualización en todos los dispositivos sin necesidad de crear versiones exclusivas para cada uno de estos (Computador, Tablet o Celular móvil).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/>
            </a:r>
            <a:br>
              <a:rPr>
                <a:latin typeface="Symbol"/>
                <a:ea typeface="Symbol"/>
                <a:cs typeface="Symbol"/>
                <a:sym typeface="Symbol"/>
              </a:rPr>
            </a:br>
            <a:endParaRPr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385" name="Shape 385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/>
          </p:cNvSpPr>
          <p:nvPr>
            <p:ph type="body" idx="1"/>
          </p:nvPr>
        </p:nvSpPr>
        <p:spPr>
          <a:xfrm>
            <a:off x="939086" y="975273"/>
            <a:ext cx="22529640" cy="12022229"/>
          </a:xfrm>
          <a:prstGeom prst="rect">
            <a:avLst/>
          </a:prstGeom>
        </p:spPr>
        <p:txBody>
          <a:bodyPr/>
          <a:lstStyle/>
          <a:p>
            <a:pPr marL="412211" indent="-412211" algn="just" defTabSz="693419">
              <a:spcBef>
                <a:spcPts val="3200"/>
              </a:spcBef>
              <a:buClr>
                <a:srgbClr val="777775"/>
              </a:buClr>
              <a:buSzPct val="115000"/>
              <a:buChar char="•"/>
              <a:defRPr sz="3528"/>
            </a:pPr>
            <a:r>
              <a:t>Las pruebas de funcionamiento del servidor de la aplicación solo se pudieron realizar a nivel de una red local, debido a las limitaciones presentadas por los host de Internet al no soportar la ejecución de Python y el proveedor del servicio en la negativa de la apertura del puerto 80. </a:t>
            </a:r>
            <a:endParaRPr>
              <a:latin typeface="Symbol"/>
              <a:ea typeface="Symbol"/>
              <a:cs typeface="Symbol"/>
              <a:sym typeface="Symbol"/>
            </a:endParaRPr>
          </a:p>
          <a:p>
            <a:pPr marL="412211" indent="-412211" algn="just" defTabSz="693419">
              <a:spcBef>
                <a:spcPts val="3200"/>
              </a:spcBef>
              <a:buClr>
                <a:srgbClr val="777775"/>
              </a:buClr>
              <a:buSzPct val="115000"/>
              <a:buChar char="•"/>
              <a:defRPr sz="3528"/>
            </a:pPr>
            <a:r>
              <a:t>Al analizar los resultados de las pruebas realizadas sobre el comportamiento social, se puede afirmar que los usuarios de la red social Twitter dan una mayor cobertura a eventos de farándula que a eventos relacionados a Desastres Naturales o Política, en base a la cantidad de Re Tweets que los eventos registraron. </a:t>
            </a:r>
          </a:p>
          <a:p>
            <a:pPr marL="412211" indent="-412211" algn="just" defTabSz="693419">
              <a:spcBef>
                <a:spcPts val="3200"/>
              </a:spcBef>
              <a:buClr>
                <a:srgbClr val="777775"/>
              </a:buClr>
              <a:buSzPct val="115000"/>
              <a:buChar char="•"/>
              <a:defRPr sz="3528"/>
            </a:pPr>
            <a:r>
              <a:t>Para realizar el registro de varios usuarios y personalización de la aplicación se requiere que los mismos posean una cuenta de desarrollador en Twitter, esto se debe a las limitaciones de la librería Tweepy, que como parámetros de conexión requiere de cuatro permisos de autorización que son obtenidos como desarrollador de aplicaciones para la red social. </a:t>
            </a:r>
            <a:endParaRPr sz="1008">
              <a:latin typeface="Times"/>
              <a:ea typeface="Times"/>
              <a:cs typeface="Times"/>
              <a:sym typeface="Times"/>
            </a:endParaRPr>
          </a:p>
          <a:p>
            <a:pPr marL="412211" indent="-412211" algn="just" defTabSz="693419">
              <a:spcBef>
                <a:spcPts val="3200"/>
              </a:spcBef>
              <a:buClr>
                <a:srgbClr val="777775"/>
              </a:buClr>
              <a:buSzPct val="115000"/>
              <a:buChar char="•"/>
              <a:defRPr sz="3528"/>
            </a:pPr>
            <a:r>
              <a:t>El API de Twitter permite extraer información sobre un Tweet, como es: la fecha de creación, el usuario que generó el Tweet y la ubicación geográfica donde se realiza el post. Esta última información debe ser activada por los usuarios en la configuración de la cuenta, debido a esto no se pudo completar la realización de un mapa de eventos en tiempo real, sino uno actualizado manualmente. </a:t>
            </a:r>
            <a:endParaRPr>
              <a:latin typeface="Symbol"/>
              <a:ea typeface="Symbol"/>
              <a:cs typeface="Symbol"/>
              <a:sym typeface="Symbol"/>
            </a:endParaRPr>
          </a:p>
          <a:p>
            <a:pPr marL="412211" indent="-412211" algn="just" defTabSz="693419">
              <a:spcBef>
                <a:spcPts val="3200"/>
              </a:spcBef>
              <a:buClr>
                <a:srgbClr val="777775"/>
              </a:buClr>
              <a:buSzPct val="115000"/>
              <a:buChar char="•"/>
              <a:defRPr sz="3528"/>
            </a:pPr>
            <a:r>
              <a:t>Al analizar la base de datos y los resultados obtenidos se pudo determinar que los organismos de seguridad y control como también las instituciones periodísticas son los principales agentes que brindan cobertura y seguimiento sobre la información de Desastres Naturales y no los usuarios como se pensó, debido a que los mismos usan más la red social como medio informativo. </a:t>
            </a:r>
          </a:p>
        </p:txBody>
      </p:sp>
      <p:sp>
        <p:nvSpPr>
          <p:cNvPr id="388" name="Shape 388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Trabajos Futuros</a:t>
            </a:r>
          </a:p>
        </p:txBody>
      </p:sp>
      <p:sp>
        <p:nvSpPr>
          <p:cNvPr id="391" name="Shape 3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22026" indent="-422026" algn="just" defTabSz="709930">
              <a:spcBef>
                <a:spcPts val="3300"/>
              </a:spcBef>
              <a:buClr>
                <a:srgbClr val="777775"/>
              </a:buClr>
              <a:buSzPct val="115000"/>
              <a:buChar char="•"/>
              <a:defRPr sz="3612"/>
            </a:pPr>
            <a:r>
              <a:t>Se propone la realización de un estudio y análisis prolongado sobre el comportamiento social en su uso de la aplicación Twitter, como medio de información e interacción con los usuarios.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/>
            </a:r>
            <a:br>
              <a:rPr>
                <a:latin typeface="Symbol"/>
                <a:ea typeface="Symbol"/>
                <a:cs typeface="Symbol"/>
                <a:sym typeface="Symbol"/>
              </a:rPr>
            </a:br>
            <a:endParaRPr>
              <a:latin typeface="Symbol"/>
              <a:ea typeface="Symbol"/>
              <a:cs typeface="Symbol"/>
              <a:sym typeface="Symbol"/>
            </a:endParaRPr>
          </a:p>
          <a:p>
            <a:pPr marL="422026" indent="-422026" algn="just" defTabSz="709930">
              <a:spcBef>
                <a:spcPts val="3300"/>
              </a:spcBef>
              <a:buClr>
                <a:srgbClr val="777775"/>
              </a:buClr>
              <a:buSzPct val="115000"/>
              <a:buChar char="•"/>
              <a:defRPr sz="3612"/>
            </a:pPr>
            <a:r>
              <a:t>NLTK es una herramienta completamente desarrollada para el idioma Inglés donde se permite analizar el contexto de una frase, texto u oración de una forma gramatical, pero para el Español estas capacidades no están implementadas en su totalidad, es por eso que se propone complementar a la herramienta para poder analizar el contexto del texto a analizar para mejorar el proceso de filtrado.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/>
            </a:r>
            <a:br>
              <a:rPr>
                <a:latin typeface="Symbol"/>
                <a:ea typeface="Symbol"/>
                <a:cs typeface="Symbol"/>
                <a:sym typeface="Symbol"/>
              </a:rPr>
            </a:br>
            <a:endParaRPr>
              <a:latin typeface="Symbol"/>
              <a:ea typeface="Symbol"/>
              <a:cs typeface="Symbol"/>
              <a:sym typeface="Symbol"/>
            </a:endParaRPr>
          </a:p>
          <a:p>
            <a:pPr marL="422026" indent="-422026" algn="just" defTabSz="709930">
              <a:spcBef>
                <a:spcPts val="3300"/>
              </a:spcBef>
              <a:buClr>
                <a:srgbClr val="777775"/>
              </a:buClr>
              <a:buSzPct val="115000"/>
              <a:buChar char="•"/>
              <a:defRPr sz="3612"/>
            </a:pPr>
            <a:r>
              <a:t>Se propone la creación de aplicaciones móviles para los sistemas operativos predominantes en el mercado (IOS, Android), de una manera cliente/servidor, donde el teléfono móvil servirá solo de cliente y podrá visualizar los resultados en tiempo real; y que la obtención de datos se realice en un servidor dedicado. </a:t>
            </a:r>
          </a:p>
        </p:txBody>
      </p:sp>
      <p:sp>
        <p:nvSpPr>
          <p:cNvPr id="392" name="Shape 392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/>
          </p:cNvSpPr>
          <p:nvPr>
            <p:ph type="body" idx="13"/>
          </p:nvPr>
        </p:nvSpPr>
        <p:spPr>
          <a:xfrm>
            <a:off x="2387600" y="5607735"/>
            <a:ext cx="19621500" cy="1751230"/>
          </a:xfrm>
          <a:prstGeom prst="rect">
            <a:avLst/>
          </a:prstGeom>
        </p:spPr>
        <p:txBody>
          <a:bodyPr/>
          <a:lstStyle>
            <a:lvl1pPr>
              <a:defRPr sz="11100"/>
            </a:lvl1pPr>
          </a:lstStyle>
          <a:p>
            <a:r>
              <a:t>“Gracias”</a:t>
            </a:r>
          </a:p>
        </p:txBody>
      </p:sp>
      <p:sp>
        <p:nvSpPr>
          <p:cNvPr id="395" name="Shape 395"/>
          <p:cNvSpPr>
            <a:spLocks noGrp="1"/>
          </p:cNvSpPr>
          <p:nvPr>
            <p:ph type="body" idx="14"/>
          </p:nvPr>
        </p:nvSpPr>
        <p:spPr>
          <a:xfrm>
            <a:off x="17482456" y="12243404"/>
            <a:ext cx="6034769" cy="659588"/>
          </a:xfrm>
          <a:prstGeom prst="rect">
            <a:avLst/>
          </a:prstGeom>
        </p:spPr>
        <p:txBody>
          <a:bodyPr/>
          <a:lstStyle/>
          <a:p>
            <a:r>
              <a:t>– Miguel Maldonado</a:t>
            </a:r>
          </a:p>
        </p:txBody>
      </p:sp>
      <p:sp>
        <p:nvSpPr>
          <p:cNvPr id="396" name="Shape 396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1.2 Justificación</a:t>
            </a:r>
          </a:p>
        </p:txBody>
      </p:sp>
      <p:sp>
        <p:nvSpPr>
          <p:cNvPr id="189" name="Shape 189"/>
          <p:cNvSpPr>
            <a:spLocks noGrp="1"/>
          </p:cNvSpPr>
          <p:nvPr>
            <p:ph type="sldNum" sz="quarter" idx="4294967295"/>
          </p:nvPr>
        </p:nvSpPr>
        <p:spPr>
          <a:xfrm>
            <a:off x="12083205" y="13354050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10885416" y="3151759"/>
            <a:ext cx="12564686" cy="4633601"/>
          </a:xfrm>
          <a:prstGeom prst="wedgeEllipseCallout">
            <a:avLst>
              <a:gd name="adj1" fmla="val -49783"/>
              <a:gd name="adj2" fmla="val 59415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Entidades de gobierno, unidades de seguridad, municipios, empresas públicas, entre otras, utilizan Twitter para informar sobre sus actividades o para reportar sobre un evento como los Desastres Naturales.</a:t>
            </a:r>
          </a:p>
        </p:txBody>
      </p:sp>
      <p:sp>
        <p:nvSpPr>
          <p:cNvPr id="192" name="Shape 192"/>
          <p:cNvSpPr/>
          <p:nvPr/>
        </p:nvSpPr>
        <p:spPr>
          <a:xfrm>
            <a:off x="4562496" y="6471816"/>
            <a:ext cx="5360352" cy="519314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Twitter se ha convertido en un informante de sucesos y noticias a nivel mundial.</a:t>
            </a:r>
          </a:p>
        </p:txBody>
      </p:sp>
      <p:sp>
        <p:nvSpPr>
          <p:cNvPr id="7" name="Shape 190"/>
          <p:cNvSpPr/>
          <p:nvPr/>
        </p:nvSpPr>
        <p:spPr>
          <a:xfrm>
            <a:off x="11322591" y="7785360"/>
            <a:ext cx="12564686" cy="4633601"/>
          </a:xfrm>
          <a:prstGeom prst="wedgeEllipseCallout">
            <a:avLst>
              <a:gd name="adj1" fmla="val -58163"/>
              <a:gd name="adj2" fmla="val -2179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s-ES_tradnl" sz="4400" dirty="0"/>
              <a:t>El uso de esta red social por parte de estas entidades requiere de personal dedicado para el monitoreo continuo, lo que es complementado por la cobertura que realizan los usuarios.</a:t>
            </a:r>
            <a:endParaRPr lang="es-ES_tradnl" sz="4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2" animBg="1" advAuto="0"/>
      <p:bldP spid="192" grpId="1" animBg="1" advAuto="0"/>
      <p:bldP spid="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1.3.1 General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algn="just">
              <a:buSzTx/>
              <a:buNone/>
              <a:defRPr sz="6000"/>
            </a:lvl1pPr>
          </a:lstStyle>
          <a:p>
            <a:r>
              <a:t>Diseñar e implementar un sistema automático para el monitoreo de desastres naturales empleando procesamiento de lenguaje natural sobre redes sociales. </a:t>
            </a:r>
          </a:p>
        </p:txBody>
      </p:sp>
      <p:sp>
        <p:nvSpPr>
          <p:cNvPr id="198" name="Shape 198"/>
          <p:cNvSpPr>
            <a:spLocks noGrp="1"/>
          </p:cNvSpPr>
          <p:nvPr>
            <p:ph type="sldNum" sz="quarter" idx="4294967295"/>
          </p:nvPr>
        </p:nvSpPr>
        <p:spPr>
          <a:xfrm>
            <a:off x="12083205" y="13354050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1.3.2 Específicos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19937" indent="-519937" algn="just" defTabSz="734694">
              <a:spcBef>
                <a:spcPts val="4000"/>
              </a:spcBef>
              <a:buClr>
                <a:srgbClr val="777775"/>
              </a:buClr>
              <a:buSzPct val="115000"/>
              <a:buChar char="•"/>
              <a:defRPr sz="4450"/>
            </a:pPr>
            <a:r>
              <a:t>Realizar el estudio del estado del arte del procesamiento del lenguaje natural para el análisis de eventos. </a:t>
            </a:r>
            <a:endParaRPr>
              <a:latin typeface="Times"/>
              <a:ea typeface="Times"/>
              <a:cs typeface="Times"/>
              <a:sym typeface="Times"/>
            </a:endParaRPr>
          </a:p>
          <a:p>
            <a:pPr marL="519937" indent="-519937" algn="just" defTabSz="734694">
              <a:spcBef>
                <a:spcPts val="4000"/>
              </a:spcBef>
              <a:buClr>
                <a:srgbClr val="777775"/>
              </a:buClr>
              <a:buSzPct val="115000"/>
              <a:buChar char="•"/>
              <a:defRPr sz="4450"/>
            </a:pPr>
            <a:r>
              <a:t>Investigar las herramientas para la implementación del procesamiento del lenguaje natural. </a:t>
            </a:r>
            <a:endParaRPr sz="1068">
              <a:latin typeface="Times"/>
              <a:ea typeface="Times"/>
              <a:cs typeface="Times"/>
              <a:sym typeface="Times"/>
            </a:endParaRPr>
          </a:p>
          <a:p>
            <a:pPr marL="519937" indent="-519937" algn="just" defTabSz="734694">
              <a:spcBef>
                <a:spcPts val="4000"/>
              </a:spcBef>
              <a:buClr>
                <a:srgbClr val="777775"/>
              </a:buClr>
              <a:buSzPct val="115000"/>
              <a:buChar char="•"/>
              <a:defRPr sz="4450"/>
            </a:pPr>
            <a:r>
              <a:t>Diseñar una base de datos para la recolección de Tweets para el seguimiento de eventos sociales. </a:t>
            </a:r>
            <a:endParaRPr>
              <a:latin typeface="Times"/>
              <a:ea typeface="Times"/>
              <a:cs typeface="Times"/>
              <a:sym typeface="Times"/>
            </a:endParaRPr>
          </a:p>
          <a:p>
            <a:pPr marL="519937" indent="-519937" algn="just" defTabSz="734694">
              <a:spcBef>
                <a:spcPts val="4000"/>
              </a:spcBef>
              <a:buClr>
                <a:srgbClr val="777775"/>
              </a:buClr>
              <a:buSzPct val="115000"/>
              <a:buChar char="•"/>
              <a:defRPr sz="4450"/>
            </a:pPr>
            <a:r>
              <a:t>Diseñar una interfaz gráfica que permita visualizar los resultados.</a:t>
            </a:r>
          </a:p>
          <a:p>
            <a:pPr marL="519937" indent="-519937" algn="just" defTabSz="734694">
              <a:spcBef>
                <a:spcPts val="4000"/>
              </a:spcBef>
              <a:buClr>
                <a:srgbClr val="777775"/>
              </a:buClr>
              <a:buSzPct val="115000"/>
              <a:buChar char="•"/>
              <a:defRPr sz="4450"/>
            </a:pPr>
            <a:r>
              <a:t>Generar reportes de los sucesos más importantes para el establecimiento de las zonas de análisis. 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4294967295"/>
          </p:nvPr>
        </p:nvSpPr>
        <p:spPr>
          <a:xfrm>
            <a:off x="12083205" y="13354050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2.1 Inteligencia Artificial</a:t>
            </a:r>
          </a:p>
        </p:txBody>
      </p:sp>
      <p:sp>
        <p:nvSpPr>
          <p:cNvPr id="205" name="Shape 205"/>
          <p:cNvSpPr>
            <a:spLocks noGrp="1"/>
          </p:cNvSpPr>
          <p:nvPr>
            <p:ph type="sldNum" sz="quarter" idx="4294967295"/>
          </p:nvPr>
        </p:nvSpPr>
        <p:spPr>
          <a:xfrm>
            <a:off x="12083205" y="13354050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9294515" y="6720632"/>
            <a:ext cx="5818782" cy="4993067"/>
          </a:xfrm>
          <a:prstGeom prst="roundRect">
            <a:avLst>
              <a:gd name="adj" fmla="val 14696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¿Qué es la Inteligencia Artificial?</a:t>
            </a:r>
          </a:p>
        </p:txBody>
      </p:sp>
      <p:sp>
        <p:nvSpPr>
          <p:cNvPr id="207" name="Shape 207"/>
          <p:cNvSpPr/>
          <p:nvPr/>
        </p:nvSpPr>
        <p:spPr>
          <a:xfrm>
            <a:off x="16149302" y="3154945"/>
            <a:ext cx="4093051" cy="3226017"/>
          </a:xfrm>
          <a:prstGeom prst="wedgeEllipseCallout">
            <a:avLst>
              <a:gd name="adj1" fmla="val -68777"/>
              <a:gd name="adj2" fmla="val 86468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¿Cuáles son sus objetivos?</a:t>
            </a:r>
          </a:p>
        </p:txBody>
      </p:sp>
      <p:sp>
        <p:nvSpPr>
          <p:cNvPr id="208" name="Shape 208"/>
          <p:cNvSpPr/>
          <p:nvPr/>
        </p:nvSpPr>
        <p:spPr>
          <a:xfrm>
            <a:off x="2752854" y="4363412"/>
            <a:ext cx="4539819" cy="2926012"/>
          </a:xfrm>
          <a:prstGeom prst="wedgeEllipseCallout">
            <a:avLst>
              <a:gd name="adj1" fmla="val 89230"/>
              <a:gd name="adj2" fmla="val 73714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¿Cuáles son sus orígenes?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1" animBg="1" advAuto="0"/>
      <p:bldP spid="207" grpId="3" animBg="1" advAuto="0"/>
      <p:bldP spid="208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sldNum" sz="quarter" idx="4294967295"/>
          </p:nvPr>
        </p:nvSpPr>
        <p:spPr>
          <a:xfrm>
            <a:off x="12083205" y="13354050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7434602" y="5580591"/>
            <a:ext cx="3486346" cy="2381899"/>
          </a:xfrm>
          <a:prstGeom prst="rightArrow">
            <a:avLst>
              <a:gd name="adj1" fmla="val 50946"/>
              <a:gd name="adj2" fmla="val 36536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Robótica</a:t>
            </a:r>
          </a:p>
        </p:txBody>
      </p:sp>
      <p:sp>
        <p:nvSpPr>
          <p:cNvPr id="214" name="Shape 214"/>
          <p:cNvSpPr/>
          <p:nvPr/>
        </p:nvSpPr>
        <p:spPr>
          <a:xfrm>
            <a:off x="8955362" y="3292107"/>
            <a:ext cx="5354844" cy="2381899"/>
          </a:xfrm>
          <a:prstGeom prst="rightArrow">
            <a:avLst>
              <a:gd name="adj1" fmla="val 50946"/>
              <a:gd name="adj2" fmla="val 36536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Sistemas Expertos</a:t>
            </a:r>
          </a:p>
        </p:txBody>
      </p:sp>
      <p:sp>
        <p:nvSpPr>
          <p:cNvPr id="215" name="Shape 215"/>
          <p:cNvSpPr/>
          <p:nvPr/>
        </p:nvSpPr>
        <p:spPr>
          <a:xfrm>
            <a:off x="8955362" y="7759570"/>
            <a:ext cx="5354844" cy="2381899"/>
          </a:xfrm>
          <a:prstGeom prst="rightArrow">
            <a:avLst>
              <a:gd name="adj1" fmla="val 50946"/>
              <a:gd name="adj2" fmla="val 36536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5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Aprendizaje Automático</a:t>
            </a:r>
          </a:p>
        </p:txBody>
      </p:sp>
      <p:sp>
        <p:nvSpPr>
          <p:cNvPr id="216" name="Shape 216"/>
          <p:cNvSpPr/>
          <p:nvPr/>
        </p:nvSpPr>
        <p:spPr>
          <a:xfrm>
            <a:off x="12123235" y="5580591"/>
            <a:ext cx="3486345" cy="2381899"/>
          </a:xfrm>
          <a:prstGeom prst="rightArrow">
            <a:avLst>
              <a:gd name="adj1" fmla="val 50946"/>
              <a:gd name="adj2" fmla="val 36536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PDI</a:t>
            </a:r>
          </a:p>
        </p:txBody>
      </p:sp>
      <p:sp>
        <p:nvSpPr>
          <p:cNvPr id="217" name="Shape 217"/>
          <p:cNvSpPr/>
          <p:nvPr/>
        </p:nvSpPr>
        <p:spPr>
          <a:xfrm>
            <a:off x="15444133" y="3387843"/>
            <a:ext cx="5354844" cy="2190427"/>
          </a:xfrm>
          <a:prstGeom prst="rightArrow">
            <a:avLst>
              <a:gd name="adj1" fmla="val 50946"/>
              <a:gd name="adj2" fmla="val 3973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Almacenamiento de datos</a:t>
            </a:r>
          </a:p>
        </p:txBody>
      </p:sp>
      <p:sp>
        <p:nvSpPr>
          <p:cNvPr id="218" name="Shape 218"/>
          <p:cNvSpPr/>
          <p:nvPr/>
        </p:nvSpPr>
        <p:spPr>
          <a:xfrm>
            <a:off x="15444133" y="7759570"/>
            <a:ext cx="5354844" cy="2381899"/>
          </a:xfrm>
          <a:prstGeom prst="rightArrow">
            <a:avLst>
              <a:gd name="adj1" fmla="val 50946"/>
              <a:gd name="adj2" fmla="val 36536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5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Lenguaje Natural</a:t>
            </a:r>
          </a:p>
        </p:txBody>
      </p:sp>
      <p:sp>
        <p:nvSpPr>
          <p:cNvPr id="219" name="Shape 219"/>
          <p:cNvSpPr/>
          <p:nvPr/>
        </p:nvSpPr>
        <p:spPr>
          <a:xfrm>
            <a:off x="3295277" y="5121879"/>
            <a:ext cx="3653411" cy="3337423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¿Cuáles son las áreas de estudio?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2" animBg="1" advAuto="0"/>
      <p:bldP spid="214" grpId="3" animBg="1" advAuto="0"/>
      <p:bldP spid="215" grpId="4" animBg="1" advAuto="0"/>
      <p:bldP spid="216" grpId="5" animBg="1" advAuto="0"/>
      <p:bldP spid="217" grpId="6" animBg="1" advAuto="0"/>
      <p:bldP spid="218" grpId="7" animBg="1" advAuto="0"/>
      <p:bldP spid="219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491658" y="35879"/>
            <a:ext cx="22193904" cy="1926691"/>
          </a:xfrm>
          <a:prstGeom prst="rect">
            <a:avLst/>
          </a:prstGeom>
        </p:spPr>
        <p:txBody>
          <a:bodyPr/>
          <a:lstStyle/>
          <a:p>
            <a:r>
              <a:t>2.2 Procesamiento de Lenguaje Natural</a:t>
            </a:r>
          </a:p>
        </p:txBody>
      </p:sp>
      <p:sp>
        <p:nvSpPr>
          <p:cNvPr id="224" name="Shape 224"/>
          <p:cNvSpPr>
            <a:spLocks noGrp="1"/>
          </p:cNvSpPr>
          <p:nvPr>
            <p:ph type="sldNum" sz="quarter" idx="4294967295"/>
          </p:nvPr>
        </p:nvSpPr>
        <p:spPr>
          <a:xfrm>
            <a:off x="12083205" y="13354050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1252261" y="6333455"/>
            <a:ext cx="3577923" cy="3284290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Objetivos</a:t>
            </a:r>
          </a:p>
        </p:txBody>
      </p:sp>
      <p:sp>
        <p:nvSpPr>
          <p:cNvPr id="226" name="Shape 226"/>
          <p:cNvSpPr/>
          <p:nvPr/>
        </p:nvSpPr>
        <p:spPr>
          <a:xfrm>
            <a:off x="5614641" y="6826237"/>
            <a:ext cx="7327826" cy="2298726"/>
          </a:xfrm>
          <a:prstGeom prst="rightArrow">
            <a:avLst>
              <a:gd name="adj1" fmla="val 58133"/>
              <a:gd name="adj2" fmla="val 62555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¿Qué se ha desarrollado?</a:t>
            </a:r>
          </a:p>
        </p:txBody>
      </p:sp>
      <p:sp>
        <p:nvSpPr>
          <p:cNvPr id="227" name="Shape 227"/>
          <p:cNvSpPr/>
          <p:nvPr/>
        </p:nvSpPr>
        <p:spPr>
          <a:xfrm>
            <a:off x="13301602" y="6333455"/>
            <a:ext cx="4372853" cy="3284290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¿Qué acciones realiza?</a:t>
            </a:r>
          </a:p>
        </p:txBody>
      </p:sp>
      <p:sp>
        <p:nvSpPr>
          <p:cNvPr id="228" name="Shape 228"/>
          <p:cNvSpPr/>
          <p:nvPr/>
        </p:nvSpPr>
        <p:spPr>
          <a:xfrm>
            <a:off x="18033589" y="4646896"/>
            <a:ext cx="5098152" cy="114810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Pragmático</a:t>
            </a:r>
          </a:p>
        </p:txBody>
      </p:sp>
      <p:sp>
        <p:nvSpPr>
          <p:cNvPr id="229" name="Shape 229"/>
          <p:cNvSpPr/>
          <p:nvPr/>
        </p:nvSpPr>
        <p:spPr>
          <a:xfrm>
            <a:off x="18033589" y="6020805"/>
            <a:ext cx="5098152" cy="114810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Morfológico</a:t>
            </a:r>
          </a:p>
        </p:txBody>
      </p:sp>
      <p:sp>
        <p:nvSpPr>
          <p:cNvPr id="230" name="Shape 230"/>
          <p:cNvSpPr/>
          <p:nvPr/>
        </p:nvSpPr>
        <p:spPr>
          <a:xfrm>
            <a:off x="18033589" y="7401546"/>
            <a:ext cx="5098152" cy="114810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Sintáctico</a:t>
            </a:r>
          </a:p>
        </p:txBody>
      </p:sp>
      <p:sp>
        <p:nvSpPr>
          <p:cNvPr id="231" name="Shape 231"/>
          <p:cNvSpPr/>
          <p:nvPr/>
        </p:nvSpPr>
        <p:spPr>
          <a:xfrm>
            <a:off x="18033589" y="8775455"/>
            <a:ext cx="5098152" cy="114810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Fonológico</a:t>
            </a:r>
          </a:p>
        </p:txBody>
      </p:sp>
      <p:sp>
        <p:nvSpPr>
          <p:cNvPr id="232" name="Shape 232"/>
          <p:cNvSpPr/>
          <p:nvPr/>
        </p:nvSpPr>
        <p:spPr>
          <a:xfrm>
            <a:off x="18033589" y="10156196"/>
            <a:ext cx="5098152" cy="114810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Semántico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1" animBg="1" advAuto="0"/>
      <p:bldP spid="226" grpId="2" animBg="1" advAuto="0"/>
      <p:bldP spid="227" grpId="3" animBg="1" advAuto="0"/>
      <p:bldP spid="228" grpId="4" animBg="1" advAuto="0"/>
      <p:bldP spid="229" grpId="5" animBg="1" advAuto="0"/>
      <p:bldP spid="230" grpId="6" animBg="1" advAuto="0"/>
      <p:bldP spid="231" grpId="7" animBg="1" advAuto="0"/>
      <p:bldP spid="232" grpId="8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ueprint">
  <a:themeElements>
    <a:clrScheme name="Blueprint">
      <a:dk1>
        <a:srgbClr val="AB7655"/>
      </a:dk1>
      <a:lt1>
        <a:srgbClr val="558AAB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1445</Words>
  <Application>Microsoft Macintosh PowerPoint</Application>
  <PresentationFormat>Personalizado</PresentationFormat>
  <Paragraphs>230</Paragraphs>
  <Slides>35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2" baseType="lpstr">
      <vt:lpstr>Helvetica</vt:lpstr>
      <vt:lpstr>Helvetica Neue</vt:lpstr>
      <vt:lpstr>Helvetica Neue Bold Condensed</vt:lpstr>
      <vt:lpstr>Helvetica Neue Light</vt:lpstr>
      <vt:lpstr>Symbol</vt:lpstr>
      <vt:lpstr>Times</vt:lpstr>
      <vt:lpstr>Blueprint</vt:lpstr>
      <vt:lpstr>DISEÑO E IMPLEMENTACIÓN DE UN SISTEMA AUTOMÁTICO PARA EL MONITOREO DE DESASTRES NATURALES EMPLEANDO PROCESAMIENTO DE LENGUAJE NATURAL SOBRE REDES SOCIALES</vt:lpstr>
      <vt:lpstr>ÍNDICE</vt:lpstr>
      <vt:lpstr>1.1 Antecedentes</vt:lpstr>
      <vt:lpstr>1.2 Justificación</vt:lpstr>
      <vt:lpstr>1.3.1 General</vt:lpstr>
      <vt:lpstr>1.3.2 Específicos</vt:lpstr>
      <vt:lpstr>2.1 Inteligencia Artificial</vt:lpstr>
      <vt:lpstr>Presentación de PowerPoint</vt:lpstr>
      <vt:lpstr>2.2 Procesamiento de Lenguaje Natural</vt:lpstr>
      <vt:lpstr>Presentación de PowerPoint</vt:lpstr>
      <vt:lpstr>3.1 Requerimientos del Sistema</vt:lpstr>
      <vt:lpstr>Extracción de Tweets</vt:lpstr>
      <vt:lpstr>Supresión de caracteres especiales</vt:lpstr>
      <vt:lpstr>¿Cómo funciona el proceso de supresión de caracteres especiales?</vt:lpstr>
      <vt:lpstr>Categorías de clasificación para el filtrado de Tweets</vt:lpstr>
      <vt:lpstr>Proceso de Filtrado</vt:lpstr>
      <vt:lpstr>Base de Datos</vt:lpstr>
      <vt:lpstr>3.2.1 Ventana máxima </vt:lpstr>
      <vt:lpstr>3.2.2 Período de Extracción</vt:lpstr>
      <vt:lpstr>3.3 Aplicación Web</vt:lpstr>
      <vt:lpstr>Conexión a Base de Datos</vt:lpstr>
      <vt:lpstr>3.4 Diseño Final</vt:lpstr>
      <vt:lpstr>Eficiencia del proceso de filtrado</vt:lpstr>
      <vt:lpstr>Presentación de PowerPoint</vt:lpstr>
      <vt:lpstr>Visualización de la Aplicación</vt:lpstr>
      <vt:lpstr>Presentación de PowerPoint</vt:lpstr>
      <vt:lpstr>Presentación de PowerPoint</vt:lpstr>
      <vt:lpstr>Pruebas del Servidor</vt:lpstr>
      <vt:lpstr>Comportamiento Social</vt:lpstr>
      <vt:lpstr>Presentación de PowerPoint</vt:lpstr>
      <vt:lpstr>4.2 Resultados Estadísticos</vt:lpstr>
      <vt:lpstr>Conclusiones</vt:lpstr>
      <vt:lpstr>Presentación de PowerPoint</vt:lpstr>
      <vt:lpstr>Trabajos Futuros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E IMPLEMENTACIÓN DE UN SISTEMA AUTOMÁTICO PARA EL MONITOREO DE DESASTRES NATURALES EMPLEANDO PROCESAMIENTO DE LENGUAJE NATURAL SOBRE REDES SOCIALES</dc:title>
  <cp:lastModifiedBy>andres maldonado andrade</cp:lastModifiedBy>
  <cp:revision>1</cp:revision>
  <dcterms:modified xsi:type="dcterms:W3CDTF">2016-03-22T17:40:54Z</dcterms:modified>
</cp:coreProperties>
</file>