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3">
  <p:sldMasterIdLst>
    <p:sldMasterId id="2147483852" r:id="rId1"/>
  </p:sldMasterIdLst>
  <p:notesMasterIdLst>
    <p:notesMasterId r:id="rId20"/>
  </p:notesMasterIdLst>
  <p:sldIdLst>
    <p:sldId id="343" r:id="rId2"/>
    <p:sldId id="256" r:id="rId3"/>
    <p:sldId id="257" r:id="rId4"/>
    <p:sldId id="347" r:id="rId5"/>
    <p:sldId id="259" r:id="rId6"/>
    <p:sldId id="260" r:id="rId7"/>
    <p:sldId id="342" r:id="rId8"/>
    <p:sldId id="348" r:id="rId9"/>
    <p:sldId id="341" r:id="rId10"/>
    <p:sldId id="262" r:id="rId11"/>
    <p:sldId id="310" r:id="rId12"/>
    <p:sldId id="345" r:id="rId13"/>
    <p:sldId id="333" r:id="rId14"/>
    <p:sldId id="335" r:id="rId15"/>
    <p:sldId id="321" r:id="rId16"/>
    <p:sldId id="324" r:id="rId17"/>
    <p:sldId id="297" r:id="rId18"/>
    <p:sldId id="332" r:id="rId1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DB9FC6"/>
    <a:srgbClr val="FF99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923" autoAdjust="0"/>
  </p:normalViewPr>
  <p:slideViewPr>
    <p:cSldViewPr>
      <p:cViewPr varScale="1">
        <p:scale>
          <a:sx n="71" d="100"/>
          <a:sy n="71" d="100"/>
        </p:scale>
        <p:origin x="-133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7391CA-3454-4872-82AD-0892B5574E9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C"/>
        </a:p>
      </dgm:t>
    </dgm:pt>
    <dgm:pt modelId="{5642E617-9B04-41C2-843F-717FD0FF1927}" type="pres">
      <dgm:prSet presAssocID="{357391CA-3454-4872-82AD-0892B5574E9E}" presName="rootnode" presStyleCnt="0">
        <dgm:presLayoutVars>
          <dgm:chMax/>
          <dgm:chPref/>
          <dgm:dir/>
          <dgm:animLvl val="lvl"/>
        </dgm:presLayoutVars>
      </dgm:prSet>
      <dgm:spPr/>
      <dgm:t>
        <a:bodyPr/>
        <a:lstStyle/>
        <a:p>
          <a:endParaRPr lang="es-MX"/>
        </a:p>
      </dgm:t>
    </dgm:pt>
  </dgm:ptLst>
  <dgm:cxnLst>
    <dgm:cxn modelId="{3B9772BB-5299-4C4F-AA62-0CEE52BCED0C}" type="presOf" srcId="{357391CA-3454-4872-82AD-0892B5574E9E}" destId="{5642E617-9B04-41C2-843F-717FD0FF1927}"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7391CA-3454-4872-82AD-0892B5574E9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C"/>
        </a:p>
      </dgm:t>
    </dgm:pt>
    <dgm:pt modelId="{64D645D2-B63E-4C11-AC01-C0D1AC71B680}">
      <dgm:prSet phldrT="[Texto]" custT="1"/>
      <dgm:spPr>
        <a:solidFill>
          <a:schemeClr val="accent6">
            <a:lumMod val="60000"/>
            <a:lumOff val="40000"/>
          </a:schemeClr>
        </a:solidFill>
        <a:ln>
          <a:solidFill>
            <a:srgbClr val="CC3300"/>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s-ES" sz="1600" b="1" dirty="0" smtClean="0">
            <a:solidFill>
              <a:schemeClr val="tx1"/>
            </a:solidFill>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s-ES" sz="1600" b="1" dirty="0" smtClean="0">
              <a:solidFill>
                <a:schemeClr val="tx1"/>
              </a:solidFill>
              <a:latin typeface="Arial" pitchFamily="34" charset="0"/>
              <a:cs typeface="Arial" pitchFamily="34" charset="0"/>
            </a:rPr>
            <a:t>Gestión Manual </a:t>
          </a:r>
        </a:p>
        <a:p>
          <a:pPr defTabSz="444500">
            <a:lnSpc>
              <a:spcPct val="90000"/>
            </a:lnSpc>
            <a:spcBef>
              <a:spcPct val="0"/>
            </a:spcBef>
            <a:spcAft>
              <a:spcPct val="35000"/>
            </a:spcAft>
          </a:pPr>
          <a:endParaRPr lang="es-EC" sz="1200" b="1" dirty="0">
            <a:solidFill>
              <a:schemeClr val="tx1"/>
            </a:solidFill>
          </a:endParaRPr>
        </a:p>
      </dgm:t>
    </dgm:pt>
    <dgm:pt modelId="{4595BF7A-D9D1-4045-8E64-E194589D734A}" type="parTrans" cxnId="{21B9B27B-C483-44BD-A527-4F2ACD543E71}">
      <dgm:prSet/>
      <dgm:spPr/>
      <dgm:t>
        <a:bodyPr/>
        <a:lstStyle/>
        <a:p>
          <a:endParaRPr lang="es-EC" b="1">
            <a:solidFill>
              <a:schemeClr val="tx1"/>
            </a:solidFill>
          </a:endParaRPr>
        </a:p>
      </dgm:t>
    </dgm:pt>
    <dgm:pt modelId="{3ACB4000-729B-4014-9D0D-49F00FA22BC2}" type="sibTrans" cxnId="{21B9B27B-C483-44BD-A527-4F2ACD543E71}">
      <dgm:prSet/>
      <dgm:spPr/>
      <dgm:t>
        <a:bodyPr/>
        <a:lstStyle/>
        <a:p>
          <a:endParaRPr lang="es-EC" b="1">
            <a:solidFill>
              <a:schemeClr val="tx1"/>
            </a:solidFill>
          </a:endParaRPr>
        </a:p>
      </dgm:t>
    </dgm:pt>
    <dgm:pt modelId="{C76ACBC1-F17A-4885-9D57-326F80A61EDC}">
      <dgm:prSet phldrT="[Texto]" custT="1"/>
      <dgm:spPr>
        <a:solidFill>
          <a:schemeClr val="bg2">
            <a:lumMod val="90000"/>
          </a:schemeClr>
        </a:solidFill>
        <a:ln>
          <a:solidFill>
            <a:srgbClr val="CC3300"/>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600" b="1" dirty="0" smtClean="0">
              <a:solidFill>
                <a:schemeClr val="tx1"/>
              </a:solidFill>
              <a:latin typeface="Arial" pitchFamily="34" charset="0"/>
              <a:cs typeface="Arial" pitchFamily="34" charset="0"/>
            </a:rPr>
            <a:t>Necesita adecuarse a nuevas herramientas</a:t>
          </a:r>
        </a:p>
      </dgm:t>
    </dgm:pt>
    <dgm:pt modelId="{7D44B766-34C8-4780-A508-7F74797D8BFF}" type="parTrans" cxnId="{F326357A-D26D-49D5-B597-DCBBF998C1E4}">
      <dgm:prSet/>
      <dgm:spPr/>
      <dgm:t>
        <a:bodyPr/>
        <a:lstStyle/>
        <a:p>
          <a:endParaRPr lang="es-EC" b="1">
            <a:solidFill>
              <a:schemeClr val="tx1"/>
            </a:solidFill>
          </a:endParaRPr>
        </a:p>
      </dgm:t>
    </dgm:pt>
    <dgm:pt modelId="{31CA6A3F-E444-4BEB-9AAD-782460804410}" type="sibTrans" cxnId="{F326357A-D26D-49D5-B597-DCBBF998C1E4}">
      <dgm:prSet/>
      <dgm:spPr/>
      <dgm:t>
        <a:bodyPr/>
        <a:lstStyle/>
        <a:p>
          <a:endParaRPr lang="es-EC" b="1">
            <a:solidFill>
              <a:schemeClr val="tx1"/>
            </a:solidFill>
          </a:endParaRPr>
        </a:p>
      </dgm:t>
    </dgm:pt>
    <dgm:pt modelId="{B6DA5026-8296-480B-9FCF-50ABF9C9D010}">
      <dgm:prSet custT="1"/>
      <dgm:spPr>
        <a:ln>
          <a:solidFill>
            <a:srgbClr val="CC3300"/>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s-EC" sz="1600" b="1" dirty="0" smtClean="0">
            <a:solidFill>
              <a:schemeClr val="tx1"/>
            </a:solidFill>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s-EC" sz="1600" b="1" dirty="0" smtClean="0">
              <a:solidFill>
                <a:schemeClr val="tx1"/>
              </a:solidFill>
              <a:latin typeface="Arial" pitchFamily="34" charset="0"/>
              <a:cs typeface="Arial" pitchFamily="34" charset="0"/>
            </a:rPr>
            <a:t>No responde a los problemas eficientemente y con rapidez</a:t>
          </a:r>
        </a:p>
        <a:p>
          <a:pPr defTabSz="711200">
            <a:lnSpc>
              <a:spcPct val="90000"/>
            </a:lnSpc>
            <a:spcBef>
              <a:spcPct val="0"/>
            </a:spcBef>
            <a:spcAft>
              <a:spcPct val="35000"/>
            </a:spcAft>
          </a:pPr>
          <a:endParaRPr lang="es-ES" sz="1600" b="1" dirty="0">
            <a:solidFill>
              <a:srgbClr val="FF0000"/>
            </a:solidFill>
            <a:latin typeface="Arial" pitchFamily="34" charset="0"/>
            <a:cs typeface="Arial" pitchFamily="34" charset="0"/>
          </a:endParaRPr>
        </a:p>
      </dgm:t>
    </dgm:pt>
    <dgm:pt modelId="{7B8A450D-0C36-479A-805E-410404033077}" type="parTrans" cxnId="{D9A962D7-633F-47B7-9BFB-0312D8D5DBDC}">
      <dgm:prSet/>
      <dgm:spPr/>
      <dgm:t>
        <a:bodyPr/>
        <a:lstStyle/>
        <a:p>
          <a:endParaRPr lang="es-ES"/>
        </a:p>
      </dgm:t>
    </dgm:pt>
    <dgm:pt modelId="{4011A68D-DB9A-44D3-8F8D-5F1ED2D5BE8B}" type="sibTrans" cxnId="{D9A962D7-633F-47B7-9BFB-0312D8D5DBDC}">
      <dgm:prSet/>
      <dgm:spPr/>
      <dgm:t>
        <a:bodyPr/>
        <a:lstStyle/>
        <a:p>
          <a:endParaRPr lang="es-ES"/>
        </a:p>
      </dgm:t>
    </dgm:pt>
    <dgm:pt modelId="{14128073-7641-41B5-956D-87E065F95328}">
      <dgm:prSet/>
      <dgm:spPr>
        <a:solidFill>
          <a:srgbClr val="FFC000"/>
        </a:solidFill>
        <a:ln>
          <a:solidFill>
            <a:srgbClr val="CC3300"/>
          </a:solidFill>
        </a:ln>
      </dgm:spPr>
      <dgm:t>
        <a:bodyPr/>
        <a:lstStyle/>
        <a:p>
          <a:r>
            <a:rPr lang="es-ES" b="1" dirty="0" smtClean="0">
              <a:solidFill>
                <a:srgbClr val="C00000"/>
              </a:solidFill>
              <a:latin typeface="Arial" pitchFamily="34" charset="0"/>
              <a:cs typeface="Arial" pitchFamily="34" charset="0"/>
            </a:rPr>
            <a:t>No cuenta con un Sistema de Gestión Automatizado para Administrar los Campeonatos de Fútbol </a:t>
          </a:r>
          <a:endParaRPr lang="es-ES" b="1" dirty="0">
            <a:solidFill>
              <a:srgbClr val="C00000"/>
            </a:solidFill>
            <a:latin typeface="Arial" pitchFamily="34" charset="0"/>
            <a:cs typeface="Arial" pitchFamily="34" charset="0"/>
          </a:endParaRPr>
        </a:p>
      </dgm:t>
    </dgm:pt>
    <dgm:pt modelId="{464A59C8-2C09-4829-883D-8738DCF0EADF}" type="parTrans" cxnId="{BB28760A-A27C-463A-9161-C0DE302717C4}">
      <dgm:prSet/>
      <dgm:spPr/>
      <dgm:t>
        <a:bodyPr/>
        <a:lstStyle/>
        <a:p>
          <a:endParaRPr lang="es-ES"/>
        </a:p>
      </dgm:t>
    </dgm:pt>
    <dgm:pt modelId="{5C1E2A14-8D7E-43C4-B0A7-851EB533D775}" type="sibTrans" cxnId="{BB28760A-A27C-463A-9161-C0DE302717C4}">
      <dgm:prSet/>
      <dgm:spPr/>
      <dgm:t>
        <a:bodyPr/>
        <a:lstStyle/>
        <a:p>
          <a:endParaRPr lang="es-ES"/>
        </a:p>
      </dgm:t>
    </dgm:pt>
    <dgm:pt modelId="{5642E617-9B04-41C2-843F-717FD0FF1927}" type="pres">
      <dgm:prSet presAssocID="{357391CA-3454-4872-82AD-0892B5574E9E}" presName="rootnode" presStyleCnt="0">
        <dgm:presLayoutVars>
          <dgm:chMax/>
          <dgm:chPref/>
          <dgm:dir/>
          <dgm:animLvl val="lvl"/>
        </dgm:presLayoutVars>
      </dgm:prSet>
      <dgm:spPr/>
      <dgm:t>
        <a:bodyPr/>
        <a:lstStyle/>
        <a:p>
          <a:endParaRPr lang="es-MX"/>
        </a:p>
      </dgm:t>
    </dgm:pt>
    <dgm:pt modelId="{775045CE-4D77-4831-B4E7-4022464C44B9}" type="pres">
      <dgm:prSet presAssocID="{64D645D2-B63E-4C11-AC01-C0D1AC71B680}" presName="composite" presStyleCnt="0"/>
      <dgm:spPr/>
    </dgm:pt>
    <dgm:pt modelId="{57D066BF-6288-4AE1-8930-694810B39E26}" type="pres">
      <dgm:prSet presAssocID="{64D645D2-B63E-4C11-AC01-C0D1AC71B680}" presName="bentUpArrow1" presStyleLbl="alignImgPlace1" presStyleIdx="0" presStyleCnt="3" custFlipVert="1" custFlipHor="1" custScaleX="167039" custScaleY="41112" custLinFactX="-100000" custLinFactNeighborX="-107874" custLinFactNeighborY="28762"/>
      <dgm:spPr/>
    </dgm:pt>
    <dgm:pt modelId="{044DD129-37BB-4BD6-BED6-31DA67691479}" type="pres">
      <dgm:prSet presAssocID="{64D645D2-B63E-4C11-AC01-C0D1AC71B680}" presName="ParentText" presStyleLbl="node1" presStyleIdx="0" presStyleCnt="4" custScaleX="504149" custScaleY="108145" custLinFactNeighborX="4033" custLinFactNeighborY="-52751">
        <dgm:presLayoutVars>
          <dgm:chMax val="1"/>
          <dgm:chPref val="1"/>
          <dgm:bulletEnabled val="1"/>
        </dgm:presLayoutVars>
      </dgm:prSet>
      <dgm:spPr/>
      <dgm:t>
        <a:bodyPr/>
        <a:lstStyle/>
        <a:p>
          <a:endParaRPr lang="es-EC"/>
        </a:p>
      </dgm:t>
    </dgm:pt>
    <dgm:pt modelId="{2BF62357-E9EF-4890-8367-0A6C0678775E}" type="pres">
      <dgm:prSet presAssocID="{64D645D2-B63E-4C11-AC01-C0D1AC71B680}" presName="ChildText" presStyleLbl="revTx" presStyleIdx="0" presStyleCnt="3" custFlipVert="1" custFlipHor="1" custScaleX="46830" custScaleY="27937">
        <dgm:presLayoutVars>
          <dgm:chMax val="0"/>
          <dgm:chPref val="0"/>
          <dgm:bulletEnabled val="1"/>
        </dgm:presLayoutVars>
      </dgm:prSet>
      <dgm:spPr/>
      <dgm:t>
        <a:bodyPr/>
        <a:lstStyle/>
        <a:p>
          <a:endParaRPr lang="es-EC"/>
        </a:p>
      </dgm:t>
    </dgm:pt>
    <dgm:pt modelId="{596D3C47-4C9F-438A-8B40-9A2B3FD4BC21}" type="pres">
      <dgm:prSet presAssocID="{3ACB4000-729B-4014-9D0D-49F00FA22BC2}" presName="sibTrans" presStyleCnt="0"/>
      <dgm:spPr/>
    </dgm:pt>
    <dgm:pt modelId="{7848548E-F1AD-4C3E-9A65-4E06D1CB1C71}" type="pres">
      <dgm:prSet presAssocID="{B6DA5026-8296-480B-9FCF-50ABF9C9D010}" presName="composite" presStyleCnt="0"/>
      <dgm:spPr/>
    </dgm:pt>
    <dgm:pt modelId="{767E4FEB-EAC6-437F-B3B2-8E111675A12B}" type="pres">
      <dgm:prSet presAssocID="{B6DA5026-8296-480B-9FCF-50ABF9C9D010}" presName="bentUpArrow1" presStyleLbl="alignImgPlace1" presStyleIdx="1" presStyleCnt="3"/>
      <dgm:spPr/>
    </dgm:pt>
    <dgm:pt modelId="{18C3F584-6C2F-4280-9B4F-AC1B25F4C80E}" type="pres">
      <dgm:prSet presAssocID="{B6DA5026-8296-480B-9FCF-50ABF9C9D010}" presName="ParentText" presStyleLbl="node1" presStyleIdx="1" presStyleCnt="4" custScaleX="1299172" custScaleY="114597">
        <dgm:presLayoutVars>
          <dgm:chMax val="1"/>
          <dgm:chPref val="1"/>
          <dgm:bulletEnabled val="1"/>
        </dgm:presLayoutVars>
      </dgm:prSet>
      <dgm:spPr/>
      <dgm:t>
        <a:bodyPr/>
        <a:lstStyle/>
        <a:p>
          <a:endParaRPr lang="es-ES"/>
        </a:p>
      </dgm:t>
    </dgm:pt>
    <dgm:pt modelId="{526E46A9-BB46-4C7B-BAEA-D9C051AE219C}" type="pres">
      <dgm:prSet presAssocID="{B6DA5026-8296-480B-9FCF-50ABF9C9D010}" presName="ChildText" presStyleLbl="revTx" presStyleIdx="1" presStyleCnt="3">
        <dgm:presLayoutVars>
          <dgm:chMax val="0"/>
          <dgm:chPref val="0"/>
          <dgm:bulletEnabled val="1"/>
        </dgm:presLayoutVars>
      </dgm:prSet>
      <dgm:spPr/>
    </dgm:pt>
    <dgm:pt modelId="{0E24F09A-F868-48F1-B812-58D488A0DB00}" type="pres">
      <dgm:prSet presAssocID="{4011A68D-DB9A-44D3-8F8D-5F1ED2D5BE8B}" presName="sibTrans" presStyleCnt="0"/>
      <dgm:spPr/>
    </dgm:pt>
    <dgm:pt modelId="{72E106AD-D41E-4881-BD0D-0639BCCBF054}" type="pres">
      <dgm:prSet presAssocID="{C76ACBC1-F17A-4885-9D57-326F80A61EDC}" presName="composite" presStyleCnt="0"/>
      <dgm:spPr/>
    </dgm:pt>
    <dgm:pt modelId="{D947898C-A894-4CB0-9120-81234489643E}" type="pres">
      <dgm:prSet presAssocID="{C76ACBC1-F17A-4885-9D57-326F80A61EDC}" presName="bentUpArrow1" presStyleLbl="alignImgPlace1" presStyleIdx="2" presStyleCnt="3" custLinFactX="-18004" custLinFactNeighborX="-100000" custLinFactNeighborY="20359"/>
      <dgm:spPr/>
    </dgm:pt>
    <dgm:pt modelId="{86E13D87-E887-4328-A315-10E4BD646979}" type="pres">
      <dgm:prSet presAssocID="{C76ACBC1-F17A-4885-9D57-326F80A61EDC}" presName="ParentText" presStyleLbl="node1" presStyleIdx="2" presStyleCnt="4" custScaleX="947313" custScaleY="121040" custLinFactNeighborX="-62203" custLinFactNeighborY="40397">
        <dgm:presLayoutVars>
          <dgm:chMax val="1"/>
          <dgm:chPref val="1"/>
          <dgm:bulletEnabled val="1"/>
        </dgm:presLayoutVars>
      </dgm:prSet>
      <dgm:spPr/>
      <dgm:t>
        <a:bodyPr/>
        <a:lstStyle/>
        <a:p>
          <a:endParaRPr lang="es-EC"/>
        </a:p>
      </dgm:t>
    </dgm:pt>
    <dgm:pt modelId="{A789C3C8-6948-4870-A46A-009BC2DBBC44}" type="pres">
      <dgm:prSet presAssocID="{C76ACBC1-F17A-4885-9D57-326F80A61EDC}" presName="ChildText" presStyleLbl="revTx" presStyleIdx="2" presStyleCnt="3">
        <dgm:presLayoutVars>
          <dgm:chMax val="0"/>
          <dgm:chPref val="0"/>
          <dgm:bulletEnabled val="1"/>
        </dgm:presLayoutVars>
      </dgm:prSet>
      <dgm:spPr/>
      <dgm:t>
        <a:bodyPr/>
        <a:lstStyle/>
        <a:p>
          <a:endParaRPr lang="es-EC"/>
        </a:p>
      </dgm:t>
    </dgm:pt>
    <dgm:pt modelId="{98FFE1B9-4FF9-416A-99B6-B3EA070F773D}" type="pres">
      <dgm:prSet presAssocID="{31CA6A3F-E444-4BEB-9AAD-782460804410}" presName="sibTrans" presStyleCnt="0"/>
      <dgm:spPr/>
    </dgm:pt>
    <dgm:pt modelId="{19F22E2D-7418-4898-9240-9E571D6E6702}" type="pres">
      <dgm:prSet presAssocID="{14128073-7641-41B5-956D-87E065F95328}" presName="composite" presStyleCnt="0"/>
      <dgm:spPr/>
    </dgm:pt>
    <dgm:pt modelId="{4B4DD377-1122-42EC-9395-C563A91DEC9A}" type="pres">
      <dgm:prSet presAssocID="{14128073-7641-41B5-956D-87E065F95328}" presName="ParentText" presStyleLbl="node1" presStyleIdx="3" presStyleCnt="4" custScaleX="763082" custScaleY="262278" custLinFactX="-64945" custLinFactNeighborX="-100000" custLinFactNeighborY="84967">
        <dgm:presLayoutVars>
          <dgm:chMax val="1"/>
          <dgm:chPref val="1"/>
          <dgm:bulletEnabled val="1"/>
        </dgm:presLayoutVars>
      </dgm:prSet>
      <dgm:spPr/>
      <dgm:t>
        <a:bodyPr/>
        <a:lstStyle/>
        <a:p>
          <a:endParaRPr lang="es-ES"/>
        </a:p>
      </dgm:t>
    </dgm:pt>
  </dgm:ptLst>
  <dgm:cxnLst>
    <dgm:cxn modelId="{0BDFADEB-651E-4A04-AD66-7D01F053C221}" type="presOf" srcId="{B6DA5026-8296-480B-9FCF-50ABF9C9D010}" destId="{18C3F584-6C2F-4280-9B4F-AC1B25F4C80E}" srcOrd="0" destOrd="0" presId="urn:microsoft.com/office/officeart/2005/8/layout/StepDownProcess"/>
    <dgm:cxn modelId="{7BCEC481-B1B8-4D1A-B94E-33A7077BCB2A}" type="presOf" srcId="{C76ACBC1-F17A-4885-9D57-326F80A61EDC}" destId="{86E13D87-E887-4328-A315-10E4BD646979}" srcOrd="0" destOrd="0" presId="urn:microsoft.com/office/officeart/2005/8/layout/StepDownProcess"/>
    <dgm:cxn modelId="{B775E8B1-4EA1-4326-B40B-698F1AAF293E}" type="presOf" srcId="{357391CA-3454-4872-82AD-0892B5574E9E}" destId="{5642E617-9B04-41C2-843F-717FD0FF1927}" srcOrd="0" destOrd="0" presId="urn:microsoft.com/office/officeart/2005/8/layout/StepDownProcess"/>
    <dgm:cxn modelId="{2D5B3AD8-EFB6-416D-8F30-CCB100F2C8EC}" type="presOf" srcId="{64D645D2-B63E-4C11-AC01-C0D1AC71B680}" destId="{044DD129-37BB-4BD6-BED6-31DA67691479}" srcOrd="0" destOrd="0" presId="urn:microsoft.com/office/officeart/2005/8/layout/StepDownProcess"/>
    <dgm:cxn modelId="{74C2D24C-D050-4749-A7B3-CD28E0982D68}" type="presOf" srcId="{14128073-7641-41B5-956D-87E065F95328}" destId="{4B4DD377-1122-42EC-9395-C563A91DEC9A}" srcOrd="0" destOrd="0" presId="urn:microsoft.com/office/officeart/2005/8/layout/StepDownProcess"/>
    <dgm:cxn modelId="{21B9B27B-C483-44BD-A527-4F2ACD543E71}" srcId="{357391CA-3454-4872-82AD-0892B5574E9E}" destId="{64D645D2-B63E-4C11-AC01-C0D1AC71B680}" srcOrd="0" destOrd="0" parTransId="{4595BF7A-D9D1-4045-8E64-E194589D734A}" sibTransId="{3ACB4000-729B-4014-9D0D-49F00FA22BC2}"/>
    <dgm:cxn modelId="{BB28760A-A27C-463A-9161-C0DE302717C4}" srcId="{357391CA-3454-4872-82AD-0892B5574E9E}" destId="{14128073-7641-41B5-956D-87E065F95328}" srcOrd="3" destOrd="0" parTransId="{464A59C8-2C09-4829-883D-8738DCF0EADF}" sibTransId="{5C1E2A14-8D7E-43C4-B0A7-851EB533D775}"/>
    <dgm:cxn modelId="{F326357A-D26D-49D5-B597-DCBBF998C1E4}" srcId="{357391CA-3454-4872-82AD-0892B5574E9E}" destId="{C76ACBC1-F17A-4885-9D57-326F80A61EDC}" srcOrd="2" destOrd="0" parTransId="{7D44B766-34C8-4780-A508-7F74797D8BFF}" sibTransId="{31CA6A3F-E444-4BEB-9AAD-782460804410}"/>
    <dgm:cxn modelId="{D9A962D7-633F-47B7-9BFB-0312D8D5DBDC}" srcId="{357391CA-3454-4872-82AD-0892B5574E9E}" destId="{B6DA5026-8296-480B-9FCF-50ABF9C9D010}" srcOrd="1" destOrd="0" parTransId="{7B8A450D-0C36-479A-805E-410404033077}" sibTransId="{4011A68D-DB9A-44D3-8F8D-5F1ED2D5BE8B}"/>
    <dgm:cxn modelId="{DD81D108-6067-4F2B-B8C5-8BCE275AABB0}" type="presParOf" srcId="{5642E617-9B04-41C2-843F-717FD0FF1927}" destId="{775045CE-4D77-4831-B4E7-4022464C44B9}" srcOrd="0" destOrd="0" presId="urn:microsoft.com/office/officeart/2005/8/layout/StepDownProcess"/>
    <dgm:cxn modelId="{DFEF856C-43A5-455D-BC8E-CF97EE35F2C3}" type="presParOf" srcId="{775045CE-4D77-4831-B4E7-4022464C44B9}" destId="{57D066BF-6288-4AE1-8930-694810B39E26}" srcOrd="0" destOrd="0" presId="urn:microsoft.com/office/officeart/2005/8/layout/StepDownProcess"/>
    <dgm:cxn modelId="{B8AC7572-1215-4E22-8069-07ACFF5C57E4}" type="presParOf" srcId="{775045CE-4D77-4831-B4E7-4022464C44B9}" destId="{044DD129-37BB-4BD6-BED6-31DA67691479}" srcOrd="1" destOrd="0" presId="urn:microsoft.com/office/officeart/2005/8/layout/StepDownProcess"/>
    <dgm:cxn modelId="{7F3FC987-C70B-4A5C-A4CB-D077D1532511}" type="presParOf" srcId="{775045CE-4D77-4831-B4E7-4022464C44B9}" destId="{2BF62357-E9EF-4890-8367-0A6C0678775E}" srcOrd="2" destOrd="0" presId="urn:microsoft.com/office/officeart/2005/8/layout/StepDownProcess"/>
    <dgm:cxn modelId="{70BE2294-8A9C-4C23-A027-4E28855664B5}" type="presParOf" srcId="{5642E617-9B04-41C2-843F-717FD0FF1927}" destId="{596D3C47-4C9F-438A-8B40-9A2B3FD4BC21}" srcOrd="1" destOrd="0" presId="urn:microsoft.com/office/officeart/2005/8/layout/StepDownProcess"/>
    <dgm:cxn modelId="{787204CE-D9A2-46FA-8820-3A1424240B4E}" type="presParOf" srcId="{5642E617-9B04-41C2-843F-717FD0FF1927}" destId="{7848548E-F1AD-4C3E-9A65-4E06D1CB1C71}" srcOrd="2" destOrd="0" presId="urn:microsoft.com/office/officeart/2005/8/layout/StepDownProcess"/>
    <dgm:cxn modelId="{5547C2F2-2B09-40A3-B95E-4B2449470E6C}" type="presParOf" srcId="{7848548E-F1AD-4C3E-9A65-4E06D1CB1C71}" destId="{767E4FEB-EAC6-437F-B3B2-8E111675A12B}" srcOrd="0" destOrd="0" presId="urn:microsoft.com/office/officeart/2005/8/layout/StepDownProcess"/>
    <dgm:cxn modelId="{531D835B-93BB-412C-86AC-C1857EDDCCDC}" type="presParOf" srcId="{7848548E-F1AD-4C3E-9A65-4E06D1CB1C71}" destId="{18C3F584-6C2F-4280-9B4F-AC1B25F4C80E}" srcOrd="1" destOrd="0" presId="urn:microsoft.com/office/officeart/2005/8/layout/StepDownProcess"/>
    <dgm:cxn modelId="{688E71AF-05AC-4149-AD29-833B35634253}" type="presParOf" srcId="{7848548E-F1AD-4C3E-9A65-4E06D1CB1C71}" destId="{526E46A9-BB46-4C7B-BAEA-D9C051AE219C}" srcOrd="2" destOrd="0" presId="urn:microsoft.com/office/officeart/2005/8/layout/StepDownProcess"/>
    <dgm:cxn modelId="{CA1C6845-A1B7-4AB4-8950-50444E50DA1C}" type="presParOf" srcId="{5642E617-9B04-41C2-843F-717FD0FF1927}" destId="{0E24F09A-F868-48F1-B812-58D488A0DB00}" srcOrd="3" destOrd="0" presId="urn:microsoft.com/office/officeart/2005/8/layout/StepDownProcess"/>
    <dgm:cxn modelId="{8CAFF89B-5B1A-4A1A-8876-99DF16C72692}" type="presParOf" srcId="{5642E617-9B04-41C2-843F-717FD0FF1927}" destId="{72E106AD-D41E-4881-BD0D-0639BCCBF054}" srcOrd="4" destOrd="0" presId="urn:microsoft.com/office/officeart/2005/8/layout/StepDownProcess"/>
    <dgm:cxn modelId="{04402DF8-0BB4-4653-A403-B1E938116E41}" type="presParOf" srcId="{72E106AD-D41E-4881-BD0D-0639BCCBF054}" destId="{D947898C-A894-4CB0-9120-81234489643E}" srcOrd="0" destOrd="0" presId="urn:microsoft.com/office/officeart/2005/8/layout/StepDownProcess"/>
    <dgm:cxn modelId="{988FB2B0-69D7-4F6C-B474-ED04BACC0784}" type="presParOf" srcId="{72E106AD-D41E-4881-BD0D-0639BCCBF054}" destId="{86E13D87-E887-4328-A315-10E4BD646979}" srcOrd="1" destOrd="0" presId="urn:microsoft.com/office/officeart/2005/8/layout/StepDownProcess"/>
    <dgm:cxn modelId="{C0E5DD1F-432D-43D8-AF50-A5DC8CF2C00D}" type="presParOf" srcId="{72E106AD-D41E-4881-BD0D-0639BCCBF054}" destId="{A789C3C8-6948-4870-A46A-009BC2DBBC44}" srcOrd="2" destOrd="0" presId="urn:microsoft.com/office/officeart/2005/8/layout/StepDownProcess"/>
    <dgm:cxn modelId="{E4957202-5658-4E5F-9B23-2184E23334DA}" type="presParOf" srcId="{5642E617-9B04-41C2-843F-717FD0FF1927}" destId="{98FFE1B9-4FF9-416A-99B6-B3EA070F773D}" srcOrd="5" destOrd="0" presId="urn:microsoft.com/office/officeart/2005/8/layout/StepDownProcess"/>
    <dgm:cxn modelId="{53448C76-BA3F-4775-B85E-62AA209F64E9}" type="presParOf" srcId="{5642E617-9B04-41C2-843F-717FD0FF1927}" destId="{19F22E2D-7418-4898-9240-9E571D6E6702}" srcOrd="6" destOrd="0" presId="urn:microsoft.com/office/officeart/2005/8/layout/StepDownProcess"/>
    <dgm:cxn modelId="{1F39ACBE-6DFF-4D6F-BB94-A081A5122C67}" type="presParOf" srcId="{19F22E2D-7418-4898-9240-9E571D6E6702}" destId="{4B4DD377-1122-42EC-9395-C563A91DEC9A}"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68A5D4-5CC3-4DE7-897A-9C0BE92F0C5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C"/>
        </a:p>
      </dgm:t>
    </dgm:pt>
    <dgm:pt modelId="{57292F3B-997D-4A7C-8CCF-D9F4D819DB89}" type="pres">
      <dgm:prSet presAssocID="{8868A5D4-5CC3-4DE7-897A-9C0BE92F0C58}" presName="theList" presStyleCnt="0">
        <dgm:presLayoutVars>
          <dgm:dir/>
          <dgm:animLvl val="lvl"/>
          <dgm:resizeHandles val="exact"/>
        </dgm:presLayoutVars>
      </dgm:prSet>
      <dgm:spPr/>
      <dgm:t>
        <a:bodyPr/>
        <a:lstStyle/>
        <a:p>
          <a:endParaRPr lang="es-MX"/>
        </a:p>
      </dgm:t>
    </dgm:pt>
  </dgm:ptLst>
  <dgm:cxnLst>
    <dgm:cxn modelId="{0BA5E41D-A357-4E13-BB43-988E0B7F4B90}" type="presOf" srcId="{8868A5D4-5CC3-4DE7-897A-9C0BE92F0C58}" destId="{57292F3B-997D-4A7C-8CCF-D9F4D819DB89}"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066BF-6288-4AE1-8930-694810B39E26}">
      <dsp:nvSpPr>
        <dsp:cNvPr id="0" name=""/>
        <dsp:cNvSpPr/>
      </dsp:nvSpPr>
      <dsp:spPr>
        <a:xfrm rot="5400000" flipH="1" flipV="1">
          <a:off x="443806" y="575628"/>
          <a:ext cx="112760" cy="52158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4DD129-37BB-4BD6-BED6-31DA67691479}">
      <dsp:nvSpPr>
        <dsp:cNvPr id="0" name=""/>
        <dsp:cNvSpPr/>
      </dsp:nvSpPr>
      <dsp:spPr>
        <a:xfrm>
          <a:off x="25078" y="113717"/>
          <a:ext cx="2327762" cy="349513"/>
        </a:xfrm>
        <a:prstGeom prst="roundRect">
          <a:avLst>
            <a:gd name="adj" fmla="val 16670"/>
          </a:avLst>
        </a:prstGeom>
        <a:solidFill>
          <a:schemeClr val="accent6">
            <a:lumMod val="60000"/>
            <a:lumOff val="40000"/>
          </a:schemeClr>
        </a:solidFill>
        <a:ln w="25400" cap="flat" cmpd="sng" algn="ctr">
          <a:solidFill>
            <a:srgbClr val="CC33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s-ES" sz="1600" b="1" kern="1200" dirty="0" smtClean="0">
            <a:solidFill>
              <a:schemeClr val="tx1"/>
            </a:solidFill>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s-ES" sz="1600" b="1" kern="1200" dirty="0" smtClean="0">
              <a:solidFill>
                <a:schemeClr val="tx1"/>
              </a:solidFill>
              <a:latin typeface="Arial" pitchFamily="34" charset="0"/>
              <a:cs typeface="Arial" pitchFamily="34" charset="0"/>
            </a:rPr>
            <a:t>Gestión Manual </a:t>
          </a:r>
        </a:p>
        <a:p>
          <a:pPr lvl="0" algn="ctr" defTabSz="444500">
            <a:lnSpc>
              <a:spcPct val="90000"/>
            </a:lnSpc>
            <a:spcBef>
              <a:spcPct val="0"/>
            </a:spcBef>
            <a:spcAft>
              <a:spcPct val="35000"/>
            </a:spcAft>
          </a:pPr>
          <a:endParaRPr lang="es-EC" sz="1200" b="1" kern="1200" dirty="0">
            <a:solidFill>
              <a:schemeClr val="tx1"/>
            </a:solidFill>
          </a:endParaRPr>
        </a:p>
      </dsp:txBody>
      <dsp:txXfrm>
        <a:off x="42143" y="130782"/>
        <a:ext cx="2293632" cy="315383"/>
      </dsp:txXfrm>
    </dsp:sp>
    <dsp:sp modelId="{2BF62357-E9EF-4890-8367-0A6C0678775E}">
      <dsp:nvSpPr>
        <dsp:cNvPr id="0" name=""/>
        <dsp:cNvSpPr/>
      </dsp:nvSpPr>
      <dsp:spPr>
        <a:xfrm flipH="1" flipV="1">
          <a:off x="1490474" y="422308"/>
          <a:ext cx="157260" cy="72975"/>
        </a:xfrm>
        <a:prstGeom prst="rect">
          <a:avLst/>
        </a:prstGeom>
        <a:noFill/>
        <a:ln>
          <a:noFill/>
        </a:ln>
        <a:effectLst/>
      </dsp:spPr>
      <dsp:style>
        <a:lnRef idx="0">
          <a:scrgbClr r="0" g="0" b="0"/>
        </a:lnRef>
        <a:fillRef idx="0">
          <a:scrgbClr r="0" g="0" b="0"/>
        </a:fillRef>
        <a:effectRef idx="0">
          <a:scrgbClr r="0" g="0" b="0"/>
        </a:effectRef>
        <a:fontRef idx="minor"/>
      </dsp:style>
    </dsp:sp>
    <dsp:sp modelId="{767E4FEB-EAC6-437F-B3B2-8E111675A12B}">
      <dsp:nvSpPr>
        <dsp:cNvPr id="0" name=""/>
        <dsp:cNvSpPr/>
      </dsp:nvSpPr>
      <dsp:spPr>
        <a:xfrm rot="5400000">
          <a:off x="3964865" y="907285"/>
          <a:ext cx="274277" cy="312254"/>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C3F584-6C2F-4280-9B4F-AC1B25F4C80E}">
      <dsp:nvSpPr>
        <dsp:cNvPr id="0" name=""/>
        <dsp:cNvSpPr/>
      </dsp:nvSpPr>
      <dsp:spPr>
        <a:xfrm>
          <a:off x="1123783" y="579655"/>
          <a:ext cx="5998551" cy="370365"/>
        </a:xfrm>
        <a:prstGeom prst="roundRect">
          <a:avLst>
            <a:gd name="adj" fmla="val 16670"/>
          </a:avLst>
        </a:prstGeom>
        <a:solidFill>
          <a:schemeClr val="accent1">
            <a:hueOff val="0"/>
            <a:satOff val="0"/>
            <a:lumOff val="0"/>
            <a:alphaOff val="0"/>
          </a:schemeClr>
        </a:solidFill>
        <a:ln w="25400" cap="flat" cmpd="sng" algn="ctr">
          <a:solidFill>
            <a:srgbClr val="CC33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s-EC" sz="1600" b="1" kern="1200" dirty="0" smtClean="0">
            <a:solidFill>
              <a:schemeClr val="tx1"/>
            </a:solidFill>
            <a:latin typeface="Arial" pitchFamily="34" charset="0"/>
            <a:cs typeface="Arial"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es-EC" sz="1600" b="1" kern="1200" dirty="0" smtClean="0">
              <a:solidFill>
                <a:schemeClr val="tx1"/>
              </a:solidFill>
              <a:latin typeface="Arial" pitchFamily="34" charset="0"/>
              <a:cs typeface="Arial" pitchFamily="34" charset="0"/>
            </a:rPr>
            <a:t>No responde a los problemas eficientemente y con rapidez</a:t>
          </a:r>
        </a:p>
        <a:p>
          <a:pPr lvl="0" algn="ctr" defTabSz="711200">
            <a:lnSpc>
              <a:spcPct val="90000"/>
            </a:lnSpc>
            <a:spcBef>
              <a:spcPct val="0"/>
            </a:spcBef>
            <a:spcAft>
              <a:spcPct val="35000"/>
            </a:spcAft>
          </a:pPr>
          <a:endParaRPr lang="es-ES" sz="1600" b="1" kern="1200" dirty="0">
            <a:solidFill>
              <a:srgbClr val="FF0000"/>
            </a:solidFill>
            <a:latin typeface="Arial" pitchFamily="34" charset="0"/>
            <a:cs typeface="Arial" pitchFamily="34" charset="0"/>
          </a:endParaRPr>
        </a:p>
      </dsp:txBody>
      <dsp:txXfrm>
        <a:off x="1141866" y="597738"/>
        <a:ext cx="5962385" cy="334199"/>
      </dsp:txXfrm>
    </dsp:sp>
    <dsp:sp modelId="{526E46A9-BB46-4C7B-BAEA-D9C051AE219C}">
      <dsp:nvSpPr>
        <dsp:cNvPr id="0" name=""/>
        <dsp:cNvSpPr/>
      </dsp:nvSpPr>
      <dsp:spPr>
        <a:xfrm>
          <a:off x="4353919" y="634067"/>
          <a:ext cx="335811" cy="261216"/>
        </a:xfrm>
        <a:prstGeom prst="rect">
          <a:avLst/>
        </a:prstGeom>
        <a:noFill/>
        <a:ln>
          <a:noFill/>
        </a:ln>
        <a:effectLst/>
      </dsp:spPr>
      <dsp:style>
        <a:lnRef idx="0">
          <a:scrgbClr r="0" g="0" b="0"/>
        </a:lnRef>
        <a:fillRef idx="0">
          <a:scrgbClr r="0" g="0" b="0"/>
        </a:fillRef>
        <a:effectRef idx="0">
          <a:scrgbClr r="0" g="0" b="0"/>
        </a:effectRef>
        <a:fontRef idx="minor"/>
      </dsp:style>
    </dsp:sp>
    <dsp:sp modelId="{D947898C-A894-4CB0-9120-81234489643E}">
      <dsp:nvSpPr>
        <dsp:cNvPr id="0" name=""/>
        <dsp:cNvSpPr/>
      </dsp:nvSpPr>
      <dsp:spPr>
        <a:xfrm rot="5400000">
          <a:off x="3901414" y="1360173"/>
          <a:ext cx="274277" cy="312254"/>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E13D87-E887-4328-A315-10E4BD646979}">
      <dsp:nvSpPr>
        <dsp:cNvPr id="0" name=""/>
        <dsp:cNvSpPr/>
      </dsp:nvSpPr>
      <dsp:spPr>
        <a:xfrm>
          <a:off x="1953904" y="1096851"/>
          <a:ext cx="4373944" cy="391188"/>
        </a:xfrm>
        <a:prstGeom prst="roundRect">
          <a:avLst>
            <a:gd name="adj" fmla="val 16670"/>
          </a:avLst>
        </a:prstGeom>
        <a:solidFill>
          <a:schemeClr val="bg2">
            <a:lumMod val="90000"/>
          </a:schemeClr>
        </a:solidFill>
        <a:ln w="25400" cap="flat" cmpd="sng" algn="ctr">
          <a:solidFill>
            <a:srgbClr val="CC33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600" b="1" kern="1200" dirty="0" smtClean="0">
              <a:solidFill>
                <a:schemeClr val="tx1"/>
              </a:solidFill>
              <a:latin typeface="Arial" pitchFamily="34" charset="0"/>
              <a:cs typeface="Arial" pitchFamily="34" charset="0"/>
            </a:rPr>
            <a:t>Necesita adecuarse a nuevas herramientas</a:t>
          </a:r>
        </a:p>
      </dsp:txBody>
      <dsp:txXfrm>
        <a:off x="1973004" y="1115951"/>
        <a:ext cx="4335744" cy="352988"/>
      </dsp:txXfrm>
    </dsp:sp>
    <dsp:sp modelId="{A789C3C8-6948-4870-A46A-009BC2DBBC44}">
      <dsp:nvSpPr>
        <dsp:cNvPr id="0" name=""/>
        <dsp:cNvSpPr/>
      </dsp:nvSpPr>
      <dsp:spPr>
        <a:xfrm>
          <a:off x="4658941" y="1031115"/>
          <a:ext cx="335811" cy="261216"/>
        </a:xfrm>
        <a:prstGeom prst="rect">
          <a:avLst/>
        </a:prstGeom>
        <a:noFill/>
        <a:ln>
          <a:noFill/>
        </a:ln>
        <a:effectLst/>
      </dsp:spPr>
      <dsp:style>
        <a:lnRef idx="0">
          <a:scrgbClr r="0" g="0" b="0"/>
        </a:lnRef>
        <a:fillRef idx="0">
          <a:scrgbClr r="0" g="0" b="0"/>
        </a:fillRef>
        <a:effectRef idx="0">
          <a:scrgbClr r="0" g="0" b="0"/>
        </a:effectRef>
        <a:fontRef idx="minor"/>
      </dsp:style>
    </dsp:sp>
    <dsp:sp modelId="{4B4DD377-1122-42EC-9395-C563A91DEC9A}">
      <dsp:nvSpPr>
        <dsp:cNvPr id="0" name=""/>
        <dsp:cNvSpPr/>
      </dsp:nvSpPr>
      <dsp:spPr>
        <a:xfrm>
          <a:off x="2596849" y="1637945"/>
          <a:ext cx="3523310" cy="847655"/>
        </a:xfrm>
        <a:prstGeom prst="roundRect">
          <a:avLst>
            <a:gd name="adj" fmla="val 16670"/>
          </a:avLst>
        </a:prstGeom>
        <a:solidFill>
          <a:srgbClr val="FFC000"/>
        </a:solidFill>
        <a:ln w="25400" cap="flat" cmpd="sng" algn="ctr">
          <a:solidFill>
            <a:srgbClr val="CC33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rgbClr val="C00000"/>
              </a:solidFill>
              <a:latin typeface="Arial" pitchFamily="34" charset="0"/>
              <a:cs typeface="Arial" pitchFamily="34" charset="0"/>
            </a:rPr>
            <a:t>No cuenta con un Sistema de Gestión Automatizado para Administrar los Campeonatos de Fútbol </a:t>
          </a:r>
          <a:endParaRPr lang="es-ES" sz="1400" b="1" kern="1200" dirty="0">
            <a:solidFill>
              <a:srgbClr val="C00000"/>
            </a:solidFill>
            <a:latin typeface="Arial" pitchFamily="34" charset="0"/>
            <a:cs typeface="Arial" pitchFamily="34" charset="0"/>
          </a:endParaRPr>
        </a:p>
      </dsp:txBody>
      <dsp:txXfrm>
        <a:off x="2638236" y="1679332"/>
        <a:ext cx="3440536" cy="7648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B2BFC4-2433-4C31-9CD6-E9026820E5C8}" type="datetimeFigureOut">
              <a:rPr lang="es-EC" smtClean="0"/>
              <a:pPr/>
              <a:t>03/02/2016</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EE53B5-872E-4065-9E37-71EEEE781B74}" type="slidenum">
              <a:rPr lang="es-EC" smtClean="0"/>
              <a:pPr/>
              <a:t>‹Nº›</a:t>
            </a:fld>
            <a:endParaRPr lang="es-EC"/>
          </a:p>
        </p:txBody>
      </p:sp>
    </p:spTree>
    <p:extLst>
      <p:ext uri="{BB962C8B-B14F-4D97-AF65-F5344CB8AC3E}">
        <p14:creationId xmlns:p14="http://schemas.microsoft.com/office/powerpoint/2010/main" val="985898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E8EE53B5-872E-4065-9E37-71EEEE781B74}" type="slidenum">
              <a:rPr lang="es-EC" smtClean="0"/>
              <a:pPr/>
              <a:t>15</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6B4504E-2C6C-4F15-8332-A537A874414E}" type="datetimeFigureOut">
              <a:rPr lang="es-EC" smtClean="0"/>
              <a:pPr/>
              <a:t>03/02/2016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36FF708-BB80-46F5-B0AE-57D9170AD2CF}"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6B4504E-2C6C-4F15-8332-A537A874414E}" type="datetimeFigureOut">
              <a:rPr lang="es-EC" smtClean="0"/>
              <a:pPr/>
              <a:t>03/02/2016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36FF708-BB80-46F5-B0AE-57D9170AD2CF}"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6B4504E-2C6C-4F15-8332-A537A874414E}" type="datetimeFigureOut">
              <a:rPr lang="es-EC" smtClean="0"/>
              <a:pPr/>
              <a:t>03/02/2016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36FF708-BB80-46F5-B0AE-57D9170AD2CF}"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6B4504E-2C6C-4F15-8332-A537A874414E}" type="datetimeFigureOut">
              <a:rPr lang="es-EC" smtClean="0"/>
              <a:pPr/>
              <a:t>03/02/2016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36FF708-BB80-46F5-B0AE-57D9170AD2CF}"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6B4504E-2C6C-4F15-8332-A537A874414E}" type="datetimeFigureOut">
              <a:rPr lang="es-EC" smtClean="0"/>
              <a:pPr/>
              <a:t>03/02/2016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36FF708-BB80-46F5-B0AE-57D9170AD2CF}"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6B4504E-2C6C-4F15-8332-A537A874414E}" type="datetimeFigureOut">
              <a:rPr lang="es-EC" smtClean="0"/>
              <a:pPr/>
              <a:t>03/02/2016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36FF708-BB80-46F5-B0AE-57D9170AD2CF}"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6B4504E-2C6C-4F15-8332-A537A874414E}" type="datetimeFigureOut">
              <a:rPr lang="es-EC" smtClean="0"/>
              <a:pPr/>
              <a:t>03/02/2016</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F36FF708-BB80-46F5-B0AE-57D9170AD2CF}"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6B4504E-2C6C-4F15-8332-A537A874414E}" type="datetimeFigureOut">
              <a:rPr lang="es-EC" smtClean="0"/>
              <a:pPr/>
              <a:t>03/02/2016</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F36FF708-BB80-46F5-B0AE-57D9170AD2CF}"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6B4504E-2C6C-4F15-8332-A537A874414E}" type="datetimeFigureOut">
              <a:rPr lang="es-EC" smtClean="0"/>
              <a:pPr/>
              <a:t>03/02/2016</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F36FF708-BB80-46F5-B0AE-57D9170AD2CF}"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6B4504E-2C6C-4F15-8332-A537A874414E}" type="datetimeFigureOut">
              <a:rPr lang="es-EC" smtClean="0"/>
              <a:pPr/>
              <a:t>03/02/2016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36FF708-BB80-46F5-B0AE-57D9170AD2CF}"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6B4504E-2C6C-4F15-8332-A537A874414E}" type="datetimeFigureOut">
              <a:rPr lang="es-EC" smtClean="0"/>
              <a:pPr/>
              <a:t>03/02/2016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36FF708-BB80-46F5-B0AE-57D9170AD2CF}"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B4504E-2C6C-4F15-8332-A537A874414E}" type="datetimeFigureOut">
              <a:rPr lang="es-EC" smtClean="0"/>
              <a:pPr/>
              <a:t>03/02/2016</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FF708-BB80-46F5-B0AE-57D9170AD2CF}"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file:///C:\Program%20Files\SITEMALDBCE\SistemaLigaDeportivaBarrialCiudadelaEjercito.exe"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www.ligaciudadelaejercito.co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7.xml"/><Relationship Id="rId7"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11.xml"/><Relationship Id="rId4" Type="http://schemas.openxmlformats.org/officeDocument/2006/relationships/slide" Target="slide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4.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41" y="260648"/>
            <a:ext cx="5715041"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n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42" y="214290"/>
            <a:ext cx="5715041"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442" y="366690"/>
            <a:ext cx="5715041"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18" y="357166"/>
            <a:ext cx="5715041"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CuadroTexto"/>
          <p:cNvSpPr txBox="1"/>
          <p:nvPr/>
        </p:nvSpPr>
        <p:spPr>
          <a:xfrm>
            <a:off x="1142976" y="2428868"/>
            <a:ext cx="6858048" cy="3354765"/>
          </a:xfrm>
          <a:prstGeom prst="rect">
            <a:avLst/>
          </a:prstGeom>
          <a:noFill/>
        </p:spPr>
        <p:txBody>
          <a:bodyPr wrap="square" rtlCol="0">
            <a:spAutoFit/>
          </a:bodyPr>
          <a:lstStyle/>
          <a:p>
            <a:pPr algn="ctr"/>
            <a:r>
              <a:rPr lang="es-EC" sz="4800" b="1" i="1" dirty="0" smtClean="0">
                <a:solidFill>
                  <a:srgbClr val="C00000"/>
                </a:solidFill>
                <a:latin typeface="Times New Roman" pitchFamily="18" charset="0"/>
                <a:cs typeface="Times New Roman" pitchFamily="18" charset="0"/>
              </a:rPr>
              <a:t>EL PRINCIPIO DE LA     SABIDURÍA ES EL TEMOR DE JEHOVÁ</a:t>
            </a:r>
          </a:p>
          <a:p>
            <a:pPr algn="ctr"/>
            <a:endParaRPr lang="es-EC" sz="4800" dirty="0" smtClean="0">
              <a:solidFill>
                <a:srgbClr val="C00000"/>
              </a:solidFill>
              <a:latin typeface="Times New Roman" pitchFamily="18" charset="0"/>
              <a:cs typeface="Times New Roman" pitchFamily="18" charset="0"/>
            </a:endParaRPr>
          </a:p>
          <a:p>
            <a:r>
              <a:rPr lang="es-EC" sz="2000" b="1" i="1" dirty="0" smtClean="0">
                <a:solidFill>
                  <a:srgbClr val="002060"/>
                </a:solidFill>
                <a:latin typeface="Times New Roman" pitchFamily="18" charset="0"/>
                <a:cs typeface="Times New Roman" pitchFamily="18" charset="0"/>
              </a:rPr>
              <a:t>Proverbios 1:7</a:t>
            </a:r>
            <a:endParaRPr lang="es-EC" sz="2000" b="1"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9817904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642910" y="214290"/>
            <a:ext cx="7786742" cy="785818"/>
          </a:xfrm>
          <a:solidFill>
            <a:schemeClr val="tx1"/>
          </a:solidFill>
        </p:spPr>
        <p:txBody>
          <a:bodyPr>
            <a:normAutofit fontScale="90000"/>
          </a:bodyPr>
          <a:lstStyle/>
          <a:p>
            <a:r>
              <a:rPr lang="es-EC" sz="2400" b="1" dirty="0" smtClean="0">
                <a:solidFill>
                  <a:schemeClr val="bg1"/>
                </a:solidFill>
                <a:latin typeface="Arial" pitchFamily="34" charset="0"/>
                <a:cs typeface="Arial" pitchFamily="34" charset="0"/>
              </a:rPr>
              <a:t>HERRAMIENTAS UTILIZADAS PARA DESARROLLAR LA PÁGINA WEB</a:t>
            </a:r>
            <a:endParaRPr lang="es-EC" sz="2400" b="1" dirty="0">
              <a:solidFill>
                <a:schemeClr val="bg1"/>
              </a:solidFill>
              <a:latin typeface="Arial" pitchFamily="34" charset="0"/>
              <a:cs typeface="Arial" pitchFamily="34" charset="0"/>
            </a:endParaRPr>
          </a:p>
        </p:txBody>
      </p:sp>
      <p:sp>
        <p:nvSpPr>
          <p:cNvPr id="4" name="3 Botón de acción: Hacia delante o Siguiente">
            <a:hlinkClick r:id="rId2" action="ppaction://hlinksldjump" highlightClick="1"/>
          </p:cNvPr>
          <p:cNvSpPr/>
          <p:nvPr/>
        </p:nvSpPr>
        <p:spPr>
          <a:xfrm>
            <a:off x="7858148" y="5929330"/>
            <a:ext cx="1042416" cy="4286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 name="Picture 2"/>
          <p:cNvPicPr>
            <a:picLocks noChangeAspect="1" noChangeArrowheads="1"/>
          </p:cNvPicPr>
          <p:nvPr/>
        </p:nvPicPr>
        <p:blipFill>
          <a:blip r:embed="rId3"/>
          <a:srcRect/>
          <a:stretch>
            <a:fillRect/>
          </a:stretch>
        </p:blipFill>
        <p:spPr bwMode="auto">
          <a:xfrm>
            <a:off x="1357290" y="1142984"/>
            <a:ext cx="6429420" cy="5319729"/>
          </a:xfrm>
          <a:prstGeom prst="rect">
            <a:avLst/>
          </a:prstGeom>
          <a:noFill/>
          <a:ln w="9525">
            <a:noFill/>
            <a:miter lim="800000"/>
            <a:headEnd/>
            <a:tailEnd/>
          </a:ln>
          <a:effectLst/>
        </p:spPr>
      </p:pic>
    </p:spTree>
    <p:extLst>
      <p:ext uri="{BB962C8B-B14F-4D97-AF65-F5344CB8AC3E}">
        <p14:creationId xmlns:p14="http://schemas.microsoft.com/office/powerpoint/2010/main" val="19536506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3071802" y="357166"/>
            <a:ext cx="3178696" cy="490066"/>
          </a:xfrm>
          <a:solidFill>
            <a:schemeClr val="tx1"/>
          </a:solidFill>
        </p:spPr>
        <p:txBody>
          <a:bodyPr>
            <a:normAutofit/>
          </a:bodyPr>
          <a:lstStyle/>
          <a:p>
            <a:r>
              <a:rPr lang="es-EC" sz="2400" b="1" dirty="0" smtClean="0">
                <a:solidFill>
                  <a:schemeClr val="bg1"/>
                </a:solidFill>
                <a:latin typeface="Arial" pitchFamily="34" charset="0"/>
                <a:cs typeface="Arial" pitchFamily="34" charset="0"/>
              </a:rPr>
              <a:t>METODOLOGÍA S</a:t>
            </a:r>
            <a:endParaRPr lang="es-EC" sz="2400" b="1" dirty="0">
              <a:solidFill>
                <a:schemeClr val="bg1"/>
              </a:solidFill>
              <a:latin typeface="Arial" pitchFamily="34" charset="0"/>
              <a:cs typeface="Arial" pitchFamily="34" charset="0"/>
            </a:endParaRPr>
          </a:p>
        </p:txBody>
      </p:sp>
      <p:pic>
        <p:nvPicPr>
          <p:cNvPr id="1027" name="Picture 3"/>
          <p:cNvPicPr>
            <a:picLocks noChangeAspect="1" noChangeArrowheads="1"/>
          </p:cNvPicPr>
          <p:nvPr/>
        </p:nvPicPr>
        <p:blipFill>
          <a:blip r:embed="rId2"/>
          <a:srcRect/>
          <a:stretch>
            <a:fillRect/>
          </a:stretch>
        </p:blipFill>
        <p:spPr bwMode="auto">
          <a:xfrm>
            <a:off x="1214414" y="1142984"/>
            <a:ext cx="7143799" cy="5429287"/>
          </a:xfrm>
          <a:prstGeom prst="rect">
            <a:avLst/>
          </a:prstGeom>
          <a:noFill/>
          <a:ln w="9525">
            <a:noFill/>
            <a:miter lim="800000"/>
            <a:headEnd/>
            <a:tailEnd/>
          </a:ln>
          <a:effectLst/>
        </p:spPr>
      </p:pic>
    </p:spTree>
    <p:extLst>
      <p:ext uri="{BB962C8B-B14F-4D97-AF65-F5344CB8AC3E}">
        <p14:creationId xmlns:p14="http://schemas.microsoft.com/office/powerpoint/2010/main" val="20480904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214290"/>
            <a:ext cx="8229600" cy="6643710"/>
          </a:xfrm>
          <a:noFill/>
          <a:ln w="76200"/>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lvl="0" algn="just">
              <a:buNone/>
            </a:pPr>
            <a:r>
              <a:rPr lang="es-EC" sz="2400" b="1" dirty="0" smtClean="0">
                <a:solidFill>
                  <a:schemeClr val="tx1"/>
                </a:solidFill>
              </a:rPr>
              <a:t> </a:t>
            </a:r>
            <a:endParaRPr lang="es-ES" sz="2400" b="1" dirty="0" smtClean="0">
              <a:solidFill>
                <a:schemeClr val="tx1"/>
              </a:solidFill>
              <a:latin typeface="Arial" pitchFamily="34" charset="0"/>
              <a:cs typeface="Arial" pitchFamily="34" charset="0"/>
            </a:endParaRPr>
          </a:p>
          <a:p>
            <a:pPr lvl="0"/>
            <a:endParaRPr lang="es-ES" b="1" dirty="0"/>
          </a:p>
        </p:txBody>
      </p:sp>
      <p:graphicFrame>
        <p:nvGraphicFramePr>
          <p:cNvPr id="10" name="9 Tabla"/>
          <p:cNvGraphicFramePr>
            <a:graphicFrameLocks noGrp="1"/>
          </p:cNvGraphicFramePr>
          <p:nvPr/>
        </p:nvGraphicFramePr>
        <p:xfrm>
          <a:off x="1285852" y="571481"/>
          <a:ext cx="6715172" cy="785818"/>
        </p:xfrm>
        <a:graphic>
          <a:graphicData uri="http://schemas.openxmlformats.org/drawingml/2006/table">
            <a:tbl>
              <a:tblPr firstRow="1" bandRow="1">
                <a:tableStyleId>{5C22544A-7EE6-4342-B048-85BDC9FD1C3A}</a:tableStyleId>
              </a:tblPr>
              <a:tblGrid>
                <a:gridCol w="6715172"/>
              </a:tblGrid>
              <a:tr h="785818">
                <a:tc>
                  <a:txBody>
                    <a:bodyPr/>
                    <a:lstStyle/>
                    <a:p>
                      <a:pPr algn="ctr"/>
                      <a:r>
                        <a:rPr lang="es-EC" sz="2000" dirty="0" smtClean="0">
                          <a:solidFill>
                            <a:schemeClr val="tx1"/>
                          </a:solidFill>
                          <a:latin typeface="Times New Roman" pitchFamily="18" charset="0"/>
                          <a:cs typeface="Times New Roman" pitchFamily="18" charset="0"/>
                        </a:rPr>
                        <a:t>METODOLOGÍA</a:t>
                      </a:r>
                      <a:r>
                        <a:rPr lang="es-EC" sz="2000" baseline="0" dirty="0" smtClean="0">
                          <a:solidFill>
                            <a:schemeClr val="tx1"/>
                          </a:solidFill>
                          <a:latin typeface="Times New Roman" pitchFamily="18" charset="0"/>
                          <a:cs typeface="Times New Roman" pitchFamily="18" charset="0"/>
                        </a:rPr>
                        <a:t> UTILIZADA PARA DESARROLLAR LA PÁGINA WEB</a:t>
                      </a:r>
                      <a:endParaRPr lang="es-EC" sz="2000" dirty="0">
                        <a:solidFill>
                          <a:schemeClr val="tx1"/>
                        </a:solidFill>
                        <a:latin typeface="Times New Roman" pitchFamily="18" charset="0"/>
                        <a:cs typeface="Times New Roman" pitchFamily="18" charset="0"/>
                      </a:endParaRPr>
                    </a:p>
                  </a:txBody>
                  <a:tcPr/>
                </a:tc>
              </a:tr>
            </a:tbl>
          </a:graphicData>
        </a:graphic>
      </p:graphicFrame>
      <p:pic>
        <p:nvPicPr>
          <p:cNvPr id="2050" name="Picture 2"/>
          <p:cNvPicPr>
            <a:picLocks noChangeAspect="1" noChangeArrowheads="1"/>
          </p:cNvPicPr>
          <p:nvPr/>
        </p:nvPicPr>
        <p:blipFill>
          <a:blip r:embed="rId2"/>
          <a:srcRect/>
          <a:stretch>
            <a:fillRect/>
          </a:stretch>
        </p:blipFill>
        <p:spPr bwMode="auto">
          <a:xfrm>
            <a:off x="1428728" y="1500174"/>
            <a:ext cx="6572296" cy="5067322"/>
          </a:xfrm>
          <a:prstGeom prst="rect">
            <a:avLst/>
          </a:prstGeom>
          <a:noFill/>
          <a:ln w="9525">
            <a:noFill/>
            <a:miter lim="800000"/>
            <a:headEnd/>
            <a:tailEnd/>
          </a:ln>
          <a:effectLst/>
        </p:spPr>
      </p:pic>
    </p:spTree>
    <p:extLst>
      <p:ext uri="{BB962C8B-B14F-4D97-AF65-F5344CB8AC3E}">
        <p14:creationId xmlns:p14="http://schemas.microsoft.com/office/powerpoint/2010/main" val="20480904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500034" y="285728"/>
            <a:ext cx="8143932"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rgbClr val="C00000"/>
                </a:solidFill>
              </a:rPr>
              <a:t>MENÚ DE LA PANTALLA PRINCIPAL DEL SISTEMA</a:t>
            </a:r>
            <a:endParaRPr lang="es-ES" sz="2400" dirty="0">
              <a:solidFill>
                <a:srgbClr val="C00000"/>
              </a:solidFill>
            </a:endParaRPr>
          </a:p>
        </p:txBody>
      </p:sp>
      <p:sp>
        <p:nvSpPr>
          <p:cNvPr id="4" name="3 Rectángulo"/>
          <p:cNvSpPr/>
          <p:nvPr/>
        </p:nvSpPr>
        <p:spPr>
          <a:xfrm>
            <a:off x="357158" y="2000240"/>
            <a:ext cx="8561608" cy="2585323"/>
          </a:xfrm>
          <a:prstGeom prst="rect">
            <a:avLst/>
          </a:prstGeom>
          <a:noFill/>
        </p:spPr>
        <p:txBody>
          <a:bodyPr wrap="square" lIns="91440" tIns="45720" rIns="91440" bIns="45720">
            <a:spAutoFit/>
          </a:bodyPr>
          <a:lstStyle/>
          <a:p>
            <a:pPr algn="ctr"/>
            <a:r>
              <a:rPr lang="es-ES" sz="5400" b="1" cap="none" spc="0" dirty="0" smtClean="0">
                <a:ln w="24500" cmpd="dbl">
                  <a:solidFill>
                    <a:schemeClr val="accent2">
                      <a:shade val="85000"/>
                      <a:satMod val="155000"/>
                    </a:schemeClr>
                  </a:solidFill>
                  <a:prstDash val="solid"/>
                  <a:miter lim="800000"/>
                </a:ln>
                <a:solidFill>
                  <a:srgbClr val="0070C0"/>
                </a:solidFill>
                <a:effectLst>
                  <a:outerShdw blurRad="38100" dist="38100" dir="7020000" algn="tl">
                    <a:srgbClr val="000000">
                      <a:alpha val="35000"/>
                    </a:srgbClr>
                  </a:outerShdw>
                </a:effectLst>
              </a:rPr>
              <a:t>DESARROLLO DE LA PARTE PRÁCTICA DE LOS</a:t>
            </a:r>
          </a:p>
          <a:p>
            <a:pPr algn="ctr"/>
            <a:r>
              <a:rPr lang="es-ES" sz="5400" b="1" dirty="0" smtClean="0">
                <a:ln w="24500" cmpd="dbl">
                  <a:solidFill>
                    <a:schemeClr val="accent2">
                      <a:shade val="85000"/>
                      <a:satMod val="155000"/>
                    </a:schemeClr>
                  </a:solidFill>
                  <a:prstDash val="solid"/>
                  <a:miter lim="800000"/>
                </a:ln>
                <a:solidFill>
                  <a:srgbClr val="0070C0"/>
                </a:solidFill>
                <a:effectLst>
                  <a:outerShdw blurRad="38100" dist="38100" dir="7020000" algn="tl">
                    <a:srgbClr val="000000">
                      <a:alpha val="35000"/>
                    </a:srgbClr>
                  </a:outerShdw>
                </a:effectLst>
              </a:rPr>
              <a:t>MÓDULOS</a:t>
            </a:r>
            <a:r>
              <a:rPr lang="es-ES" sz="5400" b="1" cap="none" spc="0" dirty="0" smtClean="0">
                <a:ln w="24500" cmpd="dbl">
                  <a:solidFill>
                    <a:schemeClr val="accent2">
                      <a:shade val="85000"/>
                      <a:satMod val="155000"/>
                    </a:schemeClr>
                  </a:solidFill>
                  <a:prstDash val="solid"/>
                  <a:miter lim="800000"/>
                </a:ln>
                <a:solidFill>
                  <a:srgbClr val="0070C0"/>
                </a:solidFill>
                <a:effectLst>
                  <a:outerShdw blurRad="38100" dist="38100" dir="7020000" algn="tl">
                    <a:srgbClr val="000000">
                      <a:alpha val="35000"/>
                    </a:srgbClr>
                  </a:outerShdw>
                </a:effectLst>
              </a:rPr>
              <a:t> </a:t>
            </a:r>
            <a:endParaRPr lang="es-ES" sz="5400" b="1" cap="none" spc="0" dirty="0">
              <a:ln w="24500" cmpd="dbl">
                <a:solidFill>
                  <a:schemeClr val="accent2">
                    <a:shade val="85000"/>
                    <a:satMod val="155000"/>
                  </a:schemeClr>
                </a:solidFill>
                <a:prstDash val="solid"/>
                <a:miter lim="800000"/>
              </a:ln>
              <a:solidFill>
                <a:srgbClr val="0070C0"/>
              </a:solidFill>
              <a:effectLst>
                <a:outerShdw blurRad="38100" dist="38100" dir="7020000" algn="tl">
                  <a:srgbClr val="000000">
                    <a:alpha val="35000"/>
                  </a:srgbClr>
                </a:outerShdw>
              </a:effectLst>
            </a:endParaRPr>
          </a:p>
        </p:txBody>
      </p:sp>
      <p:sp>
        <p:nvSpPr>
          <p:cNvPr id="5" name="4 Botón de acción: Personalizar">
            <a:hlinkClick r:id="rId2" action="ppaction://program" highlightClick="1"/>
          </p:cNvPr>
          <p:cNvSpPr/>
          <p:nvPr/>
        </p:nvSpPr>
        <p:spPr>
          <a:xfrm>
            <a:off x="3286116" y="5143512"/>
            <a:ext cx="1785950" cy="71438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rgbClr val="FF0000"/>
                </a:solidFill>
              </a:rPr>
              <a:t>SISTEMA LIGA</a:t>
            </a:r>
            <a:endParaRPr lang="es-EC"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500034" y="285728"/>
            <a:ext cx="8143932"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rgbClr val="C00000"/>
                </a:solidFill>
              </a:rPr>
              <a:t>MENÚ DE LA PANTALLA PRINCIPAL DEL AMBIENTE WEB</a:t>
            </a:r>
            <a:endParaRPr lang="es-ES" sz="2400" dirty="0">
              <a:solidFill>
                <a:srgbClr val="C00000"/>
              </a:solidFill>
            </a:endParaRPr>
          </a:p>
        </p:txBody>
      </p:sp>
      <p:sp>
        <p:nvSpPr>
          <p:cNvPr id="4" name="3 Rectángulo"/>
          <p:cNvSpPr/>
          <p:nvPr/>
        </p:nvSpPr>
        <p:spPr>
          <a:xfrm>
            <a:off x="357159" y="2000240"/>
            <a:ext cx="8561608" cy="2585323"/>
          </a:xfrm>
          <a:prstGeom prst="rect">
            <a:avLst/>
          </a:prstGeom>
          <a:noFill/>
        </p:spPr>
        <p:txBody>
          <a:bodyPr wrap="square" lIns="91440" tIns="45720" rIns="91440" bIns="45720">
            <a:spAutoFit/>
          </a:bodyPr>
          <a:lstStyle/>
          <a:p>
            <a:pPr algn="ctr"/>
            <a:r>
              <a:rPr lang="es-ES" sz="5400" b="1" cap="none" spc="0" dirty="0" smtClean="0">
                <a:ln w="24500" cmpd="dbl">
                  <a:solidFill>
                    <a:schemeClr val="accent2">
                      <a:shade val="85000"/>
                      <a:satMod val="155000"/>
                    </a:schemeClr>
                  </a:solidFill>
                  <a:prstDash val="solid"/>
                  <a:miter lim="800000"/>
                </a:ln>
                <a:solidFill>
                  <a:srgbClr val="00B050"/>
                </a:solidFill>
                <a:effectLst>
                  <a:outerShdw blurRad="38100" dist="38100" dir="7020000" algn="tl">
                    <a:srgbClr val="000000">
                      <a:alpha val="35000"/>
                    </a:srgbClr>
                  </a:outerShdw>
                </a:effectLst>
              </a:rPr>
              <a:t>DESARROLLO DE LA PARTE PRÁCTICA DEL</a:t>
            </a:r>
          </a:p>
          <a:p>
            <a:pPr algn="ctr"/>
            <a:r>
              <a:rPr lang="es-ES" sz="5400" b="1" dirty="0" smtClean="0">
                <a:ln w="24500" cmpd="dbl">
                  <a:solidFill>
                    <a:schemeClr val="accent2">
                      <a:shade val="85000"/>
                      <a:satMod val="155000"/>
                    </a:schemeClr>
                  </a:solidFill>
                  <a:prstDash val="solid"/>
                  <a:miter lim="800000"/>
                </a:ln>
                <a:solidFill>
                  <a:srgbClr val="00B050"/>
                </a:solidFill>
                <a:effectLst>
                  <a:outerShdw blurRad="38100" dist="38100" dir="7020000" algn="tl">
                    <a:srgbClr val="000000">
                      <a:alpha val="35000"/>
                    </a:srgbClr>
                  </a:outerShdw>
                </a:effectLst>
              </a:rPr>
              <a:t>AMBIENTE WEB</a:t>
            </a:r>
            <a:endParaRPr lang="es-ES" sz="5400" b="1" cap="none" spc="0" dirty="0" smtClean="0">
              <a:ln w="24500" cmpd="dbl">
                <a:solidFill>
                  <a:schemeClr val="accent2">
                    <a:shade val="85000"/>
                    <a:satMod val="155000"/>
                  </a:schemeClr>
                </a:solidFill>
                <a:prstDash val="solid"/>
                <a:miter lim="800000"/>
              </a:ln>
              <a:solidFill>
                <a:srgbClr val="00B050"/>
              </a:solidFill>
              <a:effectLst>
                <a:outerShdw blurRad="38100" dist="38100" dir="7020000" algn="tl">
                  <a:srgbClr val="000000">
                    <a:alpha val="35000"/>
                  </a:srgbClr>
                </a:outerShdw>
              </a:effectLst>
            </a:endParaRPr>
          </a:p>
        </p:txBody>
      </p:sp>
      <p:sp>
        <p:nvSpPr>
          <p:cNvPr id="5" name="4 Botón de acción: Personalizar">
            <a:hlinkClick r:id="" action="ppaction://noaction" highlightClick="1"/>
            <a:hlinkHover r:id="rId2"/>
          </p:cNvPr>
          <p:cNvSpPr/>
          <p:nvPr/>
        </p:nvSpPr>
        <p:spPr>
          <a:xfrm>
            <a:off x="3214678" y="5357826"/>
            <a:ext cx="2571768" cy="64294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rgbClr val="FF0000"/>
                </a:solidFill>
              </a:rPr>
              <a:t>PÁGINA WEB LIGA</a:t>
            </a:r>
            <a:endParaRPr lang="es-EC" dirty="0">
              <a:solidFill>
                <a:srgbClr val="FF0000"/>
              </a:solidFill>
            </a:endParaRPr>
          </a:p>
        </p:txBody>
      </p:sp>
      <p:sp>
        <p:nvSpPr>
          <p:cNvPr id="6" name="5 Botón de acción: Hacia delante o Siguiente">
            <a:hlinkClick r:id="rId3" action="ppaction://hlinksldjump" highlightClick="1"/>
          </p:cNvPr>
          <p:cNvSpPr/>
          <p:nvPr/>
        </p:nvSpPr>
        <p:spPr>
          <a:xfrm>
            <a:off x="7500958" y="6072206"/>
            <a:ext cx="928694" cy="35716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14290"/>
            <a:ext cx="8229600" cy="714380"/>
          </a:xfrm>
          <a:solidFill>
            <a:srgbClr val="FF0000"/>
          </a:solidFill>
        </p:spPr>
        <p:txBody>
          <a:bodyPr>
            <a:normAutofit/>
          </a:bodyPr>
          <a:lstStyle/>
          <a:p>
            <a:r>
              <a:rPr lang="es-ES" sz="3200" b="1" dirty="0" smtClean="0">
                <a:solidFill>
                  <a:schemeClr val="bg1"/>
                </a:solidFill>
                <a:latin typeface="Arial" pitchFamily="34" charset="0"/>
                <a:cs typeface="Arial" pitchFamily="34" charset="0"/>
              </a:rPr>
              <a:t>CONCLUSIONES</a:t>
            </a:r>
            <a:endParaRPr lang="es-ES" sz="3200" b="1" dirty="0">
              <a:solidFill>
                <a:schemeClr val="bg1"/>
              </a:solidFill>
              <a:latin typeface="Arial" pitchFamily="34" charset="0"/>
              <a:cs typeface="Arial" pitchFamily="34" charset="0"/>
            </a:endParaRPr>
          </a:p>
        </p:txBody>
      </p:sp>
      <p:sp>
        <p:nvSpPr>
          <p:cNvPr id="6" name="5 Marcador de contenido"/>
          <p:cNvSpPr>
            <a:spLocks noGrp="1"/>
          </p:cNvSpPr>
          <p:nvPr>
            <p:ph idx="1"/>
          </p:nvPr>
        </p:nvSpPr>
        <p:spPr/>
        <p:txBody>
          <a:bodyPr/>
          <a:lstStyle/>
          <a:p>
            <a:endParaRPr lang="es-EC" dirty="0"/>
          </a:p>
        </p:txBody>
      </p:sp>
      <p:sp>
        <p:nvSpPr>
          <p:cNvPr id="7" name="6 Rectángulo redondeado"/>
          <p:cNvSpPr/>
          <p:nvPr/>
        </p:nvSpPr>
        <p:spPr>
          <a:xfrm>
            <a:off x="500034" y="1071546"/>
            <a:ext cx="8215370"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s-EC" sz="2000" b="1" dirty="0" smtClean="0">
                <a:solidFill>
                  <a:srgbClr val="C00000"/>
                </a:solidFill>
                <a:latin typeface="Times New Roman" pitchFamily="18" charset="0"/>
                <a:cs typeface="Times New Roman" pitchFamily="18" charset="0"/>
              </a:rPr>
              <a:t>SE ANALIZARON LOS REQUERIMIENTOS NECESARIOS PARA EL     DESARROLLO DEL PROYECTO, DE TAL FORMA QUE CUBRA CONSIDERACIONES  METODOLÓGICAS Y TÉCNICAS.</a:t>
            </a:r>
            <a:endParaRPr lang="es-EC" sz="2000" b="1" dirty="0">
              <a:solidFill>
                <a:srgbClr val="C00000"/>
              </a:solidFill>
              <a:latin typeface="Times New Roman" pitchFamily="18" charset="0"/>
              <a:cs typeface="Times New Roman" pitchFamily="18" charset="0"/>
            </a:endParaRPr>
          </a:p>
        </p:txBody>
      </p:sp>
      <p:sp>
        <p:nvSpPr>
          <p:cNvPr id="8" name="7 Rectángulo redondeado"/>
          <p:cNvSpPr/>
          <p:nvPr/>
        </p:nvSpPr>
        <p:spPr>
          <a:xfrm>
            <a:off x="500034" y="2143116"/>
            <a:ext cx="8215370"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s-EC" sz="2000" b="1" dirty="0" smtClean="0">
                <a:solidFill>
                  <a:srgbClr val="C00000"/>
                </a:solidFill>
                <a:latin typeface="Times New Roman" pitchFamily="18" charset="0"/>
                <a:cs typeface="Times New Roman" pitchFamily="18" charset="0"/>
              </a:rPr>
              <a:t> SE DESARROLLÓ UNA INTERFA SENCLLA QUE PERMITE DE FORMA FÁCIL INGRESAR INFORMACIÓN AL SISTEMA.</a:t>
            </a:r>
            <a:endParaRPr lang="es-EC" sz="2000" b="1" dirty="0">
              <a:solidFill>
                <a:srgbClr val="C00000"/>
              </a:solidFill>
              <a:latin typeface="Times New Roman" pitchFamily="18" charset="0"/>
              <a:cs typeface="Times New Roman" pitchFamily="18" charset="0"/>
            </a:endParaRPr>
          </a:p>
        </p:txBody>
      </p:sp>
      <p:sp>
        <p:nvSpPr>
          <p:cNvPr id="9" name="8 Rectángulo redondeado"/>
          <p:cNvSpPr/>
          <p:nvPr/>
        </p:nvSpPr>
        <p:spPr>
          <a:xfrm>
            <a:off x="500034" y="3143248"/>
            <a:ext cx="8215370"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s-EC" sz="2000" b="1" dirty="0" smtClean="0">
                <a:solidFill>
                  <a:srgbClr val="C00000"/>
                </a:solidFill>
                <a:latin typeface="Times New Roman" pitchFamily="18" charset="0"/>
                <a:cs typeface="Times New Roman" pitchFamily="18" charset="0"/>
              </a:rPr>
              <a:t>SE ELABORARON CINCO MÓDULOS AUTOMATIZADOS DE TRABAJO INVIVIDUALES Y SEGUROS</a:t>
            </a:r>
            <a:r>
              <a:rPr lang="es-EC" dirty="0" smtClean="0"/>
              <a:t>.</a:t>
            </a:r>
            <a:endParaRPr lang="es-EC" dirty="0"/>
          </a:p>
        </p:txBody>
      </p:sp>
      <p:sp>
        <p:nvSpPr>
          <p:cNvPr id="10" name="9 Rectángulo redondeado"/>
          <p:cNvSpPr/>
          <p:nvPr/>
        </p:nvSpPr>
        <p:spPr>
          <a:xfrm>
            <a:off x="500034" y="4143380"/>
            <a:ext cx="8215370"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s-EC" sz="2000" b="1" dirty="0" smtClean="0">
                <a:solidFill>
                  <a:srgbClr val="C00000"/>
                </a:solidFill>
                <a:latin typeface="Times New Roman" pitchFamily="18" charset="0"/>
                <a:cs typeface="Times New Roman" pitchFamily="18" charset="0"/>
              </a:rPr>
              <a:t> SE ACCEDE A LA INFORMACIÓN INGRESADA EN LAS TABLAS DE MANERA RÁPIDA Y EFICAZ.</a:t>
            </a:r>
            <a:endParaRPr lang="es-EC" sz="2000" b="1" dirty="0">
              <a:solidFill>
                <a:srgbClr val="C00000"/>
              </a:solidFill>
              <a:latin typeface="Times New Roman" pitchFamily="18" charset="0"/>
              <a:cs typeface="Times New Roman" pitchFamily="18" charset="0"/>
            </a:endParaRPr>
          </a:p>
        </p:txBody>
      </p:sp>
      <p:sp>
        <p:nvSpPr>
          <p:cNvPr id="11" name="10 Rectángulo redondeado"/>
          <p:cNvSpPr/>
          <p:nvPr/>
        </p:nvSpPr>
        <p:spPr>
          <a:xfrm>
            <a:off x="500034" y="5214950"/>
            <a:ext cx="8143932"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s-EC" sz="2000" b="1" dirty="0" smtClean="0">
                <a:solidFill>
                  <a:srgbClr val="C00000"/>
                </a:solidFill>
                <a:latin typeface="Times New Roman" pitchFamily="18" charset="0"/>
                <a:cs typeface="Times New Roman" pitchFamily="18" charset="0"/>
              </a:rPr>
              <a:t> SE DESARROLLO UNA APLICACIÓN SENCILLA EN AMBIENTE WEB, QUE PERMITE CONSULTAR INFORMACIÓN.</a:t>
            </a:r>
            <a:endParaRPr lang="es-EC" sz="2000" b="1" dirty="0">
              <a:solidFill>
                <a:srgbClr val="C0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p:cNvPicPr>
            <a:picLocks noChangeAspect="1" noChangeArrowheads="1"/>
          </p:cNvPicPr>
          <p:nvPr/>
        </p:nvPicPr>
        <p:blipFill>
          <a:blip r:embed="rId2"/>
          <a:srcRect/>
          <a:stretch>
            <a:fillRect/>
          </a:stretch>
        </p:blipFill>
        <p:spPr bwMode="auto">
          <a:xfrm>
            <a:off x="642910" y="357166"/>
            <a:ext cx="8072494" cy="857256"/>
          </a:xfrm>
          <a:prstGeom prst="rect">
            <a:avLst/>
          </a:prstGeom>
          <a:noFill/>
          <a:ln w="9525">
            <a:noFill/>
            <a:miter lim="800000"/>
            <a:headEnd/>
            <a:tailEnd/>
          </a:ln>
          <a:effectLst/>
        </p:spPr>
      </p:pic>
      <p:sp>
        <p:nvSpPr>
          <p:cNvPr id="12" name="11 CuadroTexto"/>
          <p:cNvSpPr txBox="1"/>
          <p:nvPr/>
        </p:nvSpPr>
        <p:spPr>
          <a:xfrm>
            <a:off x="1857356" y="428604"/>
            <a:ext cx="5572164" cy="707886"/>
          </a:xfrm>
          <a:prstGeom prst="rect">
            <a:avLst/>
          </a:prstGeom>
          <a:noFill/>
        </p:spPr>
        <p:txBody>
          <a:bodyPr wrap="square" rtlCol="0">
            <a:spAutoFit/>
          </a:bodyPr>
          <a:lstStyle/>
          <a:p>
            <a:r>
              <a:rPr lang="es-EC" sz="4000" b="1" dirty="0" smtClean="0">
                <a:solidFill>
                  <a:srgbClr val="002060"/>
                </a:solidFill>
                <a:latin typeface="Times New Roman" pitchFamily="18" charset="0"/>
                <a:cs typeface="Times New Roman" pitchFamily="18" charset="0"/>
              </a:rPr>
              <a:t>RECOMENDACIONES</a:t>
            </a:r>
            <a:endParaRPr lang="es-EC" b="1" dirty="0">
              <a:solidFill>
                <a:srgbClr val="002060"/>
              </a:solidFill>
            </a:endParaRPr>
          </a:p>
        </p:txBody>
      </p:sp>
      <p:sp>
        <p:nvSpPr>
          <p:cNvPr id="10" name="9 Rectángulo"/>
          <p:cNvSpPr/>
          <p:nvPr/>
        </p:nvSpPr>
        <p:spPr>
          <a:xfrm>
            <a:off x="428596" y="1428736"/>
            <a:ext cx="8358246" cy="100013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Rectángulo"/>
          <p:cNvSpPr/>
          <p:nvPr/>
        </p:nvSpPr>
        <p:spPr>
          <a:xfrm>
            <a:off x="500034" y="2714620"/>
            <a:ext cx="8215370" cy="100013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 SE RECOMIENDA</a:t>
            </a:r>
            <a:endParaRPr lang="es-EC" dirty="0"/>
          </a:p>
        </p:txBody>
      </p:sp>
      <p:sp>
        <p:nvSpPr>
          <p:cNvPr id="13" name="12 Rectángulo"/>
          <p:cNvSpPr/>
          <p:nvPr/>
        </p:nvSpPr>
        <p:spPr>
          <a:xfrm>
            <a:off x="500034" y="4000504"/>
            <a:ext cx="8215370" cy="100013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Rectángulo"/>
          <p:cNvSpPr/>
          <p:nvPr/>
        </p:nvSpPr>
        <p:spPr>
          <a:xfrm>
            <a:off x="500034" y="5357826"/>
            <a:ext cx="8215370" cy="100013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CuadroTexto"/>
          <p:cNvSpPr txBox="1"/>
          <p:nvPr/>
        </p:nvSpPr>
        <p:spPr>
          <a:xfrm>
            <a:off x="642910" y="1428736"/>
            <a:ext cx="8072494" cy="1015663"/>
          </a:xfrm>
          <a:prstGeom prst="rect">
            <a:avLst/>
          </a:prstGeom>
          <a:noFill/>
        </p:spPr>
        <p:txBody>
          <a:bodyPr wrap="square" rtlCol="0">
            <a:spAutoFit/>
          </a:bodyPr>
          <a:lstStyle/>
          <a:p>
            <a:pPr algn="just">
              <a:buFont typeface="Arial" pitchFamily="34" charset="0"/>
              <a:buChar char="•"/>
            </a:pPr>
            <a:r>
              <a:rPr lang="es-EC" sz="2000" b="1" i="1" dirty="0" smtClean="0">
                <a:solidFill>
                  <a:srgbClr val="FF0000"/>
                </a:solidFill>
                <a:latin typeface="Times New Roman" pitchFamily="18" charset="0"/>
                <a:cs typeface="Times New Roman" pitchFamily="18" charset="0"/>
              </a:rPr>
              <a:t>  CONSIDERANDO QUE EL PROGRAMA ACTUAL ES     MONOUSUARIO, SE RECOMIENDA OPTIMIZARLO CONVIRTIÉNDOLO EN PROGRAMA MULTIUSUARIO.</a:t>
            </a:r>
            <a:endParaRPr lang="es-EC" sz="2000" b="1" i="1" dirty="0">
              <a:solidFill>
                <a:srgbClr val="FF0000"/>
              </a:solidFill>
              <a:latin typeface="Times New Roman" pitchFamily="18" charset="0"/>
              <a:cs typeface="Times New Roman" pitchFamily="18" charset="0"/>
            </a:endParaRPr>
          </a:p>
        </p:txBody>
      </p:sp>
      <p:sp>
        <p:nvSpPr>
          <p:cNvPr id="16" name="15 CuadroTexto"/>
          <p:cNvSpPr txBox="1"/>
          <p:nvPr/>
        </p:nvSpPr>
        <p:spPr>
          <a:xfrm>
            <a:off x="642910" y="2714620"/>
            <a:ext cx="8001056" cy="1015663"/>
          </a:xfrm>
          <a:prstGeom prst="rect">
            <a:avLst/>
          </a:prstGeom>
          <a:noFill/>
        </p:spPr>
        <p:txBody>
          <a:bodyPr wrap="square" rtlCol="0">
            <a:spAutoFit/>
          </a:bodyPr>
          <a:lstStyle/>
          <a:p>
            <a:pPr algn="just">
              <a:buFont typeface="Arial" pitchFamily="34" charset="0"/>
              <a:buChar char="•"/>
            </a:pPr>
            <a:r>
              <a:rPr lang="es-EC" sz="2000" b="1" i="1" dirty="0" smtClean="0">
                <a:solidFill>
                  <a:srgbClr val="FF0000"/>
                </a:solidFill>
                <a:latin typeface="Times New Roman" pitchFamily="18" charset="0"/>
                <a:cs typeface="Times New Roman" pitchFamily="18" charset="0"/>
              </a:rPr>
              <a:t>  CONSIDERANDO QUE SE PUEDE OPTIMIZAR EL TRABAJO ENTRE EL PROGRAMA Y EL SITIO WEB, SE RECOMIENDA IMPLEMENTAR FORMULARIOS EN DICHO SITIO.</a:t>
            </a:r>
            <a:endParaRPr lang="es-EC" sz="2000" b="1" i="1" dirty="0">
              <a:solidFill>
                <a:srgbClr val="FF0000"/>
              </a:solidFill>
              <a:latin typeface="Times New Roman" pitchFamily="18" charset="0"/>
              <a:cs typeface="Times New Roman" pitchFamily="18" charset="0"/>
            </a:endParaRPr>
          </a:p>
        </p:txBody>
      </p:sp>
      <p:sp>
        <p:nvSpPr>
          <p:cNvPr id="17" name="16 CuadroTexto"/>
          <p:cNvSpPr txBox="1"/>
          <p:nvPr/>
        </p:nvSpPr>
        <p:spPr>
          <a:xfrm>
            <a:off x="500034" y="4071942"/>
            <a:ext cx="8072494" cy="707886"/>
          </a:xfrm>
          <a:prstGeom prst="rect">
            <a:avLst/>
          </a:prstGeom>
          <a:noFill/>
        </p:spPr>
        <p:txBody>
          <a:bodyPr wrap="square" rtlCol="0">
            <a:spAutoFit/>
          </a:bodyPr>
          <a:lstStyle/>
          <a:p>
            <a:pPr algn="just">
              <a:buFont typeface="Arial" pitchFamily="34" charset="0"/>
              <a:buChar char="•"/>
            </a:pPr>
            <a:r>
              <a:rPr lang="es-EC" sz="2000" b="1" i="1" dirty="0" smtClean="0">
                <a:solidFill>
                  <a:srgbClr val="FF0000"/>
                </a:solidFill>
                <a:latin typeface="Times New Roman" pitchFamily="18" charset="0"/>
                <a:cs typeface="Times New Roman" pitchFamily="18" charset="0"/>
              </a:rPr>
              <a:t>  SE RECOMIENDA QUE LOS ÚNICOS USUARIOS QUE DEBEN IINGRESAR AL PROGRAMA SEA  PERSONAL  ADMINISTRATIVO.</a:t>
            </a:r>
            <a:endParaRPr lang="es-EC" sz="2000" b="1" i="1" dirty="0">
              <a:solidFill>
                <a:srgbClr val="FF0000"/>
              </a:solidFill>
              <a:latin typeface="Times New Roman" pitchFamily="18" charset="0"/>
              <a:cs typeface="Times New Roman" pitchFamily="18" charset="0"/>
            </a:endParaRPr>
          </a:p>
        </p:txBody>
      </p:sp>
      <p:sp>
        <p:nvSpPr>
          <p:cNvPr id="18" name="17 CuadroTexto"/>
          <p:cNvSpPr txBox="1"/>
          <p:nvPr/>
        </p:nvSpPr>
        <p:spPr>
          <a:xfrm>
            <a:off x="642910" y="5357826"/>
            <a:ext cx="8143932" cy="1015663"/>
          </a:xfrm>
          <a:prstGeom prst="rect">
            <a:avLst/>
          </a:prstGeom>
          <a:noFill/>
        </p:spPr>
        <p:txBody>
          <a:bodyPr wrap="square" rtlCol="0">
            <a:spAutoFit/>
          </a:bodyPr>
          <a:lstStyle/>
          <a:p>
            <a:pPr algn="just">
              <a:buFont typeface="Arial" pitchFamily="34" charset="0"/>
              <a:buChar char="•"/>
            </a:pPr>
            <a:r>
              <a:rPr lang="es-EC" sz="2000" b="1" i="1" dirty="0" smtClean="0">
                <a:solidFill>
                  <a:srgbClr val="FF0000"/>
                </a:solidFill>
                <a:latin typeface="Times New Roman" pitchFamily="18" charset="0"/>
                <a:cs typeface="Times New Roman" pitchFamily="18" charset="0"/>
              </a:rPr>
              <a:t>  SE GARANTIZARÁ EL CORRECTO FUNCIONAMIENTO DEL PROGRAMA,  SI SE REALIZA EL MANTENIMIENTO TRIMESTRALMENTE.</a:t>
            </a:r>
            <a:endParaRPr lang="es-EC" sz="2000" b="1" i="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4952" y="260649"/>
            <a:ext cx="8567527" cy="1508105"/>
          </a:xfrm>
          <a:prstGeom prst="rect">
            <a:avLst/>
          </a:prstGeom>
        </p:spPr>
        <p:txBody>
          <a:bodyPr wrap="square">
            <a:spAutoFit/>
          </a:bodyPr>
          <a:lstStyle/>
          <a:p>
            <a:pPr lvl="1" algn="ctr"/>
            <a:r>
              <a:rPr lang="es-ES" sz="3200" b="1" dirty="0">
                <a:solidFill>
                  <a:srgbClr val="FF0000"/>
                </a:solidFill>
                <a:latin typeface="Arial" pitchFamily="34" charset="0"/>
                <a:cs typeface="Arial" pitchFamily="34" charset="0"/>
              </a:rPr>
              <a:t>RESULTADOS ESPERADOS</a:t>
            </a:r>
            <a:r>
              <a:rPr lang="es-ES" sz="3200" b="1" dirty="0" smtClean="0">
                <a:solidFill>
                  <a:schemeClr val="accent6">
                    <a:lumMod val="75000"/>
                  </a:schemeClr>
                </a:solidFill>
                <a:latin typeface="Arial" pitchFamily="34" charset="0"/>
                <a:cs typeface="Arial" pitchFamily="34" charset="0"/>
              </a:rPr>
              <a:t>.</a:t>
            </a:r>
          </a:p>
          <a:p>
            <a:pPr lvl="1" algn="ctr"/>
            <a:endParaRPr lang="es-ES" sz="2000" b="1" i="1" dirty="0" smtClean="0">
              <a:solidFill>
                <a:schemeClr val="accent6">
                  <a:lumMod val="75000"/>
                </a:schemeClr>
              </a:solidFill>
            </a:endParaRPr>
          </a:p>
          <a:p>
            <a:pPr lvl="1" algn="ctr"/>
            <a:endParaRPr lang="es-ES" sz="2000" b="1" i="1" dirty="0" smtClean="0">
              <a:solidFill>
                <a:schemeClr val="accent6">
                  <a:lumMod val="75000"/>
                </a:schemeClr>
              </a:solidFill>
            </a:endParaRPr>
          </a:p>
          <a:p>
            <a:pPr lvl="1" algn="ctr"/>
            <a:endParaRPr lang="es-EC" sz="2000" b="1" i="1" dirty="0">
              <a:solidFill>
                <a:schemeClr val="accent6">
                  <a:lumMod val="75000"/>
                </a:schemeClr>
              </a:solidFill>
            </a:endParaRPr>
          </a:p>
        </p:txBody>
      </p:sp>
      <p:sp>
        <p:nvSpPr>
          <p:cNvPr id="4" name="3 Rectángulo"/>
          <p:cNvSpPr/>
          <p:nvPr/>
        </p:nvSpPr>
        <p:spPr>
          <a:xfrm>
            <a:off x="642910" y="1142985"/>
            <a:ext cx="7786742" cy="5355312"/>
          </a:xfrm>
          <a:prstGeom prst="rect">
            <a:avLst/>
          </a:prstGeom>
        </p:spPr>
        <p:txBody>
          <a:bodyPr wrap="square">
            <a:spAutoFit/>
          </a:bodyPr>
          <a:lstStyle/>
          <a:p>
            <a:pPr algn="just">
              <a:buFont typeface="Wingdings" pitchFamily="2" charset="2"/>
              <a:buChar char="Ø"/>
            </a:pPr>
            <a:r>
              <a:rPr lang="es-ES" sz="2400" dirty="0" smtClean="0">
                <a:latin typeface="Arial" pitchFamily="34" charset="0"/>
                <a:cs typeface="Arial" pitchFamily="34" charset="0"/>
              </a:rPr>
              <a:t>El Sistema para la Administración de los Campeonatos de Fútbol de la Liga Deportiva Ciudadela Ejército, es una opción válida y actualmente está funcionando de forma normal.</a:t>
            </a:r>
          </a:p>
          <a:p>
            <a:pPr algn="just"/>
            <a:endParaRPr lang="es-ES" sz="2400" dirty="0" smtClean="0">
              <a:latin typeface="Arial" pitchFamily="34" charset="0"/>
              <a:cs typeface="Arial" pitchFamily="34" charset="0"/>
            </a:endParaRPr>
          </a:p>
          <a:p>
            <a:pPr algn="just">
              <a:buFont typeface="Wingdings" pitchFamily="2" charset="2"/>
              <a:buChar char="Ø"/>
            </a:pPr>
            <a:r>
              <a:rPr lang="es-ES" sz="2400" dirty="0" smtClean="0">
                <a:latin typeface="Arial" pitchFamily="34" charset="0"/>
                <a:cs typeface="Arial" pitchFamily="34" charset="0"/>
              </a:rPr>
              <a:t>El  Sitio Web de la Liga Deportiva Ciudadela Ejército, esta en ejecución al momento en Internet, y puede ser usado desde cualquier punto del país; y su dominio es: </a:t>
            </a:r>
            <a:r>
              <a:rPr lang="es-ES" sz="2400" dirty="0" smtClean="0">
                <a:solidFill>
                  <a:srgbClr val="00B050"/>
                </a:solidFill>
                <a:latin typeface="Arial" pitchFamily="34" charset="0"/>
                <a:cs typeface="Arial" pitchFamily="34" charset="0"/>
              </a:rPr>
              <a:t>www.ligaciudadelaejercito.com</a:t>
            </a:r>
          </a:p>
          <a:p>
            <a:pPr algn="just">
              <a:buFont typeface="Wingdings" pitchFamily="2" charset="2"/>
              <a:buChar char="Ø"/>
            </a:pPr>
            <a:endParaRPr lang="es-ES" dirty="0" smtClean="0"/>
          </a:p>
          <a:p>
            <a:pPr algn="just">
              <a:buFont typeface="Wingdings" pitchFamily="2" charset="2"/>
              <a:buChar char="Ø"/>
            </a:pPr>
            <a:endParaRPr lang="es-ES" dirty="0" smtClean="0"/>
          </a:p>
          <a:p>
            <a:endParaRPr lang="es-ES" dirty="0" smtClean="0"/>
          </a:p>
          <a:p>
            <a:endParaRPr lang="es-ES" dirty="0" smtClean="0"/>
          </a:p>
          <a:p>
            <a:endParaRPr lang="es-ES" dirty="0" smtClean="0"/>
          </a:p>
          <a:p>
            <a:endParaRPr lang="es-ES" dirty="0" smtClean="0"/>
          </a:p>
          <a:p>
            <a:endParaRPr lang="es-ES" dirty="0"/>
          </a:p>
        </p:txBody>
      </p:sp>
      <p:pic>
        <p:nvPicPr>
          <p:cNvPr id="5" name="4 Imagen"/>
          <p:cNvPicPr/>
          <p:nvPr/>
        </p:nvPicPr>
        <p:blipFill>
          <a:blip r:embed="rId2" cstate="print"/>
          <a:srcRect/>
          <a:stretch>
            <a:fillRect/>
          </a:stretch>
        </p:blipFill>
        <p:spPr bwMode="auto">
          <a:xfrm>
            <a:off x="3929058" y="4786322"/>
            <a:ext cx="3000396" cy="1857388"/>
          </a:xfrm>
          <a:prstGeom prst="rect">
            <a:avLst/>
          </a:prstGeom>
          <a:noFill/>
          <a:ln w="9525">
            <a:noFill/>
            <a:miter lim="800000"/>
            <a:headEnd/>
            <a:tailEnd/>
          </a:ln>
        </p:spPr>
      </p:pic>
      <p:sp>
        <p:nvSpPr>
          <p:cNvPr id="6" name="5 Botón de acción: Hacia delante o Siguiente">
            <a:hlinkClick r:id="" action="ppaction://hlinkshowjump?jump=nextslide" highlightClick="1"/>
          </p:cNvPr>
          <p:cNvSpPr/>
          <p:nvPr/>
        </p:nvSpPr>
        <p:spPr>
          <a:xfrm>
            <a:off x="4429124" y="6357958"/>
            <a:ext cx="45719" cy="7143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Botón de acción: Hacia delante o Siguiente">
            <a:hlinkClick r:id="rId3" action="ppaction://hlinksldjump" highlightClick="1"/>
          </p:cNvPr>
          <p:cNvSpPr/>
          <p:nvPr/>
        </p:nvSpPr>
        <p:spPr>
          <a:xfrm>
            <a:off x="7572396" y="5572140"/>
            <a:ext cx="1042416" cy="7143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003966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75656" y="285728"/>
            <a:ext cx="6239616" cy="1569660"/>
          </a:xfrm>
          <a:prstGeom prst="rect">
            <a:avLst/>
          </a:prstGeom>
          <a:noFill/>
        </p:spPr>
        <p:txBody>
          <a:bodyPr wrap="square" lIns="91440" tIns="45720" rIns="91440" bIns="45720">
            <a:spAutoFit/>
            <a:scene3d>
              <a:camera prst="isometricOffAxis1Right"/>
              <a:lightRig rig="threePt" dir="t"/>
            </a:scene3d>
          </a:bodyPr>
          <a:lstStyle/>
          <a:p>
            <a:pPr algn="ctr"/>
            <a:r>
              <a:rPr lang="es-ES" sz="9600" b="1" dirty="0" smtClean="0">
                <a:ln w="13462">
                  <a:solidFill>
                    <a:schemeClr val="accent1">
                      <a:lumMod val="50000"/>
                    </a:schemeClr>
                  </a:solidFill>
                  <a:prstDash val="solid"/>
                </a:ln>
                <a:solidFill>
                  <a:srgbClr val="FF0000"/>
                </a:solidFill>
                <a:effectLst>
                  <a:outerShdw dist="38100" dir="2700000" algn="bl" rotWithShape="0">
                    <a:schemeClr val="accent5"/>
                  </a:outerShdw>
                </a:effectLst>
              </a:rPr>
              <a:t>GRACIAS</a:t>
            </a:r>
            <a:endParaRPr lang="es-ES" sz="9600" b="1" dirty="0">
              <a:ln w="13462">
                <a:solidFill>
                  <a:schemeClr val="accent1">
                    <a:lumMod val="50000"/>
                  </a:schemeClr>
                </a:solidFill>
                <a:prstDash val="solid"/>
              </a:ln>
              <a:solidFill>
                <a:srgbClr val="FF0000"/>
              </a:solidFill>
              <a:effectLst>
                <a:outerShdw dist="38100" dir="2700000" algn="bl" rotWithShape="0">
                  <a:schemeClr val="accent5"/>
                </a:outerShdw>
              </a:effectLst>
            </a:endParaRPr>
          </a:p>
        </p:txBody>
      </p:sp>
      <p:pic>
        <p:nvPicPr>
          <p:cNvPr id="3" name="Picture 2"/>
          <p:cNvPicPr>
            <a:picLocks noChangeAspect="1" noChangeArrowheads="1"/>
          </p:cNvPicPr>
          <p:nvPr/>
        </p:nvPicPr>
        <p:blipFill>
          <a:blip r:embed="rId2"/>
          <a:srcRect/>
          <a:stretch>
            <a:fillRect/>
          </a:stretch>
        </p:blipFill>
        <p:spPr bwMode="auto">
          <a:xfrm>
            <a:off x="1000100" y="2000240"/>
            <a:ext cx="7286676" cy="4286280"/>
          </a:xfrm>
          <a:prstGeom prst="rect">
            <a:avLst/>
          </a:prstGeom>
          <a:noFill/>
          <a:ln w="9525">
            <a:noFill/>
            <a:miter lim="800000"/>
            <a:headEnd/>
            <a:tailEnd/>
          </a:ln>
          <a:effectLst/>
        </p:spPr>
      </p:pic>
    </p:spTree>
    <p:extLst>
      <p:ext uri="{BB962C8B-B14F-4D97-AF65-F5344CB8AC3E}">
        <p14:creationId xmlns:p14="http://schemas.microsoft.com/office/powerpoint/2010/main" val="286609484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41" y="260648"/>
            <a:ext cx="5715041"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763960" y="1553028"/>
            <a:ext cx="7992888" cy="350865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es-MX" b="1" dirty="0" smtClean="0"/>
          </a:p>
          <a:p>
            <a:pPr algn="ctr"/>
            <a:r>
              <a:rPr lang="es-MX" b="1" dirty="0" smtClean="0"/>
              <a:t>MAESTRÍA EN ENTRENAMIENTO DEPORTIVO</a:t>
            </a:r>
          </a:p>
          <a:p>
            <a:endParaRPr lang="es-ES" b="1" dirty="0" smtClean="0"/>
          </a:p>
          <a:p>
            <a:endParaRPr lang="es-ES" b="1" dirty="0" smtClean="0"/>
          </a:p>
          <a:p>
            <a:pPr algn="ctr"/>
            <a:r>
              <a:rPr lang="es-ES" b="1" dirty="0" smtClean="0">
                <a:latin typeface="Arial" pitchFamily="34" charset="0"/>
                <a:cs typeface="Arial" pitchFamily="34" charset="0"/>
              </a:rPr>
              <a:t>“AMBIENTACION AL MEDIO ACUÁTICO CON MEDIOS Y  RECURSOS NATURALES EN EL DESARROLLO DE LA COORDINACIÓN MOTRIZ DE LOS NIÑOS DE LA ESCUELA RURAL JOSE MARÍA VELASCO IBARRA”</a:t>
            </a:r>
            <a:r>
              <a:rPr lang="es-MX" b="1" dirty="0" smtClean="0">
                <a:latin typeface="Arial" pitchFamily="34" charset="0"/>
                <a:cs typeface="Arial" pitchFamily="34" charset="0"/>
              </a:rPr>
              <a:t> </a:t>
            </a:r>
          </a:p>
          <a:p>
            <a:pPr algn="ctr"/>
            <a:r>
              <a:rPr lang="es-MX" sz="2400" b="1" dirty="0" smtClean="0"/>
              <a:t> </a:t>
            </a:r>
          </a:p>
          <a:p>
            <a:pPr algn="ctr"/>
            <a:r>
              <a:rPr lang="es-ES" b="1" dirty="0" smtClean="0"/>
              <a:t>SANCHEZ  ALTAMIRANO, CRISTHIAN JAVIER</a:t>
            </a:r>
            <a:endParaRPr lang="es-ES" dirty="0" smtClean="0"/>
          </a:p>
          <a:p>
            <a:endParaRPr lang="es-MX" b="1" dirty="0" smtClean="0"/>
          </a:p>
          <a:p>
            <a:r>
              <a:rPr lang="es-MX" b="1" dirty="0" smtClean="0"/>
              <a:t>Directora: Msc. Lorena Sandoval </a:t>
            </a:r>
          </a:p>
          <a:p>
            <a:endParaRPr lang="es-MX" b="1" dirty="0" smtClean="0"/>
          </a:p>
        </p:txBody>
      </p:sp>
      <p:sp>
        <p:nvSpPr>
          <p:cNvPr id="6" name="5 CuadroTexto"/>
          <p:cNvSpPr txBox="1"/>
          <p:nvPr/>
        </p:nvSpPr>
        <p:spPr>
          <a:xfrm>
            <a:off x="714348" y="1571612"/>
            <a:ext cx="7992888" cy="350865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es-MX" b="1" dirty="0" smtClean="0"/>
          </a:p>
          <a:p>
            <a:pPr algn="ctr"/>
            <a:r>
              <a:rPr lang="es-MX" b="1" dirty="0" smtClean="0"/>
              <a:t>MAESTRÍA EN ENTRENAMIENTO DEPORTIVO</a:t>
            </a:r>
          </a:p>
          <a:p>
            <a:endParaRPr lang="es-ES" b="1" dirty="0" smtClean="0"/>
          </a:p>
          <a:p>
            <a:endParaRPr lang="es-ES" b="1" dirty="0" smtClean="0"/>
          </a:p>
          <a:p>
            <a:pPr algn="ctr"/>
            <a:r>
              <a:rPr lang="es-ES" b="1" dirty="0" smtClean="0">
                <a:latin typeface="Arial" pitchFamily="34" charset="0"/>
                <a:cs typeface="Arial" pitchFamily="34" charset="0"/>
              </a:rPr>
              <a:t>“AMBIENTACION AL MEDIO ACUÁTICO CON MEDIOS Y  RECURSOS NATURALES EN EL DESARROLLO DE LA COORDINACIÓN MOTRIZ DE LOS NIÑOS DE LA ESCUELA RURAL JOSE MARÍA VELASCO IBARRA”</a:t>
            </a:r>
            <a:r>
              <a:rPr lang="es-MX" b="1" dirty="0" smtClean="0">
                <a:latin typeface="Arial" pitchFamily="34" charset="0"/>
                <a:cs typeface="Arial" pitchFamily="34" charset="0"/>
              </a:rPr>
              <a:t> </a:t>
            </a:r>
          </a:p>
          <a:p>
            <a:pPr algn="ctr"/>
            <a:r>
              <a:rPr lang="es-MX" sz="2400" b="1" dirty="0" smtClean="0"/>
              <a:t> </a:t>
            </a:r>
          </a:p>
          <a:p>
            <a:pPr algn="ctr"/>
            <a:r>
              <a:rPr lang="es-ES" b="1" dirty="0" smtClean="0"/>
              <a:t>SANCHEZ  ALTAMIRANO, CRISTHIAN JAVIER</a:t>
            </a:r>
            <a:endParaRPr lang="es-ES" dirty="0" smtClean="0"/>
          </a:p>
          <a:p>
            <a:endParaRPr lang="es-MX" b="1" dirty="0" smtClean="0"/>
          </a:p>
          <a:p>
            <a:r>
              <a:rPr lang="es-MX" b="1" dirty="0" smtClean="0"/>
              <a:t>Directora: Msc. Lorena Sandoval </a:t>
            </a:r>
          </a:p>
          <a:p>
            <a:endParaRPr lang="es-MX" b="1" dirty="0" smtClean="0"/>
          </a:p>
        </p:txBody>
      </p:sp>
      <p:sp>
        <p:nvSpPr>
          <p:cNvPr id="7" name="6 CuadroTexto"/>
          <p:cNvSpPr txBox="1"/>
          <p:nvPr/>
        </p:nvSpPr>
        <p:spPr>
          <a:xfrm>
            <a:off x="285720" y="1643050"/>
            <a:ext cx="8429684" cy="378565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es-MX" b="1" dirty="0" smtClean="0"/>
          </a:p>
          <a:p>
            <a:endParaRPr lang="es-ES" b="1" dirty="0" smtClean="0"/>
          </a:p>
          <a:p>
            <a:endParaRPr lang="es-ES" b="1" dirty="0" smtClean="0"/>
          </a:p>
          <a:p>
            <a:pPr algn="ctr"/>
            <a:r>
              <a:rPr lang="es-ES" b="1" dirty="0" smtClean="0">
                <a:latin typeface="Arial" pitchFamily="34" charset="0"/>
                <a:cs typeface="Arial" pitchFamily="34" charset="0"/>
              </a:rPr>
              <a:t>“AMBIENTACION AL MEDIO ACUÁTICO CON MEDIOS Y  RECURSOS NATURALES EN EL DESARROLLO DE LA COORDINACIÓN MOTRIZ DE LOS NIÑOS DE LA ESCUELA RURAL JOSE MARÍA VELASCO IBARRA”</a:t>
            </a:r>
            <a:r>
              <a:rPr lang="es-MX" b="1" dirty="0" smtClean="0">
                <a:latin typeface="Arial" pitchFamily="34" charset="0"/>
                <a:cs typeface="Arial" pitchFamily="34" charset="0"/>
              </a:rPr>
              <a:t> </a:t>
            </a:r>
          </a:p>
          <a:p>
            <a:pPr algn="ctr"/>
            <a:r>
              <a:rPr lang="es-MX" sz="2400" b="1" dirty="0" smtClean="0"/>
              <a:t> </a:t>
            </a:r>
          </a:p>
          <a:p>
            <a:pPr algn="ctr"/>
            <a:r>
              <a:rPr lang="es-ES" b="1" dirty="0" smtClean="0"/>
              <a:t>SANCHEZ  ALTAMIRANO, CRISTHIAN JAVIER</a:t>
            </a:r>
            <a:endParaRPr lang="es-ES" dirty="0" smtClean="0"/>
          </a:p>
          <a:p>
            <a:endParaRPr lang="es-MX" b="1" dirty="0" smtClean="0"/>
          </a:p>
          <a:p>
            <a:r>
              <a:rPr lang="es-ES" b="1" dirty="0" smtClean="0"/>
              <a:t>MSc. Mario Vaca			                           MSc. Lorena Sandoval</a:t>
            </a:r>
            <a:endParaRPr lang="es-ES" dirty="0" smtClean="0"/>
          </a:p>
          <a:p>
            <a:r>
              <a:rPr lang="es-ES" b="1" dirty="0" smtClean="0"/>
              <a:t>DIRECTOR			                                            CODIRECTORA</a:t>
            </a:r>
            <a:endParaRPr lang="es-ES" dirty="0" smtClean="0"/>
          </a:p>
          <a:p>
            <a:endParaRPr lang="es-MX" b="1" dirty="0" smtClean="0"/>
          </a:p>
          <a:p>
            <a:endParaRPr lang="es-MX" b="1" dirty="0" smtClean="0"/>
          </a:p>
        </p:txBody>
      </p:sp>
      <p:sp>
        <p:nvSpPr>
          <p:cNvPr id="10" name="9 CuadroTexto"/>
          <p:cNvSpPr txBox="1"/>
          <p:nvPr/>
        </p:nvSpPr>
        <p:spPr>
          <a:xfrm>
            <a:off x="285720" y="1571612"/>
            <a:ext cx="8429684" cy="4985980"/>
          </a:xfrm>
          <a:prstGeom prst="rect">
            <a:avLst/>
          </a:prstGeom>
          <a:solidFill>
            <a:schemeClr val="accent5">
              <a:lumMod val="60000"/>
              <a:lumOff val="40000"/>
            </a:schemeClr>
          </a:solidFill>
          <a:ln w="76200">
            <a:solidFill>
              <a:srgbClr val="CC33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es-MX" b="1" dirty="0" smtClean="0"/>
          </a:p>
          <a:p>
            <a:endParaRPr lang="es-ES" b="1" dirty="0" smtClean="0"/>
          </a:p>
          <a:p>
            <a:endParaRPr lang="es-ES" b="1" dirty="0" smtClean="0"/>
          </a:p>
          <a:p>
            <a:pPr algn="ctr"/>
            <a:endParaRPr lang="es-ES" sz="1600" b="1" dirty="0" smtClean="0">
              <a:latin typeface="Arial" pitchFamily="34" charset="0"/>
              <a:cs typeface="Arial" pitchFamily="34" charset="0"/>
            </a:endParaRPr>
          </a:p>
          <a:p>
            <a:pPr algn="ctr"/>
            <a:endParaRPr lang="es-ES" sz="1600" b="1" dirty="0" smtClean="0">
              <a:latin typeface="Arial" pitchFamily="34" charset="0"/>
              <a:cs typeface="Arial" pitchFamily="34" charset="0"/>
            </a:endParaRPr>
          </a:p>
          <a:p>
            <a:pPr algn="ctr"/>
            <a:endParaRPr lang="es-ES" sz="1600" b="1" dirty="0" smtClean="0">
              <a:latin typeface="Arial" pitchFamily="34" charset="0"/>
              <a:cs typeface="Arial" pitchFamily="34" charset="0"/>
            </a:endParaRPr>
          </a:p>
          <a:p>
            <a:pPr algn="ctr"/>
            <a:r>
              <a:rPr lang="es-ES" b="1" dirty="0" smtClean="0">
                <a:latin typeface="Times New Roman" pitchFamily="18" charset="0"/>
                <a:cs typeface="Times New Roman" pitchFamily="18" charset="0"/>
              </a:rPr>
              <a:t>“DISEÑO, DESARROLLO E IMPLEMENTACIÓN DE UN SISTEMA EN AMBIENTE WEB, PARA LA ADMINISTRACIÓN DE LOS CAMPEONATOS  DE LA LIGA DEPORTIVA CIUDADELA  EJÉRCITO”</a:t>
            </a:r>
            <a:r>
              <a:rPr lang="es-MX" b="1" dirty="0" smtClean="0">
                <a:latin typeface="Times New Roman" pitchFamily="18" charset="0"/>
                <a:cs typeface="Times New Roman" pitchFamily="18" charset="0"/>
              </a:rPr>
              <a:t> </a:t>
            </a:r>
          </a:p>
          <a:p>
            <a:pPr algn="ctr"/>
            <a:r>
              <a:rPr lang="es-MX" b="1" dirty="0" smtClean="0">
                <a:latin typeface="Times New Roman" pitchFamily="18" charset="0"/>
                <a:cs typeface="Times New Roman" pitchFamily="18" charset="0"/>
              </a:rPr>
              <a:t> </a:t>
            </a:r>
          </a:p>
          <a:p>
            <a:pPr algn="ctr"/>
            <a:r>
              <a:rPr lang="es-ES" b="1" dirty="0" smtClean="0"/>
              <a:t>SÁNCHEZ  ROSALES, JOSÉ FÉLIX</a:t>
            </a:r>
            <a:endParaRPr lang="es-ES" dirty="0" smtClean="0"/>
          </a:p>
          <a:p>
            <a:endParaRPr lang="es-MX" b="1" dirty="0" smtClean="0"/>
          </a:p>
          <a:p>
            <a:r>
              <a:rPr lang="es-ES" b="1" dirty="0" smtClean="0"/>
              <a:t>     ING. HERNÁN JÁCOME			                        ING. CRISTINA SALAZAR</a:t>
            </a:r>
            <a:endParaRPr lang="es-ES" dirty="0" smtClean="0"/>
          </a:p>
          <a:p>
            <a:r>
              <a:rPr lang="es-ES" b="1" dirty="0" smtClean="0"/>
              <a:t>               DIRECTOR			                                                 CODIRECTOR</a:t>
            </a:r>
            <a:endParaRPr lang="es-ES" dirty="0" smtClean="0"/>
          </a:p>
          <a:p>
            <a:pPr algn="ctr"/>
            <a:endParaRPr lang="es-ES" b="1" dirty="0" smtClean="0">
              <a:latin typeface="Arial" pitchFamily="34" charset="0"/>
              <a:cs typeface="Arial" pitchFamily="34" charset="0"/>
            </a:endParaRPr>
          </a:p>
          <a:p>
            <a:pPr algn="ctr"/>
            <a:endParaRPr lang="es-ES" b="1" dirty="0" smtClean="0">
              <a:latin typeface="Arial" pitchFamily="34" charset="0"/>
              <a:cs typeface="Arial" pitchFamily="34" charset="0"/>
            </a:endParaRPr>
          </a:p>
          <a:p>
            <a:pPr algn="ctr"/>
            <a:r>
              <a:rPr lang="es-ES" b="1" dirty="0" err="1" smtClean="0">
                <a:latin typeface="Arial" pitchFamily="34" charset="0"/>
                <a:cs typeface="Arial" pitchFamily="34" charset="0"/>
              </a:rPr>
              <a:t>Sangolquí</a:t>
            </a:r>
            <a:r>
              <a:rPr lang="es-ES" b="1" dirty="0" smtClean="0">
                <a:latin typeface="Arial" pitchFamily="34" charset="0"/>
                <a:cs typeface="Arial" pitchFamily="34" charset="0"/>
              </a:rPr>
              <a:t>,  14 de enero del 2016</a:t>
            </a:r>
          </a:p>
          <a:p>
            <a:endParaRPr lang="es-MX" b="1" dirty="0" smtClean="0"/>
          </a:p>
        </p:txBody>
      </p:sp>
      <p:sp>
        <p:nvSpPr>
          <p:cNvPr id="12" name="11 Rectángulo"/>
          <p:cNvSpPr/>
          <p:nvPr/>
        </p:nvSpPr>
        <p:spPr>
          <a:xfrm>
            <a:off x="571472" y="1785926"/>
            <a:ext cx="8001056" cy="92869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latin typeface="Arial" pitchFamily="34" charset="0"/>
                <a:cs typeface="Arial" pitchFamily="34" charset="0"/>
              </a:rPr>
              <a:t> </a:t>
            </a:r>
            <a:r>
              <a:rPr lang="es-ES" sz="1600" b="1" dirty="0" smtClean="0">
                <a:solidFill>
                  <a:schemeClr val="tx1"/>
                </a:solidFill>
                <a:latin typeface="Arial" pitchFamily="34" charset="0"/>
                <a:cs typeface="Arial" pitchFamily="34" charset="0"/>
              </a:rPr>
              <a:t>TESIS EPREVIO A LA OBTENCION DEL TITULO DE  LICENCIADOS EN CIENCIAS DE LA ACTIVIDAD FISICA , DEPORTES Y RECREACION</a:t>
            </a:r>
            <a:r>
              <a:rPr lang="es-ES" sz="1600" dirty="0" smtClean="0">
                <a:latin typeface="Arial" pitchFamily="34" charset="0"/>
                <a:cs typeface="Arial" pitchFamily="34" charset="0"/>
              </a:rPr>
              <a:t>.</a:t>
            </a:r>
            <a:endParaRPr lang="es-ES" sz="1600" dirty="0">
              <a:latin typeface="Arial" pitchFamily="34" charset="0"/>
              <a:cs typeface="Arial" pitchFamily="34" charset="0"/>
            </a:endParaRPr>
          </a:p>
        </p:txBody>
      </p:sp>
      <p:pic>
        <p:nvPicPr>
          <p:cNvPr id="25" name="Imagen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42" y="214290"/>
            <a:ext cx="5715041"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442" y="366690"/>
            <a:ext cx="5715041"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18" y="357166"/>
            <a:ext cx="5715041"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Rectángulo"/>
          <p:cNvSpPr/>
          <p:nvPr/>
        </p:nvSpPr>
        <p:spPr>
          <a:xfrm>
            <a:off x="428596" y="1785926"/>
            <a:ext cx="8215370" cy="1081094"/>
          </a:xfrm>
          <a:prstGeom prst="rect">
            <a:avLst/>
          </a:prstGeom>
          <a:solidFill>
            <a:schemeClr val="accent1">
              <a:lumMod val="75000"/>
            </a:scheme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latin typeface="Arial" pitchFamily="34" charset="0"/>
                <a:cs typeface="Arial" pitchFamily="34" charset="0"/>
              </a:rPr>
              <a:t> </a:t>
            </a:r>
            <a:r>
              <a:rPr lang="es-ES" sz="1600" b="1" dirty="0" smtClean="0">
                <a:solidFill>
                  <a:schemeClr val="tx1"/>
                </a:solidFill>
                <a:latin typeface="Times New Roman" pitchFamily="18" charset="0"/>
                <a:cs typeface="Times New Roman" pitchFamily="18" charset="0"/>
              </a:rPr>
              <a:t>MONOGRAFÍA PREVIO A LA OBTENCIÓN DEL TÍTULO DE  TECNÓLOGO EN COMPUTACIÓN</a:t>
            </a:r>
            <a:endParaRPr lang="es-ES" sz="1600" dirty="0">
              <a:latin typeface="Times New Roman" pitchFamily="18" charset="0"/>
              <a:cs typeface="Times New Roman" pitchFamily="18" charset="0"/>
            </a:endParaRPr>
          </a:p>
        </p:txBody>
      </p:sp>
    </p:spTree>
    <p:extLst>
      <p:ext uri="{BB962C8B-B14F-4D97-AF65-F5344CB8AC3E}">
        <p14:creationId xmlns:p14="http://schemas.microsoft.com/office/powerpoint/2010/main" val="29817904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w="762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C" sz="2800" b="1" dirty="0" smtClean="0">
                <a:solidFill>
                  <a:srgbClr val="C00000"/>
                </a:solidFill>
              </a:rPr>
              <a:t>LIGA DEPORTIVA CIUDADELA EJÉRCITO</a:t>
            </a:r>
            <a:endParaRPr lang="es-EC" sz="2800" b="1" dirty="0">
              <a:solidFill>
                <a:srgbClr val="C00000"/>
              </a:solidFill>
            </a:endParaRPr>
          </a:p>
        </p:txBody>
      </p:sp>
      <p:sp>
        <p:nvSpPr>
          <p:cNvPr id="3" name="2 Marcador de contenido"/>
          <p:cNvSpPr>
            <a:spLocks noGrp="1"/>
          </p:cNvSpPr>
          <p:nvPr>
            <p:ph idx="1"/>
          </p:nvPr>
        </p:nvSpPr>
        <p:spPr>
          <a:xfrm>
            <a:off x="428596" y="1643050"/>
            <a:ext cx="8229600" cy="2428892"/>
          </a:xfrm>
          <a:solidFill>
            <a:schemeClr val="accent3">
              <a:lumMod val="20000"/>
              <a:lumOff val="80000"/>
            </a:schemeClr>
          </a:solidFill>
          <a:ln w="76200">
            <a:solidFill>
              <a:srgbClr val="CC3300"/>
            </a:solidFill>
          </a:ln>
        </p:spPr>
        <p:style>
          <a:lnRef idx="1">
            <a:schemeClr val="accent5"/>
          </a:lnRef>
          <a:fillRef idx="2">
            <a:schemeClr val="accent5"/>
          </a:fillRef>
          <a:effectRef idx="1">
            <a:schemeClr val="accent5"/>
          </a:effectRef>
          <a:fontRef idx="minor">
            <a:schemeClr val="dk1"/>
          </a:fontRef>
        </p:style>
        <p:txBody>
          <a:bodyPr>
            <a:noAutofit/>
          </a:bodyPr>
          <a:lstStyle/>
          <a:p>
            <a:pPr algn="just">
              <a:buNone/>
            </a:pPr>
            <a:r>
              <a:rPr lang="es-ES" sz="2000" b="1" dirty="0" smtClean="0">
                <a:solidFill>
                  <a:srgbClr val="002060"/>
                </a:solidFill>
                <a:latin typeface="Arial" pitchFamily="34" charset="0"/>
                <a:cs typeface="Arial" pitchFamily="34" charset="0"/>
              </a:rPr>
              <a:t>UBICADA       :   EN LA CIUDADELA EJÉRCITO</a:t>
            </a:r>
          </a:p>
          <a:p>
            <a:pPr algn="just">
              <a:buNone/>
            </a:pPr>
            <a:r>
              <a:rPr lang="es-ES" sz="2000" b="1" dirty="0" smtClean="0">
                <a:solidFill>
                  <a:srgbClr val="002060"/>
                </a:solidFill>
                <a:latin typeface="Arial" pitchFamily="34" charset="0"/>
                <a:cs typeface="Arial" pitchFamily="34" charset="0"/>
              </a:rPr>
              <a:t>FUNDADA      :  05-ENERO-1994</a:t>
            </a:r>
          </a:p>
          <a:p>
            <a:pPr algn="just">
              <a:buNone/>
            </a:pPr>
            <a:r>
              <a:rPr lang="es-ES" sz="2000" b="1" dirty="0" smtClean="0">
                <a:solidFill>
                  <a:srgbClr val="002060"/>
                </a:solidFill>
                <a:latin typeface="Arial" pitchFamily="34" charset="0"/>
                <a:cs typeface="Arial" pitchFamily="34" charset="0"/>
              </a:rPr>
              <a:t>ENTIDAD  JURÍDICA QUE SE DEDICA A LA MASIFICACIÓN DEL DEPORTE BARRIAL (FÚTBOL</a:t>
            </a:r>
            <a:r>
              <a:rPr lang="es-ES" sz="2000" b="1" dirty="0" smtClean="0">
                <a:latin typeface="Arial" pitchFamily="34" charset="0"/>
                <a:cs typeface="Arial" pitchFamily="34" charset="0"/>
              </a:rPr>
              <a:t>)</a:t>
            </a:r>
          </a:p>
          <a:p>
            <a:pPr algn="just">
              <a:buNone/>
            </a:pPr>
            <a:r>
              <a:rPr lang="es-ES" sz="2000" b="1" dirty="0" smtClean="0">
                <a:solidFill>
                  <a:srgbClr val="002060"/>
                </a:solidFill>
                <a:latin typeface="Arial" pitchFamily="34" charset="0"/>
                <a:cs typeface="Arial" pitchFamily="34" charset="0"/>
              </a:rPr>
              <a:t>PERTENECE A LA UNIÓN DE LIGAS DEPORTIVAS BARRIALES INDEPENDIENTES DEL CANTÓN QUITO</a:t>
            </a:r>
            <a:endParaRPr lang="es-EC" sz="2000" b="1" dirty="0" smtClean="0">
              <a:solidFill>
                <a:srgbClr val="002060"/>
              </a:solidFill>
              <a:latin typeface="Times New Roman" pitchFamily="18" charset="0"/>
              <a:cs typeface="Times New Roman" pitchFamily="18" charset="0"/>
            </a:endParaRPr>
          </a:p>
        </p:txBody>
      </p:sp>
      <p:graphicFrame>
        <p:nvGraphicFramePr>
          <p:cNvPr id="4" name="3 Diagrama"/>
          <p:cNvGraphicFramePr/>
          <p:nvPr>
            <p:extLst>
              <p:ext uri="{D42A27DB-BD31-4B8C-83A1-F6EECF244321}">
                <p14:modId xmlns:p14="http://schemas.microsoft.com/office/powerpoint/2010/main" val="1629075793"/>
              </p:ext>
            </p:extLst>
          </p:nvPr>
        </p:nvGraphicFramePr>
        <p:xfrm>
          <a:off x="1403648" y="4077072"/>
          <a:ext cx="7128792" cy="249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cstate="print"/>
          <a:srcRect/>
          <a:stretch>
            <a:fillRect/>
          </a:stretch>
        </p:blipFill>
        <p:spPr bwMode="auto">
          <a:xfrm>
            <a:off x="428597" y="4286256"/>
            <a:ext cx="2786081" cy="2143140"/>
          </a:xfrm>
          <a:prstGeom prst="rect">
            <a:avLst/>
          </a:prstGeom>
          <a:noFill/>
          <a:ln w="9525">
            <a:noFill/>
            <a:miter lim="800000"/>
            <a:headEnd/>
            <a:tailEnd/>
          </a:ln>
          <a:effectLst/>
        </p:spPr>
      </p:pic>
      <p:pic>
        <p:nvPicPr>
          <p:cNvPr id="1027" name="Picture 3"/>
          <p:cNvPicPr>
            <a:picLocks noChangeAspect="1" noChangeArrowheads="1"/>
          </p:cNvPicPr>
          <p:nvPr/>
        </p:nvPicPr>
        <p:blipFill>
          <a:blip r:embed="rId8" cstate="print"/>
          <a:srcRect/>
          <a:stretch>
            <a:fillRect/>
          </a:stretch>
        </p:blipFill>
        <p:spPr bwMode="auto">
          <a:xfrm>
            <a:off x="3357554" y="4286256"/>
            <a:ext cx="2786082" cy="2143140"/>
          </a:xfrm>
          <a:prstGeom prst="rect">
            <a:avLst/>
          </a:prstGeom>
          <a:noFill/>
          <a:ln w="9525">
            <a:noFill/>
            <a:miter lim="800000"/>
            <a:headEnd/>
            <a:tailEnd/>
          </a:ln>
          <a:effectLst/>
        </p:spPr>
      </p:pic>
      <p:pic>
        <p:nvPicPr>
          <p:cNvPr id="1028" name="Picture 4"/>
          <p:cNvPicPr>
            <a:picLocks noChangeAspect="1" noChangeArrowheads="1"/>
          </p:cNvPicPr>
          <p:nvPr/>
        </p:nvPicPr>
        <p:blipFill>
          <a:blip r:embed="rId9"/>
          <a:srcRect/>
          <a:stretch>
            <a:fillRect/>
          </a:stretch>
        </p:blipFill>
        <p:spPr bwMode="auto">
          <a:xfrm>
            <a:off x="6286512" y="4286256"/>
            <a:ext cx="2428891" cy="2143140"/>
          </a:xfrm>
          <a:prstGeom prst="rect">
            <a:avLst/>
          </a:prstGeom>
          <a:noFill/>
          <a:ln w="9525">
            <a:noFill/>
            <a:miter lim="800000"/>
            <a:headEnd/>
            <a:tailEnd/>
          </a:ln>
          <a:effectLst/>
        </p:spPr>
      </p:pic>
    </p:spTree>
    <p:extLst>
      <p:ext uri="{BB962C8B-B14F-4D97-AF65-F5344CB8AC3E}">
        <p14:creationId xmlns:p14="http://schemas.microsoft.com/office/powerpoint/2010/main" val="13395586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143108" y="642918"/>
            <a:ext cx="3991794" cy="707886"/>
          </a:xfrm>
          <a:prstGeom prst="rect">
            <a:avLst/>
          </a:prstGeom>
        </p:spPr>
        <p:txBody>
          <a:bodyPr wrap="square">
            <a:spAutoFit/>
          </a:bodyPr>
          <a:lstStyle/>
          <a:p>
            <a:pPr algn="ctr"/>
            <a:r>
              <a:rPr lang="es-EC" sz="4000" b="1" dirty="0" smtClean="0">
                <a:solidFill>
                  <a:srgbClr val="FF0000"/>
                </a:solidFill>
                <a:latin typeface="Times New Roman" pitchFamily="18" charset="0"/>
                <a:cs typeface="Times New Roman" pitchFamily="18" charset="0"/>
              </a:rPr>
              <a:t>AGENDA</a:t>
            </a:r>
            <a:endParaRPr lang="es-EC" sz="4000" b="1" dirty="0">
              <a:solidFill>
                <a:srgbClr val="FF0000"/>
              </a:solidFill>
              <a:latin typeface="Times New Roman" pitchFamily="18" charset="0"/>
              <a:cs typeface="Times New Roman" pitchFamily="18" charset="0"/>
            </a:endParaRPr>
          </a:p>
        </p:txBody>
      </p:sp>
      <p:sp>
        <p:nvSpPr>
          <p:cNvPr id="10" name="9 Rectángulo"/>
          <p:cNvSpPr/>
          <p:nvPr/>
        </p:nvSpPr>
        <p:spPr>
          <a:xfrm>
            <a:off x="214282" y="1857364"/>
            <a:ext cx="9144000" cy="4093428"/>
          </a:xfrm>
          <a:prstGeom prst="rect">
            <a:avLst/>
          </a:prstGeom>
        </p:spPr>
        <p:txBody>
          <a:bodyPr wrap="square">
            <a:spAutoFit/>
          </a:bodyPr>
          <a:lstStyle/>
          <a:p>
            <a:pPr>
              <a:buFont typeface="Arial" pitchFamily="34" charset="0"/>
              <a:buChar char="•"/>
            </a:pPr>
            <a:r>
              <a:rPr lang="es-EC" sz="3200" dirty="0" smtClean="0">
                <a:solidFill>
                  <a:srgbClr val="002060"/>
                </a:solidFill>
                <a:latin typeface="Times New Roman" pitchFamily="18" charset="0"/>
                <a:cs typeface="Times New Roman" pitchFamily="18" charset="0"/>
              </a:rPr>
              <a:t> </a:t>
            </a:r>
            <a:r>
              <a:rPr lang="es-EC" sz="3200" b="1" dirty="0" smtClean="0">
                <a:solidFill>
                  <a:srgbClr val="002060"/>
                </a:solidFill>
                <a:latin typeface="Times New Roman" pitchFamily="18" charset="0"/>
                <a:cs typeface="Times New Roman" pitchFamily="18" charset="0"/>
              </a:rPr>
              <a:t>OBJETIVOS………………………….</a:t>
            </a:r>
          </a:p>
          <a:p>
            <a:pPr>
              <a:buFont typeface="Arial" pitchFamily="34" charset="0"/>
              <a:buChar char="•"/>
            </a:pPr>
            <a:r>
              <a:rPr lang="es-EC" sz="3200" b="1" dirty="0" smtClean="0">
                <a:solidFill>
                  <a:srgbClr val="C00000"/>
                </a:solidFill>
                <a:latin typeface="Times New Roman" pitchFamily="18" charset="0"/>
                <a:cs typeface="Times New Roman" pitchFamily="18" charset="0"/>
              </a:rPr>
              <a:t> ALCANCE……………………………</a:t>
            </a:r>
          </a:p>
          <a:p>
            <a:pPr>
              <a:buFont typeface="Arial" pitchFamily="34" charset="0"/>
              <a:buChar char="•"/>
            </a:pPr>
            <a:r>
              <a:rPr lang="es-EC" sz="3200" b="1" dirty="0" smtClean="0">
                <a:solidFill>
                  <a:srgbClr val="00B0F0"/>
                </a:solidFill>
                <a:latin typeface="Times New Roman" pitchFamily="18" charset="0"/>
                <a:cs typeface="Times New Roman" pitchFamily="18" charset="0"/>
              </a:rPr>
              <a:t> PROBLEMA…………………………</a:t>
            </a:r>
          </a:p>
          <a:p>
            <a:pPr>
              <a:buFont typeface="Arial" pitchFamily="34" charset="0"/>
              <a:buChar char="•"/>
            </a:pPr>
            <a:r>
              <a:rPr lang="es-EC" sz="3200" b="1" dirty="0" smtClean="0">
                <a:solidFill>
                  <a:schemeClr val="tx2">
                    <a:lumMod val="50000"/>
                  </a:schemeClr>
                </a:solidFill>
                <a:latin typeface="Times New Roman" pitchFamily="18" charset="0"/>
                <a:cs typeface="Times New Roman" pitchFamily="18" charset="0"/>
              </a:rPr>
              <a:t> METODOLOGÍA……………………</a:t>
            </a:r>
          </a:p>
          <a:p>
            <a:pPr>
              <a:buFont typeface="Arial" pitchFamily="34" charset="0"/>
              <a:buChar char="•"/>
            </a:pPr>
            <a:r>
              <a:rPr lang="es-EC" sz="3200" b="1" dirty="0" smtClean="0">
                <a:solidFill>
                  <a:srgbClr val="002060"/>
                </a:solidFill>
                <a:latin typeface="Times New Roman" pitchFamily="18" charset="0"/>
                <a:cs typeface="Times New Roman" pitchFamily="18" charset="0"/>
              </a:rPr>
              <a:t> </a:t>
            </a:r>
            <a:r>
              <a:rPr lang="es-EC" sz="3200" b="1" dirty="0" smtClean="0">
                <a:solidFill>
                  <a:srgbClr val="FFC000"/>
                </a:solidFill>
                <a:latin typeface="Times New Roman" pitchFamily="18" charset="0"/>
                <a:cs typeface="Times New Roman" pitchFamily="18" charset="0"/>
              </a:rPr>
              <a:t>HERRAMIENTAS UTILIZADAS….</a:t>
            </a:r>
          </a:p>
          <a:p>
            <a:pPr>
              <a:buFont typeface="Arial" pitchFamily="34" charset="0"/>
              <a:buChar char="•"/>
            </a:pPr>
            <a:r>
              <a:rPr lang="es-EC" sz="3200" b="1" dirty="0" smtClean="0">
                <a:solidFill>
                  <a:schemeClr val="accent2">
                    <a:lumMod val="50000"/>
                  </a:schemeClr>
                </a:solidFill>
                <a:latin typeface="Times New Roman" pitchFamily="18" charset="0"/>
                <a:cs typeface="Times New Roman" pitchFamily="18" charset="0"/>
              </a:rPr>
              <a:t> DESARROLLO………………………</a:t>
            </a:r>
          </a:p>
          <a:p>
            <a:pPr>
              <a:buFont typeface="Arial" pitchFamily="34" charset="0"/>
              <a:buChar char="•"/>
            </a:pPr>
            <a:r>
              <a:rPr lang="es-EC" sz="3200" b="1" dirty="0" smtClean="0">
                <a:solidFill>
                  <a:srgbClr val="002060"/>
                </a:solidFill>
                <a:latin typeface="Times New Roman" pitchFamily="18" charset="0"/>
                <a:cs typeface="Times New Roman" pitchFamily="18" charset="0"/>
              </a:rPr>
              <a:t> </a:t>
            </a:r>
            <a:r>
              <a:rPr lang="es-EC" sz="3200" b="1" dirty="0" smtClean="0">
                <a:solidFill>
                  <a:srgbClr val="C00000"/>
                </a:solidFill>
                <a:latin typeface="Times New Roman" pitchFamily="18" charset="0"/>
                <a:cs typeface="Times New Roman" pitchFamily="18" charset="0"/>
              </a:rPr>
              <a:t>CONCLUSIONES Y………………… </a:t>
            </a:r>
          </a:p>
          <a:p>
            <a:r>
              <a:rPr lang="es-EC" sz="3200" b="1" dirty="0" smtClean="0">
                <a:solidFill>
                  <a:srgbClr val="C00000"/>
                </a:solidFill>
                <a:latin typeface="Times New Roman" pitchFamily="18" charset="0"/>
                <a:cs typeface="Times New Roman" pitchFamily="18" charset="0"/>
              </a:rPr>
              <a:t>RECOMENDACIONE</a:t>
            </a:r>
            <a:r>
              <a:rPr lang="es-EC" sz="3600" b="1" dirty="0" smtClean="0">
                <a:solidFill>
                  <a:srgbClr val="C00000"/>
                </a:solidFill>
                <a:latin typeface="Times New Roman" pitchFamily="18" charset="0"/>
                <a:cs typeface="Times New Roman" pitchFamily="18" charset="0"/>
              </a:rPr>
              <a:t>S</a:t>
            </a:r>
            <a:endParaRPr lang="es-EC" sz="3600" b="1" dirty="0">
              <a:solidFill>
                <a:srgbClr val="C00000"/>
              </a:solidFill>
              <a:latin typeface="Times New Roman" pitchFamily="18" charset="0"/>
              <a:cs typeface="Times New Roman" pitchFamily="18" charset="0"/>
            </a:endParaRPr>
          </a:p>
        </p:txBody>
      </p:sp>
      <p:sp>
        <p:nvSpPr>
          <p:cNvPr id="6" name="5 Botón de acción: Hacia atrás o Anterior">
            <a:hlinkClick r:id="rId2" action="ppaction://hlinksldjump" highlightClick="1"/>
          </p:cNvPr>
          <p:cNvSpPr/>
          <p:nvPr/>
        </p:nvSpPr>
        <p:spPr>
          <a:xfrm>
            <a:off x="7143768" y="2000240"/>
            <a:ext cx="1042416" cy="3571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Botón de acción: Hacia atrás o Anterior">
            <a:hlinkClick r:id="rId3" action="ppaction://hlinksldjump" highlightClick="1"/>
          </p:cNvPr>
          <p:cNvSpPr/>
          <p:nvPr/>
        </p:nvSpPr>
        <p:spPr>
          <a:xfrm>
            <a:off x="7143768" y="2428868"/>
            <a:ext cx="1042416" cy="3571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Botón de acción: Hacia atrás o Anterior">
            <a:hlinkClick r:id="rId4" action="ppaction://hlinksldjump" highlightClick="1"/>
          </p:cNvPr>
          <p:cNvSpPr/>
          <p:nvPr/>
        </p:nvSpPr>
        <p:spPr>
          <a:xfrm>
            <a:off x="7143768" y="2928934"/>
            <a:ext cx="1042416" cy="3571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Botón de acción: Hacia atrás o Anterior">
            <a:hlinkClick r:id="rId5" action="ppaction://hlinksldjump" highlightClick="1"/>
          </p:cNvPr>
          <p:cNvSpPr/>
          <p:nvPr/>
        </p:nvSpPr>
        <p:spPr>
          <a:xfrm>
            <a:off x="7143768" y="3357562"/>
            <a:ext cx="1042416" cy="3571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Botón de acción: Hacia atrás o Anterior">
            <a:hlinkClick r:id="rId6" action="ppaction://hlinksldjump" highlightClick="1"/>
          </p:cNvPr>
          <p:cNvSpPr/>
          <p:nvPr/>
        </p:nvSpPr>
        <p:spPr>
          <a:xfrm>
            <a:off x="7143768" y="3857628"/>
            <a:ext cx="1042416" cy="3571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Botón de acción: Hacia atrás o Anterior">
            <a:hlinkClick r:id="rId7" action="ppaction://hlinksldjump" highlightClick="1"/>
          </p:cNvPr>
          <p:cNvSpPr/>
          <p:nvPr/>
        </p:nvSpPr>
        <p:spPr>
          <a:xfrm>
            <a:off x="7143768" y="4286256"/>
            <a:ext cx="1042416" cy="3571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Botón de acción: Hacia atrás o Anterior">
            <a:hlinkClick r:id="rId8" action="ppaction://hlinksldjump" highlightClick="1"/>
          </p:cNvPr>
          <p:cNvSpPr/>
          <p:nvPr/>
        </p:nvSpPr>
        <p:spPr>
          <a:xfrm>
            <a:off x="7143768" y="4857760"/>
            <a:ext cx="1042416" cy="42862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6077189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634082"/>
          </a:xfrm>
        </p:spPr>
        <p:txBody>
          <a:bodyPr>
            <a:normAutofit/>
          </a:bodyPr>
          <a:lstStyle/>
          <a:p>
            <a:r>
              <a:rPr lang="es-MX" sz="2800" b="1" dirty="0" smtClean="0"/>
              <a:t>OBJETIVOS GENERALES</a:t>
            </a:r>
            <a:endParaRPr lang="es-EC" sz="2800" dirty="0"/>
          </a:p>
        </p:txBody>
      </p:sp>
      <p:sp>
        <p:nvSpPr>
          <p:cNvPr id="3" name="2 Marcador de contenido"/>
          <p:cNvSpPr>
            <a:spLocks noGrp="1"/>
          </p:cNvSpPr>
          <p:nvPr>
            <p:ph idx="1"/>
          </p:nvPr>
        </p:nvSpPr>
        <p:spPr>
          <a:xfrm>
            <a:off x="539552" y="1357298"/>
            <a:ext cx="8229600" cy="2071702"/>
          </a:xfrm>
          <a:solidFill>
            <a:srgbClr val="00B0F0"/>
          </a:solidFill>
          <a:ln w="38100">
            <a:solidFill>
              <a:srgbClr val="FF0000"/>
            </a:solidFill>
          </a:ln>
        </p:spPr>
        <p:style>
          <a:lnRef idx="1">
            <a:schemeClr val="accent3"/>
          </a:lnRef>
          <a:fillRef idx="1001">
            <a:schemeClr val="lt2"/>
          </a:fillRef>
          <a:effectRef idx="1">
            <a:schemeClr val="accent3"/>
          </a:effectRef>
          <a:fontRef idx="minor">
            <a:schemeClr val="dk1"/>
          </a:fontRef>
        </p:style>
        <p:txBody>
          <a:bodyPr>
            <a:noAutofit/>
          </a:bodyPr>
          <a:lstStyle/>
          <a:p>
            <a:pPr algn="just"/>
            <a:r>
              <a:rPr lang="es-ES" sz="2400" dirty="0" smtClean="0"/>
              <a:t> Desarrollar un sistema automatizado para la administración  de los campeonatos de fútbol de la Liga Deportiva Ciudadela Ejército, complementado con ambiente Web, para los procesos de manejo de inscripciones de equipos, jugadores y  tablas de posiciones.</a:t>
            </a:r>
            <a:endParaRPr lang="es-EC" sz="2400" dirty="0" smtClean="0"/>
          </a:p>
          <a:p>
            <a:pPr algn="just">
              <a:buNone/>
            </a:pPr>
            <a:r>
              <a:rPr lang="es-ES" sz="2400" dirty="0" smtClean="0"/>
              <a:t> </a:t>
            </a:r>
            <a:endParaRPr lang="es-EC" sz="2400" dirty="0" smtClean="0">
              <a:latin typeface="Times New Roman" pitchFamily="18" charset="0"/>
              <a:cs typeface="Times New Roman" pitchFamily="18" charset="0"/>
            </a:endParaRPr>
          </a:p>
          <a:p>
            <a:pPr lvl="0" algn="ctr">
              <a:buNone/>
            </a:pPr>
            <a:endParaRPr lang="es-ES" sz="2000" b="1" dirty="0" smtClean="0">
              <a:solidFill>
                <a:schemeClr val="tx1"/>
              </a:solidFill>
              <a:latin typeface="Arial" pitchFamily="34" charset="0"/>
              <a:cs typeface="Arial" pitchFamily="34" charset="0"/>
            </a:endParaRPr>
          </a:p>
          <a:p>
            <a:pPr marL="0" indent="0" algn="ctr">
              <a:buNone/>
            </a:pPr>
            <a:endParaRPr lang="es-EC" sz="3600" dirty="0"/>
          </a:p>
        </p:txBody>
      </p:sp>
      <p:sp>
        <p:nvSpPr>
          <p:cNvPr id="4" name="3 Rectángulo"/>
          <p:cNvSpPr/>
          <p:nvPr/>
        </p:nvSpPr>
        <p:spPr>
          <a:xfrm>
            <a:off x="571472" y="357166"/>
            <a:ext cx="8072494" cy="785818"/>
          </a:xfrm>
          <a:prstGeom prst="rect">
            <a:avLst/>
          </a:prstGeom>
          <a:solidFill>
            <a:srgbClr val="00B0F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Arial" pitchFamily="34" charset="0"/>
                <a:cs typeface="Arial" pitchFamily="34" charset="0"/>
              </a:rPr>
              <a:t>OBJETIVO GENERAL </a:t>
            </a:r>
            <a:endParaRPr lang="es-ES" sz="3200" b="1" dirty="0">
              <a:solidFill>
                <a:schemeClr val="bg1"/>
              </a:solidFill>
              <a:latin typeface="Arial" pitchFamily="34" charset="0"/>
              <a:cs typeface="Arial" pitchFamily="34" charset="0"/>
            </a:endParaRPr>
          </a:p>
        </p:txBody>
      </p:sp>
      <p:pic>
        <p:nvPicPr>
          <p:cNvPr id="1026" name="Picture 2"/>
          <p:cNvPicPr>
            <a:picLocks noChangeAspect="1" noChangeArrowheads="1"/>
          </p:cNvPicPr>
          <p:nvPr/>
        </p:nvPicPr>
        <p:blipFill>
          <a:blip r:embed="rId2"/>
          <a:srcRect/>
          <a:stretch>
            <a:fillRect/>
          </a:stretch>
        </p:blipFill>
        <p:spPr bwMode="auto">
          <a:xfrm>
            <a:off x="1214414" y="3571876"/>
            <a:ext cx="4476750" cy="3143272"/>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6500826" y="3929066"/>
            <a:ext cx="1714500" cy="1733550"/>
          </a:xfrm>
          <a:prstGeom prst="rect">
            <a:avLst/>
          </a:prstGeom>
          <a:noFill/>
          <a:ln w="9525">
            <a:noFill/>
            <a:miter lim="800000"/>
            <a:headEnd/>
            <a:tailEnd/>
          </a:ln>
          <a:effectLst/>
        </p:spPr>
      </p:pic>
    </p:spTree>
    <p:extLst>
      <p:ext uri="{BB962C8B-B14F-4D97-AF65-F5344CB8AC3E}">
        <p14:creationId xmlns:p14="http://schemas.microsoft.com/office/powerpoint/2010/main" val="36077189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229600" cy="360040"/>
          </a:xfrm>
        </p:spPr>
        <p:txBody>
          <a:bodyPr>
            <a:noAutofit/>
          </a:bodyPr>
          <a:lstStyle/>
          <a:p>
            <a:r>
              <a:rPr lang="es-MX" sz="2400" b="1" dirty="0" smtClean="0"/>
              <a:t/>
            </a:r>
            <a:br>
              <a:rPr lang="es-MX" sz="2400" b="1" dirty="0" smtClean="0"/>
            </a:br>
            <a:r>
              <a:rPr lang="es-MX" sz="2400" b="1" dirty="0" smtClean="0"/>
              <a:t>OBJETIVOS ESPECÍFICOS </a:t>
            </a:r>
            <a:r>
              <a:rPr lang="es-EC" sz="2400" dirty="0" smtClean="0"/>
              <a:t/>
            </a:r>
            <a:br>
              <a:rPr lang="es-EC" sz="2400" dirty="0" smtClean="0"/>
            </a:br>
            <a:endParaRPr lang="es-EC" sz="2400" dirty="0"/>
          </a:p>
        </p:txBody>
      </p:sp>
      <p:sp>
        <p:nvSpPr>
          <p:cNvPr id="3" name="2 Marcador de contenido"/>
          <p:cNvSpPr>
            <a:spLocks noGrp="1"/>
          </p:cNvSpPr>
          <p:nvPr>
            <p:ph idx="1"/>
          </p:nvPr>
        </p:nvSpPr>
        <p:spPr>
          <a:xfrm>
            <a:off x="539552" y="908720"/>
            <a:ext cx="8229600" cy="5663552"/>
          </a:xfrm>
          <a:solidFill>
            <a:srgbClr val="00B0F0"/>
          </a:solidFill>
          <a:ln w="28575">
            <a:solidFill>
              <a:srgbClr val="FF0000"/>
            </a:solidFill>
          </a:ln>
        </p:spPr>
        <p:style>
          <a:lnRef idx="0">
            <a:scrgbClr r="0" g="0" b="0"/>
          </a:lnRef>
          <a:fillRef idx="1001">
            <a:schemeClr val="lt2"/>
          </a:fillRef>
          <a:effectRef idx="0">
            <a:scrgbClr r="0" g="0" b="0"/>
          </a:effectRef>
          <a:fontRef idx="major"/>
        </p:style>
        <p:txBody>
          <a:bodyPr>
            <a:noAutofit/>
          </a:bodyPr>
          <a:lstStyle/>
          <a:p>
            <a:pPr lvl="0" algn="just"/>
            <a:r>
              <a:rPr lang="es-ES" sz="2400" dirty="0" smtClean="0"/>
              <a:t>Analizar los requerimientos necesarios para el desarrollo del proyecto, de forma que cubra las diferentes consideraciones metodológicas y técnicas.</a:t>
            </a:r>
            <a:endParaRPr lang="es-EC" sz="2400" dirty="0" smtClean="0"/>
          </a:p>
          <a:p>
            <a:pPr lvl="0" algn="just"/>
            <a:r>
              <a:rPr lang="es-ES" sz="2400" dirty="0" smtClean="0"/>
              <a:t>Desarrollar una interfaz sencilla que permita ingresar información al sistema.</a:t>
            </a:r>
            <a:endParaRPr lang="es-EC" sz="2400" dirty="0" smtClean="0"/>
          </a:p>
          <a:p>
            <a:pPr lvl="0" algn="just"/>
            <a:r>
              <a:rPr lang="es-ES" sz="2400" dirty="0" smtClean="0"/>
              <a:t>Elaborar módulos automatizados de trabajo individuales y seguros,  para que cada una de las comisiones  desarrollen  su labor de forma más eficiente.</a:t>
            </a:r>
            <a:endParaRPr lang="es-EC" sz="2400" dirty="0" smtClean="0"/>
          </a:p>
          <a:p>
            <a:pPr lvl="0" algn="just"/>
            <a:r>
              <a:rPr lang="es-ES" sz="2400" dirty="0" smtClean="0"/>
              <a:t>Acceder a información de manera rápida y eficaz para las diferentes comisiones en que se estructura la Liga Deportiva.</a:t>
            </a:r>
            <a:endParaRPr lang="es-EC" sz="2400" dirty="0" smtClean="0"/>
          </a:p>
          <a:p>
            <a:pPr lvl="0" algn="just"/>
            <a:r>
              <a:rPr lang="es-ES" sz="2400" dirty="0" smtClean="0"/>
              <a:t>Desarrollar una aplicación sencilla en ambiente Web, que permita a los clubes y a los jugadores consultar información acerca de las programaciones deportivas y resultados semanales.</a:t>
            </a:r>
            <a:endParaRPr lang="es-EC" sz="2400" dirty="0" smtClean="0"/>
          </a:p>
          <a:p>
            <a:pPr algn="just"/>
            <a:r>
              <a:rPr lang="es-ES" sz="2400" dirty="0" smtClean="0"/>
              <a:t> </a:t>
            </a:r>
            <a:endParaRPr lang="es-EC" sz="2400" dirty="0" smtClean="0"/>
          </a:p>
          <a:p>
            <a:pPr lvl="0">
              <a:buNone/>
            </a:pPr>
            <a:endParaRPr lang="es-EC" sz="2400" dirty="0" smtClean="0">
              <a:latin typeface="Times New Roman" pitchFamily="18" charset="0"/>
              <a:cs typeface="Times New Roman" pitchFamily="18" charset="0"/>
            </a:endParaRPr>
          </a:p>
          <a:p>
            <a:pPr lvl="0" algn="just"/>
            <a:endParaRPr lang="es-ES" sz="2000" b="1" dirty="0">
              <a:latin typeface="Arial" pitchFamily="34" charset="0"/>
              <a:cs typeface="Arial" pitchFamily="34" charset="0"/>
            </a:endParaRPr>
          </a:p>
        </p:txBody>
      </p:sp>
      <p:sp>
        <p:nvSpPr>
          <p:cNvPr id="4" name="3 Rectángulo"/>
          <p:cNvSpPr/>
          <p:nvPr/>
        </p:nvSpPr>
        <p:spPr>
          <a:xfrm>
            <a:off x="642910" y="214290"/>
            <a:ext cx="8072494" cy="428628"/>
          </a:xfrm>
          <a:prstGeom prst="rect">
            <a:avLst/>
          </a:prstGeom>
          <a:solidFill>
            <a:srgbClr val="00B0F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solidFill>
                  <a:schemeClr val="bg1"/>
                </a:solidFill>
                <a:latin typeface="Arial" pitchFamily="34" charset="0"/>
                <a:cs typeface="Arial" pitchFamily="34" charset="0"/>
              </a:rPr>
              <a:t>OBJETIVOS ESPECIF	ÍCOS</a:t>
            </a:r>
            <a:r>
              <a:rPr lang="es-ES" sz="2800" b="1" dirty="0" smtClean="0">
                <a:solidFill>
                  <a:srgbClr val="C00000"/>
                </a:solidFill>
                <a:latin typeface="Arial" pitchFamily="34" charset="0"/>
                <a:cs typeface="Arial" pitchFamily="34" charset="0"/>
              </a:rPr>
              <a:t>.</a:t>
            </a:r>
            <a:endParaRPr lang="es-ES" sz="2800" b="1" dirty="0">
              <a:solidFill>
                <a:srgbClr val="C00000"/>
              </a:solidFill>
              <a:latin typeface="Arial" pitchFamily="34" charset="0"/>
              <a:cs typeface="Arial" pitchFamily="34" charset="0"/>
            </a:endParaRPr>
          </a:p>
        </p:txBody>
      </p:sp>
      <p:sp>
        <p:nvSpPr>
          <p:cNvPr id="5" name="4 Botón de acción: Hacia delante o Siguiente">
            <a:hlinkClick r:id="rId2" action="ppaction://hlinksldjump" highlightClick="1"/>
          </p:cNvPr>
          <p:cNvSpPr/>
          <p:nvPr/>
        </p:nvSpPr>
        <p:spPr>
          <a:xfrm>
            <a:off x="7643834" y="6500834"/>
            <a:ext cx="1042416" cy="35716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57596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57224" y="214291"/>
            <a:ext cx="7572428" cy="6000792"/>
          </a:xfrm>
          <a:prstGeom prst="rect">
            <a:avLst/>
          </a:prstGeom>
          <a:noFill/>
          <a:ln w="9525">
            <a:noFill/>
            <a:miter lim="800000"/>
            <a:headEnd/>
            <a:tailEnd/>
          </a:ln>
          <a:effectLst/>
        </p:spPr>
      </p:pic>
      <p:sp>
        <p:nvSpPr>
          <p:cNvPr id="11" name="10 Botón de acción: Hacia delante o Siguiente">
            <a:hlinkClick r:id="rId3" action="ppaction://hlinksldjump" highlightClick="1"/>
          </p:cNvPr>
          <p:cNvSpPr/>
          <p:nvPr/>
        </p:nvSpPr>
        <p:spPr>
          <a:xfrm>
            <a:off x="7429520" y="6286520"/>
            <a:ext cx="1042416" cy="4286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395586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w="762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C" sz="2800" b="1" dirty="0" smtClean="0">
                <a:solidFill>
                  <a:schemeClr val="tx1"/>
                </a:solidFill>
              </a:rPr>
              <a:t>IDENTIFICACIÓN DEL PROBLEMA </a:t>
            </a:r>
            <a:endParaRPr lang="es-EC" sz="2800" b="1" dirty="0">
              <a:solidFill>
                <a:schemeClr val="tx1"/>
              </a:solidFill>
            </a:endParaRPr>
          </a:p>
        </p:txBody>
      </p:sp>
      <p:sp>
        <p:nvSpPr>
          <p:cNvPr id="3" name="2 Marcador de contenido"/>
          <p:cNvSpPr>
            <a:spLocks noGrp="1"/>
          </p:cNvSpPr>
          <p:nvPr>
            <p:ph idx="1"/>
          </p:nvPr>
        </p:nvSpPr>
        <p:spPr>
          <a:xfrm>
            <a:off x="428596" y="1643050"/>
            <a:ext cx="8286808" cy="2428892"/>
          </a:xfrm>
          <a:solidFill>
            <a:schemeClr val="accent3">
              <a:lumMod val="20000"/>
              <a:lumOff val="80000"/>
            </a:schemeClr>
          </a:solidFill>
          <a:ln w="76200">
            <a:solidFill>
              <a:srgbClr val="CC3300"/>
            </a:solidFill>
          </a:ln>
        </p:spPr>
        <p:style>
          <a:lnRef idx="1">
            <a:schemeClr val="accent5"/>
          </a:lnRef>
          <a:fillRef idx="2">
            <a:schemeClr val="accent5"/>
          </a:fillRef>
          <a:effectRef idx="1">
            <a:schemeClr val="accent5"/>
          </a:effectRef>
          <a:fontRef idx="minor">
            <a:schemeClr val="dk1"/>
          </a:fontRef>
        </p:style>
        <p:txBody>
          <a:bodyPr>
            <a:noAutofit/>
          </a:bodyPr>
          <a:lstStyle/>
          <a:p>
            <a:pPr algn="just">
              <a:buNone/>
            </a:pPr>
            <a:r>
              <a:rPr lang="es-ES" sz="2800" b="1" dirty="0" smtClean="0">
                <a:latin typeface="Arial" pitchFamily="34" charset="0"/>
                <a:cs typeface="Arial" pitchFamily="34" charset="0"/>
              </a:rPr>
              <a:t> </a:t>
            </a:r>
            <a:r>
              <a:rPr lang="es-ES" sz="2000" b="1" dirty="0" smtClean="0">
                <a:latin typeface="Times New Roman" pitchFamily="18" charset="0"/>
                <a:cs typeface="Times New Roman" pitchFamily="18" charset="0"/>
              </a:rPr>
              <a:t>    El problema de la Liga Deportiva  El Ejército, es que en sus procesos actuales de gestión en los campeonatos fútbol no cuenta con un sistema  de administración automatizada, que le permita responder a sus pedidos  de manera eficiente y con rapidez; por tal motivo, necesita adecuarse a la implementación de nuevas herramientas  tecnológicas y automatizadas, que gestione, facilite y agilite  el manejo de los campeonatos.</a:t>
            </a:r>
            <a:endParaRPr lang="es-EC" sz="2000" b="1" dirty="0" smtClean="0">
              <a:latin typeface="Times New Roman" pitchFamily="18" charset="0"/>
              <a:cs typeface="Times New Roman" pitchFamily="18" charset="0"/>
            </a:endParaRPr>
          </a:p>
        </p:txBody>
      </p:sp>
      <p:graphicFrame>
        <p:nvGraphicFramePr>
          <p:cNvPr id="4" name="3 Diagrama"/>
          <p:cNvGraphicFramePr/>
          <p:nvPr>
            <p:extLst>
              <p:ext uri="{D42A27DB-BD31-4B8C-83A1-F6EECF244321}">
                <p14:modId xmlns:p14="http://schemas.microsoft.com/office/powerpoint/2010/main" val="1629075793"/>
              </p:ext>
            </p:extLst>
          </p:nvPr>
        </p:nvGraphicFramePr>
        <p:xfrm>
          <a:off x="1403648" y="4077072"/>
          <a:ext cx="7128792" cy="249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Botón de acción: Hacia delante o Siguiente">
            <a:hlinkClick r:id="rId7" action="ppaction://hlinksldjump" highlightClick="1"/>
          </p:cNvPr>
          <p:cNvSpPr/>
          <p:nvPr/>
        </p:nvSpPr>
        <p:spPr>
          <a:xfrm>
            <a:off x="7858148" y="6072206"/>
            <a:ext cx="1042416" cy="50006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395586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1538" y="214290"/>
            <a:ext cx="7358114" cy="632942"/>
          </a:xfrm>
          <a:solidFill>
            <a:schemeClr val="tx1"/>
          </a:solidFill>
        </p:spPr>
        <p:txBody>
          <a:bodyPr>
            <a:normAutofit fontScale="90000"/>
          </a:bodyPr>
          <a:lstStyle/>
          <a:p>
            <a:r>
              <a:rPr lang="es-EC" sz="2400" b="1" dirty="0" smtClean="0">
                <a:solidFill>
                  <a:schemeClr val="bg1"/>
                </a:solidFill>
                <a:latin typeface="Arial" pitchFamily="34" charset="0"/>
                <a:cs typeface="Arial" pitchFamily="34" charset="0"/>
              </a:rPr>
              <a:t>HERRAMIENTAS UTILIZADAS PARA  DESARROLLAR EL PROGRAMA AUTOMATIZADO</a:t>
            </a:r>
            <a:endParaRPr lang="es-EC" sz="2400" b="1" dirty="0">
              <a:solidFill>
                <a:schemeClr val="bg1"/>
              </a:solidFill>
              <a:latin typeface="Arial" pitchFamily="34" charset="0"/>
              <a:cs typeface="Arial" pitchFamily="34" charset="0"/>
            </a:endParaRPr>
          </a:p>
        </p:txBody>
      </p:sp>
      <p:graphicFrame>
        <p:nvGraphicFramePr>
          <p:cNvPr id="4" name="3 Diagrama"/>
          <p:cNvGraphicFramePr/>
          <p:nvPr>
            <p:extLst>
              <p:ext uri="{D42A27DB-BD31-4B8C-83A1-F6EECF244321}">
                <p14:modId xmlns:p14="http://schemas.microsoft.com/office/powerpoint/2010/main" val="3424386564"/>
              </p:ext>
            </p:extLst>
          </p:nvPr>
        </p:nvGraphicFramePr>
        <p:xfrm>
          <a:off x="357158" y="1571612"/>
          <a:ext cx="3310088" cy="4639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srcRect/>
          <a:stretch>
            <a:fillRect/>
          </a:stretch>
        </p:blipFill>
        <p:spPr bwMode="auto">
          <a:xfrm>
            <a:off x="1500166" y="1214422"/>
            <a:ext cx="7358114" cy="5305444"/>
          </a:xfrm>
          <a:prstGeom prst="rect">
            <a:avLst/>
          </a:prstGeom>
          <a:noFill/>
          <a:ln w="9525">
            <a:noFill/>
            <a:miter lim="800000"/>
            <a:headEnd/>
            <a:tailEnd/>
          </a:ln>
          <a:effectLst/>
        </p:spPr>
      </p:pic>
    </p:spTree>
    <p:extLst>
      <p:ext uri="{BB962C8B-B14F-4D97-AF65-F5344CB8AC3E}">
        <p14:creationId xmlns:p14="http://schemas.microsoft.com/office/powerpoint/2010/main" val="422517499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2991</TotalTime>
  <Words>817</Words>
  <Application>Microsoft Office PowerPoint</Application>
  <PresentationFormat>Presentación en pantalla (4:3)</PresentationFormat>
  <Paragraphs>118</Paragraphs>
  <Slides>18</Slides>
  <Notes>1</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Presentación de PowerPoint</vt:lpstr>
      <vt:lpstr>Presentación de PowerPoint</vt:lpstr>
      <vt:lpstr>LIGA DEPORTIVA CIUDADELA EJÉRCITO</vt:lpstr>
      <vt:lpstr>Presentación de PowerPoint</vt:lpstr>
      <vt:lpstr>OBJETIVOS GENERALES</vt:lpstr>
      <vt:lpstr> OBJETIVOS ESPECÍFICOS  </vt:lpstr>
      <vt:lpstr>Presentación de PowerPoint</vt:lpstr>
      <vt:lpstr>IDENTIFICACIÓN DEL PROBLEMA </vt:lpstr>
      <vt:lpstr>HERRAMIENTAS UTILIZADAS PARA  DESARROLLAR EL PROGRAMA AUTOMATIZADO</vt:lpstr>
      <vt:lpstr>HERRAMIENTAS UTILIZADAS PARA DESARROLLAR LA PÁGINA WEB</vt:lpstr>
      <vt:lpstr>METODOLOGÍA S</vt:lpstr>
      <vt:lpstr>Presentación de PowerPoint</vt:lpstr>
      <vt:lpstr>Presentación de PowerPoint</vt:lpstr>
      <vt:lpstr>Presentación de PowerPoint</vt:lpstr>
      <vt:lpstr>CONCLUSIONES</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PERSONAL-PC</dc:creator>
  <cp:lastModifiedBy>MyPC</cp:lastModifiedBy>
  <cp:revision>415</cp:revision>
  <dcterms:created xsi:type="dcterms:W3CDTF">2014-05-19T17:54:49Z</dcterms:created>
  <dcterms:modified xsi:type="dcterms:W3CDTF">2016-02-03T21:50:23Z</dcterms:modified>
</cp:coreProperties>
</file>