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92" r:id="rId2"/>
    <p:sldId id="430" r:id="rId3"/>
    <p:sldId id="432" r:id="rId4"/>
    <p:sldId id="433" r:id="rId5"/>
    <p:sldId id="434" r:id="rId6"/>
    <p:sldId id="435" r:id="rId7"/>
    <p:sldId id="437" r:id="rId8"/>
    <p:sldId id="439" r:id="rId9"/>
    <p:sldId id="487" r:id="rId10"/>
    <p:sldId id="489" r:id="rId11"/>
    <p:sldId id="456" r:id="rId12"/>
    <p:sldId id="488" r:id="rId13"/>
    <p:sldId id="442" r:id="rId14"/>
    <p:sldId id="445" r:id="rId15"/>
    <p:sldId id="457" r:id="rId16"/>
    <p:sldId id="491" r:id="rId17"/>
    <p:sldId id="472" r:id="rId18"/>
    <p:sldId id="474" r:id="rId19"/>
    <p:sldId id="475" r:id="rId20"/>
    <p:sldId id="476" r:id="rId21"/>
    <p:sldId id="478" r:id="rId22"/>
    <p:sldId id="479" r:id="rId23"/>
    <p:sldId id="480" r:id="rId24"/>
    <p:sldId id="482" r:id="rId25"/>
    <p:sldId id="484" r:id="rId26"/>
    <p:sldId id="486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FF"/>
    <a:srgbClr val="C010B8"/>
    <a:srgbClr val="7C458B"/>
    <a:srgbClr val="5BA54F"/>
    <a:srgbClr val="36E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7336" autoAdjust="0"/>
  </p:normalViewPr>
  <p:slideViewPr>
    <p:cSldViewPr snapToGrid="0">
      <p:cViewPr varScale="1">
        <p:scale>
          <a:sx n="82" d="100"/>
          <a:sy n="82" d="100"/>
        </p:scale>
        <p:origin x="56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DE1C3-3517-4FFA-9E1E-738F8445F3D2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67C554AC-F068-481E-9DBD-94FD73257966}">
      <dgm:prSet/>
      <dgm:spPr/>
      <dgm:t>
        <a:bodyPr/>
        <a:lstStyle/>
        <a:p>
          <a:pPr rtl="0"/>
          <a:r>
            <a:rPr lang="es-ES" altLang="es-EC" b="0" i="0" smtClean="0">
              <a:solidFill>
                <a:schemeClr val="tx1"/>
              </a:solidFill>
              <a:latin typeface="Georgia"/>
              <a:cs typeface="Georgia"/>
            </a:rPr>
            <a:t>Planteamiento del problema de investigación</a:t>
          </a:r>
          <a:endParaRPr lang="es-EC" b="0" i="0" dirty="0">
            <a:solidFill>
              <a:schemeClr val="tx1"/>
            </a:solidFill>
            <a:latin typeface="Georgia"/>
            <a:cs typeface="Georgia"/>
          </a:endParaRPr>
        </a:p>
      </dgm:t>
    </dgm:pt>
    <dgm:pt modelId="{A1EC9C85-5469-401F-9F3A-9AD77A442AE2}" type="parTrans" cxnId="{CECD3194-2DF6-4934-830C-BD3165ECD3B7}">
      <dgm:prSet/>
      <dgm:spPr/>
      <dgm:t>
        <a:bodyPr/>
        <a:lstStyle/>
        <a:p>
          <a:endParaRPr lang="es-EC" b="0" i="0">
            <a:solidFill>
              <a:schemeClr val="tx1"/>
            </a:solidFill>
            <a:latin typeface="Georgia"/>
            <a:cs typeface="Georgia"/>
          </a:endParaRPr>
        </a:p>
      </dgm:t>
    </dgm:pt>
    <dgm:pt modelId="{634B2089-3EA2-4CEE-B543-4CD02555FB92}" type="sibTrans" cxnId="{CECD3194-2DF6-4934-830C-BD3165ECD3B7}">
      <dgm:prSet/>
      <dgm:spPr/>
      <dgm:t>
        <a:bodyPr/>
        <a:lstStyle/>
        <a:p>
          <a:endParaRPr lang="es-EC" b="0" i="0">
            <a:solidFill>
              <a:schemeClr val="tx1"/>
            </a:solidFill>
            <a:latin typeface="Georgia"/>
            <a:cs typeface="Georgia"/>
          </a:endParaRPr>
        </a:p>
      </dgm:t>
    </dgm:pt>
    <dgm:pt modelId="{530EECA2-F95A-482B-8ADB-8EE5793CB836}">
      <dgm:prSet/>
      <dgm:spPr/>
      <dgm:t>
        <a:bodyPr/>
        <a:lstStyle/>
        <a:p>
          <a:pPr rtl="0"/>
          <a:r>
            <a:rPr lang="es-EC" b="0" i="0" dirty="0" smtClean="0">
              <a:solidFill>
                <a:schemeClr val="tx1"/>
              </a:solidFill>
              <a:latin typeface="Georgia"/>
              <a:cs typeface="Georgia"/>
            </a:rPr>
            <a:t>¿Qué impacto han generado las salvaguardias como resultado del cambio de la matriz productiva frente al mercado del  sector de la confección en el año 2015?</a:t>
          </a:r>
          <a:endParaRPr lang="es-EC" b="0" i="0" dirty="0">
            <a:solidFill>
              <a:schemeClr val="tx1"/>
            </a:solidFill>
            <a:latin typeface="Georgia"/>
            <a:cs typeface="Georgia"/>
          </a:endParaRPr>
        </a:p>
      </dgm:t>
    </dgm:pt>
    <dgm:pt modelId="{BCA6ED2E-6832-4B03-B9E8-CE5E58C01511}" type="parTrans" cxnId="{FBB80F07-2C52-4E75-8F90-2217AEC901BB}">
      <dgm:prSet/>
      <dgm:spPr/>
      <dgm:t>
        <a:bodyPr/>
        <a:lstStyle/>
        <a:p>
          <a:endParaRPr lang="es-US" b="0" i="0">
            <a:solidFill>
              <a:schemeClr val="tx1"/>
            </a:solidFill>
            <a:latin typeface="Georgia"/>
            <a:cs typeface="Georgia"/>
          </a:endParaRPr>
        </a:p>
      </dgm:t>
    </dgm:pt>
    <dgm:pt modelId="{7554B716-1506-4241-B39D-22BA76E21174}" type="sibTrans" cxnId="{FBB80F07-2C52-4E75-8F90-2217AEC901BB}">
      <dgm:prSet/>
      <dgm:spPr/>
      <dgm:t>
        <a:bodyPr/>
        <a:lstStyle/>
        <a:p>
          <a:endParaRPr lang="es-US" b="0" i="0">
            <a:solidFill>
              <a:schemeClr val="tx1"/>
            </a:solidFill>
            <a:latin typeface="Georgia"/>
            <a:cs typeface="Georgia"/>
          </a:endParaRPr>
        </a:p>
      </dgm:t>
    </dgm:pt>
    <dgm:pt modelId="{CF0B556A-8B65-4031-9D86-8E69213C3BF7}" type="pres">
      <dgm:prSet presAssocID="{7E6DE1C3-3517-4FFA-9E1E-738F8445F3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6C1EE56-9817-4F5A-A8B1-37D761434A34}" type="pres">
      <dgm:prSet presAssocID="{67C554AC-F068-481E-9DBD-94FD73257966}" presName="parentLin" presStyleCnt="0"/>
      <dgm:spPr/>
      <dgm:t>
        <a:bodyPr/>
        <a:lstStyle/>
        <a:p>
          <a:endParaRPr lang="es-US"/>
        </a:p>
      </dgm:t>
    </dgm:pt>
    <dgm:pt modelId="{6540EC2D-72A0-4D5E-A27C-84090ECF4143}" type="pres">
      <dgm:prSet presAssocID="{67C554AC-F068-481E-9DBD-94FD73257966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C4D6A87A-A49F-4168-B5A5-F3615B33F2AA}" type="pres">
      <dgm:prSet presAssocID="{67C554AC-F068-481E-9DBD-94FD732579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4AFCEB-9BCE-4829-ACA0-18D189FC0CAF}" type="pres">
      <dgm:prSet presAssocID="{67C554AC-F068-481E-9DBD-94FD73257966}" presName="negativeSpace" presStyleCnt="0"/>
      <dgm:spPr/>
      <dgm:t>
        <a:bodyPr/>
        <a:lstStyle/>
        <a:p>
          <a:endParaRPr lang="es-US"/>
        </a:p>
      </dgm:t>
    </dgm:pt>
    <dgm:pt modelId="{84E62672-72FB-4531-A75B-74D70769CD39}" type="pres">
      <dgm:prSet presAssocID="{67C554AC-F068-481E-9DBD-94FD7325796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19A269EF-141D-1143-A3DC-9FC76B189F25}" type="presOf" srcId="{530EECA2-F95A-482B-8ADB-8EE5793CB836}" destId="{84E62672-72FB-4531-A75B-74D70769CD39}" srcOrd="0" destOrd="0" presId="urn:microsoft.com/office/officeart/2005/8/layout/list1"/>
    <dgm:cxn modelId="{FBB80F07-2C52-4E75-8F90-2217AEC901BB}" srcId="{67C554AC-F068-481E-9DBD-94FD73257966}" destId="{530EECA2-F95A-482B-8ADB-8EE5793CB836}" srcOrd="0" destOrd="0" parTransId="{BCA6ED2E-6832-4B03-B9E8-CE5E58C01511}" sibTransId="{7554B716-1506-4241-B39D-22BA76E21174}"/>
    <dgm:cxn modelId="{CECD3194-2DF6-4934-830C-BD3165ECD3B7}" srcId="{7E6DE1C3-3517-4FFA-9E1E-738F8445F3D2}" destId="{67C554AC-F068-481E-9DBD-94FD73257966}" srcOrd="0" destOrd="0" parTransId="{A1EC9C85-5469-401F-9F3A-9AD77A442AE2}" sibTransId="{634B2089-3EA2-4CEE-B543-4CD02555FB92}"/>
    <dgm:cxn modelId="{0C3B6B54-3CEB-BF49-A110-C6C646753ABE}" type="presOf" srcId="{7E6DE1C3-3517-4FFA-9E1E-738F8445F3D2}" destId="{CF0B556A-8B65-4031-9D86-8E69213C3BF7}" srcOrd="0" destOrd="0" presId="urn:microsoft.com/office/officeart/2005/8/layout/list1"/>
    <dgm:cxn modelId="{97B8F2E0-ABB6-3641-9273-DB9D3B7A9E4E}" type="presOf" srcId="{67C554AC-F068-481E-9DBD-94FD73257966}" destId="{C4D6A87A-A49F-4168-B5A5-F3615B33F2AA}" srcOrd="1" destOrd="0" presId="urn:microsoft.com/office/officeart/2005/8/layout/list1"/>
    <dgm:cxn modelId="{23497E48-F88D-EF45-859B-1FB19CCA2E49}" type="presOf" srcId="{67C554AC-F068-481E-9DBD-94FD73257966}" destId="{6540EC2D-72A0-4D5E-A27C-84090ECF4143}" srcOrd="0" destOrd="0" presId="urn:microsoft.com/office/officeart/2005/8/layout/list1"/>
    <dgm:cxn modelId="{D005EE54-16D8-0B4D-BB75-D9C390279D91}" type="presParOf" srcId="{CF0B556A-8B65-4031-9D86-8E69213C3BF7}" destId="{E6C1EE56-9817-4F5A-A8B1-37D761434A34}" srcOrd="0" destOrd="0" presId="urn:microsoft.com/office/officeart/2005/8/layout/list1"/>
    <dgm:cxn modelId="{18879D8F-9FDE-9347-AE77-48D8AB979219}" type="presParOf" srcId="{E6C1EE56-9817-4F5A-A8B1-37D761434A34}" destId="{6540EC2D-72A0-4D5E-A27C-84090ECF4143}" srcOrd="0" destOrd="0" presId="urn:microsoft.com/office/officeart/2005/8/layout/list1"/>
    <dgm:cxn modelId="{461DC40E-6975-7246-B7B4-A596CDEAF7D6}" type="presParOf" srcId="{E6C1EE56-9817-4F5A-A8B1-37D761434A34}" destId="{C4D6A87A-A49F-4168-B5A5-F3615B33F2AA}" srcOrd="1" destOrd="0" presId="urn:microsoft.com/office/officeart/2005/8/layout/list1"/>
    <dgm:cxn modelId="{336E0F67-93CC-B34C-B6B6-AD419B45AB5B}" type="presParOf" srcId="{CF0B556A-8B65-4031-9D86-8E69213C3BF7}" destId="{5F4AFCEB-9BCE-4829-ACA0-18D189FC0CAF}" srcOrd="1" destOrd="0" presId="urn:microsoft.com/office/officeart/2005/8/layout/list1"/>
    <dgm:cxn modelId="{0C55642E-D236-2E4A-94E5-09EA70FE1828}" type="presParOf" srcId="{CF0B556A-8B65-4031-9D86-8E69213C3BF7}" destId="{84E62672-72FB-4531-A75B-74D70769CD3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BDF89D-F3D7-4A20-B091-CF3AACE6B113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93A8A0D-BE64-4146-B8BF-90B85A1815DA}">
      <dgm:prSet phldrT="[Texto]"/>
      <dgm:spPr/>
      <dgm:t>
        <a:bodyPr/>
        <a:lstStyle/>
        <a:p>
          <a:r>
            <a:rPr lang="es-EC" dirty="0" smtClean="0">
              <a:latin typeface="Georgia" panose="02040502050405020303" pitchFamily="18" charset="0"/>
            </a:rPr>
            <a:t>Contrabando</a:t>
          </a:r>
          <a:endParaRPr lang="es-EC" dirty="0">
            <a:latin typeface="Georgia" panose="02040502050405020303" pitchFamily="18" charset="0"/>
          </a:endParaRPr>
        </a:p>
      </dgm:t>
    </dgm:pt>
    <dgm:pt modelId="{7AB5F1CB-746F-4916-A7CA-C98A3A288CD2}" type="parTrans" cxnId="{42FDB9CF-98B8-471F-B7B6-B29825CFC43D}">
      <dgm:prSet/>
      <dgm:spPr/>
      <dgm:t>
        <a:bodyPr/>
        <a:lstStyle/>
        <a:p>
          <a:endParaRPr lang="es-EC">
            <a:latin typeface="Georgia" panose="02040502050405020303" pitchFamily="18" charset="0"/>
          </a:endParaRPr>
        </a:p>
      </dgm:t>
    </dgm:pt>
    <dgm:pt modelId="{398906DE-0D35-4CED-92A7-4636FC442475}" type="sibTrans" cxnId="{42FDB9CF-98B8-471F-B7B6-B29825CFC43D}">
      <dgm:prSet/>
      <dgm:spPr/>
      <dgm:t>
        <a:bodyPr/>
        <a:lstStyle/>
        <a:p>
          <a:endParaRPr lang="es-EC">
            <a:latin typeface="Georgia" panose="02040502050405020303" pitchFamily="18" charset="0"/>
          </a:endParaRPr>
        </a:p>
      </dgm:t>
    </dgm:pt>
    <dgm:pt modelId="{727F52F8-2D1C-47BB-92AC-0EC10992D5B7}">
      <dgm:prSet phldrT="[Texto]" custT="1"/>
      <dgm:spPr/>
      <dgm:t>
        <a:bodyPr/>
        <a:lstStyle/>
        <a:p>
          <a:r>
            <a:rPr lang="es-EC" sz="2000" smtClean="0">
              <a:latin typeface="Georgia" panose="02040502050405020303" pitchFamily="18" charset="0"/>
            </a:rPr>
            <a:t>Menores recursos para el Estado</a:t>
          </a:r>
          <a:endParaRPr lang="es-EC" sz="2000" dirty="0">
            <a:latin typeface="Georgia" panose="02040502050405020303" pitchFamily="18" charset="0"/>
          </a:endParaRPr>
        </a:p>
      </dgm:t>
    </dgm:pt>
    <dgm:pt modelId="{B5E3DBA1-475B-4655-84BC-1CBDBD62FA14}" type="parTrans" cxnId="{B355204A-8B7A-4197-84A4-018BE85DA223}">
      <dgm:prSet/>
      <dgm:spPr/>
      <dgm:t>
        <a:bodyPr/>
        <a:lstStyle/>
        <a:p>
          <a:endParaRPr lang="es-EC">
            <a:latin typeface="Georgia" panose="02040502050405020303" pitchFamily="18" charset="0"/>
          </a:endParaRPr>
        </a:p>
      </dgm:t>
    </dgm:pt>
    <dgm:pt modelId="{3ADC50F1-4FB8-47D4-A63B-22830AC683EA}" type="sibTrans" cxnId="{B355204A-8B7A-4197-84A4-018BE85DA223}">
      <dgm:prSet/>
      <dgm:spPr/>
      <dgm:t>
        <a:bodyPr/>
        <a:lstStyle/>
        <a:p>
          <a:endParaRPr lang="es-EC">
            <a:latin typeface="Georgia" panose="02040502050405020303" pitchFamily="18" charset="0"/>
          </a:endParaRPr>
        </a:p>
      </dgm:t>
    </dgm:pt>
    <dgm:pt modelId="{761D16E9-0C37-4FA5-B484-4D7060F689B1}">
      <dgm:prSet phldrT="[Texto]"/>
      <dgm:spPr/>
      <dgm:t>
        <a:bodyPr/>
        <a:lstStyle/>
        <a:p>
          <a:r>
            <a:rPr lang="es-EC" dirty="0" smtClean="0">
              <a:latin typeface="Georgia" panose="02040502050405020303" pitchFamily="18" charset="0"/>
            </a:rPr>
            <a:t>Desmotivación  de la industria legal y el comercio nacional</a:t>
          </a:r>
          <a:endParaRPr lang="es-EC" dirty="0">
            <a:latin typeface="Georgia" panose="02040502050405020303" pitchFamily="18" charset="0"/>
          </a:endParaRPr>
        </a:p>
      </dgm:t>
    </dgm:pt>
    <dgm:pt modelId="{EB1E1CC2-BA2B-4055-8677-6C34B6FCEDAF}" type="parTrans" cxnId="{C361D9EA-5A86-4E86-BDAC-6208ECA2F8C4}">
      <dgm:prSet/>
      <dgm:spPr/>
      <dgm:t>
        <a:bodyPr/>
        <a:lstStyle/>
        <a:p>
          <a:endParaRPr lang="es-EC">
            <a:latin typeface="Georgia" panose="02040502050405020303" pitchFamily="18" charset="0"/>
          </a:endParaRPr>
        </a:p>
      </dgm:t>
    </dgm:pt>
    <dgm:pt modelId="{47419625-16BC-4A74-8703-389F458E34A2}" type="sibTrans" cxnId="{C361D9EA-5A86-4E86-BDAC-6208ECA2F8C4}">
      <dgm:prSet/>
      <dgm:spPr/>
      <dgm:t>
        <a:bodyPr/>
        <a:lstStyle/>
        <a:p>
          <a:endParaRPr lang="es-EC">
            <a:latin typeface="Georgia" panose="02040502050405020303" pitchFamily="18" charset="0"/>
          </a:endParaRPr>
        </a:p>
      </dgm:t>
    </dgm:pt>
    <dgm:pt modelId="{929CDFA2-0B3B-4C58-968F-481354F2A252}">
      <dgm:prSet phldrT="[Texto]" custT="1"/>
      <dgm:spPr/>
      <dgm:t>
        <a:bodyPr/>
        <a:lstStyle/>
        <a:p>
          <a:r>
            <a:rPr lang="es-EC" sz="2000" dirty="0" smtClean="0">
              <a:latin typeface="Georgia" panose="02040502050405020303" pitchFamily="18" charset="0"/>
            </a:rPr>
            <a:t>Estimula al desarrollo de mafias</a:t>
          </a:r>
          <a:endParaRPr lang="es-EC" sz="2000" dirty="0">
            <a:latin typeface="Georgia" panose="02040502050405020303" pitchFamily="18" charset="0"/>
          </a:endParaRPr>
        </a:p>
      </dgm:t>
    </dgm:pt>
    <dgm:pt modelId="{5FED3411-003C-4393-AE8E-E697C32F07FC}" type="parTrans" cxnId="{21E76C1A-ECEE-4AB4-8A9A-46F877FC51AA}">
      <dgm:prSet/>
      <dgm:spPr/>
      <dgm:t>
        <a:bodyPr/>
        <a:lstStyle/>
        <a:p>
          <a:endParaRPr lang="es-EC">
            <a:latin typeface="Georgia" panose="02040502050405020303" pitchFamily="18" charset="0"/>
          </a:endParaRPr>
        </a:p>
      </dgm:t>
    </dgm:pt>
    <dgm:pt modelId="{27A2DAB9-B531-44A9-A4E3-A72710BC91F2}" type="sibTrans" cxnId="{21E76C1A-ECEE-4AB4-8A9A-46F877FC51AA}">
      <dgm:prSet/>
      <dgm:spPr/>
      <dgm:t>
        <a:bodyPr/>
        <a:lstStyle/>
        <a:p>
          <a:endParaRPr lang="es-EC">
            <a:latin typeface="Georgia" panose="02040502050405020303" pitchFamily="18" charset="0"/>
          </a:endParaRPr>
        </a:p>
      </dgm:t>
    </dgm:pt>
    <dgm:pt modelId="{E18CA930-75BA-4324-A05A-0F3DC7446634}">
      <dgm:prSet phldrT="[Texto]" custT="1"/>
      <dgm:spPr/>
      <dgm:t>
        <a:bodyPr/>
        <a:lstStyle/>
        <a:p>
          <a:r>
            <a:rPr lang="es-EC" sz="2000" smtClean="0">
              <a:latin typeface="Georgia" panose="02040502050405020303" pitchFamily="18" charset="0"/>
            </a:rPr>
            <a:t>Competencia desleal de productos extranjeros </a:t>
          </a:r>
          <a:endParaRPr lang="es-EC" sz="2000" dirty="0">
            <a:latin typeface="Georgia" panose="02040502050405020303" pitchFamily="18" charset="0"/>
          </a:endParaRPr>
        </a:p>
      </dgm:t>
    </dgm:pt>
    <dgm:pt modelId="{B70BB0FB-A502-47BF-9759-E3171F4F63DB}" type="parTrans" cxnId="{7EEAD984-A2AD-450C-A357-9A7807FD6163}">
      <dgm:prSet/>
      <dgm:spPr/>
      <dgm:t>
        <a:bodyPr/>
        <a:lstStyle/>
        <a:p>
          <a:endParaRPr lang="es-EC">
            <a:latin typeface="Georgia" panose="02040502050405020303" pitchFamily="18" charset="0"/>
          </a:endParaRPr>
        </a:p>
      </dgm:t>
    </dgm:pt>
    <dgm:pt modelId="{A208D4D5-E0C0-46E0-BB13-88B1783026C1}" type="sibTrans" cxnId="{7EEAD984-A2AD-450C-A357-9A7807FD6163}">
      <dgm:prSet/>
      <dgm:spPr/>
      <dgm:t>
        <a:bodyPr/>
        <a:lstStyle/>
        <a:p>
          <a:endParaRPr lang="es-EC">
            <a:latin typeface="Georgia" panose="02040502050405020303" pitchFamily="18" charset="0"/>
          </a:endParaRPr>
        </a:p>
      </dgm:t>
    </dgm:pt>
    <dgm:pt modelId="{7D1B9460-5235-471D-8112-D33AC28BB22B}" type="pres">
      <dgm:prSet presAssocID="{42BDF89D-F3D7-4A20-B091-CF3AACE6B11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AB4A2AF-983F-413B-9229-FF6B10B99ECB}" type="pres">
      <dgm:prSet presAssocID="{42BDF89D-F3D7-4A20-B091-CF3AACE6B113}" presName="radial" presStyleCnt="0">
        <dgm:presLayoutVars>
          <dgm:animLvl val="ctr"/>
        </dgm:presLayoutVars>
      </dgm:prSet>
      <dgm:spPr/>
    </dgm:pt>
    <dgm:pt modelId="{1E7406C5-A908-411E-888F-F311F000120E}" type="pres">
      <dgm:prSet presAssocID="{193A8A0D-BE64-4146-B8BF-90B85A1815DA}" presName="centerShape" presStyleLbl="vennNode1" presStyleIdx="0" presStyleCnt="5"/>
      <dgm:spPr/>
      <dgm:t>
        <a:bodyPr/>
        <a:lstStyle/>
        <a:p>
          <a:endParaRPr lang="es-EC"/>
        </a:p>
      </dgm:t>
    </dgm:pt>
    <dgm:pt modelId="{2FB6D6D2-144D-482D-942F-17760F29071F}" type="pres">
      <dgm:prSet presAssocID="{727F52F8-2D1C-47BB-92AC-0EC10992D5B7}" presName="node" presStyleLbl="vennNode1" presStyleIdx="1" presStyleCnt="5" custScaleX="130404" custScaleY="119773" custRadScaleRad="870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9B8D7A-AFCE-427B-B76A-2AD6EE729493}" type="pres">
      <dgm:prSet presAssocID="{761D16E9-0C37-4FA5-B484-4D7060F689B1}" presName="node" presStyleLbl="vennNode1" presStyleIdx="2" presStyleCnt="5" custScaleX="136464" custScaleY="122716" custRadScaleRad="1027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BEDC96-2EBD-491D-9FB6-F59AB9A14423}" type="pres">
      <dgm:prSet presAssocID="{929CDFA2-0B3B-4C58-968F-481354F2A252}" presName="node" presStyleLbl="vennNode1" presStyleIdx="3" presStyleCnt="5" custScaleX="128054" custScaleY="116935" custRadScaleRad="843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D69F79-2182-4D93-9AF9-928A63CA15E2}" type="pres">
      <dgm:prSet presAssocID="{E18CA930-75BA-4324-A05A-0F3DC7446634}" presName="node" presStyleLbl="vennNode1" presStyleIdx="4" presStyleCnt="5" custScaleX="136403" custScaleY="1227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FFF93CE-1F8F-4691-8259-BDC90A46C013}" type="presOf" srcId="{929CDFA2-0B3B-4C58-968F-481354F2A252}" destId="{E5BEDC96-2EBD-491D-9FB6-F59AB9A14423}" srcOrd="0" destOrd="0" presId="urn:microsoft.com/office/officeart/2005/8/layout/radial3"/>
    <dgm:cxn modelId="{21E76C1A-ECEE-4AB4-8A9A-46F877FC51AA}" srcId="{193A8A0D-BE64-4146-B8BF-90B85A1815DA}" destId="{929CDFA2-0B3B-4C58-968F-481354F2A252}" srcOrd="2" destOrd="0" parTransId="{5FED3411-003C-4393-AE8E-E697C32F07FC}" sibTransId="{27A2DAB9-B531-44A9-A4E3-A72710BC91F2}"/>
    <dgm:cxn modelId="{01589665-0A1F-40F7-A8EA-3A2ED6F73EB2}" type="presOf" srcId="{761D16E9-0C37-4FA5-B484-4D7060F689B1}" destId="{5E9B8D7A-AFCE-427B-B76A-2AD6EE729493}" srcOrd="0" destOrd="0" presId="urn:microsoft.com/office/officeart/2005/8/layout/radial3"/>
    <dgm:cxn modelId="{F1A0DA39-2BBE-45D9-A9B9-6364D04A1E87}" type="presOf" srcId="{E18CA930-75BA-4324-A05A-0F3DC7446634}" destId="{47D69F79-2182-4D93-9AF9-928A63CA15E2}" srcOrd="0" destOrd="0" presId="urn:microsoft.com/office/officeart/2005/8/layout/radial3"/>
    <dgm:cxn modelId="{C361D9EA-5A86-4E86-BDAC-6208ECA2F8C4}" srcId="{193A8A0D-BE64-4146-B8BF-90B85A1815DA}" destId="{761D16E9-0C37-4FA5-B484-4D7060F689B1}" srcOrd="1" destOrd="0" parTransId="{EB1E1CC2-BA2B-4055-8677-6C34B6FCEDAF}" sibTransId="{47419625-16BC-4A74-8703-389F458E34A2}"/>
    <dgm:cxn modelId="{7EEAD984-A2AD-450C-A357-9A7807FD6163}" srcId="{193A8A0D-BE64-4146-B8BF-90B85A1815DA}" destId="{E18CA930-75BA-4324-A05A-0F3DC7446634}" srcOrd="3" destOrd="0" parTransId="{B70BB0FB-A502-47BF-9759-E3171F4F63DB}" sibTransId="{A208D4D5-E0C0-46E0-BB13-88B1783026C1}"/>
    <dgm:cxn modelId="{B355204A-8B7A-4197-84A4-018BE85DA223}" srcId="{193A8A0D-BE64-4146-B8BF-90B85A1815DA}" destId="{727F52F8-2D1C-47BB-92AC-0EC10992D5B7}" srcOrd="0" destOrd="0" parTransId="{B5E3DBA1-475B-4655-84BC-1CBDBD62FA14}" sibTransId="{3ADC50F1-4FB8-47D4-A63B-22830AC683EA}"/>
    <dgm:cxn modelId="{950905CF-11B8-47B8-AAA6-01B798D619A0}" type="presOf" srcId="{42BDF89D-F3D7-4A20-B091-CF3AACE6B113}" destId="{7D1B9460-5235-471D-8112-D33AC28BB22B}" srcOrd="0" destOrd="0" presId="urn:microsoft.com/office/officeart/2005/8/layout/radial3"/>
    <dgm:cxn modelId="{42FDB9CF-98B8-471F-B7B6-B29825CFC43D}" srcId="{42BDF89D-F3D7-4A20-B091-CF3AACE6B113}" destId="{193A8A0D-BE64-4146-B8BF-90B85A1815DA}" srcOrd="0" destOrd="0" parTransId="{7AB5F1CB-746F-4916-A7CA-C98A3A288CD2}" sibTransId="{398906DE-0D35-4CED-92A7-4636FC442475}"/>
    <dgm:cxn modelId="{7AB661A1-EC5C-42EA-B8FD-DEB4B8A6F8FB}" type="presOf" srcId="{193A8A0D-BE64-4146-B8BF-90B85A1815DA}" destId="{1E7406C5-A908-411E-888F-F311F000120E}" srcOrd="0" destOrd="0" presId="urn:microsoft.com/office/officeart/2005/8/layout/radial3"/>
    <dgm:cxn modelId="{C0E93F2D-0476-4563-867B-1EE6D7DDAACB}" type="presOf" srcId="{727F52F8-2D1C-47BB-92AC-0EC10992D5B7}" destId="{2FB6D6D2-144D-482D-942F-17760F29071F}" srcOrd="0" destOrd="0" presId="urn:microsoft.com/office/officeart/2005/8/layout/radial3"/>
    <dgm:cxn modelId="{88D8D464-E945-4722-8D56-899B06AAFEB7}" type="presParOf" srcId="{7D1B9460-5235-471D-8112-D33AC28BB22B}" destId="{CAB4A2AF-983F-413B-9229-FF6B10B99ECB}" srcOrd="0" destOrd="0" presId="urn:microsoft.com/office/officeart/2005/8/layout/radial3"/>
    <dgm:cxn modelId="{B3F8AF71-FB4C-4472-8311-C0B7D2B211E2}" type="presParOf" srcId="{CAB4A2AF-983F-413B-9229-FF6B10B99ECB}" destId="{1E7406C5-A908-411E-888F-F311F000120E}" srcOrd="0" destOrd="0" presId="urn:microsoft.com/office/officeart/2005/8/layout/radial3"/>
    <dgm:cxn modelId="{9D62B8E7-F5AA-49C9-BE6B-29AE931192FA}" type="presParOf" srcId="{CAB4A2AF-983F-413B-9229-FF6B10B99ECB}" destId="{2FB6D6D2-144D-482D-942F-17760F29071F}" srcOrd="1" destOrd="0" presId="urn:microsoft.com/office/officeart/2005/8/layout/radial3"/>
    <dgm:cxn modelId="{362B663F-FFED-41F1-B3AA-7EA7C0E2611A}" type="presParOf" srcId="{CAB4A2AF-983F-413B-9229-FF6B10B99ECB}" destId="{5E9B8D7A-AFCE-427B-B76A-2AD6EE729493}" srcOrd="2" destOrd="0" presId="urn:microsoft.com/office/officeart/2005/8/layout/radial3"/>
    <dgm:cxn modelId="{64D5B545-5181-40B4-B90F-6CFCC2E0F178}" type="presParOf" srcId="{CAB4A2AF-983F-413B-9229-FF6B10B99ECB}" destId="{E5BEDC96-2EBD-491D-9FB6-F59AB9A14423}" srcOrd="3" destOrd="0" presId="urn:microsoft.com/office/officeart/2005/8/layout/radial3"/>
    <dgm:cxn modelId="{BF838221-7533-4E64-9103-716284BDCA72}" type="presParOf" srcId="{CAB4A2AF-983F-413B-9229-FF6B10B99ECB}" destId="{47D69F79-2182-4D93-9AF9-928A63CA15E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8A32C9-4CE6-4041-BEC2-C38716187948}" type="doc">
      <dgm:prSet loTypeId="urn:microsoft.com/office/officeart/2005/8/layout/target3" loCatId="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755017F-9E3D-2E43-8DA0-5A9F2CFF9439}">
      <dgm:prSet phldrT="[Texto]" custT="1"/>
      <dgm:spPr/>
      <dgm:t>
        <a:bodyPr/>
        <a:lstStyle/>
        <a:p>
          <a:r>
            <a:rPr lang="es-ES_tradnl" altLang="es-EC" sz="4000" b="0" i="0" dirty="0" smtClean="0">
              <a:latin typeface="Georgia"/>
              <a:cs typeface="Georgia"/>
            </a:rPr>
            <a:t>Objetivo general de la investigación</a:t>
          </a:r>
          <a:endParaRPr lang="en-US" sz="4000" b="0" i="0" dirty="0">
            <a:latin typeface="Georgia"/>
            <a:cs typeface="Georgia"/>
          </a:endParaRPr>
        </a:p>
      </dgm:t>
    </dgm:pt>
    <dgm:pt modelId="{64168145-5F3E-A84A-9BD8-C1EEA5FCDECF}" type="parTrans" cxnId="{7D016F9D-3027-284E-AAE5-871707A96B35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E413B48A-28EF-5E4B-87F6-C8DE549572BE}" type="sibTrans" cxnId="{7D016F9D-3027-284E-AAE5-871707A96B35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59F6DD94-6C38-5946-8196-17B5786B7FD0}">
      <dgm:prSet phldrT="[Texto]" custT="1"/>
      <dgm:spPr/>
      <dgm:t>
        <a:bodyPr/>
        <a:lstStyle/>
        <a:p>
          <a:r>
            <a:rPr lang="es-EC" sz="1800" dirty="0" smtClean="0">
              <a:latin typeface="Georgia" panose="02040502050405020303" pitchFamily="18" charset="0"/>
            </a:rPr>
            <a:t>Desarrollar estrategias de fortalecimiento para las PYMES </a:t>
          </a:r>
          <a:endParaRPr lang="es-EC" sz="1800" b="0" i="0" dirty="0">
            <a:latin typeface="Georgia" panose="02040502050405020303" pitchFamily="18" charset="0"/>
            <a:cs typeface="Georgia"/>
          </a:endParaRPr>
        </a:p>
      </dgm:t>
    </dgm:pt>
    <dgm:pt modelId="{D90DFB3F-F69C-D64D-814D-28C7A0B08278}" type="parTrans" cxnId="{2E798B21-9880-974F-B2A6-27F08B9EBDFA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073D4318-BFF3-C645-9E08-B243AD3F3C9D}" type="sibTrans" cxnId="{2E798B21-9880-974F-B2A6-27F08B9EBDFA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846CC449-61A2-9642-9070-854F7CE619CA}">
      <dgm:prSet phldrT="[Texto]" custT="1"/>
      <dgm:spPr/>
      <dgm:t>
        <a:bodyPr/>
        <a:lstStyle/>
        <a:p>
          <a:r>
            <a:rPr lang="es-EC" sz="1800" dirty="0" smtClean="0">
              <a:latin typeface="Georgia" panose="02040502050405020303" pitchFamily="18" charset="0"/>
            </a:rPr>
            <a:t>Identificar las características y necesidades de las PYMES</a:t>
          </a:r>
          <a:endParaRPr lang="es-EC" sz="1800" b="0" i="0" dirty="0">
            <a:latin typeface="Georgia" panose="02040502050405020303" pitchFamily="18" charset="0"/>
            <a:cs typeface="Georgia"/>
          </a:endParaRPr>
        </a:p>
      </dgm:t>
    </dgm:pt>
    <dgm:pt modelId="{B0297832-DA20-674F-8E6D-A663CB22DEF2}" type="parTrans" cxnId="{13B36263-AEE5-4E4C-8DD0-A59B06B9970F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9C7E5B6B-A71D-FD48-BA6E-31C47C9DF778}" type="sibTrans" cxnId="{13B36263-AEE5-4E4C-8DD0-A59B06B9970F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87322888-E757-064A-AC4B-B4E3C1DFD2C6}">
      <dgm:prSet phldrT="[Texto]" custT="1"/>
      <dgm:spPr/>
      <dgm:t>
        <a:bodyPr/>
        <a:lstStyle/>
        <a:p>
          <a:r>
            <a:rPr lang="es-EC" sz="1800" dirty="0" smtClean="0">
              <a:latin typeface="Georgia" panose="02040502050405020303" pitchFamily="18" charset="0"/>
            </a:rPr>
            <a:t>Determinar la sensibilidad del mercado frente salvaguardias</a:t>
          </a:r>
          <a:endParaRPr lang="es-EC" sz="1800" b="0" i="0" dirty="0">
            <a:latin typeface="Georgia" panose="02040502050405020303" pitchFamily="18" charset="0"/>
            <a:cs typeface="Georgia"/>
          </a:endParaRPr>
        </a:p>
      </dgm:t>
    </dgm:pt>
    <dgm:pt modelId="{58F7BDD2-457C-5842-90DE-8604C0DB5E99}" type="parTrans" cxnId="{D5B294F0-A48D-054C-BA79-A808C4CA5A7F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364DC656-41DE-874A-961B-1379554D1FE6}" type="sibTrans" cxnId="{D5B294F0-A48D-054C-BA79-A808C4CA5A7F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C6FA2D5F-EBCD-1E4C-A682-45C2EE602680}">
      <dgm:prSet phldrT="[Texto]" custT="1"/>
      <dgm:spPr/>
      <dgm:t>
        <a:bodyPr/>
        <a:lstStyle/>
        <a:p>
          <a:r>
            <a:rPr lang="es-EC" sz="1800" dirty="0" smtClean="0">
              <a:latin typeface="Georgia" panose="02040502050405020303" pitchFamily="18" charset="0"/>
            </a:rPr>
            <a:t>Las salvaguardias aplicadas desde marzo de 2015 SI afectan a las PYMES</a:t>
          </a:r>
          <a:endParaRPr lang="es-EC" sz="1800" b="0" i="0" dirty="0">
            <a:latin typeface="Georgia" panose="02040502050405020303" pitchFamily="18" charset="0"/>
            <a:cs typeface="Georgia"/>
          </a:endParaRPr>
        </a:p>
      </dgm:t>
    </dgm:pt>
    <dgm:pt modelId="{45E02FF8-BF2C-4042-BFD8-7E15B9BDDF0F}" type="parTrans" cxnId="{B631A112-B3BF-AC45-9144-A0C8F2AF0D2A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3EBE9E6F-5268-CC43-BC93-EC61CCDDC050}" type="sibTrans" cxnId="{B631A112-B3BF-AC45-9144-A0C8F2AF0D2A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0D961EA1-EF0B-5C4E-BB66-0826DDD6687E}">
      <dgm:prSet phldrT="[Texto]" custT="1"/>
      <dgm:spPr/>
      <dgm:t>
        <a:bodyPr/>
        <a:lstStyle/>
        <a:p>
          <a:r>
            <a:rPr lang="es-EC" altLang="es-EC" sz="4400" b="0" i="0" smtClean="0">
              <a:latin typeface="Georgia"/>
              <a:cs typeface="Georgia"/>
            </a:rPr>
            <a:t>Específicos</a:t>
          </a:r>
          <a:endParaRPr lang="es-EC" sz="4400" b="0" i="0" dirty="0">
            <a:latin typeface="Georgia"/>
            <a:cs typeface="Georgia"/>
          </a:endParaRPr>
        </a:p>
      </dgm:t>
    </dgm:pt>
    <dgm:pt modelId="{D6A1F63E-2628-F24E-A0E9-003AF5EABCCA}" type="parTrans" cxnId="{4B5DD38F-C4C1-714B-A173-1C25F78E2B04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D2CBE1C4-76C7-B249-8C2F-92CA929C3BCF}" type="sibTrans" cxnId="{4B5DD38F-C4C1-714B-A173-1C25F78E2B04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37631BA0-91CA-A34E-8E0C-E61A88F56AC0}">
      <dgm:prSet phldrT="[Texto]" custT="1"/>
      <dgm:spPr/>
      <dgm:t>
        <a:bodyPr/>
        <a:lstStyle/>
        <a:p>
          <a:r>
            <a:rPr lang="es-EC" sz="4400" b="0" i="0" dirty="0" smtClean="0">
              <a:latin typeface="Georgia"/>
              <a:cs typeface="Georgia"/>
            </a:rPr>
            <a:t>Hipótesis</a:t>
          </a:r>
          <a:endParaRPr lang="es-EC" sz="4400" b="0" i="0" dirty="0">
            <a:latin typeface="Georgia"/>
            <a:cs typeface="Georgia"/>
          </a:endParaRPr>
        </a:p>
      </dgm:t>
    </dgm:pt>
    <dgm:pt modelId="{C58E060F-25E3-534A-B014-3927179024A4}" type="parTrans" cxnId="{B5F1657A-BE46-F241-A336-F79F4F5CA6B0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88F5F1F7-1B1D-1544-BAFA-0E4E8094823F}" type="sibTrans" cxnId="{B5F1657A-BE46-F241-A336-F79F4F5CA6B0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B5F42605-A687-433E-857D-4479173320A4}">
      <dgm:prSet phldrT="[Texto]" custT="1"/>
      <dgm:spPr/>
      <dgm:t>
        <a:bodyPr/>
        <a:lstStyle/>
        <a:p>
          <a:r>
            <a:rPr lang="es-EC" sz="1800" dirty="0" smtClean="0">
              <a:latin typeface="Georgia" panose="02040502050405020303" pitchFamily="18" charset="0"/>
            </a:rPr>
            <a:t>Las salvaguardias aplicadas desde marzo de 2015 NO afectan a las PYMES</a:t>
          </a:r>
          <a:endParaRPr lang="es-EC" sz="1800" b="0" i="0" dirty="0">
            <a:latin typeface="Georgia" panose="02040502050405020303" pitchFamily="18" charset="0"/>
            <a:cs typeface="Georgia"/>
          </a:endParaRPr>
        </a:p>
      </dgm:t>
    </dgm:pt>
    <dgm:pt modelId="{D2BD000E-224B-464E-BA4C-D80E38860BCF}" type="parTrans" cxnId="{A51D22F0-BCC7-4CFE-A58D-C8D62769AC26}">
      <dgm:prSet/>
      <dgm:spPr/>
      <dgm:t>
        <a:bodyPr/>
        <a:lstStyle/>
        <a:p>
          <a:endParaRPr lang="es-EC"/>
        </a:p>
      </dgm:t>
    </dgm:pt>
    <dgm:pt modelId="{640FE201-8ED2-4850-B9F6-7BCA010E6C5C}" type="sibTrans" cxnId="{A51D22F0-BCC7-4CFE-A58D-C8D62769AC26}">
      <dgm:prSet/>
      <dgm:spPr/>
      <dgm:t>
        <a:bodyPr/>
        <a:lstStyle/>
        <a:p>
          <a:endParaRPr lang="es-EC"/>
        </a:p>
      </dgm:t>
    </dgm:pt>
    <dgm:pt modelId="{BEB2F756-03FA-41DF-8F15-BA7B16D6CF11}">
      <dgm:prSet phldrT="[Texto]" custT="1"/>
      <dgm:spPr/>
      <dgm:t>
        <a:bodyPr/>
        <a:lstStyle/>
        <a:p>
          <a:r>
            <a:rPr lang="es-EC" sz="1800" dirty="0" smtClean="0">
              <a:latin typeface="Georgia" panose="02040502050405020303" pitchFamily="18" charset="0"/>
            </a:rPr>
            <a:t>Establecer una estrategia de marketing que permita disminuir el impacto de las salvaguardias.</a:t>
          </a:r>
          <a:endParaRPr lang="es-EC" sz="1800" b="0" i="0" dirty="0">
            <a:latin typeface="Georgia" panose="02040502050405020303" pitchFamily="18" charset="0"/>
            <a:cs typeface="Georgia"/>
          </a:endParaRPr>
        </a:p>
      </dgm:t>
    </dgm:pt>
    <dgm:pt modelId="{14CFA84D-24A0-4ADE-9BAD-F8413983686B}" type="parTrans" cxnId="{AC48FE6B-048D-4012-9FF1-EFE7B4464CF0}">
      <dgm:prSet/>
      <dgm:spPr/>
      <dgm:t>
        <a:bodyPr/>
        <a:lstStyle/>
        <a:p>
          <a:endParaRPr lang="es-EC"/>
        </a:p>
      </dgm:t>
    </dgm:pt>
    <dgm:pt modelId="{3E0F1834-7E8F-41D2-81C7-327D3E436EB7}" type="sibTrans" cxnId="{AC48FE6B-048D-4012-9FF1-EFE7B4464CF0}">
      <dgm:prSet/>
      <dgm:spPr/>
      <dgm:t>
        <a:bodyPr/>
        <a:lstStyle/>
        <a:p>
          <a:endParaRPr lang="es-EC"/>
        </a:p>
      </dgm:t>
    </dgm:pt>
    <dgm:pt modelId="{25695F6E-0183-8D41-9971-81D2093F283E}" type="pres">
      <dgm:prSet presAssocID="{7D8A32C9-4CE6-4041-BEC2-C3871618794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3B249D-FF10-2E45-963A-F24961ADCB87}" type="pres">
      <dgm:prSet presAssocID="{5755017F-9E3D-2E43-8DA0-5A9F2CFF9439}" presName="circle1" presStyleLbl="node1" presStyleIdx="0" presStyleCnt="3"/>
      <dgm:spPr/>
    </dgm:pt>
    <dgm:pt modelId="{E091961F-4C34-3D49-AC8E-0D3826AA26D0}" type="pres">
      <dgm:prSet presAssocID="{5755017F-9E3D-2E43-8DA0-5A9F2CFF9439}" presName="space" presStyleCnt="0"/>
      <dgm:spPr/>
    </dgm:pt>
    <dgm:pt modelId="{A613E5B7-B797-C247-9AF3-B48576356115}" type="pres">
      <dgm:prSet presAssocID="{5755017F-9E3D-2E43-8DA0-5A9F2CFF9439}" presName="rect1" presStyleLbl="alignAcc1" presStyleIdx="0" presStyleCnt="3"/>
      <dgm:spPr/>
      <dgm:t>
        <a:bodyPr/>
        <a:lstStyle/>
        <a:p>
          <a:endParaRPr lang="en-US"/>
        </a:p>
      </dgm:t>
    </dgm:pt>
    <dgm:pt modelId="{FE55F9D6-C0D7-D845-8BC5-BBDD53FC036E}" type="pres">
      <dgm:prSet presAssocID="{0D961EA1-EF0B-5C4E-BB66-0826DDD6687E}" presName="vertSpace2" presStyleLbl="node1" presStyleIdx="0" presStyleCnt="3"/>
      <dgm:spPr/>
    </dgm:pt>
    <dgm:pt modelId="{8C5C5202-C7FC-DD48-BF0C-96AD96B306E7}" type="pres">
      <dgm:prSet presAssocID="{0D961EA1-EF0B-5C4E-BB66-0826DDD6687E}" presName="circle2" presStyleLbl="node1" presStyleIdx="1" presStyleCnt="3"/>
      <dgm:spPr/>
    </dgm:pt>
    <dgm:pt modelId="{90EA15E3-5A02-974B-90AB-7CADA2CA3B3C}" type="pres">
      <dgm:prSet presAssocID="{0D961EA1-EF0B-5C4E-BB66-0826DDD6687E}" presName="rect2" presStyleLbl="alignAcc1" presStyleIdx="1" presStyleCnt="3" custLinFactNeighborY="-5390"/>
      <dgm:spPr/>
      <dgm:t>
        <a:bodyPr/>
        <a:lstStyle/>
        <a:p>
          <a:endParaRPr lang="en-US"/>
        </a:p>
      </dgm:t>
    </dgm:pt>
    <dgm:pt modelId="{3233C8BB-8726-1943-8564-8224C98426D6}" type="pres">
      <dgm:prSet presAssocID="{37631BA0-91CA-A34E-8E0C-E61A88F56AC0}" presName="vertSpace3" presStyleLbl="node1" presStyleIdx="1" presStyleCnt="3"/>
      <dgm:spPr/>
    </dgm:pt>
    <dgm:pt modelId="{5A08CAAA-1C34-5047-BF04-D55E91F7EEC7}" type="pres">
      <dgm:prSet presAssocID="{37631BA0-91CA-A34E-8E0C-E61A88F56AC0}" presName="circle3" presStyleLbl="node1" presStyleIdx="2" presStyleCnt="3"/>
      <dgm:spPr/>
    </dgm:pt>
    <dgm:pt modelId="{F3A78BB1-4713-B14B-B6AC-718B78531829}" type="pres">
      <dgm:prSet presAssocID="{37631BA0-91CA-A34E-8E0C-E61A88F56AC0}" presName="rect3" presStyleLbl="alignAcc1" presStyleIdx="2" presStyleCnt="3" custLinFactNeighborY="18037"/>
      <dgm:spPr/>
      <dgm:t>
        <a:bodyPr/>
        <a:lstStyle/>
        <a:p>
          <a:endParaRPr lang="en-US"/>
        </a:p>
      </dgm:t>
    </dgm:pt>
    <dgm:pt modelId="{171879DA-3F79-7D40-962B-7A47E8EBCCC9}" type="pres">
      <dgm:prSet presAssocID="{5755017F-9E3D-2E43-8DA0-5A9F2CFF943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0BD2B-02F1-B14A-8323-07E4D6CFBA84}" type="pres">
      <dgm:prSet presAssocID="{5755017F-9E3D-2E43-8DA0-5A9F2CFF9439}" presName="rect1ChTx" presStyleLbl="alignAcc1" presStyleIdx="2" presStyleCnt="3" custScaleX="105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A484B-C425-BE42-96D5-766153E71C60}" type="pres">
      <dgm:prSet presAssocID="{0D961EA1-EF0B-5C4E-BB66-0826DDD6687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F365F-0CAB-7F46-BADF-D5DA0A192ECD}" type="pres">
      <dgm:prSet presAssocID="{0D961EA1-EF0B-5C4E-BB66-0826DDD6687E}" presName="rect2ChTx" presStyleLbl="alignAcc1" presStyleIdx="2" presStyleCnt="3" custScaleX="107721" custLinFactNeighborY="5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5658D-E35D-3A48-8AD0-0D831F85B6FA}" type="pres">
      <dgm:prSet presAssocID="{37631BA0-91CA-A34E-8E0C-E61A88F56AC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D4C48-5A97-5548-A53F-F50DE421E279}" type="pres">
      <dgm:prSet presAssocID="{37631BA0-91CA-A34E-8E0C-E61A88F56AC0}" presName="rect3ChTx" presStyleLbl="alignAcc1" presStyleIdx="2" presStyleCnt="3" custScaleX="104652" custLinFactNeighborX="-349" custLinFactNeighborY="13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DD38F-C4C1-714B-A173-1C25F78E2B04}" srcId="{7D8A32C9-4CE6-4041-BEC2-C38716187948}" destId="{0D961EA1-EF0B-5C4E-BB66-0826DDD6687E}" srcOrd="1" destOrd="0" parTransId="{D6A1F63E-2628-F24E-A0E9-003AF5EABCCA}" sibTransId="{D2CBE1C4-76C7-B249-8C2F-92CA929C3BCF}"/>
    <dgm:cxn modelId="{D6B0C993-F755-46CC-8203-C0E33D96623E}" type="presOf" srcId="{BEB2F756-03FA-41DF-8F15-BA7B16D6CF11}" destId="{812F365F-0CAB-7F46-BADF-D5DA0A192ECD}" srcOrd="0" destOrd="2" presId="urn:microsoft.com/office/officeart/2005/8/layout/target3"/>
    <dgm:cxn modelId="{E5256799-2D04-4ADE-BCA0-C6DD64C64B67}" type="presOf" srcId="{87322888-E757-064A-AC4B-B4E3C1DFD2C6}" destId="{812F365F-0CAB-7F46-BADF-D5DA0A192ECD}" srcOrd="0" destOrd="1" presId="urn:microsoft.com/office/officeart/2005/8/layout/target3"/>
    <dgm:cxn modelId="{349A2BE1-828E-4E0C-99C8-9C3997DD5650}" type="presOf" srcId="{59F6DD94-6C38-5946-8196-17B5786B7FD0}" destId="{00E0BD2B-02F1-B14A-8323-07E4D6CFBA84}" srcOrd="0" destOrd="0" presId="urn:microsoft.com/office/officeart/2005/8/layout/target3"/>
    <dgm:cxn modelId="{3294583E-B065-40BC-AA57-097F02E8B6D5}" type="presOf" srcId="{5755017F-9E3D-2E43-8DA0-5A9F2CFF9439}" destId="{A613E5B7-B797-C247-9AF3-B48576356115}" srcOrd="0" destOrd="0" presId="urn:microsoft.com/office/officeart/2005/8/layout/target3"/>
    <dgm:cxn modelId="{08338B20-66E0-4392-945B-BD840FB31B52}" type="presOf" srcId="{37631BA0-91CA-A34E-8E0C-E61A88F56AC0}" destId="{F3A78BB1-4713-B14B-B6AC-718B78531829}" srcOrd="0" destOrd="0" presId="urn:microsoft.com/office/officeart/2005/8/layout/target3"/>
    <dgm:cxn modelId="{2E798B21-9880-974F-B2A6-27F08B9EBDFA}" srcId="{5755017F-9E3D-2E43-8DA0-5A9F2CFF9439}" destId="{59F6DD94-6C38-5946-8196-17B5786B7FD0}" srcOrd="0" destOrd="0" parTransId="{D90DFB3F-F69C-D64D-814D-28C7A0B08278}" sibTransId="{073D4318-BFF3-C645-9E08-B243AD3F3C9D}"/>
    <dgm:cxn modelId="{C570F6C8-34C9-4CE0-8D83-0F930EBDB1C2}" type="presOf" srcId="{846CC449-61A2-9642-9070-854F7CE619CA}" destId="{812F365F-0CAB-7F46-BADF-D5DA0A192ECD}" srcOrd="0" destOrd="0" presId="urn:microsoft.com/office/officeart/2005/8/layout/target3"/>
    <dgm:cxn modelId="{B631A112-B3BF-AC45-9144-A0C8F2AF0D2A}" srcId="{37631BA0-91CA-A34E-8E0C-E61A88F56AC0}" destId="{C6FA2D5F-EBCD-1E4C-A682-45C2EE602680}" srcOrd="0" destOrd="0" parTransId="{45E02FF8-BF2C-4042-BFD8-7E15B9BDDF0F}" sibTransId="{3EBE9E6F-5268-CC43-BC93-EC61CCDDC050}"/>
    <dgm:cxn modelId="{DD24DAAD-B521-45CE-BA55-CC2CD8E70FE2}" type="presOf" srcId="{0D961EA1-EF0B-5C4E-BB66-0826DDD6687E}" destId="{DD8A484B-C425-BE42-96D5-766153E71C60}" srcOrd="1" destOrd="0" presId="urn:microsoft.com/office/officeart/2005/8/layout/target3"/>
    <dgm:cxn modelId="{D5B294F0-A48D-054C-BA79-A808C4CA5A7F}" srcId="{0D961EA1-EF0B-5C4E-BB66-0826DDD6687E}" destId="{87322888-E757-064A-AC4B-B4E3C1DFD2C6}" srcOrd="1" destOrd="0" parTransId="{58F7BDD2-457C-5842-90DE-8604C0DB5E99}" sibTransId="{364DC656-41DE-874A-961B-1379554D1FE6}"/>
    <dgm:cxn modelId="{4216878B-8AEC-4F21-B98A-60BBC0DA18EE}" type="presOf" srcId="{37631BA0-91CA-A34E-8E0C-E61A88F56AC0}" destId="{8435658D-E35D-3A48-8AD0-0D831F85B6FA}" srcOrd="1" destOrd="0" presId="urn:microsoft.com/office/officeart/2005/8/layout/target3"/>
    <dgm:cxn modelId="{7D016F9D-3027-284E-AAE5-871707A96B35}" srcId="{7D8A32C9-4CE6-4041-BEC2-C38716187948}" destId="{5755017F-9E3D-2E43-8DA0-5A9F2CFF9439}" srcOrd="0" destOrd="0" parTransId="{64168145-5F3E-A84A-9BD8-C1EEA5FCDECF}" sibTransId="{E413B48A-28EF-5E4B-87F6-C8DE549572BE}"/>
    <dgm:cxn modelId="{0F581162-2EC5-4A9B-8254-92D4B76B98C5}" type="presOf" srcId="{7D8A32C9-4CE6-4041-BEC2-C38716187948}" destId="{25695F6E-0183-8D41-9971-81D2093F283E}" srcOrd="0" destOrd="0" presId="urn:microsoft.com/office/officeart/2005/8/layout/target3"/>
    <dgm:cxn modelId="{A9C69A00-38D8-4A20-9BE4-FE84F6A16DB0}" type="presOf" srcId="{5755017F-9E3D-2E43-8DA0-5A9F2CFF9439}" destId="{171879DA-3F79-7D40-962B-7A47E8EBCCC9}" srcOrd="1" destOrd="0" presId="urn:microsoft.com/office/officeart/2005/8/layout/target3"/>
    <dgm:cxn modelId="{8690D059-0565-4F7F-ADAC-16D05D291594}" type="presOf" srcId="{0D961EA1-EF0B-5C4E-BB66-0826DDD6687E}" destId="{90EA15E3-5A02-974B-90AB-7CADA2CA3B3C}" srcOrd="0" destOrd="0" presId="urn:microsoft.com/office/officeart/2005/8/layout/target3"/>
    <dgm:cxn modelId="{9C179BFA-D75D-4D0B-80E2-2F4E5685471A}" type="presOf" srcId="{C6FA2D5F-EBCD-1E4C-A682-45C2EE602680}" destId="{781D4C48-5A97-5548-A53F-F50DE421E279}" srcOrd="0" destOrd="0" presId="urn:microsoft.com/office/officeart/2005/8/layout/target3"/>
    <dgm:cxn modelId="{13B36263-AEE5-4E4C-8DD0-A59B06B9970F}" srcId="{0D961EA1-EF0B-5C4E-BB66-0826DDD6687E}" destId="{846CC449-61A2-9642-9070-854F7CE619CA}" srcOrd="0" destOrd="0" parTransId="{B0297832-DA20-674F-8E6D-A663CB22DEF2}" sibTransId="{9C7E5B6B-A71D-FD48-BA6E-31C47C9DF778}"/>
    <dgm:cxn modelId="{C1E211F0-9379-4CB3-ACF9-E7A5DFF224C8}" type="presOf" srcId="{B5F42605-A687-433E-857D-4479173320A4}" destId="{781D4C48-5A97-5548-A53F-F50DE421E279}" srcOrd="0" destOrd="1" presId="urn:microsoft.com/office/officeart/2005/8/layout/target3"/>
    <dgm:cxn modelId="{AC48FE6B-048D-4012-9FF1-EFE7B4464CF0}" srcId="{0D961EA1-EF0B-5C4E-BB66-0826DDD6687E}" destId="{BEB2F756-03FA-41DF-8F15-BA7B16D6CF11}" srcOrd="2" destOrd="0" parTransId="{14CFA84D-24A0-4ADE-9BAD-F8413983686B}" sibTransId="{3E0F1834-7E8F-41D2-81C7-327D3E436EB7}"/>
    <dgm:cxn modelId="{B5F1657A-BE46-F241-A336-F79F4F5CA6B0}" srcId="{7D8A32C9-4CE6-4041-BEC2-C38716187948}" destId="{37631BA0-91CA-A34E-8E0C-E61A88F56AC0}" srcOrd="2" destOrd="0" parTransId="{C58E060F-25E3-534A-B014-3927179024A4}" sibTransId="{88F5F1F7-1B1D-1544-BAFA-0E4E8094823F}"/>
    <dgm:cxn modelId="{A51D22F0-BCC7-4CFE-A58D-C8D62769AC26}" srcId="{37631BA0-91CA-A34E-8E0C-E61A88F56AC0}" destId="{B5F42605-A687-433E-857D-4479173320A4}" srcOrd="1" destOrd="0" parTransId="{D2BD000E-224B-464E-BA4C-D80E38860BCF}" sibTransId="{640FE201-8ED2-4850-B9F6-7BCA010E6C5C}"/>
    <dgm:cxn modelId="{6EC1EB74-EAA7-4232-8CB2-DC5ADD7A48AE}" type="presParOf" srcId="{25695F6E-0183-8D41-9971-81D2093F283E}" destId="{DC3B249D-FF10-2E45-963A-F24961ADCB87}" srcOrd="0" destOrd="0" presId="urn:microsoft.com/office/officeart/2005/8/layout/target3"/>
    <dgm:cxn modelId="{A5117FAF-E741-4BF8-B38A-9BB8D799767B}" type="presParOf" srcId="{25695F6E-0183-8D41-9971-81D2093F283E}" destId="{E091961F-4C34-3D49-AC8E-0D3826AA26D0}" srcOrd="1" destOrd="0" presId="urn:microsoft.com/office/officeart/2005/8/layout/target3"/>
    <dgm:cxn modelId="{E52E8AA6-6D7D-461D-AFF3-9838A6F25E33}" type="presParOf" srcId="{25695F6E-0183-8D41-9971-81D2093F283E}" destId="{A613E5B7-B797-C247-9AF3-B48576356115}" srcOrd="2" destOrd="0" presId="urn:microsoft.com/office/officeart/2005/8/layout/target3"/>
    <dgm:cxn modelId="{5079AD68-6122-48F6-83BD-AD46B7F5C801}" type="presParOf" srcId="{25695F6E-0183-8D41-9971-81D2093F283E}" destId="{FE55F9D6-C0D7-D845-8BC5-BBDD53FC036E}" srcOrd="3" destOrd="0" presId="urn:microsoft.com/office/officeart/2005/8/layout/target3"/>
    <dgm:cxn modelId="{4BCA0FE3-6B4C-47CA-B38A-9C8D1185C30C}" type="presParOf" srcId="{25695F6E-0183-8D41-9971-81D2093F283E}" destId="{8C5C5202-C7FC-DD48-BF0C-96AD96B306E7}" srcOrd="4" destOrd="0" presId="urn:microsoft.com/office/officeart/2005/8/layout/target3"/>
    <dgm:cxn modelId="{0DD9AC32-AC7E-4903-AD2D-2FC9351558DE}" type="presParOf" srcId="{25695F6E-0183-8D41-9971-81D2093F283E}" destId="{90EA15E3-5A02-974B-90AB-7CADA2CA3B3C}" srcOrd="5" destOrd="0" presId="urn:microsoft.com/office/officeart/2005/8/layout/target3"/>
    <dgm:cxn modelId="{BEEA204A-FD71-43A1-A0C0-5F97659E41B0}" type="presParOf" srcId="{25695F6E-0183-8D41-9971-81D2093F283E}" destId="{3233C8BB-8726-1943-8564-8224C98426D6}" srcOrd="6" destOrd="0" presId="urn:microsoft.com/office/officeart/2005/8/layout/target3"/>
    <dgm:cxn modelId="{E8F15CD8-CB49-4B99-9EA8-BBC7F42D8D7D}" type="presParOf" srcId="{25695F6E-0183-8D41-9971-81D2093F283E}" destId="{5A08CAAA-1C34-5047-BF04-D55E91F7EEC7}" srcOrd="7" destOrd="0" presId="urn:microsoft.com/office/officeart/2005/8/layout/target3"/>
    <dgm:cxn modelId="{AB04ECE8-2F03-4005-BDF2-3CEB562185BD}" type="presParOf" srcId="{25695F6E-0183-8D41-9971-81D2093F283E}" destId="{F3A78BB1-4713-B14B-B6AC-718B78531829}" srcOrd="8" destOrd="0" presId="urn:microsoft.com/office/officeart/2005/8/layout/target3"/>
    <dgm:cxn modelId="{A7C79CF7-3D7E-423D-8A0D-4085B9B42A85}" type="presParOf" srcId="{25695F6E-0183-8D41-9971-81D2093F283E}" destId="{171879DA-3F79-7D40-962B-7A47E8EBCCC9}" srcOrd="9" destOrd="0" presId="urn:microsoft.com/office/officeart/2005/8/layout/target3"/>
    <dgm:cxn modelId="{003B9A0D-E7D4-463A-B43E-2D4AF2AD9501}" type="presParOf" srcId="{25695F6E-0183-8D41-9971-81D2093F283E}" destId="{00E0BD2B-02F1-B14A-8323-07E4D6CFBA84}" srcOrd="10" destOrd="0" presId="urn:microsoft.com/office/officeart/2005/8/layout/target3"/>
    <dgm:cxn modelId="{5D261A01-8628-4148-AC8F-22E99395FED1}" type="presParOf" srcId="{25695F6E-0183-8D41-9971-81D2093F283E}" destId="{DD8A484B-C425-BE42-96D5-766153E71C60}" srcOrd="11" destOrd="0" presId="urn:microsoft.com/office/officeart/2005/8/layout/target3"/>
    <dgm:cxn modelId="{D9DA5FA1-7EE7-48AB-84E8-51683AA85BE9}" type="presParOf" srcId="{25695F6E-0183-8D41-9971-81D2093F283E}" destId="{812F365F-0CAB-7F46-BADF-D5DA0A192ECD}" srcOrd="12" destOrd="0" presId="urn:microsoft.com/office/officeart/2005/8/layout/target3"/>
    <dgm:cxn modelId="{221AFEAB-752E-4795-AAAC-CDCC58E6B3D3}" type="presParOf" srcId="{25695F6E-0183-8D41-9971-81D2093F283E}" destId="{8435658D-E35D-3A48-8AD0-0D831F85B6FA}" srcOrd="13" destOrd="0" presId="urn:microsoft.com/office/officeart/2005/8/layout/target3"/>
    <dgm:cxn modelId="{9724FC8D-278D-470C-AB66-5E26453C7255}" type="presParOf" srcId="{25695F6E-0183-8D41-9971-81D2093F283E}" destId="{781D4C48-5A97-5548-A53F-F50DE421E27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5D4A3B-8C80-4150-A54C-35CF96DD65BD}" type="doc">
      <dgm:prSet loTypeId="urn:microsoft.com/office/officeart/2005/8/layout/pyramid2" loCatId="list" qsTypeId="urn:microsoft.com/office/officeart/2005/8/quickstyle/simple1" qsCatId="simple" csTypeId="urn:microsoft.com/office/officeart/2005/8/colors/accent6_2" csCatId="accent6" phldr="1"/>
      <dgm:spPr/>
    </dgm:pt>
    <dgm:pt modelId="{291B0D17-C2D3-45D7-A20B-251DD259C736}">
      <dgm:prSet phldrT="[Texto]" custT="1"/>
      <dgm:spPr/>
      <dgm:t>
        <a:bodyPr/>
        <a:lstStyle/>
        <a:p>
          <a:r>
            <a:rPr lang="es-EC" sz="1600" dirty="0" smtClean="0">
              <a:latin typeface="Georgia" panose="02040502050405020303" pitchFamily="18" charset="0"/>
            </a:rPr>
            <a:t>Un 66.7% de las empresas encuestadas señalan que el impacto en los componentes de producción a sido alto, afectando principalmente al precio de las materias primas</a:t>
          </a:r>
          <a:endParaRPr lang="es-EC" sz="1600" dirty="0">
            <a:latin typeface="Georgia" panose="02040502050405020303" pitchFamily="18" charset="0"/>
          </a:endParaRPr>
        </a:p>
      </dgm:t>
    </dgm:pt>
    <dgm:pt modelId="{822B6496-8031-49A1-900A-735AF1401F5C}" type="parTrans" cxnId="{95FC5F32-DED1-4324-8B94-62F581CA6948}">
      <dgm:prSet/>
      <dgm:spPr/>
      <dgm:t>
        <a:bodyPr/>
        <a:lstStyle/>
        <a:p>
          <a:endParaRPr lang="es-EC">
            <a:latin typeface="Georgia" panose="02040502050405020303" pitchFamily="18" charset="0"/>
          </a:endParaRPr>
        </a:p>
      </dgm:t>
    </dgm:pt>
    <dgm:pt modelId="{05624AB5-C66C-4443-9076-2699B29CAAE7}" type="sibTrans" cxnId="{95FC5F32-DED1-4324-8B94-62F581CA6948}">
      <dgm:prSet/>
      <dgm:spPr/>
      <dgm:t>
        <a:bodyPr/>
        <a:lstStyle/>
        <a:p>
          <a:endParaRPr lang="es-EC">
            <a:latin typeface="Georgia" panose="02040502050405020303" pitchFamily="18" charset="0"/>
          </a:endParaRPr>
        </a:p>
      </dgm:t>
    </dgm:pt>
    <dgm:pt modelId="{6D51A3B0-5156-43EE-A75F-25D7F970C5ED}">
      <dgm:prSet phldrT="[Texto]"/>
      <dgm:spPr/>
      <dgm:t>
        <a:bodyPr/>
        <a:lstStyle/>
        <a:p>
          <a:r>
            <a:rPr lang="es-EC" dirty="0" smtClean="0">
              <a:latin typeface="Georgia" panose="02040502050405020303" pitchFamily="18" charset="0"/>
            </a:rPr>
            <a:t>El 93.2% afirman que el precio de venta a sido afectado por la medida, y como consecuencia un 61,9% de las PYMES ha sentido la disminución de la frecuencia o el volumen de compras por parte de la demanda</a:t>
          </a:r>
          <a:endParaRPr lang="es-EC" dirty="0">
            <a:latin typeface="Georgia" panose="02040502050405020303" pitchFamily="18" charset="0"/>
          </a:endParaRPr>
        </a:p>
      </dgm:t>
    </dgm:pt>
    <dgm:pt modelId="{5359ADDE-99E5-42FF-98D7-7023A5C7A38A}" type="parTrans" cxnId="{80AA422F-2F13-456B-90EF-2360E898F0E3}">
      <dgm:prSet/>
      <dgm:spPr/>
      <dgm:t>
        <a:bodyPr/>
        <a:lstStyle/>
        <a:p>
          <a:endParaRPr lang="es-EC">
            <a:latin typeface="Georgia" panose="02040502050405020303" pitchFamily="18" charset="0"/>
          </a:endParaRPr>
        </a:p>
      </dgm:t>
    </dgm:pt>
    <dgm:pt modelId="{52C99459-EAAF-4581-9215-30E18F2FA9D3}" type="sibTrans" cxnId="{80AA422F-2F13-456B-90EF-2360E898F0E3}">
      <dgm:prSet/>
      <dgm:spPr/>
      <dgm:t>
        <a:bodyPr/>
        <a:lstStyle/>
        <a:p>
          <a:endParaRPr lang="es-EC">
            <a:latin typeface="Georgia" panose="02040502050405020303" pitchFamily="18" charset="0"/>
          </a:endParaRPr>
        </a:p>
      </dgm:t>
    </dgm:pt>
    <dgm:pt modelId="{86AD76DC-B379-4BB3-8EA7-1575A7B14E31}">
      <dgm:prSet custT="1"/>
      <dgm:spPr/>
      <dgm:t>
        <a:bodyPr/>
        <a:lstStyle/>
        <a:p>
          <a:r>
            <a:rPr lang="es-EC" sz="1600" dirty="0" smtClean="0">
              <a:latin typeface="Georgia" panose="02040502050405020303" pitchFamily="18" charset="0"/>
            </a:rPr>
            <a:t>PYMES: No ha existido una preocupación real por innovar equipos, frenando el desarrollo de la industrial y entregando a los consumidores productos repetitivos. (Bajo nivel de afectación)</a:t>
          </a:r>
          <a:endParaRPr lang="es-EC" sz="1600" dirty="0">
            <a:latin typeface="Georgia" panose="02040502050405020303" pitchFamily="18" charset="0"/>
          </a:endParaRPr>
        </a:p>
      </dgm:t>
    </dgm:pt>
    <dgm:pt modelId="{0F663814-CB06-4613-B604-6D502E8E6902}" type="parTrans" cxnId="{99ED81BD-615C-4DB6-B95A-913FE1E08B26}">
      <dgm:prSet/>
      <dgm:spPr/>
      <dgm:t>
        <a:bodyPr/>
        <a:lstStyle/>
        <a:p>
          <a:endParaRPr lang="es-EC">
            <a:latin typeface="Georgia" panose="02040502050405020303" pitchFamily="18" charset="0"/>
          </a:endParaRPr>
        </a:p>
      </dgm:t>
    </dgm:pt>
    <dgm:pt modelId="{7F237BAC-C6AF-43BB-AF16-2BAF956EC3CD}" type="sibTrans" cxnId="{99ED81BD-615C-4DB6-B95A-913FE1E08B26}">
      <dgm:prSet/>
      <dgm:spPr/>
      <dgm:t>
        <a:bodyPr/>
        <a:lstStyle/>
        <a:p>
          <a:endParaRPr lang="es-EC">
            <a:latin typeface="Georgia" panose="02040502050405020303" pitchFamily="18" charset="0"/>
          </a:endParaRPr>
        </a:p>
      </dgm:t>
    </dgm:pt>
    <dgm:pt modelId="{3CCFDAEF-4347-4CB9-88AD-5F5EEBB3186A}" type="pres">
      <dgm:prSet presAssocID="{235D4A3B-8C80-4150-A54C-35CF96DD65BD}" presName="compositeShape" presStyleCnt="0">
        <dgm:presLayoutVars>
          <dgm:dir/>
          <dgm:resizeHandles/>
        </dgm:presLayoutVars>
      </dgm:prSet>
      <dgm:spPr/>
    </dgm:pt>
    <dgm:pt modelId="{5B31E240-5988-47AA-A234-D78ECF9FE489}" type="pres">
      <dgm:prSet presAssocID="{235D4A3B-8C80-4150-A54C-35CF96DD65BD}" presName="pyramid" presStyleLbl="node1" presStyleIdx="0" presStyleCnt="1"/>
      <dgm:spPr/>
    </dgm:pt>
    <dgm:pt modelId="{3C4BEE9B-5210-4437-9478-49D811E7483C}" type="pres">
      <dgm:prSet presAssocID="{235D4A3B-8C80-4150-A54C-35CF96DD65BD}" presName="theList" presStyleCnt="0"/>
      <dgm:spPr/>
    </dgm:pt>
    <dgm:pt modelId="{181579BD-83AB-43B6-9F8D-03BC2E0445A7}" type="pres">
      <dgm:prSet presAssocID="{291B0D17-C2D3-45D7-A20B-251DD259C736}" presName="aNode" presStyleLbl="fgAcc1" presStyleIdx="0" presStyleCnt="3" custScaleX="124800" custLinFactNeighborX="15613" custLinFactNeighborY="-195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604117-3D3B-4617-B6D5-AB690A2855F5}" type="pres">
      <dgm:prSet presAssocID="{291B0D17-C2D3-45D7-A20B-251DD259C736}" presName="aSpace" presStyleCnt="0"/>
      <dgm:spPr/>
    </dgm:pt>
    <dgm:pt modelId="{6C7046C0-1DE3-4FFB-9FAC-B660C5DF06BB}" type="pres">
      <dgm:prSet presAssocID="{6D51A3B0-5156-43EE-A75F-25D7F970C5ED}" presName="aNode" presStyleLbl="fgAcc1" presStyleIdx="1" presStyleCnt="3" custScaleX="128239" custLinFactNeighborX="173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03683B-E9D6-449B-96A5-C0DF1E242E42}" type="pres">
      <dgm:prSet presAssocID="{6D51A3B0-5156-43EE-A75F-25D7F970C5ED}" presName="aSpace" presStyleCnt="0"/>
      <dgm:spPr/>
    </dgm:pt>
    <dgm:pt modelId="{E48906EF-2428-4418-9882-B1B5F2593C6F}" type="pres">
      <dgm:prSet presAssocID="{86AD76DC-B379-4BB3-8EA7-1575A7B14E31}" presName="aNode" presStyleLbl="fgAcc1" presStyleIdx="2" presStyleCnt="3" custScaleX="126434" custLinFactY="969" custLinFactNeighborX="17837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8F2F06-35E4-41D2-9557-DE58C50D315D}" type="pres">
      <dgm:prSet presAssocID="{86AD76DC-B379-4BB3-8EA7-1575A7B14E31}" presName="aSpace" presStyleCnt="0"/>
      <dgm:spPr/>
    </dgm:pt>
  </dgm:ptLst>
  <dgm:cxnLst>
    <dgm:cxn modelId="{80AA422F-2F13-456B-90EF-2360E898F0E3}" srcId="{235D4A3B-8C80-4150-A54C-35CF96DD65BD}" destId="{6D51A3B0-5156-43EE-A75F-25D7F970C5ED}" srcOrd="1" destOrd="0" parTransId="{5359ADDE-99E5-42FF-98D7-7023A5C7A38A}" sibTransId="{52C99459-EAAF-4581-9215-30E18F2FA9D3}"/>
    <dgm:cxn modelId="{99ED81BD-615C-4DB6-B95A-913FE1E08B26}" srcId="{235D4A3B-8C80-4150-A54C-35CF96DD65BD}" destId="{86AD76DC-B379-4BB3-8EA7-1575A7B14E31}" srcOrd="2" destOrd="0" parTransId="{0F663814-CB06-4613-B604-6D502E8E6902}" sibTransId="{7F237BAC-C6AF-43BB-AF16-2BAF956EC3CD}"/>
    <dgm:cxn modelId="{204A6C8F-F388-4C49-B92C-39CE02D2E708}" type="presOf" srcId="{86AD76DC-B379-4BB3-8EA7-1575A7B14E31}" destId="{E48906EF-2428-4418-9882-B1B5F2593C6F}" srcOrd="0" destOrd="0" presId="urn:microsoft.com/office/officeart/2005/8/layout/pyramid2"/>
    <dgm:cxn modelId="{95FC5F32-DED1-4324-8B94-62F581CA6948}" srcId="{235D4A3B-8C80-4150-A54C-35CF96DD65BD}" destId="{291B0D17-C2D3-45D7-A20B-251DD259C736}" srcOrd="0" destOrd="0" parTransId="{822B6496-8031-49A1-900A-735AF1401F5C}" sibTransId="{05624AB5-C66C-4443-9076-2699B29CAAE7}"/>
    <dgm:cxn modelId="{FE5EE982-7D88-4CE3-A1A0-AEA25E2B7230}" type="presOf" srcId="{235D4A3B-8C80-4150-A54C-35CF96DD65BD}" destId="{3CCFDAEF-4347-4CB9-88AD-5F5EEBB3186A}" srcOrd="0" destOrd="0" presId="urn:microsoft.com/office/officeart/2005/8/layout/pyramid2"/>
    <dgm:cxn modelId="{5EF6F5C9-B01B-4C08-894C-A15BF6C864ED}" type="presOf" srcId="{291B0D17-C2D3-45D7-A20B-251DD259C736}" destId="{181579BD-83AB-43B6-9F8D-03BC2E0445A7}" srcOrd="0" destOrd="0" presId="urn:microsoft.com/office/officeart/2005/8/layout/pyramid2"/>
    <dgm:cxn modelId="{986C868F-89F5-484C-B587-9D1EBCD0275A}" type="presOf" srcId="{6D51A3B0-5156-43EE-A75F-25D7F970C5ED}" destId="{6C7046C0-1DE3-4FFB-9FAC-B660C5DF06BB}" srcOrd="0" destOrd="0" presId="urn:microsoft.com/office/officeart/2005/8/layout/pyramid2"/>
    <dgm:cxn modelId="{185E9609-DBF0-46DF-8619-DEA4277A3E46}" type="presParOf" srcId="{3CCFDAEF-4347-4CB9-88AD-5F5EEBB3186A}" destId="{5B31E240-5988-47AA-A234-D78ECF9FE489}" srcOrd="0" destOrd="0" presId="urn:microsoft.com/office/officeart/2005/8/layout/pyramid2"/>
    <dgm:cxn modelId="{8666E557-ABCA-4B0A-8C49-5C7BA5283A8E}" type="presParOf" srcId="{3CCFDAEF-4347-4CB9-88AD-5F5EEBB3186A}" destId="{3C4BEE9B-5210-4437-9478-49D811E7483C}" srcOrd="1" destOrd="0" presId="urn:microsoft.com/office/officeart/2005/8/layout/pyramid2"/>
    <dgm:cxn modelId="{2DD08505-430C-4FA5-8AAF-9EBFC576AA84}" type="presParOf" srcId="{3C4BEE9B-5210-4437-9478-49D811E7483C}" destId="{181579BD-83AB-43B6-9F8D-03BC2E0445A7}" srcOrd="0" destOrd="0" presId="urn:microsoft.com/office/officeart/2005/8/layout/pyramid2"/>
    <dgm:cxn modelId="{3C8BB14C-9A06-4E4F-A12F-35BB699CA2A7}" type="presParOf" srcId="{3C4BEE9B-5210-4437-9478-49D811E7483C}" destId="{E1604117-3D3B-4617-B6D5-AB690A2855F5}" srcOrd="1" destOrd="0" presId="urn:microsoft.com/office/officeart/2005/8/layout/pyramid2"/>
    <dgm:cxn modelId="{3B415D4B-46DF-4D93-BE9F-84CD368F303F}" type="presParOf" srcId="{3C4BEE9B-5210-4437-9478-49D811E7483C}" destId="{6C7046C0-1DE3-4FFB-9FAC-B660C5DF06BB}" srcOrd="2" destOrd="0" presId="urn:microsoft.com/office/officeart/2005/8/layout/pyramid2"/>
    <dgm:cxn modelId="{AD8EC7C4-A946-4EC5-9BBF-47425C9AD7F2}" type="presParOf" srcId="{3C4BEE9B-5210-4437-9478-49D811E7483C}" destId="{9303683B-E9D6-449B-96A5-C0DF1E242E42}" srcOrd="3" destOrd="0" presId="urn:microsoft.com/office/officeart/2005/8/layout/pyramid2"/>
    <dgm:cxn modelId="{9B4249B2-36DB-4C2E-975D-EA1BE814F9BF}" type="presParOf" srcId="{3C4BEE9B-5210-4437-9478-49D811E7483C}" destId="{E48906EF-2428-4418-9882-B1B5F2593C6F}" srcOrd="4" destOrd="0" presId="urn:microsoft.com/office/officeart/2005/8/layout/pyramid2"/>
    <dgm:cxn modelId="{2674371D-0234-4638-8BF0-860A618D46EC}" type="presParOf" srcId="{3C4BEE9B-5210-4437-9478-49D811E7483C}" destId="{3B8F2F06-35E4-41D2-9557-DE58C50D315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8F8777-D54E-4F75-81EC-11800E08C420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</dgm:pt>
    <dgm:pt modelId="{7E753E70-CA51-47B6-81EB-AC1D57E6A070}">
      <dgm:prSet phldrT="[Texto]" custT="1"/>
      <dgm:spPr/>
      <dgm:t>
        <a:bodyPr/>
        <a:lstStyle/>
        <a:p>
          <a:r>
            <a:rPr lang="es-ES_tradnl" sz="1800" dirty="0" smtClean="0">
              <a:solidFill>
                <a:schemeClr val="tx1"/>
              </a:solidFill>
              <a:latin typeface="Georgia" panose="02040502050405020303" pitchFamily="18" charset="0"/>
            </a:rPr>
            <a:t>Se recomienda replantear las tasas asignadas a las materias primas con una gran participación en el proceso productivo de las PYMES</a:t>
          </a:r>
          <a:endParaRPr lang="es-EC" sz="18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F84547E-8066-4B92-9ACE-CA23F3374BF4}" type="parTrans" cxnId="{5EDA593E-5C54-4025-92F9-8EA00F61A995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F84D260-E816-45A1-B79B-5A25B7725BBD}" type="sibTrans" cxnId="{5EDA593E-5C54-4025-92F9-8EA00F61A995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23E8625-B1D2-41B6-9DAD-862D4A52272A}">
      <dgm:prSet custT="1"/>
      <dgm:spPr/>
      <dgm:t>
        <a:bodyPr/>
        <a:lstStyle/>
        <a:p>
          <a:r>
            <a:rPr lang="es-MX" sz="1800" dirty="0" smtClean="0">
              <a:solidFill>
                <a:schemeClr val="tx1"/>
              </a:solidFill>
              <a:latin typeface="Georgia" panose="02040502050405020303" pitchFamily="18" charset="0"/>
            </a:rPr>
            <a:t>Implementación  cambios en los métodos de gestión empresarial, con énfasis en la competitividad y productividad</a:t>
          </a:r>
          <a:endParaRPr lang="es-EC" sz="18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945ADF4-0A48-4B6A-A474-52A59D066A33}" type="parTrans" cxnId="{B9C25C91-1505-46A6-BC03-61E5E18D2A7C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2B2B266-D017-47D8-95E3-C33630FF2798}" type="sibTrans" cxnId="{B9C25C91-1505-46A6-BC03-61E5E18D2A7C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DC6F7D6-13B2-41C1-AB82-C21F7189A1B4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Georgia" panose="02040502050405020303" pitchFamily="18" charset="0"/>
            </a:rPr>
            <a:t>Estimular la creación de espacios estratégico para la construcción de entornos innovadores.</a:t>
          </a:r>
          <a:endParaRPr lang="es-EC" sz="18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D91C9EB-3A94-473A-9760-6C49126F134C}" type="parTrans" cxnId="{3BECED63-F6C0-4199-8394-B2A0641A569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695CF2F-3368-418D-AB7F-F2B06C94D351}" type="sibTrans" cxnId="{3BECED63-F6C0-4199-8394-B2A0641A569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718523A-90E9-4683-868B-D9F53D129C38}" type="pres">
      <dgm:prSet presAssocID="{848F8777-D54E-4F75-81EC-11800E08C420}" presName="CompostProcess" presStyleCnt="0">
        <dgm:presLayoutVars>
          <dgm:dir/>
          <dgm:resizeHandles val="exact"/>
        </dgm:presLayoutVars>
      </dgm:prSet>
      <dgm:spPr/>
    </dgm:pt>
    <dgm:pt modelId="{F7DF4DA8-4D9B-46E2-8C65-2269694432A4}" type="pres">
      <dgm:prSet presAssocID="{848F8777-D54E-4F75-81EC-11800E08C420}" presName="arrow" presStyleLbl="bgShp" presStyleIdx="0" presStyleCnt="1"/>
      <dgm:spPr/>
    </dgm:pt>
    <dgm:pt modelId="{679E9EB3-5BA4-463D-97A2-D2FF59C0C013}" type="pres">
      <dgm:prSet presAssocID="{848F8777-D54E-4F75-81EC-11800E08C420}" presName="linearProcess" presStyleCnt="0"/>
      <dgm:spPr/>
    </dgm:pt>
    <dgm:pt modelId="{C565EDEC-2FD2-48D1-97F2-73A44C844AE3}" type="pres">
      <dgm:prSet presAssocID="{7E753E70-CA51-47B6-81EB-AC1D57E6A07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A34138-2189-41C4-881C-F2DCB964189B}" type="pres">
      <dgm:prSet presAssocID="{6F84D260-E816-45A1-B79B-5A25B7725BBD}" presName="sibTrans" presStyleCnt="0"/>
      <dgm:spPr/>
    </dgm:pt>
    <dgm:pt modelId="{0FFC2394-E6AC-4D5D-9DDD-CA9A1F08EDDA}" type="pres">
      <dgm:prSet presAssocID="{A23E8625-B1D2-41B6-9DAD-862D4A52272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9238DB-0BCD-4525-851B-6C00BDEC8008}" type="pres">
      <dgm:prSet presAssocID="{42B2B266-D017-47D8-95E3-C33630FF2798}" presName="sibTrans" presStyleCnt="0"/>
      <dgm:spPr/>
    </dgm:pt>
    <dgm:pt modelId="{295D5924-507E-402C-84FE-CC87DE3D36AF}" type="pres">
      <dgm:prSet presAssocID="{BDC6F7D6-13B2-41C1-AB82-C21F7189A1B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6D8B2A-03D9-4C5E-A2C5-EB80E52306B9}" type="presOf" srcId="{BDC6F7D6-13B2-41C1-AB82-C21F7189A1B4}" destId="{295D5924-507E-402C-84FE-CC87DE3D36AF}" srcOrd="0" destOrd="0" presId="urn:microsoft.com/office/officeart/2005/8/layout/hProcess9"/>
    <dgm:cxn modelId="{5EDA593E-5C54-4025-92F9-8EA00F61A995}" srcId="{848F8777-D54E-4F75-81EC-11800E08C420}" destId="{7E753E70-CA51-47B6-81EB-AC1D57E6A070}" srcOrd="0" destOrd="0" parTransId="{5F84547E-8066-4B92-9ACE-CA23F3374BF4}" sibTransId="{6F84D260-E816-45A1-B79B-5A25B7725BBD}"/>
    <dgm:cxn modelId="{AF4CB0A6-BA33-4753-9CE8-83C6227D8541}" type="presOf" srcId="{848F8777-D54E-4F75-81EC-11800E08C420}" destId="{5718523A-90E9-4683-868B-D9F53D129C38}" srcOrd="0" destOrd="0" presId="urn:microsoft.com/office/officeart/2005/8/layout/hProcess9"/>
    <dgm:cxn modelId="{4360B384-CA0E-4AF6-8280-EF06C98B0603}" type="presOf" srcId="{A23E8625-B1D2-41B6-9DAD-862D4A52272A}" destId="{0FFC2394-E6AC-4D5D-9DDD-CA9A1F08EDDA}" srcOrd="0" destOrd="0" presId="urn:microsoft.com/office/officeart/2005/8/layout/hProcess9"/>
    <dgm:cxn modelId="{3BECED63-F6C0-4199-8394-B2A0641A5699}" srcId="{848F8777-D54E-4F75-81EC-11800E08C420}" destId="{BDC6F7D6-13B2-41C1-AB82-C21F7189A1B4}" srcOrd="2" destOrd="0" parTransId="{6D91C9EB-3A94-473A-9760-6C49126F134C}" sibTransId="{E695CF2F-3368-418D-AB7F-F2B06C94D351}"/>
    <dgm:cxn modelId="{B9C25C91-1505-46A6-BC03-61E5E18D2A7C}" srcId="{848F8777-D54E-4F75-81EC-11800E08C420}" destId="{A23E8625-B1D2-41B6-9DAD-862D4A52272A}" srcOrd="1" destOrd="0" parTransId="{1945ADF4-0A48-4B6A-A474-52A59D066A33}" sibTransId="{42B2B266-D017-47D8-95E3-C33630FF2798}"/>
    <dgm:cxn modelId="{C802625D-55EA-4329-95AD-A8CC9CA479FB}" type="presOf" srcId="{7E753E70-CA51-47B6-81EB-AC1D57E6A070}" destId="{C565EDEC-2FD2-48D1-97F2-73A44C844AE3}" srcOrd="0" destOrd="0" presId="urn:microsoft.com/office/officeart/2005/8/layout/hProcess9"/>
    <dgm:cxn modelId="{35BAE32B-3155-4654-AC75-474FD350C9B1}" type="presParOf" srcId="{5718523A-90E9-4683-868B-D9F53D129C38}" destId="{F7DF4DA8-4D9B-46E2-8C65-2269694432A4}" srcOrd="0" destOrd="0" presId="urn:microsoft.com/office/officeart/2005/8/layout/hProcess9"/>
    <dgm:cxn modelId="{A8080C71-3E19-4037-84A4-38C9901EF71F}" type="presParOf" srcId="{5718523A-90E9-4683-868B-D9F53D129C38}" destId="{679E9EB3-5BA4-463D-97A2-D2FF59C0C013}" srcOrd="1" destOrd="0" presId="urn:microsoft.com/office/officeart/2005/8/layout/hProcess9"/>
    <dgm:cxn modelId="{65981646-ABCD-4F73-8F9E-FF40F8CF0EA3}" type="presParOf" srcId="{679E9EB3-5BA4-463D-97A2-D2FF59C0C013}" destId="{C565EDEC-2FD2-48D1-97F2-73A44C844AE3}" srcOrd="0" destOrd="0" presId="urn:microsoft.com/office/officeart/2005/8/layout/hProcess9"/>
    <dgm:cxn modelId="{FF2991B9-FD4A-402C-B921-0A6EA1B38746}" type="presParOf" srcId="{679E9EB3-5BA4-463D-97A2-D2FF59C0C013}" destId="{3BA34138-2189-41C4-881C-F2DCB964189B}" srcOrd="1" destOrd="0" presId="urn:microsoft.com/office/officeart/2005/8/layout/hProcess9"/>
    <dgm:cxn modelId="{16498600-5CC1-483D-B060-3F4BB5D3014E}" type="presParOf" srcId="{679E9EB3-5BA4-463D-97A2-D2FF59C0C013}" destId="{0FFC2394-E6AC-4D5D-9DDD-CA9A1F08EDDA}" srcOrd="2" destOrd="0" presId="urn:microsoft.com/office/officeart/2005/8/layout/hProcess9"/>
    <dgm:cxn modelId="{F31404FD-C3A9-47A8-9B08-83951CA817E1}" type="presParOf" srcId="{679E9EB3-5BA4-463D-97A2-D2FF59C0C013}" destId="{EE9238DB-0BCD-4525-851B-6C00BDEC8008}" srcOrd="3" destOrd="0" presId="urn:microsoft.com/office/officeart/2005/8/layout/hProcess9"/>
    <dgm:cxn modelId="{63AD6ED5-74CF-40DD-8F2B-F121A5AABEBD}" type="presParOf" srcId="{679E9EB3-5BA4-463D-97A2-D2FF59C0C013}" destId="{295D5924-507E-402C-84FE-CC87DE3D36A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A3478E-67DC-9E4E-8ADD-D98EAA5FBC0A}" type="doc">
      <dgm:prSet loTypeId="urn:microsoft.com/office/officeart/2005/8/layout/arrow3" loCatId="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3B8D87E-83B4-EC47-AF4A-3EDB31BCB1EF}">
      <dgm:prSet phldrT="[Texto]"/>
      <dgm:spPr/>
      <dgm:t>
        <a:bodyPr/>
        <a:lstStyle/>
        <a:p>
          <a:r>
            <a:rPr lang="es-EC" b="0" i="0" dirty="0" smtClean="0">
              <a:latin typeface="Georgia"/>
              <a:cs typeface="Georgia"/>
            </a:rPr>
            <a:t>El sector de la confección ecuatoriano esta compuesto por el 85% de los actores de la Economía Popular y Solidaria</a:t>
          </a:r>
          <a:endParaRPr lang="en-US" b="0" i="0" dirty="0">
            <a:latin typeface="Georgia"/>
            <a:cs typeface="Georgia"/>
          </a:endParaRPr>
        </a:p>
      </dgm:t>
    </dgm:pt>
    <dgm:pt modelId="{D24B0754-EA4C-9843-A6C6-4D70E82782B4}" type="parTrans" cxnId="{8594D2FB-F1F9-364F-8E65-4321765A87D3}">
      <dgm:prSet/>
      <dgm:spPr/>
      <dgm:t>
        <a:bodyPr/>
        <a:lstStyle/>
        <a:p>
          <a:endParaRPr lang="en-US" b="0" i="0">
            <a:latin typeface="Georgia"/>
            <a:cs typeface="Georgia"/>
          </a:endParaRPr>
        </a:p>
      </dgm:t>
    </dgm:pt>
    <dgm:pt modelId="{76483E0F-9455-B44C-A6B7-F80570BE2AD8}" type="sibTrans" cxnId="{8594D2FB-F1F9-364F-8E65-4321765A87D3}">
      <dgm:prSet/>
      <dgm:spPr/>
      <dgm:t>
        <a:bodyPr/>
        <a:lstStyle/>
        <a:p>
          <a:endParaRPr lang="en-US" b="0" i="0">
            <a:latin typeface="Georgia"/>
            <a:cs typeface="Georgia"/>
          </a:endParaRPr>
        </a:p>
      </dgm:t>
    </dgm:pt>
    <dgm:pt modelId="{D7F8BA2D-E540-974F-A2D5-39AB6DBA2977}">
      <dgm:prSet phldrT="[Text]"/>
      <dgm:spPr/>
      <dgm:t>
        <a:bodyPr/>
        <a:lstStyle/>
        <a:p>
          <a:r>
            <a:rPr lang="en-US" b="0" i="0" dirty="0" smtClean="0">
              <a:latin typeface="Georgia"/>
              <a:cs typeface="Georgia"/>
            </a:rPr>
            <a:t>Alta </a:t>
          </a:r>
          <a:r>
            <a:rPr lang="en-US" b="0" i="0" dirty="0" err="1" smtClean="0">
              <a:latin typeface="Georgia"/>
              <a:cs typeface="Georgia"/>
            </a:rPr>
            <a:t>participación</a:t>
          </a:r>
          <a:r>
            <a:rPr lang="en-US" b="0" i="0" dirty="0" smtClean="0">
              <a:latin typeface="Georgia"/>
              <a:cs typeface="Georgia"/>
            </a:rPr>
            <a:t> de PYMES</a:t>
          </a:r>
          <a:endParaRPr lang="en-US" b="0" i="0" dirty="0">
            <a:latin typeface="Georgia"/>
            <a:cs typeface="Georgia"/>
          </a:endParaRPr>
        </a:p>
      </dgm:t>
    </dgm:pt>
    <dgm:pt modelId="{C382B786-023D-9B46-BA0E-71BD688EDEA8}" type="sibTrans" cxnId="{37E3D104-4BBC-514F-854F-4296318F05C0}">
      <dgm:prSet/>
      <dgm:spPr/>
      <dgm:t>
        <a:bodyPr/>
        <a:lstStyle/>
        <a:p>
          <a:endParaRPr lang="en-US" b="0" i="0">
            <a:latin typeface="Georgia"/>
            <a:cs typeface="Georgia"/>
          </a:endParaRPr>
        </a:p>
      </dgm:t>
    </dgm:pt>
    <dgm:pt modelId="{2E34BD7F-6EAA-0444-A5F5-07A25653E213}" type="parTrans" cxnId="{37E3D104-4BBC-514F-854F-4296318F05C0}">
      <dgm:prSet/>
      <dgm:spPr/>
      <dgm:t>
        <a:bodyPr/>
        <a:lstStyle/>
        <a:p>
          <a:endParaRPr lang="en-US" b="0" i="0">
            <a:latin typeface="Georgia"/>
            <a:cs typeface="Georgia"/>
          </a:endParaRPr>
        </a:p>
      </dgm:t>
    </dgm:pt>
    <dgm:pt modelId="{1C775272-45D3-8245-8122-BCF0B05A17BD}" type="pres">
      <dgm:prSet presAssocID="{ABA3478E-67DC-9E4E-8ADD-D98EAA5FBC0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4754AA-27FA-7348-853C-87910EAB32E2}" type="pres">
      <dgm:prSet presAssocID="{ABA3478E-67DC-9E4E-8ADD-D98EAA5FBC0A}" presName="divider" presStyleLbl="fgShp" presStyleIdx="0" presStyleCnt="1"/>
      <dgm:spPr/>
    </dgm:pt>
    <dgm:pt modelId="{59A90446-23BB-974A-B04D-790EFD25E482}" type="pres">
      <dgm:prSet presAssocID="{83B8D87E-83B4-EC47-AF4A-3EDB31BCB1EF}" presName="downArrow" presStyleLbl="node1" presStyleIdx="0" presStyleCnt="2"/>
      <dgm:spPr/>
    </dgm:pt>
    <dgm:pt modelId="{1AF4E7DB-4145-624D-B9B8-BA31F44B32E1}" type="pres">
      <dgm:prSet presAssocID="{83B8D87E-83B4-EC47-AF4A-3EDB31BCB1EF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EA5A4-5680-0442-B7C0-63C6DA4F6488}" type="pres">
      <dgm:prSet presAssocID="{D7F8BA2D-E540-974F-A2D5-39AB6DBA2977}" presName="upArrow" presStyleLbl="node1" presStyleIdx="1" presStyleCnt="2"/>
      <dgm:spPr/>
    </dgm:pt>
    <dgm:pt modelId="{B77E903E-B019-9C4B-B5C2-B17EF884C055}" type="pres">
      <dgm:prSet presAssocID="{D7F8BA2D-E540-974F-A2D5-39AB6DBA297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B2ED0B-7D7D-064A-9759-AAC9FF2F97AA}" type="presOf" srcId="{D7F8BA2D-E540-974F-A2D5-39AB6DBA2977}" destId="{B77E903E-B019-9C4B-B5C2-B17EF884C055}" srcOrd="0" destOrd="0" presId="urn:microsoft.com/office/officeart/2005/8/layout/arrow3"/>
    <dgm:cxn modelId="{8FB0EF13-EE6E-F348-BEA3-6876EBB4FABD}" type="presOf" srcId="{83B8D87E-83B4-EC47-AF4A-3EDB31BCB1EF}" destId="{1AF4E7DB-4145-624D-B9B8-BA31F44B32E1}" srcOrd="0" destOrd="0" presId="urn:microsoft.com/office/officeart/2005/8/layout/arrow3"/>
    <dgm:cxn modelId="{8594D2FB-F1F9-364F-8E65-4321765A87D3}" srcId="{ABA3478E-67DC-9E4E-8ADD-D98EAA5FBC0A}" destId="{83B8D87E-83B4-EC47-AF4A-3EDB31BCB1EF}" srcOrd="0" destOrd="0" parTransId="{D24B0754-EA4C-9843-A6C6-4D70E82782B4}" sibTransId="{76483E0F-9455-B44C-A6B7-F80570BE2AD8}"/>
    <dgm:cxn modelId="{FB5784F0-568E-7A46-BE25-A7705B48FA92}" type="presOf" srcId="{ABA3478E-67DC-9E4E-8ADD-D98EAA5FBC0A}" destId="{1C775272-45D3-8245-8122-BCF0B05A17BD}" srcOrd="0" destOrd="0" presId="urn:microsoft.com/office/officeart/2005/8/layout/arrow3"/>
    <dgm:cxn modelId="{37E3D104-4BBC-514F-854F-4296318F05C0}" srcId="{ABA3478E-67DC-9E4E-8ADD-D98EAA5FBC0A}" destId="{D7F8BA2D-E540-974F-A2D5-39AB6DBA2977}" srcOrd="1" destOrd="0" parTransId="{2E34BD7F-6EAA-0444-A5F5-07A25653E213}" sibTransId="{C382B786-023D-9B46-BA0E-71BD688EDEA8}"/>
    <dgm:cxn modelId="{2CC77B46-71A3-2B42-8172-425E2B0C29B0}" type="presParOf" srcId="{1C775272-45D3-8245-8122-BCF0B05A17BD}" destId="{C84754AA-27FA-7348-853C-87910EAB32E2}" srcOrd="0" destOrd="0" presId="urn:microsoft.com/office/officeart/2005/8/layout/arrow3"/>
    <dgm:cxn modelId="{4647042D-D121-1E48-9FF6-EFE4D2FBEABA}" type="presParOf" srcId="{1C775272-45D3-8245-8122-BCF0B05A17BD}" destId="{59A90446-23BB-974A-B04D-790EFD25E482}" srcOrd="1" destOrd="0" presId="urn:microsoft.com/office/officeart/2005/8/layout/arrow3"/>
    <dgm:cxn modelId="{9E23AB61-2508-6B41-A8F2-1E96359D36F5}" type="presParOf" srcId="{1C775272-45D3-8245-8122-BCF0B05A17BD}" destId="{1AF4E7DB-4145-624D-B9B8-BA31F44B32E1}" srcOrd="2" destOrd="0" presId="urn:microsoft.com/office/officeart/2005/8/layout/arrow3"/>
    <dgm:cxn modelId="{8DF34D22-149B-7D41-89AF-C05B945E2427}" type="presParOf" srcId="{1C775272-45D3-8245-8122-BCF0B05A17BD}" destId="{8E5EA5A4-5680-0442-B7C0-63C6DA4F6488}" srcOrd="3" destOrd="0" presId="urn:microsoft.com/office/officeart/2005/8/layout/arrow3"/>
    <dgm:cxn modelId="{3494BC98-907C-AC4E-9FC0-8FF2613E33F5}" type="presParOf" srcId="{1C775272-45D3-8245-8122-BCF0B05A17BD}" destId="{B77E903E-B019-9C4B-B5C2-B17EF884C05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8A32C9-4CE6-4041-BEC2-C38716187948}" type="doc">
      <dgm:prSet loTypeId="urn:microsoft.com/office/officeart/2005/8/layout/target3" loCatId="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755017F-9E3D-2E43-8DA0-5A9F2CFF9439}">
      <dgm:prSet phldrT="[Texto]" custT="1"/>
      <dgm:spPr/>
      <dgm:t>
        <a:bodyPr/>
        <a:lstStyle/>
        <a:p>
          <a:r>
            <a:rPr lang="es-ES_tradnl" altLang="es-EC" sz="4400" b="0" i="0" dirty="0" smtClean="0">
              <a:latin typeface="Georgia"/>
              <a:cs typeface="Georgia"/>
            </a:rPr>
            <a:t>Objetivo General</a:t>
          </a:r>
          <a:endParaRPr lang="en-US" sz="4400" b="0" i="0" dirty="0">
            <a:latin typeface="Georgia"/>
            <a:cs typeface="Georgia"/>
          </a:endParaRPr>
        </a:p>
      </dgm:t>
    </dgm:pt>
    <dgm:pt modelId="{64168145-5F3E-A84A-9BD8-C1EEA5FCDECF}" type="parTrans" cxnId="{7D016F9D-3027-284E-AAE5-871707A96B35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E413B48A-28EF-5E4B-87F6-C8DE549572BE}" type="sibTrans" cxnId="{7D016F9D-3027-284E-AAE5-871707A96B35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59F6DD94-6C38-5946-8196-17B5786B7FD0}">
      <dgm:prSet phldrT="[Texto]" custT="1"/>
      <dgm:spPr/>
      <dgm:t>
        <a:bodyPr/>
        <a:lstStyle/>
        <a:p>
          <a:r>
            <a:rPr lang="es-EC" sz="1800" b="0" i="0" dirty="0" smtClean="0">
              <a:latin typeface="Georgia"/>
              <a:cs typeface="Georgia"/>
            </a:rPr>
            <a:t>Medir el impacto de las salvaguardias</a:t>
          </a:r>
          <a:endParaRPr lang="es-EC" sz="1800" b="0" i="0" dirty="0">
            <a:latin typeface="Georgia"/>
            <a:cs typeface="Georgia"/>
          </a:endParaRPr>
        </a:p>
      </dgm:t>
    </dgm:pt>
    <dgm:pt modelId="{D90DFB3F-F69C-D64D-814D-28C7A0B08278}" type="parTrans" cxnId="{2E798B21-9880-974F-B2A6-27F08B9EBDFA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073D4318-BFF3-C645-9E08-B243AD3F3C9D}" type="sibTrans" cxnId="{2E798B21-9880-974F-B2A6-27F08B9EBDFA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846CC449-61A2-9642-9070-854F7CE619CA}">
      <dgm:prSet phldrT="[Texto]" custT="1"/>
      <dgm:spPr/>
      <dgm:t>
        <a:bodyPr/>
        <a:lstStyle/>
        <a:p>
          <a:r>
            <a:rPr lang="es-EC" sz="1400" b="0" i="0" dirty="0" smtClean="0">
              <a:latin typeface="Georgia"/>
              <a:cs typeface="Georgia"/>
            </a:rPr>
            <a:t>Investigar las generalidades que relacionan las salvaguardias con los actores de la economía popular y solidaria, en el sector de la confección.</a:t>
          </a:r>
          <a:endParaRPr lang="es-EC" sz="1400" b="0" i="0" dirty="0">
            <a:latin typeface="Georgia"/>
            <a:cs typeface="Georgia"/>
          </a:endParaRPr>
        </a:p>
      </dgm:t>
    </dgm:pt>
    <dgm:pt modelId="{B0297832-DA20-674F-8E6D-A663CB22DEF2}" type="parTrans" cxnId="{13B36263-AEE5-4E4C-8DD0-A59B06B9970F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9C7E5B6B-A71D-FD48-BA6E-31C47C9DF778}" type="sibTrans" cxnId="{13B36263-AEE5-4E4C-8DD0-A59B06B9970F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87322888-E757-064A-AC4B-B4E3C1DFD2C6}">
      <dgm:prSet phldrT="[Texto]" custT="1"/>
      <dgm:spPr/>
      <dgm:t>
        <a:bodyPr/>
        <a:lstStyle/>
        <a:p>
          <a:r>
            <a:rPr lang="es-EC" sz="1400" b="0" i="0" smtClean="0">
              <a:latin typeface="Georgia"/>
              <a:cs typeface="Georgia"/>
            </a:rPr>
            <a:t>Desarrollar un marco teórico.</a:t>
          </a:r>
          <a:endParaRPr lang="es-EC" sz="1400" b="0" i="0" dirty="0">
            <a:latin typeface="Georgia"/>
            <a:cs typeface="Georgia"/>
          </a:endParaRPr>
        </a:p>
      </dgm:t>
    </dgm:pt>
    <dgm:pt modelId="{58F7BDD2-457C-5842-90DE-8604C0DB5E99}" type="parTrans" cxnId="{D5B294F0-A48D-054C-BA79-A808C4CA5A7F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364DC656-41DE-874A-961B-1379554D1FE6}" type="sibTrans" cxnId="{D5B294F0-A48D-054C-BA79-A808C4CA5A7F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498FC550-EADB-BF49-A95E-85BE1736C7DA}">
      <dgm:prSet phldrT="[Texto]" custT="1"/>
      <dgm:spPr/>
      <dgm:t>
        <a:bodyPr/>
        <a:lstStyle/>
        <a:p>
          <a:r>
            <a:rPr lang="es-EC" sz="1400" b="0" i="0" smtClean="0">
              <a:latin typeface="Georgia"/>
              <a:cs typeface="Georgia"/>
            </a:rPr>
            <a:t>Elaborar un marco metodológico</a:t>
          </a:r>
          <a:endParaRPr lang="es-EC" sz="1400" b="0" i="0" dirty="0">
            <a:latin typeface="Georgia"/>
            <a:cs typeface="Georgia"/>
          </a:endParaRPr>
        </a:p>
      </dgm:t>
    </dgm:pt>
    <dgm:pt modelId="{65868E67-FA6A-EB48-8C34-62355C7711ED}" type="parTrans" cxnId="{125E3DBB-77AE-6C49-898A-E83D92427C6C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96A0FEB5-4C37-9C4A-B3F8-E56005776565}" type="sibTrans" cxnId="{125E3DBB-77AE-6C49-898A-E83D92427C6C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C6FA2D5F-EBCD-1E4C-A682-45C2EE602680}">
      <dgm:prSet phldrT="[Texto]" custT="1"/>
      <dgm:spPr/>
      <dgm:t>
        <a:bodyPr/>
        <a:lstStyle/>
        <a:p>
          <a:r>
            <a:rPr lang="es-EC" sz="1600" b="0" i="0" dirty="0" smtClean="0">
              <a:latin typeface="Georgia"/>
              <a:cs typeface="Georgia"/>
            </a:rPr>
            <a:t>Las salvaguardias  después de 15 meses de vigencia, afectan el nivel de crecimiento empresarial de las PYMES</a:t>
          </a:r>
          <a:endParaRPr lang="es-EC" sz="1600" b="0" i="0" dirty="0">
            <a:latin typeface="Georgia"/>
            <a:cs typeface="Georgia"/>
          </a:endParaRPr>
        </a:p>
      </dgm:t>
    </dgm:pt>
    <dgm:pt modelId="{45E02FF8-BF2C-4042-BFD8-7E15B9BDDF0F}" type="parTrans" cxnId="{B631A112-B3BF-AC45-9144-A0C8F2AF0D2A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3EBE9E6F-5268-CC43-BC93-EC61CCDDC050}" type="sibTrans" cxnId="{B631A112-B3BF-AC45-9144-A0C8F2AF0D2A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0D961EA1-EF0B-5C4E-BB66-0826DDD6687E}">
      <dgm:prSet phldrT="[Texto]" custT="1"/>
      <dgm:spPr/>
      <dgm:t>
        <a:bodyPr/>
        <a:lstStyle/>
        <a:p>
          <a:r>
            <a:rPr lang="es-EC" altLang="es-EC" sz="4400" b="0" i="0" smtClean="0">
              <a:latin typeface="Georgia"/>
              <a:cs typeface="Georgia"/>
            </a:rPr>
            <a:t>Específicos</a:t>
          </a:r>
          <a:endParaRPr lang="es-EC" sz="4400" b="0" i="0" dirty="0">
            <a:latin typeface="Georgia"/>
            <a:cs typeface="Georgia"/>
          </a:endParaRPr>
        </a:p>
      </dgm:t>
    </dgm:pt>
    <dgm:pt modelId="{D6A1F63E-2628-F24E-A0E9-003AF5EABCCA}" type="parTrans" cxnId="{4B5DD38F-C4C1-714B-A173-1C25F78E2B04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D2CBE1C4-76C7-B249-8C2F-92CA929C3BCF}" type="sibTrans" cxnId="{4B5DD38F-C4C1-714B-A173-1C25F78E2B04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C7FCC9E8-4774-DB45-A731-2A72BEAC6D3C}">
      <dgm:prSet phldrT="[Texto]" custT="1"/>
      <dgm:spPr/>
      <dgm:t>
        <a:bodyPr/>
        <a:lstStyle/>
        <a:p>
          <a:r>
            <a:rPr lang="es-EC" sz="1400" b="0" i="0" smtClean="0">
              <a:latin typeface="Georgia"/>
              <a:cs typeface="Georgia"/>
            </a:rPr>
            <a:t>Contribuir con un marco empírico</a:t>
          </a:r>
          <a:endParaRPr lang="es-EC" sz="1400" b="0" i="0" dirty="0">
            <a:latin typeface="Georgia"/>
            <a:cs typeface="Georgia"/>
          </a:endParaRPr>
        </a:p>
      </dgm:t>
    </dgm:pt>
    <dgm:pt modelId="{1517EAF1-7EE7-9845-8D27-D4DF3E8EF279}" type="parTrans" cxnId="{60376297-C959-4540-B377-1ADF631DC968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C57ACD23-4799-DA47-8880-E3287AEB15FF}" type="sibTrans" cxnId="{60376297-C959-4540-B377-1ADF631DC968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37631BA0-91CA-A34E-8E0C-E61A88F56AC0}">
      <dgm:prSet phldrT="[Texto]" custT="1"/>
      <dgm:spPr/>
      <dgm:t>
        <a:bodyPr/>
        <a:lstStyle/>
        <a:p>
          <a:r>
            <a:rPr lang="es-EC" sz="4400" b="0" i="0" dirty="0" smtClean="0">
              <a:latin typeface="Georgia"/>
              <a:cs typeface="Georgia"/>
            </a:rPr>
            <a:t>Hipótesis</a:t>
          </a:r>
          <a:endParaRPr lang="es-EC" sz="4400" b="0" i="0" dirty="0">
            <a:latin typeface="Georgia"/>
            <a:cs typeface="Georgia"/>
          </a:endParaRPr>
        </a:p>
      </dgm:t>
    </dgm:pt>
    <dgm:pt modelId="{C58E060F-25E3-534A-B014-3927179024A4}" type="parTrans" cxnId="{B5F1657A-BE46-F241-A336-F79F4F5CA6B0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88F5F1F7-1B1D-1544-BAFA-0E4E8094823F}" type="sibTrans" cxnId="{B5F1657A-BE46-F241-A336-F79F4F5CA6B0}">
      <dgm:prSet/>
      <dgm:spPr/>
      <dgm:t>
        <a:bodyPr/>
        <a:lstStyle/>
        <a:p>
          <a:endParaRPr lang="en-US" sz="1800" b="0" i="0">
            <a:latin typeface="Georgia"/>
            <a:cs typeface="Georgia"/>
          </a:endParaRPr>
        </a:p>
      </dgm:t>
    </dgm:pt>
    <dgm:pt modelId="{25695F6E-0183-8D41-9971-81D2093F283E}" type="pres">
      <dgm:prSet presAssocID="{7D8A32C9-4CE6-4041-BEC2-C3871618794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3B249D-FF10-2E45-963A-F24961ADCB87}" type="pres">
      <dgm:prSet presAssocID="{5755017F-9E3D-2E43-8DA0-5A9F2CFF9439}" presName="circle1" presStyleLbl="node1" presStyleIdx="0" presStyleCnt="3"/>
      <dgm:spPr/>
    </dgm:pt>
    <dgm:pt modelId="{E091961F-4C34-3D49-AC8E-0D3826AA26D0}" type="pres">
      <dgm:prSet presAssocID="{5755017F-9E3D-2E43-8DA0-5A9F2CFF9439}" presName="space" presStyleCnt="0"/>
      <dgm:spPr/>
    </dgm:pt>
    <dgm:pt modelId="{A613E5B7-B797-C247-9AF3-B48576356115}" type="pres">
      <dgm:prSet presAssocID="{5755017F-9E3D-2E43-8DA0-5A9F2CFF9439}" presName="rect1" presStyleLbl="alignAcc1" presStyleIdx="0" presStyleCnt="3"/>
      <dgm:spPr/>
      <dgm:t>
        <a:bodyPr/>
        <a:lstStyle/>
        <a:p>
          <a:endParaRPr lang="en-US"/>
        </a:p>
      </dgm:t>
    </dgm:pt>
    <dgm:pt modelId="{FE55F9D6-C0D7-D845-8BC5-BBDD53FC036E}" type="pres">
      <dgm:prSet presAssocID="{0D961EA1-EF0B-5C4E-BB66-0826DDD6687E}" presName="vertSpace2" presStyleLbl="node1" presStyleIdx="0" presStyleCnt="3"/>
      <dgm:spPr/>
    </dgm:pt>
    <dgm:pt modelId="{8C5C5202-C7FC-DD48-BF0C-96AD96B306E7}" type="pres">
      <dgm:prSet presAssocID="{0D961EA1-EF0B-5C4E-BB66-0826DDD6687E}" presName="circle2" presStyleLbl="node1" presStyleIdx="1" presStyleCnt="3"/>
      <dgm:spPr/>
    </dgm:pt>
    <dgm:pt modelId="{90EA15E3-5A02-974B-90AB-7CADA2CA3B3C}" type="pres">
      <dgm:prSet presAssocID="{0D961EA1-EF0B-5C4E-BB66-0826DDD6687E}" presName="rect2" presStyleLbl="alignAcc1" presStyleIdx="1" presStyleCnt="3"/>
      <dgm:spPr/>
      <dgm:t>
        <a:bodyPr/>
        <a:lstStyle/>
        <a:p>
          <a:endParaRPr lang="en-US"/>
        </a:p>
      </dgm:t>
    </dgm:pt>
    <dgm:pt modelId="{3233C8BB-8726-1943-8564-8224C98426D6}" type="pres">
      <dgm:prSet presAssocID="{37631BA0-91CA-A34E-8E0C-E61A88F56AC0}" presName="vertSpace3" presStyleLbl="node1" presStyleIdx="1" presStyleCnt="3"/>
      <dgm:spPr/>
    </dgm:pt>
    <dgm:pt modelId="{5A08CAAA-1C34-5047-BF04-D55E91F7EEC7}" type="pres">
      <dgm:prSet presAssocID="{37631BA0-91CA-A34E-8E0C-E61A88F56AC0}" presName="circle3" presStyleLbl="node1" presStyleIdx="2" presStyleCnt="3"/>
      <dgm:spPr/>
    </dgm:pt>
    <dgm:pt modelId="{F3A78BB1-4713-B14B-B6AC-718B78531829}" type="pres">
      <dgm:prSet presAssocID="{37631BA0-91CA-A34E-8E0C-E61A88F56AC0}" presName="rect3" presStyleLbl="alignAcc1" presStyleIdx="2" presStyleCnt="3"/>
      <dgm:spPr/>
      <dgm:t>
        <a:bodyPr/>
        <a:lstStyle/>
        <a:p>
          <a:endParaRPr lang="en-US"/>
        </a:p>
      </dgm:t>
    </dgm:pt>
    <dgm:pt modelId="{171879DA-3F79-7D40-962B-7A47E8EBCCC9}" type="pres">
      <dgm:prSet presAssocID="{5755017F-9E3D-2E43-8DA0-5A9F2CFF943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0BD2B-02F1-B14A-8323-07E4D6CFBA84}" type="pres">
      <dgm:prSet presAssocID="{5755017F-9E3D-2E43-8DA0-5A9F2CFF9439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A484B-C425-BE42-96D5-766153E71C60}" type="pres">
      <dgm:prSet presAssocID="{0D961EA1-EF0B-5C4E-BB66-0826DDD6687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F365F-0CAB-7F46-BADF-D5DA0A192ECD}" type="pres">
      <dgm:prSet presAssocID="{0D961EA1-EF0B-5C4E-BB66-0826DDD6687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5658D-E35D-3A48-8AD0-0D831F85B6FA}" type="pres">
      <dgm:prSet presAssocID="{37631BA0-91CA-A34E-8E0C-E61A88F56AC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D4C48-5A97-5548-A53F-F50DE421E279}" type="pres">
      <dgm:prSet presAssocID="{37631BA0-91CA-A34E-8E0C-E61A88F56AC0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798B21-9880-974F-B2A6-27F08B9EBDFA}" srcId="{5755017F-9E3D-2E43-8DA0-5A9F2CFF9439}" destId="{59F6DD94-6C38-5946-8196-17B5786B7FD0}" srcOrd="0" destOrd="0" parTransId="{D90DFB3F-F69C-D64D-814D-28C7A0B08278}" sibTransId="{073D4318-BFF3-C645-9E08-B243AD3F3C9D}"/>
    <dgm:cxn modelId="{8C1D5A42-452E-0247-8D01-26C5031732E0}" type="presOf" srcId="{0D961EA1-EF0B-5C4E-BB66-0826DDD6687E}" destId="{90EA15E3-5A02-974B-90AB-7CADA2CA3B3C}" srcOrd="0" destOrd="0" presId="urn:microsoft.com/office/officeart/2005/8/layout/target3"/>
    <dgm:cxn modelId="{4885B9C8-4213-B645-A088-F792F7812FF4}" type="presOf" srcId="{37631BA0-91CA-A34E-8E0C-E61A88F56AC0}" destId="{F3A78BB1-4713-B14B-B6AC-718B78531829}" srcOrd="0" destOrd="0" presId="urn:microsoft.com/office/officeart/2005/8/layout/target3"/>
    <dgm:cxn modelId="{4B5DD38F-C4C1-714B-A173-1C25F78E2B04}" srcId="{7D8A32C9-4CE6-4041-BEC2-C38716187948}" destId="{0D961EA1-EF0B-5C4E-BB66-0826DDD6687E}" srcOrd="1" destOrd="0" parTransId="{D6A1F63E-2628-F24E-A0E9-003AF5EABCCA}" sibTransId="{D2CBE1C4-76C7-B249-8C2F-92CA929C3BCF}"/>
    <dgm:cxn modelId="{60376297-C959-4540-B377-1ADF631DC968}" srcId="{0D961EA1-EF0B-5C4E-BB66-0826DDD6687E}" destId="{C7FCC9E8-4774-DB45-A731-2A72BEAC6D3C}" srcOrd="3" destOrd="0" parTransId="{1517EAF1-7EE7-9845-8D27-D4DF3E8EF279}" sibTransId="{C57ACD23-4799-DA47-8880-E3287AEB15FF}"/>
    <dgm:cxn modelId="{7D016F9D-3027-284E-AAE5-871707A96B35}" srcId="{7D8A32C9-4CE6-4041-BEC2-C38716187948}" destId="{5755017F-9E3D-2E43-8DA0-5A9F2CFF9439}" srcOrd="0" destOrd="0" parTransId="{64168145-5F3E-A84A-9BD8-C1EEA5FCDECF}" sibTransId="{E413B48A-28EF-5E4B-87F6-C8DE549572BE}"/>
    <dgm:cxn modelId="{13A7D081-CF31-4342-9568-6064733B1B05}" type="presOf" srcId="{846CC449-61A2-9642-9070-854F7CE619CA}" destId="{812F365F-0CAB-7F46-BADF-D5DA0A192ECD}" srcOrd="0" destOrd="0" presId="urn:microsoft.com/office/officeart/2005/8/layout/target3"/>
    <dgm:cxn modelId="{BDBF072D-D2FB-9D47-8049-10CFB26AE0F5}" type="presOf" srcId="{C7FCC9E8-4774-DB45-A731-2A72BEAC6D3C}" destId="{812F365F-0CAB-7F46-BADF-D5DA0A192ECD}" srcOrd="0" destOrd="3" presId="urn:microsoft.com/office/officeart/2005/8/layout/target3"/>
    <dgm:cxn modelId="{C4333111-7BD1-7A46-B07F-447BC37F6C29}" type="presOf" srcId="{5755017F-9E3D-2E43-8DA0-5A9F2CFF9439}" destId="{171879DA-3F79-7D40-962B-7A47E8EBCCC9}" srcOrd="1" destOrd="0" presId="urn:microsoft.com/office/officeart/2005/8/layout/target3"/>
    <dgm:cxn modelId="{6DFBC8CB-4EFA-384D-968E-19A88DDBEA80}" type="presOf" srcId="{37631BA0-91CA-A34E-8E0C-E61A88F56AC0}" destId="{8435658D-E35D-3A48-8AD0-0D831F85B6FA}" srcOrd="1" destOrd="0" presId="urn:microsoft.com/office/officeart/2005/8/layout/target3"/>
    <dgm:cxn modelId="{E791562C-C971-AA48-B350-C6B5223E9D69}" type="presOf" srcId="{5755017F-9E3D-2E43-8DA0-5A9F2CFF9439}" destId="{A613E5B7-B797-C247-9AF3-B48576356115}" srcOrd="0" destOrd="0" presId="urn:microsoft.com/office/officeart/2005/8/layout/target3"/>
    <dgm:cxn modelId="{9BC60BEB-48E1-2148-B2C9-331B5B502CED}" type="presOf" srcId="{7D8A32C9-4CE6-4041-BEC2-C38716187948}" destId="{25695F6E-0183-8D41-9971-81D2093F283E}" srcOrd="0" destOrd="0" presId="urn:microsoft.com/office/officeart/2005/8/layout/target3"/>
    <dgm:cxn modelId="{D519C706-DC1F-F545-8D5D-4645109560AD}" type="presOf" srcId="{498FC550-EADB-BF49-A95E-85BE1736C7DA}" destId="{812F365F-0CAB-7F46-BADF-D5DA0A192ECD}" srcOrd="0" destOrd="2" presId="urn:microsoft.com/office/officeart/2005/8/layout/target3"/>
    <dgm:cxn modelId="{D006266B-5835-BB44-BBBB-9F67DE9361F9}" type="presOf" srcId="{0D961EA1-EF0B-5C4E-BB66-0826DDD6687E}" destId="{DD8A484B-C425-BE42-96D5-766153E71C60}" srcOrd="1" destOrd="0" presId="urn:microsoft.com/office/officeart/2005/8/layout/target3"/>
    <dgm:cxn modelId="{4A8EAD5F-1CA5-A245-8CBC-8FBB30C02B79}" type="presOf" srcId="{C6FA2D5F-EBCD-1E4C-A682-45C2EE602680}" destId="{781D4C48-5A97-5548-A53F-F50DE421E279}" srcOrd="0" destOrd="0" presId="urn:microsoft.com/office/officeart/2005/8/layout/target3"/>
    <dgm:cxn modelId="{D5B294F0-A48D-054C-BA79-A808C4CA5A7F}" srcId="{0D961EA1-EF0B-5C4E-BB66-0826DDD6687E}" destId="{87322888-E757-064A-AC4B-B4E3C1DFD2C6}" srcOrd="1" destOrd="0" parTransId="{58F7BDD2-457C-5842-90DE-8604C0DB5E99}" sibTransId="{364DC656-41DE-874A-961B-1379554D1FE6}"/>
    <dgm:cxn modelId="{B631A112-B3BF-AC45-9144-A0C8F2AF0D2A}" srcId="{37631BA0-91CA-A34E-8E0C-E61A88F56AC0}" destId="{C6FA2D5F-EBCD-1E4C-A682-45C2EE602680}" srcOrd="0" destOrd="0" parTransId="{45E02FF8-BF2C-4042-BFD8-7E15B9BDDF0F}" sibTransId="{3EBE9E6F-5268-CC43-BC93-EC61CCDDC050}"/>
    <dgm:cxn modelId="{0F81E534-E685-9243-9F25-47FEC1AF9C8D}" type="presOf" srcId="{59F6DD94-6C38-5946-8196-17B5786B7FD0}" destId="{00E0BD2B-02F1-B14A-8323-07E4D6CFBA84}" srcOrd="0" destOrd="0" presId="urn:microsoft.com/office/officeart/2005/8/layout/target3"/>
    <dgm:cxn modelId="{CEFE42EE-922F-C54E-BC51-89D7064E9354}" type="presOf" srcId="{87322888-E757-064A-AC4B-B4E3C1DFD2C6}" destId="{812F365F-0CAB-7F46-BADF-D5DA0A192ECD}" srcOrd="0" destOrd="1" presId="urn:microsoft.com/office/officeart/2005/8/layout/target3"/>
    <dgm:cxn modelId="{13B36263-AEE5-4E4C-8DD0-A59B06B9970F}" srcId="{0D961EA1-EF0B-5C4E-BB66-0826DDD6687E}" destId="{846CC449-61A2-9642-9070-854F7CE619CA}" srcOrd="0" destOrd="0" parTransId="{B0297832-DA20-674F-8E6D-A663CB22DEF2}" sibTransId="{9C7E5B6B-A71D-FD48-BA6E-31C47C9DF778}"/>
    <dgm:cxn modelId="{B5F1657A-BE46-F241-A336-F79F4F5CA6B0}" srcId="{7D8A32C9-4CE6-4041-BEC2-C38716187948}" destId="{37631BA0-91CA-A34E-8E0C-E61A88F56AC0}" srcOrd="2" destOrd="0" parTransId="{C58E060F-25E3-534A-B014-3927179024A4}" sibTransId="{88F5F1F7-1B1D-1544-BAFA-0E4E8094823F}"/>
    <dgm:cxn modelId="{125E3DBB-77AE-6C49-898A-E83D92427C6C}" srcId="{0D961EA1-EF0B-5C4E-BB66-0826DDD6687E}" destId="{498FC550-EADB-BF49-A95E-85BE1736C7DA}" srcOrd="2" destOrd="0" parTransId="{65868E67-FA6A-EB48-8C34-62355C7711ED}" sibTransId="{96A0FEB5-4C37-9C4A-B3F8-E56005776565}"/>
    <dgm:cxn modelId="{79C27338-3808-C142-B11D-88951A368545}" type="presParOf" srcId="{25695F6E-0183-8D41-9971-81D2093F283E}" destId="{DC3B249D-FF10-2E45-963A-F24961ADCB87}" srcOrd="0" destOrd="0" presId="urn:microsoft.com/office/officeart/2005/8/layout/target3"/>
    <dgm:cxn modelId="{C9B1A52F-C6EA-B24B-9C32-31167321BFEB}" type="presParOf" srcId="{25695F6E-0183-8D41-9971-81D2093F283E}" destId="{E091961F-4C34-3D49-AC8E-0D3826AA26D0}" srcOrd="1" destOrd="0" presId="urn:microsoft.com/office/officeart/2005/8/layout/target3"/>
    <dgm:cxn modelId="{10E8A731-9BDE-1B4B-BCE4-5E235B10BFA8}" type="presParOf" srcId="{25695F6E-0183-8D41-9971-81D2093F283E}" destId="{A613E5B7-B797-C247-9AF3-B48576356115}" srcOrd="2" destOrd="0" presId="urn:microsoft.com/office/officeart/2005/8/layout/target3"/>
    <dgm:cxn modelId="{528E4A7E-B822-9F4A-B141-76651A3C41AF}" type="presParOf" srcId="{25695F6E-0183-8D41-9971-81D2093F283E}" destId="{FE55F9D6-C0D7-D845-8BC5-BBDD53FC036E}" srcOrd="3" destOrd="0" presId="urn:microsoft.com/office/officeart/2005/8/layout/target3"/>
    <dgm:cxn modelId="{000316FE-132D-8F4A-8CFD-055FD7BB750D}" type="presParOf" srcId="{25695F6E-0183-8D41-9971-81D2093F283E}" destId="{8C5C5202-C7FC-DD48-BF0C-96AD96B306E7}" srcOrd="4" destOrd="0" presId="urn:microsoft.com/office/officeart/2005/8/layout/target3"/>
    <dgm:cxn modelId="{EAE4CA00-7E6C-814F-B064-6124B8994C74}" type="presParOf" srcId="{25695F6E-0183-8D41-9971-81D2093F283E}" destId="{90EA15E3-5A02-974B-90AB-7CADA2CA3B3C}" srcOrd="5" destOrd="0" presId="urn:microsoft.com/office/officeart/2005/8/layout/target3"/>
    <dgm:cxn modelId="{CF14B34E-9CB0-6245-8691-7DC023E722D2}" type="presParOf" srcId="{25695F6E-0183-8D41-9971-81D2093F283E}" destId="{3233C8BB-8726-1943-8564-8224C98426D6}" srcOrd="6" destOrd="0" presId="urn:microsoft.com/office/officeart/2005/8/layout/target3"/>
    <dgm:cxn modelId="{349AE2DD-CE1A-EC49-8BDE-7007436274C5}" type="presParOf" srcId="{25695F6E-0183-8D41-9971-81D2093F283E}" destId="{5A08CAAA-1C34-5047-BF04-D55E91F7EEC7}" srcOrd="7" destOrd="0" presId="urn:microsoft.com/office/officeart/2005/8/layout/target3"/>
    <dgm:cxn modelId="{3F72C711-5070-AB48-930C-CC02062803F9}" type="presParOf" srcId="{25695F6E-0183-8D41-9971-81D2093F283E}" destId="{F3A78BB1-4713-B14B-B6AC-718B78531829}" srcOrd="8" destOrd="0" presId="urn:microsoft.com/office/officeart/2005/8/layout/target3"/>
    <dgm:cxn modelId="{078211E4-CBE9-2040-8659-B2B1D719DE0E}" type="presParOf" srcId="{25695F6E-0183-8D41-9971-81D2093F283E}" destId="{171879DA-3F79-7D40-962B-7A47E8EBCCC9}" srcOrd="9" destOrd="0" presId="urn:microsoft.com/office/officeart/2005/8/layout/target3"/>
    <dgm:cxn modelId="{2B3D993B-BF42-4D45-A23B-C502F9184565}" type="presParOf" srcId="{25695F6E-0183-8D41-9971-81D2093F283E}" destId="{00E0BD2B-02F1-B14A-8323-07E4D6CFBA84}" srcOrd="10" destOrd="0" presId="urn:microsoft.com/office/officeart/2005/8/layout/target3"/>
    <dgm:cxn modelId="{7F63CE82-C1D6-EF4A-9514-6E9BA049295D}" type="presParOf" srcId="{25695F6E-0183-8D41-9971-81D2093F283E}" destId="{DD8A484B-C425-BE42-96D5-766153E71C60}" srcOrd="11" destOrd="0" presId="urn:microsoft.com/office/officeart/2005/8/layout/target3"/>
    <dgm:cxn modelId="{305EA456-41ED-5043-A78E-453B09FE06D0}" type="presParOf" srcId="{25695F6E-0183-8D41-9971-81D2093F283E}" destId="{812F365F-0CAB-7F46-BADF-D5DA0A192ECD}" srcOrd="12" destOrd="0" presId="urn:microsoft.com/office/officeart/2005/8/layout/target3"/>
    <dgm:cxn modelId="{99B2722D-A452-4C4A-8CC8-5906D42FEA6A}" type="presParOf" srcId="{25695F6E-0183-8D41-9971-81D2093F283E}" destId="{8435658D-E35D-3A48-8AD0-0D831F85B6FA}" srcOrd="13" destOrd="0" presId="urn:microsoft.com/office/officeart/2005/8/layout/target3"/>
    <dgm:cxn modelId="{4A78BB83-EB28-E14D-AA32-B77A00FCDB7F}" type="presParOf" srcId="{25695F6E-0183-8D41-9971-81D2093F283E}" destId="{781D4C48-5A97-5548-A53F-F50DE421E27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ABC0BE-2700-A24B-920D-C8D26E178FFD}" type="doc">
      <dgm:prSet loTypeId="urn:microsoft.com/office/officeart/2005/8/layout/radial4" loCatId="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490D9ED-FD6F-3545-A377-8BAA666BF6E4}">
      <dgm:prSet phldrT="[Text]"/>
      <dgm:spPr/>
      <dgm:t>
        <a:bodyPr/>
        <a:lstStyle/>
        <a:p>
          <a:r>
            <a:rPr lang="es-EC" b="1" noProof="0" dirty="0" smtClean="0">
              <a:solidFill>
                <a:srgbClr val="000000"/>
              </a:solidFill>
              <a:latin typeface="Georgia"/>
              <a:cs typeface="Georgia"/>
            </a:rPr>
            <a:t>Matriz Productiva</a:t>
          </a:r>
          <a:endParaRPr lang="es-EC" b="1" noProof="0" dirty="0">
            <a:solidFill>
              <a:srgbClr val="000000"/>
            </a:solidFill>
            <a:latin typeface="Georgia"/>
            <a:cs typeface="Georgia"/>
          </a:endParaRPr>
        </a:p>
      </dgm:t>
    </dgm:pt>
    <dgm:pt modelId="{D291003F-7553-D54B-B992-9B657E4B9C1D}" type="parTrans" cxnId="{95AB9FB6-3C4C-964D-9951-CF65E7B29B65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11E96977-81BE-614E-83CD-D5DB56F0813C}" type="sibTrans" cxnId="{95AB9FB6-3C4C-964D-9951-CF65E7B29B65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9D1DEC5F-C0E1-9D42-A511-E93E0F1DBED0}">
      <dgm:prSet phldrT="[Text]"/>
      <dgm:spPr/>
      <dgm:t>
        <a:bodyPr/>
        <a:lstStyle/>
        <a:p>
          <a:r>
            <a:rPr lang="es-EC" noProof="0" smtClean="0">
              <a:solidFill>
                <a:srgbClr val="000000"/>
              </a:solidFill>
              <a:latin typeface="Georgia"/>
              <a:cs typeface="Georgia"/>
            </a:rPr>
            <a:t>Diversificación productiva</a:t>
          </a:r>
          <a:endParaRPr lang="es-EC" noProof="0">
            <a:solidFill>
              <a:srgbClr val="000000"/>
            </a:solidFill>
            <a:latin typeface="Georgia"/>
            <a:cs typeface="Georgia"/>
          </a:endParaRPr>
        </a:p>
      </dgm:t>
    </dgm:pt>
    <dgm:pt modelId="{F5177558-45E1-F849-8CB1-C559A5286435}" type="parTrans" cxnId="{6D2E5E54-3F1B-4046-A3A7-8A0048D35D91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EE7022BB-B487-2040-8CAD-4E946D8EC779}" type="sibTrans" cxnId="{6D2E5E54-3F1B-4046-A3A7-8A0048D35D91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B74FB3B7-0B47-6347-BCCC-CC0348BE92FD}">
      <dgm:prSet phldrT="[Text]"/>
      <dgm:spPr/>
      <dgm:t>
        <a:bodyPr/>
        <a:lstStyle/>
        <a:p>
          <a:r>
            <a:rPr lang="es-EC" noProof="0" smtClean="0">
              <a:solidFill>
                <a:srgbClr val="000000"/>
              </a:solidFill>
              <a:latin typeface="Georgia"/>
              <a:cs typeface="Georgia"/>
            </a:rPr>
            <a:t>Agregación de valor en la producción</a:t>
          </a:r>
          <a:endParaRPr lang="es-EC" noProof="0">
            <a:solidFill>
              <a:srgbClr val="000000"/>
            </a:solidFill>
            <a:latin typeface="Georgia"/>
            <a:cs typeface="Georgia"/>
          </a:endParaRPr>
        </a:p>
      </dgm:t>
    </dgm:pt>
    <dgm:pt modelId="{D4936432-DEF9-6C4D-A5B3-44C1F5B83032}" type="parTrans" cxnId="{F494A528-D4AA-E247-B959-6D035005C9BC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7D3F3140-0184-CD43-962B-949C1F75E6C9}" type="sibTrans" cxnId="{F494A528-D4AA-E247-B959-6D035005C9BC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87D074D8-8613-7F46-A531-C4AED0069FBA}">
      <dgm:prSet phldrT="[Text]"/>
      <dgm:spPr/>
      <dgm:t>
        <a:bodyPr/>
        <a:lstStyle/>
        <a:p>
          <a:r>
            <a:rPr lang="es-EC" noProof="0" smtClean="0">
              <a:solidFill>
                <a:srgbClr val="000000"/>
              </a:solidFill>
              <a:latin typeface="Georgia"/>
              <a:cs typeface="Georgia"/>
            </a:rPr>
            <a:t>Sustitución selectiva de importaciones</a:t>
          </a:r>
          <a:endParaRPr lang="es-EC" noProof="0">
            <a:solidFill>
              <a:srgbClr val="000000"/>
            </a:solidFill>
            <a:latin typeface="Georgia"/>
            <a:cs typeface="Georgia"/>
          </a:endParaRPr>
        </a:p>
      </dgm:t>
    </dgm:pt>
    <dgm:pt modelId="{534ED2FA-A2BF-B043-9012-42D05629A201}" type="parTrans" cxnId="{F542E90D-2A86-D441-A563-2B2C86488DFB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13EA8E83-58AA-2748-BBA5-252700EB56C6}" type="sibTrans" cxnId="{F542E90D-2A86-D441-A563-2B2C86488DFB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7E83D941-781D-B741-B142-841274DA67A8}">
      <dgm:prSet phldrT="[Text]"/>
      <dgm:spPr/>
      <dgm:t>
        <a:bodyPr/>
        <a:lstStyle/>
        <a:p>
          <a:r>
            <a:rPr lang="es-EC" noProof="0" smtClean="0">
              <a:solidFill>
                <a:srgbClr val="000000"/>
              </a:solidFill>
              <a:latin typeface="Georgia"/>
              <a:cs typeface="Georgia"/>
            </a:rPr>
            <a:t>Fomentar exportaciones</a:t>
          </a:r>
          <a:endParaRPr lang="es-EC" noProof="0">
            <a:solidFill>
              <a:srgbClr val="000000"/>
            </a:solidFill>
            <a:latin typeface="Georgia"/>
            <a:cs typeface="Georgia"/>
          </a:endParaRPr>
        </a:p>
      </dgm:t>
    </dgm:pt>
    <dgm:pt modelId="{240389F3-582F-EC44-ADD7-FE1011E41EBC}" type="parTrans" cxnId="{1348E41A-7522-F641-81A0-672E9FF15389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0EE46B5E-2D48-5C42-AE9F-2C4EDEB928B5}" type="sibTrans" cxnId="{1348E41A-7522-F641-81A0-672E9FF15389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476F3305-3193-3747-ADAC-F4595C91CBF2}" type="pres">
      <dgm:prSet presAssocID="{EAABC0BE-2700-A24B-920D-C8D26E178FF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2968C7-71B2-214A-A24B-B6A882C194E7}" type="pres">
      <dgm:prSet presAssocID="{D490D9ED-FD6F-3545-A377-8BAA666BF6E4}" presName="centerShape" presStyleLbl="node0" presStyleIdx="0" presStyleCnt="1"/>
      <dgm:spPr/>
      <dgm:t>
        <a:bodyPr/>
        <a:lstStyle/>
        <a:p>
          <a:endParaRPr lang="en-US"/>
        </a:p>
      </dgm:t>
    </dgm:pt>
    <dgm:pt modelId="{F2F63C51-3CBC-C845-A5F9-BE1341CF4E27}" type="pres">
      <dgm:prSet presAssocID="{F5177558-45E1-F849-8CB1-C559A528643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3A6B2D8D-DE76-EC4F-9205-B8CDC79EA0AA}" type="pres">
      <dgm:prSet presAssocID="{9D1DEC5F-C0E1-9D42-A511-E93E0F1DBED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8CE0F-21BC-B24A-85E8-90E8BF19082E}" type="pres">
      <dgm:prSet presAssocID="{D4936432-DEF9-6C4D-A5B3-44C1F5B83032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92CE8773-7462-994A-85C5-8BCA73734FBD}" type="pres">
      <dgm:prSet presAssocID="{B74FB3B7-0B47-6347-BCCC-CC0348BE92F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3794C-143E-2042-BC08-C6F15C307C1C}" type="pres">
      <dgm:prSet presAssocID="{534ED2FA-A2BF-B043-9012-42D05629A201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368D3EEA-4AA6-5444-9A36-DA690E699B7E}" type="pres">
      <dgm:prSet presAssocID="{87D074D8-8613-7F46-A531-C4AED0069FB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F724B-C236-CB4A-8AA9-F5EC48856932}" type="pres">
      <dgm:prSet presAssocID="{240389F3-582F-EC44-ADD7-FE1011E41EBC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B9F0B654-8B8A-EE4C-901F-D1FB39BC37C7}" type="pres">
      <dgm:prSet presAssocID="{7E83D941-781D-B741-B142-841274DA67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B9FB6-3C4C-964D-9951-CF65E7B29B65}" srcId="{EAABC0BE-2700-A24B-920D-C8D26E178FFD}" destId="{D490D9ED-FD6F-3545-A377-8BAA666BF6E4}" srcOrd="0" destOrd="0" parTransId="{D291003F-7553-D54B-B992-9B657E4B9C1D}" sibTransId="{11E96977-81BE-614E-83CD-D5DB56F0813C}"/>
    <dgm:cxn modelId="{F542E90D-2A86-D441-A563-2B2C86488DFB}" srcId="{D490D9ED-FD6F-3545-A377-8BAA666BF6E4}" destId="{87D074D8-8613-7F46-A531-C4AED0069FBA}" srcOrd="2" destOrd="0" parTransId="{534ED2FA-A2BF-B043-9012-42D05629A201}" sibTransId="{13EA8E83-58AA-2748-BBA5-252700EB56C6}"/>
    <dgm:cxn modelId="{23B90CD5-295F-8D47-93E9-AE5A9024BDB8}" type="presOf" srcId="{B74FB3B7-0B47-6347-BCCC-CC0348BE92FD}" destId="{92CE8773-7462-994A-85C5-8BCA73734FBD}" srcOrd="0" destOrd="0" presId="urn:microsoft.com/office/officeart/2005/8/layout/radial4"/>
    <dgm:cxn modelId="{75CE44D3-95D2-8749-A9D5-367DED82774A}" type="presOf" srcId="{87D074D8-8613-7F46-A531-C4AED0069FBA}" destId="{368D3EEA-4AA6-5444-9A36-DA690E699B7E}" srcOrd="0" destOrd="0" presId="urn:microsoft.com/office/officeart/2005/8/layout/radial4"/>
    <dgm:cxn modelId="{1348E41A-7522-F641-81A0-672E9FF15389}" srcId="{D490D9ED-FD6F-3545-A377-8BAA666BF6E4}" destId="{7E83D941-781D-B741-B142-841274DA67A8}" srcOrd="3" destOrd="0" parTransId="{240389F3-582F-EC44-ADD7-FE1011E41EBC}" sibTransId="{0EE46B5E-2D48-5C42-AE9F-2C4EDEB928B5}"/>
    <dgm:cxn modelId="{2B122893-A0DF-8744-83B0-EE3E38317EB5}" type="presOf" srcId="{D490D9ED-FD6F-3545-A377-8BAA666BF6E4}" destId="{462968C7-71B2-214A-A24B-B6A882C194E7}" srcOrd="0" destOrd="0" presId="urn:microsoft.com/office/officeart/2005/8/layout/radial4"/>
    <dgm:cxn modelId="{2632C95B-6141-544C-8A9B-D2909E294413}" type="presOf" srcId="{D4936432-DEF9-6C4D-A5B3-44C1F5B83032}" destId="{A5F8CE0F-21BC-B24A-85E8-90E8BF19082E}" srcOrd="0" destOrd="0" presId="urn:microsoft.com/office/officeart/2005/8/layout/radial4"/>
    <dgm:cxn modelId="{5B2C5508-AF98-9642-9D61-1E02F9FDC74E}" type="presOf" srcId="{F5177558-45E1-F849-8CB1-C559A5286435}" destId="{F2F63C51-3CBC-C845-A5F9-BE1341CF4E27}" srcOrd="0" destOrd="0" presId="urn:microsoft.com/office/officeart/2005/8/layout/radial4"/>
    <dgm:cxn modelId="{56246F0A-9084-DA41-91A9-B69BCEECC7FA}" type="presOf" srcId="{9D1DEC5F-C0E1-9D42-A511-E93E0F1DBED0}" destId="{3A6B2D8D-DE76-EC4F-9205-B8CDC79EA0AA}" srcOrd="0" destOrd="0" presId="urn:microsoft.com/office/officeart/2005/8/layout/radial4"/>
    <dgm:cxn modelId="{5EFD23AC-B076-1D44-8AB7-FB23A67A39F9}" type="presOf" srcId="{240389F3-582F-EC44-ADD7-FE1011E41EBC}" destId="{BB3F724B-C236-CB4A-8AA9-F5EC48856932}" srcOrd="0" destOrd="0" presId="urn:microsoft.com/office/officeart/2005/8/layout/radial4"/>
    <dgm:cxn modelId="{D2FF5957-4AD4-A24A-8F47-A13D3D772A49}" type="presOf" srcId="{534ED2FA-A2BF-B043-9012-42D05629A201}" destId="{CA63794C-143E-2042-BC08-C6F15C307C1C}" srcOrd="0" destOrd="0" presId="urn:microsoft.com/office/officeart/2005/8/layout/radial4"/>
    <dgm:cxn modelId="{6D2E5E54-3F1B-4046-A3A7-8A0048D35D91}" srcId="{D490D9ED-FD6F-3545-A377-8BAA666BF6E4}" destId="{9D1DEC5F-C0E1-9D42-A511-E93E0F1DBED0}" srcOrd="0" destOrd="0" parTransId="{F5177558-45E1-F849-8CB1-C559A5286435}" sibTransId="{EE7022BB-B487-2040-8CAD-4E946D8EC779}"/>
    <dgm:cxn modelId="{F494A528-D4AA-E247-B959-6D035005C9BC}" srcId="{D490D9ED-FD6F-3545-A377-8BAA666BF6E4}" destId="{B74FB3B7-0B47-6347-BCCC-CC0348BE92FD}" srcOrd="1" destOrd="0" parTransId="{D4936432-DEF9-6C4D-A5B3-44C1F5B83032}" sibTransId="{7D3F3140-0184-CD43-962B-949C1F75E6C9}"/>
    <dgm:cxn modelId="{2D9041FC-FA91-B44E-82D1-07B57ACAF3D6}" type="presOf" srcId="{7E83D941-781D-B741-B142-841274DA67A8}" destId="{B9F0B654-8B8A-EE4C-901F-D1FB39BC37C7}" srcOrd="0" destOrd="0" presId="urn:microsoft.com/office/officeart/2005/8/layout/radial4"/>
    <dgm:cxn modelId="{EDE99C1B-5EC8-304C-8328-22DACC4EBB13}" type="presOf" srcId="{EAABC0BE-2700-A24B-920D-C8D26E178FFD}" destId="{476F3305-3193-3747-ADAC-F4595C91CBF2}" srcOrd="0" destOrd="0" presId="urn:microsoft.com/office/officeart/2005/8/layout/radial4"/>
    <dgm:cxn modelId="{1DA67759-03B2-714D-A63A-3E4B88912575}" type="presParOf" srcId="{476F3305-3193-3747-ADAC-F4595C91CBF2}" destId="{462968C7-71B2-214A-A24B-B6A882C194E7}" srcOrd="0" destOrd="0" presId="urn:microsoft.com/office/officeart/2005/8/layout/radial4"/>
    <dgm:cxn modelId="{EE535ED2-39C1-8F4D-B3E9-DA8E8D4A19F2}" type="presParOf" srcId="{476F3305-3193-3747-ADAC-F4595C91CBF2}" destId="{F2F63C51-3CBC-C845-A5F9-BE1341CF4E27}" srcOrd="1" destOrd="0" presId="urn:microsoft.com/office/officeart/2005/8/layout/radial4"/>
    <dgm:cxn modelId="{263D0DD5-659C-6A45-A5FC-8D3182A1FBFE}" type="presParOf" srcId="{476F3305-3193-3747-ADAC-F4595C91CBF2}" destId="{3A6B2D8D-DE76-EC4F-9205-B8CDC79EA0AA}" srcOrd="2" destOrd="0" presId="urn:microsoft.com/office/officeart/2005/8/layout/radial4"/>
    <dgm:cxn modelId="{CF0798CA-9871-0E4F-83E2-C3ABFC9DAFB8}" type="presParOf" srcId="{476F3305-3193-3747-ADAC-F4595C91CBF2}" destId="{A5F8CE0F-21BC-B24A-85E8-90E8BF19082E}" srcOrd="3" destOrd="0" presId="urn:microsoft.com/office/officeart/2005/8/layout/radial4"/>
    <dgm:cxn modelId="{C7E573B5-6E48-2741-9B34-B5596D81560A}" type="presParOf" srcId="{476F3305-3193-3747-ADAC-F4595C91CBF2}" destId="{92CE8773-7462-994A-85C5-8BCA73734FBD}" srcOrd="4" destOrd="0" presId="urn:microsoft.com/office/officeart/2005/8/layout/radial4"/>
    <dgm:cxn modelId="{21B1E5F5-8C45-764D-8CEC-F1AD004B6EF9}" type="presParOf" srcId="{476F3305-3193-3747-ADAC-F4595C91CBF2}" destId="{CA63794C-143E-2042-BC08-C6F15C307C1C}" srcOrd="5" destOrd="0" presId="urn:microsoft.com/office/officeart/2005/8/layout/radial4"/>
    <dgm:cxn modelId="{2ABB5DCF-B812-7A42-9BD9-85598AD9D1D5}" type="presParOf" srcId="{476F3305-3193-3747-ADAC-F4595C91CBF2}" destId="{368D3EEA-4AA6-5444-9A36-DA690E699B7E}" srcOrd="6" destOrd="0" presId="urn:microsoft.com/office/officeart/2005/8/layout/radial4"/>
    <dgm:cxn modelId="{809CE176-1445-A648-9F24-9C5E20E62E2D}" type="presParOf" srcId="{476F3305-3193-3747-ADAC-F4595C91CBF2}" destId="{BB3F724B-C236-CB4A-8AA9-F5EC48856932}" srcOrd="7" destOrd="0" presId="urn:microsoft.com/office/officeart/2005/8/layout/radial4"/>
    <dgm:cxn modelId="{7FFDA444-67EB-1D46-934F-65101F25909C}" type="presParOf" srcId="{476F3305-3193-3747-ADAC-F4595C91CBF2}" destId="{B9F0B654-8B8A-EE4C-901F-D1FB39BC37C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D329C9-6034-9E48-A383-C69135EEDDF0}" type="doc">
      <dgm:prSet loTypeId="urn:microsoft.com/office/officeart/2005/8/layout/process5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187E26B-A21B-AF42-8676-F2F02DE61FD5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Georgia"/>
              <a:cs typeface="Georgia"/>
            </a:rPr>
            <a:t>Sector de la </a:t>
          </a:r>
          <a:r>
            <a:rPr lang="en-US" b="1" dirty="0" err="1" smtClean="0">
              <a:solidFill>
                <a:srgbClr val="000000"/>
              </a:solidFill>
              <a:latin typeface="Georgia"/>
              <a:cs typeface="Georgia"/>
            </a:rPr>
            <a:t>Confección</a:t>
          </a:r>
          <a:endParaRPr lang="en-US" b="1" dirty="0">
            <a:solidFill>
              <a:srgbClr val="000000"/>
            </a:solidFill>
            <a:latin typeface="Georgia"/>
            <a:cs typeface="Georgia"/>
          </a:endParaRPr>
        </a:p>
      </dgm:t>
    </dgm:pt>
    <dgm:pt modelId="{6D9C46F5-435C-4040-A48B-DDD0DFC619B2}" type="parTrans" cxnId="{857F22D2-67D6-C143-97C1-465EA8601D5C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48B42F41-FB06-3748-BAE9-2C08B44709AD}" type="sibTrans" cxnId="{857F22D2-67D6-C143-97C1-465EA8601D5C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343B557B-5B03-1546-9637-F5F3212F576B}">
      <dgm:prSet phldrT="[Text]"/>
      <dgm:spPr/>
      <dgm:t>
        <a:bodyPr/>
        <a:lstStyle/>
        <a:p>
          <a:r>
            <a:rPr lang="es-EC" smtClean="0">
              <a:solidFill>
                <a:srgbClr val="000000"/>
              </a:solidFill>
              <a:latin typeface="Georgia"/>
              <a:cs typeface="Georgia"/>
            </a:rPr>
            <a:t>Migración de los países desarrollados a los países en vías de desarrollo</a:t>
          </a:r>
          <a:endParaRPr lang="en-US" dirty="0">
            <a:solidFill>
              <a:srgbClr val="000000"/>
            </a:solidFill>
            <a:latin typeface="Georgia"/>
            <a:cs typeface="Georgia"/>
          </a:endParaRPr>
        </a:p>
      </dgm:t>
    </dgm:pt>
    <dgm:pt modelId="{30823D31-A54D-7147-BBD0-C1578894904B}" type="parTrans" cxnId="{7321E071-9D50-3042-A400-4859EE8B3513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DF4271DC-2596-5942-A930-B2F07F1BF66E}" type="sibTrans" cxnId="{7321E071-9D50-3042-A400-4859EE8B3513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931103B8-A641-C745-82CC-65FF80ECF52E}">
      <dgm:prSet phldrT="[Text]"/>
      <dgm:spPr/>
      <dgm:t>
        <a:bodyPr/>
        <a:lstStyle/>
        <a:p>
          <a:r>
            <a:rPr lang="es-EC" smtClean="0">
              <a:solidFill>
                <a:srgbClr val="000000"/>
              </a:solidFill>
              <a:latin typeface="Georgia"/>
              <a:cs typeface="Georgia"/>
            </a:rPr>
            <a:t>Estancamiento en innovación diseños, marcas propias y tecnología.</a:t>
          </a:r>
          <a:endParaRPr lang="en-US" dirty="0">
            <a:solidFill>
              <a:srgbClr val="000000"/>
            </a:solidFill>
            <a:latin typeface="Georgia"/>
            <a:cs typeface="Georgia"/>
          </a:endParaRPr>
        </a:p>
      </dgm:t>
    </dgm:pt>
    <dgm:pt modelId="{61F6596C-9AF8-B349-8603-6E8E2401A2D3}" type="parTrans" cxnId="{237461FE-CA8F-F142-AF99-6BCE873409C7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EE49EF85-8FBF-BA4F-A229-C8B33F7C55ED}" type="sibTrans" cxnId="{237461FE-CA8F-F142-AF99-6BCE873409C7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44377E3A-781D-EA4D-96FD-771886BE4D5B}">
      <dgm:prSet phldrT="[Text]"/>
      <dgm:spPr/>
      <dgm:t>
        <a:bodyPr/>
        <a:lstStyle/>
        <a:p>
          <a:r>
            <a:rPr lang="es-EC" smtClean="0">
              <a:solidFill>
                <a:srgbClr val="000000"/>
              </a:solidFill>
              <a:latin typeface="Georgia"/>
              <a:cs typeface="Georgia"/>
            </a:rPr>
            <a:t>Limitada al consumo local</a:t>
          </a:r>
          <a:endParaRPr lang="en-US" dirty="0">
            <a:solidFill>
              <a:srgbClr val="000000"/>
            </a:solidFill>
            <a:latin typeface="Georgia"/>
            <a:cs typeface="Georgia"/>
          </a:endParaRPr>
        </a:p>
      </dgm:t>
    </dgm:pt>
    <dgm:pt modelId="{B10FBABE-A626-9A4B-82C0-0918AACD987E}" type="parTrans" cxnId="{2BB9218A-6388-DF4B-B129-552ACBF784B5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8394D380-9835-D642-9E93-51E9C6F2BE28}" type="sibTrans" cxnId="{2BB9218A-6388-DF4B-B129-552ACBF784B5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E598CBE5-3E6F-0F43-9B93-C0AE53DA984A}">
      <dgm:prSet phldrT="[Text]"/>
      <dgm:spPr/>
      <dgm:t>
        <a:bodyPr/>
        <a:lstStyle/>
        <a:p>
          <a:r>
            <a:rPr lang="es-EC" smtClean="0">
              <a:solidFill>
                <a:srgbClr val="000000"/>
              </a:solidFill>
              <a:latin typeface="Georgia"/>
              <a:cs typeface="Georgia"/>
            </a:rPr>
            <a:t>Genera alrededor de 50.000 plazas de empleo directo, 200.000 tasas de empleo indirecto</a:t>
          </a:r>
          <a:endParaRPr lang="en-US" dirty="0">
            <a:solidFill>
              <a:srgbClr val="000000"/>
            </a:solidFill>
            <a:latin typeface="Georgia"/>
            <a:cs typeface="Georgia"/>
          </a:endParaRPr>
        </a:p>
      </dgm:t>
    </dgm:pt>
    <dgm:pt modelId="{3BE88DB9-096A-8C48-B62B-E16C5BFCD597}" type="parTrans" cxnId="{9DEDB278-A67E-3443-8C2D-CEBFB5B89CCC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ADB1BC53-6A76-C241-AF33-1134AA4C0537}" type="sibTrans" cxnId="{9DEDB278-A67E-3443-8C2D-CEBFB5B89CCC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A527CAA2-4554-504E-B932-DA4E1A584EC8}" type="pres">
      <dgm:prSet presAssocID="{66D329C9-6034-9E48-A383-C69135EEDD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544174-1E84-C949-937D-B2E2D23283EF}" type="pres">
      <dgm:prSet presAssocID="{7187E26B-A21B-AF42-8676-F2F02DE61F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AB1CA-D6A6-614F-9C71-4F30DD7CFEA0}" type="pres">
      <dgm:prSet presAssocID="{48B42F41-FB06-3748-BAE9-2C08B44709A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24D6A1B-9322-F840-8C70-35E4D04328F2}" type="pres">
      <dgm:prSet presAssocID="{48B42F41-FB06-3748-BAE9-2C08B44709A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EB9D5A8-CBD8-AF48-9C5D-EC68C6F7AC40}" type="pres">
      <dgm:prSet presAssocID="{E598CBE5-3E6F-0F43-9B93-C0AE53DA984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64646-9DE6-074F-B532-71602BC1C6D3}" type="pres">
      <dgm:prSet presAssocID="{ADB1BC53-6A76-C241-AF33-1134AA4C053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0758E78-D921-8B4B-925E-0BFE113B8F1F}" type="pres">
      <dgm:prSet presAssocID="{ADB1BC53-6A76-C241-AF33-1134AA4C053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381FD65-5A2C-004A-90CE-0F47CB0363E3}" type="pres">
      <dgm:prSet presAssocID="{343B557B-5B03-1546-9637-F5F3212F576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A6E93-0B7F-0D41-A8E9-3C4FF81B077C}" type="pres">
      <dgm:prSet presAssocID="{DF4271DC-2596-5942-A930-B2F07F1BF66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3A2DACA-57BF-9444-B2B5-A1BD73C5C329}" type="pres">
      <dgm:prSet presAssocID="{DF4271DC-2596-5942-A930-B2F07F1BF66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C969407-FECF-8C4E-A445-9EEC60142336}" type="pres">
      <dgm:prSet presAssocID="{931103B8-A641-C745-82CC-65FF80ECF52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B4F2A-04C6-124C-A39C-FB38A9A7CDD6}" type="pres">
      <dgm:prSet presAssocID="{EE49EF85-8FBF-BA4F-A229-C8B33F7C55E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E9A8F50-25A2-3B49-8C9C-F3DF351FBA95}" type="pres">
      <dgm:prSet presAssocID="{EE49EF85-8FBF-BA4F-A229-C8B33F7C55E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CB0F4CD-3C4B-7848-9C7D-3B1081B7C601}" type="pres">
      <dgm:prSet presAssocID="{44377E3A-781D-EA4D-96FD-771886BE4D5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4EEEBA-7236-0A4B-A48A-62CB82C9B475}" type="presOf" srcId="{7187E26B-A21B-AF42-8676-F2F02DE61FD5}" destId="{3C544174-1E84-C949-937D-B2E2D23283EF}" srcOrd="0" destOrd="0" presId="urn:microsoft.com/office/officeart/2005/8/layout/process5"/>
    <dgm:cxn modelId="{7C92E3B6-C4DC-5F42-8216-99BE07B815DA}" type="presOf" srcId="{66D329C9-6034-9E48-A383-C69135EEDDF0}" destId="{A527CAA2-4554-504E-B932-DA4E1A584EC8}" srcOrd="0" destOrd="0" presId="urn:microsoft.com/office/officeart/2005/8/layout/process5"/>
    <dgm:cxn modelId="{7C6E5E98-67FD-3F4F-A66E-CAA49BB5352D}" type="presOf" srcId="{ADB1BC53-6A76-C241-AF33-1134AA4C0537}" destId="{30758E78-D921-8B4B-925E-0BFE113B8F1F}" srcOrd="1" destOrd="0" presId="urn:microsoft.com/office/officeart/2005/8/layout/process5"/>
    <dgm:cxn modelId="{9DEDB278-A67E-3443-8C2D-CEBFB5B89CCC}" srcId="{66D329C9-6034-9E48-A383-C69135EEDDF0}" destId="{E598CBE5-3E6F-0F43-9B93-C0AE53DA984A}" srcOrd="1" destOrd="0" parTransId="{3BE88DB9-096A-8C48-B62B-E16C5BFCD597}" sibTransId="{ADB1BC53-6A76-C241-AF33-1134AA4C0537}"/>
    <dgm:cxn modelId="{34818F73-FB0C-9F42-8BC5-75D5D3578975}" type="presOf" srcId="{343B557B-5B03-1546-9637-F5F3212F576B}" destId="{A381FD65-5A2C-004A-90CE-0F47CB0363E3}" srcOrd="0" destOrd="0" presId="urn:microsoft.com/office/officeart/2005/8/layout/process5"/>
    <dgm:cxn modelId="{857F22D2-67D6-C143-97C1-465EA8601D5C}" srcId="{66D329C9-6034-9E48-A383-C69135EEDDF0}" destId="{7187E26B-A21B-AF42-8676-F2F02DE61FD5}" srcOrd="0" destOrd="0" parTransId="{6D9C46F5-435C-4040-A48B-DDD0DFC619B2}" sibTransId="{48B42F41-FB06-3748-BAE9-2C08B44709AD}"/>
    <dgm:cxn modelId="{6DDA7807-8B9D-5547-9F7A-A5031B136191}" type="presOf" srcId="{ADB1BC53-6A76-C241-AF33-1134AA4C0537}" destId="{D8964646-9DE6-074F-B532-71602BC1C6D3}" srcOrd="0" destOrd="0" presId="urn:microsoft.com/office/officeart/2005/8/layout/process5"/>
    <dgm:cxn modelId="{7F01E29C-4F35-644E-A542-A8F3EDEDB63B}" type="presOf" srcId="{44377E3A-781D-EA4D-96FD-771886BE4D5B}" destId="{ACB0F4CD-3C4B-7848-9C7D-3B1081B7C601}" srcOrd="0" destOrd="0" presId="urn:microsoft.com/office/officeart/2005/8/layout/process5"/>
    <dgm:cxn modelId="{D094C1ED-DAE1-434A-AA06-AFA7F211F0FB}" type="presOf" srcId="{EE49EF85-8FBF-BA4F-A229-C8B33F7C55ED}" destId="{EE9A8F50-25A2-3B49-8C9C-F3DF351FBA95}" srcOrd="1" destOrd="0" presId="urn:microsoft.com/office/officeart/2005/8/layout/process5"/>
    <dgm:cxn modelId="{DD18A1AC-BC82-D646-B5B4-AE9F3D0FB22F}" type="presOf" srcId="{48B42F41-FB06-3748-BAE9-2C08B44709AD}" destId="{324D6A1B-9322-F840-8C70-35E4D04328F2}" srcOrd="1" destOrd="0" presId="urn:microsoft.com/office/officeart/2005/8/layout/process5"/>
    <dgm:cxn modelId="{237461FE-CA8F-F142-AF99-6BCE873409C7}" srcId="{66D329C9-6034-9E48-A383-C69135EEDDF0}" destId="{931103B8-A641-C745-82CC-65FF80ECF52E}" srcOrd="3" destOrd="0" parTransId="{61F6596C-9AF8-B349-8603-6E8E2401A2D3}" sibTransId="{EE49EF85-8FBF-BA4F-A229-C8B33F7C55ED}"/>
    <dgm:cxn modelId="{AEEFF763-E528-124B-980D-7B95B2FAB71F}" type="presOf" srcId="{E598CBE5-3E6F-0F43-9B93-C0AE53DA984A}" destId="{2EB9D5A8-CBD8-AF48-9C5D-EC68C6F7AC40}" srcOrd="0" destOrd="0" presId="urn:microsoft.com/office/officeart/2005/8/layout/process5"/>
    <dgm:cxn modelId="{FC1EC757-FE67-874B-A2F2-AC901CA0C79C}" type="presOf" srcId="{48B42F41-FB06-3748-BAE9-2C08B44709AD}" destId="{938AB1CA-D6A6-614F-9C71-4F30DD7CFEA0}" srcOrd="0" destOrd="0" presId="urn:microsoft.com/office/officeart/2005/8/layout/process5"/>
    <dgm:cxn modelId="{6F616BBB-393A-B049-82ED-42223E91CE31}" type="presOf" srcId="{EE49EF85-8FBF-BA4F-A229-C8B33F7C55ED}" destId="{173B4F2A-04C6-124C-A39C-FB38A9A7CDD6}" srcOrd="0" destOrd="0" presId="urn:microsoft.com/office/officeart/2005/8/layout/process5"/>
    <dgm:cxn modelId="{13657C4C-1E9D-9548-BC95-4EA0B1A74723}" type="presOf" srcId="{DF4271DC-2596-5942-A930-B2F07F1BF66E}" destId="{80CA6E93-0B7F-0D41-A8E9-3C4FF81B077C}" srcOrd="0" destOrd="0" presId="urn:microsoft.com/office/officeart/2005/8/layout/process5"/>
    <dgm:cxn modelId="{CD1EBD00-BEA1-854C-BB96-BE938D79ACA8}" type="presOf" srcId="{931103B8-A641-C745-82CC-65FF80ECF52E}" destId="{EC969407-FECF-8C4E-A445-9EEC60142336}" srcOrd="0" destOrd="0" presId="urn:microsoft.com/office/officeart/2005/8/layout/process5"/>
    <dgm:cxn modelId="{A7460CD6-13BD-A440-9F6D-CC86BFC6A043}" type="presOf" srcId="{DF4271DC-2596-5942-A930-B2F07F1BF66E}" destId="{13A2DACA-57BF-9444-B2B5-A1BD73C5C329}" srcOrd="1" destOrd="0" presId="urn:microsoft.com/office/officeart/2005/8/layout/process5"/>
    <dgm:cxn modelId="{7321E071-9D50-3042-A400-4859EE8B3513}" srcId="{66D329C9-6034-9E48-A383-C69135EEDDF0}" destId="{343B557B-5B03-1546-9637-F5F3212F576B}" srcOrd="2" destOrd="0" parTransId="{30823D31-A54D-7147-BBD0-C1578894904B}" sibTransId="{DF4271DC-2596-5942-A930-B2F07F1BF66E}"/>
    <dgm:cxn modelId="{2BB9218A-6388-DF4B-B129-552ACBF784B5}" srcId="{66D329C9-6034-9E48-A383-C69135EEDDF0}" destId="{44377E3A-781D-EA4D-96FD-771886BE4D5B}" srcOrd="4" destOrd="0" parTransId="{B10FBABE-A626-9A4B-82C0-0918AACD987E}" sibTransId="{8394D380-9835-D642-9E93-51E9C6F2BE28}"/>
    <dgm:cxn modelId="{A1A034C0-4024-4B47-992A-CE33C0AA9E3E}" type="presParOf" srcId="{A527CAA2-4554-504E-B932-DA4E1A584EC8}" destId="{3C544174-1E84-C949-937D-B2E2D23283EF}" srcOrd="0" destOrd="0" presId="urn:microsoft.com/office/officeart/2005/8/layout/process5"/>
    <dgm:cxn modelId="{AC307049-A490-DE4E-81EA-6E1BB130284F}" type="presParOf" srcId="{A527CAA2-4554-504E-B932-DA4E1A584EC8}" destId="{938AB1CA-D6A6-614F-9C71-4F30DD7CFEA0}" srcOrd="1" destOrd="0" presId="urn:microsoft.com/office/officeart/2005/8/layout/process5"/>
    <dgm:cxn modelId="{CDE7225D-5BFD-F741-81E4-7F25B3A1C979}" type="presParOf" srcId="{938AB1CA-D6A6-614F-9C71-4F30DD7CFEA0}" destId="{324D6A1B-9322-F840-8C70-35E4D04328F2}" srcOrd="0" destOrd="0" presId="urn:microsoft.com/office/officeart/2005/8/layout/process5"/>
    <dgm:cxn modelId="{478A065B-F002-2749-85B5-7301490375A7}" type="presParOf" srcId="{A527CAA2-4554-504E-B932-DA4E1A584EC8}" destId="{2EB9D5A8-CBD8-AF48-9C5D-EC68C6F7AC40}" srcOrd="2" destOrd="0" presId="urn:microsoft.com/office/officeart/2005/8/layout/process5"/>
    <dgm:cxn modelId="{FBE57A82-4556-C740-9D6E-F9CBB6D85B9E}" type="presParOf" srcId="{A527CAA2-4554-504E-B932-DA4E1A584EC8}" destId="{D8964646-9DE6-074F-B532-71602BC1C6D3}" srcOrd="3" destOrd="0" presId="urn:microsoft.com/office/officeart/2005/8/layout/process5"/>
    <dgm:cxn modelId="{E01C085E-6398-D147-8EC0-5E8F7221FC1E}" type="presParOf" srcId="{D8964646-9DE6-074F-B532-71602BC1C6D3}" destId="{30758E78-D921-8B4B-925E-0BFE113B8F1F}" srcOrd="0" destOrd="0" presId="urn:microsoft.com/office/officeart/2005/8/layout/process5"/>
    <dgm:cxn modelId="{8E3BB86B-9E4A-EE44-998E-D1F8871E58ED}" type="presParOf" srcId="{A527CAA2-4554-504E-B932-DA4E1A584EC8}" destId="{A381FD65-5A2C-004A-90CE-0F47CB0363E3}" srcOrd="4" destOrd="0" presId="urn:microsoft.com/office/officeart/2005/8/layout/process5"/>
    <dgm:cxn modelId="{5594AC12-BB02-754D-8E7B-6F64C8DE0CB9}" type="presParOf" srcId="{A527CAA2-4554-504E-B932-DA4E1A584EC8}" destId="{80CA6E93-0B7F-0D41-A8E9-3C4FF81B077C}" srcOrd="5" destOrd="0" presId="urn:microsoft.com/office/officeart/2005/8/layout/process5"/>
    <dgm:cxn modelId="{23B6D242-6307-E642-A699-75BADCDCA027}" type="presParOf" srcId="{80CA6E93-0B7F-0D41-A8E9-3C4FF81B077C}" destId="{13A2DACA-57BF-9444-B2B5-A1BD73C5C329}" srcOrd="0" destOrd="0" presId="urn:microsoft.com/office/officeart/2005/8/layout/process5"/>
    <dgm:cxn modelId="{D83E4038-50D0-F348-B63B-55F56E66126A}" type="presParOf" srcId="{A527CAA2-4554-504E-B932-DA4E1A584EC8}" destId="{EC969407-FECF-8C4E-A445-9EEC60142336}" srcOrd="6" destOrd="0" presId="urn:microsoft.com/office/officeart/2005/8/layout/process5"/>
    <dgm:cxn modelId="{C440AC36-2088-DC43-B38E-9B93CAEDA453}" type="presParOf" srcId="{A527CAA2-4554-504E-B932-DA4E1A584EC8}" destId="{173B4F2A-04C6-124C-A39C-FB38A9A7CDD6}" srcOrd="7" destOrd="0" presId="urn:microsoft.com/office/officeart/2005/8/layout/process5"/>
    <dgm:cxn modelId="{D4742221-5917-084E-8BAE-4BB15216D227}" type="presParOf" srcId="{173B4F2A-04C6-124C-A39C-FB38A9A7CDD6}" destId="{EE9A8F50-25A2-3B49-8C9C-F3DF351FBA95}" srcOrd="0" destOrd="0" presId="urn:microsoft.com/office/officeart/2005/8/layout/process5"/>
    <dgm:cxn modelId="{9732D682-8C7A-B841-8818-C0F9ADB69929}" type="presParOf" srcId="{A527CAA2-4554-504E-B932-DA4E1A584EC8}" destId="{ACB0F4CD-3C4B-7848-9C7D-3B1081B7C60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CE71A3-C1B2-8748-A23B-78C0C43FE708}" type="doc">
      <dgm:prSet loTypeId="urn:microsoft.com/office/officeart/2005/8/layout/radial4" loCatId="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9C326D1-46DE-4542-9F91-AF1FE8C2E27D}">
      <dgm:prSet phldrT="[Text]"/>
      <dgm:spPr/>
      <dgm:t>
        <a:bodyPr/>
        <a:lstStyle/>
        <a:p>
          <a:r>
            <a:rPr lang="es-EC" noProof="0" smtClean="0">
              <a:solidFill>
                <a:srgbClr val="000000"/>
              </a:solidFill>
              <a:latin typeface="Georgia"/>
              <a:cs typeface="Georgia"/>
            </a:rPr>
            <a:t>Satisfacción de necesidades, autoempleo y subsitencia</a:t>
          </a:r>
          <a:endParaRPr lang="en-US" dirty="0">
            <a:solidFill>
              <a:srgbClr val="000000"/>
            </a:solidFill>
          </a:endParaRPr>
        </a:p>
      </dgm:t>
    </dgm:pt>
    <dgm:pt modelId="{C39DE5BE-DF4E-124B-9DBA-764344A6EB57}" type="parTrans" cxnId="{4B16E629-48C9-C74B-8D7F-E0AB6B218F9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16741E4-684A-894A-B91E-D0DA218A13BC}" type="sibTrans" cxnId="{4B16E629-48C9-C74B-8D7F-E0AB6B218F9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042C882-0B00-C743-90D2-1BF60E94ADD2}">
      <dgm:prSet phldrT="[Text]"/>
      <dgm:spPr/>
      <dgm:t>
        <a:bodyPr/>
        <a:lstStyle/>
        <a:p>
          <a:r>
            <a:rPr lang="es-EC" noProof="0" smtClean="0">
              <a:solidFill>
                <a:srgbClr val="000000"/>
              </a:solidFill>
              <a:latin typeface="Georgia"/>
              <a:cs typeface="Georgia"/>
            </a:rPr>
            <a:t>Compromiso con la comunidad</a:t>
          </a:r>
          <a:endParaRPr lang="es-EC" noProof="0" dirty="0">
            <a:solidFill>
              <a:srgbClr val="000000"/>
            </a:solidFill>
            <a:latin typeface="Georgia"/>
            <a:cs typeface="Georgia"/>
          </a:endParaRPr>
        </a:p>
      </dgm:t>
    </dgm:pt>
    <dgm:pt modelId="{8B7075DF-CBBD-8D41-9885-554400958142}" type="parTrans" cxnId="{BD3985BB-393F-3D44-95CB-682487C7D72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A4FEC3E-C726-E54B-B813-236F5796DBB5}" type="sibTrans" cxnId="{BD3985BB-393F-3D44-95CB-682487C7D72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DB52987-A1F6-A14E-99FB-37B60D5223E2}">
      <dgm:prSet phldrT="[Text]"/>
      <dgm:spPr/>
      <dgm:t>
        <a:bodyPr/>
        <a:lstStyle/>
        <a:p>
          <a:r>
            <a:rPr lang="es-EC" noProof="0" dirty="0" smtClean="0">
              <a:solidFill>
                <a:srgbClr val="000000"/>
              </a:solidFill>
              <a:latin typeface="Georgia"/>
              <a:cs typeface="Georgia"/>
            </a:rPr>
            <a:t>Ausencia de fin de lucro en relación de los miembros</a:t>
          </a:r>
          <a:endParaRPr lang="es-EC" noProof="0" dirty="0">
            <a:solidFill>
              <a:srgbClr val="000000"/>
            </a:solidFill>
            <a:latin typeface="Georgia"/>
            <a:cs typeface="Georgia"/>
          </a:endParaRPr>
        </a:p>
      </dgm:t>
    </dgm:pt>
    <dgm:pt modelId="{9CFE1B0E-3780-424F-8CC1-BB93E8BCFCCB}" type="parTrans" cxnId="{167AF7DF-51D7-8047-89F1-7DEAEDC144D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59BD02D-3F89-9448-9652-D4FAAE778CFE}" type="sibTrans" cxnId="{167AF7DF-51D7-8047-89F1-7DEAEDC144D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7DD92BB-71FC-F24A-A660-1F8B510B49B7}">
      <dgm:prSet phldrT="[Text]"/>
      <dgm:spPr/>
      <dgm:t>
        <a:bodyPr/>
        <a:lstStyle/>
        <a:p>
          <a:r>
            <a:rPr lang="es-EC" noProof="0" dirty="0" smtClean="0">
              <a:solidFill>
                <a:srgbClr val="000000"/>
              </a:solidFill>
              <a:latin typeface="Georgia"/>
              <a:cs typeface="Georgia"/>
            </a:rPr>
            <a:t>No discriminación, ni conseción de privilegios</a:t>
          </a:r>
          <a:endParaRPr lang="es-EC" noProof="0" dirty="0">
            <a:solidFill>
              <a:srgbClr val="000000"/>
            </a:solidFill>
            <a:latin typeface="Georgia"/>
            <a:cs typeface="Georgia"/>
          </a:endParaRPr>
        </a:p>
      </dgm:t>
    </dgm:pt>
    <dgm:pt modelId="{5075E677-1B59-F04F-8659-4F0DBB752B2F}" type="parTrans" cxnId="{08789712-3416-E941-9D13-DF05926CE6F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6227939-D743-4E4A-A018-AD910B38B6D6}" type="sibTrans" cxnId="{08789712-3416-E941-9D13-DF05926CE6F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31C28B4-9E7D-7B47-8A17-532D58CE9834}">
      <dgm:prSet phldrT="[Text]"/>
      <dgm:spPr/>
      <dgm:t>
        <a:bodyPr/>
        <a:lstStyle/>
        <a:p>
          <a:r>
            <a:rPr lang="es-EC" b="1" noProof="0" dirty="0" smtClean="0">
              <a:solidFill>
                <a:srgbClr val="000000"/>
              </a:solidFill>
              <a:latin typeface="Georgia"/>
              <a:cs typeface="Georgia"/>
            </a:rPr>
            <a:t>Economía Popular y Solidaria</a:t>
          </a:r>
          <a:endParaRPr lang="en-US" b="1" dirty="0">
            <a:solidFill>
              <a:srgbClr val="000000"/>
            </a:solidFill>
          </a:endParaRPr>
        </a:p>
      </dgm:t>
    </dgm:pt>
    <dgm:pt modelId="{CE1218F0-4DBD-9444-AD04-25ABDB2C21B8}" type="parTrans" cxnId="{4F93616B-6EBF-BE44-8925-CEAC7B95AE0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EA57BC0-CE87-E041-828E-6A590A4DB6F9}" type="sibTrans" cxnId="{4F93616B-6EBF-BE44-8925-CEAC7B95AE0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4336785-E9C5-3446-AF49-DEC98D470E24}" type="pres">
      <dgm:prSet presAssocID="{D0CE71A3-C1B2-8748-A23B-78C0C43FE7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C6D788-FF7D-CF43-87CB-8620963D1C45}" type="pres">
      <dgm:prSet presAssocID="{831C28B4-9E7D-7B47-8A17-532D58CE9834}" presName="centerShape" presStyleLbl="node0" presStyleIdx="0" presStyleCnt="1"/>
      <dgm:spPr/>
      <dgm:t>
        <a:bodyPr/>
        <a:lstStyle/>
        <a:p>
          <a:endParaRPr lang="en-US"/>
        </a:p>
      </dgm:t>
    </dgm:pt>
    <dgm:pt modelId="{E6752D48-44E3-704D-A893-BB65975E79FA}" type="pres">
      <dgm:prSet presAssocID="{C39DE5BE-DF4E-124B-9DBA-764344A6EB57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81F8C988-6060-924E-8786-C88DD0DF725A}" type="pres">
      <dgm:prSet presAssocID="{B9C326D1-46DE-4542-9F91-AF1FE8C2E27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18757-14B4-1A45-B309-09981057380D}" type="pres">
      <dgm:prSet presAssocID="{8B7075DF-CBBD-8D41-9885-554400958142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098DBA71-4111-4541-8D30-33CD997DE7EA}" type="pres">
      <dgm:prSet presAssocID="{4042C882-0B00-C743-90D2-1BF60E94ADD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99E36-9C51-8740-BB17-CE8F580D69EF}" type="pres">
      <dgm:prSet presAssocID="{9CFE1B0E-3780-424F-8CC1-BB93E8BCFCCB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A9AB312-E933-954F-AD59-E495A0D29CB8}" type="pres">
      <dgm:prSet presAssocID="{2DB52987-A1F6-A14E-99FB-37B60D5223E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E4AA6-D3DD-004C-B148-9738B2C0AC7A}" type="pres">
      <dgm:prSet presAssocID="{5075E677-1B59-F04F-8659-4F0DBB752B2F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DB582BC3-7056-D747-A3F4-7ABF793E3735}" type="pres">
      <dgm:prSet presAssocID="{17DD92BB-71FC-F24A-A660-1F8B510B49B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3985BB-393F-3D44-95CB-682487C7D728}" srcId="{831C28B4-9E7D-7B47-8A17-532D58CE9834}" destId="{4042C882-0B00-C743-90D2-1BF60E94ADD2}" srcOrd="1" destOrd="0" parTransId="{8B7075DF-CBBD-8D41-9885-554400958142}" sibTransId="{FA4FEC3E-C726-E54B-B813-236F5796DBB5}"/>
    <dgm:cxn modelId="{4F93616B-6EBF-BE44-8925-CEAC7B95AE0C}" srcId="{D0CE71A3-C1B2-8748-A23B-78C0C43FE708}" destId="{831C28B4-9E7D-7B47-8A17-532D58CE9834}" srcOrd="0" destOrd="0" parTransId="{CE1218F0-4DBD-9444-AD04-25ABDB2C21B8}" sibTransId="{9EA57BC0-CE87-E041-828E-6A590A4DB6F9}"/>
    <dgm:cxn modelId="{1AF10132-E1BF-9F4C-979B-C4E215BA7A95}" type="presOf" srcId="{5075E677-1B59-F04F-8659-4F0DBB752B2F}" destId="{181E4AA6-D3DD-004C-B148-9738B2C0AC7A}" srcOrd="0" destOrd="0" presId="urn:microsoft.com/office/officeart/2005/8/layout/radial4"/>
    <dgm:cxn modelId="{98164394-9548-5741-9F14-ACBB9875C6AC}" type="presOf" srcId="{17DD92BB-71FC-F24A-A660-1F8B510B49B7}" destId="{DB582BC3-7056-D747-A3F4-7ABF793E3735}" srcOrd="0" destOrd="0" presId="urn:microsoft.com/office/officeart/2005/8/layout/radial4"/>
    <dgm:cxn modelId="{167AF7DF-51D7-8047-89F1-7DEAEDC144DF}" srcId="{831C28B4-9E7D-7B47-8A17-532D58CE9834}" destId="{2DB52987-A1F6-A14E-99FB-37B60D5223E2}" srcOrd="2" destOrd="0" parTransId="{9CFE1B0E-3780-424F-8CC1-BB93E8BCFCCB}" sibTransId="{E59BD02D-3F89-9448-9652-D4FAAE778CFE}"/>
    <dgm:cxn modelId="{B25B3715-796B-044F-839C-A87B05FC3C06}" type="presOf" srcId="{831C28B4-9E7D-7B47-8A17-532D58CE9834}" destId="{B4C6D788-FF7D-CF43-87CB-8620963D1C45}" srcOrd="0" destOrd="0" presId="urn:microsoft.com/office/officeart/2005/8/layout/radial4"/>
    <dgm:cxn modelId="{4B16E629-48C9-C74B-8D7F-E0AB6B218F97}" srcId="{831C28B4-9E7D-7B47-8A17-532D58CE9834}" destId="{B9C326D1-46DE-4542-9F91-AF1FE8C2E27D}" srcOrd="0" destOrd="0" parTransId="{C39DE5BE-DF4E-124B-9DBA-764344A6EB57}" sibTransId="{C16741E4-684A-894A-B91E-D0DA218A13BC}"/>
    <dgm:cxn modelId="{08789712-3416-E941-9D13-DF05926CE6FF}" srcId="{831C28B4-9E7D-7B47-8A17-532D58CE9834}" destId="{17DD92BB-71FC-F24A-A660-1F8B510B49B7}" srcOrd="3" destOrd="0" parTransId="{5075E677-1B59-F04F-8659-4F0DBB752B2F}" sibTransId="{56227939-D743-4E4A-A018-AD910B38B6D6}"/>
    <dgm:cxn modelId="{D9F9C2A5-9B05-C447-911B-B18183EC7332}" type="presOf" srcId="{C39DE5BE-DF4E-124B-9DBA-764344A6EB57}" destId="{E6752D48-44E3-704D-A893-BB65975E79FA}" srcOrd="0" destOrd="0" presId="urn:microsoft.com/office/officeart/2005/8/layout/radial4"/>
    <dgm:cxn modelId="{C3A1BEB1-DD03-1F4E-B9D6-1287DE71A9C8}" type="presOf" srcId="{8B7075DF-CBBD-8D41-9885-554400958142}" destId="{9DB18757-14B4-1A45-B309-09981057380D}" srcOrd="0" destOrd="0" presId="urn:microsoft.com/office/officeart/2005/8/layout/radial4"/>
    <dgm:cxn modelId="{A620FE0B-FCC1-1245-B886-39D7489CFFE1}" type="presOf" srcId="{4042C882-0B00-C743-90D2-1BF60E94ADD2}" destId="{098DBA71-4111-4541-8D30-33CD997DE7EA}" srcOrd="0" destOrd="0" presId="urn:microsoft.com/office/officeart/2005/8/layout/radial4"/>
    <dgm:cxn modelId="{3D60703F-9EFB-AA4F-8085-9DF1604D93BF}" type="presOf" srcId="{2DB52987-A1F6-A14E-99FB-37B60D5223E2}" destId="{5A9AB312-E933-954F-AD59-E495A0D29CB8}" srcOrd="0" destOrd="0" presId="urn:microsoft.com/office/officeart/2005/8/layout/radial4"/>
    <dgm:cxn modelId="{21ADE7FC-ADFA-AC4F-99E4-25B7E6E7DCAC}" type="presOf" srcId="{9CFE1B0E-3780-424F-8CC1-BB93E8BCFCCB}" destId="{72799E36-9C51-8740-BB17-CE8F580D69EF}" srcOrd="0" destOrd="0" presId="urn:microsoft.com/office/officeart/2005/8/layout/radial4"/>
    <dgm:cxn modelId="{D2DE1251-8B78-AE4E-8C85-208EDBEC93C7}" type="presOf" srcId="{D0CE71A3-C1B2-8748-A23B-78C0C43FE708}" destId="{94336785-E9C5-3446-AF49-DEC98D470E24}" srcOrd="0" destOrd="0" presId="urn:microsoft.com/office/officeart/2005/8/layout/radial4"/>
    <dgm:cxn modelId="{19152C05-0C87-E848-BDA8-B2C0567624D9}" type="presOf" srcId="{B9C326D1-46DE-4542-9F91-AF1FE8C2E27D}" destId="{81F8C988-6060-924E-8786-C88DD0DF725A}" srcOrd="0" destOrd="0" presId="urn:microsoft.com/office/officeart/2005/8/layout/radial4"/>
    <dgm:cxn modelId="{68099C5A-F685-804C-BC8B-3C2CDE2E3FB2}" type="presParOf" srcId="{94336785-E9C5-3446-AF49-DEC98D470E24}" destId="{B4C6D788-FF7D-CF43-87CB-8620963D1C45}" srcOrd="0" destOrd="0" presId="urn:microsoft.com/office/officeart/2005/8/layout/radial4"/>
    <dgm:cxn modelId="{8CC683EC-08FF-B74C-A8C9-F595639DD2B4}" type="presParOf" srcId="{94336785-E9C5-3446-AF49-DEC98D470E24}" destId="{E6752D48-44E3-704D-A893-BB65975E79FA}" srcOrd="1" destOrd="0" presId="urn:microsoft.com/office/officeart/2005/8/layout/radial4"/>
    <dgm:cxn modelId="{6FA1B678-8DBA-BE41-A07F-8AE291CC1BF7}" type="presParOf" srcId="{94336785-E9C5-3446-AF49-DEC98D470E24}" destId="{81F8C988-6060-924E-8786-C88DD0DF725A}" srcOrd="2" destOrd="0" presId="urn:microsoft.com/office/officeart/2005/8/layout/radial4"/>
    <dgm:cxn modelId="{551022A8-891A-BD4D-B3F6-79853F9F4B8E}" type="presParOf" srcId="{94336785-E9C5-3446-AF49-DEC98D470E24}" destId="{9DB18757-14B4-1A45-B309-09981057380D}" srcOrd="3" destOrd="0" presId="urn:microsoft.com/office/officeart/2005/8/layout/radial4"/>
    <dgm:cxn modelId="{A3C70706-FA64-B548-9F5A-690E4040BEA3}" type="presParOf" srcId="{94336785-E9C5-3446-AF49-DEC98D470E24}" destId="{098DBA71-4111-4541-8D30-33CD997DE7EA}" srcOrd="4" destOrd="0" presId="urn:microsoft.com/office/officeart/2005/8/layout/radial4"/>
    <dgm:cxn modelId="{A17250A3-5F06-8B40-B06B-0A0D43043639}" type="presParOf" srcId="{94336785-E9C5-3446-AF49-DEC98D470E24}" destId="{72799E36-9C51-8740-BB17-CE8F580D69EF}" srcOrd="5" destOrd="0" presId="urn:microsoft.com/office/officeart/2005/8/layout/radial4"/>
    <dgm:cxn modelId="{680F14DB-C129-5146-883D-1EDAB4798CBB}" type="presParOf" srcId="{94336785-E9C5-3446-AF49-DEC98D470E24}" destId="{5A9AB312-E933-954F-AD59-E495A0D29CB8}" srcOrd="6" destOrd="0" presId="urn:microsoft.com/office/officeart/2005/8/layout/radial4"/>
    <dgm:cxn modelId="{255C756F-E057-464D-9B9E-41A78C8762E4}" type="presParOf" srcId="{94336785-E9C5-3446-AF49-DEC98D470E24}" destId="{181E4AA6-D3DD-004C-B148-9738B2C0AC7A}" srcOrd="7" destOrd="0" presId="urn:microsoft.com/office/officeart/2005/8/layout/radial4"/>
    <dgm:cxn modelId="{DD0C21B3-05AE-7546-B0A0-55BCDC3E07D2}" type="presParOf" srcId="{94336785-E9C5-3446-AF49-DEC98D470E24}" destId="{DB582BC3-7056-D747-A3F4-7ABF793E373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5FD3EA-510F-0046-ADCF-079209B70A1F}" type="doc">
      <dgm:prSet loTypeId="urn:microsoft.com/office/officeart/2005/8/layout/funnel1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31220F2-7352-4944-A196-F25DE783C5CE}">
      <dgm:prSet phldrT="[Text]"/>
      <dgm:spPr/>
      <dgm:t>
        <a:bodyPr/>
        <a:lstStyle/>
        <a:p>
          <a:r>
            <a:rPr lang="es-EC" noProof="0" dirty="0" smtClean="0">
              <a:solidFill>
                <a:srgbClr val="000000"/>
              </a:solidFill>
              <a:latin typeface="Georgia"/>
              <a:cs typeface="Georgia"/>
            </a:rPr>
            <a:t>Sector de la confección</a:t>
          </a:r>
          <a:endParaRPr lang="es-EC" noProof="0" dirty="0">
            <a:solidFill>
              <a:srgbClr val="000000"/>
            </a:solidFill>
            <a:latin typeface="Georgia"/>
            <a:cs typeface="Georgia"/>
          </a:endParaRPr>
        </a:p>
      </dgm:t>
    </dgm:pt>
    <dgm:pt modelId="{C700A325-F134-DC42-9C63-25264C4DD147}" type="parTrans" cxnId="{903CE637-DE9E-2F44-B73A-5B1979CE5B79}">
      <dgm:prSet/>
      <dgm:spPr/>
      <dgm:t>
        <a:bodyPr/>
        <a:lstStyle/>
        <a:p>
          <a:endParaRPr lang="es-EC" noProof="0">
            <a:solidFill>
              <a:srgbClr val="000000"/>
            </a:solidFill>
            <a:latin typeface="Georgia"/>
            <a:cs typeface="Georgia"/>
          </a:endParaRPr>
        </a:p>
      </dgm:t>
    </dgm:pt>
    <dgm:pt modelId="{879D5128-DA47-E14F-8334-CE32E7429732}" type="sibTrans" cxnId="{903CE637-DE9E-2F44-B73A-5B1979CE5B79}">
      <dgm:prSet/>
      <dgm:spPr/>
      <dgm:t>
        <a:bodyPr/>
        <a:lstStyle/>
        <a:p>
          <a:endParaRPr lang="es-EC" noProof="0">
            <a:solidFill>
              <a:srgbClr val="000000"/>
            </a:solidFill>
            <a:latin typeface="Georgia"/>
            <a:cs typeface="Georgia"/>
          </a:endParaRPr>
        </a:p>
      </dgm:t>
    </dgm:pt>
    <dgm:pt modelId="{9A26D92D-5571-4B44-BF3D-E4E69F0F1D9C}">
      <dgm:prSet phldrT="[Text]"/>
      <dgm:spPr/>
      <dgm:t>
        <a:bodyPr/>
        <a:lstStyle/>
        <a:p>
          <a:r>
            <a:rPr lang="es-EC" noProof="0" dirty="0" smtClean="0">
              <a:solidFill>
                <a:srgbClr val="000000"/>
              </a:solidFill>
              <a:latin typeface="Georgia"/>
              <a:cs typeface="Georgia"/>
            </a:rPr>
            <a:t>Economía Popular y Solidaria</a:t>
          </a:r>
          <a:endParaRPr lang="es-EC" noProof="0" dirty="0">
            <a:solidFill>
              <a:srgbClr val="000000"/>
            </a:solidFill>
            <a:latin typeface="Georgia"/>
            <a:cs typeface="Georgia"/>
          </a:endParaRPr>
        </a:p>
      </dgm:t>
    </dgm:pt>
    <dgm:pt modelId="{BE611A7F-D97E-5D4C-89E7-56181434D639}" type="parTrans" cxnId="{07C1A88F-69A5-E849-9470-13CF26918D11}">
      <dgm:prSet/>
      <dgm:spPr/>
      <dgm:t>
        <a:bodyPr/>
        <a:lstStyle/>
        <a:p>
          <a:endParaRPr lang="es-EC" noProof="0">
            <a:solidFill>
              <a:srgbClr val="000000"/>
            </a:solidFill>
            <a:latin typeface="Georgia"/>
            <a:cs typeface="Georgia"/>
          </a:endParaRPr>
        </a:p>
      </dgm:t>
    </dgm:pt>
    <dgm:pt modelId="{6580E43E-B3BF-D645-AE41-FDB1CBEAF4C5}" type="sibTrans" cxnId="{07C1A88F-69A5-E849-9470-13CF26918D11}">
      <dgm:prSet/>
      <dgm:spPr/>
      <dgm:t>
        <a:bodyPr/>
        <a:lstStyle/>
        <a:p>
          <a:endParaRPr lang="es-EC" noProof="0">
            <a:solidFill>
              <a:srgbClr val="000000"/>
            </a:solidFill>
            <a:latin typeface="Georgia"/>
            <a:cs typeface="Georgia"/>
          </a:endParaRPr>
        </a:p>
      </dgm:t>
    </dgm:pt>
    <dgm:pt modelId="{07686C69-F4BF-1948-B815-E831B74E945B}">
      <dgm:prSet phldrT="[Text]"/>
      <dgm:spPr/>
      <dgm:t>
        <a:bodyPr/>
        <a:lstStyle/>
        <a:p>
          <a:r>
            <a:rPr lang="es-EC" noProof="0" dirty="0" smtClean="0">
              <a:solidFill>
                <a:srgbClr val="000000"/>
              </a:solidFill>
              <a:latin typeface="Georgia"/>
              <a:cs typeface="Georgia"/>
            </a:rPr>
            <a:t>Matriz Productiva</a:t>
          </a:r>
          <a:endParaRPr lang="es-EC" noProof="0" dirty="0">
            <a:solidFill>
              <a:srgbClr val="000000"/>
            </a:solidFill>
            <a:latin typeface="Georgia"/>
            <a:cs typeface="Georgia"/>
          </a:endParaRPr>
        </a:p>
      </dgm:t>
    </dgm:pt>
    <dgm:pt modelId="{E4FF7CE1-B554-6E48-91E5-619FE43EC251}" type="parTrans" cxnId="{268C1124-47AB-FD46-9630-15AA69B4F9F5}">
      <dgm:prSet/>
      <dgm:spPr/>
      <dgm:t>
        <a:bodyPr/>
        <a:lstStyle/>
        <a:p>
          <a:endParaRPr lang="es-EC" noProof="0">
            <a:solidFill>
              <a:srgbClr val="000000"/>
            </a:solidFill>
            <a:latin typeface="Georgia"/>
            <a:cs typeface="Georgia"/>
          </a:endParaRPr>
        </a:p>
      </dgm:t>
    </dgm:pt>
    <dgm:pt modelId="{5A4CD7A9-68CD-8E48-980B-81AD891C9D09}" type="sibTrans" cxnId="{268C1124-47AB-FD46-9630-15AA69B4F9F5}">
      <dgm:prSet/>
      <dgm:spPr/>
      <dgm:t>
        <a:bodyPr/>
        <a:lstStyle/>
        <a:p>
          <a:endParaRPr lang="es-EC" noProof="0">
            <a:solidFill>
              <a:srgbClr val="000000"/>
            </a:solidFill>
            <a:latin typeface="Georgia"/>
            <a:cs typeface="Georgia"/>
          </a:endParaRPr>
        </a:p>
      </dgm:t>
    </dgm:pt>
    <dgm:pt modelId="{624FD389-87D9-A346-A4A0-C9C864402B77}">
      <dgm:prSet phldrT="[Text]"/>
      <dgm:spPr/>
      <dgm:t>
        <a:bodyPr/>
        <a:lstStyle/>
        <a:p>
          <a:r>
            <a:rPr lang="es-US" noProof="0" dirty="0" smtClean="0">
              <a:solidFill>
                <a:srgbClr val="000000"/>
              </a:solidFill>
              <a:latin typeface="Georgia"/>
              <a:cs typeface="Georgia"/>
            </a:rPr>
            <a:t>Marco Jurídico de protección a las PYMES, contrastado con nuevas reformas que afectan su desempeño.</a:t>
          </a:r>
          <a:endParaRPr lang="es-EC" noProof="0" dirty="0">
            <a:solidFill>
              <a:srgbClr val="000000"/>
            </a:solidFill>
            <a:latin typeface="Georgia"/>
            <a:cs typeface="Georgia"/>
          </a:endParaRPr>
        </a:p>
      </dgm:t>
    </dgm:pt>
    <dgm:pt modelId="{8AAF76FA-F517-BA41-9EBF-1B62EBE4F927}" type="parTrans" cxnId="{B0771B9B-3F7B-D044-9DE6-7D373942C41A}">
      <dgm:prSet/>
      <dgm:spPr/>
      <dgm:t>
        <a:bodyPr/>
        <a:lstStyle/>
        <a:p>
          <a:endParaRPr lang="en-US">
            <a:latin typeface="Georgia"/>
            <a:cs typeface="Georgia"/>
          </a:endParaRPr>
        </a:p>
      </dgm:t>
    </dgm:pt>
    <dgm:pt modelId="{9DEDB4BB-0DAA-5A44-BD08-7DD8087C6997}" type="sibTrans" cxnId="{B0771B9B-3F7B-D044-9DE6-7D373942C41A}">
      <dgm:prSet/>
      <dgm:spPr/>
      <dgm:t>
        <a:bodyPr/>
        <a:lstStyle/>
        <a:p>
          <a:endParaRPr lang="en-US">
            <a:latin typeface="Georgia"/>
            <a:cs typeface="Georgia"/>
          </a:endParaRPr>
        </a:p>
      </dgm:t>
    </dgm:pt>
    <dgm:pt modelId="{77A27700-F1A8-D544-939C-83CEFB0506B1}" type="pres">
      <dgm:prSet presAssocID="{5A5FD3EA-510F-0046-ADCF-079209B70A1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2D31C8-D51C-7F4D-B5EA-55425C6306BA}" type="pres">
      <dgm:prSet presAssocID="{5A5FD3EA-510F-0046-ADCF-079209B70A1F}" presName="ellipse" presStyleLbl="trBgShp" presStyleIdx="0" presStyleCnt="1"/>
      <dgm:spPr/>
    </dgm:pt>
    <dgm:pt modelId="{59E4290A-CCA3-8947-80B4-A0D15782E290}" type="pres">
      <dgm:prSet presAssocID="{5A5FD3EA-510F-0046-ADCF-079209B70A1F}" presName="arrow1" presStyleLbl="fgShp" presStyleIdx="0" presStyleCnt="1"/>
      <dgm:spPr/>
    </dgm:pt>
    <dgm:pt modelId="{12C7B836-CFB5-D848-9336-398DFE443089}" type="pres">
      <dgm:prSet presAssocID="{5A5FD3EA-510F-0046-ADCF-079209B70A1F}" presName="rectangle" presStyleLbl="revTx" presStyleIdx="0" presStyleCnt="1" custScaleX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CFB62-0C08-0B42-8D4A-20019D23877B}" type="pres">
      <dgm:prSet presAssocID="{9A26D92D-5571-4B44-BF3D-E4E69F0F1D9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F47D8-A6B6-0845-AD4F-D6BB219BDFCF}" type="pres">
      <dgm:prSet presAssocID="{07686C69-F4BF-1948-B815-E831B74E945B}" presName="item2" presStyleLbl="node1" presStyleIdx="1" presStyleCnt="3" custLinFactNeighborX="-4210" custLinFactNeighborY="12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5B02E-02AE-3E49-B748-AF3314B3B046}" type="pres">
      <dgm:prSet presAssocID="{624FD389-87D9-A346-A4A0-C9C864402B77}" presName="item3" presStyleLbl="node1" presStyleIdx="2" presStyleCnt="3" custLinFactNeighborX="-30305" custLinFactNeighborY="-22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29C04-AA36-EF4C-9A8F-F895D21E33F4}" type="pres">
      <dgm:prSet presAssocID="{5A5FD3EA-510F-0046-ADCF-079209B70A1F}" presName="funnel" presStyleLbl="trAlignAcc1" presStyleIdx="0" presStyleCnt="1" custLinFactNeighborX="2168"/>
      <dgm:spPr/>
    </dgm:pt>
  </dgm:ptLst>
  <dgm:cxnLst>
    <dgm:cxn modelId="{268C1124-47AB-FD46-9630-15AA69B4F9F5}" srcId="{5A5FD3EA-510F-0046-ADCF-079209B70A1F}" destId="{07686C69-F4BF-1948-B815-E831B74E945B}" srcOrd="2" destOrd="0" parTransId="{E4FF7CE1-B554-6E48-91E5-619FE43EC251}" sibTransId="{5A4CD7A9-68CD-8E48-980B-81AD891C9D09}"/>
    <dgm:cxn modelId="{07C1A88F-69A5-E849-9470-13CF26918D11}" srcId="{5A5FD3EA-510F-0046-ADCF-079209B70A1F}" destId="{9A26D92D-5571-4B44-BF3D-E4E69F0F1D9C}" srcOrd="1" destOrd="0" parTransId="{BE611A7F-D97E-5D4C-89E7-56181434D639}" sibTransId="{6580E43E-B3BF-D645-AE41-FDB1CBEAF4C5}"/>
    <dgm:cxn modelId="{903CE637-DE9E-2F44-B73A-5B1979CE5B79}" srcId="{5A5FD3EA-510F-0046-ADCF-079209B70A1F}" destId="{931220F2-7352-4944-A196-F25DE783C5CE}" srcOrd="0" destOrd="0" parTransId="{C700A325-F134-DC42-9C63-25264C4DD147}" sibTransId="{879D5128-DA47-E14F-8334-CE32E7429732}"/>
    <dgm:cxn modelId="{460AE55D-8189-5A40-A0E5-217C61D85BCC}" type="presOf" srcId="{624FD389-87D9-A346-A4A0-C9C864402B77}" destId="{12C7B836-CFB5-D848-9336-398DFE443089}" srcOrd="0" destOrd="0" presId="urn:microsoft.com/office/officeart/2005/8/layout/funnel1"/>
    <dgm:cxn modelId="{493A67C3-F7DE-A64C-A08D-A437A82064D2}" type="presOf" srcId="{9A26D92D-5571-4B44-BF3D-E4E69F0F1D9C}" destId="{942F47D8-A6B6-0845-AD4F-D6BB219BDFCF}" srcOrd="0" destOrd="0" presId="urn:microsoft.com/office/officeart/2005/8/layout/funnel1"/>
    <dgm:cxn modelId="{B0771B9B-3F7B-D044-9DE6-7D373942C41A}" srcId="{5A5FD3EA-510F-0046-ADCF-079209B70A1F}" destId="{624FD389-87D9-A346-A4A0-C9C864402B77}" srcOrd="3" destOrd="0" parTransId="{8AAF76FA-F517-BA41-9EBF-1B62EBE4F927}" sibTransId="{9DEDB4BB-0DAA-5A44-BD08-7DD8087C6997}"/>
    <dgm:cxn modelId="{D42D9276-5D11-B549-B46F-3D38A65ADD4D}" type="presOf" srcId="{931220F2-7352-4944-A196-F25DE783C5CE}" destId="{6CD5B02E-02AE-3E49-B748-AF3314B3B046}" srcOrd="0" destOrd="0" presId="urn:microsoft.com/office/officeart/2005/8/layout/funnel1"/>
    <dgm:cxn modelId="{B8A125F6-E7F1-4347-A089-8E5DB436CEC3}" type="presOf" srcId="{5A5FD3EA-510F-0046-ADCF-079209B70A1F}" destId="{77A27700-F1A8-D544-939C-83CEFB0506B1}" srcOrd="0" destOrd="0" presId="urn:microsoft.com/office/officeart/2005/8/layout/funnel1"/>
    <dgm:cxn modelId="{3A6CA3DD-FE26-2F4F-9138-696E842E460A}" type="presOf" srcId="{07686C69-F4BF-1948-B815-E831B74E945B}" destId="{0B0CFB62-0C08-0B42-8D4A-20019D23877B}" srcOrd="0" destOrd="0" presId="urn:microsoft.com/office/officeart/2005/8/layout/funnel1"/>
    <dgm:cxn modelId="{27870779-14A6-9B43-B5DB-9CD4BDB45CF8}" type="presParOf" srcId="{77A27700-F1A8-D544-939C-83CEFB0506B1}" destId="{392D31C8-D51C-7F4D-B5EA-55425C6306BA}" srcOrd="0" destOrd="0" presId="urn:microsoft.com/office/officeart/2005/8/layout/funnel1"/>
    <dgm:cxn modelId="{0AEC72AC-D1D0-C946-96DC-42CA7A9DD55F}" type="presParOf" srcId="{77A27700-F1A8-D544-939C-83CEFB0506B1}" destId="{59E4290A-CCA3-8947-80B4-A0D15782E290}" srcOrd="1" destOrd="0" presId="urn:microsoft.com/office/officeart/2005/8/layout/funnel1"/>
    <dgm:cxn modelId="{E02C94B5-706F-D34A-8410-4FB509CD5540}" type="presParOf" srcId="{77A27700-F1A8-D544-939C-83CEFB0506B1}" destId="{12C7B836-CFB5-D848-9336-398DFE443089}" srcOrd="2" destOrd="0" presId="urn:microsoft.com/office/officeart/2005/8/layout/funnel1"/>
    <dgm:cxn modelId="{8782B4D2-378B-9F42-80C2-4FFE2A7E1D5B}" type="presParOf" srcId="{77A27700-F1A8-D544-939C-83CEFB0506B1}" destId="{0B0CFB62-0C08-0B42-8D4A-20019D23877B}" srcOrd="3" destOrd="0" presId="urn:microsoft.com/office/officeart/2005/8/layout/funnel1"/>
    <dgm:cxn modelId="{48544DDC-CC14-B24B-9193-157F948FD49B}" type="presParOf" srcId="{77A27700-F1A8-D544-939C-83CEFB0506B1}" destId="{942F47D8-A6B6-0845-AD4F-D6BB219BDFCF}" srcOrd="4" destOrd="0" presId="urn:microsoft.com/office/officeart/2005/8/layout/funnel1"/>
    <dgm:cxn modelId="{5C0BDB1D-F036-474A-A1EE-183130765594}" type="presParOf" srcId="{77A27700-F1A8-D544-939C-83CEFB0506B1}" destId="{6CD5B02E-02AE-3E49-B748-AF3314B3B046}" srcOrd="5" destOrd="0" presId="urn:microsoft.com/office/officeart/2005/8/layout/funnel1"/>
    <dgm:cxn modelId="{24D99376-A50E-EB4E-9A94-9BC18AC415B3}" type="presParOf" srcId="{77A27700-F1A8-D544-939C-83CEFB0506B1}" destId="{8B929C04-AA36-EF4C-9A8F-F895D21E33F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12D7AB-22F1-44BB-861C-B7C9FB13B90D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4C1BDDF-AC3A-45F3-A582-C8C443A5377E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Principales países de importación sector fabricación prendas de vestir</a:t>
          </a:r>
          <a:endParaRPr lang="es-EC" dirty="0">
            <a:solidFill>
              <a:schemeClr val="tx1"/>
            </a:solidFill>
          </a:endParaRPr>
        </a:p>
      </dgm:t>
    </dgm:pt>
    <dgm:pt modelId="{44276C85-BC33-46D6-B3BA-35F0069447F1}" type="parTrans" cxnId="{E64D3899-FF11-4EFD-9A33-0BF2B4AB34B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5F5CFEE-1BE0-450B-AC39-DF267E38855A}" type="sibTrans" cxnId="{E64D3899-FF11-4EFD-9A33-0BF2B4AB34B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4DECCA0-4416-4F2B-A85F-455F812A503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2000-Participación del 59% </a:t>
          </a:r>
        </a:p>
        <a:p>
          <a:r>
            <a:rPr lang="es-EC" dirty="0" smtClean="0">
              <a:solidFill>
                <a:schemeClr val="tx1"/>
              </a:solidFill>
            </a:rPr>
            <a:t>2011 se negoció la importación con una participación del 39% </a:t>
          </a:r>
          <a:endParaRPr lang="es-EC" dirty="0">
            <a:solidFill>
              <a:schemeClr val="tx1"/>
            </a:solidFill>
          </a:endParaRPr>
        </a:p>
      </dgm:t>
    </dgm:pt>
    <dgm:pt modelId="{CB7C8DD5-BCB7-4375-A65B-F525A00B45E8}" type="parTrans" cxnId="{27BC108A-B9EE-4750-ACF4-B21EBBC7191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D92CCC9-C226-4C73-A6F2-44B3D81E991E}" type="sibTrans" cxnId="{27BC108A-B9EE-4750-ACF4-B21EBBC7191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C1C0F8-821D-4661-A125-AAF738FB2B8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Principal socio </a:t>
          </a:r>
          <a:r>
            <a:rPr lang="es-ES_tradnl" dirty="0" smtClean="0">
              <a:solidFill>
                <a:schemeClr val="tx1"/>
              </a:solidFill>
            </a:rPr>
            <a:t>para la importación prendas de vestir fue la Comunidad Andina de Naciones</a:t>
          </a:r>
          <a:endParaRPr lang="es-EC" dirty="0">
            <a:solidFill>
              <a:schemeClr val="tx1"/>
            </a:solidFill>
          </a:endParaRPr>
        </a:p>
      </dgm:t>
    </dgm:pt>
    <dgm:pt modelId="{2E3976B0-7C89-413D-9202-28EA9C2D36A1}" type="parTrans" cxnId="{FEAC7E59-FC20-45A3-AEF1-5B26F5CA60B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51524F9-7AA4-4AC7-BDD7-16C2A9FF1D60}" type="sibTrans" cxnId="{FEAC7E59-FC20-45A3-AEF1-5B26F5CA60B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E962CB5-E5D8-4E8F-9544-1686D23D53A7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Balanza Comercial sector textil – Fabricación prendas de vestir</a:t>
          </a:r>
          <a:endParaRPr lang="es-EC" dirty="0">
            <a:solidFill>
              <a:schemeClr val="tx1"/>
            </a:solidFill>
          </a:endParaRPr>
        </a:p>
      </dgm:t>
    </dgm:pt>
    <dgm:pt modelId="{1D8F8437-4F94-4D75-ABB3-A2F5DF06A632}" type="parTrans" cxnId="{420B5520-4335-4E03-95D8-E3EF2B800D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91BA6D-E8C8-47D0-923E-816976597EEE}" type="sibTrans" cxnId="{420B5520-4335-4E03-95D8-E3EF2B800D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63EC025-4FC3-4A22-AAAF-1048DD55C821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No existen mercados alternos debido a la barrera de competitividad y falta de acuerdos comerciales</a:t>
          </a:r>
          <a:endParaRPr lang="es-EC" dirty="0">
            <a:solidFill>
              <a:schemeClr val="tx1"/>
            </a:solidFill>
          </a:endParaRPr>
        </a:p>
      </dgm:t>
    </dgm:pt>
    <dgm:pt modelId="{E07ECCA9-0A54-4658-B231-6DF51432483C}" type="parTrans" cxnId="{EAF3208A-BC5C-4C57-AC42-926AA9EB628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F09D018-D83E-46B7-BBEB-407FAB811F93}" type="sibTrans" cxnId="{EAF3208A-BC5C-4C57-AC42-926AA9EB628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F3A9409-ADDC-4F0B-A1E3-ACAC6FA87D7D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Debido a la falta de incentivos a la producción local basada en el alto costo de materia prima principalmente importada</a:t>
          </a:r>
          <a:endParaRPr lang="es-EC" dirty="0">
            <a:solidFill>
              <a:schemeClr val="tx1"/>
            </a:solidFill>
          </a:endParaRPr>
        </a:p>
      </dgm:t>
    </dgm:pt>
    <dgm:pt modelId="{13621274-C45C-4567-B892-49E745078CBA}" type="parTrans" cxnId="{1283AAD6-33F4-41F1-AFC4-A04A7A066B7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B84B68F-8AB9-4018-901F-0CB9CD3F3E9E}" type="sibTrans" cxnId="{1283AAD6-33F4-41F1-AFC4-A04A7A066B7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0ED2C25-755B-4816-BB6C-3A54949C99BC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Pasó de estar en equilibrio de balanza comercial en el 2000  a un saldo negativo creciente</a:t>
          </a:r>
          <a:endParaRPr lang="es-EC" dirty="0">
            <a:solidFill>
              <a:schemeClr val="tx1"/>
            </a:solidFill>
          </a:endParaRPr>
        </a:p>
      </dgm:t>
    </dgm:pt>
    <dgm:pt modelId="{E4B7AE5F-D0D1-43C0-AB45-27F42214718C}" type="parTrans" cxnId="{D6002978-4255-4426-B00D-272BA8CEEB9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DB5FD34-56CF-4FA0-9BDB-9C8B6E1428F8}" type="sibTrans" cxnId="{D6002978-4255-4426-B00D-272BA8CEEB9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B3F87AE-14DA-4F64-B3F9-5528DA0BA4C7}" type="pres">
      <dgm:prSet presAssocID="{DE12D7AB-22F1-44BB-861C-B7C9FB13B90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6B50E0-2107-4B79-8E52-61662061B467}" type="pres">
      <dgm:prSet presAssocID="{DE12D7AB-22F1-44BB-861C-B7C9FB13B90D}" presName="dummyMaxCanvas" presStyleCnt="0"/>
      <dgm:spPr/>
    </dgm:pt>
    <dgm:pt modelId="{983FE82A-A8D9-493F-BD52-5995B7E7AA64}" type="pres">
      <dgm:prSet presAssocID="{DE12D7AB-22F1-44BB-861C-B7C9FB13B90D}" presName="parentComposite" presStyleCnt="0"/>
      <dgm:spPr/>
    </dgm:pt>
    <dgm:pt modelId="{26EB5716-830C-40CD-95DF-ACBBFEF2A725}" type="pres">
      <dgm:prSet presAssocID="{DE12D7AB-22F1-44BB-861C-B7C9FB13B90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C460D50B-800D-4827-8CA3-02BA49A5CBD9}" type="pres">
      <dgm:prSet presAssocID="{DE12D7AB-22F1-44BB-861C-B7C9FB13B90D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079A9E52-41C5-44C3-9E12-E0053CE94C2B}" type="pres">
      <dgm:prSet presAssocID="{DE12D7AB-22F1-44BB-861C-B7C9FB13B90D}" presName="childrenComposite" presStyleCnt="0"/>
      <dgm:spPr/>
    </dgm:pt>
    <dgm:pt modelId="{A7B5EA01-BA04-4118-963A-9CB6CC1B336A}" type="pres">
      <dgm:prSet presAssocID="{DE12D7AB-22F1-44BB-861C-B7C9FB13B90D}" presName="dummyMaxCanvas_ChildArea" presStyleCnt="0"/>
      <dgm:spPr/>
    </dgm:pt>
    <dgm:pt modelId="{DB748C7E-B0A1-4508-8423-D019B2BE31AA}" type="pres">
      <dgm:prSet presAssocID="{DE12D7AB-22F1-44BB-861C-B7C9FB13B90D}" presName="fulcrum" presStyleLbl="alignAccFollowNode1" presStyleIdx="2" presStyleCnt="4"/>
      <dgm:spPr/>
    </dgm:pt>
    <dgm:pt modelId="{3B6EF865-25C9-4530-9CBD-0BFF891AACD2}" type="pres">
      <dgm:prSet presAssocID="{DE12D7AB-22F1-44BB-861C-B7C9FB13B90D}" presName="balance_23" presStyleLbl="alignAccFollowNode1" presStyleIdx="3" presStyleCnt="4">
        <dgm:presLayoutVars>
          <dgm:bulletEnabled val="1"/>
        </dgm:presLayoutVars>
      </dgm:prSet>
      <dgm:spPr/>
    </dgm:pt>
    <dgm:pt modelId="{65AA1171-E032-4813-BC11-68A6C005222C}" type="pres">
      <dgm:prSet presAssocID="{DE12D7AB-22F1-44BB-861C-B7C9FB13B90D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880F81-AD74-4EBD-A6D7-AC5C9AB96785}" type="pres">
      <dgm:prSet presAssocID="{DE12D7AB-22F1-44BB-861C-B7C9FB13B90D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4BE88E-B691-4CC0-B1F1-C8F9415622B4}" type="pres">
      <dgm:prSet presAssocID="{DE12D7AB-22F1-44BB-861C-B7C9FB13B90D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C0A516-62C5-4BF4-B1EB-8ABEF2B48983}" type="pres">
      <dgm:prSet presAssocID="{DE12D7AB-22F1-44BB-861C-B7C9FB13B90D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902211-1D97-4314-A097-9B6D6972C633}" type="pres">
      <dgm:prSet presAssocID="{DE12D7AB-22F1-44BB-861C-B7C9FB13B90D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9F1C663-EE1F-8948-998E-F037FA8EFE50}" type="presOf" srcId="{4E962CB5-E5D8-4E8F-9544-1686D23D53A7}" destId="{C460D50B-800D-4827-8CA3-02BA49A5CBD9}" srcOrd="0" destOrd="0" presId="urn:microsoft.com/office/officeart/2005/8/layout/balance1"/>
    <dgm:cxn modelId="{D6002978-4255-4426-B00D-272BA8CEEB9E}" srcId="{4E962CB5-E5D8-4E8F-9544-1686D23D53A7}" destId="{80ED2C25-755B-4816-BB6C-3A54949C99BC}" srcOrd="2" destOrd="0" parTransId="{E4B7AE5F-D0D1-43C0-AB45-27F42214718C}" sibTransId="{EDB5FD34-56CF-4FA0-9BDB-9C8B6E1428F8}"/>
    <dgm:cxn modelId="{20D3B5D6-7177-E843-AE76-0285E0382366}" type="presOf" srcId="{363EC025-4FC3-4A22-AAAF-1048DD55C821}" destId="{65AA1171-E032-4813-BC11-68A6C005222C}" srcOrd="0" destOrd="0" presId="urn:microsoft.com/office/officeart/2005/8/layout/balance1"/>
    <dgm:cxn modelId="{436A0155-C974-3246-8F93-C0EDD6D3D90E}" type="presOf" srcId="{6F3A9409-ADDC-4F0B-A1E3-ACAC6FA87D7D}" destId="{F9880F81-AD74-4EBD-A6D7-AC5C9AB96785}" srcOrd="0" destOrd="0" presId="urn:microsoft.com/office/officeart/2005/8/layout/balance1"/>
    <dgm:cxn modelId="{E64D3899-FF11-4EFD-9A33-0BF2B4AB34B1}" srcId="{DE12D7AB-22F1-44BB-861C-B7C9FB13B90D}" destId="{94C1BDDF-AC3A-45F3-A582-C8C443A5377E}" srcOrd="0" destOrd="0" parTransId="{44276C85-BC33-46D6-B3BA-35F0069447F1}" sibTransId="{35F5CFEE-1BE0-450B-AC39-DF267E38855A}"/>
    <dgm:cxn modelId="{5811453D-5EAF-CF47-B570-961400B30BBD}" type="presOf" srcId="{B0C1C0F8-821D-4661-A125-AAF738FB2B8C}" destId="{DE902211-1D97-4314-A097-9B6D6972C633}" srcOrd="0" destOrd="0" presId="urn:microsoft.com/office/officeart/2005/8/layout/balance1"/>
    <dgm:cxn modelId="{420B5520-4335-4E03-95D8-E3EF2B800DDC}" srcId="{DE12D7AB-22F1-44BB-861C-B7C9FB13B90D}" destId="{4E962CB5-E5D8-4E8F-9544-1686D23D53A7}" srcOrd="1" destOrd="0" parTransId="{1D8F8437-4F94-4D75-ABB3-A2F5DF06A632}" sibTransId="{E591BA6D-E8C8-47D0-923E-816976597EEE}"/>
    <dgm:cxn modelId="{D417E33E-9E25-7749-89AF-C2323D754E86}" type="presOf" srcId="{DE12D7AB-22F1-44BB-861C-B7C9FB13B90D}" destId="{0B3F87AE-14DA-4F64-B3F9-5528DA0BA4C7}" srcOrd="0" destOrd="0" presId="urn:microsoft.com/office/officeart/2005/8/layout/balance1"/>
    <dgm:cxn modelId="{2EA7ECF5-EC17-CD4C-B304-EB89B4762D9F}" type="presOf" srcId="{24DECCA0-4416-4F2B-A85F-455F812A5031}" destId="{E3C0A516-62C5-4BF4-B1EB-8ABEF2B48983}" srcOrd="0" destOrd="0" presId="urn:microsoft.com/office/officeart/2005/8/layout/balance1"/>
    <dgm:cxn modelId="{27BC108A-B9EE-4750-ACF4-B21EBBC71910}" srcId="{94C1BDDF-AC3A-45F3-A582-C8C443A5377E}" destId="{24DECCA0-4416-4F2B-A85F-455F812A5031}" srcOrd="0" destOrd="0" parTransId="{CB7C8DD5-BCB7-4375-A65B-F525A00B45E8}" sibTransId="{FD92CCC9-C226-4C73-A6F2-44B3D81E991E}"/>
    <dgm:cxn modelId="{6DD3871E-D376-CD43-829E-D65F737B54CF}" type="presOf" srcId="{94C1BDDF-AC3A-45F3-A582-C8C443A5377E}" destId="{26EB5716-830C-40CD-95DF-ACBBFEF2A725}" srcOrd="0" destOrd="0" presId="urn:microsoft.com/office/officeart/2005/8/layout/balance1"/>
    <dgm:cxn modelId="{EAF3208A-BC5C-4C57-AC42-926AA9EB628C}" srcId="{4E962CB5-E5D8-4E8F-9544-1686D23D53A7}" destId="{363EC025-4FC3-4A22-AAAF-1048DD55C821}" srcOrd="0" destOrd="0" parTransId="{E07ECCA9-0A54-4658-B231-6DF51432483C}" sibTransId="{2F09D018-D83E-46B7-BBEB-407FAB811F93}"/>
    <dgm:cxn modelId="{519CF851-C408-B940-8B58-C51AA6A63DBE}" type="presOf" srcId="{80ED2C25-755B-4816-BB6C-3A54949C99BC}" destId="{264BE88E-B691-4CC0-B1F1-C8F9415622B4}" srcOrd="0" destOrd="0" presId="urn:microsoft.com/office/officeart/2005/8/layout/balance1"/>
    <dgm:cxn modelId="{1283AAD6-33F4-41F1-AFC4-A04A7A066B75}" srcId="{4E962CB5-E5D8-4E8F-9544-1686D23D53A7}" destId="{6F3A9409-ADDC-4F0B-A1E3-ACAC6FA87D7D}" srcOrd="1" destOrd="0" parTransId="{13621274-C45C-4567-B892-49E745078CBA}" sibTransId="{BB84B68F-8AB9-4018-901F-0CB9CD3F3E9E}"/>
    <dgm:cxn modelId="{FEAC7E59-FC20-45A3-AEF1-5B26F5CA60B7}" srcId="{94C1BDDF-AC3A-45F3-A582-C8C443A5377E}" destId="{B0C1C0F8-821D-4661-A125-AAF738FB2B8C}" srcOrd="1" destOrd="0" parTransId="{2E3976B0-7C89-413D-9202-28EA9C2D36A1}" sibTransId="{B51524F9-7AA4-4AC7-BDD7-16C2A9FF1D60}"/>
    <dgm:cxn modelId="{1D526FC9-A27B-A24A-9C35-04E071666324}" type="presParOf" srcId="{0B3F87AE-14DA-4F64-B3F9-5528DA0BA4C7}" destId="{5A6B50E0-2107-4B79-8E52-61662061B467}" srcOrd="0" destOrd="0" presId="urn:microsoft.com/office/officeart/2005/8/layout/balance1"/>
    <dgm:cxn modelId="{B6B31F5B-DC52-2E48-9C71-3DC2FA85DB2C}" type="presParOf" srcId="{0B3F87AE-14DA-4F64-B3F9-5528DA0BA4C7}" destId="{983FE82A-A8D9-493F-BD52-5995B7E7AA64}" srcOrd="1" destOrd="0" presId="urn:microsoft.com/office/officeart/2005/8/layout/balance1"/>
    <dgm:cxn modelId="{28B40B74-1BAC-0040-833B-9E26D0EEEDD5}" type="presParOf" srcId="{983FE82A-A8D9-493F-BD52-5995B7E7AA64}" destId="{26EB5716-830C-40CD-95DF-ACBBFEF2A725}" srcOrd="0" destOrd="0" presId="urn:microsoft.com/office/officeart/2005/8/layout/balance1"/>
    <dgm:cxn modelId="{F9CE6905-F253-B047-9982-E1CE15793682}" type="presParOf" srcId="{983FE82A-A8D9-493F-BD52-5995B7E7AA64}" destId="{C460D50B-800D-4827-8CA3-02BA49A5CBD9}" srcOrd="1" destOrd="0" presId="urn:microsoft.com/office/officeart/2005/8/layout/balance1"/>
    <dgm:cxn modelId="{D5903D45-AB99-464E-8E3D-B20262F7BE29}" type="presParOf" srcId="{0B3F87AE-14DA-4F64-B3F9-5528DA0BA4C7}" destId="{079A9E52-41C5-44C3-9E12-E0053CE94C2B}" srcOrd="2" destOrd="0" presId="urn:microsoft.com/office/officeart/2005/8/layout/balance1"/>
    <dgm:cxn modelId="{D0DD5E63-187F-F546-935C-4EA9114550EB}" type="presParOf" srcId="{079A9E52-41C5-44C3-9E12-E0053CE94C2B}" destId="{A7B5EA01-BA04-4118-963A-9CB6CC1B336A}" srcOrd="0" destOrd="0" presId="urn:microsoft.com/office/officeart/2005/8/layout/balance1"/>
    <dgm:cxn modelId="{80137B6E-D54A-D04B-930D-88C6CD4C5BEA}" type="presParOf" srcId="{079A9E52-41C5-44C3-9E12-E0053CE94C2B}" destId="{DB748C7E-B0A1-4508-8423-D019B2BE31AA}" srcOrd="1" destOrd="0" presId="urn:microsoft.com/office/officeart/2005/8/layout/balance1"/>
    <dgm:cxn modelId="{66FABCEA-410F-FA48-8A54-3B4BFE993D2F}" type="presParOf" srcId="{079A9E52-41C5-44C3-9E12-E0053CE94C2B}" destId="{3B6EF865-25C9-4530-9CBD-0BFF891AACD2}" srcOrd="2" destOrd="0" presId="urn:microsoft.com/office/officeart/2005/8/layout/balance1"/>
    <dgm:cxn modelId="{A8842BA0-78BD-5842-BB85-5D8824CA8E47}" type="presParOf" srcId="{079A9E52-41C5-44C3-9E12-E0053CE94C2B}" destId="{65AA1171-E032-4813-BC11-68A6C005222C}" srcOrd="3" destOrd="0" presId="urn:microsoft.com/office/officeart/2005/8/layout/balance1"/>
    <dgm:cxn modelId="{528CE40B-DB83-7648-BFEA-9404867D6AEF}" type="presParOf" srcId="{079A9E52-41C5-44C3-9E12-E0053CE94C2B}" destId="{F9880F81-AD74-4EBD-A6D7-AC5C9AB96785}" srcOrd="4" destOrd="0" presId="urn:microsoft.com/office/officeart/2005/8/layout/balance1"/>
    <dgm:cxn modelId="{60F6E796-E131-EF46-B27E-C09D7FBD3EBD}" type="presParOf" srcId="{079A9E52-41C5-44C3-9E12-E0053CE94C2B}" destId="{264BE88E-B691-4CC0-B1F1-C8F9415622B4}" srcOrd="5" destOrd="0" presId="urn:microsoft.com/office/officeart/2005/8/layout/balance1"/>
    <dgm:cxn modelId="{ED7442E3-3B35-7242-8E1A-827E9E5F1C54}" type="presParOf" srcId="{079A9E52-41C5-44C3-9E12-E0053CE94C2B}" destId="{E3C0A516-62C5-4BF4-B1EB-8ABEF2B48983}" srcOrd="6" destOrd="0" presId="urn:microsoft.com/office/officeart/2005/8/layout/balance1"/>
    <dgm:cxn modelId="{0A24EAE4-2471-B94F-A4E1-6680B8574EB9}" type="presParOf" srcId="{079A9E52-41C5-44C3-9E12-E0053CE94C2B}" destId="{DE902211-1D97-4314-A097-9B6D6972C633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C19890-DAB3-4DA6-B4EA-779772A96C13}" type="doc">
      <dgm:prSet loTypeId="urn:microsoft.com/office/officeart/2005/8/layout/vList3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14F77E5C-755F-4CD6-B39A-395C6DD1B64D}">
      <dgm:prSet phldrT="[Texto]"/>
      <dgm:spPr/>
      <dgm:t>
        <a:bodyPr/>
        <a:lstStyle/>
        <a:p>
          <a:pPr algn="l"/>
          <a:r>
            <a:rPr lang="es-EC" dirty="0" smtClean="0">
              <a:latin typeface="Georgia" panose="02040502050405020303" pitchFamily="18" charset="0"/>
            </a:rPr>
            <a:t>Procesos de producción responsable</a:t>
          </a:r>
          <a:endParaRPr lang="es-EC" dirty="0">
            <a:latin typeface="Georgia" panose="02040502050405020303" pitchFamily="18" charset="0"/>
          </a:endParaRPr>
        </a:p>
      </dgm:t>
    </dgm:pt>
    <dgm:pt modelId="{57FA21C1-6BCF-4167-9AD5-5BA2955C36CE}" type="parTrans" cxnId="{2B56E232-4E32-4F33-9B57-BD255CA4A282}">
      <dgm:prSet/>
      <dgm:spPr/>
      <dgm:t>
        <a:bodyPr/>
        <a:lstStyle/>
        <a:p>
          <a:pPr algn="l"/>
          <a:endParaRPr lang="es-EC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CDE5AB3-F6E7-42AA-99E8-B00669C4058A}" type="sibTrans" cxnId="{2B56E232-4E32-4F33-9B57-BD255CA4A282}">
      <dgm:prSet/>
      <dgm:spPr/>
      <dgm:t>
        <a:bodyPr/>
        <a:lstStyle/>
        <a:p>
          <a:pPr algn="l"/>
          <a:endParaRPr lang="es-EC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589899B-C272-45B4-B5B1-C4EC9547CF12}">
      <dgm:prSet/>
      <dgm:spPr/>
      <dgm:t>
        <a:bodyPr/>
        <a:lstStyle/>
        <a:p>
          <a:pPr algn="l"/>
          <a:r>
            <a:rPr lang="es-EC" smtClean="0">
              <a:latin typeface="Georgia" panose="02040502050405020303" pitchFamily="18" charset="0"/>
            </a:rPr>
            <a:t>Manejo de desechos</a:t>
          </a:r>
          <a:endParaRPr lang="es-EC" dirty="0" smtClean="0">
            <a:latin typeface="Georgia" panose="02040502050405020303" pitchFamily="18" charset="0"/>
          </a:endParaRPr>
        </a:p>
      </dgm:t>
    </dgm:pt>
    <dgm:pt modelId="{31E71227-F834-4645-A33C-2235E0751D25}" type="parTrans" cxnId="{99F6E079-4D39-4B74-B897-2458C72FEB66}">
      <dgm:prSet/>
      <dgm:spPr/>
      <dgm:t>
        <a:bodyPr/>
        <a:lstStyle/>
        <a:p>
          <a:pPr algn="l"/>
          <a:endParaRPr lang="es-EC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65006E4-1247-4EA3-85DC-947DB90E8654}" type="sibTrans" cxnId="{99F6E079-4D39-4B74-B897-2458C72FEB66}">
      <dgm:prSet/>
      <dgm:spPr/>
      <dgm:t>
        <a:bodyPr/>
        <a:lstStyle/>
        <a:p>
          <a:pPr algn="l"/>
          <a:endParaRPr lang="es-EC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1C0600A-EF02-4FC6-835F-C45FE7B1AECB}" type="pres">
      <dgm:prSet presAssocID="{93C19890-DAB3-4DA6-B4EA-779772A96C1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D5BEE17-1ECC-4162-8E66-BDBAE1397402}" type="pres">
      <dgm:prSet presAssocID="{14F77E5C-755F-4CD6-B39A-395C6DD1B64D}" presName="composite" presStyleCnt="0"/>
      <dgm:spPr/>
      <dgm:t>
        <a:bodyPr/>
        <a:lstStyle/>
        <a:p>
          <a:endParaRPr lang="es-EC"/>
        </a:p>
      </dgm:t>
    </dgm:pt>
    <dgm:pt modelId="{BABA6A22-8B7D-4727-A25E-59DAF7DA4C81}" type="pres">
      <dgm:prSet presAssocID="{14F77E5C-755F-4CD6-B39A-395C6DD1B64D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24BCD35-09F1-4014-91E9-B89E94CCE6DC}" type="pres">
      <dgm:prSet presAssocID="{14F77E5C-755F-4CD6-B39A-395C6DD1B64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4C282C-D724-4BCE-A88E-4BCCB550F3D6}" type="pres">
      <dgm:prSet presAssocID="{1CDE5AB3-F6E7-42AA-99E8-B00669C4058A}" presName="spacing" presStyleCnt="0"/>
      <dgm:spPr/>
      <dgm:t>
        <a:bodyPr/>
        <a:lstStyle/>
        <a:p>
          <a:endParaRPr lang="es-EC"/>
        </a:p>
      </dgm:t>
    </dgm:pt>
    <dgm:pt modelId="{C64116E9-06BF-4D28-9107-CF6433816D98}" type="pres">
      <dgm:prSet presAssocID="{1589899B-C272-45B4-B5B1-C4EC9547CF12}" presName="composite" presStyleCnt="0"/>
      <dgm:spPr/>
      <dgm:t>
        <a:bodyPr/>
        <a:lstStyle/>
        <a:p>
          <a:endParaRPr lang="es-EC"/>
        </a:p>
      </dgm:t>
    </dgm:pt>
    <dgm:pt modelId="{D92A6FDF-1DF2-4A43-B6A8-42CF29C329FB}" type="pres">
      <dgm:prSet presAssocID="{1589899B-C272-45B4-B5B1-C4EC9547CF12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7945054-1391-40B3-958D-ED6A420C6A8B}" type="pres">
      <dgm:prSet presAssocID="{1589899B-C272-45B4-B5B1-C4EC9547CF12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F6E079-4D39-4B74-B897-2458C72FEB66}" srcId="{93C19890-DAB3-4DA6-B4EA-779772A96C13}" destId="{1589899B-C272-45B4-B5B1-C4EC9547CF12}" srcOrd="1" destOrd="0" parTransId="{31E71227-F834-4645-A33C-2235E0751D25}" sibTransId="{C65006E4-1247-4EA3-85DC-947DB90E8654}"/>
    <dgm:cxn modelId="{D6874A3F-8F39-014E-9CA0-482B26A8C374}" type="presOf" srcId="{14F77E5C-755F-4CD6-B39A-395C6DD1B64D}" destId="{A24BCD35-09F1-4014-91E9-B89E94CCE6DC}" srcOrd="0" destOrd="0" presId="urn:microsoft.com/office/officeart/2005/8/layout/vList3"/>
    <dgm:cxn modelId="{70A8874C-DFCF-C64D-B226-A04CFC9FE065}" type="presOf" srcId="{93C19890-DAB3-4DA6-B4EA-779772A96C13}" destId="{11C0600A-EF02-4FC6-835F-C45FE7B1AECB}" srcOrd="0" destOrd="0" presId="urn:microsoft.com/office/officeart/2005/8/layout/vList3"/>
    <dgm:cxn modelId="{2B56E232-4E32-4F33-9B57-BD255CA4A282}" srcId="{93C19890-DAB3-4DA6-B4EA-779772A96C13}" destId="{14F77E5C-755F-4CD6-B39A-395C6DD1B64D}" srcOrd="0" destOrd="0" parTransId="{57FA21C1-6BCF-4167-9AD5-5BA2955C36CE}" sibTransId="{1CDE5AB3-F6E7-42AA-99E8-B00669C4058A}"/>
    <dgm:cxn modelId="{EB14AEB9-F657-1C4F-96CC-18697C7D1474}" type="presOf" srcId="{1589899B-C272-45B4-B5B1-C4EC9547CF12}" destId="{67945054-1391-40B3-958D-ED6A420C6A8B}" srcOrd="0" destOrd="0" presId="urn:microsoft.com/office/officeart/2005/8/layout/vList3"/>
    <dgm:cxn modelId="{E12C8776-D02F-9644-8AC3-4CCD874DF123}" type="presParOf" srcId="{11C0600A-EF02-4FC6-835F-C45FE7B1AECB}" destId="{8D5BEE17-1ECC-4162-8E66-BDBAE1397402}" srcOrd="0" destOrd="0" presId="urn:microsoft.com/office/officeart/2005/8/layout/vList3"/>
    <dgm:cxn modelId="{512DB4D4-7B5E-444F-B568-CD4C1DD9B070}" type="presParOf" srcId="{8D5BEE17-1ECC-4162-8E66-BDBAE1397402}" destId="{BABA6A22-8B7D-4727-A25E-59DAF7DA4C81}" srcOrd="0" destOrd="0" presId="urn:microsoft.com/office/officeart/2005/8/layout/vList3"/>
    <dgm:cxn modelId="{0E4AF620-68C8-0B42-90C6-6038F5C34328}" type="presParOf" srcId="{8D5BEE17-1ECC-4162-8E66-BDBAE1397402}" destId="{A24BCD35-09F1-4014-91E9-B89E94CCE6DC}" srcOrd="1" destOrd="0" presId="urn:microsoft.com/office/officeart/2005/8/layout/vList3"/>
    <dgm:cxn modelId="{13C8196D-356C-C34A-ADBC-332B55B44AE6}" type="presParOf" srcId="{11C0600A-EF02-4FC6-835F-C45FE7B1AECB}" destId="{764C282C-D724-4BCE-A88E-4BCCB550F3D6}" srcOrd="1" destOrd="0" presId="urn:microsoft.com/office/officeart/2005/8/layout/vList3"/>
    <dgm:cxn modelId="{45BFC09B-9D57-9448-9BA1-124EC1041315}" type="presParOf" srcId="{11C0600A-EF02-4FC6-835F-C45FE7B1AECB}" destId="{C64116E9-06BF-4D28-9107-CF6433816D98}" srcOrd="2" destOrd="0" presId="urn:microsoft.com/office/officeart/2005/8/layout/vList3"/>
    <dgm:cxn modelId="{A41C7D03-D524-374F-8A56-4A636EA4C5E2}" type="presParOf" srcId="{C64116E9-06BF-4D28-9107-CF6433816D98}" destId="{D92A6FDF-1DF2-4A43-B6A8-42CF29C329FB}" srcOrd="0" destOrd="0" presId="urn:microsoft.com/office/officeart/2005/8/layout/vList3"/>
    <dgm:cxn modelId="{1FC403BA-3474-6B4B-B488-6D180EAF4AB7}" type="presParOf" srcId="{C64116E9-06BF-4D28-9107-CF6433816D98}" destId="{67945054-1391-40B3-958D-ED6A420C6A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2F59E-7794-4EA1-8D5A-1105B58CD3F7}" type="datetimeFigureOut">
              <a:rPr lang="es-EC" smtClean="0"/>
              <a:t>21/03/2016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E76B7-2EDF-400E-95AC-AED20E2F6EE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6063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E76B7-2EDF-400E-95AC-AED20E2F6EE9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2418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E88-33A8-4D1E-BE78-5A2EC537ABB1}" type="datetimeFigureOut">
              <a:rPr lang="es-EC" smtClean="0"/>
              <a:t>21/03/2016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8EE6-6D13-4505-A58F-D6628B1F4F0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01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E88-33A8-4D1E-BE78-5A2EC537ABB1}" type="datetimeFigureOut">
              <a:rPr lang="es-EC" smtClean="0"/>
              <a:t>21/03/2016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8EE6-6D13-4505-A58F-D6628B1F4F0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993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E88-33A8-4D1E-BE78-5A2EC537ABB1}" type="datetimeFigureOut">
              <a:rPr lang="es-EC" smtClean="0"/>
              <a:t>21/03/2016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8EE6-6D13-4505-A58F-D6628B1F4F0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3238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E88-33A8-4D1E-BE78-5A2EC537ABB1}" type="datetimeFigureOut">
              <a:rPr lang="es-EC" smtClean="0"/>
              <a:t>21/03/2016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8EE6-6D13-4505-A58F-D6628B1F4F0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4768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E88-33A8-4D1E-BE78-5A2EC537ABB1}" type="datetimeFigureOut">
              <a:rPr lang="es-EC" smtClean="0"/>
              <a:t>21/03/2016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8EE6-6D13-4505-A58F-D6628B1F4F0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3180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E88-33A8-4D1E-BE78-5A2EC537ABB1}" type="datetimeFigureOut">
              <a:rPr lang="es-EC" smtClean="0"/>
              <a:t>21/03/2016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8EE6-6D13-4505-A58F-D6628B1F4F0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0384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E88-33A8-4D1E-BE78-5A2EC537ABB1}" type="datetimeFigureOut">
              <a:rPr lang="es-EC" smtClean="0"/>
              <a:t>21/03/2016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8EE6-6D13-4505-A58F-D6628B1F4F0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0206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E88-33A8-4D1E-BE78-5A2EC537ABB1}" type="datetimeFigureOut">
              <a:rPr lang="es-EC" smtClean="0"/>
              <a:t>21/03/2016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8EE6-6D13-4505-A58F-D6628B1F4F0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11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E88-33A8-4D1E-BE78-5A2EC537ABB1}" type="datetimeFigureOut">
              <a:rPr lang="es-EC" smtClean="0"/>
              <a:t>21/03/2016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8EE6-6D13-4505-A58F-D6628B1F4F0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0648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E88-33A8-4D1E-BE78-5A2EC537ABB1}" type="datetimeFigureOut">
              <a:rPr lang="es-EC" smtClean="0"/>
              <a:t>21/03/2016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8EE6-6D13-4505-A58F-D6628B1F4F0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757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E88-33A8-4D1E-BE78-5A2EC537ABB1}" type="datetimeFigureOut">
              <a:rPr lang="es-EC" smtClean="0"/>
              <a:t>21/03/2016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8EE6-6D13-4505-A58F-D6628B1F4F0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9675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23E88-33A8-4D1E-BE78-5A2EC537ABB1}" type="datetimeFigureOut">
              <a:rPr lang="es-EC" smtClean="0"/>
              <a:t>21/03/2016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28EE6-6D13-4505-A58F-D6628B1F4F0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5569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/>
          <p:nvPr/>
        </p:nvSpPr>
        <p:spPr>
          <a:xfrm>
            <a:off x="1438682" y="638901"/>
            <a:ext cx="9676302" cy="5232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latin typeface="Georgia"/>
              <a:cs typeface="Georgia"/>
            </a:endParaRPr>
          </a:p>
          <a:p>
            <a:pPr algn="ctr"/>
            <a:r>
              <a:rPr lang="en-US" sz="2000" b="1" dirty="0" smtClean="0">
                <a:latin typeface="Georgia"/>
                <a:cs typeface="Georgia"/>
              </a:rPr>
              <a:t>DEPARTAMENTO DE CIENCIAS ECONÓMICAS ADMINISTRATIVAS Y DE COMERCIO</a:t>
            </a:r>
          </a:p>
          <a:p>
            <a:pPr algn="ctr"/>
            <a:r>
              <a:rPr lang="en-US" sz="2000" b="1" dirty="0" smtClean="0">
                <a:latin typeface="Georgia"/>
                <a:cs typeface="Georgia"/>
              </a:rPr>
              <a:t>CARRERA </a:t>
            </a:r>
            <a:r>
              <a:rPr lang="en-US" sz="2000" b="1" dirty="0">
                <a:latin typeface="Georgia"/>
                <a:cs typeface="Georgia"/>
              </a:rPr>
              <a:t>INGENIERÍA EN MERCADOTECNIA</a:t>
            </a:r>
            <a:endParaRPr lang="en-US" b="1" dirty="0">
              <a:latin typeface="Georgia"/>
              <a:cs typeface="Georgia"/>
            </a:endParaRPr>
          </a:p>
          <a:p>
            <a:pPr algn="ctr"/>
            <a:r>
              <a:rPr lang="es-ES" sz="2000" b="1" dirty="0">
                <a:latin typeface="Georgia"/>
                <a:cs typeface="Georgia"/>
              </a:rPr>
              <a:t> </a:t>
            </a:r>
            <a:endParaRPr lang="es-EC" sz="2000" b="1" dirty="0">
              <a:latin typeface="Georgia"/>
              <a:cs typeface="Georgia"/>
            </a:endParaRPr>
          </a:p>
          <a:p>
            <a:pPr algn="ctr"/>
            <a:r>
              <a:rPr lang="es-EC" b="1" dirty="0">
                <a:latin typeface="Georgia"/>
                <a:cs typeface="Georgia"/>
              </a:rPr>
              <a:t>DÍAZ ALDAS LISETH ALEXANDRA</a:t>
            </a:r>
          </a:p>
          <a:p>
            <a:pPr algn="ctr"/>
            <a:r>
              <a:rPr lang="es-EC" b="1" dirty="0" smtClean="0">
                <a:latin typeface="Georgia"/>
                <a:cs typeface="Georgia"/>
              </a:rPr>
              <a:t>UVILLÚS ANDREA </a:t>
            </a:r>
            <a:r>
              <a:rPr lang="es-EC" b="1" dirty="0">
                <a:latin typeface="Georgia"/>
                <a:cs typeface="Georgia"/>
              </a:rPr>
              <a:t>ALEXANDRA</a:t>
            </a:r>
          </a:p>
          <a:p>
            <a:pPr algn="ctr"/>
            <a:endParaRPr lang="es-EC" b="1" dirty="0">
              <a:latin typeface="Georgia"/>
              <a:cs typeface="Georgia"/>
            </a:endParaRPr>
          </a:p>
          <a:p>
            <a:pPr algn="ctr"/>
            <a:r>
              <a:rPr lang="es-ES" b="1" dirty="0">
                <a:latin typeface="Georgia"/>
                <a:cs typeface="Georgia"/>
              </a:rPr>
              <a:t> IMPACTO DE LAS SALVAGUARDIAS COMO RESULTADO DEL CAMBIO DE MATRIZ PRODUCTIVA, APLICADO AL MERCADO DEL SECTOR DE LA CONFECCIÓN INVOLUCRADO A LOS ACTORES DE LA ECONOMÍA POPULAR Y SOLIDARIA (PYMES), EN EL DISTRITO METROPOLITANO DE QUITO EN EL AÑO 2015</a:t>
            </a:r>
          </a:p>
          <a:p>
            <a:pPr algn="ctr"/>
            <a:endParaRPr lang="es-EC" b="1" dirty="0">
              <a:latin typeface="Georgia"/>
              <a:cs typeface="Georgia"/>
            </a:endParaRPr>
          </a:p>
          <a:p>
            <a:pPr algn="ctr"/>
            <a:r>
              <a:rPr lang="es-US" b="1" dirty="0">
                <a:latin typeface="Georgia"/>
                <a:cs typeface="Georgia"/>
              </a:rPr>
              <a:t>DIRECTOR: </a:t>
            </a:r>
            <a:r>
              <a:rPr lang="es-EC" b="1" dirty="0">
                <a:latin typeface="Georgia"/>
                <a:cs typeface="Georgia"/>
              </a:rPr>
              <a:t>ING. SOASTI, MARCO</a:t>
            </a:r>
            <a:endParaRPr lang="es-US" b="1" dirty="0">
              <a:latin typeface="Georgia"/>
              <a:cs typeface="Georgia"/>
            </a:endParaRPr>
          </a:p>
          <a:p>
            <a:pPr algn="ctr"/>
            <a:endParaRPr lang="es-EC" b="1" dirty="0">
              <a:latin typeface="Georgia"/>
              <a:cs typeface="Georgia"/>
            </a:endParaRPr>
          </a:p>
          <a:p>
            <a:pPr algn="ctr"/>
            <a:r>
              <a:rPr lang="es-ES" b="1" dirty="0">
                <a:latin typeface="Georgia"/>
                <a:cs typeface="Georgia"/>
              </a:rPr>
              <a:t> </a:t>
            </a:r>
            <a:r>
              <a:rPr lang="es-US" b="1" dirty="0">
                <a:latin typeface="Georgia"/>
                <a:cs typeface="Georgia"/>
              </a:rPr>
              <a:t>SANGOLQUÍ</a:t>
            </a:r>
            <a:r>
              <a:rPr lang="es-US" b="1" dirty="0" smtClean="0">
                <a:latin typeface="Georgia"/>
                <a:cs typeface="Georgia"/>
              </a:rPr>
              <a:t>, MARZO DE 2016</a:t>
            </a:r>
            <a:endParaRPr lang="es-US" b="1" dirty="0">
              <a:latin typeface="Georgia"/>
              <a:cs typeface="Georgia"/>
            </a:endParaRPr>
          </a:p>
          <a:p>
            <a:endParaRPr lang="es-EC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136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2" y="1323725"/>
            <a:ext cx="3638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 smtClean="0">
                <a:latin typeface="Georgia" panose="02040502050405020303" pitchFamily="18" charset="0"/>
              </a:rPr>
              <a:t>Aranceles para:</a:t>
            </a:r>
            <a:endParaRPr lang="es-EC" sz="2000" dirty="0" smtClean="0">
              <a:latin typeface="Georgia" panose="02040502050405020303" pitchFamily="18" charset="0"/>
            </a:endParaRPr>
          </a:p>
          <a:p>
            <a:r>
              <a:rPr lang="es-EC" sz="2000" dirty="0" smtClean="0">
                <a:latin typeface="Georgia" panose="02040502050405020303" pitchFamily="18" charset="0"/>
              </a:rPr>
              <a:t>Materias primas no esenciales: 5%</a:t>
            </a:r>
          </a:p>
          <a:p>
            <a:endParaRPr lang="es-EC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9530" y="2323998"/>
            <a:ext cx="318009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Georgia" panose="02040502050405020303" pitchFamily="18" charset="0"/>
              </a:rPr>
              <a:t>Bienes de consumo final 45%</a:t>
            </a:r>
          </a:p>
          <a:p>
            <a:endParaRPr lang="es-EC" dirty="0"/>
          </a:p>
        </p:txBody>
      </p:sp>
      <p:sp>
        <p:nvSpPr>
          <p:cNvPr id="7" name="TextBox 6"/>
          <p:cNvSpPr txBox="1"/>
          <p:nvPr/>
        </p:nvSpPr>
        <p:spPr>
          <a:xfrm>
            <a:off x="840184" y="5045887"/>
            <a:ext cx="10380586" cy="7831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Georgia" panose="02040502050405020303" pitchFamily="18" charset="0"/>
              </a:rPr>
              <a:t>CONTRASTE</a:t>
            </a:r>
          </a:p>
          <a:p>
            <a:pPr algn="ctr"/>
            <a:r>
              <a:rPr lang="es-EC" sz="2000" dirty="0" smtClean="0">
                <a:latin typeface="Georgia" panose="02040502050405020303" pitchFamily="18" charset="0"/>
              </a:rPr>
              <a:t>42% de los productos de la resolución del COMEX son bienes intermedios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2247" y="1449407"/>
            <a:ext cx="2849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Georgia" panose="02040502050405020303" pitchFamily="18" charset="0"/>
              </a:rPr>
              <a:t>5 de las 10 materias primas mas utilizadas se encuentran con medidas arancelarias.</a:t>
            </a:r>
          </a:p>
          <a:p>
            <a:pPr algn="ctr"/>
            <a:endParaRPr lang="es-EC" sz="20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17608" y="3279732"/>
            <a:ext cx="2904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Georgia" panose="02040502050405020303" pitchFamily="18" charset="0"/>
              </a:rPr>
              <a:t>Mayores costos en la produccion para las empresas</a:t>
            </a:r>
            <a:endParaRPr lang="es-EC" sz="2000" dirty="0">
              <a:latin typeface="Georgia" panose="02040502050405020303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251462" y="3621655"/>
            <a:ext cx="3755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>
                <a:latin typeface="Georgia" panose="02040502050405020303" pitchFamily="18" charset="0"/>
              </a:rPr>
              <a:t>Materias Primas:</a:t>
            </a:r>
            <a:endParaRPr lang="es-EC" dirty="0" smtClean="0">
              <a:latin typeface="Georgia" panose="02040502050405020303" pitchFamily="18" charset="0"/>
            </a:endParaRPr>
          </a:p>
          <a:p>
            <a:r>
              <a:rPr lang="es-EC" dirty="0" smtClean="0">
                <a:latin typeface="Georgia" panose="02040502050405020303" pitchFamily="18" charset="0"/>
              </a:rPr>
              <a:t>Tejidos </a:t>
            </a:r>
            <a:r>
              <a:rPr lang="es-EC" dirty="0">
                <a:latin typeface="Georgia" panose="02040502050405020303" pitchFamily="18" charset="0"/>
              </a:rPr>
              <a:t>de </a:t>
            </a:r>
            <a:r>
              <a:rPr lang="es-EC" dirty="0" smtClean="0">
                <a:latin typeface="Georgia" panose="02040502050405020303" pitchFamily="18" charset="0"/>
              </a:rPr>
              <a:t>lana , de fibras sintéticas y de hilados </a:t>
            </a:r>
          </a:p>
          <a:p>
            <a:endParaRPr lang="es-EC" dirty="0">
              <a:latin typeface="Georgia" panose="02040502050405020303" pitchFamily="18" charset="0"/>
            </a:endParaRPr>
          </a:p>
        </p:txBody>
      </p:sp>
      <p:pic>
        <p:nvPicPr>
          <p:cNvPr id="12" name="image145.png"/>
          <p:cNvPicPr/>
          <p:nvPr/>
        </p:nvPicPr>
        <p:blipFill>
          <a:blip r:embed="rId2"/>
          <a:srcRect l="7452" t="27310" r="43760" b="16666"/>
          <a:stretch>
            <a:fillRect/>
          </a:stretch>
        </p:blipFill>
        <p:spPr>
          <a:xfrm>
            <a:off x="3270144" y="759417"/>
            <a:ext cx="5893602" cy="4146004"/>
          </a:xfrm>
          <a:prstGeom prst="rect">
            <a:avLst/>
          </a:prstGeom>
          <a:ln/>
        </p:spPr>
      </p:pic>
      <p:sp>
        <p:nvSpPr>
          <p:cNvPr id="13" name="Rectángulo 4"/>
          <p:cNvSpPr/>
          <p:nvPr/>
        </p:nvSpPr>
        <p:spPr>
          <a:xfrm>
            <a:off x="10471051" y="56454"/>
            <a:ext cx="1353105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Georgia"/>
                <a:cs typeface="Georgia"/>
              </a:rPr>
              <a:t>Capítulo 2</a:t>
            </a:r>
            <a:endParaRPr lang="es-EC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123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772" y="2352474"/>
            <a:ext cx="8853190" cy="328890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735810" y="1076488"/>
            <a:ext cx="88650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>
                <a:latin typeface="Arial" panose="020B0604020202020204" pitchFamily="34" charset="0"/>
                <a:ea typeface="Calibri" panose="020F0502020204030204" pitchFamily="34" charset="0"/>
              </a:rPr>
              <a:t>Cronograma para la eliminación progresiva de salvaguardias</a:t>
            </a:r>
            <a:endParaRPr lang="es-EC" sz="3200" dirty="0"/>
          </a:p>
        </p:txBody>
      </p:sp>
      <p:sp>
        <p:nvSpPr>
          <p:cNvPr id="9" name="Rectángulo 4"/>
          <p:cNvSpPr/>
          <p:nvPr/>
        </p:nvSpPr>
        <p:spPr>
          <a:xfrm>
            <a:off x="10471051" y="56454"/>
            <a:ext cx="1353105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Georgia"/>
                <a:cs typeface="Georgia"/>
              </a:rPr>
              <a:t>Capítulo 2</a:t>
            </a:r>
            <a:endParaRPr lang="es-EC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260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9670135"/>
              </p:ext>
            </p:extLst>
          </p:nvPr>
        </p:nvGraphicFramePr>
        <p:xfrm>
          <a:off x="1005601" y="719653"/>
          <a:ext cx="10433545" cy="5105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584652" y="1518823"/>
            <a:ext cx="1808836" cy="1617440"/>
            <a:chOff x="3928533" y="394042"/>
            <a:chExt cx="1524000" cy="1524000"/>
          </a:xfrm>
        </p:grpSpPr>
        <p:sp>
          <p:nvSpPr>
            <p:cNvPr id="7" name="Oval 6"/>
            <p:cNvSpPr/>
            <p:nvPr/>
          </p:nvSpPr>
          <p:spPr>
            <a:xfrm>
              <a:off x="3928533" y="394042"/>
              <a:ext cx="1524000" cy="152400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4074743" y="565915"/>
              <a:ext cx="1331785" cy="1077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>
                  <a:solidFill>
                    <a:srgbClr val="000000"/>
                  </a:solidFill>
                  <a:latin typeface="Georgia"/>
                  <a:cs typeface="Georgia"/>
                </a:rPr>
                <a:t>Salvaguardias</a:t>
              </a:r>
              <a:endParaRPr lang="es-EC" sz="1800" kern="1200" noProof="0" dirty="0">
                <a:solidFill>
                  <a:srgbClr val="000000"/>
                </a:solidFill>
                <a:latin typeface="Georgia"/>
                <a:cs typeface="Georgia"/>
              </a:endParaRPr>
            </a:p>
          </p:txBody>
        </p:sp>
      </p:grpSp>
      <p:sp>
        <p:nvSpPr>
          <p:cNvPr id="9" name="Rectángulo 4"/>
          <p:cNvSpPr/>
          <p:nvPr/>
        </p:nvSpPr>
        <p:spPr>
          <a:xfrm>
            <a:off x="10471051" y="56454"/>
            <a:ext cx="1353105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Georgia"/>
                <a:cs typeface="Georgia"/>
              </a:rPr>
              <a:t>Capítulo 2</a:t>
            </a:r>
            <a:endParaRPr lang="es-EC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095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954269"/>
              </p:ext>
            </p:extLst>
          </p:nvPr>
        </p:nvGraphicFramePr>
        <p:xfrm>
          <a:off x="-2627672" y="648928"/>
          <a:ext cx="11358717" cy="617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8" t="9569" r="12992" b="20000"/>
          <a:stretch/>
        </p:blipFill>
        <p:spPr bwMode="auto">
          <a:xfrm>
            <a:off x="7585956" y="1154212"/>
            <a:ext cx="2841153" cy="2095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6096000" y="5906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Origen de las importaciones fabricación prendas de vestir 2011</a:t>
            </a:r>
            <a:endParaRPr lang="es-EC" dirty="0"/>
          </a:p>
        </p:txBody>
      </p:sp>
      <p:pic>
        <p:nvPicPr>
          <p:cNvPr id="7" name="Picture 61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12518" r="7432" b="16546"/>
          <a:stretch/>
        </p:blipFill>
        <p:spPr bwMode="auto">
          <a:xfrm>
            <a:off x="7138218" y="3699430"/>
            <a:ext cx="4006441" cy="22770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368845" y="3234654"/>
            <a:ext cx="5503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Balanza </a:t>
            </a:r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comercial actividad prendas de vestir periodo 2000-2011</a:t>
            </a:r>
            <a:endParaRPr lang="es-EC" dirty="0"/>
          </a:p>
        </p:txBody>
      </p:sp>
      <p:sp>
        <p:nvSpPr>
          <p:cNvPr id="10" name="Rectángulo 4"/>
          <p:cNvSpPr/>
          <p:nvPr/>
        </p:nvSpPr>
        <p:spPr>
          <a:xfrm>
            <a:off x="10471051" y="56454"/>
            <a:ext cx="1353105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Georgia"/>
                <a:cs typeface="Georgia"/>
              </a:rPr>
              <a:t>Capítulo 2</a:t>
            </a:r>
            <a:endParaRPr lang="es-EC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46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247449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s-EC" sz="4000" b="1" dirty="0">
                <a:latin typeface="Georgia" panose="02040502050405020303" pitchFamily="18" charset="0"/>
              </a:rPr>
              <a:t>Responsabilidad </a:t>
            </a:r>
            <a:r>
              <a:rPr lang="es-EC" sz="4000" b="1" dirty="0" smtClean="0">
                <a:latin typeface="Georgia" panose="02040502050405020303" pitchFamily="18" charset="0"/>
              </a:rPr>
              <a:t>Social</a:t>
            </a:r>
            <a:endParaRPr lang="es-EC" sz="4000" b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446698"/>
              </p:ext>
            </p:extLst>
          </p:nvPr>
        </p:nvGraphicFramePr>
        <p:xfrm>
          <a:off x="5959461" y="1382017"/>
          <a:ext cx="6876081" cy="336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5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14151" r="4671" b="5061"/>
          <a:stretch/>
        </p:blipFill>
        <p:spPr bwMode="auto">
          <a:xfrm>
            <a:off x="15497" y="896695"/>
            <a:ext cx="6958739" cy="4959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4"/>
          <p:cNvSpPr/>
          <p:nvPr/>
        </p:nvSpPr>
        <p:spPr>
          <a:xfrm>
            <a:off x="10471051" y="56454"/>
            <a:ext cx="1353105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Georgia"/>
                <a:cs typeface="Georgia"/>
              </a:rPr>
              <a:t>Capítulo 2</a:t>
            </a:r>
            <a:endParaRPr lang="es-EC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582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55" y="619982"/>
            <a:ext cx="5043948" cy="51208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56212609"/>
              </p:ext>
            </p:extLst>
          </p:nvPr>
        </p:nvGraphicFramePr>
        <p:xfrm>
          <a:off x="-1761195" y="56454"/>
          <a:ext cx="10517737" cy="6313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4"/>
          <p:cNvSpPr/>
          <p:nvPr/>
        </p:nvSpPr>
        <p:spPr>
          <a:xfrm>
            <a:off x="10471051" y="56454"/>
            <a:ext cx="1353105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Georgia"/>
                <a:cs typeface="Georgia"/>
              </a:rPr>
              <a:t>Capítulo 2</a:t>
            </a:r>
            <a:endParaRPr lang="es-EC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073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43428196"/>
              </p:ext>
            </p:extLst>
          </p:nvPr>
        </p:nvGraphicFramePr>
        <p:xfrm>
          <a:off x="243716" y="737937"/>
          <a:ext cx="11725360" cy="520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4"/>
          <p:cNvSpPr/>
          <p:nvPr/>
        </p:nvSpPr>
        <p:spPr>
          <a:xfrm>
            <a:off x="10471777" y="56454"/>
            <a:ext cx="13516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Georgia"/>
                <a:cs typeface="Georgia"/>
              </a:rPr>
              <a:t>Capítulo </a:t>
            </a:r>
            <a:r>
              <a:rPr lang="es-EC" sz="2000" dirty="0">
                <a:latin typeface="Georgia"/>
                <a:cs typeface="Georgi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889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151" y="752203"/>
            <a:ext cx="11604539" cy="1325563"/>
          </a:xfrm>
        </p:spPr>
        <p:txBody>
          <a:bodyPr>
            <a:noAutofit/>
          </a:bodyPr>
          <a:lstStyle/>
          <a:p>
            <a:pPr algn="ctr"/>
            <a:r>
              <a:rPr lang="es-EC" sz="3600" dirty="0" smtClean="0">
                <a:latin typeface="Georgia" panose="02040502050405020303" pitchFamily="18" charset="0"/>
              </a:rPr>
              <a:t> ¿Cuál </a:t>
            </a:r>
            <a:r>
              <a:rPr lang="es-EC" sz="3600" dirty="0">
                <a:latin typeface="Georgia" panose="02040502050405020303" pitchFamily="18" charset="0"/>
              </a:rPr>
              <a:t>ha sido el principal componente del proceso productivo afectado por las salvaguardias implementadas en marzo del 2015 en Ecuador?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218948" y="2048595"/>
            <a:ext cx="47246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800" dirty="0">
                <a:latin typeface="Georgia" panose="02040502050405020303" pitchFamily="18" charset="0"/>
              </a:rPr>
              <a:t>El 82% de los encuestados señala que el principal componente del proceso productivo afectado por las </a:t>
            </a:r>
            <a:r>
              <a:rPr lang="es-EC" sz="2800" dirty="0" smtClean="0">
                <a:latin typeface="Georgia" panose="02040502050405020303" pitchFamily="18" charset="0"/>
              </a:rPr>
              <a:t>salvaguardias son las materias primas</a:t>
            </a:r>
            <a:endParaRPr lang="es-EC" sz="2800" dirty="0">
              <a:latin typeface="Georgia" panose="02040502050405020303" pitchFamily="18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151" y="2310637"/>
            <a:ext cx="6671329" cy="3785362"/>
          </a:xfrm>
          <a:prstGeom prst="rect">
            <a:avLst/>
          </a:prstGeom>
        </p:spPr>
      </p:pic>
      <p:sp>
        <p:nvSpPr>
          <p:cNvPr id="6" name="Rectángulo 4"/>
          <p:cNvSpPr/>
          <p:nvPr/>
        </p:nvSpPr>
        <p:spPr>
          <a:xfrm>
            <a:off x="10471777" y="56454"/>
            <a:ext cx="13516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Georgia"/>
                <a:cs typeface="Georgia"/>
              </a:rPr>
              <a:t>Capítulo </a:t>
            </a:r>
            <a:r>
              <a:rPr lang="es-EC" sz="2000" dirty="0">
                <a:latin typeface="Georgia"/>
                <a:cs typeface="Georgi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8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67074" y="1074820"/>
            <a:ext cx="4668252" cy="1325563"/>
          </a:xfrm>
        </p:spPr>
        <p:txBody>
          <a:bodyPr>
            <a:normAutofit fontScale="90000"/>
          </a:bodyPr>
          <a:lstStyle/>
          <a:p>
            <a:pPr lvl="3" algn="ctr" rtl="0">
              <a:lnSpc>
                <a:spcPct val="90000"/>
              </a:lnSpc>
              <a:spcBef>
                <a:spcPct val="0"/>
              </a:spcBef>
            </a:pPr>
            <a:r>
              <a:rPr lang="es-EC" sz="3600" dirty="0" smtClean="0">
                <a:latin typeface="Georgia" panose="02040502050405020303" pitchFamily="18" charset="0"/>
              </a:rPr>
              <a:t> </a:t>
            </a:r>
            <a:r>
              <a:rPr lang="es-EC" sz="3600" dirty="0">
                <a:latin typeface="Georgia" panose="02040502050405020303" pitchFamily="18" charset="0"/>
              </a:rPr>
              <a:t>¿Cuál ha sido el comportamiento de la demanda ante el cambio en el precio</a:t>
            </a:r>
            <a:r>
              <a:rPr lang="es-EC" sz="3600" dirty="0" smtClean="0">
                <a:latin typeface="Georgia" panose="02040502050405020303" pitchFamily="18" charset="0"/>
              </a:rPr>
              <a:t>?</a:t>
            </a:r>
            <a:endParaRPr lang="es-EC" sz="3600" dirty="0">
              <a:latin typeface="Georgia" panose="02040502050405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139"/>
            <a:ext cx="6896958" cy="489772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536425" y="2640043"/>
            <a:ext cx="4173793" cy="334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800"/>
              </a:spcAft>
            </a:pPr>
            <a:r>
              <a:rPr lang="es-EC" sz="24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Del total de las empresas encuestadas el 6</a:t>
            </a:r>
            <a:r>
              <a:rPr lang="es-EC" sz="2400" dirty="0" smtClean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s-EC" sz="24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% afirman que el precio ha sido afectado por la medida, causando una afectación al consumidor final.</a:t>
            </a:r>
            <a:endParaRPr lang="es-EC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4"/>
          <p:cNvSpPr/>
          <p:nvPr/>
        </p:nvSpPr>
        <p:spPr>
          <a:xfrm>
            <a:off x="10471777" y="56454"/>
            <a:ext cx="13516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Georgia"/>
                <a:cs typeface="Georgia"/>
              </a:rPr>
              <a:t>Capítulo </a:t>
            </a:r>
            <a:r>
              <a:rPr lang="es-EC" sz="2000" dirty="0">
                <a:latin typeface="Georgia"/>
                <a:cs typeface="Georgi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95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6683" y="76177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C" sz="3600" dirty="0">
                <a:latin typeface="Georgia" panose="02040502050405020303" pitchFamily="18" charset="0"/>
              </a:rPr>
              <a:t>Generalmente, ¿Cuando el cliente reemplaza las prendas de vestir de su empresa por un producto de costos más bajos que origen tienen las prendas?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801853" y="2374857"/>
            <a:ext cx="50804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800"/>
              </a:spcAft>
            </a:pPr>
            <a:r>
              <a:rPr lang="es-EC" sz="24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EC" sz="2400" dirty="0" smtClean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 </a:t>
            </a:r>
            <a:r>
              <a:rPr lang="es-EC" sz="24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76,5% reconoce que el origen del producto de reemplazo es </a:t>
            </a:r>
            <a:r>
              <a:rPr lang="es-EC" sz="2400" dirty="0" smtClean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nacional, mientras que le 23,8 % de las personas encuestadas señala que se reemplaza el producto por prendas de vestir extranjeras.</a:t>
            </a:r>
            <a:endParaRPr lang="es-EC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997" y="2374857"/>
            <a:ext cx="6080486" cy="379422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471777" y="56454"/>
            <a:ext cx="13516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Georgia"/>
                <a:cs typeface="Georgia"/>
              </a:rPr>
              <a:t>Capítulo </a:t>
            </a:r>
            <a:r>
              <a:rPr lang="es-EC" sz="2000" dirty="0">
                <a:latin typeface="Georgia"/>
                <a:cs typeface="Georgi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95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7478" y="917984"/>
            <a:ext cx="10515600" cy="4951873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>
                <a:hlinkClick r:id="rId2" action="ppaction://hlinksldjump"/>
              </a:rPr>
              <a:t>CAPÍTULO </a:t>
            </a:r>
            <a:r>
              <a:rPr lang="es-ES_tradnl" dirty="0" smtClean="0">
                <a:hlinkClick r:id="rId2" action="ppaction://hlinksldjump"/>
              </a:rPr>
              <a:t>1</a:t>
            </a:r>
            <a:endParaRPr lang="es-ES_tradnl" dirty="0" smtClean="0"/>
          </a:p>
          <a:p>
            <a:pPr lvl="1"/>
            <a:r>
              <a:rPr lang="es-ES_tradnl" dirty="0"/>
              <a:t>PLANTEAMIENTO DEL PROBLEMA DE </a:t>
            </a:r>
            <a:r>
              <a:rPr lang="es-ES_tradnl" dirty="0" smtClean="0"/>
              <a:t>INVESTIGACIÓN.</a:t>
            </a:r>
          </a:p>
          <a:p>
            <a:r>
              <a:rPr lang="es-ES_tradnl" dirty="0">
                <a:hlinkClick r:id="rId3" action="ppaction://hlinksldjump"/>
              </a:rPr>
              <a:t>CAPÍTULO </a:t>
            </a:r>
            <a:r>
              <a:rPr lang="es-ES_tradnl" dirty="0" smtClean="0">
                <a:hlinkClick r:id="rId3" action="ppaction://hlinksldjump"/>
              </a:rPr>
              <a:t>2</a:t>
            </a:r>
            <a:endParaRPr lang="es-ES_tradnl" dirty="0" smtClean="0"/>
          </a:p>
          <a:p>
            <a:pPr lvl="1"/>
            <a:r>
              <a:rPr lang="es-ES_tradnl" dirty="0"/>
              <a:t>MARCO </a:t>
            </a:r>
            <a:r>
              <a:rPr lang="es-ES_tradnl" dirty="0" smtClean="0"/>
              <a:t>TEÓRICO</a:t>
            </a:r>
          </a:p>
          <a:p>
            <a:r>
              <a:rPr lang="es-ES_tradnl" dirty="0">
                <a:hlinkClick r:id="" action="ppaction://noaction"/>
              </a:rPr>
              <a:t>CAPÍTULO </a:t>
            </a:r>
            <a:r>
              <a:rPr lang="es-ES_tradnl" dirty="0" smtClean="0">
                <a:hlinkClick r:id="" action="ppaction://noaction"/>
              </a:rPr>
              <a:t>3</a:t>
            </a:r>
            <a:endParaRPr lang="es-ES_tradnl" dirty="0" smtClean="0"/>
          </a:p>
          <a:p>
            <a:pPr lvl="1"/>
            <a:r>
              <a:rPr lang="es-ES_tradnl" dirty="0"/>
              <a:t>MARCO </a:t>
            </a:r>
            <a:r>
              <a:rPr lang="es-ES_tradnl" dirty="0" smtClean="0"/>
              <a:t>METODOLÓGICO.</a:t>
            </a:r>
          </a:p>
          <a:p>
            <a:r>
              <a:rPr lang="es-ES_tradnl" dirty="0" smtClean="0">
                <a:hlinkClick r:id="rId4" action="ppaction://hlinksldjump"/>
              </a:rPr>
              <a:t>CAPTULO 4</a:t>
            </a:r>
            <a:endParaRPr lang="es-ES_tradnl" dirty="0" smtClean="0"/>
          </a:p>
          <a:p>
            <a:pPr lvl="1"/>
            <a:r>
              <a:rPr lang="es-ES_tradnl" dirty="0"/>
              <a:t>MARCO </a:t>
            </a:r>
            <a:r>
              <a:rPr lang="es-ES_tradnl" dirty="0" smtClean="0"/>
              <a:t>EMPÍRICO</a:t>
            </a:r>
          </a:p>
          <a:p>
            <a:r>
              <a:rPr lang="es-ES_tradnl" dirty="0">
                <a:hlinkClick r:id="" action="ppaction://noaction"/>
              </a:rPr>
              <a:t>CAPÍTULO </a:t>
            </a:r>
            <a:r>
              <a:rPr lang="es-ES_tradnl" dirty="0" smtClean="0">
                <a:hlinkClick r:id="" action="ppaction://noaction"/>
              </a:rPr>
              <a:t>5</a:t>
            </a:r>
            <a:endParaRPr lang="es-ES_tradnl" dirty="0" smtClean="0"/>
          </a:p>
          <a:p>
            <a:pPr lvl="1"/>
            <a:r>
              <a:rPr lang="es-ES_tradnl" dirty="0" smtClean="0"/>
              <a:t>PROPUESTA</a:t>
            </a:r>
          </a:p>
          <a:p>
            <a:r>
              <a:rPr lang="es-ES_tradnl" dirty="0">
                <a:hlinkClick r:id="" action="ppaction://noaction"/>
              </a:rPr>
              <a:t>CAPÍTULO </a:t>
            </a:r>
            <a:r>
              <a:rPr lang="es-ES_tradnl" dirty="0" smtClean="0">
                <a:hlinkClick r:id="" action="ppaction://noaction"/>
              </a:rPr>
              <a:t>6</a:t>
            </a:r>
            <a:endParaRPr lang="es-ES_tradnl" dirty="0" smtClean="0"/>
          </a:p>
          <a:p>
            <a:pPr lvl="1"/>
            <a:r>
              <a:rPr lang="es-ES_tradnl" dirty="0"/>
              <a:t>CONCLUSIONES Y RECOMENDACIONES</a:t>
            </a:r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199" y="0"/>
            <a:ext cx="10515600" cy="917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smtClean="0"/>
              <a:t>Índice.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5519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97305"/>
            <a:ext cx="10515600" cy="1325563"/>
          </a:xfrm>
        </p:spPr>
        <p:txBody>
          <a:bodyPr>
            <a:normAutofit/>
          </a:bodyPr>
          <a:lstStyle/>
          <a:p>
            <a:r>
              <a:rPr lang="es-EC" sz="3600" dirty="0">
                <a:latin typeface="Georgia" panose="02040502050405020303" pitchFamily="18" charset="0"/>
              </a:rPr>
              <a:t>Indique por favor, que tema sobre salvaguardias considera necesario que su organización fortalezca.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63" y="1822868"/>
            <a:ext cx="7109282" cy="38953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491664" y="1822868"/>
            <a:ext cx="45238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>
                <a:latin typeface="Georgia" panose="02040502050405020303" pitchFamily="18" charset="0"/>
                <a:ea typeface="Calibri" panose="020F0502020204030204" pitchFamily="34" charset="0"/>
              </a:rPr>
              <a:t>37</a:t>
            </a:r>
            <a:r>
              <a:rPr lang="es-EC" sz="2400" dirty="0">
                <a:latin typeface="Georgia" panose="02040502050405020303" pitchFamily="18" charset="0"/>
                <a:ea typeface="Calibri" panose="020F0502020204030204" pitchFamily="34" charset="0"/>
              </a:rPr>
              <a:t>% de las empresas consideran importante fortalecer conocimientos sobre las </a:t>
            </a:r>
            <a:r>
              <a:rPr lang="es-EC" sz="2400" dirty="0" smtClean="0">
                <a:latin typeface="Georgia" panose="02040502050405020303" pitchFamily="18" charset="0"/>
                <a:ea typeface="Calibri" panose="020F0502020204030204" pitchFamily="34" charset="0"/>
              </a:rPr>
              <a:t>restricciones </a:t>
            </a:r>
          </a:p>
          <a:p>
            <a:r>
              <a:rPr lang="es-EC" sz="2400" dirty="0" smtClean="0">
                <a:latin typeface="Georgia" panose="02040502050405020303" pitchFamily="18" charset="0"/>
                <a:ea typeface="Calibri" panose="020F0502020204030204" pitchFamily="34" charset="0"/>
              </a:rPr>
              <a:t>35 </a:t>
            </a:r>
            <a:r>
              <a:rPr lang="es-EC" sz="2400" dirty="0">
                <a:latin typeface="Georgia" panose="02040502050405020303" pitchFamily="18" charset="0"/>
                <a:ea typeface="Calibri" panose="020F0502020204030204" pitchFamily="34" charset="0"/>
              </a:rPr>
              <a:t>% quiere saber más sobre ventajas y </a:t>
            </a:r>
            <a:r>
              <a:rPr lang="es-EC" sz="2400" dirty="0" smtClean="0">
                <a:latin typeface="Georgia" panose="02040502050405020303" pitchFamily="18" charset="0"/>
                <a:ea typeface="Calibri" panose="020F0502020204030204" pitchFamily="34" charset="0"/>
              </a:rPr>
              <a:t>desventajas</a:t>
            </a:r>
          </a:p>
          <a:p>
            <a:r>
              <a:rPr lang="es-EC" sz="2400" dirty="0" smtClean="0">
                <a:latin typeface="Georgia" panose="02040502050405020303" pitchFamily="18" charset="0"/>
                <a:ea typeface="Calibri" panose="020F0502020204030204" pitchFamily="34" charset="0"/>
              </a:rPr>
              <a:t>22 </a:t>
            </a:r>
            <a:r>
              <a:rPr lang="es-EC" sz="2400" dirty="0">
                <a:latin typeface="Georgia" panose="02040502050405020303" pitchFamily="18" charset="0"/>
                <a:ea typeface="Calibri" panose="020F0502020204030204" pitchFamily="34" charset="0"/>
              </a:rPr>
              <a:t>% en </a:t>
            </a:r>
            <a:r>
              <a:rPr lang="es-EC" sz="2400" dirty="0" smtClean="0">
                <a:latin typeface="Georgia" panose="02040502050405020303" pitchFamily="18" charset="0"/>
                <a:ea typeface="Calibri" panose="020F0502020204030204" pitchFamily="34" charset="0"/>
              </a:rPr>
              <a:t>temporalidad</a:t>
            </a:r>
          </a:p>
          <a:p>
            <a:r>
              <a:rPr lang="es-EC" sz="2400" dirty="0" smtClean="0">
                <a:latin typeface="Georgia" panose="02040502050405020303" pitchFamily="18" charset="0"/>
                <a:ea typeface="Calibri" panose="020F0502020204030204" pitchFamily="34" charset="0"/>
              </a:rPr>
              <a:t>6 </a:t>
            </a:r>
            <a:r>
              <a:rPr lang="es-EC" sz="2400" dirty="0">
                <a:latin typeface="Georgia" panose="02040502050405020303" pitchFamily="18" charset="0"/>
                <a:ea typeface="Calibri" panose="020F0502020204030204" pitchFamily="34" charset="0"/>
              </a:rPr>
              <a:t>% considera importe saber sobre el objetivo de las salvaguardias.</a:t>
            </a:r>
            <a:endParaRPr lang="es-EC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264828"/>
              </p:ext>
            </p:extLst>
          </p:nvPr>
        </p:nvGraphicFramePr>
        <p:xfrm>
          <a:off x="477477" y="508447"/>
          <a:ext cx="11282517" cy="543024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10252"/>
                <a:gridCol w="1323044"/>
                <a:gridCol w="698261"/>
                <a:gridCol w="1260367"/>
                <a:gridCol w="1283109"/>
                <a:gridCol w="1274545"/>
                <a:gridCol w="1832939"/>
              </a:tblGrid>
              <a:tr h="30035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  <a:latin typeface="Georgia" pitchFamily="18" charset="0"/>
                        </a:rPr>
                        <a:t>Propuesta 1.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0621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>
                          <a:effectLst/>
                          <a:latin typeface="Georgia" pitchFamily="18" charset="0"/>
                        </a:rPr>
                        <a:t>Objetivo </a:t>
                      </a:r>
                      <a:r>
                        <a:rPr lang="es-EC" sz="1600" b="1" u="none" strike="noStrike" dirty="0" smtClean="0">
                          <a:effectLst/>
                          <a:latin typeface="Georgia" pitchFamily="18" charset="0"/>
                        </a:rPr>
                        <a:t>Estratégico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>
                          <a:effectLst/>
                          <a:latin typeface="Georgia" pitchFamily="18" charset="0"/>
                        </a:rPr>
                        <a:t>Indicador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>
                          <a:effectLst/>
                          <a:latin typeface="Georgia" pitchFamily="18" charset="0"/>
                        </a:rPr>
                        <a:t>Meta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  <a:latin typeface="Georgia" pitchFamily="18" charset="0"/>
                        </a:rPr>
                        <a:t>Impulsor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>
                          <a:effectLst/>
                          <a:latin typeface="Georgia" pitchFamily="18" charset="0"/>
                        </a:rPr>
                        <a:t>Estrategia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>
                          <a:effectLst/>
                          <a:latin typeface="Georgia" pitchFamily="18" charset="0"/>
                        </a:rPr>
                        <a:t>Medición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>
                          <a:effectLst/>
                          <a:latin typeface="Georgia" pitchFamily="18" charset="0"/>
                        </a:rPr>
                        <a:t>Responsable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33640">
                <a:tc>
                  <a:txBody>
                    <a:bodyPr/>
                    <a:lstStyle/>
                    <a:p>
                      <a:pPr marL="0" indent="0" algn="l" fontAlgn="ctr"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es-EC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Implementar</a:t>
                      </a:r>
                      <a:r>
                        <a:rPr lang="es-EC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 el Benchmarking como estrategia para el mejoramiento </a:t>
                      </a: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de la estructura productiva y</a:t>
                      </a:r>
                      <a:r>
                        <a:rPr lang="es-EC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políticas internas de las PYMES</a:t>
                      </a:r>
                      <a:r>
                        <a:rPr lang="es-EC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 con el propósito de generar </a:t>
                      </a: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una</a:t>
                      </a:r>
                      <a:r>
                        <a:rPr lang="es-EC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ventaja competitiva.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Número de PYMES</a:t>
                      </a:r>
                      <a:r>
                        <a:rPr lang="es-EC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número 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Georgia" pitchFamily="18" charset="0"/>
                        </a:rPr>
                        <a:t>90%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  <a:latin typeface="Georgia" pitchFamily="18" charset="0"/>
                        </a:rPr>
                        <a:t> </a:t>
                      </a:r>
                      <a:r>
                        <a:rPr lang="es-EC" sz="1600" u="none" strike="noStrike" dirty="0" smtClean="0">
                          <a:effectLst/>
                          <a:latin typeface="Georgia" pitchFamily="18" charset="0"/>
                        </a:rPr>
                        <a:t>PYMES dedicadas</a:t>
                      </a:r>
                      <a:r>
                        <a:rPr lang="es-EC" sz="1600" u="none" strike="noStrike" baseline="0" dirty="0" smtClean="0">
                          <a:effectLst/>
                          <a:latin typeface="Georgia" pitchFamily="18" charset="0"/>
                        </a:rPr>
                        <a:t> a la confección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Reinvención de los métodos</a:t>
                      </a:r>
                      <a:r>
                        <a:rPr lang="es-EC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de gestión empresarial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Trimestral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  <a:latin typeface="Georgia" pitchFamily="18" charset="0"/>
                        </a:rPr>
                        <a:t> </a:t>
                      </a:r>
                      <a:r>
                        <a:rPr lang="es-EC" sz="1600" u="none" strike="noStrike" dirty="0" smtClean="0">
                          <a:effectLst/>
                          <a:latin typeface="Georgia" pitchFamily="18" charset="0"/>
                        </a:rPr>
                        <a:t>Gerencia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03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  <a:latin typeface="Georgia" pitchFamily="18" charset="0"/>
                        </a:rPr>
                        <a:t> 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  <a:latin typeface="Georgia" pitchFamily="18" charset="0"/>
                        </a:rPr>
                        <a:t> 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03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  <a:latin typeface="Georgia" pitchFamily="18" charset="0"/>
                        </a:rPr>
                        <a:t>ACTIVIDAD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  <a:latin typeface="Georgia" pitchFamily="18" charset="0"/>
                        </a:rPr>
                        <a:t>ACCIONES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56011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es-EC" sz="1600" u="none" strike="noStrike" dirty="0" smtClean="0">
                          <a:effectLst/>
                          <a:latin typeface="Georgia" pitchFamily="18" charset="0"/>
                        </a:rPr>
                        <a:t>Identificación </a:t>
                      </a:r>
                      <a:r>
                        <a:rPr lang="es-EC" sz="1600" u="none" strike="noStrike" dirty="0">
                          <a:effectLst/>
                          <a:latin typeface="Georgia" pitchFamily="18" charset="0"/>
                        </a:rPr>
                        <a:t>las necesidades de materia prima y maquinaria tecnológica de las PYMES dedicadas a la confección en el Distrito Metropolitano de Quito  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fontAlgn="b"/>
                      <a:r>
                        <a:rPr lang="es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Sondeo</a:t>
                      </a:r>
                      <a:r>
                        <a:rPr lang="es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de Opinión</a:t>
                      </a:r>
                    </a:p>
                    <a:p>
                      <a:pPr algn="just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01063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es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Comparación</a:t>
                      </a:r>
                      <a:r>
                        <a:rPr lang="es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frente a las empresas de la competencia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fontAlgn="b"/>
                      <a:r>
                        <a:rPr lang="es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</a:rPr>
                        <a:t>Reconocimiento</a:t>
                      </a:r>
                      <a:r>
                        <a:rPr lang="es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</a:rPr>
                        <a:t> de la competencia</a:t>
                      </a:r>
                    </a:p>
                    <a:p>
                      <a:pPr algn="just" fontAlgn="b"/>
                      <a:r>
                        <a:rPr lang="es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</a:rPr>
                        <a:t>Análisis de la situación empresarial de la competencia</a:t>
                      </a:r>
                    </a:p>
                    <a:p>
                      <a:pPr algn="just" fontAlgn="b"/>
                      <a:r>
                        <a:rPr lang="es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Desarrollo</a:t>
                      </a:r>
                      <a:r>
                        <a:rPr lang="es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de ventajas competitivas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86520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es-EC" sz="1600" u="none" strike="noStrike" dirty="0">
                          <a:effectLst/>
                          <a:latin typeface="Georgia" pitchFamily="18" charset="0"/>
                        </a:rPr>
                        <a:t>Mayor </a:t>
                      </a:r>
                      <a:r>
                        <a:rPr lang="es-EC" sz="1600" u="none" strike="noStrike" dirty="0" smtClean="0">
                          <a:effectLst/>
                          <a:latin typeface="Georgia" pitchFamily="18" charset="0"/>
                        </a:rPr>
                        <a:t>control </a:t>
                      </a:r>
                      <a:r>
                        <a:rPr lang="es-EC" sz="1600" u="none" strike="noStrike" dirty="0">
                          <a:effectLst/>
                          <a:latin typeface="Georgia" pitchFamily="18" charset="0"/>
                        </a:rPr>
                        <a:t>interno y una buena administración de recursos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fontAlgn="b"/>
                      <a:r>
                        <a:rPr lang="es-EC" sz="1600" u="none" strike="noStrike" dirty="0" smtClean="0">
                          <a:effectLst/>
                          <a:latin typeface="Georgia" pitchFamily="18" charset="0"/>
                        </a:rPr>
                        <a:t>Establecimiento niveles </a:t>
                      </a:r>
                      <a:r>
                        <a:rPr lang="es-EC" sz="1600" u="none" strike="noStrike" dirty="0">
                          <a:effectLst/>
                          <a:latin typeface="Georgia" pitchFamily="18" charset="0"/>
                        </a:rPr>
                        <a:t>de </a:t>
                      </a:r>
                      <a:r>
                        <a:rPr lang="es-EC" sz="1600" u="none" strike="noStrike" dirty="0" smtClean="0">
                          <a:effectLst/>
                          <a:latin typeface="Georgia" pitchFamily="18" charset="0"/>
                        </a:rPr>
                        <a:t>productividad </a:t>
                      </a:r>
                      <a:r>
                        <a:rPr lang="es-EC" sz="1600" u="none" strike="noStrike" dirty="0">
                          <a:effectLst/>
                          <a:latin typeface="Georgia" pitchFamily="18" charset="0"/>
                        </a:rPr>
                        <a:t>en las PYMES dedicadas a la </a:t>
                      </a:r>
                      <a:r>
                        <a:rPr lang="es-EC" sz="1600" u="none" strike="noStrike" dirty="0" smtClean="0">
                          <a:effectLst/>
                          <a:latin typeface="Georgia" pitchFamily="18" charset="0"/>
                        </a:rPr>
                        <a:t>confección.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4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706582"/>
              </p:ext>
            </p:extLst>
          </p:nvPr>
        </p:nvGraphicFramePr>
        <p:xfrm>
          <a:off x="403121" y="765173"/>
          <a:ext cx="11385757" cy="484019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400669"/>
                <a:gridCol w="2411730"/>
                <a:gridCol w="685800"/>
                <a:gridCol w="1348740"/>
                <a:gridCol w="1394460"/>
                <a:gridCol w="1772756"/>
                <a:gridCol w="1371602"/>
              </a:tblGrid>
              <a:tr h="34865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  <a:latin typeface="Georgia" panose="02040502050405020303" pitchFamily="18" charset="0"/>
                        </a:rPr>
                        <a:t>Propuesta 2.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865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  <a:latin typeface="Georgia" panose="02040502050405020303" pitchFamily="18" charset="0"/>
                        </a:rPr>
                        <a:t>Objetivo Específico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  <a:latin typeface="Georgia" panose="02040502050405020303" pitchFamily="18" charset="0"/>
                        </a:rPr>
                        <a:t>Indicador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  <a:latin typeface="Georgia" panose="02040502050405020303" pitchFamily="18" charset="0"/>
                        </a:rPr>
                        <a:t>Meta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>
                          <a:effectLst/>
                          <a:latin typeface="Georgia" panose="02040502050405020303" pitchFamily="18" charset="0"/>
                        </a:rPr>
                        <a:t>Impulsor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>
                          <a:effectLst/>
                          <a:latin typeface="Georgia" panose="02040502050405020303" pitchFamily="18" charset="0"/>
                        </a:rPr>
                        <a:t>Estrategia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  <a:latin typeface="Georgia" panose="02040502050405020303" pitchFamily="18" charset="0"/>
                        </a:rPr>
                        <a:t>Medición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  <a:latin typeface="Georgia" panose="02040502050405020303" pitchFamily="18" charset="0"/>
                        </a:rPr>
                        <a:t>Responsable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39835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u="none" strike="noStrike" dirty="0" smtClean="0">
                          <a:effectLst/>
                          <a:latin typeface="Georgia" panose="02040502050405020303" pitchFamily="18" charset="0"/>
                        </a:rPr>
                        <a:t>Desarrollar </a:t>
                      </a:r>
                      <a:r>
                        <a:rPr lang="es-EC" sz="2000" u="none" strike="noStrike" dirty="0">
                          <a:effectLst/>
                          <a:latin typeface="Georgia" panose="02040502050405020303" pitchFamily="18" charset="0"/>
                        </a:rPr>
                        <a:t>nuevos productos 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>
                          <a:effectLst/>
                          <a:latin typeface="Georgia" panose="02040502050405020303" pitchFamily="18" charset="0"/>
                        </a:rPr>
                        <a:t>% de efecividad de las investigaciones y % puesta en marcha de nuevos productos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>
                          <a:effectLst/>
                          <a:latin typeface="Georgia" panose="02040502050405020303" pitchFamily="18" charset="0"/>
                        </a:rPr>
                        <a:t>100%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es-EC" sz="1800" u="none" strike="noStrike" dirty="0" smtClean="0">
                          <a:effectLst/>
                          <a:latin typeface="Georgia" panose="02040502050405020303" pitchFamily="18" charset="0"/>
                        </a:rPr>
                        <a:t>PYMES</a:t>
                      </a:r>
                    </a:p>
                    <a:p>
                      <a:pPr algn="ctr" fontAlgn="b"/>
                      <a:endParaRPr lang="es-EC" sz="18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 fontAlgn="b"/>
                      <a:endParaRPr lang="es-EC" sz="18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 fontAlgn="b"/>
                      <a:endParaRPr lang="es-EC" sz="18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 smtClean="0">
                          <a:effectLst/>
                          <a:latin typeface="Georgia" panose="02040502050405020303" pitchFamily="18" charset="0"/>
                        </a:rPr>
                        <a:t>Innovación</a:t>
                      </a:r>
                    </a:p>
                    <a:p>
                      <a:pPr algn="l" fontAlgn="b"/>
                      <a:endParaRPr lang="es-EC" sz="18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 fontAlgn="b"/>
                      <a:endParaRPr lang="es-EC" sz="18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 fontAlgn="b"/>
                      <a:endParaRPr lang="es-EC" sz="18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es-EC" sz="1800" u="none" strike="noStrike" dirty="0" smtClean="0">
                          <a:effectLst/>
                          <a:latin typeface="Georgia" panose="02040502050405020303" pitchFamily="18" charset="0"/>
                        </a:rPr>
                        <a:t>Semestral</a:t>
                      </a:r>
                    </a:p>
                    <a:p>
                      <a:pPr algn="l" fontAlgn="b"/>
                      <a:endParaRPr lang="es-EC" sz="18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 fontAlgn="b"/>
                      <a:endParaRPr lang="es-EC" sz="18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 fontAlgn="b"/>
                      <a:endParaRPr lang="es-EC" sz="18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es-EC" sz="1800" u="none" strike="noStrike" dirty="0" smtClean="0">
                          <a:effectLst/>
                          <a:latin typeface="Georgia" panose="02040502050405020303" pitchFamily="18" charset="0"/>
                        </a:rPr>
                        <a:t>Gerencia</a:t>
                      </a:r>
                    </a:p>
                    <a:p>
                      <a:pPr algn="l" fontAlgn="b"/>
                      <a:endParaRPr lang="es-EC" sz="18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 fontAlgn="b"/>
                      <a:endParaRPr lang="es-EC" sz="18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 fontAlgn="b"/>
                      <a:endParaRPr lang="es-EC" sz="18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222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865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  <a:latin typeface="Georgia" panose="02040502050405020303" pitchFamily="18" charset="0"/>
                        </a:rPr>
                        <a:t>ACTIVIDAD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  <a:latin typeface="Georgia" panose="02040502050405020303" pitchFamily="18" charset="0"/>
                        </a:rPr>
                        <a:t>ACCIONES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865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 smtClean="0">
                          <a:effectLst/>
                          <a:latin typeface="Georgia" panose="02040502050405020303" pitchFamily="18" charset="0"/>
                        </a:rPr>
                        <a:t>Investigación  de mercados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 smtClean="0">
                          <a:effectLst/>
                          <a:latin typeface="Georgia" panose="02040502050405020303" pitchFamily="18" charset="0"/>
                        </a:rPr>
                        <a:t>Identificación</a:t>
                      </a:r>
                      <a:r>
                        <a:rPr lang="es-EC" sz="1800" u="none" strike="noStrike" baseline="0" dirty="0" smtClean="0">
                          <a:effectLst/>
                          <a:latin typeface="Georgia" panose="02040502050405020303" pitchFamily="18" charset="0"/>
                        </a:rPr>
                        <a:t> de</a:t>
                      </a:r>
                      <a:r>
                        <a:rPr lang="es-EC" sz="1800" u="none" strike="noStrike" dirty="0" smtClean="0">
                          <a:effectLst/>
                          <a:latin typeface="Georgia" panose="02040502050405020303" pitchFamily="18" charset="0"/>
                        </a:rPr>
                        <a:t> características</a:t>
                      </a:r>
                      <a:r>
                        <a:rPr lang="es-EC" sz="1800" u="none" strike="noStrike" baseline="0" dirty="0" smtClean="0">
                          <a:effectLst/>
                          <a:latin typeface="Georgia" panose="02040502050405020303" pitchFamily="18" charset="0"/>
                        </a:rPr>
                        <a:t> de nuevos productos</a:t>
                      </a:r>
                    </a:p>
                    <a:p>
                      <a:pPr algn="l" fontAlgn="b"/>
                      <a:r>
                        <a:rPr lang="es-EC" sz="1800" u="none" strike="noStrike" baseline="0" dirty="0" smtClean="0">
                          <a:effectLst/>
                          <a:latin typeface="Georgia" panose="02040502050405020303" pitchFamily="18" charset="0"/>
                        </a:rPr>
                        <a:t>Creación nuevas necesidades del mercado</a:t>
                      </a:r>
                      <a:endParaRPr lang="es-EC" sz="1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865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 smtClean="0">
                          <a:effectLst/>
                          <a:latin typeface="Georgia" panose="02040502050405020303" pitchFamily="18" charset="0"/>
                        </a:rPr>
                        <a:t> Desarrollo</a:t>
                      </a:r>
                      <a:r>
                        <a:rPr lang="es-EC" sz="1800" u="none" strike="noStrike" baseline="0" dirty="0" smtClean="0">
                          <a:effectLst/>
                          <a:latin typeface="Georgia" panose="02040502050405020303" pitchFamily="18" charset="0"/>
                        </a:rPr>
                        <a:t> de prototipos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 smtClean="0">
                          <a:effectLst/>
                          <a:latin typeface="Georgia" panose="02040502050405020303" pitchFamily="18" charset="0"/>
                        </a:rPr>
                        <a:t>Desarrollo</a:t>
                      </a:r>
                      <a:r>
                        <a:rPr lang="es-EC" sz="1800" u="none" strike="noStrike" baseline="0" dirty="0" smtClean="0">
                          <a:effectLst/>
                          <a:latin typeface="Georgia" panose="02040502050405020303" pitchFamily="18" charset="0"/>
                        </a:rPr>
                        <a:t> de nuevas líneas de productos</a:t>
                      </a:r>
                      <a:endParaRPr lang="es-EC" sz="18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 fontAlgn="b"/>
                      <a:r>
                        <a:rPr lang="es-EC" sz="1800" u="none" strike="noStrike" dirty="0" smtClean="0">
                          <a:effectLst/>
                          <a:latin typeface="Georgia" panose="02040502050405020303" pitchFamily="18" charset="0"/>
                        </a:rPr>
                        <a:t>Evaluación</a:t>
                      </a:r>
                      <a:r>
                        <a:rPr lang="es-EC" sz="1800" u="none" strike="noStrike" baseline="0" dirty="0" smtClean="0">
                          <a:effectLst/>
                          <a:latin typeface="Georgia" panose="02040502050405020303" pitchFamily="18" charset="0"/>
                        </a:rPr>
                        <a:t> de resultados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5420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  <a:latin typeface="Georgia" panose="02040502050405020303" pitchFamily="18" charset="0"/>
                        </a:rPr>
                        <a:t>Elaboración de programas de introducción de productos complementario o sustitutos de la confección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 dirty="0" smtClean="0">
                          <a:effectLst/>
                          <a:latin typeface="Georgia" panose="02040502050405020303" pitchFamily="18" charset="0"/>
                        </a:rPr>
                        <a:t>Comercialización</a:t>
                      </a:r>
                      <a:r>
                        <a:rPr lang="es-EC" sz="1800" u="none" strike="noStrike" baseline="0" dirty="0" smtClean="0">
                          <a:effectLst/>
                          <a:latin typeface="Georgia" panose="02040502050405020303" pitchFamily="18" charset="0"/>
                        </a:rPr>
                        <a:t> de nuevos productos.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551536"/>
              </p:ext>
            </p:extLst>
          </p:nvPr>
        </p:nvGraphicFramePr>
        <p:xfrm>
          <a:off x="589935" y="631968"/>
          <a:ext cx="10943304" cy="530376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19025"/>
                <a:gridCol w="1739657"/>
                <a:gridCol w="839839"/>
                <a:gridCol w="1123824"/>
                <a:gridCol w="1508760"/>
                <a:gridCol w="1600200"/>
                <a:gridCol w="1611999"/>
              </a:tblGrid>
              <a:tr h="43458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Georgia" panose="02040502050405020303" pitchFamily="18" charset="0"/>
                        </a:rPr>
                        <a:t>Propuesta 3.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458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Georgia" panose="02040502050405020303" pitchFamily="18" charset="0"/>
                        </a:rPr>
                        <a:t>Objetivo Específico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Georgia" panose="02040502050405020303" pitchFamily="18" charset="0"/>
                        </a:rPr>
                        <a:t>Indicador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Georgia" panose="02040502050405020303" pitchFamily="18" charset="0"/>
                        </a:rPr>
                        <a:t>Meta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Georgia" panose="02040502050405020303" pitchFamily="18" charset="0"/>
                        </a:rPr>
                        <a:t>Impulsor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Georgia" panose="02040502050405020303" pitchFamily="18" charset="0"/>
                        </a:rPr>
                        <a:t>Estrategia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Georgia" panose="02040502050405020303" pitchFamily="18" charset="0"/>
                        </a:rPr>
                        <a:t>Medición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Georgia" panose="02040502050405020303" pitchFamily="18" charset="0"/>
                        </a:rPr>
                        <a:t>Responsable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9926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>
                          <a:effectLst/>
                          <a:latin typeface="Georgia" panose="02040502050405020303" pitchFamily="18" charset="0"/>
                        </a:rPr>
                        <a:t>Desarrollar Marca País</a:t>
                      </a:r>
                      <a:br>
                        <a:rPr lang="es-EC" sz="1800" u="none" strike="noStrike">
                          <a:effectLst/>
                          <a:latin typeface="Georgia" panose="02040502050405020303" pitchFamily="18" charset="0"/>
                        </a:rPr>
                      </a:b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Georgia" panose="02040502050405020303" pitchFamily="18" charset="0"/>
                        </a:rPr>
                        <a:t>El % de clientes que adquieren productos de confección con Marca País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Georgia" panose="02040502050405020303" pitchFamily="18" charset="0"/>
                        </a:rPr>
                        <a:t>100%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es-EC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PYMES</a:t>
                      </a:r>
                    </a:p>
                    <a:p>
                      <a:pPr algn="l" fontAlgn="b"/>
                      <a:endParaRPr lang="es-EC" sz="16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 fontAlgn="b"/>
                      <a:endParaRPr lang="es-EC" sz="16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 fontAlgn="b"/>
                      <a:endParaRPr lang="es-EC" sz="16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Gestión de marca</a:t>
                      </a:r>
                    </a:p>
                    <a:p>
                      <a:pPr algn="l" fontAlgn="b"/>
                      <a:endParaRPr lang="es-EC" sz="16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 fontAlgn="b"/>
                      <a:endParaRPr lang="es-EC" sz="16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 fontAlgn="b"/>
                      <a:endParaRPr lang="es-EC" sz="16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Anual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955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  <a:latin typeface="Georgia" panose="02040502050405020303" pitchFamily="18" charset="0"/>
                        </a:rPr>
                        <a:t>ACTIVIDAD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  <a:latin typeface="Georgia" panose="02040502050405020303" pitchFamily="18" charset="0"/>
                        </a:rPr>
                        <a:t>ACCIONES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4372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Desarrollo de un nuevo concepto de marca y de una imagen renovada</a:t>
                      </a:r>
                    </a:p>
                    <a:p>
                      <a:pPr algn="ctr" fontAlgn="b"/>
                      <a:endParaRPr lang="es-EC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Sondeo</a:t>
                      </a:r>
                      <a:r>
                        <a:rPr lang="es-EC" sz="1600" u="none" strike="noStrike" baseline="0" dirty="0" smtClean="0">
                          <a:effectLst/>
                          <a:latin typeface="Georgia" panose="02040502050405020303" pitchFamily="18" charset="0"/>
                        </a:rPr>
                        <a:t> a los </a:t>
                      </a:r>
                      <a:r>
                        <a:rPr lang="es-EC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ciudadanos del Distrito Metropolitano de Quito sobre</a:t>
                      </a:r>
                      <a:r>
                        <a:rPr lang="es-EC" sz="1600" u="none" strike="noStrike" baseline="0" dirty="0" smtClean="0">
                          <a:effectLst/>
                          <a:latin typeface="Georgia" panose="02040502050405020303" pitchFamily="18" charset="0"/>
                        </a:rPr>
                        <a:t> la</a:t>
                      </a:r>
                      <a:r>
                        <a:rPr lang="es-EC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 percepción de la Marca País a nivel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Desarrollo de marca e</a:t>
                      </a:r>
                      <a:r>
                        <a:rPr lang="es-EC" sz="1600" u="none" strike="noStrike" baseline="0" dirty="0" smtClean="0">
                          <a:effectLst/>
                          <a:latin typeface="Georgia" panose="02040502050405020303" pitchFamily="18" charset="0"/>
                        </a:rPr>
                        <a:t> imagen.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u="none" strike="noStrike" baseline="0" dirty="0" smtClean="0">
                          <a:effectLst/>
                          <a:latin typeface="Georgia" panose="02040502050405020303" pitchFamily="18" charset="0"/>
                        </a:rPr>
                        <a:t>Evaluación </a:t>
                      </a:r>
                      <a:r>
                        <a:rPr lang="es-EC" sz="1600" u="none" strike="noStrike" baseline="0" smtClean="0">
                          <a:effectLst/>
                          <a:latin typeface="Georgia" panose="02040502050405020303" pitchFamily="18" charset="0"/>
                        </a:rPr>
                        <a:t>de Marca</a:t>
                      </a:r>
                      <a:endParaRPr lang="es-EC" sz="1600" u="none" strike="noStrike" dirty="0" smtClean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458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Proceso de posicionamiento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Transmitir la nueva imagen</a:t>
                      </a:r>
                    </a:p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Implementación</a:t>
                      </a:r>
                      <a:r>
                        <a:rPr lang="es-EC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de nuevos canales de comunicación con el público</a:t>
                      </a:r>
                    </a:p>
                    <a:p>
                      <a:pPr algn="ctr" fontAlgn="b"/>
                      <a:r>
                        <a:rPr lang="es-EC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Afianzar las relaciones comerciales con los clientes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8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68019926"/>
              </p:ext>
            </p:extLst>
          </p:nvPr>
        </p:nvGraphicFramePr>
        <p:xfrm>
          <a:off x="523536" y="224589"/>
          <a:ext cx="11459917" cy="5534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23536" y="882316"/>
            <a:ext cx="3708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4000" b="1" dirty="0" smtClean="0">
                <a:latin typeface="Georgia" panose="02040502050405020303" pitchFamily="18" charset="0"/>
              </a:rPr>
              <a:t>Conclusiones</a:t>
            </a:r>
            <a:endParaRPr lang="es-EC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45570069"/>
              </p:ext>
            </p:extLst>
          </p:nvPr>
        </p:nvGraphicFramePr>
        <p:xfrm>
          <a:off x="2032000" y="719666"/>
          <a:ext cx="92951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23536" y="882316"/>
            <a:ext cx="4988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4000" b="1" dirty="0" smtClean="0">
                <a:latin typeface="Georgia" panose="02040502050405020303" pitchFamily="18" charset="0"/>
              </a:rPr>
              <a:t>Recomendaciones</a:t>
            </a:r>
            <a:endParaRPr lang="es-EC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63176" y="2476498"/>
            <a:ext cx="3778180" cy="1508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5400" dirty="0" smtClean="0"/>
              <a:t>GRACIAS</a:t>
            </a:r>
            <a:endParaRPr lang="es-EC" sz="5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23536" y="6350867"/>
            <a:ext cx="3284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Elaborado por:    Andrea A. Uvillús</a:t>
            </a:r>
          </a:p>
          <a:p>
            <a:r>
              <a:rPr lang="es-EC" sz="11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s-EC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Liseth Diaz Aldas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3629" y="705967"/>
            <a:ext cx="10389798" cy="574373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" altLang="es-EC" sz="4000" dirty="0" smtClean="0">
                <a:latin typeface="Georgia"/>
                <a:cs typeface="Georgia"/>
              </a:rPr>
              <a:t>Antecedentes</a:t>
            </a:r>
            <a:endParaRPr lang="es-ES" altLang="es-EC" sz="4000" dirty="0">
              <a:latin typeface="Georgia"/>
              <a:cs typeface="Georgia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71" y="3604020"/>
            <a:ext cx="3556215" cy="231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" b="11093"/>
          <a:stretch/>
        </p:blipFill>
        <p:spPr bwMode="auto">
          <a:xfrm>
            <a:off x="971495" y="1346678"/>
            <a:ext cx="5210856" cy="2365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30406" y="4242855"/>
            <a:ext cx="3405177" cy="84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>
                <a:latin typeface="Georgia"/>
                <a:cs typeface="Georgia"/>
              </a:rPr>
              <a:t>La industria de la confección se ha convertido una fuente mundial de producción.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08043" y="1674810"/>
            <a:ext cx="4549541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>
                <a:latin typeface="Georgia"/>
                <a:cs typeface="Georgia"/>
              </a:rPr>
              <a:t>L</a:t>
            </a:r>
            <a:r>
              <a:rPr lang="es-EC" dirty="0" smtClean="0">
                <a:latin typeface="Georgia"/>
                <a:cs typeface="Georgia"/>
              </a:rPr>
              <a:t>as </a:t>
            </a:r>
            <a:r>
              <a:rPr lang="es-EC" dirty="0">
                <a:latin typeface="Georgia"/>
                <a:cs typeface="Georgia"/>
              </a:rPr>
              <a:t>medidas tomadas por el </a:t>
            </a:r>
            <a:r>
              <a:rPr lang="es-EC" dirty="0" smtClean="0">
                <a:latin typeface="Georgia"/>
                <a:cs typeface="Georgia"/>
              </a:rPr>
              <a:t>Gobierno Nacional de la República del Ecuador, </a:t>
            </a:r>
            <a:r>
              <a:rPr lang="es-EC" dirty="0">
                <a:latin typeface="Georgia"/>
                <a:cs typeface="Georgia"/>
              </a:rPr>
              <a:t>en el decreto de las </a:t>
            </a:r>
            <a:r>
              <a:rPr lang="es-EC" dirty="0" smtClean="0">
                <a:latin typeface="Georgia"/>
                <a:cs typeface="Georgia"/>
              </a:rPr>
              <a:t>salvaguardias, presentan beneficios y  afectaciones a </a:t>
            </a:r>
            <a:r>
              <a:rPr lang="es-EC" dirty="0">
                <a:latin typeface="Georgia"/>
                <a:cs typeface="Georgia"/>
              </a:rPr>
              <a:t>distintos sectores de la confección </a:t>
            </a:r>
            <a:r>
              <a:rPr lang="es-EC" dirty="0" smtClean="0">
                <a:latin typeface="Georgia"/>
                <a:cs typeface="Georgia"/>
              </a:rPr>
              <a:t>inequitativamente. </a:t>
            </a:r>
            <a:endParaRPr lang="es-EC" dirty="0">
              <a:latin typeface="Georgia"/>
              <a:cs typeface="Georgia"/>
            </a:endParaRPr>
          </a:p>
        </p:txBody>
      </p:sp>
      <p:sp>
        <p:nvSpPr>
          <p:cNvPr id="32" name="Rectángulo 4"/>
          <p:cNvSpPr/>
          <p:nvPr/>
        </p:nvSpPr>
        <p:spPr>
          <a:xfrm>
            <a:off x="10487582" y="56454"/>
            <a:ext cx="1320043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Georgia"/>
                <a:cs typeface="Georgia"/>
              </a:rPr>
              <a:t>Capítulo 1</a:t>
            </a:r>
            <a:endParaRPr lang="es-EC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609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40051048"/>
              </p:ext>
            </p:extLst>
          </p:nvPr>
        </p:nvGraphicFramePr>
        <p:xfrm>
          <a:off x="1976283" y="727464"/>
          <a:ext cx="9085006" cy="4733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4"/>
          <p:cNvSpPr/>
          <p:nvPr/>
        </p:nvSpPr>
        <p:spPr>
          <a:xfrm>
            <a:off x="10487582" y="56454"/>
            <a:ext cx="1320043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Georgia"/>
                <a:cs typeface="Georgia"/>
              </a:rPr>
              <a:t>Capítulo 1</a:t>
            </a:r>
            <a:endParaRPr lang="es-EC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364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3140" y="457610"/>
            <a:ext cx="10515600" cy="1124041"/>
          </a:xfrm>
        </p:spPr>
        <p:txBody>
          <a:bodyPr>
            <a:normAutofit/>
          </a:bodyPr>
          <a:lstStyle/>
          <a:p>
            <a:pPr algn="ctr"/>
            <a:r>
              <a:rPr lang="es-ES" altLang="es-EC" sz="4000" b="1" dirty="0" smtClean="0">
                <a:latin typeface="Georgia"/>
                <a:cs typeface="Georgia"/>
              </a:rPr>
              <a:t>Descripción del Problema</a:t>
            </a:r>
            <a:endParaRPr lang="es-EC" sz="4000" dirty="0"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240" y="1710862"/>
            <a:ext cx="5228558" cy="334046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682665" y="1873323"/>
            <a:ext cx="324076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b="1" dirty="0" smtClean="0">
                <a:solidFill>
                  <a:srgbClr val="70AD47"/>
                </a:solidFill>
                <a:latin typeface="Georgia"/>
                <a:cs typeface="Georgia"/>
              </a:rPr>
              <a:t>Duración: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smtClean="0">
                <a:latin typeface="Georgia"/>
                <a:cs typeface="Georgia"/>
              </a:rPr>
              <a:t>15 meses a partir de marzo.</a:t>
            </a:r>
            <a:endParaRPr lang="es-EC" dirty="0">
              <a:latin typeface="Georgia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9123" y="4316421"/>
            <a:ext cx="3092485" cy="1537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b="1" dirty="0" smtClean="0">
                <a:solidFill>
                  <a:schemeClr val="accent6"/>
                </a:solidFill>
                <a:latin typeface="Georgia"/>
                <a:cs typeface="Georgia"/>
              </a:rPr>
              <a:t>Propósito: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smtClean="0">
                <a:latin typeface="Georgia"/>
                <a:cs typeface="Georgia"/>
              </a:rPr>
              <a:t>*Compensar la balanza de pagos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smtClean="0">
                <a:latin typeface="Georgia"/>
                <a:cs typeface="Georgia"/>
              </a:rPr>
              <a:t>*Proteger la producción nacional.</a:t>
            </a:r>
            <a:endParaRPr lang="es-EC" dirty="0">
              <a:latin typeface="Georgia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6651" y="1513201"/>
            <a:ext cx="2883147" cy="1842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>
                <a:latin typeface="Georgia"/>
                <a:cs typeface="Georgia"/>
              </a:rPr>
              <a:t>El 5 de </a:t>
            </a:r>
            <a:r>
              <a:rPr lang="es-EC" dirty="0" smtClean="0">
                <a:latin typeface="Georgia"/>
                <a:cs typeface="Georgia"/>
              </a:rPr>
              <a:t>marzo </a:t>
            </a:r>
            <a:r>
              <a:rPr lang="es-EC" dirty="0">
                <a:latin typeface="Georgia"/>
                <a:cs typeface="Georgia"/>
              </a:rPr>
              <a:t>del 2015, el Pleno del Comité de Comercio Exterior dispuso la aplicación de salvaguardias o aranceles a los productos de </a:t>
            </a:r>
            <a:r>
              <a:rPr lang="es-EC" dirty="0" smtClean="0">
                <a:latin typeface="Georgia"/>
                <a:cs typeface="Georgia"/>
              </a:rPr>
              <a:t>importación.</a:t>
            </a:r>
            <a:endParaRPr lang="es-EC" dirty="0">
              <a:latin typeface="Georgia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70922" y="3141732"/>
            <a:ext cx="3240762" cy="1980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b="1" dirty="0" smtClean="0">
                <a:solidFill>
                  <a:srgbClr val="70AD47"/>
                </a:solidFill>
                <a:latin typeface="Georgia"/>
                <a:cs typeface="Georgia"/>
              </a:rPr>
              <a:t>Afectación: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smtClean="0">
                <a:latin typeface="Georgia"/>
                <a:cs typeface="Georgia"/>
              </a:rPr>
              <a:t>28 subpartidas con arancel del 5%</a:t>
            </a:r>
          </a:p>
          <a:p>
            <a:pPr marL="285750" lvl="0" indent="-28575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r>
              <a:rPr lang="es-EC" dirty="0" smtClean="0">
                <a:latin typeface="Georgia"/>
                <a:cs typeface="Georgia"/>
              </a:rPr>
              <a:t>Máquinas de coser</a:t>
            </a:r>
          </a:p>
          <a:p>
            <a:pPr marL="285750" lvl="0" indent="-28575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r>
              <a:rPr lang="es-EC" dirty="0" smtClean="0">
                <a:latin typeface="Georgia"/>
                <a:cs typeface="Georgia"/>
              </a:rPr>
              <a:t>Repuestos y piezas</a:t>
            </a:r>
          </a:p>
          <a:p>
            <a:pPr marL="285750" lvl="0" indent="-28575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r>
              <a:rPr lang="es-EC" dirty="0" smtClean="0">
                <a:latin typeface="Georgia"/>
                <a:cs typeface="Georgia"/>
              </a:rPr>
              <a:t>Materias Primas .</a:t>
            </a:r>
            <a:endParaRPr lang="es-EC" dirty="0">
              <a:latin typeface="Georgia"/>
              <a:cs typeface="Georgia"/>
            </a:endParaRPr>
          </a:p>
        </p:txBody>
      </p:sp>
      <p:sp>
        <p:nvSpPr>
          <p:cNvPr id="32" name="Rectángulo 4"/>
          <p:cNvSpPr/>
          <p:nvPr/>
        </p:nvSpPr>
        <p:spPr>
          <a:xfrm>
            <a:off x="10487582" y="56454"/>
            <a:ext cx="1320043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Georgia"/>
                <a:cs typeface="Georgia"/>
              </a:rPr>
              <a:t>Capítulo 1</a:t>
            </a:r>
            <a:endParaRPr lang="es-EC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406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17669" y="615729"/>
            <a:ext cx="11408860" cy="559623"/>
          </a:xfrm>
        </p:spPr>
        <p:txBody>
          <a:bodyPr>
            <a:noAutofit/>
          </a:bodyPr>
          <a:lstStyle/>
          <a:p>
            <a:pPr algn="ctr"/>
            <a:r>
              <a:rPr lang="es-ES" altLang="es-EC" sz="4000" b="1" dirty="0" smtClean="0">
                <a:latin typeface="Georgia"/>
                <a:cs typeface="Georgia"/>
              </a:rPr>
              <a:t>Justificación del problema</a:t>
            </a:r>
            <a:endParaRPr lang="es-EC" sz="4000" b="1" dirty="0">
              <a:latin typeface="Georgia"/>
              <a:cs typeface="Georgia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9079605"/>
              </p:ext>
            </p:extLst>
          </p:nvPr>
        </p:nvGraphicFramePr>
        <p:xfrm>
          <a:off x="1993514" y="1411044"/>
          <a:ext cx="8756870" cy="4445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4"/>
          <p:cNvSpPr/>
          <p:nvPr/>
        </p:nvSpPr>
        <p:spPr>
          <a:xfrm>
            <a:off x="10487582" y="30798"/>
            <a:ext cx="1320043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Georgia"/>
                <a:cs typeface="Georgia"/>
              </a:rPr>
              <a:t>Capítulo 1</a:t>
            </a:r>
            <a:endParaRPr lang="es-EC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423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5238942"/>
              </p:ext>
            </p:extLst>
          </p:nvPr>
        </p:nvGraphicFramePr>
        <p:xfrm>
          <a:off x="307885" y="795318"/>
          <a:ext cx="11725360" cy="504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4"/>
          <p:cNvSpPr/>
          <p:nvPr/>
        </p:nvSpPr>
        <p:spPr>
          <a:xfrm>
            <a:off x="10487582" y="56454"/>
            <a:ext cx="1320043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Georgia"/>
                <a:cs typeface="Georgia"/>
              </a:rPr>
              <a:t>Capítulo 1</a:t>
            </a:r>
            <a:endParaRPr lang="es-EC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44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10471051" y="56454"/>
            <a:ext cx="1353105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Georgia"/>
                <a:cs typeface="Georgia"/>
              </a:rPr>
              <a:t>Capítulo 2</a:t>
            </a:r>
            <a:endParaRPr lang="es-EC" sz="2000" dirty="0">
              <a:latin typeface="Georgia"/>
              <a:cs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344" y="4130515"/>
            <a:ext cx="2700051" cy="202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526117946"/>
              </p:ext>
            </p:extLst>
          </p:nvPr>
        </p:nvGraphicFramePr>
        <p:xfrm>
          <a:off x="5752305" y="437450"/>
          <a:ext cx="6306604" cy="5617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1650971402"/>
              </p:ext>
            </p:extLst>
          </p:nvPr>
        </p:nvGraphicFramePr>
        <p:xfrm>
          <a:off x="223167" y="756833"/>
          <a:ext cx="5241828" cy="527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561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22452265"/>
              </p:ext>
            </p:extLst>
          </p:nvPr>
        </p:nvGraphicFramePr>
        <p:xfrm>
          <a:off x="2611015" y="56454"/>
          <a:ext cx="8237799" cy="617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4"/>
          <p:cNvSpPr/>
          <p:nvPr/>
        </p:nvSpPr>
        <p:spPr>
          <a:xfrm>
            <a:off x="10471051" y="56454"/>
            <a:ext cx="1353105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Georgia"/>
                <a:cs typeface="Georgia"/>
              </a:rPr>
              <a:t>Capítulo 2</a:t>
            </a:r>
            <a:endParaRPr lang="es-EC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544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5965</TotalTime>
  <Words>1394</Words>
  <Application>Microsoft Office PowerPoint</Application>
  <PresentationFormat>Panorámica</PresentationFormat>
  <Paragraphs>245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Times New Roman</vt:lpstr>
      <vt:lpstr>Tema de Office</vt:lpstr>
      <vt:lpstr>Presentación de PowerPoint</vt:lpstr>
      <vt:lpstr>Presentación de PowerPoint</vt:lpstr>
      <vt:lpstr>Antecedentes</vt:lpstr>
      <vt:lpstr>Presentación de PowerPoint</vt:lpstr>
      <vt:lpstr>Descripción del Problema</vt:lpstr>
      <vt:lpstr>Justificación del problema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Responsabilidad Social</vt:lpstr>
      <vt:lpstr>Presentación de PowerPoint</vt:lpstr>
      <vt:lpstr>Presentación de PowerPoint</vt:lpstr>
      <vt:lpstr> ¿Cuál ha sido el principal componente del proceso productivo afectado por las salvaguardias implementadas en marzo del 2015 en Ecuador?</vt:lpstr>
      <vt:lpstr> ¿Cuál ha sido el comportamiento de la demanda ante el cambio en el precio?</vt:lpstr>
      <vt:lpstr>Generalmente, ¿Cuando el cliente reemplaza las prendas de vestir de su empresa por un producto de costos más bajos que origen tienen las prendas?</vt:lpstr>
      <vt:lpstr>Indique por favor, que tema sobre salvaguardias considera necesario que su organización fortalezca.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Kary Galarza</dc:creator>
  <cp:lastModifiedBy>Luis H. Defas C.</cp:lastModifiedBy>
  <cp:revision>289</cp:revision>
  <dcterms:created xsi:type="dcterms:W3CDTF">2015-07-03T15:01:41Z</dcterms:created>
  <dcterms:modified xsi:type="dcterms:W3CDTF">2016-03-21T18:09:24Z</dcterms:modified>
</cp:coreProperties>
</file>