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258" r:id="rId5"/>
    <p:sldId id="259" r:id="rId6"/>
    <p:sldId id="304" r:id="rId7"/>
    <p:sldId id="278" r:id="rId8"/>
    <p:sldId id="260" r:id="rId9"/>
    <p:sldId id="303" r:id="rId10"/>
    <p:sldId id="284" r:id="rId11"/>
    <p:sldId id="281" r:id="rId12"/>
    <p:sldId id="282" r:id="rId13"/>
    <p:sldId id="266" r:id="rId14"/>
    <p:sldId id="306" r:id="rId15"/>
    <p:sldId id="313" r:id="rId16"/>
    <p:sldId id="310" r:id="rId17"/>
    <p:sldId id="311" r:id="rId18"/>
    <p:sldId id="314" r:id="rId19"/>
    <p:sldId id="268" r:id="rId20"/>
    <p:sldId id="269" r:id="rId21"/>
    <p:sldId id="267" r:id="rId22"/>
    <p:sldId id="300" r:id="rId23"/>
    <p:sldId id="276" r:id="rId24"/>
    <p:sldId id="288" r:id="rId25"/>
    <p:sldId id="270" r:id="rId26"/>
    <p:sldId id="272" r:id="rId27"/>
    <p:sldId id="273" r:id="rId28"/>
    <p:sldId id="271" r:id="rId29"/>
    <p:sldId id="315" r:id="rId30"/>
    <p:sldId id="285" r:id="rId31"/>
    <p:sldId id="289" r:id="rId32"/>
    <p:sldId id="290" r:id="rId33"/>
    <p:sldId id="291" r:id="rId34"/>
    <p:sldId id="301" r:id="rId35"/>
    <p:sldId id="316" r:id="rId36"/>
    <p:sldId id="308" r:id="rId37"/>
    <p:sldId id="307" r:id="rId38"/>
    <p:sldId id="309" r:id="rId39"/>
    <p:sldId id="294" r:id="rId40"/>
  </p:sldIdLst>
  <p:sldSz cx="12190413" cy="72009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64" d="100"/>
          <a:sy n="64" d="100"/>
        </p:scale>
        <p:origin x="-108" y="-138"/>
      </p:cViewPr>
      <p:guideLst>
        <p:guide orient="horz" pos="22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inilla\Documents\tatiana\tesisss\tesis%20final\proyecto%20investigacion\final\listo\cambios%20finales\requisitos%20graduacion\presentacion\proyeccion%20produc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6.9358705161854772E-2"/>
          <c:y val="0.16245370370370371"/>
          <c:w val="0.87753018372703417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Hoja2!$K$14</c:f>
              <c:strCache>
                <c:ptCount val="1"/>
                <c:pt idx="0">
                  <c:v>PROYECCIÓN PRODUCCIÓN NACIONAL (MILLONES PARES)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Hoja2!$J$15:$J$24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Hoja2!$K$15:$K$24</c:f>
              <c:numCache>
                <c:formatCode>General</c:formatCode>
                <c:ptCount val="10"/>
                <c:pt idx="0">
                  <c:v>28.8</c:v>
                </c:pt>
                <c:pt idx="1">
                  <c:v>30</c:v>
                </c:pt>
                <c:pt idx="2">
                  <c:v>31</c:v>
                </c:pt>
                <c:pt idx="3">
                  <c:v>35</c:v>
                </c:pt>
                <c:pt idx="4" formatCode="0">
                  <c:v>36.100000000000009</c:v>
                </c:pt>
                <c:pt idx="5" formatCode="0">
                  <c:v>38.06</c:v>
                </c:pt>
                <c:pt idx="6" formatCode="0">
                  <c:v>40.02000000000001</c:v>
                </c:pt>
                <c:pt idx="7" formatCode="0">
                  <c:v>41.980000000000011</c:v>
                </c:pt>
                <c:pt idx="8" formatCode="0">
                  <c:v>43.940000000000012</c:v>
                </c:pt>
                <c:pt idx="9" formatCode="0">
                  <c:v>45.90000000000002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53440"/>
        <c:axId val="89731456"/>
      </c:scatterChart>
      <c:valAx>
        <c:axId val="8905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9731456"/>
        <c:crosses val="autoZero"/>
        <c:crossBetween val="midCat"/>
      </c:valAx>
      <c:valAx>
        <c:axId val="897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905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7F64B-2FD5-4BF1-9919-ED11D23B429B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513AC67-2882-49FC-9A18-5199FB7A6499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</a:rPr>
            <a:t>Fritz Gerald (1998)</a:t>
          </a:r>
          <a:endParaRPr lang="es-EC" sz="4800" dirty="0">
            <a:solidFill>
              <a:schemeClr val="tx1"/>
            </a:solidFill>
          </a:endParaRPr>
        </a:p>
      </dgm:t>
    </dgm:pt>
    <dgm:pt modelId="{5624FA32-9CA6-460C-99C5-FCC35D5AC063}" type="parTrans" cxnId="{4B79DA80-370F-449C-86DF-20B3420365C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563BB503-F52C-4ACF-B191-B69899A426BC}" type="sibTrans" cxnId="{4B79DA80-370F-449C-86DF-20B3420365C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43D2C01E-AD6A-46EA-96FA-6652AED3617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Economías debían  ser reintegradas.</a:t>
          </a:r>
          <a:endParaRPr lang="es-EC" sz="1600" dirty="0">
            <a:solidFill>
              <a:schemeClr val="tx1"/>
            </a:solidFill>
          </a:endParaRPr>
        </a:p>
      </dgm:t>
    </dgm:pt>
    <dgm:pt modelId="{E06FEBE2-9558-4170-96BE-EFC83B727C8A}" type="parTrans" cxnId="{9AB17505-43D3-433B-A2E5-263F736523C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39A447F-A6AB-41C8-A003-E6F527CA9570}" type="sibTrans" cxnId="{9AB17505-43D3-433B-A2E5-263F736523C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4102D2AA-CCCA-4053-A9E6-D8CC04E8F6B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Sustitución de importaciones.</a:t>
          </a:r>
          <a:endParaRPr lang="es-EC" sz="1600" dirty="0">
            <a:solidFill>
              <a:schemeClr val="tx1"/>
            </a:solidFill>
          </a:endParaRPr>
        </a:p>
      </dgm:t>
    </dgm:pt>
    <dgm:pt modelId="{D85D5557-B66E-4F23-900A-2AC86B2C5098}" type="parTrans" cxnId="{F5834167-30CC-4F9A-9879-3A235504417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C8A129B5-224A-4053-A3C6-F805036F1E5E}" type="sibTrans" cxnId="{F5834167-30CC-4F9A-9879-3A235504417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DFEA31F-826A-4B8D-B3CF-F02AA099508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Aumentar el nivel de empleo</a:t>
          </a:r>
          <a:endParaRPr lang="es-EC" sz="1600" dirty="0">
            <a:solidFill>
              <a:schemeClr val="tx1"/>
            </a:solidFill>
          </a:endParaRPr>
        </a:p>
      </dgm:t>
    </dgm:pt>
    <dgm:pt modelId="{BEA23BD3-FE64-4F93-A175-44B0639136DB}" type="parTrans" cxnId="{B23CA1EC-5CD9-4EA7-B2F8-7AEEA089C916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F2BEFB05-614E-40B1-85BC-8128013AE9CD}" type="sibTrans" cxnId="{B23CA1EC-5CD9-4EA7-B2F8-7AEEA089C916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5EDFB560-6E38-4962-9E0B-F32ED1A8367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La producción de bienes de consumo masivo con poca complejidad tecnológica.</a:t>
          </a:r>
          <a:endParaRPr lang="es-EC" sz="1600" dirty="0">
            <a:solidFill>
              <a:schemeClr val="tx1"/>
            </a:solidFill>
          </a:endParaRPr>
        </a:p>
      </dgm:t>
    </dgm:pt>
    <dgm:pt modelId="{F79A0567-F130-4C41-B7CE-139BC48D16D5}" type="parTrans" cxnId="{7A2F8EE3-E2D3-4501-ACFB-3346194E7B3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2FDFCAFC-9260-4E06-8F81-B263285B25D6}" type="sibTrans" cxnId="{7A2F8EE3-E2D3-4501-ACFB-3346194E7B3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4A13D29D-D0E1-4225-9C8A-5BB7BFBDCFB1}" type="pres">
      <dgm:prSet presAssocID="{DC07F64B-2FD5-4BF1-9919-ED11D23B42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B69545-FF89-4141-B97D-580CB04F0590}" type="pres">
      <dgm:prSet presAssocID="{DC07F64B-2FD5-4BF1-9919-ED11D23B429B}" presName="radial" presStyleCnt="0">
        <dgm:presLayoutVars>
          <dgm:animLvl val="ctr"/>
        </dgm:presLayoutVars>
      </dgm:prSet>
      <dgm:spPr/>
    </dgm:pt>
    <dgm:pt modelId="{C61E3BF9-C057-47EB-8987-67A53DA11958}" type="pres">
      <dgm:prSet presAssocID="{5513AC67-2882-49FC-9A18-5199FB7A6499}" presName="centerShape" presStyleLbl="vennNode1" presStyleIdx="0" presStyleCnt="5"/>
      <dgm:spPr/>
      <dgm:t>
        <a:bodyPr/>
        <a:lstStyle/>
        <a:p>
          <a:endParaRPr lang="es-EC"/>
        </a:p>
      </dgm:t>
    </dgm:pt>
    <dgm:pt modelId="{A42C7578-8EAE-4CD5-8F72-9E3684E27DD0}" type="pres">
      <dgm:prSet presAssocID="{43D2C01E-AD6A-46EA-96FA-6652AED3617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0D13A-8092-47CE-A9D4-860EDE5ADCAA}" type="pres">
      <dgm:prSet presAssocID="{4102D2AA-CCCA-4053-A9E6-D8CC04E8F6B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1E609-FB94-4251-A76A-CCECD07D8AAC}" type="pres">
      <dgm:prSet presAssocID="{8DFEA31F-826A-4B8D-B3CF-F02AA099508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F54D7-90D0-4880-898C-AAAA3AB0F13F}" type="pres">
      <dgm:prSet presAssocID="{5EDFB560-6E38-4962-9E0B-F32ED1A8367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5080BB-DC2B-415E-91F6-1E86CAC589DB}" type="presOf" srcId="{4102D2AA-CCCA-4053-A9E6-D8CC04E8F6BB}" destId="{8B40D13A-8092-47CE-A9D4-860EDE5ADCAA}" srcOrd="0" destOrd="0" presId="urn:microsoft.com/office/officeart/2005/8/layout/radial3"/>
    <dgm:cxn modelId="{4B79DA80-370F-449C-86DF-20B3420365C9}" srcId="{DC07F64B-2FD5-4BF1-9919-ED11D23B429B}" destId="{5513AC67-2882-49FC-9A18-5199FB7A6499}" srcOrd="0" destOrd="0" parTransId="{5624FA32-9CA6-460C-99C5-FCC35D5AC063}" sibTransId="{563BB503-F52C-4ACF-B191-B69899A426BC}"/>
    <dgm:cxn modelId="{A7F01A5C-3E9D-4519-A3E5-439A2EBAAADC}" type="presOf" srcId="{43D2C01E-AD6A-46EA-96FA-6652AED3617C}" destId="{A42C7578-8EAE-4CD5-8F72-9E3684E27DD0}" srcOrd="0" destOrd="0" presId="urn:microsoft.com/office/officeart/2005/8/layout/radial3"/>
    <dgm:cxn modelId="{7748DB7A-DE1F-4DFA-9B31-3204A40CC377}" type="presOf" srcId="{5EDFB560-6E38-4962-9E0B-F32ED1A83679}" destId="{DFDF54D7-90D0-4880-898C-AAAA3AB0F13F}" srcOrd="0" destOrd="0" presId="urn:microsoft.com/office/officeart/2005/8/layout/radial3"/>
    <dgm:cxn modelId="{24D6D326-91FC-4486-A828-81D6BAF5DB9E}" type="presOf" srcId="{8DFEA31F-826A-4B8D-B3CF-F02AA099508F}" destId="{F121E609-FB94-4251-A76A-CCECD07D8AAC}" srcOrd="0" destOrd="0" presId="urn:microsoft.com/office/officeart/2005/8/layout/radial3"/>
    <dgm:cxn modelId="{7A2F8EE3-E2D3-4501-ACFB-3346194E7B39}" srcId="{5513AC67-2882-49FC-9A18-5199FB7A6499}" destId="{5EDFB560-6E38-4962-9E0B-F32ED1A83679}" srcOrd="3" destOrd="0" parTransId="{F79A0567-F130-4C41-B7CE-139BC48D16D5}" sibTransId="{2FDFCAFC-9260-4E06-8F81-B263285B25D6}"/>
    <dgm:cxn modelId="{95D95ADC-1FA1-41C3-A804-9C9C3F5CA1F6}" type="presOf" srcId="{5513AC67-2882-49FC-9A18-5199FB7A6499}" destId="{C61E3BF9-C057-47EB-8987-67A53DA11958}" srcOrd="0" destOrd="0" presId="urn:microsoft.com/office/officeart/2005/8/layout/radial3"/>
    <dgm:cxn modelId="{B23CA1EC-5CD9-4EA7-B2F8-7AEEA089C916}" srcId="{5513AC67-2882-49FC-9A18-5199FB7A6499}" destId="{8DFEA31F-826A-4B8D-B3CF-F02AA099508F}" srcOrd="2" destOrd="0" parTransId="{BEA23BD3-FE64-4F93-A175-44B0639136DB}" sibTransId="{F2BEFB05-614E-40B1-85BC-8128013AE9CD}"/>
    <dgm:cxn modelId="{9AB17505-43D3-433B-A2E5-263F736523CF}" srcId="{5513AC67-2882-49FC-9A18-5199FB7A6499}" destId="{43D2C01E-AD6A-46EA-96FA-6652AED3617C}" srcOrd="0" destOrd="0" parTransId="{E06FEBE2-9558-4170-96BE-EFC83B727C8A}" sibTransId="{739A447F-A6AB-41C8-A003-E6F527CA9570}"/>
    <dgm:cxn modelId="{11183277-3DE2-4E8D-87A1-1BED530F4F7A}" type="presOf" srcId="{DC07F64B-2FD5-4BF1-9919-ED11D23B429B}" destId="{4A13D29D-D0E1-4225-9C8A-5BB7BFBDCFB1}" srcOrd="0" destOrd="0" presId="urn:microsoft.com/office/officeart/2005/8/layout/radial3"/>
    <dgm:cxn modelId="{F5834167-30CC-4F9A-9879-3A235504417F}" srcId="{5513AC67-2882-49FC-9A18-5199FB7A6499}" destId="{4102D2AA-CCCA-4053-A9E6-D8CC04E8F6BB}" srcOrd="1" destOrd="0" parTransId="{D85D5557-B66E-4F23-900A-2AC86B2C5098}" sibTransId="{C8A129B5-224A-4053-A3C6-F805036F1E5E}"/>
    <dgm:cxn modelId="{AA2FF3EF-7B33-40B6-A778-B796D5021733}" type="presParOf" srcId="{4A13D29D-D0E1-4225-9C8A-5BB7BFBDCFB1}" destId="{11B69545-FF89-4141-B97D-580CB04F0590}" srcOrd="0" destOrd="0" presId="urn:microsoft.com/office/officeart/2005/8/layout/radial3"/>
    <dgm:cxn modelId="{7F16B912-9C1B-4D45-890E-E637A9C6CEAC}" type="presParOf" srcId="{11B69545-FF89-4141-B97D-580CB04F0590}" destId="{C61E3BF9-C057-47EB-8987-67A53DA11958}" srcOrd="0" destOrd="0" presId="urn:microsoft.com/office/officeart/2005/8/layout/radial3"/>
    <dgm:cxn modelId="{C4C9E1CF-66BC-4E5C-A6EC-9743A7F2F235}" type="presParOf" srcId="{11B69545-FF89-4141-B97D-580CB04F0590}" destId="{A42C7578-8EAE-4CD5-8F72-9E3684E27DD0}" srcOrd="1" destOrd="0" presId="urn:microsoft.com/office/officeart/2005/8/layout/radial3"/>
    <dgm:cxn modelId="{8F225087-35A2-4657-B21A-55875A2A8B18}" type="presParOf" srcId="{11B69545-FF89-4141-B97D-580CB04F0590}" destId="{8B40D13A-8092-47CE-A9D4-860EDE5ADCAA}" srcOrd="2" destOrd="0" presId="urn:microsoft.com/office/officeart/2005/8/layout/radial3"/>
    <dgm:cxn modelId="{10D5697D-9D9C-4378-A7EF-63A1A6D3DF3C}" type="presParOf" srcId="{11B69545-FF89-4141-B97D-580CB04F0590}" destId="{F121E609-FB94-4251-A76A-CCECD07D8AAC}" srcOrd="3" destOrd="0" presId="urn:microsoft.com/office/officeart/2005/8/layout/radial3"/>
    <dgm:cxn modelId="{02417B5B-1D2C-40DD-ACD1-715A34339EC2}" type="presParOf" srcId="{11B69545-FF89-4141-B97D-580CB04F0590}" destId="{DFDF54D7-90D0-4880-898C-AAAA3AB0F13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B2251-9EC7-4B19-A588-2976F1D1BE93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046046FB-3C78-44BF-B2BA-3F42BD7A247C}">
      <dgm:prSet phldrT="[Texto]" custT="1"/>
      <dgm:spPr/>
      <dgm:t>
        <a:bodyPr/>
        <a:lstStyle/>
        <a:p>
          <a:r>
            <a:rPr lang="es-EC" sz="1800" dirty="0" smtClean="0"/>
            <a:t>Políticas de constitución</a:t>
          </a:r>
          <a:endParaRPr lang="es-EC" sz="1800" dirty="0"/>
        </a:p>
      </dgm:t>
    </dgm:pt>
    <dgm:pt modelId="{F8D7F996-D2FC-4596-B89A-1D5976B4A95A}" type="parTrans" cxnId="{7F0B22D8-9B15-4B3D-8C74-BAF983F53325}">
      <dgm:prSet/>
      <dgm:spPr/>
      <dgm:t>
        <a:bodyPr/>
        <a:lstStyle/>
        <a:p>
          <a:endParaRPr lang="es-EC" sz="1800"/>
        </a:p>
      </dgm:t>
    </dgm:pt>
    <dgm:pt modelId="{703931BF-31DE-475A-A07E-7188CE2A777E}" type="sibTrans" cxnId="{7F0B22D8-9B15-4B3D-8C74-BAF983F53325}">
      <dgm:prSet/>
      <dgm:spPr/>
      <dgm:t>
        <a:bodyPr/>
        <a:lstStyle/>
        <a:p>
          <a:endParaRPr lang="es-EC" sz="1800"/>
        </a:p>
      </dgm:t>
    </dgm:pt>
    <dgm:pt modelId="{ABD2E69B-B8AE-405B-ABB0-73F44F26600D}">
      <dgm:prSet phldrT="[Texto]" custT="1"/>
      <dgm:spPr/>
      <dgm:t>
        <a:bodyPr/>
        <a:lstStyle/>
        <a:p>
          <a:r>
            <a:rPr lang="es-EC" sz="1800" dirty="0" smtClean="0"/>
            <a:t>Constitución del consorcio</a:t>
          </a:r>
          <a:endParaRPr lang="es-EC" sz="1800" dirty="0"/>
        </a:p>
      </dgm:t>
    </dgm:pt>
    <dgm:pt modelId="{8F2B67BC-8859-4FE1-99DE-7306FE4097B4}" type="parTrans" cxnId="{799580EA-ED5D-4F36-8A08-D62D0654DEF4}">
      <dgm:prSet/>
      <dgm:spPr/>
      <dgm:t>
        <a:bodyPr/>
        <a:lstStyle/>
        <a:p>
          <a:endParaRPr lang="es-EC" sz="1800"/>
        </a:p>
      </dgm:t>
    </dgm:pt>
    <dgm:pt modelId="{9E8CAEAC-6379-420E-A471-9BAA43B61706}" type="sibTrans" cxnId="{799580EA-ED5D-4F36-8A08-D62D0654DEF4}">
      <dgm:prSet/>
      <dgm:spPr/>
      <dgm:t>
        <a:bodyPr/>
        <a:lstStyle/>
        <a:p>
          <a:endParaRPr lang="es-EC" sz="1800"/>
        </a:p>
      </dgm:t>
    </dgm:pt>
    <dgm:pt modelId="{7FE97307-D859-4906-B2AD-AEC3A03A25E9}">
      <dgm:prSet phldrT="[Texto]" custT="1"/>
      <dgm:spPr/>
      <dgm:t>
        <a:bodyPr/>
        <a:lstStyle/>
        <a:p>
          <a:r>
            <a:rPr lang="es-EC" sz="1800" dirty="0" smtClean="0"/>
            <a:t>Documentos de constitución</a:t>
          </a:r>
          <a:endParaRPr lang="es-EC" sz="1800" dirty="0"/>
        </a:p>
      </dgm:t>
    </dgm:pt>
    <dgm:pt modelId="{163DC305-7AB3-4ADE-B24A-7824A2A23000}" type="parTrans" cxnId="{6C2654D6-DBF7-4CBE-9C7A-D3F9E91ADCE5}">
      <dgm:prSet/>
      <dgm:spPr/>
      <dgm:t>
        <a:bodyPr/>
        <a:lstStyle/>
        <a:p>
          <a:endParaRPr lang="es-EC" sz="1800"/>
        </a:p>
      </dgm:t>
    </dgm:pt>
    <dgm:pt modelId="{8189C782-1D4B-4999-9D62-42378BCF05E5}" type="sibTrans" cxnId="{6C2654D6-DBF7-4CBE-9C7A-D3F9E91ADCE5}">
      <dgm:prSet/>
      <dgm:spPr/>
      <dgm:t>
        <a:bodyPr/>
        <a:lstStyle/>
        <a:p>
          <a:endParaRPr lang="es-EC" sz="1800"/>
        </a:p>
      </dgm:t>
    </dgm:pt>
    <dgm:pt modelId="{C1CDA7F1-3EBD-4CA4-BBE2-BBA67AF8372A}" type="pres">
      <dgm:prSet presAssocID="{AF9B2251-9EC7-4B19-A588-2976F1D1BE93}" presName="CompostProcess" presStyleCnt="0">
        <dgm:presLayoutVars>
          <dgm:dir/>
          <dgm:resizeHandles val="exact"/>
        </dgm:presLayoutVars>
      </dgm:prSet>
      <dgm:spPr/>
    </dgm:pt>
    <dgm:pt modelId="{9BE50D95-3C33-488B-8CF7-FEE81AE55031}" type="pres">
      <dgm:prSet presAssocID="{AF9B2251-9EC7-4B19-A588-2976F1D1BE93}" presName="arrow" presStyleLbl="bgShp" presStyleIdx="0" presStyleCnt="1"/>
      <dgm:spPr/>
    </dgm:pt>
    <dgm:pt modelId="{B14FB37E-4153-48FD-A397-0F0BD62C6123}" type="pres">
      <dgm:prSet presAssocID="{AF9B2251-9EC7-4B19-A588-2976F1D1BE93}" presName="linearProcess" presStyleCnt="0"/>
      <dgm:spPr/>
    </dgm:pt>
    <dgm:pt modelId="{0AE9B45E-3E75-4903-A740-4042C8FD7828}" type="pres">
      <dgm:prSet presAssocID="{046046FB-3C78-44BF-B2BA-3F42BD7A24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B89318-C247-4646-B19C-A91CC5E06C8E}" type="pres">
      <dgm:prSet presAssocID="{703931BF-31DE-475A-A07E-7188CE2A777E}" presName="sibTrans" presStyleCnt="0"/>
      <dgm:spPr/>
    </dgm:pt>
    <dgm:pt modelId="{1114C983-E407-49A5-A32B-E642E0893354}" type="pres">
      <dgm:prSet presAssocID="{ABD2E69B-B8AE-405B-ABB0-73F44F2660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365BA-F4E5-4C2F-96EA-18DD9C029FBB}" type="pres">
      <dgm:prSet presAssocID="{9E8CAEAC-6379-420E-A471-9BAA43B61706}" presName="sibTrans" presStyleCnt="0"/>
      <dgm:spPr/>
    </dgm:pt>
    <dgm:pt modelId="{7AC9440F-55DC-467F-A38E-CD56D22CBA9F}" type="pres">
      <dgm:prSet presAssocID="{7FE97307-D859-4906-B2AD-AEC3A03A25E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BDBB3F-0F70-4C42-BD28-FF170940C60C}" type="presOf" srcId="{046046FB-3C78-44BF-B2BA-3F42BD7A247C}" destId="{0AE9B45E-3E75-4903-A740-4042C8FD7828}" srcOrd="0" destOrd="0" presId="urn:microsoft.com/office/officeart/2005/8/layout/hProcess9"/>
    <dgm:cxn modelId="{6C2654D6-DBF7-4CBE-9C7A-D3F9E91ADCE5}" srcId="{AF9B2251-9EC7-4B19-A588-2976F1D1BE93}" destId="{7FE97307-D859-4906-B2AD-AEC3A03A25E9}" srcOrd="2" destOrd="0" parTransId="{163DC305-7AB3-4ADE-B24A-7824A2A23000}" sibTransId="{8189C782-1D4B-4999-9D62-42378BCF05E5}"/>
    <dgm:cxn modelId="{F452B348-338E-4D2E-8B28-90C575B1CD18}" type="presOf" srcId="{7FE97307-D859-4906-B2AD-AEC3A03A25E9}" destId="{7AC9440F-55DC-467F-A38E-CD56D22CBA9F}" srcOrd="0" destOrd="0" presId="urn:microsoft.com/office/officeart/2005/8/layout/hProcess9"/>
    <dgm:cxn modelId="{7F0B22D8-9B15-4B3D-8C74-BAF983F53325}" srcId="{AF9B2251-9EC7-4B19-A588-2976F1D1BE93}" destId="{046046FB-3C78-44BF-B2BA-3F42BD7A247C}" srcOrd="0" destOrd="0" parTransId="{F8D7F996-D2FC-4596-B89A-1D5976B4A95A}" sibTransId="{703931BF-31DE-475A-A07E-7188CE2A777E}"/>
    <dgm:cxn modelId="{9A9DFF96-1188-4AF1-8EFC-26C48D389B6E}" type="presOf" srcId="{AF9B2251-9EC7-4B19-A588-2976F1D1BE93}" destId="{C1CDA7F1-3EBD-4CA4-BBE2-BBA67AF8372A}" srcOrd="0" destOrd="0" presId="urn:microsoft.com/office/officeart/2005/8/layout/hProcess9"/>
    <dgm:cxn modelId="{4C214195-2D4A-4FF0-A21E-EB5E8A92BBF2}" type="presOf" srcId="{ABD2E69B-B8AE-405B-ABB0-73F44F26600D}" destId="{1114C983-E407-49A5-A32B-E642E0893354}" srcOrd="0" destOrd="0" presId="urn:microsoft.com/office/officeart/2005/8/layout/hProcess9"/>
    <dgm:cxn modelId="{799580EA-ED5D-4F36-8A08-D62D0654DEF4}" srcId="{AF9B2251-9EC7-4B19-A588-2976F1D1BE93}" destId="{ABD2E69B-B8AE-405B-ABB0-73F44F26600D}" srcOrd="1" destOrd="0" parTransId="{8F2B67BC-8859-4FE1-99DE-7306FE4097B4}" sibTransId="{9E8CAEAC-6379-420E-A471-9BAA43B61706}"/>
    <dgm:cxn modelId="{26C9AD51-DE86-401A-A3A9-2E50E27B0FD3}" type="presParOf" srcId="{C1CDA7F1-3EBD-4CA4-BBE2-BBA67AF8372A}" destId="{9BE50D95-3C33-488B-8CF7-FEE81AE55031}" srcOrd="0" destOrd="0" presId="urn:microsoft.com/office/officeart/2005/8/layout/hProcess9"/>
    <dgm:cxn modelId="{A74642AE-BC16-422F-BF53-6362F39B8BBC}" type="presParOf" srcId="{C1CDA7F1-3EBD-4CA4-BBE2-BBA67AF8372A}" destId="{B14FB37E-4153-48FD-A397-0F0BD62C6123}" srcOrd="1" destOrd="0" presId="urn:microsoft.com/office/officeart/2005/8/layout/hProcess9"/>
    <dgm:cxn modelId="{9BCAC792-B474-4D7B-9FB2-F2936B22B43C}" type="presParOf" srcId="{B14FB37E-4153-48FD-A397-0F0BD62C6123}" destId="{0AE9B45E-3E75-4903-A740-4042C8FD7828}" srcOrd="0" destOrd="0" presId="urn:microsoft.com/office/officeart/2005/8/layout/hProcess9"/>
    <dgm:cxn modelId="{7B5FD660-2E47-41AE-A67B-842D896958D9}" type="presParOf" srcId="{B14FB37E-4153-48FD-A397-0F0BD62C6123}" destId="{35B89318-C247-4646-B19C-A91CC5E06C8E}" srcOrd="1" destOrd="0" presId="urn:microsoft.com/office/officeart/2005/8/layout/hProcess9"/>
    <dgm:cxn modelId="{2EF5F799-C93C-4B25-BEF6-F46A9834D7A3}" type="presParOf" srcId="{B14FB37E-4153-48FD-A397-0F0BD62C6123}" destId="{1114C983-E407-49A5-A32B-E642E0893354}" srcOrd="2" destOrd="0" presId="urn:microsoft.com/office/officeart/2005/8/layout/hProcess9"/>
    <dgm:cxn modelId="{C529DC7E-2699-4133-880B-BA649203CDB4}" type="presParOf" srcId="{B14FB37E-4153-48FD-A397-0F0BD62C6123}" destId="{9B2365BA-F4E5-4C2F-96EA-18DD9C029FBB}" srcOrd="3" destOrd="0" presId="urn:microsoft.com/office/officeart/2005/8/layout/hProcess9"/>
    <dgm:cxn modelId="{DB6BB536-5BCD-4459-996A-475897AA6794}" type="presParOf" srcId="{B14FB37E-4153-48FD-A397-0F0BD62C6123}" destId="{7AC9440F-55DC-467F-A38E-CD56D22CBA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D69BD7-4B9D-479B-A2F5-63D9A38DF6B2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816E5004-8D72-4217-9983-A4126893656F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Ecuador cuenta con oferta exportable de calzado, el consorcio puede incrementarse para satisfacer necesidades de otro país y mejorar la calidad de vida de los pequeños productores de calzado de Tungurahua y sus familias.</a:t>
          </a:r>
          <a:endParaRPr lang="es-ES" sz="1600" dirty="0">
            <a:solidFill>
              <a:schemeClr val="tx1"/>
            </a:solidFill>
          </a:endParaRPr>
        </a:p>
      </dgm:t>
    </dgm:pt>
    <dgm:pt modelId="{F8EAF91A-B401-4D4C-9857-230BDDDC3F45}" type="parTrans" cxnId="{8391134E-FAB7-4F97-A5FA-B7365E7ABF5B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BA6A9F24-B034-4ED2-8CB1-26A2BA8CCE7E}" type="sibTrans" cxnId="{8391134E-FAB7-4F97-A5FA-B7365E7ABF5B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53C10B51-0EDF-42A2-9723-1644052B6669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Los productores de calzado de cuero están en la capacidad de enfocarse en el calzado de dama porque existe una diversidad de estilos, como zapatos de tacón, sandalias, botas, botines.</a:t>
          </a:r>
          <a:endParaRPr lang="es-ES" sz="1600" dirty="0">
            <a:solidFill>
              <a:schemeClr val="tx1"/>
            </a:solidFill>
          </a:endParaRPr>
        </a:p>
      </dgm:t>
    </dgm:pt>
    <dgm:pt modelId="{AC983D3A-637B-4780-B196-B2EDE9F9F186}" type="parTrans" cxnId="{2D5EA25C-D864-4DA6-9653-BE81A1C4C2D5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B00106E5-F9AF-4651-85F6-7B7743A361FF}" type="sibTrans" cxnId="{2D5EA25C-D864-4DA6-9653-BE81A1C4C2D5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5092754C-222E-4AA6-8951-E24429272D73}">
      <dgm:prSet phldrT="[Texto]" custT="1"/>
      <dgm:spPr/>
      <dgm:t>
        <a:bodyPr/>
        <a:lstStyle/>
        <a:p>
          <a:pPr algn="just"/>
          <a:r>
            <a:rPr lang="en-US" sz="1600" smtClean="0">
              <a:solidFill>
                <a:schemeClr val="tx1"/>
              </a:solidFill>
            </a:rPr>
            <a:t>Aportaría un 3% a la oferta exportable</a:t>
          </a:r>
          <a:endParaRPr lang="es-ES" sz="1600" dirty="0">
            <a:solidFill>
              <a:schemeClr val="tx1"/>
            </a:solidFill>
          </a:endParaRPr>
        </a:p>
      </dgm:t>
    </dgm:pt>
    <dgm:pt modelId="{0FEF04C6-8446-4583-A03D-36993A2F5038}" type="parTrans" cxnId="{F30490A3-75C8-4BE6-85E5-F0266BFBCBD5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0D875746-8E83-4C4C-936A-029F035D7F14}" type="sibTrans" cxnId="{F30490A3-75C8-4BE6-85E5-F0266BFBCBD5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2A48A4AF-E5B1-46ED-8BEC-0723CFBA8664}" type="pres">
      <dgm:prSet presAssocID="{2FD69BD7-4B9D-479B-A2F5-63D9A38DF6B2}" presName="CompostProcess" presStyleCnt="0">
        <dgm:presLayoutVars>
          <dgm:dir/>
          <dgm:resizeHandles val="exact"/>
        </dgm:presLayoutVars>
      </dgm:prSet>
      <dgm:spPr/>
    </dgm:pt>
    <dgm:pt modelId="{77453CD6-6BB9-489F-9787-31770F547411}" type="pres">
      <dgm:prSet presAssocID="{2FD69BD7-4B9D-479B-A2F5-63D9A38DF6B2}" presName="arrow" presStyleLbl="bgShp" presStyleIdx="0" presStyleCnt="1"/>
      <dgm:spPr/>
    </dgm:pt>
    <dgm:pt modelId="{993A3607-C3DD-4E1B-89F9-4BD05ADD8A1E}" type="pres">
      <dgm:prSet presAssocID="{2FD69BD7-4B9D-479B-A2F5-63D9A38DF6B2}" presName="linearProcess" presStyleCnt="0"/>
      <dgm:spPr/>
    </dgm:pt>
    <dgm:pt modelId="{92A66168-3495-4991-8944-FD9917A18E84}" type="pres">
      <dgm:prSet presAssocID="{816E5004-8D72-4217-9983-A4126893656F}" presName="textNode" presStyleLbl="node1" presStyleIdx="0" presStyleCnt="3" custScaleY="108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FB146-C91E-456C-A997-5F303D31393B}" type="pres">
      <dgm:prSet presAssocID="{BA6A9F24-B034-4ED2-8CB1-26A2BA8CCE7E}" presName="sibTrans" presStyleCnt="0"/>
      <dgm:spPr/>
    </dgm:pt>
    <dgm:pt modelId="{7EFABC9C-AFC0-46CB-B246-8DF4F292398F}" type="pres">
      <dgm:prSet presAssocID="{53C10B51-0EDF-42A2-9723-1644052B666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6E3C1-E89D-4239-AFF1-52AC9B434270}" type="pres">
      <dgm:prSet presAssocID="{B00106E5-F9AF-4651-85F6-7B7743A361FF}" presName="sibTrans" presStyleCnt="0"/>
      <dgm:spPr/>
    </dgm:pt>
    <dgm:pt modelId="{342400B8-03DC-4BE9-B63D-1ABFCA6023F0}" type="pres">
      <dgm:prSet presAssocID="{5092754C-222E-4AA6-8951-E24429272D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32BFD3-B551-4C40-B703-82A826654F43}" type="presOf" srcId="{816E5004-8D72-4217-9983-A4126893656F}" destId="{92A66168-3495-4991-8944-FD9917A18E84}" srcOrd="0" destOrd="0" presId="urn:microsoft.com/office/officeart/2005/8/layout/hProcess9"/>
    <dgm:cxn modelId="{2D5EA25C-D864-4DA6-9653-BE81A1C4C2D5}" srcId="{2FD69BD7-4B9D-479B-A2F5-63D9A38DF6B2}" destId="{53C10B51-0EDF-42A2-9723-1644052B6669}" srcOrd="1" destOrd="0" parTransId="{AC983D3A-637B-4780-B196-B2EDE9F9F186}" sibTransId="{B00106E5-F9AF-4651-85F6-7B7743A361FF}"/>
    <dgm:cxn modelId="{ADEBF347-F5CD-4D30-9305-CB29EA8649D9}" type="presOf" srcId="{2FD69BD7-4B9D-479B-A2F5-63D9A38DF6B2}" destId="{2A48A4AF-E5B1-46ED-8BEC-0723CFBA8664}" srcOrd="0" destOrd="0" presId="urn:microsoft.com/office/officeart/2005/8/layout/hProcess9"/>
    <dgm:cxn modelId="{45164FBE-39B0-4834-95E6-93C0BC50CF6D}" type="presOf" srcId="{5092754C-222E-4AA6-8951-E24429272D73}" destId="{342400B8-03DC-4BE9-B63D-1ABFCA6023F0}" srcOrd="0" destOrd="0" presId="urn:microsoft.com/office/officeart/2005/8/layout/hProcess9"/>
    <dgm:cxn modelId="{E095CD72-403D-4A8E-8401-D4C5F73F7BBF}" type="presOf" srcId="{53C10B51-0EDF-42A2-9723-1644052B6669}" destId="{7EFABC9C-AFC0-46CB-B246-8DF4F292398F}" srcOrd="0" destOrd="0" presId="urn:microsoft.com/office/officeart/2005/8/layout/hProcess9"/>
    <dgm:cxn modelId="{8391134E-FAB7-4F97-A5FA-B7365E7ABF5B}" srcId="{2FD69BD7-4B9D-479B-A2F5-63D9A38DF6B2}" destId="{816E5004-8D72-4217-9983-A4126893656F}" srcOrd="0" destOrd="0" parTransId="{F8EAF91A-B401-4D4C-9857-230BDDDC3F45}" sibTransId="{BA6A9F24-B034-4ED2-8CB1-26A2BA8CCE7E}"/>
    <dgm:cxn modelId="{F30490A3-75C8-4BE6-85E5-F0266BFBCBD5}" srcId="{2FD69BD7-4B9D-479B-A2F5-63D9A38DF6B2}" destId="{5092754C-222E-4AA6-8951-E24429272D73}" srcOrd="2" destOrd="0" parTransId="{0FEF04C6-8446-4583-A03D-36993A2F5038}" sibTransId="{0D875746-8E83-4C4C-936A-029F035D7F14}"/>
    <dgm:cxn modelId="{E21EB74F-5815-4A8A-89F7-F9EE6606D49C}" type="presParOf" srcId="{2A48A4AF-E5B1-46ED-8BEC-0723CFBA8664}" destId="{77453CD6-6BB9-489F-9787-31770F547411}" srcOrd="0" destOrd="0" presId="urn:microsoft.com/office/officeart/2005/8/layout/hProcess9"/>
    <dgm:cxn modelId="{CC07523E-4B28-42EF-8146-D531196C43F5}" type="presParOf" srcId="{2A48A4AF-E5B1-46ED-8BEC-0723CFBA8664}" destId="{993A3607-C3DD-4E1B-89F9-4BD05ADD8A1E}" srcOrd="1" destOrd="0" presId="urn:microsoft.com/office/officeart/2005/8/layout/hProcess9"/>
    <dgm:cxn modelId="{26B9BF86-B563-4438-A63D-83A5593AD0C0}" type="presParOf" srcId="{993A3607-C3DD-4E1B-89F9-4BD05ADD8A1E}" destId="{92A66168-3495-4991-8944-FD9917A18E84}" srcOrd="0" destOrd="0" presId="urn:microsoft.com/office/officeart/2005/8/layout/hProcess9"/>
    <dgm:cxn modelId="{9E73F005-3FD6-438B-94ED-7A779C7E963E}" type="presParOf" srcId="{993A3607-C3DD-4E1B-89F9-4BD05ADD8A1E}" destId="{6F7FB146-C91E-456C-A997-5F303D31393B}" srcOrd="1" destOrd="0" presId="urn:microsoft.com/office/officeart/2005/8/layout/hProcess9"/>
    <dgm:cxn modelId="{1C878B75-1127-450F-A6E8-CC8B1E8A0339}" type="presParOf" srcId="{993A3607-C3DD-4E1B-89F9-4BD05ADD8A1E}" destId="{7EFABC9C-AFC0-46CB-B246-8DF4F292398F}" srcOrd="2" destOrd="0" presId="urn:microsoft.com/office/officeart/2005/8/layout/hProcess9"/>
    <dgm:cxn modelId="{D742BC20-28F1-4307-ACD9-9AB0B7D3C94B}" type="presParOf" srcId="{993A3607-C3DD-4E1B-89F9-4BD05ADD8A1E}" destId="{7266E3C1-E89D-4239-AFF1-52AC9B434270}" srcOrd="3" destOrd="0" presId="urn:microsoft.com/office/officeart/2005/8/layout/hProcess9"/>
    <dgm:cxn modelId="{74CCAA23-3EE1-4926-89CD-C06D529B13E9}" type="presParOf" srcId="{993A3607-C3DD-4E1B-89F9-4BD05ADD8A1E}" destId="{342400B8-03DC-4BE9-B63D-1ABFCA6023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24C3B4-D301-4290-962A-52A0873251EE}" type="doc">
      <dgm:prSet loTypeId="urn:microsoft.com/office/officeart/2005/8/layout/hList7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D8F896-F9AF-4626-B3FC-8B6B1E1B5108}">
      <dgm:prSet phldrT="[Texto]" phldr="1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73053F3B-40F9-45C7-8302-6165CBD98954}" type="parTrans" cxnId="{13BD7704-432B-4F0A-AD50-D4F8E5607B4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A65BF49-4159-4FCD-B349-3A610A945288}" type="sibTrans" cxnId="{13BD7704-432B-4F0A-AD50-D4F8E5607B4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4FC5118-7E6E-42E2-8175-B461CF1DC761}">
      <dgm:prSet phldrT="[Texto]" phldr="1"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372BAA4-66DA-4B36-A0A8-BA8B41982776}" type="parTrans" cxnId="{58438785-06DF-4D45-A66F-5620C526757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11C57F0-158E-4794-A4AA-2A3D08C34A2E}" type="sibTrans" cxnId="{58438785-06DF-4D45-A66F-5620C526757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98F1C6A-3E4D-4BC9-9501-41B3F31839AE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 va a exportar un promedio de 7500 pares mensuales.</a:t>
          </a:r>
          <a:endParaRPr lang="es-ES" sz="1600" dirty="0">
            <a:solidFill>
              <a:schemeClr val="tx1"/>
            </a:solidFill>
          </a:endParaRPr>
        </a:p>
      </dgm:t>
    </dgm:pt>
    <dgm:pt modelId="{848814EB-A7EF-4AAF-A99B-0993E4A3B5A4}" type="parTrans" cxnId="{9B90069C-EB2C-4C86-8A54-4EEC837235D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84CE0FE-D1B5-4239-B9E7-9C901B5FAA59}" type="sibTrans" cxnId="{9B90069C-EB2C-4C86-8A54-4EEC837235D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1DAD998-F316-481E-9A92-E8B2F9E01350}">
      <dgm:prSet phldrT="[Texto]" phldr="1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3E98F7A5-69B0-4747-8A7D-38B24056AEB0}" type="parTrans" cxnId="{3ED0AF21-3874-49C6-8B0D-4A31BA91E06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4C98824-9A1E-494B-B9B7-A625AC890146}" type="sibTrans" cxnId="{3ED0AF21-3874-49C6-8B0D-4A31BA91E06B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CD772D2-7622-4219-ACEA-731D4239F12D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 consorcio estará conformada por 25 pequeños productores de calzado mismos que aportará cada uno con 5000 dólares, para crear el consorcio de exportación y acopiar la mercadería para ser enviada al Perú.</a:t>
          </a:r>
          <a:endParaRPr lang="es-ES" sz="1600" dirty="0">
            <a:solidFill>
              <a:schemeClr val="tx1"/>
            </a:solidFill>
          </a:endParaRPr>
        </a:p>
      </dgm:t>
    </dgm:pt>
    <dgm:pt modelId="{275D6B87-BECD-4248-9CDC-3357764AB541}" type="sibTrans" cxnId="{C4998CE6-A9DE-4FE0-9329-7014F518641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8236EED-AFCF-4B42-8102-E21A73F23F39}" type="parTrans" cxnId="{C4998CE6-A9DE-4FE0-9329-7014F518641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AE7BF8B-E25C-46A9-82A6-34572F31120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Los impactos incrementales se ven reflejados en el precio del producto.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endParaRPr lang="es-ES" sz="1600" dirty="0">
            <a:solidFill>
              <a:schemeClr val="tx1"/>
            </a:solidFill>
          </a:endParaRPr>
        </a:p>
      </dgm:t>
    </dgm:pt>
    <dgm:pt modelId="{305E3270-5F0F-4144-8E72-CE48940F63EE}" type="sibTrans" cxnId="{C937013E-6316-468C-895E-E7AFF54B08A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58A59AB-E1B3-4AAB-96D1-22C909F4E6B2}" type="parTrans" cxnId="{C937013E-6316-468C-895E-E7AFF54B08A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693CCA3-54D1-4D37-A804-494B9440669A}" type="pres">
      <dgm:prSet presAssocID="{4924C3B4-D301-4290-962A-52A0873251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3348DB-C307-4106-9864-74A70596C336}" type="pres">
      <dgm:prSet presAssocID="{4924C3B4-D301-4290-962A-52A0873251EE}" presName="fgShape" presStyleLbl="fgShp" presStyleIdx="0" presStyleCnt="1" custScaleY="100000" custLinFactNeighborY="-24603"/>
      <dgm:spPr/>
    </dgm:pt>
    <dgm:pt modelId="{B4C4E10D-DEDA-467D-B7AA-36E440E86EAE}" type="pres">
      <dgm:prSet presAssocID="{4924C3B4-D301-4290-962A-52A0873251EE}" presName="linComp" presStyleCnt="0"/>
      <dgm:spPr/>
    </dgm:pt>
    <dgm:pt modelId="{F31AFEA5-8BE6-4499-9E1F-745FA9B45ED8}" type="pres">
      <dgm:prSet presAssocID="{6AD8F896-F9AF-4626-B3FC-8B6B1E1B5108}" presName="compNode" presStyleCnt="0"/>
      <dgm:spPr/>
    </dgm:pt>
    <dgm:pt modelId="{FDE5314D-FAE4-4681-8567-4272DEF959F3}" type="pres">
      <dgm:prSet presAssocID="{6AD8F896-F9AF-4626-B3FC-8B6B1E1B5108}" presName="bkgdShape" presStyleLbl="node1" presStyleIdx="0" presStyleCnt="3"/>
      <dgm:spPr/>
      <dgm:t>
        <a:bodyPr/>
        <a:lstStyle/>
        <a:p>
          <a:endParaRPr lang="es-EC"/>
        </a:p>
      </dgm:t>
    </dgm:pt>
    <dgm:pt modelId="{B07F9F5C-D14F-47CD-A0FB-31E9279878FC}" type="pres">
      <dgm:prSet presAssocID="{6AD8F896-F9AF-4626-B3FC-8B6B1E1B510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A37A77-6071-4E6E-8469-22E8441024CE}" type="pres">
      <dgm:prSet presAssocID="{6AD8F896-F9AF-4626-B3FC-8B6B1E1B5108}" presName="invisiNode" presStyleLbl="node1" presStyleIdx="0" presStyleCnt="3"/>
      <dgm:spPr/>
    </dgm:pt>
    <dgm:pt modelId="{A55C0508-8B41-46CB-8784-4FB64A435826}" type="pres">
      <dgm:prSet presAssocID="{6AD8F896-F9AF-4626-B3FC-8B6B1E1B510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90E02F-3113-40BE-B742-96DCCF3FCC12}" type="pres">
      <dgm:prSet presAssocID="{DA65BF49-4159-4FCD-B349-3A610A94528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BD8C2F1-D55C-4FCA-BB92-150260279BDF}" type="pres">
      <dgm:prSet presAssocID="{54FC5118-7E6E-42E2-8175-B461CF1DC761}" presName="compNode" presStyleCnt="0"/>
      <dgm:spPr/>
    </dgm:pt>
    <dgm:pt modelId="{D6D3C1B3-8FC3-4E6F-A8EB-F7BC71E0638D}" type="pres">
      <dgm:prSet presAssocID="{54FC5118-7E6E-42E2-8175-B461CF1DC761}" presName="bkgdShape" presStyleLbl="node1" presStyleIdx="1" presStyleCnt="3"/>
      <dgm:spPr/>
      <dgm:t>
        <a:bodyPr/>
        <a:lstStyle/>
        <a:p>
          <a:endParaRPr lang="es-EC"/>
        </a:p>
      </dgm:t>
    </dgm:pt>
    <dgm:pt modelId="{F389C0F2-2FB4-49B1-92C5-3B555501D4E9}" type="pres">
      <dgm:prSet presAssocID="{54FC5118-7E6E-42E2-8175-B461CF1DC76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1E0ECA-2C15-44E3-BAA8-3D578E8A0098}" type="pres">
      <dgm:prSet presAssocID="{54FC5118-7E6E-42E2-8175-B461CF1DC761}" presName="invisiNode" presStyleLbl="node1" presStyleIdx="1" presStyleCnt="3"/>
      <dgm:spPr/>
    </dgm:pt>
    <dgm:pt modelId="{FA25C63A-EFAE-496A-9104-7757E22AE24C}" type="pres">
      <dgm:prSet presAssocID="{54FC5118-7E6E-42E2-8175-B461CF1DC76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E0BAEF-8045-4312-BAE2-AD4525D8C5C1}" type="pres">
      <dgm:prSet presAssocID="{C11C57F0-158E-4794-A4AA-2A3D08C34A2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1D61EC9-9651-4D9F-9E40-28F8C0659DE8}" type="pres">
      <dgm:prSet presAssocID="{E1DAD998-F316-481E-9A92-E8B2F9E01350}" presName="compNode" presStyleCnt="0"/>
      <dgm:spPr/>
    </dgm:pt>
    <dgm:pt modelId="{FC7D1198-0D53-4CA8-887B-CAD7B6A9DCE1}" type="pres">
      <dgm:prSet presAssocID="{E1DAD998-F316-481E-9A92-E8B2F9E01350}" presName="bkgdShape" presStyleLbl="node1" presStyleIdx="2" presStyleCnt="3"/>
      <dgm:spPr/>
      <dgm:t>
        <a:bodyPr/>
        <a:lstStyle/>
        <a:p>
          <a:endParaRPr lang="es-ES"/>
        </a:p>
      </dgm:t>
    </dgm:pt>
    <dgm:pt modelId="{551B8E40-E0BA-4CFA-BF6D-357A5DB0FFCC}" type="pres">
      <dgm:prSet presAssocID="{E1DAD998-F316-481E-9A92-E8B2F9E013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BA490-9398-4180-BDCD-85451BECD8D4}" type="pres">
      <dgm:prSet presAssocID="{E1DAD998-F316-481E-9A92-E8B2F9E01350}" presName="invisiNode" presStyleLbl="node1" presStyleIdx="2" presStyleCnt="3"/>
      <dgm:spPr/>
    </dgm:pt>
    <dgm:pt modelId="{CE149851-69C0-4D30-BCF0-31BD1642F6BB}" type="pres">
      <dgm:prSet presAssocID="{E1DAD998-F316-481E-9A92-E8B2F9E01350}" presName="imagNode" presStyleLbl="fgImgPlace1" presStyleIdx="2" presStyleCnt="3" custAng="10800000" custLinFactNeighborY="-42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D0AF21-3874-49C6-8B0D-4A31BA91E06B}" srcId="{4924C3B4-D301-4290-962A-52A0873251EE}" destId="{E1DAD998-F316-481E-9A92-E8B2F9E01350}" srcOrd="2" destOrd="0" parTransId="{3E98F7A5-69B0-4747-8A7D-38B24056AEB0}" sibTransId="{14C98824-9A1E-494B-B9B7-A625AC890146}"/>
    <dgm:cxn modelId="{9B90069C-EB2C-4C86-8A54-4EEC837235DD}" srcId="{54FC5118-7E6E-42E2-8175-B461CF1DC761}" destId="{C98F1C6A-3E4D-4BC9-9501-41B3F31839AE}" srcOrd="0" destOrd="0" parTransId="{848814EB-A7EF-4AAF-A99B-0993E4A3B5A4}" sibTransId="{584CE0FE-D1B5-4239-B9E7-9C901B5FAA59}"/>
    <dgm:cxn modelId="{31AECB1D-46DB-41EF-9CBA-E86D9668F7D1}" type="presOf" srcId="{6AD8F896-F9AF-4626-B3FC-8B6B1E1B5108}" destId="{B07F9F5C-D14F-47CD-A0FB-31E9279878FC}" srcOrd="1" destOrd="0" presId="urn:microsoft.com/office/officeart/2005/8/layout/hList7"/>
    <dgm:cxn modelId="{3A665866-9747-4309-B47E-4FD0541AB033}" type="presOf" srcId="{54FC5118-7E6E-42E2-8175-B461CF1DC761}" destId="{F389C0F2-2FB4-49B1-92C5-3B555501D4E9}" srcOrd="1" destOrd="0" presId="urn:microsoft.com/office/officeart/2005/8/layout/hList7"/>
    <dgm:cxn modelId="{F47B5A1E-2AD0-4488-A0D3-C84E764F7304}" type="presOf" srcId="{E1DAD998-F316-481E-9A92-E8B2F9E01350}" destId="{FC7D1198-0D53-4CA8-887B-CAD7B6A9DCE1}" srcOrd="0" destOrd="0" presId="urn:microsoft.com/office/officeart/2005/8/layout/hList7"/>
    <dgm:cxn modelId="{7C5996DE-8354-4800-AAA8-A27A3FF2666D}" type="presOf" srcId="{4CD772D2-7622-4219-ACEA-731D4239F12D}" destId="{B07F9F5C-D14F-47CD-A0FB-31E9279878FC}" srcOrd="1" destOrd="1" presId="urn:microsoft.com/office/officeart/2005/8/layout/hList7"/>
    <dgm:cxn modelId="{2BCBE081-63BA-4761-9508-5F5E3BA856AE}" type="presOf" srcId="{C98F1C6A-3E4D-4BC9-9501-41B3F31839AE}" destId="{F389C0F2-2FB4-49B1-92C5-3B555501D4E9}" srcOrd="1" destOrd="1" presId="urn:microsoft.com/office/officeart/2005/8/layout/hList7"/>
    <dgm:cxn modelId="{2CE972C5-6C14-42D1-8992-50C46104540B}" type="presOf" srcId="{DA65BF49-4159-4FCD-B349-3A610A945288}" destId="{5490E02F-3113-40BE-B742-96DCCF3FCC12}" srcOrd="0" destOrd="0" presId="urn:microsoft.com/office/officeart/2005/8/layout/hList7"/>
    <dgm:cxn modelId="{5F278281-FEA3-4A8A-8127-2F20D2FEE114}" type="presOf" srcId="{FAE7BF8B-E25C-46A9-82A6-34572F311205}" destId="{FC7D1198-0D53-4CA8-887B-CAD7B6A9DCE1}" srcOrd="0" destOrd="1" presId="urn:microsoft.com/office/officeart/2005/8/layout/hList7"/>
    <dgm:cxn modelId="{98FD0CB3-103A-432D-B18A-4943AB1EA218}" type="presOf" srcId="{C11C57F0-158E-4794-A4AA-2A3D08C34A2E}" destId="{C5E0BAEF-8045-4312-BAE2-AD4525D8C5C1}" srcOrd="0" destOrd="0" presId="urn:microsoft.com/office/officeart/2005/8/layout/hList7"/>
    <dgm:cxn modelId="{E426B990-D536-4234-8CA0-AB0FB027AEB4}" type="presOf" srcId="{4CD772D2-7622-4219-ACEA-731D4239F12D}" destId="{FDE5314D-FAE4-4681-8567-4272DEF959F3}" srcOrd="0" destOrd="1" presId="urn:microsoft.com/office/officeart/2005/8/layout/hList7"/>
    <dgm:cxn modelId="{C937013E-6316-468C-895E-E7AFF54B08A7}" srcId="{E1DAD998-F316-481E-9A92-E8B2F9E01350}" destId="{FAE7BF8B-E25C-46A9-82A6-34572F311205}" srcOrd="0" destOrd="0" parTransId="{858A59AB-E1B3-4AAB-96D1-22C909F4E6B2}" sibTransId="{305E3270-5F0F-4144-8E72-CE48940F63EE}"/>
    <dgm:cxn modelId="{6613A04E-CA79-4ABB-B6D6-AE150A0E465C}" type="presOf" srcId="{C98F1C6A-3E4D-4BC9-9501-41B3F31839AE}" destId="{D6D3C1B3-8FC3-4E6F-A8EB-F7BC71E0638D}" srcOrd="0" destOrd="1" presId="urn:microsoft.com/office/officeart/2005/8/layout/hList7"/>
    <dgm:cxn modelId="{13BD7704-432B-4F0A-AD50-D4F8E5607B4D}" srcId="{4924C3B4-D301-4290-962A-52A0873251EE}" destId="{6AD8F896-F9AF-4626-B3FC-8B6B1E1B5108}" srcOrd="0" destOrd="0" parTransId="{73053F3B-40F9-45C7-8302-6165CBD98954}" sibTransId="{DA65BF49-4159-4FCD-B349-3A610A945288}"/>
    <dgm:cxn modelId="{4E646C95-A560-494A-BD86-CB46FB086493}" type="presOf" srcId="{6AD8F896-F9AF-4626-B3FC-8B6B1E1B5108}" destId="{FDE5314D-FAE4-4681-8567-4272DEF959F3}" srcOrd="0" destOrd="0" presId="urn:microsoft.com/office/officeart/2005/8/layout/hList7"/>
    <dgm:cxn modelId="{C4998CE6-A9DE-4FE0-9329-7014F5186413}" srcId="{6AD8F896-F9AF-4626-B3FC-8B6B1E1B5108}" destId="{4CD772D2-7622-4219-ACEA-731D4239F12D}" srcOrd="0" destOrd="0" parTransId="{C8236EED-AFCF-4B42-8102-E21A73F23F39}" sibTransId="{275D6B87-BECD-4248-9CDC-3357764AB541}"/>
    <dgm:cxn modelId="{7E5692D4-DC6A-4E8F-B791-7AB7F3566147}" type="presOf" srcId="{4924C3B4-D301-4290-962A-52A0873251EE}" destId="{D693CCA3-54D1-4D37-A804-494B9440669A}" srcOrd="0" destOrd="0" presId="urn:microsoft.com/office/officeart/2005/8/layout/hList7"/>
    <dgm:cxn modelId="{58438785-06DF-4D45-A66F-5620C526757E}" srcId="{4924C3B4-D301-4290-962A-52A0873251EE}" destId="{54FC5118-7E6E-42E2-8175-B461CF1DC761}" srcOrd="1" destOrd="0" parTransId="{C372BAA4-66DA-4B36-A0A8-BA8B41982776}" sibTransId="{C11C57F0-158E-4794-A4AA-2A3D08C34A2E}"/>
    <dgm:cxn modelId="{0027CA4A-D6B8-4612-921B-A981808657A5}" type="presOf" srcId="{FAE7BF8B-E25C-46A9-82A6-34572F311205}" destId="{551B8E40-E0BA-4CFA-BF6D-357A5DB0FFCC}" srcOrd="1" destOrd="1" presId="urn:microsoft.com/office/officeart/2005/8/layout/hList7"/>
    <dgm:cxn modelId="{9183452E-C025-44CD-9645-475360539D6E}" type="presOf" srcId="{54FC5118-7E6E-42E2-8175-B461CF1DC761}" destId="{D6D3C1B3-8FC3-4E6F-A8EB-F7BC71E0638D}" srcOrd="0" destOrd="0" presId="urn:microsoft.com/office/officeart/2005/8/layout/hList7"/>
    <dgm:cxn modelId="{C01FEBB5-98EF-453D-A109-40F530DD85CC}" type="presOf" srcId="{E1DAD998-F316-481E-9A92-E8B2F9E01350}" destId="{551B8E40-E0BA-4CFA-BF6D-357A5DB0FFCC}" srcOrd="1" destOrd="0" presId="urn:microsoft.com/office/officeart/2005/8/layout/hList7"/>
    <dgm:cxn modelId="{85A43438-B36C-4EC1-A10B-A0A9394DF4B9}" type="presParOf" srcId="{D693CCA3-54D1-4D37-A804-494B9440669A}" destId="{FE3348DB-C307-4106-9864-74A70596C336}" srcOrd="0" destOrd="0" presId="urn:microsoft.com/office/officeart/2005/8/layout/hList7"/>
    <dgm:cxn modelId="{C81A40F9-2C45-45C1-990B-0BFB2A574AC3}" type="presParOf" srcId="{D693CCA3-54D1-4D37-A804-494B9440669A}" destId="{B4C4E10D-DEDA-467D-B7AA-36E440E86EAE}" srcOrd="1" destOrd="0" presId="urn:microsoft.com/office/officeart/2005/8/layout/hList7"/>
    <dgm:cxn modelId="{626C96DC-3BAE-45E8-9D65-C530511AD113}" type="presParOf" srcId="{B4C4E10D-DEDA-467D-B7AA-36E440E86EAE}" destId="{F31AFEA5-8BE6-4499-9E1F-745FA9B45ED8}" srcOrd="0" destOrd="0" presId="urn:microsoft.com/office/officeart/2005/8/layout/hList7"/>
    <dgm:cxn modelId="{27BE5272-6120-413C-BE28-96B9EBC847D7}" type="presParOf" srcId="{F31AFEA5-8BE6-4499-9E1F-745FA9B45ED8}" destId="{FDE5314D-FAE4-4681-8567-4272DEF959F3}" srcOrd="0" destOrd="0" presId="urn:microsoft.com/office/officeart/2005/8/layout/hList7"/>
    <dgm:cxn modelId="{54D7490C-59D2-4076-950B-F09A2738133C}" type="presParOf" srcId="{F31AFEA5-8BE6-4499-9E1F-745FA9B45ED8}" destId="{B07F9F5C-D14F-47CD-A0FB-31E9279878FC}" srcOrd="1" destOrd="0" presId="urn:microsoft.com/office/officeart/2005/8/layout/hList7"/>
    <dgm:cxn modelId="{64703081-8E1E-4CC2-913E-BD51F69A0C50}" type="presParOf" srcId="{F31AFEA5-8BE6-4499-9E1F-745FA9B45ED8}" destId="{B9A37A77-6071-4E6E-8469-22E8441024CE}" srcOrd="2" destOrd="0" presId="urn:microsoft.com/office/officeart/2005/8/layout/hList7"/>
    <dgm:cxn modelId="{9E503B4E-B103-4012-8A72-2D675B1137AE}" type="presParOf" srcId="{F31AFEA5-8BE6-4499-9E1F-745FA9B45ED8}" destId="{A55C0508-8B41-46CB-8784-4FB64A435826}" srcOrd="3" destOrd="0" presId="urn:microsoft.com/office/officeart/2005/8/layout/hList7"/>
    <dgm:cxn modelId="{D1AEEF7D-8702-4E63-8E1A-D3F4E43F8C06}" type="presParOf" srcId="{B4C4E10D-DEDA-467D-B7AA-36E440E86EAE}" destId="{5490E02F-3113-40BE-B742-96DCCF3FCC12}" srcOrd="1" destOrd="0" presId="urn:microsoft.com/office/officeart/2005/8/layout/hList7"/>
    <dgm:cxn modelId="{061E63C2-42EF-4A41-A955-23C4D1BA6C23}" type="presParOf" srcId="{B4C4E10D-DEDA-467D-B7AA-36E440E86EAE}" destId="{FBD8C2F1-D55C-4FCA-BB92-150260279BDF}" srcOrd="2" destOrd="0" presId="urn:microsoft.com/office/officeart/2005/8/layout/hList7"/>
    <dgm:cxn modelId="{77FA0739-0238-4659-A70A-08F32B686AC5}" type="presParOf" srcId="{FBD8C2F1-D55C-4FCA-BB92-150260279BDF}" destId="{D6D3C1B3-8FC3-4E6F-A8EB-F7BC71E0638D}" srcOrd="0" destOrd="0" presId="urn:microsoft.com/office/officeart/2005/8/layout/hList7"/>
    <dgm:cxn modelId="{A0F9A407-9672-4FD8-8EAD-A79F6792A3BF}" type="presParOf" srcId="{FBD8C2F1-D55C-4FCA-BB92-150260279BDF}" destId="{F389C0F2-2FB4-49B1-92C5-3B555501D4E9}" srcOrd="1" destOrd="0" presId="urn:microsoft.com/office/officeart/2005/8/layout/hList7"/>
    <dgm:cxn modelId="{BFD9CB17-49E4-490D-AEF9-1C048AD7ADA3}" type="presParOf" srcId="{FBD8C2F1-D55C-4FCA-BB92-150260279BDF}" destId="{CD1E0ECA-2C15-44E3-BAA8-3D578E8A0098}" srcOrd="2" destOrd="0" presId="urn:microsoft.com/office/officeart/2005/8/layout/hList7"/>
    <dgm:cxn modelId="{B7687957-F35A-4218-83D5-47FE1F50C945}" type="presParOf" srcId="{FBD8C2F1-D55C-4FCA-BB92-150260279BDF}" destId="{FA25C63A-EFAE-496A-9104-7757E22AE24C}" srcOrd="3" destOrd="0" presId="urn:microsoft.com/office/officeart/2005/8/layout/hList7"/>
    <dgm:cxn modelId="{82AB33B4-B9BD-4A69-B3A9-97C50C1CAEE0}" type="presParOf" srcId="{B4C4E10D-DEDA-467D-B7AA-36E440E86EAE}" destId="{C5E0BAEF-8045-4312-BAE2-AD4525D8C5C1}" srcOrd="3" destOrd="0" presId="urn:microsoft.com/office/officeart/2005/8/layout/hList7"/>
    <dgm:cxn modelId="{A51C793D-CE47-4455-A9AB-7819A876F89E}" type="presParOf" srcId="{B4C4E10D-DEDA-467D-B7AA-36E440E86EAE}" destId="{61D61EC9-9651-4D9F-9E40-28F8C0659DE8}" srcOrd="4" destOrd="0" presId="urn:microsoft.com/office/officeart/2005/8/layout/hList7"/>
    <dgm:cxn modelId="{E9A59815-4508-4EB1-84EE-33947481E12D}" type="presParOf" srcId="{61D61EC9-9651-4D9F-9E40-28F8C0659DE8}" destId="{FC7D1198-0D53-4CA8-887B-CAD7B6A9DCE1}" srcOrd="0" destOrd="0" presId="urn:microsoft.com/office/officeart/2005/8/layout/hList7"/>
    <dgm:cxn modelId="{DF915D71-1E73-4FEE-8565-139120072C62}" type="presParOf" srcId="{61D61EC9-9651-4D9F-9E40-28F8C0659DE8}" destId="{551B8E40-E0BA-4CFA-BF6D-357A5DB0FFCC}" srcOrd="1" destOrd="0" presId="urn:microsoft.com/office/officeart/2005/8/layout/hList7"/>
    <dgm:cxn modelId="{844556E1-B55C-4BF7-B29D-BF41F9F511D6}" type="presParOf" srcId="{61D61EC9-9651-4D9F-9E40-28F8C0659DE8}" destId="{342BA490-9398-4180-BDCD-85451BECD8D4}" srcOrd="2" destOrd="0" presId="urn:microsoft.com/office/officeart/2005/8/layout/hList7"/>
    <dgm:cxn modelId="{1FD7ED52-DC2B-4F66-B85B-D1375C25D360}" type="presParOf" srcId="{61D61EC9-9651-4D9F-9E40-28F8C0659DE8}" destId="{CE149851-69C0-4D30-BCF0-31BD1642F6B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25C2E5-74FD-4FA8-93B5-02189CA3EFCB}" type="doc">
      <dgm:prSet loTypeId="urn:microsoft.com/office/officeart/2005/8/layout/arrow2" loCatId="process" qsTypeId="urn:microsoft.com/office/officeart/2005/8/quickstyle/3d4" qsCatId="3D" csTypeId="urn:microsoft.com/office/officeart/2005/8/colors/colorful3" csCatId="colorful" phldr="1"/>
      <dgm:spPr/>
    </dgm:pt>
    <dgm:pt modelId="{1B192A27-ACDE-4749-A275-677043BC75A2}">
      <dgm:prSet phldrT="[Texto]" custT="1"/>
      <dgm:spPr/>
      <dgm:t>
        <a:bodyPr/>
        <a:lstStyle/>
        <a:p>
          <a:pPr algn="just"/>
          <a:r>
            <a:rPr lang="es-EC" sz="1800" dirty="0" smtClean="0"/>
            <a:t>Es recomendable aplicar un modelo asociativo en el sector calzado generando fuentes de empleo que favorecerá a reducir los índices de desempleo y pobreza.</a:t>
          </a:r>
          <a:endParaRPr lang="es-ES" sz="1800" dirty="0"/>
        </a:p>
      </dgm:t>
    </dgm:pt>
    <dgm:pt modelId="{F84036F2-7E4E-4342-A7AE-2819AA3944EE}" type="parTrans" cxnId="{A1144BDA-E36C-4BA8-B784-C281C3161606}">
      <dgm:prSet/>
      <dgm:spPr/>
      <dgm:t>
        <a:bodyPr/>
        <a:lstStyle/>
        <a:p>
          <a:endParaRPr lang="es-ES"/>
        </a:p>
      </dgm:t>
    </dgm:pt>
    <dgm:pt modelId="{3D3013C9-EBB2-473D-8E15-6E4A04DE956B}" type="sibTrans" cxnId="{A1144BDA-E36C-4BA8-B784-C281C3161606}">
      <dgm:prSet/>
      <dgm:spPr/>
      <dgm:t>
        <a:bodyPr/>
        <a:lstStyle/>
        <a:p>
          <a:endParaRPr lang="es-ES"/>
        </a:p>
      </dgm:t>
    </dgm:pt>
    <dgm:pt modelId="{BB907101-5042-477A-BD09-16C8C4094814}">
      <dgm:prSet phldrT="[Texto]" custT="1"/>
      <dgm:spPr/>
      <dgm:t>
        <a:bodyPr/>
        <a:lstStyle/>
        <a:p>
          <a:pPr algn="just"/>
          <a:r>
            <a:rPr lang="es-EC" sz="1800" dirty="0" smtClean="0"/>
            <a:t>Impulsar el desarrollo del sector manufacturero, ya que son empresas que han incitado el ahorro en cuanto a materia prima por contar con curtiembres propias .</a:t>
          </a:r>
        </a:p>
      </dgm:t>
    </dgm:pt>
    <dgm:pt modelId="{A62F306F-8632-4178-ABAB-6E976D3F3395}" type="parTrans" cxnId="{7AD555CF-51B4-4022-BDAB-419D31BD6397}">
      <dgm:prSet/>
      <dgm:spPr/>
      <dgm:t>
        <a:bodyPr/>
        <a:lstStyle/>
        <a:p>
          <a:endParaRPr lang="es-ES"/>
        </a:p>
      </dgm:t>
    </dgm:pt>
    <dgm:pt modelId="{3C8D0632-C10B-455B-8B32-5AFFAC15AE83}" type="sibTrans" cxnId="{7AD555CF-51B4-4022-BDAB-419D31BD6397}">
      <dgm:prSet/>
      <dgm:spPr/>
      <dgm:t>
        <a:bodyPr/>
        <a:lstStyle/>
        <a:p>
          <a:endParaRPr lang="es-ES"/>
        </a:p>
      </dgm:t>
    </dgm:pt>
    <dgm:pt modelId="{4D81FB16-1F56-4219-8E79-0651768351B7}">
      <dgm:prSet phldrT="[Texto]" custT="1"/>
      <dgm:spPr/>
      <dgm:t>
        <a:bodyPr/>
        <a:lstStyle/>
        <a:p>
          <a:pPr algn="just"/>
          <a:r>
            <a:rPr lang="es-EC" sz="1800" dirty="0" smtClean="0"/>
            <a:t>Se recomienda que los productores de calzado formen el consorcio y de esta manera puedan tener acceso a descuentos en la adquisición de materia prima, insumos e incluso maquinaria, porque esta sería adquirida en volumen y por ende el precio sería menor, que comprar individualmente.</a:t>
          </a:r>
          <a:endParaRPr lang="es-ES" sz="1800" dirty="0"/>
        </a:p>
      </dgm:t>
    </dgm:pt>
    <dgm:pt modelId="{3DFE2E6E-9EF3-4EB0-B952-3BDFFCFE95F0}" type="parTrans" cxnId="{D4CB76B9-BF3C-4CBD-B30F-9CF8E7FEF1B6}">
      <dgm:prSet/>
      <dgm:spPr/>
      <dgm:t>
        <a:bodyPr/>
        <a:lstStyle/>
        <a:p>
          <a:endParaRPr lang="es-ES"/>
        </a:p>
      </dgm:t>
    </dgm:pt>
    <dgm:pt modelId="{48FB1CCC-816E-4D66-BCF2-0B749B30081B}" type="sibTrans" cxnId="{D4CB76B9-BF3C-4CBD-B30F-9CF8E7FEF1B6}">
      <dgm:prSet/>
      <dgm:spPr/>
      <dgm:t>
        <a:bodyPr/>
        <a:lstStyle/>
        <a:p>
          <a:endParaRPr lang="es-ES"/>
        </a:p>
      </dgm:t>
    </dgm:pt>
    <dgm:pt modelId="{ACE36C69-3929-4354-9A2A-CEC40DBD7D0F}" type="pres">
      <dgm:prSet presAssocID="{BD25C2E5-74FD-4FA8-93B5-02189CA3EFCB}" presName="arrowDiagram" presStyleCnt="0">
        <dgm:presLayoutVars>
          <dgm:chMax val="5"/>
          <dgm:dir/>
          <dgm:resizeHandles val="exact"/>
        </dgm:presLayoutVars>
      </dgm:prSet>
      <dgm:spPr/>
    </dgm:pt>
    <dgm:pt modelId="{CD3C2EF6-C04A-4DF4-9F24-A7A0570765C1}" type="pres">
      <dgm:prSet presAssocID="{BD25C2E5-74FD-4FA8-93B5-02189CA3EFCB}" presName="arrow" presStyleLbl="bgShp" presStyleIdx="0" presStyleCnt="1"/>
      <dgm:spPr/>
    </dgm:pt>
    <dgm:pt modelId="{BC6CEC93-5DBC-4A05-93CB-559B3D36E6AA}" type="pres">
      <dgm:prSet presAssocID="{BD25C2E5-74FD-4FA8-93B5-02189CA3EFCB}" presName="arrowDiagram3" presStyleCnt="0"/>
      <dgm:spPr/>
    </dgm:pt>
    <dgm:pt modelId="{DEA2D7A6-00B3-4573-A127-089A2493DCBD}" type="pres">
      <dgm:prSet presAssocID="{1B192A27-ACDE-4749-A275-677043BC75A2}" presName="bullet3a" presStyleLbl="node1" presStyleIdx="0" presStyleCnt="3"/>
      <dgm:spPr/>
    </dgm:pt>
    <dgm:pt modelId="{22C262EC-A6D8-4152-97A3-3862D16960F1}" type="pres">
      <dgm:prSet presAssocID="{1B192A27-ACDE-4749-A275-677043BC75A2}" presName="textBox3a" presStyleLbl="revTx" presStyleIdx="0" presStyleCnt="3" custScaleX="112771" custLinFactNeighborX="11502" custLinFactNeighborY="-9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E47FA-3CCE-47D9-8F1A-F47AB21D68F5}" type="pres">
      <dgm:prSet presAssocID="{BB907101-5042-477A-BD09-16C8C4094814}" presName="bullet3b" presStyleLbl="node1" presStyleIdx="1" presStyleCnt="3"/>
      <dgm:spPr/>
    </dgm:pt>
    <dgm:pt modelId="{548FAB9E-632C-40D9-B900-DA3A275E0AC9}" type="pres">
      <dgm:prSet presAssocID="{BB907101-5042-477A-BD09-16C8C4094814}" presName="textBox3b" presStyleLbl="revTx" presStyleIdx="1" presStyleCnt="3" custScaleX="127307" custScaleY="99478" custLinFactNeighborX="15781" custLinFactNeighborY="-95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30F42-1B1C-471F-BC2D-0021500FCD48}" type="pres">
      <dgm:prSet presAssocID="{4D81FB16-1F56-4219-8E79-0651768351B7}" presName="bullet3c" presStyleLbl="node1" presStyleIdx="2" presStyleCnt="3"/>
      <dgm:spPr/>
    </dgm:pt>
    <dgm:pt modelId="{F94C10B4-7C79-4A33-8620-CF3A7C6868C7}" type="pres">
      <dgm:prSet presAssocID="{4D81FB16-1F56-4219-8E79-0651768351B7}" presName="textBox3c" presStyleLbl="revTx" presStyleIdx="2" presStyleCnt="3" custScaleX="158691" custScaleY="100257" custLinFactNeighborX="42990" custLinFactNeighborY="-18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ACDE4F-CDF4-411B-9261-92AFEB600DDB}" type="presOf" srcId="{BB907101-5042-477A-BD09-16C8C4094814}" destId="{548FAB9E-632C-40D9-B900-DA3A275E0AC9}" srcOrd="0" destOrd="0" presId="urn:microsoft.com/office/officeart/2005/8/layout/arrow2"/>
    <dgm:cxn modelId="{8D2FC371-A5E6-4B7C-910A-26AFA229B822}" type="presOf" srcId="{BD25C2E5-74FD-4FA8-93B5-02189CA3EFCB}" destId="{ACE36C69-3929-4354-9A2A-CEC40DBD7D0F}" srcOrd="0" destOrd="0" presId="urn:microsoft.com/office/officeart/2005/8/layout/arrow2"/>
    <dgm:cxn modelId="{D4CB76B9-BF3C-4CBD-B30F-9CF8E7FEF1B6}" srcId="{BD25C2E5-74FD-4FA8-93B5-02189CA3EFCB}" destId="{4D81FB16-1F56-4219-8E79-0651768351B7}" srcOrd="2" destOrd="0" parTransId="{3DFE2E6E-9EF3-4EB0-B952-3BDFFCFE95F0}" sibTransId="{48FB1CCC-816E-4D66-BCF2-0B749B30081B}"/>
    <dgm:cxn modelId="{7AD555CF-51B4-4022-BDAB-419D31BD6397}" srcId="{BD25C2E5-74FD-4FA8-93B5-02189CA3EFCB}" destId="{BB907101-5042-477A-BD09-16C8C4094814}" srcOrd="1" destOrd="0" parTransId="{A62F306F-8632-4178-ABAB-6E976D3F3395}" sibTransId="{3C8D0632-C10B-455B-8B32-5AFFAC15AE83}"/>
    <dgm:cxn modelId="{5D8F1857-B098-41B8-852A-196F271B813E}" type="presOf" srcId="{4D81FB16-1F56-4219-8E79-0651768351B7}" destId="{F94C10B4-7C79-4A33-8620-CF3A7C6868C7}" srcOrd="0" destOrd="0" presId="urn:microsoft.com/office/officeart/2005/8/layout/arrow2"/>
    <dgm:cxn modelId="{A1144BDA-E36C-4BA8-B784-C281C3161606}" srcId="{BD25C2E5-74FD-4FA8-93B5-02189CA3EFCB}" destId="{1B192A27-ACDE-4749-A275-677043BC75A2}" srcOrd="0" destOrd="0" parTransId="{F84036F2-7E4E-4342-A7AE-2819AA3944EE}" sibTransId="{3D3013C9-EBB2-473D-8E15-6E4A04DE956B}"/>
    <dgm:cxn modelId="{891CD34D-FF7B-4D6D-B5E6-86E069B0B2D5}" type="presOf" srcId="{1B192A27-ACDE-4749-A275-677043BC75A2}" destId="{22C262EC-A6D8-4152-97A3-3862D16960F1}" srcOrd="0" destOrd="0" presId="urn:microsoft.com/office/officeart/2005/8/layout/arrow2"/>
    <dgm:cxn modelId="{3C3377B4-C855-4EC6-94A3-557C6DA16205}" type="presParOf" srcId="{ACE36C69-3929-4354-9A2A-CEC40DBD7D0F}" destId="{CD3C2EF6-C04A-4DF4-9F24-A7A0570765C1}" srcOrd="0" destOrd="0" presId="urn:microsoft.com/office/officeart/2005/8/layout/arrow2"/>
    <dgm:cxn modelId="{0A06240B-4CDC-47B0-B59D-2B82B43D3843}" type="presParOf" srcId="{ACE36C69-3929-4354-9A2A-CEC40DBD7D0F}" destId="{BC6CEC93-5DBC-4A05-93CB-559B3D36E6AA}" srcOrd="1" destOrd="0" presId="urn:microsoft.com/office/officeart/2005/8/layout/arrow2"/>
    <dgm:cxn modelId="{1BCBC1DA-244E-406F-8BCD-A0AA3122935F}" type="presParOf" srcId="{BC6CEC93-5DBC-4A05-93CB-559B3D36E6AA}" destId="{DEA2D7A6-00B3-4573-A127-089A2493DCBD}" srcOrd="0" destOrd="0" presId="urn:microsoft.com/office/officeart/2005/8/layout/arrow2"/>
    <dgm:cxn modelId="{9A6DC9DB-DEDE-467A-8E7B-B56503D7FE04}" type="presParOf" srcId="{BC6CEC93-5DBC-4A05-93CB-559B3D36E6AA}" destId="{22C262EC-A6D8-4152-97A3-3862D16960F1}" srcOrd="1" destOrd="0" presId="urn:microsoft.com/office/officeart/2005/8/layout/arrow2"/>
    <dgm:cxn modelId="{47745D56-C5DE-4236-937E-D710BF05FA97}" type="presParOf" srcId="{BC6CEC93-5DBC-4A05-93CB-559B3D36E6AA}" destId="{6F2E47FA-3CCE-47D9-8F1A-F47AB21D68F5}" srcOrd="2" destOrd="0" presId="urn:microsoft.com/office/officeart/2005/8/layout/arrow2"/>
    <dgm:cxn modelId="{84D3E350-FADA-4F5D-B6B9-57E9B9F6AB59}" type="presParOf" srcId="{BC6CEC93-5DBC-4A05-93CB-559B3D36E6AA}" destId="{548FAB9E-632C-40D9-B900-DA3A275E0AC9}" srcOrd="3" destOrd="0" presId="urn:microsoft.com/office/officeart/2005/8/layout/arrow2"/>
    <dgm:cxn modelId="{6472CE51-41E1-4C52-967B-B05B0C15079D}" type="presParOf" srcId="{BC6CEC93-5DBC-4A05-93CB-559B3D36E6AA}" destId="{D0F30F42-1B1C-471F-BC2D-0021500FCD48}" srcOrd="4" destOrd="0" presId="urn:microsoft.com/office/officeart/2005/8/layout/arrow2"/>
    <dgm:cxn modelId="{0D8E875C-6446-43BF-BE3E-434FB7F6F442}" type="presParOf" srcId="{BC6CEC93-5DBC-4A05-93CB-559B3D36E6AA}" destId="{F94C10B4-7C79-4A33-8620-CF3A7C6868C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67CF5-979F-46D3-AF58-A407B0C73D0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BE8D6F3E-6738-4D09-B599-DD4C2E60E6B8}">
      <dgm:prSet phldrT="[Texto]"/>
      <dgm:spPr/>
      <dgm:t>
        <a:bodyPr/>
        <a:lstStyle/>
        <a:p>
          <a:r>
            <a:rPr lang="es-EC" dirty="0" smtClean="0"/>
            <a:t>Tungurahua</a:t>
          </a:r>
          <a:endParaRPr lang="es-EC" dirty="0"/>
        </a:p>
      </dgm:t>
    </dgm:pt>
    <dgm:pt modelId="{7BBC2F3C-BE4E-4C1A-A926-0D45061C26C4}" type="parTrans" cxnId="{A64ADFA5-55CF-46CC-AEAD-94969FFC2967}">
      <dgm:prSet/>
      <dgm:spPr/>
      <dgm:t>
        <a:bodyPr/>
        <a:lstStyle/>
        <a:p>
          <a:endParaRPr lang="es-EC"/>
        </a:p>
      </dgm:t>
    </dgm:pt>
    <dgm:pt modelId="{2D66D3FE-8F3F-4F89-A4FC-5660D61AB98A}" type="sibTrans" cxnId="{A64ADFA5-55CF-46CC-AEAD-94969FFC2967}">
      <dgm:prSet/>
      <dgm:spPr/>
      <dgm:t>
        <a:bodyPr/>
        <a:lstStyle/>
        <a:p>
          <a:endParaRPr lang="es-EC"/>
        </a:p>
      </dgm:t>
    </dgm:pt>
    <dgm:pt modelId="{2539E202-513D-459D-A134-F5EA745D61D8}">
      <dgm:prSet phldrT="[Texto]"/>
      <dgm:spPr/>
      <dgm:t>
        <a:bodyPr/>
        <a:lstStyle/>
        <a:p>
          <a:r>
            <a:rPr lang="es-EC" dirty="0" smtClean="0"/>
            <a:t>Pichincha</a:t>
          </a:r>
          <a:endParaRPr lang="es-EC" dirty="0"/>
        </a:p>
      </dgm:t>
    </dgm:pt>
    <dgm:pt modelId="{CBA71440-2477-481A-8FAF-A797AC3479A2}" type="parTrans" cxnId="{BC3459B3-10DA-48CF-BAE6-4352CA9AE09E}">
      <dgm:prSet/>
      <dgm:spPr/>
      <dgm:t>
        <a:bodyPr/>
        <a:lstStyle/>
        <a:p>
          <a:endParaRPr lang="es-EC"/>
        </a:p>
      </dgm:t>
    </dgm:pt>
    <dgm:pt modelId="{52E3FDC6-3D5E-4908-88B3-E7E4FE97E33A}" type="sibTrans" cxnId="{BC3459B3-10DA-48CF-BAE6-4352CA9AE09E}">
      <dgm:prSet/>
      <dgm:spPr/>
      <dgm:t>
        <a:bodyPr/>
        <a:lstStyle/>
        <a:p>
          <a:endParaRPr lang="es-EC"/>
        </a:p>
      </dgm:t>
    </dgm:pt>
    <dgm:pt modelId="{2ACD5DEF-5C0C-4A1A-8597-0FD3D7491C8F}">
      <dgm:prSet phldrT="[Texto]"/>
      <dgm:spPr/>
      <dgm:t>
        <a:bodyPr/>
        <a:lstStyle/>
        <a:p>
          <a:r>
            <a:rPr lang="es-EC" dirty="0" smtClean="0"/>
            <a:t>Azuay</a:t>
          </a:r>
          <a:endParaRPr lang="es-EC" dirty="0"/>
        </a:p>
      </dgm:t>
    </dgm:pt>
    <dgm:pt modelId="{EA8B900C-5F16-43C0-9833-7F327560EDCB}" type="parTrans" cxnId="{31EE534E-C5F6-4696-B6E4-31DBFEC21E7C}">
      <dgm:prSet/>
      <dgm:spPr/>
      <dgm:t>
        <a:bodyPr/>
        <a:lstStyle/>
        <a:p>
          <a:endParaRPr lang="es-EC"/>
        </a:p>
      </dgm:t>
    </dgm:pt>
    <dgm:pt modelId="{1E0FDF62-E7F6-4A5A-BF26-7F8E6B016573}" type="sibTrans" cxnId="{31EE534E-C5F6-4696-B6E4-31DBFEC21E7C}">
      <dgm:prSet/>
      <dgm:spPr/>
      <dgm:t>
        <a:bodyPr/>
        <a:lstStyle/>
        <a:p>
          <a:endParaRPr lang="es-EC"/>
        </a:p>
      </dgm:t>
    </dgm:pt>
    <dgm:pt modelId="{88084505-97C4-4F39-B2BC-5DD9F75D0649}" type="pres">
      <dgm:prSet presAssocID="{F5E67CF5-979F-46D3-AF58-A407B0C73D05}" presName="compositeShape" presStyleCnt="0">
        <dgm:presLayoutVars>
          <dgm:chMax val="7"/>
          <dgm:dir/>
          <dgm:resizeHandles val="exact"/>
        </dgm:presLayoutVars>
      </dgm:prSet>
      <dgm:spPr/>
    </dgm:pt>
    <dgm:pt modelId="{E57E1773-96ED-4D8A-8072-86813A2D6770}" type="pres">
      <dgm:prSet presAssocID="{BE8D6F3E-6738-4D09-B599-DD4C2E60E6B8}" presName="circ1" presStyleLbl="vennNode1" presStyleIdx="0" presStyleCnt="3"/>
      <dgm:spPr/>
      <dgm:t>
        <a:bodyPr/>
        <a:lstStyle/>
        <a:p>
          <a:endParaRPr lang="es-EC"/>
        </a:p>
      </dgm:t>
    </dgm:pt>
    <dgm:pt modelId="{531666F7-F615-4C81-AE33-1C9667B3CD1D}" type="pres">
      <dgm:prSet presAssocID="{BE8D6F3E-6738-4D09-B599-DD4C2E60E6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60BA6-5A1B-4AB5-B5FB-90D56EB4CCB2}" type="pres">
      <dgm:prSet presAssocID="{2539E202-513D-459D-A134-F5EA745D61D8}" presName="circ2" presStyleLbl="vennNode1" presStyleIdx="1" presStyleCnt="3"/>
      <dgm:spPr/>
      <dgm:t>
        <a:bodyPr/>
        <a:lstStyle/>
        <a:p>
          <a:endParaRPr lang="es-EC"/>
        </a:p>
      </dgm:t>
    </dgm:pt>
    <dgm:pt modelId="{DFE8FAEB-9F95-4C70-9632-E394B6831147}" type="pres">
      <dgm:prSet presAssocID="{2539E202-513D-459D-A134-F5EA745D61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A960A-CFEA-4CB0-AE10-8E80ED408BC6}" type="pres">
      <dgm:prSet presAssocID="{2ACD5DEF-5C0C-4A1A-8597-0FD3D7491C8F}" presName="circ3" presStyleLbl="vennNode1" presStyleIdx="2" presStyleCnt="3"/>
      <dgm:spPr/>
      <dgm:t>
        <a:bodyPr/>
        <a:lstStyle/>
        <a:p>
          <a:endParaRPr lang="es-EC"/>
        </a:p>
      </dgm:t>
    </dgm:pt>
    <dgm:pt modelId="{8EF946B6-BA50-4D37-914B-9D209256DEFC}" type="pres">
      <dgm:prSet presAssocID="{2ACD5DEF-5C0C-4A1A-8597-0FD3D7491C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810E05-05DC-43F4-8581-48E964B700DD}" type="presOf" srcId="{2ACD5DEF-5C0C-4A1A-8597-0FD3D7491C8F}" destId="{8EF946B6-BA50-4D37-914B-9D209256DEFC}" srcOrd="1" destOrd="0" presId="urn:microsoft.com/office/officeart/2005/8/layout/venn1"/>
    <dgm:cxn modelId="{813660CC-0BCD-483C-A2C7-DB54A34DE43F}" type="presOf" srcId="{2ACD5DEF-5C0C-4A1A-8597-0FD3D7491C8F}" destId="{B10A960A-CFEA-4CB0-AE10-8E80ED408BC6}" srcOrd="0" destOrd="0" presId="urn:microsoft.com/office/officeart/2005/8/layout/venn1"/>
    <dgm:cxn modelId="{BC3459B3-10DA-48CF-BAE6-4352CA9AE09E}" srcId="{F5E67CF5-979F-46D3-AF58-A407B0C73D05}" destId="{2539E202-513D-459D-A134-F5EA745D61D8}" srcOrd="1" destOrd="0" parTransId="{CBA71440-2477-481A-8FAF-A797AC3479A2}" sibTransId="{52E3FDC6-3D5E-4908-88B3-E7E4FE97E33A}"/>
    <dgm:cxn modelId="{31EE534E-C5F6-4696-B6E4-31DBFEC21E7C}" srcId="{F5E67CF5-979F-46D3-AF58-A407B0C73D05}" destId="{2ACD5DEF-5C0C-4A1A-8597-0FD3D7491C8F}" srcOrd="2" destOrd="0" parTransId="{EA8B900C-5F16-43C0-9833-7F327560EDCB}" sibTransId="{1E0FDF62-E7F6-4A5A-BF26-7F8E6B016573}"/>
    <dgm:cxn modelId="{C4B7AF86-19B1-4381-9DC6-3DE649632E64}" type="presOf" srcId="{2539E202-513D-459D-A134-F5EA745D61D8}" destId="{DFE8FAEB-9F95-4C70-9632-E394B6831147}" srcOrd="1" destOrd="0" presId="urn:microsoft.com/office/officeart/2005/8/layout/venn1"/>
    <dgm:cxn modelId="{49094A01-12F7-4446-AA86-FE8F5873873A}" type="presOf" srcId="{F5E67CF5-979F-46D3-AF58-A407B0C73D05}" destId="{88084505-97C4-4F39-B2BC-5DD9F75D0649}" srcOrd="0" destOrd="0" presId="urn:microsoft.com/office/officeart/2005/8/layout/venn1"/>
    <dgm:cxn modelId="{62E52FDD-B273-4CB6-ACC7-AEA6C197F50C}" type="presOf" srcId="{BE8D6F3E-6738-4D09-B599-DD4C2E60E6B8}" destId="{531666F7-F615-4C81-AE33-1C9667B3CD1D}" srcOrd="1" destOrd="0" presId="urn:microsoft.com/office/officeart/2005/8/layout/venn1"/>
    <dgm:cxn modelId="{A64ADFA5-55CF-46CC-AEAD-94969FFC2967}" srcId="{F5E67CF5-979F-46D3-AF58-A407B0C73D05}" destId="{BE8D6F3E-6738-4D09-B599-DD4C2E60E6B8}" srcOrd="0" destOrd="0" parTransId="{7BBC2F3C-BE4E-4C1A-A926-0D45061C26C4}" sibTransId="{2D66D3FE-8F3F-4F89-A4FC-5660D61AB98A}"/>
    <dgm:cxn modelId="{4E57FC09-CBD2-4C55-B0A5-CEE54C12F00F}" type="presOf" srcId="{2539E202-513D-459D-A134-F5EA745D61D8}" destId="{B8060BA6-5A1B-4AB5-B5FB-90D56EB4CCB2}" srcOrd="0" destOrd="0" presId="urn:microsoft.com/office/officeart/2005/8/layout/venn1"/>
    <dgm:cxn modelId="{C3E07C85-3AF1-4EC3-A5CB-09EA62BA1D93}" type="presOf" srcId="{BE8D6F3E-6738-4D09-B599-DD4C2E60E6B8}" destId="{E57E1773-96ED-4D8A-8072-86813A2D6770}" srcOrd="0" destOrd="0" presId="urn:microsoft.com/office/officeart/2005/8/layout/venn1"/>
    <dgm:cxn modelId="{957DD1F8-8CAE-4EE2-8358-697AEBC19C79}" type="presParOf" srcId="{88084505-97C4-4F39-B2BC-5DD9F75D0649}" destId="{E57E1773-96ED-4D8A-8072-86813A2D6770}" srcOrd="0" destOrd="0" presId="urn:microsoft.com/office/officeart/2005/8/layout/venn1"/>
    <dgm:cxn modelId="{E226DB34-229D-4380-AA29-87848E0947B5}" type="presParOf" srcId="{88084505-97C4-4F39-B2BC-5DD9F75D0649}" destId="{531666F7-F615-4C81-AE33-1C9667B3CD1D}" srcOrd="1" destOrd="0" presId="urn:microsoft.com/office/officeart/2005/8/layout/venn1"/>
    <dgm:cxn modelId="{0FE50784-1089-41D3-AF13-97D36CBB6402}" type="presParOf" srcId="{88084505-97C4-4F39-B2BC-5DD9F75D0649}" destId="{B8060BA6-5A1B-4AB5-B5FB-90D56EB4CCB2}" srcOrd="2" destOrd="0" presId="urn:microsoft.com/office/officeart/2005/8/layout/venn1"/>
    <dgm:cxn modelId="{1CE60085-9041-471D-91B6-B0FA806B8B88}" type="presParOf" srcId="{88084505-97C4-4F39-B2BC-5DD9F75D0649}" destId="{DFE8FAEB-9F95-4C70-9632-E394B6831147}" srcOrd="3" destOrd="0" presId="urn:microsoft.com/office/officeart/2005/8/layout/venn1"/>
    <dgm:cxn modelId="{33AA3358-E851-43C7-869E-3592BAA026D2}" type="presParOf" srcId="{88084505-97C4-4F39-B2BC-5DD9F75D0649}" destId="{B10A960A-CFEA-4CB0-AE10-8E80ED408BC6}" srcOrd="4" destOrd="0" presId="urn:microsoft.com/office/officeart/2005/8/layout/venn1"/>
    <dgm:cxn modelId="{B276720D-8D93-4658-83A2-9565BC0E49DC}" type="presParOf" srcId="{88084505-97C4-4F39-B2BC-5DD9F75D0649}" destId="{8EF946B6-BA50-4D37-914B-9D209256DE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182FE-6738-4DFF-8A10-F9B2C3F90CB7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5B0EA19-402F-4156-9F78-1E22D14F21FF}">
      <dgm:prSet phldrT="[Texto]" custT="1"/>
      <dgm:spPr/>
      <dgm:t>
        <a:bodyPr/>
        <a:lstStyle/>
        <a:p>
          <a:r>
            <a:rPr lang="es-EC" sz="2000" dirty="0" smtClean="0"/>
            <a:t>Resolución 402 del COMEXI aprobada el 22 de marzo de 2012  </a:t>
          </a:r>
          <a:endParaRPr lang="es-EC" sz="2000" dirty="0"/>
        </a:p>
      </dgm:t>
    </dgm:pt>
    <dgm:pt modelId="{3BDEB617-5592-4F50-91C1-B8F57674379C}" type="parTrans" cxnId="{5D339686-8C11-4E18-9FAF-6D5B2F89B999}">
      <dgm:prSet/>
      <dgm:spPr/>
      <dgm:t>
        <a:bodyPr/>
        <a:lstStyle/>
        <a:p>
          <a:endParaRPr lang="es-EC" sz="2000"/>
        </a:p>
      </dgm:t>
    </dgm:pt>
    <dgm:pt modelId="{2862E7CA-6C7C-427E-A694-7E6D818FCC39}" type="sibTrans" cxnId="{5D339686-8C11-4E18-9FAF-6D5B2F89B999}">
      <dgm:prSet/>
      <dgm:spPr/>
      <dgm:t>
        <a:bodyPr/>
        <a:lstStyle/>
        <a:p>
          <a:endParaRPr lang="es-EC" sz="2000"/>
        </a:p>
      </dgm:t>
    </dgm:pt>
    <dgm:pt modelId="{41BE0323-71CA-43A1-B8E1-73CA387F8A52}">
      <dgm:prSet phldrT="[Texto]" custT="1"/>
      <dgm:spPr/>
      <dgm:t>
        <a:bodyPr/>
        <a:lstStyle/>
        <a:p>
          <a:r>
            <a:rPr lang="es-EC" sz="2000" dirty="0" smtClean="0"/>
            <a:t>Suspender  por 2 años registro de exportadores de cueros y pieles únicamente para las sub-partidas 4101.20, 4101.50, 4101.90, y 4103.90 </a:t>
          </a:r>
          <a:endParaRPr lang="es-EC" sz="2000" dirty="0"/>
        </a:p>
      </dgm:t>
    </dgm:pt>
    <dgm:pt modelId="{8E8A2D7B-A5FD-42A9-B3AE-24982E06AB5F}" type="parTrans" cxnId="{3515FAD2-73AB-4B33-A381-149A35A15563}">
      <dgm:prSet/>
      <dgm:spPr/>
      <dgm:t>
        <a:bodyPr/>
        <a:lstStyle/>
        <a:p>
          <a:endParaRPr lang="es-EC" sz="2000"/>
        </a:p>
      </dgm:t>
    </dgm:pt>
    <dgm:pt modelId="{92F0D6C0-1275-4D15-A5DD-987519F9D5F2}" type="sibTrans" cxnId="{3515FAD2-73AB-4B33-A381-149A35A15563}">
      <dgm:prSet/>
      <dgm:spPr/>
      <dgm:t>
        <a:bodyPr/>
        <a:lstStyle/>
        <a:p>
          <a:endParaRPr lang="es-EC" sz="2000"/>
        </a:p>
      </dgm:t>
    </dgm:pt>
    <dgm:pt modelId="{62D4E2BF-6CBF-4C57-9FFB-7F9BCF91DC5E}">
      <dgm:prSet phldrT="[Texto]" custT="1"/>
      <dgm:spPr/>
      <dgm:t>
        <a:bodyPr/>
        <a:lstStyle/>
        <a:p>
          <a:r>
            <a:rPr lang="es-EC" sz="2000" dirty="0" smtClean="0"/>
            <a:t>18 de marzo de 2014 recomienda suspender por cinco años más. </a:t>
          </a:r>
          <a:endParaRPr lang="es-EC" sz="2000" dirty="0"/>
        </a:p>
      </dgm:t>
    </dgm:pt>
    <dgm:pt modelId="{DDBEBC63-B433-49A9-B7F5-52F88B0026E5}" type="parTrans" cxnId="{CC9F20F8-4E88-426F-879D-B17CB990ED84}">
      <dgm:prSet/>
      <dgm:spPr/>
      <dgm:t>
        <a:bodyPr/>
        <a:lstStyle/>
        <a:p>
          <a:endParaRPr lang="es-EC" sz="2000"/>
        </a:p>
      </dgm:t>
    </dgm:pt>
    <dgm:pt modelId="{2E9FC7A4-CF83-496D-8BD6-9C4372D7FF3B}" type="sibTrans" cxnId="{CC9F20F8-4E88-426F-879D-B17CB990ED84}">
      <dgm:prSet/>
      <dgm:spPr/>
      <dgm:t>
        <a:bodyPr/>
        <a:lstStyle/>
        <a:p>
          <a:endParaRPr lang="es-EC" sz="2000"/>
        </a:p>
      </dgm:t>
    </dgm:pt>
    <dgm:pt modelId="{A38EACC6-7018-4805-A74B-7301060F0911}" type="pres">
      <dgm:prSet presAssocID="{D04182FE-6738-4DFF-8A10-F9B2C3F90C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C12FED-8EA6-4654-BB9C-076E79DCAFFB}" type="pres">
      <dgm:prSet presAssocID="{65B0EA19-402F-4156-9F78-1E22D14F21FF}" presName="parentLin" presStyleCnt="0"/>
      <dgm:spPr/>
    </dgm:pt>
    <dgm:pt modelId="{8D838E2A-BDAD-4A39-9EE8-CD892FF91F82}" type="pres">
      <dgm:prSet presAssocID="{65B0EA19-402F-4156-9F78-1E22D14F21F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20BEDB7-D61E-4D49-8C24-3125C100ED15}" type="pres">
      <dgm:prSet presAssocID="{65B0EA19-402F-4156-9F78-1E22D14F21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5CDD02-9177-4100-848A-4FB3EA426D26}" type="pres">
      <dgm:prSet presAssocID="{65B0EA19-402F-4156-9F78-1E22D14F21FF}" presName="negativeSpace" presStyleCnt="0"/>
      <dgm:spPr/>
    </dgm:pt>
    <dgm:pt modelId="{728827C4-EA18-4B6E-9220-38C237B3AD06}" type="pres">
      <dgm:prSet presAssocID="{65B0EA19-402F-4156-9F78-1E22D14F21FF}" presName="childText" presStyleLbl="conFgAcc1" presStyleIdx="0" presStyleCnt="3">
        <dgm:presLayoutVars>
          <dgm:bulletEnabled val="1"/>
        </dgm:presLayoutVars>
      </dgm:prSet>
      <dgm:spPr/>
    </dgm:pt>
    <dgm:pt modelId="{53983F19-D566-4EFB-A4E1-962CEB1FC6F2}" type="pres">
      <dgm:prSet presAssocID="{2862E7CA-6C7C-427E-A694-7E6D818FCC39}" presName="spaceBetweenRectangles" presStyleCnt="0"/>
      <dgm:spPr/>
    </dgm:pt>
    <dgm:pt modelId="{A5D7F89D-F098-4121-BA1E-5985E072B0AA}" type="pres">
      <dgm:prSet presAssocID="{41BE0323-71CA-43A1-B8E1-73CA387F8A52}" presName="parentLin" presStyleCnt="0"/>
      <dgm:spPr/>
    </dgm:pt>
    <dgm:pt modelId="{C6F17B02-3132-4A6C-ADD2-3FAA2D4C48BF}" type="pres">
      <dgm:prSet presAssocID="{41BE0323-71CA-43A1-B8E1-73CA387F8A5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13E1AFA-6BF8-4ED0-9199-81C6F00E983E}" type="pres">
      <dgm:prSet presAssocID="{41BE0323-71CA-43A1-B8E1-73CA387F8A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938785-BAF9-41A5-87B1-B0E4CBC3AC03}" type="pres">
      <dgm:prSet presAssocID="{41BE0323-71CA-43A1-B8E1-73CA387F8A52}" presName="negativeSpace" presStyleCnt="0"/>
      <dgm:spPr/>
    </dgm:pt>
    <dgm:pt modelId="{3EFDEFA4-CF71-4B6E-968E-B3C69AAD7354}" type="pres">
      <dgm:prSet presAssocID="{41BE0323-71CA-43A1-B8E1-73CA387F8A52}" presName="childText" presStyleLbl="conFgAcc1" presStyleIdx="1" presStyleCnt="3">
        <dgm:presLayoutVars>
          <dgm:bulletEnabled val="1"/>
        </dgm:presLayoutVars>
      </dgm:prSet>
      <dgm:spPr/>
    </dgm:pt>
    <dgm:pt modelId="{D5CE8028-C469-41BF-B45B-F6FD563CFFA7}" type="pres">
      <dgm:prSet presAssocID="{92F0D6C0-1275-4D15-A5DD-987519F9D5F2}" presName="spaceBetweenRectangles" presStyleCnt="0"/>
      <dgm:spPr/>
    </dgm:pt>
    <dgm:pt modelId="{FFEE9AC4-3BE5-4AC3-97CC-E7627BCBF3BB}" type="pres">
      <dgm:prSet presAssocID="{62D4E2BF-6CBF-4C57-9FFB-7F9BCF91DC5E}" presName="parentLin" presStyleCnt="0"/>
      <dgm:spPr/>
    </dgm:pt>
    <dgm:pt modelId="{FB95E6BA-BC46-4043-B9C5-C23348AF0049}" type="pres">
      <dgm:prSet presAssocID="{62D4E2BF-6CBF-4C57-9FFB-7F9BCF91DC5E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B5142FA-7E0F-44BF-A4A6-E2F7E4159BF7}" type="pres">
      <dgm:prSet presAssocID="{62D4E2BF-6CBF-4C57-9FFB-7F9BCF91DC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16338-563C-499F-B4E5-9BBA594BE5D3}" type="pres">
      <dgm:prSet presAssocID="{62D4E2BF-6CBF-4C57-9FFB-7F9BCF91DC5E}" presName="negativeSpace" presStyleCnt="0"/>
      <dgm:spPr/>
    </dgm:pt>
    <dgm:pt modelId="{F329287E-659C-40D2-B85E-5254B1E05686}" type="pres">
      <dgm:prSet presAssocID="{62D4E2BF-6CBF-4C57-9FFB-7F9BCF91DC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9F20F8-4E88-426F-879D-B17CB990ED84}" srcId="{D04182FE-6738-4DFF-8A10-F9B2C3F90CB7}" destId="{62D4E2BF-6CBF-4C57-9FFB-7F9BCF91DC5E}" srcOrd="2" destOrd="0" parTransId="{DDBEBC63-B433-49A9-B7F5-52F88B0026E5}" sibTransId="{2E9FC7A4-CF83-496D-8BD6-9C4372D7FF3B}"/>
    <dgm:cxn modelId="{F9FCF916-2626-4FE9-8A92-58FF3E959080}" type="presOf" srcId="{41BE0323-71CA-43A1-B8E1-73CA387F8A52}" destId="{C6F17B02-3132-4A6C-ADD2-3FAA2D4C48BF}" srcOrd="0" destOrd="0" presId="urn:microsoft.com/office/officeart/2005/8/layout/list1"/>
    <dgm:cxn modelId="{2F8ABC97-FC3D-4CB2-AC91-D3BFF593B7F9}" type="presOf" srcId="{D04182FE-6738-4DFF-8A10-F9B2C3F90CB7}" destId="{A38EACC6-7018-4805-A74B-7301060F0911}" srcOrd="0" destOrd="0" presId="urn:microsoft.com/office/officeart/2005/8/layout/list1"/>
    <dgm:cxn modelId="{A9716E30-925D-43F4-9F09-E8567DE689D0}" type="presOf" srcId="{41BE0323-71CA-43A1-B8E1-73CA387F8A52}" destId="{313E1AFA-6BF8-4ED0-9199-81C6F00E983E}" srcOrd="1" destOrd="0" presId="urn:microsoft.com/office/officeart/2005/8/layout/list1"/>
    <dgm:cxn modelId="{4D8EE791-F07C-45A4-BC21-8FD434FB178B}" type="presOf" srcId="{65B0EA19-402F-4156-9F78-1E22D14F21FF}" destId="{120BEDB7-D61E-4D49-8C24-3125C100ED15}" srcOrd="1" destOrd="0" presId="urn:microsoft.com/office/officeart/2005/8/layout/list1"/>
    <dgm:cxn modelId="{5C450476-FF8E-4171-8D35-5E202DC401BD}" type="presOf" srcId="{65B0EA19-402F-4156-9F78-1E22D14F21FF}" destId="{8D838E2A-BDAD-4A39-9EE8-CD892FF91F82}" srcOrd="0" destOrd="0" presId="urn:microsoft.com/office/officeart/2005/8/layout/list1"/>
    <dgm:cxn modelId="{3515FAD2-73AB-4B33-A381-149A35A15563}" srcId="{D04182FE-6738-4DFF-8A10-F9B2C3F90CB7}" destId="{41BE0323-71CA-43A1-B8E1-73CA387F8A52}" srcOrd="1" destOrd="0" parTransId="{8E8A2D7B-A5FD-42A9-B3AE-24982E06AB5F}" sibTransId="{92F0D6C0-1275-4D15-A5DD-987519F9D5F2}"/>
    <dgm:cxn modelId="{D3722289-6B1E-4187-A7DB-0ACF0599DD21}" type="presOf" srcId="{62D4E2BF-6CBF-4C57-9FFB-7F9BCF91DC5E}" destId="{FB95E6BA-BC46-4043-B9C5-C23348AF0049}" srcOrd="0" destOrd="0" presId="urn:microsoft.com/office/officeart/2005/8/layout/list1"/>
    <dgm:cxn modelId="{F8B6EC9A-0987-4923-810D-D93156D4BAFB}" type="presOf" srcId="{62D4E2BF-6CBF-4C57-9FFB-7F9BCF91DC5E}" destId="{2B5142FA-7E0F-44BF-A4A6-E2F7E4159BF7}" srcOrd="1" destOrd="0" presId="urn:microsoft.com/office/officeart/2005/8/layout/list1"/>
    <dgm:cxn modelId="{5D339686-8C11-4E18-9FAF-6D5B2F89B999}" srcId="{D04182FE-6738-4DFF-8A10-F9B2C3F90CB7}" destId="{65B0EA19-402F-4156-9F78-1E22D14F21FF}" srcOrd="0" destOrd="0" parTransId="{3BDEB617-5592-4F50-91C1-B8F57674379C}" sibTransId="{2862E7CA-6C7C-427E-A694-7E6D818FCC39}"/>
    <dgm:cxn modelId="{51FE57CE-C389-49DB-AD24-98E2BF4D45C5}" type="presParOf" srcId="{A38EACC6-7018-4805-A74B-7301060F0911}" destId="{A8C12FED-8EA6-4654-BB9C-076E79DCAFFB}" srcOrd="0" destOrd="0" presId="urn:microsoft.com/office/officeart/2005/8/layout/list1"/>
    <dgm:cxn modelId="{C31B1433-FEEA-480D-A19D-040A6ECF8428}" type="presParOf" srcId="{A8C12FED-8EA6-4654-BB9C-076E79DCAFFB}" destId="{8D838E2A-BDAD-4A39-9EE8-CD892FF91F82}" srcOrd="0" destOrd="0" presId="urn:microsoft.com/office/officeart/2005/8/layout/list1"/>
    <dgm:cxn modelId="{18551956-A2F9-41E6-A073-65339DDB1915}" type="presParOf" srcId="{A8C12FED-8EA6-4654-BB9C-076E79DCAFFB}" destId="{120BEDB7-D61E-4D49-8C24-3125C100ED15}" srcOrd="1" destOrd="0" presId="urn:microsoft.com/office/officeart/2005/8/layout/list1"/>
    <dgm:cxn modelId="{1E171296-A648-4433-A787-40FCC41AF5F3}" type="presParOf" srcId="{A38EACC6-7018-4805-A74B-7301060F0911}" destId="{6D5CDD02-9177-4100-848A-4FB3EA426D26}" srcOrd="1" destOrd="0" presId="urn:microsoft.com/office/officeart/2005/8/layout/list1"/>
    <dgm:cxn modelId="{8CA35454-5532-42E2-A409-7104CB37F4F0}" type="presParOf" srcId="{A38EACC6-7018-4805-A74B-7301060F0911}" destId="{728827C4-EA18-4B6E-9220-38C237B3AD06}" srcOrd="2" destOrd="0" presId="urn:microsoft.com/office/officeart/2005/8/layout/list1"/>
    <dgm:cxn modelId="{762E86F3-5498-49AF-AFD8-16EA89C4A460}" type="presParOf" srcId="{A38EACC6-7018-4805-A74B-7301060F0911}" destId="{53983F19-D566-4EFB-A4E1-962CEB1FC6F2}" srcOrd="3" destOrd="0" presId="urn:microsoft.com/office/officeart/2005/8/layout/list1"/>
    <dgm:cxn modelId="{6149C1C1-6C23-48B3-8FA2-120A73459EB2}" type="presParOf" srcId="{A38EACC6-7018-4805-A74B-7301060F0911}" destId="{A5D7F89D-F098-4121-BA1E-5985E072B0AA}" srcOrd="4" destOrd="0" presId="urn:microsoft.com/office/officeart/2005/8/layout/list1"/>
    <dgm:cxn modelId="{104431A1-299B-49E3-8166-EE13EB676440}" type="presParOf" srcId="{A5D7F89D-F098-4121-BA1E-5985E072B0AA}" destId="{C6F17B02-3132-4A6C-ADD2-3FAA2D4C48BF}" srcOrd="0" destOrd="0" presId="urn:microsoft.com/office/officeart/2005/8/layout/list1"/>
    <dgm:cxn modelId="{9F525687-6DB9-48A3-BE7E-C25386223042}" type="presParOf" srcId="{A5D7F89D-F098-4121-BA1E-5985E072B0AA}" destId="{313E1AFA-6BF8-4ED0-9199-81C6F00E983E}" srcOrd="1" destOrd="0" presId="urn:microsoft.com/office/officeart/2005/8/layout/list1"/>
    <dgm:cxn modelId="{535B1A0E-11DB-4FD7-B31E-F897C61E8EFC}" type="presParOf" srcId="{A38EACC6-7018-4805-A74B-7301060F0911}" destId="{45938785-BAF9-41A5-87B1-B0E4CBC3AC03}" srcOrd="5" destOrd="0" presId="urn:microsoft.com/office/officeart/2005/8/layout/list1"/>
    <dgm:cxn modelId="{AF6AC9BC-CC73-4D6D-BF25-CC209BB58EE3}" type="presParOf" srcId="{A38EACC6-7018-4805-A74B-7301060F0911}" destId="{3EFDEFA4-CF71-4B6E-968E-B3C69AAD7354}" srcOrd="6" destOrd="0" presId="urn:microsoft.com/office/officeart/2005/8/layout/list1"/>
    <dgm:cxn modelId="{71C0408F-6F8D-454C-9705-B9F715748EF9}" type="presParOf" srcId="{A38EACC6-7018-4805-A74B-7301060F0911}" destId="{D5CE8028-C469-41BF-B45B-F6FD563CFFA7}" srcOrd="7" destOrd="0" presId="urn:microsoft.com/office/officeart/2005/8/layout/list1"/>
    <dgm:cxn modelId="{5DEBCCEA-108D-4909-92E7-4D060CD3C389}" type="presParOf" srcId="{A38EACC6-7018-4805-A74B-7301060F0911}" destId="{FFEE9AC4-3BE5-4AC3-97CC-E7627BCBF3BB}" srcOrd="8" destOrd="0" presId="urn:microsoft.com/office/officeart/2005/8/layout/list1"/>
    <dgm:cxn modelId="{8959D07E-682A-428A-98E1-0E36BE203F24}" type="presParOf" srcId="{FFEE9AC4-3BE5-4AC3-97CC-E7627BCBF3BB}" destId="{FB95E6BA-BC46-4043-B9C5-C23348AF0049}" srcOrd="0" destOrd="0" presId="urn:microsoft.com/office/officeart/2005/8/layout/list1"/>
    <dgm:cxn modelId="{954F0C25-FBA2-4D7B-A15C-E05FCCC93999}" type="presParOf" srcId="{FFEE9AC4-3BE5-4AC3-97CC-E7627BCBF3BB}" destId="{2B5142FA-7E0F-44BF-A4A6-E2F7E4159BF7}" srcOrd="1" destOrd="0" presId="urn:microsoft.com/office/officeart/2005/8/layout/list1"/>
    <dgm:cxn modelId="{8208BA96-5C60-4395-975D-EA9B20A9A8AF}" type="presParOf" srcId="{A38EACC6-7018-4805-A74B-7301060F0911}" destId="{D0316338-563C-499F-B4E5-9BBA594BE5D3}" srcOrd="9" destOrd="0" presId="urn:microsoft.com/office/officeart/2005/8/layout/list1"/>
    <dgm:cxn modelId="{6EF4136F-90E2-4C49-AEBC-D38ED1F608B7}" type="presParOf" srcId="{A38EACC6-7018-4805-A74B-7301060F0911}" destId="{F329287E-659C-40D2-B85E-5254B1E056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5ECE2-A75C-45BD-B8E2-3F889D3D4E01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F430E73-4EC4-4B11-B085-59402C5597A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Creada en el 2003</a:t>
          </a:r>
          <a:endParaRPr lang="es-EC" sz="2000" dirty="0">
            <a:solidFill>
              <a:schemeClr val="tx1"/>
            </a:solidFill>
          </a:endParaRPr>
        </a:p>
      </dgm:t>
    </dgm:pt>
    <dgm:pt modelId="{E752996E-6A5C-4F66-A260-ED7A6F720893}" type="parTrans" cxnId="{6D982529-18C1-49FE-83C5-F14C3EC85E94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EFE6A1A2-CDDE-4967-BB56-07698D9F56F0}" type="sibTrans" cxnId="{6D982529-18C1-49FE-83C5-F14C3EC85E94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061D0AB7-8730-428F-B014-8BABBFE34FE2}">
      <dgm:prSet phldrT="[Texto]" custT="1"/>
      <dgm:spPr/>
      <dgm:t>
        <a:bodyPr/>
        <a:lstStyle/>
        <a:p>
          <a:r>
            <a:rPr lang="es-EC" sz="2000" smtClean="0">
              <a:solidFill>
                <a:schemeClr val="tx1"/>
              </a:solidFill>
            </a:rPr>
            <a:t>Busca establecer convenios internacionales.</a:t>
          </a:r>
          <a:endParaRPr lang="es-EC" sz="2000" dirty="0">
            <a:solidFill>
              <a:schemeClr val="tx1"/>
            </a:solidFill>
          </a:endParaRPr>
        </a:p>
      </dgm:t>
    </dgm:pt>
    <dgm:pt modelId="{0C320EB9-0C8D-427C-ACC2-30A6367B935F}" type="parTrans" cxnId="{4B2FEEC0-C3E5-4B5A-89F6-6957F54139CB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0CC26C88-A7AA-4445-8799-21516E280F14}" type="sibTrans" cxnId="{4B2FEEC0-C3E5-4B5A-89F6-6957F54139CB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A21DCE5-0FDC-457B-A774-EA6EBCC361F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Mejora la cadena productiva.</a:t>
          </a:r>
          <a:endParaRPr lang="es-EC" sz="2000" dirty="0">
            <a:solidFill>
              <a:schemeClr val="tx1"/>
            </a:solidFill>
          </a:endParaRPr>
        </a:p>
      </dgm:t>
    </dgm:pt>
    <dgm:pt modelId="{F36C673A-B8AD-4160-9173-40125732A61B}" type="parTrans" cxnId="{25F23B6F-DDFA-4C0C-AD4C-876AA55C1F3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D408BC1D-DCB0-431E-989A-D2927762ADE3}" type="sibTrans" cxnId="{25F23B6F-DDFA-4C0C-AD4C-876AA55C1F3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1336387A-1503-4314-80D2-3B4F700815D2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Promueve el diálogo, la cooperación y el crecimiento del Sector Cuero y Calzado.</a:t>
          </a:r>
          <a:endParaRPr lang="es-EC" sz="2000" dirty="0">
            <a:solidFill>
              <a:schemeClr val="tx1"/>
            </a:solidFill>
          </a:endParaRPr>
        </a:p>
      </dgm:t>
    </dgm:pt>
    <dgm:pt modelId="{55F3EF98-008C-45BA-975A-1FDD5742F330}" type="parTrans" cxnId="{82A958D5-B520-41D8-9193-E98DF452093D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FD2B28DB-276A-4AB6-9CFC-6DACA34C7F17}" type="sibTrans" cxnId="{82A958D5-B520-41D8-9193-E98DF452093D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1323A961-27CB-4FD8-9ABB-7864E5EF8567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Ubicada en Ambato.</a:t>
          </a:r>
          <a:endParaRPr lang="es-EC" sz="2000" dirty="0">
            <a:solidFill>
              <a:schemeClr val="tx1"/>
            </a:solidFill>
          </a:endParaRPr>
        </a:p>
      </dgm:t>
    </dgm:pt>
    <dgm:pt modelId="{CB7D91E3-70D3-4A44-8135-B3AC5820D052}" type="parTrans" cxnId="{0B5404B9-E46A-447E-BEC1-A342FC7E4001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14303973-BA6D-4C92-8D45-CD6D2BA26072}" type="sibTrans" cxnId="{0B5404B9-E46A-447E-BEC1-A342FC7E4001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A83300A4-6FCB-4186-980D-2A70156EDA13}" type="pres">
      <dgm:prSet presAssocID="{8155ECE2-A75C-45BD-B8E2-3F889D3D4E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01D086-BE9B-4302-9045-6F220F8C3706}" type="pres">
      <dgm:prSet presAssocID="{6F430E73-4EC4-4B11-B085-59402C5597AF}" presName="node" presStyleLbl="node1" presStyleIdx="0" presStyleCnt="5" custRadScaleRad="102549" custRadScaleInc="-2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2FEDD-550A-4A04-B221-BFC1D824D436}" type="pres">
      <dgm:prSet presAssocID="{6F430E73-4EC4-4B11-B085-59402C5597AF}" presName="spNode" presStyleCnt="0"/>
      <dgm:spPr/>
      <dgm:t>
        <a:bodyPr/>
        <a:lstStyle/>
        <a:p>
          <a:endParaRPr lang="es-EC"/>
        </a:p>
      </dgm:t>
    </dgm:pt>
    <dgm:pt modelId="{36EA2004-6A78-4EE7-ABE0-4C365773046F}" type="pres">
      <dgm:prSet presAssocID="{EFE6A1A2-CDDE-4967-BB56-07698D9F56F0}" presName="sibTrans" presStyleLbl="sibTrans1D1" presStyleIdx="0" presStyleCnt="5"/>
      <dgm:spPr/>
      <dgm:t>
        <a:bodyPr/>
        <a:lstStyle/>
        <a:p>
          <a:endParaRPr lang="es-EC"/>
        </a:p>
      </dgm:t>
    </dgm:pt>
    <dgm:pt modelId="{30C63CB9-3527-4DFD-A220-B5D964D182AD}" type="pres">
      <dgm:prSet presAssocID="{061D0AB7-8730-428F-B014-8BABBFE34FE2}" presName="node" presStyleLbl="node1" presStyleIdx="1" presStyleCnt="5" custScaleY="110876" custRadScaleRad="108040" custRadScaleInc="57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973486-2899-4BF3-85D2-880B7D5C176F}" type="pres">
      <dgm:prSet presAssocID="{061D0AB7-8730-428F-B014-8BABBFE34FE2}" presName="spNode" presStyleCnt="0"/>
      <dgm:spPr/>
      <dgm:t>
        <a:bodyPr/>
        <a:lstStyle/>
        <a:p>
          <a:endParaRPr lang="es-EC"/>
        </a:p>
      </dgm:t>
    </dgm:pt>
    <dgm:pt modelId="{ABF89314-932D-460D-878A-852F59E8B3C8}" type="pres">
      <dgm:prSet presAssocID="{0CC26C88-A7AA-4445-8799-21516E280F14}" presName="sibTrans" presStyleLbl="sibTrans1D1" presStyleIdx="1" presStyleCnt="5"/>
      <dgm:spPr/>
      <dgm:t>
        <a:bodyPr/>
        <a:lstStyle/>
        <a:p>
          <a:endParaRPr lang="es-EC"/>
        </a:p>
      </dgm:t>
    </dgm:pt>
    <dgm:pt modelId="{98F61F90-357A-4A37-8EE3-E3F1659E3F6F}" type="pres">
      <dgm:prSet presAssocID="{6A21DCE5-0FDC-457B-A774-EA6EBCC361F1}" presName="node" presStyleLbl="node1" presStyleIdx="2" presStyleCnt="5" custRadScaleRad="116292" custRadScaleInc="-41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35AE21-7FCE-46DE-B43E-0E7C892AE945}" type="pres">
      <dgm:prSet presAssocID="{6A21DCE5-0FDC-457B-A774-EA6EBCC361F1}" presName="spNode" presStyleCnt="0"/>
      <dgm:spPr/>
      <dgm:t>
        <a:bodyPr/>
        <a:lstStyle/>
        <a:p>
          <a:endParaRPr lang="es-EC"/>
        </a:p>
      </dgm:t>
    </dgm:pt>
    <dgm:pt modelId="{F31AF61E-EFDB-4F99-AA9D-D429B953A386}" type="pres">
      <dgm:prSet presAssocID="{D408BC1D-DCB0-431E-989A-D2927762ADE3}" presName="sibTrans" presStyleLbl="sibTrans1D1" presStyleIdx="2" presStyleCnt="5"/>
      <dgm:spPr/>
      <dgm:t>
        <a:bodyPr/>
        <a:lstStyle/>
        <a:p>
          <a:endParaRPr lang="es-EC"/>
        </a:p>
      </dgm:t>
    </dgm:pt>
    <dgm:pt modelId="{C1278AF3-756A-4D99-B746-48087F7DE728}" type="pres">
      <dgm:prSet presAssocID="{1336387A-1503-4314-80D2-3B4F700815D2}" presName="node" presStyleLbl="node1" presStyleIdx="3" presStyleCnt="5" custScaleX="140582" custScaleY="137635" custRadScaleRad="114383" custRadScaleInc="374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0096A5-FD43-4086-BCF9-C0E688D198A3}" type="pres">
      <dgm:prSet presAssocID="{1336387A-1503-4314-80D2-3B4F700815D2}" presName="spNode" presStyleCnt="0"/>
      <dgm:spPr/>
      <dgm:t>
        <a:bodyPr/>
        <a:lstStyle/>
        <a:p>
          <a:endParaRPr lang="es-EC"/>
        </a:p>
      </dgm:t>
    </dgm:pt>
    <dgm:pt modelId="{E4C160DD-F99D-47C4-B578-4D51A29AEC36}" type="pres">
      <dgm:prSet presAssocID="{FD2B28DB-276A-4AB6-9CFC-6DACA34C7F17}" presName="sibTrans" presStyleLbl="sibTrans1D1" presStyleIdx="3" presStyleCnt="5"/>
      <dgm:spPr/>
      <dgm:t>
        <a:bodyPr/>
        <a:lstStyle/>
        <a:p>
          <a:endParaRPr lang="es-EC"/>
        </a:p>
      </dgm:t>
    </dgm:pt>
    <dgm:pt modelId="{06683C2E-AFC3-4EA4-9A44-6A59F198DDB4}" type="pres">
      <dgm:prSet presAssocID="{1323A961-27CB-4FD8-9ABB-7864E5EF8567}" presName="node" presStyleLbl="node1" presStyleIdx="4" presStyleCnt="5" custRadScaleRad="113906" custRadScaleInc="-94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880D9-5C9F-4373-9896-55F7A685549A}" type="pres">
      <dgm:prSet presAssocID="{1323A961-27CB-4FD8-9ABB-7864E5EF8567}" presName="spNode" presStyleCnt="0"/>
      <dgm:spPr/>
      <dgm:t>
        <a:bodyPr/>
        <a:lstStyle/>
        <a:p>
          <a:endParaRPr lang="es-EC"/>
        </a:p>
      </dgm:t>
    </dgm:pt>
    <dgm:pt modelId="{2617C7C5-1E2E-4319-BCA5-7C01B84BFA61}" type="pres">
      <dgm:prSet presAssocID="{14303973-BA6D-4C92-8D45-CD6D2BA26072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25F23B6F-DDFA-4C0C-AD4C-876AA55C1F3C}" srcId="{8155ECE2-A75C-45BD-B8E2-3F889D3D4E01}" destId="{6A21DCE5-0FDC-457B-A774-EA6EBCC361F1}" srcOrd="2" destOrd="0" parTransId="{F36C673A-B8AD-4160-9173-40125732A61B}" sibTransId="{D408BC1D-DCB0-431E-989A-D2927762ADE3}"/>
    <dgm:cxn modelId="{53C7D34C-C460-46F6-8B36-3F66976CABAD}" type="presOf" srcId="{061D0AB7-8730-428F-B014-8BABBFE34FE2}" destId="{30C63CB9-3527-4DFD-A220-B5D964D182AD}" srcOrd="0" destOrd="0" presId="urn:microsoft.com/office/officeart/2005/8/layout/cycle6"/>
    <dgm:cxn modelId="{BACE4440-B4CB-4D02-AB56-29D0D3F16187}" type="presOf" srcId="{14303973-BA6D-4C92-8D45-CD6D2BA26072}" destId="{2617C7C5-1E2E-4319-BCA5-7C01B84BFA61}" srcOrd="0" destOrd="0" presId="urn:microsoft.com/office/officeart/2005/8/layout/cycle6"/>
    <dgm:cxn modelId="{FEA0D834-D14F-4A5F-9091-5CCB39B5FF90}" type="presOf" srcId="{8155ECE2-A75C-45BD-B8E2-3F889D3D4E01}" destId="{A83300A4-6FCB-4186-980D-2A70156EDA13}" srcOrd="0" destOrd="0" presId="urn:microsoft.com/office/officeart/2005/8/layout/cycle6"/>
    <dgm:cxn modelId="{82A958D5-B520-41D8-9193-E98DF452093D}" srcId="{8155ECE2-A75C-45BD-B8E2-3F889D3D4E01}" destId="{1336387A-1503-4314-80D2-3B4F700815D2}" srcOrd="3" destOrd="0" parTransId="{55F3EF98-008C-45BA-975A-1FDD5742F330}" sibTransId="{FD2B28DB-276A-4AB6-9CFC-6DACA34C7F17}"/>
    <dgm:cxn modelId="{B20A45A1-17F3-4B03-AF5F-8DDE931945B7}" type="presOf" srcId="{6A21DCE5-0FDC-457B-A774-EA6EBCC361F1}" destId="{98F61F90-357A-4A37-8EE3-E3F1659E3F6F}" srcOrd="0" destOrd="0" presId="urn:microsoft.com/office/officeart/2005/8/layout/cycle6"/>
    <dgm:cxn modelId="{DF870C0F-3D0D-48B2-A966-183C8D5DA60E}" type="presOf" srcId="{D408BC1D-DCB0-431E-989A-D2927762ADE3}" destId="{F31AF61E-EFDB-4F99-AA9D-D429B953A386}" srcOrd="0" destOrd="0" presId="urn:microsoft.com/office/officeart/2005/8/layout/cycle6"/>
    <dgm:cxn modelId="{6824C82D-3FBF-42FE-8059-ED5F01ABF1C7}" type="presOf" srcId="{6F430E73-4EC4-4B11-B085-59402C5597AF}" destId="{F501D086-BE9B-4302-9045-6F220F8C3706}" srcOrd="0" destOrd="0" presId="urn:microsoft.com/office/officeart/2005/8/layout/cycle6"/>
    <dgm:cxn modelId="{7DCDD0FE-CF1F-47C0-AB8A-83107095E7AE}" type="presOf" srcId="{0CC26C88-A7AA-4445-8799-21516E280F14}" destId="{ABF89314-932D-460D-878A-852F59E8B3C8}" srcOrd="0" destOrd="0" presId="urn:microsoft.com/office/officeart/2005/8/layout/cycle6"/>
    <dgm:cxn modelId="{4B2FEEC0-C3E5-4B5A-89F6-6957F54139CB}" srcId="{8155ECE2-A75C-45BD-B8E2-3F889D3D4E01}" destId="{061D0AB7-8730-428F-B014-8BABBFE34FE2}" srcOrd="1" destOrd="0" parTransId="{0C320EB9-0C8D-427C-ACC2-30A6367B935F}" sibTransId="{0CC26C88-A7AA-4445-8799-21516E280F14}"/>
    <dgm:cxn modelId="{E419067E-3875-4E50-9C11-5E089928081A}" type="presOf" srcId="{EFE6A1A2-CDDE-4967-BB56-07698D9F56F0}" destId="{36EA2004-6A78-4EE7-ABE0-4C365773046F}" srcOrd="0" destOrd="0" presId="urn:microsoft.com/office/officeart/2005/8/layout/cycle6"/>
    <dgm:cxn modelId="{6D982529-18C1-49FE-83C5-F14C3EC85E94}" srcId="{8155ECE2-A75C-45BD-B8E2-3F889D3D4E01}" destId="{6F430E73-4EC4-4B11-B085-59402C5597AF}" srcOrd="0" destOrd="0" parTransId="{E752996E-6A5C-4F66-A260-ED7A6F720893}" sibTransId="{EFE6A1A2-CDDE-4967-BB56-07698D9F56F0}"/>
    <dgm:cxn modelId="{9EB60CF7-26C9-445C-AD1E-E9C962F727FE}" type="presOf" srcId="{FD2B28DB-276A-4AB6-9CFC-6DACA34C7F17}" destId="{E4C160DD-F99D-47C4-B578-4D51A29AEC36}" srcOrd="0" destOrd="0" presId="urn:microsoft.com/office/officeart/2005/8/layout/cycle6"/>
    <dgm:cxn modelId="{971D990E-321E-4816-B116-F7FB3ABB1FB9}" type="presOf" srcId="{1336387A-1503-4314-80D2-3B4F700815D2}" destId="{C1278AF3-756A-4D99-B746-48087F7DE728}" srcOrd="0" destOrd="0" presId="urn:microsoft.com/office/officeart/2005/8/layout/cycle6"/>
    <dgm:cxn modelId="{0B5404B9-E46A-447E-BEC1-A342FC7E4001}" srcId="{8155ECE2-A75C-45BD-B8E2-3F889D3D4E01}" destId="{1323A961-27CB-4FD8-9ABB-7864E5EF8567}" srcOrd="4" destOrd="0" parTransId="{CB7D91E3-70D3-4A44-8135-B3AC5820D052}" sibTransId="{14303973-BA6D-4C92-8D45-CD6D2BA26072}"/>
    <dgm:cxn modelId="{83436CC6-85C0-47E6-B981-6A41AC278A58}" type="presOf" srcId="{1323A961-27CB-4FD8-9ABB-7864E5EF8567}" destId="{06683C2E-AFC3-4EA4-9A44-6A59F198DDB4}" srcOrd="0" destOrd="0" presId="urn:microsoft.com/office/officeart/2005/8/layout/cycle6"/>
    <dgm:cxn modelId="{C0880C2A-5BFD-483B-AB57-5FAC32C3BAEC}" type="presParOf" srcId="{A83300A4-6FCB-4186-980D-2A70156EDA13}" destId="{F501D086-BE9B-4302-9045-6F220F8C3706}" srcOrd="0" destOrd="0" presId="urn:microsoft.com/office/officeart/2005/8/layout/cycle6"/>
    <dgm:cxn modelId="{BB5815BF-9344-4B14-9C34-C5C543E15F15}" type="presParOf" srcId="{A83300A4-6FCB-4186-980D-2A70156EDA13}" destId="{9D82FEDD-550A-4A04-B221-BFC1D824D436}" srcOrd="1" destOrd="0" presId="urn:microsoft.com/office/officeart/2005/8/layout/cycle6"/>
    <dgm:cxn modelId="{9FDEB218-3A05-4C4B-99D9-9239811CD7DB}" type="presParOf" srcId="{A83300A4-6FCB-4186-980D-2A70156EDA13}" destId="{36EA2004-6A78-4EE7-ABE0-4C365773046F}" srcOrd="2" destOrd="0" presId="urn:microsoft.com/office/officeart/2005/8/layout/cycle6"/>
    <dgm:cxn modelId="{36BC6E36-00AA-42BD-9B1E-2E1F55AD4047}" type="presParOf" srcId="{A83300A4-6FCB-4186-980D-2A70156EDA13}" destId="{30C63CB9-3527-4DFD-A220-B5D964D182AD}" srcOrd="3" destOrd="0" presId="urn:microsoft.com/office/officeart/2005/8/layout/cycle6"/>
    <dgm:cxn modelId="{117EE058-08E2-44D1-8947-2DACE017CDC3}" type="presParOf" srcId="{A83300A4-6FCB-4186-980D-2A70156EDA13}" destId="{FC973486-2899-4BF3-85D2-880B7D5C176F}" srcOrd="4" destOrd="0" presId="urn:microsoft.com/office/officeart/2005/8/layout/cycle6"/>
    <dgm:cxn modelId="{90F08778-816C-497C-87FE-86C87FED2564}" type="presParOf" srcId="{A83300A4-6FCB-4186-980D-2A70156EDA13}" destId="{ABF89314-932D-460D-878A-852F59E8B3C8}" srcOrd="5" destOrd="0" presId="urn:microsoft.com/office/officeart/2005/8/layout/cycle6"/>
    <dgm:cxn modelId="{96A034EC-48D4-4B70-80AD-2FBBCBB74BDB}" type="presParOf" srcId="{A83300A4-6FCB-4186-980D-2A70156EDA13}" destId="{98F61F90-357A-4A37-8EE3-E3F1659E3F6F}" srcOrd="6" destOrd="0" presId="urn:microsoft.com/office/officeart/2005/8/layout/cycle6"/>
    <dgm:cxn modelId="{883CD866-0D7F-4D89-9933-7FED970F843A}" type="presParOf" srcId="{A83300A4-6FCB-4186-980D-2A70156EDA13}" destId="{B735AE21-7FCE-46DE-B43E-0E7C892AE945}" srcOrd="7" destOrd="0" presId="urn:microsoft.com/office/officeart/2005/8/layout/cycle6"/>
    <dgm:cxn modelId="{251BF3F0-6C5B-4D97-9477-D76AA6FF1811}" type="presParOf" srcId="{A83300A4-6FCB-4186-980D-2A70156EDA13}" destId="{F31AF61E-EFDB-4F99-AA9D-D429B953A386}" srcOrd="8" destOrd="0" presId="urn:microsoft.com/office/officeart/2005/8/layout/cycle6"/>
    <dgm:cxn modelId="{F358A269-BAFA-4920-B453-149BAA03C9E0}" type="presParOf" srcId="{A83300A4-6FCB-4186-980D-2A70156EDA13}" destId="{C1278AF3-756A-4D99-B746-48087F7DE728}" srcOrd="9" destOrd="0" presId="urn:microsoft.com/office/officeart/2005/8/layout/cycle6"/>
    <dgm:cxn modelId="{7D26806E-0A6F-4E64-BE2E-C53246529F62}" type="presParOf" srcId="{A83300A4-6FCB-4186-980D-2A70156EDA13}" destId="{D60096A5-FD43-4086-BCF9-C0E688D198A3}" srcOrd="10" destOrd="0" presId="urn:microsoft.com/office/officeart/2005/8/layout/cycle6"/>
    <dgm:cxn modelId="{3A6DB6DB-B6F4-4E71-8D3D-429DC7FB5548}" type="presParOf" srcId="{A83300A4-6FCB-4186-980D-2A70156EDA13}" destId="{E4C160DD-F99D-47C4-B578-4D51A29AEC36}" srcOrd="11" destOrd="0" presId="urn:microsoft.com/office/officeart/2005/8/layout/cycle6"/>
    <dgm:cxn modelId="{C57737C2-DF39-422A-9912-C0E6858592DC}" type="presParOf" srcId="{A83300A4-6FCB-4186-980D-2A70156EDA13}" destId="{06683C2E-AFC3-4EA4-9A44-6A59F198DDB4}" srcOrd="12" destOrd="0" presId="urn:microsoft.com/office/officeart/2005/8/layout/cycle6"/>
    <dgm:cxn modelId="{1AAF36A7-70B3-42F5-97C2-C0DFF2F673B5}" type="presParOf" srcId="{A83300A4-6FCB-4186-980D-2A70156EDA13}" destId="{D4E880D9-5C9F-4373-9896-55F7A685549A}" srcOrd="13" destOrd="0" presId="urn:microsoft.com/office/officeart/2005/8/layout/cycle6"/>
    <dgm:cxn modelId="{ED372663-12B8-481B-956A-10FA2A8BF134}" type="presParOf" srcId="{A83300A4-6FCB-4186-980D-2A70156EDA13}" destId="{2617C7C5-1E2E-4319-BCA5-7C01B84BFA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6A0CF-B872-431C-B7AD-55BA629033C9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02E39BC-AEA0-462A-9473-EBCD99697C2A}">
      <dgm:prSet phldrT="[Texto]" custT="1"/>
      <dgm:spPr/>
      <dgm:t>
        <a:bodyPr/>
        <a:lstStyle/>
        <a:p>
          <a:r>
            <a:rPr lang="es-EC" sz="2400" dirty="0" smtClean="0"/>
            <a:t>Zapatos de tacón alto</a:t>
          </a:r>
          <a:endParaRPr lang="es-EC" sz="2400" dirty="0"/>
        </a:p>
      </dgm:t>
    </dgm:pt>
    <dgm:pt modelId="{C13A5C9C-FD0B-4E97-97C1-33B4CBA30E95}" type="parTrans" cxnId="{B1B0187E-8DE5-4A37-866F-3C79D9C9B4B5}">
      <dgm:prSet/>
      <dgm:spPr/>
      <dgm:t>
        <a:bodyPr/>
        <a:lstStyle/>
        <a:p>
          <a:endParaRPr lang="es-EC" sz="2400"/>
        </a:p>
      </dgm:t>
    </dgm:pt>
    <dgm:pt modelId="{E74FFED8-68BA-48B9-8A57-0B3CBECD43A4}" type="sibTrans" cxnId="{B1B0187E-8DE5-4A37-866F-3C79D9C9B4B5}">
      <dgm:prSet/>
      <dgm:spPr/>
      <dgm:t>
        <a:bodyPr/>
        <a:lstStyle/>
        <a:p>
          <a:endParaRPr lang="es-EC" sz="2400"/>
        </a:p>
      </dgm:t>
    </dgm:pt>
    <dgm:pt modelId="{5FAD5830-668C-4A4E-A66C-ADA2BDE30D7F}">
      <dgm:prSet phldrT="[Texto]" custT="1"/>
      <dgm:spPr/>
      <dgm:t>
        <a:bodyPr/>
        <a:lstStyle/>
        <a:p>
          <a:r>
            <a:rPr lang="es-EC" sz="2400" dirty="0" smtClean="0"/>
            <a:t>Zapatos de tacones gruesos</a:t>
          </a:r>
          <a:endParaRPr lang="es-EC" sz="2400" dirty="0"/>
        </a:p>
      </dgm:t>
    </dgm:pt>
    <dgm:pt modelId="{6C312EEA-24B3-4B4F-A3B8-5CB0560D19F2}" type="parTrans" cxnId="{F2F6B775-3DFA-4941-99CC-D28A3D16C7E1}">
      <dgm:prSet/>
      <dgm:spPr/>
      <dgm:t>
        <a:bodyPr/>
        <a:lstStyle/>
        <a:p>
          <a:endParaRPr lang="es-EC" sz="2400"/>
        </a:p>
      </dgm:t>
    </dgm:pt>
    <dgm:pt modelId="{E551193E-0C52-41E9-8557-5D94D98B0F76}" type="sibTrans" cxnId="{F2F6B775-3DFA-4941-99CC-D28A3D16C7E1}">
      <dgm:prSet/>
      <dgm:spPr/>
      <dgm:t>
        <a:bodyPr/>
        <a:lstStyle/>
        <a:p>
          <a:endParaRPr lang="es-EC" sz="2400"/>
        </a:p>
      </dgm:t>
    </dgm:pt>
    <dgm:pt modelId="{970C9799-90A0-45DB-9919-CCDE3B57C4DC}">
      <dgm:prSet phldrT="[Texto]" custT="1"/>
      <dgm:spPr/>
      <dgm:t>
        <a:bodyPr/>
        <a:lstStyle/>
        <a:p>
          <a:r>
            <a:rPr lang="es-EC" sz="2400" dirty="0" smtClean="0"/>
            <a:t>Zapatos suecos en altos y bajos</a:t>
          </a:r>
          <a:endParaRPr lang="es-EC" sz="2400" dirty="0"/>
        </a:p>
      </dgm:t>
    </dgm:pt>
    <dgm:pt modelId="{B0CB7E40-6F72-434E-A9DF-8AED89DBDC26}" type="parTrans" cxnId="{73DA6AC6-7B37-4DC5-9E47-D45C914ABE6D}">
      <dgm:prSet/>
      <dgm:spPr/>
      <dgm:t>
        <a:bodyPr/>
        <a:lstStyle/>
        <a:p>
          <a:endParaRPr lang="es-EC" sz="2400"/>
        </a:p>
      </dgm:t>
    </dgm:pt>
    <dgm:pt modelId="{8D98211C-8602-43D9-B3E5-3F48282E6C00}" type="sibTrans" cxnId="{73DA6AC6-7B37-4DC5-9E47-D45C914ABE6D}">
      <dgm:prSet/>
      <dgm:spPr/>
      <dgm:t>
        <a:bodyPr/>
        <a:lstStyle/>
        <a:p>
          <a:endParaRPr lang="es-EC" sz="2400"/>
        </a:p>
      </dgm:t>
    </dgm:pt>
    <dgm:pt modelId="{237112FB-BBE8-4227-AC95-88BF9ECBAFA2}">
      <dgm:prSet phldrT="[Texto]" custT="1"/>
      <dgm:spPr/>
      <dgm:t>
        <a:bodyPr/>
        <a:lstStyle/>
        <a:p>
          <a:r>
            <a:rPr lang="es-EC" sz="2400" dirty="0" smtClean="0"/>
            <a:t>Sandalias</a:t>
          </a:r>
          <a:endParaRPr lang="es-EC" sz="2400" dirty="0"/>
        </a:p>
      </dgm:t>
    </dgm:pt>
    <dgm:pt modelId="{102AFC2D-BD2E-4714-8FE1-80374175B283}" type="parTrans" cxnId="{EE650831-1AF3-4641-A9C9-91BE08DBC790}">
      <dgm:prSet/>
      <dgm:spPr/>
      <dgm:t>
        <a:bodyPr/>
        <a:lstStyle/>
        <a:p>
          <a:endParaRPr lang="es-EC" sz="2400"/>
        </a:p>
      </dgm:t>
    </dgm:pt>
    <dgm:pt modelId="{A007428F-4D1F-4D7A-ABB0-7633DDC0178B}" type="sibTrans" cxnId="{EE650831-1AF3-4641-A9C9-91BE08DBC790}">
      <dgm:prSet/>
      <dgm:spPr/>
      <dgm:t>
        <a:bodyPr/>
        <a:lstStyle/>
        <a:p>
          <a:endParaRPr lang="es-EC" sz="2400"/>
        </a:p>
      </dgm:t>
    </dgm:pt>
    <dgm:pt modelId="{210A04D2-5BA7-49D8-A38B-42B202E52C2D}" type="pres">
      <dgm:prSet presAssocID="{E916A0CF-B872-431C-B7AD-55BA62903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DC4788-9419-4769-A6BA-E84FA6C501F0}" type="pres">
      <dgm:prSet presAssocID="{A02E39BC-AEA0-462A-9473-EBCD99697C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A88AED-B9AD-40DF-9E58-7E52787CB1AD}" type="pres">
      <dgm:prSet presAssocID="{E74FFED8-68BA-48B9-8A57-0B3CBECD43A4}" presName="sibTrans" presStyleCnt="0"/>
      <dgm:spPr/>
    </dgm:pt>
    <dgm:pt modelId="{2ECA42A2-DEFB-4C68-BB1F-0125AE7649A7}" type="pres">
      <dgm:prSet presAssocID="{5FAD5830-668C-4A4E-A66C-ADA2BDE30D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9ABF96-1430-4865-8D04-EC4FC76B33C1}" type="pres">
      <dgm:prSet presAssocID="{E551193E-0C52-41E9-8557-5D94D98B0F76}" presName="sibTrans" presStyleCnt="0"/>
      <dgm:spPr/>
    </dgm:pt>
    <dgm:pt modelId="{5C151187-7255-49FC-AF33-2C9D0284D70F}" type="pres">
      <dgm:prSet presAssocID="{970C9799-90A0-45DB-9919-CCDE3B57C4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E934C-FEDE-4E11-87EE-0C43895D668F}" type="pres">
      <dgm:prSet presAssocID="{8D98211C-8602-43D9-B3E5-3F48282E6C00}" presName="sibTrans" presStyleCnt="0"/>
      <dgm:spPr/>
    </dgm:pt>
    <dgm:pt modelId="{46A9895E-80AF-458C-8BF8-C1A2D62E0A5C}" type="pres">
      <dgm:prSet presAssocID="{237112FB-BBE8-4227-AC95-88BF9ECBAF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4FC322-BD2B-4829-BAD1-E40F3A506D4C}" type="presOf" srcId="{237112FB-BBE8-4227-AC95-88BF9ECBAFA2}" destId="{46A9895E-80AF-458C-8BF8-C1A2D62E0A5C}" srcOrd="0" destOrd="0" presId="urn:microsoft.com/office/officeart/2005/8/layout/default"/>
    <dgm:cxn modelId="{7672F476-1D2A-49C6-860D-EE45D7F72B33}" type="presOf" srcId="{5FAD5830-668C-4A4E-A66C-ADA2BDE30D7F}" destId="{2ECA42A2-DEFB-4C68-BB1F-0125AE7649A7}" srcOrd="0" destOrd="0" presId="urn:microsoft.com/office/officeart/2005/8/layout/default"/>
    <dgm:cxn modelId="{F2F6B775-3DFA-4941-99CC-D28A3D16C7E1}" srcId="{E916A0CF-B872-431C-B7AD-55BA629033C9}" destId="{5FAD5830-668C-4A4E-A66C-ADA2BDE30D7F}" srcOrd="1" destOrd="0" parTransId="{6C312EEA-24B3-4B4F-A3B8-5CB0560D19F2}" sibTransId="{E551193E-0C52-41E9-8557-5D94D98B0F76}"/>
    <dgm:cxn modelId="{B1B0187E-8DE5-4A37-866F-3C79D9C9B4B5}" srcId="{E916A0CF-B872-431C-B7AD-55BA629033C9}" destId="{A02E39BC-AEA0-462A-9473-EBCD99697C2A}" srcOrd="0" destOrd="0" parTransId="{C13A5C9C-FD0B-4E97-97C1-33B4CBA30E95}" sibTransId="{E74FFED8-68BA-48B9-8A57-0B3CBECD43A4}"/>
    <dgm:cxn modelId="{8C961F24-46C1-4CBB-B9AA-8C30BC3722C5}" type="presOf" srcId="{E916A0CF-B872-431C-B7AD-55BA629033C9}" destId="{210A04D2-5BA7-49D8-A38B-42B202E52C2D}" srcOrd="0" destOrd="0" presId="urn:microsoft.com/office/officeart/2005/8/layout/default"/>
    <dgm:cxn modelId="{CFBEC7F1-7F4F-4B43-919B-87DDB5A7ACF9}" type="presOf" srcId="{A02E39BC-AEA0-462A-9473-EBCD99697C2A}" destId="{B1DC4788-9419-4769-A6BA-E84FA6C501F0}" srcOrd="0" destOrd="0" presId="urn:microsoft.com/office/officeart/2005/8/layout/default"/>
    <dgm:cxn modelId="{73DA6AC6-7B37-4DC5-9E47-D45C914ABE6D}" srcId="{E916A0CF-B872-431C-B7AD-55BA629033C9}" destId="{970C9799-90A0-45DB-9919-CCDE3B57C4DC}" srcOrd="2" destOrd="0" parTransId="{B0CB7E40-6F72-434E-A9DF-8AED89DBDC26}" sibTransId="{8D98211C-8602-43D9-B3E5-3F48282E6C00}"/>
    <dgm:cxn modelId="{EE650831-1AF3-4641-A9C9-91BE08DBC790}" srcId="{E916A0CF-B872-431C-B7AD-55BA629033C9}" destId="{237112FB-BBE8-4227-AC95-88BF9ECBAFA2}" srcOrd="3" destOrd="0" parTransId="{102AFC2D-BD2E-4714-8FE1-80374175B283}" sibTransId="{A007428F-4D1F-4D7A-ABB0-7633DDC0178B}"/>
    <dgm:cxn modelId="{189513BD-F9DC-4C11-B92B-35AAB5E67E88}" type="presOf" srcId="{970C9799-90A0-45DB-9919-CCDE3B57C4DC}" destId="{5C151187-7255-49FC-AF33-2C9D0284D70F}" srcOrd="0" destOrd="0" presId="urn:microsoft.com/office/officeart/2005/8/layout/default"/>
    <dgm:cxn modelId="{44C8D78D-1E0E-4C3B-BAA7-47D3DB7B19CC}" type="presParOf" srcId="{210A04D2-5BA7-49D8-A38B-42B202E52C2D}" destId="{B1DC4788-9419-4769-A6BA-E84FA6C501F0}" srcOrd="0" destOrd="0" presId="urn:microsoft.com/office/officeart/2005/8/layout/default"/>
    <dgm:cxn modelId="{8D410F70-994B-4612-B525-E9F0AE612BEE}" type="presParOf" srcId="{210A04D2-5BA7-49D8-A38B-42B202E52C2D}" destId="{C0A88AED-B9AD-40DF-9E58-7E52787CB1AD}" srcOrd="1" destOrd="0" presId="urn:microsoft.com/office/officeart/2005/8/layout/default"/>
    <dgm:cxn modelId="{CA394002-7B5F-4655-8391-BAC71F81E9DB}" type="presParOf" srcId="{210A04D2-5BA7-49D8-A38B-42B202E52C2D}" destId="{2ECA42A2-DEFB-4C68-BB1F-0125AE7649A7}" srcOrd="2" destOrd="0" presId="urn:microsoft.com/office/officeart/2005/8/layout/default"/>
    <dgm:cxn modelId="{F187204B-48E5-48C3-B446-4A1B27C23B44}" type="presParOf" srcId="{210A04D2-5BA7-49D8-A38B-42B202E52C2D}" destId="{BA9ABF96-1430-4865-8D04-EC4FC76B33C1}" srcOrd="3" destOrd="0" presId="urn:microsoft.com/office/officeart/2005/8/layout/default"/>
    <dgm:cxn modelId="{450BBDB3-318A-4DCD-A943-1DD9DD4CB49E}" type="presParOf" srcId="{210A04D2-5BA7-49D8-A38B-42B202E52C2D}" destId="{5C151187-7255-49FC-AF33-2C9D0284D70F}" srcOrd="4" destOrd="0" presId="urn:microsoft.com/office/officeart/2005/8/layout/default"/>
    <dgm:cxn modelId="{B752D6F6-3FEC-4D21-B712-A25604E21584}" type="presParOf" srcId="{210A04D2-5BA7-49D8-A38B-42B202E52C2D}" destId="{3D0E934C-FEDE-4E11-87EE-0C43895D668F}" srcOrd="5" destOrd="0" presId="urn:microsoft.com/office/officeart/2005/8/layout/default"/>
    <dgm:cxn modelId="{8905FC7D-8295-4F9D-8149-059953A958A4}" type="presParOf" srcId="{210A04D2-5BA7-49D8-A38B-42B202E52C2D}" destId="{46A9895E-80AF-458C-8BF8-C1A2D62E0A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F67CA2-4D8F-48F3-81B6-8E90CE50C457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FE70EAB5-D6A6-4B26-9E6D-F4BD78C1E21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Producción nacional = </a:t>
          </a:r>
        </a:p>
        <a:p>
          <a:r>
            <a:rPr lang="es-EC" dirty="0" smtClean="0">
              <a:solidFill>
                <a:schemeClr val="tx1"/>
              </a:solidFill>
            </a:rPr>
            <a:t>35 millones de pares de zapatos</a:t>
          </a:r>
        </a:p>
      </dgm:t>
    </dgm:pt>
    <dgm:pt modelId="{834C7B8E-2D4D-424B-BEA3-B56760BC5B58}" type="parTrans" cxnId="{DCE744C4-7DE4-4CFA-ACD4-5845AD032A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C359D0-FAFB-4FCA-90B5-7C146D60ADA8}" type="sibTrans" cxnId="{DCE744C4-7DE4-4CFA-ACD4-5845AD032A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92DA88-1836-4F4F-8313-D4CBC3ED175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Importaciones = </a:t>
          </a:r>
          <a:r>
            <a:rPr lang="es-EC" dirty="0" smtClean="0">
              <a:solidFill>
                <a:schemeClr val="tx1"/>
              </a:solidFill>
            </a:rPr>
            <a:t> </a:t>
          </a:r>
        </a:p>
        <a:p>
          <a:r>
            <a:rPr lang="es-EC" dirty="0" smtClean="0">
              <a:solidFill>
                <a:schemeClr val="tx1"/>
              </a:solidFill>
            </a:rPr>
            <a:t>11 millones de pares de zapatos</a:t>
          </a:r>
          <a:endParaRPr lang="es-EC" dirty="0">
            <a:solidFill>
              <a:schemeClr val="tx1"/>
            </a:solidFill>
          </a:endParaRPr>
        </a:p>
      </dgm:t>
    </dgm:pt>
    <dgm:pt modelId="{7DCFA4D8-1DC4-4F56-BD32-CAE709B01642}" type="parTrans" cxnId="{A9388A5B-4F88-4079-A9E9-F3EB65F550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0EAF0E-155D-451A-A4C0-B609382B0D5B}" type="sibTrans" cxnId="{A9388A5B-4F88-4079-A9E9-F3EB65F550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920014-626E-479E-9CC3-79FF9761FE94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Consumo nacional </a:t>
          </a:r>
          <a:r>
            <a:rPr lang="es-EC" dirty="0" smtClean="0">
              <a:solidFill>
                <a:schemeClr val="tx1"/>
              </a:solidFill>
            </a:rPr>
            <a:t>= 43 millones de pares de zapatos</a:t>
          </a:r>
          <a:endParaRPr lang="es-EC" dirty="0">
            <a:solidFill>
              <a:schemeClr val="tx1"/>
            </a:solidFill>
          </a:endParaRPr>
        </a:p>
      </dgm:t>
    </dgm:pt>
    <dgm:pt modelId="{8529874F-E2C1-4C2A-A6B0-636D2FD4D7C4}" type="parTrans" cxnId="{BB49A73D-3FD5-4916-9C38-4319EEB6D0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8F12C8-959D-47BE-B052-4E610E90C12F}" type="sibTrans" cxnId="{BB49A73D-3FD5-4916-9C38-4319EEB6D02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8FF263-1E9A-4C8F-88C8-38C1CDC6F62D}" type="pres">
      <dgm:prSet presAssocID="{3BF67CA2-4D8F-48F3-81B6-8E90CE50C457}" presName="Name0" presStyleCnt="0">
        <dgm:presLayoutVars>
          <dgm:dir/>
          <dgm:resizeHandles val="exact"/>
        </dgm:presLayoutVars>
      </dgm:prSet>
      <dgm:spPr/>
    </dgm:pt>
    <dgm:pt modelId="{0869596F-514F-4641-B8BB-F8F1ADF7FBCF}" type="pres">
      <dgm:prSet presAssocID="{FE70EAB5-D6A6-4B26-9E6D-F4BD78C1E212}" presName="node" presStyleLbl="node1" presStyleIdx="0" presStyleCnt="3" custScaleX="114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30CF1-B44C-45FA-A9D2-3B14AD95CBEF}" type="pres">
      <dgm:prSet presAssocID="{EEC359D0-FAFB-4FCA-90B5-7C146D60ADA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A07F44B-CD01-4EFA-B46D-95952FE17CE2}" type="pres">
      <dgm:prSet presAssocID="{EEC359D0-FAFB-4FCA-90B5-7C146D60ADA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BF7DA0F9-2537-4F42-B7EB-55EF856D4F40}" type="pres">
      <dgm:prSet presAssocID="{0692DA88-1836-4F4F-8313-D4CBC3ED17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7DA52B-BA30-496F-9423-C36EF58F8174}" type="pres">
      <dgm:prSet presAssocID="{A50EAF0E-155D-451A-A4C0-B609382B0D5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796D1A9-109E-47DC-8C98-6B8F88214077}" type="pres">
      <dgm:prSet presAssocID="{A50EAF0E-155D-451A-A4C0-B609382B0D5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7C97FAF0-35A3-4C9F-8B06-484A37753CFB}" type="pres">
      <dgm:prSet presAssocID="{37920014-626E-479E-9CC3-79FF9761FE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964CBD-35C7-474D-814E-3AB22E32497A}" type="presOf" srcId="{0692DA88-1836-4F4F-8313-D4CBC3ED1757}" destId="{BF7DA0F9-2537-4F42-B7EB-55EF856D4F40}" srcOrd="0" destOrd="0" presId="urn:microsoft.com/office/officeart/2005/8/layout/process1"/>
    <dgm:cxn modelId="{B82434C9-385D-47BF-A175-6938A175628C}" type="presOf" srcId="{37920014-626E-479E-9CC3-79FF9761FE94}" destId="{7C97FAF0-35A3-4C9F-8B06-484A37753CFB}" srcOrd="0" destOrd="0" presId="urn:microsoft.com/office/officeart/2005/8/layout/process1"/>
    <dgm:cxn modelId="{A9388A5B-4F88-4079-A9E9-F3EB65F550C6}" srcId="{3BF67CA2-4D8F-48F3-81B6-8E90CE50C457}" destId="{0692DA88-1836-4F4F-8313-D4CBC3ED1757}" srcOrd="1" destOrd="0" parTransId="{7DCFA4D8-1DC4-4F56-BD32-CAE709B01642}" sibTransId="{A50EAF0E-155D-451A-A4C0-B609382B0D5B}"/>
    <dgm:cxn modelId="{74820286-B8B1-448F-920C-C0A5AC38C629}" type="presOf" srcId="{EEC359D0-FAFB-4FCA-90B5-7C146D60ADA8}" destId="{4A07F44B-CD01-4EFA-B46D-95952FE17CE2}" srcOrd="1" destOrd="0" presId="urn:microsoft.com/office/officeart/2005/8/layout/process1"/>
    <dgm:cxn modelId="{9765754B-8775-4E40-B140-2ECF80312656}" type="presOf" srcId="{A50EAF0E-155D-451A-A4C0-B609382B0D5B}" destId="{EA7DA52B-BA30-496F-9423-C36EF58F8174}" srcOrd="0" destOrd="0" presId="urn:microsoft.com/office/officeart/2005/8/layout/process1"/>
    <dgm:cxn modelId="{BB49A73D-3FD5-4916-9C38-4319EEB6D023}" srcId="{3BF67CA2-4D8F-48F3-81B6-8E90CE50C457}" destId="{37920014-626E-479E-9CC3-79FF9761FE94}" srcOrd="2" destOrd="0" parTransId="{8529874F-E2C1-4C2A-A6B0-636D2FD4D7C4}" sibTransId="{628F12C8-959D-47BE-B052-4E610E90C12F}"/>
    <dgm:cxn modelId="{5F65B795-0F17-4343-8D49-8F8AD1BCEC56}" type="presOf" srcId="{FE70EAB5-D6A6-4B26-9E6D-F4BD78C1E212}" destId="{0869596F-514F-4641-B8BB-F8F1ADF7FBCF}" srcOrd="0" destOrd="0" presId="urn:microsoft.com/office/officeart/2005/8/layout/process1"/>
    <dgm:cxn modelId="{C447DACF-14D0-4CD0-9E98-13D4D8697B11}" type="presOf" srcId="{A50EAF0E-155D-451A-A4C0-B609382B0D5B}" destId="{D796D1A9-109E-47DC-8C98-6B8F88214077}" srcOrd="1" destOrd="0" presId="urn:microsoft.com/office/officeart/2005/8/layout/process1"/>
    <dgm:cxn modelId="{02231A8B-A3DD-4DB4-9510-D8F4E2569BDD}" type="presOf" srcId="{3BF67CA2-4D8F-48F3-81B6-8E90CE50C457}" destId="{4A8FF263-1E9A-4C8F-88C8-38C1CDC6F62D}" srcOrd="0" destOrd="0" presId="urn:microsoft.com/office/officeart/2005/8/layout/process1"/>
    <dgm:cxn modelId="{71D2F19C-BC46-41B7-80AB-DBFC720C737E}" type="presOf" srcId="{EEC359D0-FAFB-4FCA-90B5-7C146D60ADA8}" destId="{DF730CF1-B44C-45FA-A9D2-3B14AD95CBEF}" srcOrd="0" destOrd="0" presId="urn:microsoft.com/office/officeart/2005/8/layout/process1"/>
    <dgm:cxn modelId="{DCE744C4-7DE4-4CFA-ACD4-5845AD032ABE}" srcId="{3BF67CA2-4D8F-48F3-81B6-8E90CE50C457}" destId="{FE70EAB5-D6A6-4B26-9E6D-F4BD78C1E212}" srcOrd="0" destOrd="0" parTransId="{834C7B8E-2D4D-424B-BEA3-B56760BC5B58}" sibTransId="{EEC359D0-FAFB-4FCA-90B5-7C146D60ADA8}"/>
    <dgm:cxn modelId="{F901FA4E-C00B-4155-A341-13420F6E721E}" type="presParOf" srcId="{4A8FF263-1E9A-4C8F-88C8-38C1CDC6F62D}" destId="{0869596F-514F-4641-B8BB-F8F1ADF7FBCF}" srcOrd="0" destOrd="0" presId="urn:microsoft.com/office/officeart/2005/8/layout/process1"/>
    <dgm:cxn modelId="{BE03A496-69B7-4492-AA68-ED93345E8A4D}" type="presParOf" srcId="{4A8FF263-1E9A-4C8F-88C8-38C1CDC6F62D}" destId="{DF730CF1-B44C-45FA-A9D2-3B14AD95CBEF}" srcOrd="1" destOrd="0" presId="urn:microsoft.com/office/officeart/2005/8/layout/process1"/>
    <dgm:cxn modelId="{545E8D0E-3E3E-4539-92D5-CD168CDC6F69}" type="presParOf" srcId="{DF730CF1-B44C-45FA-A9D2-3B14AD95CBEF}" destId="{4A07F44B-CD01-4EFA-B46D-95952FE17CE2}" srcOrd="0" destOrd="0" presId="urn:microsoft.com/office/officeart/2005/8/layout/process1"/>
    <dgm:cxn modelId="{090BBC05-E70E-4193-8D3B-6933BEE53FD0}" type="presParOf" srcId="{4A8FF263-1E9A-4C8F-88C8-38C1CDC6F62D}" destId="{BF7DA0F9-2537-4F42-B7EB-55EF856D4F40}" srcOrd="2" destOrd="0" presId="urn:microsoft.com/office/officeart/2005/8/layout/process1"/>
    <dgm:cxn modelId="{39B96AD3-6B95-4EB6-9F12-F39D1E8F6D05}" type="presParOf" srcId="{4A8FF263-1E9A-4C8F-88C8-38C1CDC6F62D}" destId="{EA7DA52B-BA30-496F-9423-C36EF58F8174}" srcOrd="3" destOrd="0" presId="urn:microsoft.com/office/officeart/2005/8/layout/process1"/>
    <dgm:cxn modelId="{1056913C-589B-4AEB-B02A-F70F081F5578}" type="presParOf" srcId="{EA7DA52B-BA30-496F-9423-C36EF58F8174}" destId="{D796D1A9-109E-47DC-8C98-6B8F88214077}" srcOrd="0" destOrd="0" presId="urn:microsoft.com/office/officeart/2005/8/layout/process1"/>
    <dgm:cxn modelId="{CCF9CC99-38F2-4559-96E0-E8EDE8EE096E}" type="presParOf" srcId="{4A8FF263-1E9A-4C8F-88C8-38C1CDC6F62D}" destId="{7C97FAF0-35A3-4C9F-8B06-484A37753C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A0B1DA-6B4A-43F5-BEEB-78B142F9EE0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8BDCD5-4CBA-451A-AE07-5501A2783DA3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Redes de Cooperación</a:t>
          </a:r>
          <a:endParaRPr lang="es-EC" sz="1800" b="0" dirty="0">
            <a:solidFill>
              <a:schemeClr val="tx1"/>
            </a:solidFill>
          </a:endParaRPr>
        </a:p>
      </dgm:t>
    </dgm:pt>
    <dgm:pt modelId="{B96DAE58-7231-45C7-806C-0627B5266170}" type="parTrans" cxnId="{B829C09B-1013-4BF1-9E59-93DCC132549A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FC0F2F8B-FF63-4057-8624-5D7660178533}" type="sibTrans" cxnId="{B829C09B-1013-4BF1-9E59-93DCC132549A}">
      <dgm:prSet custT="1"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0B6AB34B-35EB-4CA9-B798-07D421BD22F9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Consorcios</a:t>
          </a:r>
          <a:endParaRPr lang="es-EC" sz="1800" b="0" dirty="0" smtClean="0">
            <a:solidFill>
              <a:schemeClr val="tx1"/>
            </a:solidFill>
          </a:endParaRPr>
        </a:p>
      </dgm:t>
    </dgm:pt>
    <dgm:pt modelId="{0A61E8B5-C6E8-45CD-852A-02CEAA951F95}" type="parTrans" cxnId="{7C27362B-C9E2-4D2B-AE06-41C16EB572F4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6A5DBACB-E911-4A60-A161-912839E3EDE6}" type="sibTrans" cxnId="{7C27362B-C9E2-4D2B-AE06-41C16EB572F4}">
      <dgm:prSet custT="1"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EF36BA2A-1F94-4529-BA77-9E0140F3FCF4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Joint Venture</a:t>
          </a:r>
          <a:endParaRPr lang="es-EC" sz="1800" b="0" dirty="0">
            <a:solidFill>
              <a:schemeClr val="tx1"/>
            </a:solidFill>
          </a:endParaRPr>
        </a:p>
      </dgm:t>
    </dgm:pt>
    <dgm:pt modelId="{AB1BB099-4787-43BE-83F0-4C26F821AEF2}" type="parTrans" cxnId="{6BF23993-F80C-44D9-9540-C7A0155BD8A1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49F92588-3B47-4368-8717-C83FC5DE50A7}" type="sibTrans" cxnId="{6BF23993-F80C-44D9-9540-C7A0155BD8A1}">
      <dgm:prSet custT="1"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E8B02071-C531-41D3-861A-C5C6BA4B6235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Alianza en Clúster</a:t>
          </a:r>
          <a:endParaRPr lang="es-EC" sz="1800" b="0" dirty="0" smtClean="0">
            <a:solidFill>
              <a:schemeClr val="tx1"/>
            </a:solidFill>
          </a:endParaRPr>
        </a:p>
      </dgm:t>
    </dgm:pt>
    <dgm:pt modelId="{77A011D1-915E-4F82-8D3C-F31591316084}" type="parTrans" cxnId="{8C128D42-CBA5-469F-B871-F7CCF50D2595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809D3865-2760-45D5-8C3E-DC5909996B07}" type="sibTrans" cxnId="{8C128D42-CBA5-469F-B871-F7CCF50D2595}">
      <dgm:prSet custT="1"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35826628-9F58-49BD-AFFE-6E2451B8AAE0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</a:rPr>
            <a:t>Alianza en Cadenas Productivas</a:t>
          </a:r>
          <a:endParaRPr lang="es-EC" sz="1800" b="0" dirty="0">
            <a:solidFill>
              <a:schemeClr val="tx1"/>
            </a:solidFill>
          </a:endParaRPr>
        </a:p>
      </dgm:t>
    </dgm:pt>
    <dgm:pt modelId="{F4548F02-E597-4411-8737-99F279FE11AB}" type="parTrans" cxnId="{97F50DB2-8797-4479-A186-F0F8A7EA25AC}">
      <dgm:prSet/>
      <dgm:spPr/>
      <dgm:t>
        <a:bodyPr/>
        <a:lstStyle/>
        <a:p>
          <a:endParaRPr lang="es-EC" sz="2400" b="0">
            <a:solidFill>
              <a:schemeClr val="tx1"/>
            </a:solidFill>
          </a:endParaRPr>
        </a:p>
      </dgm:t>
    </dgm:pt>
    <dgm:pt modelId="{CA80D859-0746-4FD3-8792-3D83DE693A9D}" type="sibTrans" cxnId="{97F50DB2-8797-4479-A186-F0F8A7EA25AC}">
      <dgm:prSet custT="1"/>
      <dgm:spPr/>
      <dgm:t>
        <a:bodyPr/>
        <a:lstStyle/>
        <a:p>
          <a:endParaRPr lang="es-EC" sz="1600" b="0">
            <a:solidFill>
              <a:schemeClr val="tx1"/>
            </a:solidFill>
          </a:endParaRPr>
        </a:p>
      </dgm:t>
    </dgm:pt>
    <dgm:pt modelId="{AE5678D2-48DE-4AE2-83E2-51A21F952831}" type="pres">
      <dgm:prSet presAssocID="{FEA0B1DA-6B4A-43F5-BEEB-78B142F9EE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5622CC-3084-4C95-8721-74A72B484DF3}" type="pres">
      <dgm:prSet presAssocID="{F08BDCD5-4CBA-451A-AE07-5501A2783D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F23F63-9DC8-4A74-9E42-CD535DC1CE2A}" type="pres">
      <dgm:prSet presAssocID="{FC0F2F8B-FF63-4057-8624-5D7660178533}" presName="sibTrans" presStyleLbl="sibTrans2D1" presStyleIdx="0" presStyleCnt="5"/>
      <dgm:spPr/>
      <dgm:t>
        <a:bodyPr/>
        <a:lstStyle/>
        <a:p>
          <a:endParaRPr lang="es-EC"/>
        </a:p>
      </dgm:t>
    </dgm:pt>
    <dgm:pt modelId="{055BAAF1-CD6A-4955-997D-FEA49D8CE756}" type="pres">
      <dgm:prSet presAssocID="{FC0F2F8B-FF63-4057-8624-5D766017853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6B4D5138-E818-4197-9F43-CA34D426EABD}" type="pres">
      <dgm:prSet presAssocID="{0B6AB34B-35EB-4CA9-B798-07D421BD22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0B6DF-41A3-4B6D-A243-CC6B9BA0BF99}" type="pres">
      <dgm:prSet presAssocID="{6A5DBACB-E911-4A60-A161-912839E3EDE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7DF180C1-BC4C-42F9-9408-3A8E58AF14A0}" type="pres">
      <dgm:prSet presAssocID="{6A5DBACB-E911-4A60-A161-912839E3EDE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294E0641-26EE-46DC-AE74-5B202CB136B6}" type="pres">
      <dgm:prSet presAssocID="{EF36BA2A-1F94-4529-BA77-9E0140F3FC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542F9-305B-4826-AD52-EC2BB85E1094}" type="pres">
      <dgm:prSet presAssocID="{49F92588-3B47-4368-8717-C83FC5DE50A7}" presName="sibTrans" presStyleLbl="sibTrans2D1" presStyleIdx="2" presStyleCnt="5"/>
      <dgm:spPr/>
      <dgm:t>
        <a:bodyPr/>
        <a:lstStyle/>
        <a:p>
          <a:endParaRPr lang="es-EC"/>
        </a:p>
      </dgm:t>
    </dgm:pt>
    <dgm:pt modelId="{A78AFEDB-06FA-4338-89E7-B25895C67A01}" type="pres">
      <dgm:prSet presAssocID="{49F92588-3B47-4368-8717-C83FC5DE50A7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8915F135-7286-4837-86A5-5A9C9D79B514}" type="pres">
      <dgm:prSet presAssocID="{E8B02071-C531-41D3-861A-C5C6BA4B62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1D330B-48A2-4983-9E25-5F122C704E1A}" type="pres">
      <dgm:prSet presAssocID="{809D3865-2760-45D5-8C3E-DC5909996B07}" presName="sibTrans" presStyleLbl="sibTrans2D1" presStyleIdx="3" presStyleCnt="5"/>
      <dgm:spPr/>
      <dgm:t>
        <a:bodyPr/>
        <a:lstStyle/>
        <a:p>
          <a:endParaRPr lang="es-EC"/>
        </a:p>
      </dgm:t>
    </dgm:pt>
    <dgm:pt modelId="{2CF6FEE8-4D80-46D6-A80C-793287ED25D2}" type="pres">
      <dgm:prSet presAssocID="{809D3865-2760-45D5-8C3E-DC5909996B07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5399C7AF-A961-4C66-B615-5EED212D2B81}" type="pres">
      <dgm:prSet presAssocID="{35826628-9F58-49BD-AFFE-6E2451B8AA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69C06-3447-403A-B2E7-44A6F5049ABA}" type="pres">
      <dgm:prSet presAssocID="{CA80D859-0746-4FD3-8792-3D83DE693A9D}" presName="sibTrans" presStyleLbl="sibTrans2D1" presStyleIdx="4" presStyleCnt="5"/>
      <dgm:spPr/>
      <dgm:t>
        <a:bodyPr/>
        <a:lstStyle/>
        <a:p>
          <a:endParaRPr lang="es-EC"/>
        </a:p>
      </dgm:t>
    </dgm:pt>
    <dgm:pt modelId="{5BB7FD84-D8A0-4104-A356-49BF9AF5DB98}" type="pres">
      <dgm:prSet presAssocID="{CA80D859-0746-4FD3-8792-3D83DE693A9D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D41E1821-45E9-4978-8903-5FE63265A458}" type="presOf" srcId="{EF36BA2A-1F94-4529-BA77-9E0140F3FCF4}" destId="{294E0641-26EE-46DC-AE74-5B202CB136B6}" srcOrd="0" destOrd="0" presId="urn:microsoft.com/office/officeart/2005/8/layout/cycle2"/>
    <dgm:cxn modelId="{6E9618C8-9074-4B93-80AD-73644CE5472E}" type="presOf" srcId="{809D3865-2760-45D5-8C3E-DC5909996B07}" destId="{FB1D330B-48A2-4983-9E25-5F122C704E1A}" srcOrd="0" destOrd="0" presId="urn:microsoft.com/office/officeart/2005/8/layout/cycle2"/>
    <dgm:cxn modelId="{7C27362B-C9E2-4D2B-AE06-41C16EB572F4}" srcId="{FEA0B1DA-6B4A-43F5-BEEB-78B142F9EE00}" destId="{0B6AB34B-35EB-4CA9-B798-07D421BD22F9}" srcOrd="1" destOrd="0" parTransId="{0A61E8B5-C6E8-45CD-852A-02CEAA951F95}" sibTransId="{6A5DBACB-E911-4A60-A161-912839E3EDE6}"/>
    <dgm:cxn modelId="{97F50DB2-8797-4479-A186-F0F8A7EA25AC}" srcId="{FEA0B1DA-6B4A-43F5-BEEB-78B142F9EE00}" destId="{35826628-9F58-49BD-AFFE-6E2451B8AAE0}" srcOrd="4" destOrd="0" parTransId="{F4548F02-E597-4411-8737-99F279FE11AB}" sibTransId="{CA80D859-0746-4FD3-8792-3D83DE693A9D}"/>
    <dgm:cxn modelId="{B829C09B-1013-4BF1-9E59-93DCC132549A}" srcId="{FEA0B1DA-6B4A-43F5-BEEB-78B142F9EE00}" destId="{F08BDCD5-4CBA-451A-AE07-5501A2783DA3}" srcOrd="0" destOrd="0" parTransId="{B96DAE58-7231-45C7-806C-0627B5266170}" sibTransId="{FC0F2F8B-FF63-4057-8624-5D7660178533}"/>
    <dgm:cxn modelId="{F8C25B1A-62F3-4571-B4EE-F432244E23FA}" type="presOf" srcId="{FC0F2F8B-FF63-4057-8624-5D7660178533}" destId="{B7F23F63-9DC8-4A74-9E42-CD535DC1CE2A}" srcOrd="0" destOrd="0" presId="urn:microsoft.com/office/officeart/2005/8/layout/cycle2"/>
    <dgm:cxn modelId="{3CD2F5E7-3C43-4437-AA83-ED5C2E087C82}" type="presOf" srcId="{49F92588-3B47-4368-8717-C83FC5DE50A7}" destId="{EDD542F9-305B-4826-AD52-EC2BB85E1094}" srcOrd="0" destOrd="0" presId="urn:microsoft.com/office/officeart/2005/8/layout/cycle2"/>
    <dgm:cxn modelId="{6BF23993-F80C-44D9-9540-C7A0155BD8A1}" srcId="{FEA0B1DA-6B4A-43F5-BEEB-78B142F9EE00}" destId="{EF36BA2A-1F94-4529-BA77-9E0140F3FCF4}" srcOrd="2" destOrd="0" parTransId="{AB1BB099-4787-43BE-83F0-4C26F821AEF2}" sibTransId="{49F92588-3B47-4368-8717-C83FC5DE50A7}"/>
    <dgm:cxn modelId="{B6C2E756-F85B-4F6E-845B-34188525664F}" type="presOf" srcId="{F08BDCD5-4CBA-451A-AE07-5501A2783DA3}" destId="{925622CC-3084-4C95-8721-74A72B484DF3}" srcOrd="0" destOrd="0" presId="urn:microsoft.com/office/officeart/2005/8/layout/cycle2"/>
    <dgm:cxn modelId="{251A2E84-DE0D-4147-99FF-23CF3886C64A}" type="presOf" srcId="{CA80D859-0746-4FD3-8792-3D83DE693A9D}" destId="{5BB7FD84-D8A0-4104-A356-49BF9AF5DB98}" srcOrd="1" destOrd="0" presId="urn:microsoft.com/office/officeart/2005/8/layout/cycle2"/>
    <dgm:cxn modelId="{035D62AB-2FBE-4667-9657-434D94B1585F}" type="presOf" srcId="{FC0F2F8B-FF63-4057-8624-5D7660178533}" destId="{055BAAF1-CD6A-4955-997D-FEA49D8CE756}" srcOrd="1" destOrd="0" presId="urn:microsoft.com/office/officeart/2005/8/layout/cycle2"/>
    <dgm:cxn modelId="{E4FA2411-405D-48F3-B0D8-2684BDA64AD7}" type="presOf" srcId="{FEA0B1DA-6B4A-43F5-BEEB-78B142F9EE00}" destId="{AE5678D2-48DE-4AE2-83E2-51A21F952831}" srcOrd="0" destOrd="0" presId="urn:microsoft.com/office/officeart/2005/8/layout/cycle2"/>
    <dgm:cxn modelId="{AC7440CC-6D6F-487D-97F0-C46DE39321A6}" type="presOf" srcId="{49F92588-3B47-4368-8717-C83FC5DE50A7}" destId="{A78AFEDB-06FA-4338-89E7-B25895C67A01}" srcOrd="1" destOrd="0" presId="urn:microsoft.com/office/officeart/2005/8/layout/cycle2"/>
    <dgm:cxn modelId="{8C128D42-CBA5-469F-B871-F7CCF50D2595}" srcId="{FEA0B1DA-6B4A-43F5-BEEB-78B142F9EE00}" destId="{E8B02071-C531-41D3-861A-C5C6BA4B6235}" srcOrd="3" destOrd="0" parTransId="{77A011D1-915E-4F82-8D3C-F31591316084}" sibTransId="{809D3865-2760-45D5-8C3E-DC5909996B07}"/>
    <dgm:cxn modelId="{3E2D728F-B69E-4807-9491-5D9161BA19FD}" type="presOf" srcId="{6A5DBACB-E911-4A60-A161-912839E3EDE6}" destId="{7DF180C1-BC4C-42F9-9408-3A8E58AF14A0}" srcOrd="1" destOrd="0" presId="urn:microsoft.com/office/officeart/2005/8/layout/cycle2"/>
    <dgm:cxn modelId="{78C49F8A-1FDA-4CC1-816E-A9BFE5787849}" type="presOf" srcId="{35826628-9F58-49BD-AFFE-6E2451B8AAE0}" destId="{5399C7AF-A961-4C66-B615-5EED212D2B81}" srcOrd="0" destOrd="0" presId="urn:microsoft.com/office/officeart/2005/8/layout/cycle2"/>
    <dgm:cxn modelId="{25736B26-B4D9-46D0-9AAE-3BC9F0EA36EA}" type="presOf" srcId="{CA80D859-0746-4FD3-8792-3D83DE693A9D}" destId="{12369C06-3447-403A-B2E7-44A6F5049ABA}" srcOrd="0" destOrd="0" presId="urn:microsoft.com/office/officeart/2005/8/layout/cycle2"/>
    <dgm:cxn modelId="{810281C4-7CA7-4360-B768-36D3BE552340}" type="presOf" srcId="{E8B02071-C531-41D3-861A-C5C6BA4B6235}" destId="{8915F135-7286-4837-86A5-5A9C9D79B514}" srcOrd="0" destOrd="0" presId="urn:microsoft.com/office/officeart/2005/8/layout/cycle2"/>
    <dgm:cxn modelId="{E8CA746C-3B85-4EFF-BCCC-AA61D05EB74D}" type="presOf" srcId="{809D3865-2760-45D5-8C3E-DC5909996B07}" destId="{2CF6FEE8-4D80-46D6-A80C-793287ED25D2}" srcOrd="1" destOrd="0" presId="urn:microsoft.com/office/officeart/2005/8/layout/cycle2"/>
    <dgm:cxn modelId="{2CE58A85-E266-4D2A-8D79-26C73F7AA532}" type="presOf" srcId="{6A5DBACB-E911-4A60-A161-912839E3EDE6}" destId="{59B0B6DF-41A3-4B6D-A243-CC6B9BA0BF99}" srcOrd="0" destOrd="0" presId="urn:microsoft.com/office/officeart/2005/8/layout/cycle2"/>
    <dgm:cxn modelId="{46CFF1CF-FCC4-4665-BD55-100DADFFA911}" type="presOf" srcId="{0B6AB34B-35EB-4CA9-B798-07D421BD22F9}" destId="{6B4D5138-E818-4197-9F43-CA34D426EABD}" srcOrd="0" destOrd="0" presId="urn:microsoft.com/office/officeart/2005/8/layout/cycle2"/>
    <dgm:cxn modelId="{E7EC0FD3-7ED1-43A5-B39E-A80ACEBA66D2}" type="presParOf" srcId="{AE5678D2-48DE-4AE2-83E2-51A21F952831}" destId="{925622CC-3084-4C95-8721-74A72B484DF3}" srcOrd="0" destOrd="0" presId="urn:microsoft.com/office/officeart/2005/8/layout/cycle2"/>
    <dgm:cxn modelId="{10420BCE-DE9A-4BA7-9EF3-F4BB5C638716}" type="presParOf" srcId="{AE5678D2-48DE-4AE2-83E2-51A21F952831}" destId="{B7F23F63-9DC8-4A74-9E42-CD535DC1CE2A}" srcOrd="1" destOrd="0" presId="urn:microsoft.com/office/officeart/2005/8/layout/cycle2"/>
    <dgm:cxn modelId="{01F60DBA-EB5F-4C9F-9D34-4B11AA571870}" type="presParOf" srcId="{B7F23F63-9DC8-4A74-9E42-CD535DC1CE2A}" destId="{055BAAF1-CD6A-4955-997D-FEA49D8CE756}" srcOrd="0" destOrd="0" presId="urn:microsoft.com/office/officeart/2005/8/layout/cycle2"/>
    <dgm:cxn modelId="{754154AE-C9C6-4140-985A-EAF458A67EBF}" type="presParOf" srcId="{AE5678D2-48DE-4AE2-83E2-51A21F952831}" destId="{6B4D5138-E818-4197-9F43-CA34D426EABD}" srcOrd="2" destOrd="0" presId="urn:microsoft.com/office/officeart/2005/8/layout/cycle2"/>
    <dgm:cxn modelId="{3E6A47FD-5004-4A5A-935E-7B0E4DD2AB1B}" type="presParOf" srcId="{AE5678D2-48DE-4AE2-83E2-51A21F952831}" destId="{59B0B6DF-41A3-4B6D-A243-CC6B9BA0BF99}" srcOrd="3" destOrd="0" presId="urn:microsoft.com/office/officeart/2005/8/layout/cycle2"/>
    <dgm:cxn modelId="{721B2CFC-1D5E-49F2-BDD0-52968F1A8437}" type="presParOf" srcId="{59B0B6DF-41A3-4B6D-A243-CC6B9BA0BF99}" destId="{7DF180C1-BC4C-42F9-9408-3A8E58AF14A0}" srcOrd="0" destOrd="0" presId="urn:microsoft.com/office/officeart/2005/8/layout/cycle2"/>
    <dgm:cxn modelId="{994472CD-C7B9-44DD-A67A-5B0D3B7A19A3}" type="presParOf" srcId="{AE5678D2-48DE-4AE2-83E2-51A21F952831}" destId="{294E0641-26EE-46DC-AE74-5B202CB136B6}" srcOrd="4" destOrd="0" presId="urn:microsoft.com/office/officeart/2005/8/layout/cycle2"/>
    <dgm:cxn modelId="{F9E86C68-2350-4F18-B937-CDC476CC8EB2}" type="presParOf" srcId="{AE5678D2-48DE-4AE2-83E2-51A21F952831}" destId="{EDD542F9-305B-4826-AD52-EC2BB85E1094}" srcOrd="5" destOrd="0" presId="urn:microsoft.com/office/officeart/2005/8/layout/cycle2"/>
    <dgm:cxn modelId="{DFDD5E2B-2511-47E3-BE78-5300B2887D6C}" type="presParOf" srcId="{EDD542F9-305B-4826-AD52-EC2BB85E1094}" destId="{A78AFEDB-06FA-4338-89E7-B25895C67A01}" srcOrd="0" destOrd="0" presId="urn:microsoft.com/office/officeart/2005/8/layout/cycle2"/>
    <dgm:cxn modelId="{01A8C424-DDE8-47F9-8DF3-6D2F5D38D443}" type="presParOf" srcId="{AE5678D2-48DE-4AE2-83E2-51A21F952831}" destId="{8915F135-7286-4837-86A5-5A9C9D79B514}" srcOrd="6" destOrd="0" presId="urn:microsoft.com/office/officeart/2005/8/layout/cycle2"/>
    <dgm:cxn modelId="{40D8F2E1-299A-4FD8-91E4-7ED43DF70D92}" type="presParOf" srcId="{AE5678D2-48DE-4AE2-83E2-51A21F952831}" destId="{FB1D330B-48A2-4983-9E25-5F122C704E1A}" srcOrd="7" destOrd="0" presId="urn:microsoft.com/office/officeart/2005/8/layout/cycle2"/>
    <dgm:cxn modelId="{536100AD-077F-450C-AF2C-B2EE3D7503AC}" type="presParOf" srcId="{FB1D330B-48A2-4983-9E25-5F122C704E1A}" destId="{2CF6FEE8-4D80-46D6-A80C-793287ED25D2}" srcOrd="0" destOrd="0" presId="urn:microsoft.com/office/officeart/2005/8/layout/cycle2"/>
    <dgm:cxn modelId="{6F1BF545-1925-4451-922B-C7F25C0A90D5}" type="presParOf" srcId="{AE5678D2-48DE-4AE2-83E2-51A21F952831}" destId="{5399C7AF-A961-4C66-B615-5EED212D2B81}" srcOrd="8" destOrd="0" presId="urn:microsoft.com/office/officeart/2005/8/layout/cycle2"/>
    <dgm:cxn modelId="{1DBE20C2-82F9-4EFF-9328-7EA429A23052}" type="presParOf" srcId="{AE5678D2-48DE-4AE2-83E2-51A21F952831}" destId="{12369C06-3447-403A-B2E7-44A6F5049ABA}" srcOrd="9" destOrd="0" presId="urn:microsoft.com/office/officeart/2005/8/layout/cycle2"/>
    <dgm:cxn modelId="{3BE42A67-1109-4E13-A40F-A9E65EAC0A31}" type="presParOf" srcId="{12369C06-3447-403A-B2E7-44A6F5049ABA}" destId="{5BB7FD84-D8A0-4104-A356-49BF9AF5DB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22CE1F-40E7-4F13-8C74-6834C327109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AD735DB-5298-43DF-9088-E7FD6EA83029}">
      <dgm:prSet phldrT="[Texto]" custT="1"/>
      <dgm:spPr/>
      <dgm:t>
        <a:bodyPr/>
        <a:lstStyle/>
        <a:p>
          <a:r>
            <a:rPr lang="es-EC" sz="2800" b="1" dirty="0" smtClean="0"/>
            <a:t>VENTAJASDE ASOCIARSE</a:t>
          </a:r>
          <a:endParaRPr lang="es-EC" sz="2800" b="1" dirty="0"/>
        </a:p>
      </dgm:t>
    </dgm:pt>
    <dgm:pt modelId="{F6FDBFFC-18FC-429E-A0F9-56D59D99A197}" type="parTrans" cxnId="{2329B1AA-6FFB-473C-A007-37A6CB02AA8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1D1CB1D0-CB29-4054-81D2-97A761420EB5}" type="sibTrans" cxnId="{2329B1AA-6FFB-473C-A007-37A6CB02AA8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4890A16-93B5-4BC2-A03D-404C40778AE8}">
      <dgm:prSet phldrT="[Texto]" custT="1"/>
      <dgm:spPr/>
      <dgm:t>
        <a:bodyPr/>
        <a:lstStyle/>
        <a:p>
          <a:pPr algn="l"/>
          <a:r>
            <a:rPr lang="es-EC" sz="2800" smtClean="0"/>
            <a:t>Incrementar la producción</a:t>
          </a:r>
          <a:endParaRPr lang="es-EC" sz="2800" dirty="0"/>
        </a:p>
      </dgm:t>
    </dgm:pt>
    <dgm:pt modelId="{D7F600BE-BA82-4117-A84D-D09101B44432}" type="parTrans" cxnId="{26C4135A-8D08-4693-8960-D4A60A179CC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05386E75-BF06-4BB4-95AF-BF7A38BEA462}" type="sibTrans" cxnId="{26C4135A-8D08-4693-8960-D4A60A179CC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D2921FFD-C552-4B77-B797-848A2B3A0384}">
      <dgm:prSet phldrT="[Texto]" custT="1"/>
      <dgm:spPr/>
      <dgm:t>
        <a:bodyPr/>
        <a:lstStyle/>
        <a:p>
          <a:pPr algn="l"/>
          <a:r>
            <a:rPr lang="es-EC" sz="2800" smtClean="0"/>
            <a:t>Acceder a tecnología</a:t>
          </a:r>
          <a:endParaRPr lang="es-EC" sz="2800" dirty="0"/>
        </a:p>
      </dgm:t>
    </dgm:pt>
    <dgm:pt modelId="{D9EA406A-3F15-4389-ABAB-95D937BA1D95}" type="parTrans" cxnId="{9BC20DFF-4B9A-4CE8-8BB8-5E708E7411F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0941874-7FFE-4AD2-9298-9FA79C35D2D1}" type="sibTrans" cxnId="{9BC20DFF-4B9A-4CE8-8BB8-5E708E7411F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1BF2B99-60A9-46CD-BD32-26027BDA1D49}">
      <dgm:prSet phldrT="[Texto]" custT="1"/>
      <dgm:spPr/>
      <dgm:t>
        <a:bodyPr/>
        <a:lstStyle/>
        <a:p>
          <a:r>
            <a:rPr lang="es-EC" sz="2800" b="1" dirty="0" smtClean="0"/>
            <a:t>DESVENTAJAS DE NO ESTAR ASOCIADO</a:t>
          </a:r>
          <a:endParaRPr lang="es-EC" sz="2800" b="1" dirty="0"/>
        </a:p>
      </dgm:t>
    </dgm:pt>
    <dgm:pt modelId="{A8FC7603-D24D-42FD-A4AF-98CB3D9A5AF2}" type="parTrans" cxnId="{E4E85F74-972E-48FA-865A-539D6080DA0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2E74E27-89B9-4D07-8C79-57C326791191}" type="sibTrans" cxnId="{E4E85F74-972E-48FA-865A-539D6080DA0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D522EDB-F6C8-4F78-93A4-0F3AAF37030C}">
      <dgm:prSet phldrT="[Texto]" custT="1"/>
      <dgm:spPr/>
      <dgm:t>
        <a:bodyPr/>
        <a:lstStyle/>
        <a:p>
          <a:r>
            <a:rPr lang="es-EC" sz="2800" smtClean="0"/>
            <a:t>Difícil acceso a créditos</a:t>
          </a:r>
          <a:endParaRPr lang="es-EC" sz="2800" dirty="0"/>
        </a:p>
      </dgm:t>
    </dgm:pt>
    <dgm:pt modelId="{514CC515-45BA-4AD7-8B73-D2338464EDDC}" type="parTrans" cxnId="{F74CBBF4-15A4-40CD-8543-F8ADABC5711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C70E20C-4BCF-4D46-804D-88A0ECF658A9}" type="sibTrans" cxnId="{F74CBBF4-15A4-40CD-8543-F8ADABC5711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64476FF-B33D-4A7E-8E05-9B7E512BFC5E}">
      <dgm:prSet phldrT="[Texto]" custT="1"/>
      <dgm:spPr/>
      <dgm:t>
        <a:bodyPr/>
        <a:lstStyle/>
        <a:p>
          <a:r>
            <a:rPr lang="es-EC" sz="2800" smtClean="0"/>
            <a:t>Cantidad limitada de producción</a:t>
          </a:r>
          <a:endParaRPr lang="es-EC" sz="2800" dirty="0"/>
        </a:p>
      </dgm:t>
    </dgm:pt>
    <dgm:pt modelId="{8C85279A-C996-4B8F-86E2-A0EB329BE41E}" type="parTrans" cxnId="{D602B930-1DC1-4EC4-A634-52B7F53F0AE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AAE0A6D7-CF62-4F7D-9B5D-5887A70DC339}" type="sibTrans" cxnId="{D602B930-1DC1-4EC4-A634-52B7F53F0AE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9272303-6F62-4899-B00E-503B8A5A4B23}">
      <dgm:prSet phldrT="[Texto]" custT="1"/>
      <dgm:spPr/>
      <dgm:t>
        <a:bodyPr/>
        <a:lstStyle/>
        <a:p>
          <a:pPr algn="l"/>
          <a:r>
            <a:rPr lang="es-EC" sz="2800" smtClean="0"/>
            <a:t>Reducción de costos</a:t>
          </a:r>
          <a:endParaRPr lang="es-EC" sz="2800" dirty="0"/>
        </a:p>
      </dgm:t>
    </dgm:pt>
    <dgm:pt modelId="{6FB6FB80-42F0-4D2C-8C43-116AB4E01606}" type="parTrans" cxnId="{C4B52C22-9825-4884-A354-30FAB926E59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BC46342-F01C-4682-9124-4AFF4638A01C}" type="sibTrans" cxnId="{C4B52C22-9825-4884-A354-30FAB926E59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60716AD-C601-488D-A669-771B3CCC9261}">
      <dgm:prSet phldrT="[Texto]" custT="1"/>
      <dgm:spPr/>
      <dgm:t>
        <a:bodyPr/>
        <a:lstStyle/>
        <a:p>
          <a:pPr algn="l"/>
          <a:r>
            <a:rPr lang="es-EC" sz="2800" smtClean="0"/>
            <a:t>Mejora calidad y diseño</a:t>
          </a:r>
          <a:endParaRPr lang="es-EC" sz="2800" dirty="0"/>
        </a:p>
      </dgm:t>
    </dgm:pt>
    <dgm:pt modelId="{76FB4E80-A4C4-4C2D-AD7E-AA41C36A5F06}" type="parTrans" cxnId="{3F13E1F4-D867-4231-B04A-C1D8CF56B022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EA5EFF6-7471-4B1E-9A91-4E649C16F4DA}" type="sibTrans" cxnId="{3F13E1F4-D867-4231-B04A-C1D8CF56B022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86AE81CE-B956-4614-AB73-81B76346709D}">
      <dgm:prSet phldrT="[Texto]" custT="1"/>
      <dgm:spPr/>
      <dgm:t>
        <a:bodyPr/>
        <a:lstStyle/>
        <a:p>
          <a:pPr algn="l"/>
          <a:r>
            <a:rPr lang="es-EC" sz="2800" smtClean="0"/>
            <a:t>Mejora la cadena de valor (mayor control)</a:t>
          </a:r>
          <a:endParaRPr lang="es-EC" sz="2800" dirty="0"/>
        </a:p>
      </dgm:t>
    </dgm:pt>
    <dgm:pt modelId="{B8472B51-F08D-4694-A180-F59CA1C5C960}" type="parTrans" cxnId="{9A509598-9640-4C11-8C75-17C47449EC6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FADE2E9-A444-46A6-AC53-8B349CA5AC4A}" type="sibTrans" cxnId="{9A509598-9640-4C11-8C75-17C47449EC6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27B3375D-DB75-4A2D-B38D-D31427D1B5C8}">
      <dgm:prSet phldrT="[Texto]" custT="1"/>
      <dgm:spPr/>
      <dgm:t>
        <a:bodyPr/>
        <a:lstStyle/>
        <a:p>
          <a:r>
            <a:rPr lang="es-EC" sz="2800" smtClean="0"/>
            <a:t>No contar con descuentos en compras</a:t>
          </a:r>
          <a:endParaRPr lang="es-EC" sz="2800" dirty="0"/>
        </a:p>
      </dgm:t>
    </dgm:pt>
    <dgm:pt modelId="{FC6399B1-5539-4C44-BE8A-E4864A89D5BD}" type="parTrans" cxnId="{C46B1A5C-4DFE-47ED-B68A-AC2F7E6E8A7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E919CE2-9804-4B40-950B-3E0DEB1A3E36}" type="sibTrans" cxnId="{C46B1A5C-4DFE-47ED-B68A-AC2F7E6E8A7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1F4D2E8-E9FC-4027-93CE-D65663F6EFA9}">
      <dgm:prSet phldrT="[Texto]" custT="1"/>
      <dgm:spPr/>
      <dgm:t>
        <a:bodyPr/>
        <a:lstStyle/>
        <a:p>
          <a:r>
            <a:rPr lang="es-EC" sz="2800" smtClean="0"/>
            <a:t>Individualmente no realizan capacitaciones.</a:t>
          </a:r>
          <a:endParaRPr lang="es-EC" sz="2800" dirty="0"/>
        </a:p>
      </dgm:t>
    </dgm:pt>
    <dgm:pt modelId="{D66A3FB3-F466-4674-AA7C-B28A8754C811}" type="parTrans" cxnId="{C8B15786-BF63-4669-8EE0-26DAA948FDE0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75603D2-6695-45C2-9B64-B0048B7A87EC}" type="sibTrans" cxnId="{C8B15786-BF63-4669-8EE0-26DAA948FDE0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2A29507-736B-4AD9-BCFA-81B8AF611AB6}" type="pres">
      <dgm:prSet presAssocID="{5D22CE1F-40E7-4F13-8C74-6834C32710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8E573C-24EF-47C7-A4BE-8480CD4060D5}" type="pres">
      <dgm:prSet presAssocID="{AAD735DB-5298-43DF-9088-E7FD6EA83029}" presName="composite" presStyleCnt="0"/>
      <dgm:spPr/>
      <dgm:t>
        <a:bodyPr/>
        <a:lstStyle/>
        <a:p>
          <a:endParaRPr lang="es-ES"/>
        </a:p>
      </dgm:t>
    </dgm:pt>
    <dgm:pt modelId="{E23260C8-938D-4398-B354-51476786C0C3}" type="pres">
      <dgm:prSet presAssocID="{AAD735DB-5298-43DF-9088-E7FD6EA830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E4100-3B28-421D-A1F9-95B195155754}" type="pres">
      <dgm:prSet presAssocID="{AAD735DB-5298-43DF-9088-E7FD6EA830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589C9D-024E-4034-91B5-8B5F73B5ADB6}" type="pres">
      <dgm:prSet presAssocID="{1D1CB1D0-CB29-4054-81D2-97A761420EB5}" presName="space" presStyleCnt="0"/>
      <dgm:spPr/>
      <dgm:t>
        <a:bodyPr/>
        <a:lstStyle/>
        <a:p>
          <a:endParaRPr lang="es-ES"/>
        </a:p>
      </dgm:t>
    </dgm:pt>
    <dgm:pt modelId="{B5EAF97E-8A32-42F7-92FD-AFF86909B874}" type="pres">
      <dgm:prSet presAssocID="{41BF2B99-60A9-46CD-BD32-26027BDA1D49}" presName="composite" presStyleCnt="0"/>
      <dgm:spPr/>
      <dgm:t>
        <a:bodyPr/>
        <a:lstStyle/>
        <a:p>
          <a:endParaRPr lang="es-ES"/>
        </a:p>
      </dgm:t>
    </dgm:pt>
    <dgm:pt modelId="{2BF40DD8-07F6-469E-B724-311F727305E0}" type="pres">
      <dgm:prSet presAssocID="{41BF2B99-60A9-46CD-BD32-26027BDA1D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0424A-C712-4EFE-B14F-FD95BFB2DFAA}" type="pres">
      <dgm:prSet presAssocID="{41BF2B99-60A9-46CD-BD32-26027BDA1D4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496BC4-FF72-462B-82D0-94654510D0CA}" type="presOf" srcId="{86AE81CE-B956-4614-AB73-81B76346709D}" destId="{360E4100-3B28-421D-A1F9-95B195155754}" srcOrd="0" destOrd="4" presId="urn:microsoft.com/office/officeart/2005/8/layout/hList1"/>
    <dgm:cxn modelId="{FA8CDCA0-6048-411E-B9A5-B95057F0A58D}" type="presOf" srcId="{F60716AD-C601-488D-A669-771B3CCC9261}" destId="{360E4100-3B28-421D-A1F9-95B195155754}" srcOrd="0" destOrd="3" presId="urn:microsoft.com/office/officeart/2005/8/layout/hList1"/>
    <dgm:cxn modelId="{2329B1AA-6FFB-473C-A007-37A6CB02AA81}" srcId="{5D22CE1F-40E7-4F13-8C74-6834C3271096}" destId="{AAD735DB-5298-43DF-9088-E7FD6EA83029}" srcOrd="0" destOrd="0" parTransId="{F6FDBFFC-18FC-429E-A0F9-56D59D99A197}" sibTransId="{1D1CB1D0-CB29-4054-81D2-97A761420EB5}"/>
    <dgm:cxn modelId="{4B4C3D21-633C-44EB-9F40-1803D7012C28}" type="presOf" srcId="{5D22CE1F-40E7-4F13-8C74-6834C3271096}" destId="{E2A29507-736B-4AD9-BCFA-81B8AF611AB6}" srcOrd="0" destOrd="0" presId="urn:microsoft.com/office/officeart/2005/8/layout/hList1"/>
    <dgm:cxn modelId="{4DE1E98E-8A9F-4A54-9EE6-54912AC208E1}" type="presOf" srcId="{41BF2B99-60A9-46CD-BD32-26027BDA1D49}" destId="{2BF40DD8-07F6-469E-B724-311F727305E0}" srcOrd="0" destOrd="0" presId="urn:microsoft.com/office/officeart/2005/8/layout/hList1"/>
    <dgm:cxn modelId="{F74CBBF4-15A4-40CD-8543-F8ADABC5711F}" srcId="{41BF2B99-60A9-46CD-BD32-26027BDA1D49}" destId="{9D522EDB-F6C8-4F78-93A4-0F3AAF37030C}" srcOrd="0" destOrd="0" parTransId="{514CC515-45BA-4AD7-8B73-D2338464EDDC}" sibTransId="{4C70E20C-4BCF-4D46-804D-88A0ECF658A9}"/>
    <dgm:cxn modelId="{C4B52C22-9825-4884-A354-30FAB926E59D}" srcId="{AAD735DB-5298-43DF-9088-E7FD6EA83029}" destId="{89272303-6F62-4899-B00E-503B8A5A4B23}" srcOrd="2" destOrd="0" parTransId="{6FB6FB80-42F0-4D2C-8C43-116AB4E01606}" sibTransId="{CBC46342-F01C-4682-9124-4AFF4638A01C}"/>
    <dgm:cxn modelId="{888A345A-0414-45A4-AA9E-8EA97F66DFD0}" type="presOf" srcId="{A1F4D2E8-E9FC-4027-93CE-D65663F6EFA9}" destId="{9D80424A-C712-4EFE-B14F-FD95BFB2DFAA}" srcOrd="0" destOrd="3" presId="urn:microsoft.com/office/officeart/2005/8/layout/hList1"/>
    <dgm:cxn modelId="{3F13E1F4-D867-4231-B04A-C1D8CF56B022}" srcId="{AAD735DB-5298-43DF-9088-E7FD6EA83029}" destId="{F60716AD-C601-488D-A669-771B3CCC9261}" srcOrd="3" destOrd="0" parTransId="{76FB4E80-A4C4-4C2D-AD7E-AA41C36A5F06}" sibTransId="{8EA5EFF6-7471-4B1E-9A91-4E649C16F4DA}"/>
    <dgm:cxn modelId="{C8B15786-BF63-4669-8EE0-26DAA948FDE0}" srcId="{41BF2B99-60A9-46CD-BD32-26027BDA1D49}" destId="{A1F4D2E8-E9FC-4027-93CE-D65663F6EFA9}" srcOrd="3" destOrd="0" parTransId="{D66A3FB3-F466-4674-AA7C-B28A8754C811}" sibTransId="{775603D2-6695-45C2-9B64-B0048B7A87EC}"/>
    <dgm:cxn modelId="{26C4135A-8D08-4693-8960-D4A60A179CC5}" srcId="{AAD735DB-5298-43DF-9088-E7FD6EA83029}" destId="{44890A16-93B5-4BC2-A03D-404C40778AE8}" srcOrd="0" destOrd="0" parTransId="{D7F600BE-BA82-4117-A84D-D09101B44432}" sibTransId="{05386E75-BF06-4BB4-95AF-BF7A38BEA462}"/>
    <dgm:cxn modelId="{977B639C-9810-4B54-9C17-E215F60BC425}" type="presOf" srcId="{AAD735DB-5298-43DF-9088-E7FD6EA83029}" destId="{E23260C8-938D-4398-B354-51476786C0C3}" srcOrd="0" destOrd="0" presId="urn:microsoft.com/office/officeart/2005/8/layout/hList1"/>
    <dgm:cxn modelId="{9A509598-9640-4C11-8C75-17C47449EC6D}" srcId="{AAD735DB-5298-43DF-9088-E7FD6EA83029}" destId="{86AE81CE-B956-4614-AB73-81B76346709D}" srcOrd="4" destOrd="0" parTransId="{B8472B51-F08D-4694-A180-F59CA1C5C960}" sibTransId="{FFADE2E9-A444-46A6-AC53-8B349CA5AC4A}"/>
    <dgm:cxn modelId="{C46B1A5C-4DFE-47ED-B68A-AC2F7E6E8A7B}" srcId="{41BF2B99-60A9-46CD-BD32-26027BDA1D49}" destId="{27B3375D-DB75-4A2D-B38D-D31427D1B5C8}" srcOrd="2" destOrd="0" parTransId="{FC6399B1-5539-4C44-BE8A-E4864A89D5BD}" sibTransId="{FE919CE2-9804-4B40-950B-3E0DEB1A3E36}"/>
    <dgm:cxn modelId="{E9EF591E-ED46-4257-B1D5-2C6D9037B123}" type="presOf" srcId="{27B3375D-DB75-4A2D-B38D-D31427D1B5C8}" destId="{9D80424A-C712-4EFE-B14F-FD95BFB2DFAA}" srcOrd="0" destOrd="2" presId="urn:microsoft.com/office/officeart/2005/8/layout/hList1"/>
    <dgm:cxn modelId="{E4E85F74-972E-48FA-865A-539D6080DA07}" srcId="{5D22CE1F-40E7-4F13-8C74-6834C3271096}" destId="{41BF2B99-60A9-46CD-BD32-26027BDA1D49}" srcOrd="1" destOrd="0" parTransId="{A8FC7603-D24D-42FD-A4AF-98CB3D9A5AF2}" sibTransId="{C2E74E27-89B9-4D07-8C79-57C326791191}"/>
    <dgm:cxn modelId="{832C6ED0-E741-4DA6-81E6-F2D972A8FE97}" type="presOf" srcId="{89272303-6F62-4899-B00E-503B8A5A4B23}" destId="{360E4100-3B28-421D-A1F9-95B195155754}" srcOrd="0" destOrd="2" presId="urn:microsoft.com/office/officeart/2005/8/layout/hList1"/>
    <dgm:cxn modelId="{AC9FF1A7-4319-4222-8506-D7AC19E58D97}" type="presOf" srcId="{D2921FFD-C552-4B77-B797-848A2B3A0384}" destId="{360E4100-3B28-421D-A1F9-95B195155754}" srcOrd="0" destOrd="1" presId="urn:microsoft.com/office/officeart/2005/8/layout/hList1"/>
    <dgm:cxn modelId="{9BC20DFF-4B9A-4CE8-8BB8-5E708E7411F7}" srcId="{AAD735DB-5298-43DF-9088-E7FD6EA83029}" destId="{D2921FFD-C552-4B77-B797-848A2B3A0384}" srcOrd="1" destOrd="0" parTransId="{D9EA406A-3F15-4389-ABAB-95D937BA1D95}" sibTransId="{B0941874-7FFE-4AD2-9298-9FA79C35D2D1}"/>
    <dgm:cxn modelId="{F1D8D491-AA69-48CF-9227-E8C7703354E4}" type="presOf" srcId="{964476FF-B33D-4A7E-8E05-9B7E512BFC5E}" destId="{9D80424A-C712-4EFE-B14F-FD95BFB2DFAA}" srcOrd="0" destOrd="1" presId="urn:microsoft.com/office/officeart/2005/8/layout/hList1"/>
    <dgm:cxn modelId="{D253394F-EA8A-46EE-A4AC-00AD55A5FD21}" type="presOf" srcId="{9D522EDB-F6C8-4F78-93A4-0F3AAF37030C}" destId="{9D80424A-C712-4EFE-B14F-FD95BFB2DFAA}" srcOrd="0" destOrd="0" presId="urn:microsoft.com/office/officeart/2005/8/layout/hList1"/>
    <dgm:cxn modelId="{D602B930-1DC1-4EC4-A634-52B7F53F0AE2}" srcId="{41BF2B99-60A9-46CD-BD32-26027BDA1D49}" destId="{964476FF-B33D-4A7E-8E05-9B7E512BFC5E}" srcOrd="1" destOrd="0" parTransId="{8C85279A-C996-4B8F-86E2-A0EB329BE41E}" sibTransId="{AAE0A6D7-CF62-4F7D-9B5D-5887A70DC339}"/>
    <dgm:cxn modelId="{64D4A89D-B4A8-4A48-9130-E2ADABFC5682}" type="presOf" srcId="{44890A16-93B5-4BC2-A03D-404C40778AE8}" destId="{360E4100-3B28-421D-A1F9-95B195155754}" srcOrd="0" destOrd="0" presId="urn:microsoft.com/office/officeart/2005/8/layout/hList1"/>
    <dgm:cxn modelId="{942DE839-A7DB-4E41-B9DC-D07150FF8FC1}" type="presParOf" srcId="{E2A29507-736B-4AD9-BCFA-81B8AF611AB6}" destId="{8C8E573C-24EF-47C7-A4BE-8480CD4060D5}" srcOrd="0" destOrd="0" presId="urn:microsoft.com/office/officeart/2005/8/layout/hList1"/>
    <dgm:cxn modelId="{430A144B-FDC8-4D77-9861-AC407084BFF6}" type="presParOf" srcId="{8C8E573C-24EF-47C7-A4BE-8480CD4060D5}" destId="{E23260C8-938D-4398-B354-51476786C0C3}" srcOrd="0" destOrd="0" presId="urn:microsoft.com/office/officeart/2005/8/layout/hList1"/>
    <dgm:cxn modelId="{5E09E5AA-A59A-491D-A10E-44FBCCBCC6A4}" type="presParOf" srcId="{8C8E573C-24EF-47C7-A4BE-8480CD4060D5}" destId="{360E4100-3B28-421D-A1F9-95B195155754}" srcOrd="1" destOrd="0" presId="urn:microsoft.com/office/officeart/2005/8/layout/hList1"/>
    <dgm:cxn modelId="{A07E271A-4CC9-41F0-A470-6BDE54FB0511}" type="presParOf" srcId="{E2A29507-736B-4AD9-BCFA-81B8AF611AB6}" destId="{6C589C9D-024E-4034-91B5-8B5F73B5ADB6}" srcOrd="1" destOrd="0" presId="urn:microsoft.com/office/officeart/2005/8/layout/hList1"/>
    <dgm:cxn modelId="{CFB82DBB-7C42-4D78-AD3A-E8D62F6A5E40}" type="presParOf" srcId="{E2A29507-736B-4AD9-BCFA-81B8AF611AB6}" destId="{B5EAF97E-8A32-42F7-92FD-AFF86909B874}" srcOrd="2" destOrd="0" presId="urn:microsoft.com/office/officeart/2005/8/layout/hList1"/>
    <dgm:cxn modelId="{24E0F5E6-D498-4194-BE9F-CEEBF27F9E2C}" type="presParOf" srcId="{B5EAF97E-8A32-42F7-92FD-AFF86909B874}" destId="{2BF40DD8-07F6-469E-B724-311F727305E0}" srcOrd="0" destOrd="0" presId="urn:microsoft.com/office/officeart/2005/8/layout/hList1"/>
    <dgm:cxn modelId="{6B649072-45A6-46F3-9475-6F3A8818CF72}" type="presParOf" srcId="{B5EAF97E-8A32-42F7-92FD-AFF86909B874}" destId="{9D80424A-C712-4EFE-B14F-FD95BFB2DF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A4174B-5828-4203-9983-1868BEE31673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99AF868-65D3-4868-97BB-5991752FEBC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 las 25 empresas asociadas </a:t>
          </a:r>
          <a:endParaRPr lang="es-EC" dirty="0">
            <a:solidFill>
              <a:schemeClr val="tx1"/>
            </a:solidFill>
          </a:endParaRPr>
        </a:p>
      </dgm:t>
    </dgm:pt>
    <dgm:pt modelId="{994BBA7A-8B23-44C8-8150-A000CD499FCB}" type="parTrans" cxnId="{030B6E54-22DB-4D4C-80EF-9D5B9675AE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353FCF-6F7B-404F-8193-E67430BE5D19}" type="sibTrans" cxnId="{030B6E54-22DB-4D4C-80EF-9D5B9675AE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FA6628-D420-4B0E-AEDF-402328CD612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Comprar insumos en volumen, acceder a descuentos</a:t>
          </a:r>
          <a:endParaRPr lang="es-EC" dirty="0">
            <a:solidFill>
              <a:schemeClr val="tx1"/>
            </a:solidFill>
          </a:endParaRPr>
        </a:p>
      </dgm:t>
    </dgm:pt>
    <dgm:pt modelId="{1C2925A3-9612-4C70-A28D-BBBF57AFC46F}" type="parTrans" cxnId="{91D503A6-0016-4D8F-A242-23A8FCB030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FBB1EB-6A2C-40DC-B448-0E9222297071}" type="sibTrans" cxnId="{91D503A6-0016-4D8F-A242-23A8FCB030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0433FE-90B7-41C6-93D2-78D97A06C03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Unificar la producción de los fabricantes asociados</a:t>
          </a:r>
          <a:endParaRPr lang="es-EC" dirty="0">
            <a:solidFill>
              <a:schemeClr val="tx1"/>
            </a:solidFill>
          </a:endParaRPr>
        </a:p>
      </dgm:t>
    </dgm:pt>
    <dgm:pt modelId="{F61E2847-BB6A-42B2-8437-7D22E43BA5E0}" type="parTrans" cxnId="{B0B54B45-8E4C-46D6-8F14-A7E1751D4D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945EE5-2F41-4AFF-8064-250CDB794FFD}" type="sibTrans" cxnId="{B0B54B45-8E4C-46D6-8F14-A7E1751D4D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9BE3ACD-0FB9-4CF6-A513-20CDBD728703}" type="pres">
      <dgm:prSet presAssocID="{0EA4174B-5828-4203-9983-1868BEE31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9F1F81-EE1D-48FF-A930-B643FC6DB601}" type="pres">
      <dgm:prSet presAssocID="{699AF868-65D3-4868-97BB-5991752FEB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824F8B-7A96-43C0-9B48-9BF5DE771674}" type="pres">
      <dgm:prSet presAssocID="{DF353FCF-6F7B-404F-8193-E67430BE5D1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316876F-91DF-4014-B5FF-6B2EB52F25B4}" type="pres">
      <dgm:prSet presAssocID="{DF353FCF-6F7B-404F-8193-E67430BE5D19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B05B360-2DD5-46C2-88DE-95DC69187481}" type="pres">
      <dgm:prSet presAssocID="{11FA6628-D420-4B0E-AEDF-402328CD6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2EE953-2EBA-4FFF-95AC-62611A0E28C4}" type="pres">
      <dgm:prSet presAssocID="{C9FBB1EB-6A2C-40DC-B448-0E922229707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982933C-F8EA-4269-99A3-2341A80ADD85}" type="pres">
      <dgm:prSet presAssocID="{C9FBB1EB-6A2C-40DC-B448-0E9222297071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B9793AD3-9DD0-498D-9BD1-93FF0AC1196E}" type="pres">
      <dgm:prSet presAssocID="{E40433FE-90B7-41C6-93D2-78D97A06C0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650EA1-4893-45A5-84B3-97D0287CBE28}" type="pres">
      <dgm:prSet presAssocID="{DB945EE5-2F41-4AFF-8064-250CDB794FF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D722670-5564-4175-AD51-5B740DE446FD}" type="pres">
      <dgm:prSet presAssocID="{DB945EE5-2F41-4AFF-8064-250CDB794FFD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B0B54B45-8E4C-46D6-8F14-A7E1751D4D1E}" srcId="{0EA4174B-5828-4203-9983-1868BEE31673}" destId="{E40433FE-90B7-41C6-93D2-78D97A06C033}" srcOrd="2" destOrd="0" parTransId="{F61E2847-BB6A-42B2-8437-7D22E43BA5E0}" sibTransId="{DB945EE5-2F41-4AFF-8064-250CDB794FFD}"/>
    <dgm:cxn modelId="{2D4A9C02-5D6B-4347-8618-FF25895D950C}" type="presOf" srcId="{DB945EE5-2F41-4AFF-8064-250CDB794FFD}" destId="{81650EA1-4893-45A5-84B3-97D0287CBE28}" srcOrd="0" destOrd="0" presId="urn:microsoft.com/office/officeart/2005/8/layout/cycle7"/>
    <dgm:cxn modelId="{030B6E54-22DB-4D4C-80EF-9D5B9675AE38}" srcId="{0EA4174B-5828-4203-9983-1868BEE31673}" destId="{699AF868-65D3-4868-97BB-5991752FEBCE}" srcOrd="0" destOrd="0" parTransId="{994BBA7A-8B23-44C8-8150-A000CD499FCB}" sibTransId="{DF353FCF-6F7B-404F-8193-E67430BE5D19}"/>
    <dgm:cxn modelId="{7B500A0D-FD97-41AC-BDCA-43ED6C69AFC8}" type="presOf" srcId="{DF353FCF-6F7B-404F-8193-E67430BE5D19}" destId="{6316876F-91DF-4014-B5FF-6B2EB52F25B4}" srcOrd="1" destOrd="0" presId="urn:microsoft.com/office/officeart/2005/8/layout/cycle7"/>
    <dgm:cxn modelId="{0261119A-63E7-4E23-8D08-F303F8F9BE24}" type="presOf" srcId="{DB945EE5-2F41-4AFF-8064-250CDB794FFD}" destId="{1D722670-5564-4175-AD51-5B740DE446FD}" srcOrd="1" destOrd="0" presId="urn:microsoft.com/office/officeart/2005/8/layout/cycle7"/>
    <dgm:cxn modelId="{37A777A0-22BE-4E36-AA7E-E0273EF7A0A8}" type="presOf" srcId="{E40433FE-90B7-41C6-93D2-78D97A06C033}" destId="{B9793AD3-9DD0-498D-9BD1-93FF0AC1196E}" srcOrd="0" destOrd="0" presId="urn:microsoft.com/office/officeart/2005/8/layout/cycle7"/>
    <dgm:cxn modelId="{7A7ED8EE-4976-4363-8D73-01C45809CC0E}" type="presOf" srcId="{DF353FCF-6F7B-404F-8193-E67430BE5D19}" destId="{D4824F8B-7A96-43C0-9B48-9BF5DE771674}" srcOrd="0" destOrd="0" presId="urn:microsoft.com/office/officeart/2005/8/layout/cycle7"/>
    <dgm:cxn modelId="{4447566F-AC6C-4F33-9099-06421E4B7BC9}" type="presOf" srcId="{C9FBB1EB-6A2C-40DC-B448-0E9222297071}" destId="{D42EE953-2EBA-4FFF-95AC-62611A0E28C4}" srcOrd="0" destOrd="0" presId="urn:microsoft.com/office/officeart/2005/8/layout/cycle7"/>
    <dgm:cxn modelId="{91D503A6-0016-4D8F-A242-23A8FCB03006}" srcId="{0EA4174B-5828-4203-9983-1868BEE31673}" destId="{11FA6628-D420-4B0E-AEDF-402328CD6124}" srcOrd="1" destOrd="0" parTransId="{1C2925A3-9612-4C70-A28D-BBBF57AFC46F}" sibTransId="{C9FBB1EB-6A2C-40DC-B448-0E9222297071}"/>
    <dgm:cxn modelId="{10CCCF8A-9CBE-47BC-8B02-0E126CD7AFCB}" type="presOf" srcId="{0EA4174B-5828-4203-9983-1868BEE31673}" destId="{B9BE3ACD-0FB9-4CF6-A513-20CDBD728703}" srcOrd="0" destOrd="0" presId="urn:microsoft.com/office/officeart/2005/8/layout/cycle7"/>
    <dgm:cxn modelId="{CAD5A586-A871-4A49-B18F-A3001CFA9B57}" type="presOf" srcId="{699AF868-65D3-4868-97BB-5991752FEBCE}" destId="{249F1F81-EE1D-48FF-A930-B643FC6DB601}" srcOrd="0" destOrd="0" presId="urn:microsoft.com/office/officeart/2005/8/layout/cycle7"/>
    <dgm:cxn modelId="{257D6DDA-7CF2-404C-8F34-B08643C44B76}" type="presOf" srcId="{11FA6628-D420-4B0E-AEDF-402328CD6124}" destId="{8B05B360-2DD5-46C2-88DE-95DC69187481}" srcOrd="0" destOrd="0" presId="urn:microsoft.com/office/officeart/2005/8/layout/cycle7"/>
    <dgm:cxn modelId="{7F6A88D6-9B03-423B-9A8F-5931135ED759}" type="presOf" srcId="{C9FBB1EB-6A2C-40DC-B448-0E9222297071}" destId="{3982933C-F8EA-4269-99A3-2341A80ADD85}" srcOrd="1" destOrd="0" presId="urn:microsoft.com/office/officeart/2005/8/layout/cycle7"/>
    <dgm:cxn modelId="{35A9AA1A-930F-434E-B103-24ADE96903EC}" type="presParOf" srcId="{B9BE3ACD-0FB9-4CF6-A513-20CDBD728703}" destId="{249F1F81-EE1D-48FF-A930-B643FC6DB601}" srcOrd="0" destOrd="0" presId="urn:microsoft.com/office/officeart/2005/8/layout/cycle7"/>
    <dgm:cxn modelId="{43FCC0D2-5B36-4141-8662-E79D974F7F75}" type="presParOf" srcId="{B9BE3ACD-0FB9-4CF6-A513-20CDBD728703}" destId="{D4824F8B-7A96-43C0-9B48-9BF5DE771674}" srcOrd="1" destOrd="0" presId="urn:microsoft.com/office/officeart/2005/8/layout/cycle7"/>
    <dgm:cxn modelId="{5075C22F-9EAC-4E43-A5EC-36107C743E33}" type="presParOf" srcId="{D4824F8B-7A96-43C0-9B48-9BF5DE771674}" destId="{6316876F-91DF-4014-B5FF-6B2EB52F25B4}" srcOrd="0" destOrd="0" presId="urn:microsoft.com/office/officeart/2005/8/layout/cycle7"/>
    <dgm:cxn modelId="{62910A4A-9A20-4F68-9662-A39EC33C586A}" type="presParOf" srcId="{B9BE3ACD-0FB9-4CF6-A513-20CDBD728703}" destId="{8B05B360-2DD5-46C2-88DE-95DC69187481}" srcOrd="2" destOrd="0" presId="urn:microsoft.com/office/officeart/2005/8/layout/cycle7"/>
    <dgm:cxn modelId="{0C1D2A47-BF77-4FC3-A35E-1757F0A1D7BF}" type="presParOf" srcId="{B9BE3ACD-0FB9-4CF6-A513-20CDBD728703}" destId="{D42EE953-2EBA-4FFF-95AC-62611A0E28C4}" srcOrd="3" destOrd="0" presId="urn:microsoft.com/office/officeart/2005/8/layout/cycle7"/>
    <dgm:cxn modelId="{CDDDA5CA-54B6-42F6-A4D1-DE8B772A9921}" type="presParOf" srcId="{D42EE953-2EBA-4FFF-95AC-62611A0E28C4}" destId="{3982933C-F8EA-4269-99A3-2341A80ADD85}" srcOrd="0" destOrd="0" presId="urn:microsoft.com/office/officeart/2005/8/layout/cycle7"/>
    <dgm:cxn modelId="{46C9BD4E-3BA1-4773-B3B3-6190DDF744CB}" type="presParOf" srcId="{B9BE3ACD-0FB9-4CF6-A513-20CDBD728703}" destId="{B9793AD3-9DD0-498D-9BD1-93FF0AC1196E}" srcOrd="4" destOrd="0" presId="urn:microsoft.com/office/officeart/2005/8/layout/cycle7"/>
    <dgm:cxn modelId="{AA619D18-EA18-4F2E-9BBC-263758182657}" type="presParOf" srcId="{B9BE3ACD-0FB9-4CF6-A513-20CDBD728703}" destId="{81650EA1-4893-45A5-84B3-97D0287CBE28}" srcOrd="5" destOrd="0" presId="urn:microsoft.com/office/officeart/2005/8/layout/cycle7"/>
    <dgm:cxn modelId="{67265C2E-0D9E-4CAD-8A58-964555E6AD97}" type="presParOf" srcId="{81650EA1-4893-45A5-84B3-97D0287CBE28}" destId="{1D722670-5564-4175-AD51-5B740DE446F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E3BF9-C057-47EB-8987-67A53DA11958}">
      <dsp:nvSpPr>
        <dsp:cNvPr id="0" name=""/>
        <dsp:cNvSpPr/>
      </dsp:nvSpPr>
      <dsp:spPr>
        <a:xfrm>
          <a:off x="3648263" y="1475050"/>
          <a:ext cx="3674685" cy="36746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</a:rPr>
            <a:t>Fritz Gerald (1998)</a:t>
          </a:r>
          <a:endParaRPr lang="es-EC" sz="4800" kern="1200" dirty="0">
            <a:solidFill>
              <a:schemeClr val="tx1"/>
            </a:solidFill>
          </a:endParaRPr>
        </a:p>
      </dsp:txBody>
      <dsp:txXfrm>
        <a:off x="4186408" y="2013195"/>
        <a:ext cx="2598395" cy="2598395"/>
      </dsp:txXfrm>
    </dsp:sp>
    <dsp:sp modelId="{A42C7578-8EAE-4CD5-8F72-9E3684E27DD0}">
      <dsp:nvSpPr>
        <dsp:cNvPr id="0" name=""/>
        <dsp:cNvSpPr/>
      </dsp:nvSpPr>
      <dsp:spPr>
        <a:xfrm>
          <a:off x="4566935" y="655"/>
          <a:ext cx="1837342" cy="1837342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Economías debían  ser reintegradas.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836008" y="269728"/>
        <a:ext cx="1299196" cy="1299196"/>
      </dsp:txXfrm>
    </dsp:sp>
    <dsp:sp modelId="{8B40D13A-8092-47CE-A9D4-860EDE5ADCAA}">
      <dsp:nvSpPr>
        <dsp:cNvPr id="0" name=""/>
        <dsp:cNvSpPr/>
      </dsp:nvSpPr>
      <dsp:spPr>
        <a:xfrm>
          <a:off x="6960000" y="2393721"/>
          <a:ext cx="1837342" cy="1837342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Sustitución de importaciones.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229073" y="2662794"/>
        <a:ext cx="1299196" cy="1299196"/>
      </dsp:txXfrm>
    </dsp:sp>
    <dsp:sp modelId="{F121E609-FB94-4251-A76A-CCECD07D8AAC}">
      <dsp:nvSpPr>
        <dsp:cNvPr id="0" name=""/>
        <dsp:cNvSpPr/>
      </dsp:nvSpPr>
      <dsp:spPr>
        <a:xfrm>
          <a:off x="4566935" y="4786787"/>
          <a:ext cx="1837342" cy="1837342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Aumentar el nivel de empleo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836008" y="5055860"/>
        <a:ext cx="1299196" cy="1299196"/>
      </dsp:txXfrm>
    </dsp:sp>
    <dsp:sp modelId="{DFDF54D7-90D0-4880-898C-AAAA3AB0F13F}">
      <dsp:nvSpPr>
        <dsp:cNvPr id="0" name=""/>
        <dsp:cNvSpPr/>
      </dsp:nvSpPr>
      <dsp:spPr>
        <a:xfrm>
          <a:off x="2173869" y="2393721"/>
          <a:ext cx="1837342" cy="1837342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La producción de bienes de consumo masivo con poca complejidad tecnológica.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442942" y="2662794"/>
        <a:ext cx="1299196" cy="1299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50D95-3C33-488B-8CF7-FEE81AE55031}">
      <dsp:nvSpPr>
        <dsp:cNvPr id="0" name=""/>
        <dsp:cNvSpPr/>
      </dsp:nvSpPr>
      <dsp:spPr>
        <a:xfrm>
          <a:off x="546435" y="0"/>
          <a:ext cx="6192935" cy="45602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E9B45E-3E75-4903-A740-4042C8FD7828}">
      <dsp:nvSpPr>
        <dsp:cNvPr id="0" name=""/>
        <dsp:cNvSpPr/>
      </dsp:nvSpPr>
      <dsp:spPr>
        <a:xfrm>
          <a:off x="0" y="1368087"/>
          <a:ext cx="2185741" cy="18241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Políticas de constitución</a:t>
          </a:r>
          <a:endParaRPr lang="es-EC" sz="1800" kern="1200" dirty="0"/>
        </a:p>
      </dsp:txBody>
      <dsp:txXfrm>
        <a:off x="89046" y="1457133"/>
        <a:ext cx="2007649" cy="1646024"/>
      </dsp:txXfrm>
    </dsp:sp>
    <dsp:sp modelId="{1114C983-E407-49A5-A32B-E642E0893354}">
      <dsp:nvSpPr>
        <dsp:cNvPr id="0" name=""/>
        <dsp:cNvSpPr/>
      </dsp:nvSpPr>
      <dsp:spPr>
        <a:xfrm>
          <a:off x="2550032" y="1368087"/>
          <a:ext cx="2185741" cy="182411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Constitución del consorcio</a:t>
          </a:r>
          <a:endParaRPr lang="es-EC" sz="1800" kern="1200" dirty="0"/>
        </a:p>
      </dsp:txBody>
      <dsp:txXfrm>
        <a:off x="2639078" y="1457133"/>
        <a:ext cx="2007649" cy="1646024"/>
      </dsp:txXfrm>
    </dsp:sp>
    <dsp:sp modelId="{7AC9440F-55DC-467F-A38E-CD56D22CBA9F}">
      <dsp:nvSpPr>
        <dsp:cNvPr id="0" name=""/>
        <dsp:cNvSpPr/>
      </dsp:nvSpPr>
      <dsp:spPr>
        <a:xfrm>
          <a:off x="5100064" y="1368087"/>
          <a:ext cx="2185741" cy="18241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Documentos de constitución</a:t>
          </a:r>
          <a:endParaRPr lang="es-EC" sz="1800" kern="1200" dirty="0"/>
        </a:p>
      </dsp:txBody>
      <dsp:txXfrm>
        <a:off x="5189110" y="1457133"/>
        <a:ext cx="2007649" cy="16460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53CD6-6BB9-489F-9787-31770F547411}">
      <dsp:nvSpPr>
        <dsp:cNvPr id="0" name=""/>
        <dsp:cNvSpPr/>
      </dsp:nvSpPr>
      <dsp:spPr>
        <a:xfrm>
          <a:off x="822840" y="0"/>
          <a:ext cx="9325531" cy="47529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66168-3495-4991-8944-FD9917A18E84}">
      <dsp:nvSpPr>
        <dsp:cNvPr id="0" name=""/>
        <dsp:cNvSpPr/>
      </dsp:nvSpPr>
      <dsp:spPr>
        <a:xfrm>
          <a:off x="0" y="1344816"/>
          <a:ext cx="3291363" cy="2063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Ecuador cuenta con oferta exportable de calzado, el consorcio puede incrementarse para satisfacer necesidades de otro país y mejorar la calidad de vida de los pequeños productores de calzado de Tungurahua y sus familias.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00724" y="1445540"/>
        <a:ext cx="3089915" cy="1861894"/>
      </dsp:txXfrm>
    </dsp:sp>
    <dsp:sp modelId="{7EFABC9C-AFC0-46CB-B246-8DF4F292398F}">
      <dsp:nvSpPr>
        <dsp:cNvPr id="0" name=""/>
        <dsp:cNvSpPr/>
      </dsp:nvSpPr>
      <dsp:spPr>
        <a:xfrm>
          <a:off x="3839924" y="1425892"/>
          <a:ext cx="3291363" cy="190119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Los productores de calzado de cuero están en la capacidad de enfocarse en el calzado de dama porque existe una diversidad de estilos, como zapatos de tacón, sandalias, botas, botines.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932732" y="1518700"/>
        <a:ext cx="3105747" cy="1715574"/>
      </dsp:txXfrm>
    </dsp:sp>
    <dsp:sp modelId="{342400B8-03DC-4BE9-B63D-1ABFCA6023F0}">
      <dsp:nvSpPr>
        <dsp:cNvPr id="0" name=""/>
        <dsp:cNvSpPr/>
      </dsp:nvSpPr>
      <dsp:spPr>
        <a:xfrm>
          <a:off x="7679849" y="1425892"/>
          <a:ext cx="3291363" cy="190119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</a:rPr>
            <a:t>Aportaría un 3% a la oferta exportable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772657" y="1518700"/>
        <a:ext cx="3105747" cy="17155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5314D-FAE4-4681-8567-4272DEF959F3}">
      <dsp:nvSpPr>
        <dsp:cNvPr id="0" name=""/>
        <dsp:cNvSpPr/>
      </dsp:nvSpPr>
      <dsp:spPr>
        <a:xfrm>
          <a:off x="2373" y="0"/>
          <a:ext cx="3692976" cy="547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 consorcio estará conformada por 25 pequeños productores de calzado mismos que aportará cada uno con 5000 dólares, para crear el consorcio de exportación y acopiar la mercadería para ser enviada al Perú.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373" y="2189222"/>
        <a:ext cx="3692976" cy="2189222"/>
      </dsp:txXfrm>
    </dsp:sp>
    <dsp:sp modelId="{A55C0508-8B41-46CB-8784-4FB64A435826}">
      <dsp:nvSpPr>
        <dsp:cNvPr id="0" name=""/>
        <dsp:cNvSpPr/>
      </dsp:nvSpPr>
      <dsp:spPr>
        <a:xfrm>
          <a:off x="937598" y="328383"/>
          <a:ext cx="1822527" cy="1822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D3C1B3-8FC3-4E6F-A8EB-F7BC71E0638D}">
      <dsp:nvSpPr>
        <dsp:cNvPr id="0" name=""/>
        <dsp:cNvSpPr/>
      </dsp:nvSpPr>
      <dsp:spPr>
        <a:xfrm>
          <a:off x="3806139" y="0"/>
          <a:ext cx="3692976" cy="547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Se va a exportar un promedio de 7500 pares mensuales.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806139" y="2189222"/>
        <a:ext cx="3692976" cy="2189222"/>
      </dsp:txXfrm>
    </dsp:sp>
    <dsp:sp modelId="{FA25C63A-EFAE-496A-9104-7757E22AE24C}">
      <dsp:nvSpPr>
        <dsp:cNvPr id="0" name=""/>
        <dsp:cNvSpPr/>
      </dsp:nvSpPr>
      <dsp:spPr>
        <a:xfrm>
          <a:off x="4741364" y="328383"/>
          <a:ext cx="1822527" cy="18225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7D1198-0D53-4CA8-887B-CAD7B6A9DCE1}">
      <dsp:nvSpPr>
        <dsp:cNvPr id="0" name=""/>
        <dsp:cNvSpPr/>
      </dsp:nvSpPr>
      <dsp:spPr>
        <a:xfrm>
          <a:off x="7609905" y="0"/>
          <a:ext cx="3692976" cy="5473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Los impactos incrementales se ven reflejados en el precio del producto.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609905" y="2189222"/>
        <a:ext cx="3692976" cy="2189222"/>
      </dsp:txXfrm>
    </dsp:sp>
    <dsp:sp modelId="{CE149851-69C0-4D30-BCF0-31BD1642F6BB}">
      <dsp:nvSpPr>
        <dsp:cNvPr id="0" name=""/>
        <dsp:cNvSpPr/>
      </dsp:nvSpPr>
      <dsp:spPr>
        <a:xfrm rot="10800000">
          <a:off x="8545130" y="250397"/>
          <a:ext cx="1822527" cy="18225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3348DB-C307-4106-9864-74A70596C336}">
      <dsp:nvSpPr>
        <dsp:cNvPr id="0" name=""/>
        <dsp:cNvSpPr/>
      </dsp:nvSpPr>
      <dsp:spPr>
        <a:xfrm>
          <a:off x="452210" y="4176463"/>
          <a:ext cx="10400835" cy="82095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C2EF6-C04A-4DF4-9F24-A7A0570765C1}">
      <dsp:nvSpPr>
        <dsp:cNvPr id="0" name=""/>
        <dsp:cNvSpPr/>
      </dsp:nvSpPr>
      <dsp:spPr>
        <a:xfrm>
          <a:off x="767695" y="-2633"/>
          <a:ext cx="9435822" cy="58973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2D7A6-00B3-4573-A127-089A2493DCBD}">
      <dsp:nvSpPr>
        <dsp:cNvPr id="0" name=""/>
        <dsp:cNvSpPr/>
      </dsp:nvSpPr>
      <dsp:spPr>
        <a:xfrm>
          <a:off x="1966044" y="4067744"/>
          <a:ext cx="245331" cy="245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262EC-A6D8-4152-97A3-3862D16960F1}">
      <dsp:nvSpPr>
        <dsp:cNvPr id="0" name=""/>
        <dsp:cNvSpPr/>
      </dsp:nvSpPr>
      <dsp:spPr>
        <a:xfrm>
          <a:off x="2201199" y="4025173"/>
          <a:ext cx="2479323" cy="1704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96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 recomendable aplicar un modelo asociativo en el sector calzado generando fuentes de empleo que favorecerá a reducir los índices de desempleo y pobreza.</a:t>
          </a:r>
          <a:endParaRPr lang="es-ES" sz="1800" kern="1200" dirty="0"/>
        </a:p>
      </dsp:txBody>
      <dsp:txXfrm>
        <a:off x="2201199" y="4025173"/>
        <a:ext cx="2479323" cy="1704345"/>
      </dsp:txXfrm>
    </dsp:sp>
    <dsp:sp modelId="{6F2E47FA-3CCE-47D9-8F1A-F47AB21D68F5}">
      <dsp:nvSpPr>
        <dsp:cNvPr id="0" name=""/>
        <dsp:cNvSpPr/>
      </dsp:nvSpPr>
      <dsp:spPr>
        <a:xfrm>
          <a:off x="4131565" y="2464834"/>
          <a:ext cx="443483" cy="44348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FAB9E-632C-40D9-B900-DA3A275E0AC9}">
      <dsp:nvSpPr>
        <dsp:cNvPr id="0" name=""/>
        <dsp:cNvSpPr/>
      </dsp:nvSpPr>
      <dsp:spPr>
        <a:xfrm>
          <a:off x="4401487" y="2389113"/>
          <a:ext cx="2882990" cy="319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93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Impulsar el desarrollo del sector manufacturero, ya que son empresas que han incitado el ahorro en cuanto a materia prima por contar con curtiembres propias .</a:t>
          </a:r>
        </a:p>
      </dsp:txBody>
      <dsp:txXfrm>
        <a:off x="4401487" y="2389113"/>
        <a:ext cx="2882990" cy="3191432"/>
      </dsp:txXfrm>
    </dsp:sp>
    <dsp:sp modelId="{D0F30F42-1B1C-471F-BC2D-0021500FCD48}">
      <dsp:nvSpPr>
        <dsp:cNvPr id="0" name=""/>
        <dsp:cNvSpPr/>
      </dsp:nvSpPr>
      <dsp:spPr>
        <a:xfrm>
          <a:off x="6735852" y="1489406"/>
          <a:ext cx="613328" cy="61332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C10B4-7C79-4A33-8620-CF3A7C6868C7}">
      <dsp:nvSpPr>
        <dsp:cNvPr id="0" name=""/>
        <dsp:cNvSpPr/>
      </dsp:nvSpPr>
      <dsp:spPr>
        <a:xfrm>
          <a:off x="7351510" y="1035292"/>
          <a:ext cx="3593712" cy="410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99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recomienda que los productores de calzado formen el consorcio y de esta manera puedan tener acceso a descuentos en la adquisición de materia prima, insumos e incluso maquinaria, porque esta sería adquirida en volumen y por ende el precio sería menor, que comprar individualmente.</a:t>
          </a:r>
          <a:endParaRPr lang="es-ES" sz="1800" kern="1200" dirty="0"/>
        </a:p>
      </dsp:txBody>
      <dsp:txXfrm>
        <a:off x="7351510" y="1035292"/>
        <a:ext cx="3593712" cy="4109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E1773-96ED-4D8A-8072-86813A2D6770}">
      <dsp:nvSpPr>
        <dsp:cNvPr id="0" name=""/>
        <dsp:cNvSpPr/>
      </dsp:nvSpPr>
      <dsp:spPr>
        <a:xfrm>
          <a:off x="780922" y="43116"/>
          <a:ext cx="2069578" cy="20695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Tungurahua</a:t>
          </a:r>
          <a:endParaRPr lang="es-EC" sz="2400" kern="1200" dirty="0"/>
        </a:p>
      </dsp:txBody>
      <dsp:txXfrm>
        <a:off x="1056866" y="405292"/>
        <a:ext cx="1517690" cy="931310"/>
      </dsp:txXfrm>
    </dsp:sp>
    <dsp:sp modelId="{B8060BA6-5A1B-4AB5-B5FB-90D56EB4CCB2}">
      <dsp:nvSpPr>
        <dsp:cNvPr id="0" name=""/>
        <dsp:cNvSpPr/>
      </dsp:nvSpPr>
      <dsp:spPr>
        <a:xfrm>
          <a:off x="1527695" y="1336602"/>
          <a:ext cx="2069578" cy="206957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Pichincha</a:t>
          </a:r>
          <a:endParaRPr lang="es-EC" sz="2400" kern="1200" dirty="0"/>
        </a:p>
      </dsp:txBody>
      <dsp:txXfrm>
        <a:off x="2160641" y="1871243"/>
        <a:ext cx="1241746" cy="1138268"/>
      </dsp:txXfrm>
    </dsp:sp>
    <dsp:sp modelId="{B10A960A-CFEA-4CB0-AE10-8E80ED408BC6}">
      <dsp:nvSpPr>
        <dsp:cNvPr id="0" name=""/>
        <dsp:cNvSpPr/>
      </dsp:nvSpPr>
      <dsp:spPr>
        <a:xfrm>
          <a:off x="34149" y="1336602"/>
          <a:ext cx="2069578" cy="206957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Azuay</a:t>
          </a:r>
          <a:endParaRPr lang="es-EC" sz="2400" kern="1200" dirty="0"/>
        </a:p>
      </dsp:txBody>
      <dsp:txXfrm>
        <a:off x="229034" y="1871243"/>
        <a:ext cx="1241746" cy="1138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27C4-EA18-4B6E-9220-38C237B3AD06}">
      <dsp:nvSpPr>
        <dsp:cNvPr id="0" name=""/>
        <dsp:cNvSpPr/>
      </dsp:nvSpPr>
      <dsp:spPr>
        <a:xfrm>
          <a:off x="0" y="555607"/>
          <a:ext cx="1097121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BEDB7-D61E-4D49-8C24-3125C100ED15}">
      <dsp:nvSpPr>
        <dsp:cNvPr id="0" name=""/>
        <dsp:cNvSpPr/>
      </dsp:nvSpPr>
      <dsp:spPr>
        <a:xfrm>
          <a:off x="548560" y="24247"/>
          <a:ext cx="7679849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80" tIns="0" rIns="290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Resolución 402 del COMEXI aprobada el 22 de marzo de 2012  </a:t>
          </a:r>
          <a:endParaRPr lang="es-EC" sz="2000" kern="1200" dirty="0"/>
        </a:p>
      </dsp:txBody>
      <dsp:txXfrm>
        <a:off x="600438" y="76125"/>
        <a:ext cx="7576093" cy="958964"/>
      </dsp:txXfrm>
    </dsp:sp>
    <dsp:sp modelId="{3EFDEFA4-CF71-4B6E-968E-B3C69AAD7354}">
      <dsp:nvSpPr>
        <dsp:cNvPr id="0" name=""/>
        <dsp:cNvSpPr/>
      </dsp:nvSpPr>
      <dsp:spPr>
        <a:xfrm>
          <a:off x="0" y="2188567"/>
          <a:ext cx="1097121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1AFA-6BF8-4ED0-9199-81C6F00E983E}">
      <dsp:nvSpPr>
        <dsp:cNvPr id="0" name=""/>
        <dsp:cNvSpPr/>
      </dsp:nvSpPr>
      <dsp:spPr>
        <a:xfrm>
          <a:off x="548560" y="1657207"/>
          <a:ext cx="7679849" cy="10627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80" tIns="0" rIns="290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Suspender  por 2 años registro de exportadores de cueros y pieles únicamente para las sub-partidas 4101.20, 4101.50, 4101.90, y 4103.90 </a:t>
          </a:r>
          <a:endParaRPr lang="es-EC" sz="2000" kern="1200" dirty="0"/>
        </a:p>
      </dsp:txBody>
      <dsp:txXfrm>
        <a:off x="600438" y="1709085"/>
        <a:ext cx="7576093" cy="958964"/>
      </dsp:txXfrm>
    </dsp:sp>
    <dsp:sp modelId="{F329287E-659C-40D2-B85E-5254B1E05686}">
      <dsp:nvSpPr>
        <dsp:cNvPr id="0" name=""/>
        <dsp:cNvSpPr/>
      </dsp:nvSpPr>
      <dsp:spPr>
        <a:xfrm>
          <a:off x="0" y="3821527"/>
          <a:ext cx="1097121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142FA-7E0F-44BF-A4A6-E2F7E4159BF7}">
      <dsp:nvSpPr>
        <dsp:cNvPr id="0" name=""/>
        <dsp:cNvSpPr/>
      </dsp:nvSpPr>
      <dsp:spPr>
        <a:xfrm>
          <a:off x="548560" y="3290167"/>
          <a:ext cx="7679849" cy="1062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280" tIns="0" rIns="2902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 de marzo de 2014 recomienda suspender por cinco años más. </a:t>
          </a:r>
          <a:endParaRPr lang="es-EC" sz="2000" kern="1200" dirty="0"/>
        </a:p>
      </dsp:txBody>
      <dsp:txXfrm>
        <a:off x="600438" y="3342045"/>
        <a:ext cx="7576093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1D086-BE9B-4302-9045-6F220F8C3706}">
      <dsp:nvSpPr>
        <dsp:cNvPr id="0" name=""/>
        <dsp:cNvSpPr/>
      </dsp:nvSpPr>
      <dsp:spPr>
        <a:xfrm>
          <a:off x="3692784" y="-81133"/>
          <a:ext cx="2134731" cy="1387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Creada en el 2003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760520" y="-13397"/>
        <a:ext cx="1999259" cy="1252103"/>
      </dsp:txXfrm>
    </dsp:sp>
    <dsp:sp modelId="{36EA2004-6A78-4EE7-ABE0-4C365773046F}">
      <dsp:nvSpPr>
        <dsp:cNvPr id="0" name=""/>
        <dsp:cNvSpPr/>
      </dsp:nvSpPr>
      <dsp:spPr>
        <a:xfrm>
          <a:off x="2375749" y="730084"/>
          <a:ext cx="5545449" cy="5545449"/>
        </a:xfrm>
        <a:custGeom>
          <a:avLst/>
          <a:gdLst/>
          <a:ahLst/>
          <a:cxnLst/>
          <a:rect l="0" t="0" r="0" b="0"/>
          <a:pathLst>
            <a:path>
              <a:moveTo>
                <a:pt x="3468751" y="88781"/>
              </a:moveTo>
              <a:arcTo wR="2772724" hR="2772724" stAng="17072295" swAng="21682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3CB9-3527-4DFD-A220-B5D964D182AD}">
      <dsp:nvSpPr>
        <dsp:cNvPr id="0" name=""/>
        <dsp:cNvSpPr/>
      </dsp:nvSpPr>
      <dsp:spPr>
        <a:xfrm>
          <a:off x="6591671" y="1759322"/>
          <a:ext cx="2134731" cy="15384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</a:rPr>
            <a:t>Busca establecer convenios internacionales.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666774" y="1834425"/>
        <a:ext cx="1984525" cy="1388282"/>
      </dsp:txXfrm>
    </dsp:sp>
    <dsp:sp modelId="{ABF89314-932D-460D-878A-852F59E8B3C8}">
      <dsp:nvSpPr>
        <dsp:cNvPr id="0" name=""/>
        <dsp:cNvSpPr/>
      </dsp:nvSpPr>
      <dsp:spPr>
        <a:xfrm>
          <a:off x="2292640" y="1075531"/>
          <a:ext cx="5545449" cy="5545449"/>
        </a:xfrm>
        <a:custGeom>
          <a:avLst/>
          <a:gdLst/>
          <a:ahLst/>
          <a:cxnLst/>
          <a:rect l="0" t="0" r="0" b="0"/>
          <a:pathLst>
            <a:path>
              <a:moveTo>
                <a:pt x="5493481" y="2238415"/>
              </a:moveTo>
              <a:arcTo wR="2772724" hR="2772724" stAng="20933369" swAng="20304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61F90-357A-4A37-8EE3-E3F1659E3F6F}">
      <dsp:nvSpPr>
        <dsp:cNvPr id="0" name=""/>
        <dsp:cNvSpPr/>
      </dsp:nvSpPr>
      <dsp:spPr>
        <a:xfrm>
          <a:off x="6037485" y="4934756"/>
          <a:ext cx="2134731" cy="138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Mejora la cadena productiva.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105221" y="5002492"/>
        <a:ext cx="1999259" cy="1252103"/>
      </dsp:txXfrm>
    </dsp:sp>
    <dsp:sp modelId="{F31AF61E-EFDB-4F99-AA9D-D429B953A386}">
      <dsp:nvSpPr>
        <dsp:cNvPr id="0" name=""/>
        <dsp:cNvSpPr/>
      </dsp:nvSpPr>
      <dsp:spPr>
        <a:xfrm>
          <a:off x="2129041" y="1058589"/>
          <a:ext cx="5545449" cy="5545449"/>
        </a:xfrm>
        <a:custGeom>
          <a:avLst/>
          <a:gdLst/>
          <a:ahLst/>
          <a:cxnLst/>
          <a:rect l="0" t="0" r="0" b="0"/>
          <a:pathLst>
            <a:path>
              <a:moveTo>
                <a:pt x="3971742" y="5272796"/>
              </a:moveTo>
              <a:arcTo wR="2772724" hR="2772724" stAng="3862676" swAng="258889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78AF3-756A-4D99-B746-48087F7DE728}">
      <dsp:nvSpPr>
        <dsp:cNvPr id="0" name=""/>
        <dsp:cNvSpPr/>
      </dsp:nvSpPr>
      <dsp:spPr>
        <a:xfrm>
          <a:off x="1045945" y="4673636"/>
          <a:ext cx="3001047" cy="1909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Promueve el diálogo, la cooperación y el crecimiento del Sector Cuero y Calzado.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139173" y="4766864"/>
        <a:ext cx="2814591" cy="1723333"/>
      </dsp:txXfrm>
    </dsp:sp>
    <dsp:sp modelId="{E4C160DD-F99D-47C4-B578-4D51A29AEC36}">
      <dsp:nvSpPr>
        <dsp:cNvPr id="0" name=""/>
        <dsp:cNvSpPr/>
      </dsp:nvSpPr>
      <dsp:spPr>
        <a:xfrm>
          <a:off x="1622100" y="710942"/>
          <a:ext cx="5545449" cy="5545449"/>
        </a:xfrm>
        <a:custGeom>
          <a:avLst/>
          <a:gdLst/>
          <a:ahLst/>
          <a:cxnLst/>
          <a:rect l="0" t="0" r="0" b="0"/>
          <a:pathLst>
            <a:path>
              <a:moveTo>
                <a:pt x="262044" y="3949366"/>
              </a:moveTo>
              <a:arcTo wR="2772724" hR="2772724" stAng="9293379" swAng="181282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83C2E-AFC3-4EA4-9A44-6A59F198DDB4}">
      <dsp:nvSpPr>
        <dsp:cNvPr id="0" name=""/>
        <dsp:cNvSpPr/>
      </dsp:nvSpPr>
      <dsp:spPr>
        <a:xfrm>
          <a:off x="681311" y="1834772"/>
          <a:ext cx="2134731" cy="13875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Ubicada en Ambato.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49047" y="1902508"/>
        <a:ext cx="1999259" cy="1252103"/>
      </dsp:txXfrm>
    </dsp:sp>
    <dsp:sp modelId="{2617C7C5-1E2E-4319-BCA5-7C01B84BFA61}">
      <dsp:nvSpPr>
        <dsp:cNvPr id="0" name=""/>
        <dsp:cNvSpPr/>
      </dsp:nvSpPr>
      <dsp:spPr>
        <a:xfrm>
          <a:off x="1432459" y="790438"/>
          <a:ext cx="5545449" cy="5545449"/>
        </a:xfrm>
        <a:custGeom>
          <a:avLst/>
          <a:gdLst/>
          <a:ahLst/>
          <a:cxnLst/>
          <a:rect l="0" t="0" r="0" b="0"/>
          <a:pathLst>
            <a:path>
              <a:moveTo>
                <a:pt x="616721" y="1029265"/>
              </a:moveTo>
              <a:arcTo wR="2772724" hR="2772724" stAng="13137651" swAng="239942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C4788-9419-4769-A6BA-E84FA6C501F0}">
      <dsp:nvSpPr>
        <dsp:cNvPr id="0" name=""/>
        <dsp:cNvSpPr/>
      </dsp:nvSpPr>
      <dsp:spPr>
        <a:xfrm>
          <a:off x="1660325" y="1614"/>
          <a:ext cx="3659755" cy="21958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Zapatos de tacón alto</a:t>
          </a:r>
          <a:endParaRPr lang="es-EC" sz="2400" kern="1200" dirty="0"/>
        </a:p>
      </dsp:txBody>
      <dsp:txXfrm>
        <a:off x="1660325" y="1614"/>
        <a:ext cx="3659755" cy="2195853"/>
      </dsp:txXfrm>
    </dsp:sp>
    <dsp:sp modelId="{2ECA42A2-DEFB-4C68-BB1F-0125AE7649A7}">
      <dsp:nvSpPr>
        <dsp:cNvPr id="0" name=""/>
        <dsp:cNvSpPr/>
      </dsp:nvSpPr>
      <dsp:spPr>
        <a:xfrm>
          <a:off x="5686056" y="1614"/>
          <a:ext cx="3659755" cy="2195853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Zapatos de tacones gruesos</a:t>
          </a:r>
          <a:endParaRPr lang="es-EC" sz="2400" kern="1200" dirty="0"/>
        </a:p>
      </dsp:txBody>
      <dsp:txXfrm>
        <a:off x="5686056" y="1614"/>
        <a:ext cx="3659755" cy="2195853"/>
      </dsp:txXfrm>
    </dsp:sp>
    <dsp:sp modelId="{5C151187-7255-49FC-AF33-2C9D0284D70F}">
      <dsp:nvSpPr>
        <dsp:cNvPr id="0" name=""/>
        <dsp:cNvSpPr/>
      </dsp:nvSpPr>
      <dsp:spPr>
        <a:xfrm>
          <a:off x="1660325" y="2563443"/>
          <a:ext cx="3659755" cy="2195853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Zapatos suecos en altos y bajos</a:t>
          </a:r>
          <a:endParaRPr lang="es-EC" sz="2400" kern="1200" dirty="0"/>
        </a:p>
      </dsp:txBody>
      <dsp:txXfrm>
        <a:off x="1660325" y="2563443"/>
        <a:ext cx="3659755" cy="2195853"/>
      </dsp:txXfrm>
    </dsp:sp>
    <dsp:sp modelId="{46A9895E-80AF-458C-8BF8-C1A2D62E0A5C}">
      <dsp:nvSpPr>
        <dsp:cNvPr id="0" name=""/>
        <dsp:cNvSpPr/>
      </dsp:nvSpPr>
      <dsp:spPr>
        <a:xfrm>
          <a:off x="5686056" y="2563443"/>
          <a:ext cx="3659755" cy="219585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Sandalias</a:t>
          </a:r>
          <a:endParaRPr lang="es-EC" sz="2400" kern="1200" dirty="0"/>
        </a:p>
      </dsp:txBody>
      <dsp:txXfrm>
        <a:off x="5686056" y="2563443"/>
        <a:ext cx="3659755" cy="2195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9596F-514F-4641-B8BB-F8F1ADF7FBCF}">
      <dsp:nvSpPr>
        <dsp:cNvPr id="0" name=""/>
        <dsp:cNvSpPr/>
      </dsp:nvSpPr>
      <dsp:spPr>
        <a:xfrm>
          <a:off x="6533" y="414378"/>
          <a:ext cx="3173298" cy="1668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Producción nacional =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35 millones de pares de zapatos</a:t>
          </a:r>
        </a:p>
      </dsp:txBody>
      <dsp:txXfrm>
        <a:off x="55392" y="463237"/>
        <a:ext cx="3075580" cy="1570463"/>
      </dsp:txXfrm>
    </dsp:sp>
    <dsp:sp modelId="{DF730CF1-B44C-45FA-A9D2-3B14AD95CBEF}">
      <dsp:nvSpPr>
        <dsp:cNvPr id="0" name=""/>
        <dsp:cNvSpPr/>
      </dsp:nvSpPr>
      <dsp:spPr>
        <a:xfrm>
          <a:off x="3457862" y="903711"/>
          <a:ext cx="589424" cy="689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3457862" y="1041614"/>
        <a:ext cx="412597" cy="413709"/>
      </dsp:txXfrm>
    </dsp:sp>
    <dsp:sp modelId="{BF7DA0F9-2537-4F42-B7EB-55EF856D4F40}">
      <dsp:nvSpPr>
        <dsp:cNvPr id="0" name=""/>
        <dsp:cNvSpPr/>
      </dsp:nvSpPr>
      <dsp:spPr>
        <a:xfrm>
          <a:off x="4291953" y="414378"/>
          <a:ext cx="2780302" cy="1668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Importaciones = </a:t>
          </a:r>
          <a:r>
            <a:rPr lang="es-EC" sz="2300" kern="1200" dirty="0" smtClean="0">
              <a:solidFill>
                <a:schemeClr val="tx1"/>
              </a:solidFill>
            </a:rPr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11 millones de pares de zapatos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340812" y="463237"/>
        <a:ext cx="2682584" cy="1570463"/>
      </dsp:txXfrm>
    </dsp:sp>
    <dsp:sp modelId="{EA7DA52B-BA30-496F-9423-C36EF58F8174}">
      <dsp:nvSpPr>
        <dsp:cNvPr id="0" name=""/>
        <dsp:cNvSpPr/>
      </dsp:nvSpPr>
      <dsp:spPr>
        <a:xfrm>
          <a:off x="7350285" y="903711"/>
          <a:ext cx="589424" cy="689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7350285" y="1041614"/>
        <a:ext cx="412597" cy="413709"/>
      </dsp:txXfrm>
    </dsp:sp>
    <dsp:sp modelId="{7C97FAF0-35A3-4C9F-8B06-484A37753CFB}">
      <dsp:nvSpPr>
        <dsp:cNvPr id="0" name=""/>
        <dsp:cNvSpPr/>
      </dsp:nvSpPr>
      <dsp:spPr>
        <a:xfrm>
          <a:off x="8184376" y="414378"/>
          <a:ext cx="2780302" cy="1668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Consumo nacional </a:t>
          </a:r>
          <a:r>
            <a:rPr lang="es-EC" sz="2300" kern="1200" dirty="0" smtClean="0">
              <a:solidFill>
                <a:schemeClr val="tx1"/>
              </a:solidFill>
            </a:rPr>
            <a:t>= 43 millones de pares de zapatos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8233235" y="463237"/>
        <a:ext cx="2682584" cy="1570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22CC-3084-4C95-8721-74A72B484DF3}">
      <dsp:nvSpPr>
        <dsp:cNvPr id="0" name=""/>
        <dsp:cNvSpPr/>
      </dsp:nvSpPr>
      <dsp:spPr>
        <a:xfrm>
          <a:off x="2672929" y="667"/>
          <a:ext cx="1805230" cy="1805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Redes de Cooperación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2937299" y="265037"/>
        <a:ext cx="1276490" cy="1276490"/>
      </dsp:txXfrm>
    </dsp:sp>
    <dsp:sp modelId="{B7F23F63-9DC8-4A74-9E42-CD535DC1CE2A}">
      <dsp:nvSpPr>
        <dsp:cNvPr id="0" name=""/>
        <dsp:cNvSpPr/>
      </dsp:nvSpPr>
      <dsp:spPr>
        <a:xfrm rot="2160000">
          <a:off x="4421005" y="1387092"/>
          <a:ext cx="479471" cy="60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>
            <a:solidFill>
              <a:schemeClr val="tx1"/>
            </a:solidFill>
          </a:endParaRPr>
        </a:p>
      </dsp:txBody>
      <dsp:txXfrm>
        <a:off x="4434741" y="1466671"/>
        <a:ext cx="335630" cy="365559"/>
      </dsp:txXfrm>
    </dsp:sp>
    <dsp:sp modelId="{6B4D5138-E818-4197-9F43-CA34D426EABD}">
      <dsp:nvSpPr>
        <dsp:cNvPr id="0" name=""/>
        <dsp:cNvSpPr/>
      </dsp:nvSpPr>
      <dsp:spPr>
        <a:xfrm>
          <a:off x="4865278" y="1593503"/>
          <a:ext cx="1805230" cy="1805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Consorcios</a:t>
          </a:r>
          <a:endParaRPr lang="es-EC" sz="1800" b="0" kern="1200" dirty="0" smtClean="0">
            <a:solidFill>
              <a:schemeClr val="tx1"/>
            </a:solidFill>
          </a:endParaRPr>
        </a:p>
      </dsp:txBody>
      <dsp:txXfrm>
        <a:off x="5129648" y="1857873"/>
        <a:ext cx="1276490" cy="1276490"/>
      </dsp:txXfrm>
    </dsp:sp>
    <dsp:sp modelId="{59B0B6DF-41A3-4B6D-A243-CC6B9BA0BF99}">
      <dsp:nvSpPr>
        <dsp:cNvPr id="0" name=""/>
        <dsp:cNvSpPr/>
      </dsp:nvSpPr>
      <dsp:spPr>
        <a:xfrm rot="6480000">
          <a:off x="5113650" y="3467211"/>
          <a:ext cx="479471" cy="60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>
            <a:solidFill>
              <a:schemeClr val="tx1"/>
            </a:solidFill>
          </a:endParaRPr>
        </a:p>
      </dsp:txBody>
      <dsp:txXfrm rot="10800000">
        <a:off x="5207795" y="3520664"/>
        <a:ext cx="335630" cy="365559"/>
      </dsp:txXfrm>
    </dsp:sp>
    <dsp:sp modelId="{294E0641-26EE-46DC-AE74-5B202CB136B6}">
      <dsp:nvSpPr>
        <dsp:cNvPr id="0" name=""/>
        <dsp:cNvSpPr/>
      </dsp:nvSpPr>
      <dsp:spPr>
        <a:xfrm>
          <a:off x="4027875" y="4170765"/>
          <a:ext cx="1805230" cy="1805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Joint Venture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4292245" y="4435135"/>
        <a:ext cx="1276490" cy="1276490"/>
      </dsp:txXfrm>
    </dsp:sp>
    <dsp:sp modelId="{EDD542F9-305B-4826-AD52-EC2BB85E1094}">
      <dsp:nvSpPr>
        <dsp:cNvPr id="0" name=""/>
        <dsp:cNvSpPr/>
      </dsp:nvSpPr>
      <dsp:spPr>
        <a:xfrm rot="10800000">
          <a:off x="3349378" y="4768747"/>
          <a:ext cx="479471" cy="60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>
            <a:solidFill>
              <a:schemeClr val="tx1"/>
            </a:solidFill>
          </a:endParaRPr>
        </a:p>
      </dsp:txBody>
      <dsp:txXfrm rot="10800000">
        <a:off x="3493219" y="4890600"/>
        <a:ext cx="335630" cy="365559"/>
      </dsp:txXfrm>
    </dsp:sp>
    <dsp:sp modelId="{8915F135-7286-4837-86A5-5A9C9D79B514}">
      <dsp:nvSpPr>
        <dsp:cNvPr id="0" name=""/>
        <dsp:cNvSpPr/>
      </dsp:nvSpPr>
      <dsp:spPr>
        <a:xfrm>
          <a:off x="1317982" y="4170765"/>
          <a:ext cx="1805230" cy="1805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Alianza en Clúster</a:t>
          </a:r>
          <a:endParaRPr lang="es-EC" sz="1800" b="0" kern="1200" dirty="0" smtClean="0">
            <a:solidFill>
              <a:schemeClr val="tx1"/>
            </a:solidFill>
          </a:endParaRPr>
        </a:p>
      </dsp:txBody>
      <dsp:txXfrm>
        <a:off x="1582352" y="4435135"/>
        <a:ext cx="1276490" cy="1276490"/>
      </dsp:txXfrm>
    </dsp:sp>
    <dsp:sp modelId="{FB1D330B-48A2-4983-9E25-5F122C704E1A}">
      <dsp:nvSpPr>
        <dsp:cNvPr id="0" name=""/>
        <dsp:cNvSpPr/>
      </dsp:nvSpPr>
      <dsp:spPr>
        <a:xfrm rot="15120000">
          <a:off x="1566353" y="3493022"/>
          <a:ext cx="479471" cy="60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>
            <a:solidFill>
              <a:schemeClr val="tx1"/>
            </a:solidFill>
          </a:endParaRPr>
        </a:p>
      </dsp:txBody>
      <dsp:txXfrm rot="10800000">
        <a:off x="1660498" y="3683275"/>
        <a:ext cx="335630" cy="365559"/>
      </dsp:txXfrm>
    </dsp:sp>
    <dsp:sp modelId="{5399C7AF-A961-4C66-B615-5EED212D2B81}">
      <dsp:nvSpPr>
        <dsp:cNvPr id="0" name=""/>
        <dsp:cNvSpPr/>
      </dsp:nvSpPr>
      <dsp:spPr>
        <a:xfrm>
          <a:off x="480579" y="1593503"/>
          <a:ext cx="1805230" cy="1805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</a:rPr>
            <a:t>Alianza en Cadenas Productivas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744949" y="1857873"/>
        <a:ext cx="1276490" cy="1276490"/>
      </dsp:txXfrm>
    </dsp:sp>
    <dsp:sp modelId="{12369C06-3447-403A-B2E7-44A6F5049ABA}">
      <dsp:nvSpPr>
        <dsp:cNvPr id="0" name=""/>
        <dsp:cNvSpPr/>
      </dsp:nvSpPr>
      <dsp:spPr>
        <a:xfrm rot="19440000">
          <a:off x="2228655" y="1403044"/>
          <a:ext cx="479471" cy="60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>
            <a:solidFill>
              <a:schemeClr val="tx1"/>
            </a:solidFill>
          </a:endParaRPr>
        </a:p>
      </dsp:txBody>
      <dsp:txXfrm>
        <a:off x="2242391" y="1567171"/>
        <a:ext cx="335630" cy="3655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260C8-938D-4398-B354-51476786C0C3}">
      <dsp:nvSpPr>
        <dsp:cNvPr id="0" name=""/>
        <dsp:cNvSpPr/>
      </dsp:nvSpPr>
      <dsp:spPr>
        <a:xfrm>
          <a:off x="53" y="15845"/>
          <a:ext cx="5126684" cy="141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VENTAJASDE ASOCIARSE</a:t>
          </a:r>
          <a:endParaRPr lang="es-EC" sz="2800" b="1" kern="1200" dirty="0"/>
        </a:p>
      </dsp:txBody>
      <dsp:txXfrm>
        <a:off x="53" y="15845"/>
        <a:ext cx="5126684" cy="1411200"/>
      </dsp:txXfrm>
    </dsp:sp>
    <dsp:sp modelId="{360E4100-3B28-421D-A1F9-95B195155754}">
      <dsp:nvSpPr>
        <dsp:cNvPr id="0" name=""/>
        <dsp:cNvSpPr/>
      </dsp:nvSpPr>
      <dsp:spPr>
        <a:xfrm>
          <a:off x="53" y="1427045"/>
          <a:ext cx="5126684" cy="33100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Incrementar la producción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Acceder a tecnología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Reducción de costos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Mejora calidad y diseño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Mejora la cadena de valor (mayor control)</a:t>
          </a:r>
          <a:endParaRPr lang="es-EC" sz="2800" kern="1200" dirty="0"/>
        </a:p>
      </dsp:txBody>
      <dsp:txXfrm>
        <a:off x="53" y="1427045"/>
        <a:ext cx="5126684" cy="3310083"/>
      </dsp:txXfrm>
    </dsp:sp>
    <dsp:sp modelId="{2BF40DD8-07F6-469E-B724-311F727305E0}">
      <dsp:nvSpPr>
        <dsp:cNvPr id="0" name=""/>
        <dsp:cNvSpPr/>
      </dsp:nvSpPr>
      <dsp:spPr>
        <a:xfrm>
          <a:off x="5844474" y="15845"/>
          <a:ext cx="5126684" cy="141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DESVENTAJAS DE NO ESTAR ASOCIADO</a:t>
          </a:r>
          <a:endParaRPr lang="es-EC" sz="2800" b="1" kern="1200" dirty="0"/>
        </a:p>
      </dsp:txBody>
      <dsp:txXfrm>
        <a:off x="5844474" y="15845"/>
        <a:ext cx="5126684" cy="1411200"/>
      </dsp:txXfrm>
    </dsp:sp>
    <dsp:sp modelId="{9D80424A-C712-4EFE-B14F-FD95BFB2DFAA}">
      <dsp:nvSpPr>
        <dsp:cNvPr id="0" name=""/>
        <dsp:cNvSpPr/>
      </dsp:nvSpPr>
      <dsp:spPr>
        <a:xfrm>
          <a:off x="5844474" y="1427045"/>
          <a:ext cx="5126684" cy="33100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Difícil acceso a créditos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Cantidad limitada de producción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No contar con descuentos en compras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smtClean="0"/>
            <a:t>Individualmente no realizan capacitaciones.</a:t>
          </a:r>
          <a:endParaRPr lang="es-EC" sz="2800" kern="1200" dirty="0"/>
        </a:p>
      </dsp:txBody>
      <dsp:txXfrm>
        <a:off x="5844474" y="1427045"/>
        <a:ext cx="5126684" cy="3310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1F81-EE1D-48FF-A930-B643FC6DB601}">
      <dsp:nvSpPr>
        <dsp:cNvPr id="0" name=""/>
        <dsp:cNvSpPr/>
      </dsp:nvSpPr>
      <dsp:spPr>
        <a:xfrm>
          <a:off x="4256166" y="1926"/>
          <a:ext cx="2458880" cy="12294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Con las 25 empresas asociadas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292175" y="37935"/>
        <a:ext cx="2386862" cy="1157422"/>
      </dsp:txXfrm>
    </dsp:sp>
    <dsp:sp modelId="{D4824F8B-7A96-43C0-9B48-9BF5DE771674}">
      <dsp:nvSpPr>
        <dsp:cNvPr id="0" name=""/>
        <dsp:cNvSpPr/>
      </dsp:nvSpPr>
      <dsp:spPr>
        <a:xfrm rot="3600000">
          <a:off x="5859531" y="2161335"/>
          <a:ext cx="1284239" cy="430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988622" y="2247396"/>
        <a:ext cx="1026057" cy="258182"/>
      </dsp:txXfrm>
    </dsp:sp>
    <dsp:sp modelId="{8B05B360-2DD5-46C2-88DE-95DC69187481}">
      <dsp:nvSpPr>
        <dsp:cNvPr id="0" name=""/>
        <dsp:cNvSpPr/>
      </dsp:nvSpPr>
      <dsp:spPr>
        <a:xfrm>
          <a:off x="6288256" y="3521608"/>
          <a:ext cx="2458880" cy="122944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Comprar insumos en volumen, acceder a descuentos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324265" y="3557617"/>
        <a:ext cx="2386862" cy="1157422"/>
      </dsp:txXfrm>
    </dsp:sp>
    <dsp:sp modelId="{D42EE953-2EBA-4FFF-95AC-62611A0E28C4}">
      <dsp:nvSpPr>
        <dsp:cNvPr id="0" name=""/>
        <dsp:cNvSpPr/>
      </dsp:nvSpPr>
      <dsp:spPr>
        <a:xfrm rot="10800000">
          <a:off x="4843486" y="3921176"/>
          <a:ext cx="1284239" cy="430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 rot="10800000">
        <a:off x="4972577" y="4007237"/>
        <a:ext cx="1026057" cy="258182"/>
      </dsp:txXfrm>
    </dsp:sp>
    <dsp:sp modelId="{B9793AD3-9DD0-498D-9BD1-93FF0AC1196E}">
      <dsp:nvSpPr>
        <dsp:cNvPr id="0" name=""/>
        <dsp:cNvSpPr/>
      </dsp:nvSpPr>
      <dsp:spPr>
        <a:xfrm>
          <a:off x="2224076" y="3521608"/>
          <a:ext cx="2458880" cy="122944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Unificar la producción de los fabricantes asociados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260085" y="3557617"/>
        <a:ext cx="2386862" cy="1157422"/>
      </dsp:txXfrm>
    </dsp:sp>
    <dsp:sp modelId="{81650EA1-4893-45A5-84B3-97D0287CBE28}">
      <dsp:nvSpPr>
        <dsp:cNvPr id="0" name=""/>
        <dsp:cNvSpPr/>
      </dsp:nvSpPr>
      <dsp:spPr>
        <a:xfrm rot="18000000">
          <a:off x="3827441" y="2161335"/>
          <a:ext cx="1284239" cy="4303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3956532" y="2247396"/>
        <a:ext cx="1026057" cy="25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2" y="2236948"/>
            <a:ext cx="10361851" cy="15435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3" y="4080510"/>
            <a:ext cx="8533289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1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5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88372"/>
            <a:ext cx="3655008" cy="61441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88372"/>
            <a:ext cx="10768198" cy="61441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9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197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60" y="4627246"/>
            <a:ext cx="10361851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60" y="3052049"/>
            <a:ext cx="10361851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633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6" y="1680212"/>
            <a:ext cx="7210545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4" y="1680212"/>
            <a:ext cx="7212661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464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88370"/>
            <a:ext cx="1097137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11869"/>
            <a:ext cx="5386216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283619"/>
            <a:ext cx="5386216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611869"/>
            <a:ext cx="5388332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283619"/>
            <a:ext cx="538833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5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9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13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86702"/>
            <a:ext cx="4010562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4" y="286704"/>
            <a:ext cx="6814779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506857"/>
            <a:ext cx="4010562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978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5040630"/>
            <a:ext cx="7314248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43414"/>
            <a:ext cx="7314248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635705"/>
            <a:ext cx="7314248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94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88370"/>
            <a:ext cx="10971372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80212"/>
            <a:ext cx="10971372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0" y="6674169"/>
            <a:ext cx="284443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32A3-2B00-4963-8FAD-A1B90303D306}" type="datetimeFigureOut">
              <a:rPr lang="es-EC" smtClean="0"/>
              <a:t>21/03/2016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9" y="6674169"/>
            <a:ext cx="386029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674169"/>
            <a:ext cx="284443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8CE1-5A43-4D28-8944-45DCFCC31F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79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12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diagramLayout" Target="../diagrams/layout11.xml"/><Relationship Id="rId7" Type="http://schemas.openxmlformats.org/officeDocument/2006/relationships/image" Target="../media/image42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336491"/>
            <a:ext cx="7699808" cy="15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41036" y="2281172"/>
            <a:ext cx="11483308" cy="527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000" b="1" i="1" dirty="0" smtClean="0">
                <a:solidFill>
                  <a:schemeClr val="tx1"/>
                </a:solidFill>
              </a:rPr>
              <a:t>INGENIERÍA EN COMERCIO EXTERIOR Y NEGOCIACIÓN INTERNACIONAL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57062" y="3095969"/>
            <a:ext cx="11198785" cy="1728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Propuesta de un modelo asociativo para la generación de oferta exportable de calzado de cuero para dama producido en </a:t>
            </a:r>
            <a:r>
              <a:rPr lang="es-EC" sz="28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T</a:t>
            </a:r>
            <a:r>
              <a:rPr lang="es-EC" sz="28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ungurahua.</a:t>
            </a:r>
            <a:endParaRPr lang="es-ES" sz="28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350790" y="4914853"/>
            <a:ext cx="6784906" cy="134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Tatiana Alexandra </a:t>
            </a:r>
            <a:r>
              <a:rPr lang="es-ES" sz="2400" dirty="0" err="1" smtClean="0">
                <a:solidFill>
                  <a:schemeClr val="tx1"/>
                </a:solidFill>
              </a:rPr>
              <a:t>Ibadango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Paucar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Mayra Fernanda </a:t>
            </a:r>
            <a:r>
              <a:rPr lang="es-ES" sz="2400" dirty="0" err="1" smtClean="0">
                <a:solidFill>
                  <a:schemeClr val="tx1"/>
                </a:solidFill>
              </a:rPr>
              <a:t>Mallitaxi</a:t>
            </a:r>
            <a:r>
              <a:rPr lang="es-ES" sz="2400" dirty="0" smtClean="0">
                <a:solidFill>
                  <a:schemeClr val="tx1"/>
                </a:solidFill>
              </a:rPr>
              <a:t> Heredia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Rectángulo 7"/>
          <p:cNvSpPr/>
          <p:nvPr/>
        </p:nvSpPr>
        <p:spPr>
          <a:xfrm>
            <a:off x="4453120" y="442011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ELABORADO POR:</a:t>
            </a:r>
          </a:p>
        </p:txBody>
      </p:sp>
      <p:sp>
        <p:nvSpPr>
          <p:cNvPr id="10" name="Rectángulo 8"/>
          <p:cNvSpPr/>
          <p:nvPr/>
        </p:nvSpPr>
        <p:spPr>
          <a:xfrm>
            <a:off x="4754034" y="6255454"/>
            <a:ext cx="139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QUITO, </a:t>
            </a:r>
            <a:r>
              <a:rPr lang="es-ES" b="1" dirty="0" smtClean="0"/>
              <a:t>2016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90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CADENA DE VALOR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58" y="1368202"/>
            <a:ext cx="11521280" cy="529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598" y="148369"/>
            <a:ext cx="10971372" cy="1200150"/>
          </a:xfrm>
        </p:spPr>
        <p:txBody>
          <a:bodyPr/>
          <a:lstStyle/>
          <a:p>
            <a:r>
              <a:rPr lang="es-EC" b="1" dirty="0" smtClean="0"/>
              <a:t>ASOCIATIVIDAD INVOLUCRA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Criaderos de ganado</a:t>
            </a:r>
          </a:p>
          <a:p>
            <a:pPr lvl="0"/>
            <a:r>
              <a:rPr lang="es-EC" dirty="0"/>
              <a:t>Curtiembres</a:t>
            </a:r>
          </a:p>
          <a:p>
            <a:pPr lvl="0"/>
            <a:r>
              <a:rPr lang="es-EC" dirty="0"/>
              <a:t>Producción de calzado</a:t>
            </a:r>
          </a:p>
          <a:p>
            <a:pPr lvl="0"/>
            <a:r>
              <a:rPr lang="es-EC" dirty="0"/>
              <a:t>Capacitación de la mano de obra</a:t>
            </a:r>
          </a:p>
          <a:p>
            <a:pPr lvl="0"/>
            <a:r>
              <a:rPr lang="es-EC" dirty="0"/>
              <a:t>Líneas de crédito y </a:t>
            </a:r>
            <a:r>
              <a:rPr lang="es-EC" dirty="0" smtClean="0"/>
              <a:t>financiamiento.</a:t>
            </a:r>
            <a:endParaRPr lang="es-EC" dirty="0"/>
          </a:p>
          <a:p>
            <a:pPr lvl="0"/>
            <a:r>
              <a:rPr lang="es-EC" dirty="0"/>
              <a:t>Promoción de la asociatividad</a:t>
            </a:r>
          </a:p>
          <a:p>
            <a:pPr lvl="0"/>
            <a:r>
              <a:rPr lang="es-EC" dirty="0"/>
              <a:t>Mercadeo</a:t>
            </a:r>
          </a:p>
          <a:p>
            <a:pPr lvl="0"/>
            <a:r>
              <a:rPr lang="es-EC" dirty="0"/>
              <a:t>Comercialización del producto en el mercado interno y </a:t>
            </a:r>
            <a:r>
              <a:rPr lang="es-EC" dirty="0" smtClean="0"/>
              <a:t>externo</a:t>
            </a:r>
            <a:endParaRPr lang="es-EC" dirty="0"/>
          </a:p>
        </p:txBody>
      </p:sp>
      <p:pic>
        <p:nvPicPr>
          <p:cNvPr id="4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u.jimdo.com/www400/o/s1ab54847d6a4ea81/emotion/crop/header.jpg?t=14129433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14738" b="18735"/>
          <a:stretch/>
        </p:blipFill>
        <p:spPr bwMode="auto">
          <a:xfrm>
            <a:off x="8255446" y="1296194"/>
            <a:ext cx="25003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uevodiariodesalta.com.ar/sites/default/files/styles/large/adaptive-image/public/curtiembre.gif?itok=JqMGMDc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-510" r="18292" b="-510"/>
          <a:stretch/>
        </p:blipFill>
        <p:spPr bwMode="auto">
          <a:xfrm rot="773372">
            <a:off x="9513635" y="2217343"/>
            <a:ext cx="2038720" cy="18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ambito.com/diario/2014/0123/imagenes/not_20140123_725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378">
            <a:off x="7713477" y="2380377"/>
            <a:ext cx="2046170" cy="30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PRODUCTO 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059329"/>
              </p:ext>
            </p:extLst>
          </p:nvPr>
        </p:nvGraphicFramePr>
        <p:xfrm>
          <a:off x="609600" y="1671639"/>
          <a:ext cx="11006138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216074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1475">
            <a:off x="9956808" y="1879024"/>
            <a:ext cx="2108286" cy="1607876"/>
          </a:xfrm>
          <a:prstGeom prst="rect">
            <a:avLst/>
          </a:prstGeom>
        </p:spPr>
      </p:pic>
      <p:pic>
        <p:nvPicPr>
          <p:cNvPr id="6154" name="Picture 10" descr="https://encrypted-tbn0.gstatic.com/images?q=tbn:ANd9GcQU25XCMVZDsSoMBKU-dVXZTNP5BlMNIvNtOemFKYPAhT7N7T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647">
            <a:off x="507450" y="1772690"/>
            <a:ext cx="1942506" cy="19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0.gstatic.com/images?q=tbn:ANd9GcRugiIUdiSBuuy75S879o0a4JVhU1O7jChgeEcd6UinPq7DZA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345" flipH="1">
            <a:off x="10287278" y="3377364"/>
            <a:ext cx="1404150" cy="10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04562">
            <a:off x="370828" y="4608562"/>
            <a:ext cx="2082989" cy="1560231"/>
          </a:xfrm>
          <a:prstGeom prst="rect">
            <a:avLst/>
          </a:prstGeom>
        </p:spPr>
      </p:pic>
      <p:pic>
        <p:nvPicPr>
          <p:cNvPr id="6164" name="Picture 20" descr="http://www.apparentia.com/intranet/uploads/imagenes/sandalia-piel-marron-chocolate-mas34%20onlin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487">
            <a:off x="9542864" y="4932956"/>
            <a:ext cx="1952942" cy="19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41650"/>
              </p:ext>
            </p:extLst>
          </p:nvPr>
        </p:nvGraphicFramePr>
        <p:xfrm>
          <a:off x="609600" y="1679575"/>
          <a:ext cx="10971213" cy="249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34623" y="4536554"/>
            <a:ext cx="1130525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800" dirty="0"/>
              <a:t>Aplicando la fórmula</a:t>
            </a:r>
            <a:r>
              <a:rPr lang="es-EC" sz="2800" dirty="0" smtClean="0"/>
              <a:t>:</a:t>
            </a:r>
          </a:p>
          <a:p>
            <a:endParaRPr lang="es-EC" sz="2800" dirty="0"/>
          </a:p>
          <a:p>
            <a:r>
              <a:rPr lang="es-EC" sz="2800" dirty="0" smtClean="0"/>
              <a:t>35 millones pares + 11 millones pares – 43 millones pares = </a:t>
            </a:r>
            <a:r>
              <a:rPr lang="es-EC" sz="2800" dirty="0"/>
              <a:t>3 millones pares </a:t>
            </a:r>
          </a:p>
        </p:txBody>
      </p:sp>
      <p:pic>
        <p:nvPicPr>
          <p:cNvPr id="6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646934" y="648122"/>
            <a:ext cx="5256584" cy="64807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TriangleInverted">
              <a:avLst>
                <a:gd name="adj" fmla="val 6016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OFERTA</a:t>
            </a:r>
            <a:endParaRPr lang="es-EC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62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72058"/>
            <a:ext cx="10971372" cy="1200150"/>
          </a:xfrm>
        </p:spPr>
        <p:txBody>
          <a:bodyPr/>
          <a:lstStyle/>
          <a:p>
            <a:r>
              <a:rPr lang="es-EC" b="1" dirty="0" smtClean="0"/>
              <a:t>PRODUCCIÓN NACIONAL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338972"/>
              </p:ext>
            </p:extLst>
          </p:nvPr>
        </p:nvGraphicFramePr>
        <p:xfrm>
          <a:off x="526449" y="1060569"/>
          <a:ext cx="5331301" cy="327001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40375"/>
                <a:gridCol w="2373329"/>
                <a:gridCol w="2017597"/>
              </a:tblGrid>
              <a:tr h="40820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PRODUCCIÓN PARES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 DE CRECIMIENTO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2008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 MILLONES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2009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 MILLONES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 MILLONES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28.8 MILLONES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92%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2012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 MILLONES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4.17%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31MILLONES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3.33%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8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 MILLONES</a:t>
                      </a:r>
                      <a:endParaRPr lang="es-EC" sz="140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12.90%</a:t>
                      </a:r>
                      <a:endParaRPr lang="es-EC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07836" y="4375694"/>
            <a:ext cx="1741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CALTU</a:t>
            </a:r>
            <a:endParaRPr kumimoji="0" lang="es-EC" alt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84341"/>
              </p:ext>
            </p:extLst>
          </p:nvPr>
        </p:nvGraphicFramePr>
        <p:xfrm>
          <a:off x="6887294" y="1080170"/>
          <a:ext cx="4320480" cy="329184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160240"/>
                <a:gridCol w="2160240"/>
              </a:tblGrid>
              <a:tr h="3690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PROVINCIA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% PRODUCCIÓN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Tungurahua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Azuay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Imbabura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Pichincha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Guayas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El Oro y otros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0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1" name="Grupo 50"/>
          <p:cNvGrpSpPr/>
          <p:nvPr/>
        </p:nvGrpSpPr>
        <p:grpSpPr>
          <a:xfrm>
            <a:off x="2531318" y="4507078"/>
            <a:ext cx="5364088" cy="2693822"/>
            <a:chOff x="0" y="0"/>
            <a:chExt cx="4572000" cy="2743200"/>
          </a:xfrm>
        </p:grpSpPr>
        <p:graphicFrame>
          <p:nvGraphicFramePr>
            <p:cNvPr id="52" name="Gráfico 51"/>
            <p:cNvGraphicFramePr/>
            <p:nvPr>
              <p:extLst>
                <p:ext uri="{D42A27DB-BD31-4B8C-83A1-F6EECF244321}">
                  <p14:modId xmlns:p14="http://schemas.microsoft.com/office/powerpoint/2010/main" val="950667721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" name="CuadroTexto 4"/>
            <p:cNvSpPr txBox="1"/>
            <p:nvPr/>
          </p:nvSpPr>
          <p:spPr>
            <a:xfrm>
              <a:off x="452438" y="1066800"/>
              <a:ext cx="409575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/>
                <a:t>28,8</a:t>
              </a:r>
            </a:p>
          </p:txBody>
        </p:sp>
        <p:sp>
          <p:nvSpPr>
            <p:cNvPr id="54" name="CuadroTexto 5"/>
            <p:cNvSpPr txBox="1"/>
            <p:nvPr/>
          </p:nvSpPr>
          <p:spPr>
            <a:xfrm>
              <a:off x="952953" y="983279"/>
              <a:ext cx="30480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30</a:t>
              </a:r>
            </a:p>
          </p:txBody>
        </p:sp>
        <p:sp>
          <p:nvSpPr>
            <p:cNvPr id="55" name="CuadroTexto 6"/>
            <p:cNvSpPr txBox="1"/>
            <p:nvPr/>
          </p:nvSpPr>
          <p:spPr>
            <a:xfrm>
              <a:off x="1321203" y="909951"/>
              <a:ext cx="30480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31</a:t>
              </a:r>
            </a:p>
          </p:txBody>
        </p:sp>
        <p:sp>
          <p:nvSpPr>
            <p:cNvPr id="56" name="CuadroTexto 7"/>
            <p:cNvSpPr txBox="1"/>
            <p:nvPr/>
          </p:nvSpPr>
          <p:spPr>
            <a:xfrm>
              <a:off x="1628077" y="808957"/>
              <a:ext cx="30480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35</a:t>
              </a:r>
            </a:p>
          </p:txBody>
        </p:sp>
        <p:sp>
          <p:nvSpPr>
            <p:cNvPr id="57" name="CuadroTexto 8"/>
            <p:cNvSpPr txBox="1"/>
            <p:nvPr/>
          </p:nvSpPr>
          <p:spPr>
            <a:xfrm>
              <a:off x="1994253" y="763295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36</a:t>
              </a:r>
            </a:p>
          </p:txBody>
        </p:sp>
        <p:sp>
          <p:nvSpPr>
            <p:cNvPr id="58" name="CuadroTexto 9"/>
            <p:cNvSpPr txBox="1"/>
            <p:nvPr/>
          </p:nvSpPr>
          <p:spPr>
            <a:xfrm>
              <a:off x="2345527" y="689968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38</a:t>
              </a:r>
            </a:p>
          </p:txBody>
        </p:sp>
        <p:sp>
          <p:nvSpPr>
            <p:cNvPr id="59" name="CuadroTexto 10"/>
            <p:cNvSpPr txBox="1"/>
            <p:nvPr/>
          </p:nvSpPr>
          <p:spPr>
            <a:xfrm>
              <a:off x="2713777" y="628650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40</a:t>
              </a:r>
            </a:p>
          </p:txBody>
        </p:sp>
        <p:sp>
          <p:nvSpPr>
            <p:cNvPr id="60" name="CuadroTexto 11"/>
            <p:cNvSpPr txBox="1"/>
            <p:nvPr/>
          </p:nvSpPr>
          <p:spPr>
            <a:xfrm>
              <a:off x="3099001" y="552450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42</a:t>
              </a:r>
            </a:p>
          </p:txBody>
        </p:sp>
        <p:sp>
          <p:nvSpPr>
            <p:cNvPr id="61" name="CuadroTexto 12"/>
            <p:cNvSpPr txBox="1"/>
            <p:nvPr/>
          </p:nvSpPr>
          <p:spPr>
            <a:xfrm>
              <a:off x="3450276" y="476250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44</a:t>
              </a:r>
            </a:p>
          </p:txBody>
        </p:sp>
        <p:sp>
          <p:nvSpPr>
            <p:cNvPr id="62" name="CuadroTexto 13"/>
            <p:cNvSpPr txBox="1"/>
            <p:nvPr/>
          </p:nvSpPr>
          <p:spPr>
            <a:xfrm>
              <a:off x="3818526" y="396656"/>
              <a:ext cx="32385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900" dirty="0"/>
                <a:t>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78782" y="1224186"/>
            <a:ext cx="8136904" cy="11521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TriangleInverted">
              <a:avLst>
                <a:gd name="adj" fmla="val 6016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ESTUDIO DE MERCADO</a:t>
            </a:r>
            <a:endParaRPr lang="es-EC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http://t0.gstatic.com/images?q=tbn:ANd9GcQvR-cVc-YRh7FleFxkhQqI8viNB4h4LMe8jkErC2MUM4wu7f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3096394"/>
            <a:ext cx="4320480" cy="2952328"/>
          </a:xfrm>
          <a:prstGeom prst="plaqu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CALZADO EN EL MUNDO 6403.20</a:t>
            </a:r>
            <a:endParaRPr lang="es-EC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1263280"/>
            <a:ext cx="9793088" cy="566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 descr="http://blogs.espe.edu.ec/wp-content/uploads/2013/09/LOGO-PRINCIPAL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36342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www.gifmania.com/Gif-Animados-Web/Imagenes-Flechas-Web/Flechas-Web-Abajo/Boton-Flecha-Bajar-650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936">
            <a:off x="9780662" y="345555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ifmania.com/Gif-Animados-Web/Imagenes-Flechas-Web/Flechas-Web-Abajo/Boton-Flecha-Bajar-650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2782">
            <a:off x="2272298" y="294589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gifmania.com/Gif-Animados-Web/Imagenes-Flechas-Web/Flechas-Web-Abajo/Boton-Flecha-Bajar-650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67414" y="373162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ifmania.com/Gif-Animados-Web/Imagenes-Flechas-Web/Flechas-Web-Abajo/Boton-Flecha-Bajar-650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1626" y="324264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0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CALZADO EN EL MUNDO 6403.51</a:t>
            </a:r>
            <a:endParaRPr lang="es-EC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1296194"/>
            <a:ext cx="10369151" cy="57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 Imagen" descr="http://blogs.espe.edu.ec/wp-content/uploads/2013/09/LOGO-PRINCIPAL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://www.gifs-animados.es/gifs-imagenes/f/flechas/gifs-animados-flechas-6652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3312418"/>
            <a:ext cx="4286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ifs-animados.es/gifs-imagenes/f/flechas/gifs-animados-flechas-6652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2496344"/>
            <a:ext cx="4286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ifs-animados.es/gifs-imagenes/f/flechas/gifs-animados-flechas-6652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2" y="2990577"/>
            <a:ext cx="4286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ifs-animados.es/gifs-imagenes/f/flechas/gifs-animados-flechas-66520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4715">
            <a:off x="4259224" y="4086405"/>
            <a:ext cx="4286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2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302942" y="2880370"/>
            <a:ext cx="8136904" cy="11521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TriangleInverted">
              <a:avLst>
                <a:gd name="adj" fmla="val 6016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DEMANDA</a:t>
            </a:r>
            <a:endParaRPr lang="es-EC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940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1921" y="15101"/>
            <a:ext cx="10971372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b="1" dirty="0" smtClean="0"/>
              <a:t>DEMANDA SATISFECHA DE COLOMBIA 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4698768" y="1440210"/>
            <a:ext cx="698850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Demanda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Colombia 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s-EC" b="1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+ importaciones – exportaciones = Consumo 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millones + 57millones – 2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millones = 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millones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zapatos requeridos.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98768" y="3528442"/>
            <a:ext cx="7034525" cy="3261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C</a:t>
            </a:r>
            <a:r>
              <a:rPr lang="es-EC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olombia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48.32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de habitantes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(Pares de zapatos que se ha estimado que compran)  =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</a:rPr>
              <a:t>72.48</a:t>
            </a:r>
            <a:r>
              <a:rPr lang="es-EC" sz="2000" dirty="0"/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de  pares de calzado al año (CONSUMO APARENTE DE COLOMBIA)</a:t>
            </a:r>
            <a:endParaRPr lang="es-EC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 LA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(pares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calzado requeridos anualmente)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CONSUMO APARENTE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72.48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(calzado que se requiere en realidad al año)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–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72.48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=</a:t>
            </a:r>
            <a:r>
              <a:rPr lang="es-EC" sz="2000" dirty="0"/>
              <a:t>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27.52 </a:t>
            </a:r>
            <a:r>
              <a:rPr lang="es-EC" sz="2000" dirty="0" smtClean="0"/>
              <a:t>millones de calzado </a:t>
            </a: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satisfecha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5" y="2088282"/>
            <a:ext cx="3816424" cy="362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6634" y="6196857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FLETE = </a:t>
            </a:r>
            <a:r>
              <a:rPr lang="es-EC" sz="2000" dirty="0" smtClean="0"/>
              <a:t>USD   1.05 </a:t>
            </a:r>
            <a:r>
              <a:rPr lang="es-EC" sz="2000" dirty="0"/>
              <a:t>x kg. </a:t>
            </a:r>
          </a:p>
        </p:txBody>
      </p:sp>
      <p:pic>
        <p:nvPicPr>
          <p:cNvPr id="8" name="4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8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905794" y="504106"/>
            <a:ext cx="10971372" cy="120015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TEORÍA DE LA </a:t>
            </a:r>
            <a:br>
              <a:rPr lang="es-EC" b="1" dirty="0" smtClean="0"/>
            </a:br>
            <a:r>
              <a:rPr lang="es-EC" b="1" dirty="0" smtClean="0"/>
              <a:t>INDUSTRIALIZACIÓN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30646"/>
              </p:ext>
            </p:extLst>
          </p:nvPr>
        </p:nvGraphicFramePr>
        <p:xfrm>
          <a:off x="1236541" y="432098"/>
          <a:ext cx="10971213" cy="662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756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50590" y="432098"/>
            <a:ext cx="10971372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b="1" dirty="0" smtClean="0"/>
              <a:t>DEMANDA INSATISFECHA DE COSTA RICA</a:t>
            </a:r>
          </a:p>
        </p:txBody>
      </p:sp>
      <p:sp>
        <p:nvSpPr>
          <p:cNvPr id="5" name="Rectángulo 5"/>
          <p:cNvSpPr/>
          <p:nvPr/>
        </p:nvSpPr>
        <p:spPr>
          <a:xfrm>
            <a:off x="4439022" y="1872258"/>
            <a:ext cx="7034525" cy="1380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Demanda de Costa Rica  2014</a:t>
            </a:r>
            <a:endParaRPr lang="es-EC" b="1" dirty="0" smtClean="0"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nacional + importaciones – exportaciones = Consumo </a:t>
            </a:r>
            <a:endParaRPr lang="es-EC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36.000 + 7’296.255,7 - 43.352,45 =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7’288.903,25   </a:t>
            </a:r>
            <a:r>
              <a:rPr lang="es-EC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pares de zapatos requeridos.</a:t>
            </a:r>
          </a:p>
        </p:txBody>
      </p:sp>
      <p:sp>
        <p:nvSpPr>
          <p:cNvPr id="6" name="Rectángulo 6"/>
          <p:cNvSpPr/>
          <p:nvPr/>
        </p:nvSpPr>
        <p:spPr>
          <a:xfrm>
            <a:off x="4487437" y="3528442"/>
            <a:ext cx="7034525" cy="3261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Costa Rica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4,872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millones de habitantes *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(Pares de zapatos que se ha estimado que compran)  =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12.18</a:t>
            </a:r>
            <a:r>
              <a:rPr lang="es-EC" sz="2000" dirty="0" smtClean="0"/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de  pares de calzado al año (CONSUMO APARENTE DE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 LA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7’288.903,25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(pares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calzado requeridos anualmente)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CONSUMO APARENTE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</a:rPr>
              <a:t>12.18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(calzado que se requiere en realidad al año)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7’288.903,25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-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</a:rPr>
              <a:t>12.18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=</a:t>
            </a:r>
            <a:r>
              <a:rPr lang="es-EC" sz="2000" dirty="0"/>
              <a:t>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- 4´891.097 </a:t>
            </a:r>
            <a:r>
              <a:rPr lang="es-EC" sz="2000" dirty="0" smtClean="0"/>
              <a:t>millones de calzado </a:t>
            </a: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insatisfecha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520329"/>
            <a:ext cx="352839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83265" y="6228388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FLETE = </a:t>
            </a:r>
            <a:r>
              <a:rPr lang="es-EC" sz="2000" dirty="0" smtClean="0"/>
              <a:t>USD   </a:t>
            </a:r>
            <a:r>
              <a:rPr lang="es-EC" sz="2000" dirty="0"/>
              <a:t>2.15 x kg. </a:t>
            </a:r>
          </a:p>
        </p:txBody>
      </p:sp>
      <p:pic>
        <p:nvPicPr>
          <p:cNvPr id="8" name="4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DEMANDA INSATISFECHA DE PERÚ</a:t>
            </a:r>
            <a:endParaRPr lang="es-EC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9367" y="1872259"/>
            <a:ext cx="3312368" cy="40324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11030" y="1872258"/>
            <a:ext cx="7034525" cy="1380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Demanda de Perú  2014</a:t>
            </a:r>
            <a:endParaRPr lang="es-EC" b="1" dirty="0" smtClean="0"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nacional + importaciones – exportaciones = Consumo </a:t>
            </a:r>
            <a:endParaRPr lang="es-EC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 millones + 42.2 millones – 3.4 millones = </a:t>
            </a:r>
            <a:r>
              <a:rPr lang="es-EC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53.8  pares de zapatos requeridos.</a:t>
            </a:r>
          </a:p>
        </p:txBody>
      </p:sp>
      <p:sp>
        <p:nvSpPr>
          <p:cNvPr id="8" name="Rectángulo 6"/>
          <p:cNvSpPr/>
          <p:nvPr/>
        </p:nvSpPr>
        <p:spPr>
          <a:xfrm>
            <a:off x="4517822" y="3884601"/>
            <a:ext cx="7034525" cy="29320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Lima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30.38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millones de habitantes *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(Pares de zapatos que se ha estimado que compran)  =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66.84</a:t>
            </a:r>
            <a:r>
              <a:rPr lang="es-EC" sz="2000" dirty="0" smtClean="0"/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de  pares de calzado al año (CONSUMO APARENTE DE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PERÚ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 LA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53.8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(pares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calzado requeridos anualmente)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CONSUMO APARENTE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66.84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(calzado que se requiere en realidad al año)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53.8 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-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66.84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millones =</a:t>
            </a:r>
            <a:r>
              <a:rPr lang="es-EC" sz="2000" dirty="0"/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13.04 </a:t>
            </a:r>
            <a:r>
              <a:rPr lang="es-EC" sz="2000" dirty="0" smtClean="0"/>
              <a:t>millones de calzado </a:t>
            </a:r>
            <a:r>
              <a:rPr lang="es-EC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 insatisfecha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0630" y="6212118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FLETE = </a:t>
            </a:r>
            <a:r>
              <a:rPr lang="es-EC" sz="2000" dirty="0" smtClean="0"/>
              <a:t>USD   1.20 </a:t>
            </a:r>
            <a:r>
              <a:rPr lang="es-EC" sz="2000" dirty="0"/>
              <a:t>x kg. </a:t>
            </a:r>
          </a:p>
        </p:txBody>
      </p:sp>
      <p:pic>
        <p:nvPicPr>
          <p:cNvPr id="7" name="4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658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179730"/>
              </p:ext>
            </p:extLst>
          </p:nvPr>
        </p:nvGraphicFramePr>
        <p:xfrm>
          <a:off x="1774726" y="1368202"/>
          <a:ext cx="9073008" cy="51357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5219"/>
                <a:gridCol w="1933114"/>
                <a:gridCol w="1208870"/>
                <a:gridCol w="1230458"/>
                <a:gridCol w="2197555"/>
                <a:gridCol w="1207792"/>
              </a:tblGrid>
              <a:tr h="11723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PAIS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DEMANDA INSATISFECHA</a:t>
                      </a:r>
                      <a:endParaRPr lang="es-ES" sz="1600">
                        <a:effectLst/>
                        <a:latin typeface="+mn-lt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MILLONES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FLETE POR KG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DISTANCIA</a:t>
                      </a:r>
                      <a:endParaRPr lang="es-ES" sz="1600" dirty="0">
                        <a:effectLst/>
                        <a:latin typeface="+mn-lt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KM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PRECIO POR PARTIDA DOLARES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247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S" sz="16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 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 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 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6403.20</a:t>
                      </a:r>
                      <a:endParaRPr lang="es-E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6303.51</a:t>
                      </a:r>
                      <a:endParaRPr lang="es-E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6247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Bogotá-Colombia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S/O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1.05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832.54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</a:rPr>
                        <a:t>12.76 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40.58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6247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Lima-Perú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13.04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1.20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890.09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24.06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42.20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1723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San José- Costa Rica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5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2.15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1427.70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28.49</a:t>
                      </a:r>
                      <a:endParaRPr lang="es-E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58.18</a:t>
                      </a:r>
                      <a:endParaRPr lang="es-E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14886" y="286910"/>
            <a:ext cx="5256584" cy="79208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TriangleInverted">
              <a:avLst>
                <a:gd name="adj" fmla="val 6016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MERCADO META</a:t>
            </a:r>
            <a:endParaRPr lang="es-EC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C" sz="3600" b="1" dirty="0" smtClean="0"/>
              <a:t>REQUISITOS PREVIOS A LA EXPORTACIÓN</a:t>
            </a:r>
            <a:endParaRPr lang="es-EC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576" y="1656234"/>
            <a:ext cx="10971372" cy="475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Las exportaciones deberán ser acompañadas de los siguientes documentos:</a:t>
            </a:r>
            <a:endParaRPr lang="es-EC" dirty="0"/>
          </a:p>
          <a:p>
            <a:pPr lvl="0"/>
            <a:r>
              <a:rPr lang="es-EC" dirty="0"/>
              <a:t>RUC de exportador.</a:t>
            </a:r>
          </a:p>
          <a:p>
            <a:pPr lvl="0"/>
            <a:r>
              <a:rPr lang="es-EC" dirty="0"/>
              <a:t>Factura comercial original.</a:t>
            </a:r>
          </a:p>
          <a:p>
            <a:pPr lvl="0"/>
            <a:r>
              <a:rPr lang="es-EC" dirty="0"/>
              <a:t>Autorizaciones previas (cuando el caso lo amerite).</a:t>
            </a:r>
          </a:p>
          <a:p>
            <a:pPr lvl="0"/>
            <a:r>
              <a:rPr lang="es-EC" dirty="0"/>
              <a:t>Certificado de Origen (cuando el caso lo amerite).</a:t>
            </a:r>
          </a:p>
          <a:p>
            <a:pPr lvl="0"/>
            <a:r>
              <a:rPr lang="es-EC" dirty="0"/>
              <a:t>Registro como exportador a través de la página Web del Servicio Nacional de Aduana del Ecuador.</a:t>
            </a:r>
          </a:p>
          <a:p>
            <a:pPr lvl="0"/>
            <a:r>
              <a:rPr lang="es-EC" dirty="0"/>
              <a:t>Documento de </a:t>
            </a:r>
            <a:r>
              <a:rPr lang="es-EC" dirty="0" smtClean="0"/>
              <a:t>Transporte</a:t>
            </a:r>
            <a:endParaRPr lang="es-EC" dirty="0"/>
          </a:p>
        </p:txBody>
      </p:sp>
      <p:pic>
        <p:nvPicPr>
          <p:cNvPr id="1026" name="Picture 2" descr="http://api.ning.com/files/Zv0e1bgizgIdFr2c1VU8frKqbORbK9G6CAHaCuTFZZYDv7QykacsnBJbXn9PTFIKYWsB7hfli*aOR-2*Q99a20fxWXka2wP9/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22" y="2178740"/>
            <a:ext cx="2123071" cy="21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8TMw_nOKJXJMn6fgffkrrRvYd1HGPQfD_byH97HMzy4oSjfRSQ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8276"/>
          <a:stretch/>
        </p:blipFill>
        <p:spPr bwMode="auto">
          <a:xfrm>
            <a:off x="9852700" y="5283407"/>
            <a:ext cx="1728193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 Imagen" descr="http://blogs.espe.edu.ec/wp-content/uploads/2013/09/LOGO-PRINCIPAL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72058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5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0" y="144066"/>
            <a:ext cx="10981117" cy="863809"/>
          </a:xfrm>
        </p:spPr>
        <p:txBody>
          <a:bodyPr>
            <a:noAutofit/>
          </a:bodyPr>
          <a:lstStyle/>
          <a:p>
            <a:r>
              <a:rPr lang="es-EC" sz="1800" b="1" dirty="0"/>
              <a:t>INSTITUTO ECUATORIANO DE NORMALIZACION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REGLAMENTO TÉCNICO ECUATORIANO RTE INEN 013:2006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Etiquetado y rotulado de textiles, prendas de vestir, calzado y accesorios afines.</a:t>
            </a:r>
            <a:endParaRPr lang="es-ES" sz="1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781025"/>
              </p:ext>
            </p:extLst>
          </p:nvPr>
        </p:nvGraphicFramePr>
        <p:xfrm>
          <a:off x="2062758" y="1008162"/>
          <a:ext cx="7704856" cy="62329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00400"/>
                <a:gridCol w="4104456"/>
              </a:tblGrid>
              <a:tr h="21602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DETALLE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NORMA </a:t>
                      </a:r>
                      <a:r>
                        <a:rPr lang="es-EC" sz="1200" dirty="0">
                          <a:effectLst/>
                        </a:rPr>
                        <a:t>CON LA QUE DEBE CUMPLIR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3580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Cuero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Norma INEN 1810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3580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Suela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Norma INEN 1813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3580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Cuero forro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Norma INEN 1811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3580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Tallas del calzado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Norma INEN 1949,1950,1951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26942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EMPACADO 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ETIQUETADO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174016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El calzado se lo debe entregar en el lugar de venta en cajas de cartón, con un par de zapatos en cada una.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 etiqueta debe contener:</a:t>
                      </a: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Razón </a:t>
                      </a:r>
                      <a:r>
                        <a:rPr lang="es-EC" sz="1200" dirty="0">
                          <a:effectLst/>
                        </a:rPr>
                        <a:t>social del fabricante y marca comercial.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Denominación del producto.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Número del modelo, talla, color, clase de calidad.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Norma de referencia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1934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EMBALAJE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CALZADO DEBE ENTREGARSE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  <a:tr h="184379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Cada embalaje debe contener:</a:t>
                      </a: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  <a:r>
                        <a:rPr lang="es-EC" sz="1200" b="0" dirty="0" smtClean="0">
                          <a:effectLst/>
                        </a:rPr>
                        <a:t>Razón </a:t>
                      </a:r>
                      <a:r>
                        <a:rPr lang="es-EC" sz="1200" b="0" dirty="0">
                          <a:effectLst/>
                        </a:rPr>
                        <a:t>social del fabricante y marca comercial.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b="0" dirty="0">
                          <a:effectLst/>
                        </a:rPr>
                        <a:t>Denominación del producto.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b="0" dirty="0">
                          <a:effectLst/>
                        </a:rPr>
                        <a:t>Cantidad de pares.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b="0" dirty="0">
                          <a:effectLst/>
                        </a:rPr>
                        <a:t>País, cuidad, dirección del fabricante.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Cajas de cartón.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Bolsas con agarraderas o sin ellas.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C" sz="1200" dirty="0">
                          <a:effectLst/>
                        </a:rPr>
                        <a:t>No debe contener leyendas, ni descripciones que no puedan ser comprobadas.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6" marR="29706" marT="0" marB="0"/>
                </a:tc>
              </a:tr>
            </a:tbl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36342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6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598" y="251902"/>
            <a:ext cx="10971372" cy="912406"/>
          </a:xfrm>
        </p:spPr>
        <p:txBody>
          <a:bodyPr>
            <a:normAutofit/>
          </a:bodyPr>
          <a:lstStyle/>
          <a:p>
            <a:r>
              <a:rPr lang="es-EC" b="1" dirty="0" smtClean="0"/>
              <a:t>TIPOS DE ASOCIATIVIDAD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12235347"/>
              </p:ext>
            </p:extLst>
          </p:nvPr>
        </p:nvGraphicFramePr>
        <p:xfrm>
          <a:off x="2638822" y="1157041"/>
          <a:ext cx="715108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72058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9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CONSORCIO DE EXPORTACIÓN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958" y="1610717"/>
            <a:ext cx="2286000" cy="1714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56470" y="348553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Unir esfuerzos </a:t>
            </a:r>
            <a:endParaRPr lang="es-EC" dirty="0"/>
          </a:p>
        </p:txBody>
      </p:sp>
      <p:pic>
        <p:nvPicPr>
          <p:cNvPr id="1028" name="Picture 4" descr="Resultado de imagen para objetivo en co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1576412"/>
            <a:ext cx="21050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136335" y="24728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Objetivo en común</a:t>
            </a:r>
            <a:endParaRPr lang="es-EC" dirty="0"/>
          </a:p>
        </p:txBody>
      </p:sp>
      <p:pic>
        <p:nvPicPr>
          <p:cNvPr id="1032" name="Picture 8" descr="https://socioideas.files.wordpress.com/2015/04/conocimi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4343648"/>
            <a:ext cx="2915295" cy="23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50" y="4126988"/>
            <a:ext cx="6156176" cy="256507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756470" y="668236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Conocimiento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05142" y="67688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Tecnología</a:t>
            </a:r>
            <a:endParaRPr lang="es-EC" dirty="0"/>
          </a:p>
        </p:txBody>
      </p:sp>
      <p:pic>
        <p:nvPicPr>
          <p:cNvPr id="11" name="4 Imagen" descr="http://blogs.espe.edu.ec/wp-content/uploads/2013/09/LOGO-PRINCIPAL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25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976954"/>
              </p:ext>
            </p:extLst>
          </p:nvPr>
        </p:nvGraphicFramePr>
        <p:xfrm>
          <a:off x="622598" y="1296194"/>
          <a:ext cx="10971213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216074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11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CONSORCIO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38845"/>
              </p:ext>
            </p:extLst>
          </p:nvPr>
        </p:nvGraphicFramePr>
        <p:xfrm>
          <a:off x="2926854" y="1488520"/>
          <a:ext cx="10971213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8"/>
          <a:stretch>
            <a:fillRect/>
          </a:stretch>
        </p:blipFill>
        <p:spPr>
          <a:xfrm>
            <a:off x="334566" y="1296194"/>
            <a:ext cx="5184576" cy="3501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780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" t="20025" r="64461" b="33262"/>
          <a:stretch/>
        </p:blipFill>
        <p:spPr bwMode="auto">
          <a:xfrm>
            <a:off x="4439022" y="1008162"/>
            <a:ext cx="7180154" cy="54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2689770" y="2962932"/>
            <a:ext cx="10971372" cy="120015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CENTRO </a:t>
            </a:r>
            <a:br>
              <a:rPr lang="es-EC" b="1" dirty="0" smtClean="0"/>
            </a:br>
            <a:r>
              <a:rPr lang="es-EC" b="1" dirty="0" smtClean="0"/>
              <a:t>DE ACOPIO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882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17034" y="66675"/>
            <a:ext cx="8596668" cy="13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 smtClean="0">
                <a:solidFill>
                  <a:schemeClr val="bg2">
                    <a:lumMod val="10000"/>
                  </a:schemeClr>
                </a:solidFill>
              </a:rPr>
              <a:t>FUNDAMENTACIÓN TEÓRICA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03319" y="2660278"/>
            <a:ext cx="367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Objetivo 3:</a:t>
            </a:r>
          </a:p>
          <a:p>
            <a:r>
              <a:rPr lang="es-EC" dirty="0" smtClean="0"/>
              <a:t>Mejorar la calidad de vida de la población.</a:t>
            </a:r>
          </a:p>
          <a:p>
            <a:endParaRPr lang="es-EC" dirty="0" smtClean="0"/>
          </a:p>
          <a:p>
            <a:r>
              <a:rPr lang="es-EC" b="1" dirty="0" smtClean="0"/>
              <a:t>Objetivo 10:</a:t>
            </a:r>
          </a:p>
          <a:p>
            <a:r>
              <a:rPr lang="es-EC" dirty="0" smtClean="0"/>
              <a:t>Impulsar la transformación del la Matriz productiva</a:t>
            </a:r>
          </a:p>
          <a:p>
            <a:endParaRPr lang="es-EC" dirty="0"/>
          </a:p>
        </p:txBody>
      </p:sp>
      <p:pic>
        <p:nvPicPr>
          <p:cNvPr id="2054" name="Picture 6" descr="http://www.buenvivir.gob.ec/image/image_gallery?img_id=11945&amp;t=1374351407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0" y="1332198"/>
            <a:ext cx="4844409" cy="53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2854846" y="2693149"/>
            <a:ext cx="2520280" cy="79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4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lh4.ggpht.com/-r-fEP7g7Fvc/UXdcyb0r1II/AAAAAAAACoM/CUi6SMnb5nI/Gifs-animados-flechas-se%2525C3%2525B1alizadores%252520%25252822%252529_thumb.gif?imgmax=8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808362"/>
            <a:ext cx="963969" cy="6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h4.ggpht.com/-r-fEP7g7Fvc/UXdcyb0r1II/AAAAAAAACoM/CUi6SMnb5nI/Gifs-animados-flechas-se%2525C3%2525B1alizadores%252520%25252822%252529_thumb.gif?imgmax=8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3758446"/>
            <a:ext cx="963969" cy="6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20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7414" y="2352179"/>
            <a:ext cx="4693597" cy="120015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CONSORCIO DE EXPORTACIÓN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90518"/>
              </p:ext>
            </p:extLst>
          </p:nvPr>
        </p:nvGraphicFramePr>
        <p:xfrm>
          <a:off x="406574" y="672108"/>
          <a:ext cx="7285806" cy="456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383238" y="410450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Estatutos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Acuerdos de los accionistas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Reglamento interno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Tamaño del consorcio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Financiamiento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Nombre del consorcio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Funcionamiento del consorcio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9767614" y="5400650"/>
            <a:ext cx="164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AMVASHOES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9561442" y="429182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CONEXCAL</a:t>
            </a:r>
            <a:endParaRPr lang="es-EC" dirty="0"/>
          </a:p>
        </p:txBody>
      </p:sp>
      <p:pic>
        <p:nvPicPr>
          <p:cNvPr id="9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44" y="288082"/>
            <a:ext cx="197881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http://clasedelenguayliteratura.wikispaces.com/file/view/Business062-150.gif/163089123/105x105/Business062-15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62" y="454429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396" y="288082"/>
            <a:ext cx="10985634" cy="2369478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COSTO MENSUAL Y ANUAL POR PAR DE ZAPATOS Y SANDALIAS DE LAS PARTIDAS 6403.20 Y LA PARTIDA 6403.51</a:t>
            </a:r>
            <a:endParaRPr lang="es-EC" sz="32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67387"/>
              </p:ext>
            </p:extLst>
          </p:nvPr>
        </p:nvGraphicFramePr>
        <p:xfrm>
          <a:off x="3676382" y="2520330"/>
          <a:ext cx="4981662" cy="3413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60433"/>
                <a:gridCol w="1171209"/>
                <a:gridCol w="1350020"/>
              </a:tblGrid>
              <a:tr h="65468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DESCRIPCION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PARTIDA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CUESTA PRODUCIR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6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Calzado con suela de cuero natural y parte superior de tiras de cuero.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6403.20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54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Los demás calzados con suela de cuero natural que cubran el tobillo.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6403.51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20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521" y="288370"/>
            <a:ext cx="10971372" cy="2808024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COSTO DE PRODUCCIÓN POR PAR MENSUAL Y ANUAL  DE LAS  PARTIDAS 6403.20 CORRESPONDIENTE A CALZADO CON SUELA DE CUERO NATURAL Y PARTE SUPERIOR DE TIRAS DE CUERO Y LA PARTIDA 6403.51 CORRESPONDIENTE A LOS DEMÁS CALZADOS CON SUELA DE CUERO NATURAL QUE CUBRAN EL TOBILLO.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30601"/>
              </p:ext>
            </p:extLst>
          </p:nvPr>
        </p:nvGraphicFramePr>
        <p:xfrm>
          <a:off x="400035" y="2880370"/>
          <a:ext cx="11390343" cy="3886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57814"/>
                <a:gridCol w="965880"/>
                <a:gridCol w="1012022"/>
                <a:gridCol w="1246649"/>
                <a:gridCol w="1246649"/>
                <a:gridCol w="829797"/>
                <a:gridCol w="829797"/>
                <a:gridCol w="969009"/>
                <a:gridCol w="1045653"/>
                <a:gridCol w="1045653"/>
                <a:gridCol w="741420"/>
              </a:tblGrid>
              <a:tr h="61531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DESCRIPCION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PARTIDA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COSTO </a:t>
                      </a:r>
                      <a:r>
                        <a:rPr lang="es-EC" sz="1050" dirty="0">
                          <a:effectLst/>
                        </a:rPr>
                        <a:t>POR CALZADO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CANTIDAD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 DE PRODUCCION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FLETE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SEGURO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 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 UNITARIO SIN UTILIDAD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UTILIDAD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PVP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21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Calzado con suela de cuero natural y parte superior de tiras de cuero.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6403.20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7500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112500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1200.45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121245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16.17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16.17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32.33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5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90000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1350000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90540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14405.4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1454945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16.17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16.17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32.33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21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demás calzados con suela de cuero natural que cubran el tobillo.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6403.51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150000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1575.45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159120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21.22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21.22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42.43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4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1800000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90540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18905.4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1909445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21.22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21.22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42.43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523" y="540398"/>
            <a:ext cx="10971372" cy="120015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GANANCIA DE LOS PRODUCTORES POR PAR A NIVEL NACIONAL POR PARTIDA ARANCELARIA</a:t>
            </a:r>
            <a:endParaRPr lang="es-EC" sz="2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19666"/>
              </p:ext>
            </p:extLst>
          </p:nvPr>
        </p:nvGraphicFramePr>
        <p:xfrm>
          <a:off x="609521" y="1872258"/>
          <a:ext cx="11003543" cy="43586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96109"/>
                <a:gridCol w="949108"/>
                <a:gridCol w="1066983"/>
                <a:gridCol w="993365"/>
                <a:gridCol w="956136"/>
                <a:gridCol w="1189448"/>
                <a:gridCol w="1487959"/>
                <a:gridCol w="1540772"/>
                <a:gridCol w="1423663"/>
              </a:tblGrid>
              <a:tr h="80518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DESCRIPCION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PARTIDA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CUESTA PRODUCIR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PRECIO DE VENTA NACIONAL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GANANCIA POR PAR EN DOLARES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GANANCIA MENSUAL NACIONAL CADA PRODUCTOR 300 PARES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GANANCIA MENSUAL NACIONAL 25 PRODUCTORES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GANANCIA ANUAL NACIONAL 25 PRODUCTORES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GANANCIA POR PAR PORCENTUAL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40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Calzado con suela de cuero natural y parte superior de tiras de cuero.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6403.20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6000.00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150000.00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1800000.00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33</a:t>
                      </a:r>
                      <a:r>
                        <a:rPr lang="es-EC" sz="11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12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Los demás calzados con suela de cuero natural que cubran el tobillo.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6403.51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28.00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8.00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8400.00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r>
                        <a:rPr lang="es-EC" sz="1100" dirty="0" smtClean="0">
                          <a:effectLst/>
                        </a:rPr>
                        <a:t>210000.00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2520000.00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r>
                        <a:rPr lang="es-EC" sz="1100" dirty="0" smtClean="0">
                          <a:effectLst/>
                        </a:rPr>
                        <a:t>40%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6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456084"/>
            <a:ext cx="10971372" cy="1200150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VALOR INCREMENTAL DE LA PROPUESTA PLANTEADA POR PAR DE ZAPATO A SER EXPORTADO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389672"/>
              </p:ext>
            </p:extLst>
          </p:nvPr>
        </p:nvGraphicFramePr>
        <p:xfrm>
          <a:off x="2206774" y="1296194"/>
          <a:ext cx="6918382" cy="542605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90918"/>
                <a:gridCol w="718430"/>
                <a:gridCol w="1046258"/>
                <a:gridCol w="1054978"/>
                <a:gridCol w="1544974"/>
                <a:gridCol w="1062824"/>
              </a:tblGrid>
              <a:tr h="82045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DESCRIPCION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PARTIDA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CUESTA </a:t>
                      </a:r>
                      <a:r>
                        <a:rPr lang="es-EC" sz="1000" dirty="0" smtClean="0">
                          <a:effectLst/>
                        </a:rPr>
                        <a:t>PRODUCIR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PRECIO DE VENTA </a:t>
                      </a:r>
                      <a:r>
                        <a:rPr lang="es-EC" sz="1000" dirty="0" smtClean="0">
                          <a:effectLst/>
                        </a:rPr>
                        <a:t>NACIONAL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PRECIO DE VENTA </a:t>
                      </a:r>
                      <a:r>
                        <a:rPr lang="es-EC" sz="1000" dirty="0" smtClean="0">
                          <a:effectLst/>
                        </a:rPr>
                        <a:t>INTERNACIONAL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VALOR INCREMETAL</a:t>
                      </a:r>
                      <a:r>
                        <a:rPr lang="es-EC" sz="1000" baseline="0" dirty="0" smtClean="0">
                          <a:effectLst/>
                        </a:rPr>
                        <a:t> </a:t>
                      </a:r>
                      <a:r>
                        <a:rPr lang="es-EC" sz="1000" dirty="0" smtClean="0">
                          <a:effectLst/>
                        </a:rPr>
                        <a:t>POR PAR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132618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Calzado con suela de cuero natural y parte superior de tiras de cuero.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6403.20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Mayoristas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18,00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23,00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Detallistas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26,00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PVP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25,00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132618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Los demás calzados con suela de cuero natural que cubran el tobillo.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6403.51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PRECIO DE VENTA NACIONAL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PRECIO DE VENTA INTERNACIONAL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</a:rPr>
                        <a:t>VALOR INCREMENTAL</a:t>
                      </a:r>
                      <a:r>
                        <a:rPr lang="es-EC" sz="1000" b="1" baseline="0" dirty="0" smtClean="0">
                          <a:effectLst/>
                        </a:rPr>
                        <a:t> </a:t>
                      </a:r>
                      <a:r>
                        <a:rPr lang="es-EC" sz="1000" b="1" dirty="0" smtClean="0">
                          <a:effectLst/>
                        </a:rPr>
                        <a:t> </a:t>
                      </a:r>
                      <a:r>
                        <a:rPr lang="es-EC" sz="1000" b="1" dirty="0">
                          <a:effectLst/>
                        </a:rPr>
                        <a:t>POR </a:t>
                      </a:r>
                      <a:r>
                        <a:rPr lang="es-EC" sz="1000" b="1" dirty="0" smtClean="0">
                          <a:effectLst/>
                        </a:rPr>
                        <a:t>PAR</a:t>
                      </a: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DOLARES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Mayoristas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Detallistas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  <a:tr h="26523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PVP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35,00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40,00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39" marR="625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1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BENEFICIOS POR FAMILIA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136208"/>
              </p:ext>
            </p:extLst>
          </p:nvPr>
        </p:nvGraphicFramePr>
        <p:xfrm>
          <a:off x="360080" y="3035510"/>
          <a:ext cx="5140124" cy="25603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878645"/>
                <a:gridCol w="1284508"/>
                <a:gridCol w="1026491"/>
                <a:gridCol w="950480"/>
              </a:tblGrid>
              <a:tr h="977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PARTIDA 6403.20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BENEFICIO POR FAMILIA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4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Calzado con suela de cuero natural y parte superior de tiras de cuero.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4934,32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3947,46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986,86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44528"/>
              </p:ext>
            </p:extLst>
          </p:nvPr>
        </p:nvGraphicFramePr>
        <p:xfrm>
          <a:off x="6455246" y="3024386"/>
          <a:ext cx="5184576" cy="25603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31935"/>
                <a:gridCol w="1213337"/>
                <a:gridCol w="962108"/>
                <a:gridCol w="1077196"/>
              </a:tblGrid>
              <a:tr h="11811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PARTIDA 6403.51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BENEFICIO POR FAMILIA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2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Los demás calzados con suela de cuero natural que cubran el tobillo.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6524,32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5219,46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1304,86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134766" y="1791851"/>
            <a:ext cx="18787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b="1" dirty="0" smtClean="0"/>
              <a:t>$123357,98</a:t>
            </a:r>
          </a:p>
          <a:p>
            <a:r>
              <a:rPr lang="es-ES" dirty="0" smtClean="0"/>
              <a:t>25 PRODUCTORES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248871" y="1828474"/>
            <a:ext cx="187878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b="1" dirty="0" smtClean="0"/>
              <a:t>$163107,98</a:t>
            </a:r>
          </a:p>
          <a:p>
            <a:pPr algn="ctr"/>
            <a:r>
              <a:rPr lang="es-ES" dirty="0" smtClean="0"/>
              <a:t>25 PRODUCTORES</a:t>
            </a:r>
          </a:p>
        </p:txBody>
      </p:sp>
    </p:spTree>
    <p:extLst>
      <p:ext uri="{BB962C8B-B14F-4D97-AF65-F5344CB8AC3E}">
        <p14:creationId xmlns:p14="http://schemas.microsoft.com/office/powerpoint/2010/main" val="2435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01552"/>
              </p:ext>
            </p:extLst>
          </p:nvPr>
        </p:nvGraphicFramePr>
        <p:xfrm>
          <a:off x="610053" y="1008162"/>
          <a:ext cx="10971213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CONCLUSIONES</a:t>
            </a:r>
            <a:endParaRPr lang="es-ES" b="1" dirty="0"/>
          </a:p>
        </p:txBody>
      </p:sp>
      <p:pic>
        <p:nvPicPr>
          <p:cNvPr id="7170" name="Picture 2" descr="http://i.imgur.com/RcOWNLy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4670326"/>
            <a:ext cx="2181622" cy="21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ifss.com/profesiones/zapateros/zapatero-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4666463"/>
            <a:ext cx="1390963" cy="20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50.tinypic.com/140j3o1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78" y="4562314"/>
            <a:ext cx="2397646" cy="23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28862"/>
              </p:ext>
            </p:extLst>
          </p:nvPr>
        </p:nvGraphicFramePr>
        <p:xfrm>
          <a:off x="406574" y="936154"/>
          <a:ext cx="11305256" cy="547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4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RECOMENDACIONES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907763"/>
              </p:ext>
            </p:extLst>
          </p:nvPr>
        </p:nvGraphicFramePr>
        <p:xfrm>
          <a:off x="766614" y="1087437"/>
          <a:ext cx="10971213" cy="589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2.bp.blogspot.com/-MIKaIo6uZsA/TlzokStdcwI/AAAAAAAACao/j3Lrjuf3ehk/s320/economia-america-lat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099">
            <a:off x="751467" y="1918204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analgif.net/Gifs-animados/Profesiones/Zapateros/Imagen-animada-Zapatero-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10" y="1536144"/>
            <a:ext cx="14859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78582" y="2376314"/>
            <a:ext cx="1097137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_tradnl" sz="9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</a:p>
          <a:p>
            <a:pPr marL="0" indent="0" algn="ctr">
              <a:buNone/>
            </a:pPr>
            <a:r>
              <a:rPr lang="es-ES_tradnl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POR SU ATENCIÓN</a:t>
            </a:r>
            <a:endParaRPr lang="es-ES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4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22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07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GENERALIDADES DEL CALZADO</a:t>
            </a:r>
            <a:endParaRPr lang="es-EC" b="1" dirty="0"/>
          </a:p>
        </p:txBody>
      </p:sp>
      <p:pic>
        <p:nvPicPr>
          <p:cNvPr id="3074" name="Picture 2" descr="https://upload.wikimedia.org/wikipedia/commons/thumb/3/32/Cantones_de_Tungurahua.png/300px-Cantones_de_Tungurah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1436898"/>
            <a:ext cx="2447349" cy="16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94056" y="180039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El 50% de la producción </a:t>
            </a:r>
            <a:r>
              <a:rPr lang="es-EC" sz="2000" dirty="0" smtClean="0"/>
              <a:t>nacional.</a:t>
            </a:r>
            <a:endParaRPr lang="es-EC" sz="2000" dirty="0"/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 t="58543" r="34193" b="13121"/>
          <a:stretch/>
        </p:blipFill>
        <p:spPr bwMode="auto">
          <a:xfrm rot="16200000">
            <a:off x="3455620" y="3466774"/>
            <a:ext cx="2117035" cy="2233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54646" y="458335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El 45% es cuero</a:t>
            </a:r>
            <a:endParaRPr lang="es-EC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798910" y="1559023"/>
            <a:ext cx="240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Manera</a:t>
            </a:r>
          </a:p>
          <a:p>
            <a:pPr algn="ctr"/>
            <a:r>
              <a:rPr lang="es-EC" sz="2000" dirty="0" smtClean="0"/>
              <a:t>artesanal.</a:t>
            </a:r>
            <a:endParaRPr lang="es-EC" sz="2000" dirty="0"/>
          </a:p>
        </p:txBody>
      </p:sp>
      <p:pic>
        <p:nvPicPr>
          <p:cNvPr id="3078" name="Picture 6" descr="http://images.quebarato.com.co/T440x/calzado+artesanal+cali+valle+del+cauca+colombia__79A0E9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16614" r="7628" b="11161"/>
          <a:stretch/>
        </p:blipFill>
        <p:spPr bwMode="auto">
          <a:xfrm>
            <a:off x="7880367" y="2466325"/>
            <a:ext cx="1837087" cy="11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s.advisto.com/user_images/99179_6805_sandalia_boomerang_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/>
        </p:blipFill>
        <p:spPr bwMode="auto">
          <a:xfrm>
            <a:off x="6880339" y="1444618"/>
            <a:ext cx="1667878" cy="11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024150" y="1016782"/>
            <a:ext cx="217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24 Curtiembres   </a:t>
            </a:r>
            <a:endParaRPr lang="es-EC" sz="2000" dirty="0"/>
          </a:p>
        </p:txBody>
      </p:sp>
      <p:sp>
        <p:nvSpPr>
          <p:cNvPr id="5" name="4 Rectángulo"/>
          <p:cNvSpPr/>
          <p:nvPr/>
        </p:nvSpPr>
        <p:spPr>
          <a:xfrm>
            <a:off x="6486416" y="5944310"/>
            <a:ext cx="5517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/>
              <a:t>2014 se exporto un valor FOB de 38,9 </a:t>
            </a:r>
            <a:r>
              <a:rPr lang="es-EC" dirty="0"/>
              <a:t>miles de millones </a:t>
            </a:r>
            <a:endParaRPr lang="es-EC" dirty="0" smtClean="0"/>
          </a:p>
          <a:p>
            <a:pPr algn="ctr"/>
            <a:r>
              <a:rPr lang="es-EC" dirty="0" smtClean="0"/>
              <a:t>Colombia</a:t>
            </a:r>
            <a:r>
              <a:rPr lang="es-EC" dirty="0"/>
              <a:t>, Perú, Venezuela, Guatemala y Estados </a:t>
            </a:r>
            <a:r>
              <a:rPr lang="es-EC" dirty="0" smtClean="0"/>
              <a:t>Unidos</a:t>
            </a:r>
            <a:endParaRPr lang="es-EC" dirty="0"/>
          </a:p>
          <a:p>
            <a:pPr algn="ctr"/>
            <a:endParaRPr lang="es-EC" dirty="0"/>
          </a:p>
        </p:txBody>
      </p:sp>
      <p:pic>
        <p:nvPicPr>
          <p:cNvPr id="3080" name="Picture 8" descr="https://bcampdera.files.wordpress.com/2013/07/cuer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3826789"/>
            <a:ext cx="2058154" cy="18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36342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9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600" b="1" dirty="0" smtClean="0"/>
              <a:t>PRINCIPALES PROVINCIAS DE PRODUCCIÓN DE CALZADO</a:t>
            </a:r>
            <a:endParaRPr lang="es-EC" sz="36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84577863"/>
              </p:ext>
            </p:extLst>
          </p:nvPr>
        </p:nvGraphicFramePr>
        <p:xfrm>
          <a:off x="982639" y="1937066"/>
          <a:ext cx="3631423" cy="344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muchomejorecuador.org.ec/directorio/imgs/empresas/server/php/files/397-Caltu_camara_calzado_tungurahua_1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60" y="1738100"/>
            <a:ext cx="3246438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Igual que"/>
          <p:cNvSpPr/>
          <p:nvPr/>
        </p:nvSpPr>
        <p:spPr>
          <a:xfrm>
            <a:off x="5303118" y="3312960"/>
            <a:ext cx="1512168" cy="710808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05025" y="5641877"/>
            <a:ext cx="275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70 socios</a:t>
            </a:r>
            <a:endParaRPr lang="es-EC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30710" y="1495726"/>
            <a:ext cx="275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2500 socios</a:t>
            </a:r>
            <a:endParaRPr lang="es-EC" sz="2400" dirty="0"/>
          </a:p>
        </p:txBody>
      </p:sp>
      <p:pic>
        <p:nvPicPr>
          <p:cNvPr id="9" name="4 Imagen" descr="http://blogs.espe.edu.ec/wp-content/uploads/2013/09/LOGO-PRINCIPAL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79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742" y="452860"/>
            <a:ext cx="7911082" cy="6099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ruminahui.de/uploads/1/2/3/7/1237141/932038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4104506"/>
            <a:ext cx="2819689" cy="19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59795"/>
            <a:ext cx="10971372" cy="120015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RESTRICCIÓN A LAS EXPORTACIONES DE CUERO Y PIELES</a:t>
            </a:r>
            <a:endParaRPr lang="es-EC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33541"/>
              </p:ext>
            </p:extLst>
          </p:nvPr>
        </p:nvGraphicFramePr>
        <p:xfrm>
          <a:off x="609600" y="1679575"/>
          <a:ext cx="10971213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blogs.espe.edu.ec/wp-content/uploads/2013/09/LOGO-PRINCIPAL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72058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3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598" y="198072"/>
            <a:ext cx="10971372" cy="1200150"/>
          </a:xfrm>
        </p:spPr>
        <p:txBody>
          <a:bodyPr/>
          <a:lstStyle/>
          <a:p>
            <a:pPr algn="l"/>
            <a:r>
              <a:rPr lang="es-EC" b="1" dirty="0" smtClean="0"/>
              <a:t>CALTU</a:t>
            </a:r>
            <a:endParaRPr lang="es-EC" b="1" dirty="0"/>
          </a:p>
        </p:txBody>
      </p:sp>
      <p:graphicFrame>
        <p:nvGraphicFramePr>
          <p:cNvPr id="7" name="Diagrama 4"/>
          <p:cNvGraphicFramePr/>
          <p:nvPr>
            <p:extLst>
              <p:ext uri="{D42A27DB-BD31-4B8C-83A1-F6EECF244321}">
                <p14:modId xmlns:p14="http://schemas.microsoft.com/office/powerpoint/2010/main" val="3036184792"/>
              </p:ext>
            </p:extLst>
          </p:nvPr>
        </p:nvGraphicFramePr>
        <p:xfrm>
          <a:off x="2062758" y="424897"/>
          <a:ext cx="9577064" cy="650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fashionnetasia.com/files/News/CALTU%20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9" y="2883991"/>
            <a:ext cx="2635493" cy="19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://blogs.espe.edu.ec/wp-content/uploads/2013/09/LOGO-PRINCIPAL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48" y="144066"/>
            <a:ext cx="1978810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3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744116"/>
            <a:ext cx="10971372" cy="1200150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LAS EXPORTACIONES DE ECUADOR AL MUNDO SON LAS SIGUIENTES: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b="1" dirty="0"/>
          </a:p>
        </p:txBody>
      </p:sp>
      <p:pic>
        <p:nvPicPr>
          <p:cNvPr id="5" name="Marcador de contenido 3"/>
          <p:cNvPicPr>
            <a:picLocks/>
          </p:cNvPicPr>
          <p:nvPr/>
        </p:nvPicPr>
        <p:blipFill rotWithShape="1">
          <a:blip r:embed="rId2" cstate="print"/>
          <a:srcRect l="30550" t="21253" r="31772" b="40647"/>
          <a:stretch/>
        </p:blipFill>
        <p:spPr bwMode="auto">
          <a:xfrm>
            <a:off x="2134766" y="1872258"/>
            <a:ext cx="8211810" cy="468052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34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1662</Words>
  <Application>Microsoft Office PowerPoint</Application>
  <PresentationFormat>Personalizado</PresentationFormat>
  <Paragraphs>497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TEORÍA DE LA  INDUSTRIALIZACIÓN</vt:lpstr>
      <vt:lpstr>Presentación de PowerPoint</vt:lpstr>
      <vt:lpstr>GENERALIDADES DEL CALZADO</vt:lpstr>
      <vt:lpstr>PRINCIPALES PROVINCIAS DE PRODUCCIÓN DE CALZADO</vt:lpstr>
      <vt:lpstr>Presentación de PowerPoint</vt:lpstr>
      <vt:lpstr>RESTRICCIÓN A LAS EXPORTACIONES DE CUERO Y PIELES</vt:lpstr>
      <vt:lpstr>CALTU</vt:lpstr>
      <vt:lpstr>LAS EXPORTACIONES DE ECUADOR AL MUNDO SON LAS SIGUIENTES: </vt:lpstr>
      <vt:lpstr>CADENA DE VALOR</vt:lpstr>
      <vt:lpstr>ASOCIATIVIDAD INVOLUCRA</vt:lpstr>
      <vt:lpstr>PRODUCTO </vt:lpstr>
      <vt:lpstr>Presentación de PowerPoint</vt:lpstr>
      <vt:lpstr>PRODUCCIÓN NACIONAL</vt:lpstr>
      <vt:lpstr>Presentación de PowerPoint</vt:lpstr>
      <vt:lpstr>CALZADO EN EL MUNDO 6403.20</vt:lpstr>
      <vt:lpstr>CALZADO EN EL MUNDO 6403.51</vt:lpstr>
      <vt:lpstr>Presentación de PowerPoint</vt:lpstr>
      <vt:lpstr>Presentación de PowerPoint</vt:lpstr>
      <vt:lpstr>Presentación de PowerPoint</vt:lpstr>
      <vt:lpstr>DEMANDA INSATISFECHA DE PERÚ</vt:lpstr>
      <vt:lpstr>Presentación de PowerPoint</vt:lpstr>
      <vt:lpstr>REQUISITOS PREVIOS A LA EXPORTACIÓN</vt:lpstr>
      <vt:lpstr>INSTITUTO ECUATORIANO DE NORMALIZACION REGLAMENTO TÉCNICO ECUATORIANO RTE INEN 013:2006 Etiquetado y rotulado de textiles, prendas de vestir, calzado y accesorios afines.</vt:lpstr>
      <vt:lpstr>TIPOS DE ASOCIATIVIDAD</vt:lpstr>
      <vt:lpstr>CONSORCIO DE EXPORTACIÓN</vt:lpstr>
      <vt:lpstr>Presentación de PowerPoint</vt:lpstr>
      <vt:lpstr>CONSORCIO</vt:lpstr>
      <vt:lpstr>CENTRO  DE ACOPIO</vt:lpstr>
      <vt:lpstr>CONSORCIO DE EXPORTACIÓN</vt:lpstr>
      <vt:lpstr>COSTO MENSUAL Y ANUAL POR PAR DE ZAPATOS Y SANDALIAS DE LAS PARTIDAS 6403.20 Y LA PARTIDA 6403.51</vt:lpstr>
      <vt:lpstr>COSTO DE PRODUCCIÓN POR PAR MENSUAL Y ANUAL  DE LAS  PARTIDAS 6403.20 CORRESPONDIENTE A CALZADO CON SUELA DE CUERO NATURAL Y PARTE SUPERIOR DE TIRAS DE CUERO Y LA PARTIDA 6403.51 CORRESPONDIENTE A LOS DEMÁS CALZADOS CON SUELA DE CUERO NATURAL QUE CUBRAN EL TOBILLO. </vt:lpstr>
      <vt:lpstr>GANANCIA DE LOS PRODUCTORES POR PAR A NIVEL NACIONAL POR PARTIDA ARANCELARIA</vt:lpstr>
      <vt:lpstr>VALOR INCREMENTAL DE LA PROPUESTA PLANTEADA POR PAR DE ZAPATO A SER EXPORTADO </vt:lpstr>
      <vt:lpstr>BENEFICIOS POR FAMILIA</vt:lpstr>
      <vt:lpstr>CONCLUSIONES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MAYA</cp:lastModifiedBy>
  <cp:revision>214</cp:revision>
  <dcterms:created xsi:type="dcterms:W3CDTF">2015-09-24T14:13:47Z</dcterms:created>
  <dcterms:modified xsi:type="dcterms:W3CDTF">2016-03-21T20:50:31Z</dcterms:modified>
</cp:coreProperties>
</file>