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2" r:id="rId4"/>
    <p:sldId id="264" r:id="rId5"/>
    <p:sldId id="260" r:id="rId6"/>
    <p:sldId id="265" r:id="rId7"/>
    <p:sldId id="267" r:id="rId8"/>
    <p:sldId id="268" r:id="rId9"/>
    <p:sldId id="270" r:id="rId10"/>
    <p:sldId id="269" r:id="rId11"/>
    <p:sldId id="271" r:id="rId12"/>
    <p:sldId id="272" r:id="rId13"/>
    <p:sldId id="273" r:id="rId14"/>
    <p:sldId id="283" r:id="rId15"/>
    <p:sldId id="284" r:id="rId16"/>
    <p:sldId id="286" r:id="rId17"/>
    <p:sldId id="275" r:id="rId18"/>
    <p:sldId id="276" r:id="rId19"/>
    <p:sldId id="274" r:id="rId20"/>
    <p:sldId id="277" r:id="rId21"/>
    <p:sldId id="278" r:id="rId22"/>
    <p:sldId id="279" r:id="rId23"/>
    <p:sldId id="281" r:id="rId24"/>
    <p:sldId id="282"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ancisca\Desktop\Documentos\Tesis%20vivina\Tesis\ANALISIS%20FINACIERO%20DE%20LA%20EMPRESA%20TRASNESMERALD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ancisca\Desktop\Documentos\Tesis%20vivina\Tesis\ANALISIS%20FINACIERO%20DE%20LA%20EMPRESA%20TRASNESMERALD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ancisca\Desktop\Documentos\Tesis%20vivina\Tesis\ANALISIS%20FINACIERO%20DE%20LA%20EMPRESA%20TRASNESMERALD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rancisca\Desktop\Documentos\Tesis%20vivina\Tesis\ANALISIS%20FINACIERO%20DE%20LA%20EMPRESA%20TRASNESMERALD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rancisca\Desktop\Documentos\Tesis%20vivina\Tesis\ANALISIS%20FINACIERO%20DE%20LA%20EMPRESA%20TRASNESMERALDA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EVOLUCION DE ESTRUCTURA</a:t>
            </a:r>
            <a:r>
              <a:rPr lang="es-MX" baseline="0"/>
              <a:t> FINANCIERA</a:t>
            </a:r>
            <a:endParaRPr lang="es-MX"/>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 A. HORIZONTAL'!$A$22</c:f>
              <c:strCache>
                <c:ptCount val="1"/>
                <c:pt idx="0">
                  <c:v>Total Activo</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Ref>
              <c:f>'ES. A. HORIZONTAL'!$C$4:$E$4</c:f>
              <c:numCache>
                <c:formatCode>General</c:formatCode>
                <c:ptCount val="3"/>
                <c:pt idx="0">
                  <c:v>2012</c:v>
                </c:pt>
                <c:pt idx="1">
                  <c:v>2013</c:v>
                </c:pt>
                <c:pt idx="2">
                  <c:v>2014</c:v>
                </c:pt>
              </c:numCache>
            </c:numRef>
          </c:cat>
          <c:val>
            <c:numRef>
              <c:f>('ES. A. HORIZONTAL'!$G$22,'ES. A. HORIZONTAL'!$I$22,'ES. A. HORIZONTAL'!$K$22)</c:f>
              <c:numCache>
                <c:formatCode>_-* #,##0.00\ _€_-;\-* #,##0.00\ _€_-;_-* "-"??\ _€_-;_-@_-</c:formatCode>
                <c:ptCount val="3"/>
                <c:pt idx="0">
                  <c:v>2259.5099999993108</c:v>
                </c:pt>
                <c:pt idx="1">
                  <c:v>1798178.9100000011</c:v>
                </c:pt>
                <c:pt idx="2">
                  <c:v>787209.51999999955</c:v>
                </c:pt>
              </c:numCache>
            </c:numRef>
          </c:val>
        </c:ser>
        <c:ser>
          <c:idx val="1"/>
          <c:order val="1"/>
          <c:tx>
            <c:strRef>
              <c:f>'ES. A. HORIZONTAL'!$A$39</c:f>
              <c:strCache>
                <c:ptCount val="1"/>
                <c:pt idx="0">
                  <c:v>Total Pasivo</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numRef>
              <c:f>'ES. A. HORIZONTAL'!$C$4:$E$4</c:f>
              <c:numCache>
                <c:formatCode>General</c:formatCode>
                <c:ptCount val="3"/>
                <c:pt idx="0">
                  <c:v>2012</c:v>
                </c:pt>
                <c:pt idx="1">
                  <c:v>2013</c:v>
                </c:pt>
                <c:pt idx="2">
                  <c:v>2014</c:v>
                </c:pt>
              </c:numCache>
            </c:numRef>
          </c:cat>
          <c:val>
            <c:numRef>
              <c:f>('ES. A. HORIZONTAL'!$G$39,'ES. A. HORIZONTAL'!$I$39,'ES. A. HORIZONTAL'!$K$39)</c:f>
              <c:numCache>
                <c:formatCode>_-* #,##0.00\ _€_-;\-* #,##0.00\ _€_-;_-* "-"??\ _€_-;_-@_-</c:formatCode>
                <c:ptCount val="3"/>
                <c:pt idx="0">
                  <c:v>-63187.760000000126</c:v>
                </c:pt>
                <c:pt idx="1">
                  <c:v>1809053.5999999996</c:v>
                </c:pt>
                <c:pt idx="2">
                  <c:v>2606413.38</c:v>
                </c:pt>
              </c:numCache>
            </c:numRef>
          </c:val>
        </c:ser>
        <c:ser>
          <c:idx val="2"/>
          <c:order val="2"/>
          <c:tx>
            <c:strRef>
              <c:f>'ES. A. HORIZONTAL'!$A$51</c:f>
              <c:strCache>
                <c:ptCount val="1"/>
                <c:pt idx="0">
                  <c:v>Total Patrimonio</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cat>
            <c:numRef>
              <c:f>'ES. A. HORIZONTAL'!$C$4:$E$4</c:f>
              <c:numCache>
                <c:formatCode>General</c:formatCode>
                <c:ptCount val="3"/>
                <c:pt idx="0">
                  <c:v>2012</c:v>
                </c:pt>
                <c:pt idx="1">
                  <c:v>2013</c:v>
                </c:pt>
                <c:pt idx="2">
                  <c:v>2014</c:v>
                </c:pt>
              </c:numCache>
            </c:numRef>
          </c:cat>
          <c:val>
            <c:numRef>
              <c:f>('ES. A. HORIZONTAL'!$G$51,'ES. A. HORIZONTAL'!$I$51,'ES. A. HORIZONTAL'!$K$51)</c:f>
              <c:numCache>
                <c:formatCode>_-* #,##0.00\ _€_-;\-* #,##0.00\ _€_-;_-* "-"??\ _€_-;_-@_-</c:formatCode>
                <c:ptCount val="3"/>
                <c:pt idx="0">
                  <c:v>65447.270000000019</c:v>
                </c:pt>
                <c:pt idx="1">
                  <c:v>-10874.690000000875</c:v>
                </c:pt>
                <c:pt idx="2">
                  <c:v>-1819203.8599999992</c:v>
                </c:pt>
              </c:numCache>
            </c:numRef>
          </c:val>
        </c:ser>
        <c:dLbls>
          <c:showLegendKey val="0"/>
          <c:showVal val="0"/>
          <c:showCatName val="0"/>
          <c:showSerName val="0"/>
          <c:showPercent val="0"/>
          <c:showBubbleSize val="0"/>
        </c:dLbls>
        <c:gapWidth val="65"/>
        <c:shape val="box"/>
        <c:axId val="322144248"/>
        <c:axId val="322139152"/>
        <c:axId val="0"/>
      </c:bar3DChart>
      <c:catAx>
        <c:axId val="322144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22139152"/>
        <c:crosses val="autoZero"/>
        <c:auto val="1"/>
        <c:lblAlgn val="ctr"/>
        <c:lblOffset val="100"/>
        <c:noMultiLvlLbl val="0"/>
      </c:catAx>
      <c:valAx>
        <c:axId val="32213915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USD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_-* #,##0.00\ _€_-;\-* #,##0.0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32214424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MX"/>
              <a:t>EVOLUCION FINANCIERA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'ES A. VERTICAL'!$C$4</c:f>
              <c:strCache>
                <c:ptCount val="1"/>
                <c:pt idx="0">
                  <c:v>2011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('ES A. VERTICAL'!$B$14,'ES A. VERTICAL'!$B$20,'ES A. VERTICAL'!$B$30,'ES A. VERTICAL'!$B$36,'ES A. VERTICAL'!$B$51)</c:f>
              <c:strCache>
                <c:ptCount val="5"/>
                <c:pt idx="0">
                  <c:v>Total Activos Corrientes</c:v>
                </c:pt>
                <c:pt idx="1">
                  <c:v>Total Activo No Corriente</c:v>
                </c:pt>
                <c:pt idx="2">
                  <c:v>Total Pasivo Corriente</c:v>
                </c:pt>
                <c:pt idx="3">
                  <c:v>Total Pasivo no corriente</c:v>
                </c:pt>
                <c:pt idx="4">
                  <c:v>Total Patrimonio</c:v>
                </c:pt>
              </c:strCache>
            </c:strRef>
          </c:cat>
          <c:val>
            <c:numRef>
              <c:f>('ES A. VERTICAL'!$H$14,'ES A. VERTICAL'!$H$20,'ES A. VERTICAL'!$H$30,'ES A. VERTICAL'!$H$36,'ES A. VERTICAL'!$H$51)</c:f>
              <c:numCache>
                <c:formatCode>0%</c:formatCode>
                <c:ptCount val="5"/>
                <c:pt idx="0">
                  <c:v>0.36614164109138531</c:v>
                </c:pt>
                <c:pt idx="1">
                  <c:v>0.63385835890861475</c:v>
                </c:pt>
                <c:pt idx="2">
                  <c:v>0.177974484605713</c:v>
                </c:pt>
                <c:pt idx="3">
                  <c:v>5.1430038876238773E-2</c:v>
                </c:pt>
                <c:pt idx="4">
                  <c:v>0.77059547651804827</c:v>
                </c:pt>
              </c:numCache>
            </c:numRef>
          </c:val>
        </c:ser>
        <c:ser>
          <c:idx val="1"/>
          <c:order val="1"/>
          <c:tx>
            <c:strRef>
              <c:f>'ES A. VERTICAL'!$D$4</c:f>
              <c:strCache>
                <c:ptCount val="1"/>
                <c:pt idx="0">
                  <c:v>2012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('ES A. VERTICAL'!$B$14,'ES A. VERTICAL'!$B$20,'ES A. VERTICAL'!$B$30,'ES A. VERTICAL'!$B$36,'ES A. VERTICAL'!$B$51)</c:f>
              <c:strCache>
                <c:ptCount val="5"/>
                <c:pt idx="0">
                  <c:v>Total Activos Corrientes</c:v>
                </c:pt>
                <c:pt idx="1">
                  <c:v>Total Activo No Corriente</c:v>
                </c:pt>
                <c:pt idx="2">
                  <c:v>Total Pasivo Corriente</c:v>
                </c:pt>
                <c:pt idx="3">
                  <c:v>Total Pasivo no corriente</c:v>
                </c:pt>
                <c:pt idx="4">
                  <c:v>Total Patrimonio</c:v>
                </c:pt>
              </c:strCache>
            </c:strRef>
          </c:cat>
          <c:val>
            <c:numRef>
              <c:f>('ES A. VERTICAL'!$I$14,'ES A. VERTICAL'!$I$20,'ES A. VERTICAL'!$I$30,'ES A. VERTICAL'!$I$36,'ES A. VERTICAL'!$I$51)</c:f>
              <c:numCache>
                <c:formatCode>0%</c:formatCode>
                <c:ptCount val="5"/>
                <c:pt idx="0">
                  <c:v>0.37928128704121189</c:v>
                </c:pt>
                <c:pt idx="1">
                  <c:v>0.62071871295878811</c:v>
                </c:pt>
                <c:pt idx="2">
                  <c:v>0.11105619650385221</c:v>
                </c:pt>
                <c:pt idx="3">
                  <c:v>9.6467951342459779E-2</c:v>
                </c:pt>
                <c:pt idx="4">
                  <c:v>0.79033811512502794</c:v>
                </c:pt>
              </c:numCache>
            </c:numRef>
          </c:val>
        </c:ser>
        <c:ser>
          <c:idx val="2"/>
          <c:order val="2"/>
          <c:tx>
            <c:strRef>
              <c:f>'ES A. VERTICAL'!$E$4</c:f>
              <c:strCache>
                <c:ptCount val="1"/>
                <c:pt idx="0">
                  <c:v>2013</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('ES A. VERTICAL'!$B$14,'ES A. VERTICAL'!$B$20,'ES A. VERTICAL'!$B$30,'ES A. VERTICAL'!$B$36,'ES A. VERTICAL'!$B$51)</c:f>
              <c:strCache>
                <c:ptCount val="5"/>
                <c:pt idx="0">
                  <c:v>Total Activos Corrientes</c:v>
                </c:pt>
                <c:pt idx="1">
                  <c:v>Total Activo No Corriente</c:v>
                </c:pt>
                <c:pt idx="2">
                  <c:v>Total Pasivo Corriente</c:v>
                </c:pt>
                <c:pt idx="3">
                  <c:v>Total Pasivo no corriente</c:v>
                </c:pt>
                <c:pt idx="4">
                  <c:v>Total Patrimonio</c:v>
                </c:pt>
              </c:strCache>
            </c:strRef>
          </c:cat>
          <c:val>
            <c:numRef>
              <c:f>('ES A. VERTICAL'!$J$14,'ES A. VERTICAL'!$J$20,'ES A. VERTICAL'!$J$30,'ES A. VERTICAL'!$J$36,'ES A. VERTICAL'!$J$51)</c:f>
              <c:numCache>
                <c:formatCode>0%</c:formatCode>
                <c:ptCount val="5"/>
                <c:pt idx="0">
                  <c:v>0.5836467632418546</c:v>
                </c:pt>
                <c:pt idx="1">
                  <c:v>0.4163532367581454</c:v>
                </c:pt>
                <c:pt idx="2">
                  <c:v>0.46122292903051754</c:v>
                </c:pt>
                <c:pt idx="3">
                  <c:v>3.3422440671003646E-2</c:v>
                </c:pt>
                <c:pt idx="4">
                  <c:v>0.50535463029847882</c:v>
                </c:pt>
              </c:numCache>
            </c:numRef>
          </c:val>
        </c:ser>
        <c:ser>
          <c:idx val="3"/>
          <c:order val="3"/>
          <c:tx>
            <c:strRef>
              <c:f>'ES A. VERTICAL'!$F$4</c:f>
              <c:strCache>
                <c:ptCount val="1"/>
                <c:pt idx="0">
                  <c:v>2014</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('ES A. VERTICAL'!$B$14,'ES A. VERTICAL'!$B$20,'ES A. VERTICAL'!$B$30,'ES A. VERTICAL'!$B$36,'ES A. VERTICAL'!$B$51)</c:f>
              <c:strCache>
                <c:ptCount val="5"/>
                <c:pt idx="0">
                  <c:v>Total Activos Corrientes</c:v>
                </c:pt>
                <c:pt idx="1">
                  <c:v>Total Activo No Corriente</c:v>
                </c:pt>
                <c:pt idx="2">
                  <c:v>Total Pasivo Corriente</c:v>
                </c:pt>
                <c:pt idx="3">
                  <c:v>Total Pasivo no corriente</c:v>
                </c:pt>
                <c:pt idx="4">
                  <c:v>Total Patrimonio</c:v>
                </c:pt>
              </c:strCache>
            </c:strRef>
          </c:cat>
          <c:val>
            <c:numRef>
              <c:f>('ES A. VERTICAL'!$K$14,'ES A. VERTICAL'!$K$20,'ES A. VERTICAL'!$K$30,'ES A. VERTICAL'!$K$36,'ES A. VERTICAL'!$K$51)</c:f>
              <c:numCache>
                <c:formatCode>0%</c:formatCode>
                <c:ptCount val="5"/>
                <c:pt idx="0">
                  <c:v>0.63010254450996817</c:v>
                </c:pt>
                <c:pt idx="1">
                  <c:v>0.36989745549003172</c:v>
                </c:pt>
                <c:pt idx="2">
                  <c:v>0.5105100909892627</c:v>
                </c:pt>
                <c:pt idx="3">
                  <c:v>0.3655773342939973</c:v>
                </c:pt>
                <c:pt idx="4">
                  <c:v>0.12391257471674014</c:v>
                </c:pt>
              </c:numCache>
            </c:numRef>
          </c:val>
        </c:ser>
        <c:dLbls>
          <c:showLegendKey val="0"/>
          <c:showVal val="0"/>
          <c:showCatName val="0"/>
          <c:showSerName val="0"/>
          <c:showPercent val="0"/>
          <c:showBubbleSize val="0"/>
        </c:dLbls>
        <c:gapWidth val="100"/>
        <c:overlap val="-24"/>
        <c:axId val="322141112"/>
        <c:axId val="322143464"/>
      </c:barChart>
      <c:catAx>
        <c:axId val="322141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2143464"/>
        <c:crosses val="autoZero"/>
        <c:auto val="1"/>
        <c:lblAlgn val="ctr"/>
        <c:lblOffset val="100"/>
        <c:noMultiLvlLbl val="0"/>
      </c:catAx>
      <c:valAx>
        <c:axId val="322143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2141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ESTRUCTURA</a:t>
            </a:r>
            <a:r>
              <a:rPr lang="es-MX" baseline="0"/>
              <a:t> DE EVOLUCION FIANCIERA</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'ER HORIZONTAL'!$C$4</c:f>
              <c:strCache>
                <c:ptCount val="1"/>
                <c:pt idx="0">
                  <c:v>2012</c:v>
                </c:pt>
              </c:strCache>
            </c:strRef>
          </c:tx>
          <c:spPr>
            <a:solidFill>
              <a:schemeClr val="accent1"/>
            </a:solidFill>
            <a:ln>
              <a:noFill/>
            </a:ln>
            <a:effectLst/>
            <a:sp3d/>
          </c:spPr>
          <c:invertIfNegative val="0"/>
          <c:cat>
            <c:strRef>
              <c:f>('ER HORIZONTAL'!$A$7,'ER HORIZONTAL'!$A$12,'ER HORIZONTAL'!$A$14,'ER HORIZONTAL'!$A$16,'ER HORIZONTAL'!$A$26)</c:f>
              <c:strCache>
                <c:ptCount val="5"/>
                <c:pt idx="0">
                  <c:v>Ingresos</c:v>
                </c:pt>
                <c:pt idx="1">
                  <c:v>Costo de Ventas</c:v>
                </c:pt>
                <c:pt idx="2">
                  <c:v>Utilidad Bruta</c:v>
                </c:pt>
                <c:pt idx="3">
                  <c:v>Gasto</c:v>
                </c:pt>
                <c:pt idx="4">
                  <c:v>Utilidad Neta</c:v>
                </c:pt>
              </c:strCache>
            </c:strRef>
          </c:cat>
          <c:val>
            <c:numRef>
              <c:f>('ER HORIZONTAL'!$G$7,'ER HORIZONTAL'!$G$12,'ER HORIZONTAL'!$G$14,'ER HORIZONTAL'!$G$16,'ER HORIZONTAL'!$G$26)</c:f>
              <c:numCache>
                <c:formatCode>_-* #,##0.00\ _€_-;\-* #,##0.00\ _€_-;_-* "-"??\ _€_-;_-@_-</c:formatCode>
                <c:ptCount val="5"/>
                <c:pt idx="0">
                  <c:v>-5459112.870000001</c:v>
                </c:pt>
                <c:pt idx="1">
                  <c:v>43439.409999999683</c:v>
                </c:pt>
                <c:pt idx="2">
                  <c:v>-5502552.2800000012</c:v>
                </c:pt>
                <c:pt idx="3">
                  <c:v>-5558579.9000000004</c:v>
                </c:pt>
                <c:pt idx="4">
                  <c:v>69242.28</c:v>
                </c:pt>
              </c:numCache>
            </c:numRef>
          </c:val>
        </c:ser>
        <c:ser>
          <c:idx val="1"/>
          <c:order val="1"/>
          <c:tx>
            <c:strRef>
              <c:f>'ER HORIZONTAL'!$D$4</c:f>
              <c:strCache>
                <c:ptCount val="1"/>
                <c:pt idx="0">
                  <c:v>2013</c:v>
                </c:pt>
              </c:strCache>
            </c:strRef>
          </c:tx>
          <c:spPr>
            <a:solidFill>
              <a:schemeClr val="accent2"/>
            </a:solidFill>
            <a:ln>
              <a:noFill/>
            </a:ln>
            <a:effectLst/>
            <a:sp3d/>
          </c:spPr>
          <c:invertIfNegative val="0"/>
          <c:cat>
            <c:strRef>
              <c:f>('ER HORIZONTAL'!$A$7,'ER HORIZONTAL'!$A$12,'ER HORIZONTAL'!$A$14,'ER HORIZONTAL'!$A$16,'ER HORIZONTAL'!$A$26)</c:f>
              <c:strCache>
                <c:ptCount val="5"/>
                <c:pt idx="0">
                  <c:v>Ingresos</c:v>
                </c:pt>
                <c:pt idx="1">
                  <c:v>Costo de Ventas</c:v>
                </c:pt>
                <c:pt idx="2">
                  <c:v>Utilidad Bruta</c:v>
                </c:pt>
                <c:pt idx="3">
                  <c:v>Gasto</c:v>
                </c:pt>
                <c:pt idx="4">
                  <c:v>Utilidad Neta</c:v>
                </c:pt>
              </c:strCache>
            </c:strRef>
          </c:cat>
          <c:val>
            <c:numRef>
              <c:f>('ER HORIZONTAL'!$I$7,'ER HORIZONTAL'!$I$12,'ER HORIZONTAL'!$I$14,'ER HORIZONTAL'!$I$16,'ER HORIZONTAL'!$I$26)</c:f>
              <c:numCache>
                <c:formatCode>_-* #,##0.00\ _€_-;\-* #,##0.00\ _€_-;_-* "-"??\ _€_-;_-@_-</c:formatCode>
                <c:ptCount val="5"/>
                <c:pt idx="0">
                  <c:v>197498.93999999948</c:v>
                </c:pt>
                <c:pt idx="1">
                  <c:v>77520.260000000242</c:v>
                </c:pt>
                <c:pt idx="2">
                  <c:v>119978.67999999924</c:v>
                </c:pt>
                <c:pt idx="3">
                  <c:v>192858.64999999991</c:v>
                </c:pt>
                <c:pt idx="4">
                  <c:v>-72879.969999999987</c:v>
                </c:pt>
              </c:numCache>
            </c:numRef>
          </c:val>
        </c:ser>
        <c:ser>
          <c:idx val="2"/>
          <c:order val="2"/>
          <c:tx>
            <c:strRef>
              <c:f>'ER HORIZONTAL'!$E$4</c:f>
              <c:strCache>
                <c:ptCount val="1"/>
                <c:pt idx="0">
                  <c:v>2014</c:v>
                </c:pt>
              </c:strCache>
            </c:strRef>
          </c:tx>
          <c:spPr>
            <a:solidFill>
              <a:schemeClr val="accent3"/>
            </a:solidFill>
            <a:ln>
              <a:noFill/>
            </a:ln>
            <a:effectLst/>
            <a:sp3d/>
          </c:spPr>
          <c:invertIfNegative val="0"/>
          <c:cat>
            <c:strRef>
              <c:f>('ER HORIZONTAL'!$A$7,'ER HORIZONTAL'!$A$12,'ER HORIZONTAL'!$A$14,'ER HORIZONTAL'!$A$16,'ER HORIZONTAL'!$A$26)</c:f>
              <c:strCache>
                <c:ptCount val="5"/>
                <c:pt idx="0">
                  <c:v>Ingresos</c:v>
                </c:pt>
                <c:pt idx="1">
                  <c:v>Costo de Ventas</c:v>
                </c:pt>
                <c:pt idx="2">
                  <c:v>Utilidad Bruta</c:v>
                </c:pt>
                <c:pt idx="3">
                  <c:v>Gasto</c:v>
                </c:pt>
                <c:pt idx="4">
                  <c:v>Utilidad Neta</c:v>
                </c:pt>
              </c:strCache>
            </c:strRef>
          </c:cat>
          <c:val>
            <c:numRef>
              <c:f>('ER HORIZONTAL'!$K$7,'ER HORIZONTAL'!$K$12,'ER HORIZONTAL'!$K$14,'ER HORIZONTAL'!$K$16,'ER HORIZONTAL'!$K$26)</c:f>
              <c:numCache>
                <c:formatCode>_-* #,##0.00\ _€_-;\-* #,##0.00\ _€_-;_-* "-"??\ _€_-;_-@_-</c:formatCode>
                <c:ptCount val="5"/>
                <c:pt idx="0">
                  <c:v>-207908.93999999855</c:v>
                </c:pt>
                <c:pt idx="1">
                  <c:v>-438522.90000000037</c:v>
                </c:pt>
                <c:pt idx="2">
                  <c:v>230613.96000000183</c:v>
                </c:pt>
                <c:pt idx="3">
                  <c:v>193295.20999999996</c:v>
                </c:pt>
                <c:pt idx="4">
                  <c:v>-5329.75</c:v>
                </c:pt>
              </c:numCache>
            </c:numRef>
          </c:val>
        </c:ser>
        <c:dLbls>
          <c:showLegendKey val="0"/>
          <c:showVal val="0"/>
          <c:showCatName val="0"/>
          <c:showSerName val="0"/>
          <c:showPercent val="0"/>
          <c:showBubbleSize val="0"/>
        </c:dLbls>
        <c:gapWidth val="95"/>
        <c:gapDepth val="95"/>
        <c:shape val="box"/>
        <c:axId val="322145032"/>
        <c:axId val="238011496"/>
        <c:axId val="0"/>
      </c:bar3DChart>
      <c:catAx>
        <c:axId val="322145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38011496"/>
        <c:crosses val="autoZero"/>
        <c:auto val="1"/>
        <c:lblAlgn val="ctr"/>
        <c:lblOffset val="100"/>
        <c:noMultiLvlLbl val="0"/>
      </c:catAx>
      <c:valAx>
        <c:axId val="238011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221450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ESTRUCTURA</a:t>
            </a:r>
            <a:r>
              <a:rPr lang="es-MX" baseline="0"/>
              <a:t> DE EVOLUCION FINACIERA</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'ER VERTICAL'!$A$11</c:f>
              <c:strCache>
                <c:ptCount val="1"/>
                <c:pt idx="0">
                  <c:v>Costo de Ventas</c:v>
                </c:pt>
              </c:strCache>
            </c:strRef>
          </c:tx>
          <c:spPr>
            <a:solidFill>
              <a:schemeClr val="accent1"/>
            </a:solidFill>
            <a:ln>
              <a:noFill/>
            </a:ln>
            <a:effectLst/>
            <a:sp3d/>
          </c:spPr>
          <c:invertIfNegative val="0"/>
          <c:cat>
            <c:numRef>
              <c:f>'ER VERTICAL'!$B$4:$E$4</c:f>
              <c:numCache>
                <c:formatCode>General</c:formatCode>
                <c:ptCount val="4"/>
                <c:pt idx="0">
                  <c:v>2011</c:v>
                </c:pt>
                <c:pt idx="1">
                  <c:v>2012</c:v>
                </c:pt>
                <c:pt idx="2">
                  <c:v>2013</c:v>
                </c:pt>
                <c:pt idx="3">
                  <c:v>2014</c:v>
                </c:pt>
              </c:numCache>
            </c:numRef>
          </c:cat>
          <c:val>
            <c:numRef>
              <c:f>'ER VERTICAL'!$G$11:$J$11</c:f>
              <c:numCache>
                <c:formatCode>0.00%</c:formatCode>
                <c:ptCount val="4"/>
                <c:pt idx="0">
                  <c:v>0.33522020118172136</c:v>
                </c:pt>
                <c:pt idx="1">
                  <c:v>0.65255051192447566</c:v>
                </c:pt>
                <c:pt idx="2">
                  <c:v>0.64413295202057641</c:v>
                </c:pt>
                <c:pt idx="3">
                  <c:v>0.59244731968009245</c:v>
                </c:pt>
              </c:numCache>
            </c:numRef>
          </c:val>
        </c:ser>
        <c:ser>
          <c:idx val="1"/>
          <c:order val="1"/>
          <c:tx>
            <c:strRef>
              <c:f>'ER VERTICAL'!$A$13</c:f>
              <c:strCache>
                <c:ptCount val="1"/>
                <c:pt idx="0">
                  <c:v>Utilidad Bruta</c:v>
                </c:pt>
              </c:strCache>
            </c:strRef>
          </c:tx>
          <c:spPr>
            <a:solidFill>
              <a:schemeClr val="accent2"/>
            </a:solidFill>
            <a:ln>
              <a:noFill/>
            </a:ln>
            <a:effectLst/>
            <a:sp3d/>
          </c:spPr>
          <c:invertIfNegative val="0"/>
          <c:cat>
            <c:numRef>
              <c:f>'ER VERTICAL'!$B$4:$E$4</c:f>
              <c:numCache>
                <c:formatCode>General</c:formatCode>
                <c:ptCount val="4"/>
                <c:pt idx="0">
                  <c:v>2011</c:v>
                </c:pt>
                <c:pt idx="1">
                  <c:v>2012</c:v>
                </c:pt>
                <c:pt idx="2">
                  <c:v>2013</c:v>
                </c:pt>
                <c:pt idx="3">
                  <c:v>2014</c:v>
                </c:pt>
              </c:numCache>
            </c:numRef>
          </c:cat>
          <c:val>
            <c:numRef>
              <c:f>'ER VERTICAL'!$G$13:$J$13</c:f>
              <c:numCache>
                <c:formatCode>0.00%</c:formatCode>
                <c:ptCount val="4"/>
                <c:pt idx="0">
                  <c:v>0.66477979881827864</c:v>
                </c:pt>
                <c:pt idx="1">
                  <c:v>0.34744948807552434</c:v>
                </c:pt>
                <c:pt idx="2">
                  <c:v>0.35586704797942359</c:v>
                </c:pt>
                <c:pt idx="3">
                  <c:v>0.40755268031990755</c:v>
                </c:pt>
              </c:numCache>
            </c:numRef>
          </c:val>
        </c:ser>
        <c:ser>
          <c:idx val="2"/>
          <c:order val="2"/>
          <c:tx>
            <c:strRef>
              <c:f>'ER VERTICAL'!$A$15</c:f>
              <c:strCache>
                <c:ptCount val="1"/>
                <c:pt idx="0">
                  <c:v>Gasto</c:v>
                </c:pt>
              </c:strCache>
            </c:strRef>
          </c:tx>
          <c:spPr>
            <a:solidFill>
              <a:schemeClr val="accent3"/>
            </a:solidFill>
            <a:ln>
              <a:noFill/>
            </a:ln>
            <a:effectLst/>
            <a:sp3d/>
          </c:spPr>
          <c:invertIfNegative val="0"/>
          <c:cat>
            <c:numRef>
              <c:f>'ER VERTICAL'!$B$4:$E$4</c:f>
              <c:numCache>
                <c:formatCode>General</c:formatCode>
                <c:ptCount val="4"/>
                <c:pt idx="0">
                  <c:v>2011</c:v>
                </c:pt>
                <c:pt idx="1">
                  <c:v>2012</c:v>
                </c:pt>
                <c:pt idx="2">
                  <c:v>2013</c:v>
                </c:pt>
                <c:pt idx="3">
                  <c:v>2014</c:v>
                </c:pt>
              </c:numCache>
            </c:numRef>
          </c:cat>
          <c:val>
            <c:numRef>
              <c:f>'ER VERTICAL'!$G$15:$J$15</c:f>
              <c:numCache>
                <c:formatCode>0.00%</c:formatCode>
                <c:ptCount val="4"/>
                <c:pt idx="0">
                  <c:v>0.662823841385898</c:v>
                </c:pt>
                <c:pt idx="1">
                  <c:v>0.3341947431824101</c:v>
                </c:pt>
                <c:pt idx="2">
                  <c:v>0.35498641767197225</c:v>
                </c:pt>
                <c:pt idx="3">
                  <c:v>0.40030864138979899</c:v>
                </c:pt>
              </c:numCache>
            </c:numRef>
          </c:val>
        </c:ser>
        <c:ser>
          <c:idx val="3"/>
          <c:order val="3"/>
          <c:tx>
            <c:strRef>
              <c:f>'ER VERTICAL'!$A$25</c:f>
              <c:strCache>
                <c:ptCount val="1"/>
                <c:pt idx="0">
                  <c:v>Utilidad Neta</c:v>
                </c:pt>
              </c:strCache>
            </c:strRef>
          </c:tx>
          <c:spPr>
            <a:solidFill>
              <a:schemeClr val="accent4"/>
            </a:solidFill>
            <a:ln>
              <a:noFill/>
            </a:ln>
            <a:effectLst/>
            <a:sp3d/>
          </c:spPr>
          <c:invertIfNegative val="0"/>
          <c:cat>
            <c:numRef>
              <c:f>'ER VERTICAL'!$B$4:$E$4</c:f>
              <c:numCache>
                <c:formatCode>General</c:formatCode>
                <c:ptCount val="4"/>
                <c:pt idx="0">
                  <c:v>2011</c:v>
                </c:pt>
                <c:pt idx="1">
                  <c:v>2012</c:v>
                </c:pt>
                <c:pt idx="2">
                  <c:v>2013</c:v>
                </c:pt>
                <c:pt idx="3">
                  <c:v>2014</c:v>
                </c:pt>
              </c:numCache>
            </c:numRef>
          </c:cat>
          <c:val>
            <c:numRef>
              <c:f>'ER VERTICAL'!$G$25:$J$25</c:f>
              <c:numCache>
                <c:formatCode>0.00%</c:formatCode>
                <c:ptCount val="4"/>
                <c:pt idx="0">
                  <c:v>7.929899667577327E-4</c:v>
                </c:pt>
                <c:pt idx="1">
                  <c:v>1.32547448931143E-2</c:v>
                </c:pt>
                <c:pt idx="2">
                  <c:v>8.8063030745152147E-4</c:v>
                </c:pt>
                <c:pt idx="3">
                  <c:v>7.3319837076093535E-6</c:v>
                </c:pt>
              </c:numCache>
            </c:numRef>
          </c:val>
        </c:ser>
        <c:dLbls>
          <c:showLegendKey val="0"/>
          <c:showVal val="0"/>
          <c:showCatName val="0"/>
          <c:showSerName val="0"/>
          <c:showPercent val="0"/>
          <c:showBubbleSize val="0"/>
        </c:dLbls>
        <c:gapWidth val="95"/>
        <c:gapDepth val="95"/>
        <c:shape val="box"/>
        <c:axId val="238013456"/>
        <c:axId val="238012672"/>
        <c:axId val="0"/>
      </c:bar3DChart>
      <c:catAx>
        <c:axId val="238013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38012672"/>
        <c:crosses val="autoZero"/>
        <c:auto val="1"/>
        <c:lblAlgn val="ctr"/>
        <c:lblOffset val="100"/>
        <c:noMultiLvlLbl val="0"/>
      </c:catAx>
      <c:valAx>
        <c:axId val="238012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38013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MX"/>
              <a:t>METODO</a:t>
            </a:r>
            <a:r>
              <a:rPr lang="es-MX" baseline="0"/>
              <a:t> DUPONT</a:t>
            </a:r>
            <a:endParaRPr lang="es-MX"/>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C"/>
        </a:p>
      </c:txPr>
    </c:title>
    <c:autoTitleDeleted val="0"/>
    <c:plotArea>
      <c:layout/>
      <c:areaChart>
        <c:grouping val="stacked"/>
        <c:varyColors val="0"/>
        <c:ser>
          <c:idx val="0"/>
          <c:order val="0"/>
          <c:tx>
            <c:v>%</c:v>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cat>
            <c:numRef>
              <c:f>INDICES!$D$4:$G$4</c:f>
              <c:numCache>
                <c:formatCode>General</c:formatCode>
                <c:ptCount val="4"/>
                <c:pt idx="0">
                  <c:v>2011</c:v>
                </c:pt>
                <c:pt idx="1">
                  <c:v>2012</c:v>
                </c:pt>
                <c:pt idx="2">
                  <c:v>2013</c:v>
                </c:pt>
                <c:pt idx="3">
                  <c:v>2014</c:v>
                </c:pt>
              </c:numCache>
            </c:numRef>
          </c:cat>
          <c:val>
            <c:numRef>
              <c:f>INDICES!$D$22:$G$22</c:f>
              <c:numCache>
                <c:formatCode>0%</c:formatCode>
                <c:ptCount val="4"/>
                <c:pt idx="0" formatCode="0.0%">
                  <c:v>3.6262524961385811E-3</c:v>
                </c:pt>
                <c:pt idx="1">
                  <c:v>3.0683990893301122E-2</c:v>
                </c:pt>
                <c:pt idx="2" formatCode="0.0%">
                  <c:v>2.1158295717583417E-3</c:v>
                </c:pt>
                <c:pt idx="3" formatCode="0.00%">
                  <c:v>5.9996663180260239E-5</c:v>
                </c:pt>
              </c:numCache>
            </c:numRef>
          </c:val>
        </c:ser>
        <c:dLbls>
          <c:showLegendKey val="0"/>
          <c:showVal val="0"/>
          <c:showCatName val="0"/>
          <c:showSerName val="0"/>
          <c:showPercent val="0"/>
          <c:showBubbleSize val="0"/>
        </c:dLbls>
        <c:axId val="238014632"/>
        <c:axId val="238015416"/>
      </c:areaChart>
      <c:catAx>
        <c:axId val="2380146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38015416"/>
        <c:crosses val="autoZero"/>
        <c:auto val="1"/>
        <c:lblAlgn val="ctr"/>
        <c:lblOffset val="100"/>
        <c:noMultiLvlLbl val="0"/>
      </c:catAx>
      <c:valAx>
        <c:axId val="238015416"/>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38014632"/>
        <c:crosses val="autoZero"/>
        <c:crossBetween val="midCat"/>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2"/>
                </a:solidFill>
                <a:latin typeface="+mn-lt"/>
                <a:ea typeface="+mn-ea"/>
                <a:cs typeface="+mn-cs"/>
              </a:defRPr>
            </a:pPr>
            <a:endParaRPr lang="es-EC"/>
          </a:p>
        </c:txPr>
      </c:dTable>
      <c:spPr>
        <a:noFill/>
        <a:ln>
          <a:noFill/>
        </a:ln>
        <a:effectLst/>
      </c:spPr>
    </c:plotArea>
    <c:plotVisOnly val="1"/>
    <c:dispBlanksAs val="zero"/>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6A134-586D-428E-9C5A-8394342B619F}"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s-EC"/>
        </a:p>
      </dgm:t>
    </dgm:pt>
    <dgm:pt modelId="{9B42E58A-27A4-40F0-82F1-A47933360C34}">
      <dgm:prSet phldrT="[Texto]" custT="1"/>
      <dgm:spPr/>
      <dgm:t>
        <a:bodyPr/>
        <a:lstStyle/>
        <a:p>
          <a:r>
            <a:rPr lang="es-EC" sz="1600" dirty="0" smtClean="0"/>
            <a:t>Base Legal</a:t>
          </a:r>
          <a:endParaRPr lang="es-EC" sz="1600" dirty="0"/>
        </a:p>
      </dgm:t>
    </dgm:pt>
    <dgm:pt modelId="{A3C6DF6E-1D64-43FC-98C4-616CA3F89E7F}" type="parTrans" cxnId="{19EB703D-6D93-44AA-93C6-E3A8EA7CB865}">
      <dgm:prSet/>
      <dgm:spPr/>
      <dgm:t>
        <a:bodyPr/>
        <a:lstStyle/>
        <a:p>
          <a:endParaRPr lang="es-EC" sz="1600"/>
        </a:p>
      </dgm:t>
    </dgm:pt>
    <dgm:pt modelId="{E99461D9-CAA2-4B52-909A-9C8E8F0A281F}" type="sibTrans" cxnId="{19EB703D-6D93-44AA-93C6-E3A8EA7CB865}">
      <dgm:prSet/>
      <dgm:spPr/>
      <dgm:t>
        <a:bodyPr/>
        <a:lstStyle/>
        <a:p>
          <a:endParaRPr lang="es-EC" sz="1600"/>
        </a:p>
      </dgm:t>
    </dgm:pt>
    <dgm:pt modelId="{270EB31F-5B3C-45C6-9BAB-1A09F2D2EA11}">
      <dgm:prSet phldrT="[Texto]" custT="1"/>
      <dgm:spPr/>
      <dgm:t>
        <a:bodyPr/>
        <a:lstStyle/>
        <a:p>
          <a:r>
            <a:rPr lang="es-EC" sz="1600" dirty="0" smtClean="0"/>
            <a:t>Reseña Histórica</a:t>
          </a:r>
          <a:endParaRPr lang="es-EC" sz="1600" dirty="0"/>
        </a:p>
      </dgm:t>
    </dgm:pt>
    <dgm:pt modelId="{F8C3404B-CCC8-4890-AFBB-0DFBDE6703EA}" type="parTrans" cxnId="{F5EBF19F-E839-4241-8EAB-4CD9151BA6BE}">
      <dgm:prSet/>
      <dgm:spPr/>
      <dgm:t>
        <a:bodyPr/>
        <a:lstStyle/>
        <a:p>
          <a:endParaRPr lang="es-EC" sz="1600"/>
        </a:p>
      </dgm:t>
    </dgm:pt>
    <dgm:pt modelId="{84E49C35-8800-4FDB-B239-7FD15C9D03DB}" type="sibTrans" cxnId="{F5EBF19F-E839-4241-8EAB-4CD9151BA6BE}">
      <dgm:prSet/>
      <dgm:spPr/>
      <dgm:t>
        <a:bodyPr/>
        <a:lstStyle/>
        <a:p>
          <a:endParaRPr lang="es-EC" sz="1600"/>
        </a:p>
      </dgm:t>
    </dgm:pt>
    <dgm:pt modelId="{995791EF-723D-4404-934B-2729E8C70AF8}">
      <dgm:prSet phldrT="[Texto]" custT="1"/>
      <dgm:spPr/>
      <dgm:t>
        <a:bodyPr/>
        <a:lstStyle/>
        <a:p>
          <a:r>
            <a:rPr lang="es-EC" sz="1600" dirty="0" smtClean="0"/>
            <a:t>Misión</a:t>
          </a:r>
          <a:endParaRPr lang="es-EC" sz="1600" dirty="0"/>
        </a:p>
      </dgm:t>
    </dgm:pt>
    <dgm:pt modelId="{5A97DFF2-399C-4AF1-8E9C-DC3031A1E8AF}" type="parTrans" cxnId="{FCF6B8EE-2AC5-471C-B6B8-821C251A8E11}">
      <dgm:prSet/>
      <dgm:spPr/>
      <dgm:t>
        <a:bodyPr/>
        <a:lstStyle/>
        <a:p>
          <a:endParaRPr lang="es-EC" sz="1600"/>
        </a:p>
      </dgm:t>
    </dgm:pt>
    <dgm:pt modelId="{499D1A05-449E-4035-ADEF-B6AE34665C55}" type="sibTrans" cxnId="{FCF6B8EE-2AC5-471C-B6B8-821C251A8E11}">
      <dgm:prSet/>
      <dgm:spPr/>
      <dgm:t>
        <a:bodyPr/>
        <a:lstStyle/>
        <a:p>
          <a:endParaRPr lang="es-EC" sz="1600"/>
        </a:p>
      </dgm:t>
    </dgm:pt>
    <dgm:pt modelId="{03FE4099-A56D-4729-BD36-78141234A5BB}">
      <dgm:prSet phldrT="[Texto]" custT="1"/>
      <dgm:spPr/>
      <dgm:t>
        <a:bodyPr/>
        <a:lstStyle/>
        <a:p>
          <a:r>
            <a:rPr lang="es-EC" sz="1600" dirty="0" smtClean="0"/>
            <a:t>Visión</a:t>
          </a:r>
          <a:endParaRPr lang="es-EC" sz="1600" dirty="0"/>
        </a:p>
      </dgm:t>
    </dgm:pt>
    <dgm:pt modelId="{E330BAC6-DC87-44AA-AA3B-AEA3529FF434}" type="parTrans" cxnId="{B8C36D84-AA05-4F50-AE97-AD1F9D1ABFE6}">
      <dgm:prSet/>
      <dgm:spPr/>
      <dgm:t>
        <a:bodyPr/>
        <a:lstStyle/>
        <a:p>
          <a:endParaRPr lang="es-EC" sz="1600"/>
        </a:p>
      </dgm:t>
    </dgm:pt>
    <dgm:pt modelId="{198AC23C-D7B0-4C5C-9D21-2E492DC6D4DD}" type="sibTrans" cxnId="{B8C36D84-AA05-4F50-AE97-AD1F9D1ABFE6}">
      <dgm:prSet/>
      <dgm:spPr/>
      <dgm:t>
        <a:bodyPr/>
        <a:lstStyle/>
        <a:p>
          <a:endParaRPr lang="es-EC" sz="1600"/>
        </a:p>
      </dgm:t>
    </dgm:pt>
    <dgm:pt modelId="{0CBF07B9-E0AE-48A4-A1A4-202CA5A1A85E}">
      <dgm:prSet custT="1"/>
      <dgm:spPr/>
      <dgm:t>
        <a:bodyPr/>
        <a:lstStyle/>
        <a:p>
          <a:r>
            <a:rPr lang="es-EC" sz="1600" dirty="0" smtClean="0"/>
            <a:t>Objetivos Empresariales</a:t>
          </a:r>
          <a:endParaRPr lang="es-EC" sz="1600" dirty="0"/>
        </a:p>
      </dgm:t>
    </dgm:pt>
    <dgm:pt modelId="{A73C1934-F9CF-4624-8A47-F546AC02EFEA}" type="parTrans" cxnId="{6D7C867D-9BAB-4A42-99AF-2179D7589E4F}">
      <dgm:prSet/>
      <dgm:spPr/>
      <dgm:t>
        <a:bodyPr/>
        <a:lstStyle/>
        <a:p>
          <a:endParaRPr lang="es-EC" sz="1600"/>
        </a:p>
      </dgm:t>
    </dgm:pt>
    <dgm:pt modelId="{EC53D9B9-7A48-48DC-BB88-DB46E9EFC267}" type="sibTrans" cxnId="{6D7C867D-9BAB-4A42-99AF-2179D7589E4F}">
      <dgm:prSet/>
      <dgm:spPr/>
      <dgm:t>
        <a:bodyPr/>
        <a:lstStyle/>
        <a:p>
          <a:endParaRPr lang="es-EC" sz="1600"/>
        </a:p>
      </dgm:t>
    </dgm:pt>
    <dgm:pt modelId="{9C4A98DA-20B6-4EAD-A705-80CBA047CB3C}">
      <dgm:prSet custT="1"/>
      <dgm:spPr/>
      <dgm:t>
        <a:bodyPr/>
        <a:lstStyle/>
        <a:p>
          <a:r>
            <a:rPr lang="es-EC" sz="1600" dirty="0" smtClean="0"/>
            <a:t>Pilares y valores</a:t>
          </a:r>
          <a:endParaRPr lang="es-EC" sz="1600" dirty="0"/>
        </a:p>
      </dgm:t>
    </dgm:pt>
    <dgm:pt modelId="{94B773AE-869B-4540-BF32-1159A8CC119A}" type="parTrans" cxnId="{49694AE0-B93F-4561-9A30-C885178522E7}">
      <dgm:prSet/>
      <dgm:spPr/>
      <dgm:t>
        <a:bodyPr/>
        <a:lstStyle/>
        <a:p>
          <a:endParaRPr lang="es-EC" sz="1600"/>
        </a:p>
      </dgm:t>
    </dgm:pt>
    <dgm:pt modelId="{BF21CB65-54F7-49CC-987C-B6B63A3DA8E9}" type="sibTrans" cxnId="{49694AE0-B93F-4561-9A30-C885178522E7}">
      <dgm:prSet/>
      <dgm:spPr/>
      <dgm:t>
        <a:bodyPr/>
        <a:lstStyle/>
        <a:p>
          <a:endParaRPr lang="es-EC" sz="1600"/>
        </a:p>
      </dgm:t>
    </dgm:pt>
    <dgm:pt modelId="{7908861D-2D60-449B-9E0F-F30262C976FD}" type="pres">
      <dgm:prSet presAssocID="{A6B6A134-586D-428E-9C5A-8394342B619F}" presName="cycle" presStyleCnt="0">
        <dgm:presLayoutVars>
          <dgm:dir/>
          <dgm:resizeHandles val="exact"/>
        </dgm:presLayoutVars>
      </dgm:prSet>
      <dgm:spPr/>
      <dgm:t>
        <a:bodyPr/>
        <a:lstStyle/>
        <a:p>
          <a:endParaRPr lang="es-EC"/>
        </a:p>
      </dgm:t>
    </dgm:pt>
    <dgm:pt modelId="{6C0346BD-E56C-4EF2-AD01-770C58968C27}" type="pres">
      <dgm:prSet presAssocID="{9B42E58A-27A4-40F0-82F1-A47933360C34}" presName="node" presStyleLbl="node1" presStyleIdx="0" presStyleCnt="6">
        <dgm:presLayoutVars>
          <dgm:bulletEnabled val="1"/>
        </dgm:presLayoutVars>
      </dgm:prSet>
      <dgm:spPr/>
      <dgm:t>
        <a:bodyPr/>
        <a:lstStyle/>
        <a:p>
          <a:endParaRPr lang="es-EC"/>
        </a:p>
      </dgm:t>
    </dgm:pt>
    <dgm:pt modelId="{87A4CBA1-385F-46CF-BD94-E4FBE2923639}" type="pres">
      <dgm:prSet presAssocID="{9B42E58A-27A4-40F0-82F1-A47933360C34}" presName="spNode" presStyleCnt="0"/>
      <dgm:spPr/>
      <dgm:t>
        <a:bodyPr/>
        <a:lstStyle/>
        <a:p>
          <a:endParaRPr lang="es-MX"/>
        </a:p>
      </dgm:t>
    </dgm:pt>
    <dgm:pt modelId="{09C15601-6CF9-4D3D-A9A3-A3E995CCBA63}" type="pres">
      <dgm:prSet presAssocID="{E99461D9-CAA2-4B52-909A-9C8E8F0A281F}" presName="sibTrans" presStyleLbl="sibTrans1D1" presStyleIdx="0" presStyleCnt="6"/>
      <dgm:spPr/>
      <dgm:t>
        <a:bodyPr/>
        <a:lstStyle/>
        <a:p>
          <a:endParaRPr lang="es-EC"/>
        </a:p>
      </dgm:t>
    </dgm:pt>
    <dgm:pt modelId="{F72DDF58-DD2E-4BAA-8C0C-70D34DA99853}" type="pres">
      <dgm:prSet presAssocID="{270EB31F-5B3C-45C6-9BAB-1A09F2D2EA11}" presName="node" presStyleLbl="node1" presStyleIdx="1" presStyleCnt="6">
        <dgm:presLayoutVars>
          <dgm:bulletEnabled val="1"/>
        </dgm:presLayoutVars>
      </dgm:prSet>
      <dgm:spPr/>
      <dgm:t>
        <a:bodyPr/>
        <a:lstStyle/>
        <a:p>
          <a:endParaRPr lang="es-EC"/>
        </a:p>
      </dgm:t>
    </dgm:pt>
    <dgm:pt modelId="{9FFC95F4-5EB8-414A-814E-D306ED702CEA}" type="pres">
      <dgm:prSet presAssocID="{270EB31F-5B3C-45C6-9BAB-1A09F2D2EA11}" presName="spNode" presStyleCnt="0"/>
      <dgm:spPr/>
      <dgm:t>
        <a:bodyPr/>
        <a:lstStyle/>
        <a:p>
          <a:endParaRPr lang="es-MX"/>
        </a:p>
      </dgm:t>
    </dgm:pt>
    <dgm:pt modelId="{4530C70C-452C-4BBB-B5FF-DF4A1995A8B1}" type="pres">
      <dgm:prSet presAssocID="{84E49C35-8800-4FDB-B239-7FD15C9D03DB}" presName="sibTrans" presStyleLbl="sibTrans1D1" presStyleIdx="1" presStyleCnt="6"/>
      <dgm:spPr/>
      <dgm:t>
        <a:bodyPr/>
        <a:lstStyle/>
        <a:p>
          <a:endParaRPr lang="es-EC"/>
        </a:p>
      </dgm:t>
    </dgm:pt>
    <dgm:pt modelId="{26C72DDC-7251-45D0-B864-93D126F6ACD9}" type="pres">
      <dgm:prSet presAssocID="{995791EF-723D-4404-934B-2729E8C70AF8}" presName="node" presStyleLbl="node1" presStyleIdx="2" presStyleCnt="6">
        <dgm:presLayoutVars>
          <dgm:bulletEnabled val="1"/>
        </dgm:presLayoutVars>
      </dgm:prSet>
      <dgm:spPr/>
      <dgm:t>
        <a:bodyPr/>
        <a:lstStyle/>
        <a:p>
          <a:endParaRPr lang="es-EC"/>
        </a:p>
      </dgm:t>
    </dgm:pt>
    <dgm:pt modelId="{F1C03ADB-D1C1-4B50-8BEF-4D386BD48A76}" type="pres">
      <dgm:prSet presAssocID="{995791EF-723D-4404-934B-2729E8C70AF8}" presName="spNode" presStyleCnt="0"/>
      <dgm:spPr/>
      <dgm:t>
        <a:bodyPr/>
        <a:lstStyle/>
        <a:p>
          <a:endParaRPr lang="es-MX"/>
        </a:p>
      </dgm:t>
    </dgm:pt>
    <dgm:pt modelId="{91E5701D-818C-4DAC-8EF8-6A6B4997C8B8}" type="pres">
      <dgm:prSet presAssocID="{499D1A05-449E-4035-ADEF-B6AE34665C55}" presName="sibTrans" presStyleLbl="sibTrans1D1" presStyleIdx="2" presStyleCnt="6"/>
      <dgm:spPr/>
      <dgm:t>
        <a:bodyPr/>
        <a:lstStyle/>
        <a:p>
          <a:endParaRPr lang="es-EC"/>
        </a:p>
      </dgm:t>
    </dgm:pt>
    <dgm:pt modelId="{4B13A32F-D3A0-4BAB-86F0-A14BF76AA5AC}" type="pres">
      <dgm:prSet presAssocID="{03FE4099-A56D-4729-BD36-78141234A5BB}" presName="node" presStyleLbl="node1" presStyleIdx="3" presStyleCnt="6">
        <dgm:presLayoutVars>
          <dgm:bulletEnabled val="1"/>
        </dgm:presLayoutVars>
      </dgm:prSet>
      <dgm:spPr/>
      <dgm:t>
        <a:bodyPr/>
        <a:lstStyle/>
        <a:p>
          <a:endParaRPr lang="es-EC"/>
        </a:p>
      </dgm:t>
    </dgm:pt>
    <dgm:pt modelId="{7C6B4E8B-FBF4-4451-9C1F-E52F3BE64F3B}" type="pres">
      <dgm:prSet presAssocID="{03FE4099-A56D-4729-BD36-78141234A5BB}" presName="spNode" presStyleCnt="0"/>
      <dgm:spPr/>
      <dgm:t>
        <a:bodyPr/>
        <a:lstStyle/>
        <a:p>
          <a:endParaRPr lang="es-MX"/>
        </a:p>
      </dgm:t>
    </dgm:pt>
    <dgm:pt modelId="{CF8ABC49-EAF6-4B30-8AC5-8704928BD3F8}" type="pres">
      <dgm:prSet presAssocID="{198AC23C-D7B0-4C5C-9D21-2E492DC6D4DD}" presName="sibTrans" presStyleLbl="sibTrans1D1" presStyleIdx="3" presStyleCnt="6"/>
      <dgm:spPr/>
      <dgm:t>
        <a:bodyPr/>
        <a:lstStyle/>
        <a:p>
          <a:endParaRPr lang="es-EC"/>
        </a:p>
      </dgm:t>
    </dgm:pt>
    <dgm:pt modelId="{81E1F673-2A19-400A-B5C4-447F9D1EAA66}" type="pres">
      <dgm:prSet presAssocID="{0CBF07B9-E0AE-48A4-A1A4-202CA5A1A85E}" presName="node" presStyleLbl="node1" presStyleIdx="4" presStyleCnt="6">
        <dgm:presLayoutVars>
          <dgm:bulletEnabled val="1"/>
        </dgm:presLayoutVars>
      </dgm:prSet>
      <dgm:spPr/>
      <dgm:t>
        <a:bodyPr/>
        <a:lstStyle/>
        <a:p>
          <a:endParaRPr lang="es-EC"/>
        </a:p>
      </dgm:t>
    </dgm:pt>
    <dgm:pt modelId="{9F7894E7-2054-4F3C-A214-FED0E69F8A6F}" type="pres">
      <dgm:prSet presAssocID="{0CBF07B9-E0AE-48A4-A1A4-202CA5A1A85E}" presName="spNode" presStyleCnt="0"/>
      <dgm:spPr/>
      <dgm:t>
        <a:bodyPr/>
        <a:lstStyle/>
        <a:p>
          <a:endParaRPr lang="es-MX"/>
        </a:p>
      </dgm:t>
    </dgm:pt>
    <dgm:pt modelId="{E04AE9EE-CF03-4F40-BEA7-48FFBCDE8B06}" type="pres">
      <dgm:prSet presAssocID="{EC53D9B9-7A48-48DC-BB88-DB46E9EFC267}" presName="sibTrans" presStyleLbl="sibTrans1D1" presStyleIdx="4" presStyleCnt="6"/>
      <dgm:spPr/>
      <dgm:t>
        <a:bodyPr/>
        <a:lstStyle/>
        <a:p>
          <a:endParaRPr lang="es-EC"/>
        </a:p>
      </dgm:t>
    </dgm:pt>
    <dgm:pt modelId="{78AC80BD-44F9-4969-806D-C7CBCC47FF99}" type="pres">
      <dgm:prSet presAssocID="{9C4A98DA-20B6-4EAD-A705-80CBA047CB3C}" presName="node" presStyleLbl="node1" presStyleIdx="5" presStyleCnt="6">
        <dgm:presLayoutVars>
          <dgm:bulletEnabled val="1"/>
        </dgm:presLayoutVars>
      </dgm:prSet>
      <dgm:spPr/>
      <dgm:t>
        <a:bodyPr/>
        <a:lstStyle/>
        <a:p>
          <a:endParaRPr lang="es-EC"/>
        </a:p>
      </dgm:t>
    </dgm:pt>
    <dgm:pt modelId="{3034DB22-993B-459F-B25B-43CE1C22B900}" type="pres">
      <dgm:prSet presAssocID="{9C4A98DA-20B6-4EAD-A705-80CBA047CB3C}" presName="spNode" presStyleCnt="0"/>
      <dgm:spPr/>
      <dgm:t>
        <a:bodyPr/>
        <a:lstStyle/>
        <a:p>
          <a:endParaRPr lang="es-MX"/>
        </a:p>
      </dgm:t>
    </dgm:pt>
    <dgm:pt modelId="{6312F966-5452-4A78-870E-F8643B021F15}" type="pres">
      <dgm:prSet presAssocID="{BF21CB65-54F7-49CC-987C-B6B63A3DA8E9}" presName="sibTrans" presStyleLbl="sibTrans1D1" presStyleIdx="5" presStyleCnt="6"/>
      <dgm:spPr/>
      <dgm:t>
        <a:bodyPr/>
        <a:lstStyle/>
        <a:p>
          <a:endParaRPr lang="es-EC"/>
        </a:p>
      </dgm:t>
    </dgm:pt>
  </dgm:ptLst>
  <dgm:cxnLst>
    <dgm:cxn modelId="{EB9B4291-AA13-4241-8C80-58B844AF89A9}" type="presOf" srcId="{03FE4099-A56D-4729-BD36-78141234A5BB}" destId="{4B13A32F-D3A0-4BAB-86F0-A14BF76AA5AC}" srcOrd="0" destOrd="0" presId="urn:microsoft.com/office/officeart/2005/8/layout/cycle5"/>
    <dgm:cxn modelId="{F112E6A9-3E38-494D-91D9-C52943E97CB3}" type="presOf" srcId="{270EB31F-5B3C-45C6-9BAB-1A09F2D2EA11}" destId="{F72DDF58-DD2E-4BAA-8C0C-70D34DA99853}" srcOrd="0" destOrd="0" presId="urn:microsoft.com/office/officeart/2005/8/layout/cycle5"/>
    <dgm:cxn modelId="{47EF917A-DD2D-4B83-BC82-13CC59736D54}" type="presOf" srcId="{EC53D9B9-7A48-48DC-BB88-DB46E9EFC267}" destId="{E04AE9EE-CF03-4F40-BEA7-48FFBCDE8B06}" srcOrd="0" destOrd="0" presId="urn:microsoft.com/office/officeart/2005/8/layout/cycle5"/>
    <dgm:cxn modelId="{E4F33338-8EF6-4D23-9E38-50942C9B41E1}" type="presOf" srcId="{198AC23C-D7B0-4C5C-9D21-2E492DC6D4DD}" destId="{CF8ABC49-EAF6-4B30-8AC5-8704928BD3F8}" srcOrd="0" destOrd="0" presId="urn:microsoft.com/office/officeart/2005/8/layout/cycle5"/>
    <dgm:cxn modelId="{9CF101F9-4A6A-41DF-AEB6-534A3EAC1B34}" type="presOf" srcId="{9C4A98DA-20B6-4EAD-A705-80CBA047CB3C}" destId="{78AC80BD-44F9-4969-806D-C7CBCC47FF99}" srcOrd="0" destOrd="0" presId="urn:microsoft.com/office/officeart/2005/8/layout/cycle5"/>
    <dgm:cxn modelId="{12E21F7E-DB1A-4B3A-842E-A333EE79A5AE}" type="presOf" srcId="{E99461D9-CAA2-4B52-909A-9C8E8F0A281F}" destId="{09C15601-6CF9-4D3D-A9A3-A3E995CCBA63}" srcOrd="0" destOrd="0" presId="urn:microsoft.com/office/officeart/2005/8/layout/cycle5"/>
    <dgm:cxn modelId="{037A5A19-F03D-4E23-AE4A-4D6B9CE538C4}" type="presOf" srcId="{A6B6A134-586D-428E-9C5A-8394342B619F}" destId="{7908861D-2D60-449B-9E0F-F30262C976FD}" srcOrd="0" destOrd="0" presId="urn:microsoft.com/office/officeart/2005/8/layout/cycle5"/>
    <dgm:cxn modelId="{395EEA87-F2D3-44F8-B89C-28F341596602}" type="presOf" srcId="{9B42E58A-27A4-40F0-82F1-A47933360C34}" destId="{6C0346BD-E56C-4EF2-AD01-770C58968C27}" srcOrd="0" destOrd="0" presId="urn:microsoft.com/office/officeart/2005/8/layout/cycle5"/>
    <dgm:cxn modelId="{19EB703D-6D93-44AA-93C6-E3A8EA7CB865}" srcId="{A6B6A134-586D-428E-9C5A-8394342B619F}" destId="{9B42E58A-27A4-40F0-82F1-A47933360C34}" srcOrd="0" destOrd="0" parTransId="{A3C6DF6E-1D64-43FC-98C4-616CA3F89E7F}" sibTransId="{E99461D9-CAA2-4B52-909A-9C8E8F0A281F}"/>
    <dgm:cxn modelId="{915E0453-BF2B-493F-873B-268E59A1C9D0}" type="presOf" srcId="{BF21CB65-54F7-49CC-987C-B6B63A3DA8E9}" destId="{6312F966-5452-4A78-870E-F8643B021F15}" srcOrd="0" destOrd="0" presId="urn:microsoft.com/office/officeart/2005/8/layout/cycle5"/>
    <dgm:cxn modelId="{2ED731BC-925D-4EB2-AA37-8E87CDDD8135}" type="presOf" srcId="{0CBF07B9-E0AE-48A4-A1A4-202CA5A1A85E}" destId="{81E1F673-2A19-400A-B5C4-447F9D1EAA66}" srcOrd="0" destOrd="0" presId="urn:microsoft.com/office/officeart/2005/8/layout/cycle5"/>
    <dgm:cxn modelId="{5E204234-5B4D-4BDA-B46C-5574D410E348}" type="presOf" srcId="{995791EF-723D-4404-934B-2729E8C70AF8}" destId="{26C72DDC-7251-45D0-B864-93D126F6ACD9}" srcOrd="0" destOrd="0" presId="urn:microsoft.com/office/officeart/2005/8/layout/cycle5"/>
    <dgm:cxn modelId="{F5EBF19F-E839-4241-8EAB-4CD9151BA6BE}" srcId="{A6B6A134-586D-428E-9C5A-8394342B619F}" destId="{270EB31F-5B3C-45C6-9BAB-1A09F2D2EA11}" srcOrd="1" destOrd="0" parTransId="{F8C3404B-CCC8-4890-AFBB-0DFBDE6703EA}" sibTransId="{84E49C35-8800-4FDB-B239-7FD15C9D03DB}"/>
    <dgm:cxn modelId="{B2617DCB-625D-4353-B45F-ABC4708B009A}" type="presOf" srcId="{84E49C35-8800-4FDB-B239-7FD15C9D03DB}" destId="{4530C70C-452C-4BBB-B5FF-DF4A1995A8B1}" srcOrd="0" destOrd="0" presId="urn:microsoft.com/office/officeart/2005/8/layout/cycle5"/>
    <dgm:cxn modelId="{B8C36D84-AA05-4F50-AE97-AD1F9D1ABFE6}" srcId="{A6B6A134-586D-428E-9C5A-8394342B619F}" destId="{03FE4099-A56D-4729-BD36-78141234A5BB}" srcOrd="3" destOrd="0" parTransId="{E330BAC6-DC87-44AA-AA3B-AEA3529FF434}" sibTransId="{198AC23C-D7B0-4C5C-9D21-2E492DC6D4DD}"/>
    <dgm:cxn modelId="{6D7C867D-9BAB-4A42-99AF-2179D7589E4F}" srcId="{A6B6A134-586D-428E-9C5A-8394342B619F}" destId="{0CBF07B9-E0AE-48A4-A1A4-202CA5A1A85E}" srcOrd="4" destOrd="0" parTransId="{A73C1934-F9CF-4624-8A47-F546AC02EFEA}" sibTransId="{EC53D9B9-7A48-48DC-BB88-DB46E9EFC267}"/>
    <dgm:cxn modelId="{49694AE0-B93F-4561-9A30-C885178522E7}" srcId="{A6B6A134-586D-428E-9C5A-8394342B619F}" destId="{9C4A98DA-20B6-4EAD-A705-80CBA047CB3C}" srcOrd="5" destOrd="0" parTransId="{94B773AE-869B-4540-BF32-1159A8CC119A}" sibTransId="{BF21CB65-54F7-49CC-987C-B6B63A3DA8E9}"/>
    <dgm:cxn modelId="{81AA5F18-5E0E-4433-864D-3477AD43F5A8}" type="presOf" srcId="{499D1A05-449E-4035-ADEF-B6AE34665C55}" destId="{91E5701D-818C-4DAC-8EF8-6A6B4997C8B8}" srcOrd="0" destOrd="0" presId="urn:microsoft.com/office/officeart/2005/8/layout/cycle5"/>
    <dgm:cxn modelId="{FCF6B8EE-2AC5-471C-B6B8-821C251A8E11}" srcId="{A6B6A134-586D-428E-9C5A-8394342B619F}" destId="{995791EF-723D-4404-934B-2729E8C70AF8}" srcOrd="2" destOrd="0" parTransId="{5A97DFF2-399C-4AF1-8E9C-DC3031A1E8AF}" sibTransId="{499D1A05-449E-4035-ADEF-B6AE34665C55}"/>
    <dgm:cxn modelId="{342F3949-105D-4427-8F79-56136758EB16}" type="presParOf" srcId="{7908861D-2D60-449B-9E0F-F30262C976FD}" destId="{6C0346BD-E56C-4EF2-AD01-770C58968C27}" srcOrd="0" destOrd="0" presId="urn:microsoft.com/office/officeart/2005/8/layout/cycle5"/>
    <dgm:cxn modelId="{CC205030-233F-4FA9-8943-CDE69D02D968}" type="presParOf" srcId="{7908861D-2D60-449B-9E0F-F30262C976FD}" destId="{87A4CBA1-385F-46CF-BD94-E4FBE2923639}" srcOrd="1" destOrd="0" presId="urn:microsoft.com/office/officeart/2005/8/layout/cycle5"/>
    <dgm:cxn modelId="{EF6574F9-7243-44E1-8821-F17007D763FB}" type="presParOf" srcId="{7908861D-2D60-449B-9E0F-F30262C976FD}" destId="{09C15601-6CF9-4D3D-A9A3-A3E995CCBA63}" srcOrd="2" destOrd="0" presId="urn:microsoft.com/office/officeart/2005/8/layout/cycle5"/>
    <dgm:cxn modelId="{466421D3-A3FD-4A7C-8693-0933330619B1}" type="presParOf" srcId="{7908861D-2D60-449B-9E0F-F30262C976FD}" destId="{F72DDF58-DD2E-4BAA-8C0C-70D34DA99853}" srcOrd="3" destOrd="0" presId="urn:microsoft.com/office/officeart/2005/8/layout/cycle5"/>
    <dgm:cxn modelId="{C19F52BB-934B-42A6-A1D7-A1F386F99359}" type="presParOf" srcId="{7908861D-2D60-449B-9E0F-F30262C976FD}" destId="{9FFC95F4-5EB8-414A-814E-D306ED702CEA}" srcOrd="4" destOrd="0" presId="urn:microsoft.com/office/officeart/2005/8/layout/cycle5"/>
    <dgm:cxn modelId="{82E43149-410F-4C25-9AE0-8613788804C6}" type="presParOf" srcId="{7908861D-2D60-449B-9E0F-F30262C976FD}" destId="{4530C70C-452C-4BBB-B5FF-DF4A1995A8B1}" srcOrd="5" destOrd="0" presId="urn:microsoft.com/office/officeart/2005/8/layout/cycle5"/>
    <dgm:cxn modelId="{5607957D-DF80-44F7-AC36-97CF2FCCA63A}" type="presParOf" srcId="{7908861D-2D60-449B-9E0F-F30262C976FD}" destId="{26C72DDC-7251-45D0-B864-93D126F6ACD9}" srcOrd="6" destOrd="0" presId="urn:microsoft.com/office/officeart/2005/8/layout/cycle5"/>
    <dgm:cxn modelId="{2C7C5740-CA22-4D75-B2D8-E9347CC30448}" type="presParOf" srcId="{7908861D-2D60-449B-9E0F-F30262C976FD}" destId="{F1C03ADB-D1C1-4B50-8BEF-4D386BD48A76}" srcOrd="7" destOrd="0" presId="urn:microsoft.com/office/officeart/2005/8/layout/cycle5"/>
    <dgm:cxn modelId="{FEB33AD7-FF6D-4025-9926-45F55C990234}" type="presParOf" srcId="{7908861D-2D60-449B-9E0F-F30262C976FD}" destId="{91E5701D-818C-4DAC-8EF8-6A6B4997C8B8}" srcOrd="8" destOrd="0" presId="urn:microsoft.com/office/officeart/2005/8/layout/cycle5"/>
    <dgm:cxn modelId="{208B07DD-440F-4027-A738-B79180262FA0}" type="presParOf" srcId="{7908861D-2D60-449B-9E0F-F30262C976FD}" destId="{4B13A32F-D3A0-4BAB-86F0-A14BF76AA5AC}" srcOrd="9" destOrd="0" presId="urn:microsoft.com/office/officeart/2005/8/layout/cycle5"/>
    <dgm:cxn modelId="{9B01BD1D-646D-40EC-A66A-1F7D1FEA2CDD}" type="presParOf" srcId="{7908861D-2D60-449B-9E0F-F30262C976FD}" destId="{7C6B4E8B-FBF4-4451-9C1F-E52F3BE64F3B}" srcOrd="10" destOrd="0" presId="urn:microsoft.com/office/officeart/2005/8/layout/cycle5"/>
    <dgm:cxn modelId="{DCF6E06F-E9BE-4E6F-93B9-A43286E94101}" type="presParOf" srcId="{7908861D-2D60-449B-9E0F-F30262C976FD}" destId="{CF8ABC49-EAF6-4B30-8AC5-8704928BD3F8}" srcOrd="11" destOrd="0" presId="urn:microsoft.com/office/officeart/2005/8/layout/cycle5"/>
    <dgm:cxn modelId="{25D3F7F6-1ADB-4B4A-83FB-62B12CADABE8}" type="presParOf" srcId="{7908861D-2D60-449B-9E0F-F30262C976FD}" destId="{81E1F673-2A19-400A-B5C4-447F9D1EAA66}" srcOrd="12" destOrd="0" presId="urn:microsoft.com/office/officeart/2005/8/layout/cycle5"/>
    <dgm:cxn modelId="{499D912A-AE08-4AB3-A480-99CEDDE5E01B}" type="presParOf" srcId="{7908861D-2D60-449B-9E0F-F30262C976FD}" destId="{9F7894E7-2054-4F3C-A214-FED0E69F8A6F}" srcOrd="13" destOrd="0" presId="urn:microsoft.com/office/officeart/2005/8/layout/cycle5"/>
    <dgm:cxn modelId="{0F63915A-ECA6-4BCB-B80D-F398F0197304}" type="presParOf" srcId="{7908861D-2D60-449B-9E0F-F30262C976FD}" destId="{E04AE9EE-CF03-4F40-BEA7-48FFBCDE8B06}" srcOrd="14" destOrd="0" presId="urn:microsoft.com/office/officeart/2005/8/layout/cycle5"/>
    <dgm:cxn modelId="{6D64D464-CCD9-4A09-BA3A-B3262A376137}" type="presParOf" srcId="{7908861D-2D60-449B-9E0F-F30262C976FD}" destId="{78AC80BD-44F9-4969-806D-C7CBCC47FF99}" srcOrd="15" destOrd="0" presId="urn:microsoft.com/office/officeart/2005/8/layout/cycle5"/>
    <dgm:cxn modelId="{3A315D9D-1736-47EC-85AF-209CF166BE44}" type="presParOf" srcId="{7908861D-2D60-449B-9E0F-F30262C976FD}" destId="{3034DB22-993B-459F-B25B-43CE1C22B900}" srcOrd="16" destOrd="0" presId="urn:microsoft.com/office/officeart/2005/8/layout/cycle5"/>
    <dgm:cxn modelId="{40B7F3B8-CE54-4D4A-B285-5A1478EE8A65}" type="presParOf" srcId="{7908861D-2D60-449B-9E0F-F30262C976FD}" destId="{6312F966-5452-4A78-870E-F8643B021F15}"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BD720-0FC0-4927-82C3-FA6BAB40921D}"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s-EC"/>
        </a:p>
      </dgm:t>
    </dgm:pt>
    <dgm:pt modelId="{B0681FE2-6695-435E-8E46-6D167E4BF908}">
      <dgm:prSet phldrT="[Texto]" custT="1"/>
      <dgm:spPr/>
      <dgm:t>
        <a:bodyPr/>
        <a:lstStyle/>
        <a:p>
          <a:r>
            <a:rPr lang="es-EC" sz="1200" dirty="0" smtClean="0"/>
            <a:t>Clientes</a:t>
          </a:r>
          <a:endParaRPr lang="es-EC" sz="1200" dirty="0"/>
        </a:p>
      </dgm:t>
    </dgm:pt>
    <dgm:pt modelId="{85842EFF-34E3-4E21-9383-9E6E4F381F77}" type="parTrans" cxnId="{AA8C1671-ED0A-4A7E-AE4A-5D3BF336B6A0}">
      <dgm:prSet/>
      <dgm:spPr/>
      <dgm:t>
        <a:bodyPr/>
        <a:lstStyle/>
        <a:p>
          <a:endParaRPr lang="es-EC"/>
        </a:p>
      </dgm:t>
    </dgm:pt>
    <dgm:pt modelId="{353DAA99-491B-4336-A5C2-13A932274167}" type="sibTrans" cxnId="{AA8C1671-ED0A-4A7E-AE4A-5D3BF336B6A0}">
      <dgm:prSet/>
      <dgm:spPr/>
      <dgm:t>
        <a:bodyPr/>
        <a:lstStyle/>
        <a:p>
          <a:endParaRPr lang="es-EC"/>
        </a:p>
      </dgm:t>
    </dgm:pt>
    <dgm:pt modelId="{3F046D79-C6A6-472F-B7B7-82B5081B162C}">
      <dgm:prSet phldrT="[Texto]" custT="1"/>
      <dgm:spPr/>
      <dgm:t>
        <a:bodyPr/>
        <a:lstStyle/>
        <a:p>
          <a:r>
            <a:rPr lang="es-ES" sz="1200" dirty="0" smtClean="0"/>
            <a:t>La compañía está bien posicionada con las diferentes rutas que brinda al cliente a nivel nacional, la cual se clasifican en dos servicios: Personal e Institucional</a:t>
          </a:r>
          <a:endParaRPr lang="es-EC" sz="1200" dirty="0"/>
        </a:p>
      </dgm:t>
    </dgm:pt>
    <dgm:pt modelId="{19B09B6D-6F5A-44D9-B2A9-48D08E3714DC}" type="parTrans" cxnId="{F8E2998A-4A94-425F-A3D2-47C7C17221D7}">
      <dgm:prSet/>
      <dgm:spPr/>
      <dgm:t>
        <a:bodyPr/>
        <a:lstStyle/>
        <a:p>
          <a:endParaRPr lang="es-EC"/>
        </a:p>
      </dgm:t>
    </dgm:pt>
    <dgm:pt modelId="{BB459451-6FDE-4282-A995-547289F99399}" type="sibTrans" cxnId="{F8E2998A-4A94-425F-A3D2-47C7C17221D7}">
      <dgm:prSet/>
      <dgm:spPr/>
      <dgm:t>
        <a:bodyPr/>
        <a:lstStyle/>
        <a:p>
          <a:endParaRPr lang="es-EC"/>
        </a:p>
      </dgm:t>
    </dgm:pt>
    <dgm:pt modelId="{B98D133B-C9AA-4E67-9608-651BE7126530}">
      <dgm:prSet phldrT="[Texto]" custT="1"/>
      <dgm:spPr/>
      <dgm:t>
        <a:bodyPr/>
        <a:lstStyle/>
        <a:p>
          <a:r>
            <a:rPr lang="es-EC" sz="1200" dirty="0" smtClean="0"/>
            <a:t>Proveedores: </a:t>
          </a:r>
        </a:p>
        <a:p>
          <a:r>
            <a:rPr lang="es-EC" sz="1200" dirty="0" smtClean="0"/>
            <a:t>Servicio de Gasolinera</a:t>
          </a:r>
        </a:p>
        <a:p>
          <a:r>
            <a:rPr lang="es-EC" sz="1200" dirty="0" smtClean="0"/>
            <a:t>Proveedores de Vehículo</a:t>
          </a:r>
        </a:p>
        <a:p>
          <a:r>
            <a:rPr lang="es-EC" sz="1200" dirty="0" smtClean="0"/>
            <a:t>Proveedores de carrocerías de buses</a:t>
          </a:r>
          <a:endParaRPr lang="es-EC" sz="1200" dirty="0"/>
        </a:p>
      </dgm:t>
    </dgm:pt>
    <dgm:pt modelId="{575622D2-5A4A-404F-A0A4-C0DF9C80BC5F}" type="parTrans" cxnId="{184A3575-9FFA-45BD-85B4-2A339E7FBC7D}">
      <dgm:prSet/>
      <dgm:spPr/>
      <dgm:t>
        <a:bodyPr/>
        <a:lstStyle/>
        <a:p>
          <a:endParaRPr lang="es-EC"/>
        </a:p>
      </dgm:t>
    </dgm:pt>
    <dgm:pt modelId="{BB07AC4C-4CA1-417D-8E03-6F2080130DD7}" type="sibTrans" cxnId="{184A3575-9FFA-45BD-85B4-2A339E7FBC7D}">
      <dgm:prSet/>
      <dgm:spPr/>
      <dgm:t>
        <a:bodyPr/>
        <a:lstStyle/>
        <a:p>
          <a:endParaRPr lang="es-EC"/>
        </a:p>
      </dgm:t>
    </dgm:pt>
    <dgm:pt modelId="{7A25C24D-8BB4-461C-9D61-D52BC49984D8}">
      <dgm:prSet phldrT="[Texto]" custT="1"/>
      <dgm:spPr/>
      <dgm:t>
        <a:bodyPr/>
        <a:lstStyle/>
        <a:p>
          <a:r>
            <a:rPr lang="es-EC" sz="1200" dirty="0" smtClean="0"/>
            <a:t>Amenazas de Nuevos entrantes:</a:t>
          </a:r>
        </a:p>
        <a:p>
          <a:r>
            <a:rPr lang="es-EC" sz="1200" dirty="0" smtClean="0"/>
            <a:t>Competencia Directa e Indirecta</a:t>
          </a:r>
        </a:p>
        <a:p>
          <a:endParaRPr lang="es-EC" sz="1000" dirty="0" smtClean="0"/>
        </a:p>
      </dgm:t>
    </dgm:pt>
    <dgm:pt modelId="{BB7E2953-B1A6-4612-A72A-A168C6D21B16}" type="parTrans" cxnId="{DB0C5784-78AF-474C-AC19-B0179C8B65B2}">
      <dgm:prSet/>
      <dgm:spPr/>
      <dgm:t>
        <a:bodyPr/>
        <a:lstStyle/>
        <a:p>
          <a:endParaRPr lang="es-EC"/>
        </a:p>
      </dgm:t>
    </dgm:pt>
    <dgm:pt modelId="{E8D2A06A-AE78-4FED-88B8-CAFD658F802D}" type="sibTrans" cxnId="{DB0C5784-78AF-474C-AC19-B0179C8B65B2}">
      <dgm:prSet/>
      <dgm:spPr/>
      <dgm:t>
        <a:bodyPr/>
        <a:lstStyle/>
        <a:p>
          <a:endParaRPr lang="es-EC"/>
        </a:p>
      </dgm:t>
    </dgm:pt>
    <dgm:pt modelId="{73D8179A-9D69-42E5-9BB2-338714FA7695}">
      <dgm:prSet phldrT="[Texto]" custT="1"/>
      <dgm:spPr/>
      <dgm:t>
        <a:bodyPr/>
        <a:lstStyle/>
        <a:p>
          <a:r>
            <a:rPr lang="es-EC" sz="1200" dirty="0" smtClean="0"/>
            <a:t>Amenazas de Productos sustitutos</a:t>
          </a:r>
          <a:endParaRPr lang="es-EC" sz="1200" dirty="0"/>
        </a:p>
      </dgm:t>
    </dgm:pt>
    <dgm:pt modelId="{9B2A0CFC-ED4A-498F-9F9A-D134074053EC}" type="parTrans" cxnId="{5807864A-F622-4D31-956A-43430A6ED02E}">
      <dgm:prSet/>
      <dgm:spPr/>
      <dgm:t>
        <a:bodyPr/>
        <a:lstStyle/>
        <a:p>
          <a:endParaRPr lang="es-EC"/>
        </a:p>
      </dgm:t>
    </dgm:pt>
    <dgm:pt modelId="{3D8A934C-6FC8-4BBE-95DE-A994D9B44F44}" type="sibTrans" cxnId="{5807864A-F622-4D31-956A-43430A6ED02E}">
      <dgm:prSet/>
      <dgm:spPr/>
      <dgm:t>
        <a:bodyPr/>
        <a:lstStyle/>
        <a:p>
          <a:endParaRPr lang="es-EC"/>
        </a:p>
      </dgm:t>
    </dgm:pt>
    <dgm:pt modelId="{A3954D84-0ADA-43FD-AB5A-60146AC8CBDF}">
      <dgm:prSet custT="1"/>
      <dgm:spPr/>
      <dgm:t>
        <a:bodyPr/>
        <a:lstStyle/>
        <a:p>
          <a:r>
            <a:rPr lang="es-MX" sz="1200" dirty="0" smtClean="0"/>
            <a:t>Rivalidad Entre Competidores</a:t>
          </a:r>
          <a:endParaRPr lang="es-MX" sz="1200" dirty="0"/>
        </a:p>
      </dgm:t>
    </dgm:pt>
    <dgm:pt modelId="{6CE1C492-C902-438D-8F10-B34C3088B23F}" type="parTrans" cxnId="{847FDD3C-D036-4C8C-A538-908772778C99}">
      <dgm:prSet/>
      <dgm:spPr/>
      <dgm:t>
        <a:bodyPr/>
        <a:lstStyle/>
        <a:p>
          <a:endParaRPr lang="es-MX"/>
        </a:p>
      </dgm:t>
    </dgm:pt>
    <dgm:pt modelId="{26470EA5-EF86-4EA1-A5CB-00FA082D3149}" type="sibTrans" cxnId="{847FDD3C-D036-4C8C-A538-908772778C99}">
      <dgm:prSet/>
      <dgm:spPr/>
      <dgm:t>
        <a:bodyPr/>
        <a:lstStyle/>
        <a:p>
          <a:endParaRPr lang="es-MX"/>
        </a:p>
      </dgm:t>
    </dgm:pt>
    <dgm:pt modelId="{A31C00E6-3A31-4C35-9C79-7C5A923E8E83}" type="pres">
      <dgm:prSet presAssocID="{1C0BD720-0FC0-4927-82C3-FA6BAB40921D}" presName="linear" presStyleCnt="0">
        <dgm:presLayoutVars>
          <dgm:dir/>
          <dgm:resizeHandles val="exact"/>
        </dgm:presLayoutVars>
      </dgm:prSet>
      <dgm:spPr/>
      <dgm:t>
        <a:bodyPr/>
        <a:lstStyle/>
        <a:p>
          <a:endParaRPr lang="es-MX"/>
        </a:p>
      </dgm:t>
    </dgm:pt>
    <dgm:pt modelId="{0C706E4E-9866-4CA8-BCF0-A0D45C1A53BF}" type="pres">
      <dgm:prSet presAssocID="{B0681FE2-6695-435E-8E46-6D167E4BF908}" presName="comp" presStyleCnt="0"/>
      <dgm:spPr/>
      <dgm:t>
        <a:bodyPr/>
        <a:lstStyle/>
        <a:p>
          <a:endParaRPr lang="es-MX"/>
        </a:p>
      </dgm:t>
    </dgm:pt>
    <dgm:pt modelId="{7680CA08-4FA2-419C-976E-0A5FFC8ACB81}" type="pres">
      <dgm:prSet presAssocID="{B0681FE2-6695-435E-8E46-6D167E4BF908}" presName="box" presStyleLbl="node1" presStyleIdx="0" presStyleCnt="5"/>
      <dgm:spPr/>
      <dgm:t>
        <a:bodyPr/>
        <a:lstStyle/>
        <a:p>
          <a:endParaRPr lang="es-MX"/>
        </a:p>
      </dgm:t>
    </dgm:pt>
    <dgm:pt modelId="{C78D1991-AD60-4F05-AAD1-3AB677199E3F}" type="pres">
      <dgm:prSet presAssocID="{B0681FE2-6695-435E-8E46-6D167E4BF908}" presName="img" presStyleLbl="fgImgPlace1" presStyleIdx="0" presStyleCnt="5"/>
      <dgm:spPr>
        <a:blipFill rotWithShape="1">
          <a:blip xmlns:r="http://schemas.openxmlformats.org/officeDocument/2006/relationships" r:embed="rId1"/>
          <a:stretch>
            <a:fillRect/>
          </a:stretch>
        </a:blipFill>
      </dgm:spPr>
      <dgm:t>
        <a:bodyPr/>
        <a:lstStyle/>
        <a:p>
          <a:endParaRPr lang="es-MX"/>
        </a:p>
      </dgm:t>
    </dgm:pt>
    <dgm:pt modelId="{0F1B5473-96A2-418C-A406-F0C105115B06}" type="pres">
      <dgm:prSet presAssocID="{B0681FE2-6695-435E-8E46-6D167E4BF908}" presName="text" presStyleLbl="node1" presStyleIdx="0" presStyleCnt="5">
        <dgm:presLayoutVars>
          <dgm:bulletEnabled val="1"/>
        </dgm:presLayoutVars>
      </dgm:prSet>
      <dgm:spPr/>
      <dgm:t>
        <a:bodyPr/>
        <a:lstStyle/>
        <a:p>
          <a:endParaRPr lang="es-MX"/>
        </a:p>
      </dgm:t>
    </dgm:pt>
    <dgm:pt modelId="{53878CD5-6F5C-4308-AC8F-78CE4386F8BC}" type="pres">
      <dgm:prSet presAssocID="{353DAA99-491B-4336-A5C2-13A932274167}" presName="spacer" presStyleCnt="0"/>
      <dgm:spPr/>
      <dgm:t>
        <a:bodyPr/>
        <a:lstStyle/>
        <a:p>
          <a:endParaRPr lang="es-MX"/>
        </a:p>
      </dgm:t>
    </dgm:pt>
    <dgm:pt modelId="{9F6F6847-C148-4F7B-ACE8-BA926731CC06}" type="pres">
      <dgm:prSet presAssocID="{B98D133B-C9AA-4E67-9608-651BE7126530}" presName="comp" presStyleCnt="0"/>
      <dgm:spPr/>
      <dgm:t>
        <a:bodyPr/>
        <a:lstStyle/>
        <a:p>
          <a:endParaRPr lang="es-MX"/>
        </a:p>
      </dgm:t>
    </dgm:pt>
    <dgm:pt modelId="{438C7E7F-D8A1-4B0D-9838-16BF08FDF088}" type="pres">
      <dgm:prSet presAssocID="{B98D133B-C9AA-4E67-9608-651BE7126530}" presName="box" presStyleLbl="node1" presStyleIdx="1" presStyleCnt="5"/>
      <dgm:spPr/>
      <dgm:t>
        <a:bodyPr/>
        <a:lstStyle/>
        <a:p>
          <a:endParaRPr lang="es-MX"/>
        </a:p>
      </dgm:t>
    </dgm:pt>
    <dgm:pt modelId="{CB1064D9-8549-4D28-9B4C-E0BD193CA040}" type="pres">
      <dgm:prSet presAssocID="{B98D133B-C9AA-4E67-9608-651BE7126530}" presName="img" presStyleLbl="fgImgPlace1" presStyleIdx="1" presStyleCnt="5"/>
      <dgm:spPr>
        <a:blipFill rotWithShape="1">
          <a:blip xmlns:r="http://schemas.openxmlformats.org/officeDocument/2006/relationships" r:embed="rId2"/>
          <a:stretch>
            <a:fillRect/>
          </a:stretch>
        </a:blipFill>
      </dgm:spPr>
      <dgm:t>
        <a:bodyPr/>
        <a:lstStyle/>
        <a:p>
          <a:endParaRPr lang="es-MX"/>
        </a:p>
      </dgm:t>
    </dgm:pt>
    <dgm:pt modelId="{EA5F974E-8171-4331-8878-B9E7974F812D}" type="pres">
      <dgm:prSet presAssocID="{B98D133B-C9AA-4E67-9608-651BE7126530}" presName="text" presStyleLbl="node1" presStyleIdx="1" presStyleCnt="5">
        <dgm:presLayoutVars>
          <dgm:bulletEnabled val="1"/>
        </dgm:presLayoutVars>
      </dgm:prSet>
      <dgm:spPr/>
      <dgm:t>
        <a:bodyPr/>
        <a:lstStyle/>
        <a:p>
          <a:endParaRPr lang="es-MX"/>
        </a:p>
      </dgm:t>
    </dgm:pt>
    <dgm:pt modelId="{CC6D44B6-8BA7-4F94-84FC-E1428A3B1EC7}" type="pres">
      <dgm:prSet presAssocID="{BB07AC4C-4CA1-417D-8E03-6F2080130DD7}" presName="spacer" presStyleCnt="0"/>
      <dgm:spPr/>
      <dgm:t>
        <a:bodyPr/>
        <a:lstStyle/>
        <a:p>
          <a:endParaRPr lang="es-MX"/>
        </a:p>
      </dgm:t>
    </dgm:pt>
    <dgm:pt modelId="{A85E2E0D-4837-4236-8B0C-919F02A69CCD}" type="pres">
      <dgm:prSet presAssocID="{7A25C24D-8BB4-461C-9D61-D52BC49984D8}" presName="comp" presStyleCnt="0"/>
      <dgm:spPr/>
      <dgm:t>
        <a:bodyPr/>
        <a:lstStyle/>
        <a:p>
          <a:endParaRPr lang="es-MX"/>
        </a:p>
      </dgm:t>
    </dgm:pt>
    <dgm:pt modelId="{242B970F-15FC-421B-9A33-23CC8715ED1F}" type="pres">
      <dgm:prSet presAssocID="{7A25C24D-8BB4-461C-9D61-D52BC49984D8}" presName="box" presStyleLbl="node1" presStyleIdx="2" presStyleCnt="5"/>
      <dgm:spPr/>
      <dgm:t>
        <a:bodyPr/>
        <a:lstStyle/>
        <a:p>
          <a:endParaRPr lang="es-MX"/>
        </a:p>
      </dgm:t>
    </dgm:pt>
    <dgm:pt modelId="{9E778892-4037-4CEB-A96A-B5A82A910B63}" type="pres">
      <dgm:prSet presAssocID="{7A25C24D-8BB4-461C-9D61-D52BC49984D8}" presName="img" presStyleLbl="fgImgPlace1" presStyleIdx="2" presStyleCnt="5"/>
      <dgm:spPr>
        <a:blipFill rotWithShape="1">
          <a:blip xmlns:r="http://schemas.openxmlformats.org/officeDocument/2006/relationships" r:embed="rId3"/>
          <a:stretch>
            <a:fillRect/>
          </a:stretch>
        </a:blipFill>
      </dgm:spPr>
      <dgm:t>
        <a:bodyPr/>
        <a:lstStyle/>
        <a:p>
          <a:endParaRPr lang="es-MX"/>
        </a:p>
      </dgm:t>
    </dgm:pt>
    <dgm:pt modelId="{BB88262E-30EB-4ADC-866A-910925791B5E}" type="pres">
      <dgm:prSet presAssocID="{7A25C24D-8BB4-461C-9D61-D52BC49984D8}" presName="text" presStyleLbl="node1" presStyleIdx="2" presStyleCnt="5">
        <dgm:presLayoutVars>
          <dgm:bulletEnabled val="1"/>
        </dgm:presLayoutVars>
      </dgm:prSet>
      <dgm:spPr/>
      <dgm:t>
        <a:bodyPr/>
        <a:lstStyle/>
        <a:p>
          <a:endParaRPr lang="es-MX"/>
        </a:p>
      </dgm:t>
    </dgm:pt>
    <dgm:pt modelId="{5902A0DD-0C90-4430-85B7-F8951BA18980}" type="pres">
      <dgm:prSet presAssocID="{E8D2A06A-AE78-4FED-88B8-CAFD658F802D}" presName="spacer" presStyleCnt="0"/>
      <dgm:spPr/>
      <dgm:t>
        <a:bodyPr/>
        <a:lstStyle/>
        <a:p>
          <a:endParaRPr lang="es-MX"/>
        </a:p>
      </dgm:t>
    </dgm:pt>
    <dgm:pt modelId="{4D6227C1-2154-4F5E-9843-0E4A3A79AD92}" type="pres">
      <dgm:prSet presAssocID="{73D8179A-9D69-42E5-9BB2-338714FA7695}" presName="comp" presStyleCnt="0"/>
      <dgm:spPr/>
      <dgm:t>
        <a:bodyPr/>
        <a:lstStyle/>
        <a:p>
          <a:endParaRPr lang="es-MX"/>
        </a:p>
      </dgm:t>
    </dgm:pt>
    <dgm:pt modelId="{3B40CE11-5FBC-4F56-8613-93AD638329F5}" type="pres">
      <dgm:prSet presAssocID="{73D8179A-9D69-42E5-9BB2-338714FA7695}" presName="box" presStyleLbl="node1" presStyleIdx="3" presStyleCnt="5"/>
      <dgm:spPr/>
      <dgm:t>
        <a:bodyPr/>
        <a:lstStyle/>
        <a:p>
          <a:endParaRPr lang="es-MX"/>
        </a:p>
      </dgm:t>
    </dgm:pt>
    <dgm:pt modelId="{B18ED8B9-C4C0-41A0-9084-4199A1B1D694}" type="pres">
      <dgm:prSet presAssocID="{73D8179A-9D69-42E5-9BB2-338714FA7695}" presName="img" presStyleLbl="fgImgPlace1" presStyleIdx="3" presStyleCnt="5"/>
      <dgm:spPr>
        <a:blipFill rotWithShape="1">
          <a:blip xmlns:r="http://schemas.openxmlformats.org/officeDocument/2006/relationships" r:embed="rId4"/>
          <a:stretch>
            <a:fillRect/>
          </a:stretch>
        </a:blipFill>
      </dgm:spPr>
      <dgm:t>
        <a:bodyPr/>
        <a:lstStyle/>
        <a:p>
          <a:endParaRPr lang="es-MX"/>
        </a:p>
      </dgm:t>
    </dgm:pt>
    <dgm:pt modelId="{E9DE6749-1250-4F15-A437-9C8B5E8A223A}" type="pres">
      <dgm:prSet presAssocID="{73D8179A-9D69-42E5-9BB2-338714FA7695}" presName="text" presStyleLbl="node1" presStyleIdx="3" presStyleCnt="5">
        <dgm:presLayoutVars>
          <dgm:bulletEnabled val="1"/>
        </dgm:presLayoutVars>
      </dgm:prSet>
      <dgm:spPr/>
      <dgm:t>
        <a:bodyPr/>
        <a:lstStyle/>
        <a:p>
          <a:endParaRPr lang="es-MX"/>
        </a:p>
      </dgm:t>
    </dgm:pt>
    <dgm:pt modelId="{8E0D61D2-AF3E-42C0-B72A-815EFB4C99B0}" type="pres">
      <dgm:prSet presAssocID="{3D8A934C-6FC8-4BBE-95DE-A994D9B44F44}" presName="spacer" presStyleCnt="0"/>
      <dgm:spPr/>
      <dgm:t>
        <a:bodyPr/>
        <a:lstStyle/>
        <a:p>
          <a:endParaRPr lang="es-MX"/>
        </a:p>
      </dgm:t>
    </dgm:pt>
    <dgm:pt modelId="{A572D179-3BA4-4826-9E8F-28C7DC8F331D}" type="pres">
      <dgm:prSet presAssocID="{A3954D84-0ADA-43FD-AB5A-60146AC8CBDF}" presName="comp" presStyleCnt="0"/>
      <dgm:spPr/>
      <dgm:t>
        <a:bodyPr/>
        <a:lstStyle/>
        <a:p>
          <a:endParaRPr lang="es-MX"/>
        </a:p>
      </dgm:t>
    </dgm:pt>
    <dgm:pt modelId="{59C75DBF-2ED6-4B3A-ABC5-25BCC3F81D04}" type="pres">
      <dgm:prSet presAssocID="{A3954D84-0ADA-43FD-AB5A-60146AC8CBDF}" presName="box" presStyleLbl="node1" presStyleIdx="4" presStyleCnt="5"/>
      <dgm:spPr/>
      <dgm:t>
        <a:bodyPr/>
        <a:lstStyle/>
        <a:p>
          <a:endParaRPr lang="es-MX"/>
        </a:p>
      </dgm:t>
    </dgm:pt>
    <dgm:pt modelId="{33FE9E70-5E29-4785-9D2D-8CE1ABD117CE}" type="pres">
      <dgm:prSet presAssocID="{A3954D84-0ADA-43FD-AB5A-60146AC8CBDF}" presName="img" presStyleLbl="fgImgPlace1" presStyleIdx="4" presStyleCnt="5"/>
      <dgm:spPr>
        <a:blipFill rotWithShape="1">
          <a:blip xmlns:r="http://schemas.openxmlformats.org/officeDocument/2006/relationships" r:embed="rId5"/>
          <a:stretch>
            <a:fillRect/>
          </a:stretch>
        </a:blipFill>
      </dgm:spPr>
      <dgm:t>
        <a:bodyPr/>
        <a:lstStyle/>
        <a:p>
          <a:endParaRPr lang="es-MX"/>
        </a:p>
      </dgm:t>
    </dgm:pt>
    <dgm:pt modelId="{13B82D82-8110-43A3-86E0-414A45561184}" type="pres">
      <dgm:prSet presAssocID="{A3954D84-0ADA-43FD-AB5A-60146AC8CBDF}" presName="text" presStyleLbl="node1" presStyleIdx="4" presStyleCnt="5">
        <dgm:presLayoutVars>
          <dgm:bulletEnabled val="1"/>
        </dgm:presLayoutVars>
      </dgm:prSet>
      <dgm:spPr/>
      <dgm:t>
        <a:bodyPr/>
        <a:lstStyle/>
        <a:p>
          <a:endParaRPr lang="es-MX"/>
        </a:p>
      </dgm:t>
    </dgm:pt>
  </dgm:ptLst>
  <dgm:cxnLst>
    <dgm:cxn modelId="{B02F8E1B-5FDC-4214-B497-7608027B779D}" type="presOf" srcId="{3F046D79-C6A6-472F-B7B7-82B5081B162C}" destId="{7680CA08-4FA2-419C-976E-0A5FFC8ACB81}" srcOrd="0" destOrd="1" presId="urn:microsoft.com/office/officeart/2005/8/layout/vList4"/>
    <dgm:cxn modelId="{184A3575-9FFA-45BD-85B4-2A339E7FBC7D}" srcId="{1C0BD720-0FC0-4927-82C3-FA6BAB40921D}" destId="{B98D133B-C9AA-4E67-9608-651BE7126530}" srcOrd="1" destOrd="0" parTransId="{575622D2-5A4A-404F-A0A4-C0DF9C80BC5F}" sibTransId="{BB07AC4C-4CA1-417D-8E03-6F2080130DD7}"/>
    <dgm:cxn modelId="{F8E2998A-4A94-425F-A3D2-47C7C17221D7}" srcId="{B0681FE2-6695-435E-8E46-6D167E4BF908}" destId="{3F046D79-C6A6-472F-B7B7-82B5081B162C}" srcOrd="0" destOrd="0" parTransId="{19B09B6D-6F5A-44D9-B2A9-48D08E3714DC}" sibTransId="{BB459451-6FDE-4282-A995-547289F99399}"/>
    <dgm:cxn modelId="{AA8C1671-ED0A-4A7E-AE4A-5D3BF336B6A0}" srcId="{1C0BD720-0FC0-4927-82C3-FA6BAB40921D}" destId="{B0681FE2-6695-435E-8E46-6D167E4BF908}" srcOrd="0" destOrd="0" parTransId="{85842EFF-34E3-4E21-9383-9E6E4F381F77}" sibTransId="{353DAA99-491B-4336-A5C2-13A932274167}"/>
    <dgm:cxn modelId="{D007CAD0-D146-4259-B5E3-AF073105C07B}" type="presOf" srcId="{B0681FE2-6695-435E-8E46-6D167E4BF908}" destId="{0F1B5473-96A2-418C-A406-F0C105115B06}" srcOrd="1" destOrd="0" presId="urn:microsoft.com/office/officeart/2005/8/layout/vList4"/>
    <dgm:cxn modelId="{07086B1C-7D1A-463B-86CF-DD0CCCFF4A12}" type="presOf" srcId="{3F046D79-C6A6-472F-B7B7-82B5081B162C}" destId="{0F1B5473-96A2-418C-A406-F0C105115B06}" srcOrd="1" destOrd="1" presId="urn:microsoft.com/office/officeart/2005/8/layout/vList4"/>
    <dgm:cxn modelId="{5807864A-F622-4D31-956A-43430A6ED02E}" srcId="{1C0BD720-0FC0-4927-82C3-FA6BAB40921D}" destId="{73D8179A-9D69-42E5-9BB2-338714FA7695}" srcOrd="3" destOrd="0" parTransId="{9B2A0CFC-ED4A-498F-9F9A-D134074053EC}" sibTransId="{3D8A934C-6FC8-4BBE-95DE-A994D9B44F44}"/>
    <dgm:cxn modelId="{13D7F179-C9C0-4AF1-A876-2BDFF707D71C}" type="presOf" srcId="{73D8179A-9D69-42E5-9BB2-338714FA7695}" destId="{3B40CE11-5FBC-4F56-8613-93AD638329F5}" srcOrd="0" destOrd="0" presId="urn:microsoft.com/office/officeart/2005/8/layout/vList4"/>
    <dgm:cxn modelId="{790511F7-7795-42A0-9800-12C4CD27B31D}" type="presOf" srcId="{B98D133B-C9AA-4E67-9608-651BE7126530}" destId="{438C7E7F-D8A1-4B0D-9838-16BF08FDF088}" srcOrd="0" destOrd="0" presId="urn:microsoft.com/office/officeart/2005/8/layout/vList4"/>
    <dgm:cxn modelId="{DB0C5784-78AF-474C-AC19-B0179C8B65B2}" srcId="{1C0BD720-0FC0-4927-82C3-FA6BAB40921D}" destId="{7A25C24D-8BB4-461C-9D61-D52BC49984D8}" srcOrd="2" destOrd="0" parTransId="{BB7E2953-B1A6-4612-A72A-A168C6D21B16}" sibTransId="{E8D2A06A-AE78-4FED-88B8-CAFD658F802D}"/>
    <dgm:cxn modelId="{E2BABF90-540E-4514-B3B3-5CC7A924461B}" type="presOf" srcId="{B0681FE2-6695-435E-8E46-6D167E4BF908}" destId="{7680CA08-4FA2-419C-976E-0A5FFC8ACB81}" srcOrd="0" destOrd="0" presId="urn:microsoft.com/office/officeart/2005/8/layout/vList4"/>
    <dgm:cxn modelId="{52EE0839-E6E2-43E5-B6F2-2F41C9714982}" type="presOf" srcId="{73D8179A-9D69-42E5-9BB2-338714FA7695}" destId="{E9DE6749-1250-4F15-A437-9C8B5E8A223A}" srcOrd="1" destOrd="0" presId="urn:microsoft.com/office/officeart/2005/8/layout/vList4"/>
    <dgm:cxn modelId="{21C7ED5F-F296-4652-A564-F5B7E2DCD1E0}" type="presOf" srcId="{A3954D84-0ADA-43FD-AB5A-60146AC8CBDF}" destId="{59C75DBF-2ED6-4B3A-ABC5-25BCC3F81D04}" srcOrd="0" destOrd="0" presId="urn:microsoft.com/office/officeart/2005/8/layout/vList4"/>
    <dgm:cxn modelId="{FA7C74C5-2776-4808-AAA0-DBD057E0CF23}" type="presOf" srcId="{7A25C24D-8BB4-461C-9D61-D52BC49984D8}" destId="{BB88262E-30EB-4ADC-866A-910925791B5E}" srcOrd="1" destOrd="0" presId="urn:microsoft.com/office/officeart/2005/8/layout/vList4"/>
    <dgm:cxn modelId="{847FDD3C-D036-4C8C-A538-908772778C99}" srcId="{1C0BD720-0FC0-4927-82C3-FA6BAB40921D}" destId="{A3954D84-0ADA-43FD-AB5A-60146AC8CBDF}" srcOrd="4" destOrd="0" parTransId="{6CE1C492-C902-438D-8F10-B34C3088B23F}" sibTransId="{26470EA5-EF86-4EA1-A5CB-00FA082D3149}"/>
    <dgm:cxn modelId="{CEBAB0A9-683D-4C2D-8677-BCE400EF0233}" type="presOf" srcId="{7A25C24D-8BB4-461C-9D61-D52BC49984D8}" destId="{242B970F-15FC-421B-9A33-23CC8715ED1F}" srcOrd="0" destOrd="0" presId="urn:microsoft.com/office/officeart/2005/8/layout/vList4"/>
    <dgm:cxn modelId="{CDD9BD5D-78F5-4A09-AB9B-90CE2ACD12AE}" type="presOf" srcId="{1C0BD720-0FC0-4927-82C3-FA6BAB40921D}" destId="{A31C00E6-3A31-4C35-9C79-7C5A923E8E83}" srcOrd="0" destOrd="0" presId="urn:microsoft.com/office/officeart/2005/8/layout/vList4"/>
    <dgm:cxn modelId="{380308AE-2FBF-444A-A906-7ADDCFF55F0C}" type="presOf" srcId="{A3954D84-0ADA-43FD-AB5A-60146AC8CBDF}" destId="{13B82D82-8110-43A3-86E0-414A45561184}" srcOrd="1" destOrd="0" presId="urn:microsoft.com/office/officeart/2005/8/layout/vList4"/>
    <dgm:cxn modelId="{99C07DD2-294A-4721-86F5-2CA0D8434CE9}" type="presOf" srcId="{B98D133B-C9AA-4E67-9608-651BE7126530}" destId="{EA5F974E-8171-4331-8878-B9E7974F812D}" srcOrd="1" destOrd="0" presId="urn:microsoft.com/office/officeart/2005/8/layout/vList4"/>
    <dgm:cxn modelId="{A0B24DB3-552C-466A-96AD-FE30ED7B9517}" type="presParOf" srcId="{A31C00E6-3A31-4C35-9C79-7C5A923E8E83}" destId="{0C706E4E-9866-4CA8-BCF0-A0D45C1A53BF}" srcOrd="0" destOrd="0" presId="urn:microsoft.com/office/officeart/2005/8/layout/vList4"/>
    <dgm:cxn modelId="{EA99097D-0FB5-415D-A6B5-AD4692F714EC}" type="presParOf" srcId="{0C706E4E-9866-4CA8-BCF0-A0D45C1A53BF}" destId="{7680CA08-4FA2-419C-976E-0A5FFC8ACB81}" srcOrd="0" destOrd="0" presId="urn:microsoft.com/office/officeart/2005/8/layout/vList4"/>
    <dgm:cxn modelId="{E6FE6B9B-0B01-4E20-9285-A44704923C5D}" type="presParOf" srcId="{0C706E4E-9866-4CA8-BCF0-A0D45C1A53BF}" destId="{C78D1991-AD60-4F05-AAD1-3AB677199E3F}" srcOrd="1" destOrd="0" presId="urn:microsoft.com/office/officeart/2005/8/layout/vList4"/>
    <dgm:cxn modelId="{B9072E5D-3E57-4BB2-B78E-9DAE5BC4980B}" type="presParOf" srcId="{0C706E4E-9866-4CA8-BCF0-A0D45C1A53BF}" destId="{0F1B5473-96A2-418C-A406-F0C105115B06}" srcOrd="2" destOrd="0" presId="urn:microsoft.com/office/officeart/2005/8/layout/vList4"/>
    <dgm:cxn modelId="{C766E116-EB3B-49BA-B769-DCD76FED2780}" type="presParOf" srcId="{A31C00E6-3A31-4C35-9C79-7C5A923E8E83}" destId="{53878CD5-6F5C-4308-AC8F-78CE4386F8BC}" srcOrd="1" destOrd="0" presId="urn:microsoft.com/office/officeart/2005/8/layout/vList4"/>
    <dgm:cxn modelId="{7455EF1E-B201-4EA2-B797-8123A4A194D6}" type="presParOf" srcId="{A31C00E6-3A31-4C35-9C79-7C5A923E8E83}" destId="{9F6F6847-C148-4F7B-ACE8-BA926731CC06}" srcOrd="2" destOrd="0" presId="urn:microsoft.com/office/officeart/2005/8/layout/vList4"/>
    <dgm:cxn modelId="{A2E1695D-21C1-4C7D-823F-B4FACD1A0EE5}" type="presParOf" srcId="{9F6F6847-C148-4F7B-ACE8-BA926731CC06}" destId="{438C7E7F-D8A1-4B0D-9838-16BF08FDF088}" srcOrd="0" destOrd="0" presId="urn:microsoft.com/office/officeart/2005/8/layout/vList4"/>
    <dgm:cxn modelId="{517B7F75-AE1B-45CC-975B-FDDB6695305F}" type="presParOf" srcId="{9F6F6847-C148-4F7B-ACE8-BA926731CC06}" destId="{CB1064D9-8549-4D28-9B4C-E0BD193CA040}" srcOrd="1" destOrd="0" presId="urn:microsoft.com/office/officeart/2005/8/layout/vList4"/>
    <dgm:cxn modelId="{63991ABE-D266-4189-BDDA-B8B03928E34E}" type="presParOf" srcId="{9F6F6847-C148-4F7B-ACE8-BA926731CC06}" destId="{EA5F974E-8171-4331-8878-B9E7974F812D}" srcOrd="2" destOrd="0" presId="urn:microsoft.com/office/officeart/2005/8/layout/vList4"/>
    <dgm:cxn modelId="{B8B4C40E-2CAB-4953-9342-039A94012C2C}" type="presParOf" srcId="{A31C00E6-3A31-4C35-9C79-7C5A923E8E83}" destId="{CC6D44B6-8BA7-4F94-84FC-E1428A3B1EC7}" srcOrd="3" destOrd="0" presId="urn:microsoft.com/office/officeart/2005/8/layout/vList4"/>
    <dgm:cxn modelId="{40478C92-88E6-4819-A1EC-426896B5EF39}" type="presParOf" srcId="{A31C00E6-3A31-4C35-9C79-7C5A923E8E83}" destId="{A85E2E0D-4837-4236-8B0C-919F02A69CCD}" srcOrd="4" destOrd="0" presId="urn:microsoft.com/office/officeart/2005/8/layout/vList4"/>
    <dgm:cxn modelId="{068F0571-B5AE-416D-AA59-CCF4A2F75532}" type="presParOf" srcId="{A85E2E0D-4837-4236-8B0C-919F02A69CCD}" destId="{242B970F-15FC-421B-9A33-23CC8715ED1F}" srcOrd="0" destOrd="0" presId="urn:microsoft.com/office/officeart/2005/8/layout/vList4"/>
    <dgm:cxn modelId="{336F5E89-2CEE-41F4-A382-60C191AABA27}" type="presParOf" srcId="{A85E2E0D-4837-4236-8B0C-919F02A69CCD}" destId="{9E778892-4037-4CEB-A96A-B5A82A910B63}" srcOrd="1" destOrd="0" presId="urn:microsoft.com/office/officeart/2005/8/layout/vList4"/>
    <dgm:cxn modelId="{C447AE97-3422-4EDF-B8EC-6951E7CC59A4}" type="presParOf" srcId="{A85E2E0D-4837-4236-8B0C-919F02A69CCD}" destId="{BB88262E-30EB-4ADC-866A-910925791B5E}" srcOrd="2" destOrd="0" presId="urn:microsoft.com/office/officeart/2005/8/layout/vList4"/>
    <dgm:cxn modelId="{CE7A37F5-79DA-49B9-9850-454AECF363FF}" type="presParOf" srcId="{A31C00E6-3A31-4C35-9C79-7C5A923E8E83}" destId="{5902A0DD-0C90-4430-85B7-F8951BA18980}" srcOrd="5" destOrd="0" presId="urn:microsoft.com/office/officeart/2005/8/layout/vList4"/>
    <dgm:cxn modelId="{22567316-E3B5-4AB1-9169-E773692A51C9}" type="presParOf" srcId="{A31C00E6-3A31-4C35-9C79-7C5A923E8E83}" destId="{4D6227C1-2154-4F5E-9843-0E4A3A79AD92}" srcOrd="6" destOrd="0" presId="urn:microsoft.com/office/officeart/2005/8/layout/vList4"/>
    <dgm:cxn modelId="{E94C3CAD-2A07-4023-8D84-567B46241E50}" type="presParOf" srcId="{4D6227C1-2154-4F5E-9843-0E4A3A79AD92}" destId="{3B40CE11-5FBC-4F56-8613-93AD638329F5}" srcOrd="0" destOrd="0" presId="urn:microsoft.com/office/officeart/2005/8/layout/vList4"/>
    <dgm:cxn modelId="{AABF1662-43E1-43D7-902C-BBC43C70A35F}" type="presParOf" srcId="{4D6227C1-2154-4F5E-9843-0E4A3A79AD92}" destId="{B18ED8B9-C4C0-41A0-9084-4199A1B1D694}" srcOrd="1" destOrd="0" presId="urn:microsoft.com/office/officeart/2005/8/layout/vList4"/>
    <dgm:cxn modelId="{6693FB3B-B221-4C34-B633-42B30C19EE9A}" type="presParOf" srcId="{4D6227C1-2154-4F5E-9843-0E4A3A79AD92}" destId="{E9DE6749-1250-4F15-A437-9C8B5E8A223A}" srcOrd="2" destOrd="0" presId="urn:microsoft.com/office/officeart/2005/8/layout/vList4"/>
    <dgm:cxn modelId="{2CA70D67-EF5D-4975-81FA-F09278646A44}" type="presParOf" srcId="{A31C00E6-3A31-4C35-9C79-7C5A923E8E83}" destId="{8E0D61D2-AF3E-42C0-B72A-815EFB4C99B0}" srcOrd="7" destOrd="0" presId="urn:microsoft.com/office/officeart/2005/8/layout/vList4"/>
    <dgm:cxn modelId="{ED414F17-FA29-4669-8AD9-E7F97186BD29}" type="presParOf" srcId="{A31C00E6-3A31-4C35-9C79-7C5A923E8E83}" destId="{A572D179-3BA4-4826-9E8F-28C7DC8F331D}" srcOrd="8" destOrd="0" presId="urn:microsoft.com/office/officeart/2005/8/layout/vList4"/>
    <dgm:cxn modelId="{481710BD-C002-4B74-ADEA-3757D85B0B87}" type="presParOf" srcId="{A572D179-3BA4-4826-9E8F-28C7DC8F331D}" destId="{59C75DBF-2ED6-4B3A-ABC5-25BCC3F81D04}" srcOrd="0" destOrd="0" presId="urn:microsoft.com/office/officeart/2005/8/layout/vList4"/>
    <dgm:cxn modelId="{AB7403A3-9B13-4695-9162-01E25EEA8411}" type="presParOf" srcId="{A572D179-3BA4-4826-9E8F-28C7DC8F331D}" destId="{33FE9E70-5E29-4785-9D2D-8CE1ABD117CE}" srcOrd="1" destOrd="0" presId="urn:microsoft.com/office/officeart/2005/8/layout/vList4"/>
    <dgm:cxn modelId="{1E2DFF83-46DA-4DEE-AB7F-3BC89A47519D}" type="presParOf" srcId="{A572D179-3BA4-4826-9E8F-28C7DC8F331D}" destId="{13B82D82-8110-43A3-86E0-414A4556118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46AB83-4DC5-4F66-B95E-0A941EC9FEE0}" type="doc">
      <dgm:prSet loTypeId="urn:microsoft.com/office/officeart/2005/8/layout/hierarchy2" loCatId="hierarchy" qsTypeId="urn:microsoft.com/office/officeart/2005/8/quickstyle/simple5" qsCatId="simple" csTypeId="urn:microsoft.com/office/officeart/2005/8/colors/accent2_3" csCatId="accent2" phldr="1"/>
      <dgm:spPr/>
      <dgm:t>
        <a:bodyPr/>
        <a:lstStyle/>
        <a:p>
          <a:endParaRPr lang="es-EC"/>
        </a:p>
      </dgm:t>
    </dgm:pt>
    <dgm:pt modelId="{8018F141-07EC-493F-BE41-46A5162B2123}">
      <dgm:prSet phldrT="[Texto]"/>
      <dgm:spPr/>
      <dgm:t>
        <a:bodyPr/>
        <a:lstStyle/>
        <a:p>
          <a:r>
            <a:rPr lang="es-EC" dirty="0" smtClean="0"/>
            <a:t>Perspectivas de Ingreso al Mercado de Valores</a:t>
          </a:r>
          <a:endParaRPr lang="es-EC" dirty="0"/>
        </a:p>
      </dgm:t>
    </dgm:pt>
    <dgm:pt modelId="{4CFA1F85-3954-4AE1-AA3D-B59EFE2E526E}" type="parTrans" cxnId="{F9048E6D-AA69-426B-9EEC-EE1AD398C8A0}">
      <dgm:prSet/>
      <dgm:spPr/>
      <dgm:t>
        <a:bodyPr/>
        <a:lstStyle/>
        <a:p>
          <a:endParaRPr lang="es-EC"/>
        </a:p>
      </dgm:t>
    </dgm:pt>
    <dgm:pt modelId="{CAE1F89F-5268-4B89-BA6E-3772200C65C6}" type="sibTrans" cxnId="{F9048E6D-AA69-426B-9EEC-EE1AD398C8A0}">
      <dgm:prSet/>
      <dgm:spPr/>
      <dgm:t>
        <a:bodyPr/>
        <a:lstStyle/>
        <a:p>
          <a:endParaRPr lang="es-EC"/>
        </a:p>
      </dgm:t>
    </dgm:pt>
    <dgm:pt modelId="{81724A95-E972-4B80-BAD8-607D2B5AD279}">
      <dgm:prSet phldrT="[Texto]"/>
      <dgm:spPr/>
      <dgm:t>
        <a:bodyPr/>
        <a:lstStyle/>
        <a:p>
          <a:r>
            <a:rPr lang="es-EC" dirty="0" smtClean="0"/>
            <a:t>Tamaño por Ingresos</a:t>
          </a:r>
          <a:endParaRPr lang="es-EC" dirty="0"/>
        </a:p>
      </dgm:t>
    </dgm:pt>
    <dgm:pt modelId="{ABEEBB08-F994-459A-9BBC-8E006BC7DC0E}" type="parTrans" cxnId="{8B7F308A-E482-463C-9BF8-2546B08D324D}">
      <dgm:prSet/>
      <dgm:spPr/>
      <dgm:t>
        <a:bodyPr/>
        <a:lstStyle/>
        <a:p>
          <a:endParaRPr lang="es-EC"/>
        </a:p>
      </dgm:t>
    </dgm:pt>
    <dgm:pt modelId="{5CE0D050-E2AE-48C8-8F5F-497FCF1CE145}" type="sibTrans" cxnId="{8B7F308A-E482-463C-9BF8-2546B08D324D}">
      <dgm:prSet/>
      <dgm:spPr/>
      <dgm:t>
        <a:bodyPr/>
        <a:lstStyle/>
        <a:p>
          <a:endParaRPr lang="es-EC"/>
        </a:p>
      </dgm:t>
    </dgm:pt>
    <dgm:pt modelId="{81292C7B-448F-4F12-A212-87364C9C135E}">
      <dgm:prSet phldrT="[Texto]"/>
      <dgm:spPr/>
      <dgm:t>
        <a:bodyPr/>
        <a:lstStyle/>
        <a:p>
          <a:r>
            <a:rPr lang="es-EC" dirty="0" smtClean="0"/>
            <a:t>Cantidad de Activos</a:t>
          </a:r>
          <a:endParaRPr lang="es-EC" dirty="0"/>
        </a:p>
      </dgm:t>
    </dgm:pt>
    <dgm:pt modelId="{6D12F088-F541-4C56-A022-36D67E8677A9}" type="parTrans" cxnId="{4E2D3523-4ACD-45E6-93B2-F2494F396E6E}">
      <dgm:prSet/>
      <dgm:spPr/>
      <dgm:t>
        <a:bodyPr/>
        <a:lstStyle/>
        <a:p>
          <a:endParaRPr lang="es-EC"/>
        </a:p>
      </dgm:t>
    </dgm:pt>
    <dgm:pt modelId="{BAA87FE2-15A8-4FE0-A3CD-D9F675C4B733}" type="sibTrans" cxnId="{4E2D3523-4ACD-45E6-93B2-F2494F396E6E}">
      <dgm:prSet/>
      <dgm:spPr/>
      <dgm:t>
        <a:bodyPr/>
        <a:lstStyle/>
        <a:p>
          <a:endParaRPr lang="es-EC"/>
        </a:p>
      </dgm:t>
    </dgm:pt>
    <dgm:pt modelId="{57D92F3D-ADDD-4278-97E9-2673853CEBCA}">
      <dgm:prSet/>
      <dgm:spPr/>
      <dgm:t>
        <a:bodyPr/>
        <a:lstStyle/>
        <a:p>
          <a:r>
            <a:rPr lang="es-EC" dirty="0" smtClean="0"/>
            <a:t>Relación con índice de Liquidez</a:t>
          </a:r>
          <a:endParaRPr lang="es-EC" dirty="0"/>
        </a:p>
      </dgm:t>
    </dgm:pt>
    <dgm:pt modelId="{7C1B6493-0738-467B-9AFE-36D8F13F7824}" type="parTrans" cxnId="{BDAD5B00-A041-4329-98E7-63FCB307891C}">
      <dgm:prSet/>
      <dgm:spPr/>
      <dgm:t>
        <a:bodyPr/>
        <a:lstStyle/>
        <a:p>
          <a:endParaRPr lang="es-EC"/>
        </a:p>
      </dgm:t>
    </dgm:pt>
    <dgm:pt modelId="{5432236D-5CD7-491F-A20A-6EBCE31AAF0D}" type="sibTrans" cxnId="{BDAD5B00-A041-4329-98E7-63FCB307891C}">
      <dgm:prSet/>
      <dgm:spPr/>
      <dgm:t>
        <a:bodyPr/>
        <a:lstStyle/>
        <a:p>
          <a:endParaRPr lang="es-EC"/>
        </a:p>
      </dgm:t>
    </dgm:pt>
    <dgm:pt modelId="{FB77F11B-C2CC-443F-A071-4FD35A7110D1}">
      <dgm:prSet/>
      <dgm:spPr/>
      <dgm:t>
        <a:bodyPr/>
        <a:lstStyle/>
        <a:p>
          <a:r>
            <a:rPr lang="es-EC" dirty="0" smtClean="0"/>
            <a:t>Relación con índice de Solidez</a:t>
          </a:r>
          <a:endParaRPr lang="es-EC" dirty="0"/>
        </a:p>
      </dgm:t>
    </dgm:pt>
    <dgm:pt modelId="{CA905B4E-D179-4DF3-BEAD-7D621D037D8E}" type="parTrans" cxnId="{D5EC51D3-9DE8-4641-BB2F-9E5FC282E1D0}">
      <dgm:prSet/>
      <dgm:spPr/>
      <dgm:t>
        <a:bodyPr/>
        <a:lstStyle/>
        <a:p>
          <a:endParaRPr lang="es-EC"/>
        </a:p>
      </dgm:t>
    </dgm:pt>
    <dgm:pt modelId="{823858DE-3B4D-4BB8-80B2-63FD6B420726}" type="sibTrans" cxnId="{D5EC51D3-9DE8-4641-BB2F-9E5FC282E1D0}">
      <dgm:prSet/>
      <dgm:spPr/>
      <dgm:t>
        <a:bodyPr/>
        <a:lstStyle/>
        <a:p>
          <a:endParaRPr lang="es-EC"/>
        </a:p>
      </dgm:t>
    </dgm:pt>
    <dgm:pt modelId="{03A0C6A5-C6B7-4B58-9D4B-242ED9F13BB4}">
      <dgm:prSet/>
      <dgm:spPr/>
      <dgm:t>
        <a:bodyPr/>
        <a:lstStyle/>
        <a:p>
          <a:r>
            <a:rPr lang="es-EC" dirty="0" smtClean="0"/>
            <a:t>Relación con índice de Apalancamiento</a:t>
          </a:r>
          <a:endParaRPr lang="es-EC" dirty="0"/>
        </a:p>
      </dgm:t>
    </dgm:pt>
    <dgm:pt modelId="{59467987-4BA8-4A15-884A-645E0439744C}" type="parTrans" cxnId="{32BA65EB-A7F0-4432-9DD6-4252BCA2D221}">
      <dgm:prSet/>
      <dgm:spPr/>
      <dgm:t>
        <a:bodyPr/>
        <a:lstStyle/>
        <a:p>
          <a:endParaRPr lang="es-EC"/>
        </a:p>
      </dgm:t>
    </dgm:pt>
    <dgm:pt modelId="{74126714-C4D2-442D-BE94-AFE861AE33ED}" type="sibTrans" cxnId="{32BA65EB-A7F0-4432-9DD6-4252BCA2D221}">
      <dgm:prSet/>
      <dgm:spPr/>
      <dgm:t>
        <a:bodyPr/>
        <a:lstStyle/>
        <a:p>
          <a:endParaRPr lang="es-EC"/>
        </a:p>
      </dgm:t>
    </dgm:pt>
    <dgm:pt modelId="{92DCE608-B055-4D5D-87D7-C25D6492CECB}" type="pres">
      <dgm:prSet presAssocID="{7146AB83-4DC5-4F66-B95E-0A941EC9FEE0}" presName="diagram" presStyleCnt="0">
        <dgm:presLayoutVars>
          <dgm:chPref val="1"/>
          <dgm:dir/>
          <dgm:animOne val="branch"/>
          <dgm:animLvl val="lvl"/>
          <dgm:resizeHandles val="exact"/>
        </dgm:presLayoutVars>
      </dgm:prSet>
      <dgm:spPr/>
      <dgm:t>
        <a:bodyPr/>
        <a:lstStyle/>
        <a:p>
          <a:endParaRPr lang="es-EC"/>
        </a:p>
      </dgm:t>
    </dgm:pt>
    <dgm:pt modelId="{DB64E86B-E7D4-4967-BAED-B65F7A1920C1}" type="pres">
      <dgm:prSet presAssocID="{8018F141-07EC-493F-BE41-46A5162B2123}" presName="root1" presStyleCnt="0"/>
      <dgm:spPr/>
      <dgm:t>
        <a:bodyPr/>
        <a:lstStyle/>
        <a:p>
          <a:endParaRPr lang="es-EC"/>
        </a:p>
      </dgm:t>
    </dgm:pt>
    <dgm:pt modelId="{4F928CD6-464B-42F5-9FAB-1A45C1AB4879}" type="pres">
      <dgm:prSet presAssocID="{8018F141-07EC-493F-BE41-46A5162B2123}" presName="LevelOneTextNode" presStyleLbl="node0" presStyleIdx="0" presStyleCnt="1">
        <dgm:presLayoutVars>
          <dgm:chPref val="3"/>
        </dgm:presLayoutVars>
      </dgm:prSet>
      <dgm:spPr/>
      <dgm:t>
        <a:bodyPr/>
        <a:lstStyle/>
        <a:p>
          <a:endParaRPr lang="es-EC"/>
        </a:p>
      </dgm:t>
    </dgm:pt>
    <dgm:pt modelId="{F1C5B70F-E36B-4164-A478-500BEA488C2B}" type="pres">
      <dgm:prSet presAssocID="{8018F141-07EC-493F-BE41-46A5162B2123}" presName="level2hierChild" presStyleCnt="0"/>
      <dgm:spPr/>
      <dgm:t>
        <a:bodyPr/>
        <a:lstStyle/>
        <a:p>
          <a:endParaRPr lang="es-EC"/>
        </a:p>
      </dgm:t>
    </dgm:pt>
    <dgm:pt modelId="{3A0C24FB-5777-41E3-94EF-43D39843BFEB}" type="pres">
      <dgm:prSet presAssocID="{ABEEBB08-F994-459A-9BBC-8E006BC7DC0E}" presName="conn2-1" presStyleLbl="parChTrans1D2" presStyleIdx="0" presStyleCnt="5"/>
      <dgm:spPr/>
      <dgm:t>
        <a:bodyPr/>
        <a:lstStyle/>
        <a:p>
          <a:endParaRPr lang="es-EC"/>
        </a:p>
      </dgm:t>
    </dgm:pt>
    <dgm:pt modelId="{7FBB0B87-9FB5-478F-8C58-B0041EA90FBA}" type="pres">
      <dgm:prSet presAssocID="{ABEEBB08-F994-459A-9BBC-8E006BC7DC0E}" presName="connTx" presStyleLbl="parChTrans1D2" presStyleIdx="0" presStyleCnt="5"/>
      <dgm:spPr/>
      <dgm:t>
        <a:bodyPr/>
        <a:lstStyle/>
        <a:p>
          <a:endParaRPr lang="es-EC"/>
        </a:p>
      </dgm:t>
    </dgm:pt>
    <dgm:pt modelId="{EC05EE63-3D4A-4830-BCFA-83C4BC91AF77}" type="pres">
      <dgm:prSet presAssocID="{81724A95-E972-4B80-BAD8-607D2B5AD279}" presName="root2" presStyleCnt="0"/>
      <dgm:spPr/>
      <dgm:t>
        <a:bodyPr/>
        <a:lstStyle/>
        <a:p>
          <a:endParaRPr lang="es-EC"/>
        </a:p>
      </dgm:t>
    </dgm:pt>
    <dgm:pt modelId="{E08D1FBF-AD9D-4170-A579-C7C0C1290713}" type="pres">
      <dgm:prSet presAssocID="{81724A95-E972-4B80-BAD8-607D2B5AD279}" presName="LevelTwoTextNode" presStyleLbl="node2" presStyleIdx="0" presStyleCnt="5">
        <dgm:presLayoutVars>
          <dgm:chPref val="3"/>
        </dgm:presLayoutVars>
      </dgm:prSet>
      <dgm:spPr/>
      <dgm:t>
        <a:bodyPr/>
        <a:lstStyle/>
        <a:p>
          <a:endParaRPr lang="es-EC"/>
        </a:p>
      </dgm:t>
    </dgm:pt>
    <dgm:pt modelId="{DD962F5E-8440-4687-965D-6ED4C7103EDE}" type="pres">
      <dgm:prSet presAssocID="{81724A95-E972-4B80-BAD8-607D2B5AD279}" presName="level3hierChild" presStyleCnt="0"/>
      <dgm:spPr/>
      <dgm:t>
        <a:bodyPr/>
        <a:lstStyle/>
        <a:p>
          <a:endParaRPr lang="es-EC"/>
        </a:p>
      </dgm:t>
    </dgm:pt>
    <dgm:pt modelId="{E2A40CC0-6767-4987-8CBF-E1D2F2355D7F}" type="pres">
      <dgm:prSet presAssocID="{6D12F088-F541-4C56-A022-36D67E8677A9}" presName="conn2-1" presStyleLbl="parChTrans1D2" presStyleIdx="1" presStyleCnt="5"/>
      <dgm:spPr/>
      <dgm:t>
        <a:bodyPr/>
        <a:lstStyle/>
        <a:p>
          <a:endParaRPr lang="es-EC"/>
        </a:p>
      </dgm:t>
    </dgm:pt>
    <dgm:pt modelId="{976A2B30-13A4-4266-8313-F96620D5733D}" type="pres">
      <dgm:prSet presAssocID="{6D12F088-F541-4C56-A022-36D67E8677A9}" presName="connTx" presStyleLbl="parChTrans1D2" presStyleIdx="1" presStyleCnt="5"/>
      <dgm:spPr/>
      <dgm:t>
        <a:bodyPr/>
        <a:lstStyle/>
        <a:p>
          <a:endParaRPr lang="es-EC"/>
        </a:p>
      </dgm:t>
    </dgm:pt>
    <dgm:pt modelId="{634818B7-2819-4274-91EA-AEA60AE9BAAF}" type="pres">
      <dgm:prSet presAssocID="{81292C7B-448F-4F12-A212-87364C9C135E}" presName="root2" presStyleCnt="0"/>
      <dgm:spPr/>
      <dgm:t>
        <a:bodyPr/>
        <a:lstStyle/>
        <a:p>
          <a:endParaRPr lang="es-EC"/>
        </a:p>
      </dgm:t>
    </dgm:pt>
    <dgm:pt modelId="{F74908C6-613F-4B3A-84DD-155ABFEDA4C9}" type="pres">
      <dgm:prSet presAssocID="{81292C7B-448F-4F12-A212-87364C9C135E}" presName="LevelTwoTextNode" presStyleLbl="node2" presStyleIdx="1" presStyleCnt="5">
        <dgm:presLayoutVars>
          <dgm:chPref val="3"/>
        </dgm:presLayoutVars>
      </dgm:prSet>
      <dgm:spPr/>
      <dgm:t>
        <a:bodyPr/>
        <a:lstStyle/>
        <a:p>
          <a:endParaRPr lang="es-EC"/>
        </a:p>
      </dgm:t>
    </dgm:pt>
    <dgm:pt modelId="{103E4234-24E3-4CF3-96DC-0CD6E203616D}" type="pres">
      <dgm:prSet presAssocID="{81292C7B-448F-4F12-A212-87364C9C135E}" presName="level3hierChild" presStyleCnt="0"/>
      <dgm:spPr/>
      <dgm:t>
        <a:bodyPr/>
        <a:lstStyle/>
        <a:p>
          <a:endParaRPr lang="es-EC"/>
        </a:p>
      </dgm:t>
    </dgm:pt>
    <dgm:pt modelId="{A15FADE1-D523-4FEE-A1DA-63ACE2ABB649}" type="pres">
      <dgm:prSet presAssocID="{7C1B6493-0738-467B-9AFE-36D8F13F7824}" presName="conn2-1" presStyleLbl="parChTrans1D2" presStyleIdx="2" presStyleCnt="5"/>
      <dgm:spPr/>
      <dgm:t>
        <a:bodyPr/>
        <a:lstStyle/>
        <a:p>
          <a:endParaRPr lang="es-EC"/>
        </a:p>
      </dgm:t>
    </dgm:pt>
    <dgm:pt modelId="{423FC0DA-0786-404F-98E8-433FA5F0570A}" type="pres">
      <dgm:prSet presAssocID="{7C1B6493-0738-467B-9AFE-36D8F13F7824}" presName="connTx" presStyleLbl="parChTrans1D2" presStyleIdx="2" presStyleCnt="5"/>
      <dgm:spPr/>
      <dgm:t>
        <a:bodyPr/>
        <a:lstStyle/>
        <a:p>
          <a:endParaRPr lang="es-EC"/>
        </a:p>
      </dgm:t>
    </dgm:pt>
    <dgm:pt modelId="{C5DDA2D1-666C-4291-B45E-77A9357A7632}" type="pres">
      <dgm:prSet presAssocID="{57D92F3D-ADDD-4278-97E9-2673853CEBCA}" presName="root2" presStyleCnt="0"/>
      <dgm:spPr/>
      <dgm:t>
        <a:bodyPr/>
        <a:lstStyle/>
        <a:p>
          <a:endParaRPr lang="es-EC"/>
        </a:p>
      </dgm:t>
    </dgm:pt>
    <dgm:pt modelId="{E4E0D14C-492E-4D25-B430-B3DE16D096FE}" type="pres">
      <dgm:prSet presAssocID="{57D92F3D-ADDD-4278-97E9-2673853CEBCA}" presName="LevelTwoTextNode" presStyleLbl="node2" presStyleIdx="2" presStyleCnt="5">
        <dgm:presLayoutVars>
          <dgm:chPref val="3"/>
        </dgm:presLayoutVars>
      </dgm:prSet>
      <dgm:spPr/>
      <dgm:t>
        <a:bodyPr/>
        <a:lstStyle/>
        <a:p>
          <a:endParaRPr lang="es-EC"/>
        </a:p>
      </dgm:t>
    </dgm:pt>
    <dgm:pt modelId="{2156DE88-C513-472B-8DAF-27FF809194C2}" type="pres">
      <dgm:prSet presAssocID="{57D92F3D-ADDD-4278-97E9-2673853CEBCA}" presName="level3hierChild" presStyleCnt="0"/>
      <dgm:spPr/>
      <dgm:t>
        <a:bodyPr/>
        <a:lstStyle/>
        <a:p>
          <a:endParaRPr lang="es-EC"/>
        </a:p>
      </dgm:t>
    </dgm:pt>
    <dgm:pt modelId="{FC3397D9-B928-47E1-8667-F376D6A470EB}" type="pres">
      <dgm:prSet presAssocID="{CA905B4E-D179-4DF3-BEAD-7D621D037D8E}" presName="conn2-1" presStyleLbl="parChTrans1D2" presStyleIdx="3" presStyleCnt="5"/>
      <dgm:spPr/>
      <dgm:t>
        <a:bodyPr/>
        <a:lstStyle/>
        <a:p>
          <a:endParaRPr lang="es-EC"/>
        </a:p>
      </dgm:t>
    </dgm:pt>
    <dgm:pt modelId="{321E9160-6DF4-4B66-B0E2-D0CD60737523}" type="pres">
      <dgm:prSet presAssocID="{CA905B4E-D179-4DF3-BEAD-7D621D037D8E}" presName="connTx" presStyleLbl="parChTrans1D2" presStyleIdx="3" presStyleCnt="5"/>
      <dgm:spPr/>
      <dgm:t>
        <a:bodyPr/>
        <a:lstStyle/>
        <a:p>
          <a:endParaRPr lang="es-EC"/>
        </a:p>
      </dgm:t>
    </dgm:pt>
    <dgm:pt modelId="{F39CA874-FCD7-402D-93B9-5BC5A32E315B}" type="pres">
      <dgm:prSet presAssocID="{FB77F11B-C2CC-443F-A071-4FD35A7110D1}" presName="root2" presStyleCnt="0"/>
      <dgm:spPr/>
      <dgm:t>
        <a:bodyPr/>
        <a:lstStyle/>
        <a:p>
          <a:endParaRPr lang="es-EC"/>
        </a:p>
      </dgm:t>
    </dgm:pt>
    <dgm:pt modelId="{3FA8704E-E1D0-4C8F-97E1-07798EA4BF83}" type="pres">
      <dgm:prSet presAssocID="{FB77F11B-C2CC-443F-A071-4FD35A7110D1}" presName="LevelTwoTextNode" presStyleLbl="node2" presStyleIdx="3" presStyleCnt="5">
        <dgm:presLayoutVars>
          <dgm:chPref val="3"/>
        </dgm:presLayoutVars>
      </dgm:prSet>
      <dgm:spPr/>
      <dgm:t>
        <a:bodyPr/>
        <a:lstStyle/>
        <a:p>
          <a:endParaRPr lang="es-EC"/>
        </a:p>
      </dgm:t>
    </dgm:pt>
    <dgm:pt modelId="{29ACE984-CA4B-404B-9DCF-B7F7BAC5ED98}" type="pres">
      <dgm:prSet presAssocID="{FB77F11B-C2CC-443F-A071-4FD35A7110D1}" presName="level3hierChild" presStyleCnt="0"/>
      <dgm:spPr/>
      <dgm:t>
        <a:bodyPr/>
        <a:lstStyle/>
        <a:p>
          <a:endParaRPr lang="es-EC"/>
        </a:p>
      </dgm:t>
    </dgm:pt>
    <dgm:pt modelId="{DD0B7CD6-AD2E-4992-80C2-5CA497B60B5D}" type="pres">
      <dgm:prSet presAssocID="{59467987-4BA8-4A15-884A-645E0439744C}" presName="conn2-1" presStyleLbl="parChTrans1D2" presStyleIdx="4" presStyleCnt="5"/>
      <dgm:spPr/>
      <dgm:t>
        <a:bodyPr/>
        <a:lstStyle/>
        <a:p>
          <a:endParaRPr lang="es-EC"/>
        </a:p>
      </dgm:t>
    </dgm:pt>
    <dgm:pt modelId="{3286CDF2-2004-484F-95C1-C5A5F9C31522}" type="pres">
      <dgm:prSet presAssocID="{59467987-4BA8-4A15-884A-645E0439744C}" presName="connTx" presStyleLbl="parChTrans1D2" presStyleIdx="4" presStyleCnt="5"/>
      <dgm:spPr/>
      <dgm:t>
        <a:bodyPr/>
        <a:lstStyle/>
        <a:p>
          <a:endParaRPr lang="es-EC"/>
        </a:p>
      </dgm:t>
    </dgm:pt>
    <dgm:pt modelId="{18AE8849-5C19-4224-8180-D3CA2AB55312}" type="pres">
      <dgm:prSet presAssocID="{03A0C6A5-C6B7-4B58-9D4B-242ED9F13BB4}" presName="root2" presStyleCnt="0"/>
      <dgm:spPr/>
      <dgm:t>
        <a:bodyPr/>
        <a:lstStyle/>
        <a:p>
          <a:endParaRPr lang="es-EC"/>
        </a:p>
      </dgm:t>
    </dgm:pt>
    <dgm:pt modelId="{21A609FD-3D90-4353-A7A5-8224FF03934F}" type="pres">
      <dgm:prSet presAssocID="{03A0C6A5-C6B7-4B58-9D4B-242ED9F13BB4}" presName="LevelTwoTextNode" presStyleLbl="node2" presStyleIdx="4" presStyleCnt="5">
        <dgm:presLayoutVars>
          <dgm:chPref val="3"/>
        </dgm:presLayoutVars>
      </dgm:prSet>
      <dgm:spPr/>
      <dgm:t>
        <a:bodyPr/>
        <a:lstStyle/>
        <a:p>
          <a:endParaRPr lang="es-EC"/>
        </a:p>
      </dgm:t>
    </dgm:pt>
    <dgm:pt modelId="{35ECE8E5-BD4A-413F-BD01-6AEFDDC1896C}" type="pres">
      <dgm:prSet presAssocID="{03A0C6A5-C6B7-4B58-9D4B-242ED9F13BB4}" presName="level3hierChild" presStyleCnt="0"/>
      <dgm:spPr/>
      <dgm:t>
        <a:bodyPr/>
        <a:lstStyle/>
        <a:p>
          <a:endParaRPr lang="es-EC"/>
        </a:p>
      </dgm:t>
    </dgm:pt>
  </dgm:ptLst>
  <dgm:cxnLst>
    <dgm:cxn modelId="{D5EC51D3-9DE8-4641-BB2F-9E5FC282E1D0}" srcId="{8018F141-07EC-493F-BE41-46A5162B2123}" destId="{FB77F11B-C2CC-443F-A071-4FD35A7110D1}" srcOrd="3" destOrd="0" parTransId="{CA905B4E-D179-4DF3-BEAD-7D621D037D8E}" sibTransId="{823858DE-3B4D-4BB8-80B2-63FD6B420726}"/>
    <dgm:cxn modelId="{4D6329DC-2D3E-4943-A0B0-CDEDCE269A20}" type="presOf" srcId="{81292C7B-448F-4F12-A212-87364C9C135E}" destId="{F74908C6-613F-4B3A-84DD-155ABFEDA4C9}" srcOrd="0" destOrd="0" presId="urn:microsoft.com/office/officeart/2005/8/layout/hierarchy2"/>
    <dgm:cxn modelId="{C60F925B-6FEF-442D-BFAA-C9B267B57D26}" type="presOf" srcId="{FB77F11B-C2CC-443F-A071-4FD35A7110D1}" destId="{3FA8704E-E1D0-4C8F-97E1-07798EA4BF83}" srcOrd="0" destOrd="0" presId="urn:microsoft.com/office/officeart/2005/8/layout/hierarchy2"/>
    <dgm:cxn modelId="{5EA442F2-C36E-420E-93AF-1BC080A59372}" type="presOf" srcId="{8018F141-07EC-493F-BE41-46A5162B2123}" destId="{4F928CD6-464B-42F5-9FAB-1A45C1AB4879}" srcOrd="0" destOrd="0" presId="urn:microsoft.com/office/officeart/2005/8/layout/hierarchy2"/>
    <dgm:cxn modelId="{905F386E-C8A4-4C1C-ADFB-473EFC75F4D2}" type="presOf" srcId="{57D92F3D-ADDD-4278-97E9-2673853CEBCA}" destId="{E4E0D14C-492E-4D25-B430-B3DE16D096FE}" srcOrd="0" destOrd="0" presId="urn:microsoft.com/office/officeart/2005/8/layout/hierarchy2"/>
    <dgm:cxn modelId="{F9048E6D-AA69-426B-9EEC-EE1AD398C8A0}" srcId="{7146AB83-4DC5-4F66-B95E-0A941EC9FEE0}" destId="{8018F141-07EC-493F-BE41-46A5162B2123}" srcOrd="0" destOrd="0" parTransId="{4CFA1F85-3954-4AE1-AA3D-B59EFE2E526E}" sibTransId="{CAE1F89F-5268-4B89-BA6E-3772200C65C6}"/>
    <dgm:cxn modelId="{D60C4049-7D36-4181-9892-4CF97548EE3F}" type="presOf" srcId="{6D12F088-F541-4C56-A022-36D67E8677A9}" destId="{E2A40CC0-6767-4987-8CBF-E1D2F2355D7F}" srcOrd="0" destOrd="0" presId="urn:microsoft.com/office/officeart/2005/8/layout/hierarchy2"/>
    <dgm:cxn modelId="{32BA65EB-A7F0-4432-9DD6-4252BCA2D221}" srcId="{8018F141-07EC-493F-BE41-46A5162B2123}" destId="{03A0C6A5-C6B7-4B58-9D4B-242ED9F13BB4}" srcOrd="4" destOrd="0" parTransId="{59467987-4BA8-4A15-884A-645E0439744C}" sibTransId="{74126714-C4D2-442D-BE94-AFE861AE33ED}"/>
    <dgm:cxn modelId="{4E2D3523-4ACD-45E6-93B2-F2494F396E6E}" srcId="{8018F141-07EC-493F-BE41-46A5162B2123}" destId="{81292C7B-448F-4F12-A212-87364C9C135E}" srcOrd="1" destOrd="0" parTransId="{6D12F088-F541-4C56-A022-36D67E8677A9}" sibTransId="{BAA87FE2-15A8-4FE0-A3CD-D9F675C4B733}"/>
    <dgm:cxn modelId="{E392547D-7606-42A1-B2B3-C2868D1D5887}" type="presOf" srcId="{59467987-4BA8-4A15-884A-645E0439744C}" destId="{DD0B7CD6-AD2E-4992-80C2-5CA497B60B5D}" srcOrd="0" destOrd="0" presId="urn:microsoft.com/office/officeart/2005/8/layout/hierarchy2"/>
    <dgm:cxn modelId="{7C05DB9A-579D-4050-B02C-25CA05A24E74}" type="presOf" srcId="{CA905B4E-D179-4DF3-BEAD-7D621D037D8E}" destId="{FC3397D9-B928-47E1-8667-F376D6A470EB}" srcOrd="0" destOrd="0" presId="urn:microsoft.com/office/officeart/2005/8/layout/hierarchy2"/>
    <dgm:cxn modelId="{632DE6A2-F5E7-4A9F-A06F-1E491B491B0F}" type="presOf" srcId="{ABEEBB08-F994-459A-9BBC-8E006BC7DC0E}" destId="{7FBB0B87-9FB5-478F-8C58-B0041EA90FBA}" srcOrd="1" destOrd="0" presId="urn:microsoft.com/office/officeart/2005/8/layout/hierarchy2"/>
    <dgm:cxn modelId="{7E45A1D7-0A35-4086-AF51-C3DEA62D04C9}" type="presOf" srcId="{7C1B6493-0738-467B-9AFE-36D8F13F7824}" destId="{423FC0DA-0786-404F-98E8-433FA5F0570A}" srcOrd="1" destOrd="0" presId="urn:microsoft.com/office/officeart/2005/8/layout/hierarchy2"/>
    <dgm:cxn modelId="{E5335C24-DC64-4160-A1EB-C1F27E68DEE6}" type="presOf" srcId="{7146AB83-4DC5-4F66-B95E-0A941EC9FEE0}" destId="{92DCE608-B055-4D5D-87D7-C25D6492CECB}" srcOrd="0" destOrd="0" presId="urn:microsoft.com/office/officeart/2005/8/layout/hierarchy2"/>
    <dgm:cxn modelId="{8109A6E1-0F1A-430F-80ED-4DCED9D6F9DA}" type="presOf" srcId="{ABEEBB08-F994-459A-9BBC-8E006BC7DC0E}" destId="{3A0C24FB-5777-41E3-94EF-43D39843BFEB}" srcOrd="0" destOrd="0" presId="urn:microsoft.com/office/officeart/2005/8/layout/hierarchy2"/>
    <dgm:cxn modelId="{79B91B69-3EDA-4822-90B6-276205555AB0}" type="presOf" srcId="{81724A95-E972-4B80-BAD8-607D2B5AD279}" destId="{E08D1FBF-AD9D-4170-A579-C7C0C1290713}" srcOrd="0" destOrd="0" presId="urn:microsoft.com/office/officeart/2005/8/layout/hierarchy2"/>
    <dgm:cxn modelId="{62F37A29-C519-4147-BE38-40D17E6C68E6}" type="presOf" srcId="{CA905B4E-D179-4DF3-BEAD-7D621D037D8E}" destId="{321E9160-6DF4-4B66-B0E2-D0CD60737523}" srcOrd="1" destOrd="0" presId="urn:microsoft.com/office/officeart/2005/8/layout/hierarchy2"/>
    <dgm:cxn modelId="{BDAD5B00-A041-4329-98E7-63FCB307891C}" srcId="{8018F141-07EC-493F-BE41-46A5162B2123}" destId="{57D92F3D-ADDD-4278-97E9-2673853CEBCA}" srcOrd="2" destOrd="0" parTransId="{7C1B6493-0738-467B-9AFE-36D8F13F7824}" sibTransId="{5432236D-5CD7-491F-A20A-6EBCE31AAF0D}"/>
    <dgm:cxn modelId="{CB0DD94A-6D97-44A8-B12E-C9BA0B3CB938}" type="presOf" srcId="{03A0C6A5-C6B7-4B58-9D4B-242ED9F13BB4}" destId="{21A609FD-3D90-4353-A7A5-8224FF03934F}" srcOrd="0" destOrd="0" presId="urn:microsoft.com/office/officeart/2005/8/layout/hierarchy2"/>
    <dgm:cxn modelId="{8B7F308A-E482-463C-9BF8-2546B08D324D}" srcId="{8018F141-07EC-493F-BE41-46A5162B2123}" destId="{81724A95-E972-4B80-BAD8-607D2B5AD279}" srcOrd="0" destOrd="0" parTransId="{ABEEBB08-F994-459A-9BBC-8E006BC7DC0E}" sibTransId="{5CE0D050-E2AE-48C8-8F5F-497FCF1CE145}"/>
    <dgm:cxn modelId="{16414490-4984-4A2A-A4C9-6FCFD50079F0}" type="presOf" srcId="{7C1B6493-0738-467B-9AFE-36D8F13F7824}" destId="{A15FADE1-D523-4FEE-A1DA-63ACE2ABB649}" srcOrd="0" destOrd="0" presId="urn:microsoft.com/office/officeart/2005/8/layout/hierarchy2"/>
    <dgm:cxn modelId="{4D3F9743-D801-45E4-A70D-582CDF546051}" type="presOf" srcId="{59467987-4BA8-4A15-884A-645E0439744C}" destId="{3286CDF2-2004-484F-95C1-C5A5F9C31522}" srcOrd="1" destOrd="0" presId="urn:microsoft.com/office/officeart/2005/8/layout/hierarchy2"/>
    <dgm:cxn modelId="{59A1E843-B2B8-473B-98B1-315CBD42A764}" type="presOf" srcId="{6D12F088-F541-4C56-A022-36D67E8677A9}" destId="{976A2B30-13A4-4266-8313-F96620D5733D}" srcOrd="1" destOrd="0" presId="urn:microsoft.com/office/officeart/2005/8/layout/hierarchy2"/>
    <dgm:cxn modelId="{9A5989D2-9F29-408F-8D75-D260AF0823E7}" type="presParOf" srcId="{92DCE608-B055-4D5D-87D7-C25D6492CECB}" destId="{DB64E86B-E7D4-4967-BAED-B65F7A1920C1}" srcOrd="0" destOrd="0" presId="urn:microsoft.com/office/officeart/2005/8/layout/hierarchy2"/>
    <dgm:cxn modelId="{CC908D4E-4F3A-401D-980B-D7A7AD09861D}" type="presParOf" srcId="{DB64E86B-E7D4-4967-BAED-B65F7A1920C1}" destId="{4F928CD6-464B-42F5-9FAB-1A45C1AB4879}" srcOrd="0" destOrd="0" presId="urn:microsoft.com/office/officeart/2005/8/layout/hierarchy2"/>
    <dgm:cxn modelId="{D44926D4-57F4-491D-BAA8-8C8CB29E7EE7}" type="presParOf" srcId="{DB64E86B-E7D4-4967-BAED-B65F7A1920C1}" destId="{F1C5B70F-E36B-4164-A478-500BEA488C2B}" srcOrd="1" destOrd="0" presId="urn:microsoft.com/office/officeart/2005/8/layout/hierarchy2"/>
    <dgm:cxn modelId="{9E9D08EA-369B-41F9-98D0-A5143FBE7C97}" type="presParOf" srcId="{F1C5B70F-E36B-4164-A478-500BEA488C2B}" destId="{3A0C24FB-5777-41E3-94EF-43D39843BFEB}" srcOrd="0" destOrd="0" presId="urn:microsoft.com/office/officeart/2005/8/layout/hierarchy2"/>
    <dgm:cxn modelId="{23440A98-B7D4-4A70-ACB5-D3823DED0B73}" type="presParOf" srcId="{3A0C24FB-5777-41E3-94EF-43D39843BFEB}" destId="{7FBB0B87-9FB5-478F-8C58-B0041EA90FBA}" srcOrd="0" destOrd="0" presId="urn:microsoft.com/office/officeart/2005/8/layout/hierarchy2"/>
    <dgm:cxn modelId="{8F4829D8-5D69-40AA-B5C2-5315723ACFCE}" type="presParOf" srcId="{F1C5B70F-E36B-4164-A478-500BEA488C2B}" destId="{EC05EE63-3D4A-4830-BCFA-83C4BC91AF77}" srcOrd="1" destOrd="0" presId="urn:microsoft.com/office/officeart/2005/8/layout/hierarchy2"/>
    <dgm:cxn modelId="{B51AAF2D-942F-417B-897B-57FB7DEA5E18}" type="presParOf" srcId="{EC05EE63-3D4A-4830-BCFA-83C4BC91AF77}" destId="{E08D1FBF-AD9D-4170-A579-C7C0C1290713}" srcOrd="0" destOrd="0" presId="urn:microsoft.com/office/officeart/2005/8/layout/hierarchy2"/>
    <dgm:cxn modelId="{B1CC2D58-75DE-4C4E-8404-30DDAEB8E8A3}" type="presParOf" srcId="{EC05EE63-3D4A-4830-BCFA-83C4BC91AF77}" destId="{DD962F5E-8440-4687-965D-6ED4C7103EDE}" srcOrd="1" destOrd="0" presId="urn:microsoft.com/office/officeart/2005/8/layout/hierarchy2"/>
    <dgm:cxn modelId="{62A61E53-9FE1-4791-B00E-F0FA1F309150}" type="presParOf" srcId="{F1C5B70F-E36B-4164-A478-500BEA488C2B}" destId="{E2A40CC0-6767-4987-8CBF-E1D2F2355D7F}" srcOrd="2" destOrd="0" presId="urn:microsoft.com/office/officeart/2005/8/layout/hierarchy2"/>
    <dgm:cxn modelId="{ED9B2DB6-B6EB-43A3-BBC4-6D9F1023C352}" type="presParOf" srcId="{E2A40CC0-6767-4987-8CBF-E1D2F2355D7F}" destId="{976A2B30-13A4-4266-8313-F96620D5733D}" srcOrd="0" destOrd="0" presId="urn:microsoft.com/office/officeart/2005/8/layout/hierarchy2"/>
    <dgm:cxn modelId="{116C7CA9-C638-41A3-9B8E-906E97ABFE5E}" type="presParOf" srcId="{F1C5B70F-E36B-4164-A478-500BEA488C2B}" destId="{634818B7-2819-4274-91EA-AEA60AE9BAAF}" srcOrd="3" destOrd="0" presId="urn:microsoft.com/office/officeart/2005/8/layout/hierarchy2"/>
    <dgm:cxn modelId="{D5E87E37-9B6B-41D0-94CF-68CF2391E749}" type="presParOf" srcId="{634818B7-2819-4274-91EA-AEA60AE9BAAF}" destId="{F74908C6-613F-4B3A-84DD-155ABFEDA4C9}" srcOrd="0" destOrd="0" presId="urn:microsoft.com/office/officeart/2005/8/layout/hierarchy2"/>
    <dgm:cxn modelId="{F2E0B28F-9C8E-4406-9C5E-ED6F36669439}" type="presParOf" srcId="{634818B7-2819-4274-91EA-AEA60AE9BAAF}" destId="{103E4234-24E3-4CF3-96DC-0CD6E203616D}" srcOrd="1" destOrd="0" presId="urn:microsoft.com/office/officeart/2005/8/layout/hierarchy2"/>
    <dgm:cxn modelId="{CBA7715D-4293-4B14-93B6-D55E46C9D749}" type="presParOf" srcId="{F1C5B70F-E36B-4164-A478-500BEA488C2B}" destId="{A15FADE1-D523-4FEE-A1DA-63ACE2ABB649}" srcOrd="4" destOrd="0" presId="urn:microsoft.com/office/officeart/2005/8/layout/hierarchy2"/>
    <dgm:cxn modelId="{62D0A8EC-997F-412B-AE3C-269D338251AA}" type="presParOf" srcId="{A15FADE1-D523-4FEE-A1DA-63ACE2ABB649}" destId="{423FC0DA-0786-404F-98E8-433FA5F0570A}" srcOrd="0" destOrd="0" presId="urn:microsoft.com/office/officeart/2005/8/layout/hierarchy2"/>
    <dgm:cxn modelId="{54C17CAD-2F96-4DA3-AE0E-5F0E492FD8B4}" type="presParOf" srcId="{F1C5B70F-E36B-4164-A478-500BEA488C2B}" destId="{C5DDA2D1-666C-4291-B45E-77A9357A7632}" srcOrd="5" destOrd="0" presId="urn:microsoft.com/office/officeart/2005/8/layout/hierarchy2"/>
    <dgm:cxn modelId="{197EC4BC-B298-431D-82F9-5064206DF594}" type="presParOf" srcId="{C5DDA2D1-666C-4291-B45E-77A9357A7632}" destId="{E4E0D14C-492E-4D25-B430-B3DE16D096FE}" srcOrd="0" destOrd="0" presId="urn:microsoft.com/office/officeart/2005/8/layout/hierarchy2"/>
    <dgm:cxn modelId="{52808B9F-0845-47AB-A138-DAB14CDDBCE3}" type="presParOf" srcId="{C5DDA2D1-666C-4291-B45E-77A9357A7632}" destId="{2156DE88-C513-472B-8DAF-27FF809194C2}" srcOrd="1" destOrd="0" presId="urn:microsoft.com/office/officeart/2005/8/layout/hierarchy2"/>
    <dgm:cxn modelId="{ED660966-1739-46FF-B068-73C082712A3D}" type="presParOf" srcId="{F1C5B70F-E36B-4164-A478-500BEA488C2B}" destId="{FC3397D9-B928-47E1-8667-F376D6A470EB}" srcOrd="6" destOrd="0" presId="urn:microsoft.com/office/officeart/2005/8/layout/hierarchy2"/>
    <dgm:cxn modelId="{AE42B24B-3AFF-4049-AA29-486D3D9C2D17}" type="presParOf" srcId="{FC3397D9-B928-47E1-8667-F376D6A470EB}" destId="{321E9160-6DF4-4B66-B0E2-D0CD60737523}" srcOrd="0" destOrd="0" presId="urn:microsoft.com/office/officeart/2005/8/layout/hierarchy2"/>
    <dgm:cxn modelId="{9F7561F1-0514-4E63-B7AE-8D2ECB5F93FA}" type="presParOf" srcId="{F1C5B70F-E36B-4164-A478-500BEA488C2B}" destId="{F39CA874-FCD7-402D-93B9-5BC5A32E315B}" srcOrd="7" destOrd="0" presId="urn:microsoft.com/office/officeart/2005/8/layout/hierarchy2"/>
    <dgm:cxn modelId="{268A055D-660A-49A8-BA6A-0EDB7F770599}" type="presParOf" srcId="{F39CA874-FCD7-402D-93B9-5BC5A32E315B}" destId="{3FA8704E-E1D0-4C8F-97E1-07798EA4BF83}" srcOrd="0" destOrd="0" presId="urn:microsoft.com/office/officeart/2005/8/layout/hierarchy2"/>
    <dgm:cxn modelId="{526EB336-802A-44E9-AA42-8209219668E8}" type="presParOf" srcId="{F39CA874-FCD7-402D-93B9-5BC5A32E315B}" destId="{29ACE984-CA4B-404B-9DCF-B7F7BAC5ED98}" srcOrd="1" destOrd="0" presId="urn:microsoft.com/office/officeart/2005/8/layout/hierarchy2"/>
    <dgm:cxn modelId="{B7571478-860E-4A25-9874-DA1847971A51}" type="presParOf" srcId="{F1C5B70F-E36B-4164-A478-500BEA488C2B}" destId="{DD0B7CD6-AD2E-4992-80C2-5CA497B60B5D}" srcOrd="8" destOrd="0" presId="urn:microsoft.com/office/officeart/2005/8/layout/hierarchy2"/>
    <dgm:cxn modelId="{5FDB0248-F730-462D-9EC2-A392FE1D8724}" type="presParOf" srcId="{DD0B7CD6-AD2E-4992-80C2-5CA497B60B5D}" destId="{3286CDF2-2004-484F-95C1-C5A5F9C31522}" srcOrd="0" destOrd="0" presId="urn:microsoft.com/office/officeart/2005/8/layout/hierarchy2"/>
    <dgm:cxn modelId="{1DA7F282-0F7A-43DE-870A-30A08F88251D}" type="presParOf" srcId="{F1C5B70F-E36B-4164-A478-500BEA488C2B}" destId="{18AE8849-5C19-4224-8180-D3CA2AB55312}" srcOrd="9" destOrd="0" presId="urn:microsoft.com/office/officeart/2005/8/layout/hierarchy2"/>
    <dgm:cxn modelId="{C36B121E-F34C-4192-8137-2F10C4554726}" type="presParOf" srcId="{18AE8849-5C19-4224-8180-D3CA2AB55312}" destId="{21A609FD-3D90-4353-A7A5-8224FF03934F}" srcOrd="0" destOrd="0" presId="urn:microsoft.com/office/officeart/2005/8/layout/hierarchy2"/>
    <dgm:cxn modelId="{889B5767-0C66-4D51-8BB7-79AF1FBBF476}" type="presParOf" srcId="{18AE8849-5C19-4224-8180-D3CA2AB55312}" destId="{35ECE8E5-BD4A-413F-BD01-6AEFDDC189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D9066F-4E5A-496A-9BBC-41C2D757E53C}" type="doc">
      <dgm:prSet loTypeId="urn:microsoft.com/office/officeart/2005/8/layout/chevron2" loCatId="list" qsTypeId="urn:microsoft.com/office/officeart/2005/8/quickstyle/3d2" qsCatId="3D" csTypeId="urn:microsoft.com/office/officeart/2005/8/colors/colorful5" csCatId="colorful" phldr="1"/>
      <dgm:spPr/>
      <dgm:t>
        <a:bodyPr/>
        <a:lstStyle/>
        <a:p>
          <a:endParaRPr lang="es-EC"/>
        </a:p>
      </dgm:t>
    </dgm:pt>
    <dgm:pt modelId="{806339FD-DA62-497F-AEC5-32B469401806}">
      <dgm:prSet phldrT="[Texto]" custT="1"/>
      <dgm:spPr/>
      <dgm:t>
        <a:bodyPr/>
        <a:lstStyle/>
        <a:p>
          <a:r>
            <a:rPr lang="es-EC" sz="2400" dirty="0" smtClean="0"/>
            <a:t>1</a:t>
          </a:r>
          <a:endParaRPr lang="es-EC" sz="2400" dirty="0"/>
        </a:p>
      </dgm:t>
    </dgm:pt>
    <dgm:pt modelId="{75451035-FC99-46D3-9D08-E60F0720256B}" type="parTrans" cxnId="{D8FF6849-C081-4EA2-B343-9CB948D33984}">
      <dgm:prSet/>
      <dgm:spPr/>
      <dgm:t>
        <a:bodyPr/>
        <a:lstStyle/>
        <a:p>
          <a:endParaRPr lang="es-EC" sz="2000"/>
        </a:p>
      </dgm:t>
    </dgm:pt>
    <dgm:pt modelId="{9CD4A900-F103-4993-8C88-E3F95919FAEC}" type="sibTrans" cxnId="{D8FF6849-C081-4EA2-B343-9CB948D33984}">
      <dgm:prSet/>
      <dgm:spPr/>
      <dgm:t>
        <a:bodyPr/>
        <a:lstStyle/>
        <a:p>
          <a:endParaRPr lang="es-EC" sz="2000"/>
        </a:p>
      </dgm:t>
    </dgm:pt>
    <dgm:pt modelId="{9FC740AE-1AD1-461F-9D4A-5EE4867F79B9}">
      <dgm:prSet phldrT="[Texto]" custT="1"/>
      <dgm:spPr/>
      <dgm:t>
        <a:bodyPr/>
        <a:lstStyle/>
        <a:p>
          <a:r>
            <a:rPr lang="es-ES" sz="900" dirty="0" smtClean="0"/>
            <a:t>En relación al análisis situacional de la empresa “</a:t>
          </a:r>
          <a:r>
            <a:rPr lang="es-ES" sz="900" dirty="0" err="1" smtClean="0"/>
            <a:t>Trans</a:t>
          </a:r>
          <a:r>
            <a:rPr lang="es-ES" sz="900" dirty="0" smtClean="0"/>
            <a:t> Esmeraldas S.A.”, observamos que se encuentra en un sector que se ha constituido en  un factor determinante en la competitividad de las empresas modernas por lo que su manejo se asocia directamente con el desarrollo de las demás actividades productivas. Es así como la compañía cuenta con trayectoria por 45 años prestando sus servicios y cumpliendo con su política de seguridad, mejoramiento continuo y retribución a la confianza depositada a cada uno de sus usuarios. Lo que le ha permitido lograr la fidelidad de sus clientes y abarcar un adecuado porcentaje en el  mercado.</a:t>
          </a:r>
          <a:endParaRPr lang="es-EC" sz="900" dirty="0"/>
        </a:p>
      </dgm:t>
    </dgm:pt>
    <dgm:pt modelId="{B41B3CFA-BF24-4E6E-A178-59DC29197DA4}" type="parTrans" cxnId="{DDCBF4B3-8535-445B-B218-834038571837}">
      <dgm:prSet/>
      <dgm:spPr/>
      <dgm:t>
        <a:bodyPr/>
        <a:lstStyle/>
        <a:p>
          <a:endParaRPr lang="es-EC" sz="2000"/>
        </a:p>
      </dgm:t>
    </dgm:pt>
    <dgm:pt modelId="{B6C75D6D-37EE-4F56-9189-5694C5870199}" type="sibTrans" cxnId="{DDCBF4B3-8535-445B-B218-834038571837}">
      <dgm:prSet/>
      <dgm:spPr/>
      <dgm:t>
        <a:bodyPr/>
        <a:lstStyle/>
        <a:p>
          <a:endParaRPr lang="es-EC" sz="2000"/>
        </a:p>
      </dgm:t>
    </dgm:pt>
    <dgm:pt modelId="{9C0A48BC-D884-4015-A1A7-8F3A4B8F577D}">
      <dgm:prSet phldrT="[Texto]" custT="1"/>
      <dgm:spPr/>
      <dgm:t>
        <a:bodyPr/>
        <a:lstStyle/>
        <a:p>
          <a:r>
            <a:rPr lang="es-EC" sz="2400" dirty="0" smtClean="0"/>
            <a:t>2</a:t>
          </a:r>
          <a:endParaRPr lang="es-EC" sz="2400" dirty="0"/>
        </a:p>
      </dgm:t>
    </dgm:pt>
    <dgm:pt modelId="{D78524AD-8415-46E8-BC36-57F41485758E}" type="parTrans" cxnId="{88513388-E3CC-40F4-9B62-7806EB4BA9E1}">
      <dgm:prSet/>
      <dgm:spPr/>
      <dgm:t>
        <a:bodyPr/>
        <a:lstStyle/>
        <a:p>
          <a:endParaRPr lang="es-EC" sz="2000"/>
        </a:p>
      </dgm:t>
    </dgm:pt>
    <dgm:pt modelId="{572290F7-A552-4F62-9C03-6709B8E44D2A}" type="sibTrans" cxnId="{88513388-E3CC-40F4-9B62-7806EB4BA9E1}">
      <dgm:prSet/>
      <dgm:spPr/>
      <dgm:t>
        <a:bodyPr/>
        <a:lstStyle/>
        <a:p>
          <a:endParaRPr lang="es-EC" sz="2000"/>
        </a:p>
      </dgm:t>
    </dgm:pt>
    <dgm:pt modelId="{95912E57-6DA1-4870-ACF0-230CA4F91879}">
      <dgm:prSet phldrT="[Texto]" custT="1"/>
      <dgm:spPr/>
      <dgm:t>
        <a:bodyPr/>
        <a:lstStyle/>
        <a:p>
          <a:r>
            <a:rPr lang="es-ES" sz="900" dirty="0" smtClean="0"/>
            <a:t>En el análisis financiero realizado a la empresa, podemos concluir que mantiene un escenario aceptable, ya que presenta una liquidez admisible que permite a la empresa solventar sus obligaciones a corto plazo. Adicional se observa que posee una rentabilidad moderada,  ya que el manejo de la administración de la empresa en el control los costos y gastos de la compañía, refleja en un porcentaje bajo en la generación de utilidades. En cuanto a su índice de actividad manifiesta una adecuada gestión en mantener un ciclo de caja estable y un índice de apalancamiento que mantiene un rango de solvencia adecuado que puede competir en un futuro ante el financiamiento de sus diferentes acreedores.</a:t>
          </a:r>
          <a:endParaRPr lang="es-EC" sz="900" dirty="0"/>
        </a:p>
      </dgm:t>
    </dgm:pt>
    <dgm:pt modelId="{31630662-A05D-4372-ABA9-9A2928DE800B}" type="parTrans" cxnId="{5BD688C2-48EC-4997-9595-C4F6C3BC7DAA}">
      <dgm:prSet/>
      <dgm:spPr/>
      <dgm:t>
        <a:bodyPr/>
        <a:lstStyle/>
        <a:p>
          <a:endParaRPr lang="es-EC" sz="2000"/>
        </a:p>
      </dgm:t>
    </dgm:pt>
    <dgm:pt modelId="{C6E7CCDE-9788-47E4-B520-EFBDF69B8ED5}" type="sibTrans" cxnId="{5BD688C2-48EC-4997-9595-C4F6C3BC7DAA}">
      <dgm:prSet/>
      <dgm:spPr/>
      <dgm:t>
        <a:bodyPr/>
        <a:lstStyle/>
        <a:p>
          <a:endParaRPr lang="es-EC" sz="2000"/>
        </a:p>
      </dgm:t>
    </dgm:pt>
    <dgm:pt modelId="{A3C51E3E-EFD0-46A0-82C9-4D04EAD6C151}">
      <dgm:prSet custT="1"/>
      <dgm:spPr/>
      <dgm:t>
        <a:bodyPr/>
        <a:lstStyle/>
        <a:p>
          <a:r>
            <a:rPr lang="es-EC" sz="2400" dirty="0" smtClean="0"/>
            <a:t>3</a:t>
          </a:r>
          <a:endParaRPr lang="es-EC" sz="2400" dirty="0"/>
        </a:p>
      </dgm:t>
    </dgm:pt>
    <dgm:pt modelId="{70E10CF0-A57D-4649-9F33-FF11566F54B5}" type="parTrans" cxnId="{01F4A6AD-1058-46A3-889B-0155DB585105}">
      <dgm:prSet/>
      <dgm:spPr/>
      <dgm:t>
        <a:bodyPr/>
        <a:lstStyle/>
        <a:p>
          <a:endParaRPr lang="es-EC" sz="2000"/>
        </a:p>
      </dgm:t>
    </dgm:pt>
    <dgm:pt modelId="{60669EAA-D030-4E4D-B5A2-FC593EA8B846}" type="sibTrans" cxnId="{01F4A6AD-1058-46A3-889B-0155DB585105}">
      <dgm:prSet/>
      <dgm:spPr/>
      <dgm:t>
        <a:bodyPr/>
        <a:lstStyle/>
        <a:p>
          <a:endParaRPr lang="es-EC" sz="2000"/>
        </a:p>
      </dgm:t>
    </dgm:pt>
    <dgm:pt modelId="{3F7FCD9F-FE6F-40BF-AD9F-B592371E3B07}">
      <dgm:prSet custT="1"/>
      <dgm:spPr/>
      <dgm:t>
        <a:bodyPr/>
        <a:lstStyle/>
        <a:p>
          <a:r>
            <a:rPr lang="es-ES" sz="900" dirty="0" smtClean="0"/>
            <a:t>La valoración de empresas es importante puesto que permite conocer el costo real de los bienes tangibles e intangibles  y para ello existen tres métodos de valoración que se aplicaron a la empresa “</a:t>
          </a:r>
          <a:r>
            <a:rPr lang="es-ES" sz="900" dirty="0" err="1" smtClean="0"/>
            <a:t>Trans</a:t>
          </a:r>
          <a:r>
            <a:rPr lang="es-ES" sz="900" dirty="0" smtClean="0"/>
            <a:t> Esmeraldas S.A”, uno de ellos es el método de valor en libros que aplicando la fórmula se determinó que la compañía tiene un valor de  $ 720.206,72 y por acción $ 1,57.</a:t>
          </a:r>
          <a:endParaRPr lang="es-EC" sz="900" dirty="0"/>
        </a:p>
      </dgm:t>
    </dgm:pt>
    <dgm:pt modelId="{2F9582EA-9CB2-4AAE-BB1C-55B1C1C4682F}" type="parTrans" cxnId="{4E6AEB5E-FA41-4437-84A9-BB4799F1752F}">
      <dgm:prSet/>
      <dgm:spPr/>
      <dgm:t>
        <a:bodyPr/>
        <a:lstStyle/>
        <a:p>
          <a:endParaRPr lang="es-EC" sz="2000"/>
        </a:p>
      </dgm:t>
    </dgm:pt>
    <dgm:pt modelId="{4F069F09-424D-406B-8533-A24ED9DCBB51}" type="sibTrans" cxnId="{4E6AEB5E-FA41-4437-84A9-BB4799F1752F}">
      <dgm:prSet/>
      <dgm:spPr/>
      <dgm:t>
        <a:bodyPr/>
        <a:lstStyle/>
        <a:p>
          <a:endParaRPr lang="es-EC" sz="2000"/>
        </a:p>
      </dgm:t>
    </dgm:pt>
    <dgm:pt modelId="{C5373A54-602B-41B4-9B31-2D114CAB37BC}">
      <dgm:prSet custT="1"/>
      <dgm:spPr/>
      <dgm:t>
        <a:bodyPr/>
        <a:lstStyle/>
        <a:p>
          <a:r>
            <a:rPr lang="es-EC" sz="2400" dirty="0" smtClean="0"/>
            <a:t>4</a:t>
          </a:r>
          <a:endParaRPr lang="es-EC" sz="2400" dirty="0"/>
        </a:p>
      </dgm:t>
    </dgm:pt>
    <dgm:pt modelId="{122EA894-E647-4B6C-B71B-23E83A221BA4}" type="parTrans" cxnId="{DCD11205-1FCD-4BFD-BDE3-FA8099501DCA}">
      <dgm:prSet/>
      <dgm:spPr/>
      <dgm:t>
        <a:bodyPr/>
        <a:lstStyle/>
        <a:p>
          <a:endParaRPr lang="es-EC" sz="2000"/>
        </a:p>
      </dgm:t>
    </dgm:pt>
    <dgm:pt modelId="{7A899FDC-DE63-40F7-9DCE-6739D06BD375}" type="sibTrans" cxnId="{DCD11205-1FCD-4BFD-BDE3-FA8099501DCA}">
      <dgm:prSet/>
      <dgm:spPr/>
      <dgm:t>
        <a:bodyPr/>
        <a:lstStyle/>
        <a:p>
          <a:endParaRPr lang="es-EC" sz="2000"/>
        </a:p>
      </dgm:t>
    </dgm:pt>
    <dgm:pt modelId="{1DBCB7F8-CAA7-4A5E-B41B-9AA36DA5D637}">
      <dgm:prSet custT="1"/>
      <dgm:spPr/>
      <dgm:t>
        <a:bodyPr/>
        <a:lstStyle/>
        <a:p>
          <a:r>
            <a:rPr lang="es-ES" sz="900" dirty="0" smtClean="0"/>
            <a:t>La aplicación del  método de flujos de caja descontado se obtuvo por medio de los estados financieros históricos, proyectados a cinco años, el cual se aplicó a tres escenarios, el moderado, el optimista y pesimista, permitiendo visualizar  el origen y salida de los recursos. Proporcionando una visión clara del valor de la empresa.  Adicional estos resultados muestran que el método de flujos de caja descontados es el que proporciona más valor a la empresa y ayuda a la toma de decisiones para futuras inversiones de la  compañía.  </a:t>
          </a:r>
          <a:endParaRPr lang="es-EC" sz="900" dirty="0"/>
        </a:p>
      </dgm:t>
    </dgm:pt>
    <dgm:pt modelId="{6B56D74C-1C86-4874-94AE-C7306C642616}" type="parTrans" cxnId="{87617A92-6CD8-4DEF-8AE1-A7D54EDF09B4}">
      <dgm:prSet/>
      <dgm:spPr/>
      <dgm:t>
        <a:bodyPr/>
        <a:lstStyle/>
        <a:p>
          <a:endParaRPr lang="es-EC" sz="2000"/>
        </a:p>
      </dgm:t>
    </dgm:pt>
    <dgm:pt modelId="{39825B99-2027-4943-B99E-BE77449BE0D2}" type="sibTrans" cxnId="{87617A92-6CD8-4DEF-8AE1-A7D54EDF09B4}">
      <dgm:prSet/>
      <dgm:spPr/>
      <dgm:t>
        <a:bodyPr/>
        <a:lstStyle/>
        <a:p>
          <a:endParaRPr lang="es-EC" sz="2000"/>
        </a:p>
      </dgm:t>
    </dgm:pt>
    <dgm:pt modelId="{7AB9D8E0-C33F-46BE-AB7B-5CB54B25952D}">
      <dgm:prSet custT="1"/>
      <dgm:spPr/>
      <dgm:t>
        <a:bodyPr/>
        <a:lstStyle/>
        <a:p>
          <a:r>
            <a:rPr lang="es-EC" sz="2400" dirty="0" smtClean="0"/>
            <a:t>5</a:t>
          </a:r>
          <a:endParaRPr lang="es-EC" sz="2400" dirty="0"/>
        </a:p>
      </dgm:t>
    </dgm:pt>
    <dgm:pt modelId="{94F29033-332E-40F6-822A-C4E1649C1EF2}" type="parTrans" cxnId="{8C98D39E-5CB7-4BED-AA3E-A3A429EF3948}">
      <dgm:prSet/>
      <dgm:spPr/>
      <dgm:t>
        <a:bodyPr/>
        <a:lstStyle/>
        <a:p>
          <a:endParaRPr lang="es-EC" sz="2000"/>
        </a:p>
      </dgm:t>
    </dgm:pt>
    <dgm:pt modelId="{A7CAFE7C-6B55-4F36-A0E0-8B3828B1E94A}" type="sibTrans" cxnId="{8C98D39E-5CB7-4BED-AA3E-A3A429EF3948}">
      <dgm:prSet/>
      <dgm:spPr/>
      <dgm:t>
        <a:bodyPr/>
        <a:lstStyle/>
        <a:p>
          <a:endParaRPr lang="es-EC" sz="2000"/>
        </a:p>
      </dgm:t>
    </dgm:pt>
    <dgm:pt modelId="{74EEFE1C-CE4A-4E9C-8932-F70CB20BFCF5}">
      <dgm:prSet custT="1"/>
      <dgm:spPr/>
      <dgm:t>
        <a:bodyPr/>
        <a:lstStyle/>
        <a:p>
          <a:r>
            <a:rPr lang="es-ES" sz="900" dirty="0" smtClean="0"/>
            <a:t>La </a:t>
          </a:r>
          <a:r>
            <a:rPr lang="es-ES" sz="900" dirty="0" err="1" smtClean="0"/>
            <a:t>empresa”Trans</a:t>
          </a:r>
          <a:r>
            <a:rPr lang="es-ES" sz="900" dirty="0" smtClean="0"/>
            <a:t> Esmeraldas S.A.” cumple con el perfil necesario que las compañías necesitan para el manejo de diferentes herramientas de inversión que ofrece el mercado monetario en la actualidad. La cuales pueden ser utilizadas  de acuerdo a las necesidades planificadas de la compañía, crecimiento a futuro y actualización en las unidades de transporte. Adicional se observa que es una empresa sólida y capaz de generar flujos de efectivo adecuados para solventar su giro de negocio, ya que su valor en el mercado es técnicamente aceptable para la aplicación de diferentes instrumentos financieros.</a:t>
          </a:r>
          <a:endParaRPr lang="es-EC" sz="900" dirty="0"/>
        </a:p>
      </dgm:t>
    </dgm:pt>
    <dgm:pt modelId="{BB96B1FA-CC51-4928-9982-F1C31DE6F499}" type="parTrans" cxnId="{659238AB-4C4D-4F46-B4C2-21D51A457300}">
      <dgm:prSet/>
      <dgm:spPr/>
      <dgm:t>
        <a:bodyPr/>
        <a:lstStyle/>
        <a:p>
          <a:endParaRPr lang="es-EC" sz="2000"/>
        </a:p>
      </dgm:t>
    </dgm:pt>
    <dgm:pt modelId="{15C56358-8D62-4427-9B72-D6CBA9BA9696}" type="sibTrans" cxnId="{659238AB-4C4D-4F46-B4C2-21D51A457300}">
      <dgm:prSet/>
      <dgm:spPr/>
      <dgm:t>
        <a:bodyPr/>
        <a:lstStyle/>
        <a:p>
          <a:endParaRPr lang="es-EC" sz="2000"/>
        </a:p>
      </dgm:t>
    </dgm:pt>
    <dgm:pt modelId="{2869FAB6-2567-403A-835F-69A475AB8B13}" type="pres">
      <dgm:prSet presAssocID="{8FD9066F-4E5A-496A-9BBC-41C2D757E53C}" presName="linearFlow" presStyleCnt="0">
        <dgm:presLayoutVars>
          <dgm:dir/>
          <dgm:animLvl val="lvl"/>
          <dgm:resizeHandles val="exact"/>
        </dgm:presLayoutVars>
      </dgm:prSet>
      <dgm:spPr/>
      <dgm:t>
        <a:bodyPr/>
        <a:lstStyle/>
        <a:p>
          <a:endParaRPr lang="es-EC"/>
        </a:p>
      </dgm:t>
    </dgm:pt>
    <dgm:pt modelId="{D909E80D-562A-4F17-A109-11FB4D3AECE9}" type="pres">
      <dgm:prSet presAssocID="{806339FD-DA62-497F-AEC5-32B469401806}" presName="composite" presStyleCnt="0"/>
      <dgm:spPr/>
      <dgm:t>
        <a:bodyPr/>
        <a:lstStyle/>
        <a:p>
          <a:endParaRPr lang="es-EC"/>
        </a:p>
      </dgm:t>
    </dgm:pt>
    <dgm:pt modelId="{52D173DB-E38B-4599-B41B-2A9AE1AF1DDD}" type="pres">
      <dgm:prSet presAssocID="{806339FD-DA62-497F-AEC5-32B469401806}" presName="parentText" presStyleLbl="alignNode1" presStyleIdx="0" presStyleCnt="5">
        <dgm:presLayoutVars>
          <dgm:chMax val="1"/>
          <dgm:bulletEnabled val="1"/>
        </dgm:presLayoutVars>
      </dgm:prSet>
      <dgm:spPr/>
      <dgm:t>
        <a:bodyPr/>
        <a:lstStyle/>
        <a:p>
          <a:endParaRPr lang="es-EC"/>
        </a:p>
      </dgm:t>
    </dgm:pt>
    <dgm:pt modelId="{A2E5D9DA-7A7A-4324-A3BA-2B5161BBBB12}" type="pres">
      <dgm:prSet presAssocID="{806339FD-DA62-497F-AEC5-32B469401806}" presName="descendantText" presStyleLbl="alignAcc1" presStyleIdx="0" presStyleCnt="5">
        <dgm:presLayoutVars>
          <dgm:bulletEnabled val="1"/>
        </dgm:presLayoutVars>
      </dgm:prSet>
      <dgm:spPr/>
      <dgm:t>
        <a:bodyPr/>
        <a:lstStyle/>
        <a:p>
          <a:endParaRPr lang="es-EC"/>
        </a:p>
      </dgm:t>
    </dgm:pt>
    <dgm:pt modelId="{6EC43164-9736-4755-BF4C-2EA1C2D0718B}" type="pres">
      <dgm:prSet presAssocID="{9CD4A900-F103-4993-8C88-E3F95919FAEC}" presName="sp" presStyleCnt="0"/>
      <dgm:spPr/>
      <dgm:t>
        <a:bodyPr/>
        <a:lstStyle/>
        <a:p>
          <a:endParaRPr lang="es-EC"/>
        </a:p>
      </dgm:t>
    </dgm:pt>
    <dgm:pt modelId="{430E14CD-A231-46D2-8E31-619365804374}" type="pres">
      <dgm:prSet presAssocID="{9C0A48BC-D884-4015-A1A7-8F3A4B8F577D}" presName="composite" presStyleCnt="0"/>
      <dgm:spPr/>
      <dgm:t>
        <a:bodyPr/>
        <a:lstStyle/>
        <a:p>
          <a:endParaRPr lang="es-EC"/>
        </a:p>
      </dgm:t>
    </dgm:pt>
    <dgm:pt modelId="{6EBC9FBE-BEEC-476E-B3EF-DF95EE02C85D}" type="pres">
      <dgm:prSet presAssocID="{9C0A48BC-D884-4015-A1A7-8F3A4B8F577D}" presName="parentText" presStyleLbl="alignNode1" presStyleIdx="1" presStyleCnt="5">
        <dgm:presLayoutVars>
          <dgm:chMax val="1"/>
          <dgm:bulletEnabled val="1"/>
        </dgm:presLayoutVars>
      </dgm:prSet>
      <dgm:spPr/>
      <dgm:t>
        <a:bodyPr/>
        <a:lstStyle/>
        <a:p>
          <a:endParaRPr lang="es-EC"/>
        </a:p>
      </dgm:t>
    </dgm:pt>
    <dgm:pt modelId="{CD177240-494C-4B6D-AF41-8954CAB9A8F3}" type="pres">
      <dgm:prSet presAssocID="{9C0A48BC-D884-4015-A1A7-8F3A4B8F577D}" presName="descendantText" presStyleLbl="alignAcc1" presStyleIdx="1" presStyleCnt="5">
        <dgm:presLayoutVars>
          <dgm:bulletEnabled val="1"/>
        </dgm:presLayoutVars>
      </dgm:prSet>
      <dgm:spPr/>
      <dgm:t>
        <a:bodyPr/>
        <a:lstStyle/>
        <a:p>
          <a:endParaRPr lang="es-EC"/>
        </a:p>
      </dgm:t>
    </dgm:pt>
    <dgm:pt modelId="{391B3956-23C1-47F2-99D4-FC0FB00734F7}" type="pres">
      <dgm:prSet presAssocID="{572290F7-A552-4F62-9C03-6709B8E44D2A}" presName="sp" presStyleCnt="0"/>
      <dgm:spPr/>
      <dgm:t>
        <a:bodyPr/>
        <a:lstStyle/>
        <a:p>
          <a:endParaRPr lang="es-EC"/>
        </a:p>
      </dgm:t>
    </dgm:pt>
    <dgm:pt modelId="{C6DD7432-3E3D-4128-8F62-14D58AD4AF39}" type="pres">
      <dgm:prSet presAssocID="{A3C51E3E-EFD0-46A0-82C9-4D04EAD6C151}" presName="composite" presStyleCnt="0"/>
      <dgm:spPr/>
      <dgm:t>
        <a:bodyPr/>
        <a:lstStyle/>
        <a:p>
          <a:endParaRPr lang="es-EC"/>
        </a:p>
      </dgm:t>
    </dgm:pt>
    <dgm:pt modelId="{B3DD2F60-A475-4509-A002-F0FD58B5B6B5}" type="pres">
      <dgm:prSet presAssocID="{A3C51E3E-EFD0-46A0-82C9-4D04EAD6C151}" presName="parentText" presStyleLbl="alignNode1" presStyleIdx="2" presStyleCnt="5">
        <dgm:presLayoutVars>
          <dgm:chMax val="1"/>
          <dgm:bulletEnabled val="1"/>
        </dgm:presLayoutVars>
      </dgm:prSet>
      <dgm:spPr/>
      <dgm:t>
        <a:bodyPr/>
        <a:lstStyle/>
        <a:p>
          <a:endParaRPr lang="es-EC"/>
        </a:p>
      </dgm:t>
    </dgm:pt>
    <dgm:pt modelId="{F07FAD8E-CC8E-4EA0-8D17-DAB88621E1E6}" type="pres">
      <dgm:prSet presAssocID="{A3C51E3E-EFD0-46A0-82C9-4D04EAD6C151}" presName="descendantText" presStyleLbl="alignAcc1" presStyleIdx="2" presStyleCnt="5">
        <dgm:presLayoutVars>
          <dgm:bulletEnabled val="1"/>
        </dgm:presLayoutVars>
      </dgm:prSet>
      <dgm:spPr/>
      <dgm:t>
        <a:bodyPr/>
        <a:lstStyle/>
        <a:p>
          <a:endParaRPr lang="es-EC"/>
        </a:p>
      </dgm:t>
    </dgm:pt>
    <dgm:pt modelId="{1F1D6206-98BB-4FD8-BBDA-8921768A5384}" type="pres">
      <dgm:prSet presAssocID="{60669EAA-D030-4E4D-B5A2-FC593EA8B846}" presName="sp" presStyleCnt="0"/>
      <dgm:spPr/>
      <dgm:t>
        <a:bodyPr/>
        <a:lstStyle/>
        <a:p>
          <a:endParaRPr lang="es-EC"/>
        </a:p>
      </dgm:t>
    </dgm:pt>
    <dgm:pt modelId="{EB1C9D1C-8E4C-490B-8052-B070E57E0026}" type="pres">
      <dgm:prSet presAssocID="{C5373A54-602B-41B4-9B31-2D114CAB37BC}" presName="composite" presStyleCnt="0"/>
      <dgm:spPr/>
      <dgm:t>
        <a:bodyPr/>
        <a:lstStyle/>
        <a:p>
          <a:endParaRPr lang="es-EC"/>
        </a:p>
      </dgm:t>
    </dgm:pt>
    <dgm:pt modelId="{8DB3A1D0-9F56-4162-B005-8208A391599F}" type="pres">
      <dgm:prSet presAssocID="{C5373A54-602B-41B4-9B31-2D114CAB37BC}" presName="parentText" presStyleLbl="alignNode1" presStyleIdx="3" presStyleCnt="5">
        <dgm:presLayoutVars>
          <dgm:chMax val="1"/>
          <dgm:bulletEnabled val="1"/>
        </dgm:presLayoutVars>
      </dgm:prSet>
      <dgm:spPr/>
      <dgm:t>
        <a:bodyPr/>
        <a:lstStyle/>
        <a:p>
          <a:endParaRPr lang="es-EC"/>
        </a:p>
      </dgm:t>
    </dgm:pt>
    <dgm:pt modelId="{DEC64CF7-2DE3-4E00-8E47-39BF76B0FFF8}" type="pres">
      <dgm:prSet presAssocID="{C5373A54-602B-41B4-9B31-2D114CAB37BC}" presName="descendantText" presStyleLbl="alignAcc1" presStyleIdx="3" presStyleCnt="5">
        <dgm:presLayoutVars>
          <dgm:bulletEnabled val="1"/>
        </dgm:presLayoutVars>
      </dgm:prSet>
      <dgm:spPr/>
      <dgm:t>
        <a:bodyPr/>
        <a:lstStyle/>
        <a:p>
          <a:endParaRPr lang="es-EC"/>
        </a:p>
      </dgm:t>
    </dgm:pt>
    <dgm:pt modelId="{23A96C97-5DDA-4114-8163-9F1E1B1C51BF}" type="pres">
      <dgm:prSet presAssocID="{7A899FDC-DE63-40F7-9DCE-6739D06BD375}" presName="sp" presStyleCnt="0"/>
      <dgm:spPr/>
      <dgm:t>
        <a:bodyPr/>
        <a:lstStyle/>
        <a:p>
          <a:endParaRPr lang="es-MX"/>
        </a:p>
      </dgm:t>
    </dgm:pt>
    <dgm:pt modelId="{4BAB284E-C7BD-47D7-A2A9-7E3E45B98FA8}" type="pres">
      <dgm:prSet presAssocID="{7AB9D8E0-C33F-46BE-AB7B-5CB54B25952D}" presName="composite" presStyleCnt="0"/>
      <dgm:spPr/>
      <dgm:t>
        <a:bodyPr/>
        <a:lstStyle/>
        <a:p>
          <a:endParaRPr lang="es-MX"/>
        </a:p>
      </dgm:t>
    </dgm:pt>
    <dgm:pt modelId="{2CBDE789-92FF-465F-A26C-BDF5958A3952}" type="pres">
      <dgm:prSet presAssocID="{7AB9D8E0-C33F-46BE-AB7B-5CB54B25952D}" presName="parentText" presStyleLbl="alignNode1" presStyleIdx="4" presStyleCnt="5">
        <dgm:presLayoutVars>
          <dgm:chMax val="1"/>
          <dgm:bulletEnabled val="1"/>
        </dgm:presLayoutVars>
      </dgm:prSet>
      <dgm:spPr/>
      <dgm:t>
        <a:bodyPr/>
        <a:lstStyle/>
        <a:p>
          <a:endParaRPr lang="es-EC"/>
        </a:p>
      </dgm:t>
    </dgm:pt>
    <dgm:pt modelId="{D2F72E4C-1E81-4D3E-B7CC-C6BC38A9143F}" type="pres">
      <dgm:prSet presAssocID="{7AB9D8E0-C33F-46BE-AB7B-5CB54B25952D}" presName="descendantText" presStyleLbl="alignAcc1" presStyleIdx="4" presStyleCnt="5">
        <dgm:presLayoutVars>
          <dgm:bulletEnabled val="1"/>
        </dgm:presLayoutVars>
      </dgm:prSet>
      <dgm:spPr/>
      <dgm:t>
        <a:bodyPr/>
        <a:lstStyle/>
        <a:p>
          <a:endParaRPr lang="es-EC"/>
        </a:p>
      </dgm:t>
    </dgm:pt>
  </dgm:ptLst>
  <dgm:cxnLst>
    <dgm:cxn modelId="{F74413ED-7AD5-4A8D-ADFA-193464A4FD69}" type="presOf" srcId="{9C0A48BC-D884-4015-A1A7-8F3A4B8F577D}" destId="{6EBC9FBE-BEEC-476E-B3EF-DF95EE02C85D}" srcOrd="0" destOrd="0" presId="urn:microsoft.com/office/officeart/2005/8/layout/chevron2"/>
    <dgm:cxn modelId="{E47E52C3-4CBD-40A7-BDA5-92FBCEE791E1}" type="presOf" srcId="{95912E57-6DA1-4870-ACF0-230CA4F91879}" destId="{CD177240-494C-4B6D-AF41-8954CAB9A8F3}" srcOrd="0" destOrd="0" presId="urn:microsoft.com/office/officeart/2005/8/layout/chevron2"/>
    <dgm:cxn modelId="{8D4C5A66-4B22-49CD-8AB9-70B8AB688324}" type="presOf" srcId="{74EEFE1C-CE4A-4E9C-8932-F70CB20BFCF5}" destId="{D2F72E4C-1E81-4D3E-B7CC-C6BC38A9143F}" srcOrd="0" destOrd="0" presId="urn:microsoft.com/office/officeart/2005/8/layout/chevron2"/>
    <dgm:cxn modelId="{88513388-E3CC-40F4-9B62-7806EB4BA9E1}" srcId="{8FD9066F-4E5A-496A-9BBC-41C2D757E53C}" destId="{9C0A48BC-D884-4015-A1A7-8F3A4B8F577D}" srcOrd="1" destOrd="0" parTransId="{D78524AD-8415-46E8-BC36-57F41485758E}" sibTransId="{572290F7-A552-4F62-9C03-6709B8E44D2A}"/>
    <dgm:cxn modelId="{855AADEC-05B1-42BC-8EF3-6A9CA0FA0EE6}" type="presOf" srcId="{7AB9D8E0-C33F-46BE-AB7B-5CB54B25952D}" destId="{2CBDE789-92FF-465F-A26C-BDF5958A3952}" srcOrd="0" destOrd="0" presId="urn:microsoft.com/office/officeart/2005/8/layout/chevron2"/>
    <dgm:cxn modelId="{6A70E98C-793A-4BB0-BF64-69D4B1677B5D}" type="presOf" srcId="{C5373A54-602B-41B4-9B31-2D114CAB37BC}" destId="{8DB3A1D0-9F56-4162-B005-8208A391599F}" srcOrd="0" destOrd="0" presId="urn:microsoft.com/office/officeart/2005/8/layout/chevron2"/>
    <dgm:cxn modelId="{5BD688C2-48EC-4997-9595-C4F6C3BC7DAA}" srcId="{9C0A48BC-D884-4015-A1A7-8F3A4B8F577D}" destId="{95912E57-6DA1-4870-ACF0-230CA4F91879}" srcOrd="0" destOrd="0" parTransId="{31630662-A05D-4372-ABA9-9A2928DE800B}" sibTransId="{C6E7CCDE-9788-47E4-B520-EFBDF69B8ED5}"/>
    <dgm:cxn modelId="{659238AB-4C4D-4F46-B4C2-21D51A457300}" srcId="{7AB9D8E0-C33F-46BE-AB7B-5CB54B25952D}" destId="{74EEFE1C-CE4A-4E9C-8932-F70CB20BFCF5}" srcOrd="0" destOrd="0" parTransId="{BB96B1FA-CC51-4928-9982-F1C31DE6F499}" sibTransId="{15C56358-8D62-4427-9B72-D6CBA9BA9696}"/>
    <dgm:cxn modelId="{4CC6FECB-E2B2-4D1B-8FBF-CA266828AE65}" type="presOf" srcId="{806339FD-DA62-497F-AEC5-32B469401806}" destId="{52D173DB-E38B-4599-B41B-2A9AE1AF1DDD}" srcOrd="0" destOrd="0" presId="urn:microsoft.com/office/officeart/2005/8/layout/chevron2"/>
    <dgm:cxn modelId="{F52AB842-B42B-4FCF-A280-BB7682F1E731}" type="presOf" srcId="{8FD9066F-4E5A-496A-9BBC-41C2D757E53C}" destId="{2869FAB6-2567-403A-835F-69A475AB8B13}" srcOrd="0" destOrd="0" presId="urn:microsoft.com/office/officeart/2005/8/layout/chevron2"/>
    <dgm:cxn modelId="{D8FF6849-C081-4EA2-B343-9CB948D33984}" srcId="{8FD9066F-4E5A-496A-9BBC-41C2D757E53C}" destId="{806339FD-DA62-497F-AEC5-32B469401806}" srcOrd="0" destOrd="0" parTransId="{75451035-FC99-46D3-9D08-E60F0720256B}" sibTransId="{9CD4A900-F103-4993-8C88-E3F95919FAEC}"/>
    <dgm:cxn modelId="{25209C70-224D-49D4-A812-22912691E5F8}" type="presOf" srcId="{1DBCB7F8-CAA7-4A5E-B41B-9AA36DA5D637}" destId="{DEC64CF7-2DE3-4E00-8E47-39BF76B0FFF8}" srcOrd="0" destOrd="0" presId="urn:microsoft.com/office/officeart/2005/8/layout/chevron2"/>
    <dgm:cxn modelId="{177C12D9-FB69-4438-9A05-0116F427995F}" type="presOf" srcId="{A3C51E3E-EFD0-46A0-82C9-4D04EAD6C151}" destId="{B3DD2F60-A475-4509-A002-F0FD58B5B6B5}" srcOrd="0" destOrd="0" presId="urn:microsoft.com/office/officeart/2005/8/layout/chevron2"/>
    <dgm:cxn modelId="{DDCBF4B3-8535-445B-B218-834038571837}" srcId="{806339FD-DA62-497F-AEC5-32B469401806}" destId="{9FC740AE-1AD1-461F-9D4A-5EE4867F79B9}" srcOrd="0" destOrd="0" parTransId="{B41B3CFA-BF24-4E6E-A178-59DC29197DA4}" sibTransId="{B6C75D6D-37EE-4F56-9189-5694C5870199}"/>
    <dgm:cxn modelId="{4E6AEB5E-FA41-4437-84A9-BB4799F1752F}" srcId="{A3C51E3E-EFD0-46A0-82C9-4D04EAD6C151}" destId="{3F7FCD9F-FE6F-40BF-AD9F-B592371E3B07}" srcOrd="0" destOrd="0" parTransId="{2F9582EA-9CB2-4AAE-BB1C-55B1C1C4682F}" sibTransId="{4F069F09-424D-406B-8533-A24ED9DCBB51}"/>
    <dgm:cxn modelId="{87617A92-6CD8-4DEF-8AE1-A7D54EDF09B4}" srcId="{C5373A54-602B-41B4-9B31-2D114CAB37BC}" destId="{1DBCB7F8-CAA7-4A5E-B41B-9AA36DA5D637}" srcOrd="0" destOrd="0" parTransId="{6B56D74C-1C86-4874-94AE-C7306C642616}" sibTransId="{39825B99-2027-4943-B99E-BE77449BE0D2}"/>
    <dgm:cxn modelId="{CB5016AD-9C1C-4B20-B0AA-E2A96075B0FF}" type="presOf" srcId="{3F7FCD9F-FE6F-40BF-AD9F-B592371E3B07}" destId="{F07FAD8E-CC8E-4EA0-8D17-DAB88621E1E6}" srcOrd="0" destOrd="0" presId="urn:microsoft.com/office/officeart/2005/8/layout/chevron2"/>
    <dgm:cxn modelId="{DCD11205-1FCD-4BFD-BDE3-FA8099501DCA}" srcId="{8FD9066F-4E5A-496A-9BBC-41C2D757E53C}" destId="{C5373A54-602B-41B4-9B31-2D114CAB37BC}" srcOrd="3" destOrd="0" parTransId="{122EA894-E647-4B6C-B71B-23E83A221BA4}" sibTransId="{7A899FDC-DE63-40F7-9DCE-6739D06BD375}"/>
    <dgm:cxn modelId="{01F4A6AD-1058-46A3-889B-0155DB585105}" srcId="{8FD9066F-4E5A-496A-9BBC-41C2D757E53C}" destId="{A3C51E3E-EFD0-46A0-82C9-4D04EAD6C151}" srcOrd="2" destOrd="0" parTransId="{70E10CF0-A57D-4649-9F33-FF11566F54B5}" sibTransId="{60669EAA-D030-4E4D-B5A2-FC593EA8B846}"/>
    <dgm:cxn modelId="{6C1A7F13-3123-4AA6-953D-5C2B41107832}" type="presOf" srcId="{9FC740AE-1AD1-461F-9D4A-5EE4867F79B9}" destId="{A2E5D9DA-7A7A-4324-A3BA-2B5161BBBB12}" srcOrd="0" destOrd="0" presId="urn:microsoft.com/office/officeart/2005/8/layout/chevron2"/>
    <dgm:cxn modelId="{8C98D39E-5CB7-4BED-AA3E-A3A429EF3948}" srcId="{8FD9066F-4E5A-496A-9BBC-41C2D757E53C}" destId="{7AB9D8E0-C33F-46BE-AB7B-5CB54B25952D}" srcOrd="4" destOrd="0" parTransId="{94F29033-332E-40F6-822A-C4E1649C1EF2}" sibTransId="{A7CAFE7C-6B55-4F36-A0E0-8B3828B1E94A}"/>
    <dgm:cxn modelId="{0B52BEB8-D7A7-4CBB-AFAD-841612ACF2FE}" type="presParOf" srcId="{2869FAB6-2567-403A-835F-69A475AB8B13}" destId="{D909E80D-562A-4F17-A109-11FB4D3AECE9}" srcOrd="0" destOrd="0" presId="urn:microsoft.com/office/officeart/2005/8/layout/chevron2"/>
    <dgm:cxn modelId="{6ACBC034-C352-498F-A664-FB753A331567}" type="presParOf" srcId="{D909E80D-562A-4F17-A109-11FB4D3AECE9}" destId="{52D173DB-E38B-4599-B41B-2A9AE1AF1DDD}" srcOrd="0" destOrd="0" presId="urn:microsoft.com/office/officeart/2005/8/layout/chevron2"/>
    <dgm:cxn modelId="{5C41C44B-E95B-4809-87E1-848FE2BC5B8F}" type="presParOf" srcId="{D909E80D-562A-4F17-A109-11FB4D3AECE9}" destId="{A2E5D9DA-7A7A-4324-A3BA-2B5161BBBB12}" srcOrd="1" destOrd="0" presId="urn:microsoft.com/office/officeart/2005/8/layout/chevron2"/>
    <dgm:cxn modelId="{78A7B14C-1432-4489-9BF7-417C41AB180B}" type="presParOf" srcId="{2869FAB6-2567-403A-835F-69A475AB8B13}" destId="{6EC43164-9736-4755-BF4C-2EA1C2D0718B}" srcOrd="1" destOrd="0" presId="urn:microsoft.com/office/officeart/2005/8/layout/chevron2"/>
    <dgm:cxn modelId="{80140221-5253-432C-A9C2-8A3F2944F096}" type="presParOf" srcId="{2869FAB6-2567-403A-835F-69A475AB8B13}" destId="{430E14CD-A231-46D2-8E31-619365804374}" srcOrd="2" destOrd="0" presId="urn:microsoft.com/office/officeart/2005/8/layout/chevron2"/>
    <dgm:cxn modelId="{FC03DBDC-CB91-4F17-B5F7-BC9DC77203A5}" type="presParOf" srcId="{430E14CD-A231-46D2-8E31-619365804374}" destId="{6EBC9FBE-BEEC-476E-B3EF-DF95EE02C85D}" srcOrd="0" destOrd="0" presId="urn:microsoft.com/office/officeart/2005/8/layout/chevron2"/>
    <dgm:cxn modelId="{F63B09EF-C8B8-4007-B8FD-E65F4595EB41}" type="presParOf" srcId="{430E14CD-A231-46D2-8E31-619365804374}" destId="{CD177240-494C-4B6D-AF41-8954CAB9A8F3}" srcOrd="1" destOrd="0" presId="urn:microsoft.com/office/officeart/2005/8/layout/chevron2"/>
    <dgm:cxn modelId="{61EE1FDD-DD41-4AE2-86F5-FA54E3EB7DBF}" type="presParOf" srcId="{2869FAB6-2567-403A-835F-69A475AB8B13}" destId="{391B3956-23C1-47F2-99D4-FC0FB00734F7}" srcOrd="3" destOrd="0" presId="urn:microsoft.com/office/officeart/2005/8/layout/chevron2"/>
    <dgm:cxn modelId="{D536787B-23B4-41FD-920D-C32D5F2B89FC}" type="presParOf" srcId="{2869FAB6-2567-403A-835F-69A475AB8B13}" destId="{C6DD7432-3E3D-4128-8F62-14D58AD4AF39}" srcOrd="4" destOrd="0" presId="urn:microsoft.com/office/officeart/2005/8/layout/chevron2"/>
    <dgm:cxn modelId="{CAA3CA0B-CA0D-4100-94E1-DC4A9FE933EA}" type="presParOf" srcId="{C6DD7432-3E3D-4128-8F62-14D58AD4AF39}" destId="{B3DD2F60-A475-4509-A002-F0FD58B5B6B5}" srcOrd="0" destOrd="0" presId="urn:microsoft.com/office/officeart/2005/8/layout/chevron2"/>
    <dgm:cxn modelId="{A512CAD6-528D-499D-8575-89AE7FA315BE}" type="presParOf" srcId="{C6DD7432-3E3D-4128-8F62-14D58AD4AF39}" destId="{F07FAD8E-CC8E-4EA0-8D17-DAB88621E1E6}" srcOrd="1" destOrd="0" presId="urn:microsoft.com/office/officeart/2005/8/layout/chevron2"/>
    <dgm:cxn modelId="{8459F720-9B26-4C85-BE00-B1179C57D62F}" type="presParOf" srcId="{2869FAB6-2567-403A-835F-69A475AB8B13}" destId="{1F1D6206-98BB-4FD8-BBDA-8921768A5384}" srcOrd="5" destOrd="0" presId="urn:microsoft.com/office/officeart/2005/8/layout/chevron2"/>
    <dgm:cxn modelId="{99BBE6FE-8150-4448-B289-77607D9BFEFD}" type="presParOf" srcId="{2869FAB6-2567-403A-835F-69A475AB8B13}" destId="{EB1C9D1C-8E4C-490B-8052-B070E57E0026}" srcOrd="6" destOrd="0" presId="urn:microsoft.com/office/officeart/2005/8/layout/chevron2"/>
    <dgm:cxn modelId="{C386BDD6-DB1E-45E8-8EFE-B453ED9DFA61}" type="presParOf" srcId="{EB1C9D1C-8E4C-490B-8052-B070E57E0026}" destId="{8DB3A1D0-9F56-4162-B005-8208A391599F}" srcOrd="0" destOrd="0" presId="urn:microsoft.com/office/officeart/2005/8/layout/chevron2"/>
    <dgm:cxn modelId="{0A6915A0-F841-4A3C-8691-33DF97494AC1}" type="presParOf" srcId="{EB1C9D1C-8E4C-490B-8052-B070E57E0026}" destId="{DEC64CF7-2DE3-4E00-8E47-39BF76B0FFF8}" srcOrd="1" destOrd="0" presId="urn:microsoft.com/office/officeart/2005/8/layout/chevron2"/>
    <dgm:cxn modelId="{89A661CD-330C-48E7-9598-DEA35F3E2E9E}" type="presParOf" srcId="{2869FAB6-2567-403A-835F-69A475AB8B13}" destId="{23A96C97-5DDA-4114-8163-9F1E1B1C51BF}" srcOrd="7" destOrd="0" presId="urn:microsoft.com/office/officeart/2005/8/layout/chevron2"/>
    <dgm:cxn modelId="{A7CFA61E-B30B-4720-8E7E-9F8E19E80C7C}" type="presParOf" srcId="{2869FAB6-2567-403A-835F-69A475AB8B13}" destId="{4BAB284E-C7BD-47D7-A2A9-7E3E45B98FA8}" srcOrd="8" destOrd="0" presId="urn:microsoft.com/office/officeart/2005/8/layout/chevron2"/>
    <dgm:cxn modelId="{1DCB082A-BB24-4A2E-8952-87F2657942A5}" type="presParOf" srcId="{4BAB284E-C7BD-47D7-A2A9-7E3E45B98FA8}" destId="{2CBDE789-92FF-465F-A26C-BDF5958A3952}" srcOrd="0" destOrd="0" presId="urn:microsoft.com/office/officeart/2005/8/layout/chevron2"/>
    <dgm:cxn modelId="{870370DB-1154-4E5D-BB73-BFD9889AF16A}" type="presParOf" srcId="{4BAB284E-C7BD-47D7-A2A9-7E3E45B98FA8}" destId="{D2F72E4C-1E81-4D3E-B7CC-C6BC38A9143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A224BE-1ED1-47E3-8CC6-25B3AC3DC2DE}" type="doc">
      <dgm:prSet loTypeId="urn:microsoft.com/office/officeart/2005/8/layout/vList6" loCatId="list" qsTypeId="urn:microsoft.com/office/officeart/2005/8/quickstyle/3d1" qsCatId="3D" csTypeId="urn:microsoft.com/office/officeart/2005/8/colors/colorful5" csCatId="colorful" phldr="1"/>
      <dgm:spPr/>
      <dgm:t>
        <a:bodyPr/>
        <a:lstStyle/>
        <a:p>
          <a:endParaRPr lang="es-EC"/>
        </a:p>
      </dgm:t>
    </dgm:pt>
    <dgm:pt modelId="{66DDC907-04ED-4C8C-BA46-AE28201766FD}">
      <dgm:prSet phldrT="[Texto]" custT="1"/>
      <dgm:spPr/>
      <dgm:t>
        <a:bodyPr/>
        <a:lstStyle/>
        <a:p>
          <a:r>
            <a:rPr lang="es-EC" sz="3600" dirty="0" smtClean="0"/>
            <a:t>2.-</a:t>
          </a:r>
          <a:endParaRPr lang="es-EC" sz="3600" dirty="0"/>
        </a:p>
      </dgm:t>
    </dgm:pt>
    <dgm:pt modelId="{8BB5FE78-B3E0-416E-BE9C-87761FD66F2B}" type="parTrans" cxnId="{D61D39FF-A7B6-4C6F-B68B-5E41B8CC5A5F}">
      <dgm:prSet/>
      <dgm:spPr/>
      <dgm:t>
        <a:bodyPr/>
        <a:lstStyle/>
        <a:p>
          <a:endParaRPr lang="es-EC" sz="3200"/>
        </a:p>
      </dgm:t>
    </dgm:pt>
    <dgm:pt modelId="{F5454D41-FEF9-4B74-9C2D-92206F32EDD3}" type="sibTrans" cxnId="{D61D39FF-A7B6-4C6F-B68B-5E41B8CC5A5F}">
      <dgm:prSet/>
      <dgm:spPr/>
      <dgm:t>
        <a:bodyPr/>
        <a:lstStyle/>
        <a:p>
          <a:endParaRPr lang="es-EC" sz="3200"/>
        </a:p>
      </dgm:t>
    </dgm:pt>
    <dgm:pt modelId="{87B98110-0B89-4C05-ACC3-FF5EACEA461C}">
      <dgm:prSet phldrT="[Texto]" custT="1"/>
      <dgm:spPr/>
      <dgm:t>
        <a:bodyPr/>
        <a:lstStyle/>
        <a:p>
          <a:r>
            <a:rPr lang="es-ES" sz="1400" dirty="0" smtClean="0"/>
            <a:t>Establecer una política adecuada en el manejo de optimización de costos y gastos, con el fin de obtener una mayor rentabilidad y superar las perspectivas actuales de la compaña.</a:t>
          </a:r>
          <a:endParaRPr lang="es-EC" sz="1400" dirty="0"/>
        </a:p>
      </dgm:t>
    </dgm:pt>
    <dgm:pt modelId="{7BF701AA-163E-42CE-973F-FF0EC31DFC5E}" type="parTrans" cxnId="{4F8BA268-C821-4ACD-A309-D9CFA6163D58}">
      <dgm:prSet/>
      <dgm:spPr/>
      <dgm:t>
        <a:bodyPr/>
        <a:lstStyle/>
        <a:p>
          <a:endParaRPr lang="es-EC" sz="3200"/>
        </a:p>
      </dgm:t>
    </dgm:pt>
    <dgm:pt modelId="{946BD8C4-853F-443B-B3EB-3A062CF7ED5D}" type="sibTrans" cxnId="{4F8BA268-C821-4ACD-A309-D9CFA6163D58}">
      <dgm:prSet/>
      <dgm:spPr/>
      <dgm:t>
        <a:bodyPr/>
        <a:lstStyle/>
        <a:p>
          <a:endParaRPr lang="es-EC" sz="3200"/>
        </a:p>
      </dgm:t>
    </dgm:pt>
    <dgm:pt modelId="{72AC1528-862C-44D7-9973-45A728FC26ED}">
      <dgm:prSet custT="1"/>
      <dgm:spPr/>
      <dgm:t>
        <a:bodyPr/>
        <a:lstStyle/>
        <a:p>
          <a:r>
            <a:rPr lang="es-EC" sz="3600" dirty="0" smtClean="0"/>
            <a:t>1.-</a:t>
          </a:r>
          <a:endParaRPr lang="es-EC" sz="3600" dirty="0"/>
        </a:p>
      </dgm:t>
    </dgm:pt>
    <dgm:pt modelId="{ACA84C15-A1C0-43C4-B9A4-86FFE1D3FE6C}" type="parTrans" cxnId="{077C60BB-39FA-48CB-AAB4-6EFB1F730360}">
      <dgm:prSet/>
      <dgm:spPr/>
      <dgm:t>
        <a:bodyPr/>
        <a:lstStyle/>
        <a:p>
          <a:endParaRPr lang="es-EC" sz="3200"/>
        </a:p>
      </dgm:t>
    </dgm:pt>
    <dgm:pt modelId="{B1C72B53-AD8B-4DD1-8A90-9B9E8EFA9269}" type="sibTrans" cxnId="{077C60BB-39FA-48CB-AAB4-6EFB1F730360}">
      <dgm:prSet/>
      <dgm:spPr/>
      <dgm:t>
        <a:bodyPr/>
        <a:lstStyle/>
        <a:p>
          <a:endParaRPr lang="es-EC" sz="3200"/>
        </a:p>
      </dgm:t>
    </dgm:pt>
    <dgm:pt modelId="{7AF69439-A5CB-40B7-881E-1D46C863CFC9}">
      <dgm:prSet custT="1"/>
      <dgm:spPr/>
      <dgm:t>
        <a:bodyPr/>
        <a:lstStyle/>
        <a:p>
          <a:r>
            <a:rPr lang="es-ES" sz="1400" dirty="0" smtClean="0"/>
            <a:t>Capitalizar la empresa para reforzar el patrimonio consolidado y el crecimiento de la misma. Manteniendo así una solvencia estable que permita un endeudamiento moderado y que esté en equilibrio con el financiamiento interno</a:t>
          </a:r>
          <a:endParaRPr lang="es-EC" sz="1400" dirty="0"/>
        </a:p>
      </dgm:t>
    </dgm:pt>
    <dgm:pt modelId="{342CA0C0-4C60-4367-B5E4-E0CF18658127}" type="parTrans" cxnId="{2F33B11C-76AF-4B71-B0B0-4D60AEDF9373}">
      <dgm:prSet/>
      <dgm:spPr/>
      <dgm:t>
        <a:bodyPr/>
        <a:lstStyle/>
        <a:p>
          <a:endParaRPr lang="es-EC" sz="3200"/>
        </a:p>
      </dgm:t>
    </dgm:pt>
    <dgm:pt modelId="{58AFC8FB-FDEB-4E55-9746-9A9A771CC5FB}" type="sibTrans" cxnId="{2F33B11C-76AF-4B71-B0B0-4D60AEDF9373}">
      <dgm:prSet/>
      <dgm:spPr/>
      <dgm:t>
        <a:bodyPr/>
        <a:lstStyle/>
        <a:p>
          <a:endParaRPr lang="es-EC" sz="3200"/>
        </a:p>
      </dgm:t>
    </dgm:pt>
    <dgm:pt modelId="{7C7497B8-28F4-49B9-B5DA-42EAAC46A18C}">
      <dgm:prSet custT="1"/>
      <dgm:spPr/>
      <dgm:t>
        <a:bodyPr/>
        <a:lstStyle/>
        <a:p>
          <a:r>
            <a:rPr lang="es-EC" sz="3600" dirty="0" smtClean="0"/>
            <a:t>3.-</a:t>
          </a:r>
          <a:endParaRPr lang="es-EC" sz="3600" dirty="0"/>
        </a:p>
      </dgm:t>
    </dgm:pt>
    <dgm:pt modelId="{9D92C9C5-4B0E-4A7C-A5F1-1193979E21F2}" type="parTrans" cxnId="{0F584E70-60B4-41B5-BA1C-A815BC12B200}">
      <dgm:prSet/>
      <dgm:spPr/>
      <dgm:t>
        <a:bodyPr/>
        <a:lstStyle/>
        <a:p>
          <a:endParaRPr lang="es-EC" sz="3200"/>
        </a:p>
      </dgm:t>
    </dgm:pt>
    <dgm:pt modelId="{FAA99D0F-9EF9-40AB-B26E-EA06211DEACB}" type="sibTrans" cxnId="{0F584E70-60B4-41B5-BA1C-A815BC12B200}">
      <dgm:prSet/>
      <dgm:spPr/>
      <dgm:t>
        <a:bodyPr/>
        <a:lstStyle/>
        <a:p>
          <a:endParaRPr lang="es-EC" sz="3200"/>
        </a:p>
      </dgm:t>
    </dgm:pt>
    <dgm:pt modelId="{D5C5B607-2AF7-434A-A890-CA59EDC0ADCD}">
      <dgm:prSet custT="1"/>
      <dgm:spPr/>
      <dgm:t>
        <a:bodyPr/>
        <a:lstStyle/>
        <a:p>
          <a:r>
            <a:rPr lang="es-ES" sz="1100" dirty="0" smtClean="0"/>
            <a:t>Elegir una opción de financiamiento adecuada que se podrá utilizar con los proveedores, la cual se convierte en una alternativa de endeudamiento a largo plazo, aunque resulte positivo es importante que se maneje pasivos a largo plazo para una adecuada estructura de capital; de forma que se mejore las utilidades y la rentabilidad de la empresa, manteniendo así  un nivel de riesgo bajo.</a:t>
          </a:r>
          <a:endParaRPr lang="es-EC" sz="1100" dirty="0"/>
        </a:p>
      </dgm:t>
    </dgm:pt>
    <dgm:pt modelId="{25FE808E-EE27-4065-A9DD-69BE4397A172}" type="parTrans" cxnId="{DA7FA29D-64F8-42C7-8FB3-2412DB840511}">
      <dgm:prSet/>
      <dgm:spPr/>
      <dgm:t>
        <a:bodyPr/>
        <a:lstStyle/>
        <a:p>
          <a:endParaRPr lang="es-EC" sz="3200"/>
        </a:p>
      </dgm:t>
    </dgm:pt>
    <dgm:pt modelId="{48EA5167-2A3B-46F6-B699-8E992D6AB942}" type="sibTrans" cxnId="{DA7FA29D-64F8-42C7-8FB3-2412DB840511}">
      <dgm:prSet/>
      <dgm:spPr/>
      <dgm:t>
        <a:bodyPr/>
        <a:lstStyle/>
        <a:p>
          <a:endParaRPr lang="es-EC" sz="3200"/>
        </a:p>
      </dgm:t>
    </dgm:pt>
    <dgm:pt modelId="{319D6C85-F9D4-452F-94FA-D8B64B35D423}">
      <dgm:prSet custT="1"/>
      <dgm:spPr/>
      <dgm:t>
        <a:bodyPr/>
        <a:lstStyle/>
        <a:p>
          <a:r>
            <a:rPr lang="es-EC" sz="3600" dirty="0" smtClean="0"/>
            <a:t>4.-</a:t>
          </a:r>
          <a:endParaRPr lang="es-EC" sz="3600" dirty="0"/>
        </a:p>
      </dgm:t>
    </dgm:pt>
    <dgm:pt modelId="{D2CDED2E-4010-4BD1-A7F2-99D6C248D5B8}" type="parTrans" cxnId="{3612B68F-0E77-4E18-86C0-3191996C205A}">
      <dgm:prSet/>
      <dgm:spPr/>
      <dgm:t>
        <a:bodyPr/>
        <a:lstStyle/>
        <a:p>
          <a:endParaRPr lang="es-EC" sz="3200"/>
        </a:p>
      </dgm:t>
    </dgm:pt>
    <dgm:pt modelId="{2BC26254-0A43-4377-A3A5-07999376AB10}" type="sibTrans" cxnId="{3612B68F-0E77-4E18-86C0-3191996C205A}">
      <dgm:prSet/>
      <dgm:spPr/>
      <dgm:t>
        <a:bodyPr/>
        <a:lstStyle/>
        <a:p>
          <a:endParaRPr lang="es-EC" sz="3200"/>
        </a:p>
      </dgm:t>
    </dgm:pt>
    <dgm:pt modelId="{CD35E40B-997C-40B6-88BB-1CCC0779CD77}">
      <dgm:prSet custT="1"/>
      <dgm:spPr/>
      <dgm:t>
        <a:bodyPr/>
        <a:lstStyle/>
        <a:p>
          <a:r>
            <a:rPr lang="es-ES" sz="1100" dirty="0" smtClean="0"/>
            <a:t>Establecer y manejar  la metodología dinámica de valoración financiera de una forma continua, ya que se convierte en un punto a favor para la compañía, mostrando así un perfil atractivo a  las instituciones del mercado bursátil, ya que podrán observar una empresa sólida, accesible y rentable. </a:t>
          </a:r>
          <a:endParaRPr lang="es-EC" sz="1100" dirty="0"/>
        </a:p>
      </dgm:t>
    </dgm:pt>
    <dgm:pt modelId="{1D38F358-1CAC-45BE-B6ED-62E0BF09FF90}" type="parTrans" cxnId="{395DA3FF-091A-4A2A-87AD-ACF0C43C8DFD}">
      <dgm:prSet/>
      <dgm:spPr/>
      <dgm:t>
        <a:bodyPr/>
        <a:lstStyle/>
        <a:p>
          <a:endParaRPr lang="es-EC" sz="3200"/>
        </a:p>
      </dgm:t>
    </dgm:pt>
    <dgm:pt modelId="{08911E22-624D-417F-B049-8CEEADAB323D}" type="sibTrans" cxnId="{395DA3FF-091A-4A2A-87AD-ACF0C43C8DFD}">
      <dgm:prSet/>
      <dgm:spPr/>
      <dgm:t>
        <a:bodyPr/>
        <a:lstStyle/>
        <a:p>
          <a:endParaRPr lang="es-EC" sz="3200"/>
        </a:p>
      </dgm:t>
    </dgm:pt>
    <dgm:pt modelId="{95C3FAF2-74CB-4474-BBC6-E6DAB6A679BC}" type="pres">
      <dgm:prSet presAssocID="{82A224BE-1ED1-47E3-8CC6-25B3AC3DC2DE}" presName="Name0" presStyleCnt="0">
        <dgm:presLayoutVars>
          <dgm:dir/>
          <dgm:animLvl val="lvl"/>
          <dgm:resizeHandles/>
        </dgm:presLayoutVars>
      </dgm:prSet>
      <dgm:spPr/>
      <dgm:t>
        <a:bodyPr/>
        <a:lstStyle/>
        <a:p>
          <a:endParaRPr lang="es-EC"/>
        </a:p>
      </dgm:t>
    </dgm:pt>
    <dgm:pt modelId="{37ADEBAB-0D99-4DE0-BD28-8940A18D2B2F}" type="pres">
      <dgm:prSet presAssocID="{72AC1528-862C-44D7-9973-45A728FC26ED}" presName="linNode" presStyleCnt="0"/>
      <dgm:spPr/>
      <dgm:t>
        <a:bodyPr/>
        <a:lstStyle/>
        <a:p>
          <a:endParaRPr lang="es-MX"/>
        </a:p>
      </dgm:t>
    </dgm:pt>
    <dgm:pt modelId="{92E2883C-04E4-4D5A-B423-316CCF4F6F8F}" type="pres">
      <dgm:prSet presAssocID="{72AC1528-862C-44D7-9973-45A728FC26ED}" presName="parentShp" presStyleLbl="node1" presStyleIdx="0" presStyleCnt="4" custScaleX="31928">
        <dgm:presLayoutVars>
          <dgm:bulletEnabled val="1"/>
        </dgm:presLayoutVars>
      </dgm:prSet>
      <dgm:spPr/>
      <dgm:t>
        <a:bodyPr/>
        <a:lstStyle/>
        <a:p>
          <a:endParaRPr lang="es-EC"/>
        </a:p>
      </dgm:t>
    </dgm:pt>
    <dgm:pt modelId="{1E00C2E2-3B7D-49E1-B32C-D162D4CD74F2}" type="pres">
      <dgm:prSet presAssocID="{72AC1528-862C-44D7-9973-45A728FC26ED}" presName="childShp" presStyleLbl="bgAccFollowNode1" presStyleIdx="0" presStyleCnt="4" custScaleX="132154">
        <dgm:presLayoutVars>
          <dgm:bulletEnabled val="1"/>
        </dgm:presLayoutVars>
      </dgm:prSet>
      <dgm:spPr/>
      <dgm:t>
        <a:bodyPr/>
        <a:lstStyle/>
        <a:p>
          <a:endParaRPr lang="es-EC"/>
        </a:p>
      </dgm:t>
    </dgm:pt>
    <dgm:pt modelId="{810A2D4B-2A45-4FC5-9057-4DC63F816A79}" type="pres">
      <dgm:prSet presAssocID="{B1C72B53-AD8B-4DD1-8A90-9B9E8EFA9269}" presName="spacing" presStyleCnt="0"/>
      <dgm:spPr/>
      <dgm:t>
        <a:bodyPr/>
        <a:lstStyle/>
        <a:p>
          <a:endParaRPr lang="es-MX"/>
        </a:p>
      </dgm:t>
    </dgm:pt>
    <dgm:pt modelId="{BD9E7969-6EE0-40FD-94A7-4FF25BA7031B}" type="pres">
      <dgm:prSet presAssocID="{66DDC907-04ED-4C8C-BA46-AE28201766FD}" presName="linNode" presStyleCnt="0"/>
      <dgm:spPr/>
      <dgm:t>
        <a:bodyPr/>
        <a:lstStyle/>
        <a:p>
          <a:endParaRPr lang="es-MX"/>
        </a:p>
      </dgm:t>
    </dgm:pt>
    <dgm:pt modelId="{6FC5CBFD-7E57-42C8-AB38-706E8017873D}" type="pres">
      <dgm:prSet presAssocID="{66DDC907-04ED-4C8C-BA46-AE28201766FD}" presName="parentShp" presStyleLbl="node1" presStyleIdx="1" presStyleCnt="4" custScaleX="31928">
        <dgm:presLayoutVars>
          <dgm:bulletEnabled val="1"/>
        </dgm:presLayoutVars>
      </dgm:prSet>
      <dgm:spPr/>
      <dgm:t>
        <a:bodyPr/>
        <a:lstStyle/>
        <a:p>
          <a:endParaRPr lang="es-EC"/>
        </a:p>
      </dgm:t>
    </dgm:pt>
    <dgm:pt modelId="{9129B960-6FCE-4008-A23F-5FB29391B34E}" type="pres">
      <dgm:prSet presAssocID="{66DDC907-04ED-4C8C-BA46-AE28201766FD}" presName="childShp" presStyleLbl="bgAccFollowNode1" presStyleIdx="1" presStyleCnt="4" custScaleX="132154">
        <dgm:presLayoutVars>
          <dgm:bulletEnabled val="1"/>
        </dgm:presLayoutVars>
      </dgm:prSet>
      <dgm:spPr/>
      <dgm:t>
        <a:bodyPr/>
        <a:lstStyle/>
        <a:p>
          <a:endParaRPr lang="es-EC"/>
        </a:p>
      </dgm:t>
    </dgm:pt>
    <dgm:pt modelId="{D43E6CAA-BCF2-438D-9202-7ED9A33D7DA6}" type="pres">
      <dgm:prSet presAssocID="{F5454D41-FEF9-4B74-9C2D-92206F32EDD3}" presName="spacing" presStyleCnt="0"/>
      <dgm:spPr/>
      <dgm:t>
        <a:bodyPr/>
        <a:lstStyle/>
        <a:p>
          <a:endParaRPr lang="es-MX"/>
        </a:p>
      </dgm:t>
    </dgm:pt>
    <dgm:pt modelId="{26FF24AF-4A9C-4882-A0E8-D24D23F7BB69}" type="pres">
      <dgm:prSet presAssocID="{7C7497B8-28F4-49B9-B5DA-42EAAC46A18C}" presName="linNode" presStyleCnt="0"/>
      <dgm:spPr/>
      <dgm:t>
        <a:bodyPr/>
        <a:lstStyle/>
        <a:p>
          <a:endParaRPr lang="es-MX"/>
        </a:p>
      </dgm:t>
    </dgm:pt>
    <dgm:pt modelId="{66029954-8B19-4121-AED2-954D34FE6873}" type="pres">
      <dgm:prSet presAssocID="{7C7497B8-28F4-49B9-B5DA-42EAAC46A18C}" presName="parentShp" presStyleLbl="node1" presStyleIdx="2" presStyleCnt="4" custScaleX="31928">
        <dgm:presLayoutVars>
          <dgm:bulletEnabled val="1"/>
        </dgm:presLayoutVars>
      </dgm:prSet>
      <dgm:spPr/>
      <dgm:t>
        <a:bodyPr/>
        <a:lstStyle/>
        <a:p>
          <a:endParaRPr lang="es-EC"/>
        </a:p>
      </dgm:t>
    </dgm:pt>
    <dgm:pt modelId="{6CE5F1C3-0F14-4929-9BE2-B324C543F0E0}" type="pres">
      <dgm:prSet presAssocID="{7C7497B8-28F4-49B9-B5DA-42EAAC46A18C}" presName="childShp" presStyleLbl="bgAccFollowNode1" presStyleIdx="2" presStyleCnt="4" custScaleX="132154">
        <dgm:presLayoutVars>
          <dgm:bulletEnabled val="1"/>
        </dgm:presLayoutVars>
      </dgm:prSet>
      <dgm:spPr/>
      <dgm:t>
        <a:bodyPr/>
        <a:lstStyle/>
        <a:p>
          <a:endParaRPr lang="es-EC"/>
        </a:p>
      </dgm:t>
    </dgm:pt>
    <dgm:pt modelId="{0E35783A-ABDD-4653-ABF8-E6B661F80599}" type="pres">
      <dgm:prSet presAssocID="{FAA99D0F-9EF9-40AB-B26E-EA06211DEACB}" presName="spacing" presStyleCnt="0"/>
      <dgm:spPr/>
      <dgm:t>
        <a:bodyPr/>
        <a:lstStyle/>
        <a:p>
          <a:endParaRPr lang="es-MX"/>
        </a:p>
      </dgm:t>
    </dgm:pt>
    <dgm:pt modelId="{5A1828E0-5A87-41EE-BBC6-1F85628E1793}" type="pres">
      <dgm:prSet presAssocID="{319D6C85-F9D4-452F-94FA-D8B64B35D423}" presName="linNode" presStyleCnt="0"/>
      <dgm:spPr/>
      <dgm:t>
        <a:bodyPr/>
        <a:lstStyle/>
        <a:p>
          <a:endParaRPr lang="es-MX"/>
        </a:p>
      </dgm:t>
    </dgm:pt>
    <dgm:pt modelId="{4C27076D-F94A-4B0C-9D75-D62F1DC9EBD7}" type="pres">
      <dgm:prSet presAssocID="{319D6C85-F9D4-452F-94FA-D8B64B35D423}" presName="parentShp" presStyleLbl="node1" presStyleIdx="3" presStyleCnt="4" custScaleX="32540">
        <dgm:presLayoutVars>
          <dgm:bulletEnabled val="1"/>
        </dgm:presLayoutVars>
      </dgm:prSet>
      <dgm:spPr/>
      <dgm:t>
        <a:bodyPr/>
        <a:lstStyle/>
        <a:p>
          <a:endParaRPr lang="es-EC"/>
        </a:p>
      </dgm:t>
    </dgm:pt>
    <dgm:pt modelId="{19C15A40-A5C3-4548-88D4-4A0E14AA4DC7}" type="pres">
      <dgm:prSet presAssocID="{319D6C85-F9D4-452F-94FA-D8B64B35D423}" presName="childShp" presStyleLbl="bgAccFollowNode1" presStyleIdx="3" presStyleCnt="4" custScaleX="131746">
        <dgm:presLayoutVars>
          <dgm:bulletEnabled val="1"/>
        </dgm:presLayoutVars>
      </dgm:prSet>
      <dgm:spPr/>
      <dgm:t>
        <a:bodyPr/>
        <a:lstStyle/>
        <a:p>
          <a:endParaRPr lang="es-EC"/>
        </a:p>
      </dgm:t>
    </dgm:pt>
  </dgm:ptLst>
  <dgm:cxnLst>
    <dgm:cxn modelId="{D67C08CC-A1AF-467B-928B-8FF06FE09FE8}" type="presOf" srcId="{72AC1528-862C-44D7-9973-45A728FC26ED}" destId="{92E2883C-04E4-4D5A-B423-316CCF4F6F8F}" srcOrd="0" destOrd="0" presId="urn:microsoft.com/office/officeart/2005/8/layout/vList6"/>
    <dgm:cxn modelId="{CB0CCA06-55E9-458C-93C3-DA01ADBFD661}" type="presOf" srcId="{82A224BE-1ED1-47E3-8CC6-25B3AC3DC2DE}" destId="{95C3FAF2-74CB-4474-BBC6-E6DAB6A679BC}" srcOrd="0" destOrd="0" presId="urn:microsoft.com/office/officeart/2005/8/layout/vList6"/>
    <dgm:cxn modelId="{077C60BB-39FA-48CB-AAB4-6EFB1F730360}" srcId="{82A224BE-1ED1-47E3-8CC6-25B3AC3DC2DE}" destId="{72AC1528-862C-44D7-9973-45A728FC26ED}" srcOrd="0" destOrd="0" parTransId="{ACA84C15-A1C0-43C4-B9A4-86FFE1D3FE6C}" sibTransId="{B1C72B53-AD8B-4DD1-8A90-9B9E8EFA9269}"/>
    <dgm:cxn modelId="{4F8BA268-C821-4ACD-A309-D9CFA6163D58}" srcId="{66DDC907-04ED-4C8C-BA46-AE28201766FD}" destId="{87B98110-0B89-4C05-ACC3-FF5EACEA461C}" srcOrd="0" destOrd="0" parTransId="{7BF701AA-163E-42CE-973F-FF0EC31DFC5E}" sibTransId="{946BD8C4-853F-443B-B3EB-3A062CF7ED5D}"/>
    <dgm:cxn modelId="{D61D39FF-A7B6-4C6F-B68B-5E41B8CC5A5F}" srcId="{82A224BE-1ED1-47E3-8CC6-25B3AC3DC2DE}" destId="{66DDC907-04ED-4C8C-BA46-AE28201766FD}" srcOrd="1" destOrd="0" parTransId="{8BB5FE78-B3E0-416E-BE9C-87761FD66F2B}" sibTransId="{F5454D41-FEF9-4B74-9C2D-92206F32EDD3}"/>
    <dgm:cxn modelId="{4DB47FF4-9339-43CF-BCB8-9E699FC3E22F}" type="presOf" srcId="{66DDC907-04ED-4C8C-BA46-AE28201766FD}" destId="{6FC5CBFD-7E57-42C8-AB38-706E8017873D}" srcOrd="0" destOrd="0" presId="urn:microsoft.com/office/officeart/2005/8/layout/vList6"/>
    <dgm:cxn modelId="{52868BC0-4D57-49F4-BAA7-E7A9E957FABA}" type="presOf" srcId="{CD35E40B-997C-40B6-88BB-1CCC0779CD77}" destId="{19C15A40-A5C3-4548-88D4-4A0E14AA4DC7}" srcOrd="0" destOrd="0" presId="urn:microsoft.com/office/officeart/2005/8/layout/vList6"/>
    <dgm:cxn modelId="{320F5052-B21A-4756-A469-F9EC6CF6BC81}" type="presOf" srcId="{D5C5B607-2AF7-434A-A890-CA59EDC0ADCD}" destId="{6CE5F1C3-0F14-4929-9BE2-B324C543F0E0}" srcOrd="0" destOrd="0" presId="urn:microsoft.com/office/officeart/2005/8/layout/vList6"/>
    <dgm:cxn modelId="{DA7FA29D-64F8-42C7-8FB3-2412DB840511}" srcId="{7C7497B8-28F4-49B9-B5DA-42EAAC46A18C}" destId="{D5C5B607-2AF7-434A-A890-CA59EDC0ADCD}" srcOrd="0" destOrd="0" parTransId="{25FE808E-EE27-4065-A9DD-69BE4397A172}" sibTransId="{48EA5167-2A3B-46F6-B699-8E992D6AB942}"/>
    <dgm:cxn modelId="{0F584E70-60B4-41B5-BA1C-A815BC12B200}" srcId="{82A224BE-1ED1-47E3-8CC6-25B3AC3DC2DE}" destId="{7C7497B8-28F4-49B9-B5DA-42EAAC46A18C}" srcOrd="2" destOrd="0" parTransId="{9D92C9C5-4B0E-4A7C-A5F1-1193979E21F2}" sibTransId="{FAA99D0F-9EF9-40AB-B26E-EA06211DEACB}"/>
    <dgm:cxn modelId="{395DA3FF-091A-4A2A-87AD-ACF0C43C8DFD}" srcId="{319D6C85-F9D4-452F-94FA-D8B64B35D423}" destId="{CD35E40B-997C-40B6-88BB-1CCC0779CD77}" srcOrd="0" destOrd="0" parTransId="{1D38F358-1CAC-45BE-B6ED-62E0BF09FF90}" sibTransId="{08911E22-624D-417F-B049-8CEEADAB323D}"/>
    <dgm:cxn modelId="{2F33B11C-76AF-4B71-B0B0-4D60AEDF9373}" srcId="{72AC1528-862C-44D7-9973-45A728FC26ED}" destId="{7AF69439-A5CB-40B7-881E-1D46C863CFC9}" srcOrd="0" destOrd="0" parTransId="{342CA0C0-4C60-4367-B5E4-E0CF18658127}" sibTransId="{58AFC8FB-FDEB-4E55-9746-9A9A771CC5FB}"/>
    <dgm:cxn modelId="{BC76EA0E-E7A9-412C-8365-65D565E4F2C4}" type="presOf" srcId="{7C7497B8-28F4-49B9-B5DA-42EAAC46A18C}" destId="{66029954-8B19-4121-AED2-954D34FE6873}" srcOrd="0" destOrd="0" presId="urn:microsoft.com/office/officeart/2005/8/layout/vList6"/>
    <dgm:cxn modelId="{3612B68F-0E77-4E18-86C0-3191996C205A}" srcId="{82A224BE-1ED1-47E3-8CC6-25B3AC3DC2DE}" destId="{319D6C85-F9D4-452F-94FA-D8B64B35D423}" srcOrd="3" destOrd="0" parTransId="{D2CDED2E-4010-4BD1-A7F2-99D6C248D5B8}" sibTransId="{2BC26254-0A43-4377-A3A5-07999376AB10}"/>
    <dgm:cxn modelId="{939700D6-9B55-4964-940F-B2918235475E}" type="presOf" srcId="{319D6C85-F9D4-452F-94FA-D8B64B35D423}" destId="{4C27076D-F94A-4B0C-9D75-D62F1DC9EBD7}" srcOrd="0" destOrd="0" presId="urn:microsoft.com/office/officeart/2005/8/layout/vList6"/>
    <dgm:cxn modelId="{419CD2B0-0089-40CF-81CD-BCFBCE2D1DF5}" type="presOf" srcId="{7AF69439-A5CB-40B7-881E-1D46C863CFC9}" destId="{1E00C2E2-3B7D-49E1-B32C-D162D4CD74F2}" srcOrd="0" destOrd="0" presId="urn:microsoft.com/office/officeart/2005/8/layout/vList6"/>
    <dgm:cxn modelId="{CF14CE2D-3275-48EA-ACAE-2DA11A526B94}" type="presOf" srcId="{87B98110-0B89-4C05-ACC3-FF5EACEA461C}" destId="{9129B960-6FCE-4008-A23F-5FB29391B34E}" srcOrd="0" destOrd="0" presId="urn:microsoft.com/office/officeart/2005/8/layout/vList6"/>
    <dgm:cxn modelId="{5B685BBF-D501-4D55-AD5A-A7C63FC3D295}" type="presParOf" srcId="{95C3FAF2-74CB-4474-BBC6-E6DAB6A679BC}" destId="{37ADEBAB-0D99-4DE0-BD28-8940A18D2B2F}" srcOrd="0" destOrd="0" presId="urn:microsoft.com/office/officeart/2005/8/layout/vList6"/>
    <dgm:cxn modelId="{F14B17DE-21CE-4038-B3B5-28ECF18C2092}" type="presParOf" srcId="{37ADEBAB-0D99-4DE0-BD28-8940A18D2B2F}" destId="{92E2883C-04E4-4D5A-B423-316CCF4F6F8F}" srcOrd="0" destOrd="0" presId="urn:microsoft.com/office/officeart/2005/8/layout/vList6"/>
    <dgm:cxn modelId="{57394276-6D7D-4B1B-BC9E-943461A3B5FF}" type="presParOf" srcId="{37ADEBAB-0D99-4DE0-BD28-8940A18D2B2F}" destId="{1E00C2E2-3B7D-49E1-B32C-D162D4CD74F2}" srcOrd="1" destOrd="0" presId="urn:microsoft.com/office/officeart/2005/8/layout/vList6"/>
    <dgm:cxn modelId="{1F3E9676-82F7-488C-A08C-AE74DE1BB329}" type="presParOf" srcId="{95C3FAF2-74CB-4474-BBC6-E6DAB6A679BC}" destId="{810A2D4B-2A45-4FC5-9057-4DC63F816A79}" srcOrd="1" destOrd="0" presId="urn:microsoft.com/office/officeart/2005/8/layout/vList6"/>
    <dgm:cxn modelId="{DACA154D-5E32-454A-AA29-2057555A8289}" type="presParOf" srcId="{95C3FAF2-74CB-4474-BBC6-E6DAB6A679BC}" destId="{BD9E7969-6EE0-40FD-94A7-4FF25BA7031B}" srcOrd="2" destOrd="0" presId="urn:microsoft.com/office/officeart/2005/8/layout/vList6"/>
    <dgm:cxn modelId="{5D740BE0-7754-4321-BC63-9D5D2D28F2A0}" type="presParOf" srcId="{BD9E7969-6EE0-40FD-94A7-4FF25BA7031B}" destId="{6FC5CBFD-7E57-42C8-AB38-706E8017873D}" srcOrd="0" destOrd="0" presId="urn:microsoft.com/office/officeart/2005/8/layout/vList6"/>
    <dgm:cxn modelId="{5B0FAE8E-9E6B-4D02-AB5C-0376585E346A}" type="presParOf" srcId="{BD9E7969-6EE0-40FD-94A7-4FF25BA7031B}" destId="{9129B960-6FCE-4008-A23F-5FB29391B34E}" srcOrd="1" destOrd="0" presId="urn:microsoft.com/office/officeart/2005/8/layout/vList6"/>
    <dgm:cxn modelId="{D4B40546-084D-47AA-A0D4-7EB72C183802}" type="presParOf" srcId="{95C3FAF2-74CB-4474-BBC6-E6DAB6A679BC}" destId="{D43E6CAA-BCF2-438D-9202-7ED9A33D7DA6}" srcOrd="3" destOrd="0" presId="urn:microsoft.com/office/officeart/2005/8/layout/vList6"/>
    <dgm:cxn modelId="{C06C081A-8E76-4AE4-BC7A-829F151FE0E5}" type="presParOf" srcId="{95C3FAF2-74CB-4474-BBC6-E6DAB6A679BC}" destId="{26FF24AF-4A9C-4882-A0E8-D24D23F7BB69}" srcOrd="4" destOrd="0" presId="urn:microsoft.com/office/officeart/2005/8/layout/vList6"/>
    <dgm:cxn modelId="{D5403B18-E251-4953-9569-2953871FC457}" type="presParOf" srcId="{26FF24AF-4A9C-4882-A0E8-D24D23F7BB69}" destId="{66029954-8B19-4121-AED2-954D34FE6873}" srcOrd="0" destOrd="0" presId="urn:microsoft.com/office/officeart/2005/8/layout/vList6"/>
    <dgm:cxn modelId="{2DE65F52-F08E-45DC-B430-7E0599C4EF33}" type="presParOf" srcId="{26FF24AF-4A9C-4882-A0E8-D24D23F7BB69}" destId="{6CE5F1C3-0F14-4929-9BE2-B324C543F0E0}" srcOrd="1" destOrd="0" presId="urn:microsoft.com/office/officeart/2005/8/layout/vList6"/>
    <dgm:cxn modelId="{103C742F-CC86-4E9E-9724-B8DF25F097AD}" type="presParOf" srcId="{95C3FAF2-74CB-4474-BBC6-E6DAB6A679BC}" destId="{0E35783A-ABDD-4653-ABF8-E6B661F80599}" srcOrd="5" destOrd="0" presId="urn:microsoft.com/office/officeart/2005/8/layout/vList6"/>
    <dgm:cxn modelId="{36A28772-F2AA-4AA4-ADB1-11ADF51425BD}" type="presParOf" srcId="{95C3FAF2-74CB-4474-BBC6-E6DAB6A679BC}" destId="{5A1828E0-5A87-41EE-BBC6-1F85628E1793}" srcOrd="6" destOrd="0" presId="urn:microsoft.com/office/officeart/2005/8/layout/vList6"/>
    <dgm:cxn modelId="{B6BF5428-1D59-4594-B43E-36EF32A2B91D}" type="presParOf" srcId="{5A1828E0-5A87-41EE-BBC6-1F85628E1793}" destId="{4C27076D-F94A-4B0C-9D75-D62F1DC9EBD7}" srcOrd="0" destOrd="0" presId="urn:microsoft.com/office/officeart/2005/8/layout/vList6"/>
    <dgm:cxn modelId="{D7EE2939-2828-4984-AB1E-8B5555EE69DD}" type="presParOf" srcId="{5A1828E0-5A87-41EE-BBC6-1F85628E1793}" destId="{19C15A40-A5C3-4548-88D4-4A0E14AA4DC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5288-025B-4E50-A45B-56C00430572D}" type="datetimeFigureOut">
              <a:rPr lang="es-MX" smtClean="0"/>
              <a:t>24/02/2016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66371-DF47-482E-8634-D273BFDEC089}" type="slidenum">
              <a:rPr lang="es-MX" smtClean="0"/>
              <a:t>‹Nº›</a:t>
            </a:fld>
            <a:endParaRPr lang="es-MX"/>
          </a:p>
        </p:txBody>
      </p:sp>
    </p:spTree>
    <p:extLst>
      <p:ext uri="{BB962C8B-B14F-4D97-AF65-F5344CB8AC3E}">
        <p14:creationId xmlns:p14="http://schemas.microsoft.com/office/powerpoint/2010/main" val="213333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36466371-DF47-482E-8634-D273BFDEC089}" type="slidenum">
              <a:rPr lang="es-MX" smtClean="0"/>
              <a:t>14</a:t>
            </a:fld>
            <a:endParaRPr lang="es-MX"/>
          </a:p>
        </p:txBody>
      </p:sp>
    </p:spTree>
    <p:extLst>
      <p:ext uri="{BB962C8B-B14F-4D97-AF65-F5344CB8AC3E}">
        <p14:creationId xmlns:p14="http://schemas.microsoft.com/office/powerpoint/2010/main" val="3422635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DA4650CF-C36C-494A-9E50-8527745B18A8}" type="datetimeFigureOut">
              <a:rPr lang="es-MX" smtClean="0"/>
              <a:t>24/02/2016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278483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A4650CF-C36C-494A-9E50-8527745B18A8}" type="datetimeFigureOut">
              <a:rPr lang="es-MX" smtClean="0"/>
              <a:t>24/02/2016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421458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A4650CF-C36C-494A-9E50-8527745B18A8}" type="datetimeFigureOut">
              <a:rPr lang="es-MX" smtClean="0"/>
              <a:t>24/02/2016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3919704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205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79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A4650CF-C36C-494A-9E50-8527745B18A8}" type="datetimeFigureOut">
              <a:rPr lang="es-MX" smtClean="0"/>
              <a:t>24/02/2016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204849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A4650CF-C36C-494A-9E50-8527745B18A8}" type="datetimeFigureOut">
              <a:rPr lang="es-MX" smtClean="0"/>
              <a:t>24/02/2016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316294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DA4650CF-C36C-494A-9E50-8527745B18A8}" type="datetimeFigureOut">
              <a:rPr lang="es-MX" smtClean="0"/>
              <a:t>24/02/2016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407904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A4650CF-C36C-494A-9E50-8527745B18A8}" type="datetimeFigureOut">
              <a:rPr lang="es-MX" smtClean="0"/>
              <a:t>24/02/2016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407690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A4650CF-C36C-494A-9E50-8527745B18A8}" type="datetimeFigureOut">
              <a:rPr lang="es-MX" smtClean="0"/>
              <a:t>24/02/2016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8883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A4650CF-C36C-494A-9E50-8527745B18A8}" type="datetimeFigureOut">
              <a:rPr lang="es-MX" smtClean="0"/>
              <a:t>24/02/2016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196150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A4650CF-C36C-494A-9E50-8527745B18A8}" type="datetimeFigureOut">
              <a:rPr lang="es-MX" smtClean="0"/>
              <a:t>24/02/2016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113857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A4650CF-C36C-494A-9E50-8527745B18A8}" type="datetimeFigureOut">
              <a:rPr lang="es-MX" smtClean="0"/>
              <a:t>24/02/2016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AC492C6-8416-4192-A90E-E1A77D038FD2}" type="slidenum">
              <a:rPr lang="es-MX" smtClean="0"/>
              <a:t>‹Nº›</a:t>
            </a:fld>
            <a:endParaRPr lang="es-MX"/>
          </a:p>
        </p:txBody>
      </p:sp>
    </p:spTree>
    <p:extLst>
      <p:ext uri="{BB962C8B-B14F-4D97-AF65-F5344CB8AC3E}">
        <p14:creationId xmlns:p14="http://schemas.microsoft.com/office/powerpoint/2010/main" val="128064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650CF-C36C-494A-9E50-8527745B18A8}" type="datetimeFigureOut">
              <a:rPr lang="es-MX" smtClean="0"/>
              <a:t>24/02/2016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92C6-8416-4192-A90E-E1A77D038FD2}" type="slidenum">
              <a:rPr lang="es-MX" smtClean="0"/>
              <a:t>‹Nº›</a:t>
            </a:fld>
            <a:endParaRPr lang="es-MX"/>
          </a:p>
        </p:txBody>
      </p:sp>
    </p:spTree>
    <p:extLst>
      <p:ext uri="{BB962C8B-B14F-4D97-AF65-F5344CB8AC3E}">
        <p14:creationId xmlns:p14="http://schemas.microsoft.com/office/powerpoint/2010/main" val="278250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6.png"/><Relationship Id="rId4" Type="http://schemas.openxmlformats.org/officeDocument/2006/relationships/diagramQuickStyle" Target="../diagrams/quickStyle3.xml"/><Relationship Id="rId9"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03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3143672" y="516225"/>
            <a:ext cx="6771104" cy="475252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a:solidFill>
                <a:schemeClr val="tx1"/>
              </a:solidFill>
            </a:endParaRPr>
          </a:p>
          <a:p>
            <a:pPr marL="0" indent="0" algn="ctr">
              <a:buNone/>
            </a:pPr>
            <a:r>
              <a:rPr lang="es-ES" sz="1800" b="1" kern="0" dirty="0">
                <a:solidFill>
                  <a:schemeClr val="tx1"/>
                </a:solidFill>
              </a:rPr>
              <a:t>UNIVERSIDAD DE LAS FUERZAS ARMADAS - ESPE </a:t>
            </a:r>
            <a:endParaRPr lang="es-EC" sz="1800"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DEPARTAMENTO  DE CIENCIAS ECONÓMICAS, </a:t>
            </a:r>
          </a:p>
          <a:p>
            <a:pPr marL="0" indent="0" algn="ctr">
              <a:buNone/>
            </a:pPr>
            <a:r>
              <a:rPr lang="es-EC" sz="1600" b="1" kern="0" dirty="0">
                <a:solidFill>
                  <a:schemeClr val="tx1"/>
                </a:solidFill>
              </a:rPr>
              <a:t>ADMINISTRATIVAS Y DE COMERCIO</a:t>
            </a:r>
            <a:endParaRPr lang="es-EC" sz="1400"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CARRERA DE INGENIERÍA EN FINANZAS Y AUDITORÍA</a:t>
            </a:r>
            <a:endParaRPr lang="es-EC" sz="1600" kern="0" dirty="0">
              <a:solidFill>
                <a:schemeClr val="tx1"/>
              </a:solidFill>
            </a:endParaRPr>
          </a:p>
          <a:p>
            <a:pPr marL="0" indent="0" algn="ctr">
              <a:buNone/>
            </a:pPr>
            <a:endParaRPr lang="es-ES" sz="1200" b="1" kern="0" dirty="0">
              <a:solidFill>
                <a:schemeClr val="tx1"/>
              </a:solidFill>
            </a:endParaRPr>
          </a:p>
          <a:p>
            <a:pPr marL="0" indent="0" algn="ctr">
              <a:buNone/>
            </a:pPr>
            <a:r>
              <a:rPr lang="es-EC" sz="1600" b="1" kern="0" dirty="0" smtClean="0">
                <a:solidFill>
                  <a:schemeClr val="tx1"/>
                </a:solidFill>
              </a:rPr>
              <a:t>TRABAJO DE TITULACION PREVIO A LA OBTENCION DE TITULO DE INGENIERO </a:t>
            </a:r>
            <a:r>
              <a:rPr lang="es-EC" sz="1600" b="1" kern="0" smtClean="0">
                <a:solidFill>
                  <a:schemeClr val="tx1"/>
                </a:solidFill>
              </a:rPr>
              <a:t>EN </a:t>
            </a:r>
            <a:r>
              <a:rPr lang="es-EC" sz="1600" b="1" kern="0" smtClean="0">
                <a:solidFill>
                  <a:schemeClr val="tx1"/>
                </a:solidFill>
              </a:rPr>
              <a:t>FINANZAS </a:t>
            </a:r>
            <a:r>
              <a:rPr lang="es-EC" sz="1600" b="1" kern="0" dirty="0" smtClean="0">
                <a:solidFill>
                  <a:schemeClr val="tx1"/>
                </a:solidFill>
              </a:rPr>
              <a:t>Y AUDITORIA </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 BUSTAMANTE SANTOS VIVIANA CAROLINA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a:solidFill>
                  <a:schemeClr val="tx1"/>
                </a:solidFill>
              </a:rPr>
              <a:t>TEMA: VALORACIÓN FINACIERA A LA EMPRESA </a:t>
            </a:r>
            <a:r>
              <a:rPr lang="es-EC" sz="1600" b="1" kern="0" dirty="0" smtClean="0">
                <a:solidFill>
                  <a:schemeClr val="tx1"/>
                </a:solidFill>
              </a:rPr>
              <a:t>“TRANSPORTES Y SERVICIOS TRANS ESMERALDAS S.A.”</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SANGOLQUÍ</a:t>
            </a:r>
            <a:endParaRPr lang="es-EC" sz="1600" b="1" kern="0" dirty="0">
              <a:solidFill>
                <a:schemeClr val="tx1"/>
              </a:solidFill>
            </a:endParaRPr>
          </a:p>
        </p:txBody>
      </p:sp>
    </p:spTree>
    <p:extLst>
      <p:ext uri="{BB962C8B-B14F-4D97-AF65-F5344CB8AC3E}">
        <p14:creationId xmlns:p14="http://schemas.microsoft.com/office/powerpoint/2010/main" val="32681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380515" y="520414"/>
            <a:ext cx="8784976" cy="48895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b="1" kern="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ANÁLISIS FINANCIERO – Razones Financieras</a:t>
            </a:r>
            <a:endParaRPr lang="es-EC" b="1" kern="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Imagen 6"/>
          <p:cNvPicPr>
            <a:picLocks noChangeAspect="1"/>
          </p:cNvPicPr>
          <p:nvPr/>
        </p:nvPicPr>
        <p:blipFill>
          <a:blip r:embed="rId2"/>
          <a:stretch>
            <a:fillRect/>
          </a:stretch>
        </p:blipFill>
        <p:spPr>
          <a:xfrm>
            <a:off x="1228300" y="1703953"/>
            <a:ext cx="9627568" cy="3727856"/>
          </a:xfrm>
          <a:prstGeom prst="rect">
            <a:avLst/>
          </a:prstGeom>
        </p:spPr>
      </p:pic>
      <p:pic>
        <p:nvPicPr>
          <p:cNvPr id="8" name="Imagen 7"/>
          <p:cNvPicPr>
            <a:picLocks noChangeAspect="1"/>
          </p:cNvPicPr>
          <p:nvPr/>
        </p:nvPicPr>
        <p:blipFill rotWithShape="1">
          <a:blip r:embed="rId3"/>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123930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44579" t="29058" r="19966" b="25233"/>
          <a:stretch/>
        </p:blipFill>
        <p:spPr>
          <a:xfrm>
            <a:off x="2647666" y="144463"/>
            <a:ext cx="6769289" cy="3171943"/>
          </a:xfrm>
          <a:prstGeom prst="rect">
            <a:avLst/>
          </a:prstGeom>
        </p:spPr>
      </p:pic>
      <p:graphicFrame>
        <p:nvGraphicFramePr>
          <p:cNvPr id="8" name="Gráfico 7"/>
          <p:cNvGraphicFramePr>
            <a:graphicFrameLocks/>
          </p:cNvGraphicFramePr>
          <p:nvPr>
            <p:extLst>
              <p:ext uri="{D42A27DB-BD31-4B8C-83A1-F6EECF244321}">
                <p14:modId xmlns:p14="http://schemas.microsoft.com/office/powerpoint/2010/main" val="2466095504"/>
              </p:ext>
            </p:extLst>
          </p:nvPr>
        </p:nvGraphicFramePr>
        <p:xfrm>
          <a:off x="3591636" y="3534769"/>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8"/>
          <p:cNvPicPr>
            <a:picLocks noChangeAspect="1"/>
          </p:cNvPicPr>
          <p:nvPr/>
        </p:nvPicPr>
        <p:blipFill rotWithShape="1">
          <a:blip r:embed="rId4"/>
          <a:srcRect l="32203" t="74393" r="19755" b="15532"/>
          <a:stretch/>
        </p:blipFill>
        <p:spPr>
          <a:xfrm>
            <a:off x="0" y="6277969"/>
            <a:ext cx="12192000" cy="607327"/>
          </a:xfrm>
          <a:prstGeom prst="rect">
            <a:avLst/>
          </a:prstGeom>
        </p:spPr>
      </p:pic>
    </p:spTree>
    <p:extLst>
      <p:ext uri="{BB962C8B-B14F-4D97-AF65-F5344CB8AC3E}">
        <p14:creationId xmlns:p14="http://schemas.microsoft.com/office/powerpoint/2010/main" val="2643228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5045" y="726748"/>
            <a:ext cx="6096000" cy="830997"/>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
                <a:rot lat="0" lon="0" rev="15600000"/>
              </a:lightRig>
            </a:scene3d>
            <a:sp3d extrusionH="57150" prstMaterial="softEdge">
              <a:bevelT w="25400" h="38100"/>
            </a:sp3d>
          </a:bodyPr>
          <a:lstStyle/>
          <a:p>
            <a:pPr algn="ctr"/>
            <a:r>
              <a:rPr lang="es-EC" sz="2400" b="1" dirty="0" smtClean="0">
                <a:ln/>
                <a:solidFill>
                  <a:schemeClr val="accent4"/>
                </a:solidFill>
              </a:rPr>
              <a:t>Aplicación de los métodos de Valoración pertinentes a la Empresa</a:t>
            </a:r>
            <a:endParaRPr lang="es-EC" sz="2400" b="1" dirty="0">
              <a:ln/>
              <a:solidFill>
                <a:schemeClr val="accent4"/>
              </a:solidFill>
            </a:endParaRPr>
          </a:p>
        </p:txBody>
      </p:sp>
      <p:sp>
        <p:nvSpPr>
          <p:cNvPr id="5" name="1 Rectángulo"/>
          <p:cNvSpPr/>
          <p:nvPr/>
        </p:nvSpPr>
        <p:spPr>
          <a:xfrm>
            <a:off x="645337" y="1896345"/>
            <a:ext cx="3484287" cy="461665"/>
          </a:xfrm>
          <a:prstGeom prst="rect">
            <a:avLst/>
          </a:prstGeom>
          <a:noFill/>
        </p:spPr>
        <p:txBody>
          <a:bodyPr wrap="none" lIns="91440" tIns="45720" rIns="91440" bIns="45720">
            <a:spAutoFit/>
          </a:bodyP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Método de valor contable</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2411605205"/>
              </p:ext>
            </p:extLst>
          </p:nvPr>
        </p:nvGraphicFramePr>
        <p:xfrm>
          <a:off x="2197290" y="2974916"/>
          <a:ext cx="7533565" cy="1842744"/>
        </p:xfrm>
        <a:graphic>
          <a:graphicData uri="http://schemas.openxmlformats.org/drawingml/2006/table">
            <a:tbl>
              <a:tblPr firstRow="1" firstCol="1" bandRow="1">
                <a:tableStyleId>{21E4AEA4-8DFA-4A89-87EB-49C32662AFE0}</a:tableStyleId>
              </a:tblPr>
              <a:tblGrid>
                <a:gridCol w="886985"/>
                <a:gridCol w="1460443"/>
                <a:gridCol w="1514038"/>
                <a:gridCol w="1393450"/>
                <a:gridCol w="1071885"/>
                <a:gridCol w="1206764"/>
              </a:tblGrid>
              <a:tr h="887996">
                <a:tc>
                  <a:txBody>
                    <a:bodyPr/>
                    <a:lstStyle/>
                    <a:p>
                      <a:pPr algn="ctr">
                        <a:lnSpc>
                          <a:spcPct val="107000"/>
                        </a:lnSpc>
                        <a:spcAft>
                          <a:spcPts val="0"/>
                        </a:spcAft>
                      </a:pPr>
                      <a:r>
                        <a:rPr lang="es-ES" sz="1100" dirty="0">
                          <a:effectLst/>
                        </a:rPr>
                        <a:t>Año</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Activo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Pasivo</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Valor Empresa (Patrimonio)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Valor Por Acción</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Variación entre Años respecto del Patrimonio</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238687">
                <a:tc>
                  <a:txBody>
                    <a:bodyPr/>
                    <a:lstStyle/>
                    <a:p>
                      <a:pPr algn="ctr">
                        <a:lnSpc>
                          <a:spcPct val="107000"/>
                        </a:lnSpc>
                        <a:spcAft>
                          <a:spcPts val="0"/>
                        </a:spcAft>
                      </a:pPr>
                      <a:r>
                        <a:rPr lang="es-ES" sz="1100">
                          <a:effectLst/>
                        </a:rPr>
                        <a:t>2011</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$ 3.224.568,63</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$ 739.730,63</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$ 2.484.838,00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$ 5,40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a:t>
                      </a:r>
                      <a:endParaRPr lang="es-MX" sz="1200">
                        <a:effectLst/>
                        <a:latin typeface="Times New Roman" panose="02020603050405020304" pitchFamily="18" charset="0"/>
                        <a:ea typeface="Calibri" panose="020F0502020204030204" pitchFamily="34" charset="0"/>
                      </a:endParaRPr>
                    </a:p>
                  </a:txBody>
                  <a:tcPr marL="44450" marR="44450" marT="0" marB="0" anchor="b"/>
                </a:tc>
              </a:tr>
              <a:tr h="238687">
                <a:tc>
                  <a:txBody>
                    <a:bodyPr/>
                    <a:lstStyle/>
                    <a:p>
                      <a:pPr algn="ctr">
                        <a:lnSpc>
                          <a:spcPct val="107000"/>
                        </a:lnSpc>
                        <a:spcAft>
                          <a:spcPts val="0"/>
                        </a:spcAft>
                      </a:pPr>
                      <a:r>
                        <a:rPr lang="es-ES" sz="1100">
                          <a:effectLst/>
                        </a:rPr>
                        <a:t>2012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$ 3.226.828,14</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$ 676.542,87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$ 2.550.285,27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$ 5,54</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2,63%</a:t>
                      </a:r>
                      <a:endParaRPr lang="es-MX" sz="1200">
                        <a:effectLst/>
                        <a:latin typeface="Times New Roman" panose="02020603050405020304" pitchFamily="18" charset="0"/>
                        <a:ea typeface="Calibri" panose="020F0502020204030204" pitchFamily="34" charset="0"/>
                      </a:endParaRPr>
                    </a:p>
                  </a:txBody>
                  <a:tcPr marL="44450" marR="44450" marT="0" marB="0" anchor="b"/>
                </a:tc>
              </a:tr>
              <a:tr h="238687">
                <a:tc>
                  <a:txBody>
                    <a:bodyPr/>
                    <a:lstStyle/>
                    <a:p>
                      <a:pPr algn="ctr">
                        <a:lnSpc>
                          <a:spcPct val="107000"/>
                        </a:lnSpc>
                        <a:spcAft>
                          <a:spcPts val="0"/>
                        </a:spcAft>
                      </a:pPr>
                      <a:r>
                        <a:rPr lang="es-ES" sz="1100">
                          <a:effectLst/>
                        </a:rPr>
                        <a:t>2013</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$ 5.025.007,05</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$ 2.485.596,47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$ 2.539.410,58</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$ 5,52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-0,43%</a:t>
                      </a:r>
                      <a:endParaRPr lang="es-MX" sz="1200">
                        <a:effectLst/>
                        <a:latin typeface="Times New Roman" panose="02020603050405020304" pitchFamily="18" charset="0"/>
                        <a:ea typeface="Calibri" panose="020F0502020204030204" pitchFamily="34" charset="0"/>
                      </a:endParaRPr>
                    </a:p>
                  </a:txBody>
                  <a:tcPr marL="44450" marR="44450" marT="0" marB="0" anchor="b"/>
                </a:tc>
              </a:tr>
              <a:tr h="238687">
                <a:tc>
                  <a:txBody>
                    <a:bodyPr/>
                    <a:lstStyle/>
                    <a:p>
                      <a:pPr algn="ctr">
                        <a:lnSpc>
                          <a:spcPct val="107000"/>
                        </a:lnSpc>
                        <a:spcAft>
                          <a:spcPts val="0"/>
                        </a:spcAft>
                      </a:pPr>
                      <a:r>
                        <a:rPr lang="es-ES" sz="1100">
                          <a:effectLst/>
                        </a:rPr>
                        <a:t>2014</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$ 5.812.216,57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dirty="0">
                          <a:effectLst/>
                        </a:rPr>
                        <a:t>$ 5.092.009,85</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$ 720.206,72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$ 1,57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dirty="0">
                          <a:effectLst/>
                        </a:rPr>
                        <a:t>-71,64%</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pic>
        <p:nvPicPr>
          <p:cNvPr id="8" name="Imagen 7"/>
          <p:cNvPicPr>
            <a:picLocks noChangeAspect="1"/>
          </p:cNvPicPr>
          <p:nvPr/>
        </p:nvPicPr>
        <p:blipFill rotWithShape="1">
          <a:blip r:embed="rId2"/>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2346827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642304" y="476979"/>
            <a:ext cx="1763304" cy="461665"/>
          </a:xfrm>
          <a:prstGeom prst="rect">
            <a:avLst/>
          </a:prstGeom>
          <a:noFill/>
        </p:spPr>
        <p:txBody>
          <a:bodyPr wrap="none" lIns="91440" tIns="45720" rIns="91440" bIns="45720">
            <a:spAutoFit/>
          </a:bodyPr>
          <a:lstStyle/>
          <a:p>
            <a:pPr algn="ctr"/>
            <a:r>
              <a:rPr lang="es-ES"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Método PER</a:t>
            </a: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824006500"/>
              </p:ext>
            </p:extLst>
          </p:nvPr>
        </p:nvGraphicFramePr>
        <p:xfrm>
          <a:off x="535921" y="1226036"/>
          <a:ext cx="4620260" cy="1501775"/>
        </p:xfrm>
        <a:graphic>
          <a:graphicData uri="http://schemas.openxmlformats.org/drawingml/2006/table">
            <a:tbl>
              <a:tblPr firstRow="1" firstCol="1" bandRow="1">
                <a:tableStyleId>{21E4AEA4-8DFA-4A89-87EB-49C32662AFE0}</a:tableStyleId>
              </a:tblPr>
              <a:tblGrid>
                <a:gridCol w="762000"/>
                <a:gridCol w="1218565"/>
                <a:gridCol w="899795"/>
                <a:gridCol w="977900"/>
                <a:gridCol w="762000"/>
              </a:tblGrid>
              <a:tr h="571500">
                <a:tc>
                  <a:txBody>
                    <a:bodyPr/>
                    <a:lstStyle/>
                    <a:p>
                      <a:pPr algn="ctr">
                        <a:lnSpc>
                          <a:spcPct val="107000"/>
                        </a:lnSpc>
                        <a:spcAft>
                          <a:spcPts val="0"/>
                        </a:spcAft>
                      </a:pPr>
                      <a:r>
                        <a:rPr lang="es-ES" sz="1100" dirty="0">
                          <a:effectLst/>
                        </a:rPr>
                        <a:t>País</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Empresa</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Valor por Acción en dólares</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Beneficio por Acción</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PER</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nSpc>
                          <a:spcPct val="107000"/>
                        </a:lnSpc>
                        <a:spcAft>
                          <a:spcPts val="0"/>
                        </a:spcAft>
                      </a:pPr>
                      <a:r>
                        <a:rPr lang="es-ES" sz="1100">
                          <a:effectLst/>
                        </a:rPr>
                        <a:t>Ecuador</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a:effectLst/>
                        </a:rPr>
                        <a:t>Mamut Andino S.A.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$ 40,00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dirty="0">
                          <a:effectLst/>
                        </a:rPr>
                        <a:t>$ 6,48</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6,17</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nSpc>
                          <a:spcPct val="107000"/>
                        </a:lnSpc>
                        <a:spcAft>
                          <a:spcPts val="0"/>
                        </a:spcAft>
                      </a:pPr>
                      <a:r>
                        <a:rPr lang="es-ES" sz="1100">
                          <a:effectLst/>
                        </a:rPr>
                        <a:t>Perú</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a:effectLst/>
                        </a:rPr>
                        <a:t>Tepsa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$ 4,30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$ 0,36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11,87</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nSpc>
                          <a:spcPct val="107000"/>
                        </a:lnSpc>
                        <a:spcAft>
                          <a:spcPts val="0"/>
                        </a:spcAft>
                      </a:pPr>
                      <a:r>
                        <a:rPr lang="es-ES" sz="1100">
                          <a:effectLst/>
                        </a:rPr>
                        <a:t>Colombia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a:effectLst/>
                        </a:rPr>
                        <a:t>Trasporte rápido Pensilvania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$ 3,50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$ 0,53</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6,55</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nSpc>
                          <a:spcPct val="107000"/>
                        </a:lnSpc>
                        <a:spcAft>
                          <a:spcPts val="0"/>
                        </a:spcAft>
                      </a:pPr>
                      <a:r>
                        <a:rPr lang="es-ES" sz="1100">
                          <a:effectLst/>
                        </a:rPr>
                        <a:t>Venezuela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a:effectLst/>
                        </a:rPr>
                        <a:t>Expreso Bolivariano</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$ 34,00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$ 5,26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dirty="0">
                          <a:effectLst/>
                        </a:rPr>
                        <a:t>6,46</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524394093"/>
              </p:ext>
            </p:extLst>
          </p:nvPr>
        </p:nvGraphicFramePr>
        <p:xfrm>
          <a:off x="4800127" y="3701213"/>
          <a:ext cx="1663700" cy="2674620"/>
        </p:xfrm>
        <a:graphic>
          <a:graphicData uri="http://schemas.openxmlformats.org/drawingml/2006/table">
            <a:tbl>
              <a:tblPr firstRow="1" firstCol="1" bandRow="1">
                <a:tableStyleId>{93296810-A885-4BE3-A3E7-6D5BEEA58F35}</a:tableStyleId>
              </a:tblPr>
              <a:tblGrid>
                <a:gridCol w="762000"/>
                <a:gridCol w="901700"/>
              </a:tblGrid>
              <a:tr h="190500">
                <a:tc>
                  <a:txBody>
                    <a:bodyPr/>
                    <a:lstStyle/>
                    <a:p>
                      <a:pPr algn="just">
                        <a:lnSpc>
                          <a:spcPct val="150000"/>
                        </a:lnSpc>
                        <a:spcAft>
                          <a:spcPts val="0"/>
                        </a:spcAft>
                      </a:pPr>
                      <a:r>
                        <a:rPr lang="es-ES" sz="900" dirty="0">
                          <a:effectLst/>
                        </a:rPr>
                        <a:t>Riesgo</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dirty="0">
                          <a:effectLst/>
                        </a:rPr>
                        <a:t>%</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r>
              <a:tr h="190500">
                <a:tc gridSpan="2">
                  <a:txBody>
                    <a:bodyPr/>
                    <a:lstStyle/>
                    <a:p>
                      <a:pPr algn="just">
                        <a:lnSpc>
                          <a:spcPct val="150000"/>
                        </a:lnSpc>
                        <a:spcAft>
                          <a:spcPts val="0"/>
                        </a:spcAft>
                      </a:pPr>
                      <a:r>
                        <a:rPr lang="es-ES" sz="900">
                          <a:effectLst/>
                        </a:rPr>
                        <a:t>ALTO</a:t>
                      </a:r>
                      <a:endParaRPr lang="es-MX" sz="1200">
                        <a:effectLst/>
                        <a:latin typeface="Times New Roman" panose="02020603050405020304" pitchFamily="18" charset="0"/>
                        <a:ea typeface="Calibri" panose="020F0502020204030204" pitchFamily="34" charset="0"/>
                      </a:endParaRPr>
                    </a:p>
                  </a:txBody>
                  <a:tcPr marL="44450" marR="44450" marT="0" marB="0" anchor="ctr"/>
                </a:tc>
                <a:tc hMerge="1">
                  <a:txBody>
                    <a:bodyPr/>
                    <a:lstStyle/>
                    <a:p>
                      <a:endParaRPr lang="es-MX"/>
                    </a:p>
                  </a:txBody>
                  <a:tcPr/>
                </a:tc>
              </a:tr>
              <a:tr h="190500">
                <a:tc>
                  <a:txBody>
                    <a:bodyPr/>
                    <a:lstStyle/>
                    <a:p>
                      <a:pPr algn="just">
                        <a:lnSpc>
                          <a:spcPct val="150000"/>
                        </a:lnSpc>
                        <a:spcAft>
                          <a:spcPts val="0"/>
                        </a:spcAft>
                      </a:pPr>
                      <a:r>
                        <a:rPr lang="es-ES" sz="900">
                          <a:effectLst/>
                        </a:rPr>
                        <a:t>Alto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99,99%</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Moderado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88,88%</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Bajo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77,77%</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gridSpan="2">
                  <a:txBody>
                    <a:bodyPr/>
                    <a:lstStyle/>
                    <a:p>
                      <a:pPr algn="just">
                        <a:lnSpc>
                          <a:spcPct val="150000"/>
                        </a:lnSpc>
                        <a:spcAft>
                          <a:spcPts val="0"/>
                        </a:spcAft>
                      </a:pPr>
                      <a:r>
                        <a:rPr lang="es-ES" sz="900">
                          <a:effectLst/>
                        </a:rPr>
                        <a:t>MODERADO</a:t>
                      </a:r>
                      <a:endParaRPr lang="es-MX" sz="1200">
                        <a:effectLst/>
                        <a:latin typeface="Times New Roman" panose="02020603050405020304" pitchFamily="18" charset="0"/>
                        <a:ea typeface="Calibri" panose="020F0502020204030204" pitchFamily="34" charset="0"/>
                      </a:endParaRPr>
                    </a:p>
                  </a:txBody>
                  <a:tcPr marL="44450" marR="44450" marT="0" marB="0" anchor="ctr"/>
                </a:tc>
                <a:tc hMerge="1">
                  <a:txBody>
                    <a:bodyPr/>
                    <a:lstStyle/>
                    <a:p>
                      <a:endParaRPr lang="es-MX"/>
                    </a:p>
                  </a:txBody>
                  <a:tcPr/>
                </a:tc>
              </a:tr>
              <a:tr h="190500">
                <a:tc>
                  <a:txBody>
                    <a:bodyPr/>
                    <a:lstStyle/>
                    <a:p>
                      <a:pPr algn="just">
                        <a:lnSpc>
                          <a:spcPct val="150000"/>
                        </a:lnSpc>
                        <a:spcAft>
                          <a:spcPts val="0"/>
                        </a:spcAft>
                      </a:pPr>
                      <a:r>
                        <a:rPr lang="es-ES" sz="900">
                          <a:effectLst/>
                        </a:rPr>
                        <a:t>Alto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66,66%</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Moderado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55,55%</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Bajo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44,44%</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gridSpan="2">
                  <a:txBody>
                    <a:bodyPr/>
                    <a:lstStyle/>
                    <a:p>
                      <a:pPr algn="just">
                        <a:lnSpc>
                          <a:spcPct val="150000"/>
                        </a:lnSpc>
                        <a:spcAft>
                          <a:spcPts val="0"/>
                        </a:spcAft>
                      </a:pPr>
                      <a:r>
                        <a:rPr lang="es-ES" sz="900">
                          <a:effectLst/>
                        </a:rPr>
                        <a:t>BAJO</a:t>
                      </a:r>
                      <a:endParaRPr lang="es-MX" sz="1200">
                        <a:effectLst/>
                        <a:latin typeface="Times New Roman" panose="02020603050405020304" pitchFamily="18" charset="0"/>
                        <a:ea typeface="Calibri" panose="020F0502020204030204" pitchFamily="34" charset="0"/>
                      </a:endParaRPr>
                    </a:p>
                  </a:txBody>
                  <a:tcPr marL="44450" marR="44450" marT="0" marB="0" anchor="ctr"/>
                </a:tc>
                <a:tc hMerge="1">
                  <a:txBody>
                    <a:bodyPr/>
                    <a:lstStyle/>
                    <a:p>
                      <a:endParaRPr lang="es-MX"/>
                    </a:p>
                  </a:txBody>
                  <a:tcPr/>
                </a:tc>
              </a:tr>
              <a:tr h="190500">
                <a:tc>
                  <a:txBody>
                    <a:bodyPr/>
                    <a:lstStyle/>
                    <a:p>
                      <a:pPr algn="just">
                        <a:lnSpc>
                          <a:spcPct val="150000"/>
                        </a:lnSpc>
                        <a:spcAft>
                          <a:spcPts val="0"/>
                        </a:spcAft>
                      </a:pPr>
                      <a:r>
                        <a:rPr lang="es-ES" sz="900">
                          <a:effectLst/>
                        </a:rPr>
                        <a:t>Alto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33,33%</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Moderado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22,22%</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Bajo</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11,11%</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807780494"/>
              </p:ext>
            </p:extLst>
          </p:nvPr>
        </p:nvGraphicFramePr>
        <p:xfrm>
          <a:off x="575868" y="3689839"/>
          <a:ext cx="4159906" cy="2369820"/>
        </p:xfrm>
        <a:graphic>
          <a:graphicData uri="http://schemas.openxmlformats.org/drawingml/2006/table">
            <a:tbl>
              <a:tblPr firstRow="1" firstCol="1" bandRow="1">
                <a:tableStyleId>{93296810-A885-4BE3-A3E7-6D5BEEA58F35}</a:tableStyleId>
              </a:tblPr>
              <a:tblGrid>
                <a:gridCol w="1154203"/>
                <a:gridCol w="770554"/>
                <a:gridCol w="713034"/>
                <a:gridCol w="835671"/>
                <a:gridCol w="686444"/>
              </a:tblGrid>
              <a:tr h="723900">
                <a:tc>
                  <a:txBody>
                    <a:bodyPr/>
                    <a:lstStyle/>
                    <a:p>
                      <a:pPr algn="just">
                        <a:lnSpc>
                          <a:spcPct val="150000"/>
                        </a:lnSpc>
                        <a:spcAft>
                          <a:spcPts val="0"/>
                        </a:spcAft>
                      </a:pPr>
                      <a:r>
                        <a:rPr lang="es-ES" sz="900" dirty="0">
                          <a:effectLst/>
                        </a:rPr>
                        <a:t>Componente</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dirty="0">
                          <a:effectLst/>
                        </a:rPr>
                        <a:t>Calificación Subjetiva</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Calificación de Importancia</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dirty="0">
                          <a:effectLst/>
                        </a:rPr>
                        <a:t>Factor de Ponderación</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Calificación Final</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Cantidad de Activos (Tamaño empresa)</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77,77%</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dirty="0">
                          <a:effectLst/>
                        </a:rPr>
                        <a:t>5</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0,31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17,36%</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Rutas y horarios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99,99%</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5</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0,31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20,83%</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Años de Experiencia</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55,55%</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3</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0,19</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4,17%</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Cantidad de Ingresos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33,33%</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2</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0,13</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4,17%</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900">
                          <a:effectLst/>
                        </a:rPr>
                        <a:t>Valor de la acción en el mercado</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11,11%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0,06</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a:effectLst/>
                        </a:rPr>
                        <a:t>0,69%</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gridSpan="2">
                  <a:txBody>
                    <a:bodyPr/>
                    <a:lstStyle/>
                    <a:p>
                      <a:pPr algn="just">
                        <a:lnSpc>
                          <a:spcPct val="150000"/>
                        </a:lnSpc>
                        <a:spcAft>
                          <a:spcPts val="0"/>
                        </a:spcAft>
                      </a:pPr>
                      <a:r>
                        <a:rPr lang="es-ES" sz="900">
                          <a:effectLst/>
                        </a:rPr>
                        <a:t>TOTAL</a:t>
                      </a:r>
                      <a:endParaRPr lang="es-MX" sz="1200">
                        <a:effectLst/>
                        <a:latin typeface="Times New Roman" panose="02020603050405020304" pitchFamily="18" charset="0"/>
                        <a:ea typeface="Calibri" panose="020F0502020204030204" pitchFamily="34" charset="0"/>
                      </a:endParaRPr>
                    </a:p>
                  </a:txBody>
                  <a:tcPr marL="44450" marR="44450" marT="0" marB="0" anchor="b"/>
                </a:tc>
                <a:tc hMerge="1">
                  <a:txBody>
                    <a:bodyPr/>
                    <a:lstStyle/>
                    <a:p>
                      <a:endParaRPr lang="es-MX"/>
                    </a:p>
                  </a:txBody>
                  <a:tcPr/>
                </a:tc>
                <a:tc>
                  <a:txBody>
                    <a:bodyPr/>
                    <a:lstStyle/>
                    <a:p>
                      <a:pPr algn="just">
                        <a:lnSpc>
                          <a:spcPct val="150000"/>
                        </a:lnSpc>
                        <a:spcAft>
                          <a:spcPts val="0"/>
                        </a:spcAft>
                      </a:pPr>
                      <a:r>
                        <a:rPr lang="es-ES" sz="900">
                          <a:effectLst/>
                        </a:rPr>
                        <a:t>16</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dirty="0">
                          <a:effectLst/>
                        </a:rPr>
                        <a:t>1,00</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900" dirty="0">
                          <a:effectLst/>
                        </a:rPr>
                        <a:t>47,22%</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33262202"/>
              </p:ext>
            </p:extLst>
          </p:nvPr>
        </p:nvGraphicFramePr>
        <p:xfrm>
          <a:off x="6823500" y="1156427"/>
          <a:ext cx="5232402" cy="2263140"/>
        </p:xfrm>
        <a:graphic>
          <a:graphicData uri="http://schemas.openxmlformats.org/drawingml/2006/table">
            <a:tbl>
              <a:tblPr firstRow="1" firstCol="1" bandRow="1">
                <a:tableStyleId>{7DF18680-E054-41AD-8BC1-D1AEF772440D}</a:tableStyleId>
              </a:tblPr>
              <a:tblGrid>
                <a:gridCol w="673325"/>
                <a:gridCol w="750119"/>
                <a:gridCol w="589160"/>
                <a:gridCol w="589160"/>
                <a:gridCol w="743975"/>
                <a:gridCol w="708343"/>
                <a:gridCol w="589160"/>
                <a:gridCol w="589160"/>
              </a:tblGrid>
              <a:tr h="162560">
                <a:tc rowSpan="2">
                  <a:txBody>
                    <a:bodyPr/>
                    <a:lstStyle/>
                    <a:p>
                      <a:pPr algn="just">
                        <a:lnSpc>
                          <a:spcPct val="150000"/>
                        </a:lnSpc>
                        <a:spcAft>
                          <a:spcPts val="0"/>
                        </a:spcAft>
                      </a:pPr>
                      <a:r>
                        <a:rPr lang="es-ES" sz="900" dirty="0">
                          <a:effectLst/>
                        </a:rPr>
                        <a:t>País</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rowSpan="2">
                  <a:txBody>
                    <a:bodyPr/>
                    <a:lstStyle/>
                    <a:p>
                      <a:pPr algn="just">
                        <a:lnSpc>
                          <a:spcPct val="150000"/>
                        </a:lnSpc>
                        <a:spcAft>
                          <a:spcPts val="0"/>
                        </a:spcAft>
                      </a:pPr>
                      <a:r>
                        <a:rPr lang="es-ES" sz="900">
                          <a:effectLst/>
                        </a:rPr>
                        <a:t>Empresa </a:t>
                      </a:r>
                      <a:endParaRPr lang="es-MX" sz="1200">
                        <a:effectLst/>
                        <a:latin typeface="Times New Roman" panose="02020603050405020304" pitchFamily="18" charset="0"/>
                        <a:ea typeface="Calibri" panose="020F0502020204030204" pitchFamily="34" charset="0"/>
                      </a:endParaRPr>
                    </a:p>
                  </a:txBody>
                  <a:tcPr marL="44450" marR="44450" marT="0" marB="0" anchor="ctr"/>
                </a:tc>
                <a:tc gridSpan="2">
                  <a:txBody>
                    <a:bodyPr/>
                    <a:lstStyle/>
                    <a:p>
                      <a:pPr algn="just">
                        <a:lnSpc>
                          <a:spcPct val="150000"/>
                        </a:lnSpc>
                        <a:spcAft>
                          <a:spcPts val="0"/>
                        </a:spcAft>
                      </a:pPr>
                      <a:r>
                        <a:rPr lang="es-ES" sz="900">
                          <a:effectLst/>
                        </a:rPr>
                        <a:t>Múltiplo</a:t>
                      </a:r>
                      <a:endParaRPr lang="es-MX" sz="1200">
                        <a:effectLst/>
                        <a:latin typeface="Times New Roman" panose="02020603050405020304" pitchFamily="18" charset="0"/>
                        <a:ea typeface="Calibri" panose="020F0502020204030204" pitchFamily="34" charset="0"/>
                      </a:endParaRPr>
                    </a:p>
                  </a:txBody>
                  <a:tcPr marL="44450" marR="44450" marT="0" marB="0" anchor="b"/>
                </a:tc>
                <a:tc hMerge="1">
                  <a:txBody>
                    <a:bodyPr/>
                    <a:lstStyle/>
                    <a:p>
                      <a:endParaRPr lang="es-MX"/>
                    </a:p>
                  </a:txBody>
                  <a:tcPr/>
                </a:tc>
                <a:tc rowSpan="2">
                  <a:txBody>
                    <a:bodyPr/>
                    <a:lstStyle/>
                    <a:p>
                      <a:pPr algn="just">
                        <a:lnSpc>
                          <a:spcPct val="150000"/>
                        </a:lnSpc>
                        <a:spcAft>
                          <a:spcPts val="0"/>
                        </a:spcAft>
                      </a:pPr>
                      <a:r>
                        <a:rPr lang="es-ES" sz="900">
                          <a:effectLst/>
                        </a:rPr>
                        <a:t>Riesgo Estructural</a:t>
                      </a:r>
                      <a:endParaRPr lang="es-MX" sz="1200">
                        <a:effectLst/>
                        <a:latin typeface="Times New Roman" panose="02020603050405020304" pitchFamily="18" charset="0"/>
                        <a:ea typeface="Calibri" panose="020F0502020204030204" pitchFamily="34" charset="0"/>
                      </a:endParaRPr>
                    </a:p>
                  </a:txBody>
                  <a:tcPr marL="44450" marR="44450" marT="0" marB="0" anchor="ctr"/>
                </a:tc>
                <a:tc rowSpan="2">
                  <a:txBody>
                    <a:bodyPr/>
                    <a:lstStyle/>
                    <a:p>
                      <a:pPr algn="just">
                        <a:lnSpc>
                          <a:spcPct val="150000"/>
                        </a:lnSpc>
                        <a:spcAft>
                          <a:spcPts val="0"/>
                        </a:spcAft>
                      </a:pPr>
                      <a:r>
                        <a:rPr lang="es-ES" sz="900">
                          <a:effectLst/>
                        </a:rPr>
                        <a:t>Riesgo País al 31/12/2014</a:t>
                      </a:r>
                      <a:endParaRPr lang="es-MX" sz="1200">
                        <a:effectLst/>
                        <a:latin typeface="Times New Roman" panose="02020603050405020304" pitchFamily="18" charset="0"/>
                        <a:ea typeface="Calibri" panose="020F0502020204030204" pitchFamily="34" charset="0"/>
                      </a:endParaRPr>
                    </a:p>
                  </a:txBody>
                  <a:tcPr marL="44450" marR="44450" marT="0" marB="0" anchor="ctr"/>
                </a:tc>
                <a:tc gridSpan="2">
                  <a:txBody>
                    <a:bodyPr/>
                    <a:lstStyle/>
                    <a:p>
                      <a:pPr algn="just">
                        <a:lnSpc>
                          <a:spcPct val="150000"/>
                        </a:lnSpc>
                        <a:spcAft>
                          <a:spcPts val="0"/>
                        </a:spcAft>
                      </a:pPr>
                      <a:r>
                        <a:rPr lang="es-ES" sz="900">
                          <a:effectLst/>
                        </a:rPr>
                        <a:t>Múltiplo Corregido</a:t>
                      </a:r>
                      <a:endParaRPr lang="es-MX" sz="1200">
                        <a:effectLst/>
                        <a:latin typeface="Times New Roman" panose="02020603050405020304" pitchFamily="18" charset="0"/>
                        <a:ea typeface="Calibri" panose="020F0502020204030204" pitchFamily="34" charset="0"/>
                      </a:endParaRPr>
                    </a:p>
                  </a:txBody>
                  <a:tcPr marL="44450" marR="44450" marT="0" marB="0" anchor="b"/>
                </a:tc>
                <a:tc hMerge="1">
                  <a:txBody>
                    <a:bodyPr/>
                    <a:lstStyle/>
                    <a:p>
                      <a:endParaRPr lang="es-MX"/>
                    </a:p>
                  </a:txBody>
                  <a:tcPr/>
                </a:tc>
              </a:tr>
              <a:tr h="162560">
                <a:tc vMerge="1">
                  <a:txBody>
                    <a:bodyPr/>
                    <a:lstStyle/>
                    <a:p>
                      <a:endParaRPr lang="es-MX"/>
                    </a:p>
                  </a:txBody>
                  <a:tcPr/>
                </a:tc>
                <a:tc vMerge="1">
                  <a:txBody>
                    <a:bodyPr/>
                    <a:lstStyle/>
                    <a:p>
                      <a:endParaRPr lang="es-MX"/>
                    </a:p>
                  </a:txBody>
                  <a:tcPr/>
                </a:tc>
                <a:tc>
                  <a:txBody>
                    <a:bodyPr/>
                    <a:lstStyle/>
                    <a:p>
                      <a:pPr algn="just">
                        <a:lnSpc>
                          <a:spcPct val="150000"/>
                        </a:lnSpc>
                        <a:spcAft>
                          <a:spcPts val="0"/>
                        </a:spcAft>
                      </a:pPr>
                      <a:r>
                        <a:rPr lang="es-ES" sz="900">
                          <a:effectLst/>
                        </a:rPr>
                        <a:t>PER</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VENTAS</a:t>
                      </a:r>
                      <a:endParaRPr lang="es-MX" sz="1200">
                        <a:effectLst/>
                        <a:latin typeface="Times New Roman" panose="02020603050405020304" pitchFamily="18" charset="0"/>
                        <a:ea typeface="Calibri" panose="020F0502020204030204" pitchFamily="34" charset="0"/>
                      </a:endParaRPr>
                    </a:p>
                  </a:txBody>
                  <a:tcPr marL="44450" marR="44450" marT="0" marB="0" anchor="b"/>
                </a:tc>
                <a:tc vMerge="1">
                  <a:txBody>
                    <a:bodyPr/>
                    <a:lstStyle/>
                    <a:p>
                      <a:endParaRPr lang="es-MX"/>
                    </a:p>
                  </a:txBody>
                  <a:tcPr/>
                </a:tc>
                <a:tc vMerge="1">
                  <a:txBody>
                    <a:bodyPr/>
                    <a:lstStyle/>
                    <a:p>
                      <a:endParaRPr lang="es-MX"/>
                    </a:p>
                  </a:txBody>
                  <a:tcPr/>
                </a:tc>
                <a:tc>
                  <a:txBody>
                    <a:bodyPr/>
                    <a:lstStyle/>
                    <a:p>
                      <a:pPr algn="just">
                        <a:lnSpc>
                          <a:spcPct val="150000"/>
                        </a:lnSpc>
                        <a:spcAft>
                          <a:spcPts val="0"/>
                        </a:spcAft>
                      </a:pPr>
                      <a:r>
                        <a:rPr lang="es-ES" sz="900" dirty="0">
                          <a:effectLst/>
                        </a:rPr>
                        <a:t>PER</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VENTAS</a:t>
                      </a:r>
                      <a:endParaRPr lang="es-MX" sz="1200">
                        <a:effectLst/>
                        <a:latin typeface="Times New Roman" panose="02020603050405020304" pitchFamily="18" charset="0"/>
                        <a:ea typeface="Calibri" panose="020F0502020204030204" pitchFamily="34" charset="0"/>
                      </a:endParaRPr>
                    </a:p>
                  </a:txBody>
                  <a:tcPr marL="44450" marR="44450" marT="0" marB="0" anchor="b"/>
                </a:tc>
              </a:tr>
              <a:tr h="162560">
                <a:tc>
                  <a:txBody>
                    <a:bodyPr/>
                    <a:lstStyle/>
                    <a:p>
                      <a:pPr algn="just">
                        <a:lnSpc>
                          <a:spcPct val="150000"/>
                        </a:lnSpc>
                        <a:spcAft>
                          <a:spcPts val="0"/>
                        </a:spcAft>
                      </a:pPr>
                      <a:r>
                        <a:rPr lang="es-ES" sz="900">
                          <a:effectLst/>
                        </a:rPr>
                        <a:t>Ecuador</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Mamut Andino S.A.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6,17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0,95</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-47,22%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0,00%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2,91</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0,45</a:t>
                      </a:r>
                      <a:endParaRPr lang="es-MX" sz="1200">
                        <a:effectLst/>
                        <a:latin typeface="Times New Roman" panose="02020603050405020304" pitchFamily="18" charset="0"/>
                        <a:ea typeface="Calibri" panose="020F0502020204030204" pitchFamily="34" charset="0"/>
                      </a:endParaRPr>
                    </a:p>
                  </a:txBody>
                  <a:tcPr marL="44450" marR="44450" marT="0" marB="0" anchor="b"/>
                </a:tc>
              </a:tr>
              <a:tr h="162560">
                <a:tc>
                  <a:txBody>
                    <a:bodyPr/>
                    <a:lstStyle/>
                    <a:p>
                      <a:pPr algn="just">
                        <a:lnSpc>
                          <a:spcPct val="150000"/>
                        </a:lnSpc>
                        <a:spcAft>
                          <a:spcPts val="0"/>
                        </a:spcAft>
                      </a:pPr>
                      <a:r>
                        <a:rPr lang="es-ES" sz="900">
                          <a:effectLst/>
                        </a:rPr>
                        <a:t>Perú</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Tepsa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11,87</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0,83</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-47,22%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-5,92%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6,31</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0,44</a:t>
                      </a:r>
                      <a:endParaRPr lang="es-MX" sz="1200">
                        <a:effectLst/>
                        <a:latin typeface="Times New Roman" panose="02020603050405020304" pitchFamily="18" charset="0"/>
                        <a:ea typeface="Calibri" panose="020F0502020204030204" pitchFamily="34" charset="0"/>
                      </a:endParaRPr>
                    </a:p>
                  </a:txBody>
                  <a:tcPr marL="44450" marR="44450" marT="0" marB="0" anchor="b"/>
                </a:tc>
              </a:tr>
              <a:tr h="162560">
                <a:tc>
                  <a:txBody>
                    <a:bodyPr/>
                    <a:lstStyle/>
                    <a:p>
                      <a:pPr algn="just">
                        <a:lnSpc>
                          <a:spcPct val="150000"/>
                        </a:lnSpc>
                        <a:spcAft>
                          <a:spcPts val="0"/>
                        </a:spcAft>
                      </a:pPr>
                      <a:r>
                        <a:rPr lang="es-ES" sz="900">
                          <a:effectLst/>
                        </a:rPr>
                        <a:t>Colombia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Trasporte rápido Pensilvania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6,55</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1,06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-47,22%</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-5,92%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3,48</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0,56</a:t>
                      </a:r>
                      <a:endParaRPr lang="es-MX" sz="1200">
                        <a:effectLst/>
                        <a:latin typeface="Times New Roman" panose="02020603050405020304" pitchFamily="18" charset="0"/>
                        <a:ea typeface="Calibri" panose="020F0502020204030204" pitchFamily="34" charset="0"/>
                      </a:endParaRPr>
                    </a:p>
                  </a:txBody>
                  <a:tcPr marL="44450" marR="44450" marT="0" marB="0" anchor="b"/>
                </a:tc>
              </a:tr>
              <a:tr h="162560">
                <a:tc>
                  <a:txBody>
                    <a:bodyPr/>
                    <a:lstStyle/>
                    <a:p>
                      <a:pPr algn="just">
                        <a:lnSpc>
                          <a:spcPct val="150000"/>
                        </a:lnSpc>
                        <a:spcAft>
                          <a:spcPts val="0"/>
                        </a:spcAft>
                      </a:pPr>
                      <a:r>
                        <a:rPr lang="es-ES" sz="900" dirty="0">
                          <a:effectLst/>
                        </a:rPr>
                        <a:t>Venezuela</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Expreso Bolivariano</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6,46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1,36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-47,22%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-5,92%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3,44</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0,72</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61649262"/>
              </p:ext>
            </p:extLst>
          </p:nvPr>
        </p:nvGraphicFramePr>
        <p:xfrm>
          <a:off x="7556462" y="3576793"/>
          <a:ext cx="3830320" cy="714375"/>
        </p:xfrm>
        <a:graphic>
          <a:graphicData uri="http://schemas.openxmlformats.org/drawingml/2006/table">
            <a:tbl>
              <a:tblPr firstRow="1" firstCol="1" bandRow="1">
                <a:tableStyleId>{7DF18680-E054-41AD-8BC1-D1AEF772440D}</a:tableStyleId>
              </a:tblPr>
              <a:tblGrid>
                <a:gridCol w="1467485"/>
                <a:gridCol w="570230"/>
                <a:gridCol w="570230"/>
                <a:gridCol w="570230"/>
                <a:gridCol w="652145"/>
              </a:tblGrid>
              <a:tr h="342900">
                <a:tc>
                  <a:txBody>
                    <a:bodyPr/>
                    <a:lstStyle/>
                    <a:p>
                      <a:pPr algn="just">
                        <a:lnSpc>
                          <a:spcPct val="150000"/>
                        </a:lnSpc>
                        <a:spcAft>
                          <a:spcPts val="0"/>
                        </a:spcAft>
                      </a:pPr>
                      <a:r>
                        <a:rPr lang="es-ES" sz="900" dirty="0">
                          <a:effectLst/>
                        </a:rPr>
                        <a:t>Promedio</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7,76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1,05</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4,03</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0,54</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r h="371475">
                <a:tc>
                  <a:txBody>
                    <a:bodyPr/>
                    <a:lstStyle/>
                    <a:p>
                      <a:pPr algn="just">
                        <a:lnSpc>
                          <a:spcPct val="150000"/>
                        </a:lnSpc>
                        <a:spcAft>
                          <a:spcPts val="0"/>
                        </a:spcAft>
                      </a:pPr>
                      <a:r>
                        <a:rPr lang="es-ES" sz="900">
                          <a:effectLst/>
                        </a:rPr>
                        <a:t>Media Armónica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7,22</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1,02</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a:effectLst/>
                        </a:rPr>
                        <a:t>3,70</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900" dirty="0">
                          <a:effectLst/>
                        </a:rPr>
                        <a:t>0,52</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4285707534"/>
              </p:ext>
            </p:extLst>
          </p:nvPr>
        </p:nvGraphicFramePr>
        <p:xfrm>
          <a:off x="7289610" y="5238225"/>
          <a:ext cx="4191000" cy="1097280"/>
        </p:xfrm>
        <a:graphic>
          <a:graphicData uri="http://schemas.openxmlformats.org/drawingml/2006/table">
            <a:tbl>
              <a:tblPr firstRow="1" firstCol="1" bandRow="1">
                <a:tableStyleId>{00A15C55-8517-42AA-B614-E9B94910E393}</a:tableStyleId>
              </a:tblPr>
              <a:tblGrid>
                <a:gridCol w="762000"/>
                <a:gridCol w="901700"/>
                <a:gridCol w="762000"/>
                <a:gridCol w="977900"/>
                <a:gridCol w="787400"/>
              </a:tblGrid>
              <a:tr h="361950">
                <a:tc>
                  <a:txBody>
                    <a:bodyPr/>
                    <a:lstStyle/>
                    <a:p>
                      <a:pPr algn="just">
                        <a:lnSpc>
                          <a:spcPct val="150000"/>
                        </a:lnSpc>
                        <a:spcAft>
                          <a:spcPts val="0"/>
                        </a:spcAft>
                      </a:pPr>
                      <a:r>
                        <a:rPr lang="es-ES" sz="1200" dirty="0">
                          <a:effectLst/>
                        </a:rPr>
                        <a:t>Múltiplo</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1200">
                          <a:effectLst/>
                        </a:rPr>
                        <a:t>PER</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1200" dirty="0">
                          <a:effectLst/>
                        </a:rPr>
                        <a:t>Beneficio por Acción</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1200">
                          <a:effectLst/>
                        </a:rPr>
                        <a:t>Valor por Acción</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just">
                        <a:lnSpc>
                          <a:spcPct val="150000"/>
                        </a:lnSpc>
                        <a:spcAft>
                          <a:spcPts val="0"/>
                        </a:spcAft>
                      </a:pPr>
                      <a:r>
                        <a:rPr lang="es-ES" sz="1200">
                          <a:effectLst/>
                        </a:rPr>
                        <a:t>Valor de la Empresa</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90500">
                <a:tc>
                  <a:txBody>
                    <a:bodyPr/>
                    <a:lstStyle/>
                    <a:p>
                      <a:pPr algn="just">
                        <a:lnSpc>
                          <a:spcPct val="150000"/>
                        </a:lnSpc>
                        <a:spcAft>
                          <a:spcPts val="0"/>
                        </a:spcAft>
                      </a:pPr>
                      <a:r>
                        <a:rPr lang="es-ES" sz="1200">
                          <a:effectLst/>
                        </a:rPr>
                        <a:t>PER</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1200" dirty="0">
                          <a:effectLst/>
                        </a:rPr>
                        <a:t>5,41</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1200" dirty="0">
                          <a:effectLst/>
                        </a:rPr>
                        <a:t>$ 0,0001</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1200">
                          <a:effectLst/>
                        </a:rPr>
                        <a:t>$ 0,0005</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just">
                        <a:lnSpc>
                          <a:spcPct val="150000"/>
                        </a:lnSpc>
                        <a:spcAft>
                          <a:spcPts val="0"/>
                        </a:spcAft>
                      </a:pPr>
                      <a:r>
                        <a:rPr lang="es-ES" sz="1200" dirty="0">
                          <a:effectLst/>
                        </a:rPr>
                        <a:t>$ 233,82</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sp>
        <p:nvSpPr>
          <p:cNvPr id="11" name="1 Rectángulo"/>
          <p:cNvSpPr/>
          <p:nvPr/>
        </p:nvSpPr>
        <p:spPr>
          <a:xfrm>
            <a:off x="443932" y="3058681"/>
            <a:ext cx="5923353" cy="830997"/>
          </a:xfrm>
          <a:prstGeom prst="rect">
            <a:avLst/>
          </a:prstGeom>
          <a:noFill/>
        </p:spPr>
        <p:txBody>
          <a:bodyPr wrap="none" lIns="91440" tIns="45720" rIns="91440" bIns="45720">
            <a:spAutoFit/>
          </a:bodyPr>
          <a:lstStyle/>
          <a:p>
            <a:pPr algn="ctr"/>
            <a:r>
              <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Riesgo Estructural según variables necesarias</a:t>
            </a:r>
            <a:endParaRPr lang="es-MX"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s-E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Rectángulo 12"/>
          <p:cNvSpPr/>
          <p:nvPr/>
        </p:nvSpPr>
        <p:spPr>
          <a:xfrm>
            <a:off x="5855405" y="476979"/>
            <a:ext cx="6404317" cy="457754"/>
          </a:xfrm>
          <a:prstGeom prst="rect">
            <a:avLst/>
          </a:prstGeom>
        </p:spPr>
        <p:txBody>
          <a:bodyPr wrap="none">
            <a:spAutoFit/>
          </a:bodyPr>
          <a:lstStyle/>
          <a:p>
            <a:pPr algn="just">
              <a:lnSpc>
                <a:spcPct val="150000"/>
              </a:lnSpc>
              <a:spcAft>
                <a:spcPts val="0"/>
              </a:spcAft>
            </a:pP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PER Corregido o adaptado según variables y riesgo país</a:t>
            </a:r>
            <a:endParaRPr lang="es-MX"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Calibri" panose="020F0502020204030204" pitchFamily="34" charset="0"/>
            </a:endParaRPr>
          </a:p>
        </p:txBody>
      </p:sp>
      <p:sp>
        <p:nvSpPr>
          <p:cNvPr id="15" name="Rectángulo 14"/>
          <p:cNvSpPr/>
          <p:nvPr/>
        </p:nvSpPr>
        <p:spPr>
          <a:xfrm>
            <a:off x="7319748" y="4400350"/>
            <a:ext cx="4130723" cy="873252"/>
          </a:xfrm>
          <a:prstGeom prst="rect">
            <a:avLst/>
          </a:prstGeom>
        </p:spPr>
        <p:txBody>
          <a:bodyPr wrap="square">
            <a:spAutoFit/>
          </a:bodyPr>
          <a:lstStyle/>
          <a:p>
            <a:pPr algn="just">
              <a:lnSpc>
                <a:spcPct val="150000"/>
              </a:lnSpc>
              <a:spcAft>
                <a:spcPts val="0"/>
              </a:spcAft>
            </a:pP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Valor de la Compañía </a:t>
            </a:r>
            <a:r>
              <a:rPr lang="es-ES"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Trans</a:t>
            </a: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 Esmeraldas S.A. por el Método PER</a:t>
            </a:r>
            <a:endParaRPr lang="es-MX"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Calibri" panose="020F0502020204030204" pitchFamily="34" charset="0"/>
            </a:endParaRPr>
          </a:p>
        </p:txBody>
      </p:sp>
      <p:pic>
        <p:nvPicPr>
          <p:cNvPr id="16" name="Imagen 15"/>
          <p:cNvPicPr>
            <a:picLocks noChangeAspect="1"/>
          </p:cNvPicPr>
          <p:nvPr/>
        </p:nvPicPr>
        <p:blipFill rotWithShape="1">
          <a:blip r:embed="rId2"/>
          <a:srcRect l="32203" t="74393" r="19755" b="15532"/>
          <a:stretch/>
        </p:blipFill>
        <p:spPr>
          <a:xfrm>
            <a:off x="0" y="6318913"/>
            <a:ext cx="12192000" cy="552736"/>
          </a:xfrm>
          <a:prstGeom prst="rect">
            <a:avLst/>
          </a:prstGeom>
        </p:spPr>
      </p:pic>
    </p:spTree>
    <p:extLst>
      <p:ext uri="{BB962C8B-B14F-4D97-AF65-F5344CB8AC3E}">
        <p14:creationId xmlns:p14="http://schemas.microsoft.com/office/powerpoint/2010/main" val="336291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1850" y="323713"/>
            <a:ext cx="9512348"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ES" sz="2800" b="1" dirty="0" smtClean="0">
                <a:ln/>
                <a:solidFill>
                  <a:schemeClr val="accent4"/>
                </a:solidFill>
              </a:rPr>
              <a:t>Estados Financieros Proyectados – Estado de Resultado Integral</a:t>
            </a:r>
            <a:endParaRPr lang="es-MX" sz="2800" b="1" dirty="0">
              <a:ln/>
              <a:solidFill>
                <a:schemeClr val="accent4"/>
              </a:solidFill>
            </a:endParaRPr>
          </a:p>
        </p:txBody>
      </p:sp>
      <p:sp>
        <p:nvSpPr>
          <p:cNvPr id="5" name="Rectángulo 4"/>
          <p:cNvSpPr/>
          <p:nvPr/>
        </p:nvSpPr>
        <p:spPr>
          <a:xfrm>
            <a:off x="536812" y="1684445"/>
            <a:ext cx="6096000" cy="584775"/>
          </a:xfrm>
          <a:prstGeom prst="rect">
            <a:avLst/>
          </a:prstGeom>
        </p:spPr>
        <p:txBody>
          <a:bodyPr>
            <a:spAutoFit/>
          </a:bodyPr>
          <a:lstStyle/>
          <a:p>
            <a:pPr algn="just"/>
            <a:r>
              <a:rPr lang="es-ES" sz="1600" dirty="0" smtClean="0">
                <a:effectLst/>
                <a:latin typeface="Arial" panose="020B0604020202020204" pitchFamily="34" charset="0"/>
                <a:ea typeface="Calibri" panose="020F0502020204030204" pitchFamily="34" charset="0"/>
              </a:rPr>
              <a:t>Las proyecciones están consideradas para el periodo 2015-2019 y se ha estimado un porcentaje de crecimiento del 7,67%, </a:t>
            </a:r>
            <a:endParaRPr lang="es-MX" sz="1600" dirty="0"/>
          </a:p>
        </p:txBody>
      </p:sp>
      <p:graphicFrame>
        <p:nvGraphicFramePr>
          <p:cNvPr id="6" name="Tabla 5"/>
          <p:cNvGraphicFramePr>
            <a:graphicFrameLocks noGrp="1"/>
          </p:cNvGraphicFramePr>
          <p:nvPr>
            <p:extLst>
              <p:ext uri="{D42A27DB-BD31-4B8C-83A1-F6EECF244321}">
                <p14:modId xmlns:p14="http://schemas.microsoft.com/office/powerpoint/2010/main" val="2760345250"/>
              </p:ext>
            </p:extLst>
          </p:nvPr>
        </p:nvGraphicFramePr>
        <p:xfrm>
          <a:off x="645994" y="2602888"/>
          <a:ext cx="5266690" cy="358776"/>
        </p:xfrm>
        <a:graphic>
          <a:graphicData uri="http://schemas.openxmlformats.org/drawingml/2006/table">
            <a:tbl>
              <a:tblPr firstRow="1" firstCol="1" bandRow="1">
                <a:tableStyleId>{21E4AEA4-8DFA-4A89-87EB-49C32662AFE0}</a:tableStyleId>
              </a:tblPr>
              <a:tblGrid>
                <a:gridCol w="662305"/>
                <a:gridCol w="893445"/>
                <a:gridCol w="893445"/>
                <a:gridCol w="984885"/>
                <a:gridCol w="928370"/>
                <a:gridCol w="904240"/>
              </a:tblGrid>
              <a:tr h="134620">
                <a:tc>
                  <a:txBody>
                    <a:bodyPr/>
                    <a:lstStyle/>
                    <a:p>
                      <a:pPr algn="ctr">
                        <a:lnSpc>
                          <a:spcPct val="107000"/>
                        </a:lnSpc>
                        <a:spcAft>
                          <a:spcPts val="0"/>
                        </a:spcAft>
                      </a:pPr>
                      <a:r>
                        <a:rPr lang="es-ES" sz="1100">
                          <a:effectLst/>
                        </a:rPr>
                        <a:t>Ingresos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2015</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2016</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2017</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2018</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2019</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34620">
                <a:tc>
                  <a:txBody>
                    <a:bodyPr/>
                    <a:lstStyle/>
                    <a:p>
                      <a:pPr>
                        <a:lnSpc>
                          <a:spcPct val="107000"/>
                        </a:lnSpc>
                        <a:spcAft>
                          <a:spcPts val="0"/>
                        </a:spcAft>
                      </a:pPr>
                      <a:r>
                        <a:rPr lang="es-ES" sz="1100">
                          <a:effectLst/>
                        </a:rPr>
                        <a:t>Ventas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07000"/>
                        </a:lnSpc>
                        <a:spcAft>
                          <a:spcPts val="0"/>
                        </a:spcAft>
                      </a:pPr>
                      <a:r>
                        <a:rPr lang="es-ES" sz="1100">
                          <a:effectLst/>
                        </a:rPr>
                        <a:t>6.328.030,12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6.813.390,03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107000"/>
                        </a:lnSpc>
                        <a:spcAft>
                          <a:spcPts val="0"/>
                        </a:spcAft>
                      </a:pPr>
                      <a:r>
                        <a:rPr lang="es-ES" sz="1100">
                          <a:effectLst/>
                        </a:rPr>
                        <a:t>  7.335.977,05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107000"/>
                        </a:lnSpc>
                        <a:spcAft>
                          <a:spcPts val="0"/>
                        </a:spcAft>
                      </a:pPr>
                      <a:r>
                        <a:rPr lang="es-ES" sz="1100">
                          <a:effectLst/>
                        </a:rPr>
                        <a:t>7.898.646,49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8.504.472,67   </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r>
            </a:tbl>
          </a:graphicData>
        </a:graphic>
      </p:graphicFrame>
      <p:sp>
        <p:nvSpPr>
          <p:cNvPr id="7" name="Rectángulo 6"/>
          <p:cNvSpPr/>
          <p:nvPr/>
        </p:nvSpPr>
        <p:spPr>
          <a:xfrm>
            <a:off x="668355" y="999193"/>
            <a:ext cx="4345933" cy="461665"/>
          </a:xfrm>
          <a:prstGeom prst="rect">
            <a:avLst/>
          </a:prstGeom>
        </p:spPr>
        <p:txBody>
          <a:bodyPr wrap="none">
            <a:spAutoFit/>
          </a:bodyPr>
          <a:lstStyle/>
          <a:p>
            <a:pPr algn="just">
              <a:lnSpc>
                <a:spcPct val="150000"/>
              </a:lnSpc>
              <a:spcAft>
                <a:spcPts val="0"/>
              </a:spcAft>
            </a:pPr>
            <a:r>
              <a:rPr lang="es-ES" sz="16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rPr>
              <a:t>1. Cálculo Proyectado de ingresos por Ventas</a:t>
            </a:r>
            <a:endParaRPr lang="es-MX"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9357218"/>
              </p:ext>
            </p:extLst>
          </p:nvPr>
        </p:nvGraphicFramePr>
        <p:xfrm>
          <a:off x="668355" y="3808258"/>
          <a:ext cx="5121275" cy="358776"/>
        </p:xfrm>
        <a:graphic>
          <a:graphicData uri="http://schemas.openxmlformats.org/drawingml/2006/table">
            <a:tbl>
              <a:tblPr firstRow="1" firstCol="1" bandRow="1">
                <a:tableStyleId>{00A15C55-8517-42AA-B614-E9B94910E393}</a:tableStyleId>
              </a:tblPr>
              <a:tblGrid>
                <a:gridCol w="1024255"/>
                <a:gridCol w="837565"/>
                <a:gridCol w="744855"/>
                <a:gridCol w="744855"/>
                <a:gridCol w="838200"/>
                <a:gridCol w="931545"/>
              </a:tblGrid>
              <a:tr h="166370">
                <a:tc>
                  <a:txBody>
                    <a:bodyPr/>
                    <a:lstStyle/>
                    <a:p>
                      <a:pPr>
                        <a:lnSpc>
                          <a:spcPct val="107000"/>
                        </a:lnSpc>
                        <a:spcAft>
                          <a:spcPts val="0"/>
                        </a:spcAft>
                      </a:pPr>
                      <a:r>
                        <a:rPr lang="es-ES" sz="1100">
                          <a:effectLst/>
                        </a:rPr>
                        <a:t>Otros Ingresos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2015</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2016</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2017</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2018</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2019</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166370">
                <a:tc>
                  <a:txBody>
                    <a:bodyPr/>
                    <a:lstStyle/>
                    <a:p>
                      <a:pPr>
                        <a:lnSpc>
                          <a:spcPct val="107000"/>
                        </a:lnSpc>
                        <a:spcAft>
                          <a:spcPts val="0"/>
                        </a:spcAft>
                      </a:pPr>
                      <a:r>
                        <a:rPr lang="es-ES" sz="1100">
                          <a:effectLst/>
                        </a:rPr>
                        <a:t>Otros Ingresos</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07000"/>
                        </a:lnSpc>
                        <a:spcAft>
                          <a:spcPts val="0"/>
                        </a:spcAft>
                      </a:pPr>
                      <a:r>
                        <a:rPr lang="es-ES" sz="1100">
                          <a:effectLst/>
                        </a:rPr>
                        <a:t>17.347,73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07000"/>
                        </a:lnSpc>
                        <a:spcAft>
                          <a:spcPts val="0"/>
                        </a:spcAft>
                      </a:pPr>
                      <a:r>
                        <a:rPr lang="es-ES" sz="1100">
                          <a:effectLst/>
                        </a:rPr>
                        <a:t>18.678,30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07000"/>
                        </a:lnSpc>
                        <a:spcAft>
                          <a:spcPts val="0"/>
                        </a:spcAft>
                      </a:pPr>
                      <a:r>
                        <a:rPr lang="es-ES" sz="1100">
                          <a:effectLst/>
                        </a:rPr>
                        <a:t>20.110,92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07000"/>
                        </a:lnSpc>
                        <a:spcAft>
                          <a:spcPts val="0"/>
                        </a:spcAft>
                      </a:pPr>
                      <a:r>
                        <a:rPr lang="es-ES" sz="1100">
                          <a:effectLst/>
                        </a:rPr>
                        <a:t>21.653,43   </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nSpc>
                          <a:spcPct val="107000"/>
                        </a:lnSpc>
                        <a:spcAft>
                          <a:spcPts val="0"/>
                        </a:spcAft>
                      </a:pPr>
                      <a:r>
                        <a:rPr lang="es-ES" sz="1100" dirty="0">
                          <a:effectLst/>
                        </a:rPr>
                        <a:t> 23.314,25   </a:t>
                      </a:r>
                      <a:endParaRPr lang="es-MX" sz="1200" dirty="0">
                        <a:effectLst/>
                        <a:latin typeface="Times New Roman" panose="02020603050405020304" pitchFamily="18" charset="0"/>
                        <a:ea typeface="Calibri" panose="020F0502020204030204" pitchFamily="34" charset="0"/>
                      </a:endParaRPr>
                    </a:p>
                  </a:txBody>
                  <a:tcPr marL="44450" marR="44450" marT="0" marB="0" anchor="ctr"/>
                </a:tc>
              </a:tr>
            </a:tbl>
          </a:graphicData>
        </a:graphic>
      </p:graphicFrame>
      <p:sp>
        <p:nvSpPr>
          <p:cNvPr id="9" name="Rectángulo 8"/>
          <p:cNvSpPr/>
          <p:nvPr/>
        </p:nvSpPr>
        <p:spPr>
          <a:xfrm>
            <a:off x="766939" y="3243324"/>
            <a:ext cx="3821880" cy="417165"/>
          </a:xfrm>
          <a:prstGeom prst="rect">
            <a:avLst/>
          </a:prstGeom>
        </p:spPr>
        <p:txBody>
          <a:bodyPr wrap="none">
            <a:spAutoFit/>
          </a:bodyPr>
          <a:lstStyle/>
          <a:p>
            <a:pPr algn="just">
              <a:lnSpc>
                <a:spcPct val="150000"/>
              </a:lnSpc>
              <a:spcAft>
                <a:spcPts val="0"/>
              </a:spcAft>
            </a:pPr>
            <a:r>
              <a:rPr lang="es-ES" sz="1600" dirty="0" smtClean="0">
                <a:effectLst/>
                <a:latin typeface="Arial" panose="020B0604020202020204" pitchFamily="34" charset="0"/>
                <a:ea typeface="Calibri" panose="020F0502020204030204" pitchFamily="34" charset="0"/>
              </a:rPr>
              <a:t>2. Cálculo Proyectado de otros ingresos</a:t>
            </a:r>
            <a:endParaRPr lang="es-MX" sz="1600" dirty="0">
              <a:effectLst/>
              <a:latin typeface="Times New Roman" panose="02020603050405020304" pitchFamily="18" charset="0"/>
              <a:ea typeface="Calibri" panose="020F0502020204030204" pitchFamily="34" charset="0"/>
            </a:endParaRPr>
          </a:p>
        </p:txBody>
      </p:sp>
      <p:sp>
        <p:nvSpPr>
          <p:cNvPr id="10" name="Rectángulo 9"/>
          <p:cNvSpPr/>
          <p:nvPr/>
        </p:nvSpPr>
        <p:spPr>
          <a:xfrm>
            <a:off x="536812" y="4962139"/>
            <a:ext cx="6096000" cy="954107"/>
          </a:xfrm>
          <a:prstGeom prst="rect">
            <a:avLst/>
          </a:prstGeom>
        </p:spPr>
        <p:txBody>
          <a:bodyPr>
            <a:spAutoFit/>
          </a:bodyPr>
          <a:lstStyle/>
          <a:p>
            <a:pPr algn="just"/>
            <a:r>
              <a:rPr lang="es-ES" sz="1400" dirty="0">
                <a:latin typeface="Arial" panose="020B0604020202020204" pitchFamily="34" charset="0"/>
                <a:ea typeface="Calibri" panose="020F0502020204030204" pitchFamily="34" charset="0"/>
              </a:rPr>
              <a:t>E</a:t>
            </a:r>
            <a:r>
              <a:rPr lang="es-ES" sz="1400" dirty="0" smtClean="0">
                <a:effectLst/>
                <a:latin typeface="Arial" panose="020B0604020202020204" pitchFamily="34" charset="0"/>
                <a:ea typeface="Calibri" panose="020F0502020204030204" pitchFamily="34" charset="0"/>
              </a:rPr>
              <a:t>l costo de ventas es variable se ha considerado aplicar un costo promedio en el que toma los porcentajes frente a los ingresos en los años 2011 - 2014, por tal razón el porcentaje utilizado con respecto a los ingresos es de 55,61%.</a:t>
            </a:r>
            <a:endParaRPr lang="es-MX" sz="1400" dirty="0"/>
          </a:p>
        </p:txBody>
      </p:sp>
      <p:sp>
        <p:nvSpPr>
          <p:cNvPr id="11" name="Rectángulo 10"/>
          <p:cNvSpPr/>
          <p:nvPr/>
        </p:nvSpPr>
        <p:spPr>
          <a:xfrm>
            <a:off x="834907" y="4408407"/>
            <a:ext cx="4083234" cy="507831"/>
          </a:xfrm>
          <a:prstGeom prst="rect">
            <a:avLst/>
          </a:prstGeom>
        </p:spPr>
        <p:txBody>
          <a:bodyPr wrap="none">
            <a:spAutoFit/>
          </a:bodyPr>
          <a:lstStyle/>
          <a:p>
            <a:pPr algn="just">
              <a:lnSpc>
                <a:spcPct val="150000"/>
              </a:lnSpc>
              <a:spcAft>
                <a:spcPts val="0"/>
              </a:spcAft>
            </a:pPr>
            <a:r>
              <a:rPr lang="es-ES" dirty="0">
                <a:latin typeface="Arial" panose="020B0604020202020204" pitchFamily="34" charset="0"/>
                <a:ea typeface="Calibri" panose="020F0502020204030204" pitchFamily="34" charset="0"/>
              </a:rPr>
              <a:t>3</a:t>
            </a:r>
            <a:r>
              <a:rPr lang="es-ES" dirty="0" smtClean="0">
                <a:effectLst/>
                <a:latin typeface="Arial" panose="020B0604020202020204" pitchFamily="34" charset="0"/>
                <a:ea typeface="Calibri" panose="020F0502020204030204" pitchFamily="34" charset="0"/>
              </a:rPr>
              <a:t>. Cálculo Proyectado Costo de Venta</a:t>
            </a:r>
            <a:endParaRPr lang="es-MX" dirty="0">
              <a:effectLst/>
              <a:latin typeface="Times New Roman" panose="02020603050405020304" pitchFamily="18" charset="0"/>
              <a:ea typeface="Calibri" panose="020F050202020403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4045541620"/>
              </p:ext>
            </p:extLst>
          </p:nvPr>
        </p:nvGraphicFramePr>
        <p:xfrm>
          <a:off x="536812" y="5972408"/>
          <a:ext cx="6052498" cy="381000"/>
        </p:xfrm>
        <a:graphic>
          <a:graphicData uri="http://schemas.openxmlformats.org/drawingml/2006/table">
            <a:tbl>
              <a:tblPr firstCol="1" lastRow="1">
                <a:tableStyleId>{37CE84F3-28C3-443E-9E96-99CF82512B78}</a:tableStyleId>
              </a:tblPr>
              <a:tblGrid>
                <a:gridCol w="1574633"/>
                <a:gridCol w="1141609"/>
                <a:gridCol w="866048"/>
                <a:gridCol w="846366"/>
                <a:gridCol w="846366"/>
                <a:gridCol w="777476"/>
              </a:tblGrid>
              <a:tr h="190500">
                <a:tc>
                  <a:txBody>
                    <a:bodyPr/>
                    <a:lstStyle/>
                    <a:p>
                      <a:pPr algn="ctr" fontAlgn="b"/>
                      <a:r>
                        <a:rPr lang="es-MX" sz="1100" u="none" strike="noStrike" dirty="0">
                          <a:effectLst/>
                        </a:rPr>
                        <a:t>Años</a:t>
                      </a:r>
                      <a:endParaRPr lang="es-MX" sz="11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000" u="none" strike="noStrike">
                          <a:effectLst/>
                        </a:rPr>
                        <a:t>2015</a:t>
                      </a:r>
                      <a:endParaRPr lang="es-MX"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000" u="none" strike="noStrike">
                          <a:effectLst/>
                        </a:rPr>
                        <a:t>2016</a:t>
                      </a:r>
                      <a:endParaRPr lang="es-MX"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000" u="none" strike="noStrike">
                          <a:effectLst/>
                        </a:rPr>
                        <a:t>2017</a:t>
                      </a:r>
                      <a:endParaRPr lang="es-MX"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000" u="none" strike="noStrike">
                          <a:effectLst/>
                        </a:rPr>
                        <a:t>2018</a:t>
                      </a:r>
                      <a:endParaRPr lang="es-MX"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000" u="none" strike="noStrike" dirty="0">
                          <a:effectLst/>
                        </a:rPr>
                        <a:t>2019</a:t>
                      </a:r>
                      <a:endParaRPr lang="es-MX" sz="1000" b="1" i="0" u="none" strike="noStrike" dirty="0">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100" u="none" strike="noStrike">
                          <a:effectLst/>
                        </a:rPr>
                        <a:t>Costo de Ventas</a:t>
                      </a:r>
                      <a:endParaRPr lang="es-MX" sz="11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3,518,940.01</a:t>
                      </a:r>
                      <a:endParaRPr lang="es-MX" sz="11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3,788,842.71</a:t>
                      </a:r>
                      <a:endParaRPr lang="es-MX" sz="11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4,079,446.94</a:t>
                      </a:r>
                      <a:endParaRPr lang="es-MX" sz="11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4,392,340.52</a:t>
                      </a:r>
                      <a:endParaRPr lang="es-MX" sz="11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dirty="0">
                          <a:effectLst/>
                        </a:rPr>
                        <a:t>4,729,233.04</a:t>
                      </a:r>
                      <a:endParaRPr lang="es-MX" sz="11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13" name="Rectángulo 12"/>
          <p:cNvSpPr/>
          <p:nvPr/>
        </p:nvSpPr>
        <p:spPr>
          <a:xfrm>
            <a:off x="7348257" y="986317"/>
            <a:ext cx="3765646" cy="461665"/>
          </a:xfrm>
          <a:prstGeom prst="rect">
            <a:avLst/>
          </a:prstGeom>
        </p:spPr>
        <p:txBody>
          <a:bodyPr wrap="none">
            <a:spAutoFit/>
          </a:bodyPr>
          <a:lstStyle/>
          <a:p>
            <a:pPr algn="just">
              <a:lnSpc>
                <a:spcPct val="150000"/>
              </a:lnSpc>
              <a:spcAft>
                <a:spcPts val="0"/>
              </a:spcAft>
            </a:pPr>
            <a:r>
              <a:rPr lang="es-ES" sz="16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rPr>
              <a:t>4</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rPr>
              <a:t>. Cálculo Proyectado Gasto de Ventas</a:t>
            </a:r>
            <a:endParaRPr lang="es-MX"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
        <p:nvSpPr>
          <p:cNvPr id="14" name="Rectángulo 13"/>
          <p:cNvSpPr/>
          <p:nvPr/>
        </p:nvSpPr>
        <p:spPr>
          <a:xfrm>
            <a:off x="7348257" y="3339488"/>
            <a:ext cx="4129528" cy="461665"/>
          </a:xfrm>
          <a:prstGeom prst="rect">
            <a:avLst/>
          </a:prstGeom>
        </p:spPr>
        <p:txBody>
          <a:bodyPr wrap="none">
            <a:spAutoFit/>
          </a:bodyPr>
          <a:lstStyle/>
          <a:p>
            <a:pPr algn="just">
              <a:lnSpc>
                <a:spcPct val="150000"/>
              </a:lnSpc>
              <a:spcAft>
                <a:spcPts val="0"/>
              </a:spcAft>
            </a:pPr>
            <a:r>
              <a:rPr lang="es-ES" sz="1600" dirty="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rPr>
              <a:t>5</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rPr>
              <a:t>. Cálculo Proyectado Gasto Administrativo</a:t>
            </a:r>
            <a:endParaRPr lang="es-MX" sz="1600"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
        <p:nvSpPr>
          <p:cNvPr id="15" name="Rectángulo 14"/>
          <p:cNvSpPr/>
          <p:nvPr/>
        </p:nvSpPr>
        <p:spPr>
          <a:xfrm>
            <a:off x="7348257" y="1684445"/>
            <a:ext cx="4457056" cy="954107"/>
          </a:xfrm>
          <a:prstGeom prst="rect">
            <a:avLst/>
          </a:prstGeom>
        </p:spPr>
        <p:txBody>
          <a:bodyPr wrap="square">
            <a:spAutoFit/>
          </a:bodyPr>
          <a:lstStyle/>
          <a:p>
            <a:pPr algn="just">
              <a:spcAft>
                <a:spcPts val="0"/>
              </a:spcAft>
            </a:pPr>
            <a:r>
              <a:rPr lang="es-ES" sz="1400" dirty="0" smtClean="0">
                <a:effectLst/>
                <a:latin typeface="Arial" panose="020B0604020202020204" pitchFamily="34" charset="0"/>
                <a:ea typeface="Calibri" panose="020F0502020204030204" pitchFamily="34" charset="0"/>
              </a:rPr>
              <a:t>El gasto de ventas que se lo considera un costo variable, por el cual se proyectará con relación al crecimiento de los ingresos promedio que es de 0,40%.</a:t>
            </a:r>
            <a:endParaRPr lang="es-MX" sz="1400" dirty="0">
              <a:effectLst/>
              <a:latin typeface="Times New Roman" panose="02020603050405020304" pitchFamily="18" charset="0"/>
              <a:ea typeface="Calibri" panose="020F0502020204030204" pitchFamily="34" charset="0"/>
            </a:endParaRPr>
          </a:p>
        </p:txBody>
      </p:sp>
      <p:sp>
        <p:nvSpPr>
          <p:cNvPr id="16" name="Rectángulo 15"/>
          <p:cNvSpPr/>
          <p:nvPr/>
        </p:nvSpPr>
        <p:spPr>
          <a:xfrm>
            <a:off x="7348257" y="3931353"/>
            <a:ext cx="4662985" cy="954107"/>
          </a:xfrm>
          <a:prstGeom prst="rect">
            <a:avLst/>
          </a:prstGeom>
        </p:spPr>
        <p:txBody>
          <a:bodyPr wrap="square">
            <a:spAutoFit/>
          </a:bodyPr>
          <a:lstStyle/>
          <a:p>
            <a:pPr algn="just">
              <a:spcAft>
                <a:spcPts val="0"/>
              </a:spcAft>
            </a:pPr>
            <a:r>
              <a:rPr lang="es-ES" sz="1400" dirty="0" smtClean="0">
                <a:effectLst/>
                <a:latin typeface="Arial" panose="020B0604020202020204" pitchFamily="34" charset="0"/>
                <a:ea typeface="Calibri" panose="020F0502020204030204" pitchFamily="34" charset="0"/>
              </a:rPr>
              <a:t>El gasto administrativo se lo considera como un valor fijo ya que incluye sueldos y salarios, pagos de servicios básicos, entre otros</a:t>
            </a:r>
            <a:r>
              <a:rPr lang="es-MX" sz="1400" dirty="0">
                <a:latin typeface="Times New Roman" panose="02020603050405020304" pitchFamily="18" charset="0"/>
                <a:ea typeface="Calibri" panose="020F0502020204030204" pitchFamily="34" charset="0"/>
              </a:rPr>
              <a:t> </a:t>
            </a:r>
            <a:r>
              <a:rPr lang="es-ES" sz="1400" dirty="0" smtClean="0">
                <a:effectLst/>
                <a:latin typeface="Arial" panose="020B0604020202020204" pitchFamily="34" charset="0"/>
                <a:ea typeface="Calibri" panose="020F0502020204030204" pitchFamily="34" charset="0"/>
              </a:rPr>
              <a:t>es de 4% para los siguientes años proyectados.</a:t>
            </a:r>
            <a:endParaRPr lang="es-MX" sz="1400" dirty="0">
              <a:effectLst/>
              <a:latin typeface="Times New Roman" panose="02020603050405020304" pitchFamily="18" charset="0"/>
              <a:ea typeface="Calibri" panose="020F0502020204030204" pitchFamily="34"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2880393783"/>
              </p:ext>
            </p:extLst>
          </p:nvPr>
        </p:nvGraphicFramePr>
        <p:xfrm>
          <a:off x="7229370" y="2708060"/>
          <a:ext cx="4694827" cy="381000"/>
        </p:xfrm>
        <a:graphic>
          <a:graphicData uri="http://schemas.openxmlformats.org/drawingml/2006/table">
            <a:tbl>
              <a:tblPr firstCol="1" lastRow="1">
                <a:tableStyleId>{8FD4443E-F989-4FC4-A0C8-D5A2AF1F390B}</a:tableStyleId>
              </a:tblPr>
              <a:tblGrid>
                <a:gridCol w="1221419"/>
                <a:gridCol w="885529"/>
                <a:gridCol w="671780"/>
                <a:gridCol w="656512"/>
                <a:gridCol w="656512"/>
                <a:gridCol w="603075"/>
              </a:tblGrid>
              <a:tr h="19050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Gastos Ventas</a:t>
                      </a:r>
                      <a:endParaRPr lang="es-MX"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19,104.39</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20,569.70</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22,147.39</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23,846.10</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dirty="0">
                          <a:effectLst/>
                        </a:rPr>
                        <a:t>25,675.09</a:t>
                      </a:r>
                      <a:endParaRPr lang="es-MX" sz="1100" b="1"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3812868185"/>
              </p:ext>
            </p:extLst>
          </p:nvPr>
        </p:nvGraphicFramePr>
        <p:xfrm>
          <a:off x="7050015" y="4949960"/>
          <a:ext cx="5053538" cy="526375"/>
        </p:xfrm>
        <a:graphic>
          <a:graphicData uri="http://schemas.openxmlformats.org/drawingml/2006/table">
            <a:tbl>
              <a:tblPr firstCol="1" lastRow="1">
                <a:tableStyleId>{E929F9F4-4A8F-4326-A1B4-22849713DDAB}</a:tableStyleId>
              </a:tblPr>
              <a:tblGrid>
                <a:gridCol w="889758"/>
                <a:gridCol w="924947"/>
                <a:gridCol w="796856"/>
                <a:gridCol w="843976"/>
                <a:gridCol w="805218"/>
                <a:gridCol w="792783"/>
              </a:tblGrid>
              <a:tr h="21205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dirty="0">
                          <a:effectLst/>
                        </a:rPr>
                        <a:t>2016</a:t>
                      </a:r>
                      <a:endParaRPr lang="es-MX" sz="11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Total Gastos Administrativos</a:t>
                      </a:r>
                      <a:endParaRPr lang="es-MX" sz="10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2,412,782.54</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2,533,313.45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2,664,986.73</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a:effectLst/>
                        </a:rPr>
                        <a:t>2,809,894.57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100" u="none" strike="noStrike" dirty="0">
                          <a:effectLst/>
                        </a:rPr>
                        <a:t>2,970,641.10</a:t>
                      </a:r>
                      <a:endParaRPr lang="es-MX" sz="1100" b="1"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pic>
        <p:nvPicPr>
          <p:cNvPr id="21" name="Imagen 20"/>
          <p:cNvPicPr>
            <a:picLocks noChangeAspect="1"/>
          </p:cNvPicPr>
          <p:nvPr/>
        </p:nvPicPr>
        <p:blipFill rotWithShape="1">
          <a:blip r:embed="rId3"/>
          <a:srcRect l="32203" t="74393" r="19755" b="15532"/>
          <a:stretch/>
        </p:blipFill>
        <p:spPr>
          <a:xfrm>
            <a:off x="0" y="6353407"/>
            <a:ext cx="12192000" cy="518241"/>
          </a:xfrm>
          <a:prstGeom prst="rect">
            <a:avLst/>
          </a:prstGeom>
        </p:spPr>
      </p:pic>
      <p:sp>
        <p:nvSpPr>
          <p:cNvPr id="20" name="Rectángulo 19"/>
          <p:cNvSpPr/>
          <p:nvPr/>
        </p:nvSpPr>
        <p:spPr>
          <a:xfrm>
            <a:off x="7233919" y="5532169"/>
            <a:ext cx="4685731" cy="1061829"/>
          </a:xfrm>
          <a:prstGeom prst="rect">
            <a:avLst/>
          </a:prstGeom>
        </p:spPr>
        <p:txBody>
          <a:bodyPr wrap="square">
            <a:spAutoFit/>
          </a:bodyPr>
          <a:lstStyle/>
          <a:p>
            <a:pPr algn="just">
              <a:lnSpc>
                <a:spcPct val="150000"/>
              </a:lnSpc>
              <a:spcAft>
                <a:spcPts val="0"/>
              </a:spcAft>
            </a:pPr>
            <a:r>
              <a:rPr lang="es-ES" sz="1400" dirty="0" smtClean="0">
                <a:effectLst/>
                <a:latin typeface="Arial" panose="020B0604020202020204" pitchFamily="34" charset="0"/>
                <a:ea typeface="Calibri" panose="020F0502020204030204" pitchFamily="34" charset="0"/>
              </a:rPr>
              <a:t>Los gastos financieros se proyectan con la tasa de interés que debe pagar la empresa, estos comprenden obligaciones financieras y préstamos a largo plazo.</a:t>
            </a:r>
            <a:endParaRPr lang="es-MX"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3581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48852" y="801523"/>
            <a:ext cx="2571538" cy="415498"/>
          </a:xfrm>
          <a:prstGeom prst="rect">
            <a:avLst/>
          </a:prstGeom>
        </p:spPr>
        <p:txBody>
          <a:bodyPr wrap="none">
            <a:spAutoFit/>
          </a:bodyPr>
          <a:lstStyle/>
          <a:p>
            <a:pPr algn="just">
              <a:lnSpc>
                <a:spcPct val="150000"/>
              </a:lnSpc>
              <a:spcBef>
                <a:spcPts val="200"/>
              </a:spcBef>
            </a:pPr>
            <a:r>
              <a:rPr lang="es-ES" sz="14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1. Cuentas por cobrar clientes</a:t>
            </a:r>
            <a:endParaRPr lang="es-MX" sz="1400"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1053849" y="1340697"/>
            <a:ext cx="3489277" cy="800219"/>
          </a:xfrm>
          <a:prstGeom prst="rect">
            <a:avLst/>
          </a:prstGeom>
        </p:spPr>
        <p:txBody>
          <a:bodyPr wrap="square">
            <a:spAutoFit/>
          </a:bodyPr>
          <a:lstStyle/>
          <a:p>
            <a:pPr algn="just">
              <a:spcAft>
                <a:spcPts val="0"/>
              </a:spcAft>
            </a:pPr>
            <a:r>
              <a:rPr lang="es-ES" sz="1400" dirty="0" smtClean="0">
                <a:effectLst/>
                <a:latin typeface="Arial" panose="020B0604020202020204" pitchFamily="34" charset="0"/>
                <a:ea typeface="Calibri" panose="020F0502020204030204" pitchFamily="34" charset="0"/>
              </a:rPr>
              <a:t>Para proyectar el valor de la cuenta se utiliza, en especial la de razón plazo medio de cobro</a:t>
            </a:r>
            <a:r>
              <a:rPr lang="es-ES" dirty="0" smtClean="0">
                <a:effectLst/>
                <a:latin typeface="Arial" panose="020B0604020202020204" pitchFamily="34" charset="0"/>
                <a:ea typeface="Calibri" panose="020F0502020204030204" pitchFamily="34" charset="0"/>
              </a:rPr>
              <a:t>.</a:t>
            </a:r>
            <a:endParaRPr lang="es-MX" dirty="0">
              <a:effectLst/>
              <a:latin typeface="Times New Roman" panose="02020603050405020304" pitchFamily="18"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803952750"/>
              </p:ext>
            </p:extLst>
          </p:nvPr>
        </p:nvGraphicFramePr>
        <p:xfrm>
          <a:off x="798676" y="2283157"/>
          <a:ext cx="4401120" cy="504825"/>
        </p:xfrm>
        <a:graphic>
          <a:graphicData uri="http://schemas.openxmlformats.org/drawingml/2006/table">
            <a:tbl>
              <a:tblPr firstCol="1">
                <a:tableStyleId>{7DF18680-E054-41AD-8BC1-D1AEF772440D}</a:tableStyleId>
              </a:tblPr>
              <a:tblGrid>
                <a:gridCol w="1145007"/>
                <a:gridCol w="830130"/>
                <a:gridCol w="629754"/>
                <a:gridCol w="615441"/>
                <a:gridCol w="615441"/>
                <a:gridCol w="565347"/>
              </a:tblGrid>
              <a:tr h="19050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Cuentas por cobrar clientes</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29,849.55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32,139.01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34,604.08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37,258.21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40,115.91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7" name="Rectángulo 6"/>
          <p:cNvSpPr/>
          <p:nvPr/>
        </p:nvSpPr>
        <p:spPr>
          <a:xfrm>
            <a:off x="948850" y="3379296"/>
            <a:ext cx="4196356" cy="1061829"/>
          </a:xfrm>
          <a:prstGeom prst="rect">
            <a:avLst/>
          </a:prstGeom>
        </p:spPr>
        <p:txBody>
          <a:bodyPr wrap="square">
            <a:spAutoFit/>
          </a:bodyPr>
          <a:lstStyle/>
          <a:p>
            <a:pPr algn="just">
              <a:lnSpc>
                <a:spcPct val="150000"/>
              </a:lnSpc>
              <a:spcAft>
                <a:spcPts val="0"/>
              </a:spcAft>
            </a:pPr>
            <a:r>
              <a:rPr lang="es-ES" sz="1400" dirty="0">
                <a:latin typeface="Arial" panose="020B0604020202020204" pitchFamily="34" charset="0"/>
                <a:ea typeface="Calibri" panose="020F0502020204030204" pitchFamily="34" charset="0"/>
              </a:rPr>
              <a:t>S</a:t>
            </a:r>
            <a:r>
              <a:rPr lang="es-ES" sz="1400" dirty="0" smtClean="0">
                <a:effectLst/>
                <a:latin typeface="Arial" panose="020B0604020202020204" pitchFamily="34" charset="0"/>
                <a:ea typeface="Calibri" panose="020F0502020204030204" pitchFamily="34" charset="0"/>
              </a:rPr>
              <a:t>e ha determinado sacar un porcentaje que representan de los activos en los valores históricos del negocio, el valor obtenido es de 5,99%.</a:t>
            </a:r>
            <a:endParaRPr lang="es-MX" sz="1400" dirty="0"/>
          </a:p>
        </p:txBody>
      </p:sp>
      <p:sp>
        <p:nvSpPr>
          <p:cNvPr id="8" name="Rectángulo 7"/>
          <p:cNvSpPr/>
          <p:nvPr/>
        </p:nvSpPr>
        <p:spPr>
          <a:xfrm>
            <a:off x="1053849" y="2963798"/>
            <a:ext cx="2361544" cy="415498"/>
          </a:xfrm>
          <a:prstGeom prst="rect">
            <a:avLst/>
          </a:prstGeom>
        </p:spPr>
        <p:txBody>
          <a:bodyPr wrap="none">
            <a:spAutoFit/>
          </a:bodyPr>
          <a:lstStyle/>
          <a:p>
            <a:pPr algn="just">
              <a:lnSpc>
                <a:spcPct val="150000"/>
              </a:lnSpc>
              <a:spcBef>
                <a:spcPts val="200"/>
              </a:spcBef>
            </a:pPr>
            <a:r>
              <a:rPr lang="es-ES" sz="14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2</a:t>
            </a:r>
            <a:r>
              <a:rPr lang="es-ES" sz="14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 Otras cuentas por cobrar</a:t>
            </a:r>
            <a:endParaRPr lang="es-MX" sz="1400"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718196568"/>
              </p:ext>
            </p:extLst>
          </p:nvPr>
        </p:nvGraphicFramePr>
        <p:xfrm>
          <a:off x="543917" y="4604210"/>
          <a:ext cx="5488392" cy="504825"/>
        </p:xfrm>
        <a:graphic>
          <a:graphicData uri="http://schemas.openxmlformats.org/drawingml/2006/table">
            <a:tbl>
              <a:tblPr firstCol="1" bandCol="1">
                <a:tableStyleId>{85BE263C-DBD7-4A20-BB59-AAB30ACAA65A}</a:tableStyleId>
              </a:tblPr>
              <a:tblGrid>
                <a:gridCol w="1427875"/>
                <a:gridCol w="1035209"/>
                <a:gridCol w="785331"/>
                <a:gridCol w="767482"/>
                <a:gridCol w="767482"/>
                <a:gridCol w="705013"/>
              </a:tblGrid>
              <a:tr h="190500">
                <a:tc>
                  <a:txBody>
                    <a:bodyPr/>
                    <a:lstStyle/>
                    <a:p>
                      <a:pPr algn="ctr" fontAlgn="ctr"/>
                      <a:r>
                        <a:rPr lang="es-MX" sz="1000" u="none" strike="noStrike" dirty="0">
                          <a:effectLst/>
                        </a:rPr>
                        <a:t>Años</a:t>
                      </a:r>
                      <a:endParaRPr lang="es-MX"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dirty="0">
                          <a:effectLst/>
                        </a:rPr>
                        <a:t>2018</a:t>
                      </a:r>
                      <a:endParaRPr lang="es-MX" sz="11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Otras cuentas por cobrar clientes</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1,266,959.66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1,342,798.31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1,423,176.58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1,508,366.19 </a:t>
                      </a:r>
                      <a:endParaRPr lang="es-MX" sz="10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1,598,655.15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11" name="Rectángulo 10"/>
          <p:cNvSpPr/>
          <p:nvPr/>
        </p:nvSpPr>
        <p:spPr>
          <a:xfrm>
            <a:off x="6772866" y="1306240"/>
            <a:ext cx="5059743" cy="738664"/>
          </a:xfrm>
          <a:prstGeom prst="rect">
            <a:avLst/>
          </a:prstGeom>
        </p:spPr>
        <p:txBody>
          <a:bodyPr wrap="square">
            <a:spAutoFit/>
          </a:bodyPr>
          <a:lstStyle/>
          <a:p>
            <a:pPr algn="just"/>
            <a:r>
              <a:rPr lang="es-ES" sz="1400" dirty="0" smtClean="0"/>
              <a:t>Se determina </a:t>
            </a:r>
            <a:r>
              <a:rPr lang="es-ES" sz="1400" dirty="0"/>
              <a:t>la tasa de crecimiento a través del porcentaje obtenido de lo que representa el valor de impuestos en los </a:t>
            </a:r>
            <a:r>
              <a:rPr lang="es-ES" sz="1400" dirty="0" smtClean="0"/>
              <a:t>activos</a:t>
            </a:r>
            <a:r>
              <a:rPr lang="es-ES" sz="1400" dirty="0"/>
              <a:t> </a:t>
            </a:r>
            <a:r>
              <a:rPr lang="es-ES" sz="1400" dirty="0" smtClean="0">
                <a:effectLst/>
                <a:ea typeface="Calibri" panose="020F0502020204030204" pitchFamily="34" charset="0"/>
              </a:rPr>
              <a:t>dando como resultado el 4,46%.</a:t>
            </a:r>
            <a:endParaRPr lang="es-MX" sz="1400" dirty="0"/>
          </a:p>
        </p:txBody>
      </p:sp>
      <p:sp>
        <p:nvSpPr>
          <p:cNvPr id="12" name="Rectángulo 11"/>
          <p:cNvSpPr/>
          <p:nvPr/>
        </p:nvSpPr>
        <p:spPr>
          <a:xfrm>
            <a:off x="6772866" y="756607"/>
            <a:ext cx="1285929" cy="369332"/>
          </a:xfrm>
          <a:prstGeom prst="rect">
            <a:avLst/>
          </a:prstGeom>
        </p:spPr>
        <p:txBody>
          <a:bodyPr wrap="none">
            <a:spAutoFit/>
          </a:bodyPr>
          <a:lstStyle/>
          <a:p>
            <a:r>
              <a:rPr lang="es-ES"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3. </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Impuesto</a:t>
            </a:r>
            <a:endParaRPr lang="es-MX" sz="1600" dirty="0"/>
          </a:p>
        </p:txBody>
      </p:sp>
      <p:graphicFrame>
        <p:nvGraphicFramePr>
          <p:cNvPr id="13" name="Tabla 12"/>
          <p:cNvGraphicFramePr>
            <a:graphicFrameLocks noGrp="1"/>
          </p:cNvGraphicFramePr>
          <p:nvPr>
            <p:extLst>
              <p:ext uri="{D42A27DB-BD31-4B8C-83A1-F6EECF244321}">
                <p14:modId xmlns:p14="http://schemas.microsoft.com/office/powerpoint/2010/main" val="1037703660"/>
              </p:ext>
            </p:extLst>
          </p:nvPr>
        </p:nvGraphicFramePr>
        <p:xfrm>
          <a:off x="6513049" y="2311639"/>
          <a:ext cx="5579375" cy="504825"/>
        </p:xfrm>
        <a:graphic>
          <a:graphicData uri="http://schemas.openxmlformats.org/drawingml/2006/table">
            <a:tbl>
              <a:tblPr firstCol="1">
                <a:tableStyleId>{EB9631B5-78F2-41C9-869B-9F39066F8104}</a:tableStyleId>
              </a:tblPr>
              <a:tblGrid>
                <a:gridCol w="1451545"/>
                <a:gridCol w="1052370"/>
                <a:gridCol w="798350"/>
                <a:gridCol w="780205"/>
                <a:gridCol w="780205"/>
                <a:gridCol w="716700"/>
              </a:tblGrid>
              <a:tr h="19050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Impuesto</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203,860.88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212,956.49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222,457.93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232,383.29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242,751.49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14" name="Rectángulo 13"/>
          <p:cNvSpPr/>
          <p:nvPr/>
        </p:nvSpPr>
        <p:spPr>
          <a:xfrm>
            <a:off x="6555475" y="4124362"/>
            <a:ext cx="5167952" cy="1061829"/>
          </a:xfrm>
          <a:prstGeom prst="rect">
            <a:avLst/>
          </a:prstGeom>
        </p:spPr>
        <p:txBody>
          <a:bodyPr wrap="square">
            <a:spAutoFit/>
          </a:bodyPr>
          <a:lstStyle/>
          <a:p>
            <a:pPr algn="just">
              <a:lnSpc>
                <a:spcPct val="150000"/>
              </a:lnSpc>
              <a:spcAft>
                <a:spcPts val="0"/>
              </a:spcAft>
            </a:pPr>
            <a:r>
              <a:rPr lang="es-ES" sz="1400" dirty="0" smtClean="0">
                <a:effectLst/>
                <a:latin typeface="Arial" panose="020B0604020202020204" pitchFamily="34" charset="0"/>
                <a:ea typeface="Calibri" panose="020F0502020204030204" pitchFamily="34" charset="0"/>
              </a:rPr>
              <a:t>El incremento para los siguientes años está dado en el promedio que se obtenga de la diferencia entre los periodos históricos, cuyo resultado es de $ 50.954,03.</a:t>
            </a:r>
            <a:endParaRPr lang="es-MX" sz="1400" dirty="0">
              <a:effectLst/>
              <a:latin typeface="Times New Roman" panose="02020603050405020304" pitchFamily="18" charset="0"/>
              <a:ea typeface="Calibri" panose="020F0502020204030204" pitchFamily="34" charset="0"/>
            </a:endParaRPr>
          </a:p>
        </p:txBody>
      </p:sp>
      <p:sp>
        <p:nvSpPr>
          <p:cNvPr id="15" name="Rectángulo 14"/>
          <p:cNvSpPr/>
          <p:nvPr/>
        </p:nvSpPr>
        <p:spPr>
          <a:xfrm>
            <a:off x="6555475" y="3540878"/>
            <a:ext cx="2694969" cy="369332"/>
          </a:xfrm>
          <a:prstGeom prst="rect">
            <a:avLst/>
          </a:prstGeom>
        </p:spPr>
        <p:txBody>
          <a:bodyPr wrap="none">
            <a:spAutoFit/>
          </a:bodyPr>
          <a:lstStyle/>
          <a:p>
            <a:r>
              <a:rPr lang="es-ES"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4</a:t>
            </a:r>
            <a:r>
              <a:rPr lang="es-ES"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Propiedad Plan y Equipo</a:t>
            </a:r>
            <a:endParaRPr lang="es-MX" sz="1600" dirty="0"/>
          </a:p>
        </p:txBody>
      </p:sp>
      <p:graphicFrame>
        <p:nvGraphicFramePr>
          <p:cNvPr id="16" name="Tabla 15"/>
          <p:cNvGraphicFramePr>
            <a:graphicFrameLocks noGrp="1"/>
          </p:cNvGraphicFramePr>
          <p:nvPr>
            <p:extLst>
              <p:ext uri="{D42A27DB-BD31-4B8C-83A1-F6EECF244321}">
                <p14:modId xmlns:p14="http://schemas.microsoft.com/office/powerpoint/2010/main" val="3413053666"/>
              </p:ext>
            </p:extLst>
          </p:nvPr>
        </p:nvGraphicFramePr>
        <p:xfrm>
          <a:off x="6155140" y="5528300"/>
          <a:ext cx="5677471" cy="504825"/>
        </p:xfrm>
        <a:graphic>
          <a:graphicData uri="http://schemas.openxmlformats.org/drawingml/2006/table">
            <a:tbl>
              <a:tblPr firstCol="1">
                <a:tableStyleId>{2A488322-F2BA-4B5B-9748-0D474271808F}</a:tableStyleId>
              </a:tblPr>
              <a:tblGrid>
                <a:gridCol w="1477065"/>
                <a:gridCol w="1070874"/>
                <a:gridCol w="812387"/>
                <a:gridCol w="793922"/>
                <a:gridCol w="793922"/>
                <a:gridCol w="729301"/>
              </a:tblGrid>
              <a:tr h="19050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Propiedad, Maquina y Equipo</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2,946,042.81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2,996,996.85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3,047,950.88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3,098,904.91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3,149,858.95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pic>
        <p:nvPicPr>
          <p:cNvPr id="17" name="Imagen 16"/>
          <p:cNvPicPr>
            <a:picLocks noChangeAspect="1"/>
          </p:cNvPicPr>
          <p:nvPr/>
        </p:nvPicPr>
        <p:blipFill rotWithShape="1">
          <a:blip r:embed="rId2"/>
          <a:srcRect l="32203" t="74393" r="19755" b="15532"/>
          <a:stretch/>
        </p:blipFill>
        <p:spPr>
          <a:xfrm>
            <a:off x="0" y="6353407"/>
            <a:ext cx="12192000" cy="518241"/>
          </a:xfrm>
          <a:prstGeom prst="rect">
            <a:avLst/>
          </a:prstGeom>
        </p:spPr>
      </p:pic>
      <p:sp>
        <p:nvSpPr>
          <p:cNvPr id="18" name="Rectángulo 17"/>
          <p:cNvSpPr/>
          <p:nvPr/>
        </p:nvSpPr>
        <p:spPr>
          <a:xfrm>
            <a:off x="831850" y="323713"/>
            <a:ext cx="9883090"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ES" sz="2800" b="1" dirty="0" smtClean="0">
                <a:ln/>
                <a:solidFill>
                  <a:schemeClr val="accent4"/>
                </a:solidFill>
              </a:rPr>
              <a:t>Estados Financieros Proyectados – Estado de Situación Financiera</a:t>
            </a:r>
            <a:endParaRPr lang="es-MX" sz="2800" b="1" dirty="0">
              <a:ln/>
              <a:solidFill>
                <a:schemeClr val="accent4"/>
              </a:solidFill>
            </a:endParaRPr>
          </a:p>
        </p:txBody>
      </p:sp>
    </p:spTree>
    <p:extLst>
      <p:ext uri="{BB962C8B-B14F-4D97-AF65-F5344CB8AC3E}">
        <p14:creationId xmlns:p14="http://schemas.microsoft.com/office/powerpoint/2010/main" val="3496676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78082" y="801523"/>
            <a:ext cx="2113079" cy="461665"/>
          </a:xfrm>
          <a:prstGeom prst="rect">
            <a:avLst/>
          </a:prstGeom>
        </p:spPr>
        <p:txBody>
          <a:bodyPr wrap="none">
            <a:spAutoFit/>
          </a:bodyPr>
          <a:lstStyle/>
          <a:p>
            <a:pPr algn="just">
              <a:lnSpc>
                <a:spcPct val="150000"/>
              </a:lnSpc>
              <a:spcBef>
                <a:spcPts val="200"/>
              </a:spcBef>
            </a:pP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1. Cuentas por pagar</a:t>
            </a:r>
            <a:endParaRPr lang="es-MX" sz="1600"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1053849" y="1340697"/>
            <a:ext cx="4596324" cy="738664"/>
          </a:xfrm>
          <a:prstGeom prst="rect">
            <a:avLst/>
          </a:prstGeom>
        </p:spPr>
        <p:txBody>
          <a:bodyPr wrap="square">
            <a:spAutoFit/>
          </a:bodyPr>
          <a:lstStyle/>
          <a:p>
            <a:pPr algn="just">
              <a:spcAft>
                <a:spcPts val="0"/>
              </a:spcAft>
            </a:pPr>
            <a:r>
              <a:rPr lang="es-ES" sz="1400" dirty="0"/>
              <a:t>Se espera que cada año tenga un crecimiento es por eso que  para las proyecciones se toma en cuenta la razón financiera plazo promedio de cuentas por pagar</a:t>
            </a:r>
            <a:endParaRPr lang="es-MX" dirty="0">
              <a:effectLst/>
              <a:latin typeface="Times New Roman" panose="02020603050405020304" pitchFamily="18" charset="0"/>
              <a:ea typeface="Calibri" panose="020F0502020204030204" pitchFamily="34" charset="0"/>
            </a:endParaRPr>
          </a:p>
        </p:txBody>
      </p:sp>
      <p:sp>
        <p:nvSpPr>
          <p:cNvPr id="7" name="Rectángulo 6"/>
          <p:cNvSpPr/>
          <p:nvPr/>
        </p:nvSpPr>
        <p:spPr>
          <a:xfrm>
            <a:off x="948849" y="3379296"/>
            <a:ext cx="4701323" cy="1169551"/>
          </a:xfrm>
          <a:prstGeom prst="rect">
            <a:avLst/>
          </a:prstGeom>
        </p:spPr>
        <p:txBody>
          <a:bodyPr wrap="square">
            <a:spAutoFit/>
          </a:bodyPr>
          <a:lstStyle/>
          <a:p>
            <a:pPr algn="just"/>
            <a:r>
              <a:rPr lang="es-ES" sz="1400" dirty="0"/>
              <a:t>Esta cuenta esta dada por la adquisición de materiales para la reparación de los buses de transporte con que opera la compañía.  La empresa ha llegado a un acuerdo con sus proveedores a la otorgación de créditos, el cual se cancelara durante los dos años siguientes. </a:t>
            </a:r>
            <a:endParaRPr lang="es-MX" sz="1400" dirty="0"/>
          </a:p>
        </p:txBody>
      </p:sp>
      <p:sp>
        <p:nvSpPr>
          <p:cNvPr id="8" name="Rectángulo 7"/>
          <p:cNvSpPr/>
          <p:nvPr/>
        </p:nvSpPr>
        <p:spPr>
          <a:xfrm>
            <a:off x="919999" y="2963798"/>
            <a:ext cx="2629246" cy="461665"/>
          </a:xfrm>
          <a:prstGeom prst="rect">
            <a:avLst/>
          </a:prstGeom>
        </p:spPr>
        <p:txBody>
          <a:bodyPr wrap="none">
            <a:spAutoFit/>
          </a:bodyPr>
          <a:lstStyle/>
          <a:p>
            <a:pPr algn="just">
              <a:lnSpc>
                <a:spcPct val="150000"/>
              </a:lnSpc>
              <a:spcBef>
                <a:spcPts val="200"/>
              </a:spcBef>
            </a:pPr>
            <a:r>
              <a:rPr lang="es-ES" sz="1600"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2</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 Otras cuentas por pagar</a:t>
            </a:r>
            <a:endParaRPr lang="es-MX" sz="1600"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6772866" y="1306240"/>
            <a:ext cx="5059743" cy="523220"/>
          </a:xfrm>
          <a:prstGeom prst="rect">
            <a:avLst/>
          </a:prstGeom>
        </p:spPr>
        <p:txBody>
          <a:bodyPr wrap="square">
            <a:spAutoFit/>
          </a:bodyPr>
          <a:lstStyle/>
          <a:p>
            <a:pPr algn="just"/>
            <a:r>
              <a:rPr lang="es-ES" sz="1400" dirty="0"/>
              <a:t>La compañía presenta una deuda con la institución financiera adquirida a corto plazo que será en cancelada en tres años</a:t>
            </a:r>
            <a:endParaRPr lang="es-MX" sz="1400" dirty="0"/>
          </a:p>
        </p:txBody>
      </p:sp>
      <p:sp>
        <p:nvSpPr>
          <p:cNvPr id="12" name="Rectángulo 11"/>
          <p:cNvSpPr/>
          <p:nvPr/>
        </p:nvSpPr>
        <p:spPr>
          <a:xfrm>
            <a:off x="6772866" y="756607"/>
            <a:ext cx="3937296" cy="369332"/>
          </a:xfrm>
          <a:prstGeom prst="rect">
            <a:avLst/>
          </a:prstGeom>
        </p:spPr>
        <p:txBody>
          <a:bodyPr wrap="none">
            <a:spAutoFit/>
          </a:bodyPr>
          <a:lstStyle/>
          <a:p>
            <a:r>
              <a:rPr lang="es-ES"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3. </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Obligaciones Instituciones Financieras</a:t>
            </a:r>
            <a:endParaRPr lang="es-MX" sz="1600" dirty="0"/>
          </a:p>
        </p:txBody>
      </p:sp>
      <p:sp>
        <p:nvSpPr>
          <p:cNvPr id="14" name="Rectángulo 13"/>
          <p:cNvSpPr/>
          <p:nvPr/>
        </p:nvSpPr>
        <p:spPr>
          <a:xfrm>
            <a:off x="6555475" y="4124362"/>
            <a:ext cx="5167952" cy="1061829"/>
          </a:xfrm>
          <a:prstGeom prst="rect">
            <a:avLst/>
          </a:prstGeom>
        </p:spPr>
        <p:txBody>
          <a:bodyPr wrap="square">
            <a:spAutoFit/>
          </a:bodyPr>
          <a:lstStyle/>
          <a:p>
            <a:pPr algn="just">
              <a:lnSpc>
                <a:spcPct val="150000"/>
              </a:lnSpc>
              <a:spcAft>
                <a:spcPts val="0"/>
              </a:spcAft>
            </a:pPr>
            <a:r>
              <a:rPr lang="es-ES" sz="1400" dirty="0" smtClean="0">
                <a:effectLst/>
                <a:latin typeface="Arial" panose="020B0604020202020204" pitchFamily="34" charset="0"/>
                <a:ea typeface="Calibri" panose="020F0502020204030204" pitchFamily="34" charset="0"/>
              </a:rPr>
              <a:t>El incremento para los siguientes años está dado en el promedio que se obtenga de la diferencia entre los periodos históricos, cuyo resultado es de $ 50.954,03.</a:t>
            </a:r>
            <a:endParaRPr lang="es-MX" sz="1400" dirty="0">
              <a:effectLst/>
              <a:latin typeface="Times New Roman" panose="02020603050405020304" pitchFamily="18" charset="0"/>
              <a:ea typeface="Calibri" panose="020F0502020204030204" pitchFamily="34" charset="0"/>
            </a:endParaRPr>
          </a:p>
        </p:txBody>
      </p:sp>
      <p:sp>
        <p:nvSpPr>
          <p:cNvPr id="15" name="Rectángulo 14"/>
          <p:cNvSpPr/>
          <p:nvPr/>
        </p:nvSpPr>
        <p:spPr>
          <a:xfrm>
            <a:off x="6555475" y="3540878"/>
            <a:ext cx="3462807" cy="369332"/>
          </a:xfrm>
          <a:prstGeom prst="rect">
            <a:avLst/>
          </a:prstGeom>
        </p:spPr>
        <p:txBody>
          <a:bodyPr wrap="none">
            <a:spAutoFit/>
          </a:bodyPr>
          <a:lstStyle/>
          <a:p>
            <a:r>
              <a:rPr lang="es-ES"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4</a:t>
            </a:r>
            <a:r>
              <a:rPr lang="es-ES"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Cuentas por pagar a Largo Plazo</a:t>
            </a:r>
            <a:endParaRPr lang="es-MX" sz="1600" dirty="0"/>
          </a:p>
        </p:txBody>
      </p:sp>
      <p:pic>
        <p:nvPicPr>
          <p:cNvPr id="17" name="Imagen 16"/>
          <p:cNvPicPr>
            <a:picLocks noChangeAspect="1"/>
          </p:cNvPicPr>
          <p:nvPr/>
        </p:nvPicPr>
        <p:blipFill rotWithShape="1">
          <a:blip r:embed="rId2"/>
          <a:srcRect l="32203" t="74393" r="19755" b="15532"/>
          <a:stretch/>
        </p:blipFill>
        <p:spPr>
          <a:xfrm>
            <a:off x="0" y="6353407"/>
            <a:ext cx="12192000" cy="518241"/>
          </a:xfrm>
          <a:prstGeom prst="rect">
            <a:avLst/>
          </a:prstGeom>
        </p:spPr>
      </p:pic>
      <p:sp>
        <p:nvSpPr>
          <p:cNvPr id="18" name="Rectángulo 17"/>
          <p:cNvSpPr/>
          <p:nvPr/>
        </p:nvSpPr>
        <p:spPr>
          <a:xfrm>
            <a:off x="831850" y="323713"/>
            <a:ext cx="9883090"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ES" sz="2800" b="1" dirty="0" smtClean="0">
                <a:ln/>
                <a:solidFill>
                  <a:schemeClr val="accent4"/>
                </a:solidFill>
              </a:rPr>
              <a:t>Estados Financieros Proyectados – Estado de Situación Financiera</a:t>
            </a:r>
            <a:endParaRPr lang="es-MX" sz="2800" b="1" dirty="0">
              <a:ln/>
              <a:solidFill>
                <a:schemeClr val="accent4"/>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11365041"/>
              </p:ext>
            </p:extLst>
          </p:nvPr>
        </p:nvGraphicFramePr>
        <p:xfrm>
          <a:off x="375598" y="2248540"/>
          <a:ext cx="5574827" cy="504825"/>
        </p:xfrm>
        <a:graphic>
          <a:graphicData uri="http://schemas.openxmlformats.org/drawingml/2006/table">
            <a:tbl>
              <a:tblPr firstRow="1" firstCol="1">
                <a:tableStyleId>{93296810-A885-4BE3-A3E7-6D5BEEA58F35}</a:tableStyleId>
              </a:tblPr>
              <a:tblGrid>
                <a:gridCol w="1450363"/>
                <a:gridCol w="1051511"/>
                <a:gridCol w="797700"/>
                <a:gridCol w="779569"/>
                <a:gridCol w="779569"/>
                <a:gridCol w="716115"/>
              </a:tblGrid>
              <a:tr h="190500">
                <a:tc>
                  <a:txBody>
                    <a:bodyPr/>
                    <a:lstStyle/>
                    <a:p>
                      <a:pPr algn="ctr" fontAlgn="ctr"/>
                      <a:r>
                        <a:rPr lang="es-MX" sz="1000" u="none" strike="noStrike" dirty="0">
                          <a:effectLst/>
                        </a:rPr>
                        <a:t>Años</a:t>
                      </a:r>
                      <a:endParaRPr lang="es-MX" sz="1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Cuentas y documentos por pagar</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2,783,744.25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3,009,866.46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3,240,723.21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3,489,286.68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3,756,914.97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4150645746"/>
              </p:ext>
            </p:extLst>
          </p:nvPr>
        </p:nvGraphicFramePr>
        <p:xfrm>
          <a:off x="6555473" y="2079361"/>
          <a:ext cx="5468204" cy="657225"/>
        </p:xfrm>
        <a:graphic>
          <a:graphicData uri="http://schemas.openxmlformats.org/drawingml/2006/table">
            <a:tbl>
              <a:tblPr firstCol="1" bandRow="1">
                <a:tableStyleId>{00A15C55-8517-42AA-B614-E9B94910E393}</a:tableStyleId>
              </a:tblPr>
              <a:tblGrid>
                <a:gridCol w="1422622"/>
                <a:gridCol w="1031400"/>
                <a:gridCol w="782442"/>
                <a:gridCol w="764660"/>
                <a:gridCol w="764660"/>
                <a:gridCol w="702420"/>
              </a:tblGrid>
              <a:tr h="19050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 Obligaciones con Instituciones Financieras LP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573,304.06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000" u="none" strike="noStrike">
                          <a:effectLst/>
                        </a:rPr>
                        <a:t>403,128.52</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b"/>
                      <a:r>
                        <a:rPr lang="es-MX" sz="1000" u="none" strike="noStrike">
                          <a:effectLst/>
                        </a:rPr>
                        <a:t>212,820.88</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590908078"/>
              </p:ext>
            </p:extLst>
          </p:nvPr>
        </p:nvGraphicFramePr>
        <p:xfrm>
          <a:off x="6555474" y="5667802"/>
          <a:ext cx="5277135" cy="504825"/>
        </p:xfrm>
        <a:graphic>
          <a:graphicData uri="http://schemas.openxmlformats.org/drawingml/2006/table">
            <a:tbl>
              <a:tblPr firstCol="1" bandRow="1">
                <a:tableStyleId>{21E4AEA4-8DFA-4A89-87EB-49C32662AFE0}</a:tableStyleId>
              </a:tblPr>
              <a:tblGrid>
                <a:gridCol w="1372913"/>
                <a:gridCol w="995362"/>
                <a:gridCol w="755102"/>
                <a:gridCol w="737941"/>
                <a:gridCol w="737941"/>
                <a:gridCol w="677876"/>
              </a:tblGrid>
              <a:tr h="190500">
                <a:tc>
                  <a:txBody>
                    <a:bodyPr/>
                    <a:lstStyle/>
                    <a:p>
                      <a:pPr algn="ctr" fontAlgn="ctr"/>
                      <a:r>
                        <a:rPr lang="es-MX" sz="1000" u="none" strike="noStrike">
                          <a:effectLst/>
                        </a:rPr>
                        <a:t>Años</a:t>
                      </a:r>
                      <a:endParaRPr lang="es-MX" sz="10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b"/>
                      <a:r>
                        <a:rPr lang="es-MX" sz="1100" u="none" strike="noStrike">
                          <a:effectLst/>
                        </a:rPr>
                        <a:t>2015</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2016</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2017</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2018</a:t>
                      </a:r>
                      <a:endParaRPr lang="es-MX" sz="1100" b="1"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s-MX" sz="1100" u="none" strike="noStrike">
                          <a:effectLst/>
                        </a:rPr>
                        <a:t>2019</a:t>
                      </a:r>
                      <a:endParaRPr lang="es-MX" sz="1100" b="1" i="0" u="none" strike="noStrike">
                        <a:solidFill>
                          <a:srgbClr val="000000"/>
                        </a:solidFill>
                        <a:effectLst/>
                        <a:latin typeface="Times New Roman" panose="02020603050405020304" pitchFamily="18" charset="0"/>
                      </a:endParaRPr>
                    </a:p>
                  </a:txBody>
                  <a:tcPr marL="9525" marR="9525" marT="9525" marB="0" anchor="b"/>
                </a:tc>
              </a:tr>
              <a:tr h="190500">
                <a:tc>
                  <a:txBody>
                    <a:bodyPr/>
                    <a:lstStyle/>
                    <a:p>
                      <a:pPr algn="l" fontAlgn="b"/>
                      <a:r>
                        <a:rPr lang="es-MX" sz="1000" u="none" strike="noStrike">
                          <a:effectLst/>
                        </a:rPr>
                        <a:t> Cuentas por pagar a LP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939,817.38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749,183.30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597,217.75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a:effectLst/>
                        </a:rPr>
                        <a:t>                 476,077.13 </a:t>
                      </a:r>
                      <a:endParaRPr lang="es-MX"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s-MX" sz="1000" u="none" strike="noStrike" dirty="0">
                          <a:effectLst/>
                        </a:rPr>
                        <a:t>              379,508.88 </a:t>
                      </a:r>
                      <a:endParaRPr lang="es-MX" sz="10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19" name="Rectángulo 18"/>
          <p:cNvSpPr/>
          <p:nvPr/>
        </p:nvSpPr>
        <p:spPr>
          <a:xfrm>
            <a:off x="1053849" y="4845811"/>
            <a:ext cx="3913251" cy="369332"/>
          </a:xfrm>
          <a:prstGeom prst="rect">
            <a:avLst/>
          </a:prstGeom>
        </p:spPr>
        <p:txBody>
          <a:bodyPr wrap="none">
            <a:spAutoFit/>
          </a:bodyPr>
          <a:lstStyle/>
          <a:p>
            <a:r>
              <a:rPr lang="es-ES"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5. </a:t>
            </a:r>
            <a:r>
              <a:rPr lang="es-ES" sz="160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Obligaciones Por Beneficios Definidos</a:t>
            </a:r>
            <a:endParaRPr lang="es-MX" sz="1600" dirty="0"/>
          </a:p>
        </p:txBody>
      </p:sp>
      <p:sp>
        <p:nvSpPr>
          <p:cNvPr id="20" name="Rectángulo 19"/>
          <p:cNvSpPr/>
          <p:nvPr/>
        </p:nvSpPr>
        <p:spPr>
          <a:xfrm>
            <a:off x="763681" y="5256128"/>
            <a:ext cx="5148927" cy="1384995"/>
          </a:xfrm>
          <a:prstGeom prst="rect">
            <a:avLst/>
          </a:prstGeom>
        </p:spPr>
        <p:txBody>
          <a:bodyPr wrap="square">
            <a:spAutoFit/>
          </a:bodyPr>
          <a:lstStyle/>
          <a:p>
            <a:pPr algn="just">
              <a:lnSpc>
                <a:spcPct val="150000"/>
              </a:lnSpc>
              <a:spcAft>
                <a:spcPts val="0"/>
              </a:spcAft>
            </a:pPr>
            <a:r>
              <a:rPr lang="es-ES" sz="1400" dirty="0" smtClean="0">
                <a:effectLst/>
                <a:latin typeface="Arial" panose="020B0604020202020204" pitchFamily="34" charset="0"/>
                <a:ea typeface="Calibri" panose="020F0502020204030204" pitchFamily="34" charset="0"/>
              </a:rPr>
              <a:t>Los rubros que se presentan en esta cuenta se dan por la ley que establece el Estado. De esta forma se ha tomado en consideración para la proyección el promedio de la inflación anual de los periodos anteriores.</a:t>
            </a:r>
            <a:endParaRPr lang="es-MX"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270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346394" y="204291"/>
            <a:ext cx="4773936" cy="523220"/>
          </a:xfrm>
          <a:prstGeom prst="rect">
            <a:avLst/>
          </a:prstGeom>
          <a:noFill/>
        </p:spPr>
        <p:txBody>
          <a:bodyPr wrap="none" lIns="91440" tIns="45720" rIns="91440" bIns="45720">
            <a:spAutoFit/>
          </a:bodyPr>
          <a:lstStyle/>
          <a:p>
            <a:pPr algn="ctr"/>
            <a:r>
              <a:rPr lang="es-E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Método de Flujos Descontados</a:t>
            </a:r>
            <a:endParaRPr lang="es-ES" sz="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1069945107"/>
              </p:ext>
            </p:extLst>
          </p:nvPr>
        </p:nvGraphicFramePr>
        <p:xfrm>
          <a:off x="346394" y="2303262"/>
          <a:ext cx="4110990" cy="946150"/>
        </p:xfrm>
        <a:graphic>
          <a:graphicData uri="http://schemas.openxmlformats.org/drawingml/2006/table">
            <a:tbl>
              <a:tblPr firstRow="1" firstCol="1" bandRow="1">
                <a:tableStyleId>{93296810-A885-4BE3-A3E7-6D5BEEA58F35}</a:tableStyleId>
              </a:tblPr>
              <a:tblGrid>
                <a:gridCol w="745490"/>
                <a:gridCol w="3365500"/>
              </a:tblGrid>
              <a:tr h="187325">
                <a:tc>
                  <a:txBody>
                    <a:bodyPr/>
                    <a:lstStyle/>
                    <a:p>
                      <a:pPr algn="ctr">
                        <a:spcAft>
                          <a:spcPts val="0"/>
                        </a:spcAft>
                      </a:pPr>
                      <a:r>
                        <a:rPr lang="es-ES" sz="1000" dirty="0">
                          <a:effectLst/>
                        </a:rPr>
                        <a:t>D</a:t>
                      </a:r>
                      <a:endParaRPr lang="es-MX"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es-ES" sz="1000" dirty="0">
                          <a:effectLst/>
                        </a:rPr>
                        <a:t>Valor de los Pasivos Con Costo primer año proyección</a:t>
                      </a:r>
                      <a:endParaRPr lang="es-MX" sz="1200" dirty="0">
                        <a:effectLst/>
                        <a:latin typeface="Times New Roman" panose="02020603050405020304" pitchFamily="18" charset="0"/>
                        <a:ea typeface="Calibri" panose="020F0502020204030204" pitchFamily="34" charset="0"/>
                      </a:endParaRPr>
                    </a:p>
                  </a:txBody>
                  <a:tcPr marL="68580" marR="68580" marT="0" marB="0"/>
                </a:tc>
              </a:tr>
              <a:tr h="187325">
                <a:tc>
                  <a:txBody>
                    <a:bodyPr/>
                    <a:lstStyle/>
                    <a:p>
                      <a:pPr algn="ctr">
                        <a:spcAft>
                          <a:spcPts val="0"/>
                        </a:spcAft>
                      </a:pPr>
                      <a:r>
                        <a:rPr lang="es-ES" sz="1000">
                          <a:effectLst/>
                        </a:rPr>
                        <a:t>E</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es-ES" sz="1000">
                          <a:effectLst/>
                        </a:rPr>
                        <a:t>Valor de mercado de las acciones</a:t>
                      </a:r>
                      <a:endParaRPr lang="es-MX" sz="1200">
                        <a:effectLst/>
                        <a:latin typeface="Times New Roman" panose="02020603050405020304" pitchFamily="18" charset="0"/>
                        <a:ea typeface="Calibri" panose="020F0502020204030204" pitchFamily="34" charset="0"/>
                      </a:endParaRPr>
                    </a:p>
                  </a:txBody>
                  <a:tcPr marL="68580" marR="68580" marT="0" marB="0"/>
                </a:tc>
              </a:tr>
              <a:tr h="187325">
                <a:tc>
                  <a:txBody>
                    <a:bodyPr/>
                    <a:lstStyle/>
                    <a:p>
                      <a:pPr algn="ctr">
                        <a:spcAft>
                          <a:spcPts val="0"/>
                        </a:spcAft>
                      </a:pPr>
                      <a:r>
                        <a:rPr lang="es-ES" sz="1000">
                          <a:effectLst/>
                        </a:rPr>
                        <a:t>Kd</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es-ES" sz="1000">
                          <a:effectLst/>
                        </a:rPr>
                        <a:t>Costo de la deuda antes de impuestos</a:t>
                      </a:r>
                      <a:endParaRPr lang="es-MX" sz="1200">
                        <a:effectLst/>
                        <a:latin typeface="Times New Roman" panose="02020603050405020304" pitchFamily="18" charset="0"/>
                        <a:ea typeface="Calibri" panose="020F0502020204030204" pitchFamily="34" charset="0"/>
                      </a:endParaRPr>
                    </a:p>
                  </a:txBody>
                  <a:tcPr marL="68580" marR="68580" marT="0" marB="0"/>
                </a:tc>
              </a:tr>
              <a:tr h="187325">
                <a:tc>
                  <a:txBody>
                    <a:bodyPr/>
                    <a:lstStyle/>
                    <a:p>
                      <a:pPr algn="ctr">
                        <a:spcAft>
                          <a:spcPts val="0"/>
                        </a:spcAft>
                      </a:pPr>
                      <a:r>
                        <a:rPr lang="es-ES" sz="1000">
                          <a:effectLst/>
                        </a:rPr>
                        <a:t>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es-ES" sz="1000">
                          <a:effectLst/>
                        </a:rPr>
                        <a:t>Tasa Impositiva</a:t>
                      </a:r>
                      <a:endParaRPr lang="es-MX" sz="1200">
                        <a:effectLst/>
                        <a:latin typeface="Times New Roman" panose="02020603050405020304" pitchFamily="18" charset="0"/>
                        <a:ea typeface="Calibri" panose="020F0502020204030204" pitchFamily="34" charset="0"/>
                      </a:endParaRPr>
                    </a:p>
                  </a:txBody>
                  <a:tcPr marL="68580" marR="68580" marT="0" marB="0"/>
                </a:tc>
              </a:tr>
              <a:tr h="196850">
                <a:tc>
                  <a:txBody>
                    <a:bodyPr/>
                    <a:lstStyle/>
                    <a:p>
                      <a:pPr algn="ctr">
                        <a:spcAft>
                          <a:spcPts val="0"/>
                        </a:spcAft>
                      </a:pPr>
                      <a:r>
                        <a:rPr lang="es-ES" sz="1000">
                          <a:effectLst/>
                        </a:rPr>
                        <a:t>Ke</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spcAft>
                          <a:spcPts val="0"/>
                        </a:spcAft>
                      </a:pPr>
                      <a:r>
                        <a:rPr lang="es-ES" sz="1000" dirty="0">
                          <a:effectLst/>
                        </a:rPr>
                        <a:t>Rentabilidad exigida a las acciones</a:t>
                      </a:r>
                      <a:endParaRPr lang="es-MX"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6" name="1 CuadroTexto"/>
              <p:cNvSpPr txBox="1"/>
              <p:nvPr/>
            </p:nvSpPr>
            <p:spPr>
              <a:xfrm>
                <a:off x="346394" y="1704544"/>
                <a:ext cx="2914650" cy="4464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spcAft>
                    <a:spcPts val="0"/>
                  </a:spcAft>
                </a:pPr>
                <a14:m>
                  <m:oMathPara xmlns:m="http://schemas.openxmlformats.org/officeDocument/2006/math">
                    <m:oMathParaPr>
                      <m:jc m:val="centerGroup"/>
                    </m:oMathParaPr>
                    <m:oMath xmlns:m="http://schemas.openxmlformats.org/officeDocument/2006/math">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𝑊𝐴𝐶𝐶</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MX"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s-MX"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𝐾𝑒</m:t>
                              </m:r>
                            </m:e>
                          </m:d>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𝐾𝑑</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s-MX"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d>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𝐸</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es-ES" sz="11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m:oMathPara>
                </a14:m>
                <a:endParaRPr lang="es-MX" sz="1200" dirty="0">
                  <a:effectLst/>
                  <a:latin typeface="Times New Roman" panose="02020603050405020304" pitchFamily="18" charset="0"/>
                  <a:ea typeface="Times New Roman" panose="02020603050405020304" pitchFamily="18" charset="0"/>
                </a:endParaRPr>
              </a:p>
            </p:txBody>
          </p:sp>
        </mc:Choice>
        <mc:Fallback xmlns="">
          <p:sp>
            <p:nvSpPr>
              <p:cNvPr id="6" name="1 CuadroTexto"/>
              <p:cNvSpPr txBox="1">
                <a:spLocks noRot="1" noChangeAspect="1" noMove="1" noResize="1" noEditPoints="1" noAdjustHandles="1" noChangeArrowheads="1" noChangeShapeType="1" noTextEdit="1"/>
              </p:cNvSpPr>
              <p:nvPr/>
            </p:nvSpPr>
            <p:spPr>
              <a:xfrm>
                <a:off x="346394" y="1704544"/>
                <a:ext cx="2914650" cy="446405"/>
              </a:xfrm>
              <a:prstGeom prst="rect">
                <a:avLst/>
              </a:prstGeom>
              <a:blipFill rotWithShape="0">
                <a:blip r:embed="rId2"/>
                <a:stretch>
                  <a:fillRect b="-4110"/>
                </a:stretch>
              </a:blipFill>
            </p:spPr>
            <p:txBody>
              <a:bodyPr/>
              <a:lstStyle/>
              <a:p>
                <a:r>
                  <a:rPr lang="es-MX">
                    <a:noFill/>
                  </a:rPr>
                  <a:t> </a:t>
                </a:r>
              </a:p>
            </p:txBody>
          </p:sp>
        </mc:Fallback>
      </mc:AlternateContent>
      <p:sp>
        <p:nvSpPr>
          <p:cNvPr id="7" name="Rectángulo 6"/>
          <p:cNvSpPr/>
          <p:nvPr/>
        </p:nvSpPr>
        <p:spPr>
          <a:xfrm>
            <a:off x="482871" y="957255"/>
            <a:ext cx="881395" cy="369332"/>
          </a:xfrm>
          <a:prstGeom prst="rect">
            <a:avLst/>
          </a:prstGeom>
        </p:spPr>
        <p:txBody>
          <a:bodyPr wrap="none">
            <a:spAutoFit/>
          </a:bodyPr>
          <a:lstStyle/>
          <a:p>
            <a:r>
              <a:rPr lang="es-ES"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rPr>
              <a:t>WACC</a:t>
            </a:r>
            <a:endParaRPr lang="es-MX" dirty="0"/>
          </a:p>
        </p:txBody>
      </p:sp>
      <p:sp>
        <p:nvSpPr>
          <p:cNvPr id="8" name="Rectángulo 7"/>
          <p:cNvSpPr/>
          <p:nvPr/>
        </p:nvSpPr>
        <p:spPr>
          <a:xfrm>
            <a:off x="281965" y="3591285"/>
            <a:ext cx="3070520" cy="339517"/>
          </a:xfrm>
          <a:prstGeom prst="rect">
            <a:avLst/>
          </a:prstGeom>
        </p:spPr>
        <p:txBody>
          <a:bodyPr wrap="square">
            <a:spAutoFit/>
          </a:bodyPr>
          <a:lstStyle/>
          <a:p>
            <a:pPr algn="r">
              <a:lnSpc>
                <a:spcPct val="150000"/>
              </a:lnSpc>
              <a:spcBef>
                <a:spcPts val="200"/>
              </a:spcBef>
            </a:pPr>
            <a:r>
              <a:rPr lang="es-ES" sz="1200" b="1" i="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Rentabilidad Exigida a las acciones</a:t>
            </a:r>
            <a:endParaRPr lang="es-MX" sz="1200" b="1" i="1"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346394" y="4064088"/>
                <a:ext cx="266079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00" i="1" smtClean="0">
                          <a:latin typeface="Cambria Math" panose="02040503050406030204" pitchFamily="18" charset="0"/>
                        </a:rPr>
                        <m:t>𝐾𝑒</m:t>
                      </m:r>
                      <m:r>
                        <a:rPr lang="es-MX" sz="1400" i="0">
                          <a:latin typeface="Cambria Math" panose="02040503050406030204" pitchFamily="18" charset="0"/>
                        </a:rPr>
                        <m:t>=</m:t>
                      </m:r>
                      <m:r>
                        <a:rPr lang="es-MX" sz="1400" i="1">
                          <a:latin typeface="Cambria Math" panose="02040503050406030204" pitchFamily="18" charset="0"/>
                        </a:rPr>
                        <m:t>𝑅𝑓</m:t>
                      </m:r>
                      <m:r>
                        <a:rPr lang="es-MX" sz="1400" i="0">
                          <a:latin typeface="Cambria Math" panose="02040503050406030204" pitchFamily="18" charset="0"/>
                        </a:rPr>
                        <m:t>+</m:t>
                      </m:r>
                      <m:r>
                        <a:rPr lang="es-MX" sz="1400" i="1">
                          <a:latin typeface="Cambria Math" panose="02040503050406030204" pitchFamily="18" charset="0"/>
                        </a:rPr>
                        <m:t>𝐵</m:t>
                      </m:r>
                      <m:r>
                        <a:rPr lang="es-MX" sz="1400" i="0">
                          <a:latin typeface="Cambria Math" panose="02040503050406030204" pitchFamily="18" charset="0"/>
                        </a:rPr>
                        <m:t>∗</m:t>
                      </m:r>
                      <m:d>
                        <m:dPr>
                          <m:ctrlPr>
                            <a:rPr lang="es-MX" sz="1400" i="1">
                              <a:latin typeface="Cambria Math" panose="02040503050406030204" pitchFamily="18" charset="0"/>
                            </a:rPr>
                          </m:ctrlPr>
                        </m:dPr>
                        <m:e>
                          <m:r>
                            <a:rPr lang="es-MX" sz="1400" i="1">
                              <a:latin typeface="Cambria Math" panose="02040503050406030204" pitchFamily="18" charset="0"/>
                            </a:rPr>
                            <m:t>𝑅𝑚</m:t>
                          </m:r>
                          <m:r>
                            <a:rPr lang="es-MX" sz="1400" i="0">
                              <a:latin typeface="Cambria Math" panose="02040503050406030204" pitchFamily="18" charset="0"/>
                            </a:rPr>
                            <m:t>−</m:t>
                          </m:r>
                          <m:r>
                            <a:rPr lang="es-MX" sz="1400" i="1">
                              <a:latin typeface="Cambria Math" panose="02040503050406030204" pitchFamily="18" charset="0"/>
                            </a:rPr>
                            <m:t>𝑅𝑓</m:t>
                          </m:r>
                        </m:e>
                      </m:d>
                      <m:r>
                        <a:rPr lang="es-MX" sz="1400" i="0">
                          <a:latin typeface="Cambria Math" panose="02040503050406030204" pitchFamily="18" charset="0"/>
                        </a:rPr>
                        <m:t>+</m:t>
                      </m:r>
                      <m:r>
                        <a:rPr lang="es-MX" sz="1400" i="1">
                          <a:latin typeface="Cambria Math" panose="02040503050406030204" pitchFamily="18" charset="0"/>
                        </a:rPr>
                        <m:t>𝐶𝑟</m:t>
                      </m:r>
                    </m:oMath>
                  </m:oMathPara>
                </a14:m>
                <a:endParaRPr lang="es-MX" sz="1400" dirty="0"/>
              </a:p>
            </p:txBody>
          </p:sp>
        </mc:Choice>
        <mc:Fallback xmlns="">
          <p:sp>
            <p:nvSpPr>
              <p:cNvPr id="9" name="Rectángulo 8"/>
              <p:cNvSpPr>
                <a:spLocks noRot="1" noChangeAspect="1" noMove="1" noResize="1" noEditPoints="1" noAdjustHandles="1" noChangeArrowheads="1" noChangeShapeType="1" noTextEdit="1"/>
              </p:cNvSpPr>
              <p:nvPr/>
            </p:nvSpPr>
            <p:spPr>
              <a:xfrm>
                <a:off x="346394" y="4064088"/>
                <a:ext cx="2660793" cy="307777"/>
              </a:xfrm>
              <a:prstGeom prst="rect">
                <a:avLst/>
              </a:prstGeom>
              <a:blipFill rotWithShape="0">
                <a:blip r:embed="rId3"/>
                <a:stretch>
                  <a:fillRect b="-8000"/>
                </a:stretch>
              </a:blipFill>
            </p:spPr>
            <p:txBody>
              <a:bodyPr/>
              <a:lstStyle/>
              <a:p>
                <a:r>
                  <a:rPr lang="es-MX">
                    <a:noFill/>
                  </a:rPr>
                  <a:t> </a:t>
                </a:r>
              </a:p>
            </p:txBody>
          </p:sp>
        </mc:Fallback>
      </mc:AlternateContent>
      <p:graphicFrame>
        <p:nvGraphicFramePr>
          <p:cNvPr id="10" name="Tabla 9"/>
          <p:cNvGraphicFramePr>
            <a:graphicFrameLocks noGrp="1"/>
          </p:cNvGraphicFramePr>
          <p:nvPr>
            <p:extLst>
              <p:ext uri="{D42A27DB-BD31-4B8C-83A1-F6EECF244321}">
                <p14:modId xmlns:p14="http://schemas.microsoft.com/office/powerpoint/2010/main" val="1492659598"/>
              </p:ext>
            </p:extLst>
          </p:nvPr>
        </p:nvGraphicFramePr>
        <p:xfrm>
          <a:off x="346394" y="5157942"/>
          <a:ext cx="3690620" cy="1371600"/>
        </p:xfrm>
        <a:graphic>
          <a:graphicData uri="http://schemas.openxmlformats.org/drawingml/2006/table">
            <a:tbl>
              <a:tblPr firstRow="1" firstCol="1" bandRow="1">
                <a:tableStyleId>{7DF18680-E054-41AD-8BC1-D1AEF772440D}</a:tableStyleId>
              </a:tblPr>
              <a:tblGrid>
                <a:gridCol w="693420"/>
                <a:gridCol w="2286000"/>
                <a:gridCol w="355600"/>
                <a:gridCol w="355600"/>
              </a:tblGrid>
              <a:tr h="200118">
                <a:tc>
                  <a:txBody>
                    <a:bodyPr/>
                    <a:lstStyle/>
                    <a:p>
                      <a:pPr algn="just">
                        <a:lnSpc>
                          <a:spcPct val="150000"/>
                        </a:lnSpc>
                        <a:spcAft>
                          <a:spcPts val="0"/>
                        </a:spcAft>
                      </a:pPr>
                      <a:r>
                        <a:rPr lang="es-ES" sz="1200" dirty="0">
                          <a:effectLst/>
                        </a:rPr>
                        <a:t>Rf</a:t>
                      </a:r>
                      <a:endParaRPr lang="es-MX" sz="1200" dirty="0">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just">
                        <a:lnSpc>
                          <a:spcPct val="150000"/>
                        </a:lnSpc>
                        <a:spcAft>
                          <a:spcPts val="0"/>
                        </a:spcAft>
                      </a:pPr>
                      <a:r>
                        <a:rPr lang="es-ES" sz="1200">
                          <a:effectLst/>
                        </a:rPr>
                        <a:t>Tasa Libre de Riesgo Ecuador</a:t>
                      </a:r>
                      <a:endParaRPr lang="es-MX"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MX"/>
                    </a:p>
                  </a:txBody>
                  <a:tcPr/>
                </a:tc>
                <a:tc hMerge="1">
                  <a:txBody>
                    <a:bodyPr/>
                    <a:lstStyle/>
                    <a:p>
                      <a:endParaRPr lang="es-MX"/>
                    </a:p>
                  </a:txBody>
                  <a:tcPr/>
                </a:tc>
              </a:tr>
              <a:tr h="200118">
                <a:tc>
                  <a:txBody>
                    <a:bodyPr/>
                    <a:lstStyle/>
                    <a:p>
                      <a:pPr algn="just">
                        <a:lnSpc>
                          <a:spcPct val="150000"/>
                        </a:lnSpc>
                        <a:spcAft>
                          <a:spcPts val="0"/>
                        </a:spcAft>
                      </a:pPr>
                      <a:r>
                        <a:rPr lang="es-ES" sz="1200">
                          <a:effectLst/>
                        </a:rPr>
                        <a:t>B</a:t>
                      </a:r>
                      <a:endParaRPr lang="es-MX" sz="1200">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just">
                        <a:lnSpc>
                          <a:spcPct val="150000"/>
                        </a:lnSpc>
                        <a:spcAft>
                          <a:spcPts val="0"/>
                        </a:spcAft>
                      </a:pPr>
                      <a:r>
                        <a:rPr lang="es-ES" sz="1200">
                          <a:effectLst/>
                        </a:rPr>
                        <a:t>Beta del Sector</a:t>
                      </a:r>
                      <a:endParaRPr lang="es-MX" sz="12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MX"/>
                    </a:p>
                  </a:txBody>
                  <a:tcPr/>
                </a:tc>
                <a:tc hMerge="1">
                  <a:txBody>
                    <a:bodyPr/>
                    <a:lstStyle/>
                    <a:p>
                      <a:endParaRPr lang="es-MX"/>
                    </a:p>
                  </a:txBody>
                  <a:tcPr/>
                </a:tc>
              </a:tr>
              <a:tr h="200118">
                <a:tc>
                  <a:txBody>
                    <a:bodyPr/>
                    <a:lstStyle/>
                    <a:p>
                      <a:pPr algn="just">
                        <a:lnSpc>
                          <a:spcPct val="150000"/>
                        </a:lnSpc>
                        <a:spcAft>
                          <a:spcPts val="0"/>
                        </a:spcAft>
                      </a:pPr>
                      <a:r>
                        <a:rPr lang="es-ES" sz="1200">
                          <a:effectLst/>
                        </a:rPr>
                        <a:t>Rm</a:t>
                      </a:r>
                      <a:endParaRPr lang="es-MX" sz="1200">
                        <a:effectLst/>
                        <a:latin typeface="Times New Roman" panose="02020603050405020304" pitchFamily="18" charset="0"/>
                        <a:ea typeface="Calibri" panose="020F0502020204030204" pitchFamily="34" charset="0"/>
                      </a:endParaRPr>
                    </a:p>
                  </a:txBody>
                  <a:tcPr marL="68580" marR="68580" marT="0" marB="0"/>
                </a:tc>
                <a:tc gridSpan="3">
                  <a:txBody>
                    <a:bodyPr/>
                    <a:lstStyle/>
                    <a:p>
                      <a:pPr algn="just">
                        <a:lnSpc>
                          <a:spcPct val="150000"/>
                        </a:lnSpc>
                        <a:spcAft>
                          <a:spcPts val="0"/>
                        </a:spcAft>
                      </a:pPr>
                      <a:r>
                        <a:rPr lang="es-ES" sz="1200" dirty="0">
                          <a:effectLst/>
                        </a:rPr>
                        <a:t>Rendimiento del Mercado</a:t>
                      </a:r>
                      <a:endParaRPr lang="es-MX"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MX"/>
                    </a:p>
                  </a:txBody>
                  <a:tcPr/>
                </a:tc>
                <a:tc hMerge="1">
                  <a:txBody>
                    <a:bodyPr/>
                    <a:lstStyle/>
                    <a:p>
                      <a:endParaRPr lang="es-MX"/>
                    </a:p>
                  </a:txBody>
                  <a:tcPr/>
                </a:tc>
              </a:tr>
              <a:tr h="424141">
                <a:tc>
                  <a:txBody>
                    <a:bodyPr/>
                    <a:lstStyle/>
                    <a:p>
                      <a:pPr algn="just">
                        <a:lnSpc>
                          <a:spcPct val="150000"/>
                        </a:lnSpc>
                        <a:spcAft>
                          <a:spcPts val="0"/>
                        </a:spcAft>
                      </a:pPr>
                      <a:r>
                        <a:rPr lang="es-ES" sz="1200">
                          <a:effectLst/>
                        </a:rPr>
                        <a:t>Cr</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S" sz="1200">
                          <a:effectLst/>
                        </a:rPr>
                        <a:t>Riesgo País al 05/11/2014 según BCE</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S" sz="1200">
                          <a:effectLst/>
                        </a:rPr>
                        <a:t> </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50000"/>
                        </a:lnSpc>
                        <a:spcAft>
                          <a:spcPts val="0"/>
                        </a:spcAft>
                      </a:pPr>
                      <a:r>
                        <a:rPr lang="es-ES" sz="1200" dirty="0">
                          <a:effectLst/>
                        </a:rPr>
                        <a:t> </a:t>
                      </a:r>
                      <a:endParaRPr lang="es-MX"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12" name="Rectángulo 11"/>
          <p:cNvSpPr/>
          <p:nvPr/>
        </p:nvSpPr>
        <p:spPr>
          <a:xfrm>
            <a:off x="6913760" y="957255"/>
            <a:ext cx="3072764" cy="415498"/>
          </a:xfrm>
          <a:prstGeom prst="rect">
            <a:avLst/>
          </a:prstGeom>
        </p:spPr>
        <p:txBody>
          <a:bodyPr wrap="none">
            <a:spAutoFit/>
          </a:bodyPr>
          <a:lstStyle/>
          <a:p>
            <a:pPr algn="just">
              <a:lnSpc>
                <a:spcPct val="150000"/>
              </a:lnSpc>
              <a:spcBef>
                <a:spcPts val="200"/>
              </a:spcBef>
            </a:pPr>
            <a:r>
              <a:rPr lang="es-ES" sz="1400" b="1" i="0" dirty="0" smtClean="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Times New Roman" panose="02020603050405020304" pitchFamily="18" charset="0"/>
              </a:rPr>
              <a:t>Valor de mercado de las Acciones</a:t>
            </a:r>
            <a:endParaRPr lang="es-MX" sz="1400" b="1" i="1" dirty="0">
              <a:ln w="0"/>
              <a:effectLst>
                <a:outerShdw blurRad="38100" dist="19050" dir="2700000" algn="tl" rotWithShape="0">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997353813"/>
              </p:ext>
            </p:extLst>
          </p:nvPr>
        </p:nvGraphicFramePr>
        <p:xfrm>
          <a:off x="6309044" y="1899771"/>
          <a:ext cx="4192905" cy="400050"/>
        </p:xfrm>
        <a:graphic>
          <a:graphicData uri="http://schemas.openxmlformats.org/drawingml/2006/table">
            <a:tbl>
              <a:tblPr firstRow="1" firstCol="1" bandRow="1">
                <a:tableStyleId>{00A15C55-8517-42AA-B614-E9B94910E393}</a:tableStyleId>
              </a:tblPr>
              <a:tblGrid>
                <a:gridCol w="762000"/>
                <a:gridCol w="582295"/>
                <a:gridCol w="623570"/>
                <a:gridCol w="623570"/>
                <a:gridCol w="534035"/>
                <a:gridCol w="1067435"/>
              </a:tblGrid>
              <a:tr h="200025">
                <a:tc>
                  <a:txBody>
                    <a:bodyPr/>
                    <a:lstStyle/>
                    <a:p>
                      <a:pPr>
                        <a:lnSpc>
                          <a:spcPct val="107000"/>
                        </a:lnSpc>
                      </a:pPr>
                      <a:endParaRPr lang="es-MX" sz="1100">
                        <a:effectLst/>
                        <a:latin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2011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2012</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2013</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2014</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a:effectLst/>
                        </a:rPr>
                        <a:t>PROMEDIO</a:t>
                      </a:r>
                      <a:endParaRPr lang="es-MX" sz="1200">
                        <a:effectLst/>
                        <a:latin typeface="Times New Roman" panose="02020603050405020304" pitchFamily="18" charset="0"/>
                        <a:ea typeface="Calibri" panose="020F0502020204030204" pitchFamily="34" charset="0"/>
                      </a:endParaRPr>
                    </a:p>
                  </a:txBody>
                  <a:tcPr marL="44450" marR="44450" marT="0" marB="0" anchor="ctr"/>
                </a:tc>
              </a:tr>
              <a:tr h="200025">
                <a:tc>
                  <a:txBody>
                    <a:bodyPr/>
                    <a:lstStyle/>
                    <a:p>
                      <a:pPr algn="ctr">
                        <a:lnSpc>
                          <a:spcPct val="107000"/>
                        </a:lnSpc>
                        <a:spcAft>
                          <a:spcPts val="0"/>
                        </a:spcAft>
                      </a:pPr>
                      <a:r>
                        <a:rPr lang="es-ES" sz="1100">
                          <a:effectLst/>
                        </a:rPr>
                        <a:t>ROE</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107000"/>
                        </a:lnSpc>
                        <a:spcAft>
                          <a:spcPts val="0"/>
                        </a:spcAft>
                      </a:pPr>
                      <a:r>
                        <a:rPr lang="es-ES" sz="1100">
                          <a:effectLst/>
                        </a:rPr>
                        <a:t>0,36%</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3,07%</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107000"/>
                        </a:lnSpc>
                        <a:spcAft>
                          <a:spcPts val="0"/>
                        </a:spcAft>
                      </a:pPr>
                      <a:r>
                        <a:rPr lang="es-ES" sz="1100">
                          <a:effectLst/>
                        </a:rPr>
                        <a:t>0,21%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r">
                        <a:lnSpc>
                          <a:spcPct val="107000"/>
                        </a:lnSpc>
                        <a:spcAft>
                          <a:spcPts val="0"/>
                        </a:spcAft>
                      </a:pPr>
                      <a:r>
                        <a:rPr lang="es-ES" sz="1100">
                          <a:effectLst/>
                        </a:rPr>
                        <a:t>0,01%</a:t>
                      </a:r>
                      <a:endParaRPr lang="es-MX" sz="1200">
                        <a:effectLst/>
                        <a:latin typeface="Times New Roman" panose="02020603050405020304" pitchFamily="18" charset="0"/>
                        <a:ea typeface="Calibri" panose="020F0502020204030204" pitchFamily="34" charset="0"/>
                      </a:endParaRPr>
                    </a:p>
                  </a:txBody>
                  <a:tcPr marL="44450" marR="44450" marT="0" marB="0" anchor="ctr"/>
                </a:tc>
                <a:tc>
                  <a:txBody>
                    <a:bodyPr/>
                    <a:lstStyle/>
                    <a:p>
                      <a:pPr algn="ctr">
                        <a:lnSpc>
                          <a:spcPct val="107000"/>
                        </a:lnSpc>
                        <a:spcAft>
                          <a:spcPts val="0"/>
                        </a:spcAft>
                      </a:pPr>
                      <a:r>
                        <a:rPr lang="es-ES" sz="1100" dirty="0">
                          <a:effectLst/>
                        </a:rPr>
                        <a:t>0,91%</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p:sp>
        <p:nvSpPr>
          <p:cNvPr id="16" name="Rectángulo 15"/>
          <p:cNvSpPr/>
          <p:nvPr/>
        </p:nvSpPr>
        <p:spPr>
          <a:xfrm>
            <a:off x="6032794" y="1479282"/>
            <a:ext cx="2351285" cy="369332"/>
          </a:xfrm>
          <a:prstGeom prst="rect">
            <a:avLst/>
          </a:prstGeom>
        </p:spPr>
        <p:txBody>
          <a:bodyPr wrap="none">
            <a:spAutoFit/>
          </a:bodyPr>
          <a:lstStyle/>
          <a:p>
            <a:pPr indent="180340" algn="just">
              <a:lnSpc>
                <a:spcPct val="150000"/>
              </a:lnSpc>
              <a:spcAft>
                <a:spcPts val="0"/>
              </a:spcAft>
            </a:pPr>
            <a:r>
              <a:rPr lang="es-EC" sz="1200" i="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Cálculo del valor de mercado</a:t>
            </a:r>
            <a:endParaRPr lang="es-MX" sz="1200" i="1"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ángulo 16"/>
              <p:cNvSpPr/>
              <p:nvPr/>
            </p:nvSpPr>
            <p:spPr>
              <a:xfrm>
                <a:off x="6003740" y="2628260"/>
                <a:ext cx="2281650" cy="661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𝑉𝑀</m:t>
                      </m:r>
                      <m:r>
                        <a:rPr lang="es-MX" i="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𝑅𝑂𝐸</m:t>
                          </m:r>
                        </m:num>
                        <m:den>
                          <m:r>
                            <a:rPr lang="es-MX" i="1">
                              <a:latin typeface="Cambria Math" panose="02040503050406030204" pitchFamily="18" charset="0"/>
                            </a:rPr>
                            <m:t>𝑅𝑓</m:t>
                          </m:r>
                        </m:den>
                      </m:f>
                      <m:r>
                        <a:rPr lang="es-MX" i="0">
                          <a:latin typeface="Cambria Math" panose="02040503050406030204" pitchFamily="18" charset="0"/>
                        </a:rPr>
                        <m:t>=</m:t>
                      </m:r>
                      <m:f>
                        <m:fPr>
                          <m:ctrlPr>
                            <a:rPr lang="es-MX" i="1">
                              <a:latin typeface="Cambria Math" panose="02040503050406030204" pitchFamily="18" charset="0"/>
                            </a:rPr>
                          </m:ctrlPr>
                        </m:fPr>
                        <m:num>
                          <m:r>
                            <a:rPr lang="es-MX" i="0">
                              <a:latin typeface="Cambria Math" panose="02040503050406030204" pitchFamily="18" charset="0"/>
                            </a:rPr>
                            <m:t>0,91%</m:t>
                          </m:r>
                        </m:num>
                        <m:den>
                          <m:r>
                            <a:rPr lang="es-MX" i="0">
                              <a:latin typeface="Cambria Math" panose="02040503050406030204" pitchFamily="18" charset="0"/>
                            </a:rPr>
                            <m:t>8,54%</m:t>
                          </m:r>
                        </m:den>
                      </m:f>
                    </m:oMath>
                  </m:oMathPara>
                </a14:m>
                <a:endParaRPr lang="es-MX" dirty="0"/>
              </a:p>
            </p:txBody>
          </p:sp>
        </mc:Choice>
        <mc:Fallback xmlns="">
          <p:sp>
            <p:nvSpPr>
              <p:cNvPr id="17" name="Rectángulo 16"/>
              <p:cNvSpPr>
                <a:spLocks noRot="1" noChangeAspect="1" noMove="1" noResize="1" noEditPoints="1" noAdjustHandles="1" noChangeArrowheads="1" noChangeShapeType="1" noTextEdit="1"/>
              </p:cNvSpPr>
              <p:nvPr/>
            </p:nvSpPr>
            <p:spPr>
              <a:xfrm>
                <a:off x="6003740" y="2628260"/>
                <a:ext cx="2281650" cy="661335"/>
              </a:xfrm>
              <a:prstGeom prst="rect">
                <a:avLst/>
              </a:prstGeom>
              <a:blipFill rotWithShape="0">
                <a:blip r:embed="rId4"/>
                <a:stretch>
                  <a:fillRect/>
                </a:stretch>
              </a:blipFill>
            </p:spPr>
            <p:txBody>
              <a:bodyPr/>
              <a:lstStyle/>
              <a:p>
                <a:r>
                  <a:rPr lang="es-MX">
                    <a:noFill/>
                  </a:rPr>
                  <a:t> </a:t>
                </a:r>
              </a:p>
            </p:txBody>
          </p:sp>
        </mc:Fallback>
      </mc:AlternateContent>
      <p:sp>
        <p:nvSpPr>
          <p:cNvPr id="18" name="Rectángulo 17"/>
          <p:cNvSpPr/>
          <p:nvPr/>
        </p:nvSpPr>
        <p:spPr>
          <a:xfrm>
            <a:off x="8732809" y="2642392"/>
            <a:ext cx="2811411" cy="507831"/>
          </a:xfrm>
          <a:prstGeom prst="rect">
            <a:avLst/>
          </a:prstGeom>
        </p:spPr>
        <p:txBody>
          <a:bodyPr wrap="none">
            <a:spAutoFit/>
          </a:bodyPr>
          <a:lstStyle/>
          <a:p>
            <a:pPr algn="just">
              <a:lnSpc>
                <a:spcPct val="150000"/>
              </a:lnSpc>
              <a:spcAft>
                <a:spcPts val="0"/>
              </a:spcAft>
            </a:pPr>
            <a:r>
              <a:rPr lang="es-ES" dirty="0" smtClean="0">
                <a:effectLst/>
                <a:latin typeface="Arial" panose="020B0604020202020204" pitchFamily="34" charset="0"/>
                <a:ea typeface="Calibri" panose="020F0502020204030204" pitchFamily="34" charset="0"/>
              </a:rPr>
              <a:t>Valor de mercado = $0,11</a:t>
            </a:r>
            <a:endParaRPr lang="es-MX" dirty="0">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19" name="Rectángulo 18"/>
              <p:cNvSpPr/>
              <p:nvPr/>
            </p:nvSpPr>
            <p:spPr>
              <a:xfrm>
                <a:off x="5863114" y="3822782"/>
                <a:ext cx="39158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MX" sz="1400" smtClean="0">
                          <a:latin typeface="Cambria Math" panose="02040503050406030204" pitchFamily="18" charset="0"/>
                        </a:rPr>
                        <m:t>T</m:t>
                      </m:r>
                      <m:r>
                        <m:rPr>
                          <m:sty m:val="p"/>
                        </m:rPr>
                        <a:rPr lang="es-MX" sz="1400" i="0">
                          <a:latin typeface="Cambria Math" panose="02040503050406030204" pitchFamily="18" charset="0"/>
                        </a:rPr>
                        <m:t>asa</m:t>
                      </m:r>
                      <m:r>
                        <a:rPr lang="es-MX" sz="1400" i="0">
                          <a:latin typeface="Cambria Math" panose="02040503050406030204" pitchFamily="18" charset="0"/>
                        </a:rPr>
                        <m:t> </m:t>
                      </m:r>
                      <m:r>
                        <m:rPr>
                          <m:sty m:val="p"/>
                        </m:rPr>
                        <a:rPr lang="es-MX" sz="1400" i="0">
                          <a:latin typeface="Cambria Math" panose="02040503050406030204" pitchFamily="18" charset="0"/>
                        </a:rPr>
                        <m:t>Impositiva</m:t>
                      </m:r>
                      <m:r>
                        <a:rPr lang="es-MX" sz="1400" i="0">
                          <a:latin typeface="Cambria Math" panose="02040503050406030204" pitchFamily="18" charset="0"/>
                        </a:rPr>
                        <m:t>=1−</m:t>
                      </m:r>
                      <m:d>
                        <m:dPr>
                          <m:begChr m:val="["/>
                          <m:endChr m:val="]"/>
                          <m:ctrlPr>
                            <a:rPr lang="es-MX" sz="1400" i="1">
                              <a:latin typeface="Cambria Math" panose="02040503050406030204" pitchFamily="18" charset="0"/>
                            </a:rPr>
                          </m:ctrlPr>
                        </m:dPr>
                        <m:e>
                          <m:d>
                            <m:dPr>
                              <m:ctrlPr>
                                <a:rPr lang="es-MX" sz="1400" i="1">
                                  <a:latin typeface="Cambria Math" panose="02040503050406030204" pitchFamily="18" charset="0"/>
                                </a:rPr>
                              </m:ctrlPr>
                            </m:dPr>
                            <m:e>
                              <m:r>
                                <a:rPr lang="es-MX" sz="1400" i="0">
                                  <a:latin typeface="Cambria Math" panose="02040503050406030204" pitchFamily="18" charset="0"/>
                                </a:rPr>
                                <m:t>1−0,15)×(1−0,22</m:t>
                              </m:r>
                            </m:e>
                          </m:d>
                        </m:e>
                      </m:d>
                    </m:oMath>
                  </m:oMathPara>
                </a14:m>
                <a:endParaRPr lang="es-MX"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5863114" y="3822782"/>
                <a:ext cx="3915880" cy="307777"/>
              </a:xfrm>
              <a:prstGeom prst="rect">
                <a:avLst/>
              </a:prstGeom>
              <a:blipFill rotWithShape="0">
                <a:blip r:embed="rId5"/>
                <a:stretch>
                  <a:fillRect b="-588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5863114" y="4177279"/>
                <a:ext cx="226895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MX" sz="1400" smtClean="0">
                          <a:latin typeface="Cambria Math" panose="02040503050406030204" pitchFamily="18" charset="0"/>
                        </a:rPr>
                        <m:t>T</m:t>
                      </m:r>
                      <m:r>
                        <m:rPr>
                          <m:sty m:val="p"/>
                        </m:rPr>
                        <a:rPr lang="es-MX" sz="1400" i="0">
                          <a:latin typeface="Cambria Math" panose="02040503050406030204" pitchFamily="18" charset="0"/>
                        </a:rPr>
                        <m:t>asa</m:t>
                      </m:r>
                      <m:r>
                        <a:rPr lang="es-MX" sz="1400" i="0">
                          <a:latin typeface="Cambria Math" panose="02040503050406030204" pitchFamily="18" charset="0"/>
                        </a:rPr>
                        <m:t> </m:t>
                      </m:r>
                      <m:r>
                        <m:rPr>
                          <m:sty m:val="p"/>
                        </m:rPr>
                        <a:rPr lang="es-MX" sz="1400" i="0">
                          <a:latin typeface="Cambria Math" panose="02040503050406030204" pitchFamily="18" charset="0"/>
                        </a:rPr>
                        <m:t>Impositiva</m:t>
                      </m:r>
                      <m:r>
                        <a:rPr lang="es-MX" sz="1400" i="0">
                          <a:latin typeface="Cambria Math" panose="02040503050406030204" pitchFamily="18" charset="0"/>
                        </a:rPr>
                        <m:t>=33,70%</m:t>
                      </m:r>
                    </m:oMath>
                  </m:oMathPara>
                </a14:m>
                <a:endParaRPr lang="es-MX" sz="1400" dirty="0"/>
              </a:p>
            </p:txBody>
          </p:sp>
        </mc:Choice>
        <mc:Fallback xmlns="">
          <p:sp>
            <p:nvSpPr>
              <p:cNvPr id="20" name="Rectángulo 19"/>
              <p:cNvSpPr>
                <a:spLocks noRot="1" noChangeAspect="1" noMove="1" noResize="1" noEditPoints="1" noAdjustHandles="1" noChangeArrowheads="1" noChangeShapeType="1" noTextEdit="1"/>
              </p:cNvSpPr>
              <p:nvPr/>
            </p:nvSpPr>
            <p:spPr>
              <a:xfrm>
                <a:off x="5863114" y="4177279"/>
                <a:ext cx="2268954" cy="307777"/>
              </a:xfrm>
              <a:prstGeom prst="rect">
                <a:avLst/>
              </a:prstGeom>
              <a:blipFill rotWithShape="0">
                <a:blip r:embed="rId6"/>
                <a:stretch>
                  <a:fillRect b="-5882"/>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346394" y="4397339"/>
                <a:ext cx="3858299" cy="415498"/>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sz="1400" i="1" smtClean="0">
                          <a:effectLst/>
                          <a:latin typeface="Cambria Math" panose="02040503050406030204" pitchFamily="18" charset="0"/>
                          <a:ea typeface="Times New Roman" panose="02020603050405020304" pitchFamily="18" charset="0"/>
                          <a:cs typeface="Arial" panose="020B0604020202020204" pitchFamily="34" charset="0"/>
                        </a:rPr>
                        <m:t>𝐾𝑒</m:t>
                      </m:r>
                      <m:r>
                        <a:rPr lang="es-ES" sz="1400" i="1" smtClean="0">
                          <a:effectLst/>
                          <a:latin typeface="Cambria Math" panose="02040503050406030204" pitchFamily="18" charset="0"/>
                          <a:ea typeface="Times New Roman" panose="02020603050405020304" pitchFamily="18" charset="0"/>
                          <a:cs typeface="Arial" panose="020B0604020202020204" pitchFamily="34" charset="0"/>
                        </a:rPr>
                        <m:t>=8,54%+1,01∗</m:t>
                      </m:r>
                      <m:d>
                        <m:dPr>
                          <m:ctrlPr>
                            <a:rPr lang="es-MX" sz="1400" i="1">
                              <a:effectLst/>
                              <a:latin typeface="Cambria Math" panose="02040503050406030204" pitchFamily="18" charset="0"/>
                              <a:ea typeface="Times New Roman" panose="02020603050405020304" pitchFamily="18" charset="0"/>
                              <a:cs typeface="Arial" panose="020B0604020202020204" pitchFamily="34" charset="0"/>
                            </a:rPr>
                          </m:ctrlPr>
                        </m:dPr>
                        <m:e>
                          <m:r>
                            <a:rPr lang="es-ES" sz="1400" i="1">
                              <a:effectLst/>
                              <a:latin typeface="Cambria Math" panose="02040503050406030204" pitchFamily="18" charset="0"/>
                              <a:ea typeface="Times New Roman" panose="02020603050405020304" pitchFamily="18" charset="0"/>
                              <a:cs typeface="Arial" panose="020B0604020202020204" pitchFamily="34" charset="0"/>
                            </a:rPr>
                            <m:t>4,8%−8,54%</m:t>
                          </m:r>
                        </m:e>
                      </m:d>
                      <m:r>
                        <a:rPr lang="es-ES" sz="1400" i="1">
                          <a:effectLst/>
                          <a:latin typeface="Cambria Math" panose="02040503050406030204" pitchFamily="18" charset="0"/>
                          <a:ea typeface="Times New Roman" panose="02020603050405020304" pitchFamily="18" charset="0"/>
                          <a:cs typeface="Arial" panose="020B0604020202020204" pitchFamily="34" charset="0"/>
                        </a:rPr>
                        <m:t>+8,82%</m:t>
                      </m:r>
                    </m:oMath>
                  </m:oMathPara>
                </a14:m>
                <a:endParaRPr lang="es-MX" sz="1400" dirty="0">
                  <a:effectLst/>
                  <a:latin typeface="Times New Roman" panose="02020603050405020304" pitchFamily="18" charset="0"/>
                  <a:ea typeface="Times New Roman" panose="020206030504050203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346394" y="4397339"/>
                <a:ext cx="3858299" cy="415498"/>
              </a:xfrm>
              <a:prstGeom prst="rect">
                <a:avLst/>
              </a:prstGeom>
              <a:blipFill rotWithShape="0">
                <a:blip r:embed="rId7"/>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346394" y="4788666"/>
                <a:ext cx="1277465" cy="415498"/>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a:rPr lang="es-ES" sz="1400" i="1" smtClean="0">
                          <a:effectLst/>
                          <a:latin typeface="Cambria Math" panose="02040503050406030204" pitchFamily="18" charset="0"/>
                          <a:ea typeface="Times New Roman" panose="02020603050405020304" pitchFamily="18" charset="0"/>
                          <a:cs typeface="Arial" panose="020B0604020202020204" pitchFamily="34" charset="0"/>
                        </a:rPr>
                        <m:t>𝐾𝑒</m:t>
                      </m:r>
                      <m:r>
                        <a:rPr lang="es-ES" sz="1400" i="1" smtClean="0">
                          <a:effectLst/>
                          <a:latin typeface="Cambria Math" panose="02040503050406030204" pitchFamily="18" charset="0"/>
                          <a:ea typeface="Times New Roman" panose="02020603050405020304" pitchFamily="18" charset="0"/>
                          <a:cs typeface="Arial" panose="020B0604020202020204" pitchFamily="34" charset="0"/>
                        </a:rPr>
                        <m:t>=13,58%</m:t>
                      </m:r>
                    </m:oMath>
                  </m:oMathPara>
                </a14:m>
                <a:endParaRPr lang="es-MX" sz="1400" dirty="0">
                  <a:effectLst/>
                  <a:latin typeface="Times New Roman" panose="02020603050405020304" pitchFamily="18" charset="0"/>
                  <a:ea typeface="Times New Roman" panose="02020603050405020304" pitchFamily="18" charset="0"/>
                </a:endParaRPr>
              </a:p>
            </p:txBody>
          </p:sp>
        </mc:Choice>
        <mc:Fallback xmlns="">
          <p:sp>
            <p:nvSpPr>
              <p:cNvPr id="24" name="Rectángulo 23"/>
              <p:cNvSpPr>
                <a:spLocks noRot="1" noChangeAspect="1" noMove="1" noResize="1" noEditPoints="1" noAdjustHandles="1" noChangeArrowheads="1" noChangeShapeType="1" noTextEdit="1"/>
              </p:cNvSpPr>
              <p:nvPr/>
            </p:nvSpPr>
            <p:spPr>
              <a:xfrm>
                <a:off x="346394" y="4788666"/>
                <a:ext cx="1277465" cy="415498"/>
              </a:xfrm>
              <a:prstGeom prst="rect">
                <a:avLst/>
              </a:prstGeom>
              <a:blipFill rotWithShape="0">
                <a:blip r:embed="rId8"/>
                <a:stretch>
                  <a:fillRect/>
                </a:stretch>
              </a:blipFill>
            </p:spPr>
            <p:txBody>
              <a:bodyPr/>
              <a:lstStyle/>
              <a:p>
                <a:r>
                  <a:rPr lang="es-MX">
                    <a:noFill/>
                  </a:rPr>
                  <a:t> </a:t>
                </a:r>
              </a:p>
            </p:txBody>
          </p:sp>
        </mc:Fallback>
      </mc:AlternateContent>
      <p:graphicFrame>
        <p:nvGraphicFramePr>
          <p:cNvPr id="25" name="Tabla 24"/>
          <p:cNvGraphicFramePr>
            <a:graphicFrameLocks noGrp="1"/>
          </p:cNvGraphicFramePr>
          <p:nvPr>
            <p:extLst>
              <p:ext uri="{D42A27DB-BD31-4B8C-83A1-F6EECF244321}">
                <p14:modId xmlns:p14="http://schemas.microsoft.com/office/powerpoint/2010/main" val="3101455108"/>
              </p:ext>
            </p:extLst>
          </p:nvPr>
        </p:nvGraphicFramePr>
        <p:xfrm>
          <a:off x="5791055" y="5158599"/>
          <a:ext cx="5186045" cy="1162050"/>
        </p:xfrm>
        <a:graphic>
          <a:graphicData uri="http://schemas.openxmlformats.org/drawingml/2006/table">
            <a:tbl>
              <a:tblPr firstRow="1" firstCol="1" bandRow="1">
                <a:tableStyleId>{F5AB1C69-6EDB-4FF4-983F-18BD219EF322}</a:tableStyleId>
              </a:tblPr>
              <a:tblGrid>
                <a:gridCol w="1020445"/>
                <a:gridCol w="3149600"/>
                <a:gridCol w="1016000"/>
              </a:tblGrid>
              <a:tr h="200025">
                <a:tc>
                  <a:txBody>
                    <a:bodyPr/>
                    <a:lstStyle/>
                    <a:p>
                      <a:pPr algn="ctr">
                        <a:lnSpc>
                          <a:spcPct val="107000"/>
                        </a:lnSpc>
                        <a:spcAft>
                          <a:spcPts val="0"/>
                        </a:spcAft>
                      </a:pPr>
                      <a:r>
                        <a:rPr lang="es-ES" sz="1100" dirty="0">
                          <a:effectLst/>
                        </a:rPr>
                        <a:t>SIMBOLOGÍA</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smtClean="0">
                          <a:effectLst/>
                        </a:rPr>
                        <a:t>DEFINICIÓN</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ctr">
                        <a:lnSpc>
                          <a:spcPct val="107000"/>
                        </a:lnSpc>
                        <a:spcAft>
                          <a:spcPts val="0"/>
                        </a:spcAft>
                      </a:pPr>
                      <a:r>
                        <a:rPr lang="es-ES" sz="1100">
                          <a:effectLst/>
                        </a:rPr>
                        <a:t>RESULTADO</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gn="ctr">
                        <a:lnSpc>
                          <a:spcPct val="107000"/>
                        </a:lnSpc>
                        <a:spcAft>
                          <a:spcPts val="0"/>
                        </a:spcAft>
                      </a:pPr>
                      <a:r>
                        <a:rPr lang="es-ES" sz="1100">
                          <a:effectLst/>
                        </a:rPr>
                        <a:t>D</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dirty="0" smtClean="0">
                          <a:effectLst/>
                        </a:rPr>
                        <a:t>Valor de los Pasivos Con Costo primer año proyección</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$ 2.783.744,25</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gn="ctr">
                        <a:lnSpc>
                          <a:spcPct val="107000"/>
                        </a:lnSpc>
                        <a:spcAft>
                          <a:spcPts val="0"/>
                        </a:spcAft>
                      </a:pPr>
                      <a:r>
                        <a:rPr lang="es-ES" sz="1100">
                          <a:effectLst/>
                        </a:rPr>
                        <a:t>E</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dirty="0" smtClean="0">
                          <a:effectLst/>
                        </a:rPr>
                        <a:t>Valor de mercado de las acciones</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$ 49.132,30</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gn="ctr">
                        <a:lnSpc>
                          <a:spcPct val="107000"/>
                        </a:lnSpc>
                        <a:spcAft>
                          <a:spcPts val="0"/>
                        </a:spcAft>
                      </a:pPr>
                      <a:r>
                        <a:rPr lang="es-ES" sz="1100">
                          <a:effectLst/>
                        </a:rPr>
                        <a:t>Kd</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smtClean="0">
                          <a:effectLst/>
                        </a:rPr>
                        <a:t>Costo de la deuda antes de impuestos</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12,00%</a:t>
                      </a:r>
                      <a:endParaRPr lang="es-MX" sz="1200">
                        <a:effectLst/>
                        <a:latin typeface="Times New Roman" panose="02020603050405020304" pitchFamily="18" charset="0"/>
                        <a:ea typeface="Calibri" panose="020F0502020204030204" pitchFamily="34" charset="0"/>
                      </a:endParaRPr>
                    </a:p>
                  </a:txBody>
                  <a:tcPr marL="44450" marR="44450" marT="0" marB="0" anchor="b"/>
                </a:tc>
              </a:tr>
              <a:tr h="190500">
                <a:tc>
                  <a:txBody>
                    <a:bodyPr/>
                    <a:lstStyle/>
                    <a:p>
                      <a:pPr algn="ctr">
                        <a:lnSpc>
                          <a:spcPct val="107000"/>
                        </a:lnSpc>
                        <a:spcAft>
                          <a:spcPts val="0"/>
                        </a:spcAft>
                      </a:pPr>
                      <a:r>
                        <a:rPr lang="es-ES" sz="1100">
                          <a:effectLst/>
                        </a:rPr>
                        <a:t>T</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smtClean="0">
                          <a:effectLst/>
                        </a:rPr>
                        <a:t>Tasa Impositiva</a:t>
                      </a:r>
                      <a:endParaRPr lang="es-MX" sz="120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a:effectLst/>
                        </a:rPr>
                        <a:t>33,70%</a:t>
                      </a:r>
                      <a:endParaRPr lang="es-MX" sz="1200">
                        <a:effectLst/>
                        <a:latin typeface="Times New Roman" panose="02020603050405020304" pitchFamily="18" charset="0"/>
                        <a:ea typeface="Calibri" panose="020F0502020204030204" pitchFamily="34" charset="0"/>
                      </a:endParaRPr>
                    </a:p>
                  </a:txBody>
                  <a:tcPr marL="44450" marR="44450" marT="0" marB="0" anchor="b"/>
                </a:tc>
              </a:tr>
              <a:tr h="200025">
                <a:tc>
                  <a:txBody>
                    <a:bodyPr/>
                    <a:lstStyle/>
                    <a:p>
                      <a:pPr algn="ctr">
                        <a:lnSpc>
                          <a:spcPct val="107000"/>
                        </a:lnSpc>
                        <a:spcAft>
                          <a:spcPts val="0"/>
                        </a:spcAft>
                      </a:pPr>
                      <a:r>
                        <a:rPr lang="es-ES" sz="1100" dirty="0" err="1">
                          <a:effectLst/>
                        </a:rPr>
                        <a:t>Ke</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nSpc>
                          <a:spcPct val="107000"/>
                        </a:lnSpc>
                        <a:spcAft>
                          <a:spcPts val="0"/>
                        </a:spcAft>
                      </a:pPr>
                      <a:r>
                        <a:rPr lang="es-ES" sz="1100" dirty="0" smtClean="0">
                          <a:effectLst/>
                        </a:rPr>
                        <a:t>Rentabilidad exigida a las acciones</a:t>
                      </a:r>
                      <a:endParaRPr lang="es-MX" sz="1200" dirty="0">
                        <a:effectLst/>
                        <a:latin typeface="Times New Roman" panose="02020603050405020304" pitchFamily="18" charset="0"/>
                        <a:ea typeface="Calibri" panose="020F0502020204030204" pitchFamily="34" charset="0"/>
                      </a:endParaRPr>
                    </a:p>
                  </a:txBody>
                  <a:tcPr marL="44450" marR="44450" marT="0" marB="0" anchor="b"/>
                </a:tc>
                <a:tc>
                  <a:txBody>
                    <a:bodyPr/>
                    <a:lstStyle/>
                    <a:p>
                      <a:pPr algn="r">
                        <a:lnSpc>
                          <a:spcPct val="107000"/>
                        </a:lnSpc>
                        <a:spcAft>
                          <a:spcPts val="0"/>
                        </a:spcAft>
                      </a:pPr>
                      <a:r>
                        <a:rPr lang="es-ES" sz="1100" dirty="0">
                          <a:effectLst/>
                        </a:rPr>
                        <a:t>13,58%</a:t>
                      </a:r>
                      <a:endParaRPr lang="es-MX" sz="1200" dirty="0">
                        <a:effectLst/>
                        <a:latin typeface="Times New Roman" panose="02020603050405020304" pitchFamily="18" charset="0"/>
                        <a:ea typeface="Calibri" panose="020F0502020204030204" pitchFamily="34" charset="0"/>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26" name="Rectángulo 25"/>
              <p:cNvSpPr/>
              <p:nvPr/>
            </p:nvSpPr>
            <p:spPr>
              <a:xfrm>
                <a:off x="3261044" y="1689470"/>
                <a:ext cx="146091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00" i="1" smtClean="0">
                          <a:latin typeface="Cambria Math" panose="02040503050406030204" pitchFamily="18" charset="0"/>
                        </a:rPr>
                        <m:t>𝑊𝐴𝐶𝐶</m:t>
                      </m:r>
                      <m:r>
                        <a:rPr lang="es-MX" sz="1400" i="0">
                          <a:latin typeface="Cambria Math" panose="02040503050406030204" pitchFamily="18" charset="0"/>
                        </a:rPr>
                        <m:t>=8,05%</m:t>
                      </m:r>
                    </m:oMath>
                  </m:oMathPara>
                </a14:m>
                <a:endParaRPr lang="es-MX" sz="1400" dirty="0"/>
              </a:p>
            </p:txBody>
          </p:sp>
        </mc:Choice>
        <mc:Fallback xmlns="">
          <p:sp>
            <p:nvSpPr>
              <p:cNvPr id="26" name="Rectángulo 25"/>
              <p:cNvSpPr>
                <a:spLocks noRot="1" noChangeAspect="1" noMove="1" noResize="1" noEditPoints="1" noAdjustHandles="1" noChangeArrowheads="1" noChangeShapeType="1" noTextEdit="1"/>
              </p:cNvSpPr>
              <p:nvPr/>
            </p:nvSpPr>
            <p:spPr>
              <a:xfrm>
                <a:off x="3261044" y="1689470"/>
                <a:ext cx="1460913" cy="307777"/>
              </a:xfrm>
              <a:prstGeom prst="rect">
                <a:avLst/>
              </a:prstGeom>
              <a:blipFill rotWithShape="0">
                <a:blip r:embed="rId9"/>
                <a:stretch>
                  <a:fillRect/>
                </a:stretch>
              </a:blipFill>
            </p:spPr>
            <p:txBody>
              <a:bodyPr/>
              <a:lstStyle/>
              <a:p>
                <a:r>
                  <a:rPr lang="es-MX">
                    <a:noFill/>
                  </a:rPr>
                  <a:t> </a:t>
                </a:r>
              </a:p>
            </p:txBody>
          </p:sp>
        </mc:Fallback>
      </mc:AlternateContent>
      <p:sp>
        <p:nvSpPr>
          <p:cNvPr id="27" name="Rectángulo 26"/>
          <p:cNvSpPr/>
          <p:nvPr/>
        </p:nvSpPr>
        <p:spPr>
          <a:xfrm>
            <a:off x="5735142" y="3364337"/>
            <a:ext cx="1664366" cy="369332"/>
          </a:xfrm>
          <a:prstGeom prst="rect">
            <a:avLst/>
          </a:prstGeom>
        </p:spPr>
        <p:txBody>
          <a:bodyPr wrap="none">
            <a:spAutoFit/>
          </a:bodyPr>
          <a:lstStyle/>
          <a:p>
            <a:pPr indent="180340" algn="just">
              <a:lnSpc>
                <a:spcPct val="150000"/>
              </a:lnSpc>
              <a:spcAft>
                <a:spcPts val="0"/>
              </a:spcAft>
            </a:pPr>
            <a:r>
              <a:rPr lang="es-EC" sz="1200" i="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TASA IMPOSITIVA</a:t>
            </a:r>
            <a:endParaRPr lang="es-MX" sz="1200" i="1"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ángulo 27"/>
          <p:cNvSpPr/>
          <p:nvPr/>
        </p:nvSpPr>
        <p:spPr>
          <a:xfrm>
            <a:off x="5735142" y="4632566"/>
            <a:ext cx="5290936" cy="461665"/>
          </a:xfrm>
          <a:prstGeom prst="rect">
            <a:avLst/>
          </a:prstGeom>
        </p:spPr>
        <p:txBody>
          <a:bodyPr wrap="none">
            <a:spAutoFit/>
          </a:bodyPr>
          <a:lstStyle/>
          <a:p>
            <a:pPr indent="180340" algn="just">
              <a:lnSpc>
                <a:spcPct val="150000"/>
              </a:lnSpc>
              <a:spcAft>
                <a:spcPts val="0"/>
              </a:spcAft>
            </a:pPr>
            <a:r>
              <a:rPr lang="es-EC" sz="1600" b="1" i="0" dirty="0" smtClean="0">
                <a:ln w="0"/>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Valores calculados de los componentes del WACC</a:t>
            </a:r>
            <a:endParaRPr lang="es-MX" sz="1600" b="1" i="1" dirty="0">
              <a:ln w="0"/>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9" name="Imagen 28"/>
          <p:cNvPicPr>
            <a:picLocks noChangeAspect="1"/>
          </p:cNvPicPr>
          <p:nvPr/>
        </p:nvPicPr>
        <p:blipFill rotWithShape="1">
          <a:blip r:embed="rId10"/>
          <a:srcRect l="32203" t="74393" r="19755" b="15532"/>
          <a:stretch/>
        </p:blipFill>
        <p:spPr>
          <a:xfrm>
            <a:off x="0" y="6380831"/>
            <a:ext cx="12192000" cy="490818"/>
          </a:xfrm>
          <a:prstGeom prst="rect">
            <a:avLst/>
          </a:prstGeom>
        </p:spPr>
      </p:pic>
    </p:spTree>
    <p:extLst>
      <p:ext uri="{BB962C8B-B14F-4D97-AF65-F5344CB8AC3E}">
        <p14:creationId xmlns:p14="http://schemas.microsoft.com/office/powerpoint/2010/main" val="293662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1059992" y="699591"/>
            <a:ext cx="3009735" cy="400110"/>
          </a:xfrm>
          <a:prstGeom prst="rect">
            <a:avLst/>
          </a:prstGeom>
          <a:noFill/>
        </p:spPr>
        <p:txBody>
          <a:bodyPr wrap="none" lIns="91440" tIns="45720" rIns="91440" bIns="45720">
            <a:spAutoFit/>
          </a:bodyPr>
          <a:lstStyle/>
          <a:p>
            <a:pPr algn="ctr"/>
            <a:r>
              <a:rPr lang="es-ES" sz="20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Free Cash Flow Moderado</a:t>
            </a:r>
            <a:endParaRPr lang="es-ES" sz="2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1781818183"/>
              </p:ext>
            </p:extLst>
          </p:nvPr>
        </p:nvGraphicFramePr>
        <p:xfrm>
          <a:off x="1182821" y="1815832"/>
          <a:ext cx="5235575" cy="1341120"/>
        </p:xfrm>
        <a:graphic>
          <a:graphicData uri="http://schemas.openxmlformats.org/drawingml/2006/table">
            <a:tbl>
              <a:tblPr firstRow="1" firstCol="1" bandRow="1">
                <a:tableStyleId>{7DF18680-E054-41AD-8BC1-D1AEF772440D}</a:tableStyleId>
              </a:tblPr>
              <a:tblGrid>
                <a:gridCol w="482600"/>
                <a:gridCol w="4752975"/>
              </a:tblGrid>
              <a:tr h="0">
                <a:tc>
                  <a:txBody>
                    <a:bodyPr/>
                    <a:lstStyle/>
                    <a:p>
                      <a:pPr>
                        <a:spcAft>
                          <a:spcPts val="0"/>
                        </a:spcAft>
                      </a:pPr>
                      <a:r>
                        <a:rPr lang="en-US" sz="1100" dirty="0">
                          <a:effectLst/>
                        </a:rPr>
                        <a:t> </a:t>
                      </a:r>
                      <a:endParaRPr lang="es-MX"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a:effectLst/>
                        </a:rPr>
                        <a:t>Beneficios antes de intereses e impuestos  (BAIT)</a:t>
                      </a:r>
                      <a:endParaRPr lang="es-MX"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a:effectLst/>
                        </a:rPr>
                        <a:t>Gasto impositivo</a:t>
                      </a:r>
                      <a:endParaRPr lang="es-MX"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dirty="0">
                          <a:effectLst/>
                        </a:rPr>
                        <a:t>Beneficios antes de intereses y después de impuestos (</a:t>
                      </a:r>
                      <a:r>
                        <a:rPr lang="es-ES" sz="1100" dirty="0" err="1">
                          <a:effectLst/>
                        </a:rPr>
                        <a:t>BAIdI</a:t>
                      </a:r>
                      <a:r>
                        <a:rPr lang="es-ES" sz="1100" dirty="0">
                          <a:effectLst/>
                        </a:rPr>
                        <a:t>)</a:t>
                      </a:r>
                      <a:endParaRPr lang="es-MX" sz="1200" dirty="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a:effectLst/>
                        </a:rPr>
                        <a:t>Gasto Depreciación y Amortización</a:t>
                      </a:r>
                      <a:endParaRPr lang="es-MX"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a:effectLst/>
                        </a:rPr>
                        <a:t>Flujo Operativo</a:t>
                      </a:r>
                      <a:endParaRPr lang="es-MX"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a:effectLst/>
                        </a:rPr>
                        <a:t>Variación de las necesidades operativas de fondos</a:t>
                      </a:r>
                      <a:endParaRPr lang="es-MX"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a:effectLst/>
                        </a:rPr>
                        <a:t>Variación en inversiones o desinversiones en activos fijos</a:t>
                      </a:r>
                      <a:endParaRPr lang="es-MX"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ctr">
                        <a:spcAft>
                          <a:spcPts val="0"/>
                        </a:spcAft>
                      </a:pPr>
                      <a:r>
                        <a:rPr lang="es-ES" sz="1100">
                          <a:effectLst/>
                        </a:rPr>
                        <a:t>=</a:t>
                      </a:r>
                      <a:endParaRPr lang="es-MX" sz="1200">
                        <a:effectLst/>
                        <a:latin typeface="Times New Roman" panose="02020603050405020304" pitchFamily="18" charset="0"/>
                        <a:ea typeface="Calibri" panose="020F0502020204030204" pitchFamily="34" charset="0"/>
                      </a:endParaRPr>
                    </a:p>
                  </a:txBody>
                  <a:tcPr marL="68580" marR="68580" marT="0" marB="0"/>
                </a:tc>
                <a:tc>
                  <a:txBody>
                    <a:bodyPr/>
                    <a:lstStyle/>
                    <a:p>
                      <a:pPr>
                        <a:spcAft>
                          <a:spcPts val="0"/>
                        </a:spcAft>
                      </a:pPr>
                      <a:r>
                        <a:rPr lang="es-ES" sz="1100" dirty="0">
                          <a:effectLst/>
                        </a:rPr>
                        <a:t>FLUJO DE CAJA LIBRE</a:t>
                      </a:r>
                      <a:endParaRPr lang="es-MX"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6" name="Rectángulo 5"/>
          <p:cNvSpPr/>
          <p:nvPr/>
        </p:nvSpPr>
        <p:spPr>
          <a:xfrm>
            <a:off x="953265" y="1250751"/>
            <a:ext cx="3816429" cy="457754"/>
          </a:xfrm>
          <a:prstGeom prst="rect">
            <a:avLst/>
          </a:prstGeom>
        </p:spPr>
        <p:txBody>
          <a:bodyPr wrap="none">
            <a:spAutoFit/>
          </a:bodyPr>
          <a:lstStyle/>
          <a:p>
            <a:pPr indent="180340" algn="just">
              <a:lnSpc>
                <a:spcPct val="150000"/>
              </a:lnSpc>
              <a:spcAft>
                <a:spcPts val="0"/>
              </a:spcAft>
            </a:pPr>
            <a:r>
              <a:rPr lang="es-EC" b="1" i="0" dirty="0"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Estructura de  Free Cash </a:t>
            </a:r>
            <a:r>
              <a:rPr lang="es-EC" b="1" i="0" dirty="0" err="1"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Flow</a:t>
            </a:r>
            <a:r>
              <a:rPr lang="es-EC" b="1" i="0" dirty="0" smtClean="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  </a:t>
            </a:r>
            <a:endParaRPr lang="es-MX" sz="1100" b="1"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3322376" y="4197397"/>
            <a:ext cx="5219700" cy="1847850"/>
          </a:xfrm>
          <a:prstGeom prst="rect">
            <a:avLst/>
          </a:prstGeom>
          <a:noFill/>
          <a:ln>
            <a:noFill/>
          </a:ln>
        </p:spPr>
      </p:pic>
      <p:sp>
        <p:nvSpPr>
          <p:cNvPr id="8" name="Rectángulo 7"/>
          <p:cNvSpPr/>
          <p:nvPr/>
        </p:nvSpPr>
        <p:spPr>
          <a:xfrm>
            <a:off x="4371542" y="3584518"/>
            <a:ext cx="3121367" cy="457754"/>
          </a:xfrm>
          <a:prstGeom prst="rect">
            <a:avLst/>
          </a:prstGeom>
        </p:spPr>
        <p:txBody>
          <a:bodyPr wrap="none">
            <a:spAutoFit/>
          </a:bodyPr>
          <a:lstStyle/>
          <a:p>
            <a:pPr algn="just">
              <a:lnSpc>
                <a:spcPct val="150000"/>
              </a:lnSpc>
              <a:spcAft>
                <a:spcPts val="0"/>
              </a:spcAft>
            </a:pP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Free Cash </a:t>
            </a:r>
            <a:r>
              <a:rPr lang="es-ES" b="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Flow</a:t>
            </a:r>
            <a:r>
              <a:rPr lang="es-ES"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ea typeface="Calibri" panose="020F0502020204030204" pitchFamily="34" charset="0"/>
              </a:rPr>
              <a:t> Moderado </a:t>
            </a:r>
            <a:endParaRPr lang="es-MX"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Calibri" panose="020F0502020204030204" pitchFamily="34" charset="0"/>
            </a:endParaRPr>
          </a:p>
        </p:txBody>
      </p:sp>
      <p:pic>
        <p:nvPicPr>
          <p:cNvPr id="9" name="Imagen 8"/>
          <p:cNvPicPr>
            <a:picLocks noChangeAspect="1"/>
          </p:cNvPicPr>
          <p:nvPr/>
        </p:nvPicPr>
        <p:blipFill rotWithShape="1">
          <a:blip r:embed="rId3"/>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962221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548680"/>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240490" y="1846470"/>
            <a:ext cx="5219700" cy="1964055"/>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240490" y="4264660"/>
            <a:ext cx="5219700" cy="1986280"/>
          </a:xfrm>
          <a:prstGeom prst="rect">
            <a:avLst/>
          </a:prstGeom>
          <a:noFill/>
          <a:ln>
            <a:noFill/>
          </a:ln>
        </p:spPr>
      </p:pic>
      <p:sp>
        <p:nvSpPr>
          <p:cNvPr id="9" name="Rectángulo 8"/>
          <p:cNvSpPr/>
          <p:nvPr/>
        </p:nvSpPr>
        <p:spPr>
          <a:xfrm>
            <a:off x="323528" y="1120180"/>
            <a:ext cx="2211567" cy="369332"/>
          </a:xfrm>
          <a:prstGeom prst="rect">
            <a:avLst/>
          </a:prstGeom>
        </p:spPr>
        <p:txBody>
          <a:bodyPr wrap="none">
            <a:spAutoFit/>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Escenario Optimista</a:t>
            </a:r>
            <a:endPar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4 Rectángulo"/>
          <p:cNvSpPr/>
          <p:nvPr/>
        </p:nvSpPr>
        <p:spPr>
          <a:xfrm>
            <a:off x="215330" y="3864550"/>
            <a:ext cx="279916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Escenario Pesimista</a:t>
            </a:r>
            <a:endPar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Imagen 10"/>
          <p:cNvPicPr>
            <a:picLocks noChangeAspect="1"/>
          </p:cNvPicPr>
          <p:nvPr/>
        </p:nvPicPr>
        <p:blipFill rotWithShape="1">
          <a:blip r:embed="rId4"/>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1630792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2781" y="617517"/>
            <a:ext cx="7772400" cy="564083"/>
          </a:xfrm>
        </p:spPr>
        <p:style>
          <a:lnRef idx="2">
            <a:schemeClr val="accent1"/>
          </a:lnRef>
          <a:fillRef idx="1">
            <a:schemeClr val="lt1"/>
          </a:fillRef>
          <a:effectRef idx="0">
            <a:schemeClr val="accent1"/>
          </a:effectRef>
          <a:fontRef idx="minor">
            <a:schemeClr val="dk1"/>
          </a:fontRef>
        </p:style>
        <p:txBody>
          <a:bodyPr/>
          <a:lstStyle/>
          <a:p>
            <a:pPr algn="ctr"/>
            <a:r>
              <a:rPr lang="es-EC" sz="2600" dirty="0">
                <a:ln w="0"/>
                <a:solidFill>
                  <a:schemeClr val="accent1"/>
                </a:solidFill>
                <a:effectLst>
                  <a:outerShdw blurRad="38100" dist="25400" dir="5400000" algn="ctr" rotWithShape="0">
                    <a:srgbClr val="6E747A">
                      <a:alpha val="43000"/>
                    </a:srgbClr>
                  </a:outerShdw>
                </a:effectLst>
              </a:rPr>
              <a:t>ASPECTOS GENERALES DE LA EMPRESA</a:t>
            </a:r>
          </a:p>
        </p:txBody>
      </p:sp>
      <p:graphicFrame>
        <p:nvGraphicFramePr>
          <p:cNvPr id="2" name="1 Diagrama"/>
          <p:cNvGraphicFramePr/>
          <p:nvPr>
            <p:extLst>
              <p:ext uri="{D42A27DB-BD31-4B8C-83A1-F6EECF244321}">
                <p14:modId xmlns:p14="http://schemas.microsoft.com/office/powerpoint/2010/main" val="3605424897"/>
              </p:ext>
            </p:extLst>
          </p:nvPr>
        </p:nvGraphicFramePr>
        <p:xfrm>
          <a:off x="623392" y="1700808"/>
          <a:ext cx="6984776"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3.bp.blogspot.com/-AskUIrSlJ3U/VMZY56WZSXI/AAAAAAAAPRw/2NtzOEOcWKY/s1600/Cooperativa%2BTrans%2BEsmeraldas%2Ben%2Bla%2Bciudad%2Bde%2BLago%2BAgr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7361" y="3412900"/>
            <a:ext cx="3593205" cy="1957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T6e4klgwt3x3vclEL1iHXUze0Bq6mAY3W1ZE0xDSmicg7WpBr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4639" y="1641879"/>
            <a:ext cx="44386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9"/>
          <a:srcRect l="32203" t="74393" r="19755" b="15532"/>
          <a:stretch/>
        </p:blipFill>
        <p:spPr>
          <a:xfrm>
            <a:off x="0" y="6112811"/>
            <a:ext cx="12192000" cy="745190"/>
          </a:xfrm>
          <a:prstGeom prst="rect">
            <a:avLst/>
          </a:prstGeom>
        </p:spPr>
      </p:pic>
    </p:spTree>
    <p:extLst>
      <p:ext uri="{BB962C8B-B14F-4D97-AF65-F5344CB8AC3E}">
        <p14:creationId xmlns:p14="http://schemas.microsoft.com/office/powerpoint/2010/main" val="156096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472500" y="4136452"/>
            <a:ext cx="5219700" cy="1163320"/>
          </a:xfrm>
          <a:prstGeom prst="rect">
            <a:avLst/>
          </a:prstGeom>
          <a:noFill/>
          <a:ln>
            <a:noFill/>
          </a:ln>
        </p:spPr>
      </p:pic>
      <p:sp>
        <p:nvSpPr>
          <p:cNvPr id="5" name="Rectángulo 4"/>
          <p:cNvSpPr/>
          <p:nvPr/>
        </p:nvSpPr>
        <p:spPr>
          <a:xfrm>
            <a:off x="3614893" y="3479921"/>
            <a:ext cx="4634667" cy="457754"/>
          </a:xfrm>
          <a:prstGeom prst="rect">
            <a:avLst/>
          </a:prstGeom>
        </p:spPr>
        <p:txBody>
          <a:bodyPr wrap="none">
            <a:spAutoFit/>
          </a:bodyPr>
          <a:lstStyle/>
          <a:p>
            <a:pPr algn="just">
              <a:lnSpc>
                <a:spcPct val="150000"/>
              </a:lnSpc>
              <a:spcAft>
                <a:spcPts val="0"/>
              </a:spcAft>
            </a:pPr>
            <a:r>
              <a:rPr lang="es-ES" b="1"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rPr>
              <a:t>Comparación de Métodos de Valoración </a:t>
            </a:r>
            <a:endParaRPr lang="es-MX"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3774813" y="1756509"/>
            <a:ext cx="4314825" cy="942975"/>
          </a:xfrm>
          <a:prstGeom prst="rect">
            <a:avLst/>
          </a:prstGeom>
          <a:noFill/>
          <a:ln>
            <a:noFill/>
          </a:ln>
        </p:spPr>
      </p:pic>
      <p:sp>
        <p:nvSpPr>
          <p:cNvPr id="7" name="Rectángulo 6"/>
          <p:cNvSpPr/>
          <p:nvPr/>
        </p:nvSpPr>
        <p:spPr>
          <a:xfrm>
            <a:off x="3954728" y="950056"/>
            <a:ext cx="3954993" cy="457754"/>
          </a:xfrm>
          <a:prstGeom prst="rect">
            <a:avLst/>
          </a:prstGeom>
        </p:spPr>
        <p:txBody>
          <a:bodyPr wrap="none">
            <a:spAutoFit/>
          </a:bodyPr>
          <a:lstStyle/>
          <a:p>
            <a:pPr algn="just">
              <a:lnSpc>
                <a:spcPct val="150000"/>
              </a:lnSpc>
              <a:spcAft>
                <a:spcPts val="0"/>
              </a:spcAft>
            </a:pPr>
            <a:r>
              <a:rPr lang="es-ES" b="1"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rPr>
              <a:t>Ponderación de Valor de Mercado </a:t>
            </a:r>
            <a:endParaRPr lang="es-MX"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endParaRPr>
          </a:p>
        </p:txBody>
      </p:sp>
      <p:pic>
        <p:nvPicPr>
          <p:cNvPr id="8" name="Imagen 7"/>
          <p:cNvPicPr>
            <a:picLocks noChangeAspect="1"/>
          </p:cNvPicPr>
          <p:nvPr/>
        </p:nvPicPr>
        <p:blipFill rotWithShape="1">
          <a:blip r:embed="rId4"/>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690471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Diagrama"/>
          <p:cNvGraphicFramePr/>
          <p:nvPr>
            <p:extLst>
              <p:ext uri="{D42A27DB-BD31-4B8C-83A1-F6EECF244321}">
                <p14:modId xmlns:p14="http://schemas.microsoft.com/office/powerpoint/2010/main" val="2836136848"/>
              </p:ext>
            </p:extLst>
          </p:nvPr>
        </p:nvGraphicFramePr>
        <p:xfrm>
          <a:off x="3098042" y="1490183"/>
          <a:ext cx="4211960"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380" t="12513" r="3978" b="11266"/>
          <a:stretch/>
        </p:blipFill>
        <p:spPr bwMode="auto">
          <a:xfrm>
            <a:off x="852394" y="442104"/>
            <a:ext cx="1728192" cy="204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33758" y="3335430"/>
            <a:ext cx="2529605" cy="141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s://encrypted-tbn3.gstatic.com/images?q=tbn:ANd9GcT6e4klgwt3x3vclEL1iHXUze0Bq6mAY3W1ZE0xDSmicg7WpBr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7223" y="442104"/>
            <a:ext cx="4438650" cy="10287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10"/>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3487083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354953921"/>
              </p:ext>
            </p:extLst>
          </p:nvPr>
        </p:nvGraphicFramePr>
        <p:xfrm>
          <a:off x="1563929" y="1086141"/>
          <a:ext cx="8784976" cy="5332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4315894" y="296418"/>
            <a:ext cx="3463329" cy="584775"/>
          </a:xfrm>
          <a:prstGeom prst="rect">
            <a:avLst/>
          </a:prstGeom>
        </p:spPr>
        <p:txBody>
          <a:bodyPr wrap="square">
            <a:spAutoFit/>
          </a:bodyPr>
          <a:lstStyle/>
          <a:p>
            <a:pPr algn="ctr"/>
            <a:r>
              <a:rPr lang="es-EC"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CONCLUSIONES</a:t>
            </a:r>
            <a:endParaRPr lang="es-EC"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Imagen 5"/>
          <p:cNvPicPr>
            <a:picLocks noChangeAspect="1"/>
          </p:cNvPicPr>
          <p:nvPr/>
        </p:nvPicPr>
        <p:blipFill rotWithShape="1">
          <a:blip r:embed="rId7"/>
          <a:srcRect l="32203" t="74393" r="19755" b="15532"/>
          <a:stretch/>
        </p:blipFill>
        <p:spPr>
          <a:xfrm>
            <a:off x="0" y="6126459"/>
            <a:ext cx="12192000" cy="745190"/>
          </a:xfrm>
          <a:prstGeom prst="rect">
            <a:avLst/>
          </a:prstGeom>
        </p:spPr>
      </p:pic>
      <p:pic>
        <p:nvPicPr>
          <p:cNvPr id="7" name="Imagen 6"/>
          <p:cNvPicPr>
            <a:picLocks noChangeAspect="1"/>
          </p:cNvPicPr>
          <p:nvPr/>
        </p:nvPicPr>
        <p:blipFill rotWithShape="1">
          <a:blip r:embed="rId7"/>
          <a:srcRect l="32203" t="74393" r="19755" b="15532"/>
          <a:stretch/>
        </p:blipFill>
        <p:spPr>
          <a:xfrm>
            <a:off x="0" y="6112810"/>
            <a:ext cx="12192000" cy="745190"/>
          </a:xfrm>
          <a:prstGeom prst="rect">
            <a:avLst/>
          </a:prstGeom>
        </p:spPr>
      </p:pic>
    </p:spTree>
    <p:extLst>
      <p:ext uri="{BB962C8B-B14F-4D97-AF65-F5344CB8AC3E}">
        <p14:creationId xmlns:p14="http://schemas.microsoft.com/office/powerpoint/2010/main" val="33377893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Diagrama"/>
          <p:cNvGraphicFramePr/>
          <p:nvPr>
            <p:extLst>
              <p:ext uri="{D42A27DB-BD31-4B8C-83A1-F6EECF244321}">
                <p14:modId xmlns:p14="http://schemas.microsoft.com/office/powerpoint/2010/main" val="2178949935"/>
              </p:ext>
            </p:extLst>
          </p:nvPr>
        </p:nvGraphicFramePr>
        <p:xfrm>
          <a:off x="1814999" y="1206327"/>
          <a:ext cx="907300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057484" y="473838"/>
            <a:ext cx="3635291" cy="584775"/>
          </a:xfrm>
          <a:prstGeom prst="rect">
            <a:avLst/>
          </a:prstGeom>
        </p:spPr>
        <p:txBody>
          <a:bodyPr wrap="none">
            <a:spAutoFit/>
          </a:bodyPr>
          <a:lstStyle/>
          <a:p>
            <a:pPr algn="ctr"/>
            <a:r>
              <a:rPr lang="es-EC"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RECOMENDACIONES</a:t>
            </a:r>
            <a:endParaRPr lang="es-EC"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9" name="Imagen 8"/>
          <p:cNvPicPr>
            <a:picLocks noChangeAspect="1"/>
          </p:cNvPicPr>
          <p:nvPr/>
        </p:nvPicPr>
        <p:blipFill rotWithShape="1">
          <a:blip r:embed="rId7"/>
          <a:srcRect l="32203" t="74393" r="19755" b="15532"/>
          <a:stretch/>
        </p:blipFill>
        <p:spPr>
          <a:xfrm>
            <a:off x="0" y="6126459"/>
            <a:ext cx="12192000" cy="745190"/>
          </a:xfrm>
          <a:prstGeom prst="rect">
            <a:avLst/>
          </a:prstGeom>
        </p:spPr>
      </p:pic>
    </p:spTree>
    <p:extLst>
      <p:ext uri="{BB962C8B-B14F-4D97-AF65-F5344CB8AC3E}">
        <p14:creationId xmlns:p14="http://schemas.microsoft.com/office/powerpoint/2010/main" val="4231939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3" y="1196752"/>
            <a:ext cx="675322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8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30901" y="82136"/>
            <a:ext cx="8229600" cy="5715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a:ln w="11430"/>
                <a:solidFill>
                  <a:schemeClr val="tx1"/>
                </a:solidFill>
                <a:effectLst>
                  <a:outerShdw blurRad="80000" dist="40000" dir="5040000" algn="tl">
                    <a:srgbClr val="000000">
                      <a:alpha val="30000"/>
                    </a:srgbClr>
                  </a:outerShdw>
                </a:effectLst>
              </a:rPr>
              <a:t>Análisis del Entorno </a:t>
            </a:r>
            <a:r>
              <a:rPr lang="es-EC" sz="2800" i="0" kern="0" dirty="0" smtClean="0">
                <a:ln w="11430"/>
                <a:solidFill>
                  <a:schemeClr val="tx1"/>
                </a:solidFill>
                <a:effectLst>
                  <a:outerShdw blurRad="80000" dist="40000" dir="5040000" algn="tl">
                    <a:srgbClr val="000000">
                      <a:alpha val="30000"/>
                    </a:srgbClr>
                  </a:outerShdw>
                </a:effectLst>
              </a:rPr>
              <a:t>– </a:t>
            </a:r>
            <a:r>
              <a:rPr lang="es-EC" sz="2800" i="0" kern="0" dirty="0" err="1" smtClean="0">
                <a:ln w="11430"/>
                <a:solidFill>
                  <a:schemeClr val="tx1"/>
                </a:solidFill>
                <a:effectLst>
                  <a:outerShdw blurRad="80000" dist="40000" dir="5040000" algn="tl">
                    <a:srgbClr val="000000">
                      <a:alpha val="30000"/>
                    </a:srgbClr>
                  </a:outerShdw>
                </a:effectLst>
              </a:rPr>
              <a:t>Macroambiente</a:t>
            </a:r>
            <a:endParaRPr lang="es-EC" sz="2800" i="0" kern="0" dirty="0" smtClean="0">
              <a:ln w="11430"/>
              <a:solidFill>
                <a:schemeClr val="tx1"/>
              </a:solidFill>
              <a:effectLst>
                <a:outerShdw blurRad="80000" dist="40000" dir="5040000" algn="tl">
                  <a:srgbClr val="000000">
                    <a:alpha val="30000"/>
                  </a:srgbClr>
                </a:outerShdw>
              </a:effectLst>
            </a:endParaRPr>
          </a:p>
          <a:p>
            <a:pPr algn="ctr"/>
            <a:endParaRPr lang="es-EC" sz="2800" i="0" kern="0" dirty="0">
              <a:ln w="11430"/>
              <a:solidFill>
                <a:schemeClr val="tx1"/>
              </a:solidFill>
              <a:effectLst>
                <a:outerShdw blurRad="80000" dist="40000" dir="5040000" algn="tl">
                  <a:srgbClr val="000000">
                    <a:alpha val="30000"/>
                  </a:srgbClr>
                </a:outerShdw>
              </a:effectLst>
            </a:endParaRPr>
          </a:p>
        </p:txBody>
      </p:sp>
      <p:sp>
        <p:nvSpPr>
          <p:cNvPr id="2" name="1 Rectángulo"/>
          <p:cNvSpPr/>
          <p:nvPr/>
        </p:nvSpPr>
        <p:spPr>
          <a:xfrm>
            <a:off x="4430331" y="1006541"/>
            <a:ext cx="3631843"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Producto Interno Bruto</a:t>
            </a:r>
          </a:p>
        </p:txBody>
      </p:sp>
      <p:pic>
        <p:nvPicPr>
          <p:cNvPr id="7" name="Imagen 6"/>
          <p:cNvPicPr>
            <a:picLocks noChangeAspect="1"/>
          </p:cNvPicPr>
          <p:nvPr/>
        </p:nvPicPr>
        <p:blipFill rotWithShape="1">
          <a:blip r:embed="rId2"/>
          <a:srcRect l="15209" t="20476" r="15560" b="12546"/>
          <a:stretch/>
        </p:blipFill>
        <p:spPr>
          <a:xfrm>
            <a:off x="6346209" y="1943946"/>
            <a:ext cx="5721582" cy="3897300"/>
          </a:xfrm>
          <a:prstGeom prst="rect">
            <a:avLst/>
          </a:prstGeom>
        </p:spPr>
      </p:pic>
      <p:pic>
        <p:nvPicPr>
          <p:cNvPr id="9" name="Imagen 8"/>
          <p:cNvPicPr>
            <a:picLocks noChangeAspect="1"/>
          </p:cNvPicPr>
          <p:nvPr/>
        </p:nvPicPr>
        <p:blipFill rotWithShape="1">
          <a:blip r:embed="rId3"/>
          <a:srcRect l="15316" t="19356" r="18182" b="10494"/>
          <a:stretch/>
        </p:blipFill>
        <p:spPr>
          <a:xfrm>
            <a:off x="423081" y="1957594"/>
            <a:ext cx="5732060" cy="3897300"/>
          </a:xfrm>
          <a:prstGeom prst="rect">
            <a:avLst/>
          </a:prstGeom>
        </p:spPr>
      </p:pic>
      <p:pic>
        <p:nvPicPr>
          <p:cNvPr id="3078" name="Picture 6" descr="https://encrypted-tbn3.gstatic.com/images?q=tbn:ANd9GcQzf8dgKvsHeYS2p6rr61KM3spP88p_QqpRxKKdb6vg8ZYlY_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081" y="367886"/>
            <a:ext cx="1905236" cy="1468206"/>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rotWithShape="1">
          <a:blip r:embed="rId5"/>
          <a:srcRect l="32203" t="74393" r="19755" b="15532"/>
          <a:stretch/>
        </p:blipFill>
        <p:spPr>
          <a:xfrm>
            <a:off x="0" y="6112811"/>
            <a:ext cx="12192000" cy="745190"/>
          </a:xfrm>
          <a:prstGeom prst="rect">
            <a:avLst/>
          </a:prstGeom>
        </p:spPr>
      </p:pic>
    </p:spTree>
    <p:extLst>
      <p:ext uri="{BB962C8B-B14F-4D97-AF65-F5344CB8AC3E}">
        <p14:creationId xmlns:p14="http://schemas.microsoft.com/office/powerpoint/2010/main" val="84053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66558" y="528869"/>
            <a:ext cx="3631843"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INFLACION</a:t>
            </a:r>
            <a:endParaRPr lang="es-E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agen 3"/>
          <p:cNvPicPr>
            <a:picLocks noChangeAspect="1"/>
          </p:cNvPicPr>
          <p:nvPr/>
        </p:nvPicPr>
        <p:blipFill rotWithShape="1">
          <a:blip r:embed="rId2"/>
          <a:srcRect l="19405" t="30364" r="17869" b="38853"/>
          <a:stretch/>
        </p:blipFill>
        <p:spPr>
          <a:xfrm>
            <a:off x="2465822" y="1487606"/>
            <a:ext cx="6537278" cy="1815152"/>
          </a:xfrm>
          <a:prstGeom prst="rect">
            <a:avLst/>
          </a:prstGeom>
        </p:spPr>
      </p:pic>
      <p:sp>
        <p:nvSpPr>
          <p:cNvPr id="8" name="1 Rectángulo"/>
          <p:cNvSpPr/>
          <p:nvPr/>
        </p:nvSpPr>
        <p:spPr>
          <a:xfrm>
            <a:off x="1145643" y="3514405"/>
            <a:ext cx="3631843"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EMPLEO</a:t>
            </a:r>
            <a:endParaRPr lang="es-E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0" name="Imagen 9"/>
          <p:cNvPicPr/>
          <p:nvPr/>
        </p:nvPicPr>
        <p:blipFill rotWithShape="1">
          <a:blip r:embed="rId3"/>
          <a:srcRect l="4634" t="27280" r="16293" b="11616"/>
          <a:stretch/>
        </p:blipFill>
        <p:spPr bwMode="auto">
          <a:xfrm>
            <a:off x="368490" y="4187717"/>
            <a:ext cx="5254388" cy="2379320"/>
          </a:xfrm>
          <a:prstGeom prst="rect">
            <a:avLst/>
          </a:prstGeom>
          <a:ln>
            <a:noFill/>
          </a:ln>
          <a:extLst>
            <a:ext uri="{53640926-AAD7-44D8-BBD7-CCE9431645EC}">
              <a14:shadowObscured xmlns:a14="http://schemas.microsoft.com/office/drawing/2010/main"/>
            </a:ext>
          </a:extLst>
        </p:spPr>
      </p:pic>
      <p:sp>
        <p:nvSpPr>
          <p:cNvPr id="11" name="1 Rectángulo"/>
          <p:cNvSpPr/>
          <p:nvPr/>
        </p:nvSpPr>
        <p:spPr>
          <a:xfrm>
            <a:off x="7262114" y="3568997"/>
            <a:ext cx="3631843"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TASA DE INTERES</a:t>
            </a:r>
            <a:endParaRPr lang="es-E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Imagen 4"/>
          <p:cNvPicPr>
            <a:picLocks noChangeAspect="1"/>
          </p:cNvPicPr>
          <p:nvPr/>
        </p:nvPicPr>
        <p:blipFill rotWithShape="1">
          <a:blip r:embed="rId4"/>
          <a:srcRect l="17309" t="10961" r="18497" b="57882"/>
          <a:stretch/>
        </p:blipFill>
        <p:spPr>
          <a:xfrm>
            <a:off x="6082479" y="4187717"/>
            <a:ext cx="5841242" cy="2006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4144" y="1763412"/>
            <a:ext cx="1349577" cy="1363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www.revistaque.com/wp-content/uploads/2015/03/inflac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90" y="480522"/>
            <a:ext cx="1784362" cy="100708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7"/>
          <a:srcRect l="32203" t="74393" r="19755" b="15532"/>
          <a:stretch/>
        </p:blipFill>
        <p:spPr>
          <a:xfrm>
            <a:off x="0" y="6350993"/>
            <a:ext cx="12192000" cy="507008"/>
          </a:xfrm>
          <a:prstGeom prst="rect">
            <a:avLst/>
          </a:prstGeom>
        </p:spPr>
      </p:pic>
    </p:spTree>
    <p:extLst>
      <p:ext uri="{BB962C8B-B14F-4D97-AF65-F5344CB8AC3E}">
        <p14:creationId xmlns:p14="http://schemas.microsoft.com/office/powerpoint/2010/main" val="394975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61171" y="316668"/>
            <a:ext cx="8229600" cy="571500"/>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800" i="0" kern="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Análisis del Entorno - Microambiente</a:t>
            </a:r>
            <a:endParaRPr lang="es-EC" sz="2800" i="0" kern="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6" name="3 Diagrama"/>
          <p:cNvGraphicFramePr/>
          <p:nvPr>
            <p:extLst>
              <p:ext uri="{D42A27DB-BD31-4B8C-83A1-F6EECF244321}">
                <p14:modId xmlns:p14="http://schemas.microsoft.com/office/powerpoint/2010/main" val="1167191968"/>
              </p:ext>
            </p:extLst>
          </p:nvPr>
        </p:nvGraphicFramePr>
        <p:xfrm>
          <a:off x="1422957" y="1724190"/>
          <a:ext cx="8608147" cy="4388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1 Rectángulo"/>
          <p:cNvSpPr/>
          <p:nvPr/>
        </p:nvSpPr>
        <p:spPr>
          <a:xfrm>
            <a:off x="4146151" y="1016865"/>
            <a:ext cx="3631843"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2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Análisis de POTER</a:t>
            </a:r>
            <a:endParaRPr lang="es-ES"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9" name="Imagen 18"/>
          <p:cNvPicPr>
            <a:picLocks noChangeAspect="1"/>
          </p:cNvPicPr>
          <p:nvPr/>
        </p:nvPicPr>
        <p:blipFill rotWithShape="1">
          <a:blip r:embed="rId7"/>
          <a:srcRect l="32203" t="74393" r="19755" b="15532"/>
          <a:stretch/>
        </p:blipFill>
        <p:spPr>
          <a:xfrm>
            <a:off x="0" y="6112811"/>
            <a:ext cx="12192000" cy="745190"/>
          </a:xfrm>
          <a:prstGeom prst="rect">
            <a:avLst/>
          </a:prstGeom>
        </p:spPr>
      </p:pic>
    </p:spTree>
    <p:extLst>
      <p:ext uri="{BB962C8B-B14F-4D97-AF65-F5344CB8AC3E}">
        <p14:creationId xmlns:p14="http://schemas.microsoft.com/office/powerpoint/2010/main" val="2668732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885482" y="383936"/>
            <a:ext cx="8784976" cy="48895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kern="0" dirty="0" smtClean="0">
                <a:ln w="0"/>
                <a:solidFill>
                  <a:schemeClr val="accent1"/>
                </a:solidFill>
                <a:effectLst>
                  <a:outerShdw blurRad="38100" dist="25400" dir="5400000" algn="ctr" rotWithShape="0">
                    <a:srgbClr val="6E747A">
                      <a:alpha val="43000"/>
                    </a:srgbClr>
                  </a:outerShdw>
                </a:effectLst>
              </a:rPr>
              <a:t>ANÁLISIS FINANCIERO – Estado de Situación Financiera</a:t>
            </a:r>
            <a:endParaRPr lang="es-EC" kern="0" dirty="0">
              <a:ln w="0"/>
              <a:solidFill>
                <a:schemeClr val="accent1"/>
              </a:solidFill>
              <a:effectLst>
                <a:outerShdw blurRad="38100" dist="25400" dir="5400000" algn="ctr" rotWithShape="0">
                  <a:srgbClr val="6E747A">
                    <a:alpha val="43000"/>
                  </a:srgbClr>
                </a:outerShdw>
              </a:effectLst>
            </a:endParaRPr>
          </a:p>
        </p:txBody>
      </p:sp>
      <p:sp>
        <p:nvSpPr>
          <p:cNvPr id="5" name="2 Rectángulo"/>
          <p:cNvSpPr/>
          <p:nvPr/>
        </p:nvSpPr>
        <p:spPr>
          <a:xfrm>
            <a:off x="4669837" y="1047556"/>
            <a:ext cx="2549159" cy="461665"/>
          </a:xfrm>
          <a:prstGeom prst="rect">
            <a:avLst/>
          </a:prstGeom>
          <a:noFill/>
        </p:spPr>
        <p:txBody>
          <a:bodyPr wrap="none" lIns="91440" tIns="45720" rIns="91440" bIns="45720">
            <a:spAutoFit/>
          </a:bodyPr>
          <a:lstStyle/>
          <a:p>
            <a:pPr algn="ctr"/>
            <a:r>
              <a:rPr lang="es-E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Análisis Horizontal</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7" name="Gráfico 6"/>
          <p:cNvGraphicFramePr>
            <a:graphicFrameLocks/>
          </p:cNvGraphicFramePr>
          <p:nvPr>
            <p:extLst>
              <p:ext uri="{D42A27DB-BD31-4B8C-83A1-F6EECF244321}">
                <p14:modId xmlns:p14="http://schemas.microsoft.com/office/powerpoint/2010/main" val="1057979601"/>
              </p:ext>
            </p:extLst>
          </p:nvPr>
        </p:nvGraphicFramePr>
        <p:xfrm>
          <a:off x="2674961" y="2057400"/>
          <a:ext cx="6837530" cy="3756546"/>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p:cNvPicPr>
            <a:picLocks noChangeAspect="1"/>
          </p:cNvPicPr>
          <p:nvPr/>
        </p:nvPicPr>
        <p:blipFill rotWithShape="1">
          <a:blip r:embed="rId3"/>
          <a:srcRect l="32203" t="74393" r="19755" b="15532"/>
          <a:stretch/>
        </p:blipFill>
        <p:spPr>
          <a:xfrm>
            <a:off x="0" y="6112811"/>
            <a:ext cx="12192000" cy="745190"/>
          </a:xfrm>
          <a:prstGeom prst="rect">
            <a:avLst/>
          </a:prstGeom>
        </p:spPr>
      </p:pic>
    </p:spTree>
    <p:extLst>
      <p:ext uri="{BB962C8B-B14F-4D97-AF65-F5344CB8AC3E}">
        <p14:creationId xmlns:p14="http://schemas.microsoft.com/office/powerpoint/2010/main" val="209792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885482" y="383936"/>
            <a:ext cx="8784976" cy="48895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kern="0" dirty="0" smtClean="0">
                <a:ln w="0"/>
                <a:solidFill>
                  <a:schemeClr val="accent1"/>
                </a:solidFill>
                <a:effectLst>
                  <a:outerShdw blurRad="38100" dist="25400" dir="5400000" algn="ctr" rotWithShape="0">
                    <a:srgbClr val="6E747A">
                      <a:alpha val="43000"/>
                    </a:srgbClr>
                  </a:outerShdw>
                </a:effectLst>
              </a:rPr>
              <a:t>ANÁLISIS FINANCIERO – Estado de Situación Financiera</a:t>
            </a:r>
            <a:endParaRPr lang="es-EC" kern="0" dirty="0">
              <a:ln w="0"/>
              <a:solidFill>
                <a:schemeClr val="accent1"/>
              </a:solidFill>
              <a:effectLst>
                <a:outerShdw blurRad="38100" dist="25400" dir="5400000" algn="ctr" rotWithShape="0">
                  <a:srgbClr val="6E747A">
                    <a:alpha val="43000"/>
                  </a:srgbClr>
                </a:outerShdw>
              </a:effectLst>
            </a:endParaRPr>
          </a:p>
        </p:txBody>
      </p:sp>
      <p:sp>
        <p:nvSpPr>
          <p:cNvPr id="5" name="2 Rectángulo"/>
          <p:cNvSpPr/>
          <p:nvPr/>
        </p:nvSpPr>
        <p:spPr>
          <a:xfrm>
            <a:off x="4845366" y="1047556"/>
            <a:ext cx="2198102" cy="461665"/>
          </a:xfrm>
          <a:prstGeom prst="rect">
            <a:avLst/>
          </a:prstGeom>
          <a:noFill/>
        </p:spPr>
        <p:txBody>
          <a:bodyPr wrap="none" lIns="91440" tIns="45720" rIns="91440" bIns="45720">
            <a:spAutoFit/>
          </a:bodyPr>
          <a:lstStyle/>
          <a:p>
            <a:pPr algn="ctr"/>
            <a:r>
              <a:rPr lang="es-E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Análisis Vertical</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8" name="Gráfico 7"/>
          <p:cNvGraphicFramePr>
            <a:graphicFrameLocks/>
          </p:cNvGraphicFramePr>
          <p:nvPr>
            <p:extLst>
              <p:ext uri="{D42A27DB-BD31-4B8C-83A1-F6EECF244321}">
                <p14:modId xmlns:p14="http://schemas.microsoft.com/office/powerpoint/2010/main" val="3832176890"/>
              </p:ext>
            </p:extLst>
          </p:nvPr>
        </p:nvGraphicFramePr>
        <p:xfrm>
          <a:off x="1885482" y="1978925"/>
          <a:ext cx="8063736" cy="3794077"/>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p:cNvPicPr>
            <a:picLocks noChangeAspect="1"/>
          </p:cNvPicPr>
          <p:nvPr/>
        </p:nvPicPr>
        <p:blipFill rotWithShape="1">
          <a:blip r:embed="rId3"/>
          <a:srcRect l="32203" t="74393" r="19755" b="15532"/>
          <a:stretch/>
        </p:blipFill>
        <p:spPr>
          <a:xfrm>
            <a:off x="0" y="6112811"/>
            <a:ext cx="12192000" cy="745190"/>
          </a:xfrm>
          <a:prstGeom prst="rect">
            <a:avLst/>
          </a:prstGeom>
        </p:spPr>
      </p:pic>
    </p:spTree>
    <p:extLst>
      <p:ext uri="{BB962C8B-B14F-4D97-AF65-F5344CB8AC3E}">
        <p14:creationId xmlns:p14="http://schemas.microsoft.com/office/powerpoint/2010/main" val="3466137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885482" y="383936"/>
            <a:ext cx="8784976" cy="48895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kern="0" dirty="0" smtClean="0">
                <a:ln w="0"/>
                <a:solidFill>
                  <a:schemeClr val="accent1"/>
                </a:solidFill>
                <a:effectLst>
                  <a:outerShdw blurRad="38100" dist="25400" dir="5400000" algn="ctr" rotWithShape="0">
                    <a:srgbClr val="6E747A">
                      <a:alpha val="43000"/>
                    </a:srgbClr>
                  </a:outerShdw>
                </a:effectLst>
              </a:rPr>
              <a:t>ANÁLISIS FINANCIERO – Estado de Resultados Integral</a:t>
            </a:r>
            <a:endParaRPr lang="es-EC" kern="0" dirty="0">
              <a:ln w="0"/>
              <a:solidFill>
                <a:schemeClr val="accent1"/>
              </a:solidFill>
              <a:effectLst>
                <a:outerShdw blurRad="38100" dist="25400" dir="5400000" algn="ctr" rotWithShape="0">
                  <a:srgbClr val="6E747A">
                    <a:alpha val="43000"/>
                  </a:srgbClr>
                </a:outerShdw>
              </a:effectLst>
            </a:endParaRPr>
          </a:p>
        </p:txBody>
      </p:sp>
      <p:sp>
        <p:nvSpPr>
          <p:cNvPr id="5" name="2 Rectángulo"/>
          <p:cNvSpPr/>
          <p:nvPr/>
        </p:nvSpPr>
        <p:spPr>
          <a:xfrm>
            <a:off x="4669837" y="1047556"/>
            <a:ext cx="2549159" cy="461665"/>
          </a:xfrm>
          <a:prstGeom prst="rect">
            <a:avLst/>
          </a:prstGeom>
          <a:noFill/>
        </p:spPr>
        <p:txBody>
          <a:bodyPr wrap="none" lIns="91440" tIns="45720" rIns="91440" bIns="45720">
            <a:spAutoFit/>
          </a:bodyPr>
          <a:lstStyle/>
          <a:p>
            <a:pPr algn="ctr"/>
            <a:r>
              <a:rPr lang="es-E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Análisis Horizontal</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graphicFrame>
        <p:nvGraphicFramePr>
          <p:cNvPr id="6" name="Gráfico 5"/>
          <p:cNvGraphicFramePr>
            <a:graphicFrameLocks/>
          </p:cNvGraphicFramePr>
          <p:nvPr>
            <p:extLst>
              <p:ext uri="{D42A27DB-BD31-4B8C-83A1-F6EECF244321}">
                <p14:modId xmlns:p14="http://schemas.microsoft.com/office/powerpoint/2010/main" val="4116091756"/>
              </p:ext>
            </p:extLst>
          </p:nvPr>
        </p:nvGraphicFramePr>
        <p:xfrm>
          <a:off x="2115403" y="2057400"/>
          <a:ext cx="8270543" cy="3456296"/>
        </p:xfrm>
        <a:graphic>
          <a:graphicData uri="http://schemas.openxmlformats.org/drawingml/2006/chart">
            <c:chart xmlns:c="http://schemas.openxmlformats.org/drawingml/2006/chart" xmlns:r="http://schemas.openxmlformats.org/officeDocument/2006/relationships" r:id="rId2"/>
          </a:graphicData>
        </a:graphic>
      </p:graphicFrame>
      <p:pic>
        <p:nvPicPr>
          <p:cNvPr id="7" name="Imagen 6"/>
          <p:cNvPicPr>
            <a:picLocks noChangeAspect="1"/>
          </p:cNvPicPr>
          <p:nvPr/>
        </p:nvPicPr>
        <p:blipFill rotWithShape="1">
          <a:blip r:embed="rId3"/>
          <a:srcRect l="32203" t="74393" r="19755" b="15532"/>
          <a:stretch/>
        </p:blipFill>
        <p:spPr>
          <a:xfrm>
            <a:off x="0" y="6112811"/>
            <a:ext cx="12192000" cy="745190"/>
          </a:xfrm>
          <a:prstGeom prst="rect">
            <a:avLst/>
          </a:prstGeom>
        </p:spPr>
      </p:pic>
    </p:spTree>
    <p:extLst>
      <p:ext uri="{BB962C8B-B14F-4D97-AF65-F5344CB8AC3E}">
        <p14:creationId xmlns:p14="http://schemas.microsoft.com/office/powerpoint/2010/main" val="767349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4845366" y="1047556"/>
            <a:ext cx="2198102" cy="461665"/>
          </a:xfrm>
          <a:prstGeom prst="rect">
            <a:avLst/>
          </a:prstGeom>
          <a:noFill/>
        </p:spPr>
        <p:txBody>
          <a:bodyPr wrap="none" lIns="91440" tIns="45720" rIns="91440" bIns="45720">
            <a:spAutoFit/>
          </a:bodyPr>
          <a:lstStyle/>
          <a:p>
            <a:pPr algn="ctr"/>
            <a:r>
              <a:rPr lang="es-E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Análisis Vertical</a:t>
            </a:r>
            <a:endParaRPr lang="es-E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Text Placeholder 2"/>
          <p:cNvSpPr txBox="1">
            <a:spLocks/>
          </p:cNvSpPr>
          <p:nvPr/>
        </p:nvSpPr>
        <p:spPr>
          <a:xfrm>
            <a:off x="1885482" y="383936"/>
            <a:ext cx="8784976" cy="48895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r>
              <a:rPr lang="es-EC" kern="0" dirty="0" smtClean="0">
                <a:ln w="0"/>
                <a:solidFill>
                  <a:schemeClr val="accent1"/>
                </a:solidFill>
                <a:effectLst>
                  <a:outerShdw blurRad="38100" dist="25400" dir="5400000" algn="ctr" rotWithShape="0">
                    <a:srgbClr val="6E747A">
                      <a:alpha val="43000"/>
                    </a:srgbClr>
                  </a:outerShdw>
                </a:effectLst>
              </a:rPr>
              <a:t>ANÁLISIS FINANCIERO – Estado de Resultados Integral</a:t>
            </a:r>
            <a:endParaRPr lang="es-EC" kern="0" dirty="0">
              <a:ln w="0"/>
              <a:solidFill>
                <a:schemeClr val="accent1"/>
              </a:solidFill>
              <a:effectLst>
                <a:outerShdw blurRad="38100" dist="25400" dir="5400000" algn="ctr" rotWithShape="0">
                  <a:srgbClr val="6E747A">
                    <a:alpha val="43000"/>
                  </a:srgbClr>
                </a:outerShdw>
              </a:effectLst>
            </a:endParaRPr>
          </a:p>
        </p:txBody>
      </p:sp>
      <p:graphicFrame>
        <p:nvGraphicFramePr>
          <p:cNvPr id="6" name="Gráfico 5"/>
          <p:cNvGraphicFramePr>
            <a:graphicFrameLocks/>
          </p:cNvGraphicFramePr>
          <p:nvPr>
            <p:extLst>
              <p:ext uri="{D42A27DB-BD31-4B8C-83A1-F6EECF244321}">
                <p14:modId xmlns:p14="http://schemas.microsoft.com/office/powerpoint/2010/main" val="249886920"/>
              </p:ext>
            </p:extLst>
          </p:nvPr>
        </p:nvGraphicFramePr>
        <p:xfrm>
          <a:off x="2347415" y="2057399"/>
          <a:ext cx="7615451" cy="35381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275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275</TotalTime>
  <Words>2164</Words>
  <Application>Microsoft Office PowerPoint</Application>
  <PresentationFormat>Panorámica</PresentationFormat>
  <Paragraphs>528</Paragraphs>
  <Slides>24</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1" baseType="lpstr">
      <vt:lpstr>Arial</vt:lpstr>
      <vt:lpstr>Calibri</vt:lpstr>
      <vt:lpstr>Calibri Light</vt:lpstr>
      <vt:lpstr>Cambria Math</vt:lpstr>
      <vt:lpstr>Times New Roman</vt:lpstr>
      <vt:lpstr>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Francisca Santos</dc:creator>
  <cp:lastModifiedBy>Equipo 7</cp:lastModifiedBy>
  <cp:revision>28</cp:revision>
  <dcterms:created xsi:type="dcterms:W3CDTF">2015-12-21T12:27:57Z</dcterms:created>
  <dcterms:modified xsi:type="dcterms:W3CDTF">2016-02-24T15:04:21Z</dcterms:modified>
</cp:coreProperties>
</file>